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403" r:id="rId29"/>
    <p:sldId id="404" r:id="rId30"/>
    <p:sldId id="405" r:id="rId31"/>
    <p:sldId id="406" r:id="rId32"/>
    <p:sldId id="407" r:id="rId33"/>
    <p:sldId id="408" r:id="rId34"/>
    <p:sldId id="409" r:id="rId35"/>
    <p:sldId id="361" r:id="rId36"/>
    <p:sldId id="362" r:id="rId37"/>
    <p:sldId id="363" r:id="rId38"/>
    <p:sldId id="364" r:id="rId39"/>
    <p:sldId id="365" r:id="rId40"/>
    <p:sldId id="366" r:id="rId41"/>
    <p:sldId id="367" r:id="rId42"/>
    <p:sldId id="368" r:id="rId43"/>
    <p:sldId id="369" r:id="rId44"/>
    <p:sldId id="370" r:id="rId45"/>
    <p:sldId id="371" r:id="rId46"/>
    <p:sldId id="372" r:id="rId47"/>
    <p:sldId id="373" r:id="rId48"/>
    <p:sldId id="374" r:id="rId49"/>
    <p:sldId id="375" r:id="rId50"/>
    <p:sldId id="376" r:id="rId51"/>
    <p:sldId id="377" r:id="rId52"/>
    <p:sldId id="378" r:id="rId53"/>
    <p:sldId id="379"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410" r:id="rId69"/>
    <p:sldId id="394" r:id="rId70"/>
    <p:sldId id="395" r:id="rId71"/>
    <p:sldId id="396" r:id="rId7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25198"/>
    <a:srgbClr val="000099"/>
    <a:srgbClr val="1C1C1C"/>
    <a:srgbClr val="3366FF"/>
    <a:srgbClr val="99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45" autoAdjust="0"/>
    <p:restoredTop sz="94669" autoAdjust="0"/>
  </p:normalViewPr>
  <p:slideViewPr>
    <p:cSldViewPr>
      <p:cViewPr varScale="1">
        <p:scale>
          <a:sx n="109" d="100"/>
          <a:sy n="109" d="100"/>
        </p:scale>
        <p:origin x="1296" y="108"/>
      </p:cViewPr>
      <p:guideLst>
        <p:guide orient="horz" pos="2160"/>
        <p:guide pos="2880"/>
      </p:guideLst>
    </p:cSldViewPr>
  </p:slideViewPr>
  <p:outlineViewPr>
    <p:cViewPr>
      <p:scale>
        <a:sx n="33" d="100"/>
        <a:sy n="33" d="100"/>
      </p:scale>
      <p:origin x="0" y="93708"/>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D0935-25B5-4E1D-BB3F-213E10897BDF}" type="datetimeFigureOut">
              <a:rPr lang="tr-TR" smtClean="0"/>
              <a:pPr/>
              <a:t>21.03.2019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1B0CC-053C-4EE5-9259-30C74642B01C}" type="slidenum">
              <a:rPr lang="tr-TR" smtClean="0"/>
              <a:pPr/>
              <a:t>‹#›</a:t>
            </a:fld>
            <a:endParaRPr lang="tr-TR"/>
          </a:p>
        </p:txBody>
      </p:sp>
    </p:spTree>
    <p:extLst>
      <p:ext uri="{BB962C8B-B14F-4D97-AF65-F5344CB8AC3E}">
        <p14:creationId xmlns:p14="http://schemas.microsoft.com/office/powerpoint/2010/main" val="2632345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tr-TR" smtClean="0"/>
              <a:t>3 aşamalı tepki, Cannon ve Selye’nin ABD’de 1930lu yıllarda yaptığı araştırmalara dayanmaktadır. (genel uyum sendromu)</a:t>
            </a:r>
            <a:endParaRPr lang="en-US" smtClean="0"/>
          </a:p>
        </p:txBody>
      </p:sp>
      <p:sp>
        <p:nvSpPr>
          <p:cNvPr id="75780"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fld id="{40B8ECD3-87D1-4847-B4BA-40DAB4FFFDE4}" type="slidenum">
              <a:rPr lang="en-US" sz="1200" smtClean="0"/>
              <a:pPr eaLnBrk="1" hangingPunct="1"/>
              <a:t>39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404C349-0293-4C5B-BD61-8968F696ECA6}" type="slidenum">
              <a:rPr lang="es-ES"/>
              <a:pPr>
                <a:defRPr/>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694EDE-81EF-4BAB-96DB-6066A9EED78C}" type="slidenum">
              <a:rPr lang="es-ES"/>
              <a:pPr>
                <a:defRPr/>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900CEFE-2B5D-4039-8D04-AC77E9226A17}" type="slidenum">
              <a:rPr lang="es-ES"/>
              <a:pPr>
                <a:defRPr/>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289ED51-3D18-45F8-86FC-FD8561268021}" type="slidenum">
              <a:rPr lang="es-ES"/>
              <a:pPr>
                <a:defRPr/>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E30559-BAA3-4562-8020-B6DCEE6D0E3E}" type="slidenum">
              <a:rPr lang="es-ES"/>
              <a:pPr>
                <a:defRPr/>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D37490C-9C1B-4AC9-A719-5CB7A5E923CD}" type="slidenum">
              <a:rPr lang="es-ES"/>
              <a:pPr>
                <a:defRPr/>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2C19F1E-C2C4-43B8-BE68-DBAC4ECF8BE2}" type="slidenum">
              <a:rPr lang="es-ES"/>
              <a:pPr>
                <a:defRPr/>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E68FA1EF-296B-40C1-B636-00A926A74512}" type="slidenum">
              <a:rPr lang="es-ES"/>
              <a:pPr>
                <a:defRPr/>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C5D3AC1-5A64-441E-A1A8-9FAE71C6AF66}" type="slidenum">
              <a:rPr lang="es-ES"/>
              <a:pPr>
                <a:defRPr/>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D65BA48-3AB7-42AA-A309-B1E404C47DBD}" type="slidenum">
              <a:rPr lang="es-ES"/>
              <a:pPr>
                <a:defRPr/>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731D35F-B073-4216-8697-E08C0989EA53}" type="slidenum">
              <a:rPr lang="es-ES"/>
              <a:pPr>
                <a:defRPr/>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752DBB7-8610-4E58-9205-33D206425DAC}"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110"/>
          <p:cNvSpPr>
            <a:spLocks noGrp="1" noChangeArrowheads="1"/>
          </p:cNvSpPr>
          <p:nvPr>
            <p:ph type="ctrTitle"/>
          </p:nvPr>
        </p:nvSpPr>
        <p:spPr>
          <a:xfrm>
            <a:off x="4284663" y="4076700"/>
            <a:ext cx="4319587" cy="544513"/>
          </a:xfrm>
          <a:noFill/>
        </p:spPr>
        <p:txBody>
          <a:bodyPr/>
          <a:lstStyle/>
          <a:p>
            <a:pPr eaLnBrk="1" hangingPunct="1"/>
            <a:r>
              <a:rPr lang="tr-TR" sz="2800" b="1" dirty="0" err="1"/>
              <a:t>Psikososyal</a:t>
            </a:r>
            <a:r>
              <a:rPr lang="tr-TR" sz="2800" b="1" dirty="0"/>
              <a:t> Risk Etmenleri</a:t>
            </a:r>
            <a:endParaRPr lang="es-ES" sz="1600" b="1" dirty="0" smtClean="0">
              <a:solidFill>
                <a:schemeClr val="bg1"/>
              </a:solidFill>
              <a:latin typeface="+mj-lt"/>
            </a:endParaRPr>
          </a:p>
        </p:txBody>
      </p:sp>
      <p:sp>
        <p:nvSpPr>
          <p:cNvPr id="2051" name="Rectangle 115"/>
          <p:cNvSpPr>
            <a:spLocks noGrp="1" noChangeArrowheads="1"/>
          </p:cNvSpPr>
          <p:nvPr>
            <p:ph type="subTitle" idx="1"/>
          </p:nvPr>
        </p:nvSpPr>
        <p:spPr>
          <a:xfrm>
            <a:off x="5003800" y="4868863"/>
            <a:ext cx="3527425" cy="479425"/>
          </a:xfrm>
        </p:spPr>
        <p:txBody>
          <a:bodyPr/>
          <a:lstStyle/>
          <a:p>
            <a:pPr algn="r" eaLnBrk="1" hangingPunct="1"/>
            <a:r>
              <a:rPr lang="es-ES" sz="1800" dirty="0" smtClean="0">
                <a:solidFill>
                  <a:schemeClr val="bg1"/>
                </a:solidFill>
                <a:latin typeface="+mj-lt"/>
              </a:rPr>
              <a:t>Your company information</a:t>
            </a:r>
          </a:p>
        </p:txBody>
      </p:sp>
      <p:sp>
        <p:nvSpPr>
          <p:cNvPr id="2052" name="Rectangle 110"/>
          <p:cNvSpPr txBox="1">
            <a:spLocks noChangeArrowheads="1"/>
          </p:cNvSpPr>
          <p:nvPr/>
        </p:nvSpPr>
        <p:spPr bwMode="auto">
          <a:xfrm>
            <a:off x="4437063" y="4229100"/>
            <a:ext cx="4319587" cy="544513"/>
          </a:xfrm>
          <a:prstGeom prst="rect">
            <a:avLst/>
          </a:prstGeom>
          <a:noFill/>
          <a:ln w="9525">
            <a:noFill/>
            <a:miter lim="800000"/>
            <a:headEnd/>
            <a:tailEnd/>
          </a:ln>
          <a:effectLst/>
        </p:spPr>
        <p:txBody>
          <a:bodyPr anchor="ctr"/>
          <a:lstStyle/>
          <a:p>
            <a:pPr algn="r"/>
            <a:endParaRPr lang="es-ES" sz="3600" b="1" dirty="0"/>
          </a:p>
        </p:txBody>
      </p:sp>
      <p:sp>
        <p:nvSpPr>
          <p:cNvPr id="2053" name="Rectangle 115"/>
          <p:cNvSpPr txBox="1">
            <a:spLocks noChangeArrowheads="1"/>
          </p:cNvSpPr>
          <p:nvPr/>
        </p:nvSpPr>
        <p:spPr bwMode="auto">
          <a:xfrm>
            <a:off x="5156200" y="5021263"/>
            <a:ext cx="3527425" cy="479425"/>
          </a:xfrm>
          <a:prstGeom prst="rect">
            <a:avLst/>
          </a:prstGeom>
          <a:noFill/>
          <a:ln w="9525">
            <a:noFill/>
            <a:miter lim="800000"/>
            <a:headEnd/>
            <a:tailEnd/>
          </a:ln>
          <a:effectLst/>
        </p:spPr>
        <p:txBody>
          <a:bodyPr/>
          <a:lstStyle/>
          <a:p>
            <a:pPr algn="r">
              <a:spcBef>
                <a:spcPct val="20000"/>
              </a:spcBef>
            </a:pP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76672"/>
            <a:ext cx="7969696" cy="5924128"/>
          </a:xfrm>
        </p:spPr>
        <p:txBody>
          <a:bodyPr>
            <a:normAutofit fontScale="55000" lnSpcReduction="20000"/>
          </a:bodyPr>
          <a:lstStyle/>
          <a:p>
            <a:pPr lvl="1"/>
            <a:endParaRPr lang="tr-TR" dirty="0" smtClean="0">
              <a:latin typeface="+mj-lt"/>
            </a:endParaRPr>
          </a:p>
          <a:p>
            <a:pPr>
              <a:buFont typeface="Arial" pitchFamily="34" charset="0"/>
              <a:buChar char="•"/>
            </a:pPr>
            <a:r>
              <a:rPr lang="tr-TR" b="1" u="sng" dirty="0" smtClean="0">
                <a:latin typeface="+mj-lt"/>
              </a:rPr>
              <a:t>İşyerinde Şiddet</a:t>
            </a:r>
            <a:r>
              <a:rPr lang="tr-TR" dirty="0" smtClean="0">
                <a:latin typeface="+mj-lt"/>
              </a:rPr>
              <a:t>: Çalışanların işle ilgili ortamda saldırı, istismar, tehdit ve diğer şiddet davranışlarına maruz kalmaları. </a:t>
            </a:r>
          </a:p>
          <a:p>
            <a:r>
              <a:rPr lang="tr-TR" dirty="0" smtClean="0">
                <a:latin typeface="+mj-lt"/>
              </a:rPr>
              <a:t>(cinayet, tecavüz, hırsızlık, yaralamak, dövmek, fiziksel saldırı, tekmelemek, taciz, yumruk atmak, zorbalık, şantaj, ayrımcılık, tehdit, gözdağı vermek, küfür etmek, vb.) </a:t>
            </a:r>
          </a:p>
          <a:p>
            <a:endParaRPr lang="tr-TR" b="1" u="sng" dirty="0" smtClean="0">
              <a:latin typeface="+mj-lt"/>
            </a:endParaRPr>
          </a:p>
          <a:p>
            <a:pPr>
              <a:buFont typeface="Arial" pitchFamily="34" charset="0"/>
              <a:buChar char="•"/>
            </a:pPr>
            <a:r>
              <a:rPr lang="tr-TR" b="1" u="sng" dirty="0" smtClean="0">
                <a:latin typeface="+mj-lt"/>
              </a:rPr>
              <a:t>İş doyumu</a:t>
            </a:r>
            <a:r>
              <a:rPr lang="tr-TR" dirty="0" smtClean="0">
                <a:latin typeface="+mj-lt"/>
              </a:rPr>
              <a:t>: duygusal tepki olarak tanımlanabilen is doyumu, yapılan isin niteliği, is koşulları, çalışma yaşamının özellikleri, çalışma ilişkileri gibi pek çok dış etkenin yanı sıra, bireysel etkenlerin de sebep olduğu değişik açılımlara sahip olabileceğini öne sürmüştür.</a:t>
            </a:r>
          </a:p>
          <a:p>
            <a:endParaRPr lang="tr-TR" dirty="0" smtClean="0">
              <a:latin typeface="+mj-lt"/>
            </a:endParaRPr>
          </a:p>
          <a:p>
            <a:r>
              <a:rPr lang="tr-TR" b="1" dirty="0" err="1" smtClean="0">
                <a:latin typeface="+mj-lt"/>
              </a:rPr>
              <a:t>Luthans</a:t>
            </a:r>
            <a:r>
              <a:rPr lang="tr-TR" b="1" dirty="0" smtClean="0">
                <a:latin typeface="+mj-lt"/>
              </a:rPr>
              <a:t> (1992),</a:t>
            </a:r>
            <a:r>
              <a:rPr lang="tr-TR" dirty="0" smtClean="0">
                <a:latin typeface="+mj-lt"/>
              </a:rPr>
              <a:t> iş stresini etkileyen faktörleri organizasyon dışı / </a:t>
            </a:r>
            <a:r>
              <a:rPr lang="tr-TR" dirty="0" err="1" smtClean="0">
                <a:latin typeface="+mj-lt"/>
              </a:rPr>
              <a:t>organizasyonel</a:t>
            </a:r>
            <a:r>
              <a:rPr lang="tr-TR" dirty="0" smtClean="0">
                <a:latin typeface="+mj-lt"/>
              </a:rPr>
              <a:t>, grup ve bireysel olarak kategorilere ayırarak stres konusunda çalışmalar yapmıştır.</a:t>
            </a:r>
            <a:r>
              <a:rPr lang="tr-TR" b="1" dirty="0" smtClean="0">
                <a:latin typeface="+mj-lt"/>
              </a:rPr>
              <a:t> iş doyumu konusunu ele alırken</a:t>
            </a:r>
            <a:r>
              <a:rPr lang="tr-TR" dirty="0" smtClean="0">
                <a:latin typeface="+mj-lt"/>
              </a:rPr>
              <a:t>, temel olarak beş alt boyuttan bahsetmiştir.</a:t>
            </a:r>
          </a:p>
          <a:p>
            <a:endParaRPr lang="tr-TR" dirty="0" smtClean="0">
              <a:latin typeface="+mj-lt"/>
            </a:endParaRPr>
          </a:p>
          <a:p>
            <a:r>
              <a:rPr lang="tr-TR" dirty="0" smtClean="0">
                <a:latin typeface="+mj-lt"/>
              </a:rPr>
              <a:t>Bu boyutlar: ‘ücret’, ‘isin niteliği’, ‘bireyin çalışma koşulları’, ‘yönetim politikaları’ ve ‘çalışma arkadaşlarıdır’ (Keser, 2005). Bu boyutlardan ‘ücret’ (araçsal fonksiyon) dışsal bir fonksiyon olarak ele alınırken, </a:t>
            </a:r>
            <a:r>
              <a:rPr lang="tr-TR" dirty="0" err="1" smtClean="0">
                <a:latin typeface="+mj-lt"/>
              </a:rPr>
              <a:t>diger</a:t>
            </a:r>
            <a:r>
              <a:rPr lang="tr-TR" dirty="0" smtClean="0">
                <a:latin typeface="+mj-lt"/>
              </a:rPr>
              <a:t> faktörler içsel (isin niteliği faktörleri) faktörler olarak sıralanmaktadır (</a:t>
            </a:r>
            <a:r>
              <a:rPr lang="tr-TR" dirty="0" err="1" smtClean="0">
                <a:latin typeface="+mj-lt"/>
              </a:rPr>
              <a:t>Rose</a:t>
            </a:r>
            <a:r>
              <a:rPr lang="tr-TR" dirty="0" smtClean="0">
                <a:latin typeface="+mj-lt"/>
              </a:rPr>
              <a:t>, 2003; </a:t>
            </a:r>
            <a:r>
              <a:rPr lang="tr-TR" dirty="0" err="1" smtClean="0">
                <a:latin typeface="+mj-lt"/>
              </a:rPr>
              <a:t>akt</a:t>
            </a:r>
            <a:r>
              <a:rPr lang="tr-TR" dirty="0" smtClean="0">
                <a:latin typeface="+mj-lt"/>
              </a:rPr>
              <a:t>. Keser, 2005).</a:t>
            </a:r>
            <a:endParaRPr lang="tr-TR" dirty="0">
              <a:latin typeface="+mj-lt"/>
            </a:endParaRPr>
          </a:p>
        </p:txBody>
      </p:sp>
    </p:spTree>
    <p:extLst>
      <p:ext uri="{BB962C8B-B14F-4D97-AF65-F5344CB8AC3E}">
        <p14:creationId xmlns:p14="http://schemas.microsoft.com/office/powerpoint/2010/main" val="3559733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Başlık"/>
          <p:cNvSpPr>
            <a:spLocks noGrp="1"/>
          </p:cNvSpPr>
          <p:nvPr>
            <p:ph type="title"/>
          </p:nvPr>
        </p:nvSpPr>
        <p:spPr/>
        <p:txBody>
          <a:bodyPr/>
          <a:lstStyle/>
          <a:p>
            <a:r>
              <a:rPr lang="tr-TR" sz="3600" b="1" smtClean="0">
                <a:latin typeface="+mj-lt"/>
              </a:rPr>
              <a:t> Şiddetin Etkili Yönetimi</a:t>
            </a:r>
            <a:endParaRPr lang="en-US" sz="3600" b="1" smtClean="0">
              <a:latin typeface="+mj-lt"/>
            </a:endParaRPr>
          </a:p>
        </p:txBody>
      </p:sp>
      <p:sp>
        <p:nvSpPr>
          <p:cNvPr id="55299" name="2 İçerik Yer Tutucusu"/>
          <p:cNvSpPr>
            <a:spLocks noGrp="1"/>
          </p:cNvSpPr>
          <p:nvPr>
            <p:ph idx="1"/>
          </p:nvPr>
        </p:nvSpPr>
        <p:spPr/>
        <p:txBody>
          <a:bodyPr/>
          <a:lstStyle/>
          <a:p>
            <a:pPr marL="514350" indent="-514350">
              <a:buFont typeface="Calibri" pitchFamily="34" charset="0"/>
              <a:buAutoNum type="arabicPeriod"/>
            </a:pPr>
            <a:r>
              <a:rPr lang="tr-TR" b="1" dirty="0" smtClean="0">
                <a:latin typeface="+mj-lt"/>
              </a:rPr>
              <a:t>Problemleri tespit etme</a:t>
            </a:r>
          </a:p>
          <a:p>
            <a:pPr marL="514350" indent="-514350">
              <a:buFont typeface="Calibri" pitchFamily="34" charset="0"/>
              <a:buAutoNum type="arabicPeriod"/>
            </a:pPr>
            <a:r>
              <a:rPr lang="tr-TR" dirty="0" smtClean="0">
                <a:latin typeface="+mj-lt"/>
              </a:rPr>
              <a:t>Yapılacak eylemlere karar verme</a:t>
            </a:r>
          </a:p>
          <a:p>
            <a:pPr marL="514350" indent="-514350">
              <a:buFont typeface="Calibri" pitchFamily="34" charset="0"/>
              <a:buAutoNum type="arabicPeriod"/>
            </a:pPr>
            <a:r>
              <a:rPr lang="tr-TR" dirty="0" smtClean="0">
                <a:latin typeface="+mj-lt"/>
              </a:rPr>
              <a:t>Eylemi yapma</a:t>
            </a:r>
          </a:p>
          <a:p>
            <a:pPr marL="514350" indent="-514350">
              <a:buFont typeface="Calibri" pitchFamily="34" charset="0"/>
              <a:buAutoNum type="arabicPeriod"/>
            </a:pPr>
            <a:r>
              <a:rPr lang="tr-TR" dirty="0" smtClean="0">
                <a:latin typeface="+mj-lt"/>
              </a:rPr>
              <a:t>Yapılanları kontrol etme</a:t>
            </a:r>
            <a:endParaRPr lang="en-US" dirty="0" smtClean="0">
              <a:latin typeface="+mj-lt"/>
            </a:endParaRPr>
          </a:p>
        </p:txBody>
      </p:sp>
    </p:spTree>
    <p:extLst>
      <p:ext uri="{BB962C8B-B14F-4D97-AF65-F5344CB8AC3E}">
        <p14:creationId xmlns:p14="http://schemas.microsoft.com/office/powerpoint/2010/main" val="4048556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23528" y="188640"/>
            <a:ext cx="7620000" cy="1143000"/>
          </a:xfrm>
          <a:noFill/>
        </p:spPr>
        <p:txBody>
          <a:bodyPr/>
          <a:lstStyle/>
          <a:p>
            <a:pPr eaLnBrk="1" hangingPunct="1"/>
            <a:r>
              <a:rPr lang="tr-TR" sz="3600" dirty="0" err="1" smtClean="0">
                <a:latin typeface="+mj-lt"/>
              </a:rPr>
              <a:t>Mobbing</a:t>
            </a:r>
            <a:endParaRPr lang="tr-TR" sz="3600" dirty="0" smtClean="0">
              <a:latin typeface="+mj-lt"/>
            </a:endParaRPr>
          </a:p>
        </p:txBody>
      </p:sp>
      <p:sp>
        <p:nvSpPr>
          <p:cNvPr id="34819" name="Rectangle 3" descr="Parşömen"/>
          <p:cNvSpPr>
            <a:spLocks noGrp="1" noChangeArrowheads="1"/>
          </p:cNvSpPr>
          <p:nvPr>
            <p:ph idx="1"/>
          </p:nvPr>
        </p:nvSpPr>
        <p:spPr>
          <a:xfrm>
            <a:off x="457200" y="1196752"/>
            <a:ext cx="7620000" cy="5204048"/>
          </a:xfrm>
          <a:noFill/>
        </p:spPr>
        <p:txBody>
          <a:bodyPr>
            <a:normAutofit fontScale="92500"/>
          </a:bodyPr>
          <a:lstStyle/>
          <a:p>
            <a:pPr eaLnBrk="1" hangingPunct="1"/>
            <a:endParaRPr lang="tr-TR" sz="2400" b="1" dirty="0" smtClean="0">
              <a:solidFill>
                <a:srgbClr val="663300"/>
              </a:solidFill>
              <a:latin typeface="+mj-lt"/>
            </a:endParaRPr>
          </a:p>
          <a:p>
            <a:pPr eaLnBrk="1" hangingPunct="1">
              <a:buFontTx/>
              <a:buNone/>
            </a:pPr>
            <a:r>
              <a:rPr lang="tr-TR" sz="2400" dirty="0" smtClean="0">
                <a:latin typeface="+mj-lt"/>
              </a:rPr>
              <a:t>	İşyerinde zorbalık ve duygusal taciz, ya da uluslararası kabul görmüş adıyla </a:t>
            </a:r>
            <a:r>
              <a:rPr lang="tr-TR" sz="2400" dirty="0" err="1" smtClean="0">
                <a:latin typeface="+mj-lt"/>
              </a:rPr>
              <a:t>mobbing</a:t>
            </a:r>
            <a:r>
              <a:rPr lang="tr-TR" sz="2400" dirty="0" smtClean="0">
                <a:latin typeface="+mj-lt"/>
              </a:rPr>
              <a:t> (</a:t>
            </a:r>
            <a:r>
              <a:rPr lang="tr-TR" sz="2400" dirty="0" err="1" smtClean="0">
                <a:latin typeface="+mj-lt"/>
              </a:rPr>
              <a:t>bullying</a:t>
            </a:r>
            <a:r>
              <a:rPr lang="tr-TR" sz="2400" dirty="0" smtClean="0">
                <a:latin typeface="+mj-lt"/>
              </a:rPr>
              <a:t>),  </a:t>
            </a:r>
          </a:p>
          <a:p>
            <a:pPr eaLnBrk="1" hangingPunct="1">
              <a:buFontTx/>
              <a:buNone/>
            </a:pPr>
            <a:r>
              <a:rPr lang="tr-TR" sz="2400" dirty="0" smtClean="0">
                <a:latin typeface="+mj-lt"/>
              </a:rPr>
              <a:t>	bir kişinin ya da bir grubun hedef seçilmiş kişiye karşı uyguladıkları ısrarlı, sistematik, aşağılayıcı, hakir görücü, yıldırıcı, haksız söz ve davranışlardır. </a:t>
            </a:r>
          </a:p>
          <a:p>
            <a:pPr eaLnBrk="1" hangingPunct="1">
              <a:buFontTx/>
              <a:buNone/>
            </a:pPr>
            <a:r>
              <a:rPr lang="tr-TR" sz="2400" dirty="0" smtClean="0">
                <a:latin typeface="+mj-lt"/>
              </a:rPr>
              <a:t>	</a:t>
            </a:r>
          </a:p>
          <a:p>
            <a:pPr eaLnBrk="1" hangingPunct="1">
              <a:buFontTx/>
              <a:buNone/>
            </a:pPr>
            <a:r>
              <a:rPr lang="tr-TR" sz="2400" dirty="0" smtClean="0">
                <a:latin typeface="+mj-lt"/>
              </a:rPr>
              <a:t>	Bu şekilde gücün kötüye kullanılması sonucu,  hedef seçilen kişi kendini altüst olmuş, tehdit altında, dışlanmış, aşağılanmış ve yaralanmış hisseder, kendine olan güveni sarsılır, yeteneklerinden şüphe etmeye başlar ve büyük stres altında kalır. Aldığı yara türlü psikolojik rahatsızlıklara, bedensel hastalıklara yol açar, bazıları çalışamaz hale gelir. </a:t>
            </a:r>
            <a:endParaRPr lang="tr-TR" sz="2400" b="1" dirty="0" smtClean="0">
              <a:solidFill>
                <a:srgbClr val="663300"/>
              </a:solidFill>
              <a:latin typeface="+mj-lt"/>
            </a:endParaRPr>
          </a:p>
        </p:txBody>
      </p:sp>
    </p:spTree>
    <p:extLst>
      <p:ext uri="{BB962C8B-B14F-4D97-AF65-F5344CB8AC3E}">
        <p14:creationId xmlns:p14="http://schemas.microsoft.com/office/powerpoint/2010/main" val="3565526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a:lstStyle/>
          <a:p>
            <a:pPr eaLnBrk="1" hangingPunct="1"/>
            <a:r>
              <a:rPr lang="tr-TR" sz="3600" dirty="0" err="1" smtClean="0">
                <a:latin typeface="+mj-lt"/>
              </a:rPr>
              <a:t>Mobbing</a:t>
            </a:r>
            <a:endParaRPr lang="tr-TR" sz="3600" dirty="0" smtClean="0">
              <a:latin typeface="+mj-lt"/>
            </a:endParaRPr>
          </a:p>
        </p:txBody>
      </p:sp>
      <p:sp>
        <p:nvSpPr>
          <p:cNvPr id="35843" name="Rectangle 3" descr="Parşömen"/>
          <p:cNvSpPr>
            <a:spLocks noGrp="1" noChangeArrowheads="1"/>
          </p:cNvSpPr>
          <p:nvPr>
            <p:ph idx="1"/>
          </p:nvPr>
        </p:nvSpPr>
        <p:spPr>
          <a:noFill/>
        </p:spPr>
        <p:txBody>
          <a:bodyPr/>
          <a:lstStyle/>
          <a:p>
            <a:pPr eaLnBrk="1" hangingPunct="1"/>
            <a:endParaRPr lang="tr-TR" sz="2400" dirty="0" smtClean="0">
              <a:solidFill>
                <a:srgbClr val="663300"/>
              </a:solidFill>
              <a:latin typeface="+mj-lt"/>
            </a:endParaRPr>
          </a:p>
          <a:p>
            <a:pPr eaLnBrk="1" hangingPunct="1">
              <a:buFontTx/>
              <a:buNone/>
            </a:pPr>
            <a:r>
              <a:rPr lang="tr-TR" sz="2400" dirty="0" smtClean="0">
                <a:latin typeface="+mj-lt"/>
              </a:rPr>
              <a:t>	</a:t>
            </a:r>
            <a:r>
              <a:rPr lang="tr-TR" sz="2400" dirty="0" err="1" smtClean="0">
                <a:latin typeface="+mj-lt"/>
              </a:rPr>
              <a:t>Mobbingin</a:t>
            </a:r>
            <a:r>
              <a:rPr lang="tr-TR" sz="2400" dirty="0" smtClean="0">
                <a:latin typeface="+mj-lt"/>
              </a:rPr>
              <a:t> belirleyici özellikleri: </a:t>
            </a:r>
          </a:p>
          <a:p>
            <a:pPr marL="457200" indent="-342900" eaLnBrk="1" hangingPunct="1">
              <a:buFont typeface="Wingdings" pitchFamily="2" charset="2"/>
              <a:buChar char="q"/>
            </a:pPr>
            <a:r>
              <a:rPr lang="tr-TR" sz="2400" dirty="0" smtClean="0">
                <a:latin typeface="+mj-lt"/>
              </a:rPr>
              <a:t>	kasıtlı olarak yapılması, </a:t>
            </a:r>
          </a:p>
          <a:p>
            <a:pPr marL="457200" indent="-342900" eaLnBrk="1" hangingPunct="1">
              <a:buFont typeface="Wingdings" pitchFamily="2" charset="2"/>
              <a:buChar char="q"/>
            </a:pPr>
            <a:r>
              <a:rPr lang="tr-TR" sz="2400" dirty="0" smtClean="0">
                <a:latin typeface="+mj-lt"/>
              </a:rPr>
              <a:t>	sistematik olarak tekrarlanması ve </a:t>
            </a:r>
          </a:p>
          <a:p>
            <a:pPr marL="457200" indent="-342900" eaLnBrk="1" hangingPunct="1">
              <a:buFont typeface="Wingdings" pitchFamily="2" charset="2"/>
              <a:buChar char="q"/>
            </a:pPr>
            <a:r>
              <a:rPr lang="tr-TR" sz="2400" dirty="0" smtClean="0">
                <a:latin typeface="+mj-lt"/>
              </a:rPr>
              <a:t>	uzun bir zamandan beri (en azından altı ay) devam ediyor olmasıdır.</a:t>
            </a:r>
          </a:p>
          <a:p>
            <a:pPr marL="457200" indent="-342900" eaLnBrk="1" hangingPunct="1">
              <a:buFont typeface="Wingdings" pitchFamily="2" charset="2"/>
              <a:buChar char="q"/>
            </a:pPr>
            <a:endParaRPr lang="tr-TR" sz="2400" dirty="0" smtClean="0">
              <a:solidFill>
                <a:srgbClr val="663300"/>
              </a:solidFill>
              <a:latin typeface="+mj-lt"/>
            </a:endParaRPr>
          </a:p>
        </p:txBody>
      </p:sp>
    </p:spTree>
    <p:extLst>
      <p:ext uri="{BB962C8B-B14F-4D97-AF65-F5344CB8AC3E}">
        <p14:creationId xmlns:p14="http://schemas.microsoft.com/office/powerpoint/2010/main" val="1472236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600" dirty="0">
                <a:latin typeface="+mj-lt"/>
              </a:rPr>
              <a:t>Psikolojik </a:t>
            </a:r>
            <a:r>
              <a:rPr lang="tr-TR" sz="3600" dirty="0" smtClean="0">
                <a:latin typeface="+mj-lt"/>
              </a:rPr>
              <a:t> taciz ( </a:t>
            </a:r>
            <a:r>
              <a:rPr lang="tr-TR" sz="3600" dirty="0" err="1" smtClean="0">
                <a:latin typeface="+mj-lt"/>
              </a:rPr>
              <a:t>Mobbing</a:t>
            </a:r>
            <a:r>
              <a:rPr lang="tr-TR" sz="3600" dirty="0" smtClean="0">
                <a:latin typeface="+mj-lt"/>
              </a:rPr>
              <a:t> )kategorileri</a:t>
            </a:r>
            <a:r>
              <a:rPr lang="tr-TR" sz="3600" dirty="0">
                <a:latin typeface="+mj-lt"/>
              </a:rPr>
              <a:t/>
            </a:r>
            <a:br>
              <a:rPr lang="tr-TR" sz="3600" dirty="0">
                <a:latin typeface="+mj-lt"/>
              </a:rPr>
            </a:br>
            <a:endParaRPr lang="tr-TR" sz="3600" dirty="0">
              <a:latin typeface="+mj-lt"/>
            </a:endParaRPr>
          </a:p>
        </p:txBody>
      </p:sp>
      <p:sp>
        <p:nvSpPr>
          <p:cNvPr id="3" name="İçerik Yer Tutucusu 2"/>
          <p:cNvSpPr>
            <a:spLocks noGrp="1"/>
          </p:cNvSpPr>
          <p:nvPr>
            <p:ph idx="1"/>
          </p:nvPr>
        </p:nvSpPr>
        <p:spPr>
          <a:xfrm>
            <a:off x="457200" y="980728"/>
            <a:ext cx="7620000" cy="5420072"/>
          </a:xfrm>
        </p:spPr>
        <p:txBody>
          <a:bodyPr>
            <a:normAutofit fontScale="85000" lnSpcReduction="10000"/>
          </a:bodyPr>
          <a:lstStyle/>
          <a:p>
            <a:endParaRPr lang="tr-TR" dirty="0">
              <a:latin typeface="+mj-lt"/>
            </a:endParaRPr>
          </a:p>
          <a:p>
            <a:r>
              <a:rPr lang="tr-TR" b="1" u="sng" dirty="0" smtClean="0">
                <a:latin typeface="+mj-lt"/>
              </a:rPr>
              <a:t>1.İşe </a:t>
            </a:r>
            <a:r>
              <a:rPr lang="tr-TR" b="1" u="sng" dirty="0">
                <a:latin typeface="+mj-lt"/>
              </a:rPr>
              <a:t>yönelik psikolojik taciz: </a:t>
            </a:r>
            <a:r>
              <a:rPr lang="tr-TR" dirty="0">
                <a:latin typeface="+mj-lt"/>
              </a:rPr>
              <a:t>mağdurun işyerinde kendini gereksiz hissetmesi ve dışlanmasına neden olur. </a:t>
            </a:r>
            <a:endParaRPr lang="tr-TR" dirty="0" smtClean="0">
              <a:latin typeface="+mj-lt"/>
            </a:endParaRPr>
          </a:p>
          <a:p>
            <a:pPr marL="457200" indent="-342900">
              <a:buFont typeface="Arial" pitchFamily="34" charset="0"/>
              <a:buChar char="•"/>
            </a:pPr>
            <a:r>
              <a:rPr lang="tr-TR" dirty="0" smtClean="0">
                <a:latin typeface="+mj-lt"/>
              </a:rPr>
              <a:t>Mağdurun </a:t>
            </a:r>
            <a:r>
              <a:rPr lang="tr-TR" dirty="0">
                <a:latin typeface="+mj-lt"/>
              </a:rPr>
              <a:t>iş yükünün artırılması, </a:t>
            </a:r>
            <a:endParaRPr lang="tr-TR" dirty="0" smtClean="0">
              <a:latin typeface="+mj-lt"/>
            </a:endParaRPr>
          </a:p>
          <a:p>
            <a:pPr marL="457200" indent="-342900">
              <a:buFont typeface="Arial" pitchFamily="34" charset="0"/>
              <a:buChar char="•"/>
            </a:pPr>
            <a:r>
              <a:rPr lang="tr-TR" dirty="0" smtClean="0">
                <a:latin typeface="+mj-lt"/>
              </a:rPr>
              <a:t>işlerinin </a:t>
            </a:r>
            <a:r>
              <a:rPr lang="tr-TR" dirty="0">
                <a:latin typeface="+mj-lt"/>
              </a:rPr>
              <a:t>yürümesinin zorlaştırılması, </a:t>
            </a:r>
            <a:endParaRPr lang="tr-TR" dirty="0" smtClean="0">
              <a:latin typeface="+mj-lt"/>
            </a:endParaRPr>
          </a:p>
          <a:p>
            <a:pPr marL="457200" indent="-342900">
              <a:buFont typeface="Arial" pitchFamily="34" charset="0"/>
              <a:buChar char="•"/>
            </a:pPr>
            <a:r>
              <a:rPr lang="tr-TR" dirty="0" smtClean="0">
                <a:latin typeface="+mj-lt"/>
              </a:rPr>
              <a:t>yetki </a:t>
            </a:r>
            <a:r>
              <a:rPr lang="tr-TR" dirty="0">
                <a:latin typeface="+mj-lt"/>
              </a:rPr>
              <a:t>ve sorumluluklarının azaltılması gibi. </a:t>
            </a:r>
          </a:p>
          <a:p>
            <a:endParaRPr lang="tr-TR" b="1" u="sng" dirty="0" smtClean="0">
              <a:latin typeface="+mj-lt"/>
            </a:endParaRPr>
          </a:p>
          <a:p>
            <a:r>
              <a:rPr lang="tr-TR" b="1" u="sng" dirty="0" smtClean="0">
                <a:latin typeface="+mj-lt"/>
              </a:rPr>
              <a:t>2.Sosyal </a:t>
            </a:r>
            <a:r>
              <a:rPr lang="tr-TR" b="1" u="sng" dirty="0">
                <a:latin typeface="+mj-lt"/>
              </a:rPr>
              <a:t>dışlama</a:t>
            </a:r>
            <a:r>
              <a:rPr lang="tr-TR" dirty="0">
                <a:latin typeface="+mj-lt"/>
              </a:rPr>
              <a:t>: Mağdurla iletişim kesilir, çalışma ortamında yalnız bırakılır ve dışlanır. Mağdur odaya girdiğinde susulması ya da arkasından gülünmesi gibi. </a:t>
            </a:r>
          </a:p>
          <a:p>
            <a:endParaRPr lang="tr-TR" dirty="0">
              <a:latin typeface="+mj-lt"/>
            </a:endParaRPr>
          </a:p>
        </p:txBody>
      </p:sp>
    </p:spTree>
    <p:extLst>
      <p:ext uri="{BB962C8B-B14F-4D97-AF65-F5344CB8AC3E}">
        <p14:creationId xmlns:p14="http://schemas.microsoft.com/office/powerpoint/2010/main" val="292577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7620000" cy="4800600"/>
          </a:xfrm>
        </p:spPr>
        <p:txBody>
          <a:bodyPr>
            <a:normAutofit fontScale="85000" lnSpcReduction="20000"/>
          </a:bodyPr>
          <a:lstStyle/>
          <a:p>
            <a:endParaRPr lang="tr-TR" dirty="0">
              <a:latin typeface="+mj-lt"/>
            </a:endParaRPr>
          </a:p>
          <a:p>
            <a:r>
              <a:rPr lang="tr-TR" b="1" u="sng" dirty="0">
                <a:latin typeface="+mj-lt"/>
              </a:rPr>
              <a:t>3.Kişiye yönelik saldırılar</a:t>
            </a:r>
            <a:r>
              <a:rPr lang="tr-TR" dirty="0">
                <a:latin typeface="+mj-lt"/>
              </a:rPr>
              <a:t>: Mağdur din, dil, ırk, cinsiyet, fiziksel özellikler vs. nedenlerle olumsuz davranışların hedefi olur. </a:t>
            </a:r>
            <a:endParaRPr lang="tr-TR" dirty="0" smtClean="0">
              <a:latin typeface="+mj-lt"/>
            </a:endParaRPr>
          </a:p>
          <a:p>
            <a:endParaRPr lang="tr-TR" dirty="0">
              <a:latin typeface="+mj-lt"/>
            </a:endParaRPr>
          </a:p>
          <a:p>
            <a:r>
              <a:rPr lang="tr-TR" b="1" u="sng" dirty="0">
                <a:latin typeface="+mj-lt"/>
              </a:rPr>
              <a:t>4.Sözlü tehdit</a:t>
            </a:r>
            <a:r>
              <a:rPr lang="tr-TR" dirty="0">
                <a:latin typeface="+mj-lt"/>
              </a:rPr>
              <a:t>: Mağdur herkesin önünde küçük düşürülür, olumsuz eleştirilere maruz bırakılır ve azarlanır. </a:t>
            </a:r>
            <a:endParaRPr lang="tr-TR" dirty="0" smtClean="0">
              <a:latin typeface="+mj-lt"/>
            </a:endParaRPr>
          </a:p>
          <a:p>
            <a:endParaRPr lang="tr-TR" dirty="0">
              <a:latin typeface="+mj-lt"/>
            </a:endParaRPr>
          </a:p>
          <a:p>
            <a:r>
              <a:rPr lang="tr-TR" b="1" u="sng" dirty="0">
                <a:latin typeface="+mj-lt"/>
              </a:rPr>
              <a:t>5.İtibarın zedelenmesi</a:t>
            </a:r>
            <a:r>
              <a:rPr lang="tr-TR" dirty="0">
                <a:latin typeface="+mj-lt"/>
              </a:rPr>
              <a:t>: Mağdura onurunu, itibarını zedeleyici davranışlar yöneltilir. Asılsız dedikodular çıkarılması, söylentiler yayılması gibi. </a:t>
            </a:r>
          </a:p>
          <a:p>
            <a:endParaRPr lang="tr-TR" dirty="0">
              <a:latin typeface="+mj-lt"/>
            </a:endParaRPr>
          </a:p>
        </p:txBody>
      </p:sp>
    </p:spTree>
    <p:extLst>
      <p:ext uri="{BB962C8B-B14F-4D97-AF65-F5344CB8AC3E}">
        <p14:creationId xmlns:p14="http://schemas.microsoft.com/office/powerpoint/2010/main" val="162497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7620000" cy="4800600"/>
          </a:xfrm>
        </p:spPr>
        <p:txBody>
          <a:bodyPr>
            <a:normAutofit fontScale="70000" lnSpcReduction="20000"/>
          </a:bodyPr>
          <a:lstStyle/>
          <a:p>
            <a:endParaRPr lang="tr-TR" dirty="0">
              <a:latin typeface="+mj-lt"/>
            </a:endParaRPr>
          </a:p>
          <a:p>
            <a:r>
              <a:rPr lang="tr-TR" b="1" u="sng" dirty="0">
                <a:effectLst>
                  <a:outerShdw blurRad="38100" dist="38100" dir="2700000" algn="tl">
                    <a:srgbClr val="000000">
                      <a:alpha val="43137"/>
                    </a:srgbClr>
                  </a:outerShdw>
                </a:effectLst>
                <a:latin typeface="+mj-lt"/>
              </a:rPr>
              <a:t>Psikolojik tacizin sistematik olması gerekir </a:t>
            </a:r>
          </a:p>
          <a:p>
            <a:r>
              <a:rPr lang="tr-TR" dirty="0" smtClean="0">
                <a:latin typeface="+mj-lt"/>
              </a:rPr>
              <a:t>Psikolojik </a:t>
            </a:r>
            <a:r>
              <a:rPr lang="tr-TR" dirty="0">
                <a:latin typeface="+mj-lt"/>
              </a:rPr>
              <a:t>tacize uğrayan kişinin </a:t>
            </a:r>
            <a:r>
              <a:rPr lang="tr-TR" b="1" u="sng" dirty="0">
                <a:latin typeface="+mj-lt"/>
              </a:rPr>
              <a:t>sistematik olarak </a:t>
            </a:r>
            <a:r>
              <a:rPr lang="tr-TR" dirty="0">
                <a:latin typeface="+mj-lt"/>
              </a:rPr>
              <a:t>bu duruma maruz kalması gerekir. Bir kerelik azardan ziyade, sistematik şekilde devam eden baskı ve davranışlar psikolojik tacizi oluşturur. </a:t>
            </a:r>
          </a:p>
          <a:p>
            <a:endParaRPr lang="tr-TR" dirty="0">
              <a:latin typeface="+mj-lt"/>
            </a:endParaRPr>
          </a:p>
          <a:p>
            <a:pPr marL="457200" indent="-342900">
              <a:buFont typeface="Arial" pitchFamily="34" charset="0"/>
              <a:buChar char="•"/>
            </a:pPr>
            <a:r>
              <a:rPr lang="tr-TR" dirty="0">
                <a:latin typeface="+mj-lt"/>
              </a:rPr>
              <a:t>(sürekli ya da tekrar eden biçimde işçiye iş arkadaşları yanında küçük düşürücü sözlerle azarlamak, </a:t>
            </a:r>
            <a:endParaRPr lang="tr-TR" dirty="0" smtClean="0">
              <a:latin typeface="+mj-lt"/>
            </a:endParaRPr>
          </a:p>
          <a:p>
            <a:pPr marL="457200" indent="-342900">
              <a:buFont typeface="Arial" pitchFamily="34" charset="0"/>
              <a:buChar char="•"/>
            </a:pPr>
            <a:r>
              <a:rPr lang="tr-TR" dirty="0" smtClean="0">
                <a:latin typeface="+mj-lt"/>
              </a:rPr>
              <a:t>yalnızlaştırmak</a:t>
            </a:r>
            <a:r>
              <a:rPr lang="tr-TR" dirty="0">
                <a:latin typeface="+mj-lt"/>
              </a:rPr>
              <a:t>, </a:t>
            </a:r>
            <a:endParaRPr lang="tr-TR" dirty="0" smtClean="0">
              <a:latin typeface="+mj-lt"/>
            </a:endParaRPr>
          </a:p>
          <a:p>
            <a:pPr marL="457200" indent="-342900">
              <a:buFont typeface="Arial" pitchFamily="34" charset="0"/>
              <a:buChar char="•"/>
            </a:pPr>
            <a:r>
              <a:rPr lang="tr-TR" dirty="0" smtClean="0">
                <a:latin typeface="+mj-lt"/>
              </a:rPr>
              <a:t>dışlamak</a:t>
            </a:r>
            <a:r>
              <a:rPr lang="tr-TR" dirty="0">
                <a:latin typeface="+mj-lt"/>
              </a:rPr>
              <a:t>, </a:t>
            </a:r>
            <a:endParaRPr lang="tr-TR" dirty="0" smtClean="0">
              <a:latin typeface="+mj-lt"/>
            </a:endParaRPr>
          </a:p>
          <a:p>
            <a:pPr marL="457200" indent="-342900">
              <a:buFont typeface="Arial" pitchFamily="34" charset="0"/>
              <a:buChar char="•"/>
            </a:pPr>
            <a:r>
              <a:rPr lang="tr-TR" dirty="0" smtClean="0">
                <a:latin typeface="+mj-lt"/>
              </a:rPr>
              <a:t>diğer </a:t>
            </a:r>
            <a:r>
              <a:rPr lang="tr-TR" dirty="0">
                <a:latin typeface="+mj-lt"/>
              </a:rPr>
              <a:t>işçilere verilen haklarda eşit davranmamak, </a:t>
            </a:r>
            <a:endParaRPr lang="tr-TR" dirty="0" smtClean="0">
              <a:latin typeface="+mj-lt"/>
            </a:endParaRPr>
          </a:p>
          <a:p>
            <a:pPr marL="457200" indent="-342900">
              <a:buFont typeface="Arial" pitchFamily="34" charset="0"/>
              <a:buChar char="•"/>
            </a:pPr>
            <a:r>
              <a:rPr lang="tr-TR" dirty="0" smtClean="0">
                <a:latin typeface="+mj-lt"/>
              </a:rPr>
              <a:t>iş </a:t>
            </a:r>
            <a:r>
              <a:rPr lang="tr-TR" dirty="0">
                <a:latin typeface="+mj-lt"/>
              </a:rPr>
              <a:t>vermemek </a:t>
            </a:r>
            <a:endParaRPr lang="tr-TR" dirty="0" smtClean="0">
              <a:latin typeface="+mj-lt"/>
            </a:endParaRPr>
          </a:p>
          <a:p>
            <a:pPr marL="457200" indent="-342900">
              <a:buFont typeface="Arial" pitchFamily="34" charset="0"/>
              <a:buChar char="•"/>
            </a:pPr>
            <a:r>
              <a:rPr lang="tr-TR" dirty="0" smtClean="0">
                <a:latin typeface="+mj-lt"/>
              </a:rPr>
              <a:t>ya </a:t>
            </a:r>
            <a:r>
              <a:rPr lang="tr-TR" dirty="0">
                <a:latin typeface="+mj-lt"/>
              </a:rPr>
              <a:t>da aşırı iş vermek gibi </a:t>
            </a:r>
          </a:p>
        </p:txBody>
      </p:sp>
    </p:spTree>
    <p:extLst>
      <p:ext uri="{BB962C8B-B14F-4D97-AF65-F5344CB8AC3E}">
        <p14:creationId xmlns:p14="http://schemas.microsoft.com/office/powerpoint/2010/main" val="1760484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274638"/>
            <a:ext cx="7753672" cy="1143000"/>
          </a:xfrm>
        </p:spPr>
        <p:txBody>
          <a:bodyPr/>
          <a:lstStyle/>
          <a:p>
            <a:r>
              <a:rPr lang="tr-TR" sz="2800" b="1" dirty="0">
                <a:latin typeface="+mj-lt"/>
              </a:rPr>
              <a:t/>
            </a:r>
            <a:br>
              <a:rPr lang="tr-TR" sz="2800" b="1" dirty="0">
                <a:latin typeface="+mj-lt"/>
              </a:rPr>
            </a:br>
            <a:r>
              <a:rPr lang="tr-TR" sz="2800" b="1" dirty="0" err="1">
                <a:latin typeface="+mj-lt"/>
              </a:rPr>
              <a:t>Psikososyal</a:t>
            </a:r>
            <a:r>
              <a:rPr lang="tr-TR" sz="2800" b="1" dirty="0">
                <a:latin typeface="+mj-lt"/>
              </a:rPr>
              <a:t> tehlikelerin sağlık üzerinde etkileri </a:t>
            </a:r>
          </a:p>
        </p:txBody>
      </p:sp>
      <p:sp>
        <p:nvSpPr>
          <p:cNvPr id="5" name="Dikdörtgen 4"/>
          <p:cNvSpPr/>
          <p:nvPr/>
        </p:nvSpPr>
        <p:spPr>
          <a:xfrm>
            <a:off x="323528" y="1556792"/>
            <a:ext cx="1800200" cy="584775"/>
          </a:xfrm>
          <a:prstGeom prst="rect">
            <a:avLst/>
          </a:prstGeom>
          <a:ln>
            <a:solidFill>
              <a:srgbClr val="002060"/>
            </a:solidFill>
          </a:ln>
        </p:spPr>
        <p:style>
          <a:lnRef idx="1">
            <a:schemeClr val="accent3"/>
          </a:lnRef>
          <a:fillRef idx="2">
            <a:schemeClr val="accent3"/>
          </a:fillRef>
          <a:effectRef idx="1">
            <a:schemeClr val="accent3"/>
          </a:effectRef>
          <a:fontRef idx="minor">
            <a:schemeClr val="dk1"/>
          </a:fontRef>
        </p:style>
        <p:txBody>
          <a:bodyPr wrap="square">
            <a:spAutoFit/>
          </a:bodyPr>
          <a:lstStyle/>
          <a:p>
            <a:endParaRPr lang="tr-TR" sz="1600" b="1" dirty="0"/>
          </a:p>
          <a:p>
            <a:r>
              <a:rPr lang="tr-TR" sz="1600" b="1" dirty="0"/>
              <a:t>ÇALIŞMA ORTAMI </a:t>
            </a:r>
          </a:p>
        </p:txBody>
      </p:sp>
      <p:sp>
        <p:nvSpPr>
          <p:cNvPr id="6" name="Dikdörtgen 5"/>
          <p:cNvSpPr/>
          <p:nvPr/>
        </p:nvSpPr>
        <p:spPr>
          <a:xfrm>
            <a:off x="2483768" y="1556792"/>
            <a:ext cx="3816424" cy="646331"/>
          </a:xfrm>
          <a:prstGeom prst="rect">
            <a:avLst/>
          </a:prstGeom>
          <a:ln>
            <a:solidFill>
              <a:srgbClr val="0070C0"/>
            </a:solidFill>
          </a:ln>
        </p:spPr>
        <p:style>
          <a:lnRef idx="3">
            <a:schemeClr val="lt1"/>
          </a:lnRef>
          <a:fillRef idx="1">
            <a:schemeClr val="accent6"/>
          </a:fillRef>
          <a:effectRef idx="1">
            <a:schemeClr val="accent6"/>
          </a:effectRef>
          <a:fontRef idx="minor">
            <a:schemeClr val="lt1"/>
          </a:fontRef>
        </p:style>
        <p:txBody>
          <a:bodyPr wrap="square">
            <a:spAutoFit/>
          </a:bodyPr>
          <a:lstStyle/>
          <a:p>
            <a:endParaRPr lang="tr-TR" dirty="0"/>
          </a:p>
          <a:p>
            <a:r>
              <a:rPr lang="tr-TR" b="1" dirty="0"/>
              <a:t>Özel sağlık durumu ve kişisel özellikler </a:t>
            </a:r>
            <a:endParaRPr lang="tr-TR" dirty="0"/>
          </a:p>
        </p:txBody>
      </p:sp>
      <p:sp>
        <p:nvSpPr>
          <p:cNvPr id="7" name="Aşağı Ok 6"/>
          <p:cNvSpPr/>
          <p:nvPr/>
        </p:nvSpPr>
        <p:spPr>
          <a:xfrm>
            <a:off x="1223628" y="2141567"/>
            <a:ext cx="108012" cy="5673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Aşağı Ok 7"/>
          <p:cNvSpPr/>
          <p:nvPr/>
        </p:nvSpPr>
        <p:spPr>
          <a:xfrm>
            <a:off x="4337974" y="2203123"/>
            <a:ext cx="108012" cy="5673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Metin kutusu 8"/>
          <p:cNvSpPr txBox="1"/>
          <p:nvPr/>
        </p:nvSpPr>
        <p:spPr>
          <a:xfrm>
            <a:off x="395536" y="2930963"/>
            <a:ext cx="2170338" cy="1200329"/>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err="1" smtClean="0"/>
              <a:t>Psikososyal</a:t>
            </a:r>
            <a:r>
              <a:rPr lang="tr-TR" dirty="0" smtClean="0"/>
              <a:t> Tehlikeler</a:t>
            </a:r>
          </a:p>
          <a:p>
            <a:r>
              <a:rPr lang="tr-TR" dirty="0" smtClean="0"/>
              <a:t>Tehlikeli Durumlar</a:t>
            </a:r>
          </a:p>
          <a:p>
            <a:r>
              <a:rPr lang="tr-TR" dirty="0" smtClean="0"/>
              <a:t>Bilinmeyen iş riskleri</a:t>
            </a:r>
          </a:p>
          <a:p>
            <a:r>
              <a:rPr lang="tr-TR" dirty="0" smtClean="0"/>
              <a:t>Ortam koşulları</a:t>
            </a:r>
            <a:endParaRPr lang="tr-TR" dirty="0"/>
          </a:p>
        </p:txBody>
      </p:sp>
      <p:sp>
        <p:nvSpPr>
          <p:cNvPr id="10" name="Dikdörtgen 9"/>
          <p:cNvSpPr/>
          <p:nvPr/>
        </p:nvSpPr>
        <p:spPr>
          <a:xfrm>
            <a:off x="323528" y="4653136"/>
            <a:ext cx="2242346"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endParaRPr lang="tr-TR" dirty="0"/>
          </a:p>
          <a:p>
            <a:r>
              <a:rPr lang="tr-TR" b="1" dirty="0"/>
              <a:t>ZARAR </a:t>
            </a:r>
            <a:endParaRPr lang="tr-TR" dirty="0"/>
          </a:p>
          <a:p>
            <a:pPr marL="285750" indent="-285750">
              <a:buFont typeface="Arial" pitchFamily="34" charset="0"/>
              <a:buChar char="•"/>
            </a:pPr>
            <a:r>
              <a:rPr lang="tr-TR" b="1" dirty="0" smtClean="0"/>
              <a:t>Çalışan </a:t>
            </a:r>
            <a:endParaRPr lang="tr-TR" dirty="0"/>
          </a:p>
          <a:p>
            <a:pPr marL="285750" indent="-285750">
              <a:buFont typeface="Arial" pitchFamily="34" charset="0"/>
              <a:buChar char="•"/>
            </a:pPr>
            <a:r>
              <a:rPr lang="tr-TR" b="1" dirty="0" smtClean="0"/>
              <a:t>Diğerleri </a:t>
            </a:r>
            <a:endParaRPr lang="tr-TR" dirty="0"/>
          </a:p>
          <a:p>
            <a:pPr marL="285750" indent="-285750">
              <a:buFont typeface="Arial" pitchFamily="34" charset="0"/>
              <a:buChar char="•"/>
            </a:pPr>
            <a:r>
              <a:rPr lang="tr-TR" b="1" dirty="0" smtClean="0"/>
              <a:t>İşyeri </a:t>
            </a:r>
            <a:endParaRPr lang="tr-TR" dirty="0"/>
          </a:p>
          <a:p>
            <a:pPr marL="285750" indent="-285750">
              <a:buFont typeface="Arial" pitchFamily="34" charset="0"/>
              <a:buChar char="•"/>
            </a:pPr>
            <a:r>
              <a:rPr lang="tr-TR" b="1" dirty="0" smtClean="0"/>
              <a:t>Ülke </a:t>
            </a:r>
            <a:endParaRPr lang="tr-TR" dirty="0"/>
          </a:p>
        </p:txBody>
      </p:sp>
      <p:sp>
        <p:nvSpPr>
          <p:cNvPr id="11" name="Dikdörtgen 10"/>
          <p:cNvSpPr/>
          <p:nvPr/>
        </p:nvSpPr>
        <p:spPr>
          <a:xfrm>
            <a:off x="3329862" y="2894637"/>
            <a:ext cx="223224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endParaRPr lang="tr-TR" dirty="0"/>
          </a:p>
          <a:p>
            <a:r>
              <a:rPr lang="tr-TR" b="1" dirty="0"/>
              <a:t>Çalışanı etkiler </a:t>
            </a:r>
            <a:endParaRPr lang="tr-TR" dirty="0"/>
          </a:p>
        </p:txBody>
      </p:sp>
      <p:sp>
        <p:nvSpPr>
          <p:cNvPr id="12" name="Dikdörtgen 11"/>
          <p:cNvSpPr/>
          <p:nvPr/>
        </p:nvSpPr>
        <p:spPr>
          <a:xfrm>
            <a:off x="3301974" y="3808126"/>
            <a:ext cx="2232248"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endParaRPr lang="tr-TR" dirty="0"/>
          </a:p>
          <a:p>
            <a:r>
              <a:rPr lang="tr-TR" b="1" dirty="0"/>
              <a:t>Ani kontrol kaybı </a:t>
            </a:r>
            <a:endParaRPr lang="tr-TR" dirty="0"/>
          </a:p>
        </p:txBody>
      </p:sp>
      <p:sp>
        <p:nvSpPr>
          <p:cNvPr id="13" name="Dikdörtgen 12"/>
          <p:cNvSpPr/>
          <p:nvPr/>
        </p:nvSpPr>
        <p:spPr>
          <a:xfrm>
            <a:off x="3298208" y="4617751"/>
            <a:ext cx="223601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endParaRPr lang="tr-TR" dirty="0"/>
          </a:p>
          <a:p>
            <a:r>
              <a:rPr lang="tr-TR" b="1" dirty="0" smtClean="0"/>
              <a:t> Hatalı </a:t>
            </a:r>
            <a:r>
              <a:rPr lang="tr-TR" b="1" dirty="0"/>
              <a:t>davranış </a:t>
            </a:r>
            <a:endParaRPr lang="tr-TR" dirty="0"/>
          </a:p>
        </p:txBody>
      </p:sp>
      <p:sp>
        <p:nvSpPr>
          <p:cNvPr id="14" name="Dikdörtgen 13"/>
          <p:cNvSpPr/>
          <p:nvPr/>
        </p:nvSpPr>
        <p:spPr>
          <a:xfrm>
            <a:off x="3322330" y="5530299"/>
            <a:ext cx="2232248"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endParaRPr lang="tr-TR" dirty="0"/>
          </a:p>
          <a:p>
            <a:r>
              <a:rPr lang="tr-TR" b="1" dirty="0"/>
              <a:t>İş Kazası </a:t>
            </a:r>
            <a:endParaRPr lang="tr-TR" dirty="0"/>
          </a:p>
        </p:txBody>
      </p:sp>
      <p:sp>
        <p:nvSpPr>
          <p:cNvPr id="15" name="Sağ Ok 14"/>
          <p:cNvSpPr/>
          <p:nvPr/>
        </p:nvSpPr>
        <p:spPr>
          <a:xfrm>
            <a:off x="2699792" y="3217802"/>
            <a:ext cx="50405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Aşağı Ok 15"/>
          <p:cNvSpPr/>
          <p:nvPr/>
        </p:nvSpPr>
        <p:spPr>
          <a:xfrm>
            <a:off x="4369120" y="3580420"/>
            <a:ext cx="45719" cy="1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Aşağı Ok 16"/>
          <p:cNvSpPr/>
          <p:nvPr/>
        </p:nvSpPr>
        <p:spPr>
          <a:xfrm>
            <a:off x="4346260" y="4454457"/>
            <a:ext cx="45719" cy="1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Aşağı Ok 17"/>
          <p:cNvSpPr/>
          <p:nvPr/>
        </p:nvSpPr>
        <p:spPr>
          <a:xfrm>
            <a:off x="4346261" y="5368138"/>
            <a:ext cx="45719" cy="1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Sağ Ok 18"/>
          <p:cNvSpPr/>
          <p:nvPr/>
        </p:nvSpPr>
        <p:spPr>
          <a:xfrm>
            <a:off x="5554578" y="3194942"/>
            <a:ext cx="1681718" cy="68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7337157" y="2930963"/>
            <a:ext cx="921471" cy="369332"/>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algn="ctr"/>
            <a:r>
              <a:rPr lang="tr-TR" dirty="0" smtClean="0"/>
              <a:t>Hastalık</a:t>
            </a:r>
            <a:endParaRPr lang="tr-TR" dirty="0"/>
          </a:p>
        </p:txBody>
      </p:sp>
      <p:sp>
        <p:nvSpPr>
          <p:cNvPr id="21" name="Aşağı Ok 20"/>
          <p:cNvSpPr/>
          <p:nvPr/>
        </p:nvSpPr>
        <p:spPr>
          <a:xfrm>
            <a:off x="6732240" y="3263521"/>
            <a:ext cx="45719" cy="544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a:off x="6288369" y="3844379"/>
            <a:ext cx="979179" cy="646331"/>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pPr algn="ctr"/>
            <a:r>
              <a:rPr lang="tr-TR" dirty="0" smtClean="0"/>
              <a:t>Meslek</a:t>
            </a:r>
          </a:p>
          <a:p>
            <a:pPr algn="ctr"/>
            <a:r>
              <a:rPr lang="tr-TR" dirty="0" smtClean="0"/>
              <a:t>Hastalığı</a:t>
            </a:r>
            <a:endParaRPr lang="tr-TR" dirty="0"/>
          </a:p>
        </p:txBody>
      </p:sp>
      <p:sp>
        <p:nvSpPr>
          <p:cNvPr id="24" name="Sol Ok 23"/>
          <p:cNvSpPr/>
          <p:nvPr/>
        </p:nvSpPr>
        <p:spPr>
          <a:xfrm>
            <a:off x="2699792" y="5733256"/>
            <a:ext cx="598416" cy="1659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Sol Ok 24"/>
          <p:cNvSpPr/>
          <p:nvPr/>
        </p:nvSpPr>
        <p:spPr>
          <a:xfrm>
            <a:off x="2751539" y="6241535"/>
            <a:ext cx="4026419" cy="8296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Aşağı Ok 25"/>
          <p:cNvSpPr/>
          <p:nvPr/>
        </p:nvSpPr>
        <p:spPr>
          <a:xfrm>
            <a:off x="6777959" y="4506485"/>
            <a:ext cx="98297" cy="17765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52136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7620000" cy="5996136"/>
          </a:xfrm>
        </p:spPr>
        <p:txBody>
          <a:bodyPr>
            <a:normAutofit/>
          </a:bodyPr>
          <a:lstStyle/>
          <a:p>
            <a:pPr lvl="0"/>
            <a:r>
              <a:rPr lang="tr-TR" sz="2800" dirty="0" smtClean="0">
                <a:latin typeface="+mj-lt"/>
              </a:rPr>
              <a:t>Çalışanların etkilenmesi bakımından </a:t>
            </a:r>
            <a:r>
              <a:rPr lang="tr-TR" sz="2800" dirty="0" err="1" smtClean="0">
                <a:latin typeface="+mj-lt"/>
              </a:rPr>
              <a:t>psikososyal</a:t>
            </a:r>
            <a:r>
              <a:rPr lang="tr-TR" sz="2800" dirty="0" smtClean="0">
                <a:latin typeface="+mj-lt"/>
              </a:rPr>
              <a:t> risk etkenleriyle ilgili olarak:</a:t>
            </a:r>
            <a:endParaRPr lang="en-GB" sz="2800" dirty="0" smtClean="0">
              <a:latin typeface="+mj-lt"/>
            </a:endParaRPr>
          </a:p>
          <a:p>
            <a:r>
              <a:rPr lang="tr-TR" sz="2800" dirty="0" smtClean="0">
                <a:latin typeface="+mj-lt"/>
              </a:rPr>
              <a:t> </a:t>
            </a:r>
            <a:endParaRPr lang="en-GB" sz="2800" dirty="0" smtClean="0">
              <a:latin typeface="+mj-lt"/>
            </a:endParaRPr>
          </a:p>
          <a:p>
            <a:pPr lvl="0">
              <a:buFont typeface="Arial" pitchFamily="34" charset="0"/>
              <a:buChar char="•"/>
            </a:pPr>
            <a:r>
              <a:rPr lang="tr-TR" sz="2800" dirty="0" smtClean="0">
                <a:latin typeface="+mj-lt"/>
              </a:rPr>
              <a:t>Kalıtsal etmenler</a:t>
            </a:r>
            <a:endParaRPr lang="en-GB" sz="2800" dirty="0" smtClean="0">
              <a:latin typeface="+mj-lt"/>
            </a:endParaRPr>
          </a:p>
          <a:p>
            <a:pPr lvl="0">
              <a:buFont typeface="Arial" pitchFamily="34" charset="0"/>
              <a:buChar char="•"/>
            </a:pPr>
            <a:r>
              <a:rPr lang="tr-TR" sz="2800" dirty="0" smtClean="0">
                <a:latin typeface="+mj-lt"/>
              </a:rPr>
              <a:t>Etkilenen organ</a:t>
            </a:r>
            <a:endParaRPr lang="en-GB" sz="2800" dirty="0" smtClean="0">
              <a:latin typeface="+mj-lt"/>
            </a:endParaRPr>
          </a:p>
          <a:p>
            <a:pPr lvl="0">
              <a:buFont typeface="Arial" pitchFamily="34" charset="0"/>
              <a:buChar char="•"/>
            </a:pPr>
            <a:r>
              <a:rPr lang="tr-TR" sz="2800" dirty="0" smtClean="0">
                <a:latin typeface="+mj-lt"/>
              </a:rPr>
              <a:t>İşlev kaybı</a:t>
            </a:r>
            <a:endParaRPr lang="en-GB" sz="2800" dirty="0" smtClean="0">
              <a:latin typeface="+mj-lt"/>
            </a:endParaRPr>
          </a:p>
          <a:p>
            <a:pPr lvl="0">
              <a:buFont typeface="Arial" pitchFamily="34" charset="0"/>
              <a:buChar char="•"/>
            </a:pPr>
            <a:r>
              <a:rPr lang="tr-TR" sz="2800" dirty="0" smtClean="0">
                <a:latin typeface="+mj-lt"/>
              </a:rPr>
              <a:t>Medeni durum</a:t>
            </a:r>
            <a:endParaRPr lang="en-GB" sz="2800" dirty="0" smtClean="0">
              <a:latin typeface="+mj-lt"/>
            </a:endParaRPr>
          </a:p>
          <a:p>
            <a:pPr lvl="0">
              <a:buFont typeface="Arial" pitchFamily="34" charset="0"/>
              <a:buChar char="•"/>
            </a:pPr>
            <a:r>
              <a:rPr lang="tr-TR" sz="2800" dirty="0" smtClean="0">
                <a:latin typeface="+mj-lt"/>
              </a:rPr>
              <a:t>Hastanın yaşam evresi</a:t>
            </a:r>
            <a:endParaRPr lang="en-GB" sz="2800" dirty="0" smtClean="0">
              <a:latin typeface="+mj-lt"/>
            </a:endParaRPr>
          </a:p>
          <a:p>
            <a:pPr lvl="0">
              <a:buFont typeface="Arial" pitchFamily="34" charset="0"/>
              <a:buChar char="•"/>
            </a:pPr>
            <a:r>
              <a:rPr lang="tr-TR" sz="2800" dirty="0" smtClean="0">
                <a:latin typeface="+mj-lt"/>
              </a:rPr>
              <a:t>Hastalığı algılama şekli</a:t>
            </a:r>
            <a:endParaRPr lang="en-GB" sz="2800" dirty="0" smtClean="0">
              <a:latin typeface="+mj-lt"/>
            </a:endParaRPr>
          </a:p>
          <a:p>
            <a:pPr lvl="0">
              <a:buFont typeface="Arial" pitchFamily="34" charset="0"/>
              <a:buChar char="•"/>
            </a:pPr>
            <a:r>
              <a:rPr lang="tr-TR" sz="2800" dirty="0" smtClean="0">
                <a:latin typeface="+mj-lt"/>
              </a:rPr>
              <a:t>Yaşam idealleri ; önemlidir.</a:t>
            </a:r>
            <a:endParaRPr lang="en-GB" sz="2800" dirty="0" smtClean="0">
              <a:latin typeface="+mj-lt"/>
            </a:endParaRPr>
          </a:p>
          <a:p>
            <a:endParaRPr lang="en-GB" sz="2800" dirty="0">
              <a:latin typeface="+mj-lt"/>
            </a:endParaRPr>
          </a:p>
        </p:txBody>
      </p:sp>
    </p:spTree>
    <p:extLst>
      <p:ext uri="{BB962C8B-B14F-4D97-AF65-F5344CB8AC3E}">
        <p14:creationId xmlns:p14="http://schemas.microsoft.com/office/powerpoint/2010/main" val="17156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2800" b="1" dirty="0" err="1">
                <a:latin typeface="+mj-lt"/>
              </a:rPr>
              <a:t>Psikososyal</a:t>
            </a:r>
            <a:r>
              <a:rPr lang="tr-TR" sz="2800" b="1" dirty="0">
                <a:latin typeface="+mj-lt"/>
              </a:rPr>
              <a:t> tehlikelerin sağlık üzerinde etkileri </a:t>
            </a:r>
            <a:br>
              <a:rPr lang="tr-TR" sz="2800" b="1" dirty="0">
                <a:latin typeface="+mj-lt"/>
              </a:rPr>
            </a:br>
            <a:endParaRPr lang="tr-TR" sz="2800" b="1" dirty="0">
              <a:latin typeface="+mj-lt"/>
            </a:endParaRPr>
          </a:p>
        </p:txBody>
      </p:sp>
      <p:sp>
        <p:nvSpPr>
          <p:cNvPr id="3" name="İçerik Yer Tutucusu 2"/>
          <p:cNvSpPr>
            <a:spLocks noGrp="1"/>
          </p:cNvSpPr>
          <p:nvPr>
            <p:ph idx="1"/>
          </p:nvPr>
        </p:nvSpPr>
        <p:spPr>
          <a:xfrm>
            <a:off x="395536" y="1124744"/>
            <a:ext cx="7620000" cy="4800600"/>
          </a:xfrm>
        </p:spPr>
        <p:txBody>
          <a:bodyPr/>
          <a:lstStyle/>
          <a:p>
            <a:pPr marL="0" indent="0">
              <a:buNone/>
            </a:pPr>
            <a:r>
              <a:rPr lang="tr-TR" dirty="0" smtClean="0">
                <a:latin typeface="+mj-lt"/>
              </a:rPr>
              <a:t>•</a:t>
            </a:r>
            <a:r>
              <a:rPr lang="tr-TR" dirty="0">
                <a:latin typeface="+mj-lt"/>
              </a:rPr>
              <a:t>Fiziksel ve psikolojik tehlikelere </a:t>
            </a:r>
            <a:r>
              <a:rPr lang="tr-TR" dirty="0" err="1">
                <a:latin typeface="+mj-lt"/>
              </a:rPr>
              <a:t>maruziyet</a:t>
            </a:r>
            <a:r>
              <a:rPr lang="tr-TR" dirty="0">
                <a:latin typeface="+mj-lt"/>
              </a:rPr>
              <a:t> psikolojik ve fiziksel sağlığı etkileyebilir. Bu etkiler iki yolla ortaya çıkar: </a:t>
            </a:r>
            <a:r>
              <a:rPr lang="tr-TR" b="1" dirty="0">
                <a:latin typeface="+mj-lt"/>
              </a:rPr>
              <a:t>Doğrudan fiziksel yol ve psikolojik stres üzerinden. </a:t>
            </a:r>
            <a:r>
              <a:rPr lang="tr-TR" dirty="0">
                <a:latin typeface="+mj-lt"/>
              </a:rPr>
              <a:t>Bu iki yol çoğu zaman etkileşirler. </a:t>
            </a:r>
          </a:p>
          <a:p>
            <a:pPr marL="0" indent="0">
              <a:buNone/>
            </a:pPr>
            <a:r>
              <a:rPr lang="tr-TR" dirty="0">
                <a:latin typeface="+mj-lt"/>
              </a:rPr>
              <a:t>•Örneğin ağır ve tehlikeli bir işte çalışmanın yol açabileceği yaralanmalar olduğu gibi yaratabileceği kaygı ve korku üzerinden </a:t>
            </a:r>
            <a:r>
              <a:rPr lang="tr-TR" dirty="0" err="1">
                <a:latin typeface="+mj-lt"/>
              </a:rPr>
              <a:t>psikososyal</a:t>
            </a:r>
            <a:r>
              <a:rPr lang="tr-TR" dirty="0">
                <a:latin typeface="+mj-lt"/>
              </a:rPr>
              <a:t> etkileri de vardır. </a:t>
            </a:r>
          </a:p>
          <a:p>
            <a:endParaRPr lang="tr-TR" dirty="0">
              <a:latin typeface="+mj-lt"/>
            </a:endParaRPr>
          </a:p>
        </p:txBody>
      </p:sp>
    </p:spTree>
    <p:extLst>
      <p:ext uri="{BB962C8B-B14F-4D97-AF65-F5344CB8AC3E}">
        <p14:creationId xmlns:p14="http://schemas.microsoft.com/office/powerpoint/2010/main" val="56055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mj-lt"/>
              </a:rPr>
              <a:t>Mesleki tehlikeler ve stres</a:t>
            </a:r>
          </a:p>
        </p:txBody>
      </p:sp>
      <p:sp>
        <p:nvSpPr>
          <p:cNvPr id="3" name="İçerik Yer Tutucusu 2"/>
          <p:cNvSpPr>
            <a:spLocks noGrp="1"/>
          </p:cNvSpPr>
          <p:nvPr>
            <p:ph idx="1"/>
          </p:nvPr>
        </p:nvSpPr>
        <p:spPr/>
        <p:txBody>
          <a:bodyPr/>
          <a:lstStyle/>
          <a:p>
            <a:pPr marL="457200" indent="-342900">
              <a:buFont typeface="Wingdings" pitchFamily="2" charset="2"/>
              <a:buChar char="q"/>
            </a:pPr>
            <a:r>
              <a:rPr lang="tr-TR" sz="3600" dirty="0">
                <a:latin typeface="+mj-lt"/>
              </a:rPr>
              <a:t>Biyolojik,</a:t>
            </a:r>
          </a:p>
          <a:p>
            <a:pPr marL="457200" indent="-342900">
              <a:buFont typeface="Wingdings" pitchFamily="2" charset="2"/>
              <a:buChar char="q"/>
            </a:pPr>
            <a:r>
              <a:rPr lang="tr-TR" sz="3600" dirty="0">
                <a:latin typeface="+mj-lt"/>
              </a:rPr>
              <a:t>Biyomekanik,</a:t>
            </a:r>
          </a:p>
          <a:p>
            <a:pPr marL="457200" indent="-342900">
              <a:buFont typeface="Wingdings" pitchFamily="2" charset="2"/>
              <a:buChar char="q"/>
            </a:pPr>
            <a:r>
              <a:rPr lang="tr-TR" sz="3600" dirty="0">
                <a:latin typeface="+mj-lt"/>
              </a:rPr>
              <a:t>Kimyasal,</a:t>
            </a:r>
          </a:p>
          <a:p>
            <a:pPr marL="457200" indent="-342900">
              <a:buFont typeface="Wingdings" pitchFamily="2" charset="2"/>
              <a:buChar char="q"/>
            </a:pPr>
            <a:r>
              <a:rPr lang="tr-TR" sz="3600" dirty="0">
                <a:latin typeface="+mj-lt"/>
              </a:rPr>
              <a:t>Fiziksel (+radyolojik)</a:t>
            </a:r>
          </a:p>
          <a:p>
            <a:pPr marL="457200" indent="-342900">
              <a:buFont typeface="Wingdings" pitchFamily="2" charset="2"/>
              <a:buChar char="q"/>
            </a:pPr>
            <a:r>
              <a:rPr lang="tr-TR" sz="3600" dirty="0" err="1">
                <a:latin typeface="+mj-lt"/>
              </a:rPr>
              <a:t>Psikososyal</a:t>
            </a:r>
            <a:endParaRPr lang="tr-TR" sz="3600" dirty="0">
              <a:latin typeface="+mj-lt"/>
            </a:endParaRPr>
          </a:p>
          <a:p>
            <a:endParaRPr lang="tr-TR" dirty="0">
              <a:latin typeface="+mj-lt"/>
            </a:endParaRPr>
          </a:p>
        </p:txBody>
      </p:sp>
    </p:spTree>
    <p:extLst>
      <p:ext uri="{BB962C8B-B14F-4D97-AF65-F5344CB8AC3E}">
        <p14:creationId xmlns:p14="http://schemas.microsoft.com/office/powerpoint/2010/main" val="680211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mj-lt"/>
              </a:rPr>
              <a:t>Bazı kavramlar </a:t>
            </a:r>
            <a:br>
              <a:rPr lang="tr-TR" dirty="0">
                <a:latin typeface="+mj-lt"/>
              </a:rPr>
            </a:br>
            <a:endParaRPr lang="tr-TR" dirty="0">
              <a:latin typeface="+mj-lt"/>
            </a:endParaRPr>
          </a:p>
        </p:txBody>
      </p:sp>
      <p:sp>
        <p:nvSpPr>
          <p:cNvPr id="3" name="İçerik Yer Tutucusu 2"/>
          <p:cNvSpPr>
            <a:spLocks noGrp="1"/>
          </p:cNvSpPr>
          <p:nvPr>
            <p:ph idx="1"/>
          </p:nvPr>
        </p:nvSpPr>
        <p:spPr>
          <a:xfrm>
            <a:off x="107504" y="836712"/>
            <a:ext cx="8064896" cy="4800600"/>
          </a:xfrm>
        </p:spPr>
        <p:txBody>
          <a:bodyPr>
            <a:normAutofit fontScale="77500" lnSpcReduction="20000"/>
          </a:bodyPr>
          <a:lstStyle/>
          <a:p>
            <a:endParaRPr lang="tr-TR" dirty="0">
              <a:latin typeface="+mj-lt"/>
            </a:endParaRPr>
          </a:p>
          <a:p>
            <a:r>
              <a:rPr lang="tr-TR" b="1" u="sng" dirty="0" smtClean="0">
                <a:latin typeface="+mj-lt"/>
              </a:rPr>
              <a:t>Rol </a:t>
            </a:r>
            <a:r>
              <a:rPr lang="tr-TR" b="1" u="sng" dirty="0">
                <a:latin typeface="+mj-lt"/>
              </a:rPr>
              <a:t>belirsizliği</a:t>
            </a:r>
            <a:r>
              <a:rPr lang="tr-TR" dirty="0">
                <a:latin typeface="+mj-lt"/>
              </a:rPr>
              <a:t>: Çalışan, işteki rolü hakkında yeterince bilgilendirilmediğinde, amaçlar, beklentiler, hedefler ve sorumluluklarda belirsizlik olduğu durumlarda ortaya çıkar. İş doyumu azalır, stres artar, işten ayrılma eğilimi artar. </a:t>
            </a:r>
          </a:p>
          <a:p>
            <a:r>
              <a:rPr lang="tr-TR" b="1" u="sng" dirty="0" smtClean="0">
                <a:latin typeface="+mj-lt"/>
              </a:rPr>
              <a:t>Rol </a:t>
            </a:r>
            <a:r>
              <a:rPr lang="tr-TR" b="1" u="sng" dirty="0">
                <a:latin typeface="+mj-lt"/>
              </a:rPr>
              <a:t>çatışması</a:t>
            </a:r>
            <a:r>
              <a:rPr lang="tr-TR" dirty="0">
                <a:latin typeface="+mj-lt"/>
              </a:rPr>
              <a:t>: Çalışandan değerleriyle çatışan bir rol ya da birbiriyle uyuşmayan roller üstlenmesi istendiğinde ortaya çıkar. Çatışma arttıkça iş doyumu </a:t>
            </a:r>
            <a:r>
              <a:rPr lang="tr-TR" dirty="0" smtClean="0">
                <a:latin typeface="+mj-lt"/>
              </a:rPr>
              <a:t>azalır.</a:t>
            </a:r>
          </a:p>
          <a:p>
            <a:r>
              <a:rPr lang="tr-TR" b="1" u="sng" dirty="0" smtClean="0">
                <a:latin typeface="+mj-lt"/>
              </a:rPr>
              <a:t>Rol </a:t>
            </a:r>
            <a:r>
              <a:rPr lang="tr-TR" b="1" u="sng" dirty="0">
                <a:latin typeface="+mj-lt"/>
              </a:rPr>
              <a:t>yetersizliği</a:t>
            </a:r>
            <a:r>
              <a:rPr lang="tr-TR" dirty="0">
                <a:latin typeface="+mj-lt"/>
              </a:rPr>
              <a:t>: Örgütün çalışanın yeteneklerinden ve eğitiminden yararlanamadığı durumlarda ortaya çıkar. İş doyumunu azaltır, gerilimi artırır. </a:t>
            </a:r>
          </a:p>
          <a:p>
            <a:r>
              <a:rPr lang="tr-TR" dirty="0" smtClean="0">
                <a:latin typeface="+mj-lt"/>
              </a:rPr>
              <a:t> </a:t>
            </a:r>
            <a:endParaRPr lang="tr-TR" dirty="0">
              <a:latin typeface="+mj-lt"/>
            </a:endParaRPr>
          </a:p>
          <a:p>
            <a:endParaRPr lang="tr-TR" dirty="0">
              <a:latin typeface="+mj-lt"/>
            </a:endParaRPr>
          </a:p>
        </p:txBody>
      </p:sp>
    </p:spTree>
    <p:extLst>
      <p:ext uri="{BB962C8B-B14F-4D97-AF65-F5344CB8AC3E}">
        <p14:creationId xmlns:p14="http://schemas.microsoft.com/office/powerpoint/2010/main" val="2399008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Metin kutusu"/>
          <p:cNvSpPr txBox="1">
            <a:spLocks noChangeArrowheads="1"/>
          </p:cNvSpPr>
          <p:nvPr/>
        </p:nvSpPr>
        <p:spPr bwMode="auto">
          <a:xfrm>
            <a:off x="684213" y="333375"/>
            <a:ext cx="79200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tr-TR" sz="3200" b="1">
                <a:solidFill>
                  <a:schemeClr val="tx2"/>
                </a:solidFill>
                <a:latin typeface="Palatino Linotype" pitchFamily="18" charset="0"/>
              </a:rPr>
              <a:t>İşyerlerinde psikososyal risklerle mücadele konusunda alınan önlemler</a:t>
            </a:r>
            <a:endParaRPr lang="en-US" sz="3200" b="1">
              <a:solidFill>
                <a:schemeClr val="tx2"/>
              </a:solidFill>
              <a:latin typeface="Palatino Linotype" pitchFamily="18" charset="0"/>
            </a:endParaRPr>
          </a:p>
        </p:txBody>
      </p:sp>
      <p:pic>
        <p:nvPicPr>
          <p:cNvPr id="2560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1700213"/>
            <a:ext cx="7848674" cy="454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927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Metin kutusu"/>
          <p:cNvSpPr txBox="1">
            <a:spLocks noChangeArrowheads="1"/>
          </p:cNvSpPr>
          <p:nvPr/>
        </p:nvSpPr>
        <p:spPr bwMode="auto">
          <a:xfrm>
            <a:off x="0" y="333375"/>
            <a:ext cx="29162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tr-TR" b="1">
                <a:solidFill>
                  <a:schemeClr val="tx2"/>
                </a:solidFill>
                <a:latin typeface="Palatino Linotype" pitchFamily="18" charset="0"/>
              </a:rPr>
              <a:t>Sektörlere göre çalışanların psikososyal riskler hakkında bilgilendirilmeleri</a:t>
            </a:r>
            <a:endParaRPr lang="en-US" b="1">
              <a:solidFill>
                <a:schemeClr val="tx2"/>
              </a:solidFill>
              <a:latin typeface="Palatino Linotype" pitchFamily="18" charset="0"/>
            </a:endParaRPr>
          </a:p>
        </p:txBody>
      </p:sp>
      <p:sp>
        <p:nvSpPr>
          <p:cNvPr id="26627" name="5 Metin kutusu"/>
          <p:cNvSpPr txBox="1">
            <a:spLocks noChangeArrowheads="1"/>
          </p:cNvSpPr>
          <p:nvPr/>
        </p:nvSpPr>
        <p:spPr bwMode="auto">
          <a:xfrm>
            <a:off x="0" y="3357563"/>
            <a:ext cx="24844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tr-TR" sz="2000">
                <a:latin typeface="Palatino Linotype" pitchFamily="18" charset="0"/>
              </a:rPr>
              <a:t>İşletmelerin; </a:t>
            </a:r>
            <a:r>
              <a:rPr lang="tr-TR" sz="2000" u="sng">
                <a:latin typeface="Palatino Linotype" pitchFamily="18" charset="0"/>
              </a:rPr>
              <a:t>%69’unda </a:t>
            </a:r>
            <a:r>
              <a:rPr lang="tr-TR" sz="2000">
                <a:latin typeface="Palatino Linotype" pitchFamily="18" charset="0"/>
              </a:rPr>
              <a:t>çalışanlar kime başvuracağını biliyor; </a:t>
            </a:r>
          </a:p>
          <a:p>
            <a:pPr eaLnBrk="1" hangingPunct="1"/>
            <a:r>
              <a:rPr lang="tr-TR" sz="2000" u="sng">
                <a:latin typeface="Palatino Linotype" pitchFamily="18" charset="0"/>
              </a:rPr>
              <a:t>%53’ünde psikososyal riskler </a:t>
            </a:r>
            <a:r>
              <a:rPr lang="tr-TR" sz="2000">
                <a:latin typeface="Palatino Linotype" pitchFamily="18" charset="0"/>
              </a:rPr>
              <a:t>ve etkileri hakkında bilgilendirilmiş.</a:t>
            </a:r>
            <a:endParaRPr lang="en-US" sz="2000">
              <a:latin typeface="Palatino Linotype" pitchFamily="18" charset="0"/>
            </a:endParaRPr>
          </a:p>
        </p:txBody>
      </p:sp>
      <p:pic>
        <p:nvPicPr>
          <p:cNvPr id="26628" name="6 Resim" descr="bilgilendirm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0"/>
            <a:ext cx="6300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701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2588"/>
            <a:ext cx="6875463" cy="621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5 Metin kutusu"/>
          <p:cNvSpPr txBox="1">
            <a:spLocks noChangeArrowheads="1"/>
          </p:cNvSpPr>
          <p:nvPr/>
        </p:nvSpPr>
        <p:spPr bwMode="auto">
          <a:xfrm>
            <a:off x="6804025" y="1628775"/>
            <a:ext cx="20161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tr-TR"/>
              <a:t>Firma büyüklükleri arttıkça çalışanlardan gelen talepler daha artan oranda görülmektedir.</a:t>
            </a:r>
            <a:endParaRPr lang="en-US"/>
          </a:p>
        </p:txBody>
      </p:sp>
    </p:spTree>
    <p:extLst>
      <p:ext uri="{BB962C8B-B14F-4D97-AF65-F5344CB8AC3E}">
        <p14:creationId xmlns:p14="http://schemas.microsoft.com/office/powerpoint/2010/main" val="30591110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nvGraphicFramePr>
        <p:xfrm>
          <a:off x="684213" y="1341438"/>
          <a:ext cx="6985000" cy="3024189"/>
        </p:xfrm>
        <a:graphic>
          <a:graphicData uri="http://schemas.openxmlformats.org/drawingml/2006/table">
            <a:tbl>
              <a:tblPr firstRow="1" bandRow="1">
                <a:tableStyleId>{5C22544A-7EE6-4342-B048-85BDC9FD1C3A}</a:tableStyleId>
              </a:tblPr>
              <a:tblGrid>
                <a:gridCol w="5472721">
                  <a:extLst>
                    <a:ext uri="{9D8B030D-6E8A-4147-A177-3AD203B41FA5}">
                      <a16:colId xmlns:a16="http://schemas.microsoft.com/office/drawing/2014/main" val="20000"/>
                    </a:ext>
                  </a:extLst>
                </a:gridCol>
                <a:gridCol w="1512279">
                  <a:extLst>
                    <a:ext uri="{9D8B030D-6E8A-4147-A177-3AD203B41FA5}">
                      <a16:colId xmlns:a16="http://schemas.microsoft.com/office/drawing/2014/main" val="20001"/>
                    </a:ext>
                  </a:extLst>
                </a:gridCol>
              </a:tblGrid>
              <a:tr h="432027">
                <a:tc>
                  <a:txBody>
                    <a:bodyPr/>
                    <a:lstStyle/>
                    <a:p>
                      <a:r>
                        <a:rPr lang="tr-TR" sz="1800" dirty="0" smtClean="0"/>
                        <a:t>Faktör</a:t>
                      </a:r>
                    </a:p>
                  </a:txBody>
                  <a:tcPr marL="91443" marR="91443" marT="45718" marB="45718"/>
                </a:tc>
                <a:tc>
                  <a:txBody>
                    <a:bodyPr/>
                    <a:lstStyle/>
                    <a:p>
                      <a:endParaRPr lang="en-US" sz="1800"/>
                    </a:p>
                  </a:txBody>
                  <a:tcPr marL="91443" marR="91443" marT="45718" marB="45718"/>
                </a:tc>
                <a:extLst>
                  <a:ext uri="{0D108BD9-81ED-4DB2-BD59-A6C34878D82A}">
                    <a16:rowId xmlns:a16="http://schemas.microsoft.com/office/drawing/2014/main" val="10000"/>
                  </a:ext>
                </a:extLst>
              </a:tr>
              <a:tr h="432027">
                <a:tc>
                  <a:txBody>
                    <a:bodyPr/>
                    <a:lstStyle/>
                    <a:p>
                      <a:r>
                        <a:rPr lang="tr-TR" sz="1800" dirty="0" smtClean="0"/>
                        <a:t>Konunun Hassasiyeti</a:t>
                      </a:r>
                      <a:endParaRPr lang="en-US" sz="1800" dirty="0"/>
                    </a:p>
                  </a:txBody>
                  <a:tcPr marL="91443" marR="91443" marT="45718" marB="45718"/>
                </a:tc>
                <a:tc>
                  <a:txBody>
                    <a:bodyPr/>
                    <a:lstStyle/>
                    <a:p>
                      <a:r>
                        <a:rPr lang="tr-TR" sz="1800" dirty="0" smtClean="0"/>
                        <a:t>% 53</a:t>
                      </a:r>
                      <a:endParaRPr lang="en-US" sz="1800" dirty="0"/>
                    </a:p>
                  </a:txBody>
                  <a:tcPr marL="91443" marR="91443" marT="45718" marB="45718"/>
                </a:tc>
                <a:extLst>
                  <a:ext uri="{0D108BD9-81ED-4DB2-BD59-A6C34878D82A}">
                    <a16:rowId xmlns:a16="http://schemas.microsoft.com/office/drawing/2014/main" val="10001"/>
                  </a:ext>
                </a:extLst>
              </a:tr>
              <a:tr h="432027">
                <a:tc>
                  <a:txBody>
                    <a:bodyPr/>
                    <a:lstStyle/>
                    <a:p>
                      <a:r>
                        <a:rPr lang="tr-TR" sz="1800" dirty="0" err="1" smtClean="0"/>
                        <a:t>Farkındalık</a:t>
                      </a:r>
                      <a:r>
                        <a:rPr lang="tr-TR" sz="1800" dirty="0" smtClean="0"/>
                        <a:t> Eksikliği</a:t>
                      </a:r>
                      <a:endParaRPr lang="en-US" sz="1800" dirty="0"/>
                    </a:p>
                  </a:txBody>
                  <a:tcPr marL="91443" marR="91443" marT="45718" marB="45718"/>
                </a:tc>
                <a:tc>
                  <a:txBody>
                    <a:bodyPr/>
                    <a:lstStyle/>
                    <a:p>
                      <a:r>
                        <a:rPr lang="tr-TR" sz="1800" dirty="0" smtClean="0"/>
                        <a:t>% 50</a:t>
                      </a:r>
                      <a:endParaRPr lang="en-US" sz="1800" dirty="0"/>
                    </a:p>
                  </a:txBody>
                  <a:tcPr marL="91443" marR="91443" marT="45718" marB="45718"/>
                </a:tc>
                <a:extLst>
                  <a:ext uri="{0D108BD9-81ED-4DB2-BD59-A6C34878D82A}">
                    <a16:rowId xmlns:a16="http://schemas.microsoft.com/office/drawing/2014/main" val="10002"/>
                  </a:ext>
                </a:extLst>
              </a:tr>
              <a:tr h="432027">
                <a:tc>
                  <a:txBody>
                    <a:bodyPr/>
                    <a:lstStyle/>
                    <a:p>
                      <a:r>
                        <a:rPr lang="tr-TR" sz="1800" dirty="0" smtClean="0"/>
                        <a:t>Zaman, personel ve finansal kaynak eksikliği</a:t>
                      </a:r>
                      <a:endParaRPr lang="en-US" sz="1800" dirty="0"/>
                    </a:p>
                  </a:txBody>
                  <a:tcPr marL="91443" marR="91443" marT="45718" marB="45718"/>
                </a:tc>
                <a:tc>
                  <a:txBody>
                    <a:bodyPr/>
                    <a:lstStyle/>
                    <a:p>
                      <a:r>
                        <a:rPr lang="tr-TR" sz="1800" dirty="0" smtClean="0"/>
                        <a:t>% 49</a:t>
                      </a:r>
                      <a:endParaRPr lang="en-US" sz="1800" dirty="0"/>
                    </a:p>
                  </a:txBody>
                  <a:tcPr marL="91443" marR="91443" marT="45718" marB="45718"/>
                </a:tc>
                <a:extLst>
                  <a:ext uri="{0D108BD9-81ED-4DB2-BD59-A6C34878D82A}">
                    <a16:rowId xmlns:a16="http://schemas.microsoft.com/office/drawing/2014/main" val="10003"/>
                  </a:ext>
                </a:extLst>
              </a:tr>
              <a:tr h="432027">
                <a:tc>
                  <a:txBody>
                    <a:bodyPr/>
                    <a:lstStyle/>
                    <a:p>
                      <a:r>
                        <a:rPr lang="tr-TR" sz="1800" dirty="0" smtClean="0"/>
                        <a:t>Eğitim ve/veya uzmanlık</a:t>
                      </a:r>
                      <a:r>
                        <a:rPr lang="tr-TR" sz="1800" baseline="0" dirty="0" smtClean="0"/>
                        <a:t> eksikliği</a:t>
                      </a:r>
                      <a:endParaRPr lang="en-US" sz="1800" dirty="0"/>
                    </a:p>
                  </a:txBody>
                  <a:tcPr marL="91443" marR="91443" marT="45718" marB="45718"/>
                </a:tc>
                <a:tc>
                  <a:txBody>
                    <a:bodyPr/>
                    <a:lstStyle/>
                    <a:p>
                      <a:r>
                        <a:rPr lang="tr-TR" sz="1800" dirty="0" smtClean="0"/>
                        <a:t>% 49</a:t>
                      </a:r>
                      <a:endParaRPr lang="en-US" sz="1800" dirty="0"/>
                    </a:p>
                  </a:txBody>
                  <a:tcPr marL="91443" marR="91443" marT="45718" marB="45718"/>
                </a:tc>
                <a:extLst>
                  <a:ext uri="{0D108BD9-81ED-4DB2-BD59-A6C34878D82A}">
                    <a16:rowId xmlns:a16="http://schemas.microsoft.com/office/drawing/2014/main" val="10004"/>
                  </a:ext>
                </a:extLst>
              </a:tr>
              <a:tr h="432027">
                <a:tc>
                  <a:txBody>
                    <a:bodyPr/>
                    <a:lstStyle/>
                    <a:p>
                      <a:r>
                        <a:rPr lang="tr-TR" sz="1800" dirty="0" smtClean="0"/>
                        <a:t>Teknik destek ya da rehberlik</a:t>
                      </a:r>
                      <a:r>
                        <a:rPr lang="tr-TR" sz="1800" baseline="0" dirty="0" smtClean="0"/>
                        <a:t> eksikliği</a:t>
                      </a:r>
                      <a:endParaRPr lang="en-US" sz="1800" dirty="0"/>
                    </a:p>
                  </a:txBody>
                  <a:tcPr marL="91443" marR="91443" marT="45718" marB="45718"/>
                </a:tc>
                <a:tc>
                  <a:txBody>
                    <a:bodyPr/>
                    <a:lstStyle/>
                    <a:p>
                      <a:r>
                        <a:rPr lang="tr-TR" sz="1800" dirty="0" smtClean="0"/>
                        <a:t>% 33</a:t>
                      </a:r>
                      <a:endParaRPr lang="en-US" sz="1800" dirty="0"/>
                    </a:p>
                  </a:txBody>
                  <a:tcPr marL="91443" marR="91443" marT="45718" marB="45718"/>
                </a:tc>
                <a:extLst>
                  <a:ext uri="{0D108BD9-81ED-4DB2-BD59-A6C34878D82A}">
                    <a16:rowId xmlns:a16="http://schemas.microsoft.com/office/drawing/2014/main" val="10005"/>
                  </a:ext>
                </a:extLst>
              </a:tr>
              <a:tr h="432027">
                <a:tc>
                  <a:txBody>
                    <a:bodyPr/>
                    <a:lstStyle/>
                    <a:p>
                      <a:r>
                        <a:rPr lang="tr-TR" sz="1800" dirty="0" smtClean="0"/>
                        <a:t>İşletme içerisindeki kültür</a:t>
                      </a:r>
                      <a:endParaRPr lang="en-US" sz="1800" dirty="0"/>
                    </a:p>
                  </a:txBody>
                  <a:tcPr marL="91443" marR="91443" marT="45718" marB="45718"/>
                </a:tc>
                <a:tc>
                  <a:txBody>
                    <a:bodyPr/>
                    <a:lstStyle/>
                    <a:p>
                      <a:r>
                        <a:rPr lang="tr-TR" sz="1800" dirty="0" smtClean="0"/>
                        <a:t>% 30</a:t>
                      </a:r>
                      <a:endParaRPr lang="en-US" sz="1800" dirty="0"/>
                    </a:p>
                  </a:txBody>
                  <a:tcPr marL="91443" marR="91443" marT="45718" marB="45718"/>
                </a:tc>
                <a:extLst>
                  <a:ext uri="{0D108BD9-81ED-4DB2-BD59-A6C34878D82A}">
                    <a16:rowId xmlns:a16="http://schemas.microsoft.com/office/drawing/2014/main" val="10006"/>
                  </a:ext>
                </a:extLst>
              </a:tr>
            </a:tbl>
          </a:graphicData>
        </a:graphic>
      </p:graphicFrame>
      <p:sp>
        <p:nvSpPr>
          <p:cNvPr id="29724" name="5 Metin kutusu"/>
          <p:cNvSpPr txBox="1">
            <a:spLocks noChangeArrowheads="1"/>
          </p:cNvSpPr>
          <p:nvPr/>
        </p:nvSpPr>
        <p:spPr bwMode="auto">
          <a:xfrm>
            <a:off x="684213" y="0"/>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r>
              <a:rPr lang="tr-TR" sz="3600" b="1"/>
              <a:t>Psikososyal risklerle mücadeleyi zorlaştıran faktörler</a:t>
            </a:r>
            <a:endParaRPr lang="en-US" sz="3600" b="1"/>
          </a:p>
        </p:txBody>
      </p:sp>
      <p:sp>
        <p:nvSpPr>
          <p:cNvPr id="29725" name="6 Metin kutusu"/>
          <p:cNvSpPr txBox="1">
            <a:spLocks noChangeArrowheads="1"/>
          </p:cNvSpPr>
          <p:nvPr/>
        </p:nvSpPr>
        <p:spPr bwMode="auto">
          <a:xfrm>
            <a:off x="539750" y="5300663"/>
            <a:ext cx="77041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tr-TR"/>
              <a:t>Konunun hassasiyeti, farkındalık eksikliği ve kaynak eksikliği maddelerinin bir engel olarak en çok bildirildiği ülke Türkiye’dir (% 76, % 75 ve % 75)</a:t>
            </a:r>
            <a:endParaRPr lang="en-US"/>
          </a:p>
        </p:txBody>
      </p:sp>
      <p:sp>
        <p:nvSpPr>
          <p:cNvPr id="29726" name="7 Metin kutusu"/>
          <p:cNvSpPr txBox="1">
            <a:spLocks noChangeArrowheads="1"/>
          </p:cNvSpPr>
          <p:nvPr/>
        </p:nvSpPr>
        <p:spPr bwMode="auto">
          <a:xfrm>
            <a:off x="684213" y="4581525"/>
            <a:ext cx="691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r>
              <a:rPr lang="tr-TR" sz="2000"/>
              <a:t>Temel: psikososyal risklerle mücadelenin diğer risklere kıyasla daha zor olduğunu belirten işletmeler</a:t>
            </a:r>
            <a:endParaRPr lang="en-US" sz="2000"/>
          </a:p>
        </p:txBody>
      </p:sp>
    </p:spTree>
    <p:extLst>
      <p:ext uri="{BB962C8B-B14F-4D97-AF65-F5344CB8AC3E}">
        <p14:creationId xmlns:p14="http://schemas.microsoft.com/office/powerpoint/2010/main" val="18783144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43408"/>
            <a:ext cx="8229600" cy="1143000"/>
          </a:xfrm>
        </p:spPr>
        <p:txBody>
          <a:bodyPr/>
          <a:lstStyle/>
          <a:p>
            <a:r>
              <a:rPr lang="tr-TR" dirty="0" smtClean="0">
                <a:latin typeface="+mj-lt"/>
              </a:rPr>
              <a:t>Vardiyalı çalışma</a:t>
            </a:r>
            <a:endParaRPr lang="en-GB" dirty="0">
              <a:latin typeface="+mj-lt"/>
            </a:endParaRPr>
          </a:p>
        </p:txBody>
      </p:sp>
      <p:sp>
        <p:nvSpPr>
          <p:cNvPr id="3" name="2 İçerik Yer Tutucusu"/>
          <p:cNvSpPr>
            <a:spLocks noGrp="1"/>
          </p:cNvSpPr>
          <p:nvPr>
            <p:ph idx="1"/>
          </p:nvPr>
        </p:nvSpPr>
        <p:spPr>
          <a:xfrm>
            <a:off x="251520" y="908720"/>
            <a:ext cx="8784976" cy="4800600"/>
          </a:xfrm>
        </p:spPr>
        <p:txBody>
          <a:bodyPr/>
          <a:lstStyle/>
          <a:p>
            <a:pPr lvl="0">
              <a:buFont typeface="Arial" pitchFamily="34" charset="0"/>
              <a:buChar char="•"/>
            </a:pPr>
            <a:r>
              <a:rPr lang="tr-TR" sz="2800" dirty="0" smtClean="0">
                <a:latin typeface="+mj-lt"/>
              </a:rPr>
              <a:t>Yapılan işin niteliği dolayısıyla sürekli iş görülen ve bu nedenle birbiri ardına postalar halinde işçi çalıştıran ya da nöbetleşe işçi postaları ile yürütülen çalışmalara </a:t>
            </a:r>
            <a:r>
              <a:rPr lang="tr-TR" sz="2800" b="1" dirty="0" smtClean="0">
                <a:latin typeface="+mj-lt"/>
              </a:rPr>
              <a:t>vardiyalı çalışma </a:t>
            </a:r>
            <a:r>
              <a:rPr lang="tr-TR" sz="2800" dirty="0" smtClean="0">
                <a:latin typeface="+mj-lt"/>
              </a:rPr>
              <a:t>denir</a:t>
            </a:r>
            <a:endParaRPr lang="en-GB" sz="2800" dirty="0" smtClean="0">
              <a:latin typeface="+mj-lt"/>
            </a:endParaRPr>
          </a:p>
          <a:p>
            <a:pPr lvl="0">
              <a:buFont typeface="Arial" pitchFamily="34" charset="0"/>
              <a:buChar char="•"/>
            </a:pPr>
            <a:r>
              <a:rPr lang="tr-TR" sz="2800" dirty="0" smtClean="0">
                <a:latin typeface="+mj-lt"/>
              </a:rPr>
              <a:t>Hastane, ambulans, eczane gibi sağlık hizmetleri, süreçleri sürekli olan madencilik, petrol rafinerileri gibi üretim sanayi ve elektrik, su, güvenlik gibi toplumsal </a:t>
            </a:r>
            <a:r>
              <a:rPr lang="tr-TR" sz="2800" b="1" dirty="0" smtClean="0">
                <a:latin typeface="+mj-lt"/>
              </a:rPr>
              <a:t>hizmetlerde tercih edilen çalışma türüdür</a:t>
            </a:r>
            <a:endParaRPr lang="en-GB" sz="2800" b="1" dirty="0" smtClean="0">
              <a:latin typeface="+mj-lt"/>
            </a:endParaRPr>
          </a:p>
          <a:p>
            <a:pPr lvl="0">
              <a:buFont typeface="Arial" pitchFamily="34" charset="0"/>
              <a:buChar char="•"/>
            </a:pPr>
            <a:r>
              <a:rPr lang="tr-TR" sz="2800" dirty="0" smtClean="0">
                <a:latin typeface="+mj-lt"/>
              </a:rPr>
              <a:t>Vardiyalı çalışma nedeniyle karşılaşılan başlıca sağlık sorunları; uyku bozuklukları, sindirim yakınmaları, </a:t>
            </a:r>
            <a:r>
              <a:rPr lang="tr-TR" sz="2800" dirty="0" err="1" smtClean="0">
                <a:latin typeface="+mj-lt"/>
              </a:rPr>
              <a:t>kardiyo</a:t>
            </a:r>
            <a:r>
              <a:rPr lang="tr-TR" sz="2800" dirty="0" smtClean="0">
                <a:latin typeface="+mj-lt"/>
              </a:rPr>
              <a:t> </a:t>
            </a:r>
            <a:r>
              <a:rPr lang="tr-TR" sz="2800" dirty="0" err="1" smtClean="0">
                <a:latin typeface="+mj-lt"/>
              </a:rPr>
              <a:t>vasküler</a:t>
            </a:r>
            <a:r>
              <a:rPr lang="tr-TR" sz="2800" dirty="0" smtClean="0">
                <a:latin typeface="+mj-lt"/>
              </a:rPr>
              <a:t> sorunlar ve sosyal yaşama ilişkin sorunlardır</a:t>
            </a:r>
            <a:endParaRPr lang="en-GB" sz="2800" dirty="0" smtClean="0">
              <a:latin typeface="+mj-lt"/>
            </a:endParaRPr>
          </a:p>
          <a:p>
            <a:endParaRPr lang="en-GB" sz="2800" dirty="0">
              <a:latin typeface="+mj-lt"/>
            </a:endParaRPr>
          </a:p>
        </p:txBody>
      </p:sp>
    </p:spTree>
    <p:extLst>
      <p:ext uri="{BB962C8B-B14F-4D97-AF65-F5344CB8AC3E}">
        <p14:creationId xmlns:p14="http://schemas.microsoft.com/office/powerpoint/2010/main" val="476771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Başlık"/>
          <p:cNvSpPr>
            <a:spLocks noGrp="1"/>
          </p:cNvSpPr>
          <p:nvPr>
            <p:ph type="title"/>
          </p:nvPr>
        </p:nvSpPr>
        <p:spPr/>
        <p:txBody>
          <a:bodyPr/>
          <a:lstStyle/>
          <a:p>
            <a:r>
              <a:rPr lang="tr-TR" sz="3600" b="1" smtClean="0">
                <a:latin typeface="+mj-lt"/>
              </a:rPr>
              <a:t>Stres</a:t>
            </a:r>
            <a:endParaRPr lang="en-US" sz="3600" b="1" smtClean="0">
              <a:latin typeface="+mj-lt"/>
            </a:endParaRPr>
          </a:p>
        </p:txBody>
      </p:sp>
      <p:sp>
        <p:nvSpPr>
          <p:cNvPr id="34819" name="2 İçerik Yer Tutucusu"/>
          <p:cNvSpPr>
            <a:spLocks noGrp="1"/>
          </p:cNvSpPr>
          <p:nvPr>
            <p:ph idx="1"/>
          </p:nvPr>
        </p:nvSpPr>
        <p:spPr/>
        <p:txBody>
          <a:bodyPr/>
          <a:lstStyle/>
          <a:p>
            <a:pPr>
              <a:lnSpc>
                <a:spcPct val="110000"/>
              </a:lnSpc>
              <a:spcBef>
                <a:spcPct val="0"/>
              </a:spcBef>
            </a:pPr>
            <a:r>
              <a:rPr lang="tr-TR" smtClean="0">
                <a:solidFill>
                  <a:srgbClr val="320E04"/>
                </a:solidFill>
                <a:latin typeface="+mj-lt"/>
              </a:rPr>
              <a:t>Stres bir zorlanma, bir yüklenme ve aynı zamanda bir motivasyon aracıdır.</a:t>
            </a:r>
          </a:p>
          <a:p>
            <a:pPr>
              <a:lnSpc>
                <a:spcPct val="110000"/>
              </a:lnSpc>
              <a:spcBef>
                <a:spcPct val="0"/>
              </a:spcBef>
            </a:pPr>
            <a:r>
              <a:rPr lang="tr-TR" smtClean="0">
                <a:latin typeface="+mj-lt"/>
              </a:rPr>
              <a:t>Kişinin kendisini tehdit altında hissetmesine neden olan, </a:t>
            </a:r>
          </a:p>
          <a:p>
            <a:pPr>
              <a:lnSpc>
                <a:spcPct val="110000"/>
              </a:lnSpc>
              <a:spcBef>
                <a:spcPct val="0"/>
              </a:spcBef>
              <a:buClr>
                <a:srgbClr val="006600"/>
              </a:buClr>
              <a:buFont typeface="Wingdings 2" pitchFamily="18" charset="2"/>
              <a:buChar char="E"/>
            </a:pPr>
            <a:r>
              <a:rPr lang="tr-TR" smtClean="0">
                <a:latin typeface="+mj-lt"/>
              </a:rPr>
              <a:t>Fiziksel zorlanmalar veya </a:t>
            </a:r>
          </a:p>
          <a:p>
            <a:pPr>
              <a:lnSpc>
                <a:spcPct val="110000"/>
              </a:lnSpc>
              <a:spcBef>
                <a:spcPct val="0"/>
              </a:spcBef>
              <a:buClr>
                <a:srgbClr val="006600"/>
              </a:buClr>
              <a:buFont typeface="Wingdings 2" pitchFamily="18" charset="2"/>
              <a:buChar char="E"/>
            </a:pPr>
            <a:r>
              <a:rPr lang="tr-TR" smtClean="0">
                <a:latin typeface="+mj-lt"/>
              </a:rPr>
              <a:t>Psikolojik zorlanmalar karşısında,  </a:t>
            </a:r>
          </a:p>
          <a:p>
            <a:pPr lvl="1">
              <a:lnSpc>
                <a:spcPct val="110000"/>
              </a:lnSpc>
              <a:spcBef>
                <a:spcPct val="0"/>
              </a:spcBef>
              <a:buClr>
                <a:srgbClr val="006600"/>
              </a:buClr>
              <a:buFont typeface="Wingdings 2" pitchFamily="18" charset="2"/>
              <a:buChar char="C"/>
            </a:pPr>
            <a:r>
              <a:rPr lang="tr-TR" sz="3200" smtClean="0">
                <a:latin typeface="+mj-lt"/>
              </a:rPr>
              <a:t>savunma ya da </a:t>
            </a:r>
          </a:p>
          <a:p>
            <a:pPr lvl="1">
              <a:lnSpc>
                <a:spcPct val="110000"/>
              </a:lnSpc>
              <a:spcBef>
                <a:spcPct val="0"/>
              </a:spcBef>
              <a:buClr>
                <a:srgbClr val="006600"/>
              </a:buClr>
              <a:buFont typeface="Wingdings 2" pitchFamily="18" charset="2"/>
              <a:buChar char="C"/>
            </a:pPr>
            <a:r>
              <a:rPr lang="tr-TR" sz="3200" smtClean="0">
                <a:latin typeface="+mj-lt"/>
              </a:rPr>
              <a:t>uyum sağlama </a:t>
            </a:r>
          </a:p>
          <a:p>
            <a:pPr>
              <a:lnSpc>
                <a:spcPct val="110000"/>
              </a:lnSpc>
              <a:spcBef>
                <a:spcPct val="0"/>
              </a:spcBef>
              <a:buClr>
                <a:srgbClr val="006600"/>
              </a:buClr>
              <a:buFont typeface="Arial" pitchFamily="34" charset="0"/>
              <a:buNone/>
            </a:pPr>
            <a:r>
              <a:rPr lang="tr-TR" smtClean="0">
                <a:latin typeface="+mj-lt"/>
              </a:rPr>
              <a:t>amacıyla verdiği tepkidir.</a:t>
            </a:r>
          </a:p>
          <a:p>
            <a:endParaRPr lang="en-US" smtClean="0">
              <a:latin typeface="+mj-lt"/>
            </a:endParaRPr>
          </a:p>
        </p:txBody>
      </p:sp>
    </p:spTree>
    <p:extLst>
      <p:ext uri="{BB962C8B-B14F-4D97-AF65-F5344CB8AC3E}">
        <p14:creationId xmlns:p14="http://schemas.microsoft.com/office/powerpoint/2010/main" val="3465263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tr-TR" sz="2800" b="1" dirty="0" smtClean="0">
                <a:solidFill>
                  <a:schemeClr val="bg1"/>
                </a:solidFill>
                <a:latin typeface="+mj-lt"/>
              </a:rPr>
              <a:t>OLUMLU STRES         </a:t>
            </a:r>
            <a:r>
              <a:rPr lang="tr-TR" sz="2800" b="1" dirty="0" smtClean="0">
                <a:solidFill>
                  <a:schemeClr val="tx1"/>
                </a:solidFill>
                <a:latin typeface="+mj-lt"/>
              </a:rPr>
              <a:t>OLUMSUZ STRES</a:t>
            </a:r>
            <a:endParaRPr lang="en-US" sz="2800" b="1" dirty="0" smtClean="0">
              <a:solidFill>
                <a:schemeClr val="tx1"/>
              </a:solidFill>
              <a:latin typeface="+mj-lt"/>
            </a:endParaRPr>
          </a:p>
        </p:txBody>
      </p:sp>
      <p:sp>
        <p:nvSpPr>
          <p:cNvPr id="35843" name="Rectangle 5"/>
          <p:cNvSpPr txBox="1">
            <a:spLocks noChangeArrowheads="1"/>
          </p:cNvSpPr>
          <p:nvPr/>
        </p:nvSpPr>
        <p:spPr bwMode="auto">
          <a:xfrm>
            <a:off x="385763" y="1400073"/>
            <a:ext cx="3610173" cy="4568825"/>
          </a:xfrm>
          <a:prstGeom prst="rect">
            <a:avLst/>
          </a:prstGeom>
          <a:ln/>
          <a:extLst/>
        </p:spPr>
        <p:style>
          <a:lnRef idx="2">
            <a:schemeClr val="accent1"/>
          </a:lnRef>
          <a:fillRef idx="1">
            <a:schemeClr val="lt1"/>
          </a:fillRef>
          <a:effectRef idx="0">
            <a:schemeClr val="accent1"/>
          </a:effectRef>
          <a:fontRef idx="minor">
            <a:schemeClr val="dk1"/>
          </a:fontRef>
        </p:style>
        <p:txBody>
          <a:bodyPr/>
          <a:lstStyle>
            <a:lvl1pPr marL="365125" indent="-282575"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lnSpc>
                <a:spcPct val="200000"/>
              </a:lnSpc>
              <a:spcBef>
                <a:spcPts val="600"/>
              </a:spcBef>
              <a:buClr>
                <a:srgbClr val="006600"/>
              </a:buClr>
              <a:buSzPct val="100000"/>
              <a:buFont typeface="Wingdings 2" pitchFamily="18" charset="2"/>
              <a:buChar char="E"/>
            </a:pPr>
            <a:r>
              <a:rPr lang="tr-TR" dirty="0"/>
              <a:t>Duygusal bir ilişkiye başlamak</a:t>
            </a:r>
          </a:p>
          <a:p>
            <a:pPr eaLnBrk="1" hangingPunct="1">
              <a:lnSpc>
                <a:spcPct val="200000"/>
              </a:lnSpc>
              <a:spcBef>
                <a:spcPts val="600"/>
              </a:spcBef>
              <a:buClr>
                <a:srgbClr val="006600"/>
              </a:buClr>
              <a:buSzPct val="100000"/>
              <a:buFont typeface="Wingdings 2" pitchFamily="18" charset="2"/>
              <a:buChar char="E"/>
            </a:pPr>
            <a:r>
              <a:rPr lang="tr-TR" dirty="0"/>
              <a:t>Üniversiteyi kazanmak</a:t>
            </a:r>
          </a:p>
          <a:p>
            <a:pPr eaLnBrk="1" hangingPunct="1">
              <a:lnSpc>
                <a:spcPct val="200000"/>
              </a:lnSpc>
              <a:spcBef>
                <a:spcPts val="600"/>
              </a:spcBef>
              <a:buClr>
                <a:srgbClr val="006600"/>
              </a:buClr>
              <a:buSzPct val="100000"/>
              <a:buFont typeface="Wingdings 2" pitchFamily="18" charset="2"/>
              <a:buChar char="E"/>
            </a:pPr>
            <a:r>
              <a:rPr lang="tr-TR" dirty="0"/>
              <a:t>Yeni bir iş </a:t>
            </a:r>
          </a:p>
        </p:txBody>
      </p:sp>
      <p:sp>
        <p:nvSpPr>
          <p:cNvPr id="35844" name="Rectangle 6"/>
          <p:cNvSpPr txBox="1">
            <a:spLocks noChangeArrowheads="1"/>
          </p:cNvSpPr>
          <p:nvPr/>
        </p:nvSpPr>
        <p:spPr bwMode="auto">
          <a:xfrm>
            <a:off x="4787900" y="1484313"/>
            <a:ext cx="3600524" cy="4425950"/>
          </a:xfrm>
          <a:prstGeom prst="rect">
            <a:avLst/>
          </a:prstGeom>
          <a:ln/>
          <a:extLst/>
        </p:spPr>
        <p:style>
          <a:lnRef idx="2">
            <a:schemeClr val="accent2"/>
          </a:lnRef>
          <a:fillRef idx="1">
            <a:schemeClr val="lt1"/>
          </a:fillRef>
          <a:effectRef idx="0">
            <a:schemeClr val="accent2"/>
          </a:effectRef>
          <a:fontRef idx="minor">
            <a:schemeClr val="dk1"/>
          </a:fontRef>
        </p:style>
        <p:txBody>
          <a:bodyPr/>
          <a:lstStyle>
            <a:lvl1pPr marL="365125" indent="-282575"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lnSpc>
                <a:spcPct val="200000"/>
              </a:lnSpc>
              <a:spcBef>
                <a:spcPts val="600"/>
              </a:spcBef>
              <a:buClr>
                <a:srgbClr val="FF0000"/>
              </a:buClr>
              <a:buSzPct val="100000"/>
              <a:buFont typeface="Wingdings 2" pitchFamily="18" charset="2"/>
              <a:buChar char="E"/>
            </a:pPr>
            <a:r>
              <a:rPr lang="tr-TR" dirty="0"/>
              <a:t>Boşanma</a:t>
            </a:r>
          </a:p>
          <a:p>
            <a:pPr eaLnBrk="1" hangingPunct="1">
              <a:lnSpc>
                <a:spcPct val="200000"/>
              </a:lnSpc>
              <a:spcBef>
                <a:spcPts val="600"/>
              </a:spcBef>
              <a:buClr>
                <a:srgbClr val="FF0000"/>
              </a:buClr>
              <a:buSzPct val="100000"/>
              <a:buFont typeface="Wingdings 2" pitchFamily="18" charset="2"/>
              <a:buChar char="E"/>
            </a:pPr>
            <a:r>
              <a:rPr lang="tr-TR" dirty="0"/>
              <a:t>Ölüm </a:t>
            </a:r>
          </a:p>
          <a:p>
            <a:pPr eaLnBrk="1" hangingPunct="1">
              <a:lnSpc>
                <a:spcPct val="200000"/>
              </a:lnSpc>
              <a:spcBef>
                <a:spcPts val="600"/>
              </a:spcBef>
              <a:buClr>
                <a:srgbClr val="FF0000"/>
              </a:buClr>
              <a:buSzPct val="100000"/>
              <a:buFont typeface="Wingdings 2" pitchFamily="18" charset="2"/>
              <a:buChar char="E"/>
            </a:pPr>
            <a:r>
              <a:rPr lang="tr-TR" dirty="0"/>
              <a:t>Ağır iş yükü</a:t>
            </a:r>
          </a:p>
          <a:p>
            <a:pPr eaLnBrk="1" hangingPunct="1">
              <a:lnSpc>
                <a:spcPct val="200000"/>
              </a:lnSpc>
              <a:spcBef>
                <a:spcPts val="600"/>
              </a:spcBef>
              <a:buClr>
                <a:srgbClr val="FF0000"/>
              </a:buClr>
              <a:buSzPct val="100000"/>
              <a:buFont typeface="Wingdings 2" pitchFamily="18" charset="2"/>
              <a:buChar char="E"/>
            </a:pPr>
            <a:r>
              <a:rPr lang="tr-TR" dirty="0"/>
              <a:t>Problemli ilişkiler</a:t>
            </a:r>
          </a:p>
        </p:txBody>
      </p:sp>
      <p:pic>
        <p:nvPicPr>
          <p:cNvPr id="35845" name="Picture 7" descr="MCj0396458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861048"/>
            <a:ext cx="14700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846" name="Object 8"/>
          <p:cNvGraphicFramePr>
            <a:graphicFrameLocks noChangeAspect="1"/>
          </p:cNvGraphicFramePr>
          <p:nvPr>
            <p:extLst>
              <p:ext uri="{D42A27DB-BD31-4B8C-83A1-F6EECF244321}">
                <p14:modId xmlns:p14="http://schemas.microsoft.com/office/powerpoint/2010/main" val="2674298720"/>
              </p:ext>
            </p:extLst>
          </p:nvPr>
        </p:nvGraphicFramePr>
        <p:xfrm>
          <a:off x="6228184" y="4581128"/>
          <a:ext cx="1819275" cy="1971675"/>
        </p:xfrm>
        <a:graphic>
          <a:graphicData uri="http://schemas.openxmlformats.org/presentationml/2006/ole">
            <mc:AlternateContent xmlns:mc="http://schemas.openxmlformats.org/markup-compatibility/2006">
              <mc:Choice xmlns:v="urn:schemas-microsoft-com:vml" Requires="v">
                <p:oleObj spid="_x0000_s1029" name="Clip" r:id="rId4" imgW="2109585" imgH="2286000" progId="">
                  <p:embed/>
                </p:oleObj>
              </mc:Choice>
              <mc:Fallback>
                <p:oleObj name="Clip" r:id="rId4" imgW="2109585" imgH="2286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581128"/>
                        <a:ext cx="1819275" cy="197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58493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bwMode="auto">
          <a:xfrm>
            <a:off x="344512" y="908720"/>
            <a:ext cx="7632700" cy="4751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indent="-571500">
              <a:buFont typeface="Century Gothic" pitchFamily="34" charset="0"/>
              <a:buAutoNum type="romanUcPeriod" startAt="3"/>
            </a:pPr>
            <a:r>
              <a:rPr lang="tr-TR" b="1" kern="0" dirty="0" smtClean="0">
                <a:latin typeface="+mj-lt"/>
              </a:rPr>
              <a:t>Evli Olmak</a:t>
            </a:r>
          </a:p>
          <a:p>
            <a:pPr lvl="1"/>
            <a:r>
              <a:rPr lang="tr-TR" kern="0" dirty="0" smtClean="0">
                <a:latin typeface="+mj-lt"/>
              </a:rPr>
              <a:t>Evli olup olmama, boşanma veya eşin kaybı gibi durumlar çalışanlar açısından önemli birer stres faktörüdür. </a:t>
            </a:r>
          </a:p>
          <a:p>
            <a:pPr lvl="1"/>
            <a:r>
              <a:rPr lang="tr-TR" kern="0" dirty="0" smtClean="0">
                <a:latin typeface="+mj-lt"/>
              </a:rPr>
              <a:t>Bekarların evlilerden daha fazla stres altında olmasına </a:t>
            </a:r>
            <a:r>
              <a:rPr lang="sv-SE" kern="0" dirty="0" smtClean="0">
                <a:latin typeface="+mj-lt"/>
              </a:rPr>
              <a:t>rağmen, evlilerin bekarlara göre strese</a:t>
            </a:r>
            <a:r>
              <a:rPr lang="tr-TR" kern="0" dirty="0" smtClean="0">
                <a:latin typeface="+mj-lt"/>
              </a:rPr>
              <a:t> daha fazla eğilimli olduğu saptanmıştır</a:t>
            </a:r>
            <a:endParaRPr lang="tr-TR" b="1" kern="0" dirty="0" smtClean="0">
              <a:latin typeface="+mj-lt"/>
            </a:endParaRPr>
          </a:p>
          <a:p>
            <a:pPr marL="571500" indent="-571500">
              <a:buFont typeface="Century Gothic" pitchFamily="34" charset="0"/>
              <a:buAutoNum type="romanUcPeriod" startAt="4"/>
            </a:pPr>
            <a:r>
              <a:rPr lang="tr-TR" b="1" kern="0" dirty="0" smtClean="0">
                <a:latin typeface="+mj-lt"/>
              </a:rPr>
              <a:t>Çok Okumuş Olmak</a:t>
            </a:r>
          </a:p>
          <a:p>
            <a:pPr lvl="1"/>
            <a:r>
              <a:rPr lang="tr-TR" kern="0" dirty="0" smtClean="0">
                <a:latin typeface="+mj-lt"/>
              </a:rPr>
              <a:t>Bireyin iş yaşamındaki deneyimi ve eğitimi arttıkça, </a:t>
            </a:r>
            <a:r>
              <a:rPr lang="tr-TR" u="sng" kern="0" dirty="0" smtClean="0">
                <a:latin typeface="+mj-lt"/>
              </a:rPr>
              <a:t>stresle daha etkin </a:t>
            </a:r>
            <a:r>
              <a:rPr lang="tr-TR" kern="0" dirty="0" smtClean="0">
                <a:latin typeface="+mj-lt"/>
              </a:rPr>
              <a:t>mücadele içinde olabileceği söylenebilir</a:t>
            </a:r>
          </a:p>
        </p:txBody>
      </p:sp>
      <p:sp>
        <p:nvSpPr>
          <p:cNvPr id="5" name="1 Başlık"/>
          <p:cNvSpPr txBox="1">
            <a:spLocks/>
          </p:cNvSpPr>
          <p:nvPr/>
        </p:nvSpPr>
        <p:spPr bwMode="auto">
          <a:xfrm>
            <a:off x="612942" y="260648"/>
            <a:ext cx="7772400" cy="7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tr-TR" sz="3000" b="1" kern="0" dirty="0" smtClean="0"/>
              <a:t>Çalışanları İş Ortamında Etkileyen</a:t>
            </a:r>
            <a:br>
              <a:rPr lang="tr-TR" sz="3000" b="1" kern="0" dirty="0" smtClean="0"/>
            </a:br>
            <a:r>
              <a:rPr lang="tr-TR" sz="3000" b="1" kern="0" dirty="0" smtClean="0"/>
              <a:t>Stres Faktörleri</a:t>
            </a:r>
            <a:endParaRPr lang="tr-TR" sz="3000" kern="0" dirty="0" smtClean="0"/>
          </a:p>
        </p:txBody>
      </p:sp>
    </p:spTree>
    <p:extLst>
      <p:ext uri="{BB962C8B-B14F-4D97-AF65-F5344CB8AC3E}">
        <p14:creationId xmlns:p14="http://schemas.microsoft.com/office/powerpoint/2010/main" val="762016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txBox="1">
            <a:spLocks/>
          </p:cNvSpPr>
          <p:nvPr/>
        </p:nvSpPr>
        <p:spPr bwMode="auto">
          <a:xfrm>
            <a:off x="179512" y="126876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71500" indent="-571500">
              <a:buFont typeface="Century Gothic" pitchFamily="34" charset="0"/>
              <a:buAutoNum type="romanUcPeriod" startAt="5"/>
            </a:pPr>
            <a:r>
              <a:rPr lang="tr-TR" b="1" kern="0" dirty="0" smtClean="0">
                <a:latin typeface="+mj-lt"/>
              </a:rPr>
              <a:t>İşe Yeni Başlamak</a:t>
            </a:r>
          </a:p>
          <a:p>
            <a:pPr lvl="1"/>
            <a:r>
              <a:rPr lang="tr-TR" sz="2500" kern="0" dirty="0" smtClean="0">
                <a:latin typeface="+mj-lt"/>
              </a:rPr>
              <a:t>İşe yeni başlayan bir gencin beklentileri, uzun süreli çalışanlara oranla daha yüksektir. Bu durum da önemli bir stres faktörüdür.</a:t>
            </a:r>
            <a:endParaRPr lang="tr-TR" sz="2500" b="1" kern="0" dirty="0" smtClean="0">
              <a:latin typeface="+mj-lt"/>
            </a:endParaRPr>
          </a:p>
          <a:p>
            <a:pPr marL="571500" indent="-571500">
              <a:buFont typeface="Century Gothic" pitchFamily="34" charset="0"/>
              <a:buAutoNum type="romanUcPeriod" startAt="5"/>
            </a:pPr>
            <a:r>
              <a:rPr lang="tr-TR" b="1" kern="0" dirty="0" smtClean="0">
                <a:latin typeface="+mj-lt"/>
              </a:rPr>
              <a:t>İşten Doyum Alamamak</a:t>
            </a:r>
          </a:p>
          <a:p>
            <a:pPr lvl="1"/>
            <a:r>
              <a:rPr lang="tr-TR" sz="2500" kern="0" dirty="0" smtClean="0">
                <a:latin typeface="+mj-lt"/>
              </a:rPr>
              <a:t>İşin yönetimi, ücret, çalışma koşulları gibi objektif özelliklerin yanı sıra, bireyin </a:t>
            </a:r>
            <a:r>
              <a:rPr lang="fi-FI" sz="2500" kern="0" dirty="0" smtClean="0">
                <a:latin typeface="+mj-lt"/>
              </a:rPr>
              <a:t>gereksinim, istek ve beklentilerinin etkisi</a:t>
            </a:r>
            <a:r>
              <a:rPr lang="tr-TR" sz="2500" kern="0" dirty="0" smtClean="0">
                <a:latin typeface="+mj-lt"/>
              </a:rPr>
              <a:t> de </a:t>
            </a:r>
            <a:r>
              <a:rPr lang="tr-TR" sz="2500" kern="0" dirty="0" err="1" smtClean="0">
                <a:latin typeface="+mj-lt"/>
              </a:rPr>
              <a:t>işdoyumu</a:t>
            </a:r>
            <a:r>
              <a:rPr lang="tr-TR" sz="2500" kern="0" dirty="0" smtClean="0">
                <a:latin typeface="+mj-lt"/>
              </a:rPr>
              <a:t> açısından dikkate alınmalıdır.</a:t>
            </a:r>
          </a:p>
          <a:p>
            <a:pPr lvl="1"/>
            <a:r>
              <a:rPr lang="tr-TR" sz="2500" kern="0" dirty="0" smtClean="0">
                <a:latin typeface="+mj-lt"/>
              </a:rPr>
              <a:t>Genel olarak iş doyumsuzluğu, bireyin ruh ve beden sağlığı üzerinde olumsuz etkilere yol açabilmektedir</a:t>
            </a:r>
          </a:p>
        </p:txBody>
      </p:sp>
      <p:sp>
        <p:nvSpPr>
          <p:cNvPr id="5" name="1 Başlık"/>
          <p:cNvSpPr txBox="1">
            <a:spLocks/>
          </p:cNvSpPr>
          <p:nvPr/>
        </p:nvSpPr>
        <p:spPr bwMode="auto">
          <a:xfrm>
            <a:off x="827088" y="404813"/>
            <a:ext cx="7772400" cy="706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r>
              <a:rPr lang="tr-TR" sz="3000" b="1" kern="0" dirty="0" smtClean="0"/>
              <a:t>Çalışanları İş Ortamında Etkileyen</a:t>
            </a:r>
            <a:br>
              <a:rPr lang="tr-TR" sz="3000" b="1" kern="0" dirty="0" smtClean="0"/>
            </a:br>
            <a:r>
              <a:rPr lang="tr-TR" sz="3000" b="1" kern="0" dirty="0" smtClean="0"/>
              <a:t>Stres Faktörleri</a:t>
            </a:r>
            <a:endParaRPr lang="tr-TR" sz="3000" kern="0" dirty="0" smtClean="0"/>
          </a:p>
        </p:txBody>
      </p:sp>
    </p:spTree>
    <p:extLst>
      <p:ext uri="{BB962C8B-B14F-4D97-AF65-F5344CB8AC3E}">
        <p14:creationId xmlns:p14="http://schemas.microsoft.com/office/powerpoint/2010/main" val="302687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000" dirty="0">
                <a:latin typeface="+mj-lt"/>
              </a:rPr>
              <a:t>Uluslar arası Çalışma Örgütü (ILO) </a:t>
            </a:r>
            <a:br>
              <a:rPr lang="tr-TR" sz="4000" dirty="0">
                <a:latin typeface="+mj-lt"/>
              </a:rPr>
            </a:br>
            <a:endParaRPr lang="tr-TR" sz="4000" dirty="0">
              <a:latin typeface="+mj-lt"/>
            </a:endParaRPr>
          </a:p>
        </p:txBody>
      </p:sp>
      <p:sp>
        <p:nvSpPr>
          <p:cNvPr id="3" name="İçerik Yer Tutucusu 2"/>
          <p:cNvSpPr>
            <a:spLocks noGrp="1"/>
          </p:cNvSpPr>
          <p:nvPr>
            <p:ph idx="1"/>
          </p:nvPr>
        </p:nvSpPr>
        <p:spPr>
          <a:xfrm>
            <a:off x="457200" y="980728"/>
            <a:ext cx="7620000" cy="5420072"/>
          </a:xfrm>
        </p:spPr>
        <p:txBody>
          <a:bodyPr>
            <a:normAutofit fontScale="77500" lnSpcReduction="20000"/>
          </a:bodyPr>
          <a:lstStyle/>
          <a:p>
            <a:endParaRPr lang="tr-TR" dirty="0">
              <a:latin typeface="+mj-lt"/>
            </a:endParaRPr>
          </a:p>
          <a:p>
            <a:r>
              <a:rPr lang="tr-TR" b="1" dirty="0" smtClean="0">
                <a:latin typeface="+mj-lt"/>
              </a:rPr>
              <a:t>•</a:t>
            </a:r>
            <a:r>
              <a:rPr lang="tr-TR" b="1" dirty="0" err="1">
                <a:latin typeface="+mj-lt"/>
              </a:rPr>
              <a:t>Psikososyal</a:t>
            </a:r>
            <a:r>
              <a:rPr lang="tr-TR" b="1" dirty="0">
                <a:latin typeface="+mj-lt"/>
              </a:rPr>
              <a:t> tehlikeleri; </a:t>
            </a:r>
          </a:p>
          <a:p>
            <a:r>
              <a:rPr lang="tr-TR" dirty="0">
                <a:latin typeface="+mj-lt"/>
              </a:rPr>
              <a:t>İş doyumu, iş örgütlenmesi ve yönetimi, çevresel ve örgütsel koşullar ile işçilerin uzmanlığı ve ihtiyaçları arasındaki </a:t>
            </a:r>
            <a:r>
              <a:rPr lang="tr-TR" b="1" u="sng" dirty="0">
                <a:latin typeface="+mj-lt"/>
              </a:rPr>
              <a:t>etkileşim temelinde tanımlamıştır</a:t>
            </a:r>
            <a:r>
              <a:rPr lang="tr-TR" b="1" u="sng" dirty="0" smtClean="0">
                <a:latin typeface="+mj-lt"/>
              </a:rPr>
              <a:t>.</a:t>
            </a:r>
          </a:p>
          <a:p>
            <a:r>
              <a:rPr lang="tr-TR" dirty="0" smtClean="0">
                <a:latin typeface="+mj-lt"/>
              </a:rPr>
              <a:t> </a:t>
            </a:r>
            <a:endParaRPr lang="tr-TR" dirty="0">
              <a:latin typeface="+mj-lt"/>
            </a:endParaRPr>
          </a:p>
          <a:p>
            <a:r>
              <a:rPr lang="tr-TR" b="1" dirty="0" err="1" smtClean="0">
                <a:latin typeface="+mj-lt"/>
              </a:rPr>
              <a:t>Psikososyal</a:t>
            </a:r>
            <a:r>
              <a:rPr lang="tr-TR" b="1" dirty="0" smtClean="0">
                <a:latin typeface="+mj-lt"/>
              </a:rPr>
              <a:t> </a:t>
            </a:r>
            <a:r>
              <a:rPr lang="tr-TR" b="1" dirty="0">
                <a:latin typeface="+mj-lt"/>
              </a:rPr>
              <a:t>tehlike; </a:t>
            </a:r>
          </a:p>
          <a:p>
            <a:endParaRPr lang="tr-TR" dirty="0">
              <a:latin typeface="+mj-lt"/>
            </a:endParaRPr>
          </a:p>
          <a:p>
            <a:pPr marL="457200" indent="-342900">
              <a:buFont typeface="Wingdings" pitchFamily="2" charset="2"/>
              <a:buChar char="q"/>
            </a:pPr>
            <a:r>
              <a:rPr lang="tr-TR" dirty="0">
                <a:latin typeface="+mj-lt"/>
              </a:rPr>
              <a:t>İş tasarımının, iş örgütlenmesinin ve yönetiminin </a:t>
            </a:r>
            <a:endParaRPr lang="tr-TR" dirty="0" smtClean="0">
              <a:latin typeface="+mj-lt"/>
            </a:endParaRPr>
          </a:p>
          <a:p>
            <a:pPr marL="457200" indent="-342900">
              <a:buFont typeface="Wingdings" pitchFamily="2" charset="2"/>
              <a:buChar char="q"/>
            </a:pPr>
            <a:r>
              <a:rPr lang="tr-TR" dirty="0" smtClean="0">
                <a:latin typeface="+mj-lt"/>
              </a:rPr>
              <a:t>ve </a:t>
            </a:r>
            <a:r>
              <a:rPr lang="tr-TR" dirty="0">
                <a:latin typeface="+mj-lt"/>
              </a:rPr>
              <a:t>işin gerçekleştirildiği toplumsal ve çevresel koşulların </a:t>
            </a:r>
            <a:endParaRPr lang="tr-TR" dirty="0" smtClean="0">
              <a:latin typeface="+mj-lt"/>
            </a:endParaRPr>
          </a:p>
          <a:p>
            <a:pPr marL="457200" indent="-342900">
              <a:buFont typeface="Wingdings" pitchFamily="2" charset="2"/>
              <a:buChar char="q"/>
            </a:pPr>
            <a:r>
              <a:rPr lang="tr-TR" dirty="0" smtClean="0">
                <a:latin typeface="+mj-lt"/>
              </a:rPr>
              <a:t>psikolojik</a:t>
            </a:r>
            <a:r>
              <a:rPr lang="tr-TR" dirty="0">
                <a:latin typeface="+mj-lt"/>
              </a:rPr>
              <a:t>, toplumsal veya fiziksel hasara </a:t>
            </a:r>
            <a:r>
              <a:rPr lang="tr-TR" u="sng" dirty="0">
                <a:effectLst>
                  <a:outerShdw blurRad="38100" dist="38100" dir="2700000" algn="tl">
                    <a:srgbClr val="000000">
                      <a:alpha val="43137"/>
                    </a:srgbClr>
                  </a:outerShdw>
                </a:effectLst>
                <a:latin typeface="+mj-lt"/>
              </a:rPr>
              <a:t>yol açma potansiyelidir. </a:t>
            </a:r>
          </a:p>
        </p:txBody>
      </p:sp>
    </p:spTree>
    <p:extLst>
      <p:ext uri="{BB962C8B-B14F-4D97-AF65-F5344CB8AC3E}">
        <p14:creationId xmlns:p14="http://schemas.microsoft.com/office/powerpoint/2010/main" val="2142899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a:spLocks noGrp="1"/>
          </p:cNvSpPr>
          <p:nvPr>
            <p:ph sz="quarter" idx="4294967295"/>
          </p:nvPr>
        </p:nvSpPr>
        <p:spPr>
          <a:xfrm>
            <a:off x="457200" y="1600200"/>
            <a:ext cx="8229600" cy="4525963"/>
          </a:xfrm>
        </p:spPr>
        <p:txBody>
          <a:bodyPr/>
          <a:lstStyle/>
          <a:p>
            <a:endParaRPr lang="tr-TR" b="1" dirty="0" smtClean="0">
              <a:latin typeface="+mj-lt"/>
            </a:endParaRPr>
          </a:p>
          <a:p>
            <a:pPr>
              <a:buFont typeface="Century Gothic" pitchFamily="34" charset="0"/>
              <a:buAutoNum type="romanUcPeriod" startAt="7"/>
            </a:pPr>
            <a:r>
              <a:rPr lang="tr-TR" b="1" dirty="0" smtClean="0">
                <a:latin typeface="+mj-lt"/>
              </a:rPr>
              <a:t>Yönetici Olmak</a:t>
            </a:r>
          </a:p>
          <a:p>
            <a:r>
              <a:rPr lang="tr-TR" dirty="0" smtClean="0">
                <a:latin typeface="+mj-lt"/>
              </a:rPr>
              <a:t>Yöneticilerin, yönetimden, kişiler arası rekabetlerden, kurum ile ilgili faktörlerden, aile ve diğer iş dışı durumlardan etkilenerek, sık sık gerginlik ve endişe yaşamaları neticesinde stresli ortamda çalıştıkları bilinmektedir</a:t>
            </a:r>
            <a:endParaRPr lang="tr-TR" b="1" dirty="0" smtClean="0">
              <a:latin typeface="+mj-lt"/>
            </a:endParaRPr>
          </a:p>
        </p:txBody>
      </p:sp>
      <p:sp>
        <p:nvSpPr>
          <p:cNvPr id="7" name="1 Başlık"/>
          <p:cNvSpPr>
            <a:spLocks noGrp="1"/>
          </p:cNvSpPr>
          <p:nvPr>
            <p:ph type="title"/>
          </p:nvPr>
        </p:nvSpPr>
        <p:spPr>
          <a:xfrm>
            <a:off x="914400" y="274638"/>
            <a:ext cx="7772400" cy="922337"/>
          </a:xfrm>
        </p:spPr>
        <p:txBody>
          <a:bodyPr/>
          <a:lstStyle/>
          <a:p>
            <a:r>
              <a:rPr lang="tr-TR" sz="3000" b="1" dirty="0" smtClean="0">
                <a:latin typeface="+mj-lt"/>
              </a:rPr>
              <a:t>Çalışanları İş Ortamında Etkileyen</a:t>
            </a:r>
            <a:br>
              <a:rPr lang="tr-TR" sz="3000" b="1" dirty="0" smtClean="0">
                <a:latin typeface="+mj-lt"/>
              </a:rPr>
            </a:br>
            <a:r>
              <a:rPr lang="tr-TR" sz="3000" b="1" dirty="0" smtClean="0">
                <a:latin typeface="+mj-lt"/>
              </a:rPr>
              <a:t>Stres Faktörleri</a:t>
            </a:r>
            <a:endParaRPr lang="tr-TR" sz="3000" dirty="0" smtClean="0">
              <a:latin typeface="+mj-lt"/>
            </a:endParaRPr>
          </a:p>
        </p:txBody>
      </p:sp>
    </p:spTree>
    <p:extLst>
      <p:ext uri="{BB962C8B-B14F-4D97-AF65-F5344CB8AC3E}">
        <p14:creationId xmlns:p14="http://schemas.microsoft.com/office/powerpoint/2010/main" val="3131798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sz="quarter" idx="4294967295"/>
          </p:nvPr>
        </p:nvSpPr>
        <p:spPr>
          <a:xfrm>
            <a:off x="914400" y="1447800"/>
            <a:ext cx="7258050" cy="3636963"/>
          </a:xfrm>
        </p:spPr>
        <p:txBody>
          <a:bodyPr/>
          <a:lstStyle/>
          <a:p>
            <a:pPr marL="571500" indent="-571500">
              <a:buFont typeface="Century Gothic" pitchFamily="34" charset="0"/>
              <a:buAutoNum type="romanUcPeriod" startAt="8"/>
            </a:pPr>
            <a:r>
              <a:rPr lang="tr-TR" b="1" dirty="0" smtClean="0">
                <a:latin typeface="+mj-lt"/>
              </a:rPr>
              <a:t>Kişilik Özellikleri</a:t>
            </a:r>
            <a:endParaRPr lang="tr-TR" dirty="0" smtClean="0">
              <a:latin typeface="+mj-lt"/>
            </a:endParaRPr>
          </a:p>
          <a:p>
            <a:pPr lvl="1"/>
            <a:r>
              <a:rPr lang="tr-TR" dirty="0" smtClean="0">
                <a:latin typeface="+mj-lt"/>
              </a:rPr>
              <a:t>A ve B tipi kişilik özelliklerinin bireylerin davranışlarını etkilediği </a:t>
            </a:r>
            <a:r>
              <a:rPr lang="nn-NO" dirty="0" smtClean="0">
                <a:latin typeface="+mj-lt"/>
              </a:rPr>
              <a:t>ve kişilik tipleri ile stres arasında</a:t>
            </a:r>
            <a:r>
              <a:rPr lang="tr-TR" dirty="0" smtClean="0">
                <a:latin typeface="+mj-lt"/>
              </a:rPr>
              <a:t> yakın bir ilişki bulunduğu yapılan çalışmalarda ortaya konulmuştur</a:t>
            </a:r>
          </a:p>
          <a:p>
            <a:pPr lvl="1"/>
            <a:r>
              <a:rPr lang="tr-TR" b="1" i="1" dirty="0" smtClean="0">
                <a:latin typeface="+mj-lt"/>
              </a:rPr>
              <a:t>A Tipi Kişilik Özellikleri</a:t>
            </a:r>
          </a:p>
          <a:p>
            <a:pPr lvl="1"/>
            <a:r>
              <a:rPr lang="tr-TR" b="1" i="1" dirty="0" smtClean="0">
                <a:latin typeface="+mj-lt"/>
              </a:rPr>
              <a:t>B Tipi Kişilik Özellikleri</a:t>
            </a:r>
            <a:endParaRPr lang="tr-TR" dirty="0" smtClean="0">
              <a:latin typeface="+mj-lt"/>
            </a:endParaRPr>
          </a:p>
        </p:txBody>
      </p:sp>
      <p:sp>
        <p:nvSpPr>
          <p:cNvPr id="5" name="1 Başlık"/>
          <p:cNvSpPr>
            <a:spLocks noGrp="1"/>
          </p:cNvSpPr>
          <p:nvPr>
            <p:ph type="title"/>
          </p:nvPr>
        </p:nvSpPr>
        <p:spPr>
          <a:xfrm>
            <a:off x="914400" y="274638"/>
            <a:ext cx="7772400" cy="850900"/>
          </a:xfrm>
        </p:spPr>
        <p:txBody>
          <a:bodyPr/>
          <a:lstStyle/>
          <a:p>
            <a:r>
              <a:rPr lang="tr-TR" sz="3000" b="1" dirty="0" smtClean="0">
                <a:latin typeface="+mj-lt"/>
              </a:rPr>
              <a:t>Çalışanları İş Ortamında Etkileyen</a:t>
            </a:r>
            <a:br>
              <a:rPr lang="tr-TR" sz="3000" b="1" dirty="0" smtClean="0">
                <a:latin typeface="+mj-lt"/>
              </a:rPr>
            </a:br>
            <a:r>
              <a:rPr lang="tr-TR" sz="3000" b="1" dirty="0" smtClean="0">
                <a:latin typeface="+mj-lt"/>
              </a:rPr>
              <a:t>Stres Faktörleri</a:t>
            </a:r>
            <a:endParaRPr lang="tr-TR" sz="3000" dirty="0" smtClean="0">
              <a:latin typeface="+mj-lt"/>
            </a:endParaRPr>
          </a:p>
        </p:txBody>
      </p:sp>
    </p:spTree>
    <p:extLst>
      <p:ext uri="{BB962C8B-B14F-4D97-AF65-F5344CB8AC3E}">
        <p14:creationId xmlns:p14="http://schemas.microsoft.com/office/powerpoint/2010/main" val="2762444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68313" y="404813"/>
            <a:ext cx="7772400" cy="777875"/>
          </a:xfrm>
        </p:spPr>
        <p:txBody>
          <a:bodyPr/>
          <a:lstStyle/>
          <a:p>
            <a:r>
              <a:rPr lang="tr-TR" b="1" dirty="0" smtClean="0">
                <a:latin typeface="+mj-lt"/>
              </a:rPr>
              <a:t>Kişilik Özellikleri</a:t>
            </a:r>
            <a:endParaRPr lang="tr-TR" dirty="0" smtClean="0">
              <a:latin typeface="+mj-lt"/>
            </a:endParaRPr>
          </a:p>
        </p:txBody>
      </p:sp>
      <p:sp>
        <p:nvSpPr>
          <p:cNvPr id="5" name="2 İçerik Yer Tutucusu"/>
          <p:cNvSpPr>
            <a:spLocks noGrp="1"/>
          </p:cNvSpPr>
          <p:nvPr>
            <p:ph sz="quarter" idx="4294967295"/>
          </p:nvPr>
        </p:nvSpPr>
        <p:spPr>
          <a:xfrm>
            <a:off x="683568" y="1628800"/>
            <a:ext cx="7329488" cy="4751387"/>
          </a:xfrm>
        </p:spPr>
        <p:txBody>
          <a:bodyPr>
            <a:normAutofit fontScale="92500"/>
          </a:bodyPr>
          <a:lstStyle/>
          <a:p>
            <a:pPr marL="0" lvl="1" indent="0">
              <a:spcBef>
                <a:spcPts val="575"/>
              </a:spcBef>
              <a:buClr>
                <a:schemeClr val="accent1"/>
              </a:buClr>
              <a:buFont typeface="Wingdings 2" pitchFamily="18" charset="2"/>
              <a:buNone/>
            </a:pPr>
            <a:r>
              <a:rPr lang="tr-TR" sz="2800" b="1" u="sng" dirty="0" smtClean="0">
                <a:latin typeface="+mj-lt"/>
              </a:rPr>
              <a:t>A Tipi Kişilik Özellikleri</a:t>
            </a:r>
          </a:p>
          <a:p>
            <a:pPr lvl="0">
              <a:buNone/>
            </a:pPr>
            <a:r>
              <a:rPr lang="tr-TR" sz="2400" dirty="0" smtClean="0">
                <a:latin typeface="+mj-lt"/>
              </a:rPr>
              <a:t>	Kendini çalışmaya adamış, zaman baskısının farkında olmayan, yarışma duygusunun baskın olduğu, </a:t>
            </a:r>
            <a:r>
              <a:rPr lang="tr-TR" sz="2400" dirty="0" err="1" smtClean="0">
                <a:latin typeface="+mj-lt"/>
              </a:rPr>
              <a:t>psikososyal</a:t>
            </a:r>
            <a:r>
              <a:rPr lang="tr-TR" sz="2400" dirty="0" smtClean="0">
                <a:latin typeface="+mj-lt"/>
              </a:rPr>
              <a:t> riskler açısından daha kırılgan kişilik tipidir</a:t>
            </a:r>
            <a:endParaRPr lang="tr-TR" sz="2800" b="1" u="sng" dirty="0" smtClean="0">
              <a:latin typeface="+mj-lt"/>
            </a:endParaRPr>
          </a:p>
          <a:p>
            <a:pPr marL="0" lvl="1" indent="0"/>
            <a:r>
              <a:rPr lang="tr-TR" sz="2200" dirty="0" smtClean="0">
                <a:latin typeface="+mj-lt"/>
              </a:rPr>
              <a:t>Genellikle </a:t>
            </a:r>
            <a:r>
              <a:rPr lang="nn-NO" sz="2200" dirty="0" smtClean="0">
                <a:latin typeface="+mj-lt"/>
              </a:rPr>
              <a:t>acele konuşmak, </a:t>
            </a:r>
            <a:endParaRPr lang="tr-TR" sz="2200" dirty="0" smtClean="0">
              <a:latin typeface="+mj-lt"/>
            </a:endParaRPr>
          </a:p>
          <a:p>
            <a:pPr marL="0" lvl="1" indent="0"/>
            <a:r>
              <a:rPr lang="nn-NO" sz="2200" dirty="0" smtClean="0">
                <a:latin typeface="+mj-lt"/>
              </a:rPr>
              <a:t>diğer insanlar konuşurken</a:t>
            </a:r>
            <a:r>
              <a:rPr lang="tr-TR" sz="2200" dirty="0" smtClean="0">
                <a:latin typeface="+mj-lt"/>
              </a:rPr>
              <a:t> sabırsızlanmak, </a:t>
            </a:r>
          </a:p>
          <a:p>
            <a:pPr marL="0" lvl="1" indent="0"/>
            <a:r>
              <a:rPr lang="tr-TR" sz="2200" dirty="0" smtClean="0">
                <a:latin typeface="+mj-lt"/>
              </a:rPr>
              <a:t>hızlı yemek, </a:t>
            </a:r>
          </a:p>
          <a:p>
            <a:pPr marL="0" lvl="1" indent="0"/>
            <a:r>
              <a:rPr lang="tr-TR" sz="2200" dirty="0" smtClean="0">
                <a:latin typeface="+mj-lt"/>
              </a:rPr>
              <a:t>sırada beklemekten, zamanı boşa harcamaktan nefret etmek, </a:t>
            </a:r>
          </a:p>
          <a:p>
            <a:pPr marL="0" lvl="1" indent="0"/>
            <a:r>
              <a:rPr lang="tr-TR" sz="2200" dirty="0" smtClean="0">
                <a:latin typeface="+mj-lt"/>
              </a:rPr>
              <a:t>aynı anda pek çok şeyi birden yapmaya çalışmak, </a:t>
            </a:r>
          </a:p>
          <a:p>
            <a:pPr marL="0" lvl="1" indent="0"/>
            <a:r>
              <a:rPr lang="tr-TR" sz="2200" dirty="0" smtClean="0">
                <a:latin typeface="+mj-lt"/>
              </a:rPr>
              <a:t>çok yavaş insanlara karşı sabırsızlık, </a:t>
            </a:r>
          </a:p>
          <a:p>
            <a:pPr marL="0" lvl="1" indent="0"/>
            <a:r>
              <a:rPr lang="tr-TR" sz="2200" dirty="0" smtClean="0">
                <a:latin typeface="+mj-lt"/>
              </a:rPr>
              <a:t>dinlenmeye, dostluk ilişkilerine ve zevk verici şeylere çok az zaman ayırmaktır.</a:t>
            </a:r>
            <a:endParaRPr lang="tr-TR" sz="2200" b="1" dirty="0" smtClean="0">
              <a:latin typeface="+mj-lt"/>
            </a:endParaRPr>
          </a:p>
          <a:p>
            <a:endParaRPr lang="tr-TR" dirty="0" smtClean="0">
              <a:latin typeface="+mj-lt"/>
            </a:endParaRPr>
          </a:p>
        </p:txBody>
      </p:sp>
    </p:spTree>
    <p:extLst>
      <p:ext uri="{BB962C8B-B14F-4D97-AF65-F5344CB8AC3E}">
        <p14:creationId xmlns:p14="http://schemas.microsoft.com/office/powerpoint/2010/main" val="1833240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sz="quarter" idx="4294967295"/>
          </p:nvPr>
        </p:nvSpPr>
        <p:spPr>
          <a:xfrm>
            <a:off x="457200" y="1600200"/>
            <a:ext cx="8229600" cy="4525963"/>
          </a:xfrm>
        </p:spPr>
        <p:txBody>
          <a:bodyPr/>
          <a:lstStyle/>
          <a:p>
            <a:r>
              <a:rPr lang="tr-TR" sz="2800" dirty="0" smtClean="0">
                <a:latin typeface="+mj-lt"/>
              </a:rPr>
              <a:t>iş konusunda rahat olmak, </a:t>
            </a:r>
          </a:p>
          <a:p>
            <a:r>
              <a:rPr lang="tr-TR" sz="2800" dirty="0" smtClean="0">
                <a:latin typeface="+mj-lt"/>
              </a:rPr>
              <a:t>zaman ve başarı ile pek ilgilenmemek, </a:t>
            </a:r>
          </a:p>
          <a:p>
            <a:r>
              <a:rPr lang="tr-TR" sz="2800" dirty="0" smtClean="0">
                <a:latin typeface="+mj-lt"/>
              </a:rPr>
              <a:t>işte kalite aramak,</a:t>
            </a:r>
          </a:p>
          <a:p>
            <a:r>
              <a:rPr lang="tr-TR" sz="2800" dirty="0" smtClean="0">
                <a:latin typeface="+mj-lt"/>
              </a:rPr>
              <a:t>başkalarıyla yarışmamak, </a:t>
            </a:r>
          </a:p>
          <a:p>
            <a:r>
              <a:rPr lang="tr-TR" sz="2800" dirty="0" smtClean="0">
                <a:latin typeface="+mj-lt"/>
              </a:rPr>
              <a:t>Kendinden emin olmak, </a:t>
            </a:r>
          </a:p>
          <a:p>
            <a:r>
              <a:rPr lang="tr-TR" sz="2800" dirty="0" smtClean="0">
                <a:latin typeface="+mj-lt"/>
              </a:rPr>
              <a:t>sağlığına önem vermek, </a:t>
            </a:r>
          </a:p>
          <a:p>
            <a:r>
              <a:rPr lang="tr-TR" sz="2800" dirty="0" smtClean="0">
                <a:latin typeface="+mj-lt"/>
              </a:rPr>
              <a:t>Her şeyi olduğu gibi kabul etmek, </a:t>
            </a:r>
          </a:p>
          <a:p>
            <a:r>
              <a:rPr lang="tr-TR" sz="2800" dirty="0" smtClean="0">
                <a:latin typeface="+mj-lt"/>
              </a:rPr>
              <a:t>Herkesle dostluk içinde olmak, </a:t>
            </a:r>
          </a:p>
          <a:p>
            <a:r>
              <a:rPr lang="tr-TR" sz="2800" dirty="0" smtClean="0">
                <a:latin typeface="+mj-lt"/>
              </a:rPr>
              <a:t>çevreye açık ve sosyal yaşamı seven bir özellik taşımak</a:t>
            </a:r>
            <a:r>
              <a:rPr lang="tr-TR" dirty="0" smtClean="0">
                <a:latin typeface="+mj-lt"/>
              </a:rPr>
              <a:t>.</a:t>
            </a:r>
          </a:p>
        </p:txBody>
      </p:sp>
      <p:sp>
        <p:nvSpPr>
          <p:cNvPr id="5" name="1 Başlık"/>
          <p:cNvSpPr>
            <a:spLocks noGrp="1"/>
          </p:cNvSpPr>
          <p:nvPr>
            <p:ph type="title"/>
          </p:nvPr>
        </p:nvSpPr>
        <p:spPr>
          <a:xfrm>
            <a:off x="914400" y="274638"/>
            <a:ext cx="7772400" cy="777875"/>
          </a:xfrm>
        </p:spPr>
        <p:txBody>
          <a:bodyPr/>
          <a:lstStyle/>
          <a:p>
            <a:r>
              <a:rPr lang="tr-TR" b="1" dirty="0" smtClean="0">
                <a:latin typeface="+mj-lt"/>
              </a:rPr>
              <a:t>Kişilik Özellikleri</a:t>
            </a:r>
            <a:endParaRPr lang="tr-TR" dirty="0" smtClean="0">
              <a:latin typeface="+mj-lt"/>
            </a:endParaRPr>
          </a:p>
        </p:txBody>
      </p:sp>
      <p:sp>
        <p:nvSpPr>
          <p:cNvPr id="6" name="5 Dikdörtgen"/>
          <p:cNvSpPr/>
          <p:nvPr/>
        </p:nvSpPr>
        <p:spPr>
          <a:xfrm>
            <a:off x="323528" y="980728"/>
            <a:ext cx="3524939" cy="523220"/>
          </a:xfrm>
          <a:prstGeom prst="rect">
            <a:avLst/>
          </a:prstGeom>
        </p:spPr>
        <p:txBody>
          <a:bodyPr wrap="none">
            <a:spAutoFit/>
          </a:bodyPr>
          <a:lstStyle/>
          <a:p>
            <a:pPr marL="0" lvl="1" indent="0">
              <a:spcBef>
                <a:spcPts val="575"/>
              </a:spcBef>
              <a:buClr>
                <a:schemeClr val="accent1"/>
              </a:buClr>
              <a:buFont typeface="Wingdings 2" pitchFamily="18" charset="2"/>
              <a:buNone/>
            </a:pPr>
            <a:r>
              <a:rPr lang="tr-TR" sz="2800" b="1" u="sng" dirty="0" smtClean="0"/>
              <a:t>B Tipi Kişilik Özellikleri</a:t>
            </a:r>
          </a:p>
        </p:txBody>
      </p:sp>
    </p:spTree>
    <p:extLst>
      <p:ext uri="{BB962C8B-B14F-4D97-AF65-F5344CB8AC3E}">
        <p14:creationId xmlns:p14="http://schemas.microsoft.com/office/powerpoint/2010/main" val="2702923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a:spLocks noGrp="1"/>
          </p:cNvSpPr>
          <p:nvPr>
            <p:ph sz="quarter" idx="4294967295"/>
          </p:nvPr>
        </p:nvSpPr>
        <p:spPr>
          <a:xfrm>
            <a:off x="179512" y="1125538"/>
            <a:ext cx="8277101" cy="4824412"/>
          </a:xfrm>
        </p:spPr>
        <p:txBody>
          <a:bodyPr/>
          <a:lstStyle/>
          <a:p>
            <a:r>
              <a:rPr lang="tr-TR" sz="2800" dirty="0" smtClean="0">
                <a:latin typeface="+mj-lt"/>
              </a:rPr>
              <a:t>A tipi özelliklere sahip kişilerin kanındaki </a:t>
            </a:r>
            <a:r>
              <a:rPr lang="tr-TR" sz="2800" dirty="0" err="1" smtClean="0">
                <a:latin typeface="+mj-lt"/>
              </a:rPr>
              <a:t>kolestrol</a:t>
            </a:r>
            <a:r>
              <a:rPr lang="tr-TR" sz="2800" dirty="0" smtClean="0">
                <a:latin typeface="+mj-lt"/>
              </a:rPr>
              <a:t> miktarı ve kalp krizi geçirme olasılıkları çok yüksektir. </a:t>
            </a:r>
          </a:p>
          <a:p>
            <a:r>
              <a:rPr lang="tr-TR" sz="2800" dirty="0" smtClean="0">
                <a:latin typeface="+mj-lt"/>
              </a:rPr>
              <a:t>B tipindeki kişiler sigara ve içki alışkanlığı ve kalıtsal kalp sorunları olsa bile sağlıklı kişilerdir.</a:t>
            </a:r>
          </a:p>
          <a:p>
            <a:r>
              <a:rPr lang="tr-TR" sz="2800" dirty="0" smtClean="0">
                <a:latin typeface="+mj-lt"/>
              </a:rPr>
              <a:t>Stresin etkisinden kolayca kurtulabilmektedirler.</a:t>
            </a:r>
          </a:p>
          <a:p>
            <a:r>
              <a:rPr lang="tr-TR" sz="2800" dirty="0" smtClean="0">
                <a:latin typeface="+mj-lt"/>
              </a:rPr>
              <a:t>İşletmeler yöneticilik için, A tipini tercih etmektedirler. </a:t>
            </a:r>
          </a:p>
          <a:p>
            <a:r>
              <a:rPr lang="tr-TR" sz="2800" dirty="0" smtClean="0">
                <a:latin typeface="+mj-lt"/>
              </a:rPr>
              <a:t>Bu kişiler, yüksek devirle çalışan motor gibi verimlidir, ancak, çabuk yıpranmaktadırlar.</a:t>
            </a:r>
          </a:p>
        </p:txBody>
      </p:sp>
      <p:sp>
        <p:nvSpPr>
          <p:cNvPr id="7" name="1 Başlık"/>
          <p:cNvSpPr>
            <a:spLocks noGrp="1"/>
          </p:cNvSpPr>
          <p:nvPr>
            <p:ph type="title"/>
          </p:nvPr>
        </p:nvSpPr>
        <p:spPr>
          <a:xfrm>
            <a:off x="914400" y="274638"/>
            <a:ext cx="7772400" cy="633412"/>
          </a:xfrm>
        </p:spPr>
        <p:txBody>
          <a:bodyPr/>
          <a:lstStyle/>
          <a:p>
            <a:r>
              <a:rPr lang="tr-TR" b="1" smtClean="0">
                <a:latin typeface="+mj-lt"/>
              </a:rPr>
              <a:t>Kişilik Özellikleri</a:t>
            </a:r>
            <a:endParaRPr lang="tr-TR" smtClean="0">
              <a:latin typeface="+mj-lt"/>
            </a:endParaRPr>
          </a:p>
        </p:txBody>
      </p:sp>
    </p:spTree>
    <p:extLst>
      <p:ext uri="{BB962C8B-B14F-4D97-AF65-F5344CB8AC3E}">
        <p14:creationId xmlns:p14="http://schemas.microsoft.com/office/powerpoint/2010/main" val="2278194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tr-TR" sz="3600" b="1" smtClean="0">
                <a:latin typeface="+mj-lt"/>
              </a:rPr>
              <a:t>Stresör</a:t>
            </a:r>
            <a:endParaRPr lang="en-US" sz="3600" b="1" smtClean="0">
              <a:latin typeface="+mj-lt"/>
            </a:endParaRPr>
          </a:p>
        </p:txBody>
      </p:sp>
      <p:sp>
        <p:nvSpPr>
          <p:cNvPr id="36867" name="Content Placeholder 2"/>
          <p:cNvSpPr>
            <a:spLocks noGrp="1"/>
          </p:cNvSpPr>
          <p:nvPr>
            <p:ph idx="1"/>
          </p:nvPr>
        </p:nvSpPr>
        <p:spPr>
          <a:xfrm>
            <a:off x="467544" y="1340768"/>
            <a:ext cx="8229600" cy="4525963"/>
          </a:xfrm>
        </p:spPr>
        <p:txBody>
          <a:bodyPr/>
          <a:lstStyle/>
          <a:p>
            <a:pPr marL="80963" indent="0">
              <a:lnSpc>
                <a:spcPct val="200000"/>
              </a:lnSpc>
              <a:buClr>
                <a:srgbClr val="006600"/>
              </a:buClr>
              <a:buFont typeface="Wingdings 2" pitchFamily="18" charset="2"/>
              <a:buNone/>
            </a:pPr>
            <a:r>
              <a:rPr lang="tr-TR" dirty="0" smtClean="0">
                <a:latin typeface="+mj-lt"/>
              </a:rPr>
              <a:t>Birey ve organizmanın uyumunu bozan;</a:t>
            </a:r>
          </a:p>
          <a:p>
            <a:pPr marL="80963" indent="0">
              <a:lnSpc>
                <a:spcPct val="200000"/>
              </a:lnSpc>
              <a:buClr>
                <a:srgbClr val="006600"/>
              </a:buClr>
            </a:pPr>
            <a:r>
              <a:rPr lang="tr-TR" dirty="0" smtClean="0">
                <a:latin typeface="+mj-lt"/>
              </a:rPr>
              <a:t>Stres hissetmesine neden olan </a:t>
            </a:r>
          </a:p>
          <a:p>
            <a:pPr lvl="1">
              <a:lnSpc>
                <a:spcPct val="200000"/>
              </a:lnSpc>
              <a:buClr>
                <a:srgbClr val="006600"/>
              </a:buClr>
              <a:buFont typeface="Wingdings" pitchFamily="2" charset="2"/>
              <a:buChar char="q"/>
            </a:pPr>
            <a:r>
              <a:rPr lang="tr-TR" dirty="0" smtClean="0">
                <a:latin typeface="+mj-lt"/>
              </a:rPr>
              <a:t>iç ortamlardan veya </a:t>
            </a:r>
          </a:p>
          <a:p>
            <a:pPr lvl="1">
              <a:lnSpc>
                <a:spcPct val="200000"/>
              </a:lnSpc>
              <a:buClr>
                <a:srgbClr val="006600"/>
              </a:buClr>
              <a:buFont typeface="Wingdings" pitchFamily="2" charset="2"/>
              <a:buChar char="q"/>
            </a:pPr>
            <a:r>
              <a:rPr lang="tr-TR" dirty="0" smtClean="0">
                <a:latin typeface="+mj-lt"/>
              </a:rPr>
              <a:t>dış ortamlardan </a:t>
            </a:r>
          </a:p>
          <a:p>
            <a:pPr marL="80963" indent="0">
              <a:lnSpc>
                <a:spcPct val="200000"/>
              </a:lnSpc>
              <a:buClr>
                <a:srgbClr val="006600"/>
              </a:buClr>
              <a:buFont typeface="Wingdings 2" pitchFamily="18" charset="2"/>
              <a:buNone/>
            </a:pPr>
            <a:r>
              <a:rPr lang="tr-TR" dirty="0" smtClean="0">
                <a:latin typeface="+mj-lt"/>
              </a:rPr>
              <a:t>kaynaklanan uyaranlara </a:t>
            </a:r>
            <a:r>
              <a:rPr lang="tr-TR" b="1" dirty="0" smtClean="0">
                <a:solidFill>
                  <a:srgbClr val="C00000"/>
                </a:solidFill>
                <a:latin typeface="+mj-lt"/>
              </a:rPr>
              <a:t>stresör</a:t>
            </a:r>
            <a:r>
              <a:rPr lang="tr-TR" dirty="0" smtClean="0">
                <a:solidFill>
                  <a:srgbClr val="C00000"/>
                </a:solidFill>
                <a:latin typeface="+mj-lt"/>
              </a:rPr>
              <a:t>  </a:t>
            </a:r>
            <a:r>
              <a:rPr lang="tr-TR" dirty="0" smtClean="0">
                <a:latin typeface="+mj-lt"/>
              </a:rPr>
              <a:t>denir</a:t>
            </a:r>
            <a:endParaRPr lang="en-AU" dirty="0" smtClean="0">
              <a:latin typeface="+mj-lt"/>
            </a:endParaRPr>
          </a:p>
          <a:p>
            <a:pPr marL="80963" indent="0"/>
            <a:endParaRPr lang="en-US" dirty="0" smtClean="0">
              <a:latin typeface="+mj-lt"/>
            </a:endParaRPr>
          </a:p>
        </p:txBody>
      </p:sp>
    </p:spTree>
    <p:extLst>
      <p:ext uri="{BB962C8B-B14F-4D97-AF65-F5344CB8AC3E}">
        <p14:creationId xmlns:p14="http://schemas.microsoft.com/office/powerpoint/2010/main" val="14111743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p:txBody>
          <a:bodyPr/>
          <a:lstStyle/>
          <a:p>
            <a:r>
              <a:rPr lang="tr-TR" sz="3600" b="1" smtClean="0">
                <a:latin typeface="+mj-lt"/>
              </a:rPr>
              <a:t>Stresörler</a:t>
            </a:r>
            <a:endParaRPr lang="en-US" b="1" smtClean="0">
              <a:latin typeface="+mj-lt"/>
            </a:endParaRPr>
          </a:p>
        </p:txBody>
      </p:sp>
      <p:sp>
        <p:nvSpPr>
          <p:cNvPr id="37891" name="2 İçerik Yer Tutucusu"/>
          <p:cNvSpPr>
            <a:spLocks noGrp="1"/>
          </p:cNvSpPr>
          <p:nvPr>
            <p:ph idx="1"/>
          </p:nvPr>
        </p:nvSpPr>
        <p:spPr/>
        <p:txBody>
          <a:bodyPr/>
          <a:lstStyle/>
          <a:p>
            <a:r>
              <a:rPr lang="tr-TR" dirty="0" smtClean="0">
                <a:latin typeface="+mj-lt"/>
              </a:rPr>
              <a:t>Ruhsal ve sosyal nedenler</a:t>
            </a:r>
          </a:p>
          <a:p>
            <a:pPr lvl="1"/>
            <a:r>
              <a:rPr lang="tr-TR" sz="2600" dirty="0" smtClean="0">
                <a:latin typeface="+mj-lt"/>
              </a:rPr>
              <a:t>İletişim problemleri, rol belirsizliği, rol çatışması, kariyer belirsizliği, düşük ücret gibi nedenler, yaş, cinsiyet, aile hayatı, </a:t>
            </a:r>
            <a:r>
              <a:rPr lang="tr-TR" sz="2600" dirty="0" err="1" smtClean="0">
                <a:latin typeface="+mj-lt"/>
              </a:rPr>
              <a:t>sosyo</a:t>
            </a:r>
            <a:r>
              <a:rPr lang="tr-TR" sz="2600" dirty="0" smtClean="0">
                <a:latin typeface="+mj-lt"/>
              </a:rPr>
              <a:t>-ekonomik düzey, kişilik (A-tipi davranış: zamanla yarışan, sabırsız, rekabetçi. B-tipi davranış: daha rahat, uysal, daha az rekabetçi)</a:t>
            </a:r>
          </a:p>
          <a:p>
            <a:r>
              <a:rPr lang="tr-TR" dirty="0" smtClean="0">
                <a:latin typeface="+mj-lt"/>
              </a:rPr>
              <a:t>Fiziksel nedenler</a:t>
            </a:r>
          </a:p>
          <a:p>
            <a:pPr lvl="1"/>
            <a:r>
              <a:rPr lang="tr-TR" dirty="0" smtClean="0">
                <a:latin typeface="+mj-lt"/>
              </a:rPr>
              <a:t>Gürültü, basınç, titreşim, termal konfor şartları, aydınlatma, sessizlik</a:t>
            </a:r>
          </a:p>
          <a:p>
            <a:pPr lvl="1"/>
            <a:endParaRPr lang="tr-TR" dirty="0" smtClean="0">
              <a:latin typeface="+mj-lt"/>
            </a:endParaRPr>
          </a:p>
          <a:p>
            <a:endParaRPr lang="tr-TR" dirty="0" smtClean="0">
              <a:latin typeface="+mj-lt"/>
            </a:endParaRPr>
          </a:p>
          <a:p>
            <a:endParaRPr lang="en-US" dirty="0" smtClean="0">
              <a:latin typeface="+mj-lt"/>
            </a:endParaRPr>
          </a:p>
        </p:txBody>
      </p:sp>
    </p:spTree>
    <p:extLst>
      <p:ext uri="{BB962C8B-B14F-4D97-AF65-F5344CB8AC3E}">
        <p14:creationId xmlns:p14="http://schemas.microsoft.com/office/powerpoint/2010/main" val="2063580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lvl="0"/>
            <a:r>
              <a:rPr lang="tr-TR" dirty="0" smtClean="0">
                <a:latin typeface="+mj-lt"/>
              </a:rPr>
              <a:t>kronik stres kaynakları</a:t>
            </a:r>
            <a:r>
              <a:rPr lang="en-GB" dirty="0" smtClean="0">
                <a:latin typeface="+mj-lt"/>
              </a:rPr>
              <a:t/>
            </a:r>
            <a:br>
              <a:rPr lang="en-GB" dirty="0" smtClean="0">
                <a:latin typeface="+mj-lt"/>
              </a:rPr>
            </a:br>
            <a:endParaRPr lang="en-GB" dirty="0">
              <a:latin typeface="+mj-lt"/>
            </a:endParaRPr>
          </a:p>
        </p:txBody>
      </p:sp>
      <p:sp>
        <p:nvSpPr>
          <p:cNvPr id="3" name="2 İçerik Yer Tutucusu"/>
          <p:cNvSpPr>
            <a:spLocks noGrp="1"/>
          </p:cNvSpPr>
          <p:nvPr>
            <p:ph idx="1"/>
          </p:nvPr>
        </p:nvSpPr>
        <p:spPr>
          <a:xfrm>
            <a:off x="179512" y="836712"/>
            <a:ext cx="7897688" cy="5564088"/>
          </a:xfrm>
        </p:spPr>
        <p:txBody>
          <a:bodyPr>
            <a:noAutofit/>
          </a:bodyPr>
          <a:lstStyle/>
          <a:p>
            <a:endParaRPr lang="en-GB" sz="2800" dirty="0" smtClean="0">
              <a:latin typeface="+mj-lt"/>
            </a:endParaRPr>
          </a:p>
          <a:p>
            <a:pPr lvl="0">
              <a:buFont typeface="Arial" pitchFamily="34" charset="0"/>
              <a:buChar char="•"/>
            </a:pPr>
            <a:r>
              <a:rPr lang="tr-TR" sz="2800" dirty="0" smtClean="0">
                <a:latin typeface="+mj-lt"/>
              </a:rPr>
              <a:t>Rollerdeki belirsizlik</a:t>
            </a:r>
            <a:endParaRPr lang="en-GB" sz="2800" dirty="0" smtClean="0">
              <a:latin typeface="+mj-lt"/>
            </a:endParaRPr>
          </a:p>
          <a:p>
            <a:pPr lvl="0">
              <a:buFont typeface="Arial" pitchFamily="34" charset="0"/>
              <a:buChar char="•"/>
            </a:pPr>
            <a:r>
              <a:rPr lang="tr-TR" sz="2800" dirty="0" smtClean="0">
                <a:latin typeface="+mj-lt"/>
              </a:rPr>
              <a:t>Kişilerarası çatışma</a:t>
            </a:r>
            <a:endParaRPr lang="en-GB" sz="2800" dirty="0" smtClean="0">
              <a:latin typeface="+mj-lt"/>
            </a:endParaRPr>
          </a:p>
          <a:p>
            <a:pPr lvl="0">
              <a:buFont typeface="Arial" pitchFamily="34" charset="0"/>
              <a:buChar char="•"/>
            </a:pPr>
            <a:r>
              <a:rPr lang="tr-TR" sz="2800" dirty="0" smtClean="0">
                <a:latin typeface="+mj-lt"/>
              </a:rPr>
              <a:t>Sorumluluk</a:t>
            </a:r>
            <a:endParaRPr lang="en-GB" sz="2800" dirty="0" smtClean="0">
              <a:latin typeface="+mj-lt"/>
            </a:endParaRPr>
          </a:p>
          <a:p>
            <a:pPr lvl="0">
              <a:buFont typeface="Arial" pitchFamily="34" charset="0"/>
              <a:buChar char="•"/>
            </a:pPr>
            <a:r>
              <a:rPr lang="tr-TR" sz="2800" dirty="0" smtClean="0">
                <a:latin typeface="+mj-lt"/>
              </a:rPr>
              <a:t>İş güvenliği</a:t>
            </a:r>
            <a:endParaRPr lang="en-GB" sz="2800" dirty="0" smtClean="0">
              <a:latin typeface="+mj-lt"/>
            </a:endParaRPr>
          </a:p>
          <a:p>
            <a:pPr lvl="0">
              <a:buFont typeface="Arial" pitchFamily="34" charset="0"/>
              <a:buChar char="•"/>
            </a:pPr>
            <a:r>
              <a:rPr lang="tr-TR" sz="2800" dirty="0" smtClean="0">
                <a:latin typeface="+mj-lt"/>
              </a:rPr>
              <a:t>Yönetim tarzı</a:t>
            </a:r>
            <a:endParaRPr lang="en-GB" sz="2800" dirty="0" smtClean="0">
              <a:latin typeface="+mj-lt"/>
            </a:endParaRPr>
          </a:p>
          <a:p>
            <a:pPr lvl="0">
              <a:buFont typeface="Arial" pitchFamily="34" charset="0"/>
              <a:buChar char="•"/>
            </a:pPr>
            <a:r>
              <a:rPr lang="tr-TR" sz="2800" dirty="0" smtClean="0">
                <a:latin typeface="+mj-lt"/>
              </a:rPr>
              <a:t>Vardiyalı çalışma</a:t>
            </a:r>
            <a:endParaRPr lang="en-GB" sz="2800" dirty="0" smtClean="0">
              <a:latin typeface="+mj-lt"/>
            </a:endParaRPr>
          </a:p>
          <a:p>
            <a:pPr lvl="0">
              <a:buFont typeface="Arial" pitchFamily="34" charset="0"/>
              <a:buChar char="•"/>
            </a:pPr>
            <a:r>
              <a:rPr lang="tr-TR" sz="2800" dirty="0" smtClean="0">
                <a:latin typeface="+mj-lt"/>
              </a:rPr>
              <a:t>Dedikodu</a:t>
            </a:r>
            <a:endParaRPr lang="en-GB" sz="2800" dirty="0" smtClean="0">
              <a:latin typeface="+mj-lt"/>
            </a:endParaRPr>
          </a:p>
          <a:p>
            <a:pPr lvl="0">
              <a:buFont typeface="Arial" pitchFamily="34" charset="0"/>
              <a:buChar char="•"/>
            </a:pPr>
            <a:r>
              <a:rPr lang="tr-TR" sz="2800" dirty="0" smtClean="0">
                <a:latin typeface="+mj-lt"/>
              </a:rPr>
              <a:t>Kariyer engeli</a:t>
            </a:r>
            <a:endParaRPr lang="en-GB" sz="2800" dirty="0" smtClean="0">
              <a:latin typeface="+mj-lt"/>
            </a:endParaRPr>
          </a:p>
          <a:p>
            <a:pPr>
              <a:buFont typeface="Arial" pitchFamily="34" charset="0"/>
              <a:buChar char="•"/>
            </a:pPr>
            <a:endParaRPr lang="en-GB" sz="2800" dirty="0">
              <a:latin typeface="+mj-lt"/>
            </a:endParaRPr>
          </a:p>
        </p:txBody>
      </p:sp>
    </p:spTree>
    <p:extLst>
      <p:ext uri="{BB962C8B-B14F-4D97-AF65-F5344CB8AC3E}">
        <p14:creationId xmlns:p14="http://schemas.microsoft.com/office/powerpoint/2010/main" val="3883799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41313"/>
            <a:ext cx="8229600" cy="1143000"/>
          </a:xfrm>
        </p:spPr>
        <p:txBody>
          <a:bodyPr/>
          <a:lstStyle/>
          <a:p>
            <a:r>
              <a:rPr lang="tr-TR" sz="3600" b="1" smtClean="0">
                <a:latin typeface="+mj-lt"/>
              </a:rPr>
              <a:t>Bireyin strese tepkisi</a:t>
            </a:r>
            <a:endParaRPr lang="en-US" sz="3600" b="1" smtClean="0">
              <a:latin typeface="+mj-lt"/>
            </a:endParaRPr>
          </a:p>
        </p:txBody>
      </p:sp>
      <p:sp>
        <p:nvSpPr>
          <p:cNvPr id="38915" name="Content Placeholder 2"/>
          <p:cNvSpPr>
            <a:spLocks noGrp="1"/>
          </p:cNvSpPr>
          <p:nvPr>
            <p:ph idx="1"/>
          </p:nvPr>
        </p:nvSpPr>
        <p:spPr>
          <a:xfrm>
            <a:off x="457200" y="1412875"/>
            <a:ext cx="8229600" cy="4713288"/>
          </a:xfrm>
        </p:spPr>
        <p:txBody>
          <a:bodyPr/>
          <a:lstStyle/>
          <a:p>
            <a:pPr marL="80963" indent="0" algn="just">
              <a:spcBef>
                <a:spcPct val="0"/>
              </a:spcBef>
              <a:buFont typeface="Wingdings 2" pitchFamily="18" charset="2"/>
              <a:buNone/>
            </a:pPr>
            <a:r>
              <a:rPr lang="tr-TR" smtClean="0">
                <a:latin typeface="+mj-lt"/>
              </a:rPr>
              <a:t>Stres altındayken değişim tehdit olarak algılanır ve </a:t>
            </a:r>
          </a:p>
          <a:p>
            <a:pPr marL="80963" indent="0" algn="just">
              <a:spcBef>
                <a:spcPct val="0"/>
              </a:spcBef>
              <a:buClr>
                <a:srgbClr val="006600"/>
              </a:buClr>
              <a:buFont typeface="Wingdings 2" pitchFamily="18" charset="2"/>
              <a:buChar char="E"/>
            </a:pPr>
            <a:r>
              <a:rPr lang="tr-TR" smtClean="0">
                <a:latin typeface="+mj-lt"/>
              </a:rPr>
              <a:t>Endokrin sistem, </a:t>
            </a:r>
          </a:p>
          <a:p>
            <a:pPr marL="80963" indent="0" algn="just">
              <a:spcBef>
                <a:spcPct val="0"/>
              </a:spcBef>
              <a:buClr>
                <a:srgbClr val="006600"/>
              </a:buClr>
              <a:buFont typeface="Wingdings 2" pitchFamily="18" charset="2"/>
              <a:buChar char="E"/>
            </a:pPr>
            <a:r>
              <a:rPr lang="tr-TR" smtClean="0">
                <a:latin typeface="+mj-lt"/>
              </a:rPr>
              <a:t>Hipotalamus, </a:t>
            </a:r>
          </a:p>
          <a:p>
            <a:pPr marL="80963" indent="0" algn="just">
              <a:spcBef>
                <a:spcPct val="0"/>
              </a:spcBef>
              <a:buClr>
                <a:srgbClr val="006600"/>
              </a:buClr>
              <a:buFont typeface="Wingdings 2" pitchFamily="18" charset="2"/>
              <a:buChar char="E"/>
            </a:pPr>
            <a:r>
              <a:rPr lang="tr-TR" smtClean="0">
                <a:latin typeface="+mj-lt"/>
              </a:rPr>
              <a:t>Pankreas, </a:t>
            </a:r>
          </a:p>
          <a:p>
            <a:pPr marL="80963" indent="0" algn="just">
              <a:spcBef>
                <a:spcPct val="0"/>
              </a:spcBef>
              <a:buClr>
                <a:srgbClr val="006600"/>
              </a:buClr>
              <a:buFont typeface="Wingdings 2" pitchFamily="18" charset="2"/>
              <a:buChar char="E"/>
            </a:pPr>
            <a:r>
              <a:rPr lang="tr-TR" smtClean="0">
                <a:latin typeface="+mj-lt"/>
              </a:rPr>
              <a:t>Tiroid </a:t>
            </a:r>
          </a:p>
          <a:p>
            <a:pPr marL="80963" indent="0" algn="just">
              <a:spcBef>
                <a:spcPct val="0"/>
              </a:spcBef>
              <a:buFont typeface="Wingdings 2" pitchFamily="18" charset="2"/>
              <a:buNone/>
            </a:pPr>
            <a:r>
              <a:rPr lang="tr-TR" smtClean="0">
                <a:latin typeface="+mj-lt"/>
              </a:rPr>
              <a:t>gibi doğrudan kana karışan hormonları üreten bezler uyarılır.</a:t>
            </a:r>
          </a:p>
          <a:p>
            <a:pPr marL="80963" indent="0">
              <a:lnSpc>
                <a:spcPct val="90000"/>
              </a:lnSpc>
            </a:pPr>
            <a:endParaRPr lang="en-US" smtClean="0">
              <a:latin typeface="+mj-lt"/>
            </a:endParaRPr>
          </a:p>
        </p:txBody>
      </p:sp>
    </p:spTree>
    <p:extLst>
      <p:ext uri="{BB962C8B-B14F-4D97-AF65-F5344CB8AC3E}">
        <p14:creationId xmlns:p14="http://schemas.microsoft.com/office/powerpoint/2010/main" val="3706587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600200"/>
            <a:ext cx="8229600" cy="3268663"/>
          </a:xfrm>
        </p:spPr>
        <p:txBody>
          <a:bodyPr/>
          <a:lstStyle/>
          <a:p>
            <a:r>
              <a:rPr lang="tr-TR" b="1" dirty="0" smtClean="0">
                <a:latin typeface="+mj-lt"/>
              </a:rPr>
              <a:t>Vücut 3 aşamalı tepki verir:</a:t>
            </a:r>
          </a:p>
          <a:p>
            <a:pPr marL="1348740" lvl="2" indent="-571500">
              <a:buClr>
                <a:srgbClr val="006600"/>
              </a:buClr>
              <a:buFont typeface="+mj-lt"/>
              <a:buAutoNum type="romanUcPeriod"/>
            </a:pPr>
            <a:r>
              <a:rPr lang="tr-TR" sz="4000" dirty="0" smtClean="0">
                <a:latin typeface="+mj-lt"/>
              </a:rPr>
              <a:t>Alarm </a:t>
            </a:r>
          </a:p>
          <a:p>
            <a:pPr marL="1348740" lvl="2" indent="-571500">
              <a:buClr>
                <a:srgbClr val="006600"/>
              </a:buClr>
              <a:buFont typeface="+mj-lt"/>
              <a:buAutoNum type="romanUcPeriod"/>
            </a:pPr>
            <a:r>
              <a:rPr lang="tr-TR" sz="4000" dirty="0" smtClean="0">
                <a:latin typeface="+mj-lt"/>
              </a:rPr>
              <a:t>Direnç </a:t>
            </a:r>
          </a:p>
          <a:p>
            <a:pPr marL="1348740" lvl="2" indent="-571500">
              <a:buClr>
                <a:srgbClr val="006600"/>
              </a:buClr>
              <a:buFont typeface="+mj-lt"/>
              <a:buAutoNum type="romanUcPeriod"/>
            </a:pPr>
            <a:r>
              <a:rPr lang="tr-TR" sz="4000" dirty="0" smtClean="0">
                <a:latin typeface="+mj-lt"/>
              </a:rPr>
              <a:t>Tükenme</a:t>
            </a:r>
            <a:endParaRPr lang="en-AU" sz="3200" dirty="0" smtClean="0">
              <a:latin typeface="+mj-lt"/>
            </a:endParaRPr>
          </a:p>
        </p:txBody>
      </p:sp>
      <p:sp>
        <p:nvSpPr>
          <p:cNvPr id="39940" name="Title 1"/>
          <p:cNvSpPr>
            <a:spLocks noGrp="1"/>
          </p:cNvSpPr>
          <p:nvPr>
            <p:ph type="title"/>
          </p:nvPr>
        </p:nvSpPr>
        <p:spPr/>
        <p:txBody>
          <a:bodyPr/>
          <a:lstStyle/>
          <a:p>
            <a:r>
              <a:rPr lang="tr-TR" sz="3600" b="1" smtClean="0">
                <a:latin typeface="+mj-lt"/>
              </a:rPr>
              <a:t>Bireyin strese tepkisi</a:t>
            </a:r>
            <a:endParaRPr lang="en-US" sz="3600" b="1" smtClean="0">
              <a:latin typeface="+mj-lt"/>
            </a:endParaRPr>
          </a:p>
        </p:txBody>
      </p:sp>
    </p:spTree>
    <p:extLst>
      <p:ext uri="{BB962C8B-B14F-4D97-AF65-F5344CB8AC3E}">
        <p14:creationId xmlns:p14="http://schemas.microsoft.com/office/powerpoint/2010/main" val="4139579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en-GB">
              <a:latin typeface="+mj-lt"/>
            </a:endParaRPr>
          </a:p>
        </p:txBody>
      </p:sp>
      <p:sp>
        <p:nvSpPr>
          <p:cNvPr id="3" name="2 İçerik Yer Tutucusu"/>
          <p:cNvSpPr>
            <a:spLocks noGrp="1"/>
          </p:cNvSpPr>
          <p:nvPr>
            <p:ph idx="1"/>
          </p:nvPr>
        </p:nvSpPr>
        <p:spPr/>
        <p:txBody>
          <a:bodyPr/>
          <a:lstStyle/>
          <a:p>
            <a:pPr lvl="0"/>
            <a:r>
              <a:rPr lang="tr-TR" dirty="0" err="1" smtClean="0">
                <a:latin typeface="+mj-lt"/>
              </a:rPr>
              <a:t>ILO’nun</a:t>
            </a:r>
            <a:r>
              <a:rPr lang="tr-TR" dirty="0" smtClean="0">
                <a:latin typeface="+mj-lt"/>
              </a:rPr>
              <a:t> araştırmasına göre </a:t>
            </a:r>
            <a:r>
              <a:rPr lang="tr-TR" dirty="0" err="1" smtClean="0">
                <a:latin typeface="+mj-lt"/>
              </a:rPr>
              <a:t>psikososyal</a:t>
            </a:r>
            <a:r>
              <a:rPr lang="tr-TR" dirty="0" smtClean="0">
                <a:latin typeface="+mj-lt"/>
              </a:rPr>
              <a:t> risk etmenlerini önem sırası ;</a:t>
            </a:r>
            <a:endParaRPr lang="en-GB" dirty="0" smtClean="0">
              <a:latin typeface="+mj-lt"/>
            </a:endParaRPr>
          </a:p>
          <a:p>
            <a:r>
              <a:rPr lang="tr-TR" dirty="0" smtClean="0">
                <a:latin typeface="+mj-lt"/>
              </a:rPr>
              <a:t> </a:t>
            </a:r>
            <a:endParaRPr lang="en-GB" dirty="0" smtClean="0">
              <a:latin typeface="+mj-lt"/>
            </a:endParaRPr>
          </a:p>
          <a:p>
            <a:pPr marL="571500" lvl="0" indent="-457200">
              <a:buFont typeface="+mj-lt"/>
              <a:buAutoNum type="arabicPeriod"/>
            </a:pPr>
            <a:r>
              <a:rPr lang="tr-TR" dirty="0" smtClean="0">
                <a:latin typeface="+mj-lt"/>
              </a:rPr>
              <a:t>İşsizlik</a:t>
            </a:r>
          </a:p>
          <a:p>
            <a:pPr marL="571500" indent="-457200">
              <a:buFont typeface="+mj-lt"/>
              <a:buAutoNum type="arabicPeriod"/>
            </a:pPr>
            <a:r>
              <a:rPr lang="tr-TR" dirty="0" smtClean="0">
                <a:latin typeface="+mj-lt"/>
              </a:rPr>
              <a:t>İş güvencesinin olmaması</a:t>
            </a:r>
          </a:p>
          <a:p>
            <a:pPr marL="571500" lvl="0" indent="-457200">
              <a:buFont typeface="+mj-lt"/>
              <a:buAutoNum type="arabicPeriod"/>
            </a:pPr>
            <a:r>
              <a:rPr lang="tr-TR" dirty="0" smtClean="0">
                <a:latin typeface="+mj-lt"/>
              </a:rPr>
              <a:t>Düşük ücret</a:t>
            </a:r>
          </a:p>
          <a:p>
            <a:pPr marL="571500" indent="-457200">
              <a:buFont typeface="+mj-lt"/>
              <a:buAutoNum type="arabicPeriod"/>
            </a:pPr>
            <a:r>
              <a:rPr lang="tr-TR" dirty="0" smtClean="0">
                <a:latin typeface="+mj-lt"/>
              </a:rPr>
              <a:t>Vardiyalı çalışma</a:t>
            </a:r>
          </a:p>
          <a:p>
            <a:pPr marL="571500" lvl="0" indent="-457200">
              <a:buFont typeface="+mj-lt"/>
              <a:buAutoNum type="arabicPeriod"/>
            </a:pPr>
            <a:r>
              <a:rPr lang="tr-TR" dirty="0" smtClean="0">
                <a:latin typeface="+mj-lt"/>
              </a:rPr>
              <a:t>Monoton iş</a:t>
            </a:r>
            <a:endParaRPr lang="en-GB" dirty="0" smtClean="0">
              <a:latin typeface="+mj-lt"/>
            </a:endParaRPr>
          </a:p>
          <a:p>
            <a:pPr marL="571500" indent="-457200">
              <a:buFont typeface="+mj-lt"/>
              <a:buAutoNum type="arabicPeriod"/>
            </a:pPr>
            <a:endParaRPr lang="en-GB" dirty="0" smtClean="0">
              <a:latin typeface="+mj-lt"/>
            </a:endParaRPr>
          </a:p>
          <a:p>
            <a:pPr marL="571500" lvl="0" indent="-457200">
              <a:buFont typeface="+mj-lt"/>
              <a:buAutoNum type="arabicPeriod"/>
            </a:pPr>
            <a:endParaRPr lang="en-GB" dirty="0" smtClean="0">
              <a:latin typeface="+mj-lt"/>
            </a:endParaRPr>
          </a:p>
          <a:p>
            <a:pPr marL="571500" indent="-457200">
              <a:buFont typeface="+mj-lt"/>
              <a:buAutoNum type="arabicPeriod"/>
            </a:pPr>
            <a:endParaRPr lang="en-GB" dirty="0" smtClean="0">
              <a:latin typeface="+mj-lt"/>
            </a:endParaRPr>
          </a:p>
          <a:p>
            <a:pPr marL="571500" lvl="0" indent="-457200">
              <a:buFont typeface="+mj-lt"/>
              <a:buAutoNum type="arabicPeriod"/>
            </a:pPr>
            <a:endParaRPr lang="en-GB" dirty="0" smtClean="0">
              <a:latin typeface="+mj-lt"/>
            </a:endParaRPr>
          </a:p>
          <a:p>
            <a:endParaRPr lang="en-GB" dirty="0">
              <a:latin typeface="+mj-lt"/>
            </a:endParaRPr>
          </a:p>
        </p:txBody>
      </p:sp>
    </p:spTree>
    <p:extLst>
      <p:ext uri="{BB962C8B-B14F-4D97-AF65-F5344CB8AC3E}">
        <p14:creationId xmlns:p14="http://schemas.microsoft.com/office/powerpoint/2010/main" val="21304991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333375"/>
            <a:ext cx="8229600" cy="1143000"/>
          </a:xfrm>
        </p:spPr>
        <p:txBody>
          <a:bodyPr/>
          <a:lstStyle/>
          <a:p>
            <a:r>
              <a:rPr lang="tr-TR" sz="3600" b="1" dirty="0" smtClean="0">
                <a:latin typeface="+mj-lt"/>
              </a:rPr>
              <a:t>I-Alarm aşaması</a:t>
            </a:r>
            <a:endParaRPr lang="en-US" sz="3600" b="1" dirty="0" smtClean="0">
              <a:latin typeface="+mj-lt"/>
            </a:endParaRPr>
          </a:p>
        </p:txBody>
      </p:sp>
      <p:sp>
        <p:nvSpPr>
          <p:cNvPr id="40963" name="Content Placeholder 2"/>
          <p:cNvSpPr>
            <a:spLocks noGrp="1"/>
          </p:cNvSpPr>
          <p:nvPr>
            <p:ph idx="1"/>
          </p:nvPr>
        </p:nvSpPr>
        <p:spPr/>
        <p:txBody>
          <a:bodyPr/>
          <a:lstStyle/>
          <a:p>
            <a:pPr algn="just"/>
            <a:r>
              <a:rPr lang="tr-TR" smtClean="0">
                <a:latin typeface="+mj-lt"/>
              </a:rPr>
              <a:t>Birey stres kaynağı ile karşılaştığında sempatik sinir sistemi etkin hale gelir ve beden </a:t>
            </a:r>
            <a:r>
              <a:rPr lang="tr-TR" altLang="en-US" b="1" smtClean="0">
                <a:solidFill>
                  <a:srgbClr val="C00000"/>
                </a:solidFill>
                <a:latin typeface="+mj-lt"/>
              </a:rPr>
              <a:t>“</a:t>
            </a:r>
            <a:r>
              <a:rPr lang="tr-TR" b="1" smtClean="0">
                <a:solidFill>
                  <a:srgbClr val="C00000"/>
                </a:solidFill>
                <a:latin typeface="+mj-lt"/>
              </a:rPr>
              <a:t>savaş ya da kaç</a:t>
            </a:r>
            <a:r>
              <a:rPr lang="tr-TR" altLang="en-US" b="1" smtClean="0">
                <a:solidFill>
                  <a:srgbClr val="C00000"/>
                </a:solidFill>
                <a:latin typeface="+mj-lt"/>
              </a:rPr>
              <a:t>”</a:t>
            </a:r>
            <a:r>
              <a:rPr lang="tr-TR" altLang="ja-JP" smtClean="0">
                <a:solidFill>
                  <a:srgbClr val="C00000"/>
                </a:solidFill>
                <a:latin typeface="+mj-lt"/>
              </a:rPr>
              <a:t> </a:t>
            </a:r>
            <a:r>
              <a:rPr lang="tr-TR" altLang="ja-JP" smtClean="0">
                <a:latin typeface="+mj-lt"/>
              </a:rPr>
              <a:t>tepkisi gösterir. </a:t>
            </a:r>
          </a:p>
          <a:p>
            <a:pPr algn="just"/>
            <a:endParaRPr lang="tr-TR" smtClean="0">
              <a:latin typeface="+mj-lt"/>
            </a:endParaRPr>
          </a:p>
          <a:p>
            <a:pPr algn="just"/>
            <a:r>
              <a:rPr lang="tr-TR" smtClean="0">
                <a:latin typeface="+mj-lt"/>
              </a:rPr>
              <a:t>Bu tepki sırasında bedende değişmeler sonucu kişi stres kaynağıyla yüzleşmeye ya da kaçmaya hazır hale gelir. </a:t>
            </a:r>
            <a:endParaRPr lang="en-AU" smtClean="0">
              <a:latin typeface="+mj-lt"/>
            </a:endParaRPr>
          </a:p>
          <a:p>
            <a:endParaRPr lang="en-US" smtClean="0">
              <a:latin typeface="+mj-lt"/>
            </a:endParaRPr>
          </a:p>
        </p:txBody>
      </p:sp>
    </p:spTree>
    <p:extLst>
      <p:ext uri="{BB962C8B-B14F-4D97-AF65-F5344CB8AC3E}">
        <p14:creationId xmlns:p14="http://schemas.microsoft.com/office/powerpoint/2010/main" val="2482705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561975"/>
          </a:xfrm>
        </p:spPr>
        <p:txBody>
          <a:bodyPr rtlCol="0">
            <a:normAutofit/>
          </a:bodyPr>
          <a:lstStyle/>
          <a:p>
            <a:pPr fontAlgn="auto">
              <a:spcAft>
                <a:spcPts val="0"/>
              </a:spcAft>
              <a:defRPr/>
            </a:pPr>
            <a:endParaRPr lang="en-US" sz="2800" dirty="0">
              <a:solidFill>
                <a:schemeClr val="tx2">
                  <a:satMod val="130000"/>
                </a:schemeClr>
              </a:solidFill>
              <a:latin typeface="+mj-lt"/>
            </a:endParaRPr>
          </a:p>
        </p:txBody>
      </p:sp>
      <p:sp>
        <p:nvSpPr>
          <p:cNvPr id="41987" name="Rectangle 3"/>
          <p:cNvSpPr txBox="1">
            <a:spLocks noChangeArrowheads="1"/>
          </p:cNvSpPr>
          <p:nvPr/>
        </p:nvSpPr>
        <p:spPr bwMode="auto">
          <a:xfrm>
            <a:off x="1187450" y="981075"/>
            <a:ext cx="73183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algn="ctr" eaLnBrk="1" hangingPunct="1">
              <a:lnSpc>
                <a:spcPct val="90000"/>
              </a:lnSpc>
              <a:spcBef>
                <a:spcPts val="600"/>
              </a:spcBef>
              <a:buClr>
                <a:schemeClr val="accent1"/>
              </a:buClr>
              <a:buSzPct val="80000"/>
              <a:buFont typeface="Monotype Sorts"/>
              <a:buNone/>
            </a:pPr>
            <a:r>
              <a:rPr lang="tr-TR" sz="2000">
                <a:latin typeface="Gill Sans MT" pitchFamily="34" charset="0"/>
              </a:rPr>
              <a:t>Stres</a:t>
            </a:r>
          </a:p>
          <a:p>
            <a:pPr algn="ctr" eaLnBrk="1" hangingPunct="1">
              <a:lnSpc>
                <a:spcPct val="90000"/>
              </a:lnSpc>
              <a:spcBef>
                <a:spcPts val="600"/>
              </a:spcBef>
              <a:buClr>
                <a:schemeClr val="accent1"/>
              </a:buClr>
              <a:buSzPct val="80000"/>
              <a:buFont typeface="Monotype Sorts"/>
              <a:buNone/>
            </a:pPr>
            <a:endParaRPr lang="tr-TR" sz="2000">
              <a:latin typeface="Gill Sans MT" pitchFamily="34" charset="0"/>
            </a:endParaRPr>
          </a:p>
          <a:p>
            <a:pPr algn="ctr" eaLnBrk="1" hangingPunct="1">
              <a:lnSpc>
                <a:spcPct val="90000"/>
              </a:lnSpc>
              <a:spcBef>
                <a:spcPts val="600"/>
              </a:spcBef>
              <a:buClr>
                <a:schemeClr val="accent1"/>
              </a:buClr>
              <a:buSzPct val="80000"/>
              <a:buFont typeface="Monotype Sorts"/>
              <a:buNone/>
            </a:pPr>
            <a:endParaRPr lang="tr-TR" sz="2000">
              <a:latin typeface="Gill Sans MT" pitchFamily="34" charset="0"/>
            </a:endParaRPr>
          </a:p>
          <a:p>
            <a:pPr algn="ctr" eaLnBrk="1" hangingPunct="1">
              <a:lnSpc>
                <a:spcPct val="90000"/>
              </a:lnSpc>
              <a:spcBef>
                <a:spcPts val="600"/>
              </a:spcBef>
              <a:buClr>
                <a:schemeClr val="accent1"/>
              </a:buClr>
              <a:buSzPct val="80000"/>
              <a:buFont typeface="Monotype Sorts"/>
              <a:buNone/>
            </a:pPr>
            <a:r>
              <a:rPr lang="tr-TR" sz="2000">
                <a:latin typeface="Gill Sans MT" pitchFamily="34" charset="0"/>
              </a:rPr>
              <a:t>Sempatik sinir sistemi</a:t>
            </a:r>
          </a:p>
          <a:p>
            <a:pPr algn="ctr" eaLnBrk="1" hangingPunct="1">
              <a:lnSpc>
                <a:spcPct val="90000"/>
              </a:lnSpc>
              <a:spcBef>
                <a:spcPts val="600"/>
              </a:spcBef>
              <a:buClr>
                <a:schemeClr val="accent1"/>
              </a:buClr>
              <a:buSzPct val="80000"/>
              <a:buFont typeface="Monotype Sorts"/>
              <a:buNone/>
            </a:pPr>
            <a:endParaRPr lang="tr-TR" sz="2000">
              <a:latin typeface="Gill Sans MT" pitchFamily="34" charset="0"/>
            </a:endParaRPr>
          </a:p>
          <a:p>
            <a:pPr algn="ctr" eaLnBrk="1" hangingPunct="1">
              <a:lnSpc>
                <a:spcPct val="90000"/>
              </a:lnSpc>
              <a:spcBef>
                <a:spcPts val="600"/>
              </a:spcBef>
              <a:buClr>
                <a:schemeClr val="accent1"/>
              </a:buClr>
              <a:buSzPct val="80000"/>
              <a:buFont typeface="Monotype Sorts"/>
              <a:buNone/>
            </a:pPr>
            <a:endParaRPr lang="tr-TR" sz="2000">
              <a:latin typeface="Gill Sans MT" pitchFamily="34" charset="0"/>
            </a:endParaRPr>
          </a:p>
          <a:p>
            <a:pPr algn="ctr" eaLnBrk="1" hangingPunct="1">
              <a:lnSpc>
                <a:spcPct val="90000"/>
              </a:lnSpc>
              <a:spcBef>
                <a:spcPts val="600"/>
              </a:spcBef>
              <a:buClr>
                <a:schemeClr val="accent1"/>
              </a:buClr>
              <a:buSzPct val="80000"/>
              <a:buFont typeface="Monotype Sorts"/>
              <a:buNone/>
            </a:pPr>
            <a:r>
              <a:rPr lang="tr-TR" sz="2000">
                <a:latin typeface="Gill Sans MT" pitchFamily="34" charset="0"/>
              </a:rPr>
              <a:t>Savaş yada kaç tepkisi</a:t>
            </a:r>
          </a:p>
          <a:p>
            <a:pPr algn="ctr" eaLnBrk="1" hangingPunct="1">
              <a:lnSpc>
                <a:spcPct val="90000"/>
              </a:lnSpc>
              <a:spcBef>
                <a:spcPts val="600"/>
              </a:spcBef>
              <a:buClr>
                <a:schemeClr val="accent1"/>
              </a:buClr>
              <a:buSzPct val="80000"/>
              <a:buFont typeface="Monotype Sorts"/>
              <a:buNone/>
            </a:pPr>
            <a:endParaRPr lang="tr-TR" sz="2000">
              <a:latin typeface="Gill Sans MT" pitchFamily="34" charset="0"/>
            </a:endParaRPr>
          </a:p>
          <a:p>
            <a:pPr algn="ctr" eaLnBrk="1" hangingPunct="1">
              <a:lnSpc>
                <a:spcPct val="90000"/>
              </a:lnSpc>
              <a:spcBef>
                <a:spcPts val="600"/>
              </a:spcBef>
              <a:buClr>
                <a:schemeClr val="accent1"/>
              </a:buClr>
              <a:buSzPct val="80000"/>
              <a:buFont typeface="Monotype Sorts"/>
              <a:buNone/>
            </a:pPr>
            <a:endParaRPr lang="tr-TR" sz="2000">
              <a:latin typeface="Gill Sans MT" pitchFamily="34" charset="0"/>
            </a:endParaRPr>
          </a:p>
          <a:p>
            <a:pPr algn="ctr" eaLnBrk="1" hangingPunct="1">
              <a:lnSpc>
                <a:spcPct val="90000"/>
              </a:lnSpc>
              <a:spcBef>
                <a:spcPts val="600"/>
              </a:spcBef>
              <a:buClr>
                <a:schemeClr val="accent1"/>
              </a:buClr>
              <a:buSzPct val="80000"/>
              <a:buFont typeface="Monotype Sorts"/>
              <a:buNone/>
            </a:pPr>
            <a:r>
              <a:rPr lang="tr-TR" sz="2000">
                <a:latin typeface="Gill Sans MT" pitchFamily="34" charset="0"/>
              </a:rPr>
              <a:t>Organizmada değişimler</a:t>
            </a:r>
          </a:p>
          <a:p>
            <a:pPr algn="ctr" eaLnBrk="1" hangingPunct="1">
              <a:lnSpc>
                <a:spcPct val="90000"/>
              </a:lnSpc>
              <a:spcBef>
                <a:spcPts val="600"/>
              </a:spcBef>
              <a:buClr>
                <a:schemeClr val="accent1"/>
              </a:buClr>
              <a:buSzPct val="80000"/>
              <a:buFont typeface="Monotype Sorts"/>
              <a:buNone/>
            </a:pPr>
            <a:endParaRPr lang="tr-TR" sz="2000">
              <a:latin typeface="Gill Sans MT" pitchFamily="34" charset="0"/>
            </a:endParaRPr>
          </a:p>
          <a:p>
            <a:pPr algn="ctr" eaLnBrk="1" hangingPunct="1">
              <a:lnSpc>
                <a:spcPct val="90000"/>
              </a:lnSpc>
              <a:spcBef>
                <a:spcPts val="600"/>
              </a:spcBef>
              <a:buClr>
                <a:schemeClr val="accent1"/>
              </a:buClr>
              <a:buSzPct val="80000"/>
              <a:buFont typeface="Monotype Sorts"/>
              <a:buNone/>
            </a:pPr>
            <a:endParaRPr lang="tr-TR" sz="2000">
              <a:latin typeface="Gill Sans MT" pitchFamily="34" charset="0"/>
            </a:endParaRPr>
          </a:p>
          <a:p>
            <a:pPr algn="ctr" eaLnBrk="1" hangingPunct="1">
              <a:lnSpc>
                <a:spcPct val="90000"/>
              </a:lnSpc>
              <a:spcBef>
                <a:spcPts val="600"/>
              </a:spcBef>
              <a:buClr>
                <a:schemeClr val="accent1"/>
              </a:buClr>
              <a:buSzPct val="80000"/>
              <a:buFont typeface="Monotype Sorts"/>
              <a:buNone/>
            </a:pPr>
            <a:r>
              <a:rPr lang="tr-TR" sz="2000">
                <a:latin typeface="Gill Sans MT" pitchFamily="34" charset="0"/>
              </a:rPr>
              <a:t>Beden yüzleşmeye ya da kaçmaya hazır</a:t>
            </a:r>
          </a:p>
        </p:txBody>
      </p:sp>
      <p:grpSp>
        <p:nvGrpSpPr>
          <p:cNvPr id="3" name="10 Grup"/>
          <p:cNvGrpSpPr/>
          <p:nvPr/>
        </p:nvGrpSpPr>
        <p:grpSpPr>
          <a:xfrm>
            <a:off x="4716016" y="1556792"/>
            <a:ext cx="306388" cy="3784302"/>
            <a:chOff x="3786182" y="1714488"/>
            <a:chExt cx="306388" cy="3784302"/>
          </a:xfrm>
          <a:solidFill>
            <a:srgbClr val="FF0000"/>
          </a:solidFill>
        </p:grpSpPr>
        <p:sp>
          <p:nvSpPr>
            <p:cNvPr id="6" name="AutoShape 4"/>
            <p:cNvSpPr>
              <a:spLocks noChangeAspect="1" noChangeArrowheads="1"/>
            </p:cNvSpPr>
            <p:nvPr/>
          </p:nvSpPr>
          <p:spPr bwMode="ltGray">
            <a:xfrm>
              <a:off x="3786182" y="1714488"/>
              <a:ext cx="306388" cy="615950"/>
            </a:xfrm>
            <a:prstGeom prst="downArrow">
              <a:avLst>
                <a:gd name="adj1" fmla="val 50000"/>
                <a:gd name="adj2" fmla="val 50259"/>
              </a:avLst>
            </a:prstGeom>
            <a:grpFill/>
            <a:ln w="9525">
              <a:solidFill>
                <a:srgbClr val="FF0000"/>
              </a:solidFill>
              <a:miter lim="800000"/>
              <a:headEnd type="none" w="sm" len="sm"/>
              <a:tailEnd type="none" w="sm" len="sm"/>
            </a:ln>
            <a:effectLst/>
          </p:spPr>
          <p:txBody>
            <a:bodyPr wrap="none" anchor="ctr"/>
            <a:lstStyle/>
            <a:p>
              <a:pPr fontAlgn="auto">
                <a:spcBef>
                  <a:spcPts val="0"/>
                </a:spcBef>
                <a:spcAft>
                  <a:spcPts val="0"/>
                </a:spcAft>
                <a:defRPr/>
              </a:pPr>
              <a:endParaRPr lang="tr-TR">
                <a:latin typeface="Tahoma" charset="0"/>
                <a:ea typeface="ＭＳ Ｐゴシック" charset="0"/>
              </a:endParaRPr>
            </a:p>
          </p:txBody>
        </p:sp>
        <p:sp>
          <p:nvSpPr>
            <p:cNvPr id="7" name="AutoShape 5"/>
            <p:cNvSpPr>
              <a:spLocks noChangeAspect="1" noChangeArrowheads="1"/>
            </p:cNvSpPr>
            <p:nvPr/>
          </p:nvSpPr>
          <p:spPr bwMode="ltGray">
            <a:xfrm>
              <a:off x="3786182" y="2786058"/>
              <a:ext cx="306388" cy="615950"/>
            </a:xfrm>
            <a:prstGeom prst="downArrow">
              <a:avLst>
                <a:gd name="adj1" fmla="val 50000"/>
                <a:gd name="adj2" fmla="val 50259"/>
              </a:avLst>
            </a:prstGeom>
            <a:grpFill/>
            <a:ln w="9525">
              <a:solidFill>
                <a:srgbClr val="FF0000"/>
              </a:solidFill>
              <a:miter lim="800000"/>
              <a:headEnd type="none" w="sm" len="sm"/>
              <a:tailEnd type="none" w="sm" len="sm"/>
            </a:ln>
            <a:effectLst/>
          </p:spPr>
          <p:txBody>
            <a:bodyPr wrap="none" anchor="ctr"/>
            <a:lstStyle/>
            <a:p>
              <a:pPr fontAlgn="auto">
                <a:spcBef>
                  <a:spcPts val="0"/>
                </a:spcBef>
                <a:spcAft>
                  <a:spcPts val="0"/>
                </a:spcAft>
                <a:defRPr/>
              </a:pPr>
              <a:endParaRPr lang="tr-TR">
                <a:latin typeface="Tahoma" charset="0"/>
                <a:ea typeface="ＭＳ Ｐゴシック" charset="0"/>
              </a:endParaRPr>
            </a:p>
          </p:txBody>
        </p:sp>
        <p:sp>
          <p:nvSpPr>
            <p:cNvPr id="8" name="AutoShape 6"/>
            <p:cNvSpPr>
              <a:spLocks noChangeAspect="1" noChangeArrowheads="1"/>
            </p:cNvSpPr>
            <p:nvPr/>
          </p:nvSpPr>
          <p:spPr bwMode="ltGray">
            <a:xfrm>
              <a:off x="3786182" y="3857628"/>
              <a:ext cx="306388" cy="615950"/>
            </a:xfrm>
            <a:prstGeom prst="downArrow">
              <a:avLst>
                <a:gd name="adj1" fmla="val 50000"/>
                <a:gd name="adj2" fmla="val 50259"/>
              </a:avLst>
            </a:prstGeom>
            <a:grpFill/>
            <a:ln w="9525">
              <a:solidFill>
                <a:srgbClr val="FF0000"/>
              </a:solidFill>
              <a:miter lim="800000"/>
              <a:headEnd type="none" w="sm" len="sm"/>
              <a:tailEnd type="none" w="sm" len="sm"/>
            </a:ln>
            <a:effectLst/>
          </p:spPr>
          <p:txBody>
            <a:bodyPr wrap="none" anchor="ctr"/>
            <a:lstStyle/>
            <a:p>
              <a:pPr fontAlgn="auto">
                <a:spcBef>
                  <a:spcPts val="0"/>
                </a:spcBef>
                <a:spcAft>
                  <a:spcPts val="0"/>
                </a:spcAft>
                <a:defRPr/>
              </a:pPr>
              <a:endParaRPr lang="tr-TR">
                <a:latin typeface="Tahoma" charset="0"/>
                <a:ea typeface="ＭＳ Ｐゴシック" charset="0"/>
              </a:endParaRPr>
            </a:p>
          </p:txBody>
        </p:sp>
        <p:sp>
          <p:nvSpPr>
            <p:cNvPr id="9" name="AutoShape 7"/>
            <p:cNvSpPr>
              <a:spLocks noChangeAspect="1" noChangeArrowheads="1"/>
            </p:cNvSpPr>
            <p:nvPr/>
          </p:nvSpPr>
          <p:spPr bwMode="ltGray">
            <a:xfrm>
              <a:off x="3786182" y="4882840"/>
              <a:ext cx="306388" cy="615950"/>
            </a:xfrm>
            <a:prstGeom prst="downArrow">
              <a:avLst>
                <a:gd name="adj1" fmla="val 50000"/>
                <a:gd name="adj2" fmla="val 50259"/>
              </a:avLst>
            </a:prstGeom>
            <a:grpFill/>
            <a:ln w="9525">
              <a:solidFill>
                <a:srgbClr val="FF0000"/>
              </a:solidFill>
              <a:miter lim="800000"/>
              <a:headEnd type="none" w="sm" len="sm"/>
              <a:tailEnd type="none" w="sm" len="sm"/>
            </a:ln>
            <a:effectLst/>
          </p:spPr>
          <p:txBody>
            <a:bodyPr wrap="none" anchor="ctr"/>
            <a:lstStyle/>
            <a:p>
              <a:pPr fontAlgn="auto">
                <a:spcBef>
                  <a:spcPts val="0"/>
                </a:spcBef>
                <a:spcAft>
                  <a:spcPts val="0"/>
                </a:spcAft>
                <a:defRPr/>
              </a:pPr>
              <a:endParaRPr lang="tr-TR">
                <a:latin typeface="Tahoma" charset="0"/>
                <a:ea typeface="ＭＳ Ｐゴシック" charset="0"/>
              </a:endParaRPr>
            </a:p>
          </p:txBody>
        </p:sp>
      </p:grpSp>
    </p:spTree>
    <p:extLst>
      <p:ext uri="{BB962C8B-B14F-4D97-AF65-F5344CB8AC3E}">
        <p14:creationId xmlns:p14="http://schemas.microsoft.com/office/powerpoint/2010/main" val="38041003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tr-TR" sz="3600" b="1" smtClean="0">
                <a:latin typeface="+mj-lt"/>
              </a:rPr>
              <a:t>Alarm aşamasında belirtiler</a:t>
            </a:r>
            <a:endParaRPr lang="en-US" sz="3600" b="1" smtClean="0">
              <a:latin typeface="+mj-lt"/>
            </a:endParaRPr>
          </a:p>
        </p:txBody>
      </p:sp>
      <p:graphicFrame>
        <p:nvGraphicFramePr>
          <p:cNvPr id="43011" name="Object 4"/>
          <p:cNvGraphicFramePr>
            <a:graphicFrameLocks noChangeAspect="1"/>
          </p:cNvGraphicFramePr>
          <p:nvPr/>
        </p:nvGraphicFramePr>
        <p:xfrm>
          <a:off x="4211638" y="2578100"/>
          <a:ext cx="2212975" cy="3149600"/>
        </p:xfrm>
        <a:graphic>
          <a:graphicData uri="http://schemas.openxmlformats.org/presentationml/2006/ole">
            <mc:AlternateContent xmlns:mc="http://schemas.openxmlformats.org/markup-compatibility/2006">
              <mc:Choice xmlns:v="urn:schemas-microsoft-com:vml" Requires="v">
                <p:oleObj spid="_x0000_s2053" name="Clip" r:id="rId3" imgW="1607328" imgH="2288321" progId="">
                  <p:embed/>
                </p:oleObj>
              </mc:Choice>
              <mc:Fallback>
                <p:oleObj name="Clip" r:id="rId3" imgW="1607328" imgH="228832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2578100"/>
                        <a:ext cx="2212975" cy="314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2" name="Rectangle 6"/>
          <p:cNvSpPr>
            <a:spLocks noChangeArrowheads="1"/>
          </p:cNvSpPr>
          <p:nvPr/>
        </p:nvSpPr>
        <p:spPr bwMode="ltGray">
          <a:xfrm>
            <a:off x="1042988" y="2144713"/>
            <a:ext cx="4275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lang="tr-TR" sz="2000"/>
              <a:t>Huzursuzluk, sıkıntı, gerginlik</a:t>
            </a:r>
            <a:endParaRPr lang="en-AU" sz="2000"/>
          </a:p>
        </p:txBody>
      </p:sp>
      <p:sp>
        <p:nvSpPr>
          <p:cNvPr id="43013" name="Rectangle 8"/>
          <p:cNvSpPr>
            <a:spLocks noChangeArrowheads="1"/>
          </p:cNvSpPr>
          <p:nvPr/>
        </p:nvSpPr>
        <p:spPr bwMode="ltGray">
          <a:xfrm>
            <a:off x="6443663" y="2578100"/>
            <a:ext cx="256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tr-TR" sz="2000"/>
              <a:t>Göz bebekleri büyür</a:t>
            </a:r>
            <a:endParaRPr lang="en-AU" sz="2000"/>
          </a:p>
        </p:txBody>
      </p:sp>
      <p:sp>
        <p:nvSpPr>
          <p:cNvPr id="43014" name="Rectangle 11"/>
          <p:cNvSpPr>
            <a:spLocks noChangeArrowheads="1"/>
          </p:cNvSpPr>
          <p:nvPr/>
        </p:nvSpPr>
        <p:spPr bwMode="ltGray">
          <a:xfrm>
            <a:off x="2411413" y="3009900"/>
            <a:ext cx="140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tr-TR" sz="2000"/>
              <a:t>Karamsarlık</a:t>
            </a:r>
            <a:endParaRPr lang="en-AU" sz="2000"/>
          </a:p>
        </p:txBody>
      </p:sp>
      <p:sp>
        <p:nvSpPr>
          <p:cNvPr id="43015" name="Rectangle 13"/>
          <p:cNvSpPr>
            <a:spLocks noChangeArrowheads="1"/>
          </p:cNvSpPr>
          <p:nvPr/>
        </p:nvSpPr>
        <p:spPr bwMode="ltGray">
          <a:xfrm>
            <a:off x="1547813" y="3716338"/>
            <a:ext cx="2000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tr-TR" sz="2000"/>
              <a:t>Sinirlilik, kaygılılık</a:t>
            </a:r>
          </a:p>
        </p:txBody>
      </p:sp>
      <p:sp>
        <p:nvSpPr>
          <p:cNvPr id="43016" name="Rectangle 15"/>
          <p:cNvSpPr>
            <a:spLocks noChangeArrowheads="1"/>
          </p:cNvSpPr>
          <p:nvPr/>
        </p:nvSpPr>
        <p:spPr bwMode="ltGray">
          <a:xfrm>
            <a:off x="6443663" y="3081338"/>
            <a:ext cx="25860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tr-TR" sz="2000"/>
              <a:t>Solunum sayısı artar</a:t>
            </a:r>
          </a:p>
        </p:txBody>
      </p:sp>
      <p:sp>
        <p:nvSpPr>
          <p:cNvPr id="43017" name="Rectangle 17"/>
          <p:cNvSpPr>
            <a:spLocks noChangeArrowheads="1"/>
          </p:cNvSpPr>
          <p:nvPr/>
        </p:nvSpPr>
        <p:spPr bwMode="ltGray">
          <a:xfrm>
            <a:off x="6443663" y="4449763"/>
            <a:ext cx="26939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tr-TR" sz="2000"/>
              <a:t>Kalp atışları hızlanır, </a:t>
            </a:r>
          </a:p>
          <a:p>
            <a:r>
              <a:rPr lang="tr-TR" sz="2000"/>
              <a:t>kan basıncı yükselir</a:t>
            </a:r>
          </a:p>
        </p:txBody>
      </p:sp>
      <p:sp>
        <p:nvSpPr>
          <p:cNvPr id="43018" name="Rectangle 19"/>
          <p:cNvSpPr>
            <a:spLocks noChangeArrowheads="1"/>
          </p:cNvSpPr>
          <p:nvPr/>
        </p:nvSpPr>
        <p:spPr bwMode="ltGray">
          <a:xfrm>
            <a:off x="1187450" y="4378325"/>
            <a:ext cx="2460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tr-TR" sz="2000"/>
              <a:t>Unutkanlık, kararsızlık</a:t>
            </a:r>
          </a:p>
        </p:txBody>
      </p:sp>
      <p:sp>
        <p:nvSpPr>
          <p:cNvPr id="43019" name="Rectangle 21"/>
          <p:cNvSpPr>
            <a:spLocks noChangeArrowheads="1"/>
          </p:cNvSpPr>
          <p:nvPr/>
        </p:nvSpPr>
        <p:spPr bwMode="ltGray">
          <a:xfrm>
            <a:off x="6156325" y="1928813"/>
            <a:ext cx="1862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r>
              <a:rPr lang="tr-TR" sz="2000"/>
              <a:t>Baş ağrısı olur</a:t>
            </a:r>
          </a:p>
        </p:txBody>
      </p:sp>
      <p:sp>
        <p:nvSpPr>
          <p:cNvPr id="43020" name="Rectangle 23"/>
          <p:cNvSpPr>
            <a:spLocks noChangeArrowheads="1"/>
          </p:cNvSpPr>
          <p:nvPr/>
        </p:nvSpPr>
        <p:spPr bwMode="ltGray">
          <a:xfrm>
            <a:off x="6156325" y="5241925"/>
            <a:ext cx="31670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lang="en-AU" sz="2000"/>
              <a:t>Sindirim yavaşlar, </a:t>
            </a:r>
          </a:p>
          <a:p>
            <a:r>
              <a:rPr lang="en-AU" sz="2000"/>
              <a:t>mide asidi artar</a:t>
            </a:r>
          </a:p>
        </p:txBody>
      </p:sp>
      <p:sp>
        <p:nvSpPr>
          <p:cNvPr id="43021" name="Rectangle 25"/>
          <p:cNvSpPr>
            <a:spLocks noChangeArrowheads="1"/>
          </p:cNvSpPr>
          <p:nvPr/>
        </p:nvSpPr>
        <p:spPr bwMode="ltGray">
          <a:xfrm>
            <a:off x="1763713" y="5026025"/>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lang="en-AU" sz="2000"/>
              <a:t>D</a:t>
            </a:r>
            <a:r>
              <a:rPr lang="tr-TR" sz="2000"/>
              <a:t>urgunlaşma, çökkünlük</a:t>
            </a:r>
            <a:endParaRPr lang="en-AU" sz="2000"/>
          </a:p>
        </p:txBody>
      </p:sp>
      <p:sp>
        <p:nvSpPr>
          <p:cNvPr id="43022" name="Rectangle 27"/>
          <p:cNvSpPr>
            <a:spLocks noChangeArrowheads="1"/>
          </p:cNvSpPr>
          <p:nvPr/>
        </p:nvSpPr>
        <p:spPr bwMode="ltGray">
          <a:xfrm>
            <a:off x="6588125" y="3586163"/>
            <a:ext cx="29527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p>
            <a:r>
              <a:rPr lang="tr-TR" sz="2000"/>
              <a:t>Aşırı yemek yer yada</a:t>
            </a:r>
          </a:p>
          <a:p>
            <a:r>
              <a:rPr lang="tr-TR" sz="2000"/>
              <a:t>iştahsızdır</a:t>
            </a:r>
            <a:endParaRPr lang="en-AU" sz="2000"/>
          </a:p>
        </p:txBody>
      </p:sp>
      <p:sp>
        <p:nvSpPr>
          <p:cNvPr id="43023" name="Line 7"/>
          <p:cNvSpPr>
            <a:spLocks noChangeShapeType="1"/>
          </p:cNvSpPr>
          <p:nvPr/>
        </p:nvSpPr>
        <p:spPr bwMode="ltGray">
          <a:xfrm>
            <a:off x="4498975" y="2505075"/>
            <a:ext cx="720725" cy="3603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24" name="Line 10"/>
          <p:cNvSpPr>
            <a:spLocks noChangeShapeType="1"/>
          </p:cNvSpPr>
          <p:nvPr/>
        </p:nvSpPr>
        <p:spPr bwMode="ltGray">
          <a:xfrm flipV="1">
            <a:off x="5578475" y="2794000"/>
            <a:ext cx="865188" cy="287338"/>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25" name="Line 12"/>
          <p:cNvSpPr>
            <a:spLocks noChangeShapeType="1"/>
          </p:cNvSpPr>
          <p:nvPr/>
        </p:nvSpPr>
        <p:spPr bwMode="ltGray">
          <a:xfrm>
            <a:off x="4354513" y="3225800"/>
            <a:ext cx="720725"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26" name="Line 14"/>
          <p:cNvSpPr>
            <a:spLocks noChangeShapeType="1"/>
          </p:cNvSpPr>
          <p:nvPr/>
        </p:nvSpPr>
        <p:spPr bwMode="ltGray">
          <a:xfrm flipH="1">
            <a:off x="4067175" y="3586163"/>
            <a:ext cx="936625" cy="287337"/>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27" name="Line 16"/>
          <p:cNvSpPr>
            <a:spLocks noChangeShapeType="1"/>
          </p:cNvSpPr>
          <p:nvPr/>
        </p:nvSpPr>
        <p:spPr bwMode="ltGray">
          <a:xfrm flipV="1">
            <a:off x="5362575" y="3368675"/>
            <a:ext cx="1008063" cy="144463"/>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28" name="Line 18"/>
          <p:cNvSpPr>
            <a:spLocks noChangeShapeType="1"/>
          </p:cNvSpPr>
          <p:nvPr/>
        </p:nvSpPr>
        <p:spPr bwMode="ltGray">
          <a:xfrm>
            <a:off x="5435600" y="3729038"/>
            <a:ext cx="863600" cy="865187"/>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29" name="Line 20"/>
          <p:cNvSpPr>
            <a:spLocks noChangeShapeType="1"/>
          </p:cNvSpPr>
          <p:nvPr/>
        </p:nvSpPr>
        <p:spPr bwMode="ltGray">
          <a:xfrm flipH="1">
            <a:off x="3778250" y="3944938"/>
            <a:ext cx="649288" cy="504825"/>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30" name="Line 22"/>
          <p:cNvSpPr>
            <a:spLocks noChangeShapeType="1"/>
          </p:cNvSpPr>
          <p:nvPr/>
        </p:nvSpPr>
        <p:spPr bwMode="ltGray">
          <a:xfrm flipH="1">
            <a:off x="5435600" y="2289175"/>
            <a:ext cx="647700" cy="576263"/>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31" name="Line 24"/>
          <p:cNvSpPr>
            <a:spLocks noChangeShapeType="1"/>
          </p:cNvSpPr>
          <p:nvPr/>
        </p:nvSpPr>
        <p:spPr bwMode="ltGray">
          <a:xfrm>
            <a:off x="5362575" y="4017963"/>
            <a:ext cx="865188" cy="129540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
        <p:nvSpPr>
          <p:cNvPr id="43032" name="Line 26"/>
          <p:cNvSpPr>
            <a:spLocks noChangeShapeType="1"/>
          </p:cNvSpPr>
          <p:nvPr/>
        </p:nvSpPr>
        <p:spPr bwMode="ltGray">
          <a:xfrm flipH="1">
            <a:off x="4283075" y="4017963"/>
            <a:ext cx="936625" cy="1008062"/>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tr-TR"/>
          </a:p>
        </p:txBody>
      </p:sp>
    </p:spTree>
    <p:extLst>
      <p:ext uri="{BB962C8B-B14F-4D97-AF65-F5344CB8AC3E}">
        <p14:creationId xmlns:p14="http://schemas.microsoft.com/office/powerpoint/2010/main" val="27183321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p:cNvSpPr>
            <a:spLocks noGrp="1"/>
          </p:cNvSpPr>
          <p:nvPr>
            <p:ph type="title"/>
          </p:nvPr>
        </p:nvSpPr>
        <p:spPr/>
        <p:txBody>
          <a:bodyPr/>
          <a:lstStyle/>
          <a:p>
            <a:r>
              <a:rPr lang="tr-TR" sz="3600" b="1" dirty="0" smtClean="0">
                <a:latin typeface="+mj-lt"/>
              </a:rPr>
              <a:t>II-Uyum ya da direnme aşaması</a:t>
            </a:r>
            <a:endParaRPr lang="en-US" sz="3600" b="1" dirty="0" smtClean="0">
              <a:latin typeface="+mj-lt"/>
            </a:endParaRPr>
          </a:p>
        </p:txBody>
      </p:sp>
      <p:sp>
        <p:nvSpPr>
          <p:cNvPr id="3" name="2 İçerik Yer Tutucusu"/>
          <p:cNvSpPr>
            <a:spLocks noGrp="1"/>
          </p:cNvSpPr>
          <p:nvPr>
            <p:ph idx="1"/>
          </p:nvPr>
        </p:nvSpPr>
        <p:spPr/>
        <p:txBody>
          <a:bodyPr rtlCol="0">
            <a:noAutofit/>
          </a:bodyPr>
          <a:lstStyle/>
          <a:p>
            <a:pPr marL="324000" indent="-324000" algn="just" fontAlgn="auto">
              <a:spcAft>
                <a:spcPts val="0"/>
              </a:spcAft>
              <a:defRPr/>
            </a:pPr>
            <a:r>
              <a:rPr lang="tr-TR" dirty="0" smtClean="0">
                <a:latin typeface="+mj-lt"/>
              </a:rPr>
              <a:t>Stres kaynağına uyum sağlanırsa veya stresin nedeni etkili bir şekilde çözülürse her şey normale döner, vücut alarm aşamasında meydana gelen zararları onarır. </a:t>
            </a:r>
          </a:p>
          <a:p>
            <a:pPr marL="324000" indent="-324000" algn="just" fontAlgn="auto">
              <a:spcAft>
                <a:spcPts val="0"/>
              </a:spcAft>
              <a:defRPr/>
            </a:pPr>
            <a:endParaRPr lang="tr-TR" dirty="0" smtClean="0">
              <a:latin typeface="+mj-lt"/>
            </a:endParaRPr>
          </a:p>
          <a:p>
            <a:pPr marL="324000" indent="-324000" algn="just" fontAlgn="auto">
              <a:spcAft>
                <a:spcPts val="0"/>
              </a:spcAft>
              <a:defRPr/>
            </a:pPr>
            <a:r>
              <a:rPr lang="tr-TR" dirty="0" smtClean="0">
                <a:latin typeface="+mj-lt"/>
              </a:rPr>
              <a:t>Direnme söz konusu ise birey strese karşı koymak için elinden gelen tüm gayreti ortaya koyar, stresli davranışları devam eder.</a:t>
            </a:r>
            <a:endParaRPr lang="en-AU" dirty="0" smtClean="0">
              <a:latin typeface="+mj-lt"/>
            </a:endParaRPr>
          </a:p>
          <a:p>
            <a:pPr fontAlgn="auto">
              <a:spcAft>
                <a:spcPts val="0"/>
              </a:spcAft>
              <a:defRPr/>
            </a:pPr>
            <a:endParaRPr lang="en-US" dirty="0">
              <a:latin typeface="+mj-lt"/>
            </a:endParaRPr>
          </a:p>
        </p:txBody>
      </p:sp>
    </p:spTree>
    <p:extLst>
      <p:ext uri="{BB962C8B-B14F-4D97-AF65-F5344CB8AC3E}">
        <p14:creationId xmlns:p14="http://schemas.microsoft.com/office/powerpoint/2010/main" val="347273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Başlık"/>
          <p:cNvSpPr>
            <a:spLocks noGrp="1"/>
          </p:cNvSpPr>
          <p:nvPr>
            <p:ph type="title"/>
          </p:nvPr>
        </p:nvSpPr>
        <p:spPr/>
        <p:txBody>
          <a:bodyPr/>
          <a:lstStyle/>
          <a:p>
            <a:r>
              <a:rPr lang="tr-TR" sz="3600" b="1" dirty="0" smtClean="0">
                <a:latin typeface="+mj-lt"/>
              </a:rPr>
              <a:t>III-Tükenme Aşaması</a:t>
            </a:r>
            <a:endParaRPr lang="en-US" sz="3600" b="1" dirty="0" smtClean="0">
              <a:latin typeface="+mj-lt"/>
            </a:endParaRPr>
          </a:p>
        </p:txBody>
      </p:sp>
      <p:sp>
        <p:nvSpPr>
          <p:cNvPr id="3" name="2 İçerik Yer Tutucusu"/>
          <p:cNvSpPr>
            <a:spLocks noGrp="1"/>
          </p:cNvSpPr>
          <p:nvPr>
            <p:ph idx="1"/>
          </p:nvPr>
        </p:nvSpPr>
        <p:spPr>
          <a:xfrm>
            <a:off x="457200" y="1600200"/>
            <a:ext cx="6851650" cy="4525963"/>
          </a:xfrm>
        </p:spPr>
        <p:txBody>
          <a:bodyPr rtlCol="0">
            <a:normAutofit fontScale="85000" lnSpcReduction="10000"/>
          </a:bodyPr>
          <a:lstStyle/>
          <a:p>
            <a:pPr fontAlgn="auto">
              <a:spcAft>
                <a:spcPts val="0"/>
              </a:spcAft>
              <a:defRPr/>
            </a:pPr>
            <a:r>
              <a:rPr lang="tr-TR" dirty="0" smtClean="0">
                <a:latin typeface="+mj-lt"/>
              </a:rPr>
              <a:t>Stres kaynağı ile başa çıkılamaz ve uyum sağlanamaz ise fiziksel kaynaklar kullanılamaz ve tükenme aşamasına geçilir. </a:t>
            </a:r>
          </a:p>
          <a:p>
            <a:pPr fontAlgn="auto">
              <a:spcAft>
                <a:spcPts val="0"/>
              </a:spcAft>
              <a:buFont typeface="Arial" pitchFamily="34" charset="0"/>
              <a:buChar char="•"/>
              <a:defRPr/>
            </a:pPr>
            <a:r>
              <a:rPr lang="tr-TR" dirty="0" smtClean="0">
                <a:latin typeface="+mj-lt"/>
              </a:rPr>
              <a:t>Kişi tükenmiştir, stres kaynağı hala mevcuttur. Kişi başka stres kaynaklarının etkilerine de açık hale gelir.</a:t>
            </a:r>
          </a:p>
          <a:p>
            <a:pPr fontAlgn="auto">
              <a:spcAft>
                <a:spcPts val="0"/>
              </a:spcAft>
              <a:buFont typeface="Arial" pitchFamily="34" charset="0"/>
              <a:buChar char="•"/>
              <a:defRPr/>
            </a:pPr>
            <a:r>
              <a:rPr lang="tr-TR" dirty="0" smtClean="0">
                <a:latin typeface="+mj-lt"/>
              </a:rPr>
              <a:t>Kronik stres belirtileri ortaya çıkar.</a:t>
            </a:r>
          </a:p>
          <a:p>
            <a:pPr fontAlgn="auto">
              <a:spcAft>
                <a:spcPts val="0"/>
              </a:spcAft>
              <a:buFont typeface="Arial" pitchFamily="34" charset="0"/>
              <a:buChar char="•"/>
              <a:defRPr/>
            </a:pPr>
            <a:r>
              <a:rPr lang="tr-TR" dirty="0" smtClean="0">
                <a:latin typeface="+mj-lt"/>
              </a:rPr>
              <a:t>Mesleki tükenmişlik sendromu görülebilir (işe yönelik heyecanın tükenmesi, kronik yorgunluk, huzursuzluk, depresyon, vb.)</a:t>
            </a:r>
          </a:p>
          <a:p>
            <a:pPr fontAlgn="auto">
              <a:spcAft>
                <a:spcPts val="0"/>
              </a:spcAft>
              <a:defRPr/>
            </a:pPr>
            <a:endParaRPr lang="en-US" dirty="0">
              <a:latin typeface="+mj-lt"/>
            </a:endParaRPr>
          </a:p>
        </p:txBody>
      </p:sp>
      <p:graphicFrame>
        <p:nvGraphicFramePr>
          <p:cNvPr id="45060" name="Object 13"/>
          <p:cNvGraphicFramePr>
            <a:graphicFrameLocks noChangeAspect="1"/>
          </p:cNvGraphicFramePr>
          <p:nvPr/>
        </p:nvGraphicFramePr>
        <p:xfrm>
          <a:off x="7380288" y="3716338"/>
          <a:ext cx="1092200" cy="2287587"/>
        </p:xfrm>
        <a:graphic>
          <a:graphicData uri="http://schemas.openxmlformats.org/presentationml/2006/ole">
            <mc:AlternateContent xmlns:mc="http://schemas.openxmlformats.org/markup-compatibility/2006">
              <mc:Choice xmlns:v="urn:schemas-microsoft-com:vml" Requires="v">
                <p:oleObj spid="_x0000_s3077" name="Clip" r:id="rId3" imgW="1092032" imgH="2284991" progId="">
                  <p:embed/>
                </p:oleObj>
              </mc:Choice>
              <mc:Fallback>
                <p:oleObj name="Clip" r:id="rId3" imgW="1092032" imgH="2284991"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3716338"/>
                        <a:ext cx="1092200" cy="228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328367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Başlık"/>
          <p:cNvSpPr>
            <a:spLocks noGrp="1"/>
          </p:cNvSpPr>
          <p:nvPr>
            <p:ph type="title"/>
          </p:nvPr>
        </p:nvSpPr>
        <p:spPr/>
        <p:txBody>
          <a:bodyPr/>
          <a:lstStyle/>
          <a:p>
            <a:r>
              <a:rPr lang="tr-TR" sz="3600" b="1" smtClean="0">
                <a:latin typeface="+mj-lt"/>
              </a:rPr>
              <a:t>Stresin bireysel sonuçları: </a:t>
            </a:r>
            <a:br>
              <a:rPr lang="tr-TR" sz="3600" b="1" smtClean="0">
                <a:latin typeface="+mj-lt"/>
              </a:rPr>
            </a:br>
            <a:r>
              <a:rPr lang="tr-TR" sz="3600" b="1" smtClean="0">
                <a:latin typeface="+mj-lt"/>
              </a:rPr>
              <a:t>Fizyolojik sorunlar</a:t>
            </a:r>
            <a:endParaRPr lang="en-US" sz="3600" b="1" smtClean="0">
              <a:latin typeface="+mj-lt"/>
            </a:endParaRPr>
          </a:p>
        </p:txBody>
      </p:sp>
      <p:sp>
        <p:nvSpPr>
          <p:cNvPr id="3" name="2 İçerik Yer Tutucusu"/>
          <p:cNvSpPr>
            <a:spLocks noGrp="1"/>
          </p:cNvSpPr>
          <p:nvPr>
            <p:ph sz="half" idx="1"/>
          </p:nvPr>
        </p:nvSpPr>
        <p:spPr>
          <a:xfrm>
            <a:off x="457200" y="1600200"/>
            <a:ext cx="4038600" cy="4997450"/>
          </a:xfrm>
        </p:spPr>
        <p:txBody>
          <a:bodyPr rtlCol="0">
            <a:normAutofit fontScale="92500" lnSpcReduction="10000"/>
          </a:bodyPr>
          <a:lstStyle/>
          <a:p>
            <a:pPr fontAlgn="auto">
              <a:spcAft>
                <a:spcPts val="0"/>
              </a:spcAft>
              <a:defRPr/>
            </a:pPr>
            <a:r>
              <a:rPr lang="tr-TR" sz="2400" dirty="0" smtClean="0">
                <a:latin typeface="+mj-lt"/>
              </a:rPr>
              <a:t>Kalp atışlarının artması</a:t>
            </a:r>
          </a:p>
          <a:p>
            <a:pPr fontAlgn="auto">
              <a:spcAft>
                <a:spcPts val="0"/>
              </a:spcAft>
              <a:defRPr/>
            </a:pPr>
            <a:r>
              <a:rPr lang="tr-TR" sz="2400" dirty="0" smtClean="0">
                <a:latin typeface="+mj-lt"/>
              </a:rPr>
              <a:t>Çarpıntı</a:t>
            </a:r>
          </a:p>
          <a:p>
            <a:pPr fontAlgn="auto">
              <a:spcAft>
                <a:spcPts val="0"/>
              </a:spcAft>
              <a:defRPr/>
            </a:pPr>
            <a:r>
              <a:rPr lang="tr-TR" sz="2400" dirty="0" smtClean="0">
                <a:latin typeface="+mj-lt"/>
              </a:rPr>
              <a:t>Ateş basması</a:t>
            </a:r>
          </a:p>
          <a:p>
            <a:pPr fontAlgn="auto">
              <a:spcAft>
                <a:spcPts val="0"/>
              </a:spcAft>
              <a:defRPr/>
            </a:pPr>
            <a:r>
              <a:rPr lang="tr-TR" sz="2400" dirty="0" smtClean="0">
                <a:latin typeface="+mj-lt"/>
              </a:rPr>
              <a:t>Baş dönmesi</a:t>
            </a:r>
          </a:p>
          <a:p>
            <a:pPr fontAlgn="auto">
              <a:spcAft>
                <a:spcPts val="0"/>
              </a:spcAft>
              <a:defRPr/>
            </a:pPr>
            <a:r>
              <a:rPr lang="tr-TR" sz="2400" dirty="0" smtClean="0">
                <a:latin typeface="+mj-lt"/>
              </a:rPr>
              <a:t>Nefes darlığı</a:t>
            </a:r>
          </a:p>
          <a:p>
            <a:pPr fontAlgn="auto">
              <a:spcAft>
                <a:spcPts val="0"/>
              </a:spcAft>
              <a:defRPr/>
            </a:pPr>
            <a:r>
              <a:rPr lang="tr-TR" sz="2400" dirty="0" smtClean="0">
                <a:latin typeface="+mj-lt"/>
              </a:rPr>
              <a:t>Boğazda yutkunma güçlüğü</a:t>
            </a:r>
          </a:p>
          <a:p>
            <a:pPr fontAlgn="auto">
              <a:spcAft>
                <a:spcPts val="0"/>
              </a:spcAft>
              <a:defRPr/>
            </a:pPr>
            <a:r>
              <a:rPr lang="tr-TR" sz="2400" dirty="0" smtClean="0">
                <a:latin typeface="+mj-lt"/>
              </a:rPr>
              <a:t>Titreme</a:t>
            </a:r>
          </a:p>
          <a:p>
            <a:pPr fontAlgn="auto">
              <a:spcAft>
                <a:spcPts val="0"/>
              </a:spcAft>
              <a:defRPr/>
            </a:pPr>
            <a:r>
              <a:rPr lang="tr-TR" sz="2400" dirty="0" smtClean="0">
                <a:latin typeface="+mj-lt"/>
              </a:rPr>
              <a:t>Baş ağrısı</a:t>
            </a:r>
          </a:p>
          <a:p>
            <a:pPr fontAlgn="auto">
              <a:spcAft>
                <a:spcPts val="0"/>
              </a:spcAft>
              <a:defRPr/>
            </a:pPr>
            <a:r>
              <a:rPr lang="tr-TR" sz="2400" dirty="0" smtClean="0">
                <a:latin typeface="+mj-lt"/>
              </a:rPr>
              <a:t>Mide ve kaslarda gerginlik</a:t>
            </a:r>
          </a:p>
          <a:p>
            <a:pPr fontAlgn="auto">
              <a:spcAft>
                <a:spcPts val="0"/>
              </a:spcAft>
              <a:defRPr/>
            </a:pPr>
            <a:r>
              <a:rPr lang="tr-TR" sz="2400" dirty="0" smtClean="0">
                <a:latin typeface="+mj-lt"/>
              </a:rPr>
              <a:t>Hazımsızlık</a:t>
            </a:r>
          </a:p>
          <a:p>
            <a:pPr fontAlgn="auto">
              <a:spcAft>
                <a:spcPts val="0"/>
              </a:spcAft>
              <a:defRPr/>
            </a:pPr>
            <a:r>
              <a:rPr lang="tr-TR" sz="2400" dirty="0" smtClean="0">
                <a:latin typeface="+mj-lt"/>
              </a:rPr>
              <a:t>Yorgunluk</a:t>
            </a:r>
          </a:p>
          <a:p>
            <a:pPr fontAlgn="auto">
              <a:spcAft>
                <a:spcPts val="0"/>
              </a:spcAft>
              <a:defRPr/>
            </a:pPr>
            <a:r>
              <a:rPr lang="tr-TR" sz="2400" dirty="0" smtClean="0">
                <a:latin typeface="+mj-lt"/>
              </a:rPr>
              <a:t>Göğüs ağrısı</a:t>
            </a:r>
          </a:p>
          <a:p>
            <a:pPr fontAlgn="auto">
              <a:spcAft>
                <a:spcPts val="0"/>
              </a:spcAft>
              <a:defRPr/>
            </a:pPr>
            <a:r>
              <a:rPr lang="tr-TR" sz="2400" dirty="0" err="1" smtClean="0">
                <a:latin typeface="+mj-lt"/>
              </a:rPr>
              <a:t>Hiper</a:t>
            </a:r>
            <a:r>
              <a:rPr lang="tr-TR" sz="2400" dirty="0" smtClean="0">
                <a:latin typeface="+mj-lt"/>
              </a:rPr>
              <a:t> tansiyon</a:t>
            </a:r>
          </a:p>
          <a:p>
            <a:pPr fontAlgn="auto">
              <a:spcAft>
                <a:spcPts val="0"/>
              </a:spcAft>
              <a:defRPr/>
            </a:pPr>
            <a:endParaRPr lang="tr-TR" sz="2400" dirty="0" smtClean="0">
              <a:latin typeface="+mj-lt"/>
            </a:endParaRPr>
          </a:p>
          <a:p>
            <a:pPr fontAlgn="auto">
              <a:spcAft>
                <a:spcPts val="0"/>
              </a:spcAft>
              <a:defRPr/>
            </a:pPr>
            <a:endParaRPr lang="tr-TR" sz="2400" dirty="0" smtClean="0">
              <a:latin typeface="+mj-lt"/>
            </a:endParaRPr>
          </a:p>
          <a:p>
            <a:pPr fontAlgn="auto">
              <a:spcAft>
                <a:spcPts val="0"/>
              </a:spcAft>
              <a:defRPr/>
            </a:pPr>
            <a:endParaRPr lang="en-US" sz="2400" dirty="0">
              <a:latin typeface="+mj-lt"/>
            </a:endParaRPr>
          </a:p>
        </p:txBody>
      </p:sp>
      <p:sp>
        <p:nvSpPr>
          <p:cNvPr id="4" name="3 İçerik Yer Tutucusu"/>
          <p:cNvSpPr>
            <a:spLocks noGrp="1"/>
          </p:cNvSpPr>
          <p:nvPr>
            <p:ph sz="half" idx="2"/>
          </p:nvPr>
        </p:nvSpPr>
        <p:spPr>
          <a:xfrm>
            <a:off x="4648200" y="1600200"/>
            <a:ext cx="4038600" cy="4924425"/>
          </a:xfrm>
        </p:spPr>
        <p:txBody>
          <a:bodyPr rtlCol="0">
            <a:normAutofit fontScale="92500" lnSpcReduction="10000"/>
          </a:bodyPr>
          <a:lstStyle/>
          <a:p>
            <a:pPr fontAlgn="auto">
              <a:spcAft>
                <a:spcPts val="0"/>
              </a:spcAft>
              <a:defRPr/>
            </a:pPr>
            <a:r>
              <a:rPr lang="tr-TR" sz="2400" dirty="0" smtClean="0">
                <a:latin typeface="+mj-lt"/>
              </a:rPr>
              <a:t>Cinsel iktidarsızlık</a:t>
            </a:r>
          </a:p>
          <a:p>
            <a:pPr fontAlgn="auto">
              <a:spcAft>
                <a:spcPts val="0"/>
              </a:spcAft>
              <a:defRPr/>
            </a:pPr>
            <a:r>
              <a:rPr lang="tr-TR" sz="2400" dirty="0" smtClean="0">
                <a:latin typeface="+mj-lt"/>
              </a:rPr>
              <a:t>Şeker hastalığı</a:t>
            </a:r>
          </a:p>
          <a:p>
            <a:pPr fontAlgn="auto">
              <a:spcAft>
                <a:spcPts val="0"/>
              </a:spcAft>
              <a:defRPr/>
            </a:pPr>
            <a:r>
              <a:rPr lang="tr-TR" sz="2400" dirty="0" err="1" smtClean="0">
                <a:latin typeface="+mj-lt"/>
              </a:rPr>
              <a:t>Egzema</a:t>
            </a:r>
            <a:endParaRPr lang="tr-TR" sz="2400" dirty="0" smtClean="0">
              <a:latin typeface="+mj-lt"/>
            </a:endParaRPr>
          </a:p>
          <a:p>
            <a:pPr fontAlgn="auto">
              <a:spcAft>
                <a:spcPts val="0"/>
              </a:spcAft>
              <a:defRPr/>
            </a:pPr>
            <a:r>
              <a:rPr lang="tr-TR" sz="2400" dirty="0" smtClean="0">
                <a:latin typeface="+mj-lt"/>
              </a:rPr>
              <a:t>Sedef hastalıkları</a:t>
            </a:r>
          </a:p>
          <a:p>
            <a:pPr fontAlgn="auto">
              <a:spcAft>
                <a:spcPts val="0"/>
              </a:spcAft>
              <a:defRPr/>
            </a:pPr>
            <a:r>
              <a:rPr lang="tr-TR" sz="2400" dirty="0" smtClean="0">
                <a:latin typeface="+mj-lt"/>
              </a:rPr>
              <a:t>Saç ve kıl dökülmesi</a:t>
            </a:r>
          </a:p>
          <a:p>
            <a:pPr fontAlgn="auto">
              <a:spcAft>
                <a:spcPts val="0"/>
              </a:spcAft>
              <a:defRPr/>
            </a:pPr>
            <a:r>
              <a:rPr lang="tr-TR" sz="2400" dirty="0" smtClean="0">
                <a:latin typeface="+mj-lt"/>
              </a:rPr>
              <a:t>Kireçlenme</a:t>
            </a:r>
          </a:p>
          <a:p>
            <a:pPr fontAlgn="auto">
              <a:spcAft>
                <a:spcPts val="0"/>
              </a:spcAft>
              <a:defRPr/>
            </a:pPr>
            <a:r>
              <a:rPr lang="tr-TR" sz="2400" dirty="0" smtClean="0">
                <a:latin typeface="+mj-lt"/>
              </a:rPr>
              <a:t>Migren ve diğer kronik baş ağrıları</a:t>
            </a:r>
          </a:p>
          <a:p>
            <a:pPr fontAlgn="auto">
              <a:spcAft>
                <a:spcPts val="0"/>
              </a:spcAft>
              <a:defRPr/>
            </a:pPr>
            <a:r>
              <a:rPr lang="tr-TR" sz="2400" dirty="0" smtClean="0">
                <a:latin typeface="+mj-lt"/>
              </a:rPr>
              <a:t>Sinir ve kas hastalıkları</a:t>
            </a:r>
          </a:p>
          <a:p>
            <a:pPr fontAlgn="auto">
              <a:spcAft>
                <a:spcPts val="0"/>
              </a:spcAft>
              <a:defRPr/>
            </a:pPr>
            <a:r>
              <a:rPr lang="tr-TR" sz="2400" dirty="0" smtClean="0">
                <a:latin typeface="+mj-lt"/>
              </a:rPr>
              <a:t>Kanser</a:t>
            </a:r>
          </a:p>
          <a:p>
            <a:pPr fontAlgn="auto">
              <a:spcAft>
                <a:spcPts val="0"/>
              </a:spcAft>
              <a:defRPr/>
            </a:pPr>
            <a:r>
              <a:rPr lang="tr-TR" sz="2400" dirty="0" smtClean="0">
                <a:latin typeface="+mj-lt"/>
              </a:rPr>
              <a:t>Ülser</a:t>
            </a:r>
          </a:p>
          <a:p>
            <a:pPr fontAlgn="auto">
              <a:spcAft>
                <a:spcPts val="0"/>
              </a:spcAft>
              <a:defRPr/>
            </a:pPr>
            <a:r>
              <a:rPr lang="tr-TR" sz="2400" dirty="0" smtClean="0">
                <a:latin typeface="+mj-lt"/>
              </a:rPr>
              <a:t>Bağışıklık sisteminin zayıflaması</a:t>
            </a:r>
          </a:p>
          <a:p>
            <a:pPr fontAlgn="auto">
              <a:spcAft>
                <a:spcPts val="0"/>
              </a:spcAft>
              <a:buFont typeface="Arial" pitchFamily="34" charset="0"/>
              <a:buNone/>
              <a:defRPr/>
            </a:pPr>
            <a:endParaRPr lang="en-US" sz="2400" dirty="0">
              <a:latin typeface="+mj-lt"/>
            </a:endParaRPr>
          </a:p>
        </p:txBody>
      </p:sp>
    </p:spTree>
    <p:extLst>
      <p:ext uri="{BB962C8B-B14F-4D97-AF65-F5344CB8AC3E}">
        <p14:creationId xmlns:p14="http://schemas.microsoft.com/office/powerpoint/2010/main" val="68937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p:txBody>
          <a:bodyPr/>
          <a:lstStyle/>
          <a:p>
            <a:r>
              <a:rPr lang="tr-TR" sz="3600" b="1" smtClean="0">
                <a:latin typeface="+mj-lt"/>
              </a:rPr>
              <a:t>Stresin bireysel sonuçları: </a:t>
            </a:r>
            <a:br>
              <a:rPr lang="tr-TR" sz="3600" b="1" smtClean="0">
                <a:latin typeface="+mj-lt"/>
              </a:rPr>
            </a:br>
            <a:r>
              <a:rPr lang="tr-TR" sz="3600" b="1" smtClean="0">
                <a:latin typeface="+mj-lt"/>
              </a:rPr>
              <a:t>Zihinsel ve duygusal sorunlar</a:t>
            </a:r>
            <a:endParaRPr lang="en-US" sz="3600" b="1" smtClean="0">
              <a:latin typeface="+mj-lt"/>
            </a:endParaRPr>
          </a:p>
        </p:txBody>
      </p:sp>
      <p:sp>
        <p:nvSpPr>
          <p:cNvPr id="47107" name="2 İçerik Yer Tutucusu"/>
          <p:cNvSpPr>
            <a:spLocks noGrp="1"/>
          </p:cNvSpPr>
          <p:nvPr>
            <p:ph sz="half" idx="1"/>
          </p:nvPr>
        </p:nvSpPr>
        <p:spPr/>
        <p:txBody>
          <a:bodyPr/>
          <a:lstStyle/>
          <a:p>
            <a:r>
              <a:rPr lang="tr-TR" smtClean="0">
                <a:latin typeface="+mj-lt"/>
              </a:rPr>
              <a:t>Kendini zayıf ve güçsüz hissetme</a:t>
            </a:r>
          </a:p>
          <a:p>
            <a:r>
              <a:rPr lang="tr-TR" smtClean="0">
                <a:latin typeface="+mj-lt"/>
              </a:rPr>
              <a:t>Huzursuzluk, sıkıntı, gerginlik</a:t>
            </a:r>
          </a:p>
          <a:p>
            <a:r>
              <a:rPr lang="tr-TR" smtClean="0">
                <a:latin typeface="+mj-lt"/>
              </a:rPr>
              <a:t>Karamsarlık</a:t>
            </a:r>
          </a:p>
          <a:p>
            <a:r>
              <a:rPr lang="tr-TR" smtClean="0">
                <a:latin typeface="+mj-lt"/>
              </a:rPr>
              <a:t>Durgunlaşma</a:t>
            </a:r>
          </a:p>
          <a:p>
            <a:r>
              <a:rPr lang="tr-TR" smtClean="0">
                <a:latin typeface="+mj-lt"/>
              </a:rPr>
              <a:t>Nedeni belirsiz endişe hali</a:t>
            </a:r>
          </a:p>
        </p:txBody>
      </p:sp>
      <p:sp>
        <p:nvSpPr>
          <p:cNvPr id="47108" name="3 İçerik Yer Tutucusu"/>
          <p:cNvSpPr>
            <a:spLocks noGrp="1"/>
          </p:cNvSpPr>
          <p:nvPr>
            <p:ph sz="half" idx="2"/>
          </p:nvPr>
        </p:nvSpPr>
        <p:spPr/>
        <p:txBody>
          <a:bodyPr/>
          <a:lstStyle/>
          <a:p>
            <a:r>
              <a:rPr lang="tr-TR" smtClean="0">
                <a:latin typeface="+mj-lt"/>
              </a:rPr>
              <a:t>Çabuk sinirlenme</a:t>
            </a:r>
          </a:p>
          <a:p>
            <a:r>
              <a:rPr lang="tr-TR" smtClean="0">
                <a:latin typeface="+mj-lt"/>
              </a:rPr>
              <a:t>Çabuk heyecanlanma</a:t>
            </a:r>
          </a:p>
          <a:p>
            <a:r>
              <a:rPr lang="tr-TR" smtClean="0">
                <a:latin typeface="+mj-lt"/>
              </a:rPr>
              <a:t>Hafıza sorunları</a:t>
            </a:r>
            <a:endParaRPr lang="en-US" smtClean="0">
              <a:latin typeface="+mj-lt"/>
            </a:endParaRPr>
          </a:p>
          <a:p>
            <a:r>
              <a:rPr lang="tr-TR" smtClean="0">
                <a:latin typeface="+mj-lt"/>
              </a:rPr>
              <a:t>Dikkatini toplayamama</a:t>
            </a:r>
          </a:p>
          <a:p>
            <a:r>
              <a:rPr lang="tr-TR" smtClean="0">
                <a:latin typeface="+mj-lt"/>
              </a:rPr>
              <a:t>Aşırı duygusallık, kolay kırılabilirlik</a:t>
            </a:r>
          </a:p>
          <a:p>
            <a:r>
              <a:rPr lang="tr-TR" smtClean="0">
                <a:latin typeface="+mj-lt"/>
              </a:rPr>
              <a:t>Özgüven azalması, güvensizlik</a:t>
            </a:r>
          </a:p>
          <a:p>
            <a:endParaRPr lang="en-US" smtClean="0">
              <a:latin typeface="+mj-lt"/>
            </a:endParaRPr>
          </a:p>
        </p:txBody>
      </p:sp>
    </p:spTree>
    <p:extLst>
      <p:ext uri="{BB962C8B-B14F-4D97-AF65-F5344CB8AC3E}">
        <p14:creationId xmlns:p14="http://schemas.microsoft.com/office/powerpoint/2010/main" val="6405470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Başlık"/>
          <p:cNvSpPr>
            <a:spLocks noGrp="1"/>
          </p:cNvSpPr>
          <p:nvPr>
            <p:ph type="title"/>
          </p:nvPr>
        </p:nvSpPr>
        <p:spPr/>
        <p:txBody>
          <a:bodyPr/>
          <a:lstStyle/>
          <a:p>
            <a:r>
              <a:rPr lang="tr-TR" sz="3600" b="1" smtClean="0">
                <a:latin typeface="+mj-lt"/>
              </a:rPr>
              <a:t>Stresin bireysel sonuçları: </a:t>
            </a:r>
            <a:br>
              <a:rPr lang="tr-TR" sz="3600" b="1" smtClean="0">
                <a:latin typeface="+mj-lt"/>
              </a:rPr>
            </a:br>
            <a:r>
              <a:rPr lang="tr-TR" sz="3600" b="1" smtClean="0">
                <a:latin typeface="+mj-lt"/>
              </a:rPr>
              <a:t>Davranışsal sorunlar</a:t>
            </a:r>
            <a:endParaRPr lang="en-US" sz="3600" b="1" smtClean="0">
              <a:latin typeface="+mj-lt"/>
            </a:endParaRPr>
          </a:p>
        </p:txBody>
      </p:sp>
      <p:sp>
        <p:nvSpPr>
          <p:cNvPr id="48131" name="2 İçerik Yer Tutucusu"/>
          <p:cNvSpPr>
            <a:spLocks noGrp="1"/>
          </p:cNvSpPr>
          <p:nvPr>
            <p:ph sz="half" idx="1"/>
          </p:nvPr>
        </p:nvSpPr>
        <p:spPr/>
        <p:txBody>
          <a:bodyPr/>
          <a:lstStyle/>
          <a:p>
            <a:r>
              <a:rPr lang="tr-TR" smtClean="0">
                <a:latin typeface="+mj-lt"/>
              </a:rPr>
              <a:t>İçe kapanma</a:t>
            </a:r>
          </a:p>
          <a:p>
            <a:r>
              <a:rPr lang="tr-TR" smtClean="0">
                <a:latin typeface="+mj-lt"/>
              </a:rPr>
              <a:t>Uykusuzluk</a:t>
            </a:r>
          </a:p>
          <a:p>
            <a:r>
              <a:rPr lang="tr-TR" smtClean="0">
                <a:latin typeface="+mj-lt"/>
              </a:rPr>
              <a:t>Uyuma isteği</a:t>
            </a:r>
          </a:p>
          <a:p>
            <a:r>
              <a:rPr lang="tr-TR" smtClean="0">
                <a:latin typeface="+mj-lt"/>
              </a:rPr>
              <a:t>İştahsızlık</a:t>
            </a:r>
          </a:p>
          <a:p>
            <a:r>
              <a:rPr lang="tr-TR" smtClean="0">
                <a:latin typeface="+mj-lt"/>
              </a:rPr>
              <a:t>Yemede artış</a:t>
            </a:r>
          </a:p>
          <a:p>
            <a:r>
              <a:rPr lang="tr-TR" smtClean="0">
                <a:latin typeface="+mj-lt"/>
              </a:rPr>
              <a:t>Konuşma güçlükleri</a:t>
            </a:r>
          </a:p>
          <a:p>
            <a:r>
              <a:rPr lang="tr-TR" smtClean="0">
                <a:latin typeface="+mj-lt"/>
              </a:rPr>
              <a:t>Bir maddeye (sigara, alkol, vb.) aşırı düşkünlük</a:t>
            </a:r>
          </a:p>
          <a:p>
            <a:pPr>
              <a:buFont typeface="Arial" pitchFamily="34" charset="0"/>
              <a:buNone/>
            </a:pPr>
            <a:endParaRPr lang="tr-TR" smtClean="0">
              <a:latin typeface="+mj-lt"/>
            </a:endParaRPr>
          </a:p>
        </p:txBody>
      </p:sp>
      <p:sp>
        <p:nvSpPr>
          <p:cNvPr id="48132" name="3 İçerik Yer Tutucusu"/>
          <p:cNvSpPr>
            <a:spLocks noGrp="1"/>
          </p:cNvSpPr>
          <p:nvPr>
            <p:ph sz="half" idx="2"/>
          </p:nvPr>
        </p:nvSpPr>
        <p:spPr/>
        <p:txBody>
          <a:bodyPr/>
          <a:lstStyle/>
          <a:p>
            <a:r>
              <a:rPr lang="tr-TR" smtClean="0">
                <a:latin typeface="+mj-lt"/>
              </a:rPr>
              <a:t>Sakarlık</a:t>
            </a:r>
          </a:p>
          <a:p>
            <a:r>
              <a:rPr lang="tr-TR" smtClean="0">
                <a:latin typeface="+mj-lt"/>
              </a:rPr>
              <a:t>Gevşemede güçlükler</a:t>
            </a:r>
          </a:p>
          <a:p>
            <a:r>
              <a:rPr lang="tr-TR" smtClean="0">
                <a:latin typeface="+mj-lt"/>
              </a:rPr>
              <a:t>Hatalarda artış</a:t>
            </a:r>
          </a:p>
          <a:p>
            <a:r>
              <a:rPr lang="tr-TR" smtClean="0">
                <a:latin typeface="+mj-lt"/>
              </a:rPr>
              <a:t>İş kalitesinde düşüş</a:t>
            </a:r>
            <a:endParaRPr lang="en-US" smtClean="0">
              <a:latin typeface="+mj-lt"/>
            </a:endParaRPr>
          </a:p>
        </p:txBody>
      </p:sp>
    </p:spTree>
    <p:extLst>
      <p:ext uri="{BB962C8B-B14F-4D97-AF65-F5344CB8AC3E}">
        <p14:creationId xmlns:p14="http://schemas.microsoft.com/office/powerpoint/2010/main" val="14144229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Başlık"/>
          <p:cNvSpPr>
            <a:spLocks noGrp="1"/>
          </p:cNvSpPr>
          <p:nvPr>
            <p:ph type="title"/>
          </p:nvPr>
        </p:nvSpPr>
        <p:spPr/>
        <p:txBody>
          <a:bodyPr/>
          <a:lstStyle/>
          <a:p>
            <a:r>
              <a:rPr lang="tr-TR" sz="3600" b="1" smtClean="0">
                <a:latin typeface="+mj-lt"/>
              </a:rPr>
              <a:t>Stresin neden olduğu örgütsel sonuçlar</a:t>
            </a:r>
            <a:endParaRPr lang="en-US" sz="3600" b="1" smtClean="0">
              <a:latin typeface="+mj-lt"/>
            </a:endParaRPr>
          </a:p>
        </p:txBody>
      </p:sp>
      <p:sp>
        <p:nvSpPr>
          <p:cNvPr id="49155" name="2 İçerik Yer Tutucusu"/>
          <p:cNvSpPr>
            <a:spLocks noGrp="1"/>
          </p:cNvSpPr>
          <p:nvPr>
            <p:ph idx="1"/>
          </p:nvPr>
        </p:nvSpPr>
        <p:spPr/>
        <p:txBody>
          <a:bodyPr/>
          <a:lstStyle/>
          <a:p>
            <a:r>
              <a:rPr lang="tr-TR" smtClean="0">
                <a:latin typeface="+mj-lt"/>
              </a:rPr>
              <a:t>Verimsizlik</a:t>
            </a:r>
          </a:p>
          <a:p>
            <a:r>
              <a:rPr lang="tr-TR" smtClean="0">
                <a:latin typeface="+mj-lt"/>
              </a:rPr>
              <a:t>İşe geç gelme</a:t>
            </a:r>
          </a:p>
          <a:p>
            <a:r>
              <a:rPr lang="tr-TR" smtClean="0">
                <a:latin typeface="+mj-lt"/>
              </a:rPr>
              <a:t>Devamsızlık</a:t>
            </a:r>
          </a:p>
          <a:p>
            <a:r>
              <a:rPr lang="tr-TR" smtClean="0">
                <a:latin typeface="+mj-lt"/>
              </a:rPr>
              <a:t>İş gücü devri</a:t>
            </a:r>
          </a:p>
          <a:p>
            <a:r>
              <a:rPr lang="tr-TR" smtClean="0">
                <a:latin typeface="+mj-lt"/>
              </a:rPr>
              <a:t>Çatışma</a:t>
            </a:r>
          </a:p>
          <a:p>
            <a:endParaRPr lang="en-US" smtClean="0">
              <a:latin typeface="+mj-lt"/>
            </a:endParaRPr>
          </a:p>
        </p:txBody>
      </p:sp>
    </p:spTree>
    <p:extLst>
      <p:ext uri="{BB962C8B-B14F-4D97-AF65-F5344CB8AC3E}">
        <p14:creationId xmlns:p14="http://schemas.microsoft.com/office/powerpoint/2010/main" val="30135160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sz="3600" b="1" dirty="0" err="1">
                <a:latin typeface="+mj-lt"/>
              </a:rPr>
              <a:t>Stresin</a:t>
            </a:r>
            <a:r>
              <a:rPr sz="3600" b="1" dirty="0">
                <a:latin typeface="+mj-lt"/>
              </a:rPr>
              <a:t> </a:t>
            </a:r>
            <a:r>
              <a:rPr sz="3600" b="1" dirty="0" err="1">
                <a:latin typeface="+mj-lt"/>
              </a:rPr>
              <a:t>sonuçlarına</a:t>
            </a:r>
            <a:r>
              <a:rPr sz="3600" b="1" dirty="0">
                <a:latin typeface="+mj-lt"/>
              </a:rPr>
              <a:t> </a:t>
            </a:r>
            <a:r>
              <a:rPr sz="3600" b="1" dirty="0" err="1">
                <a:latin typeface="+mj-lt"/>
              </a:rPr>
              <a:t>diğer</a:t>
            </a:r>
            <a:r>
              <a:rPr sz="3600" b="1" dirty="0">
                <a:latin typeface="+mj-lt"/>
              </a:rPr>
              <a:t> </a:t>
            </a:r>
            <a:r>
              <a:rPr sz="3600" b="1" dirty="0" err="1">
                <a:latin typeface="+mj-lt"/>
              </a:rPr>
              <a:t>bir</a:t>
            </a:r>
            <a:r>
              <a:rPr sz="3600" b="1" dirty="0">
                <a:latin typeface="+mj-lt"/>
              </a:rPr>
              <a:t> </a:t>
            </a:r>
            <a:r>
              <a:rPr sz="3600" b="1" dirty="0" err="1">
                <a:latin typeface="+mj-lt"/>
              </a:rPr>
              <a:t>bakış</a:t>
            </a:r>
            <a:endParaRPr lang="en-US" sz="3600" b="1" dirty="0">
              <a:effectLst>
                <a:outerShdw blurRad="38100" dist="38100" dir="2700000" algn="tl">
                  <a:srgbClr val="C0C0C0"/>
                </a:outerShdw>
              </a:effectLst>
              <a:latin typeface="+mj-lt"/>
            </a:endParaRPr>
          </a:p>
        </p:txBody>
      </p:sp>
      <p:sp>
        <p:nvSpPr>
          <p:cNvPr id="50179" name="Rectangle 3"/>
          <p:cNvSpPr txBox="1">
            <a:spLocks noChangeArrowheads="1"/>
          </p:cNvSpPr>
          <p:nvPr/>
        </p:nvSpPr>
        <p:spPr bwMode="auto">
          <a:xfrm>
            <a:off x="2841625" y="2052638"/>
            <a:ext cx="374332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spcBef>
                <a:spcPts val="600"/>
              </a:spcBef>
              <a:buClr>
                <a:schemeClr val="accent1"/>
              </a:buClr>
              <a:buSzPct val="80000"/>
              <a:buFont typeface="Monotype Sorts"/>
              <a:buNone/>
            </a:pPr>
            <a:r>
              <a:rPr lang="tr-TR"/>
              <a:t>Alkol tüketimi</a:t>
            </a:r>
          </a:p>
          <a:p>
            <a:pPr eaLnBrk="1" hangingPunct="1">
              <a:spcBef>
                <a:spcPts val="600"/>
              </a:spcBef>
              <a:buClr>
                <a:schemeClr val="accent1"/>
              </a:buClr>
              <a:buSzPct val="80000"/>
              <a:buFont typeface="Monotype Sorts"/>
              <a:buNone/>
            </a:pPr>
            <a:r>
              <a:rPr lang="tr-TR">
                <a:solidFill>
                  <a:schemeClr val="tx2"/>
                </a:solidFill>
              </a:rPr>
              <a:t>İlaç tüketimi</a:t>
            </a:r>
          </a:p>
          <a:p>
            <a:pPr eaLnBrk="1" hangingPunct="1">
              <a:spcBef>
                <a:spcPts val="600"/>
              </a:spcBef>
              <a:buClr>
                <a:schemeClr val="accent1"/>
              </a:buClr>
              <a:buSzPct val="80000"/>
              <a:buFont typeface="Monotype Sorts"/>
              <a:buNone/>
            </a:pPr>
            <a:r>
              <a:rPr lang="tr-TR">
                <a:solidFill>
                  <a:srgbClr val="000066"/>
                </a:solidFill>
              </a:rPr>
              <a:t>Depresyon</a:t>
            </a:r>
          </a:p>
          <a:p>
            <a:pPr eaLnBrk="1" hangingPunct="1">
              <a:spcBef>
                <a:spcPts val="600"/>
              </a:spcBef>
              <a:buClr>
                <a:schemeClr val="accent1"/>
              </a:buClr>
              <a:buSzPct val="80000"/>
              <a:buFont typeface="Monotype Sorts"/>
              <a:buNone/>
            </a:pPr>
            <a:r>
              <a:rPr lang="tr-TR">
                <a:solidFill>
                  <a:srgbClr val="00B050"/>
                </a:solidFill>
              </a:rPr>
              <a:t>Yüksek tansiyon</a:t>
            </a:r>
          </a:p>
          <a:p>
            <a:pPr eaLnBrk="1" hangingPunct="1">
              <a:spcBef>
                <a:spcPts val="600"/>
              </a:spcBef>
              <a:buClr>
                <a:schemeClr val="accent1"/>
              </a:buClr>
              <a:buSzPct val="80000"/>
              <a:buFont typeface="Monotype Sorts"/>
              <a:buNone/>
            </a:pPr>
            <a:r>
              <a:rPr lang="tr-TR">
                <a:solidFill>
                  <a:srgbClr val="FF0000"/>
                </a:solidFill>
              </a:rPr>
              <a:t>Yüksek kolesterol</a:t>
            </a:r>
          </a:p>
          <a:p>
            <a:pPr eaLnBrk="1" hangingPunct="1">
              <a:spcBef>
                <a:spcPts val="600"/>
              </a:spcBef>
              <a:buClr>
                <a:schemeClr val="accent1"/>
              </a:buClr>
              <a:buSzPct val="80000"/>
              <a:buFont typeface="Monotype Sorts"/>
              <a:buNone/>
            </a:pPr>
            <a:r>
              <a:rPr lang="tr-TR">
                <a:solidFill>
                  <a:srgbClr val="006600"/>
                </a:solidFill>
              </a:rPr>
              <a:t>Sigara </a:t>
            </a:r>
          </a:p>
          <a:p>
            <a:pPr eaLnBrk="1" hangingPunct="1">
              <a:spcBef>
                <a:spcPts val="600"/>
              </a:spcBef>
              <a:buClr>
                <a:schemeClr val="accent1"/>
              </a:buClr>
              <a:buSzPct val="80000"/>
              <a:buFont typeface="Monotype Sorts"/>
              <a:buNone/>
            </a:pPr>
            <a:r>
              <a:rPr lang="tr-TR"/>
              <a:t>Zayıf bağışıklık sistemi</a:t>
            </a:r>
          </a:p>
        </p:txBody>
      </p:sp>
      <p:sp>
        <p:nvSpPr>
          <p:cNvPr id="50180" name="Rectangle 5"/>
          <p:cNvSpPr txBox="1">
            <a:spLocks noChangeArrowheads="1"/>
          </p:cNvSpPr>
          <p:nvPr/>
        </p:nvSpPr>
        <p:spPr bwMode="auto">
          <a:xfrm>
            <a:off x="6800850" y="1692275"/>
            <a:ext cx="22352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eaLnBrk="1" hangingPunct="1">
              <a:spcBef>
                <a:spcPts val="600"/>
              </a:spcBef>
              <a:buClr>
                <a:schemeClr val="accent1"/>
              </a:buClr>
              <a:buSzPct val="80000"/>
              <a:buFont typeface="Monotype Sorts"/>
              <a:buNone/>
            </a:pPr>
            <a:r>
              <a:rPr lang="tr-TR"/>
              <a:t>Kazalar</a:t>
            </a:r>
          </a:p>
          <a:p>
            <a:pPr eaLnBrk="1" hangingPunct="1">
              <a:spcBef>
                <a:spcPts val="600"/>
              </a:spcBef>
              <a:buClr>
                <a:schemeClr val="accent1"/>
              </a:buClr>
              <a:buSzPct val="80000"/>
              <a:buFont typeface="Monotype Sorts"/>
              <a:buNone/>
            </a:pPr>
            <a:r>
              <a:rPr lang="tr-TR"/>
              <a:t>Siroz</a:t>
            </a:r>
          </a:p>
          <a:p>
            <a:pPr eaLnBrk="1" hangingPunct="1">
              <a:spcBef>
                <a:spcPts val="600"/>
              </a:spcBef>
              <a:buClr>
                <a:schemeClr val="accent1"/>
              </a:buClr>
              <a:buSzPct val="80000"/>
              <a:buFont typeface="Monotype Sorts"/>
              <a:buNone/>
            </a:pPr>
            <a:r>
              <a:rPr lang="tr-TR"/>
              <a:t>İntihar </a:t>
            </a:r>
          </a:p>
          <a:p>
            <a:pPr eaLnBrk="1" hangingPunct="1">
              <a:spcBef>
                <a:spcPts val="600"/>
              </a:spcBef>
              <a:buClr>
                <a:schemeClr val="accent1"/>
              </a:buClr>
              <a:buSzPct val="80000"/>
              <a:buFont typeface="Monotype Sorts"/>
              <a:buNone/>
            </a:pPr>
            <a:r>
              <a:rPr lang="tr-TR"/>
              <a:t>Şiddet</a:t>
            </a:r>
          </a:p>
          <a:p>
            <a:pPr eaLnBrk="1" hangingPunct="1">
              <a:spcBef>
                <a:spcPts val="600"/>
              </a:spcBef>
              <a:buClr>
                <a:schemeClr val="accent1"/>
              </a:buClr>
              <a:buSzPct val="80000"/>
              <a:buFont typeface="Monotype Sorts"/>
              <a:buNone/>
            </a:pPr>
            <a:r>
              <a:rPr lang="tr-TR"/>
              <a:t>Felç</a:t>
            </a:r>
          </a:p>
          <a:p>
            <a:pPr eaLnBrk="1" hangingPunct="1">
              <a:spcBef>
                <a:spcPts val="600"/>
              </a:spcBef>
              <a:buClr>
                <a:schemeClr val="accent1"/>
              </a:buClr>
              <a:buSzPct val="80000"/>
              <a:buFont typeface="Monotype Sorts"/>
              <a:buNone/>
            </a:pPr>
            <a:r>
              <a:rPr lang="tr-TR"/>
              <a:t>Kalp krizi</a:t>
            </a:r>
          </a:p>
          <a:p>
            <a:pPr eaLnBrk="1" hangingPunct="1">
              <a:spcBef>
                <a:spcPts val="600"/>
              </a:spcBef>
              <a:buClr>
                <a:schemeClr val="accent1"/>
              </a:buClr>
              <a:buSzPct val="80000"/>
              <a:buFont typeface="Monotype Sorts"/>
              <a:buNone/>
            </a:pPr>
            <a:r>
              <a:rPr lang="tr-TR"/>
              <a:t>Kanser</a:t>
            </a:r>
          </a:p>
          <a:p>
            <a:pPr eaLnBrk="1" hangingPunct="1">
              <a:spcBef>
                <a:spcPts val="600"/>
              </a:spcBef>
              <a:buClr>
                <a:schemeClr val="accent1"/>
              </a:buClr>
              <a:buSzPct val="80000"/>
              <a:buFont typeface="Monotype Sorts"/>
              <a:buNone/>
            </a:pPr>
            <a:r>
              <a:rPr lang="tr-TR"/>
              <a:t>Şeker hastalığı </a:t>
            </a:r>
          </a:p>
          <a:p>
            <a:pPr eaLnBrk="1" hangingPunct="1">
              <a:spcBef>
                <a:spcPts val="600"/>
              </a:spcBef>
              <a:buClr>
                <a:schemeClr val="accent1"/>
              </a:buClr>
              <a:buSzPct val="80000"/>
              <a:buFont typeface="Monotype Sorts"/>
              <a:buNone/>
            </a:pPr>
            <a:r>
              <a:rPr lang="tr-TR"/>
              <a:t>Astım</a:t>
            </a:r>
          </a:p>
        </p:txBody>
      </p:sp>
      <p:sp>
        <p:nvSpPr>
          <p:cNvPr id="50181" name="Rectangle 4"/>
          <p:cNvSpPr>
            <a:spLocks noChangeArrowheads="1"/>
          </p:cNvSpPr>
          <p:nvPr/>
        </p:nvSpPr>
        <p:spPr bwMode="ltGray">
          <a:xfrm>
            <a:off x="1112838" y="3060700"/>
            <a:ext cx="11842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p>
            <a:pPr>
              <a:spcBef>
                <a:spcPct val="20000"/>
              </a:spcBef>
              <a:buClr>
                <a:schemeClr val="tx2"/>
              </a:buClr>
              <a:buSzPct val="75000"/>
              <a:buFont typeface="Monotype Sorts"/>
              <a:buNone/>
            </a:pPr>
            <a:r>
              <a:rPr lang="tr-TR" sz="2800" b="1">
                <a:solidFill>
                  <a:srgbClr val="000066"/>
                </a:solidFill>
              </a:rPr>
              <a:t>Stres</a:t>
            </a:r>
            <a:r>
              <a:rPr lang="tr-TR" sz="2800" b="1">
                <a:solidFill>
                  <a:srgbClr val="FFA953"/>
                </a:solidFill>
              </a:rPr>
              <a:t> </a:t>
            </a:r>
          </a:p>
        </p:txBody>
      </p:sp>
      <p:grpSp>
        <p:nvGrpSpPr>
          <p:cNvPr id="50182" name="31 Grup"/>
          <p:cNvGrpSpPr>
            <a:grpSpLocks/>
          </p:cNvGrpSpPr>
          <p:nvPr/>
        </p:nvGrpSpPr>
        <p:grpSpPr bwMode="auto">
          <a:xfrm>
            <a:off x="1976438" y="1908175"/>
            <a:ext cx="4968875" cy="3527425"/>
            <a:chOff x="1042988" y="1989138"/>
            <a:chExt cx="4968875" cy="3527425"/>
          </a:xfrm>
        </p:grpSpPr>
        <p:sp>
          <p:nvSpPr>
            <p:cNvPr id="50183" name="Line 6"/>
            <p:cNvSpPr>
              <a:spLocks noChangeShapeType="1"/>
            </p:cNvSpPr>
            <p:nvPr/>
          </p:nvSpPr>
          <p:spPr bwMode="ltGray">
            <a:xfrm>
              <a:off x="1258888" y="3573463"/>
              <a:ext cx="720725" cy="142875"/>
            </a:xfrm>
            <a:prstGeom prst="line">
              <a:avLst/>
            </a:prstGeom>
            <a:noFill/>
            <a:ln w="1905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84" name="Line 8"/>
            <p:cNvSpPr>
              <a:spLocks noChangeShapeType="1"/>
            </p:cNvSpPr>
            <p:nvPr/>
          </p:nvSpPr>
          <p:spPr bwMode="ltGray">
            <a:xfrm>
              <a:off x="1187450" y="3789363"/>
              <a:ext cx="792163" cy="720725"/>
            </a:xfrm>
            <a:prstGeom prst="line">
              <a:avLst/>
            </a:prstGeom>
            <a:noFill/>
            <a:ln w="1905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85" name="Line 9"/>
            <p:cNvSpPr>
              <a:spLocks noChangeShapeType="1"/>
            </p:cNvSpPr>
            <p:nvPr/>
          </p:nvSpPr>
          <p:spPr bwMode="ltGray">
            <a:xfrm flipV="1">
              <a:off x="1258888" y="3357563"/>
              <a:ext cx="649287" cy="71437"/>
            </a:xfrm>
            <a:prstGeom prst="line">
              <a:avLst/>
            </a:prstGeom>
            <a:noFill/>
            <a:ln w="1905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86" name="Line 10"/>
            <p:cNvSpPr>
              <a:spLocks noChangeShapeType="1"/>
            </p:cNvSpPr>
            <p:nvPr/>
          </p:nvSpPr>
          <p:spPr bwMode="ltGray">
            <a:xfrm>
              <a:off x="1258888" y="3573463"/>
              <a:ext cx="792162" cy="576262"/>
            </a:xfrm>
            <a:prstGeom prst="line">
              <a:avLst/>
            </a:prstGeom>
            <a:noFill/>
            <a:ln w="1905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87" name="Line 11"/>
            <p:cNvSpPr>
              <a:spLocks noChangeShapeType="1"/>
            </p:cNvSpPr>
            <p:nvPr/>
          </p:nvSpPr>
          <p:spPr bwMode="ltGray">
            <a:xfrm>
              <a:off x="1042988" y="3716338"/>
              <a:ext cx="792162" cy="1223962"/>
            </a:xfrm>
            <a:prstGeom prst="line">
              <a:avLst/>
            </a:prstGeom>
            <a:noFill/>
            <a:ln w="1905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88" name="Line 12"/>
            <p:cNvSpPr>
              <a:spLocks noChangeShapeType="1"/>
            </p:cNvSpPr>
            <p:nvPr/>
          </p:nvSpPr>
          <p:spPr bwMode="ltGray">
            <a:xfrm flipV="1">
              <a:off x="1042988" y="2492375"/>
              <a:ext cx="792162" cy="649288"/>
            </a:xfrm>
            <a:prstGeom prst="line">
              <a:avLst/>
            </a:prstGeom>
            <a:noFill/>
            <a:ln w="1905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89" name="Line 13"/>
            <p:cNvSpPr>
              <a:spLocks noChangeShapeType="1"/>
            </p:cNvSpPr>
            <p:nvPr/>
          </p:nvSpPr>
          <p:spPr bwMode="ltGray">
            <a:xfrm flipV="1">
              <a:off x="1258888" y="2708275"/>
              <a:ext cx="792162" cy="649288"/>
            </a:xfrm>
            <a:prstGeom prst="line">
              <a:avLst/>
            </a:prstGeom>
            <a:noFill/>
            <a:ln w="19050">
              <a:solidFill>
                <a:schemeClr val="accent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0" name="Line 15"/>
            <p:cNvSpPr>
              <a:spLocks noChangeShapeType="1"/>
            </p:cNvSpPr>
            <p:nvPr/>
          </p:nvSpPr>
          <p:spPr bwMode="ltGray">
            <a:xfrm flipV="1">
              <a:off x="3995738" y="1989138"/>
              <a:ext cx="1728787" cy="360362"/>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1" name="Line 16"/>
            <p:cNvSpPr>
              <a:spLocks noChangeShapeType="1"/>
            </p:cNvSpPr>
            <p:nvPr/>
          </p:nvSpPr>
          <p:spPr bwMode="ltGray">
            <a:xfrm flipV="1">
              <a:off x="4067175" y="2349500"/>
              <a:ext cx="1728788"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2" name="Line 17"/>
            <p:cNvSpPr>
              <a:spLocks noChangeShapeType="1"/>
            </p:cNvSpPr>
            <p:nvPr/>
          </p:nvSpPr>
          <p:spPr bwMode="ltGray">
            <a:xfrm>
              <a:off x="4067175" y="2349500"/>
              <a:ext cx="1800225" cy="4318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3" name="Line 18"/>
            <p:cNvSpPr>
              <a:spLocks noChangeShapeType="1"/>
            </p:cNvSpPr>
            <p:nvPr/>
          </p:nvSpPr>
          <p:spPr bwMode="ltGray">
            <a:xfrm>
              <a:off x="4067175" y="2349500"/>
              <a:ext cx="1873250" cy="935038"/>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4" name="Line 20"/>
            <p:cNvSpPr>
              <a:spLocks noChangeShapeType="1"/>
            </p:cNvSpPr>
            <p:nvPr/>
          </p:nvSpPr>
          <p:spPr bwMode="ltGray">
            <a:xfrm>
              <a:off x="3995738" y="2781300"/>
              <a:ext cx="2016125" cy="142875"/>
            </a:xfrm>
            <a:prstGeom prst="line">
              <a:avLst/>
            </a:prstGeom>
            <a:noFill/>
            <a:ln w="28575">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5" name="Line 21"/>
            <p:cNvSpPr>
              <a:spLocks noChangeShapeType="1"/>
            </p:cNvSpPr>
            <p:nvPr/>
          </p:nvSpPr>
          <p:spPr bwMode="ltGray">
            <a:xfrm flipV="1">
              <a:off x="3924300" y="2133600"/>
              <a:ext cx="1943100" cy="647700"/>
            </a:xfrm>
            <a:prstGeom prst="line">
              <a:avLst/>
            </a:prstGeom>
            <a:noFill/>
            <a:ln w="28575">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6" name="Line 22"/>
            <p:cNvSpPr>
              <a:spLocks noChangeShapeType="1"/>
            </p:cNvSpPr>
            <p:nvPr/>
          </p:nvSpPr>
          <p:spPr bwMode="ltGray">
            <a:xfrm flipV="1">
              <a:off x="3924300" y="2852738"/>
              <a:ext cx="2016125" cy="360362"/>
            </a:xfrm>
            <a:prstGeom prst="line">
              <a:avLst/>
            </a:prstGeom>
            <a:noFill/>
            <a:ln w="28575">
              <a:solidFill>
                <a:srgbClr val="0000CC"/>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7" name="Line 23"/>
            <p:cNvSpPr>
              <a:spLocks noChangeShapeType="1"/>
            </p:cNvSpPr>
            <p:nvPr/>
          </p:nvSpPr>
          <p:spPr bwMode="ltGray">
            <a:xfrm>
              <a:off x="4427538" y="3716338"/>
              <a:ext cx="1439862" cy="73025"/>
            </a:xfrm>
            <a:prstGeom prst="line">
              <a:avLst/>
            </a:prstGeom>
            <a:noFill/>
            <a:ln w="28575">
              <a:solidFill>
                <a:srgbClr val="00B05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8" name="Line 24"/>
            <p:cNvSpPr>
              <a:spLocks noChangeShapeType="1"/>
            </p:cNvSpPr>
            <p:nvPr/>
          </p:nvSpPr>
          <p:spPr bwMode="ltGray">
            <a:xfrm>
              <a:off x="4427538" y="3789363"/>
              <a:ext cx="1439862" cy="431800"/>
            </a:xfrm>
            <a:prstGeom prst="line">
              <a:avLst/>
            </a:prstGeom>
            <a:noFill/>
            <a:ln w="28575">
              <a:solidFill>
                <a:srgbClr val="00B05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199" name="Line 25"/>
            <p:cNvSpPr>
              <a:spLocks noChangeShapeType="1"/>
            </p:cNvSpPr>
            <p:nvPr/>
          </p:nvSpPr>
          <p:spPr bwMode="ltGray">
            <a:xfrm>
              <a:off x="4500563" y="4149725"/>
              <a:ext cx="1366837" cy="71438"/>
            </a:xfrm>
            <a:prstGeom prst="line">
              <a:avLst/>
            </a:prstGeom>
            <a:noFill/>
            <a:ln w="28575">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200" name="Line 26"/>
            <p:cNvSpPr>
              <a:spLocks noChangeShapeType="1"/>
            </p:cNvSpPr>
            <p:nvPr/>
          </p:nvSpPr>
          <p:spPr bwMode="ltGray">
            <a:xfrm>
              <a:off x="4140200" y="4581525"/>
              <a:ext cx="1727200" cy="0"/>
            </a:xfrm>
            <a:prstGeom prst="line">
              <a:avLst/>
            </a:prstGeom>
            <a:noFill/>
            <a:ln w="28575">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201" name="Line 27"/>
            <p:cNvSpPr>
              <a:spLocks noChangeShapeType="1"/>
            </p:cNvSpPr>
            <p:nvPr/>
          </p:nvSpPr>
          <p:spPr bwMode="ltGray">
            <a:xfrm flipV="1">
              <a:off x="3995738" y="4221163"/>
              <a:ext cx="1800225" cy="360362"/>
            </a:xfrm>
            <a:prstGeom prst="line">
              <a:avLst/>
            </a:prstGeom>
            <a:noFill/>
            <a:ln w="28575">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202" name="Line 28"/>
            <p:cNvSpPr>
              <a:spLocks noChangeShapeType="1"/>
            </p:cNvSpPr>
            <p:nvPr/>
          </p:nvSpPr>
          <p:spPr bwMode="ltGray">
            <a:xfrm flipV="1">
              <a:off x="4067175" y="3716338"/>
              <a:ext cx="1873250" cy="865187"/>
            </a:xfrm>
            <a:prstGeom prst="line">
              <a:avLst/>
            </a:prstGeom>
            <a:noFill/>
            <a:ln w="28575">
              <a:solidFill>
                <a:srgbClr val="006600"/>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203" name="Line 29"/>
            <p:cNvSpPr>
              <a:spLocks noChangeShapeType="1"/>
            </p:cNvSpPr>
            <p:nvPr/>
          </p:nvSpPr>
          <p:spPr bwMode="ltGray">
            <a:xfrm>
              <a:off x="5148263" y="5084763"/>
              <a:ext cx="792162" cy="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204" name="Line 30"/>
            <p:cNvSpPr>
              <a:spLocks noChangeShapeType="1"/>
            </p:cNvSpPr>
            <p:nvPr/>
          </p:nvSpPr>
          <p:spPr bwMode="ltGray">
            <a:xfrm>
              <a:off x="5148263" y="5157788"/>
              <a:ext cx="647700" cy="358775"/>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sp>
          <p:nvSpPr>
            <p:cNvPr id="50205" name="Line 31"/>
            <p:cNvSpPr>
              <a:spLocks noChangeShapeType="1"/>
            </p:cNvSpPr>
            <p:nvPr/>
          </p:nvSpPr>
          <p:spPr bwMode="ltGray">
            <a:xfrm flipV="1">
              <a:off x="5148263" y="4652963"/>
              <a:ext cx="647700" cy="431800"/>
            </a:xfrm>
            <a:prstGeom prst="line">
              <a:avLst/>
            </a:prstGeom>
            <a:noFill/>
            <a:ln w="28575">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tr-TR"/>
            </a:p>
          </p:txBody>
        </p:sp>
      </p:grpSp>
    </p:spTree>
    <p:extLst>
      <p:ext uri="{BB962C8B-B14F-4D97-AF65-F5344CB8AC3E}">
        <p14:creationId xmlns:p14="http://schemas.microsoft.com/office/powerpoint/2010/main" val="1613133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mj-lt"/>
              </a:rPr>
              <a:t>AB bakış açısı </a:t>
            </a:r>
            <a:br>
              <a:rPr lang="tr-TR" dirty="0">
                <a:latin typeface="+mj-lt"/>
              </a:rPr>
            </a:br>
            <a:endParaRPr lang="tr-TR" dirty="0">
              <a:latin typeface="+mj-lt"/>
            </a:endParaRPr>
          </a:p>
        </p:txBody>
      </p:sp>
      <p:sp>
        <p:nvSpPr>
          <p:cNvPr id="3" name="İçerik Yer Tutucusu 2"/>
          <p:cNvSpPr>
            <a:spLocks noGrp="1"/>
          </p:cNvSpPr>
          <p:nvPr>
            <p:ph idx="1"/>
          </p:nvPr>
        </p:nvSpPr>
        <p:spPr/>
        <p:txBody>
          <a:bodyPr/>
          <a:lstStyle/>
          <a:p>
            <a:endParaRPr lang="tr-TR" dirty="0">
              <a:latin typeface="+mj-lt"/>
            </a:endParaRPr>
          </a:p>
          <a:p>
            <a:r>
              <a:rPr lang="tr-TR" dirty="0" smtClean="0">
                <a:latin typeface="+mj-lt"/>
              </a:rPr>
              <a:t>•</a:t>
            </a:r>
            <a:r>
              <a:rPr lang="tr-TR" b="1" dirty="0">
                <a:latin typeface="+mj-lt"/>
              </a:rPr>
              <a:t>Stres, şiddet, taciz ve zorbalık </a:t>
            </a:r>
            <a:r>
              <a:rPr lang="tr-TR" dirty="0">
                <a:latin typeface="+mj-lt"/>
              </a:rPr>
              <a:t>gibi </a:t>
            </a:r>
            <a:r>
              <a:rPr lang="tr-TR" dirty="0" err="1">
                <a:latin typeface="+mj-lt"/>
              </a:rPr>
              <a:t>psikososyal</a:t>
            </a:r>
            <a:r>
              <a:rPr lang="tr-TR" dirty="0">
                <a:latin typeface="+mj-lt"/>
              </a:rPr>
              <a:t> risklerin önemi giderek artmaktadır. </a:t>
            </a:r>
          </a:p>
          <a:p>
            <a:r>
              <a:rPr lang="tr-TR" dirty="0">
                <a:latin typeface="+mj-lt"/>
              </a:rPr>
              <a:t>•</a:t>
            </a:r>
            <a:r>
              <a:rPr lang="tr-TR" dirty="0" err="1">
                <a:latin typeface="+mj-lt"/>
              </a:rPr>
              <a:t>Psikososyal</a:t>
            </a:r>
            <a:r>
              <a:rPr lang="tr-TR" dirty="0">
                <a:latin typeface="+mj-lt"/>
              </a:rPr>
              <a:t> risklerin yönetimi yeni ve zor bir alandır. </a:t>
            </a:r>
          </a:p>
          <a:p>
            <a:endParaRPr lang="tr-TR" dirty="0">
              <a:latin typeface="+mj-lt"/>
            </a:endParaRPr>
          </a:p>
          <a:p>
            <a:pPr lvl="4"/>
            <a:r>
              <a:rPr lang="tr-TR" dirty="0" smtClean="0">
                <a:latin typeface="+mj-lt"/>
              </a:rPr>
              <a:t>                   (</a:t>
            </a:r>
            <a:r>
              <a:rPr lang="tr-TR" dirty="0">
                <a:latin typeface="+mj-lt"/>
              </a:rPr>
              <a:t>ESENER araştırması, 2011) </a:t>
            </a:r>
          </a:p>
        </p:txBody>
      </p:sp>
    </p:spTree>
    <p:extLst>
      <p:ext uri="{BB962C8B-B14F-4D97-AF65-F5344CB8AC3E}">
        <p14:creationId xmlns:p14="http://schemas.microsoft.com/office/powerpoint/2010/main" val="3384755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GB" sz="3200" dirty="0" err="1" smtClean="0">
                <a:latin typeface="+mj-lt"/>
              </a:rPr>
              <a:t>Stres</a:t>
            </a:r>
            <a:r>
              <a:rPr lang="en-GB" sz="3200" dirty="0" smtClean="0">
                <a:latin typeface="+mj-lt"/>
              </a:rPr>
              <a:t> </a:t>
            </a:r>
            <a:r>
              <a:rPr lang="en-GB" sz="3200" dirty="0" err="1" smtClean="0">
                <a:latin typeface="+mj-lt"/>
              </a:rPr>
              <a:t>Yönetimi</a:t>
            </a:r>
            <a:r>
              <a:rPr lang="en-GB" sz="3200" dirty="0" smtClean="0">
                <a:latin typeface="+mj-lt"/>
              </a:rPr>
              <a:t> </a:t>
            </a:r>
            <a:r>
              <a:rPr lang="en-GB" sz="3200" dirty="0" err="1" smtClean="0">
                <a:latin typeface="+mj-lt"/>
              </a:rPr>
              <a:t>Eğitimi</a:t>
            </a:r>
            <a:r>
              <a:rPr lang="en-GB" sz="3200" dirty="0" smtClean="0">
                <a:latin typeface="+mj-lt"/>
              </a:rPr>
              <a:t> (Stress </a:t>
            </a:r>
            <a:r>
              <a:rPr lang="en-GB" sz="3200" dirty="0" err="1" smtClean="0">
                <a:latin typeface="+mj-lt"/>
              </a:rPr>
              <a:t>Managemenet</a:t>
            </a:r>
            <a:r>
              <a:rPr lang="en-GB" sz="3200" dirty="0" smtClean="0">
                <a:latin typeface="+mj-lt"/>
              </a:rPr>
              <a:t> Training, SMT),</a:t>
            </a:r>
            <a:endParaRPr lang="en-GB" sz="3200" dirty="0">
              <a:latin typeface="+mj-lt"/>
            </a:endParaRPr>
          </a:p>
        </p:txBody>
      </p:sp>
      <p:sp>
        <p:nvSpPr>
          <p:cNvPr id="3" name="2 İçerik Yer Tutucusu"/>
          <p:cNvSpPr>
            <a:spLocks noGrp="1"/>
          </p:cNvSpPr>
          <p:nvPr>
            <p:ph idx="1"/>
          </p:nvPr>
        </p:nvSpPr>
        <p:spPr>
          <a:xfrm>
            <a:off x="457200" y="1412776"/>
            <a:ext cx="7931224" cy="4988024"/>
          </a:xfrm>
        </p:spPr>
        <p:txBody>
          <a:bodyPr>
            <a:noAutofit/>
          </a:bodyPr>
          <a:lstStyle/>
          <a:p>
            <a:r>
              <a:rPr lang="tr-TR" sz="2000" b="1" dirty="0" smtClean="0">
                <a:solidFill>
                  <a:schemeClr val="accent6"/>
                </a:solidFill>
                <a:latin typeface="+mj-lt"/>
              </a:rPr>
              <a:t>Bireylerin stresle nasıl başa çıkabileceklerini öğretme eğitimidir</a:t>
            </a:r>
            <a:r>
              <a:rPr lang="tr-TR" sz="2000" b="1" dirty="0" smtClean="0">
                <a:solidFill>
                  <a:srgbClr val="FF0000"/>
                </a:solidFill>
                <a:latin typeface="+mj-lt"/>
              </a:rPr>
              <a:t>. </a:t>
            </a:r>
            <a:r>
              <a:rPr lang="tr-TR" sz="2000" dirty="0" smtClean="0">
                <a:latin typeface="+mj-lt"/>
              </a:rPr>
              <a:t>Bu programlarda özellikle stresin neden ve sonuçları hakkında eğitim verilerek, stresin fizyolojik ve psikolojik sonuçlarının nasıl azaltılabileceği öğretilir. </a:t>
            </a:r>
          </a:p>
          <a:p>
            <a:r>
              <a:rPr lang="tr-TR" sz="2000" dirty="0" smtClean="0">
                <a:latin typeface="+mj-lt"/>
              </a:rPr>
              <a:t>Bu stratejiler, çalışanların işyerindeki stresin sonuçlarından daha az etkilenmelerine ve bireylerin stresle daha kolay mücadele etmelerine yardım eder. Sonuçta olumsuz stres faktörlerini olumlu hale dönüştürerek çalışanların iş yaşamlarında mutlu olabilmelerini</a:t>
            </a:r>
          </a:p>
          <a:p>
            <a:r>
              <a:rPr lang="tr-TR" sz="2000" dirty="0" smtClean="0">
                <a:latin typeface="+mj-lt"/>
              </a:rPr>
              <a:t>sağlamak mümkündür.</a:t>
            </a:r>
          </a:p>
          <a:p>
            <a:r>
              <a:rPr lang="tr-TR" b="1" dirty="0" smtClean="0">
                <a:latin typeface="+mj-lt"/>
              </a:rPr>
              <a:t>İşle ilgili stresi önlemeye ve azaltmaya yönelik yöntemler bireysel ve örgütsel olarak iki başlık altında toplanabilir.</a:t>
            </a:r>
            <a:endParaRPr lang="tr-TR" b="1" dirty="0">
              <a:latin typeface="+mj-lt"/>
            </a:endParaRPr>
          </a:p>
        </p:txBody>
      </p:sp>
    </p:spTree>
    <p:extLst>
      <p:ext uri="{BB962C8B-B14F-4D97-AF65-F5344CB8AC3E}">
        <p14:creationId xmlns:p14="http://schemas.microsoft.com/office/powerpoint/2010/main" val="1673837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Başlık"/>
          <p:cNvSpPr>
            <a:spLocks noGrp="1"/>
          </p:cNvSpPr>
          <p:nvPr>
            <p:ph type="title"/>
          </p:nvPr>
        </p:nvSpPr>
        <p:spPr/>
        <p:txBody>
          <a:bodyPr/>
          <a:lstStyle/>
          <a:p>
            <a:r>
              <a:rPr lang="tr-TR" sz="3600" b="1" smtClean="0">
                <a:latin typeface="+mj-lt"/>
              </a:rPr>
              <a:t>Çözüm: Stres yönetimi</a:t>
            </a:r>
            <a:endParaRPr lang="en-US" sz="3600" b="1" smtClean="0">
              <a:latin typeface="+mj-lt"/>
            </a:endParaRPr>
          </a:p>
        </p:txBody>
      </p:sp>
      <p:sp>
        <p:nvSpPr>
          <p:cNvPr id="51203" name="2 İçerik Yer Tutucusu"/>
          <p:cNvSpPr>
            <a:spLocks noGrp="1"/>
          </p:cNvSpPr>
          <p:nvPr>
            <p:ph idx="1"/>
          </p:nvPr>
        </p:nvSpPr>
        <p:spPr>
          <a:xfrm>
            <a:off x="395536" y="1988840"/>
            <a:ext cx="8229600" cy="4525962"/>
          </a:xfrm>
        </p:spPr>
        <p:txBody>
          <a:bodyPr/>
          <a:lstStyle/>
          <a:p>
            <a:pPr>
              <a:lnSpc>
                <a:spcPct val="90000"/>
              </a:lnSpc>
            </a:pPr>
            <a:r>
              <a:rPr lang="tr-TR" sz="3600" b="1" dirty="0" smtClean="0">
                <a:solidFill>
                  <a:srgbClr val="FF0000"/>
                </a:solidFill>
                <a:latin typeface="+mj-lt"/>
              </a:rPr>
              <a:t>Kişisel Stres Yönetimi</a:t>
            </a:r>
          </a:p>
          <a:p>
            <a:pPr lvl="1">
              <a:lnSpc>
                <a:spcPct val="90000"/>
              </a:lnSpc>
              <a:buFont typeface="Arial" pitchFamily="34" charset="0"/>
              <a:buNone/>
            </a:pPr>
            <a:r>
              <a:rPr lang="tr-TR" sz="3200" dirty="0" smtClean="0">
                <a:latin typeface="+mj-lt"/>
              </a:rPr>
              <a:t>1. Gevşeme</a:t>
            </a:r>
            <a:r>
              <a:rPr lang="tr-TR" sz="2400" dirty="0" smtClean="0">
                <a:latin typeface="+mj-lt"/>
              </a:rPr>
              <a:t>  </a:t>
            </a:r>
            <a:r>
              <a:rPr lang="tr-TR" sz="2000" dirty="0" smtClean="0">
                <a:latin typeface="+mj-lt"/>
              </a:rPr>
              <a:t>(nefes alma, meditasyon, zihinsel gevşeme)</a:t>
            </a:r>
          </a:p>
          <a:p>
            <a:pPr lvl="1">
              <a:lnSpc>
                <a:spcPct val="90000"/>
              </a:lnSpc>
              <a:buFont typeface="Arial" pitchFamily="34" charset="0"/>
              <a:buNone/>
            </a:pPr>
            <a:r>
              <a:rPr lang="tr-TR" sz="3200" dirty="0" smtClean="0">
                <a:latin typeface="+mj-lt"/>
              </a:rPr>
              <a:t>2. Egzersiz</a:t>
            </a:r>
            <a:r>
              <a:rPr lang="tr-TR" sz="2400" dirty="0" smtClean="0">
                <a:latin typeface="+mj-lt"/>
              </a:rPr>
              <a:t>  </a:t>
            </a:r>
            <a:r>
              <a:rPr lang="tr-TR" sz="2000" dirty="0" smtClean="0">
                <a:latin typeface="+mj-lt"/>
              </a:rPr>
              <a:t>(Haftada 3 kez 45’er dakika)</a:t>
            </a:r>
          </a:p>
          <a:p>
            <a:pPr lvl="1">
              <a:lnSpc>
                <a:spcPct val="90000"/>
              </a:lnSpc>
              <a:buFont typeface="Arial" pitchFamily="34" charset="0"/>
              <a:buNone/>
            </a:pPr>
            <a:r>
              <a:rPr lang="tr-TR" sz="3200" dirty="0" smtClean="0">
                <a:latin typeface="+mj-lt"/>
              </a:rPr>
              <a:t>3. Diyet</a:t>
            </a:r>
          </a:p>
          <a:p>
            <a:pPr lvl="1">
              <a:lnSpc>
                <a:spcPct val="90000"/>
              </a:lnSpc>
              <a:buFont typeface="Arial" pitchFamily="34" charset="0"/>
              <a:buNone/>
            </a:pPr>
            <a:r>
              <a:rPr lang="tr-TR" sz="3200" dirty="0" smtClean="0">
                <a:latin typeface="+mj-lt"/>
              </a:rPr>
              <a:t>4. Davranış değişiklikleri</a:t>
            </a:r>
          </a:p>
          <a:p>
            <a:endParaRPr lang="en-US" dirty="0" smtClean="0">
              <a:latin typeface="+mj-lt"/>
            </a:endParaRPr>
          </a:p>
        </p:txBody>
      </p:sp>
    </p:spTree>
    <p:extLst>
      <p:ext uri="{BB962C8B-B14F-4D97-AF65-F5344CB8AC3E}">
        <p14:creationId xmlns:p14="http://schemas.microsoft.com/office/powerpoint/2010/main" val="408167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Başlık"/>
          <p:cNvSpPr>
            <a:spLocks noGrp="1"/>
          </p:cNvSpPr>
          <p:nvPr>
            <p:ph type="title"/>
          </p:nvPr>
        </p:nvSpPr>
        <p:spPr/>
        <p:txBody>
          <a:bodyPr/>
          <a:lstStyle/>
          <a:p>
            <a:r>
              <a:rPr lang="tr-TR" sz="3600" b="1" smtClean="0">
                <a:latin typeface="+mj-lt"/>
              </a:rPr>
              <a:t>Çözüm: Stres yönetimi</a:t>
            </a:r>
            <a:endParaRPr lang="en-US" sz="3600" b="1" smtClean="0">
              <a:latin typeface="+mj-lt"/>
            </a:endParaRPr>
          </a:p>
        </p:txBody>
      </p:sp>
      <p:sp>
        <p:nvSpPr>
          <p:cNvPr id="52227" name="2 İçerik Yer Tutucusu"/>
          <p:cNvSpPr>
            <a:spLocks noGrp="1"/>
          </p:cNvSpPr>
          <p:nvPr>
            <p:ph idx="1"/>
          </p:nvPr>
        </p:nvSpPr>
        <p:spPr>
          <a:xfrm>
            <a:off x="467544" y="2332037"/>
            <a:ext cx="8229600" cy="4525963"/>
          </a:xfrm>
        </p:spPr>
        <p:txBody>
          <a:bodyPr/>
          <a:lstStyle/>
          <a:p>
            <a:pPr>
              <a:lnSpc>
                <a:spcPct val="90000"/>
              </a:lnSpc>
            </a:pPr>
            <a:r>
              <a:rPr lang="tr-TR" sz="3200" b="1" dirty="0" smtClean="0">
                <a:solidFill>
                  <a:srgbClr val="FF0000"/>
                </a:solidFill>
                <a:latin typeface="+mj-lt"/>
              </a:rPr>
              <a:t>Örgütsel Stres Yönetimi</a:t>
            </a:r>
          </a:p>
          <a:p>
            <a:pPr lvl="1">
              <a:lnSpc>
                <a:spcPct val="90000"/>
              </a:lnSpc>
              <a:buFont typeface="Arial" pitchFamily="34" charset="0"/>
              <a:buNone/>
            </a:pPr>
            <a:r>
              <a:rPr lang="tr-TR" sz="4000" dirty="0" smtClean="0">
                <a:latin typeface="+mj-lt"/>
              </a:rPr>
              <a:t>1. </a:t>
            </a:r>
            <a:r>
              <a:rPr lang="tr-TR" sz="3200" dirty="0" smtClean="0">
                <a:latin typeface="+mj-lt"/>
              </a:rPr>
              <a:t>Denetim  </a:t>
            </a:r>
            <a:r>
              <a:rPr lang="tr-TR" sz="2000" dirty="0" smtClean="0">
                <a:latin typeface="+mj-lt"/>
              </a:rPr>
              <a:t>(işçinin işini denetleyebilmesi)</a:t>
            </a:r>
          </a:p>
          <a:p>
            <a:pPr lvl="1">
              <a:lnSpc>
                <a:spcPct val="90000"/>
              </a:lnSpc>
              <a:buFont typeface="Arial" pitchFamily="34" charset="0"/>
              <a:buNone/>
            </a:pPr>
            <a:r>
              <a:rPr lang="tr-TR" sz="3600" dirty="0" smtClean="0">
                <a:latin typeface="+mj-lt"/>
              </a:rPr>
              <a:t>2. </a:t>
            </a:r>
            <a:r>
              <a:rPr lang="tr-TR" sz="3200" dirty="0" smtClean="0">
                <a:latin typeface="+mj-lt"/>
              </a:rPr>
              <a:t>Katılım</a:t>
            </a:r>
            <a:r>
              <a:rPr lang="tr-TR" dirty="0" smtClean="0">
                <a:latin typeface="+mj-lt"/>
              </a:rPr>
              <a:t>  </a:t>
            </a:r>
            <a:r>
              <a:rPr lang="tr-TR" sz="2000" dirty="0" smtClean="0">
                <a:latin typeface="+mj-lt"/>
              </a:rPr>
              <a:t>(Çalışanların örgüt içi bilgi akışına katılımları)</a:t>
            </a:r>
          </a:p>
          <a:p>
            <a:pPr lvl="1">
              <a:lnSpc>
                <a:spcPct val="90000"/>
              </a:lnSpc>
              <a:buFont typeface="Arial" pitchFamily="34" charset="0"/>
              <a:buNone/>
            </a:pPr>
            <a:r>
              <a:rPr lang="tr-TR" sz="3200" dirty="0" smtClean="0">
                <a:latin typeface="+mj-lt"/>
              </a:rPr>
              <a:t>3. Özerklik </a:t>
            </a:r>
            <a:r>
              <a:rPr lang="tr-TR" sz="2000" dirty="0" smtClean="0">
                <a:latin typeface="+mj-lt"/>
              </a:rPr>
              <a:t>(hiyerarşik yapı yerine çalışma ekiplerine sorumluluk) </a:t>
            </a:r>
          </a:p>
          <a:p>
            <a:pPr lvl="1">
              <a:lnSpc>
                <a:spcPct val="90000"/>
              </a:lnSpc>
              <a:buFont typeface="Arial" pitchFamily="34" charset="0"/>
              <a:buNone/>
            </a:pPr>
            <a:r>
              <a:rPr lang="tr-TR" sz="3600" dirty="0" smtClean="0">
                <a:latin typeface="+mj-lt"/>
              </a:rPr>
              <a:t>4. </a:t>
            </a:r>
            <a:r>
              <a:rPr lang="tr-TR" sz="3200" dirty="0" smtClean="0">
                <a:latin typeface="+mj-lt"/>
              </a:rPr>
              <a:t>Esnek çalışma programları </a:t>
            </a:r>
            <a:r>
              <a:rPr lang="tr-TR" sz="2000" dirty="0" smtClean="0">
                <a:latin typeface="+mj-lt"/>
              </a:rPr>
              <a:t>(işverenler için de çekici işçilere de yüksek iş doyumu sağlayabilir)</a:t>
            </a:r>
            <a:endParaRPr lang="en-US" dirty="0" smtClean="0">
              <a:latin typeface="+mj-lt"/>
            </a:endParaRPr>
          </a:p>
        </p:txBody>
      </p:sp>
    </p:spTree>
    <p:extLst>
      <p:ext uri="{BB962C8B-B14F-4D97-AF65-F5344CB8AC3E}">
        <p14:creationId xmlns:p14="http://schemas.microsoft.com/office/powerpoint/2010/main" val="1533938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p:cNvSpPr>
            <a:spLocks noGrp="1"/>
          </p:cNvSpPr>
          <p:nvPr>
            <p:ph type="title"/>
          </p:nvPr>
        </p:nvSpPr>
        <p:spPr>
          <a:xfrm>
            <a:off x="395288" y="2420938"/>
            <a:ext cx="8229600" cy="1143000"/>
          </a:xfrm>
        </p:spPr>
        <p:txBody>
          <a:bodyPr/>
          <a:lstStyle/>
          <a:p>
            <a:r>
              <a:rPr lang="tr-TR" b="1" smtClean="0">
                <a:latin typeface="+mj-lt"/>
              </a:rPr>
              <a:t>Psikososyal risk etmenleri ile ilişkili mevzuat</a:t>
            </a:r>
            <a:endParaRPr lang="en-US" b="1" smtClean="0">
              <a:latin typeface="+mj-lt"/>
            </a:endParaRPr>
          </a:p>
        </p:txBody>
      </p:sp>
    </p:spTree>
    <p:extLst>
      <p:ext uri="{BB962C8B-B14F-4D97-AF65-F5344CB8AC3E}">
        <p14:creationId xmlns:p14="http://schemas.microsoft.com/office/powerpoint/2010/main" val="29403386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Başlık"/>
          <p:cNvSpPr>
            <a:spLocks noGrp="1"/>
          </p:cNvSpPr>
          <p:nvPr>
            <p:ph type="title"/>
          </p:nvPr>
        </p:nvSpPr>
        <p:spPr/>
        <p:txBody>
          <a:bodyPr/>
          <a:lstStyle/>
          <a:p>
            <a:r>
              <a:rPr lang="tr-TR" sz="4000" b="1" smtClean="0">
                <a:latin typeface="+mj-lt"/>
              </a:rPr>
              <a:t>4857 sayılı İş Kanunu</a:t>
            </a:r>
            <a:endParaRPr lang="en-US" sz="4000" b="1" smtClean="0">
              <a:latin typeface="+mj-lt"/>
            </a:endParaRPr>
          </a:p>
        </p:txBody>
      </p:sp>
      <p:sp>
        <p:nvSpPr>
          <p:cNvPr id="3" name="2 İçerik Yer Tutucusu"/>
          <p:cNvSpPr>
            <a:spLocks noGrp="1"/>
          </p:cNvSpPr>
          <p:nvPr>
            <p:ph idx="1"/>
          </p:nvPr>
        </p:nvSpPr>
        <p:spPr/>
        <p:txBody>
          <a:bodyPr rtlCol="0">
            <a:normAutofit fontScale="62500" lnSpcReduction="20000"/>
          </a:bodyPr>
          <a:lstStyle/>
          <a:p>
            <a:pPr marL="0" fontAlgn="auto">
              <a:spcAft>
                <a:spcPts val="0"/>
              </a:spcAft>
              <a:buFont typeface="Arial" pitchFamily="34" charset="0"/>
              <a:buNone/>
              <a:defRPr/>
            </a:pPr>
            <a:r>
              <a:rPr lang="tr-TR" b="1" dirty="0" smtClean="0">
                <a:latin typeface="+mj-lt"/>
              </a:rPr>
              <a:t>MADDE 5.</a:t>
            </a:r>
            <a:r>
              <a:rPr lang="tr-TR" dirty="0" smtClean="0">
                <a:latin typeface="+mj-lt"/>
              </a:rPr>
              <a:t> </a:t>
            </a:r>
            <a:r>
              <a:rPr lang="tr-TR" dirty="0" smtClean="0">
                <a:solidFill>
                  <a:schemeClr val="accent6"/>
                </a:solidFill>
                <a:latin typeface="+mj-lt"/>
              </a:rPr>
              <a:t>İş ilişkisinde dil, ırk, cinsiyet, siyasal düşünce, felsefî inanç, din ve mezhep ve benzeri sebeplere dayalı ayırım yapılamaz.</a:t>
            </a:r>
          </a:p>
          <a:p>
            <a:pPr marL="0" fontAlgn="auto">
              <a:spcAft>
                <a:spcPts val="0"/>
              </a:spcAft>
              <a:buFont typeface="Arial" pitchFamily="34" charset="0"/>
              <a:buNone/>
              <a:defRPr/>
            </a:pPr>
            <a:r>
              <a:rPr lang="tr-TR" dirty="0" smtClean="0">
                <a:solidFill>
                  <a:schemeClr val="accent6"/>
                </a:solidFill>
                <a:latin typeface="+mj-lt"/>
              </a:rPr>
              <a:t> </a:t>
            </a:r>
          </a:p>
          <a:p>
            <a:pPr marL="0" fontAlgn="auto">
              <a:spcAft>
                <a:spcPts val="0"/>
              </a:spcAft>
              <a:buFont typeface="Arial" pitchFamily="34" charset="0"/>
              <a:buNone/>
              <a:defRPr/>
            </a:pPr>
            <a:r>
              <a:rPr lang="tr-TR" b="1" dirty="0" smtClean="0">
                <a:latin typeface="+mj-lt"/>
              </a:rPr>
              <a:t>Feshin geçerli sebebe dayandırılması</a:t>
            </a:r>
            <a:r>
              <a:rPr lang="tr-TR" dirty="0" smtClean="0">
                <a:latin typeface="+mj-lt"/>
              </a:rPr>
              <a:t> </a:t>
            </a:r>
          </a:p>
          <a:p>
            <a:pPr marL="0" fontAlgn="auto">
              <a:spcAft>
                <a:spcPts val="0"/>
              </a:spcAft>
              <a:buFont typeface="Arial" pitchFamily="34" charset="0"/>
              <a:buNone/>
              <a:defRPr/>
            </a:pPr>
            <a:r>
              <a:rPr lang="tr-TR" b="1" dirty="0" smtClean="0">
                <a:latin typeface="+mj-lt"/>
              </a:rPr>
              <a:t>MADDE 18.</a:t>
            </a:r>
            <a:r>
              <a:rPr lang="tr-TR" dirty="0" smtClean="0">
                <a:latin typeface="+mj-lt"/>
              </a:rPr>
              <a:t> Otuz veya daha fazla işçi çalıştıran işyerlerinde en az altı aylık kıdemi olan işçinin belirsiz süreli iş sözleşmesini fesheden işveren, işçinin yeterliliğinden veya davranışlarından ya da işletmenin, işyerinin veya işin gereklerinden kaynaklanan geçerli bir sebebe dayanmak zorundadır. </a:t>
            </a:r>
          </a:p>
          <a:p>
            <a:pPr marL="0" fontAlgn="auto">
              <a:spcAft>
                <a:spcPts val="0"/>
              </a:spcAft>
              <a:buFont typeface="Arial" pitchFamily="34" charset="0"/>
              <a:buNone/>
              <a:defRPr/>
            </a:pPr>
            <a:r>
              <a:rPr lang="tr-TR" dirty="0" smtClean="0">
                <a:latin typeface="+mj-lt"/>
              </a:rPr>
              <a:t>Özellikle </a:t>
            </a:r>
            <a:r>
              <a:rPr lang="tr-TR" dirty="0" smtClean="0">
                <a:solidFill>
                  <a:srgbClr val="C00000"/>
                </a:solidFill>
                <a:latin typeface="+mj-lt"/>
              </a:rPr>
              <a:t>aşağıdaki hususlar fesih için geçerli bir sebep oluşturmaz: </a:t>
            </a:r>
          </a:p>
          <a:p>
            <a:pPr marL="0" fontAlgn="auto">
              <a:spcAft>
                <a:spcPts val="0"/>
              </a:spcAft>
              <a:buFont typeface="Arial" pitchFamily="34" charset="0"/>
              <a:buNone/>
              <a:defRPr/>
            </a:pPr>
            <a:r>
              <a:rPr lang="tr-TR" dirty="0" smtClean="0">
                <a:latin typeface="+mj-lt"/>
              </a:rPr>
              <a:t>………….</a:t>
            </a:r>
          </a:p>
          <a:p>
            <a:pPr marL="0" fontAlgn="auto">
              <a:spcAft>
                <a:spcPts val="0"/>
              </a:spcAft>
              <a:buFont typeface="Arial" pitchFamily="34" charset="0"/>
              <a:buNone/>
              <a:defRPr/>
            </a:pPr>
            <a:r>
              <a:rPr lang="tr-TR" dirty="0" smtClean="0">
                <a:latin typeface="+mj-lt"/>
              </a:rPr>
              <a:t>d)</a:t>
            </a:r>
            <a:r>
              <a:rPr lang="tr-TR" dirty="0" smtClean="0">
                <a:solidFill>
                  <a:srgbClr val="C00000"/>
                </a:solidFill>
                <a:latin typeface="+mj-lt"/>
              </a:rPr>
              <a:t> Irk, renk, cinsiyet, medeni hal, aile yükümlülükleri, hamilelik, doğum, din, siyasi görüş ve benzeri nedenler. </a:t>
            </a:r>
          </a:p>
          <a:p>
            <a:pPr marL="0" fontAlgn="auto">
              <a:spcAft>
                <a:spcPts val="0"/>
              </a:spcAft>
              <a:buFont typeface="Arial" pitchFamily="34" charset="0"/>
              <a:buNone/>
              <a:defRPr/>
            </a:pPr>
            <a:r>
              <a:rPr lang="tr-TR" dirty="0" smtClean="0">
                <a:latin typeface="+mj-lt"/>
              </a:rPr>
              <a:t>e) </a:t>
            </a:r>
            <a:r>
              <a:rPr lang="tr-TR" dirty="0" smtClean="0">
                <a:solidFill>
                  <a:srgbClr val="C00000"/>
                </a:solidFill>
                <a:latin typeface="+mj-lt"/>
              </a:rPr>
              <a:t>74 üncü maddede öngörülen ve kadın işçilerin çalıştırılmasının yasak olduğu sürelerde işe gelmemek. </a:t>
            </a:r>
          </a:p>
          <a:p>
            <a:pPr fontAlgn="auto">
              <a:spcAft>
                <a:spcPts val="0"/>
              </a:spcAft>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fontAlgn="auto">
              <a:spcAft>
                <a:spcPts val="0"/>
              </a:spcAft>
              <a:defRPr/>
            </a:pPr>
            <a:endParaRPr lang="tr-TR" dirty="0" smtClean="0">
              <a:latin typeface="+mj-lt"/>
            </a:endParaRPr>
          </a:p>
          <a:p>
            <a:pPr fontAlgn="auto">
              <a:spcAft>
                <a:spcPts val="0"/>
              </a:spcAft>
              <a:buFont typeface="Arial" pitchFamily="34" charset="0"/>
              <a:buNone/>
              <a:defRPr/>
            </a:pPr>
            <a:endParaRPr lang="tr-TR" dirty="0" smtClean="0">
              <a:latin typeface="+mj-lt"/>
            </a:endParaRPr>
          </a:p>
          <a:p>
            <a:pPr fontAlgn="auto">
              <a:spcAft>
                <a:spcPts val="0"/>
              </a:spcAft>
              <a:defRPr/>
            </a:pPr>
            <a:endParaRPr lang="en-US" dirty="0">
              <a:latin typeface="+mj-lt"/>
            </a:endParaRPr>
          </a:p>
        </p:txBody>
      </p:sp>
    </p:spTree>
    <p:extLst>
      <p:ext uri="{BB962C8B-B14F-4D97-AF65-F5344CB8AC3E}">
        <p14:creationId xmlns:p14="http://schemas.microsoft.com/office/powerpoint/2010/main" val="548043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395288" y="0"/>
            <a:ext cx="8229600" cy="981075"/>
          </a:xfrm>
        </p:spPr>
        <p:txBody>
          <a:bodyPr/>
          <a:lstStyle/>
          <a:p>
            <a:r>
              <a:rPr lang="tr-TR" sz="4000" b="1" smtClean="0">
                <a:latin typeface="+mj-lt"/>
              </a:rPr>
              <a:t>4857 sayılı İş Kanunu</a:t>
            </a:r>
            <a:endParaRPr lang="en-US" sz="4000" b="1" smtClean="0">
              <a:latin typeface="+mj-lt"/>
            </a:endParaRPr>
          </a:p>
        </p:txBody>
      </p:sp>
      <p:sp>
        <p:nvSpPr>
          <p:cNvPr id="3" name="2 İçerik Yer Tutucusu"/>
          <p:cNvSpPr>
            <a:spLocks noGrp="1"/>
          </p:cNvSpPr>
          <p:nvPr>
            <p:ph idx="1"/>
          </p:nvPr>
        </p:nvSpPr>
        <p:spPr>
          <a:xfrm>
            <a:off x="457200" y="981075"/>
            <a:ext cx="8229600" cy="5688013"/>
          </a:xfrm>
        </p:spPr>
        <p:txBody>
          <a:bodyPr rtlCol="0">
            <a:noAutofit/>
          </a:bodyPr>
          <a:lstStyle/>
          <a:p>
            <a:pPr marL="0" fontAlgn="auto">
              <a:spcAft>
                <a:spcPts val="0"/>
              </a:spcAft>
              <a:buFont typeface="Arial" pitchFamily="34" charset="0"/>
              <a:buNone/>
              <a:defRPr/>
            </a:pPr>
            <a:r>
              <a:rPr lang="tr-TR" sz="1800" b="1" dirty="0" smtClean="0">
                <a:latin typeface="+mj-lt"/>
              </a:rPr>
              <a:t>İşçinin haklı nedenle derhal fesih hakkı</a:t>
            </a:r>
            <a:r>
              <a:rPr lang="tr-TR" sz="1800" dirty="0" smtClean="0">
                <a:latin typeface="+mj-lt"/>
              </a:rPr>
              <a:t> </a:t>
            </a:r>
          </a:p>
          <a:p>
            <a:pPr marL="0" fontAlgn="auto">
              <a:spcAft>
                <a:spcPts val="0"/>
              </a:spcAft>
              <a:buFont typeface="Arial" pitchFamily="34" charset="0"/>
              <a:buNone/>
              <a:defRPr/>
            </a:pPr>
            <a:r>
              <a:rPr lang="tr-TR" sz="1800" b="1" dirty="0" smtClean="0">
                <a:latin typeface="+mj-lt"/>
              </a:rPr>
              <a:t>MADDE 24. -</a:t>
            </a:r>
            <a:r>
              <a:rPr lang="tr-TR" sz="1800" dirty="0" smtClean="0">
                <a:latin typeface="+mj-lt"/>
              </a:rPr>
              <a:t> Süresi belirli olsun veya olmasın işçi, aşağıda yazılı hallerde iş sözleşmesini sürenin bitiminden önce veya bildirim süresini beklemeksizin feshedebilir: </a:t>
            </a:r>
          </a:p>
          <a:p>
            <a:pPr marL="0" fontAlgn="auto">
              <a:spcAft>
                <a:spcPts val="0"/>
              </a:spcAft>
              <a:buFont typeface="Arial" pitchFamily="34" charset="0"/>
              <a:buNone/>
              <a:defRPr/>
            </a:pPr>
            <a:r>
              <a:rPr lang="tr-TR" sz="1800" dirty="0" smtClean="0">
                <a:latin typeface="+mj-lt"/>
              </a:rPr>
              <a:t>II- b) İşveren işçinin veya ailesi üyelerinden birinin şeref ve namusuna dokunacak şekilde sözler söyler, davranışlarda bulunursa veya işçiye cinsel tacizde bulunursa. </a:t>
            </a:r>
          </a:p>
          <a:p>
            <a:pPr marL="0" fontAlgn="auto">
              <a:spcAft>
                <a:spcPts val="0"/>
              </a:spcAft>
              <a:buFont typeface="Arial" pitchFamily="34" charset="0"/>
              <a:buNone/>
              <a:defRPr/>
            </a:pPr>
            <a:r>
              <a:rPr lang="tr-TR" sz="1800" dirty="0" smtClean="0">
                <a:latin typeface="+mj-lt"/>
              </a:rPr>
              <a:t>II- c) İşveren işçiye veya ailesi üyelerinden birine karşı sataşmada bulunur veya gözdağı verirse, yahut işçiyi veya ailesi üyelerinden birini kanuna karşı davranışa özendirir, kışkırtır, sürükler, yahut işçiye ve ailesi üyelerinden birine karşı hapsi gerektiren bir suç işlerse yahut işçi hakkında şeref ve haysiyet kırıcı asılsız ağır </a:t>
            </a:r>
            <a:r>
              <a:rPr lang="tr-TR" sz="1800" dirty="0" err="1" smtClean="0">
                <a:latin typeface="+mj-lt"/>
              </a:rPr>
              <a:t>isnad</a:t>
            </a:r>
            <a:r>
              <a:rPr lang="tr-TR" sz="1800" dirty="0" smtClean="0">
                <a:latin typeface="+mj-lt"/>
              </a:rPr>
              <a:t> veya ithamlarda bulunursa. </a:t>
            </a:r>
          </a:p>
          <a:p>
            <a:pPr marL="0" fontAlgn="auto">
              <a:spcAft>
                <a:spcPts val="0"/>
              </a:spcAft>
              <a:buFont typeface="Arial" pitchFamily="34" charset="0"/>
              <a:buNone/>
              <a:defRPr/>
            </a:pPr>
            <a:r>
              <a:rPr lang="tr-TR" sz="1800" dirty="0" smtClean="0">
                <a:latin typeface="+mj-lt"/>
              </a:rPr>
              <a:t>II- d) İşçinin diğer bir işçi veya üçüncü kişiler tarafından işyerinde cinsel tacize uğraması ve bu durumu işverene bildirmesine rağmen gerekli önlemler alınmazsa. </a:t>
            </a:r>
          </a:p>
          <a:p>
            <a:pPr fontAlgn="auto">
              <a:spcAft>
                <a:spcPts val="0"/>
              </a:spcAft>
              <a:buFont typeface="Arial" pitchFamily="34" charset="0"/>
              <a:buNone/>
              <a:defRPr/>
            </a:pPr>
            <a:r>
              <a:rPr lang="tr-TR" sz="2000" dirty="0" smtClean="0">
                <a:solidFill>
                  <a:srgbClr val="C00000"/>
                </a:solidFill>
                <a:latin typeface="+mj-lt"/>
              </a:rPr>
              <a:t>Not: Bunlar İş Kanununda işçinin onur ve saygınlığının korunmasıyla ilgili temel hükümlerdir.</a:t>
            </a:r>
          </a:p>
          <a:p>
            <a:pPr fontAlgn="auto">
              <a:spcAft>
                <a:spcPts val="0"/>
              </a:spcAft>
              <a:defRPr/>
            </a:pPr>
            <a:endParaRPr lang="tr-TR" sz="2000" dirty="0" smtClean="0">
              <a:latin typeface="+mj-lt"/>
            </a:endParaRPr>
          </a:p>
          <a:p>
            <a:pPr marL="0" fontAlgn="auto">
              <a:spcAft>
                <a:spcPts val="0"/>
              </a:spcAft>
              <a:buFont typeface="Arial" pitchFamily="34" charset="0"/>
              <a:buNone/>
              <a:defRPr/>
            </a:pPr>
            <a:endParaRPr lang="tr-TR" sz="2000" dirty="0" smtClean="0">
              <a:latin typeface="+mj-lt"/>
            </a:endParaRPr>
          </a:p>
          <a:p>
            <a:pPr fontAlgn="auto">
              <a:spcAft>
                <a:spcPts val="0"/>
              </a:spcAft>
              <a:defRPr/>
            </a:pPr>
            <a:endParaRPr lang="tr-TR" sz="2000" dirty="0" smtClean="0">
              <a:latin typeface="+mj-lt"/>
            </a:endParaRPr>
          </a:p>
          <a:p>
            <a:pPr fontAlgn="auto">
              <a:spcAft>
                <a:spcPts val="0"/>
              </a:spcAft>
              <a:buFont typeface="Arial" pitchFamily="34" charset="0"/>
              <a:buNone/>
              <a:defRPr/>
            </a:pPr>
            <a:endParaRPr lang="tr-TR" sz="2000" dirty="0" smtClean="0">
              <a:latin typeface="+mj-lt"/>
            </a:endParaRPr>
          </a:p>
          <a:p>
            <a:pPr fontAlgn="auto">
              <a:spcAft>
                <a:spcPts val="0"/>
              </a:spcAft>
              <a:defRPr/>
            </a:pPr>
            <a:endParaRPr lang="en-US" sz="2000" dirty="0">
              <a:latin typeface="+mj-lt"/>
            </a:endParaRPr>
          </a:p>
        </p:txBody>
      </p:sp>
    </p:spTree>
    <p:extLst>
      <p:ext uri="{BB962C8B-B14F-4D97-AF65-F5344CB8AC3E}">
        <p14:creationId xmlns:p14="http://schemas.microsoft.com/office/powerpoint/2010/main" val="19706609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p:cNvSpPr>
            <a:spLocks noGrp="1"/>
          </p:cNvSpPr>
          <p:nvPr>
            <p:ph type="title"/>
          </p:nvPr>
        </p:nvSpPr>
        <p:spPr/>
        <p:txBody>
          <a:bodyPr/>
          <a:lstStyle/>
          <a:p>
            <a:r>
              <a:rPr lang="tr-TR" sz="4000" b="1" smtClean="0">
                <a:latin typeface="+mj-lt"/>
              </a:rPr>
              <a:t>4857 sayılı İş Kanunu</a:t>
            </a:r>
            <a:endParaRPr lang="en-US" sz="4000" b="1" smtClean="0">
              <a:latin typeface="+mj-lt"/>
            </a:endParaRPr>
          </a:p>
        </p:txBody>
      </p:sp>
      <p:sp>
        <p:nvSpPr>
          <p:cNvPr id="3" name="2 İçerik Yer Tutucusu"/>
          <p:cNvSpPr>
            <a:spLocks noGrp="1"/>
          </p:cNvSpPr>
          <p:nvPr>
            <p:ph idx="1"/>
          </p:nvPr>
        </p:nvSpPr>
        <p:spPr/>
        <p:txBody>
          <a:bodyPr rtlCol="0">
            <a:normAutofit/>
          </a:bodyPr>
          <a:lstStyle/>
          <a:p>
            <a:pPr marL="0" fontAlgn="auto">
              <a:spcAft>
                <a:spcPts val="0"/>
              </a:spcAft>
              <a:buFont typeface="Arial" pitchFamily="34" charset="0"/>
              <a:buNone/>
              <a:defRPr/>
            </a:pPr>
            <a:r>
              <a:rPr lang="tr-TR" sz="2000" b="1" dirty="0" smtClean="0">
                <a:latin typeface="+mj-lt"/>
              </a:rPr>
              <a:t>İşverenin haklı nedenle derhal fesih hakkı</a:t>
            </a:r>
            <a:r>
              <a:rPr lang="tr-TR" sz="2000" dirty="0" smtClean="0">
                <a:latin typeface="+mj-lt"/>
              </a:rPr>
              <a:t> </a:t>
            </a:r>
          </a:p>
          <a:p>
            <a:pPr marL="0" fontAlgn="auto">
              <a:spcAft>
                <a:spcPts val="0"/>
              </a:spcAft>
              <a:buFont typeface="Arial" pitchFamily="34" charset="0"/>
              <a:buNone/>
              <a:defRPr/>
            </a:pPr>
            <a:r>
              <a:rPr lang="tr-TR" sz="2000" b="1" dirty="0" smtClean="0">
                <a:latin typeface="+mj-lt"/>
              </a:rPr>
              <a:t>MADDE 25.</a:t>
            </a:r>
            <a:r>
              <a:rPr lang="tr-TR" sz="2000" dirty="0" smtClean="0">
                <a:latin typeface="+mj-lt"/>
              </a:rPr>
              <a:t> Süresi belirli olsun veya olmasın işveren, aşağıda yazılı hallerde iş sözleşmesini sürenin bitiminden önce veya bildirim süresini beklemeksizin feshedebilir:  </a:t>
            </a:r>
          </a:p>
          <a:p>
            <a:pPr fontAlgn="auto">
              <a:spcAft>
                <a:spcPts val="0"/>
              </a:spcAft>
              <a:buFont typeface="Arial" pitchFamily="34" charset="0"/>
              <a:buNone/>
              <a:defRPr/>
            </a:pPr>
            <a:r>
              <a:rPr lang="tr-TR" sz="2000" dirty="0" smtClean="0">
                <a:latin typeface="+mj-lt"/>
              </a:rPr>
              <a:t> II- Ahlak ve iyi niyet kurallarına uymayan haller ve benzerleri:</a:t>
            </a:r>
          </a:p>
          <a:p>
            <a:pPr fontAlgn="auto">
              <a:spcAft>
                <a:spcPts val="0"/>
              </a:spcAft>
              <a:buFont typeface="Arial" pitchFamily="34" charset="0"/>
              <a:buNone/>
              <a:defRPr/>
            </a:pPr>
            <a:r>
              <a:rPr lang="tr-TR" sz="2000" dirty="0" smtClean="0">
                <a:latin typeface="+mj-lt"/>
              </a:rPr>
              <a:t>…….. </a:t>
            </a:r>
          </a:p>
          <a:p>
            <a:pPr fontAlgn="auto">
              <a:spcAft>
                <a:spcPts val="0"/>
              </a:spcAft>
              <a:buFont typeface="Arial" pitchFamily="34" charset="0"/>
              <a:buNone/>
              <a:defRPr/>
            </a:pPr>
            <a:r>
              <a:rPr lang="tr-TR" sz="2000" dirty="0" smtClean="0">
                <a:latin typeface="+mj-lt"/>
              </a:rPr>
              <a:t>b) İşçinin, işveren yahut bunların aile üyelerinden birinin şeref ve namusuna dokunacak sözler </a:t>
            </a:r>
            <a:r>
              <a:rPr lang="tr-TR" sz="2000" dirty="0" err="1" smtClean="0">
                <a:latin typeface="+mj-lt"/>
              </a:rPr>
              <a:t>sarfetmesi</a:t>
            </a:r>
            <a:r>
              <a:rPr lang="tr-TR" sz="2000" dirty="0" smtClean="0">
                <a:latin typeface="+mj-lt"/>
              </a:rPr>
              <a:t> veya davranışlarda bulunması yahut işveren hakkında şeref ve haysiyet kırıcı asılsız ihbar ve </a:t>
            </a:r>
            <a:r>
              <a:rPr lang="tr-TR" sz="2000" dirty="0" err="1" smtClean="0">
                <a:latin typeface="+mj-lt"/>
              </a:rPr>
              <a:t>isnadlarda</a:t>
            </a:r>
            <a:r>
              <a:rPr lang="tr-TR" sz="2000" dirty="0" smtClean="0">
                <a:latin typeface="+mj-lt"/>
              </a:rPr>
              <a:t> bulunması. </a:t>
            </a:r>
          </a:p>
          <a:p>
            <a:pPr fontAlgn="auto">
              <a:spcAft>
                <a:spcPts val="0"/>
              </a:spcAft>
              <a:buFont typeface="Arial" pitchFamily="34" charset="0"/>
              <a:buNone/>
              <a:defRPr/>
            </a:pPr>
            <a:r>
              <a:rPr lang="tr-TR" sz="2000" dirty="0" smtClean="0">
                <a:latin typeface="+mj-lt"/>
              </a:rPr>
              <a:t>c) </a:t>
            </a:r>
            <a:r>
              <a:rPr lang="tr-TR" sz="2000" dirty="0" smtClean="0">
                <a:solidFill>
                  <a:srgbClr val="C00000"/>
                </a:solidFill>
                <a:latin typeface="+mj-lt"/>
              </a:rPr>
              <a:t>İşçinin işverenin başka bir işçisine cinsel tacizde bulunması. </a:t>
            </a: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fontAlgn="auto">
              <a:spcAft>
                <a:spcPts val="0"/>
              </a:spcAft>
              <a:defRPr/>
            </a:pPr>
            <a:endParaRPr lang="tr-TR" dirty="0" smtClean="0">
              <a:latin typeface="+mj-lt"/>
            </a:endParaRPr>
          </a:p>
          <a:p>
            <a:pPr fontAlgn="auto">
              <a:spcAft>
                <a:spcPts val="0"/>
              </a:spcAft>
              <a:buFont typeface="Arial" pitchFamily="34" charset="0"/>
              <a:buNone/>
              <a:defRPr/>
            </a:pPr>
            <a:endParaRPr lang="tr-TR" dirty="0" smtClean="0">
              <a:latin typeface="+mj-lt"/>
            </a:endParaRPr>
          </a:p>
          <a:p>
            <a:pPr fontAlgn="auto">
              <a:spcAft>
                <a:spcPts val="0"/>
              </a:spcAft>
              <a:defRPr/>
            </a:pPr>
            <a:endParaRPr lang="en-US" dirty="0">
              <a:latin typeface="+mj-lt"/>
            </a:endParaRPr>
          </a:p>
        </p:txBody>
      </p:sp>
    </p:spTree>
    <p:extLst>
      <p:ext uri="{BB962C8B-B14F-4D97-AF65-F5344CB8AC3E}">
        <p14:creationId xmlns:p14="http://schemas.microsoft.com/office/powerpoint/2010/main" val="38813103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p:cNvSpPr>
            <a:spLocks noGrp="1"/>
          </p:cNvSpPr>
          <p:nvPr>
            <p:ph type="title"/>
          </p:nvPr>
        </p:nvSpPr>
        <p:spPr/>
        <p:txBody>
          <a:bodyPr/>
          <a:lstStyle/>
          <a:p>
            <a:r>
              <a:rPr lang="tr-TR" sz="4000" b="1" smtClean="0">
                <a:latin typeface="+mj-lt"/>
              </a:rPr>
              <a:t>4857 sayılı İş Kanunu</a:t>
            </a:r>
            <a:endParaRPr lang="en-US" sz="4000" b="1" smtClean="0">
              <a:latin typeface="+mj-lt"/>
            </a:endParaRPr>
          </a:p>
        </p:txBody>
      </p:sp>
      <p:sp>
        <p:nvSpPr>
          <p:cNvPr id="3" name="2 İçerik Yer Tutucusu"/>
          <p:cNvSpPr>
            <a:spLocks noGrp="1"/>
          </p:cNvSpPr>
          <p:nvPr>
            <p:ph idx="1"/>
          </p:nvPr>
        </p:nvSpPr>
        <p:spPr>
          <a:xfrm>
            <a:off x="323528" y="1700808"/>
            <a:ext cx="8229600" cy="4784725"/>
          </a:xfrm>
        </p:spPr>
        <p:txBody>
          <a:bodyPr rtlCol="0">
            <a:normAutofit/>
          </a:bodyPr>
          <a:lstStyle/>
          <a:p>
            <a:pPr marL="0" indent="0" fontAlgn="auto">
              <a:spcAft>
                <a:spcPts val="0"/>
              </a:spcAft>
              <a:buFont typeface="Arial" pitchFamily="34" charset="0"/>
              <a:buNone/>
              <a:defRPr/>
            </a:pPr>
            <a:r>
              <a:rPr lang="tr-TR" sz="2000" b="1" dirty="0" smtClean="0">
                <a:latin typeface="+mj-lt"/>
              </a:rPr>
              <a:t>Ücretin gününde ödenmemesi</a:t>
            </a:r>
            <a:r>
              <a:rPr lang="tr-TR" sz="2000" dirty="0" smtClean="0">
                <a:latin typeface="+mj-lt"/>
              </a:rPr>
              <a:t> </a:t>
            </a:r>
          </a:p>
          <a:p>
            <a:pPr marL="0" indent="0" fontAlgn="auto">
              <a:spcAft>
                <a:spcPts val="0"/>
              </a:spcAft>
              <a:buFont typeface="Arial" pitchFamily="34" charset="0"/>
              <a:buNone/>
              <a:defRPr/>
            </a:pPr>
            <a:r>
              <a:rPr lang="tr-TR" sz="2000" b="1" dirty="0" smtClean="0">
                <a:latin typeface="+mj-lt"/>
              </a:rPr>
              <a:t>MADDE 34. </a:t>
            </a:r>
            <a:r>
              <a:rPr lang="tr-TR" sz="2000" dirty="0" smtClean="0">
                <a:solidFill>
                  <a:srgbClr val="C00000"/>
                </a:solidFill>
                <a:latin typeface="+mj-lt"/>
              </a:rPr>
              <a:t>Ücreti ödeme gününden itibaren yirmi gün içinde mücbir bir neden dışında ödenmeyen işçi, iş görme borcunu yerine getirmekten kaçınabilir. </a:t>
            </a:r>
            <a:r>
              <a:rPr lang="tr-TR" sz="2000" dirty="0" smtClean="0">
                <a:latin typeface="+mj-lt"/>
              </a:rPr>
              <a:t>Bu nedenle kişisel kararlarına dayanarak iş görme borcunu yerine getirmemeleri sayısal olarak toplu bir nitelik kazansa dahi grev olarak nitelendirilemez. Gününde ödenmeyen ücretler için mevduata uygulanan en yüksek faiz oranı uygulanır. </a:t>
            </a:r>
          </a:p>
          <a:p>
            <a:pPr marL="0" indent="0" fontAlgn="auto">
              <a:spcAft>
                <a:spcPts val="0"/>
              </a:spcAft>
              <a:buFont typeface="Arial" pitchFamily="34" charset="0"/>
              <a:buNone/>
              <a:defRPr/>
            </a:pPr>
            <a:r>
              <a:rPr lang="tr-TR" sz="2000" dirty="0" smtClean="0">
                <a:solidFill>
                  <a:srgbClr val="C00000"/>
                </a:solidFill>
                <a:latin typeface="+mj-lt"/>
              </a:rPr>
              <a:t>Bu işçilerin bu nedenle iş akitleri çalışmadıkları için feshedilemez </a:t>
            </a:r>
            <a:r>
              <a:rPr lang="tr-TR" sz="2000" dirty="0" smtClean="0">
                <a:latin typeface="+mj-lt"/>
              </a:rPr>
              <a:t>ve yerine yeni işçi alınamaz, bu işler başkalarına yaptırılamaz. </a:t>
            </a:r>
          </a:p>
          <a:p>
            <a:pPr marL="0" indent="0" fontAlgn="auto">
              <a:spcAft>
                <a:spcPts val="0"/>
              </a:spcAft>
              <a:buFont typeface="Arial" pitchFamily="34" charset="0"/>
              <a:buNone/>
              <a:defRPr/>
            </a:pPr>
            <a:r>
              <a:rPr lang="tr-TR" sz="2000" b="1" dirty="0" smtClean="0">
                <a:latin typeface="+mj-lt"/>
              </a:rPr>
              <a:t>Fazla çalışma ücreti:</a:t>
            </a:r>
          </a:p>
          <a:p>
            <a:pPr marL="0" indent="0" fontAlgn="auto">
              <a:spcAft>
                <a:spcPts val="0"/>
              </a:spcAft>
              <a:buFont typeface="Arial" pitchFamily="34" charset="0"/>
              <a:buNone/>
              <a:defRPr/>
            </a:pPr>
            <a:r>
              <a:rPr lang="tr-TR" sz="2000" b="1" dirty="0" smtClean="0">
                <a:latin typeface="+mj-lt"/>
              </a:rPr>
              <a:t>MADDE 41. </a:t>
            </a:r>
            <a:r>
              <a:rPr lang="tr-TR" sz="2000" dirty="0" smtClean="0">
                <a:latin typeface="+mj-lt"/>
              </a:rPr>
              <a:t>Ülkenin genel yararları yahut işin niteliği veya üretimin artırılması gibi nedenlerle fazla çalışma yapılabilir. </a:t>
            </a:r>
            <a:r>
              <a:rPr lang="tr-TR" sz="2000" dirty="0" smtClean="0">
                <a:solidFill>
                  <a:srgbClr val="C00000"/>
                </a:solidFill>
                <a:latin typeface="+mj-lt"/>
              </a:rPr>
              <a:t>Fazla çalışma, Kanunda yazılı koşullar çerçevesinde, haftalık </a:t>
            </a:r>
            <a:r>
              <a:rPr lang="tr-TR" sz="2000" dirty="0" err="1" smtClean="0">
                <a:solidFill>
                  <a:srgbClr val="C00000"/>
                </a:solidFill>
                <a:latin typeface="+mj-lt"/>
              </a:rPr>
              <a:t>kırkbeş</a:t>
            </a:r>
            <a:r>
              <a:rPr lang="tr-TR" sz="2000" dirty="0" smtClean="0">
                <a:solidFill>
                  <a:srgbClr val="C00000"/>
                </a:solidFill>
                <a:latin typeface="+mj-lt"/>
              </a:rPr>
              <a:t> saati aşan çalışmalardır</a:t>
            </a:r>
            <a:r>
              <a:rPr lang="tr-TR" sz="2000" dirty="0" smtClean="0">
                <a:latin typeface="+mj-lt"/>
              </a:rPr>
              <a:t>. </a:t>
            </a: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fontAlgn="auto">
              <a:spcAft>
                <a:spcPts val="0"/>
              </a:spcAft>
              <a:defRPr/>
            </a:pPr>
            <a:endParaRPr lang="tr-TR" dirty="0" smtClean="0">
              <a:latin typeface="+mj-lt"/>
            </a:endParaRPr>
          </a:p>
          <a:p>
            <a:pPr fontAlgn="auto">
              <a:spcAft>
                <a:spcPts val="0"/>
              </a:spcAft>
              <a:buFont typeface="Arial" pitchFamily="34" charset="0"/>
              <a:buNone/>
              <a:defRPr/>
            </a:pPr>
            <a:endParaRPr lang="tr-TR" dirty="0" smtClean="0">
              <a:latin typeface="+mj-lt"/>
            </a:endParaRPr>
          </a:p>
          <a:p>
            <a:pPr fontAlgn="auto">
              <a:spcAft>
                <a:spcPts val="0"/>
              </a:spcAft>
              <a:defRPr/>
            </a:pPr>
            <a:endParaRPr lang="en-US" dirty="0">
              <a:latin typeface="+mj-lt"/>
            </a:endParaRPr>
          </a:p>
        </p:txBody>
      </p:sp>
    </p:spTree>
    <p:extLst>
      <p:ext uri="{BB962C8B-B14F-4D97-AF65-F5344CB8AC3E}">
        <p14:creationId xmlns:p14="http://schemas.microsoft.com/office/powerpoint/2010/main" val="711764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Başlık"/>
          <p:cNvSpPr>
            <a:spLocks noGrp="1"/>
          </p:cNvSpPr>
          <p:nvPr>
            <p:ph type="title"/>
          </p:nvPr>
        </p:nvSpPr>
        <p:spPr/>
        <p:txBody>
          <a:bodyPr/>
          <a:lstStyle/>
          <a:p>
            <a:r>
              <a:rPr lang="tr-TR" sz="4000" b="1" smtClean="0">
                <a:latin typeface="+mj-lt"/>
              </a:rPr>
              <a:t>4857 sayılı İş Kanunu</a:t>
            </a:r>
            <a:endParaRPr lang="en-US" sz="4000" b="1" smtClean="0">
              <a:latin typeface="+mj-lt"/>
            </a:endParaRPr>
          </a:p>
        </p:txBody>
      </p:sp>
      <p:sp>
        <p:nvSpPr>
          <p:cNvPr id="3" name="2 İçerik Yer Tutucusu"/>
          <p:cNvSpPr>
            <a:spLocks noGrp="1"/>
          </p:cNvSpPr>
          <p:nvPr>
            <p:ph idx="1"/>
          </p:nvPr>
        </p:nvSpPr>
        <p:spPr>
          <a:xfrm>
            <a:off x="457200" y="1341438"/>
            <a:ext cx="8229600" cy="4784725"/>
          </a:xfrm>
        </p:spPr>
        <p:txBody>
          <a:bodyPr rtlCol="0">
            <a:normAutofit fontScale="92500" lnSpcReduction="10000"/>
          </a:bodyPr>
          <a:lstStyle/>
          <a:p>
            <a:pPr marL="0" fontAlgn="auto">
              <a:spcAft>
                <a:spcPts val="0"/>
              </a:spcAft>
              <a:buFont typeface="Arial" pitchFamily="34" charset="0"/>
              <a:buNone/>
              <a:defRPr/>
            </a:pPr>
            <a:r>
              <a:rPr lang="tr-TR" sz="2000" b="1" dirty="0" smtClean="0">
                <a:latin typeface="+mj-lt"/>
              </a:rPr>
              <a:t>Yıllık ücretli izin hakkı ve izin süreleri</a:t>
            </a:r>
            <a:endParaRPr lang="tr-TR" sz="2000" dirty="0" smtClean="0">
              <a:latin typeface="+mj-lt"/>
            </a:endParaRPr>
          </a:p>
          <a:p>
            <a:pPr marL="0" fontAlgn="auto">
              <a:spcAft>
                <a:spcPts val="0"/>
              </a:spcAft>
              <a:buFont typeface="Arial" pitchFamily="34" charset="0"/>
              <a:buNone/>
              <a:defRPr/>
            </a:pPr>
            <a:r>
              <a:rPr lang="tr-TR" sz="2000" b="1" dirty="0" smtClean="0">
                <a:latin typeface="+mj-lt"/>
              </a:rPr>
              <a:t>MADDE 53. -</a:t>
            </a:r>
            <a:r>
              <a:rPr lang="tr-TR" sz="2000" dirty="0" smtClean="0">
                <a:latin typeface="+mj-lt"/>
              </a:rPr>
              <a:t> İşyerinde işe başladığı günden itibaren, deneme süresi de içinde olmak üzere, </a:t>
            </a:r>
            <a:r>
              <a:rPr lang="tr-TR" sz="2000" dirty="0" smtClean="0">
                <a:solidFill>
                  <a:srgbClr val="C00000"/>
                </a:solidFill>
                <a:latin typeface="+mj-lt"/>
              </a:rPr>
              <a:t>en az bir yıl çalışmış olan işçilere yıllık ücretli izin verilir. </a:t>
            </a:r>
          </a:p>
          <a:p>
            <a:pPr marL="0" fontAlgn="auto">
              <a:spcAft>
                <a:spcPts val="0"/>
              </a:spcAft>
              <a:buFont typeface="Arial" pitchFamily="34" charset="0"/>
              <a:buNone/>
              <a:defRPr/>
            </a:pPr>
            <a:r>
              <a:rPr lang="tr-TR" sz="2000" dirty="0" smtClean="0">
                <a:solidFill>
                  <a:srgbClr val="C00000"/>
                </a:solidFill>
                <a:latin typeface="+mj-lt"/>
              </a:rPr>
              <a:t>Yıllık ücretli izin hakkından vazgeçilemez. </a:t>
            </a:r>
          </a:p>
          <a:p>
            <a:pPr marL="0" fontAlgn="auto">
              <a:spcAft>
                <a:spcPts val="0"/>
              </a:spcAft>
              <a:buFont typeface="Arial" pitchFamily="34" charset="0"/>
              <a:buNone/>
              <a:defRPr/>
            </a:pPr>
            <a:r>
              <a:rPr lang="tr-TR" sz="2000" dirty="0" smtClean="0">
                <a:latin typeface="+mj-lt"/>
              </a:rPr>
              <a:t>Niteliklerinden ötürü bir yıldan az süren mevsimlik veya kampanya işlerinde çalışanlara bu Kanunun yıllık ücretli izinlere ilişkin hükümleri uygulanmaz. </a:t>
            </a:r>
          </a:p>
          <a:p>
            <a:pPr marL="0" fontAlgn="auto">
              <a:spcAft>
                <a:spcPts val="0"/>
              </a:spcAft>
              <a:buFont typeface="Arial" pitchFamily="34" charset="0"/>
              <a:buNone/>
              <a:defRPr/>
            </a:pPr>
            <a:r>
              <a:rPr lang="tr-TR" sz="2000" dirty="0" smtClean="0">
                <a:latin typeface="+mj-lt"/>
              </a:rPr>
              <a:t>İşçilere verilecek yıllık ücretli izin süresi, hizmet süresi; </a:t>
            </a:r>
          </a:p>
          <a:p>
            <a:pPr marL="0" fontAlgn="auto">
              <a:spcAft>
                <a:spcPts val="0"/>
              </a:spcAft>
              <a:buFont typeface="Arial" pitchFamily="34" charset="0"/>
              <a:buNone/>
              <a:defRPr/>
            </a:pPr>
            <a:r>
              <a:rPr lang="tr-TR" sz="2000" dirty="0" smtClean="0">
                <a:latin typeface="+mj-lt"/>
              </a:rPr>
              <a:t>a) Bir yıldan beş yıla kadar (beş yıl dahil) olanlara </a:t>
            </a:r>
            <a:r>
              <a:rPr lang="tr-TR" sz="2000" dirty="0" err="1" smtClean="0">
                <a:latin typeface="+mj-lt"/>
              </a:rPr>
              <a:t>ondört</a:t>
            </a:r>
            <a:r>
              <a:rPr lang="tr-TR" sz="2000" dirty="0" smtClean="0">
                <a:latin typeface="+mj-lt"/>
              </a:rPr>
              <a:t> günden, </a:t>
            </a:r>
          </a:p>
          <a:p>
            <a:pPr marL="0" fontAlgn="auto">
              <a:spcAft>
                <a:spcPts val="0"/>
              </a:spcAft>
              <a:buFont typeface="Arial" pitchFamily="34" charset="0"/>
              <a:buNone/>
              <a:defRPr/>
            </a:pPr>
            <a:r>
              <a:rPr lang="tr-TR" sz="2000" dirty="0" smtClean="0">
                <a:latin typeface="+mj-lt"/>
              </a:rPr>
              <a:t>b) Beş yıldan fazla </a:t>
            </a:r>
            <a:r>
              <a:rPr lang="tr-TR" sz="2000" dirty="0" err="1" smtClean="0">
                <a:latin typeface="+mj-lt"/>
              </a:rPr>
              <a:t>onbeş</a:t>
            </a:r>
            <a:r>
              <a:rPr lang="tr-TR" sz="2000" dirty="0" smtClean="0">
                <a:latin typeface="+mj-lt"/>
              </a:rPr>
              <a:t> yıldan az olanlara yirmi günden, </a:t>
            </a:r>
          </a:p>
          <a:p>
            <a:pPr marL="0" fontAlgn="auto">
              <a:spcAft>
                <a:spcPts val="0"/>
              </a:spcAft>
              <a:buFont typeface="Arial" pitchFamily="34" charset="0"/>
              <a:buNone/>
              <a:defRPr/>
            </a:pPr>
            <a:r>
              <a:rPr lang="tr-TR" sz="2000" dirty="0" smtClean="0">
                <a:latin typeface="+mj-lt"/>
              </a:rPr>
              <a:t>c) </a:t>
            </a:r>
            <a:r>
              <a:rPr lang="tr-TR" sz="2000" dirty="0" err="1" smtClean="0">
                <a:latin typeface="+mj-lt"/>
              </a:rPr>
              <a:t>Onbeş</a:t>
            </a:r>
            <a:r>
              <a:rPr lang="tr-TR" sz="2000" dirty="0" smtClean="0">
                <a:latin typeface="+mj-lt"/>
              </a:rPr>
              <a:t> yıl (dahil) ve daha fazla olanlara </a:t>
            </a:r>
            <a:r>
              <a:rPr lang="tr-TR" sz="2000" dirty="0" err="1" smtClean="0">
                <a:latin typeface="+mj-lt"/>
              </a:rPr>
              <a:t>yirmialtı</a:t>
            </a:r>
            <a:r>
              <a:rPr lang="tr-TR" sz="2000" dirty="0" smtClean="0">
                <a:latin typeface="+mj-lt"/>
              </a:rPr>
              <a:t> günden, </a:t>
            </a:r>
          </a:p>
          <a:p>
            <a:pPr marL="0" fontAlgn="auto">
              <a:spcAft>
                <a:spcPts val="0"/>
              </a:spcAft>
              <a:buFont typeface="Arial" pitchFamily="34" charset="0"/>
              <a:buNone/>
              <a:defRPr/>
            </a:pPr>
            <a:r>
              <a:rPr lang="tr-TR" sz="2000" dirty="0" smtClean="0">
                <a:latin typeface="+mj-lt"/>
              </a:rPr>
              <a:t>Az olamaz. </a:t>
            </a:r>
          </a:p>
          <a:p>
            <a:pPr marL="0" fontAlgn="auto">
              <a:spcAft>
                <a:spcPts val="0"/>
              </a:spcAft>
              <a:buFont typeface="Arial" pitchFamily="34" charset="0"/>
              <a:buNone/>
              <a:defRPr/>
            </a:pPr>
            <a:r>
              <a:rPr lang="tr-TR" sz="2000" dirty="0" smtClean="0">
                <a:latin typeface="+mj-lt"/>
              </a:rPr>
              <a:t>Ancak </a:t>
            </a:r>
            <a:r>
              <a:rPr lang="tr-TR" sz="2000" dirty="0" err="1" smtClean="0">
                <a:latin typeface="+mj-lt"/>
              </a:rPr>
              <a:t>onsekiz</a:t>
            </a:r>
            <a:r>
              <a:rPr lang="tr-TR" sz="2000" dirty="0" smtClean="0">
                <a:latin typeface="+mj-lt"/>
              </a:rPr>
              <a:t> ve daha küçük yaştaki işçilerle elli ve daha yukarı yaştaki işçilere verilecek yıllık ücretli izin süresi yirmi günden az olamaz. </a:t>
            </a: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fontAlgn="auto">
              <a:spcAft>
                <a:spcPts val="0"/>
              </a:spcAft>
              <a:defRPr/>
            </a:pPr>
            <a:endParaRPr lang="tr-TR" dirty="0" smtClean="0">
              <a:latin typeface="+mj-lt"/>
            </a:endParaRPr>
          </a:p>
          <a:p>
            <a:pPr fontAlgn="auto">
              <a:spcAft>
                <a:spcPts val="0"/>
              </a:spcAft>
              <a:buFont typeface="Arial" pitchFamily="34" charset="0"/>
              <a:buNone/>
              <a:defRPr/>
            </a:pPr>
            <a:endParaRPr lang="tr-TR" dirty="0" smtClean="0">
              <a:latin typeface="+mj-lt"/>
            </a:endParaRPr>
          </a:p>
          <a:p>
            <a:pPr fontAlgn="auto">
              <a:spcAft>
                <a:spcPts val="0"/>
              </a:spcAft>
              <a:defRPr/>
            </a:pPr>
            <a:endParaRPr lang="en-US" dirty="0">
              <a:latin typeface="+mj-lt"/>
            </a:endParaRPr>
          </a:p>
        </p:txBody>
      </p:sp>
    </p:spTree>
    <p:extLst>
      <p:ext uri="{BB962C8B-B14F-4D97-AF65-F5344CB8AC3E}">
        <p14:creationId xmlns:p14="http://schemas.microsoft.com/office/powerpoint/2010/main" val="42318733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Başlık"/>
          <p:cNvSpPr>
            <a:spLocks noGrp="1"/>
          </p:cNvSpPr>
          <p:nvPr>
            <p:ph type="title"/>
          </p:nvPr>
        </p:nvSpPr>
        <p:spPr>
          <a:xfrm>
            <a:off x="468313" y="188913"/>
            <a:ext cx="8229600" cy="1143000"/>
          </a:xfrm>
        </p:spPr>
        <p:txBody>
          <a:bodyPr/>
          <a:lstStyle/>
          <a:p>
            <a:r>
              <a:rPr lang="tr-TR" sz="4000" b="1" smtClean="0">
                <a:latin typeface="+mj-lt"/>
              </a:rPr>
              <a:t>4857 sayılı İş Kanunu</a:t>
            </a:r>
            <a:endParaRPr lang="en-US" sz="4000" b="1" smtClean="0">
              <a:latin typeface="+mj-lt"/>
            </a:endParaRPr>
          </a:p>
        </p:txBody>
      </p:sp>
      <p:sp>
        <p:nvSpPr>
          <p:cNvPr id="3" name="2 İçerik Yer Tutucusu"/>
          <p:cNvSpPr>
            <a:spLocks noGrp="1"/>
          </p:cNvSpPr>
          <p:nvPr>
            <p:ph idx="1"/>
          </p:nvPr>
        </p:nvSpPr>
        <p:spPr>
          <a:xfrm>
            <a:off x="468313" y="1125538"/>
            <a:ext cx="8229600" cy="5732462"/>
          </a:xfrm>
        </p:spPr>
        <p:txBody>
          <a:bodyPr rtlCol="0">
            <a:noAutofit/>
          </a:bodyPr>
          <a:lstStyle/>
          <a:p>
            <a:pPr marL="0" fontAlgn="auto">
              <a:spcAft>
                <a:spcPts val="0"/>
              </a:spcAft>
              <a:buFont typeface="Arial" pitchFamily="34" charset="0"/>
              <a:buNone/>
              <a:defRPr/>
            </a:pPr>
            <a:r>
              <a:rPr lang="tr-TR" sz="1900" b="1" dirty="0" smtClean="0">
                <a:latin typeface="+mj-lt"/>
              </a:rPr>
              <a:t>Çalıştırma yaşı ve çocukları çalıştırma yasağı</a:t>
            </a:r>
            <a:r>
              <a:rPr lang="tr-TR" sz="1900" dirty="0" smtClean="0">
                <a:latin typeface="+mj-lt"/>
              </a:rPr>
              <a:t> </a:t>
            </a:r>
          </a:p>
          <a:p>
            <a:pPr marL="0" fontAlgn="auto">
              <a:spcAft>
                <a:spcPts val="0"/>
              </a:spcAft>
              <a:buFont typeface="Arial" pitchFamily="34" charset="0"/>
              <a:buNone/>
              <a:defRPr/>
            </a:pPr>
            <a:r>
              <a:rPr lang="tr-TR" sz="1900" b="1" dirty="0" smtClean="0">
                <a:latin typeface="+mj-lt"/>
              </a:rPr>
              <a:t>MADDE 71. </a:t>
            </a:r>
            <a:r>
              <a:rPr lang="tr-TR" sz="1900" dirty="0" err="1" smtClean="0">
                <a:latin typeface="+mj-lt"/>
              </a:rPr>
              <a:t>Onbeş</a:t>
            </a:r>
            <a:r>
              <a:rPr lang="tr-TR" sz="1900" dirty="0" smtClean="0">
                <a:latin typeface="+mj-lt"/>
              </a:rPr>
              <a:t> yaşını doldurmamış çocukların çalıştırılması yasaktır. Ancak, </a:t>
            </a:r>
            <a:r>
              <a:rPr lang="tr-TR" sz="1900" dirty="0" err="1" smtClean="0">
                <a:latin typeface="+mj-lt"/>
              </a:rPr>
              <a:t>ondört</a:t>
            </a:r>
            <a:r>
              <a:rPr lang="tr-TR" sz="1900" dirty="0" smtClean="0">
                <a:latin typeface="+mj-lt"/>
              </a:rPr>
              <a:t> yaşını doldurmuş ve ilköğretimi tamamlamış olan çocuklar, bedensel, zihinsel ve ahlaki gelişmelerine ve eğitime devam edenlerin okullarına devamına engel olmayacak hafif işlerde çalıştırılabilirler.</a:t>
            </a:r>
          </a:p>
          <a:p>
            <a:pPr marL="0" fontAlgn="auto">
              <a:spcAft>
                <a:spcPts val="0"/>
              </a:spcAft>
              <a:buFont typeface="Arial" pitchFamily="34" charset="0"/>
              <a:buNone/>
              <a:defRPr/>
            </a:pPr>
            <a:r>
              <a:rPr lang="tr-TR" sz="1900" dirty="0" err="1" smtClean="0">
                <a:latin typeface="+mj-lt"/>
              </a:rPr>
              <a:t>Onsekiz</a:t>
            </a:r>
            <a:r>
              <a:rPr lang="tr-TR" sz="1900" dirty="0" smtClean="0">
                <a:latin typeface="+mj-lt"/>
              </a:rPr>
              <a:t> yaşını doldurmamış çocuk ve genç işçiler bakımından yasak olan işler ile </a:t>
            </a:r>
            <a:r>
              <a:rPr lang="tr-TR" sz="1900" dirty="0" err="1" smtClean="0">
                <a:latin typeface="+mj-lt"/>
              </a:rPr>
              <a:t>onbeş</a:t>
            </a:r>
            <a:r>
              <a:rPr lang="tr-TR" sz="1900" dirty="0" smtClean="0">
                <a:latin typeface="+mj-lt"/>
              </a:rPr>
              <a:t> yaşını tamamlamış, ancak </a:t>
            </a:r>
            <a:r>
              <a:rPr lang="tr-TR" sz="1900" dirty="0" err="1" smtClean="0">
                <a:latin typeface="+mj-lt"/>
              </a:rPr>
              <a:t>onsekiz</a:t>
            </a:r>
            <a:r>
              <a:rPr lang="tr-TR" sz="1900" dirty="0" smtClean="0">
                <a:latin typeface="+mj-lt"/>
              </a:rPr>
              <a:t> yaşını tamamlamamış genç işçilerin çalışmasına izin verilecek işler, </a:t>
            </a:r>
            <a:r>
              <a:rPr lang="tr-TR" sz="1900" dirty="0" err="1" smtClean="0">
                <a:latin typeface="+mj-lt"/>
              </a:rPr>
              <a:t>ondört</a:t>
            </a:r>
            <a:r>
              <a:rPr lang="tr-TR" sz="1900" dirty="0" smtClean="0">
                <a:latin typeface="+mj-lt"/>
              </a:rPr>
              <a:t> yaşını bitirmiş ve ilk öğretimini tamamlamış çocukların çalıştırılabilecekleri hafif işler ve çalışma koşulları Çalışma ve Sosyal Güvenlik Bakanlığı tarafından altı ay içinde çıkarılacak bir yönetmelikle belirlenir. </a:t>
            </a:r>
          </a:p>
          <a:p>
            <a:pPr marL="0" fontAlgn="auto">
              <a:spcAft>
                <a:spcPts val="0"/>
              </a:spcAft>
              <a:buFont typeface="Arial" pitchFamily="34" charset="0"/>
              <a:buNone/>
              <a:defRPr/>
            </a:pPr>
            <a:r>
              <a:rPr lang="tr-TR" sz="1900" dirty="0" smtClean="0">
                <a:solidFill>
                  <a:srgbClr val="C00000"/>
                </a:solidFill>
                <a:latin typeface="+mj-lt"/>
              </a:rPr>
              <a:t>Bakınız: Çocuk ve Genç İşçilerin Çalıştırılma Usul ve Esasları Hakkında Yönetmelik</a:t>
            </a:r>
          </a:p>
          <a:p>
            <a:pPr marL="0" fontAlgn="auto">
              <a:spcAft>
                <a:spcPts val="0"/>
              </a:spcAft>
              <a:buFont typeface="Arial" pitchFamily="34" charset="0"/>
              <a:buNone/>
              <a:defRPr/>
            </a:pPr>
            <a:r>
              <a:rPr lang="tr-TR" sz="1900" dirty="0" smtClean="0">
                <a:latin typeface="+mj-lt"/>
              </a:rPr>
              <a:t> </a:t>
            </a:r>
            <a:r>
              <a:rPr lang="tr-TR" sz="1900" b="1" dirty="0" smtClean="0">
                <a:latin typeface="+mj-lt"/>
              </a:rPr>
              <a:t>Gece çalıştırma yasağı </a:t>
            </a:r>
            <a:endParaRPr lang="tr-TR" sz="1900" dirty="0" smtClean="0">
              <a:latin typeface="+mj-lt"/>
            </a:endParaRPr>
          </a:p>
          <a:p>
            <a:pPr marL="0" fontAlgn="auto">
              <a:spcAft>
                <a:spcPts val="0"/>
              </a:spcAft>
              <a:buFont typeface="Arial" pitchFamily="34" charset="0"/>
              <a:buNone/>
              <a:defRPr/>
            </a:pPr>
            <a:r>
              <a:rPr lang="tr-TR" sz="1900" b="1" dirty="0" smtClean="0">
                <a:latin typeface="+mj-lt"/>
              </a:rPr>
              <a:t>MADDE 73.</a:t>
            </a:r>
            <a:r>
              <a:rPr lang="tr-TR" sz="1900" dirty="0" smtClean="0">
                <a:latin typeface="+mj-lt"/>
              </a:rPr>
              <a:t> Sanayiye ait işlerde </a:t>
            </a:r>
            <a:r>
              <a:rPr lang="tr-TR" sz="1900" dirty="0" err="1" smtClean="0">
                <a:latin typeface="+mj-lt"/>
              </a:rPr>
              <a:t>onsekiz</a:t>
            </a:r>
            <a:r>
              <a:rPr lang="tr-TR" sz="1900" dirty="0" smtClean="0">
                <a:latin typeface="+mj-lt"/>
              </a:rPr>
              <a:t> yaşını doldurmamış çocuk ve genç işçilerin gece çalıştırılması yasaktır.</a:t>
            </a:r>
          </a:p>
          <a:p>
            <a:pPr marL="0" fontAlgn="auto">
              <a:spcAft>
                <a:spcPts val="0"/>
              </a:spcAft>
              <a:buFont typeface="Arial" pitchFamily="34" charset="0"/>
              <a:buNone/>
              <a:defRPr/>
            </a:pPr>
            <a:endParaRPr lang="tr-TR" sz="1900" dirty="0" smtClean="0">
              <a:latin typeface="+mj-lt"/>
            </a:endParaRPr>
          </a:p>
          <a:p>
            <a:pPr marL="0" fontAlgn="auto">
              <a:spcAft>
                <a:spcPts val="0"/>
              </a:spcAft>
              <a:buFont typeface="Arial" pitchFamily="34" charset="0"/>
              <a:buNone/>
              <a:defRPr/>
            </a:pPr>
            <a:endParaRPr lang="tr-TR" sz="1900" dirty="0" smtClean="0">
              <a:latin typeface="+mj-lt"/>
            </a:endParaRPr>
          </a:p>
          <a:p>
            <a:pPr marL="0" fontAlgn="auto">
              <a:spcAft>
                <a:spcPts val="0"/>
              </a:spcAft>
              <a:buFont typeface="Arial" pitchFamily="34" charset="0"/>
              <a:buNone/>
              <a:defRPr/>
            </a:pPr>
            <a:endParaRPr lang="tr-TR" sz="1900" dirty="0" smtClean="0">
              <a:latin typeface="+mj-lt"/>
            </a:endParaRPr>
          </a:p>
          <a:p>
            <a:pPr marL="0" fontAlgn="auto">
              <a:spcAft>
                <a:spcPts val="0"/>
              </a:spcAft>
              <a:buFont typeface="Arial" pitchFamily="34" charset="0"/>
              <a:buNone/>
              <a:defRPr/>
            </a:pPr>
            <a:endParaRPr lang="tr-TR" sz="1900" dirty="0" smtClean="0">
              <a:latin typeface="+mj-lt"/>
            </a:endParaRPr>
          </a:p>
          <a:p>
            <a:pPr fontAlgn="auto">
              <a:spcAft>
                <a:spcPts val="0"/>
              </a:spcAft>
              <a:defRPr/>
            </a:pPr>
            <a:endParaRPr lang="tr-TR" sz="1900" dirty="0" smtClean="0">
              <a:latin typeface="+mj-lt"/>
            </a:endParaRPr>
          </a:p>
          <a:p>
            <a:pPr fontAlgn="auto">
              <a:spcAft>
                <a:spcPts val="0"/>
              </a:spcAft>
              <a:buFont typeface="Arial" pitchFamily="34" charset="0"/>
              <a:buNone/>
              <a:defRPr/>
            </a:pPr>
            <a:endParaRPr lang="tr-TR" sz="1900" dirty="0" smtClean="0">
              <a:latin typeface="+mj-lt"/>
            </a:endParaRPr>
          </a:p>
          <a:p>
            <a:pPr fontAlgn="auto">
              <a:spcAft>
                <a:spcPts val="0"/>
              </a:spcAft>
              <a:defRPr/>
            </a:pPr>
            <a:endParaRPr lang="en-US" sz="1900" dirty="0">
              <a:latin typeface="+mj-lt"/>
            </a:endParaRPr>
          </a:p>
        </p:txBody>
      </p:sp>
    </p:spTree>
    <p:extLst>
      <p:ext uri="{BB962C8B-B14F-4D97-AF65-F5344CB8AC3E}">
        <p14:creationId xmlns:p14="http://schemas.microsoft.com/office/powerpoint/2010/main" val="329033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250825" y="1341438"/>
            <a:ext cx="2233613" cy="3729037"/>
          </a:xfrm>
        </p:spPr>
        <p:txBody>
          <a:bodyPr/>
          <a:lstStyle/>
          <a:p>
            <a:pPr algn="l"/>
            <a:r>
              <a:rPr lang="tr-TR" sz="2800" b="1" dirty="0" smtClean="0">
                <a:latin typeface="+mj-lt"/>
              </a:rPr>
              <a:t>Sağlık ve güvenlik sorunları ile bunların en yüksek olduğu sektörler</a:t>
            </a:r>
            <a:endParaRPr lang="en-US" sz="2800" b="1" dirty="0" smtClean="0">
              <a:latin typeface="+mj-lt"/>
            </a:endParaRPr>
          </a:p>
        </p:txBody>
      </p:sp>
      <p:graphicFrame>
        <p:nvGraphicFramePr>
          <p:cNvPr id="5" name="4 Tablo"/>
          <p:cNvGraphicFramePr>
            <a:graphicFrameLocks noGrp="1"/>
          </p:cNvGraphicFramePr>
          <p:nvPr/>
        </p:nvGraphicFramePr>
        <p:xfrm>
          <a:off x="2484438" y="333375"/>
          <a:ext cx="6167437" cy="6100762"/>
        </p:xfrm>
        <a:graphic>
          <a:graphicData uri="http://schemas.openxmlformats.org/drawingml/2006/table">
            <a:tbl>
              <a:tblPr firstRow="1" bandRow="1">
                <a:tableStyleId>{5C22544A-7EE6-4342-B048-85BDC9FD1C3A}</a:tableStyleId>
              </a:tblPr>
              <a:tblGrid>
                <a:gridCol w="2476963">
                  <a:extLst>
                    <a:ext uri="{9D8B030D-6E8A-4147-A177-3AD203B41FA5}">
                      <a16:colId xmlns:a16="http://schemas.microsoft.com/office/drawing/2014/main" val="20000"/>
                    </a:ext>
                  </a:extLst>
                </a:gridCol>
                <a:gridCol w="3690474">
                  <a:extLst>
                    <a:ext uri="{9D8B030D-6E8A-4147-A177-3AD203B41FA5}">
                      <a16:colId xmlns:a16="http://schemas.microsoft.com/office/drawing/2014/main" val="20001"/>
                    </a:ext>
                  </a:extLst>
                </a:gridCol>
              </a:tblGrid>
              <a:tr h="640090">
                <a:tc>
                  <a:txBody>
                    <a:bodyPr/>
                    <a:lstStyle/>
                    <a:p>
                      <a:r>
                        <a:rPr lang="tr-TR" sz="1800" dirty="0" smtClean="0"/>
                        <a:t>KONULAR</a:t>
                      </a:r>
                    </a:p>
                    <a:p>
                      <a:r>
                        <a:rPr lang="tr-TR" sz="1800" dirty="0" smtClean="0"/>
                        <a:t>(AB-27</a:t>
                      </a:r>
                      <a:r>
                        <a:rPr lang="tr-TR" sz="1800" baseline="0" dirty="0" smtClean="0"/>
                        <a:t> ortalaması)</a:t>
                      </a:r>
                      <a:endParaRPr lang="en-US" sz="1800" dirty="0"/>
                    </a:p>
                  </a:txBody>
                  <a:tcPr marL="91432" marR="91432" marT="45721" marB="45721"/>
                </a:tc>
                <a:tc>
                  <a:txBody>
                    <a:bodyPr/>
                    <a:lstStyle/>
                    <a:p>
                      <a:r>
                        <a:rPr lang="tr-TR" sz="1800" dirty="0" smtClean="0"/>
                        <a:t>SEKTÖR</a:t>
                      </a:r>
                      <a:endParaRPr lang="en-US" sz="1800" dirty="0"/>
                    </a:p>
                  </a:txBody>
                  <a:tcPr marL="91432" marR="91432" marT="45721" marB="45721"/>
                </a:tc>
                <a:extLst>
                  <a:ext uri="{0D108BD9-81ED-4DB2-BD59-A6C34878D82A}">
                    <a16:rowId xmlns:a16="http://schemas.microsoft.com/office/drawing/2014/main" val="10000"/>
                  </a:ext>
                </a:extLst>
              </a:tr>
              <a:tr h="390048">
                <a:tc rowSpan="2">
                  <a:txBody>
                    <a:bodyPr/>
                    <a:lstStyle/>
                    <a:p>
                      <a:r>
                        <a:rPr lang="tr-TR" sz="1800" dirty="0" smtClean="0"/>
                        <a:t>İş</a:t>
                      </a:r>
                      <a:r>
                        <a:rPr lang="tr-TR" sz="1800" baseline="0" dirty="0" smtClean="0"/>
                        <a:t> kazaları (%80)</a:t>
                      </a:r>
                      <a:endParaRPr lang="en-US" sz="1800" dirty="0"/>
                    </a:p>
                  </a:txBody>
                  <a:tcPr marL="91432" marR="91432" marT="45721" marB="45721" anchor="ctr"/>
                </a:tc>
                <a:tc>
                  <a:txBody>
                    <a:bodyPr/>
                    <a:lstStyle/>
                    <a:p>
                      <a:pPr algn="r"/>
                      <a:r>
                        <a:rPr lang="tr-TR" sz="1800" dirty="0" smtClean="0"/>
                        <a:t>İnşaat (%90)</a:t>
                      </a:r>
                      <a:endParaRPr lang="en-US" sz="1800" dirty="0"/>
                    </a:p>
                  </a:txBody>
                  <a:tcPr marL="91432" marR="91432" marT="45721" marB="45721"/>
                </a:tc>
                <a:extLst>
                  <a:ext uri="{0D108BD9-81ED-4DB2-BD59-A6C34878D82A}">
                    <a16:rowId xmlns:a16="http://schemas.microsoft.com/office/drawing/2014/main" val="10001"/>
                  </a:ext>
                </a:extLst>
              </a:tr>
              <a:tr h="390048">
                <a:tc vMerge="1">
                  <a:txBody>
                    <a:bodyPr/>
                    <a:lstStyle/>
                    <a:p>
                      <a:endParaRPr lang="en-US" dirty="0"/>
                    </a:p>
                  </a:txBody>
                  <a:tcPr/>
                </a:tc>
                <a:tc>
                  <a:txBody>
                    <a:bodyPr/>
                    <a:lstStyle/>
                    <a:p>
                      <a:pPr algn="r"/>
                      <a:r>
                        <a:rPr lang="tr-TR" sz="1800" dirty="0" smtClean="0"/>
                        <a:t>Elektrik, gaz ve su dağıtımı (%87)</a:t>
                      </a:r>
                      <a:endParaRPr lang="en-US" sz="1800" dirty="0"/>
                    </a:p>
                  </a:txBody>
                  <a:tcPr marL="91432" marR="91432" marT="45721" marB="45721"/>
                </a:tc>
                <a:extLst>
                  <a:ext uri="{0D108BD9-81ED-4DB2-BD59-A6C34878D82A}">
                    <a16:rowId xmlns:a16="http://schemas.microsoft.com/office/drawing/2014/main" val="10002"/>
                  </a:ext>
                </a:extLst>
              </a:tr>
              <a:tr h="390048">
                <a:tc rowSpan="2">
                  <a:txBody>
                    <a:bodyPr/>
                    <a:lstStyle/>
                    <a:p>
                      <a:r>
                        <a:rPr lang="tr-TR" sz="1800" b="1" dirty="0" smtClean="0"/>
                        <a:t>İşle ilgili stres (%79)</a:t>
                      </a:r>
                      <a:endParaRPr lang="en-US" sz="1800" b="1" dirty="0"/>
                    </a:p>
                  </a:txBody>
                  <a:tcPr marL="91432" marR="91432" marT="45721" marB="45721" anchor="ctr"/>
                </a:tc>
                <a:tc>
                  <a:txBody>
                    <a:bodyPr/>
                    <a:lstStyle/>
                    <a:p>
                      <a:pPr algn="r"/>
                      <a:r>
                        <a:rPr lang="tr-TR" sz="1800" u="sng" dirty="0" smtClean="0"/>
                        <a:t>Sağlık ve sosyal çalışma (%91)</a:t>
                      </a:r>
                      <a:endParaRPr lang="en-US" sz="1800" u="sng" dirty="0"/>
                    </a:p>
                  </a:txBody>
                  <a:tcPr marL="91432" marR="91432" marT="45721" marB="45721"/>
                </a:tc>
                <a:extLst>
                  <a:ext uri="{0D108BD9-81ED-4DB2-BD59-A6C34878D82A}">
                    <a16:rowId xmlns:a16="http://schemas.microsoft.com/office/drawing/2014/main" val="10003"/>
                  </a:ext>
                </a:extLst>
              </a:tr>
              <a:tr h="390048">
                <a:tc vMerge="1">
                  <a:txBody>
                    <a:bodyPr/>
                    <a:lstStyle/>
                    <a:p>
                      <a:endParaRPr lang="en-US" dirty="0"/>
                    </a:p>
                  </a:txBody>
                  <a:tcPr/>
                </a:tc>
                <a:tc>
                  <a:txBody>
                    <a:bodyPr/>
                    <a:lstStyle/>
                    <a:p>
                      <a:pPr algn="r"/>
                      <a:r>
                        <a:rPr lang="tr-TR" sz="1800" dirty="0" smtClean="0"/>
                        <a:t>Eğitim</a:t>
                      </a:r>
                      <a:r>
                        <a:rPr lang="tr-TR" sz="1800" baseline="0" dirty="0" smtClean="0"/>
                        <a:t> (%84)</a:t>
                      </a:r>
                      <a:endParaRPr lang="en-US" sz="1800" dirty="0"/>
                    </a:p>
                  </a:txBody>
                  <a:tcPr marL="91432" marR="91432" marT="45721" marB="45721"/>
                </a:tc>
                <a:extLst>
                  <a:ext uri="{0D108BD9-81ED-4DB2-BD59-A6C34878D82A}">
                    <a16:rowId xmlns:a16="http://schemas.microsoft.com/office/drawing/2014/main" val="10004"/>
                  </a:ext>
                </a:extLst>
              </a:tr>
              <a:tr h="390048">
                <a:tc rowSpan="2">
                  <a:txBody>
                    <a:bodyPr/>
                    <a:lstStyle/>
                    <a:p>
                      <a:r>
                        <a:rPr lang="tr-TR" sz="1800" dirty="0" smtClean="0"/>
                        <a:t>Kas</a:t>
                      </a:r>
                      <a:r>
                        <a:rPr lang="tr-TR" sz="1800" baseline="0" dirty="0" smtClean="0"/>
                        <a:t> iskelet sistemi hastalıkları (%78)</a:t>
                      </a:r>
                      <a:endParaRPr lang="en-US" sz="1800" dirty="0"/>
                    </a:p>
                  </a:txBody>
                  <a:tcPr marL="91432" marR="91432" marT="45721" marB="45721" anchor="ctr"/>
                </a:tc>
                <a:tc>
                  <a:txBody>
                    <a:bodyPr/>
                    <a:lstStyle/>
                    <a:p>
                      <a:pPr algn="r"/>
                      <a:r>
                        <a:rPr lang="tr-TR" sz="1800" dirty="0" smtClean="0"/>
                        <a:t>Elektrik, gaz ve su dağıtımı (%87)</a:t>
                      </a:r>
                      <a:endParaRPr lang="en-US" sz="1800" dirty="0"/>
                    </a:p>
                  </a:txBody>
                  <a:tcPr marL="91432" marR="91432" marT="45721" marB="45721"/>
                </a:tc>
                <a:extLst>
                  <a:ext uri="{0D108BD9-81ED-4DB2-BD59-A6C34878D82A}">
                    <a16:rowId xmlns:a16="http://schemas.microsoft.com/office/drawing/2014/main" val="10005"/>
                  </a:ext>
                </a:extLst>
              </a:tr>
              <a:tr h="390048">
                <a:tc vMerge="1">
                  <a:txBody>
                    <a:bodyPr/>
                    <a:lstStyle/>
                    <a:p>
                      <a:endParaRPr lang="en-US" dirty="0"/>
                    </a:p>
                  </a:txBody>
                  <a:tcPr/>
                </a:tc>
                <a:tc>
                  <a:txBody>
                    <a:bodyPr/>
                    <a:lstStyle/>
                    <a:p>
                      <a:pPr algn="r"/>
                      <a:r>
                        <a:rPr lang="tr-TR" sz="1800" dirty="0" smtClean="0"/>
                        <a:t>Sağlık ve sosyal çalışma (%86)</a:t>
                      </a:r>
                      <a:endParaRPr lang="en-US" sz="1800" dirty="0"/>
                    </a:p>
                  </a:txBody>
                  <a:tcPr marL="91432" marR="91432" marT="45721" marB="45721"/>
                </a:tc>
                <a:extLst>
                  <a:ext uri="{0D108BD9-81ED-4DB2-BD59-A6C34878D82A}">
                    <a16:rowId xmlns:a16="http://schemas.microsoft.com/office/drawing/2014/main" val="10006"/>
                  </a:ext>
                </a:extLst>
              </a:tr>
              <a:tr h="390048">
                <a:tc rowSpan="2">
                  <a:txBody>
                    <a:bodyPr/>
                    <a:lstStyle/>
                    <a:p>
                      <a:r>
                        <a:rPr lang="tr-TR" sz="1800" dirty="0" smtClean="0"/>
                        <a:t>Gürültü ve titreşim</a:t>
                      </a:r>
                      <a:r>
                        <a:rPr lang="tr-TR" sz="1800" baseline="0" dirty="0" smtClean="0"/>
                        <a:t> (%61)</a:t>
                      </a:r>
                      <a:endParaRPr lang="en-US" sz="1800" dirty="0"/>
                    </a:p>
                  </a:txBody>
                  <a:tcPr marL="91432" marR="91432" marT="45721" marB="45721" anchor="ctr"/>
                </a:tc>
                <a:tc>
                  <a:txBody>
                    <a:bodyPr/>
                    <a:lstStyle/>
                    <a:p>
                      <a:pPr algn="r"/>
                      <a:r>
                        <a:rPr lang="tr-TR" sz="1800" dirty="0" smtClean="0"/>
                        <a:t>Madencilik ve taş ocağı (%84)</a:t>
                      </a:r>
                      <a:endParaRPr lang="en-US" sz="1800" dirty="0"/>
                    </a:p>
                  </a:txBody>
                  <a:tcPr marL="91432" marR="91432" marT="45721" marB="45721"/>
                </a:tc>
                <a:extLst>
                  <a:ext uri="{0D108BD9-81ED-4DB2-BD59-A6C34878D82A}">
                    <a16:rowId xmlns:a16="http://schemas.microsoft.com/office/drawing/2014/main" val="10007"/>
                  </a:ext>
                </a:extLst>
              </a:tr>
              <a:tr h="390048">
                <a:tc vMerge="1">
                  <a:txBody>
                    <a:bodyPr/>
                    <a:lstStyle/>
                    <a:p>
                      <a:endParaRPr lang="en-US" dirty="0"/>
                    </a:p>
                  </a:txBody>
                  <a:tcPr/>
                </a:tc>
                <a:tc>
                  <a:txBody>
                    <a:bodyPr/>
                    <a:lstStyle/>
                    <a:p>
                      <a:pPr algn="r"/>
                      <a:r>
                        <a:rPr lang="tr-TR" sz="1800" dirty="0" smtClean="0"/>
                        <a:t>İnşaat</a:t>
                      </a:r>
                      <a:r>
                        <a:rPr lang="tr-TR" sz="1800" baseline="0" dirty="0" smtClean="0"/>
                        <a:t> (%82)</a:t>
                      </a:r>
                      <a:endParaRPr lang="en-US" sz="1800" dirty="0"/>
                    </a:p>
                  </a:txBody>
                  <a:tcPr marL="91432" marR="91432" marT="45721" marB="45721"/>
                </a:tc>
                <a:extLst>
                  <a:ext uri="{0D108BD9-81ED-4DB2-BD59-A6C34878D82A}">
                    <a16:rowId xmlns:a16="http://schemas.microsoft.com/office/drawing/2014/main" val="10008"/>
                  </a:ext>
                </a:extLst>
              </a:tr>
              <a:tr h="390048">
                <a:tc rowSpan="2">
                  <a:txBody>
                    <a:bodyPr/>
                    <a:lstStyle/>
                    <a:p>
                      <a:r>
                        <a:rPr lang="tr-TR" sz="1800" dirty="0" smtClean="0"/>
                        <a:t>Tehlikeli maddeler (%58)</a:t>
                      </a:r>
                      <a:endParaRPr lang="en-US" sz="1800" dirty="0"/>
                    </a:p>
                  </a:txBody>
                  <a:tcPr marL="91432" marR="91432" marT="45721" marB="45721" anchor="ctr"/>
                </a:tc>
                <a:tc>
                  <a:txBody>
                    <a:bodyPr/>
                    <a:lstStyle/>
                    <a:p>
                      <a:pPr algn="r"/>
                      <a:r>
                        <a:rPr lang="tr-TR" sz="1800" dirty="0" smtClean="0"/>
                        <a:t>Elektrik, gaz ve su dağıtımı (%75)</a:t>
                      </a:r>
                      <a:endParaRPr lang="en-US" sz="1800" dirty="0"/>
                    </a:p>
                  </a:txBody>
                  <a:tcPr marL="91432" marR="91432" marT="45721" marB="45721"/>
                </a:tc>
                <a:extLst>
                  <a:ext uri="{0D108BD9-81ED-4DB2-BD59-A6C34878D82A}">
                    <a16:rowId xmlns:a16="http://schemas.microsoft.com/office/drawing/2014/main" val="10009"/>
                  </a:ext>
                </a:extLst>
              </a:tr>
              <a:tr h="390048">
                <a:tc vMerge="1">
                  <a:txBody>
                    <a:bodyPr/>
                    <a:lstStyle/>
                    <a:p>
                      <a:endParaRPr lang="en-US" dirty="0"/>
                    </a:p>
                  </a:txBody>
                  <a:tcPr/>
                </a:tc>
                <a:tc>
                  <a:txBody>
                    <a:bodyPr/>
                    <a:lstStyle/>
                    <a:p>
                      <a:pPr algn="r"/>
                      <a:r>
                        <a:rPr lang="tr-TR" sz="1800" dirty="0" smtClean="0"/>
                        <a:t>Madencilik ve taş ocağı (%73)</a:t>
                      </a:r>
                      <a:endParaRPr lang="en-US" sz="1800" dirty="0"/>
                    </a:p>
                  </a:txBody>
                  <a:tcPr marL="91432" marR="91432" marT="45721" marB="45721"/>
                </a:tc>
                <a:extLst>
                  <a:ext uri="{0D108BD9-81ED-4DB2-BD59-A6C34878D82A}">
                    <a16:rowId xmlns:a16="http://schemas.microsoft.com/office/drawing/2014/main" val="10010"/>
                  </a:ext>
                </a:extLst>
              </a:tr>
              <a:tr h="390048">
                <a:tc rowSpan="2">
                  <a:txBody>
                    <a:bodyPr/>
                    <a:lstStyle/>
                    <a:p>
                      <a:r>
                        <a:rPr lang="tr-TR" sz="1800" b="1" dirty="0" smtClean="0"/>
                        <a:t>Şiddet ve şiddetle tehdit</a:t>
                      </a:r>
                      <a:r>
                        <a:rPr lang="tr-TR" sz="1800" b="1" baseline="0" dirty="0" smtClean="0"/>
                        <a:t> (%37)</a:t>
                      </a:r>
                      <a:endParaRPr lang="en-US" sz="1800" b="1" dirty="0"/>
                    </a:p>
                  </a:txBody>
                  <a:tcPr marL="91432" marR="91432" marT="45721" marB="45721" anchor="ctr"/>
                </a:tc>
                <a:tc>
                  <a:txBody>
                    <a:bodyPr/>
                    <a:lstStyle/>
                    <a:p>
                      <a:pPr algn="r"/>
                      <a:r>
                        <a:rPr lang="tr-TR" sz="1800" u="sng" dirty="0" smtClean="0"/>
                        <a:t>Sağlık ve sosyal çalışma (%57)</a:t>
                      </a:r>
                      <a:endParaRPr lang="en-US" sz="1800" u="sng" dirty="0"/>
                    </a:p>
                  </a:txBody>
                  <a:tcPr marL="91432" marR="91432" marT="45721" marB="45721"/>
                </a:tc>
                <a:extLst>
                  <a:ext uri="{0D108BD9-81ED-4DB2-BD59-A6C34878D82A}">
                    <a16:rowId xmlns:a16="http://schemas.microsoft.com/office/drawing/2014/main" val="10011"/>
                  </a:ext>
                </a:extLst>
              </a:tr>
              <a:tr h="390048">
                <a:tc vMerge="1">
                  <a:txBody>
                    <a:bodyPr/>
                    <a:lstStyle/>
                    <a:p>
                      <a:endParaRPr lang="en-US" dirty="0"/>
                    </a:p>
                  </a:txBody>
                  <a:tcPr/>
                </a:tc>
                <a:tc>
                  <a:txBody>
                    <a:bodyPr/>
                    <a:lstStyle/>
                    <a:p>
                      <a:pPr algn="r"/>
                      <a:r>
                        <a:rPr lang="tr-TR" sz="1800" dirty="0" smtClean="0"/>
                        <a:t>Eğitim (%51)</a:t>
                      </a:r>
                      <a:endParaRPr lang="en-US" sz="1800" dirty="0"/>
                    </a:p>
                  </a:txBody>
                  <a:tcPr marL="91432" marR="91432" marT="45721" marB="45721"/>
                </a:tc>
                <a:extLst>
                  <a:ext uri="{0D108BD9-81ED-4DB2-BD59-A6C34878D82A}">
                    <a16:rowId xmlns:a16="http://schemas.microsoft.com/office/drawing/2014/main" val="10012"/>
                  </a:ext>
                </a:extLst>
              </a:tr>
              <a:tr h="390048">
                <a:tc rowSpan="2">
                  <a:txBody>
                    <a:bodyPr/>
                    <a:lstStyle/>
                    <a:p>
                      <a:r>
                        <a:rPr lang="tr-TR" sz="1800" b="1" dirty="0" smtClean="0"/>
                        <a:t>Taciz ve</a:t>
                      </a:r>
                      <a:r>
                        <a:rPr lang="tr-TR" sz="1800" b="1" baseline="0" dirty="0" smtClean="0"/>
                        <a:t> zorbalık (%37)</a:t>
                      </a:r>
                      <a:endParaRPr lang="en-US" sz="1800" b="1" dirty="0"/>
                    </a:p>
                  </a:txBody>
                  <a:tcPr marL="91432" marR="91432" marT="45721" marB="45721" anchor="ctr"/>
                </a:tc>
                <a:tc>
                  <a:txBody>
                    <a:bodyPr/>
                    <a:lstStyle/>
                    <a:p>
                      <a:pPr algn="r"/>
                      <a:r>
                        <a:rPr lang="tr-TR" sz="1800" u="sng" dirty="0" smtClean="0"/>
                        <a:t>Sağlık ve sosyal çalışma (%47)</a:t>
                      </a:r>
                      <a:endParaRPr lang="en-US" sz="1800" u="sng" dirty="0"/>
                    </a:p>
                  </a:txBody>
                  <a:tcPr marL="91432" marR="91432" marT="45721" marB="45721"/>
                </a:tc>
                <a:extLst>
                  <a:ext uri="{0D108BD9-81ED-4DB2-BD59-A6C34878D82A}">
                    <a16:rowId xmlns:a16="http://schemas.microsoft.com/office/drawing/2014/main" val="10013"/>
                  </a:ext>
                </a:extLst>
              </a:tr>
              <a:tr h="390048">
                <a:tc vMerge="1">
                  <a:txBody>
                    <a:bodyPr/>
                    <a:lstStyle/>
                    <a:p>
                      <a:endParaRPr lang="en-US" dirty="0"/>
                    </a:p>
                  </a:txBody>
                  <a:tcPr/>
                </a:tc>
                <a:tc>
                  <a:txBody>
                    <a:bodyPr/>
                    <a:lstStyle/>
                    <a:p>
                      <a:pPr algn="r"/>
                      <a:r>
                        <a:rPr lang="tr-TR" sz="1800" dirty="0" smtClean="0"/>
                        <a:t>Eğitim (%47)</a:t>
                      </a:r>
                      <a:endParaRPr lang="en-US" sz="1800" dirty="0"/>
                    </a:p>
                  </a:txBody>
                  <a:tcPr marL="91432" marR="91432" marT="45721" marB="45721"/>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1385721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p:cNvSpPr>
            <a:spLocks noGrp="1"/>
          </p:cNvSpPr>
          <p:nvPr>
            <p:ph type="title"/>
          </p:nvPr>
        </p:nvSpPr>
        <p:spPr/>
        <p:txBody>
          <a:bodyPr/>
          <a:lstStyle/>
          <a:p>
            <a:r>
              <a:rPr lang="tr-TR" sz="4000" b="1" smtClean="0">
                <a:latin typeface="+mj-lt"/>
              </a:rPr>
              <a:t>4857 sayılı İş Kanunu</a:t>
            </a:r>
            <a:endParaRPr lang="en-US" sz="4000" b="1" smtClean="0">
              <a:latin typeface="+mj-lt"/>
            </a:endParaRPr>
          </a:p>
        </p:txBody>
      </p:sp>
      <p:sp>
        <p:nvSpPr>
          <p:cNvPr id="3" name="2 İçerik Yer Tutucusu"/>
          <p:cNvSpPr>
            <a:spLocks noGrp="1"/>
          </p:cNvSpPr>
          <p:nvPr>
            <p:ph idx="1"/>
          </p:nvPr>
        </p:nvSpPr>
        <p:spPr>
          <a:xfrm>
            <a:off x="467544" y="1772816"/>
            <a:ext cx="8229600" cy="4968875"/>
          </a:xfrm>
        </p:spPr>
        <p:txBody>
          <a:bodyPr rtlCol="0">
            <a:normAutofit fontScale="55000" lnSpcReduction="20000"/>
          </a:bodyPr>
          <a:lstStyle/>
          <a:p>
            <a:pPr marL="0" fontAlgn="auto">
              <a:spcAft>
                <a:spcPts val="0"/>
              </a:spcAft>
              <a:buFont typeface="Arial" pitchFamily="34" charset="0"/>
              <a:buNone/>
              <a:defRPr/>
            </a:pPr>
            <a:r>
              <a:rPr lang="tr-TR" b="1" dirty="0" smtClean="0">
                <a:latin typeface="+mj-lt"/>
              </a:rPr>
              <a:t>Analık halinde çalışma ve süt izni</a:t>
            </a:r>
            <a:endParaRPr lang="tr-TR" dirty="0" smtClean="0">
              <a:latin typeface="+mj-lt"/>
            </a:endParaRPr>
          </a:p>
          <a:p>
            <a:pPr marL="0" fontAlgn="auto">
              <a:spcAft>
                <a:spcPts val="0"/>
              </a:spcAft>
              <a:buFont typeface="Arial" pitchFamily="34" charset="0"/>
              <a:buNone/>
              <a:defRPr/>
            </a:pPr>
            <a:r>
              <a:rPr lang="tr-TR" b="1" dirty="0" smtClean="0">
                <a:latin typeface="+mj-lt"/>
              </a:rPr>
              <a:t>MADDE 74.</a:t>
            </a:r>
            <a:r>
              <a:rPr lang="tr-TR" dirty="0" smtClean="0">
                <a:latin typeface="+mj-lt"/>
              </a:rPr>
              <a:t> </a:t>
            </a:r>
            <a:r>
              <a:rPr lang="tr-TR" dirty="0" smtClean="0">
                <a:solidFill>
                  <a:srgbClr val="C00000"/>
                </a:solidFill>
                <a:latin typeface="+mj-lt"/>
              </a:rPr>
              <a:t>Kadın işçilerin doğumdan önce sekiz ve doğumdan sonra sekiz hafta olmak üzere toplam </a:t>
            </a:r>
            <a:r>
              <a:rPr lang="tr-TR" dirty="0" err="1" smtClean="0">
                <a:solidFill>
                  <a:srgbClr val="C00000"/>
                </a:solidFill>
                <a:latin typeface="+mj-lt"/>
              </a:rPr>
              <a:t>onaltı</a:t>
            </a:r>
            <a:r>
              <a:rPr lang="tr-TR" dirty="0" smtClean="0">
                <a:solidFill>
                  <a:srgbClr val="C00000"/>
                </a:solidFill>
                <a:latin typeface="+mj-lt"/>
              </a:rPr>
              <a:t> haftalık süre için çalıştırılmamaları esastır. </a:t>
            </a:r>
            <a:r>
              <a:rPr lang="tr-TR" dirty="0" smtClean="0">
                <a:latin typeface="+mj-lt"/>
              </a:rPr>
              <a:t>Çoğul gebelik halinde doğumdan önce çalıştırılmayacak sekiz haftalık süreye iki hafta süre eklenir. Ancak, sağlık durumu uygun olduğu takdirde, doktorun onayı ile kadın işçi isterse doğumdan önceki üç haftaya kadar işyerinde çalışabilir. Bu durumda, kadın işçinin çalıştığı süreler doğum sonrası sürelere eklenir. </a:t>
            </a:r>
          </a:p>
          <a:p>
            <a:pPr marL="0" fontAlgn="auto">
              <a:spcAft>
                <a:spcPts val="0"/>
              </a:spcAft>
              <a:buFont typeface="Arial" pitchFamily="34" charset="0"/>
              <a:buNone/>
              <a:defRPr/>
            </a:pPr>
            <a:r>
              <a:rPr lang="tr-TR" dirty="0" smtClean="0">
                <a:latin typeface="+mj-lt"/>
              </a:rPr>
              <a:t>……………………………….</a:t>
            </a:r>
          </a:p>
          <a:p>
            <a:pPr marL="0" fontAlgn="auto">
              <a:spcAft>
                <a:spcPts val="0"/>
              </a:spcAft>
              <a:buFont typeface="Arial" pitchFamily="34" charset="0"/>
              <a:buNone/>
              <a:defRPr/>
            </a:pPr>
            <a:r>
              <a:rPr lang="tr-TR" dirty="0" smtClean="0">
                <a:latin typeface="+mj-lt"/>
              </a:rPr>
              <a:t>Hekim raporu ile gerekli görüldüğü takdirde, hamile kadın işçi sağlığına uygun daha hafif işlerde çalıştırılır. Bu halde işçinin ücretinde bir indirim yapılmaz. </a:t>
            </a:r>
          </a:p>
          <a:p>
            <a:pPr marL="0" fontAlgn="auto">
              <a:spcAft>
                <a:spcPts val="0"/>
              </a:spcAft>
              <a:buFont typeface="Arial" pitchFamily="34" charset="0"/>
              <a:buNone/>
              <a:defRPr/>
            </a:pPr>
            <a:r>
              <a:rPr lang="tr-TR" dirty="0" smtClean="0">
                <a:solidFill>
                  <a:srgbClr val="C00000"/>
                </a:solidFill>
                <a:latin typeface="+mj-lt"/>
              </a:rPr>
              <a:t>İsteği halinde kadın işçiye, </a:t>
            </a:r>
            <a:r>
              <a:rPr lang="tr-TR" dirty="0" err="1" smtClean="0">
                <a:solidFill>
                  <a:srgbClr val="C00000"/>
                </a:solidFill>
                <a:latin typeface="+mj-lt"/>
              </a:rPr>
              <a:t>onaltı</a:t>
            </a:r>
            <a:r>
              <a:rPr lang="tr-TR" dirty="0" smtClean="0">
                <a:solidFill>
                  <a:srgbClr val="C00000"/>
                </a:solidFill>
                <a:latin typeface="+mj-lt"/>
              </a:rPr>
              <a:t> haftalık sürenin tamamlanmasından veya çoğul gebelik halinde </a:t>
            </a:r>
            <a:r>
              <a:rPr lang="tr-TR" dirty="0" err="1" smtClean="0">
                <a:solidFill>
                  <a:srgbClr val="C00000"/>
                </a:solidFill>
                <a:latin typeface="+mj-lt"/>
              </a:rPr>
              <a:t>onsekiz</a:t>
            </a:r>
            <a:r>
              <a:rPr lang="tr-TR" dirty="0" smtClean="0">
                <a:solidFill>
                  <a:srgbClr val="C00000"/>
                </a:solidFill>
                <a:latin typeface="+mj-lt"/>
              </a:rPr>
              <a:t> haftalık süreden sonra altı aya kadar ücretsiz izin verilir. </a:t>
            </a:r>
            <a:r>
              <a:rPr lang="tr-TR" dirty="0" smtClean="0">
                <a:latin typeface="+mj-lt"/>
              </a:rPr>
              <a:t>Bu süre, yıllık ücretli izin hakkının hesabında dikkate alınmaz. </a:t>
            </a:r>
          </a:p>
          <a:p>
            <a:pPr marL="0" fontAlgn="auto">
              <a:spcAft>
                <a:spcPts val="0"/>
              </a:spcAft>
              <a:buFont typeface="Arial" pitchFamily="34" charset="0"/>
              <a:buNone/>
              <a:defRPr/>
            </a:pPr>
            <a:r>
              <a:rPr lang="tr-TR" dirty="0" smtClean="0">
                <a:solidFill>
                  <a:srgbClr val="C00000"/>
                </a:solidFill>
                <a:latin typeface="+mj-lt"/>
              </a:rPr>
              <a:t>Kadın işçilere bir yaşından küçük çocuklarını emzirmeleri için günde toplam </a:t>
            </a:r>
            <a:r>
              <a:rPr lang="tr-TR" dirty="0" err="1" smtClean="0">
                <a:solidFill>
                  <a:srgbClr val="C00000"/>
                </a:solidFill>
                <a:latin typeface="+mj-lt"/>
              </a:rPr>
              <a:t>birbuçuk</a:t>
            </a:r>
            <a:r>
              <a:rPr lang="tr-TR" dirty="0" smtClean="0">
                <a:solidFill>
                  <a:srgbClr val="C00000"/>
                </a:solidFill>
                <a:latin typeface="+mj-lt"/>
              </a:rPr>
              <a:t> saat süt izni verilir</a:t>
            </a:r>
            <a:r>
              <a:rPr lang="tr-TR" dirty="0" smtClean="0">
                <a:latin typeface="+mj-lt"/>
              </a:rPr>
              <a:t>. Bu sürenin hangi saatler arasında ve kaça bölünerek kullanılacağını işçi kendisi belirler. Bu süre günlük çalışma süresinden sayılır. </a:t>
            </a:r>
          </a:p>
          <a:p>
            <a:pPr fontAlgn="auto">
              <a:spcAft>
                <a:spcPts val="0"/>
              </a:spcAft>
              <a:buFont typeface="Arial" pitchFamily="34" charset="0"/>
              <a:buNone/>
              <a:defRPr/>
            </a:pPr>
            <a:endParaRPr lang="tr-TR" dirty="0" smtClean="0">
              <a:latin typeface="+mj-lt"/>
            </a:endParaRPr>
          </a:p>
          <a:p>
            <a:pPr fontAlgn="auto">
              <a:spcAft>
                <a:spcPts val="0"/>
              </a:spcAft>
              <a:buFont typeface="Arial" pitchFamily="34" charset="0"/>
              <a:buNone/>
              <a:defRPr/>
            </a:pPr>
            <a:endParaRPr lang="tr-TR" dirty="0" smtClean="0">
              <a:latin typeface="+mj-lt"/>
            </a:endParaRPr>
          </a:p>
          <a:p>
            <a:pPr marL="0" indent="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fontAlgn="auto">
              <a:spcAft>
                <a:spcPts val="0"/>
              </a:spcAft>
              <a:defRPr/>
            </a:pPr>
            <a:endParaRPr lang="tr-TR" dirty="0" smtClean="0">
              <a:latin typeface="+mj-lt"/>
            </a:endParaRPr>
          </a:p>
          <a:p>
            <a:pPr fontAlgn="auto">
              <a:spcAft>
                <a:spcPts val="0"/>
              </a:spcAft>
              <a:buFont typeface="Arial" pitchFamily="34" charset="0"/>
              <a:buNone/>
              <a:defRPr/>
            </a:pPr>
            <a:endParaRPr lang="tr-TR" dirty="0" smtClean="0">
              <a:latin typeface="+mj-lt"/>
            </a:endParaRPr>
          </a:p>
          <a:p>
            <a:pPr fontAlgn="auto">
              <a:spcAft>
                <a:spcPts val="0"/>
              </a:spcAft>
              <a:defRPr/>
            </a:pPr>
            <a:endParaRPr lang="en-US" dirty="0">
              <a:latin typeface="+mj-lt"/>
            </a:endParaRPr>
          </a:p>
        </p:txBody>
      </p:sp>
    </p:spTree>
    <p:extLst>
      <p:ext uri="{BB962C8B-B14F-4D97-AF65-F5344CB8AC3E}">
        <p14:creationId xmlns:p14="http://schemas.microsoft.com/office/powerpoint/2010/main" val="40851618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Başlık"/>
          <p:cNvSpPr>
            <a:spLocks noGrp="1"/>
          </p:cNvSpPr>
          <p:nvPr>
            <p:ph type="title"/>
          </p:nvPr>
        </p:nvSpPr>
        <p:spPr/>
        <p:txBody>
          <a:bodyPr/>
          <a:lstStyle/>
          <a:p>
            <a:r>
              <a:rPr lang="tr-TR" sz="4000" b="1" smtClean="0">
                <a:latin typeface="+mj-lt"/>
              </a:rPr>
              <a:t>4857 sayılı İş Kanunu</a:t>
            </a:r>
            <a:endParaRPr lang="en-US" sz="4000" b="1" smtClean="0">
              <a:latin typeface="+mj-lt"/>
            </a:endParaRPr>
          </a:p>
        </p:txBody>
      </p:sp>
      <p:sp>
        <p:nvSpPr>
          <p:cNvPr id="3" name="2 İçerik Yer Tutucusu"/>
          <p:cNvSpPr>
            <a:spLocks noGrp="1"/>
          </p:cNvSpPr>
          <p:nvPr>
            <p:ph idx="1"/>
          </p:nvPr>
        </p:nvSpPr>
        <p:spPr>
          <a:xfrm>
            <a:off x="457200" y="1412875"/>
            <a:ext cx="8229600" cy="4968875"/>
          </a:xfrm>
        </p:spPr>
        <p:txBody>
          <a:bodyPr rtlCol="0">
            <a:normAutofit fontScale="77500" lnSpcReduction="20000"/>
          </a:bodyPr>
          <a:lstStyle/>
          <a:p>
            <a:pPr marL="0" fontAlgn="auto">
              <a:spcAft>
                <a:spcPts val="0"/>
              </a:spcAft>
              <a:buFont typeface="Arial" pitchFamily="34" charset="0"/>
              <a:buNone/>
              <a:defRPr/>
            </a:pPr>
            <a:r>
              <a:rPr lang="tr-TR" b="1" dirty="0" smtClean="0">
                <a:latin typeface="+mj-lt"/>
              </a:rPr>
              <a:t>Gebe veya çocuk emziren kadınlar için yönetmelik</a:t>
            </a:r>
            <a:r>
              <a:rPr lang="tr-TR" dirty="0" smtClean="0">
                <a:latin typeface="+mj-lt"/>
              </a:rPr>
              <a:t> </a:t>
            </a:r>
          </a:p>
          <a:p>
            <a:pPr marL="0" fontAlgn="auto">
              <a:spcAft>
                <a:spcPts val="0"/>
              </a:spcAft>
              <a:buFont typeface="Arial" pitchFamily="34" charset="0"/>
              <a:buNone/>
              <a:defRPr/>
            </a:pPr>
            <a:r>
              <a:rPr lang="tr-TR" b="1" dirty="0" smtClean="0">
                <a:latin typeface="+mj-lt"/>
              </a:rPr>
              <a:t>MADDE 88. </a:t>
            </a:r>
            <a:r>
              <a:rPr lang="tr-TR" dirty="0" smtClean="0">
                <a:latin typeface="+mj-lt"/>
              </a:rPr>
              <a:t>Gebe veya çocuk emziren kadınların hangi dönemlerde ne gibi işlerde çalıştırılmalarının yasak olduğu ve bunların çalışmalarında sakınca olmayan işlerde hangi şartlar ve usullere uyacakları, ne suretle emzirme odaları veya çocuk bakım yurdu (kreş) kurulması gerektiği veya hangi hallerde dışarıdan hizmet alabilecekleri Sağlık Bakanlığının görüşü alınarak Çalışma ve Sosyal Güvenlik Bakanlığı tarafından hazırlanacak bir yönetmelikte gösterilir. </a:t>
            </a:r>
          </a:p>
          <a:p>
            <a:pPr fontAlgn="auto">
              <a:spcAft>
                <a:spcPts val="0"/>
              </a:spcAft>
              <a:buFont typeface="Arial" pitchFamily="34" charset="0"/>
              <a:buNone/>
              <a:defRPr/>
            </a:pPr>
            <a:r>
              <a:rPr lang="tr-TR" dirty="0" smtClean="0">
                <a:solidFill>
                  <a:srgbClr val="C00000"/>
                </a:solidFill>
                <a:latin typeface="+mj-lt"/>
              </a:rPr>
              <a:t>	- Gebe ve emziren kadınların çalıştırılma şartlarıyla emzirme odaları ve çocuk bakım yurtlarında dair yönetmelik</a:t>
            </a:r>
          </a:p>
          <a:p>
            <a:pPr fontAlgn="auto">
              <a:spcAft>
                <a:spcPts val="0"/>
              </a:spcAft>
              <a:buFont typeface="Arial" pitchFamily="34" charset="0"/>
              <a:buNone/>
              <a:defRPr/>
            </a:pPr>
            <a:endParaRPr lang="tr-TR" dirty="0" smtClean="0">
              <a:latin typeface="+mj-lt"/>
            </a:endParaRPr>
          </a:p>
          <a:p>
            <a:pPr marL="0" indent="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marL="0" fontAlgn="auto">
              <a:spcAft>
                <a:spcPts val="0"/>
              </a:spcAft>
              <a:buFont typeface="Arial" pitchFamily="34" charset="0"/>
              <a:buNone/>
              <a:defRPr/>
            </a:pPr>
            <a:endParaRPr lang="tr-TR" dirty="0" smtClean="0">
              <a:latin typeface="+mj-lt"/>
            </a:endParaRPr>
          </a:p>
          <a:p>
            <a:pPr fontAlgn="auto">
              <a:spcAft>
                <a:spcPts val="0"/>
              </a:spcAft>
              <a:defRPr/>
            </a:pPr>
            <a:endParaRPr lang="tr-TR" dirty="0" smtClean="0">
              <a:latin typeface="+mj-lt"/>
            </a:endParaRPr>
          </a:p>
          <a:p>
            <a:pPr fontAlgn="auto">
              <a:spcAft>
                <a:spcPts val="0"/>
              </a:spcAft>
              <a:buFont typeface="Arial" pitchFamily="34" charset="0"/>
              <a:buNone/>
              <a:defRPr/>
            </a:pPr>
            <a:endParaRPr lang="tr-TR" dirty="0" smtClean="0">
              <a:latin typeface="+mj-lt"/>
            </a:endParaRPr>
          </a:p>
          <a:p>
            <a:pPr fontAlgn="auto">
              <a:spcAft>
                <a:spcPts val="0"/>
              </a:spcAft>
              <a:defRPr/>
            </a:pPr>
            <a:endParaRPr lang="en-US" dirty="0">
              <a:latin typeface="+mj-lt"/>
            </a:endParaRPr>
          </a:p>
        </p:txBody>
      </p:sp>
    </p:spTree>
    <p:extLst>
      <p:ext uri="{BB962C8B-B14F-4D97-AF65-F5344CB8AC3E}">
        <p14:creationId xmlns:p14="http://schemas.microsoft.com/office/powerpoint/2010/main" val="32943051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Başlık"/>
          <p:cNvSpPr>
            <a:spLocks noGrp="1"/>
          </p:cNvSpPr>
          <p:nvPr>
            <p:ph type="title"/>
          </p:nvPr>
        </p:nvSpPr>
        <p:spPr>
          <a:xfrm>
            <a:off x="457200" y="274638"/>
            <a:ext cx="8686800" cy="1143000"/>
          </a:xfrm>
        </p:spPr>
        <p:txBody>
          <a:bodyPr/>
          <a:lstStyle/>
          <a:p>
            <a:r>
              <a:rPr lang="tr-TR" sz="2800" b="1" dirty="0" smtClean="0">
                <a:latin typeface="+mj-lt"/>
              </a:rPr>
              <a:t>Gebe ve emziren kadınların çalıştırılma şartlarıyla emzirme odaları ve çocuk bakım yurtlarında dair yönetmelik</a:t>
            </a:r>
            <a:endParaRPr lang="en-US" sz="2800" b="1" dirty="0" smtClean="0">
              <a:latin typeface="+mj-lt"/>
            </a:endParaRPr>
          </a:p>
        </p:txBody>
      </p:sp>
      <p:sp>
        <p:nvSpPr>
          <p:cNvPr id="66563" name="2 İçerik Yer Tutucusu"/>
          <p:cNvSpPr>
            <a:spLocks noGrp="1"/>
          </p:cNvSpPr>
          <p:nvPr>
            <p:ph idx="1"/>
          </p:nvPr>
        </p:nvSpPr>
        <p:spPr>
          <a:xfrm>
            <a:off x="467544" y="1529555"/>
            <a:ext cx="8229600" cy="5329237"/>
          </a:xfrm>
        </p:spPr>
        <p:txBody>
          <a:bodyPr>
            <a:normAutofit lnSpcReduction="10000"/>
          </a:bodyPr>
          <a:lstStyle/>
          <a:p>
            <a:pPr marL="0">
              <a:buFont typeface="Arial" pitchFamily="34" charset="0"/>
              <a:buNone/>
            </a:pPr>
            <a:r>
              <a:rPr lang="tr-TR" sz="2000" b="1" dirty="0" smtClean="0">
                <a:latin typeface="+mj-lt"/>
              </a:rPr>
              <a:t>Oda ve Yurt Açma Yükümlülüğü</a:t>
            </a:r>
            <a:endParaRPr lang="tr-TR" sz="2000" dirty="0" smtClean="0">
              <a:latin typeface="+mj-lt"/>
            </a:endParaRPr>
          </a:p>
          <a:p>
            <a:pPr marL="0">
              <a:buFont typeface="Arial" pitchFamily="34" charset="0"/>
              <a:buNone/>
            </a:pPr>
            <a:r>
              <a:rPr lang="tr-TR" sz="2000" b="1" dirty="0" smtClean="0">
                <a:latin typeface="+mj-lt"/>
              </a:rPr>
              <a:t>Madde 15 . </a:t>
            </a:r>
            <a:r>
              <a:rPr lang="tr-TR" sz="2000" dirty="0" smtClean="0">
                <a:latin typeface="+mj-lt"/>
              </a:rPr>
              <a:t>Yaşları ve medeni halleri ne olursa olsun, </a:t>
            </a:r>
            <a:r>
              <a:rPr lang="tr-TR" sz="2000" dirty="0" smtClean="0">
                <a:solidFill>
                  <a:srgbClr val="C00000"/>
                </a:solidFill>
                <a:latin typeface="+mj-lt"/>
              </a:rPr>
              <a:t>100-150 kadın işçi çalıştırılan işyerlerinde, bir yaşından küçük çocukların bırakılması ve bakılması ve emziren işçilerin çocuklarını emzirmeleri için işveren tarafından, çalışma yerlerinden ayrı ve işyerine en çok 250 metre uzaklıkta bir emzirme odasının kurulması zorunludur.</a:t>
            </a:r>
          </a:p>
          <a:p>
            <a:pPr marL="0">
              <a:buFont typeface="Arial" pitchFamily="34" charset="0"/>
              <a:buNone/>
            </a:pPr>
            <a:r>
              <a:rPr lang="tr-TR" sz="2000" dirty="0" smtClean="0">
                <a:latin typeface="+mj-lt"/>
              </a:rPr>
              <a:t>Yaşları ve medeni halleri ne olursa olsun, </a:t>
            </a:r>
            <a:r>
              <a:rPr lang="tr-TR" sz="2000" dirty="0" smtClean="0">
                <a:solidFill>
                  <a:srgbClr val="C00000"/>
                </a:solidFill>
                <a:latin typeface="+mj-lt"/>
              </a:rPr>
              <a:t>150 den çok kadın işçi çalıştırılan işyerlerinde</a:t>
            </a:r>
            <a:r>
              <a:rPr lang="tr-TR" sz="2000" dirty="0" smtClean="0">
                <a:latin typeface="+mj-lt"/>
              </a:rPr>
              <a:t>, 0-6 yaşındaki çocukların bırakılması ve bakılması, emziren işçilerin çocuklarını emzirmeleri için işveren tarafından, </a:t>
            </a:r>
            <a:r>
              <a:rPr lang="tr-TR" sz="2000" dirty="0" smtClean="0">
                <a:solidFill>
                  <a:srgbClr val="C00000"/>
                </a:solidFill>
                <a:latin typeface="+mj-lt"/>
              </a:rPr>
              <a:t>çalışma yerlerinden ayrı ve işyerine yakın bir yurdun kurulması zorunludur. </a:t>
            </a:r>
            <a:r>
              <a:rPr lang="tr-TR" sz="2000" dirty="0" smtClean="0">
                <a:latin typeface="+mj-lt"/>
              </a:rPr>
              <a:t>Yurt açma yükümlülüğünde olan işverenler yurt içinde anaokulu da açmak zorundadırlar. Yurt, işyerine 250 metreden daha uzaksa işveren taşıt sağlamakla yükümlüdür.</a:t>
            </a:r>
          </a:p>
          <a:p>
            <a:pPr marL="0">
              <a:buFont typeface="Arial" pitchFamily="34" charset="0"/>
              <a:buNone/>
            </a:pPr>
            <a:r>
              <a:rPr lang="tr-TR" sz="2000" dirty="0" smtClean="0">
                <a:latin typeface="+mj-lt"/>
              </a:rPr>
              <a:t>İşverenler, ortaklaşa oda ve yurt kurabilecekleri gibi, oda ve yurt açma yükümlülüğünü, bu Yönetmelikte öngörülen nitelikleri taşıyan yurtlarla yapacakları anlaşmalarla da yerine getirebilirler.</a:t>
            </a:r>
          </a:p>
          <a:p>
            <a:pPr marL="0">
              <a:buFont typeface="Arial" pitchFamily="34" charset="0"/>
              <a:buNone/>
            </a:pPr>
            <a:r>
              <a:rPr lang="tr-TR" sz="2000" dirty="0" smtClean="0">
                <a:latin typeface="+mj-lt"/>
              </a:rPr>
              <a:t>………………..</a:t>
            </a:r>
          </a:p>
        </p:txBody>
      </p:sp>
    </p:spTree>
    <p:extLst>
      <p:ext uri="{BB962C8B-B14F-4D97-AF65-F5344CB8AC3E}">
        <p14:creationId xmlns:p14="http://schemas.microsoft.com/office/powerpoint/2010/main" val="70798094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p:txBody>
          <a:bodyPr/>
          <a:lstStyle/>
          <a:p>
            <a:r>
              <a:rPr lang="tr-TR" sz="3600" b="1" smtClean="0">
                <a:latin typeface="+mj-lt"/>
              </a:rPr>
              <a:t>6098 sayılı Türk Borçlar Kanunu</a:t>
            </a:r>
            <a:endParaRPr lang="en-US" sz="3600" b="1" smtClean="0">
              <a:latin typeface="+mj-lt"/>
            </a:endParaRPr>
          </a:p>
        </p:txBody>
      </p:sp>
      <p:sp>
        <p:nvSpPr>
          <p:cNvPr id="3" name="2 İçerik Yer Tutucusu"/>
          <p:cNvSpPr>
            <a:spLocks noGrp="1"/>
          </p:cNvSpPr>
          <p:nvPr>
            <p:ph idx="1"/>
          </p:nvPr>
        </p:nvSpPr>
        <p:spPr/>
        <p:txBody>
          <a:bodyPr rtlCol="0">
            <a:normAutofit fontScale="77500" lnSpcReduction="20000"/>
          </a:bodyPr>
          <a:lstStyle/>
          <a:p>
            <a:pPr marL="0" fontAlgn="auto">
              <a:spcAft>
                <a:spcPts val="0"/>
              </a:spcAft>
              <a:buFont typeface="Arial" pitchFamily="34" charset="0"/>
              <a:buNone/>
              <a:defRPr/>
            </a:pPr>
            <a:r>
              <a:rPr lang="tr-TR" b="1" dirty="0" smtClean="0">
                <a:latin typeface="+mj-lt"/>
              </a:rPr>
              <a:t>Madde 417.  </a:t>
            </a:r>
            <a:r>
              <a:rPr lang="tr-TR" dirty="0" smtClean="0">
                <a:latin typeface="+mj-lt"/>
              </a:rPr>
              <a:t>… İşveren, hizmet ilişkisinde işçinin kişiliğini korumak ve saygı göstermek, ve işyerinde dürüstlük ilkelerine uygun bir düzeni sağlamakla</a:t>
            </a:r>
            <a:r>
              <a:rPr lang="tr-TR" dirty="0" smtClean="0">
                <a:solidFill>
                  <a:srgbClr val="C00000"/>
                </a:solidFill>
                <a:latin typeface="+mj-lt"/>
              </a:rPr>
              <a:t>, özellikle işçilerin psikolojik ve cinsel tacize uğramamaları </a:t>
            </a:r>
            <a:r>
              <a:rPr lang="tr-TR" dirty="0" smtClean="0">
                <a:latin typeface="+mj-lt"/>
              </a:rPr>
              <a:t>ve bu tür tacizlere uğramış olanların daha fazla zarar görmemeleri </a:t>
            </a:r>
            <a:r>
              <a:rPr lang="tr-TR" dirty="0" smtClean="0">
                <a:solidFill>
                  <a:srgbClr val="C00000"/>
                </a:solidFill>
                <a:latin typeface="+mj-lt"/>
              </a:rPr>
              <a:t>için gerekli önlemleri almakla yükümlüdür.  </a:t>
            </a:r>
          </a:p>
          <a:p>
            <a:pPr marL="0" fontAlgn="auto">
              <a:spcAft>
                <a:spcPts val="0"/>
              </a:spcAft>
              <a:buFont typeface="Arial" pitchFamily="34" charset="0"/>
              <a:buNone/>
              <a:defRPr/>
            </a:pPr>
            <a:r>
              <a:rPr lang="tr-TR" dirty="0" smtClean="0">
                <a:latin typeface="+mj-lt"/>
              </a:rPr>
              <a:t>…..</a:t>
            </a:r>
          </a:p>
          <a:p>
            <a:pPr marL="0" fontAlgn="auto">
              <a:spcAft>
                <a:spcPts val="0"/>
              </a:spcAft>
              <a:buFont typeface="Arial" pitchFamily="34" charset="0"/>
              <a:buNone/>
              <a:defRPr/>
            </a:pPr>
            <a:r>
              <a:rPr lang="tr-TR" dirty="0" smtClean="0">
                <a:solidFill>
                  <a:srgbClr val="C00000"/>
                </a:solidFill>
                <a:latin typeface="+mj-lt"/>
              </a:rPr>
              <a:t>İşveren</a:t>
            </a:r>
            <a:r>
              <a:rPr lang="tr-TR" dirty="0" smtClean="0">
                <a:latin typeface="+mj-lt"/>
              </a:rPr>
              <a:t> yukarıdaki hükümler dahil, kanuna ve sözleşmeye aykırı davranışı nedeniyle </a:t>
            </a:r>
            <a:r>
              <a:rPr lang="tr-TR" dirty="0" smtClean="0">
                <a:solidFill>
                  <a:srgbClr val="C00000"/>
                </a:solidFill>
                <a:latin typeface="+mj-lt"/>
              </a:rPr>
              <a:t>işçinin</a:t>
            </a:r>
            <a:r>
              <a:rPr lang="tr-TR" dirty="0" smtClean="0">
                <a:latin typeface="+mj-lt"/>
              </a:rPr>
              <a:t> ölümü, vücut bütünlüğünün zedelenmesi veya </a:t>
            </a:r>
            <a:r>
              <a:rPr lang="tr-TR" dirty="0" smtClean="0">
                <a:solidFill>
                  <a:srgbClr val="C00000"/>
                </a:solidFill>
                <a:latin typeface="+mj-lt"/>
              </a:rPr>
              <a:t>kişilik haklarının ihlaline bağlı zararların tazmini, sözleşmeye aykırılıktan doğan sorumluluk hükümlerine tabidir.</a:t>
            </a:r>
            <a:endParaRPr lang="en-US" dirty="0">
              <a:solidFill>
                <a:srgbClr val="C00000"/>
              </a:solidFill>
              <a:latin typeface="+mj-lt"/>
            </a:endParaRPr>
          </a:p>
        </p:txBody>
      </p:sp>
    </p:spTree>
    <p:extLst>
      <p:ext uri="{BB962C8B-B14F-4D97-AF65-F5344CB8AC3E}">
        <p14:creationId xmlns:p14="http://schemas.microsoft.com/office/powerpoint/2010/main" val="27723882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Başlık"/>
          <p:cNvSpPr>
            <a:spLocks noGrp="1"/>
          </p:cNvSpPr>
          <p:nvPr>
            <p:ph type="title"/>
          </p:nvPr>
        </p:nvSpPr>
        <p:spPr>
          <a:xfrm>
            <a:off x="468313" y="188913"/>
            <a:ext cx="8229600" cy="908050"/>
          </a:xfrm>
        </p:spPr>
        <p:txBody>
          <a:bodyPr/>
          <a:lstStyle/>
          <a:p>
            <a:r>
              <a:rPr lang="tr-TR" sz="3600" b="1" smtClean="0">
                <a:latin typeface="+mj-lt"/>
              </a:rPr>
              <a:t>Başbakanlık Genelgesi</a:t>
            </a:r>
            <a:endParaRPr lang="en-US" sz="3600" b="1" smtClean="0">
              <a:latin typeface="+mj-lt"/>
            </a:endParaRPr>
          </a:p>
        </p:txBody>
      </p:sp>
      <p:sp>
        <p:nvSpPr>
          <p:cNvPr id="3" name="2 İçerik Yer Tutucusu"/>
          <p:cNvSpPr>
            <a:spLocks noGrp="1"/>
          </p:cNvSpPr>
          <p:nvPr>
            <p:ph idx="1"/>
          </p:nvPr>
        </p:nvSpPr>
        <p:spPr>
          <a:xfrm>
            <a:off x="457200" y="908050"/>
            <a:ext cx="8229600" cy="5689600"/>
          </a:xfrm>
        </p:spPr>
        <p:txBody>
          <a:bodyPr rtlCol="0">
            <a:normAutofit fontScale="47500" lnSpcReduction="20000"/>
          </a:bodyPr>
          <a:lstStyle/>
          <a:p>
            <a:pPr marL="0" algn="ctr" fontAlgn="auto">
              <a:spcAft>
                <a:spcPts val="0"/>
              </a:spcAft>
              <a:buFont typeface="Arial" pitchFamily="34" charset="0"/>
              <a:buNone/>
              <a:defRPr/>
            </a:pPr>
            <a:r>
              <a:rPr lang="tr-TR" i="1" dirty="0" smtClean="0">
                <a:latin typeface="+mj-lt"/>
              </a:rPr>
              <a:t>19 Mart 2011 Tarihli Resmi Gazete Sayı: 27879 </a:t>
            </a:r>
            <a:endParaRPr lang="tr-TR" dirty="0" smtClean="0">
              <a:latin typeface="+mj-lt"/>
            </a:endParaRPr>
          </a:p>
          <a:p>
            <a:pPr marL="0" fontAlgn="auto">
              <a:spcAft>
                <a:spcPts val="0"/>
              </a:spcAft>
              <a:buFont typeface="Arial" pitchFamily="34" charset="0"/>
              <a:buNone/>
              <a:defRPr/>
            </a:pPr>
            <a:endParaRPr lang="tr-TR" sz="4200" dirty="0" smtClean="0">
              <a:latin typeface="+mj-lt"/>
            </a:endParaRPr>
          </a:p>
          <a:p>
            <a:pPr marL="0" fontAlgn="auto">
              <a:spcAft>
                <a:spcPts val="0"/>
              </a:spcAft>
              <a:buFont typeface="Arial" pitchFamily="34" charset="0"/>
              <a:buNone/>
              <a:defRPr/>
            </a:pPr>
            <a:r>
              <a:rPr lang="tr-TR" sz="4200" b="1" i="1" dirty="0" smtClean="0">
                <a:latin typeface="+mj-lt"/>
              </a:rPr>
              <a:t>Konu :</a:t>
            </a:r>
            <a:r>
              <a:rPr lang="tr-TR" sz="4200" i="1" dirty="0" smtClean="0">
                <a:latin typeface="+mj-lt"/>
              </a:rPr>
              <a:t> </a:t>
            </a:r>
            <a:r>
              <a:rPr lang="tr-TR" sz="4200" b="1" i="1" dirty="0" smtClean="0">
                <a:latin typeface="+mj-lt"/>
              </a:rPr>
              <a:t>İşyerlerinde Psikolojik Tacizin (</a:t>
            </a:r>
            <a:r>
              <a:rPr lang="tr-TR" sz="4200" b="1" i="1" dirty="0" err="1" smtClean="0">
                <a:latin typeface="+mj-lt"/>
              </a:rPr>
              <a:t>Mobbing</a:t>
            </a:r>
            <a:r>
              <a:rPr lang="tr-TR" sz="4200" b="1" i="1" dirty="0" smtClean="0">
                <a:latin typeface="+mj-lt"/>
              </a:rPr>
              <a:t>) Önlenmesi.</a:t>
            </a:r>
            <a:endParaRPr lang="tr-TR" sz="4200" b="1" dirty="0" smtClean="0">
              <a:latin typeface="+mj-lt"/>
            </a:endParaRPr>
          </a:p>
          <a:p>
            <a:pPr marL="0" algn="ctr" fontAlgn="auto">
              <a:spcAft>
                <a:spcPts val="0"/>
              </a:spcAft>
              <a:buFont typeface="Arial" pitchFamily="34" charset="0"/>
              <a:buNone/>
              <a:defRPr/>
            </a:pPr>
            <a:r>
              <a:rPr lang="tr-TR" sz="4200" b="1" i="1" dirty="0" smtClean="0">
                <a:latin typeface="+mj-lt"/>
              </a:rPr>
              <a:t>GENELGE</a:t>
            </a:r>
            <a:endParaRPr lang="tr-TR" sz="4200" dirty="0" smtClean="0">
              <a:latin typeface="+mj-lt"/>
            </a:endParaRPr>
          </a:p>
          <a:p>
            <a:pPr marL="0" fontAlgn="auto">
              <a:spcAft>
                <a:spcPts val="0"/>
              </a:spcAft>
              <a:buFont typeface="Arial" pitchFamily="34" charset="0"/>
              <a:buNone/>
              <a:defRPr/>
            </a:pPr>
            <a:r>
              <a:rPr lang="tr-TR" sz="4200" dirty="0" smtClean="0">
                <a:latin typeface="+mj-lt"/>
              </a:rPr>
              <a:t>Kamu kurum ve kuruluşları ile özel sektör işyerlerinde gerçekleşen psikolojik taciz, çalışanların itibarını ve onurunu zedelemekte, verimliliğini azaltmakta ve sağlığını kaybetmesine neden olarak çalışma hayatını olumsuz etkilemektedir.</a:t>
            </a:r>
          </a:p>
          <a:p>
            <a:pPr marL="0" fontAlgn="auto">
              <a:spcAft>
                <a:spcPts val="0"/>
              </a:spcAft>
              <a:buFont typeface="Arial" pitchFamily="34" charset="0"/>
              <a:buNone/>
              <a:defRPr/>
            </a:pPr>
            <a:r>
              <a:rPr lang="tr-TR" sz="4200" dirty="0" smtClean="0">
                <a:latin typeface="+mj-lt"/>
              </a:rPr>
              <a:t>Kasıtlı ve sistematik olarak belirli bir süre çalışanın aşağılanması, küçümsenmesi, dışlanması, kişiliğinin ve saygınlığının zedelenmesi, kötü muameleye tabi tutulması, yıldırılması ve benzeri şekillerde ortaya çıkan psikolojik tacizin önlenmesi gerek iş sağlığı ve güvenliği gerekse çalışma barışının geliştirilmesi açısından çok önemlidir.</a:t>
            </a:r>
          </a:p>
          <a:p>
            <a:pPr marL="0" fontAlgn="auto">
              <a:spcAft>
                <a:spcPts val="0"/>
              </a:spcAft>
              <a:buFont typeface="Arial" pitchFamily="34" charset="0"/>
              <a:buNone/>
              <a:defRPr/>
            </a:pPr>
            <a:r>
              <a:rPr lang="tr-TR" sz="4200" dirty="0" smtClean="0">
                <a:latin typeface="+mj-lt"/>
              </a:rPr>
              <a:t>Bu doğrultuda, çalışanların psikolojik tacizden korunması amacıyla aşağıdaki tedbirlerin alınması uygun görülmüştür.</a:t>
            </a:r>
          </a:p>
          <a:p>
            <a:pPr marL="0" fontAlgn="auto">
              <a:spcAft>
                <a:spcPts val="0"/>
              </a:spcAft>
              <a:buFont typeface="Arial" pitchFamily="34" charset="0"/>
              <a:buNone/>
              <a:defRPr/>
            </a:pPr>
            <a:r>
              <a:rPr lang="tr-TR" sz="4200" dirty="0" smtClean="0">
                <a:latin typeface="+mj-lt"/>
              </a:rPr>
              <a:t>1</a:t>
            </a:r>
            <a:r>
              <a:rPr lang="tr-TR" sz="4200" dirty="0" smtClean="0">
                <a:solidFill>
                  <a:srgbClr val="FF0000"/>
                </a:solidFill>
                <a:latin typeface="+mj-lt"/>
              </a:rPr>
              <a:t>. İşyerinde psikolojik tacizle mücadele öncelikle işverenin sorumluluğunda olup işverenler çalışanların tacize maruz kalmamaları için gerekli bütün önlemleri alacaktır.</a:t>
            </a:r>
          </a:p>
          <a:p>
            <a:pPr marL="0" fontAlgn="auto">
              <a:spcAft>
                <a:spcPts val="0"/>
              </a:spcAft>
              <a:buFont typeface="Arial" pitchFamily="34" charset="0"/>
              <a:buNone/>
              <a:defRPr/>
            </a:pPr>
            <a:r>
              <a:rPr lang="tr-TR" sz="4200" dirty="0" smtClean="0">
                <a:latin typeface="+mj-lt"/>
              </a:rPr>
              <a:t>2. Bütün çalışanlar psikolojik taciz olarak değerlendirilebilecek her türlü eylem ve davranışlardan uzak duracaklardır.</a:t>
            </a:r>
          </a:p>
        </p:txBody>
      </p:sp>
    </p:spTree>
    <p:extLst>
      <p:ext uri="{BB962C8B-B14F-4D97-AF65-F5344CB8AC3E}">
        <p14:creationId xmlns:p14="http://schemas.microsoft.com/office/powerpoint/2010/main" val="3856828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Başlık"/>
          <p:cNvSpPr>
            <a:spLocks noGrp="1"/>
          </p:cNvSpPr>
          <p:nvPr>
            <p:ph type="title"/>
          </p:nvPr>
        </p:nvSpPr>
        <p:spPr>
          <a:xfrm>
            <a:off x="468313" y="188913"/>
            <a:ext cx="8229600" cy="908050"/>
          </a:xfrm>
        </p:spPr>
        <p:txBody>
          <a:bodyPr/>
          <a:lstStyle/>
          <a:p>
            <a:r>
              <a:rPr lang="tr-TR" smtClean="0">
                <a:latin typeface="+mj-lt"/>
              </a:rPr>
              <a:t>Başbakanlık genelgesi</a:t>
            </a:r>
            <a:endParaRPr lang="en-US" smtClean="0">
              <a:latin typeface="+mj-lt"/>
            </a:endParaRPr>
          </a:p>
        </p:txBody>
      </p:sp>
      <p:sp>
        <p:nvSpPr>
          <p:cNvPr id="69635" name="2 İçerik Yer Tutucusu"/>
          <p:cNvSpPr>
            <a:spLocks noGrp="1"/>
          </p:cNvSpPr>
          <p:nvPr>
            <p:ph idx="1"/>
          </p:nvPr>
        </p:nvSpPr>
        <p:spPr>
          <a:xfrm>
            <a:off x="468313" y="1168400"/>
            <a:ext cx="8229600" cy="5689600"/>
          </a:xfrm>
        </p:spPr>
        <p:txBody>
          <a:bodyPr/>
          <a:lstStyle/>
          <a:p>
            <a:pPr marL="0">
              <a:buFont typeface="Arial" pitchFamily="34" charset="0"/>
              <a:buNone/>
            </a:pPr>
            <a:r>
              <a:rPr lang="tr-TR" sz="1800" smtClean="0">
                <a:latin typeface="+mj-lt"/>
              </a:rPr>
              <a:t>3. Toplu iş sözleşmelerine işyerinde psikolojik taciz vakalarının yaşanmaması için önleyici nitelikte hükümler konulmasına özen gösterilecektir.</a:t>
            </a:r>
          </a:p>
          <a:p>
            <a:pPr marL="0">
              <a:buFont typeface="Arial" pitchFamily="34" charset="0"/>
              <a:buNone/>
            </a:pPr>
            <a:r>
              <a:rPr lang="tr-TR" sz="1800" smtClean="0">
                <a:latin typeface="+mj-lt"/>
              </a:rPr>
              <a:t>4. </a:t>
            </a:r>
            <a:r>
              <a:rPr lang="tr-TR" sz="1800" smtClean="0">
                <a:solidFill>
                  <a:srgbClr val="FF0000"/>
                </a:solidFill>
                <a:latin typeface="+mj-lt"/>
              </a:rPr>
              <a:t>Psikolojik tacizle mücadeleyi güçlendirmek üzere Çalışma ve Sosyal Güvenlik İletişim Merkezi, ALO 170 üzerinden psikologlar vasıtasıyla çalışanlara yardım ve destek sağlanacaktır.</a:t>
            </a:r>
          </a:p>
          <a:p>
            <a:pPr marL="0">
              <a:buFont typeface="Arial" pitchFamily="34" charset="0"/>
              <a:buNone/>
            </a:pPr>
            <a:r>
              <a:rPr lang="tr-TR" sz="1800" smtClean="0">
                <a:latin typeface="+mj-lt"/>
              </a:rPr>
              <a:t>5. Çalışanların uğradığı psikolojik taciz olaylarını izlemek, değerlendirmek ve önleyici politikalar üretmek üzere </a:t>
            </a:r>
            <a:r>
              <a:rPr lang="tr-TR" sz="1800" smtClean="0">
                <a:solidFill>
                  <a:srgbClr val="FF0000"/>
                </a:solidFill>
                <a:latin typeface="+mj-lt"/>
              </a:rPr>
              <a:t>Çalışma ve Sosyal Güvenlik Bakanlığı bünyesinde Devlet Personel Başkanlığı, sivil toplum kuruluşları ve ilgili tarafların katılımıyla "Psikolojik Tacizle Mücadele Kurulu" kurulacaktır.</a:t>
            </a:r>
          </a:p>
          <a:p>
            <a:pPr marL="0">
              <a:buFont typeface="Arial" pitchFamily="34" charset="0"/>
              <a:buNone/>
            </a:pPr>
            <a:r>
              <a:rPr lang="tr-TR" sz="1800" smtClean="0">
                <a:latin typeface="+mj-lt"/>
              </a:rPr>
              <a:t>6. Denetim elemanları, psikolojik taciz şikâyetlerini titizlikle inceleyip en kısa sürede sonuçlandıracaktır.</a:t>
            </a:r>
          </a:p>
          <a:p>
            <a:pPr marL="0">
              <a:buFont typeface="Arial" pitchFamily="34" charset="0"/>
              <a:buNone/>
            </a:pPr>
            <a:r>
              <a:rPr lang="tr-TR" sz="1800" smtClean="0">
                <a:latin typeface="+mj-lt"/>
              </a:rPr>
              <a:t>7. Psikolojik taciz iddialarıyla ilgili yürütülen iş ve işlemlerde kişilerin özel yaşamlarının korunmasına azami özen gösterilecektir.</a:t>
            </a:r>
          </a:p>
          <a:p>
            <a:pPr marL="0">
              <a:buFont typeface="Arial" pitchFamily="34" charset="0"/>
              <a:buNone/>
            </a:pPr>
            <a:r>
              <a:rPr lang="tr-TR" sz="1800" smtClean="0">
                <a:latin typeface="+mj-lt"/>
              </a:rPr>
              <a:t>8. Çalışma ve Sosyal Güvenlik Bakanlığı, Devlet Personel Başkanlığı ve sosyal taraflar, işyerlerinde psikolojik tacize yönelik farkındalık yaratmak amacıyla eğitim ve bilgilendirme toplantıları ile seminerler düzenleyeceklerdir.</a:t>
            </a:r>
          </a:p>
          <a:p>
            <a:pPr marL="0">
              <a:buFont typeface="Arial" pitchFamily="34" charset="0"/>
              <a:buNone/>
            </a:pPr>
            <a:endParaRPr lang="tr-TR" sz="1800" smtClean="0">
              <a:latin typeface="+mj-lt"/>
            </a:endParaRPr>
          </a:p>
        </p:txBody>
      </p:sp>
    </p:spTree>
    <p:extLst>
      <p:ext uri="{BB962C8B-B14F-4D97-AF65-F5344CB8AC3E}">
        <p14:creationId xmlns:p14="http://schemas.microsoft.com/office/powerpoint/2010/main" val="15828292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Başlık"/>
          <p:cNvSpPr>
            <a:spLocks noGrp="1"/>
          </p:cNvSpPr>
          <p:nvPr>
            <p:ph type="title"/>
          </p:nvPr>
        </p:nvSpPr>
        <p:spPr>
          <a:xfrm>
            <a:off x="250825" y="260350"/>
            <a:ext cx="8686800" cy="1143000"/>
          </a:xfrm>
        </p:spPr>
        <p:txBody>
          <a:bodyPr/>
          <a:lstStyle/>
          <a:p>
            <a:r>
              <a:rPr lang="tr-TR" sz="3600" b="1" smtClean="0">
                <a:latin typeface="+mj-lt"/>
              </a:rPr>
              <a:t>İşyerinde psikolojik tacize uğrayanların hakları</a:t>
            </a:r>
            <a:endParaRPr lang="en-US" sz="3600" b="1" smtClean="0">
              <a:latin typeface="+mj-lt"/>
            </a:endParaRPr>
          </a:p>
        </p:txBody>
      </p:sp>
      <p:sp>
        <p:nvSpPr>
          <p:cNvPr id="3" name="2 İçerik Yer Tutucusu"/>
          <p:cNvSpPr>
            <a:spLocks noGrp="1"/>
          </p:cNvSpPr>
          <p:nvPr>
            <p:ph idx="1"/>
          </p:nvPr>
        </p:nvSpPr>
        <p:spPr>
          <a:xfrm>
            <a:off x="457200" y="1600200"/>
            <a:ext cx="7787208" cy="4205288"/>
          </a:xfrm>
        </p:spPr>
        <p:txBody>
          <a:bodyPr rtlCol="0">
            <a:normAutofit fontScale="92500" lnSpcReduction="10000"/>
          </a:bodyPr>
          <a:lstStyle/>
          <a:p>
            <a:pPr marL="571500" indent="-457200" fontAlgn="auto">
              <a:spcAft>
                <a:spcPts val="0"/>
              </a:spcAft>
              <a:buFont typeface="+mj-lt"/>
              <a:buAutoNum type="arabicPeriod"/>
              <a:defRPr/>
            </a:pPr>
            <a:r>
              <a:rPr lang="tr-TR" dirty="0" smtClean="0">
                <a:latin typeface="+mj-lt"/>
              </a:rPr>
              <a:t>İş sözleşmesini derhal fesih hakkı ve kıdem tazminatı talep hakkı,</a:t>
            </a:r>
          </a:p>
          <a:p>
            <a:pPr marL="571500" indent="-457200" fontAlgn="auto">
              <a:spcAft>
                <a:spcPts val="0"/>
              </a:spcAft>
              <a:buFont typeface="+mj-lt"/>
              <a:buAutoNum type="arabicPeriod"/>
              <a:defRPr/>
            </a:pPr>
            <a:r>
              <a:rPr lang="tr-TR" dirty="0" smtClean="0">
                <a:latin typeface="+mj-lt"/>
              </a:rPr>
              <a:t>Ayrımcılık tazminatı talep hakkı,</a:t>
            </a:r>
          </a:p>
          <a:p>
            <a:pPr marL="571500" indent="-457200" fontAlgn="auto">
              <a:spcAft>
                <a:spcPts val="0"/>
              </a:spcAft>
              <a:buFont typeface="+mj-lt"/>
              <a:buAutoNum type="arabicPeriod"/>
              <a:defRPr/>
            </a:pPr>
            <a:r>
              <a:rPr lang="tr-TR" dirty="0" smtClean="0">
                <a:latin typeface="+mj-lt"/>
              </a:rPr>
              <a:t>Maddi ve manevi tazminat talep hakkı, var.</a:t>
            </a:r>
          </a:p>
          <a:p>
            <a:pPr marL="571500" indent="-457200" fontAlgn="auto">
              <a:spcAft>
                <a:spcPts val="0"/>
              </a:spcAft>
              <a:buFont typeface="+mj-lt"/>
              <a:buAutoNum type="arabicPeriod"/>
              <a:defRPr/>
            </a:pPr>
            <a:r>
              <a:rPr lang="tr-TR" dirty="0" smtClean="0">
                <a:latin typeface="+mj-lt"/>
              </a:rPr>
              <a:t>Ayrıca psikolojik taciz sırasında mağdura karşı yapılan eylemler </a:t>
            </a:r>
            <a:r>
              <a:rPr lang="tr-TR" dirty="0" err="1" smtClean="0">
                <a:latin typeface="+mj-lt"/>
              </a:rPr>
              <a:t>TCK’ya</a:t>
            </a:r>
            <a:r>
              <a:rPr lang="tr-TR" dirty="0" smtClean="0">
                <a:latin typeface="+mj-lt"/>
              </a:rPr>
              <a:t> göre suç oluşturabilmektedir. Örnek: işkence, eziyet, görevini kötüye kullanma vb.</a:t>
            </a:r>
            <a:endParaRPr lang="tr-TR" baseline="30000" dirty="0" smtClean="0">
              <a:latin typeface="+mj-lt"/>
            </a:endParaRPr>
          </a:p>
          <a:p>
            <a:pPr marL="571500" indent="-457200" fontAlgn="auto">
              <a:spcAft>
                <a:spcPts val="0"/>
              </a:spcAft>
              <a:buFont typeface="+mj-lt"/>
              <a:buAutoNum type="arabicPeriod"/>
              <a:defRPr/>
            </a:pPr>
            <a:endParaRPr lang="en-US" dirty="0">
              <a:latin typeface="+mj-lt"/>
            </a:endParaRPr>
          </a:p>
        </p:txBody>
      </p:sp>
    </p:spTree>
    <p:extLst>
      <p:ext uri="{BB962C8B-B14F-4D97-AF65-F5344CB8AC3E}">
        <p14:creationId xmlns:p14="http://schemas.microsoft.com/office/powerpoint/2010/main" val="23344362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8388424" cy="1143000"/>
          </a:xfrm>
        </p:spPr>
        <p:txBody>
          <a:bodyPr/>
          <a:lstStyle/>
          <a:p>
            <a:r>
              <a:rPr lang="tr-TR" sz="3600" dirty="0">
                <a:latin typeface="+mj-lt"/>
              </a:rPr>
              <a:t>İşyerinde stresle mücadele etmenin 10 etkili yolu</a:t>
            </a:r>
          </a:p>
        </p:txBody>
      </p:sp>
      <p:sp>
        <p:nvSpPr>
          <p:cNvPr id="3" name="İçerik Yer Tutucusu 2"/>
          <p:cNvSpPr>
            <a:spLocks noGrp="1"/>
          </p:cNvSpPr>
          <p:nvPr>
            <p:ph idx="1"/>
          </p:nvPr>
        </p:nvSpPr>
        <p:spPr>
          <a:xfrm>
            <a:off x="23928" y="1124744"/>
            <a:ext cx="9012568" cy="5256584"/>
          </a:xfrm>
        </p:spPr>
        <p:txBody>
          <a:bodyPr>
            <a:noAutofit/>
          </a:bodyPr>
          <a:lstStyle/>
          <a:p>
            <a:r>
              <a:rPr lang="tr-TR" sz="1000" dirty="0">
                <a:latin typeface="+mj-lt"/>
              </a:rPr>
              <a:t/>
            </a:r>
            <a:br>
              <a:rPr lang="tr-TR" sz="1000" dirty="0">
                <a:latin typeface="+mj-lt"/>
              </a:rPr>
            </a:br>
            <a:r>
              <a:rPr lang="tr-TR" sz="1000" dirty="0">
                <a:latin typeface="+mj-lt"/>
              </a:rPr>
              <a:t/>
            </a:r>
            <a:br>
              <a:rPr lang="tr-TR" sz="1000" dirty="0">
                <a:latin typeface="+mj-lt"/>
              </a:rPr>
            </a:br>
            <a:r>
              <a:rPr lang="tr-TR" sz="1800" b="1" dirty="0">
                <a:latin typeface="+mj-lt"/>
              </a:rPr>
              <a:t>Çalışma hayatının </a:t>
            </a:r>
            <a:r>
              <a:rPr lang="tr-TR" sz="1800" b="1" dirty="0" err="1">
                <a:latin typeface="+mj-lt"/>
              </a:rPr>
              <a:t>hergün</a:t>
            </a:r>
            <a:r>
              <a:rPr lang="tr-TR" sz="1800" b="1" dirty="0">
                <a:latin typeface="+mj-lt"/>
              </a:rPr>
              <a:t> biraz daha stresli hale geldiği doğru. Stresin iş başarısını engelleyen en önemli nedenlerden biri olduğu da iyi </a:t>
            </a:r>
            <a:r>
              <a:rPr lang="tr-TR" sz="1800" b="1" dirty="0" smtClean="0">
                <a:latin typeface="+mj-lt"/>
              </a:rPr>
              <a:t>biliniyor.</a:t>
            </a:r>
            <a:r>
              <a:rPr lang="tr-TR" sz="1800" dirty="0" smtClean="0">
                <a:latin typeface="+mj-lt"/>
              </a:rPr>
              <a:t> İş </a:t>
            </a:r>
            <a:r>
              <a:rPr lang="tr-TR" sz="1800" dirty="0">
                <a:latin typeface="+mj-lt"/>
              </a:rPr>
              <a:t>hayatında stres bir ölçüye kadar faydalı bulunuyor ama o ölçüden fazlası iş ilişkilerini bozuyor, dikkati dağıtıyor, verimi azaltıyor, başarısızlığa sebep oluyor</a:t>
            </a:r>
            <a:r>
              <a:rPr lang="tr-TR" sz="1800" dirty="0" smtClean="0">
                <a:latin typeface="+mj-lt"/>
              </a:rPr>
              <a:t>.</a:t>
            </a:r>
            <a:r>
              <a:rPr lang="tr-TR" sz="1800" dirty="0">
                <a:latin typeface="+mj-lt"/>
              </a:rPr>
              <a:t/>
            </a:r>
            <a:br>
              <a:rPr lang="tr-TR" sz="1800" dirty="0">
                <a:latin typeface="+mj-lt"/>
              </a:rPr>
            </a:br>
            <a:r>
              <a:rPr lang="tr-TR" sz="1800" dirty="0">
                <a:latin typeface="+mj-lt"/>
              </a:rPr>
              <a:t>İş yeri kaynaklı stresi azaltmanın kolay bazı yolları var. İşte onlardan bazıları</a:t>
            </a:r>
            <a:r>
              <a:rPr lang="tr-TR" sz="1800" dirty="0" smtClean="0">
                <a:latin typeface="+mj-lt"/>
              </a:rPr>
              <a:t>...</a:t>
            </a:r>
          </a:p>
          <a:p>
            <a:pPr marL="342900" indent="-228600">
              <a:buFont typeface="+mj-lt"/>
              <a:buAutoNum type="arabicPeriod"/>
            </a:pPr>
            <a:r>
              <a:rPr lang="tr-TR" sz="1800" b="1" dirty="0" smtClean="0">
                <a:latin typeface="+mj-lt"/>
              </a:rPr>
              <a:t>Masa </a:t>
            </a:r>
            <a:r>
              <a:rPr lang="tr-TR" sz="1800" b="1" dirty="0">
                <a:latin typeface="+mj-lt"/>
              </a:rPr>
              <a:t>başı tatilleri önemli</a:t>
            </a:r>
            <a:r>
              <a:rPr lang="tr-TR" sz="1800" dirty="0">
                <a:latin typeface="+mj-lt"/>
              </a:rPr>
              <a:t>: Stres yönetimi uzmanları ofisinizde sandalyenizi ve masanızı terk etmeden yapacağınız kısa tatillerin yararlı olabileceğini belirtiyor. Yapacağınız şey son derece basit: Gözlerinizi kapatın, yavaş ve derin nefes alarak kendinizi kısa bir tatile çıkarın. Tatili kum, güneş, denizle mi, dağda kayak yaparak mı geçireceğinize siz karar verin. Dalgaların sesini dinleyin, denizin kokusunu içinize çekin ya da iliğinize kadar işleyen soğuğu hissedin. </a:t>
            </a:r>
            <a:endParaRPr lang="tr-TR" sz="1800" dirty="0" smtClean="0">
              <a:latin typeface="+mj-lt"/>
            </a:endParaRPr>
          </a:p>
          <a:p>
            <a:pPr marL="342900" indent="-228600">
              <a:buFont typeface="+mj-lt"/>
              <a:buAutoNum type="arabicPeriod"/>
            </a:pPr>
            <a:r>
              <a:rPr lang="tr-TR" sz="1800" b="1" dirty="0" smtClean="0">
                <a:latin typeface="+mj-lt"/>
              </a:rPr>
              <a:t>Bir </a:t>
            </a:r>
            <a:r>
              <a:rPr lang="tr-TR" sz="1800" b="1" dirty="0">
                <a:latin typeface="+mj-lt"/>
              </a:rPr>
              <a:t>oyuncak edinin</a:t>
            </a:r>
            <a:r>
              <a:rPr lang="tr-TR" sz="1800" dirty="0">
                <a:latin typeface="+mj-lt"/>
              </a:rPr>
              <a:t>: Masanızda bir el egzersiz aleti, bir tenis topu ya da iki adet uzak doğu işi stres metali bulundurun. Gergin olduğunuzda bunlarla oynayın, egzersiz aleti ya da tenis topunu sıkıştırın. Kas hareketlerinin ve bu esnada artan dolaşımın strese iyi geleceği </a:t>
            </a:r>
            <a:r>
              <a:rPr lang="tr-TR" sz="1800" dirty="0" smtClean="0">
                <a:latin typeface="+mj-lt"/>
              </a:rPr>
              <a:t>belirtiliyor</a:t>
            </a:r>
            <a:r>
              <a:rPr lang="tr-TR" sz="1400" dirty="0" smtClean="0">
                <a:latin typeface="+mj-lt"/>
              </a:rPr>
              <a:t>.</a:t>
            </a:r>
          </a:p>
        </p:txBody>
      </p:sp>
    </p:spTree>
    <p:extLst>
      <p:ext uri="{BB962C8B-B14F-4D97-AF65-F5344CB8AC3E}">
        <p14:creationId xmlns:p14="http://schemas.microsoft.com/office/powerpoint/2010/main" val="9524248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67544" y="1484784"/>
            <a:ext cx="7758608" cy="4585871"/>
          </a:xfrm>
          <a:prstGeom prst="rect">
            <a:avLst/>
          </a:prstGeom>
        </p:spPr>
        <p:txBody>
          <a:bodyPr wrap="square">
            <a:spAutoFit/>
          </a:bodyPr>
          <a:lstStyle/>
          <a:p>
            <a:pPr marL="114300"/>
            <a:r>
              <a:rPr lang="tr-TR" b="1" dirty="0" smtClean="0"/>
              <a:t>3 . Derin </a:t>
            </a:r>
            <a:r>
              <a:rPr lang="tr-TR" b="1" dirty="0"/>
              <a:t>derin nefes alıp verin</a:t>
            </a:r>
            <a:r>
              <a:rPr lang="tr-TR" dirty="0"/>
              <a:t>: Yavaş, uzun ve sakin nefesler alıp verin. Havayı burnunuzdan çekin, ağzınızdan son derece yavaş bir şekilde boşaltın. Derin bir nefes aldıktan sonra onu içinizde 5 saniye kadar tutun ve sonra yavaş yavaş bırakın. Bu işlemi arka arkaya 5-6 kez tekrarlayın</a:t>
            </a:r>
          </a:p>
          <a:p>
            <a:pPr marL="114300"/>
            <a:r>
              <a:rPr lang="tr-TR" b="1" dirty="0" smtClean="0"/>
              <a:t>4 . Sosyal </a:t>
            </a:r>
            <a:r>
              <a:rPr lang="tr-TR" b="1" dirty="0"/>
              <a:t>bağlarınızı çoğaltın</a:t>
            </a:r>
            <a:r>
              <a:rPr lang="tr-TR" dirty="0"/>
              <a:t>: Çok sıkıştığınız zamanlarda eşinizi, çocuklarınızı, arkadaşlarınızı ya da uzun zamandır fırsat bulup bir "alo" diyemediğiniz anne-babanızı arayın. Onların sesleri, duyguları, güçleri size iyi gelecektir. </a:t>
            </a:r>
          </a:p>
          <a:p>
            <a:pPr marL="114300"/>
            <a:r>
              <a:rPr lang="tr-TR" b="1" dirty="0" smtClean="0"/>
              <a:t>5 . Limon </a:t>
            </a:r>
            <a:r>
              <a:rPr lang="tr-TR" b="1" dirty="0"/>
              <a:t>kolonyası deyip geçmeyin</a:t>
            </a:r>
            <a:r>
              <a:rPr lang="tr-TR" dirty="0"/>
              <a:t>: Masanızda bir limon kolonyası değilse bile limon veya elma gibi kokulu bir meyve bulundurabilirsiniz. İş ortamınızın kokusu ruhsal gerginliğinizi azaltıp çoğaltabiliyor. Araştırmalar, stresin aromaterapiden yani kokuların gücünden çok etkilendiğini ortaya koyuyor. Vanilyalı kokular, portakal-çikolata karşımı kokular, okaliptüs kokusu, limon, </a:t>
            </a:r>
            <a:r>
              <a:rPr lang="tr-TR" dirty="0" err="1"/>
              <a:t>ylang</a:t>
            </a:r>
            <a:r>
              <a:rPr lang="tr-TR" dirty="0"/>
              <a:t> </a:t>
            </a:r>
            <a:r>
              <a:rPr lang="tr-TR" dirty="0" err="1"/>
              <a:t>ylang</a:t>
            </a:r>
            <a:r>
              <a:rPr lang="tr-TR" dirty="0"/>
              <a:t> kokusu stresi yatıştırıyor. </a:t>
            </a:r>
            <a:br>
              <a:rPr lang="tr-TR" dirty="0"/>
            </a:br>
            <a:r>
              <a:rPr lang="tr-TR" dirty="0"/>
              <a:t/>
            </a:r>
            <a:br>
              <a:rPr lang="tr-TR" dirty="0"/>
            </a:br>
            <a:r>
              <a:rPr lang="tr-TR" sz="1100" dirty="0"/>
              <a:t/>
            </a:r>
            <a:br>
              <a:rPr lang="tr-TR" sz="1100" dirty="0"/>
            </a:br>
            <a:endParaRPr lang="tr-TR" sz="1100" dirty="0"/>
          </a:p>
        </p:txBody>
      </p:sp>
    </p:spTree>
    <p:extLst>
      <p:ext uri="{BB962C8B-B14F-4D97-AF65-F5344CB8AC3E}">
        <p14:creationId xmlns:p14="http://schemas.microsoft.com/office/powerpoint/2010/main" val="494000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0"/>
            <a:ext cx="7825680" cy="6212160"/>
          </a:xfrm>
        </p:spPr>
        <p:txBody>
          <a:bodyPr>
            <a:normAutofit fontScale="47500" lnSpcReduction="20000"/>
          </a:bodyPr>
          <a:lstStyle/>
          <a:p>
            <a:pPr marL="571500" indent="-457200">
              <a:buFont typeface="+mj-lt"/>
              <a:buAutoNum type="arabicPeriod" startAt="6"/>
            </a:pPr>
            <a:r>
              <a:rPr lang="tr-TR" b="1" dirty="0">
                <a:latin typeface="+mj-lt"/>
              </a:rPr>
              <a:t>Müzik stresi zayıflatıyor</a:t>
            </a:r>
            <a:r>
              <a:rPr lang="tr-TR" dirty="0">
                <a:latin typeface="+mj-lt"/>
              </a:rPr>
              <a:t>: İş yerlerinde çalınan hafif müziklerin stres yükünü azalttığı belirtiliyor. Özellikle hafif müzikler, meditasyon amacıyla geliştirilmiş dalga, su, yağmur seslerinin bulunduğu sesleri içeren müzikler bir stres temizleyicisi gibi çalışıyor. Tersine gürültülü ortamların ses kirliliğine ve stresi yükseltmeye yol açabileceği de aklınızda </a:t>
            </a:r>
            <a:r>
              <a:rPr lang="tr-TR" dirty="0" smtClean="0">
                <a:latin typeface="+mj-lt"/>
              </a:rPr>
              <a:t>olsun.</a:t>
            </a:r>
          </a:p>
          <a:p>
            <a:pPr marL="571500" indent="-457200">
              <a:buFont typeface="+mj-lt"/>
              <a:buAutoNum type="arabicPeriod" startAt="6"/>
            </a:pPr>
            <a:r>
              <a:rPr lang="tr-TR" b="1" dirty="0" smtClean="0">
                <a:latin typeface="+mj-lt"/>
              </a:rPr>
              <a:t>Listelemek </a:t>
            </a:r>
            <a:r>
              <a:rPr lang="tr-TR" b="1" dirty="0">
                <a:latin typeface="+mj-lt"/>
              </a:rPr>
              <a:t>doğru bir alışkanlıktır</a:t>
            </a:r>
            <a:r>
              <a:rPr lang="tr-TR" dirty="0">
                <a:latin typeface="+mj-lt"/>
              </a:rPr>
              <a:t>: Stresin en önemli etkeni zaman baskısıdır. Zamanınızı iyi yönetebilirseniz, stresiniz azalacaktır. Bunun iki yolu var. Biri programınızı gevşetmeniz, diğeri liste yapmanızdır. Liste yapmak sadece günlük işleri sıralamak anlamına gelmiyor. Öncelikleri belirlemek, lüzumsuz olanları ayıklayıp çöpe göndermek gerekiyor. Yapılacak işler listesine çok fazla madde koymamak da önemli. </a:t>
            </a:r>
            <a:endParaRPr lang="tr-TR" dirty="0" smtClean="0">
              <a:latin typeface="+mj-lt"/>
            </a:endParaRPr>
          </a:p>
          <a:p>
            <a:pPr marL="571500" indent="-457200">
              <a:buFont typeface="+mj-lt"/>
              <a:buAutoNum type="arabicPeriod" startAt="6"/>
            </a:pPr>
            <a:r>
              <a:rPr lang="tr-TR" b="1" dirty="0" smtClean="0">
                <a:latin typeface="+mj-lt"/>
              </a:rPr>
              <a:t>Espri </a:t>
            </a:r>
            <a:r>
              <a:rPr lang="tr-TR" b="1" dirty="0">
                <a:latin typeface="+mj-lt"/>
              </a:rPr>
              <a:t>yapmak iyi geliyor</a:t>
            </a:r>
            <a:r>
              <a:rPr lang="tr-TR" dirty="0">
                <a:latin typeface="+mj-lt"/>
              </a:rPr>
              <a:t>: Uzmanlar, ciddi, asık suratlı, salt iş odaklı çalışanların yoğun olduğu iş yerlerinde stresle mücadelenin daha zor olduğunu belirtiyor. Dozunda ve zamanında yapılan espriler, güzel fıkralar, sürprizler ve bazen güçlü bir kahkaha sadece gergin kasları değil gergin ortamı da yumuşatabiliyor. Gülmek vücuda daha fazla oksijen girmesini sağlıyor, beyni dinlendiriyor, kan basıncını düşürüyor. </a:t>
            </a:r>
            <a:endParaRPr lang="tr-TR" dirty="0" smtClean="0">
              <a:latin typeface="+mj-lt"/>
            </a:endParaRPr>
          </a:p>
          <a:p>
            <a:pPr marL="571500" indent="-457200">
              <a:buFont typeface="+mj-lt"/>
              <a:buAutoNum type="arabicPeriod" startAt="6"/>
            </a:pPr>
            <a:r>
              <a:rPr lang="tr-TR" b="1" dirty="0" smtClean="0">
                <a:latin typeface="+mj-lt"/>
              </a:rPr>
              <a:t>Boş </a:t>
            </a:r>
            <a:r>
              <a:rPr lang="tr-TR" b="1" dirty="0">
                <a:latin typeface="+mj-lt"/>
              </a:rPr>
              <a:t>zamanları artırmak gerekiyor</a:t>
            </a:r>
            <a:r>
              <a:rPr lang="tr-TR" dirty="0">
                <a:latin typeface="+mj-lt"/>
              </a:rPr>
              <a:t>: İşiniz ne kadar önemli olursa olsun mutlaka bir zaman aralığı yaratmaya çalışın. Bu zaman aralıklarını yeni işler için değil arkadaşlarınızı aramak, diğer çalışanlarla sohbet edip gırgır yapmak, masadan kalkıp dolaşmak hatta mümkünse çıkıp biraz hava almak için kullanın. Yanınızda çalışanları dinleme fırsatı olarak da değerlendirmeniz </a:t>
            </a:r>
            <a:r>
              <a:rPr lang="tr-TR" dirty="0" smtClean="0">
                <a:latin typeface="+mj-lt"/>
              </a:rPr>
              <a:t>mümkündür.</a:t>
            </a:r>
          </a:p>
          <a:p>
            <a:pPr marL="571500" indent="-457200">
              <a:buFont typeface="+mj-lt"/>
              <a:buAutoNum type="arabicPeriod" startAt="6"/>
            </a:pPr>
            <a:r>
              <a:rPr lang="tr-TR" b="1" dirty="0" smtClean="0">
                <a:latin typeface="+mj-lt"/>
              </a:rPr>
              <a:t>İşyeri </a:t>
            </a:r>
            <a:r>
              <a:rPr lang="tr-TR" b="1" dirty="0">
                <a:latin typeface="+mj-lt"/>
              </a:rPr>
              <a:t>dostluklarınızı geliştirin</a:t>
            </a:r>
            <a:r>
              <a:rPr lang="tr-TR" dirty="0">
                <a:latin typeface="+mj-lt"/>
              </a:rPr>
              <a:t>: İşyerinde dost bir çevre oluşturmak, iyi ve güvenli ilişkiler kurmak stres yönetimini kolaylaştırıyor. </a:t>
            </a:r>
            <a:br>
              <a:rPr lang="tr-TR" dirty="0">
                <a:latin typeface="+mj-lt"/>
              </a:rPr>
            </a:br>
            <a:r>
              <a:rPr lang="tr-TR" dirty="0">
                <a:latin typeface="+mj-lt"/>
              </a:rPr>
              <a:t/>
            </a:r>
            <a:br>
              <a:rPr lang="tr-TR" dirty="0">
                <a:latin typeface="+mj-lt"/>
              </a:rPr>
            </a:br>
            <a:r>
              <a:rPr lang="tr-TR" dirty="0">
                <a:latin typeface="+mj-lt"/>
              </a:rPr>
              <a:t>İş yeri stresi sağlığınızı etkileyen ve yaşam kalitemizi yönlendiren en önemli faktörler arasında yer alıyor. Yukarıdaki 10 maddeye daha yenilerini de eklemek mümkün. İyi bir hayatın ölçülü ve yönetilebilir bir stresle sağlanabileceğini lütfen unutmayın.</a:t>
            </a:r>
            <a:br>
              <a:rPr lang="tr-TR" dirty="0">
                <a:latin typeface="+mj-lt"/>
              </a:rPr>
            </a:br>
            <a:endParaRPr lang="tr-TR" dirty="0">
              <a:latin typeface="+mj-lt"/>
            </a:endParaRPr>
          </a:p>
        </p:txBody>
      </p:sp>
    </p:spTree>
    <p:extLst>
      <p:ext uri="{BB962C8B-B14F-4D97-AF65-F5344CB8AC3E}">
        <p14:creationId xmlns:p14="http://schemas.microsoft.com/office/powerpoint/2010/main" val="42908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dirty="0">
                <a:latin typeface="+mj-lt"/>
              </a:rPr>
              <a:t/>
            </a:r>
            <a:br>
              <a:rPr lang="tr-TR" sz="3200" b="1" dirty="0">
                <a:latin typeface="+mj-lt"/>
              </a:rPr>
            </a:br>
            <a:r>
              <a:rPr lang="tr-TR" sz="3200" b="1" dirty="0" err="1">
                <a:latin typeface="+mj-lt"/>
              </a:rPr>
              <a:t>Psikososyal</a:t>
            </a:r>
            <a:r>
              <a:rPr lang="tr-TR" sz="3200" b="1" dirty="0">
                <a:latin typeface="+mj-lt"/>
              </a:rPr>
              <a:t> riskleri tetikleyen faktörler </a:t>
            </a:r>
          </a:p>
        </p:txBody>
      </p:sp>
      <p:sp>
        <p:nvSpPr>
          <p:cNvPr id="3" name="İçerik Yer Tutucusu 2"/>
          <p:cNvSpPr>
            <a:spLocks noGrp="1"/>
          </p:cNvSpPr>
          <p:nvPr>
            <p:ph idx="1"/>
          </p:nvPr>
        </p:nvSpPr>
        <p:spPr/>
        <p:txBody>
          <a:bodyPr/>
          <a:lstStyle/>
          <a:p>
            <a:endParaRPr lang="tr-T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7776864" cy="507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660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9512" y="0"/>
            <a:ext cx="7620000" cy="1143000"/>
          </a:xfrm>
          <a:noFill/>
        </p:spPr>
        <p:txBody>
          <a:bodyPr/>
          <a:lstStyle/>
          <a:p>
            <a:pPr eaLnBrk="1" hangingPunct="1"/>
            <a:r>
              <a:rPr lang="tr-TR" sz="3600" dirty="0" smtClean="0">
                <a:latin typeface="+mj-lt"/>
              </a:rPr>
              <a:t>İş ile ilgili akıl hastalıkları</a:t>
            </a:r>
          </a:p>
        </p:txBody>
      </p:sp>
      <p:sp>
        <p:nvSpPr>
          <p:cNvPr id="31747" name="Rectangle 3" descr="Parşömen"/>
          <p:cNvSpPr>
            <a:spLocks noGrp="1" noChangeArrowheads="1"/>
          </p:cNvSpPr>
          <p:nvPr>
            <p:ph idx="1"/>
          </p:nvPr>
        </p:nvSpPr>
        <p:spPr>
          <a:xfrm>
            <a:off x="107504" y="980728"/>
            <a:ext cx="8208912" cy="4800600"/>
          </a:xfrm>
          <a:noFill/>
        </p:spPr>
        <p:txBody>
          <a:bodyPr>
            <a:normAutofit fontScale="85000" lnSpcReduction="20000"/>
          </a:bodyPr>
          <a:lstStyle/>
          <a:p>
            <a:pPr eaLnBrk="1" hangingPunct="1"/>
            <a:endParaRPr lang="tr-TR" sz="2000" b="1" dirty="0" smtClean="0">
              <a:solidFill>
                <a:srgbClr val="663300"/>
              </a:solidFill>
              <a:latin typeface="+mj-lt"/>
            </a:endParaRPr>
          </a:p>
          <a:p>
            <a:pPr eaLnBrk="1" hangingPunct="1"/>
            <a:r>
              <a:rPr lang="tr-TR" sz="2800" b="1" dirty="0" smtClean="0">
                <a:solidFill>
                  <a:schemeClr val="accent6"/>
                </a:solidFill>
                <a:latin typeface="+mj-lt"/>
              </a:rPr>
              <a:t>KAROSHİ-AŞIRI ÇALIŞMAYA BAĞLI ÖLÜM: </a:t>
            </a:r>
          </a:p>
          <a:p>
            <a:pPr eaLnBrk="1" hangingPunct="1">
              <a:buFontTx/>
              <a:buNone/>
            </a:pPr>
            <a:r>
              <a:rPr lang="tr-TR" sz="2800" dirty="0" smtClean="0">
                <a:solidFill>
                  <a:srgbClr val="663300"/>
                </a:solidFill>
                <a:latin typeface="+mj-lt"/>
              </a:rPr>
              <a:t>	</a:t>
            </a:r>
          </a:p>
          <a:p>
            <a:pPr eaLnBrk="1" hangingPunct="1">
              <a:buFontTx/>
              <a:buNone/>
            </a:pPr>
            <a:r>
              <a:rPr lang="tr-TR" sz="2800" dirty="0" smtClean="0">
                <a:solidFill>
                  <a:srgbClr val="663300"/>
                </a:solidFill>
                <a:latin typeface="+mj-lt"/>
              </a:rPr>
              <a:t>	Bu olgularda ölüm nedeni beyin veya kalp damarlarından birinde kanamaya yol açan dolaşım sistemi sorunlarıdır. </a:t>
            </a:r>
          </a:p>
          <a:p>
            <a:pPr eaLnBrk="1" hangingPunct="1">
              <a:buFontTx/>
              <a:buNone/>
            </a:pPr>
            <a:r>
              <a:rPr lang="tr-TR" sz="2800" dirty="0" smtClean="0">
                <a:solidFill>
                  <a:srgbClr val="663300"/>
                </a:solidFill>
                <a:latin typeface="+mj-lt"/>
              </a:rPr>
              <a:t>Genelde bu nedenle ölenlerin işinin </a:t>
            </a:r>
          </a:p>
          <a:p>
            <a:pPr eaLnBrk="1" hangingPunct="1">
              <a:buFont typeface="Arial" pitchFamily="34" charset="0"/>
              <a:buChar char="•"/>
            </a:pPr>
            <a:r>
              <a:rPr lang="tr-TR" sz="2800" dirty="0" smtClean="0">
                <a:solidFill>
                  <a:srgbClr val="663300"/>
                </a:solidFill>
                <a:latin typeface="+mj-lt"/>
              </a:rPr>
              <a:t>çok ağır olduğu, </a:t>
            </a:r>
          </a:p>
          <a:p>
            <a:pPr eaLnBrk="1" hangingPunct="1">
              <a:buFont typeface="Arial" pitchFamily="34" charset="0"/>
              <a:buChar char="•"/>
            </a:pPr>
            <a:r>
              <a:rPr lang="tr-TR" sz="2800" dirty="0" smtClean="0">
                <a:solidFill>
                  <a:srgbClr val="663300"/>
                </a:solidFill>
                <a:latin typeface="+mj-lt"/>
              </a:rPr>
              <a:t>sosyal desteğin zayıf olduğu, </a:t>
            </a:r>
          </a:p>
          <a:p>
            <a:pPr eaLnBrk="1" hangingPunct="1">
              <a:buFont typeface="Arial" pitchFamily="34" charset="0"/>
              <a:buChar char="•"/>
            </a:pPr>
            <a:r>
              <a:rPr lang="tr-TR" sz="2800" dirty="0" smtClean="0">
                <a:solidFill>
                  <a:srgbClr val="663300"/>
                </a:solidFill>
                <a:latin typeface="+mj-lt"/>
              </a:rPr>
              <a:t>işini seven, </a:t>
            </a:r>
          </a:p>
          <a:p>
            <a:pPr eaLnBrk="1" hangingPunct="1">
              <a:buFont typeface="Arial" pitchFamily="34" charset="0"/>
              <a:buChar char="•"/>
            </a:pPr>
            <a:r>
              <a:rPr lang="tr-TR" sz="2800" dirty="0" smtClean="0">
                <a:solidFill>
                  <a:srgbClr val="663300"/>
                </a:solidFill>
                <a:latin typeface="+mj-lt"/>
              </a:rPr>
              <a:t>işine bağlı, </a:t>
            </a:r>
          </a:p>
          <a:p>
            <a:pPr eaLnBrk="1" hangingPunct="1">
              <a:buFont typeface="Arial" pitchFamily="34" charset="0"/>
              <a:buChar char="•"/>
            </a:pPr>
            <a:r>
              <a:rPr lang="tr-TR" sz="2800" dirty="0" smtClean="0">
                <a:solidFill>
                  <a:srgbClr val="663300"/>
                </a:solidFill>
                <a:latin typeface="+mj-lt"/>
              </a:rPr>
              <a:t>dinlenme sürelerini bile kullanmayan hatta sağlık muayenesi bile yaptırmayan kişiler olduğu anlaşılmıştır. </a:t>
            </a:r>
          </a:p>
        </p:txBody>
      </p:sp>
    </p:spTree>
    <p:extLst>
      <p:ext uri="{BB962C8B-B14F-4D97-AF65-F5344CB8AC3E}">
        <p14:creationId xmlns:p14="http://schemas.microsoft.com/office/powerpoint/2010/main" val="365384531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Kahverengi mermer"/>
          <p:cNvSpPr>
            <a:spLocks noGrp="1" noChangeArrowheads="1"/>
          </p:cNvSpPr>
          <p:nvPr>
            <p:ph type="title"/>
          </p:nvPr>
        </p:nvSpPr>
        <p:spPr>
          <a:noFill/>
        </p:spPr>
        <p:txBody>
          <a:bodyPr/>
          <a:lstStyle/>
          <a:p>
            <a:pPr eaLnBrk="1" hangingPunct="1"/>
            <a:r>
              <a:rPr lang="tr-TR" sz="3200" b="1" dirty="0" smtClean="0">
                <a:latin typeface="+mj-lt"/>
              </a:rPr>
              <a:t>ÇALIŞMANIN OLUMLU SAĞLIK ETKİLERİ</a:t>
            </a:r>
          </a:p>
        </p:txBody>
      </p:sp>
      <p:sp>
        <p:nvSpPr>
          <p:cNvPr id="36867" name="Rectangle 3" descr="Papirüs"/>
          <p:cNvSpPr>
            <a:spLocks noGrp="1" noChangeArrowheads="1"/>
          </p:cNvSpPr>
          <p:nvPr>
            <p:ph idx="1"/>
          </p:nvPr>
        </p:nvSpPr>
        <p:spPr>
          <a:noFill/>
        </p:spPr>
        <p:txBody>
          <a:bodyPr/>
          <a:lstStyle/>
          <a:p>
            <a:pPr eaLnBrk="1" hangingPunct="1"/>
            <a:r>
              <a:rPr lang="tr-TR" dirty="0" smtClean="0">
                <a:latin typeface="+mj-lt"/>
              </a:rPr>
              <a:t>Çalışmak kişiyi üç büyük dertten kurtarır; yoksulluk, aylaklık ve dedikodu…				</a:t>
            </a:r>
            <a:r>
              <a:rPr lang="tr-TR" dirty="0" err="1" smtClean="0">
                <a:latin typeface="+mj-lt"/>
              </a:rPr>
              <a:t>Voltaire</a:t>
            </a:r>
            <a:endParaRPr lang="tr-TR" dirty="0" smtClean="0">
              <a:latin typeface="+mj-lt"/>
            </a:endParaRPr>
          </a:p>
          <a:p>
            <a:pPr eaLnBrk="1" hangingPunct="1">
              <a:buFontTx/>
              <a:buNone/>
            </a:pPr>
            <a:r>
              <a:rPr lang="tr-TR" dirty="0" smtClean="0">
                <a:latin typeface="+mj-lt"/>
              </a:rPr>
              <a:t>	Çalışmak, üretim yapmak, iş çevresinde yeni bir toplulukta değişik kişilerle sosyal ilişkilerde bulunmak, bir kişinin </a:t>
            </a:r>
            <a:r>
              <a:rPr lang="tr-TR" dirty="0" err="1" smtClean="0">
                <a:latin typeface="+mj-lt"/>
              </a:rPr>
              <a:t>psikososyal</a:t>
            </a:r>
            <a:r>
              <a:rPr lang="tr-TR" dirty="0" smtClean="0">
                <a:latin typeface="+mj-lt"/>
              </a:rPr>
              <a:t> sağlığı üzerinde olumlu etkiler yapar.</a:t>
            </a:r>
          </a:p>
        </p:txBody>
      </p:sp>
    </p:spTree>
    <p:extLst>
      <p:ext uri="{BB962C8B-B14F-4D97-AF65-F5344CB8AC3E}">
        <p14:creationId xmlns:p14="http://schemas.microsoft.com/office/powerpoint/2010/main" val="2312985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mj-lt"/>
              </a:rPr>
              <a:t>Temel bazı kavramlar </a:t>
            </a:r>
            <a:br>
              <a:rPr lang="tr-TR" dirty="0">
                <a:latin typeface="+mj-lt"/>
              </a:rPr>
            </a:br>
            <a:endParaRPr lang="tr-TR" dirty="0">
              <a:latin typeface="+mj-lt"/>
            </a:endParaRPr>
          </a:p>
        </p:txBody>
      </p:sp>
      <p:sp>
        <p:nvSpPr>
          <p:cNvPr id="3" name="İçerik Yer Tutucusu 2"/>
          <p:cNvSpPr>
            <a:spLocks noGrp="1"/>
          </p:cNvSpPr>
          <p:nvPr>
            <p:ph idx="1"/>
          </p:nvPr>
        </p:nvSpPr>
        <p:spPr>
          <a:xfrm>
            <a:off x="107504" y="620688"/>
            <a:ext cx="8496944" cy="5780112"/>
          </a:xfrm>
        </p:spPr>
        <p:txBody>
          <a:bodyPr>
            <a:noAutofit/>
          </a:bodyPr>
          <a:lstStyle/>
          <a:p>
            <a:pPr>
              <a:lnSpc>
                <a:spcPct val="120000"/>
              </a:lnSpc>
            </a:pPr>
            <a:endParaRPr lang="tr-TR" sz="1400" dirty="0">
              <a:latin typeface="+mj-lt"/>
            </a:endParaRPr>
          </a:p>
          <a:p>
            <a:pPr>
              <a:lnSpc>
                <a:spcPct val="120000"/>
              </a:lnSpc>
              <a:buFont typeface="Arial" pitchFamily="34" charset="0"/>
              <a:buChar char="•"/>
            </a:pPr>
            <a:r>
              <a:rPr lang="tr-TR" sz="1600" b="1" dirty="0" smtClean="0">
                <a:latin typeface="+mj-lt"/>
              </a:rPr>
              <a:t>Stres:</a:t>
            </a:r>
          </a:p>
          <a:p>
            <a:pPr>
              <a:lnSpc>
                <a:spcPct val="120000"/>
              </a:lnSpc>
            </a:pPr>
            <a:r>
              <a:rPr lang="tr-TR" sz="1600" dirty="0" smtClean="0">
                <a:latin typeface="+mj-lt"/>
              </a:rPr>
              <a:t>Sözcük olarak stres Latince kökenli olup “</a:t>
            </a:r>
            <a:r>
              <a:rPr lang="tr-TR" sz="1600" dirty="0" err="1" smtClean="0">
                <a:latin typeface="+mj-lt"/>
              </a:rPr>
              <a:t>estrictia</a:t>
            </a:r>
            <a:r>
              <a:rPr lang="tr-TR" sz="1600" dirty="0" smtClean="0">
                <a:latin typeface="+mj-lt"/>
              </a:rPr>
              <a:t>” dan gelmektedir . Stres</a:t>
            </a:r>
          </a:p>
          <a:p>
            <a:pPr>
              <a:lnSpc>
                <a:spcPct val="120000"/>
              </a:lnSpc>
            </a:pPr>
            <a:r>
              <a:rPr lang="tr-TR" sz="1600" dirty="0" smtClean="0">
                <a:latin typeface="+mj-lt"/>
              </a:rPr>
              <a:t>sözcüğü iki farklı anlamda kullanılmaktadır.</a:t>
            </a:r>
          </a:p>
          <a:p>
            <a:pPr marL="571500" indent="-457200">
              <a:lnSpc>
                <a:spcPct val="120000"/>
              </a:lnSpc>
              <a:buFont typeface="+mj-lt"/>
              <a:buAutoNum type="arabicPeriod"/>
            </a:pPr>
            <a:r>
              <a:rPr lang="tr-TR" sz="1600" dirty="0" smtClean="0">
                <a:latin typeface="+mj-lt"/>
              </a:rPr>
              <a:t>İlki insanın tehlike içinde bulunduğu etmen ve koşullara göre dengesinin bozulmasını anlatmakta, </a:t>
            </a:r>
          </a:p>
          <a:p>
            <a:pPr marL="571500" indent="-457200">
              <a:lnSpc>
                <a:spcPct val="120000"/>
              </a:lnSpc>
              <a:buFont typeface="+mj-lt"/>
              <a:buAutoNum type="arabicPeriod"/>
            </a:pPr>
            <a:r>
              <a:rPr lang="tr-TR" sz="1600" dirty="0" smtClean="0">
                <a:latin typeface="+mj-lt"/>
              </a:rPr>
              <a:t>diğeri bu dengenin bozulmasına yol açacak olan fiziksel, </a:t>
            </a:r>
            <a:r>
              <a:rPr lang="tr-TR" sz="1600" dirty="0" err="1" smtClean="0">
                <a:latin typeface="+mj-lt"/>
              </a:rPr>
              <a:t>psiko</a:t>
            </a:r>
            <a:r>
              <a:rPr lang="tr-TR" sz="1600" dirty="0" smtClean="0">
                <a:latin typeface="+mj-lt"/>
              </a:rPr>
              <a:t> sosyal içerikli tüm etmenler anlatılmak istenmektedir</a:t>
            </a:r>
          </a:p>
          <a:p>
            <a:pPr>
              <a:lnSpc>
                <a:spcPct val="120000"/>
              </a:lnSpc>
            </a:pPr>
            <a:r>
              <a:rPr lang="tr-TR" sz="1600" dirty="0" smtClean="0">
                <a:latin typeface="+mj-lt"/>
              </a:rPr>
              <a:t>Genelde olumsuz bir durum olarak algılanan stres, araştırmacı ve bilim adamlarına göre </a:t>
            </a:r>
            <a:r>
              <a:rPr lang="tr-TR" sz="1600" u="sng" dirty="0" smtClean="0">
                <a:solidFill>
                  <a:srgbClr val="FF0000"/>
                </a:solidFill>
                <a:latin typeface="+mj-lt"/>
              </a:rPr>
              <a:t>“bireyin, tehdit edici çevre özelliklerine karşı gösterdiği bir tepki</a:t>
            </a:r>
            <a:r>
              <a:rPr lang="tr-TR" sz="1600" dirty="0" smtClean="0">
                <a:latin typeface="+mj-lt"/>
              </a:rPr>
              <a:t>”  olarak tanımlanmaktadır.</a:t>
            </a:r>
          </a:p>
          <a:p>
            <a:pPr>
              <a:lnSpc>
                <a:spcPct val="120000"/>
              </a:lnSpc>
              <a:buFont typeface="Arial" pitchFamily="34" charset="0"/>
              <a:buChar char="•"/>
            </a:pPr>
            <a:r>
              <a:rPr lang="tr-TR" sz="1600" b="1" u="sng" dirty="0" smtClean="0">
                <a:latin typeface="+mj-lt"/>
              </a:rPr>
              <a:t>İşyerinde </a:t>
            </a:r>
            <a:r>
              <a:rPr lang="tr-TR" sz="1600" b="1" u="sng" dirty="0">
                <a:latin typeface="+mj-lt"/>
              </a:rPr>
              <a:t>Stres</a:t>
            </a:r>
            <a:r>
              <a:rPr lang="tr-TR" sz="1600" dirty="0">
                <a:latin typeface="+mj-lt"/>
              </a:rPr>
              <a:t>: Çalışanın, iş organizasyonu, çevresi, işin zararlı ve çekinilecek yönlerine duyusal, bilişsel, davranışsal ve fiziksel reaksiyonu. </a:t>
            </a:r>
          </a:p>
          <a:p>
            <a:pPr>
              <a:lnSpc>
                <a:spcPct val="120000"/>
              </a:lnSpc>
            </a:pPr>
            <a:r>
              <a:rPr lang="tr-TR" sz="1600" dirty="0">
                <a:latin typeface="+mj-lt"/>
              </a:rPr>
              <a:t>(Avrupa Komisyonu) </a:t>
            </a:r>
          </a:p>
          <a:p>
            <a:pPr>
              <a:lnSpc>
                <a:spcPct val="120000"/>
              </a:lnSpc>
            </a:pPr>
            <a:r>
              <a:rPr lang="tr-TR" sz="1600" dirty="0">
                <a:latin typeface="+mj-lt"/>
              </a:rPr>
              <a:t>•</a:t>
            </a:r>
            <a:r>
              <a:rPr lang="tr-TR" sz="1600" b="1" u="sng" dirty="0">
                <a:latin typeface="+mj-lt"/>
              </a:rPr>
              <a:t>İşyerinde Psikolojik Taciz (</a:t>
            </a:r>
            <a:r>
              <a:rPr lang="tr-TR" sz="1600" b="1" u="sng" dirty="0" err="1">
                <a:latin typeface="+mj-lt"/>
              </a:rPr>
              <a:t>mobbing</a:t>
            </a:r>
            <a:r>
              <a:rPr lang="tr-TR" sz="1600" b="1" u="sng" dirty="0">
                <a:latin typeface="+mj-lt"/>
              </a:rPr>
              <a:t>): </a:t>
            </a:r>
            <a:r>
              <a:rPr lang="tr-TR" sz="1600" dirty="0">
                <a:latin typeface="+mj-lt"/>
              </a:rPr>
              <a:t>İntikamcı, acımasız, şeytanca ve onur kırıcı eylemler aracılığı ile bir işçiye ya da işçi grubuna zarar vermeyi amaçlayan saldırgan davranış. </a:t>
            </a:r>
          </a:p>
          <a:p>
            <a:pPr>
              <a:lnSpc>
                <a:spcPct val="120000"/>
              </a:lnSpc>
            </a:pPr>
            <a:r>
              <a:rPr lang="tr-TR" sz="1600" dirty="0">
                <a:latin typeface="+mj-lt"/>
              </a:rPr>
              <a:t>(küçük düşürücü ya da yıkıcı, sürekli ya da tekrarlayan davranışlar) </a:t>
            </a:r>
          </a:p>
          <a:p>
            <a:pPr>
              <a:lnSpc>
                <a:spcPct val="120000"/>
              </a:lnSpc>
            </a:pPr>
            <a:r>
              <a:rPr lang="tr-TR" sz="1600" dirty="0">
                <a:latin typeface="+mj-lt"/>
              </a:rPr>
              <a:t>(ILO) </a:t>
            </a:r>
          </a:p>
        </p:txBody>
      </p:sp>
    </p:spTree>
    <p:extLst>
      <p:ext uri="{BB962C8B-B14F-4D97-AF65-F5344CB8AC3E}">
        <p14:creationId xmlns:p14="http://schemas.microsoft.com/office/powerpoint/2010/main" val="357584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908720"/>
            <a:ext cx="8229600" cy="4525963"/>
          </a:xfrm>
        </p:spPr>
        <p:txBody>
          <a:bodyPr/>
          <a:lstStyle/>
          <a:p>
            <a:endParaRPr lang="tr-TR" dirty="0">
              <a:latin typeface="+mj-lt"/>
            </a:endParaRPr>
          </a:p>
          <a:p>
            <a:pPr marL="457200" indent="-342900">
              <a:buFont typeface="Arial" pitchFamily="34" charset="0"/>
              <a:buChar char="•"/>
            </a:pPr>
            <a:r>
              <a:rPr lang="tr-TR" b="1" u="sng" dirty="0">
                <a:latin typeface="+mj-lt"/>
              </a:rPr>
              <a:t>İşyerinde Cinsel Taciz: </a:t>
            </a:r>
            <a:r>
              <a:rPr lang="tr-TR" dirty="0">
                <a:latin typeface="+mj-lt"/>
              </a:rPr>
              <a:t>arzu edilmeyen, çalışanın onurunu zedeleyebilecek ve işi için tehlike oluşturabilecek cinsel ilgi. </a:t>
            </a:r>
          </a:p>
          <a:p>
            <a:pPr lvl="1"/>
            <a:r>
              <a:rPr lang="tr-TR" dirty="0">
                <a:latin typeface="+mj-lt"/>
              </a:rPr>
              <a:t>(Her türlü cinsel nitelikte sözlü, sözlü olmayan, aşağılayıcı, utandırıcı ve saldırgan davranış – fiziksel temas, elleme, çimdikleme, laf atma, sarkıntılık, cinsel içerikli sözler, şakalar, gözetleme, vs.) </a:t>
            </a:r>
          </a:p>
          <a:p>
            <a:pPr lvl="1"/>
            <a:r>
              <a:rPr lang="tr-TR" dirty="0">
                <a:latin typeface="+mj-lt"/>
              </a:rPr>
              <a:t>(</a:t>
            </a:r>
            <a:r>
              <a:rPr lang="tr-TR" i="1" dirty="0">
                <a:latin typeface="+mj-lt"/>
              </a:rPr>
              <a:t>İşyerinde Psikolojik Taciz, Türk-iş yayınları, 2010</a:t>
            </a:r>
            <a:r>
              <a:rPr lang="tr-TR" dirty="0">
                <a:latin typeface="+mj-lt"/>
              </a:rPr>
              <a:t>) </a:t>
            </a:r>
          </a:p>
        </p:txBody>
      </p:sp>
    </p:spTree>
    <p:extLst>
      <p:ext uri="{BB962C8B-B14F-4D97-AF65-F5344CB8AC3E}">
        <p14:creationId xmlns:p14="http://schemas.microsoft.com/office/powerpoint/2010/main" val="289821357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5504</TotalTime>
  <Words>4492</Words>
  <Application>Microsoft Office PowerPoint</Application>
  <PresentationFormat>Ekran Gösterisi (4:3)</PresentationFormat>
  <Paragraphs>588</Paragraphs>
  <Slides>71</Slides>
  <Notes>1</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71</vt:i4>
      </vt:variant>
    </vt:vector>
  </HeadingPairs>
  <TitlesOfParts>
    <vt:vector size="83" baseType="lpstr">
      <vt:lpstr>ＭＳ Ｐゴシック</vt:lpstr>
      <vt:lpstr>Arial</vt:lpstr>
      <vt:lpstr>Calibri</vt:lpstr>
      <vt:lpstr>Century Gothic</vt:lpstr>
      <vt:lpstr>Gill Sans MT</vt:lpstr>
      <vt:lpstr>Monotype Sorts</vt:lpstr>
      <vt:lpstr>Palatino Linotype</vt:lpstr>
      <vt:lpstr>Tahoma</vt:lpstr>
      <vt:lpstr>Wingdings</vt:lpstr>
      <vt:lpstr>Wingdings 2</vt:lpstr>
      <vt:lpstr>Diseño predeterminado</vt:lpstr>
      <vt:lpstr>Clip</vt:lpstr>
      <vt:lpstr>Psikososyal Risk Etmenleri</vt:lpstr>
      <vt:lpstr>Mesleki tehlikeler ve stres</vt:lpstr>
      <vt:lpstr>Uluslar arası Çalışma Örgütü (ILO)  </vt:lpstr>
      <vt:lpstr>PowerPoint Sunusu</vt:lpstr>
      <vt:lpstr>AB bakış açısı  </vt:lpstr>
      <vt:lpstr>Sağlık ve güvenlik sorunları ile bunların en yüksek olduğu sektörler</vt:lpstr>
      <vt:lpstr> Psikososyal riskleri tetikleyen faktörler </vt:lpstr>
      <vt:lpstr>Temel bazı kavramlar  </vt:lpstr>
      <vt:lpstr>PowerPoint Sunusu</vt:lpstr>
      <vt:lpstr>PowerPoint Sunusu</vt:lpstr>
      <vt:lpstr> Şiddetin Etkili Yönetimi</vt:lpstr>
      <vt:lpstr>Mobbing</vt:lpstr>
      <vt:lpstr>Mobbing</vt:lpstr>
      <vt:lpstr>Psikolojik  taciz ( Mobbing )kategorileri </vt:lpstr>
      <vt:lpstr>PowerPoint Sunusu</vt:lpstr>
      <vt:lpstr>PowerPoint Sunusu</vt:lpstr>
      <vt:lpstr> Psikososyal tehlikelerin sağlık üzerinde etkileri </vt:lpstr>
      <vt:lpstr>PowerPoint Sunusu</vt:lpstr>
      <vt:lpstr>Psikososyal tehlikelerin sağlık üzerinde etkileri  </vt:lpstr>
      <vt:lpstr>Bazı kavramlar  </vt:lpstr>
      <vt:lpstr>PowerPoint Sunusu</vt:lpstr>
      <vt:lpstr>PowerPoint Sunusu</vt:lpstr>
      <vt:lpstr>PowerPoint Sunusu</vt:lpstr>
      <vt:lpstr>PowerPoint Sunusu</vt:lpstr>
      <vt:lpstr>Vardiyalı çalışma</vt:lpstr>
      <vt:lpstr>Stres</vt:lpstr>
      <vt:lpstr>OLUMLU STRES         OLUMSUZ STRES</vt:lpstr>
      <vt:lpstr>PowerPoint Sunusu</vt:lpstr>
      <vt:lpstr>PowerPoint Sunusu</vt:lpstr>
      <vt:lpstr>Çalışanları İş Ortamında Etkileyen Stres Faktörleri</vt:lpstr>
      <vt:lpstr>Çalışanları İş Ortamında Etkileyen Stres Faktörleri</vt:lpstr>
      <vt:lpstr>Kişilik Özellikleri</vt:lpstr>
      <vt:lpstr>Kişilik Özellikleri</vt:lpstr>
      <vt:lpstr>Kişilik Özellikleri</vt:lpstr>
      <vt:lpstr>Stresör</vt:lpstr>
      <vt:lpstr>Stresörler</vt:lpstr>
      <vt:lpstr>kronik stres kaynakları </vt:lpstr>
      <vt:lpstr>Bireyin strese tepkisi</vt:lpstr>
      <vt:lpstr>Bireyin strese tepkisi</vt:lpstr>
      <vt:lpstr>I-Alarm aşaması</vt:lpstr>
      <vt:lpstr>PowerPoint Sunusu</vt:lpstr>
      <vt:lpstr>Alarm aşamasında belirtiler</vt:lpstr>
      <vt:lpstr>II-Uyum ya da direnme aşaması</vt:lpstr>
      <vt:lpstr>III-Tükenme Aşaması</vt:lpstr>
      <vt:lpstr>Stresin bireysel sonuçları:  Fizyolojik sorunlar</vt:lpstr>
      <vt:lpstr>Stresin bireysel sonuçları:  Zihinsel ve duygusal sorunlar</vt:lpstr>
      <vt:lpstr>Stresin bireysel sonuçları:  Davranışsal sorunlar</vt:lpstr>
      <vt:lpstr>Stresin neden olduğu örgütsel sonuçlar</vt:lpstr>
      <vt:lpstr>Stresin sonuçlarına diğer bir bakış</vt:lpstr>
      <vt:lpstr>Stres Yönetimi Eğitimi (Stress Managemenet Training, SMT),</vt:lpstr>
      <vt:lpstr>Çözüm: Stres yönetimi</vt:lpstr>
      <vt:lpstr>Çözüm: Stres yönetimi</vt:lpstr>
      <vt:lpstr>Psikososyal risk etmenleri ile ilişkili mevzuat</vt:lpstr>
      <vt:lpstr>4857 sayılı İş Kanunu</vt:lpstr>
      <vt:lpstr>4857 sayılı İş Kanunu</vt:lpstr>
      <vt:lpstr>4857 sayılı İş Kanunu</vt:lpstr>
      <vt:lpstr>4857 sayılı İş Kanunu</vt:lpstr>
      <vt:lpstr>4857 sayılı İş Kanunu</vt:lpstr>
      <vt:lpstr>4857 sayılı İş Kanunu</vt:lpstr>
      <vt:lpstr>4857 sayılı İş Kanunu</vt:lpstr>
      <vt:lpstr>4857 sayılı İş Kanunu</vt:lpstr>
      <vt:lpstr>Gebe ve emziren kadınların çalıştırılma şartlarıyla emzirme odaları ve çocuk bakım yurtlarında dair yönetmelik</vt:lpstr>
      <vt:lpstr>6098 sayılı Türk Borçlar Kanunu</vt:lpstr>
      <vt:lpstr>Başbakanlık Genelgesi</vt:lpstr>
      <vt:lpstr>Başbakanlık genelgesi</vt:lpstr>
      <vt:lpstr>İşyerinde psikolojik tacize uğrayanların hakları</vt:lpstr>
      <vt:lpstr>İşyerinde stresle mücadele etmenin 10 etkili yolu</vt:lpstr>
      <vt:lpstr>PowerPoint Sunusu</vt:lpstr>
      <vt:lpstr>PowerPoint Sunusu</vt:lpstr>
      <vt:lpstr>İş ile ilgili akıl hastalıkları</vt:lpstr>
      <vt:lpstr>ÇALIŞMANIN OLUMLU SAĞLIK ETKİLERİ</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EGİTİM</cp:lastModifiedBy>
  <cp:revision>672</cp:revision>
  <dcterms:created xsi:type="dcterms:W3CDTF">2010-05-23T14:28:12Z</dcterms:created>
  <dcterms:modified xsi:type="dcterms:W3CDTF">2019-03-21T11:25:19Z</dcterms:modified>
</cp:coreProperties>
</file>