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87" r:id="rId63"/>
    <p:sldId id="388" r:id="rId64"/>
    <p:sldId id="389" r:id="rId65"/>
    <p:sldId id="390" r:id="rId66"/>
    <p:sldId id="391" r:id="rId67"/>
    <p:sldId id="392" r:id="rId68"/>
    <p:sldId id="393" r:id="rId69"/>
    <p:sldId id="394" r:id="rId70"/>
    <p:sldId id="395" r:id="rId71"/>
    <p:sldId id="396" r:id="rId72"/>
    <p:sldId id="397" r:id="rId73"/>
    <p:sldId id="398" r:id="rId74"/>
    <p:sldId id="399" r:id="rId75"/>
    <p:sldId id="400" r:id="rId76"/>
    <p:sldId id="401" r:id="rId77"/>
    <p:sldId id="402" r:id="rId78"/>
    <p:sldId id="403" r:id="rId79"/>
    <p:sldId id="404" r:id="rId80"/>
    <p:sldId id="405" r:id="rId81"/>
    <p:sldId id="406" r:id="rId82"/>
    <p:sldId id="407" r:id="rId83"/>
    <p:sldId id="408" r:id="rId84"/>
    <p:sldId id="409" r:id="rId85"/>
    <p:sldId id="410" r:id="rId86"/>
    <p:sldId id="411" r:id="rId87"/>
    <p:sldId id="412" r:id="rId88"/>
    <p:sldId id="413" r:id="rId89"/>
    <p:sldId id="414" r:id="rId90"/>
    <p:sldId id="415" r:id="rId91"/>
    <p:sldId id="416" r:id="rId9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99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5" autoAdjust="0"/>
    <p:restoredTop sz="94669" autoAdjust="0"/>
  </p:normalViewPr>
  <p:slideViewPr>
    <p:cSldViewPr>
      <p:cViewPr>
        <p:scale>
          <a:sx n="96" d="100"/>
          <a:sy n="96" d="100"/>
        </p:scale>
        <p:origin x="-907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D0935-25B5-4E1D-BB3F-213E10897BDF}" type="datetimeFigureOut">
              <a:rPr lang="tr-TR" smtClean="0"/>
              <a:pPr/>
              <a:t>7.11.2018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B0CC-053C-4EE5-9259-30C74642B01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34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FC2EBE8-5937-4E43-B3B6-A093093A0997}" type="slidenum">
              <a:rPr lang="tr-TR" altLang="tr-TR" sz="1200"/>
              <a:pPr algn="r" eaLnBrk="1" hangingPunct="1"/>
              <a:t>3</a:t>
            </a:fld>
            <a:endParaRPr lang="tr-TR" altLang="tr-TR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eaLnBrk="1" hangingPunct="1"/>
            <a:r>
              <a:rPr lang="tr-TR" altLang="tr-TR" smtClean="0"/>
              <a:t> </a:t>
            </a:r>
          </a:p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7638D6-3DC4-4E45-BF75-B87302B2B1E3}" type="slidenum">
              <a:rPr lang="tr-TR" altLang="tr-TR" sz="1200" smtClean="0">
                <a:latin typeface="Times New Roman" pitchFamily="18" charset="0"/>
              </a:rPr>
              <a:pPr eaLnBrk="1" hangingPunct="1"/>
              <a:t>19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1C01C4-653A-408D-8EAE-BD42854C2C1E}" type="slidenum">
              <a:rPr lang="tr-TR" altLang="tr-TR" sz="1200" smtClean="0">
                <a:latin typeface="Times New Roman" pitchFamily="18" charset="0"/>
              </a:rPr>
              <a:pPr eaLnBrk="1" hangingPunct="1"/>
              <a:t>20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1256EA-FD9A-4E75-B1FD-43807CA5DDCF}" type="slidenum">
              <a:rPr lang="tr-TR" altLang="tr-TR" sz="1200" smtClean="0">
                <a:latin typeface="Times New Roman" pitchFamily="18" charset="0"/>
              </a:rPr>
              <a:pPr eaLnBrk="1" hangingPunct="1"/>
              <a:t>21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DC3AA15-F824-46A6-AB2A-96AB20285F68}" type="slidenum">
              <a:rPr lang="tr-TR" altLang="tr-TR" sz="1200"/>
              <a:pPr algn="r" eaLnBrk="1" hangingPunct="1"/>
              <a:t>26</a:t>
            </a:fld>
            <a:endParaRPr lang="tr-TR" altLang="tr-TR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2A78C5-1A65-4F23-AEA4-7524CF351458}" type="slidenum">
              <a:rPr lang="tr-TR" altLang="tr-TR" sz="1200" smtClean="0">
                <a:latin typeface="Times New Roman" pitchFamily="18" charset="0"/>
              </a:rPr>
              <a:pPr eaLnBrk="1" hangingPunct="1"/>
              <a:t>31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eaLnBrk="1" hangingPunct="1"/>
            <a:endParaRPr lang="en-US" altLang="tr-TR" smtClean="0"/>
          </a:p>
        </p:txBody>
      </p:sp>
      <p:sp>
        <p:nvSpPr>
          <p:cNvPr id="11264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74B328B-A01F-41B4-9907-49608DD5CD10}" type="slidenum">
              <a:rPr lang="tr-TR" altLang="tr-TR" sz="1200"/>
              <a:pPr algn="r" eaLnBrk="1" hangingPunct="1"/>
              <a:t>37</a:t>
            </a:fld>
            <a:endParaRPr lang="tr-TR" altLang="tr-T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C49081B-B43D-402C-AD7D-C1025C962B8D}" type="slidenum">
              <a:rPr lang="tr-TR" altLang="tr-TR" sz="1200"/>
              <a:pPr algn="r" eaLnBrk="1" hangingPunct="1"/>
              <a:t>42</a:t>
            </a:fld>
            <a:endParaRPr lang="tr-TR" altLang="tr-TR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eaLnBrk="1" hangingPunct="1"/>
            <a:r>
              <a:rPr lang="tr-TR" altLang="tr-TR" smtClean="0"/>
              <a:t> </a:t>
            </a:r>
          </a:p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  <p:sp>
        <p:nvSpPr>
          <p:cNvPr id="11469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4CA717B-B66B-43D9-BE09-1BAA8920F54B}" type="slidenum">
              <a:rPr lang="tr-TR" altLang="tr-TR" sz="1200"/>
              <a:pPr algn="r" eaLnBrk="1" hangingPunct="1"/>
              <a:t>46</a:t>
            </a:fld>
            <a:endParaRPr lang="tr-TR" altLang="tr-T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E01963F-AA26-4FD7-9DC0-5D1DCF7A581D}" type="slidenum">
              <a:rPr lang="tr-TR" altLang="tr-TR" sz="1200" smtClean="0">
                <a:latin typeface="Times New Roman" pitchFamily="18" charset="0"/>
              </a:rPr>
              <a:pPr eaLnBrk="1" hangingPunct="1"/>
              <a:t>48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 Yer Tutucusu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11674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47EDA6-22A2-4772-929D-E39BAFC5B263}" type="slidenum">
              <a:rPr lang="en-US" altLang="tr-TR" sz="1200" smtClean="0">
                <a:latin typeface="Century Schoolbook" pitchFamily="18" charset="0"/>
              </a:rPr>
              <a:pPr eaLnBrk="1" hangingPunct="1"/>
              <a:t>68</a:t>
            </a:fld>
            <a:endParaRPr lang="en-US" altLang="tr-TR" sz="1200" smtClean="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AC15346-5DB9-4CC5-80AD-BB204A6FBF54}" type="slidenum">
              <a:rPr lang="tr-TR" altLang="tr-TR" sz="1200" smtClean="0">
                <a:latin typeface="Times New Roman" pitchFamily="18" charset="0"/>
              </a:rPr>
              <a:pPr eaLnBrk="1" hangingPunct="1"/>
              <a:t>11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eaLnBrk="1" hangingPunct="1"/>
            <a:endParaRPr lang="en-GB" altLang="tr-TR" smtClean="0"/>
          </a:p>
        </p:txBody>
      </p:sp>
      <p:sp>
        <p:nvSpPr>
          <p:cNvPr id="11776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8289C85-056C-4F92-8078-B30239B98761}" type="slidenum">
              <a:rPr lang="tr-TR" altLang="tr-TR" sz="1200"/>
              <a:pPr algn="r" eaLnBrk="1" hangingPunct="1"/>
              <a:t>87</a:t>
            </a:fld>
            <a:endParaRPr lang="tr-TR" altLang="tr-T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B13E1C-3B59-4CB1-AF15-97E10B0DEA85}" type="slidenum">
              <a:rPr lang="tr-TR" altLang="tr-TR" sz="1200" smtClean="0"/>
              <a:pPr eaLnBrk="1" hangingPunct="1"/>
              <a:t>88</a:t>
            </a:fld>
            <a:endParaRPr lang="tr-TR" altLang="tr-TR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B23038-51D4-420B-84B0-288C4D3D2C81}" type="slidenum">
              <a:rPr lang="tr-TR" altLang="tr-TR" sz="1200" smtClean="0">
                <a:latin typeface="Times New Roman" pitchFamily="18" charset="0"/>
              </a:rPr>
              <a:pPr eaLnBrk="1" hangingPunct="1"/>
              <a:t>12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BEC98E-8980-421F-B568-E41F2254F606}" type="slidenum">
              <a:rPr lang="tr-TR" altLang="tr-TR" sz="1200" smtClean="0">
                <a:latin typeface="Times New Roman" pitchFamily="18" charset="0"/>
              </a:rPr>
              <a:pPr eaLnBrk="1" hangingPunct="1"/>
              <a:t>13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033A75-62FD-4538-85C7-6CCF5E0C461B}" type="slidenum">
              <a:rPr lang="tr-TR" altLang="tr-TR" sz="1200" smtClean="0">
                <a:latin typeface="Times New Roman" pitchFamily="18" charset="0"/>
              </a:rPr>
              <a:pPr eaLnBrk="1" hangingPunct="1"/>
              <a:t>14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BED1495-0E57-4347-B47D-7D6C59427571}" type="slidenum">
              <a:rPr lang="tr-TR" altLang="tr-TR" sz="1200" smtClean="0">
                <a:latin typeface="Times New Roman" pitchFamily="18" charset="0"/>
              </a:rPr>
              <a:pPr eaLnBrk="1" hangingPunct="1"/>
              <a:t>15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EAD24F-AA64-4C0E-99B0-DE905D778C12}" type="slidenum">
              <a:rPr lang="tr-TR" altLang="tr-TR" sz="1200" smtClean="0">
                <a:latin typeface="Times New Roman" pitchFamily="18" charset="0"/>
              </a:rPr>
              <a:pPr eaLnBrk="1" hangingPunct="1"/>
              <a:t>16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96DD06-4DE4-417F-A282-951D65196656}" type="slidenum">
              <a:rPr lang="tr-TR" altLang="tr-TR" sz="1200" smtClean="0">
                <a:latin typeface="Times New Roman" pitchFamily="18" charset="0"/>
              </a:rPr>
              <a:pPr eaLnBrk="1" hangingPunct="1"/>
              <a:t>17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C44993-CF8F-478F-9691-CF60CEACE5D9}" type="slidenum">
              <a:rPr lang="tr-TR" altLang="tr-TR" sz="1200" smtClean="0">
                <a:latin typeface="Times New Roman" pitchFamily="18" charset="0"/>
              </a:rPr>
              <a:pPr eaLnBrk="1" hangingPunct="1"/>
              <a:t>18</a:t>
            </a:fld>
            <a:endParaRPr lang="tr-TR" altLang="tr-TR" sz="1200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C349-0293-4C5B-BD61-8968F696EC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94EDE-81EF-4BAB-96DB-6066A9EED7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CEFE-2B5D-4039-8D04-AC77E9226A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7B38-CB59-47B6-9C03-B6505705C5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241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2CB3-1627-4AD8-86EC-ACE55B277E6F}" type="datetime1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74D5-4CDC-45E7-BFD5-E9B112F6E7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49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9ED51-3D18-45F8-86FC-FD85612680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30559-BAA3-4562-8020-B6DCEE6D0E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490C-9C1B-4AC9-A719-5CB7A5E923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19F1E-C2C4-43B8-BE68-DBAC4ECF8B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FA1EF-296B-40C1-B636-00A926A745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D3AC1-5A64-441E-A1A8-9FAE71C6AF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BA48-3AB7-42AA-A309-B1E404C47D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D35F-B073-4216-8697-E08C0989EA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52DBB7-8610-4E58-9205-33D206425D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364038" y="4293096"/>
            <a:ext cx="4319587" cy="544513"/>
          </a:xfrm>
          <a:noFill/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chemeClr val="tx1"/>
                </a:solidFill>
              </a:rPr>
              <a:t/>
            </a:r>
            <a:br>
              <a:rPr lang="tr-TR" sz="3200" b="1" dirty="0">
                <a:solidFill>
                  <a:schemeClr val="tx1"/>
                </a:solidFill>
              </a:rPr>
            </a:br>
            <a:r>
              <a:rPr lang="tr-TR" sz="3200" b="1" dirty="0">
                <a:solidFill>
                  <a:schemeClr val="tx1"/>
                </a:solidFill>
              </a:rPr>
              <a:t>İŞ SAĞLIĞI </a:t>
            </a:r>
            <a:br>
              <a:rPr lang="tr-TR" sz="3200" b="1" dirty="0">
                <a:solidFill>
                  <a:schemeClr val="tx1"/>
                </a:solidFill>
              </a:rPr>
            </a:br>
            <a:r>
              <a:rPr lang="tr-TR" sz="3200" b="1" dirty="0">
                <a:solidFill>
                  <a:schemeClr val="tx1"/>
                </a:solidFill>
              </a:rPr>
              <a:t>VE GÜVENLİĞİNE GENEL BAKIŞ VE GÜVENLİK KÜLTÜRÜ</a:t>
            </a:r>
            <a:br>
              <a:rPr lang="tr-TR" sz="3200" b="1" dirty="0">
                <a:solidFill>
                  <a:schemeClr val="tx1"/>
                </a:solidFill>
              </a:rPr>
            </a:br>
            <a:r>
              <a:rPr lang="tr-TR" sz="3200" b="1" dirty="0">
                <a:solidFill>
                  <a:schemeClr val="tx1"/>
                </a:solidFill>
              </a:rPr>
              <a:t/>
            </a:r>
            <a:br>
              <a:rPr lang="tr-TR" sz="3200" b="1" dirty="0">
                <a:solidFill>
                  <a:schemeClr val="tx1"/>
                </a:solidFill>
              </a:rPr>
            </a:br>
            <a:r>
              <a:rPr lang="tr-TR" sz="3200" b="1" dirty="0">
                <a:solidFill>
                  <a:schemeClr val="tx1"/>
                </a:solidFill>
              </a:rPr>
              <a:t/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es-ES" sz="3200" b="1" dirty="0" smtClean="0">
              <a:solidFill>
                <a:schemeClr val="tx1"/>
              </a:solidFill>
            </a:endParaRPr>
          </a:p>
        </p:txBody>
      </p:sp>
      <p:sp>
        <p:nvSpPr>
          <p:cNvPr id="2052" name="Rectangle 110"/>
          <p:cNvSpPr txBox="1">
            <a:spLocks noChangeArrowheads="1"/>
          </p:cNvSpPr>
          <p:nvPr/>
        </p:nvSpPr>
        <p:spPr bwMode="auto">
          <a:xfrm>
            <a:off x="4437063" y="4229100"/>
            <a:ext cx="431958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B52C644B-6EC8-4418-A626-0A0FCF25AC4C}" type="slidenum">
              <a:rPr lang="tr-TR" altLang="tr-TR" sz="1200" smtClean="0"/>
              <a:pPr algn="ctr" eaLnBrk="1" hangingPunct="1"/>
              <a:t>10</a:t>
            </a:fld>
            <a:endParaRPr lang="tr-TR" altLang="tr-TR" sz="1200" smtClean="0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293688" y="954088"/>
            <a:ext cx="1214437" cy="1905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1954213" y="908050"/>
            <a:ext cx="1216025" cy="1905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616325" y="863600"/>
            <a:ext cx="1214438" cy="1905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tr-TR" altLang="tr-TR" sz="1400" b="1">
              <a:latin typeface="Times New Roman" pitchFamily="18" charset="0"/>
            </a:endParaRPr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5362575" y="863600"/>
            <a:ext cx="1214438" cy="1905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7148513" y="773113"/>
            <a:ext cx="1214437" cy="1905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 rot="3659231">
            <a:off x="800100" y="4000500"/>
            <a:ext cx="1214438" cy="19002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r-TR" altLang="tr-TR" sz="2400" b="1">
                <a:latin typeface="Times New Roman" pitchFamily="18" charset="0"/>
              </a:rPr>
              <a:t>1</a:t>
            </a: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 rot="3585292">
            <a:off x="2400300" y="4381500"/>
            <a:ext cx="1214438" cy="19002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r-TR" altLang="tr-TR" sz="2400" b="1">
                <a:latin typeface="Times New Roman" pitchFamily="18" charset="0"/>
              </a:rPr>
              <a:t>2</a:t>
            </a:r>
          </a:p>
        </p:txBody>
      </p:sp>
      <p:sp>
        <p:nvSpPr>
          <p:cNvPr id="25610" name="AutoShape 9"/>
          <p:cNvSpPr>
            <a:spLocks noChangeArrowheads="1"/>
          </p:cNvSpPr>
          <p:nvPr/>
        </p:nvSpPr>
        <p:spPr bwMode="auto">
          <a:xfrm>
            <a:off x="4054475" y="2963863"/>
            <a:ext cx="1214438" cy="1828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5611" name="AutoShape 10"/>
          <p:cNvSpPr>
            <a:spLocks noChangeArrowheads="1"/>
          </p:cNvSpPr>
          <p:nvPr/>
        </p:nvSpPr>
        <p:spPr bwMode="auto">
          <a:xfrm>
            <a:off x="5568950" y="4103688"/>
            <a:ext cx="1214438" cy="1752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5612" name="AutoShape 11"/>
          <p:cNvSpPr>
            <a:spLocks noChangeArrowheads="1"/>
          </p:cNvSpPr>
          <p:nvPr/>
        </p:nvSpPr>
        <p:spPr bwMode="auto">
          <a:xfrm>
            <a:off x="7313613" y="3878263"/>
            <a:ext cx="1214437" cy="1828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542925" y="16287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Times New Roman" pitchFamily="18" charset="0"/>
              </a:rPr>
              <a:t>1</a:t>
            </a:r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2203450" y="16287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Times New Roman" pitchFamily="18" charset="0"/>
              </a:rPr>
              <a:t>2</a:t>
            </a:r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3962400" y="15240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Times New Roman" pitchFamily="18" charset="0"/>
              </a:rPr>
              <a:t>3</a:t>
            </a:r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25616" name="Text Box 15"/>
          <p:cNvSpPr txBox="1">
            <a:spLocks noChangeArrowheads="1"/>
          </p:cNvSpPr>
          <p:nvPr/>
        </p:nvSpPr>
        <p:spPr bwMode="auto">
          <a:xfrm>
            <a:off x="57150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Times New Roman" pitchFamily="18" charset="0"/>
              </a:rPr>
              <a:t>4</a:t>
            </a:r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7543800" y="14478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Times New Roman" pitchFamily="18" charset="0"/>
              </a:rPr>
              <a:t>5</a:t>
            </a:r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25618" name="Text Box 17"/>
          <p:cNvSpPr txBox="1">
            <a:spLocks noChangeArrowheads="1"/>
          </p:cNvSpPr>
          <p:nvPr/>
        </p:nvSpPr>
        <p:spPr bwMode="auto">
          <a:xfrm>
            <a:off x="4198938" y="39243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Times New Roman" pitchFamily="18" charset="0"/>
              </a:rPr>
              <a:t>3</a:t>
            </a:r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5818188" y="51387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Times New Roman" pitchFamily="18" charset="0"/>
              </a:rPr>
              <a:t>4</a:t>
            </a:r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7605713" y="504983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Times New Roman" pitchFamily="18" charset="0"/>
              </a:rPr>
              <a:t>5</a:t>
            </a:r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304800" y="9826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25622" name="Text Box 21"/>
          <p:cNvSpPr txBox="1">
            <a:spLocks noChangeArrowheads="1"/>
          </p:cNvSpPr>
          <p:nvPr/>
        </p:nvSpPr>
        <p:spPr bwMode="auto">
          <a:xfrm>
            <a:off x="168275" y="233363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     </a:t>
            </a:r>
            <a:r>
              <a:rPr lang="tr-TR" altLang="tr-TR" sz="2400" b="1">
                <a:latin typeface="Times New Roman" pitchFamily="18" charset="0"/>
              </a:rPr>
              <a:t>Yönetim</a:t>
            </a:r>
            <a:r>
              <a:rPr lang="tr-TR" altLang="tr-TR" sz="2400">
                <a:latin typeface="Times New Roman" pitchFamily="18" charset="0"/>
              </a:rPr>
              <a:t>        </a:t>
            </a:r>
            <a:r>
              <a:rPr lang="tr-TR" altLang="tr-TR" sz="2400" b="1">
                <a:latin typeface="Times New Roman" pitchFamily="18" charset="0"/>
              </a:rPr>
              <a:t> Orijin</a:t>
            </a:r>
            <a:r>
              <a:rPr lang="tr-TR" altLang="tr-TR" sz="2400">
                <a:latin typeface="Times New Roman" pitchFamily="18" charset="0"/>
              </a:rPr>
              <a:t>            </a:t>
            </a:r>
            <a:r>
              <a:rPr lang="tr-TR" altLang="tr-TR" sz="2400" b="1">
                <a:latin typeface="Times New Roman" pitchFamily="18" charset="0"/>
              </a:rPr>
              <a:t>Belirti</a:t>
            </a:r>
            <a:r>
              <a:rPr lang="tr-TR" altLang="tr-TR" sz="2400">
                <a:latin typeface="Times New Roman" pitchFamily="18" charset="0"/>
              </a:rPr>
              <a:t>              </a:t>
            </a:r>
            <a:r>
              <a:rPr lang="tr-TR" altLang="tr-TR" sz="2400" b="1">
                <a:latin typeface="Times New Roman" pitchFamily="18" charset="0"/>
              </a:rPr>
              <a:t> Temas</a:t>
            </a:r>
            <a:r>
              <a:rPr lang="tr-TR" altLang="tr-TR" sz="2400">
                <a:latin typeface="Times New Roman" pitchFamily="18" charset="0"/>
              </a:rPr>
              <a:t>        </a:t>
            </a:r>
            <a:r>
              <a:rPr lang="tr-TR" altLang="tr-TR" sz="2400" b="1">
                <a:latin typeface="Times New Roman" pitchFamily="18" charset="0"/>
              </a:rPr>
              <a:t> Zarar</a:t>
            </a:r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25623" name="Text Box 22"/>
          <p:cNvSpPr txBox="1">
            <a:spLocks noChangeArrowheads="1"/>
          </p:cNvSpPr>
          <p:nvPr/>
        </p:nvSpPr>
        <p:spPr bwMode="auto">
          <a:xfrm>
            <a:off x="293688" y="2124075"/>
            <a:ext cx="8207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400" b="1">
                <a:solidFill>
                  <a:srgbClr val="FFFF00"/>
                </a:solidFill>
                <a:latin typeface="Times New Roman" pitchFamily="18" charset="0"/>
              </a:rPr>
              <a:t>YETERSİZ                     TEMEL                          DİREKT                              SORUN                          ZARAR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r-TR" altLang="tr-TR" sz="1400" b="1">
                <a:solidFill>
                  <a:srgbClr val="FFFF00"/>
                </a:solidFill>
                <a:latin typeface="Times New Roman" pitchFamily="18" charset="0"/>
              </a:rPr>
              <a:t>KONTROL                     NEDEN                           NEDEN   </a:t>
            </a:r>
          </a:p>
        </p:txBody>
      </p:sp>
      <p:sp>
        <p:nvSpPr>
          <p:cNvPr id="25624" name="Text Box 23"/>
          <p:cNvSpPr txBox="1">
            <a:spLocks noChangeArrowheads="1"/>
          </p:cNvSpPr>
          <p:nvPr/>
        </p:nvSpPr>
        <p:spPr bwMode="auto">
          <a:xfrm>
            <a:off x="3276600" y="3338513"/>
            <a:ext cx="2292350" cy="550862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400" b="1">
                <a:solidFill>
                  <a:srgbClr val="FF0000"/>
                </a:solidFill>
                <a:latin typeface="Times New Roman" pitchFamily="18" charset="0"/>
              </a:rPr>
              <a:t>TEHLİKELİ DURUM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r-TR" altLang="tr-TR" sz="1400" b="1">
                <a:solidFill>
                  <a:srgbClr val="FF0000"/>
                </a:solidFill>
                <a:latin typeface="Times New Roman" pitchFamily="18" charset="0"/>
              </a:rPr>
              <a:t>TEHLİKELİ HAREKET</a:t>
            </a:r>
            <a:endParaRPr lang="tr-TR" altLang="tr-TR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625" name="Text Box 24"/>
          <p:cNvSpPr txBox="1">
            <a:spLocks noChangeArrowheads="1"/>
          </p:cNvSpPr>
          <p:nvPr/>
        </p:nvSpPr>
        <p:spPr bwMode="auto">
          <a:xfrm>
            <a:off x="2868613" y="5815013"/>
            <a:ext cx="441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Times New Roman" pitchFamily="18" charset="0"/>
              </a:rPr>
              <a:t>      </a:t>
            </a:r>
            <a:r>
              <a:rPr lang="tr-TR" altLang="tr-TR" sz="3600" b="1">
                <a:solidFill>
                  <a:srgbClr val="FF0000"/>
                </a:solidFill>
                <a:latin typeface="Times New Roman" pitchFamily="18" charset="0"/>
              </a:rPr>
              <a:t>KAZA ZİNCİRİ</a:t>
            </a:r>
          </a:p>
        </p:txBody>
      </p:sp>
      <p:sp>
        <p:nvSpPr>
          <p:cNvPr id="25626" name="Rectangle 25"/>
          <p:cNvSpPr>
            <a:spLocks noChangeArrowheads="1"/>
          </p:cNvSpPr>
          <p:nvPr/>
        </p:nvSpPr>
        <p:spPr bwMode="auto">
          <a:xfrm>
            <a:off x="3276600" y="1066800"/>
            <a:ext cx="2143125" cy="550863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400" b="1">
                <a:solidFill>
                  <a:srgbClr val="FF0000"/>
                </a:solidFill>
                <a:latin typeface="Times New Roman" pitchFamily="18" charset="0"/>
              </a:rPr>
              <a:t>TEHLİKELİ DURUM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r-TR" altLang="tr-TR" sz="1400" b="1">
                <a:solidFill>
                  <a:srgbClr val="FF0000"/>
                </a:solidFill>
                <a:latin typeface="Times New Roman" pitchFamily="18" charset="0"/>
              </a:rPr>
              <a:t>TEHLİKELİ HAREKET</a:t>
            </a:r>
          </a:p>
        </p:txBody>
      </p:sp>
    </p:spTree>
    <p:extLst>
      <p:ext uri="{BB962C8B-B14F-4D97-AF65-F5344CB8AC3E}">
        <p14:creationId xmlns:p14="http://schemas.microsoft.com/office/powerpoint/2010/main" val="428650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324982"/>
              </p:ext>
            </p:extLst>
          </p:nvPr>
        </p:nvGraphicFramePr>
        <p:xfrm>
          <a:off x="250825" y="260350"/>
          <a:ext cx="8634413" cy="134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7526126" imgH="13739948" progId="Word.Document.8">
                  <p:embed/>
                </p:oleObj>
              </mc:Choice>
              <mc:Fallback>
                <p:oleObj name="Document" r:id="rId4" imgW="7526126" imgH="137399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8634413" cy="134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8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42950" y="2971800"/>
          <a:ext cx="7658100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7665720" imgH="4934712" progId="Word.Document.8">
                  <p:embed/>
                </p:oleObj>
              </mc:Choice>
              <mc:Fallback>
                <p:oleObj name="Document" r:id="rId4" imgW="7665720" imgH="493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2971800"/>
                        <a:ext cx="7658100" cy="493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3850" y="-1035050"/>
          <a:ext cx="8667750" cy="1276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elge" r:id="rId6" imgW="7534819" imgH="11812671" progId="Word.Document.8">
                  <p:embed/>
                </p:oleObj>
              </mc:Choice>
              <mc:Fallback>
                <p:oleObj name="Belge" r:id="rId6" imgW="7534819" imgH="118126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-1035050"/>
                        <a:ext cx="8667750" cy="1276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805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57400" y="4819650"/>
          <a:ext cx="6103938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4" imgW="6105144" imgH="4075176" progId="Word.Document.8">
                  <p:embed/>
                </p:oleObj>
              </mc:Choice>
              <mc:Fallback>
                <p:oleObj name="Document" r:id="rId4" imgW="6105144" imgH="40751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19650"/>
                        <a:ext cx="6103938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14350" y="2971800"/>
          <a:ext cx="81153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6" imgW="8122920" imgH="5141976" progId="Word.Document.8">
                  <p:embed/>
                </p:oleObj>
              </mc:Choice>
              <mc:Fallback>
                <p:oleObj name="Document" r:id="rId6" imgW="8122920" imgH="51419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971800"/>
                        <a:ext cx="81153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38125" y="-990600"/>
          <a:ext cx="8667750" cy="1276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elge" r:id="rId8" imgW="7534819" imgH="11812671" progId="Word.Document.8">
                  <p:embed/>
                </p:oleObj>
              </mc:Choice>
              <mc:Fallback>
                <p:oleObj name="Belge" r:id="rId8" imgW="7534819" imgH="118126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-990600"/>
                        <a:ext cx="8667750" cy="1276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33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00050" y="3276600"/>
          <a:ext cx="8343900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4" imgW="8351520" imgH="5980176" progId="Word.Document.8">
                  <p:embed/>
                </p:oleObj>
              </mc:Choice>
              <mc:Fallback>
                <p:oleObj name="Document" r:id="rId4" imgW="8351520" imgH="59801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3276600"/>
                        <a:ext cx="8343900" cy="598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38125" y="-1219200"/>
          <a:ext cx="8667750" cy="1276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Belge" r:id="rId6" imgW="7534819" imgH="11812671" progId="Word.Document.8">
                  <p:embed/>
                </p:oleObj>
              </mc:Choice>
              <mc:Fallback>
                <p:oleObj name="Belge" r:id="rId6" imgW="7534819" imgH="118126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-1219200"/>
                        <a:ext cx="8667750" cy="1276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629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24000" y="1371600"/>
          <a:ext cx="60579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4" imgW="6065520" imgH="3980688" progId="Word.Document.8">
                  <p:embed/>
                </p:oleObj>
              </mc:Choice>
              <mc:Fallback>
                <p:oleObj name="Document" r:id="rId4" imgW="6065520" imgH="39806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0579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68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2"/>
          <p:cNvSpPr>
            <a:spLocks noChangeArrowheads="1" noChangeShapeType="1"/>
          </p:cNvSpPr>
          <p:nvPr/>
        </p:nvSpPr>
        <p:spPr bwMode="auto">
          <a:xfrm>
            <a:off x="468313" y="26988"/>
            <a:ext cx="6696075" cy="731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14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haroni"/>
                <a:cs typeface="Aharoni"/>
              </a:rPr>
              <a:t>İŞ KAZASI OLUŞUMUNDA YENİ KAVRAM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07950" y="703263"/>
          <a:ext cx="8913813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4" imgW="8025384" imgH="5504688" progId="Word.Document.8">
                  <p:embed/>
                </p:oleObj>
              </mc:Choice>
              <mc:Fallback>
                <p:oleObj name="Document" r:id="rId4" imgW="8025384" imgH="55046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703263"/>
                        <a:ext cx="8913813" cy="599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910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0825" y="692150"/>
          <a:ext cx="8424863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Belge" r:id="rId4" imgW="6567776" imgH="5027758" progId="Word.Document.8">
                  <p:embed/>
                </p:oleObj>
              </mc:Choice>
              <mc:Fallback>
                <p:oleObj name="Belge" r:id="rId4" imgW="6567776" imgH="50277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92150"/>
                        <a:ext cx="8424863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954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2"/>
          <p:cNvSpPr>
            <a:spLocks noChangeArrowheads="1" noChangeShapeType="1"/>
          </p:cNvSpPr>
          <p:nvPr/>
        </p:nvSpPr>
        <p:spPr bwMode="auto">
          <a:xfrm>
            <a:off x="395288" y="304800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1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latin typeface="Arial Black"/>
              </a:rPr>
              <a:t>KAZALARIN TEMEL NEDENLERİ </a:t>
            </a:r>
          </a:p>
          <a:p>
            <a:r>
              <a:rPr lang="tr-TR" sz="1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latin typeface="Arial Black"/>
              </a:rPr>
              <a:t> ( 4 M )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50825" y="1557338"/>
          <a:ext cx="840105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4" imgW="7560315" imgH="4644017" progId="Word.Document.8">
                  <p:embed/>
                </p:oleObj>
              </mc:Choice>
              <mc:Fallback>
                <p:oleObj name="Document" r:id="rId4" imgW="7560315" imgH="46440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840105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737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/>
          </p:cNvSpPr>
          <p:nvPr/>
        </p:nvSpPr>
        <p:spPr bwMode="auto">
          <a:xfrm>
            <a:off x="467544" y="304800"/>
            <a:ext cx="684076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tr-TR" sz="1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latin typeface="Arial Black"/>
              </a:rPr>
              <a:t>KAZALARIN TEMEL NEDENLERİ </a:t>
            </a:r>
          </a:p>
          <a:p>
            <a:pPr>
              <a:defRPr/>
            </a:pPr>
            <a:r>
              <a:rPr lang="tr-TR" sz="1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latin typeface="Arial Black"/>
              </a:rPr>
              <a:t> ( 4 M )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50825" y="1303338"/>
          <a:ext cx="8497888" cy="537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elge" r:id="rId4" imgW="7649054" imgH="5080393" progId="Word.Document.8">
                  <p:embed/>
                </p:oleObj>
              </mc:Choice>
              <mc:Fallback>
                <p:oleObj name="Belge" r:id="rId4" imgW="7649054" imgH="50803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03338"/>
                        <a:ext cx="8497888" cy="537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66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296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tx1"/>
                </a:solidFill>
                <a:latin typeface="+mj-lt"/>
              </a:rPr>
              <a:t>İŞ SAĞLIĞI VE GÜVENLİĞİ (İSG), TANIMI</a:t>
            </a:r>
            <a:r>
              <a:rPr lang="tr-TR" dirty="0" smtClean="0">
                <a:solidFill>
                  <a:srgbClr val="B32C16"/>
                </a:solidFill>
                <a:latin typeface="+mj-lt"/>
              </a:rPr>
              <a:t/>
            </a:r>
            <a:br>
              <a:rPr lang="tr-TR" dirty="0" smtClean="0">
                <a:solidFill>
                  <a:srgbClr val="B32C16"/>
                </a:solidFill>
                <a:latin typeface="+mj-lt"/>
              </a:rPr>
            </a:br>
            <a:endParaRPr lang="tr-TR" dirty="0" smtClean="0">
              <a:solidFill>
                <a:srgbClr val="B32C16"/>
              </a:solidFill>
              <a:latin typeface="+mj-lt"/>
            </a:endParaRPr>
          </a:p>
        </p:txBody>
      </p:sp>
      <p:sp>
        <p:nvSpPr>
          <p:cNvPr id="9220" name="2 İçerik Yer Tutucusu"/>
          <p:cNvSpPr>
            <a:spLocks noGrp="1"/>
          </p:cNvSpPr>
          <p:nvPr>
            <p:ph idx="1"/>
          </p:nvPr>
        </p:nvSpPr>
        <p:spPr>
          <a:xfrm>
            <a:off x="0" y="2060848"/>
            <a:ext cx="8785225" cy="4873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000" dirty="0" smtClean="0">
                <a:latin typeface="+mj-lt"/>
              </a:rPr>
              <a:t>     - İşin yürütülmesi sırasında doğan sağlığa zarar verecek koşullardan ve güvenliği tehlikeye düşürecek 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durum ve davranışlardan korunmak</a:t>
            </a:r>
            <a:r>
              <a:rPr lang="tr-TR" sz="2000" b="1" dirty="0" smtClean="0">
                <a:latin typeface="+mj-lt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0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    - İşletme güvenliğini sağlamak,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000" dirty="0" smtClean="0">
                <a:latin typeface="+mj-lt"/>
              </a:rPr>
              <a:t>    - 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üretimin devamlılığını sağlamak ve</a:t>
            </a: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verimliliği arttırmak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000" b="1" dirty="0" smtClean="0">
              <a:solidFill>
                <a:srgbClr val="FF0000"/>
              </a:solidFill>
              <a:latin typeface="+mj-lt"/>
            </a:endParaRPr>
          </a:p>
          <a:p>
            <a:pPr marL="633413" indent="-63341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633413" indent="-63341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000" dirty="0" smtClean="0">
                <a:latin typeface="+mj-lt"/>
              </a:rPr>
              <a:t>    amacıyla yürütülen </a:t>
            </a:r>
            <a:r>
              <a:rPr lang="tr-TR" sz="2000" b="1" u="sng" dirty="0" smtClean="0">
                <a:solidFill>
                  <a:srgbClr val="FF0000"/>
                </a:solidFill>
                <a:latin typeface="+mj-lt"/>
              </a:rPr>
              <a:t>sistemli </a:t>
            </a:r>
            <a:r>
              <a:rPr lang="tr-TR" sz="2000" b="1" u="sng" dirty="0" smtClean="0">
                <a:latin typeface="+mj-lt"/>
              </a:rPr>
              <a:t>ve </a:t>
            </a:r>
            <a:r>
              <a:rPr lang="tr-TR" sz="2000" b="1" u="sng" dirty="0" smtClean="0">
                <a:solidFill>
                  <a:srgbClr val="FF0000"/>
                </a:solidFill>
                <a:latin typeface="+mj-lt"/>
              </a:rPr>
              <a:t>bilimsel</a:t>
            </a:r>
            <a:r>
              <a:rPr lang="tr-TR" sz="2000" b="1" u="sng" dirty="0" smtClean="0">
                <a:latin typeface="+mj-lt"/>
              </a:rPr>
              <a:t> çalışmalardır</a:t>
            </a:r>
            <a:r>
              <a:rPr lang="tr-TR" sz="2000" dirty="0" smtClean="0">
                <a:latin typeface="+mj-lt"/>
              </a:rPr>
              <a:t>.</a:t>
            </a:r>
            <a:endParaRPr lang="tr-TR" sz="2000" b="1" dirty="0" smtClean="0">
              <a:latin typeface="+mj-lt"/>
            </a:endParaRPr>
          </a:p>
          <a:p>
            <a:pPr marL="633413" indent="-63341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0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7C0E-C020-44A3-8A96-6FBAE18AA342}" type="slidenum">
              <a:rPr lang="tr-TR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7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2"/>
          <p:cNvSpPr>
            <a:spLocks noChangeArrowheads="1" noChangeShapeType="1"/>
          </p:cNvSpPr>
          <p:nvPr/>
        </p:nvSpPr>
        <p:spPr bwMode="auto">
          <a:xfrm>
            <a:off x="179388" y="457200"/>
            <a:ext cx="64500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1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latin typeface="Arial Black"/>
              </a:rPr>
              <a:t>KAZALARIN TEMEL NEDENLERİ </a:t>
            </a:r>
          </a:p>
          <a:p>
            <a:r>
              <a:rPr lang="tr-TR" sz="1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latin typeface="Arial Black"/>
              </a:rPr>
              <a:t> ( 4 M )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79388" y="1557338"/>
          <a:ext cx="8569325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Belge" r:id="rId4" imgW="7377836" imgH="4317541" progId="Word.Document.8">
                  <p:embed/>
                </p:oleObj>
              </mc:Choice>
              <mc:Fallback>
                <p:oleObj name="Belge" r:id="rId4" imgW="7377836" imgH="43175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57338"/>
                        <a:ext cx="8569325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33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2"/>
          <p:cNvSpPr>
            <a:spLocks noChangeArrowheads="1" noChangeShapeType="1"/>
          </p:cNvSpPr>
          <p:nvPr/>
        </p:nvSpPr>
        <p:spPr bwMode="auto">
          <a:xfrm>
            <a:off x="323850" y="319088"/>
            <a:ext cx="54721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1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latin typeface="Arial Black"/>
              </a:rPr>
              <a:t>KAZALARIN TEMEL NEDENLERİ </a:t>
            </a:r>
          </a:p>
          <a:p>
            <a:r>
              <a:rPr lang="tr-TR" sz="1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latin typeface="Arial Black"/>
              </a:rPr>
              <a:t> ( 4 M )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323850" y="1335088"/>
          <a:ext cx="8685213" cy="526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Belge" r:id="rId4" imgW="7802445" imgH="4753045" progId="Word.Document.8">
                  <p:embed/>
                </p:oleObj>
              </mc:Choice>
              <mc:Fallback>
                <p:oleObj name="Belge" r:id="rId4" imgW="7802445" imgH="47530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35088"/>
                        <a:ext cx="8685213" cy="526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6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9CCD0-69BF-4596-A7D5-D39C4D3CD44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pic>
        <p:nvPicPr>
          <p:cNvPr id="26627" name="Picture 2" descr="http://img04.blogcu.com/v2/images/orj/f/o/t/fotomodo/fotomodo_1337675145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713787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235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9017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tx1"/>
                </a:solidFill>
                <a:latin typeface="+mj-lt"/>
              </a:rPr>
              <a:t>İŞ SAĞLİĞİ VE GÜVENLİĞİNİN İLKELERİ </a:t>
            </a:r>
            <a:r>
              <a:rPr lang="tr-TR" sz="2700" dirty="0" smtClean="0">
                <a:latin typeface="+mj-lt"/>
              </a:rPr>
              <a:t/>
            </a:r>
            <a:br>
              <a:rPr lang="tr-TR" sz="2700" dirty="0" smtClean="0">
                <a:latin typeface="+mj-lt"/>
              </a:rPr>
            </a:br>
            <a:endParaRPr lang="tr-TR" sz="2700" dirty="0" smtClean="0">
              <a:latin typeface="+mj-lt"/>
            </a:endParaRP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251520" y="1844824"/>
            <a:ext cx="8435975" cy="4525963"/>
          </a:xfrm>
        </p:spPr>
        <p:txBody>
          <a:bodyPr/>
          <a:lstStyle/>
          <a:p>
            <a:pPr algn="just" eaLnBrk="1" hangingPunct="1"/>
            <a:r>
              <a:rPr lang="tr-TR" altLang="tr-TR" sz="2800" dirty="0" smtClean="0">
                <a:latin typeface="+mj-lt"/>
              </a:rPr>
              <a:t>Bir işletmede, fabrikada, iş kolunda yürütülecek iş güvenliği çalışmalarında ve her türlü iş güvenliği problemlerinin çözümünde göz önünde tutulması ve dikkate alınması gereken </a:t>
            </a: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10 temel kural</a:t>
            </a:r>
            <a:r>
              <a:rPr lang="tr-TR" altLang="tr-TR" sz="2800" dirty="0" smtClean="0">
                <a:latin typeface="+mj-lt"/>
              </a:rPr>
              <a:t> vardır. </a:t>
            </a:r>
          </a:p>
          <a:p>
            <a:pPr algn="just" eaLnBrk="1" hangingPunct="1"/>
            <a:endParaRPr lang="tr-TR" altLang="tr-TR" sz="2800" dirty="0" smtClean="0">
              <a:latin typeface="+mj-lt"/>
            </a:endParaRPr>
          </a:p>
          <a:p>
            <a:pPr algn="just" eaLnBrk="1" hangingPunct="1"/>
            <a:r>
              <a:rPr lang="tr-TR" altLang="tr-TR" sz="2800" dirty="0" smtClean="0">
                <a:latin typeface="+mj-lt"/>
              </a:rPr>
              <a:t>Bu 10 kurala </a:t>
            </a: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iş güvenliğinin ilkeleri (prensipleri) </a:t>
            </a:r>
            <a:r>
              <a:rPr lang="tr-TR" altLang="tr-TR" sz="2800" dirty="0" smtClean="0">
                <a:latin typeface="+mj-lt"/>
              </a:rPr>
              <a:t>denilmektedir. </a:t>
            </a:r>
            <a:r>
              <a:rPr lang="tr-TR" altLang="tr-TR" sz="2800" dirty="0" smtClean="0">
                <a:solidFill>
                  <a:srgbClr val="0070C0"/>
                </a:solidFill>
                <a:latin typeface="+mj-lt"/>
              </a:rPr>
              <a:t>İstenilen olumlu  sonuçlar, ancak bu ilkelerin bilimsel bir çalışma çerçevesinde ele alınması  halinde elde edilebilir.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altLang="tr-TR" sz="28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DCB62-E230-42B0-8453-5C874C53CF80}" type="slidenum">
              <a:rPr lang="tr-TR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1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xfrm>
            <a:off x="107950" y="476250"/>
            <a:ext cx="8785225" cy="1190625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1-TEHLİKELİ HAREKETLERİN VE TEHLİKELİ DURUMLARIN ÖNLENMESİ</a:t>
            </a: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tr-TR" altLang="tr-TR" sz="2800" dirty="0" smtClean="0">
                <a:solidFill>
                  <a:srgbClr val="FF0000"/>
                </a:solidFill>
                <a:latin typeface="+mj-lt"/>
              </a:rPr>
            </a:br>
            <a:endParaRPr lang="tr-TR" altLang="tr-TR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251520" y="1844824"/>
            <a:ext cx="8518525" cy="4525962"/>
          </a:xfrm>
        </p:spPr>
        <p:txBody>
          <a:bodyPr/>
          <a:lstStyle/>
          <a:p>
            <a:pPr algn="just" eaLnBrk="1" hangingPunct="1"/>
            <a:r>
              <a:rPr lang="tr-TR" altLang="tr-TR" sz="2400" dirty="0" smtClean="0">
                <a:latin typeface="+mj-lt"/>
              </a:rPr>
              <a:t>İş güvenliği bilimi, kazaların önlenmesi çalışmasında kaza zincirinin 3. halkasını  oluşturan  iki faktörü, yani TEHLİKELİ HAREKET ve TEHLİKELİ </a:t>
            </a:r>
            <a:r>
              <a:rPr lang="tr-TR" altLang="tr-TR" sz="2400" dirty="0" err="1" smtClean="0">
                <a:latin typeface="+mj-lt"/>
              </a:rPr>
              <a:t>DURUM’u</a:t>
            </a:r>
            <a:r>
              <a:rPr lang="tr-TR" altLang="tr-TR" sz="2400" dirty="0" smtClean="0">
                <a:latin typeface="+mj-lt"/>
              </a:rPr>
              <a:t>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aslî çalışma alanı</a:t>
            </a:r>
            <a:r>
              <a:rPr lang="tr-TR" altLang="tr-TR" sz="2400" dirty="0" smtClean="0">
                <a:latin typeface="+mj-lt"/>
              </a:rPr>
              <a:t> olarak benimser. </a:t>
            </a:r>
          </a:p>
          <a:p>
            <a:pPr algn="just" eaLnBrk="1" hangingPunct="1"/>
            <a:endParaRPr lang="tr-TR" altLang="tr-TR" sz="2400" dirty="0" smtClean="0">
              <a:latin typeface="+mj-lt"/>
            </a:endParaRPr>
          </a:p>
          <a:p>
            <a:pPr algn="just" eaLnBrk="1" hangingPunct="1"/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Kaza zincirinin 3.halkasını oluşturan tehlikeli hareket ve tehlikeli durum kombinasyonu </a:t>
            </a:r>
            <a:r>
              <a:rPr lang="tr-TR" altLang="tr-TR" sz="2400" u="sng" dirty="0" smtClean="0">
                <a:solidFill>
                  <a:srgbClr val="FF0000"/>
                </a:solidFill>
                <a:latin typeface="+mj-lt"/>
              </a:rPr>
              <a:t>zincirin en zayıf halkasıdır</a:t>
            </a:r>
            <a:r>
              <a:rPr lang="tr-TR" altLang="tr-TR" sz="2400" dirty="0" smtClean="0">
                <a:latin typeface="+mj-lt"/>
              </a:rPr>
              <a:t>.  Bu nedenle, </a:t>
            </a:r>
            <a:r>
              <a:rPr lang="tr-TR" altLang="tr-TR" sz="2400" dirty="0" smtClean="0">
                <a:solidFill>
                  <a:srgbClr val="0070C0"/>
                </a:solidFill>
                <a:latin typeface="+mj-lt"/>
              </a:rPr>
              <a:t>iş güvenliği sorumlularının ilk yapacakları iş TEHLİKELİ DAVRANIŞLARI ve TEHLİKELİ DURUMLARI belirlemek ve  bunların ortadan kaldırmak için gerekli adımları atmaktır.</a:t>
            </a:r>
          </a:p>
          <a:p>
            <a:pPr eaLnBrk="1" hangingPunct="1"/>
            <a:endParaRPr lang="tr-TR" altLang="tr-TR" sz="20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97573-B756-4940-9D16-BC9D5AD532B5}" type="slidenum">
              <a:rPr lang="tr-TR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8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073150"/>
          </a:xfrm>
        </p:spPr>
        <p:txBody>
          <a:bodyPr/>
          <a:lstStyle/>
          <a:p>
            <a:pPr eaLnBrk="1" hangingPunct="1"/>
            <a:r>
              <a:rPr lang="tr-TR" altLang="tr-TR" sz="2000" smtClean="0">
                <a:latin typeface="+mj-lt"/>
              </a:rPr>
              <a:t/>
            </a:r>
            <a:br>
              <a:rPr lang="tr-TR" altLang="tr-TR" sz="2000" smtClean="0">
                <a:latin typeface="+mj-lt"/>
              </a:rPr>
            </a:br>
            <a:endParaRPr lang="tr-TR" altLang="tr-TR" sz="2000" smtClean="0">
              <a:latin typeface="+mj-lt"/>
            </a:endParaRPr>
          </a:p>
        </p:txBody>
      </p:sp>
      <p:sp>
        <p:nvSpPr>
          <p:cNvPr id="22532" name="2 İçerik Yer Tutucusu"/>
          <p:cNvSpPr>
            <a:spLocks noGrp="1"/>
          </p:cNvSpPr>
          <p:nvPr>
            <p:ph idx="1"/>
          </p:nvPr>
        </p:nvSpPr>
        <p:spPr>
          <a:xfrm>
            <a:off x="250825" y="549275"/>
            <a:ext cx="8302625" cy="4525963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  <a:latin typeface="+mj-lt"/>
              </a:rPr>
              <a:t>2-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İş kazalarının </a:t>
            </a:r>
            <a:r>
              <a:rPr lang="tr-TR" b="1" dirty="0" smtClean="0">
                <a:solidFill>
                  <a:srgbClr val="2612B8"/>
                </a:solidFill>
                <a:latin typeface="+mj-lt"/>
              </a:rPr>
              <a:t>% 88’i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tehlikeli davranışlardan,  %10’u tehlikeli durumlardan, </a:t>
            </a:r>
            <a:r>
              <a:rPr lang="tr-TR" b="1" dirty="0" smtClean="0">
                <a:solidFill>
                  <a:srgbClr val="2612B8"/>
                </a:solidFill>
                <a:latin typeface="+mj-lt"/>
              </a:rPr>
              <a:t>%2’si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 ise kaçınılmaz ve sebebi bilinmeyen hususlardan kaynaklanmaktadır: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b="1" dirty="0" smtClean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smtClean="0">
                <a:latin typeface="+mj-lt"/>
              </a:rPr>
              <a:t>Bu veriler, iş güvenliği sorumlularının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özellikle tehlikeli hareketler (davranışlar)</a:t>
            </a:r>
            <a:r>
              <a:rPr lang="tr-TR" b="1" dirty="0" smtClean="0">
                <a:latin typeface="+mj-lt"/>
              </a:rPr>
              <a:t> üzerinde yoğunlaşmalarının gerektiğini açıkça göstermektedir.</a:t>
            </a: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FE75E-951A-483B-A719-6CC7736C39F4}" type="slidenum">
              <a:rPr lang="tr-TR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0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6249988" y="2492375"/>
          <a:ext cx="2579687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Grafik" r:id="rId4" imgW="5524560" imgH="6229470" progId="MSGraph.Chart.8">
                  <p:embed followColorScheme="full"/>
                </p:oleObj>
              </mc:Choice>
              <mc:Fallback>
                <p:oleObj name="Grafik" r:id="rId4" imgW="5524560" imgH="62294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2492375"/>
                        <a:ext cx="2579687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4F152-B2CB-497E-9939-3836C35FA30D}" type="slidenum">
              <a:rPr lang="tr-TR"/>
              <a:pPr>
                <a:defRPr/>
              </a:pPr>
              <a:t>26</a:t>
            </a:fld>
            <a:endParaRPr lang="tr-TR"/>
          </a:p>
        </p:txBody>
      </p:sp>
      <p:sp>
        <p:nvSpPr>
          <p:cNvPr id="12292" name="Rectangle 17"/>
          <p:cNvSpPr txBox="1">
            <a:spLocks noGrp="1" noChangeArrowheads="1"/>
          </p:cNvSpPr>
          <p:nvPr/>
        </p:nvSpPr>
        <p:spPr bwMode="auto">
          <a:xfrm>
            <a:off x="6877050" y="62960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9CE6213-6BEB-4F58-89BD-F25914F1043B}" type="slidenum">
              <a:rPr lang="tr-TR" altLang="tr-TR" sz="4000">
                <a:solidFill>
                  <a:schemeClr val="bg1"/>
                </a:solidFill>
              </a:rPr>
              <a:pPr algn="r" eaLnBrk="1" hangingPunct="1"/>
              <a:t>26</a:t>
            </a:fld>
            <a:endParaRPr lang="tr-TR" altLang="tr-TR" sz="4000">
              <a:solidFill>
                <a:schemeClr val="bg1"/>
              </a:solidFill>
            </a:endParaRPr>
          </a:p>
        </p:txBody>
      </p:sp>
      <p:sp>
        <p:nvSpPr>
          <p:cNvPr id="12293" name="3 Slayt Numarası Yer Tutucusu"/>
          <p:cNvSpPr txBox="1">
            <a:spLocks noGrp="1"/>
          </p:cNvSpPr>
          <p:nvPr/>
        </p:nvSpPr>
        <p:spPr bwMode="auto">
          <a:xfrm>
            <a:off x="6877050" y="61864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327C65B-0711-4D58-8D6C-7238D89A58BB}" type="slidenum">
              <a:rPr lang="tr-TR" altLang="tr-TR" sz="4000">
                <a:solidFill>
                  <a:schemeClr val="bg1"/>
                </a:solidFill>
              </a:rPr>
              <a:pPr algn="r" eaLnBrk="1" hangingPunct="1"/>
              <a:t>26</a:t>
            </a:fld>
            <a:endParaRPr lang="tr-TR" altLang="tr-TR" sz="4000">
              <a:solidFill>
                <a:schemeClr val="bg1"/>
              </a:solidFill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280988" y="377825"/>
            <a:ext cx="57340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FF00"/>
              </a:buClr>
              <a:buSzPct val="130000"/>
              <a:buFont typeface="Wingdings" pitchFamily="2" charset="2"/>
              <a:buNone/>
            </a:pPr>
            <a:r>
              <a:rPr lang="tr-TR" altLang="tr-TR" sz="2800" b="1">
                <a:latin typeface="Calibri" pitchFamily="34" charset="0"/>
              </a:rPr>
              <a:t>İş Yerlerinde Kazaların;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  <a:buSzPct val="130000"/>
              <a:buFont typeface="Wingdings" pitchFamily="2" charset="2"/>
              <a:buNone/>
            </a:pPr>
            <a:r>
              <a:rPr lang="tr-TR" altLang="tr-TR" sz="2800" b="1">
                <a:latin typeface="Calibri" pitchFamily="34" charset="0"/>
              </a:rPr>
              <a:t>     </a:t>
            </a:r>
            <a:r>
              <a:rPr lang="tr-TR" altLang="tr-TR" sz="2800" b="1">
                <a:solidFill>
                  <a:srgbClr val="FF0000"/>
                </a:solidFill>
                <a:latin typeface="Calibri" pitchFamily="34" charset="0"/>
              </a:rPr>
              <a:t>%88 </a:t>
            </a:r>
            <a:r>
              <a:rPr lang="tr-TR" altLang="tr-TR" sz="2800" b="1">
                <a:latin typeface="Calibri" pitchFamily="34" charset="0"/>
              </a:rPr>
              <a:t>‘i Tehlikeli Davranışlardan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  <a:buSzPct val="130000"/>
              <a:buFont typeface="Wingdings" pitchFamily="2" charset="2"/>
              <a:buNone/>
            </a:pPr>
            <a:r>
              <a:rPr lang="tr-TR" altLang="tr-TR" sz="2800" b="1">
                <a:solidFill>
                  <a:srgbClr val="FF0000"/>
                </a:solidFill>
                <a:latin typeface="Calibri" pitchFamily="34" charset="0"/>
              </a:rPr>
              <a:t>     %10 </a:t>
            </a:r>
            <a:r>
              <a:rPr lang="tr-TR" altLang="tr-TR" sz="2800" b="1">
                <a:latin typeface="Calibri" pitchFamily="34" charset="0"/>
              </a:rPr>
              <a:t>‘u Tehlikeli Durumlardan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  <a:buSzPct val="130000"/>
              <a:buFont typeface="Wingdings" pitchFamily="2" charset="2"/>
              <a:buNone/>
            </a:pPr>
            <a:r>
              <a:rPr lang="tr-TR" altLang="tr-TR" sz="2800" b="1">
                <a:latin typeface="Calibri" pitchFamily="34" charset="0"/>
              </a:rPr>
              <a:t>     </a:t>
            </a:r>
            <a:r>
              <a:rPr lang="tr-TR" altLang="tr-TR" sz="2800" b="1">
                <a:solidFill>
                  <a:srgbClr val="FF0000"/>
                </a:solidFill>
                <a:latin typeface="Calibri" pitchFamily="34" charset="0"/>
              </a:rPr>
              <a:t>%  2</a:t>
            </a:r>
            <a:r>
              <a:rPr lang="tr-TR" altLang="tr-TR" sz="2800" b="1">
                <a:latin typeface="Calibri" pitchFamily="34" charset="0"/>
              </a:rPr>
              <a:t> ‘si Kaçınılmaz Durumlardan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  <a:buSzPct val="130000"/>
              <a:buFont typeface="Wingdings" pitchFamily="2" charset="2"/>
              <a:buNone/>
            </a:pPr>
            <a:r>
              <a:rPr lang="tr-TR" altLang="tr-TR" sz="2800" b="1">
                <a:latin typeface="Calibri" pitchFamily="34" charset="0"/>
              </a:rPr>
              <a:t>kaynaklanmaktadır.</a:t>
            </a:r>
          </a:p>
        </p:txBody>
      </p:sp>
      <p:sp>
        <p:nvSpPr>
          <p:cNvPr id="12295" name="AutoShape 10"/>
          <p:cNvSpPr>
            <a:spLocks noChangeArrowheads="1"/>
          </p:cNvSpPr>
          <p:nvPr/>
        </p:nvSpPr>
        <p:spPr bwMode="auto">
          <a:xfrm>
            <a:off x="6877050" y="1766888"/>
            <a:ext cx="663575" cy="7254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tr-TR" altLang="tr-TR" sz="1800" b="1"/>
          </a:p>
          <a:p>
            <a:pPr algn="ctr" eaLnBrk="1" hangingPunct="1"/>
            <a:endParaRPr lang="tr-TR" altLang="tr-TR" sz="1800" b="1"/>
          </a:p>
          <a:p>
            <a:pPr algn="ctr" eaLnBrk="1" hangingPunct="1"/>
            <a:r>
              <a:rPr lang="tr-TR" altLang="tr-TR" sz="1800" b="1"/>
              <a:t>%88</a:t>
            </a:r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>
            <a:off x="6740525" y="3784600"/>
            <a:ext cx="771525" cy="495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1800" b="1"/>
              <a:t>            %10</a:t>
            </a:r>
          </a:p>
        </p:txBody>
      </p:sp>
      <p:sp>
        <p:nvSpPr>
          <p:cNvPr id="12297" name="AutoShape 12"/>
          <p:cNvSpPr>
            <a:spLocks noChangeArrowheads="1"/>
          </p:cNvSpPr>
          <p:nvPr/>
        </p:nvSpPr>
        <p:spPr bwMode="auto">
          <a:xfrm>
            <a:off x="7540625" y="3975100"/>
            <a:ext cx="771525" cy="495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1800" b="1"/>
              <a:t>  %2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192088" y="12065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chemeClr val="bg1"/>
                </a:solidFill>
                <a:latin typeface="Tahoma" pitchFamily="34" charset="0"/>
              </a:rPr>
              <a:t>Sonuç</a:t>
            </a:r>
          </a:p>
        </p:txBody>
      </p:sp>
    </p:spTree>
    <p:extLst>
      <p:ext uri="{BB962C8B-B14F-4D97-AF65-F5344CB8AC3E}">
        <p14:creationId xmlns:p14="http://schemas.microsoft.com/office/powerpoint/2010/main" val="2213538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Tehlikeli Davranışlar</a:t>
            </a:r>
            <a:r>
              <a:rPr lang="tr-TR" alt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altLang="tr-TR" sz="3200" dirty="0" smtClean="0">
                <a:solidFill>
                  <a:schemeClr val="tx1"/>
                </a:solidFill>
                <a:latin typeface="+mj-lt"/>
              </a:rPr>
            </a:br>
            <a:endParaRPr lang="tr-TR" alt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80" name="2 İçerik Yer Tutucusu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Emniyetsiz çalışma,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Gereksiz hızlı çalışma,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600" dirty="0" smtClean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Emniyet donanımını kullanılmaz duruma sokma,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Alet ve makineleri tehlikeli şekilde kullanma,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Emniyetsiz yükleme, taşıma, istifleme,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600" dirty="0" smtClean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Emniyetsiz vaziyet alma,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Tehlikeli yerlerde çalışma,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600" dirty="0" smtClean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Telaş, şakalaşma, aldırışsız tutum takınma vb.,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Kişisel koruyucuları kullanmama,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600" dirty="0" smtClean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6C5EB-C953-405C-9B73-3A870C586D44}" type="slidenum">
              <a:rPr lang="tr-TR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Tehlikeli Durumlar</a:t>
            </a:r>
            <a:r>
              <a:rPr 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sz="3200" dirty="0" smtClean="0">
                <a:solidFill>
                  <a:schemeClr val="tx1"/>
                </a:solidFill>
                <a:latin typeface="+mj-lt"/>
              </a:rPr>
            </a:br>
            <a:endParaRPr lang="tr-T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04" name="2 İçerik Yer Tutucusu"/>
          <p:cNvSpPr>
            <a:spLocks noGrp="1"/>
          </p:cNvSpPr>
          <p:nvPr>
            <p:ph idx="1"/>
          </p:nvPr>
        </p:nvSpPr>
        <p:spPr>
          <a:xfrm>
            <a:off x="250825" y="1196975"/>
            <a:ext cx="8447088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Uygun olmayan makine koruyucuları,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Koruyucusuz çalışma,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Arızalı alet, makine, teçhizat kullanma,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Emniyetsiz tasarımlı alet ve makineler,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Yetersiz/bakımsız bina, alet ve makineler,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Yetersiz ya da fazla aydınlatma,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Yetersiz havalandırma,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Emniyetsiz yöntemlerle çalışma,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9FEF1-42EF-486B-B615-C301BBF98EF6}" type="slidenum">
              <a:rPr lang="tr-TR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4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179388" y="333375"/>
            <a:ext cx="8507412" cy="1366838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3-  KAZA SONUCU MEYDANA GELEBİLECEK ZARARIN BÜYÜKLÜĞÜ ÖNCEDEN KESTİRİLEMEZ: </a:t>
            </a:r>
            <a:endParaRPr lang="tr-TR" alt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250825" y="1984375"/>
            <a:ext cx="8642350" cy="4873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tr-TR" altLang="tr-TR" sz="2500" dirty="0" smtClean="0">
                <a:latin typeface="+mj-lt"/>
              </a:rPr>
              <a:t>      Burada, alınan önlemlerin,  </a:t>
            </a:r>
            <a:r>
              <a:rPr lang="tr-TR" altLang="tr-TR" sz="2500" dirty="0" smtClean="0">
                <a:solidFill>
                  <a:srgbClr val="FF0000"/>
                </a:solidFill>
                <a:latin typeface="+mj-lt"/>
              </a:rPr>
              <a:t>kazaları hafif atlatmak değil, kazaları meydana getiren sebeplerin tümüyle ortadan kaldırılması</a:t>
            </a:r>
            <a:r>
              <a:rPr lang="tr-TR" altLang="tr-TR" sz="2500" dirty="0" smtClean="0">
                <a:latin typeface="+mj-lt"/>
              </a:rPr>
              <a:t> amacına yönelik olması gerektiğine işaret edilmektedir. 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altLang="tr-TR" sz="2500" dirty="0" smtClean="0">
              <a:latin typeface="+mj-lt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tr-TR" altLang="tr-TR" sz="2500" dirty="0" smtClean="0">
                <a:latin typeface="+mj-lt"/>
              </a:rPr>
              <a:t>      İstatistikler ve konuyla ilgili diğer bazı veriler, kazaların </a:t>
            </a:r>
            <a:r>
              <a:rPr lang="tr-TR" altLang="tr-TR" sz="2500" dirty="0" smtClean="0">
                <a:solidFill>
                  <a:srgbClr val="FF0000"/>
                </a:solidFill>
                <a:latin typeface="+mj-lt"/>
              </a:rPr>
              <a:t>%50’sinin</a:t>
            </a:r>
            <a:r>
              <a:rPr lang="tr-TR" altLang="tr-TR" sz="2500" dirty="0" smtClean="0">
                <a:latin typeface="+mj-lt"/>
              </a:rPr>
              <a:t> </a:t>
            </a:r>
            <a:r>
              <a:rPr lang="tr-TR" altLang="tr-TR" sz="2500" dirty="0" smtClean="0">
                <a:solidFill>
                  <a:srgbClr val="2612B8"/>
                </a:solidFill>
                <a:latin typeface="+mj-lt"/>
              </a:rPr>
              <a:t>kolayca önlenebileceğini</a:t>
            </a:r>
            <a:r>
              <a:rPr lang="tr-TR" altLang="tr-TR" sz="2500" dirty="0" smtClean="0">
                <a:latin typeface="+mj-lt"/>
              </a:rPr>
              <a:t>, </a:t>
            </a:r>
            <a:r>
              <a:rPr lang="tr-TR" altLang="tr-TR" sz="2500" dirty="0" smtClean="0">
                <a:solidFill>
                  <a:srgbClr val="FF0000"/>
                </a:solidFill>
                <a:latin typeface="+mj-lt"/>
              </a:rPr>
              <a:t>%48’inin</a:t>
            </a:r>
            <a:r>
              <a:rPr lang="tr-TR" altLang="tr-TR" sz="2500" dirty="0" smtClean="0">
                <a:latin typeface="+mj-lt"/>
              </a:rPr>
              <a:t> </a:t>
            </a:r>
            <a:r>
              <a:rPr lang="tr-TR" altLang="tr-TR" sz="2500" dirty="0" smtClean="0">
                <a:solidFill>
                  <a:srgbClr val="2612B8"/>
                </a:solidFill>
                <a:latin typeface="+mj-lt"/>
              </a:rPr>
              <a:t>ancak iyi bir analiz/planlama ve metotlu bir çalışma ile önlenebileceğini</a:t>
            </a:r>
            <a:r>
              <a:rPr lang="tr-TR" altLang="tr-TR" sz="2500" dirty="0" smtClean="0">
                <a:latin typeface="+mj-lt"/>
              </a:rPr>
              <a:t>, </a:t>
            </a:r>
            <a:r>
              <a:rPr lang="tr-TR" altLang="tr-TR" sz="2500" dirty="0" smtClean="0">
                <a:solidFill>
                  <a:srgbClr val="FF0000"/>
                </a:solidFill>
                <a:latin typeface="+mj-lt"/>
              </a:rPr>
              <a:t>% 2’sinin</a:t>
            </a:r>
            <a:r>
              <a:rPr lang="tr-TR" altLang="tr-TR" sz="2500" dirty="0" smtClean="0">
                <a:latin typeface="+mj-lt"/>
              </a:rPr>
              <a:t> </a:t>
            </a:r>
            <a:r>
              <a:rPr lang="tr-TR" altLang="tr-TR" sz="2500" dirty="0" smtClean="0">
                <a:solidFill>
                  <a:srgbClr val="2612B8"/>
                </a:solidFill>
                <a:latin typeface="+mj-lt"/>
              </a:rPr>
              <a:t>de önlenmesinin mümkün olmadığını göstermektedir.   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altLang="tr-TR" sz="25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97B-5514-456B-A2D9-A7BC4F94DE3F}" type="slidenum">
              <a:rPr lang="tr-TR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8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CAEB5-1B15-48D4-8930-10B9B7E972C5}" type="slidenum">
              <a:rPr lang="tr-TR"/>
              <a:pPr>
                <a:defRPr/>
              </a:pPr>
              <a:t>3</a:t>
            </a:fld>
            <a:endParaRPr lang="tr-TR"/>
          </a:p>
        </p:txBody>
      </p:sp>
      <p:sp>
        <p:nvSpPr>
          <p:cNvPr id="18435" name="Rectangle 17"/>
          <p:cNvSpPr txBox="1">
            <a:spLocks noGrp="1" noChangeArrowheads="1"/>
          </p:cNvSpPr>
          <p:nvPr/>
        </p:nvSpPr>
        <p:spPr bwMode="auto">
          <a:xfrm>
            <a:off x="6877050" y="62960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D47D12E-0701-4DFB-90A9-D458EB31BFAE}" type="slidenum">
              <a:rPr lang="tr-TR" altLang="tr-TR" sz="4000">
                <a:solidFill>
                  <a:schemeClr val="bg1"/>
                </a:solidFill>
              </a:rPr>
              <a:pPr algn="r" eaLnBrk="1" hangingPunct="1"/>
              <a:t>3</a:t>
            </a:fld>
            <a:endParaRPr lang="tr-TR" altLang="tr-TR" sz="4000">
              <a:solidFill>
                <a:schemeClr val="bg1"/>
              </a:solidFill>
            </a:endParaRPr>
          </a:p>
        </p:txBody>
      </p:sp>
      <p:sp>
        <p:nvSpPr>
          <p:cNvPr id="18436" name="6 Slayt Numarası Yer Tutucusu"/>
          <p:cNvSpPr txBox="1">
            <a:spLocks noGrp="1"/>
          </p:cNvSpPr>
          <p:nvPr/>
        </p:nvSpPr>
        <p:spPr bwMode="auto">
          <a:xfrm>
            <a:off x="6877050" y="62198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EC014F8-3CF0-4438-B7A8-E94E6C93D3A9}" type="slidenum">
              <a:rPr lang="tr-TR" altLang="tr-TR" sz="4000">
                <a:solidFill>
                  <a:schemeClr val="bg1"/>
                </a:solidFill>
              </a:rPr>
              <a:pPr algn="r" eaLnBrk="1" hangingPunct="1"/>
              <a:t>3</a:t>
            </a:fld>
            <a:endParaRPr lang="tr-TR" altLang="tr-TR" sz="4000">
              <a:solidFill>
                <a:schemeClr val="bg1"/>
              </a:solidFill>
            </a:endParaRPr>
          </a:p>
        </p:txBody>
      </p:sp>
      <p:sp>
        <p:nvSpPr>
          <p:cNvPr id="18437" name="Text Box 16"/>
          <p:cNvSpPr txBox="1">
            <a:spLocks noChangeArrowheads="1"/>
          </p:cNvSpPr>
          <p:nvPr/>
        </p:nvSpPr>
        <p:spPr bwMode="auto">
          <a:xfrm>
            <a:off x="192088" y="120650"/>
            <a:ext cx="677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2400" b="1" dirty="0">
                <a:solidFill>
                  <a:schemeClr val="bg1"/>
                </a:solidFill>
                <a:latin typeface="Tahoma" pitchFamily="34" charset="0"/>
              </a:rPr>
              <a:t>Bölüm 1. Genel İş Sağlığı ve Güvenliği </a:t>
            </a:r>
            <a:r>
              <a:rPr lang="tr-TR" altLang="tr-TR" sz="2400" b="1" dirty="0" err="1">
                <a:solidFill>
                  <a:schemeClr val="bg1"/>
                </a:solidFill>
                <a:latin typeface="Tahoma" pitchFamily="34" charset="0"/>
              </a:rPr>
              <a:t>Bilg</a:t>
            </a:r>
            <a:r>
              <a:rPr lang="tr-TR" altLang="tr-TR" sz="2400" b="1" dirty="0">
                <a:solidFill>
                  <a:schemeClr val="bg1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18438" name="Text Box 17"/>
          <p:cNvSpPr txBox="1">
            <a:spLocks noChangeArrowheads="1"/>
          </p:cNvSpPr>
          <p:nvPr/>
        </p:nvSpPr>
        <p:spPr bwMode="auto">
          <a:xfrm>
            <a:off x="192088" y="404813"/>
            <a:ext cx="8818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3600" b="1" dirty="0">
                <a:latin typeface="Calibri" pitchFamily="34" charset="0"/>
              </a:rPr>
              <a:t>İş Sağlığı ve Güvenliği Çalışmalarının Amacı</a:t>
            </a:r>
          </a:p>
        </p:txBody>
      </p:sp>
      <p:sp>
        <p:nvSpPr>
          <p:cNvPr id="18439" name="Oval 18"/>
          <p:cNvSpPr>
            <a:spLocks noChangeArrowheads="1"/>
          </p:cNvSpPr>
          <p:nvPr/>
        </p:nvSpPr>
        <p:spPr bwMode="auto">
          <a:xfrm>
            <a:off x="461168" y="2420888"/>
            <a:ext cx="2879725" cy="2951162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chemeClr val="bg1"/>
                </a:solidFill>
              </a:rPr>
              <a:t>Çalışanları </a:t>
            </a:r>
          </a:p>
          <a:p>
            <a:pPr algn="ctr" eaLnBrk="1" hangingPunct="1"/>
            <a:r>
              <a:rPr lang="tr-TR" altLang="tr-TR" sz="2400" b="1">
                <a:solidFill>
                  <a:schemeClr val="bg1"/>
                </a:solidFill>
              </a:rPr>
              <a:t>Korumak</a:t>
            </a:r>
          </a:p>
        </p:txBody>
      </p:sp>
      <p:sp>
        <p:nvSpPr>
          <p:cNvPr id="18440" name="Oval 19"/>
          <p:cNvSpPr>
            <a:spLocks noChangeArrowheads="1"/>
          </p:cNvSpPr>
          <p:nvPr/>
        </p:nvSpPr>
        <p:spPr bwMode="auto">
          <a:xfrm>
            <a:off x="3053556" y="2420888"/>
            <a:ext cx="3095625" cy="29511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rgbClr val="FF0000"/>
                </a:solidFill>
              </a:rPr>
              <a:t>İşletme </a:t>
            </a:r>
          </a:p>
          <a:p>
            <a:pPr algn="ctr" eaLnBrk="1" hangingPunct="1"/>
            <a:r>
              <a:rPr lang="tr-TR" altLang="tr-TR" sz="2400" b="1">
                <a:solidFill>
                  <a:srgbClr val="FF0000"/>
                </a:solidFill>
              </a:rPr>
              <a:t>Güvenliğini </a:t>
            </a:r>
          </a:p>
          <a:p>
            <a:pPr algn="ctr" eaLnBrk="1" hangingPunct="1"/>
            <a:r>
              <a:rPr lang="tr-TR" altLang="tr-TR" sz="2400" b="1">
                <a:solidFill>
                  <a:srgbClr val="FF0000"/>
                </a:solidFill>
              </a:rPr>
              <a:t>Sağlamak</a:t>
            </a:r>
          </a:p>
        </p:txBody>
      </p:sp>
      <p:sp>
        <p:nvSpPr>
          <p:cNvPr id="18441" name="Oval 20"/>
          <p:cNvSpPr>
            <a:spLocks noChangeArrowheads="1"/>
          </p:cNvSpPr>
          <p:nvPr/>
        </p:nvSpPr>
        <p:spPr bwMode="auto">
          <a:xfrm>
            <a:off x="5933281" y="2420888"/>
            <a:ext cx="3024187" cy="29511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rgbClr val="FFFF00"/>
                </a:solidFill>
              </a:rPr>
              <a:t>Üretimin</a:t>
            </a:r>
          </a:p>
          <a:p>
            <a:pPr algn="ctr" eaLnBrk="1" hangingPunct="1"/>
            <a:r>
              <a:rPr lang="tr-TR" altLang="tr-TR" sz="2400" b="1">
                <a:solidFill>
                  <a:srgbClr val="FFFF00"/>
                </a:solidFill>
              </a:rPr>
              <a:t> devamlılığını </a:t>
            </a:r>
          </a:p>
          <a:p>
            <a:pPr algn="ctr" eaLnBrk="1" hangingPunct="1"/>
            <a:r>
              <a:rPr lang="tr-TR" altLang="tr-TR" sz="2400" b="1">
                <a:solidFill>
                  <a:srgbClr val="FFFF00"/>
                </a:solidFill>
              </a:rPr>
              <a:t>sağlamak,</a:t>
            </a:r>
          </a:p>
          <a:p>
            <a:pPr algn="ctr" eaLnBrk="1" hangingPunct="1"/>
            <a:r>
              <a:rPr lang="tr-TR" altLang="tr-TR" sz="2400" b="1">
                <a:solidFill>
                  <a:srgbClr val="FFFF00"/>
                </a:solidFill>
              </a:rPr>
              <a:t>verimliliği </a:t>
            </a:r>
          </a:p>
          <a:p>
            <a:pPr algn="ctr" eaLnBrk="1" hangingPunct="1"/>
            <a:r>
              <a:rPr lang="tr-TR" altLang="tr-TR" sz="2400" b="1">
                <a:solidFill>
                  <a:srgbClr val="FFFF00"/>
                </a:solidFill>
              </a:rPr>
              <a:t>arttırmak</a:t>
            </a:r>
          </a:p>
        </p:txBody>
      </p:sp>
    </p:spTree>
    <p:extLst>
      <p:ext uri="{BB962C8B-B14F-4D97-AF65-F5344CB8AC3E}">
        <p14:creationId xmlns:p14="http://schemas.microsoft.com/office/powerpoint/2010/main" val="3608118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Başlık 1"/>
          <p:cNvSpPr>
            <a:spLocks noGrp="1"/>
          </p:cNvSpPr>
          <p:nvPr>
            <p:ph type="title"/>
          </p:nvPr>
        </p:nvSpPr>
        <p:spPr>
          <a:xfrm>
            <a:off x="179388" y="25400"/>
            <a:ext cx="8850312" cy="1790700"/>
          </a:xfrm>
        </p:spPr>
        <p:txBody>
          <a:bodyPr/>
          <a:lstStyle/>
          <a:p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4- Ağır yaralanma veya ölümle sonuçlanan her 1 kazanın temelinde, 29 hafif yaralanma, 300 yaralanmaya yol açmayan olay vardır </a:t>
            </a:r>
            <a:br>
              <a:rPr lang="tr-TR" altLang="tr-TR" sz="3200" b="1" dirty="0" smtClean="0">
                <a:solidFill>
                  <a:schemeClr val="tx1"/>
                </a:solidFill>
                <a:latin typeface="+mj-lt"/>
              </a:rPr>
            </a:br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(1-29-300 oranı):</a:t>
            </a:r>
          </a:p>
        </p:txBody>
      </p:sp>
      <p:sp>
        <p:nvSpPr>
          <p:cNvPr id="33795" name="İçerik Yer Tutucusu 2"/>
          <p:cNvSpPr>
            <a:spLocks noGrp="1"/>
          </p:cNvSpPr>
          <p:nvPr>
            <p:ph idx="1"/>
          </p:nvPr>
        </p:nvSpPr>
        <p:spPr>
          <a:xfrm>
            <a:off x="-25400" y="1989138"/>
            <a:ext cx="8867775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tr-TR" altLang="tr-TR" sz="2400" dirty="0" smtClean="0">
                <a:latin typeface="+mj-lt"/>
              </a:rPr>
              <a:t>     Bu ilkeden, özellikle “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kazaya ramak kaldı</a:t>
            </a:r>
            <a:r>
              <a:rPr lang="tr-TR" altLang="tr-TR" sz="2400" dirty="0" smtClean="0">
                <a:latin typeface="+mj-lt"/>
              </a:rPr>
              <a:t>” diye tabir edilen  olaylarının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nedenlerinin çok iyi incelenerek sebeplerinin ortadan kaldırılması gerektiği anlaşılmaktadır.  </a:t>
            </a:r>
          </a:p>
          <a:p>
            <a:pPr algn="just" eaLnBrk="1" hangingPunct="1"/>
            <a:endParaRPr lang="tr-TR" altLang="tr-TR" sz="2400" dirty="0" smtClean="0">
              <a:latin typeface="+mj-lt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tr-TR" altLang="tr-TR" sz="2400" dirty="0" smtClean="0">
                <a:latin typeface="+mj-lt"/>
              </a:rPr>
              <a:t>     1-29-300 kuralının önemli bir özelliği de bir işletmede olabilecek kazalar hakkında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önceden tahmin yapma olanağını sağlamasıdır</a:t>
            </a:r>
            <a:r>
              <a:rPr lang="tr-TR" altLang="tr-TR" sz="2400" dirty="0" smtClean="0">
                <a:latin typeface="+mj-lt"/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altLang="tr-TR" sz="2400" dirty="0" smtClean="0">
              <a:latin typeface="+mj-lt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tr-TR" altLang="tr-TR" sz="2400" dirty="0" smtClean="0">
                <a:latin typeface="+mj-lt"/>
              </a:rPr>
              <a:t>     İş kazaları istatistikleri hazırlanan işyerlerinde, önceki yıllarda  elde edilen KAZA SIKLIĞI ve KAZA AĞIRLIĞI ORANLARI,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bir sonraki yıl için tahmin olanağı</a:t>
            </a:r>
            <a:r>
              <a:rPr lang="tr-TR" altLang="tr-TR" sz="2400" dirty="0" smtClean="0">
                <a:latin typeface="+mj-lt"/>
              </a:rPr>
              <a:t> verir.</a:t>
            </a:r>
          </a:p>
          <a:p>
            <a:pPr eaLnBrk="1" hangingPunct="1"/>
            <a:endParaRPr lang="tr-TR" altLang="tr-TR" sz="2400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 smtClean="0">
                <a:latin typeface="+mj-lt"/>
              </a:rPr>
              <a:t> </a:t>
            </a:r>
          </a:p>
          <a:p>
            <a:endParaRPr lang="tr-TR" altLang="tr-TR" sz="2400" dirty="0" smtClean="0">
              <a:latin typeface="+mj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F3200-2F18-4CEA-95AB-031B02048614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972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323850" y="1601788"/>
            <a:ext cx="7285038" cy="4492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tr-TR" sz="1800" b="1" dirty="0">
              <a:latin typeface="Arial" charset="0"/>
            </a:endParaRPr>
          </a:p>
          <a:p>
            <a:pPr>
              <a:defRPr/>
            </a:pPr>
            <a:endParaRPr lang="tr-TR" sz="1800" b="1" dirty="0">
              <a:latin typeface="Arial" charset="0"/>
            </a:endParaRPr>
          </a:p>
          <a:p>
            <a:pPr>
              <a:defRPr/>
            </a:pPr>
            <a:endParaRPr lang="tr-TR" sz="1800" b="1" dirty="0">
              <a:latin typeface="Arial" charset="0"/>
            </a:endParaRPr>
          </a:p>
          <a:p>
            <a:pPr algn="just">
              <a:defRPr/>
            </a:pPr>
            <a:endParaRPr lang="tr-TR" b="1" dirty="0">
              <a:solidFill>
                <a:srgbClr val="FF0000"/>
              </a:solidFill>
              <a:latin typeface="Arial" charset="0"/>
            </a:endParaRPr>
          </a:p>
          <a:p>
            <a:pPr algn="just">
              <a:defRPr/>
            </a:pPr>
            <a:endParaRPr lang="tr-TR" b="1" dirty="0">
              <a:solidFill>
                <a:srgbClr val="FF0000"/>
              </a:solidFill>
              <a:latin typeface="Arial" charset="0"/>
            </a:endParaRPr>
          </a:p>
          <a:p>
            <a:pPr algn="just">
              <a:defRPr/>
            </a:pPr>
            <a:r>
              <a:rPr lang="tr-TR" b="1" dirty="0">
                <a:solidFill>
                  <a:srgbClr val="FF0000"/>
                </a:solidFill>
                <a:latin typeface="Arial" charset="0"/>
              </a:rPr>
              <a:t>Ağır yaralanma - ölüm</a:t>
            </a:r>
            <a:endParaRPr lang="tr-TR" sz="1800" dirty="0">
              <a:solidFill>
                <a:srgbClr val="FF0000"/>
              </a:solidFill>
              <a:latin typeface="Arial" charset="0"/>
            </a:endParaRPr>
          </a:p>
          <a:p>
            <a:pPr lvl="2">
              <a:defRPr/>
            </a:pPr>
            <a:endParaRPr lang="tr-TR" b="1" dirty="0">
              <a:solidFill>
                <a:schemeClr val="bg2"/>
              </a:solidFill>
              <a:latin typeface="Arial" charset="0"/>
            </a:endParaRPr>
          </a:p>
          <a:p>
            <a:pPr lvl="2">
              <a:defRPr/>
            </a:pPr>
            <a:r>
              <a:rPr lang="tr-TR" b="1" dirty="0">
                <a:solidFill>
                  <a:srgbClr val="666699"/>
                </a:solidFill>
                <a:latin typeface="Arial" charset="0"/>
              </a:rPr>
              <a:t>Hafif yaralanma</a:t>
            </a:r>
            <a:endParaRPr lang="tr-TR" dirty="0">
              <a:solidFill>
                <a:srgbClr val="666699"/>
              </a:solidFill>
              <a:latin typeface="Arial" charset="0"/>
            </a:endParaRPr>
          </a:p>
          <a:p>
            <a:pPr>
              <a:defRPr/>
            </a:pPr>
            <a:endParaRPr lang="tr-TR" b="1" dirty="0">
              <a:solidFill>
                <a:srgbClr val="666699"/>
              </a:solidFill>
              <a:latin typeface="Arial" charset="0"/>
            </a:endParaRPr>
          </a:p>
          <a:p>
            <a:pPr lvl="3">
              <a:defRPr/>
            </a:pPr>
            <a:endParaRPr lang="tr-TR" b="1" dirty="0">
              <a:solidFill>
                <a:srgbClr val="FF9999"/>
              </a:solidFill>
              <a:latin typeface="Arial" charset="0"/>
            </a:endParaRPr>
          </a:p>
          <a:p>
            <a:pPr lvl="3">
              <a:defRPr/>
            </a:pPr>
            <a:r>
              <a:rPr lang="tr-TR" b="1" dirty="0" err="1">
                <a:solidFill>
                  <a:srgbClr val="FF9999"/>
                </a:solidFill>
                <a:latin typeface="Arial" charset="0"/>
              </a:rPr>
              <a:t>Yaralanmasız</a:t>
            </a:r>
            <a:endParaRPr lang="tr-TR" dirty="0">
              <a:solidFill>
                <a:srgbClr val="FF9999"/>
              </a:solidFill>
              <a:latin typeface="Arial" charset="0"/>
            </a:endParaRPr>
          </a:p>
          <a:p>
            <a:pPr algn="just">
              <a:defRPr/>
            </a:pPr>
            <a:endParaRPr lang="tr-TR" sz="1800" b="1" dirty="0">
              <a:solidFill>
                <a:srgbClr val="FF9999"/>
              </a:solidFill>
              <a:latin typeface="Arial" charset="0"/>
            </a:endParaRPr>
          </a:p>
          <a:p>
            <a:pPr algn="just">
              <a:defRPr/>
            </a:pPr>
            <a:endParaRPr lang="tr-TR" sz="1800" b="1" dirty="0">
              <a:solidFill>
                <a:srgbClr val="008080"/>
              </a:solidFill>
              <a:latin typeface="Arial" charset="0"/>
            </a:endParaRPr>
          </a:p>
          <a:p>
            <a:pPr>
              <a:defRPr/>
            </a:pPr>
            <a:endParaRPr lang="tr-TR" sz="1800" b="1" dirty="0">
              <a:latin typeface="Arial" charset="0"/>
            </a:endParaRPr>
          </a:p>
          <a:p>
            <a:pPr>
              <a:defRPr/>
            </a:pPr>
            <a:endParaRPr kumimoji="1"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4419600" y="2879725"/>
            <a:ext cx="3962400" cy="29495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1000" b="1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6019800" y="342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4114800" y="3848100"/>
            <a:ext cx="1752600" cy="0"/>
          </a:xfrm>
          <a:prstGeom prst="lin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995738" y="320675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6019800" y="3635375"/>
            <a:ext cx="381000" cy="246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/>
            </a:pPr>
            <a:endParaRPr kumimoji="1" lang="tr-TR" sz="12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5486400" y="425132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5986463" y="4560888"/>
            <a:ext cx="1590675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tr-TR" b="1" dirty="0">
                <a:solidFill>
                  <a:srgbClr val="FF9999"/>
                </a:solidFill>
                <a:latin typeface="Arial Narrow" pitchFamily="34" charset="0"/>
              </a:rPr>
              <a:t>300</a:t>
            </a:r>
            <a:endParaRPr kumimoji="1" lang="tr-TR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172200" y="3703638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kumimoji="1" lang="tr-TR" altLang="tr-TR" b="1">
                <a:solidFill>
                  <a:srgbClr val="666699"/>
                </a:solidFill>
                <a:latin typeface="Arial Narrow" pitchFamily="34" charset="0"/>
              </a:rPr>
              <a:t>29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6248400" y="3017838"/>
            <a:ext cx="4572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</a:t>
            </a:r>
            <a:endParaRPr kumimoji="1" lang="tr-TR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4229100" y="4724400"/>
            <a:ext cx="1524000" cy="0"/>
          </a:xfrm>
          <a:prstGeom prst="line">
            <a:avLst/>
          </a:prstGeom>
          <a:noFill/>
          <a:ln w="381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4829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39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tr-TR" altLang="tr-TR" sz="2800" b="1" dirty="0">
                <a:latin typeface="Calibri" pitchFamily="34" charset="0"/>
              </a:rPr>
              <a:t>Ölümle veya Ağır Yaralanma İle Sonuçlanan Her 1 Büyük Kazanın Öncesinde, 29 Hafif yaralanma ve 300 </a:t>
            </a:r>
            <a:r>
              <a:rPr lang="tr-TR" altLang="tr-TR" sz="2800" b="1" dirty="0" err="1">
                <a:latin typeface="Calibri" pitchFamily="34" charset="0"/>
              </a:rPr>
              <a:t>Yaralanmasız</a:t>
            </a:r>
            <a:r>
              <a:rPr lang="tr-TR" altLang="tr-TR" sz="2800" b="1" dirty="0">
                <a:latin typeface="Calibri" pitchFamily="34" charset="0"/>
              </a:rPr>
              <a:t> Olay Vardır. </a:t>
            </a:r>
          </a:p>
        </p:txBody>
      </p:sp>
    </p:spTree>
    <p:extLst>
      <p:ext uri="{BB962C8B-B14F-4D97-AF65-F5344CB8AC3E}">
        <p14:creationId xmlns:p14="http://schemas.microsoft.com/office/powerpoint/2010/main" val="541769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5-TEHLİKELİ DAVRANIŞLARIN NEDENLERİ</a:t>
            </a:r>
            <a:r>
              <a:rPr lang="tr-TR" alt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altLang="tr-TR" sz="3200" dirty="0" smtClean="0">
                <a:solidFill>
                  <a:schemeClr val="tx1"/>
                </a:solidFill>
                <a:latin typeface="+mj-lt"/>
              </a:rPr>
            </a:br>
            <a:endParaRPr lang="tr-TR" alt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>
          <a:xfrm>
            <a:off x="107504" y="1268760"/>
            <a:ext cx="8712200" cy="452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tr-TR" altLang="tr-TR" sz="2400" dirty="0" smtClean="0">
                <a:latin typeface="+mj-lt"/>
              </a:rPr>
              <a:t>İşçinin yaradılışından kaynaklanan veya sonradan edindiği kişisel kusur ve/veya sınırlamalar (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dikkatsizlik, laubalilik, umursamazlık, muhakeme sorunları, öngörü yetersizliği </a:t>
            </a:r>
            <a:r>
              <a:rPr lang="tr-TR" altLang="tr-TR" sz="2400" dirty="0" smtClean="0">
                <a:latin typeface="+mj-lt"/>
              </a:rPr>
              <a:t>vd.),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0070C0"/>
                </a:solidFill>
                <a:latin typeface="+mj-lt"/>
              </a:rPr>
              <a:t>Bilgi ve beceri yetersizliği,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Fiziksel ve ruhsal açıdan </a:t>
            </a:r>
            <a:r>
              <a:rPr lang="tr-TR" altLang="tr-TR" sz="2400" dirty="0" smtClean="0">
                <a:latin typeface="+mj-lt"/>
              </a:rPr>
              <a:t>işe uygun olmama,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altLang="tr-TR" sz="2400" dirty="0" smtClean="0">
                <a:latin typeface="+mj-lt"/>
              </a:rPr>
              <a:t>Bu gibi davranışlara meyletmeyi </a:t>
            </a:r>
            <a:r>
              <a:rPr lang="tr-TR" altLang="tr-TR" sz="2400" dirty="0" smtClean="0">
                <a:solidFill>
                  <a:srgbClr val="0070C0"/>
                </a:solidFill>
                <a:latin typeface="+mj-lt"/>
              </a:rPr>
              <a:t>teşvik eden uygunsuz mekanik koşullar ve fiziki çevre.</a:t>
            </a:r>
          </a:p>
          <a:p>
            <a:pPr algn="just" eaLnBrk="1" hangingPunct="1">
              <a:lnSpc>
                <a:spcPct val="80000"/>
              </a:lnSpc>
            </a:pPr>
            <a:endParaRPr lang="tr-TR" altLang="tr-TR" sz="2400" dirty="0" smtClean="0">
              <a:latin typeface="+mj-lt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altLang="tr-TR" sz="2400" dirty="0" smtClean="0">
                <a:latin typeface="+mj-lt"/>
              </a:rPr>
              <a:t>Görüldüğü gibi,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insan (işçi/işveren) önce güvensiz/sağlıksız koşulları oluşturmakta, sonra bu koşullar kazalara veya meslek hastalıklarına katkı sağlamaktadır.</a:t>
            </a:r>
          </a:p>
          <a:p>
            <a:pPr algn="just" eaLnBrk="1" hangingPunct="1">
              <a:lnSpc>
                <a:spcPct val="80000"/>
              </a:lnSpc>
            </a:pPr>
            <a:endParaRPr lang="tr-TR" altLang="tr-TR" sz="2400" dirty="0" smtClean="0">
              <a:solidFill>
                <a:srgbClr val="FF000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2612B8"/>
                </a:solidFill>
                <a:latin typeface="+mj-lt"/>
              </a:rPr>
              <a:t>Tehlikeli hareketlerin nedenlerinin ayrıntılı bir tasnifinin yapılması </a:t>
            </a:r>
            <a:r>
              <a:rPr lang="tr-TR" altLang="tr-TR" sz="2400" dirty="0" smtClean="0">
                <a:latin typeface="+mj-lt"/>
              </a:rPr>
              <a:t>ve bunları gidermeye yönelik çalışmaların gerçekleştirilmesi kazaların önlenmesi bakımından büyük önem taşır.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09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63" y="476250"/>
            <a:ext cx="9005887" cy="7588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6- KAZALARDAN KORUNMA YÖNTEMİNİN UNSURLARI </a:t>
            </a:r>
            <a:br>
              <a:rPr lang="tr-TR" sz="3200" b="1" dirty="0" smtClean="0">
                <a:solidFill>
                  <a:schemeClr val="tx1"/>
                </a:solidFill>
                <a:latin typeface="+mj-lt"/>
              </a:rPr>
            </a:b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tr-TR" sz="2800" b="1" dirty="0" smtClean="0">
                <a:solidFill>
                  <a:srgbClr val="2612B8"/>
                </a:solidFill>
                <a:latin typeface="+mj-lt"/>
              </a:rPr>
              <a:t>A- Mühendislik ve Revizyon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b="1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latin typeface="+mj-lt"/>
              </a:rPr>
              <a:t>-  Tehlikelerin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tanımlanması</a:t>
            </a:r>
            <a:r>
              <a:rPr lang="tr-TR" sz="2400" dirty="0" smtClean="0">
                <a:latin typeface="+mj-lt"/>
              </a:rPr>
              <a:t>,</a:t>
            </a:r>
          </a:p>
          <a:p>
            <a:pPr eaLnBrk="1" hangingPunct="1">
              <a:buFontTx/>
              <a:buChar char="-"/>
              <a:defRPr/>
            </a:pPr>
            <a:r>
              <a:rPr lang="tr-TR" sz="2400" dirty="0" smtClean="0">
                <a:latin typeface="+mj-lt"/>
              </a:rPr>
              <a:t>Tehlikelerden kaynaklanan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risklerin değerlendirilmesi,</a:t>
            </a:r>
          </a:p>
          <a:p>
            <a:pPr eaLnBrk="1" hangingPunct="1">
              <a:buFontTx/>
              <a:buChar char="-"/>
              <a:defRPr/>
            </a:pPr>
            <a:endParaRPr lang="tr-TR" sz="2400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latin typeface="+mj-lt"/>
              </a:rPr>
              <a:t>-   Riskleri önlemek veya azaltmak için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kontrol tedbirlerinin belirlenmesi,</a:t>
            </a:r>
          </a:p>
          <a:p>
            <a:pPr eaLnBrk="1" hangingPunct="1">
              <a:buFontTx/>
              <a:buChar char="-"/>
              <a:defRPr/>
            </a:pPr>
            <a:r>
              <a:rPr lang="tr-TR" sz="2400" dirty="0" smtClean="0">
                <a:latin typeface="+mj-lt"/>
              </a:rPr>
              <a:t>Kontrol tedbirlerinin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uygulanması,</a:t>
            </a:r>
          </a:p>
          <a:p>
            <a:pPr eaLnBrk="1" hangingPunct="1">
              <a:buFontTx/>
              <a:buChar char="-"/>
              <a:defRPr/>
            </a:pPr>
            <a:endParaRPr lang="tr-TR" sz="2400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latin typeface="+mj-lt"/>
              </a:rPr>
              <a:t>-   Kontrol tedbirlerinin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uygulanmasının sürekli olarak izlenmesi.</a:t>
            </a: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481F2-0330-4EB0-868E-414FDA4C140F}" type="slidenum">
              <a:rPr lang="tr-TR"/>
              <a:pPr>
                <a:defRPr/>
              </a:pPr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>
          <a:xfrm>
            <a:off x="250825" y="404813"/>
            <a:ext cx="8713788" cy="568801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tr-TR" b="1" dirty="0" smtClean="0">
                <a:solidFill>
                  <a:srgbClr val="2612B8"/>
                </a:solidFill>
                <a:latin typeface="+mj-lt"/>
              </a:rPr>
              <a:t>B-İkna ve Teşvik (Eğitim) :</a:t>
            </a:r>
            <a:r>
              <a:rPr lang="tr-TR" b="1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endParaRPr lang="tr-TR" dirty="0" smtClean="0">
              <a:latin typeface="+mj-lt"/>
            </a:endParaRPr>
          </a:p>
          <a:p>
            <a:pPr eaLnBrk="1" hangingPunct="1">
              <a:buFontTx/>
              <a:buChar char="-"/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Eğitim ve Öğretim </a:t>
            </a:r>
            <a:r>
              <a:rPr lang="tr-TR" sz="2800" dirty="0" smtClean="0">
                <a:latin typeface="+mj-lt"/>
              </a:rPr>
              <a:t>Çalışmaları,</a:t>
            </a:r>
          </a:p>
          <a:p>
            <a:pPr eaLnBrk="1" hangingPunct="1">
              <a:buFontTx/>
              <a:buChar char="-"/>
              <a:defRPr/>
            </a:pPr>
            <a:endParaRPr lang="tr-TR" sz="2800" dirty="0" smtClean="0">
              <a:latin typeface="+mj-lt"/>
            </a:endParaRPr>
          </a:p>
          <a:p>
            <a:pPr eaLnBrk="1" hangingPunct="1">
              <a:buFontTx/>
              <a:buChar char="-"/>
              <a:defRPr/>
            </a:pPr>
            <a:r>
              <a:rPr lang="tr-TR" sz="2800" dirty="0" smtClean="0">
                <a:latin typeface="+mj-lt"/>
              </a:rPr>
              <a:t>Çeşitli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Yarışmalar</a:t>
            </a:r>
            <a:r>
              <a:rPr lang="tr-TR" sz="2800" dirty="0" smtClean="0">
                <a:latin typeface="+mj-lt"/>
              </a:rPr>
              <a:t>ın Düzenlenmesi, </a:t>
            </a:r>
          </a:p>
          <a:p>
            <a:pPr eaLnBrk="1" hangingPunct="1">
              <a:buFontTx/>
              <a:buChar char="-"/>
              <a:defRPr/>
            </a:pPr>
            <a:endParaRPr lang="tr-TR" sz="2800" dirty="0" smtClean="0">
              <a:latin typeface="+mj-lt"/>
            </a:endParaRPr>
          </a:p>
          <a:p>
            <a:pPr eaLnBrk="1" hangingPunct="1">
              <a:buFontTx/>
              <a:buChar char="-"/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Uyarı Levhaları ve Afişler,</a:t>
            </a:r>
          </a:p>
          <a:p>
            <a:pPr eaLnBrk="1" hangingPunct="1">
              <a:buFontTx/>
              <a:buChar char="-"/>
              <a:defRPr/>
            </a:pPr>
            <a:endParaRPr lang="tr-TR" sz="2800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Tx/>
              <a:buChar char="-"/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Bilinçlendirme, Duyarlılık arttırma</a:t>
            </a:r>
            <a:r>
              <a:rPr lang="tr-TR" sz="2800" dirty="0" smtClean="0">
                <a:latin typeface="+mj-lt"/>
              </a:rPr>
              <a:t>, </a:t>
            </a:r>
          </a:p>
          <a:p>
            <a:pPr eaLnBrk="1" hangingPunct="1">
              <a:buFontTx/>
              <a:buChar char="-"/>
              <a:defRPr/>
            </a:pPr>
            <a:endParaRPr lang="tr-TR" sz="2800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 smtClean="0">
                <a:latin typeface="+mj-lt"/>
              </a:rPr>
              <a:t>-   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Ödüllendirme/Özendirme</a:t>
            </a:r>
            <a:r>
              <a:rPr lang="tr-TR" sz="2800" dirty="0" smtClean="0">
                <a:latin typeface="+mj-lt"/>
              </a:rPr>
              <a:t>, </a:t>
            </a:r>
          </a:p>
        </p:txBody>
      </p:sp>
      <p:sp>
        <p:nvSpPr>
          <p:cNvPr id="3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1DA1F-43E5-4503-AD90-8B4ADF9BB051}" type="slidenum">
              <a:rPr lang="tr-TR"/>
              <a:pPr>
                <a:defRPr/>
              </a:pPr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6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İçerik Yer Tutucusu"/>
          <p:cNvSpPr>
            <a:spLocks noGrp="1"/>
          </p:cNvSpPr>
          <p:nvPr>
            <p:ph idx="1"/>
          </p:nvPr>
        </p:nvSpPr>
        <p:spPr>
          <a:xfrm>
            <a:off x="468313" y="620713"/>
            <a:ext cx="8496300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tr-TR" b="1" dirty="0" smtClean="0">
                <a:solidFill>
                  <a:srgbClr val="2612B8"/>
                </a:solidFill>
                <a:latin typeface="+mj-lt"/>
              </a:rPr>
              <a:t>C-Ergonomiden Yararlanma :</a:t>
            </a:r>
          </a:p>
          <a:p>
            <a:pPr eaLnBrk="1" hangingPunct="1">
              <a:defRPr/>
            </a:pPr>
            <a:endParaRPr lang="tr-TR" dirty="0" smtClean="0">
              <a:solidFill>
                <a:srgbClr val="2612B8"/>
              </a:solidFill>
              <a:latin typeface="+mj-lt"/>
            </a:endParaRPr>
          </a:p>
          <a:p>
            <a:pPr marL="0" indent="0" algn="just" eaLnBrk="1" hangingPunct="1">
              <a:lnSpc>
                <a:spcPct val="200000"/>
              </a:lnSpc>
              <a:buFont typeface="Arial" pitchFamily="34" charset="0"/>
              <a:buNone/>
              <a:defRPr/>
            </a:pPr>
            <a:r>
              <a:rPr lang="tr-TR" sz="2400" b="1" dirty="0" smtClean="0">
                <a:latin typeface="+mj-lt"/>
              </a:rPr>
              <a:t>- 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İşe uygun çalışan </a:t>
            </a:r>
            <a:r>
              <a:rPr lang="tr-TR" sz="2400" dirty="0" smtClean="0">
                <a:latin typeface="+mj-lt"/>
              </a:rPr>
              <a:t>belirlenmesi,  </a:t>
            </a:r>
          </a:p>
          <a:p>
            <a:pPr marL="354013" indent="-354013" algn="just" eaLnBrk="1" hangingPunct="1"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-  çalışanların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biyolojik özellikleri ve kabiliyetlerine</a:t>
            </a:r>
            <a:r>
              <a:rPr lang="tr-TR" sz="2400" dirty="0" smtClean="0">
                <a:latin typeface="+mj-lt"/>
              </a:rPr>
              <a:t> göre makine, tesis ve aletlerin geliştirmesi, </a:t>
            </a:r>
          </a:p>
          <a:p>
            <a:pPr marL="0" indent="0" algn="just" eaLnBrk="1" hangingPunct="1">
              <a:lnSpc>
                <a:spcPct val="200000"/>
              </a:lnSpc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-   çalışma esnasındaki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duruş ve hareketlerin iyileştirilmesi  </a:t>
            </a:r>
            <a:r>
              <a:rPr lang="tr-TR" sz="2400" dirty="0" smtClean="0">
                <a:latin typeface="+mj-lt"/>
              </a:rPr>
              <a:t>vb.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tr-TR" sz="2400" dirty="0">
              <a:latin typeface="+mj-lt"/>
            </a:endParaRPr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       gibi ergonomi biliminin gereklerinin yerine getirilmesi.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3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4C436-8E6B-459F-88A9-060BF49A5AC3}" type="slidenum">
              <a:rPr lang="tr-TR"/>
              <a:pPr>
                <a:defRPr/>
              </a:p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7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250825" y="765175"/>
            <a:ext cx="864235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tr-TR" b="1" dirty="0" smtClean="0">
                <a:solidFill>
                  <a:srgbClr val="2612B8"/>
                </a:solidFill>
                <a:latin typeface="+mj-lt"/>
              </a:rPr>
              <a:t>D-Disiplin Kuralları :</a:t>
            </a:r>
            <a:endParaRPr lang="tr-TR" dirty="0" smtClean="0">
              <a:solidFill>
                <a:srgbClr val="2612B8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b="1" dirty="0" smtClean="0">
                <a:latin typeface="+mj-lt"/>
              </a:rPr>
              <a:t>  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tr-TR" sz="2800" dirty="0" smtClean="0">
                <a:latin typeface="+mj-lt"/>
              </a:rPr>
              <a:t>İş güvenliğini sağlamada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en son</a:t>
            </a:r>
            <a:r>
              <a:rPr lang="tr-TR" sz="2800" dirty="0" smtClean="0">
                <a:latin typeface="+mj-lt"/>
              </a:rPr>
              <a:t> başvurulacak,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tr-TR" sz="2800" dirty="0" smtClean="0">
              <a:latin typeface="+mj-lt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tr-TR" sz="2800" dirty="0" smtClean="0">
                <a:latin typeface="+mj-lt"/>
              </a:rPr>
              <a:t>ancak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başka seçenek olmadığında mutlaka gündeme gelmesi gereken </a:t>
            </a:r>
            <a:r>
              <a:rPr lang="tr-TR" sz="2800" dirty="0" smtClean="0">
                <a:latin typeface="+mj-lt"/>
              </a:rPr>
              <a:t>husus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tr-TR" sz="2800" dirty="0">
              <a:latin typeface="+mj-lt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tr-TR" sz="2800" dirty="0" smtClean="0">
                <a:latin typeface="+mj-lt"/>
              </a:rPr>
              <a:t>disiplin tedbir ve yaptırımlarının uygulanması olmalıdır.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800" dirty="0" smtClean="0">
              <a:latin typeface="+mj-lt"/>
            </a:endParaRPr>
          </a:p>
        </p:txBody>
      </p:sp>
      <p:sp>
        <p:nvSpPr>
          <p:cNvPr id="3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A581-3164-468E-BC48-085DFEF22935}" type="slidenum">
              <a:rPr lang="tr-TR"/>
              <a:pPr>
                <a:defRPr/>
              </a:p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0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5E4FF-3B0D-4FC8-9EB4-BD452C8F4A68}" type="slidenum">
              <a:rPr lang="tr-TR"/>
              <a:pPr>
                <a:defRPr/>
              </a:pPr>
              <a:t>37</a:t>
            </a:fld>
            <a:endParaRPr lang="tr-TR"/>
          </a:p>
        </p:txBody>
      </p:sp>
      <p:sp>
        <p:nvSpPr>
          <p:cNvPr id="40963" name="Rectangle 17"/>
          <p:cNvSpPr txBox="1">
            <a:spLocks noGrp="1" noChangeArrowheads="1"/>
          </p:cNvSpPr>
          <p:nvPr/>
        </p:nvSpPr>
        <p:spPr bwMode="auto">
          <a:xfrm>
            <a:off x="6877050" y="62960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68B7F3C-FA3A-4232-876F-CBF3C629EDC4}" type="slidenum">
              <a:rPr lang="tr-TR" altLang="tr-TR" sz="4000">
                <a:solidFill>
                  <a:schemeClr val="bg1"/>
                </a:solidFill>
              </a:rPr>
              <a:pPr algn="r" eaLnBrk="1" hangingPunct="1"/>
              <a:t>37</a:t>
            </a:fld>
            <a:endParaRPr lang="tr-TR" altLang="tr-TR" sz="4000">
              <a:solidFill>
                <a:schemeClr val="bg1"/>
              </a:solidFill>
            </a:endParaRPr>
          </a:p>
        </p:txBody>
      </p:sp>
      <p:sp>
        <p:nvSpPr>
          <p:cNvPr id="40964" name="4 Slayt Numarası Yer Tutucusu"/>
          <p:cNvSpPr txBox="1">
            <a:spLocks noGrp="1"/>
          </p:cNvSpPr>
          <p:nvPr/>
        </p:nvSpPr>
        <p:spPr bwMode="auto">
          <a:xfrm>
            <a:off x="6877050" y="61864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733FCBD-0100-4B0C-9BA7-AD610AD202F7}" type="slidenum">
              <a:rPr lang="tr-TR" altLang="tr-TR" sz="4000">
                <a:solidFill>
                  <a:schemeClr val="bg1"/>
                </a:solidFill>
              </a:rPr>
              <a:pPr algn="r" eaLnBrk="1" hangingPunct="1"/>
              <a:t>37</a:t>
            </a:fld>
            <a:endParaRPr lang="tr-TR" altLang="tr-TR" sz="4000">
              <a:solidFill>
                <a:schemeClr val="bg1"/>
              </a:solidFill>
            </a:endParaRPr>
          </a:p>
        </p:txBody>
      </p:sp>
      <p:sp>
        <p:nvSpPr>
          <p:cNvPr id="40965" name="AutoShape 8"/>
          <p:cNvSpPr>
            <a:spLocks noChangeArrowheads="1"/>
          </p:cNvSpPr>
          <p:nvPr/>
        </p:nvSpPr>
        <p:spPr bwMode="auto">
          <a:xfrm>
            <a:off x="1057275" y="3913188"/>
            <a:ext cx="3441700" cy="1143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4000"/>
              <a:t> </a:t>
            </a:r>
            <a:r>
              <a:rPr lang="tr-TR" altLang="tr-TR" sz="3200"/>
              <a:t>Ergonomik </a:t>
            </a:r>
          </a:p>
          <a:p>
            <a:pPr algn="ctr" eaLnBrk="1" hangingPunct="1"/>
            <a:r>
              <a:rPr lang="tr-TR" altLang="tr-TR" sz="3200"/>
              <a:t>usullere uyma</a:t>
            </a:r>
          </a:p>
          <a:p>
            <a:pPr algn="ctr" eaLnBrk="1" hangingPunct="1"/>
            <a:endParaRPr lang="tr-TR" altLang="tr-TR" b="1"/>
          </a:p>
        </p:txBody>
      </p:sp>
      <p:sp>
        <p:nvSpPr>
          <p:cNvPr id="40966" name="AutoShape 10"/>
          <p:cNvSpPr>
            <a:spLocks noChangeArrowheads="1"/>
          </p:cNvSpPr>
          <p:nvPr/>
        </p:nvSpPr>
        <p:spPr bwMode="auto">
          <a:xfrm>
            <a:off x="4718050" y="3925888"/>
            <a:ext cx="3241675" cy="11303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3200"/>
              <a:t>Disiplin</a:t>
            </a:r>
            <a:endParaRPr lang="tr-TR" altLang="tr-TR" sz="3200" b="1"/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1057275" y="2357438"/>
            <a:ext cx="3441700" cy="132397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CC0000"/>
              </a:buClr>
              <a:defRPr/>
            </a:pPr>
            <a:r>
              <a:rPr lang="tr-TR" sz="3200"/>
              <a:t>     Mühendislik </a:t>
            </a:r>
          </a:p>
          <a:p>
            <a:pPr>
              <a:spcBef>
                <a:spcPct val="50000"/>
              </a:spcBef>
              <a:buClr>
                <a:srgbClr val="CC0000"/>
              </a:buClr>
              <a:defRPr/>
            </a:pPr>
            <a:r>
              <a:rPr lang="tr-TR" sz="3200"/>
              <a:t>      Çalışmaları</a:t>
            </a:r>
          </a:p>
        </p:txBody>
      </p:sp>
      <p:sp>
        <p:nvSpPr>
          <p:cNvPr id="31752" name="AutoShape 10"/>
          <p:cNvSpPr>
            <a:spLocks noChangeArrowheads="1"/>
          </p:cNvSpPr>
          <p:nvPr/>
        </p:nvSpPr>
        <p:spPr bwMode="auto">
          <a:xfrm>
            <a:off x="4718050" y="2371725"/>
            <a:ext cx="3241675" cy="1309688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3200"/>
              <a:t>Eğitim</a:t>
            </a:r>
            <a:endParaRPr lang="tr-TR" sz="3200" b="1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92088" y="120650"/>
            <a:ext cx="669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chemeClr val="bg1"/>
                </a:solidFill>
                <a:latin typeface="Tahoma" pitchFamily="34" charset="0"/>
              </a:rPr>
              <a:t>Bölüm 2. İş Kazaları ve Meslek Hastalıkları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0" y="476672"/>
            <a:ext cx="90106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4000" b="1" dirty="0" smtClean="0">
                <a:latin typeface="Calibri" pitchFamily="34" charset="0"/>
              </a:rPr>
              <a:t>Tehlikeli </a:t>
            </a:r>
            <a:r>
              <a:rPr lang="tr-TR" altLang="tr-TR" sz="4000" b="1" dirty="0">
                <a:latin typeface="Calibri" pitchFamily="34" charset="0"/>
              </a:rPr>
              <a:t>Durumlar İçin </a:t>
            </a:r>
          </a:p>
          <a:p>
            <a:pPr algn="ctr" eaLnBrk="1" hangingPunct="1"/>
            <a:r>
              <a:rPr lang="tr-TR" altLang="tr-TR" sz="4000" b="1" dirty="0">
                <a:latin typeface="Calibri" pitchFamily="34" charset="0"/>
              </a:rPr>
              <a:t>Alınması Gereken Önlemler</a:t>
            </a:r>
          </a:p>
        </p:txBody>
      </p:sp>
    </p:spTree>
    <p:extLst>
      <p:ext uri="{BB962C8B-B14F-4D97-AF65-F5344CB8AC3E}">
        <p14:creationId xmlns:p14="http://schemas.microsoft.com/office/powerpoint/2010/main" val="122111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2174875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7- KAZALARDAN KORUNMA YÖNTEMLERİ İLE </a:t>
            </a:r>
            <a:r>
              <a:rPr lang="tr-TR" altLang="tr-TR" sz="3200" b="1" u="sng" dirty="0" smtClean="0">
                <a:solidFill>
                  <a:schemeClr val="tx1"/>
                </a:solidFill>
                <a:latin typeface="+mj-lt"/>
              </a:rPr>
              <a:t>ÜRETİM, MALİYET, KALİTE KONTROL </a:t>
            </a:r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YÖNTEMLERİ BENZERLİK VE PARALELLİK ARZ EDER:</a:t>
            </a:r>
            <a:br>
              <a:rPr lang="tr-TR" altLang="tr-TR" sz="3200" b="1" dirty="0" smtClean="0">
                <a:solidFill>
                  <a:schemeClr val="tx1"/>
                </a:solidFill>
                <a:latin typeface="+mj-lt"/>
              </a:rPr>
            </a:br>
            <a:endParaRPr lang="tr-TR" alt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>
          <a:xfrm>
            <a:off x="12700" y="2420938"/>
            <a:ext cx="8424863" cy="3549650"/>
          </a:xfrm>
        </p:spPr>
        <p:txBody>
          <a:bodyPr/>
          <a:lstStyle/>
          <a:p>
            <a:pPr algn="just" eaLnBrk="1" hangingPunct="1"/>
            <a:r>
              <a:rPr lang="tr-TR" altLang="tr-TR" sz="2800" b="1" smtClean="0">
                <a:solidFill>
                  <a:srgbClr val="2612B8"/>
                </a:solidFill>
                <a:latin typeface="+mj-lt"/>
              </a:rPr>
              <a:t>İş güvenliğini sağlama yöntemleri </a:t>
            </a:r>
            <a:r>
              <a:rPr lang="tr-TR" altLang="tr-TR" sz="2800" b="1" smtClean="0">
                <a:latin typeface="+mj-lt"/>
              </a:rPr>
              <a:t>ile </a:t>
            </a:r>
            <a:r>
              <a:rPr lang="tr-TR" altLang="tr-TR" sz="2800" b="1" smtClean="0">
                <a:solidFill>
                  <a:srgbClr val="FF0000"/>
                </a:solidFill>
                <a:latin typeface="+mj-lt"/>
              </a:rPr>
              <a:t>verimlilik ve kalite çalışmalarında kullanılan yöntemler</a:t>
            </a:r>
            <a:r>
              <a:rPr lang="tr-TR" altLang="tr-TR" sz="2800" b="1" smtClean="0">
                <a:latin typeface="+mj-lt"/>
              </a:rPr>
              <a:t>  arasında tam bir paralellik vardır. </a:t>
            </a:r>
          </a:p>
          <a:p>
            <a:pPr algn="just" eaLnBrk="1" hangingPunct="1"/>
            <a:endParaRPr lang="tr-TR" altLang="tr-TR" sz="2800" b="1" smtClean="0">
              <a:latin typeface="+mj-lt"/>
            </a:endParaRPr>
          </a:p>
          <a:p>
            <a:pPr algn="just" eaLnBrk="1" hangingPunct="1"/>
            <a:r>
              <a:rPr lang="tr-TR" altLang="tr-TR" sz="2800" b="1" smtClean="0">
                <a:latin typeface="+mj-lt"/>
              </a:rPr>
              <a:t>Bu yaklaşım özellikle </a:t>
            </a:r>
            <a:r>
              <a:rPr lang="tr-TR" altLang="tr-TR" sz="2800" b="1" smtClean="0">
                <a:solidFill>
                  <a:srgbClr val="2612B8"/>
                </a:solidFill>
                <a:latin typeface="+mj-lt"/>
              </a:rPr>
              <a:t>Yönetim Sistemleri arasında oluşturulan benzerlikte</a:t>
            </a:r>
            <a:r>
              <a:rPr lang="tr-TR" altLang="tr-TR" sz="2800" b="1" smtClean="0">
                <a:latin typeface="+mj-lt"/>
              </a:rPr>
              <a:t> de çok açık bir şekilde ortaya çıkmaktadır.    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47FAF-6BEC-4C1E-9BEF-688625377650}" type="slidenum">
              <a:rPr lang="tr-TR"/>
              <a:pPr>
                <a:defRPr/>
              </a:pPr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9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>
          <a:xfrm>
            <a:off x="0" y="404664"/>
            <a:ext cx="9036050" cy="1873250"/>
          </a:xfrm>
        </p:spPr>
        <p:txBody>
          <a:bodyPr/>
          <a:lstStyle/>
          <a:p>
            <a:pPr eaLnBrk="1" hangingPunct="1"/>
            <a:r>
              <a:rPr lang="tr-TR" altLang="tr-TR" sz="2800" b="1" dirty="0" smtClean="0">
                <a:solidFill>
                  <a:schemeClr val="tx1"/>
                </a:solidFill>
                <a:latin typeface="+mj-lt"/>
              </a:rPr>
              <a:t>8- İŞ GÜVENLİĞİ İLE İLGİLİ ÇALİŞMALARA, KONULACAK KURALLAR VE ALINACAK TEDBİRLERİN BELİRLENMESİNE ÜST DÜZEY</a:t>
            </a:r>
            <a:r>
              <a:rPr lang="tr-TR" altLang="tr-TR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tr-TR" altLang="tr-TR" sz="2800" b="1" dirty="0" smtClean="0">
                <a:solidFill>
                  <a:schemeClr val="tx1"/>
                </a:solidFill>
                <a:latin typeface="+mj-lt"/>
              </a:rPr>
              <a:t>YÖNETİCİLER BİLFİİL KATILMALI VE SORUMLULUĞA ORTAK OLMALIDIRLAR:</a:t>
            </a:r>
            <a:r>
              <a:rPr lang="tr-TR" altLang="tr-TR" sz="2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altLang="tr-TR" sz="2800" dirty="0" smtClean="0">
                <a:solidFill>
                  <a:schemeClr val="tx1"/>
                </a:solidFill>
                <a:latin typeface="+mj-lt"/>
              </a:rPr>
            </a:br>
            <a:endParaRPr lang="tr-TR" altLang="tr-TR" sz="2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>
          <a:xfrm>
            <a:off x="0" y="2420938"/>
            <a:ext cx="8820150" cy="40528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2400" dirty="0" smtClean="0">
                <a:latin typeface="+mj-lt"/>
              </a:rPr>
              <a:t>İş Güvenliği çalışmaları,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sadece işyerinde bu amaçla görevlendirilen personelin gayret ve çabaları ile sınırlı olmamalıdır.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Özellikle üst düzey yöneticilerin </a:t>
            </a:r>
            <a:r>
              <a:rPr lang="tr-TR" altLang="tr-TR" sz="2400" dirty="0" smtClean="0">
                <a:solidFill>
                  <a:srgbClr val="2612B8"/>
                </a:solidFill>
                <a:latin typeface="+mj-lt"/>
              </a:rPr>
              <a:t>iş sağlığı ve güvenliği çalışmalarına ilgi duymaları ve destek olmaları</a:t>
            </a:r>
            <a:r>
              <a:rPr lang="tr-TR" altLang="tr-TR" sz="2400" dirty="0" smtClean="0">
                <a:latin typeface="+mj-lt"/>
              </a:rPr>
              <a:t>, diğer çalışanların iş sağlığı ve güvenliği çalışmalarına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pozitif katkı</a:t>
            </a:r>
            <a:r>
              <a:rPr lang="tr-TR" altLang="tr-TR" sz="2400" dirty="0" smtClean="0">
                <a:latin typeface="+mj-lt"/>
              </a:rPr>
              <a:t>larını artıracağı gibi, üst düzey yöneticilerin kendi koydukları kurallara bizzat uymaları da çok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teşvik edici birer örnek </a:t>
            </a:r>
            <a:r>
              <a:rPr lang="tr-TR" altLang="tr-TR" sz="2400" dirty="0" smtClean="0">
                <a:latin typeface="+mj-lt"/>
              </a:rPr>
              <a:t>oluşturacaktır. </a:t>
            </a:r>
          </a:p>
          <a:p>
            <a:pPr eaLnBrk="1" hangingPunct="1">
              <a:lnSpc>
                <a:spcPct val="90000"/>
              </a:lnSpc>
            </a:pPr>
            <a:endParaRPr lang="tr-TR" altLang="tr-TR" sz="20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3B1B9-32E6-45EC-817A-1867011F6916}" type="slidenum">
              <a:rPr lang="tr-TR"/>
              <a:pPr>
                <a:defRPr/>
              </a:pPr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4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1143001"/>
          </a:xfrm>
        </p:spPr>
        <p:txBody>
          <a:bodyPr/>
          <a:lstStyle/>
          <a:p>
            <a:pPr eaLnBrk="1" hangingPunct="1"/>
            <a:r>
              <a:rPr lang="tr-TR" altLang="tr-TR" sz="3200" b="1" dirty="0" err="1" smtClean="0">
                <a:solidFill>
                  <a:schemeClr val="tx1"/>
                </a:solidFill>
                <a:latin typeface="+mj-lt"/>
              </a:rPr>
              <a:t>İSG’nin</a:t>
            </a:r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 Kapsamı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88840"/>
            <a:ext cx="8569325" cy="52578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200" dirty="0" smtClean="0">
                <a:latin typeface="+mj-lt"/>
              </a:rPr>
              <a:t>Çeşitli teknik, tıbbi, hukuki, yönetsel, beşeri ve psikolojik unsurlar İSG konusu içine girmektedir: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tr-TR" sz="2200" dirty="0" smtClean="0">
                <a:latin typeface="+mj-lt"/>
                <a:cs typeface="Arial" pitchFamily="34" charset="0"/>
              </a:rPr>
              <a:t>İşe alım süreçleri, ücretler, sosyal hizmetler, çalışma saatleri vd.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tr-TR" sz="2200" dirty="0" smtClean="0">
              <a:latin typeface="+mj-lt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tr-TR" sz="2200" dirty="0" smtClean="0">
                <a:latin typeface="+mj-lt"/>
                <a:cs typeface="Arial" pitchFamily="34" charset="0"/>
              </a:rPr>
              <a:t>İşyerindeki donanım ve üretim teknolojisi, ergonomik koşullar, personelin beceri düzeyi ve yaşı,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tr-TR" sz="2200" dirty="0" smtClean="0">
              <a:latin typeface="+mj-lt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tr-TR" sz="2200" dirty="0" smtClean="0">
                <a:latin typeface="+mj-lt"/>
                <a:cs typeface="Arial" pitchFamily="34" charset="0"/>
              </a:rPr>
              <a:t>İlgili mevzuat, işyerindeki organizasyon yapısı, işçilerin sağlık kontrolleri ve işe uygunluğu, tıbbi hizmetler ve organizasyonu,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tr-TR" sz="2200" dirty="0" smtClean="0">
              <a:latin typeface="+mj-lt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200" dirty="0" smtClean="0">
                <a:latin typeface="+mj-lt"/>
                <a:cs typeface="Arial" pitchFamily="34" charset="0"/>
              </a:rPr>
              <a:t> - Ortam özellikleri (gürültü, toz, ısı, aydınlatma, havalandırma, temizlik vb.), </a:t>
            </a: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46AC1-38CC-40C2-9F18-0123E56DE419}" type="slidenum">
              <a:rPr lang="tr-TR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1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Başlık"/>
          <p:cNvSpPr>
            <a:spLocks noGrp="1"/>
          </p:cNvSpPr>
          <p:nvPr>
            <p:ph type="title"/>
          </p:nvPr>
        </p:nvSpPr>
        <p:spPr>
          <a:xfrm>
            <a:off x="-423863" y="620713"/>
            <a:ext cx="9577388" cy="1441450"/>
          </a:xfrm>
        </p:spPr>
        <p:txBody>
          <a:bodyPr/>
          <a:lstStyle/>
          <a:p>
            <a:pPr eaLnBrk="1" hangingPunct="1"/>
            <a:r>
              <a:rPr lang="tr-TR" altLang="tr-TR" sz="2800" b="1" dirty="0" smtClean="0">
                <a:solidFill>
                  <a:schemeClr val="tx1"/>
                </a:solidFill>
                <a:latin typeface="+mj-lt"/>
              </a:rPr>
              <a:t>9-FORMEN, USTABAŞI VE BENZERİ İLK KADEME YÖNETİCİLER, İŞYERİNDE SAĞLIK GÜVENLİĞİN SAĞLANMASINDA EN ÖNEMLİ VE AĞIRLIKLI PERSONELDİR:</a:t>
            </a:r>
            <a:r>
              <a:rPr lang="tr-TR" altLang="tr-TR" sz="2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altLang="tr-TR" sz="2800" dirty="0" smtClean="0">
                <a:solidFill>
                  <a:schemeClr val="tx1"/>
                </a:solidFill>
                <a:latin typeface="+mj-lt"/>
              </a:rPr>
            </a:br>
            <a:endParaRPr lang="tr-TR" altLang="tr-TR" sz="2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107950" y="1989138"/>
            <a:ext cx="8785225" cy="48688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endParaRPr lang="tr-TR" dirty="0" smtClean="0">
              <a:latin typeface="+mj-lt"/>
            </a:endParaRPr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tr-TR" sz="2800" dirty="0" smtClean="0">
                <a:latin typeface="+mj-lt"/>
              </a:rPr>
              <a:t>Bu ilke, işyerindeki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işçiye en yakın ilk kontrol elemanının iş güvenliğini sağlama çalışmalarındaki önemi </a:t>
            </a:r>
            <a:r>
              <a:rPr lang="tr-TR" sz="2800" dirty="0" smtClean="0">
                <a:latin typeface="+mj-lt"/>
              </a:rPr>
              <a:t>ile 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tr-TR" sz="2800" dirty="0">
              <a:latin typeface="+mj-lt"/>
            </a:endParaRPr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eğitim, ikna, teşvik ve disiplin çalışmalarının hangi seviyede yoğunlaştırılması gerektiği</a:t>
            </a:r>
            <a:r>
              <a:rPr lang="tr-TR" sz="2800" dirty="0" smtClean="0">
                <a:latin typeface="+mj-lt"/>
              </a:rPr>
              <a:t>ne işaret etmektedir.</a:t>
            </a:r>
          </a:p>
          <a:p>
            <a:pPr eaLnBrk="1" hangingPunct="1"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CB9E6-5C11-410A-98CF-5CB8A8E08B23}" type="slidenum">
              <a:rPr lang="tr-TR"/>
              <a:pPr>
                <a:defRPr/>
              </a:pPr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2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>
          <a:xfrm>
            <a:off x="0" y="765175"/>
            <a:ext cx="8964613" cy="1366838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chemeClr val="tx1"/>
                </a:solidFill>
                <a:latin typeface="+mj-lt"/>
              </a:rPr>
              <a:t>10-  İŞ GÜVENLİĞİ ÇALIŞMALARINA YÖN VEREN İNSANİ MÜLAHAZALARIN YANINDA, İŞ GÜVENLİĞİNİN TESİSİNDE DAİMA GÖZÖNÜNDE TUTULMASI GEREKEN İKİ ÖNEMLİ MADDİ HUSUS VARDIR:</a:t>
            </a:r>
            <a:br>
              <a:rPr lang="tr-TR" altLang="tr-TR" sz="2800" dirty="0" smtClean="0">
                <a:solidFill>
                  <a:schemeClr val="tx1"/>
                </a:solidFill>
                <a:latin typeface="+mj-lt"/>
              </a:rPr>
            </a:br>
            <a:endParaRPr lang="tr-TR" altLang="tr-TR" sz="2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>
          <a:xfrm>
            <a:off x="457200" y="2636838"/>
            <a:ext cx="7467600" cy="3836987"/>
          </a:xfrm>
        </p:spPr>
        <p:txBody>
          <a:bodyPr/>
          <a:lstStyle/>
          <a:p>
            <a:pPr eaLnBrk="1" hangingPunct="1"/>
            <a:r>
              <a:rPr lang="tr-TR" altLang="tr-TR" dirty="0" smtClean="0">
                <a:latin typeface="+mj-lt"/>
              </a:rPr>
              <a:t>A- Güvenli bir işletmede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üretim artıp maliyet düşecektir. 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dirty="0" smtClean="0">
              <a:solidFill>
                <a:srgbClr val="2612B8"/>
              </a:solidFill>
              <a:latin typeface="+mj-lt"/>
            </a:endParaRPr>
          </a:p>
          <a:p>
            <a:pPr eaLnBrk="1" hangingPunct="1"/>
            <a:r>
              <a:rPr lang="tr-TR" altLang="tr-TR" dirty="0" smtClean="0">
                <a:latin typeface="+mj-lt"/>
              </a:rPr>
              <a:t>B- Kazaların yol açtığı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zararın faturası</a:t>
            </a:r>
            <a:r>
              <a:rPr lang="tr-TR" altLang="tr-TR" dirty="0" smtClean="0">
                <a:latin typeface="+mj-lt"/>
              </a:rPr>
              <a:t>, iş güvenliği faaliyetleri için yapılan harcamaların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yaklaşık 5  katıdır.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 smtClean="0">
                <a:latin typeface="+mj-lt"/>
              </a:rPr>
              <a:t> </a:t>
            </a:r>
          </a:p>
          <a:p>
            <a:pPr eaLnBrk="1" hangingPunct="1"/>
            <a:endParaRPr lang="tr-TR" alt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06572-AEDF-417F-BD20-C246E44E04F3}" type="slidenum">
              <a:rPr lang="tr-TR"/>
              <a:pPr>
                <a:defRPr/>
              </a:pPr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6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38227-86EF-49C2-AC00-5DE8D1999C5F}" type="slidenum">
              <a:rPr lang="tr-TR"/>
              <a:pPr>
                <a:defRPr/>
              </a:pPr>
              <a:t>42</a:t>
            </a:fld>
            <a:endParaRPr lang="tr-TR"/>
          </a:p>
        </p:txBody>
      </p:sp>
      <p:sp>
        <p:nvSpPr>
          <p:cNvPr id="46083" name="Rectangle 17"/>
          <p:cNvSpPr txBox="1">
            <a:spLocks noGrp="1" noChangeArrowheads="1"/>
          </p:cNvSpPr>
          <p:nvPr/>
        </p:nvSpPr>
        <p:spPr bwMode="auto">
          <a:xfrm>
            <a:off x="6877050" y="62960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B183E2-526A-42B4-AE65-56FD2850D56C}" type="slidenum">
              <a:rPr lang="tr-TR" altLang="tr-TR" sz="4000">
                <a:solidFill>
                  <a:schemeClr val="bg1"/>
                </a:solidFill>
              </a:rPr>
              <a:pPr algn="r" eaLnBrk="1" hangingPunct="1"/>
              <a:t>42</a:t>
            </a:fld>
            <a:endParaRPr lang="tr-TR" altLang="tr-TR" sz="4000">
              <a:solidFill>
                <a:schemeClr val="bg1"/>
              </a:solidFill>
            </a:endParaRPr>
          </a:p>
        </p:txBody>
      </p:sp>
      <p:sp>
        <p:nvSpPr>
          <p:cNvPr id="46084" name="6 Slayt Numarası Yer Tutucusu"/>
          <p:cNvSpPr txBox="1">
            <a:spLocks noGrp="1"/>
          </p:cNvSpPr>
          <p:nvPr/>
        </p:nvSpPr>
        <p:spPr bwMode="auto">
          <a:xfrm>
            <a:off x="6877050" y="61864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EA85C31-F394-4C27-8346-DA5AE6B3DA87}" type="slidenum">
              <a:rPr lang="tr-TR" altLang="tr-TR" sz="4000">
                <a:solidFill>
                  <a:schemeClr val="bg1"/>
                </a:solidFill>
              </a:rPr>
              <a:pPr algn="r" eaLnBrk="1" hangingPunct="1"/>
              <a:t>42</a:t>
            </a:fld>
            <a:endParaRPr lang="tr-TR" altLang="tr-TR" sz="4000">
              <a:solidFill>
                <a:schemeClr val="bg1"/>
              </a:solidFill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2857501" y="1852612"/>
            <a:ext cx="59769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4000" b="1">
                <a:solidFill>
                  <a:srgbClr val="002060"/>
                </a:solidFill>
                <a:latin typeface="Calibri" pitchFamily="34" charset="0"/>
              </a:rPr>
              <a:t>ÖNLEMEK ÖDEMEKTEN</a:t>
            </a:r>
          </a:p>
          <a:p>
            <a:pPr algn="ctr" eaLnBrk="1" hangingPunct="1"/>
            <a:r>
              <a:rPr lang="tr-TR" altLang="tr-TR" sz="4000" b="1">
                <a:solidFill>
                  <a:srgbClr val="002060"/>
                </a:solidFill>
                <a:latin typeface="Calibri" pitchFamily="34" charset="0"/>
              </a:rPr>
              <a:t>DAHA UCUZ</a:t>
            </a:r>
          </a:p>
          <a:p>
            <a:pPr algn="ctr" eaLnBrk="1" hangingPunct="1"/>
            <a:r>
              <a:rPr lang="tr-TR" altLang="tr-TR" sz="4000" b="1">
                <a:solidFill>
                  <a:srgbClr val="002060"/>
                </a:solidFill>
                <a:latin typeface="Calibri" pitchFamily="34" charset="0"/>
              </a:rPr>
              <a:t>VE </a:t>
            </a:r>
          </a:p>
          <a:p>
            <a:pPr algn="ctr" eaLnBrk="1" hangingPunct="1"/>
            <a:r>
              <a:rPr lang="tr-TR" altLang="tr-TR" sz="4000" b="1">
                <a:solidFill>
                  <a:srgbClr val="002060"/>
                </a:solidFill>
                <a:latin typeface="Calibri" pitchFamily="34" charset="0"/>
              </a:rPr>
              <a:t>İNSANCILDIR</a:t>
            </a:r>
            <a:r>
              <a:rPr lang="tr-TR" altLang="tr-TR" sz="4000" b="1">
                <a:solidFill>
                  <a:srgbClr val="0099CC"/>
                </a:solidFill>
                <a:latin typeface="Calibri" pitchFamily="34" charset="0"/>
              </a:rPr>
              <a:t> </a:t>
            </a:r>
            <a:r>
              <a:rPr lang="tr-TR" altLang="tr-TR" sz="4000" b="1">
                <a:solidFill>
                  <a:srgbClr val="002060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323850" y="4927600"/>
            <a:ext cx="85105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00099"/>
              </a:buClr>
              <a:buSzPct val="130000"/>
            </a:pPr>
            <a:r>
              <a:rPr lang="tr-TR" altLang="tr-TR" sz="2400" b="1" dirty="0">
                <a:solidFill>
                  <a:srgbClr val="FF0000"/>
                </a:solidFill>
              </a:rPr>
              <a:t> İş Güvenliği Çalışmaları, </a:t>
            </a:r>
          </a:p>
          <a:p>
            <a:pPr algn="ctr">
              <a:spcBef>
                <a:spcPct val="20000"/>
              </a:spcBef>
              <a:buClr>
                <a:srgbClr val="000099"/>
              </a:buClr>
              <a:buSzPct val="130000"/>
            </a:pPr>
            <a:r>
              <a:rPr lang="tr-TR" altLang="tr-TR" sz="2400" b="1" dirty="0">
                <a:solidFill>
                  <a:srgbClr val="FF0000"/>
                </a:solidFill>
              </a:rPr>
              <a:t>temelde riskler ortaya çıkmadan önce önlenmesi çalışmalarını kapsar.</a:t>
            </a:r>
          </a:p>
        </p:txBody>
      </p:sp>
      <p:pic>
        <p:nvPicPr>
          <p:cNvPr id="46087" name="Picture 6" descr="ün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133600"/>
            <a:ext cx="24352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192088" y="120650"/>
            <a:ext cx="677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2400" b="1" dirty="0">
                <a:solidFill>
                  <a:schemeClr val="bg1"/>
                </a:solidFill>
                <a:latin typeface="Tahoma" pitchFamily="34" charset="0"/>
              </a:rPr>
              <a:t>Bölüm 1. Genel İş Sağlığı ve Güvenliği </a:t>
            </a:r>
            <a:r>
              <a:rPr lang="tr-TR" altLang="tr-TR" sz="2400" b="1" dirty="0" err="1">
                <a:solidFill>
                  <a:schemeClr val="bg1"/>
                </a:solidFill>
                <a:latin typeface="Tahoma" pitchFamily="34" charset="0"/>
              </a:rPr>
              <a:t>Bilg</a:t>
            </a:r>
            <a:r>
              <a:rPr lang="tr-TR" altLang="tr-TR" sz="2400" b="1" dirty="0">
                <a:solidFill>
                  <a:schemeClr val="bg1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147638" y="349250"/>
            <a:ext cx="16811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4400" b="1" dirty="0">
                <a:latin typeface="Tahoma" pitchFamily="34" charset="0"/>
              </a:rPr>
              <a:t>Uyarı</a:t>
            </a:r>
          </a:p>
        </p:txBody>
      </p:sp>
    </p:spTree>
    <p:extLst>
      <p:ext uri="{BB962C8B-B14F-4D97-AF65-F5344CB8AC3E}">
        <p14:creationId xmlns:p14="http://schemas.microsoft.com/office/powerpoint/2010/main" val="713207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algn="just" eaLnBrk="1" hangingPunct="1"/>
            <a:r>
              <a:rPr lang="tr-TR" altLang="tr-TR" b="1" dirty="0" smtClean="0">
                <a:latin typeface="+mj-lt"/>
              </a:rPr>
              <a:t>Dünyada her  yıl </a:t>
            </a:r>
            <a:r>
              <a:rPr lang="tr-TR" altLang="tr-TR" b="1" dirty="0" smtClean="0">
                <a:solidFill>
                  <a:srgbClr val="FF0000"/>
                </a:solidFill>
                <a:latin typeface="+mj-lt"/>
              </a:rPr>
              <a:t>1.2  milyon </a:t>
            </a:r>
            <a:r>
              <a:rPr lang="tr-TR" altLang="tr-TR" b="1" dirty="0" smtClean="0">
                <a:latin typeface="+mj-lt"/>
              </a:rPr>
              <a:t>civarında  </a:t>
            </a:r>
            <a:r>
              <a:rPr lang="tr-TR" altLang="tr-TR" b="1" dirty="0" smtClean="0">
                <a:solidFill>
                  <a:srgbClr val="2612B8"/>
                </a:solidFill>
                <a:latin typeface="+mj-lt"/>
              </a:rPr>
              <a:t>insan  iş  kazaları ve meslek  hastalıkları sonucu  hayatını  kaybetmektedir.</a:t>
            </a:r>
          </a:p>
          <a:p>
            <a:pPr algn="just" eaLnBrk="1" hangingPunct="1"/>
            <a:endParaRPr lang="tr-TR" altLang="tr-TR" b="1" dirty="0" smtClean="0">
              <a:latin typeface="+mj-lt"/>
            </a:endParaRPr>
          </a:p>
          <a:p>
            <a:pPr algn="just" eaLnBrk="1" hangingPunct="1"/>
            <a:r>
              <a:rPr lang="tr-TR" altLang="tr-TR" b="1" dirty="0" smtClean="0">
                <a:solidFill>
                  <a:srgbClr val="FF0000"/>
                </a:solidFill>
                <a:latin typeface="+mj-lt"/>
              </a:rPr>
              <a:t>160  milyon  </a:t>
            </a:r>
            <a:r>
              <a:rPr lang="tr-TR" altLang="tr-TR" b="1" dirty="0" smtClean="0">
                <a:latin typeface="+mj-lt"/>
              </a:rPr>
              <a:t>çalışan da  </a:t>
            </a:r>
            <a:r>
              <a:rPr lang="tr-TR" altLang="tr-TR" b="1" dirty="0" smtClean="0">
                <a:solidFill>
                  <a:srgbClr val="2612B8"/>
                </a:solidFill>
                <a:latin typeface="+mj-lt"/>
              </a:rPr>
              <a:t>iş kazaları  ve  meslek   hastalıkları   dolayısıyla  yaralanmakta ve hastalanmaktadır.</a:t>
            </a:r>
          </a:p>
          <a:p>
            <a:pPr algn="just" eaLnBrk="1" hangingPunct="1"/>
            <a:endParaRPr lang="tr-TR" altLang="tr-TR" dirty="0" smtClean="0">
              <a:latin typeface="+mj-lt"/>
            </a:endParaRPr>
          </a:p>
        </p:txBody>
      </p:sp>
      <p:sp>
        <p:nvSpPr>
          <p:cNvPr id="3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6AE5-31C7-44E4-9325-F25EF48B3B7D}" type="slidenum">
              <a:rPr lang="tr-TR"/>
              <a:pPr>
                <a:defRPr/>
              </a:pPr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2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b="1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  <a:latin typeface="+mj-lt"/>
              </a:rPr>
              <a:t>Gelişmiş ülkelerde    </a:t>
            </a:r>
            <a:r>
              <a:rPr lang="tr-TR" b="1" dirty="0" smtClean="0">
                <a:latin typeface="+mj-lt"/>
              </a:rPr>
              <a:t>iş    kazaları   ve  meslek    hastalıklarının    toplam maliyeti bu ülkelerin Gayri Safi Milli Hasılalarının </a:t>
            </a:r>
            <a:r>
              <a:rPr lang="tr-TR" b="1" dirty="0" smtClean="0">
                <a:solidFill>
                  <a:srgbClr val="2612B8"/>
                </a:solidFill>
                <a:latin typeface="+mj-lt"/>
              </a:rPr>
              <a:t> 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% 4' üne tekabül etmektedir.</a:t>
            </a: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5DCE5-C69D-4563-A09F-92C05339C865}" type="slidenum">
              <a:rPr lang="tr-TR"/>
              <a:pPr>
                <a:defRPr/>
              </a:pPr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3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1 Başlık"/>
          <p:cNvSpPr>
            <a:spLocks noGrp="1"/>
          </p:cNvSpPr>
          <p:nvPr>
            <p:ph type="title"/>
          </p:nvPr>
        </p:nvSpPr>
        <p:spPr>
          <a:xfrm>
            <a:off x="107950" y="274638"/>
            <a:ext cx="857885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İŞ KAZALARININ MALİYETİ</a:t>
            </a:r>
            <a:br>
              <a:rPr lang="tr-TR" sz="3200" b="1" dirty="0" smtClean="0">
                <a:solidFill>
                  <a:schemeClr val="tx1"/>
                </a:solidFill>
                <a:latin typeface="+mj-lt"/>
              </a:rPr>
            </a:br>
            <a:endParaRPr 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altLang="tr-TR" dirty="0" smtClean="0">
              <a:latin typeface="+mj-lt"/>
            </a:endParaRPr>
          </a:p>
          <a:p>
            <a:pPr eaLnBrk="1" hangingPunct="1"/>
            <a:r>
              <a:rPr lang="tr-TR" altLang="tr-TR" dirty="0" smtClean="0">
                <a:solidFill>
                  <a:srgbClr val="2612B8"/>
                </a:solidFill>
                <a:latin typeface="+mj-lt"/>
              </a:rPr>
              <a:t>ABD’de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190</a:t>
            </a:r>
            <a:r>
              <a:rPr lang="tr-TR" altLang="tr-TR" dirty="0" smtClean="0">
                <a:solidFill>
                  <a:srgbClr val="2612B8"/>
                </a:solidFill>
                <a:latin typeface="+mj-lt"/>
              </a:rPr>
              <a:t> milyar dolar / yıl</a:t>
            </a:r>
          </a:p>
          <a:p>
            <a:pPr eaLnBrk="1" hangingPunct="1"/>
            <a:endParaRPr lang="tr-TR" altLang="tr-TR" dirty="0" smtClean="0">
              <a:solidFill>
                <a:srgbClr val="2612B8"/>
              </a:solidFill>
              <a:latin typeface="+mj-lt"/>
            </a:endParaRPr>
          </a:p>
          <a:p>
            <a:pPr eaLnBrk="1" hangingPunct="1"/>
            <a:r>
              <a:rPr lang="tr-TR" altLang="tr-TR" dirty="0" smtClean="0">
                <a:solidFill>
                  <a:srgbClr val="2612B8"/>
                </a:solidFill>
                <a:latin typeface="+mj-lt"/>
              </a:rPr>
              <a:t>Almanya’da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28</a:t>
            </a:r>
            <a:r>
              <a:rPr lang="tr-TR" altLang="tr-TR" dirty="0" smtClean="0">
                <a:solidFill>
                  <a:srgbClr val="2612B8"/>
                </a:solidFill>
                <a:latin typeface="+mj-lt"/>
              </a:rPr>
              <a:t> milyar dolar / yıl</a:t>
            </a:r>
          </a:p>
          <a:p>
            <a:pPr eaLnBrk="1" hangingPunct="1"/>
            <a:endParaRPr lang="tr-TR" altLang="tr-TR" dirty="0" smtClean="0">
              <a:solidFill>
                <a:srgbClr val="2612B8"/>
              </a:solidFill>
              <a:latin typeface="+mj-lt"/>
            </a:endParaRPr>
          </a:p>
          <a:p>
            <a:pPr eaLnBrk="1" hangingPunct="1"/>
            <a:r>
              <a:rPr lang="tr-TR" altLang="tr-TR" dirty="0" smtClean="0">
                <a:solidFill>
                  <a:srgbClr val="2612B8"/>
                </a:solidFill>
                <a:latin typeface="+mj-lt"/>
              </a:rPr>
              <a:t>Norveç’ de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40 </a:t>
            </a:r>
            <a:r>
              <a:rPr lang="tr-TR" altLang="tr-TR" dirty="0" smtClean="0">
                <a:solidFill>
                  <a:srgbClr val="2612B8"/>
                </a:solidFill>
                <a:latin typeface="+mj-lt"/>
              </a:rPr>
              <a:t>milyar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Kron / yıl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dirty="0" smtClean="0">
              <a:solidFill>
                <a:srgbClr val="2612B8"/>
              </a:solidFill>
              <a:latin typeface="+mj-lt"/>
            </a:endParaRPr>
          </a:p>
          <a:p>
            <a:pPr eaLnBrk="1" hangingPunct="1"/>
            <a:r>
              <a:rPr lang="tr-TR" altLang="tr-TR" dirty="0" smtClean="0">
                <a:solidFill>
                  <a:srgbClr val="2612B8"/>
                </a:solidFill>
                <a:latin typeface="+mj-lt"/>
              </a:rPr>
              <a:t>Avustralya’da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15-37</a:t>
            </a:r>
            <a:r>
              <a:rPr lang="tr-TR" altLang="tr-TR" dirty="0" smtClean="0">
                <a:solidFill>
                  <a:srgbClr val="2612B8"/>
                </a:solidFill>
                <a:latin typeface="+mj-lt"/>
              </a:rPr>
              <a:t> milyar </a:t>
            </a:r>
            <a:r>
              <a:rPr lang="tr-TR" altLang="tr-TR" dirty="0" err="1" smtClean="0">
                <a:solidFill>
                  <a:srgbClr val="FF0000"/>
                </a:solidFill>
                <a:latin typeface="+mj-lt"/>
              </a:rPr>
              <a:t>Avust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.  doları / yıl </a:t>
            </a:r>
          </a:p>
          <a:p>
            <a:pPr eaLnBrk="1" hangingPunct="1"/>
            <a:endParaRPr lang="tr-TR" altLang="tr-TR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0A148-96EA-458C-B82F-E8E2B7A53A4F}" type="slidenum">
              <a:rPr lang="tr-TR"/>
              <a:pPr>
                <a:defRPr/>
              </a:pPr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9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BA14E-5EC3-46FE-A495-1BD1260DA8B4}" type="slidenum">
              <a:rPr lang="tr-TR"/>
              <a:pPr>
                <a:defRPr/>
              </a:pPr>
              <a:t>46</a:t>
            </a:fld>
            <a:endParaRPr lang="tr-TR"/>
          </a:p>
        </p:txBody>
      </p:sp>
      <p:sp>
        <p:nvSpPr>
          <p:cNvPr id="50179" name="Rectangle 17"/>
          <p:cNvSpPr txBox="1">
            <a:spLocks noGrp="1" noChangeArrowheads="1"/>
          </p:cNvSpPr>
          <p:nvPr/>
        </p:nvSpPr>
        <p:spPr bwMode="auto">
          <a:xfrm>
            <a:off x="6877050" y="62960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21953A0-A2AC-4461-92B3-5DEC1893AB14}" type="slidenum">
              <a:rPr lang="tr-TR" altLang="tr-TR" sz="4000">
                <a:solidFill>
                  <a:schemeClr val="bg1"/>
                </a:solidFill>
              </a:rPr>
              <a:pPr algn="r" eaLnBrk="1" hangingPunct="1"/>
              <a:t>46</a:t>
            </a:fld>
            <a:endParaRPr lang="tr-TR" altLang="tr-TR" sz="4000">
              <a:solidFill>
                <a:schemeClr val="bg1"/>
              </a:solidFill>
            </a:endParaRPr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92088" y="499681"/>
            <a:ext cx="8818562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tr-TR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12"/>
            </a:endParaRPr>
          </a:p>
          <a:p>
            <a:pPr algn="ctr">
              <a:defRPr/>
            </a:pPr>
            <a:endParaRPr lang="tr-TR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12"/>
            </a:endParaRPr>
          </a:p>
          <a:p>
            <a:pPr>
              <a:defRPr/>
            </a:pPr>
            <a:endParaRPr lang="tr-TR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tr-TR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tr-TR" sz="2400" dirty="0"/>
          </a:p>
          <a:p>
            <a:pPr algn="just">
              <a:buFont typeface="Wingdings" pitchFamily="2" charset="2"/>
              <a:buChar char="§"/>
              <a:defRPr/>
            </a:pPr>
            <a:r>
              <a:rPr lang="tr-TR" sz="2800" dirty="0"/>
              <a:t>Ülkemizde her </a:t>
            </a:r>
            <a:r>
              <a:rPr lang="tr-TR" sz="2800" dirty="0">
                <a:solidFill>
                  <a:srgbClr val="FF0000"/>
                </a:solidFill>
              </a:rPr>
              <a:t>6 dakikada bir </a:t>
            </a:r>
            <a:r>
              <a:rPr lang="tr-TR" sz="2800" dirty="0"/>
              <a:t>iş kazası olmakta, her </a:t>
            </a:r>
            <a:r>
              <a:rPr lang="tr-TR" sz="2800" dirty="0">
                <a:solidFill>
                  <a:srgbClr val="FF0000"/>
                </a:solidFill>
              </a:rPr>
              <a:t>6 saatte bir </a:t>
            </a:r>
            <a:r>
              <a:rPr lang="tr-TR" sz="2800" dirty="0"/>
              <a:t>işçimiz hayatını kaybetmektedir.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tr-TR" sz="2800" dirty="0"/>
          </a:p>
          <a:p>
            <a:pPr algn="just">
              <a:buFont typeface="Wingdings" pitchFamily="2" charset="2"/>
              <a:buChar char="§"/>
              <a:defRPr/>
            </a:pPr>
            <a:r>
              <a:rPr lang="tr-TR" sz="2800" dirty="0"/>
              <a:t> Evlerinden çıkan ve çocuklarının geçimlerini sağlamak için çalışmaya giden </a:t>
            </a:r>
            <a:r>
              <a:rPr lang="tr-TR" sz="2800" dirty="0">
                <a:solidFill>
                  <a:srgbClr val="FF0000"/>
                </a:solidFill>
              </a:rPr>
              <a:t>4 işçimiz akşamları evine dönememektedir.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tr-TR" sz="2800" dirty="0"/>
          </a:p>
          <a:p>
            <a:pPr algn="just">
              <a:buFont typeface="Wingdings" pitchFamily="2" charset="2"/>
              <a:buChar char="§"/>
              <a:defRPr/>
            </a:pPr>
            <a:r>
              <a:rPr lang="tr-TR" sz="2800" dirty="0"/>
              <a:t> İstatistikler </a:t>
            </a:r>
            <a:r>
              <a:rPr lang="tr-TR" sz="2800" dirty="0">
                <a:solidFill>
                  <a:srgbClr val="FF0000"/>
                </a:solidFill>
              </a:rPr>
              <a:t>her 2,5 saatte 1 işçinin iş göremez hale geldiğini </a:t>
            </a:r>
            <a:r>
              <a:rPr lang="tr-TR" sz="2800" dirty="0"/>
              <a:t>göstermektedir.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tr-TR" sz="2800" dirty="0"/>
          </a:p>
          <a:p>
            <a:pPr algn="just">
              <a:defRPr/>
            </a:pPr>
            <a:endParaRPr lang="tr-TR" sz="2800" dirty="0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92088" y="120650"/>
            <a:ext cx="677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chemeClr val="bg1"/>
                </a:solidFill>
                <a:latin typeface="Tahoma" pitchFamily="34" charset="0"/>
              </a:rPr>
              <a:t>Bölüm 1. Genel İş Sağlığı ve Güvenliği Bilg.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245967" y="692696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3200" b="1" dirty="0">
                <a:latin typeface="Calibri" pitchFamily="34" charset="0"/>
              </a:rPr>
              <a:t>İSG Ülkemiz İçin Neden Önemli</a:t>
            </a:r>
          </a:p>
        </p:txBody>
      </p:sp>
    </p:spTree>
    <p:extLst>
      <p:ext uri="{BB962C8B-B14F-4D97-AF65-F5344CB8AC3E}">
        <p14:creationId xmlns:p14="http://schemas.microsoft.com/office/powerpoint/2010/main" val="216219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578850" cy="1143000"/>
          </a:xfrm>
        </p:spPr>
        <p:txBody>
          <a:bodyPr/>
          <a:lstStyle/>
          <a:p>
            <a:pPr eaLnBrk="1" hangingPunct="1"/>
            <a:r>
              <a:rPr lang="tr-TR" altLang="tr-TR" sz="3200" b="1" dirty="0" err="1" smtClean="0">
                <a:solidFill>
                  <a:schemeClr val="tx1"/>
                </a:solidFill>
                <a:latin typeface="+mj-lt"/>
              </a:rPr>
              <a:t>İSG’nin</a:t>
            </a:r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 Ülkemizdeki Ekonomik Boyutu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16832"/>
            <a:ext cx="8856663" cy="4525962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DD98F8"/>
              </a:buClr>
              <a:buFont typeface="Wingdings" pitchFamily="2" charset="2"/>
              <a:buNone/>
              <a:defRPr/>
            </a:pPr>
            <a:r>
              <a:rPr lang="tr-TR" dirty="0" smtClean="0">
                <a:latin typeface="+mj-lt"/>
              </a:rPr>
              <a:t>İş kazaları ve meslek hastalıklarının </a:t>
            </a:r>
            <a:r>
              <a:rPr lang="tr-TR" dirty="0" smtClean="0">
                <a:solidFill>
                  <a:srgbClr val="2612B8"/>
                </a:solidFill>
                <a:latin typeface="+mj-lt"/>
              </a:rPr>
              <a:t>sosyal güvenlik sistemimizde yarattığı kayıp</a:t>
            </a:r>
            <a:r>
              <a:rPr lang="tr-TR" dirty="0" smtClean="0">
                <a:latin typeface="+mj-lt"/>
              </a:rPr>
              <a:t> yıllık 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4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Milyar dolar civarındadır.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 err="1" smtClean="0">
                <a:latin typeface="+mj-lt"/>
              </a:rPr>
              <a:t>TÜİK’in</a:t>
            </a:r>
            <a:r>
              <a:rPr lang="tr-TR" dirty="0" smtClean="0">
                <a:latin typeface="+mj-lt"/>
              </a:rPr>
              <a:t> GSMH rakamlarına göre </a:t>
            </a:r>
            <a:r>
              <a:rPr lang="tr-TR" dirty="0" smtClean="0">
                <a:solidFill>
                  <a:srgbClr val="2612B8"/>
                </a:solidFill>
                <a:latin typeface="+mj-lt"/>
              </a:rPr>
              <a:t>toplam kayıp</a:t>
            </a:r>
            <a:r>
              <a:rPr lang="tr-TR" dirty="0" smtClean="0">
                <a:latin typeface="+mj-lt"/>
              </a:rPr>
              <a:t> yılda 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50 Milyar doları aşmaklardır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0" indent="0" algn="just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DD98F8"/>
              </a:buClr>
              <a:buFont typeface="Wingdings" pitchFamily="2" charset="2"/>
              <a:buNone/>
              <a:defRPr/>
            </a:pPr>
            <a:endParaRPr lang="en-GB" sz="3600" dirty="0" smtClean="0">
              <a:solidFill>
                <a:srgbClr val="FF000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8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E0D78-609F-4F8F-B3F8-1DDF8FB38A07}" type="slidenum">
              <a:rPr lang="tr-TR"/>
              <a:pPr>
                <a:defRPr/>
              </a:pPr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7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79388" y="1714500"/>
            <a:ext cx="8713787" cy="4186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tr-TR" b="1" dirty="0">
              <a:latin typeface="Arial" charset="0"/>
            </a:endParaRPr>
          </a:p>
          <a:p>
            <a:pPr algn="just">
              <a:defRPr/>
            </a:pPr>
            <a:endParaRPr lang="tr-TR" b="1" dirty="0">
              <a:solidFill>
                <a:srgbClr val="000080"/>
              </a:solidFill>
              <a:latin typeface="Arial" charset="0"/>
            </a:endParaRPr>
          </a:p>
          <a:p>
            <a:pPr algn="ctr">
              <a:defRPr/>
            </a:pPr>
            <a:r>
              <a:rPr lang="tr-TR" sz="2800" b="1" dirty="0">
                <a:solidFill>
                  <a:srgbClr val="666699"/>
                </a:solidFill>
                <a:latin typeface="Verdana" pitchFamily="34" charset="0"/>
              </a:rPr>
              <a:t>İşyerlerinde,</a:t>
            </a:r>
          </a:p>
          <a:p>
            <a:pPr algn="ctr">
              <a:defRPr/>
            </a:pPr>
            <a:r>
              <a:rPr lang="tr-TR" sz="2800" b="1" dirty="0">
                <a:solidFill>
                  <a:srgbClr val="666699"/>
                </a:solidFill>
                <a:latin typeface="Verdana" pitchFamily="34" charset="0"/>
              </a:rPr>
              <a:t>sağlıklı ve güvenli bir  çalışma ortamının oluşması </a:t>
            </a:r>
          </a:p>
          <a:p>
            <a:pPr algn="ctr">
              <a:defRPr/>
            </a:pPr>
            <a:r>
              <a:rPr lang="tr-TR" sz="2800" b="1" dirty="0">
                <a:solidFill>
                  <a:srgbClr val="FF0000"/>
                </a:solidFill>
                <a:latin typeface="Verdana" pitchFamily="34" charset="0"/>
              </a:rPr>
              <a:t>şans eseri olmaz. </a:t>
            </a:r>
          </a:p>
          <a:p>
            <a:pPr algn="ctr">
              <a:defRPr/>
            </a:pPr>
            <a:endParaRPr lang="tr-TR" sz="28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tr-TR" sz="2800" b="1" dirty="0">
                <a:solidFill>
                  <a:srgbClr val="666699"/>
                </a:solidFill>
                <a:latin typeface="Verdana" pitchFamily="34" charset="0"/>
              </a:rPr>
              <a:t>Bu konuda</a:t>
            </a:r>
          </a:p>
          <a:p>
            <a:pPr algn="ctr">
              <a:defRPr/>
            </a:pPr>
            <a:r>
              <a:rPr lang="tr-TR" sz="2800" b="1" dirty="0">
                <a:solidFill>
                  <a:srgbClr val="666699"/>
                </a:solidFill>
                <a:latin typeface="Verdana" pitchFamily="34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Verdana" pitchFamily="34" charset="0"/>
              </a:rPr>
              <a:t>bir politika oluşturulmalıdır.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/>
            </a:pPr>
            <a:endParaRPr kumimoji="1" lang="tr-TR" b="1" dirty="0">
              <a:solidFill>
                <a:srgbClr val="66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68300" y="549275"/>
            <a:ext cx="8335963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/>
              <a:t>POLİTİKA:</a:t>
            </a:r>
            <a:endParaRPr kumimoji="1" lang="tr-TR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864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33375"/>
            <a:ext cx="8624888" cy="9747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 İŞ SAĞLIĞI VE GÜVENLİĞİ POLİTİKASI</a:t>
            </a:r>
            <a:r>
              <a:rPr lang="tr-T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endParaRPr 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51221"/>
            <a:ext cx="8869363" cy="5183187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5800" dirty="0" smtClean="0">
                <a:solidFill>
                  <a:srgbClr val="2612B8"/>
                </a:solidFill>
                <a:latin typeface="+mj-lt"/>
              </a:rPr>
              <a:t>Hiçbir iş emniyetsiz yapılacak kadar </a:t>
            </a:r>
            <a:r>
              <a:rPr lang="tr-TR" sz="5800" dirty="0" err="1" smtClean="0">
                <a:solidFill>
                  <a:srgbClr val="FF0000"/>
                </a:solidFill>
                <a:latin typeface="+mj-lt"/>
              </a:rPr>
              <a:t>âcil</a:t>
            </a:r>
            <a:r>
              <a:rPr lang="tr-TR" sz="5800" dirty="0" smtClean="0">
                <a:solidFill>
                  <a:srgbClr val="FF0000"/>
                </a:solidFill>
                <a:latin typeface="+mj-lt"/>
              </a:rPr>
              <a:t> değildir</a:t>
            </a:r>
            <a:r>
              <a:rPr lang="tr-TR" sz="5800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58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5800" dirty="0" smtClean="0">
                <a:latin typeface="+mj-lt"/>
              </a:rPr>
              <a:t>Kazaların </a:t>
            </a:r>
            <a:r>
              <a:rPr lang="tr-TR" sz="5800" dirty="0" smtClean="0">
                <a:solidFill>
                  <a:srgbClr val="FF0000"/>
                </a:solidFill>
                <a:latin typeface="+mj-lt"/>
              </a:rPr>
              <a:t>%98’i </a:t>
            </a:r>
            <a:r>
              <a:rPr lang="tr-TR" sz="5800" dirty="0" smtClean="0">
                <a:latin typeface="+mj-lt"/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58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5800" dirty="0" smtClean="0">
                <a:latin typeface="+mj-lt"/>
              </a:rPr>
              <a:t>Meslek  Hastalıklarının  </a:t>
            </a:r>
            <a:r>
              <a:rPr lang="tr-TR" sz="5800" dirty="0" smtClean="0">
                <a:solidFill>
                  <a:srgbClr val="FF0000"/>
                </a:solidFill>
                <a:latin typeface="+mj-lt"/>
              </a:rPr>
              <a:t>tamamı</a:t>
            </a:r>
            <a:r>
              <a:rPr lang="tr-TR" sz="5800" dirty="0" smtClean="0">
                <a:latin typeface="+mj-lt"/>
              </a:rPr>
              <a:t> önlenebilir.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58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5800" dirty="0" err="1" smtClean="0">
                <a:solidFill>
                  <a:srgbClr val="FF0000"/>
                </a:solidFill>
                <a:latin typeface="+mj-lt"/>
              </a:rPr>
              <a:t>İSG’in</a:t>
            </a:r>
            <a:r>
              <a:rPr lang="tr-TR" sz="5800" dirty="0" smtClean="0">
                <a:solidFill>
                  <a:srgbClr val="FF0000"/>
                </a:solidFill>
                <a:latin typeface="+mj-lt"/>
              </a:rPr>
              <a:t> ana elemanları: </a:t>
            </a:r>
          </a:p>
          <a:p>
            <a:pPr marL="1079500" eaLnBrk="1" fontAlgn="auto" hangingPunct="1">
              <a:spcAft>
                <a:spcPts val="0"/>
              </a:spcAft>
              <a:defRPr/>
            </a:pPr>
            <a:r>
              <a:rPr lang="tr-TR" sz="5800" dirty="0" smtClean="0">
                <a:solidFill>
                  <a:srgbClr val="2612B8"/>
                </a:solidFill>
                <a:latin typeface="+mj-lt"/>
              </a:rPr>
              <a:t>İSG Eğitimi, </a:t>
            </a:r>
          </a:p>
          <a:p>
            <a:pPr marL="1079500" eaLnBrk="1" fontAlgn="auto" hangingPunct="1">
              <a:spcAft>
                <a:spcPts val="0"/>
              </a:spcAft>
              <a:defRPr/>
            </a:pPr>
            <a:r>
              <a:rPr lang="tr-TR" sz="5800" dirty="0" smtClean="0">
                <a:solidFill>
                  <a:srgbClr val="2612B8"/>
                </a:solidFill>
                <a:latin typeface="+mj-lt"/>
              </a:rPr>
              <a:t>Çalışma Ortamı Gözetimi,</a:t>
            </a:r>
          </a:p>
          <a:p>
            <a:pPr marL="1079500" eaLnBrk="1" fontAlgn="auto" hangingPunct="1">
              <a:spcAft>
                <a:spcPts val="0"/>
              </a:spcAft>
              <a:defRPr/>
            </a:pPr>
            <a:r>
              <a:rPr lang="tr-TR" sz="5800" dirty="0" smtClean="0">
                <a:solidFill>
                  <a:srgbClr val="2612B8"/>
                </a:solidFill>
                <a:latin typeface="+mj-lt"/>
              </a:rPr>
              <a:t> Risk Analizi ve Değerlendirmesi ‘</a:t>
            </a:r>
            <a:r>
              <a:rPr lang="tr-TR" sz="5800" dirty="0" err="1" smtClean="0">
                <a:solidFill>
                  <a:srgbClr val="2612B8"/>
                </a:solidFill>
                <a:latin typeface="+mj-lt"/>
              </a:rPr>
              <a:t>dir</a:t>
            </a:r>
            <a:r>
              <a:rPr lang="tr-TR" sz="5800" dirty="0" smtClean="0">
                <a:solidFill>
                  <a:srgbClr val="2612B8"/>
                </a:solidFill>
                <a:latin typeface="+mj-lt"/>
              </a:rPr>
              <a:t>.</a:t>
            </a:r>
          </a:p>
          <a:p>
            <a:pPr marL="1079500" eaLnBrk="1" fontAlgn="auto" hangingPunct="1">
              <a:spcAft>
                <a:spcPts val="0"/>
              </a:spcAft>
              <a:defRPr/>
            </a:pPr>
            <a:endParaRPr lang="tr-TR" sz="3600" dirty="0" smtClean="0">
              <a:solidFill>
                <a:srgbClr val="2612B8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</a:t>
            </a:r>
            <a:endParaRPr lang="tr-TR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AA1E4-EFBB-43EF-9850-B7977D40B9D5}" type="slidenum">
              <a:rPr lang="tr-TR"/>
              <a:pPr>
                <a:defRPr/>
              </a:pPr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2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107950" y="188913"/>
            <a:ext cx="8785225" cy="5688012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smtClean="0">
                <a:latin typeface="+mj-lt"/>
              </a:rPr>
              <a:t>İŞ KAZASI TANIMI: (Uluslararası)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4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400" b="1" dirty="0">
              <a:solidFill>
                <a:srgbClr val="FF0000"/>
              </a:solidFill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4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Dünya Sağlık Örgütü (WHO) iş kazasını “</a:t>
            </a:r>
            <a:r>
              <a:rPr lang="tr-TR" sz="2400" dirty="0" smtClean="0">
                <a:latin typeface="+mj-lt"/>
                <a:cs typeface="Arial" pitchFamily="34" charset="0"/>
              </a:rPr>
              <a:t>önceden planlanmamış, çoğu zaman yaralanmalara, makine ve teçhizatın zarara uğramasına veya üretimin bir süre durmasına yol açan olay</a:t>
            </a:r>
            <a:r>
              <a:rPr lang="tr-TR" sz="2400" dirty="0" smtClean="0">
                <a:latin typeface="+mj-lt"/>
              </a:rPr>
              <a:t>” olarak, 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2400" dirty="0">
              <a:latin typeface="+mj-lt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Uluslararası Çalışma Örgütü (ILO) ise, iş kazasını </a:t>
            </a:r>
            <a:r>
              <a:rPr lang="tr-TR" sz="2400" dirty="0" smtClean="0">
                <a:latin typeface="+mj-lt"/>
                <a:cs typeface="Arial" pitchFamily="34" charset="0"/>
              </a:rPr>
              <a:t>" </a:t>
            </a:r>
            <a:r>
              <a:rPr lang="tr-TR" sz="2400" dirty="0">
                <a:latin typeface="+mj-lt"/>
                <a:cs typeface="Arial" pitchFamily="34" charset="0"/>
              </a:rPr>
              <a:t>Belirli bir zarar veya </a:t>
            </a:r>
            <a:r>
              <a:rPr lang="tr-TR" sz="2400" dirty="0" smtClean="0">
                <a:latin typeface="+mj-lt"/>
                <a:cs typeface="Arial" pitchFamily="34" charset="0"/>
              </a:rPr>
              <a:t>yaralanmaya yol </a:t>
            </a:r>
            <a:r>
              <a:rPr lang="tr-TR" sz="2400" dirty="0">
                <a:latin typeface="+mj-lt"/>
                <a:cs typeface="Arial" pitchFamily="34" charset="0"/>
              </a:rPr>
              <a:t>açan, önceden planlanmamış, beklenmedik olay</a:t>
            </a:r>
            <a:r>
              <a:rPr lang="tr-TR" sz="2400" dirty="0" smtClean="0">
                <a:latin typeface="+mj-lt"/>
                <a:cs typeface="Arial" pitchFamily="34" charset="0"/>
              </a:rPr>
              <a:t>.’’</a:t>
            </a:r>
            <a:r>
              <a:rPr lang="tr-TR" sz="2400" dirty="0" smtClean="0">
                <a:latin typeface="+mj-lt"/>
              </a:rPr>
              <a:t> şeklinde tanımlamaktadır.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Her iki tanımda da iş kazası, beklenmeyen veya   planlanmayan, sonucunda insana ve üretim sürecine zarar veren bir olay olarak belirtilmiştir.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</p:txBody>
      </p:sp>
      <p:sp>
        <p:nvSpPr>
          <p:cNvPr id="3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D0F39-6AB8-46A8-B252-3AF5C3018D33}" type="slidenum">
              <a:rPr lang="tr-TR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388" y="476250"/>
            <a:ext cx="8507412" cy="1190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  <a:latin typeface="+mj-lt"/>
              </a:rPr>
              <a:t>İŞ GÜVENLİĞİ</a:t>
            </a:r>
            <a:r>
              <a:rPr lang="tr-TR" b="1" dirty="0" smtClean="0">
                <a:latin typeface="+mj-lt"/>
              </a:rPr>
              <a:t/>
            </a:r>
            <a:br>
              <a:rPr lang="tr-TR" b="1" dirty="0" smtClean="0">
                <a:latin typeface="+mj-lt"/>
              </a:rPr>
            </a:br>
            <a:endParaRPr lang="tr-TR" b="1" dirty="0" smtClean="0"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950" y="1412875"/>
            <a:ext cx="8785225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3600" dirty="0" smtClean="0">
                <a:latin typeface="+mj-lt"/>
              </a:rPr>
              <a:t>İşyerinde işin yürütülmesi ile ilgili olarak oluşan 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tehlikelerden korunmak </a:t>
            </a:r>
            <a:r>
              <a:rPr lang="tr-TR" sz="3600" dirty="0" smtClean="0">
                <a:latin typeface="+mj-lt"/>
              </a:rPr>
              <a:t>ve daha 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emniyetli bir iş ortamı oluşturmak </a:t>
            </a:r>
            <a:r>
              <a:rPr lang="tr-TR" sz="3600" dirty="0" smtClean="0">
                <a:latin typeface="+mj-lt"/>
              </a:rPr>
              <a:t>için yapılan </a:t>
            </a:r>
            <a:r>
              <a:rPr lang="tr-TR" sz="3600" dirty="0" smtClean="0">
                <a:solidFill>
                  <a:srgbClr val="2612B8"/>
                </a:solidFill>
                <a:latin typeface="+mj-lt"/>
              </a:rPr>
              <a:t>metotlu bilimsel</a:t>
            </a:r>
            <a:r>
              <a:rPr lang="tr-TR" sz="3600" dirty="0" smtClean="0">
                <a:latin typeface="+mj-lt"/>
              </a:rPr>
              <a:t> çalışmalardır.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FB84D-02E7-4F2F-A15D-C1D79AB36EE6}" type="slidenum">
              <a:rPr lang="tr-TR"/>
              <a:pPr>
                <a:defRPr/>
              </a:pPr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9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11509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tx1"/>
                </a:solidFill>
                <a:latin typeface="+mj-lt"/>
              </a:rPr>
              <a:t>İŞ GÜVENLİĞİ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+mj-lt"/>
              </a:rPr>
            </a:br>
            <a:endParaRPr lang="tr-TR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950" y="1557338"/>
            <a:ext cx="8856663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Çalışanların güvenliği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yanında,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265113" indent="-265113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Ürün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Güvenliği</a:t>
            </a:r>
            <a:r>
              <a:rPr lang="tr-T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’ni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(</a:t>
            </a: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ürünün, kalitesinin ve   verimliliğinin korunması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 ve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İşletme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Güvenliği</a:t>
            </a:r>
            <a:r>
              <a:rPr lang="tr-T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’ni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de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					             KAPSAR</a:t>
            </a:r>
            <a:endParaRPr lang="tr-TR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C71E1-5DB7-4A76-A312-FB381156F3A0}" type="slidenum">
              <a:rPr lang="tr-TR"/>
              <a:pPr>
                <a:defRPr/>
              </a:pPr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8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1C5B6DD1-4833-43F9-9F5B-B4CE7374F01A}" type="slidenum">
              <a:rPr lang="tr-TR" altLang="tr-TR" sz="1200" smtClean="0"/>
              <a:pPr algn="ctr" eaLnBrk="1" hangingPunct="1"/>
              <a:t>52</a:t>
            </a:fld>
            <a:endParaRPr lang="tr-TR" altLang="tr-TR" sz="1200" smtClean="0"/>
          </a:p>
        </p:txBody>
      </p:sp>
      <p:sp>
        <p:nvSpPr>
          <p:cNvPr id="308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458788"/>
            <a:ext cx="8383587" cy="900112"/>
          </a:xfrm>
        </p:spPr>
        <p:txBody>
          <a:bodyPr/>
          <a:lstStyle/>
          <a:p>
            <a:pPr algn="l"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Güvenliği sağlamanın üç ana kuralı  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8618538" cy="3960812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dirty="0" smtClean="0">
                <a:solidFill>
                  <a:srgbClr val="2612B8"/>
                </a:solidFill>
                <a:latin typeface="+mj-lt"/>
              </a:rPr>
              <a:t>1-Güvenliği ve sağlığı tehdit eden durumların ortadan kaldırılması, (Önlem alma, </a:t>
            </a:r>
            <a:r>
              <a:rPr lang="tr-TR" sz="2800" b="1" dirty="0" err="1" smtClean="0">
                <a:solidFill>
                  <a:srgbClr val="2612B8"/>
                </a:solidFill>
                <a:latin typeface="+mj-lt"/>
              </a:rPr>
              <a:t>proaktif</a:t>
            </a:r>
            <a:r>
              <a:rPr lang="tr-TR" sz="2800" b="1" dirty="0" smtClean="0">
                <a:solidFill>
                  <a:srgbClr val="2612B8"/>
                </a:solidFill>
                <a:latin typeface="+mj-lt"/>
              </a:rPr>
              <a:t> yaklaşım) </a:t>
            </a:r>
          </a:p>
          <a:p>
            <a:pPr eaLnBrk="1" hangingPunct="1">
              <a:defRPr/>
            </a:pPr>
            <a:endParaRPr lang="tr-TR" sz="2800" b="1" dirty="0" smtClean="0">
              <a:solidFill>
                <a:srgbClr val="2612B8"/>
              </a:solidFill>
              <a:latin typeface="+mj-lt"/>
            </a:endParaRPr>
          </a:p>
          <a:p>
            <a:pPr eaLnBrk="1" hangingPunct="1">
              <a:defRPr/>
            </a:pPr>
            <a:r>
              <a:rPr lang="tr-TR" sz="2800" b="1" dirty="0" smtClean="0">
                <a:solidFill>
                  <a:srgbClr val="2612B8"/>
                </a:solidFill>
                <a:latin typeface="+mj-lt"/>
              </a:rPr>
              <a:t>2-Güvenliği ve sağlığı tehdit eden gelişmelerin zamanında tespiti,</a:t>
            </a:r>
          </a:p>
          <a:p>
            <a:pPr eaLnBrk="1" hangingPunct="1">
              <a:defRPr/>
            </a:pPr>
            <a:endParaRPr lang="tr-TR" sz="2800" b="1" dirty="0" smtClean="0">
              <a:solidFill>
                <a:srgbClr val="2612B8"/>
              </a:solidFill>
              <a:latin typeface="+mj-lt"/>
            </a:endParaRPr>
          </a:p>
          <a:p>
            <a:pPr eaLnBrk="1" hangingPunct="1">
              <a:defRPr/>
            </a:pPr>
            <a:r>
              <a:rPr lang="tr-TR" sz="2800" b="1" dirty="0" smtClean="0">
                <a:solidFill>
                  <a:srgbClr val="2612B8"/>
                </a:solidFill>
                <a:latin typeface="+mj-lt"/>
              </a:rPr>
              <a:t>3-Önlenemeyen durumların kötü sonuçlarının en aza indirgenmesi.</a:t>
            </a:r>
          </a:p>
        </p:txBody>
      </p:sp>
    </p:spTree>
    <p:extLst>
      <p:ext uri="{BB962C8B-B14F-4D97-AF65-F5344CB8AC3E}">
        <p14:creationId xmlns:p14="http://schemas.microsoft.com/office/powerpoint/2010/main" val="31833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4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0AC519-428F-48D5-B769-81E2649594A9}" type="slidenum">
              <a:rPr lang="tr-TR" altLang="tr-TR" sz="1200" smtClean="0"/>
              <a:pPr eaLnBrk="1" hangingPunct="1"/>
              <a:t>53</a:t>
            </a:fld>
            <a:endParaRPr lang="tr-TR" altLang="tr-TR" sz="1200" smtClean="0"/>
          </a:p>
        </p:txBody>
      </p:sp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323850" y="47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latin typeface="+mj-lt"/>
              </a:rPr>
              <a:t>Klasik Uygulama ile </a:t>
            </a:r>
            <a:br>
              <a:rPr lang="tr-TR" sz="3200" b="1" dirty="0">
                <a:latin typeface="+mj-lt"/>
              </a:rPr>
            </a:br>
            <a:r>
              <a:rPr lang="tr-TR" sz="3200" b="1" dirty="0">
                <a:latin typeface="+mj-lt"/>
              </a:rPr>
              <a:t>Yeni İSG Anlayışının Karşılaştırması</a:t>
            </a:r>
          </a:p>
        </p:txBody>
      </p:sp>
      <p:graphicFrame>
        <p:nvGraphicFramePr>
          <p:cNvPr id="332803" name="Group 3"/>
          <p:cNvGraphicFramePr>
            <a:graphicFrameLocks noGrp="1"/>
          </p:cNvGraphicFramePr>
          <p:nvPr>
            <p:ph idx="1"/>
          </p:nvPr>
        </p:nvGraphicFramePr>
        <p:xfrm>
          <a:off x="296863" y="1174750"/>
          <a:ext cx="8651875" cy="5710240"/>
        </p:xfrm>
        <a:graphic>
          <a:graphicData uri="http://schemas.openxmlformats.org/drawingml/2006/table">
            <a:tbl>
              <a:tblPr/>
              <a:tblGrid>
                <a:gridCol w="529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5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7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8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4399" marR="84399" marT="45718" marB="4571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ESKİ  UYGULAMA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YENİ ANLAYIŞ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TESPİT BAZLI / REAKTİF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RİSK  BAZLI  / PROAKTİF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SINIRLI NOKTADA ÇALIŞAN  KATILIMI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HER  KONUDA  GENİŞ  ÇAPLI ÇALIŞAN  KATILIMI 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SERTİFİKASIZ  UZMAN VE YETERSİZ  KATKI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SERTİFİKASYON VE GENİŞ UZMAN DESTEĞİ KULLANIMI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7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SINIRLI BİLGİLENDİRME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AYRINTILI BİLGİLENDİRME / KATILIM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7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SINIRLI EĞİTİM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PROGRAMLI VE NİTELİKLİ  EĞİTİM VE BELGELEME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7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SADECE KORUMA ANLAYIŞI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ÖNLEME- KORUMA -GELİŞTİRMEYE DAYALI ANLAYIŞ</a:t>
                      </a:r>
                    </a:p>
                  </a:txBody>
                  <a:tcPr marL="84399" marR="84399" marT="45718" marB="45718" anchor="ctr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035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31E5F815-D0DC-4EB8-B1BE-2DE0B5225DA9}" type="slidenum">
              <a:rPr lang="tr-TR" altLang="tr-TR" sz="1200" smtClean="0"/>
              <a:pPr algn="ctr" eaLnBrk="1" hangingPunct="1"/>
              <a:t>54</a:t>
            </a:fld>
            <a:endParaRPr lang="tr-TR" altLang="tr-TR" sz="1200" smtClean="0"/>
          </a:p>
        </p:txBody>
      </p:sp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365125" y="1557338"/>
            <a:ext cx="81756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638" indent="-274638">
              <a:spcBef>
                <a:spcPct val="60000"/>
              </a:spcBef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tr-T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tr-TR" sz="4000" dirty="0">
                <a:solidFill>
                  <a:srgbClr val="2612B8"/>
                </a:solidFill>
                <a:latin typeface="Calibri" pitchFamily="34" charset="0"/>
              </a:rPr>
              <a:t>Ulusal  Düzeyde</a:t>
            </a:r>
          </a:p>
          <a:p>
            <a:pPr marL="274638" indent="-274638">
              <a:spcBef>
                <a:spcPct val="6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tr-TR" sz="3600" i="1" dirty="0">
                <a:solidFill>
                  <a:srgbClr val="FF6600"/>
                </a:solidFill>
                <a:latin typeface="Calibri" pitchFamily="34" charset="0"/>
              </a:rPr>
              <a:t>              </a:t>
            </a:r>
            <a:r>
              <a:rPr lang="tr-TR" sz="3600" i="1" dirty="0">
                <a:solidFill>
                  <a:srgbClr val="FF0000"/>
                </a:solidFill>
                <a:latin typeface="Calibri" pitchFamily="34" charset="0"/>
              </a:rPr>
              <a:t>İş Sağlığı Güvenliği Konseyi</a:t>
            </a:r>
          </a:p>
          <a:p>
            <a:pPr marL="274638" indent="-274638">
              <a:spcBef>
                <a:spcPct val="6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tr-TR" sz="3600" i="1" dirty="0">
                <a:solidFill>
                  <a:srgbClr val="FF0000"/>
                </a:solidFill>
                <a:latin typeface="Calibri" pitchFamily="34" charset="0"/>
              </a:rPr>
              <a:t>                  </a:t>
            </a:r>
          </a:p>
          <a:p>
            <a:pPr marL="274638" indent="-274638">
              <a:spcBef>
                <a:spcPct val="60000"/>
              </a:spcBef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tr-TR" sz="4000" dirty="0">
                <a:solidFill>
                  <a:srgbClr val="2612B8"/>
                </a:solidFill>
                <a:latin typeface="Calibri" pitchFamily="34" charset="0"/>
              </a:rPr>
              <a:t>     İşyeri Düzeyinde</a:t>
            </a:r>
          </a:p>
          <a:p>
            <a:pPr marL="274638" indent="-274638">
              <a:spcBef>
                <a:spcPct val="6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tr-TR" sz="3600" dirty="0">
                <a:solidFill>
                  <a:srgbClr val="33CCFF"/>
                </a:solidFill>
                <a:latin typeface="Calibri" pitchFamily="34" charset="0"/>
              </a:rPr>
              <a:t>             </a:t>
            </a:r>
            <a:r>
              <a:rPr lang="tr-TR" sz="3600" i="1" dirty="0">
                <a:solidFill>
                  <a:srgbClr val="FF0000"/>
                </a:solidFill>
                <a:latin typeface="Calibri" pitchFamily="34" charset="0"/>
              </a:rPr>
              <a:t>İş Sağlığı Güvenliği Kurulları                               </a:t>
            </a:r>
            <a:r>
              <a:rPr lang="tr-TR" sz="3600" dirty="0">
                <a:solidFill>
                  <a:srgbClr val="FFCC00"/>
                </a:solidFill>
                <a:latin typeface="Calibri" pitchFamily="34" charset="0"/>
              </a:rPr>
              <a:t/>
            </a:r>
            <a:br>
              <a:rPr lang="tr-TR" sz="3600" dirty="0">
                <a:solidFill>
                  <a:srgbClr val="FFCC00"/>
                </a:solidFill>
                <a:latin typeface="Calibri" pitchFamily="34" charset="0"/>
              </a:rPr>
            </a:br>
            <a:r>
              <a:rPr lang="tr-TR" sz="3600" dirty="0">
                <a:solidFill>
                  <a:srgbClr val="FFCC00"/>
                </a:solidFill>
                <a:latin typeface="Calibri" pitchFamily="34" charset="0"/>
              </a:rPr>
              <a:t>                      </a:t>
            </a:r>
            <a:endParaRPr lang="tr-TR" sz="3600" dirty="0">
              <a:solidFill>
                <a:srgbClr val="33CCFF"/>
              </a:solidFill>
              <a:latin typeface="Calibri" pitchFamily="34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-242888" y="63500"/>
            <a:ext cx="9323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3200" b="1" dirty="0">
                <a:latin typeface="Arial Black" pitchFamily="34" charset="0"/>
              </a:rPr>
              <a:t>İSG ile İlgili Merkezî Organlar</a:t>
            </a:r>
          </a:p>
        </p:txBody>
      </p:sp>
    </p:spTree>
    <p:extLst>
      <p:ext uri="{BB962C8B-B14F-4D97-AF65-F5344CB8AC3E}">
        <p14:creationId xmlns:p14="http://schemas.microsoft.com/office/powerpoint/2010/main" val="1979166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950" y="549275"/>
            <a:ext cx="84709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İŞ SAĞLIĞI ile ilgili FAALİYETLER</a:t>
            </a:r>
            <a:br>
              <a:rPr lang="tr-TR" sz="3200" b="1" dirty="0" smtClean="0">
                <a:solidFill>
                  <a:schemeClr val="tx1"/>
                </a:solidFill>
                <a:latin typeface="+mj-lt"/>
              </a:rPr>
            </a:br>
            <a:endParaRPr lang="tr-TR" sz="3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844824"/>
            <a:ext cx="8710612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latin typeface="+mj-lt"/>
              </a:rPr>
              <a:t>Bütün mesleklerde çalışanların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bedensel, ruhsal </a:t>
            </a:r>
            <a:r>
              <a:rPr lang="tr-TR" dirty="0" smtClean="0">
                <a:latin typeface="+mj-lt"/>
              </a:rPr>
              <a:t>ve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sosyal</a:t>
            </a:r>
            <a:r>
              <a:rPr lang="tr-TR" dirty="0" smtClean="0">
                <a:latin typeface="+mj-lt"/>
              </a:rPr>
              <a:t> yönden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iyilik hallerinin </a:t>
            </a:r>
            <a:r>
              <a:rPr lang="tr-TR" dirty="0" smtClean="0">
                <a:solidFill>
                  <a:srgbClr val="2612B8"/>
                </a:solidFill>
                <a:latin typeface="+mj-lt"/>
              </a:rPr>
              <a:t>en üst düzeyde tutulması, sürdürülmesi ve geliştirilmesi </a:t>
            </a:r>
            <a:r>
              <a:rPr lang="tr-TR" dirty="0" smtClean="0">
                <a:latin typeface="+mj-lt"/>
              </a:rPr>
              <a:t>çalışmalarıdır.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latin typeface="+mj-lt"/>
              </a:rPr>
              <a:t> </a:t>
            </a:r>
            <a:r>
              <a:rPr lang="tr-TR" sz="2800" dirty="0" smtClean="0">
                <a:solidFill>
                  <a:srgbClr val="2612B8"/>
                </a:solidFill>
                <a:latin typeface="+mj-lt"/>
              </a:rPr>
              <a:t>(ILO-WHO 1950)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800" dirty="0" smtClean="0">
              <a:solidFill>
                <a:srgbClr val="2612B8"/>
              </a:solidFill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A4E2F-78CB-4071-B746-2F7FD284ADA8}" type="slidenum">
              <a:rPr lang="tr-TR"/>
              <a:pPr>
                <a:defRPr/>
              </a:pPr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7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Başlık"/>
          <p:cNvSpPr>
            <a:spLocks noGrp="1"/>
          </p:cNvSpPr>
          <p:nvPr>
            <p:ph type="title"/>
          </p:nvPr>
        </p:nvSpPr>
        <p:spPr>
          <a:xfrm>
            <a:off x="0" y="476250"/>
            <a:ext cx="8686800" cy="1143000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İŞ  SAĞLIĞI  GÜVENLİĞİ’NİN </a:t>
            </a:r>
            <a:br>
              <a:rPr lang="tr-TR" altLang="tr-TR" sz="3200" b="1" dirty="0" smtClean="0">
                <a:solidFill>
                  <a:schemeClr val="tx1"/>
                </a:solidFill>
                <a:latin typeface="+mj-lt"/>
              </a:rPr>
            </a:br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AMACI</a:t>
            </a:r>
            <a:r>
              <a:rPr lang="tr-TR" alt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altLang="tr-TR" sz="3200" dirty="0" smtClean="0">
                <a:solidFill>
                  <a:schemeClr val="tx1"/>
                </a:solidFill>
                <a:latin typeface="+mj-lt"/>
              </a:rPr>
            </a:br>
            <a:endParaRPr lang="tr-TR" alt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6362" y="1700808"/>
            <a:ext cx="9037638" cy="4597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Çalışanların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sağlık ve güvenliğini  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    korumak ve  geliştirmek</a:t>
            </a:r>
            <a:r>
              <a:rPr lang="tr-TR" sz="2800" dirty="0" smtClean="0">
                <a:latin typeface="+mj-lt"/>
              </a:rPr>
              <a:t>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800" dirty="0" smtClean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İşletme güvenliğini </a:t>
            </a:r>
            <a:r>
              <a:rPr lang="tr-TR" sz="2800" dirty="0" smtClean="0">
                <a:latin typeface="+mj-lt"/>
              </a:rPr>
              <a:t>sağlamak,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Sağlıklı ve güvenli bir çalışma ortamı </a:t>
            </a:r>
            <a:r>
              <a:rPr lang="tr-TR" sz="2800" dirty="0" smtClean="0">
                <a:latin typeface="+mj-lt"/>
              </a:rPr>
              <a:t>oluşturmak,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 smtClean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Ürün güvenliğini </a:t>
            </a:r>
            <a:r>
              <a:rPr lang="tr-TR" sz="2800" dirty="0" smtClean="0">
                <a:latin typeface="+mj-lt"/>
              </a:rPr>
              <a:t>sağlamak,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Üretimde güvenliği ve devamlılığı </a:t>
            </a:r>
            <a:r>
              <a:rPr lang="tr-TR" sz="2800" dirty="0" smtClean="0">
                <a:latin typeface="+mj-lt"/>
              </a:rPr>
              <a:t>sağlamak,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Kaliteyi ve verimliliği </a:t>
            </a:r>
            <a:r>
              <a:rPr lang="tr-TR" sz="2800" dirty="0" smtClean="0">
                <a:latin typeface="+mj-lt"/>
              </a:rPr>
              <a:t>artırmaktır.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68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NİÇİN İŞ GÜVENLİĞİ?</a:t>
            </a:r>
            <a:r>
              <a:rPr 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sz="3200" dirty="0" smtClean="0">
                <a:solidFill>
                  <a:schemeClr val="tx1"/>
                </a:solidFill>
                <a:latin typeface="+mj-lt"/>
              </a:rPr>
            </a:br>
            <a:endParaRPr 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6934" y="2060848"/>
            <a:ext cx="9036050" cy="45259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000" dirty="0" smtClean="0">
                <a:solidFill>
                  <a:srgbClr val="FF0000"/>
                </a:solidFill>
                <a:latin typeface="+mj-lt"/>
              </a:rPr>
              <a:t>Küresel ekonomideki değişiklikler </a:t>
            </a:r>
            <a:r>
              <a:rPr lang="tr-TR" sz="3000" dirty="0" smtClean="0">
                <a:latin typeface="+mj-lt"/>
              </a:rPr>
              <a:t>dünya genelinde </a:t>
            </a:r>
            <a:r>
              <a:rPr lang="tr-TR" sz="3000" dirty="0" smtClean="0">
                <a:solidFill>
                  <a:srgbClr val="2612B8"/>
                </a:solidFill>
                <a:latin typeface="+mj-lt"/>
              </a:rPr>
              <a:t>hızla artan </a:t>
            </a:r>
            <a:r>
              <a:rPr lang="tr-TR" sz="3000" dirty="0" smtClean="0">
                <a:solidFill>
                  <a:srgbClr val="FF0000"/>
                </a:solidFill>
                <a:latin typeface="+mj-lt"/>
              </a:rPr>
              <a:t>ekonomik güvensizlik ve eşitsizlikle </a:t>
            </a:r>
            <a:r>
              <a:rPr lang="tr-TR" sz="3000" dirty="0" smtClean="0">
                <a:solidFill>
                  <a:srgbClr val="2612B8"/>
                </a:solidFill>
                <a:latin typeface="+mj-lt"/>
              </a:rPr>
              <a:t>sonuçlanmıştır.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3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3000" dirty="0" smtClean="0">
                <a:latin typeface="+mj-lt"/>
              </a:rPr>
              <a:t>Bu eğilim dünyanın pek çok yerinde </a:t>
            </a:r>
            <a:r>
              <a:rPr lang="tr-TR" sz="3000" dirty="0" smtClean="0">
                <a:solidFill>
                  <a:srgbClr val="FF0000"/>
                </a:solidFill>
                <a:latin typeface="+mj-lt"/>
              </a:rPr>
              <a:t>işçinin ve işçi topluluklarının seslerini daha az duyurabilmelerine ve çalışma koşullarının bozulmasına</a:t>
            </a:r>
            <a:r>
              <a:rPr lang="tr-TR" sz="3000" dirty="0" smtClean="0">
                <a:latin typeface="+mj-lt"/>
              </a:rPr>
              <a:t> neden olmuştur.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3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3000" dirty="0" smtClean="0">
                <a:latin typeface="+mj-lt"/>
              </a:rPr>
              <a:t>Bu olumsuz gelişmenin etkilerini  azaltmak için</a:t>
            </a:r>
            <a:r>
              <a:rPr lang="tr-TR" sz="3000" dirty="0" smtClean="0">
                <a:solidFill>
                  <a:srgbClr val="FF0000"/>
                </a:solidFill>
                <a:latin typeface="+mj-lt"/>
              </a:rPr>
              <a:t>, ILO’nun sosyal ve ekonomik güvenliği artırma stratejisi</a:t>
            </a:r>
            <a:r>
              <a:rPr lang="tr-TR" sz="3000" dirty="0" smtClean="0">
                <a:latin typeface="+mj-lt"/>
              </a:rPr>
              <a:t>, </a:t>
            </a:r>
            <a:r>
              <a:rPr lang="tr-TR" sz="3000" u="sng" dirty="0" smtClean="0">
                <a:solidFill>
                  <a:srgbClr val="2612B8"/>
                </a:solidFill>
                <a:latin typeface="+mj-lt"/>
              </a:rPr>
              <a:t>güvenliğin 7 temel boyutuna</a:t>
            </a:r>
            <a:r>
              <a:rPr lang="tr-TR" sz="3000" dirty="0" smtClean="0">
                <a:solidFill>
                  <a:srgbClr val="2612B8"/>
                </a:solidFill>
                <a:latin typeface="+mj-lt"/>
              </a:rPr>
              <a:t> odaklanmaktadır.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36172-0E16-49AC-8134-84478546ED1B}" type="slidenum">
              <a:rPr lang="tr-TR"/>
              <a:pPr>
                <a:defRPr/>
              </a:pPr>
              <a:t>57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950" y="476250"/>
            <a:ext cx="8751888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tx1"/>
                </a:solidFill>
                <a:latin typeface="+mj-lt"/>
              </a:rPr>
              <a:t>GÜVENLİĞİN 7 TEMEL BOYUTU (ILO-2009)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tr-TR" sz="3600" dirty="0" smtClean="0">
                <a:solidFill>
                  <a:srgbClr val="FF0000"/>
                </a:solidFill>
                <a:latin typeface="+mj-lt"/>
              </a:rPr>
            </a:br>
            <a:endParaRPr lang="tr-TR" sz="3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2467" name="2 İçerik Yer Tutucusu"/>
          <p:cNvSpPr>
            <a:spLocks noGrp="1"/>
          </p:cNvSpPr>
          <p:nvPr>
            <p:ph idx="1"/>
          </p:nvPr>
        </p:nvSpPr>
        <p:spPr>
          <a:xfrm>
            <a:off x="179512" y="2060848"/>
            <a:ext cx="8374063" cy="4525963"/>
          </a:xfrm>
        </p:spPr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2612B8"/>
                </a:solidFill>
                <a:latin typeface="+mj-lt"/>
              </a:rPr>
              <a:t>İş piyasası güvencesi</a:t>
            </a:r>
          </a:p>
          <a:p>
            <a:pPr eaLnBrk="1" hangingPunct="1"/>
            <a:r>
              <a:rPr lang="tr-TR" altLang="tr-TR" b="1" dirty="0" smtClean="0">
                <a:solidFill>
                  <a:srgbClr val="2612B8"/>
                </a:solidFill>
                <a:latin typeface="+mj-lt"/>
              </a:rPr>
              <a:t>İstihdam güvencesi</a:t>
            </a:r>
          </a:p>
          <a:p>
            <a:pPr eaLnBrk="1" hangingPunct="1"/>
            <a:r>
              <a:rPr lang="tr-TR" altLang="tr-TR" b="1" dirty="0" smtClean="0">
                <a:solidFill>
                  <a:srgbClr val="2612B8"/>
                </a:solidFill>
                <a:latin typeface="+mj-lt"/>
              </a:rPr>
              <a:t>İş güvencesi</a:t>
            </a:r>
          </a:p>
          <a:p>
            <a:pPr eaLnBrk="1" hangingPunct="1"/>
            <a:r>
              <a:rPr lang="tr-TR" altLang="tr-TR" b="1" dirty="0" smtClean="0">
                <a:solidFill>
                  <a:srgbClr val="2612B8"/>
                </a:solidFill>
                <a:latin typeface="+mj-lt"/>
              </a:rPr>
              <a:t>Beceri geliştirme güvencesi</a:t>
            </a:r>
          </a:p>
          <a:p>
            <a:pPr eaLnBrk="1" hangingPunct="1"/>
            <a:r>
              <a:rPr lang="tr-TR" altLang="tr-TR" b="1" dirty="0" smtClean="0">
                <a:solidFill>
                  <a:srgbClr val="2612B8"/>
                </a:solidFill>
                <a:latin typeface="+mj-lt"/>
              </a:rPr>
              <a:t>Çalışma güvenliği</a:t>
            </a:r>
          </a:p>
          <a:p>
            <a:pPr eaLnBrk="1" hangingPunct="1"/>
            <a:r>
              <a:rPr lang="tr-TR" altLang="tr-TR" b="1" dirty="0" smtClean="0">
                <a:solidFill>
                  <a:srgbClr val="2612B8"/>
                </a:solidFill>
                <a:latin typeface="+mj-lt"/>
              </a:rPr>
              <a:t>Temsil güvencesi</a:t>
            </a:r>
          </a:p>
          <a:p>
            <a:pPr eaLnBrk="1" hangingPunct="1"/>
            <a:r>
              <a:rPr lang="tr-TR" altLang="tr-TR" b="1" dirty="0" smtClean="0">
                <a:solidFill>
                  <a:srgbClr val="2612B8"/>
                </a:solidFill>
                <a:latin typeface="+mj-lt"/>
              </a:rPr>
              <a:t>Gelir güvencesi</a:t>
            </a:r>
          </a:p>
          <a:p>
            <a:pPr eaLnBrk="1" hangingPunct="1"/>
            <a:endParaRPr lang="tr-TR" alt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CF34E-C221-4063-9394-441CB7597EB0}" type="slidenum">
              <a:rPr lang="tr-TR"/>
              <a:pPr>
                <a:defRPr/>
              </a:pPr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7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323850" y="620713"/>
            <a:ext cx="94678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    İŞ SAĞLIĞI VE GÜVENLİĞİ’NİN GENİŞ ANLAMDAKİ KAPSAMI (ILO 2002)</a:t>
            </a:r>
            <a:br>
              <a:rPr lang="tr-TR" sz="3200" b="1" dirty="0" smtClean="0">
                <a:solidFill>
                  <a:schemeClr val="tx1"/>
                </a:solidFill>
                <a:latin typeface="+mj-lt"/>
              </a:rPr>
            </a:br>
            <a:endParaRPr lang="tr-TR" sz="3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8766" y="1916832"/>
            <a:ext cx="9036050" cy="45259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+mj-lt"/>
              </a:rPr>
              <a:t>İşle ilgili hastalık ve sakatlıklar</a:t>
            </a:r>
            <a:r>
              <a:rPr lang="tr-TR" sz="4400" b="1" dirty="0" smtClean="0">
                <a:latin typeface="+mj-lt"/>
              </a:rPr>
              <a:t>dan korunma,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+mj-lt"/>
              </a:rPr>
              <a:t>Her türlü ayrımcılığa </a:t>
            </a:r>
            <a:r>
              <a:rPr lang="tr-TR" sz="4400" b="1" dirty="0" smtClean="0">
                <a:latin typeface="+mj-lt"/>
              </a:rPr>
              <a:t>karşı koruma,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44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+mj-lt"/>
              </a:rPr>
              <a:t>Şiddet, taciz, stres, uygun olmayan çalışma saatleri</a:t>
            </a:r>
            <a:r>
              <a:rPr lang="tr-TR" sz="4400" b="1" dirty="0" smtClean="0">
                <a:latin typeface="+mj-lt"/>
              </a:rPr>
              <a:t>ne karşı koruma,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+mj-lt"/>
              </a:rPr>
              <a:t>çalışma saatlerinin, gece işinin, çalışma yaşının </a:t>
            </a:r>
            <a:r>
              <a:rPr lang="tr-TR" sz="4400" b="1" dirty="0" smtClean="0">
                <a:latin typeface="+mj-lt"/>
              </a:rPr>
              <a:t>sınırlandırılması,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44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+mj-lt"/>
              </a:rPr>
              <a:t>Tazminat, emeklilik güvencesi, analık koruması, işe devamsızlık koruması, uzun süreli bakım, tatil, mantıklı iş </a:t>
            </a:r>
            <a:r>
              <a:rPr lang="tr-TR" sz="4400" b="1" dirty="0" smtClean="0">
                <a:latin typeface="+mj-lt"/>
              </a:rPr>
              <a:t>planlaması,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44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+mj-lt"/>
              </a:rPr>
              <a:t>Devlet denetim ve yaptırımları yoluyla </a:t>
            </a:r>
            <a:r>
              <a:rPr lang="tr-TR" sz="4400" b="1" dirty="0" smtClean="0">
                <a:latin typeface="+mj-lt"/>
              </a:rPr>
              <a:t>koruma,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b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16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850" y="476250"/>
            <a:ext cx="8424863" cy="54737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r-TR" b="1" u="sng" dirty="0" smtClean="0">
                <a:latin typeface="+mj-lt"/>
              </a:rPr>
              <a:t>İŞ KAZASI TANIMI: </a:t>
            </a:r>
            <a:r>
              <a:rPr lang="tr-TR" b="1" dirty="0" smtClean="0">
                <a:latin typeface="+mj-lt"/>
              </a:rPr>
              <a:t>(Ulusal</a:t>
            </a:r>
            <a:r>
              <a:rPr lang="tr-TR" b="1" u="sng" dirty="0" smtClean="0">
                <a:latin typeface="+mj-lt"/>
              </a:rPr>
              <a:t>)</a:t>
            </a:r>
            <a:r>
              <a:rPr lang="tr-TR" b="1" dirty="0" smtClean="0">
                <a:latin typeface="+mj-lt"/>
              </a:rPr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endParaRPr lang="tr-TR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r-TR" dirty="0" smtClean="0">
              <a:solidFill>
                <a:schemeClr val="tx2"/>
              </a:solidFill>
              <a:latin typeface="+mj-lt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tr-TR" sz="2400" dirty="0">
                <a:latin typeface="+mj-lt"/>
              </a:rPr>
              <a:t>“</a:t>
            </a:r>
            <a:r>
              <a:rPr lang="tr-TR" sz="2400" i="1" dirty="0">
                <a:latin typeface="+mj-lt"/>
              </a:rPr>
              <a:t>İş Kazası</a:t>
            </a:r>
            <a:r>
              <a:rPr lang="tr-TR" sz="2400" dirty="0">
                <a:latin typeface="+mj-lt"/>
              </a:rPr>
              <a:t>, aşağıdaki hal ve durumlardan  birinde meydana gelen ve sigortalıyı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hemen veya sonradan bedence ve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ruhça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arızaya  uğratan </a:t>
            </a:r>
            <a:r>
              <a:rPr lang="tr-TR" sz="2400" dirty="0">
                <a:latin typeface="+mj-lt"/>
              </a:rPr>
              <a:t>olaydır</a:t>
            </a:r>
            <a:r>
              <a:rPr lang="tr-TR" sz="2400" dirty="0" smtClean="0">
                <a:latin typeface="+mj-lt"/>
              </a:rPr>
              <a:t>.” (</a:t>
            </a:r>
            <a:r>
              <a:rPr lang="tr-TR" sz="2400" dirty="0" smtClean="0">
                <a:solidFill>
                  <a:srgbClr val="2612B8"/>
                </a:solidFill>
                <a:latin typeface="+mj-lt"/>
              </a:rPr>
              <a:t>5510 sayılı Sosyal Sigortalar ve Genel Sağlık Sigortası Kanunu Md. 13/a</a:t>
            </a:r>
            <a:r>
              <a:rPr lang="tr-TR" sz="2400" dirty="0" smtClean="0">
                <a:latin typeface="+mj-lt"/>
              </a:rPr>
              <a:t>)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tr-TR" sz="2400" u="sng" dirty="0" smtClean="0">
              <a:latin typeface="+mj-lt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r-TR" sz="2400" dirty="0" smtClean="0">
                <a:solidFill>
                  <a:srgbClr val="FF0000"/>
                </a:solidFill>
                <a:latin typeface="+mj-lt"/>
                <a:ea typeface="Batang" panose="02030600000101010101" pitchFamily="18" charset="-127"/>
                <a:cs typeface="Arial" pitchFamily="34" charset="0"/>
              </a:rPr>
              <a:t>işyerinde veya işin yürütümü nedeniyle </a:t>
            </a:r>
            <a:r>
              <a:rPr lang="tr-TR" sz="2400" dirty="0" smtClean="0">
                <a:latin typeface="+mj-lt"/>
                <a:ea typeface="Batang" panose="02030600000101010101" pitchFamily="18" charset="-127"/>
                <a:cs typeface="Arial" pitchFamily="34" charset="0"/>
              </a:rPr>
              <a:t>meydana gelen, </a:t>
            </a:r>
            <a:r>
              <a:rPr lang="tr-TR" sz="2400" dirty="0" smtClean="0">
                <a:solidFill>
                  <a:srgbClr val="FF0000"/>
                </a:solidFill>
                <a:latin typeface="+mj-lt"/>
                <a:ea typeface="Batang" panose="02030600000101010101" pitchFamily="18" charset="-127"/>
                <a:cs typeface="Arial" pitchFamily="34" charset="0"/>
              </a:rPr>
              <a:t>ölüme sebebiyet veren veya vücut bütünlüğünü ruhen ya da bedenen özre uğratan</a:t>
            </a:r>
            <a:r>
              <a:rPr lang="tr-TR" sz="2400" dirty="0" smtClean="0">
                <a:latin typeface="+mj-lt"/>
                <a:ea typeface="Batang" panose="02030600000101010101" pitchFamily="18" charset="-127"/>
                <a:cs typeface="Arial" pitchFamily="34" charset="0"/>
              </a:rPr>
              <a:t> olaydır.  (</a:t>
            </a:r>
            <a:r>
              <a:rPr lang="tr-TR" sz="2400" dirty="0" smtClean="0">
                <a:solidFill>
                  <a:srgbClr val="2612B8"/>
                </a:solidFill>
                <a:latin typeface="+mj-lt"/>
                <a:ea typeface="Batang" panose="02030600000101010101" pitchFamily="18" charset="-127"/>
                <a:cs typeface="Arial" pitchFamily="34" charset="0"/>
              </a:rPr>
              <a:t>6331 Sayılı İş sağlığı ve Güvenliği Kan. Md.3 /g</a:t>
            </a:r>
            <a:r>
              <a:rPr lang="tr-TR" sz="2400" dirty="0" smtClean="0">
                <a:latin typeface="+mj-lt"/>
                <a:ea typeface="Batang" panose="02030600000101010101" pitchFamily="18" charset="-127"/>
                <a:cs typeface="Arial" pitchFamily="34" charset="0"/>
              </a:rPr>
              <a:t>)</a:t>
            </a:r>
          </a:p>
          <a:p>
            <a:pPr>
              <a:defRPr/>
            </a:pPr>
            <a:endParaRPr lang="tr-TR" sz="2800" dirty="0">
              <a:latin typeface="+mj-lt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0821E-4EE5-46DA-9AA9-659C06D924F2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8676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İçerik Yer Tutucusu 2"/>
          <p:cNvSpPr>
            <a:spLocks noGrp="1"/>
          </p:cNvSpPr>
          <p:nvPr>
            <p:ph idx="1"/>
          </p:nvPr>
        </p:nvSpPr>
        <p:spPr>
          <a:xfrm>
            <a:off x="155035" y="620688"/>
            <a:ext cx="8964613" cy="4525963"/>
          </a:xfrm>
        </p:spPr>
        <p:txBody>
          <a:bodyPr/>
          <a:lstStyle/>
          <a:p>
            <a:pPr eaLnBrk="1" hangingPunct="1"/>
            <a:r>
              <a:rPr lang="tr-TR" altLang="tr-TR" sz="2400" dirty="0" smtClean="0">
                <a:latin typeface="+mj-lt"/>
              </a:rPr>
              <a:t>Örgütlenme hakkı,</a:t>
            </a:r>
          </a:p>
          <a:p>
            <a:pPr eaLnBrk="1" hangingPunct="1"/>
            <a:r>
              <a:rPr lang="tr-TR" altLang="tr-TR" sz="2400" dirty="0" smtClean="0">
                <a:latin typeface="+mj-lt"/>
              </a:rPr>
              <a:t>Toplu pazarlık hakkı,</a:t>
            </a:r>
          </a:p>
          <a:p>
            <a:pPr eaLnBrk="1" hangingPunct="1"/>
            <a:endParaRPr lang="tr-TR" altLang="tr-TR" sz="2400" dirty="0" smtClean="0">
              <a:latin typeface="+mj-lt"/>
            </a:endParaRPr>
          </a:p>
          <a:p>
            <a:pPr eaLnBrk="1" hangingPunct="1"/>
            <a:r>
              <a:rPr lang="tr-TR" altLang="tr-TR" sz="2400" dirty="0" smtClean="0">
                <a:latin typeface="+mj-lt"/>
              </a:rPr>
              <a:t>Sağlık hizmetine ulaşma, eğitim, çocuk bakımı gibi sosyal destek hakkı,</a:t>
            </a:r>
          </a:p>
          <a:p>
            <a:pPr eaLnBrk="1" hangingPunct="1"/>
            <a:r>
              <a:rPr lang="tr-TR" altLang="tr-TR" sz="2400" dirty="0" smtClean="0">
                <a:latin typeface="+mj-lt"/>
              </a:rPr>
              <a:t>İşle ilgili  tehlikeleri bilme hakkı,</a:t>
            </a:r>
          </a:p>
          <a:p>
            <a:pPr eaLnBrk="1" hangingPunct="1"/>
            <a:endParaRPr lang="tr-TR" altLang="tr-TR" sz="2400" dirty="0" smtClean="0">
              <a:latin typeface="+mj-lt"/>
            </a:endParaRPr>
          </a:p>
          <a:p>
            <a:pPr eaLnBrk="1" hangingPunct="1"/>
            <a:r>
              <a:rPr lang="tr-TR" altLang="tr-TR" sz="2400" dirty="0" smtClean="0">
                <a:latin typeface="+mj-lt"/>
              </a:rPr>
              <a:t>Güvensiz işi reddetme hakkı,</a:t>
            </a:r>
          </a:p>
          <a:p>
            <a:pPr eaLnBrk="1" hangingPunct="1"/>
            <a:r>
              <a:rPr lang="tr-TR" altLang="tr-TR" sz="2400" dirty="0" smtClean="0">
                <a:latin typeface="+mj-lt"/>
              </a:rPr>
              <a:t>İSG kurulları ve diğer temsil mekanizmaları yoluyla yönetime katılma hakkı,</a:t>
            </a:r>
          </a:p>
          <a:p>
            <a:pPr eaLnBrk="1" hangingPunct="1"/>
            <a:endParaRPr lang="tr-TR" altLang="tr-TR" sz="2400" dirty="0" smtClean="0">
              <a:latin typeface="+mj-lt"/>
            </a:endParaRPr>
          </a:p>
          <a:p>
            <a:pPr eaLnBrk="1" hangingPunct="1"/>
            <a:r>
              <a:rPr lang="tr-TR" altLang="tr-TR" sz="2400" dirty="0" smtClean="0">
                <a:latin typeface="+mj-lt"/>
              </a:rPr>
              <a:t>“İşyerindeki yanlış yapılan işleri bildiren kişiler” için etkili  korunma hakkı.</a:t>
            </a:r>
          </a:p>
          <a:p>
            <a:endParaRPr lang="tr-TR" altLang="tr-TR" dirty="0" smtClean="0">
              <a:latin typeface="+mj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0569F-54FF-4F93-BDE3-82D2FF6421F3}" type="slidenum">
              <a:rPr lang="tr-TR" smtClean="0"/>
              <a:pPr>
                <a:defRPr/>
              </a:pPr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7068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KURULUŞLARA DÜŞEN GÖREVLER</a:t>
            </a:r>
            <a:br>
              <a:rPr lang="tr-TR" sz="3200" b="1" dirty="0" smtClean="0">
                <a:solidFill>
                  <a:schemeClr val="tx1"/>
                </a:solidFill>
                <a:latin typeface="+mj-lt"/>
              </a:rPr>
            </a:b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(Devlet, İşçi ve İşveren Örgütleri)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İş sağlığı ve güvenliği standardı </a:t>
            </a:r>
            <a:r>
              <a:rPr lang="tr-TR" sz="2600" dirty="0" smtClean="0">
                <a:latin typeface="+mj-lt"/>
              </a:rPr>
              <a:t>oluşturma ve uygulama,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İş sağlığı ve güvenliğinin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özendirilmesi</a:t>
            </a:r>
            <a:r>
              <a:rPr lang="tr-TR" sz="2600" dirty="0" smtClean="0">
                <a:latin typeface="+mj-lt"/>
              </a:rPr>
              <a:t>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İş kazalarının azaltılması için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teşvikler </a:t>
            </a:r>
            <a:r>
              <a:rPr lang="tr-TR" sz="2600" dirty="0" smtClean="0">
                <a:latin typeface="+mj-lt"/>
              </a:rPr>
              <a:t>sağlanması,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İş kazalarının ve meslek hastalıklarının nedenlerinin araştırılması, bunların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önlenmesine yönelik faaliyetler </a:t>
            </a:r>
            <a:r>
              <a:rPr lang="tr-TR" sz="2600" dirty="0" smtClean="0">
                <a:latin typeface="+mj-lt"/>
              </a:rPr>
              <a:t>yürütülmesi,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Eğitim ve öğretim </a:t>
            </a:r>
            <a:r>
              <a:rPr lang="tr-TR" sz="2600" dirty="0" smtClean="0">
                <a:latin typeface="+mj-lt"/>
              </a:rPr>
              <a:t>hizmetlerinin yürütülmesi,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Denetim</a:t>
            </a:r>
            <a:r>
              <a:rPr lang="tr-TR" sz="2600" dirty="0" smtClean="0">
                <a:latin typeface="+mj-lt"/>
              </a:rPr>
              <a:t> hizmetlerinin yürütülmesi,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Profesyonel iş sağlığı ve güvenliği hizmetlerinin </a:t>
            </a:r>
            <a:r>
              <a:rPr lang="tr-TR" sz="2600" dirty="0" smtClean="0">
                <a:latin typeface="+mj-lt"/>
              </a:rPr>
              <a:t>sağlanması,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9D52E-3A6E-49DA-9613-98D07A996C26}" type="slidenum">
              <a:rPr lang="tr-TR"/>
              <a:pPr>
                <a:defRPr/>
              </a:pPr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7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950" y="188913"/>
            <a:ext cx="8712200" cy="6048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b="1" dirty="0" smtClean="0">
                <a:latin typeface="+mj-lt"/>
              </a:rPr>
              <a:t>   </a:t>
            </a:r>
            <a:r>
              <a:rPr lang="tr-TR" sz="4000" b="1" dirty="0" smtClean="0">
                <a:latin typeface="+mj-lt"/>
              </a:rPr>
              <a:t>İŞ GÜVENLİĞİ KÜLTÜRÜ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Özümsenmiş ve yaşam biçimi haline getirilmiş bilgiye  KÜLTÜR denir.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8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İş güvenliği de bilgiye dayanır, iş yerlerinde çalışanlarca içselleştirilmiş ve yaşam biçimi haline getirilmiş bilgiler de güvenlik kültürünün temelini oluşturur.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8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Sonuç olarak, iş güvenliği kültürü de  iş güvenliğinin öncelikli olduğu yaşam biçimidir.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D2F67-503B-45D5-9FCC-A752D5B57A4B}" type="slidenum">
              <a:rPr lang="tr-TR"/>
              <a:pPr>
                <a:defRPr/>
              </a:pPr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5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Güvenlik Kültürü Kavramı</a:t>
            </a:r>
          </a:p>
        </p:txBody>
      </p:sp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784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altLang="tr-TR" dirty="0" smtClean="0">
                <a:solidFill>
                  <a:srgbClr val="0033CC"/>
                </a:solidFill>
                <a:latin typeface="+mj-lt"/>
              </a:rPr>
              <a:t>“</a:t>
            </a:r>
            <a:r>
              <a:rPr lang="tr-TR" altLang="tr-TR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GÜVENLİK KÜLTÜRÜ</a:t>
            </a:r>
            <a:r>
              <a:rPr lang="tr-TR" altLang="tr-TR" dirty="0" smtClean="0">
                <a:solidFill>
                  <a:srgbClr val="0033CC"/>
                </a:solidFill>
                <a:latin typeface="+mj-lt"/>
              </a:rPr>
              <a:t>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sağlıklı ve güvenli davranışın </a:t>
            </a:r>
            <a:r>
              <a:rPr lang="tr-TR" altLang="tr-TR" dirty="0" smtClean="0">
                <a:latin typeface="+mj-lt"/>
                <a:cs typeface="Arial" pitchFamily="34" charset="0"/>
              </a:rPr>
              <a:t>bir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alışkanlık haline getirilmesidir.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tr-TR" dirty="0" smtClean="0">
              <a:latin typeface="+mj-lt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dirty="0" smtClean="0">
                <a:latin typeface="+mj-lt"/>
                <a:cs typeface="Arial" pitchFamily="34" charset="0"/>
              </a:rPr>
              <a:t>İŞ SAĞLIĞI VE GÜVENLİĞİ’NDE</a:t>
            </a:r>
            <a:r>
              <a:rPr lang="tr-TR" altLang="tr-TR" dirty="0" smtClean="0">
                <a:latin typeface="+mj-lt"/>
              </a:rPr>
              <a:t>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HEDEF;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çalışma hayatında ve toplum genelinde</a:t>
            </a:r>
            <a:endParaRPr lang="tr-TR" altLang="tr-TR" dirty="0" smtClean="0">
              <a:solidFill>
                <a:srgbClr val="FF0000"/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dirty="0" smtClean="0">
                <a:latin typeface="+mj-lt"/>
                <a:cs typeface="Arial" pitchFamily="34" charset="0"/>
              </a:rPr>
              <a:t>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ortak</a:t>
            </a:r>
            <a:r>
              <a:rPr lang="tr-TR" altLang="tr-TR" dirty="0" smtClean="0">
                <a:latin typeface="+mj-lt"/>
                <a:cs typeface="Arial" pitchFamily="34" charset="0"/>
              </a:rPr>
              <a:t> bir </a:t>
            </a:r>
            <a:r>
              <a:rPr lang="tr-TR" altLang="tr-TR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“Güvenlik Kültürü”</a:t>
            </a:r>
            <a:r>
              <a:rPr lang="tr-TR" altLang="tr-TR" dirty="0" smtClean="0">
                <a:latin typeface="+mj-lt"/>
                <a:cs typeface="Arial" pitchFamily="34" charset="0"/>
              </a:rPr>
              <a:t> kavramının oluşturulmasıdır.</a:t>
            </a:r>
            <a:endParaRPr lang="en-US" altLang="tr-TR" dirty="0" smtClean="0">
              <a:latin typeface="+mj-lt"/>
              <a:cs typeface="Arial" pitchFamily="34" charset="0"/>
            </a:endParaRPr>
          </a:p>
          <a:p>
            <a:pPr eaLnBrk="1" hangingPunct="1"/>
            <a:endParaRPr lang="tr-TR" alt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66AC1-C534-4C18-A50F-095A23D3EF26}" type="slidenum">
              <a:rPr lang="tr-TR"/>
              <a:pPr>
                <a:defRPr/>
              </a:pPr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Güvenlik kültürü,</a:t>
            </a:r>
            <a:r>
              <a:rPr 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sz="3200" dirty="0" smtClean="0">
                <a:solidFill>
                  <a:schemeClr val="tx1"/>
                </a:solidFill>
                <a:latin typeface="+mj-lt"/>
              </a:rPr>
            </a:br>
            <a:endParaRPr lang="tr-T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0025" y="1545179"/>
            <a:ext cx="8943975" cy="53292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9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</a:t>
            </a:r>
            <a:r>
              <a:rPr lang="tr-TR" sz="12800" dirty="0" smtClean="0">
                <a:latin typeface="+mj-lt"/>
              </a:rPr>
              <a:t>Kurumun sağlık ve güvenlik programlarının </a:t>
            </a:r>
          </a:p>
          <a:p>
            <a:pPr indent="99853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9800" dirty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tr-TR" sz="9800" dirty="0" smtClean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- yeterliliğine, </a:t>
            </a:r>
          </a:p>
          <a:p>
            <a:pPr indent="99853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9800" dirty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tr-TR" sz="9800" dirty="0" smtClean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- tarzına ve </a:t>
            </a:r>
          </a:p>
          <a:p>
            <a:pPr indent="99853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9800" dirty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tr-TR" sz="9800" dirty="0" smtClean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- uygulamadaki süreklilik ve ısrarlılığa </a:t>
            </a:r>
          </a:p>
          <a:p>
            <a:pPr indent="99853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9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9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</a:t>
            </a:r>
            <a:r>
              <a:rPr lang="tr-TR" sz="1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karar veren birey ve grupların </a:t>
            </a:r>
          </a:p>
          <a:p>
            <a:pPr marL="1430338" indent="-889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9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</a:t>
            </a:r>
            <a:r>
              <a:rPr lang="tr-TR" sz="9800" dirty="0" smtClean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- değer, </a:t>
            </a:r>
          </a:p>
          <a:p>
            <a:pPr marL="1430338" indent="-889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9800" dirty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tr-TR" sz="9800" dirty="0" smtClean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- tutum, </a:t>
            </a:r>
          </a:p>
          <a:p>
            <a:pPr marL="1430338" indent="-889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9800" dirty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tr-TR" sz="9800" dirty="0" smtClean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-yetkinlik ve </a:t>
            </a:r>
          </a:p>
          <a:p>
            <a:pPr marL="1430338" indent="-889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9800" dirty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tr-TR" sz="9800" dirty="0" smtClean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-davranış biçimlerinin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9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14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tr-TR" sz="1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                                         </a:t>
            </a:r>
            <a:r>
              <a:rPr lang="tr-TR" sz="1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bir ürünüdür. </a:t>
            </a:r>
            <a:endParaRPr lang="tr-TR" sz="14400" dirty="0" smtClean="0">
              <a:solidFill>
                <a:srgbClr val="FF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1E3D0-9140-44B0-8A1F-67C68EDE41AE}" type="slidenum">
              <a:rPr lang="tr-TR"/>
              <a:pPr>
                <a:defRPr/>
              </a:pPr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0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Başlık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tr-TR" altLang="tr-TR" sz="3200" b="1" smtClean="0">
                <a:solidFill>
                  <a:srgbClr val="FF0000"/>
                </a:solidFill>
                <a:latin typeface="+mj-lt"/>
              </a:rPr>
              <a:t>ILO 2003 GLOBAL STRATEJİ BELGESİ’NDE</a:t>
            </a:r>
            <a:r>
              <a:rPr lang="tr-TR" altLang="tr-TR" sz="3200" b="1" smtClean="0">
                <a:solidFill>
                  <a:srgbClr val="B32C16"/>
                </a:solidFill>
                <a:latin typeface="+mj-lt"/>
              </a:rPr>
              <a:t> </a:t>
            </a:r>
            <a:r>
              <a:rPr lang="tr-TR" altLang="tr-TR" sz="3200" b="1" smtClean="0">
                <a:solidFill>
                  <a:srgbClr val="FF0000"/>
                </a:solidFill>
                <a:latin typeface="+mj-lt"/>
              </a:rPr>
              <a:t>GÜVENLİK KÜLTÜRÜ</a:t>
            </a:r>
            <a:r>
              <a:rPr lang="tr-TR" altLang="tr-TR" sz="3200" b="1" smtClean="0">
                <a:solidFill>
                  <a:srgbClr val="2612B8"/>
                </a:solidFill>
                <a:latin typeface="+mj-lt"/>
              </a:rPr>
              <a:t/>
            </a:r>
            <a:br>
              <a:rPr lang="tr-TR" altLang="tr-TR" sz="3200" b="1" smtClean="0">
                <a:solidFill>
                  <a:srgbClr val="2612B8"/>
                </a:solidFill>
                <a:latin typeface="+mj-lt"/>
              </a:rPr>
            </a:br>
            <a:endParaRPr lang="tr-TR" altLang="tr-TR" sz="3200" b="1" smtClean="0">
              <a:solidFill>
                <a:srgbClr val="2612B8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19050" y="1484313"/>
            <a:ext cx="9036050" cy="45259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rgbClr val="2612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</a:t>
            </a:r>
            <a:r>
              <a:rPr lang="tr-TR" sz="3300" b="1" dirty="0" smtClean="0">
                <a:solidFill>
                  <a:srgbClr val="FF0000"/>
                </a:solidFill>
                <a:latin typeface="+mj-lt"/>
              </a:rPr>
              <a:t>Ulusal önleyici sağlık ve güvenlik kültürü,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3300" b="1" dirty="0" smtClean="0">
              <a:solidFill>
                <a:srgbClr val="FF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b="1" dirty="0">
                <a:latin typeface="+mj-lt"/>
              </a:rPr>
              <a:t> </a:t>
            </a:r>
            <a:r>
              <a:rPr lang="tr-TR" sz="2800" b="1" dirty="0" smtClean="0">
                <a:latin typeface="+mj-lt"/>
              </a:rPr>
              <a:t>   </a:t>
            </a:r>
            <a:r>
              <a:rPr lang="tr-TR" sz="2800" b="1" dirty="0" smtClean="0">
                <a:solidFill>
                  <a:srgbClr val="2612B8"/>
                </a:solidFill>
                <a:latin typeface="+mj-lt"/>
              </a:rPr>
              <a:t>Sağlıklı ve güvenli bir çalışma ortamına sahip olma hakkına</a:t>
            </a:r>
            <a:r>
              <a:rPr lang="tr-TR" sz="2800" b="1" dirty="0" smtClean="0">
                <a:latin typeface="+mj-lt"/>
              </a:rPr>
              <a:t> herkesin saygı gösterdiği,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b="1" dirty="0" smtClean="0">
                <a:latin typeface="+mj-lt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b="1" dirty="0">
                <a:latin typeface="+mj-lt"/>
              </a:rPr>
              <a:t> </a:t>
            </a:r>
            <a:r>
              <a:rPr lang="tr-TR" sz="2800" b="1" dirty="0" smtClean="0">
                <a:latin typeface="+mj-lt"/>
              </a:rPr>
              <a:t>   </a:t>
            </a:r>
            <a:r>
              <a:rPr lang="tr-TR" sz="2800" b="1" dirty="0" smtClean="0">
                <a:solidFill>
                  <a:srgbClr val="2612B8"/>
                </a:solidFill>
                <a:latin typeface="+mj-lt"/>
              </a:rPr>
              <a:t>hak, sorumluluk ve ödevlerin, önleme ilkelerine öncelik verilerek açıkça tanımlandığı </a:t>
            </a:r>
            <a:r>
              <a:rPr lang="tr-TR" sz="2800" b="1" dirty="0" smtClean="0">
                <a:latin typeface="+mj-lt"/>
              </a:rPr>
              <a:t>bir sistem içerisinde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8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b="1" dirty="0">
                <a:latin typeface="+mj-lt"/>
              </a:rPr>
              <a:t> </a:t>
            </a:r>
            <a:r>
              <a:rPr lang="tr-TR" sz="2800" b="1" dirty="0" smtClean="0">
                <a:latin typeface="+mj-lt"/>
              </a:rPr>
              <a:t>   </a:t>
            </a:r>
            <a:r>
              <a:rPr lang="tr-TR" sz="2800" b="1" dirty="0" smtClean="0">
                <a:solidFill>
                  <a:srgbClr val="2612B8"/>
                </a:solidFill>
                <a:latin typeface="+mj-lt"/>
              </a:rPr>
              <a:t>devlet, işveren ve işçilerin </a:t>
            </a:r>
            <a:r>
              <a:rPr lang="tr-TR" sz="2800" b="1" dirty="0" smtClean="0">
                <a:latin typeface="+mj-lt"/>
              </a:rPr>
              <a:t>sağlıklı ve güvenli bir çalışma ortamı oluşturulmasında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400" b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b="1" dirty="0" smtClean="0">
                <a:latin typeface="+mj-lt"/>
              </a:rPr>
              <a:t>     </a:t>
            </a:r>
            <a:r>
              <a:rPr lang="tr-TR" sz="3500" b="1" u="sng" dirty="0" smtClean="0">
                <a:solidFill>
                  <a:srgbClr val="FF0000"/>
                </a:solidFill>
                <a:latin typeface="+mj-lt"/>
              </a:rPr>
              <a:t>aktif olarak </a:t>
            </a:r>
            <a:r>
              <a:rPr lang="tr-TR" sz="3500" b="1" dirty="0" smtClean="0">
                <a:solidFill>
                  <a:srgbClr val="FF0000"/>
                </a:solidFill>
                <a:latin typeface="+mj-lt"/>
              </a:rPr>
              <a:t>yer aldıkları bir anlayıştır. 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3100" b="1" dirty="0" smtClean="0">
                <a:solidFill>
                  <a:srgbClr val="2612B8"/>
                </a:solidFill>
                <a:latin typeface="+mj-lt"/>
              </a:rPr>
              <a:t>(devam)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35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30E8A-C1E8-45C2-9BBE-0AE30A43D769}" type="slidenum">
              <a:rPr lang="tr-TR"/>
              <a:pPr>
                <a:defRPr/>
              </a:pPr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0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107950" y="274638"/>
            <a:ext cx="8712200" cy="1143000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Güvenlik Kültürünün oluşturulabilmesi için;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640762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tr-TR" altLang="tr-TR" sz="2800" dirty="0" smtClean="0">
                <a:latin typeface="+mj-lt"/>
              </a:rPr>
              <a:t>İSG uygulamalarında </a:t>
            </a: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sosyal partnerlerle </a:t>
            </a:r>
            <a:r>
              <a:rPr lang="tr-TR" altLang="tr-TR" sz="2800" dirty="0" smtClean="0">
                <a:latin typeface="+mj-lt"/>
              </a:rPr>
              <a:t>(MEB, İşçi ve İşveren Örgütleri, Üniversiteler </a:t>
            </a:r>
            <a:r>
              <a:rPr lang="tr-TR" altLang="tr-TR" sz="2800" dirty="0" err="1" smtClean="0">
                <a:latin typeface="+mj-lt"/>
              </a:rPr>
              <a:t>v.b</a:t>
            </a:r>
            <a:r>
              <a:rPr lang="tr-TR" altLang="tr-TR" sz="2800" dirty="0" smtClean="0">
                <a:latin typeface="+mj-lt"/>
              </a:rPr>
              <a:t>.) </a:t>
            </a: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işbirliği sağlanmalı,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İyi uygulama örnekleri ve deneyimleri  </a:t>
            </a:r>
            <a:r>
              <a:rPr lang="tr-TR" altLang="tr-TR" sz="2800" dirty="0" smtClean="0">
                <a:latin typeface="+mj-lt"/>
              </a:rPr>
              <a:t>paylaşılmalı,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tr-TR" altLang="tr-TR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Ulusal bir bilgi ağı </a:t>
            </a:r>
            <a:r>
              <a:rPr lang="tr-TR" altLang="tr-TR" sz="2800" dirty="0" smtClean="0">
                <a:latin typeface="+mj-lt"/>
              </a:rPr>
              <a:t>oluşturulmalı,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altLang="tr-TR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tr-TR" altLang="tr-TR" sz="2800" dirty="0" smtClean="0">
                <a:latin typeface="+mj-lt"/>
              </a:rPr>
              <a:t>Erken çocukluktan başlayarak </a:t>
            </a: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yaşam boyu eğitim </a:t>
            </a:r>
            <a:r>
              <a:rPr lang="tr-TR" altLang="tr-TR" sz="2800" dirty="0" smtClean="0">
                <a:latin typeface="+mj-lt"/>
              </a:rPr>
              <a:t>sağlanmalı,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Duyarlılık ve bilinçlendirme eğitim kampanyaları </a:t>
            </a:r>
            <a:r>
              <a:rPr lang="tr-TR" altLang="tr-TR" sz="2800" dirty="0" smtClean="0">
                <a:latin typeface="+mj-lt"/>
              </a:rPr>
              <a:t>düzenlenmelidir.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18212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2 İçerik Yer Tutucusu"/>
          <p:cNvSpPr>
            <a:spLocks noGrp="1"/>
          </p:cNvSpPr>
          <p:nvPr>
            <p:ph idx="1"/>
          </p:nvPr>
        </p:nvSpPr>
        <p:spPr>
          <a:xfrm>
            <a:off x="0" y="1052513"/>
            <a:ext cx="8926513" cy="50403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tr-TR" altLang="tr-TR" sz="2800" b="1" smtClean="0">
                <a:latin typeface="+mj-lt"/>
              </a:rPr>
              <a:t>     Önleyici sağlık ve güvenlik kültürünün </a:t>
            </a:r>
            <a:r>
              <a:rPr lang="tr-TR" altLang="tr-TR" sz="2800" b="1" smtClean="0">
                <a:solidFill>
                  <a:srgbClr val="FF0000"/>
                </a:solidFill>
                <a:latin typeface="+mj-lt"/>
              </a:rPr>
              <a:t>sürdürülmesi</a:t>
            </a:r>
            <a:r>
              <a:rPr lang="tr-TR" altLang="tr-TR" sz="2800" b="1" smtClean="0">
                <a:latin typeface="+mj-lt"/>
              </a:rPr>
              <a:t>,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altLang="tr-TR" sz="2800" b="1" smtClean="0">
              <a:latin typeface="+mj-lt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tr-TR" altLang="tr-TR" sz="2800" b="1" smtClean="0">
                <a:latin typeface="+mj-lt"/>
              </a:rPr>
              <a:t>     tehlike ve risk kavramları ile tehlike ve risklerin nasıl önleneceği veya nasıl kontrol altına alınacağı ile ilgili olarak </a:t>
            </a:r>
            <a:r>
              <a:rPr lang="tr-TR" altLang="tr-TR" sz="2800" b="1" smtClean="0">
                <a:solidFill>
                  <a:srgbClr val="FF0000"/>
                </a:solidFill>
                <a:latin typeface="+mj-lt"/>
              </a:rPr>
              <a:t>toplumsal bilinç ve anlayış düzeyinin yükseltilmesi</a:t>
            </a:r>
            <a:r>
              <a:rPr lang="tr-TR" altLang="tr-TR" sz="2800" b="1" smtClean="0">
                <a:solidFill>
                  <a:srgbClr val="2612B8"/>
                </a:solidFill>
                <a:latin typeface="+mj-lt"/>
              </a:rPr>
              <a:t>,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altLang="tr-TR" sz="2800" b="1" smtClean="0">
              <a:solidFill>
                <a:srgbClr val="2612B8"/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3600" b="1" smtClean="0">
                <a:solidFill>
                  <a:srgbClr val="FF0000"/>
                </a:solidFill>
                <a:latin typeface="+mj-lt"/>
              </a:rPr>
              <a:t>     mevcut bütün vasıtaların kullanılması ile mümkündür.</a:t>
            </a:r>
          </a:p>
          <a:p>
            <a:pPr algn="just" eaLnBrk="1" hangingPunct="1"/>
            <a:endParaRPr lang="tr-TR" altLang="tr-TR" sz="280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1CD83-7BCE-48E8-9E94-0ED9B1359A00}" type="slidenum">
              <a:rPr lang="tr-TR"/>
              <a:pPr>
                <a:defRPr/>
              </a:pPr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9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3978" cy="1403350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AB 2002-2006 STRATEJİ DOKÜMANI’NDA</a:t>
            </a:r>
            <a:br>
              <a:rPr lang="tr-TR" altLang="tr-TR" sz="3200" b="1" dirty="0" smtClean="0">
                <a:solidFill>
                  <a:schemeClr val="tx1"/>
                </a:solidFill>
                <a:latin typeface="+mj-lt"/>
              </a:rPr>
            </a:br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 GÜVENLİK KÜLTÜRÜ</a:t>
            </a:r>
            <a:r>
              <a:rPr lang="tr-TR" alt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altLang="tr-TR" sz="3200" dirty="0" smtClean="0">
                <a:solidFill>
                  <a:schemeClr val="tx1"/>
                </a:solidFill>
                <a:latin typeface="+mj-lt"/>
              </a:rPr>
            </a:br>
            <a:endParaRPr lang="tr-TR" alt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707" name="2 İçerik Yer Tutucusu"/>
          <p:cNvSpPr>
            <a:spLocks noGrp="1"/>
          </p:cNvSpPr>
          <p:nvPr>
            <p:ph idx="1"/>
          </p:nvPr>
        </p:nvSpPr>
        <p:spPr>
          <a:xfrm>
            <a:off x="107504" y="1772816"/>
            <a:ext cx="8748713" cy="4525962"/>
          </a:xfrm>
        </p:spPr>
        <p:txBody>
          <a:bodyPr/>
          <a:lstStyle/>
          <a:p>
            <a:pPr algn="just" eaLnBrk="1" hangingPunct="1"/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Eğitim ve korunma kültürü</a:t>
            </a:r>
            <a:r>
              <a:rPr lang="tr-TR" altLang="tr-TR" sz="2600" dirty="0" smtClean="0">
                <a:latin typeface="+mj-lt"/>
              </a:rPr>
              <a:t>, çalışma yaşamında kalite ve verimliliğin sağlanması ve sürdürülmesinde </a:t>
            </a:r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en temel öğedir.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altLang="tr-TR" sz="2600" dirty="0" smtClean="0">
              <a:latin typeface="+mj-lt"/>
            </a:endParaRPr>
          </a:p>
          <a:p>
            <a:pPr algn="just" eaLnBrk="1" hangingPunct="1"/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Küçük yaşlardan itibaren </a:t>
            </a:r>
            <a:r>
              <a:rPr lang="tr-TR" altLang="tr-TR" sz="2600" dirty="0" smtClean="0">
                <a:latin typeface="+mj-lt"/>
              </a:rPr>
              <a:t>İSG konusunda eğitim verilmesi ve duyarlılığın artırılması büyük önem taşır.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altLang="tr-TR" sz="2600" dirty="0" smtClean="0">
              <a:latin typeface="+mj-lt"/>
            </a:endParaRPr>
          </a:p>
          <a:p>
            <a:pPr algn="just" eaLnBrk="1" hangingPunct="1"/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AB’deki bütün gençler için</a:t>
            </a:r>
            <a:r>
              <a:rPr lang="tr-TR" altLang="tr-TR" sz="2600" dirty="0" smtClean="0">
                <a:latin typeface="+mj-lt"/>
              </a:rPr>
              <a:t>, 2010 yılından önce bütün eğitim kurumlarında bir dönemde </a:t>
            </a:r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en az 8 saat İSG eğitimi</a:t>
            </a:r>
            <a:r>
              <a:rPr lang="tr-TR" altLang="tr-TR" sz="2600" dirty="0" smtClean="0">
                <a:latin typeface="+mj-lt"/>
              </a:rPr>
              <a:t> sağlanmış olmalıdır.</a:t>
            </a:r>
            <a:endParaRPr lang="en-US" altLang="tr-TR" sz="2600" dirty="0" smtClean="0">
              <a:latin typeface="+mj-lt"/>
            </a:endParaRPr>
          </a:p>
          <a:p>
            <a:pPr algn="just" eaLnBrk="1" hangingPunct="1"/>
            <a:endParaRPr lang="tr-TR" altLang="tr-TR" sz="26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3C215-BDC2-4918-BDEA-0F8703C3DFB1}" type="slidenum">
              <a:rPr lang="tr-TR"/>
              <a:pPr>
                <a:defRPr/>
              </a:pPr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0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950" y="11113"/>
            <a:ext cx="7827963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Güvenlik Kültürü’nün Kriterleri</a:t>
            </a:r>
            <a:br>
              <a:rPr lang="tr-TR" sz="3200" b="1" dirty="0" smtClean="0">
                <a:solidFill>
                  <a:schemeClr val="tx1"/>
                </a:solidFill>
                <a:latin typeface="+mj-lt"/>
              </a:rPr>
            </a:br>
            <a:endParaRPr lang="tr-TR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8640762" cy="5689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Güvenlik politikalarının mevcudiyeti,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Yönetimin güvenlik için görünür kararlılığı,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Yönetim kademelerinin demokratik </a:t>
            </a:r>
            <a:r>
              <a:rPr lang="tr-TR" sz="2800" dirty="0" err="1" smtClean="0">
                <a:latin typeface="+mj-lt"/>
              </a:rPr>
              <a:t>uygulamala</a:t>
            </a:r>
            <a:r>
              <a:rPr lang="tr-TR" sz="2800" dirty="0" smtClean="0">
                <a:latin typeface="+mj-lt"/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Güvenlik temelinde olumlu değerler,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>
                <a:latin typeface="+mj-lt"/>
              </a:rPr>
              <a:t>U</a:t>
            </a:r>
            <a:r>
              <a:rPr lang="tr-TR" sz="2800" dirty="0" smtClean="0">
                <a:latin typeface="+mj-lt"/>
              </a:rPr>
              <a:t>ygulamaları sahiplenme ve bağlılık,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latin typeface="+mj-lt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Zorunluluk ve sorumlulukların açık tanımı,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Güvenlik ve üretim arasındaki denge,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Eğitim; yetkinlik kazanmış çalışanlar,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+mj-lt"/>
              </a:rPr>
              <a:t>Yüksek motivasyon ve iş tatmini,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600" dirty="0" smtClean="0">
                <a:latin typeface="+mj-lt"/>
              </a:rPr>
              <a:t>(devam)</a:t>
            </a: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248BF-5FE8-4BF6-AC9F-D785474798F1}" type="slidenum">
              <a:rPr lang="tr-TR"/>
              <a:pPr>
                <a:defRPr/>
              </a:pPr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1D63A-5F86-476F-AFD3-8F61B4611FC5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229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08050"/>
            <a:ext cx="8858250" cy="5329238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Yönetim ve çalışanlar arasında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karşılıklı güven ve âdil yaklaşım</a:t>
            </a:r>
            <a:r>
              <a:rPr lang="tr-TR" sz="2600" dirty="0" smtClean="0">
                <a:latin typeface="+mj-lt"/>
              </a:rPr>
              <a:t>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Kalite ölçüt kurallarının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güncellenmesi</a:t>
            </a:r>
            <a:r>
              <a:rPr lang="tr-TR" sz="2600" dirty="0" smtClean="0">
                <a:latin typeface="+mj-lt"/>
              </a:rPr>
              <a:t>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6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Düzenli ekipman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bakım</a:t>
            </a:r>
            <a:r>
              <a:rPr lang="tr-TR" sz="2600" dirty="0" smtClean="0">
                <a:latin typeface="+mj-lt"/>
              </a:rPr>
              <a:t>ı,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solidFill>
                  <a:srgbClr val="2612B8"/>
                </a:solidFill>
                <a:latin typeface="+mj-lt"/>
              </a:rPr>
              <a:t>Olayların</a:t>
            </a:r>
            <a:r>
              <a:rPr lang="tr-TR" sz="2600" dirty="0" smtClean="0">
                <a:latin typeface="+mj-lt"/>
              </a:rPr>
              <a:t> (</a:t>
            </a:r>
            <a:r>
              <a:rPr lang="tr-TR" sz="2600" dirty="0" err="1" smtClean="0">
                <a:latin typeface="+mj-lt"/>
              </a:rPr>
              <a:t>örn</a:t>
            </a:r>
            <a:r>
              <a:rPr lang="tr-TR" sz="2600" dirty="0" smtClean="0">
                <a:latin typeface="+mj-lt"/>
              </a:rPr>
              <a:t>.: atlatılan bir kaza) ve </a:t>
            </a:r>
            <a:r>
              <a:rPr lang="tr-TR" sz="2600" dirty="0" smtClean="0">
                <a:solidFill>
                  <a:srgbClr val="2612B8"/>
                </a:solidFill>
                <a:latin typeface="+mj-lt"/>
              </a:rPr>
              <a:t>küçük bile olsa kazaların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rapor edilmesi ve etkin yorumu</a:t>
            </a:r>
            <a:r>
              <a:rPr lang="tr-TR" sz="2600" dirty="0" smtClean="0">
                <a:latin typeface="+mj-lt"/>
              </a:rPr>
              <a:t>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6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Farklı kurumsal seviyelerden ve görevlilerden </a:t>
            </a:r>
            <a:r>
              <a:rPr lang="tr-TR" sz="2600" dirty="0" smtClean="0">
                <a:solidFill>
                  <a:srgbClr val="2612B8"/>
                </a:solidFill>
                <a:latin typeface="+mj-lt"/>
              </a:rPr>
              <a:t>sağlıklı bilgi akışı,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solidFill>
                  <a:srgbClr val="2612B8"/>
                </a:solidFill>
                <a:latin typeface="+mj-lt"/>
              </a:rPr>
              <a:t>Uygun tasarım</a:t>
            </a:r>
            <a:r>
              <a:rPr lang="tr-TR" sz="2600" dirty="0" smtClean="0">
                <a:latin typeface="+mj-lt"/>
              </a:rPr>
              <a:t>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Yeterli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kaynak</a:t>
            </a:r>
            <a:r>
              <a:rPr lang="tr-TR" sz="2600" dirty="0" smtClean="0">
                <a:latin typeface="+mj-lt"/>
              </a:rPr>
              <a:t> ve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sürekli iyileştirme,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600" dirty="0" smtClean="0">
              <a:solidFill>
                <a:srgbClr val="FF000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Gerektiğinde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otorite ile olan iş ilişkileri.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2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FE9F-87AE-4BF3-A88F-1EA75F136DA0}" type="slidenum">
              <a:rPr lang="tr-TR"/>
              <a:pPr>
                <a:defRPr/>
              </a:pPr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7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Güvenlik Kültürünün Yapısı</a:t>
            </a:r>
          </a:p>
        </p:txBody>
      </p:sp>
      <p:sp>
        <p:nvSpPr>
          <p:cNvPr id="75779" name="Rectangle 3"/>
          <p:cNvSpPr>
            <a:spLocks noGrp="1"/>
          </p:cNvSpPr>
          <p:nvPr>
            <p:ph idx="1"/>
          </p:nvPr>
        </p:nvSpPr>
        <p:spPr>
          <a:xfrm>
            <a:off x="250825" y="1557338"/>
            <a:ext cx="8497888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2400" dirty="0" smtClean="0">
                <a:latin typeface="+mj-lt"/>
              </a:rPr>
              <a:t>Güvenlik kültürü, ortak amaç olan iş güvenliğini ve yüksek kalitede hizmet sağlamayı </a:t>
            </a:r>
            <a:r>
              <a:rPr lang="tr-TR" altLang="tr-TR" sz="2400" u="sng" dirty="0" smtClean="0">
                <a:solidFill>
                  <a:srgbClr val="FF0000"/>
                </a:solidFill>
                <a:latin typeface="+mj-lt"/>
              </a:rPr>
              <a:t>ekip çalışması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ile gerçekleştirmeyi hedefleyen bir yapıya sahiptir.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altLang="tr-TR" sz="2400" dirty="0" smtClean="0">
              <a:latin typeface="+mj-lt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altLang="tr-TR" sz="2400" dirty="0" smtClean="0">
              <a:latin typeface="+mj-lt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2400" dirty="0" smtClean="0">
                <a:latin typeface="+mj-lt"/>
              </a:rPr>
              <a:t>Güvenlik kültürü, çalışma ortamının güvenliğini sağlamak amacıyla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yönetimin ve işçilerin gerçekleştirdiği </a:t>
            </a:r>
            <a:r>
              <a:rPr lang="tr-TR" altLang="tr-TR" sz="2400" u="sng" dirty="0" smtClean="0">
                <a:solidFill>
                  <a:srgbClr val="FF0000"/>
                </a:solidFill>
                <a:latin typeface="+mj-lt"/>
              </a:rPr>
              <a:t>ortak taahhüttür</a:t>
            </a:r>
            <a:r>
              <a:rPr lang="tr-TR" altLang="tr-TR" sz="2400" u="sng" dirty="0" smtClean="0">
                <a:latin typeface="+mj-lt"/>
              </a:rPr>
              <a:t>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altLang="tr-TR" sz="2400" u="sng" dirty="0" smtClean="0">
              <a:latin typeface="+mj-lt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altLang="tr-TR" sz="2400" dirty="0" smtClean="0">
              <a:latin typeface="+mj-lt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2400" dirty="0" smtClean="0">
                <a:latin typeface="+mj-lt"/>
              </a:rPr>
              <a:t>Eğitim ve güvenlik kültürü,</a:t>
            </a:r>
            <a:r>
              <a:rPr lang="tr-TR" altLang="tr-TR" sz="2400" dirty="0" smtClean="0">
                <a:solidFill>
                  <a:srgbClr val="660066"/>
                </a:solidFill>
                <a:latin typeface="+mj-lt"/>
              </a:rPr>
              <a:t> </a:t>
            </a:r>
            <a:r>
              <a:rPr lang="tr-TR" altLang="tr-TR" sz="2400" dirty="0" smtClean="0">
                <a:latin typeface="+mj-lt"/>
              </a:rPr>
              <a:t>çalışma yaşamında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kalite ve verimliliğin sağlanması ve sürdürülmesinde </a:t>
            </a:r>
            <a:r>
              <a:rPr lang="tr-TR" altLang="tr-TR" sz="2400" u="sng" dirty="0" smtClean="0">
                <a:solidFill>
                  <a:srgbClr val="FF0000"/>
                </a:solidFill>
                <a:latin typeface="+mj-lt"/>
              </a:rPr>
              <a:t>en temel öğedir</a:t>
            </a:r>
            <a:r>
              <a:rPr lang="tr-TR" altLang="tr-TR" sz="2400" u="sng" dirty="0" smtClean="0">
                <a:latin typeface="+mj-lt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tr-TR" altLang="tr-TR" sz="2400" u="sng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BF66E-16EA-4E88-8F47-5C4BBEE365A1}" type="slidenum">
              <a:rPr lang="tr-TR"/>
              <a:pPr>
                <a:defRPr/>
              </a:pPr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8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Başlık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974725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İSG politikalarında güvenlik kültürü oluşturmak neden önemli? </a:t>
            </a:r>
            <a:br>
              <a:rPr lang="tr-TR" altLang="tr-TR" sz="3200" b="1" dirty="0" smtClean="0">
                <a:solidFill>
                  <a:schemeClr val="tx1"/>
                </a:solidFill>
                <a:latin typeface="+mj-lt"/>
              </a:rPr>
            </a:br>
            <a:endParaRPr lang="tr-TR" altLang="tr-TR" sz="3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525962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Sanayi ve teknolojinin gelişmesi ile birlikte </a:t>
            </a:r>
            <a:r>
              <a:rPr lang="tr-TR" sz="2400" dirty="0" smtClean="0">
                <a:latin typeface="+mj-lt"/>
              </a:rPr>
              <a:t>işyerlerindeki </a:t>
            </a:r>
            <a:r>
              <a:rPr lang="tr-TR" sz="2400" dirty="0" smtClean="0">
                <a:solidFill>
                  <a:srgbClr val="2612B8"/>
                </a:solidFill>
                <a:latin typeface="+mj-lt"/>
              </a:rPr>
              <a:t>kötü çalışma koşulları, iş sağlığı ve güvenliğini, buna bağlı olarak da toplum sağlığını tehdit eder hale gelmektedir.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Bu durumu önlemek için;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400" dirty="0" smtClean="0">
              <a:latin typeface="+mj-lt"/>
            </a:endParaRPr>
          </a:p>
          <a:p>
            <a:pPr marL="1076325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- İş kazaları ve meslek hastalıklarının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önlenmesi ve azaltılması için uğraşılmakta</a:t>
            </a:r>
            <a:r>
              <a:rPr lang="tr-TR" sz="2400" dirty="0" smtClean="0">
                <a:latin typeface="+mj-lt"/>
              </a:rPr>
              <a:t>, </a:t>
            </a:r>
          </a:p>
          <a:p>
            <a:pPr marL="1076325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-   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eğitim ve tıbbi kontrole önem</a:t>
            </a:r>
            <a:r>
              <a:rPr lang="tr-TR" sz="2400" dirty="0" smtClean="0">
                <a:latin typeface="+mj-lt"/>
              </a:rPr>
              <a:t> verilmekte, </a:t>
            </a:r>
          </a:p>
          <a:p>
            <a:pPr marL="1076325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-   işyerleri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yoğun denetim </a:t>
            </a:r>
            <a:r>
              <a:rPr lang="tr-TR" sz="2400" dirty="0" smtClean="0">
                <a:latin typeface="+mj-lt"/>
              </a:rPr>
              <a:t>altında tutulmakta, </a:t>
            </a:r>
          </a:p>
          <a:p>
            <a:pPr marL="1076325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-   işyerlerinde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gerekli önlemlerin alınması sağlanmakta</a:t>
            </a:r>
            <a:r>
              <a:rPr lang="tr-TR" sz="2400" dirty="0" smtClean="0">
                <a:latin typeface="+mj-lt"/>
              </a:rPr>
              <a:t>dır. </a:t>
            </a:r>
          </a:p>
          <a:p>
            <a:pPr marL="1076325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8267B-DCC5-4C21-9375-5F92207A6222}" type="slidenum">
              <a:rPr lang="tr-TR"/>
              <a:pPr>
                <a:defRPr/>
              </a:pPr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0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950" y="333375"/>
            <a:ext cx="8507413" cy="1190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tx1"/>
                </a:solidFill>
                <a:latin typeface="+mj-lt"/>
              </a:rPr>
              <a:t>GÜVENLİK KÜLTÜRÜ OLUŞTURMANIN TEMEL NEDENLERİ</a:t>
            </a:r>
            <a:r>
              <a:rPr lang="tr-TR" sz="27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sz="2700" b="1" dirty="0" smtClean="0">
                <a:solidFill>
                  <a:schemeClr val="tx1"/>
                </a:solidFill>
                <a:latin typeface="+mj-lt"/>
              </a:rPr>
            </a:br>
            <a:endParaRPr lang="tr-TR" sz="27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988840"/>
            <a:ext cx="8496300" cy="51117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1) </a:t>
            </a:r>
            <a:r>
              <a:rPr lang="tr-TR" sz="2400" dirty="0" smtClean="0">
                <a:solidFill>
                  <a:srgbClr val="2612B8"/>
                </a:solidFill>
                <a:latin typeface="+mj-lt"/>
              </a:rPr>
              <a:t>Üretim sürecinin karmaşık hale gelmesi sonucu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yeni risklerin doğması</a:t>
            </a:r>
            <a:r>
              <a:rPr lang="tr-TR" sz="2400" dirty="0">
                <a:latin typeface="+mj-lt"/>
              </a:rPr>
              <a:t>,</a:t>
            </a:r>
            <a:r>
              <a:rPr lang="tr-TR" sz="2400" dirty="0" smtClean="0">
                <a:latin typeface="+mj-lt"/>
              </a:rPr>
              <a:t> teknik bir zorunluluk olarak görülmektedir.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2) Sağlık ve sosyal yönden </a:t>
            </a:r>
            <a:r>
              <a:rPr lang="tr-TR" sz="2400" dirty="0" smtClean="0">
                <a:solidFill>
                  <a:srgbClr val="2612B8"/>
                </a:solidFill>
                <a:latin typeface="+mj-lt"/>
              </a:rPr>
              <a:t>hırpalanan çalışanların devamsızlık, iş bırakma</a:t>
            </a:r>
            <a:r>
              <a:rPr lang="tr-TR" sz="2400" dirty="0" smtClean="0">
                <a:latin typeface="+mj-lt"/>
              </a:rPr>
              <a:t> gibi nedenlerle ekonomik açıdan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maliyet artışına sebep olması,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3) Verim ve kâr artışı sağlamak için </a:t>
            </a:r>
            <a:r>
              <a:rPr lang="tr-TR" sz="2400" dirty="0" smtClean="0">
                <a:solidFill>
                  <a:srgbClr val="2612B8"/>
                </a:solidFill>
                <a:latin typeface="+mj-lt"/>
              </a:rPr>
              <a:t>üretim temposunun artırılmasının ve olumsuz çevre koşullarının yasal düzenlemeleri zorunlu hale getirmesi</a:t>
            </a:r>
            <a:r>
              <a:rPr lang="tr-TR" sz="2400" dirty="0" smtClean="0">
                <a:latin typeface="+mj-lt"/>
              </a:rPr>
              <a:t>, en azından bir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sosyal bir sorumluluk olarak güvenlik kültürünün oluşturulması gereğini ortaya çıkarmaktadır.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0C64D-C73F-4E8E-AD3F-B19B049D5E33}" type="slidenum">
              <a:rPr lang="tr-TR"/>
              <a:pPr>
                <a:defRPr/>
              </a:pPr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Sosyal Diyalog</a:t>
            </a:r>
            <a:br>
              <a:rPr lang="tr-TR" altLang="tr-TR" sz="3200" b="1" dirty="0" smtClean="0">
                <a:solidFill>
                  <a:schemeClr val="tx1"/>
                </a:solidFill>
                <a:latin typeface="+mj-lt"/>
              </a:rPr>
            </a:br>
            <a:endParaRPr lang="tr-TR" altLang="tr-TR" sz="3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851" name="2 İçerik Yer Tutucusu"/>
          <p:cNvSpPr>
            <a:spLocks noGrp="1"/>
          </p:cNvSpPr>
          <p:nvPr>
            <p:ph idx="1"/>
          </p:nvPr>
        </p:nvSpPr>
        <p:spPr>
          <a:xfrm>
            <a:off x="0" y="1844824"/>
            <a:ext cx="8893175" cy="5184775"/>
          </a:xfrm>
        </p:spPr>
        <p:txBody>
          <a:bodyPr/>
          <a:lstStyle/>
          <a:p>
            <a:pPr algn="just" eaLnBrk="1" hangingPunct="1"/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Demokratik siyasi rejimi benimseyen ülkelerde </a:t>
            </a:r>
            <a:r>
              <a:rPr lang="tr-TR" altLang="tr-TR" sz="2600" dirty="0" smtClean="0">
                <a:solidFill>
                  <a:srgbClr val="2612B8"/>
                </a:solidFill>
                <a:latin typeface="+mj-lt"/>
              </a:rPr>
              <a:t>sosyal taraf </a:t>
            </a:r>
            <a:r>
              <a:rPr lang="tr-TR" altLang="tr-TR" sz="2600" dirty="0" smtClean="0">
                <a:latin typeface="+mj-lt"/>
              </a:rPr>
              <a:t>olarak nitelenen, </a:t>
            </a:r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işçi</a:t>
            </a:r>
            <a:r>
              <a:rPr lang="tr-TR" altLang="tr-TR" sz="2600" dirty="0" smtClean="0">
                <a:solidFill>
                  <a:srgbClr val="2612B8"/>
                </a:solidFill>
                <a:latin typeface="+mj-lt"/>
              </a:rPr>
              <a:t> ve </a:t>
            </a:r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işveren</a:t>
            </a:r>
            <a:r>
              <a:rPr lang="tr-TR" altLang="tr-TR" sz="2600" dirty="0" smtClean="0">
                <a:solidFill>
                  <a:srgbClr val="2612B8"/>
                </a:solidFill>
                <a:latin typeface="+mj-lt"/>
              </a:rPr>
              <a:t> üst örgütlerinin temsilcilerinin toplumda yer alan diğer organize çıkar grubu temsilcileri ile birlikte, </a:t>
            </a:r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devletin temel ekonomik ve sosyal politikaların belirlenmesi çalışmalarına  ve uygulamalarına katılmaları sürecidir. </a:t>
            </a:r>
          </a:p>
          <a:p>
            <a:pPr algn="just" eaLnBrk="1" hangingPunct="1"/>
            <a:endParaRPr lang="tr-TR" altLang="tr-TR" sz="2600" dirty="0" smtClean="0">
              <a:latin typeface="+mj-lt"/>
            </a:endParaRPr>
          </a:p>
          <a:p>
            <a:pPr algn="just" eaLnBrk="1" hangingPunct="1"/>
            <a:r>
              <a:rPr lang="tr-TR" altLang="tr-TR" sz="2600" dirty="0" smtClean="0">
                <a:latin typeface="+mj-lt"/>
              </a:rPr>
              <a:t>Kısaca </a:t>
            </a:r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devlet, işçi ve işveren </a:t>
            </a:r>
            <a:r>
              <a:rPr lang="tr-TR" altLang="tr-TR" sz="2600" dirty="0" smtClean="0">
                <a:latin typeface="+mj-lt"/>
              </a:rPr>
              <a:t>gibi sosyal tarafların </a:t>
            </a:r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gönüllülük ilkesi </a:t>
            </a:r>
            <a:r>
              <a:rPr lang="tr-TR" altLang="tr-TR" sz="2600" dirty="0" smtClean="0">
                <a:latin typeface="+mj-lt"/>
              </a:rPr>
              <a:t>ile bir araya geldikleri </a:t>
            </a:r>
            <a:r>
              <a:rPr lang="tr-TR" altLang="tr-TR" sz="2600" dirty="0" smtClean="0">
                <a:solidFill>
                  <a:srgbClr val="FF0000"/>
                </a:solidFill>
                <a:latin typeface="+mj-lt"/>
              </a:rPr>
              <a:t>demokratik bir tartışma ve karar alma süreci olarak tanımlanabilir. </a:t>
            </a:r>
          </a:p>
          <a:p>
            <a:pPr eaLnBrk="1" hangingPunct="1"/>
            <a:endParaRPr lang="tr-TR" alt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53BF4-5897-4989-BBD5-457B1EFCFA3E}" type="slidenum">
              <a:rPr lang="tr-TR"/>
              <a:pPr>
                <a:defRPr/>
              </a:pPr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9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SOSYAL DİYALOĞUN AMACI</a:t>
            </a:r>
            <a:br>
              <a:rPr lang="tr-TR" sz="3200" b="1" dirty="0" smtClean="0">
                <a:solidFill>
                  <a:schemeClr val="tx1"/>
                </a:solidFill>
                <a:latin typeface="+mj-lt"/>
              </a:rPr>
            </a:br>
            <a:endParaRPr lang="tr-TR" sz="3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875" name="2 İçerik Yer Tutucusu"/>
          <p:cNvSpPr>
            <a:spLocks noGrp="1"/>
          </p:cNvSpPr>
          <p:nvPr>
            <p:ph idx="1"/>
          </p:nvPr>
        </p:nvSpPr>
        <p:spPr>
          <a:xfrm>
            <a:off x="179512" y="1844824"/>
            <a:ext cx="8578850" cy="4525963"/>
          </a:xfrm>
        </p:spPr>
        <p:txBody>
          <a:bodyPr/>
          <a:lstStyle/>
          <a:p>
            <a:pPr algn="just" eaLnBrk="1" hangingPunct="1"/>
            <a:r>
              <a:rPr lang="tr-TR" altLang="tr-TR" sz="2800" dirty="0" smtClean="0">
                <a:latin typeface="+mj-lt"/>
              </a:rPr>
              <a:t>Sosyal tarafların farklı ve uyuşmayan görüş ve tutumları arasında </a:t>
            </a:r>
            <a:r>
              <a:rPr lang="tr-TR" altLang="tr-TR" sz="2800" dirty="0" smtClean="0">
                <a:solidFill>
                  <a:srgbClr val="2612B8"/>
                </a:solidFill>
                <a:latin typeface="+mj-lt"/>
              </a:rPr>
              <a:t>uzlaşma</a:t>
            </a:r>
            <a:r>
              <a:rPr lang="tr-TR" altLang="tr-TR" sz="2800" dirty="0" smtClean="0">
                <a:latin typeface="+mj-lt"/>
              </a:rPr>
              <a:t> sağlamak suretiyle </a:t>
            </a: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barışçıl  endüstri ilişkilerini tesis etmek</a:t>
            </a:r>
            <a:r>
              <a:rPr lang="tr-TR" altLang="tr-TR" sz="2800" dirty="0" smtClean="0">
                <a:latin typeface="+mj-lt"/>
              </a:rPr>
              <a:t> ve,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altLang="tr-TR" sz="2800" dirty="0" smtClean="0">
              <a:latin typeface="+mj-lt"/>
            </a:endParaRPr>
          </a:p>
          <a:p>
            <a:pPr algn="just" eaLnBrk="1" hangingPunct="1"/>
            <a:r>
              <a:rPr lang="tr-TR" altLang="tr-TR" sz="2800" dirty="0" smtClean="0">
                <a:latin typeface="+mj-lt"/>
              </a:rPr>
              <a:t> makro düzeyde karşılaşılan </a:t>
            </a: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ekonomik ve sosyal sorunların belirlenmesi ve çözüme kavuşturulmasında</a:t>
            </a:r>
            <a:r>
              <a:rPr lang="tr-TR" altLang="tr-TR" sz="2800" dirty="0" smtClean="0">
                <a:latin typeface="+mj-lt"/>
              </a:rPr>
              <a:t> </a:t>
            </a:r>
            <a:r>
              <a:rPr lang="tr-TR" altLang="tr-TR" sz="2800" dirty="0" smtClean="0">
                <a:solidFill>
                  <a:srgbClr val="FF0000"/>
                </a:solidFill>
                <a:latin typeface="+mj-lt"/>
              </a:rPr>
              <a:t>geniş tabanlı mutabakat oluşturmak.</a:t>
            </a:r>
            <a:endParaRPr lang="tr-TR" altLang="tr-TR" sz="2800" dirty="0" smtClean="0">
              <a:latin typeface="+mj-lt"/>
            </a:endParaRPr>
          </a:p>
          <a:p>
            <a:pPr eaLnBrk="1" hangingPunct="1"/>
            <a:endParaRPr lang="tr-TR" alt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A21CB-CFD5-410E-8269-76134202EC43}" type="slidenum">
              <a:rPr lang="tr-TR"/>
              <a:pPr>
                <a:defRPr/>
              </a:pPr>
              <a:t>75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0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ÇALIŞMA YAŞAMININ TARAFLARI</a:t>
            </a:r>
            <a:br>
              <a:rPr lang="tr-TR" sz="3200" b="1" dirty="0" smtClean="0">
                <a:solidFill>
                  <a:schemeClr val="tx1"/>
                </a:solidFill>
                <a:latin typeface="+mj-lt"/>
              </a:rPr>
            </a:br>
            <a:endParaRPr 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899" name="2 İçerik Yer Tutucusu"/>
          <p:cNvSpPr>
            <a:spLocks noGrp="1"/>
          </p:cNvSpPr>
          <p:nvPr>
            <p:ph idx="1"/>
          </p:nvPr>
        </p:nvSpPr>
        <p:spPr>
          <a:xfrm>
            <a:off x="251520" y="1844824"/>
            <a:ext cx="8280400" cy="4873625"/>
          </a:xfrm>
        </p:spPr>
        <p:txBody>
          <a:bodyPr/>
          <a:lstStyle/>
          <a:p>
            <a:pPr algn="just" eaLnBrk="1" hangingPunct="1"/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İşçiler</a:t>
            </a:r>
            <a:r>
              <a:rPr lang="tr-TR" altLang="tr-TR" dirty="0" smtClean="0">
                <a:latin typeface="+mj-lt"/>
              </a:rPr>
              <a:t> (İşçi Sendikaları)</a:t>
            </a:r>
          </a:p>
          <a:p>
            <a:pPr algn="just" eaLnBrk="1" hangingPunct="1"/>
            <a:endParaRPr lang="tr-TR" altLang="tr-TR" dirty="0" smtClean="0">
              <a:latin typeface="+mj-lt"/>
            </a:endParaRPr>
          </a:p>
          <a:p>
            <a:pPr algn="just" eaLnBrk="1" hangingPunct="1"/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İşverenler</a:t>
            </a:r>
            <a:r>
              <a:rPr lang="tr-TR" altLang="tr-TR" dirty="0" smtClean="0">
                <a:latin typeface="+mj-lt"/>
              </a:rPr>
              <a:t> (İşveren Sendikaları)</a:t>
            </a:r>
          </a:p>
          <a:p>
            <a:pPr algn="just" eaLnBrk="1" hangingPunct="1"/>
            <a:endParaRPr lang="tr-TR" altLang="tr-TR" dirty="0" smtClean="0">
              <a:latin typeface="+mj-lt"/>
            </a:endParaRPr>
          </a:p>
          <a:p>
            <a:pPr algn="just" eaLnBrk="1" hangingPunct="1"/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Devlet</a:t>
            </a:r>
            <a:r>
              <a:rPr lang="tr-TR" altLang="tr-TR" dirty="0" smtClean="0">
                <a:latin typeface="+mj-lt"/>
              </a:rPr>
              <a:t> (Çalışma ve Sosyal Güvenlik Bakanlığı)</a:t>
            </a: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CA979-8D33-4E39-82C8-72C262E1E300}" type="slidenum">
              <a:rPr lang="tr-TR"/>
              <a:pPr>
                <a:defRPr/>
              </a:pPr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2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Devletin Görevi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388" y="1600200"/>
            <a:ext cx="8507412" cy="4525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+mj-lt"/>
              </a:rPr>
              <a:t>Daha çok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gözlemci, aydınlatıcı, teşvik edici ve arabulucu </a:t>
            </a:r>
            <a:r>
              <a:rPr lang="tr-TR" dirty="0" smtClean="0">
                <a:latin typeface="+mj-lt"/>
              </a:rPr>
              <a:t>konumundadır.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+mj-lt"/>
              </a:rPr>
              <a:t>Bu konuda en önemli etkinliği,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gerekli koşul ve standartları mevzuatla düzenlemek ve etkin denetimi sağlamak</a:t>
            </a:r>
            <a:r>
              <a:rPr lang="tr-TR" dirty="0" smtClean="0">
                <a:latin typeface="+mj-lt"/>
              </a:rPr>
              <a:t> olmalıdır. </a:t>
            </a: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DD830-2825-42D1-9C07-E317AF370E59}" type="slidenum">
              <a:rPr lang="tr-TR"/>
              <a:pPr>
                <a:defRPr/>
              </a:pPr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0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Başlık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62950" cy="1262062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İŞ GÜVENLİĞİ KÜLTÜRÜ’NÜN GELİŞTİRİLMESİ:</a:t>
            </a:r>
            <a:br>
              <a:rPr lang="tr-TR" altLang="tr-TR" sz="3200" b="1" dirty="0" smtClean="0">
                <a:solidFill>
                  <a:schemeClr val="tx1"/>
                </a:solidFill>
                <a:latin typeface="+mj-lt"/>
              </a:rPr>
            </a:br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(DEVLET)</a:t>
            </a:r>
            <a:r>
              <a:rPr lang="tr-TR" alt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altLang="tr-TR" sz="3200" dirty="0" smtClean="0">
                <a:solidFill>
                  <a:schemeClr val="tx1"/>
                </a:solidFill>
                <a:latin typeface="+mj-lt"/>
              </a:rPr>
            </a:br>
            <a:endParaRPr lang="tr-TR" alt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950" y="2132856"/>
            <a:ext cx="9036050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err="1" smtClean="0">
                <a:solidFill>
                  <a:srgbClr val="FF0000"/>
                </a:solidFill>
                <a:latin typeface="+mj-lt"/>
              </a:rPr>
              <a:t>Kayıtdışı</a:t>
            </a:r>
            <a:r>
              <a:rPr lang="tr-TR" sz="2600" dirty="0" smtClean="0">
                <a:latin typeface="+mj-lt"/>
              </a:rPr>
              <a:t> istihdamın önlenmesi,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Çocuk işçiliği</a:t>
            </a:r>
            <a:r>
              <a:rPr lang="tr-TR" sz="2600" dirty="0" smtClean="0">
                <a:latin typeface="+mj-lt"/>
              </a:rPr>
              <a:t>nin ortadan kaldırılması,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6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Cinsiyete bağlı </a:t>
            </a:r>
            <a:r>
              <a:rPr lang="tr-TR" sz="2600" dirty="0" err="1" smtClean="0">
                <a:latin typeface="+mj-lt"/>
              </a:rPr>
              <a:t>ayr</a:t>
            </a:r>
            <a:r>
              <a:rPr lang="tr-TR" sz="2600" dirty="0" smtClean="0">
                <a:latin typeface="+mj-lt"/>
              </a:rPr>
              <a:t>. dahil olmak üzere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ayrımcılığının önlenmesi</a:t>
            </a:r>
            <a:r>
              <a:rPr lang="tr-TR" sz="2600" dirty="0" smtClean="0">
                <a:latin typeface="+mj-lt"/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Sosyal güvenliğin </a:t>
            </a:r>
            <a:r>
              <a:rPr lang="tr-TR" sz="2600" dirty="0" smtClean="0">
                <a:latin typeface="+mj-lt"/>
              </a:rPr>
              <a:t>desteklenmesi,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Gelir dağılımda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adaletsizliğinin önlenmesi,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6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Onurlu yaşam düzeyi sağlamaya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yeterli bir asgari ücret </a:t>
            </a:r>
            <a:r>
              <a:rPr lang="tr-TR" sz="2600" dirty="0" err="1" smtClean="0">
                <a:solidFill>
                  <a:srgbClr val="FF0000"/>
                </a:solidFill>
                <a:latin typeface="+mj-lt"/>
              </a:rPr>
              <a:t>sağln</a:t>
            </a:r>
            <a:r>
              <a:rPr lang="tr-TR" sz="2600" dirty="0" smtClean="0">
                <a:latin typeface="+mj-lt"/>
              </a:rPr>
              <a:t>.,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+mj-lt"/>
              </a:rPr>
              <a:t>İşyerinde çalışan işçi sayısına bakılmaksızın 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her çalışanın İSG hizmetlerinden yararlanmasının sağlanması</a:t>
            </a:r>
            <a:r>
              <a:rPr lang="tr-TR" sz="2600" dirty="0" smtClean="0">
                <a:latin typeface="+mj-lt"/>
              </a:rPr>
              <a:t>,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200" dirty="0" smtClean="0">
                <a:latin typeface="+mj-lt"/>
              </a:rPr>
              <a:t>(devam)</a:t>
            </a: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9B9FB-3F92-4AE7-91F5-3AF7F46BD86A}" type="slidenum">
              <a:rPr lang="tr-TR"/>
              <a:pPr>
                <a:defRPr/>
              </a:pPr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9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4525963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Kamu sağlık hizmetlerinin düzenlenmesi,  meslek hastalıkları hastanelerinin </a:t>
            </a:r>
            <a:r>
              <a:rPr lang="tr-TR" sz="2400" dirty="0" err="1" smtClean="0">
                <a:latin typeface="+mj-lt"/>
              </a:rPr>
              <a:t>geliştirlmesi</a:t>
            </a:r>
            <a:r>
              <a:rPr lang="tr-TR" sz="2400" dirty="0" smtClean="0">
                <a:latin typeface="+mj-lt"/>
              </a:rPr>
              <a:t> ve yaygınlaştırılması,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Güvenilir bir kayıt sistemi kurulması,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Yeterli sayı ve nitelikte </a:t>
            </a:r>
            <a:r>
              <a:rPr lang="tr-TR" sz="2400" dirty="0">
                <a:latin typeface="+mj-lt"/>
              </a:rPr>
              <a:t>i</a:t>
            </a:r>
            <a:r>
              <a:rPr lang="tr-TR" sz="2400" dirty="0" smtClean="0">
                <a:latin typeface="+mj-lt"/>
              </a:rPr>
              <a:t>ş müfettişi istihdamı,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İş kazalarının “Bilimsel” analizi,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Yeterli sayı ve nitelikte modern İşçi Sağlığı ve Güvenliği Enstitüleri’nin kurulması,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Çalışanların yasa ve uygulamalarla korunması.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F2158-044F-41A5-A512-85E79FB0A92B}" type="slidenum">
              <a:rPr lang="tr-TR"/>
              <a:pPr>
                <a:defRPr/>
              </a:pPr>
              <a:t>79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1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650" y="260350"/>
            <a:ext cx="9036050" cy="6597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400" b="1" dirty="0" smtClean="0">
                <a:latin typeface="+mj-lt"/>
              </a:rPr>
              <a:t>MESLEK HASTALIĞI TANIMLARI: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400" b="1" dirty="0" smtClean="0">
                <a:latin typeface="+mj-lt"/>
              </a:rPr>
              <a:t>Sağlık: (</a:t>
            </a:r>
            <a:r>
              <a:rPr lang="tr-TR" sz="2400" b="1" dirty="0" smtClean="0">
                <a:solidFill>
                  <a:srgbClr val="0070C0"/>
                </a:solidFill>
                <a:latin typeface="+mj-lt"/>
              </a:rPr>
              <a:t>WHO</a:t>
            </a:r>
            <a:r>
              <a:rPr lang="tr-TR" sz="2400" b="1" dirty="0" smtClean="0">
                <a:latin typeface="+mj-lt"/>
              </a:rPr>
              <a:t>) </a:t>
            </a:r>
            <a:r>
              <a:rPr lang="tr-TR" sz="2400" dirty="0" smtClean="0">
                <a:latin typeface="+mj-lt"/>
              </a:rPr>
              <a:t>:sadece </a:t>
            </a:r>
            <a:r>
              <a:rPr lang="tr-TR" sz="2400" dirty="0">
                <a:latin typeface="+mj-lt"/>
              </a:rPr>
              <a:t>hasta veya sakat olmama hali değil, fiziksel, ruhsal ve sosyal açıdan iyi olma </a:t>
            </a:r>
            <a:r>
              <a:rPr lang="tr-TR" sz="2400" dirty="0" smtClean="0">
                <a:latin typeface="+mj-lt"/>
              </a:rPr>
              <a:t>hali.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Meslek hastalıkları</a:t>
            </a:r>
            <a:r>
              <a:rPr lang="tr-TR" sz="2400" b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(</a:t>
            </a:r>
            <a:r>
              <a:rPr lang="tr-TR" sz="2400" b="1" dirty="0" smtClean="0">
                <a:solidFill>
                  <a:srgbClr val="0070C0"/>
                </a:solidFill>
                <a:latin typeface="+mj-lt"/>
                <a:sym typeface="Wingdings" pitchFamily="2" charset="2"/>
              </a:rPr>
              <a:t>ILO/WHO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):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400" dirty="0">
                <a:latin typeface="+mj-lt"/>
              </a:rPr>
              <a:t>zararlı bir etkenle bundan etkilenen insan vücudu </a:t>
            </a:r>
            <a:r>
              <a:rPr lang="tr-TR" sz="2400" dirty="0" smtClean="0">
                <a:latin typeface="+mj-lt"/>
              </a:rPr>
              <a:t>arasında, </a:t>
            </a:r>
            <a:r>
              <a:rPr lang="tr-TR" sz="2400" dirty="0">
                <a:latin typeface="+mj-lt"/>
              </a:rPr>
              <a:t>çalışılan işe özgü bir neden sonucunda etki tepki ilişkisinin ortaya konabildiği hastalıklar </a:t>
            </a:r>
            <a:r>
              <a:rPr lang="tr-TR" sz="2400" dirty="0" smtClean="0">
                <a:latin typeface="+mj-lt"/>
              </a:rPr>
              <a:t>grubu.</a:t>
            </a:r>
            <a:endParaRPr lang="tr-TR" sz="2400" b="1" dirty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Meslek hastalığı (</a:t>
            </a:r>
            <a:r>
              <a:rPr lang="tr-TR" sz="2400" b="1" dirty="0" smtClean="0">
                <a:solidFill>
                  <a:srgbClr val="0070C0"/>
                </a:solidFill>
                <a:latin typeface="+mj-lt"/>
              </a:rPr>
              <a:t>5510 /14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): </a:t>
            </a:r>
            <a:r>
              <a:rPr lang="tr-TR" sz="2400" b="1" dirty="0" smtClean="0">
                <a:latin typeface="+mj-lt"/>
              </a:rPr>
              <a:t>sigortalının </a:t>
            </a:r>
            <a:r>
              <a:rPr lang="tr-TR" sz="2400" b="1" dirty="0">
                <a:latin typeface="+mj-lt"/>
              </a:rPr>
              <a:t>çalıştığı veya yaptığı işin niteliğinden dolayı tekrarlanan bir sebeple veya işin yürütüm şartları yüzünden uğradığı geçici veya sürekli hastalık, bedensel veya ruhsal engellilik </a:t>
            </a:r>
            <a:r>
              <a:rPr lang="tr-TR" sz="2400" b="1" dirty="0" smtClean="0">
                <a:latin typeface="+mj-lt"/>
              </a:rPr>
              <a:t>halleri.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altLang="tr-TR" sz="2400" b="1" dirty="0" smtClean="0">
                <a:solidFill>
                  <a:srgbClr val="FF0000"/>
                </a:solidFill>
                <a:latin typeface="+mj-lt"/>
              </a:rPr>
              <a:t>Meslek  Hastalığı (</a:t>
            </a:r>
            <a:r>
              <a:rPr lang="tr-TR" altLang="tr-TR" sz="2400" b="1" dirty="0" smtClean="0">
                <a:solidFill>
                  <a:srgbClr val="0070C0"/>
                </a:solidFill>
                <a:latin typeface="+mj-lt"/>
              </a:rPr>
              <a:t>6331 /3</a:t>
            </a:r>
            <a:r>
              <a:rPr lang="tr-TR" altLang="tr-TR" sz="2400" b="1" dirty="0" smtClean="0">
                <a:solidFill>
                  <a:srgbClr val="FF0000"/>
                </a:solidFill>
                <a:latin typeface="+mj-lt"/>
              </a:rPr>
              <a:t>) : </a:t>
            </a:r>
            <a:r>
              <a:rPr lang="tr-TR" altLang="tr-TR" sz="2400" b="1" dirty="0" smtClean="0">
                <a:latin typeface="+mj-lt"/>
              </a:rPr>
              <a:t>Mesleki  risklere </a:t>
            </a:r>
            <a:r>
              <a:rPr lang="tr-TR" altLang="tr-TR" sz="2400" b="1" dirty="0" err="1" smtClean="0">
                <a:latin typeface="+mj-lt"/>
              </a:rPr>
              <a:t>maruziyet</a:t>
            </a:r>
            <a:r>
              <a:rPr lang="tr-TR" altLang="tr-TR" sz="2400" b="1" dirty="0" smtClean="0">
                <a:latin typeface="+mj-lt"/>
              </a:rPr>
              <a:t> sonucu ortaya çıkan hastalık.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400" b="1" dirty="0" smtClean="0">
              <a:solidFill>
                <a:srgbClr val="FFFF00"/>
              </a:solidFill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400" b="1" dirty="0" smtClean="0">
              <a:solidFill>
                <a:srgbClr val="FFFF00"/>
              </a:solidFill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400" b="1" dirty="0">
              <a:solidFill>
                <a:srgbClr val="FFFF00"/>
              </a:solidFill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b="1" dirty="0">
              <a:solidFill>
                <a:srgbClr val="FFFF0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dirty="0">
              <a:latin typeface="+mj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7B1A0-50A2-4F08-B9E4-0C783038CB2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67351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Başlık"/>
          <p:cNvSpPr>
            <a:spLocks noGrp="1"/>
          </p:cNvSpPr>
          <p:nvPr>
            <p:ph type="title"/>
          </p:nvPr>
        </p:nvSpPr>
        <p:spPr>
          <a:xfrm>
            <a:off x="-180528" y="333375"/>
            <a:ext cx="9217024" cy="1143000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İŞ GÜVENLİĞİ KÜLTÜRÜNÜN GELİŞTİRİLMESİ:</a:t>
            </a:r>
            <a:br>
              <a:rPr lang="tr-TR" altLang="tr-TR" sz="3200" b="1" dirty="0" smtClean="0">
                <a:solidFill>
                  <a:schemeClr val="tx1"/>
                </a:solidFill>
                <a:latin typeface="+mj-lt"/>
              </a:rPr>
            </a:br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(İŞVEREN)</a:t>
            </a:r>
            <a:br>
              <a:rPr lang="tr-TR" altLang="tr-TR" sz="3200" b="1" dirty="0" smtClean="0">
                <a:solidFill>
                  <a:schemeClr val="tx1"/>
                </a:solidFill>
                <a:latin typeface="+mj-lt"/>
              </a:rPr>
            </a:br>
            <a:endParaRPr lang="tr-TR" altLang="tr-TR" sz="3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772816"/>
            <a:ext cx="8964613" cy="5616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+mj-lt"/>
              </a:rPr>
              <a:t>Çalışanların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eğitimi</a:t>
            </a:r>
            <a:r>
              <a:rPr lang="tr-TR" sz="2400" dirty="0">
                <a:latin typeface="+mj-lt"/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+mj-lt"/>
              </a:rPr>
              <a:t>Çalışanların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bilgilendirilmesi</a:t>
            </a:r>
            <a:r>
              <a:rPr lang="tr-TR" sz="2400" dirty="0" smtClean="0">
                <a:latin typeface="+mj-lt"/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+mj-lt"/>
              </a:rPr>
              <a:t>Çalışanların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görüşlerinin alınması</a:t>
            </a:r>
            <a:r>
              <a:rPr lang="tr-TR" sz="2400" dirty="0" smtClean="0">
                <a:latin typeface="+mj-lt"/>
              </a:rPr>
              <a:t>,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katılımlarının sağlanması,</a:t>
            </a:r>
            <a:endParaRPr lang="tr-TR" sz="2400" dirty="0">
              <a:solidFill>
                <a:srgbClr val="FF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FF0000"/>
                </a:solidFill>
                <a:latin typeface="+mj-lt"/>
              </a:rPr>
              <a:t>Veri akışı</a:t>
            </a:r>
            <a:r>
              <a:rPr lang="tr-TR" sz="2400" dirty="0">
                <a:latin typeface="+mj-lt"/>
              </a:rPr>
              <a:t>nın sağlanması,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+mj-lt"/>
              </a:rPr>
              <a:t>İş kazalarının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“bilimsel”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analizi</a:t>
            </a:r>
            <a:r>
              <a:rPr lang="tr-TR" sz="2400" dirty="0" smtClean="0">
                <a:latin typeface="+mj-lt"/>
              </a:rPr>
              <a:t>nin yapılması,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Çalışanların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kişisel koruyucu donanımlar</a:t>
            </a:r>
            <a:r>
              <a:rPr lang="tr-TR" sz="2400" dirty="0">
                <a:latin typeface="+mj-lt"/>
              </a:rPr>
              <a:t>ı uygun şekilde kullanmaları için </a:t>
            </a:r>
            <a:r>
              <a:rPr lang="tr-TR" sz="2400" dirty="0" smtClean="0">
                <a:latin typeface="+mj-lt"/>
              </a:rPr>
              <a:t> gerekli önlemlerin </a:t>
            </a:r>
            <a:r>
              <a:rPr lang="tr-TR" sz="2400" dirty="0">
                <a:latin typeface="+mj-lt"/>
              </a:rPr>
              <a:t>alınması,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Çalışanların</a:t>
            </a:r>
            <a:r>
              <a:rPr lang="tr-TR" sz="2400" dirty="0" smtClean="0">
                <a:solidFill>
                  <a:srgbClr val="2612B8"/>
                </a:solidFill>
                <a:latin typeface="+mj-lt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İSG kavramına inandırılması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ve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özendirilmesi,</a:t>
            </a:r>
            <a:endParaRPr lang="tr-TR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A0BE8-0F66-483B-B2AC-A7F3FBFF5267}" type="slidenum">
              <a:rPr lang="tr-TR"/>
              <a:pPr>
                <a:defRPr/>
              </a:pPr>
              <a:t>80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17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225" y="188913"/>
            <a:ext cx="8964613" cy="4525962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Çalışanların sağlık ve güvenliğinin korunması,</a:t>
            </a:r>
            <a:endParaRPr lang="tr-TR" sz="24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İster </a:t>
            </a:r>
            <a:r>
              <a:rPr lang="tr-TR" sz="2400" dirty="0">
                <a:latin typeface="+mj-lt"/>
              </a:rPr>
              <a:t>hukuki yükümlülük nedeniyle, ister insancıl nedenlerle, isterse ekonomik nedenlerle olsun bu konuda uğraş vermekten ve harcama yapmaktan </a:t>
            </a:r>
            <a:r>
              <a:rPr lang="tr-TR" sz="2400" dirty="0" smtClean="0">
                <a:latin typeface="+mj-lt"/>
              </a:rPr>
              <a:t>kaçınılmaması,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4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+mj-lt"/>
              </a:rPr>
              <a:t>Üretim süreçlerinde “Önce Verimlilik” yerine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“Önce İnsan” </a:t>
            </a:r>
            <a:r>
              <a:rPr lang="tr-TR" sz="2400" dirty="0">
                <a:latin typeface="+mj-lt"/>
              </a:rPr>
              <a:t>yaklaşımının benimsenmesi,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FF0000"/>
                </a:solidFill>
                <a:latin typeface="+mj-lt"/>
              </a:rPr>
              <a:t>Teknik gelişmelere uyum </a:t>
            </a:r>
            <a:r>
              <a:rPr lang="tr-TR" sz="2400" dirty="0">
                <a:latin typeface="+mj-lt"/>
              </a:rPr>
              <a:t>sağlanması,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FF0000"/>
                </a:solidFill>
                <a:latin typeface="+mj-lt"/>
              </a:rPr>
              <a:t>Risk değerlendirmesi ve risk yönetimi</a:t>
            </a:r>
            <a:r>
              <a:rPr lang="tr-TR" sz="2400" dirty="0">
                <a:latin typeface="+mj-lt"/>
              </a:rPr>
              <a:t> uygulamalarının benimsenmesi</a:t>
            </a:r>
            <a:r>
              <a:rPr lang="tr-TR" sz="2400" dirty="0" smtClean="0">
                <a:latin typeface="+mj-lt"/>
              </a:rPr>
              <a:t>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24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İşyerindeki </a:t>
            </a:r>
            <a:r>
              <a:rPr lang="tr-TR" sz="2400" dirty="0">
                <a:latin typeface="+mj-lt"/>
              </a:rPr>
              <a:t>çalışan </a:t>
            </a:r>
            <a:r>
              <a:rPr lang="tr-TR" sz="2400" dirty="0" smtClean="0">
                <a:latin typeface="+mj-lt"/>
              </a:rPr>
              <a:t>sayısına </a:t>
            </a:r>
            <a:r>
              <a:rPr lang="tr-TR" sz="2400" dirty="0">
                <a:latin typeface="+mj-lt"/>
              </a:rPr>
              <a:t>bakılmaksızın,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her çalışanın İSG hizmetlerinden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eşit olarak yararlanmasının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sağlanması,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+mj-lt"/>
              </a:rPr>
              <a:t>İşyeri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sağlık ve güvenlik birimlerinin desteklenmesi,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FF0000"/>
                </a:solidFill>
                <a:latin typeface="+mj-lt"/>
              </a:rPr>
              <a:t>İlk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 yardım ve </a:t>
            </a:r>
            <a:r>
              <a:rPr lang="tr-TR" sz="2400" dirty="0" err="1" smtClean="0">
                <a:solidFill>
                  <a:srgbClr val="FF0000"/>
                </a:solidFill>
                <a:latin typeface="+mj-lt"/>
              </a:rPr>
              <a:t>âcil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yardım </a:t>
            </a:r>
            <a:r>
              <a:rPr lang="tr-TR" sz="2400" dirty="0">
                <a:latin typeface="+mj-lt"/>
              </a:rPr>
              <a:t>hizmetlerinin organizasyonu,</a:t>
            </a:r>
          </a:p>
          <a:p>
            <a:pPr algn="just">
              <a:defRPr/>
            </a:pPr>
            <a:endParaRPr lang="tr-TR" sz="2400" dirty="0">
              <a:latin typeface="+mj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5C4E4-FABA-4E66-9BA1-4B22A11A328E}" type="slidenum">
              <a:rPr lang="tr-TR" smtClean="0"/>
              <a:pPr>
                <a:defRPr/>
              </a:pPr>
              <a:t>81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8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60350"/>
            <a:ext cx="9684568" cy="1190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İŞ GÜVENLİĞİ KÜLTÜRÜNÜN GELİŞTİRİLMESİ </a:t>
            </a:r>
            <a:br>
              <a:rPr lang="tr-TR" sz="3200" b="1" dirty="0" smtClean="0">
                <a:solidFill>
                  <a:schemeClr val="tx1"/>
                </a:solidFill>
                <a:latin typeface="+mj-lt"/>
              </a:rPr>
            </a:b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(ÇALIŞANLAR – İŞÇİ SENDİKALARI)</a:t>
            </a:r>
            <a:r>
              <a:rPr 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sz="3200" dirty="0" smtClean="0">
                <a:solidFill>
                  <a:schemeClr val="tx1"/>
                </a:solidFill>
                <a:latin typeface="+mj-lt"/>
              </a:rPr>
            </a:br>
            <a:endParaRPr 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57325"/>
            <a:ext cx="8875712" cy="54006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İşyeri, iş kolu ve üretim süreci ile ilgili bilgi sahibi olunması,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z="2400" dirty="0">
                <a:solidFill>
                  <a:srgbClr val="FF0000"/>
                </a:solidFill>
                <a:latin typeface="+mj-lt"/>
              </a:rPr>
              <a:t>K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anun tüzük ve yönetmeliklerin yaptırımlarının izlenmesi,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Kurullara aktif olarak katılım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, üyelerin bilgilendirilmesi,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Risk değerlendirme ve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risk yönetimi süreçlerine katılım</a:t>
            </a:r>
            <a:r>
              <a:rPr lang="tr-TR" sz="2400" dirty="0" smtClean="0">
                <a:latin typeface="+mj-lt"/>
              </a:rPr>
              <a:t>,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İş kazalarının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“bilimsel” analiz</a:t>
            </a:r>
            <a:r>
              <a:rPr lang="tr-TR" sz="2400" dirty="0" smtClean="0">
                <a:latin typeface="+mj-lt"/>
              </a:rPr>
              <a:t>inin yapılması,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z="2400" dirty="0" smtClean="0">
                <a:latin typeface="+mj-lt"/>
              </a:rPr>
              <a:t>İş güvenliğinin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iş yaşamın önceliği biçimine getirilmesi</a:t>
            </a:r>
            <a:r>
              <a:rPr lang="tr-TR" sz="2400" dirty="0" smtClean="0">
                <a:latin typeface="+mj-lt"/>
              </a:rPr>
              <a:t>ne yönelik etkinlikler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(eğitim, örgütlenme</a:t>
            </a:r>
            <a:r>
              <a:rPr lang="tr-TR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vd.),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Kişisel koruyucu ekipmanın kuralına uygun biçimde kullanılmasının </a:t>
            </a:r>
            <a:r>
              <a:rPr lang="tr-TR" sz="2400" dirty="0" smtClean="0">
                <a:latin typeface="+mj-lt"/>
              </a:rPr>
              <a:t>teminine yönelik çalışmalar.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sz="2400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3EF17-1693-4599-AC12-18CFD394538A}" type="slidenum">
              <a:rPr lang="tr-TR"/>
              <a:pPr>
                <a:defRPr/>
              </a:pPr>
              <a:t>82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0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13663" cy="1335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İŞ GÜVENLİĞİ KÜLTÜRÜNÜN GELİŞTİRİLMESİ:</a:t>
            </a:r>
            <a:br>
              <a:rPr lang="tr-TR" sz="3200" b="1" dirty="0" smtClean="0">
                <a:solidFill>
                  <a:schemeClr val="tx1"/>
                </a:solidFill>
                <a:latin typeface="+mj-lt"/>
              </a:rPr>
            </a:b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(ÜNİVERSİTELER) </a:t>
            </a:r>
            <a:r>
              <a:rPr 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sz="3200" dirty="0" smtClean="0">
                <a:solidFill>
                  <a:schemeClr val="tx1"/>
                </a:solidFill>
                <a:latin typeface="+mj-lt"/>
              </a:rPr>
            </a:br>
            <a:endParaRPr 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067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7993062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rgbClr val="2612B8"/>
                </a:solidFill>
                <a:latin typeface="+mj-lt"/>
              </a:rPr>
              <a:t>İSG ve  Sosyal politikalara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bilimsel katkı</a:t>
            </a:r>
            <a:r>
              <a:rPr lang="tr-TR" altLang="tr-TR" sz="2400" dirty="0" smtClean="0">
                <a:latin typeface="+mj-lt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rgbClr val="2612B8"/>
                </a:solidFill>
                <a:latin typeface="+mj-lt"/>
              </a:rPr>
              <a:t>Güvenilir bir kayıt sistemi kurulmasına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bilimsel altyapı sağlanmasına katkı,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rgbClr val="2612B8"/>
                </a:solidFill>
                <a:latin typeface="+mj-lt"/>
              </a:rPr>
              <a:t>İş kazalarının</a:t>
            </a:r>
            <a:r>
              <a:rPr lang="tr-TR" altLang="tr-TR" sz="2400" dirty="0" smtClean="0">
                <a:latin typeface="+mj-lt"/>
              </a:rPr>
              <a:t>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“bilimsel” analizi, yayınlama</a:t>
            </a:r>
            <a:r>
              <a:rPr lang="tr-TR" altLang="tr-TR" sz="2400" dirty="0" smtClean="0">
                <a:latin typeface="+mj-lt"/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latin typeface="+mj-lt"/>
              </a:rPr>
              <a:t>İş sağlığı ve  güvenliği alanında çalışacak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insan gücünün temel eğitimi,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latin typeface="+mj-lt"/>
              </a:rPr>
              <a:t>İş sağlığı ve  güvenliği alanında çalışacak insan gücünün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mezuniyet sonrası sürekli eğitimine katkı,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latin typeface="+mj-lt"/>
              </a:rPr>
              <a:t>İSG ile ilgili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araştırmalar, laboratuvar çalışmaları</a:t>
            </a:r>
            <a:r>
              <a:rPr lang="tr-TR" altLang="tr-TR" sz="2400" dirty="0" smtClean="0">
                <a:latin typeface="+mj-lt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latin typeface="+mj-lt"/>
              </a:rPr>
              <a:t>İSG ile ilgili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akademik ortamın güçlendirilmesi</a:t>
            </a:r>
            <a:r>
              <a:rPr lang="tr-TR" altLang="tr-TR" sz="2400" dirty="0" smtClean="0">
                <a:latin typeface="+mj-lt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latin typeface="+mj-lt"/>
              </a:rPr>
              <a:t>İşçi ve işveren kuruluşları ile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yakın işbirliği.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dirty="0" smtClean="0">
                <a:latin typeface="+mj-lt"/>
              </a:rPr>
              <a:t> </a:t>
            </a: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C4698-EBD6-42CF-A027-B8B58CFC007C}" type="slidenum">
              <a:rPr lang="tr-TR"/>
              <a:pPr>
                <a:defRPr/>
              </a:pPr>
              <a:t>83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9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388" y="333375"/>
            <a:ext cx="8507412" cy="1333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İŞ GÜVENLİĞİ KÜLTÜRÜNÜN GELİŞTİRİLMESİ: </a:t>
            </a:r>
            <a:r>
              <a:rPr lang="tr-T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tr-TR" sz="3200" b="1" dirty="0" smtClean="0">
                <a:solidFill>
                  <a:schemeClr val="tx1"/>
                </a:solidFill>
                <a:latin typeface="+mj-lt"/>
              </a:rPr>
              <a:t>(MESLEK ÖRGÜTLERİ) </a:t>
            </a:r>
            <a:r>
              <a:rPr lang="tr-TR" sz="3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sz="3200" dirty="0" smtClean="0">
                <a:solidFill>
                  <a:schemeClr val="tx1"/>
                </a:solidFill>
                <a:latin typeface="+mj-lt"/>
              </a:rPr>
            </a:br>
            <a:endParaRPr lang="tr-T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9091" name="2 İçerik Yer Tutucusu"/>
          <p:cNvSpPr>
            <a:spLocks noGrp="1"/>
          </p:cNvSpPr>
          <p:nvPr>
            <p:ph idx="1"/>
          </p:nvPr>
        </p:nvSpPr>
        <p:spPr>
          <a:xfrm>
            <a:off x="395536" y="1844824"/>
            <a:ext cx="8362950" cy="4525963"/>
          </a:xfrm>
        </p:spPr>
        <p:txBody>
          <a:bodyPr/>
          <a:lstStyle/>
          <a:p>
            <a:pPr eaLnBrk="1" hangingPunct="1"/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İSG – Sosyal politikalara katkı</a:t>
            </a:r>
            <a:r>
              <a:rPr lang="tr-TR" altLang="tr-TR" sz="2400" dirty="0" smtClean="0">
                <a:latin typeface="+mj-lt"/>
              </a:rPr>
              <a:t>, </a:t>
            </a:r>
          </a:p>
          <a:p>
            <a:pPr eaLnBrk="1" hangingPunct="1"/>
            <a:endParaRPr lang="tr-TR" altLang="tr-TR" sz="2400" dirty="0" smtClean="0">
              <a:latin typeface="+mj-lt"/>
            </a:endParaRPr>
          </a:p>
          <a:p>
            <a:pPr eaLnBrk="1" hangingPunct="1"/>
            <a:r>
              <a:rPr lang="tr-TR" altLang="tr-TR" sz="2400" dirty="0" smtClean="0">
                <a:latin typeface="+mj-lt"/>
              </a:rPr>
              <a:t>İş sağlığı ve güvenliği alanında çalışacak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insan gücünün yetiştirilmesi ve istihdam edilmesi süreçlerine katkı</a:t>
            </a:r>
            <a:r>
              <a:rPr lang="tr-TR" altLang="tr-TR" sz="2400" dirty="0" smtClean="0">
                <a:latin typeface="+mj-lt"/>
              </a:rPr>
              <a:t>, </a:t>
            </a:r>
          </a:p>
          <a:p>
            <a:pPr eaLnBrk="1" hangingPunct="1"/>
            <a:r>
              <a:rPr lang="tr-TR" altLang="tr-TR" sz="2400" dirty="0" smtClean="0">
                <a:latin typeface="+mj-lt"/>
              </a:rPr>
              <a:t>  </a:t>
            </a:r>
          </a:p>
          <a:p>
            <a:pPr eaLnBrk="1" hangingPunct="1"/>
            <a:r>
              <a:rPr lang="tr-TR" altLang="tr-TR" sz="2400" dirty="0" smtClean="0">
                <a:latin typeface="+mj-lt"/>
              </a:rPr>
              <a:t>İş sağlığı ve  güvenliği alanında çalışacak insan gücünün 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mezuniyet sonrası sürekli eğitiminin organizasyonu</a:t>
            </a:r>
            <a:r>
              <a:rPr lang="tr-TR" altLang="tr-TR" sz="2400" dirty="0" smtClean="0">
                <a:latin typeface="+mj-lt"/>
              </a:rPr>
              <a:t>,</a:t>
            </a:r>
          </a:p>
          <a:p>
            <a:pPr eaLnBrk="1" hangingPunct="1"/>
            <a:endParaRPr lang="tr-TR" altLang="tr-TR" sz="2400" dirty="0" smtClean="0">
              <a:latin typeface="+mj-lt"/>
            </a:endParaRPr>
          </a:p>
          <a:p>
            <a:pPr eaLnBrk="1" hangingPunct="1"/>
            <a:r>
              <a:rPr lang="tr-TR" altLang="tr-TR" sz="2400" dirty="0" smtClean="0">
                <a:solidFill>
                  <a:srgbClr val="FF0000"/>
                </a:solidFill>
                <a:latin typeface="+mj-lt"/>
              </a:rPr>
              <a:t>İş kazalarının “bilimsel” analizine katkı.</a:t>
            </a:r>
          </a:p>
          <a:p>
            <a:pPr eaLnBrk="1" hangingPunct="1"/>
            <a:endParaRPr lang="tr-TR" altLang="tr-TR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69110-B349-487A-919D-407653472E2A}" type="slidenum">
              <a:rPr lang="tr-TR"/>
              <a:pPr>
                <a:defRPr/>
              </a:pPr>
              <a:t>84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3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C8360-E236-4318-8E3A-E9AE0A7118EC}" type="slidenum">
              <a:rPr lang="tr-TR" smtClean="0"/>
              <a:pPr>
                <a:defRPr/>
              </a:pPr>
              <a:t>85</a:t>
            </a:fld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204864"/>
            <a:ext cx="82296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r-TR" b="1" dirty="0"/>
              <a:t>Özümsenmiş ve yaşam biçimi haline getirilmiş bilgiye  KÜLTÜR denir. </a:t>
            </a:r>
          </a:p>
          <a:p>
            <a:pPr marL="0" indent="0">
              <a:buFont typeface="Arial" pitchFamily="34" charset="0"/>
              <a:buNone/>
              <a:defRPr/>
            </a:pPr>
            <a:endParaRPr lang="tr-TR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tr-TR" b="1" dirty="0"/>
              <a:t>       -  </a:t>
            </a:r>
            <a:r>
              <a:rPr lang="tr-TR" sz="5400" b="1" dirty="0"/>
              <a:t>DOĞRU 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61221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2049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23A91AA1-FC74-48A4-8B83-8EDC45370007}" type="slidenum">
              <a:rPr lang="en-US" altLang="tr-TR" sz="1200" smtClean="0"/>
              <a:pPr algn="ctr" eaLnBrk="1" hangingPunct="1"/>
              <a:t>86</a:t>
            </a:fld>
            <a:endParaRPr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7530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7"/>
          <p:cNvSpPr txBox="1">
            <a:spLocks noGrp="1" noChangeArrowheads="1"/>
          </p:cNvSpPr>
          <p:nvPr/>
        </p:nvSpPr>
        <p:spPr bwMode="auto">
          <a:xfrm>
            <a:off x="6877050" y="62960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7D92B69-9457-4A0C-BA19-6BB254B3BF7D}" type="slidenum">
              <a:rPr lang="tr-TR" altLang="tr-TR" sz="4000">
                <a:solidFill>
                  <a:schemeClr val="bg1"/>
                </a:solidFill>
              </a:rPr>
              <a:pPr algn="r" eaLnBrk="1" hangingPunct="1"/>
              <a:t>87</a:t>
            </a:fld>
            <a:endParaRPr lang="tr-TR" altLang="tr-TR" sz="4000">
              <a:solidFill>
                <a:schemeClr val="bg1"/>
              </a:solidFill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80772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tr-TR" sz="1200">
              <a:latin typeface="Comic Sans MS" pitchFamily="66" charset="0"/>
            </a:endParaRPr>
          </a:p>
        </p:txBody>
      </p:sp>
      <p:sp>
        <p:nvSpPr>
          <p:cNvPr id="9216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tr-TR" sz="1800"/>
          </a:p>
        </p:txBody>
      </p:sp>
      <p:pic>
        <p:nvPicPr>
          <p:cNvPr id="92165" name="Picture 14" descr="npo00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49250"/>
            <a:ext cx="8818562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Text Box 5"/>
          <p:cNvSpPr txBox="1">
            <a:spLocks noChangeArrowheads="1"/>
          </p:cNvSpPr>
          <p:nvPr/>
        </p:nvSpPr>
        <p:spPr bwMode="auto">
          <a:xfrm>
            <a:off x="192088" y="12065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chemeClr val="bg1"/>
                </a:solidFill>
                <a:latin typeface="Tahoma" pitchFamily="34" charset="0"/>
              </a:rPr>
              <a:t>Sonuç</a:t>
            </a:r>
          </a:p>
        </p:txBody>
      </p:sp>
    </p:spTree>
    <p:extLst>
      <p:ext uri="{BB962C8B-B14F-4D97-AF65-F5344CB8AC3E}">
        <p14:creationId xmlns:p14="http://schemas.microsoft.com/office/powerpoint/2010/main" val="1768463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öküz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E58A937-F2C7-4933-A469-080E8C7FDE93}" type="slidenum">
              <a:rPr lang="en-US" altLang="tr-TR" sz="1200" smtClean="0"/>
              <a:pPr algn="ctr" eaLnBrk="1" hangingPunct="1"/>
              <a:t>88</a:t>
            </a:fld>
            <a:endParaRPr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6147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0AFE9-B6C6-426B-85E0-BC7ACC1BBFEE}" type="slidenum">
              <a:rPr lang="tr-TR" smtClean="0"/>
              <a:pPr>
                <a:defRPr/>
              </a:pPr>
              <a:t>89</a:t>
            </a:fld>
            <a:endParaRPr lang="tr-TR"/>
          </a:p>
        </p:txBody>
      </p:sp>
      <p:pic>
        <p:nvPicPr>
          <p:cNvPr id="94211" name="Picture 2" descr="http://4.bp.blogspot.com/-DVvLOnwWprc/UTG30gNb81I/AAAAAAAAu9k/KRs0pH-iIpA/s400/sefer-selvi-is-kaz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69325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7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tr-TR" sz="3200" b="1" dirty="0" smtClean="0">
                <a:solidFill>
                  <a:schemeClr val="tx1"/>
                </a:solidFill>
                <a:latin typeface="+mj-lt"/>
              </a:rPr>
              <a:t>KAZA ZİNCİRİ </a:t>
            </a: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>
          <a:xfrm>
            <a:off x="250825" y="1412875"/>
            <a:ext cx="8569325" cy="4873625"/>
          </a:xfrm>
        </p:spPr>
        <p:txBody>
          <a:bodyPr/>
          <a:lstStyle/>
          <a:p>
            <a:pPr algn="just" eaLnBrk="1" hangingPunct="1"/>
            <a:endParaRPr lang="tr-TR" altLang="tr-TR" dirty="0" smtClean="0">
              <a:latin typeface="+mj-lt"/>
            </a:endParaRPr>
          </a:p>
          <a:p>
            <a:pPr algn="just" eaLnBrk="1" hangingPunct="1"/>
            <a:r>
              <a:rPr lang="tr-TR" altLang="tr-TR" dirty="0" smtClean="0">
                <a:latin typeface="+mj-lt"/>
              </a:rPr>
              <a:t>Kazalar incelendiğinde, bunların </a:t>
            </a:r>
            <a:r>
              <a:rPr lang="tr-TR" altLang="tr-TR" dirty="0" smtClean="0">
                <a:solidFill>
                  <a:schemeClr val="hlink"/>
                </a:solidFill>
                <a:latin typeface="+mj-lt"/>
              </a:rPr>
              <a:t>beş temel</a:t>
            </a:r>
            <a:r>
              <a:rPr lang="tr-TR" altLang="tr-TR" dirty="0" smtClean="0">
                <a:latin typeface="+mj-lt"/>
              </a:rPr>
              <a:t> </a:t>
            </a:r>
            <a:r>
              <a:rPr lang="tr-TR" altLang="tr-TR" dirty="0" smtClean="0">
                <a:solidFill>
                  <a:schemeClr val="hlink"/>
                </a:solidFill>
                <a:latin typeface="+mj-lt"/>
              </a:rPr>
              <a:t>faktörün</a:t>
            </a:r>
            <a:r>
              <a:rPr lang="tr-TR" altLang="tr-TR" dirty="0" smtClean="0">
                <a:latin typeface="+mj-lt"/>
              </a:rPr>
              <a:t> arka arkaya dizilmesi sonucu meydana geldiği anlaşılır. </a:t>
            </a:r>
          </a:p>
          <a:p>
            <a:pPr algn="just" eaLnBrk="1" hangingPunct="1"/>
            <a:endParaRPr lang="tr-TR" altLang="tr-TR" dirty="0" smtClean="0">
              <a:latin typeface="+mj-lt"/>
            </a:endParaRPr>
          </a:p>
          <a:p>
            <a:pPr algn="just" eaLnBrk="1" hangingPunct="1"/>
            <a:r>
              <a:rPr lang="tr-TR" altLang="tr-TR" dirty="0" smtClean="0">
                <a:latin typeface="+mj-lt"/>
              </a:rPr>
              <a:t>Bu beş temel faktöre </a:t>
            </a:r>
            <a:r>
              <a:rPr lang="tr-TR" altLang="tr-TR" dirty="0" smtClean="0">
                <a:solidFill>
                  <a:schemeClr val="hlink"/>
                </a:solidFill>
                <a:latin typeface="+mj-lt"/>
              </a:rPr>
              <a:t>KAZA ZİNCİRİ</a:t>
            </a:r>
            <a:r>
              <a:rPr lang="tr-TR" altLang="tr-TR" dirty="0" smtClean="0">
                <a:latin typeface="+mj-lt"/>
              </a:rPr>
              <a:t> denir. </a:t>
            </a:r>
            <a:r>
              <a:rPr lang="tr-TR" altLang="tr-TR" dirty="0" smtClean="0">
                <a:solidFill>
                  <a:srgbClr val="FF0000"/>
                </a:solidFill>
                <a:latin typeface="+mj-lt"/>
              </a:rPr>
              <a:t>Bunlardan biri olmadıkça bir sonraki meydana gelmez </a:t>
            </a:r>
            <a:r>
              <a:rPr lang="tr-TR" altLang="tr-TR" dirty="0" smtClean="0">
                <a:latin typeface="+mj-lt"/>
              </a:rPr>
              <a:t>ve </a:t>
            </a:r>
            <a:r>
              <a:rPr lang="tr-TR" altLang="tr-TR" dirty="0" smtClean="0">
                <a:solidFill>
                  <a:srgbClr val="2612B8"/>
                </a:solidFill>
                <a:latin typeface="+mj-lt"/>
              </a:rPr>
              <a:t>zincir tamamlanmadıkça kaza ve yaralanma olmaz.</a:t>
            </a:r>
          </a:p>
          <a:p>
            <a:pPr eaLnBrk="1" hangingPunct="1"/>
            <a:endParaRPr lang="tr-TR" altLang="tr-TR" dirty="0" smtClean="0">
              <a:latin typeface="+mj-lt"/>
            </a:endParaRPr>
          </a:p>
        </p:txBody>
      </p:sp>
      <p:sp>
        <p:nvSpPr>
          <p:cNvPr id="4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D114D-B30E-4C8C-AD35-0D60A7A6A1DF}" type="slidenum">
              <a:rPr lang="tr-TR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2D2D-14BB-4B2D-818F-28E9FC628082}" type="slidenum">
              <a:rPr lang="tr-TR" smtClean="0"/>
              <a:pPr>
                <a:defRPr/>
              </a:pPr>
              <a:t>90</a:t>
            </a:fld>
            <a:endParaRPr lang="tr-TR"/>
          </a:p>
        </p:txBody>
      </p:sp>
      <p:pic>
        <p:nvPicPr>
          <p:cNvPr id="95235" name="Picture 2" descr="http://3.bp.blogspot.com/-ozl-5Z_WczI/TdaX99Z_caI/AAAAAAAAAhU/psnS6O5wNzY/s1600/in%25C5%259Faat%2Bkazalar%25C4%25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87122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497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CFC7-0650-4E53-BB45-CAA8347429E1}" type="slidenum">
              <a:rPr lang="tr-TR" smtClean="0"/>
              <a:pPr>
                <a:defRPr/>
              </a:pPr>
              <a:t>91</a:t>
            </a:fld>
            <a:endParaRPr lang="tr-TR"/>
          </a:p>
        </p:txBody>
      </p:sp>
      <p:pic>
        <p:nvPicPr>
          <p:cNvPr id="96259" name="Picture 2" descr="http://3.bp.blogspot.com/-VAQX1-VUz8s/TdaXM7Uz5kI/AAAAAAAAAhM/HVqmKx68HOA/s1600/%25C3%25B6nce%2Bcan%2Bg%25C3%25BCvenli%25C4%259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8640763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9991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5507</TotalTime>
  <Words>3728</Words>
  <Application>Microsoft Office PowerPoint</Application>
  <PresentationFormat>Ekran Gösterisi (4:3)</PresentationFormat>
  <Paragraphs>707</Paragraphs>
  <Slides>91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91</vt:i4>
      </vt:variant>
    </vt:vector>
  </HeadingPairs>
  <TitlesOfParts>
    <vt:vector size="95" baseType="lpstr">
      <vt:lpstr>Diseño predeterminado</vt:lpstr>
      <vt:lpstr>Document</vt:lpstr>
      <vt:lpstr>Belge</vt:lpstr>
      <vt:lpstr>Grafik</vt:lpstr>
      <vt:lpstr> İŞ SAĞLIĞI  VE GÜVENLİĞİNE GENEL BAKIŞ VE GÜVENLİK KÜLTÜRÜ   </vt:lpstr>
      <vt:lpstr>İŞ SAĞLIĞI VE GÜVENLİĞİ (İSG), TANIMI </vt:lpstr>
      <vt:lpstr>PowerPoint Sunusu</vt:lpstr>
      <vt:lpstr>İSG’nin Kapsamı</vt:lpstr>
      <vt:lpstr>PowerPoint Sunusu</vt:lpstr>
      <vt:lpstr>PowerPoint Sunusu</vt:lpstr>
      <vt:lpstr>PowerPoint Sunusu</vt:lpstr>
      <vt:lpstr>PowerPoint Sunusu</vt:lpstr>
      <vt:lpstr>KAZA ZİNCİRİ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İŞ SAĞLİĞİ VE GÜVENLİĞİNİN İLKELERİ  </vt:lpstr>
      <vt:lpstr>1-TEHLİKELİ HAREKETLERİN VE TEHLİKELİ DURUMLARIN ÖNLENMESİ </vt:lpstr>
      <vt:lpstr> </vt:lpstr>
      <vt:lpstr>PowerPoint Sunusu</vt:lpstr>
      <vt:lpstr>Tehlikeli Davranışlar </vt:lpstr>
      <vt:lpstr>Tehlikeli Durumlar </vt:lpstr>
      <vt:lpstr>3-  KAZA SONUCU MEYDANA GELEBİLECEK ZARARIN BÜYÜKLÜĞÜ ÖNCEDEN KESTİRİLEMEZ: </vt:lpstr>
      <vt:lpstr>4- Ağır yaralanma veya ölümle sonuçlanan her 1 kazanın temelinde, 29 hafif yaralanma, 300 yaralanmaya yol açmayan olay vardır  (1-29-300 oranı):</vt:lpstr>
      <vt:lpstr>PowerPoint Sunusu</vt:lpstr>
      <vt:lpstr>5-TEHLİKELİ DAVRANIŞLARIN NEDENLERİ </vt:lpstr>
      <vt:lpstr>6- KAZALARDAN KORUNMA YÖNTEMİNİN UNSURLARI   </vt:lpstr>
      <vt:lpstr>PowerPoint Sunusu</vt:lpstr>
      <vt:lpstr>PowerPoint Sunusu</vt:lpstr>
      <vt:lpstr>PowerPoint Sunusu</vt:lpstr>
      <vt:lpstr>PowerPoint Sunusu</vt:lpstr>
      <vt:lpstr>7- KAZALARDAN KORUNMA YÖNTEMLERİ İLE ÜRETİM, MALİYET, KALİTE KONTROL YÖNTEMLERİ BENZERLİK VE PARALELLİK ARZ EDER: </vt:lpstr>
      <vt:lpstr>8- İŞ GÜVENLİĞİ İLE İLGİLİ ÇALİŞMALARA, KONULACAK KURALLAR VE ALINACAK TEDBİRLERİN BELİRLENMESİNE ÜST DÜZEY YÖNETİCİLER BİLFİİL KATILMALI VE SORUMLULUĞA ORTAK OLMALIDIRLAR: </vt:lpstr>
      <vt:lpstr>9-FORMEN, USTABAŞI VE BENZERİ İLK KADEME YÖNETİCİLER, İŞYERİNDE SAĞLIK GÜVENLİĞİN SAĞLANMASINDA EN ÖNEMLİ VE AĞIRLIKLI PERSONELDİR: </vt:lpstr>
      <vt:lpstr>10-  İŞ GÜVENLİĞİ ÇALIŞMALARINA YÖN VEREN İNSANİ MÜLAHAZALARIN YANINDA, İŞ GÜVENLİĞİNİN TESİSİNDE DAİMA GÖZÖNÜNDE TUTULMASI GEREKEN İKİ ÖNEMLİ MADDİ HUSUS VARDIR: </vt:lpstr>
      <vt:lpstr>PowerPoint Sunusu</vt:lpstr>
      <vt:lpstr>PowerPoint Sunusu</vt:lpstr>
      <vt:lpstr>PowerPoint Sunusu</vt:lpstr>
      <vt:lpstr>İŞ KAZALARININ MALİYETİ </vt:lpstr>
      <vt:lpstr>PowerPoint Sunusu</vt:lpstr>
      <vt:lpstr>İSG’nin Ülkemizdeki Ekonomik Boyutu</vt:lpstr>
      <vt:lpstr>PowerPoint Sunusu</vt:lpstr>
      <vt:lpstr> İŞ SAĞLIĞI VE GÜVENLİĞİ POLİTİKASI </vt:lpstr>
      <vt:lpstr>İŞ GÜVENLİĞİ </vt:lpstr>
      <vt:lpstr>İŞ GÜVENLİĞİ </vt:lpstr>
      <vt:lpstr>Güvenliği sağlamanın üç ana kuralı  </vt:lpstr>
      <vt:lpstr>PowerPoint Sunusu</vt:lpstr>
      <vt:lpstr>PowerPoint Sunusu</vt:lpstr>
      <vt:lpstr>İŞ SAĞLIĞI ile ilgili FAALİYETLER </vt:lpstr>
      <vt:lpstr>İŞ  SAĞLIĞI  GÜVENLİĞİ’NİN  AMACI </vt:lpstr>
      <vt:lpstr>NİÇİN İŞ GÜVENLİĞİ? </vt:lpstr>
      <vt:lpstr>GÜVENLİĞİN 7 TEMEL BOYUTU (ILO-2009) </vt:lpstr>
      <vt:lpstr>    İŞ SAĞLIĞI VE GÜVENLİĞİ’NİN GENİŞ ANLAMDAKİ KAPSAMI (ILO 2002) </vt:lpstr>
      <vt:lpstr>PowerPoint Sunusu</vt:lpstr>
      <vt:lpstr>KURULUŞLARA DÜŞEN GÖREVLER (Devlet, İşçi ve İşveren Örgütleri)</vt:lpstr>
      <vt:lpstr>PowerPoint Sunusu</vt:lpstr>
      <vt:lpstr>Güvenlik Kültürü Kavramı</vt:lpstr>
      <vt:lpstr>Güvenlik kültürü, </vt:lpstr>
      <vt:lpstr>ILO 2003 GLOBAL STRATEJİ BELGESİ’NDE GÜVENLİK KÜLTÜRÜ </vt:lpstr>
      <vt:lpstr>Güvenlik Kültürünün oluşturulabilmesi için;</vt:lpstr>
      <vt:lpstr>PowerPoint Sunusu</vt:lpstr>
      <vt:lpstr>AB 2002-2006 STRATEJİ DOKÜMANI’NDA  GÜVENLİK KÜLTÜRÜ </vt:lpstr>
      <vt:lpstr>Güvenlik Kültürü’nün Kriterleri </vt:lpstr>
      <vt:lpstr>PowerPoint Sunusu</vt:lpstr>
      <vt:lpstr>Güvenlik Kültürünün Yapısı</vt:lpstr>
      <vt:lpstr>İSG politikalarında güvenlik kültürü oluşturmak neden önemli?  </vt:lpstr>
      <vt:lpstr>GÜVENLİK KÜLTÜRÜ OLUŞTURMANIN TEMEL NEDENLERİ </vt:lpstr>
      <vt:lpstr>Sosyal Diyalog </vt:lpstr>
      <vt:lpstr>SOSYAL DİYALOĞUN AMACI </vt:lpstr>
      <vt:lpstr>ÇALIŞMA YAŞAMININ TARAFLARI </vt:lpstr>
      <vt:lpstr>Devletin Görevi</vt:lpstr>
      <vt:lpstr>İŞ GÜVENLİĞİ KÜLTÜRÜ’NÜN GELİŞTİRİLMESİ: (DEVLET) </vt:lpstr>
      <vt:lpstr>PowerPoint Sunusu</vt:lpstr>
      <vt:lpstr>İŞ GÜVENLİĞİ KÜLTÜRÜNÜN GELİŞTİRİLMESİ: (İŞVEREN) </vt:lpstr>
      <vt:lpstr>PowerPoint Sunusu</vt:lpstr>
      <vt:lpstr>İŞ GÜVENLİĞİ KÜLTÜRÜNÜN GELİŞTİRİLMESİ  (ÇALIŞANLAR – İŞÇİ SENDİKALARI) </vt:lpstr>
      <vt:lpstr>İŞ GÜVENLİĞİ KÜLTÜRÜNÜN GELİŞTİRİLMESİ: (ÜNİVERSİTELER)  </vt:lpstr>
      <vt:lpstr>İŞ GÜVENLİĞİ KÜLTÜRÜNÜN GELİŞTİRİLMESİ:  (MESLEK ÖRGÜTLERİ)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670</cp:revision>
  <dcterms:created xsi:type="dcterms:W3CDTF">2010-05-23T14:28:12Z</dcterms:created>
  <dcterms:modified xsi:type="dcterms:W3CDTF">2018-11-07T06:44:47Z</dcterms:modified>
</cp:coreProperties>
</file>