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304" r:id="rId2"/>
    <p:sldId id="313" r:id="rId3"/>
    <p:sldId id="307" r:id="rId4"/>
    <p:sldId id="314" r:id="rId5"/>
    <p:sldId id="315" r:id="rId6"/>
    <p:sldId id="316" r:id="rId7"/>
    <p:sldId id="317" r:id="rId8"/>
    <p:sldId id="318" r:id="rId9"/>
    <p:sldId id="319" r:id="rId10"/>
    <p:sldId id="320" r:id="rId11"/>
    <p:sldId id="321" r:id="rId12"/>
    <p:sldId id="322" r:id="rId13"/>
    <p:sldId id="312" r:id="rId14"/>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mbria" panose="02040503050406030204" pitchFamily="18" charset="0"/>
      <p:regular r:id="rId21"/>
      <p:bold r:id="rId22"/>
      <p:italic r:id="rId23"/>
      <p:boldItalic r:id="rId24"/>
    </p:embeddedFont>
    <p:embeddedFont>
      <p:font typeface="Konnect" panose="020B0604020202020204" charset="-94"/>
      <p:regular r:id="rId25"/>
    </p:embeddedFont>
    <p:embeddedFont>
      <p:font typeface="Konnect ExtraBold" panose="00000900000000000000" charset="-94"/>
      <p:bold r:id="rId26"/>
    </p:embeddedFont>
    <p:embeddedFont>
      <p:font typeface="Konnect Medium" panose="00000600000000000000" charset="-94"/>
      <p:regular r:id="rId27"/>
    </p:embeddedFont>
    <p:embeddedFont>
      <p:font typeface="Konnect SemiBold" panose="00000700000000000000" charset="-94"/>
      <p:regular r:id="rId28"/>
      <p:bold r:id="rId29"/>
    </p:embeddedFont>
    <p:embeddedFont>
      <p:font typeface="Montserrat" panose="00000500000000000000" pitchFamily="2" charset="-94"/>
      <p:regular r:id="rId30"/>
      <p:bold r:id="rId31"/>
      <p:italic r:id="rId32"/>
      <p:boldItalic r:id="rId33"/>
    </p:embeddedFont>
    <p:embeddedFont>
      <p:font typeface="Roboto Light" panose="02000000000000000000" pitchFamily="2" charset="0"/>
      <p:regular r:id="rId34"/>
      <p:italic r:id="rId35"/>
    </p:embeddedFont>
  </p:embeddedFontLst>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1pPr>
    <a:lvl2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2pPr>
    <a:lvl3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3pPr>
    <a:lvl4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4pPr>
    <a:lvl5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5pPr>
    <a:lvl6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6pPr>
    <a:lvl7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7pPr>
    <a:lvl8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8pPr>
    <a:lvl9pPr marL="0" marR="0" indent="0" algn="l" defTabSz="1219170" rtl="0" fontAlgn="auto" latinLnBrk="0" hangingPunct="0">
      <a:lnSpc>
        <a:spcPct val="15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Roboto Light"/>
        <a:ea typeface="Roboto Light"/>
        <a:cs typeface="Roboto Light"/>
        <a:sym typeface="Roboto Light"/>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A8F"/>
    <a:srgbClr val="8DC5E8"/>
    <a:srgbClr val="23398E"/>
    <a:srgbClr val="8B8E90"/>
    <a:srgbClr val="8A8E91"/>
    <a:srgbClr val="C3C4C4"/>
    <a:srgbClr val="C2C3C5"/>
    <a:srgbClr val="38296E"/>
    <a:srgbClr val="F15F7E"/>
    <a:srgbClr val="231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36"/>
    <p:restoredTop sz="96338"/>
  </p:normalViewPr>
  <p:slideViewPr>
    <p:cSldViewPr snapToGrid="0" snapToObjects="1">
      <p:cViewPr varScale="1">
        <p:scale>
          <a:sx n="82" d="100"/>
          <a:sy n="82" d="100"/>
        </p:scale>
        <p:origin x="139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0" d="100"/>
          <a:sy n="160" d="100"/>
        </p:scale>
        <p:origin x="679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28D3D-FE98-D44E-AE2E-DF42749B02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BCB8F6-0BD8-BE45-AC95-2CCE4E4EE1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313155-6910-3A44-AD0F-6297D5CAA814}" type="datetimeFigureOut">
              <a:rPr lang="en-US" smtClean="0"/>
              <a:t>7/4/2022</a:t>
            </a:fld>
            <a:endParaRPr lang="en-US"/>
          </a:p>
        </p:txBody>
      </p:sp>
      <p:sp>
        <p:nvSpPr>
          <p:cNvPr id="4" name="Footer Placeholder 3">
            <a:extLst>
              <a:ext uri="{FF2B5EF4-FFF2-40B4-BE49-F238E27FC236}">
                <a16:creationId xmlns:a16="http://schemas.microsoft.com/office/drawing/2014/main" id="{C494C9E5-78FE-8E49-8F32-0387FEBBC0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8437E9-20F5-264C-919F-8FDFA5A2A9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959DEC-2FE2-1E46-AC81-BF20A7064F42}" type="slidenum">
              <a:rPr lang="en-US" smtClean="0"/>
              <a:t>‹#›</a:t>
            </a:fld>
            <a:endParaRPr lang="en-US"/>
          </a:p>
        </p:txBody>
      </p:sp>
    </p:spTree>
    <p:extLst>
      <p:ext uri="{BB962C8B-B14F-4D97-AF65-F5344CB8AC3E}">
        <p14:creationId xmlns:p14="http://schemas.microsoft.com/office/powerpoint/2010/main" val="2895934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381000" y="685800"/>
            <a:ext cx="6096000" cy="3429000"/>
          </a:xfrm>
          <a:prstGeom prst="rect">
            <a:avLst/>
          </a:prstGeom>
        </p:spPr>
        <p:txBody>
          <a:bodyPr/>
          <a:lstStyle/>
          <a:p>
            <a:endParaRPr/>
          </a:p>
        </p:txBody>
      </p:sp>
      <p:sp>
        <p:nvSpPr>
          <p:cNvPr id="204" name="Shape 20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363614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333123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3383025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defTabSz="228600" rtl="0" latinLnBrk="0">
              <a:lnSpc>
                <a:spcPct val="117999"/>
              </a:lnSpc>
            </a:pPr>
            <a:endParaRPr lang="tr-TR" dirty="0">
              <a:latin typeface="Montserrat" pitchFamily="2" charset="0"/>
            </a:endParaRPr>
          </a:p>
        </p:txBody>
      </p:sp>
    </p:spTree>
    <p:extLst>
      <p:ext uri="{BB962C8B-B14F-4D97-AF65-F5344CB8AC3E}">
        <p14:creationId xmlns:p14="http://schemas.microsoft.com/office/powerpoint/2010/main" val="185142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197428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53232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372736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2021208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235520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36767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501159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defTabSz="228600" rtl="0" latinLnBrk="0">
              <a:lnSpc>
                <a:spcPct val="117999"/>
              </a:lnSpc>
            </a:pPr>
            <a:endParaRPr lang="en-US" dirty="0">
              <a:latin typeface="Montserrat" pitchFamily="2" charset="0"/>
            </a:endParaRPr>
          </a:p>
        </p:txBody>
      </p:sp>
    </p:spTree>
    <p:extLst>
      <p:ext uri="{BB962C8B-B14F-4D97-AF65-F5344CB8AC3E}">
        <p14:creationId xmlns:p14="http://schemas.microsoft.com/office/powerpoint/2010/main" val="3855451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Özel Düz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2587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3A8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Lst>
  <p:transition spd="med"/>
  <p:txStyles>
    <p:titleStyle>
      <a:lvl1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1pPr>
      <a:lvl2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2pPr>
      <a:lvl3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3pPr>
      <a:lvl4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4pPr>
      <a:lvl5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5pPr>
      <a:lvl6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6pPr>
      <a:lvl7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7pPr>
      <a:lvl8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8pPr>
      <a:lvl9pPr marL="0" marR="0" indent="0" algn="l" defTabSz="1219170" rtl="0" latinLnBrk="0">
        <a:lnSpc>
          <a:spcPct val="80000"/>
        </a:lnSpc>
        <a:spcBef>
          <a:spcPts val="0"/>
        </a:spcBef>
        <a:spcAft>
          <a:spcPts val="0"/>
        </a:spcAft>
        <a:buClrTx/>
        <a:buSzTx/>
        <a:buFontTx/>
        <a:buNone/>
        <a:tabLst/>
        <a:defRPr sz="5600" b="0" i="0" u="none" strike="noStrike" cap="none" spc="-112" baseline="0">
          <a:solidFill>
            <a:schemeClr val="accent2">
              <a:hueOff val="-11135122"/>
              <a:satOff val="1570"/>
              <a:lumOff val="16427"/>
            </a:schemeClr>
          </a:solidFill>
          <a:uFillTx/>
          <a:latin typeface="+mn-lt"/>
          <a:ea typeface="+mn-ea"/>
          <a:cs typeface="+mn-cs"/>
          <a:sym typeface="Montserrat Bold"/>
        </a:defRPr>
      </a:lvl9pPr>
    </p:titleStyle>
    <p:bodyStyle>
      <a:lvl1pPr marL="152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1pPr>
      <a:lvl2pPr marL="342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2pPr>
      <a:lvl3pPr marL="533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3pPr>
      <a:lvl4pPr marL="723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4pPr>
      <a:lvl5pPr marL="914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5pPr>
      <a:lvl6pPr marL="1104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6pPr>
      <a:lvl7pPr marL="1295400" marR="0" indent="-152400" algn="l" defTabSz="1219170" rtl="0" latinLnBrk="0">
        <a:lnSpc>
          <a:spcPct val="150000"/>
        </a:lnSpc>
        <a:spcBef>
          <a:spcPts val="0"/>
        </a:spcBef>
        <a:spcAft>
          <a:spcPts val="0"/>
        </a:spcAft>
        <a:buClrTx/>
        <a:buSzPct val="100000"/>
        <a:buFontTx/>
        <a:buChar char="•"/>
        <a:tabLst/>
        <a:defRPr sz="1200" b="0" i="0" u="none" strike="noStrike" cap="none" spc="0" baseline="0">
          <a:solidFill>
            <a:srgbClr val="000000"/>
          </a:solidFill>
          <a:uFillTx/>
          <a:latin typeface="Roboto Light"/>
          <a:ea typeface="Roboto Light"/>
          <a:cs typeface="Roboto Light"/>
          <a:sym typeface="Roboto Light"/>
        </a:defRPr>
      </a:lvl7pPr>
      <a:lvl8pPr marL="14859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8pPr>
      <a:lvl9pPr marL="1676400" marR="0" indent="-152400" algn="l" defTabSz="1219170" rtl="0" latinLnBrk="0">
        <a:lnSpc>
          <a:spcPct val="150000"/>
        </a:lnSpc>
        <a:spcBef>
          <a:spcPts val="0"/>
        </a:spcBef>
        <a:spcAft>
          <a:spcPts val="0"/>
        </a:spcAft>
        <a:buClrTx/>
        <a:buSzPct val="123000"/>
        <a:buFontTx/>
        <a:buChar char="•"/>
        <a:tabLst/>
        <a:defRPr sz="1200" b="0" i="0" u="none" strike="noStrike" cap="none" spc="0" baseline="0">
          <a:solidFill>
            <a:srgbClr val="000000"/>
          </a:solidFill>
          <a:uFillTx/>
          <a:latin typeface="Roboto Light"/>
          <a:ea typeface="Roboto Light"/>
          <a:cs typeface="Roboto Light"/>
          <a:sym typeface="Roboto Light"/>
        </a:defRPr>
      </a:lvl9pPr>
    </p:bodyStyle>
    <p:otherStyle>
      <a:lvl1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1pPr>
      <a:lvl2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2pPr>
      <a:lvl3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3pPr>
      <a:lvl4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4pPr>
      <a:lvl5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5pPr>
      <a:lvl6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6pPr>
      <a:lvl7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7pPr>
      <a:lvl8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8pPr>
      <a:lvl9pPr marL="0" marR="0" indent="0" algn="ctr" defTabSz="410766"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Montserrat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73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927224"/>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03</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11 Mayıs 2022</a:t>
            </a:r>
          </a:p>
        </p:txBody>
      </p:sp>
      <p:sp>
        <p:nvSpPr>
          <p:cNvPr id="4" name="Metin kutusu 3">
            <a:extLst>
              <a:ext uri="{FF2B5EF4-FFF2-40B4-BE49-F238E27FC236}">
                <a16:creationId xmlns:a16="http://schemas.microsoft.com/office/drawing/2014/main" id="{737337CF-F487-4D48-A305-DA2C9AC980B9}"/>
              </a:ext>
            </a:extLst>
          </p:cNvPr>
          <p:cNvSpPr txBox="1"/>
          <p:nvPr/>
        </p:nvSpPr>
        <p:spPr>
          <a:xfrm>
            <a:off x="2431058" y="1835805"/>
            <a:ext cx="9021713" cy="39241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indent="365125" algn="just"/>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İKGEP eğitimlerin tamamlanması sonrası katılan adaylara yönelik olarak </a:t>
            </a:r>
            <a:r>
              <a:rPr lang="tr-TR" sz="2400" dirty="0">
                <a:solidFill>
                  <a:srgbClr val="1F3A8F"/>
                </a:solidFill>
                <a:latin typeface="Konnect SemiBold" panose="00000700000000000000" charset="-94"/>
                <a:ea typeface="Calibri" panose="020F0502020204030204" pitchFamily="34" charset="0"/>
                <a:cs typeface="Times New Roman" panose="02020603050405020304" pitchFamily="18" charset="0"/>
              </a:rPr>
              <a:t>başta mevzuat </a:t>
            </a:r>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olmak üzere ders konuları üzerinden yazılı sınav yapılır. </a:t>
            </a:r>
          </a:p>
          <a:p>
            <a:pPr indent="365125" algn="just"/>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Bu sınav çoktan seçmeli test olarak uygulanır. </a:t>
            </a:r>
          </a:p>
          <a:p>
            <a:pPr algn="just"/>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      Sınav sonrasında 100 tam puan üzerinden 70 puan alanlar başarılı sayılarak sertifika almaya hak kazanacaktır. </a:t>
            </a:r>
          </a:p>
          <a:p>
            <a:pPr lvl="0" algn="just"/>
            <a:r>
              <a:rPr lang="tr-TR" sz="2400" dirty="0">
                <a:solidFill>
                  <a:srgbClr val="1F3A8F"/>
                </a:solidFill>
                <a:latin typeface="Konnect SemiBold" panose="00000700000000000000" charset="-94"/>
                <a:ea typeface="Calibri" panose="020F0502020204030204" pitchFamily="34" charset="0"/>
                <a:cs typeface="Times New Roman" panose="02020603050405020304" pitchFamily="18" charset="0"/>
              </a:rPr>
              <a:t> </a:t>
            </a:r>
            <a:endPar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endParaRPr>
          </a:p>
        </p:txBody>
      </p:sp>
      <p:sp>
        <p:nvSpPr>
          <p:cNvPr id="5" name="Metin kutusu 4">
            <a:extLst>
              <a:ext uri="{FF2B5EF4-FFF2-40B4-BE49-F238E27FC236}">
                <a16:creationId xmlns:a16="http://schemas.microsoft.com/office/drawing/2014/main" id="{BE1F24C6-4322-EF4F-878B-DFBC4F83AA08}"/>
              </a:ext>
            </a:extLst>
          </p:cNvPr>
          <p:cNvSpPr txBox="1"/>
          <p:nvPr/>
        </p:nvSpPr>
        <p:spPr>
          <a:xfrm>
            <a:off x="2493740" y="1251030"/>
            <a:ext cx="889635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3200" b="1" dirty="0">
                <a:solidFill>
                  <a:srgbClr val="1F3A8F"/>
                </a:solidFill>
                <a:latin typeface="Konnect SemiBold" charset="0"/>
                <a:ea typeface="Konnect SemiBold" charset="0"/>
                <a:cs typeface="Konnect SemiBold" charset="0"/>
              </a:rPr>
              <a:t>EĞİTİM SONU DEĞERLENDİRME VE SINAV</a:t>
            </a: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331825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927224"/>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03</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11 Mayıs 2022</a:t>
            </a:r>
          </a:p>
        </p:txBody>
      </p:sp>
      <p:sp>
        <p:nvSpPr>
          <p:cNvPr id="4" name="Metin kutusu 3">
            <a:extLst>
              <a:ext uri="{FF2B5EF4-FFF2-40B4-BE49-F238E27FC236}">
                <a16:creationId xmlns:a16="http://schemas.microsoft.com/office/drawing/2014/main" id="{737337CF-F487-4D48-A305-DA2C9AC980B9}"/>
              </a:ext>
            </a:extLst>
          </p:cNvPr>
          <p:cNvSpPr txBox="1"/>
          <p:nvPr/>
        </p:nvSpPr>
        <p:spPr>
          <a:xfrm>
            <a:off x="2416060" y="2236817"/>
            <a:ext cx="9021713" cy="33701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indent="365125" algn="just"/>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-Yönetici havuzunun oluşmasını sağlamak,</a:t>
            </a:r>
          </a:p>
          <a:p>
            <a:pPr indent="365125" algn="just"/>
            <a:r>
              <a:rPr lang="tr-TR" sz="2400" dirty="0">
                <a:solidFill>
                  <a:srgbClr val="1F3A8F"/>
                </a:solidFill>
                <a:latin typeface="Konnect SemiBold" panose="00000700000000000000" charset="-94"/>
                <a:ea typeface="Calibri" panose="020F0502020204030204" pitchFamily="34" charset="0"/>
                <a:cs typeface="Times New Roman" panose="02020603050405020304" pitchFamily="18" charset="0"/>
              </a:rPr>
              <a:t>-Kadrolara atamalarda yetişmiş insan kaynağı içerisinden seçim yaparak görevlendirmelerde liyakatı sağlamak, </a:t>
            </a:r>
          </a:p>
          <a:p>
            <a:pPr indent="365125" algn="just"/>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-Proje odaklı, mevzuata hakim, kişisel ve mesleki gelişimi yönden yetişmiş insan kaynağına sahip olmak. </a:t>
            </a:r>
          </a:p>
          <a:p>
            <a:pPr lvl="0" algn="just"/>
            <a:r>
              <a:rPr lang="tr-TR" sz="2400" dirty="0">
                <a:solidFill>
                  <a:srgbClr val="1F3A8F"/>
                </a:solidFill>
                <a:latin typeface="Konnect SemiBold" panose="00000700000000000000" charset="-94"/>
                <a:ea typeface="Calibri" panose="020F0502020204030204" pitchFamily="34" charset="0"/>
                <a:cs typeface="Times New Roman" panose="02020603050405020304" pitchFamily="18" charset="0"/>
              </a:rPr>
              <a:t> </a:t>
            </a:r>
            <a:endPar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endParaRPr>
          </a:p>
        </p:txBody>
      </p:sp>
      <p:sp>
        <p:nvSpPr>
          <p:cNvPr id="5" name="Metin kutusu 4">
            <a:extLst>
              <a:ext uri="{FF2B5EF4-FFF2-40B4-BE49-F238E27FC236}">
                <a16:creationId xmlns:a16="http://schemas.microsoft.com/office/drawing/2014/main" id="{BE1F24C6-4322-EF4F-878B-DFBC4F83AA08}"/>
              </a:ext>
            </a:extLst>
          </p:cNvPr>
          <p:cNvSpPr txBox="1"/>
          <p:nvPr/>
        </p:nvSpPr>
        <p:spPr>
          <a:xfrm>
            <a:off x="2493740" y="1251030"/>
            <a:ext cx="889635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3200" b="1" dirty="0">
                <a:solidFill>
                  <a:srgbClr val="1F3A8F"/>
                </a:solidFill>
                <a:latin typeface="Konnect SemiBold" charset="0"/>
                <a:ea typeface="Konnect SemiBold" charset="0"/>
                <a:cs typeface="Konnect SemiBold" charset="0"/>
              </a:rPr>
              <a:t>EĞİTİM SONU KAZANIMLAR (KURUMSAL)</a:t>
            </a: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192101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927224"/>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03</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11 Mayıs 2022</a:t>
            </a:r>
          </a:p>
        </p:txBody>
      </p:sp>
      <p:sp>
        <p:nvSpPr>
          <p:cNvPr id="4" name="Metin kutusu 3">
            <a:extLst>
              <a:ext uri="{FF2B5EF4-FFF2-40B4-BE49-F238E27FC236}">
                <a16:creationId xmlns:a16="http://schemas.microsoft.com/office/drawing/2014/main" id="{737337CF-F487-4D48-A305-DA2C9AC980B9}"/>
              </a:ext>
            </a:extLst>
          </p:cNvPr>
          <p:cNvSpPr txBox="1"/>
          <p:nvPr/>
        </p:nvSpPr>
        <p:spPr>
          <a:xfrm>
            <a:off x="1843114" y="1838232"/>
            <a:ext cx="9021713" cy="50321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indent="365125" algn="just"/>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a:t>
            </a:r>
            <a:r>
              <a:rPr lang="tr-TR" sz="2400" dirty="0" err="1">
                <a:solidFill>
                  <a:srgbClr val="1F3A8F"/>
                </a:solidFill>
                <a:effectLst/>
                <a:latin typeface="Konnect SemiBold" panose="00000700000000000000" charset="-94"/>
                <a:ea typeface="Calibri" panose="020F0502020204030204" pitchFamily="34" charset="0"/>
                <a:cs typeface="Times New Roman" panose="02020603050405020304" pitchFamily="18" charset="0"/>
              </a:rPr>
              <a:t>İKGEP’i</a:t>
            </a:r>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 başarıyla tamamlayan adaylar beş temel yetkinlikte kendini geliştirecektir. Bunlar.</a:t>
            </a:r>
          </a:p>
          <a:p>
            <a:pPr indent="365125" algn="just"/>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-KENDİNİ YÖNETME (Zaman, Kılık </a:t>
            </a:r>
            <a:r>
              <a:rPr lang="tr-TR" sz="2400" dirty="0">
                <a:solidFill>
                  <a:srgbClr val="1F3A8F"/>
                </a:solidFill>
                <a:latin typeface="Konnect SemiBold" panose="00000700000000000000" charset="-94"/>
                <a:ea typeface="Calibri" panose="020F0502020204030204" pitchFamily="34" charset="0"/>
                <a:cs typeface="Times New Roman" panose="02020603050405020304" pitchFamily="18" charset="0"/>
              </a:rPr>
              <a:t>K</a:t>
            </a:r>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ıyafet, Protokol bilgisi)</a:t>
            </a:r>
          </a:p>
          <a:p>
            <a:pPr indent="365125" algn="just"/>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-İŞİ YÖNETME (Mevzuat bilgisi </a:t>
            </a:r>
            <a:r>
              <a:rPr lang="tr-TR" sz="2400" dirty="0">
                <a:solidFill>
                  <a:srgbClr val="1F3A8F"/>
                </a:solidFill>
                <a:latin typeface="Konnect SemiBold" panose="00000700000000000000" charset="-94"/>
                <a:ea typeface="Calibri" panose="020F0502020204030204" pitchFamily="34" charset="0"/>
                <a:cs typeface="Times New Roman" panose="02020603050405020304" pitchFamily="18" charset="0"/>
              </a:rPr>
              <a:t>ve </a:t>
            </a:r>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hakimiyet)</a:t>
            </a:r>
          </a:p>
          <a:p>
            <a:pPr indent="365125" algn="just"/>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-KURUMU YÖNETME (Stratejik plan, Raporlama vb. bilgiler)</a:t>
            </a:r>
          </a:p>
          <a:p>
            <a:pPr indent="365125" algn="just"/>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-İNSANI YÖNETME (</a:t>
            </a:r>
            <a:r>
              <a:rPr lang="tr-TR" sz="2400" dirty="0">
                <a:solidFill>
                  <a:srgbClr val="1F3A8F"/>
                </a:solidFill>
                <a:latin typeface="Konnect SemiBold" panose="00000700000000000000" charset="-94"/>
                <a:ea typeface="Calibri" panose="020F0502020204030204" pitchFamily="34" charset="0"/>
                <a:cs typeface="Times New Roman" panose="02020603050405020304" pitchFamily="18" charset="0"/>
              </a:rPr>
              <a:t>Ç</a:t>
            </a:r>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atışma ve </a:t>
            </a:r>
            <a:r>
              <a:rPr lang="tr-TR" sz="2400" dirty="0">
                <a:solidFill>
                  <a:srgbClr val="1F3A8F"/>
                </a:solidFill>
                <a:latin typeface="Konnect SemiBold" panose="00000700000000000000" charset="-94"/>
                <a:ea typeface="Calibri" panose="020F0502020204030204" pitchFamily="34" charset="0"/>
                <a:cs typeface="Times New Roman" panose="02020603050405020304" pitchFamily="18" charset="0"/>
              </a:rPr>
              <a:t>Ö</a:t>
            </a:r>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fke kontrolü)</a:t>
            </a:r>
          </a:p>
          <a:p>
            <a:pPr indent="365125" algn="just"/>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-ÜSTLERLE İLİŞKİ YÖNETME (Makamla ve bağlı olan kurumlarla iyi ilişkiler kurma)</a:t>
            </a:r>
          </a:p>
          <a:p>
            <a:pPr lvl="0" algn="just"/>
            <a:r>
              <a:rPr lang="tr-TR" sz="2400" dirty="0">
                <a:solidFill>
                  <a:srgbClr val="1F3A8F"/>
                </a:solidFill>
                <a:latin typeface="Konnect SemiBold" panose="00000700000000000000" charset="-94"/>
                <a:ea typeface="Calibri" panose="020F0502020204030204" pitchFamily="34" charset="0"/>
                <a:cs typeface="Times New Roman" panose="02020603050405020304" pitchFamily="18" charset="0"/>
              </a:rPr>
              <a:t> </a:t>
            </a:r>
            <a:endPar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endParaRPr>
          </a:p>
        </p:txBody>
      </p:sp>
      <p:sp>
        <p:nvSpPr>
          <p:cNvPr id="5" name="Metin kutusu 4">
            <a:extLst>
              <a:ext uri="{FF2B5EF4-FFF2-40B4-BE49-F238E27FC236}">
                <a16:creationId xmlns:a16="http://schemas.microsoft.com/office/drawing/2014/main" id="{BE1F24C6-4322-EF4F-878B-DFBC4F83AA08}"/>
              </a:ext>
            </a:extLst>
          </p:cNvPr>
          <p:cNvSpPr txBox="1"/>
          <p:nvPr/>
        </p:nvSpPr>
        <p:spPr>
          <a:xfrm>
            <a:off x="2493740" y="1251030"/>
            <a:ext cx="889635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3200" b="1" dirty="0">
                <a:solidFill>
                  <a:srgbClr val="1F3A8F"/>
                </a:solidFill>
                <a:latin typeface="Konnect SemiBold" charset="0"/>
                <a:ea typeface="Konnect SemiBold" charset="0"/>
                <a:cs typeface="Konnect SemiBold" charset="0"/>
              </a:rPr>
              <a:t>EĞİTİM SONU KAZANIMLAR (KİŞİSEL)</a:t>
            </a: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132717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87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F1888D-6107-DA69-6DDE-5F7559E4FF75}"/>
              </a:ext>
            </a:extLst>
          </p:cNvPr>
          <p:cNvSpPr txBox="1"/>
          <p:nvPr/>
        </p:nvSpPr>
        <p:spPr>
          <a:xfrm>
            <a:off x="609600" y="2664820"/>
            <a:ext cx="5956300" cy="10675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2438339">
              <a:lnSpc>
                <a:spcPct val="100000"/>
              </a:lnSpc>
            </a:pPr>
            <a:r>
              <a:rPr lang="tr-TR" sz="3000" b="1" dirty="0">
                <a:solidFill>
                  <a:srgbClr val="23398E"/>
                </a:solidFill>
                <a:latin typeface="Konnect ExtraBold" pitchFamily="2" charset="0"/>
                <a:ea typeface="Konnect ExtraBold Italic" charset="0"/>
                <a:cs typeface="Konnect ExtraBold Italic" charset="0"/>
              </a:rPr>
              <a:t>İDARİ İNSAN KAYNAĞI GELİŞİM </a:t>
            </a:r>
          </a:p>
          <a:p>
            <a:pPr defTabSz="2438339">
              <a:lnSpc>
                <a:spcPct val="100000"/>
              </a:lnSpc>
            </a:pPr>
            <a:r>
              <a:rPr lang="tr-TR" sz="3000" b="1" dirty="0">
                <a:solidFill>
                  <a:srgbClr val="23398E"/>
                </a:solidFill>
                <a:latin typeface="Konnect ExtraBold" pitchFamily="2" charset="0"/>
                <a:ea typeface="Konnect ExtraBold Italic" charset="0"/>
                <a:cs typeface="Konnect ExtraBold Italic" charset="0"/>
              </a:rPr>
              <a:t>PROGRAMI (İKGEP)</a:t>
            </a:r>
          </a:p>
        </p:txBody>
      </p:sp>
      <p:sp>
        <p:nvSpPr>
          <p:cNvPr id="3" name="Metin kutusu 2">
            <a:extLst>
              <a:ext uri="{FF2B5EF4-FFF2-40B4-BE49-F238E27FC236}">
                <a16:creationId xmlns:a16="http://schemas.microsoft.com/office/drawing/2014/main" id="{DBD32F54-DF1C-138A-4B1D-A5A9B6B50FF7}"/>
              </a:ext>
            </a:extLst>
          </p:cNvPr>
          <p:cNvSpPr txBox="1"/>
          <p:nvPr/>
        </p:nvSpPr>
        <p:spPr>
          <a:xfrm>
            <a:off x="4638675" y="5862166"/>
            <a:ext cx="2914650"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1" algn="ctr" defTabSz="2438339">
              <a:lnSpc>
                <a:spcPct val="100000"/>
              </a:lnSpc>
            </a:pPr>
            <a:r>
              <a:rPr kumimoji="0" lang="tr-TR" sz="1600" u="none" strike="noStrike" cap="none" spc="0" normalizeH="0" baseline="0" dirty="0">
                <a:ln>
                  <a:noFill/>
                </a:ln>
                <a:solidFill>
                  <a:srgbClr val="23398E"/>
                </a:solidFill>
                <a:effectLst/>
                <a:uFillTx/>
                <a:latin typeface="Konnect" charset="0"/>
                <a:ea typeface="Konnect" charset="0"/>
                <a:cs typeface="Konnect" charset="0"/>
                <a:sym typeface="Roboto Light"/>
              </a:rPr>
              <a:t>Bartın, 2022</a:t>
            </a:r>
          </a:p>
        </p:txBody>
      </p:sp>
      <p:sp>
        <p:nvSpPr>
          <p:cNvPr id="4" name="Metin kutusu 3">
            <a:extLst>
              <a:ext uri="{FF2B5EF4-FFF2-40B4-BE49-F238E27FC236}">
                <a16:creationId xmlns:a16="http://schemas.microsoft.com/office/drawing/2014/main" id="{AD9A7213-2592-E7AF-3E7B-EF2121C584EB}"/>
              </a:ext>
            </a:extLst>
          </p:cNvPr>
          <p:cNvSpPr txBox="1"/>
          <p:nvPr/>
        </p:nvSpPr>
        <p:spPr>
          <a:xfrm>
            <a:off x="609600" y="4654845"/>
            <a:ext cx="5956300"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ct val="100000"/>
              </a:lnSpc>
              <a:spcBef>
                <a:spcPts val="0"/>
              </a:spcBef>
              <a:spcAft>
                <a:spcPts val="0"/>
              </a:spcAft>
              <a:buClrTx/>
              <a:buSzTx/>
              <a:buFontTx/>
              <a:buNone/>
              <a:tabLst/>
            </a:pPr>
            <a:r>
              <a:rPr lang="tr-TR" sz="1800" b="1" dirty="0">
                <a:solidFill>
                  <a:srgbClr val="23398E"/>
                </a:solidFill>
                <a:latin typeface="Konnect SemiBold" charset="0"/>
                <a:ea typeface="Konnect SemiBold" charset="0"/>
                <a:cs typeface="Konnect SemiBold" charset="0"/>
              </a:rPr>
              <a:t>Turgay DELİALİOĞLU</a:t>
            </a:r>
            <a:endParaRPr kumimoji="0" lang="tr-TR" sz="1800" b="1" u="none" strike="noStrike" cap="none" spc="0" normalizeH="0" baseline="0" dirty="0">
              <a:ln>
                <a:noFill/>
              </a:ln>
              <a:solidFill>
                <a:srgbClr val="23398E"/>
              </a:solidFill>
              <a:effectLst/>
              <a:uFillTx/>
              <a:latin typeface="Konnect SemiBold" charset="0"/>
              <a:ea typeface="Konnect SemiBold" charset="0"/>
              <a:cs typeface="Konnect SemiBold" charset="0"/>
              <a:sym typeface="Roboto Light"/>
            </a:endParaRPr>
          </a:p>
          <a:p>
            <a:pPr marL="0" marR="0" indent="0" algn="l" defTabSz="2438339" rtl="0" fontAlgn="auto" latinLnBrk="0" hangingPunct="0">
              <a:lnSpc>
                <a:spcPct val="100000"/>
              </a:lnSpc>
              <a:spcBef>
                <a:spcPts val="0"/>
              </a:spcBef>
              <a:spcAft>
                <a:spcPts val="0"/>
              </a:spcAft>
              <a:buClrTx/>
              <a:buSzTx/>
              <a:buFontTx/>
              <a:buNone/>
              <a:tabLst/>
            </a:pPr>
            <a:r>
              <a:rPr lang="tr-TR" sz="1400" dirty="0">
                <a:solidFill>
                  <a:srgbClr val="23398E"/>
                </a:solidFill>
                <a:latin typeface="Konnect Medium" charset="0"/>
                <a:ea typeface="Konnect Medium" charset="0"/>
                <a:cs typeface="Konnect Medium" charset="0"/>
              </a:rPr>
              <a:t>Bartın Üniversitesi</a:t>
            </a:r>
            <a:endParaRPr kumimoji="0" lang="tr-TR" sz="1400" u="none" strike="noStrike" cap="none" spc="0" normalizeH="0" baseline="0" dirty="0">
              <a:ln>
                <a:noFill/>
              </a:ln>
              <a:solidFill>
                <a:srgbClr val="23398E"/>
              </a:solidFill>
              <a:effectLst/>
              <a:uFillTx/>
              <a:latin typeface="Konnect Medium" charset="0"/>
              <a:ea typeface="Konnect Medium" charset="0"/>
              <a:cs typeface="Konnect Medium" charset="0"/>
              <a:sym typeface="Roboto Light"/>
            </a:endParaRPr>
          </a:p>
        </p:txBody>
      </p:sp>
      <p:sp>
        <p:nvSpPr>
          <p:cNvPr id="5" name="Metin kutusu 4">
            <a:extLst>
              <a:ext uri="{FF2B5EF4-FFF2-40B4-BE49-F238E27FC236}">
                <a16:creationId xmlns:a16="http://schemas.microsoft.com/office/drawing/2014/main" id="{C8D414DC-910A-37CD-A7DF-46DAF65F27BD}"/>
              </a:ext>
            </a:extLst>
          </p:cNvPr>
          <p:cNvSpPr txBox="1"/>
          <p:nvPr/>
        </p:nvSpPr>
        <p:spPr>
          <a:xfrm>
            <a:off x="609600" y="5276168"/>
            <a:ext cx="5956300" cy="3289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ct val="100000"/>
              </a:lnSpc>
              <a:spcBef>
                <a:spcPts val="0"/>
              </a:spcBef>
              <a:spcAft>
                <a:spcPts val="0"/>
              </a:spcAft>
              <a:buClrTx/>
              <a:buSzTx/>
              <a:buFontTx/>
              <a:buNone/>
              <a:tabLst/>
            </a:pPr>
            <a:r>
              <a:rPr lang="tr-TR" dirty="0">
                <a:solidFill>
                  <a:srgbClr val="23398E"/>
                </a:solidFill>
                <a:latin typeface="Konnect Medium" charset="0"/>
                <a:ea typeface="Konnect Medium" charset="0"/>
                <a:cs typeface="Konnect Medium" charset="0"/>
              </a:rPr>
              <a:t>turgayd@bartin.edu.tr</a:t>
            </a:r>
            <a:endParaRPr kumimoji="0" lang="tr-TR" u="none" strike="noStrike" cap="none" spc="0" normalizeH="0" baseline="0" dirty="0">
              <a:ln>
                <a:noFill/>
              </a:ln>
              <a:solidFill>
                <a:srgbClr val="23398E"/>
              </a:solidFill>
              <a:effectLst/>
              <a:uFillTx/>
              <a:latin typeface="Konnect Medium" charset="0"/>
              <a:ea typeface="Konnect Medium" charset="0"/>
              <a:cs typeface="Konnect Medium" charset="0"/>
              <a:sym typeface="Roboto Light"/>
            </a:endParaRPr>
          </a:p>
        </p:txBody>
      </p:sp>
      <p:sp>
        <p:nvSpPr>
          <p:cNvPr id="6" name="Metin kutusu 5">
            <a:extLst>
              <a:ext uri="{FF2B5EF4-FFF2-40B4-BE49-F238E27FC236}">
                <a16:creationId xmlns:a16="http://schemas.microsoft.com/office/drawing/2014/main" id="{34945A0F-6367-6446-EA6D-6C9F0FBA6401}"/>
              </a:ext>
            </a:extLst>
          </p:cNvPr>
          <p:cNvSpPr txBox="1"/>
          <p:nvPr/>
        </p:nvSpPr>
        <p:spPr>
          <a:xfrm>
            <a:off x="609600" y="5862166"/>
            <a:ext cx="2914650"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ct val="100000"/>
              </a:lnSpc>
              <a:spcBef>
                <a:spcPts val="0"/>
              </a:spcBef>
              <a:spcAft>
                <a:spcPts val="0"/>
              </a:spcAft>
              <a:buClrTx/>
              <a:buSzTx/>
              <a:buFontTx/>
              <a:buNone/>
              <a:tabLst/>
            </a:pPr>
            <a:r>
              <a:rPr kumimoji="0" lang="tr-TR" sz="1600" u="none" strike="noStrike" cap="none" spc="0" normalizeH="0" baseline="0" dirty="0" err="1">
                <a:ln>
                  <a:noFill/>
                </a:ln>
                <a:solidFill>
                  <a:srgbClr val="23398E"/>
                </a:solidFill>
                <a:effectLst/>
                <a:uFillTx/>
                <a:latin typeface="Konnect" charset="0"/>
                <a:ea typeface="Konnect" charset="0"/>
                <a:cs typeface="Konnect" charset="0"/>
                <a:sym typeface="Roboto Light"/>
              </a:rPr>
              <a:t>www.bartin.edu.tr</a:t>
            </a:r>
            <a:endParaRPr kumimoji="0" lang="tr-TR" sz="1600" u="none" strike="noStrike" cap="none" spc="0" normalizeH="0" baseline="0" dirty="0">
              <a:ln>
                <a:noFill/>
              </a:ln>
              <a:solidFill>
                <a:srgbClr val="23398E"/>
              </a:solidFill>
              <a:effectLst/>
              <a:uFillTx/>
              <a:latin typeface="Konnect" charset="0"/>
              <a:ea typeface="Konnect" charset="0"/>
              <a:cs typeface="Konnect" charset="0"/>
              <a:sym typeface="Roboto Light"/>
            </a:endParaRPr>
          </a:p>
        </p:txBody>
      </p:sp>
    </p:spTree>
    <p:extLst>
      <p:ext uri="{BB962C8B-B14F-4D97-AF65-F5344CB8AC3E}">
        <p14:creationId xmlns:p14="http://schemas.microsoft.com/office/powerpoint/2010/main" val="35167986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1009882"/>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02</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4 Temmuz 2022</a:t>
            </a:r>
          </a:p>
        </p:txBody>
      </p:sp>
      <p:sp>
        <p:nvSpPr>
          <p:cNvPr id="4" name="Metin kutusu 3">
            <a:extLst>
              <a:ext uri="{FF2B5EF4-FFF2-40B4-BE49-F238E27FC236}">
                <a16:creationId xmlns:a16="http://schemas.microsoft.com/office/drawing/2014/main" id="{737337CF-F487-4D48-A305-DA2C9AC980B9}"/>
              </a:ext>
            </a:extLst>
          </p:cNvPr>
          <p:cNvSpPr txBox="1"/>
          <p:nvPr/>
        </p:nvSpPr>
        <p:spPr>
          <a:xfrm>
            <a:off x="2518824" y="2497973"/>
            <a:ext cx="9021713" cy="2117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ts val="2550"/>
              </a:lnSpc>
            </a:pPr>
            <a:r>
              <a:rPr lang="tr-TR" sz="28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İdari İnsan Kaynağı Gelişim Programı (İKGEP) idari personelin mesleki gelişiminin desteklenmesi, yetenek havuzunun oluşturulması ve yöneticilik yetkinliklerinin artırılması amacıyla Genel İdari Hizmetler (GİH) sınıfındaki yönetici adayı personele yönelik olarak hazırlanan bir programdır.</a:t>
            </a:r>
            <a:endParaRPr lang="tr-TR" sz="3200" dirty="0">
              <a:solidFill>
                <a:srgbClr val="1F3A8F"/>
              </a:solidFill>
              <a:latin typeface="Konnect SemiBold" panose="00000700000000000000" charset="-94"/>
              <a:ea typeface="Konnect" charset="0"/>
              <a:cs typeface="Konnect" charset="0"/>
            </a:endParaRPr>
          </a:p>
        </p:txBody>
      </p:sp>
      <p:sp>
        <p:nvSpPr>
          <p:cNvPr id="5" name="Metin kutusu 4">
            <a:extLst>
              <a:ext uri="{FF2B5EF4-FFF2-40B4-BE49-F238E27FC236}">
                <a16:creationId xmlns:a16="http://schemas.microsoft.com/office/drawing/2014/main" id="{BE1F24C6-4322-EF4F-878B-DFBC4F83AA08}"/>
              </a:ext>
            </a:extLst>
          </p:cNvPr>
          <p:cNvSpPr txBox="1"/>
          <p:nvPr/>
        </p:nvSpPr>
        <p:spPr>
          <a:xfrm>
            <a:off x="2493740" y="1251030"/>
            <a:ext cx="889635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3200" b="1" dirty="0">
                <a:solidFill>
                  <a:srgbClr val="1F3A8F"/>
                </a:solidFill>
                <a:latin typeface="Konnect SemiBold" charset="0"/>
                <a:ea typeface="Konnect SemiBold" charset="0"/>
                <a:cs typeface="Konnect SemiBold" charset="0"/>
              </a:rPr>
              <a:t>İKGEP NEDİR ?</a:t>
            </a: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168364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927224"/>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03</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11 Mayıs 2022</a:t>
            </a:r>
          </a:p>
        </p:txBody>
      </p:sp>
      <p:sp>
        <p:nvSpPr>
          <p:cNvPr id="4" name="Metin kutusu 3">
            <a:extLst>
              <a:ext uri="{FF2B5EF4-FFF2-40B4-BE49-F238E27FC236}">
                <a16:creationId xmlns:a16="http://schemas.microsoft.com/office/drawing/2014/main" id="{737337CF-F487-4D48-A305-DA2C9AC980B9}"/>
              </a:ext>
            </a:extLst>
          </p:cNvPr>
          <p:cNvSpPr txBox="1"/>
          <p:nvPr/>
        </p:nvSpPr>
        <p:spPr>
          <a:xfrm>
            <a:off x="2518824" y="2497973"/>
            <a:ext cx="9021713" cy="32662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pPr>
            <a:r>
              <a:rPr lang="tr-TR" sz="20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İKGEP, yedi temel modülden oluşan asgari 50 (elli) saatlik bir eğitim, proje sunumu ve sonrasında yazılı sınav içeren kapsamlı bir gelişim programdır. </a:t>
            </a:r>
          </a:p>
          <a:p>
            <a:pPr algn="just">
              <a:lnSpc>
                <a:spcPct val="115000"/>
              </a:lnSpc>
            </a:pPr>
            <a:r>
              <a:rPr lang="tr-TR" sz="20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 </a:t>
            </a:r>
          </a:p>
          <a:p>
            <a:pPr algn="just">
              <a:lnSpc>
                <a:spcPct val="115000"/>
              </a:lnSpc>
            </a:pPr>
            <a:r>
              <a:rPr lang="tr-TR" sz="20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İKGEP programı kontenjanı 20 (yirmi) kişiliktir. </a:t>
            </a:r>
          </a:p>
          <a:p>
            <a:pPr algn="just">
              <a:lnSpc>
                <a:spcPct val="115000"/>
              </a:lnSpc>
            </a:pPr>
            <a:endParaRPr lang="tr-TR" sz="2000" dirty="0">
              <a:solidFill>
                <a:srgbClr val="1F3A8F"/>
              </a:solidFill>
              <a:latin typeface="Konnect SemiBold" panose="00000700000000000000" charset="-94"/>
              <a:ea typeface="Calibri" panose="020F0502020204030204" pitchFamily="34" charset="0"/>
              <a:cs typeface="Times New Roman" panose="02020603050405020304" pitchFamily="18" charset="0"/>
            </a:endParaRPr>
          </a:p>
          <a:p>
            <a:pPr algn="just">
              <a:lnSpc>
                <a:spcPct val="115000"/>
              </a:lnSpc>
            </a:pPr>
            <a:r>
              <a:rPr lang="tr-TR" sz="20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Başvurunun 20 (yirmi) kişiden fazla olması durumunda, katılım için sıralama ve gelecek programlar için planlama yapabilmek için bu kılavuzda belirlenen puanlama sistemi kullanılacaktır.</a:t>
            </a:r>
          </a:p>
        </p:txBody>
      </p:sp>
      <p:sp>
        <p:nvSpPr>
          <p:cNvPr id="5" name="Metin kutusu 4">
            <a:extLst>
              <a:ext uri="{FF2B5EF4-FFF2-40B4-BE49-F238E27FC236}">
                <a16:creationId xmlns:a16="http://schemas.microsoft.com/office/drawing/2014/main" id="{BE1F24C6-4322-EF4F-878B-DFBC4F83AA08}"/>
              </a:ext>
            </a:extLst>
          </p:cNvPr>
          <p:cNvSpPr txBox="1"/>
          <p:nvPr/>
        </p:nvSpPr>
        <p:spPr>
          <a:xfrm>
            <a:off x="2493740" y="1251030"/>
            <a:ext cx="889635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3200" b="1" dirty="0">
                <a:solidFill>
                  <a:srgbClr val="1F3A8F"/>
                </a:solidFill>
                <a:latin typeface="Konnect SemiBold" charset="0"/>
                <a:ea typeface="Konnect SemiBold" charset="0"/>
                <a:cs typeface="Konnect SemiBold" charset="0"/>
              </a:rPr>
              <a:t>İKGEP NEDİR ?</a:t>
            </a: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170432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927224"/>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02</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4 Temmuz 2022</a:t>
            </a:r>
          </a:p>
        </p:txBody>
      </p:sp>
      <p:sp>
        <p:nvSpPr>
          <p:cNvPr id="4" name="Metin kutusu 3">
            <a:extLst>
              <a:ext uri="{FF2B5EF4-FFF2-40B4-BE49-F238E27FC236}">
                <a16:creationId xmlns:a16="http://schemas.microsoft.com/office/drawing/2014/main" id="{737337CF-F487-4D48-A305-DA2C9AC980B9}"/>
              </a:ext>
            </a:extLst>
          </p:cNvPr>
          <p:cNvSpPr txBox="1"/>
          <p:nvPr/>
        </p:nvSpPr>
        <p:spPr>
          <a:xfrm>
            <a:off x="2017918" y="1251030"/>
            <a:ext cx="10174082" cy="68318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pPr>
            <a:r>
              <a:rPr lang="tr-TR" sz="1800" dirty="0">
                <a:solidFill>
                  <a:srgbClr val="1F3A8F"/>
                </a:solidFill>
                <a:latin typeface="Konnect SemiBold" panose="00000700000000000000" charset="-94"/>
                <a:ea typeface="Calibri" panose="020F0502020204030204" pitchFamily="34" charset="0"/>
                <a:cs typeface="Times New Roman" panose="02020603050405020304" pitchFamily="18" charset="0"/>
              </a:rPr>
              <a:t>Modül-1 </a:t>
            </a:r>
            <a:r>
              <a:rPr lang="tr-TR" sz="1600" b="1"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Genel Kamu Yönetimi ve Etik                                        </a:t>
            </a:r>
            <a:r>
              <a:rPr lang="tr-TR" sz="1800" b="1"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Modül-4   Mevzuat</a:t>
            </a:r>
            <a:r>
              <a:rPr lang="tr-TR" sz="1600" b="1"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       </a:t>
            </a:r>
            <a:endParaRPr lang="tr-TR" sz="1800" dirty="0">
              <a:solidFill>
                <a:srgbClr val="1F3A8F"/>
              </a:solidFill>
              <a:latin typeface="Konnect SemiBold" panose="00000700000000000000" charset="-94"/>
              <a:ea typeface="Calibri" panose="020F0502020204030204" pitchFamily="34" charset="0"/>
              <a:cs typeface="Times New Roman" panose="02020603050405020304" pitchFamily="18" charset="0"/>
            </a:endParaRPr>
          </a:p>
          <a:p>
            <a:pPr algn="just">
              <a:lnSpc>
                <a:spcPct val="115000"/>
              </a:lnSpc>
            </a:pPr>
            <a:r>
              <a:rPr lang="tr-TR" sz="16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-Etik Davranış İlkeleri                     		              -657 sayılı Devlet Memurları Kanunu</a:t>
            </a:r>
          </a:p>
          <a:p>
            <a:pPr algn="just">
              <a:lnSpc>
                <a:spcPct val="115000"/>
              </a:lnSpc>
            </a:pPr>
            <a:r>
              <a:rPr lang="tr-TR" sz="16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-Kamuda Organizasyon ve Bürokrasi                                           -2547 sayılı Yükseköğretim Kanunu</a:t>
            </a:r>
            <a:endParaRPr lang="tr-TR" sz="1600" dirty="0">
              <a:solidFill>
                <a:srgbClr val="1F3A8F"/>
              </a:solidFill>
              <a:latin typeface="Konnect SemiBold" panose="00000700000000000000" charset="-94"/>
              <a:ea typeface="Calibri" panose="020F0502020204030204" pitchFamily="34" charset="0"/>
              <a:cs typeface="Times New Roman" panose="02020603050405020304" pitchFamily="18" charset="0"/>
            </a:endParaRPr>
          </a:p>
          <a:p>
            <a:pPr algn="just">
              <a:lnSpc>
                <a:spcPct val="115000"/>
              </a:lnSpc>
            </a:pPr>
            <a:r>
              <a:rPr lang="tr-TR" sz="16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-Yetkilendirme ve Delegasyon                                                        -2914 sayılı Yükseköğretim Personel Kanunu</a:t>
            </a:r>
          </a:p>
          <a:p>
            <a:pPr algn="just">
              <a:lnSpc>
                <a:spcPct val="115000"/>
              </a:lnSpc>
            </a:pPr>
            <a:r>
              <a:rPr lang="tr-TR" sz="1600" dirty="0">
                <a:solidFill>
                  <a:srgbClr val="1F3A8F"/>
                </a:solidFill>
                <a:latin typeface="Konnect SemiBold" panose="00000700000000000000" charset="-94"/>
                <a:ea typeface="Calibri" panose="020F0502020204030204" pitchFamily="34" charset="0"/>
                <a:cs typeface="Times New Roman" panose="02020603050405020304" pitchFamily="18" charset="0"/>
              </a:rPr>
              <a:t>                                                                                                                        -5018 sayılı Kamu Mali Yönetim ve Kontrol K.</a:t>
            </a:r>
          </a:p>
          <a:p>
            <a:pPr algn="just">
              <a:lnSpc>
                <a:spcPct val="115000"/>
              </a:lnSpc>
            </a:pPr>
            <a:r>
              <a:rPr lang="tr-TR" sz="1600" dirty="0">
                <a:solidFill>
                  <a:srgbClr val="1F3A8F"/>
                </a:solidFill>
                <a:latin typeface="Konnect SemiBold" panose="00000700000000000000" charset="-94"/>
                <a:ea typeface="Calibri" panose="020F0502020204030204" pitchFamily="34" charset="0"/>
                <a:cs typeface="Times New Roman" panose="02020603050405020304" pitchFamily="18" charset="0"/>
              </a:rPr>
              <a:t>                                                                                                                        -4734 sayılı Kamu İhale Kanunu</a:t>
            </a:r>
          </a:p>
          <a:p>
            <a:pPr algn="just">
              <a:lnSpc>
                <a:spcPct val="115000"/>
              </a:lnSpc>
            </a:pPr>
            <a:endParaRPr lang="tr-TR" sz="1800" dirty="0">
              <a:solidFill>
                <a:srgbClr val="1F3A8F"/>
              </a:solidFill>
              <a:latin typeface="Konnect SemiBold" panose="00000700000000000000" charset="-94"/>
              <a:ea typeface="Calibri" panose="020F0502020204030204" pitchFamily="34" charset="0"/>
              <a:cs typeface="Times New Roman" panose="02020603050405020304" pitchFamily="18" charset="0"/>
            </a:endParaRPr>
          </a:p>
          <a:p>
            <a:pPr algn="just">
              <a:lnSpc>
                <a:spcPct val="115000"/>
              </a:lnSpc>
            </a:pPr>
            <a:r>
              <a:rPr lang="tr-TR" sz="2000" dirty="0">
                <a:solidFill>
                  <a:srgbClr val="1F3A8F"/>
                </a:solidFill>
                <a:latin typeface="Konnect SemiBold" panose="00000700000000000000" charset="-94"/>
                <a:ea typeface="Calibri" panose="020F0502020204030204" pitchFamily="34" charset="0"/>
                <a:cs typeface="Times New Roman" panose="02020603050405020304" pitchFamily="18" charset="0"/>
              </a:rPr>
              <a:t>Modül-2 </a:t>
            </a:r>
            <a:r>
              <a:rPr lang="tr-TR" sz="1800" b="1" dirty="0">
                <a:solidFill>
                  <a:srgbClr val="1F3A8F"/>
                </a:solidFill>
                <a:latin typeface="Konnect SemiBold" panose="00000700000000000000" charset="-94"/>
                <a:ea typeface="Calibri" panose="020F0502020204030204" pitchFamily="34" charset="0"/>
                <a:cs typeface="Times New Roman" panose="02020603050405020304" pitchFamily="18" charset="0"/>
              </a:rPr>
              <a:t>Kişisel Gelişim                                                     Modül-5 Yükseköğretimde Kalite Süreçleri</a:t>
            </a:r>
            <a:endParaRPr lang="tr-TR" sz="1800" dirty="0">
              <a:solidFill>
                <a:srgbClr val="1F3A8F"/>
              </a:solidFill>
              <a:latin typeface="Konnect SemiBold" panose="00000700000000000000" charset="-94"/>
              <a:ea typeface="Calibri" panose="020F0502020204030204" pitchFamily="34" charset="0"/>
              <a:cs typeface="Times New Roman" panose="02020603050405020304" pitchFamily="18" charset="0"/>
            </a:endParaRPr>
          </a:p>
          <a:p>
            <a:pPr algn="just">
              <a:lnSpc>
                <a:spcPct val="115000"/>
              </a:lnSpc>
            </a:pPr>
            <a:r>
              <a:rPr lang="tr-TR" sz="16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-Etkili İletişim                                                                                         </a:t>
            </a:r>
            <a:r>
              <a:rPr lang="tr-TR" sz="18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Modül-6 Proje Yönetimi (Atölye Çalışması)</a:t>
            </a:r>
          </a:p>
          <a:p>
            <a:pPr algn="just">
              <a:lnSpc>
                <a:spcPct val="115000"/>
              </a:lnSpc>
            </a:pPr>
            <a:r>
              <a:rPr lang="tr-TR" sz="16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-Öfke Kontrolü ve Stresle Başa Çıkma Yolları                        </a:t>
            </a:r>
            <a:r>
              <a:rPr lang="tr-TR" sz="18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Modül-7 Bilgi Teknolojileri</a:t>
            </a:r>
            <a:endParaRPr lang="tr-TR" sz="1800" dirty="0">
              <a:solidFill>
                <a:srgbClr val="1F3A8F"/>
              </a:solidFill>
              <a:latin typeface="Konnect SemiBold" panose="00000700000000000000" charset="-94"/>
              <a:ea typeface="Calibri" panose="020F0502020204030204" pitchFamily="34" charset="0"/>
              <a:cs typeface="Times New Roman" panose="02020603050405020304" pitchFamily="18" charset="0"/>
            </a:endParaRPr>
          </a:p>
          <a:p>
            <a:pPr algn="just">
              <a:lnSpc>
                <a:spcPct val="115000"/>
              </a:lnSpc>
            </a:pPr>
            <a:r>
              <a:rPr lang="tr-TR" sz="16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-Zaman Yönetimi                                                                                   -Kişisel Verilerin Korunması</a:t>
            </a:r>
          </a:p>
          <a:p>
            <a:pPr algn="just">
              <a:lnSpc>
                <a:spcPct val="115000"/>
              </a:lnSpc>
            </a:pPr>
            <a:r>
              <a:rPr lang="tr-TR" sz="1600" dirty="0">
                <a:solidFill>
                  <a:srgbClr val="1F3A8F"/>
                </a:solidFill>
                <a:latin typeface="Konnect SemiBold" panose="00000700000000000000" charset="-94"/>
                <a:ea typeface="Calibri" panose="020F0502020204030204" pitchFamily="34" charset="0"/>
                <a:cs typeface="Times New Roman" panose="02020603050405020304" pitchFamily="18" charset="0"/>
              </a:rPr>
              <a:t>-Topluluk Önünde Konuşma                                                              -Bilgi Güvenliği</a:t>
            </a:r>
          </a:p>
          <a:p>
            <a:pPr algn="just">
              <a:lnSpc>
                <a:spcPct val="115000"/>
              </a:lnSpc>
            </a:pPr>
            <a:r>
              <a:rPr lang="tr-TR" sz="1600" dirty="0">
                <a:solidFill>
                  <a:srgbClr val="1F3A8F"/>
                </a:solidFill>
                <a:latin typeface="Konnect SemiBold" panose="00000700000000000000" charset="-94"/>
                <a:ea typeface="Calibri" panose="020F0502020204030204" pitchFamily="34" charset="0"/>
                <a:cs typeface="Times New Roman" panose="02020603050405020304" pitchFamily="18" charset="0"/>
              </a:rPr>
              <a:t>				               -İleri Word ve Excel</a:t>
            </a:r>
            <a:endParaRPr lang="tr-TR" sz="16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endParaRPr>
          </a:p>
          <a:p>
            <a:pPr algn="just">
              <a:lnSpc>
                <a:spcPct val="115000"/>
              </a:lnSpc>
            </a:pPr>
            <a:r>
              <a:rPr lang="tr-TR" sz="2000" dirty="0">
                <a:solidFill>
                  <a:srgbClr val="1F3A8F"/>
                </a:solidFill>
                <a:latin typeface="Konnect SemiBold" panose="00000700000000000000" charset="-94"/>
                <a:ea typeface="Calibri" panose="020F0502020204030204" pitchFamily="34" charset="0"/>
                <a:cs typeface="Times New Roman" panose="02020603050405020304" pitchFamily="18" charset="0"/>
              </a:rPr>
              <a:t>Modül-3 </a:t>
            </a:r>
            <a:r>
              <a:rPr lang="tr-TR" sz="1800" b="1"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Yönetim Becerileri</a:t>
            </a:r>
            <a:endParaRPr lang="tr-TR" sz="2000" dirty="0">
              <a:solidFill>
                <a:srgbClr val="1F3A8F"/>
              </a:solidFill>
              <a:latin typeface="Konnect SemiBold" panose="00000700000000000000" charset="-94"/>
              <a:ea typeface="Calibri" panose="020F0502020204030204" pitchFamily="34" charset="0"/>
              <a:cs typeface="Times New Roman" panose="02020603050405020304" pitchFamily="18" charset="0"/>
            </a:endParaRPr>
          </a:p>
          <a:p>
            <a:pPr marL="342900" indent="-342900" algn="just">
              <a:lnSpc>
                <a:spcPct val="115000"/>
              </a:lnSpc>
              <a:buFont typeface="Wingdings" panose="05000000000000000000" pitchFamily="2" charset="2"/>
              <a:buChar char="ü"/>
            </a:pPr>
            <a:r>
              <a:rPr lang="tr-TR" sz="16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Ekip Yönetimi ve Takım Çalışması</a:t>
            </a:r>
          </a:p>
          <a:p>
            <a:pPr marL="342900" indent="-342900" algn="just">
              <a:lnSpc>
                <a:spcPct val="115000"/>
              </a:lnSpc>
              <a:buFont typeface="Wingdings" panose="05000000000000000000" pitchFamily="2" charset="2"/>
              <a:buChar char="ü"/>
            </a:pPr>
            <a:r>
              <a:rPr lang="tr-TR" sz="16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Liderlik ve Motivasyon</a:t>
            </a:r>
            <a:endParaRPr lang="tr-TR" sz="1600" dirty="0">
              <a:solidFill>
                <a:srgbClr val="1F3A8F"/>
              </a:solidFill>
              <a:latin typeface="Konnect SemiBold" panose="00000700000000000000" charset="-94"/>
              <a:ea typeface="Calibri" panose="020F0502020204030204" pitchFamily="34" charset="0"/>
              <a:cs typeface="Times New Roman" panose="02020603050405020304" pitchFamily="18" charset="0"/>
            </a:endParaRPr>
          </a:p>
          <a:p>
            <a:pPr marL="342900" indent="-342900" algn="just">
              <a:lnSpc>
                <a:spcPct val="115000"/>
              </a:lnSpc>
              <a:buFont typeface="Wingdings" panose="05000000000000000000" pitchFamily="2" charset="2"/>
              <a:buChar char="ü"/>
            </a:pPr>
            <a:r>
              <a:rPr lang="tr-TR" sz="16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Kurum Kültürü</a:t>
            </a:r>
          </a:p>
          <a:p>
            <a:pPr marL="342900" indent="-342900" algn="just">
              <a:lnSpc>
                <a:spcPct val="115000"/>
              </a:lnSpc>
              <a:buFont typeface="Wingdings" panose="05000000000000000000" pitchFamily="2" charset="2"/>
              <a:buChar char="ü"/>
            </a:pPr>
            <a:r>
              <a:rPr lang="tr-TR" sz="1600" dirty="0">
                <a:solidFill>
                  <a:srgbClr val="1F3A8F"/>
                </a:solidFill>
                <a:latin typeface="Konnect SemiBold" panose="00000700000000000000" charset="-94"/>
                <a:ea typeface="Calibri" panose="020F0502020204030204" pitchFamily="34" charset="0"/>
                <a:cs typeface="Times New Roman" panose="02020603050405020304" pitchFamily="18" charset="0"/>
              </a:rPr>
              <a:t>Kriz Yönetimi</a:t>
            </a:r>
            <a:endParaRPr lang="tr-TR" sz="16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endParaRPr>
          </a:p>
          <a:p>
            <a:pPr marL="342900" indent="-342900" algn="just">
              <a:lnSpc>
                <a:spcPct val="115000"/>
              </a:lnSpc>
              <a:buFont typeface="Wingdings" panose="05000000000000000000" pitchFamily="2" charset="2"/>
              <a:buChar char="ü"/>
            </a:pPr>
            <a:endParaRPr lang="tr-TR" sz="18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endParaRPr>
          </a:p>
          <a:p>
            <a:pPr marL="342900" indent="-342900" algn="just">
              <a:lnSpc>
                <a:spcPct val="115000"/>
              </a:lnSpc>
              <a:buFont typeface="Wingdings" panose="05000000000000000000" pitchFamily="2" charset="2"/>
              <a:buChar char="ü"/>
            </a:pPr>
            <a:endParaRPr lang="tr-TR" sz="18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endParaRPr>
          </a:p>
          <a:p>
            <a:r>
              <a:rPr lang="tr-TR" sz="1800" b="1" dirty="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Wingdings" panose="05000000000000000000" pitchFamily="2" charset="2"/>
              <a:buChar char="ü"/>
            </a:pPr>
            <a:endParaRPr lang="tr-TR" sz="20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endParaRPr>
          </a:p>
        </p:txBody>
      </p:sp>
      <p:sp>
        <p:nvSpPr>
          <p:cNvPr id="5" name="Metin kutusu 4">
            <a:extLst>
              <a:ext uri="{FF2B5EF4-FFF2-40B4-BE49-F238E27FC236}">
                <a16:creationId xmlns:a16="http://schemas.microsoft.com/office/drawing/2014/main" id="{BE1F24C6-4322-EF4F-878B-DFBC4F83AA08}"/>
              </a:ext>
            </a:extLst>
          </p:cNvPr>
          <p:cNvSpPr txBox="1"/>
          <p:nvPr/>
        </p:nvSpPr>
        <p:spPr>
          <a:xfrm>
            <a:off x="2017918" y="562975"/>
            <a:ext cx="889635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3200" b="1" dirty="0">
                <a:solidFill>
                  <a:srgbClr val="1F3A8F"/>
                </a:solidFill>
                <a:latin typeface="Konnect SemiBold" charset="0"/>
                <a:ea typeface="Konnect SemiBold" charset="0"/>
                <a:cs typeface="Konnect SemiBold" charset="0"/>
              </a:rPr>
              <a:t>İKGEP EĞİTİM KONULARI</a:t>
            </a: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334455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927224"/>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03</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11 Mayıs 2022</a:t>
            </a:r>
          </a:p>
        </p:txBody>
      </p:sp>
      <p:sp>
        <p:nvSpPr>
          <p:cNvPr id="4" name="Metin kutusu 3">
            <a:extLst>
              <a:ext uri="{FF2B5EF4-FFF2-40B4-BE49-F238E27FC236}">
                <a16:creationId xmlns:a16="http://schemas.microsoft.com/office/drawing/2014/main" id="{737337CF-F487-4D48-A305-DA2C9AC980B9}"/>
              </a:ext>
            </a:extLst>
          </p:cNvPr>
          <p:cNvSpPr txBox="1"/>
          <p:nvPr/>
        </p:nvSpPr>
        <p:spPr>
          <a:xfrm>
            <a:off x="2431058" y="1835805"/>
            <a:ext cx="9021713" cy="4212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indent="449580" algn="just"/>
            <a:r>
              <a:rPr lang="tr-TR" sz="18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Programı tamamlayabilmek için katılımcıların eğitim programı sonunda bir proje önerisi geliştirip sunmaları gerekmektedir. </a:t>
            </a:r>
          </a:p>
          <a:p>
            <a:pPr algn="just"/>
            <a:r>
              <a:rPr lang="tr-TR" sz="1800" b="1"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 Proje önerilerinin;</a:t>
            </a:r>
            <a:endParaRPr lang="tr-TR" sz="18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endParaRPr>
          </a:p>
          <a:p>
            <a:pPr algn="just"/>
            <a:r>
              <a:rPr lang="tr-TR" sz="1800" b="1"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 </a:t>
            </a:r>
            <a:r>
              <a:rPr lang="tr-TR" sz="18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Kendi biriminde yapılan bir işi kolaylaştırmaya yönelik,</a:t>
            </a:r>
          </a:p>
          <a:p>
            <a:pPr marL="342900" lvl="0" indent="-342900" algn="just">
              <a:buFont typeface="Symbol" panose="05050102010706020507" pitchFamily="18" charset="2"/>
              <a:buChar char=""/>
            </a:pPr>
            <a:r>
              <a:rPr lang="tr-TR" sz="18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Kendi biriminin verdiği hizmetlerde iyileştirmeye yönelik,</a:t>
            </a:r>
          </a:p>
          <a:p>
            <a:pPr marL="342900" lvl="0" indent="-342900" algn="just">
              <a:buFont typeface="Symbol" panose="05050102010706020507" pitchFamily="18" charset="2"/>
              <a:buChar char=""/>
            </a:pPr>
            <a:r>
              <a:rPr lang="tr-TR" sz="18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Kendi biriminde verilebilecek yeni bir hizmetin yaratılması,</a:t>
            </a:r>
          </a:p>
          <a:p>
            <a:pPr marL="342900" lvl="0" indent="-342900" algn="just">
              <a:buFont typeface="Symbol" panose="05050102010706020507" pitchFamily="18" charset="2"/>
              <a:buChar char=""/>
            </a:pPr>
            <a:r>
              <a:rPr lang="tr-TR" sz="18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Üniversite genelinde yürütülen bir işi kolaylaştırmaya yönelik, </a:t>
            </a:r>
          </a:p>
          <a:p>
            <a:pPr marL="342900" lvl="0" indent="-342900" algn="just">
              <a:buFont typeface="Symbol" panose="05050102010706020507" pitchFamily="18" charset="2"/>
              <a:buChar char=""/>
            </a:pPr>
            <a:r>
              <a:rPr lang="tr-TR" sz="18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Bartın Üniversitesi çalışanlarının çalışma veya sosyal hayatını olumlu yönde etkileyecek bir topluma hizmet projesi,</a:t>
            </a:r>
          </a:p>
          <a:p>
            <a:pPr marL="457200" algn="just"/>
            <a:r>
              <a:rPr lang="tr-TR" sz="18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 alanlarından birisinde olması şarttır.</a:t>
            </a:r>
          </a:p>
        </p:txBody>
      </p:sp>
      <p:sp>
        <p:nvSpPr>
          <p:cNvPr id="5" name="Metin kutusu 4">
            <a:extLst>
              <a:ext uri="{FF2B5EF4-FFF2-40B4-BE49-F238E27FC236}">
                <a16:creationId xmlns:a16="http://schemas.microsoft.com/office/drawing/2014/main" id="{BE1F24C6-4322-EF4F-878B-DFBC4F83AA08}"/>
              </a:ext>
            </a:extLst>
          </p:cNvPr>
          <p:cNvSpPr txBox="1"/>
          <p:nvPr/>
        </p:nvSpPr>
        <p:spPr>
          <a:xfrm>
            <a:off x="2493740" y="1251030"/>
            <a:ext cx="889635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3200" b="1" dirty="0">
                <a:solidFill>
                  <a:srgbClr val="1F3A8F"/>
                </a:solidFill>
                <a:latin typeface="Konnect SemiBold" charset="0"/>
                <a:ea typeface="Konnect SemiBold" charset="0"/>
                <a:cs typeface="Konnect SemiBold" charset="0"/>
              </a:rPr>
              <a:t>PROJE SUNUMLARI</a:t>
            </a: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167075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927224"/>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03</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11 Mayıs 2022</a:t>
            </a:r>
          </a:p>
        </p:txBody>
      </p:sp>
      <p:sp>
        <p:nvSpPr>
          <p:cNvPr id="4" name="Metin kutusu 3">
            <a:extLst>
              <a:ext uri="{FF2B5EF4-FFF2-40B4-BE49-F238E27FC236}">
                <a16:creationId xmlns:a16="http://schemas.microsoft.com/office/drawing/2014/main" id="{737337CF-F487-4D48-A305-DA2C9AC980B9}"/>
              </a:ext>
            </a:extLst>
          </p:cNvPr>
          <p:cNvSpPr txBox="1"/>
          <p:nvPr/>
        </p:nvSpPr>
        <p:spPr>
          <a:xfrm>
            <a:off x="2431058" y="1835805"/>
            <a:ext cx="9021713" cy="2262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lgn="just">
              <a:buFont typeface="Symbol" panose="05050102010706020507" pitchFamily="18" charset="2"/>
              <a:buChar char=""/>
            </a:pPr>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En az lisans mezunu olmak, </a:t>
            </a:r>
          </a:p>
          <a:p>
            <a:pPr marL="342900" lvl="0" indent="-342900" algn="just">
              <a:buFont typeface="Symbol" panose="05050102010706020507" pitchFamily="18" charset="2"/>
              <a:buChar char=""/>
            </a:pPr>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Bartın Üniversitesinde en az beş yıl hizmeti bulunmak,</a:t>
            </a:r>
          </a:p>
          <a:p>
            <a:pPr marL="342900" lvl="0" indent="-342900" algn="just">
              <a:buFont typeface="Symbol" panose="05050102010706020507" pitchFamily="18" charset="2"/>
              <a:buChar char=""/>
            </a:pPr>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Halen Genel İdare Hizmetler sınıfında Bilgisayar İşletmeni veya Şef kadrosunda görev yapıyor olmak.</a:t>
            </a:r>
          </a:p>
        </p:txBody>
      </p:sp>
      <p:sp>
        <p:nvSpPr>
          <p:cNvPr id="5" name="Metin kutusu 4">
            <a:extLst>
              <a:ext uri="{FF2B5EF4-FFF2-40B4-BE49-F238E27FC236}">
                <a16:creationId xmlns:a16="http://schemas.microsoft.com/office/drawing/2014/main" id="{BE1F24C6-4322-EF4F-878B-DFBC4F83AA08}"/>
              </a:ext>
            </a:extLst>
          </p:cNvPr>
          <p:cNvSpPr txBox="1"/>
          <p:nvPr/>
        </p:nvSpPr>
        <p:spPr>
          <a:xfrm>
            <a:off x="2493740" y="1251030"/>
            <a:ext cx="889635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3200" b="1" dirty="0">
                <a:solidFill>
                  <a:srgbClr val="1F3A8F"/>
                </a:solidFill>
                <a:latin typeface="Konnect SemiBold" charset="0"/>
                <a:ea typeface="Konnect SemiBold" charset="0"/>
                <a:cs typeface="Konnect SemiBold" charset="0"/>
              </a:rPr>
              <a:t>BAŞVURU ŞARTLARI</a:t>
            </a: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281447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927224"/>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03</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11 Mayıs 2022</a:t>
            </a:r>
          </a:p>
        </p:txBody>
      </p:sp>
      <p:sp>
        <p:nvSpPr>
          <p:cNvPr id="4" name="Metin kutusu 3">
            <a:extLst>
              <a:ext uri="{FF2B5EF4-FFF2-40B4-BE49-F238E27FC236}">
                <a16:creationId xmlns:a16="http://schemas.microsoft.com/office/drawing/2014/main" id="{737337CF-F487-4D48-A305-DA2C9AC980B9}"/>
              </a:ext>
            </a:extLst>
          </p:cNvPr>
          <p:cNvSpPr txBox="1"/>
          <p:nvPr/>
        </p:nvSpPr>
        <p:spPr>
          <a:xfrm>
            <a:off x="2431058" y="1835805"/>
            <a:ext cx="9021713" cy="2816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lgn="just">
              <a:buFont typeface="Symbol" panose="05050102010706020507" pitchFamily="18" charset="2"/>
              <a:buChar char=""/>
            </a:pPr>
            <a:r>
              <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rPr>
              <a:t>Konte</a:t>
            </a:r>
            <a:r>
              <a:rPr lang="tr-TR" sz="2400" dirty="0">
                <a:solidFill>
                  <a:srgbClr val="1F3A8F"/>
                </a:solidFill>
                <a:latin typeface="Konnect SemiBold" panose="00000700000000000000" charset="-94"/>
                <a:ea typeface="Calibri" panose="020F0502020204030204" pitchFamily="34" charset="0"/>
                <a:cs typeface="Times New Roman" panose="02020603050405020304" pitchFamily="18" charset="0"/>
              </a:rPr>
              <a:t>njan 20 kişi olduğu için bu sayıyı aşan bir başvuru gelmesi halinde, müracaat eden adaylar eğitim durumları, hizmet süreleri esas alınarak yapılacak sıralama sonrasında programa dahil olmaya hak kazanacaktır. </a:t>
            </a:r>
            <a:endPar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endParaRPr>
          </a:p>
        </p:txBody>
      </p:sp>
      <p:sp>
        <p:nvSpPr>
          <p:cNvPr id="5" name="Metin kutusu 4">
            <a:extLst>
              <a:ext uri="{FF2B5EF4-FFF2-40B4-BE49-F238E27FC236}">
                <a16:creationId xmlns:a16="http://schemas.microsoft.com/office/drawing/2014/main" id="{BE1F24C6-4322-EF4F-878B-DFBC4F83AA08}"/>
              </a:ext>
            </a:extLst>
          </p:cNvPr>
          <p:cNvSpPr txBox="1"/>
          <p:nvPr/>
        </p:nvSpPr>
        <p:spPr>
          <a:xfrm>
            <a:off x="2493740" y="1251030"/>
            <a:ext cx="889635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3200" b="1" dirty="0">
                <a:solidFill>
                  <a:srgbClr val="1F3A8F"/>
                </a:solidFill>
                <a:latin typeface="Konnect SemiBold" charset="0"/>
                <a:ea typeface="Konnect SemiBold" charset="0"/>
                <a:cs typeface="Konnect SemiBold" charset="0"/>
              </a:rPr>
              <a:t>DEĞERLENDİRME</a:t>
            </a: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176456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408ADB8-26AD-4C41-9F28-AA0134986B4B}"/>
              </a:ext>
            </a:extLst>
          </p:cNvPr>
          <p:cNvSpPr txBox="1"/>
          <p:nvPr/>
        </p:nvSpPr>
        <p:spPr>
          <a:xfrm>
            <a:off x="662014" y="927224"/>
            <a:ext cx="842720" cy="323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2438339" rtl="0" fontAlgn="auto" latinLnBrk="0" hangingPunct="0">
              <a:lnSpc>
                <a:spcPts val="1380"/>
              </a:lnSpc>
              <a:spcBef>
                <a:spcPts val="0"/>
              </a:spcBef>
              <a:spcAft>
                <a:spcPts val="0"/>
              </a:spcAft>
              <a:buClrTx/>
              <a:buSzTx/>
              <a:buFontTx/>
              <a:buNone/>
              <a:tabLst/>
            </a:pPr>
            <a:r>
              <a:rPr lang="tr-TR" b="1" dirty="0">
                <a:solidFill>
                  <a:srgbClr val="8A8E91"/>
                </a:solidFill>
                <a:latin typeface="Konnect SemiBold" charset="0"/>
                <a:ea typeface="Konnect SemiBold" charset="0"/>
                <a:cs typeface="Konnect SemiBold" charset="0"/>
              </a:rPr>
              <a:t>S. 03</a:t>
            </a:r>
          </a:p>
        </p:txBody>
      </p:sp>
      <p:sp>
        <p:nvSpPr>
          <p:cNvPr id="3" name="Metin kutusu 2">
            <a:extLst>
              <a:ext uri="{FF2B5EF4-FFF2-40B4-BE49-F238E27FC236}">
                <a16:creationId xmlns:a16="http://schemas.microsoft.com/office/drawing/2014/main" id="{A5D68214-3FBD-5246-8AFA-81156701AA6C}"/>
              </a:ext>
            </a:extLst>
          </p:cNvPr>
          <p:cNvSpPr txBox="1"/>
          <p:nvPr/>
        </p:nvSpPr>
        <p:spPr>
          <a:xfrm>
            <a:off x="662014" y="698900"/>
            <a:ext cx="1181100" cy="310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2438339" rtl="0" fontAlgn="auto" latinLnBrk="0" hangingPunct="0">
              <a:lnSpc>
                <a:spcPts val="1300"/>
              </a:lnSpc>
              <a:spcBef>
                <a:spcPts val="0"/>
              </a:spcBef>
              <a:spcAft>
                <a:spcPts val="0"/>
              </a:spcAft>
              <a:buClrTx/>
              <a:buSzTx/>
              <a:buFontTx/>
              <a:buNone/>
              <a:tabLst/>
            </a:pPr>
            <a:r>
              <a:rPr lang="tr-TR" sz="900" dirty="0">
                <a:solidFill>
                  <a:srgbClr val="8A8E91"/>
                </a:solidFill>
                <a:latin typeface="Konnect" charset="0"/>
                <a:ea typeface="Konnect" charset="0"/>
                <a:cs typeface="Konnect" charset="0"/>
              </a:rPr>
              <a:t>11 Mayıs 2022</a:t>
            </a:r>
          </a:p>
        </p:txBody>
      </p:sp>
      <p:sp>
        <p:nvSpPr>
          <p:cNvPr id="4" name="Metin kutusu 3">
            <a:extLst>
              <a:ext uri="{FF2B5EF4-FFF2-40B4-BE49-F238E27FC236}">
                <a16:creationId xmlns:a16="http://schemas.microsoft.com/office/drawing/2014/main" id="{737337CF-F487-4D48-A305-DA2C9AC980B9}"/>
              </a:ext>
            </a:extLst>
          </p:cNvPr>
          <p:cNvSpPr txBox="1"/>
          <p:nvPr/>
        </p:nvSpPr>
        <p:spPr>
          <a:xfrm>
            <a:off x="2431058" y="1835805"/>
            <a:ext cx="9021713" cy="39241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indent="365125" algn="just"/>
            <a:r>
              <a:rPr lang="tr-TR" sz="2400" dirty="0">
                <a:solidFill>
                  <a:srgbClr val="1F3A8F"/>
                </a:solidFill>
                <a:effectLst/>
                <a:latin typeface="Konnect SemiBold" panose="00000700000000000000" charset="-94"/>
                <a:ea typeface="Cambria" panose="02040503050406030204" pitchFamily="18" charset="0"/>
                <a:cs typeface="Times New Roman" panose="02020603050405020304" pitchFamily="18" charset="0"/>
              </a:rPr>
              <a:t>Eğitimler mümkün olduğu sürece yüz yüze olarak gerçekleştirilecektir. Eğitmenlerin uygunluk durumlarına göre bazı eğitimler çevrim içi yollarla da yapılabilecektir. </a:t>
            </a:r>
          </a:p>
          <a:p>
            <a:pPr indent="365125" algn="just"/>
            <a:r>
              <a:rPr lang="tr-TR" sz="2400" dirty="0">
                <a:solidFill>
                  <a:srgbClr val="1F3A8F"/>
                </a:solidFill>
                <a:effectLst/>
                <a:latin typeface="Konnect SemiBold" panose="00000700000000000000" charset="-94"/>
                <a:ea typeface="Cambria" panose="02040503050406030204" pitchFamily="18" charset="0"/>
                <a:cs typeface="Times New Roman" panose="02020603050405020304" pitchFamily="18" charset="0"/>
              </a:rPr>
              <a:t>Programa seçilenlerin eğitimlere en az %80 oranında katılmaları şarttır. Bu şartı sağlamayanlar başarısız sayılacaktır.  </a:t>
            </a:r>
          </a:p>
          <a:p>
            <a:pPr lvl="0" algn="just"/>
            <a:r>
              <a:rPr lang="tr-TR" sz="2400" dirty="0">
                <a:solidFill>
                  <a:srgbClr val="1F3A8F"/>
                </a:solidFill>
                <a:latin typeface="Konnect SemiBold" panose="00000700000000000000" charset="-94"/>
                <a:ea typeface="Calibri" panose="020F0502020204030204" pitchFamily="34" charset="0"/>
                <a:cs typeface="Times New Roman" panose="02020603050405020304" pitchFamily="18" charset="0"/>
              </a:rPr>
              <a:t> </a:t>
            </a:r>
            <a:endParaRPr lang="tr-TR" sz="2400" dirty="0">
              <a:solidFill>
                <a:srgbClr val="1F3A8F"/>
              </a:solidFill>
              <a:effectLst/>
              <a:latin typeface="Konnect SemiBold" panose="00000700000000000000" charset="-94"/>
              <a:ea typeface="Calibri" panose="020F0502020204030204" pitchFamily="34" charset="0"/>
              <a:cs typeface="Times New Roman" panose="02020603050405020304" pitchFamily="18" charset="0"/>
            </a:endParaRPr>
          </a:p>
        </p:txBody>
      </p:sp>
      <p:sp>
        <p:nvSpPr>
          <p:cNvPr id="5" name="Metin kutusu 4">
            <a:extLst>
              <a:ext uri="{FF2B5EF4-FFF2-40B4-BE49-F238E27FC236}">
                <a16:creationId xmlns:a16="http://schemas.microsoft.com/office/drawing/2014/main" id="{BE1F24C6-4322-EF4F-878B-DFBC4F83AA08}"/>
              </a:ext>
            </a:extLst>
          </p:cNvPr>
          <p:cNvSpPr txBox="1"/>
          <p:nvPr/>
        </p:nvSpPr>
        <p:spPr>
          <a:xfrm>
            <a:off x="2493740" y="1251030"/>
            <a:ext cx="889635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pPr>
            <a:r>
              <a:rPr lang="tr-TR" sz="3200" b="1" dirty="0">
                <a:solidFill>
                  <a:srgbClr val="1F3A8F"/>
                </a:solidFill>
                <a:latin typeface="Konnect SemiBold" charset="0"/>
                <a:ea typeface="Konnect SemiBold" charset="0"/>
                <a:cs typeface="Konnect SemiBold" charset="0"/>
              </a:rPr>
              <a:t>EĞİTİMLERİN ALINMASI</a:t>
            </a:r>
          </a:p>
        </p:txBody>
      </p:sp>
      <p:pic>
        <p:nvPicPr>
          <p:cNvPr id="13" name="Grafik 12">
            <a:extLst>
              <a:ext uri="{FF2B5EF4-FFF2-40B4-BE49-F238E27FC236}">
                <a16:creationId xmlns:a16="http://schemas.microsoft.com/office/drawing/2014/main" id="{338315DE-9B2A-6D48-94D3-5B919B0B4E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2813" y="562975"/>
            <a:ext cx="492147" cy="492147"/>
          </a:xfrm>
          <a:prstGeom prst="rect">
            <a:avLst/>
          </a:prstGeom>
        </p:spPr>
      </p:pic>
    </p:spTree>
    <p:extLst>
      <p:ext uri="{BB962C8B-B14F-4D97-AF65-F5344CB8AC3E}">
        <p14:creationId xmlns:p14="http://schemas.microsoft.com/office/powerpoint/2010/main" val="38509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Bold"/>
        <a:ea typeface="Montserrat Bold"/>
        <a:cs typeface="Montserrat Bold"/>
      </a:majorFont>
      <a:minorFont>
        <a:latin typeface="Montserrat Bold"/>
        <a:ea typeface="Montserrat Bold"/>
        <a:cs typeface="Montserrat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184617"/>
            <a:satOff val="-51665"/>
            <a:lumOff val="-25708"/>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Montserrat Bold"/>
        <a:ea typeface="Montserrat Bold"/>
        <a:cs typeface="Montserrat Bold"/>
      </a:majorFont>
      <a:minorFont>
        <a:latin typeface="Montserrat Bold"/>
        <a:ea typeface="Montserrat Bold"/>
        <a:cs typeface="Montserrat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184617"/>
            <a:satOff val="-51665"/>
            <a:lumOff val="-25708"/>
          </a:schemeClr>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{084A97A0-3FA8-3D46-B641-D284F2925014}tf10001071</Template>
  <TotalTime>3015</TotalTime>
  <Words>675</Words>
  <Application>Microsoft Office PowerPoint</Application>
  <PresentationFormat>Geniş ekran</PresentationFormat>
  <Paragraphs>94</Paragraphs>
  <Slides>13</Slides>
  <Notes>12</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13</vt:i4>
      </vt:variant>
    </vt:vector>
  </HeadingPairs>
  <TitlesOfParts>
    <vt:vector size="25" baseType="lpstr">
      <vt:lpstr>Montserrat</vt:lpstr>
      <vt:lpstr>Roboto Light</vt:lpstr>
      <vt:lpstr>Wingdings</vt:lpstr>
      <vt:lpstr>Konnect ExtraBold</vt:lpstr>
      <vt:lpstr>Calibri</vt:lpstr>
      <vt:lpstr>Konnect</vt:lpstr>
      <vt:lpstr>Symbol</vt:lpstr>
      <vt:lpstr>Helvetica Neue</vt:lpstr>
      <vt:lpstr>Konnect SemiBold</vt:lpstr>
      <vt:lpstr>Cambria</vt:lpstr>
      <vt:lpstr>Konnect Medium</vt:lpstr>
      <vt:lpstr>21_BasicWhite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Turgay Delialioğlu</cp:lastModifiedBy>
  <cp:revision>151</cp:revision>
  <cp:lastPrinted>2022-03-18T12:17:15Z</cp:lastPrinted>
  <dcterms:modified xsi:type="dcterms:W3CDTF">2022-07-04T11:12:55Z</dcterms:modified>
</cp:coreProperties>
</file>