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81" r:id="rId12"/>
    <p:sldId id="298" r:id="rId13"/>
    <p:sldId id="301" r:id="rId14"/>
    <p:sldId id="304" r:id="rId15"/>
    <p:sldId id="266" r:id="rId16"/>
    <p:sldId id="267" r:id="rId17"/>
    <p:sldId id="271" r:id="rId18"/>
    <p:sldId id="268" r:id="rId19"/>
    <p:sldId id="270" r:id="rId20"/>
    <p:sldId id="272" r:id="rId21"/>
    <p:sldId id="302" r:id="rId22"/>
    <p:sldId id="303" r:id="rId23"/>
    <p:sldId id="276" r:id="rId24"/>
    <p:sldId id="300" r:id="rId25"/>
    <p:sldId id="287" r:id="rId26"/>
    <p:sldId id="285" r:id="rId27"/>
    <p:sldId id="286" r:id="rId28"/>
    <p:sldId id="289" r:id="rId29"/>
    <p:sldId id="278" r:id="rId30"/>
    <p:sldId id="282" r:id="rId31"/>
    <p:sldId id="290" r:id="rId32"/>
    <p:sldId id="291" r:id="rId33"/>
    <p:sldId id="293" r:id="rId34"/>
    <p:sldId id="292" r:id="rId35"/>
    <p:sldId id="299" r:id="rId36"/>
    <p:sldId id="294" r:id="rId37"/>
    <p:sldId id="295" r:id="rId38"/>
    <p:sldId id="296" r:id="rId39"/>
    <p:sldId id="297"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4"/>
    <p:restoredTop sz="94290"/>
  </p:normalViewPr>
  <p:slideViewPr>
    <p:cSldViewPr snapToGrid="0" snapToObjects="1">
      <p:cViewPr>
        <p:scale>
          <a:sx n="77" d="100"/>
          <a:sy n="77" d="100"/>
        </p:scale>
        <p:origin x="-90" y="-6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DBD6A-8227-9744-B773-BF0CFBC181B7}" type="datetimeFigureOut">
              <a:rPr lang="tr-TR" smtClean="0"/>
              <a:t>25.02.2022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59E325-AE27-C145-9D98-0573FA2BD4EF}" type="slidenum">
              <a:rPr lang="tr-TR" smtClean="0"/>
              <a:t>‹#›</a:t>
            </a:fld>
            <a:endParaRPr lang="tr-TR"/>
          </a:p>
        </p:txBody>
      </p:sp>
    </p:spTree>
    <p:extLst>
      <p:ext uri="{BB962C8B-B14F-4D97-AF65-F5344CB8AC3E}">
        <p14:creationId xmlns:p14="http://schemas.microsoft.com/office/powerpoint/2010/main" val="3386777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A59E325-AE27-C145-9D98-0573FA2BD4EF}" type="slidenum">
              <a:rPr lang="tr-TR" smtClean="0"/>
              <a:t>6</a:t>
            </a:fld>
            <a:endParaRPr lang="tr-TR"/>
          </a:p>
        </p:txBody>
      </p:sp>
    </p:spTree>
    <p:extLst>
      <p:ext uri="{BB962C8B-B14F-4D97-AF65-F5344CB8AC3E}">
        <p14:creationId xmlns:p14="http://schemas.microsoft.com/office/powerpoint/2010/main" val="2233365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A59E325-AE27-C145-9D98-0573FA2BD4EF}" type="slidenum">
              <a:rPr lang="tr-TR" smtClean="0"/>
              <a:t>25</a:t>
            </a:fld>
            <a:endParaRPr lang="tr-TR"/>
          </a:p>
        </p:txBody>
      </p:sp>
    </p:spTree>
    <p:extLst>
      <p:ext uri="{BB962C8B-B14F-4D97-AF65-F5344CB8AC3E}">
        <p14:creationId xmlns:p14="http://schemas.microsoft.com/office/powerpoint/2010/main" val="43217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A59E325-AE27-C145-9D98-0573FA2BD4EF}" type="slidenum">
              <a:rPr lang="tr-TR" smtClean="0"/>
              <a:t>29</a:t>
            </a:fld>
            <a:endParaRPr lang="tr-TR"/>
          </a:p>
        </p:txBody>
      </p:sp>
    </p:spTree>
    <p:extLst>
      <p:ext uri="{BB962C8B-B14F-4D97-AF65-F5344CB8AC3E}">
        <p14:creationId xmlns:p14="http://schemas.microsoft.com/office/powerpoint/2010/main" val="303482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A59E325-AE27-C145-9D98-0573FA2BD4EF}" type="slidenum">
              <a:rPr lang="tr-TR" smtClean="0"/>
              <a:t>31</a:t>
            </a:fld>
            <a:endParaRPr lang="tr-TR"/>
          </a:p>
        </p:txBody>
      </p:sp>
    </p:spTree>
    <p:extLst>
      <p:ext uri="{BB962C8B-B14F-4D97-AF65-F5344CB8AC3E}">
        <p14:creationId xmlns:p14="http://schemas.microsoft.com/office/powerpoint/2010/main" val="4260202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419454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4975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6F550-9EA3-8445-8E2B-ED324B0FCB4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416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3329956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6F550-9EA3-8445-8E2B-ED324B0FCB4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6428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406364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74860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345075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769744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694266C-BBF6-7E40-95B9-3DF8CF95E1F8}" type="datetimeFigureOut">
              <a:rPr lang="tr-TR" smtClean="0"/>
              <a:t>25.02.2022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187058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29303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694266C-BBF6-7E40-95B9-3DF8CF95E1F8}" type="datetimeFigureOut">
              <a:rPr lang="tr-TR" smtClean="0"/>
              <a:t>25.02.2022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1482545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694266C-BBF6-7E40-95B9-3DF8CF95E1F8}" type="datetimeFigureOut">
              <a:rPr lang="tr-TR" smtClean="0"/>
              <a:t>25.02.2022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173691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4266C-BBF6-7E40-95B9-3DF8CF95E1F8}" type="datetimeFigureOut">
              <a:rPr lang="tr-TR" smtClean="0"/>
              <a:t>25.02.2022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290536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468360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694266C-BBF6-7E40-95B9-3DF8CF95E1F8}" type="datetimeFigureOut">
              <a:rPr lang="tr-TR" smtClean="0"/>
              <a:t>25.02.2022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A56F550-9EA3-8445-8E2B-ED324B0FCB44}" type="slidenum">
              <a:rPr lang="tr-TR" smtClean="0"/>
              <a:t>‹#›</a:t>
            </a:fld>
            <a:endParaRPr lang="tr-TR"/>
          </a:p>
        </p:txBody>
      </p:sp>
    </p:spTree>
    <p:extLst>
      <p:ext uri="{BB962C8B-B14F-4D97-AF65-F5344CB8AC3E}">
        <p14:creationId xmlns:p14="http://schemas.microsoft.com/office/powerpoint/2010/main" val="3315889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94266C-BBF6-7E40-95B9-3DF8CF95E1F8}" type="datetimeFigureOut">
              <a:rPr lang="tr-TR" smtClean="0"/>
              <a:t>25.02.2022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A56F550-9EA3-8445-8E2B-ED324B0FCB44}" type="slidenum">
              <a:rPr lang="tr-TR" smtClean="0"/>
              <a:t>‹#›</a:t>
            </a:fld>
            <a:endParaRPr lang="tr-TR"/>
          </a:p>
        </p:txBody>
      </p:sp>
    </p:spTree>
    <p:extLst>
      <p:ext uri="{BB962C8B-B14F-4D97-AF65-F5344CB8AC3E}">
        <p14:creationId xmlns:p14="http://schemas.microsoft.com/office/powerpoint/2010/main" val="4140270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1DAE9A5-3979-DF44-BD68-F56BF836554F}"/>
              </a:ext>
            </a:extLst>
          </p:cNvPr>
          <p:cNvSpPr>
            <a:spLocks noGrp="1"/>
          </p:cNvSpPr>
          <p:nvPr>
            <p:ph type="ctrTitle"/>
          </p:nvPr>
        </p:nvSpPr>
        <p:spPr>
          <a:xfrm>
            <a:off x="1757940" y="115785"/>
            <a:ext cx="8915399" cy="2262781"/>
          </a:xfrm>
        </p:spPr>
        <p:txBody>
          <a:bodyPr/>
          <a:lstStyle/>
          <a:p>
            <a:pPr algn="ctr"/>
            <a:r>
              <a:rPr lang="tr-TR" dirty="0"/>
              <a:t>BİRLİKTE DÜŞÜNELİM</a:t>
            </a:r>
            <a:r>
              <a:rPr lang="tr-TR" dirty="0">
                <a:sym typeface="Wingdings" pitchFamily="2" charset="2"/>
              </a:rPr>
              <a:t></a:t>
            </a:r>
            <a:endParaRPr lang="tr-TR" dirty="0"/>
          </a:p>
        </p:txBody>
      </p:sp>
      <p:sp>
        <p:nvSpPr>
          <p:cNvPr id="3" name="Alt Başlık 2">
            <a:extLst>
              <a:ext uri="{FF2B5EF4-FFF2-40B4-BE49-F238E27FC236}">
                <a16:creationId xmlns:a16="http://schemas.microsoft.com/office/drawing/2014/main" xmlns="" id="{75DFB9BD-9252-0340-B1FB-B1ACF0949515}"/>
              </a:ext>
            </a:extLst>
          </p:cNvPr>
          <p:cNvSpPr>
            <a:spLocks noGrp="1"/>
          </p:cNvSpPr>
          <p:nvPr>
            <p:ph type="subTitle" idx="1"/>
          </p:nvPr>
        </p:nvSpPr>
        <p:spPr>
          <a:xfrm>
            <a:off x="1638300" y="2671948"/>
            <a:ext cx="8915399" cy="2683823"/>
          </a:xfrm>
        </p:spPr>
        <p:txBody>
          <a:bodyPr>
            <a:normAutofit fontScale="92500" lnSpcReduction="20000"/>
          </a:bodyPr>
          <a:lstStyle/>
          <a:p>
            <a:pPr algn="ctr"/>
            <a:r>
              <a:rPr lang="tr-TR" b="1" dirty="0"/>
              <a:t>GÖREVLENDİRMELER</a:t>
            </a:r>
          </a:p>
          <a:p>
            <a:pPr algn="ctr"/>
            <a:r>
              <a:rPr lang="tr-TR" b="1" dirty="0"/>
              <a:t>(Akademik-İdari Personel)</a:t>
            </a:r>
          </a:p>
          <a:p>
            <a:pPr algn="ctr"/>
            <a:endParaRPr lang="tr-TR" sz="1900" b="1" dirty="0"/>
          </a:p>
          <a:p>
            <a:pPr algn="ctr"/>
            <a:r>
              <a:rPr lang="tr-TR" b="1" dirty="0"/>
              <a:t>AGÜ</a:t>
            </a:r>
          </a:p>
          <a:p>
            <a:pPr algn="ctr"/>
            <a:r>
              <a:rPr lang="tr-TR" b="1" dirty="0"/>
              <a:t>Personel Daire Başkanı </a:t>
            </a:r>
          </a:p>
          <a:p>
            <a:pPr algn="ctr"/>
            <a:r>
              <a:rPr lang="tr-TR" b="1" dirty="0"/>
              <a:t>Remziye AKDENİZ</a:t>
            </a:r>
          </a:p>
          <a:p>
            <a:pPr algn="ctr"/>
            <a:r>
              <a:rPr lang="tr-TR" b="1" dirty="0"/>
              <a:t>25 Şubat 2022</a:t>
            </a:r>
          </a:p>
          <a:p>
            <a:pPr algn="ctr"/>
            <a:r>
              <a:rPr lang="tr-TR" b="1" dirty="0"/>
              <a:t>14:00-16:00</a:t>
            </a:r>
          </a:p>
          <a:p>
            <a:pPr algn="ctr"/>
            <a:endParaRPr lang="tr-TR" dirty="0"/>
          </a:p>
          <a:p>
            <a:pPr algn="ctr"/>
            <a:endParaRPr lang="tr-TR" dirty="0"/>
          </a:p>
        </p:txBody>
      </p:sp>
    </p:spTree>
    <p:extLst>
      <p:ext uri="{BB962C8B-B14F-4D97-AF65-F5344CB8AC3E}">
        <p14:creationId xmlns:p14="http://schemas.microsoft.com/office/powerpoint/2010/main" val="232525616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B07E86E-B1D8-F540-9531-D7B2E81905C0}"/>
              </a:ext>
            </a:extLst>
          </p:cNvPr>
          <p:cNvSpPr>
            <a:spLocks noGrp="1"/>
          </p:cNvSpPr>
          <p:nvPr>
            <p:ph type="title"/>
          </p:nvPr>
        </p:nvSpPr>
        <p:spPr>
          <a:xfrm>
            <a:off x="1998272" y="425199"/>
            <a:ext cx="8911687" cy="1280890"/>
          </a:xfrm>
        </p:spPr>
        <p:txBody>
          <a:bodyPr>
            <a:normAutofit/>
          </a:bodyPr>
          <a:lstStyle/>
          <a:p>
            <a:r>
              <a:rPr lang="tr-TR" sz="3200" dirty="0"/>
              <a:t>2547 Sayılı Yükseköğretim Kanunu </a:t>
            </a:r>
            <a:br>
              <a:rPr lang="tr-TR" sz="3200" dirty="0"/>
            </a:br>
            <a:r>
              <a:rPr lang="tr-TR" sz="3200" dirty="0"/>
              <a:t>Madde 39</a:t>
            </a:r>
          </a:p>
        </p:txBody>
      </p:sp>
      <p:sp>
        <p:nvSpPr>
          <p:cNvPr id="3" name="İçerik Yer Tutucusu 2">
            <a:extLst>
              <a:ext uri="{FF2B5EF4-FFF2-40B4-BE49-F238E27FC236}">
                <a16:creationId xmlns:a16="http://schemas.microsoft.com/office/drawing/2014/main" xmlns="" id="{4247CF88-A3E4-EF4E-AC48-F202745EBAF7}"/>
              </a:ext>
            </a:extLst>
          </p:cNvPr>
          <p:cNvSpPr>
            <a:spLocks noGrp="1"/>
          </p:cNvSpPr>
          <p:nvPr>
            <p:ph idx="1"/>
          </p:nvPr>
        </p:nvSpPr>
        <p:spPr>
          <a:xfrm>
            <a:off x="1998272" y="1869374"/>
            <a:ext cx="8915400" cy="4563427"/>
          </a:xfrm>
        </p:spPr>
        <p:txBody>
          <a:bodyPr>
            <a:normAutofit fontScale="92500" lnSpcReduction="20000"/>
          </a:bodyPr>
          <a:lstStyle/>
          <a:p>
            <a:pPr algn="just"/>
            <a:r>
              <a:rPr lang="tr-TR" sz="1900" dirty="0"/>
              <a:t>Öğretim elemanlarının yurt içinde ve dışında kongre, konferans, seminer, bilim ve meslekleri ile ilgili toplantılar ve araştırma - inceleme yapmak üzere geçici olarak görevlendirilmesidir.</a:t>
            </a:r>
          </a:p>
          <a:p>
            <a:pPr marL="0" indent="0" algn="just">
              <a:buNone/>
            </a:pPr>
            <a:r>
              <a:rPr lang="tr-TR" sz="1900" dirty="0"/>
              <a:t>     Bu görevlendirmeler için yolluk almaksızın yapılacak görevlendirmelerde;</a:t>
            </a:r>
          </a:p>
          <a:p>
            <a:pPr marL="0" indent="0" algn="just">
              <a:buNone/>
            </a:pPr>
            <a:r>
              <a:rPr lang="tr-TR" sz="1900" dirty="0">
                <a:solidFill>
                  <a:srgbClr val="FF0000"/>
                </a:solidFill>
              </a:rPr>
              <a:t>     Bir haftaya kadar </a:t>
            </a:r>
            <a:r>
              <a:rPr lang="tr-TR" sz="1900" dirty="0"/>
              <a:t>Dekan, Enstitü ve Yüksekokul Müdürü, </a:t>
            </a:r>
          </a:p>
          <a:p>
            <a:pPr marL="0" indent="0" algn="just">
              <a:buNone/>
            </a:pPr>
            <a:r>
              <a:rPr lang="tr-TR" sz="1900" dirty="0">
                <a:solidFill>
                  <a:srgbClr val="FF0000"/>
                </a:solidFill>
              </a:rPr>
              <a:t>     On beş güne kadar </a:t>
            </a:r>
            <a:r>
              <a:rPr lang="tr-TR" sz="1900" dirty="0"/>
              <a:t>Rektör izin vermeye yetkilidir.</a:t>
            </a:r>
          </a:p>
          <a:p>
            <a:pPr algn="just"/>
            <a:r>
              <a:rPr lang="tr-TR" sz="1900" dirty="0"/>
              <a:t>Yolluk verilmesini gerektiren ya da on beş günü aşan görevlendirmelerde ilgili Yönetim Kurulu Kararı  ve Rektör oluru alınması gerekir.</a:t>
            </a:r>
          </a:p>
          <a:p>
            <a:pPr marL="0" indent="0" algn="just">
              <a:buNone/>
            </a:pPr>
            <a:r>
              <a:rPr lang="tr-TR" sz="1900" dirty="0">
                <a:solidFill>
                  <a:srgbClr val="FF0000"/>
                </a:solidFill>
              </a:rPr>
              <a:t>      Not: </a:t>
            </a:r>
            <a:r>
              <a:rPr lang="tr-TR" sz="1900" dirty="0"/>
              <a:t>Danıştay Sekizinci Dairesinin ; Yurtdışında bilimsel araştırmalar yapmak      üzere 39. maddenin 1. fıkrası uyarınca  uzun süreli görevlendirilen öğretim üyelerinin mecburi hizmetle yükümlü tutulamayacağı, 2. fıkrası kapsamında  görevlendirilen öğretim elemanları için ise 657 sayılı </a:t>
            </a:r>
            <a:r>
              <a:rPr lang="tr-TR" sz="1900" dirty="0" err="1"/>
              <a:t>DMK’ya</a:t>
            </a:r>
            <a:r>
              <a:rPr lang="tr-TR" sz="1900" dirty="0"/>
              <a:t> göre aynı amaçla yurt dışına gönderilenlerin tabi oldukları hükümlere tabi olacağına dair kararı bulunmaktadır.</a:t>
            </a:r>
          </a:p>
          <a:p>
            <a:pPr algn="just"/>
            <a:r>
              <a:rPr lang="tr-TR" sz="1900" b="1" dirty="0"/>
              <a:t>39. Maddenin esasları Yurt İçinde ve Yurt Dışında Görevlendirmelerde Uyulacak Esaslara İlişkin Yönetmelikle düzenlenmiştir.</a:t>
            </a:r>
          </a:p>
          <a:p>
            <a:pPr marL="0" indent="0">
              <a:buNone/>
            </a:pPr>
            <a:endParaRPr lang="tr-TR" dirty="0">
              <a:solidFill>
                <a:schemeClr val="tx1"/>
              </a:solidFill>
            </a:endParaRPr>
          </a:p>
        </p:txBody>
      </p:sp>
    </p:spTree>
    <p:extLst>
      <p:ext uri="{BB962C8B-B14F-4D97-AF65-F5344CB8AC3E}">
        <p14:creationId xmlns:p14="http://schemas.microsoft.com/office/powerpoint/2010/main" val="3509061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FAED8F8-DE37-CC49-A306-9D8D7FB03568}"/>
              </a:ext>
            </a:extLst>
          </p:cNvPr>
          <p:cNvSpPr>
            <a:spLocks noGrp="1"/>
          </p:cNvSpPr>
          <p:nvPr>
            <p:ph idx="1"/>
          </p:nvPr>
        </p:nvSpPr>
        <p:spPr>
          <a:xfrm>
            <a:off x="1911927" y="748145"/>
            <a:ext cx="9904020" cy="5952506"/>
          </a:xfrm>
        </p:spPr>
        <p:txBody>
          <a:bodyPr>
            <a:normAutofit/>
          </a:bodyPr>
          <a:lstStyle/>
          <a:p>
            <a:pPr marL="0" indent="0" algn="just">
              <a:buNone/>
            </a:pPr>
            <a:r>
              <a:rPr lang="tr-TR" b="1" dirty="0"/>
              <a:t>Kısa süreli görevlendirmeler (3 ay dahil 3 aya kadar)</a:t>
            </a:r>
          </a:p>
          <a:p>
            <a:pPr marL="0" indent="0" algn="just">
              <a:buNone/>
            </a:pPr>
            <a:endParaRPr lang="tr-TR" b="1" dirty="0"/>
          </a:p>
          <a:p>
            <a:pPr algn="just"/>
            <a:r>
              <a:rPr lang="tr-TR" dirty="0"/>
              <a:t>İnceleme araştırma ve uygulama için görevlendirmelerde konu ile ilgili bir ön raporun Fakülte Yönetim Kurulunca kabul şartı aranır.</a:t>
            </a:r>
          </a:p>
          <a:p>
            <a:pPr algn="just"/>
            <a:r>
              <a:rPr lang="tr-TR" dirty="0"/>
              <a:t>Kongrelere, bilimsel tebliğlerle katılması esastır.</a:t>
            </a:r>
          </a:p>
          <a:p>
            <a:pPr algn="just"/>
            <a:r>
              <a:rPr lang="tr-TR" dirty="0"/>
              <a:t>Süreli öğretim görevlileri yurt dışında ancak kısa süreli görevlendirilebilirler.</a:t>
            </a:r>
          </a:p>
          <a:p>
            <a:pPr algn="just"/>
            <a:r>
              <a:rPr lang="tr-TR" dirty="0"/>
              <a:t>Sürekli olarak tayin edilen öğretim görevlileri ise öğretim üyeleri gibi görevlendirilir.</a:t>
            </a:r>
          </a:p>
          <a:p>
            <a:pPr algn="just"/>
            <a:r>
              <a:rPr lang="tr-TR" dirty="0"/>
              <a:t>Yabancı uyruklu sözleşmeli personel görevlerini aksatmamak kaydıyla konferans seminer panel gibi çok kısa sureli görevlendirmelerde görevlendirilebilir.</a:t>
            </a:r>
          </a:p>
          <a:p>
            <a:pPr marL="0" indent="0">
              <a:buNone/>
            </a:pPr>
            <a:endParaRPr lang="tr-TR" dirty="0"/>
          </a:p>
        </p:txBody>
      </p:sp>
    </p:spTree>
    <p:extLst>
      <p:ext uri="{BB962C8B-B14F-4D97-AF65-F5344CB8AC3E}">
        <p14:creationId xmlns:p14="http://schemas.microsoft.com/office/powerpoint/2010/main" val="91412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9CC6CC0-D129-C54F-B38C-BAF4C6991978}"/>
              </a:ext>
            </a:extLst>
          </p:cNvPr>
          <p:cNvSpPr>
            <a:spLocks noGrp="1"/>
          </p:cNvSpPr>
          <p:nvPr>
            <p:ph idx="1"/>
          </p:nvPr>
        </p:nvSpPr>
        <p:spPr>
          <a:xfrm>
            <a:off x="1755965" y="167244"/>
            <a:ext cx="9619011" cy="6233556"/>
          </a:xfrm>
        </p:spPr>
        <p:txBody>
          <a:bodyPr>
            <a:noAutofit/>
          </a:bodyPr>
          <a:lstStyle/>
          <a:p>
            <a:pPr marL="0" indent="0">
              <a:buNone/>
            </a:pPr>
            <a:r>
              <a:rPr lang="tr-TR" b="1" dirty="0"/>
              <a:t>Uzun süreli görevlendirmeler (3 aydan uzun süreli görevlendirmeler)</a:t>
            </a:r>
          </a:p>
          <a:p>
            <a:r>
              <a:rPr lang="tr-TR" dirty="0"/>
              <a:t>Devlet yükseköğretim kurumlarının öğretim üyesi kadrosunda fiilen </a:t>
            </a:r>
            <a:r>
              <a:rPr lang="tr-TR" dirty="0">
                <a:solidFill>
                  <a:srgbClr val="FF0000"/>
                </a:solidFill>
              </a:rPr>
              <a:t>altı yıl çalışan </a:t>
            </a:r>
            <a:r>
              <a:rPr lang="tr-TR" dirty="0"/>
              <a:t>öğretim üyelerine yurt içinde veya yurt dışında AR-GE niteliğinde çalışmak üzere, ilgili yönetim kurulu görüşü alındıktan sonra Üniversite Yönetim Kurulu Kararı ile </a:t>
            </a:r>
            <a:r>
              <a:rPr lang="tr-TR" dirty="0">
                <a:solidFill>
                  <a:srgbClr val="FF0000"/>
                </a:solidFill>
              </a:rPr>
              <a:t>bir yıl ücretli izin</a:t>
            </a:r>
            <a:r>
              <a:rPr lang="tr-TR" dirty="0"/>
              <a:t> verilebilir.(</a:t>
            </a:r>
            <a:r>
              <a:rPr lang="tr-TR" dirty="0" err="1">
                <a:solidFill>
                  <a:srgbClr val="FF0000"/>
                </a:solidFill>
              </a:rPr>
              <a:t>sabbatical</a:t>
            </a:r>
            <a:r>
              <a:rPr lang="tr-TR" dirty="0">
                <a:solidFill>
                  <a:srgbClr val="FF0000"/>
                </a:solidFill>
              </a:rPr>
              <a:t> izin</a:t>
            </a:r>
            <a:r>
              <a:rPr lang="tr-TR" dirty="0"/>
              <a:t>) İkinci defa ücretli izin kullanmak için aynı süreç işletilir.(</a:t>
            </a:r>
            <a:r>
              <a:rPr lang="tr-TR" b="1" dirty="0"/>
              <a:t>2547 Sayılı Yükseköğretim Kanunu Ek Madde 33</a:t>
            </a:r>
            <a:r>
              <a:rPr lang="tr-TR" dirty="0"/>
              <a:t>)</a:t>
            </a:r>
          </a:p>
          <a:p>
            <a:r>
              <a:rPr lang="tr-TR" dirty="0"/>
              <a:t>Araştırma görevlileri üniversitelerde </a:t>
            </a:r>
            <a:r>
              <a:rPr lang="tr-TR" dirty="0">
                <a:solidFill>
                  <a:srgbClr val="FF0000"/>
                </a:solidFill>
              </a:rPr>
              <a:t>en az bir yıl </a:t>
            </a:r>
            <a:r>
              <a:rPr lang="tr-TR" dirty="0"/>
              <a:t>görev yapmış olmak şartıyla yurt dışında bir yıla kadar görevlendirilebilir. </a:t>
            </a:r>
          </a:p>
          <a:p>
            <a:r>
              <a:rPr lang="tr-TR" dirty="0"/>
              <a:t>Uzun süreli görevlendirme ve görev süresinin uzatılması; ilgili Yönetim Kurulunun önerisi üzerine Rektörce kararlaştırılır.</a:t>
            </a:r>
          </a:p>
          <a:p>
            <a:r>
              <a:rPr lang="tr-TR" dirty="0">
                <a:solidFill>
                  <a:srgbClr val="FF0000"/>
                </a:solidFill>
              </a:rPr>
              <a:t>50/d </a:t>
            </a:r>
            <a:r>
              <a:rPr lang="tr-TR" dirty="0"/>
              <a:t>maddesine göre görev yapmakta olan araştırma görevlilerinin uzun süreli görevlendirilmelerinde kişinin yükleneceği mecburi hizmet süresinin kadroda bulunma azami süresini geçmemesi gerekir.</a:t>
            </a:r>
          </a:p>
          <a:p>
            <a:r>
              <a:rPr lang="tr-TR" dirty="0"/>
              <a:t>Yükseköğretim Kurumlarında görev yapmakta ve doktora tez aşamasında olan araştırma görevlileri mecburi hizmet yükümlülüğü uygulanmaksızın Yurt Dışı Doktora Araştırma Bursu kapsamında (</a:t>
            </a:r>
            <a:r>
              <a:rPr lang="tr-TR" dirty="0">
                <a:solidFill>
                  <a:srgbClr val="FF0000"/>
                </a:solidFill>
              </a:rPr>
              <a:t>YUDAB</a:t>
            </a:r>
            <a:r>
              <a:rPr lang="tr-TR" dirty="0"/>
              <a:t>) </a:t>
            </a:r>
            <a:r>
              <a:rPr lang="tr-TR" dirty="0">
                <a:solidFill>
                  <a:srgbClr val="FF0000"/>
                </a:solidFill>
              </a:rPr>
              <a:t>en az altı ay veya en fazla bir yıl </a:t>
            </a:r>
            <a:r>
              <a:rPr lang="tr-TR" dirty="0"/>
              <a:t>süreyle yurt dışına burslu ve yol giderleri karşılanarak görevlendirilebilir.</a:t>
            </a:r>
          </a:p>
          <a:p>
            <a:pPr algn="just"/>
            <a:r>
              <a:rPr lang="tr-TR" dirty="0"/>
              <a:t>Yurtdışında görevlendirilenler kendilerine verilmiş onaylanmış çalışma programına göre düzenleyecekleri ayrıntılı faaliyet raporunu yurda döndükten sonra bir ay içinde bilimsel bir toplantıda sunmak üzere bağlı bulundukları rektörlüklere vermek zorundalar.</a:t>
            </a:r>
          </a:p>
          <a:p>
            <a:endParaRPr lang="tr-TR" dirty="0"/>
          </a:p>
        </p:txBody>
      </p:sp>
    </p:spTree>
    <p:extLst>
      <p:ext uri="{BB962C8B-B14F-4D97-AF65-F5344CB8AC3E}">
        <p14:creationId xmlns:p14="http://schemas.microsoft.com/office/powerpoint/2010/main" val="62712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F2BA6CC-5753-E84A-82D2-06CD07FCC278}"/>
              </a:ext>
            </a:extLst>
          </p:cNvPr>
          <p:cNvSpPr>
            <a:spLocks noGrp="1"/>
          </p:cNvSpPr>
          <p:nvPr>
            <p:ph idx="1"/>
          </p:nvPr>
        </p:nvSpPr>
        <p:spPr>
          <a:xfrm>
            <a:off x="1973344" y="1439388"/>
            <a:ext cx="8915400" cy="4932217"/>
          </a:xfrm>
        </p:spPr>
        <p:txBody>
          <a:bodyPr/>
          <a:lstStyle/>
          <a:p>
            <a:r>
              <a:rPr lang="tr-TR" dirty="0" err="1"/>
              <a:t>Hükümetlerarası</a:t>
            </a:r>
            <a:r>
              <a:rPr lang="tr-TR" dirty="0"/>
              <a:t> kültür anlaşmalarına göre veya üniversitelerin yurt dışı üniversiteler ile yaptığı ve Yükseköğretim Kurulunca onaylanmış bulunan anlaşmalar gereğince yapılacak görevlendirmeler;  2547’ye göre yapılacak yurt içinde ve yurt dışında görevlendirme ve Yurt İçinde ve Yurt Dışında Görevlendirmelerde Uyulacak Esaslara İlişkin Yönetmelik’te geçen sınırlamalara tabi değildir. </a:t>
            </a:r>
            <a:r>
              <a:rPr lang="tr-TR" dirty="0" err="1">
                <a:solidFill>
                  <a:srgbClr val="FF0000"/>
                </a:solidFill>
              </a:rPr>
              <a:t>Fulbright</a:t>
            </a:r>
            <a:r>
              <a:rPr lang="tr-TR" dirty="0">
                <a:solidFill>
                  <a:srgbClr val="FF0000"/>
                </a:solidFill>
              </a:rPr>
              <a:t> bursu gibi.</a:t>
            </a:r>
          </a:p>
          <a:p>
            <a:r>
              <a:rPr lang="tr-TR" dirty="0"/>
              <a:t>Türk Cumhuriyetleri ve Akraba Topluluklarındaki Yükseköğretim Kurumlarından resmi davet alan öğretim elamanları 3 yılı aşmamak üzere Üniversite Yönetim Kurulu Kararı ve MEB onayı ile aylıklı izin verilebilir. Uluslararası anlaşmalarla kurulan üniversitelerde bu süre beş yıla kadar uzatılabilir.</a:t>
            </a:r>
            <a:r>
              <a:rPr lang="tr-TR" dirty="0">
                <a:solidFill>
                  <a:srgbClr val="FF0000"/>
                </a:solidFill>
              </a:rPr>
              <a:t>(Toplam 5 yıl)</a:t>
            </a:r>
          </a:p>
          <a:p>
            <a:pPr marL="0" indent="0">
              <a:buNone/>
            </a:pPr>
            <a:endParaRPr lang="tr-TR" dirty="0"/>
          </a:p>
        </p:txBody>
      </p:sp>
    </p:spTree>
    <p:extLst>
      <p:ext uri="{BB962C8B-B14F-4D97-AF65-F5344CB8AC3E}">
        <p14:creationId xmlns:p14="http://schemas.microsoft.com/office/powerpoint/2010/main" val="3721574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8178445-D421-E44C-A611-CF8E01E4D3A8}"/>
              </a:ext>
            </a:extLst>
          </p:cNvPr>
          <p:cNvSpPr>
            <a:spLocks noGrp="1"/>
          </p:cNvSpPr>
          <p:nvPr>
            <p:ph type="title"/>
          </p:nvPr>
        </p:nvSpPr>
        <p:spPr>
          <a:xfrm>
            <a:off x="2592925" y="294926"/>
            <a:ext cx="8911687" cy="814546"/>
          </a:xfrm>
        </p:spPr>
        <p:txBody>
          <a:bodyPr>
            <a:normAutofit/>
          </a:bodyPr>
          <a:lstStyle/>
          <a:p>
            <a:pPr algn="just"/>
            <a:r>
              <a:rPr lang="tr-TR" sz="2200" dirty="0">
                <a:solidFill>
                  <a:srgbClr val="FF0000"/>
                </a:solidFill>
              </a:rPr>
              <a:t>Başka bir devlette bulunan vakıf veya özel üniversitelerde ders vermek, sınav yapmak için öğretim üyelerinin görevlendirilmesi</a:t>
            </a:r>
          </a:p>
        </p:txBody>
      </p:sp>
      <p:sp>
        <p:nvSpPr>
          <p:cNvPr id="3" name="İçerik Yer Tutucusu 2">
            <a:extLst>
              <a:ext uri="{FF2B5EF4-FFF2-40B4-BE49-F238E27FC236}">
                <a16:creationId xmlns:a16="http://schemas.microsoft.com/office/drawing/2014/main" xmlns="" id="{0D10D764-9CB9-5B4E-84E8-492232385CF6}"/>
              </a:ext>
            </a:extLst>
          </p:cNvPr>
          <p:cNvSpPr>
            <a:spLocks noGrp="1"/>
          </p:cNvSpPr>
          <p:nvPr>
            <p:ph idx="1"/>
          </p:nvPr>
        </p:nvSpPr>
        <p:spPr>
          <a:xfrm>
            <a:off x="2592925" y="1109472"/>
            <a:ext cx="8915400" cy="5620512"/>
          </a:xfrm>
        </p:spPr>
        <p:txBody>
          <a:bodyPr>
            <a:normAutofit lnSpcReduction="10000"/>
          </a:bodyPr>
          <a:lstStyle/>
          <a:p>
            <a:pPr algn="just"/>
            <a:r>
              <a:rPr lang="tr-TR" dirty="0"/>
              <a:t>Devlet Üniversitelerinde kadrolu olarak görev yapan öğretim üyeleri 2547/39. maddesinin son fıkrası hükmüne göre başka bir devlette bulunan vakıf veya özel üniversitelerde ders vermek ya da yöneticilik yapmak üzere görevlendirilmesi için;</a:t>
            </a:r>
          </a:p>
          <a:p>
            <a:pPr algn="just">
              <a:buFont typeface="Arial" panose="020B0604020202020204" pitchFamily="34" charset="0"/>
              <a:buChar char="•"/>
            </a:pPr>
            <a:r>
              <a:rPr lang="tr-TR" dirty="0"/>
              <a:t>İki Üniversite arasında protokol yapılmalı, yapılan protokolde görevlendirilen öğretim üyesine ait ödenecek maaşın brüt miktarının devlet üniversitesinin bütçesine her ay başı ödenmesi hüküm altına alınmalıdır.</a:t>
            </a:r>
          </a:p>
          <a:p>
            <a:pPr algn="just">
              <a:buFont typeface="Arial" panose="020B0604020202020204" pitchFamily="34" charset="0"/>
              <a:buChar char="•"/>
            </a:pPr>
            <a:r>
              <a:rPr lang="tr-TR" dirty="0"/>
              <a:t>Görev süresinin uzatılması için önceki dönemden borcun bulunmadığının devlet üniversitesi tarafından YÖK’e bildirilmesi gerekmektedir.</a:t>
            </a:r>
          </a:p>
          <a:p>
            <a:pPr algn="just">
              <a:buFont typeface="Arial" panose="020B0604020202020204" pitchFamily="34" charset="0"/>
              <a:buChar char="•"/>
            </a:pPr>
            <a:r>
              <a:rPr lang="tr-TR" dirty="0"/>
              <a:t>Öğretimin ücretli olduğu devlet üniversiteleri için yukardaki süreçler uygulanır.</a:t>
            </a:r>
          </a:p>
          <a:p>
            <a:pPr algn="just">
              <a:buFont typeface="Arial" panose="020B0604020202020204" pitchFamily="34" charset="0"/>
              <a:buChar char="•"/>
            </a:pPr>
            <a:r>
              <a:rPr lang="tr-TR" dirty="0"/>
              <a:t>Birkaç gün ders veya sınav görevi için görevlendirilenlere ödenecek ders ücretinin yüzde yirmi beşinden az olmamak üzere üniversite senatolarınca belirlenecek ücretin üniversiteye ödenmesi gerekmekte olup bu kapsamdaki görevlendirmelerin 2547/39. maddenin 1. fıkrası kapsamında yapılması gerekmektedir.</a:t>
            </a:r>
          </a:p>
          <a:p>
            <a:pPr algn="just">
              <a:buFont typeface="Arial" panose="020B0604020202020204" pitchFamily="34" charset="0"/>
              <a:buChar char="•"/>
            </a:pPr>
            <a:r>
              <a:rPr lang="tr-TR" dirty="0"/>
              <a:t>Bu görevlendirmeler 2547/40. maddeye göre yapılamaz. Ancak öğretim üyeleri maaşsız izinli olarak görevlendirilebilir.</a:t>
            </a:r>
          </a:p>
          <a:p>
            <a:pPr algn="just">
              <a:buFont typeface="Arial" panose="020B0604020202020204" pitchFamily="34" charset="0"/>
              <a:buChar char="•"/>
            </a:pPr>
            <a:endParaRPr lang="tr-TR" dirty="0"/>
          </a:p>
        </p:txBody>
      </p:sp>
    </p:spTree>
    <p:extLst>
      <p:ext uri="{BB962C8B-B14F-4D97-AF65-F5344CB8AC3E}">
        <p14:creationId xmlns:p14="http://schemas.microsoft.com/office/powerpoint/2010/main" val="173695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F988467-3D65-D947-BBB6-D66B16C8ABF3}"/>
              </a:ext>
            </a:extLst>
          </p:cNvPr>
          <p:cNvSpPr>
            <a:spLocks noGrp="1"/>
          </p:cNvSpPr>
          <p:nvPr>
            <p:ph type="title"/>
          </p:nvPr>
        </p:nvSpPr>
        <p:spPr/>
        <p:txBody>
          <a:bodyPr>
            <a:normAutofit fontScale="90000"/>
          </a:bodyPr>
          <a:lstStyle/>
          <a:p>
            <a:r>
              <a:rPr lang="tr-TR" dirty="0"/>
              <a:t>2547 Sayılı Yükseköğretim Kanunu </a:t>
            </a:r>
            <a:br>
              <a:rPr lang="tr-TR" dirty="0"/>
            </a:br>
            <a:r>
              <a:rPr lang="tr-TR" dirty="0"/>
              <a:t>Madde 40/a</a:t>
            </a:r>
            <a:br>
              <a:rPr lang="tr-TR" dirty="0"/>
            </a:br>
            <a:endParaRPr lang="tr-TR" dirty="0"/>
          </a:p>
        </p:txBody>
      </p:sp>
      <p:sp>
        <p:nvSpPr>
          <p:cNvPr id="3" name="İçerik Yer Tutucusu 2">
            <a:extLst>
              <a:ext uri="{FF2B5EF4-FFF2-40B4-BE49-F238E27FC236}">
                <a16:creationId xmlns:a16="http://schemas.microsoft.com/office/drawing/2014/main" xmlns="" id="{A7CCFE82-F1AD-4A45-8B63-F0061FA552AA}"/>
              </a:ext>
            </a:extLst>
          </p:cNvPr>
          <p:cNvSpPr>
            <a:spLocks noGrp="1"/>
          </p:cNvSpPr>
          <p:nvPr>
            <p:ph idx="1"/>
          </p:nvPr>
        </p:nvSpPr>
        <p:spPr>
          <a:xfrm>
            <a:off x="2589212" y="2145792"/>
            <a:ext cx="8915400" cy="3777622"/>
          </a:xfrm>
        </p:spPr>
        <p:txBody>
          <a:bodyPr/>
          <a:lstStyle/>
          <a:p>
            <a:pPr algn="just"/>
            <a:r>
              <a:rPr lang="tr-TR" dirty="0"/>
              <a:t>Yükseköğretim kurumlarında görevli öğretim üyeleri ile öğretim görevlilerinin zorunlu ders yükünü doldurmadıkları takdirde kendi üniversitelerinin diğer birimlerinde veya aynı şehirdeki diğer yükseköğretim kurumlarında ders vermek üzere yapılan  görevlendirmelerdir.</a:t>
            </a:r>
          </a:p>
          <a:p>
            <a:pPr marL="0" indent="0">
              <a:buNone/>
            </a:pPr>
            <a:endParaRPr lang="tr-TR" dirty="0"/>
          </a:p>
          <a:p>
            <a:pPr marL="0" indent="0">
              <a:buNone/>
            </a:pPr>
            <a:endParaRPr lang="tr-TR" dirty="0">
              <a:solidFill>
                <a:srgbClr val="FF0000"/>
              </a:solidFill>
            </a:endParaRPr>
          </a:p>
        </p:txBody>
      </p:sp>
    </p:spTree>
    <p:extLst>
      <p:ext uri="{BB962C8B-B14F-4D97-AF65-F5344CB8AC3E}">
        <p14:creationId xmlns:p14="http://schemas.microsoft.com/office/powerpoint/2010/main" val="1076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E495664-F37F-C343-B7EE-00D426CA8812}"/>
              </a:ext>
            </a:extLst>
          </p:cNvPr>
          <p:cNvSpPr>
            <a:spLocks noGrp="1"/>
          </p:cNvSpPr>
          <p:nvPr>
            <p:ph type="title"/>
          </p:nvPr>
        </p:nvSpPr>
        <p:spPr/>
        <p:txBody>
          <a:bodyPr>
            <a:normAutofit/>
          </a:bodyPr>
          <a:lstStyle/>
          <a:p>
            <a:r>
              <a:rPr lang="tr-TR" sz="3200" dirty="0"/>
              <a:t>2547 Sayılı Yükseköğretim Kanunu </a:t>
            </a:r>
            <a:br>
              <a:rPr lang="tr-TR" sz="3200" dirty="0"/>
            </a:br>
            <a:r>
              <a:rPr lang="tr-TR" sz="3200" dirty="0"/>
              <a:t>Madde 40/b</a:t>
            </a:r>
          </a:p>
        </p:txBody>
      </p:sp>
      <p:sp>
        <p:nvSpPr>
          <p:cNvPr id="3" name="İçerik Yer Tutucusu 2">
            <a:extLst>
              <a:ext uri="{FF2B5EF4-FFF2-40B4-BE49-F238E27FC236}">
                <a16:creationId xmlns:a16="http://schemas.microsoft.com/office/drawing/2014/main" xmlns="" id="{9FEF8D41-FCE8-264B-8BC0-8086E6993297}"/>
              </a:ext>
            </a:extLst>
          </p:cNvPr>
          <p:cNvSpPr>
            <a:spLocks noGrp="1"/>
          </p:cNvSpPr>
          <p:nvPr>
            <p:ph idx="1"/>
          </p:nvPr>
        </p:nvSpPr>
        <p:spPr/>
        <p:txBody>
          <a:bodyPr/>
          <a:lstStyle/>
          <a:p>
            <a:pPr algn="just"/>
            <a:r>
              <a:rPr lang="tr-TR" dirty="0"/>
              <a:t>Öğretim üyeleri, ihtiyacı olan üniversitenin isteği ve kendi arzusu üzerine ve ilgili yönetim kurullarının görüşü, Rektörün önerisi ile Yükseköğretim Kurulu tarafından, istekte bulunan üniversitenin birimlerinde en az bir eğitim-öğretim yılı için yapılan görevlendirmelerdir.</a:t>
            </a:r>
          </a:p>
          <a:p>
            <a:pPr algn="just"/>
            <a:r>
              <a:rPr lang="tr-TR" dirty="0"/>
              <a:t>Bu madde ile görevlendirilen öğretim üyeleri aynı kanunun 40/d fıkrası uyarınca ayrıldıkları </a:t>
            </a:r>
            <a:r>
              <a:rPr lang="tr-TR"/>
              <a:t>üniversitelerde görevlendirilemez.</a:t>
            </a:r>
            <a:endParaRPr lang="tr-TR" dirty="0"/>
          </a:p>
          <a:p>
            <a:pPr algn="just"/>
            <a:endParaRPr lang="tr-TR" dirty="0"/>
          </a:p>
          <a:p>
            <a:pPr marL="0" indent="0" algn="just">
              <a:buNone/>
            </a:pPr>
            <a:endParaRPr lang="tr-TR" dirty="0">
              <a:solidFill>
                <a:srgbClr val="FF0000"/>
              </a:solidFill>
            </a:endParaRPr>
          </a:p>
        </p:txBody>
      </p:sp>
    </p:spTree>
    <p:extLst>
      <p:ext uri="{BB962C8B-B14F-4D97-AF65-F5344CB8AC3E}">
        <p14:creationId xmlns:p14="http://schemas.microsoft.com/office/powerpoint/2010/main" val="386314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9F89152-8A76-AC4E-B8C3-357853867BDD}"/>
              </a:ext>
            </a:extLst>
          </p:cNvPr>
          <p:cNvSpPr>
            <a:spLocks noGrp="1"/>
          </p:cNvSpPr>
          <p:nvPr>
            <p:ph type="title"/>
          </p:nvPr>
        </p:nvSpPr>
        <p:spPr/>
        <p:txBody>
          <a:bodyPr>
            <a:normAutofit/>
          </a:bodyPr>
          <a:lstStyle/>
          <a:p>
            <a:r>
              <a:rPr lang="tr-TR" sz="3200" dirty="0"/>
              <a:t>2547 Sayılı Yükseköğretim Kanunu </a:t>
            </a:r>
            <a:br>
              <a:rPr lang="tr-TR" sz="3200" dirty="0"/>
            </a:br>
            <a:r>
              <a:rPr lang="tr-TR" sz="3200" dirty="0"/>
              <a:t>Madde 40/c</a:t>
            </a:r>
          </a:p>
        </p:txBody>
      </p:sp>
      <p:sp>
        <p:nvSpPr>
          <p:cNvPr id="3" name="İçerik Yer Tutucusu 2">
            <a:extLst>
              <a:ext uri="{FF2B5EF4-FFF2-40B4-BE49-F238E27FC236}">
                <a16:creationId xmlns:a16="http://schemas.microsoft.com/office/drawing/2014/main" xmlns="" id="{D7357BC8-ED8E-A44F-9CBA-39A07F9DB0BA}"/>
              </a:ext>
            </a:extLst>
          </p:cNvPr>
          <p:cNvSpPr>
            <a:spLocks noGrp="1"/>
          </p:cNvSpPr>
          <p:nvPr>
            <p:ph idx="1"/>
          </p:nvPr>
        </p:nvSpPr>
        <p:spPr/>
        <p:txBody>
          <a:bodyPr/>
          <a:lstStyle/>
          <a:p>
            <a:pPr algn="just"/>
            <a:r>
              <a:rPr lang="tr-TR" dirty="0"/>
              <a:t>2547 kapsamına girmeyen Millî Savunma Üniversitesi, Jandarma ve Sahil Güvenlik Akademisi ile Emniyet Teşkilatına bağlı yükseköğretim kurumlarının öğretim elemanı ihtiyacı; bu kurumların tercihen bulundukları şehirlerdeki diğer yükseköğretim kurumlarından koordine sonucu ismen yapacakları istek üzerine, ilgili Rektörlüklerce (a) fıkrasındaki esaslara göre yapılan görevlendirmelerdir.</a:t>
            </a:r>
          </a:p>
        </p:txBody>
      </p:sp>
    </p:spTree>
    <p:extLst>
      <p:ext uri="{BB962C8B-B14F-4D97-AF65-F5344CB8AC3E}">
        <p14:creationId xmlns:p14="http://schemas.microsoft.com/office/powerpoint/2010/main" val="289216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FBD0665-064A-2943-B187-B11DC29F5F59}"/>
              </a:ext>
            </a:extLst>
          </p:cNvPr>
          <p:cNvSpPr>
            <a:spLocks noGrp="1"/>
          </p:cNvSpPr>
          <p:nvPr>
            <p:ph type="title"/>
          </p:nvPr>
        </p:nvSpPr>
        <p:spPr/>
        <p:txBody>
          <a:bodyPr>
            <a:normAutofit/>
          </a:bodyPr>
          <a:lstStyle/>
          <a:p>
            <a:r>
              <a:rPr lang="tr-TR" sz="3200" dirty="0"/>
              <a:t>2547 Sayılı Yükseköğretim Kanunu </a:t>
            </a:r>
            <a:br>
              <a:rPr lang="tr-TR" sz="3200" dirty="0"/>
            </a:br>
            <a:r>
              <a:rPr lang="tr-TR" sz="3200" dirty="0"/>
              <a:t>Madde 40/d</a:t>
            </a:r>
          </a:p>
        </p:txBody>
      </p:sp>
      <p:sp>
        <p:nvSpPr>
          <p:cNvPr id="3" name="İçerik Yer Tutucusu 2">
            <a:extLst>
              <a:ext uri="{FF2B5EF4-FFF2-40B4-BE49-F238E27FC236}">
                <a16:creationId xmlns:a16="http://schemas.microsoft.com/office/drawing/2014/main" xmlns="" id="{E7B6D500-3243-7545-983D-D75CED301264}"/>
              </a:ext>
            </a:extLst>
          </p:cNvPr>
          <p:cNvSpPr>
            <a:spLocks noGrp="1"/>
          </p:cNvSpPr>
          <p:nvPr>
            <p:ph idx="1"/>
          </p:nvPr>
        </p:nvSpPr>
        <p:spPr>
          <a:xfrm>
            <a:off x="2592925" y="2456268"/>
            <a:ext cx="8915400" cy="3777622"/>
          </a:xfrm>
        </p:spPr>
        <p:txBody>
          <a:bodyPr/>
          <a:lstStyle/>
          <a:p>
            <a:pPr algn="just"/>
            <a:r>
              <a:rPr lang="tr-TR" dirty="0"/>
              <a:t>(a) fıkrası uyarınca Üniversitelerin, kendi şehrindeki üniversitelerden veya diğer birimlerinden ders vermek amacıyla öğretim elemanı bulunmaması halinde başka şehirlerdeki yükseköğretim kurumlarından öğretim elemanı görevlendirmesidir.</a:t>
            </a:r>
          </a:p>
          <a:p>
            <a:pPr marL="0" indent="0" algn="just">
              <a:buNone/>
            </a:pPr>
            <a:r>
              <a:rPr lang="tr-TR" dirty="0">
                <a:solidFill>
                  <a:srgbClr val="FF0000"/>
                </a:solidFill>
              </a:rPr>
              <a:t>     *Doktorasını tamamlamış Araştırma Görevlilerinin talepleri halinde, Üniversite Yönetim Kurulunun uygun görüşü doğrultusunda </a:t>
            </a:r>
            <a:r>
              <a:rPr lang="tr-TR" u="sng" dirty="0">
                <a:solidFill>
                  <a:srgbClr val="FF0000"/>
                </a:solidFill>
              </a:rPr>
              <a:t>ancak kendi kurumlarında </a:t>
            </a:r>
            <a:r>
              <a:rPr lang="tr-TR" dirty="0">
                <a:solidFill>
                  <a:srgbClr val="FF0000"/>
                </a:solidFill>
              </a:rPr>
              <a:t>ders verebilir, bu madde kapsamında ders veremezler.</a:t>
            </a:r>
          </a:p>
        </p:txBody>
      </p:sp>
    </p:spTree>
    <p:extLst>
      <p:ext uri="{BB962C8B-B14F-4D97-AF65-F5344CB8AC3E}">
        <p14:creationId xmlns:p14="http://schemas.microsoft.com/office/powerpoint/2010/main" val="3287892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6A43D02-548B-7B41-9E80-91B15E00917E}"/>
              </a:ext>
            </a:extLst>
          </p:cNvPr>
          <p:cNvSpPr>
            <a:spLocks noGrp="1"/>
          </p:cNvSpPr>
          <p:nvPr>
            <p:ph type="title"/>
          </p:nvPr>
        </p:nvSpPr>
        <p:spPr/>
        <p:txBody>
          <a:bodyPr>
            <a:normAutofit/>
          </a:bodyPr>
          <a:lstStyle/>
          <a:p>
            <a:r>
              <a:rPr lang="tr-TR" sz="3200" dirty="0"/>
              <a:t>657 Sayılı Devlet Memurları Kanunu</a:t>
            </a:r>
            <a:br>
              <a:rPr lang="tr-TR" sz="3200" dirty="0"/>
            </a:br>
            <a:r>
              <a:rPr lang="tr-TR" sz="3200" dirty="0"/>
              <a:t> Ek Madde 38 (Yurt Dışı Eğitim)</a:t>
            </a:r>
          </a:p>
        </p:txBody>
      </p:sp>
      <p:sp>
        <p:nvSpPr>
          <p:cNvPr id="3" name="İçerik Yer Tutucusu 2">
            <a:extLst>
              <a:ext uri="{FF2B5EF4-FFF2-40B4-BE49-F238E27FC236}">
                <a16:creationId xmlns:a16="http://schemas.microsoft.com/office/drawing/2014/main" xmlns="" id="{2165896D-7E68-EE43-975E-5A11AC7A84F9}"/>
              </a:ext>
            </a:extLst>
          </p:cNvPr>
          <p:cNvSpPr>
            <a:spLocks noGrp="1"/>
          </p:cNvSpPr>
          <p:nvPr>
            <p:ph idx="1"/>
          </p:nvPr>
        </p:nvSpPr>
        <p:spPr>
          <a:xfrm>
            <a:off x="2589212" y="2456268"/>
            <a:ext cx="8915400" cy="3777622"/>
          </a:xfrm>
        </p:spPr>
        <p:txBody>
          <a:bodyPr/>
          <a:lstStyle/>
          <a:p>
            <a:pPr algn="just"/>
            <a:r>
              <a:rPr lang="tr-TR" dirty="0"/>
              <a:t>Kamu kurum ve kuruluşlarınca yetiştirilmek amacıyla lisansüstü (yüksek lisans, doktora) eğitim için yurt dışına gönderilecek araştırma görevlisi Yükseköğretim Kurulu tarafından tespit edilen yabancı yüksek öğretim kurumlarında eğitim görebilirler. </a:t>
            </a:r>
          </a:p>
          <a:p>
            <a:pPr algn="just"/>
            <a:r>
              <a:rPr lang="tr-TR" dirty="0"/>
              <a:t>Öğrenci, araştırma görevlisi ile kamu görevlilerinin lisansüstü eğitim giderleri bizzat öğrenim görülen yükseköğretim kurumu tarafından düzenlenmesi koşuluyla ödenir.</a:t>
            </a:r>
          </a:p>
          <a:p>
            <a:pPr marL="0" indent="0">
              <a:buNone/>
            </a:pPr>
            <a:endParaRPr lang="tr-TR" dirty="0">
              <a:solidFill>
                <a:srgbClr val="FF0000"/>
              </a:solidFill>
            </a:endParaRPr>
          </a:p>
          <a:p>
            <a:pPr marL="0" indent="0">
              <a:buNone/>
            </a:pPr>
            <a:endParaRPr lang="tr-TR" dirty="0">
              <a:solidFill>
                <a:srgbClr val="FF0000"/>
              </a:solidFill>
            </a:endParaRPr>
          </a:p>
        </p:txBody>
      </p:sp>
    </p:spTree>
    <p:extLst>
      <p:ext uri="{BB962C8B-B14F-4D97-AF65-F5344CB8AC3E}">
        <p14:creationId xmlns:p14="http://schemas.microsoft.com/office/powerpoint/2010/main" val="1694716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F72A7C8-CF31-EE42-8D46-5E988E8EE33F}"/>
              </a:ext>
            </a:extLst>
          </p:cNvPr>
          <p:cNvSpPr>
            <a:spLocks noGrp="1"/>
          </p:cNvSpPr>
          <p:nvPr>
            <p:ph type="title"/>
          </p:nvPr>
        </p:nvSpPr>
        <p:spPr>
          <a:xfrm>
            <a:off x="2027331" y="393862"/>
            <a:ext cx="8911687" cy="1280890"/>
          </a:xfrm>
        </p:spPr>
        <p:txBody>
          <a:bodyPr>
            <a:normAutofit fontScale="90000"/>
          </a:bodyPr>
          <a:lstStyle/>
          <a:p>
            <a:pPr algn="ctr"/>
            <a:r>
              <a:rPr lang="tr-TR" dirty="0"/>
              <a:t>Akademik Görevlendirmelerde Kullanılan Kanun – Yönetmelik - Yönerge</a:t>
            </a:r>
          </a:p>
        </p:txBody>
      </p:sp>
      <p:sp>
        <p:nvSpPr>
          <p:cNvPr id="3" name="İçerik Yer Tutucusu 2">
            <a:extLst>
              <a:ext uri="{FF2B5EF4-FFF2-40B4-BE49-F238E27FC236}">
                <a16:creationId xmlns:a16="http://schemas.microsoft.com/office/drawing/2014/main" xmlns="" id="{949F449E-0B87-7341-9164-33B06CD4E305}"/>
              </a:ext>
            </a:extLst>
          </p:cNvPr>
          <p:cNvSpPr>
            <a:spLocks noGrp="1"/>
          </p:cNvSpPr>
          <p:nvPr>
            <p:ph idx="1"/>
          </p:nvPr>
        </p:nvSpPr>
        <p:spPr>
          <a:xfrm>
            <a:off x="1240282" y="1852552"/>
            <a:ext cx="10938699" cy="5005448"/>
          </a:xfrm>
        </p:spPr>
        <p:txBody>
          <a:bodyPr>
            <a:normAutofit fontScale="62500" lnSpcReduction="20000"/>
          </a:bodyPr>
          <a:lstStyle/>
          <a:p>
            <a:pPr algn="just"/>
            <a:r>
              <a:rPr lang="tr-TR" sz="2900" dirty="0"/>
              <a:t>2547 Sayılı Yükseköğretim  Kanunu</a:t>
            </a:r>
          </a:p>
          <a:p>
            <a:pPr algn="just"/>
            <a:r>
              <a:rPr lang="tr-TR" sz="2900" dirty="0"/>
              <a:t>657 Sayılı Devlet Memurları Kanunu</a:t>
            </a:r>
          </a:p>
          <a:p>
            <a:pPr algn="just"/>
            <a:r>
              <a:rPr lang="tr-TR" sz="2900" dirty="0"/>
              <a:t>Yurtiçinde Yurtdışında Görevlendirmelerde Uyulacak Esaslara İlişkin Yönetmelik                      </a:t>
            </a:r>
          </a:p>
          <a:p>
            <a:pPr marL="0" indent="0" algn="just">
              <a:buNone/>
            </a:pPr>
            <a:r>
              <a:rPr lang="tr-TR" sz="2900" dirty="0"/>
              <a:t>     (2547 Sayılı Kanunun 39. maddesinde öngörülen geçici görevlendirme esasları)</a:t>
            </a:r>
          </a:p>
          <a:p>
            <a:pPr algn="just"/>
            <a:r>
              <a:rPr lang="tr-TR" sz="2900" dirty="0"/>
              <a:t>Bir Üniversite Adına Bir Diğer Üniversitede Lisansüstü Eğitim Gören Araştırma Görevlileri Hakkında Yönetmelik</a:t>
            </a:r>
          </a:p>
          <a:p>
            <a:pPr algn="just"/>
            <a:r>
              <a:rPr lang="tr-TR" sz="2900" dirty="0"/>
              <a:t>Öncelikli Alanlarda Doktora Eğitimi Yapan Araştırma Görevlilerinin Yurt Dışına Gönderilmesi Halinde Verilecek Desteklere İlişkin Usul ve Esaslar</a:t>
            </a:r>
          </a:p>
          <a:p>
            <a:pPr algn="just"/>
            <a:r>
              <a:rPr lang="tr-TR" sz="2900" dirty="0"/>
              <a:t>6331 Sayılı İş Sağlığı ve Güvenliği Kanunu</a:t>
            </a:r>
          </a:p>
          <a:p>
            <a:pPr algn="just"/>
            <a:r>
              <a:rPr lang="tr-TR" sz="2900" dirty="0"/>
              <a:t>4691 Sayılı Teknoloji Geliştirme Bölgeleri Kanunu</a:t>
            </a:r>
          </a:p>
          <a:p>
            <a:pPr algn="just"/>
            <a:r>
              <a:rPr lang="tr-TR" sz="2900" dirty="0"/>
              <a:t>5746 sayılı Araştırma, Geliştirme ve Tasarım Faaliyetlerinin Desteklenmesi Hakkında Kanun</a:t>
            </a:r>
          </a:p>
          <a:p>
            <a:pPr algn="just"/>
            <a:r>
              <a:rPr lang="tr-TR" sz="2900" dirty="0"/>
              <a:t>KOSGEB Dışından Yapılacak Geçici Görevlendirmelere İlişkin Usul ve Esaslar </a:t>
            </a:r>
          </a:p>
          <a:p>
            <a:pPr marL="0" indent="0" algn="just">
              <a:buNone/>
            </a:pPr>
            <a:r>
              <a:rPr lang="tr-TR" sz="2900" dirty="0"/>
              <a:t>      (5. madde)</a:t>
            </a:r>
          </a:p>
          <a:p>
            <a:pPr marL="0" indent="0">
              <a:buNone/>
            </a:pPr>
            <a:endParaRPr lang="tr-TR" dirty="0"/>
          </a:p>
          <a:p>
            <a:endParaRPr lang="tr-TR" dirty="0"/>
          </a:p>
          <a:p>
            <a:pPr marL="0" indent="0">
              <a:buNone/>
            </a:pPr>
            <a:r>
              <a:rPr lang="tr-TR" dirty="0"/>
              <a:t>      </a:t>
            </a:r>
          </a:p>
        </p:txBody>
      </p:sp>
    </p:spTree>
    <p:extLst>
      <p:ext uri="{BB962C8B-B14F-4D97-AF65-F5344CB8AC3E}">
        <p14:creationId xmlns:p14="http://schemas.microsoft.com/office/powerpoint/2010/main" val="2620087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81999C0-90E3-944B-8967-4E64DC4AA71A}"/>
              </a:ext>
            </a:extLst>
          </p:cNvPr>
          <p:cNvSpPr>
            <a:spLocks noGrp="1"/>
          </p:cNvSpPr>
          <p:nvPr>
            <p:ph type="title"/>
          </p:nvPr>
        </p:nvSpPr>
        <p:spPr/>
        <p:txBody>
          <a:bodyPr>
            <a:normAutofit fontScale="90000"/>
          </a:bodyPr>
          <a:lstStyle/>
          <a:p>
            <a:r>
              <a:rPr lang="tr-TR" dirty="0"/>
              <a:t>6331 Sayılı İş Sağlığı ve Güvenliği Kanunu </a:t>
            </a:r>
            <a:br>
              <a:rPr lang="tr-TR" dirty="0"/>
            </a:br>
            <a:r>
              <a:rPr lang="tr-TR" dirty="0"/>
              <a:t>Madde 8 Fıkra 7</a:t>
            </a:r>
          </a:p>
        </p:txBody>
      </p:sp>
      <p:sp>
        <p:nvSpPr>
          <p:cNvPr id="3" name="İçerik Yer Tutucusu 2">
            <a:extLst>
              <a:ext uri="{FF2B5EF4-FFF2-40B4-BE49-F238E27FC236}">
                <a16:creationId xmlns:a16="http://schemas.microsoft.com/office/drawing/2014/main" xmlns="" id="{5D4CACE8-6A7C-724D-B772-C052AFD9FC77}"/>
              </a:ext>
            </a:extLst>
          </p:cNvPr>
          <p:cNvSpPr>
            <a:spLocks noGrp="1"/>
          </p:cNvSpPr>
          <p:nvPr>
            <p:ph idx="1"/>
          </p:nvPr>
        </p:nvSpPr>
        <p:spPr/>
        <p:txBody>
          <a:bodyPr/>
          <a:lstStyle/>
          <a:p>
            <a:pPr algn="just"/>
            <a:r>
              <a:rPr lang="tr-TR" dirty="0"/>
              <a:t>Kamu kurum ve kuruluşlarında ilgili mevzuata göre çalıştırılan işyeri hekimi veya iş güvenliği uzmanı olma niteliğini haiz personel, gerekli belgeye sahip olmaları şartıyla asli görevlerinin yanında, belirlenen çalışma süresine riayet ederek çalışmakta oldukları kurumda veya ilgili personelin muvafakati ve üst yöneticinin onayı ile diğer kamu kurum ve kuruluşlarında görevlendirilebilir. </a:t>
            </a:r>
          </a:p>
        </p:txBody>
      </p:sp>
    </p:spTree>
    <p:extLst>
      <p:ext uri="{BB962C8B-B14F-4D97-AF65-F5344CB8AC3E}">
        <p14:creationId xmlns:p14="http://schemas.microsoft.com/office/powerpoint/2010/main" val="1764248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ACCED00-67CD-534A-9CA5-EB8F31E40257}"/>
              </a:ext>
            </a:extLst>
          </p:cNvPr>
          <p:cNvSpPr>
            <a:spLocks noGrp="1"/>
          </p:cNvSpPr>
          <p:nvPr>
            <p:ph type="title"/>
          </p:nvPr>
        </p:nvSpPr>
        <p:spPr>
          <a:xfrm>
            <a:off x="1948071" y="306333"/>
            <a:ext cx="9410768" cy="1562224"/>
          </a:xfrm>
        </p:spPr>
        <p:txBody>
          <a:bodyPr>
            <a:normAutofit fontScale="90000"/>
          </a:bodyPr>
          <a:lstStyle/>
          <a:p>
            <a:r>
              <a:rPr lang="tr-TR" dirty="0"/>
              <a:t>4691 Sayılı Teknoloji Geliştirme Bölgeleri Kanunu </a:t>
            </a:r>
            <a:br>
              <a:rPr lang="tr-TR" dirty="0"/>
            </a:br>
            <a:r>
              <a:rPr lang="tr-TR" dirty="0"/>
              <a:t>Madde 7</a:t>
            </a:r>
          </a:p>
        </p:txBody>
      </p:sp>
      <p:sp>
        <p:nvSpPr>
          <p:cNvPr id="3" name="İçerik Yer Tutucusu 2">
            <a:extLst>
              <a:ext uri="{FF2B5EF4-FFF2-40B4-BE49-F238E27FC236}">
                <a16:creationId xmlns:a16="http://schemas.microsoft.com/office/drawing/2014/main" xmlns="" id="{AE5A8DDC-25BD-7E49-A368-36A6CDB8BBD4}"/>
              </a:ext>
            </a:extLst>
          </p:cNvPr>
          <p:cNvSpPr>
            <a:spLocks noGrp="1"/>
          </p:cNvSpPr>
          <p:nvPr>
            <p:ph idx="1"/>
          </p:nvPr>
        </p:nvSpPr>
        <p:spPr>
          <a:xfrm>
            <a:off x="1948071" y="1696277"/>
            <a:ext cx="9556541" cy="5161723"/>
          </a:xfrm>
        </p:spPr>
        <p:txBody>
          <a:bodyPr>
            <a:normAutofit/>
          </a:bodyPr>
          <a:lstStyle/>
          <a:p>
            <a:pPr algn="just"/>
            <a:r>
              <a:rPr lang="tr-TR" dirty="0"/>
              <a:t>Kamu kurum ve kuruluşları ile üniversite personelinden bölgede yer alan faaliyetlerde araştırmacı ve idari personel olarak hizmetine ihtiyaç duyulanlar, çalıştıkları kuruluşların izni ile sürekli veya yarı zamanlı olarak görevlendirilebilir.</a:t>
            </a:r>
          </a:p>
          <a:p>
            <a:pPr algn="just"/>
            <a:r>
              <a:rPr lang="tr-TR" dirty="0"/>
              <a:t>Yarı zamanlı görev alan öğretim üyesi, öğretim görevlisi, araştırma görevlisi ve uzmanların bu hizmetleri karşılığı elde edecekleri gelirler, üniversite döner sermaye kapsamı dışında tutulur.</a:t>
            </a:r>
          </a:p>
          <a:p>
            <a:pPr algn="just"/>
            <a:r>
              <a:rPr lang="tr-TR" dirty="0"/>
              <a:t>Sürekli olarak istihdam edilecek personele kurumlarınca aylıksız izin verilir ve kadroları ile ilişkileri devam eder.</a:t>
            </a:r>
          </a:p>
          <a:p>
            <a:pPr algn="just"/>
            <a:r>
              <a:rPr lang="tr-TR" dirty="0"/>
              <a:t>2547 sayılı Kanun’un 36. Maddesinin  bu maddede yer alan düzenlemelere aykırı hükümleri uygulanmaz. </a:t>
            </a:r>
          </a:p>
          <a:p>
            <a:pPr algn="just"/>
            <a:r>
              <a:rPr lang="tr-TR" dirty="0"/>
              <a:t>Öğretim Elemanları 2547 Sayılı Kanun’un 39. maddesinde öngörülen yurt içinde ve yurt dışında geçici görevlendirme esaslarına göre yapacakları çalışmaları Üniversite Yönetim Kurulunun izni ile bölgedeki kuruluşlarda yapabilirler.</a:t>
            </a:r>
          </a:p>
          <a:p>
            <a:endParaRPr lang="tr-TR" dirty="0"/>
          </a:p>
          <a:p>
            <a:endParaRPr lang="tr-TR" dirty="0"/>
          </a:p>
        </p:txBody>
      </p:sp>
    </p:spTree>
    <p:extLst>
      <p:ext uri="{BB962C8B-B14F-4D97-AF65-F5344CB8AC3E}">
        <p14:creationId xmlns:p14="http://schemas.microsoft.com/office/powerpoint/2010/main" val="3282115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FCA1AEB-07BC-0A40-8EC6-C7A322D6BF68}"/>
              </a:ext>
            </a:extLst>
          </p:cNvPr>
          <p:cNvSpPr>
            <a:spLocks noGrp="1"/>
          </p:cNvSpPr>
          <p:nvPr>
            <p:ph idx="1"/>
          </p:nvPr>
        </p:nvSpPr>
        <p:spPr>
          <a:xfrm>
            <a:off x="2044700" y="990600"/>
            <a:ext cx="9256712" cy="5372100"/>
          </a:xfrm>
        </p:spPr>
        <p:txBody>
          <a:bodyPr>
            <a:normAutofit/>
          </a:bodyPr>
          <a:lstStyle/>
          <a:p>
            <a:pPr marL="0" indent="0" algn="just">
              <a:buNone/>
            </a:pPr>
            <a:endParaRPr lang="tr-TR" dirty="0"/>
          </a:p>
          <a:p>
            <a:pPr algn="just"/>
            <a:r>
              <a:rPr lang="tr-TR" dirty="0"/>
              <a:t>Aylıklı izinli olarak bölgede görevlendirilen öğretim üyelerinin bölgede elde edecekleri gelirler üniversite döner sermaye kapsamı dışında tutulur.</a:t>
            </a:r>
          </a:p>
          <a:p>
            <a:pPr algn="just"/>
            <a:r>
              <a:rPr lang="tr-TR" dirty="0"/>
              <a:t>Öğretim elemanları Üniversite Yönetim kurulunun izni ile yaptıkları araştırmaların sonuçlarını ticarileştirmek amacı ile bu bölgelerde şirket kurabilir, kurulu bir şirkete ortak olabilir ve/veya bu şirketlerin yönetiminde görev alabilir.</a:t>
            </a:r>
          </a:p>
        </p:txBody>
      </p:sp>
    </p:spTree>
    <p:extLst>
      <p:ext uri="{BB962C8B-B14F-4D97-AF65-F5344CB8AC3E}">
        <p14:creationId xmlns:p14="http://schemas.microsoft.com/office/powerpoint/2010/main" val="1869025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1D870BD-8290-3F4F-8F38-A3FCDFA2017E}"/>
              </a:ext>
            </a:extLst>
          </p:cNvPr>
          <p:cNvSpPr>
            <a:spLocks noGrp="1"/>
          </p:cNvSpPr>
          <p:nvPr>
            <p:ph type="title"/>
          </p:nvPr>
        </p:nvSpPr>
        <p:spPr>
          <a:xfrm>
            <a:off x="2280063" y="624110"/>
            <a:ext cx="9224550" cy="1948402"/>
          </a:xfrm>
        </p:spPr>
        <p:txBody>
          <a:bodyPr>
            <a:normAutofit fontScale="90000"/>
          </a:bodyPr>
          <a:lstStyle/>
          <a:p>
            <a:r>
              <a:rPr lang="tr-TR" dirty="0"/>
              <a:t>5746 sayılı Araştırma, Geliştirme ve Tasarım Faaliyetlerinin Desteklenmesi Hakkında Kanun</a:t>
            </a:r>
            <a:br>
              <a:rPr lang="tr-TR" dirty="0"/>
            </a:br>
            <a:r>
              <a:rPr lang="tr-TR" dirty="0"/>
              <a:t>Madde 3</a:t>
            </a:r>
            <a:br>
              <a:rPr lang="tr-TR" dirty="0"/>
            </a:br>
            <a:r>
              <a:rPr lang="tr-TR" sz="2000" dirty="0"/>
              <a:t>(11) (Ek: 16/2/2016-6676/28 </a:t>
            </a:r>
            <a:r>
              <a:rPr lang="tr-TR" sz="2000" dirty="0" err="1"/>
              <a:t>md.</a:t>
            </a:r>
            <a:r>
              <a:rPr lang="tr-TR" sz="2000" dirty="0"/>
              <a:t>) </a:t>
            </a:r>
            <a:r>
              <a:rPr lang="tr-TR" dirty="0"/>
              <a:t/>
            </a:r>
            <a:br>
              <a:rPr lang="tr-TR" dirty="0"/>
            </a:br>
            <a:endParaRPr lang="tr-TR" dirty="0"/>
          </a:p>
        </p:txBody>
      </p:sp>
      <p:sp>
        <p:nvSpPr>
          <p:cNvPr id="3" name="İçerik Yer Tutucusu 2">
            <a:extLst>
              <a:ext uri="{FF2B5EF4-FFF2-40B4-BE49-F238E27FC236}">
                <a16:creationId xmlns:a16="http://schemas.microsoft.com/office/drawing/2014/main" xmlns="" id="{442EA145-21D1-A740-A72D-286EE7E6CE82}"/>
              </a:ext>
            </a:extLst>
          </p:cNvPr>
          <p:cNvSpPr>
            <a:spLocks noGrp="1"/>
          </p:cNvSpPr>
          <p:nvPr>
            <p:ph idx="1"/>
          </p:nvPr>
        </p:nvSpPr>
        <p:spPr>
          <a:xfrm>
            <a:off x="2280063" y="3080378"/>
            <a:ext cx="8915400" cy="3777622"/>
          </a:xfrm>
        </p:spPr>
        <p:txBody>
          <a:bodyPr>
            <a:normAutofit/>
          </a:bodyPr>
          <a:lstStyle/>
          <a:p>
            <a:pPr algn="just"/>
            <a:r>
              <a:rPr lang="tr-TR" dirty="0"/>
              <a:t>Üniversite Yönetim Kurullarının izni ile  öğretim elemanları Ar-Ge veya tasarım merkezlerinde tam zamanlı veya yarı zamanlı olarak görevlendirilebilirler. Tam zamanlı görevlendirmeler için herhangi bir üniversitede </a:t>
            </a:r>
            <a:r>
              <a:rPr lang="tr-TR" dirty="0">
                <a:solidFill>
                  <a:srgbClr val="FF0000"/>
                </a:solidFill>
              </a:rPr>
              <a:t>altı yıl</a:t>
            </a:r>
            <a:r>
              <a:rPr lang="tr-TR" dirty="0"/>
              <a:t> tam zamanlı olarak çalışması gerekmektedir, görevlendirme süresi her altı yıl sonrasında bir yıl olup ilgili personele kurumlarınca aylıksız izin verilir. Yarı zamanlı görevlendirilenlerin edineceği gelirler üniversite döner sermaye kapsamı dışında tutulur. </a:t>
            </a:r>
          </a:p>
          <a:p>
            <a:pPr marL="0" indent="0">
              <a:buNone/>
            </a:pPr>
            <a:endParaRPr lang="tr-TR" dirty="0"/>
          </a:p>
        </p:txBody>
      </p:sp>
    </p:spTree>
    <p:extLst>
      <p:ext uri="{BB962C8B-B14F-4D97-AF65-F5344CB8AC3E}">
        <p14:creationId xmlns:p14="http://schemas.microsoft.com/office/powerpoint/2010/main" val="3546877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0950A46-0CA4-7843-A603-E80E4DC021CB}"/>
              </a:ext>
            </a:extLst>
          </p:cNvPr>
          <p:cNvSpPr>
            <a:spLocks noGrp="1"/>
          </p:cNvSpPr>
          <p:nvPr>
            <p:ph type="title"/>
          </p:nvPr>
        </p:nvSpPr>
        <p:spPr/>
        <p:txBody>
          <a:bodyPr>
            <a:normAutofit/>
          </a:bodyPr>
          <a:lstStyle/>
          <a:p>
            <a:r>
              <a:rPr lang="tr-TR" sz="3200" dirty="0"/>
              <a:t>KOSGEB Dışından Yapılacak Geçici Görevlendirmelere İlişkin Usul ve Esaslar</a:t>
            </a:r>
          </a:p>
        </p:txBody>
      </p:sp>
      <p:sp>
        <p:nvSpPr>
          <p:cNvPr id="3" name="İçerik Yer Tutucusu 2">
            <a:extLst>
              <a:ext uri="{FF2B5EF4-FFF2-40B4-BE49-F238E27FC236}">
                <a16:creationId xmlns:a16="http://schemas.microsoft.com/office/drawing/2014/main" xmlns="" id="{931C0B7A-7682-474A-B79B-B26BCCF89E74}"/>
              </a:ext>
            </a:extLst>
          </p:cNvPr>
          <p:cNvSpPr>
            <a:spLocks noGrp="1"/>
          </p:cNvSpPr>
          <p:nvPr>
            <p:ph idx="1"/>
          </p:nvPr>
        </p:nvSpPr>
        <p:spPr>
          <a:xfrm>
            <a:off x="2589212" y="2133600"/>
            <a:ext cx="8915400" cy="4292600"/>
          </a:xfrm>
        </p:spPr>
        <p:txBody>
          <a:bodyPr>
            <a:normAutofit lnSpcReduction="10000"/>
          </a:bodyPr>
          <a:lstStyle/>
          <a:p>
            <a:pPr algn="just"/>
            <a:r>
              <a:rPr lang="tr-TR" dirty="0"/>
              <a:t>KOSGEB süreçlerinde(kurul üyeliği, proje değerlendirme raporu hazırlama, değerlendirme komisyonu </a:t>
            </a:r>
            <a:r>
              <a:rPr lang="tr-TR" dirty="0" err="1"/>
              <a:t>v.b</a:t>
            </a:r>
            <a:r>
              <a:rPr lang="tr-TR" dirty="0"/>
              <a:t>) öğretim elemanları ile kamu görevlileri de görevlendirilebilir.</a:t>
            </a:r>
          </a:p>
          <a:p>
            <a:pPr algn="just"/>
            <a:r>
              <a:rPr lang="tr-TR" dirty="0"/>
              <a:t>Mesleki bilgi ve deneyiminden faydalanmak üzere KOSGEB pozisyonlarına ilişkin atama kriterlerine haiz öğretim elemanları (2547 Sayılı Kanun 38. maddeye göre görevlendirilenler dahil) ile kamu görevlileri KOSGEB İnsan Kaynakları Yönetmeliğinde tanımlı yönetici kademesinde görevlendirilebilir.</a:t>
            </a:r>
          </a:p>
          <a:p>
            <a:pPr algn="just"/>
            <a:r>
              <a:rPr lang="tr-TR" dirty="0"/>
              <a:t>KOSGEB tarafından yürütülen ulusal/uluslararası projeler araştırma, geliştirme, tasarım, eğitim, danışmanlık hizmeti </a:t>
            </a:r>
            <a:r>
              <a:rPr lang="tr-TR" dirty="0" err="1"/>
              <a:t>v.b</a:t>
            </a:r>
            <a:r>
              <a:rPr lang="tr-TR" dirty="0"/>
              <a:t>  danışmanlık ve mesleki bilgi gerektiren benzeri faaliyetlerde görev yapmak üzere öğretim elemanları, kamu görevlileri geçici süreli olarak görevlendirilebilir. Bu kapsamda yapılacak görevlendirmeler en fazla 11(on bir) aylık yapılabilir.</a:t>
            </a:r>
          </a:p>
          <a:p>
            <a:pPr algn="just"/>
            <a:r>
              <a:rPr lang="tr-TR" dirty="0"/>
              <a:t>KOSGEB süreçlerine ilişkin görevlendirme Başkan tarafından yapılır. 2. fıkraya göre görevlendirmelere ilişkin sözleşmeler Başkanlık Makamı ya da yetkilendirildiği KOSGEB birimi yöneticisi tarafından imzalanır.</a:t>
            </a:r>
          </a:p>
        </p:txBody>
      </p:sp>
    </p:spTree>
    <p:extLst>
      <p:ext uri="{BB962C8B-B14F-4D97-AF65-F5344CB8AC3E}">
        <p14:creationId xmlns:p14="http://schemas.microsoft.com/office/powerpoint/2010/main" val="273631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8B869FD-817D-FA4B-A0E5-0E711DB6CF39}"/>
              </a:ext>
            </a:extLst>
          </p:cNvPr>
          <p:cNvSpPr>
            <a:spLocks noGrp="1"/>
          </p:cNvSpPr>
          <p:nvPr>
            <p:ph type="title"/>
          </p:nvPr>
        </p:nvSpPr>
        <p:spPr>
          <a:xfrm>
            <a:off x="2173185" y="624110"/>
            <a:ext cx="9331428" cy="1280890"/>
          </a:xfrm>
        </p:spPr>
        <p:txBody>
          <a:bodyPr>
            <a:normAutofit fontScale="90000"/>
          </a:bodyPr>
          <a:lstStyle/>
          <a:p>
            <a:pPr marL="0" indent="0"/>
            <a:r>
              <a:rPr lang="tr-TR" dirty="0"/>
              <a:t>İdari Personel Görevlendirmelerinde Kullanılan </a:t>
            </a:r>
            <a:br>
              <a:rPr lang="tr-TR" dirty="0"/>
            </a:br>
            <a:r>
              <a:rPr lang="tr-TR" dirty="0"/>
              <a:t>Kanun – Yönetmelik - Yönerge </a:t>
            </a:r>
            <a:br>
              <a:rPr lang="tr-TR" dirty="0"/>
            </a:br>
            <a:endParaRPr lang="tr-TR" dirty="0"/>
          </a:p>
        </p:txBody>
      </p:sp>
      <p:sp>
        <p:nvSpPr>
          <p:cNvPr id="3" name="İçerik Yer Tutucusu 2">
            <a:extLst>
              <a:ext uri="{FF2B5EF4-FFF2-40B4-BE49-F238E27FC236}">
                <a16:creationId xmlns:a16="http://schemas.microsoft.com/office/drawing/2014/main" xmlns="" id="{0355DC05-F9D0-5744-8D9E-3D9132B02910}"/>
              </a:ext>
            </a:extLst>
          </p:cNvPr>
          <p:cNvSpPr>
            <a:spLocks noGrp="1"/>
          </p:cNvSpPr>
          <p:nvPr>
            <p:ph idx="1"/>
          </p:nvPr>
        </p:nvSpPr>
        <p:spPr>
          <a:xfrm>
            <a:off x="2280454" y="2133600"/>
            <a:ext cx="8915400" cy="3777622"/>
          </a:xfrm>
        </p:spPr>
        <p:txBody>
          <a:bodyPr/>
          <a:lstStyle/>
          <a:p>
            <a:pPr algn="just"/>
            <a:r>
              <a:rPr lang="tr-TR" dirty="0"/>
              <a:t>657 DMK Madde 77</a:t>
            </a:r>
          </a:p>
          <a:p>
            <a:pPr algn="just"/>
            <a:r>
              <a:rPr lang="tr-TR" dirty="0"/>
              <a:t>657 DMK Madde 78</a:t>
            </a:r>
          </a:p>
          <a:p>
            <a:pPr algn="just"/>
            <a:r>
              <a:rPr lang="tr-TR" dirty="0"/>
              <a:t>657 DMK Madde 224</a:t>
            </a:r>
          </a:p>
          <a:p>
            <a:pPr algn="just"/>
            <a:r>
              <a:rPr lang="tr-TR" dirty="0"/>
              <a:t>657 DMK Ek Madde 8</a:t>
            </a:r>
          </a:p>
          <a:p>
            <a:pPr algn="just"/>
            <a:r>
              <a:rPr lang="tr-TR" dirty="0"/>
              <a:t>657 DMK Ek Madde 34</a:t>
            </a:r>
          </a:p>
          <a:p>
            <a:pPr algn="just"/>
            <a:r>
              <a:rPr lang="tr-TR" dirty="0"/>
              <a:t>375 Sayılı KHK Ek Madde 25</a:t>
            </a:r>
          </a:p>
          <a:p>
            <a:pPr marL="0" indent="0" algn="just">
              <a:buNone/>
            </a:pPr>
            <a:r>
              <a:rPr lang="tr-TR" dirty="0"/>
              <a:t>     (Kurumlar Arası Geçici Görevlendirme Yönetmeliği)</a:t>
            </a:r>
          </a:p>
          <a:p>
            <a:pPr marL="0" indent="0" algn="just">
              <a:buNone/>
            </a:pPr>
            <a:endParaRPr lang="tr-TR" dirty="0"/>
          </a:p>
        </p:txBody>
      </p:sp>
    </p:spTree>
    <p:extLst>
      <p:ext uri="{BB962C8B-B14F-4D97-AF65-F5344CB8AC3E}">
        <p14:creationId xmlns:p14="http://schemas.microsoft.com/office/powerpoint/2010/main" val="422709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34CD429-8B9D-5D44-A9CE-3E60E04A9772}"/>
              </a:ext>
            </a:extLst>
          </p:cNvPr>
          <p:cNvSpPr>
            <a:spLocks noGrp="1"/>
          </p:cNvSpPr>
          <p:nvPr>
            <p:ph type="title"/>
          </p:nvPr>
        </p:nvSpPr>
        <p:spPr>
          <a:xfrm>
            <a:off x="2236666" y="635985"/>
            <a:ext cx="8911687" cy="1280890"/>
          </a:xfrm>
        </p:spPr>
        <p:txBody>
          <a:bodyPr>
            <a:normAutofit/>
          </a:bodyPr>
          <a:lstStyle/>
          <a:p>
            <a:r>
              <a:rPr lang="tr-TR" sz="3200" dirty="0"/>
              <a:t>657 Sayılı Devlet Memurları Kanunu </a:t>
            </a:r>
            <a:br>
              <a:rPr lang="tr-TR" sz="3200" dirty="0"/>
            </a:br>
            <a:r>
              <a:rPr lang="tr-TR" sz="3200" dirty="0"/>
              <a:t>Madde 77</a:t>
            </a:r>
          </a:p>
        </p:txBody>
      </p:sp>
      <p:sp>
        <p:nvSpPr>
          <p:cNvPr id="3" name="İçerik Yer Tutucusu 2">
            <a:extLst>
              <a:ext uri="{FF2B5EF4-FFF2-40B4-BE49-F238E27FC236}">
                <a16:creationId xmlns:a16="http://schemas.microsoft.com/office/drawing/2014/main" xmlns="" id="{81E413AE-9DEE-5341-8675-13957E75F0BB}"/>
              </a:ext>
            </a:extLst>
          </p:cNvPr>
          <p:cNvSpPr>
            <a:spLocks noGrp="1"/>
          </p:cNvSpPr>
          <p:nvPr>
            <p:ph idx="1"/>
          </p:nvPr>
        </p:nvSpPr>
        <p:spPr>
          <a:xfrm>
            <a:off x="2232953" y="2145476"/>
            <a:ext cx="8915400" cy="3777622"/>
          </a:xfrm>
        </p:spPr>
        <p:txBody>
          <a:bodyPr/>
          <a:lstStyle/>
          <a:p>
            <a:pPr algn="just"/>
            <a:r>
              <a:rPr lang="tr-TR" dirty="0"/>
              <a:t>Yabancı memleketlerin resmî kurumları veya uluslararası kuruluşlarda kurumlarının muvafakati ile görev alacak memurlara, ilgili Bakanın onayı ile (her üç yılda bir Bakan onayı yenilenmek kaydıyla) memuriyeti süresince yabancı memleketlerin resmî kurumlarında on yıla, uluslararası kuruluşlarda yirmi bir yıla kadar aylıksız izin verilebilir.</a:t>
            </a:r>
          </a:p>
        </p:txBody>
      </p:sp>
    </p:spTree>
    <p:extLst>
      <p:ext uri="{BB962C8B-B14F-4D97-AF65-F5344CB8AC3E}">
        <p14:creationId xmlns:p14="http://schemas.microsoft.com/office/powerpoint/2010/main" val="1261214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6E7CA55-0AF4-1649-91C2-0EC50400BF44}"/>
              </a:ext>
            </a:extLst>
          </p:cNvPr>
          <p:cNvSpPr>
            <a:spLocks noGrp="1"/>
          </p:cNvSpPr>
          <p:nvPr>
            <p:ph type="title"/>
          </p:nvPr>
        </p:nvSpPr>
        <p:spPr/>
        <p:txBody>
          <a:bodyPr>
            <a:normAutofit/>
          </a:bodyPr>
          <a:lstStyle/>
          <a:p>
            <a:r>
              <a:rPr lang="tr-TR" sz="3200" dirty="0"/>
              <a:t>657 Sayılı Devlet Memurları Kanunu  </a:t>
            </a:r>
            <a:br>
              <a:rPr lang="tr-TR" sz="3200" dirty="0"/>
            </a:br>
            <a:r>
              <a:rPr lang="tr-TR" sz="3200" dirty="0"/>
              <a:t>78,224 Maddeleri ile Ek Madde 34</a:t>
            </a:r>
          </a:p>
        </p:txBody>
      </p:sp>
      <p:sp>
        <p:nvSpPr>
          <p:cNvPr id="3" name="İçerik Yer Tutucusu 2">
            <a:extLst>
              <a:ext uri="{FF2B5EF4-FFF2-40B4-BE49-F238E27FC236}">
                <a16:creationId xmlns:a16="http://schemas.microsoft.com/office/drawing/2014/main" xmlns="" id="{68B02693-EFDC-C544-9091-2A1326BE6EF0}"/>
              </a:ext>
            </a:extLst>
          </p:cNvPr>
          <p:cNvSpPr>
            <a:spLocks noGrp="1"/>
          </p:cNvSpPr>
          <p:nvPr>
            <p:ph idx="1"/>
          </p:nvPr>
        </p:nvSpPr>
        <p:spPr>
          <a:xfrm>
            <a:off x="2589212" y="2133600"/>
            <a:ext cx="8915400" cy="4374078"/>
          </a:xfrm>
        </p:spPr>
        <p:txBody>
          <a:bodyPr>
            <a:normAutofit/>
          </a:bodyPr>
          <a:lstStyle/>
          <a:p>
            <a:pPr algn="just"/>
            <a:r>
              <a:rPr lang="tr-TR" dirty="0"/>
              <a:t>Mesleklerine ait öğrenimini bitirerek devlet memurluğuna alınmış ve asli memur olarak atanmış olanlardan mesleklerine ait hizmetlerde yetiştirilmek, eğitilmek, bilgilerini artırmak veya staj yapmak üzere dış memleketlere: </a:t>
            </a:r>
          </a:p>
          <a:p>
            <a:pPr marL="0" indent="0" algn="just">
              <a:buNone/>
            </a:pPr>
            <a:r>
              <a:rPr lang="tr-TR" dirty="0"/>
              <a:t> * Kurumlarınca açılacak seçme veya yarışma sınavlarında başarı gösterenlere,</a:t>
            </a:r>
          </a:p>
          <a:p>
            <a:pPr marL="0" indent="0" algn="just">
              <a:buNone/>
            </a:pPr>
            <a:r>
              <a:rPr lang="tr-TR" dirty="0"/>
              <a:t> * Dış burslara dayanılarak gönderilenlere, </a:t>
            </a:r>
          </a:p>
          <a:p>
            <a:pPr marL="0" indent="0" algn="just">
              <a:buNone/>
            </a:pPr>
            <a:r>
              <a:rPr lang="tr-TR" dirty="0"/>
              <a:t>    iki yıla kadar ayrılma müsaadesi verilebilir. Gerekirse bu süre en çok bir kat          uzatılabilir.</a:t>
            </a:r>
          </a:p>
          <a:p>
            <a:pPr algn="just"/>
            <a:r>
              <a:rPr lang="tr-TR" dirty="0"/>
              <a:t>Yetiştirilmek, eğitilmek, bilgilerini artırmak veya staj yapmak üzere 3 ay ve daha fazla süre ile dış memleketlere gönderilen memurlara gönderilme şekillerine bakılmaksızın yurtdışında kaldıkları sürenin iki katı kadar mecburi hizmet yüklenir. </a:t>
            </a:r>
            <a:r>
              <a:rPr lang="tr-TR" dirty="0">
                <a:solidFill>
                  <a:srgbClr val="FF0000"/>
                </a:solidFill>
              </a:rPr>
              <a:t>(Madde 224)</a:t>
            </a:r>
          </a:p>
          <a:p>
            <a:pPr marL="0" indent="0">
              <a:buNone/>
            </a:pPr>
            <a:endParaRPr lang="tr-TR" dirty="0"/>
          </a:p>
          <a:p>
            <a:endParaRPr lang="tr-TR" dirty="0"/>
          </a:p>
        </p:txBody>
      </p:sp>
    </p:spTree>
    <p:extLst>
      <p:ext uri="{BB962C8B-B14F-4D97-AF65-F5344CB8AC3E}">
        <p14:creationId xmlns:p14="http://schemas.microsoft.com/office/powerpoint/2010/main" val="50309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A5C6EC5-B4DE-8845-B50B-79B4636F3704}"/>
              </a:ext>
            </a:extLst>
          </p:cNvPr>
          <p:cNvSpPr>
            <a:spLocks noGrp="1"/>
          </p:cNvSpPr>
          <p:nvPr>
            <p:ph idx="1"/>
          </p:nvPr>
        </p:nvSpPr>
        <p:spPr>
          <a:xfrm>
            <a:off x="2019197" y="1421081"/>
            <a:ext cx="8915400" cy="3777622"/>
          </a:xfrm>
        </p:spPr>
        <p:txBody>
          <a:bodyPr/>
          <a:lstStyle/>
          <a:p>
            <a:pPr algn="just"/>
            <a:r>
              <a:rPr lang="tr-TR" dirty="0"/>
              <a:t>Anılan personelin mecburi hizmet yükümlülüğünü yerine getirmeden ya da tamamlamadan görevinden ayrılması, müstafi sayılması ya da bir ceza ile görevine son verilmesi halinde kurumlarınca fiilen döviz olarak yapılmış olan her türlü masraf aynı döviz cins ve miktarı üzerinden borçlandırılır. Döviz borcu toplamından mecburi hizmetin tamamlanan kısmı için hesaplanan miktar indirilir. Hesaplanan borç miktarı ilgilinin durumu ve ödettirilecek miktar dikkate alınarak 5 yıla kadar taksitlendirilebilir. Borç Türk lirası olarak ödenir ve yapılan ödeme miktarı taksit tarihindeki T.C Merkez Bankasınca tespit ve ilan edilen efektif satış kuru üzerinden dövize çevrilerek yukarda belirtilen şekilde hesaplanan döviz borcundan mahsup edilir.</a:t>
            </a:r>
            <a:br>
              <a:rPr lang="tr-TR" dirty="0"/>
            </a:br>
            <a:r>
              <a:rPr lang="tr-TR" dirty="0">
                <a:solidFill>
                  <a:srgbClr val="FF0000"/>
                </a:solidFill>
              </a:rPr>
              <a:t>(Ek Madde 34</a:t>
            </a:r>
            <a:r>
              <a:rPr lang="tr-TR" dirty="0"/>
              <a:t>)</a:t>
            </a:r>
          </a:p>
          <a:p>
            <a:endParaRPr lang="tr-TR" dirty="0"/>
          </a:p>
        </p:txBody>
      </p:sp>
    </p:spTree>
    <p:extLst>
      <p:ext uri="{BB962C8B-B14F-4D97-AF65-F5344CB8AC3E}">
        <p14:creationId xmlns:p14="http://schemas.microsoft.com/office/powerpoint/2010/main" val="2893433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58B4C71-E47E-9C42-B966-C7A0D70AF4A1}"/>
              </a:ext>
            </a:extLst>
          </p:cNvPr>
          <p:cNvSpPr>
            <a:spLocks noGrp="1"/>
          </p:cNvSpPr>
          <p:nvPr>
            <p:ph type="title"/>
          </p:nvPr>
        </p:nvSpPr>
        <p:spPr/>
        <p:txBody>
          <a:bodyPr>
            <a:normAutofit/>
          </a:bodyPr>
          <a:lstStyle/>
          <a:p>
            <a:r>
              <a:rPr lang="tr-TR" sz="3200" dirty="0"/>
              <a:t>657 Sayılı Devlet Memurları Kanunu</a:t>
            </a:r>
            <a:br>
              <a:rPr lang="tr-TR" sz="3200" dirty="0"/>
            </a:br>
            <a:r>
              <a:rPr lang="tr-TR" sz="3200" dirty="0"/>
              <a:t>Ek Madde 8</a:t>
            </a:r>
          </a:p>
        </p:txBody>
      </p:sp>
      <p:sp>
        <p:nvSpPr>
          <p:cNvPr id="3" name="İçerik Yer Tutucusu 2">
            <a:extLst>
              <a:ext uri="{FF2B5EF4-FFF2-40B4-BE49-F238E27FC236}">
                <a16:creationId xmlns:a16="http://schemas.microsoft.com/office/drawing/2014/main" xmlns="" id="{7CE77490-E65F-234E-ABF9-EABB74532274}"/>
              </a:ext>
            </a:extLst>
          </p:cNvPr>
          <p:cNvSpPr>
            <a:spLocks noGrp="1"/>
          </p:cNvSpPr>
          <p:nvPr>
            <p:ph idx="1"/>
          </p:nvPr>
        </p:nvSpPr>
        <p:spPr/>
        <p:txBody>
          <a:bodyPr>
            <a:normAutofit fontScale="92500" lnSpcReduction="10000"/>
          </a:bodyPr>
          <a:lstStyle/>
          <a:p>
            <a:pPr algn="just"/>
            <a:r>
              <a:rPr lang="tr-TR" dirty="0"/>
              <a:t>Memurlar, geçici görevlendirme yapmak isteyen kurumun talebi ve çalıştıkları kurumun izni ile diğer kamu kurum ve kuruluşlarında belli şartlarda geçici süreli olarak </a:t>
            </a:r>
            <a:r>
              <a:rPr lang="tr-TR" sz="1900" dirty="0"/>
              <a:t>görevlendirilebilirler</a:t>
            </a:r>
            <a:r>
              <a:rPr lang="tr-TR" dirty="0"/>
              <a:t>.</a:t>
            </a:r>
          </a:p>
          <a:p>
            <a:pPr algn="just"/>
            <a:r>
              <a:rPr lang="tr-TR" dirty="0"/>
              <a:t>Memurun görevlendirileceği kurumda göreve ilişkin 4 üncü ve daha yukarı bir dereceden boş bir kadronun bulunmalıdır. </a:t>
            </a:r>
          </a:p>
          <a:p>
            <a:pPr algn="just"/>
            <a:r>
              <a:rPr lang="tr-TR" dirty="0"/>
              <a:t>Geçici süreli </a:t>
            </a:r>
            <a:r>
              <a:rPr lang="tr-TR" sz="1900" dirty="0"/>
              <a:t>görevlendirilen</a:t>
            </a:r>
            <a:r>
              <a:rPr lang="tr-TR" dirty="0"/>
              <a:t> memurlar, geçici süreli olarak görevlendirildikleri kurumların mevzuatına uymakla yükümlüdür. </a:t>
            </a:r>
          </a:p>
          <a:p>
            <a:pPr algn="just"/>
            <a:r>
              <a:rPr lang="tr-TR" dirty="0"/>
              <a:t>Geçici süreli olarak görevlendirilen memurlar, aylıkları ile diğer malî ve sosyal haklarını kurumlarından alır. </a:t>
            </a:r>
          </a:p>
          <a:p>
            <a:pPr algn="just"/>
            <a:r>
              <a:rPr lang="tr-TR" dirty="0"/>
              <a:t>Geçici süreli görevlendirme süresi bir yılda altı ayı geçemez</a:t>
            </a:r>
            <a:r>
              <a:rPr lang="tr-TR"/>
              <a:t>. </a:t>
            </a:r>
            <a:endParaRPr lang="tr-TR" dirty="0"/>
          </a:p>
          <a:p>
            <a:pPr algn="just"/>
            <a:r>
              <a:rPr lang="tr-TR" dirty="0"/>
              <a:t>Geçici süreli görevlendirmenin, memurların göreviyle ilgili olması şarttır. </a:t>
            </a:r>
          </a:p>
          <a:p>
            <a:pPr algn="just"/>
            <a:r>
              <a:rPr lang="tr-TR" dirty="0"/>
              <a:t>Geçici süreli görevlendirmede memurun muvafakati aranır. </a:t>
            </a:r>
          </a:p>
          <a:p>
            <a:pPr marL="0" indent="0">
              <a:buNone/>
            </a:pPr>
            <a:endParaRPr lang="tr-TR" dirty="0"/>
          </a:p>
        </p:txBody>
      </p:sp>
    </p:spTree>
    <p:extLst>
      <p:ext uri="{BB962C8B-B14F-4D97-AF65-F5344CB8AC3E}">
        <p14:creationId xmlns:p14="http://schemas.microsoft.com/office/powerpoint/2010/main" val="1070306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72E31B9-508D-524F-B6D7-0989C98BFAE8}"/>
              </a:ext>
            </a:extLst>
          </p:cNvPr>
          <p:cNvSpPr>
            <a:spLocks noGrp="1"/>
          </p:cNvSpPr>
          <p:nvPr>
            <p:ph type="title"/>
          </p:nvPr>
        </p:nvSpPr>
        <p:spPr/>
        <p:txBody>
          <a:bodyPr>
            <a:normAutofit/>
          </a:bodyPr>
          <a:lstStyle/>
          <a:p>
            <a:r>
              <a:rPr lang="tr-TR" sz="3200" dirty="0"/>
              <a:t>2547 Sayılı Yükseköğretim Kanunu </a:t>
            </a:r>
            <a:br>
              <a:rPr lang="tr-TR" sz="3200" dirty="0"/>
            </a:br>
            <a:r>
              <a:rPr lang="tr-TR" sz="3200" dirty="0"/>
              <a:t>Madde 13/b-4</a:t>
            </a:r>
          </a:p>
        </p:txBody>
      </p:sp>
      <p:sp>
        <p:nvSpPr>
          <p:cNvPr id="3" name="İçerik Yer Tutucusu 2">
            <a:extLst>
              <a:ext uri="{FF2B5EF4-FFF2-40B4-BE49-F238E27FC236}">
                <a16:creationId xmlns:a16="http://schemas.microsoft.com/office/drawing/2014/main" xmlns="" id="{39619E64-7B5C-CD41-83E6-F10E39E0D459}"/>
              </a:ext>
            </a:extLst>
          </p:cNvPr>
          <p:cNvSpPr>
            <a:spLocks noGrp="1"/>
          </p:cNvSpPr>
          <p:nvPr>
            <p:ph idx="1"/>
          </p:nvPr>
        </p:nvSpPr>
        <p:spPr>
          <a:xfrm>
            <a:off x="2592925" y="2228602"/>
            <a:ext cx="8915400" cy="3777622"/>
          </a:xfrm>
        </p:spPr>
        <p:txBody>
          <a:bodyPr/>
          <a:lstStyle/>
          <a:p>
            <a:pPr algn="just"/>
            <a:r>
              <a:rPr lang="tr-TR" dirty="0"/>
              <a:t>Rektörün gerekli gördüğü hallerde üniversiteyi oluşturan kuruluş ve birimlerde görevli öğretim elemanlarının ve diğer personelin görev yerlerini değiştirmek veya bunlara yeni görevler vermek üzere yaptığı görevlendirmelerdir.</a:t>
            </a:r>
          </a:p>
        </p:txBody>
      </p:sp>
    </p:spTree>
    <p:extLst>
      <p:ext uri="{BB962C8B-B14F-4D97-AF65-F5344CB8AC3E}">
        <p14:creationId xmlns:p14="http://schemas.microsoft.com/office/powerpoint/2010/main" val="3065907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E6B8879-37C2-2F4F-B741-400A8F42FC36}"/>
              </a:ext>
            </a:extLst>
          </p:cNvPr>
          <p:cNvSpPr>
            <a:spLocks noGrp="1"/>
          </p:cNvSpPr>
          <p:nvPr>
            <p:ph type="title"/>
          </p:nvPr>
        </p:nvSpPr>
        <p:spPr>
          <a:xfrm>
            <a:off x="2592925" y="624110"/>
            <a:ext cx="8911687" cy="1411954"/>
          </a:xfrm>
        </p:spPr>
        <p:txBody>
          <a:bodyPr>
            <a:normAutofit fontScale="90000"/>
          </a:bodyPr>
          <a:lstStyle/>
          <a:p>
            <a:r>
              <a:rPr lang="tr-TR" sz="3200" dirty="0"/>
              <a:t>375 Sayılı KHK Ek Madde 25</a:t>
            </a:r>
            <a:r>
              <a:rPr lang="tr-TR" sz="3200"/>
              <a:t/>
            </a:r>
            <a:br>
              <a:rPr lang="tr-TR" sz="3200"/>
            </a:br>
            <a:r>
              <a:rPr lang="tr-TR" sz="3200"/>
              <a:t>(Kurumlar </a:t>
            </a:r>
            <a:r>
              <a:rPr lang="tr-TR" sz="3200" dirty="0"/>
              <a:t>Arası Geçici </a:t>
            </a:r>
            <a:r>
              <a:rPr lang="tr-TR" sz="3200"/>
              <a:t>Görevlendirme Yönetmeliği)</a:t>
            </a:r>
            <a:endParaRPr lang="tr-TR" sz="3200" dirty="0"/>
          </a:p>
        </p:txBody>
      </p:sp>
      <p:sp>
        <p:nvSpPr>
          <p:cNvPr id="3" name="İçerik Yer Tutucusu 2">
            <a:extLst>
              <a:ext uri="{FF2B5EF4-FFF2-40B4-BE49-F238E27FC236}">
                <a16:creationId xmlns:a16="http://schemas.microsoft.com/office/drawing/2014/main" xmlns="" id="{4D4B6651-691C-FB49-A039-3C3C30239036}"/>
              </a:ext>
            </a:extLst>
          </p:cNvPr>
          <p:cNvSpPr>
            <a:spLocks noGrp="1"/>
          </p:cNvSpPr>
          <p:nvPr>
            <p:ph idx="1"/>
          </p:nvPr>
        </p:nvSpPr>
        <p:spPr/>
        <p:txBody>
          <a:bodyPr/>
          <a:lstStyle/>
          <a:p>
            <a:pPr algn="just"/>
            <a:r>
              <a:rPr lang="tr-TR" dirty="0"/>
              <a:t>Kurumlarda statülerine bakılmaksızın bir kadro veya pozisyona dayalı olarak çalışan personelin kurumlar arası geçici olarak görevlendirilmesine ilişkin usul ve esasları düzenleyen bir yönetmeliktir.</a:t>
            </a:r>
          </a:p>
          <a:p>
            <a:pPr algn="just"/>
            <a:r>
              <a:rPr lang="tr-TR" dirty="0"/>
              <a:t>Hâkim ve savcılar ile bu meslekten sayılanlar hakkında bu yönetmelik hükümleri uygulanmaz.</a:t>
            </a:r>
          </a:p>
          <a:p>
            <a:pPr algn="just"/>
            <a:r>
              <a:rPr lang="tr-TR" dirty="0"/>
              <a:t>İl özel idareleri, belediyeler ve bağlı kuruluşları ile bunların kurdukları birlik, müessese, işletme, bunlara bağlı döner sermayeli kuruluşlar bu yönetmelik kapsamında geçici görevlendirme yapamaz.</a:t>
            </a:r>
          </a:p>
          <a:p>
            <a:pPr algn="just"/>
            <a:r>
              <a:rPr lang="tr-TR" dirty="0"/>
              <a:t>Geçici görevlendirmeler; </a:t>
            </a:r>
            <a:r>
              <a:rPr lang="tr-TR" dirty="0">
                <a:solidFill>
                  <a:srgbClr val="FF0000"/>
                </a:solidFill>
              </a:rPr>
              <a:t>Kurumların emrine </a:t>
            </a:r>
            <a:r>
              <a:rPr lang="tr-TR" dirty="0"/>
              <a:t>ve </a:t>
            </a:r>
            <a:r>
              <a:rPr lang="tr-TR" dirty="0">
                <a:solidFill>
                  <a:srgbClr val="FF0000"/>
                </a:solidFill>
              </a:rPr>
              <a:t>kurumların kadro veya pozisyonlarına</a:t>
            </a:r>
            <a:r>
              <a:rPr lang="tr-TR" dirty="0"/>
              <a:t> olmak üzere iki şekilde yapılabilir.</a:t>
            </a:r>
          </a:p>
          <a:p>
            <a:pPr marL="0" indent="0">
              <a:buNone/>
            </a:pPr>
            <a:endParaRPr lang="tr-TR" dirty="0"/>
          </a:p>
          <a:p>
            <a:endParaRPr lang="tr-TR" dirty="0"/>
          </a:p>
        </p:txBody>
      </p:sp>
    </p:spTree>
    <p:extLst>
      <p:ext uri="{BB962C8B-B14F-4D97-AF65-F5344CB8AC3E}">
        <p14:creationId xmlns:p14="http://schemas.microsoft.com/office/powerpoint/2010/main" val="1496646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84C7B59-5147-D24C-944B-57E99C1C0C78}"/>
              </a:ext>
            </a:extLst>
          </p:cNvPr>
          <p:cNvSpPr>
            <a:spLocks noGrp="1"/>
          </p:cNvSpPr>
          <p:nvPr>
            <p:ph type="title"/>
          </p:nvPr>
        </p:nvSpPr>
        <p:spPr/>
        <p:txBody>
          <a:bodyPr>
            <a:normAutofit/>
          </a:bodyPr>
          <a:lstStyle/>
          <a:p>
            <a:r>
              <a:rPr lang="tr-TR" sz="3200" dirty="0"/>
              <a:t>Kurumların Emrine Geçici Görevlendirme </a:t>
            </a:r>
          </a:p>
        </p:txBody>
      </p:sp>
      <p:sp>
        <p:nvSpPr>
          <p:cNvPr id="3" name="İçerik Yer Tutucusu 2">
            <a:extLst>
              <a:ext uri="{FF2B5EF4-FFF2-40B4-BE49-F238E27FC236}">
                <a16:creationId xmlns:a16="http://schemas.microsoft.com/office/drawing/2014/main" xmlns="" id="{B0093688-9D61-A848-88FB-B7BAE693BA8C}"/>
              </a:ext>
            </a:extLst>
          </p:cNvPr>
          <p:cNvSpPr>
            <a:spLocks noGrp="1"/>
          </p:cNvSpPr>
          <p:nvPr>
            <p:ph idx="1"/>
          </p:nvPr>
        </p:nvSpPr>
        <p:spPr/>
        <p:txBody>
          <a:bodyPr/>
          <a:lstStyle/>
          <a:p>
            <a:pPr algn="just"/>
            <a:r>
              <a:rPr lang="tr-TR" dirty="0"/>
              <a:t>Görevlendirmenin yapılacağı kurumda yürütülecek göreve ilişkin kadro ya da pozisyon bulunması şartı aranmaz.</a:t>
            </a:r>
          </a:p>
          <a:p>
            <a:pPr algn="just"/>
            <a:r>
              <a:rPr lang="tr-TR" dirty="0"/>
              <a:t>Geçici görevlendirilen personel kurumlarından aylıklı/ücretli izinli sayılır, mali ve sosyal hak ve yardımlarını kurumlarından almaya devam eder.</a:t>
            </a:r>
          </a:p>
          <a:p>
            <a:pPr marL="0" indent="0" algn="just">
              <a:buNone/>
            </a:pPr>
            <a:r>
              <a:rPr lang="tr-TR" dirty="0"/>
              <a:t>      Kurumların emrine geçici görevlendirme için bu iki şart aranır.</a:t>
            </a:r>
          </a:p>
          <a:p>
            <a:pPr marL="0" indent="0">
              <a:buNone/>
            </a:pPr>
            <a:endParaRPr lang="tr-TR" dirty="0"/>
          </a:p>
        </p:txBody>
      </p:sp>
    </p:spTree>
    <p:extLst>
      <p:ext uri="{BB962C8B-B14F-4D97-AF65-F5344CB8AC3E}">
        <p14:creationId xmlns:p14="http://schemas.microsoft.com/office/powerpoint/2010/main" val="391534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5BA8DF2-FF62-764D-BC0A-C3814E3A7B0B}"/>
              </a:ext>
            </a:extLst>
          </p:cNvPr>
          <p:cNvSpPr>
            <a:spLocks noGrp="1"/>
          </p:cNvSpPr>
          <p:nvPr>
            <p:ph type="title"/>
          </p:nvPr>
        </p:nvSpPr>
        <p:spPr>
          <a:xfrm>
            <a:off x="2386941" y="624110"/>
            <a:ext cx="9117672" cy="1280890"/>
          </a:xfrm>
        </p:spPr>
        <p:txBody>
          <a:bodyPr>
            <a:normAutofit/>
          </a:bodyPr>
          <a:lstStyle/>
          <a:p>
            <a:r>
              <a:rPr lang="tr-TR" sz="3200" dirty="0"/>
              <a:t>Kadro veya Pozisyona Geçici Görevlendirme</a:t>
            </a:r>
          </a:p>
        </p:txBody>
      </p:sp>
      <p:sp>
        <p:nvSpPr>
          <p:cNvPr id="3" name="İçerik Yer Tutucusu 2">
            <a:extLst>
              <a:ext uri="{FF2B5EF4-FFF2-40B4-BE49-F238E27FC236}">
                <a16:creationId xmlns:a16="http://schemas.microsoft.com/office/drawing/2014/main" xmlns="" id="{EDAA131E-977B-624E-AC47-F83AF3189C2B}"/>
              </a:ext>
            </a:extLst>
          </p:cNvPr>
          <p:cNvSpPr>
            <a:spLocks noGrp="1"/>
          </p:cNvSpPr>
          <p:nvPr>
            <p:ph idx="1"/>
          </p:nvPr>
        </p:nvSpPr>
        <p:spPr>
          <a:xfrm>
            <a:off x="2386941" y="1363026"/>
            <a:ext cx="8915400" cy="4662055"/>
          </a:xfrm>
        </p:spPr>
        <p:txBody>
          <a:bodyPr>
            <a:noAutofit/>
          </a:bodyPr>
          <a:lstStyle/>
          <a:p>
            <a:pPr algn="just"/>
            <a:r>
              <a:rPr lang="tr-TR" dirty="0"/>
              <a:t>Geçici görevlendirilecek personelin ilgili mevzuat uyarınca kadro veya pozisyona asaleten atanmada aranan, asaleten atanmada sınav şartı aranılan kadro veya görevler için bu sınavlara girebilme hakkının elde edilmiş olması dâhil, tüm şartları bir arada taşıması gerekir. Görevlendirmeyi yapan kurum, personelin bu şartları sağlayıp sağlamadığının kontrolünden sorumludur.</a:t>
            </a:r>
          </a:p>
          <a:p>
            <a:pPr algn="just"/>
            <a:r>
              <a:rPr lang="tr-TR" dirty="0"/>
              <a:t>Geçici görevlendirildikleri süre boyunca kurumlarından aylıksız/ücretsiz izinli sayılır. Bunların Sosyal Güvenlik Kurumu ile ilişkileri kendi kurumlarındaki statüleri dikkate alınarak devam ettirilir. Bu madde kapsamında görevlendirilen personel, geçici görevlendirildikleri kadro veya pozisyon için öngörülen mali ve sosyal hak ve yardımlardan emsali personel gibi faydalandırılır.</a:t>
            </a:r>
          </a:p>
          <a:p>
            <a:pPr algn="just"/>
            <a:r>
              <a:rPr lang="tr-TR" dirty="0"/>
              <a:t>Geçici görevlendirme yapılabilmesi için görevlendirmenin yapılacağı kadro veya pozisyonun statüsü ile geçici görevlendirilecek personelin statüsünün aynı olması şarttır. Ancak 375 sayılı Kanun Hükmünde Kararnamenin ek 27. maddesine göre sözleşmeli personel ve ek 28 inci maddesine göre iş mevzuatına tabi personel istihdam eden kurumlar farklı statülerdeki personeli de görevlendirebilir.</a:t>
            </a:r>
          </a:p>
        </p:txBody>
      </p:sp>
    </p:spTree>
    <p:extLst>
      <p:ext uri="{BB962C8B-B14F-4D97-AF65-F5344CB8AC3E}">
        <p14:creationId xmlns:p14="http://schemas.microsoft.com/office/powerpoint/2010/main" val="3277900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F165175-2190-F541-AC25-49F7D3442E2F}"/>
              </a:ext>
            </a:extLst>
          </p:cNvPr>
          <p:cNvSpPr>
            <a:spLocks noGrp="1"/>
          </p:cNvSpPr>
          <p:nvPr>
            <p:ph type="title"/>
          </p:nvPr>
        </p:nvSpPr>
        <p:spPr/>
        <p:txBody>
          <a:bodyPr>
            <a:normAutofit/>
          </a:bodyPr>
          <a:lstStyle/>
          <a:p>
            <a:r>
              <a:rPr lang="tr-TR" sz="3200" dirty="0"/>
              <a:t>Geçici Görevlendirme Usulü</a:t>
            </a:r>
          </a:p>
        </p:txBody>
      </p:sp>
      <p:sp>
        <p:nvSpPr>
          <p:cNvPr id="3" name="İçerik Yer Tutucusu 2">
            <a:extLst>
              <a:ext uri="{FF2B5EF4-FFF2-40B4-BE49-F238E27FC236}">
                <a16:creationId xmlns:a16="http://schemas.microsoft.com/office/drawing/2014/main" xmlns="" id="{A24044DF-8EA7-A343-958A-65FA07993EFA}"/>
              </a:ext>
            </a:extLst>
          </p:cNvPr>
          <p:cNvSpPr>
            <a:spLocks noGrp="1"/>
          </p:cNvSpPr>
          <p:nvPr>
            <p:ph idx="1"/>
          </p:nvPr>
        </p:nvSpPr>
        <p:spPr>
          <a:xfrm>
            <a:off x="2592925" y="1540189"/>
            <a:ext cx="8915400" cy="3777622"/>
          </a:xfrm>
        </p:spPr>
        <p:txBody>
          <a:bodyPr/>
          <a:lstStyle/>
          <a:p>
            <a:pPr algn="just"/>
            <a:r>
              <a:rPr lang="tr-TR" dirty="0"/>
              <a:t>Geçici görevlendirmeyi yapmak isteyen kurum tarafından doldurulan form, öngörülen geçici görevlendirme başlangıç tarihinden en az bir ay önce muvafakat işlemlerinin tamamlanması için personelin kadro veya pozisyonunun bulunduğu kuruma gönderilir. Geçici görevlendirme, personelin kadro veya pozisyonunun bulunduğu kurum tarafından verilecek muvafakat ile tekemmül eder.</a:t>
            </a:r>
          </a:p>
          <a:p>
            <a:pPr algn="just"/>
            <a:r>
              <a:rPr lang="tr-TR" dirty="0"/>
              <a:t>Tekemmül eden geçici görevlendirmeye ilişkin form, geçici görevlendirme yapılan kuruma gönderilir ve ilgili personele görevlendirme başlangıç tarihinden en az 5 gün önce tebliğ edilir. Formun bir örneği ilgili personelin özlük dosyasında saklanır.</a:t>
            </a:r>
          </a:p>
          <a:p>
            <a:pPr algn="just"/>
            <a:r>
              <a:rPr lang="tr-TR" dirty="0"/>
              <a:t>Bu maddede düzenlenen usule uygun olmak kaydıyla geçici görevlendirme süresi uzatılabilir.</a:t>
            </a:r>
          </a:p>
        </p:txBody>
      </p:sp>
    </p:spTree>
    <p:extLst>
      <p:ext uri="{BB962C8B-B14F-4D97-AF65-F5344CB8AC3E}">
        <p14:creationId xmlns:p14="http://schemas.microsoft.com/office/powerpoint/2010/main" val="1759850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7CBCAC1-1D7D-6547-A81B-329B6F2257C9}"/>
              </a:ext>
            </a:extLst>
          </p:cNvPr>
          <p:cNvSpPr>
            <a:spLocks noGrp="1"/>
          </p:cNvSpPr>
          <p:nvPr>
            <p:ph type="title"/>
          </p:nvPr>
        </p:nvSpPr>
        <p:spPr>
          <a:xfrm>
            <a:off x="2315688" y="647861"/>
            <a:ext cx="8911687" cy="1280890"/>
          </a:xfrm>
        </p:spPr>
        <p:txBody>
          <a:bodyPr>
            <a:normAutofit/>
          </a:bodyPr>
          <a:lstStyle/>
          <a:p>
            <a:r>
              <a:rPr lang="tr-TR" sz="3200" dirty="0"/>
              <a:t>Ortak Hükümler</a:t>
            </a:r>
          </a:p>
        </p:txBody>
      </p:sp>
      <p:sp>
        <p:nvSpPr>
          <p:cNvPr id="3" name="İçerik Yer Tutucusu 2">
            <a:extLst>
              <a:ext uri="{FF2B5EF4-FFF2-40B4-BE49-F238E27FC236}">
                <a16:creationId xmlns:a16="http://schemas.microsoft.com/office/drawing/2014/main" xmlns="" id="{B5C26382-63E0-F342-87DA-6FF5717C7C7A}"/>
              </a:ext>
            </a:extLst>
          </p:cNvPr>
          <p:cNvSpPr>
            <a:spLocks noGrp="1"/>
          </p:cNvSpPr>
          <p:nvPr>
            <p:ph idx="1"/>
          </p:nvPr>
        </p:nvSpPr>
        <p:spPr>
          <a:xfrm>
            <a:off x="2315688" y="1554043"/>
            <a:ext cx="9188924" cy="4509934"/>
          </a:xfrm>
        </p:spPr>
        <p:txBody>
          <a:bodyPr>
            <a:noAutofit/>
          </a:bodyPr>
          <a:lstStyle/>
          <a:p>
            <a:pPr algn="just"/>
            <a:r>
              <a:rPr lang="tr-TR" dirty="0"/>
              <a:t>Geçici görevlendirmeye ilişkin onay işlemleri, bakanlıklarda bakan, diğer kurumlarda en üst yöneticilerin onayıyla tekemmül eder. Bakan veya en üst yönetici onay yetkisini alt makamlara devredebilir.</a:t>
            </a:r>
          </a:p>
          <a:p>
            <a:pPr algn="just"/>
            <a:r>
              <a:rPr lang="tr-TR" dirty="0"/>
              <a:t>Geçici görevlendirme en fazla bir yıl olarak yapılabilir ve her defasında bir yılı geçmemek üzere uzatılabilir. </a:t>
            </a:r>
          </a:p>
          <a:p>
            <a:pPr algn="just"/>
            <a:r>
              <a:rPr lang="tr-TR" dirty="0"/>
              <a:t>Kesintili ya da kesintisiz olarak bu Yönetmelik kapsamında toplamda altı ayı geçen geçici görevlendirmelerde personelin muvafakatinin alınması şarttır.</a:t>
            </a:r>
          </a:p>
        </p:txBody>
      </p:sp>
    </p:spTree>
    <p:extLst>
      <p:ext uri="{BB962C8B-B14F-4D97-AF65-F5344CB8AC3E}">
        <p14:creationId xmlns:p14="http://schemas.microsoft.com/office/powerpoint/2010/main" val="699356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412CB20-99E5-5746-A526-D3B103C985A8}"/>
              </a:ext>
            </a:extLst>
          </p:cNvPr>
          <p:cNvSpPr>
            <a:spLocks noGrp="1"/>
          </p:cNvSpPr>
          <p:nvPr>
            <p:ph idx="1"/>
          </p:nvPr>
        </p:nvSpPr>
        <p:spPr>
          <a:xfrm>
            <a:off x="2422958" y="851064"/>
            <a:ext cx="8915400" cy="5514109"/>
          </a:xfrm>
        </p:spPr>
        <p:txBody>
          <a:bodyPr/>
          <a:lstStyle/>
          <a:p>
            <a:pPr algn="just"/>
            <a:r>
              <a:rPr lang="tr-TR" dirty="0"/>
              <a:t>Adaylık veya deneme süresinde olan personel söz konusu dönemler boyunca, </a:t>
            </a:r>
            <a:r>
              <a:rPr lang="tr-TR" dirty="0">
                <a:solidFill>
                  <a:srgbClr val="FF0000"/>
                </a:solidFill>
              </a:rPr>
              <a:t>663 sayılı Sağlık Alanında Bazı Düzenlemeler Hakkında KHK, 633 sayılı Diyanet İşleri Başkanlığı Kuruluş ve Görevleri Hakkında Kanun, 652 sayılı Özel Barınma Hizmeti Veren Kurumlar ve Bazı Düzenlemeler Hakkında KHK’ya </a:t>
            </a:r>
            <a:r>
              <a:rPr lang="tr-TR" dirty="0"/>
              <a:t>göre istihdam edilenler için memur kadrolarına atamaları yapılana kadar bu yönetmelik kapsamında geçici görevlendirme yapılamaz.</a:t>
            </a:r>
          </a:p>
          <a:p>
            <a:pPr algn="just"/>
            <a:r>
              <a:rPr lang="tr-TR" dirty="0"/>
              <a:t>Adaylık veya stajyerlik ya da yardımcılık gibi yetişme ve yeterlik döneminde olan kariyer meslek personeli, ancak geçici görevlendirme süresi, dönem boyunca 6 ayı geçmemek ve görevlendirildikleri kurumda kendi uzmanlık alanıyla ilgili görevde çalıştırılmak üzere görevlendirilebilir. Bunların geçici görevli oldukları süre, yetişme sürecindeki çalışma süresi şartından sayılır.</a:t>
            </a:r>
          </a:p>
          <a:p>
            <a:pPr algn="just"/>
            <a:r>
              <a:rPr lang="tr-TR" dirty="0"/>
              <a:t>Devlet Memurlarının Yer Değiştirme Suretiyle Atanmalarına İlişkin Yönetmelik ile özel mevzuat hükümleri saklı kalmak üzere, zorunlu yer değiştirme suretiyle atamaya tabi personelin, bu Yönetmelik hükümleri çerçevesinde geçici görevlendirildiği sürelerin tamamı görevlendirildiği yerin bölge hizmetinden sayılır.</a:t>
            </a:r>
          </a:p>
          <a:p>
            <a:pPr marL="0" indent="0">
              <a:buNone/>
            </a:pPr>
            <a:endParaRPr lang="tr-TR" dirty="0"/>
          </a:p>
        </p:txBody>
      </p:sp>
    </p:spTree>
    <p:extLst>
      <p:ext uri="{BB962C8B-B14F-4D97-AF65-F5344CB8AC3E}">
        <p14:creationId xmlns:p14="http://schemas.microsoft.com/office/powerpoint/2010/main" val="4227116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48B4689-8AA8-6144-B3CC-CE075D9FD1EA}"/>
              </a:ext>
            </a:extLst>
          </p:cNvPr>
          <p:cNvSpPr>
            <a:spLocks noGrp="1"/>
          </p:cNvSpPr>
          <p:nvPr>
            <p:ph idx="1"/>
          </p:nvPr>
        </p:nvSpPr>
        <p:spPr>
          <a:xfrm>
            <a:off x="2458583" y="839190"/>
            <a:ext cx="8915400" cy="5485528"/>
          </a:xfrm>
        </p:spPr>
        <p:txBody>
          <a:bodyPr>
            <a:normAutofit/>
          </a:bodyPr>
          <a:lstStyle/>
          <a:p>
            <a:pPr algn="just"/>
            <a:r>
              <a:rPr lang="tr-TR" dirty="0"/>
              <a:t>Geçici görevlendirmede, 375 sayılı Kanun Hükmünde Kararnamenin ek 25 inci madde hükümlerine göre aylık/ücret ödenmesine ilişkin hükümler saklı kalmak kaydıyla geçici görevlendirilen personelin özlük hakları devam eder ve geçici görevlendirme süreleri terfi ve emekliliklerinde hesaba katılır. Terfileri başkaca bir işleme gerek kalmaksızın süresinde yapılır. Bunların geçici görevlendirildikleri kurumda geçirdikleri süreler kendi kurumlarında geçirilmiş sayılır. Akademik unvanların kazanılması için gerekli şartlar saklıdır.</a:t>
            </a:r>
          </a:p>
          <a:p>
            <a:pPr algn="just"/>
            <a:r>
              <a:rPr lang="tr-TR" dirty="0"/>
              <a:t>Geçici görevlendirilen personel, görevlendirildikleri kurumların mevzuatına uymakla yükümlüdür.</a:t>
            </a:r>
          </a:p>
          <a:p>
            <a:pPr algn="just"/>
            <a:r>
              <a:rPr lang="tr-TR" dirty="0"/>
              <a:t>Kanunlarda yer alan geçici görevlendirme hükümleri saklıdır.</a:t>
            </a:r>
          </a:p>
          <a:p>
            <a:pPr algn="just"/>
            <a:r>
              <a:rPr lang="tr-TR" dirty="0"/>
              <a:t>Geçici görevlendirilecek personelin seçimi için kurumlarca en üst amirin onayı ile belirleme yapılması kaydıyla sınav, kura, kriter belirleme ve benzeri özel usuller öngörülebilir.</a:t>
            </a:r>
          </a:p>
        </p:txBody>
      </p:sp>
    </p:spTree>
    <p:extLst>
      <p:ext uri="{BB962C8B-B14F-4D97-AF65-F5344CB8AC3E}">
        <p14:creationId xmlns:p14="http://schemas.microsoft.com/office/powerpoint/2010/main" val="30095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1D83CE1-D98E-C948-AB53-0BF75C5F9948}"/>
              </a:ext>
            </a:extLst>
          </p:cNvPr>
          <p:cNvSpPr>
            <a:spLocks noGrp="1"/>
          </p:cNvSpPr>
          <p:nvPr>
            <p:ph type="title"/>
          </p:nvPr>
        </p:nvSpPr>
        <p:spPr>
          <a:xfrm>
            <a:off x="2592925" y="624110"/>
            <a:ext cx="8911687" cy="1038435"/>
          </a:xfrm>
        </p:spPr>
        <p:txBody>
          <a:bodyPr>
            <a:normAutofit/>
          </a:bodyPr>
          <a:lstStyle/>
          <a:p>
            <a:r>
              <a:rPr lang="tr-TR" sz="3200" dirty="0"/>
              <a:t>Göreve Başlama Süreleri</a:t>
            </a:r>
          </a:p>
        </p:txBody>
      </p:sp>
      <p:sp>
        <p:nvSpPr>
          <p:cNvPr id="3" name="İçerik Yer Tutucusu 2">
            <a:extLst>
              <a:ext uri="{FF2B5EF4-FFF2-40B4-BE49-F238E27FC236}">
                <a16:creationId xmlns:a16="http://schemas.microsoft.com/office/drawing/2014/main" xmlns="" id="{745A44BE-0B30-8F44-9132-D7C1BDAC0F76}"/>
              </a:ext>
            </a:extLst>
          </p:cNvPr>
          <p:cNvSpPr>
            <a:spLocks noGrp="1"/>
          </p:cNvSpPr>
          <p:nvPr>
            <p:ph idx="1"/>
          </p:nvPr>
        </p:nvSpPr>
        <p:spPr>
          <a:xfrm>
            <a:off x="2589212" y="1746143"/>
            <a:ext cx="8915400" cy="4174210"/>
          </a:xfrm>
        </p:spPr>
        <p:txBody>
          <a:bodyPr>
            <a:normAutofit lnSpcReduction="10000"/>
          </a:bodyPr>
          <a:lstStyle/>
          <a:p>
            <a:pPr algn="just"/>
            <a:r>
              <a:rPr lang="tr-TR" dirty="0"/>
              <a:t>Aynı veya farklı yere geçici görevlendirilen </a:t>
            </a:r>
            <a:r>
              <a:rPr lang="tr-TR"/>
              <a:t>personel, formda </a:t>
            </a:r>
            <a:r>
              <a:rPr lang="tr-TR" dirty="0"/>
              <a:t>belirtilen geçici görevlendirme başlangıç tarihinde, geçici görevlendirildiği kurumda göreve başlar.</a:t>
            </a:r>
          </a:p>
          <a:p>
            <a:pPr algn="just"/>
            <a:r>
              <a:rPr lang="tr-TR" dirty="0"/>
              <a:t>Aynı veya farklı yere geçici görevlendirilen personel, geçici görevlendirme süresi bittiğinde, formda belirtilen geçici görevlendirme bitiş tarihini takip eden ilk iş günü, kadro veya pozisyonunun bulunduğu kurumda göreve başlar.</a:t>
            </a:r>
          </a:p>
          <a:p>
            <a:pPr algn="just"/>
            <a:r>
              <a:rPr lang="tr-TR" dirty="0"/>
              <a:t>Geçici görevlendirme herhangi bir nedenle bitiş tarihinden önce sona erdirilmiş ise personel bu durumun kendisine tebliğ tarihini takip eden ilk iş günü kadro veya pozisyonun bulunduğu kurumda göreve başlar.</a:t>
            </a:r>
          </a:p>
          <a:p>
            <a:pPr algn="just"/>
            <a:r>
              <a:rPr lang="tr-TR" dirty="0"/>
              <a:t>Belge ile ispatı mümkün zorlayıcı sebepler olmaksızın süresi içerisinde göreve başlamayanlar hakkında, görevlendirildiği kurumca yapılacak bildirim üzerine, personelin kadro veya pozisyonunun bulunduğu kurum tarafından kadro veya pozisyonun tabi olduğu ilgili mevzuat hükümleri uygulanır.</a:t>
            </a:r>
          </a:p>
          <a:p>
            <a:pPr marL="0" indent="0">
              <a:buNone/>
            </a:pPr>
            <a:endParaRPr lang="tr-TR" dirty="0"/>
          </a:p>
        </p:txBody>
      </p:sp>
    </p:spTree>
    <p:extLst>
      <p:ext uri="{BB962C8B-B14F-4D97-AF65-F5344CB8AC3E}">
        <p14:creationId xmlns:p14="http://schemas.microsoft.com/office/powerpoint/2010/main" val="37718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A247AFC-2C67-5342-B097-8B3D009FBE68}"/>
              </a:ext>
            </a:extLst>
          </p:cNvPr>
          <p:cNvSpPr>
            <a:spLocks noGrp="1"/>
          </p:cNvSpPr>
          <p:nvPr>
            <p:ph type="title"/>
          </p:nvPr>
        </p:nvSpPr>
        <p:spPr/>
        <p:txBody>
          <a:bodyPr>
            <a:normAutofit/>
          </a:bodyPr>
          <a:lstStyle/>
          <a:p>
            <a:r>
              <a:rPr lang="tr-TR" sz="3200" dirty="0"/>
              <a:t>Tereddütlerin Giderilmesi</a:t>
            </a:r>
          </a:p>
        </p:txBody>
      </p:sp>
      <p:sp>
        <p:nvSpPr>
          <p:cNvPr id="3" name="İçerik Yer Tutucusu 2">
            <a:extLst>
              <a:ext uri="{FF2B5EF4-FFF2-40B4-BE49-F238E27FC236}">
                <a16:creationId xmlns:a16="http://schemas.microsoft.com/office/drawing/2014/main" xmlns="" id="{6F24F9CC-96E3-B545-A9ED-57E444F45891}"/>
              </a:ext>
            </a:extLst>
          </p:cNvPr>
          <p:cNvSpPr>
            <a:spLocks noGrp="1"/>
          </p:cNvSpPr>
          <p:nvPr>
            <p:ph idx="1"/>
          </p:nvPr>
        </p:nvSpPr>
        <p:spPr/>
        <p:txBody>
          <a:bodyPr/>
          <a:lstStyle/>
          <a:p>
            <a:pPr algn="just"/>
            <a:r>
              <a:rPr lang="tr-TR" dirty="0"/>
              <a:t>Geçici görevlendirmelere ilişkin bilgi ve belgelerin bildirimi, personelin kadro veya pozisyonunun bulunduğu kurum tarafından ‘’Kamu e-Uygulama” kısmında yer alan ilgili formlardaki alanların tam ve eksiksiz olarak doldurmak suretiyle, personelin aylıklı/ücretli ya da aylıksız/ücretsiz izne ilişkin işlemlerin tamamlanmasını müteakip bir ay içerisinde yapılır. </a:t>
            </a:r>
          </a:p>
          <a:p>
            <a:pPr algn="just"/>
            <a:r>
              <a:rPr lang="tr-TR" dirty="0"/>
              <a:t>Tereddütlerin giderilmesinde ve kurumlar arasında uygulama birliğinin sağlanmasında yönetmeliğe ilişkin iş ve işlemlerin elektronik ortama aktarılmasında T.C Cumhurbaşkanlığı Strateji ve Bütçe Başkanlığı (Devlet Personel Başkanlığı (mülga)) görevli ve yetkilidir.</a:t>
            </a:r>
          </a:p>
          <a:p>
            <a:pPr marL="0" indent="0">
              <a:buNone/>
            </a:pPr>
            <a:endParaRPr lang="tr-TR" dirty="0"/>
          </a:p>
        </p:txBody>
      </p:sp>
    </p:spTree>
    <p:extLst>
      <p:ext uri="{BB962C8B-B14F-4D97-AF65-F5344CB8AC3E}">
        <p14:creationId xmlns:p14="http://schemas.microsoft.com/office/powerpoint/2010/main" val="3769464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B2C503B-426B-BB42-BDCA-95847F005B4C}"/>
              </a:ext>
            </a:extLst>
          </p:cNvPr>
          <p:cNvSpPr>
            <a:spLocks noGrp="1"/>
          </p:cNvSpPr>
          <p:nvPr>
            <p:ph idx="1"/>
          </p:nvPr>
        </p:nvSpPr>
        <p:spPr/>
        <p:txBody>
          <a:bodyPr/>
          <a:lstStyle/>
          <a:p>
            <a:pPr marL="0" indent="0">
              <a:buNone/>
            </a:pPr>
            <a:r>
              <a:rPr lang="tr-TR" i="1" dirty="0"/>
              <a:t>Beni dinlediğiniz için teşekkür ederim.</a:t>
            </a:r>
          </a:p>
          <a:p>
            <a:pPr marL="0" indent="0">
              <a:buNone/>
            </a:pPr>
            <a:endParaRPr lang="tr-TR" i="1" dirty="0"/>
          </a:p>
          <a:p>
            <a:pPr marL="0" indent="0">
              <a:buNone/>
            </a:pPr>
            <a:r>
              <a:rPr lang="tr-TR" i="1" dirty="0"/>
              <a:t>		Abdullah Gül Üniversitesi Personel Daire Başkanı </a:t>
            </a:r>
          </a:p>
          <a:p>
            <a:pPr marL="0" indent="0">
              <a:buNone/>
            </a:pPr>
            <a:r>
              <a:rPr lang="tr-TR" i="1" dirty="0"/>
              <a:t>											Remziye AKDENİZ</a:t>
            </a:r>
          </a:p>
          <a:p>
            <a:pPr marL="0" indent="0">
              <a:buNone/>
            </a:pPr>
            <a:endParaRPr lang="tr-TR" dirty="0"/>
          </a:p>
        </p:txBody>
      </p:sp>
    </p:spTree>
    <p:extLst>
      <p:ext uri="{BB962C8B-B14F-4D97-AF65-F5344CB8AC3E}">
        <p14:creationId xmlns:p14="http://schemas.microsoft.com/office/powerpoint/2010/main" val="14166148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E1A6CB8-AD5C-5140-A941-1FA94759AD53}"/>
              </a:ext>
            </a:extLst>
          </p:cNvPr>
          <p:cNvSpPr>
            <a:spLocks noGrp="1"/>
          </p:cNvSpPr>
          <p:nvPr>
            <p:ph type="title"/>
          </p:nvPr>
        </p:nvSpPr>
        <p:spPr/>
        <p:txBody>
          <a:bodyPr>
            <a:normAutofit fontScale="90000"/>
          </a:bodyPr>
          <a:lstStyle/>
          <a:p>
            <a:r>
              <a:rPr lang="tr-TR" dirty="0"/>
              <a:t>2547 Sayılı Yükseköğretim Kanunu </a:t>
            </a:r>
            <a:br>
              <a:rPr lang="tr-TR" dirty="0"/>
            </a:br>
            <a:r>
              <a:rPr lang="tr-TR" dirty="0"/>
              <a:t>Madde 31</a:t>
            </a:r>
            <a:br>
              <a:rPr lang="tr-TR" dirty="0"/>
            </a:br>
            <a:endParaRPr lang="tr-TR" dirty="0"/>
          </a:p>
        </p:txBody>
      </p:sp>
      <p:sp>
        <p:nvSpPr>
          <p:cNvPr id="3" name="İçerik Yer Tutucusu 2">
            <a:extLst>
              <a:ext uri="{FF2B5EF4-FFF2-40B4-BE49-F238E27FC236}">
                <a16:creationId xmlns:a16="http://schemas.microsoft.com/office/drawing/2014/main" xmlns="" id="{D9AA36CE-3747-7A4B-8B22-E9FE3041F30C}"/>
              </a:ext>
            </a:extLst>
          </p:cNvPr>
          <p:cNvSpPr>
            <a:spLocks noGrp="1"/>
          </p:cNvSpPr>
          <p:nvPr>
            <p:ph idx="1"/>
          </p:nvPr>
        </p:nvSpPr>
        <p:spPr>
          <a:xfrm>
            <a:off x="2592925" y="2133600"/>
            <a:ext cx="8915400" cy="3777622"/>
          </a:xfrm>
        </p:spPr>
        <p:txBody>
          <a:bodyPr/>
          <a:lstStyle/>
          <a:p>
            <a:pPr algn="just"/>
            <a:r>
              <a:rPr lang="tr-TR" dirty="0"/>
              <a:t>Öğretim görevlileri üniversitelerde ve bağlı birimlerinde bu kanun uyarınca atanmış öğretim üyesi bulunmayan dersler veya herhangi bir dersin özel bilgi ve uzmanlık isteyen konularının eğitim- öğretim ve uygulamaları için, süreli veya ders saati ücreti ile görevlendirilebilirler.</a:t>
            </a:r>
          </a:p>
          <a:p>
            <a:pPr algn="just"/>
            <a:r>
              <a:rPr lang="tr-TR" dirty="0"/>
              <a:t>Yabancı uyrukluların üniversitelerde ders saati ücreti karşılığı görevlendirmeleri yapılamaz. </a:t>
            </a:r>
          </a:p>
        </p:txBody>
      </p:sp>
    </p:spTree>
    <p:extLst>
      <p:ext uri="{BB962C8B-B14F-4D97-AF65-F5344CB8AC3E}">
        <p14:creationId xmlns:p14="http://schemas.microsoft.com/office/powerpoint/2010/main" val="294144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DDBA5933-C854-3B41-9DC6-4A921E7C4155}"/>
              </a:ext>
            </a:extLst>
          </p:cNvPr>
          <p:cNvSpPr>
            <a:spLocks noGrp="1"/>
          </p:cNvSpPr>
          <p:nvPr>
            <p:ph type="title"/>
          </p:nvPr>
        </p:nvSpPr>
        <p:spPr/>
        <p:txBody>
          <a:bodyPr>
            <a:normAutofit/>
          </a:bodyPr>
          <a:lstStyle/>
          <a:p>
            <a:r>
              <a:rPr lang="tr-TR" sz="3200" dirty="0"/>
              <a:t>2547 Sayılı Yükseköğretim Kanunu </a:t>
            </a:r>
            <a:br>
              <a:rPr lang="tr-TR" sz="3200" dirty="0"/>
            </a:br>
            <a:r>
              <a:rPr lang="tr-TR" sz="3200" dirty="0"/>
              <a:t>Madde 33</a:t>
            </a:r>
          </a:p>
        </p:txBody>
      </p:sp>
      <p:sp>
        <p:nvSpPr>
          <p:cNvPr id="3" name="İçerik Yer Tutucusu 2">
            <a:extLst>
              <a:ext uri="{FF2B5EF4-FFF2-40B4-BE49-F238E27FC236}">
                <a16:creationId xmlns:a16="http://schemas.microsoft.com/office/drawing/2014/main" xmlns="" id="{152AC602-5E7D-5E47-BDF2-19733F87D192}"/>
              </a:ext>
            </a:extLst>
          </p:cNvPr>
          <p:cNvSpPr>
            <a:spLocks noGrp="1"/>
          </p:cNvSpPr>
          <p:nvPr>
            <p:ph idx="1"/>
          </p:nvPr>
        </p:nvSpPr>
        <p:spPr/>
        <p:txBody>
          <a:bodyPr/>
          <a:lstStyle/>
          <a:p>
            <a:pPr algn="just"/>
            <a:r>
              <a:rPr lang="tr-TR" dirty="0"/>
              <a:t>Yurtdışında yetiştirilmek üzere araştırma görevlisi görevlendirilmesini kapsar.</a:t>
            </a:r>
          </a:p>
          <a:p>
            <a:pPr marL="0" indent="0" algn="just">
              <a:buNone/>
            </a:pPr>
            <a:r>
              <a:rPr lang="tr-TR" dirty="0"/>
              <a:t>     Yükseköğretim Yürütme Kurulu’nun 09.09.2009 tarihinde aldığı karara göre;</a:t>
            </a:r>
          </a:p>
          <a:p>
            <a:pPr marL="0" indent="0" algn="just">
              <a:buNone/>
            </a:pPr>
            <a:r>
              <a:rPr lang="tr-TR" dirty="0"/>
              <a:t>     Bireysel koşullar,</a:t>
            </a:r>
          </a:p>
          <a:p>
            <a:pPr marL="0" indent="0" algn="just">
              <a:buNone/>
            </a:pPr>
            <a:r>
              <a:rPr lang="tr-TR" dirty="0"/>
              <a:t>     Akademik koşullar,</a:t>
            </a:r>
          </a:p>
          <a:p>
            <a:pPr marL="0" indent="0" algn="just">
              <a:buNone/>
            </a:pPr>
            <a:r>
              <a:rPr lang="tr-TR" dirty="0"/>
              <a:t>     Yabancı dil ve diğer koşullar,</a:t>
            </a:r>
          </a:p>
          <a:p>
            <a:pPr marL="0" indent="0" algn="just">
              <a:buNone/>
            </a:pPr>
            <a:r>
              <a:rPr lang="tr-TR" dirty="0"/>
              <a:t>     Belirlenerek bu maddeye göre görevlendirmeleri oldukça sınırlanmıştır.</a:t>
            </a:r>
          </a:p>
        </p:txBody>
      </p:sp>
    </p:spTree>
    <p:extLst>
      <p:ext uri="{BB962C8B-B14F-4D97-AF65-F5344CB8AC3E}">
        <p14:creationId xmlns:p14="http://schemas.microsoft.com/office/powerpoint/2010/main" val="2618068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E322DA0-BCCF-EE4E-902A-E2A403DB0225}"/>
              </a:ext>
            </a:extLst>
          </p:cNvPr>
          <p:cNvSpPr>
            <a:spLocks noGrp="1"/>
          </p:cNvSpPr>
          <p:nvPr>
            <p:ph type="title"/>
          </p:nvPr>
        </p:nvSpPr>
        <p:spPr/>
        <p:txBody>
          <a:bodyPr>
            <a:normAutofit fontScale="90000"/>
          </a:bodyPr>
          <a:lstStyle/>
          <a:p>
            <a:r>
              <a:rPr lang="tr-TR" dirty="0"/>
              <a:t>2547 Sayılı Yükseköğretim Kanunu </a:t>
            </a:r>
            <a:br>
              <a:rPr lang="tr-TR" dirty="0"/>
            </a:br>
            <a:r>
              <a:rPr lang="tr-TR" dirty="0"/>
              <a:t>Madde 35</a:t>
            </a:r>
            <a:br>
              <a:rPr lang="tr-TR" dirty="0"/>
            </a:br>
            <a:endParaRPr lang="tr-TR" dirty="0"/>
          </a:p>
        </p:txBody>
      </p:sp>
      <p:sp>
        <p:nvSpPr>
          <p:cNvPr id="3" name="İçerik Yer Tutucusu 2">
            <a:extLst>
              <a:ext uri="{FF2B5EF4-FFF2-40B4-BE49-F238E27FC236}">
                <a16:creationId xmlns:a16="http://schemas.microsoft.com/office/drawing/2014/main" xmlns="" id="{2E3467D6-6688-1345-8E9D-91C41C2EAA93}"/>
              </a:ext>
            </a:extLst>
          </p:cNvPr>
          <p:cNvSpPr>
            <a:spLocks noGrp="1"/>
          </p:cNvSpPr>
          <p:nvPr>
            <p:ph idx="1"/>
          </p:nvPr>
        </p:nvSpPr>
        <p:spPr/>
        <p:txBody>
          <a:bodyPr/>
          <a:lstStyle/>
          <a:p>
            <a:pPr algn="just"/>
            <a:r>
              <a:rPr lang="tr-TR" dirty="0"/>
              <a:t>Öğretim elemanı yetiştirilmesi amacıyla üniversitelerin araştırma görevlisi kadroları, araştırma veya doktora çalışmaları yaptırmak üzere başka bir üniversiteye, Yükseköğretim Kurulunca geçici olarak tahsis edilebilir. Bu şekilde doktora veya tıpta uzmanlık veya sanatta yeterlik payesi alanlar, bu eğitimin sonunda kadrolarıyla birlikte kendi üniversitelerine dönerler. </a:t>
            </a:r>
          </a:p>
        </p:txBody>
      </p:sp>
    </p:spTree>
    <p:extLst>
      <p:ext uri="{BB962C8B-B14F-4D97-AF65-F5344CB8AC3E}">
        <p14:creationId xmlns:p14="http://schemas.microsoft.com/office/powerpoint/2010/main" val="54004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6EBEB780-6296-9A41-A599-68110A81EB6F}"/>
              </a:ext>
            </a:extLst>
          </p:cNvPr>
          <p:cNvSpPr>
            <a:spLocks noGrp="1"/>
          </p:cNvSpPr>
          <p:nvPr>
            <p:ph type="title"/>
          </p:nvPr>
        </p:nvSpPr>
        <p:spPr>
          <a:xfrm>
            <a:off x="2592925" y="435094"/>
            <a:ext cx="8911687" cy="1280890"/>
          </a:xfrm>
        </p:spPr>
        <p:txBody>
          <a:bodyPr>
            <a:normAutofit fontScale="90000"/>
          </a:bodyPr>
          <a:lstStyle/>
          <a:p>
            <a:r>
              <a:rPr lang="tr-TR" dirty="0"/>
              <a:t>2547 Sayılı Yükseköğretim Kanunu </a:t>
            </a:r>
            <a:br>
              <a:rPr lang="tr-TR" dirty="0"/>
            </a:br>
            <a:r>
              <a:rPr lang="tr-TR" dirty="0"/>
              <a:t>Madde 36</a:t>
            </a:r>
            <a:br>
              <a:rPr lang="tr-TR" dirty="0"/>
            </a:br>
            <a:endParaRPr lang="tr-TR" dirty="0"/>
          </a:p>
        </p:txBody>
      </p:sp>
      <p:sp>
        <p:nvSpPr>
          <p:cNvPr id="3" name="İçerik Yer Tutucusu 2">
            <a:extLst>
              <a:ext uri="{FF2B5EF4-FFF2-40B4-BE49-F238E27FC236}">
                <a16:creationId xmlns:a16="http://schemas.microsoft.com/office/drawing/2014/main" xmlns="" id="{DA49D6FA-F89E-9147-A79C-19ED67030E54}"/>
              </a:ext>
            </a:extLst>
          </p:cNvPr>
          <p:cNvSpPr>
            <a:spLocks noGrp="1"/>
          </p:cNvSpPr>
          <p:nvPr>
            <p:ph idx="1"/>
          </p:nvPr>
        </p:nvSpPr>
        <p:spPr>
          <a:xfrm>
            <a:off x="2592925" y="1715984"/>
            <a:ext cx="8915400" cy="5142016"/>
          </a:xfrm>
        </p:spPr>
        <p:txBody>
          <a:bodyPr>
            <a:normAutofit lnSpcReduction="10000"/>
          </a:bodyPr>
          <a:lstStyle/>
          <a:p>
            <a:pPr algn="just"/>
            <a:r>
              <a:rPr lang="tr-TR" sz="1900" dirty="0"/>
              <a:t>Öğretim üyesi, kadrosunun bulunduğu yükseköğretim birimi ile sınırlı olmaksızın ve ihtiyaç bulunması halinde görevli olduğu yükseköğretim kurumunda haftada </a:t>
            </a:r>
            <a:r>
              <a:rPr lang="tr-TR" sz="1900" dirty="0">
                <a:solidFill>
                  <a:srgbClr val="FF0000"/>
                </a:solidFill>
              </a:rPr>
              <a:t>asgari on saat</a:t>
            </a:r>
            <a:r>
              <a:rPr lang="tr-TR" sz="1900" dirty="0"/>
              <a:t>, öğretim görevlisi ise haftada </a:t>
            </a:r>
            <a:r>
              <a:rPr lang="tr-TR" sz="1900" dirty="0">
                <a:solidFill>
                  <a:srgbClr val="FF0000"/>
                </a:solidFill>
              </a:rPr>
              <a:t>on iki saat </a:t>
            </a:r>
            <a:r>
              <a:rPr lang="tr-TR" sz="1900" dirty="0"/>
              <a:t>ders vermekle yükümlüdür. </a:t>
            </a:r>
          </a:p>
          <a:p>
            <a:pPr algn="just"/>
            <a:r>
              <a:rPr lang="tr-TR" sz="1900" dirty="0"/>
              <a:t>Doktorasını başarı ile tamamlamış araştırma görevlileri ile uygulamalı birimler (öğretim görevlileri)’</a:t>
            </a:r>
            <a:r>
              <a:rPr lang="tr-TR" sz="1900" dirty="0" err="1"/>
              <a:t>nin</a:t>
            </a:r>
            <a:r>
              <a:rPr lang="tr-TR" sz="1900" dirty="0"/>
              <a:t> istekleri ve üniversitelerin yönetim kurulu kararıyla  uygun görmesi halinde on iki saat ders verebilir. </a:t>
            </a:r>
          </a:p>
          <a:p>
            <a:pPr marL="0" indent="0" algn="just">
              <a:buNone/>
            </a:pPr>
            <a:r>
              <a:rPr lang="tr-TR" sz="1900" dirty="0">
                <a:solidFill>
                  <a:srgbClr val="FF0000"/>
                </a:solidFill>
              </a:rPr>
              <a:t>Not: </a:t>
            </a:r>
            <a:r>
              <a:rPr lang="tr-TR" sz="1900" dirty="0"/>
              <a:t>Uygulamalı birimlerde görev yapan öğretim görevlileri için ders yükü aranmaz ve bunlara ders ücreti ödenmez.</a:t>
            </a:r>
          </a:p>
          <a:p>
            <a:pPr marL="0" indent="0" algn="just">
              <a:buNone/>
            </a:pPr>
            <a:r>
              <a:rPr lang="tr-TR" sz="1900" dirty="0">
                <a:solidFill>
                  <a:srgbClr val="FF0000"/>
                </a:solidFill>
              </a:rPr>
              <a:t>Not: </a:t>
            </a:r>
            <a:r>
              <a:rPr lang="tr-TR" sz="1900" dirty="0"/>
              <a:t>Tıp ve Diş hekimliği Fakültelerinde teorik ve uygulamalı eğitim, öğretim ile araştırma faaliyetlerinde bulunmak üzere sözleşmeli profesör ve doçentler </a:t>
            </a:r>
            <a:r>
              <a:rPr lang="tr-TR" sz="1900" dirty="0">
                <a:solidFill>
                  <a:srgbClr val="FF0000"/>
                </a:solidFill>
              </a:rPr>
              <a:t>(Yükseköğretim kadro ve pozisyonunda bulunmayan) </a:t>
            </a:r>
            <a:r>
              <a:rPr lang="tr-TR" sz="1900" dirty="0"/>
              <a:t>çalıştırılabilir.</a:t>
            </a:r>
          </a:p>
          <a:p>
            <a:pPr marL="0" indent="0" algn="just">
              <a:buNone/>
            </a:pPr>
            <a:r>
              <a:rPr lang="tr-TR" sz="1900" dirty="0">
                <a:solidFill>
                  <a:srgbClr val="FF0000"/>
                </a:solidFill>
              </a:rPr>
              <a:t>Not:</a:t>
            </a:r>
            <a:r>
              <a:rPr lang="tr-TR" sz="1900" dirty="0"/>
              <a:t> Profesör ve doçentler bir yıla kadar kurumsal sözleşme yapılmak ve geliri üniversite döner sermayesine kaydedilmek şartıyla ve ilgilinin muvafakati ile mesai dışında özel hastaneler veya vakıf  üniversiteleri hastanelerinde çalıştırılabilir.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4009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2ED98B3-1C84-0F4B-A732-2C9E664CF7FA}"/>
              </a:ext>
            </a:extLst>
          </p:cNvPr>
          <p:cNvSpPr>
            <a:spLocks noGrp="1"/>
          </p:cNvSpPr>
          <p:nvPr>
            <p:ph type="title"/>
          </p:nvPr>
        </p:nvSpPr>
        <p:spPr/>
        <p:txBody>
          <a:bodyPr>
            <a:normAutofit fontScale="90000"/>
          </a:bodyPr>
          <a:lstStyle/>
          <a:p>
            <a:r>
              <a:rPr lang="tr-TR" dirty="0"/>
              <a:t>2547 Sayılı Yükseköğretim Kanunu </a:t>
            </a:r>
            <a:br>
              <a:rPr lang="tr-TR" dirty="0"/>
            </a:br>
            <a:r>
              <a:rPr lang="tr-TR" dirty="0"/>
              <a:t>Madde 37</a:t>
            </a:r>
            <a:br>
              <a:rPr lang="tr-TR" dirty="0"/>
            </a:br>
            <a:endParaRPr lang="tr-TR" dirty="0"/>
          </a:p>
        </p:txBody>
      </p:sp>
      <p:sp>
        <p:nvSpPr>
          <p:cNvPr id="3" name="İçerik Yer Tutucusu 2">
            <a:extLst>
              <a:ext uri="{FF2B5EF4-FFF2-40B4-BE49-F238E27FC236}">
                <a16:creationId xmlns:a16="http://schemas.microsoft.com/office/drawing/2014/main" xmlns="" id="{D3300D53-45E7-774F-AF60-7CD7FD4E0180}"/>
              </a:ext>
            </a:extLst>
          </p:cNvPr>
          <p:cNvSpPr>
            <a:spLocks noGrp="1"/>
          </p:cNvSpPr>
          <p:nvPr>
            <p:ph idx="1"/>
          </p:nvPr>
        </p:nvSpPr>
        <p:spPr>
          <a:xfrm>
            <a:off x="2592925" y="2456268"/>
            <a:ext cx="8915400" cy="3777622"/>
          </a:xfrm>
        </p:spPr>
        <p:txBody>
          <a:bodyPr/>
          <a:lstStyle/>
          <a:p>
            <a:pPr algn="just"/>
            <a:r>
              <a:rPr lang="tr-TR" dirty="0"/>
              <a:t>Yükseköğretim kurumları dışındaki kuruluş veya kişilerce, üniversite içinde veya hizmetin gerektirdiği yerde, üniversiteler ve bağlı birimlerden istenecek, bilimsel görüş proje, araştırma ve benzeri hizmetler ile üniversitede ve üniversiteye bağlı kurumlarda, hasta muayene ve tedavisi ve bunlarla ilgili tahliller ve araştırmalar üniversite yönetim kurulunca kabul edilecek esaslara bağlı olmak üzere yapılabilir. Bu hususta alınacak ücretler ilgili yükseköğretim kurumunun veya buna bağlı birimin döner sermayesine gelir kaydedilir.</a:t>
            </a:r>
          </a:p>
        </p:txBody>
      </p:sp>
    </p:spTree>
    <p:extLst>
      <p:ext uri="{BB962C8B-B14F-4D97-AF65-F5344CB8AC3E}">
        <p14:creationId xmlns:p14="http://schemas.microsoft.com/office/powerpoint/2010/main" val="38989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123946F-9D17-A54D-BDB2-88F6D84188FD}"/>
              </a:ext>
            </a:extLst>
          </p:cNvPr>
          <p:cNvSpPr>
            <a:spLocks noGrp="1"/>
          </p:cNvSpPr>
          <p:nvPr>
            <p:ph type="title"/>
          </p:nvPr>
        </p:nvSpPr>
        <p:spPr/>
        <p:txBody>
          <a:bodyPr>
            <a:normAutofit fontScale="90000"/>
          </a:bodyPr>
          <a:lstStyle/>
          <a:p>
            <a:r>
              <a:rPr lang="tr-TR" dirty="0"/>
              <a:t>2547 Sayılı Yükseköğretim Kanunu </a:t>
            </a:r>
            <a:br>
              <a:rPr lang="tr-TR" dirty="0"/>
            </a:br>
            <a:r>
              <a:rPr lang="tr-TR" dirty="0"/>
              <a:t>Madde 38</a:t>
            </a:r>
            <a:br>
              <a:rPr lang="tr-TR" dirty="0"/>
            </a:br>
            <a:r>
              <a:rPr lang="tr-TR" dirty="0"/>
              <a:t/>
            </a:r>
            <a:br>
              <a:rPr lang="tr-TR" dirty="0"/>
            </a:br>
            <a:r>
              <a:rPr lang="tr-TR" dirty="0"/>
              <a:t/>
            </a:r>
            <a:br>
              <a:rPr lang="tr-TR" dirty="0"/>
            </a:br>
            <a:endParaRPr lang="tr-TR" dirty="0"/>
          </a:p>
        </p:txBody>
      </p:sp>
      <p:sp>
        <p:nvSpPr>
          <p:cNvPr id="3" name="İçerik Yer Tutucusu 2">
            <a:extLst>
              <a:ext uri="{FF2B5EF4-FFF2-40B4-BE49-F238E27FC236}">
                <a16:creationId xmlns:a16="http://schemas.microsoft.com/office/drawing/2014/main" xmlns="" id="{E874CC3F-D4B4-3742-9CDB-6E437A6AD8FD}"/>
              </a:ext>
            </a:extLst>
          </p:cNvPr>
          <p:cNvSpPr>
            <a:spLocks noGrp="1"/>
          </p:cNvSpPr>
          <p:nvPr>
            <p:ph idx="1"/>
          </p:nvPr>
        </p:nvSpPr>
        <p:spPr>
          <a:xfrm>
            <a:off x="2589212" y="2111884"/>
            <a:ext cx="8915400" cy="3777622"/>
          </a:xfrm>
        </p:spPr>
        <p:txBody>
          <a:bodyPr/>
          <a:lstStyle/>
          <a:p>
            <a:pPr algn="just"/>
            <a:r>
              <a:rPr lang="tr-TR" dirty="0"/>
              <a:t>Öğretim elemanları; ilgili kurumların talebi ve kendisinin muvafakati, üniversite yönetim kurulunun uygun görmesi ve rektörün onayı ile ihtiyaç duyulan konularda, özlük işlemleri kendi kurumlarınca yürütülmek kaydıyla, diğer kamu kurum ve kuruluşları ile kamu kurumu niteliğindeki meslek kuruluşlarında geçici olarak görevlendirilebilir. </a:t>
            </a:r>
          </a:p>
          <a:p>
            <a:pPr marL="0" indent="0">
              <a:buNone/>
            </a:pPr>
            <a:endParaRPr lang="tr-TR" dirty="0">
              <a:solidFill>
                <a:srgbClr val="FF0000"/>
              </a:solidFill>
            </a:endParaRPr>
          </a:p>
        </p:txBody>
      </p:sp>
    </p:spTree>
    <p:extLst>
      <p:ext uri="{BB962C8B-B14F-4D97-AF65-F5344CB8AC3E}">
        <p14:creationId xmlns:p14="http://schemas.microsoft.com/office/powerpoint/2010/main" val="361319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{363BE6B6-2E1F-E746-90E0-BC6CD932B72A}tf10001069</Template>
  <TotalTime>2004</TotalTime>
  <Words>3194</Words>
  <Application>Microsoft Office PowerPoint</Application>
  <PresentationFormat>Özel</PresentationFormat>
  <Paragraphs>179</Paragraphs>
  <Slides>39</Slides>
  <Notes>4</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Duman</vt:lpstr>
      <vt:lpstr>BİRLİKTE DÜŞÜNELİM</vt:lpstr>
      <vt:lpstr>Akademik Görevlendirmelerde Kullanılan Kanun – Yönetmelik - Yönerge</vt:lpstr>
      <vt:lpstr>2547 Sayılı Yükseköğretim Kanunu  Madde 13/b-4</vt:lpstr>
      <vt:lpstr>2547 Sayılı Yükseköğretim Kanunu  Madde 31 </vt:lpstr>
      <vt:lpstr>2547 Sayılı Yükseköğretim Kanunu  Madde 33</vt:lpstr>
      <vt:lpstr>2547 Sayılı Yükseköğretim Kanunu  Madde 35 </vt:lpstr>
      <vt:lpstr>2547 Sayılı Yükseköğretim Kanunu  Madde 36 </vt:lpstr>
      <vt:lpstr>2547 Sayılı Yükseköğretim Kanunu  Madde 37 </vt:lpstr>
      <vt:lpstr>2547 Sayılı Yükseköğretim Kanunu  Madde 38   </vt:lpstr>
      <vt:lpstr>2547 Sayılı Yükseköğretim Kanunu  Madde 39</vt:lpstr>
      <vt:lpstr>PowerPoint Sunusu</vt:lpstr>
      <vt:lpstr>PowerPoint Sunusu</vt:lpstr>
      <vt:lpstr>PowerPoint Sunusu</vt:lpstr>
      <vt:lpstr>Başka bir devlette bulunan vakıf veya özel üniversitelerde ders vermek, sınav yapmak için öğretim üyelerinin görevlendirilmesi</vt:lpstr>
      <vt:lpstr>2547 Sayılı Yükseköğretim Kanunu  Madde 40/a </vt:lpstr>
      <vt:lpstr>2547 Sayılı Yükseköğretim Kanunu  Madde 40/b</vt:lpstr>
      <vt:lpstr>2547 Sayılı Yükseköğretim Kanunu  Madde 40/c</vt:lpstr>
      <vt:lpstr>2547 Sayılı Yükseköğretim Kanunu  Madde 40/d</vt:lpstr>
      <vt:lpstr>657 Sayılı Devlet Memurları Kanunu  Ek Madde 38 (Yurt Dışı Eğitim)</vt:lpstr>
      <vt:lpstr>6331 Sayılı İş Sağlığı ve Güvenliği Kanunu  Madde 8 Fıkra 7</vt:lpstr>
      <vt:lpstr>4691 Sayılı Teknoloji Geliştirme Bölgeleri Kanunu  Madde 7</vt:lpstr>
      <vt:lpstr>PowerPoint Sunusu</vt:lpstr>
      <vt:lpstr>5746 sayılı Araştırma, Geliştirme ve Tasarım Faaliyetlerinin Desteklenmesi Hakkında Kanun Madde 3 (11) (Ek: 16/2/2016-6676/28 md.)  </vt:lpstr>
      <vt:lpstr>KOSGEB Dışından Yapılacak Geçici Görevlendirmelere İlişkin Usul ve Esaslar</vt:lpstr>
      <vt:lpstr>İdari Personel Görevlendirmelerinde Kullanılan  Kanun – Yönetmelik - Yönerge  </vt:lpstr>
      <vt:lpstr>657 Sayılı Devlet Memurları Kanunu  Madde 77</vt:lpstr>
      <vt:lpstr>657 Sayılı Devlet Memurları Kanunu   78,224 Maddeleri ile Ek Madde 34</vt:lpstr>
      <vt:lpstr>PowerPoint Sunusu</vt:lpstr>
      <vt:lpstr>657 Sayılı Devlet Memurları Kanunu Ek Madde 8</vt:lpstr>
      <vt:lpstr>375 Sayılı KHK Ek Madde 25 (Kurumlar Arası Geçici Görevlendirme Yönetmeliği)</vt:lpstr>
      <vt:lpstr>Kurumların Emrine Geçici Görevlendirme </vt:lpstr>
      <vt:lpstr>Kadro veya Pozisyona Geçici Görevlendirme</vt:lpstr>
      <vt:lpstr>Geçici Görevlendirme Usulü</vt:lpstr>
      <vt:lpstr>Ortak Hükümler</vt:lpstr>
      <vt:lpstr>PowerPoint Sunusu</vt:lpstr>
      <vt:lpstr>PowerPoint Sunusu</vt:lpstr>
      <vt:lpstr>Göreve Başlama Süreleri</vt:lpstr>
      <vt:lpstr>Tereddütlerin Giderilmesi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BİRLİKTE DÜŞÜNELİM</dc:title>
  <dc:creator>Microsoft Office User</dc:creator>
  <cp:lastModifiedBy>REMZIYE AKDENIZ</cp:lastModifiedBy>
  <cp:revision>332</cp:revision>
  <dcterms:created xsi:type="dcterms:W3CDTF">2022-01-26T11:12:23Z</dcterms:created>
  <dcterms:modified xsi:type="dcterms:W3CDTF">2022-02-25T11:01:32Z</dcterms:modified>
</cp:coreProperties>
</file>