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9"/>
  </p:notesMasterIdLst>
  <p:handoutMasterIdLst>
    <p:handoutMasterId r:id="rId130"/>
  </p:handoutMasterIdLst>
  <p:sldIdLst>
    <p:sldId id="262" r:id="rId2"/>
    <p:sldId id="263" r:id="rId3"/>
    <p:sldId id="405" r:id="rId4"/>
    <p:sldId id="513" r:id="rId5"/>
    <p:sldId id="509" r:id="rId6"/>
    <p:sldId id="257" r:id="rId7"/>
    <p:sldId id="362" r:id="rId8"/>
    <p:sldId id="363" r:id="rId9"/>
    <p:sldId id="510" r:id="rId10"/>
    <p:sldId id="268" r:id="rId11"/>
    <p:sldId id="294" r:id="rId12"/>
    <p:sldId id="269" r:id="rId13"/>
    <p:sldId id="359" r:id="rId14"/>
    <p:sldId id="276" r:id="rId15"/>
    <p:sldId id="407" r:id="rId16"/>
    <p:sldId id="370" r:id="rId17"/>
    <p:sldId id="408" r:id="rId18"/>
    <p:sldId id="409" r:id="rId19"/>
    <p:sldId id="412" r:id="rId20"/>
    <p:sldId id="413" r:id="rId21"/>
    <p:sldId id="414" r:id="rId22"/>
    <p:sldId id="416" r:id="rId23"/>
    <p:sldId id="417" r:id="rId24"/>
    <p:sldId id="419" r:id="rId25"/>
    <p:sldId id="418" r:id="rId26"/>
    <p:sldId id="420" r:id="rId27"/>
    <p:sldId id="431" r:id="rId28"/>
    <p:sldId id="434" r:id="rId29"/>
    <p:sldId id="435" r:id="rId30"/>
    <p:sldId id="436" r:id="rId31"/>
    <p:sldId id="437" r:id="rId32"/>
    <p:sldId id="438" r:id="rId33"/>
    <p:sldId id="439" r:id="rId34"/>
    <p:sldId id="345" r:id="rId35"/>
    <p:sldId id="422" r:id="rId36"/>
    <p:sldId id="423" r:id="rId37"/>
    <p:sldId id="424" r:id="rId38"/>
    <p:sldId id="421" r:id="rId39"/>
    <p:sldId id="449" r:id="rId40"/>
    <p:sldId id="450" r:id="rId41"/>
    <p:sldId id="451" r:id="rId42"/>
    <p:sldId id="452" r:id="rId43"/>
    <p:sldId id="453" r:id="rId44"/>
    <p:sldId id="454" r:id="rId45"/>
    <p:sldId id="455" r:id="rId46"/>
    <p:sldId id="456" r:id="rId47"/>
    <p:sldId id="457" r:id="rId48"/>
    <p:sldId id="469" r:id="rId49"/>
    <p:sldId id="470" r:id="rId50"/>
    <p:sldId id="277" r:id="rId51"/>
    <p:sldId id="361" r:id="rId52"/>
    <p:sldId id="511" r:id="rId53"/>
    <p:sldId id="440" r:id="rId54"/>
    <p:sldId id="484" r:id="rId55"/>
    <p:sldId id="486" r:id="rId56"/>
    <p:sldId id="485" r:id="rId57"/>
    <p:sldId id="488" r:id="rId58"/>
    <p:sldId id="489" r:id="rId59"/>
    <p:sldId id="490" r:id="rId60"/>
    <p:sldId id="491" r:id="rId61"/>
    <p:sldId id="492" r:id="rId62"/>
    <p:sldId id="482" r:id="rId63"/>
    <p:sldId id="483" r:id="rId64"/>
    <p:sldId id="472" r:id="rId65"/>
    <p:sldId id="471" r:id="rId66"/>
    <p:sldId id="477" r:id="rId67"/>
    <p:sldId id="478" r:id="rId68"/>
    <p:sldId id="473" r:id="rId69"/>
    <p:sldId id="474" r:id="rId70"/>
    <p:sldId id="475" r:id="rId71"/>
    <p:sldId id="476" r:id="rId72"/>
    <p:sldId id="479" r:id="rId73"/>
    <p:sldId id="480" r:id="rId74"/>
    <p:sldId id="481" r:id="rId75"/>
    <p:sldId id="498" r:id="rId76"/>
    <p:sldId id="458" r:id="rId77"/>
    <p:sldId id="459" r:id="rId78"/>
    <p:sldId id="462" r:id="rId79"/>
    <p:sldId id="463" r:id="rId80"/>
    <p:sldId id="464" r:id="rId81"/>
    <p:sldId id="466" r:id="rId82"/>
    <p:sldId id="467" r:id="rId83"/>
    <p:sldId id="544" r:id="rId84"/>
    <p:sldId id="468" r:id="rId85"/>
    <p:sldId id="503" r:id="rId86"/>
    <p:sldId id="465" r:id="rId87"/>
    <p:sldId id="500" r:id="rId88"/>
    <p:sldId id="514" r:id="rId89"/>
    <p:sldId id="539" r:id="rId90"/>
    <p:sldId id="525" r:id="rId91"/>
    <p:sldId id="516" r:id="rId92"/>
    <p:sldId id="517" r:id="rId93"/>
    <p:sldId id="519" r:id="rId94"/>
    <p:sldId id="518" r:id="rId95"/>
    <p:sldId id="520" r:id="rId96"/>
    <p:sldId id="521" r:id="rId97"/>
    <p:sldId id="522" r:id="rId98"/>
    <p:sldId id="540" r:id="rId99"/>
    <p:sldId id="526" r:id="rId100"/>
    <p:sldId id="515" r:id="rId101"/>
    <p:sldId id="527" r:id="rId102"/>
    <p:sldId id="545" r:id="rId103"/>
    <p:sldId id="529" r:id="rId104"/>
    <p:sldId id="531" r:id="rId105"/>
    <p:sldId id="530" r:id="rId106"/>
    <p:sldId id="541" r:id="rId107"/>
    <p:sldId id="538" r:id="rId108"/>
    <p:sldId id="535" r:id="rId109"/>
    <p:sldId id="534" r:id="rId110"/>
    <p:sldId id="536" r:id="rId111"/>
    <p:sldId id="546" r:id="rId112"/>
    <p:sldId id="533" r:id="rId113"/>
    <p:sldId id="543" r:id="rId114"/>
    <p:sldId id="552" r:id="rId115"/>
    <p:sldId id="553" r:id="rId116"/>
    <p:sldId id="554" r:id="rId117"/>
    <p:sldId id="555" r:id="rId118"/>
    <p:sldId id="556" r:id="rId119"/>
    <p:sldId id="557" r:id="rId120"/>
    <p:sldId id="558" r:id="rId121"/>
    <p:sldId id="559" r:id="rId122"/>
    <p:sldId id="551" r:id="rId123"/>
    <p:sldId id="267" r:id="rId124"/>
    <p:sldId id="504" r:id="rId125"/>
    <p:sldId id="505" r:id="rId126"/>
    <p:sldId id="523" r:id="rId127"/>
    <p:sldId id="265" r:id="rId1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dia Çetm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B0F0"/>
    <a:srgbClr val="E1F7FF"/>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6395" autoAdjust="0"/>
  </p:normalViewPr>
  <p:slideViewPr>
    <p:cSldViewPr snapToGrid="0" snapToObjects="1">
      <p:cViewPr varScale="1">
        <p:scale>
          <a:sx n="111" d="100"/>
          <a:sy n="111" d="100"/>
        </p:scale>
        <p:origin x="636"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handoutMaster" Target="handoutMasters/handoutMaster1.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50D7678-AE28-4825-9944-37C289402A7D}" type="datetimeFigureOut">
              <a:rPr lang="en-US"/>
              <a:pPr>
                <a:defRPr/>
              </a:pPr>
              <a:t>4/1/2022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0AD7558-B610-4329-B742-C6ECF08C883C}"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AE714A8-6537-42AC-A615-9DF0D63943B3}" type="datetimeFigureOut">
              <a:rPr lang="en-US"/>
              <a:pPr>
                <a:defRPr/>
              </a:pPr>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68223D4-595C-4ED5-8704-91C3960F98D7}"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172"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9CA69B-D212-49BE-92C9-412B3EF24337}" type="slidenum">
              <a:rPr lang="en-US" altLang="tr-TR" smtClean="0"/>
              <a:pPr/>
              <a:t>3</a:t>
            </a:fld>
            <a:endParaRPr lang="en-US" altLang="tr-TR"/>
          </a:p>
        </p:txBody>
      </p:sp>
    </p:spTree>
    <p:extLst>
      <p:ext uri="{BB962C8B-B14F-4D97-AF65-F5344CB8AC3E}">
        <p14:creationId xmlns:p14="http://schemas.microsoft.com/office/powerpoint/2010/main" val="381626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172"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9CA69B-D212-49BE-92C9-412B3EF24337}" type="slidenum">
              <a:rPr lang="en-US" altLang="tr-TR" smtClean="0"/>
              <a:pPr/>
              <a:t>106</a:t>
            </a:fld>
            <a:endParaRPr lang="en-US" altLang="tr-TR"/>
          </a:p>
        </p:txBody>
      </p:sp>
    </p:spTree>
    <p:extLst>
      <p:ext uri="{BB962C8B-B14F-4D97-AF65-F5344CB8AC3E}">
        <p14:creationId xmlns:p14="http://schemas.microsoft.com/office/powerpoint/2010/main" val="43057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172"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9CA69B-D212-49BE-92C9-412B3EF24337}" type="slidenum">
              <a:rPr lang="en-US" altLang="tr-TR" smtClean="0"/>
              <a:pPr/>
              <a:t>111</a:t>
            </a:fld>
            <a:endParaRPr lang="en-US" altLang="tr-TR"/>
          </a:p>
        </p:txBody>
      </p:sp>
    </p:spTree>
    <p:extLst>
      <p:ext uri="{BB962C8B-B14F-4D97-AF65-F5344CB8AC3E}">
        <p14:creationId xmlns:p14="http://schemas.microsoft.com/office/powerpoint/2010/main" val="2237137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172"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9CA69B-D212-49BE-92C9-412B3EF24337}" type="slidenum">
              <a:rPr lang="en-US" altLang="tr-TR" smtClean="0"/>
              <a:pPr/>
              <a:t>114</a:t>
            </a:fld>
            <a:endParaRPr lang="en-US" altLang="tr-TR"/>
          </a:p>
        </p:txBody>
      </p:sp>
    </p:spTree>
    <p:extLst>
      <p:ext uri="{BB962C8B-B14F-4D97-AF65-F5344CB8AC3E}">
        <p14:creationId xmlns:p14="http://schemas.microsoft.com/office/powerpoint/2010/main" val="174290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172"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9CA69B-D212-49BE-92C9-412B3EF24337}" type="slidenum">
              <a:rPr lang="en-US" altLang="tr-TR" smtClean="0"/>
              <a:pPr/>
              <a:t>4</a:t>
            </a:fld>
            <a:endParaRPr lang="en-US" altLang="tr-TR"/>
          </a:p>
        </p:txBody>
      </p:sp>
    </p:spTree>
    <p:extLst>
      <p:ext uri="{BB962C8B-B14F-4D97-AF65-F5344CB8AC3E}">
        <p14:creationId xmlns:p14="http://schemas.microsoft.com/office/powerpoint/2010/main" val="1730361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172"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9CA69B-D212-49BE-92C9-412B3EF24337}" type="slidenum">
              <a:rPr lang="en-US" altLang="tr-TR" smtClean="0"/>
              <a:pPr/>
              <a:t>5</a:t>
            </a:fld>
            <a:endParaRPr lang="en-US" altLang="tr-TR"/>
          </a:p>
        </p:txBody>
      </p:sp>
    </p:spTree>
    <p:extLst>
      <p:ext uri="{BB962C8B-B14F-4D97-AF65-F5344CB8AC3E}">
        <p14:creationId xmlns:p14="http://schemas.microsoft.com/office/powerpoint/2010/main" val="328129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172"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9CA69B-D212-49BE-92C9-412B3EF24337}" type="slidenum">
              <a:rPr lang="en-US" altLang="tr-TR" smtClean="0"/>
              <a:pPr/>
              <a:t>9</a:t>
            </a:fld>
            <a:endParaRPr lang="en-US" altLang="tr-TR"/>
          </a:p>
        </p:txBody>
      </p:sp>
    </p:spTree>
    <p:extLst>
      <p:ext uri="{BB962C8B-B14F-4D97-AF65-F5344CB8AC3E}">
        <p14:creationId xmlns:p14="http://schemas.microsoft.com/office/powerpoint/2010/main" val="70250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3556"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BFD2A5-01B5-48F3-AC6A-F6A37E89A236}" type="slidenum">
              <a:rPr lang="en-US" altLang="tr-TR" smtClean="0"/>
              <a:pPr/>
              <a:t>11</a:t>
            </a:fld>
            <a:endParaRPr lang="en-US"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172"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9CA69B-D212-49BE-92C9-412B3EF24337}" type="slidenum">
              <a:rPr lang="en-US" altLang="tr-TR" smtClean="0"/>
              <a:pPr/>
              <a:t>52</a:t>
            </a:fld>
            <a:endParaRPr lang="en-US" altLang="tr-TR"/>
          </a:p>
        </p:txBody>
      </p:sp>
    </p:spTree>
    <p:extLst>
      <p:ext uri="{BB962C8B-B14F-4D97-AF65-F5344CB8AC3E}">
        <p14:creationId xmlns:p14="http://schemas.microsoft.com/office/powerpoint/2010/main" val="2033120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172"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9CA69B-D212-49BE-92C9-412B3EF24337}" type="slidenum">
              <a:rPr lang="en-US" altLang="tr-TR" smtClean="0"/>
              <a:pPr/>
              <a:t>88</a:t>
            </a:fld>
            <a:endParaRPr lang="en-US" altLang="tr-TR"/>
          </a:p>
        </p:txBody>
      </p:sp>
    </p:spTree>
    <p:extLst>
      <p:ext uri="{BB962C8B-B14F-4D97-AF65-F5344CB8AC3E}">
        <p14:creationId xmlns:p14="http://schemas.microsoft.com/office/powerpoint/2010/main" val="677729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172"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9CA69B-D212-49BE-92C9-412B3EF24337}" type="slidenum">
              <a:rPr lang="en-US" altLang="tr-TR" smtClean="0"/>
              <a:pPr/>
              <a:t>89</a:t>
            </a:fld>
            <a:endParaRPr lang="en-US" altLang="tr-TR"/>
          </a:p>
        </p:txBody>
      </p:sp>
    </p:spTree>
    <p:extLst>
      <p:ext uri="{BB962C8B-B14F-4D97-AF65-F5344CB8AC3E}">
        <p14:creationId xmlns:p14="http://schemas.microsoft.com/office/powerpoint/2010/main" val="10129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172"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9CA69B-D212-49BE-92C9-412B3EF24337}" type="slidenum">
              <a:rPr lang="en-US" altLang="tr-TR" smtClean="0"/>
              <a:pPr/>
              <a:t>98</a:t>
            </a:fld>
            <a:endParaRPr lang="en-US" altLang="tr-TR"/>
          </a:p>
        </p:txBody>
      </p:sp>
    </p:spTree>
    <p:extLst>
      <p:ext uri="{BB962C8B-B14F-4D97-AF65-F5344CB8AC3E}">
        <p14:creationId xmlns:p14="http://schemas.microsoft.com/office/powerpoint/2010/main" val="1381449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F8D7020-84B8-4D5F-9CE3-4B88BC123A04}" type="datetimeFigureOut">
              <a:rPr lang="en-US"/>
              <a:pPr>
                <a:defRPr/>
              </a:pPr>
              <a:t>4/1/2022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F9C50F-5762-4CBD-822A-79CCD270F7ED}" type="slidenum">
              <a:rPr lang="en-US" altLang="tr-TR"/>
              <a:pPr>
                <a:defRPr/>
              </a:pPr>
              <a:t>‹#›</a:t>
            </a:fld>
            <a:endParaRPr lang="en-US" altLang="tr-TR"/>
          </a:p>
        </p:txBody>
      </p:sp>
    </p:spTree>
    <p:extLst>
      <p:ext uri="{BB962C8B-B14F-4D97-AF65-F5344CB8AC3E}">
        <p14:creationId xmlns:p14="http://schemas.microsoft.com/office/powerpoint/2010/main" val="141933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3977D2C-2666-4E8A-902C-357B112BE368}" type="datetimeFigureOut">
              <a:rPr lang="en-US"/>
              <a:pPr>
                <a:defRPr/>
              </a:pPr>
              <a:t>4/1/2022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0E62BB-F2BF-4A1E-BF10-E671D3163216}" type="slidenum">
              <a:rPr lang="en-US" altLang="tr-TR"/>
              <a:pPr>
                <a:defRPr/>
              </a:pPr>
              <a:t>‹#›</a:t>
            </a:fld>
            <a:endParaRPr lang="en-US" altLang="tr-TR"/>
          </a:p>
        </p:txBody>
      </p:sp>
    </p:spTree>
    <p:extLst>
      <p:ext uri="{BB962C8B-B14F-4D97-AF65-F5344CB8AC3E}">
        <p14:creationId xmlns:p14="http://schemas.microsoft.com/office/powerpoint/2010/main" val="258282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1E4BA3-E6B6-4BA4-95ED-5D69A4139C55}" type="datetimeFigureOut">
              <a:rPr lang="en-US"/>
              <a:pPr>
                <a:defRPr/>
              </a:pPr>
              <a:t>4/1/2022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1B5E70-B1C2-4E97-8513-DD38CFE27428}" type="slidenum">
              <a:rPr lang="en-US" altLang="tr-TR"/>
              <a:pPr>
                <a:defRPr/>
              </a:pPr>
              <a:t>‹#›</a:t>
            </a:fld>
            <a:endParaRPr lang="en-US" altLang="tr-TR"/>
          </a:p>
        </p:txBody>
      </p:sp>
    </p:spTree>
    <p:extLst>
      <p:ext uri="{BB962C8B-B14F-4D97-AF65-F5344CB8AC3E}">
        <p14:creationId xmlns:p14="http://schemas.microsoft.com/office/powerpoint/2010/main" val="381582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3B8851-E655-44BD-9DC0-F66097CA9370}" type="datetimeFigureOut">
              <a:rPr lang="en-US"/>
              <a:pPr>
                <a:defRPr/>
              </a:pPr>
              <a:t>4/1/2022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505B98-865C-4880-B479-A5A9206C3858}" type="slidenum">
              <a:rPr lang="en-US" altLang="tr-TR"/>
              <a:pPr>
                <a:defRPr/>
              </a:pPr>
              <a:t>‹#›</a:t>
            </a:fld>
            <a:endParaRPr lang="en-US" altLang="tr-TR"/>
          </a:p>
        </p:txBody>
      </p:sp>
    </p:spTree>
    <p:extLst>
      <p:ext uri="{BB962C8B-B14F-4D97-AF65-F5344CB8AC3E}">
        <p14:creationId xmlns:p14="http://schemas.microsoft.com/office/powerpoint/2010/main" val="120421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FE2E594-432B-4D6A-A309-580F14260D44}" type="datetimeFigureOut">
              <a:rPr lang="en-US"/>
              <a:pPr>
                <a:defRPr/>
              </a:pPr>
              <a:t>4/1/2022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D68811-EABB-4760-A3F3-30CEE87F5883}" type="slidenum">
              <a:rPr lang="en-US" altLang="tr-TR"/>
              <a:pPr>
                <a:defRPr/>
              </a:pPr>
              <a:t>‹#›</a:t>
            </a:fld>
            <a:endParaRPr lang="en-US" altLang="tr-TR"/>
          </a:p>
        </p:txBody>
      </p:sp>
    </p:spTree>
    <p:extLst>
      <p:ext uri="{BB962C8B-B14F-4D97-AF65-F5344CB8AC3E}">
        <p14:creationId xmlns:p14="http://schemas.microsoft.com/office/powerpoint/2010/main" val="85470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C056199-1177-4A31-9005-112647C21607}" type="datetimeFigureOut">
              <a:rPr lang="en-US"/>
              <a:pPr>
                <a:defRPr/>
              </a:pPr>
              <a:t>4/1/2022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ABF9C8-2F73-4812-860E-5638E44B0C95}" type="slidenum">
              <a:rPr lang="en-US" altLang="tr-TR"/>
              <a:pPr>
                <a:defRPr/>
              </a:pPr>
              <a:t>‹#›</a:t>
            </a:fld>
            <a:endParaRPr lang="en-US" altLang="tr-TR"/>
          </a:p>
        </p:txBody>
      </p:sp>
    </p:spTree>
    <p:extLst>
      <p:ext uri="{BB962C8B-B14F-4D97-AF65-F5344CB8AC3E}">
        <p14:creationId xmlns:p14="http://schemas.microsoft.com/office/powerpoint/2010/main" val="367159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4808656-77DA-41CB-88C3-25C19F9E730F}" type="datetimeFigureOut">
              <a:rPr lang="en-US"/>
              <a:pPr>
                <a:defRPr/>
              </a:pPr>
              <a:t>4/1/2022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FC51BB-C8C1-4751-87C1-2F4005E8326A}" type="slidenum">
              <a:rPr lang="en-US" altLang="tr-TR"/>
              <a:pPr>
                <a:defRPr/>
              </a:pPr>
              <a:t>‹#›</a:t>
            </a:fld>
            <a:endParaRPr lang="en-US" altLang="tr-TR"/>
          </a:p>
        </p:txBody>
      </p:sp>
    </p:spTree>
    <p:extLst>
      <p:ext uri="{BB962C8B-B14F-4D97-AF65-F5344CB8AC3E}">
        <p14:creationId xmlns:p14="http://schemas.microsoft.com/office/powerpoint/2010/main" val="290845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462E15E-3792-45D1-B6A8-E0D9FD0BCE9D}" type="datetimeFigureOut">
              <a:rPr lang="en-US"/>
              <a:pPr>
                <a:defRPr/>
              </a:pPr>
              <a:t>4/1/2022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3FFAD5-36BE-43C9-85B3-46E1F58993BE}" type="slidenum">
              <a:rPr lang="en-US" altLang="tr-TR"/>
              <a:pPr>
                <a:defRPr/>
              </a:pPr>
              <a:t>‹#›</a:t>
            </a:fld>
            <a:endParaRPr lang="en-US" altLang="tr-TR"/>
          </a:p>
        </p:txBody>
      </p:sp>
    </p:spTree>
    <p:extLst>
      <p:ext uri="{BB962C8B-B14F-4D97-AF65-F5344CB8AC3E}">
        <p14:creationId xmlns:p14="http://schemas.microsoft.com/office/powerpoint/2010/main" val="97486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1AECE1-FA84-4343-B2AF-B37E0263DCD4}" type="datetimeFigureOut">
              <a:rPr lang="en-US"/>
              <a:pPr>
                <a:defRPr/>
              </a:pPr>
              <a:t>4/1/2022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9FC7A0-196C-418B-A016-D3AE2A131071}" type="slidenum">
              <a:rPr lang="en-US" altLang="tr-TR"/>
              <a:pPr>
                <a:defRPr/>
              </a:pPr>
              <a:t>‹#›</a:t>
            </a:fld>
            <a:endParaRPr lang="en-US" altLang="tr-TR"/>
          </a:p>
        </p:txBody>
      </p:sp>
    </p:spTree>
    <p:extLst>
      <p:ext uri="{BB962C8B-B14F-4D97-AF65-F5344CB8AC3E}">
        <p14:creationId xmlns:p14="http://schemas.microsoft.com/office/powerpoint/2010/main" val="336571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13F895-6288-4ADE-A00F-DBAB3067D0BB}" type="datetimeFigureOut">
              <a:rPr lang="en-US"/>
              <a:pPr>
                <a:defRPr/>
              </a:pPr>
              <a:t>4/1/2022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3D0BBD-9FFC-4D4F-979E-97CD36958BA3}" type="slidenum">
              <a:rPr lang="en-US" altLang="tr-TR"/>
              <a:pPr>
                <a:defRPr/>
              </a:pPr>
              <a:t>‹#›</a:t>
            </a:fld>
            <a:endParaRPr lang="en-US" altLang="tr-TR"/>
          </a:p>
        </p:txBody>
      </p:sp>
    </p:spTree>
    <p:extLst>
      <p:ext uri="{BB962C8B-B14F-4D97-AF65-F5344CB8AC3E}">
        <p14:creationId xmlns:p14="http://schemas.microsoft.com/office/powerpoint/2010/main" val="170695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E697EA-F58A-4676-ADCD-D3DEE852DBE0}" type="datetimeFigureOut">
              <a:rPr lang="en-US"/>
              <a:pPr>
                <a:defRPr/>
              </a:pPr>
              <a:t>4/1/2022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85D21A-3362-4C81-95B4-228C41216AE3}" type="slidenum">
              <a:rPr lang="en-US" altLang="tr-TR"/>
              <a:pPr>
                <a:defRPr/>
              </a:pPr>
              <a:t>‹#›</a:t>
            </a:fld>
            <a:endParaRPr lang="en-US" altLang="tr-TR"/>
          </a:p>
        </p:txBody>
      </p:sp>
    </p:spTree>
    <p:extLst>
      <p:ext uri="{BB962C8B-B14F-4D97-AF65-F5344CB8AC3E}">
        <p14:creationId xmlns:p14="http://schemas.microsoft.com/office/powerpoint/2010/main" val="184860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F2F22B4-ABEC-4A84-8C13-AD53F7B482EB}" type="datetimeFigureOut">
              <a:rPr lang="en-US"/>
              <a:pPr>
                <a:defRPr/>
              </a:pPr>
              <a:t>4/1/2022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8C09F29-47C2-47AF-866C-EF58C810087B}"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8" Type="http://schemas.openxmlformats.org/officeDocument/2006/relationships/hyperlink" Target="https://www.mevzuat.gov.tr/mevzuatmetin/1.5.5510.pdf" TargetMode="External"/><Relationship Id="rId13" Type="http://schemas.openxmlformats.org/officeDocument/2006/relationships/hyperlink" Target="https://www.mevzuat.gov.tr/mevzuat?MevzuatNo=2489&amp;MevzuatTur=1&amp;MevzuatTertip=3" TargetMode="External"/><Relationship Id="rId3" Type="http://schemas.openxmlformats.org/officeDocument/2006/relationships/image" Target="../media/image2.png"/><Relationship Id="rId7" Type="http://schemas.openxmlformats.org/officeDocument/2006/relationships/hyperlink" Target="https://www.mevzuat.gov.tr/MevzuatMetin/1.3.5434.pdf" TargetMode="External"/><Relationship Id="rId12" Type="http://schemas.openxmlformats.org/officeDocument/2006/relationships/hyperlink" Target="https://www.mevzuat.gov.tr/mevzuat?MevzuatNo=2004&amp;MevzuatTur=1&amp;MevzuatTertip=3" TargetMode="External"/><Relationship Id="rId17" Type="http://schemas.openxmlformats.org/officeDocument/2006/relationships/hyperlink" Target="https://www.resmigazete.gov.tr/eskiler/2021/12/20211225-2.htm" TargetMode="External"/><Relationship Id="rId2" Type="http://schemas.openxmlformats.org/officeDocument/2006/relationships/image" Target="../media/image4.jpg"/><Relationship Id="rId16" Type="http://schemas.openxmlformats.org/officeDocument/2006/relationships/hyperlink" Target="https://www.mevzuat.gov.tr/mevzuat?MevzuatNo=4447&amp;MevzuatTur=1&amp;MevzuatTertip=5" TargetMode="External"/><Relationship Id="rId1" Type="http://schemas.openxmlformats.org/officeDocument/2006/relationships/slideLayout" Target="../slideLayouts/slideLayout1.xml"/><Relationship Id="rId6" Type="http://schemas.openxmlformats.org/officeDocument/2006/relationships/hyperlink" Target="https://www.mevzuat.gov.tr/mevzuatmetin/1.5.657.pdf" TargetMode="External"/><Relationship Id="rId11" Type="http://schemas.openxmlformats.org/officeDocument/2006/relationships/hyperlink" Target="https://www.mevzuat.gov.tr/mevzuat?MevzuatNo=4632&amp;MevzuatTur=1&amp;MevzuatTertip=5" TargetMode="External"/><Relationship Id="rId5" Type="http://schemas.openxmlformats.org/officeDocument/2006/relationships/hyperlink" Target="https://www.mevzuat.gov.tr/mevzuatmetin/1.5.2914.pdf" TargetMode="External"/><Relationship Id="rId15" Type="http://schemas.openxmlformats.org/officeDocument/2006/relationships/hyperlink" Target="https://www.mevzuat.gov.tr/mevzuat?MevzuatNo=6356&amp;MevzuatTur=1&amp;MevzuatTertip=5" TargetMode="External"/><Relationship Id="rId10" Type="http://schemas.openxmlformats.org/officeDocument/2006/relationships/hyperlink" Target="https://www.mevzuat.gov.tr/mevzuat?MevzuatNo=488&amp;MevzuatTur=1&amp;MevzuatTertip=5" TargetMode="External"/><Relationship Id="rId4" Type="http://schemas.openxmlformats.org/officeDocument/2006/relationships/hyperlink" Target="https://www.mevzuat.gov.tr/MevzuatMetin/1.5.2547.pdf" TargetMode="External"/><Relationship Id="rId9" Type="http://schemas.openxmlformats.org/officeDocument/2006/relationships/hyperlink" Target="https://www.mevzuat.gov.tr/mevzuat?MevzuatNo=193&amp;MevzuatTur=1&amp;MevzuatTertip=4" TargetMode="External"/><Relationship Id="rId14" Type="http://schemas.openxmlformats.org/officeDocument/2006/relationships/hyperlink" Target="https://www.mevzuat.gov.tr/mevzuat?MevzuatNo=4688&amp;MevzuatTur=1&amp;MevzuatTertip=5" TargetMode="External"/></Relationships>
</file>

<file path=ppt/slides/_rels/slide124.xml.rels><?xml version="1.0" encoding="UTF-8" standalone="yes"?>
<Relationships xmlns="http://schemas.openxmlformats.org/package/2006/relationships"><Relationship Id="rId8" Type="http://schemas.openxmlformats.org/officeDocument/2006/relationships/hyperlink" Target="https://www.mevzuat.gov.tr/mevzuat?MevzuatNo=6327&amp;MevzuatTur=1&amp;MevzuatTertip=5" TargetMode="External"/><Relationship Id="rId13" Type="http://schemas.openxmlformats.org/officeDocument/2006/relationships/hyperlink" Target="https://www.resmigazete.gov.tr/eskiler/2005/04/20050419-1.htm" TargetMode="External"/><Relationship Id="rId3" Type="http://schemas.openxmlformats.org/officeDocument/2006/relationships/image" Target="../media/image2.png"/><Relationship Id="rId7" Type="http://schemas.openxmlformats.org/officeDocument/2006/relationships/hyperlink" Target="https://www.mevzuat.gov.tr/mevzuat?MevzuatNo=2863&amp;MevzuatTur=1&amp;MevzuatTertip=5" TargetMode="External"/><Relationship Id="rId12" Type="http://schemas.openxmlformats.org/officeDocument/2006/relationships/hyperlink" Target="https://www.resmigazete.gov.tr/eskiler/2011/01/20110105-1.htm"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www.mevzuat.gov.tr/MevzuatMetin/1.5.4505.pdf" TargetMode="External"/><Relationship Id="rId11" Type="http://schemas.openxmlformats.org/officeDocument/2006/relationships/hyperlink" Target="https://www.resmigazete.gov.tr/arsiv/24031.pdf" TargetMode="External"/><Relationship Id="rId5" Type="http://schemas.openxmlformats.org/officeDocument/2006/relationships/hyperlink" Target="https://www.mevzuat.gov.tr/mevzuat?MevzuatNo=4721&amp;MevzuatTur=1&amp;MevzuatTertip=5" TargetMode="External"/><Relationship Id="rId10" Type="http://schemas.openxmlformats.org/officeDocument/2006/relationships/hyperlink" Target="https://www.resmigazete.gov.tr/eskiler/2011/11/20111102M1-6.htm" TargetMode="External"/><Relationship Id="rId4" Type="http://schemas.openxmlformats.org/officeDocument/2006/relationships/hyperlink" Target="https://www.mevzuat.gov.tr/mevzuat?MevzuatNo=2946&amp;MevzuatTur=1&amp;MevzuatTertip=5" TargetMode="External"/><Relationship Id="rId9" Type="http://schemas.openxmlformats.org/officeDocument/2006/relationships/hyperlink" Target="https://www.mevzuat.gov.tr/mevzuat?MevzuatNo=375&amp;MevzuatTur=4&amp;MevzuatTertip=5" TargetMode="External"/><Relationship Id="rId14" Type="http://schemas.openxmlformats.org/officeDocument/2006/relationships/hyperlink" Target="https://www.yok.gov.tr/Documents/Kurumsal/mevzuat/mevzuat_pdfler/Yuksekogretim_Kurumlarinda_Yabanci_Uyruklu_Ogretim_Gorevlilerin_Calistirilmasina_Iliskin_Karar.pdf" TargetMode="External"/></Relationships>
</file>

<file path=ppt/slides/_rels/slide125.xml.rels><?xml version="1.0" encoding="UTF-8" standalone="yes"?>
<Relationships xmlns="http://schemas.openxmlformats.org/package/2006/relationships"><Relationship Id="rId8" Type="http://schemas.openxmlformats.org/officeDocument/2006/relationships/hyperlink" Target="https://www.resmigazete.gov.tr/arsiv/18488.pdf" TargetMode="External"/><Relationship Id="rId13" Type="http://schemas.openxmlformats.org/officeDocument/2006/relationships/hyperlink" Target="https://www.resmigazete.gov.tr/eskiler/2012/09/20120901-4.htm" TargetMode="External"/><Relationship Id="rId3" Type="http://schemas.openxmlformats.org/officeDocument/2006/relationships/image" Target="../media/image2.png"/><Relationship Id="rId7" Type="http://schemas.openxmlformats.org/officeDocument/2006/relationships/hyperlink" Target="https://www.resmigazete.gov.tr/eskiler/2012/01/20120110-1-10.htm" TargetMode="External"/><Relationship Id="rId12" Type="http://schemas.openxmlformats.org/officeDocument/2006/relationships/hyperlink" Target="https://www.resmigazete.gov.tr/eskiler/2022/01/20220112-4.htm"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www.resmigazete.gov.tr/eskiler/2008/06/20080611-1.htm#:~:text=Karar%20Say%C4%B1s%C4%B1%20%3A%202008%2F13694,%2F5%2F2008%20tarihinde%20kararla%C5%9Ft%C4%B1r%C4%B1lm%C4%B1%C5%9Ft%C4%B1r" TargetMode="External"/><Relationship Id="rId11" Type="http://schemas.openxmlformats.org/officeDocument/2006/relationships/hyperlink" Target="https://www.resmigazete.gov.tr/eskiler/2022/01/20220127-5.pdf" TargetMode="External"/><Relationship Id="rId5" Type="http://schemas.openxmlformats.org/officeDocument/2006/relationships/hyperlink" Target="https://teftis.ktb.gov.tr/yazdir?F96BA1A1EFF22AEC1DC226AE0FF899E5" TargetMode="External"/><Relationship Id="rId15" Type="http://schemas.openxmlformats.org/officeDocument/2006/relationships/hyperlink" Target="https://www.resmigazete.gov.tr/eskiler/2021/12/20211231-8.htm" TargetMode="External"/><Relationship Id="rId10" Type="http://schemas.openxmlformats.org/officeDocument/2006/relationships/hyperlink" Target="https://www.resmigazete.gov.tr/eskiler/2021/12/20211221-16.htm" TargetMode="External"/><Relationship Id="rId4" Type="http://schemas.openxmlformats.org/officeDocument/2006/relationships/hyperlink" Target="https://kms.kaysis.gov.tr/Home/Goster/23364" TargetMode="External"/><Relationship Id="rId9" Type="http://schemas.openxmlformats.org/officeDocument/2006/relationships/hyperlink" Target="https://www.resmigazete.gov.tr/eskiler/2021/12/20211221-12.htm" TargetMode="External"/><Relationship Id="rId14" Type="http://schemas.openxmlformats.org/officeDocument/2006/relationships/hyperlink" Target="https://www.resmigazete.gov.tr/eskiler/2021/08/20210825-11.pdf" TargetMode="External"/></Relationships>
</file>

<file path=ppt/slides/_rels/slide126.xml.rels><?xml version="1.0" encoding="UTF-8" standalone="yes"?>
<Relationships xmlns="http://schemas.openxmlformats.org/package/2006/relationships"><Relationship Id="rId8" Type="http://schemas.openxmlformats.org/officeDocument/2006/relationships/hyperlink" Target="https://www.mevzuat.gov.tr/mevzuat?MevzuatNo=16997&amp;MevzuatTur=7&amp;MevzuatTertip=5" TargetMode="External"/><Relationship Id="rId3" Type="http://schemas.openxmlformats.org/officeDocument/2006/relationships/image" Target="../media/image2.png"/><Relationship Id="rId7" Type="http://schemas.openxmlformats.org/officeDocument/2006/relationships/hyperlink" Target="http://www.pdb.itu.edu.tr/docs/librariesprovider175/default-document-library/y%C3%BCksek%C3%B6%C4%9Fretim-kurumlar%C4%B1nda-emeklilik-ya%C5%9F-haddini-doldurmu%C5%9F-%C3%B6%C4%9Fretim-%C3%BCyelerinin-s%C3%B6zle%C5%9Fmeli-olarak-%C3%A7al%C4%B1%C5%9Ft%C4%B1r%C4%B1lmas%C4%B1na-ili%C5%9Fkin-usul-ve-esaslar.pdf?sfvrsn=0"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strateji.ogu.edu.tr/Storage/Strateji/Uploads/Yabanc%C4%B1-Dil-Tazminat%C4%B1-Miktarlar%C4%B1n%C4%B1n-Tespitine-%C4%B0li%C5%9Fkin-Esaslar.pdf" TargetMode="External"/><Relationship Id="rId11" Type="http://schemas.openxmlformats.org/officeDocument/2006/relationships/hyperlink" Target="https://ms.hmb.gov.tr/uploads/2022/01/2022-Yili-Ocak-Ayina-Ait-Mali-ve-Sosyal-Haklara-Iliskin-Genelge-2.pdf" TargetMode="External"/><Relationship Id="rId5" Type="http://schemas.openxmlformats.org/officeDocument/2006/relationships/hyperlink" Target="https://www.resmigazete.gov.tr/arsiv/19480.pdf" TargetMode="External"/><Relationship Id="rId10" Type="http://schemas.openxmlformats.org/officeDocument/2006/relationships/hyperlink" Target="https://www.mevzuat.gov.tr/mevzuat?MevzuatNo=848345&amp;MevzuatTur=21&amp;MevzuatTertip=5" TargetMode="External"/><Relationship Id="rId4" Type="http://schemas.openxmlformats.org/officeDocument/2006/relationships/hyperlink" Target="https://www.egm.org.tr/Sites/1/upload/files/diger68-568.pdf" TargetMode="External"/><Relationship Id="rId9" Type="http://schemas.openxmlformats.org/officeDocument/2006/relationships/hyperlink" Target="https://www.mevzuat.gov.tr/mevzuat?MevzuatNo=13973&amp;MevzuatTur=7&amp;MevzuatTertip=5"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egm.org.tr/Sites/1/upload/files/Devlet_Katkisi_Rehberi_2022-1557.pdf"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1431925" y="4752975"/>
            <a:ext cx="9328150" cy="1600200"/>
          </a:xfrm>
          <a:prstGeom prst="rect">
            <a:avLst/>
          </a:prstGeom>
          <a:noFill/>
          <a:ln>
            <a:noFill/>
          </a:ln>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r>
              <a:rPr lang="tr-TR" altLang="x-none" sz="5400" b="1" dirty="0">
                <a:solidFill>
                  <a:schemeClr val="accent1">
                    <a:lumMod val="50000"/>
                  </a:schemeClr>
                </a:solidFill>
              </a:rPr>
              <a:t>EGE ÜNİVERSİTESİ</a:t>
            </a:r>
          </a:p>
          <a:p>
            <a:pPr algn="ctr" eaLnBrk="1" hangingPunct="1">
              <a:lnSpc>
                <a:spcPct val="100000"/>
              </a:lnSpc>
              <a:spcBef>
                <a:spcPct val="0"/>
              </a:spcBef>
              <a:buFontTx/>
              <a:buNone/>
              <a:defRPr/>
            </a:pPr>
            <a:r>
              <a:rPr lang="tr-TR" altLang="x-none" sz="4400" b="1" dirty="0">
                <a:solidFill>
                  <a:schemeClr val="accent1">
                    <a:lumMod val="50000"/>
                  </a:schemeClr>
                </a:solidFill>
              </a:rPr>
              <a:t>Personel Daire Başkanlığı</a:t>
            </a:r>
            <a:endParaRPr lang="en-US" altLang="x-none" sz="4400" b="1" dirty="0">
              <a:solidFill>
                <a:schemeClr val="accent1">
                  <a:lumMod val="50000"/>
                </a:schemeClr>
              </a:solidFill>
            </a:endParaRPr>
          </a:p>
        </p:txBody>
      </p:sp>
      <p:pic>
        <p:nvPicPr>
          <p:cNvPr id="410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1538" y="709613"/>
            <a:ext cx="28289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5" name="TextBox 5"/>
          <p:cNvSpPr txBox="1">
            <a:spLocks noChangeArrowheads="1"/>
          </p:cNvSpPr>
          <p:nvPr/>
        </p:nvSpPr>
        <p:spPr bwMode="auto">
          <a:xfrm>
            <a:off x="395654" y="720725"/>
            <a:ext cx="1145637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b="1" dirty="0">
                <a:solidFill>
                  <a:srgbClr val="00B0F0"/>
                </a:solidFill>
              </a:rPr>
              <a:t>MAAŞ GELİR UNSURLARININ SINIFLANDIRMASI</a:t>
            </a:r>
            <a:endParaRPr lang="en-US" altLang="tr-TR" sz="3600" b="1" dirty="0">
              <a:solidFill>
                <a:srgbClr val="00B0F0"/>
              </a:solidFill>
            </a:endParaRPr>
          </a:p>
        </p:txBody>
      </p:sp>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331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o 2"/>
          <p:cNvGraphicFramePr>
            <a:graphicFrameLocks noGrp="1"/>
          </p:cNvGraphicFramePr>
          <p:nvPr>
            <p:extLst>
              <p:ext uri="{D42A27DB-BD31-4B8C-83A1-F6EECF244321}">
                <p14:modId xmlns:p14="http://schemas.microsoft.com/office/powerpoint/2010/main" val="1458559848"/>
              </p:ext>
            </p:extLst>
          </p:nvPr>
        </p:nvGraphicFramePr>
        <p:xfrm>
          <a:off x="685634" y="1740876"/>
          <a:ext cx="10858501" cy="3191608"/>
        </p:xfrm>
        <a:graphic>
          <a:graphicData uri="http://schemas.openxmlformats.org/drawingml/2006/table">
            <a:tbl>
              <a:tblPr firstRow="1" bandRow="1">
                <a:effectLst>
                  <a:outerShdw blurRad="50800" dist="38100" dir="8100000" algn="tr" rotWithShape="0">
                    <a:prstClr val="black">
                      <a:alpha val="40000"/>
                    </a:prstClr>
                  </a:outerShdw>
                </a:effectLst>
                <a:tableStyleId>{7DF18680-E054-41AD-8BC1-D1AEF772440D}</a:tableStyleId>
              </a:tblPr>
              <a:tblGrid>
                <a:gridCol w="2463007">
                  <a:extLst>
                    <a:ext uri="{9D8B030D-6E8A-4147-A177-3AD203B41FA5}">
                      <a16:colId xmlns:a16="http://schemas.microsoft.com/office/drawing/2014/main" val="192130191"/>
                    </a:ext>
                  </a:extLst>
                </a:gridCol>
                <a:gridCol w="526212">
                  <a:extLst>
                    <a:ext uri="{9D8B030D-6E8A-4147-A177-3AD203B41FA5}">
                      <a16:colId xmlns:a16="http://schemas.microsoft.com/office/drawing/2014/main" val="3073627040"/>
                    </a:ext>
                  </a:extLst>
                </a:gridCol>
                <a:gridCol w="1984076">
                  <a:extLst>
                    <a:ext uri="{9D8B030D-6E8A-4147-A177-3AD203B41FA5}">
                      <a16:colId xmlns:a16="http://schemas.microsoft.com/office/drawing/2014/main" val="2734784268"/>
                    </a:ext>
                  </a:extLst>
                </a:gridCol>
                <a:gridCol w="2993366">
                  <a:extLst>
                    <a:ext uri="{9D8B030D-6E8A-4147-A177-3AD203B41FA5}">
                      <a16:colId xmlns:a16="http://schemas.microsoft.com/office/drawing/2014/main" val="4292922599"/>
                    </a:ext>
                  </a:extLst>
                </a:gridCol>
                <a:gridCol w="2891840">
                  <a:extLst>
                    <a:ext uri="{9D8B030D-6E8A-4147-A177-3AD203B41FA5}">
                      <a16:colId xmlns:a16="http://schemas.microsoft.com/office/drawing/2014/main" val="2687703849"/>
                    </a:ext>
                  </a:extLst>
                </a:gridCol>
              </a:tblGrid>
              <a:tr h="455944">
                <a:tc>
                  <a:txBody>
                    <a:bodyPr/>
                    <a:lstStyle/>
                    <a:p>
                      <a:pPr algn="ctr"/>
                      <a:r>
                        <a:rPr lang="tr-TR" dirty="0"/>
                        <a:t>AYLIKLAR</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gridSpan="2">
                  <a:txBody>
                    <a:bodyPr/>
                    <a:lstStyle/>
                    <a:p>
                      <a:pPr algn="ctr"/>
                      <a:r>
                        <a:rPr lang="tr-TR" dirty="0"/>
                        <a:t>SOSYAL HAKLAR</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hMerge="1">
                  <a:txBody>
                    <a:bodyPr/>
                    <a:lstStyle/>
                    <a:p>
                      <a:endParaRPr lang="tr-TR"/>
                    </a:p>
                  </a:txBody>
                  <a:tcPr/>
                </a:tc>
                <a:tc>
                  <a:txBody>
                    <a:bodyPr/>
                    <a:lstStyle/>
                    <a:p>
                      <a:pPr algn="ctr"/>
                      <a:r>
                        <a:rPr lang="tr-TR" dirty="0"/>
                        <a:t>TAZMİNATLAR</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tr-TR" dirty="0"/>
                        <a:t>ÖDENEKLER</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3583386245"/>
                  </a:ext>
                </a:extLst>
              </a:tr>
              <a:tr h="455944">
                <a:tc>
                  <a:txBody>
                    <a:bodyPr/>
                    <a:lstStyle/>
                    <a:p>
                      <a:r>
                        <a:rPr lang="tr-TR" sz="1600" dirty="0">
                          <a:solidFill>
                            <a:srgbClr val="203864"/>
                          </a:solidFill>
                        </a:rPr>
                        <a:t>Gösterge Aylığı (Aylık Tutar</a:t>
                      </a:r>
                      <a:r>
                        <a:rPr lang="tr-TR" dirty="0">
                          <a:solidFill>
                            <a:srgbClr val="203864"/>
                          </a:solidFill>
                        </a:rPr>
                        <a:t>)</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tc gridSpan="2">
                  <a:txBody>
                    <a:bodyPr/>
                    <a:lstStyle/>
                    <a:p>
                      <a:r>
                        <a:rPr lang="tr-TR" dirty="0">
                          <a:solidFill>
                            <a:srgbClr val="203864"/>
                          </a:solidFill>
                        </a:rPr>
                        <a:t>Aile Yardımı Ödeneği</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solidFill>
                      <a:srgbClr val="ABE9FF"/>
                    </a:solidFill>
                  </a:tcPr>
                </a:tc>
                <a:tc hMerge="1">
                  <a:txBody>
                    <a:bodyPr/>
                    <a:lstStyle/>
                    <a:p>
                      <a:endParaRPr lang="tr-TR"/>
                    </a:p>
                  </a:txBody>
                  <a:tcPr/>
                </a:tc>
                <a:tc>
                  <a:txBody>
                    <a:bodyPr/>
                    <a:lstStyle/>
                    <a:p>
                      <a:r>
                        <a:rPr lang="tr-TR" dirty="0">
                          <a:solidFill>
                            <a:srgbClr val="203864"/>
                          </a:solidFill>
                        </a:rPr>
                        <a:t>Yabancı Dil Tazminatı</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tc>
                  <a:txBody>
                    <a:bodyPr/>
                    <a:lstStyle/>
                    <a:p>
                      <a:r>
                        <a:rPr lang="tr-TR" dirty="0">
                          <a:solidFill>
                            <a:srgbClr val="203864"/>
                          </a:solidFill>
                        </a:rPr>
                        <a:t>Üniversite Ödeneği</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extLst>
                  <a:ext uri="{0D108BD9-81ED-4DB2-BD59-A6C34878D82A}">
                    <a16:rowId xmlns:a16="http://schemas.microsoft.com/office/drawing/2014/main" val="1050272808"/>
                  </a:ext>
                </a:extLst>
              </a:tr>
              <a:tr h="455944">
                <a:tc>
                  <a:txBody>
                    <a:bodyPr/>
                    <a:lstStyle/>
                    <a:p>
                      <a:r>
                        <a:rPr lang="tr-TR" dirty="0">
                          <a:solidFill>
                            <a:srgbClr val="203864"/>
                          </a:solidFill>
                        </a:rPr>
                        <a:t>Taban Aylığı</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tc>
                  <a:txBody>
                    <a:bodyPr/>
                    <a:lstStyle/>
                    <a:p>
                      <a:pPr algn="ctr"/>
                      <a:r>
                        <a:rPr lang="tr-TR" dirty="0">
                          <a:solidFill>
                            <a:srgbClr val="203864"/>
                          </a:solidFill>
                        </a:rPr>
                        <a:t>A)</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1F7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rgbClr val="203864"/>
                          </a:solidFill>
                        </a:rPr>
                        <a:t>Aile Yardımı</a:t>
                      </a: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1F7FF"/>
                    </a:solidFill>
                  </a:tcPr>
                </a:tc>
                <a:tc>
                  <a:txBody>
                    <a:bodyPr/>
                    <a:lstStyle/>
                    <a:p>
                      <a:r>
                        <a:rPr lang="tr-TR" dirty="0">
                          <a:solidFill>
                            <a:srgbClr val="203864"/>
                          </a:solidFill>
                        </a:rPr>
                        <a:t>Makam Tazminatı</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tc>
                  <a:txBody>
                    <a:bodyPr/>
                    <a:lstStyle/>
                    <a:p>
                      <a:r>
                        <a:rPr lang="tr-TR" dirty="0">
                          <a:solidFill>
                            <a:srgbClr val="203864"/>
                          </a:solidFill>
                        </a:rPr>
                        <a:t>İdari Görev Ödeneği</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extLst>
                  <a:ext uri="{0D108BD9-81ED-4DB2-BD59-A6C34878D82A}">
                    <a16:rowId xmlns:a16="http://schemas.microsoft.com/office/drawing/2014/main" val="1174708923"/>
                  </a:ext>
                </a:extLst>
              </a:tr>
              <a:tr h="455944">
                <a:tc>
                  <a:txBody>
                    <a:bodyPr/>
                    <a:lstStyle/>
                    <a:p>
                      <a:r>
                        <a:rPr lang="tr-TR" dirty="0">
                          <a:solidFill>
                            <a:srgbClr val="203864"/>
                          </a:solidFill>
                        </a:rPr>
                        <a:t>Kıdem Aylığı</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srgbClr val="203864"/>
                          </a:solidFill>
                        </a:rPr>
                        <a:t>B)</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BE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rgbClr val="203864"/>
                          </a:solidFill>
                        </a:rPr>
                        <a:t>Çocuk Yardımı</a:t>
                      </a: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BE9FF"/>
                    </a:solidFill>
                  </a:tcPr>
                </a:tc>
                <a:tc>
                  <a:txBody>
                    <a:bodyPr/>
                    <a:lstStyle/>
                    <a:p>
                      <a:r>
                        <a:rPr lang="tr-TR" dirty="0">
                          <a:solidFill>
                            <a:srgbClr val="203864"/>
                          </a:solidFill>
                        </a:rPr>
                        <a:t>Görev Tazminatı</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tc>
                  <a:txBody>
                    <a:bodyPr/>
                    <a:lstStyle/>
                    <a:p>
                      <a:r>
                        <a:rPr lang="tr-TR" dirty="0">
                          <a:solidFill>
                            <a:srgbClr val="203864"/>
                          </a:solidFill>
                        </a:rPr>
                        <a:t>Geliştirme Ödeneği</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extLst>
                  <a:ext uri="{0D108BD9-81ED-4DB2-BD59-A6C34878D82A}">
                    <a16:rowId xmlns:a16="http://schemas.microsoft.com/office/drawing/2014/main" val="1984330444"/>
                  </a:ext>
                </a:extLst>
              </a:tr>
              <a:tr h="455944">
                <a:tc>
                  <a:txBody>
                    <a:bodyPr/>
                    <a:lstStyle/>
                    <a:p>
                      <a:r>
                        <a:rPr lang="tr-TR" dirty="0">
                          <a:solidFill>
                            <a:srgbClr val="203864"/>
                          </a:solidFill>
                        </a:rPr>
                        <a:t>Ek Gösterge Aylığı</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tc gridSpan="2">
                  <a:txBody>
                    <a:bodyPr/>
                    <a:lstStyle/>
                    <a:p>
                      <a:endParaRPr lang="tr-TR" dirty="0">
                        <a:solidFill>
                          <a:srgbClr val="203864"/>
                        </a:solidFill>
                      </a:endParaRP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mpd="sng">
                      <a:noFill/>
                    </a:lnT>
                    <a:solidFill>
                      <a:srgbClr val="E1F7FF"/>
                    </a:solidFill>
                  </a:tcPr>
                </a:tc>
                <a:tc hMerge="1">
                  <a:txBody>
                    <a:bodyPr/>
                    <a:lstStyle/>
                    <a:p>
                      <a:endParaRPr lang="tr-TR"/>
                    </a:p>
                  </a:txBody>
                  <a:tcPr/>
                </a:tc>
                <a:tc>
                  <a:txBody>
                    <a:bodyPr/>
                    <a:lstStyle/>
                    <a:p>
                      <a:r>
                        <a:rPr lang="tr-TR" dirty="0">
                          <a:solidFill>
                            <a:srgbClr val="203864"/>
                          </a:solidFill>
                        </a:rPr>
                        <a:t>Temsil Tazminatı</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tc>
                  <a:txBody>
                    <a:bodyPr/>
                    <a:lstStyle/>
                    <a:p>
                      <a:r>
                        <a:rPr lang="tr-TR" dirty="0">
                          <a:solidFill>
                            <a:srgbClr val="203864"/>
                          </a:solidFill>
                        </a:rPr>
                        <a:t>Eğitim Öğretim Ödeneği</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extLst>
                  <a:ext uri="{0D108BD9-81ED-4DB2-BD59-A6C34878D82A}">
                    <a16:rowId xmlns:a16="http://schemas.microsoft.com/office/drawing/2014/main" val="16688232"/>
                  </a:ext>
                </a:extLst>
              </a:tr>
              <a:tr h="455944">
                <a:tc>
                  <a:txBody>
                    <a:bodyPr/>
                    <a:lstStyle/>
                    <a:p>
                      <a:endParaRPr lang="tr-TR" dirty="0">
                        <a:solidFill>
                          <a:srgbClr val="203864"/>
                        </a:solidFill>
                      </a:endParaRP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tc gridSpan="2">
                  <a:txBody>
                    <a:bodyPr/>
                    <a:lstStyle/>
                    <a:p>
                      <a:endParaRPr lang="tr-TR" dirty="0">
                        <a:solidFill>
                          <a:srgbClr val="203864"/>
                        </a:solidFill>
                      </a:endParaRP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tc hMerge="1">
                  <a:txBody>
                    <a:bodyPr/>
                    <a:lstStyle/>
                    <a:p>
                      <a:endParaRPr lang="tr-TR"/>
                    </a:p>
                  </a:txBody>
                  <a:tcPr/>
                </a:tc>
                <a:tc>
                  <a:txBody>
                    <a:bodyPr/>
                    <a:lstStyle/>
                    <a:p>
                      <a:r>
                        <a:rPr lang="tr-TR" dirty="0">
                          <a:solidFill>
                            <a:srgbClr val="203864"/>
                          </a:solidFill>
                        </a:rPr>
                        <a:t>Yüksek</a:t>
                      </a:r>
                      <a:r>
                        <a:rPr lang="tr-TR" baseline="0" dirty="0">
                          <a:solidFill>
                            <a:srgbClr val="203864"/>
                          </a:solidFill>
                        </a:rPr>
                        <a:t> Öğretim Tazminatı</a:t>
                      </a:r>
                      <a:endParaRPr lang="tr-TR" dirty="0">
                        <a:solidFill>
                          <a:srgbClr val="203864"/>
                        </a:solidFill>
                      </a:endParaRP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tc>
                  <a:txBody>
                    <a:bodyPr/>
                    <a:lstStyle/>
                    <a:p>
                      <a:r>
                        <a:rPr lang="tr-TR" dirty="0">
                          <a:solidFill>
                            <a:srgbClr val="203864"/>
                          </a:solidFill>
                        </a:rPr>
                        <a:t>Akademik Teşvik</a:t>
                      </a:r>
                      <a:r>
                        <a:rPr lang="tr-TR" baseline="0" dirty="0">
                          <a:solidFill>
                            <a:srgbClr val="203864"/>
                          </a:solidFill>
                        </a:rPr>
                        <a:t> Ödeneği</a:t>
                      </a:r>
                      <a:endParaRPr lang="tr-TR" dirty="0">
                        <a:solidFill>
                          <a:srgbClr val="203864"/>
                        </a:solidFill>
                      </a:endParaRP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extLst>
                  <a:ext uri="{0D108BD9-81ED-4DB2-BD59-A6C34878D82A}">
                    <a16:rowId xmlns:a16="http://schemas.microsoft.com/office/drawing/2014/main" val="1263421913"/>
                  </a:ext>
                </a:extLst>
              </a:tr>
              <a:tr h="455944">
                <a:tc>
                  <a:txBody>
                    <a:bodyPr/>
                    <a:lstStyle/>
                    <a:p>
                      <a:endParaRPr lang="tr-TR" dirty="0">
                        <a:solidFill>
                          <a:srgbClr val="203864"/>
                        </a:solidFill>
                      </a:endParaRP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B w="12700" cap="flat" cmpd="sng" algn="ctr">
                      <a:solidFill>
                        <a:srgbClr val="203864"/>
                      </a:solidFill>
                      <a:prstDash val="solid"/>
                      <a:round/>
                      <a:headEnd type="none" w="med" len="med"/>
                      <a:tailEnd type="none" w="med" len="med"/>
                    </a:lnB>
                    <a:solidFill>
                      <a:srgbClr val="E1F7FF"/>
                    </a:solidFill>
                  </a:tcPr>
                </a:tc>
                <a:tc gridSpan="2">
                  <a:txBody>
                    <a:bodyPr/>
                    <a:lstStyle/>
                    <a:p>
                      <a:endParaRPr lang="tr-TR" dirty="0">
                        <a:solidFill>
                          <a:srgbClr val="203864"/>
                        </a:solidFill>
                      </a:endParaRP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B w="12700" cap="flat" cmpd="sng" algn="ctr">
                      <a:solidFill>
                        <a:srgbClr val="203864"/>
                      </a:solidFill>
                      <a:prstDash val="solid"/>
                      <a:round/>
                      <a:headEnd type="none" w="med" len="med"/>
                      <a:tailEnd type="none" w="med" len="med"/>
                    </a:lnB>
                    <a:solidFill>
                      <a:srgbClr val="E1F7FF"/>
                    </a:solidFill>
                  </a:tcPr>
                </a:tc>
                <a:tc hMerge="1">
                  <a:txBody>
                    <a:bodyPr/>
                    <a:lstStyle/>
                    <a:p>
                      <a:endParaRPr lang="tr-TR"/>
                    </a:p>
                  </a:txBody>
                  <a:tcPr/>
                </a:tc>
                <a:tc>
                  <a:txBody>
                    <a:bodyPr/>
                    <a:lstStyle/>
                    <a:p>
                      <a:r>
                        <a:rPr lang="tr-TR" dirty="0">
                          <a:solidFill>
                            <a:srgbClr val="203864"/>
                          </a:solidFill>
                        </a:rPr>
                        <a:t>Ek Ödeme (666 KHK)</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B w="12700" cap="flat" cmpd="sng" algn="ctr">
                      <a:solidFill>
                        <a:srgbClr val="203864"/>
                      </a:solidFill>
                      <a:prstDash val="solid"/>
                      <a:round/>
                      <a:headEnd type="none" w="med" len="med"/>
                      <a:tailEnd type="none" w="med" len="med"/>
                    </a:lnB>
                    <a:solidFill>
                      <a:srgbClr val="E1F7FF"/>
                    </a:solidFill>
                  </a:tcPr>
                </a:tc>
                <a:tc>
                  <a:txBody>
                    <a:bodyPr/>
                    <a:lstStyle/>
                    <a:p>
                      <a:r>
                        <a:rPr lang="tr-TR" dirty="0">
                          <a:solidFill>
                            <a:srgbClr val="203864"/>
                          </a:solidFill>
                        </a:rPr>
                        <a:t>Toplu</a:t>
                      </a:r>
                      <a:r>
                        <a:rPr lang="tr-TR" baseline="0" dirty="0">
                          <a:solidFill>
                            <a:srgbClr val="203864"/>
                          </a:solidFill>
                        </a:rPr>
                        <a:t> Sözleşme İkramiyesi</a:t>
                      </a:r>
                      <a:endParaRPr lang="tr-TR" dirty="0">
                        <a:solidFill>
                          <a:srgbClr val="203864"/>
                        </a:solidFill>
                      </a:endParaRP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B w="12700" cap="flat" cmpd="sng" algn="ctr">
                      <a:solidFill>
                        <a:srgbClr val="203864"/>
                      </a:solidFill>
                      <a:prstDash val="solid"/>
                      <a:round/>
                      <a:headEnd type="none" w="med" len="med"/>
                      <a:tailEnd type="none" w="med" len="med"/>
                    </a:lnB>
                    <a:solidFill>
                      <a:srgbClr val="E1F7FF"/>
                    </a:solidFill>
                  </a:tcPr>
                </a:tc>
                <a:extLst>
                  <a:ext uri="{0D108BD9-81ED-4DB2-BD59-A6C34878D82A}">
                    <a16:rowId xmlns:a16="http://schemas.microsoft.com/office/drawing/2014/main" val="3969613020"/>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2011492"/>
            <a:ext cx="10603525" cy="2631490"/>
          </a:xfrm>
          <a:prstGeom prst="rect">
            <a:avLst/>
          </a:prstGeom>
        </p:spPr>
        <p:txBody>
          <a:bodyPr wrap="square">
            <a:spAutoFit/>
          </a:bodyPr>
          <a:lstStyle/>
          <a:p>
            <a:pPr algn="just" eaLnBrk="1" hangingPunct="1">
              <a:defRPr/>
            </a:pPr>
            <a:r>
              <a:rPr lang="tr-TR" altLang="x-none" sz="2000" dirty="0">
                <a:solidFill>
                  <a:schemeClr val="accent1">
                    <a:lumMod val="50000"/>
                  </a:schemeClr>
                </a:solidFill>
              </a:rPr>
              <a:t>2547 sayılı Yükseköğretim Kanununun 34 üncü maddesine göre sözleşmeyle çalıştırılacak yabancı uyruklu öğretim elemanlarına ödenebilecek aylık brüt sözleşme ücretleri, aynı kurumlarda görevli emsali kadrolu öğretim elemanlarına ödenen aylık ve diğer her türlü ödemeler toplamının;</a:t>
            </a:r>
          </a:p>
          <a:p>
            <a:pPr algn="just" eaLnBrk="1" hangingPunct="1">
              <a:defRPr/>
            </a:pPr>
            <a:endParaRPr lang="tr-TR" altLang="x-none" sz="1100" dirty="0">
              <a:solidFill>
                <a:schemeClr val="accent1">
                  <a:lumMod val="50000"/>
                </a:schemeClr>
              </a:solidFill>
            </a:endParaRPr>
          </a:p>
          <a:p>
            <a:pPr marL="914400" lvl="1" indent="-457200" algn="just" eaLnBrk="1" hangingPunct="1">
              <a:buFont typeface="+mj-lt"/>
              <a:buAutoNum type="alphaLcParenR"/>
              <a:defRPr/>
            </a:pPr>
            <a:r>
              <a:rPr lang="tr-TR" altLang="x-none" sz="2000" dirty="0">
                <a:solidFill>
                  <a:schemeClr val="accent1">
                    <a:lumMod val="50000"/>
                  </a:schemeClr>
                </a:solidFill>
              </a:rPr>
              <a:t>Öğretim üyeleri, Öğretim görevlileri için </a:t>
            </a:r>
            <a:r>
              <a:rPr lang="tr-TR" altLang="x-none" sz="2000" b="1" dirty="0">
                <a:solidFill>
                  <a:schemeClr val="accent1">
                    <a:lumMod val="50000"/>
                  </a:schemeClr>
                </a:solidFill>
              </a:rPr>
              <a:t>6 katını</a:t>
            </a:r>
            <a:r>
              <a:rPr lang="tr-TR" altLang="x-none" sz="2000" dirty="0">
                <a:solidFill>
                  <a:schemeClr val="accent1">
                    <a:lumMod val="50000"/>
                  </a:schemeClr>
                </a:solidFill>
              </a:rPr>
              <a:t>,</a:t>
            </a:r>
          </a:p>
          <a:p>
            <a:pPr marL="914400" lvl="1" indent="-457200" algn="just" eaLnBrk="1" hangingPunct="1">
              <a:buFont typeface="+mj-lt"/>
              <a:buAutoNum type="alphaLcParenR"/>
              <a:defRPr/>
            </a:pPr>
            <a:r>
              <a:rPr lang="tr-TR" altLang="x-none" sz="2000" dirty="0">
                <a:solidFill>
                  <a:schemeClr val="accent1">
                    <a:lumMod val="50000"/>
                  </a:schemeClr>
                </a:solidFill>
              </a:rPr>
              <a:t>Araştırma görevlileri için </a:t>
            </a:r>
            <a:r>
              <a:rPr lang="tr-TR" altLang="x-none" sz="2000" b="1" dirty="0">
                <a:solidFill>
                  <a:schemeClr val="accent1">
                    <a:lumMod val="50000"/>
                  </a:schemeClr>
                </a:solidFill>
              </a:rPr>
              <a:t>2 katını </a:t>
            </a:r>
          </a:p>
          <a:p>
            <a:pPr marL="914400" lvl="1" indent="-457200" algn="just" eaLnBrk="1" hangingPunct="1">
              <a:buFont typeface="+mj-lt"/>
              <a:buAutoNum type="alphaLcParenR"/>
              <a:defRPr/>
            </a:pPr>
            <a:endParaRPr lang="tr-TR" altLang="x-none" sz="2000" b="1" dirty="0">
              <a:solidFill>
                <a:schemeClr val="accent1">
                  <a:lumMod val="50000"/>
                </a:schemeClr>
              </a:solidFill>
            </a:endParaRPr>
          </a:p>
          <a:p>
            <a:pPr algn="just" eaLnBrk="1" hangingPunct="1">
              <a:defRPr/>
            </a:pPr>
            <a:r>
              <a:rPr lang="tr-TR" altLang="x-none" sz="2000" dirty="0">
                <a:solidFill>
                  <a:schemeClr val="accent1">
                    <a:lumMod val="50000"/>
                  </a:schemeClr>
                </a:solidFill>
              </a:rPr>
              <a:t>geçemez.</a:t>
            </a:r>
          </a:p>
          <a:p>
            <a:pPr algn="just" eaLnBrk="1" hangingPunct="1">
              <a:defRPr/>
            </a:pPr>
            <a:endParaRPr lang="tr-TR" altLang="x-none" sz="1400" dirty="0">
              <a:solidFill>
                <a:schemeClr val="accent1">
                  <a:lumMod val="50000"/>
                </a:schemeClr>
              </a:solidFill>
            </a:endParaRP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YABANCI UYRUKLU ÖĞRETİM ELEMANLARI </a:t>
            </a:r>
          </a:p>
        </p:txBody>
      </p:sp>
      <p:sp>
        <p:nvSpPr>
          <p:cNvPr id="9" name="Dikdörtgen 8"/>
          <p:cNvSpPr/>
          <p:nvPr/>
        </p:nvSpPr>
        <p:spPr>
          <a:xfrm>
            <a:off x="707366" y="1319461"/>
            <a:ext cx="10877080" cy="523220"/>
          </a:xfrm>
          <a:prstGeom prst="rect">
            <a:avLst/>
          </a:prstGeom>
        </p:spPr>
        <p:txBody>
          <a:bodyPr wrap="square">
            <a:spAutoFit/>
          </a:bodyPr>
          <a:lstStyle/>
          <a:p>
            <a:r>
              <a:rPr lang="tr-TR" sz="2800" b="1" u="sng" dirty="0">
                <a:solidFill>
                  <a:srgbClr val="203864"/>
                </a:solidFill>
              </a:rPr>
              <a:t>ÜCRET UNSURLARI</a:t>
            </a:r>
          </a:p>
        </p:txBody>
      </p:sp>
    </p:spTree>
    <p:extLst>
      <p:ext uri="{BB962C8B-B14F-4D97-AF65-F5344CB8AC3E}">
        <p14:creationId xmlns:p14="http://schemas.microsoft.com/office/powerpoint/2010/main" val="3344750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942483"/>
            <a:ext cx="10603525" cy="3323987"/>
          </a:xfrm>
          <a:prstGeom prst="rect">
            <a:avLst/>
          </a:prstGeom>
        </p:spPr>
        <p:txBody>
          <a:bodyPr wrap="square">
            <a:spAutoFit/>
          </a:bodyPr>
          <a:lstStyle/>
          <a:p>
            <a:pPr algn="just" eaLnBrk="1" hangingPunct="1">
              <a:defRPr/>
            </a:pPr>
            <a:r>
              <a:rPr lang="tr-TR" altLang="x-none" sz="2000" dirty="0">
                <a:solidFill>
                  <a:schemeClr val="accent1">
                    <a:lumMod val="50000"/>
                  </a:schemeClr>
                </a:solidFill>
              </a:rPr>
              <a:t>Ülkesinden gelme ve gitme masrafları; sözleşme ücreti ile görevlendirme süresi, bir yarıyıl ise yalnız kendisi için, görevlendirme süresi iki yarı yıl veya daha fazla süreli olduğu takdirde kendisi ve eşi için karşılanır.</a:t>
            </a:r>
          </a:p>
          <a:p>
            <a:pPr algn="just" eaLnBrk="1" hangingPunct="1">
              <a:defRPr/>
            </a:pPr>
            <a:endParaRPr lang="tr-TR" altLang="x-none" sz="1400" dirty="0">
              <a:solidFill>
                <a:schemeClr val="accent1">
                  <a:lumMod val="50000"/>
                </a:schemeClr>
              </a:solidFill>
            </a:endParaRPr>
          </a:p>
          <a:p>
            <a:pPr algn="just" eaLnBrk="1" hangingPunct="1">
              <a:defRPr/>
            </a:pPr>
            <a:r>
              <a:rPr lang="tr-TR" altLang="x-none" sz="2000" dirty="0">
                <a:solidFill>
                  <a:schemeClr val="accent1">
                    <a:lumMod val="50000"/>
                  </a:schemeClr>
                </a:solidFill>
              </a:rPr>
              <a:t>2547 sayılı Kanun maddeleri ile öngörülen hizmetler dışında gelir getirici başka bir iş yapamaz. Yapmasına izin verildiği takdirde aylık kazancı maaşından indirilir.</a:t>
            </a:r>
          </a:p>
          <a:p>
            <a:pPr algn="just" eaLnBrk="1" hangingPunct="1">
              <a:defRPr/>
            </a:pPr>
            <a:endParaRPr lang="tr-TR" altLang="x-none" sz="1400" dirty="0">
              <a:solidFill>
                <a:schemeClr val="accent1">
                  <a:lumMod val="50000"/>
                </a:schemeClr>
              </a:solidFill>
            </a:endParaRPr>
          </a:p>
          <a:p>
            <a:pPr algn="just" eaLnBrk="1" hangingPunct="1">
              <a:defRPr/>
            </a:pPr>
            <a:r>
              <a:rPr lang="tr-TR" altLang="x-none" sz="2000" dirty="0">
                <a:solidFill>
                  <a:schemeClr val="accent1">
                    <a:lumMod val="50000"/>
                  </a:schemeClr>
                </a:solidFill>
              </a:rPr>
              <a:t>Devlet memurlarına verilen aile yardımı ödeneğinden aynı usul ve esaslar çerçevesinde yararlanır.</a:t>
            </a:r>
          </a:p>
          <a:p>
            <a:pPr algn="just" eaLnBrk="1" hangingPunct="1">
              <a:defRPr/>
            </a:pPr>
            <a:endParaRPr lang="tr-TR" altLang="x-none" sz="1400" dirty="0">
              <a:solidFill>
                <a:schemeClr val="accent1">
                  <a:lumMod val="50000"/>
                </a:schemeClr>
              </a:solidFill>
            </a:endParaRPr>
          </a:p>
          <a:p>
            <a:pPr algn="just" eaLnBrk="1" hangingPunct="1">
              <a:defRPr/>
            </a:pPr>
            <a:r>
              <a:rPr lang="tr-TR" altLang="x-none" sz="2000" dirty="0">
                <a:solidFill>
                  <a:schemeClr val="accent1">
                    <a:lumMod val="50000"/>
                  </a:schemeClr>
                </a:solidFill>
              </a:rPr>
              <a:t>Brüt sözleşme ücretinden gelir vergisi, damga vergisi, sosyal güvenlik kesintileri yapılarak ödemeler gerçekleştirilir.</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YABANCI UYRUKLU ÖĞRETİM ELEMANLARI </a:t>
            </a:r>
          </a:p>
        </p:txBody>
      </p:sp>
      <p:sp>
        <p:nvSpPr>
          <p:cNvPr id="9" name="Dikdörtgen 8"/>
          <p:cNvSpPr/>
          <p:nvPr/>
        </p:nvSpPr>
        <p:spPr>
          <a:xfrm>
            <a:off x="707366" y="1336713"/>
            <a:ext cx="10877080" cy="523220"/>
          </a:xfrm>
          <a:prstGeom prst="rect">
            <a:avLst/>
          </a:prstGeom>
        </p:spPr>
        <p:txBody>
          <a:bodyPr wrap="square">
            <a:spAutoFit/>
          </a:bodyPr>
          <a:lstStyle/>
          <a:p>
            <a:r>
              <a:rPr lang="tr-TR" sz="2800" b="1" u="sng" dirty="0">
                <a:solidFill>
                  <a:srgbClr val="203864"/>
                </a:solidFill>
              </a:rPr>
              <a:t>ÜCRET UNSURLARI</a:t>
            </a:r>
          </a:p>
        </p:txBody>
      </p:sp>
    </p:spTree>
    <p:extLst>
      <p:ext uri="{BB962C8B-B14F-4D97-AF65-F5344CB8AC3E}">
        <p14:creationId xmlns:p14="http://schemas.microsoft.com/office/powerpoint/2010/main" val="21264046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980921" y="1345597"/>
            <a:ext cx="10603525" cy="3385542"/>
          </a:xfrm>
          <a:prstGeom prst="rect">
            <a:avLst/>
          </a:prstGeom>
        </p:spPr>
        <p:txBody>
          <a:bodyPr wrap="square">
            <a:spAutoFit/>
          </a:bodyPr>
          <a:lstStyle/>
          <a:p>
            <a:pPr marL="342900" indent="-342900" algn="just">
              <a:buFont typeface="Arial" panose="020B0604020202020204" pitchFamily="34" charset="0"/>
              <a:buChar char="•"/>
            </a:pPr>
            <a:r>
              <a:rPr lang="tr-TR" altLang="x-none" sz="2400" dirty="0">
                <a:solidFill>
                  <a:schemeClr val="accent1">
                    <a:lumMod val="50000"/>
                  </a:schemeClr>
                </a:solidFill>
              </a:rPr>
              <a:t>Yabancı uyruklu personele döner sermayeden ödeme yapılmaz. </a:t>
            </a:r>
          </a:p>
          <a:p>
            <a:pPr marL="285750" indent="-285750" algn="just">
              <a:buFont typeface="Arial" panose="020B0604020202020204" pitchFamily="34" charset="0"/>
              <a:buChar char="•"/>
            </a:pPr>
            <a:endParaRPr lang="tr-TR" sz="1400" dirty="0">
              <a:solidFill>
                <a:schemeClr val="accent1">
                  <a:lumMod val="50000"/>
                </a:schemeClr>
              </a:solidFill>
            </a:endParaRPr>
          </a:p>
          <a:p>
            <a:pPr marL="342900" indent="-342900" algn="just">
              <a:buFont typeface="Arial" panose="020B0604020202020204" pitchFamily="34" charset="0"/>
              <a:buChar char="•"/>
            </a:pPr>
            <a:r>
              <a:rPr lang="tr-TR" sz="2400" dirty="0">
                <a:solidFill>
                  <a:schemeClr val="accent1">
                    <a:lumMod val="50000"/>
                  </a:schemeClr>
                </a:solidFill>
              </a:rPr>
              <a:t>Akademik Teşvik Ödeneği ödenmez.</a:t>
            </a:r>
          </a:p>
          <a:p>
            <a:pPr marL="285750" indent="-285750" algn="just">
              <a:buFont typeface="Arial" panose="020B0604020202020204" pitchFamily="34" charset="0"/>
              <a:buChar char="•"/>
            </a:pPr>
            <a:endParaRPr lang="tr-TR" sz="1400" dirty="0">
              <a:solidFill>
                <a:schemeClr val="accent1">
                  <a:lumMod val="50000"/>
                </a:schemeClr>
              </a:solidFill>
            </a:endParaRPr>
          </a:p>
          <a:p>
            <a:pPr marL="342900" indent="-342900" algn="just">
              <a:buFont typeface="Arial" panose="020B0604020202020204" pitchFamily="34" charset="0"/>
              <a:buChar char="•"/>
            </a:pPr>
            <a:r>
              <a:rPr lang="tr-TR" sz="2400" dirty="0">
                <a:solidFill>
                  <a:schemeClr val="accent1">
                    <a:lumMod val="50000"/>
                  </a:schemeClr>
                </a:solidFill>
              </a:rPr>
              <a:t>Ek Ders ücreti ödenmez.</a:t>
            </a:r>
          </a:p>
          <a:p>
            <a:pPr marL="285750" indent="-285750" algn="just">
              <a:buFont typeface="Arial" panose="020B0604020202020204" pitchFamily="34" charset="0"/>
              <a:buChar char="•"/>
            </a:pPr>
            <a:endParaRPr lang="tr-TR" sz="1400" dirty="0">
              <a:solidFill>
                <a:schemeClr val="accent1">
                  <a:lumMod val="50000"/>
                </a:schemeClr>
              </a:solidFill>
            </a:endParaRPr>
          </a:p>
          <a:p>
            <a:pPr marL="342900" indent="-342900" algn="just">
              <a:buFont typeface="Arial" panose="020B0604020202020204" pitchFamily="34" charset="0"/>
              <a:buChar char="•"/>
            </a:pPr>
            <a:r>
              <a:rPr lang="tr-TR" sz="2400" dirty="0">
                <a:solidFill>
                  <a:schemeClr val="accent1">
                    <a:lumMod val="50000"/>
                  </a:schemeClr>
                </a:solidFill>
              </a:rPr>
              <a:t>Sendika üyesi olabilirler.</a:t>
            </a:r>
          </a:p>
          <a:p>
            <a:pPr marL="285750" indent="-285750" algn="just">
              <a:buFont typeface="Arial" panose="020B0604020202020204" pitchFamily="34" charset="0"/>
              <a:buChar char="•"/>
            </a:pPr>
            <a:endParaRPr lang="tr-TR" sz="1400" dirty="0">
              <a:solidFill>
                <a:schemeClr val="accent1">
                  <a:lumMod val="50000"/>
                </a:schemeClr>
              </a:solidFill>
            </a:endParaRPr>
          </a:p>
          <a:p>
            <a:pPr marL="342900" indent="-342900" algn="just">
              <a:buFont typeface="Arial" panose="020B0604020202020204" pitchFamily="34" charset="0"/>
              <a:buChar char="•"/>
            </a:pPr>
            <a:r>
              <a:rPr lang="tr-TR" sz="2400" dirty="0">
                <a:solidFill>
                  <a:schemeClr val="accent1">
                    <a:lumMod val="50000"/>
                  </a:schemeClr>
                </a:solidFill>
              </a:rPr>
              <a:t>Anabilim Dalı, </a:t>
            </a:r>
            <a:r>
              <a:rPr lang="tr-TR" sz="2400" dirty="0" err="1">
                <a:solidFill>
                  <a:schemeClr val="accent1">
                    <a:lumMod val="50000"/>
                  </a:schemeClr>
                </a:solidFill>
              </a:rPr>
              <a:t>Anasanat</a:t>
            </a:r>
            <a:r>
              <a:rPr lang="tr-TR" sz="2400" dirty="0">
                <a:solidFill>
                  <a:schemeClr val="accent1">
                    <a:lumMod val="50000"/>
                  </a:schemeClr>
                </a:solidFill>
              </a:rPr>
              <a:t> Dalı ve Bölüm Başkanı olamazlar.</a:t>
            </a:r>
          </a:p>
          <a:p>
            <a:pPr marL="285750" indent="-285750" algn="just">
              <a:buFont typeface="Arial" panose="020B0604020202020204" pitchFamily="34" charset="0"/>
              <a:buChar char="•"/>
            </a:pPr>
            <a:endParaRPr lang="tr-TR" sz="1400" dirty="0">
              <a:solidFill>
                <a:schemeClr val="accent1">
                  <a:lumMod val="50000"/>
                </a:schemeClr>
              </a:solidFill>
            </a:endParaRPr>
          </a:p>
          <a:p>
            <a:pPr marL="342900" indent="-342900" algn="just">
              <a:buFont typeface="Arial" panose="020B0604020202020204" pitchFamily="34" charset="0"/>
              <a:buChar char="•"/>
            </a:pPr>
            <a:r>
              <a:rPr lang="tr-TR" sz="2400" dirty="0">
                <a:solidFill>
                  <a:schemeClr val="accent1">
                    <a:lumMod val="50000"/>
                  </a:schemeClr>
                </a:solidFill>
              </a:rPr>
              <a:t>Tez danışmanlığı görevi alabilirler. </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YABANCI UYRUKLU ÖĞRETİM ELEMANLARI </a:t>
            </a:r>
          </a:p>
        </p:txBody>
      </p:sp>
    </p:spTree>
    <p:extLst>
      <p:ext uri="{BB962C8B-B14F-4D97-AF65-F5344CB8AC3E}">
        <p14:creationId xmlns:p14="http://schemas.microsoft.com/office/powerpoint/2010/main" val="15744193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2165239"/>
            <a:ext cx="10603525" cy="2246769"/>
          </a:xfrm>
          <a:prstGeom prst="rect">
            <a:avLst/>
          </a:prstGeom>
        </p:spPr>
        <p:txBody>
          <a:bodyPr wrap="square">
            <a:spAutoFit/>
          </a:bodyPr>
          <a:lstStyle/>
          <a:p>
            <a:pPr algn="just" eaLnBrk="1" hangingPunct="1">
              <a:defRPr/>
            </a:pPr>
            <a:r>
              <a:rPr lang="tr-TR" altLang="x-none" sz="2000" dirty="0">
                <a:solidFill>
                  <a:schemeClr val="accent1">
                    <a:lumMod val="50000"/>
                  </a:schemeClr>
                </a:solidFill>
              </a:rPr>
              <a:t>5510 sayılı Kanunun 4/a maddesi kapsamındadır. Sözleşmeli statüde çalışan yabancı uyruklu öğretim elemanlarının sosyal güvenlikleri Sosyal Güvenlik Sözleşme hükümleri saklı kalmak kaydıyla 506 sayılı Sosyal Sigortalar Kanunu uyarınca tüm sigorta kollarına tabidir.</a:t>
            </a:r>
          </a:p>
          <a:p>
            <a:pPr algn="just" eaLnBrk="1" hangingPunct="1">
              <a:defRPr/>
            </a:pPr>
            <a:endParaRPr lang="tr-TR" altLang="x-none" sz="2000" dirty="0">
              <a:solidFill>
                <a:schemeClr val="accent1">
                  <a:lumMod val="50000"/>
                </a:schemeClr>
              </a:solidFill>
            </a:endParaRPr>
          </a:p>
          <a:p>
            <a:pPr algn="just" eaLnBrk="1" hangingPunct="1">
              <a:defRPr/>
            </a:pPr>
            <a:r>
              <a:rPr lang="tr-TR" altLang="x-none" sz="2000" dirty="0">
                <a:solidFill>
                  <a:schemeClr val="accent1">
                    <a:lumMod val="50000"/>
                  </a:schemeClr>
                </a:solidFill>
              </a:rPr>
              <a:t>4447 sayılı İşsizlik Sigortası  Kanununun  5754 sayılı Kanunla değişik 46 </a:t>
            </a:r>
            <a:r>
              <a:rPr lang="tr-TR" altLang="x-none" sz="2000" dirty="0" err="1">
                <a:solidFill>
                  <a:schemeClr val="accent1">
                    <a:lumMod val="50000"/>
                  </a:schemeClr>
                </a:solidFill>
              </a:rPr>
              <a:t>ıncı</a:t>
            </a:r>
            <a:r>
              <a:rPr lang="tr-TR" altLang="x-none" sz="2000" dirty="0">
                <a:solidFill>
                  <a:schemeClr val="accent1">
                    <a:lumMod val="50000"/>
                  </a:schemeClr>
                </a:solidFill>
              </a:rPr>
              <a:t> maddesinin üçüncü fıkrasında işsizlik sigortası kapsamına 2547 sayılı Yükseköğretim Kanunu, 2914 sayılı Yükseköğretim Personel Kanununa tabi sözleşmeli öğretim elemanları dahil edilmemiştir. </a:t>
            </a:r>
            <a:r>
              <a:rPr lang="tr-TR" altLang="x-none" sz="2000" b="1" dirty="0">
                <a:solidFill>
                  <a:schemeClr val="accent1">
                    <a:lumMod val="50000"/>
                  </a:schemeClr>
                </a:solidFill>
              </a:rPr>
              <a:t>İşsizlik sigortası kesilmez</a:t>
            </a:r>
            <a:r>
              <a:rPr lang="tr-TR" altLang="x-none" sz="2000" dirty="0">
                <a:solidFill>
                  <a:schemeClr val="accent1">
                    <a:lumMod val="50000"/>
                  </a:schemeClr>
                </a:solidFill>
              </a:rPr>
              <a:t>.</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YABANCI UYRUKLU ÖĞRETİM ELEMANLARI </a:t>
            </a:r>
          </a:p>
        </p:txBody>
      </p:sp>
      <p:sp>
        <p:nvSpPr>
          <p:cNvPr id="9" name="Dikdörtgen 8"/>
          <p:cNvSpPr/>
          <p:nvPr/>
        </p:nvSpPr>
        <p:spPr>
          <a:xfrm>
            <a:off x="707366" y="1407376"/>
            <a:ext cx="10877080" cy="523220"/>
          </a:xfrm>
          <a:prstGeom prst="rect">
            <a:avLst/>
          </a:prstGeom>
        </p:spPr>
        <p:txBody>
          <a:bodyPr wrap="square">
            <a:spAutoFit/>
          </a:bodyPr>
          <a:lstStyle/>
          <a:p>
            <a:r>
              <a:rPr lang="tr-TR" sz="2800" b="1" u="sng" dirty="0">
                <a:solidFill>
                  <a:srgbClr val="203864"/>
                </a:solidFill>
              </a:rPr>
              <a:t>SOSYAL GÜVENLİK AÇISINDAN </a:t>
            </a:r>
          </a:p>
        </p:txBody>
      </p:sp>
    </p:spTree>
    <p:extLst>
      <p:ext uri="{BB962C8B-B14F-4D97-AF65-F5344CB8AC3E}">
        <p14:creationId xmlns:p14="http://schemas.microsoft.com/office/powerpoint/2010/main" val="39871728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o 5"/>
          <p:cNvGraphicFramePr>
            <a:graphicFrameLocks noGrp="1"/>
          </p:cNvGraphicFramePr>
          <p:nvPr>
            <p:extLst>
              <p:ext uri="{D42A27DB-BD31-4B8C-83A1-F6EECF244321}">
                <p14:modId xmlns:p14="http://schemas.microsoft.com/office/powerpoint/2010/main" val="881685222"/>
              </p:ext>
            </p:extLst>
          </p:nvPr>
        </p:nvGraphicFramePr>
        <p:xfrm>
          <a:off x="1373981" y="424784"/>
          <a:ext cx="9444037" cy="5102226"/>
        </p:xfrm>
        <a:graphic>
          <a:graphicData uri="http://schemas.openxmlformats.org/drawingml/2006/table">
            <a:tbl>
              <a:tblPr>
                <a:effectLst>
                  <a:outerShdw blurRad="50800" dist="38100" dir="8100000" algn="tr" rotWithShape="0">
                    <a:prstClr val="black">
                      <a:alpha val="40000"/>
                    </a:prstClr>
                  </a:outerShdw>
                </a:effectLst>
              </a:tblPr>
              <a:tblGrid>
                <a:gridCol w="4197350">
                  <a:extLst>
                    <a:ext uri="{9D8B030D-6E8A-4147-A177-3AD203B41FA5}">
                      <a16:colId xmlns:a16="http://schemas.microsoft.com/office/drawing/2014/main" val="2900804425"/>
                    </a:ext>
                  </a:extLst>
                </a:gridCol>
                <a:gridCol w="2088926">
                  <a:extLst>
                    <a:ext uri="{9D8B030D-6E8A-4147-A177-3AD203B41FA5}">
                      <a16:colId xmlns:a16="http://schemas.microsoft.com/office/drawing/2014/main" val="3976201839"/>
                    </a:ext>
                  </a:extLst>
                </a:gridCol>
                <a:gridCol w="1897811">
                  <a:extLst>
                    <a:ext uri="{9D8B030D-6E8A-4147-A177-3AD203B41FA5}">
                      <a16:colId xmlns:a16="http://schemas.microsoft.com/office/drawing/2014/main" val="657131454"/>
                    </a:ext>
                  </a:extLst>
                </a:gridCol>
                <a:gridCol w="1259950">
                  <a:extLst>
                    <a:ext uri="{9D8B030D-6E8A-4147-A177-3AD203B41FA5}">
                      <a16:colId xmlns:a16="http://schemas.microsoft.com/office/drawing/2014/main" val="729973272"/>
                    </a:ext>
                  </a:extLst>
                </a:gridCol>
              </a:tblGrid>
              <a:tr h="750888">
                <a:tc grid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600" b="1" i="0" u="none" strike="noStrike" cap="none" normalizeH="0" baseline="0" dirty="0">
                          <a:ln>
                            <a:noFill/>
                          </a:ln>
                          <a:solidFill>
                            <a:srgbClr val="E1F7FF"/>
                          </a:solidFill>
                          <a:effectLst/>
                          <a:latin typeface="Calibri" panose="020F0502020204030204" pitchFamily="34" charset="0"/>
                          <a:cs typeface="Calibri" panose="020F0502020204030204" pitchFamily="34" charset="0"/>
                        </a:rPr>
                        <a:t> </a:t>
                      </a:r>
                    </a:p>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35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SİGORTA PRİM ORANLARI (%)</a:t>
                      </a:r>
                    </a:p>
                  </a:txBody>
                  <a:tcPr marL="63969" marR="6396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203864"/>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39947962"/>
                  </a:ext>
                </a:extLst>
              </a:tr>
              <a:tr h="765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tr-TR" sz="25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SİGORTA KOLLARI</a:t>
                      </a:r>
                    </a:p>
                  </a:txBody>
                  <a:tcPr marL="63969" marR="63969" marT="0" marB="0" anchor="ctr"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0386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İŞVEREN KATKI PAYLARI</a:t>
                      </a:r>
                    </a:p>
                  </a:txBody>
                  <a:tcPr marL="63969" marR="63969"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0386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ÇALIŞAN </a:t>
                      </a:r>
                      <a:r>
                        <a:rPr kumimoji="0" lang="tr-TR" altLang="tr-TR"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KATKI PAYLARI</a:t>
                      </a:r>
                    </a:p>
                  </a:txBody>
                  <a:tcPr marL="63969" marR="63969"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0386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tr-TR" altLang="tr-T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p>
                    <a:p>
                      <a:pPr marL="0" marR="0" lvl="0" indent="0" algn="ctr" defTabSz="914400" rtl="0" eaLnBrk="1" fontAlgn="base" latinLnBrk="0" hangingPunct="1">
                        <a:lnSpc>
                          <a:spcPct val="110000"/>
                        </a:lnSpc>
                        <a:spcBef>
                          <a:spcPct val="0"/>
                        </a:spcBef>
                        <a:spcAft>
                          <a:spcPct val="0"/>
                        </a:spcAft>
                        <a:buClrTx/>
                        <a:buSzTx/>
                        <a:buFontTx/>
                        <a:buNone/>
                        <a:tabLst/>
                      </a:pPr>
                      <a:r>
                        <a:rPr kumimoji="0" lang="tr-TR" altLang="tr-TR"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TOPLAM</a:t>
                      </a:r>
                    </a:p>
                  </a:txBody>
                  <a:tcPr marL="63969" marR="63969" marT="0" marB="0" horzOverflow="overflow">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03864"/>
                    </a:solidFill>
                  </a:tcPr>
                </a:tc>
                <a:extLst>
                  <a:ext uri="{0D108BD9-81ED-4DB2-BD59-A6C34878D82A}">
                    <a16:rowId xmlns:a16="http://schemas.microsoft.com/office/drawing/2014/main" val="163533907"/>
                  </a:ext>
                </a:extLst>
              </a:tr>
              <a:tr h="7143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tr-TR"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Uzun Vadeli Sigorta Kolları</a:t>
                      </a:r>
                    </a:p>
                  </a:txBody>
                  <a:tcPr marL="63969" marR="63969" marT="0" marB="0" anchor="ctr"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B0F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a:ln>
                            <a:noFill/>
                          </a:ln>
                          <a:solidFill>
                            <a:srgbClr val="203864"/>
                          </a:solidFill>
                          <a:effectLst/>
                          <a:latin typeface="Calibri" panose="020F0502020204030204" pitchFamily="34" charset="0"/>
                          <a:cs typeface="Calibri" panose="020F0502020204030204" pitchFamily="34" charset="0"/>
                        </a:rPr>
                        <a:t>11</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F7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a:ln>
                            <a:noFill/>
                          </a:ln>
                          <a:solidFill>
                            <a:srgbClr val="203864"/>
                          </a:solidFill>
                          <a:effectLst/>
                          <a:latin typeface="Calibri" panose="020F0502020204030204" pitchFamily="34" charset="0"/>
                          <a:cs typeface="Calibri" panose="020F0502020204030204" pitchFamily="34" charset="0"/>
                        </a:rPr>
                        <a:t>9</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F7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a:ln>
                            <a:noFill/>
                          </a:ln>
                          <a:solidFill>
                            <a:srgbClr val="203864"/>
                          </a:solidFill>
                          <a:effectLst/>
                          <a:latin typeface="Calibri" panose="020F0502020204030204" pitchFamily="34" charset="0"/>
                          <a:cs typeface="Calibri" panose="020F0502020204030204" pitchFamily="34" charset="0"/>
                        </a:rPr>
                        <a:t>20</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F7FF"/>
                    </a:solidFill>
                  </a:tcPr>
                </a:tc>
                <a:extLst>
                  <a:ext uri="{0D108BD9-81ED-4DB2-BD59-A6C34878D82A}">
                    <a16:rowId xmlns:a16="http://schemas.microsoft.com/office/drawing/2014/main" val="2798580201"/>
                  </a:ext>
                </a:extLst>
              </a:tr>
              <a:tr h="7588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tr-TR"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Kısa Vadeli Sigorta Kolları</a:t>
                      </a:r>
                    </a:p>
                  </a:txBody>
                  <a:tcPr marL="63969" marR="63969" marT="0" marB="0" anchor="ctr"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B0F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dirty="0">
                          <a:ln>
                            <a:noFill/>
                          </a:ln>
                          <a:solidFill>
                            <a:srgbClr val="203864"/>
                          </a:solidFill>
                          <a:effectLst/>
                          <a:latin typeface="Calibri" panose="020F0502020204030204" pitchFamily="34" charset="0"/>
                          <a:cs typeface="Calibri" panose="020F0502020204030204" pitchFamily="34" charset="0"/>
                        </a:rPr>
                        <a:t>2</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E9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dirty="0">
                          <a:ln>
                            <a:noFill/>
                          </a:ln>
                          <a:solidFill>
                            <a:srgbClr val="203864"/>
                          </a:solidFill>
                          <a:effectLst/>
                          <a:latin typeface="Calibri" panose="020F0502020204030204" pitchFamily="34" charset="0"/>
                          <a:cs typeface="Calibri" panose="020F0502020204030204" pitchFamily="34" charset="0"/>
                        </a:rPr>
                        <a:t>-</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E9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a:ln>
                            <a:noFill/>
                          </a:ln>
                          <a:solidFill>
                            <a:srgbClr val="203864"/>
                          </a:solidFill>
                          <a:effectLst/>
                          <a:latin typeface="Calibri" panose="020F0502020204030204" pitchFamily="34" charset="0"/>
                          <a:cs typeface="Calibri" panose="020F0502020204030204" pitchFamily="34" charset="0"/>
                        </a:rPr>
                        <a:t>2</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E9FF"/>
                    </a:solidFill>
                  </a:tcPr>
                </a:tc>
                <a:extLst>
                  <a:ext uri="{0D108BD9-81ED-4DB2-BD59-A6C34878D82A}">
                    <a16:rowId xmlns:a16="http://schemas.microsoft.com/office/drawing/2014/main" val="3833169244"/>
                  </a:ext>
                </a:extLst>
              </a:tr>
              <a:tr h="7540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tr-TR"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Genel Sağlık Sigortası</a:t>
                      </a:r>
                    </a:p>
                  </a:txBody>
                  <a:tcPr marL="63969" marR="63969" marT="0" marB="0" anchor="ctr"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B0F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dirty="0">
                          <a:ln>
                            <a:noFill/>
                          </a:ln>
                          <a:solidFill>
                            <a:srgbClr val="203864"/>
                          </a:solidFill>
                          <a:effectLst/>
                          <a:latin typeface="Calibri" panose="020F0502020204030204" pitchFamily="34" charset="0"/>
                          <a:cs typeface="Calibri" panose="020F0502020204030204" pitchFamily="34" charset="0"/>
                        </a:rPr>
                        <a:t>7,5</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F7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a:ln>
                            <a:noFill/>
                          </a:ln>
                          <a:solidFill>
                            <a:srgbClr val="203864"/>
                          </a:solidFill>
                          <a:effectLst/>
                          <a:latin typeface="Calibri" panose="020F0502020204030204" pitchFamily="34" charset="0"/>
                          <a:cs typeface="Calibri" panose="020F0502020204030204" pitchFamily="34" charset="0"/>
                        </a:rPr>
                        <a:t>5</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F7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a:ln>
                            <a:noFill/>
                          </a:ln>
                          <a:solidFill>
                            <a:srgbClr val="203864"/>
                          </a:solidFill>
                          <a:effectLst/>
                          <a:latin typeface="Calibri" panose="020F0502020204030204" pitchFamily="34" charset="0"/>
                          <a:cs typeface="Calibri" panose="020F0502020204030204" pitchFamily="34" charset="0"/>
                        </a:rPr>
                        <a:t>12,5</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F7FF"/>
                    </a:solidFill>
                  </a:tcPr>
                </a:tc>
                <a:extLst>
                  <a:ext uri="{0D108BD9-81ED-4DB2-BD59-A6C34878D82A}">
                    <a16:rowId xmlns:a16="http://schemas.microsoft.com/office/drawing/2014/main" val="2176130504"/>
                  </a:ext>
                </a:extLst>
              </a:tr>
              <a:tr h="6794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tr-TR"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İşsizlik Sigortası</a:t>
                      </a:r>
                    </a:p>
                  </a:txBody>
                  <a:tcPr marL="63969" marR="63969" marT="0" marB="0" anchor="ctr"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B0F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dirty="0">
                          <a:ln>
                            <a:noFill/>
                          </a:ln>
                          <a:solidFill>
                            <a:srgbClr val="203864"/>
                          </a:solidFill>
                          <a:effectLst/>
                          <a:latin typeface="Calibri" panose="020F0502020204030204" pitchFamily="34" charset="0"/>
                          <a:cs typeface="Calibri" panose="020F0502020204030204" pitchFamily="34" charset="0"/>
                        </a:rPr>
                        <a:t>-</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E9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dirty="0">
                          <a:ln>
                            <a:noFill/>
                          </a:ln>
                          <a:solidFill>
                            <a:srgbClr val="203864"/>
                          </a:solidFill>
                          <a:effectLst/>
                          <a:latin typeface="Calibri" panose="020F0502020204030204" pitchFamily="34" charset="0"/>
                          <a:cs typeface="Calibri" panose="020F0502020204030204" pitchFamily="34" charset="0"/>
                        </a:rPr>
                        <a:t>-</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E9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dirty="0">
                          <a:ln>
                            <a:noFill/>
                          </a:ln>
                          <a:solidFill>
                            <a:srgbClr val="203864"/>
                          </a:solidFill>
                          <a:effectLst/>
                          <a:latin typeface="Calibri" panose="020F0502020204030204" pitchFamily="34" charset="0"/>
                          <a:cs typeface="Calibri" panose="020F0502020204030204" pitchFamily="34" charset="0"/>
                        </a:rPr>
                        <a:t>-</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E9FF"/>
                    </a:solidFill>
                  </a:tcPr>
                </a:tc>
                <a:extLst>
                  <a:ext uri="{0D108BD9-81ED-4DB2-BD59-A6C34878D82A}">
                    <a16:rowId xmlns:a16="http://schemas.microsoft.com/office/drawing/2014/main" val="1091160086"/>
                  </a:ext>
                </a:extLst>
              </a:tr>
              <a:tr h="6794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tr-TR" sz="2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TOPLAM</a:t>
                      </a:r>
                    </a:p>
                  </a:txBody>
                  <a:tcPr marL="63969" marR="63969" marT="0" marB="0" anchor="ctr"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0386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dirty="0">
                          <a:ln>
                            <a:noFill/>
                          </a:ln>
                          <a:solidFill>
                            <a:srgbClr val="203864"/>
                          </a:solidFill>
                          <a:effectLst/>
                          <a:latin typeface="Calibri" panose="020F0502020204030204" pitchFamily="34" charset="0"/>
                          <a:cs typeface="Calibri" panose="020F0502020204030204" pitchFamily="34" charset="0"/>
                        </a:rPr>
                        <a:t>20,5</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7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dirty="0">
                          <a:ln>
                            <a:noFill/>
                          </a:ln>
                          <a:solidFill>
                            <a:srgbClr val="203864"/>
                          </a:solidFill>
                          <a:effectLst/>
                          <a:latin typeface="Calibri" panose="020F0502020204030204" pitchFamily="34" charset="0"/>
                          <a:cs typeface="Calibri" panose="020F0502020204030204" pitchFamily="34" charset="0"/>
                        </a:rPr>
                        <a:t>14</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7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tr-TR" sz="2200" b="0" i="0" u="none" strike="noStrike" cap="none" normalizeH="0" baseline="0" dirty="0">
                          <a:ln>
                            <a:noFill/>
                          </a:ln>
                          <a:solidFill>
                            <a:srgbClr val="203864"/>
                          </a:solidFill>
                          <a:effectLst/>
                          <a:latin typeface="Calibri" panose="020F0502020204030204" pitchFamily="34" charset="0"/>
                          <a:cs typeface="Calibri" panose="020F0502020204030204" pitchFamily="34" charset="0"/>
                        </a:rPr>
                        <a:t>34,5</a:t>
                      </a:r>
                    </a:p>
                  </a:txBody>
                  <a:tcPr marL="63969" marR="63969" marT="0" marB="0" anchor="ctr" horzOverflow="overflow">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7FF"/>
                    </a:solidFill>
                  </a:tcPr>
                </a:tc>
                <a:extLst>
                  <a:ext uri="{0D108BD9-81ED-4DB2-BD59-A6C34878D82A}">
                    <a16:rowId xmlns:a16="http://schemas.microsoft.com/office/drawing/2014/main" val="3084290718"/>
                  </a:ext>
                </a:extLst>
              </a:tr>
            </a:tbl>
          </a:graphicData>
        </a:graphic>
      </p:graphicFrame>
    </p:spTree>
    <p:extLst>
      <p:ext uri="{BB962C8B-B14F-4D97-AF65-F5344CB8AC3E}">
        <p14:creationId xmlns:p14="http://schemas.microsoft.com/office/powerpoint/2010/main" val="33839525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4"/>
          <a:stretch>
            <a:fillRect/>
          </a:stretch>
        </p:blipFill>
        <p:spPr>
          <a:xfrm>
            <a:off x="198410" y="1594360"/>
            <a:ext cx="11800935" cy="30327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587708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4" name="TextBox 7"/>
          <p:cNvSpPr txBox="1">
            <a:spLocks noChangeArrowheads="1"/>
          </p:cNvSpPr>
          <p:nvPr/>
        </p:nvSpPr>
        <p:spPr bwMode="auto">
          <a:xfrm>
            <a:off x="379562" y="2242437"/>
            <a:ext cx="11395495" cy="1446550"/>
          </a:xfrm>
          <a:prstGeom prst="rect">
            <a:avLst/>
          </a:prstGeom>
          <a:no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tr-TR" altLang="tr-TR" sz="4400" b="1" dirty="0">
                <a:solidFill>
                  <a:srgbClr val="203864"/>
                </a:solidFill>
              </a:rPr>
              <a:t>SÖZLEŞMELİ ÖĞRETİM ÜYELERİ (2547 SAYILI YÜKSEKÖĞRETİM KANUNU  36. MADDE) </a:t>
            </a:r>
          </a:p>
        </p:txBody>
      </p:sp>
      <p:sp>
        <p:nvSpPr>
          <p:cNvPr id="2"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61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2018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909626"/>
            <a:ext cx="10603525" cy="2554545"/>
          </a:xfrm>
          <a:prstGeom prst="rect">
            <a:avLst/>
          </a:prstGeom>
        </p:spPr>
        <p:txBody>
          <a:bodyPr wrap="square">
            <a:spAutoFit/>
          </a:bodyPr>
          <a:lstStyle/>
          <a:p>
            <a:pPr algn="just" eaLnBrk="1" hangingPunct="1">
              <a:defRPr/>
            </a:pPr>
            <a:r>
              <a:rPr lang="tr-TR" altLang="x-none" sz="2000" b="1" dirty="0">
                <a:solidFill>
                  <a:schemeClr val="accent1">
                    <a:lumMod val="50000"/>
                  </a:schemeClr>
                </a:solidFill>
              </a:rPr>
              <a:t>6514 sayılı Kanunun 11 inci maddesi ile </a:t>
            </a:r>
            <a:r>
              <a:rPr lang="tr-TR" altLang="x-none" sz="2000" b="1" u="sng" dirty="0">
                <a:solidFill>
                  <a:schemeClr val="accent1">
                    <a:lumMod val="50000"/>
                  </a:schemeClr>
                </a:solidFill>
              </a:rPr>
              <a:t>2547 sayılı Yükseköğretim Kanununun</a:t>
            </a:r>
            <a:r>
              <a:rPr lang="tr-TR" altLang="x-none" sz="2000" b="1" dirty="0">
                <a:solidFill>
                  <a:schemeClr val="accent1">
                    <a:lumMod val="50000"/>
                  </a:schemeClr>
                </a:solidFill>
              </a:rPr>
              <a:t> yeniden düzenlenen </a:t>
            </a:r>
            <a:r>
              <a:rPr lang="tr-TR" altLang="x-none" sz="2000" b="1" u="sng" dirty="0">
                <a:solidFill>
                  <a:schemeClr val="accent1">
                    <a:lumMod val="50000"/>
                  </a:schemeClr>
                </a:solidFill>
              </a:rPr>
              <a:t>36 </a:t>
            </a:r>
            <a:r>
              <a:rPr lang="tr-TR" altLang="x-none" sz="2000" b="1" u="sng" dirty="0" err="1">
                <a:solidFill>
                  <a:schemeClr val="accent1">
                    <a:lumMod val="50000"/>
                  </a:schemeClr>
                </a:solidFill>
              </a:rPr>
              <a:t>ncı</a:t>
            </a:r>
            <a:r>
              <a:rPr lang="tr-TR" altLang="x-none" sz="2000" b="1" u="sng" dirty="0">
                <a:solidFill>
                  <a:schemeClr val="accent1">
                    <a:lumMod val="50000"/>
                  </a:schemeClr>
                </a:solidFill>
              </a:rPr>
              <a:t> maddesine eklenen altıncı fıkrası kapsamında</a:t>
            </a:r>
            <a:r>
              <a:rPr lang="tr-TR" altLang="x-none" sz="2000" b="1" dirty="0">
                <a:solidFill>
                  <a:schemeClr val="accent1">
                    <a:lumMod val="50000"/>
                  </a:schemeClr>
                </a:solidFill>
              </a:rPr>
              <a:t>;</a:t>
            </a:r>
          </a:p>
          <a:p>
            <a:pPr algn="just" eaLnBrk="1" hangingPunct="1">
              <a:defRPr/>
            </a:pPr>
            <a:endParaRPr lang="tr-TR" altLang="x-none" sz="2000" dirty="0">
              <a:solidFill>
                <a:schemeClr val="accent1">
                  <a:lumMod val="50000"/>
                </a:schemeClr>
              </a:solidFill>
            </a:endParaRPr>
          </a:p>
          <a:p>
            <a:pPr algn="just" eaLnBrk="1" hangingPunct="1">
              <a:defRPr/>
            </a:pPr>
            <a:r>
              <a:rPr lang="tr-TR" altLang="x-none" sz="2000" b="1" dirty="0">
                <a:solidFill>
                  <a:schemeClr val="accent1">
                    <a:lumMod val="50000"/>
                  </a:schemeClr>
                </a:solidFill>
              </a:rPr>
              <a:t>Yükseköğretim kurumlarının kadro ve pozisyonlarında bulunmayan </a:t>
            </a:r>
            <a:r>
              <a:rPr lang="tr-TR" altLang="x-none" sz="2000" dirty="0">
                <a:solidFill>
                  <a:schemeClr val="accent1">
                    <a:lumMod val="50000"/>
                  </a:schemeClr>
                </a:solidFill>
              </a:rPr>
              <a:t>(vakıflara ait olanlar da dâhil olmak üzere) </a:t>
            </a:r>
            <a:r>
              <a:rPr lang="tr-TR" altLang="x-none" sz="2000" b="1" dirty="0">
                <a:solidFill>
                  <a:schemeClr val="accent1">
                    <a:lumMod val="50000"/>
                  </a:schemeClr>
                </a:solidFill>
              </a:rPr>
              <a:t>profesör ve doçentler</a:t>
            </a:r>
            <a:r>
              <a:rPr lang="tr-TR" altLang="x-none" sz="2000" dirty="0">
                <a:solidFill>
                  <a:schemeClr val="accent1">
                    <a:lumMod val="50000"/>
                  </a:schemeClr>
                </a:solidFill>
              </a:rPr>
              <a:t>, devlet üniversitelerinin </a:t>
            </a:r>
            <a:r>
              <a:rPr lang="tr-TR" altLang="x-none" sz="2000" b="1" dirty="0">
                <a:solidFill>
                  <a:schemeClr val="accent1">
                    <a:lumMod val="50000"/>
                  </a:schemeClr>
                </a:solidFill>
              </a:rPr>
              <a:t>tıp ve diş hekimliği fakültelerinin ihtiyaç duyulan alanlarında</a:t>
            </a:r>
            <a:r>
              <a:rPr lang="tr-TR" altLang="x-none" sz="2000" dirty="0">
                <a:solidFill>
                  <a:schemeClr val="accent1">
                    <a:lumMod val="50000"/>
                  </a:schemeClr>
                </a:solidFill>
              </a:rPr>
              <a:t> teorik ve uygulamalı eğitim ve öğretim ile araştırma faaliyetlerinde bulunmak ve bu faaliyetlerin gerektirdiği işleri yapmak üzere </a:t>
            </a:r>
            <a:r>
              <a:rPr lang="tr-TR" altLang="x-none" sz="2000" b="1" dirty="0">
                <a:solidFill>
                  <a:schemeClr val="accent1">
                    <a:lumMod val="50000"/>
                  </a:schemeClr>
                </a:solidFill>
              </a:rPr>
              <a:t>diğer kanunların sözleşmeli personel çalıştırılmasına ilişkin hükümlerine tabi tutulmaksızın sözleşmeli öğretim üyesi olarak istihdam edilebilir.</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SÖZLEŞMELİ ÖĞRETİM ÜYELERİ (2547 S.K. 36. MADDE) </a:t>
            </a:r>
          </a:p>
        </p:txBody>
      </p:sp>
      <p:sp>
        <p:nvSpPr>
          <p:cNvPr id="9" name="Dikdörtgen 8"/>
          <p:cNvSpPr/>
          <p:nvPr/>
        </p:nvSpPr>
        <p:spPr>
          <a:xfrm>
            <a:off x="707366" y="1183094"/>
            <a:ext cx="10877080" cy="523220"/>
          </a:xfrm>
          <a:prstGeom prst="rect">
            <a:avLst/>
          </a:prstGeom>
        </p:spPr>
        <p:txBody>
          <a:bodyPr wrap="square">
            <a:spAutoFit/>
          </a:bodyPr>
          <a:lstStyle/>
          <a:p>
            <a:r>
              <a:rPr lang="tr-TR" sz="2800" b="1" u="sng" dirty="0">
                <a:solidFill>
                  <a:srgbClr val="203864"/>
                </a:solidFill>
              </a:rPr>
              <a:t>GENEL BİLGİ</a:t>
            </a:r>
          </a:p>
        </p:txBody>
      </p:sp>
    </p:spTree>
    <p:extLst>
      <p:ext uri="{BB962C8B-B14F-4D97-AF65-F5344CB8AC3E}">
        <p14:creationId xmlns:p14="http://schemas.microsoft.com/office/powerpoint/2010/main" val="2710278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857868"/>
            <a:ext cx="10603525" cy="2246769"/>
          </a:xfrm>
          <a:prstGeom prst="rect">
            <a:avLst/>
          </a:prstGeom>
        </p:spPr>
        <p:txBody>
          <a:bodyPr wrap="square">
            <a:spAutoFit/>
          </a:bodyPr>
          <a:lstStyle/>
          <a:p>
            <a:pPr algn="just" eaLnBrk="1" hangingPunct="1">
              <a:defRPr/>
            </a:pPr>
            <a:r>
              <a:rPr lang="tr-TR" altLang="x-none" sz="2000" dirty="0">
                <a:solidFill>
                  <a:schemeClr val="accent1">
                    <a:lumMod val="50000"/>
                  </a:schemeClr>
                </a:solidFill>
              </a:rPr>
              <a:t>Sözleşmeli öğretim üyelerine, yapacakları faaliyetin niteliğine göre devamlı statüde çalışan profesör ve doçentler için 2914 sayılı Kanunun 11 inci maddesinin dördüncü fıkrası ile unvanlar itibarıyla belirlenen ek ders ücretlerinin </a:t>
            </a:r>
            <a:r>
              <a:rPr lang="tr-TR" altLang="x-none" sz="2000" b="1" dirty="0">
                <a:solidFill>
                  <a:schemeClr val="accent1">
                    <a:lumMod val="50000"/>
                  </a:schemeClr>
                </a:solidFill>
              </a:rPr>
              <a:t>on katına kadar </a:t>
            </a:r>
            <a:r>
              <a:rPr lang="tr-TR" altLang="x-none" sz="2000" dirty="0">
                <a:solidFill>
                  <a:schemeClr val="accent1">
                    <a:lumMod val="50000"/>
                  </a:schemeClr>
                </a:solidFill>
              </a:rPr>
              <a:t>saatlik sözleşme ücreti ödenebilir.</a:t>
            </a:r>
          </a:p>
          <a:p>
            <a:pPr algn="just" eaLnBrk="1" hangingPunct="1">
              <a:defRPr/>
            </a:pPr>
            <a:endParaRPr lang="tr-TR" altLang="x-none" sz="2000" dirty="0">
              <a:solidFill>
                <a:schemeClr val="accent1">
                  <a:lumMod val="50000"/>
                </a:schemeClr>
              </a:solidFill>
            </a:endParaRPr>
          </a:p>
          <a:p>
            <a:pPr algn="just" eaLnBrk="1" hangingPunct="1">
              <a:defRPr/>
            </a:pPr>
            <a:r>
              <a:rPr lang="tr-TR" altLang="x-none" sz="2000" dirty="0">
                <a:solidFill>
                  <a:schemeClr val="accent1">
                    <a:lumMod val="50000"/>
                  </a:schemeClr>
                </a:solidFill>
              </a:rPr>
              <a:t>Özellik arz eden faaliyetler için, Maliye Bakanlığının uygun görüşü üzerine Yükseköğretim Kurulu kararıyla 2914 sayılı Kanunun 11 inci maddesinin dördüncü fıkrası ile unvanlar itibarıyla belirlenen ek ders ücretlerinin </a:t>
            </a:r>
            <a:r>
              <a:rPr lang="tr-TR" altLang="x-none" sz="2000" b="1" dirty="0">
                <a:solidFill>
                  <a:schemeClr val="accent1">
                    <a:lumMod val="50000"/>
                  </a:schemeClr>
                </a:solidFill>
              </a:rPr>
              <a:t>on beş katına kadar</a:t>
            </a:r>
            <a:r>
              <a:rPr lang="tr-TR" altLang="x-none" sz="2000" dirty="0">
                <a:solidFill>
                  <a:schemeClr val="accent1">
                    <a:lumMod val="50000"/>
                  </a:schemeClr>
                </a:solidFill>
              </a:rPr>
              <a:t> saatlik sözleşme ücreti ödenebilir.</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SÖZLEŞMELİ ÖĞRETİM ÜYELERİ (2547 S.K. 36. MADDE) </a:t>
            </a:r>
          </a:p>
        </p:txBody>
      </p:sp>
      <p:sp>
        <p:nvSpPr>
          <p:cNvPr id="9" name="Dikdörtgen 8"/>
          <p:cNvSpPr/>
          <p:nvPr/>
        </p:nvSpPr>
        <p:spPr>
          <a:xfrm>
            <a:off x="707366" y="1105446"/>
            <a:ext cx="10877080" cy="523220"/>
          </a:xfrm>
          <a:prstGeom prst="rect">
            <a:avLst/>
          </a:prstGeom>
        </p:spPr>
        <p:txBody>
          <a:bodyPr wrap="square">
            <a:spAutoFit/>
          </a:bodyPr>
          <a:lstStyle/>
          <a:p>
            <a:r>
              <a:rPr lang="tr-TR" sz="2800" b="1" u="sng" dirty="0">
                <a:solidFill>
                  <a:srgbClr val="203864"/>
                </a:solidFill>
              </a:rPr>
              <a:t>ÜCRET UNSURLARI</a:t>
            </a:r>
          </a:p>
        </p:txBody>
      </p:sp>
    </p:spTree>
    <p:extLst>
      <p:ext uri="{BB962C8B-B14F-4D97-AF65-F5344CB8AC3E}">
        <p14:creationId xmlns:p14="http://schemas.microsoft.com/office/powerpoint/2010/main" val="27090031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735448"/>
            <a:ext cx="10603525" cy="3139321"/>
          </a:xfrm>
          <a:prstGeom prst="rect">
            <a:avLst/>
          </a:prstGeom>
        </p:spPr>
        <p:txBody>
          <a:bodyPr wrap="square">
            <a:spAutoFit/>
          </a:bodyPr>
          <a:lstStyle/>
          <a:p>
            <a:pPr algn="just" eaLnBrk="1" hangingPunct="1">
              <a:defRPr/>
            </a:pPr>
            <a:r>
              <a:rPr lang="tr-TR" altLang="x-none" dirty="0">
                <a:solidFill>
                  <a:schemeClr val="accent1">
                    <a:lumMod val="50000"/>
                  </a:schemeClr>
                </a:solidFill>
              </a:rPr>
              <a:t>Sözleşmeli profesör ve doçentlere ödenecek sözleşme ücretinin yıllık toplam tutarı, üniversitenin özel bütçesinde ilgili yılda personel giderleri için öngörülen başlangıç ödeneğinin toplam </a:t>
            </a:r>
            <a:r>
              <a:rPr lang="tr-TR" altLang="x-none" b="1" dirty="0">
                <a:solidFill>
                  <a:schemeClr val="accent1">
                    <a:lumMod val="50000"/>
                  </a:schemeClr>
                </a:solidFill>
              </a:rPr>
              <a:t>tutarının yüzde 1’ini hiçbir şekilde geçemez</a:t>
            </a:r>
            <a:r>
              <a:rPr lang="tr-TR" altLang="x-none" dirty="0">
                <a:solidFill>
                  <a:schemeClr val="accent1">
                    <a:lumMod val="50000"/>
                  </a:schemeClr>
                </a:solidFill>
              </a:rPr>
              <a:t>; ancak, ilgili </a:t>
            </a:r>
            <a:r>
              <a:rPr lang="tr-TR" altLang="x-none" b="1" dirty="0">
                <a:solidFill>
                  <a:schemeClr val="accent1">
                    <a:lumMod val="50000"/>
                  </a:schemeClr>
                </a:solidFill>
              </a:rPr>
              <a:t>üniversitenin teklifi </a:t>
            </a:r>
            <a:r>
              <a:rPr lang="tr-TR" altLang="x-none" dirty="0">
                <a:solidFill>
                  <a:schemeClr val="accent1">
                    <a:lumMod val="50000"/>
                  </a:schemeClr>
                </a:solidFill>
              </a:rPr>
              <a:t>ve </a:t>
            </a:r>
            <a:r>
              <a:rPr lang="tr-TR" altLang="x-none" b="1" dirty="0">
                <a:solidFill>
                  <a:schemeClr val="accent1">
                    <a:lumMod val="50000"/>
                  </a:schemeClr>
                </a:solidFill>
              </a:rPr>
              <a:t>Yükseköğretim Kurulunun uygun görüşü </a:t>
            </a:r>
            <a:r>
              <a:rPr lang="tr-TR" altLang="x-none" dirty="0">
                <a:solidFill>
                  <a:schemeClr val="accent1">
                    <a:lumMod val="50000"/>
                  </a:schemeClr>
                </a:solidFill>
              </a:rPr>
              <a:t>üzerine </a:t>
            </a:r>
            <a:r>
              <a:rPr lang="tr-TR" altLang="x-none" b="1" dirty="0">
                <a:solidFill>
                  <a:schemeClr val="accent1">
                    <a:lumMod val="50000"/>
                  </a:schemeClr>
                </a:solidFill>
              </a:rPr>
              <a:t>Maliye Bakanlığınca </a:t>
            </a:r>
            <a:r>
              <a:rPr lang="tr-TR" altLang="x-none" dirty="0">
                <a:solidFill>
                  <a:schemeClr val="accent1">
                    <a:lumMod val="50000"/>
                  </a:schemeClr>
                </a:solidFill>
              </a:rPr>
              <a:t>bu oran </a:t>
            </a:r>
            <a:r>
              <a:rPr lang="tr-TR" altLang="x-none" b="1" u="sng" dirty="0">
                <a:solidFill>
                  <a:schemeClr val="accent1">
                    <a:lumMod val="50000"/>
                  </a:schemeClr>
                </a:solidFill>
              </a:rPr>
              <a:t>bir katına kadar</a:t>
            </a:r>
            <a:r>
              <a:rPr lang="tr-TR" altLang="x-none" dirty="0">
                <a:solidFill>
                  <a:schemeClr val="accent1">
                    <a:lumMod val="50000"/>
                  </a:schemeClr>
                </a:solidFill>
              </a:rPr>
              <a:t> artırılabilir ve bu şekilde artırılan tutar ilgili üniversitenin </a:t>
            </a:r>
            <a:r>
              <a:rPr lang="tr-TR" altLang="x-none" b="1" dirty="0">
                <a:solidFill>
                  <a:schemeClr val="accent1">
                    <a:lumMod val="50000"/>
                  </a:schemeClr>
                </a:solidFill>
              </a:rPr>
              <a:t>döner sermaye bütçesinden karşılanır. </a:t>
            </a:r>
          </a:p>
          <a:p>
            <a:pPr algn="just" eaLnBrk="1" hangingPunct="1">
              <a:defRPr/>
            </a:pPr>
            <a:endParaRPr lang="tr-TR" altLang="x-none" b="1" dirty="0">
              <a:solidFill>
                <a:schemeClr val="accent1">
                  <a:lumMod val="50000"/>
                </a:schemeClr>
              </a:solidFill>
            </a:endParaRPr>
          </a:p>
          <a:p>
            <a:pPr algn="just" eaLnBrk="1" hangingPunct="1">
              <a:defRPr/>
            </a:pPr>
            <a:r>
              <a:rPr lang="tr-TR" altLang="x-none" dirty="0">
                <a:solidFill>
                  <a:schemeClr val="accent1">
                    <a:lumMod val="50000"/>
                  </a:schemeClr>
                </a:solidFill>
              </a:rPr>
              <a:t>Sözleşmeler, aylık çalışma süresi </a:t>
            </a:r>
            <a:r>
              <a:rPr lang="tr-TR" altLang="x-none" b="1" dirty="0">
                <a:solidFill>
                  <a:schemeClr val="accent1">
                    <a:lumMod val="50000"/>
                  </a:schemeClr>
                </a:solidFill>
              </a:rPr>
              <a:t>seksen saati geçmemek üzere</a:t>
            </a:r>
            <a:r>
              <a:rPr lang="tr-TR" altLang="x-none" dirty="0">
                <a:solidFill>
                  <a:schemeClr val="accent1">
                    <a:lumMod val="50000"/>
                  </a:schemeClr>
                </a:solidFill>
              </a:rPr>
              <a:t> bir yıla kadar yapılabilir.</a:t>
            </a:r>
          </a:p>
          <a:p>
            <a:pPr algn="just" eaLnBrk="1" hangingPunct="1">
              <a:defRPr/>
            </a:pPr>
            <a:endParaRPr lang="tr-TR" altLang="x-none" dirty="0">
              <a:solidFill>
                <a:schemeClr val="accent1">
                  <a:lumMod val="50000"/>
                </a:schemeClr>
              </a:solidFill>
            </a:endParaRPr>
          </a:p>
          <a:p>
            <a:pPr algn="just" eaLnBrk="1" hangingPunct="1">
              <a:defRPr/>
            </a:pPr>
            <a:r>
              <a:rPr lang="tr-TR" altLang="x-none" dirty="0">
                <a:solidFill>
                  <a:schemeClr val="accent1">
                    <a:lumMod val="50000"/>
                  </a:schemeClr>
                </a:solidFill>
              </a:rPr>
              <a:t>Brüt ücretten gelir vergisi, Damga vergisi, SGK prim kesintileri yapılır.</a:t>
            </a:r>
          </a:p>
          <a:p>
            <a:pPr algn="just" eaLnBrk="1" hangingPunct="1">
              <a:defRPr/>
            </a:pPr>
            <a:endParaRPr lang="tr-TR" altLang="x-none" dirty="0">
              <a:solidFill>
                <a:schemeClr val="accent1">
                  <a:lumMod val="50000"/>
                </a:schemeClr>
              </a:solidFill>
            </a:endParaRPr>
          </a:p>
          <a:p>
            <a:pPr algn="just" eaLnBrk="1" hangingPunct="1">
              <a:defRPr/>
            </a:pPr>
            <a:r>
              <a:rPr lang="tr-TR" altLang="x-none" dirty="0">
                <a:solidFill>
                  <a:schemeClr val="accent1">
                    <a:lumMod val="50000"/>
                  </a:schemeClr>
                </a:solidFill>
              </a:rPr>
              <a:t>5510 Sayılı Kanunun 4/a maddesi kapsamında sigortalı sayılır.</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SÖZLEŞMELİ ÖĞRETİM ÜYELERİ (2547 S.K. 36. MADDE) </a:t>
            </a:r>
          </a:p>
        </p:txBody>
      </p:sp>
      <p:sp>
        <p:nvSpPr>
          <p:cNvPr id="3" name="Dikdörtgen 2"/>
          <p:cNvSpPr/>
          <p:nvPr/>
        </p:nvSpPr>
        <p:spPr>
          <a:xfrm>
            <a:off x="707366" y="1087424"/>
            <a:ext cx="4278702" cy="523220"/>
          </a:xfrm>
          <a:prstGeom prst="rect">
            <a:avLst/>
          </a:prstGeom>
        </p:spPr>
        <p:txBody>
          <a:bodyPr wrap="square">
            <a:spAutoFit/>
          </a:bodyPr>
          <a:lstStyle/>
          <a:p>
            <a:r>
              <a:rPr lang="tr-TR" sz="2800" b="1" u="sng" dirty="0">
                <a:solidFill>
                  <a:srgbClr val="203864"/>
                </a:solidFill>
              </a:rPr>
              <a:t>ÜCRET UNSURLARI</a:t>
            </a:r>
          </a:p>
        </p:txBody>
      </p:sp>
    </p:spTree>
    <p:extLst>
      <p:ext uri="{BB962C8B-B14F-4D97-AF65-F5344CB8AC3E}">
        <p14:creationId xmlns:p14="http://schemas.microsoft.com/office/powerpoint/2010/main" val="1179495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2253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720969" y="1459524"/>
            <a:ext cx="9900139" cy="538609"/>
          </a:xfrm>
          <a:prstGeom prst="rect">
            <a:avLst/>
          </a:prstGeom>
        </p:spPr>
        <p:txBody>
          <a:bodyPr wrap="square">
            <a:spAutoFit/>
          </a:bodyPr>
          <a:lstStyle/>
          <a:p>
            <a:r>
              <a:rPr lang="tr-TR" sz="1100" b="1" dirty="0">
                <a:latin typeface="Times New Roman" panose="02020603050405020304" pitchFamily="18" charset="0"/>
                <a:ea typeface="Times New Roman" panose="02020603050405020304" pitchFamily="18" charset="0"/>
              </a:rPr>
              <a:t/>
            </a:r>
            <a:br>
              <a:rPr lang="tr-TR" sz="1100" b="1" dirty="0">
                <a:latin typeface="Times New Roman" panose="02020603050405020304" pitchFamily="18" charset="0"/>
                <a:ea typeface="Times New Roman" panose="02020603050405020304" pitchFamily="18" charset="0"/>
              </a:rPr>
            </a:br>
            <a:endParaRPr lang="tr-TR" dirty="0"/>
          </a:p>
        </p:txBody>
      </p:sp>
      <p:sp>
        <p:nvSpPr>
          <p:cNvPr id="4" name="Dikdörtgen 3"/>
          <p:cNvSpPr/>
          <p:nvPr/>
        </p:nvSpPr>
        <p:spPr>
          <a:xfrm>
            <a:off x="1424354" y="290147"/>
            <a:ext cx="9196754" cy="646331"/>
          </a:xfrm>
          <a:prstGeom prst="rect">
            <a:avLst/>
          </a:prstGeom>
        </p:spPr>
        <p:txBody>
          <a:bodyPr wrap="square">
            <a:spAutoFit/>
          </a:bodyPr>
          <a:lstStyle/>
          <a:p>
            <a:pPr lvl="0" eaLnBrk="1" hangingPunct="1"/>
            <a:r>
              <a:rPr lang="tr-TR" altLang="tr-TR" sz="3600" b="1" dirty="0">
                <a:solidFill>
                  <a:srgbClr val="00B0F0"/>
                </a:solidFill>
              </a:rPr>
              <a:t>                </a:t>
            </a:r>
            <a:endParaRPr lang="en-US" altLang="tr-TR" sz="3600" b="1" dirty="0">
              <a:solidFill>
                <a:srgbClr val="00B0F0"/>
              </a:solidFill>
            </a:endParaRPr>
          </a:p>
        </p:txBody>
      </p:sp>
      <p:sp>
        <p:nvSpPr>
          <p:cNvPr id="5" name="Dikdörtgen 4"/>
          <p:cNvSpPr/>
          <p:nvPr/>
        </p:nvSpPr>
        <p:spPr>
          <a:xfrm>
            <a:off x="879630" y="817001"/>
            <a:ext cx="9582815" cy="646331"/>
          </a:xfrm>
          <a:prstGeom prst="rect">
            <a:avLst/>
          </a:prstGeom>
        </p:spPr>
        <p:txBody>
          <a:bodyPr wrap="square">
            <a:spAutoFit/>
          </a:bodyPr>
          <a:lstStyle/>
          <a:p>
            <a:pPr algn="ctr"/>
            <a:r>
              <a:rPr lang="tr-TR" sz="3600" b="1" dirty="0">
                <a:solidFill>
                  <a:srgbClr val="00B0F0"/>
                </a:solidFill>
              </a:rPr>
              <a:t>AYLIK KATSAYILAR</a:t>
            </a:r>
            <a:endParaRPr lang="tr-TR" sz="3600" dirty="0"/>
          </a:p>
        </p:txBody>
      </p:sp>
      <p:sp>
        <p:nvSpPr>
          <p:cNvPr id="6" name="Dikdörtgen 5"/>
          <p:cNvSpPr/>
          <p:nvPr/>
        </p:nvSpPr>
        <p:spPr>
          <a:xfrm>
            <a:off x="1112838" y="1800524"/>
            <a:ext cx="9735271" cy="2462213"/>
          </a:xfrm>
          <a:prstGeom prst="rect">
            <a:avLst/>
          </a:prstGeom>
        </p:spPr>
        <p:txBody>
          <a:bodyPr wrap="square">
            <a:spAutoFit/>
          </a:bodyPr>
          <a:lstStyle/>
          <a:p>
            <a:pPr algn="just"/>
            <a:r>
              <a:rPr lang="tr-TR" sz="2200" b="1" dirty="0">
                <a:solidFill>
                  <a:srgbClr val="203864"/>
                </a:solidFill>
              </a:rPr>
              <a:t>657 sayılı Devlet Memurları Kanununun 154 üncü maddesi uyarınca, aylık gösterge tablosunda yer alan rakamlar ile ek gösterge rakamlarının aylık tutarlara çevrilmesinde uygulanacak aylık katsayılar</a:t>
            </a:r>
            <a:r>
              <a:rPr lang="tr-TR" sz="2200" dirty="0">
                <a:solidFill>
                  <a:srgbClr val="203864"/>
                </a:solidFill>
              </a:rPr>
              <a:t> 4688 sayılı Kamu Görevlileri Sendikaları ve Toplu Sözleşme Kanununun 28 maddesi hükmüne istinaden toplu sözleşme ile belirlenerek; </a:t>
            </a:r>
            <a:r>
              <a:rPr lang="tr-TR" sz="2200" b="1" dirty="0">
                <a:solidFill>
                  <a:srgbClr val="203864"/>
                </a:solidFill>
              </a:rPr>
              <a:t>Hazine ve Maliye Bakanlığı Kamu Mali Yönetim ve Dönüşüm Genel Müdürlüğü </a:t>
            </a:r>
            <a:r>
              <a:rPr lang="tr-TR" sz="2200" b="1" dirty="0">
                <a:solidFill>
                  <a:srgbClr val="00B0F0"/>
                </a:solidFill>
              </a:rPr>
              <a:t>Mali ve Sosyal Haklar Genelgesi </a:t>
            </a:r>
            <a:r>
              <a:rPr lang="tr-TR" sz="2200" b="1" dirty="0">
                <a:solidFill>
                  <a:srgbClr val="203864"/>
                </a:solidFill>
              </a:rPr>
              <a:t>ile yayımlanmaktadır.</a:t>
            </a:r>
          </a:p>
          <a:p>
            <a:pPr algn="just"/>
            <a:endParaRPr lang="tr-TR" sz="2200" b="1" dirty="0">
              <a:solidFill>
                <a:srgbClr val="203864"/>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3985000"/>
            <a:ext cx="10603525" cy="1477328"/>
          </a:xfrm>
          <a:prstGeom prst="rect">
            <a:avLst/>
          </a:prstGeom>
        </p:spPr>
        <p:txBody>
          <a:bodyPr wrap="square">
            <a:spAutoFit/>
          </a:bodyPr>
          <a:lstStyle/>
          <a:p>
            <a:pPr algn="just" eaLnBrk="1" hangingPunct="1">
              <a:defRPr/>
            </a:pPr>
            <a:r>
              <a:rPr lang="tr-TR" altLang="x-none" dirty="0">
                <a:solidFill>
                  <a:schemeClr val="accent1">
                    <a:lumMod val="50000"/>
                  </a:schemeClr>
                </a:solidFill>
              </a:rPr>
              <a:t>2547 sayılı Yükseköğretim Kanununun 36 maddesinin altıncı fıkrasında yer alan hükümler gereğince  Profesör  unvanlı Öğretim Üyesinin Tıp Fakültesinde sözleşmeli olarak çalıştırılması durumunda  Ödenecek sözleşme Ücreti,</a:t>
            </a:r>
          </a:p>
          <a:p>
            <a:pPr algn="just" eaLnBrk="1" hangingPunct="1">
              <a:defRPr/>
            </a:pPr>
            <a:endParaRPr lang="tr-TR" altLang="x-none" dirty="0">
              <a:solidFill>
                <a:schemeClr val="accent1">
                  <a:lumMod val="50000"/>
                </a:schemeClr>
              </a:solidFill>
            </a:endParaRPr>
          </a:p>
          <a:p>
            <a:pPr algn="just" eaLnBrk="1" hangingPunct="1">
              <a:defRPr/>
            </a:pPr>
            <a:r>
              <a:rPr lang="tr-TR" altLang="x-none" dirty="0">
                <a:solidFill>
                  <a:schemeClr val="accent1">
                    <a:lumMod val="50000"/>
                  </a:schemeClr>
                </a:solidFill>
              </a:rPr>
              <a:t>Üniversitemizin 2022 yılı Personel Giderleri Başlangıç Ödeneği = 661.796.000* %1 = 6.617.960,00</a:t>
            </a:r>
          </a:p>
        </p:txBody>
      </p:sp>
      <p:sp>
        <p:nvSpPr>
          <p:cNvPr id="7" name="Dikdörtgen 6"/>
          <p:cNvSpPr/>
          <p:nvPr/>
        </p:nvSpPr>
        <p:spPr>
          <a:xfrm>
            <a:off x="707366" y="362155"/>
            <a:ext cx="10877080" cy="1077218"/>
          </a:xfrm>
          <a:prstGeom prst="rect">
            <a:avLst/>
          </a:prstGeom>
        </p:spPr>
        <p:txBody>
          <a:bodyPr wrap="square">
            <a:spAutoFit/>
          </a:bodyPr>
          <a:lstStyle/>
          <a:p>
            <a:pPr algn="ctr" eaLnBrk="1" hangingPunct="1"/>
            <a:r>
              <a:rPr lang="tr-TR" altLang="tr-TR" sz="3200" b="1" dirty="0">
                <a:solidFill>
                  <a:srgbClr val="00B0F0"/>
                </a:solidFill>
              </a:rPr>
              <a:t>SÖZLEŞMELİ AKADEMİK PERSONEL / SÖZLEŞMELİ ÖĞRETİM ÜYELERİ (2547 S.K. 36. MADDE) </a:t>
            </a:r>
          </a:p>
        </p:txBody>
      </p:sp>
      <p:sp>
        <p:nvSpPr>
          <p:cNvPr id="9" name="Dikdörtgen 8"/>
          <p:cNvSpPr/>
          <p:nvPr/>
        </p:nvSpPr>
        <p:spPr>
          <a:xfrm>
            <a:off x="707366" y="1552371"/>
            <a:ext cx="10877080" cy="523220"/>
          </a:xfrm>
          <a:prstGeom prst="rect">
            <a:avLst/>
          </a:prstGeom>
        </p:spPr>
        <p:txBody>
          <a:bodyPr wrap="square">
            <a:spAutoFit/>
          </a:bodyPr>
          <a:lstStyle/>
          <a:p>
            <a:r>
              <a:rPr lang="tr-TR" sz="2800" b="1" u="sng" dirty="0">
                <a:solidFill>
                  <a:srgbClr val="203864"/>
                </a:solidFill>
              </a:rPr>
              <a:t>ÖRNEK HESAPLAMA</a:t>
            </a:r>
          </a:p>
        </p:txBody>
      </p:sp>
      <p:graphicFrame>
        <p:nvGraphicFramePr>
          <p:cNvPr id="3" name="Tablo 2"/>
          <p:cNvGraphicFramePr>
            <a:graphicFrameLocks noGrp="1"/>
          </p:cNvGraphicFramePr>
          <p:nvPr>
            <p:extLst>
              <p:ext uri="{D42A27DB-BD31-4B8C-83A1-F6EECF244321}">
                <p14:modId xmlns:p14="http://schemas.microsoft.com/office/powerpoint/2010/main" val="278945059"/>
              </p:ext>
            </p:extLst>
          </p:nvPr>
        </p:nvGraphicFramePr>
        <p:xfrm>
          <a:off x="300680" y="2237660"/>
          <a:ext cx="11690452" cy="1548000"/>
        </p:xfrm>
        <a:graphic>
          <a:graphicData uri="http://schemas.openxmlformats.org/drawingml/2006/table">
            <a:tbl>
              <a:tblPr firstRow="1" bandRow="1">
                <a:effectLst>
                  <a:outerShdw blurRad="50800" dist="38100" dir="8100000" algn="tr" rotWithShape="0">
                    <a:prstClr val="black">
                      <a:alpha val="40000"/>
                    </a:prstClr>
                  </a:outerShdw>
                </a:effectLst>
                <a:tableStyleId>{7DF18680-E054-41AD-8BC1-D1AEF772440D}</a:tableStyleId>
              </a:tblPr>
              <a:tblGrid>
                <a:gridCol w="1338339">
                  <a:extLst>
                    <a:ext uri="{9D8B030D-6E8A-4147-A177-3AD203B41FA5}">
                      <a16:colId xmlns:a16="http://schemas.microsoft.com/office/drawing/2014/main" val="2264311039"/>
                    </a:ext>
                  </a:extLst>
                </a:gridCol>
                <a:gridCol w="750498">
                  <a:extLst>
                    <a:ext uri="{9D8B030D-6E8A-4147-A177-3AD203B41FA5}">
                      <a16:colId xmlns:a16="http://schemas.microsoft.com/office/drawing/2014/main" val="1814086499"/>
                    </a:ext>
                  </a:extLst>
                </a:gridCol>
                <a:gridCol w="1043796">
                  <a:extLst>
                    <a:ext uri="{9D8B030D-6E8A-4147-A177-3AD203B41FA5}">
                      <a16:colId xmlns:a16="http://schemas.microsoft.com/office/drawing/2014/main" val="1121977014"/>
                    </a:ext>
                  </a:extLst>
                </a:gridCol>
                <a:gridCol w="957532">
                  <a:extLst>
                    <a:ext uri="{9D8B030D-6E8A-4147-A177-3AD203B41FA5}">
                      <a16:colId xmlns:a16="http://schemas.microsoft.com/office/drawing/2014/main" val="1680277211"/>
                    </a:ext>
                  </a:extLst>
                </a:gridCol>
                <a:gridCol w="983412">
                  <a:extLst>
                    <a:ext uri="{9D8B030D-6E8A-4147-A177-3AD203B41FA5}">
                      <a16:colId xmlns:a16="http://schemas.microsoft.com/office/drawing/2014/main" val="1645812479"/>
                    </a:ext>
                  </a:extLst>
                </a:gridCol>
                <a:gridCol w="983411">
                  <a:extLst>
                    <a:ext uri="{9D8B030D-6E8A-4147-A177-3AD203B41FA5}">
                      <a16:colId xmlns:a16="http://schemas.microsoft.com/office/drawing/2014/main" val="1588472998"/>
                    </a:ext>
                  </a:extLst>
                </a:gridCol>
                <a:gridCol w="1431985">
                  <a:extLst>
                    <a:ext uri="{9D8B030D-6E8A-4147-A177-3AD203B41FA5}">
                      <a16:colId xmlns:a16="http://schemas.microsoft.com/office/drawing/2014/main" val="2199843613"/>
                    </a:ext>
                  </a:extLst>
                </a:gridCol>
                <a:gridCol w="1406105">
                  <a:extLst>
                    <a:ext uri="{9D8B030D-6E8A-4147-A177-3AD203B41FA5}">
                      <a16:colId xmlns:a16="http://schemas.microsoft.com/office/drawing/2014/main" val="4246100540"/>
                    </a:ext>
                  </a:extLst>
                </a:gridCol>
                <a:gridCol w="1362974">
                  <a:extLst>
                    <a:ext uri="{9D8B030D-6E8A-4147-A177-3AD203B41FA5}">
                      <a16:colId xmlns:a16="http://schemas.microsoft.com/office/drawing/2014/main" val="4087469609"/>
                    </a:ext>
                  </a:extLst>
                </a:gridCol>
                <a:gridCol w="1432400">
                  <a:extLst>
                    <a:ext uri="{9D8B030D-6E8A-4147-A177-3AD203B41FA5}">
                      <a16:colId xmlns:a16="http://schemas.microsoft.com/office/drawing/2014/main" val="145972973"/>
                    </a:ext>
                  </a:extLst>
                </a:gridCol>
              </a:tblGrid>
              <a:tr h="972000">
                <a:tc>
                  <a:txBody>
                    <a:bodyPr/>
                    <a:lstStyle/>
                    <a:p>
                      <a:pPr algn="ctr"/>
                      <a:r>
                        <a:rPr lang="tr-TR" sz="1600" dirty="0"/>
                        <a:t>Başlangıç</a:t>
                      </a:r>
                      <a:r>
                        <a:rPr lang="tr-TR" sz="1600" baseline="0" dirty="0"/>
                        <a:t> Ödeneği</a:t>
                      </a:r>
                      <a:endParaRPr lang="tr-TR"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tr-TR" sz="1600" dirty="0"/>
                        <a:t>Unvan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tr-TR" sz="1600" dirty="0"/>
                        <a:t>Ek Ders</a:t>
                      </a:r>
                      <a:r>
                        <a:rPr lang="tr-TR" sz="1600" baseline="0" dirty="0"/>
                        <a:t> Ücret Göster.</a:t>
                      </a:r>
                      <a:endParaRPr lang="tr-TR"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tr-TR" sz="1600" dirty="0"/>
                        <a:t>Ders Saat</a:t>
                      </a:r>
                      <a:r>
                        <a:rPr lang="tr-TR" sz="1600" baseline="0" dirty="0"/>
                        <a:t> Ücreti</a:t>
                      </a:r>
                      <a:endParaRPr lang="tr-TR"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l"/>
                      <a:r>
                        <a:rPr lang="tr-TR" sz="1600" dirty="0"/>
                        <a:t>Ders saat ücreti*10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t>Ders saat ücreti*15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l"/>
                      <a:r>
                        <a:rPr lang="tr-TR" sz="1600" dirty="0"/>
                        <a:t>Aylık ders saat ücreti*80</a:t>
                      </a:r>
                    </a:p>
                    <a:p>
                      <a:pPr algn="l"/>
                      <a:r>
                        <a:rPr lang="tr-TR" sz="1600" dirty="0"/>
                        <a:t>(10 katı)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l"/>
                      <a:r>
                        <a:rPr lang="tr-TR" sz="1600" dirty="0"/>
                        <a:t>Aylık ders saat ücreti*80</a:t>
                      </a:r>
                    </a:p>
                    <a:p>
                      <a:pPr algn="l"/>
                      <a:r>
                        <a:rPr lang="tr-TR" sz="1600" dirty="0"/>
                        <a:t>(15 katı)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l"/>
                      <a:r>
                        <a:rPr lang="tr-TR" sz="1600" dirty="0"/>
                        <a:t>Yıllık Toplam Brüt ücret (10 Katı)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t>Yıllık Toplam Brüt ücret (15 Katı)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4203826309"/>
                  </a:ext>
                </a:extLst>
              </a:tr>
              <a:tr h="576000">
                <a:tc>
                  <a:txBody>
                    <a:bodyPr/>
                    <a:lstStyle/>
                    <a:p>
                      <a:pPr algn="ctr"/>
                      <a:r>
                        <a:rPr lang="tr-TR" sz="1600" kern="1200" dirty="0">
                          <a:solidFill>
                            <a:srgbClr val="203864"/>
                          </a:solidFill>
                          <a:latin typeface="+mn-lt"/>
                          <a:ea typeface="+mn-ea"/>
                          <a:cs typeface="+mn-cs"/>
                        </a:rPr>
                        <a:t>661.796.000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tc>
                  <a:txBody>
                    <a:bodyPr/>
                    <a:lstStyle/>
                    <a:p>
                      <a:pPr algn="ctr"/>
                      <a:r>
                        <a:rPr lang="tr-TR" sz="1600" kern="1200" dirty="0">
                          <a:solidFill>
                            <a:srgbClr val="203864"/>
                          </a:solidFill>
                          <a:latin typeface="+mn-lt"/>
                          <a:ea typeface="+mn-ea"/>
                          <a:cs typeface="+mn-cs"/>
                        </a:rPr>
                        <a:t>Prof.</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tc>
                  <a:txBody>
                    <a:bodyPr/>
                    <a:lstStyle/>
                    <a:p>
                      <a:pPr algn="ctr"/>
                      <a:r>
                        <a:rPr lang="tr-TR" sz="1600" kern="1200" dirty="0">
                          <a:solidFill>
                            <a:srgbClr val="203864"/>
                          </a:solidFill>
                          <a:latin typeface="+mn-lt"/>
                          <a:ea typeface="+mn-ea"/>
                          <a:cs typeface="+mn-cs"/>
                        </a:rPr>
                        <a:t>300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tc>
                  <a:txBody>
                    <a:bodyPr/>
                    <a:lstStyle/>
                    <a:p>
                      <a:pPr algn="ctr"/>
                      <a:r>
                        <a:rPr lang="tr-TR" sz="1600" kern="1200" dirty="0">
                          <a:solidFill>
                            <a:srgbClr val="203864"/>
                          </a:solidFill>
                          <a:latin typeface="+mn-lt"/>
                          <a:ea typeface="+mn-ea"/>
                          <a:cs typeface="+mn-cs"/>
                        </a:rPr>
                        <a:t>70,63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tc>
                  <a:txBody>
                    <a:bodyPr/>
                    <a:lstStyle/>
                    <a:p>
                      <a:pPr algn="ctr"/>
                      <a:r>
                        <a:rPr lang="tr-TR" sz="1600" kern="1200" dirty="0">
                          <a:solidFill>
                            <a:srgbClr val="203864"/>
                          </a:solidFill>
                          <a:latin typeface="+mn-lt"/>
                          <a:ea typeface="+mn-ea"/>
                          <a:cs typeface="+mn-cs"/>
                        </a:rPr>
                        <a:t>706,33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tc>
                  <a:txBody>
                    <a:bodyPr/>
                    <a:lstStyle/>
                    <a:p>
                      <a:pPr algn="ctr"/>
                      <a:r>
                        <a:rPr lang="tr-TR" sz="1600" kern="1200" dirty="0">
                          <a:solidFill>
                            <a:srgbClr val="203864"/>
                          </a:solidFill>
                          <a:latin typeface="+mn-lt"/>
                          <a:ea typeface="+mn-ea"/>
                          <a:cs typeface="+mn-cs"/>
                        </a:rPr>
                        <a:t>1.059,45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tc>
                  <a:txBody>
                    <a:bodyPr/>
                    <a:lstStyle/>
                    <a:p>
                      <a:pPr algn="ctr"/>
                      <a:r>
                        <a:rPr lang="tr-TR" sz="1600" kern="1200" dirty="0">
                          <a:solidFill>
                            <a:srgbClr val="203864"/>
                          </a:solidFill>
                          <a:latin typeface="+mn-lt"/>
                          <a:ea typeface="+mn-ea"/>
                          <a:cs typeface="+mn-cs"/>
                        </a:rPr>
                        <a:t>56.506.40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tc>
                  <a:txBody>
                    <a:bodyPr/>
                    <a:lstStyle/>
                    <a:p>
                      <a:pPr algn="ctr"/>
                      <a:r>
                        <a:rPr lang="tr-TR" sz="1600" kern="1200" dirty="0">
                          <a:solidFill>
                            <a:srgbClr val="203864"/>
                          </a:solidFill>
                          <a:latin typeface="+mn-lt"/>
                          <a:ea typeface="+mn-ea"/>
                          <a:cs typeface="+mn-cs"/>
                        </a:rPr>
                        <a:t>84.756,00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tc>
                  <a:txBody>
                    <a:bodyPr/>
                    <a:lstStyle/>
                    <a:p>
                      <a:pPr algn="ctr"/>
                      <a:r>
                        <a:rPr lang="tr-TR" sz="1600" kern="1200" dirty="0">
                          <a:solidFill>
                            <a:srgbClr val="203864"/>
                          </a:solidFill>
                          <a:latin typeface="+mn-lt"/>
                          <a:ea typeface="+mn-ea"/>
                          <a:cs typeface="+mn-cs"/>
                        </a:rPr>
                        <a:t>678.076,80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tc>
                  <a:txBody>
                    <a:bodyPr/>
                    <a:lstStyle/>
                    <a:p>
                      <a:pPr algn="ctr"/>
                      <a:r>
                        <a:rPr lang="tr-TR" sz="1600" kern="1200" dirty="0">
                          <a:solidFill>
                            <a:srgbClr val="203864"/>
                          </a:solidFill>
                          <a:latin typeface="+mn-lt"/>
                          <a:ea typeface="+mn-ea"/>
                          <a:cs typeface="+mn-cs"/>
                        </a:rPr>
                        <a:t>1.017,072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extLst>
                  <a:ext uri="{0D108BD9-81ED-4DB2-BD59-A6C34878D82A}">
                    <a16:rowId xmlns:a16="http://schemas.microsoft.com/office/drawing/2014/main" val="497537327"/>
                  </a:ext>
                </a:extLst>
              </a:tr>
            </a:tbl>
          </a:graphicData>
        </a:graphic>
      </p:graphicFrame>
    </p:spTree>
    <p:extLst>
      <p:ext uri="{BB962C8B-B14F-4D97-AF65-F5344CB8AC3E}">
        <p14:creationId xmlns:p14="http://schemas.microsoft.com/office/powerpoint/2010/main" val="37308682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4" name="TextBox 7"/>
          <p:cNvSpPr txBox="1">
            <a:spLocks noChangeArrowheads="1"/>
          </p:cNvSpPr>
          <p:nvPr/>
        </p:nvSpPr>
        <p:spPr bwMode="auto">
          <a:xfrm>
            <a:off x="379562" y="2242437"/>
            <a:ext cx="11395495" cy="1446550"/>
          </a:xfrm>
          <a:prstGeom prst="rect">
            <a:avLst/>
          </a:prstGeom>
          <a:no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tr-TR" altLang="tr-TR" sz="4400" b="1" dirty="0">
                <a:solidFill>
                  <a:srgbClr val="203864"/>
                </a:solidFill>
              </a:rPr>
              <a:t>EMEKLİ ÖĞRETİM ÜYELERİ (2547 SAYILI YÜKSEKÖĞRETİM KANUNU  30. MADDE) </a:t>
            </a:r>
          </a:p>
        </p:txBody>
      </p:sp>
      <p:sp>
        <p:nvSpPr>
          <p:cNvPr id="2"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61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4287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737109"/>
            <a:ext cx="10603525" cy="3785652"/>
          </a:xfrm>
          <a:prstGeom prst="rect">
            <a:avLst/>
          </a:prstGeom>
        </p:spPr>
        <p:txBody>
          <a:bodyPr wrap="square">
            <a:spAutoFit/>
          </a:bodyPr>
          <a:lstStyle/>
          <a:p>
            <a:pPr algn="just" eaLnBrk="1" hangingPunct="1">
              <a:defRPr/>
            </a:pPr>
            <a:r>
              <a:rPr lang="tr-TR" altLang="x-none" sz="2000" dirty="0">
                <a:solidFill>
                  <a:schemeClr val="accent1">
                    <a:lumMod val="50000"/>
                  </a:schemeClr>
                </a:solidFill>
              </a:rPr>
              <a:t>Emekli Öğretim üyeleri 2914 sayılı Yükseköğretim Personel Kanunun 17. maddesi ve </a:t>
            </a:r>
            <a:r>
              <a:rPr lang="tr-TR" altLang="x-none" sz="2000" b="1" dirty="0">
                <a:solidFill>
                  <a:schemeClr val="accent1">
                    <a:lumMod val="50000"/>
                  </a:schemeClr>
                </a:solidFill>
              </a:rPr>
              <a:t>2547 sayılı Yükseköğretim Kanununun 30 uncu maddesinin </a:t>
            </a:r>
            <a:r>
              <a:rPr lang="tr-TR" altLang="x-none" sz="2000" dirty="0">
                <a:solidFill>
                  <a:schemeClr val="accent1">
                    <a:lumMod val="50000"/>
                  </a:schemeClr>
                </a:solidFill>
              </a:rPr>
              <a:t>ikinci fıkrasına istinaden; Yaş haddini dolduracakları tarihten önce başvurmuş olup sözleşme tarihi itibarıyla öğretim üyesi kadrolarında bulunanlardan yükseköğretim kurumlarınca belirlenen bölüm ve programlarda görevlerinde kalmalarında fayda görülenler, yükseköğretim kurumunun teklifi ve Yükseköğretim Kurulunun onayı ile </a:t>
            </a:r>
            <a:r>
              <a:rPr lang="tr-TR" altLang="x-none" sz="2000" b="1" dirty="0">
                <a:solidFill>
                  <a:schemeClr val="accent1">
                    <a:lumMod val="50000"/>
                  </a:schemeClr>
                </a:solidFill>
              </a:rPr>
              <a:t>emeklilik yaş hadlerini doldurdukları tarihten itibaren, 75 yaşını geçmemek üzere emeklilik veya yaşlılık aylığı bağlanıncaya kadar birer yıllık sürelerle sözleşmeli olarak çalıştırılabilirler.</a:t>
            </a:r>
          </a:p>
          <a:p>
            <a:pPr algn="just" eaLnBrk="1" hangingPunct="1">
              <a:defRPr/>
            </a:pPr>
            <a:endParaRPr lang="tr-TR" altLang="x-none" sz="2000" b="1" dirty="0">
              <a:solidFill>
                <a:schemeClr val="accent1">
                  <a:lumMod val="50000"/>
                </a:schemeClr>
              </a:solidFill>
            </a:endParaRPr>
          </a:p>
          <a:p>
            <a:pPr algn="just" eaLnBrk="1" hangingPunct="1">
              <a:defRPr/>
            </a:pPr>
            <a:r>
              <a:rPr lang="tr-TR" altLang="x-none" sz="2000" b="1" dirty="0">
                <a:solidFill>
                  <a:schemeClr val="accent1">
                    <a:lumMod val="50000"/>
                  </a:schemeClr>
                </a:solidFill>
              </a:rPr>
              <a:t> </a:t>
            </a:r>
            <a:r>
              <a:rPr lang="tr-TR" sz="2000" dirty="0">
                <a:solidFill>
                  <a:schemeClr val="accent1">
                    <a:lumMod val="50000"/>
                  </a:schemeClr>
                </a:solidFill>
              </a:rPr>
              <a:t>Sözleşmeli olarak çalıştırılan öğretim üyeleri idari görev yapamazlar. </a:t>
            </a:r>
            <a:r>
              <a:rPr lang="tr-TR" sz="2000" b="1" dirty="0">
                <a:solidFill>
                  <a:schemeClr val="accent1">
                    <a:lumMod val="50000"/>
                  </a:schemeClr>
                </a:solidFill>
              </a:rPr>
              <a:t>Senato üyesi olamazlar, fakülte, enstitü, yüksekokul, konservatuvar, bölüm ve anabilim dalı kurulları ile fakülte, enstitü, yüksekokul, konservatuvar yönetim kurullarında görev yapamazlar ve bu görevlere seçilecek üyeler için oy kullanamazlar.</a:t>
            </a:r>
            <a:endParaRPr lang="tr-TR" altLang="x-none" sz="2000" b="1" dirty="0">
              <a:solidFill>
                <a:schemeClr val="accent1">
                  <a:lumMod val="50000"/>
                </a:schemeClr>
              </a:solidFill>
            </a:endParaRP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EMEKLİ ÖĞRETİM ÜYELERİ (2547 S.K. 30. MADDE) </a:t>
            </a:r>
          </a:p>
        </p:txBody>
      </p:sp>
      <p:sp>
        <p:nvSpPr>
          <p:cNvPr id="9" name="Dikdörtgen 8"/>
          <p:cNvSpPr/>
          <p:nvPr/>
        </p:nvSpPr>
        <p:spPr>
          <a:xfrm>
            <a:off x="707366" y="1114074"/>
            <a:ext cx="10877080" cy="523220"/>
          </a:xfrm>
          <a:prstGeom prst="rect">
            <a:avLst/>
          </a:prstGeom>
        </p:spPr>
        <p:txBody>
          <a:bodyPr wrap="square">
            <a:spAutoFit/>
          </a:bodyPr>
          <a:lstStyle/>
          <a:p>
            <a:r>
              <a:rPr lang="tr-TR" sz="2800" b="1" u="sng" dirty="0">
                <a:solidFill>
                  <a:srgbClr val="203864"/>
                </a:solidFill>
              </a:rPr>
              <a:t>GENEL BİLGİ</a:t>
            </a:r>
          </a:p>
        </p:txBody>
      </p:sp>
    </p:spTree>
    <p:extLst>
      <p:ext uri="{BB962C8B-B14F-4D97-AF65-F5344CB8AC3E}">
        <p14:creationId xmlns:p14="http://schemas.microsoft.com/office/powerpoint/2010/main" val="25774619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694564"/>
            <a:ext cx="10603525" cy="3693319"/>
          </a:xfrm>
          <a:prstGeom prst="rect">
            <a:avLst/>
          </a:prstGeom>
        </p:spPr>
        <p:txBody>
          <a:bodyPr wrap="square">
            <a:spAutoFit/>
          </a:bodyPr>
          <a:lstStyle/>
          <a:p>
            <a:pPr algn="just" eaLnBrk="1" hangingPunct="1">
              <a:defRPr/>
            </a:pPr>
            <a:r>
              <a:rPr lang="tr-TR" altLang="x-none" sz="1600" b="1" dirty="0">
                <a:solidFill>
                  <a:schemeClr val="accent1">
                    <a:lumMod val="50000"/>
                  </a:schemeClr>
                </a:solidFill>
              </a:rPr>
              <a:t>Yükseköğretim Kurumlarında Emeklilik Yaş Haddini Doldurmuş Öğretim Üyelerinin Sözleşmeli Olarak Çalıştırılmasına İlişkin Usul Ve </a:t>
            </a:r>
            <a:r>
              <a:rPr lang="tr-TR" altLang="x-none" sz="1600" b="1" dirty="0" err="1">
                <a:solidFill>
                  <a:schemeClr val="accent1">
                    <a:lumMod val="50000"/>
                  </a:schemeClr>
                </a:solidFill>
              </a:rPr>
              <a:t>Esaslar’ın</a:t>
            </a:r>
            <a:r>
              <a:rPr lang="tr-TR" altLang="x-none" sz="1600" b="1" dirty="0">
                <a:solidFill>
                  <a:schemeClr val="accent1">
                    <a:lumMod val="50000"/>
                  </a:schemeClr>
                </a:solidFill>
              </a:rPr>
              <a:t> 4 üncü maddesi gereği;</a:t>
            </a:r>
          </a:p>
          <a:p>
            <a:pPr algn="just" eaLnBrk="1" hangingPunct="1">
              <a:defRPr/>
            </a:pPr>
            <a:endParaRPr lang="tr-TR" altLang="x-none" sz="1600" dirty="0">
              <a:solidFill>
                <a:schemeClr val="accent1">
                  <a:lumMod val="50000"/>
                </a:schemeClr>
              </a:solidFill>
            </a:endParaRPr>
          </a:p>
          <a:p>
            <a:pPr algn="just" eaLnBrk="1" hangingPunct="1">
              <a:defRPr/>
            </a:pPr>
            <a:r>
              <a:rPr lang="tr-TR" altLang="x-none" sz="1600" dirty="0">
                <a:solidFill>
                  <a:schemeClr val="accent1">
                    <a:lumMod val="50000"/>
                  </a:schemeClr>
                </a:solidFill>
              </a:rPr>
              <a:t>Öğretim üyeleriyle üniversite arasında, </a:t>
            </a:r>
            <a:r>
              <a:rPr lang="tr-TR" altLang="x-none" sz="1600" b="1" dirty="0">
                <a:solidFill>
                  <a:schemeClr val="accent1">
                    <a:lumMod val="50000"/>
                  </a:schemeClr>
                </a:solidFill>
              </a:rPr>
              <a:t>Öğretim üyesinin en son bulunduğu kadro için öngörülmüş olan</a:t>
            </a:r>
            <a:r>
              <a:rPr lang="tr-TR" altLang="x-none" sz="1600" dirty="0">
                <a:solidFill>
                  <a:schemeClr val="accent1">
                    <a:lumMod val="50000"/>
                  </a:schemeClr>
                </a:solidFill>
              </a:rPr>
              <a:t>; gösterge, ek gösterge, taban ve kıdem aylıkları, üniversite ödeneği, yükseköğretim tazminatı, eğitim-öğretim ödeneği, geliştirme ödeneği, makam ve görev tazminatları ve 375 sayılı Kanun Hükmünde Kararnamenin Ek 9 uncu maddesinde belirlenmiş olan ek ödemenin toplamından ilgili mevzuatı uyarınca vergi ve diğer kesintiler yapıldıktan sonra kalan net tutarı geçmemek üzere belirlenecek ücret üzerinden sözleşme yapılır.</a:t>
            </a:r>
          </a:p>
          <a:p>
            <a:pPr marL="285750" indent="-285750" algn="just">
              <a:buFont typeface="Arial" panose="020B0604020202020204" pitchFamily="34" charset="0"/>
              <a:buChar char="•"/>
            </a:pPr>
            <a:r>
              <a:rPr lang="tr-TR" sz="1600" dirty="0">
                <a:solidFill>
                  <a:schemeClr val="accent1">
                    <a:lumMod val="50000"/>
                  </a:schemeClr>
                </a:solidFill>
              </a:rPr>
              <a:t>Sözleşmeli olarak çalıştırılan öğretim üyeleri; 2547 sayılı Kanunun 40 </a:t>
            </a:r>
            <a:r>
              <a:rPr lang="tr-TR" sz="1600" dirty="0" err="1">
                <a:solidFill>
                  <a:schemeClr val="accent1">
                    <a:lumMod val="50000"/>
                  </a:schemeClr>
                </a:solidFill>
              </a:rPr>
              <a:t>ncı</a:t>
            </a:r>
            <a:r>
              <a:rPr lang="tr-TR" sz="1600" dirty="0">
                <a:solidFill>
                  <a:schemeClr val="accent1">
                    <a:lumMod val="50000"/>
                  </a:schemeClr>
                </a:solidFill>
              </a:rPr>
              <a:t> maddesinin (b) fıkrası uyarınca görevlendirilemezler, </a:t>
            </a:r>
          </a:p>
          <a:p>
            <a:pPr marL="285750" indent="-285750" algn="just">
              <a:buFont typeface="Arial" panose="020B0604020202020204" pitchFamily="34" charset="0"/>
              <a:buChar char="•"/>
            </a:pPr>
            <a:r>
              <a:rPr lang="tr-TR" sz="1600" dirty="0">
                <a:solidFill>
                  <a:schemeClr val="accent1">
                    <a:lumMod val="50000"/>
                  </a:schemeClr>
                </a:solidFill>
              </a:rPr>
              <a:t>40/a ve 40/d maddesi uyarınca görevlendirilip görevlendirilmeyeceği hususu kurum takdirindedir.</a:t>
            </a:r>
          </a:p>
          <a:p>
            <a:pPr marL="285750" indent="-285750" algn="just">
              <a:buFont typeface="Arial" panose="020B0604020202020204" pitchFamily="34" charset="0"/>
              <a:buChar char="•"/>
            </a:pPr>
            <a:r>
              <a:rPr lang="tr-TR" sz="1600" dirty="0">
                <a:solidFill>
                  <a:schemeClr val="accent1">
                    <a:lumMod val="50000"/>
                  </a:schemeClr>
                </a:solidFill>
              </a:rPr>
              <a:t>Akademik teşvik Ödeneği alamaz. </a:t>
            </a:r>
          </a:p>
          <a:p>
            <a:pPr marL="285750" indent="-285750" algn="just">
              <a:buFont typeface="Arial" panose="020B0604020202020204" pitchFamily="34" charset="0"/>
              <a:buChar char="•"/>
            </a:pPr>
            <a:r>
              <a:rPr lang="tr-TR" sz="1600" dirty="0">
                <a:solidFill>
                  <a:schemeClr val="accent1">
                    <a:lumMod val="50000"/>
                  </a:schemeClr>
                </a:solidFill>
              </a:rPr>
              <a:t>Döner sermaye ödemesi alamazlar.</a:t>
            </a:r>
          </a:p>
          <a:p>
            <a:pPr marL="285750" indent="-285750" algn="just">
              <a:buFont typeface="Arial" panose="020B0604020202020204" pitchFamily="34" charset="0"/>
              <a:buChar char="•"/>
            </a:pPr>
            <a:endParaRPr lang="tr-TR" altLang="x-none" sz="1000" dirty="0">
              <a:solidFill>
                <a:schemeClr val="accent1">
                  <a:lumMod val="50000"/>
                </a:schemeClr>
              </a:solidFill>
            </a:endParaRPr>
          </a:p>
          <a:p>
            <a:pPr algn="just" eaLnBrk="1" hangingPunct="1">
              <a:defRPr/>
            </a:pPr>
            <a:r>
              <a:rPr lang="tr-TR" altLang="x-none" sz="1600" dirty="0">
                <a:solidFill>
                  <a:schemeClr val="accent1">
                    <a:lumMod val="50000"/>
                  </a:schemeClr>
                </a:solidFill>
              </a:rPr>
              <a:t>Bunların sigortalılık veya iştirakçilik ilişkisi önceki kadro unvanları esas alınmak suretiyle devam ettirilir.</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EMEKLİ ÖĞRETİM ÜYELERİ (2547 S.K. 30. MADDE) </a:t>
            </a:r>
          </a:p>
        </p:txBody>
      </p:sp>
      <p:sp>
        <p:nvSpPr>
          <p:cNvPr id="9" name="Dikdörtgen 8"/>
          <p:cNvSpPr/>
          <p:nvPr/>
        </p:nvSpPr>
        <p:spPr>
          <a:xfrm>
            <a:off x="707366" y="1067827"/>
            <a:ext cx="10877080" cy="523220"/>
          </a:xfrm>
          <a:prstGeom prst="rect">
            <a:avLst/>
          </a:prstGeom>
        </p:spPr>
        <p:txBody>
          <a:bodyPr wrap="square">
            <a:spAutoFit/>
          </a:bodyPr>
          <a:lstStyle/>
          <a:p>
            <a:r>
              <a:rPr lang="tr-TR" sz="2800" b="1" u="sng" dirty="0">
                <a:solidFill>
                  <a:srgbClr val="203864"/>
                </a:solidFill>
              </a:rPr>
              <a:t>SÖZLEŞMELER VE ÜCRETLER</a:t>
            </a:r>
          </a:p>
        </p:txBody>
      </p:sp>
    </p:spTree>
    <p:extLst>
      <p:ext uri="{BB962C8B-B14F-4D97-AF65-F5344CB8AC3E}">
        <p14:creationId xmlns:p14="http://schemas.microsoft.com/office/powerpoint/2010/main" val="17664774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4" name="TextBox 7"/>
          <p:cNvSpPr txBox="1">
            <a:spLocks noChangeArrowheads="1"/>
          </p:cNvSpPr>
          <p:nvPr/>
        </p:nvSpPr>
        <p:spPr bwMode="auto">
          <a:xfrm>
            <a:off x="379562" y="1688657"/>
            <a:ext cx="11395495" cy="2369880"/>
          </a:xfrm>
          <a:prstGeom prst="rect">
            <a:avLst/>
          </a:prstGeom>
          <a:no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tr-TR" altLang="tr-TR" sz="3600" b="1" dirty="0">
                <a:solidFill>
                  <a:srgbClr val="00B0F0"/>
                </a:solidFill>
              </a:rPr>
              <a:t>BÖLÜM - 5</a:t>
            </a:r>
            <a:endParaRPr lang="tr-TR" altLang="tr-TR" sz="2800" b="1" dirty="0">
              <a:solidFill>
                <a:srgbClr val="00B0F0"/>
              </a:solidFill>
            </a:endParaRPr>
          </a:p>
          <a:p>
            <a:pPr algn="ctr" eaLnBrk="1" hangingPunct="1"/>
            <a:endParaRPr lang="tr-TR" altLang="tr-TR" sz="2400" b="1" dirty="0">
              <a:solidFill>
                <a:srgbClr val="00B0F0"/>
              </a:solidFill>
            </a:endParaRPr>
          </a:p>
          <a:p>
            <a:pPr algn="ctr" eaLnBrk="1" hangingPunct="1"/>
            <a:r>
              <a:rPr lang="tr-TR" altLang="tr-TR" sz="4400" b="1" dirty="0">
                <a:solidFill>
                  <a:srgbClr val="203864"/>
                </a:solidFill>
              </a:rPr>
              <a:t>AKADEMİK PERSONELİN MAAŞ İŞLEMLERİNDE DİKKAT EDİLMESİ GEREKEN HUSUSLAR</a:t>
            </a:r>
          </a:p>
        </p:txBody>
      </p:sp>
      <p:sp>
        <p:nvSpPr>
          <p:cNvPr id="2"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61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7650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124624"/>
            <a:ext cx="10603525" cy="4247317"/>
          </a:xfrm>
          <a:prstGeom prst="rect">
            <a:avLst/>
          </a:prstGeom>
        </p:spPr>
        <p:txBody>
          <a:bodyPr wrap="square">
            <a:spAutoFit/>
          </a:bodyPr>
          <a:lstStyle/>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Açıktan veya naklen atama ile ücretsiz izin dönüşlerinde; personelin statüsü (5434 – 5510), emekli sicil </a:t>
            </a:r>
            <a:r>
              <a:rPr lang="tr-TR" altLang="x-none" dirty="0" err="1">
                <a:solidFill>
                  <a:schemeClr val="accent1">
                    <a:lumMod val="50000"/>
                  </a:schemeClr>
                </a:solidFill>
              </a:rPr>
              <a:t>no</a:t>
            </a:r>
            <a:r>
              <a:rPr lang="tr-TR" altLang="x-none" dirty="0">
                <a:solidFill>
                  <a:schemeClr val="accent1">
                    <a:lumMod val="50000"/>
                  </a:schemeClr>
                </a:solidFill>
              </a:rPr>
              <a:t>, T.C. kimlik </a:t>
            </a:r>
            <a:r>
              <a:rPr lang="tr-TR" altLang="x-none" dirty="0" err="1">
                <a:solidFill>
                  <a:schemeClr val="accent1">
                    <a:lumMod val="50000"/>
                  </a:schemeClr>
                </a:solidFill>
              </a:rPr>
              <a:t>no</a:t>
            </a:r>
            <a:r>
              <a:rPr lang="tr-TR" altLang="x-none" dirty="0">
                <a:solidFill>
                  <a:schemeClr val="accent1">
                    <a:lumMod val="50000"/>
                  </a:schemeClr>
                </a:solidFill>
              </a:rPr>
              <a:t>, atandığı unvan derece ve kademe bilgileri kontrol edildikten sonra, aile yardım bildirimlerinin güncellenmesinin sağlanması,</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Eş ve çocuk yardımının ödenmesinde, eş ve çocuk yardımının kesileceği hallerin göz önünde bulundurulması ve durumunda değişiklik olan personelin aile yardım bildirimlerinin güncellenmesinin sağlanması,</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Unvan değişikliklerinde; kadro derecesi, kazanılmış hak aylığı ve emekliliğe esas aylık bilgilerine göre maaş unsurlarının KBS tanımlanması,</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Profesör kadrosuna atamalarda; Profesörlükte geçirdiği sürelerin takip edilmesi, 3 yılını dolduranlara Üniversite Ödeneği, Makam ve Görev Tazminatı ile 4 yılını dolduranlara Ek Göstergelerinin verilmesi,</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Profesörlerden İdari Görev alanların; Ek gösterge, Denge Tazminatı, İdari Görev Ödeneği, Üniversite Ödeneği bilgilerinin İdari Görev unvanına göre verilmesi,</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DİKKAT EDİLMESİ GEREKEN HUSUSLAR</a:t>
            </a:r>
          </a:p>
        </p:txBody>
      </p:sp>
    </p:spTree>
    <p:extLst>
      <p:ext uri="{BB962C8B-B14F-4D97-AF65-F5344CB8AC3E}">
        <p14:creationId xmlns:p14="http://schemas.microsoft.com/office/powerpoint/2010/main" val="407213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124624"/>
            <a:ext cx="10603525" cy="4524315"/>
          </a:xfrm>
          <a:prstGeom prst="rect">
            <a:avLst/>
          </a:prstGeom>
        </p:spPr>
        <p:txBody>
          <a:bodyPr wrap="square">
            <a:spAutoFit/>
          </a:bodyPr>
          <a:lstStyle/>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İdari görevi sonlandırılan Akademik personelin İdari Görevden dolayı verilen maaş unsurlarının kontrol edilerek güncellenmesi,</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Doçent kadrosuna atanan  Akademik Personelin kazanılmış hak aylığı 1 inci derece olmayanlara Makam ve Görev Tazminatı verilmemesi,</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Ücretsiz izine ayrılan personelin statüsü kontrol edilerek (5510 – 5434) kimlere, ne kadar süre, GSSP ödeneceğinin ya da ödenemeyeceğinin kontrol edilmesi,</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Derece, kademe ve ek gösterge değişikliklerinde %100 artışların ve kurum karşılıklarının kontrol edilmesi,</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Kıdemi değişen personelin bilgilerinin kontrol edilmesi,</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Sözleşmeli personelin, sözleşme yenilenme dönemine, yeni ücretine ve yeni ücretten ödeme yapılacağı gün sayısına dikkat edilmesi,</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DİKKAT EDİLMESİ GEREKEN HUSUSLAR</a:t>
            </a:r>
          </a:p>
        </p:txBody>
      </p:sp>
    </p:spTree>
    <p:extLst>
      <p:ext uri="{BB962C8B-B14F-4D97-AF65-F5344CB8AC3E}">
        <p14:creationId xmlns:p14="http://schemas.microsoft.com/office/powerpoint/2010/main" val="281891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124624"/>
            <a:ext cx="10603525" cy="4801314"/>
          </a:xfrm>
          <a:prstGeom prst="rect">
            <a:avLst/>
          </a:prstGeom>
        </p:spPr>
        <p:txBody>
          <a:bodyPr wrap="square">
            <a:spAutoFit/>
          </a:bodyPr>
          <a:lstStyle/>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Yabancı dil bilgilerinin, süreli engellilik indirim raporlarının dönem </a:t>
            </a:r>
            <a:r>
              <a:rPr lang="tr-TR" altLang="x-none" dirty="0" err="1">
                <a:solidFill>
                  <a:schemeClr val="accent1">
                    <a:lumMod val="50000"/>
                  </a:schemeClr>
                </a:solidFill>
              </a:rPr>
              <a:t>dönem</a:t>
            </a:r>
            <a:r>
              <a:rPr lang="tr-TR" altLang="x-none" dirty="0">
                <a:solidFill>
                  <a:schemeClr val="accent1">
                    <a:lumMod val="50000"/>
                  </a:schemeClr>
                </a:solidFill>
              </a:rPr>
              <a:t> kontrol edilmesi,</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Sendika üyelik, istifa işlemlerinin mevzuat doğrultusunda yapılması,</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Sendika üye formlarının ilgili sendikanın yazısı ile kuruma gönderilmesinin sağlanması,</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Sendika istifa formlarının kadrosunun olduğu kuruma, personelin dilekçesi ekinde verilmesinin sağlanması,</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İdari görevi olan öğretim üyelerinin varsa sendika üyeliklerinin </a:t>
            </a:r>
            <a:r>
              <a:rPr lang="tr-TR" altLang="x-none" dirty="0" smtClean="0">
                <a:solidFill>
                  <a:schemeClr val="accent1">
                    <a:lumMod val="50000"/>
                  </a:schemeClr>
                </a:solidFill>
              </a:rPr>
              <a:t>(mevzuat doğrultusunda üye olamayacak personelin) askıya </a:t>
            </a:r>
            <a:r>
              <a:rPr lang="tr-TR" altLang="x-none" dirty="0">
                <a:solidFill>
                  <a:schemeClr val="accent1">
                    <a:lumMod val="50000"/>
                  </a:schemeClr>
                </a:solidFill>
              </a:rPr>
              <a:t>alınması,</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Yabancı dil tazminatı 96-100 puan olan Öğretim elemanlarına onay alınmaksızın yabancı dil bilgisinden görevlerinde yararlanıldığı kabul edildiğinden Yabancı Dil A1 (1200) puanının verilmesi</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Maaş ödemeleri ile ilgili konusuna göre Merkezi Yönetim Harcama Belgeleri Yönetmeliği belirtilen belgelerin, ödeme dosyasına eklenmesi, </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DİKKAT EDİLMESİ GEREKEN HUSUSLAR</a:t>
            </a:r>
          </a:p>
        </p:txBody>
      </p:sp>
    </p:spTree>
    <p:extLst>
      <p:ext uri="{BB962C8B-B14F-4D97-AF65-F5344CB8AC3E}">
        <p14:creationId xmlns:p14="http://schemas.microsoft.com/office/powerpoint/2010/main" val="30845254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124624"/>
            <a:ext cx="10603525" cy="4247317"/>
          </a:xfrm>
          <a:prstGeom prst="rect">
            <a:avLst/>
          </a:prstGeom>
        </p:spPr>
        <p:txBody>
          <a:bodyPr wrap="square">
            <a:spAutoFit/>
          </a:bodyPr>
          <a:lstStyle/>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Matrah bilgilerinin kontrol edilmesi,</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İcra kesintilerinde, biten icralara ait gelen güncelleme borç tutarının sıra gözetilmeksizin ilk sıraya alınarak kesinti yapılmasının sağlanması.</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Nafakanın sıraya konulmaksızın mahkeme kararı doğrultusunda her ay kesilmesi</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İlama bağlı nafakanın diğer icra borçları gibi sıraya alınması,</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smtClean="0">
                <a:solidFill>
                  <a:schemeClr val="accent1">
                    <a:lumMod val="50000"/>
                  </a:schemeClr>
                </a:solidFill>
              </a:rPr>
              <a:t>Naklen ve açıktan atamalarda </a:t>
            </a:r>
            <a:r>
              <a:rPr lang="tr-TR" altLang="x-none" dirty="0">
                <a:solidFill>
                  <a:schemeClr val="accent1">
                    <a:lumMod val="50000"/>
                  </a:schemeClr>
                </a:solidFill>
              </a:rPr>
              <a:t>BES işlemlerinin yapılması ( 45 yaş altındaysa giriş yapılıyor, 45 yaş üstü personelin isteği halinde sisteme dahil edilebilir.)</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Harcama Yetkilisi ve Gerçekleştirme Görevlisi değişikliklerinde SGK Yönetici ve Kullanıcı değişikliğinin yapılması</a:t>
            </a: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DİKKAT EDİLMESİ GEREKEN HUSUSLAR</a:t>
            </a:r>
          </a:p>
        </p:txBody>
      </p:sp>
    </p:spTree>
    <p:extLst>
      <p:ext uri="{BB962C8B-B14F-4D97-AF65-F5344CB8AC3E}">
        <p14:creationId xmlns:p14="http://schemas.microsoft.com/office/powerpoint/2010/main" val="6200133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124624"/>
            <a:ext cx="10603525" cy="4247317"/>
          </a:xfrm>
          <a:prstGeom prst="rect">
            <a:avLst/>
          </a:prstGeom>
        </p:spPr>
        <p:txBody>
          <a:bodyPr wrap="square">
            <a:spAutoFit/>
          </a:bodyPr>
          <a:lstStyle/>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6. Dönem Toplu Sözleşmedeki 49. Maddenin Akademik personelde uygulanmadığı, hususlarına dikkat </a:t>
            </a:r>
            <a:r>
              <a:rPr lang="tr-TR" altLang="x-none" dirty="0" smtClean="0">
                <a:solidFill>
                  <a:schemeClr val="accent1">
                    <a:lumMod val="50000"/>
                  </a:schemeClr>
                </a:solidFill>
              </a:rPr>
              <a:t>edilmesi,</a:t>
            </a: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r>
              <a:rPr lang="tr-TR" altLang="x-none" dirty="0">
                <a:solidFill>
                  <a:schemeClr val="accent1">
                    <a:lumMod val="50000"/>
                  </a:schemeClr>
                </a:solidFill>
              </a:rPr>
              <a:t>Geliştirme Ödeneği ödemelerinde, Geliştirme Ödeneği Ödenmesine Dair Kararın 9 uncu ve geçici madde 2 de belirtilen sürelere dikkat </a:t>
            </a:r>
            <a:r>
              <a:rPr lang="tr-TR" altLang="x-none" dirty="0" smtClean="0">
                <a:solidFill>
                  <a:schemeClr val="accent1">
                    <a:lumMod val="50000"/>
                  </a:schemeClr>
                </a:solidFill>
              </a:rPr>
              <a:t>edilmesi,</a:t>
            </a:r>
            <a:endParaRPr lang="tr-TR" altLang="x-none" dirty="0" smtClean="0">
              <a:solidFill>
                <a:srgbClr val="FF0000"/>
              </a:solidFill>
            </a:endParaRPr>
          </a:p>
          <a:p>
            <a:pPr algn="just" eaLnBrk="1" hangingPunct="1">
              <a:defRPr/>
            </a:pPr>
            <a:endParaRPr lang="tr-TR" dirty="0">
              <a:solidFill>
                <a:srgbClr val="FF0000"/>
              </a:solidFill>
            </a:endParaRPr>
          </a:p>
          <a:p>
            <a:pPr marL="285750" indent="-285750" algn="just" eaLnBrk="1" hangingPunct="1">
              <a:buFont typeface="Wingdings" panose="05000000000000000000" pitchFamily="2" charset="2"/>
              <a:buChar char="Ø"/>
              <a:defRPr/>
            </a:pPr>
            <a:r>
              <a:rPr lang="tr-TR" dirty="0" smtClean="0">
                <a:solidFill>
                  <a:schemeClr val="accent1">
                    <a:lumMod val="50000"/>
                  </a:schemeClr>
                </a:solidFill>
              </a:rPr>
              <a:t>Akademik </a:t>
            </a:r>
            <a:r>
              <a:rPr lang="tr-TR" dirty="0">
                <a:solidFill>
                  <a:schemeClr val="accent1">
                    <a:lumMod val="50000"/>
                  </a:schemeClr>
                </a:solidFill>
              </a:rPr>
              <a:t>personelin  aynı ay içinde geriye dönük hem unvan değişikliği  hem de kademe ,derece, ek gösterge </a:t>
            </a:r>
            <a:r>
              <a:rPr lang="tr-TR" dirty="0" err="1" smtClean="0">
                <a:solidFill>
                  <a:schemeClr val="accent1">
                    <a:lumMod val="50000"/>
                  </a:schemeClr>
                </a:solidFill>
              </a:rPr>
              <a:t>terfisi</a:t>
            </a:r>
            <a:r>
              <a:rPr lang="tr-TR" dirty="0" smtClean="0">
                <a:solidFill>
                  <a:schemeClr val="accent1">
                    <a:lumMod val="50000"/>
                  </a:schemeClr>
                </a:solidFill>
              </a:rPr>
              <a:t> </a:t>
            </a:r>
            <a:r>
              <a:rPr lang="tr-TR" dirty="0">
                <a:solidFill>
                  <a:schemeClr val="accent1">
                    <a:lumMod val="50000"/>
                  </a:schemeClr>
                </a:solidFill>
              </a:rPr>
              <a:t>varsa; </a:t>
            </a:r>
            <a:r>
              <a:rPr lang="tr-TR" b="1" dirty="0">
                <a:solidFill>
                  <a:schemeClr val="accent1">
                    <a:lumMod val="50000"/>
                  </a:schemeClr>
                </a:solidFill>
              </a:rPr>
              <a:t>KBS maaş modülünde </a:t>
            </a:r>
            <a:r>
              <a:rPr lang="tr-TR" dirty="0">
                <a:solidFill>
                  <a:schemeClr val="accent1">
                    <a:lumMod val="50000"/>
                  </a:schemeClr>
                </a:solidFill>
              </a:rPr>
              <a:t>ya </a:t>
            </a:r>
            <a:r>
              <a:rPr lang="tr-TR" dirty="0" err="1" smtClean="0">
                <a:solidFill>
                  <a:schemeClr val="accent1">
                    <a:lumMod val="50000"/>
                  </a:schemeClr>
                </a:solidFill>
              </a:rPr>
              <a:t>terfisi</a:t>
            </a:r>
            <a:r>
              <a:rPr lang="tr-TR" dirty="0" smtClean="0">
                <a:solidFill>
                  <a:schemeClr val="accent1">
                    <a:lumMod val="50000"/>
                  </a:schemeClr>
                </a:solidFill>
              </a:rPr>
              <a:t> </a:t>
            </a:r>
            <a:r>
              <a:rPr lang="tr-TR" dirty="0">
                <a:solidFill>
                  <a:schemeClr val="accent1">
                    <a:lumMod val="50000"/>
                  </a:schemeClr>
                </a:solidFill>
              </a:rPr>
              <a:t>yada yeni unvanının Makam ve Görev tazminatlarını </a:t>
            </a:r>
            <a:r>
              <a:rPr lang="tr-TR" dirty="0" smtClean="0">
                <a:solidFill>
                  <a:schemeClr val="accent1">
                    <a:lumMod val="50000"/>
                  </a:schemeClr>
                </a:solidFill>
              </a:rPr>
              <a:t>birlikte hesaplamamaktadır. Değişiklik olduğu ay dikkat edilmesi (</a:t>
            </a:r>
            <a:r>
              <a:rPr lang="tr-TR" b="1" dirty="0" err="1" smtClean="0">
                <a:solidFill>
                  <a:schemeClr val="accent1">
                    <a:lumMod val="50000"/>
                  </a:schemeClr>
                </a:solidFill>
              </a:rPr>
              <a:t>Terfisinin</a:t>
            </a:r>
            <a:r>
              <a:rPr lang="tr-TR" b="1" dirty="0" smtClean="0">
                <a:solidFill>
                  <a:schemeClr val="accent1">
                    <a:lumMod val="50000"/>
                  </a:schemeClr>
                </a:solidFill>
              </a:rPr>
              <a:t> terfi modülünden verilmesi makam tazminatının, cetvellerden tanımlanarak hesaplanması ;</a:t>
            </a:r>
            <a:r>
              <a:rPr lang="tr-TR" b="1" dirty="0">
                <a:solidFill>
                  <a:schemeClr val="accent1">
                    <a:lumMod val="50000"/>
                  </a:schemeClr>
                </a:solidFill>
              </a:rPr>
              <a:t> harcama biriminin maaş veri girişi ve tüm hesaplamalar bittikten sonra ödeme emri belgesini oluşturmadan görev tazminatı ve ek ödeme tutarlarının manuel hesaplanarak  KBS –maaş bordro girişten –Diğer tazminatlardan ek bordro olarak </a:t>
            </a:r>
            <a:r>
              <a:rPr lang="tr-TR" b="1" dirty="0" smtClean="0">
                <a:solidFill>
                  <a:schemeClr val="accent1">
                    <a:lumMod val="50000"/>
                  </a:schemeClr>
                </a:solidFill>
              </a:rPr>
              <a:t>veri </a:t>
            </a:r>
            <a:r>
              <a:rPr lang="tr-TR" b="1" dirty="0">
                <a:solidFill>
                  <a:schemeClr val="accent1">
                    <a:lumMod val="50000"/>
                  </a:schemeClr>
                </a:solidFill>
              </a:rPr>
              <a:t>girişinin yapılması ve hesaplama geçmeden ödeme emri belgesinin oluşturularak onaya </a:t>
            </a:r>
            <a:r>
              <a:rPr lang="tr-TR" b="1" dirty="0" smtClean="0">
                <a:solidFill>
                  <a:schemeClr val="accent1">
                    <a:lumMod val="50000"/>
                  </a:schemeClr>
                </a:solidFill>
              </a:rPr>
              <a:t>sunulması)</a:t>
            </a:r>
            <a:endParaRPr lang="tr-TR" altLang="x-none" b="1" dirty="0">
              <a:solidFill>
                <a:schemeClr val="accent1">
                  <a:lumMod val="50000"/>
                </a:schemeClr>
              </a:solidFill>
            </a:endParaRP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endParaRPr lang="tr-TR" dirty="0" smtClean="0">
              <a:solidFill>
                <a:schemeClr val="accent1">
                  <a:lumMod val="50000"/>
                </a:schemeClr>
              </a:solidFill>
            </a:endParaRPr>
          </a:p>
          <a:p>
            <a:pPr marL="285750" indent="-285750" algn="just" eaLnBrk="1" hangingPunct="1">
              <a:buFont typeface="Wingdings" panose="05000000000000000000" pitchFamily="2" charset="2"/>
              <a:buChar char="Ø"/>
              <a:defRPr/>
            </a:pPr>
            <a:endParaRPr lang="tr-TR" dirty="0" smtClean="0">
              <a:solidFill>
                <a:schemeClr val="accent1">
                  <a:lumMod val="50000"/>
                </a:schemeClr>
              </a:solidFill>
            </a:endParaRP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DİKKAT EDİLMESİ GEREKEN HUSUSLAR</a:t>
            </a:r>
          </a:p>
        </p:txBody>
      </p:sp>
    </p:spTree>
    <p:extLst>
      <p:ext uri="{BB962C8B-B14F-4D97-AF65-F5344CB8AC3E}">
        <p14:creationId xmlns:p14="http://schemas.microsoft.com/office/powerpoint/2010/main" val="268597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9" name="TextBox 5"/>
          <p:cNvSpPr txBox="1">
            <a:spLocks noChangeArrowheads="1"/>
          </p:cNvSpPr>
          <p:nvPr/>
        </p:nvSpPr>
        <p:spPr bwMode="auto">
          <a:xfrm>
            <a:off x="439615" y="720725"/>
            <a:ext cx="11359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b="1" dirty="0">
                <a:solidFill>
                  <a:srgbClr val="00B0F0"/>
                </a:solidFill>
              </a:rPr>
              <a:t>AYLIK KATSAYILARI </a:t>
            </a:r>
            <a:r>
              <a:rPr lang="tr-TR" altLang="tr-TR" sz="2400" b="1" dirty="0">
                <a:solidFill>
                  <a:srgbClr val="00B0F0"/>
                </a:solidFill>
              </a:rPr>
              <a:t>( 01.01.2022-30.06.2022) </a:t>
            </a:r>
            <a:endParaRPr lang="en-US" altLang="tr-TR" sz="2400" b="1" dirty="0">
              <a:solidFill>
                <a:srgbClr val="00B0F0"/>
              </a:solidFill>
            </a:endParaRPr>
          </a:p>
        </p:txBody>
      </p:sp>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434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o 1"/>
          <p:cNvGraphicFramePr>
            <a:graphicFrameLocks noGrp="1"/>
          </p:cNvGraphicFramePr>
          <p:nvPr>
            <p:extLst>
              <p:ext uri="{D42A27DB-BD31-4B8C-83A1-F6EECF244321}">
                <p14:modId xmlns:p14="http://schemas.microsoft.com/office/powerpoint/2010/main" val="772418596"/>
              </p:ext>
            </p:extLst>
          </p:nvPr>
        </p:nvGraphicFramePr>
        <p:xfrm>
          <a:off x="742950" y="1676095"/>
          <a:ext cx="10752991" cy="3745523"/>
        </p:xfrm>
        <a:graphic>
          <a:graphicData uri="http://schemas.openxmlformats.org/drawingml/2006/table">
            <a:tbl>
              <a:tblPr firstRow="1" bandRow="1">
                <a:effectLst>
                  <a:outerShdw blurRad="50800" dist="38100" dir="8100000" algn="tr" rotWithShape="0">
                    <a:prstClr val="black">
                      <a:alpha val="40000"/>
                    </a:prstClr>
                  </a:outerShdw>
                </a:effectLst>
                <a:tableStyleId>{7DF18680-E054-41AD-8BC1-D1AEF772440D}</a:tableStyleId>
              </a:tblPr>
              <a:tblGrid>
                <a:gridCol w="2391508">
                  <a:extLst>
                    <a:ext uri="{9D8B030D-6E8A-4147-A177-3AD203B41FA5}">
                      <a16:colId xmlns:a16="http://schemas.microsoft.com/office/drawing/2014/main" val="1978237008"/>
                    </a:ext>
                  </a:extLst>
                </a:gridCol>
                <a:gridCol w="2901461">
                  <a:extLst>
                    <a:ext uri="{9D8B030D-6E8A-4147-A177-3AD203B41FA5}">
                      <a16:colId xmlns:a16="http://schemas.microsoft.com/office/drawing/2014/main" val="2165354822"/>
                    </a:ext>
                  </a:extLst>
                </a:gridCol>
                <a:gridCol w="1521069">
                  <a:extLst>
                    <a:ext uri="{9D8B030D-6E8A-4147-A177-3AD203B41FA5}">
                      <a16:colId xmlns:a16="http://schemas.microsoft.com/office/drawing/2014/main" val="2826615240"/>
                    </a:ext>
                  </a:extLst>
                </a:gridCol>
                <a:gridCol w="3938953">
                  <a:extLst>
                    <a:ext uri="{9D8B030D-6E8A-4147-A177-3AD203B41FA5}">
                      <a16:colId xmlns:a16="http://schemas.microsoft.com/office/drawing/2014/main" val="22176442"/>
                    </a:ext>
                  </a:extLst>
                </a:gridCol>
              </a:tblGrid>
              <a:tr h="616194">
                <a:tc>
                  <a:txBody>
                    <a:bodyPr/>
                    <a:lstStyle/>
                    <a:p>
                      <a:pPr algn="ctr"/>
                      <a:r>
                        <a:rPr lang="tr-TR" sz="2000" dirty="0"/>
                        <a:t>MAAŞ UNSURU</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tr-TR" sz="2000" dirty="0"/>
                        <a:t>DÖNEMİ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tr-TR" sz="2000" dirty="0"/>
                        <a:t>KATSAYI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tr-TR" sz="2000" dirty="0"/>
                        <a:t>DAYANAĞI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3762276771"/>
                  </a:ext>
                </a:extLst>
              </a:tr>
              <a:tr h="1019175">
                <a:tc>
                  <a:txBody>
                    <a:bodyPr/>
                    <a:lstStyle/>
                    <a:p>
                      <a:pPr algn="ctr"/>
                      <a:r>
                        <a:rPr lang="tr-TR" dirty="0">
                          <a:solidFill>
                            <a:srgbClr val="203864"/>
                          </a:solidFill>
                        </a:rPr>
                        <a:t>AYLIK KATSAYI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a:r>
                        <a:rPr lang="tr-TR" dirty="0">
                          <a:solidFill>
                            <a:srgbClr val="203864"/>
                          </a:solidFill>
                        </a:rPr>
                        <a:t>01.01.2022 – 30.06.2022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a:r>
                        <a:rPr lang="tr-TR" dirty="0">
                          <a:solidFill>
                            <a:srgbClr val="203864"/>
                          </a:solidFill>
                        </a:rPr>
                        <a:t>0,235445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a:r>
                        <a:rPr lang="tr-TR" dirty="0">
                          <a:solidFill>
                            <a:srgbClr val="203864"/>
                          </a:solidFill>
                        </a:rPr>
                        <a:t>Hazine ve Maliye Bakanlığı Kamu Mali Yönetim ve Dönüşüm Genel Müdürlüğü Mali ve Sosyal Haklar Genelgesi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876356602"/>
                  </a:ext>
                </a:extLst>
              </a:tr>
              <a:tr h="1046285">
                <a:tc>
                  <a:txBody>
                    <a:bodyPr/>
                    <a:lstStyle/>
                    <a:p>
                      <a:pPr algn="ctr"/>
                      <a:r>
                        <a:rPr lang="tr-TR" dirty="0">
                          <a:solidFill>
                            <a:srgbClr val="203864"/>
                          </a:solidFill>
                        </a:rPr>
                        <a:t>TABAN AYLIK KATSAYISI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a:r>
                        <a:rPr lang="tr-TR" dirty="0">
                          <a:solidFill>
                            <a:srgbClr val="203864"/>
                          </a:solidFill>
                        </a:rPr>
                        <a:t>01.01.2022 – 30.06.2022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a:r>
                        <a:rPr lang="tr-TR" dirty="0">
                          <a:solidFill>
                            <a:srgbClr val="203864"/>
                          </a:solidFill>
                        </a:rPr>
                        <a:t>3,68518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a:r>
                        <a:rPr lang="tr-TR" dirty="0">
                          <a:solidFill>
                            <a:srgbClr val="203864"/>
                          </a:solidFill>
                        </a:rPr>
                        <a:t>Hazine ve Maliye Bakanlığı Kamu Mali Yönetim ve Dönüşüm Genel Müdürlüğü Mali ve Sosyal Haklar Genelgesi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extLst>
                  <a:ext uri="{0D108BD9-81ED-4DB2-BD59-A6C34878D82A}">
                    <a16:rowId xmlns:a16="http://schemas.microsoft.com/office/drawing/2014/main" val="2590189495"/>
                  </a:ext>
                </a:extLst>
              </a:tr>
              <a:tr h="1063869">
                <a:tc>
                  <a:txBody>
                    <a:bodyPr/>
                    <a:lstStyle/>
                    <a:p>
                      <a:pPr algn="ctr"/>
                      <a:r>
                        <a:rPr lang="tr-TR" dirty="0">
                          <a:solidFill>
                            <a:srgbClr val="203864"/>
                          </a:solidFill>
                        </a:rPr>
                        <a:t>YAN ÖDEME KATSAYISI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a:r>
                        <a:rPr lang="tr-TR" dirty="0">
                          <a:solidFill>
                            <a:srgbClr val="203864"/>
                          </a:solidFill>
                        </a:rPr>
                        <a:t>01.01.2022 – 30.06.2022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a:r>
                        <a:rPr lang="tr-TR" dirty="0">
                          <a:solidFill>
                            <a:srgbClr val="203864"/>
                          </a:solidFill>
                        </a:rPr>
                        <a:t>0,074667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a:r>
                        <a:rPr lang="tr-TR" dirty="0">
                          <a:solidFill>
                            <a:srgbClr val="203864"/>
                          </a:solidFill>
                        </a:rPr>
                        <a:t>Hazine ve Maliye Bakanlığı Kamu Mali Yönetim ve Dönüşüm Genel Müdürlüğü Mali ve Sosyal Haklar Genelgesi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4119466047"/>
                  </a:ext>
                </a:extLst>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124624"/>
            <a:ext cx="10603525" cy="923330"/>
          </a:xfrm>
          <a:prstGeom prst="rect">
            <a:avLst/>
          </a:prstGeom>
        </p:spPr>
        <p:txBody>
          <a:bodyPr wrap="square">
            <a:spAutoFit/>
          </a:bodyPr>
          <a:lstStyle/>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DİKKAT EDİLMESİ GEREKEN HUSUSLAR</a:t>
            </a:r>
          </a:p>
        </p:txBody>
      </p:sp>
      <p:sp>
        <p:nvSpPr>
          <p:cNvPr id="3" name="Dikdörtgen 2"/>
          <p:cNvSpPr/>
          <p:nvPr/>
        </p:nvSpPr>
        <p:spPr>
          <a:xfrm>
            <a:off x="707365" y="1443877"/>
            <a:ext cx="9368287" cy="3477875"/>
          </a:xfrm>
          <a:prstGeom prst="rect">
            <a:avLst/>
          </a:prstGeom>
        </p:spPr>
        <p:txBody>
          <a:bodyPr wrap="square">
            <a:spAutoFit/>
          </a:bodyPr>
          <a:lstStyle/>
          <a:p>
            <a:pPr marL="285750" indent="-285750" algn="just" eaLnBrk="1" hangingPunct="1">
              <a:buFont typeface="Wingdings" panose="05000000000000000000" pitchFamily="2" charset="2"/>
              <a:buChar char="Ø"/>
              <a:defRPr/>
            </a:pPr>
            <a:r>
              <a:rPr lang="tr-TR" sz="2000" dirty="0">
                <a:solidFill>
                  <a:schemeClr val="accent1">
                    <a:lumMod val="50000"/>
                  </a:schemeClr>
                </a:solidFill>
              </a:rPr>
              <a:t>Profesörlerden Rektör, Rektör Yardımcısı, Dekan, Dekan Yardımcısı, Yüksekokul Müdürü olanlarda Ek gösterge ve İdari Görev Ödeneği oranın da meydana gelen değişiklikler takip edilmelidir</a:t>
            </a:r>
            <a:r>
              <a:rPr lang="tr-TR" sz="2000" dirty="0" smtClean="0">
                <a:solidFill>
                  <a:schemeClr val="accent1">
                    <a:lumMod val="50000"/>
                  </a:schemeClr>
                </a:solidFill>
              </a:rPr>
              <a:t>.</a:t>
            </a:r>
          </a:p>
          <a:p>
            <a:pPr marL="285750" indent="-285750" algn="just" eaLnBrk="1" hangingPunct="1">
              <a:buFont typeface="Wingdings" panose="05000000000000000000" pitchFamily="2" charset="2"/>
              <a:buChar char="Ø"/>
              <a:defRPr/>
            </a:pPr>
            <a:endParaRPr lang="tr-TR" sz="2000" dirty="0" smtClean="0">
              <a:solidFill>
                <a:schemeClr val="accent1">
                  <a:lumMod val="50000"/>
                </a:schemeClr>
              </a:solidFill>
            </a:endParaRPr>
          </a:p>
          <a:p>
            <a:pPr marL="285750" indent="-285750" algn="just" eaLnBrk="1" hangingPunct="1">
              <a:buFont typeface="Wingdings" panose="05000000000000000000" pitchFamily="2" charset="2"/>
              <a:buChar char="Ø"/>
              <a:defRPr/>
            </a:pPr>
            <a:r>
              <a:rPr lang="tr-TR" sz="2000" dirty="0" smtClean="0">
                <a:solidFill>
                  <a:schemeClr val="accent1">
                    <a:lumMod val="50000"/>
                  </a:schemeClr>
                </a:solidFill>
              </a:rPr>
              <a:t>KBS Maaş Modülünde; Ücretsiz </a:t>
            </a:r>
            <a:r>
              <a:rPr lang="tr-TR" sz="2000" dirty="0">
                <a:solidFill>
                  <a:schemeClr val="accent1">
                    <a:lumMod val="50000"/>
                  </a:schemeClr>
                </a:solidFill>
              </a:rPr>
              <a:t>izin dönüşü kısıtlı maaşı ile birlikte </a:t>
            </a:r>
            <a:r>
              <a:rPr lang="tr-TR" sz="2000" dirty="0" err="1">
                <a:solidFill>
                  <a:schemeClr val="accent1">
                    <a:lumMod val="50000"/>
                  </a:schemeClr>
                </a:solidFill>
              </a:rPr>
              <a:t>terfisi</a:t>
            </a:r>
            <a:r>
              <a:rPr lang="tr-TR" sz="2000" dirty="0">
                <a:solidFill>
                  <a:schemeClr val="accent1">
                    <a:lumMod val="50000"/>
                  </a:schemeClr>
                </a:solidFill>
              </a:rPr>
              <a:t> olan personelin </a:t>
            </a:r>
            <a:r>
              <a:rPr lang="tr-TR" sz="2000" dirty="0" err="1">
                <a:solidFill>
                  <a:schemeClr val="accent1">
                    <a:lumMod val="50000"/>
                  </a:schemeClr>
                </a:solidFill>
              </a:rPr>
              <a:t>terfisi</a:t>
            </a:r>
            <a:r>
              <a:rPr lang="tr-TR" sz="2000" dirty="0">
                <a:solidFill>
                  <a:schemeClr val="accent1">
                    <a:lumMod val="50000"/>
                  </a:schemeClr>
                </a:solidFill>
              </a:rPr>
              <a:t> ve kısıtlı maaş bilgi girişleri aynı ayda verilemiyor. </a:t>
            </a:r>
            <a:r>
              <a:rPr lang="tr-TR" sz="2000" b="1" dirty="0">
                <a:solidFill>
                  <a:schemeClr val="accent1">
                    <a:lumMod val="50000"/>
                  </a:schemeClr>
                </a:solidFill>
              </a:rPr>
              <a:t>(KBS de öncelikle kısıtlı maaş bilgi girişi yapılarak </a:t>
            </a:r>
            <a:r>
              <a:rPr lang="tr-TR" sz="2000" b="1" dirty="0" smtClean="0">
                <a:solidFill>
                  <a:schemeClr val="accent1">
                    <a:lumMod val="50000"/>
                  </a:schemeClr>
                </a:solidFill>
              </a:rPr>
              <a:t>hesaplanması, </a:t>
            </a:r>
            <a:r>
              <a:rPr lang="tr-TR" sz="2000" b="1" dirty="0">
                <a:solidFill>
                  <a:schemeClr val="accent1">
                    <a:lumMod val="50000"/>
                  </a:schemeClr>
                </a:solidFill>
              </a:rPr>
              <a:t>hesaplanan kısıtlı maaş bordrosunun sistem çıktısının alınarak, İşlem kodunu </a:t>
            </a:r>
            <a:r>
              <a:rPr lang="tr-TR" sz="2000" b="1" dirty="0" err="1" smtClean="0">
                <a:solidFill>
                  <a:schemeClr val="accent1">
                    <a:lumMod val="50000"/>
                  </a:schemeClr>
                </a:solidFill>
              </a:rPr>
              <a:t>terfiye</a:t>
            </a:r>
            <a:r>
              <a:rPr lang="tr-TR" sz="2000" b="1" dirty="0" smtClean="0">
                <a:solidFill>
                  <a:schemeClr val="accent1">
                    <a:lumMod val="50000"/>
                  </a:schemeClr>
                </a:solidFill>
              </a:rPr>
              <a:t> </a:t>
            </a:r>
            <a:r>
              <a:rPr lang="tr-TR" sz="2000" b="1" dirty="0">
                <a:solidFill>
                  <a:schemeClr val="accent1">
                    <a:lumMod val="50000"/>
                  </a:schemeClr>
                </a:solidFill>
              </a:rPr>
              <a:t>alıp terfi bilgi girişinin yapılması, en son ödeme emri </a:t>
            </a:r>
            <a:r>
              <a:rPr lang="tr-TR" sz="2000" b="1" dirty="0" smtClean="0">
                <a:solidFill>
                  <a:schemeClr val="accent1">
                    <a:lumMod val="50000"/>
                  </a:schemeClr>
                </a:solidFill>
              </a:rPr>
              <a:t>oluşturmadan önce  </a:t>
            </a:r>
            <a:r>
              <a:rPr lang="tr-TR" sz="2000" b="1" dirty="0">
                <a:solidFill>
                  <a:schemeClr val="accent1">
                    <a:lumMod val="50000"/>
                  </a:schemeClr>
                </a:solidFill>
              </a:rPr>
              <a:t>sistem çıktısını aldığımız kısıtlı bordronun KBS –maaş bordro girişten- Diğer tazminatlardan ek bordro olarak </a:t>
            </a:r>
            <a:r>
              <a:rPr lang="tr-TR" sz="2000" b="1" dirty="0" smtClean="0">
                <a:solidFill>
                  <a:schemeClr val="accent1">
                    <a:lumMod val="50000"/>
                  </a:schemeClr>
                </a:solidFill>
              </a:rPr>
              <a:t>veri </a:t>
            </a:r>
            <a:r>
              <a:rPr lang="tr-TR" sz="2000" b="1" dirty="0">
                <a:solidFill>
                  <a:schemeClr val="accent1">
                    <a:lumMod val="50000"/>
                  </a:schemeClr>
                </a:solidFill>
              </a:rPr>
              <a:t>girişinin yapılması ve hesaplama geçmeden ödeme emri belgesinin oluşturularak onaya sunulması</a:t>
            </a:r>
            <a:r>
              <a:rPr lang="tr-TR" sz="2000" b="1" dirty="0" smtClean="0">
                <a:solidFill>
                  <a:schemeClr val="accent1">
                    <a:lumMod val="50000"/>
                  </a:schemeClr>
                </a:solidFill>
              </a:rPr>
              <a:t>)</a:t>
            </a:r>
          </a:p>
        </p:txBody>
      </p:sp>
    </p:spTree>
    <p:extLst>
      <p:ext uri="{BB962C8B-B14F-4D97-AF65-F5344CB8AC3E}">
        <p14:creationId xmlns:p14="http://schemas.microsoft.com/office/powerpoint/2010/main" val="32200273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124624"/>
            <a:ext cx="10603525" cy="923330"/>
          </a:xfrm>
          <a:prstGeom prst="rect">
            <a:avLst/>
          </a:prstGeom>
        </p:spPr>
        <p:txBody>
          <a:bodyPr wrap="square">
            <a:spAutoFit/>
          </a:bodyPr>
          <a:lstStyle/>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a:p>
            <a:pPr marL="285750" indent="-285750" algn="just" eaLnBrk="1" hangingPunct="1">
              <a:buFont typeface="Wingdings" panose="05000000000000000000" pitchFamily="2" charset="2"/>
              <a:buChar char="Ø"/>
              <a:defRPr/>
            </a:pPr>
            <a:endParaRPr lang="tr-TR" altLang="x-none" dirty="0">
              <a:solidFill>
                <a:schemeClr val="accent1">
                  <a:lumMod val="50000"/>
                </a:schemeClr>
              </a:solidFill>
            </a:endParaRP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DİKKAT EDİLMESİ GEREKEN HUSUSLAR</a:t>
            </a:r>
          </a:p>
        </p:txBody>
      </p:sp>
      <p:sp>
        <p:nvSpPr>
          <p:cNvPr id="3" name="Dikdörtgen 2"/>
          <p:cNvSpPr/>
          <p:nvPr/>
        </p:nvSpPr>
        <p:spPr>
          <a:xfrm>
            <a:off x="707365" y="1443877"/>
            <a:ext cx="9368287" cy="4647426"/>
          </a:xfrm>
          <a:prstGeom prst="rect">
            <a:avLst/>
          </a:prstGeom>
        </p:spPr>
        <p:txBody>
          <a:bodyPr wrap="square">
            <a:spAutoFit/>
          </a:bodyPr>
          <a:lstStyle/>
          <a:p>
            <a:pPr marL="285750" indent="-285750" algn="just" eaLnBrk="1" hangingPunct="1">
              <a:buFont typeface="Wingdings" panose="05000000000000000000" pitchFamily="2" charset="2"/>
              <a:buChar char="Ø"/>
              <a:defRPr/>
            </a:pPr>
            <a:r>
              <a:rPr lang="tr-TR" sz="2000" dirty="0" smtClean="0">
                <a:solidFill>
                  <a:schemeClr val="accent1">
                    <a:lumMod val="50000"/>
                  </a:schemeClr>
                </a:solidFill>
              </a:rPr>
              <a:t>KBS </a:t>
            </a:r>
            <a:r>
              <a:rPr lang="tr-TR" sz="2000" dirty="0">
                <a:solidFill>
                  <a:schemeClr val="accent1">
                    <a:lumMod val="50000"/>
                  </a:schemeClr>
                </a:solidFill>
              </a:rPr>
              <a:t>maaş </a:t>
            </a:r>
            <a:r>
              <a:rPr lang="tr-TR" sz="2000" dirty="0" smtClean="0">
                <a:solidFill>
                  <a:schemeClr val="accent1">
                    <a:lumMod val="50000"/>
                  </a:schemeClr>
                </a:solidFill>
              </a:rPr>
              <a:t>modülünde; </a:t>
            </a:r>
            <a:r>
              <a:rPr lang="tr-TR" sz="2000" dirty="0">
                <a:solidFill>
                  <a:schemeClr val="accent1">
                    <a:lumMod val="50000"/>
                  </a:schemeClr>
                </a:solidFill>
              </a:rPr>
              <a:t>Profesör kadrosunda olan personelin üç yılını doldurunca makam görev tazminatı ve Üniversite ödeneğini, dört yılını doldurunca ek göstergesin de yapılması gereken değişikliklerin takip edilmesi</a:t>
            </a:r>
            <a:r>
              <a:rPr lang="tr-TR" sz="2000" b="1" dirty="0">
                <a:solidFill>
                  <a:schemeClr val="accent1">
                    <a:lumMod val="50000"/>
                  </a:schemeClr>
                </a:solidFill>
              </a:rPr>
              <a:t>.  </a:t>
            </a:r>
            <a:r>
              <a:rPr lang="tr-TR" sz="2000" b="1" dirty="0" smtClean="0">
                <a:solidFill>
                  <a:schemeClr val="accent1">
                    <a:lumMod val="50000"/>
                  </a:schemeClr>
                </a:solidFill>
              </a:rPr>
              <a:t>«KBS </a:t>
            </a:r>
            <a:r>
              <a:rPr lang="tr-TR" sz="2000" b="1" dirty="0">
                <a:solidFill>
                  <a:schemeClr val="accent1">
                    <a:lumMod val="50000"/>
                  </a:schemeClr>
                </a:solidFill>
              </a:rPr>
              <a:t>maaş modülünde, geriye yönelik ödemede tanımlamalar yapıldığı halde görev tazminatını ve ek ödeme oranını vermediği için, harcama biriminin maaş veri girişi ve tüm hesaplamalar bittikten sonra ödeme emri belgesini oluşturmadan görev tazminatı ve ek ödeme tutarlarının manuel hesaplanarak  KBS –maaş bordro girişten –Diğer tazminatlardan ek bordro olarak </a:t>
            </a:r>
            <a:r>
              <a:rPr lang="tr-TR" sz="2000" b="1" dirty="0" smtClean="0">
                <a:solidFill>
                  <a:schemeClr val="accent1">
                    <a:lumMod val="50000"/>
                  </a:schemeClr>
                </a:solidFill>
              </a:rPr>
              <a:t>veri </a:t>
            </a:r>
            <a:r>
              <a:rPr lang="tr-TR" sz="2000" b="1" dirty="0">
                <a:solidFill>
                  <a:schemeClr val="accent1">
                    <a:lumMod val="50000"/>
                  </a:schemeClr>
                </a:solidFill>
              </a:rPr>
              <a:t>girişinin </a:t>
            </a:r>
            <a:r>
              <a:rPr lang="tr-TR" sz="2000" b="1" dirty="0" smtClean="0">
                <a:solidFill>
                  <a:schemeClr val="accent1">
                    <a:lumMod val="50000"/>
                  </a:schemeClr>
                </a:solidFill>
              </a:rPr>
              <a:t>(brüt tutardan yasal kesintilerin yapılmalıdır) yapılması </a:t>
            </a:r>
            <a:r>
              <a:rPr lang="tr-TR" sz="2000" b="1" dirty="0">
                <a:solidFill>
                  <a:schemeClr val="accent1">
                    <a:lumMod val="50000"/>
                  </a:schemeClr>
                </a:solidFill>
              </a:rPr>
              <a:t>ve hesaplama geçmeden ödeme emri belgesinin oluşturularak onaya </a:t>
            </a:r>
            <a:r>
              <a:rPr lang="tr-TR" sz="2000" b="1" dirty="0" smtClean="0">
                <a:solidFill>
                  <a:schemeClr val="accent1">
                    <a:lumMod val="50000"/>
                  </a:schemeClr>
                </a:solidFill>
              </a:rPr>
              <a:t>sunulması»</a:t>
            </a:r>
          </a:p>
          <a:p>
            <a:pPr marL="285750" indent="-285750" algn="just" eaLnBrk="1" hangingPunct="1">
              <a:buFont typeface="Wingdings" panose="05000000000000000000" pitchFamily="2" charset="2"/>
              <a:buChar char="Ø"/>
              <a:defRPr/>
            </a:pPr>
            <a:r>
              <a:rPr lang="tr-TR" sz="2000" dirty="0">
                <a:solidFill>
                  <a:schemeClr val="accent1">
                    <a:lumMod val="50000"/>
                  </a:schemeClr>
                </a:solidFill>
              </a:rPr>
              <a:t>Geriye yönelik ödemesi yoksa; </a:t>
            </a:r>
            <a:r>
              <a:rPr lang="tr-TR" sz="2000" b="1" dirty="0">
                <a:solidFill>
                  <a:schemeClr val="accent1">
                    <a:lumMod val="50000"/>
                  </a:schemeClr>
                </a:solidFill>
              </a:rPr>
              <a:t>«İSTİSNA</a:t>
            </a:r>
            <a:r>
              <a:rPr lang="tr-TR" sz="2000" dirty="0" smtClean="0">
                <a:solidFill>
                  <a:schemeClr val="accent1">
                    <a:lumMod val="50000"/>
                  </a:schemeClr>
                </a:solidFill>
              </a:rPr>
              <a:t>’» </a:t>
            </a:r>
            <a:r>
              <a:rPr lang="tr-TR" sz="2000" dirty="0">
                <a:solidFill>
                  <a:schemeClr val="accent1">
                    <a:lumMod val="50000"/>
                  </a:schemeClr>
                </a:solidFill>
              </a:rPr>
              <a:t>kısmının </a:t>
            </a:r>
            <a:r>
              <a:rPr lang="tr-TR" sz="2000" dirty="0" smtClean="0">
                <a:solidFill>
                  <a:schemeClr val="accent1">
                    <a:lumMod val="50000"/>
                  </a:schemeClr>
                </a:solidFill>
              </a:rPr>
              <a:t>«İstisna Değerine» </a:t>
            </a:r>
            <a:r>
              <a:rPr lang="tr-TR" sz="2000" dirty="0">
                <a:solidFill>
                  <a:schemeClr val="accent1">
                    <a:lumMod val="50000"/>
                  </a:schemeClr>
                </a:solidFill>
              </a:rPr>
              <a:t>hak ettiği puan ve </a:t>
            </a:r>
            <a:r>
              <a:rPr lang="tr-TR" sz="2000" dirty="0" smtClean="0">
                <a:solidFill>
                  <a:schemeClr val="accent1">
                    <a:lumMod val="50000"/>
                  </a:schemeClr>
                </a:solidFill>
              </a:rPr>
              <a:t>«</a:t>
            </a:r>
            <a:r>
              <a:rPr lang="tr-TR" sz="2000" b="1" dirty="0">
                <a:solidFill>
                  <a:schemeClr val="accent1">
                    <a:lumMod val="50000"/>
                  </a:schemeClr>
                </a:solidFill>
              </a:rPr>
              <a:t>gerekçe</a:t>
            </a:r>
            <a:r>
              <a:rPr lang="tr-TR" sz="2000" dirty="0" smtClean="0">
                <a:solidFill>
                  <a:schemeClr val="accent1">
                    <a:lumMod val="50000"/>
                  </a:schemeClr>
                </a:solidFill>
              </a:rPr>
              <a:t>» </a:t>
            </a:r>
            <a:r>
              <a:rPr lang="tr-TR" sz="2000" dirty="0">
                <a:solidFill>
                  <a:schemeClr val="accent1">
                    <a:lumMod val="50000"/>
                  </a:schemeClr>
                </a:solidFill>
              </a:rPr>
              <a:t>kısmına açıklama girilerek yapılması gerekmektedir.</a:t>
            </a:r>
          </a:p>
          <a:p>
            <a:pPr marL="285750" indent="-285750" algn="just" eaLnBrk="1" hangingPunct="1">
              <a:buFont typeface="Wingdings" panose="05000000000000000000" pitchFamily="2" charset="2"/>
              <a:buChar char="Ø"/>
              <a:defRPr/>
            </a:pPr>
            <a:endParaRPr lang="tr-TR" altLang="x-none" sz="2000" b="1" dirty="0">
              <a:solidFill>
                <a:schemeClr val="accent1">
                  <a:lumMod val="50000"/>
                </a:schemeClr>
              </a:solidFill>
            </a:endParaRPr>
          </a:p>
          <a:p>
            <a:pPr marL="285750" indent="-285750" algn="just" eaLnBrk="1" hangingPunct="1">
              <a:buFont typeface="Wingdings" panose="05000000000000000000" pitchFamily="2" charset="2"/>
              <a:buChar char="Ø"/>
              <a:defRPr/>
            </a:pPr>
            <a:endParaRPr lang="tr-TR" altLang="x-none" sz="2000" dirty="0">
              <a:solidFill>
                <a:schemeClr val="accent1">
                  <a:lumMod val="50000"/>
                </a:schemeClr>
              </a:solidFill>
            </a:endParaRPr>
          </a:p>
          <a:p>
            <a:pPr marL="285750" indent="-285750" algn="just" eaLnBrk="1" hangingPunct="1">
              <a:buFont typeface="Wingdings" panose="05000000000000000000" pitchFamily="2" charset="2"/>
              <a:buChar char="Ø"/>
              <a:defRPr/>
            </a:pPr>
            <a:endParaRPr lang="tr-TR" dirty="0">
              <a:solidFill>
                <a:schemeClr val="accent1">
                  <a:lumMod val="50000"/>
                </a:schemeClr>
              </a:solidFill>
            </a:endParaRPr>
          </a:p>
        </p:txBody>
      </p:sp>
    </p:spTree>
    <p:extLst>
      <p:ext uri="{BB962C8B-B14F-4D97-AF65-F5344CB8AC3E}">
        <p14:creationId xmlns:p14="http://schemas.microsoft.com/office/powerpoint/2010/main" val="21654321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969228"/>
            <a:ext cx="10603525" cy="621773"/>
          </a:xfrm>
          <a:prstGeom prst="rect">
            <a:avLst/>
          </a:prstGeom>
        </p:spPr>
        <p:txBody>
          <a:bodyPr wrap="square">
            <a:spAutoFit/>
          </a:bodyPr>
          <a:lstStyle/>
          <a:p>
            <a:pPr algn="just"/>
            <a:endParaRPr lang="tr-TR" sz="1600" dirty="0">
              <a:solidFill>
                <a:srgbClr val="FF0000"/>
              </a:solidFill>
            </a:endParaRPr>
          </a:p>
          <a:p>
            <a:pPr>
              <a:lnSpc>
                <a:spcPct val="107000"/>
              </a:lnSpc>
              <a:spcAft>
                <a:spcPts val="800"/>
              </a:spcAft>
            </a:pPr>
            <a:r>
              <a:rPr lang="tr-TR" dirty="0"/>
              <a:t> </a:t>
            </a:r>
            <a:r>
              <a:rPr lang="tr-TR" sz="1600" dirty="0">
                <a:solidFill>
                  <a:schemeClr val="accent1">
                    <a:lumMod val="50000"/>
                  </a:schemeClr>
                </a:solidFill>
              </a:rPr>
              <a:t>-</a:t>
            </a:r>
            <a:endParaRPr lang="tr-TR" altLang="x-none" sz="2000" dirty="0">
              <a:solidFill>
                <a:schemeClr val="accent1">
                  <a:lumMod val="50000"/>
                </a:schemeClr>
              </a:solidFill>
            </a:endParaRPr>
          </a:p>
        </p:txBody>
      </p:sp>
      <p:sp>
        <p:nvSpPr>
          <p:cNvPr id="7" name="Dikdörtgen 6"/>
          <p:cNvSpPr/>
          <p:nvPr/>
        </p:nvSpPr>
        <p:spPr>
          <a:xfrm>
            <a:off x="707365" y="362155"/>
            <a:ext cx="11205713" cy="3139321"/>
          </a:xfrm>
          <a:prstGeom prst="rect">
            <a:avLst/>
          </a:prstGeom>
        </p:spPr>
        <p:txBody>
          <a:bodyPr wrap="square">
            <a:spAutoFit/>
          </a:bodyPr>
          <a:lstStyle/>
          <a:p>
            <a:pPr algn="ctr" eaLnBrk="1" hangingPunct="1"/>
            <a:endParaRPr lang="tr-TR" altLang="tr-TR" sz="6600" b="1" dirty="0">
              <a:solidFill>
                <a:srgbClr val="00B0F0"/>
              </a:solidFill>
            </a:endParaRPr>
          </a:p>
          <a:p>
            <a:pPr algn="ctr" eaLnBrk="1" hangingPunct="1"/>
            <a:endParaRPr lang="tr-TR" altLang="tr-TR" sz="6600" b="1" dirty="0">
              <a:solidFill>
                <a:srgbClr val="00B0F0"/>
              </a:solidFill>
            </a:endParaRPr>
          </a:p>
          <a:p>
            <a:pPr algn="ctr" eaLnBrk="1" hangingPunct="1"/>
            <a:r>
              <a:rPr lang="tr-TR" altLang="tr-TR" sz="6600" b="1" dirty="0">
                <a:solidFill>
                  <a:srgbClr val="00B0F0"/>
                </a:solidFill>
              </a:rPr>
              <a:t>SORU VE CEVAPLAR</a:t>
            </a:r>
          </a:p>
        </p:txBody>
      </p:sp>
    </p:spTree>
    <p:extLst>
      <p:ext uri="{BB962C8B-B14F-4D97-AF65-F5344CB8AC3E}">
        <p14:creationId xmlns:p14="http://schemas.microsoft.com/office/powerpoint/2010/main" val="16855952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1" name="TextBox 5"/>
          <p:cNvSpPr txBox="1">
            <a:spLocks noChangeArrowheads="1"/>
          </p:cNvSpPr>
          <p:nvPr/>
        </p:nvSpPr>
        <p:spPr bwMode="auto">
          <a:xfrm>
            <a:off x="614363" y="451722"/>
            <a:ext cx="109555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b="1" dirty="0">
                <a:solidFill>
                  <a:srgbClr val="00B0F0"/>
                </a:solidFill>
              </a:rPr>
              <a:t>AKADEMİK PERSONEL MAAŞ MEVZUATI</a:t>
            </a:r>
            <a:endParaRPr lang="en-US" altLang="tr-TR" sz="3600" b="1" dirty="0">
              <a:solidFill>
                <a:srgbClr val="00B0F0"/>
              </a:solidFill>
            </a:endParaRPr>
          </a:p>
        </p:txBody>
      </p:sp>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229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709254" y="1165184"/>
            <a:ext cx="10955546" cy="4708981"/>
          </a:xfrm>
          <a:prstGeom prst="rect">
            <a:avLst/>
          </a:prstGeom>
        </p:spPr>
        <p:txBody>
          <a:bodyPr wrap="square">
            <a:spAutoFit/>
          </a:bodyPr>
          <a:lstStyle/>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4"/>
              </a:rPr>
              <a:t>2547 Sayılı Yükseköğretim Kanunu</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5"/>
              </a:rPr>
              <a:t>2914 Sayılı Yükseköğretim Personel Kanunu</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6"/>
              </a:rPr>
              <a:t>657 Sayılı Devlet Memurları Kanunu</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7"/>
              </a:rPr>
              <a:t>5434 Sayılı Türkiye Cumhuriyeti Emekli Sandığı Kanunu</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8"/>
              </a:rPr>
              <a:t>5510 Sayılı Sosyal Sigortalar Ve Genel Sağlık Sigortası Kanunu</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9"/>
              </a:rPr>
              <a:t>193 Sayılı Gelir Vergisi Kanunu</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0"/>
              </a:rPr>
              <a:t>488 Sayılı Damga Vergisi Kanunu</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1"/>
              </a:rPr>
              <a:t>4632 Sayılı Bireysel Emeklilik Tasarruf ve Yatırım Sistemi Kanunu</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2"/>
              </a:rPr>
              <a:t>2004 Sayılı İcra ve İflas Kanunu</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3"/>
              </a:rPr>
              <a:t>2489 Sayılı Kefalet Kanunu </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4"/>
              </a:rPr>
              <a:t>4688 Sayılı Kamu Görevlileri Sendikaları Ve Toplu Sözleşme Kanunu</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5"/>
              </a:rPr>
              <a:t>6356 Sayılı Sendikalar Ve Toplu İş Sözleşmesi Kanunu</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6"/>
              </a:rPr>
              <a:t>4447 Sayılı İşsizlik Sigortası Kanunu</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7"/>
              </a:rPr>
              <a:t>7349 Sayılı Gelir Vergisi Kanunu İle Bazı Kanunlarda Değişiklik Yapılmasına Dair Kanun</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endParaRPr lang="tr-TR" sz="2000" dirty="0">
              <a:solidFill>
                <a:schemeClr val="accent1">
                  <a:lumMod val="50000"/>
                </a:schemeClr>
              </a:solidFill>
              <a:latin typeface="Calibri"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1" name="TextBox 5"/>
          <p:cNvSpPr txBox="1">
            <a:spLocks noChangeArrowheads="1"/>
          </p:cNvSpPr>
          <p:nvPr/>
        </p:nvSpPr>
        <p:spPr bwMode="auto">
          <a:xfrm>
            <a:off x="614363" y="451722"/>
            <a:ext cx="109555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b="1" dirty="0">
                <a:solidFill>
                  <a:srgbClr val="00B0F0"/>
                </a:solidFill>
              </a:rPr>
              <a:t>AKADEMİK PERSONEL MAAŞ MEVZUATI</a:t>
            </a:r>
            <a:endParaRPr lang="en-US" altLang="tr-TR" sz="3600" b="1" dirty="0">
              <a:solidFill>
                <a:srgbClr val="00B0F0"/>
              </a:solidFill>
            </a:endParaRPr>
          </a:p>
        </p:txBody>
      </p:sp>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229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709254" y="1147932"/>
            <a:ext cx="10955546" cy="4401205"/>
          </a:xfrm>
          <a:prstGeom prst="rect">
            <a:avLst/>
          </a:prstGeom>
        </p:spPr>
        <p:txBody>
          <a:bodyPr wrap="square">
            <a:spAutoFit/>
          </a:bodyPr>
          <a:lstStyle/>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4"/>
              </a:rPr>
              <a:t>2946 Sayılı Kamu Konutları Kanunu</a:t>
            </a:r>
            <a:endParaRPr lang="tr-TR" sz="2000" dirty="0">
              <a:solidFill>
                <a:schemeClr val="accent1">
                  <a:lumMod val="50000"/>
                </a:schemeClr>
              </a:solidFill>
              <a:latin typeface="Calibri" charset="0"/>
              <a:hlinkClick r:id="rId5"/>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5"/>
              </a:rPr>
              <a:t>4721 Sayılı Türk Medeni Kanunu</a:t>
            </a:r>
            <a:endParaRPr lang="tr-TR" sz="2000" dirty="0">
              <a:solidFill>
                <a:schemeClr val="accent1">
                  <a:lumMod val="50000"/>
                </a:schemeClr>
              </a:solidFill>
              <a:latin typeface="Calibri" charset="0"/>
              <a:hlinkClick r:id="rId6"/>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6"/>
              </a:rPr>
              <a:t>4505 Sayılı Sosyal Güvenlikle İlgili Bazı Kanunlarda Değişiklik Yapılması Ve Temsil Tazminatı Ödenmesi Hakkında Kanun</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7"/>
              </a:rPr>
              <a:t>2863 Sayılı Kültür ve Tabiat Varlıklarını Koruma Kanunu</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8"/>
              </a:rPr>
              <a:t>6327 Sayılı Bireysel Emeklilik Tasarruf Ve Yatırım Sistemi Kanunu İle Bazı Kanun Ve Kanun Hükmünde Kararnamelerde Değişiklik Yapılmasına Dair Kanun</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9"/>
              </a:rPr>
              <a:t>375 Sayılı Kanun Hükmünde Kararname</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0"/>
              </a:rPr>
              <a:t>666 Sayılı Kanun Hükmünde Kararname</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1"/>
              </a:rPr>
              <a:t>2000 - 457 Sayılı Bakanlar Kurulu Kararı </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2"/>
              </a:rPr>
              <a:t>2011 - 1241 Sayılı Bakanlar Kurulu Kararı</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3"/>
              </a:rPr>
              <a:t>2005 - 8681 Sayılı Bakanlar Kurulu Kararı</a:t>
            </a:r>
            <a:r>
              <a:rPr lang="tr-TR" sz="2000" dirty="0">
                <a:solidFill>
                  <a:schemeClr val="accent1">
                    <a:lumMod val="50000"/>
                  </a:schemeClr>
                </a:solidFill>
                <a:latin typeface="Calibri" charset="0"/>
              </a:rPr>
              <a:t> </a:t>
            </a:r>
          </a:p>
          <a:p>
            <a:pPr marL="457200" indent="-457200">
              <a:buFont typeface="Wingdings" panose="05000000000000000000" pitchFamily="2" charset="2"/>
              <a:buChar char="Ø"/>
            </a:pPr>
            <a:r>
              <a:rPr lang="tr-TR" sz="2000" dirty="0">
                <a:hlinkClick r:id="rId14"/>
              </a:rPr>
              <a:t>83 - 7148 Sayılı Yükseköğretim Kurumlarında Yabancı Uyruklu Öğretim Elemanı Çalıştırılması Esaslarına İlişkin Bakanlar Kurulu Kararı</a:t>
            </a:r>
            <a:endParaRPr lang="tr-TR" sz="2000" dirty="0">
              <a:solidFill>
                <a:schemeClr val="accent1">
                  <a:lumMod val="50000"/>
                </a:schemeClr>
              </a:solidFill>
              <a:latin typeface="Calibri" charset="0"/>
            </a:endParaRPr>
          </a:p>
        </p:txBody>
      </p:sp>
    </p:spTree>
    <p:extLst>
      <p:ext uri="{BB962C8B-B14F-4D97-AF65-F5344CB8AC3E}">
        <p14:creationId xmlns:p14="http://schemas.microsoft.com/office/powerpoint/2010/main" val="1608467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1" name="TextBox 5"/>
          <p:cNvSpPr txBox="1">
            <a:spLocks noChangeArrowheads="1"/>
          </p:cNvSpPr>
          <p:nvPr/>
        </p:nvSpPr>
        <p:spPr bwMode="auto">
          <a:xfrm>
            <a:off x="614363" y="451722"/>
            <a:ext cx="109555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b="1" dirty="0">
                <a:solidFill>
                  <a:srgbClr val="00B0F0"/>
                </a:solidFill>
              </a:rPr>
              <a:t>AKADEMİK PERSONEL MAAŞ MEVZUATI</a:t>
            </a:r>
            <a:endParaRPr lang="en-US" altLang="tr-TR" sz="3600" b="1" dirty="0">
              <a:solidFill>
                <a:srgbClr val="00B0F0"/>
              </a:solidFill>
            </a:endParaRPr>
          </a:p>
        </p:txBody>
      </p:sp>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229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709254" y="1147932"/>
            <a:ext cx="10955546" cy="4401205"/>
          </a:xfrm>
          <a:prstGeom prst="rect">
            <a:avLst/>
          </a:prstGeom>
        </p:spPr>
        <p:txBody>
          <a:bodyPr wrap="square">
            <a:spAutoFit/>
          </a:bodyPr>
          <a:lstStyle/>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4"/>
              </a:rPr>
              <a:t>84 - 7784 Sayılı Bakanlar Kurulu Kararı </a:t>
            </a:r>
            <a:endParaRPr lang="tr-TR" sz="2000" dirty="0">
              <a:solidFill>
                <a:schemeClr val="accent1">
                  <a:lumMod val="50000"/>
                </a:schemeClr>
              </a:solidFill>
              <a:latin typeface="Calibri" charset="0"/>
              <a:hlinkClick r:id="rId5"/>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5"/>
              </a:rPr>
              <a:t>87 - 11782 Sayılı Bakanlar Kurulu Kararı </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rPr>
              <a:t>93 - 4664 Sayılı Bakanlar Kurulu Kararı </a:t>
            </a: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6"/>
              </a:rPr>
              <a:t>2008 - 13684 Sayılı Bakanlar Kurulu Kararı </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7"/>
              </a:rPr>
              <a:t>2012 - 2665 Sayılı Bakanlar Kurulu Kararı </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8"/>
              </a:rPr>
              <a:t>Devlet Memurları Kanunu Genel Tebliğ (Seri No: 88)</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9"/>
              </a:rPr>
              <a:t>Damga Vergisi Kanunu Genel Tebliği (Seri No: 66)</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it-IT" sz="2000" dirty="0">
                <a:solidFill>
                  <a:schemeClr val="accent1">
                    <a:lumMod val="50000"/>
                  </a:schemeClr>
                </a:solidFill>
                <a:latin typeface="Calibri" charset="0"/>
                <a:hlinkClick r:id="rId10"/>
              </a:rPr>
              <a:t>Gelir Vergisi Genel Tebliği (Seri No: 317)</a:t>
            </a:r>
            <a:endParaRPr lang="it-IT" sz="2000" dirty="0">
              <a:solidFill>
                <a:schemeClr val="accent1">
                  <a:lumMod val="50000"/>
                </a:schemeClr>
              </a:solidFill>
              <a:latin typeface="Calibri" charset="0"/>
              <a:hlinkClick r:id="rId11"/>
            </a:endParaRPr>
          </a:p>
          <a:p>
            <a:pPr marL="457200" indent="-457200">
              <a:buFont typeface="Wingdings" panose="05000000000000000000" pitchFamily="2" charset="2"/>
              <a:buChar char="Ø"/>
            </a:pPr>
            <a:r>
              <a:rPr lang="it-IT" sz="2000" dirty="0">
                <a:solidFill>
                  <a:schemeClr val="accent1">
                    <a:lumMod val="50000"/>
                  </a:schemeClr>
                </a:solidFill>
                <a:latin typeface="Calibri" charset="0"/>
                <a:hlinkClick r:id="rId12"/>
              </a:rPr>
              <a:t>Gelir Vergisi Genel Tebliği (Seri No: 318)</a:t>
            </a:r>
            <a:endParaRPr lang="tr-TR" sz="2000" dirty="0">
              <a:solidFill>
                <a:schemeClr val="accent1">
                  <a:lumMod val="50000"/>
                </a:schemeClr>
              </a:solidFill>
              <a:latin typeface="Calibri" charset="0"/>
              <a:hlinkClick r:id="rId11"/>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1"/>
              </a:rPr>
              <a:t>Gelir Vergisi Genel Tebliği (Seri No: 319)</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3"/>
              </a:rPr>
              <a:t>İşveren Uygulama Tebliği</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4"/>
              </a:rPr>
              <a:t>Kamu Görevlilerinin Geneline ve Hizmet Kollarına Yönelik Mali ve Sosyal Haklara İlişkin 2022 ve 2023 Yıllarını Kapsayan 6. Dönem Toplu Sözleşme</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it-IT" sz="2000" dirty="0">
                <a:solidFill>
                  <a:schemeClr val="accent1">
                    <a:lumMod val="50000"/>
                  </a:schemeClr>
                </a:solidFill>
                <a:latin typeface="Calibri" charset="0"/>
                <a:hlinkClick r:id="rId15"/>
              </a:rPr>
              <a:t>Milli Emlak Genel Tebliğ (Sıra No: 407)</a:t>
            </a:r>
            <a:endParaRPr lang="tr-TR" sz="2000" dirty="0">
              <a:solidFill>
                <a:schemeClr val="accent1">
                  <a:lumMod val="50000"/>
                </a:schemeClr>
              </a:solidFill>
              <a:latin typeface="Calibri" charset="0"/>
            </a:endParaRPr>
          </a:p>
        </p:txBody>
      </p:sp>
    </p:spTree>
    <p:extLst>
      <p:ext uri="{BB962C8B-B14F-4D97-AF65-F5344CB8AC3E}">
        <p14:creationId xmlns:p14="http://schemas.microsoft.com/office/powerpoint/2010/main" val="32524089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1" name="TextBox 5"/>
          <p:cNvSpPr txBox="1">
            <a:spLocks noChangeArrowheads="1"/>
          </p:cNvSpPr>
          <p:nvPr/>
        </p:nvSpPr>
        <p:spPr bwMode="auto">
          <a:xfrm>
            <a:off x="614363" y="451722"/>
            <a:ext cx="109555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b="1" dirty="0">
                <a:solidFill>
                  <a:srgbClr val="00B0F0"/>
                </a:solidFill>
              </a:rPr>
              <a:t>AKADEMİK PERSONEL MAAŞ MEVZUATI</a:t>
            </a:r>
            <a:endParaRPr lang="en-US" altLang="tr-TR" sz="3600" b="1" dirty="0">
              <a:solidFill>
                <a:srgbClr val="00B0F0"/>
              </a:solidFill>
            </a:endParaRPr>
          </a:p>
        </p:txBody>
      </p:sp>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229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709254" y="1147932"/>
            <a:ext cx="10955546" cy="3477875"/>
          </a:xfrm>
          <a:prstGeom prst="rect">
            <a:avLst/>
          </a:prstGeom>
        </p:spPr>
        <p:txBody>
          <a:bodyPr wrap="square">
            <a:spAutoFit/>
          </a:bodyPr>
          <a:lstStyle/>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4"/>
              </a:rPr>
              <a:t>Maliye Bakanlığı Gelir İdari Başkanlığı Gelir Vergisi Sirküleri (Sıra No:85)</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5"/>
              </a:rPr>
              <a:t>Devlet Sanatçıları ve Sanatçıların Sözleşmeli Olarak Çalıştırılmalarına Dair Esaslar</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6"/>
              </a:rPr>
              <a:t>Yabancı Dil Tazminatı Miktarlarının Tespitine İlişkin Esasların </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altLang="x-none" sz="2000" dirty="0">
                <a:solidFill>
                  <a:schemeClr val="accent1">
                    <a:lumMod val="50000"/>
                  </a:schemeClr>
                </a:solidFill>
                <a:latin typeface="Calibri" charset="0"/>
                <a:hlinkClick r:id="rId7"/>
              </a:rPr>
              <a:t>Yükseköğretim Kurumlarında Emeklilik Yaş Haddini Doldurmuş Öğretim Üyelerinin Sözleşmeli Olarak Çalıştırılmasına İlişkin Usul Ve Esaslar</a:t>
            </a:r>
            <a:endParaRPr lang="tr-TR" sz="2000" dirty="0">
              <a:solidFill>
                <a:schemeClr val="accent1">
                  <a:lumMod val="50000"/>
                </a:schemeClr>
              </a:solidFill>
              <a:latin typeface="Calibri" charset="0"/>
              <a:hlinkClick r:id="rId8"/>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8"/>
              </a:rPr>
              <a:t>Yabancı Dil Bilgisi Seviye Belirleme Usul Ve Esasları Hakkında Yönetmelik</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9"/>
              </a:rPr>
              <a:t>Sosyal Sigorta İşlemleri Yönetmeliği</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chemeClr val="accent1">
                    <a:lumMod val="50000"/>
                  </a:schemeClr>
                </a:solidFill>
                <a:latin typeface="Calibri" charset="0"/>
                <a:hlinkClick r:id="rId10"/>
              </a:rPr>
              <a:t>Kamu Konutları Yönetmeliği</a:t>
            </a:r>
            <a:endParaRPr lang="tr-TR" sz="2000" dirty="0">
              <a:solidFill>
                <a:schemeClr val="accent1">
                  <a:lumMod val="50000"/>
                </a:schemeClr>
              </a:solidFill>
              <a:latin typeface="Calibri" charset="0"/>
            </a:endParaRPr>
          </a:p>
          <a:p>
            <a:pPr marL="457200" indent="-457200">
              <a:buFont typeface="Wingdings" panose="05000000000000000000" pitchFamily="2" charset="2"/>
              <a:buChar char="Ø"/>
            </a:pPr>
            <a:r>
              <a:rPr lang="tr-TR" sz="2000" dirty="0">
                <a:solidFill>
                  <a:srgbClr val="203864"/>
                </a:solidFill>
                <a:hlinkClick r:id="rId11"/>
              </a:rPr>
              <a:t>Hazine ve Maliye Bakanlığı Kamu Mali Yönetim ve Dönüşüm Genel Müdürlüğü Mali ve Sosyal Haklar Genelgesi (22.01.2022)</a:t>
            </a:r>
            <a:endParaRPr lang="tr-TR" sz="2000" dirty="0">
              <a:solidFill>
                <a:srgbClr val="203864"/>
              </a:solidFill>
            </a:endParaRPr>
          </a:p>
          <a:p>
            <a:pPr marL="457200" indent="-457200">
              <a:buFont typeface="Wingdings" panose="05000000000000000000" pitchFamily="2" charset="2"/>
              <a:buChar char="Ø"/>
            </a:pPr>
            <a:r>
              <a:rPr lang="tr-TR" sz="2000" dirty="0">
                <a:solidFill>
                  <a:schemeClr val="accent1">
                    <a:lumMod val="50000"/>
                  </a:schemeClr>
                </a:solidFill>
                <a:latin typeface="Calibri" charset="0"/>
              </a:rPr>
              <a:t>Bütçe ve Mali Kontrol Genel Müdürlüğü, 1.4.2016 - 2913</a:t>
            </a:r>
          </a:p>
        </p:txBody>
      </p:sp>
    </p:spTree>
    <p:extLst>
      <p:ext uri="{BB962C8B-B14F-4D97-AF65-F5344CB8AC3E}">
        <p14:creationId xmlns:p14="http://schemas.microsoft.com/office/powerpoint/2010/main" val="30924739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68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1431925" y="4949825"/>
            <a:ext cx="9328150" cy="1200150"/>
          </a:xfrm>
          <a:prstGeom prst="rect">
            <a:avLst/>
          </a:prstGeom>
          <a:noFill/>
          <a:ln>
            <a:noFill/>
          </a:ln>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defRPr/>
            </a:pPr>
            <a:r>
              <a:rPr lang="en-US" altLang="x-none" sz="7200" b="1" dirty="0">
                <a:solidFill>
                  <a:schemeClr val="accent1">
                    <a:lumMod val="50000"/>
                  </a:schemeClr>
                </a:solidFill>
              </a:rPr>
              <a:t>TEŞEKKÜRLER</a:t>
            </a:r>
          </a:p>
        </p:txBody>
      </p:sp>
      <p:pic>
        <p:nvPicPr>
          <p:cNvPr id="7680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700088"/>
            <a:ext cx="28289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400731"/>
            <a:ext cx="10867292" cy="646331"/>
          </a:xfrm>
          <a:prstGeom prst="rect">
            <a:avLst/>
          </a:prstGeom>
        </p:spPr>
        <p:txBody>
          <a:bodyPr wrap="square">
            <a:spAutoFit/>
          </a:bodyPr>
          <a:lstStyle/>
          <a:p>
            <a:pPr algn="ctr" eaLnBrk="1" hangingPunct="1"/>
            <a:r>
              <a:rPr lang="tr-TR" altLang="tr-TR" sz="3600" b="1" dirty="0">
                <a:solidFill>
                  <a:srgbClr val="00B0F0"/>
                </a:solidFill>
              </a:rPr>
              <a:t>MAAŞ GELİR UNSURLARI / AKADEMİK PERSONEL</a:t>
            </a:r>
            <a:endParaRPr lang="tr-TR" sz="3600" dirty="0"/>
          </a:p>
        </p:txBody>
      </p:sp>
      <p:sp>
        <p:nvSpPr>
          <p:cNvPr id="5" name="Dikdörtgen 4"/>
          <p:cNvSpPr/>
          <p:nvPr/>
        </p:nvSpPr>
        <p:spPr>
          <a:xfrm>
            <a:off x="650630" y="100927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650631" y="1350425"/>
            <a:ext cx="6075485" cy="523220"/>
          </a:xfrm>
          <a:prstGeom prst="rect">
            <a:avLst/>
          </a:prstGeom>
        </p:spPr>
        <p:txBody>
          <a:bodyPr wrap="square">
            <a:spAutoFit/>
          </a:bodyPr>
          <a:lstStyle/>
          <a:p>
            <a:r>
              <a:rPr lang="tr-TR" sz="2800" b="1" u="sng" dirty="0">
                <a:solidFill>
                  <a:srgbClr val="203864"/>
                </a:solidFill>
                <a:latin typeface="+mn-lt"/>
              </a:rPr>
              <a:t>GÖSTERGE AYLIĞI</a:t>
            </a:r>
            <a:endParaRPr lang="tr-TR" sz="2800" u="sng" dirty="0">
              <a:solidFill>
                <a:srgbClr val="203864"/>
              </a:solidFill>
              <a:latin typeface="+mn-lt"/>
            </a:endParaRPr>
          </a:p>
        </p:txBody>
      </p:sp>
      <p:sp>
        <p:nvSpPr>
          <p:cNvPr id="2" name="Dikdörtgen 1"/>
          <p:cNvSpPr/>
          <p:nvPr/>
        </p:nvSpPr>
        <p:spPr>
          <a:xfrm>
            <a:off x="650631" y="1967590"/>
            <a:ext cx="10770743" cy="3385542"/>
          </a:xfrm>
          <a:prstGeom prst="rect">
            <a:avLst/>
          </a:prstGeom>
        </p:spPr>
        <p:txBody>
          <a:bodyPr wrap="square">
            <a:spAutoFit/>
          </a:bodyPr>
          <a:lstStyle/>
          <a:p>
            <a:pPr algn="just"/>
            <a:r>
              <a:rPr lang="tr-TR" sz="2400" b="1" dirty="0">
                <a:solidFill>
                  <a:srgbClr val="203864"/>
                </a:solidFill>
              </a:rPr>
              <a:t>2914 sayılı Yüksek Öğretim Personel Kanunun 5 inci maddesi </a:t>
            </a:r>
            <a:r>
              <a:rPr lang="tr-TR" sz="2400" b="1" dirty="0" err="1">
                <a:solidFill>
                  <a:srgbClr val="203864"/>
                </a:solidFill>
              </a:rPr>
              <a:t>uyarınca;</a:t>
            </a:r>
            <a:r>
              <a:rPr lang="tr-TR" sz="2400" i="1" dirty="0" err="1">
                <a:solidFill>
                  <a:srgbClr val="203864"/>
                </a:solidFill>
              </a:rPr>
              <a:t>“</a:t>
            </a:r>
            <a:r>
              <a:rPr lang="tr-TR" sz="2400" i="1" u="sng" dirty="0" err="1">
                <a:solidFill>
                  <a:srgbClr val="203864"/>
                </a:solidFill>
              </a:rPr>
              <a:t>Üniversite</a:t>
            </a:r>
            <a:r>
              <a:rPr lang="tr-TR" sz="2400" i="1" u="sng" dirty="0">
                <a:solidFill>
                  <a:srgbClr val="203864"/>
                </a:solidFill>
              </a:rPr>
              <a:t> öğretim elamanlarının aylıklarının hesaplanmasında, devlet memurlarının aylıklarına esas olan gösterge tablosu ve katsayı dikkate alınır.</a:t>
            </a:r>
            <a:r>
              <a:rPr lang="tr-TR" sz="2400" i="1" dirty="0">
                <a:solidFill>
                  <a:srgbClr val="203864"/>
                </a:solidFill>
              </a:rPr>
              <a:t>” </a:t>
            </a:r>
            <a:r>
              <a:rPr lang="tr-TR" sz="2400" b="1" dirty="0">
                <a:solidFill>
                  <a:srgbClr val="203864"/>
                </a:solidFill>
              </a:rPr>
              <a:t>657 sayılı Devlet Memurları Kanununun 43. maddesinde</a:t>
            </a:r>
            <a:r>
              <a:rPr lang="tr-TR" sz="2400" dirty="0">
                <a:solidFill>
                  <a:srgbClr val="203864"/>
                </a:solidFill>
              </a:rPr>
              <a:t>, </a:t>
            </a:r>
            <a:r>
              <a:rPr lang="tr-TR" sz="2400" b="1" dirty="0">
                <a:solidFill>
                  <a:srgbClr val="203864"/>
                </a:solidFill>
              </a:rPr>
              <a:t>derece ve kademe esasına </a:t>
            </a:r>
            <a:r>
              <a:rPr lang="tr-TR" sz="2400" dirty="0">
                <a:solidFill>
                  <a:srgbClr val="203864"/>
                </a:solidFill>
              </a:rPr>
              <a:t>göre düzenlenen </a:t>
            </a:r>
            <a:r>
              <a:rPr lang="tr-TR" sz="2400" b="1" dirty="0">
                <a:solidFill>
                  <a:srgbClr val="203864"/>
                </a:solidFill>
              </a:rPr>
              <a:t>aylık gösterge tablolarında </a:t>
            </a:r>
            <a:r>
              <a:rPr lang="tr-TR" sz="2400" dirty="0">
                <a:solidFill>
                  <a:srgbClr val="203864"/>
                </a:solidFill>
              </a:rPr>
              <a:t>yer alan </a:t>
            </a:r>
            <a:r>
              <a:rPr lang="tr-TR" sz="2400" b="1" dirty="0">
                <a:solidFill>
                  <a:srgbClr val="203864"/>
                </a:solidFill>
              </a:rPr>
              <a:t>gösterge rakamlarının </a:t>
            </a:r>
            <a:r>
              <a:rPr lang="tr-TR" sz="2400" dirty="0">
                <a:solidFill>
                  <a:srgbClr val="203864"/>
                </a:solidFill>
              </a:rPr>
              <a:t>memur </a:t>
            </a:r>
            <a:r>
              <a:rPr lang="tr-TR" sz="2400" b="1" dirty="0">
                <a:solidFill>
                  <a:srgbClr val="203864"/>
                </a:solidFill>
              </a:rPr>
              <a:t>aylık katsayısı</a:t>
            </a:r>
            <a:r>
              <a:rPr lang="tr-TR" sz="2400" dirty="0">
                <a:solidFill>
                  <a:srgbClr val="203864"/>
                </a:solidFill>
              </a:rPr>
              <a:t> ile çarpımı sonucu bulunacak tutarda</a:t>
            </a:r>
            <a:r>
              <a:rPr lang="tr-TR" sz="2400" dirty="0" smtClean="0">
                <a:solidFill>
                  <a:srgbClr val="203864"/>
                </a:solidFill>
              </a:rPr>
              <a:t>  </a:t>
            </a:r>
            <a:r>
              <a:rPr lang="tr-TR" sz="2400" dirty="0">
                <a:solidFill>
                  <a:srgbClr val="203864"/>
                </a:solidFill>
              </a:rPr>
              <a:t>gösterge aylığı (Aylık tutar) ödenir.</a:t>
            </a:r>
          </a:p>
          <a:p>
            <a:pPr algn="just"/>
            <a:endParaRPr lang="tr-TR" sz="2400" dirty="0"/>
          </a:p>
          <a:p>
            <a:pPr algn="ctr"/>
            <a:endParaRPr lang="tr-TR" sz="2800" b="1" dirty="0">
              <a:solidFill>
                <a:srgbClr val="203864"/>
              </a:solidFill>
            </a:endParaRPr>
          </a:p>
          <a:p>
            <a:pPr algn="ctr"/>
            <a:r>
              <a:rPr lang="tr-TR" b="1" dirty="0">
                <a:solidFill>
                  <a:srgbClr val="203864"/>
                </a:solidFill>
              </a:rPr>
              <a:t>Gösterge Aylığı = </a:t>
            </a:r>
            <a:r>
              <a:rPr lang="tr-TR" b="1" dirty="0">
                <a:solidFill>
                  <a:srgbClr val="00B0F0"/>
                </a:solidFill>
              </a:rPr>
              <a:t>Aylık Gösterge x Aylık Katsayısı</a:t>
            </a:r>
            <a:endParaRPr lang="tr-TR" dirty="0">
              <a:solidFill>
                <a:srgbClr val="00B0F0"/>
              </a:solidFill>
            </a:endParaRPr>
          </a:p>
        </p:txBody>
      </p:sp>
    </p:spTree>
    <p:extLst>
      <p:ext uri="{BB962C8B-B14F-4D97-AF65-F5344CB8AC3E}">
        <p14:creationId xmlns:p14="http://schemas.microsoft.com/office/powerpoint/2010/main" val="2931963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741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o 1"/>
          <p:cNvGraphicFramePr>
            <a:graphicFrameLocks noGrp="1"/>
          </p:cNvGraphicFramePr>
          <p:nvPr>
            <p:extLst>
              <p:ext uri="{D42A27DB-BD31-4B8C-83A1-F6EECF244321}">
                <p14:modId xmlns:p14="http://schemas.microsoft.com/office/powerpoint/2010/main" val="2484041337"/>
              </p:ext>
            </p:extLst>
          </p:nvPr>
        </p:nvGraphicFramePr>
        <p:xfrm>
          <a:off x="1397510" y="342488"/>
          <a:ext cx="9432000" cy="538680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008000">
                  <a:extLst>
                    <a:ext uri="{9D8B030D-6E8A-4147-A177-3AD203B41FA5}">
                      <a16:colId xmlns:a16="http://schemas.microsoft.com/office/drawing/2014/main" val="1350341502"/>
                    </a:ext>
                  </a:extLst>
                </a:gridCol>
                <a:gridCol w="936000">
                  <a:extLst>
                    <a:ext uri="{9D8B030D-6E8A-4147-A177-3AD203B41FA5}">
                      <a16:colId xmlns:a16="http://schemas.microsoft.com/office/drawing/2014/main" val="1075461021"/>
                    </a:ext>
                  </a:extLst>
                </a:gridCol>
                <a:gridCol w="936000">
                  <a:extLst>
                    <a:ext uri="{9D8B030D-6E8A-4147-A177-3AD203B41FA5}">
                      <a16:colId xmlns:a16="http://schemas.microsoft.com/office/drawing/2014/main" val="1750664335"/>
                    </a:ext>
                  </a:extLst>
                </a:gridCol>
                <a:gridCol w="936000">
                  <a:extLst>
                    <a:ext uri="{9D8B030D-6E8A-4147-A177-3AD203B41FA5}">
                      <a16:colId xmlns:a16="http://schemas.microsoft.com/office/drawing/2014/main" val="2808265248"/>
                    </a:ext>
                  </a:extLst>
                </a:gridCol>
                <a:gridCol w="936000">
                  <a:extLst>
                    <a:ext uri="{9D8B030D-6E8A-4147-A177-3AD203B41FA5}">
                      <a16:colId xmlns:a16="http://schemas.microsoft.com/office/drawing/2014/main" val="3897099824"/>
                    </a:ext>
                  </a:extLst>
                </a:gridCol>
                <a:gridCol w="936000">
                  <a:extLst>
                    <a:ext uri="{9D8B030D-6E8A-4147-A177-3AD203B41FA5}">
                      <a16:colId xmlns:a16="http://schemas.microsoft.com/office/drawing/2014/main" val="813268110"/>
                    </a:ext>
                  </a:extLst>
                </a:gridCol>
                <a:gridCol w="936000">
                  <a:extLst>
                    <a:ext uri="{9D8B030D-6E8A-4147-A177-3AD203B41FA5}">
                      <a16:colId xmlns:a16="http://schemas.microsoft.com/office/drawing/2014/main" val="307464800"/>
                    </a:ext>
                  </a:extLst>
                </a:gridCol>
                <a:gridCol w="936000">
                  <a:extLst>
                    <a:ext uri="{9D8B030D-6E8A-4147-A177-3AD203B41FA5}">
                      <a16:colId xmlns:a16="http://schemas.microsoft.com/office/drawing/2014/main" val="2423847969"/>
                    </a:ext>
                  </a:extLst>
                </a:gridCol>
                <a:gridCol w="936000">
                  <a:extLst>
                    <a:ext uri="{9D8B030D-6E8A-4147-A177-3AD203B41FA5}">
                      <a16:colId xmlns:a16="http://schemas.microsoft.com/office/drawing/2014/main" val="2849057549"/>
                    </a:ext>
                  </a:extLst>
                </a:gridCol>
                <a:gridCol w="936000">
                  <a:extLst>
                    <a:ext uri="{9D8B030D-6E8A-4147-A177-3AD203B41FA5}">
                      <a16:colId xmlns:a16="http://schemas.microsoft.com/office/drawing/2014/main" val="1002217376"/>
                    </a:ext>
                  </a:extLst>
                </a:gridCol>
              </a:tblGrid>
              <a:tr h="0">
                <a:tc gridSpan="10">
                  <a:txBody>
                    <a:bodyPr/>
                    <a:lstStyle/>
                    <a:p>
                      <a:pPr algn="ctr"/>
                      <a:r>
                        <a:rPr lang="tr-TR" sz="2000" dirty="0"/>
                        <a:t>GÖSTERGE TABLOSU (657 - 43. Md.)</a:t>
                      </a:r>
                    </a:p>
                  </a:txBody>
                  <a:tcPr>
                    <a:solidFill>
                      <a:srgbClr val="203864"/>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2406975376"/>
                  </a:ext>
                </a:extLst>
              </a:tr>
              <a:tr h="324000">
                <a:tc rowSpan="2">
                  <a:txBody>
                    <a:bodyPr/>
                    <a:lstStyle/>
                    <a:p>
                      <a:pPr algn="ctr"/>
                      <a:r>
                        <a:rPr lang="tr-TR" sz="1600" b="1" dirty="0">
                          <a:solidFill>
                            <a:schemeClr val="bg1"/>
                          </a:solidFill>
                        </a:rPr>
                        <a:t>Dereceler</a:t>
                      </a:r>
                    </a:p>
                  </a:txBody>
                  <a:tcPr anchor="ctr">
                    <a:solidFill>
                      <a:srgbClr val="203864"/>
                    </a:solidFill>
                  </a:tcPr>
                </a:tc>
                <a:tc gridSpan="9">
                  <a:txBody>
                    <a:bodyPr/>
                    <a:lstStyle/>
                    <a:p>
                      <a:pPr algn="ctr"/>
                      <a:r>
                        <a:rPr lang="pt-BR" sz="1600" b="1" dirty="0">
                          <a:solidFill>
                            <a:schemeClr val="bg1"/>
                          </a:solidFill>
                        </a:rPr>
                        <a:t>Kademeler</a:t>
                      </a:r>
                      <a:endParaRPr lang="tr-TR" sz="1600" b="1" dirty="0">
                        <a:solidFill>
                          <a:schemeClr val="bg1"/>
                        </a:solidFill>
                      </a:endParaRPr>
                    </a:p>
                  </a:txBody>
                  <a:tcPr>
                    <a:solidFill>
                      <a:srgbClr val="203864"/>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137856908"/>
                  </a:ext>
                </a:extLst>
              </a:tr>
              <a:tr h="324000">
                <a:tc vMerge="1">
                  <a:txBody>
                    <a:bodyPr/>
                    <a:lstStyle/>
                    <a:p>
                      <a:endParaRPr lang="tr-TR" dirty="0"/>
                    </a:p>
                  </a:txBody>
                  <a:tcPr/>
                </a:tc>
                <a:tc>
                  <a:txBody>
                    <a:bodyPr/>
                    <a:lstStyle/>
                    <a:p>
                      <a:pPr algn="ctr"/>
                      <a:r>
                        <a:rPr lang="tr-TR" sz="1600" b="1" dirty="0">
                          <a:solidFill>
                            <a:schemeClr val="bg1"/>
                          </a:solidFill>
                        </a:rPr>
                        <a:t>1</a:t>
                      </a:r>
                    </a:p>
                  </a:txBody>
                  <a:tcPr anchor="ctr">
                    <a:solidFill>
                      <a:srgbClr val="00B0F0"/>
                    </a:solidFill>
                  </a:tcPr>
                </a:tc>
                <a:tc>
                  <a:txBody>
                    <a:bodyPr/>
                    <a:lstStyle/>
                    <a:p>
                      <a:pPr algn="ctr"/>
                      <a:r>
                        <a:rPr lang="tr-TR" sz="1600" b="1" dirty="0">
                          <a:solidFill>
                            <a:schemeClr val="bg1"/>
                          </a:solidFill>
                        </a:rPr>
                        <a:t>2</a:t>
                      </a:r>
                    </a:p>
                  </a:txBody>
                  <a:tcPr anchor="ctr">
                    <a:solidFill>
                      <a:srgbClr val="00B0F0"/>
                    </a:solidFill>
                  </a:tcPr>
                </a:tc>
                <a:tc>
                  <a:txBody>
                    <a:bodyPr/>
                    <a:lstStyle/>
                    <a:p>
                      <a:pPr algn="ctr"/>
                      <a:r>
                        <a:rPr lang="tr-TR" sz="1600" b="1" dirty="0">
                          <a:solidFill>
                            <a:schemeClr val="bg1"/>
                          </a:solidFill>
                        </a:rPr>
                        <a:t>3</a:t>
                      </a:r>
                    </a:p>
                  </a:txBody>
                  <a:tcPr anchor="ctr">
                    <a:solidFill>
                      <a:srgbClr val="00B0F0"/>
                    </a:solidFill>
                  </a:tcPr>
                </a:tc>
                <a:tc>
                  <a:txBody>
                    <a:bodyPr/>
                    <a:lstStyle/>
                    <a:p>
                      <a:pPr algn="ctr"/>
                      <a:r>
                        <a:rPr lang="tr-TR" sz="1600" b="1" dirty="0">
                          <a:solidFill>
                            <a:schemeClr val="bg1"/>
                          </a:solidFill>
                        </a:rPr>
                        <a:t>4</a:t>
                      </a:r>
                    </a:p>
                  </a:txBody>
                  <a:tcPr anchor="ctr">
                    <a:solidFill>
                      <a:srgbClr val="00B0F0"/>
                    </a:solidFill>
                  </a:tcPr>
                </a:tc>
                <a:tc>
                  <a:txBody>
                    <a:bodyPr/>
                    <a:lstStyle/>
                    <a:p>
                      <a:pPr algn="ctr"/>
                      <a:r>
                        <a:rPr lang="tr-TR" sz="1600" b="1" dirty="0">
                          <a:solidFill>
                            <a:schemeClr val="bg1"/>
                          </a:solidFill>
                        </a:rPr>
                        <a:t>5</a:t>
                      </a:r>
                    </a:p>
                  </a:txBody>
                  <a:tcPr anchor="ctr">
                    <a:solidFill>
                      <a:srgbClr val="00B0F0"/>
                    </a:solidFill>
                  </a:tcPr>
                </a:tc>
                <a:tc>
                  <a:txBody>
                    <a:bodyPr/>
                    <a:lstStyle/>
                    <a:p>
                      <a:pPr algn="ctr"/>
                      <a:r>
                        <a:rPr lang="tr-TR" sz="1600" b="1" dirty="0">
                          <a:solidFill>
                            <a:schemeClr val="bg1"/>
                          </a:solidFill>
                        </a:rPr>
                        <a:t>6</a:t>
                      </a:r>
                    </a:p>
                  </a:txBody>
                  <a:tcPr anchor="ctr">
                    <a:solidFill>
                      <a:srgbClr val="00B0F0"/>
                    </a:solidFill>
                  </a:tcPr>
                </a:tc>
                <a:tc>
                  <a:txBody>
                    <a:bodyPr/>
                    <a:lstStyle/>
                    <a:p>
                      <a:pPr algn="ctr"/>
                      <a:r>
                        <a:rPr lang="tr-TR" sz="1600" b="1" dirty="0">
                          <a:solidFill>
                            <a:schemeClr val="bg1"/>
                          </a:solidFill>
                        </a:rPr>
                        <a:t>7</a:t>
                      </a:r>
                    </a:p>
                  </a:txBody>
                  <a:tcPr anchor="ctr">
                    <a:solidFill>
                      <a:srgbClr val="00B0F0"/>
                    </a:solidFill>
                  </a:tcPr>
                </a:tc>
                <a:tc>
                  <a:txBody>
                    <a:bodyPr/>
                    <a:lstStyle/>
                    <a:p>
                      <a:pPr algn="ctr"/>
                      <a:r>
                        <a:rPr lang="tr-TR" sz="1600" b="1" dirty="0">
                          <a:solidFill>
                            <a:schemeClr val="bg1"/>
                          </a:solidFill>
                        </a:rPr>
                        <a:t>8</a:t>
                      </a:r>
                    </a:p>
                  </a:txBody>
                  <a:tcPr anchor="ctr">
                    <a:solidFill>
                      <a:srgbClr val="00B0F0"/>
                    </a:solidFill>
                  </a:tcPr>
                </a:tc>
                <a:tc>
                  <a:txBody>
                    <a:bodyPr/>
                    <a:lstStyle/>
                    <a:p>
                      <a:pPr algn="ctr"/>
                      <a:r>
                        <a:rPr lang="tr-TR" sz="1600" b="1" dirty="0">
                          <a:solidFill>
                            <a:schemeClr val="bg1"/>
                          </a:solidFill>
                        </a:rPr>
                        <a:t>9</a:t>
                      </a:r>
                    </a:p>
                  </a:txBody>
                  <a:tcPr anchor="ctr">
                    <a:solidFill>
                      <a:srgbClr val="00B0F0"/>
                    </a:solidFill>
                  </a:tcPr>
                </a:tc>
                <a:extLst>
                  <a:ext uri="{0D108BD9-81ED-4DB2-BD59-A6C34878D82A}">
                    <a16:rowId xmlns:a16="http://schemas.microsoft.com/office/drawing/2014/main" val="1233761622"/>
                  </a:ext>
                </a:extLst>
              </a:tr>
              <a:tr h="288000">
                <a:tc>
                  <a:txBody>
                    <a:bodyPr/>
                    <a:lstStyle/>
                    <a:p>
                      <a:pPr algn="ctr" fontAlgn="b"/>
                      <a:r>
                        <a:rPr lang="tr-TR" sz="1400" b="1" kern="1200" dirty="0">
                          <a:solidFill>
                            <a:schemeClr val="bg1"/>
                          </a:solidFill>
                          <a:latin typeface="+mn-lt"/>
                          <a:ea typeface="+mn-ea"/>
                          <a:cs typeface="+mn-cs"/>
                        </a:rPr>
                        <a:t>1</a:t>
                      </a:r>
                    </a:p>
                  </a:txBody>
                  <a:tcPr marL="9525" marR="9525" marT="9525" marB="0" anchor="ctr">
                    <a:solidFill>
                      <a:srgbClr val="00B0F0"/>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1320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1380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1440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1500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0</a:t>
                      </a:r>
                    </a:p>
                  </a:txBody>
                  <a:tcPr marL="9525" marR="9525" marT="9525" marB="0" anchor="b">
                    <a:solidFill>
                      <a:srgbClr val="E1F7FF"/>
                    </a:solidFill>
                  </a:tcPr>
                </a:tc>
                <a:extLst>
                  <a:ext uri="{0D108BD9-81ED-4DB2-BD59-A6C34878D82A}">
                    <a16:rowId xmlns:a16="http://schemas.microsoft.com/office/drawing/2014/main" val="2766600314"/>
                  </a:ext>
                </a:extLst>
              </a:tr>
              <a:tr h="288000">
                <a:tc>
                  <a:txBody>
                    <a:bodyPr/>
                    <a:lstStyle/>
                    <a:p>
                      <a:pPr algn="ctr" fontAlgn="b"/>
                      <a:r>
                        <a:rPr lang="tr-TR" sz="1400" b="1" kern="1200" dirty="0">
                          <a:solidFill>
                            <a:schemeClr val="bg1"/>
                          </a:solidFill>
                          <a:latin typeface="+mn-lt"/>
                          <a:ea typeface="+mn-ea"/>
                          <a:cs typeface="+mn-cs"/>
                        </a:rPr>
                        <a:t>2</a:t>
                      </a:r>
                    </a:p>
                  </a:txBody>
                  <a:tcPr marL="9525" marR="9525" marT="9525" marB="0" anchor="ctr">
                    <a:solidFill>
                      <a:srgbClr val="00B0F0"/>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1155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1210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1265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1320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1380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1440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0</a:t>
                      </a:r>
                    </a:p>
                  </a:txBody>
                  <a:tcPr marL="9525" marR="9525" marT="9525" marB="0" anchor="b">
                    <a:solidFill>
                      <a:srgbClr val="E1F7FF"/>
                    </a:solidFill>
                  </a:tcPr>
                </a:tc>
                <a:extLst>
                  <a:ext uri="{0D108BD9-81ED-4DB2-BD59-A6C34878D82A}">
                    <a16:rowId xmlns:a16="http://schemas.microsoft.com/office/drawing/2014/main" val="350403541"/>
                  </a:ext>
                </a:extLst>
              </a:tr>
              <a:tr h="288000">
                <a:tc>
                  <a:txBody>
                    <a:bodyPr/>
                    <a:lstStyle/>
                    <a:p>
                      <a:pPr algn="ctr" fontAlgn="b"/>
                      <a:r>
                        <a:rPr lang="tr-TR" sz="1400" b="1" kern="1200" dirty="0">
                          <a:solidFill>
                            <a:schemeClr val="bg1"/>
                          </a:solidFill>
                          <a:latin typeface="+mn-lt"/>
                          <a:ea typeface="+mn-ea"/>
                          <a:cs typeface="+mn-cs"/>
                        </a:rPr>
                        <a:t>3</a:t>
                      </a:r>
                    </a:p>
                  </a:txBody>
                  <a:tcPr marL="9525" marR="9525" marT="9525" marB="0" anchor="ctr">
                    <a:solidFill>
                      <a:srgbClr val="00B0F0"/>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1020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1065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1110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1155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1210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1265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1320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1380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0</a:t>
                      </a:r>
                    </a:p>
                  </a:txBody>
                  <a:tcPr marL="9525" marR="9525" marT="9525" marB="0" anchor="b">
                    <a:solidFill>
                      <a:srgbClr val="E1F7FF"/>
                    </a:solidFill>
                  </a:tcPr>
                </a:tc>
                <a:extLst>
                  <a:ext uri="{0D108BD9-81ED-4DB2-BD59-A6C34878D82A}">
                    <a16:rowId xmlns:a16="http://schemas.microsoft.com/office/drawing/2014/main" val="1298316905"/>
                  </a:ext>
                </a:extLst>
              </a:tr>
              <a:tr h="288000">
                <a:tc>
                  <a:txBody>
                    <a:bodyPr/>
                    <a:lstStyle/>
                    <a:p>
                      <a:pPr algn="ctr" fontAlgn="b"/>
                      <a:r>
                        <a:rPr lang="tr-TR" sz="1400" b="1" kern="1200" dirty="0">
                          <a:solidFill>
                            <a:schemeClr val="bg1"/>
                          </a:solidFill>
                          <a:latin typeface="+mn-lt"/>
                          <a:ea typeface="+mn-ea"/>
                          <a:cs typeface="+mn-cs"/>
                        </a:rPr>
                        <a:t>4</a:t>
                      </a:r>
                    </a:p>
                  </a:txBody>
                  <a:tcPr marL="9525" marR="9525" marT="9525" marB="0" anchor="ctr">
                    <a:solidFill>
                      <a:srgbClr val="00B0F0"/>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915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950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985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1020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1065</a:t>
                      </a:r>
                    </a:p>
                  </a:txBody>
                  <a:tcPr marL="9525" marR="9525" marT="9525" marB="0" anchor="b">
                    <a:solidFill>
                      <a:srgbClr val="E1F7FF"/>
                    </a:solidFill>
                  </a:tcPr>
                </a:tc>
                <a:tc>
                  <a:txBody>
                    <a:bodyPr/>
                    <a:lstStyle/>
                    <a:p>
                      <a:pPr marL="0" algn="ctr" defTabSz="914400" rtl="0" eaLnBrk="1" fontAlgn="b" latinLnBrk="0" hangingPunct="1"/>
                      <a:r>
                        <a:rPr lang="tr-TR" sz="1400" kern="1200">
                          <a:solidFill>
                            <a:srgbClr val="203864"/>
                          </a:solidFill>
                          <a:latin typeface="+mn-lt"/>
                          <a:ea typeface="+mn-ea"/>
                          <a:cs typeface="+mn-cs"/>
                        </a:rPr>
                        <a:t>1110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1155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1210</a:t>
                      </a:r>
                    </a:p>
                  </a:txBody>
                  <a:tcPr marL="9525" marR="9525" marT="9525" marB="0" anchor="b">
                    <a:solidFill>
                      <a:srgbClr val="ABE9FF"/>
                    </a:solidFill>
                  </a:tcPr>
                </a:tc>
                <a:tc>
                  <a:txBody>
                    <a:bodyPr/>
                    <a:lstStyle/>
                    <a:p>
                      <a:pPr marL="0" algn="ctr" defTabSz="914400" rtl="0" eaLnBrk="1" fontAlgn="b" latinLnBrk="0" hangingPunct="1"/>
                      <a:r>
                        <a:rPr lang="tr-TR" sz="1400" kern="1200">
                          <a:solidFill>
                            <a:srgbClr val="203864"/>
                          </a:solidFill>
                          <a:latin typeface="+mn-lt"/>
                          <a:ea typeface="+mn-ea"/>
                          <a:cs typeface="+mn-cs"/>
                        </a:rPr>
                        <a:t>1265</a:t>
                      </a:r>
                    </a:p>
                  </a:txBody>
                  <a:tcPr marL="9525" marR="9525" marT="9525" marB="0" anchor="b">
                    <a:solidFill>
                      <a:srgbClr val="E1F7FF"/>
                    </a:solidFill>
                  </a:tcPr>
                </a:tc>
                <a:extLst>
                  <a:ext uri="{0D108BD9-81ED-4DB2-BD59-A6C34878D82A}">
                    <a16:rowId xmlns:a16="http://schemas.microsoft.com/office/drawing/2014/main" val="780046876"/>
                  </a:ext>
                </a:extLst>
              </a:tr>
              <a:tr h="288000">
                <a:tc>
                  <a:txBody>
                    <a:bodyPr/>
                    <a:lstStyle/>
                    <a:p>
                      <a:pPr algn="ctr" fontAlgn="b"/>
                      <a:r>
                        <a:rPr lang="tr-TR" sz="1400" b="1" kern="1200" dirty="0">
                          <a:solidFill>
                            <a:schemeClr val="bg1"/>
                          </a:solidFill>
                          <a:latin typeface="+mn-lt"/>
                          <a:ea typeface="+mn-ea"/>
                          <a:cs typeface="+mn-cs"/>
                        </a:rPr>
                        <a:t>5</a:t>
                      </a:r>
                    </a:p>
                  </a:txBody>
                  <a:tcPr marL="9525" marR="9525" marT="9525" marB="0" anchor="ctr">
                    <a:solidFill>
                      <a:srgbClr val="00B0F0"/>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835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865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895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915</a:t>
                      </a:r>
                    </a:p>
                  </a:txBody>
                  <a:tcPr marL="9525" marR="9525" marT="9525" marB="0" anchor="b">
                    <a:solidFill>
                      <a:srgbClr val="ABE9FF"/>
                    </a:solidFill>
                  </a:tcPr>
                </a:tc>
                <a:tc>
                  <a:txBody>
                    <a:bodyPr/>
                    <a:lstStyle/>
                    <a:p>
                      <a:pPr marL="0" algn="ctr" defTabSz="914400" rtl="0" eaLnBrk="1" fontAlgn="b" latinLnBrk="0" hangingPunct="1"/>
                      <a:r>
                        <a:rPr lang="tr-TR" sz="1400" kern="1200">
                          <a:solidFill>
                            <a:srgbClr val="203864"/>
                          </a:solidFill>
                          <a:latin typeface="+mn-lt"/>
                          <a:ea typeface="+mn-ea"/>
                          <a:cs typeface="+mn-cs"/>
                        </a:rPr>
                        <a:t>950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985</a:t>
                      </a:r>
                    </a:p>
                  </a:txBody>
                  <a:tcPr marL="9525" marR="9525" marT="9525" marB="0" anchor="b">
                    <a:solidFill>
                      <a:srgbClr val="ABE9FF"/>
                    </a:solidFill>
                  </a:tcPr>
                </a:tc>
                <a:tc>
                  <a:txBody>
                    <a:bodyPr/>
                    <a:lstStyle/>
                    <a:p>
                      <a:pPr marL="0" algn="ctr" defTabSz="914400" rtl="0" eaLnBrk="1" fontAlgn="b" latinLnBrk="0" hangingPunct="1"/>
                      <a:r>
                        <a:rPr lang="tr-TR" sz="1400" kern="1200">
                          <a:solidFill>
                            <a:srgbClr val="203864"/>
                          </a:solidFill>
                          <a:latin typeface="+mn-lt"/>
                          <a:ea typeface="+mn-ea"/>
                          <a:cs typeface="+mn-cs"/>
                        </a:rPr>
                        <a:t>1020</a:t>
                      </a:r>
                    </a:p>
                  </a:txBody>
                  <a:tcPr marL="9525" marR="9525" marT="9525" marB="0" anchor="b">
                    <a:solidFill>
                      <a:srgbClr val="E1F7FF"/>
                    </a:solidFill>
                  </a:tcPr>
                </a:tc>
                <a:tc>
                  <a:txBody>
                    <a:bodyPr/>
                    <a:lstStyle/>
                    <a:p>
                      <a:pPr marL="0" algn="ctr" defTabSz="914400" rtl="0" eaLnBrk="1" fontAlgn="b" latinLnBrk="0" hangingPunct="1"/>
                      <a:r>
                        <a:rPr lang="tr-TR" sz="1400" kern="1200">
                          <a:solidFill>
                            <a:srgbClr val="203864"/>
                          </a:solidFill>
                          <a:latin typeface="+mn-lt"/>
                          <a:ea typeface="+mn-ea"/>
                          <a:cs typeface="+mn-cs"/>
                        </a:rPr>
                        <a:t>1065</a:t>
                      </a:r>
                    </a:p>
                  </a:txBody>
                  <a:tcPr marL="9525" marR="9525" marT="9525" marB="0" anchor="b">
                    <a:solidFill>
                      <a:srgbClr val="ABE9FF"/>
                    </a:solidFill>
                  </a:tcPr>
                </a:tc>
                <a:tc>
                  <a:txBody>
                    <a:bodyPr/>
                    <a:lstStyle/>
                    <a:p>
                      <a:pPr marL="0" algn="ctr" defTabSz="914400" rtl="0" eaLnBrk="1" fontAlgn="b" latinLnBrk="0" hangingPunct="1"/>
                      <a:r>
                        <a:rPr lang="tr-TR" sz="1400" kern="1200">
                          <a:solidFill>
                            <a:srgbClr val="203864"/>
                          </a:solidFill>
                          <a:latin typeface="+mn-lt"/>
                          <a:ea typeface="+mn-ea"/>
                          <a:cs typeface="+mn-cs"/>
                        </a:rPr>
                        <a:t>1110</a:t>
                      </a:r>
                    </a:p>
                  </a:txBody>
                  <a:tcPr marL="9525" marR="9525" marT="9525" marB="0" anchor="b">
                    <a:solidFill>
                      <a:srgbClr val="E1F7FF"/>
                    </a:solidFill>
                  </a:tcPr>
                </a:tc>
                <a:extLst>
                  <a:ext uri="{0D108BD9-81ED-4DB2-BD59-A6C34878D82A}">
                    <a16:rowId xmlns:a16="http://schemas.microsoft.com/office/drawing/2014/main" val="2725111705"/>
                  </a:ext>
                </a:extLst>
              </a:tr>
              <a:tr h="288000">
                <a:tc>
                  <a:txBody>
                    <a:bodyPr/>
                    <a:lstStyle/>
                    <a:p>
                      <a:pPr algn="ctr" fontAlgn="b"/>
                      <a:r>
                        <a:rPr lang="tr-TR" sz="1400" b="1" kern="1200" dirty="0">
                          <a:solidFill>
                            <a:schemeClr val="bg1"/>
                          </a:solidFill>
                          <a:latin typeface="+mn-lt"/>
                          <a:ea typeface="+mn-ea"/>
                          <a:cs typeface="+mn-cs"/>
                        </a:rPr>
                        <a:t>6</a:t>
                      </a:r>
                    </a:p>
                  </a:txBody>
                  <a:tcPr marL="9525" marR="9525" marT="9525" marB="0" anchor="ctr">
                    <a:solidFill>
                      <a:srgbClr val="00B0F0"/>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760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785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810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835</a:t>
                      </a:r>
                    </a:p>
                  </a:txBody>
                  <a:tcPr marL="9525" marR="9525" marT="9525" marB="0" anchor="b">
                    <a:solidFill>
                      <a:srgbClr val="ABE9FF"/>
                    </a:solidFill>
                  </a:tcPr>
                </a:tc>
                <a:tc>
                  <a:txBody>
                    <a:bodyPr/>
                    <a:lstStyle/>
                    <a:p>
                      <a:pPr marL="0" algn="ctr" defTabSz="914400" rtl="0" eaLnBrk="1" fontAlgn="b" latinLnBrk="0" hangingPunct="1"/>
                      <a:r>
                        <a:rPr lang="tr-TR" sz="1400" kern="1200">
                          <a:solidFill>
                            <a:srgbClr val="203864"/>
                          </a:solidFill>
                          <a:latin typeface="+mn-lt"/>
                          <a:ea typeface="+mn-ea"/>
                          <a:cs typeface="+mn-cs"/>
                        </a:rPr>
                        <a:t>865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895</a:t>
                      </a:r>
                    </a:p>
                  </a:txBody>
                  <a:tcPr marL="9525" marR="9525" marT="9525" marB="0" anchor="b">
                    <a:solidFill>
                      <a:srgbClr val="ABE9FF"/>
                    </a:solidFill>
                  </a:tcPr>
                </a:tc>
                <a:tc>
                  <a:txBody>
                    <a:bodyPr/>
                    <a:lstStyle/>
                    <a:p>
                      <a:pPr marL="0" algn="ctr" defTabSz="914400" rtl="0" eaLnBrk="1" fontAlgn="b" latinLnBrk="0" hangingPunct="1"/>
                      <a:r>
                        <a:rPr lang="tr-TR" sz="1400" kern="1200">
                          <a:solidFill>
                            <a:srgbClr val="203864"/>
                          </a:solidFill>
                          <a:latin typeface="+mn-lt"/>
                          <a:ea typeface="+mn-ea"/>
                          <a:cs typeface="+mn-cs"/>
                        </a:rPr>
                        <a:t>915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950</a:t>
                      </a:r>
                    </a:p>
                  </a:txBody>
                  <a:tcPr marL="9525" marR="9525" marT="9525" marB="0" anchor="b">
                    <a:solidFill>
                      <a:srgbClr val="ABE9FF"/>
                    </a:solidFill>
                  </a:tcPr>
                </a:tc>
                <a:tc>
                  <a:txBody>
                    <a:bodyPr/>
                    <a:lstStyle/>
                    <a:p>
                      <a:pPr marL="0" algn="ctr" defTabSz="914400" rtl="0" eaLnBrk="1" fontAlgn="b" latinLnBrk="0" hangingPunct="1"/>
                      <a:r>
                        <a:rPr lang="tr-TR" sz="1400" kern="1200">
                          <a:solidFill>
                            <a:srgbClr val="203864"/>
                          </a:solidFill>
                          <a:latin typeface="+mn-lt"/>
                          <a:ea typeface="+mn-ea"/>
                          <a:cs typeface="+mn-cs"/>
                        </a:rPr>
                        <a:t>985</a:t>
                      </a:r>
                    </a:p>
                  </a:txBody>
                  <a:tcPr marL="9525" marR="9525" marT="9525" marB="0" anchor="b">
                    <a:solidFill>
                      <a:srgbClr val="E1F7FF"/>
                    </a:solidFill>
                  </a:tcPr>
                </a:tc>
                <a:extLst>
                  <a:ext uri="{0D108BD9-81ED-4DB2-BD59-A6C34878D82A}">
                    <a16:rowId xmlns:a16="http://schemas.microsoft.com/office/drawing/2014/main" val="3721210944"/>
                  </a:ext>
                </a:extLst>
              </a:tr>
              <a:tr h="288000">
                <a:tc>
                  <a:txBody>
                    <a:bodyPr/>
                    <a:lstStyle/>
                    <a:p>
                      <a:pPr algn="ctr" fontAlgn="b"/>
                      <a:r>
                        <a:rPr lang="tr-TR" sz="1400" b="1" kern="1200" dirty="0">
                          <a:solidFill>
                            <a:schemeClr val="bg1"/>
                          </a:solidFill>
                          <a:latin typeface="+mn-lt"/>
                          <a:ea typeface="+mn-ea"/>
                          <a:cs typeface="+mn-cs"/>
                        </a:rPr>
                        <a:t>7</a:t>
                      </a:r>
                    </a:p>
                  </a:txBody>
                  <a:tcPr marL="9525" marR="9525" marT="9525" marB="0" anchor="ctr">
                    <a:solidFill>
                      <a:srgbClr val="00B0F0"/>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705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720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740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760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785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810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835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865</a:t>
                      </a:r>
                    </a:p>
                  </a:txBody>
                  <a:tcPr marL="9525" marR="9525" marT="9525" marB="0" anchor="b">
                    <a:solidFill>
                      <a:srgbClr val="ABE9FF"/>
                    </a:solidFill>
                  </a:tcPr>
                </a:tc>
                <a:tc>
                  <a:txBody>
                    <a:bodyPr/>
                    <a:lstStyle/>
                    <a:p>
                      <a:pPr marL="0" algn="ctr" defTabSz="914400" rtl="0" eaLnBrk="1" fontAlgn="b" latinLnBrk="0" hangingPunct="1"/>
                      <a:r>
                        <a:rPr lang="tr-TR" sz="1400" kern="1200">
                          <a:solidFill>
                            <a:srgbClr val="203864"/>
                          </a:solidFill>
                          <a:latin typeface="+mn-lt"/>
                          <a:ea typeface="+mn-ea"/>
                          <a:cs typeface="+mn-cs"/>
                        </a:rPr>
                        <a:t>895</a:t>
                      </a:r>
                    </a:p>
                  </a:txBody>
                  <a:tcPr marL="9525" marR="9525" marT="9525" marB="0" anchor="b">
                    <a:solidFill>
                      <a:srgbClr val="E1F7FF"/>
                    </a:solidFill>
                  </a:tcPr>
                </a:tc>
                <a:extLst>
                  <a:ext uri="{0D108BD9-81ED-4DB2-BD59-A6C34878D82A}">
                    <a16:rowId xmlns:a16="http://schemas.microsoft.com/office/drawing/2014/main" val="1430749769"/>
                  </a:ext>
                </a:extLst>
              </a:tr>
              <a:tr h="288000">
                <a:tc>
                  <a:txBody>
                    <a:bodyPr/>
                    <a:lstStyle/>
                    <a:p>
                      <a:pPr algn="ctr" fontAlgn="b"/>
                      <a:r>
                        <a:rPr lang="tr-TR" sz="1400" b="1" kern="1200" dirty="0">
                          <a:solidFill>
                            <a:schemeClr val="bg1"/>
                          </a:solidFill>
                          <a:latin typeface="+mn-lt"/>
                          <a:ea typeface="+mn-ea"/>
                          <a:cs typeface="+mn-cs"/>
                        </a:rPr>
                        <a:t>8</a:t>
                      </a:r>
                    </a:p>
                  </a:txBody>
                  <a:tcPr marL="9525" marR="9525" marT="9525" marB="0" anchor="ctr">
                    <a:solidFill>
                      <a:srgbClr val="00B0F0"/>
                    </a:solidFill>
                  </a:tcPr>
                </a:tc>
                <a:tc>
                  <a:txBody>
                    <a:bodyPr/>
                    <a:lstStyle/>
                    <a:p>
                      <a:pPr marL="0" algn="ctr" defTabSz="914400" rtl="0" eaLnBrk="1" fontAlgn="b" latinLnBrk="0" hangingPunct="1"/>
                      <a:r>
                        <a:rPr lang="tr-TR" sz="1400" kern="1200">
                          <a:solidFill>
                            <a:srgbClr val="203864"/>
                          </a:solidFill>
                          <a:latin typeface="+mn-lt"/>
                          <a:ea typeface="+mn-ea"/>
                          <a:cs typeface="+mn-cs"/>
                        </a:rPr>
                        <a:t>660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675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690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705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720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740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760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785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810</a:t>
                      </a:r>
                    </a:p>
                  </a:txBody>
                  <a:tcPr marL="9525" marR="9525" marT="9525" marB="0" anchor="b">
                    <a:solidFill>
                      <a:srgbClr val="E1F7FF"/>
                    </a:solidFill>
                  </a:tcPr>
                </a:tc>
                <a:extLst>
                  <a:ext uri="{0D108BD9-81ED-4DB2-BD59-A6C34878D82A}">
                    <a16:rowId xmlns:a16="http://schemas.microsoft.com/office/drawing/2014/main" val="268685640"/>
                  </a:ext>
                </a:extLst>
              </a:tr>
              <a:tr h="288000">
                <a:tc>
                  <a:txBody>
                    <a:bodyPr/>
                    <a:lstStyle/>
                    <a:p>
                      <a:pPr algn="ctr" fontAlgn="b"/>
                      <a:r>
                        <a:rPr lang="tr-TR" sz="1400" b="1" kern="1200" dirty="0">
                          <a:solidFill>
                            <a:schemeClr val="bg1"/>
                          </a:solidFill>
                          <a:latin typeface="+mn-lt"/>
                          <a:ea typeface="+mn-ea"/>
                          <a:cs typeface="+mn-cs"/>
                        </a:rPr>
                        <a:t>9</a:t>
                      </a:r>
                    </a:p>
                  </a:txBody>
                  <a:tcPr marL="9525" marR="9525" marT="9525" marB="0" anchor="ctr">
                    <a:solidFill>
                      <a:srgbClr val="00B0F0"/>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620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630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645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660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675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690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705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720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740</a:t>
                      </a:r>
                    </a:p>
                  </a:txBody>
                  <a:tcPr marL="9525" marR="9525" marT="9525" marB="0" anchor="b">
                    <a:solidFill>
                      <a:srgbClr val="E1F7FF"/>
                    </a:solidFill>
                  </a:tcPr>
                </a:tc>
                <a:extLst>
                  <a:ext uri="{0D108BD9-81ED-4DB2-BD59-A6C34878D82A}">
                    <a16:rowId xmlns:a16="http://schemas.microsoft.com/office/drawing/2014/main" val="2727786058"/>
                  </a:ext>
                </a:extLst>
              </a:tr>
              <a:tr h="288000">
                <a:tc>
                  <a:txBody>
                    <a:bodyPr/>
                    <a:lstStyle/>
                    <a:p>
                      <a:pPr algn="ctr" fontAlgn="b"/>
                      <a:r>
                        <a:rPr lang="tr-TR" sz="1400" b="1" kern="1200" dirty="0">
                          <a:solidFill>
                            <a:schemeClr val="bg1"/>
                          </a:solidFill>
                          <a:latin typeface="+mn-lt"/>
                          <a:ea typeface="+mn-ea"/>
                          <a:cs typeface="+mn-cs"/>
                        </a:rPr>
                        <a:t>10</a:t>
                      </a:r>
                    </a:p>
                  </a:txBody>
                  <a:tcPr marL="9525" marR="9525" marT="9525" marB="0" anchor="ctr">
                    <a:solidFill>
                      <a:srgbClr val="00B0F0"/>
                    </a:solidFill>
                  </a:tcPr>
                </a:tc>
                <a:tc>
                  <a:txBody>
                    <a:bodyPr/>
                    <a:lstStyle/>
                    <a:p>
                      <a:pPr marL="0" algn="ctr" defTabSz="914400" rtl="0" eaLnBrk="1" fontAlgn="b" latinLnBrk="0" hangingPunct="1"/>
                      <a:r>
                        <a:rPr lang="tr-TR" sz="1400" kern="1200">
                          <a:solidFill>
                            <a:srgbClr val="203864"/>
                          </a:solidFill>
                          <a:latin typeface="+mn-lt"/>
                          <a:ea typeface="+mn-ea"/>
                          <a:cs typeface="+mn-cs"/>
                        </a:rPr>
                        <a:t>590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600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610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620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630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645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660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675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690</a:t>
                      </a:r>
                    </a:p>
                  </a:txBody>
                  <a:tcPr marL="9525" marR="9525" marT="9525" marB="0" anchor="b">
                    <a:solidFill>
                      <a:srgbClr val="E1F7FF"/>
                    </a:solidFill>
                  </a:tcPr>
                </a:tc>
                <a:extLst>
                  <a:ext uri="{0D108BD9-81ED-4DB2-BD59-A6C34878D82A}">
                    <a16:rowId xmlns:a16="http://schemas.microsoft.com/office/drawing/2014/main" val="4192205956"/>
                  </a:ext>
                </a:extLst>
              </a:tr>
              <a:tr h="288000">
                <a:tc>
                  <a:txBody>
                    <a:bodyPr/>
                    <a:lstStyle/>
                    <a:p>
                      <a:pPr algn="ctr" fontAlgn="b"/>
                      <a:r>
                        <a:rPr lang="tr-TR" sz="1400" b="1" kern="1200" dirty="0">
                          <a:solidFill>
                            <a:schemeClr val="bg1"/>
                          </a:solidFill>
                          <a:latin typeface="+mn-lt"/>
                          <a:ea typeface="+mn-ea"/>
                          <a:cs typeface="+mn-cs"/>
                        </a:rPr>
                        <a:t>11</a:t>
                      </a:r>
                    </a:p>
                  </a:txBody>
                  <a:tcPr marL="9525" marR="9525" marT="9525" marB="0" anchor="ctr">
                    <a:solidFill>
                      <a:srgbClr val="00B0F0"/>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560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570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580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590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600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610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620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630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645</a:t>
                      </a:r>
                    </a:p>
                  </a:txBody>
                  <a:tcPr marL="9525" marR="9525" marT="9525" marB="0" anchor="b">
                    <a:solidFill>
                      <a:srgbClr val="E1F7FF"/>
                    </a:solidFill>
                  </a:tcPr>
                </a:tc>
                <a:extLst>
                  <a:ext uri="{0D108BD9-81ED-4DB2-BD59-A6C34878D82A}">
                    <a16:rowId xmlns:a16="http://schemas.microsoft.com/office/drawing/2014/main" val="4194164235"/>
                  </a:ext>
                </a:extLst>
              </a:tr>
              <a:tr h="288000">
                <a:tc>
                  <a:txBody>
                    <a:bodyPr/>
                    <a:lstStyle/>
                    <a:p>
                      <a:pPr algn="ctr" fontAlgn="b"/>
                      <a:r>
                        <a:rPr lang="tr-TR" sz="1400" b="1" kern="1200" dirty="0">
                          <a:solidFill>
                            <a:schemeClr val="bg1"/>
                          </a:solidFill>
                          <a:latin typeface="+mn-lt"/>
                          <a:ea typeface="+mn-ea"/>
                          <a:cs typeface="+mn-cs"/>
                        </a:rPr>
                        <a:t>12</a:t>
                      </a:r>
                    </a:p>
                  </a:txBody>
                  <a:tcPr marL="9525" marR="9525" marT="9525" marB="0" anchor="ctr">
                    <a:solidFill>
                      <a:srgbClr val="00B0F0"/>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545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550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555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560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570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580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590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600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610</a:t>
                      </a:r>
                    </a:p>
                  </a:txBody>
                  <a:tcPr marL="9525" marR="9525" marT="9525" marB="0" anchor="b">
                    <a:solidFill>
                      <a:srgbClr val="E1F7FF"/>
                    </a:solidFill>
                  </a:tcPr>
                </a:tc>
                <a:extLst>
                  <a:ext uri="{0D108BD9-81ED-4DB2-BD59-A6C34878D82A}">
                    <a16:rowId xmlns:a16="http://schemas.microsoft.com/office/drawing/2014/main" val="3766930664"/>
                  </a:ext>
                </a:extLst>
              </a:tr>
              <a:tr h="288000">
                <a:tc>
                  <a:txBody>
                    <a:bodyPr/>
                    <a:lstStyle/>
                    <a:p>
                      <a:pPr algn="ctr" fontAlgn="b"/>
                      <a:r>
                        <a:rPr lang="tr-TR" sz="1400" b="1" kern="1200" dirty="0">
                          <a:solidFill>
                            <a:schemeClr val="bg1"/>
                          </a:solidFill>
                          <a:latin typeface="+mn-lt"/>
                          <a:ea typeface="+mn-ea"/>
                          <a:cs typeface="+mn-cs"/>
                        </a:rPr>
                        <a:t>13</a:t>
                      </a:r>
                    </a:p>
                  </a:txBody>
                  <a:tcPr marL="9525" marR="9525" marT="9525" marB="0" anchor="ctr">
                    <a:solidFill>
                      <a:srgbClr val="00B0F0"/>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530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535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540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545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550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555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560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570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580</a:t>
                      </a:r>
                    </a:p>
                  </a:txBody>
                  <a:tcPr marL="9525" marR="9525" marT="9525" marB="0" anchor="b">
                    <a:solidFill>
                      <a:srgbClr val="E1F7FF"/>
                    </a:solidFill>
                  </a:tcPr>
                </a:tc>
                <a:extLst>
                  <a:ext uri="{0D108BD9-81ED-4DB2-BD59-A6C34878D82A}">
                    <a16:rowId xmlns:a16="http://schemas.microsoft.com/office/drawing/2014/main" val="3438746206"/>
                  </a:ext>
                </a:extLst>
              </a:tr>
              <a:tr h="288000">
                <a:tc>
                  <a:txBody>
                    <a:bodyPr/>
                    <a:lstStyle/>
                    <a:p>
                      <a:pPr algn="ctr" fontAlgn="b"/>
                      <a:r>
                        <a:rPr lang="tr-TR" sz="1400" b="1" kern="1200" dirty="0">
                          <a:solidFill>
                            <a:schemeClr val="bg1"/>
                          </a:solidFill>
                          <a:latin typeface="+mn-lt"/>
                          <a:ea typeface="+mn-ea"/>
                          <a:cs typeface="+mn-cs"/>
                        </a:rPr>
                        <a:t>14</a:t>
                      </a:r>
                    </a:p>
                  </a:txBody>
                  <a:tcPr marL="9525" marR="9525" marT="9525" marB="0" anchor="ctr">
                    <a:solidFill>
                      <a:srgbClr val="00B0F0"/>
                    </a:solidFill>
                  </a:tcPr>
                </a:tc>
                <a:tc>
                  <a:txBody>
                    <a:bodyPr/>
                    <a:lstStyle/>
                    <a:p>
                      <a:pPr marL="0" algn="ctr" defTabSz="914400" rtl="0" eaLnBrk="1" fontAlgn="b" latinLnBrk="0" hangingPunct="1"/>
                      <a:r>
                        <a:rPr lang="tr-TR" sz="1400" kern="1200">
                          <a:solidFill>
                            <a:srgbClr val="203864"/>
                          </a:solidFill>
                          <a:latin typeface="+mn-lt"/>
                          <a:ea typeface="+mn-ea"/>
                          <a:cs typeface="+mn-cs"/>
                        </a:rPr>
                        <a:t>515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520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525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530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535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540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545</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550</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555</a:t>
                      </a:r>
                    </a:p>
                  </a:txBody>
                  <a:tcPr marL="9525" marR="9525" marT="9525" marB="0" anchor="b">
                    <a:solidFill>
                      <a:srgbClr val="E1F7FF"/>
                    </a:solidFill>
                  </a:tcPr>
                </a:tc>
                <a:extLst>
                  <a:ext uri="{0D108BD9-81ED-4DB2-BD59-A6C34878D82A}">
                    <a16:rowId xmlns:a16="http://schemas.microsoft.com/office/drawing/2014/main" val="1691634618"/>
                  </a:ext>
                </a:extLst>
              </a:tr>
              <a:tr h="288000">
                <a:tc>
                  <a:txBody>
                    <a:bodyPr/>
                    <a:lstStyle/>
                    <a:p>
                      <a:pPr algn="ctr" fontAlgn="b"/>
                      <a:r>
                        <a:rPr lang="tr-TR" sz="1400" b="1" kern="1200" dirty="0">
                          <a:solidFill>
                            <a:schemeClr val="bg1"/>
                          </a:solidFill>
                          <a:latin typeface="+mn-lt"/>
                          <a:ea typeface="+mn-ea"/>
                          <a:cs typeface="+mn-cs"/>
                        </a:rPr>
                        <a:t>15</a:t>
                      </a:r>
                    </a:p>
                  </a:txBody>
                  <a:tcPr marL="9525" marR="9525" marT="9525" marB="0" anchor="ctr">
                    <a:solidFill>
                      <a:srgbClr val="00B0F0"/>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500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505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510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515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520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525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530</a:t>
                      </a:r>
                    </a:p>
                  </a:txBody>
                  <a:tcPr marL="9525" marR="9525" marT="9525" marB="0" anchor="b">
                    <a:solidFill>
                      <a:srgbClr val="E1F7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535</a:t>
                      </a:r>
                    </a:p>
                  </a:txBody>
                  <a:tcPr marL="9525" marR="9525" marT="9525" marB="0" anchor="b">
                    <a:solidFill>
                      <a:srgbClr val="ABE9FF"/>
                    </a:solidFill>
                  </a:tcPr>
                </a:tc>
                <a:tc>
                  <a:txBody>
                    <a:bodyPr/>
                    <a:lstStyle/>
                    <a:p>
                      <a:pPr marL="0" algn="ctr" defTabSz="914400" rtl="0" eaLnBrk="1" fontAlgn="b" latinLnBrk="0" hangingPunct="1"/>
                      <a:r>
                        <a:rPr lang="tr-TR" sz="1400" kern="1200" dirty="0">
                          <a:solidFill>
                            <a:srgbClr val="203864"/>
                          </a:solidFill>
                          <a:latin typeface="+mn-lt"/>
                          <a:ea typeface="+mn-ea"/>
                          <a:cs typeface="+mn-cs"/>
                        </a:rPr>
                        <a:t>540</a:t>
                      </a:r>
                    </a:p>
                  </a:txBody>
                  <a:tcPr marL="9525" marR="9525" marT="9525" marB="0" anchor="b">
                    <a:solidFill>
                      <a:srgbClr val="E1F7FF"/>
                    </a:solidFill>
                  </a:tcPr>
                </a:tc>
                <a:extLst>
                  <a:ext uri="{0D108BD9-81ED-4DB2-BD59-A6C34878D82A}">
                    <a16:rowId xmlns:a16="http://schemas.microsoft.com/office/drawing/2014/main" val="279873399"/>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400731"/>
            <a:ext cx="10867292" cy="646331"/>
          </a:xfrm>
          <a:prstGeom prst="rect">
            <a:avLst/>
          </a:prstGeom>
        </p:spPr>
        <p:txBody>
          <a:bodyPr wrap="square">
            <a:spAutoFit/>
          </a:bodyPr>
          <a:lstStyle/>
          <a:p>
            <a:pPr algn="ctr" eaLnBrk="1" hangingPunct="1"/>
            <a:r>
              <a:rPr lang="tr-TR" altLang="tr-TR" sz="3600" b="1" dirty="0">
                <a:solidFill>
                  <a:srgbClr val="00B0F0"/>
                </a:solidFill>
              </a:rPr>
              <a:t>MAAŞ GELİR UNSURLARI / AKADEMİK PERSONEL</a:t>
            </a:r>
            <a:endParaRPr lang="tr-TR" sz="3600" dirty="0"/>
          </a:p>
        </p:txBody>
      </p:sp>
      <p:sp>
        <p:nvSpPr>
          <p:cNvPr id="5" name="Dikdörtgen 4"/>
          <p:cNvSpPr/>
          <p:nvPr/>
        </p:nvSpPr>
        <p:spPr>
          <a:xfrm>
            <a:off x="650630" y="100927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650631" y="1350425"/>
            <a:ext cx="6075485" cy="523220"/>
          </a:xfrm>
          <a:prstGeom prst="rect">
            <a:avLst/>
          </a:prstGeom>
        </p:spPr>
        <p:txBody>
          <a:bodyPr wrap="square">
            <a:spAutoFit/>
          </a:bodyPr>
          <a:lstStyle/>
          <a:p>
            <a:r>
              <a:rPr lang="tr-TR" sz="2800" b="1" u="sng" dirty="0">
                <a:solidFill>
                  <a:srgbClr val="203864"/>
                </a:solidFill>
              </a:rPr>
              <a:t>EK </a:t>
            </a:r>
            <a:r>
              <a:rPr lang="tr-TR" sz="2800" b="1" u="sng" dirty="0">
                <a:solidFill>
                  <a:srgbClr val="203864"/>
                </a:solidFill>
                <a:latin typeface="+mn-lt"/>
              </a:rPr>
              <a:t>GÖSTERGE AYLIĞI</a:t>
            </a:r>
            <a:endParaRPr lang="tr-TR" sz="2800" u="sng" dirty="0">
              <a:solidFill>
                <a:srgbClr val="203864"/>
              </a:solidFill>
              <a:latin typeface="+mn-lt"/>
            </a:endParaRPr>
          </a:p>
        </p:txBody>
      </p:sp>
      <p:sp>
        <p:nvSpPr>
          <p:cNvPr id="2" name="Dikdörtgen 1"/>
          <p:cNvSpPr/>
          <p:nvPr/>
        </p:nvSpPr>
        <p:spPr>
          <a:xfrm>
            <a:off x="650631" y="1967590"/>
            <a:ext cx="10669587" cy="3046988"/>
          </a:xfrm>
          <a:prstGeom prst="rect">
            <a:avLst/>
          </a:prstGeom>
        </p:spPr>
        <p:txBody>
          <a:bodyPr wrap="square">
            <a:spAutoFit/>
          </a:bodyPr>
          <a:lstStyle/>
          <a:p>
            <a:pPr algn="just"/>
            <a:r>
              <a:rPr lang="tr-TR" sz="2400" b="1" dirty="0">
                <a:solidFill>
                  <a:srgbClr val="203864"/>
                </a:solidFill>
              </a:rPr>
              <a:t>2914 sayılı Yüksek Öğretim Personel Kanunun 5 inci maddesinde </a:t>
            </a:r>
            <a:r>
              <a:rPr lang="tr-TR" sz="2400" b="1" u="sng" dirty="0">
                <a:solidFill>
                  <a:srgbClr val="203864"/>
                </a:solidFill>
              </a:rPr>
              <a:t>kanuna ekli  Ek gösterge cetvelinde hizmet sınıfı, kadro unvanı ve derecesine göre belirtilen Ek göstergenin </a:t>
            </a:r>
            <a:r>
              <a:rPr lang="tr-TR" sz="2400" dirty="0">
                <a:solidFill>
                  <a:srgbClr val="203864"/>
                </a:solidFill>
              </a:rPr>
              <a:t>memur aylık katsayısı ile çarpılması sonucu bulunacak tutarda</a:t>
            </a:r>
            <a:r>
              <a:rPr lang="tr-TR" sz="2400" dirty="0" smtClean="0">
                <a:solidFill>
                  <a:srgbClr val="FF0000"/>
                </a:solidFill>
              </a:rPr>
              <a:t> </a:t>
            </a:r>
            <a:r>
              <a:rPr lang="tr-TR" sz="2400" u="sng" dirty="0" smtClean="0">
                <a:solidFill>
                  <a:srgbClr val="203864"/>
                </a:solidFill>
              </a:rPr>
              <a:t>ek </a:t>
            </a:r>
            <a:r>
              <a:rPr lang="tr-TR" sz="2400" u="sng" dirty="0">
                <a:solidFill>
                  <a:srgbClr val="203864"/>
                </a:solidFill>
              </a:rPr>
              <a:t>gösterge </a:t>
            </a:r>
            <a:r>
              <a:rPr lang="tr-TR" sz="2400" dirty="0">
                <a:solidFill>
                  <a:srgbClr val="203864"/>
                </a:solidFill>
              </a:rPr>
              <a:t>aylığı ödenir.</a:t>
            </a:r>
          </a:p>
          <a:p>
            <a:pPr algn="just"/>
            <a:endParaRPr lang="tr-TR" sz="2400" dirty="0"/>
          </a:p>
          <a:p>
            <a:endParaRPr lang="tr-TR" dirty="0"/>
          </a:p>
          <a:p>
            <a:endParaRPr lang="tr-TR" dirty="0"/>
          </a:p>
          <a:p>
            <a:endParaRPr lang="tr-TR" dirty="0"/>
          </a:p>
          <a:p>
            <a:pPr algn="ctr"/>
            <a:r>
              <a:rPr lang="tr-TR" b="1" dirty="0">
                <a:solidFill>
                  <a:srgbClr val="203864"/>
                </a:solidFill>
              </a:rPr>
              <a:t>Ek Gösterge Aylığı = </a:t>
            </a:r>
            <a:r>
              <a:rPr lang="tr-TR" b="1" dirty="0">
                <a:solidFill>
                  <a:srgbClr val="00B0F0"/>
                </a:solidFill>
              </a:rPr>
              <a:t>Ek Gösterge x Aylık Katsayı</a:t>
            </a:r>
            <a:endParaRPr lang="tr-TR" dirty="0">
              <a:solidFill>
                <a:srgbClr val="00B0F0"/>
              </a:solidFill>
            </a:endParaRPr>
          </a:p>
        </p:txBody>
      </p:sp>
    </p:spTree>
    <p:extLst>
      <p:ext uri="{BB962C8B-B14F-4D97-AF65-F5344CB8AC3E}">
        <p14:creationId xmlns:p14="http://schemas.microsoft.com/office/powerpoint/2010/main" val="73316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o 1"/>
          <p:cNvGraphicFramePr>
            <a:graphicFrameLocks noGrp="1"/>
          </p:cNvGraphicFramePr>
          <p:nvPr>
            <p:extLst>
              <p:ext uri="{D42A27DB-BD31-4B8C-83A1-F6EECF244321}">
                <p14:modId xmlns:p14="http://schemas.microsoft.com/office/powerpoint/2010/main" val="2116273118"/>
              </p:ext>
            </p:extLst>
          </p:nvPr>
        </p:nvGraphicFramePr>
        <p:xfrm>
          <a:off x="1570008" y="646982"/>
          <a:ext cx="8962844" cy="464572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5520905">
                  <a:extLst>
                    <a:ext uri="{9D8B030D-6E8A-4147-A177-3AD203B41FA5}">
                      <a16:colId xmlns:a16="http://schemas.microsoft.com/office/drawing/2014/main" val="454366490"/>
                    </a:ext>
                  </a:extLst>
                </a:gridCol>
                <a:gridCol w="1710953">
                  <a:extLst>
                    <a:ext uri="{9D8B030D-6E8A-4147-A177-3AD203B41FA5}">
                      <a16:colId xmlns:a16="http://schemas.microsoft.com/office/drawing/2014/main" val="1392799798"/>
                    </a:ext>
                  </a:extLst>
                </a:gridCol>
                <a:gridCol w="1730986">
                  <a:extLst>
                    <a:ext uri="{9D8B030D-6E8A-4147-A177-3AD203B41FA5}">
                      <a16:colId xmlns:a16="http://schemas.microsoft.com/office/drawing/2014/main" val="762072305"/>
                    </a:ext>
                  </a:extLst>
                </a:gridCol>
              </a:tblGrid>
              <a:tr h="632834">
                <a:tc gridSpan="3">
                  <a:txBody>
                    <a:bodyPr/>
                    <a:lstStyle/>
                    <a:p>
                      <a:pPr algn="ctr"/>
                      <a:r>
                        <a:rPr lang="tr-TR" sz="2400" dirty="0"/>
                        <a:t>AKADEMİK PERSONEL EK GÖSTERGE CETVELİ (2914 - 5.Md.)</a:t>
                      </a:r>
                    </a:p>
                  </a:txBody>
                  <a:tcPr anchor="ctr">
                    <a:solidFill>
                      <a:srgbClr val="203864"/>
                    </a:solidFill>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3491714700"/>
                  </a:ext>
                </a:extLst>
              </a:tr>
              <a:tr h="454343">
                <a:tc>
                  <a:txBody>
                    <a:bodyPr/>
                    <a:lstStyle/>
                    <a:p>
                      <a:pPr algn="ctr" fontAlgn="b"/>
                      <a:r>
                        <a:rPr lang="tr-TR" sz="2000" b="1" kern="1200" dirty="0">
                          <a:solidFill>
                            <a:schemeClr val="bg1"/>
                          </a:solidFill>
                          <a:latin typeface="+mn-lt"/>
                          <a:ea typeface="+mn-ea"/>
                          <a:cs typeface="+mn-cs"/>
                        </a:rPr>
                        <a:t>Kadro Unvanı</a:t>
                      </a:r>
                    </a:p>
                  </a:txBody>
                  <a:tcPr marL="9525" marR="9525" marT="9525" marB="0" anchor="ctr">
                    <a:solidFill>
                      <a:srgbClr val="00B0F0"/>
                    </a:solidFill>
                  </a:tcPr>
                </a:tc>
                <a:tc>
                  <a:txBody>
                    <a:bodyPr/>
                    <a:lstStyle/>
                    <a:p>
                      <a:pPr algn="ctr" fontAlgn="b"/>
                      <a:r>
                        <a:rPr lang="tr-TR" sz="2000" b="1" kern="1200" dirty="0">
                          <a:solidFill>
                            <a:schemeClr val="bg1"/>
                          </a:solidFill>
                          <a:latin typeface="+mn-lt"/>
                          <a:ea typeface="+mn-ea"/>
                          <a:cs typeface="+mn-cs"/>
                        </a:rPr>
                        <a:t>Derece</a:t>
                      </a:r>
                    </a:p>
                  </a:txBody>
                  <a:tcPr marL="9525" marR="9525" marT="9525" marB="0" anchor="ctr">
                    <a:solidFill>
                      <a:srgbClr val="00B0F0"/>
                    </a:solidFill>
                  </a:tcPr>
                </a:tc>
                <a:tc>
                  <a:txBody>
                    <a:bodyPr/>
                    <a:lstStyle/>
                    <a:p>
                      <a:pPr algn="ctr" fontAlgn="b"/>
                      <a:r>
                        <a:rPr lang="tr-TR" sz="2000" b="1" kern="1200" dirty="0">
                          <a:solidFill>
                            <a:schemeClr val="bg1"/>
                          </a:solidFill>
                          <a:latin typeface="+mn-lt"/>
                          <a:ea typeface="+mn-ea"/>
                          <a:cs typeface="+mn-cs"/>
                        </a:rPr>
                        <a:t>Ek Gösterge</a:t>
                      </a:r>
                    </a:p>
                  </a:txBody>
                  <a:tcPr marL="9525" marR="9525" marT="9525" marB="0" anchor="ctr">
                    <a:solidFill>
                      <a:srgbClr val="00B0F0"/>
                    </a:solidFill>
                  </a:tcPr>
                </a:tc>
                <a:extLst>
                  <a:ext uri="{0D108BD9-81ED-4DB2-BD59-A6C34878D82A}">
                    <a16:rowId xmlns:a16="http://schemas.microsoft.com/office/drawing/2014/main" val="452363188"/>
                  </a:ext>
                </a:extLst>
              </a:tr>
              <a:tr h="534476">
                <a:tc>
                  <a:txBody>
                    <a:bodyPr/>
                    <a:lstStyle/>
                    <a:p>
                      <a:pPr algn="just" fontAlgn="b"/>
                      <a:r>
                        <a:rPr lang="tr-TR" sz="1800" kern="1200" dirty="0">
                          <a:solidFill>
                            <a:srgbClr val="203864"/>
                          </a:solidFill>
                          <a:latin typeface="+mn-lt"/>
                          <a:ea typeface="+mn-ea"/>
                          <a:cs typeface="+mn-cs"/>
                        </a:rPr>
                        <a:t>Profesörlerden Rektör, Rektör Yardımcısı, Dekan, Dekan Yardımcısı, Yüksekokul Müdürü olanlar ile Profesörlük kadrosunda 4 yılını tamamlamış bulunanlar</a:t>
                      </a:r>
                    </a:p>
                  </a:txBody>
                  <a:tcPr marL="9525" marR="9525" marT="9525" marB="0" anchor="ctr">
                    <a:solidFill>
                      <a:srgbClr val="ABE9FF"/>
                    </a:solidFill>
                  </a:tcPr>
                </a:tc>
                <a:tc>
                  <a:txBody>
                    <a:bodyPr/>
                    <a:lstStyle/>
                    <a:p>
                      <a:pPr algn="ctr" fontAlgn="b"/>
                      <a:r>
                        <a:rPr lang="tr-TR" sz="1800" kern="1200" dirty="0">
                          <a:solidFill>
                            <a:srgbClr val="203864"/>
                          </a:solidFill>
                          <a:latin typeface="+mn-lt"/>
                          <a:ea typeface="+mn-ea"/>
                          <a:cs typeface="+mn-cs"/>
                        </a:rPr>
                        <a:t>1</a:t>
                      </a:r>
                    </a:p>
                  </a:txBody>
                  <a:tcPr marL="9525" marR="9525" marT="9525" marB="0" anchor="ctr">
                    <a:solidFill>
                      <a:srgbClr val="ABE9FF"/>
                    </a:solidFill>
                  </a:tcPr>
                </a:tc>
                <a:tc>
                  <a:txBody>
                    <a:bodyPr/>
                    <a:lstStyle/>
                    <a:p>
                      <a:pPr algn="ctr" fontAlgn="b"/>
                      <a:r>
                        <a:rPr lang="tr-TR" sz="1800" kern="1200" dirty="0">
                          <a:solidFill>
                            <a:srgbClr val="FF0000"/>
                          </a:solidFill>
                          <a:latin typeface="+mn-lt"/>
                          <a:ea typeface="+mn-ea"/>
                          <a:cs typeface="+mn-cs"/>
                        </a:rPr>
                        <a:t>6400</a:t>
                      </a:r>
                    </a:p>
                  </a:txBody>
                  <a:tcPr marL="9525" marR="9525" marT="9525" marB="0" anchor="ctr">
                    <a:solidFill>
                      <a:srgbClr val="ABE9FF"/>
                    </a:solidFill>
                  </a:tcPr>
                </a:tc>
                <a:extLst>
                  <a:ext uri="{0D108BD9-81ED-4DB2-BD59-A6C34878D82A}">
                    <a16:rowId xmlns:a16="http://schemas.microsoft.com/office/drawing/2014/main" val="2720880496"/>
                  </a:ext>
                </a:extLst>
              </a:tr>
              <a:tr h="454343">
                <a:tc>
                  <a:txBody>
                    <a:bodyPr/>
                    <a:lstStyle/>
                    <a:p>
                      <a:pPr algn="l" fontAlgn="b"/>
                      <a:r>
                        <a:rPr lang="tr-TR" sz="1800" kern="1200" dirty="0">
                          <a:solidFill>
                            <a:srgbClr val="203864"/>
                          </a:solidFill>
                          <a:latin typeface="+mn-lt"/>
                          <a:ea typeface="+mn-ea"/>
                          <a:cs typeface="+mn-cs"/>
                        </a:rPr>
                        <a:t>Diğer</a:t>
                      </a:r>
                      <a:r>
                        <a:rPr lang="tr-TR" sz="1800" kern="1200" baseline="0" dirty="0">
                          <a:solidFill>
                            <a:srgbClr val="203864"/>
                          </a:solidFill>
                          <a:latin typeface="+mn-lt"/>
                          <a:ea typeface="+mn-ea"/>
                          <a:cs typeface="+mn-cs"/>
                        </a:rPr>
                        <a:t> </a:t>
                      </a:r>
                      <a:r>
                        <a:rPr lang="tr-TR" sz="1800" kern="1200" dirty="0">
                          <a:solidFill>
                            <a:srgbClr val="203864"/>
                          </a:solidFill>
                          <a:latin typeface="+mn-lt"/>
                          <a:ea typeface="+mn-ea"/>
                          <a:cs typeface="+mn-cs"/>
                        </a:rPr>
                        <a:t>Profesörler</a:t>
                      </a:r>
                    </a:p>
                  </a:txBody>
                  <a:tcPr marL="9525" marR="9525" marT="9525" marB="0" anchor="ctr">
                    <a:solidFill>
                      <a:srgbClr val="E1F7FF"/>
                    </a:solidFill>
                  </a:tcPr>
                </a:tc>
                <a:tc>
                  <a:txBody>
                    <a:bodyPr/>
                    <a:lstStyle/>
                    <a:p>
                      <a:pPr algn="ctr" fontAlgn="b"/>
                      <a:r>
                        <a:rPr lang="tr-TR" sz="1800" kern="1200" dirty="0">
                          <a:solidFill>
                            <a:srgbClr val="203864"/>
                          </a:solidFill>
                          <a:latin typeface="+mn-lt"/>
                          <a:ea typeface="+mn-ea"/>
                          <a:cs typeface="+mn-cs"/>
                        </a:rPr>
                        <a:t>1</a:t>
                      </a:r>
                    </a:p>
                  </a:txBody>
                  <a:tcPr marL="9525" marR="9525" marT="9525" marB="0" anchor="ctr">
                    <a:solidFill>
                      <a:srgbClr val="E1F7FF"/>
                    </a:solidFill>
                  </a:tcPr>
                </a:tc>
                <a:tc>
                  <a:txBody>
                    <a:bodyPr/>
                    <a:lstStyle/>
                    <a:p>
                      <a:pPr algn="ctr" fontAlgn="b"/>
                      <a:r>
                        <a:rPr lang="tr-TR" sz="1800" kern="1200" dirty="0">
                          <a:solidFill>
                            <a:srgbClr val="FF0000"/>
                          </a:solidFill>
                          <a:latin typeface="+mn-lt"/>
                          <a:ea typeface="+mn-ea"/>
                          <a:cs typeface="+mn-cs"/>
                        </a:rPr>
                        <a:t>5300</a:t>
                      </a:r>
                    </a:p>
                  </a:txBody>
                  <a:tcPr marL="9525" marR="9525" marT="9525" marB="0" anchor="ctr">
                    <a:solidFill>
                      <a:srgbClr val="E1F7FF"/>
                    </a:solidFill>
                  </a:tcPr>
                </a:tc>
                <a:extLst>
                  <a:ext uri="{0D108BD9-81ED-4DB2-BD59-A6C34878D82A}">
                    <a16:rowId xmlns:a16="http://schemas.microsoft.com/office/drawing/2014/main" val="552292676"/>
                  </a:ext>
                </a:extLst>
              </a:tr>
              <a:tr h="454343">
                <a:tc>
                  <a:txBody>
                    <a:bodyPr/>
                    <a:lstStyle/>
                    <a:p>
                      <a:pPr algn="l" fontAlgn="b"/>
                      <a:r>
                        <a:rPr lang="tr-TR" sz="1800" kern="1200" dirty="0">
                          <a:solidFill>
                            <a:srgbClr val="203864"/>
                          </a:solidFill>
                          <a:latin typeface="+mn-lt"/>
                          <a:ea typeface="+mn-ea"/>
                          <a:cs typeface="+mn-cs"/>
                        </a:rPr>
                        <a:t>Doçentler</a:t>
                      </a:r>
                    </a:p>
                  </a:txBody>
                  <a:tcPr marL="9525" marR="9525" marT="9525" marB="0" anchor="ctr">
                    <a:solidFill>
                      <a:srgbClr val="ABE9FF"/>
                    </a:solidFill>
                  </a:tcPr>
                </a:tc>
                <a:tc>
                  <a:txBody>
                    <a:bodyPr/>
                    <a:lstStyle/>
                    <a:p>
                      <a:pPr algn="ctr" fontAlgn="b"/>
                      <a:r>
                        <a:rPr lang="tr-TR" sz="1800" kern="1200" dirty="0">
                          <a:solidFill>
                            <a:srgbClr val="203864"/>
                          </a:solidFill>
                          <a:latin typeface="+mn-lt"/>
                          <a:ea typeface="+mn-ea"/>
                          <a:cs typeface="+mn-cs"/>
                        </a:rPr>
                        <a:t>1-3</a:t>
                      </a:r>
                    </a:p>
                  </a:txBody>
                  <a:tcPr marL="9525" marR="9525" marT="9525" marB="0" anchor="ctr">
                    <a:solidFill>
                      <a:srgbClr val="ABE9FF"/>
                    </a:solidFill>
                  </a:tcPr>
                </a:tc>
                <a:tc>
                  <a:txBody>
                    <a:bodyPr/>
                    <a:lstStyle/>
                    <a:p>
                      <a:pPr algn="ctr" fontAlgn="b"/>
                      <a:r>
                        <a:rPr lang="tr-TR" sz="1800" kern="1200" dirty="0">
                          <a:solidFill>
                            <a:srgbClr val="FF0000"/>
                          </a:solidFill>
                          <a:latin typeface="+mn-lt"/>
                          <a:ea typeface="+mn-ea"/>
                          <a:cs typeface="+mn-cs"/>
                        </a:rPr>
                        <a:t>4800</a:t>
                      </a:r>
                    </a:p>
                  </a:txBody>
                  <a:tcPr marL="9525" marR="9525" marT="9525" marB="0" anchor="ctr">
                    <a:solidFill>
                      <a:srgbClr val="ABE9FF"/>
                    </a:solidFill>
                  </a:tcPr>
                </a:tc>
                <a:extLst>
                  <a:ext uri="{0D108BD9-81ED-4DB2-BD59-A6C34878D82A}">
                    <a16:rowId xmlns:a16="http://schemas.microsoft.com/office/drawing/2014/main" val="2713071835"/>
                  </a:ext>
                </a:extLst>
              </a:tr>
              <a:tr h="454343">
                <a:tc>
                  <a:txBody>
                    <a:bodyPr/>
                    <a:lstStyle/>
                    <a:p>
                      <a:pPr algn="l" fontAlgn="b"/>
                      <a:r>
                        <a:rPr lang="tr-TR" sz="1800" kern="1200" dirty="0">
                          <a:solidFill>
                            <a:srgbClr val="203864"/>
                          </a:solidFill>
                          <a:latin typeface="+mn-lt"/>
                          <a:ea typeface="+mn-ea"/>
                          <a:cs typeface="+mn-cs"/>
                        </a:rPr>
                        <a:t>Dr. Öğretim Üyesi</a:t>
                      </a:r>
                    </a:p>
                  </a:txBody>
                  <a:tcPr marL="9525" marR="9525" marT="9525" marB="0" anchor="ctr">
                    <a:solidFill>
                      <a:srgbClr val="E1F7FF"/>
                    </a:solidFill>
                  </a:tcPr>
                </a:tc>
                <a:tc>
                  <a:txBody>
                    <a:bodyPr/>
                    <a:lstStyle/>
                    <a:p>
                      <a:pPr algn="ctr" fontAlgn="b"/>
                      <a:r>
                        <a:rPr lang="tr-TR" sz="1800" kern="1200" dirty="0">
                          <a:solidFill>
                            <a:srgbClr val="203864"/>
                          </a:solidFill>
                          <a:latin typeface="+mn-lt"/>
                          <a:ea typeface="+mn-ea"/>
                          <a:cs typeface="+mn-cs"/>
                        </a:rPr>
                        <a:t>1-5</a:t>
                      </a:r>
                    </a:p>
                  </a:txBody>
                  <a:tcPr marL="9525" marR="9525" marT="9525" marB="0" anchor="ctr">
                    <a:solidFill>
                      <a:srgbClr val="E1F7FF"/>
                    </a:solidFill>
                  </a:tcPr>
                </a:tc>
                <a:tc>
                  <a:txBody>
                    <a:bodyPr/>
                    <a:lstStyle/>
                    <a:p>
                      <a:pPr algn="ctr" fontAlgn="b"/>
                      <a:r>
                        <a:rPr lang="tr-TR" sz="1800" kern="1200" dirty="0">
                          <a:solidFill>
                            <a:srgbClr val="FF0000"/>
                          </a:solidFill>
                          <a:latin typeface="+mn-lt"/>
                          <a:ea typeface="+mn-ea"/>
                          <a:cs typeface="+mn-cs"/>
                        </a:rPr>
                        <a:t>3600</a:t>
                      </a:r>
                    </a:p>
                  </a:txBody>
                  <a:tcPr marL="9525" marR="9525" marT="9525" marB="0" anchor="ctr">
                    <a:solidFill>
                      <a:srgbClr val="E1F7FF"/>
                    </a:solidFill>
                  </a:tcPr>
                </a:tc>
                <a:extLst>
                  <a:ext uri="{0D108BD9-81ED-4DB2-BD59-A6C34878D82A}">
                    <a16:rowId xmlns:a16="http://schemas.microsoft.com/office/drawing/2014/main" val="3837298979"/>
                  </a:ext>
                </a:extLst>
              </a:tr>
              <a:tr h="454343">
                <a:tc>
                  <a:txBody>
                    <a:bodyPr/>
                    <a:lstStyle/>
                    <a:p>
                      <a:pPr algn="l" fontAlgn="b"/>
                      <a:r>
                        <a:rPr lang="tr-TR" sz="1800" kern="1200" dirty="0">
                          <a:solidFill>
                            <a:srgbClr val="203864"/>
                          </a:solidFill>
                          <a:latin typeface="+mn-lt"/>
                          <a:ea typeface="+mn-ea"/>
                          <a:cs typeface="+mn-cs"/>
                        </a:rPr>
                        <a:t>Öğretim Görevlisi</a:t>
                      </a:r>
                    </a:p>
                  </a:txBody>
                  <a:tcPr marL="9525" marR="9525" marT="9525" marB="0" anchor="ctr">
                    <a:solidFill>
                      <a:srgbClr val="ABE9FF"/>
                    </a:solidFill>
                  </a:tcPr>
                </a:tc>
                <a:tc>
                  <a:txBody>
                    <a:bodyPr/>
                    <a:lstStyle/>
                    <a:p>
                      <a:pPr algn="ctr" fontAlgn="b"/>
                      <a:r>
                        <a:rPr lang="tr-TR" sz="1800" kern="1200" dirty="0">
                          <a:solidFill>
                            <a:srgbClr val="203864"/>
                          </a:solidFill>
                          <a:latin typeface="+mn-lt"/>
                          <a:ea typeface="+mn-ea"/>
                          <a:cs typeface="+mn-cs"/>
                        </a:rPr>
                        <a:t>1</a:t>
                      </a:r>
                    </a:p>
                  </a:txBody>
                  <a:tcPr marL="9525" marR="9525" marT="9525" marB="0" anchor="ctr">
                    <a:solidFill>
                      <a:srgbClr val="ABE9FF"/>
                    </a:solidFill>
                  </a:tcPr>
                </a:tc>
                <a:tc>
                  <a:txBody>
                    <a:bodyPr/>
                    <a:lstStyle/>
                    <a:p>
                      <a:pPr algn="ctr" fontAlgn="b"/>
                      <a:r>
                        <a:rPr lang="tr-TR" sz="1800" kern="1200" dirty="0">
                          <a:solidFill>
                            <a:srgbClr val="FF0000"/>
                          </a:solidFill>
                          <a:latin typeface="+mn-lt"/>
                          <a:ea typeface="+mn-ea"/>
                          <a:cs typeface="+mn-cs"/>
                        </a:rPr>
                        <a:t>3600</a:t>
                      </a:r>
                    </a:p>
                  </a:txBody>
                  <a:tcPr marL="9525" marR="9525" marT="9525" marB="0" anchor="ctr">
                    <a:solidFill>
                      <a:srgbClr val="ABE9FF"/>
                    </a:solidFill>
                  </a:tcPr>
                </a:tc>
                <a:extLst>
                  <a:ext uri="{0D108BD9-81ED-4DB2-BD59-A6C34878D82A}">
                    <a16:rowId xmlns:a16="http://schemas.microsoft.com/office/drawing/2014/main" val="864499960"/>
                  </a:ext>
                </a:extLst>
              </a:tr>
              <a:tr h="454343">
                <a:tc>
                  <a:txBody>
                    <a:bodyPr/>
                    <a:lstStyle/>
                    <a:p>
                      <a:pPr algn="l" fontAlgn="b"/>
                      <a:r>
                        <a:rPr lang="tr-TR" sz="1800" kern="1200" dirty="0">
                          <a:solidFill>
                            <a:srgbClr val="203864"/>
                          </a:solidFill>
                          <a:latin typeface="+mn-lt"/>
                          <a:ea typeface="+mn-ea"/>
                          <a:cs typeface="+mn-cs"/>
                        </a:rPr>
                        <a:t>Öğretim Görevlisi</a:t>
                      </a:r>
                    </a:p>
                  </a:txBody>
                  <a:tcPr marL="9525" marR="9525" marT="9525" marB="0" anchor="ctr">
                    <a:solidFill>
                      <a:srgbClr val="E1F7FF"/>
                    </a:solidFill>
                  </a:tcPr>
                </a:tc>
                <a:tc>
                  <a:txBody>
                    <a:bodyPr/>
                    <a:lstStyle/>
                    <a:p>
                      <a:pPr algn="ctr" fontAlgn="b"/>
                      <a:r>
                        <a:rPr lang="tr-TR" sz="1800" kern="1200" dirty="0">
                          <a:solidFill>
                            <a:srgbClr val="203864"/>
                          </a:solidFill>
                          <a:latin typeface="+mn-lt"/>
                          <a:ea typeface="+mn-ea"/>
                          <a:cs typeface="+mn-cs"/>
                        </a:rPr>
                        <a:t>2</a:t>
                      </a:r>
                    </a:p>
                  </a:txBody>
                  <a:tcPr marL="9525" marR="9525" marT="9525" marB="0" anchor="ctr">
                    <a:solidFill>
                      <a:srgbClr val="E1F7FF"/>
                    </a:solidFill>
                  </a:tcPr>
                </a:tc>
                <a:tc>
                  <a:txBody>
                    <a:bodyPr/>
                    <a:lstStyle/>
                    <a:p>
                      <a:pPr algn="ctr" fontAlgn="b"/>
                      <a:r>
                        <a:rPr lang="tr-TR" sz="1800" kern="1200" dirty="0">
                          <a:solidFill>
                            <a:srgbClr val="FF0000"/>
                          </a:solidFill>
                          <a:latin typeface="+mn-lt"/>
                          <a:ea typeface="+mn-ea"/>
                          <a:cs typeface="+mn-cs"/>
                        </a:rPr>
                        <a:t>2700</a:t>
                      </a:r>
                    </a:p>
                  </a:txBody>
                  <a:tcPr marL="9525" marR="9525" marT="9525" marB="0" anchor="ctr">
                    <a:solidFill>
                      <a:srgbClr val="E1F7FF"/>
                    </a:solidFill>
                  </a:tcPr>
                </a:tc>
                <a:extLst>
                  <a:ext uri="{0D108BD9-81ED-4DB2-BD59-A6C34878D82A}">
                    <a16:rowId xmlns:a16="http://schemas.microsoft.com/office/drawing/2014/main" val="2120878263"/>
                  </a:ext>
                </a:extLst>
              </a:tr>
              <a:tr h="454343">
                <a:tc>
                  <a:txBody>
                    <a:bodyPr/>
                    <a:lstStyle/>
                    <a:p>
                      <a:pPr algn="l" fontAlgn="b"/>
                      <a:r>
                        <a:rPr lang="tr-TR" sz="1800" kern="1200" dirty="0">
                          <a:solidFill>
                            <a:srgbClr val="203864"/>
                          </a:solidFill>
                          <a:latin typeface="+mn-lt"/>
                          <a:ea typeface="+mn-ea"/>
                          <a:cs typeface="+mn-cs"/>
                        </a:rPr>
                        <a:t>Öğretim Görevlisi / Araştırma Görevlisi</a:t>
                      </a:r>
                    </a:p>
                  </a:txBody>
                  <a:tcPr marL="9525" marR="9525" marT="9525" marB="0" anchor="ctr">
                    <a:solidFill>
                      <a:srgbClr val="ABE9FF"/>
                    </a:solidFill>
                  </a:tcPr>
                </a:tc>
                <a:tc>
                  <a:txBody>
                    <a:bodyPr/>
                    <a:lstStyle/>
                    <a:p>
                      <a:pPr algn="ctr" fontAlgn="b"/>
                      <a:r>
                        <a:rPr lang="tr-TR" sz="1800" kern="1200" dirty="0">
                          <a:solidFill>
                            <a:srgbClr val="203864"/>
                          </a:solidFill>
                          <a:latin typeface="+mn-lt"/>
                          <a:ea typeface="+mn-ea"/>
                          <a:cs typeface="+mn-cs"/>
                        </a:rPr>
                        <a:t>3-7</a:t>
                      </a:r>
                    </a:p>
                  </a:txBody>
                  <a:tcPr marL="9525" marR="9525" marT="9525" marB="0" anchor="ctr">
                    <a:solidFill>
                      <a:srgbClr val="ABE9FF"/>
                    </a:solidFill>
                  </a:tcPr>
                </a:tc>
                <a:tc>
                  <a:txBody>
                    <a:bodyPr/>
                    <a:lstStyle/>
                    <a:p>
                      <a:pPr algn="ctr" fontAlgn="b"/>
                      <a:r>
                        <a:rPr lang="tr-TR" sz="1800" kern="1200" dirty="0">
                          <a:solidFill>
                            <a:srgbClr val="FF0000"/>
                          </a:solidFill>
                          <a:latin typeface="+mn-lt"/>
                          <a:ea typeface="+mn-ea"/>
                          <a:cs typeface="+mn-cs"/>
                        </a:rPr>
                        <a:t>2300</a:t>
                      </a:r>
                    </a:p>
                  </a:txBody>
                  <a:tcPr marL="9525" marR="9525" marT="9525" marB="0" anchor="ctr">
                    <a:solidFill>
                      <a:srgbClr val="ABE9FF"/>
                    </a:solidFill>
                  </a:tcPr>
                </a:tc>
                <a:extLst>
                  <a:ext uri="{0D108BD9-81ED-4DB2-BD59-A6C34878D82A}">
                    <a16:rowId xmlns:a16="http://schemas.microsoft.com/office/drawing/2014/main" val="1502594613"/>
                  </a:ext>
                </a:extLst>
              </a:tr>
            </a:tbl>
          </a:graphicData>
        </a:graphic>
      </p:graphicFrame>
    </p:spTree>
    <p:extLst>
      <p:ext uri="{BB962C8B-B14F-4D97-AF65-F5344CB8AC3E}">
        <p14:creationId xmlns:p14="http://schemas.microsoft.com/office/powerpoint/2010/main" val="3267045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400731"/>
            <a:ext cx="10867292" cy="646331"/>
          </a:xfrm>
          <a:prstGeom prst="rect">
            <a:avLst/>
          </a:prstGeom>
        </p:spPr>
        <p:txBody>
          <a:bodyPr wrap="square">
            <a:spAutoFit/>
          </a:bodyPr>
          <a:lstStyle/>
          <a:p>
            <a:pPr algn="ctr" eaLnBrk="1" hangingPunct="1"/>
            <a:r>
              <a:rPr lang="tr-TR" altLang="tr-TR" sz="3600" b="1" dirty="0">
                <a:solidFill>
                  <a:srgbClr val="00B0F0"/>
                </a:solidFill>
              </a:rPr>
              <a:t>MAAŞ GELİR UNSURLARI / AKADEMİK PERSONEL</a:t>
            </a:r>
            <a:endParaRPr lang="tr-TR" sz="3600" dirty="0"/>
          </a:p>
        </p:txBody>
      </p:sp>
      <p:sp>
        <p:nvSpPr>
          <p:cNvPr id="5" name="Dikdörtgen 4"/>
          <p:cNvSpPr/>
          <p:nvPr/>
        </p:nvSpPr>
        <p:spPr>
          <a:xfrm>
            <a:off x="650630" y="100927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650631" y="1350425"/>
            <a:ext cx="6075485" cy="523220"/>
          </a:xfrm>
          <a:prstGeom prst="rect">
            <a:avLst/>
          </a:prstGeom>
        </p:spPr>
        <p:txBody>
          <a:bodyPr wrap="square">
            <a:spAutoFit/>
          </a:bodyPr>
          <a:lstStyle/>
          <a:p>
            <a:r>
              <a:rPr lang="tr-TR" sz="2800" b="1" u="sng" dirty="0">
                <a:solidFill>
                  <a:srgbClr val="203864"/>
                </a:solidFill>
              </a:rPr>
              <a:t>KIDEM </a:t>
            </a:r>
            <a:r>
              <a:rPr lang="tr-TR" sz="2800" b="1" u="sng" dirty="0">
                <a:solidFill>
                  <a:srgbClr val="203864"/>
                </a:solidFill>
                <a:latin typeface="+mn-lt"/>
              </a:rPr>
              <a:t>AYLIĞI</a:t>
            </a:r>
            <a:endParaRPr lang="tr-TR" sz="2800" u="sng" dirty="0">
              <a:solidFill>
                <a:srgbClr val="203864"/>
              </a:solidFill>
              <a:latin typeface="+mn-lt"/>
            </a:endParaRPr>
          </a:p>
        </p:txBody>
      </p:sp>
      <p:sp>
        <p:nvSpPr>
          <p:cNvPr id="2" name="Dikdörtgen 1"/>
          <p:cNvSpPr/>
          <p:nvPr/>
        </p:nvSpPr>
        <p:spPr>
          <a:xfrm>
            <a:off x="650631" y="1967590"/>
            <a:ext cx="10669587" cy="3847207"/>
          </a:xfrm>
          <a:prstGeom prst="rect">
            <a:avLst/>
          </a:prstGeom>
        </p:spPr>
        <p:txBody>
          <a:bodyPr wrap="square">
            <a:spAutoFit/>
          </a:bodyPr>
          <a:lstStyle/>
          <a:p>
            <a:pPr algn="just"/>
            <a:r>
              <a:rPr lang="tr-TR" sz="2000" b="1" dirty="0">
                <a:solidFill>
                  <a:srgbClr val="203864"/>
                </a:solidFill>
              </a:rPr>
              <a:t>375 sayılı KHK’ </a:t>
            </a:r>
            <a:r>
              <a:rPr lang="tr-TR" sz="2000" b="1" dirty="0" err="1">
                <a:solidFill>
                  <a:srgbClr val="203864"/>
                </a:solidFill>
              </a:rPr>
              <a:t>nin</a:t>
            </a:r>
            <a:r>
              <a:rPr lang="tr-TR" sz="2000" b="1" dirty="0">
                <a:solidFill>
                  <a:srgbClr val="203864"/>
                </a:solidFill>
              </a:rPr>
              <a:t> değişik 1. maddesi hükmü uyarınca; </a:t>
            </a:r>
            <a:r>
              <a:rPr lang="tr-TR" sz="2000" dirty="0">
                <a:solidFill>
                  <a:srgbClr val="203864"/>
                </a:solidFill>
              </a:rPr>
              <a:t>aylıklarını  … 2914 sayılı Yükseköğretim Personel Kanuna göre almakta olan personele,</a:t>
            </a:r>
          </a:p>
          <a:p>
            <a:pPr algn="just"/>
            <a:endParaRPr lang="tr-TR" sz="2000" dirty="0">
              <a:solidFill>
                <a:srgbClr val="203864"/>
              </a:solidFill>
            </a:endParaRPr>
          </a:p>
          <a:p>
            <a:pPr marL="342900" indent="-342900" algn="just">
              <a:buFont typeface="Arial" panose="020B0604020202020204" pitchFamily="34" charset="0"/>
              <a:buChar char="•"/>
            </a:pPr>
            <a:r>
              <a:rPr lang="tr-TR" sz="2000" dirty="0">
                <a:solidFill>
                  <a:srgbClr val="203864"/>
                </a:solidFill>
              </a:rPr>
              <a:t>Her bir hizmet yılı için </a:t>
            </a:r>
            <a:r>
              <a:rPr lang="tr-TR" sz="2000" b="1" dirty="0">
                <a:solidFill>
                  <a:srgbClr val="00B0F0"/>
                </a:solidFill>
              </a:rPr>
              <a:t>20</a:t>
            </a:r>
            <a:r>
              <a:rPr lang="tr-TR" sz="2000" dirty="0">
                <a:solidFill>
                  <a:srgbClr val="203864"/>
                </a:solidFill>
              </a:rPr>
              <a:t> gösterge rakamının aylık katsayı ile çarpılması sonucu elde edilen tutarda </a:t>
            </a:r>
            <a:r>
              <a:rPr lang="tr-TR" sz="2000" u="sng" dirty="0">
                <a:solidFill>
                  <a:srgbClr val="203864"/>
                </a:solidFill>
              </a:rPr>
              <a:t>kıdem aylığı ödenir.</a:t>
            </a:r>
          </a:p>
          <a:p>
            <a:pPr marL="342900" indent="-342900" algn="just">
              <a:buFont typeface="Arial" panose="020B0604020202020204" pitchFamily="34" charset="0"/>
              <a:buChar char="•"/>
            </a:pPr>
            <a:endParaRPr lang="tr-TR" sz="1000" u="sng" dirty="0">
              <a:solidFill>
                <a:srgbClr val="203864"/>
              </a:solidFill>
            </a:endParaRPr>
          </a:p>
          <a:p>
            <a:pPr marL="342900" indent="-342900" algn="just">
              <a:buFont typeface="Arial" panose="020B0604020202020204" pitchFamily="34" charset="0"/>
              <a:buChar char="•"/>
            </a:pPr>
            <a:r>
              <a:rPr lang="tr-TR" sz="2000" b="1" dirty="0">
                <a:solidFill>
                  <a:srgbClr val="203864"/>
                </a:solidFill>
              </a:rPr>
              <a:t>25 yıldan fazla hizmeti olanlar </a:t>
            </a:r>
            <a:r>
              <a:rPr lang="tr-TR" sz="2000" dirty="0">
                <a:solidFill>
                  <a:srgbClr val="203864"/>
                </a:solidFill>
              </a:rPr>
              <a:t>için 25 yıl üzerinden hesaplama yapılır. </a:t>
            </a:r>
          </a:p>
          <a:p>
            <a:pPr marL="342900" indent="-342900" algn="just">
              <a:buFont typeface="Arial" panose="020B0604020202020204" pitchFamily="34" charset="0"/>
              <a:buChar char="•"/>
            </a:pPr>
            <a:endParaRPr lang="tr-TR" sz="1000" dirty="0">
              <a:solidFill>
                <a:srgbClr val="203864"/>
              </a:solidFill>
            </a:endParaRPr>
          </a:p>
          <a:p>
            <a:pPr marL="342900" indent="-342900" algn="just">
              <a:buFont typeface="Arial" panose="020B0604020202020204" pitchFamily="34" charset="0"/>
              <a:buChar char="•"/>
            </a:pPr>
            <a:r>
              <a:rPr lang="tr-TR" sz="2000" dirty="0">
                <a:solidFill>
                  <a:srgbClr val="203864"/>
                </a:solidFill>
              </a:rPr>
              <a:t>Hizmet yılları itibariyle ödenecek </a:t>
            </a:r>
            <a:r>
              <a:rPr lang="tr-TR" sz="2000" b="1" dirty="0">
                <a:solidFill>
                  <a:srgbClr val="203864"/>
                </a:solidFill>
              </a:rPr>
              <a:t>kıdem aylığının tespitinde kazanılmış hak aylığının hesabında değerlendirilen süreler esas alınır.</a:t>
            </a:r>
            <a:endParaRPr lang="tr-TR" sz="2400" dirty="0"/>
          </a:p>
          <a:p>
            <a:endParaRPr lang="tr-TR" dirty="0"/>
          </a:p>
          <a:p>
            <a:pPr algn="ctr"/>
            <a:endParaRPr lang="tr-TR" sz="2800" b="1" dirty="0">
              <a:solidFill>
                <a:srgbClr val="203864"/>
              </a:solidFill>
            </a:endParaRPr>
          </a:p>
          <a:p>
            <a:pPr algn="ctr"/>
            <a:r>
              <a:rPr lang="tr-TR" b="1" dirty="0">
                <a:solidFill>
                  <a:srgbClr val="203864"/>
                </a:solidFill>
              </a:rPr>
              <a:t>Kıdem Aylığı = </a:t>
            </a:r>
            <a:r>
              <a:rPr lang="tr-TR" b="1" dirty="0">
                <a:solidFill>
                  <a:srgbClr val="00B0F0"/>
                </a:solidFill>
              </a:rPr>
              <a:t>Kıdem Yılı x 20 x Aylık Katsayı </a:t>
            </a:r>
          </a:p>
        </p:txBody>
      </p:sp>
    </p:spTree>
    <p:extLst>
      <p:ext uri="{BB962C8B-B14F-4D97-AF65-F5344CB8AC3E}">
        <p14:creationId xmlns:p14="http://schemas.microsoft.com/office/powerpoint/2010/main" val="1725990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400731"/>
            <a:ext cx="10867292" cy="646331"/>
          </a:xfrm>
          <a:prstGeom prst="rect">
            <a:avLst/>
          </a:prstGeom>
        </p:spPr>
        <p:txBody>
          <a:bodyPr wrap="square">
            <a:spAutoFit/>
          </a:bodyPr>
          <a:lstStyle/>
          <a:p>
            <a:pPr algn="ctr" eaLnBrk="1" hangingPunct="1"/>
            <a:r>
              <a:rPr lang="tr-TR" altLang="tr-TR" sz="3600" b="1" dirty="0">
                <a:solidFill>
                  <a:srgbClr val="00B0F0"/>
                </a:solidFill>
              </a:rPr>
              <a:t>MAAŞ GELİR UNSURLARI / AKADEMİK PERSONEL</a:t>
            </a:r>
            <a:endParaRPr lang="tr-TR" sz="3600" dirty="0"/>
          </a:p>
        </p:txBody>
      </p:sp>
      <p:sp>
        <p:nvSpPr>
          <p:cNvPr id="5" name="Dikdörtgen 4"/>
          <p:cNvSpPr/>
          <p:nvPr/>
        </p:nvSpPr>
        <p:spPr>
          <a:xfrm>
            <a:off x="650630" y="100927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650631" y="1350425"/>
            <a:ext cx="6075485" cy="523220"/>
          </a:xfrm>
          <a:prstGeom prst="rect">
            <a:avLst/>
          </a:prstGeom>
        </p:spPr>
        <p:txBody>
          <a:bodyPr wrap="square">
            <a:spAutoFit/>
          </a:bodyPr>
          <a:lstStyle/>
          <a:p>
            <a:r>
              <a:rPr lang="tr-TR" sz="2800" b="1" u="sng" dirty="0">
                <a:solidFill>
                  <a:srgbClr val="203864"/>
                </a:solidFill>
              </a:rPr>
              <a:t>TABAN </a:t>
            </a:r>
            <a:r>
              <a:rPr lang="tr-TR" sz="2800" b="1" u="sng" dirty="0">
                <a:solidFill>
                  <a:srgbClr val="203864"/>
                </a:solidFill>
                <a:latin typeface="+mn-lt"/>
              </a:rPr>
              <a:t>AYLIĞI</a:t>
            </a:r>
            <a:endParaRPr lang="tr-TR" sz="2800" u="sng" dirty="0">
              <a:solidFill>
                <a:srgbClr val="203864"/>
              </a:solidFill>
              <a:latin typeface="+mn-lt"/>
            </a:endParaRPr>
          </a:p>
        </p:txBody>
      </p:sp>
      <p:sp>
        <p:nvSpPr>
          <p:cNvPr id="2" name="Dikdörtgen 1"/>
          <p:cNvSpPr/>
          <p:nvPr/>
        </p:nvSpPr>
        <p:spPr>
          <a:xfrm>
            <a:off x="650631" y="1967590"/>
            <a:ext cx="10669587" cy="3662541"/>
          </a:xfrm>
          <a:prstGeom prst="rect">
            <a:avLst/>
          </a:prstGeom>
        </p:spPr>
        <p:txBody>
          <a:bodyPr wrap="square">
            <a:spAutoFit/>
          </a:bodyPr>
          <a:lstStyle/>
          <a:p>
            <a:pPr algn="just"/>
            <a:endParaRPr lang="tr-TR" sz="2200" b="1" dirty="0">
              <a:solidFill>
                <a:srgbClr val="203864"/>
              </a:solidFill>
            </a:endParaRPr>
          </a:p>
          <a:p>
            <a:pPr algn="just"/>
            <a:r>
              <a:rPr lang="tr-TR" sz="2200" b="1" dirty="0">
                <a:solidFill>
                  <a:srgbClr val="203864"/>
                </a:solidFill>
              </a:rPr>
              <a:t>375 sayılı KHK’ </a:t>
            </a:r>
            <a:r>
              <a:rPr lang="tr-TR" sz="2200" b="1" dirty="0" err="1">
                <a:solidFill>
                  <a:srgbClr val="203864"/>
                </a:solidFill>
              </a:rPr>
              <a:t>nin</a:t>
            </a:r>
            <a:r>
              <a:rPr lang="tr-TR" sz="2200" b="1" dirty="0">
                <a:solidFill>
                  <a:srgbClr val="203864"/>
                </a:solidFill>
              </a:rPr>
              <a:t> değişik 1. maddesi hükmü uyarınca; </a:t>
            </a:r>
            <a:r>
              <a:rPr lang="tr-TR" sz="2200" dirty="0">
                <a:solidFill>
                  <a:srgbClr val="203864"/>
                </a:solidFill>
              </a:rPr>
              <a:t>aylıklarını … 2914 sayılı Yüksek öğretim Personel Kanuna göre almakta olan personele </a:t>
            </a:r>
            <a:r>
              <a:rPr lang="tr-TR" sz="2200" b="1" dirty="0">
                <a:solidFill>
                  <a:srgbClr val="203864"/>
                </a:solidFill>
              </a:rPr>
              <a:t>“</a:t>
            </a:r>
            <a:r>
              <a:rPr lang="tr-TR" sz="2200" b="1" dirty="0">
                <a:solidFill>
                  <a:srgbClr val="00B0F0"/>
                </a:solidFill>
              </a:rPr>
              <a:t>1.000</a:t>
            </a:r>
            <a:r>
              <a:rPr lang="tr-TR" sz="2200" b="1" dirty="0">
                <a:solidFill>
                  <a:srgbClr val="203864"/>
                </a:solidFill>
              </a:rPr>
              <a:t>”</a:t>
            </a:r>
            <a:r>
              <a:rPr lang="tr-TR" sz="2200" dirty="0">
                <a:solidFill>
                  <a:srgbClr val="203864"/>
                </a:solidFill>
              </a:rPr>
              <a:t> gösterge rakamının </a:t>
            </a:r>
            <a:r>
              <a:rPr lang="tr-TR" sz="2200" b="1" dirty="0">
                <a:solidFill>
                  <a:srgbClr val="203864"/>
                </a:solidFill>
              </a:rPr>
              <a:t>taban aylık katsayısı</a:t>
            </a:r>
            <a:r>
              <a:rPr lang="tr-TR" sz="2200" dirty="0">
                <a:solidFill>
                  <a:srgbClr val="203864"/>
                </a:solidFill>
              </a:rPr>
              <a:t> ile çarpılması sonucunda elde edilen tutarda  </a:t>
            </a:r>
            <a:r>
              <a:rPr lang="tr-TR" sz="2200" b="1" u="sng" dirty="0">
                <a:solidFill>
                  <a:srgbClr val="203864"/>
                </a:solidFill>
              </a:rPr>
              <a:t>taban aylığı</a:t>
            </a:r>
            <a:r>
              <a:rPr lang="tr-TR" sz="2200" u="sng" dirty="0">
                <a:solidFill>
                  <a:srgbClr val="203864"/>
                </a:solidFill>
              </a:rPr>
              <a:t> ödenmektedir</a:t>
            </a:r>
            <a:r>
              <a:rPr lang="tr-TR" sz="2200" dirty="0">
                <a:solidFill>
                  <a:srgbClr val="203864"/>
                </a:solidFill>
              </a:rPr>
              <a:t>.</a:t>
            </a:r>
          </a:p>
          <a:p>
            <a:endParaRPr lang="tr-TR" dirty="0"/>
          </a:p>
          <a:p>
            <a:endParaRPr lang="tr-TR" dirty="0"/>
          </a:p>
          <a:p>
            <a:endParaRPr lang="tr-TR" dirty="0"/>
          </a:p>
          <a:p>
            <a:endParaRPr lang="tr-TR" dirty="0"/>
          </a:p>
          <a:p>
            <a:endParaRPr lang="tr-TR" dirty="0"/>
          </a:p>
          <a:p>
            <a:endParaRPr lang="tr-TR" dirty="0"/>
          </a:p>
          <a:p>
            <a:endParaRPr lang="tr-TR" dirty="0"/>
          </a:p>
          <a:p>
            <a:pPr algn="ctr"/>
            <a:r>
              <a:rPr lang="tr-TR" b="1" dirty="0">
                <a:solidFill>
                  <a:srgbClr val="203864"/>
                </a:solidFill>
              </a:rPr>
              <a:t>Taban Aylığı = </a:t>
            </a:r>
            <a:r>
              <a:rPr lang="tr-TR" b="1" dirty="0">
                <a:solidFill>
                  <a:srgbClr val="00B0F0"/>
                </a:solidFill>
              </a:rPr>
              <a:t>Taban Aylık Göstergesi x Taban Aylık Katsayı </a:t>
            </a:r>
          </a:p>
        </p:txBody>
      </p:sp>
    </p:spTree>
    <p:extLst>
      <p:ext uri="{BB962C8B-B14F-4D97-AF65-F5344CB8AC3E}">
        <p14:creationId xmlns:p14="http://schemas.microsoft.com/office/powerpoint/2010/main" val="168427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236832"/>
            <a:ext cx="10867292" cy="523220"/>
          </a:xfrm>
          <a:prstGeom prst="rect">
            <a:avLst/>
          </a:prstGeom>
        </p:spPr>
        <p:txBody>
          <a:bodyPr wrap="square">
            <a:spAutoFit/>
          </a:bodyPr>
          <a:lstStyle/>
          <a:p>
            <a:pPr algn="ctr" eaLnBrk="1" hangingPunct="1"/>
            <a:r>
              <a:rPr lang="tr-TR" altLang="tr-TR" sz="2800" b="1" dirty="0">
                <a:solidFill>
                  <a:srgbClr val="00B0F0"/>
                </a:solidFill>
              </a:rPr>
              <a:t>MAAŞ GELİR UNSURLARI / AKADEMİK PERSONEL</a:t>
            </a:r>
            <a:endParaRPr lang="tr-TR" sz="2800" dirty="0"/>
          </a:p>
        </p:txBody>
      </p:sp>
      <p:sp>
        <p:nvSpPr>
          <p:cNvPr id="5" name="Dikdörtgen 4"/>
          <p:cNvSpPr/>
          <p:nvPr/>
        </p:nvSpPr>
        <p:spPr>
          <a:xfrm>
            <a:off x="650630" y="100927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552091" y="729320"/>
            <a:ext cx="6075485" cy="400110"/>
          </a:xfrm>
          <a:prstGeom prst="rect">
            <a:avLst/>
          </a:prstGeom>
        </p:spPr>
        <p:txBody>
          <a:bodyPr wrap="square">
            <a:spAutoFit/>
          </a:bodyPr>
          <a:lstStyle/>
          <a:p>
            <a:r>
              <a:rPr lang="tr-TR" sz="2000" b="1" u="sng" dirty="0">
                <a:solidFill>
                  <a:srgbClr val="203864"/>
                </a:solidFill>
              </a:rPr>
              <a:t>MAKAM TAZMİNATI</a:t>
            </a:r>
          </a:p>
        </p:txBody>
      </p:sp>
      <p:sp>
        <p:nvSpPr>
          <p:cNvPr id="2" name="Dikdörtgen 1"/>
          <p:cNvSpPr/>
          <p:nvPr/>
        </p:nvSpPr>
        <p:spPr>
          <a:xfrm>
            <a:off x="552091" y="1079066"/>
            <a:ext cx="11084943" cy="1969770"/>
          </a:xfrm>
          <a:prstGeom prst="rect">
            <a:avLst/>
          </a:prstGeom>
        </p:spPr>
        <p:txBody>
          <a:bodyPr wrap="square">
            <a:spAutoFit/>
          </a:bodyPr>
          <a:lstStyle/>
          <a:p>
            <a:pPr algn="just"/>
            <a:r>
              <a:rPr lang="tr-TR" b="1" dirty="0">
                <a:solidFill>
                  <a:srgbClr val="203864"/>
                </a:solidFill>
              </a:rPr>
              <a:t>2914 sayılı Yükseköğretim Personel Kanunun Ek 2 </a:t>
            </a:r>
            <a:r>
              <a:rPr lang="tr-TR" b="1" dirty="0" err="1">
                <a:solidFill>
                  <a:srgbClr val="203864"/>
                </a:solidFill>
              </a:rPr>
              <a:t>nci</a:t>
            </a:r>
            <a:r>
              <a:rPr lang="tr-TR" b="1" dirty="0">
                <a:solidFill>
                  <a:srgbClr val="203864"/>
                </a:solidFill>
              </a:rPr>
              <a:t> maddesi hükümleri uyarınca; </a:t>
            </a:r>
            <a:r>
              <a:rPr lang="tr-TR" dirty="0">
                <a:solidFill>
                  <a:srgbClr val="203864"/>
                </a:solidFill>
              </a:rPr>
              <a:t>ekli Makam Tazminatı Cetvelinde yer alan kadro unvanlarına atanan personele anılan cetvellerde bu unvanlar için belirlenen gösterge rakamlarının memur aylık katsayısıyla çarpımı sonucu bulunacak miktar üzerinden </a:t>
            </a:r>
            <a:r>
              <a:rPr lang="tr-TR" b="1" u="sng" dirty="0">
                <a:solidFill>
                  <a:srgbClr val="203864"/>
                </a:solidFill>
              </a:rPr>
              <a:t>makam tazminatı ödenir</a:t>
            </a:r>
            <a:r>
              <a:rPr lang="tr-TR" dirty="0">
                <a:solidFill>
                  <a:srgbClr val="203864"/>
                </a:solidFill>
              </a:rPr>
              <a:t>. </a:t>
            </a:r>
          </a:p>
          <a:p>
            <a:pPr algn="just"/>
            <a:endParaRPr lang="tr-TR" sz="1400" dirty="0">
              <a:solidFill>
                <a:srgbClr val="203864"/>
              </a:solidFill>
            </a:endParaRPr>
          </a:p>
          <a:p>
            <a:pPr algn="just"/>
            <a:r>
              <a:rPr lang="tr-TR" dirty="0">
                <a:solidFill>
                  <a:srgbClr val="00B0F0"/>
                </a:solidFill>
              </a:rPr>
              <a:t>5434 sayılı Kanuna tabi personelin Makam Tazminatı bürüt tutarından; </a:t>
            </a:r>
            <a:r>
              <a:rPr lang="tr-TR" u="sng" dirty="0">
                <a:solidFill>
                  <a:srgbClr val="00B0F0"/>
                </a:solidFill>
              </a:rPr>
              <a:t>damga vergisi, sendika aidatı kesilir</a:t>
            </a:r>
            <a:r>
              <a:rPr lang="tr-TR" dirty="0">
                <a:solidFill>
                  <a:srgbClr val="00B0F0"/>
                </a:solidFill>
              </a:rPr>
              <a:t>.</a:t>
            </a:r>
          </a:p>
          <a:p>
            <a:pPr algn="just"/>
            <a:r>
              <a:rPr lang="tr-TR" dirty="0">
                <a:solidFill>
                  <a:srgbClr val="00B0F0"/>
                </a:solidFill>
              </a:rPr>
              <a:t>5510 sayılı Kanuna tabi personelin Makam Tazminatı bürüt tutarından: </a:t>
            </a:r>
            <a:r>
              <a:rPr lang="tr-TR" u="sng" dirty="0">
                <a:solidFill>
                  <a:srgbClr val="00B0F0"/>
                </a:solidFill>
              </a:rPr>
              <a:t>damga vergisi, sendika aidatı, BES kesintisi ve sigorta pirimi kesilir.</a:t>
            </a:r>
          </a:p>
        </p:txBody>
      </p:sp>
      <p:graphicFrame>
        <p:nvGraphicFramePr>
          <p:cNvPr id="4" name="Tablo 3"/>
          <p:cNvGraphicFramePr>
            <a:graphicFrameLocks noGrp="1"/>
          </p:cNvGraphicFramePr>
          <p:nvPr>
            <p:extLst>
              <p:ext uri="{D42A27DB-BD31-4B8C-83A1-F6EECF244321}">
                <p14:modId xmlns:p14="http://schemas.microsoft.com/office/powerpoint/2010/main" val="1197615269"/>
              </p:ext>
            </p:extLst>
          </p:nvPr>
        </p:nvGraphicFramePr>
        <p:xfrm>
          <a:off x="1112838" y="3258177"/>
          <a:ext cx="9765102" cy="1968075"/>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6510068">
                  <a:extLst>
                    <a:ext uri="{9D8B030D-6E8A-4147-A177-3AD203B41FA5}">
                      <a16:colId xmlns:a16="http://schemas.microsoft.com/office/drawing/2014/main" val="3998208727"/>
                    </a:ext>
                  </a:extLst>
                </a:gridCol>
                <a:gridCol w="3255034">
                  <a:extLst>
                    <a:ext uri="{9D8B030D-6E8A-4147-A177-3AD203B41FA5}">
                      <a16:colId xmlns:a16="http://schemas.microsoft.com/office/drawing/2014/main" val="1568495806"/>
                    </a:ext>
                  </a:extLst>
                </a:gridCol>
              </a:tblGrid>
              <a:tr h="384075">
                <a:tc gridSpan="2">
                  <a:txBody>
                    <a:bodyPr/>
                    <a:lstStyle/>
                    <a:p>
                      <a:pPr algn="ctr" fontAlgn="b"/>
                      <a:r>
                        <a:rPr lang="tr-TR" sz="2400" b="1" kern="1200" dirty="0">
                          <a:solidFill>
                            <a:schemeClr val="lt1"/>
                          </a:solidFill>
                          <a:latin typeface="+mn-lt"/>
                          <a:ea typeface="+mn-ea"/>
                          <a:cs typeface="+mn-cs"/>
                        </a:rPr>
                        <a:t>MAKAM TAZMİNATI CETVELİ</a:t>
                      </a:r>
                    </a:p>
                  </a:txBody>
                  <a:tcPr marL="9525" marR="9525" marT="9525" marB="0" anchor="ctr">
                    <a:solidFill>
                      <a:srgbClr val="203864"/>
                    </a:solidFill>
                  </a:tcPr>
                </a:tc>
                <a:tc hMerge="1">
                  <a:txBody>
                    <a:bodyPr/>
                    <a:lstStyle/>
                    <a:p>
                      <a:endParaRPr lang="tr-TR"/>
                    </a:p>
                  </a:txBody>
                  <a:tcPr/>
                </a:tc>
                <a:extLst>
                  <a:ext uri="{0D108BD9-81ED-4DB2-BD59-A6C34878D82A}">
                    <a16:rowId xmlns:a16="http://schemas.microsoft.com/office/drawing/2014/main" val="4115604020"/>
                  </a:ext>
                </a:extLst>
              </a:tr>
              <a:tr h="288000">
                <a:tc gridSpan="2">
                  <a:txBody>
                    <a:bodyPr/>
                    <a:lstStyle/>
                    <a:p>
                      <a:pPr marL="0" algn="ctr" defTabSz="914400" rtl="0" eaLnBrk="1" fontAlgn="b" latinLnBrk="0" hangingPunct="1"/>
                      <a:r>
                        <a:rPr lang="sv-SE" sz="1600" b="1" kern="1200" dirty="0">
                          <a:solidFill>
                            <a:schemeClr val="lt1"/>
                          </a:solidFill>
                          <a:latin typeface="+mn-lt"/>
                          <a:ea typeface="+mn-ea"/>
                          <a:cs typeface="+mn-cs"/>
                        </a:rPr>
                        <a:t>Akademik Personel (KHK / 570 - 7 Md.)</a:t>
                      </a:r>
                    </a:p>
                  </a:txBody>
                  <a:tcPr marL="9525" marR="9525" marT="9525" marB="0" anchor="ctr">
                    <a:solidFill>
                      <a:srgbClr val="203864"/>
                    </a:solidFill>
                  </a:tcPr>
                </a:tc>
                <a:tc hMerge="1">
                  <a:txBody>
                    <a:bodyPr/>
                    <a:lstStyle/>
                    <a:p>
                      <a:endParaRPr lang="tr-TR"/>
                    </a:p>
                  </a:txBody>
                  <a:tcPr/>
                </a:tc>
                <a:extLst>
                  <a:ext uri="{0D108BD9-81ED-4DB2-BD59-A6C34878D82A}">
                    <a16:rowId xmlns:a16="http://schemas.microsoft.com/office/drawing/2014/main" val="3835030644"/>
                  </a:ext>
                </a:extLst>
              </a:tr>
              <a:tr h="288000">
                <a:tc>
                  <a:txBody>
                    <a:bodyPr/>
                    <a:lstStyle/>
                    <a:p>
                      <a:pPr marL="0" algn="ctr" defTabSz="914400" rtl="0" eaLnBrk="1" fontAlgn="b" latinLnBrk="0" hangingPunct="1"/>
                      <a:r>
                        <a:rPr lang="tr-TR" sz="1600" b="1" kern="1200" dirty="0">
                          <a:solidFill>
                            <a:schemeClr val="lt1"/>
                          </a:solidFill>
                          <a:latin typeface="+mn-lt"/>
                          <a:ea typeface="+mn-ea"/>
                          <a:cs typeface="+mn-cs"/>
                        </a:rPr>
                        <a:t>Kadro ve Görev Unvanı</a:t>
                      </a:r>
                    </a:p>
                  </a:txBody>
                  <a:tcPr marL="9525" marR="9525" marT="9525" marB="0" anchor="ctr">
                    <a:solidFill>
                      <a:srgbClr val="00B0F0"/>
                    </a:solidFill>
                  </a:tcPr>
                </a:tc>
                <a:tc>
                  <a:txBody>
                    <a:bodyPr/>
                    <a:lstStyle/>
                    <a:p>
                      <a:pPr marL="0" algn="ctr" defTabSz="914400" rtl="0" eaLnBrk="1" fontAlgn="b" latinLnBrk="0" hangingPunct="1"/>
                      <a:r>
                        <a:rPr lang="tr-TR" sz="1600" b="1" kern="1200" dirty="0">
                          <a:solidFill>
                            <a:schemeClr val="lt1"/>
                          </a:solidFill>
                          <a:latin typeface="+mn-lt"/>
                          <a:ea typeface="+mn-ea"/>
                          <a:cs typeface="+mn-cs"/>
                        </a:rPr>
                        <a:t>Gösterge</a:t>
                      </a:r>
                    </a:p>
                  </a:txBody>
                  <a:tcPr marL="9525" marR="9525" marT="9525" marB="0" anchor="ctr">
                    <a:solidFill>
                      <a:srgbClr val="00B0F0"/>
                    </a:solidFill>
                  </a:tcPr>
                </a:tc>
                <a:extLst>
                  <a:ext uri="{0D108BD9-81ED-4DB2-BD59-A6C34878D82A}">
                    <a16:rowId xmlns:a16="http://schemas.microsoft.com/office/drawing/2014/main" val="3946057478"/>
                  </a:ext>
                </a:extLst>
              </a:tr>
              <a:tr h="252000">
                <a:tc>
                  <a:txBody>
                    <a:bodyPr/>
                    <a:lstStyle/>
                    <a:p>
                      <a:pPr marL="0" algn="l" defTabSz="914400" rtl="0" eaLnBrk="1" fontAlgn="b" latinLnBrk="0" hangingPunct="1"/>
                      <a:r>
                        <a:rPr lang="tr-TR" sz="1400" b="0" kern="1200" dirty="0">
                          <a:solidFill>
                            <a:srgbClr val="203864"/>
                          </a:solidFill>
                          <a:latin typeface="+mn-lt"/>
                          <a:ea typeface="+mn-ea"/>
                          <a:cs typeface="+mn-cs"/>
                        </a:rPr>
                        <a:t>  Rektörler</a:t>
                      </a:r>
                    </a:p>
                  </a:txBody>
                  <a:tcPr marL="9525" marR="9525" marT="9525" marB="0" anchor="ctr">
                    <a:solidFill>
                      <a:srgbClr val="ABE9FF"/>
                    </a:solidFill>
                  </a:tcPr>
                </a:tc>
                <a:tc>
                  <a:txBody>
                    <a:bodyPr/>
                    <a:lstStyle/>
                    <a:p>
                      <a:pPr marL="0" algn="ctr" defTabSz="914400" rtl="0" eaLnBrk="1" fontAlgn="b" latinLnBrk="0" hangingPunct="1"/>
                      <a:r>
                        <a:rPr lang="tr-TR" sz="1400" b="0" kern="1200" dirty="0">
                          <a:solidFill>
                            <a:srgbClr val="203864"/>
                          </a:solidFill>
                          <a:latin typeface="+mn-lt"/>
                          <a:ea typeface="+mn-ea"/>
                          <a:cs typeface="+mn-cs"/>
                        </a:rPr>
                        <a:t>7000</a:t>
                      </a:r>
                    </a:p>
                  </a:txBody>
                  <a:tcPr marL="9525" marR="9525" marT="9525" marB="0" anchor="ctr">
                    <a:solidFill>
                      <a:srgbClr val="ABE9FF"/>
                    </a:solidFill>
                  </a:tcPr>
                </a:tc>
                <a:extLst>
                  <a:ext uri="{0D108BD9-81ED-4DB2-BD59-A6C34878D82A}">
                    <a16:rowId xmlns:a16="http://schemas.microsoft.com/office/drawing/2014/main" val="1613464722"/>
                  </a:ext>
                </a:extLst>
              </a:tr>
              <a:tr h="252000">
                <a:tc>
                  <a:txBody>
                    <a:bodyPr/>
                    <a:lstStyle/>
                    <a:p>
                      <a:pPr marL="0" algn="l" defTabSz="914400" rtl="0" eaLnBrk="1" fontAlgn="b" latinLnBrk="0" hangingPunct="1"/>
                      <a:r>
                        <a:rPr lang="tr-TR" sz="1400" b="0" kern="1200" dirty="0">
                          <a:solidFill>
                            <a:srgbClr val="203864"/>
                          </a:solidFill>
                          <a:latin typeface="+mn-lt"/>
                          <a:ea typeface="+mn-ea"/>
                          <a:cs typeface="+mn-cs"/>
                        </a:rPr>
                        <a:t>  Profesörler kadrosunda</a:t>
                      </a:r>
                      <a:r>
                        <a:rPr lang="tr-TR" sz="1400" b="0" kern="1200" baseline="0" dirty="0">
                          <a:solidFill>
                            <a:srgbClr val="203864"/>
                          </a:solidFill>
                          <a:latin typeface="+mn-lt"/>
                          <a:ea typeface="+mn-ea"/>
                          <a:cs typeface="+mn-cs"/>
                        </a:rPr>
                        <a:t> </a:t>
                      </a:r>
                      <a:r>
                        <a:rPr lang="tr-TR" sz="1400" b="0" kern="1200" dirty="0">
                          <a:solidFill>
                            <a:srgbClr val="203864"/>
                          </a:solidFill>
                          <a:latin typeface="+mn-lt"/>
                          <a:ea typeface="+mn-ea"/>
                          <a:cs typeface="+mn-cs"/>
                        </a:rPr>
                        <a:t>üç yılını tamamlamış olanlara</a:t>
                      </a:r>
                    </a:p>
                  </a:txBody>
                  <a:tcPr marL="9525" marR="9525" marT="9525" marB="0" anchor="ctr">
                    <a:solidFill>
                      <a:srgbClr val="E1F7FF"/>
                    </a:solidFill>
                  </a:tcPr>
                </a:tc>
                <a:tc>
                  <a:txBody>
                    <a:bodyPr/>
                    <a:lstStyle/>
                    <a:p>
                      <a:pPr marL="0" algn="ctr" defTabSz="914400" rtl="0" eaLnBrk="1" fontAlgn="b" latinLnBrk="0" hangingPunct="1"/>
                      <a:r>
                        <a:rPr lang="tr-TR" sz="1400" b="0" kern="1200" dirty="0">
                          <a:solidFill>
                            <a:srgbClr val="203864"/>
                          </a:solidFill>
                          <a:latin typeface="+mn-lt"/>
                          <a:ea typeface="+mn-ea"/>
                          <a:cs typeface="+mn-cs"/>
                        </a:rPr>
                        <a:t>6000</a:t>
                      </a:r>
                    </a:p>
                  </a:txBody>
                  <a:tcPr marL="9525" marR="9525" marT="9525" marB="0" anchor="ctr">
                    <a:solidFill>
                      <a:srgbClr val="E1F7FF"/>
                    </a:solidFill>
                  </a:tcPr>
                </a:tc>
                <a:extLst>
                  <a:ext uri="{0D108BD9-81ED-4DB2-BD59-A6C34878D82A}">
                    <a16:rowId xmlns:a16="http://schemas.microsoft.com/office/drawing/2014/main" val="331526904"/>
                  </a:ext>
                </a:extLst>
              </a:tr>
              <a:tr h="252000">
                <a:tc>
                  <a:txBody>
                    <a:bodyPr/>
                    <a:lstStyle/>
                    <a:p>
                      <a:pPr marL="0" algn="l" defTabSz="914400" rtl="0" eaLnBrk="1" fontAlgn="b" latinLnBrk="0" hangingPunct="1"/>
                      <a:r>
                        <a:rPr lang="tr-TR" sz="1400" b="0" kern="1200" dirty="0">
                          <a:solidFill>
                            <a:srgbClr val="203864"/>
                          </a:solidFill>
                          <a:latin typeface="+mn-lt"/>
                          <a:ea typeface="+mn-ea"/>
                          <a:cs typeface="+mn-cs"/>
                        </a:rPr>
                        <a:t>  Diğer Profesörlere </a:t>
                      </a:r>
                    </a:p>
                  </a:txBody>
                  <a:tcPr marL="9525" marR="9525" marT="9525" marB="0" anchor="ctr">
                    <a:solidFill>
                      <a:srgbClr val="ABE9FF"/>
                    </a:solidFill>
                  </a:tcPr>
                </a:tc>
                <a:tc>
                  <a:txBody>
                    <a:bodyPr/>
                    <a:lstStyle/>
                    <a:p>
                      <a:pPr marL="0" algn="ctr" defTabSz="914400" rtl="0" eaLnBrk="1" fontAlgn="b" latinLnBrk="0" hangingPunct="1"/>
                      <a:r>
                        <a:rPr lang="tr-TR" sz="1400" b="0" kern="1200" dirty="0">
                          <a:solidFill>
                            <a:srgbClr val="203864"/>
                          </a:solidFill>
                          <a:latin typeface="+mn-lt"/>
                          <a:ea typeface="+mn-ea"/>
                          <a:cs typeface="+mn-cs"/>
                        </a:rPr>
                        <a:t>4500</a:t>
                      </a:r>
                    </a:p>
                  </a:txBody>
                  <a:tcPr marL="9525" marR="9525" marT="9525" marB="0" anchor="ctr">
                    <a:solidFill>
                      <a:srgbClr val="ABE9FF"/>
                    </a:solidFill>
                  </a:tcPr>
                </a:tc>
                <a:extLst>
                  <a:ext uri="{0D108BD9-81ED-4DB2-BD59-A6C34878D82A}">
                    <a16:rowId xmlns:a16="http://schemas.microsoft.com/office/drawing/2014/main" val="3018496023"/>
                  </a:ext>
                </a:extLst>
              </a:tr>
              <a:tr h="252000">
                <a:tc>
                  <a:txBody>
                    <a:bodyPr/>
                    <a:lstStyle/>
                    <a:p>
                      <a:pPr marL="0" algn="l" defTabSz="914400" rtl="0" eaLnBrk="1" fontAlgn="b" latinLnBrk="0" hangingPunct="1"/>
                      <a:r>
                        <a:rPr lang="tr-TR" sz="1400" b="0" kern="1200" dirty="0">
                          <a:solidFill>
                            <a:srgbClr val="203864"/>
                          </a:solidFill>
                          <a:latin typeface="+mn-lt"/>
                          <a:ea typeface="+mn-ea"/>
                          <a:cs typeface="+mn-cs"/>
                        </a:rPr>
                        <a:t>  Doçentler (Kazanılmış hak aylıkları birinci derece olmak şartıyla)</a:t>
                      </a:r>
                    </a:p>
                  </a:txBody>
                  <a:tcPr marL="9525" marR="9525" marT="9525" marB="0" anchor="ctr">
                    <a:solidFill>
                      <a:srgbClr val="E1F7FF"/>
                    </a:solidFill>
                  </a:tcPr>
                </a:tc>
                <a:tc>
                  <a:txBody>
                    <a:bodyPr/>
                    <a:lstStyle/>
                    <a:p>
                      <a:pPr marL="0" algn="ctr" defTabSz="914400" rtl="0" eaLnBrk="1" fontAlgn="b" latinLnBrk="0" hangingPunct="1"/>
                      <a:r>
                        <a:rPr lang="tr-TR" sz="1400" b="0" kern="1200" dirty="0">
                          <a:solidFill>
                            <a:srgbClr val="203864"/>
                          </a:solidFill>
                          <a:latin typeface="+mn-lt"/>
                          <a:ea typeface="+mn-ea"/>
                          <a:cs typeface="+mn-cs"/>
                        </a:rPr>
                        <a:t>2000</a:t>
                      </a:r>
                    </a:p>
                  </a:txBody>
                  <a:tcPr marL="9525" marR="9525" marT="9525" marB="0" anchor="ctr">
                    <a:solidFill>
                      <a:srgbClr val="E1F7FF"/>
                    </a:solidFill>
                  </a:tcPr>
                </a:tc>
                <a:extLst>
                  <a:ext uri="{0D108BD9-81ED-4DB2-BD59-A6C34878D82A}">
                    <a16:rowId xmlns:a16="http://schemas.microsoft.com/office/drawing/2014/main" val="199448267"/>
                  </a:ext>
                </a:extLst>
              </a:tr>
            </a:tbl>
          </a:graphicData>
        </a:graphic>
      </p:graphicFrame>
      <p:sp>
        <p:nvSpPr>
          <p:cNvPr id="7" name="Dikdörtgen 6"/>
          <p:cNvSpPr/>
          <p:nvPr/>
        </p:nvSpPr>
        <p:spPr>
          <a:xfrm>
            <a:off x="2843233" y="5359956"/>
            <a:ext cx="6642340" cy="369332"/>
          </a:xfrm>
          <a:prstGeom prst="rect">
            <a:avLst/>
          </a:prstGeom>
        </p:spPr>
        <p:txBody>
          <a:bodyPr wrap="square">
            <a:spAutoFit/>
          </a:bodyPr>
          <a:lstStyle/>
          <a:p>
            <a:pPr algn="ctr"/>
            <a:r>
              <a:rPr lang="tr-TR" b="1" dirty="0">
                <a:solidFill>
                  <a:srgbClr val="203864"/>
                </a:solidFill>
              </a:rPr>
              <a:t>Makam Tazminatı = </a:t>
            </a:r>
            <a:r>
              <a:rPr lang="tr-TR" b="1" dirty="0">
                <a:solidFill>
                  <a:srgbClr val="00B0F0"/>
                </a:solidFill>
              </a:rPr>
              <a:t>Makam Tazminatı Göstergesi x Aylık Katsayı</a:t>
            </a:r>
          </a:p>
        </p:txBody>
      </p:sp>
    </p:spTree>
    <p:extLst>
      <p:ext uri="{BB962C8B-B14F-4D97-AF65-F5344CB8AC3E}">
        <p14:creationId xmlns:p14="http://schemas.microsoft.com/office/powerpoint/2010/main" val="64848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3" name="TextBox 5"/>
          <p:cNvSpPr txBox="1">
            <a:spLocks noChangeArrowheads="1"/>
          </p:cNvSpPr>
          <p:nvPr/>
        </p:nvSpPr>
        <p:spPr bwMode="auto">
          <a:xfrm>
            <a:off x="2012950" y="679450"/>
            <a:ext cx="9326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tr-TR" sz="4000" b="1" dirty="0">
                <a:solidFill>
                  <a:srgbClr val="203864"/>
                </a:solidFill>
              </a:rPr>
              <a:t>EGE ÜNİVERSİTESİ</a:t>
            </a:r>
            <a:endParaRPr lang="tr-TR" altLang="tr-TR" sz="4000" b="1" dirty="0">
              <a:solidFill>
                <a:srgbClr val="203864"/>
              </a:solidFill>
            </a:endParaRPr>
          </a:p>
          <a:p>
            <a:pPr algn="ctr" eaLnBrk="1" hangingPunct="1">
              <a:lnSpc>
                <a:spcPct val="100000"/>
              </a:lnSpc>
              <a:spcBef>
                <a:spcPct val="0"/>
              </a:spcBef>
              <a:buFontTx/>
              <a:buNone/>
            </a:pPr>
            <a:r>
              <a:rPr lang="tr-TR" altLang="tr-TR" sz="3200" b="1" dirty="0">
                <a:solidFill>
                  <a:srgbClr val="203864"/>
                </a:solidFill>
              </a:rPr>
              <a:t>Personel Daire Başkanlığı</a:t>
            </a:r>
            <a:endParaRPr lang="en-US" altLang="tr-TR" sz="3200" b="1" dirty="0">
              <a:solidFill>
                <a:srgbClr val="203864"/>
              </a:solidFill>
            </a:endParaRPr>
          </a:p>
        </p:txBody>
      </p:sp>
      <p:sp>
        <p:nvSpPr>
          <p:cNvPr id="5124" name="TextBox 11"/>
          <p:cNvSpPr txBox="1">
            <a:spLocks noChangeArrowheads="1"/>
          </p:cNvSpPr>
          <p:nvPr/>
        </p:nvSpPr>
        <p:spPr bwMode="auto">
          <a:xfrm>
            <a:off x="1265238" y="2481263"/>
            <a:ext cx="9661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6000" b="1" dirty="0">
                <a:solidFill>
                  <a:srgbClr val="00B0F0"/>
                </a:solidFill>
              </a:rPr>
              <a:t> AKADEMİK PERSONEL MAAŞ İŞLEMLERİ</a:t>
            </a:r>
            <a:endParaRPr lang="en-US" altLang="tr-TR" sz="6000" b="1" dirty="0">
              <a:solidFill>
                <a:srgbClr val="00B0F0"/>
              </a:solidFill>
            </a:endParaRPr>
          </a:p>
        </p:txBody>
      </p:sp>
      <p:pic>
        <p:nvPicPr>
          <p:cNvPr id="512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414338"/>
            <a:ext cx="17303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5"/>
          <p:cNvSpPr txBox="1">
            <a:spLocks noChangeArrowheads="1"/>
          </p:cNvSpPr>
          <p:nvPr/>
        </p:nvSpPr>
        <p:spPr bwMode="auto">
          <a:xfrm>
            <a:off x="1433513" y="4759325"/>
            <a:ext cx="93249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400" b="1" dirty="0">
                <a:solidFill>
                  <a:srgbClr val="203864"/>
                </a:solidFill>
              </a:rPr>
              <a:t>Zarife ERDOĞAN</a:t>
            </a:r>
          </a:p>
          <a:p>
            <a:pPr algn="ctr" eaLnBrk="1" hangingPunct="1">
              <a:lnSpc>
                <a:spcPct val="100000"/>
              </a:lnSpc>
              <a:spcBef>
                <a:spcPct val="0"/>
              </a:spcBef>
              <a:buFontTx/>
              <a:buNone/>
            </a:pPr>
            <a:r>
              <a:rPr lang="tr-TR" altLang="tr-TR" sz="2000" b="1" dirty="0">
                <a:solidFill>
                  <a:srgbClr val="203864"/>
                </a:solidFill>
              </a:rPr>
              <a:t>Maaş İşleri Şube Müdürü</a:t>
            </a:r>
          </a:p>
          <a:p>
            <a:pPr algn="ctr" eaLnBrk="1" hangingPunct="1">
              <a:lnSpc>
                <a:spcPct val="100000"/>
              </a:lnSpc>
              <a:spcBef>
                <a:spcPct val="0"/>
              </a:spcBef>
              <a:buFontTx/>
              <a:buNone/>
            </a:pPr>
            <a:endParaRPr lang="tr-TR" altLang="tr-TR" sz="2000" b="1" dirty="0">
              <a:solidFill>
                <a:srgbClr val="203864"/>
              </a:solidFill>
            </a:endParaRPr>
          </a:p>
          <a:p>
            <a:pPr algn="ctr" eaLnBrk="1" hangingPunct="1">
              <a:lnSpc>
                <a:spcPct val="100000"/>
              </a:lnSpc>
              <a:spcBef>
                <a:spcPct val="0"/>
              </a:spcBef>
              <a:buFontTx/>
              <a:buNone/>
            </a:pPr>
            <a:endParaRPr lang="tr-TR" altLang="tr-TR" sz="2000" b="1" dirty="0">
              <a:solidFill>
                <a:srgbClr val="203864"/>
              </a:solidFill>
            </a:endParaRPr>
          </a:p>
          <a:p>
            <a:pPr algn="ctr" eaLnBrk="1" hangingPunct="1">
              <a:lnSpc>
                <a:spcPct val="100000"/>
              </a:lnSpc>
              <a:spcBef>
                <a:spcPct val="0"/>
              </a:spcBef>
              <a:buFontTx/>
              <a:buNone/>
            </a:pPr>
            <a:r>
              <a:rPr lang="tr-TR" altLang="tr-TR" sz="2000" b="1" dirty="0">
                <a:solidFill>
                  <a:srgbClr val="203864"/>
                </a:solidFill>
              </a:rPr>
              <a:t>Nisan 2022</a:t>
            </a:r>
            <a:endParaRPr lang="en-US" altLang="tr-TR" sz="2000" b="1" dirty="0">
              <a:solidFill>
                <a:srgbClr val="20386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193702"/>
            <a:ext cx="10867292" cy="523220"/>
          </a:xfrm>
          <a:prstGeom prst="rect">
            <a:avLst/>
          </a:prstGeom>
        </p:spPr>
        <p:txBody>
          <a:bodyPr wrap="square">
            <a:spAutoFit/>
          </a:bodyPr>
          <a:lstStyle/>
          <a:p>
            <a:pPr algn="ctr" eaLnBrk="1" hangingPunct="1"/>
            <a:r>
              <a:rPr lang="tr-TR" altLang="tr-TR" sz="2800" b="1" dirty="0">
                <a:solidFill>
                  <a:srgbClr val="00B0F0"/>
                </a:solidFill>
              </a:rPr>
              <a:t>MAAŞ GELİR UNSURLARI / AKADEMİK PERSONEL</a:t>
            </a:r>
            <a:endParaRPr lang="tr-TR" sz="2800" dirty="0"/>
          </a:p>
        </p:txBody>
      </p:sp>
      <p:sp>
        <p:nvSpPr>
          <p:cNvPr id="5" name="Dikdörtgen 4"/>
          <p:cNvSpPr/>
          <p:nvPr/>
        </p:nvSpPr>
        <p:spPr>
          <a:xfrm>
            <a:off x="650630" y="96614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301925" y="706560"/>
            <a:ext cx="6075485" cy="400110"/>
          </a:xfrm>
          <a:prstGeom prst="rect">
            <a:avLst/>
          </a:prstGeom>
        </p:spPr>
        <p:txBody>
          <a:bodyPr wrap="square">
            <a:spAutoFit/>
          </a:bodyPr>
          <a:lstStyle/>
          <a:p>
            <a:r>
              <a:rPr lang="tr-TR" sz="2000" b="1" u="sng" dirty="0">
                <a:solidFill>
                  <a:srgbClr val="203864"/>
                </a:solidFill>
              </a:rPr>
              <a:t>GÖREV TAZMİNATI</a:t>
            </a:r>
          </a:p>
        </p:txBody>
      </p:sp>
      <p:sp>
        <p:nvSpPr>
          <p:cNvPr id="2" name="Dikdörtgen 1"/>
          <p:cNvSpPr/>
          <p:nvPr/>
        </p:nvSpPr>
        <p:spPr>
          <a:xfrm>
            <a:off x="301925" y="1122196"/>
            <a:ext cx="11550769" cy="2339102"/>
          </a:xfrm>
          <a:prstGeom prst="rect">
            <a:avLst/>
          </a:prstGeom>
        </p:spPr>
        <p:txBody>
          <a:bodyPr wrap="square">
            <a:spAutoFit/>
          </a:bodyPr>
          <a:lstStyle/>
          <a:p>
            <a:pPr algn="just"/>
            <a:r>
              <a:rPr lang="tr-TR" sz="1600" b="1" dirty="0">
                <a:solidFill>
                  <a:srgbClr val="203864"/>
                </a:solidFill>
              </a:rPr>
              <a:t>375 sayılı KHK ve 2008/13694 sayılı BKK hükümleri uyarınca; </a:t>
            </a:r>
            <a:r>
              <a:rPr lang="tr-TR" sz="1600" dirty="0">
                <a:solidFill>
                  <a:srgbClr val="203864"/>
                </a:solidFill>
              </a:rPr>
              <a:t>aylıklarını 657 sayılı Devlet Memurları Kanunu ve 2914 sayılı Yükseköğretim Personel Kanununa göre almakta olan personelden; bu kanunlarda makam tazminatı öngörülmüş olan </a:t>
            </a:r>
            <a:r>
              <a:rPr lang="tr-TR" sz="1600" u="sng" dirty="0">
                <a:solidFill>
                  <a:srgbClr val="203864"/>
                </a:solidFill>
              </a:rPr>
              <a:t>kadrolara atanmış olanlara</a:t>
            </a:r>
            <a:r>
              <a:rPr lang="tr-TR" sz="1600" dirty="0">
                <a:solidFill>
                  <a:srgbClr val="203864"/>
                </a:solidFill>
              </a:rPr>
              <a:t>, belirlenen görev tazminatı oranının, almakta oldukları makam tazminatı gösterge rakamına ilave edilmesi suretiyle bulunan görev tazminatı gösterge rakamının memur aylıklarına uygulanan katsayı ile çarpımı sonucunda bulunacak miktarda görev tazminatı ödenir.</a:t>
            </a:r>
          </a:p>
          <a:p>
            <a:pPr algn="just"/>
            <a:r>
              <a:rPr lang="tr-TR" sz="1600" dirty="0">
                <a:solidFill>
                  <a:srgbClr val="203864"/>
                </a:solidFill>
              </a:rPr>
              <a:t>Ödenecek görev tazminatı tutarından mahsup edilecek tutarın, görev tazminatının %20'sini geçmesi halinde, görev tazminatının % 80'i asgari görev tazminatı olarak ödenir.</a:t>
            </a:r>
          </a:p>
          <a:p>
            <a:pPr algn="just"/>
            <a:r>
              <a:rPr lang="tr-TR" sz="1600" dirty="0">
                <a:solidFill>
                  <a:srgbClr val="203864"/>
                </a:solidFill>
              </a:rPr>
              <a:t>Ek Ödeme yapılan öğretim elemanına  Görev Tazminatının %80 i ödenmektedir</a:t>
            </a:r>
            <a:r>
              <a:rPr lang="tr-TR" dirty="0"/>
              <a:t>. </a:t>
            </a:r>
          </a:p>
          <a:p>
            <a:pPr algn="just"/>
            <a:r>
              <a:rPr lang="tr-TR" sz="1600" dirty="0">
                <a:solidFill>
                  <a:srgbClr val="00B0F0"/>
                </a:solidFill>
              </a:rPr>
              <a:t>5434 sayılı Kanuna tabi personelin Görev Tazminatı bürüt tutarından; </a:t>
            </a:r>
            <a:r>
              <a:rPr lang="tr-TR" sz="1600" u="sng" dirty="0">
                <a:solidFill>
                  <a:srgbClr val="00B0F0"/>
                </a:solidFill>
              </a:rPr>
              <a:t>damga vergisi, sendika aidatı kesilir.</a:t>
            </a:r>
          </a:p>
          <a:p>
            <a:pPr algn="just"/>
            <a:r>
              <a:rPr lang="tr-TR" sz="1600" dirty="0">
                <a:solidFill>
                  <a:srgbClr val="00B0F0"/>
                </a:solidFill>
              </a:rPr>
              <a:t>5510 sayılı Kanuna tabi personelin Görev Tazminatı bürüt tutarından: </a:t>
            </a:r>
            <a:r>
              <a:rPr lang="tr-TR" sz="1600" u="sng" dirty="0">
                <a:solidFill>
                  <a:srgbClr val="00B0F0"/>
                </a:solidFill>
              </a:rPr>
              <a:t>damga vergisi, sendika aidatı, BES kesintisi ve sigorta pirimi kesilir.</a:t>
            </a:r>
          </a:p>
        </p:txBody>
      </p:sp>
      <p:graphicFrame>
        <p:nvGraphicFramePr>
          <p:cNvPr id="4" name="Tablo 3"/>
          <p:cNvGraphicFramePr>
            <a:graphicFrameLocks noGrp="1"/>
          </p:cNvGraphicFramePr>
          <p:nvPr>
            <p:extLst>
              <p:ext uri="{D42A27DB-BD31-4B8C-83A1-F6EECF244321}">
                <p14:modId xmlns:p14="http://schemas.microsoft.com/office/powerpoint/2010/main" val="3710365920"/>
              </p:ext>
            </p:extLst>
          </p:nvPr>
        </p:nvGraphicFramePr>
        <p:xfrm>
          <a:off x="1337094" y="3593685"/>
          <a:ext cx="9169880" cy="1707285"/>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6113253">
                  <a:extLst>
                    <a:ext uri="{9D8B030D-6E8A-4147-A177-3AD203B41FA5}">
                      <a16:colId xmlns:a16="http://schemas.microsoft.com/office/drawing/2014/main" val="3998208727"/>
                    </a:ext>
                  </a:extLst>
                </a:gridCol>
                <a:gridCol w="3056627">
                  <a:extLst>
                    <a:ext uri="{9D8B030D-6E8A-4147-A177-3AD203B41FA5}">
                      <a16:colId xmlns:a16="http://schemas.microsoft.com/office/drawing/2014/main" val="1568495806"/>
                    </a:ext>
                  </a:extLst>
                </a:gridCol>
              </a:tblGrid>
              <a:tr h="187363">
                <a:tc gridSpan="2">
                  <a:txBody>
                    <a:bodyPr/>
                    <a:lstStyle/>
                    <a:p>
                      <a:pPr algn="ctr" fontAlgn="b"/>
                      <a:r>
                        <a:rPr lang="tr-TR" sz="2400" b="1" kern="1200" dirty="0">
                          <a:solidFill>
                            <a:schemeClr val="lt1"/>
                          </a:solidFill>
                          <a:latin typeface="+mn-lt"/>
                          <a:ea typeface="+mn-ea"/>
                          <a:cs typeface="+mn-cs"/>
                        </a:rPr>
                        <a:t>GÖREV TAZMİNATI CETVELİ</a:t>
                      </a:r>
                    </a:p>
                  </a:txBody>
                  <a:tcPr marL="9525" marR="9525" marT="9525" marB="0" anchor="ctr">
                    <a:solidFill>
                      <a:srgbClr val="203864"/>
                    </a:solidFill>
                  </a:tcPr>
                </a:tc>
                <a:tc hMerge="1">
                  <a:txBody>
                    <a:bodyPr/>
                    <a:lstStyle/>
                    <a:p>
                      <a:endParaRPr lang="tr-TR"/>
                    </a:p>
                  </a:txBody>
                  <a:tcPr/>
                </a:tc>
                <a:extLst>
                  <a:ext uri="{0D108BD9-81ED-4DB2-BD59-A6C34878D82A}">
                    <a16:rowId xmlns:a16="http://schemas.microsoft.com/office/drawing/2014/main" val="4115604020"/>
                  </a:ext>
                </a:extLst>
              </a:tr>
              <a:tr h="288000">
                <a:tc gridSpan="2">
                  <a:txBody>
                    <a:bodyPr/>
                    <a:lstStyle/>
                    <a:p>
                      <a:pPr marL="0" algn="ctr" defTabSz="914400" rtl="0" eaLnBrk="1" fontAlgn="b" latinLnBrk="0" hangingPunct="1"/>
                      <a:r>
                        <a:rPr lang="sv-SE" sz="1600" b="1" kern="1200" dirty="0">
                          <a:solidFill>
                            <a:schemeClr val="lt1"/>
                          </a:solidFill>
                          <a:latin typeface="+mn-lt"/>
                          <a:ea typeface="+mn-ea"/>
                          <a:cs typeface="+mn-cs"/>
                        </a:rPr>
                        <a:t>Akademik Personel</a:t>
                      </a:r>
                    </a:p>
                  </a:txBody>
                  <a:tcPr marL="9525" marR="9525" marT="9525" marB="0" anchor="ctr">
                    <a:solidFill>
                      <a:srgbClr val="203864"/>
                    </a:solidFill>
                  </a:tcPr>
                </a:tc>
                <a:tc hMerge="1">
                  <a:txBody>
                    <a:bodyPr/>
                    <a:lstStyle/>
                    <a:p>
                      <a:endParaRPr lang="tr-TR"/>
                    </a:p>
                  </a:txBody>
                  <a:tcPr/>
                </a:tc>
                <a:extLst>
                  <a:ext uri="{0D108BD9-81ED-4DB2-BD59-A6C34878D82A}">
                    <a16:rowId xmlns:a16="http://schemas.microsoft.com/office/drawing/2014/main" val="3835030644"/>
                  </a:ext>
                </a:extLst>
              </a:tr>
              <a:tr h="288000">
                <a:tc>
                  <a:txBody>
                    <a:bodyPr/>
                    <a:lstStyle/>
                    <a:p>
                      <a:pPr marL="0" algn="ctr" defTabSz="914400" rtl="0" eaLnBrk="1" fontAlgn="b" latinLnBrk="0" hangingPunct="1"/>
                      <a:r>
                        <a:rPr lang="tr-TR" sz="1600" b="1" kern="1200" dirty="0">
                          <a:solidFill>
                            <a:schemeClr val="lt1"/>
                          </a:solidFill>
                          <a:latin typeface="+mn-lt"/>
                          <a:ea typeface="+mn-ea"/>
                          <a:cs typeface="+mn-cs"/>
                        </a:rPr>
                        <a:t>Kadro Görev ve Unvanı</a:t>
                      </a:r>
                    </a:p>
                  </a:txBody>
                  <a:tcPr marL="9525" marR="9525" marT="9525" marB="0" anchor="ctr">
                    <a:solidFill>
                      <a:srgbClr val="00B0F0"/>
                    </a:solidFill>
                  </a:tcPr>
                </a:tc>
                <a:tc>
                  <a:txBody>
                    <a:bodyPr/>
                    <a:lstStyle/>
                    <a:p>
                      <a:pPr marL="0" algn="ctr" defTabSz="914400" rtl="0" eaLnBrk="1" fontAlgn="b" latinLnBrk="0" hangingPunct="1"/>
                      <a:r>
                        <a:rPr lang="tr-TR" sz="1600" b="1" kern="1200" dirty="0">
                          <a:solidFill>
                            <a:schemeClr val="lt1"/>
                          </a:solidFill>
                          <a:latin typeface="+mn-lt"/>
                          <a:ea typeface="+mn-ea"/>
                          <a:cs typeface="+mn-cs"/>
                        </a:rPr>
                        <a:t>Gösterge</a:t>
                      </a:r>
                    </a:p>
                  </a:txBody>
                  <a:tcPr marL="9525" marR="9525" marT="9525" marB="0" anchor="b">
                    <a:solidFill>
                      <a:srgbClr val="00B0F0"/>
                    </a:solidFill>
                  </a:tcPr>
                </a:tc>
                <a:extLst>
                  <a:ext uri="{0D108BD9-81ED-4DB2-BD59-A6C34878D82A}">
                    <a16:rowId xmlns:a16="http://schemas.microsoft.com/office/drawing/2014/main" val="3946057478"/>
                  </a:ext>
                </a:extLst>
              </a:tr>
              <a:tr h="252000">
                <a:tc>
                  <a:txBody>
                    <a:bodyPr/>
                    <a:lstStyle/>
                    <a:p>
                      <a:pPr marL="0" algn="l" defTabSz="914400" rtl="0" eaLnBrk="1" fontAlgn="b" latinLnBrk="0" hangingPunct="1"/>
                      <a:r>
                        <a:rPr lang="tr-TR" sz="1400" b="0" kern="1200" dirty="0">
                          <a:solidFill>
                            <a:srgbClr val="203864"/>
                          </a:solidFill>
                          <a:latin typeface="+mn-lt"/>
                          <a:ea typeface="+mn-ea"/>
                          <a:cs typeface="+mn-cs"/>
                        </a:rPr>
                        <a:t>  Profesörler kadrosunda üç yılını tamamlamış olmak şartıyla)</a:t>
                      </a:r>
                    </a:p>
                  </a:txBody>
                  <a:tcPr marL="9525" marR="9525" marT="9525" marB="0" anchor="ctr">
                    <a:solidFill>
                      <a:srgbClr val="ABE9FF"/>
                    </a:solidFill>
                  </a:tcPr>
                </a:tc>
                <a:tc>
                  <a:txBody>
                    <a:bodyPr/>
                    <a:lstStyle/>
                    <a:p>
                      <a:pPr marL="0" algn="ctr" defTabSz="914400" rtl="0" eaLnBrk="1" fontAlgn="b" latinLnBrk="0" hangingPunct="1"/>
                      <a:r>
                        <a:rPr lang="tr-TR" sz="1400" b="0" kern="1200" dirty="0">
                          <a:solidFill>
                            <a:srgbClr val="203864"/>
                          </a:solidFill>
                          <a:latin typeface="+mn-lt"/>
                          <a:ea typeface="+mn-ea"/>
                          <a:cs typeface="+mn-cs"/>
                        </a:rPr>
                        <a:t>15000</a:t>
                      </a:r>
                    </a:p>
                  </a:txBody>
                  <a:tcPr marL="9525" marR="9525" marT="9525" marB="0" anchor="ctr">
                    <a:solidFill>
                      <a:srgbClr val="ABE9FF"/>
                    </a:solidFill>
                  </a:tcPr>
                </a:tc>
                <a:extLst>
                  <a:ext uri="{0D108BD9-81ED-4DB2-BD59-A6C34878D82A}">
                    <a16:rowId xmlns:a16="http://schemas.microsoft.com/office/drawing/2014/main" val="1613464722"/>
                  </a:ext>
                </a:extLst>
              </a:tr>
              <a:tr h="252000">
                <a:tc>
                  <a:txBody>
                    <a:bodyPr/>
                    <a:lstStyle/>
                    <a:p>
                      <a:pPr marL="0" algn="l" defTabSz="914400" rtl="0" eaLnBrk="1" fontAlgn="b" latinLnBrk="0" hangingPunct="1"/>
                      <a:r>
                        <a:rPr lang="tr-TR" sz="1400" b="0" kern="1200" dirty="0">
                          <a:solidFill>
                            <a:srgbClr val="203864"/>
                          </a:solidFill>
                          <a:latin typeface="+mn-lt"/>
                          <a:ea typeface="+mn-ea"/>
                          <a:cs typeface="+mn-cs"/>
                        </a:rPr>
                        <a:t>  Diğer Profesörlere </a:t>
                      </a:r>
                    </a:p>
                  </a:txBody>
                  <a:tcPr marL="9525" marR="9525" marT="9525" marB="0" anchor="ctr">
                    <a:solidFill>
                      <a:srgbClr val="E1F7FF"/>
                    </a:solidFill>
                  </a:tcPr>
                </a:tc>
                <a:tc>
                  <a:txBody>
                    <a:bodyPr/>
                    <a:lstStyle/>
                    <a:p>
                      <a:pPr marL="0" algn="ctr" defTabSz="914400" rtl="0" eaLnBrk="1" fontAlgn="b" latinLnBrk="0" hangingPunct="1"/>
                      <a:r>
                        <a:rPr lang="tr-TR" sz="1400" b="0" kern="1200" dirty="0">
                          <a:solidFill>
                            <a:srgbClr val="203864"/>
                          </a:solidFill>
                          <a:latin typeface="+mn-lt"/>
                          <a:ea typeface="+mn-ea"/>
                          <a:cs typeface="+mn-cs"/>
                        </a:rPr>
                        <a:t>11500</a:t>
                      </a:r>
                    </a:p>
                  </a:txBody>
                  <a:tcPr marL="9525" marR="9525" marT="9525" marB="0" anchor="ctr">
                    <a:solidFill>
                      <a:srgbClr val="E1F7FF"/>
                    </a:solidFill>
                  </a:tcPr>
                </a:tc>
                <a:extLst>
                  <a:ext uri="{0D108BD9-81ED-4DB2-BD59-A6C34878D82A}">
                    <a16:rowId xmlns:a16="http://schemas.microsoft.com/office/drawing/2014/main" val="331526904"/>
                  </a:ext>
                </a:extLst>
              </a:tr>
              <a:tr h="252000">
                <a:tc>
                  <a:txBody>
                    <a:bodyPr/>
                    <a:lstStyle/>
                    <a:p>
                      <a:pPr marL="0" algn="l" defTabSz="914400" rtl="0" eaLnBrk="1" fontAlgn="b" latinLnBrk="0" hangingPunct="1"/>
                      <a:r>
                        <a:rPr lang="tr-TR" sz="1400" b="0" kern="1200" dirty="0">
                          <a:solidFill>
                            <a:srgbClr val="203864"/>
                          </a:solidFill>
                          <a:latin typeface="+mn-lt"/>
                          <a:ea typeface="+mn-ea"/>
                          <a:cs typeface="+mn-cs"/>
                        </a:rPr>
                        <a:t>  Doçentler (Kazanılmış hak aylıkları birinci derece olmak şartıyla)</a:t>
                      </a:r>
                    </a:p>
                  </a:txBody>
                  <a:tcPr marL="9525" marR="9525" marT="9525" marB="0" anchor="ctr">
                    <a:solidFill>
                      <a:srgbClr val="ABE9FF"/>
                    </a:solidFill>
                  </a:tcPr>
                </a:tc>
                <a:tc>
                  <a:txBody>
                    <a:bodyPr/>
                    <a:lstStyle/>
                    <a:p>
                      <a:pPr marL="0" algn="ctr" defTabSz="914400" rtl="0" eaLnBrk="1" fontAlgn="b" latinLnBrk="0" hangingPunct="1"/>
                      <a:r>
                        <a:rPr lang="tr-TR" sz="1400" b="0" kern="1200" dirty="0">
                          <a:solidFill>
                            <a:srgbClr val="203864"/>
                          </a:solidFill>
                          <a:latin typeface="+mn-lt"/>
                          <a:ea typeface="+mn-ea"/>
                          <a:cs typeface="+mn-cs"/>
                        </a:rPr>
                        <a:t>8000</a:t>
                      </a:r>
                    </a:p>
                  </a:txBody>
                  <a:tcPr marL="9525" marR="9525" marT="9525" marB="0" anchor="ctr">
                    <a:solidFill>
                      <a:srgbClr val="ABE9FF"/>
                    </a:solidFill>
                  </a:tcPr>
                </a:tc>
                <a:extLst>
                  <a:ext uri="{0D108BD9-81ED-4DB2-BD59-A6C34878D82A}">
                    <a16:rowId xmlns:a16="http://schemas.microsoft.com/office/drawing/2014/main" val="3018496023"/>
                  </a:ext>
                </a:extLst>
              </a:tr>
            </a:tbl>
          </a:graphicData>
        </a:graphic>
      </p:graphicFrame>
      <p:sp>
        <p:nvSpPr>
          <p:cNvPr id="7" name="Dikdörtgen 6"/>
          <p:cNvSpPr/>
          <p:nvPr/>
        </p:nvSpPr>
        <p:spPr>
          <a:xfrm>
            <a:off x="3079832" y="5442506"/>
            <a:ext cx="6008889" cy="369332"/>
          </a:xfrm>
          <a:prstGeom prst="rect">
            <a:avLst/>
          </a:prstGeom>
        </p:spPr>
        <p:txBody>
          <a:bodyPr wrap="none">
            <a:spAutoFit/>
          </a:bodyPr>
          <a:lstStyle/>
          <a:p>
            <a:pPr algn="ctr"/>
            <a:r>
              <a:rPr lang="tr-TR" b="1" dirty="0">
                <a:solidFill>
                  <a:srgbClr val="203864"/>
                </a:solidFill>
              </a:rPr>
              <a:t>Görev Tazminatı = </a:t>
            </a:r>
            <a:r>
              <a:rPr lang="tr-TR" b="1" dirty="0">
                <a:solidFill>
                  <a:srgbClr val="00B0F0"/>
                </a:solidFill>
              </a:rPr>
              <a:t>Görev Tazminatı Göstergesi x  Aylık Katsayı</a:t>
            </a:r>
          </a:p>
        </p:txBody>
      </p:sp>
    </p:spTree>
    <p:extLst>
      <p:ext uri="{BB962C8B-B14F-4D97-AF65-F5344CB8AC3E}">
        <p14:creationId xmlns:p14="http://schemas.microsoft.com/office/powerpoint/2010/main" val="2598664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236832"/>
            <a:ext cx="10867292" cy="523220"/>
          </a:xfrm>
          <a:prstGeom prst="rect">
            <a:avLst/>
          </a:prstGeom>
        </p:spPr>
        <p:txBody>
          <a:bodyPr wrap="square">
            <a:spAutoFit/>
          </a:bodyPr>
          <a:lstStyle/>
          <a:p>
            <a:pPr algn="ctr" eaLnBrk="1" hangingPunct="1"/>
            <a:r>
              <a:rPr lang="tr-TR" altLang="tr-TR" sz="2800" b="1" dirty="0">
                <a:solidFill>
                  <a:srgbClr val="00B0F0"/>
                </a:solidFill>
              </a:rPr>
              <a:t>MAAŞ GELİR UNSURLARI / AKADEMİK PERSONEL</a:t>
            </a:r>
            <a:endParaRPr lang="tr-TR" sz="2800" dirty="0"/>
          </a:p>
        </p:txBody>
      </p:sp>
      <p:sp>
        <p:nvSpPr>
          <p:cNvPr id="5" name="Dikdörtgen 4"/>
          <p:cNvSpPr/>
          <p:nvPr/>
        </p:nvSpPr>
        <p:spPr>
          <a:xfrm>
            <a:off x="650630" y="100927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733244" y="784199"/>
            <a:ext cx="6075485" cy="400110"/>
          </a:xfrm>
          <a:prstGeom prst="rect">
            <a:avLst/>
          </a:prstGeom>
        </p:spPr>
        <p:txBody>
          <a:bodyPr wrap="square">
            <a:spAutoFit/>
          </a:bodyPr>
          <a:lstStyle/>
          <a:p>
            <a:r>
              <a:rPr lang="tr-TR" sz="2000" b="1" u="sng" dirty="0">
                <a:solidFill>
                  <a:srgbClr val="203864"/>
                </a:solidFill>
              </a:rPr>
              <a:t>TEMSİL TAZMİNATI</a:t>
            </a:r>
          </a:p>
        </p:txBody>
      </p:sp>
      <p:sp>
        <p:nvSpPr>
          <p:cNvPr id="2" name="Dikdörtgen 1"/>
          <p:cNvSpPr/>
          <p:nvPr/>
        </p:nvSpPr>
        <p:spPr>
          <a:xfrm>
            <a:off x="733244" y="1208456"/>
            <a:ext cx="10784679" cy="4524315"/>
          </a:xfrm>
          <a:prstGeom prst="rect">
            <a:avLst/>
          </a:prstGeom>
        </p:spPr>
        <p:txBody>
          <a:bodyPr wrap="square">
            <a:spAutoFit/>
          </a:bodyPr>
          <a:lstStyle/>
          <a:p>
            <a:pPr algn="just"/>
            <a:r>
              <a:rPr lang="tr-TR" b="1" dirty="0">
                <a:solidFill>
                  <a:srgbClr val="203864"/>
                </a:solidFill>
              </a:rPr>
              <a:t>4505 sayılı Kanunun 5 inci maddesi ve 2000/457 sayılı BKK uyarınca; </a:t>
            </a:r>
            <a:r>
              <a:rPr lang="tr-TR" dirty="0">
                <a:solidFill>
                  <a:srgbClr val="203864"/>
                </a:solidFill>
              </a:rPr>
              <a:t>Aylıklarını 657 sayılı Devlet Memurları Kanunu ve 2914 sayılı Yüksek Öğretim Personel Kanunu hükümlerine göre almakta olan personelden ekli cetvelde yer alan gösterge rakamları üzerinden makam tazminatı alanlara, hizalarında gösterilen göstergelerin memur aylıklarına uygulanan katsayı ile çarpımı sonucu bulunan tutarda Temsil Tazminatı ödenir. </a:t>
            </a:r>
          </a:p>
          <a:p>
            <a:pPr algn="just"/>
            <a:endParaRPr lang="tr-TR" sz="2000" dirty="0">
              <a:solidFill>
                <a:srgbClr val="203864"/>
              </a:solidFill>
            </a:endParaRPr>
          </a:p>
          <a:p>
            <a:pPr algn="just"/>
            <a:r>
              <a:rPr lang="tr-TR" dirty="0">
                <a:solidFill>
                  <a:srgbClr val="203864"/>
                </a:solidFill>
              </a:rPr>
              <a:t>(Temsil tazminatı üniversitemizde Rektör için ödenmektedir. 4505 sayılı Kanun uyarınca temsil tazminatı göstergesi : 17000) </a:t>
            </a:r>
          </a:p>
          <a:p>
            <a:pPr algn="just"/>
            <a:endParaRPr lang="tr-TR" dirty="0">
              <a:solidFill>
                <a:srgbClr val="203864"/>
              </a:solidFill>
            </a:endParaRPr>
          </a:p>
          <a:p>
            <a:pPr algn="just"/>
            <a:endParaRPr lang="tr-TR" sz="1400" dirty="0">
              <a:solidFill>
                <a:srgbClr val="203864"/>
              </a:solidFill>
            </a:endParaRPr>
          </a:p>
          <a:p>
            <a:pPr algn="just"/>
            <a:r>
              <a:rPr lang="tr-TR" dirty="0">
                <a:solidFill>
                  <a:srgbClr val="00B0F0"/>
                </a:solidFill>
              </a:rPr>
              <a:t>5434 sayılı Kanuna tabi personelin Temsil Tazminatı bürüt tutarından; </a:t>
            </a:r>
            <a:r>
              <a:rPr lang="tr-TR" u="sng" dirty="0">
                <a:solidFill>
                  <a:srgbClr val="00B0F0"/>
                </a:solidFill>
              </a:rPr>
              <a:t>damga vergisi</a:t>
            </a:r>
          </a:p>
          <a:p>
            <a:pPr algn="just"/>
            <a:r>
              <a:rPr lang="tr-TR" dirty="0">
                <a:solidFill>
                  <a:srgbClr val="00B0F0"/>
                </a:solidFill>
              </a:rPr>
              <a:t>5510 sayılı Kanuna tabi personelin Temsil Tazminatı bürüt tutarından: </a:t>
            </a:r>
            <a:r>
              <a:rPr lang="tr-TR" u="sng" dirty="0">
                <a:solidFill>
                  <a:srgbClr val="00B0F0"/>
                </a:solidFill>
              </a:rPr>
              <a:t>damga vergisi, BES kesintisi ve sigorta pirimi kesilir.</a:t>
            </a:r>
          </a:p>
          <a:p>
            <a:pPr algn="ctr"/>
            <a:endParaRPr lang="tr-TR" sz="1400" dirty="0"/>
          </a:p>
          <a:p>
            <a:pPr algn="ctr"/>
            <a:endParaRPr lang="tr-TR" sz="1400" b="1" dirty="0">
              <a:solidFill>
                <a:srgbClr val="00B0F0"/>
              </a:solidFill>
            </a:endParaRPr>
          </a:p>
          <a:p>
            <a:pPr algn="ctr"/>
            <a:endParaRPr lang="tr-TR" sz="1400" b="1" dirty="0">
              <a:solidFill>
                <a:srgbClr val="00B0F0"/>
              </a:solidFill>
            </a:endParaRPr>
          </a:p>
          <a:p>
            <a:pPr algn="ctr"/>
            <a:endParaRPr lang="tr-TR" sz="1400" b="1" dirty="0">
              <a:solidFill>
                <a:srgbClr val="00B0F0"/>
              </a:solidFill>
            </a:endParaRPr>
          </a:p>
          <a:p>
            <a:pPr algn="ctr"/>
            <a:r>
              <a:rPr lang="tr-TR" b="1" dirty="0">
                <a:solidFill>
                  <a:srgbClr val="203864"/>
                </a:solidFill>
              </a:rPr>
              <a:t>Temsil Tazminatı = </a:t>
            </a:r>
            <a:r>
              <a:rPr lang="tr-TR" b="1" dirty="0">
                <a:solidFill>
                  <a:srgbClr val="00B0F0"/>
                </a:solidFill>
              </a:rPr>
              <a:t>Temsil Tazminatı Göstergesi x Aylık Katsayı</a:t>
            </a:r>
          </a:p>
        </p:txBody>
      </p:sp>
    </p:spTree>
    <p:extLst>
      <p:ext uri="{BB962C8B-B14F-4D97-AF65-F5344CB8AC3E}">
        <p14:creationId xmlns:p14="http://schemas.microsoft.com/office/powerpoint/2010/main" val="374521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236832"/>
            <a:ext cx="10867292" cy="523220"/>
          </a:xfrm>
          <a:prstGeom prst="rect">
            <a:avLst/>
          </a:prstGeom>
        </p:spPr>
        <p:txBody>
          <a:bodyPr wrap="square">
            <a:spAutoFit/>
          </a:bodyPr>
          <a:lstStyle/>
          <a:p>
            <a:pPr algn="ctr" eaLnBrk="1" hangingPunct="1"/>
            <a:r>
              <a:rPr lang="tr-TR" altLang="tr-TR" sz="2800" b="1" dirty="0">
                <a:solidFill>
                  <a:srgbClr val="00B0F0"/>
                </a:solidFill>
              </a:rPr>
              <a:t>MAAŞ GELİR UNSURLARI / AKADEMİK PERSONEL</a:t>
            </a:r>
            <a:endParaRPr lang="tr-TR" sz="2800" dirty="0"/>
          </a:p>
        </p:txBody>
      </p:sp>
      <p:sp>
        <p:nvSpPr>
          <p:cNvPr id="6" name="Dikdörtgen 5"/>
          <p:cNvSpPr/>
          <p:nvPr/>
        </p:nvSpPr>
        <p:spPr>
          <a:xfrm>
            <a:off x="733244" y="784199"/>
            <a:ext cx="6075485" cy="400110"/>
          </a:xfrm>
          <a:prstGeom prst="rect">
            <a:avLst/>
          </a:prstGeom>
        </p:spPr>
        <p:txBody>
          <a:bodyPr wrap="square">
            <a:spAutoFit/>
          </a:bodyPr>
          <a:lstStyle/>
          <a:p>
            <a:r>
              <a:rPr lang="tr-TR" sz="2000" b="1" u="sng" dirty="0">
                <a:solidFill>
                  <a:srgbClr val="203864"/>
                </a:solidFill>
              </a:rPr>
              <a:t>YÜKSEKÖĞRETİM TAZMİNATI</a:t>
            </a:r>
          </a:p>
        </p:txBody>
      </p:sp>
      <p:sp>
        <p:nvSpPr>
          <p:cNvPr id="2" name="Dikdörtgen 1"/>
          <p:cNvSpPr/>
          <p:nvPr/>
        </p:nvSpPr>
        <p:spPr>
          <a:xfrm>
            <a:off x="733244" y="1208456"/>
            <a:ext cx="10670877" cy="4262705"/>
          </a:xfrm>
          <a:prstGeom prst="rect">
            <a:avLst/>
          </a:prstGeom>
        </p:spPr>
        <p:txBody>
          <a:bodyPr wrap="square">
            <a:spAutoFit/>
          </a:bodyPr>
          <a:lstStyle/>
          <a:p>
            <a:pPr algn="just"/>
            <a:r>
              <a:rPr lang="tr-TR" b="1" dirty="0">
                <a:solidFill>
                  <a:srgbClr val="203864"/>
                </a:solidFill>
              </a:rPr>
              <a:t>2914  Sayılı Yükseköğretim Personel  Kanununa eklenen  Ek 3 üncü madde uyarınca;</a:t>
            </a:r>
          </a:p>
          <a:p>
            <a:pPr algn="just"/>
            <a:r>
              <a:rPr lang="tr-TR" dirty="0">
                <a:solidFill>
                  <a:srgbClr val="203864"/>
                </a:solidFill>
              </a:rPr>
              <a:t>En Yüksek Devlet Memuru Brüt aylık (ek gösterge dâhil) tutarının;</a:t>
            </a:r>
          </a:p>
          <a:p>
            <a:pPr algn="just"/>
            <a:endParaRPr lang="tr-TR" sz="1200" dirty="0">
              <a:solidFill>
                <a:srgbClr val="203864"/>
              </a:solidFill>
            </a:endParaRPr>
          </a:p>
          <a:p>
            <a:pPr algn="just"/>
            <a:r>
              <a:rPr lang="tr-TR" b="1" dirty="0">
                <a:solidFill>
                  <a:srgbClr val="203864"/>
                </a:solidFill>
              </a:rPr>
              <a:t>a) </a:t>
            </a:r>
            <a:r>
              <a:rPr lang="tr-TR" dirty="0">
                <a:solidFill>
                  <a:srgbClr val="203864"/>
                </a:solidFill>
              </a:rPr>
              <a:t>Profesör kadrosunda bulunanlara 			%100’ü,</a:t>
            </a:r>
          </a:p>
          <a:p>
            <a:pPr algn="just"/>
            <a:r>
              <a:rPr lang="tr-TR" b="1" dirty="0">
                <a:solidFill>
                  <a:srgbClr val="203864"/>
                </a:solidFill>
              </a:rPr>
              <a:t>b) </a:t>
            </a:r>
            <a:r>
              <a:rPr lang="tr-TR" dirty="0">
                <a:solidFill>
                  <a:srgbClr val="203864"/>
                </a:solidFill>
              </a:rPr>
              <a:t>Doçent kadrosunda bulunanlara 			%100’ü,</a:t>
            </a:r>
          </a:p>
          <a:p>
            <a:pPr algn="just"/>
            <a:r>
              <a:rPr lang="tr-TR" b="1" dirty="0">
                <a:solidFill>
                  <a:srgbClr val="203864"/>
                </a:solidFill>
              </a:rPr>
              <a:t>c) </a:t>
            </a:r>
            <a:r>
              <a:rPr lang="tr-TR" dirty="0">
                <a:solidFill>
                  <a:srgbClr val="203864"/>
                </a:solidFill>
              </a:rPr>
              <a:t>Doktor Öğretim Üyesi kadrosunda bulunanlara 	%100’ü,</a:t>
            </a:r>
          </a:p>
          <a:p>
            <a:pPr algn="just"/>
            <a:r>
              <a:rPr lang="tr-TR" b="1" dirty="0">
                <a:solidFill>
                  <a:srgbClr val="203864"/>
                </a:solidFill>
              </a:rPr>
              <a:t>d) </a:t>
            </a:r>
            <a:r>
              <a:rPr lang="tr-TR" dirty="0">
                <a:solidFill>
                  <a:srgbClr val="203864"/>
                </a:solidFill>
              </a:rPr>
              <a:t>Araştırma Görevlisi kadrosunda bulunanlara 		%115’i,</a:t>
            </a:r>
          </a:p>
          <a:p>
            <a:pPr algn="just"/>
            <a:r>
              <a:rPr lang="tr-TR" b="1" dirty="0">
                <a:solidFill>
                  <a:srgbClr val="203864"/>
                </a:solidFill>
              </a:rPr>
              <a:t>e) </a:t>
            </a:r>
            <a:r>
              <a:rPr lang="tr-TR" dirty="0">
                <a:solidFill>
                  <a:srgbClr val="203864"/>
                </a:solidFill>
              </a:rPr>
              <a:t>Öğretim Görevlisi kadrosunda bulunanlara 		%115’i,</a:t>
            </a:r>
          </a:p>
          <a:p>
            <a:pPr algn="just"/>
            <a:endParaRPr lang="tr-TR" sz="1100" dirty="0">
              <a:solidFill>
                <a:srgbClr val="203864"/>
              </a:solidFill>
            </a:endParaRPr>
          </a:p>
          <a:p>
            <a:pPr algn="just"/>
            <a:r>
              <a:rPr lang="tr-TR" b="1" dirty="0">
                <a:solidFill>
                  <a:srgbClr val="203864"/>
                </a:solidFill>
              </a:rPr>
              <a:t>oranında her ay aylıklarla birlikte ödenir</a:t>
            </a:r>
            <a:r>
              <a:rPr lang="tr-TR" dirty="0">
                <a:solidFill>
                  <a:srgbClr val="203864"/>
                </a:solidFill>
              </a:rPr>
              <a:t>.…., </a:t>
            </a:r>
            <a:r>
              <a:rPr lang="tr-TR" b="1" dirty="0">
                <a:solidFill>
                  <a:srgbClr val="203864"/>
                </a:solidFill>
              </a:rPr>
              <a:t>damga vergisi hariç herhangi bir vergiye tabi tutulmaz. </a:t>
            </a:r>
          </a:p>
          <a:p>
            <a:pPr algn="just"/>
            <a:endParaRPr lang="tr-TR" b="1" dirty="0">
              <a:solidFill>
                <a:srgbClr val="203864"/>
              </a:solidFill>
            </a:endParaRPr>
          </a:p>
          <a:p>
            <a:pPr algn="just"/>
            <a:endParaRPr lang="tr-TR" b="1" dirty="0">
              <a:solidFill>
                <a:srgbClr val="203864"/>
              </a:solidFill>
            </a:endParaRPr>
          </a:p>
          <a:p>
            <a:pPr algn="just"/>
            <a:endParaRPr lang="tr-TR" b="1" dirty="0">
              <a:solidFill>
                <a:srgbClr val="203864"/>
              </a:solidFill>
            </a:endParaRPr>
          </a:p>
          <a:p>
            <a:pPr algn="just"/>
            <a:endParaRPr lang="tr-TR" dirty="0"/>
          </a:p>
          <a:p>
            <a:pPr algn="ctr"/>
            <a:endParaRPr lang="tr-TR" sz="1400" b="1" dirty="0">
              <a:solidFill>
                <a:srgbClr val="00B0F0"/>
              </a:solidFill>
            </a:endParaRPr>
          </a:p>
          <a:p>
            <a:pPr algn="ctr"/>
            <a:r>
              <a:rPr lang="tr-TR" b="1" dirty="0">
                <a:solidFill>
                  <a:srgbClr val="203864"/>
                </a:solidFill>
              </a:rPr>
              <a:t>Yükseköğretim Tazminatı = </a:t>
            </a:r>
            <a:r>
              <a:rPr lang="tr-TR" b="1" dirty="0">
                <a:solidFill>
                  <a:srgbClr val="00B0F0"/>
                </a:solidFill>
              </a:rPr>
              <a:t>En Yüksek Devlet Memuru Aylığı x Yükseköğretim Tazminat Oranı</a:t>
            </a:r>
          </a:p>
        </p:txBody>
      </p:sp>
    </p:spTree>
    <p:extLst>
      <p:ext uri="{BB962C8B-B14F-4D97-AF65-F5344CB8AC3E}">
        <p14:creationId xmlns:p14="http://schemas.microsoft.com/office/powerpoint/2010/main" val="3916441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236832"/>
            <a:ext cx="10867292" cy="523220"/>
          </a:xfrm>
          <a:prstGeom prst="rect">
            <a:avLst/>
          </a:prstGeom>
        </p:spPr>
        <p:txBody>
          <a:bodyPr wrap="square">
            <a:spAutoFit/>
          </a:bodyPr>
          <a:lstStyle/>
          <a:p>
            <a:pPr algn="ctr" eaLnBrk="1" hangingPunct="1"/>
            <a:r>
              <a:rPr lang="tr-TR" altLang="tr-TR" sz="2800" b="1" dirty="0">
                <a:solidFill>
                  <a:srgbClr val="00B0F0"/>
                </a:solidFill>
              </a:rPr>
              <a:t>MAAŞ GELİR UNSURLARI / AKADEMİK PERSONEL</a:t>
            </a:r>
            <a:endParaRPr lang="tr-TR" sz="2800" dirty="0"/>
          </a:p>
        </p:txBody>
      </p:sp>
      <p:sp>
        <p:nvSpPr>
          <p:cNvPr id="6" name="Dikdörtgen 5"/>
          <p:cNvSpPr/>
          <p:nvPr/>
        </p:nvSpPr>
        <p:spPr>
          <a:xfrm>
            <a:off x="745518" y="784199"/>
            <a:ext cx="6158098" cy="400110"/>
          </a:xfrm>
          <a:prstGeom prst="rect">
            <a:avLst/>
          </a:prstGeom>
        </p:spPr>
        <p:txBody>
          <a:bodyPr wrap="square">
            <a:spAutoFit/>
          </a:bodyPr>
          <a:lstStyle/>
          <a:p>
            <a:r>
              <a:rPr lang="tr-TR" sz="2000" b="1" u="sng" dirty="0">
                <a:solidFill>
                  <a:srgbClr val="203864"/>
                </a:solidFill>
              </a:rPr>
              <a:t>EK ÖDEME (666 KHK)</a:t>
            </a:r>
          </a:p>
        </p:txBody>
      </p:sp>
      <p:sp>
        <p:nvSpPr>
          <p:cNvPr id="2" name="Dikdörtgen 1"/>
          <p:cNvSpPr/>
          <p:nvPr/>
        </p:nvSpPr>
        <p:spPr>
          <a:xfrm>
            <a:off x="733244" y="1208456"/>
            <a:ext cx="10670877" cy="3908762"/>
          </a:xfrm>
          <a:prstGeom prst="rect">
            <a:avLst/>
          </a:prstGeom>
        </p:spPr>
        <p:txBody>
          <a:bodyPr wrap="square">
            <a:spAutoFit/>
          </a:bodyPr>
          <a:lstStyle/>
          <a:p>
            <a:pPr algn="just"/>
            <a:r>
              <a:rPr lang="tr-TR" b="1" dirty="0">
                <a:solidFill>
                  <a:srgbClr val="203864"/>
                </a:solidFill>
              </a:rPr>
              <a:t>666 Sayılı KHK, Devlet Memurları Kanunu Genel Tebliği (Seri No: 161)</a:t>
            </a:r>
          </a:p>
          <a:p>
            <a:pPr algn="just"/>
            <a:r>
              <a:rPr lang="tr-TR" b="1" dirty="0">
                <a:solidFill>
                  <a:srgbClr val="203864"/>
                </a:solidFill>
              </a:rPr>
              <a:t>375 Sayılı Kanun Hükmünde Kararnamenin Ek 9 uncu Maddesi uyarınca; </a:t>
            </a:r>
            <a:r>
              <a:rPr lang="tr-TR" dirty="0">
                <a:solidFill>
                  <a:srgbClr val="203864"/>
                </a:solidFill>
              </a:rPr>
              <a:t>15/1/2012 tarihinden itibaren yapılacak ek ödeme, en yüksek Devlet memuru aylığına memur aylık katsayısının çarpımı sonucu bulunacak tutara, </a:t>
            </a:r>
            <a:r>
              <a:rPr lang="tr-TR" b="1" dirty="0">
                <a:solidFill>
                  <a:srgbClr val="203864"/>
                </a:solidFill>
              </a:rPr>
              <a:t>375 sayılı Kanun Hükmünde Kararnameye ekli (1) sayılı Cetvelde yer alan kadro, görev ve pozisyon unvanlarına karşılık gelen oranların uygulanması suretiyle elde edilen tutarda </a:t>
            </a:r>
            <a:r>
              <a:rPr lang="tr-TR" b="1" u="sng" dirty="0">
                <a:solidFill>
                  <a:srgbClr val="203864"/>
                </a:solidFill>
              </a:rPr>
              <a:t>ek ödeme ödenmektedir</a:t>
            </a:r>
            <a:r>
              <a:rPr lang="tr-TR" b="1" dirty="0">
                <a:solidFill>
                  <a:srgbClr val="203864"/>
                </a:solidFill>
              </a:rPr>
              <a:t>.</a:t>
            </a:r>
          </a:p>
          <a:p>
            <a:pPr algn="just"/>
            <a:endParaRPr lang="tr-TR" sz="1050" dirty="0">
              <a:solidFill>
                <a:srgbClr val="203864"/>
              </a:solidFill>
            </a:endParaRPr>
          </a:p>
          <a:p>
            <a:pPr marL="285750" indent="-285750" algn="just">
              <a:buFont typeface="Arial" panose="020B0604020202020204" pitchFamily="34" charset="0"/>
              <a:buChar char="•"/>
            </a:pPr>
            <a:r>
              <a:rPr lang="tr-TR" dirty="0">
                <a:solidFill>
                  <a:srgbClr val="203864"/>
                </a:solidFill>
              </a:rPr>
              <a:t>Ek ödemeye hak kazanılmasında ve bu ödemenin yapılmasında aylıklara ilişkin hükümler uygulanır.</a:t>
            </a:r>
          </a:p>
          <a:p>
            <a:pPr algn="just"/>
            <a:endParaRPr lang="tr-TR" sz="1050" dirty="0">
              <a:solidFill>
                <a:srgbClr val="203864"/>
              </a:solidFill>
            </a:endParaRPr>
          </a:p>
          <a:p>
            <a:pPr marL="285750" indent="-285750" algn="just">
              <a:buFont typeface="Arial" panose="020B0604020202020204" pitchFamily="34" charset="0"/>
              <a:buChar char="•"/>
            </a:pPr>
            <a:r>
              <a:rPr lang="tr-TR" dirty="0">
                <a:solidFill>
                  <a:srgbClr val="203864"/>
                </a:solidFill>
              </a:rPr>
              <a:t>Yapılacak ek ödeme damga vergisi hariç herhangi bir vergiye tabi tutulmaz</a:t>
            </a:r>
          </a:p>
          <a:p>
            <a:pPr marL="285750" indent="-285750" algn="just">
              <a:buFont typeface="Arial" panose="020B0604020202020204" pitchFamily="34" charset="0"/>
              <a:buChar char="•"/>
            </a:pPr>
            <a:endParaRPr lang="tr-TR" sz="1050" dirty="0">
              <a:solidFill>
                <a:srgbClr val="203864"/>
              </a:solidFill>
            </a:endParaRPr>
          </a:p>
          <a:p>
            <a:pPr marL="285750" indent="-285750" algn="just">
              <a:buFont typeface="Arial" panose="020B0604020202020204" pitchFamily="34" charset="0"/>
              <a:buChar char="•"/>
            </a:pPr>
            <a:r>
              <a:rPr lang="tr-TR" dirty="0">
                <a:solidFill>
                  <a:srgbClr val="203864"/>
                </a:solidFill>
              </a:rPr>
              <a:t>375 sayılı KHK ek geçici 17 maddesi kapsamında olanlar hariç, Yükseköğretim Kurumlarında </a:t>
            </a:r>
            <a:r>
              <a:rPr lang="tr-TR" b="1" dirty="0">
                <a:solidFill>
                  <a:srgbClr val="203864"/>
                </a:solidFill>
              </a:rPr>
              <a:t>2547 sayılı Kanunun 58 maddesi (c) ve (f) fıkraları kapsamında görev yapanlara 375 sayılı KHK ek 9 uncu maddesine göre ödeme yapılmaz.</a:t>
            </a:r>
          </a:p>
          <a:p>
            <a:pPr algn="ctr"/>
            <a:endParaRPr lang="tr-TR" sz="800" dirty="0"/>
          </a:p>
          <a:p>
            <a:pPr algn="ctr"/>
            <a:endParaRPr lang="tr-TR" sz="1050" b="1" dirty="0">
              <a:solidFill>
                <a:srgbClr val="00B0F0"/>
              </a:solidFill>
            </a:endParaRPr>
          </a:p>
          <a:p>
            <a:pPr algn="ctr"/>
            <a:r>
              <a:rPr lang="tr-TR" b="1" dirty="0">
                <a:solidFill>
                  <a:srgbClr val="203864"/>
                </a:solidFill>
              </a:rPr>
              <a:t>Ek Ödeme Tazminatı = </a:t>
            </a:r>
            <a:r>
              <a:rPr lang="tr-TR" b="1" dirty="0">
                <a:solidFill>
                  <a:srgbClr val="00B0F0"/>
                </a:solidFill>
              </a:rPr>
              <a:t>En Yüksek Devlet Memuru Aylığı x Aylık Katsayı x Ek Ödeme Oran</a:t>
            </a:r>
          </a:p>
        </p:txBody>
      </p:sp>
    </p:spTree>
    <p:extLst>
      <p:ext uri="{BB962C8B-B14F-4D97-AF65-F5344CB8AC3E}">
        <p14:creationId xmlns:p14="http://schemas.microsoft.com/office/powerpoint/2010/main" val="4116166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o 1"/>
          <p:cNvGraphicFramePr>
            <a:graphicFrameLocks noGrp="1"/>
          </p:cNvGraphicFramePr>
          <p:nvPr>
            <p:extLst>
              <p:ext uri="{D42A27DB-BD31-4B8C-83A1-F6EECF244321}">
                <p14:modId xmlns:p14="http://schemas.microsoft.com/office/powerpoint/2010/main" val="746435410"/>
              </p:ext>
            </p:extLst>
          </p:nvPr>
        </p:nvGraphicFramePr>
        <p:xfrm>
          <a:off x="1112838" y="728521"/>
          <a:ext cx="10213675" cy="4662165"/>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8362012">
                  <a:extLst>
                    <a:ext uri="{9D8B030D-6E8A-4147-A177-3AD203B41FA5}">
                      <a16:colId xmlns:a16="http://schemas.microsoft.com/office/drawing/2014/main" val="454366490"/>
                    </a:ext>
                  </a:extLst>
                </a:gridCol>
                <a:gridCol w="1851663">
                  <a:extLst>
                    <a:ext uri="{9D8B030D-6E8A-4147-A177-3AD203B41FA5}">
                      <a16:colId xmlns:a16="http://schemas.microsoft.com/office/drawing/2014/main" val="1392799798"/>
                    </a:ext>
                  </a:extLst>
                </a:gridCol>
              </a:tblGrid>
              <a:tr h="432000">
                <a:tc>
                  <a:txBody>
                    <a:bodyPr/>
                    <a:lstStyle/>
                    <a:p>
                      <a:pPr algn="ctr" fontAlgn="b"/>
                      <a:r>
                        <a:rPr lang="tr-TR" sz="2000" b="1" kern="1200" dirty="0">
                          <a:solidFill>
                            <a:schemeClr val="bg1"/>
                          </a:solidFill>
                          <a:latin typeface="+mn-lt"/>
                          <a:ea typeface="+mn-ea"/>
                          <a:cs typeface="+mn-cs"/>
                        </a:rPr>
                        <a:t>Aylıklarını 2914 sayılı Personel Kanununa Göre Alan</a:t>
                      </a:r>
                      <a:r>
                        <a:rPr lang="tr-TR" sz="2000" b="1" kern="1200" baseline="0" dirty="0">
                          <a:solidFill>
                            <a:schemeClr val="bg1"/>
                          </a:solidFill>
                          <a:latin typeface="+mn-lt"/>
                          <a:ea typeface="+mn-ea"/>
                          <a:cs typeface="+mn-cs"/>
                        </a:rPr>
                        <a:t> Ek Ödeme (666 KHK)</a:t>
                      </a:r>
                      <a:endParaRPr lang="tr-TR" sz="2000" b="1" kern="1200" dirty="0">
                        <a:solidFill>
                          <a:schemeClr val="bg1"/>
                        </a:solidFill>
                        <a:latin typeface="+mn-lt"/>
                        <a:ea typeface="+mn-ea"/>
                        <a:cs typeface="+mn-cs"/>
                      </a:endParaRPr>
                    </a:p>
                  </a:txBody>
                  <a:tcPr marL="9525" marR="9525" marT="9525" marB="0" anchor="ctr">
                    <a:solidFill>
                      <a:srgbClr val="00B0F0"/>
                    </a:solidFill>
                  </a:tcPr>
                </a:tc>
                <a:tc>
                  <a:txBody>
                    <a:bodyPr/>
                    <a:lstStyle/>
                    <a:p>
                      <a:pPr algn="ctr" fontAlgn="b"/>
                      <a:r>
                        <a:rPr lang="tr-TR" sz="2000" b="1" kern="1200" dirty="0">
                          <a:solidFill>
                            <a:schemeClr val="bg1"/>
                          </a:solidFill>
                          <a:latin typeface="+mn-lt"/>
                          <a:ea typeface="+mn-ea"/>
                          <a:cs typeface="+mn-cs"/>
                        </a:rPr>
                        <a:t>%Oran</a:t>
                      </a:r>
                    </a:p>
                  </a:txBody>
                  <a:tcPr marL="9525" marR="9525" marT="9525" marB="0" anchor="ctr">
                    <a:solidFill>
                      <a:srgbClr val="00B0F0"/>
                    </a:solidFill>
                  </a:tcPr>
                </a:tc>
                <a:extLst>
                  <a:ext uri="{0D108BD9-81ED-4DB2-BD59-A6C34878D82A}">
                    <a16:rowId xmlns:a16="http://schemas.microsoft.com/office/drawing/2014/main" val="452363188"/>
                  </a:ext>
                </a:extLst>
              </a:tr>
              <a:tr h="360000">
                <a:tc>
                  <a:txBody>
                    <a:bodyPr/>
                    <a:lstStyle/>
                    <a:p>
                      <a:pPr algn="l" fontAlgn="b"/>
                      <a:r>
                        <a:rPr lang="tr-TR" sz="1800" kern="1200" dirty="0">
                          <a:solidFill>
                            <a:srgbClr val="203864"/>
                          </a:solidFill>
                          <a:latin typeface="+mn-lt"/>
                          <a:ea typeface="+mn-ea"/>
                          <a:cs typeface="+mn-cs"/>
                        </a:rPr>
                        <a:t>Profesörlerden Rektör, Rektör Yardımcısı ve Dekan olanlar</a:t>
                      </a:r>
                    </a:p>
                  </a:txBody>
                  <a:tcPr marL="9525" marR="9525" marT="9525" marB="0" anchor="ctr">
                    <a:solidFill>
                      <a:srgbClr val="ABE9FF"/>
                    </a:solidFill>
                  </a:tcPr>
                </a:tc>
                <a:tc>
                  <a:txBody>
                    <a:bodyPr/>
                    <a:lstStyle/>
                    <a:p>
                      <a:pPr algn="ctr" fontAlgn="b"/>
                      <a:r>
                        <a:rPr lang="tr-TR" sz="1800" kern="1200" dirty="0">
                          <a:solidFill>
                            <a:srgbClr val="203864"/>
                          </a:solidFill>
                          <a:latin typeface="+mn-lt"/>
                          <a:ea typeface="+mn-ea"/>
                          <a:cs typeface="+mn-cs"/>
                        </a:rPr>
                        <a:t>72</a:t>
                      </a:r>
                    </a:p>
                  </a:txBody>
                  <a:tcPr marL="9525" marR="9525" marT="9525" marB="0" anchor="ctr">
                    <a:solidFill>
                      <a:srgbClr val="ABE9FF"/>
                    </a:solidFill>
                  </a:tcPr>
                </a:tc>
                <a:extLst>
                  <a:ext uri="{0D108BD9-81ED-4DB2-BD59-A6C34878D82A}">
                    <a16:rowId xmlns:a16="http://schemas.microsoft.com/office/drawing/2014/main" val="2720880496"/>
                  </a:ext>
                </a:extLst>
              </a:tr>
              <a:tr h="360000">
                <a:tc>
                  <a:txBody>
                    <a:bodyPr/>
                    <a:lstStyle/>
                    <a:p>
                      <a:pPr marL="0" algn="l" defTabSz="914400" rtl="0" eaLnBrk="1" fontAlgn="b" latinLnBrk="0" hangingPunct="1"/>
                      <a:r>
                        <a:rPr lang="tr-TR" sz="1800" kern="1200" dirty="0">
                          <a:solidFill>
                            <a:srgbClr val="203864"/>
                          </a:solidFill>
                          <a:latin typeface="+mn-lt"/>
                          <a:ea typeface="+mn-ea"/>
                          <a:cs typeface="+mn-cs"/>
                        </a:rPr>
                        <a:t>Profesörlerden Dekan Yardımcısı, Yüksekokul Müdürü olanlar ile profesör kadrosunda 3 yılını tamamlamış olanlar</a:t>
                      </a:r>
                    </a:p>
                  </a:txBody>
                  <a:tcPr marL="9525" marR="9525" marT="9525" marB="0" anchor="ctr">
                    <a:solidFill>
                      <a:srgbClr val="E1F7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70</a:t>
                      </a:r>
                    </a:p>
                  </a:txBody>
                  <a:tcPr marL="9525" marR="9525" marT="9525" marB="0" anchor="ctr">
                    <a:solidFill>
                      <a:srgbClr val="E1F7FF"/>
                    </a:solidFill>
                  </a:tcPr>
                </a:tc>
                <a:extLst>
                  <a:ext uri="{0D108BD9-81ED-4DB2-BD59-A6C34878D82A}">
                    <a16:rowId xmlns:a16="http://schemas.microsoft.com/office/drawing/2014/main" val="552292676"/>
                  </a:ext>
                </a:extLst>
              </a:tr>
              <a:tr h="360000">
                <a:tc>
                  <a:txBody>
                    <a:bodyPr/>
                    <a:lstStyle/>
                    <a:p>
                      <a:pPr marL="0" algn="l" defTabSz="914400" rtl="0" eaLnBrk="1" fontAlgn="b" latinLnBrk="0" hangingPunct="1"/>
                      <a:r>
                        <a:rPr lang="tr-TR" sz="1800" kern="1200" dirty="0">
                          <a:solidFill>
                            <a:srgbClr val="203864"/>
                          </a:solidFill>
                          <a:latin typeface="+mn-lt"/>
                          <a:ea typeface="+mn-ea"/>
                          <a:cs typeface="+mn-cs"/>
                        </a:rPr>
                        <a:t>Profesör Kadrosunda Bulunanlar (Diğer)</a:t>
                      </a:r>
                    </a:p>
                  </a:txBody>
                  <a:tcPr marL="9525" marR="9525" marT="9525" marB="0" anchor="ctr">
                    <a:solidFill>
                      <a:srgbClr val="ABE9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63</a:t>
                      </a:r>
                    </a:p>
                  </a:txBody>
                  <a:tcPr marL="9525" marR="9525" marT="9525" marB="0" anchor="ctr">
                    <a:solidFill>
                      <a:srgbClr val="ABE9FF"/>
                    </a:solidFill>
                  </a:tcPr>
                </a:tc>
                <a:extLst>
                  <a:ext uri="{0D108BD9-81ED-4DB2-BD59-A6C34878D82A}">
                    <a16:rowId xmlns:a16="http://schemas.microsoft.com/office/drawing/2014/main" val="3837298979"/>
                  </a:ext>
                </a:extLst>
              </a:tr>
              <a:tr h="360000">
                <a:tc>
                  <a:txBody>
                    <a:bodyPr/>
                    <a:lstStyle/>
                    <a:p>
                      <a:pPr marL="0" algn="l" defTabSz="914400" rtl="0" eaLnBrk="1" fontAlgn="b" latinLnBrk="0" hangingPunct="1"/>
                      <a:r>
                        <a:rPr lang="tr-TR" sz="1800" kern="1200" dirty="0">
                          <a:solidFill>
                            <a:srgbClr val="203864"/>
                          </a:solidFill>
                          <a:latin typeface="+mn-lt"/>
                          <a:ea typeface="+mn-ea"/>
                          <a:cs typeface="+mn-cs"/>
                        </a:rPr>
                        <a:t>Doçent Kadrosunda bulunanlar (Kazanılmış hak aylığı birinci derece olan)</a:t>
                      </a:r>
                    </a:p>
                  </a:txBody>
                  <a:tcPr marL="9525" marR="9525" marT="9525" marB="0" anchor="ctr">
                    <a:solidFill>
                      <a:srgbClr val="E1F7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57</a:t>
                      </a:r>
                    </a:p>
                  </a:txBody>
                  <a:tcPr marL="9525" marR="9525" marT="9525" marB="0" anchor="ctr">
                    <a:solidFill>
                      <a:srgbClr val="E1F7FF"/>
                    </a:solidFill>
                  </a:tcPr>
                </a:tc>
                <a:extLst>
                  <a:ext uri="{0D108BD9-81ED-4DB2-BD59-A6C34878D82A}">
                    <a16:rowId xmlns:a16="http://schemas.microsoft.com/office/drawing/2014/main" val="864499960"/>
                  </a:ext>
                </a:extLst>
              </a:tr>
              <a:tr h="360000">
                <a:tc>
                  <a:txBody>
                    <a:bodyPr/>
                    <a:lstStyle/>
                    <a:p>
                      <a:pPr marL="0" algn="l" defTabSz="914400" rtl="0" eaLnBrk="1" fontAlgn="b" latinLnBrk="0" hangingPunct="1"/>
                      <a:r>
                        <a:rPr lang="tr-TR" sz="1800" kern="1200" dirty="0">
                          <a:solidFill>
                            <a:srgbClr val="203864"/>
                          </a:solidFill>
                          <a:latin typeface="+mn-lt"/>
                          <a:ea typeface="+mn-ea"/>
                          <a:cs typeface="+mn-cs"/>
                        </a:rPr>
                        <a:t>Doçent Kadrosunda Bulunanlar (Diğer)</a:t>
                      </a:r>
                    </a:p>
                  </a:txBody>
                  <a:tcPr marL="9525" marR="9525" marT="9525" marB="0" anchor="ctr">
                    <a:solidFill>
                      <a:srgbClr val="ABE9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68</a:t>
                      </a:r>
                    </a:p>
                  </a:txBody>
                  <a:tcPr marL="9525" marR="9525" marT="9525" marB="0" anchor="ctr">
                    <a:solidFill>
                      <a:srgbClr val="ABE9FF"/>
                    </a:solidFill>
                  </a:tcPr>
                </a:tc>
                <a:extLst>
                  <a:ext uri="{0D108BD9-81ED-4DB2-BD59-A6C34878D82A}">
                    <a16:rowId xmlns:a16="http://schemas.microsoft.com/office/drawing/2014/main" val="2120878263"/>
                  </a:ext>
                </a:extLst>
              </a:tr>
              <a:tr h="360000">
                <a:tc>
                  <a:txBody>
                    <a:bodyPr/>
                    <a:lstStyle/>
                    <a:p>
                      <a:pPr marL="0" algn="l" defTabSz="914400" rtl="0" eaLnBrk="1" fontAlgn="b" latinLnBrk="0" hangingPunct="1"/>
                      <a:r>
                        <a:rPr lang="tr-TR" sz="1800" kern="1200" dirty="0">
                          <a:solidFill>
                            <a:srgbClr val="203864"/>
                          </a:solidFill>
                          <a:latin typeface="+mn-lt"/>
                          <a:ea typeface="+mn-ea"/>
                          <a:cs typeface="+mn-cs"/>
                        </a:rPr>
                        <a:t>Dr. Öğretim Üyesi Kadrosunda Bulunanlar</a:t>
                      </a:r>
                    </a:p>
                  </a:txBody>
                  <a:tcPr marL="9525" marR="9525" marT="9525" marB="0" anchor="ctr">
                    <a:solidFill>
                      <a:srgbClr val="E1F7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67</a:t>
                      </a:r>
                    </a:p>
                  </a:txBody>
                  <a:tcPr marL="9525" marR="9525" marT="9525" marB="0" anchor="ctr">
                    <a:solidFill>
                      <a:srgbClr val="E1F7FF"/>
                    </a:solidFill>
                  </a:tcPr>
                </a:tc>
                <a:extLst>
                  <a:ext uri="{0D108BD9-81ED-4DB2-BD59-A6C34878D82A}">
                    <a16:rowId xmlns:a16="http://schemas.microsoft.com/office/drawing/2014/main" val="1502594613"/>
                  </a:ext>
                </a:extLst>
              </a:tr>
              <a:tr h="360000">
                <a:tc>
                  <a:txBody>
                    <a:bodyPr/>
                    <a:lstStyle/>
                    <a:p>
                      <a:pPr marL="0" algn="l" defTabSz="914400" rtl="0" eaLnBrk="1" fontAlgn="b" latinLnBrk="0" hangingPunct="1"/>
                      <a:r>
                        <a:rPr lang="tr-TR" sz="1800" kern="1200" dirty="0">
                          <a:solidFill>
                            <a:srgbClr val="203864"/>
                          </a:solidFill>
                          <a:latin typeface="+mn-lt"/>
                          <a:ea typeface="+mn-ea"/>
                          <a:cs typeface="+mn-cs"/>
                        </a:rPr>
                        <a:t>Araştırma Görevlisi kadrosunda bulunanlar</a:t>
                      </a:r>
                    </a:p>
                  </a:txBody>
                  <a:tcPr marL="9525" marR="9525" marT="9525" marB="0" anchor="ctr">
                    <a:solidFill>
                      <a:srgbClr val="ABE9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77</a:t>
                      </a:r>
                    </a:p>
                  </a:txBody>
                  <a:tcPr marL="9525" marR="9525" marT="9525" marB="0" anchor="ctr">
                    <a:solidFill>
                      <a:srgbClr val="ABE9FF"/>
                    </a:solidFill>
                  </a:tcPr>
                </a:tc>
                <a:extLst>
                  <a:ext uri="{0D108BD9-81ED-4DB2-BD59-A6C34878D82A}">
                    <a16:rowId xmlns:a16="http://schemas.microsoft.com/office/drawing/2014/main" val="1075618250"/>
                  </a:ext>
                </a:extLst>
              </a:tr>
              <a:tr h="432000">
                <a:tc>
                  <a:txBody>
                    <a:bodyPr/>
                    <a:lstStyle/>
                    <a:p>
                      <a:pPr marL="0" algn="ctr" defTabSz="914400" rtl="0" eaLnBrk="1" fontAlgn="b" latinLnBrk="0" hangingPunct="1"/>
                      <a:r>
                        <a:rPr lang="tr-TR" sz="2000" b="1" kern="1200" dirty="0">
                          <a:solidFill>
                            <a:schemeClr val="bg1"/>
                          </a:solidFill>
                          <a:latin typeface="+mn-lt"/>
                          <a:ea typeface="+mn-ea"/>
                          <a:cs typeface="+mn-cs"/>
                        </a:rPr>
                        <a:t>Diğer Öğretim Elemanlarından (Öğretim Görevlileri)</a:t>
                      </a:r>
                    </a:p>
                  </a:txBody>
                  <a:tcPr marL="9525" marR="9525" marT="9525" marB="0" anchor="ctr">
                    <a:lnB w="28575" cap="flat" cmpd="sng" algn="ctr">
                      <a:solidFill>
                        <a:schemeClr val="bg1"/>
                      </a:solidFill>
                      <a:prstDash val="solid"/>
                      <a:round/>
                      <a:headEnd type="none" w="med" len="med"/>
                      <a:tailEnd type="none" w="med" len="med"/>
                    </a:lnB>
                    <a:solidFill>
                      <a:srgbClr val="00B0F0"/>
                    </a:solidFill>
                  </a:tcPr>
                </a:tc>
                <a:tc>
                  <a:txBody>
                    <a:bodyPr/>
                    <a:lstStyle/>
                    <a:p>
                      <a:pPr marL="0" algn="ctr" defTabSz="914400" rtl="0" eaLnBrk="1" fontAlgn="b" latinLnBrk="0" hangingPunct="1"/>
                      <a:r>
                        <a:rPr lang="tr-TR" sz="2000" b="1" kern="1200" dirty="0">
                          <a:solidFill>
                            <a:schemeClr val="bg1"/>
                          </a:solidFill>
                          <a:latin typeface="+mn-lt"/>
                          <a:ea typeface="+mn-ea"/>
                          <a:cs typeface="+mn-cs"/>
                        </a:rPr>
                        <a:t>Oran</a:t>
                      </a:r>
                    </a:p>
                  </a:txBody>
                  <a:tcPr marL="9525" marR="9525" marT="9525" marB="0" anchor="ctr">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2398357865"/>
                  </a:ext>
                </a:extLst>
              </a:tr>
              <a:tr h="360000">
                <a:tc>
                  <a:txBody>
                    <a:bodyPr/>
                    <a:lstStyle/>
                    <a:p>
                      <a:pPr marL="0" algn="l" defTabSz="914400" rtl="0" eaLnBrk="1" fontAlgn="b" latinLnBrk="0" hangingPunct="1"/>
                      <a:r>
                        <a:rPr lang="tr-TR" sz="1800" kern="1200" dirty="0">
                          <a:solidFill>
                            <a:srgbClr val="203864"/>
                          </a:solidFill>
                          <a:latin typeface="+mn-lt"/>
                          <a:ea typeface="+mn-ea"/>
                          <a:cs typeface="+mn-cs"/>
                        </a:rPr>
                        <a:t>1-2 dereceden aylık alanlar</a:t>
                      </a:r>
                    </a:p>
                  </a:txBody>
                  <a:tcPr marL="9525" marR="9525" marT="9525" marB="0" anchor="ctr">
                    <a:lnT w="28575" cap="flat" cmpd="sng" algn="ctr">
                      <a:solidFill>
                        <a:schemeClr val="bg1"/>
                      </a:solidFill>
                      <a:prstDash val="solid"/>
                      <a:round/>
                      <a:headEnd type="none" w="med" len="med"/>
                      <a:tailEnd type="none" w="med" len="med"/>
                    </a:lnT>
                    <a:solidFill>
                      <a:srgbClr val="ABE9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66</a:t>
                      </a:r>
                    </a:p>
                  </a:txBody>
                  <a:tcPr marL="9525" marR="9525" marT="9525" marB="0" anchor="ctr">
                    <a:lnT w="28575" cap="flat" cmpd="sng" algn="ctr">
                      <a:solidFill>
                        <a:schemeClr val="bg1"/>
                      </a:solidFill>
                      <a:prstDash val="solid"/>
                      <a:round/>
                      <a:headEnd type="none" w="med" len="med"/>
                      <a:tailEnd type="none" w="med" len="med"/>
                    </a:lnT>
                    <a:solidFill>
                      <a:srgbClr val="ABE9FF"/>
                    </a:solidFill>
                  </a:tcPr>
                </a:tc>
                <a:extLst>
                  <a:ext uri="{0D108BD9-81ED-4DB2-BD59-A6C34878D82A}">
                    <a16:rowId xmlns:a16="http://schemas.microsoft.com/office/drawing/2014/main" val="606471459"/>
                  </a:ext>
                </a:extLst>
              </a:tr>
              <a:tr h="360000">
                <a:tc>
                  <a:txBody>
                    <a:bodyPr/>
                    <a:lstStyle/>
                    <a:p>
                      <a:pPr algn="l" fontAlgn="b"/>
                      <a:r>
                        <a:rPr lang="tr-TR" sz="1800" kern="1200" dirty="0">
                          <a:solidFill>
                            <a:srgbClr val="203864"/>
                          </a:solidFill>
                          <a:latin typeface="+mn-lt"/>
                          <a:ea typeface="+mn-ea"/>
                          <a:cs typeface="+mn-cs"/>
                        </a:rPr>
                        <a:t>3-4 dereceden aylık alanlar</a:t>
                      </a:r>
                    </a:p>
                  </a:txBody>
                  <a:tcPr marL="9525" marR="9525" marT="9525" marB="0" anchor="ctr">
                    <a:lnB w="12700" cap="flat" cmpd="sng" algn="ctr">
                      <a:solidFill>
                        <a:schemeClr val="bg1"/>
                      </a:solidFill>
                      <a:prstDash val="solid"/>
                      <a:round/>
                      <a:headEnd type="none" w="med" len="med"/>
                      <a:tailEnd type="none" w="med" len="med"/>
                    </a:lnB>
                    <a:solidFill>
                      <a:srgbClr val="E1F7FF"/>
                    </a:solidFill>
                  </a:tcPr>
                </a:tc>
                <a:tc>
                  <a:txBody>
                    <a:bodyPr/>
                    <a:lstStyle/>
                    <a:p>
                      <a:pPr algn="ctr" fontAlgn="b"/>
                      <a:r>
                        <a:rPr lang="tr-TR" sz="1800" kern="1200" dirty="0">
                          <a:solidFill>
                            <a:srgbClr val="203864"/>
                          </a:solidFill>
                          <a:latin typeface="+mn-lt"/>
                          <a:ea typeface="+mn-ea"/>
                          <a:cs typeface="+mn-cs"/>
                        </a:rPr>
                        <a:t>66</a:t>
                      </a:r>
                    </a:p>
                  </a:txBody>
                  <a:tcPr marL="9525" marR="9525" marT="9525" marB="0" anchor="ctr">
                    <a:solidFill>
                      <a:srgbClr val="E1F7FF"/>
                    </a:solidFill>
                  </a:tcPr>
                </a:tc>
                <a:extLst>
                  <a:ext uri="{0D108BD9-81ED-4DB2-BD59-A6C34878D82A}">
                    <a16:rowId xmlns:a16="http://schemas.microsoft.com/office/drawing/2014/main" val="2516840938"/>
                  </a:ext>
                </a:extLst>
              </a:tr>
              <a:tr h="360000">
                <a:tc>
                  <a:txBody>
                    <a:bodyPr/>
                    <a:lstStyle/>
                    <a:p>
                      <a:pPr algn="l" fontAlgn="b"/>
                      <a:r>
                        <a:rPr lang="tr-TR" sz="1800" kern="1200" dirty="0">
                          <a:solidFill>
                            <a:srgbClr val="203864"/>
                          </a:solidFill>
                          <a:latin typeface="+mn-lt"/>
                          <a:ea typeface="+mn-ea"/>
                          <a:cs typeface="+mn-cs"/>
                        </a:rPr>
                        <a:t>Diğer derecelerden aylık alanlar</a:t>
                      </a:r>
                    </a:p>
                  </a:txBody>
                  <a:tcPr marL="9525" marR="9525" marT="9525" marB="0" anchor="ctr">
                    <a:lnT w="12700" cap="flat" cmpd="sng" algn="ctr">
                      <a:solidFill>
                        <a:schemeClr val="bg1"/>
                      </a:solidFill>
                      <a:prstDash val="solid"/>
                      <a:round/>
                      <a:headEnd type="none" w="med" len="med"/>
                      <a:tailEnd type="none" w="med" len="med"/>
                    </a:lnT>
                    <a:solidFill>
                      <a:srgbClr val="ABE9FF"/>
                    </a:solidFill>
                  </a:tcPr>
                </a:tc>
                <a:tc>
                  <a:txBody>
                    <a:bodyPr/>
                    <a:lstStyle/>
                    <a:p>
                      <a:pPr algn="ctr" fontAlgn="b"/>
                      <a:r>
                        <a:rPr lang="tr-TR" sz="1800" kern="1200" dirty="0">
                          <a:solidFill>
                            <a:srgbClr val="203864"/>
                          </a:solidFill>
                          <a:latin typeface="+mn-lt"/>
                          <a:ea typeface="+mn-ea"/>
                          <a:cs typeface="+mn-cs"/>
                        </a:rPr>
                        <a:t>66</a:t>
                      </a:r>
                    </a:p>
                  </a:txBody>
                  <a:tcPr marL="9525" marR="9525" marT="9525" marB="0" anchor="ctr">
                    <a:solidFill>
                      <a:srgbClr val="ABE9FF"/>
                    </a:solidFill>
                  </a:tcPr>
                </a:tc>
                <a:extLst>
                  <a:ext uri="{0D108BD9-81ED-4DB2-BD59-A6C34878D82A}">
                    <a16:rowId xmlns:a16="http://schemas.microsoft.com/office/drawing/2014/main" val="3017035087"/>
                  </a:ext>
                </a:extLst>
              </a:tr>
            </a:tbl>
          </a:graphicData>
        </a:graphic>
      </p:graphicFrame>
    </p:spTree>
    <p:extLst>
      <p:ext uri="{BB962C8B-B14F-4D97-AF65-F5344CB8AC3E}">
        <p14:creationId xmlns:p14="http://schemas.microsoft.com/office/powerpoint/2010/main" val="323020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236832"/>
            <a:ext cx="10867292" cy="523220"/>
          </a:xfrm>
          <a:prstGeom prst="rect">
            <a:avLst/>
          </a:prstGeom>
        </p:spPr>
        <p:txBody>
          <a:bodyPr wrap="square">
            <a:spAutoFit/>
          </a:bodyPr>
          <a:lstStyle/>
          <a:p>
            <a:pPr algn="ctr" eaLnBrk="1" hangingPunct="1"/>
            <a:r>
              <a:rPr lang="tr-TR" altLang="tr-TR" sz="2800" b="1" dirty="0">
                <a:solidFill>
                  <a:srgbClr val="00B0F0"/>
                </a:solidFill>
              </a:rPr>
              <a:t>MAAŞ GELİR UNSURLARI / AKADEMİK PERSONEL</a:t>
            </a:r>
            <a:endParaRPr lang="tr-TR" sz="2800" dirty="0"/>
          </a:p>
        </p:txBody>
      </p:sp>
      <p:sp>
        <p:nvSpPr>
          <p:cNvPr id="6" name="Dikdörtgen 5"/>
          <p:cNvSpPr/>
          <p:nvPr/>
        </p:nvSpPr>
        <p:spPr>
          <a:xfrm>
            <a:off x="650632" y="784199"/>
            <a:ext cx="6158098" cy="400110"/>
          </a:xfrm>
          <a:prstGeom prst="rect">
            <a:avLst/>
          </a:prstGeom>
        </p:spPr>
        <p:txBody>
          <a:bodyPr wrap="square">
            <a:spAutoFit/>
          </a:bodyPr>
          <a:lstStyle/>
          <a:p>
            <a:r>
              <a:rPr lang="tr-TR" sz="2000" b="1" u="sng" dirty="0">
                <a:solidFill>
                  <a:srgbClr val="203864"/>
                </a:solidFill>
              </a:rPr>
              <a:t> YABANCI DİL TAZMİNATI</a:t>
            </a:r>
          </a:p>
        </p:txBody>
      </p:sp>
      <p:sp>
        <p:nvSpPr>
          <p:cNvPr id="2" name="Dikdörtgen 1"/>
          <p:cNvSpPr/>
          <p:nvPr/>
        </p:nvSpPr>
        <p:spPr>
          <a:xfrm>
            <a:off x="733244" y="1208456"/>
            <a:ext cx="10670877" cy="4201150"/>
          </a:xfrm>
          <a:prstGeom prst="rect">
            <a:avLst/>
          </a:prstGeom>
        </p:spPr>
        <p:txBody>
          <a:bodyPr wrap="square">
            <a:spAutoFit/>
          </a:bodyPr>
          <a:lstStyle/>
          <a:p>
            <a:pPr algn="just"/>
            <a:r>
              <a:rPr lang="tr-TR" sz="1600" b="1" dirty="0">
                <a:solidFill>
                  <a:srgbClr val="203864"/>
                </a:solidFill>
              </a:rPr>
              <a:t>375 s. KHK </a:t>
            </a:r>
            <a:r>
              <a:rPr lang="tr-TR" sz="1600" b="1" dirty="0" err="1">
                <a:solidFill>
                  <a:srgbClr val="203864"/>
                </a:solidFill>
              </a:rPr>
              <a:t>nin</a:t>
            </a:r>
            <a:r>
              <a:rPr lang="tr-TR" sz="1600" b="1" dirty="0">
                <a:solidFill>
                  <a:srgbClr val="203864"/>
                </a:solidFill>
              </a:rPr>
              <a:t> 570 s. KHK ile değişik 2. maddesi,</a:t>
            </a:r>
          </a:p>
          <a:p>
            <a:pPr algn="just"/>
            <a:r>
              <a:rPr lang="tr-TR" sz="1600" b="1" dirty="0">
                <a:solidFill>
                  <a:srgbClr val="203864"/>
                </a:solidFill>
              </a:rPr>
              <a:t>Yabancı Dil Bilgisi Seviye Belirleme Usul Ve Esasları Hakkında Yönetmelik,</a:t>
            </a:r>
          </a:p>
          <a:p>
            <a:pPr algn="just"/>
            <a:r>
              <a:rPr lang="tr-TR" sz="1600" b="1" dirty="0">
                <a:solidFill>
                  <a:srgbClr val="203864"/>
                </a:solidFill>
              </a:rPr>
              <a:t>Bütçe ve Mali Kontrol Genel Müdürlüğü, 1.4.2016-2913, </a:t>
            </a:r>
          </a:p>
          <a:p>
            <a:pPr marL="285750" indent="-285750" algn="just">
              <a:buFont typeface="Arial" panose="020B0604020202020204" pitchFamily="34" charset="0"/>
              <a:buChar char="•"/>
            </a:pPr>
            <a:endParaRPr lang="tr-TR" sz="1700" dirty="0">
              <a:solidFill>
                <a:srgbClr val="203864"/>
              </a:solidFill>
            </a:endParaRPr>
          </a:p>
          <a:p>
            <a:pPr marL="285750" indent="-285750" algn="just">
              <a:buFont typeface="Arial" panose="020B0604020202020204" pitchFamily="34" charset="0"/>
              <a:buChar char="•"/>
            </a:pPr>
            <a:r>
              <a:rPr lang="tr-TR" sz="1700" dirty="0">
                <a:solidFill>
                  <a:srgbClr val="203864"/>
                </a:solidFill>
              </a:rPr>
              <a:t>2914 sayılı Kanuna tabi çalışan personele </a:t>
            </a:r>
            <a:r>
              <a:rPr lang="tr-TR" sz="1700" b="1" dirty="0">
                <a:solidFill>
                  <a:srgbClr val="203864"/>
                </a:solidFill>
              </a:rPr>
              <a:t>Yabancı Dil Bilgisi Seviye Belirleme Usul Ve Esasları Hakkında </a:t>
            </a:r>
            <a:r>
              <a:rPr lang="tr-TR" sz="1700" dirty="0">
                <a:solidFill>
                  <a:srgbClr val="203864"/>
                </a:solidFill>
              </a:rPr>
              <a:t>yönetmeliğe ekli tabloda belirtilen gösterge rakamlarının (Değişik: 19/11/2008 tarihli Başbakan Onayı) memur aylık katsayısı ile çarpımı sonucu bulunacak miktarda her ay aylıklar ile birlikte peşin olarak yabancı dil tazminatı ödenir.  </a:t>
            </a:r>
          </a:p>
          <a:p>
            <a:pPr marL="285750" indent="-285750" algn="just">
              <a:buFont typeface="Arial" panose="020B0604020202020204" pitchFamily="34" charset="0"/>
              <a:buChar char="•"/>
            </a:pPr>
            <a:r>
              <a:rPr lang="tr-TR" sz="1700" b="1" dirty="0">
                <a:solidFill>
                  <a:srgbClr val="203864"/>
                </a:solidFill>
              </a:rPr>
              <a:t>Üniversite öğretim elemanları, öğretmen kadrosuna atanmış olanlar  ayrıca bir onay alınmadan yabancı dil bilgisinden görevlerinde yararlanıldığı kabul edilir. </a:t>
            </a:r>
          </a:p>
          <a:p>
            <a:pPr marL="285750" indent="-285750" algn="just">
              <a:buFont typeface="Arial" panose="020B0604020202020204" pitchFamily="34" charset="0"/>
              <a:buChar char="•"/>
            </a:pPr>
            <a:r>
              <a:rPr lang="tr-TR" sz="1700" dirty="0">
                <a:solidFill>
                  <a:srgbClr val="203864"/>
                </a:solidFill>
              </a:rPr>
              <a:t>Yabancı dil sınavları, sınavın yapıldığı tarihten itibaren beş yıl süreyle geçerlidir. </a:t>
            </a:r>
          </a:p>
          <a:p>
            <a:pPr marL="285750" indent="-285750" algn="just">
              <a:buFont typeface="Arial" panose="020B0604020202020204" pitchFamily="34" charset="0"/>
              <a:buChar char="•"/>
            </a:pPr>
            <a:r>
              <a:rPr lang="tr-TR" sz="1700" dirty="0">
                <a:solidFill>
                  <a:srgbClr val="203864"/>
                </a:solidFill>
              </a:rPr>
              <a:t>Bu sürenin bitiminde sınava girmeyenlerin yabancı dil seviyeleri bir alt düzeye inmiş sayılır. </a:t>
            </a:r>
          </a:p>
          <a:p>
            <a:pPr marL="285750" indent="-285750" algn="just">
              <a:buFont typeface="Arial" panose="020B0604020202020204" pitchFamily="34" charset="0"/>
              <a:buChar char="•"/>
            </a:pPr>
            <a:r>
              <a:rPr lang="tr-TR" sz="1700" dirty="0">
                <a:solidFill>
                  <a:srgbClr val="203864"/>
                </a:solidFill>
              </a:rPr>
              <a:t>(C) düzeyinde puanı olanların yabancı dil tazminatları beşinci yılın sonunda kesilir. </a:t>
            </a:r>
          </a:p>
          <a:p>
            <a:pPr marL="285750" indent="-285750" algn="just">
              <a:buFont typeface="Arial" panose="020B0604020202020204" pitchFamily="34" charset="0"/>
              <a:buChar char="•"/>
            </a:pPr>
            <a:r>
              <a:rPr lang="tr-TR" sz="1700" dirty="0">
                <a:solidFill>
                  <a:srgbClr val="203864"/>
                </a:solidFill>
              </a:rPr>
              <a:t>Aynı dil için birden fazla sınava katılanlara, en yüksek seviye esas alınarak yabancı dil tazminatı ödenir. </a:t>
            </a:r>
          </a:p>
          <a:p>
            <a:pPr marL="285750" indent="-285750" algn="just">
              <a:buFont typeface="Arial" panose="020B0604020202020204" pitchFamily="34" charset="0"/>
              <a:buChar char="•"/>
            </a:pPr>
            <a:r>
              <a:rPr lang="tr-TR" sz="1700" dirty="0">
                <a:solidFill>
                  <a:srgbClr val="203864"/>
                </a:solidFill>
              </a:rPr>
              <a:t>İlk ödeme sınavın yapıldığı tarihi takip eden aybaşından itibaren yapılır.</a:t>
            </a:r>
          </a:p>
          <a:p>
            <a:pPr algn="ctr"/>
            <a:endParaRPr lang="tr-TR" sz="1400" b="1" dirty="0">
              <a:solidFill>
                <a:srgbClr val="00B0F0"/>
              </a:solidFill>
            </a:endParaRPr>
          </a:p>
          <a:p>
            <a:pPr algn="ctr"/>
            <a:r>
              <a:rPr lang="tr-TR" b="1" dirty="0">
                <a:solidFill>
                  <a:srgbClr val="203864"/>
                </a:solidFill>
              </a:rPr>
              <a:t>                Dil Tazminatı = </a:t>
            </a:r>
            <a:r>
              <a:rPr lang="tr-TR" b="1" dirty="0">
                <a:solidFill>
                  <a:srgbClr val="00B0F0"/>
                </a:solidFill>
              </a:rPr>
              <a:t>Yabancı Dil Tazminatı Göstergesi x Aylık Katsayı</a:t>
            </a:r>
          </a:p>
        </p:txBody>
      </p:sp>
    </p:spTree>
    <p:extLst>
      <p:ext uri="{BB962C8B-B14F-4D97-AF65-F5344CB8AC3E}">
        <p14:creationId xmlns:p14="http://schemas.microsoft.com/office/powerpoint/2010/main" val="291110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o 1"/>
          <p:cNvGraphicFramePr>
            <a:graphicFrameLocks noGrp="1"/>
          </p:cNvGraphicFramePr>
          <p:nvPr>
            <p:extLst>
              <p:ext uri="{D42A27DB-BD31-4B8C-83A1-F6EECF244321}">
                <p14:modId xmlns:p14="http://schemas.microsoft.com/office/powerpoint/2010/main" val="2584036811"/>
              </p:ext>
            </p:extLst>
          </p:nvPr>
        </p:nvGraphicFramePr>
        <p:xfrm>
          <a:off x="1112838" y="1250831"/>
          <a:ext cx="9893629" cy="2860268"/>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5141629">
                  <a:extLst>
                    <a:ext uri="{9D8B030D-6E8A-4147-A177-3AD203B41FA5}">
                      <a16:colId xmlns:a16="http://schemas.microsoft.com/office/drawing/2014/main" val="454366490"/>
                    </a:ext>
                  </a:extLst>
                </a:gridCol>
                <a:gridCol w="936000">
                  <a:extLst>
                    <a:ext uri="{9D8B030D-6E8A-4147-A177-3AD203B41FA5}">
                      <a16:colId xmlns:a16="http://schemas.microsoft.com/office/drawing/2014/main" val="1392799798"/>
                    </a:ext>
                  </a:extLst>
                </a:gridCol>
                <a:gridCol w="936000">
                  <a:extLst>
                    <a:ext uri="{9D8B030D-6E8A-4147-A177-3AD203B41FA5}">
                      <a16:colId xmlns:a16="http://schemas.microsoft.com/office/drawing/2014/main" val="2466304548"/>
                    </a:ext>
                  </a:extLst>
                </a:gridCol>
                <a:gridCol w="1440000">
                  <a:extLst>
                    <a:ext uri="{9D8B030D-6E8A-4147-A177-3AD203B41FA5}">
                      <a16:colId xmlns:a16="http://schemas.microsoft.com/office/drawing/2014/main" val="1429009461"/>
                    </a:ext>
                  </a:extLst>
                </a:gridCol>
                <a:gridCol w="1440000">
                  <a:extLst>
                    <a:ext uri="{9D8B030D-6E8A-4147-A177-3AD203B41FA5}">
                      <a16:colId xmlns:a16="http://schemas.microsoft.com/office/drawing/2014/main" val="762072305"/>
                    </a:ext>
                  </a:extLst>
                </a:gridCol>
              </a:tblGrid>
              <a:tr h="921398">
                <a:tc gridSpan="5">
                  <a:txBody>
                    <a:bodyPr/>
                    <a:lstStyle/>
                    <a:p>
                      <a:pPr algn="ctr"/>
                      <a:r>
                        <a:rPr lang="tr-TR" sz="3200" dirty="0"/>
                        <a:t>ÖĞRETİM ELEMANLARININ YABANCI DİL TAZMİNATI GÖSTERGELERİ</a:t>
                      </a:r>
                    </a:p>
                  </a:txBody>
                  <a:tcPr anchor="ctr">
                    <a:solidFill>
                      <a:srgbClr val="203864"/>
                    </a:solidFill>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3491714700"/>
                  </a:ext>
                </a:extLst>
              </a:tr>
              <a:tr h="454343">
                <a:tc rowSpan="2">
                  <a:txBody>
                    <a:bodyPr/>
                    <a:lstStyle/>
                    <a:p>
                      <a:endParaRPr lang="tr-TR" dirty="0"/>
                    </a:p>
                  </a:txBody>
                  <a:tcPr marL="9525" marR="9525" marT="9525" marB="0" anchor="ctr">
                    <a:solidFill>
                      <a:srgbClr val="00B0F0"/>
                    </a:solidFill>
                  </a:tcPr>
                </a:tc>
                <a:tc gridSpan="2">
                  <a:txBody>
                    <a:bodyPr/>
                    <a:lstStyle/>
                    <a:p>
                      <a:pPr algn="ctr" fontAlgn="b"/>
                      <a:r>
                        <a:rPr lang="tr-TR" sz="2400" b="1" kern="1200" dirty="0">
                          <a:solidFill>
                            <a:schemeClr val="bg1"/>
                          </a:solidFill>
                          <a:latin typeface="+mn-lt"/>
                          <a:ea typeface="+mn-ea"/>
                          <a:cs typeface="+mn-cs"/>
                        </a:rPr>
                        <a:t>A DÜZEYİ</a:t>
                      </a:r>
                    </a:p>
                  </a:txBody>
                  <a:tcPr marL="9525" marR="9525" marT="9525" marB="0" anchor="ctr">
                    <a:solidFill>
                      <a:srgbClr val="00B0F0"/>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solidFill>
                      <a:srgbClr val="00B0F0"/>
                    </a:solidFill>
                  </a:tcPr>
                </a:tc>
                <a:tc>
                  <a:txBody>
                    <a:bodyPr/>
                    <a:lstStyle/>
                    <a:p>
                      <a:pPr algn="ctr" fontAlgn="b"/>
                      <a:r>
                        <a:rPr lang="tr-TR" sz="2400" b="1" kern="1200" dirty="0">
                          <a:solidFill>
                            <a:schemeClr val="bg1"/>
                          </a:solidFill>
                          <a:latin typeface="+mn-lt"/>
                          <a:ea typeface="+mn-ea"/>
                          <a:cs typeface="+mn-cs"/>
                        </a:rPr>
                        <a:t>B DÜZEYİ</a:t>
                      </a:r>
                    </a:p>
                  </a:txBody>
                  <a:tcPr marL="9525" marR="9525" marT="9525" marB="0" anchor="ctr">
                    <a:solidFill>
                      <a:srgbClr val="00B0F0"/>
                    </a:solidFill>
                  </a:tcPr>
                </a:tc>
                <a:tc>
                  <a:txBody>
                    <a:bodyPr/>
                    <a:lstStyle/>
                    <a:p>
                      <a:pPr algn="ctr" fontAlgn="b"/>
                      <a:r>
                        <a:rPr lang="tr-TR" sz="2400" b="1" kern="1200" dirty="0">
                          <a:solidFill>
                            <a:schemeClr val="bg1"/>
                          </a:solidFill>
                          <a:latin typeface="+mn-lt"/>
                          <a:ea typeface="+mn-ea"/>
                          <a:cs typeface="+mn-cs"/>
                        </a:rPr>
                        <a:t>C DÜZEYİ</a:t>
                      </a:r>
                    </a:p>
                  </a:txBody>
                  <a:tcPr marL="9525" marR="9525" marT="9525" marB="0" anchor="ctr">
                    <a:solidFill>
                      <a:srgbClr val="00B0F0"/>
                    </a:solidFill>
                  </a:tcPr>
                </a:tc>
                <a:extLst>
                  <a:ext uri="{0D108BD9-81ED-4DB2-BD59-A6C34878D82A}">
                    <a16:rowId xmlns:a16="http://schemas.microsoft.com/office/drawing/2014/main" val="452363188"/>
                  </a:ext>
                </a:extLst>
              </a:tr>
              <a:tr h="534476">
                <a:tc vMerge="1">
                  <a:txBody>
                    <a:bodyPr/>
                    <a:lstStyle/>
                    <a:p>
                      <a:endParaRPr lang="tr-TR" dirty="0"/>
                    </a:p>
                  </a:txBody>
                  <a:tcPr marL="9525" marR="9525" marT="9525" marB="0" anchor="ctr">
                    <a:solidFill>
                      <a:srgbClr val="00B0F0"/>
                    </a:solidFill>
                  </a:tcPr>
                </a:tc>
                <a:tc>
                  <a:txBody>
                    <a:bodyPr/>
                    <a:lstStyle/>
                    <a:p>
                      <a:pPr marL="0" algn="ctr" defTabSz="914400" rtl="0" eaLnBrk="1" fontAlgn="b" latinLnBrk="0" hangingPunct="1"/>
                      <a:r>
                        <a:rPr lang="tr-TR" sz="2000" b="0" kern="1200" dirty="0">
                          <a:solidFill>
                            <a:schemeClr val="bg1"/>
                          </a:solidFill>
                          <a:latin typeface="+mn-lt"/>
                          <a:ea typeface="+mn-ea"/>
                          <a:cs typeface="+mn-cs"/>
                        </a:rPr>
                        <a:t>96-100 PUAN</a:t>
                      </a:r>
                    </a:p>
                  </a:txBody>
                  <a:tcPr marL="9525" marR="9525" marT="9525" marB="0" anchor="ctr">
                    <a:solidFill>
                      <a:srgbClr val="00B0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2000" b="0" kern="1200" dirty="0">
                          <a:solidFill>
                            <a:schemeClr val="bg1"/>
                          </a:solidFill>
                          <a:latin typeface="+mn-lt"/>
                          <a:ea typeface="+mn-ea"/>
                          <a:cs typeface="+mn-cs"/>
                        </a:rPr>
                        <a:t>90-95 PUAN</a:t>
                      </a:r>
                    </a:p>
                  </a:txBody>
                  <a:tcPr marL="9525" marR="9525" marT="9525" marB="0" anchor="ctr">
                    <a:solidFill>
                      <a:srgbClr val="00B0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2000" b="0" kern="1200" dirty="0">
                          <a:solidFill>
                            <a:schemeClr val="bg1"/>
                          </a:solidFill>
                          <a:latin typeface="+mn-lt"/>
                          <a:ea typeface="+mn-ea"/>
                          <a:cs typeface="+mn-cs"/>
                        </a:rPr>
                        <a:t>80-89 PUAN</a:t>
                      </a:r>
                    </a:p>
                  </a:txBody>
                  <a:tcPr marL="9525" marR="9525" marT="9525" marB="0" anchor="ctr">
                    <a:solidFill>
                      <a:srgbClr val="00B0F0"/>
                    </a:solidFill>
                  </a:tcPr>
                </a:tc>
                <a:tc>
                  <a:txBody>
                    <a:bodyPr/>
                    <a:lstStyle/>
                    <a:p>
                      <a:pPr marL="0" algn="ctr" defTabSz="914400" rtl="0" eaLnBrk="1" fontAlgn="b" latinLnBrk="0" hangingPunct="1"/>
                      <a:r>
                        <a:rPr lang="tr-TR" sz="2000" b="0" kern="1200" dirty="0">
                          <a:solidFill>
                            <a:schemeClr val="bg1"/>
                          </a:solidFill>
                          <a:latin typeface="+mn-lt"/>
                          <a:ea typeface="+mn-ea"/>
                          <a:cs typeface="+mn-cs"/>
                        </a:rPr>
                        <a:t>70-79 PUAN</a:t>
                      </a:r>
                    </a:p>
                  </a:txBody>
                  <a:tcPr marL="9525" marR="9525" marT="9525" marB="0" anchor="ctr">
                    <a:solidFill>
                      <a:srgbClr val="00B0F0"/>
                    </a:solidFill>
                  </a:tcPr>
                </a:tc>
                <a:extLst>
                  <a:ext uri="{0D108BD9-81ED-4DB2-BD59-A6C34878D82A}">
                    <a16:rowId xmlns:a16="http://schemas.microsoft.com/office/drawing/2014/main" val="2720880496"/>
                  </a:ext>
                </a:extLst>
              </a:tr>
              <a:tr h="720000">
                <a:tc>
                  <a:txBody>
                    <a:bodyPr/>
                    <a:lstStyle/>
                    <a:p>
                      <a:pPr algn="just" fontAlgn="b"/>
                      <a:r>
                        <a:rPr lang="tr-TR" sz="2000" kern="1200" dirty="0">
                          <a:solidFill>
                            <a:srgbClr val="203864"/>
                          </a:solidFill>
                          <a:latin typeface="+mn-lt"/>
                          <a:ea typeface="+mn-ea"/>
                          <a:cs typeface="+mn-cs"/>
                        </a:rPr>
                        <a:t>Yabancı Dil Bilgisinden Kurumlarınca Yararlanılan Personele Bildiği Her Bir Dil İçin</a:t>
                      </a:r>
                    </a:p>
                  </a:txBody>
                  <a:tcPr marL="9525" marR="9525" marT="9525" marB="0" anchor="ctr">
                    <a:solidFill>
                      <a:srgbClr val="E1F7FF"/>
                    </a:solidFill>
                  </a:tcPr>
                </a:tc>
                <a:tc>
                  <a:txBody>
                    <a:bodyPr/>
                    <a:lstStyle/>
                    <a:p>
                      <a:pPr marL="0" algn="ctr" defTabSz="914400" rtl="0" eaLnBrk="1" fontAlgn="b" latinLnBrk="0" hangingPunct="1"/>
                      <a:r>
                        <a:rPr lang="tr-TR" sz="2000" kern="1200" dirty="0">
                          <a:solidFill>
                            <a:srgbClr val="203864"/>
                          </a:solidFill>
                          <a:latin typeface="+mn-lt"/>
                          <a:ea typeface="+mn-ea"/>
                          <a:cs typeface="+mn-cs"/>
                        </a:rPr>
                        <a:t>1200</a:t>
                      </a:r>
                    </a:p>
                  </a:txBody>
                  <a:tcPr marL="9525" marR="9525" marT="9525" marB="0" anchor="ctr">
                    <a:solidFill>
                      <a:srgbClr val="E1F7FF"/>
                    </a:solidFill>
                  </a:tcPr>
                </a:tc>
                <a:tc>
                  <a:txBody>
                    <a:bodyPr/>
                    <a:lstStyle/>
                    <a:p>
                      <a:pPr marL="0" algn="ctr" defTabSz="914400" rtl="0" eaLnBrk="1" fontAlgn="b" latinLnBrk="0" hangingPunct="1"/>
                      <a:r>
                        <a:rPr lang="tr-TR" sz="2000" kern="1200" dirty="0">
                          <a:solidFill>
                            <a:srgbClr val="203864"/>
                          </a:solidFill>
                          <a:latin typeface="+mn-lt"/>
                          <a:ea typeface="+mn-ea"/>
                          <a:cs typeface="+mn-cs"/>
                        </a:rPr>
                        <a:t>900</a:t>
                      </a:r>
                    </a:p>
                  </a:txBody>
                  <a:tcPr marL="9525" marR="9525" marT="9525" marB="0" anchor="ctr">
                    <a:solidFill>
                      <a:srgbClr val="E1F7FF"/>
                    </a:solidFill>
                  </a:tcPr>
                </a:tc>
                <a:tc>
                  <a:txBody>
                    <a:bodyPr/>
                    <a:lstStyle/>
                    <a:p>
                      <a:pPr marL="0" algn="ctr" defTabSz="914400" rtl="0" eaLnBrk="1" fontAlgn="b" latinLnBrk="0" hangingPunct="1"/>
                      <a:r>
                        <a:rPr lang="tr-TR" sz="2000" kern="1200" dirty="0">
                          <a:solidFill>
                            <a:srgbClr val="203864"/>
                          </a:solidFill>
                          <a:latin typeface="+mn-lt"/>
                          <a:ea typeface="+mn-ea"/>
                          <a:cs typeface="+mn-cs"/>
                        </a:rPr>
                        <a:t>600</a:t>
                      </a:r>
                    </a:p>
                  </a:txBody>
                  <a:tcPr marL="9525" marR="9525" marT="9525" marB="0" anchor="ctr">
                    <a:solidFill>
                      <a:srgbClr val="E1F7FF"/>
                    </a:solidFill>
                  </a:tcPr>
                </a:tc>
                <a:tc>
                  <a:txBody>
                    <a:bodyPr/>
                    <a:lstStyle/>
                    <a:p>
                      <a:pPr marL="0" algn="ctr" defTabSz="914400" rtl="0" eaLnBrk="1" fontAlgn="b" latinLnBrk="0" hangingPunct="1"/>
                      <a:r>
                        <a:rPr lang="tr-TR" sz="2000" kern="1200" dirty="0">
                          <a:solidFill>
                            <a:srgbClr val="203864"/>
                          </a:solidFill>
                          <a:latin typeface="+mn-lt"/>
                          <a:ea typeface="+mn-ea"/>
                          <a:cs typeface="+mn-cs"/>
                        </a:rPr>
                        <a:t>300</a:t>
                      </a:r>
                    </a:p>
                  </a:txBody>
                  <a:tcPr marL="9525" marR="9525" marT="9525" marB="0" anchor="ctr">
                    <a:solidFill>
                      <a:srgbClr val="E1F7FF"/>
                    </a:solidFill>
                  </a:tcPr>
                </a:tc>
                <a:extLst>
                  <a:ext uri="{0D108BD9-81ED-4DB2-BD59-A6C34878D82A}">
                    <a16:rowId xmlns:a16="http://schemas.microsoft.com/office/drawing/2014/main" val="552292676"/>
                  </a:ext>
                </a:extLst>
              </a:tr>
            </a:tbl>
          </a:graphicData>
        </a:graphic>
      </p:graphicFrame>
    </p:spTree>
    <p:extLst>
      <p:ext uri="{BB962C8B-B14F-4D97-AF65-F5344CB8AC3E}">
        <p14:creationId xmlns:p14="http://schemas.microsoft.com/office/powerpoint/2010/main" val="819975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383478"/>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5" name="Dikdörtgen 4"/>
          <p:cNvSpPr/>
          <p:nvPr/>
        </p:nvSpPr>
        <p:spPr>
          <a:xfrm>
            <a:off x="650630" y="100927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552091" y="1005360"/>
            <a:ext cx="6075485" cy="461665"/>
          </a:xfrm>
          <a:prstGeom prst="rect">
            <a:avLst/>
          </a:prstGeom>
        </p:spPr>
        <p:txBody>
          <a:bodyPr wrap="square">
            <a:spAutoFit/>
          </a:bodyPr>
          <a:lstStyle/>
          <a:p>
            <a:r>
              <a:rPr lang="tr-TR" sz="2400" b="1" u="sng" dirty="0">
                <a:solidFill>
                  <a:srgbClr val="203864"/>
                </a:solidFill>
              </a:rPr>
              <a:t>AİLE YARDIMI ÖDENEĞİ</a:t>
            </a:r>
          </a:p>
        </p:txBody>
      </p:sp>
      <p:sp>
        <p:nvSpPr>
          <p:cNvPr id="2" name="Dikdörtgen 1"/>
          <p:cNvSpPr/>
          <p:nvPr/>
        </p:nvSpPr>
        <p:spPr>
          <a:xfrm>
            <a:off x="552091" y="1605268"/>
            <a:ext cx="11084943" cy="3016210"/>
          </a:xfrm>
          <a:prstGeom prst="rect">
            <a:avLst/>
          </a:prstGeom>
        </p:spPr>
        <p:txBody>
          <a:bodyPr wrap="square">
            <a:spAutoFit/>
          </a:bodyPr>
          <a:lstStyle/>
          <a:p>
            <a:pPr algn="just"/>
            <a:r>
              <a:rPr lang="tr-TR" sz="1600" b="1" dirty="0">
                <a:solidFill>
                  <a:srgbClr val="203864"/>
                </a:solidFill>
              </a:rPr>
              <a:t>657 Sayılı Kanunun 202, 203,204, 205, 206.maddeleri,</a:t>
            </a:r>
          </a:p>
          <a:p>
            <a:pPr algn="just"/>
            <a:r>
              <a:rPr lang="tr-TR" sz="1600" b="1" dirty="0">
                <a:solidFill>
                  <a:srgbClr val="203864"/>
                </a:solidFill>
              </a:rPr>
              <a:t>2011-1241 Sayılı Bakanlar Kurulu Kararı (Resmi Gazete: 05.01.2011),</a:t>
            </a:r>
          </a:p>
          <a:p>
            <a:pPr algn="just"/>
            <a:r>
              <a:rPr lang="tr-TR" sz="1600" b="1" dirty="0">
                <a:solidFill>
                  <a:srgbClr val="203864"/>
                </a:solidFill>
              </a:rPr>
              <a:t>Toplu Sözleşme (11, 36, 46.madde),</a:t>
            </a:r>
          </a:p>
          <a:p>
            <a:pPr algn="just"/>
            <a:r>
              <a:rPr lang="tr-TR" sz="1600" b="1" dirty="0">
                <a:solidFill>
                  <a:srgbClr val="203864"/>
                </a:solidFill>
              </a:rPr>
              <a:t>88 </a:t>
            </a:r>
            <a:r>
              <a:rPr lang="tr-TR" sz="1600" b="1" dirty="0" err="1">
                <a:solidFill>
                  <a:srgbClr val="203864"/>
                </a:solidFill>
              </a:rPr>
              <a:t>nolu</a:t>
            </a:r>
            <a:r>
              <a:rPr lang="tr-TR" sz="1600" b="1" dirty="0">
                <a:solidFill>
                  <a:srgbClr val="203864"/>
                </a:solidFill>
              </a:rPr>
              <a:t> Devlet Memurları Tebliği</a:t>
            </a:r>
          </a:p>
          <a:p>
            <a:pPr algn="just"/>
            <a:endParaRPr lang="tr-TR" b="1" dirty="0">
              <a:solidFill>
                <a:srgbClr val="203864"/>
              </a:solidFill>
            </a:endParaRPr>
          </a:p>
          <a:p>
            <a:pPr algn="just"/>
            <a:endParaRPr lang="tr-TR" b="1" dirty="0">
              <a:solidFill>
                <a:srgbClr val="203864"/>
              </a:solidFill>
            </a:endParaRPr>
          </a:p>
          <a:p>
            <a:pPr algn="just"/>
            <a:r>
              <a:rPr lang="tr-TR" dirty="0">
                <a:solidFill>
                  <a:srgbClr val="203864"/>
                </a:solidFill>
              </a:rPr>
              <a:t>657 sayılı Kanunun </a:t>
            </a:r>
            <a:r>
              <a:rPr lang="tr-TR" b="1" dirty="0">
                <a:solidFill>
                  <a:srgbClr val="203864"/>
                </a:solidFill>
              </a:rPr>
              <a:t>202‘ </a:t>
            </a:r>
            <a:r>
              <a:rPr lang="tr-TR" b="1" dirty="0" err="1">
                <a:solidFill>
                  <a:srgbClr val="203864"/>
                </a:solidFill>
              </a:rPr>
              <a:t>nci</a:t>
            </a:r>
            <a:r>
              <a:rPr lang="tr-TR" b="1" dirty="0">
                <a:solidFill>
                  <a:srgbClr val="203864"/>
                </a:solidFill>
              </a:rPr>
              <a:t> maddesine göre</a:t>
            </a:r>
            <a:r>
              <a:rPr lang="tr-TR" dirty="0">
                <a:solidFill>
                  <a:srgbClr val="203864"/>
                </a:solidFill>
              </a:rPr>
              <a:t>; evli bulunan devlet memurunun (çalışmayan eş için) eşi ve çocukları için yapılan ödemenin tamamına aile yardımı ödeneği denilmektedir.</a:t>
            </a:r>
          </a:p>
          <a:p>
            <a:pPr algn="just"/>
            <a:endParaRPr lang="tr-TR" dirty="0">
              <a:solidFill>
                <a:srgbClr val="203864"/>
              </a:solidFill>
            </a:endParaRPr>
          </a:p>
          <a:p>
            <a:pPr algn="just"/>
            <a:r>
              <a:rPr lang="tr-TR" dirty="0">
                <a:solidFill>
                  <a:srgbClr val="203864"/>
                </a:solidFill>
              </a:rPr>
              <a:t>Eş için ödenen aile yardımı ödeneğine evlendiği; çocuk için ödenen aile yardımı ödeneğine de çocuğunun doğduğu tarihi takip eden ay başından itibaren hak kazanır </a:t>
            </a:r>
            <a:r>
              <a:rPr lang="tr-TR" b="1" dirty="0">
                <a:solidFill>
                  <a:srgbClr val="203864"/>
                </a:solidFill>
              </a:rPr>
              <a:t>(657 SK. 204. Mad.)</a:t>
            </a:r>
          </a:p>
        </p:txBody>
      </p:sp>
    </p:spTree>
    <p:extLst>
      <p:ext uri="{BB962C8B-B14F-4D97-AF65-F5344CB8AC3E}">
        <p14:creationId xmlns:p14="http://schemas.microsoft.com/office/powerpoint/2010/main" val="2988315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297218"/>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5" name="Dikdörtgen 4"/>
          <p:cNvSpPr/>
          <p:nvPr/>
        </p:nvSpPr>
        <p:spPr>
          <a:xfrm>
            <a:off x="650630" y="100927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552091" y="919100"/>
            <a:ext cx="6075485" cy="461665"/>
          </a:xfrm>
          <a:prstGeom prst="rect">
            <a:avLst/>
          </a:prstGeom>
        </p:spPr>
        <p:txBody>
          <a:bodyPr wrap="square">
            <a:spAutoFit/>
          </a:bodyPr>
          <a:lstStyle/>
          <a:p>
            <a:r>
              <a:rPr lang="tr-TR" sz="2400" b="1" u="sng" dirty="0">
                <a:solidFill>
                  <a:srgbClr val="203864"/>
                </a:solidFill>
              </a:rPr>
              <a:t>AİLE YARDIMI ÖDENEĞİ</a:t>
            </a:r>
          </a:p>
        </p:txBody>
      </p:sp>
      <p:sp>
        <p:nvSpPr>
          <p:cNvPr id="2" name="Dikdörtgen 1"/>
          <p:cNvSpPr/>
          <p:nvPr/>
        </p:nvSpPr>
        <p:spPr>
          <a:xfrm>
            <a:off x="552091" y="1820939"/>
            <a:ext cx="11084943" cy="3693319"/>
          </a:xfrm>
          <a:prstGeom prst="rect">
            <a:avLst/>
          </a:prstGeom>
        </p:spPr>
        <p:txBody>
          <a:bodyPr wrap="square">
            <a:spAutoFit/>
          </a:bodyPr>
          <a:lstStyle/>
          <a:p>
            <a:pPr algn="just"/>
            <a:r>
              <a:rPr lang="tr-TR" dirty="0">
                <a:solidFill>
                  <a:srgbClr val="203864"/>
                </a:solidFill>
              </a:rPr>
              <a:t>Eş için aile yardımı, memurun her ne şekilde olursa olsun menfaat karşılığı çalışmayan veya herhangi bir sosyal güvenlik kurumundan aylık almayan eşi (resmi nikahlı) için ödenir.</a:t>
            </a:r>
          </a:p>
          <a:p>
            <a:pPr algn="just"/>
            <a:endParaRPr lang="tr-TR" dirty="0">
              <a:solidFill>
                <a:srgbClr val="203864"/>
              </a:solidFill>
            </a:endParaRPr>
          </a:p>
          <a:p>
            <a:pPr algn="just"/>
            <a:r>
              <a:rPr lang="tr-TR" dirty="0">
                <a:solidFill>
                  <a:srgbClr val="203864"/>
                </a:solidFill>
              </a:rPr>
              <a:t>Bu yardım, memurun her ne şekilde olursa olsun menfaat karşılığı çalışmayan veya herhangi bir sosyal güvenlik kuruluşundan aylık almayan eş için 1500 ….. gösterge rakamının aylık katsayısı ile çarpılması sonucu elde edilecek miktar üzerinden ödeneceği  hüküm altına alınmıştır.</a:t>
            </a:r>
          </a:p>
          <a:p>
            <a:pPr algn="just"/>
            <a:endParaRPr lang="tr-TR" sz="1600" dirty="0">
              <a:solidFill>
                <a:srgbClr val="203864"/>
              </a:solidFill>
            </a:endParaRPr>
          </a:p>
          <a:p>
            <a:pPr algn="just"/>
            <a:r>
              <a:rPr lang="tr-TR" dirty="0">
                <a:solidFill>
                  <a:srgbClr val="203864"/>
                </a:solidFill>
              </a:rPr>
              <a:t>Ancak 28.08.2019 tarihli Kamu Görevlileri Hakem Kurulu Kararının </a:t>
            </a:r>
            <a:r>
              <a:rPr lang="tr-TR" b="1" dirty="0">
                <a:solidFill>
                  <a:srgbClr val="203864"/>
                </a:solidFill>
              </a:rPr>
              <a:t>45. Maddesi </a:t>
            </a:r>
            <a:r>
              <a:rPr lang="tr-TR" dirty="0">
                <a:solidFill>
                  <a:srgbClr val="203864"/>
                </a:solidFill>
              </a:rPr>
              <a:t>ile 01.01.2020-31.12.2021 tarihlerinde uygulanmak üzere  1500 göstergenin </a:t>
            </a:r>
            <a:r>
              <a:rPr lang="tr-TR" sz="2000" b="1" dirty="0">
                <a:solidFill>
                  <a:srgbClr val="00B0F0"/>
                </a:solidFill>
              </a:rPr>
              <a:t>2273</a:t>
            </a:r>
            <a:r>
              <a:rPr lang="tr-TR" dirty="0">
                <a:solidFill>
                  <a:srgbClr val="203864"/>
                </a:solidFill>
              </a:rPr>
              <a:t> yükseltilmesi kararı alınmıştır. </a:t>
            </a:r>
            <a:r>
              <a:rPr lang="tr-TR" b="1" dirty="0">
                <a:solidFill>
                  <a:srgbClr val="203864"/>
                </a:solidFill>
              </a:rPr>
              <a:t>6. dönem toplu sözleşmenin 46 </a:t>
            </a:r>
            <a:r>
              <a:rPr lang="tr-TR" b="1" dirty="0" err="1">
                <a:solidFill>
                  <a:srgbClr val="203864"/>
                </a:solidFill>
              </a:rPr>
              <a:t>ncı</a:t>
            </a:r>
            <a:r>
              <a:rPr lang="tr-TR" b="1" dirty="0">
                <a:solidFill>
                  <a:srgbClr val="203864"/>
                </a:solidFill>
              </a:rPr>
              <a:t> maddesi ile 2273 göstergenin uygulanmasına devam edilmesi kararı alınmıştır.</a:t>
            </a:r>
          </a:p>
          <a:p>
            <a:pPr algn="just"/>
            <a:endParaRPr lang="tr-TR" sz="1200" b="1" dirty="0">
              <a:solidFill>
                <a:srgbClr val="203864"/>
              </a:solidFill>
            </a:endParaRPr>
          </a:p>
          <a:p>
            <a:pPr algn="just"/>
            <a:endParaRPr lang="tr-TR" sz="1200" b="1" dirty="0">
              <a:solidFill>
                <a:srgbClr val="203864"/>
              </a:solidFill>
            </a:endParaRPr>
          </a:p>
          <a:p>
            <a:pPr algn="just"/>
            <a:endParaRPr lang="tr-TR" sz="1200" b="1" dirty="0">
              <a:solidFill>
                <a:srgbClr val="203864"/>
              </a:solidFill>
            </a:endParaRPr>
          </a:p>
          <a:p>
            <a:pPr algn="ctr"/>
            <a:r>
              <a:rPr lang="tr-TR" b="1" dirty="0">
                <a:solidFill>
                  <a:srgbClr val="203864"/>
                </a:solidFill>
              </a:rPr>
              <a:t>Aile Yardımı = </a:t>
            </a:r>
            <a:r>
              <a:rPr lang="tr-TR" b="1" dirty="0">
                <a:solidFill>
                  <a:srgbClr val="00B0F0"/>
                </a:solidFill>
              </a:rPr>
              <a:t>Aile Yardımı Göstergesi x Aylık Katsayısı</a:t>
            </a:r>
          </a:p>
        </p:txBody>
      </p:sp>
      <p:sp>
        <p:nvSpPr>
          <p:cNvPr id="9" name="Dikdörtgen 8"/>
          <p:cNvSpPr/>
          <p:nvPr/>
        </p:nvSpPr>
        <p:spPr>
          <a:xfrm>
            <a:off x="598877" y="1380765"/>
            <a:ext cx="6075485" cy="400110"/>
          </a:xfrm>
          <a:prstGeom prst="rect">
            <a:avLst/>
          </a:prstGeom>
        </p:spPr>
        <p:txBody>
          <a:bodyPr wrap="square">
            <a:spAutoFit/>
          </a:bodyPr>
          <a:lstStyle/>
          <a:p>
            <a:r>
              <a:rPr lang="tr-TR" sz="2000" b="1" dirty="0">
                <a:solidFill>
                  <a:srgbClr val="00B0F0"/>
                </a:solidFill>
              </a:rPr>
              <a:t>Eş İçin Aile Yardımı Ödeneği (Aile Yardımı)</a:t>
            </a:r>
          </a:p>
        </p:txBody>
      </p:sp>
    </p:spTree>
    <p:extLst>
      <p:ext uri="{BB962C8B-B14F-4D97-AF65-F5344CB8AC3E}">
        <p14:creationId xmlns:p14="http://schemas.microsoft.com/office/powerpoint/2010/main" val="3823639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297218"/>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5" name="Dikdörtgen 4"/>
          <p:cNvSpPr/>
          <p:nvPr/>
        </p:nvSpPr>
        <p:spPr>
          <a:xfrm>
            <a:off x="650630" y="100927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552091" y="919100"/>
            <a:ext cx="6075485" cy="461665"/>
          </a:xfrm>
          <a:prstGeom prst="rect">
            <a:avLst/>
          </a:prstGeom>
        </p:spPr>
        <p:txBody>
          <a:bodyPr wrap="square">
            <a:spAutoFit/>
          </a:bodyPr>
          <a:lstStyle/>
          <a:p>
            <a:r>
              <a:rPr lang="tr-TR" sz="2400" b="1" u="sng" dirty="0">
                <a:solidFill>
                  <a:srgbClr val="203864"/>
                </a:solidFill>
              </a:rPr>
              <a:t>AİLE YARDIMI ÖDENEĞİ</a:t>
            </a:r>
          </a:p>
        </p:txBody>
      </p:sp>
      <p:sp>
        <p:nvSpPr>
          <p:cNvPr id="2" name="Dikdörtgen 1"/>
          <p:cNvSpPr/>
          <p:nvPr/>
        </p:nvSpPr>
        <p:spPr>
          <a:xfrm>
            <a:off x="552091" y="1464912"/>
            <a:ext cx="11084943" cy="4431983"/>
          </a:xfrm>
          <a:prstGeom prst="rect">
            <a:avLst/>
          </a:prstGeom>
        </p:spPr>
        <p:txBody>
          <a:bodyPr wrap="square">
            <a:spAutoFit/>
          </a:bodyPr>
          <a:lstStyle/>
          <a:p>
            <a:pPr algn="just"/>
            <a:r>
              <a:rPr lang="tr-TR" b="1" dirty="0">
                <a:solidFill>
                  <a:srgbClr val="203864"/>
                </a:solidFill>
              </a:rPr>
              <a:t>Eş İçin Aile Yardımının Kesileceği Haller;</a:t>
            </a:r>
          </a:p>
          <a:p>
            <a:pPr marL="285750" indent="-285750" algn="just">
              <a:buFont typeface="Arial" panose="020B0604020202020204" pitchFamily="34" charset="0"/>
              <a:buChar char="•"/>
            </a:pPr>
            <a:r>
              <a:rPr lang="tr-TR" dirty="0">
                <a:solidFill>
                  <a:srgbClr val="203864"/>
                </a:solidFill>
              </a:rPr>
              <a:t>Geçici bir süre için bile olsa, menfaat karşılığı çalışan veya sosyal güvenlik kurumundan aylık alan ya da aylık almamakla birlikte ticari sayılabilecek bir faaliyet yürütmek üzere sosyal güvenlik kurumuyla (isteğe bağlı sigortalılık hariç) ilişkilendirilen eş için; bu durumları devam ettiği sürece, memura aile yardımı ödenmez.</a:t>
            </a:r>
          </a:p>
          <a:p>
            <a:pPr marL="285750" indent="-285750" algn="just">
              <a:buFont typeface="Arial" panose="020B0604020202020204" pitchFamily="34" charset="0"/>
              <a:buChar char="•"/>
            </a:pPr>
            <a:endParaRPr lang="tr-TR" sz="700" dirty="0">
              <a:solidFill>
                <a:srgbClr val="203864"/>
              </a:solidFill>
            </a:endParaRPr>
          </a:p>
          <a:p>
            <a:pPr marL="285750" indent="-285750" algn="just">
              <a:buFont typeface="Arial" panose="020B0604020202020204" pitchFamily="34" charset="0"/>
              <a:buChar char="•"/>
            </a:pPr>
            <a:r>
              <a:rPr lang="tr-TR" dirty="0">
                <a:solidFill>
                  <a:srgbClr val="203864"/>
                </a:solidFill>
              </a:rPr>
              <a:t>Eş için ödenen aile yardım ödeneğini; eşinden boşanması veya eşinin ölümünü takip eden aybaşından itibaren kaybeder.( 657 SK. 205. Mad.) </a:t>
            </a:r>
          </a:p>
          <a:p>
            <a:pPr algn="just"/>
            <a:endParaRPr lang="tr-TR" sz="1200" dirty="0">
              <a:solidFill>
                <a:srgbClr val="203864"/>
              </a:solidFill>
            </a:endParaRPr>
          </a:p>
          <a:p>
            <a:pPr algn="just"/>
            <a:r>
              <a:rPr lang="tr-TR" b="1" dirty="0">
                <a:solidFill>
                  <a:srgbClr val="203864"/>
                </a:solidFill>
              </a:rPr>
              <a:t>Aylıksız İzindeki Eş İçin Aile Yardımı;</a:t>
            </a:r>
            <a:endParaRPr lang="tr-TR" sz="1400" dirty="0">
              <a:solidFill>
                <a:srgbClr val="203864"/>
              </a:solidFill>
            </a:endParaRPr>
          </a:p>
          <a:p>
            <a:pPr marL="285750" indent="-285750" algn="just">
              <a:buFont typeface="Arial" panose="020B0604020202020204" pitchFamily="34" charset="0"/>
              <a:buChar char="•"/>
            </a:pPr>
            <a:r>
              <a:rPr lang="tr-TR" dirty="0">
                <a:solidFill>
                  <a:srgbClr val="203864"/>
                </a:solidFill>
              </a:rPr>
              <a:t>Doğum sebebiyle aylıksız izin alan sigortalı eşin menfaat karşılığı çalışmaması ve her hangi bir sosyal güvenlik kurumundan aylık almaması kaydıyla aylıksız iznin bitimine kadar,</a:t>
            </a:r>
          </a:p>
          <a:p>
            <a:pPr marL="285750" indent="-285750" algn="just">
              <a:buFont typeface="Arial" panose="020B0604020202020204" pitchFamily="34" charset="0"/>
              <a:buChar char="•"/>
            </a:pPr>
            <a:endParaRPr lang="tr-TR" sz="700" dirty="0">
              <a:solidFill>
                <a:srgbClr val="203864"/>
              </a:solidFill>
            </a:endParaRPr>
          </a:p>
          <a:p>
            <a:pPr marL="285750" indent="-285750" algn="just">
              <a:buFont typeface="Arial" panose="020B0604020202020204" pitchFamily="34" charset="0"/>
              <a:buChar char="•"/>
            </a:pPr>
            <a:r>
              <a:rPr lang="tr-TR" dirty="0">
                <a:solidFill>
                  <a:srgbClr val="203864"/>
                </a:solidFill>
              </a:rPr>
              <a:t>Eşi askere giden bayan devlet memurunun eşinin asker dönüşü memuriyete başlayana kadar beyanda bulunmak suretiyle eş ve çocuklar için belirlenmiş olan aile yardımı ödeneğinden faydalanır.</a:t>
            </a:r>
          </a:p>
          <a:p>
            <a:pPr marL="285750" indent="-285750" algn="just">
              <a:buFont typeface="Arial" panose="020B0604020202020204" pitchFamily="34" charset="0"/>
              <a:buChar char="•"/>
            </a:pPr>
            <a:endParaRPr lang="tr-TR" sz="3600" dirty="0">
              <a:solidFill>
                <a:srgbClr val="203864"/>
              </a:solidFill>
            </a:endParaRPr>
          </a:p>
          <a:p>
            <a:pPr algn="ctr"/>
            <a:r>
              <a:rPr lang="tr-TR" b="1" dirty="0">
                <a:solidFill>
                  <a:srgbClr val="203864"/>
                </a:solidFill>
              </a:rPr>
              <a:t>Aile Yardımı = </a:t>
            </a:r>
            <a:r>
              <a:rPr lang="tr-TR" b="1" dirty="0">
                <a:solidFill>
                  <a:srgbClr val="00B0F0"/>
                </a:solidFill>
              </a:rPr>
              <a:t>Aile Yardımı Göstergesi x Aylık Katsayısı</a:t>
            </a:r>
          </a:p>
        </p:txBody>
      </p:sp>
    </p:spTree>
    <p:extLst>
      <p:ext uri="{BB962C8B-B14F-4D97-AF65-F5344CB8AC3E}">
        <p14:creationId xmlns:p14="http://schemas.microsoft.com/office/powerpoint/2010/main" val="1293797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7" name="TextBox 5"/>
          <p:cNvSpPr txBox="1">
            <a:spLocks noChangeArrowheads="1"/>
          </p:cNvSpPr>
          <p:nvPr/>
        </p:nvSpPr>
        <p:spPr bwMode="auto">
          <a:xfrm>
            <a:off x="478227" y="470730"/>
            <a:ext cx="111243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200" b="1" dirty="0">
                <a:solidFill>
                  <a:srgbClr val="00B0F0"/>
                </a:solidFill>
              </a:rPr>
              <a:t>SUNUM PLANI-1</a:t>
            </a:r>
            <a:endParaRPr lang="en-US" altLang="tr-TR" sz="3200" b="1" dirty="0">
              <a:solidFill>
                <a:srgbClr val="00B0F0"/>
              </a:solidFill>
            </a:endParaRPr>
          </a:p>
        </p:txBody>
      </p:sp>
      <p:sp>
        <p:nvSpPr>
          <p:cNvPr id="5124" name="TextBox 7"/>
          <p:cNvSpPr txBox="1">
            <a:spLocks noChangeArrowheads="1"/>
          </p:cNvSpPr>
          <p:nvPr/>
        </p:nvSpPr>
        <p:spPr bwMode="auto">
          <a:xfrm>
            <a:off x="478227" y="1280504"/>
            <a:ext cx="5853561" cy="3939540"/>
          </a:xfrm>
          <a:prstGeom prst="rect">
            <a:avLst/>
          </a:prstGeom>
          <a:no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285750" indent="-285750" algn="just" eaLnBrk="1" hangingPunct="1">
              <a:buFont typeface="Arial" panose="020B0604020202020204" pitchFamily="34" charset="0"/>
              <a:buChar char="•"/>
              <a:defRPr/>
            </a:pPr>
            <a:r>
              <a:rPr lang="tr-TR" altLang="x-none" sz="2000" dirty="0">
                <a:solidFill>
                  <a:schemeClr val="accent1">
                    <a:lumMod val="50000"/>
                  </a:schemeClr>
                </a:solidFill>
                <a:latin typeface="Calibri" panose="020F0502020204030204" pitchFamily="34" charset="0"/>
                <a:cs typeface="Calibri" panose="020F0502020204030204" pitchFamily="34" charset="0"/>
              </a:rPr>
              <a:t>GENEL BİLGİ / AKADEMİK PERSONEL</a:t>
            </a:r>
          </a:p>
          <a:p>
            <a:pPr marL="285750" indent="-285750" algn="just" eaLnBrk="1" hangingPunct="1">
              <a:buFont typeface="Arial" panose="020B0604020202020204" pitchFamily="34" charset="0"/>
              <a:buChar char="•"/>
              <a:defRPr/>
            </a:pPr>
            <a:r>
              <a:rPr lang="tr-TR" altLang="x-none" sz="2000" b="1" dirty="0">
                <a:solidFill>
                  <a:srgbClr val="00B0F0"/>
                </a:solidFill>
                <a:latin typeface="Calibri" panose="020F0502020204030204" pitchFamily="34" charset="0"/>
                <a:cs typeface="Calibri" panose="020F0502020204030204" pitchFamily="34" charset="0"/>
              </a:rPr>
              <a:t>MAAŞ GELİR UNSURLARI/AKADEMİK PERSONEL</a:t>
            </a:r>
          </a:p>
          <a:p>
            <a:pPr marL="1028700" lvl="1" algn="just"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MAAŞ GELİR UNSURLARININ SINIFLANDIRILMASI</a:t>
            </a:r>
          </a:p>
          <a:p>
            <a:pPr marL="1028700" lvl="1" algn="just"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AYLIK KATSAYILARI</a:t>
            </a:r>
          </a:p>
          <a:p>
            <a:pPr marL="1028700" lvl="1" algn="just"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MAAŞ KATSAYILARI</a:t>
            </a:r>
          </a:p>
          <a:p>
            <a:pPr marL="1028700" lvl="1" algn="just"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AYLIKLAR</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GÖSTERGE AYLIĞI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EK GÖSTERGE AYLIĞI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KIDEM AYLIĞI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TABAN AYLIĞI</a:t>
            </a:r>
          </a:p>
          <a:p>
            <a:pPr marL="1028700" lvl="1" algn="just"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TAZMİNATLAR</a:t>
            </a:r>
            <a:endParaRPr lang="tr-TR" altLang="x-none" sz="2000" dirty="0">
              <a:solidFill>
                <a:schemeClr val="accent1">
                  <a:lumMod val="50000"/>
                </a:schemeClr>
              </a:solidFill>
              <a:latin typeface="Calibri" panose="020F0502020204030204" pitchFamily="34" charset="0"/>
              <a:cs typeface="Calibri" panose="020F0502020204030204" pitchFamily="34" charset="0"/>
            </a:endParaRP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MAKAM TAZMİNATI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GÖREV TAZMİNATI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TEMSİL TAZMİNATI</a:t>
            </a:r>
          </a:p>
        </p:txBody>
      </p:sp>
      <p:sp>
        <p:nvSpPr>
          <p:cNvPr id="2"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61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886083" y="1280504"/>
            <a:ext cx="5940732" cy="3662541"/>
          </a:xfrm>
          <a:prstGeom prst="rect">
            <a:avLst/>
          </a:prstGeom>
          <a:no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YÜKSEKÖĞRETİM TAZMİNATI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EK ÖDEME TAZMİNATI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YABANCI DİL TAZMİNATI</a:t>
            </a:r>
          </a:p>
          <a:p>
            <a:pPr marL="1028700" lvl="1" algn="just"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SOSYAL HAKLAR</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AİLE YARDIMI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ÇOCUK YARDIMI</a:t>
            </a:r>
          </a:p>
          <a:p>
            <a:pPr marL="1028700" lvl="1" algn="just"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ÖDENEKLER</a:t>
            </a:r>
            <a:endParaRPr lang="tr-TR" altLang="x-none" sz="2000" dirty="0">
              <a:solidFill>
                <a:schemeClr val="accent1">
                  <a:lumMod val="50000"/>
                </a:schemeClr>
              </a:solidFill>
              <a:latin typeface="Calibri" panose="020F0502020204030204" pitchFamily="34" charset="0"/>
              <a:cs typeface="Calibri" panose="020F0502020204030204" pitchFamily="34" charset="0"/>
            </a:endParaRP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ÜNİVERSİTE ÖDENEĞİ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İDARİ GÖREV ÖDENEĞİ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EĞİTİM ÖĞRETİM ÖDENEĞİ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AKADEMİK TEŞVİK ÖDENEĞİ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TOPLU SÖZLEŞME İKRAMİYESİ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GELİŞTİRME ÖDENEĞİ</a:t>
            </a:r>
          </a:p>
          <a:p>
            <a:pPr marL="1085850" lvl="1" algn="just"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MAAŞ GELİR UNSURLARININ HESAPLANMASI</a:t>
            </a:r>
          </a:p>
        </p:txBody>
      </p:sp>
    </p:spTree>
    <p:extLst>
      <p:ext uri="{BB962C8B-B14F-4D97-AF65-F5344CB8AC3E}">
        <p14:creationId xmlns:p14="http://schemas.microsoft.com/office/powerpoint/2010/main" val="3959995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297218"/>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5" name="Dikdörtgen 4"/>
          <p:cNvSpPr/>
          <p:nvPr/>
        </p:nvSpPr>
        <p:spPr>
          <a:xfrm>
            <a:off x="650630" y="100927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552091" y="919100"/>
            <a:ext cx="6075485" cy="461665"/>
          </a:xfrm>
          <a:prstGeom prst="rect">
            <a:avLst/>
          </a:prstGeom>
        </p:spPr>
        <p:txBody>
          <a:bodyPr wrap="square">
            <a:spAutoFit/>
          </a:bodyPr>
          <a:lstStyle/>
          <a:p>
            <a:r>
              <a:rPr lang="tr-TR" sz="2400" b="1" u="sng" dirty="0">
                <a:solidFill>
                  <a:srgbClr val="203864"/>
                </a:solidFill>
              </a:rPr>
              <a:t>AİLE YARDIMI ÖDENEĞİ</a:t>
            </a:r>
          </a:p>
        </p:txBody>
      </p:sp>
      <p:sp>
        <p:nvSpPr>
          <p:cNvPr id="2" name="Dikdörtgen 1"/>
          <p:cNvSpPr/>
          <p:nvPr/>
        </p:nvSpPr>
        <p:spPr>
          <a:xfrm>
            <a:off x="557847" y="1826466"/>
            <a:ext cx="11205713" cy="3877985"/>
          </a:xfrm>
          <a:prstGeom prst="rect">
            <a:avLst/>
          </a:prstGeom>
        </p:spPr>
        <p:txBody>
          <a:bodyPr wrap="square">
            <a:spAutoFit/>
          </a:bodyPr>
          <a:lstStyle/>
          <a:p>
            <a:pPr marL="285750" indent="-285750" algn="just">
              <a:buFont typeface="Arial" panose="020B0604020202020204" pitchFamily="34" charset="0"/>
              <a:buChar char="•"/>
            </a:pPr>
            <a:r>
              <a:rPr lang="tr-TR" dirty="0">
                <a:solidFill>
                  <a:srgbClr val="203864"/>
                </a:solidFill>
              </a:rPr>
              <a:t>Memurun …… çocuklarından her biri için </a:t>
            </a:r>
            <a:r>
              <a:rPr lang="tr-TR" b="1" dirty="0">
                <a:solidFill>
                  <a:srgbClr val="00B0F0"/>
                </a:solidFill>
              </a:rPr>
              <a:t>250</a:t>
            </a:r>
            <a:r>
              <a:rPr lang="tr-TR" dirty="0">
                <a:solidFill>
                  <a:srgbClr val="203864"/>
                </a:solidFill>
              </a:rPr>
              <a:t> gösterge rakamının (72 </a:t>
            </a:r>
            <a:r>
              <a:rPr lang="tr-TR" dirty="0" err="1">
                <a:solidFill>
                  <a:srgbClr val="203864"/>
                </a:solidFill>
              </a:rPr>
              <a:t>nci</a:t>
            </a:r>
            <a:r>
              <a:rPr lang="tr-TR" dirty="0">
                <a:solidFill>
                  <a:srgbClr val="203864"/>
                </a:solidFill>
              </a:rPr>
              <a:t> ay dahil olmak üzere </a:t>
            </a:r>
            <a:r>
              <a:rPr lang="tr-TR" b="1" dirty="0">
                <a:solidFill>
                  <a:srgbClr val="203864"/>
                </a:solidFill>
              </a:rPr>
              <a:t>0-6 yaş</a:t>
            </a:r>
            <a:r>
              <a:rPr lang="tr-TR" dirty="0">
                <a:solidFill>
                  <a:srgbClr val="203864"/>
                </a:solidFill>
              </a:rPr>
              <a:t> grubunda yer alan çocuklar için </a:t>
            </a:r>
            <a:r>
              <a:rPr lang="tr-TR" b="1" dirty="0">
                <a:solidFill>
                  <a:srgbClr val="203864"/>
                </a:solidFill>
              </a:rPr>
              <a:t>bir kat artırımlı</a:t>
            </a:r>
            <a:r>
              <a:rPr lang="tr-TR" dirty="0">
                <a:solidFill>
                  <a:srgbClr val="203864"/>
                </a:solidFill>
              </a:rPr>
              <a:t>) aylık katsayısı ile çarpılması sonucu elde edilecek miktar üzerinden ödenir. (202. mad.)</a:t>
            </a:r>
          </a:p>
          <a:p>
            <a:pPr marL="285750" indent="-285750" algn="just">
              <a:buFont typeface="Arial" panose="020B0604020202020204" pitchFamily="34" charset="0"/>
              <a:buChar char="•"/>
            </a:pPr>
            <a:endParaRPr lang="tr-TR" sz="1400" dirty="0">
              <a:solidFill>
                <a:srgbClr val="203864"/>
              </a:solidFill>
            </a:endParaRPr>
          </a:p>
          <a:p>
            <a:pPr marL="285750" indent="-285750" algn="just">
              <a:buFont typeface="Arial" panose="020B0604020202020204" pitchFamily="34" charset="0"/>
              <a:buChar char="•"/>
            </a:pPr>
            <a:r>
              <a:rPr lang="tr-TR" dirty="0">
                <a:solidFill>
                  <a:srgbClr val="203864"/>
                </a:solidFill>
              </a:rPr>
              <a:t>Çocuklar için verilmekte olan aile yardımı ödeneği, </a:t>
            </a:r>
            <a:r>
              <a:rPr lang="tr-TR" b="1" u="sng" dirty="0">
                <a:solidFill>
                  <a:srgbClr val="203864"/>
                </a:solidFill>
              </a:rPr>
              <a:t>Özürlülük Ölçütü, Sınıflandırması ve Özürlülere Verilecek Sağlık Kurulu Raporları Hakkında Yönetmelik hükümlerine göre </a:t>
            </a:r>
            <a:r>
              <a:rPr lang="tr-TR" b="1" dirty="0">
                <a:solidFill>
                  <a:srgbClr val="203864"/>
                </a:solidFill>
              </a:rPr>
              <a:t>en</a:t>
            </a:r>
            <a:r>
              <a:rPr lang="tr-TR" dirty="0">
                <a:solidFill>
                  <a:srgbClr val="203864"/>
                </a:solidFill>
              </a:rPr>
              <a:t> </a:t>
            </a:r>
            <a:r>
              <a:rPr lang="tr-TR" b="1" dirty="0">
                <a:solidFill>
                  <a:srgbClr val="203864"/>
                </a:solidFill>
              </a:rPr>
              <a:t>az %40 engelli olan çocuklar için </a:t>
            </a:r>
            <a:r>
              <a:rPr lang="tr-TR" b="1" dirty="0">
                <a:solidFill>
                  <a:srgbClr val="00B0F0"/>
                </a:solidFill>
              </a:rPr>
              <a:t>%50 artırımlı </a:t>
            </a:r>
            <a:r>
              <a:rPr lang="tr-TR" b="1" dirty="0">
                <a:solidFill>
                  <a:srgbClr val="203864"/>
                </a:solidFill>
              </a:rPr>
              <a:t>olarak ödenir. </a:t>
            </a:r>
            <a:r>
              <a:rPr lang="tr-TR" dirty="0">
                <a:solidFill>
                  <a:srgbClr val="203864"/>
                </a:solidFill>
              </a:rPr>
              <a:t>(İlgili mevzuat ve 6. Dönem Toplu Sözleşme Madde:40)</a:t>
            </a:r>
            <a:endParaRPr lang="tr-TR" b="1" dirty="0">
              <a:solidFill>
                <a:srgbClr val="203864"/>
              </a:solidFill>
            </a:endParaRPr>
          </a:p>
          <a:p>
            <a:pPr marL="285750" indent="-285750" algn="just">
              <a:buFont typeface="Arial" panose="020B0604020202020204" pitchFamily="34" charset="0"/>
              <a:buChar char="•"/>
            </a:pPr>
            <a:endParaRPr lang="tr-TR" sz="1400" dirty="0">
              <a:solidFill>
                <a:srgbClr val="203864"/>
              </a:solidFill>
            </a:endParaRPr>
          </a:p>
          <a:p>
            <a:pPr marL="285750" indent="-285750" algn="just">
              <a:buFont typeface="Arial" panose="020B0604020202020204" pitchFamily="34" charset="0"/>
              <a:buChar char="•"/>
            </a:pPr>
            <a:r>
              <a:rPr lang="tr-TR" dirty="0">
                <a:solidFill>
                  <a:srgbClr val="203864"/>
                </a:solidFill>
              </a:rPr>
              <a:t>Karı ve kocanın her ikisi de memur iseler bu ödenek yalnız kocaya verilir. (204. mad.)</a:t>
            </a:r>
          </a:p>
          <a:p>
            <a:pPr marL="285750" indent="-285750" algn="just">
              <a:buFont typeface="Arial" panose="020B0604020202020204" pitchFamily="34" charset="0"/>
              <a:buChar char="•"/>
            </a:pPr>
            <a:endParaRPr lang="tr-TR" sz="2800" dirty="0">
              <a:solidFill>
                <a:srgbClr val="203864"/>
              </a:solidFill>
            </a:endParaRPr>
          </a:p>
          <a:p>
            <a:pPr algn="just"/>
            <a:endParaRPr lang="tr-TR" sz="2800" dirty="0">
              <a:solidFill>
                <a:srgbClr val="203864"/>
              </a:solidFill>
            </a:endParaRPr>
          </a:p>
          <a:p>
            <a:pPr algn="just"/>
            <a:endParaRPr lang="tr-TR" dirty="0">
              <a:solidFill>
                <a:srgbClr val="203864"/>
              </a:solidFill>
            </a:endParaRPr>
          </a:p>
          <a:p>
            <a:pPr algn="ctr"/>
            <a:r>
              <a:rPr lang="tr-TR" b="1" dirty="0">
                <a:solidFill>
                  <a:srgbClr val="203864"/>
                </a:solidFill>
              </a:rPr>
              <a:t>Çocuk Yardımı = </a:t>
            </a:r>
            <a:r>
              <a:rPr lang="tr-TR" b="1" dirty="0">
                <a:solidFill>
                  <a:srgbClr val="00B0F0"/>
                </a:solidFill>
              </a:rPr>
              <a:t>Çocuk Yardımı Göstergesi x Aylık Katsayısı</a:t>
            </a:r>
          </a:p>
        </p:txBody>
      </p:sp>
      <p:sp>
        <p:nvSpPr>
          <p:cNvPr id="9" name="Dikdörtgen 8"/>
          <p:cNvSpPr/>
          <p:nvPr/>
        </p:nvSpPr>
        <p:spPr>
          <a:xfrm>
            <a:off x="557847" y="1364801"/>
            <a:ext cx="6075485" cy="400110"/>
          </a:xfrm>
          <a:prstGeom prst="rect">
            <a:avLst/>
          </a:prstGeom>
        </p:spPr>
        <p:txBody>
          <a:bodyPr wrap="square">
            <a:spAutoFit/>
          </a:bodyPr>
          <a:lstStyle/>
          <a:p>
            <a:r>
              <a:rPr lang="tr-TR" sz="2000" b="1" dirty="0">
                <a:solidFill>
                  <a:srgbClr val="00B0F0"/>
                </a:solidFill>
              </a:rPr>
              <a:t>Çocuk İçin Aile Yardımı Ödeneği (Çocuk Yardımı)</a:t>
            </a:r>
          </a:p>
        </p:txBody>
      </p:sp>
    </p:spTree>
    <p:extLst>
      <p:ext uri="{BB962C8B-B14F-4D97-AF65-F5344CB8AC3E}">
        <p14:creationId xmlns:p14="http://schemas.microsoft.com/office/powerpoint/2010/main" val="2987190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297218"/>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6" name="Dikdörtgen 5"/>
          <p:cNvSpPr/>
          <p:nvPr/>
        </p:nvSpPr>
        <p:spPr>
          <a:xfrm>
            <a:off x="552091" y="919100"/>
            <a:ext cx="6075485" cy="461665"/>
          </a:xfrm>
          <a:prstGeom prst="rect">
            <a:avLst/>
          </a:prstGeom>
        </p:spPr>
        <p:txBody>
          <a:bodyPr wrap="square">
            <a:spAutoFit/>
          </a:bodyPr>
          <a:lstStyle/>
          <a:p>
            <a:r>
              <a:rPr lang="tr-TR" sz="2400" b="1" u="sng" dirty="0">
                <a:solidFill>
                  <a:srgbClr val="203864"/>
                </a:solidFill>
              </a:rPr>
              <a:t>AİLE YARDIMI ÖDENEĞİ</a:t>
            </a:r>
          </a:p>
        </p:txBody>
      </p:sp>
      <p:sp>
        <p:nvSpPr>
          <p:cNvPr id="2" name="Dikdörtgen 1"/>
          <p:cNvSpPr/>
          <p:nvPr/>
        </p:nvSpPr>
        <p:spPr>
          <a:xfrm>
            <a:off x="552091" y="1777809"/>
            <a:ext cx="11084943" cy="4370427"/>
          </a:xfrm>
          <a:prstGeom prst="rect">
            <a:avLst/>
          </a:prstGeom>
        </p:spPr>
        <p:txBody>
          <a:bodyPr wrap="square">
            <a:spAutoFit/>
          </a:bodyPr>
          <a:lstStyle/>
          <a:p>
            <a:pPr marL="285750" indent="-285750" algn="just">
              <a:buFont typeface="Arial" panose="020B0604020202020204" pitchFamily="34" charset="0"/>
              <a:buChar char="•"/>
            </a:pPr>
            <a:endParaRPr lang="tr-TR" sz="1100" dirty="0">
              <a:solidFill>
                <a:srgbClr val="203864"/>
              </a:solidFill>
            </a:endParaRPr>
          </a:p>
          <a:p>
            <a:pPr marL="285750" indent="-285750" algn="just">
              <a:buFont typeface="Arial" panose="020B0604020202020204" pitchFamily="34" charset="0"/>
              <a:buChar char="•"/>
            </a:pPr>
            <a:r>
              <a:rPr lang="tr-TR" dirty="0">
                <a:solidFill>
                  <a:srgbClr val="203864"/>
                </a:solidFill>
              </a:rPr>
              <a:t>Eşlerden birinin iş akdi veya toplu sözleşme gereği çocukları için yapılan aile yardımı ödeneği daha düşük ise, yalnız aradaki fark ödenir. (202. mad.)</a:t>
            </a:r>
          </a:p>
          <a:p>
            <a:pPr marL="285750" indent="-285750" algn="just">
              <a:buFont typeface="Arial" panose="020B0604020202020204" pitchFamily="34" charset="0"/>
              <a:buChar char="•"/>
            </a:pPr>
            <a:endParaRPr lang="tr-TR" sz="1100" dirty="0">
              <a:solidFill>
                <a:srgbClr val="203864"/>
              </a:solidFill>
            </a:endParaRPr>
          </a:p>
          <a:p>
            <a:pPr marL="285750" indent="-285750" algn="just">
              <a:buFont typeface="Arial" panose="020B0604020202020204" pitchFamily="34" charset="0"/>
              <a:buChar char="•"/>
            </a:pPr>
            <a:r>
              <a:rPr lang="tr-TR" dirty="0">
                <a:solidFill>
                  <a:srgbClr val="203864"/>
                </a:solidFill>
              </a:rPr>
              <a:t>25 yaşını bitirdiği halde evlenmemiş kız çocukları ile çalışamayacak derecede malullükleri resmi sağlık kurulu raporuyla tespit edilenler için süresiz olarak ödeneğin verilmesine devam edilir.</a:t>
            </a:r>
          </a:p>
          <a:p>
            <a:pPr marL="285750" indent="-285750" algn="just">
              <a:buFont typeface="Arial" panose="020B0604020202020204" pitchFamily="34" charset="0"/>
              <a:buChar char="•"/>
            </a:pPr>
            <a:endParaRPr lang="tr-TR" sz="1100" dirty="0">
              <a:solidFill>
                <a:srgbClr val="203864"/>
              </a:solidFill>
            </a:endParaRPr>
          </a:p>
          <a:p>
            <a:pPr marL="285750" indent="-285750" algn="just">
              <a:buFont typeface="Arial" panose="020B0604020202020204" pitchFamily="34" charset="0"/>
              <a:buChar char="•"/>
            </a:pPr>
            <a:r>
              <a:rPr lang="tr-TR" dirty="0">
                <a:solidFill>
                  <a:srgbClr val="203864"/>
                </a:solidFill>
              </a:rPr>
              <a:t>Emekli Sandığınca yetim aylığı bağlanan, </a:t>
            </a:r>
            <a:r>
              <a:rPr lang="tr-TR" dirty="0" smtClean="0">
                <a:solidFill>
                  <a:srgbClr val="203864"/>
                </a:solidFill>
              </a:rPr>
              <a:t>Yükseköğretim </a:t>
            </a:r>
            <a:r>
              <a:rPr lang="tr-TR" dirty="0">
                <a:solidFill>
                  <a:srgbClr val="203864"/>
                </a:solidFill>
              </a:rPr>
              <a:t>Kredi ve Yurtlar Kurumundan kredi alan, Açık Yüksek Öğretimde öğrenim gören çocuklar için de aile yardımı ödeneği verilir</a:t>
            </a:r>
            <a:r>
              <a:rPr lang="tr-TR" dirty="0" smtClean="0">
                <a:solidFill>
                  <a:srgbClr val="203864"/>
                </a:solidFill>
              </a:rPr>
              <a:t>.</a:t>
            </a:r>
          </a:p>
          <a:p>
            <a:pPr algn="just"/>
            <a:endParaRPr lang="tr-TR" dirty="0" smtClean="0">
              <a:solidFill>
                <a:srgbClr val="203864"/>
              </a:solidFill>
            </a:endParaRPr>
          </a:p>
          <a:p>
            <a:pPr marL="285750" indent="-285750" algn="just">
              <a:buFont typeface="Arial" panose="020B0604020202020204" pitchFamily="34" charset="0"/>
              <a:buChar char="•"/>
            </a:pPr>
            <a:r>
              <a:rPr lang="tr-TR" dirty="0">
                <a:solidFill>
                  <a:srgbClr val="203864"/>
                </a:solidFill>
              </a:rPr>
              <a:t>Devlet memurunun, geçimini sağladığı üvey çocukları için de bu ödenek verilir. (202. mad</a:t>
            </a:r>
            <a:r>
              <a:rPr lang="tr-TR" dirty="0" smtClean="0">
                <a:solidFill>
                  <a:srgbClr val="203864"/>
                </a:solidFill>
              </a:rPr>
              <a:t>.)</a:t>
            </a:r>
            <a:endParaRPr lang="tr-TR" dirty="0">
              <a:solidFill>
                <a:srgbClr val="203864"/>
              </a:solidFill>
            </a:endParaRPr>
          </a:p>
          <a:p>
            <a:pPr marL="285750" indent="-285750" algn="just">
              <a:buFont typeface="Arial" panose="020B0604020202020204" pitchFamily="34" charset="0"/>
              <a:buChar char="•"/>
            </a:pPr>
            <a:endParaRPr lang="tr-TR" sz="1100" dirty="0">
              <a:solidFill>
                <a:srgbClr val="203864"/>
              </a:solidFill>
            </a:endParaRPr>
          </a:p>
          <a:p>
            <a:pPr marL="285750" indent="-285750" algn="just">
              <a:buFont typeface="Arial" panose="020B0604020202020204" pitchFamily="34" charset="0"/>
              <a:buChar char="•"/>
            </a:pPr>
            <a:r>
              <a:rPr lang="tr-TR" dirty="0">
                <a:solidFill>
                  <a:srgbClr val="203864"/>
                </a:solidFill>
              </a:rPr>
              <a:t>Burs alan veya devletçe okutulan çocuklardan anılan Kanunlarda bu ödeneğin verilmesine ilişkin diğer şartları taşıyanlar için de aynı usul ve esaslar dahilinde ödenir. (</a:t>
            </a:r>
            <a:r>
              <a:rPr lang="tr-TR" b="1" dirty="0">
                <a:solidFill>
                  <a:srgbClr val="203864"/>
                </a:solidFill>
              </a:rPr>
              <a:t>6. Dönem Toplu Söz. Mad. 11</a:t>
            </a:r>
            <a:r>
              <a:rPr lang="tr-TR" dirty="0">
                <a:solidFill>
                  <a:srgbClr val="203864"/>
                </a:solidFill>
              </a:rPr>
              <a:t>)</a:t>
            </a:r>
          </a:p>
          <a:p>
            <a:pPr marL="285750" indent="-285750" algn="just">
              <a:buFont typeface="Arial" panose="020B0604020202020204" pitchFamily="34" charset="0"/>
              <a:buChar char="•"/>
            </a:pPr>
            <a:endParaRPr lang="tr-TR" sz="2000" dirty="0">
              <a:solidFill>
                <a:srgbClr val="203864"/>
              </a:solidFill>
            </a:endParaRPr>
          </a:p>
          <a:p>
            <a:pPr marL="285750" indent="-285750" algn="just">
              <a:buFont typeface="Arial" panose="020B0604020202020204" pitchFamily="34" charset="0"/>
              <a:buChar char="•"/>
            </a:pPr>
            <a:endParaRPr lang="tr-TR" sz="1600" dirty="0">
              <a:solidFill>
                <a:srgbClr val="203864"/>
              </a:solidFill>
            </a:endParaRPr>
          </a:p>
          <a:p>
            <a:pPr algn="ctr"/>
            <a:r>
              <a:rPr lang="tr-TR" b="1" dirty="0">
                <a:solidFill>
                  <a:srgbClr val="203864"/>
                </a:solidFill>
              </a:rPr>
              <a:t>Çocuk Yardımı = </a:t>
            </a:r>
            <a:r>
              <a:rPr lang="tr-TR" b="1" dirty="0">
                <a:solidFill>
                  <a:srgbClr val="00B0F0"/>
                </a:solidFill>
              </a:rPr>
              <a:t>Çocuk Yardımı Göstergesi x Aylık Katsayısı</a:t>
            </a:r>
          </a:p>
        </p:txBody>
      </p:sp>
      <p:sp>
        <p:nvSpPr>
          <p:cNvPr id="9" name="Dikdörtgen 8"/>
          <p:cNvSpPr/>
          <p:nvPr/>
        </p:nvSpPr>
        <p:spPr>
          <a:xfrm>
            <a:off x="557847" y="1364801"/>
            <a:ext cx="6075485" cy="400110"/>
          </a:xfrm>
          <a:prstGeom prst="rect">
            <a:avLst/>
          </a:prstGeom>
        </p:spPr>
        <p:txBody>
          <a:bodyPr wrap="square">
            <a:spAutoFit/>
          </a:bodyPr>
          <a:lstStyle/>
          <a:p>
            <a:r>
              <a:rPr lang="tr-TR" sz="2000" b="1" dirty="0">
                <a:solidFill>
                  <a:srgbClr val="00B0F0"/>
                </a:solidFill>
              </a:rPr>
              <a:t>Çocuk İçin Aile Yardımı Ödeneği (Çocuk Yardımı)</a:t>
            </a:r>
          </a:p>
        </p:txBody>
      </p:sp>
    </p:spTree>
    <p:extLst>
      <p:ext uri="{BB962C8B-B14F-4D97-AF65-F5344CB8AC3E}">
        <p14:creationId xmlns:p14="http://schemas.microsoft.com/office/powerpoint/2010/main" val="462890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650630" y="100927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2" name="Dikdörtgen 1"/>
          <p:cNvSpPr/>
          <p:nvPr/>
        </p:nvSpPr>
        <p:spPr>
          <a:xfrm>
            <a:off x="552091" y="1371572"/>
            <a:ext cx="11084943" cy="4532010"/>
          </a:xfrm>
          <a:prstGeom prst="rect">
            <a:avLst/>
          </a:prstGeom>
        </p:spPr>
        <p:txBody>
          <a:bodyPr wrap="square">
            <a:spAutoFit/>
          </a:bodyPr>
          <a:lstStyle/>
          <a:p>
            <a:pPr algn="just"/>
            <a:r>
              <a:rPr lang="tr-TR" b="1" dirty="0">
                <a:solidFill>
                  <a:srgbClr val="203864"/>
                </a:solidFill>
              </a:rPr>
              <a:t>Eşlerin Ayrılması Durumunda Çocuk Yardımı</a:t>
            </a:r>
            <a:endParaRPr lang="tr-TR" dirty="0">
              <a:solidFill>
                <a:srgbClr val="203864"/>
              </a:solidFill>
            </a:endParaRPr>
          </a:p>
          <a:p>
            <a:pPr algn="just"/>
            <a:r>
              <a:rPr lang="tr-TR" dirty="0">
                <a:solidFill>
                  <a:srgbClr val="203864"/>
                </a:solidFill>
              </a:rPr>
              <a:t>Boşanma veya ayrılık durumunda çocuk için verilecek aile yardımı ödeneğinin hangi tarafa ve ne oranda verileceği </a:t>
            </a:r>
            <a:r>
              <a:rPr lang="tr-TR" b="1" dirty="0">
                <a:solidFill>
                  <a:srgbClr val="203864"/>
                </a:solidFill>
              </a:rPr>
              <a:t>mahkeme kararında belirtilmemiş ise;</a:t>
            </a:r>
          </a:p>
          <a:p>
            <a:pPr marL="285750" indent="-285750" algn="just">
              <a:buFont typeface="Arial" panose="020B0604020202020204" pitchFamily="34" charset="0"/>
              <a:buChar char="•"/>
            </a:pPr>
            <a:endParaRPr lang="tr-TR" sz="1050" b="1" dirty="0">
              <a:solidFill>
                <a:srgbClr val="203864"/>
              </a:solidFill>
            </a:endParaRPr>
          </a:p>
          <a:p>
            <a:pPr marL="342900" indent="-342900" algn="just">
              <a:buFont typeface="+mj-lt"/>
              <a:buAutoNum type="alphaLcParenR"/>
            </a:pPr>
            <a:r>
              <a:rPr lang="tr-TR" dirty="0">
                <a:solidFill>
                  <a:srgbClr val="203864"/>
                </a:solidFill>
              </a:rPr>
              <a:t>Eşlerin her ikisi de memur ise ve mahkeme kararında yardımın ödenmesine ilişkin karar verilmemişse, çocuğun bırakıldığı memura çocuk için aile yardımı ödenir. </a:t>
            </a:r>
          </a:p>
          <a:p>
            <a:pPr marL="342900" indent="-342900" algn="just">
              <a:buFont typeface="+mj-lt"/>
              <a:buAutoNum type="alphaLcParenR"/>
            </a:pPr>
            <a:endParaRPr lang="tr-TR" sz="600" dirty="0">
              <a:solidFill>
                <a:srgbClr val="203864"/>
              </a:solidFill>
            </a:endParaRPr>
          </a:p>
          <a:p>
            <a:pPr marL="342900" indent="-342900" algn="just">
              <a:buFont typeface="+mj-lt"/>
              <a:buAutoNum type="alphaLcParenR"/>
            </a:pPr>
            <a:r>
              <a:rPr lang="tr-TR" dirty="0">
                <a:solidFill>
                  <a:srgbClr val="203864"/>
                </a:solidFill>
              </a:rPr>
              <a:t>Çocuğun bırakıldığı tarafın yardımı istememesi durumunda ise diğer taraf yardımdan yararlanabilir. </a:t>
            </a:r>
          </a:p>
          <a:p>
            <a:pPr marL="342900" indent="-342900" algn="just">
              <a:buFont typeface="+mj-lt"/>
              <a:buAutoNum type="alphaLcParenR"/>
            </a:pPr>
            <a:endParaRPr lang="tr-TR" sz="600" dirty="0">
              <a:solidFill>
                <a:srgbClr val="203864"/>
              </a:solidFill>
            </a:endParaRPr>
          </a:p>
          <a:p>
            <a:pPr marL="342900" indent="-342900" algn="just">
              <a:buFont typeface="+mj-lt"/>
              <a:buAutoNum type="alphaLcParenR"/>
            </a:pPr>
            <a:r>
              <a:rPr lang="tr-TR" dirty="0">
                <a:solidFill>
                  <a:srgbClr val="203864"/>
                </a:solidFill>
              </a:rPr>
              <a:t>Çocuğun verildiği eşin çocuk için aile yardımı almak istemesi halinde, çocuk için aile yardımı almakta olan memura bu ödeme artık yapılmaz.</a:t>
            </a:r>
          </a:p>
          <a:p>
            <a:pPr marL="342900" indent="-342900" algn="just">
              <a:buFont typeface="+mj-lt"/>
              <a:buAutoNum type="alphaLcParenR"/>
            </a:pPr>
            <a:endParaRPr lang="tr-TR" sz="600" dirty="0">
              <a:solidFill>
                <a:srgbClr val="203864"/>
              </a:solidFill>
            </a:endParaRPr>
          </a:p>
          <a:p>
            <a:pPr marL="342900" indent="-342900" algn="just">
              <a:buFont typeface="+mj-lt"/>
              <a:buAutoNum type="alphaLcParenR"/>
            </a:pPr>
            <a:r>
              <a:rPr lang="tr-TR" dirty="0">
                <a:solidFill>
                  <a:srgbClr val="203864"/>
                </a:solidFill>
              </a:rPr>
              <a:t>Eşlerden her ikisinin memur veya birinin memur diğerinin İş Kanunu kapsamında çalışması halinde, çocuk için verilecek aile yardımı ödeneği, mahkeme kararıyla çocuğun velayeti verilen tarafa ödenir. </a:t>
            </a:r>
          </a:p>
          <a:p>
            <a:pPr marL="342900" indent="-342900" algn="just">
              <a:buFont typeface="+mj-lt"/>
              <a:buAutoNum type="alphaLcParenR"/>
            </a:pPr>
            <a:endParaRPr lang="tr-TR" sz="600" dirty="0">
              <a:solidFill>
                <a:srgbClr val="203864"/>
              </a:solidFill>
            </a:endParaRPr>
          </a:p>
          <a:p>
            <a:pPr marL="342900" indent="-342900" algn="just">
              <a:buFont typeface="+mj-lt"/>
              <a:buAutoNum type="alphaLcParenR"/>
            </a:pPr>
            <a:r>
              <a:rPr lang="tr-TR" dirty="0">
                <a:solidFill>
                  <a:srgbClr val="203864"/>
                </a:solidFill>
              </a:rPr>
              <a:t>Eşlerden biri memur, diğeri çalışmıyor ve çocuğun velayeti mahkeme kararı ile çalışmayan eşe verilmiş ise, aile yardımı ödeneği çalışan eşe verilir. </a:t>
            </a:r>
          </a:p>
          <a:p>
            <a:pPr marL="342900" indent="-342900" algn="just">
              <a:buFont typeface="+mj-lt"/>
              <a:buAutoNum type="alphaLcParenR"/>
            </a:pPr>
            <a:endParaRPr lang="tr-TR" dirty="0">
              <a:solidFill>
                <a:srgbClr val="203864"/>
              </a:solidFill>
            </a:endParaRPr>
          </a:p>
          <a:p>
            <a:pPr algn="ctr"/>
            <a:r>
              <a:rPr lang="tr-TR" b="1" dirty="0">
                <a:solidFill>
                  <a:srgbClr val="203864"/>
                </a:solidFill>
              </a:rPr>
              <a:t>Çocuk Yardımı = </a:t>
            </a:r>
            <a:r>
              <a:rPr lang="tr-TR" b="1" dirty="0">
                <a:solidFill>
                  <a:srgbClr val="00B0F0"/>
                </a:solidFill>
              </a:rPr>
              <a:t>Çocuk Yardımı Göstergesi x Aylık Katsayısı</a:t>
            </a:r>
          </a:p>
        </p:txBody>
      </p:sp>
      <p:sp>
        <p:nvSpPr>
          <p:cNvPr id="11" name="Dikdörtgen 10"/>
          <p:cNvSpPr/>
          <p:nvPr/>
        </p:nvSpPr>
        <p:spPr>
          <a:xfrm>
            <a:off x="650631" y="297218"/>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12" name="Dikdörtgen 11"/>
          <p:cNvSpPr/>
          <p:nvPr/>
        </p:nvSpPr>
        <p:spPr>
          <a:xfrm>
            <a:off x="552091" y="919100"/>
            <a:ext cx="6075485" cy="461665"/>
          </a:xfrm>
          <a:prstGeom prst="rect">
            <a:avLst/>
          </a:prstGeom>
        </p:spPr>
        <p:txBody>
          <a:bodyPr wrap="square">
            <a:spAutoFit/>
          </a:bodyPr>
          <a:lstStyle/>
          <a:p>
            <a:r>
              <a:rPr lang="tr-TR" sz="2400" b="1" u="sng" dirty="0">
                <a:solidFill>
                  <a:srgbClr val="203864"/>
                </a:solidFill>
              </a:rPr>
              <a:t>AİLE YARDIMI ÖDENEĞİ</a:t>
            </a:r>
          </a:p>
        </p:txBody>
      </p:sp>
    </p:spTree>
    <p:extLst>
      <p:ext uri="{BB962C8B-B14F-4D97-AF65-F5344CB8AC3E}">
        <p14:creationId xmlns:p14="http://schemas.microsoft.com/office/powerpoint/2010/main" val="3733980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297218"/>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6" name="Dikdörtgen 5"/>
          <p:cNvSpPr/>
          <p:nvPr/>
        </p:nvSpPr>
        <p:spPr>
          <a:xfrm>
            <a:off x="552091" y="919100"/>
            <a:ext cx="6075485" cy="461665"/>
          </a:xfrm>
          <a:prstGeom prst="rect">
            <a:avLst/>
          </a:prstGeom>
        </p:spPr>
        <p:txBody>
          <a:bodyPr wrap="square">
            <a:spAutoFit/>
          </a:bodyPr>
          <a:lstStyle/>
          <a:p>
            <a:r>
              <a:rPr lang="tr-TR" sz="2400" b="1" u="sng" dirty="0">
                <a:solidFill>
                  <a:srgbClr val="203864"/>
                </a:solidFill>
              </a:rPr>
              <a:t>AİLE YARDIMI ÖDENEĞİ</a:t>
            </a:r>
          </a:p>
        </p:txBody>
      </p:sp>
      <p:sp>
        <p:nvSpPr>
          <p:cNvPr id="2" name="Dikdörtgen 1"/>
          <p:cNvSpPr/>
          <p:nvPr/>
        </p:nvSpPr>
        <p:spPr>
          <a:xfrm>
            <a:off x="552091" y="1400092"/>
            <a:ext cx="11084943" cy="4447371"/>
          </a:xfrm>
          <a:prstGeom prst="rect">
            <a:avLst/>
          </a:prstGeom>
        </p:spPr>
        <p:txBody>
          <a:bodyPr wrap="square">
            <a:spAutoFit/>
          </a:bodyPr>
          <a:lstStyle/>
          <a:p>
            <a:pPr algn="just"/>
            <a:r>
              <a:rPr lang="tr-TR" b="1" dirty="0">
                <a:solidFill>
                  <a:srgbClr val="203864"/>
                </a:solidFill>
              </a:rPr>
              <a:t>Çocuk için aile yardımının kesileceği haller;</a:t>
            </a:r>
          </a:p>
          <a:p>
            <a:pPr algn="just"/>
            <a:endParaRPr lang="tr-TR" sz="1000" b="1" dirty="0">
              <a:solidFill>
                <a:srgbClr val="203864"/>
              </a:solidFill>
            </a:endParaRPr>
          </a:p>
          <a:p>
            <a:pPr marL="285750" indent="-285750" algn="just">
              <a:buFont typeface="Arial" panose="020B0604020202020204" pitchFamily="34" charset="0"/>
              <a:buChar char="•"/>
            </a:pPr>
            <a:r>
              <a:rPr lang="tr-TR" dirty="0">
                <a:solidFill>
                  <a:srgbClr val="203864"/>
                </a:solidFill>
              </a:rPr>
              <a:t>Çocuğun ölümü halinde,</a:t>
            </a:r>
          </a:p>
          <a:p>
            <a:pPr marL="285750" indent="-285750" algn="just">
              <a:buFont typeface="Arial" panose="020B0604020202020204" pitchFamily="34" charset="0"/>
              <a:buChar char="•"/>
            </a:pPr>
            <a:endParaRPr lang="tr-TR" sz="900" dirty="0">
              <a:solidFill>
                <a:srgbClr val="203864"/>
              </a:solidFill>
            </a:endParaRPr>
          </a:p>
          <a:p>
            <a:pPr marL="285750" indent="-285750" algn="just">
              <a:buFont typeface="Arial" panose="020B0604020202020204" pitchFamily="34" charset="0"/>
              <a:buChar char="•"/>
            </a:pPr>
            <a:r>
              <a:rPr lang="tr-TR" dirty="0">
                <a:solidFill>
                  <a:srgbClr val="203864"/>
                </a:solidFill>
              </a:rPr>
              <a:t>Kendi  hesabına ticaret yapan veya gerçek veya tüzel kişiler yanında her ne şekilde olursa olsun menfaat  karşılığı çalışmaya başlaması durumunda (Öğrenim yapmakta iken tatil devresinde çalışanlar hariç) kesilir,</a:t>
            </a:r>
          </a:p>
          <a:p>
            <a:pPr marL="285750" indent="-285750" algn="just">
              <a:buFont typeface="Arial" panose="020B0604020202020204" pitchFamily="34" charset="0"/>
              <a:buChar char="•"/>
            </a:pPr>
            <a:endParaRPr lang="tr-TR" sz="900" dirty="0">
              <a:solidFill>
                <a:srgbClr val="203864"/>
              </a:solidFill>
            </a:endParaRPr>
          </a:p>
          <a:p>
            <a:pPr marL="285750" indent="-285750" algn="just">
              <a:buFont typeface="Arial" panose="020B0604020202020204" pitchFamily="34" charset="0"/>
              <a:buChar char="•"/>
            </a:pPr>
            <a:r>
              <a:rPr lang="tr-TR" dirty="0">
                <a:solidFill>
                  <a:srgbClr val="203864"/>
                </a:solidFill>
              </a:rPr>
              <a:t>Evlenmesi halinde,</a:t>
            </a:r>
          </a:p>
          <a:p>
            <a:pPr marL="285750" indent="-285750" algn="just">
              <a:buFont typeface="Arial" panose="020B0604020202020204" pitchFamily="34" charset="0"/>
              <a:buChar char="•"/>
            </a:pPr>
            <a:endParaRPr lang="tr-TR" sz="900" dirty="0">
              <a:solidFill>
                <a:srgbClr val="203864"/>
              </a:solidFill>
            </a:endParaRPr>
          </a:p>
          <a:p>
            <a:pPr marL="285750" indent="-285750" algn="just">
              <a:buFont typeface="Arial" panose="020B0604020202020204" pitchFamily="34" charset="0"/>
              <a:buChar char="•"/>
            </a:pPr>
            <a:r>
              <a:rPr lang="tr-TR" dirty="0">
                <a:solidFill>
                  <a:srgbClr val="203864"/>
                </a:solidFill>
              </a:rPr>
              <a:t>25 yaşını dolduran çocuklar (</a:t>
            </a:r>
            <a:r>
              <a:rPr lang="tr-TR" b="1" dirty="0">
                <a:solidFill>
                  <a:srgbClr val="203864"/>
                </a:solidFill>
              </a:rPr>
              <a:t>25 yaşını bitirdiği halde evlenmemiş kız çocukları ile çalışamayacak derecede malullükleri resmi sağlık kurulu raporuyla tespit edilenler hariç</a:t>
            </a:r>
            <a:r>
              <a:rPr lang="tr-TR" dirty="0">
                <a:solidFill>
                  <a:srgbClr val="203864"/>
                </a:solidFill>
              </a:rPr>
              <a:t>) için ödenen aile yardım ödeneği kesilir.</a:t>
            </a:r>
          </a:p>
          <a:p>
            <a:pPr marL="285750" indent="-285750" algn="just">
              <a:buFont typeface="Arial" panose="020B0604020202020204" pitchFamily="34" charset="0"/>
              <a:buChar char="•"/>
            </a:pPr>
            <a:endParaRPr lang="tr-TR" dirty="0">
              <a:solidFill>
                <a:srgbClr val="203864"/>
              </a:solidFill>
            </a:endParaRPr>
          </a:p>
          <a:p>
            <a:pPr marL="285750" indent="-285750" algn="just">
              <a:buFont typeface="Arial" panose="020B0604020202020204" pitchFamily="34" charset="0"/>
              <a:buChar char="•"/>
            </a:pPr>
            <a:endParaRPr lang="tr-TR" dirty="0">
              <a:solidFill>
                <a:srgbClr val="203864"/>
              </a:solidFill>
            </a:endParaRPr>
          </a:p>
          <a:p>
            <a:pPr marL="285750" indent="-285750" algn="just">
              <a:buFont typeface="Arial" panose="020B0604020202020204" pitchFamily="34" charset="0"/>
              <a:buChar char="•"/>
            </a:pPr>
            <a:endParaRPr lang="tr-TR" sz="1400" dirty="0">
              <a:solidFill>
                <a:srgbClr val="203864"/>
              </a:solidFill>
            </a:endParaRPr>
          </a:p>
          <a:p>
            <a:pPr marL="285750" indent="-285750" algn="just">
              <a:buFont typeface="Arial" panose="020B0604020202020204" pitchFamily="34" charset="0"/>
              <a:buChar char="•"/>
            </a:pPr>
            <a:endParaRPr lang="tr-TR" sz="1400" dirty="0">
              <a:solidFill>
                <a:srgbClr val="203864"/>
              </a:solidFill>
            </a:endParaRPr>
          </a:p>
          <a:p>
            <a:pPr marL="285750" indent="-285750" algn="just">
              <a:buFont typeface="Arial" panose="020B0604020202020204" pitchFamily="34" charset="0"/>
              <a:buChar char="•"/>
            </a:pPr>
            <a:endParaRPr lang="tr-TR" sz="2000" dirty="0">
              <a:solidFill>
                <a:srgbClr val="203864"/>
              </a:solidFill>
            </a:endParaRPr>
          </a:p>
          <a:p>
            <a:pPr marL="285750" indent="-285750" algn="just">
              <a:buFont typeface="Arial" panose="020B0604020202020204" pitchFamily="34" charset="0"/>
              <a:buChar char="•"/>
            </a:pPr>
            <a:endParaRPr lang="tr-TR" dirty="0">
              <a:solidFill>
                <a:srgbClr val="203864"/>
              </a:solidFill>
            </a:endParaRPr>
          </a:p>
          <a:p>
            <a:pPr algn="ctr"/>
            <a:r>
              <a:rPr lang="tr-TR" b="1" dirty="0">
                <a:solidFill>
                  <a:srgbClr val="203864"/>
                </a:solidFill>
              </a:rPr>
              <a:t>Çocuk Yardımı = </a:t>
            </a:r>
            <a:r>
              <a:rPr lang="tr-TR" b="1" dirty="0">
                <a:solidFill>
                  <a:srgbClr val="00B0F0"/>
                </a:solidFill>
              </a:rPr>
              <a:t>Çocuk Yardımı Göstergesi x Aylık Katsayısı</a:t>
            </a:r>
          </a:p>
        </p:txBody>
      </p:sp>
    </p:spTree>
    <p:extLst>
      <p:ext uri="{BB962C8B-B14F-4D97-AF65-F5344CB8AC3E}">
        <p14:creationId xmlns:p14="http://schemas.microsoft.com/office/powerpoint/2010/main" val="2655509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7270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o 7"/>
          <p:cNvGraphicFramePr>
            <a:graphicFrameLocks noGrp="1"/>
          </p:cNvGraphicFramePr>
          <p:nvPr>
            <p:extLst>
              <p:ext uri="{D42A27DB-BD31-4B8C-83A1-F6EECF244321}">
                <p14:modId xmlns:p14="http://schemas.microsoft.com/office/powerpoint/2010/main" val="1482842462"/>
              </p:ext>
            </p:extLst>
          </p:nvPr>
        </p:nvGraphicFramePr>
        <p:xfrm>
          <a:off x="1302188" y="1483388"/>
          <a:ext cx="9564178" cy="4139622"/>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6927721">
                  <a:extLst>
                    <a:ext uri="{9D8B030D-6E8A-4147-A177-3AD203B41FA5}">
                      <a16:colId xmlns:a16="http://schemas.microsoft.com/office/drawing/2014/main" val="454366490"/>
                    </a:ext>
                  </a:extLst>
                </a:gridCol>
                <a:gridCol w="2636457">
                  <a:extLst>
                    <a:ext uri="{9D8B030D-6E8A-4147-A177-3AD203B41FA5}">
                      <a16:colId xmlns:a16="http://schemas.microsoft.com/office/drawing/2014/main" val="762072305"/>
                    </a:ext>
                  </a:extLst>
                </a:gridCol>
              </a:tblGrid>
              <a:tr h="678542">
                <a:tc gridSpan="2">
                  <a:txBody>
                    <a:bodyPr/>
                    <a:lstStyle/>
                    <a:p>
                      <a:pPr algn="ctr"/>
                      <a:r>
                        <a:rPr lang="tr-TR" sz="2400" dirty="0"/>
                        <a:t>AİLE YARDIMI ÖDENEĞİ GÖSTERGE</a:t>
                      </a:r>
                      <a:r>
                        <a:rPr lang="tr-TR" sz="2400" baseline="0" dirty="0"/>
                        <a:t> TABLOSU</a:t>
                      </a:r>
                      <a:endParaRPr lang="tr-TR" sz="2400" dirty="0"/>
                    </a:p>
                  </a:txBody>
                  <a:tcPr anchor="ctr">
                    <a:solidFill>
                      <a:srgbClr val="203864"/>
                    </a:solidFill>
                  </a:tcPr>
                </a:tc>
                <a:tc hMerge="1">
                  <a:txBody>
                    <a:bodyPr/>
                    <a:lstStyle/>
                    <a:p>
                      <a:endParaRPr lang="tr-TR" dirty="0"/>
                    </a:p>
                  </a:txBody>
                  <a:tcPr/>
                </a:tc>
                <a:extLst>
                  <a:ext uri="{0D108BD9-81ED-4DB2-BD59-A6C34878D82A}">
                    <a16:rowId xmlns:a16="http://schemas.microsoft.com/office/drawing/2014/main" val="3491714700"/>
                  </a:ext>
                </a:extLst>
              </a:tr>
              <a:tr h="576000">
                <a:tc>
                  <a:txBody>
                    <a:bodyPr/>
                    <a:lstStyle/>
                    <a:p>
                      <a:pPr algn="l"/>
                      <a:r>
                        <a:rPr lang="tr-TR" sz="2200" b="1" kern="1200" dirty="0">
                          <a:solidFill>
                            <a:schemeClr val="bg1"/>
                          </a:solidFill>
                          <a:latin typeface="+mn-lt"/>
                          <a:ea typeface="+mn-ea"/>
                          <a:cs typeface="+mn-cs"/>
                        </a:rPr>
                        <a:t> </a:t>
                      </a:r>
                      <a:r>
                        <a:rPr lang="tr-TR" sz="2200" b="1" kern="1200" baseline="0" dirty="0">
                          <a:solidFill>
                            <a:schemeClr val="bg1"/>
                          </a:solidFill>
                          <a:latin typeface="+mn-lt"/>
                          <a:ea typeface="+mn-ea"/>
                          <a:cs typeface="+mn-cs"/>
                        </a:rPr>
                        <a:t> </a:t>
                      </a:r>
                      <a:r>
                        <a:rPr lang="tr-TR" sz="2200" b="1" kern="1200" dirty="0">
                          <a:solidFill>
                            <a:schemeClr val="bg1"/>
                          </a:solidFill>
                          <a:latin typeface="+mn-lt"/>
                          <a:ea typeface="+mn-ea"/>
                          <a:cs typeface="+mn-cs"/>
                        </a:rPr>
                        <a:t>ÖDENEK ADI</a:t>
                      </a:r>
                    </a:p>
                  </a:txBody>
                  <a:tcPr anchor="ctr">
                    <a:solidFill>
                      <a:srgbClr val="00B0F0"/>
                    </a:solidFill>
                  </a:tcPr>
                </a:tc>
                <a:tc>
                  <a:txBody>
                    <a:bodyPr/>
                    <a:lstStyle/>
                    <a:p>
                      <a:pPr algn="ctr"/>
                      <a:r>
                        <a:rPr lang="tr-TR" sz="2200" b="1" kern="1200" dirty="0">
                          <a:solidFill>
                            <a:schemeClr val="bg1"/>
                          </a:solidFill>
                          <a:latin typeface="+mn-lt"/>
                          <a:ea typeface="+mn-ea"/>
                          <a:cs typeface="+mn-cs"/>
                        </a:rPr>
                        <a:t>GÖSTERGE</a:t>
                      </a:r>
                    </a:p>
                  </a:txBody>
                  <a:tcPr anchor="ctr">
                    <a:solidFill>
                      <a:srgbClr val="00B0F0"/>
                    </a:solidFill>
                  </a:tcPr>
                </a:tc>
                <a:extLst>
                  <a:ext uri="{0D108BD9-81ED-4DB2-BD59-A6C34878D82A}">
                    <a16:rowId xmlns:a16="http://schemas.microsoft.com/office/drawing/2014/main" val="1224466711"/>
                  </a:ext>
                </a:extLst>
              </a:tr>
              <a:tr h="577016">
                <a:tc>
                  <a:txBody>
                    <a:bodyPr/>
                    <a:lstStyle/>
                    <a:p>
                      <a:pPr marL="0" algn="l" defTabSz="914400" rtl="0" eaLnBrk="1" fontAlgn="b" latinLnBrk="0" hangingPunct="1"/>
                      <a:r>
                        <a:rPr lang="tr-TR" sz="2000" b="0" kern="1200" dirty="0">
                          <a:solidFill>
                            <a:srgbClr val="203864"/>
                          </a:solidFill>
                          <a:latin typeface="+mn-lt"/>
                          <a:ea typeface="+mn-ea"/>
                          <a:cs typeface="+mn-cs"/>
                        </a:rPr>
                        <a:t>   AİLE YARDIMI</a:t>
                      </a:r>
                    </a:p>
                  </a:txBody>
                  <a:tcPr marL="9525" marR="9525" marT="9525" marB="0" anchor="ctr">
                    <a:solidFill>
                      <a:srgbClr val="ABE9FF"/>
                    </a:solidFill>
                  </a:tcPr>
                </a:tc>
                <a:tc>
                  <a:txBody>
                    <a:bodyPr/>
                    <a:lstStyle/>
                    <a:p>
                      <a:pPr algn="ctr"/>
                      <a:r>
                        <a:rPr lang="tr-TR" sz="2000" b="1" kern="1200" dirty="0">
                          <a:solidFill>
                            <a:srgbClr val="203864"/>
                          </a:solidFill>
                          <a:latin typeface="+mn-lt"/>
                          <a:ea typeface="+mn-ea"/>
                          <a:cs typeface="+mn-cs"/>
                        </a:rPr>
                        <a:t>2273</a:t>
                      </a:r>
                    </a:p>
                  </a:txBody>
                  <a:tcPr marL="83965" marR="83965" marT="41996" marB="41996" anchor="ctr">
                    <a:solidFill>
                      <a:srgbClr val="ABE9FF"/>
                    </a:solidFill>
                  </a:tcPr>
                </a:tc>
                <a:extLst>
                  <a:ext uri="{0D108BD9-81ED-4DB2-BD59-A6C34878D82A}">
                    <a16:rowId xmlns:a16="http://schemas.microsoft.com/office/drawing/2014/main" val="2720880496"/>
                  </a:ext>
                </a:extLst>
              </a:tr>
              <a:tr h="577016">
                <a:tc>
                  <a:txBody>
                    <a:bodyPr/>
                    <a:lstStyle/>
                    <a:p>
                      <a:pPr marL="0" algn="l" defTabSz="914400" rtl="0" eaLnBrk="1" fontAlgn="b" latinLnBrk="0" hangingPunct="1"/>
                      <a:r>
                        <a:rPr lang="tr-TR" sz="2000" b="0" kern="1200" dirty="0">
                          <a:solidFill>
                            <a:srgbClr val="203864"/>
                          </a:solidFill>
                          <a:latin typeface="+mn-lt"/>
                          <a:ea typeface="+mn-ea"/>
                          <a:cs typeface="+mn-cs"/>
                        </a:rPr>
                        <a:t>   ÇOCUK</a:t>
                      </a:r>
                      <a:r>
                        <a:rPr lang="tr-TR" sz="2000" b="0" kern="1200" baseline="0" dirty="0">
                          <a:solidFill>
                            <a:srgbClr val="203864"/>
                          </a:solidFill>
                          <a:latin typeface="+mn-lt"/>
                          <a:ea typeface="+mn-ea"/>
                          <a:cs typeface="+mn-cs"/>
                        </a:rPr>
                        <a:t> YARDIMI (0-6 YAŞ)</a:t>
                      </a:r>
                      <a:endParaRPr lang="tr-TR" sz="2000" b="0" kern="1200" dirty="0">
                        <a:solidFill>
                          <a:srgbClr val="203864"/>
                        </a:solidFill>
                        <a:latin typeface="+mn-lt"/>
                        <a:ea typeface="+mn-ea"/>
                        <a:cs typeface="+mn-cs"/>
                      </a:endParaRPr>
                    </a:p>
                  </a:txBody>
                  <a:tcPr marL="9525" marR="9525" marT="9525" marB="0" anchor="ctr">
                    <a:solidFill>
                      <a:srgbClr val="E1F7FF"/>
                    </a:solidFill>
                  </a:tcPr>
                </a:tc>
                <a:tc>
                  <a:txBody>
                    <a:bodyPr/>
                    <a:lstStyle/>
                    <a:p>
                      <a:pPr algn="ctr"/>
                      <a:r>
                        <a:rPr lang="tr-TR" sz="2000" b="1" kern="1200" dirty="0">
                          <a:solidFill>
                            <a:srgbClr val="203864"/>
                          </a:solidFill>
                          <a:latin typeface="+mn-lt"/>
                          <a:ea typeface="+mn-ea"/>
                          <a:cs typeface="+mn-cs"/>
                        </a:rPr>
                        <a:t>500</a:t>
                      </a:r>
                    </a:p>
                  </a:txBody>
                  <a:tcPr marL="83965" marR="83965" marT="41996" marB="41996" anchor="ctr">
                    <a:solidFill>
                      <a:srgbClr val="E1F7FF"/>
                    </a:solidFill>
                  </a:tcPr>
                </a:tc>
                <a:extLst>
                  <a:ext uri="{0D108BD9-81ED-4DB2-BD59-A6C34878D82A}">
                    <a16:rowId xmlns:a16="http://schemas.microsoft.com/office/drawing/2014/main" val="552292676"/>
                  </a:ext>
                </a:extLst>
              </a:tr>
              <a:tr h="577016">
                <a:tc>
                  <a:txBody>
                    <a:bodyPr/>
                    <a:lstStyle/>
                    <a:p>
                      <a:pPr marL="0" algn="l" defTabSz="914400" rtl="0" eaLnBrk="1" fontAlgn="b" latinLnBrk="0" hangingPunct="1"/>
                      <a:r>
                        <a:rPr lang="tr-TR" sz="2000" b="0" kern="1200" dirty="0">
                          <a:solidFill>
                            <a:srgbClr val="203864"/>
                          </a:solidFill>
                          <a:latin typeface="+mn-lt"/>
                          <a:ea typeface="+mn-ea"/>
                          <a:cs typeface="+mn-cs"/>
                        </a:rPr>
                        <a:t>   ÇOCUK</a:t>
                      </a:r>
                      <a:r>
                        <a:rPr lang="tr-TR" sz="2000" b="0" kern="1200" baseline="0" dirty="0">
                          <a:solidFill>
                            <a:srgbClr val="203864"/>
                          </a:solidFill>
                          <a:latin typeface="+mn-lt"/>
                          <a:ea typeface="+mn-ea"/>
                          <a:cs typeface="+mn-cs"/>
                        </a:rPr>
                        <a:t> YARDIMI (0-6 YAŞ VE ENGELLİ)</a:t>
                      </a:r>
                      <a:endParaRPr lang="tr-TR" sz="2000" b="0" kern="1200" dirty="0">
                        <a:solidFill>
                          <a:srgbClr val="203864"/>
                        </a:solidFill>
                        <a:latin typeface="+mn-lt"/>
                        <a:ea typeface="+mn-ea"/>
                        <a:cs typeface="+mn-cs"/>
                      </a:endParaRPr>
                    </a:p>
                  </a:txBody>
                  <a:tcPr marL="9525" marR="9525" marT="9525" marB="0" anchor="ctr">
                    <a:solidFill>
                      <a:srgbClr val="ABE9FF"/>
                    </a:solidFill>
                  </a:tcPr>
                </a:tc>
                <a:tc>
                  <a:txBody>
                    <a:bodyPr/>
                    <a:lstStyle/>
                    <a:p>
                      <a:pPr algn="ctr"/>
                      <a:r>
                        <a:rPr lang="tr-TR" sz="2000" b="1" kern="1200" dirty="0">
                          <a:solidFill>
                            <a:srgbClr val="203864"/>
                          </a:solidFill>
                          <a:latin typeface="+mn-lt"/>
                          <a:ea typeface="+mn-ea"/>
                          <a:cs typeface="+mn-cs"/>
                        </a:rPr>
                        <a:t>750</a:t>
                      </a:r>
                    </a:p>
                  </a:txBody>
                  <a:tcPr marL="83965" marR="83965" marT="41996" marB="41996" anchor="ctr">
                    <a:solidFill>
                      <a:srgbClr val="ABE9FF"/>
                    </a:solidFill>
                  </a:tcPr>
                </a:tc>
                <a:extLst>
                  <a:ext uri="{0D108BD9-81ED-4DB2-BD59-A6C34878D82A}">
                    <a16:rowId xmlns:a16="http://schemas.microsoft.com/office/drawing/2014/main" val="2713071835"/>
                  </a:ext>
                </a:extLst>
              </a:tr>
              <a:tr h="577016">
                <a:tc>
                  <a:txBody>
                    <a:bodyPr/>
                    <a:lstStyle/>
                    <a:p>
                      <a:pPr marL="0" algn="l" defTabSz="914400" rtl="0" eaLnBrk="1" fontAlgn="b" latinLnBrk="0" hangingPunct="1"/>
                      <a:r>
                        <a:rPr lang="tr-TR" sz="2000" b="0" kern="1200" dirty="0">
                          <a:solidFill>
                            <a:srgbClr val="203864"/>
                          </a:solidFill>
                          <a:latin typeface="+mn-lt"/>
                          <a:ea typeface="+mn-ea"/>
                          <a:cs typeface="+mn-cs"/>
                        </a:rPr>
                        <a:t>   ÇOCUK</a:t>
                      </a:r>
                      <a:r>
                        <a:rPr lang="tr-TR" sz="2000" b="0" kern="1200" baseline="0" dirty="0">
                          <a:solidFill>
                            <a:srgbClr val="203864"/>
                          </a:solidFill>
                          <a:latin typeface="+mn-lt"/>
                          <a:ea typeface="+mn-ea"/>
                          <a:cs typeface="+mn-cs"/>
                        </a:rPr>
                        <a:t> YARDIMI (6+ YAŞ)</a:t>
                      </a:r>
                      <a:endParaRPr lang="tr-TR" sz="2000" b="0" kern="1200" dirty="0">
                        <a:solidFill>
                          <a:srgbClr val="203864"/>
                        </a:solidFill>
                        <a:latin typeface="+mn-lt"/>
                        <a:ea typeface="+mn-ea"/>
                        <a:cs typeface="+mn-cs"/>
                      </a:endParaRPr>
                    </a:p>
                  </a:txBody>
                  <a:tcPr marL="9525" marR="9525" marT="9525" marB="0" anchor="ctr">
                    <a:solidFill>
                      <a:srgbClr val="E1F7FF"/>
                    </a:solidFill>
                  </a:tcPr>
                </a:tc>
                <a:tc>
                  <a:txBody>
                    <a:bodyPr/>
                    <a:lstStyle/>
                    <a:p>
                      <a:pPr algn="ctr"/>
                      <a:r>
                        <a:rPr lang="tr-TR" sz="2000" b="1" kern="1200" dirty="0">
                          <a:solidFill>
                            <a:srgbClr val="203864"/>
                          </a:solidFill>
                          <a:latin typeface="+mn-lt"/>
                          <a:ea typeface="+mn-ea"/>
                          <a:cs typeface="+mn-cs"/>
                        </a:rPr>
                        <a:t>250</a:t>
                      </a:r>
                    </a:p>
                  </a:txBody>
                  <a:tcPr marL="83965" marR="83965" marT="41996" marB="41996" anchor="ctr">
                    <a:solidFill>
                      <a:srgbClr val="E1F7FF"/>
                    </a:solidFill>
                  </a:tcPr>
                </a:tc>
                <a:extLst>
                  <a:ext uri="{0D108BD9-81ED-4DB2-BD59-A6C34878D82A}">
                    <a16:rowId xmlns:a16="http://schemas.microsoft.com/office/drawing/2014/main" val="3837298979"/>
                  </a:ext>
                </a:extLst>
              </a:tr>
              <a:tr h="577016">
                <a:tc>
                  <a:txBody>
                    <a:bodyPr/>
                    <a:lstStyle/>
                    <a:p>
                      <a:pPr marL="0" algn="l" defTabSz="914400" rtl="0" eaLnBrk="1" fontAlgn="b" latinLnBrk="0" hangingPunct="1"/>
                      <a:r>
                        <a:rPr lang="tr-TR" sz="2000" b="0" kern="1200" dirty="0">
                          <a:solidFill>
                            <a:srgbClr val="203864"/>
                          </a:solidFill>
                          <a:latin typeface="+mn-lt"/>
                          <a:ea typeface="+mn-ea"/>
                          <a:cs typeface="+mn-cs"/>
                        </a:rPr>
                        <a:t>   ÇOCUK</a:t>
                      </a:r>
                      <a:r>
                        <a:rPr lang="tr-TR" sz="2000" b="0" kern="1200" baseline="0" dirty="0">
                          <a:solidFill>
                            <a:srgbClr val="203864"/>
                          </a:solidFill>
                          <a:latin typeface="+mn-lt"/>
                          <a:ea typeface="+mn-ea"/>
                          <a:cs typeface="+mn-cs"/>
                        </a:rPr>
                        <a:t> YARDIMI (6+ YAŞ VE ENGELLİ)</a:t>
                      </a:r>
                      <a:endParaRPr lang="tr-TR" sz="2000" b="0" kern="1200" dirty="0">
                        <a:solidFill>
                          <a:srgbClr val="203864"/>
                        </a:solidFill>
                        <a:latin typeface="+mn-lt"/>
                        <a:ea typeface="+mn-ea"/>
                        <a:cs typeface="+mn-cs"/>
                      </a:endParaRPr>
                    </a:p>
                  </a:txBody>
                  <a:tcPr marL="9525" marR="9525" marT="9525" marB="0" anchor="ctr">
                    <a:solidFill>
                      <a:srgbClr val="ABE9FF"/>
                    </a:solidFill>
                  </a:tcPr>
                </a:tc>
                <a:tc>
                  <a:txBody>
                    <a:bodyPr/>
                    <a:lstStyle/>
                    <a:p>
                      <a:pPr algn="ctr"/>
                      <a:r>
                        <a:rPr lang="tr-TR" sz="2000" b="1" kern="1200" dirty="0">
                          <a:solidFill>
                            <a:srgbClr val="203864"/>
                          </a:solidFill>
                          <a:latin typeface="+mn-lt"/>
                          <a:ea typeface="+mn-ea"/>
                          <a:cs typeface="+mn-cs"/>
                        </a:rPr>
                        <a:t>375</a:t>
                      </a:r>
                    </a:p>
                  </a:txBody>
                  <a:tcPr marL="83965" marR="83965" marT="41996" marB="41996" anchor="ctr">
                    <a:solidFill>
                      <a:srgbClr val="ABE9FF"/>
                    </a:solidFill>
                  </a:tcPr>
                </a:tc>
                <a:extLst>
                  <a:ext uri="{0D108BD9-81ED-4DB2-BD59-A6C34878D82A}">
                    <a16:rowId xmlns:a16="http://schemas.microsoft.com/office/drawing/2014/main" val="864499960"/>
                  </a:ext>
                </a:extLst>
              </a:tr>
            </a:tbl>
          </a:graphicData>
        </a:graphic>
      </p:graphicFrame>
      <p:sp>
        <p:nvSpPr>
          <p:cNvPr id="10" name="Dikdörtgen 9"/>
          <p:cNvSpPr/>
          <p:nvPr/>
        </p:nvSpPr>
        <p:spPr>
          <a:xfrm>
            <a:off x="650631" y="297218"/>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11" name="Dikdörtgen 10"/>
          <p:cNvSpPr/>
          <p:nvPr/>
        </p:nvSpPr>
        <p:spPr>
          <a:xfrm>
            <a:off x="552091" y="919100"/>
            <a:ext cx="6075485" cy="461665"/>
          </a:xfrm>
          <a:prstGeom prst="rect">
            <a:avLst/>
          </a:prstGeom>
        </p:spPr>
        <p:txBody>
          <a:bodyPr wrap="square">
            <a:spAutoFit/>
          </a:bodyPr>
          <a:lstStyle/>
          <a:p>
            <a:r>
              <a:rPr lang="tr-TR" sz="2400" b="1" dirty="0">
                <a:solidFill>
                  <a:srgbClr val="203864"/>
                </a:solidFill>
              </a:rPr>
              <a:t>          </a:t>
            </a:r>
            <a:r>
              <a:rPr lang="tr-TR" sz="2400" b="1" u="sng" dirty="0">
                <a:solidFill>
                  <a:srgbClr val="203864"/>
                </a:solidFill>
              </a:rPr>
              <a:t>AİLE YARDIMI ÖDENEĞİ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236832"/>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5" name="Dikdörtgen 4"/>
          <p:cNvSpPr/>
          <p:nvPr/>
        </p:nvSpPr>
        <p:spPr>
          <a:xfrm>
            <a:off x="650630" y="100927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733244" y="991223"/>
            <a:ext cx="6075485" cy="461665"/>
          </a:xfrm>
          <a:prstGeom prst="rect">
            <a:avLst/>
          </a:prstGeom>
        </p:spPr>
        <p:txBody>
          <a:bodyPr wrap="square">
            <a:spAutoFit/>
          </a:bodyPr>
          <a:lstStyle/>
          <a:p>
            <a:r>
              <a:rPr lang="tr-TR" sz="2400" b="1" u="sng" dirty="0">
                <a:solidFill>
                  <a:srgbClr val="203864"/>
                </a:solidFill>
              </a:rPr>
              <a:t>ÜNİVERSİTE ÖDENEĞİ</a:t>
            </a:r>
          </a:p>
        </p:txBody>
      </p:sp>
      <p:sp>
        <p:nvSpPr>
          <p:cNvPr id="2" name="Dikdörtgen 1"/>
          <p:cNvSpPr/>
          <p:nvPr/>
        </p:nvSpPr>
        <p:spPr>
          <a:xfrm>
            <a:off x="733244" y="1518992"/>
            <a:ext cx="10670877" cy="4278094"/>
          </a:xfrm>
          <a:prstGeom prst="rect">
            <a:avLst/>
          </a:prstGeom>
        </p:spPr>
        <p:txBody>
          <a:bodyPr wrap="square">
            <a:spAutoFit/>
          </a:bodyPr>
          <a:lstStyle/>
          <a:p>
            <a:pPr algn="just"/>
            <a:r>
              <a:rPr lang="tr-TR" sz="2000" b="1" dirty="0">
                <a:solidFill>
                  <a:srgbClr val="203864"/>
                </a:solidFill>
              </a:rPr>
              <a:t>2914 Sayılı Yükseköğretim Personel Kanununun 12.maddesine göre; </a:t>
            </a:r>
            <a:r>
              <a:rPr lang="tr-TR" sz="2000" dirty="0">
                <a:solidFill>
                  <a:srgbClr val="203864"/>
                </a:solidFill>
              </a:rPr>
              <a:t>657 sayılı Devlet Memurları Kanununa tabi en yüksek Devlet memuru brüt aylık (ek gösterge dahil) tutarının unvanlara göre belirlenen oranlarla çarpılması sureti ile elde edilen tutarda   her ay üniversite ödeneği ödenir. </a:t>
            </a:r>
          </a:p>
          <a:p>
            <a:pPr algn="just"/>
            <a:endParaRPr lang="tr-TR" sz="2000" dirty="0">
              <a:solidFill>
                <a:srgbClr val="203864"/>
              </a:solidFill>
            </a:endParaRPr>
          </a:p>
          <a:p>
            <a:pPr marL="342900" indent="-342900" algn="just">
              <a:buFont typeface="Arial" panose="020B0604020202020204" pitchFamily="34" charset="0"/>
              <a:buChar char="•"/>
            </a:pPr>
            <a:r>
              <a:rPr lang="tr-TR" sz="2000" dirty="0">
                <a:solidFill>
                  <a:srgbClr val="203864"/>
                </a:solidFill>
              </a:rPr>
              <a:t>Bu ödenek  kısmi statüde görev yapanlara ödenmez.</a:t>
            </a:r>
          </a:p>
          <a:p>
            <a:pPr marL="342900" indent="-342900" algn="just">
              <a:buFont typeface="Arial" panose="020B0604020202020204" pitchFamily="34" charset="0"/>
              <a:buChar char="•"/>
            </a:pPr>
            <a:r>
              <a:rPr lang="tr-TR" sz="2000" dirty="0">
                <a:solidFill>
                  <a:srgbClr val="203864"/>
                </a:solidFill>
              </a:rPr>
              <a:t>Damga Vergisi hariç herhangi bir vergiye tabi tutulmaz</a:t>
            </a:r>
          </a:p>
          <a:p>
            <a:pPr algn="just"/>
            <a:endParaRPr lang="tr-TR" sz="1200" dirty="0">
              <a:solidFill>
                <a:srgbClr val="00B0F0"/>
              </a:solidFill>
            </a:endParaRPr>
          </a:p>
          <a:p>
            <a:pPr algn="just"/>
            <a:endParaRPr lang="tr-TR" dirty="0">
              <a:solidFill>
                <a:srgbClr val="00B0F0"/>
              </a:solidFill>
            </a:endParaRPr>
          </a:p>
          <a:p>
            <a:pPr algn="just"/>
            <a:r>
              <a:rPr lang="tr-TR" sz="1600" dirty="0">
                <a:solidFill>
                  <a:srgbClr val="00B0F0"/>
                </a:solidFill>
              </a:rPr>
              <a:t>5434 sayılı Kanuna tabi personelin Üniversite Ödeneği bürüt tutarından; </a:t>
            </a:r>
            <a:r>
              <a:rPr lang="tr-TR" sz="1600" u="sng" dirty="0">
                <a:solidFill>
                  <a:srgbClr val="00B0F0"/>
                </a:solidFill>
              </a:rPr>
              <a:t>damga vergisi, sendika aidatı kesilir.</a:t>
            </a:r>
          </a:p>
          <a:p>
            <a:pPr algn="just"/>
            <a:r>
              <a:rPr lang="tr-TR" sz="1600" dirty="0">
                <a:solidFill>
                  <a:srgbClr val="00B0F0"/>
                </a:solidFill>
              </a:rPr>
              <a:t>5510 sayılı Kanuna tabi personelin Üniversite Ödeneği bürüt tutarından: </a:t>
            </a:r>
            <a:r>
              <a:rPr lang="tr-TR" sz="1600" u="sng" dirty="0">
                <a:solidFill>
                  <a:srgbClr val="00B0F0"/>
                </a:solidFill>
              </a:rPr>
              <a:t>damga vergisi, sendika aidatı, BES kesintisi ve sigorta pirimi kesilir.</a:t>
            </a:r>
            <a:endParaRPr lang="tr-TR" dirty="0">
              <a:solidFill>
                <a:srgbClr val="00B0F0"/>
              </a:solidFill>
            </a:endParaRPr>
          </a:p>
          <a:p>
            <a:pPr algn="ctr"/>
            <a:endParaRPr lang="tr-TR" dirty="0">
              <a:solidFill>
                <a:srgbClr val="00B0F0"/>
              </a:solidFill>
            </a:endParaRPr>
          </a:p>
          <a:p>
            <a:pPr algn="ctr"/>
            <a:endParaRPr lang="tr-TR" dirty="0">
              <a:solidFill>
                <a:srgbClr val="00B0F0"/>
              </a:solidFill>
            </a:endParaRPr>
          </a:p>
          <a:p>
            <a:pPr algn="ctr"/>
            <a:endParaRPr lang="tr-TR" sz="1600" dirty="0">
              <a:solidFill>
                <a:srgbClr val="00B0F0"/>
              </a:solidFill>
            </a:endParaRPr>
          </a:p>
          <a:p>
            <a:pPr algn="ctr"/>
            <a:r>
              <a:rPr lang="tr-TR" b="1" dirty="0">
                <a:solidFill>
                  <a:srgbClr val="203864"/>
                </a:solidFill>
              </a:rPr>
              <a:t>Üniversite Ödeneği = </a:t>
            </a:r>
            <a:r>
              <a:rPr lang="tr-TR" b="1" dirty="0">
                <a:solidFill>
                  <a:srgbClr val="00B0F0"/>
                </a:solidFill>
              </a:rPr>
              <a:t>En Yüksek Devlet Memuru Aylığı x Üniversite Ödeneği Oranı %</a:t>
            </a:r>
          </a:p>
        </p:txBody>
      </p:sp>
    </p:spTree>
    <p:extLst>
      <p:ext uri="{BB962C8B-B14F-4D97-AF65-F5344CB8AC3E}">
        <p14:creationId xmlns:p14="http://schemas.microsoft.com/office/powerpoint/2010/main" val="2874920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o 1"/>
          <p:cNvGraphicFramePr>
            <a:graphicFrameLocks noGrp="1"/>
          </p:cNvGraphicFramePr>
          <p:nvPr>
            <p:extLst>
              <p:ext uri="{D42A27DB-BD31-4B8C-83A1-F6EECF244321}">
                <p14:modId xmlns:p14="http://schemas.microsoft.com/office/powerpoint/2010/main" val="1505380341"/>
              </p:ext>
            </p:extLst>
          </p:nvPr>
        </p:nvGraphicFramePr>
        <p:xfrm>
          <a:off x="1302589" y="422693"/>
          <a:ext cx="9290648" cy="5078919"/>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720332">
                  <a:extLst>
                    <a:ext uri="{9D8B030D-6E8A-4147-A177-3AD203B41FA5}">
                      <a16:colId xmlns:a16="http://schemas.microsoft.com/office/drawing/2014/main" val="114346425"/>
                    </a:ext>
                  </a:extLst>
                </a:gridCol>
                <a:gridCol w="720332">
                  <a:extLst>
                    <a:ext uri="{9D8B030D-6E8A-4147-A177-3AD203B41FA5}">
                      <a16:colId xmlns:a16="http://schemas.microsoft.com/office/drawing/2014/main" val="454366490"/>
                    </a:ext>
                  </a:extLst>
                </a:gridCol>
                <a:gridCol w="5540252">
                  <a:extLst>
                    <a:ext uri="{9D8B030D-6E8A-4147-A177-3AD203B41FA5}">
                      <a16:colId xmlns:a16="http://schemas.microsoft.com/office/drawing/2014/main" val="602313683"/>
                    </a:ext>
                  </a:extLst>
                </a:gridCol>
                <a:gridCol w="2309732">
                  <a:extLst>
                    <a:ext uri="{9D8B030D-6E8A-4147-A177-3AD203B41FA5}">
                      <a16:colId xmlns:a16="http://schemas.microsoft.com/office/drawing/2014/main" val="1392799798"/>
                    </a:ext>
                  </a:extLst>
                </a:gridCol>
              </a:tblGrid>
              <a:tr h="552091">
                <a:tc gridSpan="4">
                  <a:txBody>
                    <a:bodyPr/>
                    <a:lstStyle/>
                    <a:p>
                      <a:pPr algn="ctr"/>
                      <a:r>
                        <a:rPr lang="tr-TR" sz="2400" dirty="0"/>
                        <a:t>ÜNİVERSİTE ÖDENEĞİ (2914 s. - 12.Md.)</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solidFill>
                      <a:srgbClr val="203864"/>
                    </a:solidFill>
                  </a:tcPr>
                </a:tc>
                <a:tc hMerge="1">
                  <a:txBody>
                    <a:bodyPr/>
                    <a:lstStyle/>
                    <a:p>
                      <a:pPr algn="ctr"/>
                      <a:endParaRPr lang="tr-TR" sz="2400" dirty="0"/>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solidFill>
                      <a:srgbClr val="203864"/>
                    </a:solidFill>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3491714700"/>
                  </a:ext>
                </a:extLst>
              </a:tr>
              <a:tr h="454343">
                <a:tc gridSpan="3">
                  <a:txBody>
                    <a:bodyPr/>
                    <a:lstStyle/>
                    <a:p>
                      <a:pPr algn="ctr" fontAlgn="b"/>
                      <a:r>
                        <a:rPr lang="tr-TR" sz="2000" b="1" kern="1200" dirty="0">
                          <a:solidFill>
                            <a:schemeClr val="bg1"/>
                          </a:solidFill>
                          <a:latin typeface="+mn-lt"/>
                          <a:ea typeface="+mn-ea"/>
                          <a:cs typeface="+mn-cs"/>
                        </a:rPr>
                        <a:t>Kadro Unvanı</a:t>
                      </a:r>
                    </a:p>
                  </a:txBody>
                  <a:tcPr marL="9525" marR="9525" marT="9525" marB="0" anchor="ctr">
                    <a:lnB w="28575" cap="flat" cmpd="sng" algn="ctr">
                      <a:solidFill>
                        <a:schemeClr val="bg1"/>
                      </a:solidFill>
                      <a:prstDash val="solid"/>
                      <a:round/>
                      <a:headEnd type="none" w="med" len="med"/>
                      <a:tailEnd type="none" w="med" len="med"/>
                    </a:lnB>
                    <a:solidFill>
                      <a:srgbClr val="00B0F0"/>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lnB w="28575" cap="flat" cmpd="sng" algn="ctr">
                      <a:solidFill>
                        <a:schemeClr val="bg1"/>
                      </a:solidFill>
                      <a:prstDash val="solid"/>
                      <a:round/>
                      <a:headEnd type="none" w="med" len="med"/>
                      <a:tailEnd type="none" w="med" len="med"/>
                    </a:lnB>
                    <a:solidFill>
                      <a:srgbClr val="00B0F0"/>
                    </a:solidFill>
                  </a:tcPr>
                </a:tc>
                <a:tc hMerge="1">
                  <a:txBody>
                    <a:bodyPr/>
                    <a:lstStyle/>
                    <a:p>
                      <a:endParaRPr lang="tr-TR"/>
                    </a:p>
                  </a:txBody>
                  <a:tcPr/>
                </a:tc>
                <a:tc>
                  <a:txBody>
                    <a:bodyPr/>
                    <a:lstStyle/>
                    <a:p>
                      <a:pPr algn="ctr" fontAlgn="b"/>
                      <a:r>
                        <a:rPr lang="tr-TR" sz="2000" b="1" kern="1200" dirty="0">
                          <a:solidFill>
                            <a:schemeClr val="bg1"/>
                          </a:solidFill>
                          <a:latin typeface="+mn-lt"/>
                          <a:ea typeface="+mn-ea"/>
                          <a:cs typeface="+mn-cs"/>
                        </a:rPr>
                        <a:t>Oranı %</a:t>
                      </a:r>
                    </a:p>
                  </a:txBody>
                  <a:tcPr marL="9525" marR="9525" marT="9525" marB="0" anchor="ctr">
                    <a:lnR w="12700" cap="flat" cmpd="sng" algn="ctr">
                      <a:solidFill>
                        <a:srgbClr val="203864"/>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452363188"/>
                  </a:ext>
                </a:extLst>
              </a:tr>
              <a:tr h="828000">
                <a:tc>
                  <a:txBody>
                    <a:bodyPr/>
                    <a:lstStyle/>
                    <a:p>
                      <a:pPr algn="ctr" fontAlgn="b"/>
                      <a:r>
                        <a:rPr lang="tr-TR" sz="1800" b="1" kern="1200" dirty="0">
                          <a:solidFill>
                            <a:srgbClr val="203864"/>
                          </a:solidFill>
                          <a:latin typeface="+mn-lt"/>
                          <a:ea typeface="+mn-ea"/>
                          <a:cs typeface="+mn-cs"/>
                        </a:rPr>
                        <a:t>1</a:t>
                      </a:r>
                    </a:p>
                  </a:txBody>
                  <a:tcPr marL="9525" marR="9525" marT="9525" marB="0"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E9FF"/>
                    </a:solidFill>
                  </a:tcPr>
                </a:tc>
                <a:tc gridSpan="2">
                  <a:txBody>
                    <a:bodyPr/>
                    <a:lstStyle/>
                    <a:p>
                      <a:pPr algn="just" fontAlgn="b"/>
                      <a:r>
                        <a:rPr lang="tr-TR" sz="1800" kern="1200" dirty="0">
                          <a:solidFill>
                            <a:srgbClr val="203864"/>
                          </a:solidFill>
                          <a:latin typeface="+mn-lt"/>
                          <a:ea typeface="+mn-ea"/>
                          <a:cs typeface="+mn-cs"/>
                        </a:rPr>
                        <a:t>Profesörlerden Rektör, Rektör Yardımcısı, Dekan, Dekan</a:t>
                      </a:r>
                      <a:r>
                        <a:rPr lang="tr-TR" sz="1800" kern="1200" baseline="0" dirty="0">
                          <a:solidFill>
                            <a:srgbClr val="203864"/>
                          </a:solidFill>
                          <a:latin typeface="+mn-lt"/>
                          <a:ea typeface="+mn-ea"/>
                          <a:cs typeface="+mn-cs"/>
                        </a:rPr>
                        <a:t> </a:t>
                      </a:r>
                      <a:r>
                        <a:rPr lang="tr-TR" sz="1800" kern="1200" dirty="0">
                          <a:solidFill>
                            <a:srgbClr val="203864"/>
                          </a:solidFill>
                          <a:latin typeface="+mn-lt"/>
                          <a:ea typeface="+mn-ea"/>
                          <a:cs typeface="+mn-cs"/>
                        </a:rPr>
                        <a:t>Yardımcısı, Yüksekokul Müdürü olanlar ile Profesörlük kadrosunda 3 yılını tamamlamış bulunanlara</a:t>
                      </a:r>
                    </a:p>
                  </a:txBody>
                  <a:tcPr marL="9525" marR="9525" marT="9525" marB="0" anchor="ctr">
                    <a:lnL w="12700" cap="flat" cmpd="sng" algn="ctr">
                      <a:solidFill>
                        <a:srgbClr val="203864"/>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hMerge="1">
                  <a:txBody>
                    <a:bodyPr/>
                    <a:lstStyle/>
                    <a:p>
                      <a:endParaRPr lang="tr-TR"/>
                    </a:p>
                  </a:txBody>
                  <a:tcPr/>
                </a:tc>
                <a:tc>
                  <a:txBody>
                    <a:bodyPr/>
                    <a:lstStyle/>
                    <a:p>
                      <a:pPr algn="ctr" fontAlgn="b"/>
                      <a:r>
                        <a:rPr lang="tr-TR" sz="1800" kern="1200" dirty="0">
                          <a:solidFill>
                            <a:srgbClr val="203864"/>
                          </a:solidFill>
                          <a:latin typeface="+mn-lt"/>
                          <a:ea typeface="+mn-ea"/>
                          <a:cs typeface="+mn-cs"/>
                        </a:rPr>
                        <a:t>245</a:t>
                      </a:r>
                    </a:p>
                  </a:txBody>
                  <a:tcPr marL="9525" marR="9525" marT="9525" marB="0" anchor="ctr">
                    <a:lnR w="12700" cap="flat" cmpd="sng" algn="ctr">
                      <a:solidFill>
                        <a:srgbClr val="203864"/>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extLst>
                  <a:ext uri="{0D108BD9-81ED-4DB2-BD59-A6C34878D82A}">
                    <a16:rowId xmlns:a16="http://schemas.microsoft.com/office/drawing/2014/main" val="2720880496"/>
                  </a:ext>
                </a:extLst>
              </a:tr>
              <a:tr h="360000">
                <a:tc>
                  <a:txBody>
                    <a:bodyPr/>
                    <a:lstStyle/>
                    <a:p>
                      <a:pPr algn="ctr" fontAlgn="b"/>
                      <a:r>
                        <a:rPr lang="tr-TR" sz="1800" b="1" kern="1200" dirty="0">
                          <a:solidFill>
                            <a:srgbClr val="203864"/>
                          </a:solidFill>
                          <a:latin typeface="+mn-lt"/>
                          <a:ea typeface="+mn-ea"/>
                          <a:cs typeface="+mn-cs"/>
                        </a:rPr>
                        <a:t>2</a:t>
                      </a:r>
                    </a:p>
                  </a:txBody>
                  <a:tcPr marL="9525" marR="9525" marT="9525" marB="0"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F"/>
                    </a:solidFill>
                  </a:tcPr>
                </a:tc>
                <a:tc gridSpan="2">
                  <a:txBody>
                    <a:bodyPr/>
                    <a:lstStyle/>
                    <a:p>
                      <a:pPr algn="l" fontAlgn="b"/>
                      <a:r>
                        <a:rPr lang="tr-TR" sz="1800" kern="1200" dirty="0">
                          <a:solidFill>
                            <a:srgbClr val="203864"/>
                          </a:solidFill>
                          <a:latin typeface="+mn-lt"/>
                          <a:ea typeface="+mn-ea"/>
                          <a:cs typeface="+mn-cs"/>
                        </a:rPr>
                        <a:t>Diğer Profesör kadrosunda bulunanlara</a:t>
                      </a:r>
                    </a:p>
                  </a:txBody>
                  <a:tcPr marL="9525" marR="9525" marT="9525" marB="0" anchor="ctr">
                    <a:lnL w="12700" cap="flat" cmpd="sng" algn="ctr">
                      <a:solidFill>
                        <a:srgbClr val="203864"/>
                      </a:solidFill>
                      <a:prstDash val="solid"/>
                      <a:round/>
                      <a:headEnd type="none" w="med" len="med"/>
                      <a:tailEnd type="none" w="med" len="med"/>
                    </a:lnL>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E1F7FF"/>
                    </a:solidFill>
                  </a:tcPr>
                </a:tc>
                <a:tc hMerge="1">
                  <a:txBody>
                    <a:bodyPr/>
                    <a:lstStyle/>
                    <a:p>
                      <a:endParaRPr lang="tr-TR"/>
                    </a:p>
                  </a:txBody>
                  <a:tcPr/>
                </a:tc>
                <a:tc>
                  <a:txBody>
                    <a:bodyPr/>
                    <a:lstStyle/>
                    <a:p>
                      <a:pPr algn="ctr" fontAlgn="b"/>
                      <a:r>
                        <a:rPr lang="tr-TR" sz="1800" kern="1200" dirty="0">
                          <a:solidFill>
                            <a:srgbClr val="203864"/>
                          </a:solidFill>
                          <a:latin typeface="+mn-lt"/>
                          <a:ea typeface="+mn-ea"/>
                          <a:cs typeface="+mn-cs"/>
                        </a:rPr>
                        <a:t>215</a:t>
                      </a:r>
                    </a:p>
                  </a:txBody>
                  <a:tcPr marL="9525" marR="9525" marT="9525" marB="0" anchor="ctr">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E1F7FF"/>
                    </a:solidFill>
                  </a:tcPr>
                </a:tc>
                <a:extLst>
                  <a:ext uri="{0D108BD9-81ED-4DB2-BD59-A6C34878D82A}">
                    <a16:rowId xmlns:a16="http://schemas.microsoft.com/office/drawing/2014/main" val="552292676"/>
                  </a:ext>
                </a:extLst>
              </a:tr>
              <a:tr h="360000">
                <a:tc>
                  <a:txBody>
                    <a:bodyPr/>
                    <a:lstStyle/>
                    <a:p>
                      <a:pPr algn="ctr" fontAlgn="b"/>
                      <a:r>
                        <a:rPr lang="tr-TR" sz="1800" b="1" kern="1200" dirty="0">
                          <a:solidFill>
                            <a:srgbClr val="203864"/>
                          </a:solidFill>
                          <a:latin typeface="+mn-lt"/>
                          <a:ea typeface="+mn-ea"/>
                          <a:cs typeface="+mn-cs"/>
                        </a:rPr>
                        <a:t>3</a:t>
                      </a:r>
                    </a:p>
                  </a:txBody>
                  <a:tcPr marL="9525" marR="9525" marT="9525" marB="0"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E9FF"/>
                    </a:solidFill>
                  </a:tcPr>
                </a:tc>
                <a:tc gridSpan="2">
                  <a:txBody>
                    <a:bodyPr/>
                    <a:lstStyle/>
                    <a:p>
                      <a:pPr algn="l" fontAlgn="b"/>
                      <a:r>
                        <a:rPr lang="tr-TR" sz="1800" kern="1200" dirty="0">
                          <a:solidFill>
                            <a:srgbClr val="203864"/>
                          </a:solidFill>
                          <a:latin typeface="+mn-lt"/>
                          <a:ea typeface="+mn-ea"/>
                          <a:cs typeface="+mn-cs"/>
                        </a:rPr>
                        <a:t>Doçent kadrosunda bulunanlara</a:t>
                      </a:r>
                    </a:p>
                  </a:txBody>
                  <a:tcPr marL="9525" marR="9525" marT="9525" marB="0" anchor="ctr">
                    <a:lnL w="12700" cap="flat" cmpd="sng" algn="ctr">
                      <a:solidFill>
                        <a:srgbClr val="203864"/>
                      </a:solidFill>
                      <a:prstDash val="solid"/>
                      <a:round/>
                      <a:headEnd type="none" w="med" len="med"/>
                      <a:tailEnd type="none" w="med" len="med"/>
                    </a:lnL>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hMerge="1">
                  <a:txBody>
                    <a:bodyPr/>
                    <a:lstStyle/>
                    <a:p>
                      <a:endParaRPr lang="tr-TR"/>
                    </a:p>
                  </a:txBody>
                  <a:tcPr/>
                </a:tc>
                <a:tc>
                  <a:txBody>
                    <a:bodyPr/>
                    <a:lstStyle/>
                    <a:p>
                      <a:pPr algn="ctr" fontAlgn="b"/>
                      <a:r>
                        <a:rPr lang="tr-TR" sz="1800" kern="1200" dirty="0">
                          <a:solidFill>
                            <a:srgbClr val="203864"/>
                          </a:solidFill>
                          <a:latin typeface="+mn-lt"/>
                          <a:ea typeface="+mn-ea"/>
                          <a:cs typeface="+mn-cs"/>
                        </a:rPr>
                        <a:t>175</a:t>
                      </a:r>
                    </a:p>
                  </a:txBody>
                  <a:tcPr marL="9525" marR="9525" marT="9525" marB="0" anchor="ctr">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extLst>
                  <a:ext uri="{0D108BD9-81ED-4DB2-BD59-A6C34878D82A}">
                    <a16:rowId xmlns:a16="http://schemas.microsoft.com/office/drawing/2014/main" val="2713071835"/>
                  </a:ext>
                </a:extLst>
              </a:tr>
              <a:tr h="360000">
                <a:tc>
                  <a:txBody>
                    <a:bodyPr/>
                    <a:lstStyle/>
                    <a:p>
                      <a:pPr algn="ctr" fontAlgn="b"/>
                      <a:r>
                        <a:rPr lang="tr-TR" sz="1800" b="1" kern="1200" dirty="0">
                          <a:solidFill>
                            <a:srgbClr val="203864"/>
                          </a:solidFill>
                          <a:latin typeface="+mn-lt"/>
                          <a:ea typeface="+mn-ea"/>
                          <a:cs typeface="+mn-cs"/>
                        </a:rPr>
                        <a:t>4</a:t>
                      </a:r>
                    </a:p>
                  </a:txBody>
                  <a:tcPr marL="9525" marR="9525" marT="9525" marB="0"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F"/>
                    </a:solidFill>
                  </a:tcPr>
                </a:tc>
                <a:tc gridSpan="2">
                  <a:txBody>
                    <a:bodyPr/>
                    <a:lstStyle/>
                    <a:p>
                      <a:pPr algn="l" fontAlgn="b"/>
                      <a:r>
                        <a:rPr lang="tr-TR" sz="1800" kern="1200" dirty="0">
                          <a:solidFill>
                            <a:srgbClr val="203864"/>
                          </a:solidFill>
                          <a:latin typeface="+mn-lt"/>
                          <a:ea typeface="+mn-ea"/>
                          <a:cs typeface="+mn-cs"/>
                        </a:rPr>
                        <a:t>Dr. Öğretim Üyesi kadrosunda bulunanlara</a:t>
                      </a:r>
                    </a:p>
                  </a:txBody>
                  <a:tcPr marL="9525" marR="9525" marT="9525" marB="0" anchor="ctr">
                    <a:lnL w="12700" cap="flat" cmpd="sng" algn="ctr">
                      <a:solidFill>
                        <a:srgbClr val="203864"/>
                      </a:solidFill>
                      <a:prstDash val="solid"/>
                      <a:round/>
                      <a:headEnd type="none" w="med" len="med"/>
                      <a:tailEnd type="none" w="med" len="med"/>
                    </a:lnL>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E1F7FF"/>
                    </a:solidFill>
                  </a:tcPr>
                </a:tc>
                <a:tc hMerge="1">
                  <a:txBody>
                    <a:bodyPr/>
                    <a:lstStyle/>
                    <a:p>
                      <a:endParaRPr lang="tr-TR"/>
                    </a:p>
                  </a:txBody>
                  <a:tcPr/>
                </a:tc>
                <a:tc>
                  <a:txBody>
                    <a:bodyPr/>
                    <a:lstStyle/>
                    <a:p>
                      <a:pPr algn="ctr" fontAlgn="b"/>
                      <a:r>
                        <a:rPr lang="tr-TR" sz="1800" kern="1200" dirty="0">
                          <a:solidFill>
                            <a:srgbClr val="203864"/>
                          </a:solidFill>
                          <a:latin typeface="+mn-lt"/>
                          <a:ea typeface="+mn-ea"/>
                          <a:cs typeface="+mn-cs"/>
                        </a:rPr>
                        <a:t>175</a:t>
                      </a:r>
                    </a:p>
                  </a:txBody>
                  <a:tcPr marL="9525" marR="9525" marT="9525" marB="0" anchor="ctr">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E1F7FF"/>
                    </a:solidFill>
                  </a:tcPr>
                </a:tc>
                <a:extLst>
                  <a:ext uri="{0D108BD9-81ED-4DB2-BD59-A6C34878D82A}">
                    <a16:rowId xmlns:a16="http://schemas.microsoft.com/office/drawing/2014/main" val="3837298979"/>
                  </a:ext>
                </a:extLst>
              </a:tr>
              <a:tr h="360000">
                <a:tc>
                  <a:txBody>
                    <a:bodyPr/>
                    <a:lstStyle/>
                    <a:p>
                      <a:pPr algn="ctr" fontAlgn="b"/>
                      <a:r>
                        <a:rPr lang="tr-TR" sz="1800" b="1" kern="1200" dirty="0">
                          <a:solidFill>
                            <a:srgbClr val="203864"/>
                          </a:solidFill>
                          <a:latin typeface="+mn-lt"/>
                          <a:ea typeface="+mn-ea"/>
                          <a:cs typeface="+mn-cs"/>
                        </a:rPr>
                        <a:t>5</a:t>
                      </a:r>
                    </a:p>
                  </a:txBody>
                  <a:tcPr marL="9525" marR="9525" marT="9525" marB="0"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ABE9FF"/>
                    </a:solidFill>
                  </a:tcPr>
                </a:tc>
                <a:tc gridSpan="2">
                  <a:txBody>
                    <a:bodyPr/>
                    <a:lstStyle/>
                    <a:p>
                      <a:pPr algn="l" fontAlgn="b"/>
                      <a:r>
                        <a:rPr lang="tr-TR" sz="1800" kern="1200" dirty="0">
                          <a:solidFill>
                            <a:srgbClr val="203864"/>
                          </a:solidFill>
                          <a:latin typeface="+mn-lt"/>
                          <a:ea typeface="+mn-ea"/>
                          <a:cs typeface="+mn-cs"/>
                        </a:rPr>
                        <a:t>  Diğer öğretim elemanlarından</a:t>
                      </a:r>
                    </a:p>
                  </a:txBody>
                  <a:tcPr marL="9525" marR="9525" marT="9525" marB="0" anchor="ctr">
                    <a:lnL w="12700" cap="flat" cmpd="sng" algn="ctr">
                      <a:solidFill>
                        <a:srgbClr val="203864"/>
                      </a:solidFill>
                      <a:prstDash val="solid"/>
                      <a:round/>
                      <a:headEnd type="none" w="med" len="med"/>
                      <a:tailEnd type="none" w="med" len="med"/>
                    </a:lnL>
                    <a:lnR w="12700" cmpd="sng">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ABE9FF"/>
                    </a:solidFill>
                  </a:tcPr>
                </a:tc>
                <a:tc hMerge="1">
                  <a:txBody>
                    <a:bodyPr/>
                    <a:lstStyle/>
                    <a:p>
                      <a:endParaRPr lang="tr-TR"/>
                    </a:p>
                  </a:txBody>
                  <a:tcPr/>
                </a:tc>
                <a:tc>
                  <a:txBody>
                    <a:bodyPr/>
                    <a:lstStyle/>
                    <a:p>
                      <a:pPr algn="ctr" fontAlgn="b"/>
                      <a:endParaRPr lang="tr-TR" sz="1800" kern="1200" dirty="0">
                        <a:solidFill>
                          <a:srgbClr val="203864"/>
                        </a:solidFill>
                        <a:latin typeface="+mn-lt"/>
                        <a:ea typeface="+mn-ea"/>
                        <a:cs typeface="+mn-cs"/>
                      </a:endParaRPr>
                    </a:p>
                  </a:txBody>
                  <a:tcPr marL="9525" marR="9525" marT="9525" marB="0" anchor="ctr">
                    <a:lnL w="12700" cmpd="sng">
                      <a:noFill/>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ABE9FF"/>
                    </a:solidFill>
                  </a:tcPr>
                </a:tc>
                <a:extLst>
                  <a:ext uri="{0D108BD9-81ED-4DB2-BD59-A6C34878D82A}">
                    <a16:rowId xmlns:a16="http://schemas.microsoft.com/office/drawing/2014/main" val="864499960"/>
                  </a:ext>
                </a:extLst>
              </a:tr>
              <a:tr h="360000">
                <a:tc gridSpan="2">
                  <a:txBody>
                    <a:bodyPr/>
                    <a:lstStyle/>
                    <a:p>
                      <a:pPr algn="ctr" fontAlgn="b"/>
                      <a:r>
                        <a:rPr lang="tr-TR" sz="1800" b="1" kern="1200" dirty="0">
                          <a:solidFill>
                            <a:srgbClr val="203864"/>
                          </a:solidFill>
                          <a:latin typeface="+mn-lt"/>
                          <a:ea typeface="+mn-ea"/>
                          <a:cs typeface="+mn-cs"/>
                        </a:rPr>
                        <a:t>a)</a:t>
                      </a:r>
                    </a:p>
                  </a:txBody>
                  <a:tcPr marL="9525" marR="9525" marT="9525" marB="0"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E9FF"/>
                    </a:solidFill>
                  </a:tcPr>
                </a:tc>
                <a:tc hMerge="1">
                  <a:txBody>
                    <a:bodyPr/>
                    <a:lstStyle/>
                    <a:p>
                      <a:pPr algn="ctr" fontAlgn="b"/>
                      <a:endParaRPr lang="tr-TR" sz="1800" b="1" kern="1200" dirty="0">
                        <a:solidFill>
                          <a:srgbClr val="203864"/>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E9FF"/>
                    </a:solidFill>
                  </a:tcPr>
                </a:tc>
                <a:tc>
                  <a:txBody>
                    <a:bodyPr/>
                    <a:lstStyle/>
                    <a:p>
                      <a:pPr algn="l" fontAlgn="b"/>
                      <a:r>
                        <a:rPr lang="tr-TR" sz="1800" kern="1200" dirty="0">
                          <a:solidFill>
                            <a:srgbClr val="203864"/>
                          </a:solidFill>
                          <a:latin typeface="+mn-lt"/>
                          <a:ea typeface="+mn-ea"/>
                          <a:cs typeface="+mn-cs"/>
                        </a:rPr>
                        <a:t>  1. Dereceden aylık alanlar</a:t>
                      </a:r>
                    </a:p>
                  </a:txBody>
                  <a:tcPr marL="9525" marR="9525" marT="9525" marB="0"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E1F7FF"/>
                    </a:solidFill>
                  </a:tcPr>
                </a:tc>
                <a:tc>
                  <a:txBody>
                    <a:bodyPr/>
                    <a:lstStyle/>
                    <a:p>
                      <a:pPr algn="ctr" fontAlgn="b"/>
                      <a:r>
                        <a:rPr lang="tr-TR" sz="1800" kern="1200" dirty="0">
                          <a:solidFill>
                            <a:srgbClr val="203864"/>
                          </a:solidFill>
                          <a:latin typeface="+mn-lt"/>
                          <a:ea typeface="+mn-ea"/>
                          <a:cs typeface="+mn-cs"/>
                        </a:rPr>
                        <a:t>130</a:t>
                      </a:r>
                    </a:p>
                  </a:txBody>
                  <a:tcPr marL="9525" marR="9525" marT="9525" marB="0"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E1F7FF"/>
                    </a:solidFill>
                  </a:tcPr>
                </a:tc>
                <a:extLst>
                  <a:ext uri="{0D108BD9-81ED-4DB2-BD59-A6C34878D82A}">
                    <a16:rowId xmlns:a16="http://schemas.microsoft.com/office/drawing/2014/main" val="2120878263"/>
                  </a:ext>
                </a:extLst>
              </a:tr>
              <a:tr h="360000">
                <a:tc gridSpan="2">
                  <a:txBody>
                    <a:bodyPr/>
                    <a:lstStyle/>
                    <a:p>
                      <a:pPr algn="ctr" fontAlgn="b"/>
                      <a:r>
                        <a:rPr lang="tr-TR" sz="1800" b="1" kern="1200" dirty="0">
                          <a:solidFill>
                            <a:srgbClr val="203864"/>
                          </a:solidFill>
                          <a:latin typeface="+mn-lt"/>
                          <a:ea typeface="+mn-ea"/>
                          <a:cs typeface="+mn-cs"/>
                        </a:rPr>
                        <a:t>b)</a:t>
                      </a:r>
                    </a:p>
                  </a:txBody>
                  <a:tcPr marL="9525" marR="9525" marT="9525" marB="0"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E9FF"/>
                    </a:solidFill>
                  </a:tcPr>
                </a:tc>
                <a:tc hMerge="1">
                  <a:txBody>
                    <a:bodyPr/>
                    <a:lstStyle/>
                    <a:p>
                      <a:pPr algn="ctr" fontAlgn="b"/>
                      <a:endParaRPr lang="tr-TR" sz="1800" b="1" kern="1200" dirty="0">
                        <a:solidFill>
                          <a:srgbClr val="203864"/>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E9FF"/>
                    </a:solidFill>
                  </a:tcPr>
                </a:tc>
                <a:tc>
                  <a:txBody>
                    <a:bodyPr/>
                    <a:lstStyle/>
                    <a:p>
                      <a:pPr algn="l" fontAlgn="b"/>
                      <a:r>
                        <a:rPr lang="tr-TR" sz="1800" kern="1200" dirty="0">
                          <a:solidFill>
                            <a:srgbClr val="203864"/>
                          </a:solidFill>
                          <a:latin typeface="+mn-lt"/>
                          <a:ea typeface="+mn-ea"/>
                          <a:cs typeface="+mn-cs"/>
                        </a:rPr>
                        <a:t>  2. Dereceden aylık alanlar</a:t>
                      </a:r>
                    </a:p>
                  </a:txBody>
                  <a:tcPr marL="9525" marR="9525" marT="9525" marB="0"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E1F7FF"/>
                    </a:solidFill>
                  </a:tcPr>
                </a:tc>
                <a:tc>
                  <a:txBody>
                    <a:bodyPr/>
                    <a:lstStyle/>
                    <a:p>
                      <a:pPr algn="ctr" fontAlgn="b"/>
                      <a:r>
                        <a:rPr lang="tr-TR" sz="1800" kern="1200" dirty="0">
                          <a:solidFill>
                            <a:srgbClr val="203864"/>
                          </a:solidFill>
                          <a:latin typeface="+mn-lt"/>
                          <a:ea typeface="+mn-ea"/>
                          <a:cs typeface="+mn-cs"/>
                        </a:rPr>
                        <a:t>117</a:t>
                      </a:r>
                    </a:p>
                  </a:txBody>
                  <a:tcPr marL="9525" marR="9525" marT="9525" marB="0"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E1F7FF"/>
                    </a:solidFill>
                  </a:tcPr>
                </a:tc>
                <a:extLst>
                  <a:ext uri="{0D108BD9-81ED-4DB2-BD59-A6C34878D82A}">
                    <a16:rowId xmlns:a16="http://schemas.microsoft.com/office/drawing/2014/main" val="1502594613"/>
                  </a:ext>
                </a:extLst>
              </a:tr>
              <a:tr h="360000">
                <a:tc gridSpan="2">
                  <a:txBody>
                    <a:bodyPr/>
                    <a:lstStyle/>
                    <a:p>
                      <a:pPr marL="0" algn="ctr" defTabSz="914400" rtl="0" eaLnBrk="1" fontAlgn="b" latinLnBrk="0" hangingPunct="1"/>
                      <a:r>
                        <a:rPr lang="tr-TR" sz="1800" b="1" kern="1200" dirty="0">
                          <a:solidFill>
                            <a:srgbClr val="203864"/>
                          </a:solidFill>
                          <a:latin typeface="+mn-lt"/>
                          <a:ea typeface="+mn-ea"/>
                          <a:cs typeface="+mn-cs"/>
                        </a:rPr>
                        <a:t>c)</a:t>
                      </a:r>
                    </a:p>
                  </a:txBody>
                  <a:tcPr marL="9525" marR="9525" marT="9525" marB="0"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E9FF"/>
                    </a:solidFill>
                  </a:tcPr>
                </a:tc>
                <a:tc hMerge="1">
                  <a:txBody>
                    <a:bodyPr/>
                    <a:lstStyle/>
                    <a:p>
                      <a:pPr marL="0" algn="ctr" defTabSz="914400" rtl="0" eaLnBrk="1" fontAlgn="b" latinLnBrk="0" hangingPunct="1"/>
                      <a:endParaRPr lang="tr-TR" sz="1800" b="1" kern="1200" dirty="0">
                        <a:solidFill>
                          <a:srgbClr val="203864"/>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E9FF"/>
                    </a:solidFill>
                  </a:tcPr>
                </a:tc>
                <a:tc>
                  <a:txBody>
                    <a:bodyPr/>
                    <a:lstStyle/>
                    <a:p>
                      <a:pPr marL="0" algn="l" defTabSz="914400" rtl="0" eaLnBrk="1" fontAlgn="b" latinLnBrk="0" hangingPunct="1"/>
                      <a:r>
                        <a:rPr lang="tr-TR" sz="1800" kern="1200" dirty="0">
                          <a:solidFill>
                            <a:srgbClr val="203864"/>
                          </a:solidFill>
                          <a:latin typeface="+mn-lt"/>
                          <a:ea typeface="+mn-ea"/>
                          <a:cs typeface="+mn-cs"/>
                        </a:rPr>
                        <a:t>  3. Dereceden aylık alanlar</a:t>
                      </a:r>
                    </a:p>
                  </a:txBody>
                  <a:tcPr marL="9525" marR="9525" marT="9525" marB="0"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E1F7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110</a:t>
                      </a:r>
                    </a:p>
                  </a:txBody>
                  <a:tcPr marL="9525" marR="9525" marT="9525" marB="0"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E1F7FF"/>
                    </a:solidFill>
                  </a:tcPr>
                </a:tc>
                <a:extLst>
                  <a:ext uri="{0D108BD9-81ED-4DB2-BD59-A6C34878D82A}">
                    <a16:rowId xmlns:a16="http://schemas.microsoft.com/office/drawing/2014/main" val="2302623340"/>
                  </a:ext>
                </a:extLst>
              </a:tr>
              <a:tr h="360000">
                <a:tc gridSpan="2">
                  <a:txBody>
                    <a:bodyPr/>
                    <a:lstStyle/>
                    <a:p>
                      <a:pPr algn="ctr" fontAlgn="b"/>
                      <a:r>
                        <a:rPr lang="tr-TR" sz="1800" b="1" kern="1200" dirty="0">
                          <a:solidFill>
                            <a:srgbClr val="203864"/>
                          </a:solidFill>
                          <a:latin typeface="+mn-lt"/>
                          <a:ea typeface="+mn-ea"/>
                          <a:cs typeface="+mn-cs"/>
                        </a:rPr>
                        <a:t>d)</a:t>
                      </a:r>
                    </a:p>
                  </a:txBody>
                  <a:tcPr marL="9525" marR="9525" marT="9525" marB="0"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E9FF"/>
                    </a:solidFill>
                  </a:tcPr>
                </a:tc>
                <a:tc hMerge="1">
                  <a:txBody>
                    <a:bodyPr/>
                    <a:lstStyle/>
                    <a:p>
                      <a:pPr algn="ctr" fontAlgn="b"/>
                      <a:endParaRPr lang="tr-TR" sz="1800" b="1" kern="1200" dirty="0">
                        <a:solidFill>
                          <a:srgbClr val="203864"/>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E9FF"/>
                    </a:solidFill>
                  </a:tcPr>
                </a:tc>
                <a:tc>
                  <a:txBody>
                    <a:bodyPr/>
                    <a:lstStyle/>
                    <a:p>
                      <a:pPr algn="l" fontAlgn="b"/>
                      <a:r>
                        <a:rPr lang="tr-TR" sz="1800" kern="1200" dirty="0">
                          <a:solidFill>
                            <a:srgbClr val="203864"/>
                          </a:solidFill>
                          <a:latin typeface="+mn-lt"/>
                          <a:ea typeface="+mn-ea"/>
                          <a:cs typeface="+mn-cs"/>
                        </a:rPr>
                        <a:t>  4. Ve 5. Dereceden aylık alanlar</a:t>
                      </a:r>
                    </a:p>
                  </a:txBody>
                  <a:tcPr marL="9525" marR="9525" marT="9525" marB="0"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E1F7FF"/>
                    </a:solidFill>
                  </a:tcPr>
                </a:tc>
                <a:tc>
                  <a:txBody>
                    <a:bodyPr/>
                    <a:lstStyle/>
                    <a:p>
                      <a:pPr algn="ctr" fontAlgn="b"/>
                      <a:r>
                        <a:rPr lang="tr-TR" sz="1800" kern="1200" dirty="0">
                          <a:solidFill>
                            <a:srgbClr val="203864"/>
                          </a:solidFill>
                          <a:latin typeface="+mn-lt"/>
                          <a:ea typeface="+mn-ea"/>
                          <a:cs typeface="+mn-cs"/>
                        </a:rPr>
                        <a:t>104</a:t>
                      </a:r>
                    </a:p>
                  </a:txBody>
                  <a:tcPr marL="9525" marR="9525" marT="9525" marB="0"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E1F7FF"/>
                    </a:solidFill>
                  </a:tcPr>
                </a:tc>
                <a:extLst>
                  <a:ext uri="{0D108BD9-81ED-4DB2-BD59-A6C34878D82A}">
                    <a16:rowId xmlns:a16="http://schemas.microsoft.com/office/drawing/2014/main" val="2896094631"/>
                  </a:ext>
                </a:extLst>
              </a:tr>
              <a:tr h="360000">
                <a:tc gridSpan="2">
                  <a:txBody>
                    <a:bodyPr/>
                    <a:lstStyle/>
                    <a:p>
                      <a:pPr marL="0" algn="ctr" defTabSz="914400" rtl="0" eaLnBrk="1" fontAlgn="b" latinLnBrk="0" hangingPunct="1"/>
                      <a:r>
                        <a:rPr lang="tr-TR" sz="1800" b="1" kern="1200" dirty="0">
                          <a:solidFill>
                            <a:srgbClr val="203864"/>
                          </a:solidFill>
                          <a:latin typeface="+mn-lt"/>
                          <a:ea typeface="+mn-ea"/>
                          <a:cs typeface="+mn-cs"/>
                        </a:rPr>
                        <a:t>e)</a:t>
                      </a:r>
                    </a:p>
                  </a:txBody>
                  <a:tcPr marL="9525" marR="9525" marT="9525" marB="0"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ABE9FF"/>
                    </a:solidFill>
                  </a:tcPr>
                </a:tc>
                <a:tc hMerge="1">
                  <a:txBody>
                    <a:bodyPr/>
                    <a:lstStyle/>
                    <a:p>
                      <a:pPr marL="0" algn="ctr" defTabSz="914400" rtl="0" eaLnBrk="1" fontAlgn="b" latinLnBrk="0" hangingPunct="1"/>
                      <a:endParaRPr lang="tr-TR" sz="1800" b="1" kern="1200" dirty="0">
                        <a:solidFill>
                          <a:srgbClr val="203864"/>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ABE9FF"/>
                    </a:solidFill>
                  </a:tcPr>
                </a:tc>
                <a:tc>
                  <a:txBody>
                    <a:bodyPr/>
                    <a:lstStyle/>
                    <a:p>
                      <a:pPr marL="0" algn="l" defTabSz="914400" rtl="0" eaLnBrk="1" fontAlgn="b" latinLnBrk="0" hangingPunct="1"/>
                      <a:r>
                        <a:rPr lang="tr-TR" sz="1800" kern="1200" dirty="0">
                          <a:solidFill>
                            <a:srgbClr val="203864"/>
                          </a:solidFill>
                          <a:latin typeface="+mn-lt"/>
                          <a:ea typeface="+mn-ea"/>
                          <a:cs typeface="+mn-cs"/>
                        </a:rPr>
                        <a:t>  Diğerleri</a:t>
                      </a:r>
                    </a:p>
                  </a:txBody>
                  <a:tcPr marL="9525" marR="9525" marT="9525" marB="0"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E1F7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98</a:t>
                      </a:r>
                    </a:p>
                  </a:txBody>
                  <a:tcPr marL="9525" marR="9525" marT="9525" marB="0"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solidFill>
                      <a:srgbClr val="E1F7FF"/>
                    </a:solidFill>
                  </a:tcPr>
                </a:tc>
                <a:extLst>
                  <a:ext uri="{0D108BD9-81ED-4DB2-BD59-A6C34878D82A}">
                    <a16:rowId xmlns:a16="http://schemas.microsoft.com/office/drawing/2014/main" val="4070614441"/>
                  </a:ext>
                </a:extLst>
              </a:tr>
            </a:tbl>
          </a:graphicData>
        </a:graphic>
      </p:graphicFrame>
    </p:spTree>
    <p:extLst>
      <p:ext uri="{BB962C8B-B14F-4D97-AF65-F5344CB8AC3E}">
        <p14:creationId xmlns:p14="http://schemas.microsoft.com/office/powerpoint/2010/main" val="1499601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236832"/>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5" name="Dikdörtgen 4"/>
          <p:cNvSpPr/>
          <p:nvPr/>
        </p:nvSpPr>
        <p:spPr>
          <a:xfrm>
            <a:off x="650630" y="100927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662906" y="846476"/>
            <a:ext cx="6075485" cy="461665"/>
          </a:xfrm>
          <a:prstGeom prst="rect">
            <a:avLst/>
          </a:prstGeom>
        </p:spPr>
        <p:txBody>
          <a:bodyPr wrap="square">
            <a:spAutoFit/>
          </a:bodyPr>
          <a:lstStyle/>
          <a:p>
            <a:r>
              <a:rPr lang="tr-TR" sz="2400" b="1" u="sng" dirty="0">
                <a:solidFill>
                  <a:srgbClr val="203864"/>
                </a:solidFill>
              </a:rPr>
              <a:t>İDARİ GÖREV ÖDENEĞİ</a:t>
            </a:r>
          </a:p>
        </p:txBody>
      </p:sp>
      <p:sp>
        <p:nvSpPr>
          <p:cNvPr id="2" name="Dikdörtgen 1"/>
          <p:cNvSpPr/>
          <p:nvPr/>
        </p:nvSpPr>
        <p:spPr>
          <a:xfrm>
            <a:off x="662906" y="1361617"/>
            <a:ext cx="10939953" cy="4308872"/>
          </a:xfrm>
          <a:prstGeom prst="rect">
            <a:avLst/>
          </a:prstGeom>
        </p:spPr>
        <p:txBody>
          <a:bodyPr wrap="square">
            <a:spAutoFit/>
          </a:bodyPr>
          <a:lstStyle/>
          <a:p>
            <a:pPr algn="just"/>
            <a:r>
              <a:rPr lang="tr-TR" sz="2000" b="1" dirty="0">
                <a:solidFill>
                  <a:srgbClr val="203864"/>
                </a:solidFill>
              </a:rPr>
              <a:t>2914 Sayılı  Kanunun 13. maddesi uyarınca </a:t>
            </a:r>
            <a:r>
              <a:rPr lang="tr-TR" sz="2000" dirty="0">
                <a:solidFill>
                  <a:srgbClr val="203864"/>
                </a:solidFill>
              </a:rPr>
              <a:t>almakta oldukları aylık gösterge ve ek gösterge brüt tutarının;</a:t>
            </a:r>
          </a:p>
          <a:p>
            <a:pPr algn="just"/>
            <a:endParaRPr lang="tr-TR" sz="2000" dirty="0">
              <a:solidFill>
                <a:srgbClr val="203864"/>
              </a:solidFill>
            </a:endParaRPr>
          </a:p>
          <a:p>
            <a:pPr algn="just"/>
            <a:endParaRPr lang="tr-TR" sz="2000" dirty="0">
              <a:solidFill>
                <a:srgbClr val="203864"/>
              </a:solidFill>
            </a:endParaRPr>
          </a:p>
          <a:p>
            <a:pPr algn="just"/>
            <a:endParaRPr lang="tr-TR" sz="2000" dirty="0">
              <a:solidFill>
                <a:srgbClr val="203864"/>
              </a:solidFill>
            </a:endParaRPr>
          </a:p>
          <a:p>
            <a:pPr algn="just"/>
            <a:endParaRPr lang="tr-TR" sz="2000" dirty="0">
              <a:solidFill>
                <a:srgbClr val="203864"/>
              </a:solidFill>
            </a:endParaRPr>
          </a:p>
          <a:p>
            <a:pPr algn="just"/>
            <a:endParaRPr lang="tr-TR" sz="2000" dirty="0">
              <a:solidFill>
                <a:srgbClr val="203864"/>
              </a:solidFill>
            </a:endParaRPr>
          </a:p>
          <a:p>
            <a:pPr algn="just"/>
            <a:endParaRPr lang="tr-TR" sz="2000" dirty="0">
              <a:solidFill>
                <a:srgbClr val="203864"/>
              </a:solidFill>
            </a:endParaRPr>
          </a:p>
          <a:p>
            <a:pPr algn="just"/>
            <a:endParaRPr lang="tr-TR" sz="2000" dirty="0">
              <a:solidFill>
                <a:srgbClr val="203864"/>
              </a:solidFill>
            </a:endParaRPr>
          </a:p>
          <a:p>
            <a:pPr algn="just"/>
            <a:endParaRPr lang="tr-TR" sz="1600" dirty="0">
              <a:solidFill>
                <a:srgbClr val="203864"/>
              </a:solidFill>
            </a:endParaRPr>
          </a:p>
          <a:p>
            <a:pPr algn="just"/>
            <a:r>
              <a:rPr lang="tr-TR" sz="2000" dirty="0">
                <a:solidFill>
                  <a:srgbClr val="203864"/>
                </a:solidFill>
              </a:rPr>
              <a:t>idari görev ödeneği olarak ödenir. </a:t>
            </a:r>
            <a:endParaRPr lang="tr-TR" sz="1100" dirty="0">
              <a:solidFill>
                <a:srgbClr val="203864"/>
              </a:solidFill>
            </a:endParaRPr>
          </a:p>
          <a:p>
            <a:pPr algn="just"/>
            <a:r>
              <a:rPr lang="tr-TR" sz="2000" dirty="0">
                <a:solidFill>
                  <a:srgbClr val="203864"/>
                </a:solidFill>
              </a:rPr>
              <a:t>Birden fazla idari görevi bulunanlara İdari Görev Ödeneğinden en yüksek olanı verilir.</a:t>
            </a:r>
          </a:p>
          <a:p>
            <a:pPr algn="ctr"/>
            <a:endParaRPr lang="tr-TR" sz="2000" dirty="0">
              <a:solidFill>
                <a:srgbClr val="203864"/>
              </a:solidFill>
            </a:endParaRPr>
          </a:p>
          <a:p>
            <a:pPr algn="ctr"/>
            <a:r>
              <a:rPr lang="tr-TR" b="1" dirty="0">
                <a:solidFill>
                  <a:srgbClr val="203864"/>
                </a:solidFill>
              </a:rPr>
              <a:t>İdari Görev Ödeneği = </a:t>
            </a:r>
            <a:r>
              <a:rPr lang="tr-TR" b="1" dirty="0">
                <a:solidFill>
                  <a:srgbClr val="00B0F0"/>
                </a:solidFill>
              </a:rPr>
              <a:t>(Aylık Gösterge + Ek Gösterge) x Aylık Katsayısı x İdari Görev Ödeneği Oranı</a:t>
            </a:r>
          </a:p>
        </p:txBody>
      </p:sp>
      <p:graphicFrame>
        <p:nvGraphicFramePr>
          <p:cNvPr id="9" name="Tablo 8"/>
          <p:cNvGraphicFramePr>
            <a:graphicFrameLocks noGrp="1"/>
          </p:cNvGraphicFramePr>
          <p:nvPr>
            <p:extLst>
              <p:ext uri="{D42A27DB-BD31-4B8C-83A1-F6EECF244321}">
                <p14:modId xmlns:p14="http://schemas.microsoft.com/office/powerpoint/2010/main" val="1152797754"/>
              </p:ext>
            </p:extLst>
          </p:nvPr>
        </p:nvGraphicFramePr>
        <p:xfrm>
          <a:off x="1181320" y="2119631"/>
          <a:ext cx="9903124" cy="2104845"/>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8796781">
                  <a:extLst>
                    <a:ext uri="{9D8B030D-6E8A-4147-A177-3AD203B41FA5}">
                      <a16:colId xmlns:a16="http://schemas.microsoft.com/office/drawing/2014/main" val="3998208727"/>
                    </a:ext>
                  </a:extLst>
                </a:gridCol>
                <a:gridCol w="1106343">
                  <a:extLst>
                    <a:ext uri="{9D8B030D-6E8A-4147-A177-3AD203B41FA5}">
                      <a16:colId xmlns:a16="http://schemas.microsoft.com/office/drawing/2014/main" val="1568495806"/>
                    </a:ext>
                  </a:extLst>
                </a:gridCol>
              </a:tblGrid>
              <a:tr h="463819">
                <a:tc gridSpan="2">
                  <a:txBody>
                    <a:bodyPr/>
                    <a:lstStyle/>
                    <a:p>
                      <a:pPr algn="ctr" fontAlgn="b"/>
                      <a:r>
                        <a:rPr lang="tr-TR" sz="2400" b="1" kern="1200" dirty="0">
                          <a:solidFill>
                            <a:schemeClr val="lt1"/>
                          </a:solidFill>
                          <a:latin typeface="+mn-lt"/>
                          <a:ea typeface="+mn-ea"/>
                          <a:cs typeface="+mn-cs"/>
                        </a:rPr>
                        <a:t>İDARİ GÖREV ÖDENEĞİ (2914 - 13.Md.)</a:t>
                      </a:r>
                    </a:p>
                  </a:txBody>
                  <a:tcPr marL="9525" marR="9525" marT="9525" marB="0" anchor="ctr">
                    <a:solidFill>
                      <a:srgbClr val="203864"/>
                    </a:solidFill>
                  </a:tcPr>
                </a:tc>
                <a:tc hMerge="1">
                  <a:txBody>
                    <a:bodyPr/>
                    <a:lstStyle/>
                    <a:p>
                      <a:endParaRPr lang="tr-TR"/>
                    </a:p>
                  </a:txBody>
                  <a:tcPr/>
                </a:tc>
                <a:extLst>
                  <a:ext uri="{0D108BD9-81ED-4DB2-BD59-A6C34878D82A}">
                    <a16:rowId xmlns:a16="http://schemas.microsoft.com/office/drawing/2014/main" val="4115604020"/>
                  </a:ext>
                </a:extLst>
              </a:tr>
              <a:tr h="388478">
                <a:tc>
                  <a:txBody>
                    <a:bodyPr/>
                    <a:lstStyle/>
                    <a:p>
                      <a:pPr marL="0" algn="ctr" defTabSz="914400" rtl="0" eaLnBrk="1" fontAlgn="b" latinLnBrk="0" hangingPunct="1"/>
                      <a:r>
                        <a:rPr lang="tr-TR" sz="2000" b="1" kern="1200" dirty="0">
                          <a:solidFill>
                            <a:schemeClr val="lt1"/>
                          </a:solidFill>
                          <a:latin typeface="+mn-lt"/>
                          <a:ea typeface="+mn-ea"/>
                          <a:cs typeface="+mn-cs"/>
                        </a:rPr>
                        <a:t>Görev</a:t>
                      </a:r>
                    </a:p>
                  </a:txBody>
                  <a:tcPr marL="9525" marR="9525" marT="9525" marB="0" anchor="ctr">
                    <a:solidFill>
                      <a:srgbClr val="00B0F0"/>
                    </a:solidFill>
                  </a:tcPr>
                </a:tc>
                <a:tc>
                  <a:txBody>
                    <a:bodyPr/>
                    <a:lstStyle/>
                    <a:p>
                      <a:pPr marL="0" algn="ctr" defTabSz="914400" rtl="0" eaLnBrk="1" fontAlgn="b" latinLnBrk="0" hangingPunct="1"/>
                      <a:r>
                        <a:rPr lang="tr-TR" sz="2000" b="1" kern="1200" dirty="0">
                          <a:solidFill>
                            <a:schemeClr val="lt1"/>
                          </a:solidFill>
                          <a:latin typeface="+mn-lt"/>
                          <a:ea typeface="+mn-ea"/>
                          <a:cs typeface="+mn-cs"/>
                        </a:rPr>
                        <a:t>Oran</a:t>
                      </a:r>
                    </a:p>
                  </a:txBody>
                  <a:tcPr marL="9525" marR="9525" marT="9525" marB="0" anchor="ctr">
                    <a:solidFill>
                      <a:srgbClr val="00B0F0"/>
                    </a:solidFill>
                  </a:tcPr>
                </a:tc>
                <a:extLst>
                  <a:ext uri="{0D108BD9-81ED-4DB2-BD59-A6C34878D82A}">
                    <a16:rowId xmlns:a16="http://schemas.microsoft.com/office/drawing/2014/main" val="3946057478"/>
                  </a:ext>
                </a:extLst>
              </a:tr>
              <a:tr h="313137">
                <a:tc>
                  <a:txBody>
                    <a:bodyPr/>
                    <a:lstStyle/>
                    <a:p>
                      <a:pPr marL="0" algn="l" defTabSz="914400" rtl="0" eaLnBrk="1" fontAlgn="b" latinLnBrk="0" hangingPunct="1"/>
                      <a:r>
                        <a:rPr lang="tr-TR" sz="1600" b="0" kern="1200" dirty="0">
                          <a:solidFill>
                            <a:srgbClr val="203864"/>
                          </a:solidFill>
                          <a:latin typeface="+mn-lt"/>
                          <a:ea typeface="+mn-ea"/>
                          <a:cs typeface="+mn-cs"/>
                        </a:rPr>
                        <a:t>  Rektörler</a:t>
                      </a:r>
                    </a:p>
                  </a:txBody>
                  <a:tcPr marL="9525" marR="9525" marT="9525" marB="0" anchor="ctr">
                    <a:solidFill>
                      <a:srgbClr val="ABE9FF"/>
                    </a:solidFill>
                  </a:tcPr>
                </a:tc>
                <a:tc>
                  <a:txBody>
                    <a:bodyPr/>
                    <a:lstStyle/>
                    <a:p>
                      <a:pPr marL="0" algn="ctr" defTabSz="914400" rtl="0" eaLnBrk="1" fontAlgn="b" latinLnBrk="0" hangingPunct="1"/>
                      <a:r>
                        <a:rPr lang="tr-TR" sz="1600" b="0" kern="1200" dirty="0">
                          <a:solidFill>
                            <a:srgbClr val="203864"/>
                          </a:solidFill>
                          <a:latin typeface="+mn-lt"/>
                          <a:ea typeface="+mn-ea"/>
                          <a:cs typeface="+mn-cs"/>
                        </a:rPr>
                        <a:t>70 %</a:t>
                      </a:r>
                    </a:p>
                  </a:txBody>
                  <a:tcPr marL="9525" marR="9525" marT="9525" marB="0" anchor="ctr">
                    <a:solidFill>
                      <a:srgbClr val="ABE9FF"/>
                    </a:solidFill>
                  </a:tcPr>
                </a:tc>
                <a:extLst>
                  <a:ext uri="{0D108BD9-81ED-4DB2-BD59-A6C34878D82A}">
                    <a16:rowId xmlns:a16="http://schemas.microsoft.com/office/drawing/2014/main" val="1613464722"/>
                  </a:ext>
                </a:extLst>
              </a:tr>
              <a:tr h="313137">
                <a:tc>
                  <a:txBody>
                    <a:bodyPr/>
                    <a:lstStyle/>
                    <a:p>
                      <a:pPr marL="0" algn="l" defTabSz="914400" rtl="0" eaLnBrk="1" fontAlgn="b" latinLnBrk="0" hangingPunct="1"/>
                      <a:r>
                        <a:rPr lang="tr-TR" sz="1600" b="0" kern="1200" dirty="0">
                          <a:solidFill>
                            <a:srgbClr val="203864"/>
                          </a:solidFill>
                          <a:latin typeface="+mn-lt"/>
                          <a:ea typeface="+mn-ea"/>
                          <a:cs typeface="+mn-cs"/>
                        </a:rPr>
                        <a:t>  Rektör Yardımcıları ve Dekanlara</a:t>
                      </a:r>
                    </a:p>
                  </a:txBody>
                  <a:tcPr marL="9525" marR="9525" marT="9525" marB="0" anchor="ctr">
                    <a:solidFill>
                      <a:srgbClr val="E1F7FF"/>
                    </a:solidFill>
                  </a:tcPr>
                </a:tc>
                <a:tc>
                  <a:txBody>
                    <a:bodyPr/>
                    <a:lstStyle/>
                    <a:p>
                      <a:pPr marL="0" algn="ctr" defTabSz="914400" rtl="0" eaLnBrk="1" fontAlgn="b" latinLnBrk="0" hangingPunct="1"/>
                      <a:r>
                        <a:rPr lang="tr-TR" sz="1600" b="0" kern="1200" dirty="0">
                          <a:solidFill>
                            <a:srgbClr val="203864"/>
                          </a:solidFill>
                          <a:latin typeface="+mn-lt"/>
                          <a:ea typeface="+mn-ea"/>
                          <a:cs typeface="+mn-cs"/>
                        </a:rPr>
                        <a:t>30</a:t>
                      </a:r>
                      <a:r>
                        <a:rPr lang="tr-TR" sz="1600" b="0" kern="1200" baseline="0" dirty="0">
                          <a:solidFill>
                            <a:srgbClr val="203864"/>
                          </a:solidFill>
                          <a:latin typeface="+mn-lt"/>
                          <a:ea typeface="+mn-ea"/>
                          <a:cs typeface="+mn-cs"/>
                        </a:rPr>
                        <a:t> %</a:t>
                      </a:r>
                      <a:endParaRPr lang="tr-TR" sz="1600" b="0" kern="1200" dirty="0">
                        <a:solidFill>
                          <a:srgbClr val="203864"/>
                        </a:solidFill>
                        <a:latin typeface="+mn-lt"/>
                        <a:ea typeface="+mn-ea"/>
                        <a:cs typeface="+mn-cs"/>
                      </a:endParaRPr>
                    </a:p>
                  </a:txBody>
                  <a:tcPr marL="9525" marR="9525" marT="9525" marB="0" anchor="ctr">
                    <a:solidFill>
                      <a:srgbClr val="E1F7FF"/>
                    </a:solidFill>
                  </a:tcPr>
                </a:tc>
                <a:extLst>
                  <a:ext uri="{0D108BD9-81ED-4DB2-BD59-A6C34878D82A}">
                    <a16:rowId xmlns:a16="http://schemas.microsoft.com/office/drawing/2014/main" val="331526904"/>
                  </a:ext>
                </a:extLst>
              </a:tr>
              <a:tr h="313137">
                <a:tc>
                  <a:txBody>
                    <a:bodyPr/>
                    <a:lstStyle/>
                    <a:p>
                      <a:pPr marL="0" algn="l" defTabSz="914400" rtl="0" eaLnBrk="1" fontAlgn="b" latinLnBrk="0" hangingPunct="1"/>
                      <a:r>
                        <a:rPr lang="tr-TR" sz="1600" b="0" kern="1200" dirty="0">
                          <a:solidFill>
                            <a:srgbClr val="203864"/>
                          </a:solidFill>
                          <a:latin typeface="+mn-lt"/>
                          <a:ea typeface="+mn-ea"/>
                          <a:cs typeface="+mn-cs"/>
                        </a:rPr>
                        <a:t>  Dekan Yardımcıları, Enstitü ve Yüksekokul Müdürleri, Konservatuar Müdürleri ile Bölüm Başkanlarına </a:t>
                      </a:r>
                    </a:p>
                  </a:txBody>
                  <a:tcPr marL="9525" marR="9525" marT="9525" marB="0" anchor="ctr">
                    <a:solidFill>
                      <a:srgbClr val="ABE9FF"/>
                    </a:solidFill>
                  </a:tcPr>
                </a:tc>
                <a:tc>
                  <a:txBody>
                    <a:bodyPr/>
                    <a:lstStyle/>
                    <a:p>
                      <a:pPr marL="0" algn="ctr" defTabSz="914400" rtl="0" eaLnBrk="1" fontAlgn="b" latinLnBrk="0" hangingPunct="1"/>
                      <a:r>
                        <a:rPr lang="tr-TR" sz="1600" b="0" kern="1200" dirty="0">
                          <a:solidFill>
                            <a:srgbClr val="203864"/>
                          </a:solidFill>
                          <a:latin typeface="+mn-lt"/>
                          <a:ea typeface="+mn-ea"/>
                          <a:cs typeface="+mn-cs"/>
                        </a:rPr>
                        <a:t>20</a:t>
                      </a:r>
                      <a:r>
                        <a:rPr lang="tr-TR" sz="1600" b="0" kern="1200" baseline="0" dirty="0">
                          <a:solidFill>
                            <a:srgbClr val="203864"/>
                          </a:solidFill>
                          <a:latin typeface="+mn-lt"/>
                          <a:ea typeface="+mn-ea"/>
                          <a:cs typeface="+mn-cs"/>
                        </a:rPr>
                        <a:t> %</a:t>
                      </a:r>
                      <a:endParaRPr lang="tr-TR" sz="1600" b="0" kern="1200" dirty="0">
                        <a:solidFill>
                          <a:srgbClr val="203864"/>
                        </a:solidFill>
                        <a:latin typeface="+mn-lt"/>
                        <a:ea typeface="+mn-ea"/>
                        <a:cs typeface="+mn-cs"/>
                      </a:endParaRPr>
                    </a:p>
                  </a:txBody>
                  <a:tcPr marL="9525" marR="9525" marT="9525" marB="0" anchor="ctr">
                    <a:solidFill>
                      <a:srgbClr val="ABE9FF"/>
                    </a:solidFill>
                  </a:tcPr>
                </a:tc>
                <a:extLst>
                  <a:ext uri="{0D108BD9-81ED-4DB2-BD59-A6C34878D82A}">
                    <a16:rowId xmlns:a16="http://schemas.microsoft.com/office/drawing/2014/main" val="3018496023"/>
                  </a:ext>
                </a:extLst>
              </a:tr>
              <a:tr h="313137">
                <a:tc>
                  <a:txBody>
                    <a:bodyPr/>
                    <a:lstStyle/>
                    <a:p>
                      <a:pPr marL="0" algn="l" defTabSz="914400" rtl="0" eaLnBrk="1" fontAlgn="b" latinLnBrk="0" hangingPunct="1"/>
                      <a:r>
                        <a:rPr lang="tr-TR" sz="1600" b="0" kern="1200" dirty="0">
                          <a:solidFill>
                            <a:srgbClr val="203864"/>
                          </a:solidFill>
                          <a:latin typeface="+mn-lt"/>
                          <a:ea typeface="+mn-ea"/>
                          <a:cs typeface="+mn-cs"/>
                        </a:rPr>
                        <a:t>  Enstitü, Yüksekokul ve Konservatuar Müdür Yardımcılarına</a:t>
                      </a:r>
                    </a:p>
                  </a:txBody>
                  <a:tcPr marL="9525" marR="9525" marT="9525" marB="0" anchor="ctr">
                    <a:solidFill>
                      <a:srgbClr val="E1F7FF"/>
                    </a:solidFill>
                  </a:tcPr>
                </a:tc>
                <a:tc>
                  <a:txBody>
                    <a:bodyPr/>
                    <a:lstStyle/>
                    <a:p>
                      <a:pPr marL="0" algn="ctr" defTabSz="914400" rtl="0" eaLnBrk="1" fontAlgn="b" latinLnBrk="0" hangingPunct="1"/>
                      <a:r>
                        <a:rPr lang="tr-TR" sz="1600" b="0" kern="1200" dirty="0">
                          <a:solidFill>
                            <a:srgbClr val="203864"/>
                          </a:solidFill>
                          <a:latin typeface="+mn-lt"/>
                          <a:ea typeface="+mn-ea"/>
                          <a:cs typeface="+mn-cs"/>
                        </a:rPr>
                        <a:t>15 %</a:t>
                      </a:r>
                    </a:p>
                  </a:txBody>
                  <a:tcPr marL="9525" marR="9525" marT="9525" marB="0" anchor="ctr">
                    <a:solidFill>
                      <a:srgbClr val="E1F7FF"/>
                    </a:solidFill>
                  </a:tcPr>
                </a:tc>
                <a:extLst>
                  <a:ext uri="{0D108BD9-81ED-4DB2-BD59-A6C34878D82A}">
                    <a16:rowId xmlns:a16="http://schemas.microsoft.com/office/drawing/2014/main" val="199448267"/>
                  </a:ext>
                </a:extLst>
              </a:tr>
            </a:tbl>
          </a:graphicData>
        </a:graphic>
      </p:graphicFrame>
    </p:spTree>
    <p:extLst>
      <p:ext uri="{BB962C8B-B14F-4D97-AF65-F5344CB8AC3E}">
        <p14:creationId xmlns:p14="http://schemas.microsoft.com/office/powerpoint/2010/main" val="3634638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733244" y="1174759"/>
            <a:ext cx="10670877" cy="461665"/>
          </a:xfrm>
          <a:prstGeom prst="rect">
            <a:avLst/>
          </a:prstGeom>
        </p:spPr>
        <p:txBody>
          <a:bodyPr wrap="square">
            <a:spAutoFit/>
          </a:bodyPr>
          <a:lstStyle/>
          <a:p>
            <a:r>
              <a:rPr lang="tr-TR" sz="2400" b="1" u="sng" dirty="0">
                <a:solidFill>
                  <a:srgbClr val="203864"/>
                </a:solidFill>
              </a:rPr>
              <a:t>EĞİTİM ÖĞRETİM ÖDENEĞİ</a:t>
            </a:r>
          </a:p>
        </p:txBody>
      </p:sp>
      <p:sp>
        <p:nvSpPr>
          <p:cNvPr id="2" name="Dikdörtgen 1"/>
          <p:cNvSpPr/>
          <p:nvPr/>
        </p:nvSpPr>
        <p:spPr>
          <a:xfrm>
            <a:off x="748838" y="1744654"/>
            <a:ext cx="10670877" cy="3970318"/>
          </a:xfrm>
          <a:prstGeom prst="rect">
            <a:avLst/>
          </a:prstGeom>
        </p:spPr>
        <p:txBody>
          <a:bodyPr wrap="square">
            <a:spAutoFit/>
          </a:bodyPr>
          <a:lstStyle/>
          <a:p>
            <a:pPr algn="just"/>
            <a:r>
              <a:rPr lang="tr-TR" b="1" dirty="0">
                <a:solidFill>
                  <a:srgbClr val="203864"/>
                </a:solidFill>
              </a:rPr>
              <a:t>2914 Sayılı Kanun Ek 1 inci Maddesine göre;</a:t>
            </a:r>
          </a:p>
          <a:p>
            <a:pPr algn="just"/>
            <a:endParaRPr lang="tr-TR" b="1" dirty="0">
              <a:solidFill>
                <a:srgbClr val="203864"/>
              </a:solidFill>
            </a:endParaRPr>
          </a:p>
          <a:p>
            <a:pPr algn="just"/>
            <a:r>
              <a:rPr lang="tr-TR" sz="2000" dirty="0">
                <a:solidFill>
                  <a:srgbClr val="203864"/>
                </a:solidFill>
              </a:rPr>
              <a:t>2547 sayılı Kanunun 33 üncü maddesi ve 39 uncu maddesinin ikinci fıkrası uyarınca yurtdışına gönderilenler ile anılan Kanunun 38 inci maddesine göre diğer kurum ve kuruluşlarda görevlendirilenlerden yükseköğretim kurumlarındaki kadro görevini yapmayanlar </a:t>
            </a:r>
            <a:r>
              <a:rPr lang="tr-TR" sz="2000" b="1" dirty="0">
                <a:solidFill>
                  <a:srgbClr val="203864"/>
                </a:solidFill>
              </a:rPr>
              <a:t>hariç olmak üzere </a:t>
            </a:r>
            <a:r>
              <a:rPr lang="tr-TR" sz="2000" dirty="0">
                <a:solidFill>
                  <a:srgbClr val="203864"/>
                </a:solidFill>
              </a:rPr>
              <a:t>Yükseköğretim Kurumlarında görevli öğretim elemanlarına en yüksek devlet memuru aylığı (ek gösterge dahil) brüt tutarının on ikide biri, her ay aylıklarla birlikte Eğitim Öğretim Ödeneği olarak ödenir. Bu ödenek damga vergisi hariç herhangi bir vergi ve kesintiye tabi tutulmaz.</a:t>
            </a:r>
          </a:p>
          <a:p>
            <a:pPr algn="ctr"/>
            <a:endParaRPr lang="tr-TR" dirty="0"/>
          </a:p>
          <a:p>
            <a:pPr algn="ctr"/>
            <a:endParaRPr lang="tr-TR" sz="1050" b="1" dirty="0">
              <a:solidFill>
                <a:srgbClr val="00B0F0"/>
              </a:solidFill>
            </a:endParaRPr>
          </a:p>
          <a:p>
            <a:pPr algn="ctr"/>
            <a:endParaRPr lang="tr-TR" sz="1050" b="1" dirty="0">
              <a:solidFill>
                <a:srgbClr val="00B0F0"/>
              </a:solidFill>
            </a:endParaRPr>
          </a:p>
          <a:p>
            <a:pPr algn="ctr"/>
            <a:endParaRPr lang="tr-TR" sz="1050" b="1" dirty="0">
              <a:solidFill>
                <a:srgbClr val="00B0F0"/>
              </a:solidFill>
            </a:endParaRPr>
          </a:p>
          <a:p>
            <a:pPr algn="ctr"/>
            <a:endParaRPr lang="tr-TR" sz="1050" b="1" dirty="0">
              <a:solidFill>
                <a:srgbClr val="00B0F0"/>
              </a:solidFill>
            </a:endParaRPr>
          </a:p>
          <a:p>
            <a:pPr algn="ctr"/>
            <a:endParaRPr lang="tr-TR" b="1" dirty="0">
              <a:solidFill>
                <a:srgbClr val="203864"/>
              </a:solidFill>
            </a:endParaRPr>
          </a:p>
          <a:p>
            <a:pPr algn="ctr"/>
            <a:r>
              <a:rPr lang="tr-TR" b="1" dirty="0">
                <a:solidFill>
                  <a:srgbClr val="203864"/>
                </a:solidFill>
              </a:rPr>
              <a:t>Eğitim Öğretim Ödeneği = </a:t>
            </a:r>
            <a:r>
              <a:rPr lang="tr-TR" b="1" dirty="0">
                <a:solidFill>
                  <a:srgbClr val="00B0F0"/>
                </a:solidFill>
              </a:rPr>
              <a:t>En Yüksek Devlet Memuru Aylığı / 12</a:t>
            </a:r>
          </a:p>
        </p:txBody>
      </p:sp>
      <p:sp>
        <p:nvSpPr>
          <p:cNvPr id="7" name="Dikdörtgen 6"/>
          <p:cNvSpPr/>
          <p:nvPr/>
        </p:nvSpPr>
        <p:spPr>
          <a:xfrm>
            <a:off x="650631" y="530134"/>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Tree>
    <p:extLst>
      <p:ext uri="{BB962C8B-B14F-4D97-AF65-F5344CB8AC3E}">
        <p14:creationId xmlns:p14="http://schemas.microsoft.com/office/powerpoint/2010/main" val="1896655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530134"/>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6" name="Dikdörtgen 5"/>
          <p:cNvSpPr/>
          <p:nvPr/>
        </p:nvSpPr>
        <p:spPr>
          <a:xfrm>
            <a:off x="733244" y="1189639"/>
            <a:ext cx="7936303" cy="461665"/>
          </a:xfrm>
          <a:prstGeom prst="rect">
            <a:avLst/>
          </a:prstGeom>
        </p:spPr>
        <p:txBody>
          <a:bodyPr wrap="square">
            <a:spAutoFit/>
          </a:bodyPr>
          <a:lstStyle/>
          <a:p>
            <a:r>
              <a:rPr lang="tr-TR" sz="2400" b="1" u="sng" dirty="0">
                <a:solidFill>
                  <a:srgbClr val="203864"/>
                </a:solidFill>
              </a:rPr>
              <a:t>AKADEMİK TEŞVİK ÖDENEĞİ</a:t>
            </a:r>
          </a:p>
        </p:txBody>
      </p:sp>
      <p:sp>
        <p:nvSpPr>
          <p:cNvPr id="2" name="Dikdörtgen 1"/>
          <p:cNvSpPr/>
          <p:nvPr/>
        </p:nvSpPr>
        <p:spPr>
          <a:xfrm>
            <a:off x="733244" y="1881306"/>
            <a:ext cx="10670877" cy="3631763"/>
          </a:xfrm>
          <a:prstGeom prst="rect">
            <a:avLst/>
          </a:prstGeom>
        </p:spPr>
        <p:txBody>
          <a:bodyPr wrap="square">
            <a:spAutoFit/>
          </a:bodyPr>
          <a:lstStyle/>
          <a:p>
            <a:pPr algn="just"/>
            <a:r>
              <a:rPr lang="tr-TR" sz="2200" b="1" dirty="0">
                <a:solidFill>
                  <a:srgbClr val="203864"/>
                </a:solidFill>
              </a:rPr>
              <a:t>2914 sayılı Kanunun Ek-4 üncü maddesi uyarınca</a:t>
            </a:r>
            <a:r>
              <a:rPr lang="tr-TR" sz="2200" dirty="0">
                <a:solidFill>
                  <a:srgbClr val="203864"/>
                </a:solidFill>
              </a:rPr>
              <a:t>; Öğretim elemanlarına  her bir takvim yılı için, bir önceki yıl, bilim, teknoloji ve sanata katkı sağlayıcı nitelikte yurt içinde veya yurt dışında sonuçlandırılan proje, araştırma, yayın, tasarım, sergi, patent ile çalışmalarına yapılan atıflar, bilim kurulu bulunan uluslararası düzeydeki toplantılarda tebliğ sunma ve almış olduğu akademik ödüller esas alınarak; </a:t>
            </a:r>
            <a:r>
              <a:rPr lang="tr-TR" sz="2200" b="1" dirty="0">
                <a:solidFill>
                  <a:srgbClr val="203864"/>
                </a:solidFill>
              </a:rPr>
              <a:t>yüz puan üzerinden yıllık akademik teşvik puanı hesaplanır.</a:t>
            </a:r>
          </a:p>
          <a:p>
            <a:pPr algn="just"/>
            <a:endParaRPr lang="tr-TR" dirty="0">
              <a:solidFill>
                <a:srgbClr val="203864"/>
              </a:solidFill>
            </a:endParaRPr>
          </a:p>
          <a:p>
            <a:pPr algn="ctr"/>
            <a:endParaRPr lang="tr-TR" dirty="0"/>
          </a:p>
          <a:p>
            <a:pPr algn="ctr"/>
            <a:endParaRPr lang="tr-TR" dirty="0"/>
          </a:p>
          <a:p>
            <a:pPr algn="ctr"/>
            <a:endParaRPr lang="tr-TR" dirty="0"/>
          </a:p>
          <a:p>
            <a:pPr algn="ctr"/>
            <a:endParaRPr lang="tr-TR" sz="1000" dirty="0"/>
          </a:p>
          <a:p>
            <a:pPr algn="ctr"/>
            <a:r>
              <a:rPr lang="tr-TR" sz="1600" b="1" dirty="0">
                <a:solidFill>
                  <a:srgbClr val="203864"/>
                </a:solidFill>
              </a:rPr>
              <a:t>Akademik Teşvik Ödeneği = </a:t>
            </a:r>
            <a:r>
              <a:rPr lang="tr-TR" sz="1600" b="1" dirty="0">
                <a:solidFill>
                  <a:srgbClr val="00B0F0"/>
                </a:solidFill>
              </a:rPr>
              <a:t>En Yüksek Devlet Memuru Aylığı x Akademik Teşvik Oranı % x Akademik Teşvik Puanı %</a:t>
            </a:r>
          </a:p>
        </p:txBody>
      </p:sp>
    </p:spTree>
    <p:extLst>
      <p:ext uri="{BB962C8B-B14F-4D97-AF65-F5344CB8AC3E}">
        <p14:creationId xmlns:p14="http://schemas.microsoft.com/office/powerpoint/2010/main" val="592607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7" name="TextBox 5"/>
          <p:cNvSpPr txBox="1">
            <a:spLocks noChangeArrowheads="1"/>
          </p:cNvSpPr>
          <p:nvPr/>
        </p:nvSpPr>
        <p:spPr bwMode="auto">
          <a:xfrm>
            <a:off x="478227" y="479356"/>
            <a:ext cx="111243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200" b="1" dirty="0">
                <a:solidFill>
                  <a:srgbClr val="00B0F0"/>
                </a:solidFill>
              </a:rPr>
              <a:t>SUNUM PLANI-2</a:t>
            </a:r>
            <a:endParaRPr lang="en-US" altLang="tr-TR" sz="3200" b="1" dirty="0">
              <a:solidFill>
                <a:srgbClr val="00B0F0"/>
              </a:solidFill>
            </a:endParaRPr>
          </a:p>
        </p:txBody>
      </p:sp>
      <p:sp>
        <p:nvSpPr>
          <p:cNvPr id="5124" name="TextBox 7"/>
          <p:cNvSpPr txBox="1">
            <a:spLocks noChangeArrowheads="1"/>
          </p:cNvSpPr>
          <p:nvPr/>
        </p:nvSpPr>
        <p:spPr bwMode="auto">
          <a:xfrm>
            <a:off x="133176" y="1280504"/>
            <a:ext cx="6112354" cy="4001095"/>
          </a:xfrm>
          <a:prstGeom prst="rect">
            <a:avLst/>
          </a:prstGeom>
          <a:no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285750" indent="-285750" algn="just" eaLnBrk="1" hangingPunct="1">
              <a:buFont typeface="Arial" panose="020B0604020202020204" pitchFamily="34" charset="0"/>
              <a:buChar char="•"/>
              <a:defRPr/>
            </a:pPr>
            <a:r>
              <a:rPr lang="tr-TR" altLang="x-none" sz="2000" dirty="0">
                <a:solidFill>
                  <a:srgbClr val="00B0F0"/>
                </a:solidFill>
                <a:latin typeface="Calibri" panose="020F0502020204030204" pitchFamily="34" charset="0"/>
                <a:cs typeface="Calibri" panose="020F0502020204030204" pitchFamily="34" charset="0"/>
              </a:rPr>
              <a:t>MAAŞ KESİNTİ UNSURLARI/AKADEMİK PERSONEL</a:t>
            </a:r>
          </a:p>
          <a:p>
            <a:pPr marL="1028700" lvl="1" algn="just"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MAAŞ KESİNTİ UNSURLARININ SINIFLANDIRILMASI</a:t>
            </a:r>
          </a:p>
          <a:p>
            <a:pPr marL="1028700" lvl="1" algn="just"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ZORUNLU KESİNTİLER</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GELİR VERGİSİ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DAMGA VERGİSİ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5434 SAYILI KANUNA TABİ PERSONELİN SGK PRİMLERİ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5510 SAYILI KANUNA TABİ PERSONELİN SGK PRİMLERİ</a:t>
            </a:r>
          </a:p>
          <a:p>
            <a:pPr marL="1028700" lvl="1" algn="just" eaLnBrk="1" hangingPunct="1">
              <a:buFont typeface="Arial" panose="020B0604020202020204" pitchFamily="34" charset="0"/>
              <a:buChar char="•"/>
              <a:defRPr/>
            </a:pPr>
            <a:r>
              <a:rPr lang="tr-TR" altLang="x-none" sz="2000" dirty="0">
                <a:solidFill>
                  <a:schemeClr val="accent1">
                    <a:lumMod val="50000"/>
                  </a:schemeClr>
                </a:solidFill>
                <a:latin typeface="Calibri" panose="020F0502020204030204" pitchFamily="34" charset="0"/>
                <a:cs typeface="Calibri" panose="020F0502020204030204" pitchFamily="34" charset="0"/>
              </a:rPr>
              <a:t>OLAYA BAĞLI KESİNTİLER</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KEFALET AİDATI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BES KESİNTİSİ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KİRA (LOJMAN) KESİNTİSİ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SENDİKA AİDATI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İCRA KESİNTİSİ</a:t>
            </a:r>
          </a:p>
          <a:p>
            <a:pPr marL="1428750" lvl="2" algn="just" eaLnBrk="1" hangingPunct="1">
              <a:buFont typeface="Arial" panose="020B0604020202020204" pitchFamily="34" charset="0"/>
              <a:buChar char="•"/>
              <a:defRPr/>
            </a:pPr>
            <a:r>
              <a:rPr lang="tr-TR" altLang="x-none" sz="1600" dirty="0">
                <a:solidFill>
                  <a:schemeClr val="accent1">
                    <a:lumMod val="50000"/>
                  </a:schemeClr>
                </a:solidFill>
                <a:latin typeface="Calibri" panose="020F0502020204030204" pitchFamily="34" charset="0"/>
                <a:cs typeface="Calibri" panose="020F0502020204030204" pitchFamily="34" charset="0"/>
              </a:rPr>
              <a:t>NAFAKA KESİNTİSİ</a:t>
            </a:r>
          </a:p>
          <a:p>
            <a:pPr marL="1428750" lvl="2" algn="just" eaLnBrk="1" hangingPunct="1">
              <a:buFont typeface="Arial" panose="020B0604020202020204" pitchFamily="34" charset="0"/>
              <a:buChar char="•"/>
              <a:defRPr/>
            </a:pPr>
            <a:endParaRPr lang="tr-TR" altLang="x-none" dirty="0">
              <a:solidFill>
                <a:schemeClr val="accent1">
                  <a:lumMod val="50000"/>
                </a:schemeClr>
              </a:solidFill>
              <a:latin typeface="Calibri" panose="020F0502020204030204" pitchFamily="34" charset="0"/>
              <a:cs typeface="Calibri" panose="020F0502020204030204" pitchFamily="34" charset="0"/>
            </a:endParaRPr>
          </a:p>
        </p:txBody>
      </p:sp>
      <p:sp>
        <p:nvSpPr>
          <p:cNvPr id="2"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61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6185140" y="1280503"/>
            <a:ext cx="5963730" cy="2985433"/>
          </a:xfrm>
          <a:prstGeom prst="rect">
            <a:avLst/>
          </a:prstGeom>
          <a:no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342900" indent="-342900" eaLnBrk="1" hangingPunct="1">
              <a:buFont typeface="Arial" panose="020B0604020202020204" pitchFamily="34" charset="0"/>
              <a:buChar char="•"/>
              <a:defRPr/>
            </a:pPr>
            <a:r>
              <a:rPr lang="tr-TR" altLang="x-none" sz="2000" dirty="0">
                <a:solidFill>
                  <a:srgbClr val="00B0F0"/>
                </a:solidFill>
                <a:latin typeface="Calibri" panose="020F0502020204030204" pitchFamily="34" charset="0"/>
                <a:cs typeface="Calibri" panose="020F0502020204030204" pitchFamily="34" charset="0"/>
              </a:rPr>
              <a:t>SÖZLEŞMELİ AKADEMİK PERSONEL </a:t>
            </a:r>
          </a:p>
          <a:p>
            <a:pPr marL="1028700" lvl="1"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SANATÇI ÖĞRETİM ELEMANLARI</a:t>
            </a:r>
          </a:p>
          <a:p>
            <a:pPr marL="1028700" lvl="1"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YABANCI UYRUKLU ÖĞRETİM ELEMANLARI</a:t>
            </a:r>
          </a:p>
          <a:p>
            <a:pPr marL="1028700" lvl="1"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SÖZLEŞMELİ ÖĞRETİM ÜYELERİ (2547 SK.36. MAD.)</a:t>
            </a:r>
          </a:p>
          <a:p>
            <a:pPr marL="1028700" lvl="1" eaLnBrk="1" hangingPunct="1">
              <a:buFont typeface="Arial" panose="020B0604020202020204" pitchFamily="34" charset="0"/>
              <a:buChar char="•"/>
              <a:defRPr/>
            </a:pPr>
            <a:r>
              <a:rPr lang="tr-TR" altLang="x-none" dirty="0">
                <a:solidFill>
                  <a:schemeClr val="accent1">
                    <a:lumMod val="50000"/>
                  </a:schemeClr>
                </a:solidFill>
                <a:latin typeface="Calibri" panose="020F0502020204030204" pitchFamily="34" charset="0"/>
                <a:cs typeface="Calibri" panose="020F0502020204030204" pitchFamily="34" charset="0"/>
              </a:rPr>
              <a:t>EMEKLİ ÖĞRETİM ÜYELERİ (2547 SK.30. MADDE) </a:t>
            </a:r>
          </a:p>
          <a:p>
            <a:pPr marL="342900" indent="-342900" eaLnBrk="1" hangingPunct="1">
              <a:buFont typeface="Arial" panose="020B0604020202020204" pitchFamily="34" charset="0"/>
              <a:buChar char="•"/>
              <a:defRPr/>
            </a:pPr>
            <a:r>
              <a:rPr lang="tr-TR" altLang="x-none" sz="2000" dirty="0">
                <a:solidFill>
                  <a:srgbClr val="00B0F0"/>
                </a:solidFill>
                <a:latin typeface="Calibri" panose="020F0502020204030204" pitchFamily="34" charset="0"/>
                <a:cs typeface="Calibri" panose="020F0502020204030204" pitchFamily="34" charset="0"/>
              </a:rPr>
              <a:t>AKADEMİK PERSONELİN MAAŞ İŞLEMLERİNDE DİKKAT EDİLMESİ GEREKEN HUSUSLAR</a:t>
            </a:r>
          </a:p>
          <a:p>
            <a:pPr marL="342900" indent="-342900" eaLnBrk="1" hangingPunct="1">
              <a:buFont typeface="Arial" panose="020B0604020202020204" pitchFamily="34" charset="0"/>
              <a:buChar char="•"/>
              <a:defRPr/>
            </a:pPr>
            <a:r>
              <a:rPr lang="tr-TR" altLang="x-none" sz="2000" dirty="0">
                <a:solidFill>
                  <a:schemeClr val="accent1">
                    <a:lumMod val="50000"/>
                  </a:schemeClr>
                </a:solidFill>
                <a:latin typeface="Calibri" panose="020F0502020204030204" pitchFamily="34" charset="0"/>
                <a:cs typeface="Calibri" panose="020F0502020204030204" pitchFamily="34" charset="0"/>
              </a:rPr>
              <a:t>AKADEMİK PERSONEL MAAŞ MEVZUATI</a:t>
            </a:r>
          </a:p>
          <a:p>
            <a:pPr marL="285750" eaLnBrk="1" hangingPunct="1">
              <a:buFont typeface="Arial" panose="020B0604020202020204" pitchFamily="34" charset="0"/>
              <a:buChar char="•"/>
              <a:defRPr/>
            </a:pPr>
            <a:endParaRPr lang="tr-TR" altLang="x-none" dirty="0">
              <a:solidFill>
                <a:schemeClr val="accent1">
                  <a:lumMod val="50000"/>
                </a:schemeClr>
              </a:solidFill>
              <a:latin typeface="Calibri" panose="020F0502020204030204" pitchFamily="34" charset="0"/>
              <a:cs typeface="Calibri" panose="020F0502020204030204" pitchFamily="34" charset="0"/>
            </a:endParaRPr>
          </a:p>
          <a:p>
            <a:pPr algn="just" eaLnBrk="1" hangingPunct="1">
              <a:defRPr/>
            </a:pPr>
            <a:endParaRPr lang="tr-TR" altLang="x-none"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2736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530134"/>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2" name="Dikdörtgen 1"/>
          <p:cNvSpPr/>
          <p:nvPr/>
        </p:nvSpPr>
        <p:spPr>
          <a:xfrm>
            <a:off x="746182" y="1787589"/>
            <a:ext cx="10670877" cy="3662541"/>
          </a:xfrm>
          <a:prstGeom prst="rect">
            <a:avLst/>
          </a:prstGeom>
        </p:spPr>
        <p:txBody>
          <a:bodyPr wrap="square">
            <a:spAutoFit/>
          </a:bodyPr>
          <a:lstStyle/>
          <a:p>
            <a:pPr algn="just"/>
            <a:r>
              <a:rPr lang="tr-TR" dirty="0">
                <a:solidFill>
                  <a:srgbClr val="203864"/>
                </a:solidFill>
              </a:rPr>
              <a:t>Akademik teşvik puanı otuz üzerinde olanlara; en yüksek devlet memurunun brüt aylık (ek gösterge dahil) tutarının;</a:t>
            </a:r>
          </a:p>
          <a:p>
            <a:pPr algn="just"/>
            <a:endParaRPr lang="tr-TR" dirty="0">
              <a:solidFill>
                <a:srgbClr val="203864"/>
              </a:solidFill>
            </a:endParaRPr>
          </a:p>
          <a:p>
            <a:pPr algn="just"/>
            <a:endParaRPr lang="tr-TR" dirty="0">
              <a:solidFill>
                <a:srgbClr val="203864"/>
              </a:solidFill>
            </a:endParaRPr>
          </a:p>
          <a:p>
            <a:pPr algn="just"/>
            <a:endParaRPr lang="tr-TR" dirty="0">
              <a:solidFill>
                <a:srgbClr val="203864"/>
              </a:solidFill>
            </a:endParaRPr>
          </a:p>
          <a:p>
            <a:pPr algn="just"/>
            <a:endParaRPr lang="tr-TR" dirty="0">
              <a:solidFill>
                <a:srgbClr val="203864"/>
              </a:solidFill>
            </a:endParaRPr>
          </a:p>
          <a:p>
            <a:pPr algn="just"/>
            <a:endParaRPr lang="tr-TR" dirty="0">
              <a:solidFill>
                <a:srgbClr val="203864"/>
              </a:solidFill>
            </a:endParaRPr>
          </a:p>
          <a:p>
            <a:pPr algn="just"/>
            <a:endParaRPr lang="tr-TR" dirty="0">
              <a:solidFill>
                <a:srgbClr val="203864"/>
              </a:solidFill>
            </a:endParaRPr>
          </a:p>
          <a:p>
            <a:pPr algn="just"/>
            <a:endParaRPr lang="tr-TR" dirty="0">
              <a:solidFill>
                <a:srgbClr val="203864"/>
              </a:solidFill>
            </a:endParaRPr>
          </a:p>
          <a:p>
            <a:pPr algn="just"/>
            <a:endParaRPr lang="tr-TR" b="1" dirty="0">
              <a:solidFill>
                <a:srgbClr val="00B0F0"/>
              </a:solidFill>
            </a:endParaRPr>
          </a:p>
          <a:p>
            <a:pPr algn="just"/>
            <a:r>
              <a:rPr lang="tr-TR" dirty="0">
                <a:solidFill>
                  <a:srgbClr val="203864"/>
                </a:solidFill>
              </a:rPr>
              <a:t>aldıkları akademik teşvik puanının uygulanması suretiyle hesaplanan tutarda akademik teşvik ödeneği verilir.</a:t>
            </a:r>
          </a:p>
          <a:p>
            <a:pPr algn="just"/>
            <a:endParaRPr lang="tr-TR" dirty="0">
              <a:solidFill>
                <a:srgbClr val="203864"/>
              </a:solidFill>
            </a:endParaRPr>
          </a:p>
          <a:p>
            <a:pPr algn="ctr"/>
            <a:r>
              <a:rPr lang="tr-TR" sz="1600" b="1" dirty="0">
                <a:solidFill>
                  <a:srgbClr val="203864"/>
                </a:solidFill>
              </a:rPr>
              <a:t>Akademik Teşvik Ödeneği = </a:t>
            </a:r>
            <a:r>
              <a:rPr lang="tr-TR" sz="1600" b="1" dirty="0">
                <a:solidFill>
                  <a:srgbClr val="00B0F0"/>
                </a:solidFill>
              </a:rPr>
              <a:t>En Yüksek Devlet Memuru Aylığı x Akademik Teşvik Oranı % x Akademik Teşvik Puanı %</a:t>
            </a:r>
          </a:p>
        </p:txBody>
      </p:sp>
      <p:graphicFrame>
        <p:nvGraphicFramePr>
          <p:cNvPr id="4" name="Tablo 3"/>
          <p:cNvGraphicFramePr>
            <a:graphicFrameLocks noGrp="1"/>
          </p:cNvGraphicFramePr>
          <p:nvPr>
            <p:extLst>
              <p:ext uri="{D42A27DB-BD31-4B8C-83A1-F6EECF244321}">
                <p14:modId xmlns:p14="http://schemas.microsoft.com/office/powerpoint/2010/main" val="3245793694"/>
              </p:ext>
            </p:extLst>
          </p:nvPr>
        </p:nvGraphicFramePr>
        <p:xfrm>
          <a:off x="1233576" y="2568733"/>
          <a:ext cx="9696091" cy="1854200"/>
        </p:xfrm>
        <a:graphic>
          <a:graphicData uri="http://schemas.openxmlformats.org/drawingml/2006/table">
            <a:tbl>
              <a:tblPr bandRow="1">
                <a:tableStyleId>{5C22544A-7EE6-4342-B048-85BDC9FD1C3A}</a:tableStyleId>
              </a:tblPr>
              <a:tblGrid>
                <a:gridCol w="7796258">
                  <a:extLst>
                    <a:ext uri="{9D8B030D-6E8A-4147-A177-3AD203B41FA5}">
                      <a16:colId xmlns:a16="http://schemas.microsoft.com/office/drawing/2014/main" val="4117890571"/>
                    </a:ext>
                  </a:extLst>
                </a:gridCol>
                <a:gridCol w="1899833">
                  <a:extLst>
                    <a:ext uri="{9D8B030D-6E8A-4147-A177-3AD203B41FA5}">
                      <a16:colId xmlns:a16="http://schemas.microsoft.com/office/drawing/2014/main" val="440704274"/>
                    </a:ext>
                  </a:extLst>
                </a:gridCol>
              </a:tblGrid>
              <a:tr h="370840">
                <a:tc>
                  <a:txBody>
                    <a:bodyPr/>
                    <a:lstStyle/>
                    <a:p>
                      <a:r>
                        <a:rPr lang="tr-TR" dirty="0">
                          <a:solidFill>
                            <a:srgbClr val="203864"/>
                          </a:solidFill>
                        </a:rPr>
                        <a:t>Profesör kadrosunda bulunanlar için </a:t>
                      </a:r>
                    </a:p>
                  </a:txBody>
                  <a:tcPr>
                    <a:solidFill>
                      <a:srgbClr val="ABE9FF"/>
                    </a:solidFill>
                  </a:tcPr>
                </a:tc>
                <a:tc>
                  <a:txBody>
                    <a:bodyPr/>
                    <a:lstStyle/>
                    <a:p>
                      <a:r>
                        <a:rPr lang="tr-TR" dirty="0">
                          <a:solidFill>
                            <a:srgbClr val="203864"/>
                          </a:solidFill>
                        </a:rPr>
                        <a:t>%100’üne</a:t>
                      </a:r>
                    </a:p>
                  </a:txBody>
                  <a:tcPr>
                    <a:solidFill>
                      <a:srgbClr val="ABE9FF"/>
                    </a:solidFill>
                  </a:tcPr>
                </a:tc>
                <a:extLst>
                  <a:ext uri="{0D108BD9-81ED-4DB2-BD59-A6C34878D82A}">
                    <a16:rowId xmlns:a16="http://schemas.microsoft.com/office/drawing/2014/main" val="2777422858"/>
                  </a:ext>
                </a:extLst>
              </a:tr>
              <a:tr h="370840">
                <a:tc>
                  <a:txBody>
                    <a:bodyPr/>
                    <a:lstStyle/>
                    <a:p>
                      <a:r>
                        <a:rPr lang="tr-TR" dirty="0">
                          <a:solidFill>
                            <a:srgbClr val="203864"/>
                          </a:solidFill>
                        </a:rPr>
                        <a:t>Doçent kadrosunda bulunanlar için </a:t>
                      </a:r>
                    </a:p>
                  </a:txBody>
                  <a:tcPr>
                    <a:solidFill>
                      <a:srgbClr val="E1F7FF"/>
                    </a:solidFill>
                  </a:tcPr>
                </a:tc>
                <a:tc>
                  <a:txBody>
                    <a:bodyPr/>
                    <a:lstStyle/>
                    <a:p>
                      <a:r>
                        <a:rPr lang="tr-TR" dirty="0">
                          <a:solidFill>
                            <a:srgbClr val="203864"/>
                          </a:solidFill>
                        </a:rPr>
                        <a:t>%90’ına</a:t>
                      </a:r>
                    </a:p>
                  </a:txBody>
                  <a:tcPr>
                    <a:solidFill>
                      <a:srgbClr val="E1F7FF"/>
                    </a:solidFill>
                  </a:tcPr>
                </a:tc>
                <a:extLst>
                  <a:ext uri="{0D108BD9-81ED-4DB2-BD59-A6C34878D82A}">
                    <a16:rowId xmlns:a16="http://schemas.microsoft.com/office/drawing/2014/main" val="1249511880"/>
                  </a:ext>
                </a:extLst>
              </a:tr>
              <a:tr h="370840">
                <a:tc>
                  <a:txBody>
                    <a:bodyPr/>
                    <a:lstStyle/>
                    <a:p>
                      <a:r>
                        <a:rPr lang="tr-TR" dirty="0">
                          <a:solidFill>
                            <a:srgbClr val="203864"/>
                          </a:solidFill>
                        </a:rPr>
                        <a:t>Doktor Öğretim Üyesi kadrosunda bulunanlar için</a:t>
                      </a:r>
                    </a:p>
                  </a:txBody>
                  <a:tcPr>
                    <a:solidFill>
                      <a:srgbClr val="ABE9FF"/>
                    </a:solidFill>
                  </a:tcPr>
                </a:tc>
                <a:tc>
                  <a:txBody>
                    <a:bodyPr/>
                    <a:lstStyle/>
                    <a:p>
                      <a:r>
                        <a:rPr lang="tr-TR" dirty="0">
                          <a:solidFill>
                            <a:srgbClr val="203864"/>
                          </a:solidFill>
                        </a:rPr>
                        <a:t>%80’ine</a:t>
                      </a:r>
                    </a:p>
                  </a:txBody>
                  <a:tcPr>
                    <a:solidFill>
                      <a:srgbClr val="ABE9FF"/>
                    </a:solidFill>
                  </a:tcPr>
                </a:tc>
                <a:extLst>
                  <a:ext uri="{0D108BD9-81ED-4DB2-BD59-A6C34878D82A}">
                    <a16:rowId xmlns:a16="http://schemas.microsoft.com/office/drawing/2014/main" val="4053121631"/>
                  </a:ext>
                </a:extLst>
              </a:tr>
              <a:tr h="370840">
                <a:tc>
                  <a:txBody>
                    <a:bodyPr/>
                    <a:lstStyle/>
                    <a:p>
                      <a:r>
                        <a:rPr lang="tr-TR" dirty="0">
                          <a:solidFill>
                            <a:srgbClr val="203864"/>
                          </a:solidFill>
                        </a:rPr>
                        <a:t>Araştırma Görevlisi kadrosunda bulunanlar için </a:t>
                      </a:r>
                    </a:p>
                  </a:txBody>
                  <a:tcPr>
                    <a:solidFill>
                      <a:srgbClr val="E1F7FF"/>
                    </a:solidFill>
                  </a:tcPr>
                </a:tc>
                <a:tc>
                  <a:txBody>
                    <a:bodyPr/>
                    <a:lstStyle/>
                    <a:p>
                      <a:r>
                        <a:rPr lang="tr-TR" dirty="0">
                          <a:solidFill>
                            <a:srgbClr val="203864"/>
                          </a:solidFill>
                        </a:rPr>
                        <a:t>%70’ine</a:t>
                      </a:r>
                    </a:p>
                  </a:txBody>
                  <a:tcPr>
                    <a:solidFill>
                      <a:srgbClr val="E1F7FF"/>
                    </a:solidFill>
                  </a:tcPr>
                </a:tc>
                <a:extLst>
                  <a:ext uri="{0D108BD9-81ED-4DB2-BD59-A6C34878D82A}">
                    <a16:rowId xmlns:a16="http://schemas.microsoft.com/office/drawing/2014/main" val="2519340116"/>
                  </a:ext>
                </a:extLst>
              </a:tr>
              <a:tr h="370840">
                <a:tc>
                  <a:txBody>
                    <a:bodyPr/>
                    <a:lstStyle/>
                    <a:p>
                      <a:r>
                        <a:rPr lang="tr-TR" dirty="0">
                          <a:solidFill>
                            <a:srgbClr val="203864"/>
                          </a:solidFill>
                        </a:rPr>
                        <a:t>Öğretim Görevlisi kadrosunda bulunanlar için </a:t>
                      </a:r>
                    </a:p>
                  </a:txBody>
                  <a:tcPr>
                    <a:solidFill>
                      <a:srgbClr val="ABE9FF"/>
                    </a:solidFill>
                  </a:tcPr>
                </a:tc>
                <a:tc>
                  <a:txBody>
                    <a:bodyPr/>
                    <a:lstStyle/>
                    <a:p>
                      <a:r>
                        <a:rPr lang="tr-TR" dirty="0">
                          <a:solidFill>
                            <a:srgbClr val="203864"/>
                          </a:solidFill>
                        </a:rPr>
                        <a:t>%70’ine</a:t>
                      </a:r>
                    </a:p>
                  </a:txBody>
                  <a:tcPr>
                    <a:solidFill>
                      <a:srgbClr val="ABE9FF"/>
                    </a:solidFill>
                  </a:tcPr>
                </a:tc>
                <a:extLst>
                  <a:ext uri="{0D108BD9-81ED-4DB2-BD59-A6C34878D82A}">
                    <a16:rowId xmlns:a16="http://schemas.microsoft.com/office/drawing/2014/main" val="1823198068"/>
                  </a:ext>
                </a:extLst>
              </a:tr>
            </a:tbl>
          </a:graphicData>
        </a:graphic>
      </p:graphicFrame>
      <p:sp>
        <p:nvSpPr>
          <p:cNvPr id="9" name="Dikdörtgen 8"/>
          <p:cNvSpPr/>
          <p:nvPr/>
        </p:nvSpPr>
        <p:spPr>
          <a:xfrm>
            <a:off x="733244" y="1189639"/>
            <a:ext cx="7936303" cy="461665"/>
          </a:xfrm>
          <a:prstGeom prst="rect">
            <a:avLst/>
          </a:prstGeom>
        </p:spPr>
        <p:txBody>
          <a:bodyPr wrap="square">
            <a:spAutoFit/>
          </a:bodyPr>
          <a:lstStyle/>
          <a:p>
            <a:r>
              <a:rPr lang="tr-TR" sz="2400" b="1" u="sng" dirty="0">
                <a:solidFill>
                  <a:srgbClr val="203864"/>
                </a:solidFill>
              </a:rPr>
              <a:t>AKADEMİK TEŞVİK ÖDENEĞİ</a:t>
            </a:r>
          </a:p>
        </p:txBody>
      </p:sp>
    </p:spTree>
    <p:extLst>
      <p:ext uri="{BB962C8B-B14F-4D97-AF65-F5344CB8AC3E}">
        <p14:creationId xmlns:p14="http://schemas.microsoft.com/office/powerpoint/2010/main" val="4077655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530134"/>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2" name="Dikdörtgen 1"/>
          <p:cNvSpPr/>
          <p:nvPr/>
        </p:nvSpPr>
        <p:spPr>
          <a:xfrm>
            <a:off x="733244" y="1881306"/>
            <a:ext cx="10670877" cy="4031873"/>
          </a:xfrm>
          <a:prstGeom prst="rect">
            <a:avLst/>
          </a:prstGeom>
        </p:spPr>
        <p:txBody>
          <a:bodyPr wrap="square">
            <a:spAutoFit/>
          </a:bodyPr>
          <a:lstStyle/>
          <a:p>
            <a:pPr algn="just"/>
            <a:r>
              <a:rPr lang="tr-TR" sz="2000" dirty="0">
                <a:solidFill>
                  <a:srgbClr val="203864"/>
                </a:solidFill>
              </a:rPr>
              <a:t>Bu madde uyarınca yapılacak ödeme; bu Kanun uyarınca aylık ödendiği sürece ve kadrolarının bulunduğu yükseköğretim kurumları tarafından </a:t>
            </a:r>
            <a:r>
              <a:rPr lang="tr-TR" sz="2000" b="1" dirty="0">
                <a:solidFill>
                  <a:srgbClr val="203864"/>
                </a:solidFill>
              </a:rPr>
              <a:t>şubat ayının on beşinden</a:t>
            </a:r>
            <a:r>
              <a:rPr lang="tr-TR" sz="2000" dirty="0">
                <a:solidFill>
                  <a:srgbClr val="203864"/>
                </a:solidFill>
              </a:rPr>
              <a:t> itibaren </a:t>
            </a:r>
            <a:r>
              <a:rPr lang="tr-TR" sz="2000" b="1" dirty="0">
                <a:solidFill>
                  <a:srgbClr val="203864"/>
                </a:solidFill>
              </a:rPr>
              <a:t>on iki ay süreyle her ayın on beşinde</a:t>
            </a:r>
            <a:r>
              <a:rPr lang="tr-TR" sz="2000" dirty="0">
                <a:solidFill>
                  <a:srgbClr val="203864"/>
                </a:solidFill>
              </a:rPr>
              <a:t> </a:t>
            </a:r>
            <a:r>
              <a:rPr lang="tr-TR" sz="2000" dirty="0" smtClean="0">
                <a:solidFill>
                  <a:srgbClr val="203864"/>
                </a:solidFill>
              </a:rPr>
              <a:t>ödenir. </a:t>
            </a:r>
          </a:p>
          <a:p>
            <a:pPr algn="just"/>
            <a:endParaRPr lang="tr-TR" sz="2000" dirty="0" smtClean="0">
              <a:solidFill>
                <a:srgbClr val="203864"/>
              </a:solidFill>
            </a:endParaRPr>
          </a:p>
          <a:p>
            <a:pPr marL="342900" indent="-342900" algn="just">
              <a:buFont typeface="Arial" panose="020B0604020202020204" pitchFamily="34" charset="0"/>
              <a:buChar char="•"/>
            </a:pPr>
            <a:r>
              <a:rPr lang="tr-TR" sz="2000" dirty="0" smtClean="0">
                <a:solidFill>
                  <a:srgbClr val="203864"/>
                </a:solidFill>
              </a:rPr>
              <a:t>D</a:t>
            </a:r>
            <a:r>
              <a:rPr lang="tr-TR" sz="2000" dirty="0" smtClean="0">
                <a:solidFill>
                  <a:srgbClr val="203864"/>
                </a:solidFill>
              </a:rPr>
              <a:t>amga </a:t>
            </a:r>
            <a:r>
              <a:rPr lang="tr-TR" sz="2000" dirty="0">
                <a:solidFill>
                  <a:srgbClr val="203864"/>
                </a:solidFill>
              </a:rPr>
              <a:t>vergisi hariç herhangi bir vergiye tabi tutulmaz.</a:t>
            </a:r>
          </a:p>
          <a:p>
            <a:pPr algn="just"/>
            <a:endParaRPr lang="tr-TR" sz="2000" dirty="0">
              <a:solidFill>
                <a:srgbClr val="203864"/>
              </a:solidFill>
            </a:endParaRPr>
          </a:p>
          <a:p>
            <a:pPr marL="342900" indent="-342900" algn="just">
              <a:buFont typeface="Arial" panose="020B0604020202020204" pitchFamily="34" charset="0"/>
              <a:buChar char="•"/>
            </a:pPr>
            <a:r>
              <a:rPr lang="tr-TR" sz="2000" b="1" dirty="0" smtClean="0">
                <a:solidFill>
                  <a:srgbClr val="203864"/>
                </a:solidFill>
              </a:rPr>
              <a:t>H</a:t>
            </a:r>
            <a:r>
              <a:rPr lang="tr-TR" sz="2000" b="1" dirty="0" smtClean="0">
                <a:solidFill>
                  <a:srgbClr val="203864"/>
                </a:solidFill>
              </a:rPr>
              <a:t>esaplamalarda </a:t>
            </a:r>
            <a:r>
              <a:rPr lang="tr-TR" sz="2000" b="1" dirty="0">
                <a:solidFill>
                  <a:srgbClr val="203864"/>
                </a:solidFill>
              </a:rPr>
              <a:t>kullanılacak akademik unvan</a:t>
            </a:r>
            <a:r>
              <a:rPr lang="tr-TR" sz="2000" dirty="0">
                <a:solidFill>
                  <a:srgbClr val="203864"/>
                </a:solidFill>
              </a:rPr>
              <a:t>, akademik teşvik </a:t>
            </a:r>
            <a:r>
              <a:rPr lang="tr-TR" sz="2000" b="1" u="sng" dirty="0">
                <a:solidFill>
                  <a:srgbClr val="00B0F0"/>
                </a:solidFill>
              </a:rPr>
              <a:t>başvuru tarihindeki kadro unvanıdır.</a:t>
            </a:r>
          </a:p>
          <a:p>
            <a:pPr algn="just"/>
            <a:endParaRPr lang="tr-TR" sz="2000" b="1" dirty="0">
              <a:solidFill>
                <a:srgbClr val="00B0F0"/>
              </a:solidFill>
            </a:endParaRPr>
          </a:p>
          <a:p>
            <a:pPr algn="just"/>
            <a:endParaRPr lang="tr-TR" sz="2000" b="1" dirty="0">
              <a:solidFill>
                <a:srgbClr val="00B0F0"/>
              </a:solidFill>
            </a:endParaRPr>
          </a:p>
          <a:p>
            <a:pPr algn="just"/>
            <a:endParaRPr lang="tr-TR" sz="2000" b="1" dirty="0">
              <a:solidFill>
                <a:srgbClr val="00B0F0"/>
              </a:solidFill>
            </a:endParaRPr>
          </a:p>
          <a:p>
            <a:pPr algn="just"/>
            <a:endParaRPr lang="tr-TR" sz="2000" b="1" dirty="0">
              <a:solidFill>
                <a:srgbClr val="00B0F0"/>
              </a:solidFill>
            </a:endParaRPr>
          </a:p>
          <a:p>
            <a:pPr algn="ctr"/>
            <a:r>
              <a:rPr lang="tr-TR" sz="1600" b="1" dirty="0">
                <a:solidFill>
                  <a:srgbClr val="203864"/>
                </a:solidFill>
              </a:rPr>
              <a:t>Akademik Teşvik Ödeneği = </a:t>
            </a:r>
            <a:r>
              <a:rPr lang="tr-TR" sz="1600" b="1" dirty="0">
                <a:solidFill>
                  <a:srgbClr val="00B0F0"/>
                </a:solidFill>
              </a:rPr>
              <a:t>En Yüksek Devlet Memuru Aylığı x Akademik Teşvik </a:t>
            </a:r>
            <a:r>
              <a:rPr lang="tr-TR" sz="1600" b="1" dirty="0" smtClean="0">
                <a:solidFill>
                  <a:srgbClr val="00B0F0"/>
                </a:solidFill>
              </a:rPr>
              <a:t>Oranı </a:t>
            </a:r>
            <a:r>
              <a:rPr lang="tr-TR" sz="1600" b="1" dirty="0">
                <a:solidFill>
                  <a:srgbClr val="00B0F0"/>
                </a:solidFill>
              </a:rPr>
              <a:t>% x Akademik Teşvik Puanı %</a:t>
            </a:r>
          </a:p>
        </p:txBody>
      </p:sp>
      <p:sp>
        <p:nvSpPr>
          <p:cNvPr id="7" name="Dikdörtgen 6"/>
          <p:cNvSpPr/>
          <p:nvPr/>
        </p:nvSpPr>
        <p:spPr>
          <a:xfrm>
            <a:off x="733244" y="1189639"/>
            <a:ext cx="7936303" cy="461665"/>
          </a:xfrm>
          <a:prstGeom prst="rect">
            <a:avLst/>
          </a:prstGeom>
        </p:spPr>
        <p:txBody>
          <a:bodyPr wrap="square">
            <a:spAutoFit/>
          </a:bodyPr>
          <a:lstStyle/>
          <a:p>
            <a:r>
              <a:rPr lang="tr-TR" sz="2400" b="1" u="sng" dirty="0">
                <a:solidFill>
                  <a:srgbClr val="203864"/>
                </a:solidFill>
              </a:rPr>
              <a:t>AKADEMİK TEŞVİK ÖDENEĞİ</a:t>
            </a:r>
          </a:p>
        </p:txBody>
      </p:sp>
    </p:spTree>
    <p:extLst>
      <p:ext uri="{BB962C8B-B14F-4D97-AF65-F5344CB8AC3E}">
        <p14:creationId xmlns:p14="http://schemas.microsoft.com/office/powerpoint/2010/main" val="820722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530134"/>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6" name="Dikdörtgen 5"/>
          <p:cNvSpPr/>
          <p:nvPr/>
        </p:nvSpPr>
        <p:spPr>
          <a:xfrm>
            <a:off x="733244" y="1189639"/>
            <a:ext cx="10670877" cy="461665"/>
          </a:xfrm>
          <a:prstGeom prst="rect">
            <a:avLst/>
          </a:prstGeom>
        </p:spPr>
        <p:txBody>
          <a:bodyPr wrap="square">
            <a:spAutoFit/>
          </a:bodyPr>
          <a:lstStyle/>
          <a:p>
            <a:r>
              <a:rPr lang="tr-TR" sz="2400" b="1" u="sng" dirty="0">
                <a:solidFill>
                  <a:srgbClr val="203864"/>
                </a:solidFill>
              </a:rPr>
              <a:t>TOPLU SÖZLEŞME İKRAMİYESİ</a:t>
            </a:r>
            <a:r>
              <a:rPr lang="tr-TR" sz="2400" b="1" dirty="0">
                <a:solidFill>
                  <a:srgbClr val="203864"/>
                </a:solidFill>
              </a:rPr>
              <a:t> </a:t>
            </a:r>
            <a:r>
              <a:rPr lang="tr-TR" sz="2000" b="1" dirty="0">
                <a:solidFill>
                  <a:srgbClr val="203864"/>
                </a:solidFill>
              </a:rPr>
              <a:t>(Sendika Ödeneği)</a:t>
            </a:r>
          </a:p>
        </p:txBody>
      </p:sp>
      <p:sp>
        <p:nvSpPr>
          <p:cNvPr id="2" name="Dikdörtgen 1"/>
          <p:cNvSpPr/>
          <p:nvPr/>
        </p:nvSpPr>
        <p:spPr>
          <a:xfrm>
            <a:off x="733244" y="1881306"/>
            <a:ext cx="10670877" cy="3877985"/>
          </a:xfrm>
          <a:prstGeom prst="rect">
            <a:avLst/>
          </a:prstGeom>
        </p:spPr>
        <p:txBody>
          <a:bodyPr wrap="square">
            <a:spAutoFit/>
          </a:bodyPr>
          <a:lstStyle/>
          <a:p>
            <a:pPr algn="just"/>
            <a:r>
              <a:rPr lang="tr-TR" sz="2000" dirty="0">
                <a:solidFill>
                  <a:srgbClr val="203864"/>
                </a:solidFill>
              </a:rPr>
              <a:t>375 sayılı Kanun Hükmünde Kararnamenin Ek-4 üncü maddesi ve 5/6/2001 tarihli ve 4688 sayılı Kamu Görevlileri Sendikaları Kanunu hükümleri uyarınca </a:t>
            </a:r>
            <a:r>
              <a:rPr lang="tr-TR" sz="2000" b="1" u="sng" dirty="0">
                <a:solidFill>
                  <a:srgbClr val="203864"/>
                </a:solidFill>
              </a:rPr>
              <a:t>kamu görevlileri sendikalarına üye olup, aylık veya ücretinden üyelik ödentisi kesilen kamu görevlilerine</a:t>
            </a:r>
            <a:r>
              <a:rPr lang="tr-TR" sz="2000" dirty="0">
                <a:solidFill>
                  <a:srgbClr val="203864"/>
                </a:solidFill>
              </a:rPr>
              <a:t> </a:t>
            </a:r>
            <a:r>
              <a:rPr lang="tr-TR" sz="2000" b="1" dirty="0">
                <a:solidFill>
                  <a:srgbClr val="00B0F0"/>
                </a:solidFill>
              </a:rPr>
              <a:t>ocak</a:t>
            </a:r>
            <a:r>
              <a:rPr lang="tr-TR" sz="2000" b="1" dirty="0">
                <a:solidFill>
                  <a:srgbClr val="203864"/>
                </a:solidFill>
              </a:rPr>
              <a:t>, </a:t>
            </a:r>
            <a:r>
              <a:rPr lang="tr-TR" sz="2000" b="1" dirty="0">
                <a:solidFill>
                  <a:srgbClr val="00B0F0"/>
                </a:solidFill>
              </a:rPr>
              <a:t>nisan</a:t>
            </a:r>
            <a:r>
              <a:rPr lang="tr-TR" sz="2000" b="1" dirty="0">
                <a:solidFill>
                  <a:srgbClr val="203864"/>
                </a:solidFill>
              </a:rPr>
              <a:t>, </a:t>
            </a:r>
            <a:r>
              <a:rPr lang="tr-TR" sz="2000" b="1" dirty="0">
                <a:solidFill>
                  <a:srgbClr val="00B0F0"/>
                </a:solidFill>
              </a:rPr>
              <a:t>temmuz</a:t>
            </a:r>
            <a:r>
              <a:rPr lang="tr-TR" sz="2000" b="1" dirty="0">
                <a:solidFill>
                  <a:srgbClr val="203864"/>
                </a:solidFill>
              </a:rPr>
              <a:t> ve </a:t>
            </a:r>
            <a:r>
              <a:rPr lang="tr-TR" sz="2000" b="1" dirty="0">
                <a:solidFill>
                  <a:srgbClr val="00B0F0"/>
                </a:solidFill>
              </a:rPr>
              <a:t>ekim</a:t>
            </a:r>
            <a:r>
              <a:rPr lang="tr-TR" sz="2000" b="1" dirty="0">
                <a:solidFill>
                  <a:srgbClr val="203864"/>
                </a:solidFill>
              </a:rPr>
              <a:t> </a:t>
            </a:r>
            <a:r>
              <a:rPr lang="tr-TR" sz="2000" dirty="0">
                <a:solidFill>
                  <a:srgbClr val="203864"/>
                </a:solidFill>
              </a:rPr>
              <a:t>aylarında aylık veya ücretleri ile birlikte </a:t>
            </a:r>
            <a:r>
              <a:rPr lang="tr-TR" sz="2000" b="1" dirty="0" err="1">
                <a:solidFill>
                  <a:srgbClr val="203864"/>
                </a:solidFill>
              </a:rPr>
              <a:t>Kırkbeş</a:t>
            </a:r>
            <a:r>
              <a:rPr lang="tr-TR" sz="2000" b="1" dirty="0">
                <a:solidFill>
                  <a:srgbClr val="203864"/>
                </a:solidFill>
              </a:rPr>
              <a:t> Türk Lirası </a:t>
            </a:r>
            <a:r>
              <a:rPr lang="tr-TR" sz="2000" dirty="0">
                <a:solidFill>
                  <a:srgbClr val="203864"/>
                </a:solidFill>
              </a:rPr>
              <a:t>(5 inci dönem Hakem Kurulu Kararı ile </a:t>
            </a:r>
            <a:r>
              <a:rPr lang="tr-TR" sz="2000" b="1" dirty="0">
                <a:solidFill>
                  <a:srgbClr val="203864"/>
                </a:solidFill>
              </a:rPr>
              <a:t>750 gösterge </a:t>
            </a:r>
            <a:r>
              <a:rPr lang="tr-TR" sz="2000" dirty="0">
                <a:solidFill>
                  <a:srgbClr val="203864"/>
                </a:solidFill>
              </a:rPr>
              <a:t>rakamının</a:t>
            </a:r>
            <a:r>
              <a:rPr lang="tr-TR" sz="2000" b="1" dirty="0">
                <a:solidFill>
                  <a:srgbClr val="203864"/>
                </a:solidFill>
              </a:rPr>
              <a:t> </a:t>
            </a:r>
            <a:r>
              <a:rPr lang="tr-TR" sz="2000" dirty="0">
                <a:solidFill>
                  <a:srgbClr val="203864"/>
                </a:solidFill>
              </a:rPr>
              <a:t>aylık katsayı ile çarpımı sonucu bulunan tutarda) toplu sözleşme ikramiyesi ödenir.</a:t>
            </a:r>
          </a:p>
          <a:p>
            <a:pPr algn="just"/>
            <a:endParaRPr lang="tr-TR" sz="2000" dirty="0">
              <a:solidFill>
                <a:srgbClr val="203864"/>
              </a:solidFill>
            </a:endParaRPr>
          </a:p>
          <a:p>
            <a:pPr algn="just"/>
            <a:r>
              <a:rPr lang="tr-TR" sz="2000" dirty="0">
                <a:solidFill>
                  <a:srgbClr val="203864"/>
                </a:solidFill>
              </a:rPr>
              <a:t>Bu madde uyarınca yapılan ödeme, </a:t>
            </a:r>
            <a:r>
              <a:rPr lang="tr-TR" sz="2000" u="sng" dirty="0">
                <a:solidFill>
                  <a:srgbClr val="203864"/>
                </a:solidFill>
              </a:rPr>
              <a:t>damga vergisi</a:t>
            </a:r>
            <a:r>
              <a:rPr lang="tr-TR" sz="2000" dirty="0">
                <a:solidFill>
                  <a:srgbClr val="203864"/>
                </a:solidFill>
              </a:rPr>
              <a:t> hariç herhangi bir vergi ve </a:t>
            </a:r>
            <a:r>
              <a:rPr lang="tr-TR" sz="2000" u="sng" dirty="0">
                <a:solidFill>
                  <a:srgbClr val="203864"/>
                </a:solidFill>
              </a:rPr>
              <a:t>kesintiye tabi tutulmaz,</a:t>
            </a:r>
          </a:p>
          <a:p>
            <a:pPr algn="just"/>
            <a:endParaRPr lang="tr-TR" sz="2000" dirty="0">
              <a:solidFill>
                <a:srgbClr val="203864"/>
              </a:solidFill>
            </a:endParaRPr>
          </a:p>
          <a:p>
            <a:pPr algn="just"/>
            <a:endParaRPr lang="tr-TR" sz="2000" dirty="0">
              <a:solidFill>
                <a:srgbClr val="203864"/>
              </a:solidFill>
            </a:endParaRPr>
          </a:p>
          <a:p>
            <a:pPr algn="just"/>
            <a:endParaRPr lang="tr-TR" sz="1600" dirty="0">
              <a:solidFill>
                <a:srgbClr val="203864"/>
              </a:solidFill>
            </a:endParaRPr>
          </a:p>
          <a:p>
            <a:pPr algn="just"/>
            <a:endParaRPr lang="tr-TR" sz="1200" dirty="0">
              <a:solidFill>
                <a:srgbClr val="203864"/>
              </a:solidFill>
            </a:endParaRPr>
          </a:p>
          <a:p>
            <a:pPr algn="just"/>
            <a:endParaRPr lang="tr-TR" sz="2000" dirty="0">
              <a:solidFill>
                <a:srgbClr val="203864"/>
              </a:solidFill>
            </a:endParaRPr>
          </a:p>
          <a:p>
            <a:pPr algn="ctr"/>
            <a:r>
              <a:rPr lang="tr-TR" sz="1600" b="1" dirty="0">
                <a:solidFill>
                  <a:srgbClr val="203864"/>
                </a:solidFill>
              </a:rPr>
              <a:t>Toplu Sözleşme İkramiyesi = </a:t>
            </a:r>
            <a:r>
              <a:rPr lang="tr-TR" sz="1600" b="1" dirty="0">
                <a:solidFill>
                  <a:srgbClr val="00B0F0"/>
                </a:solidFill>
              </a:rPr>
              <a:t>Toplu Sözleşme İkramiye Göstergesi x Aylık Katsayı</a:t>
            </a:r>
          </a:p>
        </p:txBody>
      </p:sp>
    </p:spTree>
    <p:extLst>
      <p:ext uri="{BB962C8B-B14F-4D97-AF65-F5344CB8AC3E}">
        <p14:creationId xmlns:p14="http://schemas.microsoft.com/office/powerpoint/2010/main" val="662324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530134"/>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6" name="Dikdörtgen 5"/>
          <p:cNvSpPr/>
          <p:nvPr/>
        </p:nvSpPr>
        <p:spPr>
          <a:xfrm>
            <a:off x="733244" y="1189639"/>
            <a:ext cx="10670877" cy="461665"/>
          </a:xfrm>
          <a:prstGeom prst="rect">
            <a:avLst/>
          </a:prstGeom>
        </p:spPr>
        <p:txBody>
          <a:bodyPr wrap="square">
            <a:spAutoFit/>
          </a:bodyPr>
          <a:lstStyle/>
          <a:p>
            <a:r>
              <a:rPr lang="tr-TR" sz="2400" b="1" u="sng" dirty="0">
                <a:solidFill>
                  <a:srgbClr val="203864"/>
                </a:solidFill>
              </a:rPr>
              <a:t>TOPLU SÖZLEŞME İKRAMİYESİ</a:t>
            </a:r>
            <a:r>
              <a:rPr lang="tr-TR" sz="2400" b="1" dirty="0">
                <a:solidFill>
                  <a:srgbClr val="203864"/>
                </a:solidFill>
              </a:rPr>
              <a:t> </a:t>
            </a:r>
            <a:r>
              <a:rPr lang="tr-TR" sz="2000" b="1" dirty="0">
                <a:solidFill>
                  <a:srgbClr val="203864"/>
                </a:solidFill>
              </a:rPr>
              <a:t>(Sendika Ödeneği)</a:t>
            </a:r>
          </a:p>
        </p:txBody>
      </p:sp>
      <p:sp>
        <p:nvSpPr>
          <p:cNvPr id="2" name="Dikdörtgen 1"/>
          <p:cNvSpPr/>
          <p:nvPr/>
        </p:nvSpPr>
        <p:spPr>
          <a:xfrm>
            <a:off x="733244" y="1708786"/>
            <a:ext cx="10670877" cy="4154984"/>
          </a:xfrm>
          <a:prstGeom prst="rect">
            <a:avLst/>
          </a:prstGeom>
        </p:spPr>
        <p:txBody>
          <a:bodyPr wrap="square">
            <a:spAutoFit/>
          </a:bodyPr>
          <a:lstStyle/>
          <a:p>
            <a:pPr algn="just"/>
            <a:r>
              <a:rPr lang="tr-TR" b="1" dirty="0">
                <a:solidFill>
                  <a:srgbClr val="203864"/>
                </a:solidFill>
              </a:rPr>
              <a:t>6. Dönem Toplu Sözleşmenin 23 üncü maddesi </a:t>
            </a:r>
            <a:r>
              <a:rPr lang="tr-TR" dirty="0">
                <a:solidFill>
                  <a:srgbClr val="203864"/>
                </a:solidFill>
              </a:rPr>
              <a:t>ile 375 sayılı Kanun Hükmünde Kararnamenin </a:t>
            </a:r>
            <a:r>
              <a:rPr lang="tr-TR" b="1" dirty="0">
                <a:solidFill>
                  <a:srgbClr val="203864"/>
                </a:solidFill>
              </a:rPr>
              <a:t>Ek-4</a:t>
            </a:r>
            <a:r>
              <a:rPr lang="tr-TR" dirty="0">
                <a:solidFill>
                  <a:srgbClr val="203864"/>
                </a:solidFill>
              </a:rPr>
              <a:t> üncü maddesinde</a:t>
            </a:r>
            <a:r>
              <a:rPr lang="tr-TR" dirty="0"/>
              <a:t> ….</a:t>
            </a:r>
            <a:r>
              <a:rPr lang="tr-TR" dirty="0">
                <a:solidFill>
                  <a:srgbClr val="FF0000"/>
                </a:solidFill>
              </a:rPr>
              <a:t> </a:t>
            </a:r>
            <a:r>
              <a:rPr lang="tr-TR" dirty="0">
                <a:solidFill>
                  <a:srgbClr val="203864"/>
                </a:solidFill>
              </a:rPr>
              <a:t>"</a:t>
            </a:r>
            <a:r>
              <a:rPr lang="tr-TR" b="1" u="sng" dirty="0">
                <a:solidFill>
                  <a:srgbClr val="00B0F0"/>
                </a:solidFill>
              </a:rPr>
              <a:t>üyelik ödentisi kesilen kamu görevlilerine</a:t>
            </a:r>
            <a:r>
              <a:rPr lang="tr-TR" dirty="0">
                <a:solidFill>
                  <a:srgbClr val="203864"/>
                </a:solidFill>
              </a:rPr>
              <a:t>" ibaresi, “</a:t>
            </a:r>
            <a:r>
              <a:rPr lang="tr-TR" u="sng" dirty="0">
                <a:solidFill>
                  <a:srgbClr val="203864"/>
                </a:solidFill>
              </a:rPr>
              <a:t>kamu görevlisi sendikasının kurulu olduğu hizmet kolundaki sendika üyesi olabilecek toplam kamu görevlisi sayısının en az %1 ’inden fazla sendika üyesi kaydeden sendikalara üyelik ödentisi kesilen kamu görevlilerine</a:t>
            </a:r>
            <a:r>
              <a:rPr lang="tr-TR" dirty="0">
                <a:solidFill>
                  <a:srgbClr val="203864"/>
                </a:solidFill>
              </a:rPr>
              <a:t>” şeklinde, “</a:t>
            </a:r>
            <a:r>
              <a:rPr lang="tr-TR" b="1" dirty="0" err="1">
                <a:solidFill>
                  <a:srgbClr val="203864"/>
                </a:solidFill>
              </a:rPr>
              <a:t>Kırkbeş</a:t>
            </a:r>
            <a:r>
              <a:rPr lang="tr-TR" b="1" dirty="0">
                <a:solidFill>
                  <a:srgbClr val="203864"/>
                </a:solidFill>
              </a:rPr>
              <a:t> Türk Lirası</a:t>
            </a:r>
            <a:r>
              <a:rPr lang="tr-TR" dirty="0">
                <a:solidFill>
                  <a:srgbClr val="203864"/>
                </a:solidFill>
              </a:rPr>
              <a:t>” İbaresi "</a:t>
            </a:r>
            <a:r>
              <a:rPr lang="tr-TR" b="1" u="sng" dirty="0">
                <a:solidFill>
                  <a:srgbClr val="00B0F0"/>
                </a:solidFill>
              </a:rPr>
              <a:t>2119 gösterge </a:t>
            </a:r>
            <a:r>
              <a:rPr lang="tr-TR" b="1" u="sng" dirty="0">
                <a:solidFill>
                  <a:srgbClr val="203864"/>
                </a:solidFill>
              </a:rPr>
              <a:t>rakamının memur aylık katsayısıyla çarpımı sonucu bulunacak tutarda</a:t>
            </a:r>
            <a:r>
              <a:rPr lang="tr-TR" dirty="0">
                <a:solidFill>
                  <a:srgbClr val="203864"/>
                </a:solidFill>
              </a:rPr>
              <a:t>” şeklinde uygulanacağına karar verilmişti.</a:t>
            </a:r>
          </a:p>
          <a:p>
            <a:pPr algn="just"/>
            <a:endParaRPr lang="tr-TR" sz="1200" dirty="0">
              <a:solidFill>
                <a:srgbClr val="203864"/>
              </a:solidFill>
            </a:endParaRPr>
          </a:p>
          <a:p>
            <a:pPr algn="just"/>
            <a:r>
              <a:rPr lang="tr-TR" dirty="0">
                <a:solidFill>
                  <a:srgbClr val="203864"/>
                </a:solidFill>
              </a:rPr>
              <a:t>Ancak " </a:t>
            </a:r>
            <a:r>
              <a:rPr lang="tr-TR" b="1" u="sng" dirty="0">
                <a:solidFill>
                  <a:srgbClr val="203864"/>
                </a:solidFill>
              </a:rPr>
              <a:t>üyelik ödentisi kesilen kamu görevlilerine</a:t>
            </a:r>
            <a:r>
              <a:rPr lang="tr-TR" dirty="0">
                <a:solidFill>
                  <a:srgbClr val="203864"/>
                </a:solidFill>
              </a:rPr>
              <a:t>" hükmünü değiştiren , “</a:t>
            </a:r>
            <a:r>
              <a:rPr lang="tr-TR" u="sng" dirty="0">
                <a:solidFill>
                  <a:srgbClr val="203864"/>
                </a:solidFill>
              </a:rPr>
              <a:t>kamu görevlisi sendikasının kurulu olduğu hizmet kolundaki sendika üyesi olabilecek toplam kamu görevlisi sayısının en az %1 ’inden fazla sendika üyesi kaydeden sendikalara üyelik ödentisi kesilen kamu görevlilerine</a:t>
            </a:r>
            <a:r>
              <a:rPr lang="tr-TR" dirty="0">
                <a:solidFill>
                  <a:srgbClr val="203864"/>
                </a:solidFill>
              </a:rPr>
              <a:t> " ibaresi   </a:t>
            </a:r>
            <a:r>
              <a:rPr lang="tr-TR" b="1" dirty="0">
                <a:solidFill>
                  <a:srgbClr val="00B0F0"/>
                </a:solidFill>
              </a:rPr>
              <a:t>Danıştay 12. Dairenin 2021/6348 Esas </a:t>
            </a:r>
            <a:r>
              <a:rPr lang="tr-TR" b="1" dirty="0" err="1">
                <a:solidFill>
                  <a:srgbClr val="00B0F0"/>
                </a:solidFill>
              </a:rPr>
              <a:t>nolu</a:t>
            </a:r>
            <a:r>
              <a:rPr lang="tr-TR" b="1" dirty="0">
                <a:solidFill>
                  <a:srgbClr val="00B0F0"/>
                </a:solidFill>
              </a:rPr>
              <a:t> </a:t>
            </a:r>
            <a:r>
              <a:rPr lang="tr-TR" dirty="0">
                <a:solidFill>
                  <a:srgbClr val="203864"/>
                </a:solidFill>
              </a:rPr>
              <a:t>kararı ile </a:t>
            </a:r>
            <a:r>
              <a:rPr lang="tr-TR" b="1" u="sng" dirty="0">
                <a:solidFill>
                  <a:srgbClr val="00B0F0"/>
                </a:solidFill>
              </a:rPr>
              <a:t>yürütmeyi durdurma kararı alındığından</a:t>
            </a:r>
            <a:r>
              <a:rPr lang="tr-TR" dirty="0">
                <a:solidFill>
                  <a:srgbClr val="203864"/>
                </a:solidFill>
              </a:rPr>
              <a:t> sendika üyelik ödentisi kesilen personele </a:t>
            </a:r>
            <a:r>
              <a:rPr lang="tr-TR" b="1" u="sng" dirty="0">
                <a:solidFill>
                  <a:srgbClr val="203864"/>
                </a:solidFill>
              </a:rPr>
              <a:t>2119 gösterge rakamının memur aylık katsayısıyla çarpımı sonucu bulunacak tutarda</a:t>
            </a:r>
            <a:r>
              <a:rPr lang="tr-TR" dirty="0">
                <a:solidFill>
                  <a:srgbClr val="203864"/>
                </a:solidFill>
              </a:rPr>
              <a:t> toplu sözleşme ikramiyesi ödenir.</a:t>
            </a:r>
          </a:p>
          <a:p>
            <a:pPr algn="just"/>
            <a:endParaRPr lang="tr-TR" sz="1400" dirty="0">
              <a:solidFill>
                <a:srgbClr val="203864"/>
              </a:solidFill>
            </a:endParaRPr>
          </a:p>
          <a:p>
            <a:pPr algn="ctr"/>
            <a:r>
              <a:rPr lang="tr-TR" sz="1600" b="1" dirty="0">
                <a:solidFill>
                  <a:srgbClr val="203864"/>
                </a:solidFill>
              </a:rPr>
              <a:t>Toplu Sözleşme İkramiyesi = </a:t>
            </a:r>
            <a:r>
              <a:rPr lang="tr-TR" sz="1600" b="1" dirty="0">
                <a:solidFill>
                  <a:srgbClr val="00B0F0"/>
                </a:solidFill>
              </a:rPr>
              <a:t>Toplu Sözleşme İkramiye Göstergesi x Aylık Katsayı</a:t>
            </a:r>
          </a:p>
        </p:txBody>
      </p:sp>
    </p:spTree>
    <p:extLst>
      <p:ext uri="{BB962C8B-B14F-4D97-AF65-F5344CB8AC3E}">
        <p14:creationId xmlns:p14="http://schemas.microsoft.com/office/powerpoint/2010/main" val="385416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530134"/>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6" name="Dikdörtgen 5"/>
          <p:cNvSpPr/>
          <p:nvPr/>
        </p:nvSpPr>
        <p:spPr>
          <a:xfrm>
            <a:off x="650632" y="1189639"/>
            <a:ext cx="10670877" cy="461665"/>
          </a:xfrm>
          <a:prstGeom prst="rect">
            <a:avLst/>
          </a:prstGeom>
        </p:spPr>
        <p:txBody>
          <a:bodyPr wrap="square">
            <a:spAutoFit/>
          </a:bodyPr>
          <a:lstStyle/>
          <a:p>
            <a:r>
              <a:rPr lang="tr-TR" sz="2400" b="1" u="sng" dirty="0">
                <a:solidFill>
                  <a:srgbClr val="203864"/>
                </a:solidFill>
              </a:rPr>
              <a:t>GELİŞTİRME ÖDENEĞİ</a:t>
            </a:r>
          </a:p>
        </p:txBody>
      </p:sp>
      <p:sp>
        <p:nvSpPr>
          <p:cNvPr id="2" name="Dikdörtgen 1"/>
          <p:cNvSpPr/>
          <p:nvPr/>
        </p:nvSpPr>
        <p:spPr>
          <a:xfrm>
            <a:off x="650632" y="1812296"/>
            <a:ext cx="10969150" cy="4216539"/>
          </a:xfrm>
          <a:prstGeom prst="rect">
            <a:avLst/>
          </a:prstGeom>
        </p:spPr>
        <p:txBody>
          <a:bodyPr wrap="square">
            <a:spAutoFit/>
          </a:bodyPr>
          <a:lstStyle/>
          <a:p>
            <a:pPr algn="just"/>
            <a:r>
              <a:rPr lang="tr-TR" b="1" dirty="0">
                <a:solidFill>
                  <a:srgbClr val="203864"/>
                </a:solidFill>
              </a:rPr>
              <a:t>2914 Sayılı Yükseköğretim Personel Kanunu</a:t>
            </a:r>
          </a:p>
          <a:p>
            <a:pPr algn="just"/>
            <a:r>
              <a:rPr lang="tr-TR" b="1" dirty="0">
                <a:solidFill>
                  <a:srgbClr val="203864"/>
                </a:solidFill>
              </a:rPr>
              <a:t>Bakanlar Kurulu Kararı (2005/8681)</a:t>
            </a:r>
          </a:p>
          <a:p>
            <a:pPr algn="just"/>
            <a:endParaRPr lang="tr-TR" b="1" dirty="0">
              <a:solidFill>
                <a:srgbClr val="203864"/>
              </a:solidFill>
            </a:endParaRPr>
          </a:p>
          <a:p>
            <a:pPr algn="just"/>
            <a:r>
              <a:rPr lang="tr-TR" dirty="0">
                <a:solidFill>
                  <a:srgbClr val="203864"/>
                </a:solidFill>
              </a:rPr>
              <a:t>2914 sayılı Yükseköğretim Personel Kanununun 14 üncü maddesinde; Diğer yükseköğretim kurumlarına göre </a:t>
            </a:r>
            <a:r>
              <a:rPr lang="tr-TR" dirty="0" err="1">
                <a:solidFill>
                  <a:srgbClr val="203864"/>
                </a:solidFill>
              </a:rPr>
              <a:t>sosyo</a:t>
            </a:r>
            <a:r>
              <a:rPr lang="tr-TR" dirty="0">
                <a:solidFill>
                  <a:srgbClr val="203864"/>
                </a:solidFill>
              </a:rPr>
              <a:t>-ekonomik açıdan daha az gelişmiş yerlerde öğretim yapan ve/veya yeterli sayıda öğretim elemanı sağlanamayan yükseköğretim kurumları ile bunların bölümlerinde görevli öğretim </a:t>
            </a:r>
            <a:r>
              <a:rPr lang="tr-TR" dirty="0" smtClean="0">
                <a:solidFill>
                  <a:srgbClr val="203864"/>
                </a:solidFill>
              </a:rPr>
              <a:t>elemanlarına; almakta </a:t>
            </a:r>
            <a:r>
              <a:rPr lang="tr-TR" dirty="0">
                <a:solidFill>
                  <a:srgbClr val="203864"/>
                </a:solidFill>
              </a:rPr>
              <a:t>oldukları </a:t>
            </a:r>
            <a:r>
              <a:rPr lang="tr-TR" b="1" u="sng" dirty="0">
                <a:solidFill>
                  <a:srgbClr val="203864"/>
                </a:solidFill>
              </a:rPr>
              <a:t>aylık gösterge</a:t>
            </a:r>
            <a:r>
              <a:rPr lang="tr-TR" b="1" dirty="0">
                <a:solidFill>
                  <a:srgbClr val="203864"/>
                </a:solidFill>
              </a:rPr>
              <a:t> </a:t>
            </a:r>
            <a:r>
              <a:rPr lang="tr-TR" dirty="0">
                <a:solidFill>
                  <a:srgbClr val="203864"/>
                </a:solidFill>
              </a:rPr>
              <a:t>ve</a:t>
            </a:r>
            <a:r>
              <a:rPr lang="tr-TR" b="1" dirty="0">
                <a:solidFill>
                  <a:srgbClr val="203864"/>
                </a:solidFill>
              </a:rPr>
              <a:t> </a:t>
            </a:r>
            <a:r>
              <a:rPr lang="tr-TR" b="1" u="sng" dirty="0">
                <a:solidFill>
                  <a:srgbClr val="203864"/>
                </a:solidFill>
              </a:rPr>
              <a:t>ek gösterge brüt aylık tutarına BKK da belirtilen oranların uygulanması </a:t>
            </a:r>
            <a:r>
              <a:rPr lang="tr-TR" dirty="0">
                <a:solidFill>
                  <a:srgbClr val="203864"/>
                </a:solidFill>
              </a:rPr>
              <a:t> sonucu bulunacak miktarda geliştirme ödeneği ödenir</a:t>
            </a:r>
            <a:r>
              <a:rPr lang="tr-TR" dirty="0" smtClean="0">
                <a:solidFill>
                  <a:srgbClr val="203864"/>
                </a:solidFill>
              </a:rPr>
              <a:t>. </a:t>
            </a:r>
            <a:r>
              <a:rPr lang="tr-TR" dirty="0">
                <a:solidFill>
                  <a:srgbClr val="203864"/>
                </a:solidFill>
              </a:rPr>
              <a:t>( Öğretim görevlilerine yarısı ödeniyordu ancak toplu sözleşmenin 31. </a:t>
            </a:r>
            <a:r>
              <a:rPr lang="tr-TR" dirty="0" err="1">
                <a:solidFill>
                  <a:srgbClr val="203864"/>
                </a:solidFill>
              </a:rPr>
              <a:t>madadesi</a:t>
            </a:r>
            <a:r>
              <a:rPr lang="tr-TR" dirty="0">
                <a:solidFill>
                  <a:srgbClr val="203864"/>
                </a:solidFill>
              </a:rPr>
              <a:t> ile bu oranın %60 olarak uygulanmasına karar verildi.)</a:t>
            </a:r>
          </a:p>
          <a:p>
            <a:pPr algn="just"/>
            <a:endParaRPr lang="tr-TR" dirty="0">
              <a:solidFill>
                <a:srgbClr val="203864"/>
              </a:solidFill>
            </a:endParaRPr>
          </a:p>
          <a:p>
            <a:pPr algn="just"/>
            <a:r>
              <a:rPr lang="tr-TR" dirty="0">
                <a:solidFill>
                  <a:srgbClr val="203864"/>
                </a:solidFill>
              </a:rPr>
              <a:t> </a:t>
            </a:r>
            <a:r>
              <a:rPr lang="tr-TR" b="1" u="sng" dirty="0">
                <a:solidFill>
                  <a:srgbClr val="203864"/>
                </a:solidFill>
              </a:rPr>
              <a:t>damga vergisi hariç </a:t>
            </a:r>
            <a:r>
              <a:rPr lang="tr-TR" dirty="0">
                <a:solidFill>
                  <a:srgbClr val="203864"/>
                </a:solidFill>
              </a:rPr>
              <a:t>herhangi bir vergi ve </a:t>
            </a:r>
            <a:r>
              <a:rPr lang="tr-TR" b="1" u="sng" dirty="0">
                <a:solidFill>
                  <a:srgbClr val="203864"/>
                </a:solidFill>
              </a:rPr>
              <a:t>kesintiye tabi tutulmaz</a:t>
            </a:r>
            <a:r>
              <a:rPr lang="tr-TR" dirty="0">
                <a:solidFill>
                  <a:srgbClr val="203864"/>
                </a:solidFill>
              </a:rPr>
              <a:t>.</a:t>
            </a:r>
          </a:p>
          <a:p>
            <a:pPr algn="just"/>
            <a:endParaRPr lang="tr-TR" dirty="0">
              <a:solidFill>
                <a:srgbClr val="203864"/>
              </a:solidFill>
            </a:endParaRPr>
          </a:p>
          <a:p>
            <a:pPr algn="just"/>
            <a:endParaRPr lang="tr-TR" dirty="0">
              <a:solidFill>
                <a:srgbClr val="203864"/>
              </a:solidFill>
            </a:endParaRPr>
          </a:p>
          <a:p>
            <a:pPr algn="just"/>
            <a:r>
              <a:rPr lang="tr-TR" dirty="0">
                <a:solidFill>
                  <a:srgbClr val="203864"/>
                </a:solidFill>
              </a:rPr>
              <a:t> </a:t>
            </a:r>
          </a:p>
          <a:p>
            <a:pPr algn="ctr"/>
            <a:r>
              <a:rPr lang="tr-TR" sz="1600" b="1" dirty="0">
                <a:solidFill>
                  <a:srgbClr val="203864"/>
                </a:solidFill>
              </a:rPr>
              <a:t>Geliştirme Ödeneği = </a:t>
            </a:r>
            <a:r>
              <a:rPr lang="tr-TR" sz="1600" b="1" dirty="0">
                <a:solidFill>
                  <a:srgbClr val="00B0F0"/>
                </a:solidFill>
              </a:rPr>
              <a:t>(Gösterge Aylığı + Ek gösterge Aylığı) x Geliştirme Ödeneği Oranı</a:t>
            </a:r>
          </a:p>
        </p:txBody>
      </p:sp>
    </p:spTree>
    <p:extLst>
      <p:ext uri="{BB962C8B-B14F-4D97-AF65-F5344CB8AC3E}">
        <p14:creationId xmlns:p14="http://schemas.microsoft.com/office/powerpoint/2010/main" val="3905272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650631" y="530134"/>
            <a:ext cx="10867292"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6" name="Dikdörtgen 5"/>
          <p:cNvSpPr/>
          <p:nvPr/>
        </p:nvSpPr>
        <p:spPr>
          <a:xfrm>
            <a:off x="560717" y="1197459"/>
            <a:ext cx="10670877" cy="461665"/>
          </a:xfrm>
          <a:prstGeom prst="rect">
            <a:avLst/>
          </a:prstGeom>
        </p:spPr>
        <p:txBody>
          <a:bodyPr wrap="square">
            <a:spAutoFit/>
          </a:bodyPr>
          <a:lstStyle/>
          <a:p>
            <a:r>
              <a:rPr lang="tr-TR" sz="2400" b="1" u="sng" dirty="0">
                <a:solidFill>
                  <a:srgbClr val="203864"/>
                </a:solidFill>
              </a:rPr>
              <a:t>GELİŞTİRME ÖDENEĞİ</a:t>
            </a:r>
          </a:p>
        </p:txBody>
      </p:sp>
      <p:sp>
        <p:nvSpPr>
          <p:cNvPr id="2" name="Dikdörtgen 1"/>
          <p:cNvSpPr/>
          <p:nvPr/>
        </p:nvSpPr>
        <p:spPr>
          <a:xfrm>
            <a:off x="560717" y="1855426"/>
            <a:ext cx="11024557" cy="3877985"/>
          </a:xfrm>
          <a:prstGeom prst="rect">
            <a:avLst/>
          </a:prstGeom>
        </p:spPr>
        <p:txBody>
          <a:bodyPr wrap="square">
            <a:spAutoFit/>
          </a:bodyPr>
          <a:lstStyle/>
          <a:p>
            <a:pPr algn="just"/>
            <a:r>
              <a:rPr lang="tr-TR" sz="2000" dirty="0">
                <a:solidFill>
                  <a:srgbClr val="203864"/>
                </a:solidFill>
              </a:rPr>
              <a:t>Geliştirme ödeneği ödenmesi öngörülen yerlerde yeni kurulan yükseköğretim kurumlarının fiilen eğitim-öğretim faaliyetine başlamamış olması durumunda; </a:t>
            </a:r>
          </a:p>
          <a:p>
            <a:pPr algn="just"/>
            <a:endParaRPr lang="tr-TR" sz="2000" dirty="0">
              <a:solidFill>
                <a:srgbClr val="203864"/>
              </a:solidFill>
            </a:endParaRPr>
          </a:p>
          <a:p>
            <a:pPr algn="just"/>
            <a:r>
              <a:rPr lang="tr-TR" sz="2000" dirty="0">
                <a:solidFill>
                  <a:srgbClr val="203864"/>
                </a:solidFill>
              </a:rPr>
              <a:t>İlgili yükseköğretim kurumlarının eğitim-öğretime başlaması konusunda </a:t>
            </a:r>
            <a:r>
              <a:rPr lang="tr-TR" sz="2000" b="1" u="sng" dirty="0">
                <a:solidFill>
                  <a:srgbClr val="203864"/>
                </a:solidFill>
              </a:rPr>
              <a:t>Yükseköğretim Kurulu Başkanlığı tarafından izin verilmiş olması</a:t>
            </a:r>
            <a:r>
              <a:rPr lang="tr-TR" sz="2000" b="1" dirty="0">
                <a:solidFill>
                  <a:srgbClr val="203864"/>
                </a:solidFill>
              </a:rPr>
              <a:t> </a:t>
            </a:r>
            <a:r>
              <a:rPr lang="tr-TR" sz="2000" dirty="0">
                <a:solidFill>
                  <a:srgbClr val="203864"/>
                </a:solidFill>
              </a:rPr>
              <a:t>kaydıyla ve </a:t>
            </a:r>
            <a:r>
              <a:rPr lang="tr-TR" sz="2000" b="1" u="sng" dirty="0">
                <a:solidFill>
                  <a:srgbClr val="203864"/>
                </a:solidFill>
              </a:rPr>
              <a:t>fiilen eğitim-öğretime başlanıncaya kadar</a:t>
            </a:r>
            <a:r>
              <a:rPr lang="tr-TR" sz="2000" dirty="0">
                <a:solidFill>
                  <a:srgbClr val="203864"/>
                </a:solidFill>
              </a:rPr>
              <a:t> sadece </a:t>
            </a:r>
            <a:r>
              <a:rPr lang="tr-TR" sz="2000" b="1" u="sng" dirty="0">
                <a:solidFill>
                  <a:srgbClr val="00B0F0"/>
                </a:solidFill>
              </a:rPr>
              <a:t>Rektör</a:t>
            </a:r>
            <a:r>
              <a:rPr lang="tr-TR" sz="2000" dirty="0">
                <a:solidFill>
                  <a:srgbClr val="203864"/>
                </a:solidFill>
              </a:rPr>
              <a:t>, </a:t>
            </a:r>
            <a:r>
              <a:rPr lang="tr-TR" sz="2000" b="1" u="sng" dirty="0">
                <a:solidFill>
                  <a:srgbClr val="00B0F0"/>
                </a:solidFill>
              </a:rPr>
              <a:t>Dekan</a:t>
            </a:r>
            <a:r>
              <a:rPr lang="tr-TR" sz="2000" dirty="0">
                <a:solidFill>
                  <a:srgbClr val="203864"/>
                </a:solidFill>
              </a:rPr>
              <a:t>, </a:t>
            </a:r>
            <a:r>
              <a:rPr lang="tr-TR" sz="2000" b="1" u="sng" dirty="0">
                <a:solidFill>
                  <a:srgbClr val="00B0F0"/>
                </a:solidFill>
              </a:rPr>
              <a:t>Yüksekokul Müdürü</a:t>
            </a:r>
            <a:r>
              <a:rPr lang="tr-TR" sz="2000" dirty="0">
                <a:solidFill>
                  <a:srgbClr val="203864"/>
                </a:solidFill>
              </a:rPr>
              <a:t>, </a:t>
            </a:r>
            <a:r>
              <a:rPr lang="tr-TR" sz="2000" b="1" u="sng" dirty="0">
                <a:solidFill>
                  <a:srgbClr val="00B0F0"/>
                </a:solidFill>
              </a:rPr>
              <a:t>Enstitü Müdürü</a:t>
            </a:r>
            <a:r>
              <a:rPr lang="tr-TR" sz="2000" dirty="0">
                <a:solidFill>
                  <a:srgbClr val="203864"/>
                </a:solidFill>
              </a:rPr>
              <a:t> ve </a:t>
            </a:r>
            <a:r>
              <a:rPr lang="tr-TR" sz="2000" b="1" u="sng" dirty="0">
                <a:solidFill>
                  <a:srgbClr val="00B0F0"/>
                </a:solidFill>
              </a:rPr>
              <a:t>Konservatuar Müdürü </a:t>
            </a:r>
            <a:r>
              <a:rPr lang="tr-TR" sz="2000" dirty="0">
                <a:solidFill>
                  <a:srgbClr val="203864"/>
                </a:solidFill>
              </a:rPr>
              <a:t>olarak </a:t>
            </a:r>
            <a:r>
              <a:rPr lang="tr-TR" sz="2000" b="1" u="sng" dirty="0">
                <a:solidFill>
                  <a:srgbClr val="203864"/>
                </a:solidFill>
              </a:rPr>
              <a:t>atanmış öğretim elemanlarına </a:t>
            </a:r>
            <a:r>
              <a:rPr lang="tr-TR" sz="2000" dirty="0">
                <a:solidFill>
                  <a:srgbClr val="203864"/>
                </a:solidFill>
              </a:rPr>
              <a:t>ödenir. </a:t>
            </a:r>
          </a:p>
          <a:p>
            <a:pPr algn="just"/>
            <a:endParaRPr lang="tr-TR" dirty="0">
              <a:solidFill>
                <a:srgbClr val="203864"/>
              </a:solidFill>
            </a:endParaRPr>
          </a:p>
          <a:p>
            <a:pPr algn="just"/>
            <a:endParaRPr lang="tr-TR" dirty="0">
              <a:solidFill>
                <a:srgbClr val="203864"/>
              </a:solidFill>
            </a:endParaRPr>
          </a:p>
          <a:p>
            <a:pPr algn="just"/>
            <a:endParaRPr lang="tr-TR" dirty="0">
              <a:solidFill>
                <a:srgbClr val="203864"/>
              </a:solidFill>
            </a:endParaRPr>
          </a:p>
          <a:p>
            <a:pPr algn="just"/>
            <a:endParaRPr lang="tr-TR" dirty="0">
              <a:solidFill>
                <a:srgbClr val="203864"/>
              </a:solidFill>
            </a:endParaRPr>
          </a:p>
          <a:p>
            <a:pPr algn="just"/>
            <a:endParaRPr lang="tr-TR" dirty="0">
              <a:solidFill>
                <a:srgbClr val="203864"/>
              </a:solidFill>
            </a:endParaRPr>
          </a:p>
          <a:p>
            <a:pPr algn="ctr"/>
            <a:r>
              <a:rPr lang="tr-TR" sz="1600" b="1" dirty="0">
                <a:solidFill>
                  <a:srgbClr val="203864"/>
                </a:solidFill>
              </a:rPr>
              <a:t>Geliştirme Ödeneği = </a:t>
            </a:r>
            <a:r>
              <a:rPr lang="tr-TR" sz="1600" b="1" dirty="0">
                <a:solidFill>
                  <a:srgbClr val="00B0F0"/>
                </a:solidFill>
              </a:rPr>
              <a:t>(Gösterge Aylığı + Ek gösterge Aylığı) x Geliştirme Ödeneği Oranı</a:t>
            </a:r>
          </a:p>
        </p:txBody>
      </p:sp>
    </p:spTree>
    <p:extLst>
      <p:ext uri="{BB962C8B-B14F-4D97-AF65-F5344CB8AC3E}">
        <p14:creationId xmlns:p14="http://schemas.microsoft.com/office/powerpoint/2010/main" val="3366516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84108" y="220875"/>
            <a:ext cx="11000338"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5" name="Dikdörtgen 4"/>
          <p:cNvSpPr/>
          <p:nvPr/>
        </p:nvSpPr>
        <p:spPr>
          <a:xfrm>
            <a:off x="650630" y="96614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584108" y="764550"/>
            <a:ext cx="6075485" cy="461665"/>
          </a:xfrm>
          <a:prstGeom prst="rect">
            <a:avLst/>
          </a:prstGeom>
        </p:spPr>
        <p:txBody>
          <a:bodyPr wrap="square">
            <a:spAutoFit/>
          </a:bodyPr>
          <a:lstStyle/>
          <a:p>
            <a:r>
              <a:rPr lang="tr-TR" sz="2400" b="1" u="sng" dirty="0">
                <a:solidFill>
                  <a:srgbClr val="203864"/>
                </a:solidFill>
              </a:rPr>
              <a:t>GELİŞTİRME ÖDENEĞİ</a:t>
            </a:r>
          </a:p>
        </p:txBody>
      </p:sp>
      <p:sp>
        <p:nvSpPr>
          <p:cNvPr id="2" name="Dikdörtgen 1"/>
          <p:cNvSpPr/>
          <p:nvPr/>
        </p:nvSpPr>
        <p:spPr>
          <a:xfrm>
            <a:off x="584108" y="1238406"/>
            <a:ext cx="11000338" cy="4562788"/>
          </a:xfrm>
          <a:prstGeom prst="rect">
            <a:avLst/>
          </a:prstGeom>
        </p:spPr>
        <p:txBody>
          <a:bodyPr wrap="square">
            <a:spAutoFit/>
          </a:bodyPr>
          <a:lstStyle/>
          <a:p>
            <a:pPr algn="just"/>
            <a:r>
              <a:rPr lang="tr-TR" sz="1600" u="sng" dirty="0">
                <a:solidFill>
                  <a:srgbClr val="203864"/>
                </a:solidFill>
              </a:rPr>
              <a:t>Geliştirme ödeneğinden yararlanabilmek için görevin ilgili yükseköğretim kurumlarında fiilen yapılması şarttır.</a:t>
            </a:r>
            <a:r>
              <a:rPr lang="tr-TR" sz="1600" dirty="0">
                <a:solidFill>
                  <a:srgbClr val="203864"/>
                </a:solidFill>
              </a:rPr>
              <a:t> Ancak;</a:t>
            </a:r>
          </a:p>
          <a:p>
            <a:pPr algn="just"/>
            <a:endParaRPr lang="tr-TR" sz="1050" dirty="0">
              <a:solidFill>
                <a:srgbClr val="203864"/>
              </a:solidFill>
            </a:endParaRPr>
          </a:p>
          <a:p>
            <a:pPr marL="342900" indent="-342900" algn="just">
              <a:buFont typeface="+mj-lt"/>
              <a:buAutoNum type="alphaLcParenR"/>
            </a:pPr>
            <a:r>
              <a:rPr lang="tr-TR" sz="1600" dirty="0">
                <a:solidFill>
                  <a:srgbClr val="203864"/>
                </a:solidFill>
              </a:rPr>
              <a:t>Yıllık izin süresince,</a:t>
            </a:r>
          </a:p>
          <a:p>
            <a:pPr marL="342900" indent="-342900" algn="just">
              <a:buFont typeface="+mj-lt"/>
              <a:buAutoNum type="alphaLcParenR"/>
            </a:pPr>
            <a:endParaRPr lang="tr-TR" sz="700" dirty="0">
              <a:solidFill>
                <a:srgbClr val="203864"/>
              </a:solidFill>
            </a:endParaRPr>
          </a:p>
          <a:p>
            <a:pPr marL="342900" indent="-342900" algn="just">
              <a:buFont typeface="+mj-lt"/>
              <a:buAutoNum type="alphaLcParenR"/>
            </a:pPr>
            <a:r>
              <a:rPr lang="tr-TR" sz="1600" dirty="0">
                <a:solidFill>
                  <a:srgbClr val="203864"/>
                </a:solidFill>
              </a:rPr>
              <a:t>Bir takvim yılında toplam 15 günü aşmayan mazeret izni süresince,</a:t>
            </a:r>
          </a:p>
          <a:p>
            <a:pPr marL="342900" indent="-342900" algn="just">
              <a:buFont typeface="+mj-lt"/>
              <a:buAutoNum type="alphaLcParenR"/>
            </a:pPr>
            <a:endParaRPr lang="tr-TR" sz="700" dirty="0">
              <a:solidFill>
                <a:srgbClr val="203864"/>
              </a:solidFill>
            </a:endParaRPr>
          </a:p>
          <a:p>
            <a:pPr marL="342900" indent="-342900" algn="just">
              <a:buFont typeface="+mj-lt"/>
              <a:buAutoNum type="alphaLcParenR"/>
            </a:pPr>
            <a:r>
              <a:rPr lang="tr-TR" sz="1600" dirty="0">
                <a:solidFill>
                  <a:srgbClr val="203864"/>
                </a:solidFill>
              </a:rPr>
              <a:t>Hastalık izni kullanılması, tedavi kurum veya kuruluşlarında yatmak suretiyle tedavi görülmesi ve 6245 sayılı Harcırah Kanununun 20 </a:t>
            </a:r>
            <a:r>
              <a:rPr lang="tr-TR" sz="1600" dirty="0" err="1">
                <a:solidFill>
                  <a:srgbClr val="203864"/>
                </a:solidFill>
              </a:rPr>
              <a:t>nci</a:t>
            </a:r>
            <a:r>
              <a:rPr lang="tr-TR" sz="1600" dirty="0">
                <a:solidFill>
                  <a:srgbClr val="203864"/>
                </a:solidFill>
              </a:rPr>
              <a:t> maddesine göre refakatçi izni verilmesi hallerinde (ancak, bu bent uyarınca ödenecek geliştirme ödeneğinin toplam süresi, her ne suretle olursa olsun bir takvim yılı içinde 30 günü geçemez),</a:t>
            </a:r>
          </a:p>
          <a:p>
            <a:pPr marL="342900" indent="-342900" algn="just">
              <a:buFont typeface="+mj-lt"/>
              <a:buAutoNum type="alphaLcParenR"/>
            </a:pPr>
            <a:endParaRPr lang="tr-TR" sz="700" dirty="0">
              <a:solidFill>
                <a:srgbClr val="203864"/>
              </a:solidFill>
            </a:endParaRPr>
          </a:p>
          <a:p>
            <a:pPr marL="342900" indent="-342900" algn="just">
              <a:buFont typeface="+mj-lt"/>
              <a:buAutoNum type="alphaLcParenR"/>
            </a:pPr>
            <a:r>
              <a:rPr lang="tr-TR" sz="1600" dirty="0">
                <a:solidFill>
                  <a:srgbClr val="203864"/>
                </a:solidFill>
              </a:rPr>
              <a:t>2547 sayılı Kanunun 39 uncu maddesi ile mevzuatı uyarınca yurt içi veya yurt dışında geçici görevlendirme sebebiyle ayrılmalarda 15 güne kadar olan süreler için (ancak, bu bent uyarınca ödenecek geliştirme ödeneğinin toplam süresi, her ne suretle olursa olsun bir takvim yılı içinde 30 günü geçemez),</a:t>
            </a:r>
          </a:p>
          <a:p>
            <a:pPr marL="342900" indent="-342900" algn="just">
              <a:buFont typeface="+mj-lt"/>
              <a:buAutoNum type="alphaLcParenR"/>
            </a:pPr>
            <a:endParaRPr lang="tr-TR" sz="700" dirty="0">
              <a:solidFill>
                <a:srgbClr val="203864"/>
              </a:solidFill>
            </a:endParaRPr>
          </a:p>
          <a:p>
            <a:pPr marL="342900" indent="-342900" algn="just">
              <a:buFont typeface="+mj-lt"/>
              <a:buAutoNum type="alphaLcParenR"/>
            </a:pPr>
            <a:r>
              <a:rPr lang="tr-TR" sz="1600" dirty="0">
                <a:solidFill>
                  <a:srgbClr val="203864"/>
                </a:solidFill>
              </a:rPr>
              <a:t>2863 sayılı Kültür ve Tabiat Varlıklarını Koruma Kanununun 35 inci maddesi ve 2547 Sayılı Kanunun 40 </a:t>
            </a:r>
            <a:r>
              <a:rPr lang="tr-TR" sz="1600" dirty="0" err="1">
                <a:solidFill>
                  <a:srgbClr val="203864"/>
                </a:solidFill>
              </a:rPr>
              <a:t>ıncı</a:t>
            </a:r>
            <a:r>
              <a:rPr lang="tr-TR" sz="1600" dirty="0">
                <a:solidFill>
                  <a:srgbClr val="203864"/>
                </a:solidFill>
              </a:rPr>
              <a:t> maddesinin (b) fıkrası ile 41 inci maddesi uyarınca diğer yükseköğretim kurumlarında görevlendirilenlere,</a:t>
            </a:r>
          </a:p>
          <a:p>
            <a:pPr marL="342900" indent="-342900" algn="just">
              <a:buFont typeface="+mj-lt"/>
              <a:buAutoNum type="alphaLcParenR"/>
            </a:pPr>
            <a:endParaRPr lang="tr-TR" sz="1000" dirty="0">
              <a:solidFill>
                <a:srgbClr val="203864"/>
              </a:solidFill>
            </a:endParaRPr>
          </a:p>
          <a:p>
            <a:pPr algn="just"/>
            <a:r>
              <a:rPr lang="tr-TR" sz="1600" dirty="0">
                <a:solidFill>
                  <a:srgbClr val="203864"/>
                </a:solidFill>
              </a:rPr>
              <a:t>bu işlerde görev yapılan süreler için, fiilen çalışma şartının aranmadığı istisna durumlar sayılmıştır. </a:t>
            </a:r>
          </a:p>
          <a:p>
            <a:pPr algn="just"/>
            <a:endParaRPr lang="tr-TR" sz="1600" dirty="0">
              <a:solidFill>
                <a:srgbClr val="203864"/>
              </a:solidFill>
            </a:endParaRPr>
          </a:p>
          <a:p>
            <a:pPr algn="just"/>
            <a:endParaRPr lang="tr-TR" sz="1400" dirty="0">
              <a:solidFill>
                <a:srgbClr val="203864"/>
              </a:solidFill>
            </a:endParaRPr>
          </a:p>
          <a:p>
            <a:pPr algn="ctr"/>
            <a:r>
              <a:rPr lang="tr-TR" sz="1600" b="1" dirty="0">
                <a:solidFill>
                  <a:srgbClr val="203864"/>
                </a:solidFill>
              </a:rPr>
              <a:t>Geliştirme Ödeneği = </a:t>
            </a:r>
            <a:r>
              <a:rPr lang="tr-TR" sz="1600" b="1" dirty="0">
                <a:solidFill>
                  <a:srgbClr val="00B0F0"/>
                </a:solidFill>
              </a:rPr>
              <a:t>(Gösterge Aylığı + Ek gösterge Aylığı) x Geliştirme Ödeneği Oranı</a:t>
            </a:r>
          </a:p>
        </p:txBody>
      </p:sp>
    </p:spTree>
    <p:extLst>
      <p:ext uri="{BB962C8B-B14F-4D97-AF65-F5344CB8AC3E}">
        <p14:creationId xmlns:p14="http://schemas.microsoft.com/office/powerpoint/2010/main" val="11381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84108" y="220875"/>
            <a:ext cx="11000338" cy="584775"/>
          </a:xfrm>
          <a:prstGeom prst="rect">
            <a:avLst/>
          </a:prstGeom>
        </p:spPr>
        <p:txBody>
          <a:bodyPr wrap="square">
            <a:spAutoFit/>
          </a:bodyPr>
          <a:lstStyle/>
          <a:p>
            <a:pPr algn="ctr" eaLnBrk="1" hangingPunct="1"/>
            <a:r>
              <a:rPr lang="tr-TR" altLang="tr-TR" sz="3200" b="1" dirty="0">
                <a:solidFill>
                  <a:srgbClr val="00B0F0"/>
                </a:solidFill>
              </a:rPr>
              <a:t>MAAŞ GELİR UNSURLARI / AKADEMİK PERSONEL</a:t>
            </a:r>
            <a:endParaRPr lang="tr-TR" sz="3200" dirty="0"/>
          </a:p>
        </p:txBody>
      </p:sp>
      <p:sp>
        <p:nvSpPr>
          <p:cNvPr id="5" name="Dikdörtgen 4"/>
          <p:cNvSpPr/>
          <p:nvPr/>
        </p:nvSpPr>
        <p:spPr>
          <a:xfrm>
            <a:off x="650630" y="966140"/>
            <a:ext cx="10287001" cy="1200329"/>
          </a:xfrm>
          <a:prstGeom prst="rect">
            <a:avLst/>
          </a:prstGeom>
        </p:spPr>
        <p:txBody>
          <a:bodyPr wrap="square">
            <a:spAutoFit/>
          </a:bodyPr>
          <a:lstStyle/>
          <a:p>
            <a:pPr algn="just">
              <a:spcAft>
                <a:spcPts val="0"/>
              </a:spcAft>
            </a:pPr>
            <a:endParaRPr lang="tr-TR" dirty="0"/>
          </a:p>
          <a:p>
            <a:pPr algn="just">
              <a:spcAft>
                <a:spcPts val="0"/>
              </a:spcAft>
            </a:pPr>
            <a:endParaRPr lang="tr-TR" dirty="0"/>
          </a:p>
          <a:p>
            <a:pPr algn="just">
              <a:spcAft>
                <a:spcPts val="0"/>
              </a:spcAft>
            </a:pPr>
            <a:endParaRPr lang="tr-TR" sz="1800" dirty="0">
              <a:effectLst/>
              <a:latin typeface="ArialMT"/>
              <a:ea typeface="Times New Roman" panose="02020603050405020304" pitchFamily="18" charset="0"/>
            </a:endParaRPr>
          </a:p>
          <a:p>
            <a:pPr algn="just">
              <a:spcAft>
                <a:spcPts val="0"/>
              </a:spcAft>
            </a:pPr>
            <a:endParaRPr lang="tr-TR" sz="18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584108" y="813243"/>
            <a:ext cx="6075485" cy="400110"/>
          </a:xfrm>
          <a:prstGeom prst="rect">
            <a:avLst/>
          </a:prstGeom>
        </p:spPr>
        <p:txBody>
          <a:bodyPr wrap="square">
            <a:spAutoFit/>
          </a:bodyPr>
          <a:lstStyle/>
          <a:p>
            <a:r>
              <a:rPr lang="tr-TR" sz="2000" b="1" u="sng" dirty="0">
                <a:solidFill>
                  <a:srgbClr val="203864"/>
                </a:solidFill>
              </a:rPr>
              <a:t>GELİŞTİRME ÖDENEĞİ</a:t>
            </a:r>
          </a:p>
        </p:txBody>
      </p:sp>
      <p:sp>
        <p:nvSpPr>
          <p:cNvPr id="2" name="Dikdörtgen 1"/>
          <p:cNvSpPr/>
          <p:nvPr/>
        </p:nvSpPr>
        <p:spPr>
          <a:xfrm>
            <a:off x="584108" y="1094608"/>
            <a:ext cx="11000338" cy="5001369"/>
          </a:xfrm>
          <a:prstGeom prst="rect">
            <a:avLst/>
          </a:prstGeom>
        </p:spPr>
        <p:txBody>
          <a:bodyPr wrap="square">
            <a:spAutoFit/>
          </a:bodyPr>
          <a:lstStyle/>
          <a:p>
            <a:pPr algn="just"/>
            <a:r>
              <a:rPr lang="tr-TR" b="1" dirty="0">
                <a:solidFill>
                  <a:srgbClr val="203864"/>
                </a:solidFill>
              </a:rPr>
              <a:t>Geliştirme ödeneği;</a:t>
            </a:r>
          </a:p>
          <a:p>
            <a:pPr marL="342900" indent="-342900" algn="just">
              <a:buFont typeface="+mj-lt"/>
              <a:buAutoNum type="alphaLcParenR"/>
            </a:pPr>
            <a:r>
              <a:rPr lang="tr-TR" dirty="0">
                <a:solidFill>
                  <a:srgbClr val="203864"/>
                </a:solidFill>
              </a:rPr>
              <a:t>2547 sayılı Kanunun 33 üncü maddesine göre lisansüstü eğitim-öğretim için yurt dışına gönderilenlere,</a:t>
            </a:r>
          </a:p>
          <a:p>
            <a:pPr marL="342900" indent="-342900" algn="just">
              <a:buFont typeface="+mj-lt"/>
              <a:buAutoNum type="alphaLcParenR"/>
            </a:pPr>
            <a:endParaRPr lang="tr-TR" sz="700" dirty="0">
              <a:solidFill>
                <a:srgbClr val="203864"/>
              </a:solidFill>
            </a:endParaRPr>
          </a:p>
          <a:p>
            <a:pPr marL="342900" indent="-342900" algn="just">
              <a:buFont typeface="+mj-lt"/>
              <a:buAutoNum type="alphaLcParenR"/>
            </a:pPr>
            <a:r>
              <a:rPr lang="tr-TR" dirty="0">
                <a:solidFill>
                  <a:srgbClr val="203864"/>
                </a:solidFill>
              </a:rPr>
              <a:t>2547 sayılı Kanunun 38 inci maddesine göre görevlendirilenlere,</a:t>
            </a:r>
          </a:p>
          <a:p>
            <a:pPr algn="just"/>
            <a:endParaRPr lang="tr-TR" sz="700" dirty="0">
              <a:solidFill>
                <a:srgbClr val="203864"/>
              </a:solidFill>
            </a:endParaRPr>
          </a:p>
          <a:p>
            <a:pPr marL="342900" indent="-342900" algn="just">
              <a:buFont typeface="+mj-lt"/>
              <a:buAutoNum type="alphaLcParenR"/>
            </a:pPr>
            <a:r>
              <a:rPr lang="tr-TR" dirty="0">
                <a:solidFill>
                  <a:srgbClr val="203864"/>
                </a:solidFill>
              </a:rPr>
              <a:t>Özel kanunlardaki hükümlere dayanılarak yükseköğretim kurumları dışında görevlendirilenlere,</a:t>
            </a:r>
          </a:p>
          <a:p>
            <a:pPr marL="342900" indent="-342900" algn="just">
              <a:buFont typeface="+mj-lt"/>
              <a:buAutoNum type="alphaLcParenR"/>
            </a:pPr>
            <a:endParaRPr lang="tr-TR" sz="700" dirty="0">
              <a:solidFill>
                <a:srgbClr val="203864"/>
              </a:solidFill>
            </a:endParaRPr>
          </a:p>
          <a:p>
            <a:pPr marL="342900" indent="-342900" algn="just">
              <a:buFont typeface="+mj-lt"/>
              <a:buAutoNum type="alphaLcParenR"/>
            </a:pPr>
            <a:r>
              <a:rPr lang="tr-TR" dirty="0">
                <a:solidFill>
                  <a:srgbClr val="203864"/>
                </a:solidFill>
              </a:rPr>
              <a:t>Kısmi statüde çalışanlara  </a:t>
            </a:r>
            <a:r>
              <a:rPr lang="tr-TR" b="1" dirty="0">
                <a:solidFill>
                  <a:srgbClr val="203864"/>
                </a:solidFill>
              </a:rPr>
              <a:t>ödenmez</a:t>
            </a:r>
            <a:r>
              <a:rPr lang="tr-TR" dirty="0">
                <a:solidFill>
                  <a:srgbClr val="203864"/>
                </a:solidFill>
              </a:rPr>
              <a:t>.</a:t>
            </a:r>
          </a:p>
          <a:p>
            <a:pPr algn="just"/>
            <a:endParaRPr lang="tr-TR" sz="1600" dirty="0">
              <a:solidFill>
                <a:srgbClr val="203864"/>
              </a:solidFill>
            </a:endParaRPr>
          </a:p>
          <a:p>
            <a:pPr algn="just"/>
            <a:r>
              <a:rPr lang="tr-TR" b="1" dirty="0">
                <a:solidFill>
                  <a:srgbClr val="203864"/>
                </a:solidFill>
              </a:rPr>
              <a:t>Geliştirme ödeneği aşağıdaki hallerde kesintiye uğrar. </a:t>
            </a:r>
          </a:p>
          <a:p>
            <a:pPr marL="342900" indent="-342900" algn="just">
              <a:buFont typeface="+mj-lt"/>
              <a:buAutoNum type="alphaLcParenR"/>
            </a:pPr>
            <a:r>
              <a:rPr lang="tr-TR" dirty="0">
                <a:solidFill>
                  <a:srgbClr val="203864"/>
                </a:solidFill>
              </a:rPr>
              <a:t>Bir takvim yılında 15 günü aşan mazeret izinlerinde, </a:t>
            </a:r>
          </a:p>
          <a:p>
            <a:pPr marL="342900" indent="-342900" algn="just">
              <a:buFont typeface="+mj-lt"/>
              <a:buAutoNum type="alphaLcParenR"/>
            </a:pPr>
            <a:endParaRPr lang="tr-TR" sz="700" dirty="0">
              <a:solidFill>
                <a:srgbClr val="203864"/>
              </a:solidFill>
            </a:endParaRPr>
          </a:p>
          <a:p>
            <a:pPr marL="342900" indent="-342900" algn="just">
              <a:buFont typeface="+mj-lt"/>
              <a:buAutoNum type="alphaLcParenR"/>
            </a:pPr>
            <a:r>
              <a:rPr lang="tr-TR" dirty="0">
                <a:solidFill>
                  <a:srgbClr val="203864"/>
                </a:solidFill>
              </a:rPr>
              <a:t>Bir takvim yılında 30 günü aşan hastalık ve refakatçi izinlerinde, </a:t>
            </a:r>
          </a:p>
          <a:p>
            <a:pPr marL="342900" indent="-342900" algn="just">
              <a:buFont typeface="+mj-lt"/>
              <a:buAutoNum type="alphaLcParenR"/>
            </a:pPr>
            <a:endParaRPr lang="tr-TR" sz="700" dirty="0">
              <a:solidFill>
                <a:srgbClr val="203864"/>
              </a:solidFill>
            </a:endParaRPr>
          </a:p>
          <a:p>
            <a:pPr marL="342900" indent="-342900" algn="just">
              <a:buFont typeface="+mj-lt"/>
              <a:buAutoNum type="alphaLcParenR"/>
            </a:pPr>
            <a:r>
              <a:rPr lang="tr-TR" dirty="0">
                <a:solidFill>
                  <a:srgbClr val="203864"/>
                </a:solidFill>
              </a:rPr>
              <a:t>2547 sayılı Kanunun 39 uncu maddesi uyarınca bir seferde 15 gün üzeri görevlendirmelerde ve ayrıca bir takvim yılında toplamda 30 günü aşan görevlendirmelerde  kesinti yapılır.</a:t>
            </a:r>
            <a:r>
              <a:rPr lang="tr-TR" dirty="0"/>
              <a:t> </a:t>
            </a:r>
            <a:endParaRPr lang="tr-TR" dirty="0">
              <a:solidFill>
                <a:srgbClr val="FF0000"/>
              </a:solidFill>
            </a:endParaRPr>
          </a:p>
          <a:p>
            <a:pPr algn="just"/>
            <a:endParaRPr lang="tr-TR" dirty="0">
              <a:solidFill>
                <a:srgbClr val="203864"/>
              </a:solidFill>
            </a:endParaRPr>
          </a:p>
          <a:p>
            <a:pPr algn="just"/>
            <a:r>
              <a:rPr lang="tr-TR" dirty="0">
                <a:solidFill>
                  <a:srgbClr val="203864"/>
                </a:solidFill>
              </a:rPr>
              <a:t>Üniversitemizde Geliştirme Ödeneği </a:t>
            </a:r>
            <a:r>
              <a:rPr lang="tr-TR" dirty="0" smtClean="0">
                <a:solidFill>
                  <a:srgbClr val="203864"/>
                </a:solidFill>
              </a:rPr>
              <a:t>Ödenen öğretim elemanı yoktur.</a:t>
            </a:r>
            <a:endParaRPr lang="tr-TR" dirty="0">
              <a:solidFill>
                <a:srgbClr val="203864"/>
              </a:solidFill>
            </a:endParaRPr>
          </a:p>
          <a:p>
            <a:pPr algn="just"/>
            <a:endParaRPr lang="tr-TR" dirty="0">
              <a:solidFill>
                <a:srgbClr val="203864"/>
              </a:solidFill>
            </a:endParaRPr>
          </a:p>
          <a:p>
            <a:pPr algn="just"/>
            <a:endParaRPr lang="tr-TR" dirty="0">
              <a:solidFill>
                <a:srgbClr val="203864"/>
              </a:solidFill>
            </a:endParaRPr>
          </a:p>
          <a:p>
            <a:pPr algn="ctr"/>
            <a:r>
              <a:rPr lang="tr-TR" sz="1600" b="1" dirty="0">
                <a:solidFill>
                  <a:srgbClr val="203864"/>
                </a:solidFill>
              </a:rPr>
              <a:t>Geliştirme Ödeneği = </a:t>
            </a:r>
            <a:r>
              <a:rPr lang="tr-TR" sz="1600" b="1" dirty="0">
                <a:solidFill>
                  <a:srgbClr val="00B0F0"/>
                </a:solidFill>
              </a:rPr>
              <a:t>(Gösterge Aylığı + Ek gösterge Aylığı) x Geliştirme Ödeneği Oranı</a:t>
            </a:r>
          </a:p>
        </p:txBody>
      </p:sp>
    </p:spTree>
    <p:extLst>
      <p:ext uri="{BB962C8B-B14F-4D97-AF65-F5344CB8AC3E}">
        <p14:creationId xmlns:p14="http://schemas.microsoft.com/office/powerpoint/2010/main" val="2151731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o 1"/>
          <p:cNvGraphicFramePr>
            <a:graphicFrameLocks noGrp="1"/>
          </p:cNvGraphicFramePr>
          <p:nvPr>
            <p:extLst>
              <p:ext uri="{D42A27DB-BD31-4B8C-83A1-F6EECF244321}">
                <p14:modId xmlns:p14="http://schemas.microsoft.com/office/powerpoint/2010/main" val="292333765"/>
              </p:ext>
            </p:extLst>
          </p:nvPr>
        </p:nvGraphicFramePr>
        <p:xfrm>
          <a:off x="362309" y="336429"/>
          <a:ext cx="11464509" cy="541915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79563">
                  <a:extLst>
                    <a:ext uri="{9D8B030D-6E8A-4147-A177-3AD203B41FA5}">
                      <a16:colId xmlns:a16="http://schemas.microsoft.com/office/drawing/2014/main" val="114346425"/>
                    </a:ext>
                  </a:extLst>
                </a:gridCol>
                <a:gridCol w="2053086">
                  <a:extLst>
                    <a:ext uri="{9D8B030D-6E8A-4147-A177-3AD203B41FA5}">
                      <a16:colId xmlns:a16="http://schemas.microsoft.com/office/drawing/2014/main" val="1064829006"/>
                    </a:ext>
                  </a:extLst>
                </a:gridCol>
                <a:gridCol w="448574">
                  <a:extLst>
                    <a:ext uri="{9D8B030D-6E8A-4147-A177-3AD203B41FA5}">
                      <a16:colId xmlns:a16="http://schemas.microsoft.com/office/drawing/2014/main" val="980598253"/>
                    </a:ext>
                  </a:extLst>
                </a:gridCol>
                <a:gridCol w="940279">
                  <a:extLst>
                    <a:ext uri="{9D8B030D-6E8A-4147-A177-3AD203B41FA5}">
                      <a16:colId xmlns:a16="http://schemas.microsoft.com/office/drawing/2014/main" val="4262020963"/>
                    </a:ext>
                  </a:extLst>
                </a:gridCol>
                <a:gridCol w="948906">
                  <a:extLst>
                    <a:ext uri="{9D8B030D-6E8A-4147-A177-3AD203B41FA5}">
                      <a16:colId xmlns:a16="http://schemas.microsoft.com/office/drawing/2014/main" val="3756304606"/>
                    </a:ext>
                  </a:extLst>
                </a:gridCol>
                <a:gridCol w="1052423">
                  <a:extLst>
                    <a:ext uri="{9D8B030D-6E8A-4147-A177-3AD203B41FA5}">
                      <a16:colId xmlns:a16="http://schemas.microsoft.com/office/drawing/2014/main" val="3334839618"/>
                    </a:ext>
                  </a:extLst>
                </a:gridCol>
                <a:gridCol w="1216325">
                  <a:extLst>
                    <a:ext uri="{9D8B030D-6E8A-4147-A177-3AD203B41FA5}">
                      <a16:colId xmlns:a16="http://schemas.microsoft.com/office/drawing/2014/main" val="4043253142"/>
                    </a:ext>
                  </a:extLst>
                </a:gridCol>
                <a:gridCol w="986001">
                  <a:extLst>
                    <a:ext uri="{9D8B030D-6E8A-4147-A177-3AD203B41FA5}">
                      <a16:colId xmlns:a16="http://schemas.microsoft.com/office/drawing/2014/main" val="1594394031"/>
                    </a:ext>
                  </a:extLst>
                </a:gridCol>
                <a:gridCol w="1146450">
                  <a:extLst>
                    <a:ext uri="{9D8B030D-6E8A-4147-A177-3AD203B41FA5}">
                      <a16:colId xmlns:a16="http://schemas.microsoft.com/office/drawing/2014/main" val="1939048640"/>
                    </a:ext>
                  </a:extLst>
                </a:gridCol>
                <a:gridCol w="1146451">
                  <a:extLst>
                    <a:ext uri="{9D8B030D-6E8A-4147-A177-3AD203B41FA5}">
                      <a16:colId xmlns:a16="http://schemas.microsoft.com/office/drawing/2014/main" val="1669090547"/>
                    </a:ext>
                  </a:extLst>
                </a:gridCol>
                <a:gridCol w="1146451">
                  <a:extLst>
                    <a:ext uri="{9D8B030D-6E8A-4147-A177-3AD203B41FA5}">
                      <a16:colId xmlns:a16="http://schemas.microsoft.com/office/drawing/2014/main" val="3552604679"/>
                    </a:ext>
                  </a:extLst>
                </a:gridCol>
              </a:tblGrid>
              <a:tr h="431323">
                <a:tc gridSpan="11">
                  <a:txBody>
                    <a:bodyPr/>
                    <a:lstStyle/>
                    <a:p>
                      <a:pPr algn="ctr"/>
                      <a:r>
                        <a:rPr lang="tr-TR" sz="2000" dirty="0"/>
                        <a:t>AKADEMİK PERSONEL ÖDENEKLER - TAZMİNATLAR TABLOSU</a:t>
                      </a:r>
                    </a:p>
                  </a:txBody>
                  <a:tcPr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solidFill>
                      <a:srgbClr val="20386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91714700"/>
                  </a:ext>
                </a:extLst>
              </a:tr>
              <a:tr h="388188">
                <a:tc rowSpan="4" gridSpan="2">
                  <a:txBody>
                    <a:bodyPr/>
                    <a:lstStyle/>
                    <a:p>
                      <a:pPr algn="ctr" fontAlgn="b"/>
                      <a:r>
                        <a:rPr lang="tr-TR" sz="1400" b="1" kern="1200" dirty="0">
                          <a:solidFill>
                            <a:schemeClr val="bg1"/>
                          </a:solidFill>
                          <a:latin typeface="+mn-lt"/>
                          <a:ea typeface="+mn-ea"/>
                          <a:cs typeface="+mn-cs"/>
                        </a:rPr>
                        <a:t>2547 SAYILI KANUN KAPSAMINDA ÇALIŞAN AKADEMİK PERSONELİN BAZI MAAŞ KALEMLERİ</a:t>
                      </a:r>
                    </a:p>
                  </a:txBody>
                  <a:tcPr marL="9525" marR="9525" marT="9525" marB="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203864"/>
                    </a:solidFill>
                  </a:tcPr>
                </a:tc>
                <a:tc rowSpan="4" hMerge="1">
                  <a:txBody>
                    <a:bodyPr/>
                    <a:lstStyle/>
                    <a:p>
                      <a:endParaRPr lang="tr-TR"/>
                    </a:p>
                  </a:txBody>
                  <a:tcPr/>
                </a:tc>
                <a:tc rowSpan="4">
                  <a:txBody>
                    <a:bodyPr/>
                    <a:lstStyle/>
                    <a:p>
                      <a:pPr algn="ctr" fontAlgn="b"/>
                      <a:r>
                        <a:rPr lang="tr-TR" sz="1400" b="1" kern="1200" dirty="0">
                          <a:solidFill>
                            <a:schemeClr val="bg1"/>
                          </a:solidFill>
                          <a:latin typeface="+mn-lt"/>
                          <a:ea typeface="+mn-ea"/>
                          <a:cs typeface="+mn-cs"/>
                        </a:rPr>
                        <a:t>DERECE</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203864"/>
                    </a:solidFill>
                  </a:tcPr>
                </a:tc>
                <a:tc gridSpan="4">
                  <a:txBody>
                    <a:bodyPr/>
                    <a:lstStyle/>
                    <a:p>
                      <a:pPr algn="ctr" fontAlgn="b"/>
                      <a:r>
                        <a:rPr lang="tr-TR" sz="1800" b="1" kern="1200" dirty="0">
                          <a:solidFill>
                            <a:schemeClr val="bg1"/>
                          </a:solidFill>
                          <a:latin typeface="+mn-lt"/>
                          <a:ea typeface="+mn-ea"/>
                          <a:cs typeface="+mn-cs"/>
                        </a:rPr>
                        <a:t>ÖDENEKLER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203864"/>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tc gridSpan="4">
                  <a:txBody>
                    <a:bodyPr/>
                    <a:lstStyle/>
                    <a:p>
                      <a:pPr algn="ctr" fontAlgn="b"/>
                      <a:r>
                        <a:rPr lang="tr-TR" sz="1800" b="1" kern="1200" dirty="0">
                          <a:solidFill>
                            <a:schemeClr val="bg1"/>
                          </a:solidFill>
                          <a:latin typeface="+mn-lt"/>
                          <a:ea typeface="+mn-ea"/>
                          <a:cs typeface="+mn-cs"/>
                        </a:rPr>
                        <a:t>TAZMİNATLAR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203864"/>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452363188"/>
                  </a:ext>
                </a:extLst>
              </a:tr>
              <a:tr h="474453">
                <a:tc gridSpan="2" vMerge="1">
                  <a:txBody>
                    <a:bodyPr/>
                    <a:lstStyle/>
                    <a:p>
                      <a:pPr algn="ctr" fontAlgn="b"/>
                      <a:endParaRPr lang="tr-TR" sz="20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vMerge="1">
                  <a:txBody>
                    <a:bodyPr/>
                    <a:lstStyle/>
                    <a:p>
                      <a:endParaRPr lang="tr-TR"/>
                    </a:p>
                  </a:txBody>
                  <a:tcPr/>
                </a:tc>
                <a:tc v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Üniversite Ödeneği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İdari Görev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Eğitim Öğretim Ödeneği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Akademik Teşvik </a:t>
                      </a:r>
                      <a:r>
                        <a:rPr lang="tr-TR" sz="1200" b="1" kern="1200" dirty="0" err="1">
                          <a:solidFill>
                            <a:schemeClr val="bg1"/>
                          </a:solidFill>
                          <a:latin typeface="+mn-lt"/>
                          <a:ea typeface="+mn-ea"/>
                          <a:cs typeface="+mn-cs"/>
                        </a:rPr>
                        <a:t>Ödn</a:t>
                      </a:r>
                      <a:r>
                        <a:rPr lang="tr-TR" sz="1200" b="1" kern="1200" dirty="0">
                          <a:solidFill>
                            <a:schemeClr val="bg1"/>
                          </a:solidFill>
                          <a:latin typeface="+mn-lt"/>
                          <a:ea typeface="+mn-ea"/>
                          <a:cs typeface="+mn-cs"/>
                        </a:rPr>
                        <a:t>. Oran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Ek Ödeme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Makam</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Temsil / Görev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Yükseköğretim Tazminatı</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66669373"/>
                  </a:ext>
                </a:extLst>
              </a:tr>
              <a:tr h="454343">
                <a:tc gridSpan="2" vMerge="1">
                  <a:txBody>
                    <a:bodyPr/>
                    <a:lstStyle/>
                    <a:p>
                      <a:pPr algn="ctr" fontAlgn="b"/>
                      <a:endParaRPr lang="tr-TR" sz="20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vMerge="1">
                  <a:txBody>
                    <a:bodyPr/>
                    <a:lstStyle/>
                    <a:p>
                      <a:endParaRPr lang="tr-TR"/>
                    </a:p>
                  </a:txBody>
                  <a:tcPr/>
                </a:tc>
                <a:tc v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EYDM Aylığı Brüt Tutarının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Aylık Gösterge + Ek Gösterge Brüt Tutarının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EYDM Aylığı Brüt Tutarının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EYDM Aylığı x Akademik Teşvik Oranı x Akademik Teşvik Puanı        (Asgari 30 puan alanlar)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EYDM Aylığı x Ek Ödeme Puanı</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rowSpan="2">
                  <a:txBody>
                    <a:bodyPr/>
                    <a:lstStyle/>
                    <a:p>
                      <a:pPr algn="ctr" fontAlgn="b"/>
                      <a:r>
                        <a:rPr lang="tr-TR" sz="1200" b="1" kern="1200" dirty="0">
                          <a:solidFill>
                            <a:schemeClr val="bg1"/>
                          </a:solidFill>
                          <a:latin typeface="+mn-lt"/>
                          <a:ea typeface="+mn-ea"/>
                          <a:cs typeface="+mn-cs"/>
                        </a:rPr>
                        <a:t>Aşağıdaki Göstergeler x Katsayı</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rowSpan="2">
                  <a:txBody>
                    <a:bodyPr/>
                    <a:lstStyle/>
                    <a:p>
                      <a:pPr algn="ctr" fontAlgn="b"/>
                      <a:r>
                        <a:rPr lang="tr-TR" sz="1200" b="1" kern="1200" dirty="0">
                          <a:solidFill>
                            <a:schemeClr val="bg1"/>
                          </a:solidFill>
                          <a:latin typeface="+mn-lt"/>
                          <a:ea typeface="+mn-ea"/>
                          <a:cs typeface="+mn-cs"/>
                        </a:rPr>
                        <a:t>Aşağıdaki Göstergeler x Katsayı</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EYDM Aylığı x Yükseköğretim Puanı</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2373007105"/>
                  </a:ext>
                </a:extLst>
              </a:tr>
              <a:tr h="251532">
                <a:tc gridSpan="2" vMerge="1">
                  <a:txBody>
                    <a:bodyPr/>
                    <a:lstStyle/>
                    <a:p>
                      <a:pPr algn="ctr" fontAlgn="b"/>
                      <a:endParaRPr lang="tr-TR" sz="20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hMerge="1" vMerge="1">
                  <a:txBody>
                    <a:bodyPr/>
                    <a:lstStyle/>
                    <a:p>
                      <a:endParaRPr lang="tr-TR"/>
                    </a:p>
                  </a:txBody>
                  <a:tcPr/>
                </a:tc>
                <a:tc v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t>
                      </a:r>
                      <a:endParaRPr lang="tr-TR" sz="14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2250053346"/>
                  </a:ext>
                </a:extLst>
              </a:tr>
              <a:tr h="251532">
                <a:tc rowSpan="11">
                  <a:txBody>
                    <a:bodyPr/>
                    <a:lstStyle/>
                    <a:p>
                      <a:pPr algn="ctr" fontAlgn="b"/>
                      <a:r>
                        <a:rPr lang="tr-TR" sz="1400" b="1" kern="1200" dirty="0">
                          <a:solidFill>
                            <a:schemeClr val="bg1"/>
                          </a:solidFill>
                          <a:latin typeface="+mn-lt"/>
                          <a:ea typeface="+mn-ea"/>
                          <a:cs typeface="+mn-cs"/>
                        </a:rPr>
                        <a:t>İDARİ GÖREVDE BULUNANLAR</a:t>
                      </a:r>
                    </a:p>
                  </a:txBody>
                  <a:tcPr marL="9525" marR="9525" marT="9525" marB="0" vert="vert27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203864"/>
                    </a:solidFill>
                  </a:tcPr>
                </a:tc>
                <a:tc>
                  <a:txBody>
                    <a:bodyPr/>
                    <a:lstStyle/>
                    <a:p>
                      <a:pPr algn="l" fontAlgn="b"/>
                      <a:r>
                        <a:rPr lang="tr-TR" sz="1200" b="1" kern="1200" dirty="0">
                          <a:solidFill>
                            <a:schemeClr val="bg1"/>
                          </a:solidFill>
                          <a:latin typeface="+mn-lt"/>
                          <a:ea typeface="+mn-ea"/>
                          <a:cs typeface="+mn-cs"/>
                        </a:rPr>
                        <a:t>REKTÖR (</a:t>
                      </a:r>
                      <a:r>
                        <a:rPr lang="tr-TR" sz="1200" b="1" kern="1200" dirty="0" err="1">
                          <a:solidFill>
                            <a:schemeClr val="bg1"/>
                          </a:solidFill>
                          <a:latin typeface="+mn-lt"/>
                          <a:ea typeface="+mn-ea"/>
                          <a:cs typeface="+mn-cs"/>
                        </a:rPr>
                        <a:t>Prof</a:t>
                      </a:r>
                      <a:r>
                        <a:rPr lang="tr-TR" sz="1200" b="1" kern="1200" dirty="0">
                          <a:solidFill>
                            <a:schemeClr val="bg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00B0F0"/>
                    </a:solidFill>
                  </a:tcPr>
                </a:tc>
                <a:tc>
                  <a:txBody>
                    <a:bodyPr/>
                    <a:lstStyle/>
                    <a:p>
                      <a:pPr algn="ctr" fontAlgn="ctr"/>
                      <a:r>
                        <a:rPr lang="tr-TR" sz="1200" b="1"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00B0F0"/>
                    </a:solidFill>
                  </a:tcPr>
                </a:tc>
                <a:tc>
                  <a:txBody>
                    <a:bodyPr/>
                    <a:lstStyle/>
                    <a:p>
                      <a:pPr algn="ctr" fontAlgn="ctr"/>
                      <a:r>
                        <a:rPr lang="tr-TR" sz="1200" b="1" kern="1200" dirty="0">
                          <a:solidFill>
                            <a:srgbClr val="203864"/>
                          </a:solidFill>
                          <a:latin typeface="+mn-lt"/>
                          <a:ea typeface="+mn-ea"/>
                          <a:cs typeface="+mn-cs"/>
                        </a:rPr>
                        <a:t>245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7000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17000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1473756504"/>
                  </a:ext>
                </a:extLst>
              </a:tr>
              <a:tr h="251532">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solidFill>
                      <a:srgbClr val="00B0F0"/>
                    </a:solidFill>
                  </a:tcPr>
                </a:tc>
                <a:tc>
                  <a:txBody>
                    <a:bodyPr/>
                    <a:lstStyle/>
                    <a:p>
                      <a:pPr algn="l" fontAlgn="b"/>
                      <a:r>
                        <a:rPr lang="tr-TR" sz="1200" b="1" kern="1200" dirty="0">
                          <a:solidFill>
                            <a:schemeClr val="bg1"/>
                          </a:solidFill>
                          <a:latin typeface="+mn-lt"/>
                          <a:ea typeface="+mn-ea"/>
                          <a:cs typeface="+mn-cs"/>
                        </a:rPr>
                        <a:t>REKTÖR YARDIMCISI (</a:t>
                      </a:r>
                      <a:r>
                        <a:rPr lang="tr-TR" sz="1200" b="1" kern="1200" dirty="0" err="1">
                          <a:solidFill>
                            <a:schemeClr val="bg1"/>
                          </a:solidFill>
                          <a:latin typeface="+mn-lt"/>
                          <a:ea typeface="+mn-ea"/>
                          <a:cs typeface="+mn-cs"/>
                        </a:rPr>
                        <a:t>Prof</a:t>
                      </a:r>
                      <a:r>
                        <a:rPr lang="tr-TR" sz="1200" b="1" kern="1200" dirty="0">
                          <a:solidFill>
                            <a:schemeClr val="bg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rgbClr val="203864"/>
                          </a:solidFill>
                          <a:latin typeface="+mn-lt"/>
                          <a:ea typeface="+mn-ea"/>
                          <a:cs typeface="+mn-cs"/>
                        </a:rPr>
                        <a:t>245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extLst>
                  <a:ext uri="{0D108BD9-81ED-4DB2-BD59-A6C34878D82A}">
                    <a16:rowId xmlns:a16="http://schemas.microsoft.com/office/drawing/2014/main" val="3118754661"/>
                  </a:ext>
                </a:extLst>
              </a:tr>
              <a:tr h="251532">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solidFill>
                      <a:srgbClr val="00B0F0"/>
                    </a:solidFill>
                  </a:tcPr>
                </a:tc>
                <a:tc>
                  <a:txBody>
                    <a:bodyPr/>
                    <a:lstStyle/>
                    <a:p>
                      <a:pPr algn="l" fontAlgn="b"/>
                      <a:r>
                        <a:rPr lang="tr-TR" sz="1200" b="1" kern="1200" dirty="0">
                          <a:solidFill>
                            <a:schemeClr val="bg1"/>
                          </a:solidFill>
                          <a:latin typeface="+mn-lt"/>
                          <a:ea typeface="+mn-ea"/>
                          <a:cs typeface="+mn-cs"/>
                        </a:rPr>
                        <a:t>DEKAN (</a:t>
                      </a:r>
                      <a:r>
                        <a:rPr lang="tr-TR" sz="1200" b="1" kern="1200" dirty="0" err="1">
                          <a:solidFill>
                            <a:schemeClr val="bg1"/>
                          </a:solidFill>
                          <a:latin typeface="+mn-lt"/>
                          <a:ea typeface="+mn-ea"/>
                          <a:cs typeface="+mn-cs"/>
                        </a:rPr>
                        <a:t>Prof</a:t>
                      </a:r>
                      <a:r>
                        <a:rPr lang="tr-TR" sz="1200" b="1" kern="1200" dirty="0">
                          <a:solidFill>
                            <a:schemeClr val="bg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rgbClr val="203864"/>
                          </a:solidFill>
                          <a:latin typeface="+mn-lt"/>
                          <a:ea typeface="+mn-ea"/>
                          <a:cs typeface="+mn-cs"/>
                        </a:rPr>
                        <a:t>245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1792228159"/>
                  </a:ext>
                </a:extLst>
              </a:tr>
              <a:tr h="251532">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solidFill>
                      <a:srgbClr val="00B0F0"/>
                    </a:solidFill>
                  </a:tcPr>
                </a:tc>
                <a:tc>
                  <a:txBody>
                    <a:bodyPr/>
                    <a:lstStyle/>
                    <a:p>
                      <a:pPr algn="l" fontAlgn="b"/>
                      <a:r>
                        <a:rPr lang="tr-TR" sz="1200" b="1" kern="1200" dirty="0">
                          <a:solidFill>
                            <a:schemeClr val="bg1"/>
                          </a:solidFill>
                          <a:latin typeface="+mn-lt"/>
                          <a:ea typeface="+mn-ea"/>
                          <a:cs typeface="+mn-cs"/>
                        </a:rPr>
                        <a:t>DEKAN YARDIMCISI (</a:t>
                      </a:r>
                      <a:r>
                        <a:rPr lang="tr-TR" sz="1200" b="1" kern="1200" dirty="0" err="1">
                          <a:solidFill>
                            <a:schemeClr val="bg1"/>
                          </a:solidFill>
                          <a:latin typeface="+mn-lt"/>
                          <a:ea typeface="+mn-ea"/>
                          <a:cs typeface="+mn-cs"/>
                        </a:rPr>
                        <a:t>Prof</a:t>
                      </a:r>
                      <a:r>
                        <a:rPr lang="tr-TR" sz="1200" b="1" kern="1200" dirty="0">
                          <a:solidFill>
                            <a:schemeClr val="bg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rgbClr val="203864"/>
                          </a:solidFill>
                          <a:latin typeface="+mn-lt"/>
                          <a:ea typeface="+mn-ea"/>
                          <a:cs typeface="+mn-cs"/>
                        </a:rPr>
                        <a:t>245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extLst>
                  <a:ext uri="{0D108BD9-81ED-4DB2-BD59-A6C34878D82A}">
                    <a16:rowId xmlns:a16="http://schemas.microsoft.com/office/drawing/2014/main" val="2365093024"/>
                  </a:ext>
                </a:extLst>
              </a:tr>
              <a:tr h="251532">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solidFill>
                      <a:srgbClr val="00B0F0"/>
                    </a:solidFill>
                  </a:tcPr>
                </a:tc>
                <a:tc>
                  <a:txBody>
                    <a:bodyPr/>
                    <a:lstStyle/>
                    <a:p>
                      <a:pPr algn="l" fontAlgn="b"/>
                      <a:r>
                        <a:rPr lang="tr-TR" sz="1200" b="1" kern="1200" dirty="0">
                          <a:solidFill>
                            <a:schemeClr val="bg1"/>
                          </a:solidFill>
                          <a:latin typeface="+mn-lt"/>
                          <a:ea typeface="+mn-ea"/>
                          <a:cs typeface="+mn-cs"/>
                        </a:rPr>
                        <a:t>YÜKSEKOKUL MÜDÜRÜ (</a:t>
                      </a:r>
                      <a:r>
                        <a:rPr lang="tr-TR" sz="1200" b="1" kern="1200" dirty="0" err="1">
                          <a:solidFill>
                            <a:schemeClr val="bg1"/>
                          </a:solidFill>
                          <a:latin typeface="+mn-lt"/>
                          <a:ea typeface="+mn-ea"/>
                          <a:cs typeface="+mn-cs"/>
                        </a:rPr>
                        <a:t>Prof</a:t>
                      </a:r>
                      <a:r>
                        <a:rPr lang="tr-TR" sz="1200" b="1" kern="1200" dirty="0">
                          <a:solidFill>
                            <a:schemeClr val="bg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rgbClr val="203864"/>
                          </a:solidFill>
                          <a:latin typeface="+mn-lt"/>
                          <a:ea typeface="+mn-ea"/>
                          <a:cs typeface="+mn-cs"/>
                        </a:rPr>
                        <a:t>245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4171018886"/>
                  </a:ext>
                </a:extLst>
              </a:tr>
              <a:tr h="251532">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solidFill>
                      <a:srgbClr val="00B0F0"/>
                    </a:solidFill>
                  </a:tcPr>
                </a:tc>
                <a:tc>
                  <a:txBody>
                    <a:bodyPr/>
                    <a:lstStyle/>
                    <a:p>
                      <a:pPr algn="l" fontAlgn="b"/>
                      <a:r>
                        <a:rPr lang="tr-TR" sz="1200" b="1" kern="1200" dirty="0">
                          <a:solidFill>
                            <a:schemeClr val="bg1"/>
                          </a:solidFill>
                          <a:latin typeface="+mn-lt"/>
                          <a:ea typeface="+mn-ea"/>
                          <a:cs typeface="+mn-cs"/>
                        </a:rPr>
                        <a:t>YÜKSEKOKUL MÜDÜRÜ YARD.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chemeClr val="bg1"/>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extLst>
                  <a:ext uri="{0D108BD9-81ED-4DB2-BD59-A6C34878D82A}">
                    <a16:rowId xmlns:a16="http://schemas.microsoft.com/office/drawing/2014/main" val="1003713936"/>
                  </a:ext>
                </a:extLst>
              </a:tr>
              <a:tr h="251532">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solidFill>
                      <a:srgbClr val="00B0F0"/>
                    </a:solidFill>
                  </a:tcPr>
                </a:tc>
                <a:tc>
                  <a:txBody>
                    <a:bodyPr/>
                    <a:lstStyle/>
                    <a:p>
                      <a:pPr algn="l" fontAlgn="b"/>
                      <a:r>
                        <a:rPr lang="tr-TR" sz="1200" b="1" kern="1200" dirty="0">
                          <a:solidFill>
                            <a:schemeClr val="bg1"/>
                          </a:solidFill>
                          <a:latin typeface="+mn-lt"/>
                          <a:ea typeface="+mn-ea"/>
                          <a:cs typeface="+mn-cs"/>
                        </a:rPr>
                        <a:t>ENSTİTÜ MÜDÜRÜ</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chemeClr val="bg1"/>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598177577"/>
                  </a:ext>
                </a:extLst>
              </a:tr>
              <a:tr h="251532">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solidFill>
                      <a:srgbClr val="00B0F0"/>
                    </a:solidFill>
                  </a:tcPr>
                </a:tc>
                <a:tc>
                  <a:txBody>
                    <a:bodyPr/>
                    <a:lstStyle/>
                    <a:p>
                      <a:pPr algn="l" fontAlgn="b"/>
                      <a:r>
                        <a:rPr lang="tr-TR" sz="1200" b="1" kern="1200" dirty="0">
                          <a:solidFill>
                            <a:schemeClr val="bg1"/>
                          </a:solidFill>
                          <a:latin typeface="+mn-lt"/>
                          <a:ea typeface="+mn-ea"/>
                          <a:cs typeface="+mn-cs"/>
                        </a:rPr>
                        <a:t>ENSTİTÜ MÜDÜRÜ YARD.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chemeClr val="bg1"/>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extLst>
                  <a:ext uri="{0D108BD9-81ED-4DB2-BD59-A6C34878D82A}">
                    <a16:rowId xmlns:a16="http://schemas.microsoft.com/office/drawing/2014/main" val="1050706870"/>
                  </a:ext>
                </a:extLst>
              </a:tr>
              <a:tr h="251532">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solidFill>
                      <a:srgbClr val="00B0F0"/>
                    </a:solidFill>
                  </a:tcPr>
                </a:tc>
                <a:tc>
                  <a:txBody>
                    <a:bodyPr/>
                    <a:lstStyle/>
                    <a:p>
                      <a:pPr algn="l" fontAlgn="b"/>
                      <a:r>
                        <a:rPr lang="tr-TR" sz="1200" b="1" kern="1200" dirty="0">
                          <a:solidFill>
                            <a:schemeClr val="bg1"/>
                          </a:solidFill>
                          <a:latin typeface="+mn-lt"/>
                          <a:ea typeface="+mn-ea"/>
                          <a:cs typeface="+mn-cs"/>
                        </a:rPr>
                        <a:t>KONSERVATUVAR MÜDÜRÜ</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chemeClr val="bg1"/>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3532536174"/>
                  </a:ext>
                </a:extLst>
              </a:tr>
              <a:tr h="251532">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solidFill>
                      <a:srgbClr val="00B0F0"/>
                    </a:solidFill>
                  </a:tcPr>
                </a:tc>
                <a:tc>
                  <a:txBody>
                    <a:bodyPr/>
                    <a:lstStyle/>
                    <a:p>
                      <a:pPr algn="l" fontAlgn="b"/>
                      <a:r>
                        <a:rPr lang="tr-TR" sz="1200" b="1" kern="1200" dirty="0">
                          <a:solidFill>
                            <a:schemeClr val="bg1"/>
                          </a:solidFill>
                          <a:latin typeface="+mn-lt"/>
                          <a:ea typeface="+mn-ea"/>
                          <a:cs typeface="+mn-cs"/>
                        </a:rPr>
                        <a:t>KONSERVATUVAR MÜD. YARD.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chemeClr val="bg1"/>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extLst>
                  <a:ext uri="{0D108BD9-81ED-4DB2-BD59-A6C34878D82A}">
                    <a16:rowId xmlns:a16="http://schemas.microsoft.com/office/drawing/2014/main" val="3144289500"/>
                  </a:ext>
                </a:extLst>
              </a:tr>
              <a:tr h="251532">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solidFill>
                      <a:srgbClr val="00B0F0"/>
                    </a:solidFill>
                  </a:tcPr>
                </a:tc>
                <a:tc>
                  <a:txBody>
                    <a:bodyPr/>
                    <a:lstStyle/>
                    <a:p>
                      <a:pPr algn="l" fontAlgn="b"/>
                      <a:r>
                        <a:rPr lang="tr-TR" sz="1200" b="1" kern="1200" dirty="0">
                          <a:solidFill>
                            <a:schemeClr val="bg1"/>
                          </a:solidFill>
                          <a:latin typeface="+mn-lt"/>
                          <a:ea typeface="+mn-ea"/>
                          <a:cs typeface="+mn-cs"/>
                        </a:rPr>
                        <a:t>BÖLÜM BAŞKANI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203864"/>
                      </a:solidFill>
                      <a:prstDash val="solid"/>
                      <a:round/>
                      <a:headEnd type="none" w="med" len="med"/>
                      <a:tailEnd type="none" w="med" len="med"/>
                    </a:lnB>
                    <a:solidFill>
                      <a:srgbClr val="00B0F0"/>
                    </a:solidFill>
                  </a:tcPr>
                </a:tc>
                <a:tc>
                  <a:txBody>
                    <a:bodyPr/>
                    <a:lstStyle/>
                    <a:p>
                      <a:pPr algn="ctr" fontAlgn="ctr"/>
                      <a:r>
                        <a:rPr lang="tr-TR" sz="1200" b="1" kern="1200" dirty="0">
                          <a:solidFill>
                            <a:schemeClr val="bg1"/>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203864"/>
                      </a:solidFill>
                      <a:prstDash val="solid"/>
                      <a:round/>
                      <a:headEnd type="none" w="med" len="med"/>
                      <a:tailEnd type="none" w="med" len="med"/>
                    </a:lnB>
                    <a:solidFill>
                      <a:srgbClr val="00B0F0"/>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extLst>
                  <a:ext uri="{0D108BD9-81ED-4DB2-BD59-A6C34878D82A}">
                    <a16:rowId xmlns:a16="http://schemas.microsoft.com/office/drawing/2014/main" val="2773209856"/>
                  </a:ext>
                </a:extLst>
              </a:tr>
            </a:tbl>
          </a:graphicData>
        </a:graphic>
      </p:graphicFrame>
    </p:spTree>
    <p:extLst>
      <p:ext uri="{BB962C8B-B14F-4D97-AF65-F5344CB8AC3E}">
        <p14:creationId xmlns:p14="http://schemas.microsoft.com/office/powerpoint/2010/main" val="1381791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o 1"/>
          <p:cNvGraphicFramePr>
            <a:graphicFrameLocks noGrp="1"/>
          </p:cNvGraphicFramePr>
          <p:nvPr>
            <p:extLst>
              <p:ext uri="{D42A27DB-BD31-4B8C-83A1-F6EECF244321}">
                <p14:modId xmlns:p14="http://schemas.microsoft.com/office/powerpoint/2010/main" val="3655699094"/>
              </p:ext>
            </p:extLst>
          </p:nvPr>
        </p:nvGraphicFramePr>
        <p:xfrm>
          <a:off x="362309" y="153950"/>
          <a:ext cx="11464509" cy="5549457"/>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560717">
                  <a:extLst>
                    <a:ext uri="{9D8B030D-6E8A-4147-A177-3AD203B41FA5}">
                      <a16:colId xmlns:a16="http://schemas.microsoft.com/office/drawing/2014/main" val="114346425"/>
                    </a:ext>
                  </a:extLst>
                </a:gridCol>
                <a:gridCol w="2139351">
                  <a:extLst>
                    <a:ext uri="{9D8B030D-6E8A-4147-A177-3AD203B41FA5}">
                      <a16:colId xmlns:a16="http://schemas.microsoft.com/office/drawing/2014/main" val="1064829006"/>
                    </a:ext>
                  </a:extLst>
                </a:gridCol>
                <a:gridCol w="828136">
                  <a:extLst>
                    <a:ext uri="{9D8B030D-6E8A-4147-A177-3AD203B41FA5}">
                      <a16:colId xmlns:a16="http://schemas.microsoft.com/office/drawing/2014/main" val="980598253"/>
                    </a:ext>
                  </a:extLst>
                </a:gridCol>
                <a:gridCol w="785004">
                  <a:extLst>
                    <a:ext uri="{9D8B030D-6E8A-4147-A177-3AD203B41FA5}">
                      <a16:colId xmlns:a16="http://schemas.microsoft.com/office/drawing/2014/main" val="4262020963"/>
                    </a:ext>
                  </a:extLst>
                </a:gridCol>
                <a:gridCol w="1035170">
                  <a:extLst>
                    <a:ext uri="{9D8B030D-6E8A-4147-A177-3AD203B41FA5}">
                      <a16:colId xmlns:a16="http://schemas.microsoft.com/office/drawing/2014/main" val="3756304606"/>
                    </a:ext>
                  </a:extLst>
                </a:gridCol>
                <a:gridCol w="1000664">
                  <a:extLst>
                    <a:ext uri="{9D8B030D-6E8A-4147-A177-3AD203B41FA5}">
                      <a16:colId xmlns:a16="http://schemas.microsoft.com/office/drawing/2014/main" val="3334839618"/>
                    </a:ext>
                  </a:extLst>
                </a:gridCol>
                <a:gridCol w="1570007">
                  <a:extLst>
                    <a:ext uri="{9D8B030D-6E8A-4147-A177-3AD203B41FA5}">
                      <a16:colId xmlns:a16="http://schemas.microsoft.com/office/drawing/2014/main" val="4043253142"/>
                    </a:ext>
                  </a:extLst>
                </a:gridCol>
                <a:gridCol w="871268">
                  <a:extLst>
                    <a:ext uri="{9D8B030D-6E8A-4147-A177-3AD203B41FA5}">
                      <a16:colId xmlns:a16="http://schemas.microsoft.com/office/drawing/2014/main" val="1594394031"/>
                    </a:ext>
                  </a:extLst>
                </a:gridCol>
                <a:gridCol w="793631">
                  <a:extLst>
                    <a:ext uri="{9D8B030D-6E8A-4147-A177-3AD203B41FA5}">
                      <a16:colId xmlns:a16="http://schemas.microsoft.com/office/drawing/2014/main" val="1939048640"/>
                    </a:ext>
                  </a:extLst>
                </a:gridCol>
                <a:gridCol w="734110">
                  <a:extLst>
                    <a:ext uri="{9D8B030D-6E8A-4147-A177-3AD203B41FA5}">
                      <a16:colId xmlns:a16="http://schemas.microsoft.com/office/drawing/2014/main" val="1669090547"/>
                    </a:ext>
                  </a:extLst>
                </a:gridCol>
                <a:gridCol w="1146451">
                  <a:extLst>
                    <a:ext uri="{9D8B030D-6E8A-4147-A177-3AD203B41FA5}">
                      <a16:colId xmlns:a16="http://schemas.microsoft.com/office/drawing/2014/main" val="3552604679"/>
                    </a:ext>
                  </a:extLst>
                </a:gridCol>
              </a:tblGrid>
              <a:tr h="327806">
                <a:tc gridSpan="11">
                  <a:txBody>
                    <a:bodyPr/>
                    <a:lstStyle/>
                    <a:p>
                      <a:pPr algn="ctr"/>
                      <a:r>
                        <a:rPr lang="tr-TR" sz="1800" dirty="0"/>
                        <a:t>AKADEMİK PERSONEL ÖDENEKLER - TAZMİNATLAR TABLOSU</a:t>
                      </a:r>
                    </a:p>
                  </a:txBody>
                  <a:tcPr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203864"/>
                    </a:solidFill>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91714700"/>
                  </a:ext>
                </a:extLst>
              </a:tr>
              <a:tr h="324000">
                <a:tc rowSpan="4" gridSpan="2">
                  <a:txBody>
                    <a:bodyPr/>
                    <a:lstStyle/>
                    <a:p>
                      <a:pPr algn="ctr" fontAlgn="b"/>
                      <a:r>
                        <a:rPr lang="tr-TR" sz="1400" b="1" kern="1200" dirty="0">
                          <a:solidFill>
                            <a:schemeClr val="bg1"/>
                          </a:solidFill>
                          <a:latin typeface="+mn-lt"/>
                          <a:ea typeface="+mn-ea"/>
                          <a:cs typeface="+mn-cs"/>
                        </a:rPr>
                        <a:t>2547 SAYILI KANUN KAPSAMINDA ÇALIŞAN AKADEMİK PERSONELİN BAZI MAAŞ KALEMLERİ</a:t>
                      </a:r>
                    </a:p>
                  </a:txBody>
                  <a:tcPr marL="9525" marR="9525" marT="9525" marB="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203864"/>
                    </a:solidFill>
                  </a:tcPr>
                </a:tc>
                <a:tc rowSpan="4" hMerge="1">
                  <a:txBody>
                    <a:bodyPr/>
                    <a:lstStyle/>
                    <a:p>
                      <a:endParaRPr lang="tr-TR"/>
                    </a:p>
                  </a:txBody>
                  <a:tcPr/>
                </a:tc>
                <a:tc rowSpan="4">
                  <a:txBody>
                    <a:bodyPr/>
                    <a:lstStyle/>
                    <a:p>
                      <a:pPr algn="ctr" fontAlgn="b"/>
                      <a:r>
                        <a:rPr lang="tr-TR" sz="1400" b="1" kern="1200" dirty="0">
                          <a:solidFill>
                            <a:schemeClr val="bg1"/>
                          </a:solidFill>
                          <a:latin typeface="+mn-lt"/>
                          <a:ea typeface="+mn-ea"/>
                          <a:cs typeface="+mn-cs"/>
                        </a:rPr>
                        <a:t>DERECE</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203864"/>
                    </a:solidFill>
                  </a:tcPr>
                </a:tc>
                <a:tc gridSpan="4">
                  <a:txBody>
                    <a:bodyPr/>
                    <a:lstStyle/>
                    <a:p>
                      <a:pPr algn="ctr" fontAlgn="b"/>
                      <a:r>
                        <a:rPr lang="tr-TR" sz="1600" b="1" kern="1200" dirty="0">
                          <a:solidFill>
                            <a:schemeClr val="bg1"/>
                          </a:solidFill>
                          <a:latin typeface="+mn-lt"/>
                          <a:ea typeface="+mn-ea"/>
                          <a:cs typeface="+mn-cs"/>
                        </a:rPr>
                        <a:t>ÖDENEKLER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203864"/>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tc gridSpan="4">
                  <a:txBody>
                    <a:bodyPr/>
                    <a:lstStyle/>
                    <a:p>
                      <a:pPr algn="ctr" fontAlgn="b"/>
                      <a:r>
                        <a:rPr lang="tr-TR" sz="1600" b="1" kern="1200" dirty="0">
                          <a:solidFill>
                            <a:schemeClr val="bg1"/>
                          </a:solidFill>
                          <a:latin typeface="+mn-lt"/>
                          <a:ea typeface="+mn-ea"/>
                          <a:cs typeface="+mn-cs"/>
                        </a:rPr>
                        <a:t>TAZMİNATLAR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203864"/>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tc h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452363188"/>
                  </a:ext>
                </a:extLst>
              </a:tr>
              <a:tr h="432000">
                <a:tc gridSpan="2" vMerge="1">
                  <a:txBody>
                    <a:bodyPr/>
                    <a:lstStyle/>
                    <a:p>
                      <a:pPr algn="ctr" fontAlgn="b"/>
                      <a:endParaRPr lang="tr-TR" sz="20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vMerge="1">
                  <a:txBody>
                    <a:bodyPr/>
                    <a:lstStyle/>
                    <a:p>
                      <a:endParaRPr lang="tr-TR"/>
                    </a:p>
                  </a:txBody>
                  <a:tcPr/>
                </a:tc>
                <a:tc v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Üniversite Ödeneği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İdari Görev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Eğitim Öğretim Ödeneği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Akademik Teşvik</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Ek Ödeme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Makam</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Temsil / Görev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Yükseköğretim Tazminatı</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66669373"/>
                  </a:ext>
                </a:extLst>
              </a:tr>
              <a:tr h="454343">
                <a:tc gridSpan="2" vMerge="1">
                  <a:txBody>
                    <a:bodyPr/>
                    <a:lstStyle/>
                    <a:p>
                      <a:pPr algn="ctr" fontAlgn="b"/>
                      <a:endParaRPr lang="tr-TR" sz="20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vMerge="1">
                  <a:txBody>
                    <a:bodyPr/>
                    <a:lstStyle/>
                    <a:p>
                      <a:endParaRPr lang="tr-TR"/>
                    </a:p>
                  </a:txBody>
                  <a:tcPr/>
                </a:tc>
                <a:tc v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EYDM Aylığı Brüt Tutarının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Aylık Gösterge + Ek Gösterge Brüt Tutarının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EYDM Aylığı Brüt Tutarının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EYDM Aylığı x Akademik Teşvik Ödeneği Oranı        (Asgari 30 puan alanlar)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EYDM Aylığı x Ek Ödeme Puanı</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rowSpan="2">
                  <a:txBody>
                    <a:bodyPr/>
                    <a:lstStyle/>
                    <a:p>
                      <a:pPr algn="ctr" fontAlgn="b"/>
                      <a:r>
                        <a:rPr lang="tr-TR" sz="1200" b="1" kern="1200" dirty="0">
                          <a:solidFill>
                            <a:schemeClr val="bg1"/>
                          </a:solidFill>
                          <a:latin typeface="+mn-lt"/>
                          <a:ea typeface="+mn-ea"/>
                          <a:cs typeface="+mn-cs"/>
                        </a:rPr>
                        <a:t>Aşağıdaki Göstergeler x Katsayı</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rowSpan="2">
                  <a:txBody>
                    <a:bodyPr/>
                    <a:lstStyle/>
                    <a:p>
                      <a:pPr algn="ctr" fontAlgn="b"/>
                      <a:r>
                        <a:rPr lang="tr-TR" sz="1200" b="1" kern="1200" dirty="0">
                          <a:solidFill>
                            <a:schemeClr val="bg1"/>
                          </a:solidFill>
                          <a:latin typeface="+mn-lt"/>
                          <a:ea typeface="+mn-ea"/>
                          <a:cs typeface="+mn-cs"/>
                        </a:rPr>
                        <a:t>Aşağıdaki Göstergeler x Katsayı</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EYDM Aylığı x Yükseköğretim Puanı</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2373007105"/>
                  </a:ext>
                </a:extLst>
              </a:tr>
              <a:tr h="251532">
                <a:tc gridSpan="2" vMerge="1">
                  <a:txBody>
                    <a:bodyPr/>
                    <a:lstStyle/>
                    <a:p>
                      <a:pPr algn="ctr" fontAlgn="b"/>
                      <a:endParaRPr lang="tr-TR" sz="20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hMerge="1" vMerge="1">
                  <a:txBody>
                    <a:bodyPr/>
                    <a:lstStyle/>
                    <a:p>
                      <a:endParaRPr lang="tr-TR"/>
                    </a:p>
                  </a:txBody>
                  <a:tcPr/>
                </a:tc>
                <a:tc vMerge="1">
                  <a:txBody>
                    <a:bodyPr/>
                    <a:lstStyle/>
                    <a:p>
                      <a:pPr algn="ctr" fontAlgn="b"/>
                      <a:endParaRPr lang="tr-TR" sz="20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b"/>
                      <a:r>
                        <a:rPr lang="tr-TR" sz="1200" b="1" kern="1200" dirty="0">
                          <a:solidFill>
                            <a:schemeClr val="bg1"/>
                          </a:solidFill>
                          <a:latin typeface="+mn-lt"/>
                          <a:ea typeface="+mn-ea"/>
                          <a:cs typeface="+mn-cs"/>
                        </a:rPr>
                        <a:t>%</a:t>
                      </a:r>
                      <a:endParaRPr lang="tr-TR" sz="14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2250053346"/>
                  </a:ext>
                </a:extLst>
              </a:tr>
              <a:tr h="241200">
                <a:tc rowSpan="5">
                  <a:txBody>
                    <a:bodyPr/>
                    <a:lstStyle/>
                    <a:p>
                      <a:pPr algn="ctr" fontAlgn="b"/>
                      <a:r>
                        <a:rPr lang="tr-TR" sz="1400" b="1" kern="1200" dirty="0">
                          <a:solidFill>
                            <a:schemeClr val="bg1"/>
                          </a:solidFill>
                          <a:latin typeface="+mn-lt"/>
                          <a:ea typeface="+mn-ea"/>
                          <a:cs typeface="+mn-cs"/>
                        </a:rPr>
                        <a:t>ÖĞRETİM ÜYELERİ</a:t>
                      </a:r>
                    </a:p>
                  </a:txBody>
                  <a:tcPr marL="9525" marR="9525" marT="9525" marB="0" vert="vert27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tc>
                  <a:txBody>
                    <a:bodyPr/>
                    <a:lstStyle/>
                    <a:p>
                      <a:pPr marL="0" algn="l" defTabSz="914400" rtl="0" eaLnBrk="1" fontAlgn="b" latinLnBrk="0" hangingPunct="1"/>
                      <a:r>
                        <a:rPr lang="tr-TR" sz="1200" b="1" kern="1200" dirty="0">
                          <a:solidFill>
                            <a:schemeClr val="bg1"/>
                          </a:solidFill>
                          <a:latin typeface="+mn-lt"/>
                          <a:ea typeface="+mn-ea"/>
                          <a:cs typeface="+mn-cs"/>
                        </a:rPr>
                        <a:t>PROFESÖR (3 Yılını tamamlamış)</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00B0F0"/>
                    </a:solidFill>
                  </a:tcPr>
                </a:tc>
                <a:tc>
                  <a:txBody>
                    <a:bodyPr/>
                    <a:lstStyle/>
                    <a:p>
                      <a:pPr marL="0" algn="ctr" defTabSz="914400" rtl="0" eaLnBrk="1" fontAlgn="ctr" latinLnBrk="0" hangingPunct="1"/>
                      <a:r>
                        <a:rPr lang="tr-TR" sz="1200" b="1"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00B0F0"/>
                    </a:solidFill>
                  </a:tcPr>
                </a:tc>
                <a:tc>
                  <a:txBody>
                    <a:bodyPr/>
                    <a:lstStyle/>
                    <a:p>
                      <a:pPr algn="ctr" fontAlgn="ctr"/>
                      <a:r>
                        <a:rPr lang="tr-TR" sz="1200" b="1" kern="1200" dirty="0">
                          <a:solidFill>
                            <a:srgbClr val="203864"/>
                          </a:solidFill>
                          <a:latin typeface="+mn-lt"/>
                          <a:ea typeface="+mn-ea"/>
                          <a:cs typeface="+mn-cs"/>
                        </a:rPr>
                        <a:t>245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6000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15000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1473756504"/>
                  </a:ext>
                </a:extLst>
              </a:tr>
              <a:tr h="241200">
                <a:tc vMerge="1">
                  <a:txBody>
                    <a:bodyPr/>
                    <a:lstStyle/>
                    <a:p>
                      <a:pPr algn="ctr" fontAlgn="b"/>
                      <a:endParaRPr lang="tr-TR" sz="1400" b="1" kern="1200" dirty="0">
                        <a:solidFill>
                          <a:schemeClr val="bg1"/>
                        </a:solidFill>
                        <a:latin typeface="+mn-lt"/>
                        <a:ea typeface="+mn-ea"/>
                        <a:cs typeface="+mn-cs"/>
                      </a:endParaRPr>
                    </a:p>
                  </a:txBody>
                  <a:tcPr marL="9525" marR="9525" marT="9525" marB="0" vert="vert27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tc>
                  <a:txBody>
                    <a:bodyPr/>
                    <a:lstStyle/>
                    <a:p>
                      <a:pPr marL="0" algn="l" defTabSz="914400" rtl="0" eaLnBrk="1" fontAlgn="b" latinLnBrk="0" hangingPunct="1"/>
                      <a:r>
                        <a:rPr lang="tr-TR" sz="1200" b="1" kern="1200" dirty="0">
                          <a:solidFill>
                            <a:schemeClr val="bg1"/>
                          </a:solidFill>
                          <a:latin typeface="+mn-lt"/>
                          <a:ea typeface="+mn-ea"/>
                          <a:cs typeface="+mn-cs"/>
                        </a:rPr>
                        <a:t>PROFESÖR (3 Yıldan Az) Diğerleri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marL="0" algn="ctr" defTabSz="914400" rtl="0" eaLnBrk="1" fontAlgn="ctr" latinLnBrk="0" hangingPunct="1"/>
                      <a:r>
                        <a:rPr lang="tr-TR" sz="1200" b="1"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rgbClr val="203864"/>
                          </a:solidFill>
                          <a:latin typeface="+mn-lt"/>
                          <a:ea typeface="+mn-ea"/>
                          <a:cs typeface="+mn-cs"/>
                        </a:rPr>
                        <a:t>215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4500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11500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3118754661"/>
                  </a:ext>
                </a:extLst>
              </a:tr>
              <a:tr h="241200">
                <a:tc vMerge="1">
                  <a:txBody>
                    <a:bodyPr/>
                    <a:lstStyle/>
                    <a:p>
                      <a:pPr algn="ctr" fontAlgn="b"/>
                      <a:endParaRPr lang="tr-TR" sz="1400" b="1" kern="1200" dirty="0">
                        <a:solidFill>
                          <a:schemeClr val="bg1"/>
                        </a:solidFill>
                        <a:latin typeface="+mn-lt"/>
                        <a:ea typeface="+mn-ea"/>
                        <a:cs typeface="+mn-cs"/>
                      </a:endParaRPr>
                    </a:p>
                  </a:txBody>
                  <a:tcPr marL="9525" marR="9525" marT="9525" marB="0" vert="vert27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tc rowSpan="2">
                  <a:txBody>
                    <a:bodyPr/>
                    <a:lstStyle/>
                    <a:p>
                      <a:pPr marL="0" algn="l" defTabSz="914400" rtl="0" eaLnBrk="1" fontAlgn="b" latinLnBrk="0" hangingPunct="1"/>
                      <a:r>
                        <a:rPr lang="tr-TR" sz="1200" b="1" kern="1200" dirty="0">
                          <a:solidFill>
                            <a:schemeClr val="bg1"/>
                          </a:solidFill>
                          <a:latin typeface="+mn-lt"/>
                          <a:ea typeface="+mn-ea"/>
                          <a:cs typeface="+mn-cs"/>
                        </a:rPr>
                        <a:t>DOÇENT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marL="0" algn="ctr" defTabSz="914400" rtl="0" eaLnBrk="1" fontAlgn="ctr" latinLnBrk="0" hangingPunct="1"/>
                      <a:r>
                        <a:rPr lang="tr-TR" sz="1200" b="1" kern="120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rgbClr val="203864"/>
                          </a:solidFill>
                          <a:latin typeface="+mn-lt"/>
                          <a:ea typeface="+mn-ea"/>
                          <a:cs typeface="+mn-cs"/>
                        </a:rPr>
                        <a:t>175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2000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8000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1792228159"/>
                  </a:ext>
                </a:extLst>
              </a:tr>
              <a:tr h="241200">
                <a:tc vMerge="1">
                  <a:txBody>
                    <a:bodyPr/>
                    <a:lstStyle/>
                    <a:p>
                      <a:pPr algn="ctr" fontAlgn="b"/>
                      <a:endParaRPr lang="tr-TR" sz="1400" b="1" kern="1200" dirty="0">
                        <a:solidFill>
                          <a:schemeClr val="bg1"/>
                        </a:solidFill>
                        <a:latin typeface="+mn-lt"/>
                        <a:ea typeface="+mn-ea"/>
                        <a:cs typeface="+mn-cs"/>
                      </a:endParaRPr>
                    </a:p>
                  </a:txBody>
                  <a:tcPr marL="9525" marR="9525" marT="9525" marB="0" vert="vert27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tc vMerge="1">
                  <a:txBody>
                    <a:bodyPr/>
                    <a:lstStyle/>
                    <a:p>
                      <a:endParaRPr lang="tr-T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marL="0" algn="ctr" defTabSz="914400" rtl="0" eaLnBrk="1" fontAlgn="ctr" latinLnBrk="0" hangingPunct="1"/>
                      <a:r>
                        <a:rPr lang="tr-TR" sz="1200" b="1" kern="1200" dirty="0" smtClean="0">
                          <a:solidFill>
                            <a:schemeClr val="bg1"/>
                          </a:solidFill>
                          <a:latin typeface="+mn-lt"/>
                          <a:ea typeface="+mn-ea"/>
                          <a:cs typeface="+mn-cs"/>
                        </a:rPr>
                        <a:t>2-3</a:t>
                      </a:r>
                      <a:endParaRPr lang="tr-TR" sz="12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rgbClr val="203864"/>
                          </a:solidFill>
                          <a:latin typeface="+mn-lt"/>
                          <a:ea typeface="+mn-ea"/>
                          <a:cs typeface="+mn-cs"/>
                        </a:rPr>
                        <a:t>175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2365093024"/>
                  </a:ext>
                </a:extLst>
              </a:tr>
              <a:tr h="241200">
                <a:tc vMerge="1">
                  <a:txBody>
                    <a:bodyPr/>
                    <a:lstStyle/>
                    <a:p>
                      <a:pPr algn="ctr" fontAlgn="b"/>
                      <a:endParaRPr lang="tr-TR" sz="14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marL="0" algn="l" defTabSz="914400" rtl="0" eaLnBrk="1" fontAlgn="b" latinLnBrk="0" hangingPunct="1"/>
                      <a:r>
                        <a:rPr lang="tr-TR" sz="1200" b="1" kern="1200" dirty="0">
                          <a:solidFill>
                            <a:schemeClr val="bg1"/>
                          </a:solidFill>
                          <a:latin typeface="+mn-lt"/>
                          <a:ea typeface="+mn-ea"/>
                          <a:cs typeface="+mn-cs"/>
                        </a:rPr>
                        <a:t>DOKTOR ÖĞRETİM ÜYESİ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B0F0"/>
                    </a:solidFill>
                  </a:tcPr>
                </a:tc>
                <a:tc>
                  <a:txBody>
                    <a:bodyPr/>
                    <a:lstStyle/>
                    <a:p>
                      <a:pPr marL="0" algn="ctr" defTabSz="914400" rtl="0" eaLnBrk="1" fontAlgn="ctr" latinLnBrk="0" hangingPunct="1"/>
                      <a:r>
                        <a:rPr lang="tr-TR" sz="1200" b="1" kern="1200" dirty="0">
                          <a:solidFill>
                            <a:schemeClr val="bg1"/>
                          </a:solidFill>
                          <a:latin typeface="+mn-lt"/>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B0F0"/>
                    </a:solidFill>
                  </a:tcPr>
                </a:tc>
                <a:tc>
                  <a:txBody>
                    <a:bodyPr/>
                    <a:lstStyle/>
                    <a:p>
                      <a:pPr algn="ctr" fontAlgn="ctr"/>
                      <a:r>
                        <a:rPr lang="tr-TR" sz="1200" b="1" kern="1200" dirty="0">
                          <a:solidFill>
                            <a:srgbClr val="203864"/>
                          </a:solidFill>
                          <a:latin typeface="+mn-lt"/>
                          <a:ea typeface="+mn-ea"/>
                          <a:cs typeface="+mn-cs"/>
                        </a:rPr>
                        <a:t>175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4171018886"/>
                  </a:ext>
                </a:extLst>
              </a:tr>
              <a:tr h="241200">
                <a:tc rowSpan="5" gridSpan="2">
                  <a:txBody>
                    <a:bodyPr/>
                    <a:lstStyle/>
                    <a:p>
                      <a:pPr algn="ctr" fontAlgn="b"/>
                      <a:r>
                        <a:rPr lang="tr-TR" sz="1400" b="1" kern="1200" dirty="0">
                          <a:solidFill>
                            <a:schemeClr val="bg1"/>
                          </a:solidFill>
                          <a:latin typeface="+mn-lt"/>
                          <a:ea typeface="+mn-ea"/>
                          <a:cs typeface="+mn-cs"/>
                        </a:rPr>
                        <a:t>ÖĞRETİM GÖREVLİLERİ</a:t>
                      </a:r>
                    </a:p>
                  </a:txBody>
                  <a:tcPr marL="9525" marR="9525" marT="9525" marB="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tc rowSpan="5" hMerge="1">
                  <a:txBody>
                    <a:bodyPr/>
                    <a:lstStyle/>
                    <a:p>
                      <a:pPr algn="l" fontAlgn="b"/>
                      <a:endParaRPr lang="tr-TR" sz="12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marL="0" algn="ctr" defTabSz="914400" rtl="0" eaLnBrk="1" fontAlgn="ctr" latinLnBrk="0" hangingPunct="1"/>
                      <a:r>
                        <a:rPr lang="tr-TR" sz="1200" b="1"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00B0F0"/>
                    </a:solidFill>
                  </a:tcPr>
                </a:tc>
                <a:tc>
                  <a:txBody>
                    <a:bodyPr/>
                    <a:lstStyle/>
                    <a:p>
                      <a:pPr algn="ctr" fontAlgn="ctr"/>
                      <a:r>
                        <a:rPr lang="tr-TR" sz="1200" b="1" kern="1200" dirty="0">
                          <a:solidFill>
                            <a:srgbClr val="203864"/>
                          </a:solidFill>
                          <a:latin typeface="+mn-lt"/>
                          <a:ea typeface="+mn-ea"/>
                          <a:cs typeface="+mn-cs"/>
                        </a:rPr>
                        <a:t>130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extLst>
                  <a:ext uri="{0D108BD9-81ED-4DB2-BD59-A6C34878D82A}">
                    <a16:rowId xmlns:a16="http://schemas.microsoft.com/office/drawing/2014/main" val="1003713936"/>
                  </a:ext>
                </a:extLst>
              </a:tr>
              <a:tr h="241200">
                <a:tc gridSpan="2" vMerge="1">
                  <a:txBody>
                    <a:bodyPr/>
                    <a:lstStyle/>
                    <a:p>
                      <a:pPr algn="ctr" fontAlgn="b"/>
                      <a:endParaRPr lang="tr-TR" sz="1400" b="1" kern="1200" dirty="0">
                        <a:solidFill>
                          <a:schemeClr val="bg1"/>
                        </a:solidFill>
                        <a:latin typeface="+mn-lt"/>
                        <a:ea typeface="+mn-ea"/>
                        <a:cs typeface="+mn-cs"/>
                      </a:endParaRPr>
                    </a:p>
                  </a:txBody>
                  <a:tcPr marL="9525" marR="9525" marT="9525" marB="0" vert="vert27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tc hMerge="1" vMerge="1">
                  <a:txBody>
                    <a:bodyPr/>
                    <a:lstStyle/>
                    <a:p>
                      <a:pPr algn="l" fontAlgn="b"/>
                      <a:endParaRPr lang="tr-TR" sz="12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marL="0" algn="ctr" defTabSz="914400" rtl="0" eaLnBrk="1" fontAlgn="ctr" latinLnBrk="0" hangingPunct="1"/>
                      <a:r>
                        <a:rPr lang="tr-TR" sz="1200" b="1" kern="1200" dirty="0">
                          <a:solidFill>
                            <a:schemeClr val="bg1"/>
                          </a:solidFill>
                          <a:latin typeface="+mn-lt"/>
                          <a:ea typeface="+mn-ea"/>
                          <a:cs typeface="+mn-cs"/>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a:solidFill>
                            <a:srgbClr val="203864"/>
                          </a:solidFill>
                          <a:latin typeface="+mn-lt"/>
                          <a:ea typeface="+mn-ea"/>
                          <a:cs typeface="+mn-cs"/>
                        </a:rPr>
                        <a:t>117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extLst>
                  <a:ext uri="{0D108BD9-81ED-4DB2-BD59-A6C34878D82A}">
                    <a16:rowId xmlns:a16="http://schemas.microsoft.com/office/drawing/2014/main" val="598177577"/>
                  </a:ext>
                </a:extLst>
              </a:tr>
              <a:tr h="241200">
                <a:tc gridSpan="2" vMerge="1">
                  <a:txBody>
                    <a:bodyPr/>
                    <a:lstStyle/>
                    <a:p>
                      <a:pPr algn="ctr" fontAlgn="b"/>
                      <a:endParaRPr lang="tr-TR" sz="1400" b="1" kern="1200" dirty="0">
                        <a:solidFill>
                          <a:schemeClr val="bg1"/>
                        </a:solidFill>
                        <a:latin typeface="+mn-lt"/>
                        <a:ea typeface="+mn-ea"/>
                        <a:cs typeface="+mn-cs"/>
                      </a:endParaRPr>
                    </a:p>
                  </a:txBody>
                  <a:tcPr marL="9525" marR="9525" marT="9525" marB="0" vert="vert27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tc hMerge="1" vMerge="1">
                  <a:txBody>
                    <a:bodyPr/>
                    <a:lstStyle/>
                    <a:p>
                      <a:pPr algn="l" fontAlgn="b"/>
                      <a:endParaRPr lang="tr-TR" sz="12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marL="0" algn="ctr" defTabSz="914400" rtl="0" eaLnBrk="1" fontAlgn="ctr" latinLnBrk="0" hangingPunct="1"/>
                      <a:r>
                        <a:rPr lang="tr-TR" sz="1200" b="1" kern="1200" dirty="0">
                          <a:solidFill>
                            <a:schemeClr val="bg1"/>
                          </a:solidFill>
                          <a:latin typeface="+mn-lt"/>
                          <a:ea typeface="+mn-ea"/>
                          <a:cs typeface="+mn-cs"/>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a:solidFill>
                            <a:srgbClr val="203864"/>
                          </a:solidFill>
                          <a:latin typeface="+mn-lt"/>
                          <a:ea typeface="+mn-ea"/>
                          <a:cs typeface="+mn-cs"/>
                        </a:rPr>
                        <a:t>110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extLst>
                  <a:ext uri="{0D108BD9-81ED-4DB2-BD59-A6C34878D82A}">
                    <a16:rowId xmlns:a16="http://schemas.microsoft.com/office/drawing/2014/main" val="1050706870"/>
                  </a:ext>
                </a:extLst>
              </a:tr>
              <a:tr h="241200">
                <a:tc gridSpan="2" vMerge="1">
                  <a:txBody>
                    <a:bodyPr/>
                    <a:lstStyle/>
                    <a:p>
                      <a:pPr algn="ctr" fontAlgn="b"/>
                      <a:endParaRPr lang="tr-TR" sz="1400" b="1" kern="1200" dirty="0">
                        <a:solidFill>
                          <a:schemeClr val="bg1"/>
                        </a:solidFill>
                        <a:latin typeface="+mn-lt"/>
                        <a:ea typeface="+mn-ea"/>
                        <a:cs typeface="+mn-cs"/>
                      </a:endParaRPr>
                    </a:p>
                  </a:txBody>
                  <a:tcPr marL="9525" marR="9525" marT="9525" marB="0" vert="vert27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tc hMerge="1" vMerge="1">
                  <a:txBody>
                    <a:bodyPr/>
                    <a:lstStyle/>
                    <a:p>
                      <a:pPr algn="l" fontAlgn="b"/>
                      <a:endParaRPr lang="tr-TR" sz="12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marL="0" algn="ctr" defTabSz="914400" rtl="0" eaLnBrk="1" fontAlgn="ctr" latinLnBrk="0" hangingPunct="1"/>
                      <a:r>
                        <a:rPr lang="tr-TR" sz="1200" b="1" kern="1200" dirty="0">
                          <a:solidFill>
                            <a:schemeClr val="bg1"/>
                          </a:solidFill>
                          <a:latin typeface="+mn-lt"/>
                          <a:ea typeface="+mn-ea"/>
                          <a:cs typeface="+mn-cs"/>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B0F0"/>
                    </a:solidFill>
                  </a:tcPr>
                </a:tc>
                <a:tc>
                  <a:txBody>
                    <a:bodyPr/>
                    <a:lstStyle/>
                    <a:p>
                      <a:pPr algn="ctr" fontAlgn="ctr"/>
                      <a:r>
                        <a:rPr lang="tr-TR" sz="1200" b="1" kern="1200">
                          <a:solidFill>
                            <a:srgbClr val="203864"/>
                          </a:solidFill>
                          <a:latin typeface="+mn-lt"/>
                          <a:ea typeface="+mn-ea"/>
                          <a:cs typeface="+mn-cs"/>
                        </a:rPr>
                        <a:t>104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F7FF"/>
                    </a:solidFill>
                  </a:tcPr>
                </a:tc>
                <a:extLst>
                  <a:ext uri="{0D108BD9-81ED-4DB2-BD59-A6C34878D82A}">
                    <a16:rowId xmlns:a16="http://schemas.microsoft.com/office/drawing/2014/main" val="3532536174"/>
                  </a:ext>
                </a:extLst>
              </a:tr>
              <a:tr h="241200">
                <a:tc gridSpan="2" vMerge="1">
                  <a:txBody>
                    <a:bodyPr/>
                    <a:lstStyle/>
                    <a:p>
                      <a:pPr algn="ctr" fontAlgn="b"/>
                      <a:endParaRPr lang="tr-TR" sz="1400" b="1" kern="1200" dirty="0">
                        <a:solidFill>
                          <a:schemeClr val="bg1"/>
                        </a:solidFill>
                        <a:latin typeface="+mn-lt"/>
                        <a:ea typeface="+mn-ea"/>
                        <a:cs typeface="+mn-cs"/>
                      </a:endParaRPr>
                    </a:p>
                  </a:txBody>
                  <a:tcPr marL="9525" marR="9525" marT="9525" marB="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hMerge="1" vMerge="1">
                  <a:txBody>
                    <a:bodyPr/>
                    <a:lstStyle/>
                    <a:p>
                      <a:endParaRPr lang="tr-TR"/>
                    </a:p>
                  </a:txBody>
                  <a:tcPr/>
                </a:tc>
                <a:tc>
                  <a:txBody>
                    <a:bodyPr/>
                    <a:lstStyle/>
                    <a:p>
                      <a:pPr marL="0" algn="ctr" defTabSz="914400" rtl="0" eaLnBrk="1" fontAlgn="ctr" latinLnBrk="0" hangingPunct="1"/>
                      <a:r>
                        <a:rPr lang="tr-TR" sz="1200" b="1" kern="1200" dirty="0">
                          <a:solidFill>
                            <a:schemeClr val="bg1"/>
                          </a:solidFill>
                          <a:latin typeface="+mn-lt"/>
                          <a:ea typeface="+mn-ea"/>
                          <a:cs typeface="+mn-cs"/>
                        </a:rPr>
                        <a:t>Diğerleri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fontAlgn="ctr"/>
                      <a:r>
                        <a:rPr lang="tr-TR" sz="1200" b="1" kern="1200" dirty="0">
                          <a:solidFill>
                            <a:srgbClr val="203864"/>
                          </a:solidFill>
                          <a:latin typeface="+mn-lt"/>
                          <a:ea typeface="+mn-ea"/>
                          <a:cs typeface="+mn-cs"/>
                        </a:rPr>
                        <a:t>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F7FF"/>
                    </a:solidFill>
                  </a:tcPr>
                </a:tc>
                <a:tc>
                  <a:txBody>
                    <a:bodyPr/>
                    <a:lstStyle/>
                    <a:p>
                      <a:pPr algn="ctr" fontAlgn="ctr"/>
                      <a:r>
                        <a:rPr lang="tr-TR" sz="1200" b="1" kern="1200" dirty="0">
                          <a:solidFill>
                            <a:srgbClr val="203864"/>
                          </a:solidFill>
                          <a:latin typeface="+mn-lt"/>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F7FF"/>
                    </a:solidFill>
                  </a:tcPr>
                </a:tc>
                <a:extLst>
                  <a:ext uri="{0D108BD9-81ED-4DB2-BD59-A6C34878D82A}">
                    <a16:rowId xmlns:a16="http://schemas.microsoft.com/office/drawing/2014/main" val="3095458552"/>
                  </a:ext>
                </a:extLst>
              </a:tr>
              <a:tr h="241200">
                <a:tc rowSpan="5" gridSpan="2">
                  <a:txBody>
                    <a:bodyPr/>
                    <a:lstStyle/>
                    <a:p>
                      <a:pPr algn="ctr" fontAlgn="b"/>
                      <a:r>
                        <a:rPr lang="tr-TR" sz="1400" b="1" kern="1200" dirty="0">
                          <a:solidFill>
                            <a:schemeClr val="bg1"/>
                          </a:solidFill>
                          <a:latin typeface="+mn-lt"/>
                          <a:ea typeface="+mn-ea"/>
                          <a:cs typeface="+mn-cs"/>
                        </a:rPr>
                        <a:t>ARAŞTIRMA GÖREVLİLERİ</a:t>
                      </a:r>
                    </a:p>
                  </a:txBody>
                  <a:tcPr marL="9525" marR="9525" marT="9525" marB="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203864"/>
                    </a:solidFill>
                  </a:tcPr>
                </a:tc>
                <a:tc rowSpan="5" hMerge="1">
                  <a:txBody>
                    <a:bodyPr/>
                    <a:lstStyle/>
                    <a:p>
                      <a:pPr algn="l" fontAlgn="b"/>
                      <a:endParaRPr lang="tr-TR" sz="12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marL="0" algn="ctr" defTabSz="914400" rtl="0" eaLnBrk="1" fontAlgn="ctr" latinLnBrk="0" hangingPunct="1"/>
                      <a:r>
                        <a:rPr lang="tr-TR" sz="1200" b="1" kern="1200" dirty="0">
                          <a:solidFill>
                            <a:schemeClr val="bg1"/>
                          </a:solidFill>
                          <a:latin typeface="+mn-lt"/>
                          <a:ea typeface="+mn-ea"/>
                          <a:cs typeface="+mn-cs"/>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00B0F0"/>
                    </a:solidFill>
                  </a:tcPr>
                </a:tc>
                <a:tc>
                  <a:txBody>
                    <a:bodyPr/>
                    <a:lstStyle/>
                    <a:p>
                      <a:pPr algn="ctr" fontAlgn="ctr"/>
                      <a:r>
                        <a:rPr lang="tr-TR" sz="1200" b="1" kern="1200" dirty="0">
                          <a:solidFill>
                            <a:srgbClr val="203864"/>
                          </a:solidFill>
                          <a:latin typeface="+mn-lt"/>
                          <a:ea typeface="+mn-ea"/>
                          <a:cs typeface="+mn-cs"/>
                        </a:rPr>
                        <a:t>130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3144289500"/>
                  </a:ext>
                </a:extLst>
              </a:tr>
              <a:tr h="241200">
                <a:tc gridSpan="2" vMerge="1">
                  <a:txBody>
                    <a:bodyPr/>
                    <a:lstStyle/>
                    <a:p>
                      <a:pPr algn="ctr" fontAlgn="b"/>
                      <a:endParaRPr lang="tr-TR" sz="1400" b="1" kern="1200" dirty="0">
                        <a:solidFill>
                          <a:schemeClr val="bg1"/>
                        </a:solidFill>
                        <a:latin typeface="+mn-lt"/>
                        <a:ea typeface="+mn-ea"/>
                        <a:cs typeface="+mn-cs"/>
                      </a:endParaRPr>
                    </a:p>
                  </a:txBody>
                  <a:tcPr marL="9525" marR="9525" marT="9525" marB="0" vert="vert27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tc hMerge="1" vMerge="1">
                  <a:txBody>
                    <a:bodyPr/>
                    <a:lstStyle/>
                    <a:p>
                      <a:pPr algn="l" fontAlgn="b"/>
                      <a:endParaRPr lang="tr-TR" sz="12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marL="0" algn="ctr" defTabSz="914400" rtl="0" eaLnBrk="1" fontAlgn="ctr" latinLnBrk="0" hangingPunct="1"/>
                      <a:r>
                        <a:rPr lang="tr-TR" sz="1200" b="1" kern="1200" dirty="0">
                          <a:solidFill>
                            <a:schemeClr val="bg1"/>
                          </a:solidFill>
                          <a:latin typeface="+mn-lt"/>
                          <a:ea typeface="+mn-ea"/>
                          <a:cs typeface="+mn-cs"/>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a:solidFill>
                            <a:srgbClr val="203864"/>
                          </a:solidFill>
                          <a:latin typeface="+mn-lt"/>
                          <a:ea typeface="+mn-ea"/>
                          <a:cs typeface="+mn-cs"/>
                        </a:rPr>
                        <a:t>117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3179675972"/>
                  </a:ext>
                </a:extLst>
              </a:tr>
              <a:tr h="241200">
                <a:tc gridSpan="2" vMerge="1">
                  <a:txBody>
                    <a:bodyPr/>
                    <a:lstStyle/>
                    <a:p>
                      <a:pPr algn="ctr" fontAlgn="b"/>
                      <a:endParaRPr lang="tr-TR" sz="1400" b="1" kern="1200" dirty="0">
                        <a:solidFill>
                          <a:schemeClr val="bg1"/>
                        </a:solidFill>
                        <a:latin typeface="+mn-lt"/>
                        <a:ea typeface="+mn-ea"/>
                        <a:cs typeface="+mn-cs"/>
                      </a:endParaRPr>
                    </a:p>
                  </a:txBody>
                  <a:tcPr marL="9525" marR="9525" marT="9525" marB="0" vert="vert27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tc hMerge="1" vMerge="1">
                  <a:txBody>
                    <a:bodyPr/>
                    <a:lstStyle/>
                    <a:p>
                      <a:pPr algn="l" fontAlgn="b"/>
                      <a:endParaRPr lang="tr-TR" sz="12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marL="0" algn="ctr" defTabSz="914400" rtl="0" eaLnBrk="1" fontAlgn="ctr" latinLnBrk="0" hangingPunct="1"/>
                      <a:r>
                        <a:rPr lang="tr-TR" sz="1200" b="1" kern="1200" dirty="0">
                          <a:solidFill>
                            <a:schemeClr val="bg1"/>
                          </a:solidFill>
                          <a:latin typeface="+mn-lt"/>
                          <a:ea typeface="+mn-ea"/>
                          <a:cs typeface="+mn-cs"/>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a:solidFill>
                            <a:srgbClr val="203864"/>
                          </a:solidFill>
                          <a:latin typeface="+mn-lt"/>
                          <a:ea typeface="+mn-ea"/>
                          <a:cs typeface="+mn-cs"/>
                        </a:rPr>
                        <a:t>110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3494125582"/>
                  </a:ext>
                </a:extLst>
              </a:tr>
              <a:tr h="241200">
                <a:tc gridSpan="2" vMerge="1">
                  <a:txBody>
                    <a:bodyPr/>
                    <a:lstStyle/>
                    <a:p>
                      <a:pPr algn="ctr" fontAlgn="b"/>
                      <a:endParaRPr lang="tr-TR" sz="1400" b="1" kern="1200" dirty="0">
                        <a:solidFill>
                          <a:schemeClr val="bg1"/>
                        </a:solidFill>
                        <a:latin typeface="+mn-lt"/>
                        <a:ea typeface="+mn-ea"/>
                        <a:cs typeface="+mn-cs"/>
                      </a:endParaRPr>
                    </a:p>
                  </a:txBody>
                  <a:tcPr marL="9525" marR="9525" marT="9525" marB="0" vert="vert27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tc hMerge="1" vMerge="1">
                  <a:txBody>
                    <a:bodyPr/>
                    <a:lstStyle/>
                    <a:p>
                      <a:pPr algn="l" fontAlgn="b"/>
                      <a:endParaRPr lang="tr-TR" sz="12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marL="0" algn="ctr" defTabSz="914400" rtl="0" eaLnBrk="1" fontAlgn="ctr" latinLnBrk="0" hangingPunct="1"/>
                      <a:r>
                        <a:rPr lang="tr-TR" sz="1200" b="1" kern="1200" dirty="0">
                          <a:solidFill>
                            <a:schemeClr val="bg1"/>
                          </a:solidFill>
                          <a:latin typeface="+mn-lt"/>
                          <a:ea typeface="+mn-ea"/>
                          <a:cs typeface="+mn-cs"/>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algn="ctr" fontAlgn="ctr"/>
                      <a:r>
                        <a:rPr lang="tr-TR" sz="1200" b="1" kern="1200" dirty="0">
                          <a:solidFill>
                            <a:srgbClr val="203864"/>
                          </a:solidFill>
                          <a:latin typeface="+mn-lt"/>
                          <a:ea typeface="+mn-ea"/>
                          <a:cs typeface="+mn-cs"/>
                        </a:rPr>
                        <a:t>104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tc>
                  <a:txBody>
                    <a:bodyPr/>
                    <a:lstStyle/>
                    <a:p>
                      <a:pPr algn="ctr" fontAlgn="ctr"/>
                      <a:r>
                        <a:rPr lang="tr-TR" sz="1200" b="1" kern="1200">
                          <a:solidFill>
                            <a:srgbClr val="203864"/>
                          </a:solidFill>
                          <a:latin typeface="+mn-lt"/>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E9FF"/>
                    </a:solidFill>
                  </a:tcPr>
                </a:tc>
                <a:extLst>
                  <a:ext uri="{0D108BD9-81ED-4DB2-BD59-A6C34878D82A}">
                    <a16:rowId xmlns:a16="http://schemas.microsoft.com/office/drawing/2014/main" val="785618980"/>
                  </a:ext>
                </a:extLst>
              </a:tr>
              <a:tr h="241200">
                <a:tc gridSpan="2" vMerge="1">
                  <a:txBody>
                    <a:bodyPr/>
                    <a:lstStyle/>
                    <a:p>
                      <a:pPr algn="ctr" fontAlgn="b"/>
                      <a:endParaRPr lang="tr-TR" sz="1400" b="1" kern="1200" dirty="0">
                        <a:solidFill>
                          <a:schemeClr val="bg1"/>
                        </a:solidFill>
                        <a:latin typeface="+mn-lt"/>
                        <a:ea typeface="+mn-ea"/>
                        <a:cs typeface="+mn-cs"/>
                      </a:endParaRPr>
                    </a:p>
                  </a:txBody>
                  <a:tcPr marL="9525" marR="9525" marT="9525" marB="0" vert="vert270"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tc hMerge="1" vMerge="1">
                  <a:txBody>
                    <a:bodyPr/>
                    <a:lstStyle/>
                    <a:p>
                      <a:pPr algn="l" fontAlgn="b"/>
                      <a:endParaRPr lang="tr-TR" sz="1200" b="1" kern="1200" dirty="0">
                        <a:solidFill>
                          <a:schemeClr val="bg1"/>
                        </a:solidFill>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B0F0"/>
                    </a:solidFill>
                  </a:tcPr>
                </a:tc>
                <a:tc>
                  <a:txBody>
                    <a:bodyPr/>
                    <a:lstStyle/>
                    <a:p>
                      <a:pPr marL="0" algn="ctr" defTabSz="914400" rtl="0" eaLnBrk="1" fontAlgn="ctr" latinLnBrk="0" hangingPunct="1"/>
                      <a:r>
                        <a:rPr lang="tr-TR" sz="1200" b="1" kern="1200" dirty="0">
                          <a:solidFill>
                            <a:schemeClr val="bg1"/>
                          </a:solidFill>
                          <a:latin typeface="+mn-lt"/>
                          <a:ea typeface="+mn-ea"/>
                          <a:cs typeface="+mn-cs"/>
                        </a:rPr>
                        <a:t>Diğerleri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203864"/>
                      </a:solidFill>
                      <a:prstDash val="solid"/>
                      <a:round/>
                      <a:headEnd type="none" w="med" len="med"/>
                      <a:tailEnd type="none" w="med" len="med"/>
                    </a:lnB>
                    <a:solidFill>
                      <a:srgbClr val="00B0F0"/>
                    </a:solidFill>
                  </a:tcPr>
                </a:tc>
                <a:tc>
                  <a:txBody>
                    <a:bodyPr/>
                    <a:lstStyle/>
                    <a:p>
                      <a:pPr algn="ctr" fontAlgn="ctr"/>
                      <a:r>
                        <a:rPr lang="tr-TR" sz="1200" b="1" kern="1200" dirty="0">
                          <a:solidFill>
                            <a:srgbClr val="203864"/>
                          </a:solidFill>
                          <a:latin typeface="+mn-lt"/>
                          <a:ea typeface="+mn-ea"/>
                          <a:cs typeface="+mn-cs"/>
                        </a:rPr>
                        <a:t>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tc>
                  <a:txBody>
                    <a:bodyPr/>
                    <a:lstStyle/>
                    <a:p>
                      <a:pPr algn="ctr" fontAlgn="ctr"/>
                      <a:r>
                        <a:rPr lang="tr-TR" sz="1200" b="1" kern="1200" dirty="0">
                          <a:solidFill>
                            <a:srgbClr val="203864"/>
                          </a:solidFill>
                          <a:latin typeface="+mn-lt"/>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solidFill>
                      <a:srgbClr val="ABE9FF"/>
                    </a:solidFill>
                  </a:tcPr>
                </a:tc>
                <a:extLst>
                  <a:ext uri="{0D108BD9-81ED-4DB2-BD59-A6C34878D82A}">
                    <a16:rowId xmlns:a16="http://schemas.microsoft.com/office/drawing/2014/main" val="1869946984"/>
                  </a:ext>
                </a:extLst>
              </a:tr>
            </a:tbl>
          </a:graphicData>
        </a:graphic>
      </p:graphicFrame>
    </p:spTree>
    <p:extLst>
      <p:ext uri="{BB962C8B-B14F-4D97-AF65-F5344CB8AC3E}">
        <p14:creationId xmlns:p14="http://schemas.microsoft.com/office/powerpoint/2010/main" val="147556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4" name="TextBox 7"/>
          <p:cNvSpPr txBox="1">
            <a:spLocks noChangeArrowheads="1"/>
          </p:cNvSpPr>
          <p:nvPr/>
        </p:nvSpPr>
        <p:spPr bwMode="auto">
          <a:xfrm>
            <a:off x="379562" y="1981955"/>
            <a:ext cx="11395495" cy="1692771"/>
          </a:xfrm>
          <a:prstGeom prst="rect">
            <a:avLst/>
          </a:prstGeom>
          <a:no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tr-TR" altLang="tr-TR" sz="3600" b="1" dirty="0">
                <a:solidFill>
                  <a:srgbClr val="00B0F0"/>
                </a:solidFill>
              </a:rPr>
              <a:t>BÖLÜM - 1</a:t>
            </a:r>
            <a:endParaRPr lang="tr-TR" altLang="tr-TR" sz="2800" b="1" dirty="0">
              <a:solidFill>
                <a:srgbClr val="00B0F0"/>
              </a:solidFill>
            </a:endParaRPr>
          </a:p>
          <a:p>
            <a:pPr algn="ctr" eaLnBrk="1" hangingPunct="1"/>
            <a:endParaRPr lang="tr-TR" altLang="tr-TR" sz="2400" b="1" dirty="0">
              <a:solidFill>
                <a:srgbClr val="00B0F0"/>
              </a:solidFill>
            </a:endParaRPr>
          </a:p>
          <a:p>
            <a:pPr algn="ctr" eaLnBrk="1" hangingPunct="1"/>
            <a:r>
              <a:rPr lang="tr-TR" altLang="tr-TR" sz="4400" b="1" dirty="0">
                <a:solidFill>
                  <a:srgbClr val="203864"/>
                </a:solidFill>
              </a:rPr>
              <a:t>GENEL BİLGİLER / AKADEMİK PERSONEL</a:t>
            </a:r>
            <a:endParaRPr lang="tr-TR" altLang="x-none" sz="4400" dirty="0">
              <a:solidFill>
                <a:srgbClr val="203864"/>
              </a:solidFill>
              <a:latin typeface="Calibri" panose="020F0502020204030204" pitchFamily="34" charset="0"/>
              <a:cs typeface="Calibri" panose="020F0502020204030204" pitchFamily="34" charset="0"/>
            </a:endParaRPr>
          </a:p>
        </p:txBody>
      </p:sp>
      <p:sp>
        <p:nvSpPr>
          <p:cNvPr id="2"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61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261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115889" y="270898"/>
            <a:ext cx="118592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b="1" dirty="0">
                <a:solidFill>
                  <a:srgbClr val="00B0F0"/>
                </a:solidFill>
              </a:rPr>
              <a:t>MAAŞ GELİR UNSURLARININ HESAPLAMASI</a:t>
            </a:r>
          </a:p>
        </p:txBody>
      </p:sp>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o 1"/>
          <p:cNvGraphicFramePr>
            <a:graphicFrameLocks noGrp="1"/>
          </p:cNvGraphicFramePr>
          <p:nvPr>
            <p:extLst>
              <p:ext uri="{D42A27DB-BD31-4B8C-83A1-F6EECF244321}">
                <p14:modId xmlns:p14="http://schemas.microsoft.com/office/powerpoint/2010/main" val="124614634"/>
              </p:ext>
            </p:extLst>
          </p:nvPr>
        </p:nvGraphicFramePr>
        <p:xfrm>
          <a:off x="386030" y="1044526"/>
          <a:ext cx="11337266" cy="4389120"/>
        </p:xfrm>
        <a:graphic>
          <a:graphicData uri="http://schemas.openxmlformats.org/drawingml/2006/table">
            <a:tbl>
              <a:tblPr firstRow="1" bandRow="1">
                <a:effectLst>
                  <a:outerShdw blurRad="50800" dist="38100" dir="8100000" algn="tr" rotWithShape="0">
                    <a:prstClr val="black">
                      <a:alpha val="40000"/>
                    </a:prstClr>
                  </a:outerShdw>
                </a:effectLst>
                <a:tableStyleId>{7DF18680-E054-41AD-8BC1-D1AEF772440D}</a:tableStyleId>
              </a:tblPr>
              <a:tblGrid>
                <a:gridCol w="3435535">
                  <a:extLst>
                    <a:ext uri="{9D8B030D-6E8A-4147-A177-3AD203B41FA5}">
                      <a16:colId xmlns:a16="http://schemas.microsoft.com/office/drawing/2014/main" val="418593989"/>
                    </a:ext>
                  </a:extLst>
                </a:gridCol>
                <a:gridCol w="7901731">
                  <a:extLst>
                    <a:ext uri="{9D8B030D-6E8A-4147-A177-3AD203B41FA5}">
                      <a16:colId xmlns:a16="http://schemas.microsoft.com/office/drawing/2014/main" val="17743245"/>
                    </a:ext>
                  </a:extLst>
                </a:gridCol>
              </a:tblGrid>
              <a:tr h="356244">
                <a:tc>
                  <a:txBody>
                    <a:bodyPr/>
                    <a:lstStyle/>
                    <a:p>
                      <a:r>
                        <a:rPr lang="tr-TR" dirty="0"/>
                        <a:t>GELİR KALEMİ</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r>
                        <a:rPr lang="tr-TR" dirty="0"/>
                        <a:t>FORMÜLÜ</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2752894317"/>
                  </a:ext>
                </a:extLst>
              </a:tr>
              <a:tr h="326557">
                <a:tc>
                  <a:txBody>
                    <a:bodyPr/>
                    <a:lstStyle/>
                    <a:p>
                      <a:r>
                        <a:rPr lang="tr-TR" sz="1600" dirty="0">
                          <a:solidFill>
                            <a:srgbClr val="203864"/>
                          </a:solidFill>
                        </a:rPr>
                        <a:t>En Yüksek Devlet Memuru Aylığı </a:t>
                      </a:r>
                      <a:endParaRPr lang="tr-TR" sz="1600" b="1" dirty="0">
                        <a:solidFill>
                          <a:srgbClr val="203864"/>
                        </a:solidFill>
                      </a:endParaRP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ABE9FF"/>
                    </a:solidFill>
                  </a:tcPr>
                </a:tc>
                <a:tc>
                  <a:txBody>
                    <a:bodyPr/>
                    <a:lstStyle/>
                    <a:p>
                      <a:r>
                        <a:rPr lang="tr-TR" sz="1600" dirty="0">
                          <a:solidFill>
                            <a:srgbClr val="203864"/>
                          </a:solidFill>
                        </a:rPr>
                        <a:t>(1500 + 8000) x Aylık Katsayı </a:t>
                      </a:r>
                      <a:endParaRPr lang="tr-TR" sz="1600" b="1" dirty="0">
                        <a:solidFill>
                          <a:srgbClr val="203864"/>
                        </a:solidFill>
                      </a:endParaRP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extLst>
                  <a:ext uri="{0D108BD9-81ED-4DB2-BD59-A6C34878D82A}">
                    <a16:rowId xmlns:a16="http://schemas.microsoft.com/office/drawing/2014/main" val="3740523463"/>
                  </a:ext>
                </a:extLst>
              </a:tr>
              <a:tr h="326557">
                <a:tc>
                  <a:txBody>
                    <a:bodyPr/>
                    <a:lstStyle/>
                    <a:p>
                      <a:r>
                        <a:rPr lang="tr-TR" sz="1600" dirty="0">
                          <a:solidFill>
                            <a:srgbClr val="203864"/>
                          </a:solidFill>
                        </a:rPr>
                        <a:t>Aylık Tutar</a:t>
                      </a:r>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r>
                        <a:rPr lang="tr-TR" sz="1600" dirty="0">
                          <a:solidFill>
                            <a:srgbClr val="203864"/>
                          </a:solidFill>
                        </a:rPr>
                        <a:t>Aylık Gösterge x Aylık Katsayı</a:t>
                      </a:r>
                    </a:p>
                  </a:txBody>
                  <a:tcPr anchor="ctr">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1331604768"/>
                  </a:ext>
                </a:extLst>
              </a:tr>
              <a:tr h="326557">
                <a:tc>
                  <a:txBody>
                    <a:bodyPr/>
                    <a:lstStyle/>
                    <a:p>
                      <a:r>
                        <a:rPr lang="tr-TR" sz="1600" dirty="0">
                          <a:solidFill>
                            <a:srgbClr val="203864"/>
                          </a:solidFill>
                        </a:rPr>
                        <a:t>Taban Aylık </a:t>
                      </a:r>
                    </a:p>
                  </a:txBody>
                  <a:tcPr anchor="ctr">
                    <a:lnL w="12700" cap="flat" cmpd="sng" algn="ctr">
                      <a:solidFill>
                        <a:schemeClr val="bg1"/>
                      </a:solidFill>
                      <a:prstDash val="solid"/>
                      <a:round/>
                      <a:headEnd type="none" w="med" len="med"/>
                      <a:tailEnd type="none" w="med" len="med"/>
                    </a:lnL>
                    <a:solidFill>
                      <a:srgbClr val="ABE9FF"/>
                    </a:solidFill>
                  </a:tcPr>
                </a:tc>
                <a:tc>
                  <a:txBody>
                    <a:bodyPr/>
                    <a:lstStyle/>
                    <a:p>
                      <a:r>
                        <a:rPr lang="tr-TR" sz="1600" dirty="0">
                          <a:solidFill>
                            <a:srgbClr val="203864"/>
                          </a:solidFill>
                        </a:rPr>
                        <a:t>Taban Aylık Göstergesi x Taban Aylık Katsayısı</a:t>
                      </a:r>
                    </a:p>
                  </a:txBody>
                  <a:tcPr anchor="ctr">
                    <a:lnR w="12700" cap="flat" cmpd="sng" algn="ctr">
                      <a:solidFill>
                        <a:schemeClr val="bg1"/>
                      </a:solidFill>
                      <a:prstDash val="solid"/>
                      <a:round/>
                      <a:headEnd type="none" w="med" len="med"/>
                      <a:tailEnd type="none" w="med" len="med"/>
                    </a:lnR>
                    <a:solidFill>
                      <a:srgbClr val="ABE9FF"/>
                    </a:solidFill>
                  </a:tcPr>
                </a:tc>
                <a:extLst>
                  <a:ext uri="{0D108BD9-81ED-4DB2-BD59-A6C34878D82A}">
                    <a16:rowId xmlns:a16="http://schemas.microsoft.com/office/drawing/2014/main" val="2071895349"/>
                  </a:ext>
                </a:extLst>
              </a:tr>
              <a:tr h="326557">
                <a:tc>
                  <a:txBody>
                    <a:bodyPr/>
                    <a:lstStyle/>
                    <a:p>
                      <a:r>
                        <a:rPr lang="tr-TR" sz="1600" dirty="0">
                          <a:solidFill>
                            <a:srgbClr val="203864"/>
                          </a:solidFill>
                        </a:rPr>
                        <a:t>Ek Gösterge </a:t>
                      </a:r>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r>
                        <a:rPr lang="tr-TR" sz="1600" dirty="0">
                          <a:solidFill>
                            <a:srgbClr val="203864"/>
                          </a:solidFill>
                        </a:rPr>
                        <a:t>Ek Gösterge Puanı x Aylık Katsayı</a:t>
                      </a:r>
                    </a:p>
                  </a:txBody>
                  <a:tcPr anchor="ctr">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1773064031"/>
                  </a:ext>
                </a:extLst>
              </a:tr>
              <a:tr h="326557">
                <a:tc>
                  <a:txBody>
                    <a:bodyPr/>
                    <a:lstStyle/>
                    <a:p>
                      <a:r>
                        <a:rPr lang="tr-TR" sz="1600" dirty="0">
                          <a:solidFill>
                            <a:srgbClr val="203864"/>
                          </a:solidFill>
                        </a:rPr>
                        <a:t>Kıdem Aylığı </a:t>
                      </a:r>
                    </a:p>
                  </a:txBody>
                  <a:tcPr anchor="ctr">
                    <a:lnL w="12700" cap="flat" cmpd="sng" algn="ctr">
                      <a:solidFill>
                        <a:schemeClr val="bg1"/>
                      </a:solidFill>
                      <a:prstDash val="solid"/>
                      <a:round/>
                      <a:headEnd type="none" w="med" len="med"/>
                      <a:tailEnd type="none" w="med" len="med"/>
                    </a:lnL>
                    <a:solidFill>
                      <a:srgbClr val="ABE9FF"/>
                    </a:solidFill>
                  </a:tcPr>
                </a:tc>
                <a:tc>
                  <a:txBody>
                    <a:bodyPr/>
                    <a:lstStyle/>
                    <a:p>
                      <a:r>
                        <a:rPr lang="tr-TR" sz="1600" dirty="0">
                          <a:solidFill>
                            <a:srgbClr val="203864"/>
                          </a:solidFill>
                        </a:rPr>
                        <a:t>Kıdem Yılı x 20 x Aylık Katsayı</a:t>
                      </a:r>
                    </a:p>
                  </a:txBody>
                  <a:tcPr anchor="ctr">
                    <a:lnR w="12700" cap="flat" cmpd="sng" algn="ctr">
                      <a:solidFill>
                        <a:schemeClr val="bg1"/>
                      </a:solidFill>
                      <a:prstDash val="solid"/>
                      <a:round/>
                      <a:headEnd type="none" w="med" len="med"/>
                      <a:tailEnd type="none" w="med" len="med"/>
                    </a:lnR>
                    <a:solidFill>
                      <a:srgbClr val="ABE9FF"/>
                    </a:solidFill>
                  </a:tcPr>
                </a:tc>
                <a:extLst>
                  <a:ext uri="{0D108BD9-81ED-4DB2-BD59-A6C34878D82A}">
                    <a16:rowId xmlns:a16="http://schemas.microsoft.com/office/drawing/2014/main" val="1538781771"/>
                  </a:ext>
                </a:extLst>
              </a:tr>
              <a:tr h="326557">
                <a:tc>
                  <a:txBody>
                    <a:bodyPr/>
                    <a:lstStyle/>
                    <a:p>
                      <a:r>
                        <a:rPr lang="tr-TR" sz="1600" dirty="0">
                          <a:solidFill>
                            <a:srgbClr val="203864"/>
                          </a:solidFill>
                        </a:rPr>
                        <a:t>Üniversite Ödeneği</a:t>
                      </a:r>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r>
                        <a:rPr lang="tr-TR" sz="1600" dirty="0">
                          <a:solidFill>
                            <a:srgbClr val="203864"/>
                          </a:solidFill>
                        </a:rPr>
                        <a:t>E.Y.D.M.A. x Üniversite Ödeneği Oranı %</a:t>
                      </a:r>
                    </a:p>
                  </a:txBody>
                  <a:tcPr anchor="ctr">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38524750"/>
                  </a:ext>
                </a:extLst>
              </a:tr>
              <a:tr h="326557">
                <a:tc>
                  <a:txBody>
                    <a:bodyPr/>
                    <a:lstStyle/>
                    <a:p>
                      <a:r>
                        <a:rPr lang="tr-TR" sz="1600" dirty="0">
                          <a:solidFill>
                            <a:srgbClr val="203864"/>
                          </a:solidFill>
                        </a:rPr>
                        <a:t>Yükseköğretim Tazminatı </a:t>
                      </a:r>
                    </a:p>
                  </a:txBody>
                  <a:tcPr anchor="ctr">
                    <a:lnL w="12700" cap="flat" cmpd="sng" algn="ctr">
                      <a:solidFill>
                        <a:schemeClr val="bg1"/>
                      </a:solidFill>
                      <a:prstDash val="solid"/>
                      <a:round/>
                      <a:headEnd type="none" w="med" len="med"/>
                      <a:tailEnd type="none" w="med" len="med"/>
                    </a:lnL>
                    <a:solidFill>
                      <a:srgbClr val="ABE9FF"/>
                    </a:solidFill>
                  </a:tcPr>
                </a:tc>
                <a:tc>
                  <a:txBody>
                    <a:bodyPr/>
                    <a:lstStyle/>
                    <a:p>
                      <a:r>
                        <a:rPr lang="tr-TR" sz="1600" dirty="0">
                          <a:solidFill>
                            <a:srgbClr val="203864"/>
                          </a:solidFill>
                        </a:rPr>
                        <a:t>E.Y.D.M.A x Yükseköğretim Tazminat Oranı %</a:t>
                      </a:r>
                    </a:p>
                  </a:txBody>
                  <a:tcPr anchor="ctr">
                    <a:lnR w="12700" cap="flat" cmpd="sng" algn="ctr">
                      <a:solidFill>
                        <a:schemeClr val="bg1"/>
                      </a:solidFill>
                      <a:prstDash val="solid"/>
                      <a:round/>
                      <a:headEnd type="none" w="med" len="med"/>
                      <a:tailEnd type="none" w="med" len="med"/>
                    </a:lnR>
                    <a:solidFill>
                      <a:srgbClr val="ABE9FF"/>
                    </a:solidFill>
                  </a:tcPr>
                </a:tc>
                <a:extLst>
                  <a:ext uri="{0D108BD9-81ED-4DB2-BD59-A6C34878D82A}">
                    <a16:rowId xmlns:a16="http://schemas.microsoft.com/office/drawing/2014/main" val="3302746251"/>
                  </a:ext>
                </a:extLst>
              </a:tr>
              <a:tr h="326557">
                <a:tc>
                  <a:txBody>
                    <a:bodyPr/>
                    <a:lstStyle/>
                    <a:p>
                      <a:r>
                        <a:rPr lang="tr-TR" sz="1600" dirty="0">
                          <a:solidFill>
                            <a:srgbClr val="203864"/>
                          </a:solidFill>
                        </a:rPr>
                        <a:t>Akademik Teşvik Ödeneği</a:t>
                      </a:r>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r>
                        <a:rPr lang="tr-TR" sz="1600" dirty="0">
                          <a:solidFill>
                            <a:srgbClr val="203864"/>
                          </a:solidFill>
                        </a:rPr>
                        <a:t>E.Y.D.M.A x </a:t>
                      </a:r>
                      <a:r>
                        <a:rPr lang="tr-TR" sz="1600" kern="1200" dirty="0">
                          <a:solidFill>
                            <a:srgbClr val="203864"/>
                          </a:solidFill>
                          <a:latin typeface="+mn-lt"/>
                          <a:ea typeface="+mn-ea"/>
                          <a:cs typeface="+mn-cs"/>
                        </a:rPr>
                        <a:t>Akademik Teşvik Oranı % x Akademik Teşvik Puanı %</a:t>
                      </a:r>
                    </a:p>
                  </a:txBody>
                  <a:tcPr anchor="ctr">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4138747462"/>
                  </a:ext>
                </a:extLst>
              </a:tr>
              <a:tr h="326557">
                <a:tc>
                  <a:txBody>
                    <a:bodyPr/>
                    <a:lstStyle/>
                    <a:p>
                      <a:r>
                        <a:rPr lang="tr-TR" sz="1600" dirty="0">
                          <a:solidFill>
                            <a:srgbClr val="203864"/>
                          </a:solidFill>
                        </a:rPr>
                        <a:t>Üniversite Geliştirme Ödeneği</a:t>
                      </a:r>
                    </a:p>
                  </a:txBody>
                  <a:tcPr anchor="ctr">
                    <a:lnL w="12700" cap="flat" cmpd="sng" algn="ctr">
                      <a:solidFill>
                        <a:schemeClr val="bg1"/>
                      </a:solidFill>
                      <a:prstDash val="solid"/>
                      <a:round/>
                      <a:headEnd type="none" w="med" len="med"/>
                      <a:tailEnd type="none" w="med" len="med"/>
                    </a:lnL>
                    <a:solidFill>
                      <a:srgbClr val="ABE9FF"/>
                    </a:solidFill>
                  </a:tcPr>
                </a:tc>
                <a:tc>
                  <a:txBody>
                    <a:bodyPr/>
                    <a:lstStyle/>
                    <a:p>
                      <a:r>
                        <a:rPr lang="tr-TR" sz="1600" dirty="0">
                          <a:solidFill>
                            <a:srgbClr val="203864"/>
                          </a:solidFill>
                        </a:rPr>
                        <a:t>(Aylık+ Ek Gösterge) x Aylık Katsayı x Geliştirme Ödeneği Oranı %</a:t>
                      </a:r>
                    </a:p>
                  </a:txBody>
                  <a:tcPr anchor="ctr">
                    <a:lnR w="12700" cap="flat" cmpd="sng" algn="ctr">
                      <a:solidFill>
                        <a:schemeClr val="bg1"/>
                      </a:solidFill>
                      <a:prstDash val="solid"/>
                      <a:round/>
                      <a:headEnd type="none" w="med" len="med"/>
                      <a:tailEnd type="none" w="med" len="med"/>
                    </a:lnR>
                    <a:solidFill>
                      <a:srgbClr val="ABE9FF"/>
                    </a:solidFill>
                  </a:tcPr>
                </a:tc>
                <a:extLst>
                  <a:ext uri="{0D108BD9-81ED-4DB2-BD59-A6C34878D82A}">
                    <a16:rowId xmlns:a16="http://schemas.microsoft.com/office/drawing/2014/main" val="661552059"/>
                  </a:ext>
                </a:extLst>
              </a:tr>
              <a:tr h="326557">
                <a:tc>
                  <a:txBody>
                    <a:bodyPr/>
                    <a:lstStyle/>
                    <a:p>
                      <a:r>
                        <a:rPr lang="tr-TR" sz="1600" dirty="0">
                          <a:solidFill>
                            <a:srgbClr val="203864"/>
                          </a:solidFill>
                        </a:rPr>
                        <a:t>Eğitim Ödeneği </a:t>
                      </a:r>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r>
                        <a:rPr lang="tr-TR" sz="1600" dirty="0">
                          <a:solidFill>
                            <a:srgbClr val="203864"/>
                          </a:solidFill>
                        </a:rPr>
                        <a:t>E.Y.D.M.A / 12</a:t>
                      </a:r>
                    </a:p>
                  </a:txBody>
                  <a:tcPr anchor="ctr">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1151162188"/>
                  </a:ext>
                </a:extLst>
              </a:tr>
              <a:tr h="326557">
                <a:tc>
                  <a:txBody>
                    <a:bodyPr/>
                    <a:lstStyle/>
                    <a:p>
                      <a:r>
                        <a:rPr lang="tr-TR" sz="1600" dirty="0">
                          <a:solidFill>
                            <a:srgbClr val="203864"/>
                          </a:solidFill>
                        </a:rPr>
                        <a:t>İdari Görev  Ödeneği</a:t>
                      </a:r>
                    </a:p>
                  </a:txBody>
                  <a:tcPr anchor="ctr">
                    <a:lnL w="12700" cap="flat" cmpd="sng" algn="ctr">
                      <a:solidFill>
                        <a:schemeClr val="bg1"/>
                      </a:solidFill>
                      <a:prstDash val="solid"/>
                      <a:round/>
                      <a:headEnd type="none" w="med" len="med"/>
                      <a:tailEnd type="none" w="med" len="med"/>
                    </a:lnL>
                    <a:solidFill>
                      <a:srgbClr val="ABE9FF"/>
                    </a:solidFill>
                  </a:tcPr>
                </a:tc>
                <a:tc>
                  <a:txBody>
                    <a:bodyPr/>
                    <a:lstStyle/>
                    <a:p>
                      <a:r>
                        <a:rPr lang="tr-TR" sz="1600" dirty="0">
                          <a:solidFill>
                            <a:srgbClr val="203864"/>
                          </a:solidFill>
                        </a:rPr>
                        <a:t>(Aylık + Ek Gösterge) x İdari Görev Ödeneği</a:t>
                      </a:r>
                      <a:r>
                        <a:rPr lang="tr-TR" sz="1600" baseline="0" dirty="0">
                          <a:solidFill>
                            <a:srgbClr val="203864"/>
                          </a:solidFill>
                        </a:rPr>
                        <a:t> </a:t>
                      </a:r>
                      <a:r>
                        <a:rPr lang="tr-TR" sz="1600" dirty="0">
                          <a:solidFill>
                            <a:srgbClr val="203864"/>
                          </a:solidFill>
                        </a:rPr>
                        <a:t>Oranı%</a:t>
                      </a:r>
                    </a:p>
                  </a:txBody>
                  <a:tcPr anchor="ctr">
                    <a:lnR w="12700" cap="flat" cmpd="sng" algn="ctr">
                      <a:solidFill>
                        <a:schemeClr val="bg1"/>
                      </a:solidFill>
                      <a:prstDash val="solid"/>
                      <a:round/>
                      <a:headEnd type="none" w="med" len="med"/>
                      <a:tailEnd type="none" w="med" len="med"/>
                    </a:lnR>
                    <a:solidFill>
                      <a:srgbClr val="ABE9FF"/>
                    </a:solidFill>
                  </a:tcPr>
                </a:tc>
                <a:extLst>
                  <a:ext uri="{0D108BD9-81ED-4DB2-BD59-A6C34878D82A}">
                    <a16:rowId xmlns:a16="http://schemas.microsoft.com/office/drawing/2014/main" val="2154903865"/>
                  </a:ext>
                </a:extLst>
              </a:tr>
              <a:tr h="334054">
                <a:tc>
                  <a:txBody>
                    <a:bodyPr/>
                    <a:lstStyle/>
                    <a:p>
                      <a:r>
                        <a:rPr lang="tr-TR" sz="1600" dirty="0">
                          <a:solidFill>
                            <a:srgbClr val="203864"/>
                          </a:solidFill>
                        </a:rPr>
                        <a:t>Ek Ödeme</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1F7FF"/>
                    </a:solidFill>
                  </a:tcPr>
                </a:tc>
                <a:tc>
                  <a:txBody>
                    <a:bodyPr/>
                    <a:lstStyle/>
                    <a:p>
                      <a:r>
                        <a:rPr lang="tr-TR" sz="1600" dirty="0">
                          <a:solidFill>
                            <a:srgbClr val="203864"/>
                          </a:solidFill>
                        </a:rPr>
                        <a:t>E.Y.D.M.A  x Ek Ödeme Oranı %</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1F7FF"/>
                    </a:solidFill>
                  </a:tcPr>
                </a:tc>
                <a:extLst>
                  <a:ext uri="{0D108BD9-81ED-4DB2-BD59-A6C34878D82A}">
                    <a16:rowId xmlns:a16="http://schemas.microsoft.com/office/drawing/2014/main" val="403522302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o 1"/>
          <p:cNvGraphicFramePr>
            <a:graphicFrameLocks noGrp="1"/>
          </p:cNvGraphicFramePr>
          <p:nvPr>
            <p:extLst>
              <p:ext uri="{D42A27DB-BD31-4B8C-83A1-F6EECF244321}">
                <p14:modId xmlns:p14="http://schemas.microsoft.com/office/powerpoint/2010/main" val="1656213437"/>
              </p:ext>
            </p:extLst>
          </p:nvPr>
        </p:nvGraphicFramePr>
        <p:xfrm>
          <a:off x="386029" y="1036663"/>
          <a:ext cx="11315701" cy="3298531"/>
        </p:xfrm>
        <a:graphic>
          <a:graphicData uri="http://schemas.openxmlformats.org/drawingml/2006/table">
            <a:tbl>
              <a:tblPr firstRow="1" bandRow="1">
                <a:effectLst>
                  <a:outerShdw blurRad="50800" dist="38100" dir="8100000" algn="tr" rotWithShape="0">
                    <a:prstClr val="black">
                      <a:alpha val="40000"/>
                    </a:prstClr>
                  </a:outerShdw>
                </a:effectLst>
                <a:tableStyleId>{7DF18680-E054-41AD-8BC1-D1AEF772440D}</a:tableStyleId>
              </a:tblPr>
              <a:tblGrid>
                <a:gridCol w="3411416">
                  <a:extLst>
                    <a:ext uri="{9D8B030D-6E8A-4147-A177-3AD203B41FA5}">
                      <a16:colId xmlns:a16="http://schemas.microsoft.com/office/drawing/2014/main" val="418593989"/>
                    </a:ext>
                  </a:extLst>
                </a:gridCol>
                <a:gridCol w="7904285">
                  <a:extLst>
                    <a:ext uri="{9D8B030D-6E8A-4147-A177-3AD203B41FA5}">
                      <a16:colId xmlns:a16="http://schemas.microsoft.com/office/drawing/2014/main" val="17743245"/>
                    </a:ext>
                  </a:extLst>
                </a:gridCol>
              </a:tblGrid>
              <a:tr h="352529">
                <a:tc>
                  <a:txBody>
                    <a:bodyPr/>
                    <a:lstStyle/>
                    <a:p>
                      <a:r>
                        <a:rPr lang="tr-TR" dirty="0"/>
                        <a:t>GELİR KALEMİ</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r>
                        <a:rPr lang="tr-TR" dirty="0"/>
                        <a:t>FORMÜLÜ</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2752894317"/>
                  </a:ext>
                </a:extLst>
              </a:tr>
              <a:tr h="370840">
                <a:tc>
                  <a:txBody>
                    <a:bodyPr/>
                    <a:lstStyle/>
                    <a:p>
                      <a:r>
                        <a:rPr lang="tr-TR" sz="1600" dirty="0">
                          <a:solidFill>
                            <a:srgbClr val="203864"/>
                          </a:solidFill>
                        </a:rPr>
                        <a:t>Aile Yardımı</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ABE9FF"/>
                    </a:solidFill>
                  </a:tcPr>
                </a:tc>
                <a:tc>
                  <a:txBody>
                    <a:bodyPr/>
                    <a:lstStyle/>
                    <a:p>
                      <a:r>
                        <a:rPr lang="tr-TR" sz="1600" dirty="0">
                          <a:solidFill>
                            <a:srgbClr val="203864"/>
                          </a:solidFill>
                        </a:rPr>
                        <a:t>Aile</a:t>
                      </a:r>
                      <a:r>
                        <a:rPr lang="tr-TR" sz="1600" baseline="0" dirty="0">
                          <a:solidFill>
                            <a:srgbClr val="203864"/>
                          </a:solidFill>
                        </a:rPr>
                        <a:t> Yardım Göstergesi </a:t>
                      </a:r>
                      <a:r>
                        <a:rPr lang="tr-TR" sz="1600" dirty="0">
                          <a:solidFill>
                            <a:srgbClr val="203864"/>
                          </a:solidFill>
                        </a:rPr>
                        <a:t>x Aylık Katsayı (çalışmayan eş için)</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extLst>
                  <a:ext uri="{0D108BD9-81ED-4DB2-BD59-A6C34878D82A}">
                    <a16:rowId xmlns:a16="http://schemas.microsoft.com/office/drawing/2014/main" val="3740523463"/>
                  </a:ext>
                </a:extLst>
              </a:tr>
              <a:tr h="336891">
                <a:tc>
                  <a:txBody>
                    <a:bodyPr/>
                    <a:lstStyle/>
                    <a:p>
                      <a:r>
                        <a:rPr lang="tr-TR" sz="1600" dirty="0">
                          <a:solidFill>
                            <a:srgbClr val="203864"/>
                          </a:solidFill>
                        </a:rPr>
                        <a:t>Çocuk Yardımı (0-6 Yaş )</a:t>
                      </a:r>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r>
                        <a:rPr lang="tr-TR" sz="1600" dirty="0">
                          <a:solidFill>
                            <a:srgbClr val="203864"/>
                          </a:solidFill>
                        </a:rPr>
                        <a:t>Aile</a:t>
                      </a:r>
                      <a:r>
                        <a:rPr lang="tr-TR" sz="1600" baseline="0" dirty="0">
                          <a:solidFill>
                            <a:srgbClr val="203864"/>
                          </a:solidFill>
                        </a:rPr>
                        <a:t> Yardım Göstergesi </a:t>
                      </a:r>
                      <a:r>
                        <a:rPr lang="tr-TR" sz="1600" dirty="0">
                          <a:solidFill>
                            <a:srgbClr val="203864"/>
                          </a:solidFill>
                        </a:rPr>
                        <a:t>x Aylık Katsayı.(Engelli Çocuk için %50 artırımlı)</a:t>
                      </a:r>
                    </a:p>
                  </a:txBody>
                  <a:tcPr anchor="ctr">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1331604768"/>
                  </a:ext>
                </a:extLst>
              </a:tr>
              <a:tr h="370840">
                <a:tc>
                  <a:txBody>
                    <a:bodyPr/>
                    <a:lstStyle/>
                    <a:p>
                      <a:r>
                        <a:rPr lang="tr-TR" sz="1600" dirty="0">
                          <a:solidFill>
                            <a:srgbClr val="203864"/>
                          </a:solidFill>
                        </a:rPr>
                        <a:t>Çocuk Yardımı (6</a:t>
                      </a:r>
                      <a:r>
                        <a:rPr lang="tr-TR" sz="1600" baseline="0" dirty="0">
                          <a:solidFill>
                            <a:srgbClr val="203864"/>
                          </a:solidFill>
                        </a:rPr>
                        <a:t> Yaşından Büyük)</a:t>
                      </a:r>
                      <a:endParaRPr lang="tr-TR" sz="1600" dirty="0">
                        <a:solidFill>
                          <a:srgbClr val="203864"/>
                        </a:solidFill>
                      </a:endParaRPr>
                    </a:p>
                  </a:txBody>
                  <a:tcPr anchor="ctr">
                    <a:lnL w="12700" cap="flat" cmpd="sng" algn="ctr">
                      <a:solidFill>
                        <a:schemeClr val="bg1"/>
                      </a:solidFill>
                      <a:prstDash val="solid"/>
                      <a:round/>
                      <a:headEnd type="none" w="med" len="med"/>
                      <a:tailEnd type="none" w="med" len="med"/>
                    </a:lnL>
                    <a:solidFill>
                      <a:srgbClr val="ABE9FF"/>
                    </a:solidFill>
                  </a:tcPr>
                </a:tc>
                <a:tc>
                  <a:txBody>
                    <a:bodyPr/>
                    <a:lstStyle/>
                    <a:p>
                      <a:r>
                        <a:rPr lang="tr-TR" sz="1600" dirty="0">
                          <a:solidFill>
                            <a:srgbClr val="203864"/>
                          </a:solidFill>
                        </a:rPr>
                        <a:t>Aile</a:t>
                      </a:r>
                      <a:r>
                        <a:rPr lang="tr-TR" sz="1600" baseline="0" dirty="0">
                          <a:solidFill>
                            <a:srgbClr val="203864"/>
                          </a:solidFill>
                        </a:rPr>
                        <a:t> Yardım Göstergesi </a:t>
                      </a:r>
                      <a:r>
                        <a:rPr lang="tr-TR" sz="1600" dirty="0">
                          <a:solidFill>
                            <a:srgbClr val="203864"/>
                          </a:solidFill>
                        </a:rPr>
                        <a:t> x Aylık Katsayı. (Engelli Çocuk için %50 artırımlı)</a:t>
                      </a:r>
                    </a:p>
                  </a:txBody>
                  <a:tcPr anchor="ctr">
                    <a:lnR w="12700" cap="flat" cmpd="sng" algn="ctr">
                      <a:solidFill>
                        <a:schemeClr val="bg1"/>
                      </a:solidFill>
                      <a:prstDash val="solid"/>
                      <a:round/>
                      <a:headEnd type="none" w="med" len="med"/>
                      <a:tailEnd type="none" w="med" len="med"/>
                    </a:lnR>
                    <a:solidFill>
                      <a:srgbClr val="ABE9FF"/>
                    </a:solidFill>
                  </a:tcPr>
                </a:tc>
                <a:extLst>
                  <a:ext uri="{0D108BD9-81ED-4DB2-BD59-A6C34878D82A}">
                    <a16:rowId xmlns:a16="http://schemas.microsoft.com/office/drawing/2014/main" val="2071895349"/>
                  </a:ext>
                </a:extLst>
              </a:tr>
              <a:tr h="370840">
                <a:tc>
                  <a:txBody>
                    <a:bodyPr/>
                    <a:lstStyle/>
                    <a:p>
                      <a:r>
                        <a:rPr lang="tr-TR" sz="1600" dirty="0">
                          <a:solidFill>
                            <a:srgbClr val="203864"/>
                          </a:solidFill>
                        </a:rPr>
                        <a:t>Makam Tazminatı </a:t>
                      </a:r>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r>
                        <a:rPr lang="tr-TR" sz="1600" dirty="0">
                          <a:solidFill>
                            <a:srgbClr val="203864"/>
                          </a:solidFill>
                        </a:rPr>
                        <a:t>Makam Tazminatı Puanı x Aylık Katsayı</a:t>
                      </a:r>
                    </a:p>
                  </a:txBody>
                  <a:tcPr anchor="ctr">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1773064031"/>
                  </a:ext>
                </a:extLst>
              </a:tr>
              <a:tr h="370840">
                <a:tc>
                  <a:txBody>
                    <a:bodyPr/>
                    <a:lstStyle/>
                    <a:p>
                      <a:r>
                        <a:rPr lang="tr-TR" sz="1600" dirty="0">
                          <a:solidFill>
                            <a:srgbClr val="203864"/>
                          </a:solidFill>
                        </a:rPr>
                        <a:t>Görev Tazminatı </a:t>
                      </a:r>
                    </a:p>
                  </a:txBody>
                  <a:tcPr anchor="ctr">
                    <a:lnL w="12700" cap="flat" cmpd="sng" algn="ctr">
                      <a:solidFill>
                        <a:schemeClr val="bg1"/>
                      </a:solidFill>
                      <a:prstDash val="solid"/>
                      <a:round/>
                      <a:headEnd type="none" w="med" len="med"/>
                      <a:tailEnd type="none" w="med" len="med"/>
                    </a:lnL>
                    <a:solidFill>
                      <a:srgbClr val="ABE9FF"/>
                    </a:solidFill>
                  </a:tcPr>
                </a:tc>
                <a:tc>
                  <a:txBody>
                    <a:bodyPr/>
                    <a:lstStyle/>
                    <a:p>
                      <a:r>
                        <a:rPr lang="tr-TR" sz="1600" dirty="0">
                          <a:solidFill>
                            <a:srgbClr val="203864"/>
                          </a:solidFill>
                        </a:rPr>
                        <a:t>Görev Tazminatı Puanı x Aylık Katsayı x %80</a:t>
                      </a:r>
                    </a:p>
                  </a:txBody>
                  <a:tcPr anchor="ctr">
                    <a:lnR w="12700" cap="flat" cmpd="sng" algn="ctr">
                      <a:solidFill>
                        <a:schemeClr val="bg1"/>
                      </a:solidFill>
                      <a:prstDash val="solid"/>
                      <a:round/>
                      <a:headEnd type="none" w="med" len="med"/>
                      <a:tailEnd type="none" w="med" len="med"/>
                    </a:lnR>
                    <a:solidFill>
                      <a:srgbClr val="ABE9FF"/>
                    </a:solidFill>
                  </a:tcPr>
                </a:tc>
                <a:extLst>
                  <a:ext uri="{0D108BD9-81ED-4DB2-BD59-A6C34878D82A}">
                    <a16:rowId xmlns:a16="http://schemas.microsoft.com/office/drawing/2014/main" val="1538781771"/>
                  </a:ext>
                </a:extLst>
              </a:tr>
              <a:tr h="370840">
                <a:tc>
                  <a:txBody>
                    <a:bodyPr/>
                    <a:lstStyle/>
                    <a:p>
                      <a:r>
                        <a:rPr lang="tr-TR" sz="1600" dirty="0">
                          <a:solidFill>
                            <a:srgbClr val="203864"/>
                          </a:solidFill>
                        </a:rPr>
                        <a:t>Temsil Tazminatı </a:t>
                      </a:r>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r>
                        <a:rPr lang="tr-TR" sz="1600" dirty="0">
                          <a:solidFill>
                            <a:srgbClr val="203864"/>
                          </a:solidFill>
                        </a:rPr>
                        <a:t>Temsil Tazminatı Puanı x Aylık Katsayı </a:t>
                      </a:r>
                    </a:p>
                  </a:txBody>
                  <a:tcPr anchor="ctr">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38524750"/>
                  </a:ext>
                </a:extLst>
              </a:tr>
              <a:tr h="370840">
                <a:tc>
                  <a:txBody>
                    <a:bodyPr/>
                    <a:lstStyle/>
                    <a:p>
                      <a:r>
                        <a:rPr lang="tr-TR" sz="1600" dirty="0">
                          <a:solidFill>
                            <a:srgbClr val="203864"/>
                          </a:solidFill>
                        </a:rPr>
                        <a:t>Yabancı Dil Tazminatı </a:t>
                      </a:r>
                    </a:p>
                  </a:txBody>
                  <a:tcPr anchor="ctr">
                    <a:lnL w="12700" cap="flat" cmpd="sng" algn="ctr">
                      <a:solidFill>
                        <a:schemeClr val="bg1"/>
                      </a:solidFill>
                      <a:prstDash val="solid"/>
                      <a:round/>
                      <a:headEnd type="none" w="med" len="med"/>
                      <a:tailEnd type="none" w="med" len="med"/>
                    </a:lnL>
                    <a:solidFill>
                      <a:srgbClr val="ABE9FF"/>
                    </a:solidFill>
                  </a:tcPr>
                </a:tc>
                <a:tc>
                  <a:txBody>
                    <a:bodyPr/>
                    <a:lstStyle/>
                    <a:p>
                      <a:r>
                        <a:rPr lang="tr-TR" sz="1600" dirty="0">
                          <a:solidFill>
                            <a:srgbClr val="203864"/>
                          </a:solidFill>
                        </a:rPr>
                        <a:t>Yabancı Dil Tazminat Göstergesi x Aylık Katsayı </a:t>
                      </a:r>
                    </a:p>
                  </a:txBody>
                  <a:tcPr anchor="ctr">
                    <a:lnR w="12700" cap="flat" cmpd="sng" algn="ctr">
                      <a:solidFill>
                        <a:schemeClr val="bg1"/>
                      </a:solidFill>
                      <a:prstDash val="solid"/>
                      <a:round/>
                      <a:headEnd type="none" w="med" len="med"/>
                      <a:tailEnd type="none" w="med" len="med"/>
                    </a:lnR>
                    <a:solidFill>
                      <a:srgbClr val="ABE9FF"/>
                    </a:solidFill>
                  </a:tcPr>
                </a:tc>
                <a:extLst>
                  <a:ext uri="{0D108BD9-81ED-4DB2-BD59-A6C34878D82A}">
                    <a16:rowId xmlns:a16="http://schemas.microsoft.com/office/drawing/2014/main" val="3302746251"/>
                  </a:ext>
                </a:extLst>
              </a:tr>
              <a:tr h="370840">
                <a:tc>
                  <a:txBody>
                    <a:bodyPr/>
                    <a:lstStyle/>
                    <a:p>
                      <a:r>
                        <a:rPr lang="tr-TR" sz="1600" dirty="0">
                          <a:solidFill>
                            <a:srgbClr val="203864"/>
                          </a:solidFill>
                        </a:rPr>
                        <a:t>Toplu Sözleşme İkramiyesi</a:t>
                      </a:r>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r>
                        <a:rPr lang="tr-TR" sz="1600" dirty="0">
                          <a:solidFill>
                            <a:srgbClr val="203864"/>
                          </a:solidFill>
                        </a:rPr>
                        <a:t>Toplu Sözleşme İkramiyesi Göstergesi</a:t>
                      </a:r>
                      <a:r>
                        <a:rPr lang="tr-TR" sz="1600" baseline="0" dirty="0">
                          <a:solidFill>
                            <a:srgbClr val="203864"/>
                          </a:solidFill>
                        </a:rPr>
                        <a:t> </a:t>
                      </a:r>
                      <a:r>
                        <a:rPr lang="tr-TR" sz="1600" dirty="0">
                          <a:solidFill>
                            <a:srgbClr val="203864"/>
                          </a:solidFill>
                        </a:rPr>
                        <a:t>x Aylık Katsayı</a:t>
                      </a:r>
                    </a:p>
                  </a:txBody>
                  <a:tcPr anchor="ctr">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4138747462"/>
                  </a:ext>
                </a:extLst>
              </a:tr>
            </a:tbl>
          </a:graphicData>
        </a:graphic>
      </p:graphicFrame>
      <p:sp>
        <p:nvSpPr>
          <p:cNvPr id="7" name="TextBox 5"/>
          <p:cNvSpPr txBox="1">
            <a:spLocks noChangeArrowheads="1"/>
          </p:cNvSpPr>
          <p:nvPr/>
        </p:nvSpPr>
        <p:spPr bwMode="auto">
          <a:xfrm>
            <a:off x="115889" y="270898"/>
            <a:ext cx="118592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b="1" dirty="0">
                <a:solidFill>
                  <a:srgbClr val="00B0F0"/>
                </a:solidFill>
              </a:rPr>
              <a:t>MAAŞ GELİR UNSURLARININ HESAPLAMASI</a:t>
            </a:r>
          </a:p>
        </p:txBody>
      </p:sp>
    </p:spTree>
    <p:extLst>
      <p:ext uri="{BB962C8B-B14F-4D97-AF65-F5344CB8AC3E}">
        <p14:creationId xmlns:p14="http://schemas.microsoft.com/office/powerpoint/2010/main" val="2276176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4" name="TextBox 7"/>
          <p:cNvSpPr txBox="1">
            <a:spLocks noChangeArrowheads="1"/>
          </p:cNvSpPr>
          <p:nvPr/>
        </p:nvSpPr>
        <p:spPr bwMode="auto">
          <a:xfrm>
            <a:off x="379562" y="1981955"/>
            <a:ext cx="11395495" cy="2369880"/>
          </a:xfrm>
          <a:prstGeom prst="rect">
            <a:avLst/>
          </a:prstGeom>
          <a:no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tr-TR" altLang="tr-TR" sz="3600" b="1" dirty="0">
                <a:solidFill>
                  <a:srgbClr val="00B0F0"/>
                </a:solidFill>
              </a:rPr>
              <a:t>BÖLÜM - 3</a:t>
            </a:r>
            <a:endParaRPr lang="tr-TR" altLang="tr-TR" sz="2800" b="1" dirty="0">
              <a:solidFill>
                <a:srgbClr val="00B0F0"/>
              </a:solidFill>
            </a:endParaRPr>
          </a:p>
          <a:p>
            <a:pPr algn="ctr" eaLnBrk="1" hangingPunct="1"/>
            <a:endParaRPr lang="tr-TR" altLang="tr-TR" sz="2400" b="1" dirty="0">
              <a:solidFill>
                <a:srgbClr val="00B0F0"/>
              </a:solidFill>
            </a:endParaRPr>
          </a:p>
          <a:p>
            <a:pPr algn="ctr" eaLnBrk="1" hangingPunct="1"/>
            <a:r>
              <a:rPr lang="tr-TR" altLang="tr-TR" sz="4400" b="1" dirty="0">
                <a:solidFill>
                  <a:srgbClr val="203864"/>
                </a:solidFill>
              </a:rPr>
              <a:t>MAAŞ KESİNTİ UNSURLARI / AKADEMİK PERSONEL</a:t>
            </a:r>
          </a:p>
        </p:txBody>
      </p:sp>
      <p:sp>
        <p:nvSpPr>
          <p:cNvPr id="2"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61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27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o 7"/>
          <p:cNvGraphicFramePr>
            <a:graphicFrameLocks noGrp="1"/>
          </p:cNvGraphicFramePr>
          <p:nvPr>
            <p:extLst>
              <p:ext uri="{D42A27DB-BD31-4B8C-83A1-F6EECF244321}">
                <p14:modId xmlns:p14="http://schemas.microsoft.com/office/powerpoint/2010/main" val="3012724367"/>
              </p:ext>
            </p:extLst>
          </p:nvPr>
        </p:nvGraphicFramePr>
        <p:xfrm>
          <a:off x="1532709" y="1450975"/>
          <a:ext cx="9172671" cy="4023360"/>
        </p:xfrm>
        <a:graphic>
          <a:graphicData uri="http://schemas.openxmlformats.org/drawingml/2006/table">
            <a:tbl>
              <a:tblPr firstRow="1" bandRow="1">
                <a:effectLst>
                  <a:outerShdw blurRad="50800" dist="38100" dir="8100000" algn="tr" rotWithShape="0">
                    <a:prstClr val="black">
                      <a:alpha val="40000"/>
                    </a:prstClr>
                  </a:outerShdw>
                </a:effectLst>
                <a:tableStyleId>{7DF18680-E054-41AD-8BC1-D1AEF772440D}</a:tableStyleId>
              </a:tblPr>
              <a:tblGrid>
                <a:gridCol w="4675306">
                  <a:extLst>
                    <a:ext uri="{9D8B030D-6E8A-4147-A177-3AD203B41FA5}">
                      <a16:colId xmlns:a16="http://schemas.microsoft.com/office/drawing/2014/main" val="4292922599"/>
                    </a:ext>
                  </a:extLst>
                </a:gridCol>
                <a:gridCol w="4497365">
                  <a:extLst>
                    <a:ext uri="{9D8B030D-6E8A-4147-A177-3AD203B41FA5}">
                      <a16:colId xmlns:a16="http://schemas.microsoft.com/office/drawing/2014/main" val="2687703849"/>
                    </a:ext>
                  </a:extLst>
                </a:gridCol>
              </a:tblGrid>
              <a:tr h="339425">
                <a:tc>
                  <a:txBody>
                    <a:bodyPr/>
                    <a:lstStyle/>
                    <a:p>
                      <a:pPr algn="ctr"/>
                      <a:r>
                        <a:rPr lang="tr-TR" dirty="0"/>
                        <a:t>ZORUNLU</a:t>
                      </a:r>
                      <a:r>
                        <a:rPr lang="tr-TR" baseline="0" dirty="0"/>
                        <a:t> KESİNTİLER</a:t>
                      </a:r>
                      <a:endParaRPr lang="tr-TR" dirty="0"/>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tr-TR" dirty="0"/>
                        <a:t>OLAYA BAĞLI KESİNTİLER</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3583386245"/>
                  </a:ext>
                </a:extLst>
              </a:tr>
              <a:tr h="0">
                <a:tc>
                  <a:txBody>
                    <a:bodyPr/>
                    <a:lstStyle/>
                    <a:p>
                      <a:r>
                        <a:rPr lang="tr-TR" dirty="0">
                          <a:solidFill>
                            <a:srgbClr val="203864"/>
                          </a:solidFill>
                        </a:rPr>
                        <a:t>Gelir Vergisi</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tc>
                  <a:txBody>
                    <a:bodyPr/>
                    <a:lstStyle/>
                    <a:p>
                      <a:r>
                        <a:rPr lang="tr-TR" dirty="0">
                          <a:solidFill>
                            <a:srgbClr val="203864"/>
                          </a:solidFill>
                        </a:rPr>
                        <a:t>Kefalet Aidatı</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extLst>
                  <a:ext uri="{0D108BD9-81ED-4DB2-BD59-A6C34878D82A}">
                    <a16:rowId xmlns:a16="http://schemas.microsoft.com/office/drawing/2014/main" val="1050272808"/>
                  </a:ext>
                </a:extLst>
              </a:tr>
              <a:tr h="0">
                <a:tc>
                  <a:txBody>
                    <a:bodyPr/>
                    <a:lstStyle/>
                    <a:p>
                      <a:r>
                        <a:rPr lang="tr-TR" dirty="0">
                          <a:solidFill>
                            <a:srgbClr val="203864"/>
                          </a:solidFill>
                        </a:rPr>
                        <a:t>Damga Vergisi</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tc>
                  <a:txBody>
                    <a:bodyPr/>
                    <a:lstStyle/>
                    <a:p>
                      <a:r>
                        <a:rPr lang="tr-TR" dirty="0" err="1">
                          <a:solidFill>
                            <a:srgbClr val="203864"/>
                          </a:solidFill>
                        </a:rPr>
                        <a:t>Bes</a:t>
                      </a:r>
                      <a:r>
                        <a:rPr lang="tr-TR" dirty="0">
                          <a:solidFill>
                            <a:srgbClr val="203864"/>
                          </a:solidFill>
                        </a:rPr>
                        <a:t> Kesintisi</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extLst>
                  <a:ext uri="{0D108BD9-81ED-4DB2-BD59-A6C34878D82A}">
                    <a16:rowId xmlns:a16="http://schemas.microsoft.com/office/drawing/2014/main" val="1174708923"/>
                  </a:ext>
                </a:extLst>
              </a:tr>
              <a:tr h="0">
                <a:tc>
                  <a:txBody>
                    <a:bodyPr/>
                    <a:lstStyle/>
                    <a:p>
                      <a:r>
                        <a:rPr lang="tr-TR" dirty="0">
                          <a:solidFill>
                            <a:srgbClr val="203864"/>
                          </a:solidFill>
                        </a:rPr>
                        <a:t>Emekli Keseneği (D.) %20</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tc>
                  <a:txBody>
                    <a:bodyPr/>
                    <a:lstStyle/>
                    <a:p>
                      <a:r>
                        <a:rPr lang="tr-TR" dirty="0">
                          <a:solidFill>
                            <a:srgbClr val="203864"/>
                          </a:solidFill>
                        </a:rPr>
                        <a:t>Kira (Lojman</a:t>
                      </a:r>
                      <a:r>
                        <a:rPr lang="tr-TR" baseline="0" dirty="0">
                          <a:solidFill>
                            <a:srgbClr val="203864"/>
                          </a:solidFill>
                        </a:rPr>
                        <a:t>) Kesintisi</a:t>
                      </a:r>
                      <a:endParaRPr lang="tr-TR" dirty="0">
                        <a:solidFill>
                          <a:srgbClr val="203864"/>
                        </a:solidFill>
                      </a:endParaRP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extLst>
                  <a:ext uri="{0D108BD9-81ED-4DB2-BD59-A6C34878D82A}">
                    <a16:rowId xmlns:a16="http://schemas.microsoft.com/office/drawing/2014/main" val="1984330444"/>
                  </a:ext>
                </a:extLst>
              </a:tr>
              <a:tr h="0">
                <a:tc>
                  <a:txBody>
                    <a:bodyPr/>
                    <a:lstStyle/>
                    <a:p>
                      <a:r>
                        <a:rPr lang="tr-TR" dirty="0">
                          <a:solidFill>
                            <a:srgbClr val="203864"/>
                          </a:solidFill>
                        </a:rPr>
                        <a:t>Emekli Keseneği (K.) %16</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tc>
                  <a:txBody>
                    <a:bodyPr/>
                    <a:lstStyle/>
                    <a:p>
                      <a:r>
                        <a:rPr lang="tr-TR" dirty="0">
                          <a:solidFill>
                            <a:srgbClr val="203864"/>
                          </a:solidFill>
                        </a:rPr>
                        <a:t>Sendika Aidatı</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extLst>
                  <a:ext uri="{0D108BD9-81ED-4DB2-BD59-A6C34878D82A}">
                    <a16:rowId xmlns:a16="http://schemas.microsoft.com/office/drawing/2014/main" val="16688232"/>
                  </a:ext>
                </a:extLst>
              </a:tr>
              <a:tr h="0">
                <a:tc>
                  <a:txBody>
                    <a:bodyPr/>
                    <a:lstStyle/>
                    <a:p>
                      <a:r>
                        <a:rPr lang="tr-TR" dirty="0">
                          <a:solidFill>
                            <a:srgbClr val="203864"/>
                          </a:solidFill>
                        </a:rPr>
                        <a:t>Artış %100</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tc>
                  <a:txBody>
                    <a:bodyPr/>
                    <a:lstStyle/>
                    <a:p>
                      <a:r>
                        <a:rPr lang="tr-TR" dirty="0">
                          <a:solidFill>
                            <a:srgbClr val="203864"/>
                          </a:solidFill>
                        </a:rPr>
                        <a:t>İcra</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extLst>
                  <a:ext uri="{0D108BD9-81ED-4DB2-BD59-A6C34878D82A}">
                    <a16:rowId xmlns:a16="http://schemas.microsoft.com/office/drawing/2014/main" val="1263421913"/>
                  </a:ext>
                </a:extLst>
              </a:tr>
              <a:tr h="0">
                <a:tc>
                  <a:txBody>
                    <a:bodyPr/>
                    <a:lstStyle/>
                    <a:p>
                      <a:r>
                        <a:rPr lang="tr-TR" dirty="0">
                          <a:solidFill>
                            <a:srgbClr val="203864"/>
                          </a:solidFill>
                        </a:rPr>
                        <a:t>Sağlık Sigortası(D)%12</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rgbClr val="203864"/>
                          </a:solidFill>
                        </a:rPr>
                        <a:t>Nafaka</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extLst>
                  <a:ext uri="{0D108BD9-81ED-4DB2-BD59-A6C34878D82A}">
                    <a16:rowId xmlns:a16="http://schemas.microsoft.com/office/drawing/2014/main" val="835597655"/>
                  </a:ext>
                </a:extLst>
              </a:tr>
              <a:tr h="0">
                <a:tc>
                  <a:txBody>
                    <a:bodyPr/>
                    <a:lstStyle/>
                    <a:p>
                      <a:pPr marL="0" algn="l" defTabSz="914400" rtl="0" eaLnBrk="1" latinLnBrk="0" hangingPunct="1"/>
                      <a:r>
                        <a:rPr lang="tr-TR" sz="1800" kern="1200" dirty="0">
                          <a:solidFill>
                            <a:srgbClr val="203864"/>
                          </a:solidFill>
                          <a:latin typeface="+mn-lt"/>
                          <a:ea typeface="+mn-ea"/>
                          <a:cs typeface="+mn-cs"/>
                        </a:rPr>
                        <a:t>Malullük, Yaşlılık ve Ölüm (Devlet) %11</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tc>
                  <a:txBody>
                    <a:bodyPr/>
                    <a:lstStyle/>
                    <a:p>
                      <a:endParaRPr lang="tr-TR" dirty="0">
                        <a:solidFill>
                          <a:srgbClr val="00B0F0"/>
                        </a:solidFill>
                      </a:endParaRP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extLst>
                  <a:ext uri="{0D108BD9-81ED-4DB2-BD59-A6C34878D82A}">
                    <a16:rowId xmlns:a16="http://schemas.microsoft.com/office/drawing/2014/main" val="1083069790"/>
                  </a:ext>
                </a:extLst>
              </a:tr>
              <a:tr h="0">
                <a:tc>
                  <a:txBody>
                    <a:bodyPr/>
                    <a:lstStyle/>
                    <a:p>
                      <a:pPr marL="0" algn="l" defTabSz="914400" rtl="0" eaLnBrk="1" latinLnBrk="0" hangingPunct="1"/>
                      <a:r>
                        <a:rPr lang="tr-TR" sz="1800" kern="1200" dirty="0">
                          <a:solidFill>
                            <a:srgbClr val="203864"/>
                          </a:solidFill>
                          <a:latin typeface="+mn-lt"/>
                          <a:ea typeface="+mn-ea"/>
                          <a:cs typeface="+mn-cs"/>
                        </a:rPr>
                        <a:t>Malullük, Yaşlılık ve </a:t>
                      </a:r>
                      <a:r>
                        <a:rPr lang="tr-TR" sz="1800" kern="1200" dirty="0" smtClean="0">
                          <a:solidFill>
                            <a:srgbClr val="203864"/>
                          </a:solidFill>
                          <a:latin typeface="+mn-lt"/>
                          <a:ea typeface="+mn-ea"/>
                          <a:cs typeface="+mn-cs"/>
                        </a:rPr>
                        <a:t>Ölüm (Ş) </a:t>
                      </a:r>
                      <a:r>
                        <a:rPr lang="tr-TR" sz="1800" kern="1200" dirty="0">
                          <a:solidFill>
                            <a:srgbClr val="203864"/>
                          </a:solidFill>
                          <a:latin typeface="+mn-lt"/>
                          <a:ea typeface="+mn-ea"/>
                          <a:cs typeface="+mn-cs"/>
                        </a:rPr>
                        <a:t>%9</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tc>
                  <a:txBody>
                    <a:bodyPr/>
                    <a:lstStyle/>
                    <a:p>
                      <a:endParaRPr lang="tr-TR" dirty="0">
                        <a:solidFill>
                          <a:srgbClr val="203864"/>
                        </a:solidFill>
                      </a:endParaRP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E1F7FF"/>
                    </a:solidFill>
                  </a:tcPr>
                </a:tc>
                <a:extLst>
                  <a:ext uri="{0D108BD9-81ED-4DB2-BD59-A6C34878D82A}">
                    <a16:rowId xmlns:a16="http://schemas.microsoft.com/office/drawing/2014/main" val="3010590509"/>
                  </a:ext>
                </a:extLst>
              </a:tr>
              <a:tr h="0">
                <a:tc>
                  <a:txBody>
                    <a:bodyPr/>
                    <a:lstStyle/>
                    <a:p>
                      <a:r>
                        <a:rPr lang="tr-TR" dirty="0">
                          <a:solidFill>
                            <a:srgbClr val="203864"/>
                          </a:solidFill>
                        </a:rPr>
                        <a:t>Sağlık Sigortası (D) %7,5</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tc>
                  <a:txBody>
                    <a:bodyPr/>
                    <a:lstStyle/>
                    <a:p>
                      <a:endParaRPr lang="tr-TR" dirty="0">
                        <a:solidFill>
                          <a:srgbClr val="203864"/>
                        </a:solidFill>
                      </a:endParaRP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solidFill>
                      <a:srgbClr val="ABE9FF"/>
                    </a:solidFill>
                  </a:tcPr>
                </a:tc>
                <a:extLst>
                  <a:ext uri="{0D108BD9-81ED-4DB2-BD59-A6C34878D82A}">
                    <a16:rowId xmlns:a16="http://schemas.microsoft.com/office/drawing/2014/main" val="3969613020"/>
                  </a:ext>
                </a:extLst>
              </a:tr>
              <a:tr h="0">
                <a:tc>
                  <a:txBody>
                    <a:bodyPr/>
                    <a:lstStyle/>
                    <a:p>
                      <a:r>
                        <a:rPr lang="tr-TR" dirty="0">
                          <a:solidFill>
                            <a:srgbClr val="203864"/>
                          </a:solidFill>
                        </a:rPr>
                        <a:t>Sağlık Sigortası (Ş) %5</a:t>
                      </a: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B w="12700" cap="flat" cmpd="sng" algn="ctr">
                      <a:solidFill>
                        <a:srgbClr val="203864"/>
                      </a:solidFill>
                      <a:prstDash val="solid"/>
                      <a:round/>
                      <a:headEnd type="none" w="med" len="med"/>
                      <a:tailEnd type="none" w="med" len="med"/>
                    </a:lnB>
                    <a:solidFill>
                      <a:srgbClr val="E1F7FF"/>
                    </a:solidFill>
                  </a:tcPr>
                </a:tc>
                <a:tc>
                  <a:txBody>
                    <a:bodyPr/>
                    <a:lstStyle/>
                    <a:p>
                      <a:endParaRPr lang="tr-TR" dirty="0">
                        <a:solidFill>
                          <a:srgbClr val="203864"/>
                        </a:solidFill>
                      </a:endParaRPr>
                    </a:p>
                  </a:txBody>
                  <a:tcPr anchor="ctr">
                    <a:lnL w="12700" cap="flat" cmpd="sng" algn="ctr">
                      <a:solidFill>
                        <a:srgbClr val="203864"/>
                      </a:solidFill>
                      <a:prstDash val="solid"/>
                      <a:round/>
                      <a:headEnd type="none" w="med" len="med"/>
                      <a:tailEnd type="none" w="med" len="med"/>
                    </a:lnL>
                    <a:lnR w="12700" cap="flat" cmpd="sng" algn="ctr">
                      <a:solidFill>
                        <a:srgbClr val="203864"/>
                      </a:solidFill>
                      <a:prstDash val="solid"/>
                      <a:round/>
                      <a:headEnd type="none" w="med" len="med"/>
                      <a:tailEnd type="none" w="med" len="med"/>
                    </a:lnR>
                    <a:lnB w="12700" cap="flat" cmpd="sng" algn="ctr">
                      <a:solidFill>
                        <a:srgbClr val="203864"/>
                      </a:solidFill>
                      <a:prstDash val="solid"/>
                      <a:round/>
                      <a:headEnd type="none" w="med" len="med"/>
                      <a:tailEnd type="none" w="med" len="med"/>
                    </a:lnB>
                    <a:solidFill>
                      <a:srgbClr val="E1F7FF"/>
                    </a:solidFill>
                  </a:tcPr>
                </a:tc>
                <a:extLst>
                  <a:ext uri="{0D108BD9-81ED-4DB2-BD59-A6C34878D82A}">
                    <a16:rowId xmlns:a16="http://schemas.microsoft.com/office/drawing/2014/main" val="3213015822"/>
                  </a:ext>
                </a:extLst>
              </a:tr>
            </a:tbl>
          </a:graphicData>
        </a:graphic>
      </p:graphicFrame>
      <p:sp>
        <p:nvSpPr>
          <p:cNvPr id="9" name="TextBox 5"/>
          <p:cNvSpPr txBox="1">
            <a:spLocks noChangeArrowheads="1"/>
          </p:cNvSpPr>
          <p:nvPr/>
        </p:nvSpPr>
        <p:spPr bwMode="auto">
          <a:xfrm>
            <a:off x="395654" y="720725"/>
            <a:ext cx="1145637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b="1" dirty="0">
                <a:solidFill>
                  <a:srgbClr val="00B0F0"/>
                </a:solidFill>
              </a:rPr>
              <a:t>MAAŞ KESİNTİ UNSURLARININ SINIFLANDIRMASI</a:t>
            </a:r>
            <a:endParaRPr lang="en-US" altLang="tr-TR" sz="3600" b="1" dirty="0">
              <a:solidFill>
                <a:srgbClr val="00B0F0"/>
              </a:solidFill>
            </a:endParaRPr>
          </a:p>
        </p:txBody>
      </p:sp>
    </p:spTree>
    <p:extLst>
      <p:ext uri="{BB962C8B-B14F-4D97-AF65-F5344CB8AC3E}">
        <p14:creationId xmlns:p14="http://schemas.microsoft.com/office/powerpoint/2010/main" val="2857793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84108" y="281257"/>
            <a:ext cx="11000338"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6" name="Dikdörtgen 5"/>
          <p:cNvSpPr/>
          <p:nvPr/>
        </p:nvSpPr>
        <p:spPr>
          <a:xfrm>
            <a:off x="747129" y="874832"/>
            <a:ext cx="10695924" cy="461665"/>
          </a:xfrm>
          <a:prstGeom prst="rect">
            <a:avLst/>
          </a:prstGeom>
        </p:spPr>
        <p:txBody>
          <a:bodyPr wrap="square">
            <a:spAutoFit/>
          </a:bodyPr>
          <a:lstStyle/>
          <a:p>
            <a:r>
              <a:rPr lang="tr-TR" sz="2400" b="1" u="sng" dirty="0">
                <a:solidFill>
                  <a:srgbClr val="203864"/>
                </a:solidFill>
              </a:rPr>
              <a:t>GELİR VERGİSİ</a:t>
            </a:r>
            <a:endParaRPr lang="tr-TR" sz="2000" b="1" u="sng" dirty="0">
              <a:solidFill>
                <a:srgbClr val="203864"/>
              </a:solidFill>
            </a:endParaRPr>
          </a:p>
        </p:txBody>
      </p:sp>
      <p:sp>
        <p:nvSpPr>
          <p:cNvPr id="2" name="Dikdörtgen 1"/>
          <p:cNvSpPr/>
          <p:nvPr/>
        </p:nvSpPr>
        <p:spPr>
          <a:xfrm>
            <a:off x="747129" y="1364467"/>
            <a:ext cx="10695924" cy="4447371"/>
          </a:xfrm>
          <a:prstGeom prst="rect">
            <a:avLst/>
          </a:prstGeom>
        </p:spPr>
        <p:txBody>
          <a:bodyPr wrap="square">
            <a:spAutoFit/>
          </a:bodyPr>
          <a:lstStyle/>
          <a:p>
            <a:pPr algn="just" eaLnBrk="1" hangingPunct="1">
              <a:defRPr/>
            </a:pPr>
            <a:r>
              <a:rPr lang="en-US" altLang="x-none" b="1" dirty="0">
                <a:solidFill>
                  <a:schemeClr val="accent1">
                    <a:lumMod val="50000"/>
                  </a:schemeClr>
                </a:solidFill>
              </a:rPr>
              <a:t>193 </a:t>
            </a:r>
            <a:r>
              <a:rPr lang="tr-TR" altLang="x-none" b="1" dirty="0">
                <a:solidFill>
                  <a:schemeClr val="accent1">
                    <a:lumMod val="50000"/>
                  </a:schemeClr>
                </a:solidFill>
              </a:rPr>
              <a:t>S</a:t>
            </a:r>
            <a:r>
              <a:rPr lang="en-US" altLang="x-none" b="1" dirty="0" err="1">
                <a:solidFill>
                  <a:schemeClr val="accent1">
                    <a:lumMod val="50000"/>
                  </a:schemeClr>
                </a:solidFill>
              </a:rPr>
              <a:t>ayılı</a:t>
            </a:r>
            <a:r>
              <a:rPr lang="tr-TR" altLang="x-none" b="1" dirty="0">
                <a:solidFill>
                  <a:schemeClr val="accent1">
                    <a:lumMod val="50000"/>
                  </a:schemeClr>
                </a:solidFill>
              </a:rPr>
              <a:t> Gelir Vergisi Kanunu;</a:t>
            </a:r>
            <a:r>
              <a:rPr lang="en-US" altLang="x-none" b="1" dirty="0">
                <a:solidFill>
                  <a:schemeClr val="accent1">
                    <a:lumMod val="50000"/>
                  </a:schemeClr>
                </a:solidFill>
              </a:rPr>
              <a:t> </a:t>
            </a:r>
            <a:endParaRPr lang="tr-TR" altLang="x-none" b="1" dirty="0">
              <a:solidFill>
                <a:schemeClr val="accent1">
                  <a:lumMod val="50000"/>
                </a:schemeClr>
              </a:solidFill>
            </a:endParaRPr>
          </a:p>
          <a:p>
            <a:pPr algn="just" eaLnBrk="1" hangingPunct="1">
              <a:defRPr/>
            </a:pPr>
            <a:endParaRPr lang="tr-TR" altLang="x-none" sz="1000" dirty="0">
              <a:solidFill>
                <a:schemeClr val="accent1">
                  <a:lumMod val="50000"/>
                </a:schemeClr>
              </a:solidFill>
            </a:endParaRPr>
          </a:p>
          <a:p>
            <a:pPr algn="just" eaLnBrk="1" hangingPunct="1">
              <a:defRPr/>
            </a:pPr>
            <a:r>
              <a:rPr lang="tr-TR" altLang="x-none" sz="1600" b="1" dirty="0">
                <a:solidFill>
                  <a:schemeClr val="accent1">
                    <a:lumMod val="50000"/>
                  </a:schemeClr>
                </a:solidFill>
              </a:rPr>
              <a:t>1 inci maddesinde</a:t>
            </a:r>
            <a:r>
              <a:rPr lang="tr-TR" altLang="x-none" sz="1600" dirty="0">
                <a:solidFill>
                  <a:schemeClr val="accent1">
                    <a:lumMod val="50000"/>
                  </a:schemeClr>
                </a:solidFill>
              </a:rPr>
              <a:t>; Gerçek kişilerin gelirleri gelir vergisine tâbidir. </a:t>
            </a:r>
          </a:p>
          <a:p>
            <a:pPr algn="just" eaLnBrk="1" hangingPunct="1">
              <a:defRPr/>
            </a:pPr>
            <a:r>
              <a:rPr lang="tr-TR" altLang="x-none" sz="1600" b="1" u="sng" dirty="0">
                <a:solidFill>
                  <a:srgbClr val="00B0F0"/>
                </a:solidFill>
              </a:rPr>
              <a:t>Gelir</a:t>
            </a:r>
            <a:r>
              <a:rPr lang="tr-TR" altLang="x-none" sz="1600" b="1" dirty="0">
                <a:solidFill>
                  <a:srgbClr val="00B0F0"/>
                </a:solidFill>
              </a:rPr>
              <a:t>,</a:t>
            </a:r>
            <a:r>
              <a:rPr lang="tr-TR" altLang="x-none" sz="1600" dirty="0">
                <a:solidFill>
                  <a:schemeClr val="accent1">
                    <a:lumMod val="50000"/>
                  </a:schemeClr>
                </a:solidFill>
              </a:rPr>
              <a:t> bir gerçek kişinin </a:t>
            </a:r>
            <a:r>
              <a:rPr lang="tr-TR" altLang="x-none" sz="1600" u="sng" dirty="0">
                <a:solidFill>
                  <a:schemeClr val="accent1">
                    <a:lumMod val="50000"/>
                  </a:schemeClr>
                </a:solidFill>
              </a:rPr>
              <a:t>bir takvim yılı içinde</a:t>
            </a:r>
            <a:r>
              <a:rPr lang="tr-TR" altLang="x-none" sz="1600" dirty="0">
                <a:solidFill>
                  <a:schemeClr val="accent1">
                    <a:lumMod val="50000"/>
                  </a:schemeClr>
                </a:solidFill>
              </a:rPr>
              <a:t> elde ettiği kazanç ve iratların safi tutarıdır.</a:t>
            </a:r>
          </a:p>
          <a:p>
            <a:pPr algn="just" eaLnBrk="1" hangingPunct="1">
              <a:defRPr/>
            </a:pPr>
            <a:endParaRPr lang="tr-TR" altLang="x-none" sz="700" dirty="0">
              <a:solidFill>
                <a:schemeClr val="accent1">
                  <a:lumMod val="50000"/>
                </a:schemeClr>
              </a:solidFill>
            </a:endParaRPr>
          </a:p>
          <a:p>
            <a:pPr algn="just" eaLnBrk="1" hangingPunct="1">
              <a:defRPr/>
            </a:pPr>
            <a:r>
              <a:rPr lang="tr-TR" altLang="x-none" sz="1600" b="1" dirty="0">
                <a:solidFill>
                  <a:schemeClr val="accent1">
                    <a:lumMod val="50000"/>
                  </a:schemeClr>
                </a:solidFill>
              </a:rPr>
              <a:t>2 inci maddesinde </a:t>
            </a:r>
            <a:r>
              <a:rPr lang="tr-TR" altLang="x-none" sz="1600" dirty="0">
                <a:solidFill>
                  <a:schemeClr val="accent1">
                    <a:lumMod val="50000"/>
                  </a:schemeClr>
                </a:solidFill>
              </a:rPr>
              <a:t>ise gelire giren kazanç ve iratlar belirlenmiştir.</a:t>
            </a:r>
          </a:p>
          <a:p>
            <a:pPr marL="342900" indent="-342900" algn="just" eaLnBrk="1" hangingPunct="1">
              <a:buFont typeface="+mj-lt"/>
              <a:buAutoNum type="arabicPeriod"/>
              <a:defRPr/>
            </a:pPr>
            <a:r>
              <a:rPr lang="tr-TR" altLang="x-none" sz="1600" dirty="0">
                <a:solidFill>
                  <a:schemeClr val="accent1">
                    <a:lumMod val="50000"/>
                  </a:schemeClr>
                </a:solidFill>
              </a:rPr>
              <a:t>Ticarî kazançlar, </a:t>
            </a:r>
          </a:p>
          <a:p>
            <a:pPr marL="342900" indent="-342900" algn="just" eaLnBrk="1" hangingPunct="1">
              <a:buFont typeface="+mj-lt"/>
              <a:buAutoNum type="arabicPeriod"/>
              <a:defRPr/>
            </a:pPr>
            <a:r>
              <a:rPr lang="tr-TR" altLang="x-none" sz="1600" dirty="0">
                <a:solidFill>
                  <a:schemeClr val="accent1">
                    <a:lumMod val="50000"/>
                  </a:schemeClr>
                </a:solidFill>
              </a:rPr>
              <a:t>Ziraî kazançlar, </a:t>
            </a:r>
          </a:p>
          <a:p>
            <a:pPr marL="342900" indent="-342900" algn="just" eaLnBrk="1" hangingPunct="1">
              <a:buFont typeface="+mj-lt"/>
              <a:buAutoNum type="arabicPeriod"/>
              <a:defRPr/>
            </a:pPr>
            <a:r>
              <a:rPr lang="tr-TR" altLang="x-none" sz="1600" dirty="0">
                <a:solidFill>
                  <a:srgbClr val="00B0F0"/>
                </a:solidFill>
              </a:rPr>
              <a:t>Ücretler, </a:t>
            </a:r>
          </a:p>
          <a:p>
            <a:pPr marL="342900" indent="-342900" algn="just" eaLnBrk="1" hangingPunct="1">
              <a:buFont typeface="+mj-lt"/>
              <a:buAutoNum type="arabicPeriod"/>
              <a:defRPr/>
            </a:pPr>
            <a:r>
              <a:rPr lang="tr-TR" altLang="x-none" sz="1600" dirty="0">
                <a:solidFill>
                  <a:schemeClr val="accent1">
                    <a:lumMod val="50000"/>
                  </a:schemeClr>
                </a:solidFill>
              </a:rPr>
              <a:t>Serbest meslek kazançları, </a:t>
            </a:r>
          </a:p>
          <a:p>
            <a:pPr marL="342900" indent="-342900" algn="just" eaLnBrk="1" hangingPunct="1">
              <a:buFont typeface="+mj-lt"/>
              <a:buAutoNum type="arabicPeriod"/>
              <a:defRPr/>
            </a:pPr>
            <a:r>
              <a:rPr lang="tr-TR" altLang="x-none" sz="1600" dirty="0">
                <a:solidFill>
                  <a:schemeClr val="accent1">
                    <a:lumMod val="50000"/>
                  </a:schemeClr>
                </a:solidFill>
              </a:rPr>
              <a:t>Gayrimenkul sermaye iratları, </a:t>
            </a:r>
          </a:p>
          <a:p>
            <a:pPr marL="342900" indent="-342900" algn="just" eaLnBrk="1" hangingPunct="1">
              <a:buFont typeface="+mj-lt"/>
              <a:buAutoNum type="arabicPeriod"/>
              <a:defRPr/>
            </a:pPr>
            <a:r>
              <a:rPr lang="tr-TR" altLang="x-none" sz="1600" dirty="0">
                <a:solidFill>
                  <a:schemeClr val="accent1">
                    <a:lumMod val="50000"/>
                  </a:schemeClr>
                </a:solidFill>
              </a:rPr>
              <a:t>Menkul sermaye iratları, </a:t>
            </a:r>
          </a:p>
          <a:p>
            <a:pPr marL="342900" indent="-342900" algn="just" eaLnBrk="1" hangingPunct="1">
              <a:buFont typeface="+mj-lt"/>
              <a:buAutoNum type="arabicPeriod"/>
              <a:defRPr/>
            </a:pPr>
            <a:r>
              <a:rPr lang="tr-TR" altLang="x-none" sz="1600" dirty="0">
                <a:solidFill>
                  <a:schemeClr val="accent1">
                    <a:lumMod val="50000"/>
                  </a:schemeClr>
                </a:solidFill>
              </a:rPr>
              <a:t>Diğer kazanç ve iratlar.</a:t>
            </a:r>
          </a:p>
          <a:p>
            <a:pPr algn="just" eaLnBrk="1" hangingPunct="1">
              <a:defRPr/>
            </a:pPr>
            <a:r>
              <a:rPr lang="tr-TR" altLang="x-none" sz="1600" dirty="0">
                <a:solidFill>
                  <a:schemeClr val="accent1">
                    <a:lumMod val="50000"/>
                  </a:schemeClr>
                </a:solidFill>
              </a:rPr>
              <a:t>Bu Kanunda aksine hüküm olmadıkça, yukarıda yazılı kazanç ve iratlar gelirin tespitinde gerçek ve safi miktarları ile nazara alınır.</a:t>
            </a:r>
          </a:p>
          <a:p>
            <a:pPr algn="just" eaLnBrk="1" hangingPunct="1">
              <a:defRPr/>
            </a:pPr>
            <a:endParaRPr lang="tr-TR" altLang="x-none" dirty="0">
              <a:solidFill>
                <a:schemeClr val="accent1">
                  <a:lumMod val="50000"/>
                </a:schemeClr>
              </a:solidFill>
            </a:endParaRPr>
          </a:p>
          <a:p>
            <a:pPr lvl="0" algn="just" eaLnBrk="1" hangingPunct="1">
              <a:defRPr/>
            </a:pPr>
            <a:r>
              <a:rPr lang="tr-TR" altLang="x-none" sz="1600" b="1" dirty="0">
                <a:solidFill>
                  <a:srgbClr val="203864"/>
                </a:solidFill>
              </a:rPr>
              <a:t>Gelir Vergisi = </a:t>
            </a:r>
            <a:r>
              <a:rPr lang="tr-TR" altLang="x-none" sz="1600" b="1" dirty="0">
                <a:solidFill>
                  <a:srgbClr val="00B0F0"/>
                </a:solidFill>
              </a:rPr>
              <a:t>{(Aylık + Taban Aylık + Ek Gösterge + Kıdem Aylığı + İdari Görev Ödeneği– (Emekli Keseneği İştirakçi Payı (%16 veya SGK %9) + Genel Sağlık Sigortası şahıs primi (%5) + Özel Sigorta + Sakatlık İndirimi + Sendika Aidatı)] x Gelir Vergisi Oranı} - Asgari Ücret İstisna Tutarı</a:t>
            </a:r>
          </a:p>
        </p:txBody>
      </p:sp>
    </p:spTree>
    <p:extLst>
      <p:ext uri="{BB962C8B-B14F-4D97-AF65-F5344CB8AC3E}">
        <p14:creationId xmlns:p14="http://schemas.microsoft.com/office/powerpoint/2010/main" val="1963691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47129" y="1345297"/>
            <a:ext cx="10672534" cy="4324261"/>
          </a:xfrm>
          <a:prstGeom prst="rect">
            <a:avLst/>
          </a:prstGeom>
        </p:spPr>
        <p:txBody>
          <a:bodyPr wrap="square">
            <a:spAutoFit/>
          </a:bodyPr>
          <a:lstStyle/>
          <a:p>
            <a:pPr algn="just" eaLnBrk="1" hangingPunct="1">
              <a:defRPr/>
            </a:pPr>
            <a:r>
              <a:rPr lang="en-US" altLang="x-none" sz="2000" b="1" dirty="0">
                <a:solidFill>
                  <a:schemeClr val="accent1">
                    <a:lumMod val="50000"/>
                  </a:schemeClr>
                </a:solidFill>
              </a:rPr>
              <a:t>193 </a:t>
            </a:r>
            <a:r>
              <a:rPr lang="tr-TR" altLang="x-none" sz="2000" b="1" dirty="0">
                <a:solidFill>
                  <a:schemeClr val="accent1">
                    <a:lumMod val="50000"/>
                  </a:schemeClr>
                </a:solidFill>
              </a:rPr>
              <a:t>S</a:t>
            </a:r>
            <a:r>
              <a:rPr lang="en-US" altLang="x-none" sz="2000" b="1" dirty="0" err="1">
                <a:solidFill>
                  <a:schemeClr val="accent1">
                    <a:lumMod val="50000"/>
                  </a:schemeClr>
                </a:solidFill>
              </a:rPr>
              <a:t>ayılı</a:t>
            </a:r>
            <a:r>
              <a:rPr lang="tr-TR" altLang="x-none" sz="2000" b="1" dirty="0">
                <a:solidFill>
                  <a:schemeClr val="accent1">
                    <a:lumMod val="50000"/>
                  </a:schemeClr>
                </a:solidFill>
              </a:rPr>
              <a:t> Gelir Vergisi Kanunu;</a:t>
            </a:r>
            <a:r>
              <a:rPr lang="en-US" altLang="x-none" sz="2000" b="1" dirty="0">
                <a:solidFill>
                  <a:schemeClr val="accent1">
                    <a:lumMod val="50000"/>
                  </a:schemeClr>
                </a:solidFill>
              </a:rPr>
              <a:t> </a:t>
            </a:r>
            <a:endParaRPr lang="tr-TR" altLang="x-none" sz="2000" b="1" dirty="0">
              <a:solidFill>
                <a:schemeClr val="accent1">
                  <a:lumMod val="50000"/>
                </a:schemeClr>
              </a:solidFill>
            </a:endParaRPr>
          </a:p>
          <a:p>
            <a:pPr algn="just" eaLnBrk="1" hangingPunct="1">
              <a:defRPr/>
            </a:pPr>
            <a:endParaRPr lang="tr-TR" altLang="x-none" sz="1100" dirty="0">
              <a:solidFill>
                <a:schemeClr val="accent1">
                  <a:lumMod val="50000"/>
                </a:schemeClr>
              </a:solidFill>
            </a:endParaRPr>
          </a:p>
          <a:p>
            <a:pPr algn="just" eaLnBrk="1" hangingPunct="1">
              <a:defRPr/>
            </a:pPr>
            <a:r>
              <a:rPr lang="tr-TR" altLang="x-none" sz="2000" b="1" dirty="0">
                <a:solidFill>
                  <a:schemeClr val="accent1">
                    <a:lumMod val="50000"/>
                  </a:schemeClr>
                </a:solidFill>
              </a:rPr>
              <a:t>Kanununun 61 inci maddesinde</a:t>
            </a:r>
            <a:r>
              <a:rPr lang="tr-TR" altLang="x-none" sz="2000" dirty="0">
                <a:solidFill>
                  <a:schemeClr val="accent1">
                    <a:lumMod val="50000"/>
                  </a:schemeClr>
                </a:solidFill>
              </a:rPr>
              <a:t>;  </a:t>
            </a:r>
          </a:p>
          <a:p>
            <a:pPr algn="just" eaLnBrk="1" hangingPunct="1">
              <a:defRPr/>
            </a:pPr>
            <a:endParaRPr lang="tr-TR" altLang="x-none" sz="700" dirty="0">
              <a:solidFill>
                <a:schemeClr val="accent1">
                  <a:lumMod val="50000"/>
                </a:schemeClr>
              </a:solidFill>
            </a:endParaRPr>
          </a:p>
          <a:p>
            <a:pPr algn="just" eaLnBrk="1" hangingPunct="1">
              <a:defRPr/>
            </a:pPr>
            <a:r>
              <a:rPr lang="tr-TR" altLang="x-none" dirty="0">
                <a:solidFill>
                  <a:srgbClr val="203864"/>
                </a:solidFill>
              </a:rPr>
              <a:t>"</a:t>
            </a:r>
            <a:r>
              <a:rPr lang="tr-TR" altLang="x-none" b="1" u="sng" dirty="0">
                <a:solidFill>
                  <a:srgbClr val="00B0F0"/>
                </a:solidFill>
              </a:rPr>
              <a:t>Ücret</a:t>
            </a:r>
            <a:r>
              <a:rPr lang="tr-TR" altLang="x-none" dirty="0">
                <a:solidFill>
                  <a:schemeClr val="accent1">
                    <a:lumMod val="50000"/>
                  </a:schemeClr>
                </a:solidFill>
              </a:rPr>
              <a:t>, işverene tabi ve belirli bir işyerine bağlı olarak çalışanlara hizmet karşılığı verilen para ve ayınlar ile sağlanan ve para ile temsil edilebilen menfaatlerdir. Ücretin ödenek, tazminat, kasa tazminatı (Mali sorumluluk tazminatı), tahsisat, zam, avans, aidat, huzur hakkı, prim, ikramiye, gider karşılığı veya başka adlar altında ödenmiş olması veya bir ortaklık münasebeti niteliğinde olmamak şartı ile kazancın belli bir yüzdesi şeklinde tayin edilmiş bulunması onun mahiyetini değiştirmez</a:t>
            </a:r>
            <a:r>
              <a:rPr lang="tr-TR" altLang="x-none" dirty="0">
                <a:solidFill>
                  <a:srgbClr val="203864"/>
                </a:solidFill>
              </a:rPr>
              <a:t>."</a:t>
            </a:r>
            <a:r>
              <a:rPr lang="tr-TR" altLang="x-none" dirty="0">
                <a:solidFill>
                  <a:schemeClr val="accent1">
                    <a:lumMod val="50000"/>
                  </a:schemeClr>
                </a:solidFill>
              </a:rPr>
              <a:t> hükmü yer almaktadır. </a:t>
            </a:r>
            <a:r>
              <a:rPr lang="tr-TR" altLang="x-none" b="1" dirty="0">
                <a:solidFill>
                  <a:schemeClr val="accent1">
                    <a:lumMod val="50000"/>
                  </a:schemeClr>
                </a:solidFill>
              </a:rPr>
              <a:t>63 üncü maddesinde </a:t>
            </a:r>
            <a:r>
              <a:rPr lang="tr-TR" altLang="x-none" dirty="0">
                <a:solidFill>
                  <a:schemeClr val="accent1">
                    <a:lumMod val="50000"/>
                  </a:schemeClr>
                </a:solidFill>
              </a:rPr>
              <a:t>ise </a:t>
            </a:r>
            <a:r>
              <a:rPr lang="tr-TR" dirty="0">
                <a:solidFill>
                  <a:schemeClr val="accent1">
                    <a:lumMod val="50000"/>
                  </a:schemeClr>
                </a:solidFill>
              </a:rPr>
              <a:t>Ücretin gerçek safi değeri iş veren tarafından verilen para ve </a:t>
            </a:r>
            <a:r>
              <a:rPr lang="tr-TR" dirty="0" err="1">
                <a:solidFill>
                  <a:schemeClr val="accent1">
                    <a:lumMod val="50000"/>
                  </a:schemeClr>
                </a:solidFill>
              </a:rPr>
              <a:t>ayınlarla</a:t>
            </a:r>
            <a:r>
              <a:rPr lang="tr-TR" dirty="0">
                <a:solidFill>
                  <a:schemeClr val="accent1">
                    <a:lumMod val="50000"/>
                  </a:schemeClr>
                </a:solidFill>
              </a:rPr>
              <a:t> sağlanan menfaatler </a:t>
            </a:r>
            <a:r>
              <a:rPr lang="tr-TR" b="1" dirty="0">
                <a:solidFill>
                  <a:schemeClr val="accent1">
                    <a:lumMod val="50000"/>
                  </a:schemeClr>
                </a:solidFill>
              </a:rPr>
              <a:t>toplamından</a:t>
            </a:r>
            <a:r>
              <a:rPr lang="tr-TR" dirty="0">
                <a:solidFill>
                  <a:schemeClr val="accent1">
                    <a:lumMod val="50000"/>
                  </a:schemeClr>
                </a:solidFill>
              </a:rPr>
              <a:t> </a:t>
            </a:r>
            <a:r>
              <a:rPr lang="tr-TR" b="1" dirty="0">
                <a:solidFill>
                  <a:schemeClr val="accent1">
                    <a:lumMod val="50000"/>
                  </a:schemeClr>
                </a:solidFill>
              </a:rPr>
              <a:t>sendik ödeneği, şahıs sigortaları, engellilik indirim, </a:t>
            </a:r>
            <a:r>
              <a:rPr lang="tr-TR" b="1" dirty="0" smtClean="0">
                <a:solidFill>
                  <a:schemeClr val="accent1">
                    <a:lumMod val="50000"/>
                  </a:schemeClr>
                </a:solidFill>
              </a:rPr>
              <a:t>SGK </a:t>
            </a:r>
            <a:r>
              <a:rPr lang="tr-TR" b="1" dirty="0" err="1" smtClean="0">
                <a:solidFill>
                  <a:schemeClr val="accent1">
                    <a:lumMod val="50000"/>
                  </a:schemeClr>
                </a:solidFill>
              </a:rPr>
              <a:t>primlerİ</a:t>
            </a:r>
            <a:r>
              <a:rPr lang="tr-TR" b="1" dirty="0" smtClean="0">
                <a:solidFill>
                  <a:schemeClr val="accent1">
                    <a:lumMod val="50000"/>
                  </a:schemeClr>
                </a:solidFill>
              </a:rPr>
              <a:t>(Şahıs) </a:t>
            </a:r>
            <a:r>
              <a:rPr lang="tr-TR" b="1" dirty="0">
                <a:solidFill>
                  <a:schemeClr val="accent1">
                    <a:lumMod val="50000"/>
                  </a:schemeClr>
                </a:solidFill>
              </a:rPr>
              <a:t>indirildikten sonra  kalan miktarın vergiye tabi olacağı hüküm altına alınmıştır.</a:t>
            </a:r>
            <a:endParaRPr lang="tr-TR" altLang="x-none" b="1" dirty="0">
              <a:solidFill>
                <a:schemeClr val="accent1">
                  <a:lumMod val="50000"/>
                </a:schemeClr>
              </a:solidFill>
            </a:endParaRPr>
          </a:p>
          <a:p>
            <a:pPr algn="just" eaLnBrk="1" hangingPunct="1">
              <a:defRPr/>
            </a:pPr>
            <a:endParaRPr lang="tr-TR" altLang="x-none" sz="2000" dirty="0">
              <a:solidFill>
                <a:schemeClr val="accent1">
                  <a:lumMod val="50000"/>
                </a:schemeClr>
              </a:solidFill>
            </a:endParaRPr>
          </a:p>
          <a:p>
            <a:pPr lvl="0" algn="just" eaLnBrk="1" hangingPunct="1">
              <a:defRPr/>
            </a:pPr>
            <a:r>
              <a:rPr lang="tr-TR" altLang="x-none" sz="1600" b="1" dirty="0">
                <a:solidFill>
                  <a:srgbClr val="203864"/>
                </a:solidFill>
              </a:rPr>
              <a:t>Gelir Vergisi = </a:t>
            </a:r>
            <a:r>
              <a:rPr lang="tr-TR" altLang="x-none" sz="1600" b="1" dirty="0">
                <a:solidFill>
                  <a:srgbClr val="00B0F0"/>
                </a:solidFill>
              </a:rPr>
              <a:t>{(Aylık + Taban Aylık + Ek Gösterge + Kıdem Aylığı + İdari Görev Ödeneği– (Emekli Keseneği İştirakçi Payı (%16 veya SGK %9) + Genel Sağlık Sigortası şahıs primi (%5) + Özel Sigorta + Sakatlık İndirimi + Sendika Aidatı)] x Gelir Vergisi Oranı} - Asgari Ücret İstisna Tutarı</a:t>
            </a:r>
          </a:p>
        </p:txBody>
      </p:sp>
      <p:sp>
        <p:nvSpPr>
          <p:cNvPr id="7" name="Dikdörtgen 6"/>
          <p:cNvSpPr/>
          <p:nvPr/>
        </p:nvSpPr>
        <p:spPr>
          <a:xfrm>
            <a:off x="584108" y="281257"/>
            <a:ext cx="11000338"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47129" y="874832"/>
            <a:ext cx="10695924" cy="461665"/>
          </a:xfrm>
          <a:prstGeom prst="rect">
            <a:avLst/>
          </a:prstGeom>
        </p:spPr>
        <p:txBody>
          <a:bodyPr wrap="square">
            <a:spAutoFit/>
          </a:bodyPr>
          <a:lstStyle/>
          <a:p>
            <a:r>
              <a:rPr lang="tr-TR" sz="2400" b="1" u="sng" dirty="0">
                <a:solidFill>
                  <a:srgbClr val="203864"/>
                </a:solidFill>
              </a:rPr>
              <a:t>GELİR VERGİSİ</a:t>
            </a:r>
            <a:endParaRPr lang="tr-TR" sz="2000" b="1" u="sng" dirty="0">
              <a:solidFill>
                <a:srgbClr val="203864"/>
              </a:solidFill>
            </a:endParaRPr>
          </a:p>
        </p:txBody>
      </p:sp>
    </p:spTree>
    <p:extLst>
      <p:ext uri="{BB962C8B-B14F-4D97-AF65-F5344CB8AC3E}">
        <p14:creationId xmlns:p14="http://schemas.microsoft.com/office/powerpoint/2010/main" val="615373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84108" y="281257"/>
            <a:ext cx="11000338"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6" name="Dikdörtgen 5"/>
          <p:cNvSpPr/>
          <p:nvPr/>
        </p:nvSpPr>
        <p:spPr>
          <a:xfrm>
            <a:off x="747129" y="874832"/>
            <a:ext cx="10695924" cy="461665"/>
          </a:xfrm>
          <a:prstGeom prst="rect">
            <a:avLst/>
          </a:prstGeom>
        </p:spPr>
        <p:txBody>
          <a:bodyPr wrap="square">
            <a:spAutoFit/>
          </a:bodyPr>
          <a:lstStyle/>
          <a:p>
            <a:r>
              <a:rPr lang="tr-TR" sz="2400" b="1" u="sng" dirty="0">
                <a:solidFill>
                  <a:srgbClr val="203864"/>
                </a:solidFill>
              </a:rPr>
              <a:t>GELİR VERGİSİ</a:t>
            </a:r>
            <a:endParaRPr lang="tr-TR" sz="2000" b="1" u="sng" dirty="0">
              <a:solidFill>
                <a:srgbClr val="203864"/>
              </a:solidFill>
            </a:endParaRPr>
          </a:p>
        </p:txBody>
      </p:sp>
      <p:sp>
        <p:nvSpPr>
          <p:cNvPr id="2" name="Dikdörtgen 1"/>
          <p:cNvSpPr/>
          <p:nvPr/>
        </p:nvSpPr>
        <p:spPr>
          <a:xfrm>
            <a:off x="747129" y="1364467"/>
            <a:ext cx="10518969" cy="1954381"/>
          </a:xfrm>
          <a:prstGeom prst="rect">
            <a:avLst/>
          </a:prstGeom>
        </p:spPr>
        <p:txBody>
          <a:bodyPr wrap="square">
            <a:spAutoFit/>
          </a:bodyPr>
          <a:lstStyle/>
          <a:p>
            <a:pPr algn="just" eaLnBrk="1" hangingPunct="1">
              <a:defRPr/>
            </a:pPr>
            <a:r>
              <a:rPr lang="en-US" altLang="x-none" b="1" dirty="0">
                <a:solidFill>
                  <a:schemeClr val="accent1">
                    <a:lumMod val="50000"/>
                  </a:schemeClr>
                </a:solidFill>
              </a:rPr>
              <a:t>193 </a:t>
            </a:r>
            <a:r>
              <a:rPr lang="tr-TR" altLang="x-none" b="1" dirty="0">
                <a:solidFill>
                  <a:schemeClr val="accent1">
                    <a:lumMod val="50000"/>
                  </a:schemeClr>
                </a:solidFill>
              </a:rPr>
              <a:t>s</a:t>
            </a:r>
            <a:r>
              <a:rPr lang="en-US" altLang="x-none" b="1" dirty="0" err="1" smtClean="0">
                <a:solidFill>
                  <a:schemeClr val="accent1">
                    <a:lumMod val="50000"/>
                  </a:schemeClr>
                </a:solidFill>
              </a:rPr>
              <a:t>ayılı</a:t>
            </a:r>
            <a:r>
              <a:rPr lang="tr-TR" altLang="x-none" b="1" dirty="0" smtClean="0">
                <a:solidFill>
                  <a:schemeClr val="accent1">
                    <a:lumMod val="50000"/>
                  </a:schemeClr>
                </a:solidFill>
              </a:rPr>
              <a:t> </a:t>
            </a:r>
            <a:r>
              <a:rPr lang="tr-TR" altLang="x-none" b="1" dirty="0">
                <a:solidFill>
                  <a:schemeClr val="accent1">
                    <a:lumMod val="50000"/>
                  </a:schemeClr>
                </a:solidFill>
              </a:rPr>
              <a:t>Gelir Vergisi Kanunu;</a:t>
            </a:r>
            <a:r>
              <a:rPr lang="en-US" altLang="x-none" b="1" dirty="0">
                <a:solidFill>
                  <a:schemeClr val="accent1">
                    <a:lumMod val="50000"/>
                  </a:schemeClr>
                </a:solidFill>
              </a:rPr>
              <a:t> </a:t>
            </a:r>
            <a:endParaRPr lang="tr-TR" altLang="x-none" b="1" dirty="0">
              <a:solidFill>
                <a:schemeClr val="accent1">
                  <a:lumMod val="50000"/>
                </a:schemeClr>
              </a:solidFill>
            </a:endParaRPr>
          </a:p>
          <a:p>
            <a:pPr algn="just" eaLnBrk="1" hangingPunct="1">
              <a:defRPr/>
            </a:pPr>
            <a:r>
              <a:rPr lang="tr-TR" altLang="x-none" b="1" dirty="0">
                <a:solidFill>
                  <a:schemeClr val="accent1">
                    <a:lumMod val="50000"/>
                  </a:schemeClr>
                </a:solidFill>
              </a:rPr>
              <a:t>Gelir Vergisi Genel Tebliği (Seri No: 317, 318, 319);</a:t>
            </a:r>
          </a:p>
          <a:p>
            <a:pPr algn="just" eaLnBrk="1" hangingPunct="1">
              <a:defRPr/>
            </a:pPr>
            <a:endParaRPr lang="tr-TR" altLang="x-none" sz="1400" dirty="0">
              <a:solidFill>
                <a:schemeClr val="accent1">
                  <a:lumMod val="50000"/>
                </a:schemeClr>
              </a:solidFill>
            </a:endParaRPr>
          </a:p>
          <a:p>
            <a:pPr algn="just" eaLnBrk="1" hangingPunct="1">
              <a:defRPr/>
            </a:pPr>
            <a:r>
              <a:rPr lang="tr-TR" altLang="x-none" sz="1600" b="1" dirty="0">
                <a:solidFill>
                  <a:schemeClr val="accent1">
                    <a:lumMod val="50000"/>
                  </a:schemeClr>
                </a:solidFill>
              </a:rPr>
              <a:t>Kanunun 103 üncü maddesinde </a:t>
            </a:r>
            <a:r>
              <a:rPr lang="tr-TR" altLang="x-none" sz="1600" dirty="0">
                <a:solidFill>
                  <a:schemeClr val="accent1">
                    <a:lumMod val="50000"/>
                  </a:schemeClr>
                </a:solidFill>
              </a:rPr>
              <a:t>ise gelir vergisinin hesabında esas alınacak oranlara yer verilmiştir.</a:t>
            </a:r>
          </a:p>
          <a:p>
            <a:pPr algn="just" eaLnBrk="1" hangingPunct="1">
              <a:defRPr/>
            </a:pPr>
            <a:endParaRPr lang="tr-TR" altLang="x-none" sz="700" dirty="0">
              <a:solidFill>
                <a:schemeClr val="accent1">
                  <a:lumMod val="50000"/>
                </a:schemeClr>
              </a:solidFill>
            </a:endParaRPr>
          </a:p>
          <a:p>
            <a:pPr algn="just" eaLnBrk="1" hangingPunct="1">
              <a:defRPr/>
            </a:pPr>
            <a:r>
              <a:rPr lang="tr-TR" altLang="x-none" sz="1600" dirty="0">
                <a:solidFill>
                  <a:schemeClr val="accent1">
                    <a:lumMod val="50000"/>
                  </a:schemeClr>
                </a:solidFill>
              </a:rPr>
              <a:t>2022 takvim yılı gelirlerinin vergilendirilmesinde esas alınmak üzere gelir vergisine tabi ücret gelirlerinin vergilendirilmesinde esas alınan tarife, </a:t>
            </a:r>
            <a:r>
              <a:rPr lang="tr-TR" altLang="x-none" sz="1600" b="1" dirty="0">
                <a:solidFill>
                  <a:schemeClr val="accent1">
                    <a:lumMod val="50000"/>
                  </a:schemeClr>
                </a:solidFill>
              </a:rPr>
              <a:t>Hazine ve Maliye Bakanlığı tarafından hazırlanan </a:t>
            </a:r>
            <a:r>
              <a:rPr lang="tr-TR" altLang="x-none" sz="1600" b="1" dirty="0" smtClean="0">
                <a:solidFill>
                  <a:schemeClr val="accent1">
                    <a:lumMod val="50000"/>
                  </a:schemeClr>
                </a:solidFill>
              </a:rPr>
              <a:t>317 seri </a:t>
            </a:r>
            <a:r>
              <a:rPr lang="tr-TR" altLang="x-none" sz="1600" b="1" dirty="0" err="1" smtClean="0">
                <a:solidFill>
                  <a:schemeClr val="accent1">
                    <a:lumMod val="50000"/>
                  </a:schemeClr>
                </a:solidFill>
              </a:rPr>
              <a:t>nolu</a:t>
            </a:r>
            <a:r>
              <a:rPr lang="tr-TR" altLang="x-none" sz="1600" b="1" dirty="0" smtClean="0">
                <a:solidFill>
                  <a:schemeClr val="accent1">
                    <a:lumMod val="50000"/>
                  </a:schemeClr>
                </a:solidFill>
              </a:rPr>
              <a:t> Gelir </a:t>
            </a:r>
            <a:r>
              <a:rPr lang="tr-TR" altLang="x-none" sz="1600" b="1" dirty="0">
                <a:solidFill>
                  <a:schemeClr val="accent1">
                    <a:lumMod val="50000"/>
                  </a:schemeClr>
                </a:solidFill>
              </a:rPr>
              <a:t>Vergisi Tebliği</a:t>
            </a:r>
            <a:r>
              <a:rPr lang="tr-TR" altLang="x-none" sz="1600" dirty="0">
                <a:solidFill>
                  <a:schemeClr val="accent1">
                    <a:lumMod val="50000"/>
                  </a:schemeClr>
                </a:solidFill>
              </a:rPr>
              <a:t>, 21 Aralık 2021 tarihli Resmi Gazete‘ de yayımlanarak 01.01.2022 tarihinden itibaren uygulanmaya başlamıştır.</a:t>
            </a:r>
          </a:p>
        </p:txBody>
      </p:sp>
      <p:graphicFrame>
        <p:nvGraphicFramePr>
          <p:cNvPr id="9" name="Tablo 8"/>
          <p:cNvGraphicFramePr>
            <a:graphicFrameLocks noGrp="1"/>
          </p:cNvGraphicFramePr>
          <p:nvPr>
            <p:extLst>
              <p:ext uri="{D42A27DB-BD31-4B8C-83A1-F6EECF244321}">
                <p14:modId xmlns:p14="http://schemas.microsoft.com/office/powerpoint/2010/main" val="1373894466"/>
              </p:ext>
            </p:extLst>
          </p:nvPr>
        </p:nvGraphicFramePr>
        <p:xfrm>
          <a:off x="2310259" y="3360722"/>
          <a:ext cx="7569664" cy="2393238"/>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520218">
                  <a:extLst>
                    <a:ext uri="{9D8B030D-6E8A-4147-A177-3AD203B41FA5}">
                      <a16:colId xmlns:a16="http://schemas.microsoft.com/office/drawing/2014/main" val="454366490"/>
                    </a:ext>
                  </a:extLst>
                </a:gridCol>
                <a:gridCol w="3049446">
                  <a:extLst>
                    <a:ext uri="{9D8B030D-6E8A-4147-A177-3AD203B41FA5}">
                      <a16:colId xmlns:a16="http://schemas.microsoft.com/office/drawing/2014/main" val="762072305"/>
                    </a:ext>
                  </a:extLst>
                </a:gridCol>
              </a:tblGrid>
              <a:tr h="400395">
                <a:tc gridSpan="2">
                  <a:txBody>
                    <a:bodyPr/>
                    <a:lstStyle/>
                    <a:p>
                      <a:pPr algn="ctr"/>
                      <a:r>
                        <a:rPr lang="tr-TR" sz="2000" dirty="0"/>
                        <a:t>2022 YILI GELİR VERGİSİ TARİFESİ</a:t>
                      </a:r>
                      <a:endParaRPr lang="sv-SE" sz="2000" dirty="0"/>
                    </a:p>
                  </a:txBody>
                  <a:tcPr anchor="ctr">
                    <a:solidFill>
                      <a:srgbClr val="203864"/>
                    </a:solidFill>
                  </a:tcPr>
                </a:tc>
                <a:tc hMerge="1">
                  <a:txBody>
                    <a:bodyPr/>
                    <a:lstStyle/>
                    <a:p>
                      <a:endParaRPr lang="tr-TR" dirty="0"/>
                    </a:p>
                  </a:txBody>
                  <a:tcPr/>
                </a:tc>
                <a:extLst>
                  <a:ext uri="{0D108BD9-81ED-4DB2-BD59-A6C34878D82A}">
                    <a16:rowId xmlns:a16="http://schemas.microsoft.com/office/drawing/2014/main" val="3491714700"/>
                  </a:ext>
                </a:extLst>
              </a:tr>
              <a:tr h="353683">
                <a:tc>
                  <a:txBody>
                    <a:bodyPr/>
                    <a:lstStyle/>
                    <a:p>
                      <a:pPr algn="ctr" fontAlgn="b"/>
                      <a:r>
                        <a:rPr lang="tr-TR" sz="1800" b="1" kern="1200" dirty="0">
                          <a:solidFill>
                            <a:schemeClr val="bg1"/>
                          </a:solidFill>
                          <a:latin typeface="+mn-lt"/>
                          <a:ea typeface="+mn-ea"/>
                          <a:cs typeface="+mn-cs"/>
                        </a:rPr>
                        <a:t>GELİR VERGİSİ MATRAHI</a:t>
                      </a:r>
                    </a:p>
                  </a:txBody>
                  <a:tcPr marL="9525" marR="9525" marT="9525" marB="0" anchor="ctr">
                    <a:solidFill>
                      <a:srgbClr val="00B0F0"/>
                    </a:solidFill>
                  </a:tcPr>
                </a:tc>
                <a:tc>
                  <a:txBody>
                    <a:bodyPr/>
                    <a:lstStyle/>
                    <a:p>
                      <a:pPr algn="ctr" fontAlgn="b"/>
                      <a:r>
                        <a:rPr lang="tr-TR" sz="1800" b="1" kern="1200" dirty="0">
                          <a:solidFill>
                            <a:schemeClr val="bg1"/>
                          </a:solidFill>
                          <a:latin typeface="+mn-lt"/>
                          <a:ea typeface="+mn-ea"/>
                          <a:cs typeface="+mn-cs"/>
                        </a:rPr>
                        <a:t>GELİR VERGİSİ ORANI</a:t>
                      </a:r>
                    </a:p>
                  </a:txBody>
                  <a:tcPr marL="9525" marR="9525" marT="9525" marB="0" anchor="ctr">
                    <a:solidFill>
                      <a:srgbClr val="00B0F0"/>
                    </a:solidFill>
                  </a:tcPr>
                </a:tc>
                <a:extLst>
                  <a:ext uri="{0D108BD9-81ED-4DB2-BD59-A6C34878D82A}">
                    <a16:rowId xmlns:a16="http://schemas.microsoft.com/office/drawing/2014/main" val="452363188"/>
                  </a:ext>
                </a:extLst>
              </a:tr>
              <a:tr h="0">
                <a:tc>
                  <a:txBody>
                    <a:bodyPr/>
                    <a:lstStyle/>
                    <a:p>
                      <a:pPr marL="0" algn="l" defTabSz="914400" rtl="0" eaLnBrk="1" fontAlgn="b" latinLnBrk="0" hangingPunct="1"/>
                      <a:r>
                        <a:rPr lang="tr-TR" sz="1600" b="0" kern="1200" dirty="0">
                          <a:solidFill>
                            <a:srgbClr val="203864"/>
                          </a:solidFill>
                          <a:latin typeface="+mn-lt"/>
                          <a:ea typeface="+mn-ea"/>
                          <a:cs typeface="+mn-cs"/>
                        </a:rPr>
                        <a:t>32.000-TL'ye kadar</a:t>
                      </a:r>
                    </a:p>
                  </a:txBody>
                  <a:tcPr marL="9525" marR="9525" marT="9525" marB="0" anchor="ctr">
                    <a:solidFill>
                      <a:srgbClr val="ABE9FF"/>
                    </a:solidFill>
                  </a:tcPr>
                </a:tc>
                <a:tc>
                  <a:txBody>
                    <a:bodyPr/>
                    <a:lstStyle/>
                    <a:p>
                      <a:pPr algn="ctr"/>
                      <a:r>
                        <a:rPr lang="tr-TR" sz="1600" b="1" kern="1200" dirty="0">
                          <a:solidFill>
                            <a:srgbClr val="203864"/>
                          </a:solidFill>
                          <a:latin typeface="+mn-lt"/>
                          <a:ea typeface="+mn-ea"/>
                          <a:cs typeface="+mn-cs"/>
                        </a:rPr>
                        <a:t>% 15</a:t>
                      </a:r>
                    </a:p>
                  </a:txBody>
                  <a:tcPr marL="83965" marR="83965" marT="41996" marB="41996">
                    <a:solidFill>
                      <a:srgbClr val="ABE9FF"/>
                    </a:solidFill>
                  </a:tcPr>
                </a:tc>
                <a:extLst>
                  <a:ext uri="{0D108BD9-81ED-4DB2-BD59-A6C34878D82A}">
                    <a16:rowId xmlns:a16="http://schemas.microsoft.com/office/drawing/2014/main" val="2720880496"/>
                  </a:ext>
                </a:extLst>
              </a:tr>
              <a:tr h="0">
                <a:tc>
                  <a:txBody>
                    <a:bodyPr/>
                    <a:lstStyle/>
                    <a:p>
                      <a:pPr marL="0" algn="l" defTabSz="914400" rtl="0" eaLnBrk="1" fontAlgn="b" latinLnBrk="0" hangingPunct="1"/>
                      <a:r>
                        <a:rPr lang="tr-TR" sz="1600" b="0" kern="1200" dirty="0">
                          <a:solidFill>
                            <a:srgbClr val="203864"/>
                          </a:solidFill>
                          <a:latin typeface="+mn-lt"/>
                          <a:ea typeface="+mn-ea"/>
                          <a:cs typeface="+mn-cs"/>
                        </a:rPr>
                        <a:t>32.000-TL'den 70.000-TL'ye kadar</a:t>
                      </a:r>
                    </a:p>
                  </a:txBody>
                  <a:tcPr marL="9525" marR="9525" marT="9525" marB="0" anchor="ctr">
                    <a:solidFill>
                      <a:srgbClr val="E1F7FF"/>
                    </a:solidFill>
                  </a:tcPr>
                </a:tc>
                <a:tc>
                  <a:txBody>
                    <a:bodyPr/>
                    <a:lstStyle/>
                    <a:p>
                      <a:pPr algn="ctr"/>
                      <a:r>
                        <a:rPr lang="tr-TR" sz="1600" b="1" kern="1200" dirty="0">
                          <a:solidFill>
                            <a:srgbClr val="203864"/>
                          </a:solidFill>
                          <a:latin typeface="+mn-lt"/>
                          <a:ea typeface="+mn-ea"/>
                          <a:cs typeface="+mn-cs"/>
                        </a:rPr>
                        <a:t>% 20</a:t>
                      </a:r>
                    </a:p>
                  </a:txBody>
                  <a:tcPr marL="83965" marR="83965" marT="41996" marB="41996">
                    <a:solidFill>
                      <a:srgbClr val="E1F7FF"/>
                    </a:solidFill>
                  </a:tcPr>
                </a:tc>
                <a:extLst>
                  <a:ext uri="{0D108BD9-81ED-4DB2-BD59-A6C34878D82A}">
                    <a16:rowId xmlns:a16="http://schemas.microsoft.com/office/drawing/2014/main" val="552292676"/>
                  </a:ext>
                </a:extLst>
              </a:tr>
              <a:tr h="0">
                <a:tc>
                  <a:txBody>
                    <a:bodyPr/>
                    <a:lstStyle/>
                    <a:p>
                      <a:pPr marL="0" algn="l" defTabSz="914400" rtl="0" eaLnBrk="1" fontAlgn="b" latinLnBrk="0" hangingPunct="1"/>
                      <a:r>
                        <a:rPr lang="tr-TR" sz="1600" b="0" kern="1200" dirty="0">
                          <a:solidFill>
                            <a:srgbClr val="203864"/>
                          </a:solidFill>
                          <a:latin typeface="+mn-lt"/>
                          <a:ea typeface="+mn-ea"/>
                          <a:cs typeface="+mn-cs"/>
                        </a:rPr>
                        <a:t>70.000-TL'den 250.000-TL'ye kadar</a:t>
                      </a:r>
                    </a:p>
                  </a:txBody>
                  <a:tcPr marL="9525" marR="9525" marT="9525" marB="0" anchor="ctr">
                    <a:solidFill>
                      <a:srgbClr val="ABE9FF"/>
                    </a:solidFill>
                  </a:tcPr>
                </a:tc>
                <a:tc>
                  <a:txBody>
                    <a:bodyPr/>
                    <a:lstStyle/>
                    <a:p>
                      <a:pPr algn="ctr"/>
                      <a:r>
                        <a:rPr lang="tr-TR" sz="1600" b="1" kern="1200" dirty="0">
                          <a:solidFill>
                            <a:srgbClr val="203864"/>
                          </a:solidFill>
                          <a:latin typeface="+mn-lt"/>
                          <a:ea typeface="+mn-ea"/>
                          <a:cs typeface="+mn-cs"/>
                        </a:rPr>
                        <a:t>% 27</a:t>
                      </a:r>
                    </a:p>
                  </a:txBody>
                  <a:tcPr marL="83965" marR="83965" marT="41996" marB="41996">
                    <a:solidFill>
                      <a:srgbClr val="ABE9FF"/>
                    </a:solidFill>
                  </a:tcPr>
                </a:tc>
                <a:extLst>
                  <a:ext uri="{0D108BD9-81ED-4DB2-BD59-A6C34878D82A}">
                    <a16:rowId xmlns:a16="http://schemas.microsoft.com/office/drawing/2014/main" val="2713071835"/>
                  </a:ext>
                </a:extLst>
              </a:tr>
              <a:tr h="0">
                <a:tc>
                  <a:txBody>
                    <a:bodyPr/>
                    <a:lstStyle/>
                    <a:p>
                      <a:pPr marL="0" algn="l" defTabSz="914400" rtl="0" eaLnBrk="1" fontAlgn="b" latinLnBrk="0" hangingPunct="1"/>
                      <a:r>
                        <a:rPr lang="tr-TR" sz="1600" b="0" kern="1200" dirty="0">
                          <a:solidFill>
                            <a:srgbClr val="203864"/>
                          </a:solidFill>
                          <a:latin typeface="+mn-lt"/>
                          <a:ea typeface="+mn-ea"/>
                          <a:cs typeface="+mn-cs"/>
                        </a:rPr>
                        <a:t>250.000-TL'den 880.000- TL' ye kadar</a:t>
                      </a:r>
                    </a:p>
                  </a:txBody>
                  <a:tcPr marL="9525" marR="9525" marT="9525" marB="0" anchor="ctr">
                    <a:solidFill>
                      <a:srgbClr val="E1F7FF"/>
                    </a:solidFill>
                  </a:tcPr>
                </a:tc>
                <a:tc>
                  <a:txBody>
                    <a:bodyPr/>
                    <a:lstStyle/>
                    <a:p>
                      <a:pPr algn="ctr"/>
                      <a:r>
                        <a:rPr lang="tr-TR" sz="1600" b="1" kern="1200" dirty="0">
                          <a:solidFill>
                            <a:srgbClr val="203864"/>
                          </a:solidFill>
                          <a:latin typeface="+mn-lt"/>
                          <a:ea typeface="+mn-ea"/>
                          <a:cs typeface="+mn-cs"/>
                        </a:rPr>
                        <a:t>% 35</a:t>
                      </a:r>
                    </a:p>
                  </a:txBody>
                  <a:tcPr marL="83965" marR="83965" marT="41996" marB="41996">
                    <a:solidFill>
                      <a:srgbClr val="E1F7FF"/>
                    </a:solidFill>
                  </a:tcPr>
                </a:tc>
                <a:extLst>
                  <a:ext uri="{0D108BD9-81ED-4DB2-BD59-A6C34878D82A}">
                    <a16:rowId xmlns:a16="http://schemas.microsoft.com/office/drawing/2014/main" val="3837298979"/>
                  </a:ext>
                </a:extLst>
              </a:tr>
              <a:tr h="0">
                <a:tc>
                  <a:txBody>
                    <a:bodyPr/>
                    <a:lstStyle/>
                    <a:p>
                      <a:pPr marL="0" algn="l" defTabSz="914400" rtl="0" eaLnBrk="1" fontAlgn="b" latinLnBrk="0" hangingPunct="1"/>
                      <a:r>
                        <a:rPr lang="tr-TR" sz="1600" b="0" kern="1200" dirty="0">
                          <a:solidFill>
                            <a:srgbClr val="203864"/>
                          </a:solidFill>
                          <a:latin typeface="+mn-lt"/>
                          <a:ea typeface="+mn-ea"/>
                          <a:cs typeface="+mn-cs"/>
                        </a:rPr>
                        <a:t>880.000 -TL'den fazlası için </a:t>
                      </a:r>
                    </a:p>
                  </a:txBody>
                  <a:tcPr marL="9525" marR="9525" marT="9525" marB="0" anchor="ctr">
                    <a:solidFill>
                      <a:srgbClr val="ABE9FF"/>
                    </a:solidFill>
                  </a:tcPr>
                </a:tc>
                <a:tc>
                  <a:txBody>
                    <a:bodyPr/>
                    <a:lstStyle/>
                    <a:p>
                      <a:pPr algn="ctr"/>
                      <a:r>
                        <a:rPr lang="tr-TR" sz="1600" b="1" kern="1200" dirty="0">
                          <a:solidFill>
                            <a:srgbClr val="203864"/>
                          </a:solidFill>
                          <a:latin typeface="+mn-lt"/>
                          <a:ea typeface="+mn-ea"/>
                          <a:cs typeface="+mn-cs"/>
                        </a:rPr>
                        <a:t>% 40</a:t>
                      </a:r>
                    </a:p>
                  </a:txBody>
                  <a:tcPr marL="83965" marR="83965" marT="41996" marB="41996">
                    <a:solidFill>
                      <a:srgbClr val="ABE9FF"/>
                    </a:solidFill>
                  </a:tcPr>
                </a:tc>
                <a:extLst>
                  <a:ext uri="{0D108BD9-81ED-4DB2-BD59-A6C34878D82A}">
                    <a16:rowId xmlns:a16="http://schemas.microsoft.com/office/drawing/2014/main" val="864499960"/>
                  </a:ext>
                </a:extLst>
              </a:tr>
            </a:tbl>
          </a:graphicData>
        </a:graphic>
      </p:graphicFrame>
    </p:spTree>
    <p:extLst>
      <p:ext uri="{BB962C8B-B14F-4D97-AF65-F5344CB8AC3E}">
        <p14:creationId xmlns:p14="http://schemas.microsoft.com/office/powerpoint/2010/main" val="1939254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84108" y="600433"/>
            <a:ext cx="11000338"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6" name="Dikdörtgen 5"/>
          <p:cNvSpPr/>
          <p:nvPr/>
        </p:nvSpPr>
        <p:spPr>
          <a:xfrm>
            <a:off x="785004" y="1235931"/>
            <a:ext cx="10799442" cy="461665"/>
          </a:xfrm>
          <a:prstGeom prst="rect">
            <a:avLst/>
          </a:prstGeom>
        </p:spPr>
        <p:txBody>
          <a:bodyPr wrap="square">
            <a:spAutoFit/>
          </a:bodyPr>
          <a:lstStyle/>
          <a:p>
            <a:pPr eaLnBrk="1" hangingPunct="1">
              <a:defRPr/>
            </a:pPr>
            <a:r>
              <a:rPr lang="en-US" altLang="x-none" sz="2400" b="1" u="sng" dirty="0" err="1">
                <a:solidFill>
                  <a:schemeClr val="accent1">
                    <a:lumMod val="50000"/>
                  </a:schemeClr>
                </a:solidFill>
              </a:rPr>
              <a:t>Engellilik</a:t>
            </a:r>
            <a:r>
              <a:rPr lang="en-US" altLang="x-none" sz="2400" b="1" u="sng" dirty="0">
                <a:solidFill>
                  <a:schemeClr val="accent1">
                    <a:lumMod val="50000"/>
                  </a:schemeClr>
                </a:solidFill>
              </a:rPr>
              <a:t> </a:t>
            </a:r>
            <a:r>
              <a:rPr lang="en-US" altLang="x-none" sz="2400" b="1" u="sng" dirty="0" err="1">
                <a:solidFill>
                  <a:schemeClr val="accent1">
                    <a:lumMod val="50000"/>
                  </a:schemeClr>
                </a:solidFill>
              </a:rPr>
              <a:t>İndirimi</a:t>
            </a:r>
            <a:endParaRPr lang="en-US" altLang="x-none" sz="2400" b="1" u="sng" dirty="0">
              <a:solidFill>
                <a:schemeClr val="accent1">
                  <a:lumMod val="50000"/>
                </a:schemeClr>
              </a:solidFill>
            </a:endParaRPr>
          </a:p>
        </p:txBody>
      </p:sp>
      <p:sp>
        <p:nvSpPr>
          <p:cNvPr id="9" name="Dikdörtgen 8"/>
          <p:cNvSpPr/>
          <p:nvPr/>
        </p:nvSpPr>
        <p:spPr>
          <a:xfrm>
            <a:off x="785004" y="1759151"/>
            <a:ext cx="10318073" cy="2369880"/>
          </a:xfrm>
          <a:prstGeom prst="rect">
            <a:avLst/>
          </a:prstGeom>
        </p:spPr>
        <p:txBody>
          <a:bodyPr wrap="square">
            <a:spAutoFit/>
          </a:bodyPr>
          <a:lstStyle/>
          <a:p>
            <a:pPr algn="just" eaLnBrk="1" hangingPunct="1">
              <a:defRPr/>
            </a:pPr>
            <a:r>
              <a:rPr lang="en-US" altLang="x-none" sz="1400" b="1" dirty="0">
                <a:solidFill>
                  <a:schemeClr val="accent1">
                    <a:lumMod val="50000"/>
                  </a:schemeClr>
                </a:solidFill>
              </a:rPr>
              <a:t>193 </a:t>
            </a:r>
            <a:r>
              <a:rPr lang="tr-TR" altLang="x-none" sz="1400" b="1" dirty="0">
                <a:solidFill>
                  <a:schemeClr val="accent1">
                    <a:lumMod val="50000"/>
                  </a:schemeClr>
                </a:solidFill>
              </a:rPr>
              <a:t>S</a:t>
            </a:r>
            <a:r>
              <a:rPr lang="en-US" altLang="x-none" sz="1400" b="1" dirty="0">
                <a:solidFill>
                  <a:schemeClr val="accent1">
                    <a:lumMod val="50000"/>
                  </a:schemeClr>
                </a:solidFill>
              </a:rPr>
              <a:t>ay</a:t>
            </a:r>
            <a:r>
              <a:rPr lang="tr-TR" altLang="x-none" sz="1400" b="1" dirty="0">
                <a:solidFill>
                  <a:schemeClr val="accent1">
                    <a:lumMod val="50000"/>
                  </a:schemeClr>
                </a:solidFill>
              </a:rPr>
              <a:t>ı</a:t>
            </a:r>
            <a:r>
              <a:rPr lang="en-US" altLang="x-none" sz="1400" b="1" dirty="0" err="1">
                <a:solidFill>
                  <a:schemeClr val="accent1">
                    <a:lumMod val="50000"/>
                  </a:schemeClr>
                </a:solidFill>
              </a:rPr>
              <a:t>lı</a:t>
            </a:r>
            <a:r>
              <a:rPr lang="tr-TR" altLang="x-none" sz="1400" b="1" dirty="0">
                <a:solidFill>
                  <a:schemeClr val="accent1">
                    <a:lumMod val="50000"/>
                  </a:schemeClr>
                </a:solidFill>
              </a:rPr>
              <a:t> Gelir Vergisi Kanunu (</a:t>
            </a:r>
            <a:r>
              <a:rPr lang="en-US" altLang="x-none" sz="1400" b="1" dirty="0">
                <a:solidFill>
                  <a:schemeClr val="accent1">
                    <a:lumMod val="50000"/>
                  </a:schemeClr>
                </a:solidFill>
              </a:rPr>
              <a:t>M</a:t>
            </a:r>
            <a:r>
              <a:rPr lang="tr-TR" altLang="x-none" sz="1400" b="1" dirty="0" err="1">
                <a:solidFill>
                  <a:schemeClr val="accent1">
                    <a:lumMod val="50000"/>
                  </a:schemeClr>
                </a:solidFill>
              </a:rPr>
              <a:t>adde</a:t>
            </a:r>
            <a:r>
              <a:rPr lang="en-US" altLang="x-none" sz="1400" b="1" dirty="0">
                <a:solidFill>
                  <a:schemeClr val="accent1">
                    <a:lumMod val="50000"/>
                  </a:schemeClr>
                </a:solidFill>
              </a:rPr>
              <a:t> 31 – (Değişik:9/4/2003-4842/3 </a:t>
            </a:r>
            <a:r>
              <a:rPr lang="en-US" altLang="x-none" sz="1400" b="1" dirty="0" err="1">
                <a:solidFill>
                  <a:schemeClr val="accent1">
                    <a:lumMod val="50000"/>
                  </a:schemeClr>
                </a:solidFill>
              </a:rPr>
              <a:t>md.</a:t>
            </a:r>
            <a:r>
              <a:rPr lang="en-US" altLang="x-none" sz="1400" b="1" dirty="0">
                <a:solidFill>
                  <a:schemeClr val="accent1">
                    <a:lumMod val="50000"/>
                  </a:schemeClr>
                </a:solidFill>
              </a:rPr>
              <a:t>)</a:t>
            </a:r>
            <a:r>
              <a:rPr lang="tr-TR" altLang="x-none" sz="1400" b="1" dirty="0">
                <a:solidFill>
                  <a:schemeClr val="accent1">
                    <a:lumMod val="50000"/>
                  </a:schemeClr>
                </a:solidFill>
              </a:rPr>
              <a:t>)</a:t>
            </a:r>
            <a:endParaRPr lang="en-US" altLang="x-none" sz="1400" b="1" dirty="0">
              <a:solidFill>
                <a:schemeClr val="accent1">
                  <a:lumMod val="50000"/>
                </a:schemeClr>
              </a:solidFill>
            </a:endParaRPr>
          </a:p>
          <a:p>
            <a:pPr algn="just" eaLnBrk="1" hangingPunct="1">
              <a:defRPr/>
            </a:pPr>
            <a:endParaRPr lang="tr-TR" altLang="x-none" sz="1050" dirty="0">
              <a:solidFill>
                <a:schemeClr val="accent1">
                  <a:lumMod val="50000"/>
                </a:schemeClr>
              </a:solidFill>
            </a:endParaRPr>
          </a:p>
          <a:p>
            <a:pPr marL="342900" indent="-342900" algn="just" eaLnBrk="1" hangingPunct="1">
              <a:buFont typeface="Arial" panose="020B0604020202020204" pitchFamily="34" charset="0"/>
              <a:buChar char="•"/>
              <a:defRPr/>
            </a:pPr>
            <a:r>
              <a:rPr lang="tr-TR" altLang="x-none" sz="1600" dirty="0">
                <a:solidFill>
                  <a:schemeClr val="accent1">
                    <a:lumMod val="50000"/>
                  </a:schemeClr>
                </a:solidFill>
              </a:rPr>
              <a:t>Çalışma gücünün asgarî </a:t>
            </a:r>
            <a:r>
              <a:rPr lang="tr-TR" altLang="x-none" sz="1600" b="1" dirty="0">
                <a:solidFill>
                  <a:schemeClr val="accent1">
                    <a:lumMod val="50000"/>
                  </a:schemeClr>
                </a:solidFill>
              </a:rPr>
              <a:t>% 80</a:t>
            </a:r>
            <a:r>
              <a:rPr lang="tr-TR" altLang="x-none" sz="1600" dirty="0">
                <a:solidFill>
                  <a:schemeClr val="accent1">
                    <a:lumMod val="50000"/>
                  </a:schemeClr>
                </a:solidFill>
              </a:rPr>
              <a:t>'ini kaybetmiş bulunan hizmet erbabı birinci derece engelli, </a:t>
            </a:r>
          </a:p>
          <a:p>
            <a:pPr marL="342900" indent="-342900" algn="just" eaLnBrk="1" hangingPunct="1">
              <a:buFont typeface="Arial" panose="020B0604020202020204" pitchFamily="34" charset="0"/>
              <a:buChar char="•"/>
              <a:defRPr/>
            </a:pPr>
            <a:r>
              <a:rPr lang="tr-TR" altLang="x-none" sz="1600" dirty="0">
                <a:solidFill>
                  <a:schemeClr val="accent1">
                    <a:lumMod val="50000"/>
                  </a:schemeClr>
                </a:solidFill>
              </a:rPr>
              <a:t>Asgarî </a:t>
            </a:r>
            <a:r>
              <a:rPr lang="tr-TR" altLang="x-none" sz="1600" b="1" dirty="0">
                <a:solidFill>
                  <a:schemeClr val="accent1">
                    <a:lumMod val="50000"/>
                  </a:schemeClr>
                </a:solidFill>
              </a:rPr>
              <a:t>% 60</a:t>
            </a:r>
            <a:r>
              <a:rPr lang="tr-TR" altLang="x-none" sz="1600" dirty="0">
                <a:solidFill>
                  <a:schemeClr val="accent1">
                    <a:lumMod val="50000"/>
                  </a:schemeClr>
                </a:solidFill>
              </a:rPr>
              <a:t>'ını kaybetmiş bulunan hizmet erbabı ikinci derece engelli, </a:t>
            </a:r>
          </a:p>
          <a:p>
            <a:pPr marL="342900" indent="-342900" algn="just" eaLnBrk="1" hangingPunct="1">
              <a:buFont typeface="Arial" panose="020B0604020202020204" pitchFamily="34" charset="0"/>
              <a:buChar char="•"/>
              <a:defRPr/>
            </a:pPr>
            <a:r>
              <a:rPr lang="tr-TR" altLang="x-none" sz="1600" dirty="0">
                <a:solidFill>
                  <a:schemeClr val="accent1">
                    <a:lumMod val="50000"/>
                  </a:schemeClr>
                </a:solidFill>
              </a:rPr>
              <a:t>asgarî </a:t>
            </a:r>
            <a:r>
              <a:rPr lang="tr-TR" altLang="x-none" sz="1600" b="1" dirty="0">
                <a:solidFill>
                  <a:schemeClr val="accent1">
                    <a:lumMod val="50000"/>
                  </a:schemeClr>
                </a:solidFill>
              </a:rPr>
              <a:t>% 40</a:t>
            </a:r>
            <a:r>
              <a:rPr lang="tr-TR" altLang="x-none" sz="1600" dirty="0">
                <a:solidFill>
                  <a:schemeClr val="accent1">
                    <a:lumMod val="50000"/>
                  </a:schemeClr>
                </a:solidFill>
              </a:rPr>
              <a:t>'ını kaybetmiş bulunan hizmet erbabı ise üçüncü derece engelli sayılır ve aşağıda engelli dereceleri itibariyle belirlenen aylık tutarlar, hizmet erbabının ücretinden indirilir</a:t>
            </a:r>
            <a:r>
              <a:rPr lang="tr-TR" altLang="x-none" sz="2000" dirty="0">
                <a:solidFill>
                  <a:schemeClr val="accent1">
                    <a:lumMod val="50000"/>
                  </a:schemeClr>
                </a:solidFill>
              </a:rPr>
              <a:t>.</a:t>
            </a:r>
          </a:p>
          <a:p>
            <a:pPr marL="342900" indent="-342900" algn="just" eaLnBrk="1" hangingPunct="1">
              <a:buFont typeface="Arial" panose="020B0604020202020204" pitchFamily="34" charset="0"/>
              <a:buChar char="•"/>
              <a:defRPr/>
            </a:pPr>
            <a:r>
              <a:rPr lang="tr-TR" altLang="x-none" sz="1600" dirty="0">
                <a:solidFill>
                  <a:schemeClr val="accent1">
                    <a:lumMod val="50000"/>
                  </a:schemeClr>
                </a:solidFill>
              </a:rPr>
              <a:t>21 Aralık 2021 tarihli Resmi Gazete‘ de yayımlanarak 01.01.2022 tarihinden itibaren uygulanmaya  başlanan gelir vergisi tebliğinde </a:t>
            </a:r>
            <a:r>
              <a:rPr lang="tr-TR" altLang="x-none" sz="1600" b="1" dirty="0">
                <a:solidFill>
                  <a:schemeClr val="accent1">
                    <a:lumMod val="50000"/>
                  </a:schemeClr>
                </a:solidFill>
              </a:rPr>
              <a:t>2022 yılında vergiden indirim konusu yapılacak engellilik indirim tutarları;</a:t>
            </a:r>
          </a:p>
          <a:p>
            <a:pPr marL="342900" indent="-342900" algn="just" eaLnBrk="1" hangingPunct="1">
              <a:buFont typeface="Arial" panose="020B0604020202020204" pitchFamily="34" charset="0"/>
              <a:buChar char="•"/>
              <a:defRPr/>
            </a:pPr>
            <a:endParaRPr lang="tr-TR" altLang="x-none" sz="2000" b="1" dirty="0">
              <a:solidFill>
                <a:schemeClr val="accent1">
                  <a:lumMod val="50000"/>
                </a:schemeClr>
              </a:solidFill>
            </a:endParaRPr>
          </a:p>
        </p:txBody>
      </p:sp>
      <p:graphicFrame>
        <p:nvGraphicFramePr>
          <p:cNvPr id="10" name="Tablo 9"/>
          <p:cNvGraphicFramePr>
            <a:graphicFrameLocks noGrp="1"/>
          </p:cNvGraphicFramePr>
          <p:nvPr>
            <p:extLst>
              <p:ext uri="{D42A27DB-BD31-4B8C-83A1-F6EECF244321}">
                <p14:modId xmlns:p14="http://schemas.microsoft.com/office/powerpoint/2010/main" val="639417074"/>
              </p:ext>
            </p:extLst>
          </p:nvPr>
        </p:nvGraphicFramePr>
        <p:xfrm>
          <a:off x="1224952" y="3816719"/>
          <a:ext cx="9428671" cy="1670771"/>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380225">
                  <a:extLst>
                    <a:ext uri="{9D8B030D-6E8A-4147-A177-3AD203B41FA5}">
                      <a16:colId xmlns:a16="http://schemas.microsoft.com/office/drawing/2014/main" val="454366490"/>
                    </a:ext>
                  </a:extLst>
                </a:gridCol>
                <a:gridCol w="5555412">
                  <a:extLst>
                    <a:ext uri="{9D8B030D-6E8A-4147-A177-3AD203B41FA5}">
                      <a16:colId xmlns:a16="http://schemas.microsoft.com/office/drawing/2014/main" val="2448864067"/>
                    </a:ext>
                  </a:extLst>
                </a:gridCol>
                <a:gridCol w="2493034">
                  <a:extLst>
                    <a:ext uri="{9D8B030D-6E8A-4147-A177-3AD203B41FA5}">
                      <a16:colId xmlns:a16="http://schemas.microsoft.com/office/drawing/2014/main" val="762072305"/>
                    </a:ext>
                  </a:extLst>
                </a:gridCol>
              </a:tblGrid>
              <a:tr h="329473">
                <a:tc gridSpan="3">
                  <a:txBody>
                    <a:bodyPr/>
                    <a:lstStyle/>
                    <a:p>
                      <a:pPr algn="ctr"/>
                      <a:r>
                        <a:rPr lang="tr-TR" sz="2000" dirty="0"/>
                        <a:t>2022</a:t>
                      </a:r>
                      <a:r>
                        <a:rPr lang="tr-TR" sz="2000" baseline="0" dirty="0"/>
                        <a:t> YILI </a:t>
                      </a:r>
                      <a:r>
                        <a:rPr lang="tr-TR" sz="2000" dirty="0"/>
                        <a:t>ENGELLİLİK VERGİ İNDİRİMİ (193-31.Md)</a:t>
                      </a:r>
                    </a:p>
                  </a:txBody>
                  <a:tcPr anchor="ctr">
                    <a:solidFill>
                      <a:srgbClr val="203864"/>
                    </a:solidFill>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3491714700"/>
                  </a:ext>
                </a:extLst>
              </a:tr>
              <a:tr h="291035">
                <a:tc gridSpan="2">
                  <a:txBody>
                    <a:bodyPr/>
                    <a:lstStyle/>
                    <a:p>
                      <a:pPr algn="ctr" fontAlgn="b"/>
                      <a:r>
                        <a:rPr lang="tr-TR" sz="1800" b="1" kern="1200" dirty="0">
                          <a:solidFill>
                            <a:schemeClr val="bg1"/>
                          </a:solidFill>
                          <a:latin typeface="+mn-lt"/>
                          <a:ea typeface="+mn-ea"/>
                          <a:cs typeface="+mn-cs"/>
                        </a:rPr>
                        <a:t>ENGELLİLİK DERECESİ</a:t>
                      </a:r>
                    </a:p>
                  </a:txBody>
                  <a:tcPr marL="9525" marR="9525" marT="9525" marB="0" anchor="ctr">
                    <a:lnB w="28575" cap="flat" cmpd="sng" algn="ctr">
                      <a:solidFill>
                        <a:schemeClr val="bg1"/>
                      </a:solidFill>
                      <a:prstDash val="solid"/>
                      <a:round/>
                      <a:headEnd type="none" w="med" len="med"/>
                      <a:tailEnd type="none" w="med" len="med"/>
                    </a:lnB>
                    <a:solidFill>
                      <a:srgbClr val="00B0F0"/>
                    </a:solidFill>
                  </a:tcPr>
                </a:tc>
                <a:tc hMerge="1">
                  <a:txBody>
                    <a:bodyPr/>
                    <a:lstStyle/>
                    <a:p>
                      <a:endParaRPr lang="tr-TR"/>
                    </a:p>
                  </a:txBody>
                  <a:tcPr/>
                </a:tc>
                <a:tc>
                  <a:txBody>
                    <a:bodyPr/>
                    <a:lstStyle/>
                    <a:p>
                      <a:pPr algn="ctr" fontAlgn="b"/>
                      <a:r>
                        <a:rPr lang="tr-TR" sz="1800" b="1" kern="1200" dirty="0">
                          <a:solidFill>
                            <a:schemeClr val="bg1"/>
                          </a:solidFill>
                          <a:latin typeface="+mn-lt"/>
                          <a:ea typeface="+mn-ea"/>
                          <a:cs typeface="+mn-cs"/>
                        </a:rPr>
                        <a:t>VERGİ İNDİRİMİ (2022)</a:t>
                      </a:r>
                    </a:p>
                  </a:txBody>
                  <a:tcPr marL="9525" marR="9525" marT="9525" marB="0" anchor="ctr">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452363188"/>
                  </a:ext>
                </a:extLst>
              </a:tr>
              <a:tr h="269763">
                <a:tc>
                  <a:txBody>
                    <a:bodyPr/>
                    <a:lstStyle/>
                    <a:p>
                      <a:pPr marL="0" algn="ctr" defTabSz="914400" rtl="0" eaLnBrk="1" fontAlgn="b" latinLnBrk="0" hangingPunct="1"/>
                      <a:r>
                        <a:rPr lang="tr-TR" sz="1600" b="1" kern="1200" dirty="0">
                          <a:solidFill>
                            <a:schemeClr val="bg1"/>
                          </a:solidFill>
                          <a:latin typeface="+mn-lt"/>
                          <a:ea typeface="+mn-ea"/>
                          <a:cs typeface="+mn-cs"/>
                        </a:rPr>
                        <a:t>1. Derece</a:t>
                      </a:r>
                    </a:p>
                  </a:txBody>
                  <a:tcPr marL="9525" marR="9525" marT="9525" marB="0" anchor="ctr">
                    <a:lnT w="28575" cap="flat" cmpd="sng" algn="ctr">
                      <a:solidFill>
                        <a:schemeClr val="bg1"/>
                      </a:solidFill>
                      <a:prstDash val="solid"/>
                      <a:round/>
                      <a:headEnd type="none" w="med" len="med"/>
                      <a:tailEnd type="none" w="med" len="med"/>
                    </a:lnT>
                    <a:solidFill>
                      <a:srgbClr val="00B0F0"/>
                    </a:solidFill>
                  </a:tcPr>
                </a:tc>
                <a:tc>
                  <a:txBody>
                    <a:bodyPr/>
                    <a:lstStyle/>
                    <a:p>
                      <a:pPr marL="0" algn="l" defTabSz="914400" rtl="0" eaLnBrk="1" fontAlgn="b" latinLnBrk="0" hangingPunct="1"/>
                      <a:r>
                        <a:rPr lang="tr-TR" sz="1600" b="1" kern="1200" dirty="0">
                          <a:solidFill>
                            <a:srgbClr val="203864"/>
                          </a:solidFill>
                          <a:latin typeface="+mn-lt"/>
                          <a:ea typeface="+mn-ea"/>
                          <a:cs typeface="+mn-cs"/>
                        </a:rPr>
                        <a:t>  Çalışma Gücünün %80'inden fazlasını (%80 dahil) kaybeden</a:t>
                      </a:r>
                    </a:p>
                  </a:txBody>
                  <a:tcPr marL="9525" marR="9525" marT="9525" marB="0" anchor="ctr">
                    <a:lnT w="28575" cap="flat" cmpd="sng" algn="ctr">
                      <a:solidFill>
                        <a:schemeClr val="bg1"/>
                      </a:solidFill>
                      <a:prstDash val="solid"/>
                      <a:round/>
                      <a:headEnd type="none" w="med" len="med"/>
                      <a:tailEnd type="none" w="med" len="med"/>
                    </a:lnT>
                    <a:solidFill>
                      <a:srgbClr val="ABE9FF"/>
                    </a:solidFill>
                  </a:tcPr>
                </a:tc>
                <a:tc>
                  <a:txBody>
                    <a:bodyPr/>
                    <a:lstStyle/>
                    <a:p>
                      <a:pPr algn="ctr"/>
                      <a:r>
                        <a:rPr lang="tr-TR" sz="1600" b="1" kern="1200" dirty="0">
                          <a:solidFill>
                            <a:srgbClr val="203864"/>
                          </a:solidFill>
                          <a:latin typeface="+mn-lt"/>
                          <a:ea typeface="+mn-ea"/>
                          <a:cs typeface="+mn-cs"/>
                        </a:rPr>
                        <a:t>2.000-TL</a:t>
                      </a:r>
                    </a:p>
                  </a:txBody>
                  <a:tcPr marL="83965" marR="83965" marT="41996" marB="41996" anchor="ctr">
                    <a:lnT w="28575" cap="flat" cmpd="sng" algn="ctr">
                      <a:solidFill>
                        <a:schemeClr val="bg1"/>
                      </a:solidFill>
                      <a:prstDash val="solid"/>
                      <a:round/>
                      <a:headEnd type="none" w="med" len="med"/>
                      <a:tailEnd type="none" w="med" len="med"/>
                    </a:lnT>
                    <a:solidFill>
                      <a:srgbClr val="ABE9FF"/>
                    </a:solidFill>
                  </a:tcPr>
                </a:tc>
                <a:extLst>
                  <a:ext uri="{0D108BD9-81ED-4DB2-BD59-A6C34878D82A}">
                    <a16:rowId xmlns:a16="http://schemas.microsoft.com/office/drawing/2014/main" val="2720880496"/>
                  </a:ext>
                </a:extLst>
              </a:tr>
              <a:tr h="269763">
                <a:tc>
                  <a:txBody>
                    <a:bodyPr/>
                    <a:lstStyle/>
                    <a:p>
                      <a:pPr marL="0" algn="ctr" defTabSz="914400" rtl="0" eaLnBrk="1" fontAlgn="b" latinLnBrk="0" hangingPunct="1"/>
                      <a:r>
                        <a:rPr lang="tr-TR" sz="1600" b="1" kern="1200" dirty="0">
                          <a:solidFill>
                            <a:schemeClr val="bg1"/>
                          </a:solidFill>
                          <a:latin typeface="+mn-lt"/>
                          <a:ea typeface="+mn-ea"/>
                          <a:cs typeface="+mn-cs"/>
                        </a:rPr>
                        <a:t>2. Derece</a:t>
                      </a:r>
                    </a:p>
                  </a:txBody>
                  <a:tcPr marL="9525" marR="9525" marT="9525" marB="0" anchor="ctr">
                    <a:solidFill>
                      <a:srgbClr val="00B0F0"/>
                    </a:solidFill>
                  </a:tcPr>
                </a:tc>
                <a:tc>
                  <a:txBody>
                    <a:bodyPr/>
                    <a:lstStyle/>
                    <a:p>
                      <a:pPr marL="0" algn="l" defTabSz="914400" rtl="0" eaLnBrk="1" fontAlgn="b" latinLnBrk="0" hangingPunct="1"/>
                      <a:r>
                        <a:rPr lang="tr-TR" sz="1600" b="1" kern="1200" dirty="0">
                          <a:solidFill>
                            <a:srgbClr val="203864"/>
                          </a:solidFill>
                          <a:latin typeface="+mn-lt"/>
                          <a:ea typeface="+mn-ea"/>
                          <a:cs typeface="+mn-cs"/>
                        </a:rPr>
                        <a:t>  Çalışma Gücünün %60'inden fazlasını (%60 dahil) kaybeden</a:t>
                      </a:r>
                    </a:p>
                  </a:txBody>
                  <a:tcPr marL="9525" marR="9525" marT="9525" marB="0" anchor="ctr">
                    <a:solidFill>
                      <a:srgbClr val="E1F7FF"/>
                    </a:solidFill>
                  </a:tcPr>
                </a:tc>
                <a:tc>
                  <a:txBody>
                    <a:bodyPr/>
                    <a:lstStyle/>
                    <a:p>
                      <a:pPr algn="ctr"/>
                      <a:r>
                        <a:rPr lang="tr-TR" sz="1600" b="1" kern="1200" dirty="0">
                          <a:solidFill>
                            <a:srgbClr val="203864"/>
                          </a:solidFill>
                          <a:latin typeface="+mn-lt"/>
                          <a:ea typeface="+mn-ea"/>
                          <a:cs typeface="+mn-cs"/>
                        </a:rPr>
                        <a:t>1.170-TL</a:t>
                      </a:r>
                    </a:p>
                  </a:txBody>
                  <a:tcPr marL="83965" marR="83965" marT="41996" marB="41996" anchor="ctr">
                    <a:solidFill>
                      <a:srgbClr val="E1F7FF"/>
                    </a:solidFill>
                  </a:tcPr>
                </a:tc>
                <a:extLst>
                  <a:ext uri="{0D108BD9-81ED-4DB2-BD59-A6C34878D82A}">
                    <a16:rowId xmlns:a16="http://schemas.microsoft.com/office/drawing/2014/main" val="552292676"/>
                  </a:ext>
                </a:extLst>
              </a:tr>
              <a:tr h="269763">
                <a:tc>
                  <a:txBody>
                    <a:bodyPr/>
                    <a:lstStyle/>
                    <a:p>
                      <a:pPr marL="0" algn="ctr" defTabSz="914400" rtl="0" eaLnBrk="1" fontAlgn="b" latinLnBrk="0" hangingPunct="1"/>
                      <a:r>
                        <a:rPr lang="tr-TR" sz="1600" b="1" kern="1200" dirty="0">
                          <a:solidFill>
                            <a:schemeClr val="bg1"/>
                          </a:solidFill>
                          <a:latin typeface="+mn-lt"/>
                          <a:ea typeface="+mn-ea"/>
                          <a:cs typeface="+mn-cs"/>
                        </a:rPr>
                        <a:t>3. Derece</a:t>
                      </a:r>
                    </a:p>
                  </a:txBody>
                  <a:tcPr marL="9525" marR="9525" marT="9525" marB="0" anchor="ctr">
                    <a:solidFill>
                      <a:srgbClr val="00B0F0"/>
                    </a:solidFill>
                  </a:tcPr>
                </a:tc>
                <a:tc>
                  <a:txBody>
                    <a:bodyPr/>
                    <a:lstStyle/>
                    <a:p>
                      <a:pPr marL="0" algn="l" defTabSz="914400" rtl="0" eaLnBrk="1" fontAlgn="b" latinLnBrk="0" hangingPunct="1"/>
                      <a:r>
                        <a:rPr lang="tr-TR" sz="1600" b="1" kern="1200" dirty="0">
                          <a:solidFill>
                            <a:srgbClr val="203864"/>
                          </a:solidFill>
                          <a:latin typeface="+mn-lt"/>
                          <a:ea typeface="+mn-ea"/>
                          <a:cs typeface="+mn-cs"/>
                        </a:rPr>
                        <a:t>  Çalışma Gücünün %40'inden fazlasını (%40 dahil) kaybeden</a:t>
                      </a:r>
                    </a:p>
                  </a:txBody>
                  <a:tcPr marL="9525" marR="9525" marT="9525" marB="0" anchor="ctr">
                    <a:solidFill>
                      <a:srgbClr val="ABE9FF"/>
                    </a:solidFill>
                  </a:tcPr>
                </a:tc>
                <a:tc>
                  <a:txBody>
                    <a:bodyPr/>
                    <a:lstStyle/>
                    <a:p>
                      <a:pPr algn="ctr"/>
                      <a:r>
                        <a:rPr lang="tr-TR" sz="1600" b="1" kern="1200" baseline="0" dirty="0">
                          <a:solidFill>
                            <a:srgbClr val="203864"/>
                          </a:solidFill>
                          <a:latin typeface="+mn-lt"/>
                          <a:ea typeface="+mn-ea"/>
                          <a:cs typeface="+mn-cs"/>
                        </a:rPr>
                        <a:t>    </a:t>
                      </a:r>
                      <a:r>
                        <a:rPr lang="tr-TR" sz="1600" b="1" kern="1200" dirty="0">
                          <a:solidFill>
                            <a:srgbClr val="203864"/>
                          </a:solidFill>
                          <a:latin typeface="+mn-lt"/>
                          <a:ea typeface="+mn-ea"/>
                          <a:cs typeface="+mn-cs"/>
                        </a:rPr>
                        <a:t>500-TL</a:t>
                      </a:r>
                    </a:p>
                  </a:txBody>
                  <a:tcPr marL="83965" marR="83965" marT="41996" marB="41996" anchor="ctr">
                    <a:solidFill>
                      <a:srgbClr val="ABE9FF"/>
                    </a:solidFill>
                  </a:tcPr>
                </a:tc>
                <a:extLst>
                  <a:ext uri="{0D108BD9-81ED-4DB2-BD59-A6C34878D82A}">
                    <a16:rowId xmlns:a16="http://schemas.microsoft.com/office/drawing/2014/main" val="2713071835"/>
                  </a:ext>
                </a:extLst>
              </a:tr>
            </a:tbl>
          </a:graphicData>
        </a:graphic>
      </p:graphicFrame>
    </p:spTree>
    <p:extLst>
      <p:ext uri="{BB962C8B-B14F-4D97-AF65-F5344CB8AC3E}">
        <p14:creationId xmlns:p14="http://schemas.microsoft.com/office/powerpoint/2010/main" val="1226980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6" name="Dikdörtgen 5"/>
          <p:cNvSpPr/>
          <p:nvPr/>
        </p:nvSpPr>
        <p:spPr>
          <a:xfrm>
            <a:off x="707366" y="974349"/>
            <a:ext cx="10877080" cy="461665"/>
          </a:xfrm>
          <a:prstGeom prst="rect">
            <a:avLst/>
          </a:prstGeom>
        </p:spPr>
        <p:txBody>
          <a:bodyPr wrap="square">
            <a:spAutoFit/>
          </a:bodyPr>
          <a:lstStyle/>
          <a:p>
            <a:r>
              <a:rPr lang="tr-TR" sz="2400" b="1" u="sng" dirty="0">
                <a:solidFill>
                  <a:srgbClr val="203864"/>
                </a:solidFill>
              </a:rPr>
              <a:t>Şahıs Sigorta Primlerinin </a:t>
            </a:r>
            <a:r>
              <a:rPr lang="tr-TR" sz="2400" b="1" u="sng" dirty="0" smtClean="0">
                <a:solidFill>
                  <a:srgbClr val="203864"/>
                </a:solidFill>
              </a:rPr>
              <a:t>(Ücret Matrah İndirim)</a:t>
            </a:r>
            <a:endParaRPr lang="tr-TR" sz="2000" b="1" u="sng" dirty="0">
              <a:solidFill>
                <a:srgbClr val="203864"/>
              </a:solidFill>
            </a:endParaRPr>
          </a:p>
        </p:txBody>
      </p:sp>
      <p:sp>
        <p:nvSpPr>
          <p:cNvPr id="2" name="Dikdörtgen 1"/>
          <p:cNvSpPr/>
          <p:nvPr/>
        </p:nvSpPr>
        <p:spPr>
          <a:xfrm>
            <a:off x="707366" y="1512728"/>
            <a:ext cx="10877080" cy="3539430"/>
          </a:xfrm>
          <a:prstGeom prst="rect">
            <a:avLst/>
          </a:prstGeom>
        </p:spPr>
        <p:txBody>
          <a:bodyPr wrap="square">
            <a:spAutoFit/>
          </a:bodyPr>
          <a:lstStyle/>
          <a:p>
            <a:pPr algn="just" eaLnBrk="1" hangingPunct="1">
              <a:defRPr/>
            </a:pPr>
            <a:r>
              <a:rPr lang="en-US" altLang="x-none" sz="1600" b="1" dirty="0">
                <a:solidFill>
                  <a:schemeClr val="accent1">
                    <a:lumMod val="50000"/>
                  </a:schemeClr>
                </a:solidFill>
              </a:rPr>
              <a:t>193 </a:t>
            </a:r>
            <a:r>
              <a:rPr lang="tr-TR" altLang="x-none" sz="1600" b="1" dirty="0">
                <a:solidFill>
                  <a:schemeClr val="accent1">
                    <a:lumMod val="50000"/>
                  </a:schemeClr>
                </a:solidFill>
              </a:rPr>
              <a:t>S</a:t>
            </a:r>
            <a:r>
              <a:rPr lang="en-US" altLang="x-none" sz="1600" b="1" dirty="0" err="1">
                <a:solidFill>
                  <a:schemeClr val="accent1">
                    <a:lumMod val="50000"/>
                  </a:schemeClr>
                </a:solidFill>
              </a:rPr>
              <a:t>ayılı</a:t>
            </a:r>
            <a:r>
              <a:rPr lang="tr-TR" altLang="x-none" sz="1600" b="1" dirty="0">
                <a:solidFill>
                  <a:schemeClr val="accent1">
                    <a:lumMod val="50000"/>
                  </a:schemeClr>
                </a:solidFill>
              </a:rPr>
              <a:t> Gelir Vergisi Kanunu,</a:t>
            </a:r>
            <a:r>
              <a:rPr lang="en-US" altLang="x-none" sz="1600" b="1" dirty="0">
                <a:solidFill>
                  <a:schemeClr val="accent1">
                    <a:lumMod val="50000"/>
                  </a:schemeClr>
                </a:solidFill>
              </a:rPr>
              <a:t> </a:t>
            </a:r>
            <a:endParaRPr lang="tr-TR" altLang="x-none" sz="1600" b="1" dirty="0">
              <a:solidFill>
                <a:schemeClr val="accent1">
                  <a:lumMod val="50000"/>
                </a:schemeClr>
              </a:solidFill>
            </a:endParaRPr>
          </a:p>
          <a:p>
            <a:pPr algn="just" eaLnBrk="1" hangingPunct="1">
              <a:defRPr/>
            </a:pPr>
            <a:r>
              <a:rPr lang="tr-TR" altLang="x-none" sz="1600" b="1" dirty="0">
                <a:solidFill>
                  <a:schemeClr val="accent1">
                    <a:lumMod val="50000"/>
                  </a:schemeClr>
                </a:solidFill>
              </a:rPr>
              <a:t>Maliye Bakanlığı Gelir İdari Başkanlığı Gelir Vergisi Sirküleri (Sıra No:85);</a:t>
            </a:r>
            <a:endParaRPr lang="tr-TR" altLang="x-none" sz="1600" dirty="0">
              <a:solidFill>
                <a:schemeClr val="accent1">
                  <a:lumMod val="50000"/>
                </a:schemeClr>
              </a:solidFill>
            </a:endParaRPr>
          </a:p>
          <a:p>
            <a:pPr algn="just" eaLnBrk="1" hangingPunct="1">
              <a:defRPr/>
            </a:pPr>
            <a:endParaRPr lang="tr-TR" altLang="x-none" sz="2400" dirty="0">
              <a:solidFill>
                <a:schemeClr val="accent1">
                  <a:lumMod val="50000"/>
                </a:schemeClr>
              </a:solidFill>
            </a:endParaRPr>
          </a:p>
          <a:p>
            <a:pPr algn="just" eaLnBrk="1" hangingPunct="1">
              <a:defRPr/>
            </a:pPr>
            <a:r>
              <a:rPr lang="tr-TR" altLang="x-none" sz="2000" dirty="0">
                <a:solidFill>
                  <a:schemeClr val="accent1">
                    <a:lumMod val="50000"/>
                  </a:schemeClr>
                </a:solidFill>
              </a:rPr>
              <a:t>6327 sayılı Kanunun 5 inci maddesiyle </a:t>
            </a:r>
            <a:r>
              <a:rPr lang="tr-TR" altLang="x-none" sz="2000" b="1" dirty="0">
                <a:solidFill>
                  <a:schemeClr val="accent1">
                    <a:lumMod val="50000"/>
                  </a:schemeClr>
                </a:solidFill>
              </a:rPr>
              <a:t>Gelir Vergisi Kanununun 63 üncü maddesinin birinci fıkrasının (3) numaralı bendinde yapılan değişiklik uyarınca</a:t>
            </a:r>
            <a:r>
              <a:rPr lang="tr-TR" altLang="x-none" sz="2000" dirty="0">
                <a:solidFill>
                  <a:schemeClr val="accent1">
                    <a:lumMod val="50000"/>
                  </a:schemeClr>
                </a:solidFill>
              </a:rPr>
              <a:t>, 1/1/2013 tarihinden itibaren, vergiye tabi ücret matrahının tespitinde, bireysel emeklilik dışında kalan şahıs sigortaları için ödenen primlerin elde edilen ücretin </a:t>
            </a:r>
            <a:r>
              <a:rPr lang="tr-TR" altLang="x-none" sz="2000" b="1" dirty="0">
                <a:solidFill>
                  <a:schemeClr val="accent1">
                    <a:lumMod val="50000"/>
                  </a:schemeClr>
                </a:solidFill>
              </a:rPr>
              <a:t>% 15'ine </a:t>
            </a:r>
            <a:r>
              <a:rPr lang="tr-TR" altLang="x-none" sz="2000" dirty="0">
                <a:solidFill>
                  <a:schemeClr val="accent1">
                    <a:lumMod val="50000"/>
                  </a:schemeClr>
                </a:solidFill>
              </a:rPr>
              <a:t>kadar olan kısmı ücret matrahının tespitinde indirilebilecektir. </a:t>
            </a:r>
          </a:p>
          <a:p>
            <a:pPr algn="just" eaLnBrk="1" hangingPunct="1">
              <a:defRPr/>
            </a:pPr>
            <a:endParaRPr lang="tr-TR" altLang="x-none" sz="2000" dirty="0">
              <a:solidFill>
                <a:schemeClr val="accent1">
                  <a:lumMod val="50000"/>
                </a:schemeClr>
              </a:solidFill>
            </a:endParaRPr>
          </a:p>
          <a:p>
            <a:pPr algn="just" eaLnBrk="1" hangingPunct="1">
              <a:defRPr/>
            </a:pPr>
            <a:r>
              <a:rPr lang="tr-TR" altLang="x-none" sz="2000" dirty="0">
                <a:solidFill>
                  <a:schemeClr val="accent1">
                    <a:lumMod val="50000"/>
                  </a:schemeClr>
                </a:solidFill>
              </a:rPr>
              <a:t>Ücretlinin şahsına, eşine ve küçük çocuklarına ait </a:t>
            </a:r>
            <a:r>
              <a:rPr lang="tr-TR" altLang="x-none" sz="2000" b="1" dirty="0">
                <a:solidFill>
                  <a:schemeClr val="accent1">
                    <a:lumMod val="50000"/>
                  </a:schemeClr>
                </a:solidFill>
              </a:rPr>
              <a:t>birikim priminin alındığı hayat sigortası poliçeleri </a:t>
            </a:r>
            <a:r>
              <a:rPr lang="tr-TR" altLang="x-none" sz="2000" dirty="0">
                <a:solidFill>
                  <a:schemeClr val="accent1">
                    <a:lumMod val="50000"/>
                  </a:schemeClr>
                </a:solidFill>
              </a:rPr>
              <a:t>için </a:t>
            </a:r>
            <a:r>
              <a:rPr lang="tr-TR" altLang="x-none" sz="2000" b="1" dirty="0">
                <a:solidFill>
                  <a:schemeClr val="accent1">
                    <a:lumMod val="50000"/>
                  </a:schemeClr>
                </a:solidFill>
              </a:rPr>
              <a:t>ödenen primlerin %50'si </a:t>
            </a:r>
            <a:r>
              <a:rPr lang="tr-TR" altLang="x-none" sz="2000" dirty="0">
                <a:solidFill>
                  <a:schemeClr val="accent1">
                    <a:lumMod val="50000"/>
                  </a:schemeClr>
                </a:solidFill>
              </a:rPr>
              <a:t>ile </a:t>
            </a:r>
            <a:r>
              <a:rPr lang="tr-TR" altLang="x-none" sz="2000" u="sng" dirty="0">
                <a:solidFill>
                  <a:schemeClr val="accent1">
                    <a:lumMod val="50000"/>
                  </a:schemeClr>
                </a:solidFill>
              </a:rPr>
              <a:t>ölüm</a:t>
            </a:r>
            <a:r>
              <a:rPr lang="tr-TR" altLang="x-none" sz="2000" dirty="0">
                <a:solidFill>
                  <a:schemeClr val="accent1">
                    <a:lumMod val="50000"/>
                  </a:schemeClr>
                </a:solidFill>
              </a:rPr>
              <a:t>, </a:t>
            </a:r>
            <a:r>
              <a:rPr lang="tr-TR" altLang="x-none" sz="2000" u="sng" dirty="0">
                <a:solidFill>
                  <a:schemeClr val="accent1">
                    <a:lumMod val="50000"/>
                  </a:schemeClr>
                </a:solidFill>
              </a:rPr>
              <a:t>kaza</a:t>
            </a:r>
            <a:r>
              <a:rPr lang="tr-TR" altLang="x-none" sz="2000" dirty="0">
                <a:solidFill>
                  <a:schemeClr val="accent1">
                    <a:lumMod val="50000"/>
                  </a:schemeClr>
                </a:solidFill>
              </a:rPr>
              <a:t>, </a:t>
            </a:r>
            <a:r>
              <a:rPr lang="tr-TR" altLang="x-none" sz="2000" u="sng" dirty="0">
                <a:solidFill>
                  <a:schemeClr val="accent1">
                    <a:lumMod val="50000"/>
                  </a:schemeClr>
                </a:solidFill>
              </a:rPr>
              <a:t>sağlık</a:t>
            </a:r>
            <a:r>
              <a:rPr lang="tr-TR" altLang="x-none" sz="2000" dirty="0">
                <a:solidFill>
                  <a:schemeClr val="accent1">
                    <a:lumMod val="50000"/>
                  </a:schemeClr>
                </a:solidFill>
              </a:rPr>
              <a:t>, </a:t>
            </a:r>
            <a:r>
              <a:rPr lang="tr-TR" altLang="x-none" sz="2000" u="sng" dirty="0">
                <a:solidFill>
                  <a:schemeClr val="accent1">
                    <a:lumMod val="50000"/>
                  </a:schemeClr>
                </a:solidFill>
              </a:rPr>
              <a:t>hastalık</a:t>
            </a:r>
            <a:r>
              <a:rPr lang="tr-TR" altLang="x-none" sz="2000" dirty="0">
                <a:solidFill>
                  <a:schemeClr val="accent1">
                    <a:lumMod val="50000"/>
                  </a:schemeClr>
                </a:solidFill>
              </a:rPr>
              <a:t>, </a:t>
            </a:r>
            <a:r>
              <a:rPr lang="tr-TR" altLang="x-none" sz="2000" u="sng" dirty="0">
                <a:solidFill>
                  <a:schemeClr val="accent1">
                    <a:lumMod val="50000"/>
                  </a:schemeClr>
                </a:solidFill>
              </a:rPr>
              <a:t>sakatlık</a:t>
            </a:r>
            <a:r>
              <a:rPr lang="tr-TR" altLang="x-none" sz="2000" dirty="0">
                <a:solidFill>
                  <a:schemeClr val="accent1">
                    <a:lumMod val="50000"/>
                  </a:schemeClr>
                </a:solidFill>
              </a:rPr>
              <a:t>, </a:t>
            </a:r>
            <a:r>
              <a:rPr lang="tr-TR" altLang="x-none" sz="2000" u="sng" dirty="0">
                <a:solidFill>
                  <a:schemeClr val="accent1">
                    <a:lumMod val="50000"/>
                  </a:schemeClr>
                </a:solidFill>
              </a:rPr>
              <a:t>işsizlik</a:t>
            </a:r>
            <a:r>
              <a:rPr lang="tr-TR" altLang="x-none" sz="2000" dirty="0">
                <a:solidFill>
                  <a:schemeClr val="accent1">
                    <a:lumMod val="50000"/>
                  </a:schemeClr>
                </a:solidFill>
              </a:rPr>
              <a:t>, </a:t>
            </a:r>
            <a:r>
              <a:rPr lang="tr-TR" altLang="x-none" sz="2000" u="sng" dirty="0">
                <a:solidFill>
                  <a:schemeClr val="accent1">
                    <a:lumMod val="50000"/>
                  </a:schemeClr>
                </a:solidFill>
              </a:rPr>
              <a:t>analık</a:t>
            </a:r>
            <a:r>
              <a:rPr lang="tr-TR" altLang="x-none" sz="2000" dirty="0">
                <a:solidFill>
                  <a:schemeClr val="accent1">
                    <a:lumMod val="50000"/>
                  </a:schemeClr>
                </a:solidFill>
              </a:rPr>
              <a:t>, </a:t>
            </a:r>
            <a:r>
              <a:rPr lang="tr-TR" altLang="x-none" sz="2000" u="sng" dirty="0">
                <a:solidFill>
                  <a:schemeClr val="accent1">
                    <a:lumMod val="50000"/>
                  </a:schemeClr>
                </a:solidFill>
              </a:rPr>
              <a:t>doğum</a:t>
            </a:r>
            <a:r>
              <a:rPr lang="tr-TR" altLang="x-none" sz="2000" dirty="0">
                <a:solidFill>
                  <a:schemeClr val="accent1">
                    <a:lumMod val="50000"/>
                  </a:schemeClr>
                </a:solidFill>
              </a:rPr>
              <a:t> ve </a:t>
            </a:r>
            <a:r>
              <a:rPr lang="tr-TR" altLang="x-none" sz="2000" u="sng" dirty="0">
                <a:solidFill>
                  <a:schemeClr val="accent1">
                    <a:lumMod val="50000"/>
                  </a:schemeClr>
                </a:solidFill>
              </a:rPr>
              <a:t>tahsil</a:t>
            </a:r>
            <a:r>
              <a:rPr lang="tr-TR" altLang="x-none" sz="2000" dirty="0">
                <a:solidFill>
                  <a:schemeClr val="accent1">
                    <a:lumMod val="50000"/>
                  </a:schemeClr>
                </a:solidFill>
              </a:rPr>
              <a:t> gibi </a:t>
            </a:r>
            <a:r>
              <a:rPr lang="tr-TR" altLang="x-none" sz="2000" b="1" dirty="0">
                <a:solidFill>
                  <a:schemeClr val="accent1">
                    <a:lumMod val="50000"/>
                  </a:schemeClr>
                </a:solidFill>
              </a:rPr>
              <a:t>şahıs sigorta poliçeleri </a:t>
            </a:r>
            <a:r>
              <a:rPr lang="tr-TR" altLang="x-none" sz="2000" dirty="0">
                <a:solidFill>
                  <a:schemeClr val="accent1">
                    <a:lumMod val="50000"/>
                  </a:schemeClr>
                </a:solidFill>
              </a:rPr>
              <a:t>için ödenen primlerden oluşmaktadır.</a:t>
            </a:r>
            <a:endParaRPr lang="tr-TR" altLang="x-none" sz="2000" b="1" dirty="0">
              <a:solidFill>
                <a:srgbClr val="00B0F0"/>
              </a:solidFill>
            </a:endParaRPr>
          </a:p>
        </p:txBody>
      </p:sp>
    </p:spTree>
    <p:extLst>
      <p:ext uri="{BB962C8B-B14F-4D97-AF65-F5344CB8AC3E}">
        <p14:creationId xmlns:p14="http://schemas.microsoft.com/office/powerpoint/2010/main" val="20655237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6" name="Dikdörtgen 5"/>
          <p:cNvSpPr/>
          <p:nvPr/>
        </p:nvSpPr>
        <p:spPr>
          <a:xfrm>
            <a:off x="707366" y="990700"/>
            <a:ext cx="10877080" cy="461665"/>
          </a:xfrm>
          <a:prstGeom prst="rect">
            <a:avLst/>
          </a:prstGeom>
        </p:spPr>
        <p:txBody>
          <a:bodyPr wrap="square">
            <a:spAutoFit/>
          </a:bodyPr>
          <a:lstStyle/>
          <a:p>
            <a:r>
              <a:rPr lang="tr-TR" sz="2400" b="1" u="sng" dirty="0">
                <a:solidFill>
                  <a:srgbClr val="203864"/>
                </a:solidFill>
              </a:rPr>
              <a:t>Şahıs Sigorta Primlerinin (Ücret Matrah İndirim)</a:t>
            </a:r>
            <a:endParaRPr lang="tr-TR" sz="2000" b="1" u="sng" dirty="0">
              <a:solidFill>
                <a:srgbClr val="203864"/>
              </a:solidFill>
            </a:endParaRPr>
          </a:p>
        </p:txBody>
      </p:sp>
      <p:sp>
        <p:nvSpPr>
          <p:cNvPr id="2" name="Dikdörtgen 1"/>
          <p:cNvSpPr/>
          <p:nvPr/>
        </p:nvSpPr>
        <p:spPr>
          <a:xfrm>
            <a:off x="707366" y="1496720"/>
            <a:ext cx="10877080" cy="4170372"/>
          </a:xfrm>
          <a:prstGeom prst="rect">
            <a:avLst/>
          </a:prstGeom>
        </p:spPr>
        <p:txBody>
          <a:bodyPr wrap="square">
            <a:spAutoFit/>
          </a:bodyPr>
          <a:lstStyle/>
          <a:p>
            <a:pPr algn="just" eaLnBrk="1" hangingPunct="1">
              <a:defRPr/>
            </a:pPr>
            <a:r>
              <a:rPr lang="en-US" altLang="x-none" sz="1600" b="1" dirty="0">
                <a:solidFill>
                  <a:schemeClr val="accent1">
                    <a:lumMod val="50000"/>
                  </a:schemeClr>
                </a:solidFill>
              </a:rPr>
              <a:t>193 </a:t>
            </a:r>
            <a:r>
              <a:rPr lang="tr-TR" altLang="x-none" sz="1600" b="1" dirty="0">
                <a:solidFill>
                  <a:schemeClr val="accent1">
                    <a:lumMod val="50000"/>
                  </a:schemeClr>
                </a:solidFill>
              </a:rPr>
              <a:t>S</a:t>
            </a:r>
            <a:r>
              <a:rPr lang="en-US" altLang="x-none" sz="1600" b="1" dirty="0" err="1">
                <a:solidFill>
                  <a:schemeClr val="accent1">
                    <a:lumMod val="50000"/>
                  </a:schemeClr>
                </a:solidFill>
              </a:rPr>
              <a:t>ayılı</a:t>
            </a:r>
            <a:r>
              <a:rPr lang="tr-TR" altLang="x-none" sz="1600" b="1" dirty="0">
                <a:solidFill>
                  <a:schemeClr val="accent1">
                    <a:lumMod val="50000"/>
                  </a:schemeClr>
                </a:solidFill>
              </a:rPr>
              <a:t> Gelir Vergisi Kanunu,</a:t>
            </a:r>
            <a:r>
              <a:rPr lang="en-US" altLang="x-none" sz="1600" b="1" dirty="0">
                <a:solidFill>
                  <a:schemeClr val="accent1">
                    <a:lumMod val="50000"/>
                  </a:schemeClr>
                </a:solidFill>
              </a:rPr>
              <a:t> </a:t>
            </a:r>
            <a:endParaRPr lang="tr-TR" altLang="x-none" sz="1600" b="1" dirty="0">
              <a:solidFill>
                <a:schemeClr val="accent1">
                  <a:lumMod val="50000"/>
                </a:schemeClr>
              </a:solidFill>
            </a:endParaRPr>
          </a:p>
          <a:p>
            <a:pPr algn="just" eaLnBrk="1" hangingPunct="1">
              <a:defRPr/>
            </a:pPr>
            <a:r>
              <a:rPr lang="tr-TR" altLang="x-none" sz="1600" b="1" dirty="0">
                <a:solidFill>
                  <a:schemeClr val="accent1">
                    <a:lumMod val="50000"/>
                  </a:schemeClr>
                </a:solidFill>
              </a:rPr>
              <a:t>Maliye Bakanlığı Gelir İdari Başkanlığı Gelir Vergisi Sirküleri (Sıra No:85</a:t>
            </a:r>
            <a:r>
              <a:rPr lang="tr-TR" altLang="x-none" sz="1600" b="1" dirty="0" smtClean="0">
                <a:solidFill>
                  <a:schemeClr val="accent1">
                    <a:lumMod val="50000"/>
                  </a:schemeClr>
                </a:solidFill>
              </a:rPr>
              <a:t>);</a:t>
            </a:r>
            <a:endParaRPr lang="tr-TR" altLang="x-none" sz="1600" b="1"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dirty="0">
                <a:solidFill>
                  <a:schemeClr val="accent1">
                    <a:lumMod val="50000"/>
                  </a:schemeClr>
                </a:solidFill>
              </a:rPr>
              <a:t>Şahıs sigorta primlerinin vergi matrahının tespitinde indirim konusu yapılabilmesi için; şahıs sigorta şirketlerinin Türkiye'de yerleşik ve merkezinin Türkiye'de olması gerekmektedir.</a:t>
            </a:r>
          </a:p>
          <a:p>
            <a:pPr marL="285750" indent="-285750" algn="just" eaLnBrk="1" hangingPunct="1">
              <a:buFont typeface="Arial" panose="020B0604020202020204" pitchFamily="34" charset="0"/>
              <a:buChar char="•"/>
              <a:defRPr/>
            </a:pPr>
            <a:endParaRPr lang="tr-TR" altLang="x-none" sz="7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dirty="0">
                <a:solidFill>
                  <a:schemeClr val="accent1">
                    <a:lumMod val="50000"/>
                  </a:schemeClr>
                </a:solidFill>
              </a:rPr>
              <a:t>İndirim konusu yapılacak primlerin toplamı, ödendiği ayda elde edilen ücretin %15'ini ve yıllık olarak asgari ücretin yıllık tutarını aşmayacaktır. </a:t>
            </a:r>
          </a:p>
          <a:p>
            <a:pPr marL="285750" indent="-285750" algn="just" eaLnBrk="1" hangingPunct="1">
              <a:buFont typeface="Arial" panose="020B0604020202020204" pitchFamily="34" charset="0"/>
              <a:buChar char="•"/>
              <a:defRPr/>
            </a:pPr>
            <a:endParaRPr lang="tr-TR" altLang="x-none" sz="7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dirty="0">
                <a:solidFill>
                  <a:schemeClr val="accent1">
                    <a:lumMod val="50000"/>
                  </a:schemeClr>
                </a:solidFill>
              </a:rPr>
              <a:t>Yıl içinde asgari ücret tutarında meydana gelebilecek değişiklikler, indirim yapılacak tutarların hesabında dikkate alınacaktır.</a:t>
            </a:r>
          </a:p>
          <a:p>
            <a:pPr marL="285750" indent="-285750" algn="just" eaLnBrk="1" hangingPunct="1">
              <a:buFont typeface="Arial" panose="020B0604020202020204" pitchFamily="34" charset="0"/>
              <a:buChar char="•"/>
              <a:defRPr/>
            </a:pPr>
            <a:endParaRPr lang="tr-TR" altLang="x-none" sz="7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b="1" dirty="0">
                <a:solidFill>
                  <a:schemeClr val="accent1">
                    <a:lumMod val="50000"/>
                  </a:schemeClr>
                </a:solidFill>
              </a:rPr>
              <a:t>İndirim konusu yapılacak prim tutarının tespitinde esas alınacak ücret</a:t>
            </a:r>
            <a:r>
              <a:rPr lang="tr-TR" altLang="x-none" dirty="0">
                <a:solidFill>
                  <a:schemeClr val="accent1">
                    <a:lumMod val="50000"/>
                  </a:schemeClr>
                </a:solidFill>
              </a:rPr>
              <a:t>, işveren tarafından çalışana hizmeti karşılığında ödenen </a:t>
            </a:r>
            <a:r>
              <a:rPr lang="tr-TR" altLang="x-none" b="1" dirty="0">
                <a:solidFill>
                  <a:schemeClr val="accent1">
                    <a:lumMod val="50000"/>
                  </a:schemeClr>
                </a:solidFill>
              </a:rPr>
              <a:t>aylık (maaş), prim, ikramiye, sosyal yardımlar ve zamlar gibi vergiye tabi sürekli nitelikteki ödemelerin gelir vergisine tabi unsurların brüt tutarlarının toplamı olacaktır. </a:t>
            </a:r>
            <a:r>
              <a:rPr lang="tr-TR" altLang="x-none" dirty="0" smtClean="0">
                <a:solidFill>
                  <a:schemeClr val="accent1">
                    <a:lumMod val="50000"/>
                  </a:schemeClr>
                </a:solidFill>
              </a:rPr>
              <a:t>(SGK </a:t>
            </a:r>
            <a:r>
              <a:rPr lang="tr-TR" altLang="x-none" dirty="0" smtClean="0">
                <a:solidFill>
                  <a:schemeClr val="accent1">
                    <a:lumMod val="50000"/>
                  </a:schemeClr>
                </a:solidFill>
              </a:rPr>
              <a:t>PRİMİ </a:t>
            </a:r>
            <a:r>
              <a:rPr lang="tr-TR" altLang="x-none" dirty="0" err="1" smtClean="0">
                <a:solidFill>
                  <a:schemeClr val="accent1">
                    <a:lumMod val="50000"/>
                  </a:schemeClr>
                </a:solidFill>
              </a:rPr>
              <a:t>ŞAHIS</a:t>
            </a:r>
            <a:r>
              <a:rPr lang="tr-TR" altLang="x-none" dirty="0" err="1" smtClean="0">
                <a:solidFill>
                  <a:schemeClr val="accent1">
                    <a:lumMod val="50000"/>
                  </a:schemeClr>
                </a:solidFill>
              </a:rPr>
              <a:t>kesintisi</a:t>
            </a:r>
            <a:r>
              <a:rPr lang="tr-TR" altLang="x-none" dirty="0" smtClean="0">
                <a:solidFill>
                  <a:schemeClr val="accent1">
                    <a:lumMod val="50000"/>
                  </a:schemeClr>
                </a:solidFill>
              </a:rPr>
              <a:t> </a:t>
            </a:r>
            <a:r>
              <a:rPr lang="tr-TR" altLang="x-none" dirty="0">
                <a:solidFill>
                  <a:schemeClr val="accent1">
                    <a:lumMod val="50000"/>
                  </a:schemeClr>
                </a:solidFill>
              </a:rPr>
              <a:t>düşülmeden)</a:t>
            </a:r>
          </a:p>
          <a:p>
            <a:pPr marL="285750" indent="-285750" algn="just" eaLnBrk="1" hangingPunct="1">
              <a:buFont typeface="Arial" panose="020B0604020202020204" pitchFamily="34" charset="0"/>
              <a:buChar char="•"/>
              <a:defRPr/>
            </a:pPr>
            <a:endParaRPr lang="tr-TR" altLang="x-none" sz="7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dirty="0">
                <a:solidFill>
                  <a:schemeClr val="accent1">
                    <a:lumMod val="50000"/>
                  </a:schemeClr>
                </a:solidFill>
              </a:rPr>
              <a:t>Gider karşılığı olarak ödenen tutarlar (yapılan gerçek bir giderin karşılığı olsun olmasın) dikkate alınmayacaktır. </a:t>
            </a:r>
          </a:p>
          <a:p>
            <a:pPr marL="285750" indent="-285750" algn="just" eaLnBrk="1" hangingPunct="1">
              <a:buFont typeface="Arial" panose="020B0604020202020204" pitchFamily="34" charset="0"/>
              <a:buChar char="•"/>
              <a:defRPr/>
            </a:pPr>
            <a:endParaRPr lang="tr-TR" altLang="x-none" sz="700" dirty="0">
              <a:solidFill>
                <a:schemeClr val="accent1">
                  <a:lumMod val="50000"/>
                </a:schemeClr>
              </a:solidFill>
            </a:endParaRPr>
          </a:p>
        </p:txBody>
      </p:sp>
    </p:spTree>
    <p:extLst>
      <p:ext uri="{BB962C8B-B14F-4D97-AF65-F5344CB8AC3E}">
        <p14:creationId xmlns:p14="http://schemas.microsoft.com/office/powerpoint/2010/main" val="327291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5" name="TextBox 5"/>
          <p:cNvSpPr txBox="1">
            <a:spLocks noChangeArrowheads="1"/>
          </p:cNvSpPr>
          <p:nvPr/>
        </p:nvSpPr>
        <p:spPr bwMode="auto">
          <a:xfrm>
            <a:off x="884526" y="689332"/>
            <a:ext cx="104229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None/>
            </a:pPr>
            <a:r>
              <a:rPr lang="tr-TR" altLang="tr-TR" sz="3600" b="1" dirty="0">
                <a:solidFill>
                  <a:srgbClr val="00B0F0"/>
                </a:solidFill>
              </a:rPr>
              <a:t>GENEL BİLGİ / AKADEMİK PERSONEL</a:t>
            </a:r>
            <a:endParaRPr lang="en-US" altLang="tr-TR" sz="3600" b="1" dirty="0">
              <a:solidFill>
                <a:srgbClr val="00B0F0"/>
              </a:solidFill>
            </a:endParaRPr>
          </a:p>
        </p:txBody>
      </p:sp>
      <p:sp>
        <p:nvSpPr>
          <p:cNvPr id="5124" name="TextBox 7"/>
          <p:cNvSpPr txBox="1">
            <a:spLocks noChangeArrowheads="1"/>
          </p:cNvSpPr>
          <p:nvPr/>
        </p:nvSpPr>
        <p:spPr bwMode="auto">
          <a:xfrm>
            <a:off x="679161" y="1337952"/>
            <a:ext cx="10607675" cy="4216539"/>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just" eaLnBrk="1" hangingPunct="1">
              <a:defRPr/>
            </a:pPr>
            <a:r>
              <a:rPr lang="tr-TR" sz="2000" b="1" dirty="0">
                <a:solidFill>
                  <a:schemeClr val="accent1">
                    <a:lumMod val="50000"/>
                  </a:schemeClr>
                </a:solidFill>
              </a:rPr>
              <a:t>2547 </a:t>
            </a:r>
            <a:r>
              <a:rPr lang="tr-TR" sz="2000" b="1">
                <a:solidFill>
                  <a:schemeClr val="accent1">
                    <a:lumMod val="50000"/>
                  </a:schemeClr>
                </a:solidFill>
              </a:rPr>
              <a:t>sayılı Yükseköğretim Kanununun </a:t>
            </a:r>
            <a:r>
              <a:rPr lang="tr-TR" sz="2000" b="1" dirty="0">
                <a:solidFill>
                  <a:schemeClr val="accent1">
                    <a:lumMod val="50000"/>
                  </a:schemeClr>
                </a:solidFill>
              </a:rPr>
              <a:t>3 üncü maddesi (J) bendinde tanımı yapılan </a:t>
            </a:r>
            <a:r>
              <a:rPr lang="tr-TR" sz="2000" dirty="0">
                <a:solidFill>
                  <a:schemeClr val="accent1">
                    <a:lumMod val="50000"/>
                  </a:schemeClr>
                </a:solidFill>
              </a:rPr>
              <a:t>öğretim elemanlarının </a:t>
            </a:r>
            <a:r>
              <a:rPr lang="tr-TR" sz="2000" b="1" dirty="0">
                <a:solidFill>
                  <a:schemeClr val="accent1">
                    <a:lumMod val="50000"/>
                  </a:schemeClr>
                </a:solidFill>
              </a:rPr>
              <a:t>sınıflandırması ve başlangıç dereceleri </a:t>
            </a:r>
            <a:r>
              <a:rPr lang="tr-TR" sz="2000" dirty="0">
                <a:solidFill>
                  <a:schemeClr val="accent1">
                    <a:lumMod val="50000"/>
                  </a:schemeClr>
                </a:solidFill>
              </a:rPr>
              <a:t>2914 sayılı Yükseköğretim personel Kanununda  yapılmıştır. (Madde: 3)</a:t>
            </a:r>
          </a:p>
          <a:p>
            <a:pPr algn="just" eaLnBrk="1" hangingPunct="1">
              <a:defRPr/>
            </a:pPr>
            <a:endParaRPr lang="tr-TR" sz="1000" dirty="0"/>
          </a:p>
          <a:p>
            <a:pPr algn="just" eaLnBrk="1" hangingPunct="1">
              <a:defRPr/>
            </a:pPr>
            <a:r>
              <a:rPr lang="tr-TR" sz="2000" b="1" dirty="0">
                <a:solidFill>
                  <a:schemeClr val="accent1">
                    <a:lumMod val="50000"/>
                  </a:schemeClr>
                </a:solidFill>
              </a:rPr>
              <a:t>A) Öğretim üyeleri sınıfı:</a:t>
            </a:r>
          </a:p>
          <a:p>
            <a:pPr algn="just" eaLnBrk="1" hangingPunct="1">
              <a:defRPr/>
            </a:pPr>
            <a:r>
              <a:rPr lang="tr-TR" dirty="0">
                <a:solidFill>
                  <a:schemeClr val="accent1">
                    <a:lumMod val="50000"/>
                  </a:schemeClr>
                </a:solidFill>
              </a:rPr>
              <a:t>Bu sınıf; profesörler, doçentler ve doktor öğretim üyelerinden oluşur.</a:t>
            </a:r>
          </a:p>
          <a:p>
            <a:pPr algn="just" eaLnBrk="1" hangingPunct="1">
              <a:defRPr/>
            </a:pPr>
            <a:r>
              <a:rPr lang="tr-TR" dirty="0">
                <a:solidFill>
                  <a:schemeClr val="accent1">
                    <a:lumMod val="50000"/>
                  </a:schemeClr>
                </a:solidFill>
              </a:rPr>
              <a:t>   </a:t>
            </a:r>
            <a:r>
              <a:rPr lang="tr-TR" b="1" dirty="0">
                <a:solidFill>
                  <a:schemeClr val="accent1">
                    <a:lumMod val="50000"/>
                  </a:schemeClr>
                </a:solidFill>
              </a:rPr>
              <a:t>a)</a:t>
            </a:r>
            <a:r>
              <a:rPr lang="tr-TR" dirty="0">
                <a:solidFill>
                  <a:schemeClr val="accent1">
                    <a:lumMod val="50000"/>
                  </a:schemeClr>
                </a:solidFill>
              </a:rPr>
              <a:t> Profesörler, profesör kadrosuna atandıkları tarihi izleyen aybaşından itibaren birinci derecenin,</a:t>
            </a:r>
          </a:p>
          <a:p>
            <a:pPr algn="just" eaLnBrk="1" hangingPunct="1">
              <a:defRPr/>
            </a:pPr>
            <a:r>
              <a:rPr lang="tr-TR" dirty="0">
                <a:solidFill>
                  <a:schemeClr val="accent1">
                    <a:lumMod val="50000"/>
                  </a:schemeClr>
                </a:solidFill>
              </a:rPr>
              <a:t>   </a:t>
            </a:r>
            <a:r>
              <a:rPr lang="tr-TR" b="1" dirty="0">
                <a:solidFill>
                  <a:schemeClr val="accent1">
                    <a:lumMod val="50000"/>
                  </a:schemeClr>
                </a:solidFill>
              </a:rPr>
              <a:t>b)</a:t>
            </a:r>
            <a:r>
              <a:rPr lang="tr-TR" dirty="0">
                <a:solidFill>
                  <a:schemeClr val="accent1">
                    <a:lumMod val="50000"/>
                  </a:schemeClr>
                </a:solidFill>
              </a:rPr>
              <a:t> Doçentler, doçent kadrosuna atandıkları tarihi izleyen aybaşından itibaren üçüncü derecenin,</a:t>
            </a:r>
          </a:p>
          <a:p>
            <a:pPr algn="just" eaLnBrk="1" hangingPunct="1">
              <a:defRPr/>
            </a:pPr>
            <a:r>
              <a:rPr lang="tr-TR" dirty="0">
                <a:solidFill>
                  <a:schemeClr val="accent1">
                    <a:lumMod val="50000"/>
                  </a:schemeClr>
                </a:solidFill>
              </a:rPr>
              <a:t>   </a:t>
            </a:r>
            <a:r>
              <a:rPr lang="tr-TR" b="1" dirty="0">
                <a:solidFill>
                  <a:schemeClr val="accent1">
                    <a:lumMod val="50000"/>
                  </a:schemeClr>
                </a:solidFill>
              </a:rPr>
              <a:t>c)</a:t>
            </a:r>
            <a:r>
              <a:rPr lang="tr-TR" dirty="0">
                <a:solidFill>
                  <a:schemeClr val="accent1">
                    <a:lumMod val="50000"/>
                  </a:schemeClr>
                </a:solidFill>
              </a:rPr>
              <a:t> Doktor öğretim üyeleri, doktor öğretim üyesi kadrosuna atandıkları tarihi izleyen aybaşından itibaren beşinci derecenin, ilk kademe aylığını alırlar.</a:t>
            </a:r>
          </a:p>
          <a:p>
            <a:pPr algn="just" eaLnBrk="1" hangingPunct="1">
              <a:defRPr/>
            </a:pPr>
            <a:endParaRPr lang="tr-TR" sz="800" dirty="0">
              <a:solidFill>
                <a:schemeClr val="accent1">
                  <a:lumMod val="50000"/>
                </a:schemeClr>
              </a:solidFill>
            </a:endParaRPr>
          </a:p>
          <a:p>
            <a:pPr algn="just" eaLnBrk="1" hangingPunct="1">
              <a:defRPr/>
            </a:pPr>
            <a:r>
              <a:rPr lang="tr-TR" b="1" dirty="0">
                <a:solidFill>
                  <a:schemeClr val="accent1">
                    <a:lumMod val="50000"/>
                  </a:schemeClr>
                </a:solidFill>
              </a:rPr>
              <a:t>B) Öğretim görevlileri sınıfı: </a:t>
            </a:r>
          </a:p>
          <a:p>
            <a:pPr algn="just" eaLnBrk="1" hangingPunct="1">
              <a:defRPr/>
            </a:pPr>
            <a:r>
              <a:rPr lang="tr-TR" sz="2000" dirty="0"/>
              <a:t>     </a:t>
            </a:r>
            <a:r>
              <a:rPr lang="tr-TR" dirty="0">
                <a:solidFill>
                  <a:schemeClr val="accent1">
                    <a:lumMod val="50000"/>
                  </a:schemeClr>
                </a:solidFill>
              </a:rPr>
              <a:t>Bu sınıf, öğretim görevlilerinden oluşur.</a:t>
            </a:r>
          </a:p>
          <a:p>
            <a:pPr algn="just" eaLnBrk="1" hangingPunct="1">
              <a:defRPr/>
            </a:pPr>
            <a:endParaRPr lang="tr-TR" altLang="x-none" sz="800" dirty="0">
              <a:solidFill>
                <a:schemeClr val="accent1">
                  <a:lumMod val="50000"/>
                </a:schemeClr>
              </a:solidFill>
            </a:endParaRPr>
          </a:p>
          <a:p>
            <a:pPr algn="just" eaLnBrk="1" hangingPunct="1">
              <a:defRPr/>
            </a:pPr>
            <a:r>
              <a:rPr lang="tr-TR" b="1" dirty="0">
                <a:solidFill>
                  <a:schemeClr val="accent1">
                    <a:lumMod val="50000"/>
                  </a:schemeClr>
                </a:solidFill>
              </a:rPr>
              <a:t>C) Araştırma görevlileri sınıfı: </a:t>
            </a:r>
          </a:p>
          <a:p>
            <a:pPr algn="just" eaLnBrk="1" hangingPunct="1">
              <a:defRPr/>
            </a:pPr>
            <a:r>
              <a:rPr lang="tr-TR" dirty="0"/>
              <a:t>    </a:t>
            </a:r>
            <a:r>
              <a:rPr lang="tr-TR" dirty="0">
                <a:solidFill>
                  <a:schemeClr val="accent1">
                    <a:lumMod val="50000"/>
                  </a:schemeClr>
                </a:solidFill>
              </a:rPr>
              <a:t>Bu sınıf, araştırma görevlilerinden oluşur.</a:t>
            </a:r>
            <a:endParaRPr lang="tr-TR" altLang="x-none" dirty="0">
              <a:solidFill>
                <a:schemeClr val="accent1">
                  <a:lumMod val="50000"/>
                </a:schemeClr>
              </a:solidFill>
            </a:endParaRPr>
          </a:p>
        </p:txBody>
      </p:sp>
      <p:sp>
        <p:nvSpPr>
          <p:cNvPr id="7"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819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6" name="Dikdörtgen 5"/>
          <p:cNvSpPr/>
          <p:nvPr/>
        </p:nvSpPr>
        <p:spPr>
          <a:xfrm>
            <a:off x="707366" y="990375"/>
            <a:ext cx="10877080" cy="461665"/>
          </a:xfrm>
          <a:prstGeom prst="rect">
            <a:avLst/>
          </a:prstGeom>
        </p:spPr>
        <p:txBody>
          <a:bodyPr wrap="square">
            <a:spAutoFit/>
          </a:bodyPr>
          <a:lstStyle/>
          <a:p>
            <a:r>
              <a:rPr lang="tr-TR" sz="2400" b="1" u="sng" dirty="0">
                <a:solidFill>
                  <a:srgbClr val="203864"/>
                </a:solidFill>
              </a:rPr>
              <a:t>Asgari Ücret İstisnası</a:t>
            </a:r>
          </a:p>
        </p:txBody>
      </p:sp>
      <p:sp>
        <p:nvSpPr>
          <p:cNvPr id="2" name="Dikdörtgen 1"/>
          <p:cNvSpPr/>
          <p:nvPr/>
        </p:nvSpPr>
        <p:spPr>
          <a:xfrm>
            <a:off x="707366" y="1557040"/>
            <a:ext cx="10877080" cy="3785652"/>
          </a:xfrm>
          <a:prstGeom prst="rect">
            <a:avLst/>
          </a:prstGeom>
        </p:spPr>
        <p:txBody>
          <a:bodyPr wrap="square">
            <a:spAutoFit/>
          </a:bodyPr>
          <a:lstStyle/>
          <a:p>
            <a:pPr algn="just" eaLnBrk="1" hangingPunct="1">
              <a:defRPr/>
            </a:pPr>
            <a:r>
              <a:rPr lang="en-US" altLang="x-none" b="1" dirty="0">
                <a:solidFill>
                  <a:schemeClr val="accent1">
                    <a:lumMod val="50000"/>
                  </a:schemeClr>
                </a:solidFill>
              </a:rPr>
              <a:t>193 </a:t>
            </a:r>
            <a:r>
              <a:rPr lang="tr-TR" altLang="x-none" b="1" dirty="0">
                <a:solidFill>
                  <a:schemeClr val="accent1">
                    <a:lumMod val="50000"/>
                  </a:schemeClr>
                </a:solidFill>
              </a:rPr>
              <a:t>S</a:t>
            </a:r>
            <a:r>
              <a:rPr lang="en-US" altLang="x-none" b="1" dirty="0" err="1">
                <a:solidFill>
                  <a:schemeClr val="accent1">
                    <a:lumMod val="50000"/>
                  </a:schemeClr>
                </a:solidFill>
              </a:rPr>
              <a:t>ayılı</a:t>
            </a:r>
            <a:r>
              <a:rPr lang="tr-TR" altLang="x-none" b="1" dirty="0">
                <a:solidFill>
                  <a:schemeClr val="accent1">
                    <a:lumMod val="50000"/>
                  </a:schemeClr>
                </a:solidFill>
              </a:rPr>
              <a:t> Gelir Vergisi Kanunu,</a:t>
            </a:r>
            <a:r>
              <a:rPr lang="en-US" altLang="x-none" b="1" dirty="0">
                <a:solidFill>
                  <a:schemeClr val="accent1">
                    <a:lumMod val="50000"/>
                  </a:schemeClr>
                </a:solidFill>
              </a:rPr>
              <a:t> </a:t>
            </a:r>
            <a:endParaRPr lang="tr-TR" altLang="x-none" b="1" dirty="0">
              <a:solidFill>
                <a:schemeClr val="accent1">
                  <a:lumMod val="50000"/>
                </a:schemeClr>
              </a:solidFill>
            </a:endParaRPr>
          </a:p>
          <a:p>
            <a:pPr algn="just" eaLnBrk="1" hangingPunct="1">
              <a:defRPr/>
            </a:pPr>
            <a:r>
              <a:rPr lang="tr-TR" b="1" dirty="0">
                <a:solidFill>
                  <a:schemeClr val="accent1">
                    <a:lumMod val="50000"/>
                  </a:schemeClr>
                </a:solidFill>
              </a:rPr>
              <a:t>7349 Sayılı Gelir Vergisi Kanunu İle Bazı Kanunlarda Değişiklik Yapılmasına Dair Kanun,</a:t>
            </a:r>
          </a:p>
          <a:p>
            <a:pPr algn="just" eaLnBrk="1" hangingPunct="1">
              <a:defRPr/>
            </a:pPr>
            <a:r>
              <a:rPr lang="tr-TR" b="1" dirty="0">
                <a:solidFill>
                  <a:schemeClr val="accent1">
                    <a:lumMod val="50000"/>
                  </a:schemeClr>
                </a:solidFill>
              </a:rPr>
              <a:t>Gelir Vergisi Genel Tebliğ (Seri No:319);</a:t>
            </a:r>
          </a:p>
          <a:p>
            <a:pPr marL="285750" indent="-285750" algn="just" eaLnBrk="1" hangingPunct="1">
              <a:buFont typeface="Arial" panose="020B0604020202020204" pitchFamily="34" charset="0"/>
              <a:buChar char="•"/>
              <a:defRPr/>
            </a:pPr>
            <a:endParaRPr lang="tr-TR" altLang="x-none" sz="1200" dirty="0">
              <a:solidFill>
                <a:schemeClr val="accent1">
                  <a:lumMod val="50000"/>
                </a:schemeClr>
              </a:solidFill>
            </a:endParaRPr>
          </a:p>
          <a:p>
            <a:pPr algn="just" eaLnBrk="1" hangingPunct="1">
              <a:defRPr/>
            </a:pPr>
            <a:r>
              <a:rPr lang="tr-TR" altLang="x-none" dirty="0">
                <a:solidFill>
                  <a:schemeClr val="accent1">
                    <a:lumMod val="50000"/>
                  </a:schemeClr>
                </a:solidFill>
              </a:rPr>
              <a:t>7349 sayılı Kanunun 2 inci maddesi ile 193 sayılı Kanunun 23 üncü maddesinin birinci fıkrasının (18) numaralı bendinde yapılan düzenleme ile,</a:t>
            </a:r>
          </a:p>
          <a:p>
            <a:pPr marL="285750" indent="-285750" algn="just" eaLnBrk="1" hangingPunct="1">
              <a:buFont typeface="Arial" panose="020B0604020202020204" pitchFamily="34" charset="0"/>
              <a:buChar char="•"/>
              <a:defRPr/>
            </a:pPr>
            <a:endParaRPr lang="tr-TR" altLang="x-none" sz="7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sz="1600" dirty="0">
                <a:solidFill>
                  <a:schemeClr val="accent1">
                    <a:lumMod val="50000"/>
                  </a:schemeClr>
                </a:solidFill>
              </a:rPr>
              <a:t>Hizmet erbabının 1/1/2022 tarihinden itibaren ödemenin yapıldığı ayda geçerli olan asgari ücretin aylık brüt tutarından işçi sosyal güvenlik kurumu primi ve işsizlik sigorta primi düşüldükten sonra kalan tutarına isabet eden ücretleri gelir vergisinden istisna edilmiştir.</a:t>
            </a:r>
          </a:p>
          <a:p>
            <a:pPr marL="285750" indent="-285750" algn="just" eaLnBrk="1" hangingPunct="1">
              <a:buFont typeface="Arial" panose="020B0604020202020204" pitchFamily="34" charset="0"/>
              <a:buChar char="•"/>
              <a:defRPr/>
            </a:pPr>
            <a:endParaRPr lang="tr-TR" altLang="x-none" sz="7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sz="1600" dirty="0">
                <a:solidFill>
                  <a:schemeClr val="accent1">
                    <a:lumMod val="50000"/>
                  </a:schemeClr>
                </a:solidFill>
              </a:rPr>
              <a:t>İstisnayı aşan ücret gelirinin vergilendirilmesinde, hizmet erbabının </a:t>
            </a:r>
            <a:r>
              <a:rPr lang="tr-TR" altLang="x-none" sz="1600" b="1" u="sng" dirty="0">
                <a:solidFill>
                  <a:schemeClr val="accent1">
                    <a:lumMod val="50000"/>
                  </a:schemeClr>
                </a:solidFill>
              </a:rPr>
              <a:t>ilgili aydaki gelirine ilişkin verginin hesaplanacağı gelir dilim tutarları ve oranları</a:t>
            </a:r>
            <a:r>
              <a:rPr lang="tr-TR" altLang="x-none" sz="1600" dirty="0">
                <a:solidFill>
                  <a:schemeClr val="accent1">
                    <a:lumMod val="50000"/>
                  </a:schemeClr>
                </a:solidFill>
              </a:rPr>
              <a:t>, istisna kapsamındaki tutarlar da dikkate alınarak belirlenecektir</a:t>
            </a:r>
          </a:p>
          <a:p>
            <a:pPr marL="285750" indent="-285750" algn="just" eaLnBrk="1" hangingPunct="1">
              <a:buFont typeface="Arial" panose="020B0604020202020204" pitchFamily="34" charset="0"/>
              <a:buChar char="•"/>
              <a:defRPr/>
            </a:pPr>
            <a:endParaRPr lang="tr-TR" altLang="x-none" sz="7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sz="1600" dirty="0">
                <a:solidFill>
                  <a:schemeClr val="accent1">
                    <a:lumMod val="50000"/>
                  </a:schemeClr>
                </a:solidFill>
              </a:rPr>
              <a:t>İstisna nedeniyle alınmayacak olan vergi, ilgili ayda aylık asgari ücret üzerinden hesaplanması gereken vergiyi aşmayacaktır.</a:t>
            </a:r>
          </a:p>
          <a:p>
            <a:pPr marL="285750" indent="-285750" algn="just" eaLnBrk="1" hangingPunct="1">
              <a:buFont typeface="Arial" panose="020B0604020202020204" pitchFamily="34" charset="0"/>
              <a:buChar char="•"/>
              <a:defRPr/>
            </a:pPr>
            <a:endParaRPr lang="tr-TR" altLang="x-none" sz="7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sz="1600" dirty="0">
                <a:solidFill>
                  <a:schemeClr val="accent1">
                    <a:lumMod val="50000"/>
                  </a:schemeClr>
                </a:solidFill>
              </a:rPr>
              <a:t>Hizmet erbabının birden fazla işverenden ücret alması halinde istisna sadece en yüksek olan ücrete uygulanacaktır.</a:t>
            </a:r>
          </a:p>
        </p:txBody>
      </p:sp>
    </p:spTree>
    <p:extLst>
      <p:ext uri="{BB962C8B-B14F-4D97-AF65-F5344CB8AC3E}">
        <p14:creationId xmlns:p14="http://schemas.microsoft.com/office/powerpoint/2010/main" val="2432124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6" name="Dikdörtgen 5"/>
          <p:cNvSpPr/>
          <p:nvPr/>
        </p:nvSpPr>
        <p:spPr>
          <a:xfrm>
            <a:off x="707366" y="990375"/>
            <a:ext cx="10877080" cy="461665"/>
          </a:xfrm>
          <a:prstGeom prst="rect">
            <a:avLst/>
          </a:prstGeom>
        </p:spPr>
        <p:txBody>
          <a:bodyPr wrap="square">
            <a:spAutoFit/>
          </a:bodyPr>
          <a:lstStyle/>
          <a:p>
            <a:r>
              <a:rPr lang="tr-TR" sz="2400" b="1" u="sng" dirty="0">
                <a:solidFill>
                  <a:srgbClr val="203864"/>
                </a:solidFill>
              </a:rPr>
              <a:t>Asgari Ücret İstisnası</a:t>
            </a:r>
            <a:endParaRPr lang="tr-TR" sz="2000" b="1" u="sng" dirty="0">
              <a:solidFill>
                <a:srgbClr val="203864"/>
              </a:solidFill>
            </a:endParaRPr>
          </a:p>
        </p:txBody>
      </p:sp>
      <p:sp>
        <p:nvSpPr>
          <p:cNvPr id="2" name="Dikdörtgen 1"/>
          <p:cNvSpPr/>
          <p:nvPr/>
        </p:nvSpPr>
        <p:spPr>
          <a:xfrm>
            <a:off x="707366" y="1557040"/>
            <a:ext cx="10877080" cy="3908762"/>
          </a:xfrm>
          <a:prstGeom prst="rect">
            <a:avLst/>
          </a:prstGeom>
        </p:spPr>
        <p:txBody>
          <a:bodyPr wrap="square">
            <a:spAutoFit/>
          </a:bodyPr>
          <a:lstStyle/>
          <a:p>
            <a:pPr algn="just" eaLnBrk="1" hangingPunct="1">
              <a:defRPr/>
            </a:pPr>
            <a:r>
              <a:rPr lang="en-US" altLang="x-none" sz="1600" b="1" dirty="0">
                <a:solidFill>
                  <a:schemeClr val="accent1">
                    <a:lumMod val="50000"/>
                  </a:schemeClr>
                </a:solidFill>
              </a:rPr>
              <a:t>193 </a:t>
            </a:r>
            <a:r>
              <a:rPr lang="tr-TR" altLang="x-none" sz="1600" b="1" dirty="0">
                <a:solidFill>
                  <a:schemeClr val="accent1">
                    <a:lumMod val="50000"/>
                  </a:schemeClr>
                </a:solidFill>
              </a:rPr>
              <a:t>S</a:t>
            </a:r>
            <a:r>
              <a:rPr lang="en-US" altLang="x-none" sz="1600" b="1" dirty="0" err="1">
                <a:solidFill>
                  <a:schemeClr val="accent1">
                    <a:lumMod val="50000"/>
                  </a:schemeClr>
                </a:solidFill>
              </a:rPr>
              <a:t>ayılı</a:t>
            </a:r>
            <a:r>
              <a:rPr lang="tr-TR" altLang="x-none" sz="1600" b="1" dirty="0">
                <a:solidFill>
                  <a:schemeClr val="accent1">
                    <a:lumMod val="50000"/>
                  </a:schemeClr>
                </a:solidFill>
              </a:rPr>
              <a:t> Gelir Vergisi Kanunu,</a:t>
            </a:r>
            <a:r>
              <a:rPr lang="en-US" altLang="x-none" sz="1600" b="1" dirty="0">
                <a:solidFill>
                  <a:schemeClr val="accent1">
                    <a:lumMod val="50000"/>
                  </a:schemeClr>
                </a:solidFill>
              </a:rPr>
              <a:t> </a:t>
            </a:r>
            <a:endParaRPr lang="tr-TR" altLang="x-none" sz="1600" b="1" dirty="0">
              <a:solidFill>
                <a:schemeClr val="accent1">
                  <a:lumMod val="50000"/>
                </a:schemeClr>
              </a:solidFill>
            </a:endParaRPr>
          </a:p>
          <a:p>
            <a:pPr algn="just" eaLnBrk="1" hangingPunct="1">
              <a:defRPr/>
            </a:pPr>
            <a:r>
              <a:rPr lang="tr-TR" sz="1600" b="1" dirty="0">
                <a:solidFill>
                  <a:schemeClr val="accent1">
                    <a:lumMod val="50000"/>
                  </a:schemeClr>
                </a:solidFill>
              </a:rPr>
              <a:t>7349 Sayılı Gelir Vergisi Kanunu İle Bazı Kanunlarda Değişiklik Yapılmasına Dair Kanun,</a:t>
            </a:r>
          </a:p>
          <a:p>
            <a:pPr algn="just" eaLnBrk="1" hangingPunct="1">
              <a:defRPr/>
            </a:pPr>
            <a:r>
              <a:rPr lang="tr-TR" sz="1600" b="1" dirty="0">
                <a:solidFill>
                  <a:schemeClr val="accent1">
                    <a:lumMod val="50000"/>
                  </a:schemeClr>
                </a:solidFill>
              </a:rPr>
              <a:t>Gelir Vergisi Genel Tebliğ (Seri No:319);</a:t>
            </a:r>
          </a:p>
          <a:p>
            <a:pPr marL="285750" indent="-285750" algn="just" eaLnBrk="1" hangingPunct="1">
              <a:buFont typeface="Arial" panose="020B0604020202020204" pitchFamily="34" charset="0"/>
              <a:buChar char="•"/>
              <a:defRPr/>
            </a:pPr>
            <a:endParaRPr lang="tr-TR" altLang="x-none" sz="2000" dirty="0">
              <a:solidFill>
                <a:schemeClr val="accent1">
                  <a:lumMod val="50000"/>
                </a:schemeClr>
              </a:solidFill>
            </a:endParaRPr>
          </a:p>
          <a:p>
            <a:pPr algn="just" eaLnBrk="1" hangingPunct="1">
              <a:defRPr/>
            </a:pPr>
            <a:r>
              <a:rPr lang="tr-TR" altLang="x-none" dirty="0">
                <a:solidFill>
                  <a:schemeClr val="accent1">
                    <a:lumMod val="50000"/>
                  </a:schemeClr>
                </a:solidFill>
              </a:rPr>
              <a:t>Gelir vergisi istisna kapsamında olan ve KPHYS üzerinden hesaplanan aylık/ücret, ek ders, fazla çalışma </a:t>
            </a:r>
            <a:r>
              <a:rPr lang="tr-TR" altLang="x-none" dirty="0" err="1">
                <a:solidFill>
                  <a:schemeClr val="accent1">
                    <a:lumMod val="50000"/>
                  </a:schemeClr>
                </a:solidFill>
              </a:rPr>
              <a:t>vb</a:t>
            </a:r>
            <a:r>
              <a:rPr lang="tr-TR" altLang="x-none" dirty="0">
                <a:solidFill>
                  <a:schemeClr val="accent1">
                    <a:lumMod val="50000"/>
                  </a:schemeClr>
                </a:solidFill>
              </a:rPr>
              <a:t> ödemelerinde; ilgili ay içerisinde ilk önce hangi ödeme türünde hesaplama yapılmış ise ilk önce gelir ve damga vergisi istisnası o ödeme türünde uygulanacak, kalan istisna tutarı olursa diğer ödemelerde de istisna uygulanmaya devam edecektir.</a:t>
            </a:r>
          </a:p>
          <a:p>
            <a:pPr algn="just" eaLnBrk="1" hangingPunct="1">
              <a:defRPr/>
            </a:pPr>
            <a:endParaRPr lang="tr-TR" altLang="x-none" dirty="0">
              <a:solidFill>
                <a:schemeClr val="accent1">
                  <a:lumMod val="50000"/>
                </a:schemeClr>
              </a:solidFill>
            </a:endParaRPr>
          </a:p>
          <a:p>
            <a:pPr algn="just" eaLnBrk="1" hangingPunct="1">
              <a:defRPr/>
            </a:pPr>
            <a:r>
              <a:rPr lang="tr-TR" altLang="x-none" dirty="0">
                <a:solidFill>
                  <a:schemeClr val="accent1">
                    <a:lumMod val="50000"/>
                  </a:schemeClr>
                </a:solidFill>
              </a:rPr>
              <a:t>Yapılan düzenlemeye göre, 2022 yılı için belirlenen </a:t>
            </a:r>
            <a:r>
              <a:rPr lang="tr-TR" altLang="x-none" b="1" dirty="0">
                <a:solidFill>
                  <a:schemeClr val="accent1">
                    <a:lumMod val="50000"/>
                  </a:schemeClr>
                </a:solidFill>
              </a:rPr>
              <a:t>asgari ücret tutarı olan 5 bin 4 liradan sadece sigorta kesintileri yapılacak</a:t>
            </a:r>
            <a:r>
              <a:rPr lang="tr-TR" altLang="x-none" dirty="0">
                <a:solidFill>
                  <a:schemeClr val="accent1">
                    <a:lumMod val="50000"/>
                  </a:schemeClr>
                </a:solidFill>
              </a:rPr>
              <a:t>, gelir vergisi ve damga vergisi kesilmeyecek. </a:t>
            </a:r>
            <a:r>
              <a:rPr lang="tr-TR" altLang="x-none" b="1" u="sng" dirty="0">
                <a:solidFill>
                  <a:schemeClr val="accent1">
                    <a:lumMod val="50000"/>
                  </a:schemeClr>
                </a:solidFill>
              </a:rPr>
              <a:t>Asgari ücretliye net 4 bin 253,40 TL. ödenecek.</a:t>
            </a:r>
          </a:p>
          <a:p>
            <a:pPr algn="just" eaLnBrk="1" hangingPunct="1">
              <a:defRPr/>
            </a:pPr>
            <a:endParaRPr lang="tr-TR" altLang="x-none" b="1" u="sng" dirty="0">
              <a:solidFill>
                <a:schemeClr val="accent1">
                  <a:lumMod val="50000"/>
                </a:schemeClr>
              </a:solidFill>
            </a:endParaRPr>
          </a:p>
          <a:p>
            <a:pPr algn="just" eaLnBrk="1" hangingPunct="1">
              <a:defRPr/>
            </a:pPr>
            <a:r>
              <a:rPr lang="tr-TR" altLang="x-none" dirty="0">
                <a:solidFill>
                  <a:schemeClr val="accent1">
                    <a:lumMod val="50000"/>
                  </a:schemeClr>
                </a:solidFill>
              </a:rPr>
              <a:t>Ücret gelirleri </a:t>
            </a:r>
            <a:r>
              <a:rPr lang="tr-TR" altLang="x-none" b="1" dirty="0">
                <a:solidFill>
                  <a:schemeClr val="accent1">
                    <a:lumMod val="50000"/>
                  </a:schemeClr>
                </a:solidFill>
              </a:rPr>
              <a:t>asgari ücretin üzerinde </a:t>
            </a:r>
            <a:r>
              <a:rPr lang="tr-TR" altLang="x-none" dirty="0">
                <a:solidFill>
                  <a:schemeClr val="accent1">
                    <a:lumMod val="50000"/>
                  </a:schemeClr>
                </a:solidFill>
              </a:rPr>
              <a:t>olan çalışanların ücretlerinin, </a:t>
            </a:r>
            <a:r>
              <a:rPr lang="tr-TR" altLang="x-none" b="1" dirty="0">
                <a:solidFill>
                  <a:schemeClr val="accent1">
                    <a:lumMod val="50000"/>
                  </a:schemeClr>
                </a:solidFill>
              </a:rPr>
              <a:t>asgari ücret matrahı kadarlık kısmı gelir vergisinden mahsup edildikten sonra   </a:t>
            </a:r>
            <a:r>
              <a:rPr lang="tr-TR" altLang="x-none" u="sng" dirty="0">
                <a:solidFill>
                  <a:schemeClr val="accent1">
                    <a:lumMod val="50000"/>
                  </a:schemeClr>
                </a:solidFill>
              </a:rPr>
              <a:t>kalan gelir vergisi, gelir vergisi kesintisi olarak bordroya yansıtılacaktır.</a:t>
            </a:r>
          </a:p>
        </p:txBody>
      </p:sp>
    </p:spTree>
    <p:extLst>
      <p:ext uri="{BB962C8B-B14F-4D97-AF65-F5344CB8AC3E}">
        <p14:creationId xmlns:p14="http://schemas.microsoft.com/office/powerpoint/2010/main" val="3284187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554164"/>
            <a:ext cx="10672534" cy="4070345"/>
          </a:xfrm>
          <a:prstGeom prst="rect">
            <a:avLst/>
          </a:prstGeom>
        </p:spPr>
        <p:txBody>
          <a:bodyPr wrap="square">
            <a:spAutoFit/>
          </a:bodyPr>
          <a:lstStyle/>
          <a:p>
            <a:pPr algn="just" eaLnBrk="1" hangingPunct="1">
              <a:defRPr/>
            </a:pPr>
            <a:r>
              <a:rPr lang="tr-TR" altLang="x-none" sz="1600" b="1" dirty="0">
                <a:solidFill>
                  <a:schemeClr val="accent1">
                    <a:lumMod val="50000"/>
                  </a:schemeClr>
                </a:solidFill>
              </a:rPr>
              <a:t>488 Sayılı Damga Vergisi Kanunu I ve </a:t>
            </a:r>
            <a:r>
              <a:rPr lang="tr-TR" altLang="x-none" sz="1600" b="1" dirty="0" err="1">
                <a:solidFill>
                  <a:schemeClr val="accent1">
                    <a:lumMod val="50000"/>
                  </a:schemeClr>
                </a:solidFill>
              </a:rPr>
              <a:t>ll</a:t>
            </a:r>
            <a:r>
              <a:rPr lang="tr-TR" altLang="x-none" sz="1600" b="1" dirty="0">
                <a:solidFill>
                  <a:schemeClr val="accent1">
                    <a:lumMod val="50000"/>
                  </a:schemeClr>
                </a:solidFill>
              </a:rPr>
              <a:t> Sayılı Tablo</a:t>
            </a:r>
            <a:r>
              <a:rPr lang="tr-TR" altLang="x-none" sz="1600" b="1" dirty="0">
                <a:solidFill>
                  <a:srgbClr val="203864"/>
                </a:solidFill>
              </a:rPr>
              <a:t>,</a:t>
            </a:r>
          </a:p>
          <a:p>
            <a:pPr algn="just" eaLnBrk="1" hangingPunct="1">
              <a:defRPr/>
            </a:pPr>
            <a:r>
              <a:rPr lang="tr-TR" altLang="x-none" sz="1600" b="1" dirty="0">
                <a:solidFill>
                  <a:srgbClr val="203864"/>
                </a:solidFill>
              </a:rPr>
              <a:t>Damga Vergisi Kanunu Genel Tebliği (Seri No: 66);</a:t>
            </a:r>
          </a:p>
          <a:p>
            <a:pPr algn="just" eaLnBrk="1" hangingPunct="1">
              <a:defRPr/>
            </a:pPr>
            <a:endParaRPr lang="tr-TR" altLang="x-none" sz="1600" dirty="0">
              <a:solidFill>
                <a:schemeClr val="accent1">
                  <a:lumMod val="50000"/>
                </a:schemeClr>
              </a:solidFill>
            </a:endParaRPr>
          </a:p>
          <a:p>
            <a:pPr algn="just" eaLnBrk="1" hangingPunct="1">
              <a:defRPr/>
            </a:pPr>
            <a:r>
              <a:rPr lang="tr-TR" altLang="x-none" sz="2000" dirty="0">
                <a:solidFill>
                  <a:schemeClr val="accent1">
                    <a:lumMod val="50000"/>
                  </a:schemeClr>
                </a:solidFill>
              </a:rPr>
              <a:t>Maaş, ücret, gündelik, huzur hakkı, aidat, ihtisas zammı, ikramiye, yemek ve mesken bedeli, harcırah, tazminat ve benzeri her ne adla olursa olsun hizmet karşılığı alınan paralar (avans olarak ödenenler dahil) için verilen makbuzlar ile bu paraların nakden ödenmeyerek kişiler adına açılmış veya açılacak </a:t>
            </a:r>
            <a:r>
              <a:rPr lang="tr-TR" altLang="x-none" sz="2000" dirty="0" err="1">
                <a:solidFill>
                  <a:schemeClr val="accent1">
                    <a:lumMod val="50000"/>
                  </a:schemeClr>
                </a:solidFill>
              </a:rPr>
              <a:t>carî</a:t>
            </a:r>
            <a:r>
              <a:rPr lang="tr-TR" altLang="x-none" sz="2000" dirty="0">
                <a:solidFill>
                  <a:schemeClr val="accent1">
                    <a:lumMod val="50000"/>
                  </a:schemeClr>
                </a:solidFill>
              </a:rPr>
              <a:t> hesaplara nakledildiği veya emir ve havalelerine tediye olunduğu takdirde nakli veya tediyeyi temin eden kâğıtlar 0,00759 damga vergisi kesintisine tabidir.</a:t>
            </a:r>
          </a:p>
          <a:p>
            <a:pPr marL="285750" indent="-285750" algn="just" eaLnBrk="1" hangingPunct="1">
              <a:buFont typeface="Arial" panose="020B0604020202020204" pitchFamily="34" charset="0"/>
              <a:buChar char="•"/>
              <a:defRPr/>
            </a:pPr>
            <a:endParaRPr lang="tr-TR" altLang="x-none" sz="2000" dirty="0">
              <a:solidFill>
                <a:schemeClr val="accent1">
                  <a:lumMod val="50000"/>
                </a:schemeClr>
              </a:solidFill>
            </a:endParaRPr>
          </a:p>
          <a:p>
            <a:pPr algn="just" eaLnBrk="1" hangingPunct="1">
              <a:defRPr/>
            </a:pPr>
            <a:endParaRPr lang="tr-TR" altLang="x-none" sz="2000" dirty="0">
              <a:solidFill>
                <a:schemeClr val="accent1">
                  <a:lumMod val="50000"/>
                </a:schemeClr>
              </a:solidFill>
            </a:endParaRPr>
          </a:p>
          <a:p>
            <a:pPr algn="just" eaLnBrk="1" hangingPunct="1">
              <a:defRPr/>
            </a:pPr>
            <a:endParaRPr lang="tr-TR" altLang="x-none" sz="2000" dirty="0">
              <a:solidFill>
                <a:schemeClr val="accent1">
                  <a:lumMod val="50000"/>
                </a:schemeClr>
              </a:solidFill>
            </a:endParaRPr>
          </a:p>
          <a:p>
            <a:pPr algn="just" eaLnBrk="1" hangingPunct="1">
              <a:defRPr/>
            </a:pPr>
            <a:r>
              <a:rPr lang="tr-TR" altLang="x-none" sz="1600" b="1" dirty="0">
                <a:solidFill>
                  <a:schemeClr val="accent1">
                    <a:lumMod val="50000"/>
                  </a:schemeClr>
                </a:solidFill>
              </a:rPr>
              <a:t>Damga Vergisi = </a:t>
            </a:r>
            <a:r>
              <a:rPr lang="tr-TR" altLang="x-none" sz="1600" b="1" dirty="0">
                <a:solidFill>
                  <a:srgbClr val="00B0F0"/>
                </a:solidFill>
              </a:rPr>
              <a:t>[(Aylık + Taban Aylık + Ek Gösterge + Kıdem Aylığı + Ek Ödeme + Makam Tazminatı + Görev Tazminatı + Üniversite Ödeneği + Akademik Teşvik Ödeneği + Yüksek öğretim Tazminatı + İdari Görev Ödeneği + Geliştirme Ödeneği + Eğitim Öğretim Ödeneği + Yabancı Dil Tazminatı + Toplu Sözleşme İkramiyesi)] x ‰ 7,59 - Asgari Ücret istisnası</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7366" y="990375"/>
            <a:ext cx="10877080" cy="461665"/>
          </a:xfrm>
          <a:prstGeom prst="rect">
            <a:avLst/>
          </a:prstGeom>
        </p:spPr>
        <p:txBody>
          <a:bodyPr wrap="square">
            <a:spAutoFit/>
          </a:bodyPr>
          <a:lstStyle/>
          <a:p>
            <a:r>
              <a:rPr lang="tr-TR" sz="2400" b="1" u="sng" dirty="0">
                <a:solidFill>
                  <a:srgbClr val="203864"/>
                </a:solidFill>
              </a:rPr>
              <a:t>DAMGA VERGİSİ</a:t>
            </a:r>
            <a:endParaRPr lang="tr-TR" b="1" u="sng" dirty="0">
              <a:solidFill>
                <a:srgbClr val="203864"/>
              </a:solidFill>
            </a:endParaRPr>
          </a:p>
        </p:txBody>
      </p:sp>
    </p:spTree>
    <p:extLst>
      <p:ext uri="{BB962C8B-B14F-4D97-AF65-F5344CB8AC3E}">
        <p14:creationId xmlns:p14="http://schemas.microsoft.com/office/powerpoint/2010/main" val="13373602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514154"/>
            <a:ext cx="11092739" cy="4001095"/>
          </a:xfrm>
          <a:prstGeom prst="rect">
            <a:avLst/>
          </a:prstGeom>
        </p:spPr>
        <p:txBody>
          <a:bodyPr wrap="square">
            <a:spAutoFit/>
          </a:bodyPr>
          <a:lstStyle/>
          <a:p>
            <a:r>
              <a:rPr lang="tr-TR" sz="1600" b="1" dirty="0">
                <a:solidFill>
                  <a:schemeClr val="accent1">
                    <a:lumMod val="50000"/>
                  </a:schemeClr>
                </a:solidFill>
              </a:rPr>
              <a:t>7349 Sayılı Gelir Vergisi Kanunu İle Bazı Kanunlarda Değişiklik Yapılmasına Dair Kanun,</a:t>
            </a:r>
          </a:p>
          <a:p>
            <a:pPr algn="just" eaLnBrk="1" hangingPunct="1">
              <a:defRPr/>
            </a:pPr>
            <a:r>
              <a:rPr lang="tr-TR" altLang="x-none" sz="1600" b="1" dirty="0">
                <a:solidFill>
                  <a:schemeClr val="accent1">
                    <a:lumMod val="50000"/>
                  </a:schemeClr>
                </a:solidFill>
              </a:rPr>
              <a:t>488 Sayılı Damga Vergisi Kanunu I Sayılı Cetvel,</a:t>
            </a:r>
          </a:p>
          <a:p>
            <a:pPr algn="just" eaLnBrk="1" hangingPunct="1">
              <a:defRPr/>
            </a:pPr>
            <a:r>
              <a:rPr lang="tr-TR" altLang="x-none" sz="1600" b="1" dirty="0">
                <a:solidFill>
                  <a:schemeClr val="accent1">
                    <a:lumMod val="50000"/>
                  </a:schemeClr>
                </a:solidFill>
              </a:rPr>
              <a:t>Damga Vergisi Kanunu Genel Tebliği (Seri No: 66);</a:t>
            </a:r>
          </a:p>
          <a:p>
            <a:pPr algn="just" eaLnBrk="1" hangingPunct="1">
              <a:defRPr/>
            </a:pPr>
            <a:endParaRPr lang="tr-TR" altLang="x-none" sz="2400" dirty="0">
              <a:solidFill>
                <a:schemeClr val="accent1">
                  <a:lumMod val="50000"/>
                </a:schemeClr>
              </a:solidFill>
            </a:endParaRPr>
          </a:p>
          <a:p>
            <a:pPr algn="just" eaLnBrk="1" hangingPunct="1">
              <a:defRPr/>
            </a:pPr>
            <a:r>
              <a:rPr lang="tr-TR" altLang="x-none" sz="1600" dirty="0">
                <a:solidFill>
                  <a:schemeClr val="accent1">
                    <a:lumMod val="50000"/>
                  </a:schemeClr>
                </a:solidFill>
              </a:rPr>
              <a:t>Bilindiği üzere, 7349 sayılı Gelir Vergisi Kanunu İle Bazı Kanunlarda Değişiklik Yapılmasına Dair Kanunun ,4  üncü maddesi  ile damga vergisi kanununa eklenen ;1/7/1964 tarihli ve 488 sayılı Damga Vergisi Kanununa ekli (2) sayılı tablonun </a:t>
            </a:r>
            <a:r>
              <a:rPr lang="tr-TR" altLang="x-none" sz="1600" b="1" u="sng" dirty="0">
                <a:solidFill>
                  <a:schemeClr val="accent1">
                    <a:lumMod val="50000"/>
                  </a:schemeClr>
                </a:solidFill>
              </a:rPr>
              <a:t>“IV – Ticari ve medeni işlerle ilgili kâğıtlar”</a:t>
            </a:r>
            <a:r>
              <a:rPr lang="tr-TR" altLang="x-none" sz="1600" dirty="0">
                <a:solidFill>
                  <a:schemeClr val="accent1">
                    <a:lumMod val="50000"/>
                  </a:schemeClr>
                </a:solidFill>
              </a:rPr>
              <a:t> başlıklı bölümünün (34) numaralı fıkrasında yer alan </a:t>
            </a:r>
            <a:r>
              <a:rPr lang="tr-TR" altLang="x-none" sz="1600" b="1" u="sng" dirty="0">
                <a:solidFill>
                  <a:schemeClr val="accent1">
                    <a:lumMod val="50000"/>
                  </a:schemeClr>
                </a:solidFill>
              </a:rPr>
              <a:t>“ücretlere ilişkin kâğıtlar”</a:t>
            </a:r>
            <a:r>
              <a:rPr lang="tr-TR" altLang="x-none" sz="1600" dirty="0">
                <a:solidFill>
                  <a:schemeClr val="accent1">
                    <a:lumMod val="50000"/>
                  </a:schemeClr>
                </a:solidFill>
              </a:rPr>
              <a:t> ibaresinden sonra gelmek üzere </a:t>
            </a:r>
            <a:r>
              <a:rPr lang="tr-TR" altLang="x-none" sz="1600" b="1" dirty="0">
                <a:solidFill>
                  <a:schemeClr val="accent1">
                    <a:lumMod val="50000"/>
                  </a:schemeClr>
                </a:solidFill>
              </a:rPr>
              <a:t>(Bu maddenin birinci fıkrasının </a:t>
            </a:r>
            <a:r>
              <a:rPr lang="tr-TR" altLang="x-none" sz="1600" b="1" u="sng" dirty="0">
                <a:solidFill>
                  <a:schemeClr val="accent1">
                    <a:lumMod val="50000"/>
                  </a:schemeClr>
                </a:solidFill>
              </a:rPr>
              <a:t>(18) numaralı bendinde düzenlenen ücretlerde istisna, aylık brüt asgari ücrete isabet eden kısım için uygulanır</a:t>
            </a:r>
            <a:r>
              <a:rPr lang="tr-TR" altLang="x-none" sz="1600" b="1" dirty="0">
                <a:solidFill>
                  <a:schemeClr val="accent1">
                    <a:lumMod val="50000"/>
                  </a:schemeClr>
                </a:solidFill>
              </a:rPr>
              <a:t>)</a:t>
            </a:r>
            <a:r>
              <a:rPr lang="tr-TR" altLang="x-none" sz="1600" dirty="0">
                <a:solidFill>
                  <a:schemeClr val="accent1">
                    <a:lumMod val="50000"/>
                  </a:schemeClr>
                </a:solidFill>
              </a:rPr>
              <a:t> hükmü eklenmiştir. asgari ücretten alınan damga vergisi tutarı istisna kapsamına alınmıştır.</a:t>
            </a:r>
          </a:p>
          <a:p>
            <a:pPr algn="just" eaLnBrk="1" hangingPunct="1">
              <a:defRPr/>
            </a:pPr>
            <a:endParaRPr lang="tr-TR" altLang="x-none" sz="1600" dirty="0">
              <a:solidFill>
                <a:schemeClr val="accent1">
                  <a:lumMod val="50000"/>
                </a:schemeClr>
              </a:solidFill>
            </a:endParaRPr>
          </a:p>
          <a:p>
            <a:pPr algn="just" eaLnBrk="1" hangingPunct="1">
              <a:defRPr/>
            </a:pPr>
            <a:r>
              <a:rPr lang="tr-TR" altLang="x-none" sz="1600" dirty="0">
                <a:solidFill>
                  <a:schemeClr val="accent1">
                    <a:lumMod val="50000"/>
                  </a:schemeClr>
                </a:solidFill>
              </a:rPr>
              <a:t>Bu  istisna suretiyle sağlanan menfaat asgari ücretin ilgili ayda hesaplanan vergisini </a:t>
            </a:r>
            <a:r>
              <a:rPr lang="tr-TR" altLang="x-none" sz="1600" b="1" dirty="0">
                <a:solidFill>
                  <a:schemeClr val="accent1">
                    <a:lumMod val="50000"/>
                  </a:schemeClr>
                </a:solidFill>
              </a:rPr>
              <a:t>geçemeyecektir.</a:t>
            </a:r>
          </a:p>
          <a:p>
            <a:pPr algn="just" eaLnBrk="1" hangingPunct="1">
              <a:defRPr/>
            </a:pPr>
            <a:endParaRPr lang="tr-TR" altLang="x-none" sz="1600" dirty="0">
              <a:solidFill>
                <a:schemeClr val="accent1">
                  <a:lumMod val="50000"/>
                </a:schemeClr>
              </a:solidFill>
            </a:endParaRPr>
          </a:p>
          <a:p>
            <a:pPr algn="just" eaLnBrk="1" hangingPunct="1">
              <a:defRPr/>
            </a:pPr>
            <a:r>
              <a:rPr lang="tr-TR" altLang="x-none" sz="1600" dirty="0">
                <a:solidFill>
                  <a:schemeClr val="accent1">
                    <a:lumMod val="50000"/>
                  </a:schemeClr>
                </a:solidFill>
              </a:rPr>
              <a:t>Damga Vergisi Matrahı </a:t>
            </a:r>
            <a:r>
              <a:rPr lang="tr-TR" altLang="x-none" sz="1600" b="1" dirty="0">
                <a:solidFill>
                  <a:schemeClr val="accent1">
                    <a:lumMod val="50000"/>
                  </a:schemeClr>
                </a:solidFill>
              </a:rPr>
              <a:t>asgari ücretin üzerinde</a:t>
            </a:r>
            <a:r>
              <a:rPr lang="tr-TR" altLang="x-none" sz="1600" dirty="0">
                <a:solidFill>
                  <a:schemeClr val="accent1">
                    <a:lumMod val="50000"/>
                  </a:schemeClr>
                </a:solidFill>
              </a:rPr>
              <a:t> </a:t>
            </a:r>
            <a:r>
              <a:rPr lang="tr-TR" altLang="x-none" sz="1600" b="1" dirty="0">
                <a:solidFill>
                  <a:schemeClr val="accent1">
                    <a:lumMod val="50000"/>
                  </a:schemeClr>
                </a:solidFill>
              </a:rPr>
              <a:t>olanlarda</a:t>
            </a:r>
            <a:r>
              <a:rPr lang="tr-TR" altLang="x-none" sz="1600" dirty="0">
                <a:solidFill>
                  <a:schemeClr val="accent1">
                    <a:lumMod val="50000"/>
                  </a:schemeClr>
                </a:solidFill>
              </a:rPr>
              <a:t>; hesaplanan damga vergisinden asgari ücretlinin damga vergisi istisna tutarına tahakkuk eden damga vergisi tutarı </a:t>
            </a:r>
            <a:r>
              <a:rPr lang="tr-TR" altLang="x-none" sz="1600" u="sng" dirty="0">
                <a:solidFill>
                  <a:schemeClr val="accent1">
                    <a:lumMod val="50000"/>
                  </a:schemeClr>
                </a:solidFill>
              </a:rPr>
              <a:t>mahsup edildikten sonra kalan damga vergisi, damga vergisi kesintisi olarak bordroya yansıtılacaktır.</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7366" y="990375"/>
            <a:ext cx="10877080" cy="461665"/>
          </a:xfrm>
          <a:prstGeom prst="rect">
            <a:avLst/>
          </a:prstGeom>
        </p:spPr>
        <p:txBody>
          <a:bodyPr wrap="square">
            <a:spAutoFit/>
          </a:bodyPr>
          <a:lstStyle/>
          <a:p>
            <a:r>
              <a:rPr lang="tr-TR" sz="2400" b="1" u="sng" dirty="0">
                <a:solidFill>
                  <a:srgbClr val="203864"/>
                </a:solidFill>
              </a:rPr>
              <a:t>DAMGA VERGİSİ </a:t>
            </a:r>
            <a:r>
              <a:rPr lang="tr-TR" sz="2400" b="1" dirty="0">
                <a:solidFill>
                  <a:srgbClr val="203864"/>
                </a:solidFill>
              </a:rPr>
              <a:t>/</a:t>
            </a:r>
            <a:r>
              <a:rPr lang="tr-TR" sz="2000" b="1" dirty="0">
                <a:solidFill>
                  <a:srgbClr val="203864"/>
                </a:solidFill>
              </a:rPr>
              <a:t> Asgari Ücret İstisnası</a:t>
            </a:r>
            <a:endParaRPr lang="tr-TR" b="1" dirty="0">
              <a:solidFill>
                <a:srgbClr val="203864"/>
              </a:solidFill>
            </a:endParaRPr>
          </a:p>
        </p:txBody>
      </p:sp>
    </p:spTree>
    <p:extLst>
      <p:ext uri="{BB962C8B-B14F-4D97-AF65-F5344CB8AC3E}">
        <p14:creationId xmlns:p14="http://schemas.microsoft.com/office/powerpoint/2010/main" val="3684524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999714"/>
            <a:ext cx="10672534" cy="3539430"/>
          </a:xfrm>
          <a:prstGeom prst="rect">
            <a:avLst/>
          </a:prstGeom>
        </p:spPr>
        <p:txBody>
          <a:bodyPr wrap="square">
            <a:spAutoFit/>
          </a:bodyPr>
          <a:lstStyle/>
          <a:p>
            <a:pPr algn="just" eaLnBrk="1" hangingPunct="1">
              <a:defRPr/>
            </a:pPr>
            <a:r>
              <a:rPr lang="tr-TR" altLang="x-none" b="1" dirty="0">
                <a:solidFill>
                  <a:schemeClr val="accent1">
                    <a:lumMod val="50000"/>
                  </a:schemeClr>
                </a:solidFill>
              </a:rPr>
              <a:t>5434 Sayılı Türkiye Cumhuriyeti Emekli Sandığı Kanunu (mülga 14,15,16 maddeleri)</a:t>
            </a:r>
          </a:p>
          <a:p>
            <a:pPr algn="just" eaLnBrk="1" hangingPunct="1">
              <a:defRPr/>
            </a:pPr>
            <a:r>
              <a:rPr lang="tr-TR" altLang="x-none" b="1" dirty="0">
                <a:solidFill>
                  <a:schemeClr val="accent1">
                    <a:lumMod val="50000"/>
                  </a:schemeClr>
                </a:solidFill>
              </a:rPr>
              <a:t>5510 Sayılı Sosyal Sigortalar ve Genel Sağlık Sigortası Kanunu</a:t>
            </a:r>
          </a:p>
          <a:p>
            <a:pPr algn="just" eaLnBrk="1" hangingPunct="1">
              <a:defRPr/>
            </a:pPr>
            <a:r>
              <a:rPr lang="tr-TR" altLang="x-none" b="1" dirty="0">
                <a:solidFill>
                  <a:srgbClr val="203864"/>
                </a:solidFill>
              </a:rPr>
              <a:t>Sosyal Sigorta İşlemleri Yönetmeliği</a:t>
            </a:r>
            <a:endParaRPr lang="tr-TR" altLang="x-none" b="1" dirty="0">
              <a:solidFill>
                <a:schemeClr val="accent1">
                  <a:lumMod val="50000"/>
                </a:schemeClr>
              </a:solidFill>
            </a:endParaRPr>
          </a:p>
          <a:p>
            <a:pPr algn="just" eaLnBrk="1" hangingPunct="1">
              <a:defRPr/>
            </a:pPr>
            <a:endParaRPr lang="tr-TR" altLang="x-none" sz="2000" dirty="0">
              <a:solidFill>
                <a:schemeClr val="accent1">
                  <a:lumMod val="50000"/>
                </a:schemeClr>
              </a:solidFill>
            </a:endParaRPr>
          </a:p>
          <a:p>
            <a:pPr algn="just" eaLnBrk="1" hangingPunct="1">
              <a:defRPr/>
            </a:pPr>
            <a:r>
              <a:rPr lang="tr-TR" altLang="x-none" sz="2000" dirty="0">
                <a:solidFill>
                  <a:schemeClr val="accent1">
                    <a:lumMod val="50000"/>
                  </a:schemeClr>
                </a:solidFill>
              </a:rPr>
              <a:t>01.10.2008’den önce iştirakçi olup, 01.10.2008 tarihi itibarıyla 4c’li sigortalıların; </a:t>
            </a:r>
          </a:p>
          <a:p>
            <a:pPr algn="just" eaLnBrk="1" hangingPunct="1">
              <a:defRPr/>
            </a:pPr>
            <a:endParaRPr lang="tr-TR" altLang="x-none" sz="12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sz="2000" dirty="0">
                <a:solidFill>
                  <a:schemeClr val="accent1">
                    <a:lumMod val="50000"/>
                  </a:schemeClr>
                </a:solidFill>
              </a:rPr>
              <a:t>Emekli keseneğine esas aylığının tespiti,</a:t>
            </a:r>
          </a:p>
          <a:p>
            <a:pPr marL="285750" indent="-285750" algn="just" eaLnBrk="1" hangingPunct="1">
              <a:buFont typeface="Arial" panose="020B0604020202020204" pitchFamily="34" charset="0"/>
              <a:buChar char="•"/>
              <a:defRPr/>
            </a:pPr>
            <a:r>
              <a:rPr lang="tr-TR" altLang="x-none" sz="2000" dirty="0">
                <a:solidFill>
                  <a:schemeClr val="accent1">
                    <a:lumMod val="50000"/>
                  </a:schemeClr>
                </a:solidFill>
              </a:rPr>
              <a:t>Emekli keseneklerinin tahakkuku,</a:t>
            </a:r>
          </a:p>
          <a:p>
            <a:pPr marL="285750" indent="-285750" algn="just" eaLnBrk="1" hangingPunct="1">
              <a:buFont typeface="Arial" panose="020B0604020202020204" pitchFamily="34" charset="0"/>
              <a:buChar char="•"/>
              <a:defRPr/>
            </a:pPr>
            <a:r>
              <a:rPr lang="tr-TR" altLang="x-none" sz="2000" dirty="0">
                <a:solidFill>
                  <a:schemeClr val="accent1">
                    <a:lumMod val="50000"/>
                  </a:schemeClr>
                </a:solidFill>
              </a:rPr>
              <a:t>Fiili hizmet süresi zammı ile itibari hizmet süresi karşılıkları,</a:t>
            </a:r>
          </a:p>
          <a:p>
            <a:pPr marL="285750" indent="-285750" algn="just" eaLnBrk="1" hangingPunct="1">
              <a:buFont typeface="Arial" panose="020B0604020202020204" pitchFamily="34" charset="0"/>
              <a:buChar char="•"/>
              <a:defRPr/>
            </a:pPr>
            <a:r>
              <a:rPr lang="tr-TR" altLang="x-none" sz="2000" dirty="0">
                <a:solidFill>
                  <a:schemeClr val="accent1">
                    <a:lumMod val="50000"/>
                  </a:schemeClr>
                </a:solidFill>
              </a:rPr>
              <a:t>% 100 artış farklarına ait prim tutarlarının gönderilmesi ve ödenmesi </a:t>
            </a:r>
          </a:p>
          <a:p>
            <a:pPr marL="285750" indent="-285750" algn="just" eaLnBrk="1" hangingPunct="1">
              <a:buFont typeface="Arial" panose="020B0604020202020204" pitchFamily="34" charset="0"/>
              <a:buChar char="•"/>
              <a:defRPr/>
            </a:pPr>
            <a:endParaRPr lang="tr-TR" altLang="x-none" sz="1200" dirty="0">
              <a:solidFill>
                <a:schemeClr val="accent1">
                  <a:lumMod val="50000"/>
                </a:schemeClr>
              </a:solidFill>
            </a:endParaRPr>
          </a:p>
          <a:p>
            <a:pPr algn="just" eaLnBrk="1" hangingPunct="1">
              <a:defRPr/>
            </a:pPr>
            <a:r>
              <a:rPr lang="tr-TR" altLang="x-none" sz="2000" dirty="0">
                <a:solidFill>
                  <a:schemeClr val="accent1">
                    <a:lumMod val="50000"/>
                  </a:schemeClr>
                </a:solidFill>
              </a:rPr>
              <a:t>ile ilgili işlemler 5434 sayılı Kanun hükümlerine göre yapılmaya devam edilmektedir.</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7366" y="990375"/>
            <a:ext cx="10877080" cy="400110"/>
          </a:xfrm>
          <a:prstGeom prst="rect">
            <a:avLst/>
          </a:prstGeom>
        </p:spPr>
        <p:txBody>
          <a:bodyPr wrap="square">
            <a:spAutoFit/>
          </a:bodyPr>
          <a:lstStyle/>
          <a:p>
            <a:r>
              <a:rPr lang="tr-TR" sz="2000" b="1" u="sng" dirty="0">
                <a:solidFill>
                  <a:srgbClr val="FF0000"/>
                </a:solidFill>
              </a:rPr>
              <a:t>5434 </a:t>
            </a:r>
            <a:r>
              <a:rPr lang="tr-TR" sz="2000" b="1" u="sng" dirty="0">
                <a:solidFill>
                  <a:srgbClr val="203864"/>
                </a:solidFill>
              </a:rPr>
              <a:t>SAYILI KANUNA TABİ PERSONELİN SGK PRİM KESİNTİLERİ</a:t>
            </a:r>
          </a:p>
        </p:txBody>
      </p:sp>
      <p:sp>
        <p:nvSpPr>
          <p:cNvPr id="10" name="Dikdörtgen 9"/>
          <p:cNvSpPr/>
          <p:nvPr/>
        </p:nvSpPr>
        <p:spPr>
          <a:xfrm>
            <a:off x="707366" y="1420127"/>
            <a:ext cx="6075485" cy="461665"/>
          </a:xfrm>
          <a:prstGeom prst="rect">
            <a:avLst/>
          </a:prstGeom>
        </p:spPr>
        <p:txBody>
          <a:bodyPr wrap="square">
            <a:spAutoFit/>
          </a:bodyPr>
          <a:lstStyle/>
          <a:p>
            <a:r>
              <a:rPr lang="tr-TR" sz="2400" b="1" dirty="0">
                <a:solidFill>
                  <a:srgbClr val="00B0F0"/>
                </a:solidFill>
              </a:rPr>
              <a:t>SOSYAL GÜVENLİK KESİNTİSİ</a:t>
            </a:r>
          </a:p>
        </p:txBody>
      </p:sp>
    </p:spTree>
    <p:extLst>
      <p:ext uri="{BB962C8B-B14F-4D97-AF65-F5344CB8AC3E}">
        <p14:creationId xmlns:p14="http://schemas.microsoft.com/office/powerpoint/2010/main" val="12756542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760461"/>
            <a:ext cx="10863145" cy="4162678"/>
          </a:xfrm>
          <a:prstGeom prst="rect">
            <a:avLst/>
          </a:prstGeom>
        </p:spPr>
        <p:txBody>
          <a:bodyPr wrap="square">
            <a:spAutoFit/>
          </a:bodyPr>
          <a:lstStyle/>
          <a:p>
            <a:pPr algn="just" eaLnBrk="1" hangingPunct="1">
              <a:defRPr/>
            </a:pPr>
            <a:r>
              <a:rPr lang="tr-TR" altLang="x-none" b="1" dirty="0">
                <a:solidFill>
                  <a:schemeClr val="accent1">
                    <a:lumMod val="50000"/>
                  </a:schemeClr>
                </a:solidFill>
              </a:rPr>
              <a:t>5434 Sayılı Türkiye Cumhuriyeti Emekli Sandığı Kanunu (mülga 14,15,16 maddeleri)</a:t>
            </a:r>
          </a:p>
          <a:p>
            <a:pPr algn="just" eaLnBrk="1" hangingPunct="1">
              <a:defRPr/>
            </a:pPr>
            <a:r>
              <a:rPr lang="tr-TR" altLang="x-none" b="1" dirty="0">
                <a:solidFill>
                  <a:schemeClr val="accent1">
                    <a:lumMod val="50000"/>
                  </a:schemeClr>
                </a:solidFill>
              </a:rPr>
              <a:t>5510 Sayılı Sosyal Sigortalar ve Genel Sağlık Sigortası Kanun</a:t>
            </a:r>
          </a:p>
          <a:p>
            <a:pPr algn="just" eaLnBrk="1" hangingPunct="1">
              <a:defRPr/>
            </a:pPr>
            <a:r>
              <a:rPr lang="tr-TR" altLang="x-none" b="1" dirty="0">
                <a:solidFill>
                  <a:srgbClr val="203864"/>
                </a:solidFill>
              </a:rPr>
              <a:t>Sosyal Sigorta İşlemleri Yönetmeliği</a:t>
            </a:r>
            <a:endParaRPr lang="tr-TR" altLang="x-none" b="1" dirty="0">
              <a:solidFill>
                <a:schemeClr val="accent1">
                  <a:lumMod val="50000"/>
                </a:schemeClr>
              </a:solidFill>
            </a:endParaRPr>
          </a:p>
          <a:p>
            <a:pPr algn="just" eaLnBrk="1" hangingPunct="1">
              <a:defRPr/>
            </a:pPr>
            <a:endParaRPr lang="tr-TR" altLang="x-none" sz="1050" dirty="0">
              <a:solidFill>
                <a:schemeClr val="accent1">
                  <a:lumMod val="50000"/>
                </a:schemeClr>
              </a:solidFill>
            </a:endParaRPr>
          </a:p>
          <a:p>
            <a:pPr algn="just" eaLnBrk="1" hangingPunct="1">
              <a:defRPr/>
            </a:pPr>
            <a:r>
              <a:rPr lang="tr-TR" altLang="x-none" sz="1600" dirty="0">
                <a:solidFill>
                  <a:schemeClr val="accent1">
                    <a:lumMod val="50000"/>
                  </a:schemeClr>
                </a:solidFill>
              </a:rPr>
              <a:t>Buna göre; En Yüksek Devlet Memuru brüt aylık tutarına 5434 sayılı kanuna ekli cetvelde yer alan ek gösterge esasına göre düzenlenmiş olan oranların uygulanması sureti ile elde edilen tutara; Gösterge aylığı ( emekliliğe esas gösterge aylığı), taban aylığı, kıdem aylığı ve ek gösterge aylığı tutarının eklenmesi sonucu elde edilen miktardan; (Emekli keseneği matrahı)</a:t>
            </a:r>
          </a:p>
          <a:p>
            <a:pPr algn="just" eaLnBrk="1" hangingPunct="1">
              <a:defRPr/>
            </a:pPr>
            <a:endParaRPr lang="tr-TR" altLang="x-none" sz="8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sz="1600" dirty="0">
                <a:solidFill>
                  <a:schemeClr val="accent1">
                    <a:lumMod val="50000"/>
                  </a:schemeClr>
                </a:solidFill>
              </a:rPr>
              <a:t>İştirakçilerin aylıklarından her ay kesilecek </a:t>
            </a:r>
            <a:r>
              <a:rPr lang="tr-TR" altLang="x-none" sz="1600" b="1" dirty="0">
                <a:solidFill>
                  <a:schemeClr val="accent1">
                    <a:lumMod val="50000"/>
                  </a:schemeClr>
                </a:solidFill>
              </a:rPr>
              <a:t>% 16 oranında emeklilik keseneği </a:t>
            </a:r>
            <a:r>
              <a:rPr lang="tr-TR" altLang="x-none" sz="1600" dirty="0">
                <a:solidFill>
                  <a:schemeClr val="accent1">
                    <a:lumMod val="50000"/>
                  </a:schemeClr>
                </a:solidFill>
              </a:rPr>
              <a:t>ile kurum bütçesinden ödenecek </a:t>
            </a:r>
            <a:r>
              <a:rPr lang="tr-TR" altLang="x-none" sz="1600" b="1" dirty="0">
                <a:solidFill>
                  <a:schemeClr val="accent1">
                    <a:lumMod val="50000"/>
                  </a:schemeClr>
                </a:solidFill>
              </a:rPr>
              <a:t>% 20 kesenek  karşılığı tutarı,</a:t>
            </a:r>
          </a:p>
          <a:p>
            <a:pPr marL="285750" indent="-285750" algn="just" eaLnBrk="1" hangingPunct="1">
              <a:buFont typeface="Arial" panose="020B0604020202020204" pitchFamily="34" charset="0"/>
              <a:buChar char="•"/>
              <a:defRPr/>
            </a:pPr>
            <a:r>
              <a:rPr lang="tr-TR" altLang="x-none" sz="1600" dirty="0">
                <a:solidFill>
                  <a:schemeClr val="accent1">
                    <a:lumMod val="50000"/>
                  </a:schemeClr>
                </a:solidFill>
              </a:rPr>
              <a:t>Her ay emekli keseneklerine esas aylıklarının </a:t>
            </a:r>
            <a:r>
              <a:rPr lang="tr-TR" altLang="x-none" sz="1600" b="1" dirty="0">
                <a:solidFill>
                  <a:schemeClr val="accent1">
                    <a:lumMod val="50000"/>
                  </a:schemeClr>
                </a:solidFill>
              </a:rPr>
              <a:t>%12’si oranında</a:t>
            </a:r>
            <a:r>
              <a:rPr lang="tr-TR" altLang="x-none" sz="1600" dirty="0">
                <a:solidFill>
                  <a:schemeClr val="accent1">
                    <a:lumMod val="50000"/>
                  </a:schemeClr>
                </a:solidFill>
              </a:rPr>
              <a:t>, sigortalıların Kurumlarınca karşılanacak </a:t>
            </a:r>
            <a:r>
              <a:rPr lang="tr-TR" altLang="x-none" sz="1600" b="1" dirty="0">
                <a:solidFill>
                  <a:schemeClr val="accent1">
                    <a:lumMod val="50000"/>
                  </a:schemeClr>
                </a:solidFill>
              </a:rPr>
              <a:t>genel sağlık sigortası primi tutarı,</a:t>
            </a:r>
          </a:p>
          <a:p>
            <a:pPr marL="285750" indent="-285750" algn="just" eaLnBrk="1" hangingPunct="1">
              <a:buFont typeface="Arial" panose="020B0604020202020204" pitchFamily="34" charset="0"/>
              <a:buChar char="•"/>
              <a:defRPr/>
            </a:pPr>
            <a:r>
              <a:rPr lang="tr-TR" altLang="x-none" sz="1600" dirty="0">
                <a:solidFill>
                  <a:schemeClr val="accent1">
                    <a:lumMod val="50000"/>
                  </a:schemeClr>
                </a:solidFill>
              </a:rPr>
              <a:t>Emekli keseneğine esas derece ve kademeleri ile göstergeleri yükselme suretiyle artanların ilk aya ait artış farkının iştirakçiden %100 artış ve aynı tutarda kurum karşılığının, hesaplanması sonucunda belirlenen prim tutarları SGK’ </a:t>
            </a:r>
            <a:r>
              <a:rPr lang="tr-TR" altLang="x-none" sz="1600" dirty="0" err="1">
                <a:solidFill>
                  <a:schemeClr val="accent1">
                    <a:lumMod val="50000"/>
                  </a:schemeClr>
                </a:solidFill>
              </a:rPr>
              <a:t>na</a:t>
            </a:r>
            <a:r>
              <a:rPr lang="tr-TR" altLang="x-none" sz="1600" dirty="0">
                <a:solidFill>
                  <a:schemeClr val="accent1">
                    <a:lumMod val="50000"/>
                  </a:schemeClr>
                </a:solidFill>
              </a:rPr>
              <a:t> ödenecektir.</a:t>
            </a:r>
            <a:endParaRPr lang="tr-TR" altLang="x-none" sz="1400" dirty="0">
              <a:solidFill>
                <a:schemeClr val="accent1">
                  <a:lumMod val="50000"/>
                </a:schemeClr>
              </a:solidFill>
            </a:endParaRPr>
          </a:p>
          <a:p>
            <a:pPr algn="just" eaLnBrk="1" hangingPunct="1">
              <a:defRPr/>
            </a:pPr>
            <a:endParaRPr lang="tr-TR" altLang="x-none" sz="2000" dirty="0">
              <a:solidFill>
                <a:schemeClr val="accent1">
                  <a:lumMod val="50000"/>
                </a:schemeClr>
              </a:solidFill>
            </a:endParaRPr>
          </a:p>
          <a:p>
            <a:pPr algn="ctr" eaLnBrk="1" hangingPunct="1">
              <a:defRPr/>
            </a:pPr>
            <a:r>
              <a:rPr lang="tr-TR" altLang="x-none" sz="1400" b="1" dirty="0">
                <a:solidFill>
                  <a:srgbClr val="203864"/>
                </a:solidFill>
              </a:rPr>
              <a:t>Sosyal Güvenlik Kesintisi = </a:t>
            </a:r>
            <a:r>
              <a:rPr lang="tr-TR" altLang="x-none" sz="1400" b="1" dirty="0">
                <a:solidFill>
                  <a:srgbClr val="00B0F0"/>
                </a:solidFill>
              </a:rPr>
              <a:t>[(Emekliliğe Esas Gösterge Aylığı + Taban aylık + Kıdem Aylık + Ek gösterge Aylığı) + (En Yüksek Devlet Memuru Aylığının x Ek Göstergeye Bağlı Olarak Belirlenen Oran)] x Emekli Keseneği Oranı</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10" name="Dikdörtgen 9"/>
          <p:cNvSpPr/>
          <p:nvPr/>
        </p:nvSpPr>
        <p:spPr>
          <a:xfrm>
            <a:off x="700398" y="925589"/>
            <a:ext cx="10877080" cy="400110"/>
          </a:xfrm>
          <a:prstGeom prst="rect">
            <a:avLst/>
          </a:prstGeom>
        </p:spPr>
        <p:txBody>
          <a:bodyPr wrap="square">
            <a:spAutoFit/>
          </a:bodyPr>
          <a:lstStyle/>
          <a:p>
            <a:r>
              <a:rPr lang="tr-TR" sz="2000" b="1" u="sng" dirty="0">
                <a:solidFill>
                  <a:srgbClr val="FF0000"/>
                </a:solidFill>
              </a:rPr>
              <a:t>5434</a:t>
            </a:r>
            <a:r>
              <a:rPr lang="tr-TR" sz="2000" b="1" u="sng" dirty="0">
                <a:solidFill>
                  <a:srgbClr val="203864"/>
                </a:solidFill>
              </a:rPr>
              <a:t> SAYILI KANUNA TABİ PERSONELİN SGK PRİM KESİNTİLERİ</a:t>
            </a:r>
          </a:p>
        </p:txBody>
      </p:sp>
      <p:sp>
        <p:nvSpPr>
          <p:cNvPr id="11" name="Dikdörtgen 10"/>
          <p:cNvSpPr/>
          <p:nvPr/>
        </p:nvSpPr>
        <p:spPr>
          <a:xfrm>
            <a:off x="707366" y="1332345"/>
            <a:ext cx="6075485" cy="461665"/>
          </a:xfrm>
          <a:prstGeom prst="rect">
            <a:avLst/>
          </a:prstGeom>
        </p:spPr>
        <p:txBody>
          <a:bodyPr wrap="square">
            <a:spAutoFit/>
          </a:bodyPr>
          <a:lstStyle/>
          <a:p>
            <a:r>
              <a:rPr lang="tr-TR" sz="2400" b="1" dirty="0">
                <a:solidFill>
                  <a:srgbClr val="00B0F0"/>
                </a:solidFill>
              </a:rPr>
              <a:t>SOSYAL GÜVENLİK KESİNTİSİ</a:t>
            </a:r>
          </a:p>
        </p:txBody>
      </p:sp>
    </p:spTree>
    <p:extLst>
      <p:ext uri="{BB962C8B-B14F-4D97-AF65-F5344CB8AC3E}">
        <p14:creationId xmlns:p14="http://schemas.microsoft.com/office/powerpoint/2010/main" val="438844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0398" y="1723895"/>
            <a:ext cx="10970083" cy="3939540"/>
          </a:xfrm>
          <a:prstGeom prst="rect">
            <a:avLst/>
          </a:prstGeom>
        </p:spPr>
        <p:txBody>
          <a:bodyPr wrap="square">
            <a:spAutoFit/>
          </a:bodyPr>
          <a:lstStyle/>
          <a:p>
            <a:pPr algn="just" eaLnBrk="1" hangingPunct="1">
              <a:defRPr/>
            </a:pPr>
            <a:r>
              <a:rPr lang="tr-TR" altLang="x-none" b="1" dirty="0">
                <a:solidFill>
                  <a:schemeClr val="accent1">
                    <a:lumMod val="50000"/>
                  </a:schemeClr>
                </a:solidFill>
              </a:rPr>
              <a:t>5510 Sayılı Sosyal Sigortalar ve Genel Sağlık Sigortası Kanunu,</a:t>
            </a:r>
          </a:p>
          <a:p>
            <a:pPr algn="just" eaLnBrk="1" hangingPunct="1">
              <a:defRPr/>
            </a:pPr>
            <a:r>
              <a:rPr lang="tr-TR" altLang="x-none" b="1" dirty="0">
                <a:solidFill>
                  <a:srgbClr val="203864"/>
                </a:solidFill>
              </a:rPr>
              <a:t>Sosyal Sigorta İşlemleri Yönetmeliği;</a:t>
            </a:r>
          </a:p>
          <a:p>
            <a:pPr algn="just" eaLnBrk="1" hangingPunct="1">
              <a:defRPr/>
            </a:pPr>
            <a:endParaRPr lang="tr-TR" altLang="x-none" sz="1600" dirty="0">
              <a:solidFill>
                <a:schemeClr val="accent1">
                  <a:lumMod val="50000"/>
                </a:schemeClr>
              </a:solidFill>
            </a:endParaRPr>
          </a:p>
          <a:p>
            <a:pPr algn="just" eaLnBrk="1" hangingPunct="1">
              <a:defRPr/>
            </a:pPr>
            <a:r>
              <a:rPr lang="tr-TR" altLang="x-none" sz="1600" dirty="0">
                <a:solidFill>
                  <a:schemeClr val="accent1">
                    <a:lumMod val="50000"/>
                  </a:schemeClr>
                </a:solidFill>
              </a:rPr>
              <a:t>2008 yılı Ekim ayı başından önce 5434 sayılı Türkiye Cumhuriyeti Emekli Sandığı Kanununa tabi çalışmış olmaları sebebiyle 5510 sayılı Sosyal Sigortalar ve Genel Sağlık Sigortası Kanununun geçici 4 üncü maddesi kapsamında sayılanların ve bakmakla yükümlü olduğu kişilerin sağlık hizmetleri </a:t>
            </a:r>
            <a:r>
              <a:rPr lang="tr-TR" altLang="x-none" sz="1600" b="1" dirty="0">
                <a:solidFill>
                  <a:schemeClr val="accent1">
                    <a:lumMod val="50000"/>
                  </a:schemeClr>
                </a:solidFill>
              </a:rPr>
              <a:t>15/01/2010 </a:t>
            </a:r>
            <a:r>
              <a:rPr lang="tr-TR" altLang="x-none" sz="1600" dirty="0">
                <a:solidFill>
                  <a:schemeClr val="accent1">
                    <a:lumMod val="50000"/>
                  </a:schemeClr>
                </a:solidFill>
              </a:rPr>
              <a:t>tarihinden itibaren Sosyal Güvenlik Kurumu tarafından devralınmıştır.</a:t>
            </a:r>
          </a:p>
          <a:p>
            <a:pPr algn="just" eaLnBrk="1" hangingPunct="1">
              <a:defRPr/>
            </a:pPr>
            <a:endParaRPr lang="tr-TR" altLang="x-none" sz="1000" dirty="0">
              <a:solidFill>
                <a:schemeClr val="accent1">
                  <a:lumMod val="50000"/>
                </a:schemeClr>
              </a:solidFill>
            </a:endParaRPr>
          </a:p>
          <a:p>
            <a:pPr algn="just" eaLnBrk="1" hangingPunct="1">
              <a:defRPr/>
            </a:pPr>
            <a:r>
              <a:rPr lang="tr-TR" altLang="x-none" sz="1600" dirty="0">
                <a:solidFill>
                  <a:schemeClr val="accent1">
                    <a:lumMod val="50000"/>
                  </a:schemeClr>
                </a:solidFill>
              </a:rPr>
              <a:t>Kanunun yürürlüğe girdiği tarihten önce işe başlamış ve çalışmakta olanlarla ilgili olarak ilgili kayıt ve işlemler Kurum tarafından devralınan tarihe kadar genel sağlık sigortası primi ödenmemekteydi, ancak kayıt ve işlemlerin Kurum tarafından devralındığı 15.01.2010 tarihinden itibaren ilgili personel için emekli keseneklerine esas aylıklar üzerinden </a:t>
            </a:r>
            <a:r>
              <a:rPr lang="tr-TR" altLang="x-none" sz="1600" b="1" dirty="0">
                <a:solidFill>
                  <a:schemeClr val="accent1">
                    <a:lumMod val="50000"/>
                  </a:schemeClr>
                </a:solidFill>
              </a:rPr>
              <a:t>Kamu idaresince </a:t>
            </a:r>
            <a:r>
              <a:rPr lang="tr-TR" altLang="x-none" sz="1600" b="1" u="sng" dirty="0"/>
              <a:t>% 12 </a:t>
            </a:r>
            <a:r>
              <a:rPr lang="tr-TR" altLang="x-none" sz="1600" b="1" dirty="0">
                <a:solidFill>
                  <a:schemeClr val="accent1">
                    <a:lumMod val="50000"/>
                  </a:schemeClr>
                </a:solidFill>
              </a:rPr>
              <a:t>oranında </a:t>
            </a:r>
            <a:r>
              <a:rPr lang="tr-TR" altLang="x-none" sz="1600" dirty="0">
                <a:solidFill>
                  <a:schemeClr val="accent1">
                    <a:lumMod val="50000"/>
                  </a:schemeClr>
                </a:solidFill>
              </a:rPr>
              <a:t>genel sağlık sigortası primi ödenmeye başlanmıştır.</a:t>
            </a:r>
          </a:p>
          <a:p>
            <a:pPr algn="ctr" eaLnBrk="1" hangingPunct="1">
              <a:defRPr/>
            </a:pPr>
            <a:endParaRPr lang="tr-TR" altLang="x-none" sz="1600" dirty="0">
              <a:solidFill>
                <a:schemeClr val="accent1">
                  <a:lumMod val="50000"/>
                </a:schemeClr>
              </a:solidFill>
            </a:endParaRPr>
          </a:p>
          <a:p>
            <a:pPr algn="ctr" eaLnBrk="1" hangingPunct="1">
              <a:defRPr/>
            </a:pPr>
            <a:endParaRPr lang="tr-TR" altLang="x-none" sz="1600" dirty="0">
              <a:solidFill>
                <a:schemeClr val="accent1">
                  <a:lumMod val="50000"/>
                </a:schemeClr>
              </a:solidFill>
            </a:endParaRPr>
          </a:p>
          <a:p>
            <a:pPr algn="ctr" eaLnBrk="1" hangingPunct="1">
              <a:defRPr/>
            </a:pPr>
            <a:endParaRPr lang="tr-TR" altLang="x-none" sz="1600" b="1" dirty="0">
              <a:solidFill>
                <a:schemeClr val="accent1">
                  <a:lumMod val="50000"/>
                </a:schemeClr>
              </a:solidFill>
            </a:endParaRPr>
          </a:p>
          <a:p>
            <a:pPr algn="ctr" eaLnBrk="1" hangingPunct="1">
              <a:defRPr/>
            </a:pPr>
            <a:r>
              <a:rPr lang="tr-TR" altLang="x-none" sz="1400" b="1" dirty="0">
                <a:solidFill>
                  <a:srgbClr val="203864"/>
                </a:solidFill>
              </a:rPr>
              <a:t>Sosyal Güvenlik Kesintisi = </a:t>
            </a:r>
            <a:r>
              <a:rPr lang="tr-TR" altLang="x-none" sz="1400" b="1" dirty="0">
                <a:solidFill>
                  <a:srgbClr val="00B0F0"/>
                </a:solidFill>
              </a:rPr>
              <a:t>[(Emekliliğe Esas Gösterge Aylığı + Taban aylık + Kıdem Aylık + Ek gösterge Aylığı) + (En Yüksek Devlet Memuru Aylığının x Ek Göstergeye Bağlı Olarak Belirlenen Oran)] x Emekli Keseneği Oranı</a:t>
            </a:r>
          </a:p>
        </p:txBody>
      </p:sp>
      <p:sp>
        <p:nvSpPr>
          <p:cNvPr id="7" name="Dikdörtgen 6"/>
          <p:cNvSpPr/>
          <p:nvPr/>
        </p:nvSpPr>
        <p:spPr>
          <a:xfrm>
            <a:off x="700398" y="882459"/>
            <a:ext cx="10877080" cy="400110"/>
          </a:xfrm>
          <a:prstGeom prst="rect">
            <a:avLst/>
          </a:prstGeom>
        </p:spPr>
        <p:txBody>
          <a:bodyPr wrap="square">
            <a:spAutoFit/>
          </a:bodyPr>
          <a:lstStyle/>
          <a:p>
            <a:r>
              <a:rPr lang="tr-TR" sz="2000" b="1" u="sng" dirty="0">
                <a:solidFill>
                  <a:srgbClr val="FF0000"/>
                </a:solidFill>
              </a:rPr>
              <a:t>5434 </a:t>
            </a:r>
            <a:r>
              <a:rPr lang="tr-TR" sz="2000" b="1" u="sng" dirty="0">
                <a:solidFill>
                  <a:srgbClr val="203864"/>
                </a:solidFill>
              </a:rPr>
              <a:t>SAYILI KANUNA TABİ PERSONELİN SGK PRİM KESİNTİLERİ</a:t>
            </a:r>
          </a:p>
        </p:txBody>
      </p:sp>
      <p:sp>
        <p:nvSpPr>
          <p:cNvPr id="9" name="Dikdörtgen 8"/>
          <p:cNvSpPr/>
          <p:nvPr/>
        </p:nvSpPr>
        <p:spPr>
          <a:xfrm>
            <a:off x="707366" y="1289215"/>
            <a:ext cx="6075485" cy="400110"/>
          </a:xfrm>
          <a:prstGeom prst="rect">
            <a:avLst/>
          </a:prstGeom>
        </p:spPr>
        <p:txBody>
          <a:bodyPr wrap="square">
            <a:spAutoFit/>
          </a:bodyPr>
          <a:lstStyle/>
          <a:p>
            <a:r>
              <a:rPr lang="tr-TR" sz="2000" b="1" dirty="0">
                <a:solidFill>
                  <a:srgbClr val="00B0F0"/>
                </a:solidFill>
              </a:rPr>
              <a:t>GENEL SAĞLIK </a:t>
            </a:r>
            <a:r>
              <a:rPr lang="tr-TR" sz="2000" b="1" dirty="0" smtClean="0">
                <a:solidFill>
                  <a:srgbClr val="00B0F0"/>
                </a:solidFill>
              </a:rPr>
              <a:t>SİGORTASI KESİNTİSİ</a:t>
            </a:r>
            <a:endParaRPr lang="tr-TR" sz="2000" b="1" dirty="0">
              <a:solidFill>
                <a:srgbClr val="00B0F0"/>
              </a:solidFill>
            </a:endParaRPr>
          </a:p>
        </p:txBody>
      </p:sp>
      <p:sp>
        <p:nvSpPr>
          <p:cNvPr id="10" name="Dikdörtgen 9"/>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Tree>
    <p:extLst>
      <p:ext uri="{BB962C8B-B14F-4D97-AF65-F5344CB8AC3E}">
        <p14:creationId xmlns:p14="http://schemas.microsoft.com/office/powerpoint/2010/main" val="1509871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692524"/>
            <a:ext cx="10970083" cy="4355038"/>
          </a:xfrm>
          <a:prstGeom prst="rect">
            <a:avLst/>
          </a:prstGeom>
        </p:spPr>
        <p:txBody>
          <a:bodyPr wrap="square">
            <a:spAutoFit/>
          </a:bodyPr>
          <a:lstStyle/>
          <a:p>
            <a:pPr algn="just" eaLnBrk="1" hangingPunct="1">
              <a:defRPr/>
            </a:pPr>
            <a:r>
              <a:rPr lang="tr-TR" altLang="x-none" sz="1600" b="1" dirty="0">
                <a:solidFill>
                  <a:schemeClr val="accent1">
                    <a:lumMod val="50000"/>
                  </a:schemeClr>
                </a:solidFill>
              </a:rPr>
              <a:t>5510 Sayılı Sosyal Sigortalar ve Genel Sağlık Sigortası Kanunu,</a:t>
            </a:r>
          </a:p>
          <a:p>
            <a:pPr algn="just" eaLnBrk="1" hangingPunct="1">
              <a:defRPr/>
            </a:pPr>
            <a:r>
              <a:rPr lang="tr-TR" altLang="x-none" sz="1600" b="1" dirty="0">
                <a:solidFill>
                  <a:srgbClr val="203864"/>
                </a:solidFill>
              </a:rPr>
              <a:t>Sosyal Sigorta İşlemleri Yönetmeliği;</a:t>
            </a:r>
          </a:p>
          <a:p>
            <a:pPr algn="just" eaLnBrk="1" hangingPunct="1">
              <a:defRPr/>
            </a:pPr>
            <a:endParaRPr lang="tr-TR" altLang="x-none" sz="1600" dirty="0">
              <a:solidFill>
                <a:schemeClr val="accent1">
                  <a:lumMod val="50000"/>
                </a:schemeClr>
              </a:solidFill>
            </a:endParaRPr>
          </a:p>
          <a:p>
            <a:pPr algn="just" eaLnBrk="1" hangingPunct="1">
              <a:defRPr/>
            </a:pPr>
            <a:r>
              <a:rPr lang="tr-TR" altLang="x-none" sz="1600" dirty="0">
                <a:solidFill>
                  <a:schemeClr val="accent1">
                    <a:lumMod val="50000"/>
                  </a:schemeClr>
                </a:solidFill>
              </a:rPr>
              <a:t>Personel mevzuatı uyarınca aylıksız izinli sayılanların (…. ) bakmakla yükümlü olunan kişileri olup olmadığına bakılmaksızın ve süre sınırı uygulanmaksızın,</a:t>
            </a:r>
          </a:p>
          <a:p>
            <a:pPr algn="just" eaLnBrk="1" hangingPunct="1">
              <a:defRPr/>
            </a:pPr>
            <a:endParaRPr lang="tr-TR" altLang="x-none" sz="700" dirty="0">
              <a:solidFill>
                <a:schemeClr val="accent1">
                  <a:lumMod val="50000"/>
                </a:schemeClr>
              </a:solidFill>
            </a:endParaRPr>
          </a:p>
          <a:p>
            <a:pPr algn="just" eaLnBrk="1" hangingPunct="1">
              <a:defRPr/>
            </a:pPr>
            <a:r>
              <a:rPr lang="tr-TR" altLang="x-none" sz="1600" dirty="0">
                <a:solidFill>
                  <a:schemeClr val="accent1">
                    <a:lumMod val="50000"/>
                  </a:schemeClr>
                </a:solidFill>
              </a:rPr>
              <a:t>4688 sayılı Kamu Görevlileri Sendikaları Kanunu uyarınca aylıksız izinli sayılanların bakmakla yükümlü olunan kişileri olup olmadığına bakılmaksızın ve süre sınırı uygulanmaksızın,</a:t>
            </a:r>
          </a:p>
          <a:p>
            <a:pPr algn="just" eaLnBrk="1" hangingPunct="1">
              <a:defRPr/>
            </a:pPr>
            <a:endParaRPr lang="tr-TR" altLang="x-none" sz="700" dirty="0">
              <a:solidFill>
                <a:schemeClr val="accent1">
                  <a:lumMod val="50000"/>
                </a:schemeClr>
              </a:solidFill>
            </a:endParaRPr>
          </a:p>
          <a:p>
            <a:pPr algn="just" eaLnBrk="1" hangingPunct="1">
              <a:defRPr/>
            </a:pPr>
            <a:r>
              <a:rPr lang="tr-TR" altLang="x-none" sz="1600" dirty="0">
                <a:solidFill>
                  <a:schemeClr val="accent1">
                    <a:lumMod val="50000"/>
                  </a:schemeClr>
                </a:solidFill>
              </a:rPr>
              <a:t>%12 oranındaki genel sağlık sigortası primleri aylıksız izinli sayıldıkları kurumlarınca 2010 yılı Ocak ayından itibaren </a:t>
            </a:r>
            <a:r>
              <a:rPr lang="tr-TR" altLang="x-none" sz="1600" b="1" dirty="0">
                <a:solidFill>
                  <a:schemeClr val="accent1">
                    <a:lumMod val="50000"/>
                  </a:schemeClr>
                </a:solidFill>
              </a:rPr>
              <a:t>aylıksız izinli oldukları süreler ile </a:t>
            </a:r>
            <a:r>
              <a:rPr lang="tr-TR" altLang="x-none" sz="1600" dirty="0">
                <a:solidFill>
                  <a:schemeClr val="accent1">
                    <a:lumMod val="50000"/>
                  </a:schemeClr>
                </a:solidFill>
              </a:rPr>
              <a:t>bu sürelerin sonunda </a:t>
            </a:r>
            <a:r>
              <a:rPr lang="tr-TR" altLang="x-none" sz="1600" b="1" dirty="0">
                <a:solidFill>
                  <a:schemeClr val="accent1">
                    <a:lumMod val="50000"/>
                  </a:schemeClr>
                </a:solidFill>
              </a:rPr>
              <a:t>göreve başlamaları için tanınan yasal sürelerde</a:t>
            </a:r>
            <a:r>
              <a:rPr lang="tr-TR" altLang="x-none" sz="1600" dirty="0">
                <a:solidFill>
                  <a:schemeClr val="accent1">
                    <a:lumMod val="50000"/>
                  </a:schemeClr>
                </a:solidFill>
              </a:rPr>
              <a:t> Kuruma ödenecektir.</a:t>
            </a:r>
          </a:p>
          <a:p>
            <a:pPr algn="just" eaLnBrk="1" hangingPunct="1">
              <a:defRPr/>
            </a:pPr>
            <a:endParaRPr lang="tr-TR" altLang="x-none" sz="700" dirty="0">
              <a:solidFill>
                <a:schemeClr val="accent1">
                  <a:lumMod val="50000"/>
                </a:schemeClr>
              </a:solidFill>
            </a:endParaRPr>
          </a:p>
          <a:p>
            <a:pPr algn="just" eaLnBrk="1" hangingPunct="1">
              <a:defRPr/>
            </a:pPr>
            <a:r>
              <a:rPr lang="tr-TR" altLang="x-none" sz="1600" b="1" dirty="0">
                <a:solidFill>
                  <a:schemeClr val="accent1">
                    <a:lumMod val="50000"/>
                  </a:schemeClr>
                </a:solidFill>
              </a:rPr>
              <a:t>Muvazzaf askerlik </a:t>
            </a:r>
            <a:r>
              <a:rPr lang="tr-TR" altLang="x-none" sz="1600" dirty="0">
                <a:solidFill>
                  <a:schemeClr val="accent1">
                    <a:lumMod val="50000"/>
                  </a:schemeClr>
                </a:solidFill>
              </a:rPr>
              <a:t>görevini er veya erbaş olarak yapanlardan </a:t>
            </a:r>
            <a:r>
              <a:rPr lang="tr-TR" altLang="x-none" sz="1600" b="1" dirty="0">
                <a:solidFill>
                  <a:schemeClr val="accent1">
                    <a:lumMod val="50000"/>
                  </a:schemeClr>
                </a:solidFill>
              </a:rPr>
              <a:t>bakmakla yükümlü olduğu kişileri bulunmayanların </a:t>
            </a:r>
            <a:r>
              <a:rPr lang="tr-TR" altLang="x-none" sz="1600" dirty="0">
                <a:solidFill>
                  <a:schemeClr val="accent1">
                    <a:lumMod val="50000"/>
                  </a:schemeClr>
                </a:solidFill>
              </a:rPr>
              <a:t>ise göreve başlamaları için tanınan yasal süreler dikkate alınmak suretiyle </a:t>
            </a:r>
            <a:r>
              <a:rPr lang="tr-TR" altLang="x-none" sz="1600" b="1" dirty="0">
                <a:solidFill>
                  <a:schemeClr val="accent1">
                    <a:lumMod val="50000"/>
                  </a:schemeClr>
                </a:solidFill>
              </a:rPr>
              <a:t>terhis oldukları tarih </a:t>
            </a:r>
            <a:r>
              <a:rPr lang="tr-TR" altLang="x-none" sz="1600" dirty="0">
                <a:solidFill>
                  <a:schemeClr val="accent1">
                    <a:lumMod val="50000"/>
                  </a:schemeClr>
                </a:solidFill>
              </a:rPr>
              <a:t>ile </a:t>
            </a:r>
            <a:r>
              <a:rPr lang="tr-TR" altLang="x-none" sz="1600" b="1" dirty="0">
                <a:solidFill>
                  <a:schemeClr val="accent1">
                    <a:lumMod val="50000"/>
                  </a:schemeClr>
                </a:solidFill>
              </a:rPr>
              <a:t>göreve başladıkları tarih arasında </a:t>
            </a:r>
            <a:r>
              <a:rPr lang="tr-TR" altLang="x-none" sz="1600" dirty="0">
                <a:solidFill>
                  <a:schemeClr val="accent1">
                    <a:lumMod val="50000"/>
                  </a:schemeClr>
                </a:solidFill>
              </a:rPr>
              <a:t>geçen süreye ilişkin genel sağlık sigortası primleri </a:t>
            </a:r>
            <a:r>
              <a:rPr lang="tr-TR" altLang="x-none" sz="1600" b="1" dirty="0">
                <a:solidFill>
                  <a:schemeClr val="accent1">
                    <a:lumMod val="50000"/>
                  </a:schemeClr>
                </a:solidFill>
              </a:rPr>
              <a:t>08/11/2015 tarihinden itibaren </a:t>
            </a:r>
            <a:r>
              <a:rPr lang="tr-TR" altLang="x-none" sz="1600" dirty="0">
                <a:solidFill>
                  <a:schemeClr val="accent1">
                    <a:lumMod val="50000"/>
                  </a:schemeClr>
                </a:solidFill>
              </a:rPr>
              <a:t>aylıksız izinli sayıldıkları kurumlarınca SGK’ </a:t>
            </a:r>
            <a:r>
              <a:rPr lang="tr-TR" altLang="x-none" sz="1600" dirty="0" err="1">
                <a:solidFill>
                  <a:schemeClr val="accent1">
                    <a:lumMod val="50000"/>
                  </a:schemeClr>
                </a:solidFill>
              </a:rPr>
              <a:t>na</a:t>
            </a:r>
            <a:r>
              <a:rPr lang="tr-TR" altLang="x-none" sz="1600" dirty="0">
                <a:solidFill>
                  <a:schemeClr val="accent1">
                    <a:lumMod val="50000"/>
                  </a:schemeClr>
                </a:solidFill>
              </a:rPr>
              <a:t> ödenecektir.</a:t>
            </a:r>
          </a:p>
          <a:p>
            <a:pPr algn="ctr" eaLnBrk="1" hangingPunct="1">
              <a:defRPr/>
            </a:pPr>
            <a:endParaRPr lang="tr-TR" altLang="x-none" sz="1100" dirty="0">
              <a:solidFill>
                <a:schemeClr val="accent1">
                  <a:lumMod val="50000"/>
                </a:schemeClr>
              </a:solidFill>
            </a:endParaRPr>
          </a:p>
          <a:p>
            <a:pPr algn="ctr" eaLnBrk="1" hangingPunct="1">
              <a:defRPr/>
            </a:pPr>
            <a:r>
              <a:rPr lang="tr-TR" altLang="x-none" sz="1400" b="1" dirty="0">
                <a:solidFill>
                  <a:srgbClr val="203864"/>
                </a:solidFill>
              </a:rPr>
              <a:t>Sosyal Güvenlik Kesintisi = </a:t>
            </a:r>
            <a:r>
              <a:rPr lang="tr-TR" altLang="x-none" sz="1400" b="1" dirty="0">
                <a:solidFill>
                  <a:srgbClr val="00B0F0"/>
                </a:solidFill>
              </a:rPr>
              <a:t>[(Emekliliğe Esas Gösterge Aylığı + Taban aylık + Kıdem Aylık + Ek gösterge Aylığı) + (En Yüksek Devlet Memuru Aylığının x Ek Göstergeye Bağlı Olarak Belirlenen Oran)] x Emekli Keseneği Oranı</a:t>
            </a:r>
          </a:p>
        </p:txBody>
      </p:sp>
      <p:sp>
        <p:nvSpPr>
          <p:cNvPr id="7" name="Dikdörtgen 6"/>
          <p:cNvSpPr/>
          <p:nvPr/>
        </p:nvSpPr>
        <p:spPr>
          <a:xfrm>
            <a:off x="700398" y="882459"/>
            <a:ext cx="10877080" cy="400110"/>
          </a:xfrm>
          <a:prstGeom prst="rect">
            <a:avLst/>
          </a:prstGeom>
        </p:spPr>
        <p:txBody>
          <a:bodyPr wrap="square">
            <a:spAutoFit/>
          </a:bodyPr>
          <a:lstStyle/>
          <a:p>
            <a:r>
              <a:rPr lang="tr-TR" sz="2000" b="1" u="sng" dirty="0">
                <a:solidFill>
                  <a:srgbClr val="FF0000"/>
                </a:solidFill>
              </a:rPr>
              <a:t>5434 </a:t>
            </a:r>
            <a:r>
              <a:rPr lang="tr-TR" sz="2000" b="1" u="sng" dirty="0">
                <a:solidFill>
                  <a:srgbClr val="203864"/>
                </a:solidFill>
              </a:rPr>
              <a:t>SAYILI KANUNA TABİ PERSONELİN SGK PRİM KESİNTİLERİ</a:t>
            </a:r>
          </a:p>
        </p:txBody>
      </p:sp>
      <p:sp>
        <p:nvSpPr>
          <p:cNvPr id="9" name="Dikdörtgen 8"/>
          <p:cNvSpPr/>
          <p:nvPr/>
        </p:nvSpPr>
        <p:spPr>
          <a:xfrm>
            <a:off x="707366" y="1316372"/>
            <a:ext cx="7141234" cy="400110"/>
          </a:xfrm>
          <a:prstGeom prst="rect">
            <a:avLst/>
          </a:prstGeom>
        </p:spPr>
        <p:txBody>
          <a:bodyPr wrap="square">
            <a:spAutoFit/>
          </a:bodyPr>
          <a:lstStyle/>
          <a:p>
            <a:r>
              <a:rPr lang="tr-TR" sz="2000" b="1" dirty="0">
                <a:solidFill>
                  <a:srgbClr val="00B0F0"/>
                </a:solidFill>
              </a:rPr>
              <a:t>GENEL SAĞLIK SİGORTASI KESİNTİSİ  </a:t>
            </a:r>
            <a:r>
              <a:rPr lang="tr-TR" sz="2000" b="1" dirty="0">
                <a:solidFill>
                  <a:srgbClr val="203864"/>
                </a:solidFill>
              </a:rPr>
              <a:t>(Ücretsiz izin)</a:t>
            </a:r>
          </a:p>
        </p:txBody>
      </p:sp>
      <p:sp>
        <p:nvSpPr>
          <p:cNvPr id="10" name="Dikdörtgen 9"/>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Tree>
    <p:extLst>
      <p:ext uri="{BB962C8B-B14F-4D97-AF65-F5344CB8AC3E}">
        <p14:creationId xmlns:p14="http://schemas.microsoft.com/office/powerpoint/2010/main" val="5938643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o 6"/>
          <p:cNvGraphicFramePr>
            <a:graphicFrameLocks noGrp="1"/>
          </p:cNvGraphicFramePr>
          <p:nvPr>
            <p:extLst>
              <p:ext uri="{D42A27DB-BD31-4B8C-83A1-F6EECF244321}">
                <p14:modId xmlns:p14="http://schemas.microsoft.com/office/powerpoint/2010/main" val="1205144768"/>
              </p:ext>
            </p:extLst>
          </p:nvPr>
        </p:nvGraphicFramePr>
        <p:xfrm>
          <a:off x="1812791" y="1798012"/>
          <a:ext cx="8652294" cy="379730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5166710">
                  <a:extLst>
                    <a:ext uri="{9D8B030D-6E8A-4147-A177-3AD203B41FA5}">
                      <a16:colId xmlns:a16="http://schemas.microsoft.com/office/drawing/2014/main" val="454366490"/>
                    </a:ext>
                  </a:extLst>
                </a:gridCol>
                <a:gridCol w="3485584">
                  <a:extLst>
                    <a:ext uri="{9D8B030D-6E8A-4147-A177-3AD203B41FA5}">
                      <a16:colId xmlns:a16="http://schemas.microsoft.com/office/drawing/2014/main" val="762072305"/>
                    </a:ext>
                  </a:extLst>
                </a:gridCol>
              </a:tblGrid>
              <a:tr h="576000">
                <a:tc gridSpan="2">
                  <a:txBody>
                    <a:bodyPr/>
                    <a:lstStyle/>
                    <a:p>
                      <a:pPr algn="ctr"/>
                      <a:r>
                        <a:rPr lang="sv-SE" sz="2400" dirty="0"/>
                        <a:t>5434 s. Kanuna Tabi Personelin Emekli Keseneği Matrahının</a:t>
                      </a:r>
                      <a:r>
                        <a:rPr lang="tr-TR" sz="2400" baseline="0" dirty="0"/>
                        <a:t> </a:t>
                      </a:r>
                      <a:r>
                        <a:rPr lang="sv-SE" sz="2400" dirty="0"/>
                        <a:t>Belirlenmesinde Kullanılan Oranlar</a:t>
                      </a:r>
                    </a:p>
                  </a:txBody>
                  <a:tcPr anchor="ctr">
                    <a:solidFill>
                      <a:srgbClr val="203864"/>
                    </a:solidFill>
                  </a:tcPr>
                </a:tc>
                <a:tc hMerge="1">
                  <a:txBody>
                    <a:bodyPr/>
                    <a:lstStyle/>
                    <a:p>
                      <a:endParaRPr lang="tr-TR" dirty="0"/>
                    </a:p>
                  </a:txBody>
                  <a:tcPr/>
                </a:tc>
                <a:extLst>
                  <a:ext uri="{0D108BD9-81ED-4DB2-BD59-A6C34878D82A}">
                    <a16:rowId xmlns:a16="http://schemas.microsoft.com/office/drawing/2014/main" val="3491714700"/>
                  </a:ext>
                </a:extLst>
              </a:tr>
              <a:tr h="454343">
                <a:tc>
                  <a:txBody>
                    <a:bodyPr/>
                    <a:lstStyle/>
                    <a:p>
                      <a:pPr algn="ctr" fontAlgn="b"/>
                      <a:r>
                        <a:rPr lang="tr-TR" sz="2000" b="1" kern="1200" dirty="0">
                          <a:solidFill>
                            <a:schemeClr val="bg1"/>
                          </a:solidFill>
                          <a:latin typeface="+mn-lt"/>
                          <a:ea typeface="+mn-ea"/>
                          <a:cs typeface="+mn-cs"/>
                        </a:rPr>
                        <a:t>Ek Gösterge</a:t>
                      </a:r>
                    </a:p>
                  </a:txBody>
                  <a:tcPr marL="9525" marR="9525" marT="9525" marB="0" anchor="ctr">
                    <a:solidFill>
                      <a:srgbClr val="00B0F0"/>
                    </a:solidFill>
                  </a:tcPr>
                </a:tc>
                <a:tc>
                  <a:txBody>
                    <a:bodyPr/>
                    <a:lstStyle/>
                    <a:p>
                      <a:pPr algn="ctr" fontAlgn="b"/>
                      <a:r>
                        <a:rPr lang="tr-TR" sz="2000" b="1" kern="1200" dirty="0">
                          <a:solidFill>
                            <a:schemeClr val="bg1"/>
                          </a:solidFill>
                          <a:latin typeface="+mn-lt"/>
                          <a:ea typeface="+mn-ea"/>
                          <a:cs typeface="+mn-cs"/>
                        </a:rPr>
                        <a:t>Oran</a:t>
                      </a:r>
                    </a:p>
                  </a:txBody>
                  <a:tcPr marL="9525" marR="9525" marT="9525" marB="0" anchor="ctr">
                    <a:solidFill>
                      <a:srgbClr val="00B0F0"/>
                    </a:solidFill>
                  </a:tcPr>
                </a:tc>
                <a:extLst>
                  <a:ext uri="{0D108BD9-81ED-4DB2-BD59-A6C34878D82A}">
                    <a16:rowId xmlns:a16="http://schemas.microsoft.com/office/drawing/2014/main" val="452363188"/>
                  </a:ext>
                </a:extLst>
              </a:tr>
              <a:tr h="360000">
                <a:tc>
                  <a:txBody>
                    <a:bodyPr/>
                    <a:lstStyle/>
                    <a:p>
                      <a:pPr algn="l" fontAlgn="b"/>
                      <a:r>
                        <a:rPr lang="tr-TR" sz="1800" kern="1200" dirty="0">
                          <a:solidFill>
                            <a:srgbClr val="203864"/>
                          </a:solidFill>
                          <a:latin typeface="+mn-lt"/>
                          <a:ea typeface="+mn-ea"/>
                          <a:cs typeface="+mn-cs"/>
                        </a:rPr>
                        <a:t>   8400 - Yukarısı </a:t>
                      </a:r>
                    </a:p>
                  </a:txBody>
                  <a:tcPr marL="9525" marR="9525" marT="9525" marB="0" anchor="ctr">
                    <a:solidFill>
                      <a:srgbClr val="ABE9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255%</a:t>
                      </a:r>
                    </a:p>
                  </a:txBody>
                  <a:tcPr marL="9525" marR="9525" marT="9525" marB="0" anchor="ctr">
                    <a:solidFill>
                      <a:srgbClr val="ABE9FF"/>
                    </a:solidFill>
                  </a:tcPr>
                </a:tc>
                <a:extLst>
                  <a:ext uri="{0D108BD9-81ED-4DB2-BD59-A6C34878D82A}">
                    <a16:rowId xmlns:a16="http://schemas.microsoft.com/office/drawing/2014/main" val="2720880496"/>
                  </a:ext>
                </a:extLst>
              </a:tr>
              <a:tr h="360000">
                <a:tc>
                  <a:txBody>
                    <a:bodyPr/>
                    <a:lstStyle/>
                    <a:p>
                      <a:pPr algn="l" fontAlgn="b"/>
                      <a:r>
                        <a:rPr lang="tr-TR" sz="1800" kern="1200" dirty="0">
                          <a:solidFill>
                            <a:srgbClr val="203864"/>
                          </a:solidFill>
                          <a:latin typeface="+mn-lt"/>
                          <a:ea typeface="+mn-ea"/>
                          <a:cs typeface="+mn-cs"/>
                        </a:rPr>
                        <a:t>   7600 ile 8399 Arası</a:t>
                      </a:r>
                    </a:p>
                  </a:txBody>
                  <a:tcPr marL="9525" marR="9525" marT="9525" marB="0" anchor="ctr">
                    <a:solidFill>
                      <a:srgbClr val="E1F7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215%</a:t>
                      </a:r>
                    </a:p>
                  </a:txBody>
                  <a:tcPr marL="9525" marR="9525" marT="9525" marB="0" anchor="ctr">
                    <a:solidFill>
                      <a:srgbClr val="E1F7FF"/>
                    </a:solidFill>
                  </a:tcPr>
                </a:tc>
                <a:extLst>
                  <a:ext uri="{0D108BD9-81ED-4DB2-BD59-A6C34878D82A}">
                    <a16:rowId xmlns:a16="http://schemas.microsoft.com/office/drawing/2014/main" val="552292676"/>
                  </a:ext>
                </a:extLst>
              </a:tr>
              <a:tr h="360000">
                <a:tc>
                  <a:txBody>
                    <a:bodyPr/>
                    <a:lstStyle/>
                    <a:p>
                      <a:pPr algn="l" fontAlgn="b"/>
                      <a:r>
                        <a:rPr lang="tr-TR" sz="1800" kern="1200" dirty="0">
                          <a:solidFill>
                            <a:srgbClr val="203864"/>
                          </a:solidFill>
                          <a:latin typeface="+mn-lt"/>
                          <a:ea typeface="+mn-ea"/>
                          <a:cs typeface="+mn-cs"/>
                        </a:rPr>
                        <a:t>   6400 ile 7599 Arası</a:t>
                      </a:r>
                    </a:p>
                  </a:txBody>
                  <a:tcPr marL="9525" marR="9525" marT="9525" marB="0" anchor="ctr">
                    <a:solidFill>
                      <a:srgbClr val="ABE9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195%</a:t>
                      </a:r>
                    </a:p>
                  </a:txBody>
                  <a:tcPr marL="9525" marR="9525" marT="9525" marB="0" anchor="ctr">
                    <a:solidFill>
                      <a:srgbClr val="ABE9FF"/>
                    </a:solidFill>
                  </a:tcPr>
                </a:tc>
                <a:extLst>
                  <a:ext uri="{0D108BD9-81ED-4DB2-BD59-A6C34878D82A}">
                    <a16:rowId xmlns:a16="http://schemas.microsoft.com/office/drawing/2014/main" val="2713071835"/>
                  </a:ext>
                </a:extLst>
              </a:tr>
              <a:tr h="360000">
                <a:tc>
                  <a:txBody>
                    <a:bodyPr/>
                    <a:lstStyle/>
                    <a:p>
                      <a:pPr algn="l" fontAlgn="b"/>
                      <a:r>
                        <a:rPr lang="tr-TR" sz="1800" kern="1200" dirty="0">
                          <a:solidFill>
                            <a:srgbClr val="203864"/>
                          </a:solidFill>
                          <a:latin typeface="+mn-lt"/>
                          <a:ea typeface="+mn-ea"/>
                          <a:cs typeface="+mn-cs"/>
                        </a:rPr>
                        <a:t>   4800 ile 6399 Arası</a:t>
                      </a:r>
                    </a:p>
                  </a:txBody>
                  <a:tcPr marL="9525" marR="9525" marT="9525" marB="0" anchor="ctr">
                    <a:solidFill>
                      <a:srgbClr val="E1F7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165%</a:t>
                      </a:r>
                    </a:p>
                  </a:txBody>
                  <a:tcPr marL="9525" marR="9525" marT="9525" marB="0" anchor="ctr">
                    <a:solidFill>
                      <a:srgbClr val="E1F7FF"/>
                    </a:solidFill>
                  </a:tcPr>
                </a:tc>
                <a:extLst>
                  <a:ext uri="{0D108BD9-81ED-4DB2-BD59-A6C34878D82A}">
                    <a16:rowId xmlns:a16="http://schemas.microsoft.com/office/drawing/2014/main" val="3837298979"/>
                  </a:ext>
                </a:extLst>
              </a:tr>
              <a:tr h="360000">
                <a:tc>
                  <a:txBody>
                    <a:bodyPr/>
                    <a:lstStyle/>
                    <a:p>
                      <a:pPr algn="l" fontAlgn="b"/>
                      <a:r>
                        <a:rPr lang="tr-TR" sz="1800" kern="1200" dirty="0">
                          <a:solidFill>
                            <a:srgbClr val="203864"/>
                          </a:solidFill>
                          <a:latin typeface="+mn-lt"/>
                          <a:ea typeface="+mn-ea"/>
                          <a:cs typeface="+mn-cs"/>
                        </a:rPr>
                        <a:t>   3600 ile 4799 Arası</a:t>
                      </a:r>
                    </a:p>
                  </a:txBody>
                  <a:tcPr marL="9525" marR="9525" marT="9525" marB="0" anchor="ctr">
                    <a:solidFill>
                      <a:srgbClr val="ABE9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145%</a:t>
                      </a:r>
                    </a:p>
                  </a:txBody>
                  <a:tcPr marL="9525" marR="9525" marT="9525" marB="0" anchor="ctr">
                    <a:solidFill>
                      <a:srgbClr val="ABE9FF"/>
                    </a:solidFill>
                  </a:tcPr>
                </a:tc>
                <a:extLst>
                  <a:ext uri="{0D108BD9-81ED-4DB2-BD59-A6C34878D82A}">
                    <a16:rowId xmlns:a16="http://schemas.microsoft.com/office/drawing/2014/main" val="864499960"/>
                  </a:ext>
                </a:extLst>
              </a:tr>
              <a:tr h="360000">
                <a:tc>
                  <a:txBody>
                    <a:bodyPr/>
                    <a:lstStyle/>
                    <a:p>
                      <a:pPr algn="l" fontAlgn="b"/>
                      <a:r>
                        <a:rPr lang="tr-TR" sz="1800" kern="1200" dirty="0">
                          <a:solidFill>
                            <a:srgbClr val="203864"/>
                          </a:solidFill>
                          <a:latin typeface="+mn-lt"/>
                          <a:ea typeface="+mn-ea"/>
                          <a:cs typeface="+mn-cs"/>
                        </a:rPr>
                        <a:t>   2200 ile 3599 Arası</a:t>
                      </a:r>
                    </a:p>
                  </a:txBody>
                  <a:tcPr marL="9525" marR="9525" marT="9525" marB="0" anchor="ctr">
                    <a:solidFill>
                      <a:srgbClr val="E1F7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85%</a:t>
                      </a:r>
                    </a:p>
                  </a:txBody>
                  <a:tcPr marL="9525" marR="9525" marT="9525" marB="0" anchor="ctr">
                    <a:solidFill>
                      <a:srgbClr val="E1F7FF"/>
                    </a:solidFill>
                  </a:tcPr>
                </a:tc>
                <a:extLst>
                  <a:ext uri="{0D108BD9-81ED-4DB2-BD59-A6C34878D82A}">
                    <a16:rowId xmlns:a16="http://schemas.microsoft.com/office/drawing/2014/main" val="2120878263"/>
                  </a:ext>
                </a:extLst>
              </a:tr>
              <a:tr h="360000">
                <a:tc>
                  <a:txBody>
                    <a:bodyPr/>
                    <a:lstStyle/>
                    <a:p>
                      <a:pPr algn="l" fontAlgn="b"/>
                      <a:r>
                        <a:rPr lang="tr-TR" sz="1800" kern="1200" dirty="0">
                          <a:solidFill>
                            <a:srgbClr val="203864"/>
                          </a:solidFill>
                          <a:latin typeface="+mn-lt"/>
                          <a:ea typeface="+mn-ea"/>
                          <a:cs typeface="+mn-cs"/>
                        </a:rPr>
                        <a:t>   Diğerleri</a:t>
                      </a:r>
                    </a:p>
                  </a:txBody>
                  <a:tcPr marL="9525" marR="9525" marT="9525" marB="0" anchor="ctr">
                    <a:solidFill>
                      <a:srgbClr val="ABE9FF"/>
                    </a:solidFill>
                  </a:tcPr>
                </a:tc>
                <a:tc>
                  <a:txBody>
                    <a:bodyPr/>
                    <a:lstStyle/>
                    <a:p>
                      <a:pPr marL="0" algn="ctr" defTabSz="914400" rtl="0" eaLnBrk="1" fontAlgn="b" latinLnBrk="0" hangingPunct="1"/>
                      <a:r>
                        <a:rPr lang="tr-TR" sz="1800" kern="1200" dirty="0">
                          <a:solidFill>
                            <a:srgbClr val="203864"/>
                          </a:solidFill>
                          <a:latin typeface="+mn-lt"/>
                          <a:ea typeface="+mn-ea"/>
                          <a:cs typeface="+mn-cs"/>
                        </a:rPr>
                        <a:t>55%</a:t>
                      </a:r>
                    </a:p>
                  </a:txBody>
                  <a:tcPr marL="9525" marR="9525" marT="9525" marB="0" anchor="ctr">
                    <a:solidFill>
                      <a:srgbClr val="ABE9FF"/>
                    </a:solidFill>
                  </a:tcPr>
                </a:tc>
                <a:extLst>
                  <a:ext uri="{0D108BD9-81ED-4DB2-BD59-A6C34878D82A}">
                    <a16:rowId xmlns:a16="http://schemas.microsoft.com/office/drawing/2014/main" val="1502594613"/>
                  </a:ext>
                </a:extLst>
              </a:tr>
            </a:tbl>
          </a:graphicData>
        </a:graphic>
      </p:graphicFrame>
      <p:sp>
        <p:nvSpPr>
          <p:cNvPr id="11" name="Dikdörtgen 10"/>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12" name="Dikdörtgen 11"/>
          <p:cNvSpPr/>
          <p:nvPr/>
        </p:nvSpPr>
        <p:spPr>
          <a:xfrm>
            <a:off x="700398" y="925589"/>
            <a:ext cx="10877080" cy="400110"/>
          </a:xfrm>
          <a:prstGeom prst="rect">
            <a:avLst/>
          </a:prstGeom>
        </p:spPr>
        <p:txBody>
          <a:bodyPr wrap="square">
            <a:spAutoFit/>
          </a:bodyPr>
          <a:lstStyle/>
          <a:p>
            <a:r>
              <a:rPr lang="tr-TR" sz="2000" b="1" u="sng" dirty="0">
                <a:solidFill>
                  <a:srgbClr val="FF0000"/>
                </a:solidFill>
              </a:rPr>
              <a:t>5434</a:t>
            </a:r>
            <a:r>
              <a:rPr lang="tr-TR" sz="2000" b="1" u="sng" dirty="0">
                <a:solidFill>
                  <a:srgbClr val="203864"/>
                </a:solidFill>
              </a:rPr>
              <a:t> SAYILI KANUNA TABİ PERSONELİN SGK PRİM KESİNTİLERİ</a:t>
            </a:r>
          </a:p>
        </p:txBody>
      </p:sp>
      <p:sp>
        <p:nvSpPr>
          <p:cNvPr id="13" name="Dikdörtgen 12"/>
          <p:cNvSpPr/>
          <p:nvPr/>
        </p:nvSpPr>
        <p:spPr>
          <a:xfrm>
            <a:off x="707366" y="1289215"/>
            <a:ext cx="6075485" cy="461665"/>
          </a:xfrm>
          <a:prstGeom prst="rect">
            <a:avLst/>
          </a:prstGeom>
        </p:spPr>
        <p:txBody>
          <a:bodyPr wrap="square">
            <a:spAutoFit/>
          </a:bodyPr>
          <a:lstStyle/>
          <a:p>
            <a:r>
              <a:rPr lang="tr-TR" sz="2000" b="1" dirty="0">
                <a:solidFill>
                  <a:srgbClr val="00B0F0"/>
                </a:solidFill>
              </a:rPr>
              <a:t>SOSYAL GÜVENLİK KESİNTİSİ (Ek Emeklilik Matrahı</a:t>
            </a:r>
            <a:r>
              <a:rPr lang="tr-TR" sz="2400" b="1" dirty="0">
                <a:solidFill>
                  <a:srgbClr val="00B0F0"/>
                </a:solidFill>
              </a:rPr>
              <a:t>)</a:t>
            </a:r>
          </a:p>
        </p:txBody>
      </p:sp>
    </p:spTree>
    <p:extLst>
      <p:ext uri="{BB962C8B-B14F-4D97-AF65-F5344CB8AC3E}">
        <p14:creationId xmlns:p14="http://schemas.microsoft.com/office/powerpoint/2010/main" val="10039050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o 6"/>
          <p:cNvGraphicFramePr>
            <a:graphicFrameLocks noGrp="1"/>
          </p:cNvGraphicFramePr>
          <p:nvPr>
            <p:extLst>
              <p:ext uri="{D42A27DB-BD31-4B8C-83A1-F6EECF244321}">
                <p14:modId xmlns:p14="http://schemas.microsoft.com/office/powerpoint/2010/main" val="252978188"/>
              </p:ext>
            </p:extLst>
          </p:nvPr>
        </p:nvGraphicFramePr>
        <p:xfrm>
          <a:off x="1819759" y="1842628"/>
          <a:ext cx="8652294" cy="3319798"/>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5332783">
                  <a:extLst>
                    <a:ext uri="{9D8B030D-6E8A-4147-A177-3AD203B41FA5}">
                      <a16:colId xmlns:a16="http://schemas.microsoft.com/office/drawing/2014/main" val="454366490"/>
                    </a:ext>
                  </a:extLst>
                </a:gridCol>
                <a:gridCol w="3319511">
                  <a:extLst>
                    <a:ext uri="{9D8B030D-6E8A-4147-A177-3AD203B41FA5}">
                      <a16:colId xmlns:a16="http://schemas.microsoft.com/office/drawing/2014/main" val="762072305"/>
                    </a:ext>
                  </a:extLst>
                </a:gridCol>
              </a:tblGrid>
              <a:tr h="1033798">
                <a:tc gridSpan="2">
                  <a:txBody>
                    <a:bodyPr/>
                    <a:lstStyle/>
                    <a:p>
                      <a:pPr algn="ctr"/>
                      <a:r>
                        <a:rPr lang="sv-SE" sz="2400" dirty="0"/>
                        <a:t> 01.10.2008 ÖNCESİ İŞE BAŞLAYANLAR İÇİN UYGULANACAK PRİM ORANLARI</a:t>
                      </a:r>
                    </a:p>
                  </a:txBody>
                  <a:tcPr anchor="ctr">
                    <a:solidFill>
                      <a:srgbClr val="203864"/>
                    </a:solidFill>
                  </a:tcPr>
                </a:tc>
                <a:tc hMerge="1">
                  <a:txBody>
                    <a:bodyPr/>
                    <a:lstStyle/>
                    <a:p>
                      <a:endParaRPr lang="tr-TR" dirty="0"/>
                    </a:p>
                  </a:txBody>
                  <a:tcPr/>
                </a:tc>
                <a:extLst>
                  <a:ext uri="{0D108BD9-81ED-4DB2-BD59-A6C34878D82A}">
                    <a16:rowId xmlns:a16="http://schemas.microsoft.com/office/drawing/2014/main" val="3491714700"/>
                  </a:ext>
                </a:extLst>
              </a:tr>
              <a:tr h="360000">
                <a:tc>
                  <a:txBody>
                    <a:bodyPr/>
                    <a:lstStyle/>
                    <a:p>
                      <a:pPr algn="l" fontAlgn="b"/>
                      <a:r>
                        <a:rPr lang="tr-TR" sz="2400" b="1" kern="1200" dirty="0">
                          <a:solidFill>
                            <a:schemeClr val="bg1"/>
                          </a:solidFill>
                          <a:latin typeface="+mn-lt"/>
                          <a:ea typeface="+mn-ea"/>
                          <a:cs typeface="+mn-cs"/>
                        </a:rPr>
                        <a:t>   Emekli Keseneği Kurum</a:t>
                      </a:r>
                    </a:p>
                  </a:txBody>
                  <a:tcPr marL="9525" marR="9525" marT="9525" marB="0" anchor="ctr">
                    <a:solidFill>
                      <a:srgbClr val="00B0F0"/>
                    </a:solidFill>
                  </a:tcPr>
                </a:tc>
                <a:tc>
                  <a:txBody>
                    <a:bodyPr/>
                    <a:lstStyle/>
                    <a:p>
                      <a:pPr marL="0" algn="l" defTabSz="914400" rtl="0" eaLnBrk="1" fontAlgn="b" latinLnBrk="0" hangingPunct="1"/>
                      <a:r>
                        <a:rPr lang="tr-TR" sz="2400" b="1" kern="1200" dirty="0">
                          <a:solidFill>
                            <a:srgbClr val="203864"/>
                          </a:solidFill>
                          <a:latin typeface="+mn-lt"/>
                          <a:ea typeface="+mn-ea"/>
                          <a:cs typeface="+mn-cs"/>
                        </a:rPr>
                        <a:t>   %20</a:t>
                      </a:r>
                    </a:p>
                  </a:txBody>
                  <a:tcPr>
                    <a:solidFill>
                      <a:srgbClr val="ABE9FF"/>
                    </a:solidFill>
                  </a:tcPr>
                </a:tc>
                <a:extLst>
                  <a:ext uri="{0D108BD9-81ED-4DB2-BD59-A6C34878D82A}">
                    <a16:rowId xmlns:a16="http://schemas.microsoft.com/office/drawing/2014/main" val="2720880496"/>
                  </a:ext>
                </a:extLst>
              </a:tr>
              <a:tr h="360000">
                <a:tc>
                  <a:txBody>
                    <a:bodyPr/>
                    <a:lstStyle/>
                    <a:p>
                      <a:pPr algn="l" fontAlgn="b"/>
                      <a:r>
                        <a:rPr lang="tr-TR" sz="2400" b="1" kern="1200" dirty="0">
                          <a:solidFill>
                            <a:schemeClr val="bg1"/>
                          </a:solidFill>
                          <a:latin typeface="+mn-lt"/>
                          <a:ea typeface="+mn-ea"/>
                          <a:cs typeface="+mn-cs"/>
                        </a:rPr>
                        <a:t>   Emekli Keseneği Şahıs</a:t>
                      </a:r>
                    </a:p>
                  </a:txBody>
                  <a:tcPr marL="9525" marR="9525" marT="9525" marB="0" anchor="ctr">
                    <a:solidFill>
                      <a:srgbClr val="00B0F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2400" b="1" kern="1200" dirty="0">
                          <a:solidFill>
                            <a:srgbClr val="203864"/>
                          </a:solidFill>
                          <a:latin typeface="+mn-lt"/>
                          <a:ea typeface="+mn-ea"/>
                          <a:cs typeface="+mn-cs"/>
                        </a:rPr>
                        <a:t>   %16</a:t>
                      </a:r>
                    </a:p>
                  </a:txBody>
                  <a:tcPr>
                    <a:solidFill>
                      <a:srgbClr val="E1F7FF"/>
                    </a:solidFill>
                  </a:tcPr>
                </a:tc>
                <a:extLst>
                  <a:ext uri="{0D108BD9-81ED-4DB2-BD59-A6C34878D82A}">
                    <a16:rowId xmlns:a16="http://schemas.microsoft.com/office/drawing/2014/main" val="552292676"/>
                  </a:ext>
                </a:extLst>
              </a:tr>
              <a:tr h="360000">
                <a:tc>
                  <a:txBody>
                    <a:bodyPr/>
                    <a:lstStyle/>
                    <a:p>
                      <a:pPr algn="l" fontAlgn="b"/>
                      <a:r>
                        <a:rPr lang="tr-TR" sz="2400" b="1" kern="1200" dirty="0">
                          <a:solidFill>
                            <a:schemeClr val="bg1"/>
                          </a:solidFill>
                          <a:latin typeface="+mn-lt"/>
                          <a:ea typeface="+mn-ea"/>
                          <a:cs typeface="+mn-cs"/>
                        </a:rPr>
                        <a:t>   Genel Sağlık Sigortası (Devlet)</a:t>
                      </a:r>
                    </a:p>
                  </a:txBody>
                  <a:tcPr marL="9525" marR="9525" marT="9525" marB="0" anchor="ctr">
                    <a:solidFill>
                      <a:srgbClr val="00B0F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2400" b="1" kern="1200" dirty="0">
                          <a:solidFill>
                            <a:srgbClr val="203864"/>
                          </a:solidFill>
                          <a:latin typeface="+mn-lt"/>
                          <a:ea typeface="+mn-ea"/>
                          <a:cs typeface="+mn-cs"/>
                        </a:rPr>
                        <a:t>   %12</a:t>
                      </a:r>
                    </a:p>
                  </a:txBody>
                  <a:tcPr>
                    <a:solidFill>
                      <a:srgbClr val="ABE9FF"/>
                    </a:solidFill>
                  </a:tcPr>
                </a:tc>
                <a:extLst>
                  <a:ext uri="{0D108BD9-81ED-4DB2-BD59-A6C34878D82A}">
                    <a16:rowId xmlns:a16="http://schemas.microsoft.com/office/drawing/2014/main" val="1289186367"/>
                  </a:ext>
                </a:extLst>
              </a:tr>
              <a:tr h="360000">
                <a:tc>
                  <a:txBody>
                    <a:bodyPr/>
                    <a:lstStyle/>
                    <a:p>
                      <a:pPr algn="l" fontAlgn="b"/>
                      <a:r>
                        <a:rPr lang="tr-TR" sz="2400" b="1" kern="1200" dirty="0">
                          <a:solidFill>
                            <a:schemeClr val="bg1"/>
                          </a:solidFill>
                          <a:latin typeface="+mn-lt"/>
                          <a:ea typeface="+mn-ea"/>
                          <a:cs typeface="+mn-cs"/>
                        </a:rPr>
                        <a:t>   Emekli Keseneği Artış </a:t>
                      </a:r>
                      <a:r>
                        <a:rPr lang="tr-TR" sz="2400" b="1" kern="1200" dirty="0" smtClean="0">
                          <a:solidFill>
                            <a:schemeClr val="bg1"/>
                          </a:solidFill>
                          <a:latin typeface="+mn-lt"/>
                          <a:ea typeface="+mn-ea"/>
                          <a:cs typeface="+mn-cs"/>
                        </a:rPr>
                        <a:t>Kurum </a:t>
                      </a:r>
                      <a:endParaRPr lang="tr-TR" sz="2400" b="1" kern="1200" dirty="0">
                        <a:solidFill>
                          <a:schemeClr val="bg1"/>
                        </a:solidFill>
                        <a:latin typeface="+mn-lt"/>
                        <a:ea typeface="+mn-ea"/>
                        <a:cs typeface="+mn-cs"/>
                      </a:endParaRPr>
                    </a:p>
                  </a:txBody>
                  <a:tcPr marL="9525" marR="9525" marT="9525" marB="0" anchor="ctr">
                    <a:solidFill>
                      <a:srgbClr val="00B0F0"/>
                    </a:solidFill>
                  </a:tcPr>
                </a:tc>
                <a:tc>
                  <a:txBody>
                    <a:bodyPr/>
                    <a:lstStyle/>
                    <a:p>
                      <a:pPr marL="0" algn="l" defTabSz="914400" rtl="0" eaLnBrk="1" fontAlgn="b" latinLnBrk="0" hangingPunct="1"/>
                      <a:r>
                        <a:rPr lang="tr-TR" sz="2400" b="1" kern="1200" dirty="0">
                          <a:solidFill>
                            <a:srgbClr val="203864"/>
                          </a:solidFill>
                          <a:latin typeface="+mn-lt"/>
                          <a:ea typeface="+mn-ea"/>
                          <a:cs typeface="+mn-cs"/>
                        </a:rPr>
                        <a:t>   %100</a:t>
                      </a:r>
                    </a:p>
                  </a:txBody>
                  <a:tcPr>
                    <a:solidFill>
                      <a:srgbClr val="E1F7FF"/>
                    </a:solidFill>
                  </a:tcPr>
                </a:tc>
                <a:extLst>
                  <a:ext uri="{0D108BD9-81ED-4DB2-BD59-A6C34878D82A}">
                    <a16:rowId xmlns:a16="http://schemas.microsoft.com/office/drawing/2014/main" val="2713071835"/>
                  </a:ext>
                </a:extLst>
              </a:tr>
              <a:tr h="360000">
                <a:tc>
                  <a:txBody>
                    <a:bodyPr/>
                    <a:lstStyle/>
                    <a:p>
                      <a:pPr algn="l" fontAlgn="b"/>
                      <a:r>
                        <a:rPr lang="tr-TR" sz="2400" b="1" kern="1200" dirty="0">
                          <a:solidFill>
                            <a:schemeClr val="bg1"/>
                          </a:solidFill>
                          <a:latin typeface="+mn-lt"/>
                          <a:ea typeface="+mn-ea"/>
                          <a:cs typeface="+mn-cs"/>
                        </a:rPr>
                        <a:t>   Emekli Keseneği Artış Şahıs </a:t>
                      </a:r>
                    </a:p>
                  </a:txBody>
                  <a:tcPr marL="9525" marR="9525" marT="9525" marB="0" anchor="ctr">
                    <a:solidFill>
                      <a:srgbClr val="00B0F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2400" b="1" kern="1200" dirty="0">
                          <a:solidFill>
                            <a:srgbClr val="203864"/>
                          </a:solidFill>
                          <a:latin typeface="+mn-lt"/>
                          <a:ea typeface="+mn-ea"/>
                          <a:cs typeface="+mn-cs"/>
                        </a:rPr>
                        <a:t>   %100</a:t>
                      </a:r>
                    </a:p>
                  </a:txBody>
                  <a:tcPr>
                    <a:solidFill>
                      <a:srgbClr val="ABE9FF"/>
                    </a:solidFill>
                  </a:tcPr>
                </a:tc>
                <a:extLst>
                  <a:ext uri="{0D108BD9-81ED-4DB2-BD59-A6C34878D82A}">
                    <a16:rowId xmlns:a16="http://schemas.microsoft.com/office/drawing/2014/main" val="3837298979"/>
                  </a:ext>
                </a:extLst>
              </a:tr>
            </a:tbl>
          </a:graphicData>
        </a:graphic>
      </p:graphicFrame>
      <p:sp>
        <p:nvSpPr>
          <p:cNvPr id="9" name="Dikdörtgen 8"/>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10" name="Dikdörtgen 9"/>
          <p:cNvSpPr/>
          <p:nvPr/>
        </p:nvSpPr>
        <p:spPr>
          <a:xfrm>
            <a:off x="707366" y="1027881"/>
            <a:ext cx="10877080" cy="461665"/>
          </a:xfrm>
          <a:prstGeom prst="rect">
            <a:avLst/>
          </a:prstGeom>
        </p:spPr>
        <p:txBody>
          <a:bodyPr wrap="square">
            <a:spAutoFit/>
          </a:bodyPr>
          <a:lstStyle/>
          <a:p>
            <a:pPr algn="ctr"/>
            <a:r>
              <a:rPr lang="tr-TR" sz="2400" b="1" u="sng" dirty="0">
                <a:solidFill>
                  <a:srgbClr val="FF0000"/>
                </a:solidFill>
              </a:rPr>
              <a:t>5434 </a:t>
            </a:r>
            <a:r>
              <a:rPr lang="tr-TR" sz="2400" b="1" u="sng" dirty="0">
                <a:solidFill>
                  <a:srgbClr val="203864"/>
                </a:solidFill>
              </a:rPr>
              <a:t>SAYILI KANUNA TABİ PERSONELİN SGK PRİM KESİNTİLERİ</a:t>
            </a:r>
          </a:p>
        </p:txBody>
      </p:sp>
    </p:spTree>
    <p:extLst>
      <p:ext uri="{BB962C8B-B14F-4D97-AF65-F5344CB8AC3E}">
        <p14:creationId xmlns:p14="http://schemas.microsoft.com/office/powerpoint/2010/main" val="13055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9" name="TextBox 5"/>
          <p:cNvSpPr txBox="1">
            <a:spLocks noChangeArrowheads="1"/>
          </p:cNvSpPr>
          <p:nvPr/>
        </p:nvSpPr>
        <p:spPr bwMode="auto">
          <a:xfrm>
            <a:off x="367289" y="687227"/>
            <a:ext cx="11416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None/>
            </a:pPr>
            <a:r>
              <a:rPr lang="tr-TR" altLang="tr-TR" sz="3600" b="1" dirty="0">
                <a:solidFill>
                  <a:srgbClr val="00B0F0"/>
                </a:solidFill>
              </a:rPr>
              <a:t>GENEL BİLGİ / AKADEMİK PERSONEL</a:t>
            </a:r>
          </a:p>
        </p:txBody>
      </p:sp>
      <p:sp>
        <p:nvSpPr>
          <p:cNvPr id="5124" name="TextBox 7"/>
          <p:cNvSpPr txBox="1">
            <a:spLocks noChangeArrowheads="1"/>
          </p:cNvSpPr>
          <p:nvPr/>
        </p:nvSpPr>
        <p:spPr bwMode="auto">
          <a:xfrm>
            <a:off x="771525" y="2089150"/>
            <a:ext cx="10607675" cy="46166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just" eaLnBrk="1" hangingPunct="1">
              <a:defRPr/>
            </a:pPr>
            <a:endParaRPr lang="en-US" altLang="x-none" sz="2400" dirty="0">
              <a:solidFill>
                <a:schemeClr val="accent1">
                  <a:lumMod val="50000"/>
                </a:schemeClr>
              </a:solidFill>
            </a:endParaRPr>
          </a:p>
        </p:txBody>
      </p:sp>
      <p:sp>
        <p:nvSpPr>
          <p:cNvPr id="7"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922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71525" y="1443841"/>
            <a:ext cx="10607676" cy="3016210"/>
          </a:xfrm>
          <a:prstGeom prst="rect">
            <a:avLst/>
          </a:prstGeom>
        </p:spPr>
        <p:txBody>
          <a:bodyPr wrap="square">
            <a:spAutoFit/>
          </a:bodyPr>
          <a:lstStyle/>
          <a:p>
            <a:pPr marL="342900" indent="-342900" algn="just">
              <a:buFont typeface="Arial" panose="020B0604020202020204" pitchFamily="34" charset="0"/>
              <a:buChar char="•"/>
            </a:pPr>
            <a:r>
              <a:rPr lang="tr-TR" sz="2200" u="sng" dirty="0">
                <a:solidFill>
                  <a:srgbClr val="203864"/>
                </a:solidFill>
              </a:rPr>
              <a:t>Öğretim elemanlarının bu Kanunun 3 üncü maddesine göre tespit edilen </a:t>
            </a:r>
            <a:r>
              <a:rPr lang="tr-TR" sz="2200" b="1" u="sng" dirty="0">
                <a:solidFill>
                  <a:srgbClr val="203864"/>
                </a:solidFill>
              </a:rPr>
              <a:t>görev aylıkları </a:t>
            </a:r>
            <a:r>
              <a:rPr lang="tr-TR" sz="2200" u="sng" dirty="0">
                <a:solidFill>
                  <a:srgbClr val="203864"/>
                </a:solidFill>
              </a:rPr>
              <a:t>kazanılmış hak teşkil etmeyip, aylık ödemelerine esas tutulması ve bu Kanun kapsamından çıkmaları halinde dikkate alınmaması</a:t>
            </a:r>
            <a:r>
              <a:rPr lang="tr-TR" sz="2200" dirty="0">
                <a:solidFill>
                  <a:srgbClr val="203864"/>
                </a:solidFill>
              </a:rPr>
              <a:t>, (</a:t>
            </a:r>
            <a:r>
              <a:rPr lang="tr-TR" sz="2200" b="1" dirty="0">
                <a:solidFill>
                  <a:srgbClr val="203864"/>
                </a:solidFill>
              </a:rPr>
              <a:t>4 üncü mad.)</a:t>
            </a:r>
            <a:endParaRPr lang="tr-TR" sz="2200" dirty="0">
              <a:solidFill>
                <a:srgbClr val="203864"/>
              </a:solidFill>
            </a:endParaRPr>
          </a:p>
          <a:p>
            <a:pPr marL="171450" indent="-171450" algn="just">
              <a:buFont typeface="Arial" panose="020B0604020202020204" pitchFamily="34" charset="0"/>
              <a:buChar char="•"/>
            </a:pPr>
            <a:endParaRPr lang="tr-TR" dirty="0">
              <a:solidFill>
                <a:srgbClr val="203864"/>
              </a:solidFill>
            </a:endParaRPr>
          </a:p>
          <a:p>
            <a:pPr marL="342900" indent="-342900" algn="just">
              <a:buFont typeface="Arial" panose="020B0604020202020204" pitchFamily="34" charset="0"/>
              <a:buChar char="•"/>
            </a:pPr>
            <a:r>
              <a:rPr lang="tr-TR" sz="2200" dirty="0">
                <a:solidFill>
                  <a:srgbClr val="203864"/>
                </a:solidFill>
              </a:rPr>
              <a:t>Üniversite öğretim elamanlarının aylıklarının hesaplanmasında; Devlet memurlarının aylıklarına esas olan gösterge tablosu ve katsayının dikkate alınması, (</a:t>
            </a:r>
            <a:r>
              <a:rPr lang="tr-TR" sz="2200" b="1" dirty="0">
                <a:solidFill>
                  <a:srgbClr val="203864"/>
                </a:solidFill>
              </a:rPr>
              <a:t>5 inci mad.</a:t>
            </a:r>
            <a:r>
              <a:rPr lang="tr-TR" sz="2200" dirty="0">
                <a:solidFill>
                  <a:srgbClr val="203864"/>
                </a:solidFill>
              </a:rPr>
              <a:t>)</a:t>
            </a:r>
          </a:p>
          <a:p>
            <a:pPr marL="171450" indent="-171450" algn="just">
              <a:buFont typeface="Arial" panose="020B0604020202020204" pitchFamily="34" charset="0"/>
              <a:buChar char="•"/>
            </a:pPr>
            <a:endParaRPr lang="tr-TR" dirty="0">
              <a:solidFill>
                <a:srgbClr val="203864"/>
              </a:solidFill>
            </a:endParaRPr>
          </a:p>
          <a:p>
            <a:pPr marL="342900" indent="-342900" algn="just">
              <a:buFont typeface="Arial" panose="020B0604020202020204" pitchFamily="34" charset="0"/>
              <a:buChar char="•"/>
            </a:pPr>
            <a:r>
              <a:rPr lang="tr-TR" sz="2200" dirty="0">
                <a:solidFill>
                  <a:srgbClr val="203864"/>
                </a:solidFill>
              </a:rPr>
              <a:t>Aylıkların hesabında ayrıca, bu Kanuna ekli ek gösterge cetvelinde </a:t>
            </a:r>
            <a:r>
              <a:rPr lang="tr-TR" sz="2200" b="1" dirty="0">
                <a:solidFill>
                  <a:srgbClr val="203864"/>
                </a:solidFill>
              </a:rPr>
              <a:t>unvan ve derecelere </a:t>
            </a:r>
            <a:r>
              <a:rPr lang="tr-TR" sz="2200" dirty="0">
                <a:solidFill>
                  <a:srgbClr val="203864"/>
                </a:solidFill>
              </a:rPr>
              <a:t>göre belirlenen ek gösterge rakamlarının dikkate alınması, hüküm altına alınmıştır.</a:t>
            </a:r>
          </a:p>
        </p:txBody>
      </p:sp>
    </p:spTree>
    <p:extLst>
      <p:ext uri="{BB962C8B-B14F-4D97-AF65-F5344CB8AC3E}">
        <p14:creationId xmlns:p14="http://schemas.microsoft.com/office/powerpoint/2010/main" val="11532267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750076"/>
            <a:ext cx="10783019" cy="4001095"/>
          </a:xfrm>
          <a:prstGeom prst="rect">
            <a:avLst/>
          </a:prstGeom>
        </p:spPr>
        <p:txBody>
          <a:bodyPr wrap="square">
            <a:spAutoFit/>
          </a:bodyPr>
          <a:lstStyle/>
          <a:p>
            <a:pPr algn="just" eaLnBrk="1" hangingPunct="1">
              <a:defRPr/>
            </a:pPr>
            <a:r>
              <a:rPr lang="tr-TR" altLang="x-none" sz="1600" b="1" dirty="0">
                <a:solidFill>
                  <a:schemeClr val="accent1">
                    <a:lumMod val="50000"/>
                  </a:schemeClr>
                </a:solidFill>
              </a:rPr>
              <a:t>5510 Sayılı Sosyal Sigortalar ve Genel Sağlık Sigortası Kanunu</a:t>
            </a:r>
          </a:p>
          <a:p>
            <a:pPr algn="just" eaLnBrk="1" hangingPunct="1">
              <a:defRPr/>
            </a:pPr>
            <a:r>
              <a:rPr lang="tr-TR" altLang="x-none" sz="1600" b="1" dirty="0">
                <a:solidFill>
                  <a:srgbClr val="203864"/>
                </a:solidFill>
              </a:rPr>
              <a:t>Sosyal Sigorta İşlemleri Yönetmeliği</a:t>
            </a:r>
          </a:p>
          <a:p>
            <a:pPr algn="just" eaLnBrk="1" hangingPunct="1">
              <a:defRPr/>
            </a:pPr>
            <a:endParaRPr lang="tr-TR" altLang="x-none" dirty="0">
              <a:solidFill>
                <a:schemeClr val="accent1">
                  <a:lumMod val="50000"/>
                </a:schemeClr>
              </a:solidFill>
            </a:endParaRPr>
          </a:p>
          <a:p>
            <a:pPr algn="just" eaLnBrk="1" hangingPunct="1">
              <a:defRPr/>
            </a:pPr>
            <a:r>
              <a:rPr lang="tr-TR" altLang="x-none" dirty="0">
                <a:solidFill>
                  <a:schemeClr val="accent1">
                    <a:lumMod val="50000"/>
                  </a:schemeClr>
                </a:solidFill>
              </a:rPr>
              <a:t>Sosyal Sigorta İşlemleri Yönetmeliğinin 99 uncu maddesinde 5510 sayılı Kanunun 4 üncü maddesinin birinci fıkrasının (c) bendi kapsamında ilk defa sigortalı olanların prime esas kazançları, </a:t>
            </a:r>
            <a:r>
              <a:rPr lang="tr-TR" altLang="x-none" b="1" u="sng" dirty="0">
                <a:solidFill>
                  <a:schemeClr val="accent1">
                    <a:lumMod val="50000"/>
                  </a:schemeClr>
                </a:solidFill>
              </a:rPr>
              <a:t>Taban Aylığı</a:t>
            </a:r>
            <a:r>
              <a:rPr lang="tr-TR" altLang="x-none" dirty="0">
                <a:solidFill>
                  <a:schemeClr val="accent1">
                    <a:lumMod val="50000"/>
                  </a:schemeClr>
                </a:solidFill>
              </a:rPr>
              <a:t>, </a:t>
            </a:r>
            <a:r>
              <a:rPr lang="tr-TR" altLang="x-none" b="1" u="sng" dirty="0">
                <a:solidFill>
                  <a:schemeClr val="accent1">
                    <a:lumMod val="50000"/>
                  </a:schemeClr>
                </a:solidFill>
              </a:rPr>
              <a:t>Kıdem Aylığı</a:t>
            </a:r>
            <a:r>
              <a:rPr lang="tr-TR" altLang="x-none" dirty="0">
                <a:solidFill>
                  <a:schemeClr val="accent1">
                    <a:lumMod val="50000"/>
                  </a:schemeClr>
                </a:solidFill>
              </a:rPr>
              <a:t>, </a:t>
            </a:r>
            <a:r>
              <a:rPr lang="tr-TR" altLang="x-none" b="1" u="sng" dirty="0">
                <a:solidFill>
                  <a:schemeClr val="accent1">
                    <a:lumMod val="50000"/>
                  </a:schemeClr>
                </a:solidFill>
              </a:rPr>
              <a:t>Gösterge Aylığı</a:t>
            </a:r>
            <a:r>
              <a:rPr lang="tr-TR" altLang="x-none" dirty="0">
                <a:solidFill>
                  <a:schemeClr val="accent1">
                    <a:lumMod val="50000"/>
                  </a:schemeClr>
                </a:solidFill>
              </a:rPr>
              <a:t>, </a:t>
            </a:r>
            <a:r>
              <a:rPr lang="tr-TR" altLang="x-none" b="1" u="sng" dirty="0">
                <a:solidFill>
                  <a:schemeClr val="accent1">
                    <a:lumMod val="50000"/>
                  </a:schemeClr>
                </a:solidFill>
              </a:rPr>
              <a:t>Ek Gösterge Aylığı</a:t>
            </a:r>
            <a:r>
              <a:rPr lang="tr-TR" altLang="x-none" dirty="0">
                <a:solidFill>
                  <a:schemeClr val="accent1">
                    <a:lumMod val="50000"/>
                  </a:schemeClr>
                </a:solidFill>
              </a:rPr>
              <a:t>, 657 sayılı Kanunun 152. maddesine istinaden ödenen zam ve tazminatlar(bölge, kurum, birim, çalışma mahalli, görevin niteliği ve benzeri kriterlere dayalı olarak asıl tazminatlara ilave, ek veya ayrıca ödenen tazminatlar hariç), </a:t>
            </a:r>
            <a:r>
              <a:rPr lang="tr-TR" altLang="x-none" b="1" u="sng" dirty="0">
                <a:solidFill>
                  <a:schemeClr val="accent1">
                    <a:lumMod val="50000"/>
                  </a:schemeClr>
                </a:solidFill>
              </a:rPr>
              <a:t>Makam Tazminatı</a:t>
            </a:r>
            <a:r>
              <a:rPr lang="tr-TR" altLang="x-none" dirty="0">
                <a:solidFill>
                  <a:schemeClr val="accent1">
                    <a:lumMod val="50000"/>
                  </a:schemeClr>
                </a:solidFill>
              </a:rPr>
              <a:t>, </a:t>
            </a:r>
            <a:r>
              <a:rPr lang="tr-TR" altLang="x-none" b="1" u="sng" dirty="0">
                <a:solidFill>
                  <a:schemeClr val="accent1">
                    <a:lumMod val="50000"/>
                  </a:schemeClr>
                </a:solidFill>
              </a:rPr>
              <a:t>Görev Tazminatı</a:t>
            </a:r>
            <a:r>
              <a:rPr lang="tr-TR" altLang="x-none" dirty="0">
                <a:solidFill>
                  <a:schemeClr val="accent1">
                    <a:lumMod val="50000"/>
                  </a:schemeClr>
                </a:solidFill>
              </a:rPr>
              <a:t>, </a:t>
            </a:r>
            <a:r>
              <a:rPr lang="tr-TR" altLang="x-none" b="1" u="sng" dirty="0">
                <a:solidFill>
                  <a:schemeClr val="accent1">
                    <a:lumMod val="50000"/>
                  </a:schemeClr>
                </a:solidFill>
              </a:rPr>
              <a:t>Temsil Tazminatı </a:t>
            </a:r>
            <a:r>
              <a:rPr lang="tr-TR" altLang="x-none" dirty="0">
                <a:solidFill>
                  <a:schemeClr val="accent1">
                    <a:lumMod val="50000"/>
                  </a:schemeClr>
                </a:solidFill>
              </a:rPr>
              <a:t>ve </a:t>
            </a:r>
            <a:r>
              <a:rPr lang="tr-TR" altLang="x-none" b="1" u="sng" dirty="0">
                <a:solidFill>
                  <a:schemeClr val="accent1">
                    <a:lumMod val="50000"/>
                  </a:schemeClr>
                </a:solidFill>
              </a:rPr>
              <a:t>Üniversite Ödeneği</a:t>
            </a:r>
            <a:r>
              <a:rPr lang="tr-TR" altLang="x-none" dirty="0">
                <a:solidFill>
                  <a:schemeClr val="accent1">
                    <a:lumMod val="50000"/>
                  </a:schemeClr>
                </a:solidFill>
              </a:rPr>
              <a:t> olarak hüküm altına alınmıştır</a:t>
            </a:r>
            <a:r>
              <a:rPr lang="tr-TR" altLang="x-none" sz="1600" dirty="0">
                <a:solidFill>
                  <a:schemeClr val="accent1">
                    <a:lumMod val="50000"/>
                  </a:schemeClr>
                </a:solidFill>
              </a:rPr>
              <a:t>. </a:t>
            </a:r>
          </a:p>
          <a:p>
            <a:pPr algn="just" eaLnBrk="1" hangingPunct="1">
              <a:defRPr/>
            </a:pPr>
            <a:r>
              <a:rPr lang="tr-TR" altLang="x-none" sz="1600" dirty="0">
                <a:solidFill>
                  <a:schemeClr val="accent1">
                    <a:lumMod val="50000"/>
                  </a:schemeClr>
                </a:solidFill>
              </a:rPr>
              <a:t> Prime Esas kazançlarından </a:t>
            </a:r>
            <a:r>
              <a:rPr lang="tr-TR" altLang="x-none" sz="1600" b="1" dirty="0">
                <a:solidFill>
                  <a:schemeClr val="accent1">
                    <a:lumMod val="50000"/>
                  </a:schemeClr>
                </a:solidFill>
              </a:rPr>
              <a:t>MYO (D) %11, MYO (Ş) %9 ;GSSP (D) %7,5, GSSP (Ş) %5 </a:t>
            </a:r>
            <a:r>
              <a:rPr lang="tr-TR" altLang="x-none" sz="1600" dirty="0">
                <a:solidFill>
                  <a:schemeClr val="accent1">
                    <a:lumMod val="50000"/>
                  </a:schemeClr>
                </a:solidFill>
              </a:rPr>
              <a:t>oranında her ay prim kesintisi yapılarak SGK’ </a:t>
            </a:r>
            <a:r>
              <a:rPr lang="tr-TR" altLang="x-none" sz="1600" dirty="0" err="1">
                <a:solidFill>
                  <a:schemeClr val="accent1">
                    <a:lumMod val="50000"/>
                  </a:schemeClr>
                </a:solidFill>
              </a:rPr>
              <a:t>na</a:t>
            </a:r>
            <a:r>
              <a:rPr lang="tr-TR" altLang="x-none" sz="1600" dirty="0">
                <a:solidFill>
                  <a:schemeClr val="accent1">
                    <a:lumMod val="50000"/>
                  </a:schemeClr>
                </a:solidFill>
              </a:rPr>
              <a:t> gönderilecektir.</a:t>
            </a:r>
          </a:p>
          <a:p>
            <a:pPr algn="just" eaLnBrk="1" hangingPunct="1">
              <a:defRPr/>
            </a:pPr>
            <a:endParaRPr lang="tr-TR" altLang="x-none" sz="1600" dirty="0">
              <a:solidFill>
                <a:schemeClr val="accent1">
                  <a:lumMod val="50000"/>
                </a:schemeClr>
              </a:solidFill>
            </a:endParaRPr>
          </a:p>
          <a:p>
            <a:pPr algn="just" eaLnBrk="1" hangingPunct="1">
              <a:defRPr/>
            </a:pPr>
            <a:endParaRPr lang="tr-TR" altLang="x-none" sz="1600" dirty="0">
              <a:solidFill>
                <a:schemeClr val="accent1">
                  <a:lumMod val="50000"/>
                </a:schemeClr>
              </a:solidFill>
            </a:endParaRPr>
          </a:p>
          <a:p>
            <a:pPr algn="ctr" eaLnBrk="1" hangingPunct="1">
              <a:defRPr/>
            </a:pPr>
            <a:r>
              <a:rPr lang="tr-TR" altLang="x-none" sz="1600" b="1" dirty="0">
                <a:solidFill>
                  <a:schemeClr val="accent1">
                    <a:lumMod val="50000"/>
                  </a:schemeClr>
                </a:solidFill>
              </a:rPr>
              <a:t>Sosyal Güvenlik Kesintisi = </a:t>
            </a:r>
            <a:r>
              <a:rPr lang="tr-TR" altLang="x-none" sz="1600" b="1" dirty="0">
                <a:solidFill>
                  <a:srgbClr val="00B0F0"/>
                </a:solidFill>
              </a:rPr>
              <a:t>[(Gösterge Aylığı + Taban aylık + Kıdem Aylık + Ek gösterge Aylığı + Makam Tazminatı + </a:t>
            </a:r>
          </a:p>
          <a:p>
            <a:pPr algn="ctr" eaLnBrk="1" hangingPunct="1">
              <a:defRPr/>
            </a:pPr>
            <a:r>
              <a:rPr lang="tr-TR" altLang="x-none" sz="1600" b="1" dirty="0">
                <a:solidFill>
                  <a:srgbClr val="00B0F0"/>
                </a:solidFill>
              </a:rPr>
              <a:t>Temsil/Görev Tazminatı + Üniversite Ödeneği)] x Prim Oranı</a:t>
            </a:r>
            <a:endParaRPr lang="tr-TR" altLang="x-none" sz="1600" b="1" dirty="0">
              <a:solidFill>
                <a:srgbClr val="203864"/>
              </a:solidFill>
            </a:endParaRP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0398" y="925589"/>
            <a:ext cx="10877080" cy="400110"/>
          </a:xfrm>
          <a:prstGeom prst="rect">
            <a:avLst/>
          </a:prstGeom>
        </p:spPr>
        <p:txBody>
          <a:bodyPr wrap="square">
            <a:spAutoFit/>
          </a:bodyPr>
          <a:lstStyle/>
          <a:p>
            <a:r>
              <a:rPr lang="tr-TR" sz="2000" b="1" u="sng" dirty="0">
                <a:solidFill>
                  <a:srgbClr val="FF0000"/>
                </a:solidFill>
              </a:rPr>
              <a:t>5510</a:t>
            </a:r>
            <a:r>
              <a:rPr lang="tr-TR" sz="2000" b="1" u="sng" dirty="0">
                <a:solidFill>
                  <a:srgbClr val="203864"/>
                </a:solidFill>
              </a:rPr>
              <a:t> SAYILI KANUNA TABİ PERSONELİN SGK PRİM KESİNTİLERİ</a:t>
            </a:r>
          </a:p>
        </p:txBody>
      </p:sp>
      <p:sp>
        <p:nvSpPr>
          <p:cNvPr id="10" name="Dikdörtgen 9"/>
          <p:cNvSpPr/>
          <p:nvPr/>
        </p:nvSpPr>
        <p:spPr>
          <a:xfrm>
            <a:off x="707366" y="1332345"/>
            <a:ext cx="6075485" cy="461665"/>
          </a:xfrm>
          <a:prstGeom prst="rect">
            <a:avLst/>
          </a:prstGeom>
        </p:spPr>
        <p:txBody>
          <a:bodyPr wrap="square">
            <a:spAutoFit/>
          </a:bodyPr>
          <a:lstStyle/>
          <a:p>
            <a:r>
              <a:rPr lang="tr-TR" sz="2400" b="1" dirty="0">
                <a:solidFill>
                  <a:srgbClr val="00B0F0"/>
                </a:solidFill>
              </a:rPr>
              <a:t>SOSYAL GÜVENLİK KESİNTİSİ</a:t>
            </a:r>
          </a:p>
        </p:txBody>
      </p:sp>
    </p:spTree>
    <p:extLst>
      <p:ext uri="{BB962C8B-B14F-4D97-AF65-F5344CB8AC3E}">
        <p14:creationId xmlns:p14="http://schemas.microsoft.com/office/powerpoint/2010/main" val="26122791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739537"/>
            <a:ext cx="10783019" cy="3877985"/>
          </a:xfrm>
          <a:prstGeom prst="rect">
            <a:avLst/>
          </a:prstGeom>
        </p:spPr>
        <p:txBody>
          <a:bodyPr wrap="square">
            <a:spAutoFit/>
          </a:bodyPr>
          <a:lstStyle/>
          <a:p>
            <a:pPr algn="just" eaLnBrk="1" hangingPunct="1">
              <a:defRPr/>
            </a:pPr>
            <a:r>
              <a:rPr lang="tr-TR" altLang="x-none" sz="1600" b="1" dirty="0">
                <a:solidFill>
                  <a:schemeClr val="accent1">
                    <a:lumMod val="50000"/>
                  </a:schemeClr>
                </a:solidFill>
              </a:rPr>
              <a:t>5510 Sayılı Sosyal Sigortalar ve Genel Sağlık Sigortası Kanunu,</a:t>
            </a:r>
          </a:p>
          <a:p>
            <a:pPr algn="just" eaLnBrk="1" hangingPunct="1">
              <a:defRPr/>
            </a:pPr>
            <a:r>
              <a:rPr lang="tr-TR" altLang="x-none" sz="1600" b="1" dirty="0">
                <a:solidFill>
                  <a:srgbClr val="203864"/>
                </a:solidFill>
              </a:rPr>
              <a:t>Sosyal Sigorta İşlemleri Yönetmeliği;</a:t>
            </a:r>
          </a:p>
          <a:p>
            <a:pPr algn="just" eaLnBrk="1" hangingPunct="1">
              <a:defRPr/>
            </a:pPr>
            <a:endParaRPr lang="tr-TR" altLang="x-none" dirty="0">
              <a:solidFill>
                <a:schemeClr val="accent1">
                  <a:lumMod val="50000"/>
                </a:schemeClr>
              </a:solidFill>
            </a:endParaRPr>
          </a:p>
          <a:p>
            <a:pPr algn="just" eaLnBrk="1" hangingPunct="1">
              <a:defRPr/>
            </a:pPr>
            <a:r>
              <a:rPr lang="tr-TR" altLang="x-none" sz="2000" dirty="0">
                <a:solidFill>
                  <a:schemeClr val="accent1">
                    <a:lumMod val="50000"/>
                  </a:schemeClr>
                </a:solidFill>
              </a:rPr>
              <a:t>Prime esas kazançların hesabında dikkate alınmayacak ödemeler; </a:t>
            </a:r>
          </a:p>
          <a:p>
            <a:pPr marL="285750" indent="-285750" algn="just" eaLnBrk="1" hangingPunct="1">
              <a:buFont typeface="Arial" panose="020B0604020202020204" pitchFamily="34" charset="0"/>
              <a:buChar char="•"/>
              <a:defRPr/>
            </a:pPr>
            <a:r>
              <a:rPr lang="tr-TR" altLang="x-none" sz="2000" dirty="0">
                <a:solidFill>
                  <a:schemeClr val="accent1">
                    <a:lumMod val="50000"/>
                  </a:schemeClr>
                </a:solidFill>
              </a:rPr>
              <a:t>Vekâlet aylığı, </a:t>
            </a:r>
          </a:p>
          <a:p>
            <a:pPr marL="285750" indent="-285750" algn="just" eaLnBrk="1" hangingPunct="1">
              <a:buFont typeface="Arial" panose="020B0604020202020204" pitchFamily="34" charset="0"/>
              <a:buChar char="•"/>
              <a:defRPr/>
            </a:pPr>
            <a:r>
              <a:rPr lang="tr-TR" altLang="x-none" sz="2000" dirty="0">
                <a:solidFill>
                  <a:schemeClr val="accent1">
                    <a:lumMod val="50000"/>
                  </a:schemeClr>
                </a:solidFill>
              </a:rPr>
              <a:t>İkinci görev karşılığında ilgili mevzuatı uyarınca yapılacak ödemeler, </a:t>
            </a:r>
          </a:p>
          <a:p>
            <a:pPr marL="285750" indent="-285750" algn="just" eaLnBrk="1" hangingPunct="1">
              <a:buFont typeface="Arial" panose="020B0604020202020204" pitchFamily="34" charset="0"/>
              <a:buChar char="•"/>
              <a:defRPr/>
            </a:pPr>
            <a:r>
              <a:rPr lang="tr-TR" altLang="x-none" sz="2000" dirty="0">
                <a:solidFill>
                  <a:schemeClr val="accent1">
                    <a:lumMod val="50000"/>
                  </a:schemeClr>
                </a:solidFill>
              </a:rPr>
              <a:t>Ödenen tazminatlar ve diğer ödemelerde bölge, kurum, birim, çalışma mahalli, görevin niteliği ve benzeri kriterlere dayalı olarak asıl tazminatlara ilave, ek veya ayrıca ödenen tazminatlar.</a:t>
            </a:r>
          </a:p>
          <a:p>
            <a:pPr algn="just" eaLnBrk="1" hangingPunct="1">
              <a:defRPr/>
            </a:pPr>
            <a:endParaRPr lang="tr-TR" altLang="x-none" sz="1600" dirty="0">
              <a:solidFill>
                <a:schemeClr val="accent1">
                  <a:lumMod val="50000"/>
                </a:schemeClr>
              </a:solidFill>
            </a:endParaRPr>
          </a:p>
          <a:p>
            <a:pPr algn="just" eaLnBrk="1" hangingPunct="1">
              <a:defRPr/>
            </a:pPr>
            <a:endParaRPr lang="tr-TR" altLang="x-none" sz="1600" dirty="0">
              <a:solidFill>
                <a:schemeClr val="accent1">
                  <a:lumMod val="50000"/>
                </a:schemeClr>
              </a:solidFill>
            </a:endParaRPr>
          </a:p>
          <a:p>
            <a:pPr algn="just" eaLnBrk="1" hangingPunct="1">
              <a:defRPr/>
            </a:pPr>
            <a:endParaRPr lang="tr-TR" altLang="x-none" sz="1600" dirty="0">
              <a:solidFill>
                <a:schemeClr val="accent1">
                  <a:lumMod val="50000"/>
                </a:schemeClr>
              </a:solidFill>
            </a:endParaRPr>
          </a:p>
          <a:p>
            <a:pPr algn="just" eaLnBrk="1" hangingPunct="1">
              <a:defRPr/>
            </a:pPr>
            <a:endParaRPr lang="tr-TR" altLang="x-none" sz="1600" dirty="0">
              <a:solidFill>
                <a:schemeClr val="accent1">
                  <a:lumMod val="50000"/>
                </a:schemeClr>
              </a:solidFill>
            </a:endParaRPr>
          </a:p>
          <a:p>
            <a:pPr algn="ctr" eaLnBrk="1" hangingPunct="1">
              <a:defRPr/>
            </a:pPr>
            <a:r>
              <a:rPr lang="tr-TR" altLang="x-none" sz="1600" b="1" dirty="0">
                <a:solidFill>
                  <a:schemeClr val="accent1">
                    <a:lumMod val="50000"/>
                  </a:schemeClr>
                </a:solidFill>
              </a:rPr>
              <a:t>Sosyal Güvenlik Kesintisi = </a:t>
            </a:r>
            <a:r>
              <a:rPr lang="tr-TR" altLang="x-none" sz="1600" b="1" dirty="0">
                <a:solidFill>
                  <a:srgbClr val="00B0F0"/>
                </a:solidFill>
              </a:rPr>
              <a:t>[(Gösterge Aylığı + Taban aylık + Kıdem Aylık + Ek gösterge Aylığı + Makam Tazminatı + Temsil/Görev Tazminatı + Üniversite Ödeneği)] x Prim Oranı</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0398" y="925589"/>
            <a:ext cx="10877080" cy="400110"/>
          </a:xfrm>
          <a:prstGeom prst="rect">
            <a:avLst/>
          </a:prstGeom>
        </p:spPr>
        <p:txBody>
          <a:bodyPr wrap="square">
            <a:spAutoFit/>
          </a:bodyPr>
          <a:lstStyle/>
          <a:p>
            <a:r>
              <a:rPr lang="tr-TR" sz="2000" b="1" u="sng" dirty="0">
                <a:solidFill>
                  <a:srgbClr val="FF0000"/>
                </a:solidFill>
              </a:rPr>
              <a:t>5510</a:t>
            </a:r>
            <a:r>
              <a:rPr lang="tr-TR" sz="2000" b="1" u="sng" dirty="0">
                <a:solidFill>
                  <a:srgbClr val="203864"/>
                </a:solidFill>
              </a:rPr>
              <a:t> SAYILI KANUNA TABİ PERSONELİN SGK PRİM KESİNTİLERİ</a:t>
            </a:r>
          </a:p>
        </p:txBody>
      </p:sp>
      <p:sp>
        <p:nvSpPr>
          <p:cNvPr id="10" name="Dikdörtgen 9"/>
          <p:cNvSpPr/>
          <p:nvPr/>
        </p:nvSpPr>
        <p:spPr>
          <a:xfrm>
            <a:off x="707366" y="1289215"/>
            <a:ext cx="6075485" cy="461665"/>
          </a:xfrm>
          <a:prstGeom prst="rect">
            <a:avLst/>
          </a:prstGeom>
        </p:spPr>
        <p:txBody>
          <a:bodyPr wrap="square">
            <a:spAutoFit/>
          </a:bodyPr>
          <a:lstStyle/>
          <a:p>
            <a:r>
              <a:rPr lang="tr-TR" sz="2400" b="1" dirty="0">
                <a:solidFill>
                  <a:srgbClr val="00B0F0"/>
                </a:solidFill>
              </a:rPr>
              <a:t>SOSYAL GÜVENLİK KESİNTİSİ</a:t>
            </a:r>
          </a:p>
        </p:txBody>
      </p:sp>
    </p:spTree>
    <p:extLst>
      <p:ext uri="{BB962C8B-B14F-4D97-AF65-F5344CB8AC3E}">
        <p14:creationId xmlns:p14="http://schemas.microsoft.com/office/powerpoint/2010/main" val="20632778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707750"/>
            <a:ext cx="11066860" cy="3831818"/>
          </a:xfrm>
          <a:prstGeom prst="rect">
            <a:avLst/>
          </a:prstGeom>
        </p:spPr>
        <p:txBody>
          <a:bodyPr wrap="square">
            <a:spAutoFit/>
          </a:bodyPr>
          <a:lstStyle/>
          <a:p>
            <a:pPr algn="just" eaLnBrk="1" hangingPunct="1">
              <a:defRPr/>
            </a:pPr>
            <a:r>
              <a:rPr lang="tr-TR" altLang="x-none" sz="1600" b="1" dirty="0">
                <a:solidFill>
                  <a:schemeClr val="accent1">
                    <a:lumMod val="50000"/>
                  </a:schemeClr>
                </a:solidFill>
              </a:rPr>
              <a:t>5510 Sayılı Sosyal Sigortalar ve Genel Sağlık Sigortası Kanunu,</a:t>
            </a:r>
          </a:p>
          <a:p>
            <a:pPr algn="just" eaLnBrk="1" hangingPunct="1">
              <a:defRPr/>
            </a:pPr>
            <a:r>
              <a:rPr lang="tr-TR" altLang="x-none" sz="1600" b="1" dirty="0">
                <a:solidFill>
                  <a:srgbClr val="203864"/>
                </a:solidFill>
              </a:rPr>
              <a:t>Sosyal Sigorta İşlemleri Yönetmeliği;</a:t>
            </a:r>
          </a:p>
          <a:p>
            <a:pPr algn="just" eaLnBrk="1" hangingPunct="1">
              <a:defRPr/>
            </a:pPr>
            <a:endParaRPr lang="tr-TR" altLang="x-none" sz="700" dirty="0">
              <a:solidFill>
                <a:schemeClr val="accent1">
                  <a:lumMod val="50000"/>
                </a:schemeClr>
              </a:solidFill>
            </a:endParaRPr>
          </a:p>
          <a:p>
            <a:pPr algn="just" eaLnBrk="1" hangingPunct="1">
              <a:defRPr/>
            </a:pPr>
            <a:r>
              <a:rPr lang="tr-TR" altLang="x-none" sz="1600" dirty="0">
                <a:solidFill>
                  <a:schemeClr val="accent1">
                    <a:lumMod val="50000"/>
                  </a:schemeClr>
                </a:solidFill>
              </a:rPr>
              <a:t>Kanunun yürürlüğe girdiği 01.10.2008 sonrasında ilk defa Kanunun 4 üncü maddesinin birinci fıkrasının (c) bendine tabi sigortalılar için Kanunun 81 inci maddesinde öngörülen oranlarda genel sağlık sigortası prim kesintisi %12 oranında yapılacaktır. </a:t>
            </a:r>
          </a:p>
          <a:p>
            <a:pPr algn="just" eaLnBrk="1" hangingPunct="1">
              <a:defRPr/>
            </a:pPr>
            <a:endParaRPr lang="tr-TR" altLang="x-none" sz="700" dirty="0">
              <a:solidFill>
                <a:schemeClr val="accent1">
                  <a:lumMod val="50000"/>
                </a:schemeClr>
              </a:solidFill>
            </a:endParaRPr>
          </a:p>
          <a:p>
            <a:pPr algn="just" eaLnBrk="1" hangingPunct="1">
              <a:defRPr/>
            </a:pPr>
            <a:r>
              <a:rPr lang="tr-TR" altLang="x-none" sz="1600" dirty="0">
                <a:solidFill>
                  <a:schemeClr val="accent1">
                    <a:lumMod val="50000"/>
                  </a:schemeClr>
                </a:solidFill>
              </a:rPr>
              <a:t>Personel mevzuatı uyarınca  Aylıksız izinli sayılanların genel sağlık sigortası primi;</a:t>
            </a:r>
          </a:p>
          <a:p>
            <a:pPr marL="285750" indent="-285750" algn="just" eaLnBrk="1" hangingPunct="1">
              <a:buFont typeface="Arial" panose="020B0604020202020204" pitchFamily="34" charset="0"/>
              <a:buChar char="•"/>
              <a:defRPr/>
            </a:pPr>
            <a:r>
              <a:rPr lang="tr-TR" altLang="x-none" sz="1600" dirty="0">
                <a:solidFill>
                  <a:schemeClr val="accent1">
                    <a:lumMod val="50000"/>
                  </a:schemeClr>
                </a:solidFill>
              </a:rPr>
              <a:t>(…..) </a:t>
            </a:r>
            <a:r>
              <a:rPr lang="tr-TR" altLang="x-none" sz="1600" b="1" dirty="0">
                <a:solidFill>
                  <a:schemeClr val="accent1">
                    <a:lumMod val="50000"/>
                  </a:schemeClr>
                </a:solidFill>
              </a:rPr>
              <a:t>bakmakla yükümlü olunan kişileri olup olmadığına bakılmaksızın </a:t>
            </a:r>
            <a:r>
              <a:rPr lang="tr-TR" altLang="x-none" sz="1600" b="1" u="sng" dirty="0">
                <a:solidFill>
                  <a:schemeClr val="accent1">
                    <a:lumMod val="50000"/>
                  </a:schemeClr>
                </a:solidFill>
              </a:rPr>
              <a:t>bir yıl süreyle </a:t>
            </a:r>
            <a:r>
              <a:rPr lang="tr-TR" altLang="x-none" sz="1600" b="1" dirty="0">
                <a:solidFill>
                  <a:schemeClr val="accent1">
                    <a:lumMod val="50000"/>
                  </a:schemeClr>
                </a:solidFill>
              </a:rPr>
              <a:t>sınırlı olacak şekilde,</a:t>
            </a:r>
          </a:p>
          <a:p>
            <a:pPr marL="285750" indent="-285750" algn="just" eaLnBrk="1" hangingPunct="1">
              <a:buFont typeface="Arial" panose="020B0604020202020204" pitchFamily="34" charset="0"/>
              <a:buChar char="•"/>
              <a:defRPr/>
            </a:pPr>
            <a:r>
              <a:rPr lang="tr-TR" altLang="x-none" sz="1600" dirty="0">
                <a:solidFill>
                  <a:schemeClr val="accent1">
                    <a:lumMod val="50000"/>
                  </a:schemeClr>
                </a:solidFill>
              </a:rPr>
              <a:t>Muvazzaf askerlik görevi nedeniyle Kurumlarından aylıksız izinli sayılanların yedek subay okulu öğrencilik süreleri dahil olmak üzere </a:t>
            </a:r>
            <a:r>
              <a:rPr lang="tr-TR" altLang="x-none" sz="1600" b="1" dirty="0">
                <a:solidFill>
                  <a:schemeClr val="accent1">
                    <a:lumMod val="50000"/>
                  </a:schemeClr>
                </a:solidFill>
              </a:rPr>
              <a:t>bakmakla yükümlü olduğu kişilerinin bulunması halinde süre sınırı uygulanmaksızın </a:t>
            </a:r>
          </a:p>
          <a:p>
            <a:pPr marL="285750" indent="-285750" algn="just" eaLnBrk="1" hangingPunct="1">
              <a:buFont typeface="Arial" panose="020B0604020202020204" pitchFamily="34" charset="0"/>
              <a:buChar char="•"/>
              <a:defRPr/>
            </a:pPr>
            <a:endParaRPr lang="tr-TR" altLang="x-none" sz="700" b="1" dirty="0">
              <a:solidFill>
                <a:schemeClr val="accent1">
                  <a:lumMod val="50000"/>
                </a:schemeClr>
              </a:solidFill>
            </a:endParaRPr>
          </a:p>
          <a:p>
            <a:pPr algn="just" eaLnBrk="1" hangingPunct="1">
              <a:defRPr/>
            </a:pPr>
            <a:r>
              <a:rPr lang="tr-TR" altLang="x-none" sz="1600" dirty="0">
                <a:solidFill>
                  <a:schemeClr val="accent1">
                    <a:lumMod val="50000"/>
                  </a:schemeClr>
                </a:solidFill>
              </a:rPr>
              <a:t>%12 oranındaki genel sağlık sigortası primleri aylıksız izinli sayıldıkları kurumlarınca </a:t>
            </a:r>
            <a:r>
              <a:rPr lang="tr-TR" altLang="x-none" sz="1600" b="1" u="sng" dirty="0">
                <a:solidFill>
                  <a:schemeClr val="accent1">
                    <a:lumMod val="50000"/>
                  </a:schemeClr>
                </a:solidFill>
              </a:rPr>
              <a:t>2011 yılı Mart ayından itibaren </a:t>
            </a:r>
            <a:r>
              <a:rPr lang="tr-TR" altLang="x-none" sz="1600" dirty="0">
                <a:solidFill>
                  <a:schemeClr val="accent1">
                    <a:lumMod val="50000"/>
                  </a:schemeClr>
                </a:solidFill>
              </a:rPr>
              <a:t>aylıksız izinli oldukları süreler ile bu sürelerin sonunda göreve başlamaları için tanınan yasal sürelerde ödenir.</a:t>
            </a:r>
          </a:p>
          <a:p>
            <a:pPr algn="just" eaLnBrk="1" hangingPunct="1">
              <a:defRPr/>
            </a:pPr>
            <a:endParaRPr lang="tr-TR" altLang="x-none" sz="2000" dirty="0">
              <a:solidFill>
                <a:schemeClr val="accent1">
                  <a:lumMod val="50000"/>
                </a:schemeClr>
              </a:solidFill>
            </a:endParaRPr>
          </a:p>
          <a:p>
            <a:pPr algn="just" eaLnBrk="1" hangingPunct="1">
              <a:defRPr/>
            </a:pPr>
            <a:endParaRPr lang="tr-TR" altLang="x-none" sz="1400" dirty="0">
              <a:solidFill>
                <a:schemeClr val="accent1">
                  <a:lumMod val="50000"/>
                </a:schemeClr>
              </a:solidFill>
            </a:endParaRPr>
          </a:p>
          <a:p>
            <a:pPr algn="ctr" eaLnBrk="1" hangingPunct="1">
              <a:defRPr/>
            </a:pPr>
            <a:r>
              <a:rPr lang="tr-TR" altLang="x-none" sz="1400" b="1" dirty="0">
                <a:solidFill>
                  <a:srgbClr val="203864"/>
                </a:solidFill>
              </a:rPr>
              <a:t>Genel Sağlık Sigortası Kesintisi = </a:t>
            </a:r>
            <a:r>
              <a:rPr lang="tr-TR" altLang="x-none" sz="1400" b="1" dirty="0">
                <a:solidFill>
                  <a:srgbClr val="00B0F0"/>
                </a:solidFill>
              </a:rPr>
              <a:t>[(Gösterge Aylığı + Taban aylık + Kıdem Aylık + Ek gösterge Aylığı + Makam Tazminatı + </a:t>
            </a:r>
          </a:p>
          <a:p>
            <a:pPr algn="ctr" eaLnBrk="1" hangingPunct="1">
              <a:defRPr/>
            </a:pPr>
            <a:r>
              <a:rPr lang="tr-TR" altLang="x-none" sz="1400" b="1" dirty="0">
                <a:solidFill>
                  <a:srgbClr val="00B0F0"/>
                </a:solidFill>
              </a:rPr>
              <a:t>Temsil/Görev Tazminatı + Üniversite Ödeneği)] X Prim Oranı </a:t>
            </a:r>
          </a:p>
        </p:txBody>
      </p:sp>
      <p:sp>
        <p:nvSpPr>
          <p:cNvPr id="7" name="Dikdörtgen 6"/>
          <p:cNvSpPr/>
          <p:nvPr/>
        </p:nvSpPr>
        <p:spPr>
          <a:xfrm>
            <a:off x="700398" y="882459"/>
            <a:ext cx="10877080" cy="400110"/>
          </a:xfrm>
          <a:prstGeom prst="rect">
            <a:avLst/>
          </a:prstGeom>
        </p:spPr>
        <p:txBody>
          <a:bodyPr wrap="square">
            <a:spAutoFit/>
          </a:bodyPr>
          <a:lstStyle/>
          <a:p>
            <a:r>
              <a:rPr lang="tr-TR" sz="2000" b="1" u="sng" dirty="0">
                <a:solidFill>
                  <a:srgbClr val="FF0000"/>
                </a:solidFill>
              </a:rPr>
              <a:t>5510</a:t>
            </a:r>
            <a:r>
              <a:rPr lang="tr-TR" sz="2000" b="1" u="sng" dirty="0">
                <a:solidFill>
                  <a:srgbClr val="203864"/>
                </a:solidFill>
              </a:rPr>
              <a:t> SAYILI KANUNA TABİ PERSONELİN SGK PRİM KESİNTİLERİ</a:t>
            </a:r>
          </a:p>
        </p:txBody>
      </p:sp>
      <p:sp>
        <p:nvSpPr>
          <p:cNvPr id="9" name="Dikdörtgen 8"/>
          <p:cNvSpPr/>
          <p:nvPr/>
        </p:nvSpPr>
        <p:spPr>
          <a:xfrm>
            <a:off x="707366" y="1246085"/>
            <a:ext cx="6075485" cy="461665"/>
          </a:xfrm>
          <a:prstGeom prst="rect">
            <a:avLst/>
          </a:prstGeom>
        </p:spPr>
        <p:txBody>
          <a:bodyPr wrap="square">
            <a:spAutoFit/>
          </a:bodyPr>
          <a:lstStyle/>
          <a:p>
            <a:r>
              <a:rPr lang="tr-TR" sz="2400" b="1" dirty="0">
                <a:solidFill>
                  <a:srgbClr val="00B0F0"/>
                </a:solidFill>
              </a:rPr>
              <a:t>GENEL SAĞLIK SİGORTASI KESİNTİSİ</a:t>
            </a:r>
          </a:p>
        </p:txBody>
      </p:sp>
      <p:sp>
        <p:nvSpPr>
          <p:cNvPr id="10" name="Dikdörtgen 9"/>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Tree>
    <p:extLst>
      <p:ext uri="{BB962C8B-B14F-4D97-AF65-F5344CB8AC3E}">
        <p14:creationId xmlns:p14="http://schemas.microsoft.com/office/powerpoint/2010/main" val="7635884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0398" y="1707750"/>
            <a:ext cx="11092739" cy="4147289"/>
          </a:xfrm>
          <a:prstGeom prst="rect">
            <a:avLst/>
          </a:prstGeom>
        </p:spPr>
        <p:txBody>
          <a:bodyPr wrap="square">
            <a:spAutoFit/>
          </a:bodyPr>
          <a:lstStyle/>
          <a:p>
            <a:pPr algn="just" eaLnBrk="1" hangingPunct="1">
              <a:defRPr/>
            </a:pPr>
            <a:r>
              <a:rPr lang="tr-TR" altLang="x-none" sz="1600" b="1" dirty="0">
                <a:solidFill>
                  <a:schemeClr val="accent1">
                    <a:lumMod val="50000"/>
                  </a:schemeClr>
                </a:solidFill>
              </a:rPr>
              <a:t>5510 Sayılı Sosyal Sigortalar ve Genel Sağlık Sigortası Kanunu,</a:t>
            </a:r>
          </a:p>
          <a:p>
            <a:pPr algn="just" eaLnBrk="1" hangingPunct="1">
              <a:defRPr/>
            </a:pPr>
            <a:r>
              <a:rPr lang="tr-TR" altLang="x-none" sz="1600" b="1" dirty="0">
                <a:solidFill>
                  <a:srgbClr val="203864"/>
                </a:solidFill>
              </a:rPr>
              <a:t>Sosyal Sigorta İşlemleri Yönetmeliği;</a:t>
            </a:r>
          </a:p>
          <a:p>
            <a:pPr algn="just" eaLnBrk="1" hangingPunct="1">
              <a:defRPr/>
            </a:pPr>
            <a:endParaRPr lang="tr-TR" altLang="x-none" sz="16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sz="1600" dirty="0">
                <a:solidFill>
                  <a:schemeClr val="accent1">
                    <a:lumMod val="50000"/>
                  </a:schemeClr>
                </a:solidFill>
              </a:rPr>
              <a:t>Muvazzaf askerlik görevini er veya erbaş olarak yapanlardan </a:t>
            </a:r>
            <a:r>
              <a:rPr lang="tr-TR" altLang="x-none" sz="1600" b="1" dirty="0">
                <a:solidFill>
                  <a:schemeClr val="accent1">
                    <a:lumMod val="50000"/>
                  </a:schemeClr>
                </a:solidFill>
              </a:rPr>
              <a:t>bakmakla yükümlü olduğu kişileri bulunmayanların ise </a:t>
            </a:r>
            <a:r>
              <a:rPr lang="tr-TR" altLang="x-none" sz="1600" dirty="0">
                <a:solidFill>
                  <a:schemeClr val="accent1">
                    <a:lumMod val="50000"/>
                  </a:schemeClr>
                </a:solidFill>
              </a:rPr>
              <a:t>göreve başlamaları için tanınan yasal süreler dikkate alınmak suretiyle terhis oldukları tarih ile göreve başladıkları tarih arasında geçen süreye ilişkin genel sağlık sigortası primleri 08/11/2015 tarihinden itibaren aylıksız izinli sayıldıkları kurumlarınca Kuruma ödenmesi gerekmektedir.</a:t>
            </a:r>
          </a:p>
          <a:p>
            <a:pPr algn="just" eaLnBrk="1" hangingPunct="1">
              <a:defRPr/>
            </a:pPr>
            <a:endParaRPr lang="tr-TR" altLang="x-none" sz="9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sz="1600" dirty="0">
                <a:solidFill>
                  <a:schemeClr val="accent1">
                    <a:lumMod val="50000"/>
                  </a:schemeClr>
                </a:solidFill>
              </a:rPr>
              <a:t>4688 sayılı Kamu Görevlileri Sendikaları ve Toplu Sözleşme Kanunu uyarınca aylıksız izne ayrılanların </a:t>
            </a:r>
            <a:r>
              <a:rPr lang="tr-TR" altLang="x-none" sz="1600" b="1" dirty="0">
                <a:solidFill>
                  <a:schemeClr val="accent1">
                    <a:lumMod val="50000"/>
                  </a:schemeClr>
                </a:solidFill>
              </a:rPr>
              <a:t>%9 sigortalı </a:t>
            </a:r>
            <a:r>
              <a:rPr lang="tr-TR" altLang="x-none" sz="1600" dirty="0">
                <a:solidFill>
                  <a:schemeClr val="accent1">
                    <a:lumMod val="50000"/>
                  </a:schemeClr>
                </a:solidFill>
              </a:rPr>
              <a:t>ve </a:t>
            </a:r>
            <a:r>
              <a:rPr lang="tr-TR" altLang="x-none" sz="1600" b="1" dirty="0">
                <a:solidFill>
                  <a:schemeClr val="accent1">
                    <a:lumMod val="50000"/>
                  </a:schemeClr>
                </a:solidFill>
              </a:rPr>
              <a:t>%11 işveren </a:t>
            </a:r>
            <a:r>
              <a:rPr lang="tr-TR" altLang="x-none" sz="1600" dirty="0">
                <a:solidFill>
                  <a:schemeClr val="accent1">
                    <a:lumMod val="50000"/>
                  </a:schemeClr>
                </a:solidFill>
              </a:rPr>
              <a:t>hissesi olmak üzere toplam </a:t>
            </a:r>
            <a:r>
              <a:rPr lang="tr-TR" altLang="x-none" sz="1600" b="1" dirty="0">
                <a:solidFill>
                  <a:schemeClr val="accent1">
                    <a:lumMod val="50000"/>
                  </a:schemeClr>
                </a:solidFill>
              </a:rPr>
              <a:t>%20 oranındaki malullük, yaşlılık ve ölüm sigortası primi </a:t>
            </a:r>
            <a:r>
              <a:rPr lang="tr-TR" altLang="x-none" sz="1600" dirty="0">
                <a:solidFill>
                  <a:schemeClr val="accent1">
                    <a:lumMod val="50000"/>
                  </a:schemeClr>
                </a:solidFill>
              </a:rPr>
              <a:t>ile </a:t>
            </a:r>
            <a:r>
              <a:rPr lang="tr-TR" altLang="x-none" sz="1600" b="1" dirty="0">
                <a:solidFill>
                  <a:schemeClr val="accent1">
                    <a:lumMod val="50000"/>
                  </a:schemeClr>
                </a:solidFill>
              </a:rPr>
              <a:t>%5 sigortalı </a:t>
            </a:r>
            <a:r>
              <a:rPr lang="tr-TR" altLang="x-none" sz="1600" dirty="0">
                <a:solidFill>
                  <a:schemeClr val="accent1">
                    <a:lumMod val="50000"/>
                  </a:schemeClr>
                </a:solidFill>
              </a:rPr>
              <a:t>ve </a:t>
            </a:r>
            <a:r>
              <a:rPr lang="tr-TR" altLang="x-none" sz="1600" b="1" dirty="0">
                <a:solidFill>
                  <a:schemeClr val="accent1">
                    <a:lumMod val="50000"/>
                  </a:schemeClr>
                </a:solidFill>
              </a:rPr>
              <a:t>%7,5 işveren </a:t>
            </a:r>
            <a:r>
              <a:rPr lang="tr-TR" altLang="x-none" sz="1600" dirty="0">
                <a:solidFill>
                  <a:schemeClr val="accent1">
                    <a:lumMod val="50000"/>
                  </a:schemeClr>
                </a:solidFill>
              </a:rPr>
              <a:t>hissesi olmak üzere toplam </a:t>
            </a:r>
            <a:r>
              <a:rPr lang="tr-TR" altLang="x-none" sz="1600" b="1" dirty="0">
                <a:solidFill>
                  <a:schemeClr val="accent1">
                    <a:lumMod val="50000"/>
                  </a:schemeClr>
                </a:solidFill>
              </a:rPr>
              <a:t>%12,5 oranındaki genel sağlık sigortası primi </a:t>
            </a:r>
            <a:r>
              <a:rPr lang="tr-TR" altLang="x-none" sz="1600" dirty="0">
                <a:solidFill>
                  <a:schemeClr val="accent1">
                    <a:lumMod val="50000"/>
                  </a:schemeClr>
                </a:solidFill>
              </a:rPr>
              <a:t>görev yaptıkları kamu görevlileri sendikaları veya konfederasyonlarınca tahakkuk ettirilerek Kuruma gönderileceğinden bu kapsamda olanlar için aylıksız izinli sayıldığı sürelere ilişkin olarak </a:t>
            </a:r>
            <a:r>
              <a:rPr lang="tr-TR" altLang="x-none" sz="1600" b="1" dirty="0">
                <a:solidFill>
                  <a:schemeClr val="accent1">
                    <a:lumMod val="50000"/>
                  </a:schemeClr>
                </a:solidFill>
              </a:rPr>
              <a:t>aylıksız izinli sayıldıkları kamu idarelerince genel sağlık sigortası primi ödenmeyecektir.</a:t>
            </a:r>
          </a:p>
          <a:p>
            <a:pPr algn="just" eaLnBrk="1" hangingPunct="1">
              <a:defRPr/>
            </a:pPr>
            <a:endParaRPr lang="tr-TR" altLang="x-none" sz="3200" dirty="0">
              <a:solidFill>
                <a:schemeClr val="accent1">
                  <a:lumMod val="50000"/>
                </a:schemeClr>
              </a:solidFill>
            </a:endParaRPr>
          </a:p>
          <a:p>
            <a:pPr algn="ctr" eaLnBrk="1" hangingPunct="1">
              <a:defRPr/>
            </a:pPr>
            <a:r>
              <a:rPr lang="tr-TR" altLang="x-none" sz="1600" b="1" dirty="0">
                <a:solidFill>
                  <a:srgbClr val="203864"/>
                </a:solidFill>
              </a:rPr>
              <a:t>Genel Sağlık Sigortası Kesintisi = </a:t>
            </a:r>
            <a:r>
              <a:rPr lang="tr-TR" altLang="x-none" sz="1600" b="1" dirty="0">
                <a:solidFill>
                  <a:srgbClr val="00B0F0"/>
                </a:solidFill>
              </a:rPr>
              <a:t>[(Gösterge Aylığı + Taban aylık + Kıdem Aylık + Ek gösterge Aylığı + Makam Tazminatı + Temsil/Görev Tazminatı + Üniversite Ödeneği)] X Prim Oranı </a:t>
            </a:r>
          </a:p>
        </p:txBody>
      </p:sp>
      <p:sp>
        <p:nvSpPr>
          <p:cNvPr id="11" name="Dikdörtgen 10"/>
          <p:cNvSpPr/>
          <p:nvPr/>
        </p:nvSpPr>
        <p:spPr>
          <a:xfrm>
            <a:off x="700398" y="882459"/>
            <a:ext cx="10877080" cy="400110"/>
          </a:xfrm>
          <a:prstGeom prst="rect">
            <a:avLst/>
          </a:prstGeom>
        </p:spPr>
        <p:txBody>
          <a:bodyPr wrap="square">
            <a:spAutoFit/>
          </a:bodyPr>
          <a:lstStyle/>
          <a:p>
            <a:r>
              <a:rPr lang="tr-TR" sz="2000" b="1" u="sng" dirty="0">
                <a:solidFill>
                  <a:srgbClr val="FF0000"/>
                </a:solidFill>
              </a:rPr>
              <a:t>5510</a:t>
            </a:r>
            <a:r>
              <a:rPr lang="tr-TR" sz="2000" b="1" u="sng" dirty="0">
                <a:solidFill>
                  <a:srgbClr val="203864"/>
                </a:solidFill>
              </a:rPr>
              <a:t> SAYILI KANUNA TABİ PERSONELİN SGK PRİM KESİNTİLERİ</a:t>
            </a:r>
          </a:p>
        </p:txBody>
      </p:sp>
      <p:sp>
        <p:nvSpPr>
          <p:cNvPr id="12" name="Dikdörtgen 11"/>
          <p:cNvSpPr/>
          <p:nvPr/>
        </p:nvSpPr>
        <p:spPr>
          <a:xfrm>
            <a:off x="707366" y="1246085"/>
            <a:ext cx="6075485" cy="461665"/>
          </a:xfrm>
          <a:prstGeom prst="rect">
            <a:avLst/>
          </a:prstGeom>
        </p:spPr>
        <p:txBody>
          <a:bodyPr wrap="square">
            <a:spAutoFit/>
          </a:bodyPr>
          <a:lstStyle/>
          <a:p>
            <a:r>
              <a:rPr lang="tr-TR" sz="2400" b="1" dirty="0">
                <a:solidFill>
                  <a:srgbClr val="00B0F0"/>
                </a:solidFill>
              </a:rPr>
              <a:t>GENEL SAĞLIK SİGORTASI KESİNTİSİ</a:t>
            </a:r>
          </a:p>
        </p:txBody>
      </p:sp>
      <p:sp>
        <p:nvSpPr>
          <p:cNvPr id="13" name="Dikdörtgen 12"/>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Tree>
    <p:extLst>
      <p:ext uri="{BB962C8B-B14F-4D97-AF65-F5344CB8AC3E}">
        <p14:creationId xmlns:p14="http://schemas.microsoft.com/office/powerpoint/2010/main" val="298626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o 6"/>
          <p:cNvGraphicFramePr>
            <a:graphicFrameLocks noGrp="1"/>
          </p:cNvGraphicFramePr>
          <p:nvPr>
            <p:extLst>
              <p:ext uri="{D42A27DB-BD31-4B8C-83A1-F6EECF244321}">
                <p14:modId xmlns:p14="http://schemas.microsoft.com/office/powerpoint/2010/main" val="3342784795"/>
              </p:ext>
            </p:extLst>
          </p:nvPr>
        </p:nvGraphicFramePr>
        <p:xfrm>
          <a:off x="1052423" y="2239597"/>
          <a:ext cx="10092905" cy="2862598"/>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6532638">
                  <a:extLst>
                    <a:ext uri="{9D8B030D-6E8A-4147-A177-3AD203B41FA5}">
                      <a16:colId xmlns:a16="http://schemas.microsoft.com/office/drawing/2014/main" val="454366490"/>
                    </a:ext>
                  </a:extLst>
                </a:gridCol>
                <a:gridCol w="3560267">
                  <a:extLst>
                    <a:ext uri="{9D8B030D-6E8A-4147-A177-3AD203B41FA5}">
                      <a16:colId xmlns:a16="http://schemas.microsoft.com/office/drawing/2014/main" val="762072305"/>
                    </a:ext>
                  </a:extLst>
                </a:gridCol>
              </a:tblGrid>
              <a:tr h="1033798">
                <a:tc gridSpan="2">
                  <a:txBody>
                    <a:bodyPr/>
                    <a:lstStyle/>
                    <a:p>
                      <a:pPr algn="ctr"/>
                      <a:r>
                        <a:rPr lang="sv-SE" sz="2400" dirty="0"/>
                        <a:t> 01.10.2008 </a:t>
                      </a:r>
                      <a:r>
                        <a:rPr lang="tr-TR" sz="2400" dirty="0"/>
                        <a:t>SONRASI</a:t>
                      </a:r>
                      <a:r>
                        <a:rPr lang="sv-SE" sz="2400" dirty="0"/>
                        <a:t> İŞE BAŞLAYANLAR İÇİN UYGULANACAK PRİM ORANLARI</a:t>
                      </a:r>
                    </a:p>
                  </a:txBody>
                  <a:tcPr anchor="ctr">
                    <a:solidFill>
                      <a:srgbClr val="203864"/>
                    </a:solidFill>
                  </a:tcPr>
                </a:tc>
                <a:tc hMerge="1">
                  <a:txBody>
                    <a:bodyPr/>
                    <a:lstStyle/>
                    <a:p>
                      <a:endParaRPr lang="tr-TR" dirty="0"/>
                    </a:p>
                  </a:txBody>
                  <a:tcPr/>
                </a:tc>
                <a:extLst>
                  <a:ext uri="{0D108BD9-81ED-4DB2-BD59-A6C34878D82A}">
                    <a16:rowId xmlns:a16="http://schemas.microsoft.com/office/drawing/2014/main" val="3491714700"/>
                  </a:ext>
                </a:extLst>
              </a:tr>
              <a:tr h="360000">
                <a:tc>
                  <a:txBody>
                    <a:bodyPr/>
                    <a:lstStyle/>
                    <a:p>
                      <a:pPr algn="l" fontAlgn="b"/>
                      <a:r>
                        <a:rPr lang="tr-TR" sz="2400" b="1" kern="1200" dirty="0">
                          <a:solidFill>
                            <a:schemeClr val="bg1"/>
                          </a:solidFill>
                          <a:latin typeface="+mn-lt"/>
                          <a:ea typeface="+mn-ea"/>
                          <a:cs typeface="+mn-cs"/>
                        </a:rPr>
                        <a:t>   Malullük, Yaşlılık ve Ölüm (Devlet)</a:t>
                      </a:r>
                    </a:p>
                  </a:txBody>
                  <a:tcPr marL="9525" marR="9525" marT="9525" marB="0" anchor="ctr">
                    <a:solidFill>
                      <a:srgbClr val="00B0F0"/>
                    </a:solidFill>
                  </a:tcPr>
                </a:tc>
                <a:tc>
                  <a:txBody>
                    <a:bodyPr/>
                    <a:lstStyle/>
                    <a:p>
                      <a:pPr marL="0" algn="l" defTabSz="914400" rtl="0" eaLnBrk="1" fontAlgn="b" latinLnBrk="0" hangingPunct="1"/>
                      <a:r>
                        <a:rPr lang="tr-TR" sz="2400" b="1" kern="1200" dirty="0">
                          <a:solidFill>
                            <a:srgbClr val="203864"/>
                          </a:solidFill>
                          <a:latin typeface="+mn-lt"/>
                          <a:ea typeface="+mn-ea"/>
                          <a:cs typeface="+mn-cs"/>
                        </a:rPr>
                        <a:t>   %11</a:t>
                      </a:r>
                    </a:p>
                  </a:txBody>
                  <a:tcPr>
                    <a:solidFill>
                      <a:srgbClr val="ABE9FF"/>
                    </a:solidFill>
                  </a:tcPr>
                </a:tc>
                <a:extLst>
                  <a:ext uri="{0D108BD9-81ED-4DB2-BD59-A6C34878D82A}">
                    <a16:rowId xmlns:a16="http://schemas.microsoft.com/office/drawing/2014/main" val="2720880496"/>
                  </a:ext>
                </a:extLst>
              </a:tr>
              <a:tr h="360000">
                <a:tc>
                  <a:txBody>
                    <a:bodyPr/>
                    <a:lstStyle/>
                    <a:p>
                      <a:pPr algn="l" fontAlgn="b"/>
                      <a:r>
                        <a:rPr lang="tr-TR" sz="2400" b="1" kern="1200" dirty="0">
                          <a:solidFill>
                            <a:schemeClr val="bg1"/>
                          </a:solidFill>
                          <a:latin typeface="+mn-lt"/>
                          <a:ea typeface="+mn-ea"/>
                          <a:cs typeface="+mn-cs"/>
                        </a:rPr>
                        <a:t>   Malullük, Yaşlılık ve </a:t>
                      </a:r>
                      <a:r>
                        <a:rPr lang="tr-TR" sz="2400" b="1" kern="1200" dirty="0" smtClean="0">
                          <a:solidFill>
                            <a:schemeClr val="bg1"/>
                          </a:solidFill>
                          <a:latin typeface="+mn-lt"/>
                          <a:ea typeface="+mn-ea"/>
                          <a:cs typeface="+mn-cs"/>
                        </a:rPr>
                        <a:t>Ölüm (Kişi</a:t>
                      </a:r>
                      <a:r>
                        <a:rPr lang="tr-TR" sz="2400" b="1" kern="1200" dirty="0">
                          <a:solidFill>
                            <a:schemeClr val="bg1"/>
                          </a:solidFill>
                          <a:latin typeface="+mn-lt"/>
                          <a:ea typeface="+mn-ea"/>
                          <a:cs typeface="+mn-cs"/>
                        </a:rPr>
                        <a:t>)</a:t>
                      </a:r>
                    </a:p>
                  </a:txBody>
                  <a:tcPr marL="9525" marR="9525" marT="9525" marB="0" anchor="ctr">
                    <a:solidFill>
                      <a:srgbClr val="00B0F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2400" b="1" kern="1200" dirty="0">
                          <a:solidFill>
                            <a:srgbClr val="203864"/>
                          </a:solidFill>
                          <a:latin typeface="+mn-lt"/>
                          <a:ea typeface="+mn-ea"/>
                          <a:cs typeface="+mn-cs"/>
                        </a:rPr>
                        <a:t>   %9</a:t>
                      </a:r>
                    </a:p>
                  </a:txBody>
                  <a:tcPr>
                    <a:solidFill>
                      <a:srgbClr val="E1F7FF"/>
                    </a:solidFill>
                  </a:tcPr>
                </a:tc>
                <a:extLst>
                  <a:ext uri="{0D108BD9-81ED-4DB2-BD59-A6C34878D82A}">
                    <a16:rowId xmlns:a16="http://schemas.microsoft.com/office/drawing/2014/main" val="552292676"/>
                  </a:ext>
                </a:extLst>
              </a:tr>
              <a:tr h="360000">
                <a:tc>
                  <a:txBody>
                    <a:bodyPr/>
                    <a:lstStyle/>
                    <a:p>
                      <a:pPr algn="l" fontAlgn="b"/>
                      <a:r>
                        <a:rPr lang="tr-TR" sz="2400" b="1" kern="1200" dirty="0">
                          <a:solidFill>
                            <a:schemeClr val="bg1"/>
                          </a:solidFill>
                          <a:latin typeface="+mn-lt"/>
                          <a:ea typeface="+mn-ea"/>
                          <a:cs typeface="+mn-cs"/>
                        </a:rPr>
                        <a:t>   Genel Sağlık Sigortası (Devlet)</a:t>
                      </a:r>
                    </a:p>
                  </a:txBody>
                  <a:tcPr marL="9525" marR="9525" marT="9525" marB="0" anchor="ctr">
                    <a:solidFill>
                      <a:srgbClr val="00B0F0"/>
                    </a:solidFill>
                  </a:tcPr>
                </a:tc>
                <a:tc>
                  <a:txBody>
                    <a:bodyPr/>
                    <a:lstStyle/>
                    <a:p>
                      <a:pPr marL="0" algn="l" defTabSz="914400" rtl="0" eaLnBrk="1" fontAlgn="b" latinLnBrk="0" hangingPunct="1"/>
                      <a:r>
                        <a:rPr lang="tr-TR" sz="2400" b="1" kern="1200" dirty="0">
                          <a:solidFill>
                            <a:srgbClr val="203864"/>
                          </a:solidFill>
                          <a:latin typeface="+mn-lt"/>
                          <a:ea typeface="+mn-ea"/>
                          <a:cs typeface="+mn-cs"/>
                        </a:rPr>
                        <a:t>   %7,5</a:t>
                      </a:r>
                    </a:p>
                  </a:txBody>
                  <a:tcPr>
                    <a:solidFill>
                      <a:srgbClr val="ABE9FF"/>
                    </a:solidFill>
                  </a:tcPr>
                </a:tc>
                <a:extLst>
                  <a:ext uri="{0D108BD9-81ED-4DB2-BD59-A6C34878D82A}">
                    <a16:rowId xmlns:a16="http://schemas.microsoft.com/office/drawing/2014/main" val="2713071835"/>
                  </a:ext>
                </a:extLst>
              </a:tr>
              <a:tr h="360000">
                <a:tc>
                  <a:txBody>
                    <a:bodyPr/>
                    <a:lstStyle/>
                    <a:p>
                      <a:pPr marL="0" lvl="1" algn="l" defTabSz="914400" rtl="0" eaLnBrk="1" fontAlgn="b" latinLnBrk="0" hangingPunct="1"/>
                      <a:r>
                        <a:rPr lang="tr-TR" sz="2400" b="1" kern="1200" dirty="0">
                          <a:solidFill>
                            <a:schemeClr val="bg1"/>
                          </a:solidFill>
                          <a:latin typeface="+mn-lt"/>
                          <a:ea typeface="+mn-ea"/>
                          <a:cs typeface="+mn-cs"/>
                        </a:rPr>
                        <a:t>   Genel Sağlık Sigortası (Kişi)</a:t>
                      </a:r>
                    </a:p>
                  </a:txBody>
                  <a:tcPr marL="9525" marR="9525" marT="9525" marB="0" anchor="ctr">
                    <a:solidFill>
                      <a:srgbClr val="00B0F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2400" b="1" kern="1200" dirty="0">
                          <a:solidFill>
                            <a:srgbClr val="203864"/>
                          </a:solidFill>
                          <a:latin typeface="+mn-lt"/>
                          <a:ea typeface="+mn-ea"/>
                          <a:cs typeface="+mn-cs"/>
                        </a:rPr>
                        <a:t>   %5</a:t>
                      </a:r>
                    </a:p>
                  </a:txBody>
                  <a:tcPr>
                    <a:solidFill>
                      <a:srgbClr val="E1F7FF"/>
                    </a:solidFill>
                  </a:tcPr>
                </a:tc>
                <a:extLst>
                  <a:ext uri="{0D108BD9-81ED-4DB2-BD59-A6C34878D82A}">
                    <a16:rowId xmlns:a16="http://schemas.microsoft.com/office/drawing/2014/main" val="3837298979"/>
                  </a:ext>
                </a:extLst>
              </a:tr>
            </a:tbl>
          </a:graphicData>
        </a:graphic>
      </p:graphicFrame>
      <p:sp>
        <p:nvSpPr>
          <p:cNvPr id="9" name="Dikdörtgen 8"/>
          <p:cNvSpPr/>
          <p:nvPr/>
        </p:nvSpPr>
        <p:spPr>
          <a:xfrm>
            <a:off x="707366" y="1070919"/>
            <a:ext cx="10877080" cy="461665"/>
          </a:xfrm>
          <a:prstGeom prst="rect">
            <a:avLst/>
          </a:prstGeom>
        </p:spPr>
        <p:txBody>
          <a:bodyPr wrap="square">
            <a:spAutoFit/>
          </a:bodyPr>
          <a:lstStyle/>
          <a:p>
            <a:pPr algn="ctr"/>
            <a:r>
              <a:rPr lang="tr-TR" sz="2400" b="1" u="sng" dirty="0">
                <a:solidFill>
                  <a:srgbClr val="FF0000"/>
                </a:solidFill>
              </a:rPr>
              <a:t>5510</a:t>
            </a:r>
            <a:r>
              <a:rPr lang="tr-TR" sz="2400" b="1" u="sng" dirty="0">
                <a:solidFill>
                  <a:srgbClr val="203864"/>
                </a:solidFill>
              </a:rPr>
              <a:t> SAYILI KANUNA TABİ PERSONELİN SGK PRİM KESİNTİLERİ</a:t>
            </a:r>
          </a:p>
        </p:txBody>
      </p:sp>
      <p:sp>
        <p:nvSpPr>
          <p:cNvPr id="10" name="Dikdörtgen 9"/>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Tree>
    <p:extLst>
      <p:ext uri="{BB962C8B-B14F-4D97-AF65-F5344CB8AC3E}">
        <p14:creationId xmlns:p14="http://schemas.microsoft.com/office/powerpoint/2010/main" val="15804311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o 6"/>
          <p:cNvGraphicFramePr>
            <a:graphicFrameLocks noGrp="1"/>
          </p:cNvGraphicFramePr>
          <p:nvPr>
            <p:extLst>
              <p:ext uri="{D42A27DB-BD31-4B8C-83A1-F6EECF244321}">
                <p14:modId xmlns:p14="http://schemas.microsoft.com/office/powerpoint/2010/main" val="1481452842"/>
              </p:ext>
            </p:extLst>
          </p:nvPr>
        </p:nvGraphicFramePr>
        <p:xfrm>
          <a:off x="1112837" y="285038"/>
          <a:ext cx="10032490" cy="533625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372526">
                  <a:extLst>
                    <a:ext uri="{9D8B030D-6E8A-4147-A177-3AD203B41FA5}">
                      <a16:colId xmlns:a16="http://schemas.microsoft.com/office/drawing/2014/main" val="454366490"/>
                    </a:ext>
                  </a:extLst>
                </a:gridCol>
                <a:gridCol w="2096225">
                  <a:extLst>
                    <a:ext uri="{9D8B030D-6E8A-4147-A177-3AD203B41FA5}">
                      <a16:colId xmlns:a16="http://schemas.microsoft.com/office/drawing/2014/main" val="2448864067"/>
                    </a:ext>
                  </a:extLst>
                </a:gridCol>
                <a:gridCol w="1910582">
                  <a:extLst>
                    <a:ext uri="{9D8B030D-6E8A-4147-A177-3AD203B41FA5}">
                      <a16:colId xmlns:a16="http://schemas.microsoft.com/office/drawing/2014/main" val="4203090007"/>
                    </a:ext>
                  </a:extLst>
                </a:gridCol>
                <a:gridCol w="1424602">
                  <a:extLst>
                    <a:ext uri="{9D8B030D-6E8A-4147-A177-3AD203B41FA5}">
                      <a16:colId xmlns:a16="http://schemas.microsoft.com/office/drawing/2014/main" val="762072305"/>
                    </a:ext>
                  </a:extLst>
                </a:gridCol>
                <a:gridCol w="1228555">
                  <a:extLst>
                    <a:ext uri="{9D8B030D-6E8A-4147-A177-3AD203B41FA5}">
                      <a16:colId xmlns:a16="http://schemas.microsoft.com/office/drawing/2014/main" val="1364672974"/>
                    </a:ext>
                  </a:extLst>
                </a:gridCol>
              </a:tblGrid>
              <a:tr h="0">
                <a:tc rowSpan="2">
                  <a:txBody>
                    <a:bodyPr/>
                    <a:lstStyle/>
                    <a:p>
                      <a:pPr algn="ctr" fontAlgn="b"/>
                      <a:r>
                        <a:rPr lang="tr-TR" sz="1800" b="1" kern="1200" dirty="0">
                          <a:solidFill>
                            <a:schemeClr val="bg1"/>
                          </a:solidFill>
                          <a:latin typeface="+mn-lt"/>
                          <a:ea typeface="+mn-ea"/>
                          <a:cs typeface="+mn-cs"/>
                        </a:rPr>
                        <a:t>ÖDEMEYE ESAS UNSURLAR</a:t>
                      </a:r>
                    </a:p>
                  </a:txBody>
                  <a:tcPr marL="9525" marR="9525" marT="9525" marB="0" anchor="ctr">
                    <a:lnB w="28575" cap="flat" cmpd="sng" algn="ctr">
                      <a:solidFill>
                        <a:schemeClr val="bg1"/>
                      </a:solidFill>
                      <a:prstDash val="solid"/>
                      <a:round/>
                      <a:headEnd type="none" w="med" len="med"/>
                      <a:tailEnd type="none" w="med" len="med"/>
                    </a:lnB>
                    <a:solidFill>
                      <a:srgbClr val="203864"/>
                    </a:solidFill>
                  </a:tcPr>
                </a:tc>
                <a:tc rowSpan="2">
                  <a:txBody>
                    <a:bodyPr/>
                    <a:lstStyle/>
                    <a:p>
                      <a:pPr algn="ctr"/>
                      <a:r>
                        <a:rPr lang="tr-TR" sz="1800" dirty="0">
                          <a:solidFill>
                            <a:schemeClr val="bg1"/>
                          </a:solidFill>
                        </a:rPr>
                        <a:t>DAMGA VERGİSİ</a:t>
                      </a:r>
                    </a:p>
                  </a:txBody>
                  <a:tcPr marL="9525" marR="9525" marT="9525" marB="0" anchor="ctr">
                    <a:lnB w="28575" cap="flat" cmpd="sng" algn="ctr">
                      <a:solidFill>
                        <a:schemeClr val="bg1"/>
                      </a:solidFill>
                      <a:prstDash val="solid"/>
                      <a:round/>
                      <a:headEnd type="none" w="med" len="med"/>
                      <a:tailEnd type="none" w="med" len="med"/>
                    </a:lnB>
                    <a:solidFill>
                      <a:srgbClr val="20386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kern="1200" dirty="0">
                          <a:solidFill>
                            <a:schemeClr val="bg1"/>
                          </a:solidFill>
                          <a:latin typeface="+mn-lt"/>
                          <a:ea typeface="+mn-ea"/>
                          <a:cs typeface="+mn-cs"/>
                        </a:rPr>
                        <a:t>GELİR VERGİSİ</a:t>
                      </a:r>
                    </a:p>
                  </a:txBody>
                  <a:tcPr marL="9525" marR="9525" marT="9525" marB="0" anchor="ctr">
                    <a:lnB w="28575" cap="flat" cmpd="sng" algn="ctr">
                      <a:solidFill>
                        <a:schemeClr val="bg1"/>
                      </a:solidFill>
                      <a:prstDash val="solid"/>
                      <a:round/>
                      <a:headEnd type="none" w="med" len="med"/>
                      <a:tailEnd type="none" w="med" len="med"/>
                    </a:lnB>
                    <a:solidFill>
                      <a:srgbClr val="203864"/>
                    </a:solidFill>
                  </a:tcPr>
                </a:tc>
                <a:tc gridSpan="2">
                  <a:txBody>
                    <a:bodyPr/>
                    <a:lstStyle/>
                    <a:p>
                      <a:pPr algn="ctr" fontAlgn="b"/>
                      <a:r>
                        <a:rPr lang="tr-TR" sz="1600" b="1" kern="1200" dirty="0">
                          <a:solidFill>
                            <a:schemeClr val="bg1"/>
                          </a:solidFill>
                          <a:latin typeface="+mn-lt"/>
                          <a:ea typeface="+mn-ea"/>
                          <a:cs typeface="+mn-cs"/>
                        </a:rPr>
                        <a:t>SGK KESİNTİSİ</a:t>
                      </a:r>
                    </a:p>
                  </a:txBody>
                  <a:tcPr marL="9525" marR="9525" marT="9525" marB="0" anchor="ctr">
                    <a:lnB w="12700" cap="flat" cmpd="sng" algn="ctr">
                      <a:solidFill>
                        <a:schemeClr val="bg1"/>
                      </a:solidFill>
                      <a:prstDash val="solid"/>
                      <a:round/>
                      <a:headEnd type="none" w="med" len="med"/>
                      <a:tailEnd type="none" w="med" len="med"/>
                    </a:lnB>
                    <a:solidFill>
                      <a:srgbClr val="203864"/>
                    </a:solidFill>
                  </a:tcPr>
                </a:tc>
                <a:tc hMerge="1">
                  <a:txBody>
                    <a:bodyPr/>
                    <a:lstStyle/>
                    <a:p>
                      <a:pPr algn="ctr" fontAlgn="b"/>
                      <a:endParaRPr lang="tr-TR" sz="1800" b="1" kern="1200" dirty="0">
                        <a:solidFill>
                          <a:schemeClr val="bg1"/>
                        </a:solidFill>
                        <a:latin typeface="+mn-lt"/>
                        <a:ea typeface="+mn-ea"/>
                        <a:cs typeface="+mn-cs"/>
                      </a:endParaRPr>
                    </a:p>
                  </a:txBody>
                  <a:tcPr marL="9525" marR="9525" marT="9525" marB="0" anchor="ctr">
                    <a:lnB w="28575" cap="flat" cmpd="sng" algn="ctr">
                      <a:solidFill>
                        <a:schemeClr val="bg1"/>
                      </a:solidFill>
                      <a:prstDash val="solid"/>
                      <a:round/>
                      <a:headEnd type="none" w="med" len="med"/>
                      <a:tailEnd type="none" w="med" len="med"/>
                    </a:lnB>
                    <a:solidFill>
                      <a:srgbClr val="203864"/>
                    </a:solidFill>
                  </a:tcPr>
                </a:tc>
                <a:extLst>
                  <a:ext uri="{0D108BD9-81ED-4DB2-BD59-A6C34878D82A}">
                    <a16:rowId xmlns:a16="http://schemas.microsoft.com/office/drawing/2014/main" val="452363188"/>
                  </a:ext>
                </a:extLst>
              </a:tr>
              <a:tr h="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400" b="1" kern="1200" dirty="0">
                          <a:solidFill>
                            <a:schemeClr val="bg1"/>
                          </a:solidFill>
                          <a:latin typeface="+mn-lt"/>
                          <a:ea typeface="+mn-ea"/>
                          <a:cs typeface="+mn-cs"/>
                        </a:rPr>
                        <a:t>5434</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tc>
                  <a:txBody>
                    <a:bodyPr/>
                    <a:lstStyle/>
                    <a:p>
                      <a:pPr algn="ctr" fontAlgn="b"/>
                      <a:r>
                        <a:rPr lang="tr-TR" sz="1400" b="1" kern="1200" dirty="0">
                          <a:solidFill>
                            <a:schemeClr val="bg1"/>
                          </a:solidFill>
                          <a:latin typeface="+mn-lt"/>
                          <a:ea typeface="+mn-ea"/>
                          <a:cs typeface="+mn-cs"/>
                        </a:rPr>
                        <a:t>5510</a:t>
                      </a:r>
                    </a:p>
                  </a:txBody>
                  <a:tcPr marL="9525" marR="9525" marT="9525"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03864"/>
                    </a:solidFill>
                  </a:tcPr>
                </a:tc>
                <a:extLst>
                  <a:ext uri="{0D108BD9-81ED-4DB2-BD59-A6C34878D82A}">
                    <a16:rowId xmlns:a16="http://schemas.microsoft.com/office/drawing/2014/main" val="4205179520"/>
                  </a:ext>
                </a:extLst>
              </a:tr>
              <a:tr h="270000">
                <a:tc>
                  <a:txBody>
                    <a:bodyPr/>
                    <a:lstStyle/>
                    <a:p>
                      <a:pPr algn="l" fontAlgn="b"/>
                      <a:r>
                        <a:rPr lang="tr-TR" sz="1400" b="1" kern="1200" dirty="0">
                          <a:solidFill>
                            <a:srgbClr val="203864"/>
                          </a:solidFill>
                          <a:latin typeface="+mn-lt"/>
                          <a:ea typeface="+mn-ea"/>
                          <a:cs typeface="+mn-cs"/>
                        </a:rPr>
                        <a:t>Aylık</a:t>
                      </a:r>
                    </a:p>
                  </a:txBody>
                  <a:tcPr marL="9525" marR="9525" marT="9525" marB="0" anchor="ctr">
                    <a:lnT w="28575" cap="flat" cmpd="sng" algn="ctr">
                      <a:solidFill>
                        <a:schemeClr val="bg1"/>
                      </a:solidFill>
                      <a:prstDash val="solid"/>
                      <a:round/>
                      <a:headEnd type="none" w="med" len="med"/>
                      <a:tailEnd type="none" w="med" len="med"/>
                    </a:lnT>
                    <a:solidFill>
                      <a:srgbClr val="ABE9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lnT w="28575" cap="flat" cmpd="sng" algn="ctr">
                      <a:solidFill>
                        <a:schemeClr val="bg1"/>
                      </a:solidFill>
                      <a:prstDash val="solid"/>
                      <a:round/>
                      <a:headEnd type="none" w="med" len="med"/>
                      <a:tailEnd type="none" w="med" len="med"/>
                    </a:lnT>
                    <a:solidFill>
                      <a:srgbClr val="ABE9FF"/>
                    </a:solidFill>
                  </a:tcPr>
                </a:tc>
                <a:tc>
                  <a:txBody>
                    <a:bodyPr/>
                    <a:lstStyle/>
                    <a:p>
                      <a:pPr marL="0" algn="ctr" defTabSz="914400" rtl="0" eaLnBrk="1" fontAlgn="b" latinLnBrk="0" hangingPunct="1"/>
                      <a:r>
                        <a:rPr lang="tr-TR" sz="1400" b="1" kern="1200">
                          <a:solidFill>
                            <a:srgbClr val="203864"/>
                          </a:solidFill>
                          <a:latin typeface="+mn-lt"/>
                          <a:ea typeface="+mn-ea"/>
                          <a:cs typeface="+mn-cs"/>
                        </a:rPr>
                        <a:t>TABİ</a:t>
                      </a:r>
                    </a:p>
                  </a:txBody>
                  <a:tcPr marL="9525" marR="9525" marT="9525" marB="0" anchor="ctr">
                    <a:lnT w="28575" cap="flat" cmpd="sng" algn="ctr">
                      <a:solidFill>
                        <a:schemeClr val="bg1"/>
                      </a:solidFill>
                      <a:prstDash val="solid"/>
                      <a:round/>
                      <a:headEnd type="none" w="med" len="med"/>
                      <a:tailEnd type="none" w="med" len="med"/>
                    </a:lnT>
                    <a:solidFill>
                      <a:srgbClr val="ABE9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lnT w="28575" cap="flat" cmpd="sng" algn="ctr">
                      <a:solidFill>
                        <a:schemeClr val="bg1"/>
                      </a:solidFill>
                      <a:prstDash val="solid"/>
                      <a:round/>
                      <a:headEnd type="none" w="med" len="med"/>
                      <a:tailEnd type="none" w="med" len="med"/>
                    </a:lnT>
                    <a:solidFill>
                      <a:srgbClr val="ABE9FF"/>
                    </a:solidFill>
                  </a:tcPr>
                </a:tc>
                <a:tc hMerge="1">
                  <a:txBody>
                    <a:bodyPr/>
                    <a:lstStyle/>
                    <a:p>
                      <a:endParaRPr lang="tr-TR"/>
                    </a:p>
                  </a:txBody>
                  <a:tcPr>
                    <a:lnT w="28575" cap="flat" cmpd="sng" algn="ctr">
                      <a:solidFill>
                        <a:schemeClr val="bg1"/>
                      </a:solidFill>
                      <a:prstDash val="solid"/>
                      <a:round/>
                      <a:headEnd type="none" w="med" len="med"/>
                      <a:tailEnd type="none" w="med" len="med"/>
                    </a:lnT>
                    <a:solidFill>
                      <a:srgbClr val="ABE9FF"/>
                    </a:solidFill>
                  </a:tcPr>
                </a:tc>
                <a:extLst>
                  <a:ext uri="{0D108BD9-81ED-4DB2-BD59-A6C34878D82A}">
                    <a16:rowId xmlns:a16="http://schemas.microsoft.com/office/drawing/2014/main" val="2720880496"/>
                  </a:ext>
                </a:extLst>
              </a:tr>
              <a:tr h="270000">
                <a:tc>
                  <a:txBody>
                    <a:bodyPr/>
                    <a:lstStyle/>
                    <a:p>
                      <a:pPr algn="l" fontAlgn="b"/>
                      <a:r>
                        <a:rPr lang="tr-TR" sz="1400" b="1" kern="1200" dirty="0">
                          <a:solidFill>
                            <a:srgbClr val="203864"/>
                          </a:solidFill>
                          <a:latin typeface="+mn-lt"/>
                          <a:ea typeface="+mn-ea"/>
                          <a:cs typeface="+mn-cs"/>
                        </a:rPr>
                        <a:t>Kıdem Aylık</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E1F7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E1F7FF"/>
                    </a:solidFill>
                  </a:tcPr>
                </a:tc>
                <a:tc hMerge="1">
                  <a:txBody>
                    <a:bodyPr/>
                    <a:lstStyle/>
                    <a:p>
                      <a:endParaRPr lang="tr-TR"/>
                    </a:p>
                  </a:txBody>
                  <a:tcPr/>
                </a:tc>
                <a:extLst>
                  <a:ext uri="{0D108BD9-81ED-4DB2-BD59-A6C34878D82A}">
                    <a16:rowId xmlns:a16="http://schemas.microsoft.com/office/drawing/2014/main" val="1704148966"/>
                  </a:ext>
                </a:extLst>
              </a:tr>
              <a:tr h="270000">
                <a:tc>
                  <a:txBody>
                    <a:bodyPr/>
                    <a:lstStyle/>
                    <a:p>
                      <a:pPr algn="l" fontAlgn="b"/>
                      <a:r>
                        <a:rPr lang="tr-TR" sz="1400" b="1" kern="1200" dirty="0">
                          <a:solidFill>
                            <a:srgbClr val="203864"/>
                          </a:solidFill>
                          <a:latin typeface="+mn-lt"/>
                          <a:ea typeface="+mn-ea"/>
                          <a:cs typeface="+mn-cs"/>
                        </a:rPr>
                        <a:t>Taban Aylık</a:t>
                      </a:r>
                    </a:p>
                  </a:txBody>
                  <a:tcPr marL="9525" marR="9525" marT="9525" marB="0" anchor="ctr">
                    <a:solidFill>
                      <a:srgbClr val="ABE9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ABE9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ABE9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ABE9FF"/>
                    </a:solidFill>
                  </a:tcPr>
                </a:tc>
                <a:tc hMerge="1">
                  <a:txBody>
                    <a:bodyPr/>
                    <a:lstStyle/>
                    <a:p>
                      <a:endParaRPr lang="tr-TR"/>
                    </a:p>
                  </a:txBody>
                  <a:tcPr/>
                </a:tc>
                <a:extLst>
                  <a:ext uri="{0D108BD9-81ED-4DB2-BD59-A6C34878D82A}">
                    <a16:rowId xmlns:a16="http://schemas.microsoft.com/office/drawing/2014/main" val="3148653780"/>
                  </a:ext>
                </a:extLst>
              </a:tr>
              <a:tr h="270000">
                <a:tc>
                  <a:txBody>
                    <a:bodyPr/>
                    <a:lstStyle/>
                    <a:p>
                      <a:pPr algn="l" fontAlgn="b"/>
                      <a:r>
                        <a:rPr lang="tr-TR" sz="1400" b="1" kern="1200" dirty="0">
                          <a:solidFill>
                            <a:srgbClr val="203864"/>
                          </a:solidFill>
                          <a:latin typeface="+mn-lt"/>
                          <a:ea typeface="+mn-ea"/>
                          <a:cs typeface="+mn-cs"/>
                        </a:rPr>
                        <a:t>Ek Gösterge Aylık</a:t>
                      </a:r>
                    </a:p>
                  </a:txBody>
                  <a:tcPr marL="9525" marR="9525" marT="9525" marB="0" anchor="ctr">
                    <a:solidFill>
                      <a:srgbClr val="E1F7FF"/>
                    </a:solidFill>
                  </a:tcPr>
                </a:tc>
                <a:tc>
                  <a:txBody>
                    <a:bodyPr/>
                    <a:lstStyle/>
                    <a:p>
                      <a:pPr marL="0" algn="ctr" defTabSz="914400" rtl="0" eaLnBrk="1" fontAlgn="b" latinLnBrk="0" hangingPunct="1"/>
                      <a:r>
                        <a:rPr lang="tr-TR" sz="1400" b="1" kern="1200">
                          <a:solidFill>
                            <a:srgbClr val="203864"/>
                          </a:solidFill>
                          <a:latin typeface="+mn-lt"/>
                          <a:ea typeface="+mn-ea"/>
                          <a:cs typeface="+mn-cs"/>
                        </a:rPr>
                        <a:t>TABİ</a:t>
                      </a:r>
                    </a:p>
                  </a:txBody>
                  <a:tcPr marL="9525" marR="9525" marT="9525" marB="0" anchor="ctr">
                    <a:solidFill>
                      <a:srgbClr val="E1F7FF"/>
                    </a:solidFill>
                  </a:tcPr>
                </a:tc>
                <a:tc>
                  <a:txBody>
                    <a:bodyPr/>
                    <a:lstStyle/>
                    <a:p>
                      <a:pPr marL="0" algn="ctr" defTabSz="914400" rtl="0" eaLnBrk="1" fontAlgn="b" latinLnBrk="0" hangingPunct="1"/>
                      <a:r>
                        <a:rPr lang="tr-TR" sz="1400" b="1" kern="1200">
                          <a:solidFill>
                            <a:srgbClr val="203864"/>
                          </a:solidFill>
                          <a:latin typeface="+mn-lt"/>
                          <a:ea typeface="+mn-ea"/>
                          <a:cs typeface="+mn-cs"/>
                        </a:rPr>
                        <a:t>TABİ</a:t>
                      </a:r>
                    </a:p>
                  </a:txBody>
                  <a:tcPr marL="9525" marR="9525" marT="9525" marB="0" anchor="ctr">
                    <a:solidFill>
                      <a:srgbClr val="E1F7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E1F7FF"/>
                    </a:solidFill>
                  </a:tcPr>
                </a:tc>
                <a:tc hMerge="1">
                  <a:txBody>
                    <a:bodyPr/>
                    <a:lstStyle/>
                    <a:p>
                      <a:endParaRPr lang="tr-TR"/>
                    </a:p>
                  </a:txBody>
                  <a:tcPr>
                    <a:solidFill>
                      <a:srgbClr val="E1F7FF"/>
                    </a:solidFill>
                  </a:tcPr>
                </a:tc>
                <a:extLst>
                  <a:ext uri="{0D108BD9-81ED-4DB2-BD59-A6C34878D82A}">
                    <a16:rowId xmlns:a16="http://schemas.microsoft.com/office/drawing/2014/main" val="552292676"/>
                  </a:ext>
                </a:extLst>
              </a:tr>
              <a:tr h="270000">
                <a:tc>
                  <a:txBody>
                    <a:bodyPr/>
                    <a:lstStyle/>
                    <a:p>
                      <a:pPr algn="l" fontAlgn="b"/>
                      <a:r>
                        <a:rPr lang="tr-TR" sz="1400" b="1" kern="1200" dirty="0">
                          <a:solidFill>
                            <a:schemeClr val="bg1"/>
                          </a:solidFill>
                          <a:latin typeface="+mn-lt"/>
                          <a:ea typeface="+mn-ea"/>
                          <a:cs typeface="+mn-cs"/>
                        </a:rPr>
                        <a:t>Makam Tazminatı</a:t>
                      </a:r>
                    </a:p>
                  </a:txBody>
                  <a:tcPr marL="9525" marR="9525" marT="9525" marB="0" anchor="ctr">
                    <a:solidFill>
                      <a:srgbClr val="00B0F0"/>
                    </a:solidFill>
                  </a:tcPr>
                </a:tc>
                <a:tc>
                  <a:txBody>
                    <a:bodyPr/>
                    <a:lstStyle/>
                    <a:p>
                      <a:pPr algn="ctr" fontAlgn="ctr"/>
                      <a:r>
                        <a:rPr lang="tr-TR" sz="1400" b="1" i="0" u="none" strike="noStrike" dirty="0">
                          <a:solidFill>
                            <a:schemeClr val="bg1"/>
                          </a:solidFill>
                          <a:effectLst/>
                          <a:latin typeface="Calibri" panose="020F0502020204030204" pitchFamily="34" charset="0"/>
                        </a:rPr>
                        <a:t>TABİ</a:t>
                      </a:r>
                    </a:p>
                  </a:txBody>
                  <a:tcPr marL="9525" marR="9525" marT="9525" marB="0" anchor="ctr">
                    <a:solidFill>
                      <a:srgbClr val="00B0F0"/>
                    </a:solidFill>
                  </a:tcPr>
                </a:tc>
                <a:tc>
                  <a:txBody>
                    <a:bodyPr/>
                    <a:lstStyle/>
                    <a:p>
                      <a:pPr algn="ctr" fontAlgn="ctr"/>
                      <a:r>
                        <a:rPr lang="tr-TR" sz="1400" b="1" i="0" u="none" strike="noStrike" dirty="0">
                          <a:solidFill>
                            <a:schemeClr val="bg1"/>
                          </a:solidFill>
                          <a:effectLst/>
                          <a:latin typeface="Calibri" panose="020F0502020204030204" pitchFamily="34" charset="0"/>
                        </a:rPr>
                        <a:t>TABİ DEĞİL</a:t>
                      </a:r>
                    </a:p>
                  </a:txBody>
                  <a:tcPr marL="9525" marR="9525" marT="9525" marB="0" anchor="ctr">
                    <a:solidFill>
                      <a:srgbClr val="00B0F0"/>
                    </a:solidFill>
                  </a:tcPr>
                </a:tc>
                <a:tc>
                  <a:txBody>
                    <a:bodyPr/>
                    <a:lstStyle/>
                    <a:p>
                      <a:pPr algn="ctr" fontAlgn="ctr"/>
                      <a:r>
                        <a:rPr lang="tr-TR" sz="1400" b="1" i="0" u="none" strike="noStrike" dirty="0">
                          <a:solidFill>
                            <a:schemeClr val="bg1"/>
                          </a:solidFill>
                          <a:effectLst/>
                          <a:latin typeface="Calibri" panose="020F0502020204030204" pitchFamily="34" charset="0"/>
                        </a:rPr>
                        <a:t>TABİ DEĞİL</a:t>
                      </a:r>
                    </a:p>
                  </a:txBody>
                  <a:tcPr marL="9525" marR="9525" marT="9525" marB="0" anchor="ctr">
                    <a:solidFill>
                      <a:srgbClr val="00B0F0"/>
                    </a:solidFill>
                  </a:tcPr>
                </a:tc>
                <a:tc>
                  <a:txBody>
                    <a:bodyPr/>
                    <a:lstStyle/>
                    <a:p>
                      <a:pPr algn="ctr" fontAlgn="ctr"/>
                      <a:r>
                        <a:rPr lang="tr-TR" sz="1400" b="1" i="0" u="none" strike="noStrike" dirty="0">
                          <a:solidFill>
                            <a:schemeClr val="bg1"/>
                          </a:solidFill>
                          <a:effectLst/>
                          <a:latin typeface="Calibri" panose="020F0502020204030204" pitchFamily="34" charset="0"/>
                        </a:rPr>
                        <a:t>TABİ</a:t>
                      </a:r>
                    </a:p>
                  </a:txBody>
                  <a:tcPr marL="9525" marR="9525" marT="9525" marB="0" anchor="ctr">
                    <a:solidFill>
                      <a:srgbClr val="00B0F0"/>
                    </a:solidFill>
                  </a:tcPr>
                </a:tc>
                <a:extLst>
                  <a:ext uri="{0D108BD9-81ED-4DB2-BD59-A6C34878D82A}">
                    <a16:rowId xmlns:a16="http://schemas.microsoft.com/office/drawing/2014/main" val="2713071835"/>
                  </a:ext>
                </a:extLst>
              </a:tr>
              <a:tr h="27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400" b="1" kern="1200" dirty="0">
                          <a:solidFill>
                            <a:schemeClr val="bg1"/>
                          </a:solidFill>
                          <a:latin typeface="+mn-lt"/>
                          <a:ea typeface="+mn-ea"/>
                          <a:cs typeface="+mn-cs"/>
                        </a:rPr>
                        <a:t>Görev Tazminatı</a:t>
                      </a:r>
                    </a:p>
                  </a:txBody>
                  <a:tcPr marL="9525" marR="9525" marT="9525" marB="0" anchor="ctr">
                    <a:solidFill>
                      <a:srgbClr val="00B0F0"/>
                    </a:solidFill>
                  </a:tcPr>
                </a:tc>
                <a:tc>
                  <a:txBody>
                    <a:bodyPr/>
                    <a:lstStyle/>
                    <a:p>
                      <a:pPr algn="ctr" fontAlgn="ctr"/>
                      <a:r>
                        <a:rPr lang="tr-TR" sz="1400" b="1" i="0" u="none" strike="noStrike" dirty="0">
                          <a:solidFill>
                            <a:schemeClr val="bg1"/>
                          </a:solidFill>
                          <a:effectLst/>
                          <a:latin typeface="Calibri" panose="020F0502020204030204" pitchFamily="34" charset="0"/>
                        </a:rPr>
                        <a:t>TABİ</a:t>
                      </a:r>
                    </a:p>
                  </a:txBody>
                  <a:tcPr marL="9525" marR="9525" marT="9525" marB="0" anchor="ctr">
                    <a:solidFill>
                      <a:srgbClr val="00B0F0"/>
                    </a:solidFill>
                  </a:tcPr>
                </a:tc>
                <a:tc>
                  <a:txBody>
                    <a:bodyPr/>
                    <a:lstStyle/>
                    <a:p>
                      <a:pPr algn="ctr" fontAlgn="ctr"/>
                      <a:r>
                        <a:rPr lang="tr-TR" sz="1400" b="1" i="0" u="none" strike="noStrike" dirty="0">
                          <a:solidFill>
                            <a:schemeClr val="bg1"/>
                          </a:solidFill>
                          <a:effectLst/>
                          <a:latin typeface="Calibri" panose="020F0502020204030204" pitchFamily="34" charset="0"/>
                        </a:rPr>
                        <a:t>TABİ DEĞİL</a:t>
                      </a:r>
                    </a:p>
                  </a:txBody>
                  <a:tcPr marL="9525" marR="9525" marT="9525" marB="0" anchor="ctr">
                    <a:solidFill>
                      <a:srgbClr val="00B0F0"/>
                    </a:solidFill>
                  </a:tcPr>
                </a:tc>
                <a:tc>
                  <a:txBody>
                    <a:bodyPr/>
                    <a:lstStyle/>
                    <a:p>
                      <a:pPr algn="ctr" fontAlgn="ctr"/>
                      <a:r>
                        <a:rPr lang="tr-TR" sz="1400" b="1" i="0" u="none" strike="noStrike" dirty="0">
                          <a:solidFill>
                            <a:schemeClr val="bg1"/>
                          </a:solidFill>
                          <a:effectLst/>
                          <a:latin typeface="Calibri" panose="020F0502020204030204" pitchFamily="34" charset="0"/>
                        </a:rPr>
                        <a:t>TABİ DEĞİL</a:t>
                      </a:r>
                    </a:p>
                  </a:txBody>
                  <a:tcPr marL="9525" marR="9525" marT="9525" marB="0" anchor="ctr">
                    <a:solidFill>
                      <a:srgbClr val="00B0F0"/>
                    </a:solidFill>
                  </a:tcPr>
                </a:tc>
                <a:tc>
                  <a:txBody>
                    <a:bodyPr/>
                    <a:lstStyle/>
                    <a:p>
                      <a:pPr algn="ctr" fontAlgn="ctr"/>
                      <a:r>
                        <a:rPr lang="tr-TR" sz="1400" b="1" i="0" u="none" strike="noStrike">
                          <a:solidFill>
                            <a:schemeClr val="bg1"/>
                          </a:solidFill>
                          <a:effectLst/>
                          <a:latin typeface="Calibri" panose="020F0502020204030204" pitchFamily="34" charset="0"/>
                        </a:rPr>
                        <a:t>TABİ</a:t>
                      </a:r>
                    </a:p>
                  </a:txBody>
                  <a:tcPr marL="9525" marR="9525" marT="9525" marB="0" anchor="ctr">
                    <a:solidFill>
                      <a:srgbClr val="00B0F0"/>
                    </a:solidFill>
                  </a:tcPr>
                </a:tc>
                <a:extLst>
                  <a:ext uri="{0D108BD9-81ED-4DB2-BD59-A6C34878D82A}">
                    <a16:rowId xmlns:a16="http://schemas.microsoft.com/office/drawing/2014/main" val="2355208655"/>
                  </a:ext>
                </a:extLst>
              </a:tr>
              <a:tr h="27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400" b="1" kern="1200" dirty="0">
                          <a:solidFill>
                            <a:schemeClr val="bg1"/>
                          </a:solidFill>
                          <a:latin typeface="+mn-lt"/>
                          <a:ea typeface="+mn-ea"/>
                          <a:cs typeface="+mn-cs"/>
                        </a:rPr>
                        <a:t>Temsil Tazminatı</a:t>
                      </a:r>
                    </a:p>
                  </a:txBody>
                  <a:tcPr marL="9525" marR="9525" marT="9525" marB="0" anchor="ctr">
                    <a:solidFill>
                      <a:srgbClr val="00B0F0"/>
                    </a:solidFill>
                  </a:tcPr>
                </a:tc>
                <a:tc>
                  <a:txBody>
                    <a:bodyPr/>
                    <a:lstStyle/>
                    <a:p>
                      <a:pPr algn="ctr" fontAlgn="ctr"/>
                      <a:r>
                        <a:rPr lang="tr-TR" sz="1400" b="1" i="0" u="none" strike="noStrike" dirty="0">
                          <a:solidFill>
                            <a:schemeClr val="bg1"/>
                          </a:solidFill>
                          <a:effectLst/>
                          <a:latin typeface="Calibri" panose="020F0502020204030204" pitchFamily="34" charset="0"/>
                        </a:rPr>
                        <a:t>TABİ</a:t>
                      </a:r>
                    </a:p>
                  </a:txBody>
                  <a:tcPr marL="9525" marR="9525" marT="9525" marB="0" anchor="ctr">
                    <a:solidFill>
                      <a:srgbClr val="00B0F0"/>
                    </a:solidFill>
                  </a:tcPr>
                </a:tc>
                <a:tc>
                  <a:txBody>
                    <a:bodyPr/>
                    <a:lstStyle/>
                    <a:p>
                      <a:pPr algn="ctr" fontAlgn="ctr"/>
                      <a:r>
                        <a:rPr lang="tr-TR" sz="1400" b="1" i="0" u="none" strike="noStrike">
                          <a:solidFill>
                            <a:schemeClr val="bg1"/>
                          </a:solidFill>
                          <a:effectLst/>
                          <a:latin typeface="Calibri" panose="020F0502020204030204" pitchFamily="34" charset="0"/>
                        </a:rPr>
                        <a:t>TABİ DEĞİL</a:t>
                      </a:r>
                    </a:p>
                  </a:txBody>
                  <a:tcPr marL="9525" marR="9525" marT="9525" marB="0" anchor="ctr">
                    <a:solidFill>
                      <a:srgbClr val="00B0F0"/>
                    </a:solidFill>
                  </a:tcPr>
                </a:tc>
                <a:tc>
                  <a:txBody>
                    <a:bodyPr/>
                    <a:lstStyle/>
                    <a:p>
                      <a:pPr algn="ctr" fontAlgn="ctr"/>
                      <a:r>
                        <a:rPr lang="tr-TR" sz="1400" b="1" i="0" u="none" strike="noStrike" dirty="0">
                          <a:solidFill>
                            <a:schemeClr val="bg1"/>
                          </a:solidFill>
                          <a:effectLst/>
                          <a:latin typeface="Calibri" panose="020F0502020204030204" pitchFamily="34" charset="0"/>
                        </a:rPr>
                        <a:t>TABİ DEĞİL</a:t>
                      </a:r>
                    </a:p>
                  </a:txBody>
                  <a:tcPr marL="9525" marR="9525" marT="9525" marB="0" anchor="ctr">
                    <a:solidFill>
                      <a:srgbClr val="00B0F0"/>
                    </a:solidFill>
                  </a:tcPr>
                </a:tc>
                <a:tc>
                  <a:txBody>
                    <a:bodyPr/>
                    <a:lstStyle/>
                    <a:p>
                      <a:pPr algn="ctr" fontAlgn="ctr"/>
                      <a:r>
                        <a:rPr lang="tr-TR" sz="1400" b="1" i="0" u="none" strike="noStrike" dirty="0">
                          <a:solidFill>
                            <a:schemeClr val="bg1"/>
                          </a:solidFill>
                          <a:effectLst/>
                          <a:latin typeface="Calibri" panose="020F0502020204030204" pitchFamily="34" charset="0"/>
                        </a:rPr>
                        <a:t>TABİ</a:t>
                      </a:r>
                    </a:p>
                  </a:txBody>
                  <a:tcPr marL="9525" marR="9525" marT="9525" marB="0" anchor="ctr">
                    <a:solidFill>
                      <a:srgbClr val="00B0F0"/>
                    </a:solidFill>
                  </a:tcPr>
                </a:tc>
                <a:extLst>
                  <a:ext uri="{0D108BD9-81ED-4DB2-BD59-A6C34878D82A}">
                    <a16:rowId xmlns:a16="http://schemas.microsoft.com/office/drawing/2014/main" val="942308097"/>
                  </a:ext>
                </a:extLst>
              </a:tr>
              <a:tr h="27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400" b="1" kern="1200" dirty="0">
                          <a:solidFill>
                            <a:srgbClr val="203864"/>
                          </a:solidFill>
                          <a:latin typeface="+mn-lt"/>
                          <a:ea typeface="+mn-ea"/>
                          <a:cs typeface="+mn-cs"/>
                        </a:rPr>
                        <a:t>Dil Tazminatı</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E1F7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E1F7FF"/>
                    </a:solidFill>
                  </a:tcPr>
                </a:tc>
                <a:tc hMerge="1">
                  <a:txBody>
                    <a:bodyPr/>
                    <a:lstStyle/>
                    <a:p>
                      <a:endParaRPr lang="tr-TR"/>
                    </a:p>
                  </a:txBody>
                  <a:tcPr>
                    <a:solidFill>
                      <a:srgbClr val="00B0F0"/>
                    </a:solidFill>
                  </a:tcPr>
                </a:tc>
                <a:extLst>
                  <a:ext uri="{0D108BD9-81ED-4DB2-BD59-A6C34878D82A}">
                    <a16:rowId xmlns:a16="http://schemas.microsoft.com/office/drawing/2014/main" val="176643626"/>
                  </a:ext>
                </a:extLst>
              </a:tr>
              <a:tr h="270000">
                <a:tc>
                  <a:txBody>
                    <a:bodyPr/>
                    <a:lstStyle/>
                    <a:p>
                      <a:pPr algn="l" fontAlgn="b"/>
                      <a:r>
                        <a:rPr lang="tr-TR" sz="1400" b="1" kern="1200" dirty="0">
                          <a:solidFill>
                            <a:srgbClr val="203864"/>
                          </a:solidFill>
                          <a:latin typeface="+mn-lt"/>
                          <a:ea typeface="+mn-ea"/>
                          <a:cs typeface="+mn-cs"/>
                        </a:rPr>
                        <a:t>Yüksek Öğretim Tazminatı</a:t>
                      </a:r>
                    </a:p>
                  </a:txBody>
                  <a:tcPr marL="9525" marR="9525" marT="9525" marB="0" anchor="ctr">
                    <a:solidFill>
                      <a:srgbClr val="ABE9FF"/>
                    </a:solidFill>
                  </a:tcPr>
                </a:tc>
                <a:tc>
                  <a:txBody>
                    <a:bodyPr/>
                    <a:lstStyle/>
                    <a:p>
                      <a:pPr marL="0" algn="ctr" defTabSz="914400" rtl="0" eaLnBrk="1" fontAlgn="b" latinLnBrk="0" hangingPunct="1"/>
                      <a:r>
                        <a:rPr lang="tr-TR" sz="1400" b="1" kern="1200">
                          <a:solidFill>
                            <a:srgbClr val="203864"/>
                          </a:solidFill>
                          <a:latin typeface="+mn-lt"/>
                          <a:ea typeface="+mn-ea"/>
                          <a:cs typeface="+mn-cs"/>
                        </a:rPr>
                        <a:t>TABİ</a:t>
                      </a:r>
                    </a:p>
                  </a:txBody>
                  <a:tcPr marL="9525" marR="9525" marT="9525" marB="0" anchor="ctr">
                    <a:solidFill>
                      <a:srgbClr val="ABE9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ABE9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ABE9FF"/>
                    </a:solidFill>
                  </a:tcPr>
                </a:tc>
                <a:tc hMerge="1">
                  <a:txBody>
                    <a:bodyPr/>
                    <a:lstStyle/>
                    <a:p>
                      <a:endParaRPr lang="tr-TR"/>
                    </a:p>
                  </a:txBody>
                  <a:tcPr>
                    <a:solidFill>
                      <a:srgbClr val="ABE9FF"/>
                    </a:solidFill>
                  </a:tcPr>
                </a:tc>
                <a:extLst>
                  <a:ext uri="{0D108BD9-81ED-4DB2-BD59-A6C34878D82A}">
                    <a16:rowId xmlns:a16="http://schemas.microsoft.com/office/drawing/2014/main" val="3543308517"/>
                  </a:ext>
                </a:extLst>
              </a:tr>
              <a:tr h="270000">
                <a:tc>
                  <a:txBody>
                    <a:bodyPr/>
                    <a:lstStyle/>
                    <a:p>
                      <a:pPr algn="l" fontAlgn="b"/>
                      <a:r>
                        <a:rPr lang="tr-TR" sz="1400" b="1" kern="1200" dirty="0">
                          <a:solidFill>
                            <a:srgbClr val="203864"/>
                          </a:solidFill>
                          <a:latin typeface="+mn-lt"/>
                          <a:ea typeface="+mn-ea"/>
                          <a:cs typeface="+mn-cs"/>
                        </a:rPr>
                        <a:t>Ek Ödeme (666 KHK)</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E1F7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E1F7FF"/>
                    </a:solidFill>
                  </a:tcPr>
                </a:tc>
                <a:tc hMerge="1">
                  <a:txBody>
                    <a:bodyPr/>
                    <a:lstStyle/>
                    <a:p>
                      <a:endParaRPr lang="tr-TR"/>
                    </a:p>
                  </a:txBody>
                  <a:tcPr/>
                </a:tc>
                <a:extLst>
                  <a:ext uri="{0D108BD9-81ED-4DB2-BD59-A6C34878D82A}">
                    <a16:rowId xmlns:a16="http://schemas.microsoft.com/office/drawing/2014/main" val="936630578"/>
                  </a:ext>
                </a:extLst>
              </a:tr>
              <a:tr h="270000">
                <a:tc>
                  <a:txBody>
                    <a:bodyPr/>
                    <a:lstStyle/>
                    <a:p>
                      <a:pPr algn="l" fontAlgn="b"/>
                      <a:r>
                        <a:rPr lang="tr-TR" sz="1400" b="1" kern="1200" dirty="0">
                          <a:solidFill>
                            <a:schemeClr val="bg1"/>
                          </a:solidFill>
                          <a:latin typeface="+mn-lt"/>
                          <a:ea typeface="+mn-ea"/>
                          <a:cs typeface="+mn-cs"/>
                        </a:rPr>
                        <a:t>Üniversite Ödeneği</a:t>
                      </a:r>
                    </a:p>
                  </a:txBody>
                  <a:tcPr marL="9525" marR="9525" marT="9525" marB="0" anchor="ctr">
                    <a:solidFill>
                      <a:srgbClr val="00B0F0"/>
                    </a:solidFill>
                  </a:tcPr>
                </a:tc>
                <a:tc>
                  <a:txBody>
                    <a:bodyPr/>
                    <a:lstStyle/>
                    <a:p>
                      <a:pPr algn="ctr" fontAlgn="ctr"/>
                      <a:r>
                        <a:rPr lang="tr-TR" sz="1400" b="1" i="0" u="none" strike="noStrike">
                          <a:solidFill>
                            <a:schemeClr val="bg1"/>
                          </a:solidFill>
                          <a:effectLst/>
                          <a:latin typeface="Calibri" panose="020F0502020204030204" pitchFamily="34" charset="0"/>
                        </a:rPr>
                        <a:t>TABİ</a:t>
                      </a:r>
                    </a:p>
                  </a:txBody>
                  <a:tcPr marL="9525" marR="9525" marT="9525" marB="0" anchor="ctr">
                    <a:solidFill>
                      <a:srgbClr val="00B0F0"/>
                    </a:solidFill>
                  </a:tcPr>
                </a:tc>
                <a:tc>
                  <a:txBody>
                    <a:bodyPr/>
                    <a:lstStyle/>
                    <a:p>
                      <a:pPr algn="ctr" fontAlgn="ctr"/>
                      <a:r>
                        <a:rPr lang="tr-TR" sz="1400" b="1" i="0" u="none" strike="noStrike">
                          <a:solidFill>
                            <a:schemeClr val="bg1"/>
                          </a:solidFill>
                          <a:effectLst/>
                          <a:latin typeface="Calibri" panose="020F0502020204030204" pitchFamily="34" charset="0"/>
                        </a:rPr>
                        <a:t>TABİ DEĞİL</a:t>
                      </a:r>
                    </a:p>
                  </a:txBody>
                  <a:tcPr marL="9525" marR="9525" marT="9525" marB="0" anchor="ctr">
                    <a:solidFill>
                      <a:srgbClr val="00B0F0"/>
                    </a:solidFill>
                  </a:tcPr>
                </a:tc>
                <a:tc>
                  <a:txBody>
                    <a:bodyPr/>
                    <a:lstStyle/>
                    <a:p>
                      <a:pPr algn="ctr" fontAlgn="ctr"/>
                      <a:r>
                        <a:rPr lang="tr-TR" sz="1400" b="1" i="0" u="none" strike="noStrike">
                          <a:solidFill>
                            <a:schemeClr val="bg1"/>
                          </a:solidFill>
                          <a:effectLst/>
                          <a:latin typeface="Calibri" panose="020F0502020204030204" pitchFamily="34" charset="0"/>
                        </a:rPr>
                        <a:t>TABİ DEĞİL</a:t>
                      </a:r>
                    </a:p>
                  </a:txBody>
                  <a:tcPr marL="9525" marR="9525" marT="9525" marB="0" anchor="ctr">
                    <a:solidFill>
                      <a:srgbClr val="00B0F0"/>
                    </a:solidFill>
                  </a:tcPr>
                </a:tc>
                <a:tc>
                  <a:txBody>
                    <a:bodyPr/>
                    <a:lstStyle/>
                    <a:p>
                      <a:pPr algn="ctr" fontAlgn="ctr"/>
                      <a:r>
                        <a:rPr lang="tr-TR" sz="1400" b="1" i="0" u="none" strike="noStrike" dirty="0">
                          <a:solidFill>
                            <a:schemeClr val="bg1"/>
                          </a:solidFill>
                          <a:effectLst/>
                          <a:latin typeface="Calibri" panose="020F0502020204030204" pitchFamily="34" charset="0"/>
                        </a:rPr>
                        <a:t>TABİ</a:t>
                      </a:r>
                    </a:p>
                  </a:txBody>
                  <a:tcPr marL="9525" marR="9525" marT="9525" marB="0" anchor="ctr">
                    <a:solidFill>
                      <a:srgbClr val="00B0F0"/>
                    </a:solidFill>
                  </a:tcPr>
                </a:tc>
                <a:extLst>
                  <a:ext uri="{0D108BD9-81ED-4DB2-BD59-A6C34878D82A}">
                    <a16:rowId xmlns:a16="http://schemas.microsoft.com/office/drawing/2014/main" val="4292042505"/>
                  </a:ext>
                </a:extLst>
              </a:tr>
              <a:tr h="270000">
                <a:tc>
                  <a:txBody>
                    <a:bodyPr/>
                    <a:lstStyle/>
                    <a:p>
                      <a:pPr algn="l" fontAlgn="b"/>
                      <a:r>
                        <a:rPr lang="tr-TR" sz="1400" b="1" kern="1200" dirty="0">
                          <a:solidFill>
                            <a:srgbClr val="203864"/>
                          </a:solidFill>
                          <a:latin typeface="+mn-lt"/>
                          <a:ea typeface="+mn-ea"/>
                          <a:cs typeface="+mn-cs"/>
                        </a:rPr>
                        <a:t>Geliştirme Ödeneği</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E1F7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E1F7FF"/>
                    </a:solidFill>
                  </a:tcPr>
                </a:tc>
                <a:tc hMerge="1">
                  <a:txBody>
                    <a:bodyPr/>
                    <a:lstStyle/>
                    <a:p>
                      <a:endParaRPr lang="tr-TR"/>
                    </a:p>
                  </a:txBody>
                  <a:tcPr>
                    <a:solidFill>
                      <a:srgbClr val="ABE9FF"/>
                    </a:solidFill>
                  </a:tcPr>
                </a:tc>
                <a:extLst>
                  <a:ext uri="{0D108BD9-81ED-4DB2-BD59-A6C34878D82A}">
                    <a16:rowId xmlns:a16="http://schemas.microsoft.com/office/drawing/2014/main" val="2679727014"/>
                  </a:ext>
                </a:extLst>
              </a:tr>
              <a:tr h="270000">
                <a:tc>
                  <a:txBody>
                    <a:bodyPr/>
                    <a:lstStyle/>
                    <a:p>
                      <a:pPr algn="l" fontAlgn="b"/>
                      <a:r>
                        <a:rPr lang="tr-TR" sz="1400" b="1" kern="1200" dirty="0">
                          <a:solidFill>
                            <a:srgbClr val="203864"/>
                          </a:solidFill>
                          <a:latin typeface="+mn-lt"/>
                          <a:ea typeface="+mn-ea"/>
                          <a:cs typeface="+mn-cs"/>
                        </a:rPr>
                        <a:t>Eğitim Öğretim Ödeneği</a:t>
                      </a:r>
                    </a:p>
                  </a:txBody>
                  <a:tcPr marL="9525" marR="9525" marT="9525" marB="0" anchor="ctr">
                    <a:solidFill>
                      <a:srgbClr val="ABE9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ABE9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ABE9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ABE9FF"/>
                    </a:solidFill>
                  </a:tcPr>
                </a:tc>
                <a:tc hMerge="1">
                  <a:txBody>
                    <a:bodyPr/>
                    <a:lstStyle/>
                    <a:p>
                      <a:endParaRPr lang="tr-TR"/>
                    </a:p>
                  </a:txBody>
                  <a:tcPr>
                    <a:solidFill>
                      <a:srgbClr val="E1F7FF"/>
                    </a:solidFill>
                  </a:tcPr>
                </a:tc>
                <a:extLst>
                  <a:ext uri="{0D108BD9-81ED-4DB2-BD59-A6C34878D82A}">
                    <a16:rowId xmlns:a16="http://schemas.microsoft.com/office/drawing/2014/main" val="4098224113"/>
                  </a:ext>
                </a:extLst>
              </a:tr>
              <a:tr h="270000">
                <a:tc>
                  <a:txBody>
                    <a:bodyPr/>
                    <a:lstStyle/>
                    <a:p>
                      <a:pPr algn="l" fontAlgn="b"/>
                      <a:r>
                        <a:rPr lang="tr-TR" sz="1400" b="1" kern="1200" dirty="0">
                          <a:solidFill>
                            <a:srgbClr val="203864"/>
                          </a:solidFill>
                          <a:latin typeface="+mn-lt"/>
                          <a:ea typeface="+mn-ea"/>
                          <a:cs typeface="+mn-cs"/>
                        </a:rPr>
                        <a:t>İdari Görev Ödeneği</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E1F7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E1F7FF"/>
                    </a:solidFill>
                  </a:tcPr>
                </a:tc>
                <a:tc hMerge="1">
                  <a:txBody>
                    <a:bodyPr/>
                    <a:lstStyle/>
                    <a:p>
                      <a:endParaRPr lang="tr-TR"/>
                    </a:p>
                  </a:txBody>
                  <a:tcPr>
                    <a:solidFill>
                      <a:srgbClr val="ABE9FF"/>
                    </a:solidFill>
                  </a:tcPr>
                </a:tc>
                <a:extLst>
                  <a:ext uri="{0D108BD9-81ED-4DB2-BD59-A6C34878D82A}">
                    <a16:rowId xmlns:a16="http://schemas.microsoft.com/office/drawing/2014/main" val="1505389508"/>
                  </a:ext>
                </a:extLst>
              </a:tr>
              <a:tr h="270000">
                <a:tc>
                  <a:txBody>
                    <a:bodyPr/>
                    <a:lstStyle/>
                    <a:p>
                      <a:pPr algn="l" fontAlgn="b"/>
                      <a:r>
                        <a:rPr lang="tr-TR" sz="1400" b="1" kern="1200" dirty="0">
                          <a:solidFill>
                            <a:srgbClr val="203864"/>
                          </a:solidFill>
                          <a:latin typeface="+mn-lt"/>
                          <a:ea typeface="+mn-ea"/>
                          <a:cs typeface="+mn-cs"/>
                        </a:rPr>
                        <a:t>Akademik Teşvik Ödeneği</a:t>
                      </a:r>
                    </a:p>
                  </a:txBody>
                  <a:tcPr marL="9525" marR="9525" marT="9525" marB="0" anchor="ctr">
                    <a:solidFill>
                      <a:srgbClr val="ABE9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ABE9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ABE9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ABE9FF"/>
                    </a:solidFill>
                  </a:tcPr>
                </a:tc>
                <a:tc hMerge="1">
                  <a:txBody>
                    <a:bodyPr/>
                    <a:lstStyle/>
                    <a:p>
                      <a:endParaRPr lang="tr-TR"/>
                    </a:p>
                  </a:txBody>
                  <a:tcPr/>
                </a:tc>
                <a:extLst>
                  <a:ext uri="{0D108BD9-81ED-4DB2-BD59-A6C34878D82A}">
                    <a16:rowId xmlns:a16="http://schemas.microsoft.com/office/drawing/2014/main" val="2222615083"/>
                  </a:ext>
                </a:extLst>
              </a:tr>
              <a:tr h="270000">
                <a:tc>
                  <a:txBody>
                    <a:bodyPr/>
                    <a:lstStyle/>
                    <a:p>
                      <a:pPr algn="l" fontAlgn="b"/>
                      <a:r>
                        <a:rPr lang="tr-TR" sz="1400" b="1" kern="1200" dirty="0">
                          <a:solidFill>
                            <a:srgbClr val="203864"/>
                          </a:solidFill>
                          <a:latin typeface="+mn-lt"/>
                          <a:ea typeface="+mn-ea"/>
                          <a:cs typeface="+mn-cs"/>
                        </a:rPr>
                        <a:t>Toplu Sözleşme İkramiyesi</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E1F7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E1F7FF"/>
                    </a:solidFill>
                  </a:tcPr>
                </a:tc>
                <a:tc hMerge="1">
                  <a:txBody>
                    <a:bodyPr/>
                    <a:lstStyle/>
                    <a:p>
                      <a:endParaRPr lang="tr-TR"/>
                    </a:p>
                  </a:txBody>
                  <a:tcPr/>
                </a:tc>
                <a:extLst>
                  <a:ext uri="{0D108BD9-81ED-4DB2-BD59-A6C34878D82A}">
                    <a16:rowId xmlns:a16="http://schemas.microsoft.com/office/drawing/2014/main" val="1492509930"/>
                  </a:ext>
                </a:extLst>
              </a:tr>
              <a:tr h="270000">
                <a:tc>
                  <a:txBody>
                    <a:bodyPr/>
                    <a:lstStyle/>
                    <a:p>
                      <a:pPr algn="l" fontAlgn="b"/>
                      <a:r>
                        <a:rPr lang="tr-TR" sz="1400" b="1" kern="1200" dirty="0">
                          <a:solidFill>
                            <a:srgbClr val="203864"/>
                          </a:solidFill>
                          <a:latin typeface="+mn-lt"/>
                          <a:ea typeface="+mn-ea"/>
                          <a:cs typeface="+mn-cs"/>
                        </a:rPr>
                        <a:t>Aile Yardımı</a:t>
                      </a:r>
                    </a:p>
                  </a:txBody>
                  <a:tcPr marL="9525" marR="9525" marT="9525" marB="0" anchor="ctr">
                    <a:solidFill>
                      <a:srgbClr val="ABE9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ABE9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ABE9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ABE9FF"/>
                    </a:solidFill>
                  </a:tcPr>
                </a:tc>
                <a:tc hMerge="1">
                  <a:txBody>
                    <a:bodyPr/>
                    <a:lstStyle/>
                    <a:p>
                      <a:endParaRPr lang="tr-TR"/>
                    </a:p>
                  </a:txBody>
                  <a:tcPr/>
                </a:tc>
                <a:extLst>
                  <a:ext uri="{0D108BD9-81ED-4DB2-BD59-A6C34878D82A}">
                    <a16:rowId xmlns:a16="http://schemas.microsoft.com/office/drawing/2014/main" val="2908591515"/>
                  </a:ext>
                </a:extLst>
              </a:tr>
              <a:tr h="270000">
                <a:tc>
                  <a:txBody>
                    <a:bodyPr/>
                    <a:lstStyle/>
                    <a:p>
                      <a:pPr algn="l" fontAlgn="b"/>
                      <a:r>
                        <a:rPr lang="tr-TR" sz="1400" b="1" kern="1200" dirty="0">
                          <a:solidFill>
                            <a:srgbClr val="203864"/>
                          </a:solidFill>
                          <a:latin typeface="+mn-lt"/>
                          <a:ea typeface="+mn-ea"/>
                          <a:cs typeface="+mn-cs"/>
                        </a:rPr>
                        <a:t>Çocuk Yardımı</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E1F7FF"/>
                    </a:solidFill>
                  </a:tcPr>
                </a:tc>
                <a:tc>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E1F7FF"/>
                    </a:solidFill>
                  </a:tcPr>
                </a:tc>
                <a:tc gridSpan="2">
                  <a:txBody>
                    <a:bodyPr/>
                    <a:lstStyle/>
                    <a:p>
                      <a:pPr marL="0" algn="ctr" defTabSz="914400" rtl="0" eaLnBrk="1" fontAlgn="b" latinLnBrk="0" hangingPunct="1"/>
                      <a:r>
                        <a:rPr lang="tr-TR" sz="1400" b="1" kern="1200" dirty="0">
                          <a:solidFill>
                            <a:srgbClr val="203864"/>
                          </a:solidFill>
                          <a:latin typeface="+mn-lt"/>
                          <a:ea typeface="+mn-ea"/>
                          <a:cs typeface="+mn-cs"/>
                        </a:rPr>
                        <a:t>TABİ DEĞİL</a:t>
                      </a:r>
                    </a:p>
                  </a:txBody>
                  <a:tcPr marL="9525" marR="9525" marT="9525" marB="0" anchor="ctr">
                    <a:solidFill>
                      <a:srgbClr val="E1F7FF"/>
                    </a:solidFill>
                  </a:tcPr>
                </a:tc>
                <a:tc hMerge="1">
                  <a:txBody>
                    <a:bodyPr/>
                    <a:lstStyle/>
                    <a:p>
                      <a:endParaRPr lang="tr-TR"/>
                    </a:p>
                  </a:txBody>
                  <a:tcPr/>
                </a:tc>
                <a:extLst>
                  <a:ext uri="{0D108BD9-81ED-4DB2-BD59-A6C34878D82A}">
                    <a16:rowId xmlns:a16="http://schemas.microsoft.com/office/drawing/2014/main" val="2185904751"/>
                  </a:ext>
                </a:extLst>
              </a:tr>
            </a:tbl>
          </a:graphicData>
        </a:graphic>
      </p:graphicFrame>
    </p:spTree>
    <p:extLst>
      <p:ext uri="{BB962C8B-B14F-4D97-AF65-F5344CB8AC3E}">
        <p14:creationId xmlns:p14="http://schemas.microsoft.com/office/powerpoint/2010/main" val="24918198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674268"/>
            <a:ext cx="10670877" cy="3054682"/>
          </a:xfrm>
          <a:prstGeom prst="rect">
            <a:avLst/>
          </a:prstGeom>
        </p:spPr>
        <p:txBody>
          <a:bodyPr wrap="square">
            <a:spAutoFit/>
          </a:bodyPr>
          <a:lstStyle/>
          <a:p>
            <a:pPr algn="just"/>
            <a:r>
              <a:rPr lang="nn-NO" sz="2400" b="1" dirty="0">
                <a:solidFill>
                  <a:srgbClr val="203864"/>
                </a:solidFill>
              </a:rPr>
              <a:t>2489 </a:t>
            </a:r>
            <a:r>
              <a:rPr lang="tr-TR" sz="2400" b="1" dirty="0">
                <a:solidFill>
                  <a:srgbClr val="203864"/>
                </a:solidFill>
              </a:rPr>
              <a:t>S</a:t>
            </a:r>
            <a:r>
              <a:rPr lang="nn-NO" sz="2400" b="1" dirty="0">
                <a:solidFill>
                  <a:srgbClr val="203864"/>
                </a:solidFill>
              </a:rPr>
              <a:t>ayılı Kefalet Kanunu Madde 1</a:t>
            </a:r>
          </a:p>
          <a:p>
            <a:pPr algn="just"/>
            <a:endParaRPr lang="tr-TR" sz="2000" dirty="0">
              <a:solidFill>
                <a:srgbClr val="203864"/>
              </a:solidFill>
            </a:endParaRPr>
          </a:p>
          <a:p>
            <a:pPr algn="just"/>
            <a:r>
              <a:rPr lang="tr-TR" sz="2000" dirty="0">
                <a:solidFill>
                  <a:srgbClr val="203864"/>
                </a:solidFill>
              </a:rPr>
              <a:t>5018 sayılı Kamu Malî Yönetimi ve Kontrol Kanununa ekli (I) ve (II) sayılı cetvellerde yer alan kamu idareleri ile bu idarelere bağlı döner sermayeli kuruluşlarda </a:t>
            </a:r>
            <a:r>
              <a:rPr lang="tr-TR" sz="2000" b="1" dirty="0">
                <a:solidFill>
                  <a:srgbClr val="203864"/>
                </a:solidFill>
              </a:rPr>
              <a:t>para, menkul kıymet ve ayniyatı alıp veren ve elinde tutan</a:t>
            </a:r>
            <a:r>
              <a:rPr lang="tr-TR" sz="2000" dirty="0">
                <a:solidFill>
                  <a:srgbClr val="203864"/>
                </a:solidFill>
              </a:rPr>
              <a:t>; </a:t>
            </a:r>
            <a:r>
              <a:rPr lang="tr-TR" sz="2000" b="1" dirty="0">
                <a:solidFill>
                  <a:srgbClr val="203864"/>
                </a:solidFill>
              </a:rPr>
              <a:t>memur</a:t>
            </a:r>
            <a:r>
              <a:rPr lang="tr-TR" sz="2000" dirty="0">
                <a:solidFill>
                  <a:srgbClr val="203864"/>
                </a:solidFill>
              </a:rPr>
              <a:t>, </a:t>
            </a:r>
            <a:r>
              <a:rPr lang="tr-TR" sz="2000" b="1" dirty="0">
                <a:solidFill>
                  <a:srgbClr val="203864"/>
                </a:solidFill>
              </a:rPr>
              <a:t>sözleşmeli personel </a:t>
            </a:r>
            <a:r>
              <a:rPr lang="tr-TR" sz="2000" dirty="0">
                <a:solidFill>
                  <a:srgbClr val="203864"/>
                </a:solidFill>
              </a:rPr>
              <a:t>ve </a:t>
            </a:r>
            <a:r>
              <a:rPr lang="tr-TR" sz="2000" b="1" dirty="0">
                <a:solidFill>
                  <a:srgbClr val="203864"/>
                </a:solidFill>
              </a:rPr>
              <a:t>işçiler</a:t>
            </a:r>
            <a:r>
              <a:rPr lang="tr-TR" sz="2000" dirty="0">
                <a:solidFill>
                  <a:srgbClr val="203864"/>
                </a:solidFill>
              </a:rPr>
              <a:t> (geçici işçiler hariç) için müteselsil kefalet usulü kabul edilmiştir.</a:t>
            </a:r>
          </a:p>
          <a:p>
            <a:pPr algn="just"/>
            <a:endParaRPr lang="tr-TR" sz="2000" dirty="0">
              <a:solidFill>
                <a:srgbClr val="203864"/>
              </a:solidFill>
            </a:endParaRPr>
          </a:p>
          <a:p>
            <a:pPr algn="just"/>
            <a:r>
              <a:rPr lang="tr-TR" sz="2000" dirty="0">
                <a:solidFill>
                  <a:srgbClr val="203864"/>
                </a:solidFill>
              </a:rPr>
              <a:t>Kefalet aidatı; </a:t>
            </a:r>
            <a:r>
              <a:rPr lang="tr-TR" sz="2000" b="1" dirty="0">
                <a:solidFill>
                  <a:srgbClr val="203864"/>
                </a:solidFill>
              </a:rPr>
              <a:t>giriş aidatı</a:t>
            </a:r>
            <a:r>
              <a:rPr lang="tr-TR" sz="2000" dirty="0">
                <a:solidFill>
                  <a:srgbClr val="203864"/>
                </a:solidFill>
              </a:rPr>
              <a:t> ile </a:t>
            </a:r>
            <a:r>
              <a:rPr lang="tr-TR" sz="2000" b="1" dirty="0">
                <a:solidFill>
                  <a:srgbClr val="203864"/>
                </a:solidFill>
              </a:rPr>
              <a:t>aylık aidattan</a:t>
            </a:r>
            <a:r>
              <a:rPr lang="tr-TR" sz="2000" dirty="0">
                <a:solidFill>
                  <a:srgbClr val="203864"/>
                </a:solidFill>
              </a:rPr>
              <a:t> meydana gelir.</a:t>
            </a:r>
            <a:endParaRPr lang="tr-TR" dirty="0"/>
          </a:p>
          <a:p>
            <a:pPr algn="ctr"/>
            <a:endParaRPr lang="tr-TR" dirty="0"/>
          </a:p>
          <a:p>
            <a:pPr algn="ctr"/>
            <a:endParaRPr lang="tr-TR" sz="1050" b="1" dirty="0">
              <a:solidFill>
                <a:srgbClr val="00B0F0"/>
              </a:solidFill>
            </a:endParaRP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7366" y="990375"/>
            <a:ext cx="10877080" cy="523220"/>
          </a:xfrm>
          <a:prstGeom prst="rect">
            <a:avLst/>
          </a:prstGeom>
        </p:spPr>
        <p:txBody>
          <a:bodyPr wrap="square">
            <a:spAutoFit/>
          </a:bodyPr>
          <a:lstStyle/>
          <a:p>
            <a:r>
              <a:rPr lang="tr-TR" sz="2800" b="1" u="sng" dirty="0">
                <a:solidFill>
                  <a:srgbClr val="203864"/>
                </a:solidFill>
              </a:rPr>
              <a:t>KEFALET AİDATI</a:t>
            </a:r>
          </a:p>
        </p:txBody>
      </p:sp>
    </p:spTree>
    <p:extLst>
      <p:ext uri="{BB962C8B-B14F-4D97-AF65-F5344CB8AC3E}">
        <p14:creationId xmlns:p14="http://schemas.microsoft.com/office/powerpoint/2010/main" val="36520748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709379"/>
            <a:ext cx="10670877" cy="4093428"/>
          </a:xfrm>
          <a:prstGeom prst="rect">
            <a:avLst/>
          </a:prstGeom>
        </p:spPr>
        <p:txBody>
          <a:bodyPr wrap="square">
            <a:spAutoFit/>
          </a:bodyPr>
          <a:lstStyle/>
          <a:p>
            <a:pPr algn="just"/>
            <a:r>
              <a:rPr lang="tr-TR" sz="2000" b="1" u="sng" dirty="0">
                <a:solidFill>
                  <a:srgbClr val="203864"/>
                </a:solidFill>
              </a:rPr>
              <a:t>Giriş aidatı</a:t>
            </a:r>
            <a:r>
              <a:rPr lang="tr-TR" sz="2000" b="1" dirty="0">
                <a:solidFill>
                  <a:srgbClr val="203864"/>
                </a:solidFill>
              </a:rPr>
              <a:t>; </a:t>
            </a:r>
            <a:r>
              <a:rPr lang="tr-TR" sz="2000" b="1" dirty="0">
                <a:solidFill>
                  <a:srgbClr val="00B0F0"/>
                </a:solidFill>
              </a:rPr>
              <a:t>1500</a:t>
            </a:r>
            <a:r>
              <a:rPr lang="tr-TR" sz="2000" dirty="0">
                <a:solidFill>
                  <a:srgbClr val="203864"/>
                </a:solidFill>
              </a:rPr>
              <a:t> gösterge rakamının memur aylıklarına uygulanan katsayı ile çarpımı sonucu bulunan tutardır. Giriş aidatı, ilk taksiti kefalete bağlı görevde tam olarak alınan ilk maaş veya ücretten başlamak üzere dört eşit taksitte kesilir.</a:t>
            </a:r>
          </a:p>
          <a:p>
            <a:pPr algn="just"/>
            <a:r>
              <a:rPr lang="tr-TR" sz="2000" dirty="0">
                <a:solidFill>
                  <a:srgbClr val="203864"/>
                </a:solidFill>
              </a:rPr>
              <a:t> </a:t>
            </a:r>
          </a:p>
          <a:p>
            <a:pPr algn="just"/>
            <a:r>
              <a:rPr lang="tr-TR" sz="2000" b="1" u="sng" dirty="0">
                <a:solidFill>
                  <a:srgbClr val="203864"/>
                </a:solidFill>
              </a:rPr>
              <a:t>Aylık aidat</a:t>
            </a:r>
            <a:r>
              <a:rPr lang="tr-TR" sz="2000" dirty="0">
                <a:solidFill>
                  <a:srgbClr val="203864"/>
                </a:solidFill>
              </a:rPr>
              <a:t>; </a:t>
            </a:r>
            <a:r>
              <a:rPr lang="tr-TR" sz="2000" b="1" dirty="0">
                <a:solidFill>
                  <a:srgbClr val="00B0F0"/>
                </a:solidFill>
              </a:rPr>
              <a:t>100</a:t>
            </a:r>
            <a:r>
              <a:rPr lang="tr-TR" sz="2000" dirty="0">
                <a:solidFill>
                  <a:srgbClr val="203864"/>
                </a:solidFill>
              </a:rPr>
              <a:t> gösterge rakamının memur aylıklarına uygulanan katsayı ile çarpımı sonucu bulunan tutardır. Aylık aidat, giriş aidatının tamamının kesilmesini izleyen aydan itibaren her ay maaş veya ücretten kesilir.</a:t>
            </a:r>
          </a:p>
          <a:p>
            <a:pPr algn="just"/>
            <a:endParaRPr lang="tr-TR" sz="2000" dirty="0">
              <a:solidFill>
                <a:srgbClr val="203864"/>
              </a:solidFill>
            </a:endParaRPr>
          </a:p>
          <a:p>
            <a:pPr algn="just"/>
            <a:endParaRPr lang="tr-TR" sz="2000" dirty="0">
              <a:solidFill>
                <a:srgbClr val="203864"/>
              </a:solidFill>
            </a:endParaRPr>
          </a:p>
          <a:p>
            <a:pPr algn="just"/>
            <a:endParaRPr lang="tr-TR" sz="2000" dirty="0">
              <a:solidFill>
                <a:srgbClr val="203864"/>
              </a:solidFill>
            </a:endParaRPr>
          </a:p>
          <a:p>
            <a:pPr algn="just"/>
            <a:endParaRPr lang="tr-TR" sz="2000" dirty="0">
              <a:solidFill>
                <a:srgbClr val="203864"/>
              </a:solidFill>
            </a:endParaRPr>
          </a:p>
          <a:p>
            <a:pPr algn="ctr" eaLnBrk="1" hangingPunct="1">
              <a:defRPr/>
            </a:pPr>
            <a:r>
              <a:rPr lang="tr-TR" altLang="x-none" sz="2000" b="1" dirty="0">
                <a:solidFill>
                  <a:srgbClr val="203864"/>
                </a:solidFill>
              </a:rPr>
              <a:t>Giriş aidatı = </a:t>
            </a:r>
            <a:r>
              <a:rPr lang="tr-TR" altLang="x-none" sz="2000" b="1" dirty="0">
                <a:solidFill>
                  <a:srgbClr val="00B0F0"/>
                </a:solidFill>
              </a:rPr>
              <a:t>1500 x Aylık Memur Maaş Katsayısı </a:t>
            </a:r>
          </a:p>
          <a:p>
            <a:pPr algn="ctr" eaLnBrk="1" hangingPunct="1">
              <a:defRPr/>
            </a:pPr>
            <a:r>
              <a:rPr lang="tr-TR" altLang="x-none" sz="2000" b="1" dirty="0">
                <a:solidFill>
                  <a:srgbClr val="203864"/>
                </a:solidFill>
              </a:rPr>
              <a:t>Aylık aidat = </a:t>
            </a:r>
            <a:r>
              <a:rPr lang="tr-TR" altLang="x-none" sz="2000" b="1" dirty="0">
                <a:solidFill>
                  <a:srgbClr val="00B0F0"/>
                </a:solidFill>
              </a:rPr>
              <a:t>100 x Aylık Memur Maaş Katsayısı </a:t>
            </a:r>
            <a:endParaRPr lang="tr-TR" sz="2000" b="1" dirty="0">
              <a:solidFill>
                <a:srgbClr val="00B0F0"/>
              </a:solidFill>
            </a:endParaRP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7366" y="990375"/>
            <a:ext cx="10877080" cy="523220"/>
          </a:xfrm>
          <a:prstGeom prst="rect">
            <a:avLst/>
          </a:prstGeom>
        </p:spPr>
        <p:txBody>
          <a:bodyPr wrap="square">
            <a:spAutoFit/>
          </a:bodyPr>
          <a:lstStyle/>
          <a:p>
            <a:r>
              <a:rPr lang="tr-TR" sz="2800" b="1" u="sng" dirty="0">
                <a:solidFill>
                  <a:srgbClr val="203864"/>
                </a:solidFill>
              </a:rPr>
              <a:t>KEFALET AİDATI</a:t>
            </a:r>
          </a:p>
        </p:txBody>
      </p:sp>
    </p:spTree>
    <p:extLst>
      <p:ext uri="{BB962C8B-B14F-4D97-AF65-F5344CB8AC3E}">
        <p14:creationId xmlns:p14="http://schemas.microsoft.com/office/powerpoint/2010/main" val="513749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557040"/>
            <a:ext cx="10619117" cy="4708981"/>
          </a:xfrm>
          <a:prstGeom prst="rect">
            <a:avLst/>
          </a:prstGeom>
        </p:spPr>
        <p:txBody>
          <a:bodyPr wrap="square">
            <a:spAutoFit/>
          </a:bodyPr>
          <a:lstStyle/>
          <a:p>
            <a:pPr algn="just" eaLnBrk="1" hangingPunct="1">
              <a:defRPr/>
            </a:pPr>
            <a:r>
              <a:rPr lang="tr-TR" altLang="x-none" dirty="0">
                <a:solidFill>
                  <a:schemeClr val="accent1">
                    <a:lumMod val="50000"/>
                  </a:schemeClr>
                </a:solidFill>
              </a:rPr>
              <a:t>4632 Sayılı Bireysel Emeklilik Tasarruf ve Yatırım Sistemi Kanunu Ek 2 inci maddesi ile</a:t>
            </a:r>
            <a:r>
              <a:rPr lang="tr-TR" altLang="x-none" dirty="0"/>
              <a:t> </a:t>
            </a:r>
            <a:r>
              <a:rPr lang="tr-TR" b="1" dirty="0">
                <a:solidFill>
                  <a:schemeClr val="accent1">
                    <a:lumMod val="50000"/>
                  </a:schemeClr>
                </a:solidFill>
              </a:rPr>
              <a:t>5510</a:t>
            </a:r>
            <a:r>
              <a:rPr lang="tr-TR" b="1" dirty="0"/>
              <a:t> </a:t>
            </a:r>
            <a:r>
              <a:rPr lang="tr-TR" b="1" dirty="0">
                <a:solidFill>
                  <a:schemeClr val="accent1">
                    <a:lumMod val="50000"/>
                  </a:schemeClr>
                </a:solidFill>
              </a:rPr>
              <a:t>sayılı Sosyal Sigortalar ve Genel Sağlık Sigortası Kanununun 4 üncü maddesinin birinci fıkrasının (a) ve (c) bentlerine göre çalışmaya başlayanlar</a:t>
            </a:r>
            <a:r>
              <a:rPr lang="tr-TR" b="1" dirty="0"/>
              <a:t> </a:t>
            </a:r>
            <a:r>
              <a:rPr lang="tr-TR" dirty="0">
                <a:solidFill>
                  <a:schemeClr val="accent1">
                    <a:lumMod val="50000"/>
                  </a:schemeClr>
                </a:solidFill>
              </a:rPr>
              <a:t>ile 17/7/1964 tarihli ve 506 sayılı Sosyal Sigortalar Kanununun geçici 20 </a:t>
            </a:r>
            <a:r>
              <a:rPr lang="tr-TR" dirty="0" err="1">
                <a:solidFill>
                  <a:schemeClr val="accent1">
                    <a:lumMod val="50000"/>
                  </a:schemeClr>
                </a:solidFill>
              </a:rPr>
              <a:t>nci</a:t>
            </a:r>
            <a:r>
              <a:rPr lang="tr-TR" dirty="0">
                <a:solidFill>
                  <a:schemeClr val="accent1">
                    <a:lumMod val="50000"/>
                  </a:schemeClr>
                </a:solidFill>
              </a:rPr>
              <a:t> maddesi kapsamında kurulmuş olan sandıkların iştirakçisi olarak çalışmaya başlayanlar, </a:t>
            </a:r>
            <a:r>
              <a:rPr lang="tr-TR" b="1" dirty="0">
                <a:solidFill>
                  <a:schemeClr val="accent1">
                    <a:lumMod val="50000"/>
                  </a:schemeClr>
                </a:solidFill>
              </a:rPr>
              <a:t>işverenin bu Kanun hükümlerine göre düzenlediği bir emeklilik sözleşmesiyle emeklilik planına dâhil edilir.</a:t>
            </a:r>
            <a:endParaRPr lang="tr-TR" altLang="x-none" b="1" dirty="0">
              <a:solidFill>
                <a:schemeClr val="accent1">
                  <a:lumMod val="50000"/>
                </a:schemeClr>
              </a:solidFill>
            </a:endParaRPr>
          </a:p>
          <a:p>
            <a:pPr marL="342900" indent="-342900" algn="just">
              <a:buFont typeface="Arial" panose="020B0604020202020204" pitchFamily="34" charset="0"/>
              <a:buChar char="•"/>
            </a:pPr>
            <a:endParaRPr lang="tr-TR" sz="1600" dirty="0">
              <a:solidFill>
                <a:srgbClr val="203864"/>
              </a:solidFill>
            </a:endParaRPr>
          </a:p>
          <a:p>
            <a:pPr marL="342900" indent="-342900" algn="just">
              <a:buFont typeface="Arial" panose="020B0604020202020204" pitchFamily="34" charset="0"/>
              <a:buChar char="•"/>
            </a:pPr>
            <a:r>
              <a:rPr lang="tr-TR" b="1" u="sng" dirty="0" smtClean="0">
                <a:solidFill>
                  <a:srgbClr val="203864"/>
                </a:solidFill>
              </a:rPr>
              <a:t>Naklen gelen ve açıktan atanan 45 </a:t>
            </a:r>
            <a:r>
              <a:rPr lang="tr-TR" b="1" u="sng" dirty="0">
                <a:solidFill>
                  <a:srgbClr val="203864"/>
                </a:solidFill>
              </a:rPr>
              <a:t>yaşını doldurmamış tüm çalışanlar</a:t>
            </a:r>
            <a:r>
              <a:rPr lang="tr-TR" dirty="0">
                <a:solidFill>
                  <a:srgbClr val="203864"/>
                </a:solidFill>
              </a:rPr>
              <a:t>, zorunlu olarak Bireysel Emeklilik Sistemine dahil </a:t>
            </a:r>
            <a:r>
              <a:rPr lang="tr-TR" dirty="0" smtClean="0">
                <a:solidFill>
                  <a:srgbClr val="203864"/>
                </a:solidFill>
              </a:rPr>
              <a:t>edilmektedirler</a:t>
            </a:r>
          </a:p>
          <a:p>
            <a:pPr marL="342900" indent="-342900" algn="just">
              <a:buFont typeface="Arial" panose="020B0604020202020204" pitchFamily="34" charset="0"/>
              <a:buChar char="•"/>
            </a:pPr>
            <a:r>
              <a:rPr lang="tr-TR" dirty="0" smtClean="0">
                <a:solidFill>
                  <a:srgbClr val="203864"/>
                </a:solidFill>
              </a:rPr>
              <a:t> </a:t>
            </a:r>
            <a:r>
              <a:rPr lang="tr-TR" dirty="0">
                <a:solidFill>
                  <a:srgbClr val="203864"/>
                </a:solidFill>
              </a:rPr>
              <a:t>19.01.2022 tarihinde 7351 sayılı kanunun  7 inci maddesi ile  4632 sayılı Kanunun ek 2 inci maddesinde yapılan değişikli gereği </a:t>
            </a:r>
            <a:r>
              <a:rPr lang="tr-TR" b="1" dirty="0">
                <a:solidFill>
                  <a:srgbClr val="203864"/>
                </a:solidFill>
              </a:rPr>
              <a:t>Kırk beş yaşını doldurmuş çalışanlar</a:t>
            </a:r>
            <a:r>
              <a:rPr lang="tr-TR" dirty="0">
                <a:solidFill>
                  <a:srgbClr val="203864"/>
                </a:solidFill>
              </a:rPr>
              <a:t> da talep etmeleri halinde anılan planlara </a:t>
            </a:r>
            <a:r>
              <a:rPr lang="tr-TR" b="1" dirty="0">
                <a:solidFill>
                  <a:srgbClr val="203864"/>
                </a:solidFill>
              </a:rPr>
              <a:t>dahil </a:t>
            </a:r>
            <a:r>
              <a:rPr lang="tr-TR" b="1" dirty="0" smtClean="0">
                <a:solidFill>
                  <a:srgbClr val="203864"/>
                </a:solidFill>
              </a:rPr>
              <a:t>edilebilir.</a:t>
            </a:r>
            <a:r>
              <a:rPr lang="tr-TR" dirty="0" smtClean="0">
                <a:solidFill>
                  <a:srgbClr val="203864"/>
                </a:solidFill>
              </a:rPr>
              <a:t>.</a:t>
            </a:r>
            <a:endParaRPr lang="tr-TR" dirty="0">
              <a:solidFill>
                <a:srgbClr val="203864"/>
              </a:solidFill>
            </a:endParaRPr>
          </a:p>
          <a:p>
            <a:pPr marL="342900" indent="-342900" algn="just">
              <a:buFont typeface="Arial" panose="020B0604020202020204" pitchFamily="34" charset="0"/>
              <a:buChar char="•"/>
            </a:pPr>
            <a:endParaRPr lang="tr-TR" sz="1000" dirty="0">
              <a:solidFill>
                <a:srgbClr val="203864"/>
              </a:solidFill>
            </a:endParaRPr>
          </a:p>
          <a:p>
            <a:pPr marL="342900" indent="-342900" algn="just">
              <a:buFont typeface="Arial" panose="020B0604020202020204" pitchFamily="34" charset="0"/>
              <a:buChar char="•"/>
            </a:pPr>
            <a:r>
              <a:rPr lang="tr-TR" dirty="0">
                <a:solidFill>
                  <a:srgbClr val="203864"/>
                </a:solidFill>
              </a:rPr>
              <a:t>Çalışan, emeklilik planına dâhil olduğunun kendisine bildirildiği tarihi müteakip iki ay içinde sözleşmeden cayabilir.</a:t>
            </a:r>
          </a:p>
          <a:p>
            <a:pPr algn="just"/>
            <a:endParaRPr lang="tr-TR" sz="2000" dirty="0">
              <a:solidFill>
                <a:srgbClr val="203864"/>
              </a:solidFill>
            </a:endParaRPr>
          </a:p>
          <a:p>
            <a:pPr algn="ctr" eaLnBrk="1" hangingPunct="1">
              <a:defRPr/>
            </a:pPr>
            <a:endParaRPr lang="tr-TR" altLang="x-none" b="1" dirty="0">
              <a:solidFill>
                <a:schemeClr val="accent1">
                  <a:lumMod val="50000"/>
                </a:schemeClr>
              </a:solidFill>
            </a:endParaRPr>
          </a:p>
          <a:p>
            <a:pPr algn="ctr" eaLnBrk="1" hangingPunct="1">
              <a:defRPr/>
            </a:pPr>
            <a:r>
              <a:rPr lang="tr-TR" altLang="x-none" sz="2000" b="1" dirty="0" err="1">
                <a:solidFill>
                  <a:schemeClr val="accent1">
                    <a:lumMod val="50000"/>
                  </a:schemeClr>
                </a:solidFill>
              </a:rPr>
              <a:t>Bes</a:t>
            </a:r>
            <a:r>
              <a:rPr lang="tr-TR" altLang="x-none" sz="2000" b="1" dirty="0">
                <a:solidFill>
                  <a:schemeClr val="accent1">
                    <a:lumMod val="50000"/>
                  </a:schemeClr>
                </a:solidFill>
              </a:rPr>
              <a:t> Kesintisi = </a:t>
            </a:r>
            <a:r>
              <a:rPr lang="tr-TR" altLang="x-none" sz="2000" b="1" dirty="0">
                <a:solidFill>
                  <a:srgbClr val="00B0F0"/>
                </a:solidFill>
              </a:rPr>
              <a:t>Prime Esas Kazanç x 0,03</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7366" y="990375"/>
            <a:ext cx="10877080" cy="523220"/>
          </a:xfrm>
          <a:prstGeom prst="rect">
            <a:avLst/>
          </a:prstGeom>
        </p:spPr>
        <p:txBody>
          <a:bodyPr wrap="square">
            <a:spAutoFit/>
          </a:bodyPr>
          <a:lstStyle/>
          <a:p>
            <a:r>
              <a:rPr lang="tr-TR" sz="2800" b="1" u="sng" dirty="0">
                <a:solidFill>
                  <a:srgbClr val="203864"/>
                </a:solidFill>
              </a:rPr>
              <a:t>BES KESİNTİSİ</a:t>
            </a:r>
          </a:p>
        </p:txBody>
      </p:sp>
    </p:spTree>
    <p:extLst>
      <p:ext uri="{BB962C8B-B14F-4D97-AF65-F5344CB8AC3E}">
        <p14:creationId xmlns:p14="http://schemas.microsoft.com/office/powerpoint/2010/main" val="2333118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589196"/>
            <a:ext cx="10619117" cy="4339650"/>
          </a:xfrm>
          <a:prstGeom prst="rect">
            <a:avLst/>
          </a:prstGeom>
        </p:spPr>
        <p:txBody>
          <a:bodyPr wrap="square">
            <a:spAutoFit/>
          </a:bodyPr>
          <a:lstStyle/>
          <a:p>
            <a:pPr algn="just" eaLnBrk="1" hangingPunct="1">
              <a:defRPr/>
            </a:pPr>
            <a:r>
              <a:rPr lang="tr-TR" altLang="x-none" sz="2000" dirty="0">
                <a:solidFill>
                  <a:schemeClr val="accent1">
                    <a:lumMod val="50000"/>
                  </a:schemeClr>
                </a:solidFill>
              </a:rPr>
              <a:t>Çalışan katkı payı, çalışanın 5510 sayılı Kanunun 80 inci maddesi çerçevesinde belirlenen </a:t>
            </a:r>
            <a:r>
              <a:rPr lang="tr-TR" altLang="x-none" sz="2000" b="1" u="sng" dirty="0">
                <a:solidFill>
                  <a:schemeClr val="accent1">
                    <a:lumMod val="50000"/>
                  </a:schemeClr>
                </a:solidFill>
              </a:rPr>
              <a:t>prime esas kazancının </a:t>
            </a:r>
            <a:r>
              <a:rPr lang="tr-TR" altLang="x-none" sz="2000" dirty="0"/>
              <a:t>(</a:t>
            </a:r>
            <a:r>
              <a:rPr lang="tr-TR" sz="2000" i="1" dirty="0">
                <a:solidFill>
                  <a:srgbClr val="203864"/>
                </a:solidFill>
              </a:rPr>
              <a:t>5510 sayılı Kanundaki prime esas kazanca yapılan atıflar, bu kapsamdaki çalışanlar için 5434 sayılı Kanunda yer alan emeklilik keseneğine esas aylık olarak uygulanır</a:t>
            </a:r>
            <a:r>
              <a:rPr lang="tr-TR" sz="2000" dirty="0">
                <a:solidFill>
                  <a:srgbClr val="203864"/>
                </a:solidFill>
              </a:rPr>
              <a:t>.) </a:t>
            </a:r>
            <a:r>
              <a:rPr lang="tr-TR" altLang="x-none" sz="2000" b="1" u="sng" dirty="0">
                <a:solidFill>
                  <a:schemeClr val="accent1">
                    <a:lumMod val="50000"/>
                  </a:schemeClr>
                </a:solidFill>
              </a:rPr>
              <a:t>yüzde üçüne karşılık gelen tutardır.</a:t>
            </a:r>
          </a:p>
          <a:p>
            <a:pPr algn="just"/>
            <a:endParaRPr lang="tr-TR" sz="2000" dirty="0">
              <a:solidFill>
                <a:srgbClr val="203864"/>
              </a:solidFill>
            </a:endParaRPr>
          </a:p>
          <a:p>
            <a:pPr algn="just"/>
            <a:r>
              <a:rPr lang="tr-TR" sz="2000" dirty="0">
                <a:solidFill>
                  <a:srgbClr val="203864"/>
                </a:solidFill>
              </a:rPr>
              <a:t>Devlet katkısı %25 </a:t>
            </a:r>
            <a:r>
              <a:rPr lang="tr-TR" sz="2000" dirty="0" err="1">
                <a:solidFill>
                  <a:srgbClr val="203864"/>
                </a:solidFill>
              </a:rPr>
              <a:t>olara</a:t>
            </a:r>
            <a:r>
              <a:rPr lang="tr-TR" sz="2000" dirty="0">
                <a:solidFill>
                  <a:srgbClr val="203864"/>
                </a:solidFill>
              </a:rPr>
              <a:t> uygulanmakta iken  </a:t>
            </a:r>
            <a:r>
              <a:rPr lang="tr-TR" sz="2000" u="sng" dirty="0">
                <a:solidFill>
                  <a:srgbClr val="203864"/>
                </a:solidFill>
              </a:rPr>
              <a:t>22 Ocak 2022 tarihinde 4632 sayılı Kanuna eklenen geçici  5 inci madde ile; bu maddenin  yürürlük tarihinden önce şirket hesaplarına intikal edenler için yüzde </a:t>
            </a:r>
            <a:r>
              <a:rPr lang="tr-TR" sz="2000" u="sng" dirty="0" err="1">
                <a:solidFill>
                  <a:srgbClr val="203864"/>
                </a:solidFill>
              </a:rPr>
              <a:t>yirmibeşine</a:t>
            </a:r>
            <a:r>
              <a:rPr lang="tr-TR" sz="2000" dirty="0">
                <a:solidFill>
                  <a:srgbClr val="203864"/>
                </a:solidFill>
              </a:rPr>
              <a:t> ve </a:t>
            </a:r>
            <a:r>
              <a:rPr lang="tr-TR" sz="2000" u="sng" dirty="0">
                <a:solidFill>
                  <a:srgbClr val="203864"/>
                </a:solidFill>
              </a:rPr>
              <a:t>yürürlük tarihinden sonra şirket hesaplarına intikal edenler için</a:t>
            </a:r>
            <a:r>
              <a:rPr lang="tr-TR" sz="2000" dirty="0">
                <a:solidFill>
                  <a:srgbClr val="203864"/>
                </a:solidFill>
              </a:rPr>
              <a:t> ise </a:t>
            </a:r>
            <a:r>
              <a:rPr lang="tr-TR" sz="2000" u="sng" dirty="0">
                <a:solidFill>
                  <a:srgbClr val="203864"/>
                </a:solidFill>
              </a:rPr>
              <a:t>yüzde otuzuna karşılık gelen tutar</a:t>
            </a:r>
            <a:r>
              <a:rPr lang="tr-TR" sz="2000" dirty="0">
                <a:solidFill>
                  <a:srgbClr val="203864"/>
                </a:solidFill>
              </a:rPr>
              <a:t>, Devlet katkısı olarak hesaplamaya devam edilir. hükmü getirildiğinden, 22 Ocak 2022 tarihinden itibaren Şirket hesaplarına intikal eden tutarlara devlet katkısı yüzde otuz olarak uygulanacaktır.</a:t>
            </a:r>
          </a:p>
          <a:p>
            <a:pPr algn="just"/>
            <a:endParaRPr lang="tr-TR" dirty="0">
              <a:solidFill>
                <a:srgbClr val="203864"/>
              </a:solidFill>
            </a:endParaRPr>
          </a:p>
          <a:p>
            <a:pPr algn="just"/>
            <a:endParaRPr lang="tr-TR" dirty="0">
              <a:solidFill>
                <a:srgbClr val="203864"/>
              </a:solidFill>
            </a:endParaRPr>
          </a:p>
          <a:p>
            <a:pPr algn="ctr" eaLnBrk="1" hangingPunct="1">
              <a:defRPr/>
            </a:pPr>
            <a:r>
              <a:rPr lang="tr-TR" altLang="x-none" sz="2000" b="1" dirty="0" err="1">
                <a:solidFill>
                  <a:schemeClr val="accent1">
                    <a:lumMod val="50000"/>
                  </a:schemeClr>
                </a:solidFill>
              </a:rPr>
              <a:t>Bes</a:t>
            </a:r>
            <a:r>
              <a:rPr lang="tr-TR" altLang="x-none" sz="2000" b="1" dirty="0">
                <a:solidFill>
                  <a:schemeClr val="accent1">
                    <a:lumMod val="50000"/>
                  </a:schemeClr>
                </a:solidFill>
              </a:rPr>
              <a:t> Kesintisi = </a:t>
            </a:r>
            <a:r>
              <a:rPr lang="tr-TR" altLang="x-none" sz="2000" b="1" dirty="0">
                <a:solidFill>
                  <a:srgbClr val="00B0F0"/>
                </a:solidFill>
              </a:rPr>
              <a:t>Prime Esas Kazanç x 0,03</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7366" y="990375"/>
            <a:ext cx="10877080" cy="523220"/>
          </a:xfrm>
          <a:prstGeom prst="rect">
            <a:avLst/>
          </a:prstGeom>
        </p:spPr>
        <p:txBody>
          <a:bodyPr wrap="square">
            <a:spAutoFit/>
          </a:bodyPr>
          <a:lstStyle/>
          <a:p>
            <a:r>
              <a:rPr lang="tr-TR" sz="2800" b="1" dirty="0">
                <a:solidFill>
                  <a:srgbClr val="203864"/>
                </a:solidFill>
              </a:rPr>
              <a:t>BES KESİNTİSİ</a:t>
            </a:r>
          </a:p>
        </p:txBody>
      </p:sp>
    </p:spTree>
    <p:extLst>
      <p:ext uri="{BB962C8B-B14F-4D97-AF65-F5344CB8AC3E}">
        <p14:creationId xmlns:p14="http://schemas.microsoft.com/office/powerpoint/2010/main" val="67598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9" name="TextBox 5"/>
          <p:cNvSpPr txBox="1">
            <a:spLocks noChangeArrowheads="1"/>
          </p:cNvSpPr>
          <p:nvPr/>
        </p:nvSpPr>
        <p:spPr bwMode="auto">
          <a:xfrm>
            <a:off x="771525" y="680718"/>
            <a:ext cx="106355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eaLnBrk="1" hangingPunct="1">
              <a:lnSpc>
                <a:spcPct val="100000"/>
              </a:lnSpc>
              <a:spcBef>
                <a:spcPct val="0"/>
              </a:spcBef>
              <a:buNone/>
            </a:pPr>
            <a:r>
              <a:rPr lang="tr-TR" altLang="tr-TR" sz="3600" b="1" dirty="0">
                <a:solidFill>
                  <a:srgbClr val="00B0F0"/>
                </a:solidFill>
              </a:rPr>
              <a:t>GENEL BİLGİ / AKADEMİK PERSONEL</a:t>
            </a:r>
          </a:p>
        </p:txBody>
      </p:sp>
      <p:sp>
        <p:nvSpPr>
          <p:cNvPr id="5124" name="TextBox 7"/>
          <p:cNvSpPr txBox="1">
            <a:spLocks noChangeArrowheads="1"/>
          </p:cNvSpPr>
          <p:nvPr/>
        </p:nvSpPr>
        <p:spPr bwMode="auto">
          <a:xfrm>
            <a:off x="771525" y="2089150"/>
            <a:ext cx="10607675" cy="46166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just" eaLnBrk="1" hangingPunct="1">
              <a:defRPr/>
            </a:pPr>
            <a:endParaRPr lang="en-US" altLang="x-none" sz="2400" dirty="0">
              <a:solidFill>
                <a:schemeClr val="accent1">
                  <a:lumMod val="50000"/>
                </a:schemeClr>
              </a:solidFill>
            </a:endParaRPr>
          </a:p>
        </p:txBody>
      </p:sp>
      <p:sp>
        <p:nvSpPr>
          <p:cNvPr id="7"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922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35527" y="1443841"/>
            <a:ext cx="11014364" cy="1200329"/>
          </a:xfrm>
          <a:prstGeom prst="rect">
            <a:avLst/>
          </a:prstGeom>
        </p:spPr>
        <p:txBody>
          <a:bodyPr wrap="square">
            <a:spAutoFit/>
          </a:bodyPr>
          <a:lstStyle/>
          <a:p>
            <a:endParaRPr lang="tr-TR" dirty="0"/>
          </a:p>
          <a:p>
            <a:endParaRPr lang="tr-TR" dirty="0">
              <a:solidFill>
                <a:prstClr val="black"/>
              </a:solidFill>
            </a:endParaRPr>
          </a:p>
          <a:p>
            <a:endParaRPr lang="tr-TR" dirty="0"/>
          </a:p>
          <a:p>
            <a:endParaRPr lang="tr-TR" dirty="0"/>
          </a:p>
        </p:txBody>
      </p:sp>
      <p:sp>
        <p:nvSpPr>
          <p:cNvPr id="3" name="Dikdörtgen 2"/>
          <p:cNvSpPr/>
          <p:nvPr/>
        </p:nvSpPr>
        <p:spPr>
          <a:xfrm>
            <a:off x="955963" y="1921055"/>
            <a:ext cx="10293927" cy="461665"/>
          </a:xfrm>
          <a:prstGeom prst="rect">
            <a:avLst/>
          </a:prstGeom>
        </p:spPr>
        <p:txBody>
          <a:bodyPr wrap="square">
            <a:spAutoFit/>
          </a:bodyPr>
          <a:lstStyle/>
          <a:p>
            <a:endParaRPr lang="tr-TR" sz="2400" dirty="0"/>
          </a:p>
        </p:txBody>
      </p:sp>
      <p:sp>
        <p:nvSpPr>
          <p:cNvPr id="4" name="Dikdörtgen 3"/>
          <p:cNvSpPr/>
          <p:nvPr/>
        </p:nvSpPr>
        <p:spPr>
          <a:xfrm>
            <a:off x="614363" y="1922642"/>
            <a:ext cx="10792690" cy="3447098"/>
          </a:xfrm>
          <a:prstGeom prst="rect">
            <a:avLst/>
          </a:prstGeom>
        </p:spPr>
        <p:txBody>
          <a:bodyPr wrap="square">
            <a:spAutoFit/>
          </a:bodyPr>
          <a:lstStyle/>
          <a:p>
            <a:pPr algn="just">
              <a:spcAft>
                <a:spcPts val="0"/>
              </a:spcAft>
            </a:pPr>
            <a:r>
              <a:rPr lang="tr-TR" sz="2000" b="1" dirty="0">
                <a:solidFill>
                  <a:srgbClr val="203864"/>
                </a:solidFill>
                <a:latin typeface="+mn-lt"/>
              </a:rPr>
              <a:t>657 sayılı Devlet Memurları Kanununun 4 üncü maddesinde </a:t>
            </a:r>
            <a:r>
              <a:rPr lang="tr-TR" sz="2000" dirty="0">
                <a:solidFill>
                  <a:srgbClr val="203864"/>
                </a:solidFill>
              </a:rPr>
              <a:t>“</a:t>
            </a:r>
            <a:r>
              <a:rPr lang="tr-TR" sz="2000" i="1" dirty="0">
                <a:solidFill>
                  <a:srgbClr val="203864"/>
                </a:solidFill>
                <a:latin typeface="+mn-lt"/>
              </a:rPr>
              <a:t>Mevcut kuruluş biçimine bakılmaksızın, </a:t>
            </a:r>
            <a:r>
              <a:rPr lang="tr-TR" sz="2000" i="1" u="sng" dirty="0">
                <a:solidFill>
                  <a:srgbClr val="203864"/>
                </a:solidFill>
                <a:latin typeface="+mn-lt"/>
              </a:rPr>
              <a:t>Devlet ve diğer kamu tüzel kişiliklerince genel idare esaslarına göre yürütülen asli ve sürekli kamu hizmetlerini ifa ile görevlendirilenler</a:t>
            </a:r>
            <a:r>
              <a:rPr lang="tr-TR" sz="2000" i="1" dirty="0">
                <a:solidFill>
                  <a:srgbClr val="203864"/>
                </a:solidFill>
                <a:latin typeface="+mn-lt"/>
              </a:rPr>
              <a:t>, bu Kanunun uygulanmasında </a:t>
            </a:r>
            <a:r>
              <a:rPr lang="tr-TR" sz="2000" b="1" i="1" dirty="0">
                <a:solidFill>
                  <a:srgbClr val="203864"/>
                </a:solidFill>
                <a:latin typeface="+mn-lt"/>
              </a:rPr>
              <a:t>memur sayılır.</a:t>
            </a:r>
          </a:p>
          <a:p>
            <a:pPr algn="just">
              <a:spcAft>
                <a:spcPts val="0"/>
              </a:spcAft>
            </a:pPr>
            <a:endParaRPr lang="tr-TR" sz="1400" i="1" dirty="0">
              <a:solidFill>
                <a:srgbClr val="203864"/>
              </a:solidFill>
              <a:latin typeface="+mn-lt"/>
            </a:endParaRPr>
          </a:p>
          <a:p>
            <a:pPr algn="just">
              <a:spcAft>
                <a:spcPts val="0"/>
              </a:spcAft>
            </a:pPr>
            <a:r>
              <a:rPr lang="tr-TR" sz="2000" i="1" dirty="0">
                <a:solidFill>
                  <a:srgbClr val="203864"/>
                </a:solidFill>
                <a:latin typeface="+mn-lt"/>
              </a:rPr>
              <a:t>Yukarıdaki tanımlananlar dışındaki kurumlarda genel politika tespiti, araştırma, planlama, programlama, yönetim ve denetim gibi işlerde görevli ve yetkili olanlar da memur sayılır.</a:t>
            </a:r>
            <a:r>
              <a:rPr lang="tr-TR" sz="2000" dirty="0">
                <a:solidFill>
                  <a:srgbClr val="203864"/>
                </a:solidFill>
              </a:rPr>
              <a:t>”</a:t>
            </a:r>
            <a:r>
              <a:rPr lang="tr-TR" sz="2000" i="1" dirty="0">
                <a:solidFill>
                  <a:srgbClr val="203864"/>
                </a:solidFill>
                <a:latin typeface="+mn-lt"/>
              </a:rPr>
              <a:t> </a:t>
            </a:r>
            <a:r>
              <a:rPr lang="tr-TR" sz="2000" dirty="0">
                <a:solidFill>
                  <a:srgbClr val="203864"/>
                </a:solidFill>
                <a:latin typeface="+mn-lt"/>
              </a:rPr>
              <a:t>hükümlerine yer verilmiştir.</a:t>
            </a:r>
          </a:p>
          <a:p>
            <a:pPr algn="just">
              <a:spcAft>
                <a:spcPts val="0"/>
              </a:spcAft>
            </a:pPr>
            <a:endParaRPr lang="tr-TR" sz="1400" dirty="0">
              <a:solidFill>
                <a:srgbClr val="203864"/>
              </a:solidFill>
              <a:latin typeface="+mn-lt"/>
            </a:endParaRPr>
          </a:p>
          <a:p>
            <a:pPr marL="342900" indent="-342900" algn="just">
              <a:spcAft>
                <a:spcPts val="0"/>
              </a:spcAft>
              <a:buFont typeface="Arial" panose="020B0604020202020204" pitchFamily="34" charset="0"/>
              <a:buChar char="•"/>
            </a:pPr>
            <a:r>
              <a:rPr lang="tr-TR" sz="2000" dirty="0">
                <a:solidFill>
                  <a:srgbClr val="203864"/>
                </a:solidFill>
                <a:latin typeface="+mn-lt"/>
              </a:rPr>
              <a:t>5510 sayılı Sosyal Sigortalar ve Genel Sağlık Sigortası Kanunun  göre  4/c sigortalısı sayılır.</a:t>
            </a:r>
          </a:p>
          <a:p>
            <a:pPr marL="342900" indent="-342900" algn="just">
              <a:spcAft>
                <a:spcPts val="0"/>
              </a:spcAft>
              <a:buFont typeface="Arial" panose="020B0604020202020204" pitchFamily="34" charset="0"/>
              <a:buChar char="•"/>
            </a:pPr>
            <a:endParaRPr lang="tr-TR" sz="1000" dirty="0">
              <a:solidFill>
                <a:srgbClr val="203864"/>
              </a:solidFill>
              <a:latin typeface="+mn-lt"/>
            </a:endParaRPr>
          </a:p>
          <a:p>
            <a:pPr marL="342900" indent="-342900" algn="just">
              <a:buFont typeface="Arial" panose="020B0604020202020204" pitchFamily="34" charset="0"/>
              <a:buChar char="•"/>
            </a:pPr>
            <a:r>
              <a:rPr lang="tr-TR" sz="2000" dirty="0">
                <a:solidFill>
                  <a:srgbClr val="203864"/>
                </a:solidFill>
                <a:latin typeface="+mn-lt"/>
              </a:rPr>
              <a:t>5510 sayılı Sosyal Sigortalar ve Genel Sağlık Sigortası Kanunun  </a:t>
            </a:r>
            <a:r>
              <a:rPr lang="tr-TR" sz="2000" b="1" dirty="0">
                <a:solidFill>
                  <a:srgbClr val="203864"/>
                </a:solidFill>
                <a:latin typeface="+mn-lt"/>
              </a:rPr>
              <a:t>Geçici  4 üncü maddesi </a:t>
            </a:r>
            <a:r>
              <a:rPr lang="tr-TR" sz="2000" dirty="0">
                <a:solidFill>
                  <a:srgbClr val="203864"/>
                </a:solidFill>
                <a:latin typeface="+mn-lt"/>
              </a:rPr>
              <a:t>uyarınca  bu Kanun yürürlüğe girmeden önce memur olanlara  </a:t>
            </a:r>
            <a:r>
              <a:rPr lang="tr-TR" sz="2000" b="1" dirty="0">
                <a:solidFill>
                  <a:srgbClr val="203864"/>
                </a:solidFill>
                <a:latin typeface="+mn-lt"/>
              </a:rPr>
              <a:t>5434 sayılı Kanun </a:t>
            </a:r>
            <a:r>
              <a:rPr lang="tr-TR" sz="2000" dirty="0">
                <a:solidFill>
                  <a:srgbClr val="203864"/>
                </a:solidFill>
                <a:latin typeface="+mn-lt"/>
              </a:rPr>
              <a:t>hükümleri uygulanır.</a:t>
            </a:r>
          </a:p>
        </p:txBody>
      </p:sp>
      <p:sp>
        <p:nvSpPr>
          <p:cNvPr id="9" name="TextBox 5"/>
          <p:cNvSpPr txBox="1">
            <a:spLocks noChangeArrowheads="1"/>
          </p:cNvSpPr>
          <p:nvPr/>
        </p:nvSpPr>
        <p:spPr bwMode="auto">
          <a:xfrm>
            <a:off x="614363" y="1356560"/>
            <a:ext cx="106355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1" hangingPunct="1">
              <a:lnSpc>
                <a:spcPct val="100000"/>
              </a:lnSpc>
              <a:spcBef>
                <a:spcPct val="0"/>
              </a:spcBef>
              <a:buNone/>
            </a:pPr>
            <a:r>
              <a:rPr lang="tr-TR" altLang="tr-TR" b="1" u="sng" dirty="0">
                <a:solidFill>
                  <a:srgbClr val="203864"/>
                </a:solidFill>
              </a:rPr>
              <a:t>SİGORTALILIK STATÜSÜ</a:t>
            </a:r>
          </a:p>
        </p:txBody>
      </p:sp>
    </p:spTree>
    <p:extLst>
      <p:ext uri="{BB962C8B-B14F-4D97-AF65-F5344CB8AC3E}">
        <p14:creationId xmlns:p14="http://schemas.microsoft.com/office/powerpoint/2010/main" val="6724272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587605"/>
            <a:ext cx="10154950" cy="4224233"/>
          </a:xfrm>
          <a:prstGeom prst="rect">
            <a:avLst/>
          </a:prstGeom>
        </p:spPr>
        <p:txBody>
          <a:bodyPr wrap="square">
            <a:spAutoFit/>
          </a:bodyPr>
          <a:lstStyle/>
          <a:p>
            <a:pPr algn="just" eaLnBrk="1" hangingPunct="1">
              <a:defRPr/>
            </a:pPr>
            <a:r>
              <a:rPr lang="tr-TR" altLang="x-none" dirty="0">
                <a:solidFill>
                  <a:schemeClr val="accent1">
                    <a:lumMod val="50000"/>
                  </a:schemeClr>
                </a:solidFill>
              </a:rPr>
              <a:t>Azami devlet katkısı tutarı, ilgili yıla ilişkin </a:t>
            </a:r>
            <a:r>
              <a:rPr lang="tr-TR" altLang="x-none" u="sng" dirty="0">
                <a:solidFill>
                  <a:srgbClr val="203864"/>
                </a:solidFill>
              </a:rPr>
              <a:t>brüt asgari ücret tutarının </a:t>
            </a:r>
            <a:r>
              <a:rPr lang="tr-TR" altLang="x-none" b="1" u="sng" dirty="0">
                <a:solidFill>
                  <a:srgbClr val="203864"/>
                </a:solidFill>
              </a:rPr>
              <a:t>%30’u</a:t>
            </a:r>
            <a:r>
              <a:rPr lang="tr-TR" altLang="x-none" u="sng" dirty="0">
                <a:solidFill>
                  <a:srgbClr val="203864"/>
                </a:solidFill>
              </a:rPr>
              <a:t> kadardır</a:t>
            </a:r>
            <a:r>
              <a:rPr lang="tr-TR" altLang="x-none" dirty="0">
                <a:solidFill>
                  <a:srgbClr val="203864"/>
                </a:solidFill>
              </a:rPr>
              <a:t>. </a:t>
            </a:r>
            <a:r>
              <a:rPr lang="tr-TR" altLang="x-none" b="1" u="sng" dirty="0">
                <a:solidFill>
                  <a:schemeClr val="accent1">
                    <a:lumMod val="50000"/>
                  </a:schemeClr>
                </a:solidFill>
              </a:rPr>
              <a:t>2022 yılı için azami devlet katkısı tutar 18.014,00 TL’dir</a:t>
            </a:r>
            <a:r>
              <a:rPr lang="tr-TR" altLang="x-none" b="1" dirty="0">
                <a:solidFill>
                  <a:schemeClr val="accent1">
                    <a:lumMod val="50000"/>
                  </a:schemeClr>
                </a:solidFill>
              </a:rPr>
              <a:t>. </a:t>
            </a:r>
            <a:r>
              <a:rPr lang="tr-TR" altLang="x-none" dirty="0">
                <a:solidFill>
                  <a:schemeClr val="accent1">
                    <a:lumMod val="50000"/>
                  </a:schemeClr>
                </a:solidFill>
              </a:rPr>
              <a:t>Devlet katkısı limit hesabı katılımcı bazında yapılır.  </a:t>
            </a:r>
          </a:p>
          <a:p>
            <a:pPr algn="just" eaLnBrk="1" hangingPunct="1">
              <a:defRPr/>
            </a:pPr>
            <a:endParaRPr lang="tr-TR" altLang="x-none" sz="1200" dirty="0">
              <a:solidFill>
                <a:schemeClr val="accent1">
                  <a:lumMod val="50000"/>
                </a:schemeClr>
              </a:solidFill>
            </a:endParaRPr>
          </a:p>
          <a:p>
            <a:pPr algn="just" eaLnBrk="1" hangingPunct="1">
              <a:defRPr/>
            </a:pPr>
            <a:r>
              <a:rPr lang="tr-TR" altLang="x-none" u="sng" dirty="0">
                <a:solidFill>
                  <a:schemeClr val="accent1">
                    <a:lumMod val="50000"/>
                  </a:schemeClr>
                </a:solidFill>
              </a:rPr>
              <a:t>Sistemde geçirilen süreye göre, bireysel emeklilik devlet katkısı hesabında kayıtlı tutarların</a:t>
            </a:r>
            <a:r>
              <a:rPr lang="tr-TR" altLang="x-none" dirty="0">
                <a:solidFill>
                  <a:schemeClr val="accent1">
                    <a:lumMod val="50000"/>
                  </a:schemeClr>
                </a:solidFill>
              </a:rPr>
              <a:t>; </a:t>
            </a:r>
          </a:p>
          <a:p>
            <a:pPr algn="just" eaLnBrk="1" hangingPunct="1">
              <a:defRPr/>
            </a:pPr>
            <a:endParaRPr lang="tr-TR" altLang="x-none" sz="700" dirty="0">
              <a:solidFill>
                <a:schemeClr val="accent1">
                  <a:lumMod val="50000"/>
                </a:schemeClr>
              </a:solidFill>
            </a:endParaRPr>
          </a:p>
          <a:p>
            <a:pPr marL="342900" indent="-342900" algn="just" eaLnBrk="1" hangingPunct="1">
              <a:buFont typeface="Arial" panose="020B0604020202020204" pitchFamily="34" charset="0"/>
              <a:buChar char="•"/>
              <a:defRPr/>
            </a:pPr>
            <a:r>
              <a:rPr lang="tr-TR" altLang="x-none" dirty="0">
                <a:solidFill>
                  <a:schemeClr val="accent1">
                    <a:lumMod val="50000"/>
                  </a:schemeClr>
                </a:solidFill>
              </a:rPr>
              <a:t>Sistemde en az </a:t>
            </a:r>
            <a:r>
              <a:rPr lang="tr-TR" altLang="x-none" b="1" dirty="0">
                <a:solidFill>
                  <a:schemeClr val="accent1">
                    <a:lumMod val="50000"/>
                  </a:schemeClr>
                </a:solidFill>
              </a:rPr>
              <a:t>3 yıl</a:t>
            </a:r>
            <a:r>
              <a:rPr lang="tr-TR" altLang="x-none" dirty="0">
                <a:solidFill>
                  <a:schemeClr val="accent1">
                    <a:lumMod val="50000"/>
                  </a:schemeClr>
                </a:solidFill>
              </a:rPr>
              <a:t> kalana </a:t>
            </a:r>
            <a:r>
              <a:rPr lang="tr-TR" altLang="x-none" b="1" dirty="0">
                <a:solidFill>
                  <a:schemeClr val="accent1">
                    <a:lumMod val="50000"/>
                  </a:schemeClr>
                </a:solidFill>
              </a:rPr>
              <a:t>%15</a:t>
            </a:r>
            <a:r>
              <a:rPr lang="tr-TR" altLang="x-none" dirty="0">
                <a:solidFill>
                  <a:schemeClr val="accent1">
                    <a:lumMod val="50000"/>
                  </a:schemeClr>
                </a:solidFill>
              </a:rPr>
              <a:t>’ini,</a:t>
            </a:r>
          </a:p>
          <a:p>
            <a:pPr marL="342900" indent="-342900" algn="just" eaLnBrk="1" hangingPunct="1">
              <a:buFont typeface="Arial" panose="020B0604020202020204" pitchFamily="34" charset="0"/>
              <a:buChar char="•"/>
              <a:defRPr/>
            </a:pPr>
            <a:r>
              <a:rPr lang="tr-TR" altLang="x-none" dirty="0">
                <a:solidFill>
                  <a:schemeClr val="accent1">
                    <a:lumMod val="50000"/>
                  </a:schemeClr>
                </a:solidFill>
              </a:rPr>
              <a:t>Sistemde en az </a:t>
            </a:r>
            <a:r>
              <a:rPr lang="tr-TR" altLang="x-none" b="1" dirty="0">
                <a:solidFill>
                  <a:schemeClr val="accent1">
                    <a:lumMod val="50000"/>
                  </a:schemeClr>
                </a:solidFill>
              </a:rPr>
              <a:t>6 yıl</a:t>
            </a:r>
            <a:r>
              <a:rPr lang="tr-TR" altLang="x-none" dirty="0">
                <a:solidFill>
                  <a:schemeClr val="accent1">
                    <a:lumMod val="50000"/>
                  </a:schemeClr>
                </a:solidFill>
              </a:rPr>
              <a:t> kalana </a:t>
            </a:r>
            <a:r>
              <a:rPr lang="tr-TR" altLang="x-none" b="1" dirty="0">
                <a:solidFill>
                  <a:schemeClr val="accent1">
                    <a:lumMod val="50000"/>
                  </a:schemeClr>
                </a:solidFill>
              </a:rPr>
              <a:t>%35</a:t>
            </a:r>
            <a:r>
              <a:rPr lang="tr-TR" altLang="x-none" dirty="0">
                <a:solidFill>
                  <a:schemeClr val="accent1">
                    <a:lumMod val="50000"/>
                  </a:schemeClr>
                </a:solidFill>
              </a:rPr>
              <a:t>’ini,</a:t>
            </a:r>
          </a:p>
          <a:p>
            <a:pPr marL="342900" indent="-342900" algn="just" eaLnBrk="1" hangingPunct="1">
              <a:buFont typeface="Arial" panose="020B0604020202020204" pitchFamily="34" charset="0"/>
              <a:buChar char="•"/>
              <a:defRPr/>
            </a:pPr>
            <a:r>
              <a:rPr lang="tr-TR" altLang="x-none" dirty="0">
                <a:solidFill>
                  <a:schemeClr val="accent1">
                    <a:lumMod val="50000"/>
                  </a:schemeClr>
                </a:solidFill>
              </a:rPr>
              <a:t>Sistemde en az </a:t>
            </a:r>
            <a:r>
              <a:rPr lang="tr-TR" altLang="x-none" b="1" dirty="0">
                <a:solidFill>
                  <a:schemeClr val="accent1">
                    <a:lumMod val="50000"/>
                  </a:schemeClr>
                </a:solidFill>
              </a:rPr>
              <a:t>10 yıl </a:t>
            </a:r>
            <a:r>
              <a:rPr lang="tr-TR" altLang="x-none" dirty="0">
                <a:solidFill>
                  <a:schemeClr val="accent1">
                    <a:lumMod val="50000"/>
                  </a:schemeClr>
                </a:solidFill>
              </a:rPr>
              <a:t>kalana </a:t>
            </a:r>
            <a:r>
              <a:rPr lang="tr-TR" altLang="x-none" b="1" dirty="0">
                <a:solidFill>
                  <a:schemeClr val="accent1">
                    <a:lumMod val="50000"/>
                  </a:schemeClr>
                </a:solidFill>
              </a:rPr>
              <a:t>%60</a:t>
            </a:r>
            <a:r>
              <a:rPr lang="tr-TR" altLang="x-none" dirty="0">
                <a:solidFill>
                  <a:schemeClr val="accent1">
                    <a:lumMod val="50000"/>
                  </a:schemeClr>
                </a:solidFill>
              </a:rPr>
              <a:t>’ını,</a:t>
            </a:r>
          </a:p>
          <a:p>
            <a:pPr marL="342900" indent="-342900" algn="just" eaLnBrk="1" hangingPunct="1">
              <a:buFont typeface="Arial" panose="020B0604020202020204" pitchFamily="34" charset="0"/>
              <a:buChar char="•"/>
              <a:defRPr/>
            </a:pPr>
            <a:r>
              <a:rPr lang="tr-TR" altLang="x-none" b="1" dirty="0">
                <a:solidFill>
                  <a:schemeClr val="accent1">
                    <a:lumMod val="50000"/>
                  </a:schemeClr>
                </a:solidFill>
              </a:rPr>
              <a:t>Emekli olan</a:t>
            </a:r>
            <a:r>
              <a:rPr lang="tr-TR" altLang="x-none" dirty="0">
                <a:solidFill>
                  <a:schemeClr val="accent1">
                    <a:lumMod val="50000"/>
                  </a:schemeClr>
                </a:solidFill>
              </a:rPr>
              <a:t>, </a:t>
            </a:r>
            <a:r>
              <a:rPr lang="tr-TR" altLang="x-none" b="1" dirty="0">
                <a:solidFill>
                  <a:schemeClr val="accent1">
                    <a:lumMod val="50000"/>
                  </a:schemeClr>
                </a:solidFill>
              </a:rPr>
              <a:t>vefat eden </a:t>
            </a:r>
            <a:r>
              <a:rPr lang="tr-TR" altLang="x-none" dirty="0">
                <a:solidFill>
                  <a:schemeClr val="accent1">
                    <a:lumMod val="50000"/>
                  </a:schemeClr>
                </a:solidFill>
              </a:rPr>
              <a:t>ya da </a:t>
            </a:r>
            <a:r>
              <a:rPr lang="tr-TR" altLang="x-none" b="1" dirty="0">
                <a:solidFill>
                  <a:schemeClr val="accent1">
                    <a:lumMod val="50000"/>
                  </a:schemeClr>
                </a:solidFill>
              </a:rPr>
              <a:t>maluliyet</a:t>
            </a:r>
            <a:r>
              <a:rPr lang="tr-TR" altLang="x-none" dirty="0">
                <a:solidFill>
                  <a:schemeClr val="accent1">
                    <a:lumMod val="50000"/>
                  </a:schemeClr>
                </a:solidFill>
              </a:rPr>
              <a:t> halinde </a:t>
            </a:r>
            <a:r>
              <a:rPr lang="tr-TR" altLang="x-none" b="1" dirty="0">
                <a:solidFill>
                  <a:schemeClr val="accent1">
                    <a:lumMod val="50000"/>
                  </a:schemeClr>
                </a:solidFill>
              </a:rPr>
              <a:t>%100</a:t>
            </a:r>
            <a:r>
              <a:rPr lang="tr-TR" altLang="x-none" dirty="0">
                <a:solidFill>
                  <a:schemeClr val="accent1">
                    <a:lumMod val="50000"/>
                  </a:schemeClr>
                </a:solidFill>
              </a:rPr>
              <a:t>'ünü </a:t>
            </a:r>
          </a:p>
          <a:p>
            <a:pPr marL="342900" indent="-342900" algn="just" eaLnBrk="1" hangingPunct="1">
              <a:buFont typeface="Arial" panose="020B0604020202020204" pitchFamily="34" charset="0"/>
              <a:buChar char="•"/>
              <a:defRPr/>
            </a:pPr>
            <a:endParaRPr lang="tr-TR" altLang="x-none" sz="700" dirty="0">
              <a:solidFill>
                <a:schemeClr val="accent1">
                  <a:lumMod val="50000"/>
                </a:schemeClr>
              </a:solidFill>
            </a:endParaRPr>
          </a:p>
          <a:p>
            <a:pPr algn="just" eaLnBrk="1" hangingPunct="1">
              <a:defRPr/>
            </a:pPr>
            <a:r>
              <a:rPr lang="tr-TR" altLang="x-none" dirty="0">
                <a:solidFill>
                  <a:schemeClr val="accent1">
                    <a:lumMod val="50000"/>
                  </a:schemeClr>
                </a:solidFill>
              </a:rPr>
              <a:t>almaya hak kazanırlar.</a:t>
            </a:r>
          </a:p>
          <a:p>
            <a:pPr algn="just" eaLnBrk="1" hangingPunct="1">
              <a:defRPr/>
            </a:pPr>
            <a:endParaRPr lang="tr-TR" altLang="x-none" dirty="0">
              <a:solidFill>
                <a:schemeClr val="accent1">
                  <a:lumMod val="50000"/>
                </a:schemeClr>
              </a:solidFill>
            </a:endParaRPr>
          </a:p>
          <a:p>
            <a:pPr algn="just"/>
            <a:r>
              <a:rPr lang="tr-TR" altLang="x-none" sz="1600" dirty="0">
                <a:solidFill>
                  <a:schemeClr val="accent1">
                    <a:lumMod val="50000"/>
                  </a:schemeClr>
                </a:solidFill>
              </a:rPr>
              <a:t>Devlet katkısı ile ilgili detaylı açıklamalar için  Emeklilik Gözetim Merkezince yayımlanan rehbere </a:t>
            </a:r>
            <a:r>
              <a:rPr lang="tr-TR" altLang="x-none" sz="1600" dirty="0">
                <a:solidFill>
                  <a:schemeClr val="accent1">
                    <a:lumMod val="50000"/>
                  </a:schemeClr>
                </a:solidFill>
                <a:hlinkClick r:id="rId4"/>
              </a:rPr>
              <a:t>https://egm.org.tr/Sites/1/upload/files/Devlet_Katkisi_Rehberi_2022-1557.pdf</a:t>
            </a:r>
            <a:r>
              <a:rPr lang="tr-TR" altLang="x-none" sz="1600" dirty="0">
                <a:solidFill>
                  <a:schemeClr val="accent1">
                    <a:lumMod val="50000"/>
                  </a:schemeClr>
                </a:solidFill>
              </a:rPr>
              <a:t> linkten ulaşabilirsiniz.</a:t>
            </a:r>
          </a:p>
          <a:p>
            <a:pPr algn="just"/>
            <a:endParaRPr lang="tr-TR" dirty="0">
              <a:solidFill>
                <a:srgbClr val="203864"/>
              </a:solidFill>
            </a:endParaRPr>
          </a:p>
          <a:p>
            <a:pPr algn="just"/>
            <a:endParaRPr lang="tr-TR" sz="1050" dirty="0">
              <a:solidFill>
                <a:srgbClr val="203864"/>
              </a:solidFill>
            </a:endParaRPr>
          </a:p>
          <a:p>
            <a:pPr algn="ctr" eaLnBrk="1" hangingPunct="1">
              <a:defRPr/>
            </a:pPr>
            <a:r>
              <a:rPr lang="tr-TR" altLang="x-none" sz="2000" b="1" dirty="0" err="1">
                <a:solidFill>
                  <a:schemeClr val="accent1">
                    <a:lumMod val="50000"/>
                  </a:schemeClr>
                </a:solidFill>
              </a:rPr>
              <a:t>Bes</a:t>
            </a:r>
            <a:r>
              <a:rPr lang="tr-TR" altLang="x-none" sz="2000" b="1" dirty="0">
                <a:solidFill>
                  <a:schemeClr val="accent1">
                    <a:lumMod val="50000"/>
                  </a:schemeClr>
                </a:solidFill>
              </a:rPr>
              <a:t> Kesintisi = </a:t>
            </a:r>
            <a:r>
              <a:rPr lang="tr-TR" altLang="x-none" sz="2000" b="1" dirty="0">
                <a:solidFill>
                  <a:srgbClr val="00B0F0"/>
                </a:solidFill>
              </a:rPr>
              <a:t>Prime Esas Kazanç x 0,03</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7366" y="990375"/>
            <a:ext cx="10877080" cy="523220"/>
          </a:xfrm>
          <a:prstGeom prst="rect">
            <a:avLst/>
          </a:prstGeom>
        </p:spPr>
        <p:txBody>
          <a:bodyPr wrap="square">
            <a:spAutoFit/>
          </a:bodyPr>
          <a:lstStyle/>
          <a:p>
            <a:r>
              <a:rPr lang="tr-TR" sz="2800" b="1" dirty="0">
                <a:solidFill>
                  <a:srgbClr val="203864"/>
                </a:solidFill>
              </a:rPr>
              <a:t>BES KESİNTİSİ</a:t>
            </a:r>
          </a:p>
        </p:txBody>
      </p:sp>
    </p:spTree>
    <p:extLst>
      <p:ext uri="{BB962C8B-B14F-4D97-AF65-F5344CB8AC3E}">
        <p14:creationId xmlns:p14="http://schemas.microsoft.com/office/powerpoint/2010/main" val="20837001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596145"/>
            <a:ext cx="10154950" cy="3108543"/>
          </a:xfrm>
          <a:prstGeom prst="rect">
            <a:avLst/>
          </a:prstGeom>
        </p:spPr>
        <p:txBody>
          <a:bodyPr wrap="square">
            <a:spAutoFit/>
          </a:bodyPr>
          <a:lstStyle/>
          <a:p>
            <a:pPr algn="just"/>
            <a:r>
              <a:rPr lang="tr-TR" sz="2000" b="1" dirty="0">
                <a:solidFill>
                  <a:srgbClr val="203864"/>
                </a:solidFill>
              </a:rPr>
              <a:t>Milli Emlak Genel Tebliğ (Sıra No: 407);</a:t>
            </a:r>
          </a:p>
          <a:p>
            <a:pPr algn="just"/>
            <a:endParaRPr lang="tr-TR" dirty="0">
              <a:solidFill>
                <a:srgbClr val="203864"/>
              </a:solidFill>
            </a:endParaRPr>
          </a:p>
          <a:p>
            <a:pPr algn="just"/>
            <a:r>
              <a:rPr lang="tr-TR" sz="2000" dirty="0">
                <a:solidFill>
                  <a:srgbClr val="203864"/>
                </a:solidFill>
              </a:rPr>
              <a:t>2946 sayılı Kamu Konutları Kanunu ve 16/7/1984 tarihli ve 84/8345 sayılı Bakanlar Kurulu Kararı ile yürürlüğe konulan Kamu Konutları Yönetmeliği kapsamındaki kamu konutlarının 2022 yılı  aylık kira bedellerinin tespitine ilişkin usul ve esasları belirleyen Milli Emlak Genel Tebliği  31 Aralık 2021 tarih ve 31706 sayılı Resmi Gazetede yayımlanarak yürürlüğü girmiştir.</a:t>
            </a:r>
          </a:p>
          <a:p>
            <a:pPr algn="just"/>
            <a:endParaRPr lang="tr-TR" dirty="0">
              <a:solidFill>
                <a:srgbClr val="203864"/>
              </a:solidFill>
            </a:endParaRPr>
          </a:p>
          <a:p>
            <a:pPr algn="just"/>
            <a:r>
              <a:rPr lang="tr-TR" sz="2000" dirty="0">
                <a:solidFill>
                  <a:srgbClr val="203864"/>
                </a:solidFill>
              </a:rPr>
              <a:t>İlgili komisyonunun bahse konu usul ve esaslar doğrultusunda «kamu konutunda ikamet eden personelin oturduğu konutun özelliklerine göre» tespit edilen kira bedeli her ay maaşından kesilerek tahsil edilir. </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7366" y="990375"/>
            <a:ext cx="10877080" cy="523220"/>
          </a:xfrm>
          <a:prstGeom prst="rect">
            <a:avLst/>
          </a:prstGeom>
        </p:spPr>
        <p:txBody>
          <a:bodyPr wrap="square">
            <a:spAutoFit/>
          </a:bodyPr>
          <a:lstStyle/>
          <a:p>
            <a:r>
              <a:rPr lang="tr-TR" sz="2800" b="1" u="sng" dirty="0">
                <a:solidFill>
                  <a:srgbClr val="203864"/>
                </a:solidFill>
              </a:rPr>
              <a:t>KİRA KESİNTİSİ (LOJMAN) </a:t>
            </a:r>
          </a:p>
        </p:txBody>
      </p:sp>
    </p:spTree>
    <p:extLst>
      <p:ext uri="{BB962C8B-B14F-4D97-AF65-F5344CB8AC3E}">
        <p14:creationId xmlns:p14="http://schemas.microsoft.com/office/powerpoint/2010/main" val="9466981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495485"/>
            <a:ext cx="10672534" cy="4278094"/>
          </a:xfrm>
          <a:prstGeom prst="rect">
            <a:avLst/>
          </a:prstGeom>
        </p:spPr>
        <p:txBody>
          <a:bodyPr wrap="square">
            <a:spAutoFit/>
          </a:bodyPr>
          <a:lstStyle/>
          <a:p>
            <a:pPr algn="just" eaLnBrk="1" hangingPunct="1">
              <a:defRPr/>
            </a:pPr>
            <a:r>
              <a:rPr lang="tr-TR" altLang="x-none" b="1" dirty="0">
                <a:solidFill>
                  <a:srgbClr val="203864"/>
                </a:solidFill>
              </a:rPr>
              <a:t>4688 sayılı Kamu Görevlileri Sendikaları Kanununun 5 inci maddesinde ;</a:t>
            </a:r>
          </a:p>
          <a:p>
            <a:pPr algn="just" eaLnBrk="1" hangingPunct="1">
              <a:defRPr/>
            </a:pPr>
            <a:endParaRPr lang="tr-TR" altLang="x-none" sz="1100" b="1" dirty="0">
              <a:solidFill>
                <a:srgbClr val="203864"/>
              </a:solidFill>
            </a:endParaRPr>
          </a:p>
          <a:p>
            <a:pPr marL="285750" indent="-285750" algn="just" eaLnBrk="1" hangingPunct="1">
              <a:buFont typeface="Arial" panose="020B0604020202020204" pitchFamily="34" charset="0"/>
              <a:buChar char="•"/>
              <a:defRPr/>
            </a:pPr>
            <a:r>
              <a:rPr lang="tr-TR" dirty="0">
                <a:solidFill>
                  <a:srgbClr val="203864"/>
                </a:solidFill>
              </a:rPr>
              <a:t>Kamu görevlileri çalıştıkları işyerinin girdiği hizmet kolunda kurulu bir sendikaya üye olabilirler. Sendikaya üyelik, kamu görevlisinin üç nüsha olarak doldurup imzaladığı üye formu ile </a:t>
            </a:r>
            <a:r>
              <a:rPr lang="tr-TR" b="1" dirty="0">
                <a:solidFill>
                  <a:srgbClr val="203864"/>
                </a:solidFill>
              </a:rPr>
              <a:t>sendikaya başvurması </a:t>
            </a:r>
            <a:r>
              <a:rPr lang="tr-TR" dirty="0">
                <a:solidFill>
                  <a:srgbClr val="203864"/>
                </a:solidFill>
              </a:rPr>
              <a:t>ve başvurunun </a:t>
            </a:r>
            <a:r>
              <a:rPr lang="tr-TR" b="1" dirty="0">
                <a:solidFill>
                  <a:srgbClr val="203864"/>
                </a:solidFill>
              </a:rPr>
              <a:t>sendika yetkili organınca </a:t>
            </a:r>
            <a:r>
              <a:rPr lang="tr-TR" dirty="0">
                <a:solidFill>
                  <a:srgbClr val="203864"/>
                </a:solidFill>
              </a:rPr>
              <a:t>kabulü ile kazanılır.</a:t>
            </a:r>
          </a:p>
          <a:p>
            <a:pPr marL="171450" indent="-171450" algn="just" eaLnBrk="1" hangingPunct="1">
              <a:buFont typeface="Arial" panose="020B0604020202020204" pitchFamily="34" charset="0"/>
              <a:buChar char="•"/>
              <a:defRPr/>
            </a:pPr>
            <a:endParaRPr lang="tr-TR" sz="1100" dirty="0">
              <a:solidFill>
                <a:srgbClr val="203864"/>
              </a:solidFill>
            </a:endParaRPr>
          </a:p>
          <a:p>
            <a:pPr marL="285750" indent="-285750" algn="just" eaLnBrk="1" hangingPunct="1">
              <a:buFont typeface="Arial" panose="020B0604020202020204" pitchFamily="34" charset="0"/>
              <a:buChar char="•"/>
              <a:defRPr/>
            </a:pPr>
            <a:r>
              <a:rPr lang="tr-TR" dirty="0">
                <a:solidFill>
                  <a:srgbClr val="203864"/>
                </a:solidFill>
              </a:rPr>
              <a:t>Sendika, üyeliği kesinleşen kamu görevlisinin başvuru belgesinin bir örneğini üyenin kendisine verir, bir örneği sendikada kalır, bir örneğini üyelik ödentisine esas olmak ve dosyasında saklanmak üzere </a:t>
            </a:r>
            <a:r>
              <a:rPr lang="tr-TR" b="1" dirty="0" err="1">
                <a:solidFill>
                  <a:srgbClr val="203864"/>
                </a:solidFill>
              </a:rPr>
              <a:t>onbeş</a:t>
            </a:r>
            <a:r>
              <a:rPr lang="tr-TR" b="1" dirty="0">
                <a:solidFill>
                  <a:srgbClr val="203864"/>
                </a:solidFill>
              </a:rPr>
              <a:t> gün </a:t>
            </a:r>
            <a:r>
              <a:rPr lang="tr-TR" dirty="0">
                <a:solidFill>
                  <a:srgbClr val="203864"/>
                </a:solidFill>
              </a:rPr>
              <a:t>içinde </a:t>
            </a:r>
            <a:r>
              <a:rPr lang="tr-TR" b="1" dirty="0">
                <a:solidFill>
                  <a:srgbClr val="203864"/>
                </a:solidFill>
              </a:rPr>
              <a:t>işverene gönderir</a:t>
            </a:r>
            <a:r>
              <a:rPr lang="tr-TR" dirty="0">
                <a:solidFill>
                  <a:srgbClr val="203864"/>
                </a:solidFill>
              </a:rPr>
              <a:t>. </a:t>
            </a:r>
          </a:p>
          <a:p>
            <a:pPr algn="just" eaLnBrk="1" hangingPunct="1">
              <a:defRPr/>
            </a:pPr>
            <a:endParaRPr lang="tr-TR" sz="1100" dirty="0">
              <a:solidFill>
                <a:srgbClr val="203864"/>
              </a:solidFill>
            </a:endParaRPr>
          </a:p>
          <a:p>
            <a:pPr marL="285750" indent="-285750" algn="just" eaLnBrk="1" hangingPunct="1">
              <a:buFont typeface="Arial" panose="020B0604020202020204" pitchFamily="34" charset="0"/>
              <a:buChar char="•"/>
              <a:defRPr/>
            </a:pPr>
            <a:r>
              <a:rPr lang="tr-TR" dirty="0">
                <a:solidFill>
                  <a:srgbClr val="203864"/>
                </a:solidFill>
              </a:rPr>
              <a:t>Birden çok sendikaya üye olunamaz. Birden çok sendikaya üyelik halinde sonraki üyelikler geçersizdir. </a:t>
            </a:r>
          </a:p>
          <a:p>
            <a:pPr algn="just" eaLnBrk="1" hangingPunct="1">
              <a:defRPr/>
            </a:pPr>
            <a:endParaRPr lang="tr-TR" sz="1100" dirty="0">
              <a:solidFill>
                <a:srgbClr val="203864"/>
              </a:solidFill>
            </a:endParaRPr>
          </a:p>
          <a:p>
            <a:pPr marL="285750" indent="-285750" algn="just" eaLnBrk="1" hangingPunct="1">
              <a:buFont typeface="Arial" panose="020B0604020202020204" pitchFamily="34" charset="0"/>
              <a:buChar char="•"/>
              <a:defRPr/>
            </a:pPr>
            <a:r>
              <a:rPr lang="tr-TR" dirty="0">
                <a:solidFill>
                  <a:srgbClr val="203864"/>
                </a:solidFill>
              </a:rPr>
              <a:t>Aynı tarihli birden fazla üyeliğe ilişkin bildirimler dikkate alınmaz ve bu husus kamu işvereni tarafından ilgiliye ve sendikalara yazılı olarak bildirilir.</a:t>
            </a:r>
            <a:endParaRPr lang="tr-TR" altLang="x-none" b="1" dirty="0">
              <a:solidFill>
                <a:srgbClr val="203864"/>
              </a:solidFill>
            </a:endParaRPr>
          </a:p>
          <a:p>
            <a:pPr algn="ctr" eaLnBrk="1" hangingPunct="1">
              <a:defRPr/>
            </a:pPr>
            <a:endParaRPr lang="tr-TR" altLang="x-none" sz="3200" b="1" dirty="0"/>
          </a:p>
          <a:p>
            <a:pPr algn="ctr" eaLnBrk="1" hangingPunct="1">
              <a:defRPr/>
            </a:pPr>
            <a:r>
              <a:rPr lang="tr-TR" altLang="x-none" sz="1600" b="1" dirty="0">
                <a:solidFill>
                  <a:schemeClr val="accent1">
                    <a:lumMod val="50000"/>
                  </a:schemeClr>
                </a:solidFill>
              </a:rPr>
              <a:t>Sendika Aidatı = </a:t>
            </a:r>
            <a:r>
              <a:rPr lang="tr-TR" altLang="x-none" sz="1600" b="1" dirty="0">
                <a:solidFill>
                  <a:srgbClr val="00B0F0"/>
                </a:solidFill>
              </a:rPr>
              <a:t>Damga Vergisine Tâbi Brüt Gelir x Kesinti Oranı</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7366" y="990375"/>
            <a:ext cx="10877080" cy="461665"/>
          </a:xfrm>
          <a:prstGeom prst="rect">
            <a:avLst/>
          </a:prstGeom>
        </p:spPr>
        <p:txBody>
          <a:bodyPr wrap="square">
            <a:spAutoFit/>
          </a:bodyPr>
          <a:lstStyle/>
          <a:p>
            <a:r>
              <a:rPr lang="tr-TR" sz="2400" b="1" u="sng" dirty="0">
                <a:solidFill>
                  <a:srgbClr val="203864"/>
                </a:solidFill>
              </a:rPr>
              <a:t>SENDİKA AİDATI</a:t>
            </a:r>
          </a:p>
        </p:txBody>
      </p:sp>
    </p:spTree>
    <p:extLst>
      <p:ext uri="{BB962C8B-B14F-4D97-AF65-F5344CB8AC3E}">
        <p14:creationId xmlns:p14="http://schemas.microsoft.com/office/powerpoint/2010/main" val="36218352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495485"/>
            <a:ext cx="10672534" cy="4585871"/>
          </a:xfrm>
          <a:prstGeom prst="rect">
            <a:avLst/>
          </a:prstGeom>
        </p:spPr>
        <p:txBody>
          <a:bodyPr wrap="square">
            <a:spAutoFit/>
          </a:bodyPr>
          <a:lstStyle/>
          <a:p>
            <a:pPr marL="285750" indent="-285750" algn="just" eaLnBrk="1" hangingPunct="1">
              <a:buFont typeface="Arial" panose="020B0604020202020204" pitchFamily="34" charset="0"/>
              <a:buChar char="•"/>
              <a:defRPr/>
            </a:pPr>
            <a:r>
              <a:rPr lang="tr-TR" altLang="x-none" sz="1600" dirty="0">
                <a:solidFill>
                  <a:srgbClr val="203864"/>
                </a:solidFill>
              </a:rPr>
              <a:t>4688 sayılı Kamu Görevlileri Sendikaları Kanununa göre sendikaya üye olan kamu görevlisinin kadro ya da pozisyonuna bağlı ve her ay mutat olarak ödenmekte olan </a:t>
            </a:r>
            <a:r>
              <a:rPr lang="tr-TR" altLang="x-none" sz="1600" b="1" dirty="0">
                <a:solidFill>
                  <a:srgbClr val="203864"/>
                </a:solidFill>
              </a:rPr>
              <a:t>damga vergisine tâbi aylık brüt gelirleri </a:t>
            </a:r>
            <a:r>
              <a:rPr lang="tr-TR" altLang="x-none" sz="1600" dirty="0">
                <a:solidFill>
                  <a:srgbClr val="203864"/>
                </a:solidFill>
              </a:rPr>
              <a:t>toplamına sendika tüzüğünde belirtilen oran uygulanmak suretiyle hesaplanan tutarda  </a:t>
            </a:r>
            <a:r>
              <a:rPr lang="tr-TR" altLang="x-none" sz="1600" b="1" dirty="0">
                <a:solidFill>
                  <a:srgbClr val="203864"/>
                </a:solidFill>
              </a:rPr>
              <a:t>sendika aidatı </a:t>
            </a:r>
            <a:r>
              <a:rPr lang="tr-TR" altLang="x-none" sz="1600" dirty="0">
                <a:solidFill>
                  <a:srgbClr val="203864"/>
                </a:solidFill>
              </a:rPr>
              <a:t>yapılır. </a:t>
            </a:r>
          </a:p>
          <a:p>
            <a:pPr marL="171450" indent="-171450" algn="just" eaLnBrk="1" hangingPunct="1">
              <a:buFont typeface="Arial" panose="020B0604020202020204" pitchFamily="34" charset="0"/>
              <a:buChar char="•"/>
              <a:defRPr/>
            </a:pPr>
            <a:endParaRPr lang="tr-TR" altLang="x-none" sz="900" dirty="0">
              <a:solidFill>
                <a:srgbClr val="203864"/>
              </a:solidFill>
            </a:endParaRPr>
          </a:p>
          <a:p>
            <a:pPr marL="285750" indent="-285750" algn="just" eaLnBrk="1" hangingPunct="1">
              <a:buFont typeface="Arial" panose="020B0604020202020204" pitchFamily="34" charset="0"/>
              <a:buChar char="•"/>
              <a:defRPr/>
            </a:pPr>
            <a:r>
              <a:rPr lang="tr-TR" altLang="x-none" sz="1600" dirty="0">
                <a:solidFill>
                  <a:srgbClr val="203864"/>
                </a:solidFill>
              </a:rPr>
              <a:t>Aylık üyelik ödenti tutarı, 15 inci derecenin birinci kademesinden aylık alan Devlet memurunun damga vergisine tâbi brüt gelirleri toplamının </a:t>
            </a:r>
            <a:r>
              <a:rPr lang="tr-TR" altLang="x-none" sz="1600" b="1" u="sng" dirty="0">
                <a:solidFill>
                  <a:srgbClr val="203864"/>
                </a:solidFill>
              </a:rPr>
              <a:t>binde dördünden az</a:t>
            </a:r>
            <a:r>
              <a:rPr lang="tr-TR" altLang="x-none" sz="1600" b="1" dirty="0">
                <a:solidFill>
                  <a:srgbClr val="203864"/>
                </a:solidFill>
              </a:rPr>
              <a:t>, </a:t>
            </a:r>
            <a:r>
              <a:rPr lang="tr-TR" altLang="x-none" sz="1600" b="1" u="sng" dirty="0">
                <a:solidFill>
                  <a:srgbClr val="203864"/>
                </a:solidFill>
              </a:rPr>
              <a:t>otuzda birinden fazla olamaz</a:t>
            </a:r>
            <a:r>
              <a:rPr lang="tr-TR" altLang="x-none" sz="1600" b="1" dirty="0">
                <a:solidFill>
                  <a:srgbClr val="203864"/>
                </a:solidFill>
              </a:rPr>
              <a:t>.</a:t>
            </a:r>
            <a:r>
              <a:rPr lang="tr-TR" altLang="x-none" sz="1600" dirty="0">
                <a:solidFill>
                  <a:srgbClr val="203864"/>
                </a:solidFill>
              </a:rPr>
              <a:t> (4688 S.K. 25.md)</a:t>
            </a:r>
          </a:p>
          <a:p>
            <a:pPr marL="171450" indent="-171450" algn="just" eaLnBrk="1" hangingPunct="1">
              <a:buFont typeface="Arial" panose="020B0604020202020204" pitchFamily="34" charset="0"/>
              <a:buChar char="•"/>
              <a:defRPr/>
            </a:pPr>
            <a:endParaRPr lang="tr-TR" altLang="x-none" sz="1100" dirty="0">
              <a:solidFill>
                <a:srgbClr val="203864"/>
              </a:solidFill>
            </a:endParaRPr>
          </a:p>
          <a:p>
            <a:pPr algn="just" eaLnBrk="1" hangingPunct="1">
              <a:defRPr/>
            </a:pPr>
            <a:r>
              <a:rPr lang="tr-TR" altLang="x-none" b="1" dirty="0">
                <a:solidFill>
                  <a:srgbClr val="203864"/>
                </a:solidFill>
              </a:rPr>
              <a:t>4688 sayılı Kanunun 6. maddesinde</a:t>
            </a:r>
            <a:r>
              <a:rPr lang="tr-TR" altLang="x-none" dirty="0">
                <a:solidFill>
                  <a:srgbClr val="203864"/>
                </a:solidFill>
              </a:rPr>
              <a:t>;</a:t>
            </a:r>
          </a:p>
          <a:p>
            <a:pPr algn="just" eaLnBrk="1" hangingPunct="1">
              <a:defRPr/>
            </a:pPr>
            <a:endParaRPr lang="tr-TR" sz="1000" dirty="0">
              <a:solidFill>
                <a:srgbClr val="203864"/>
              </a:solidFill>
            </a:endParaRPr>
          </a:p>
          <a:p>
            <a:pPr marL="285750" indent="-285750" algn="just" eaLnBrk="1" hangingPunct="1">
              <a:buFont typeface="Arial" panose="020B0604020202020204" pitchFamily="34" charset="0"/>
              <a:buChar char="•"/>
              <a:defRPr/>
            </a:pPr>
            <a:r>
              <a:rPr lang="tr-TR" sz="1600" dirty="0">
                <a:solidFill>
                  <a:srgbClr val="203864"/>
                </a:solidFill>
              </a:rPr>
              <a:t>Her üye üyelikten serbestçe çekilebilir. Üyelikten çekilme, çekilmek isteyen kamu görevlisi tarafından, üç nüsha olarak doldurulup imzalanan üyelikten çekilme bildiriminin </a:t>
            </a:r>
            <a:r>
              <a:rPr lang="tr-TR" sz="1600" u="sng" dirty="0">
                <a:solidFill>
                  <a:srgbClr val="203864"/>
                </a:solidFill>
              </a:rPr>
              <a:t>kurumuna verilmesi ile gerçekleşir</a:t>
            </a:r>
            <a:r>
              <a:rPr lang="tr-TR" sz="1600" dirty="0">
                <a:solidFill>
                  <a:srgbClr val="203864"/>
                </a:solidFill>
              </a:rPr>
              <a:t>. Kurum görevlisi, kayıt numarası ile tarih verilen çekilme bildiriminin bir suretini derhal üyeye vermek zorundadır. </a:t>
            </a:r>
          </a:p>
          <a:p>
            <a:pPr marL="285750" indent="-285750" algn="just" eaLnBrk="1" hangingPunct="1">
              <a:buFont typeface="Arial" panose="020B0604020202020204" pitchFamily="34" charset="0"/>
              <a:buChar char="•"/>
              <a:defRPr/>
            </a:pPr>
            <a:endParaRPr lang="tr-TR" sz="900" dirty="0">
              <a:solidFill>
                <a:srgbClr val="203864"/>
              </a:solidFill>
            </a:endParaRPr>
          </a:p>
          <a:p>
            <a:pPr marL="285750" indent="-285750" algn="just" eaLnBrk="1" hangingPunct="1">
              <a:buFont typeface="Arial" panose="020B0604020202020204" pitchFamily="34" charset="0"/>
              <a:buChar char="•"/>
              <a:defRPr/>
            </a:pPr>
            <a:r>
              <a:rPr lang="tr-TR" sz="1600" dirty="0">
                <a:solidFill>
                  <a:srgbClr val="203864"/>
                </a:solidFill>
              </a:rPr>
              <a:t>Kamu işvereni, bildirimin bir örneğini on beş gün içinde sendikaya gönderir.</a:t>
            </a:r>
          </a:p>
          <a:p>
            <a:pPr marL="285750" indent="-285750" algn="just" eaLnBrk="1" hangingPunct="1">
              <a:buFont typeface="Arial" panose="020B0604020202020204" pitchFamily="34" charset="0"/>
              <a:buChar char="•"/>
              <a:defRPr/>
            </a:pPr>
            <a:endParaRPr lang="tr-TR" sz="900" dirty="0">
              <a:solidFill>
                <a:srgbClr val="203864"/>
              </a:solidFill>
            </a:endParaRPr>
          </a:p>
          <a:p>
            <a:pPr marL="285750" indent="-285750" algn="just" eaLnBrk="1" hangingPunct="1">
              <a:buFont typeface="Arial" panose="020B0604020202020204" pitchFamily="34" charset="0"/>
              <a:buChar char="•"/>
              <a:defRPr/>
            </a:pPr>
            <a:r>
              <a:rPr lang="tr-TR" sz="1600" dirty="0">
                <a:solidFill>
                  <a:srgbClr val="203864"/>
                </a:solidFill>
              </a:rPr>
              <a:t>Çekilme, </a:t>
            </a:r>
            <a:r>
              <a:rPr lang="tr-TR" sz="1600" u="sng" dirty="0">
                <a:solidFill>
                  <a:srgbClr val="203864"/>
                </a:solidFill>
              </a:rPr>
              <a:t>kamu işverenine başvurma tarihinden başlayarak </a:t>
            </a:r>
            <a:r>
              <a:rPr lang="tr-TR" sz="1600" b="1" u="sng" dirty="0">
                <a:solidFill>
                  <a:srgbClr val="203864"/>
                </a:solidFill>
              </a:rPr>
              <a:t>otuz gün sonra</a:t>
            </a:r>
            <a:r>
              <a:rPr lang="tr-TR" sz="1600" b="1" dirty="0">
                <a:solidFill>
                  <a:srgbClr val="203864"/>
                </a:solidFill>
              </a:rPr>
              <a:t> </a:t>
            </a:r>
            <a:r>
              <a:rPr lang="tr-TR" sz="1600" dirty="0">
                <a:solidFill>
                  <a:srgbClr val="203864"/>
                </a:solidFill>
              </a:rPr>
              <a:t>geçerli olur.</a:t>
            </a:r>
          </a:p>
          <a:p>
            <a:pPr marL="285750" indent="-285750" algn="just" eaLnBrk="1" hangingPunct="1">
              <a:buFont typeface="Arial" panose="020B0604020202020204" pitchFamily="34" charset="0"/>
              <a:buChar char="•"/>
              <a:defRPr/>
            </a:pPr>
            <a:endParaRPr lang="tr-TR" sz="900" dirty="0">
              <a:solidFill>
                <a:srgbClr val="203864"/>
              </a:solidFill>
            </a:endParaRPr>
          </a:p>
          <a:p>
            <a:pPr marL="285750" indent="-285750" algn="just" eaLnBrk="1" hangingPunct="1">
              <a:buFont typeface="Arial" panose="020B0604020202020204" pitchFamily="34" charset="0"/>
              <a:buChar char="•"/>
              <a:defRPr/>
            </a:pPr>
            <a:r>
              <a:rPr lang="tr-TR" sz="1600" dirty="0">
                <a:solidFill>
                  <a:srgbClr val="203864"/>
                </a:solidFill>
              </a:rPr>
              <a:t>Çekilenin bu süre içinde başka bir sendikaya üye olması halinde yeni sendikaya üyeliği, bu sürenin bitimi tarihinde kazanılır.</a:t>
            </a:r>
          </a:p>
          <a:p>
            <a:pPr marL="285750" indent="-285750" algn="just" eaLnBrk="1" hangingPunct="1">
              <a:buFont typeface="Arial" panose="020B0604020202020204" pitchFamily="34" charset="0"/>
              <a:buChar char="•"/>
              <a:defRPr/>
            </a:pPr>
            <a:endParaRPr lang="tr-TR" sz="1600" dirty="0">
              <a:solidFill>
                <a:srgbClr val="203864"/>
              </a:solidFill>
            </a:endParaRPr>
          </a:p>
          <a:p>
            <a:pPr algn="ctr" eaLnBrk="1" hangingPunct="1">
              <a:defRPr/>
            </a:pPr>
            <a:r>
              <a:rPr lang="tr-TR" altLang="x-none" sz="1400" b="1" dirty="0">
                <a:solidFill>
                  <a:schemeClr val="accent1">
                    <a:lumMod val="50000"/>
                  </a:schemeClr>
                </a:solidFill>
              </a:rPr>
              <a:t>Sendika Aidatı = </a:t>
            </a:r>
            <a:r>
              <a:rPr lang="tr-TR" altLang="x-none" sz="1400" b="1" dirty="0">
                <a:solidFill>
                  <a:srgbClr val="00B0F0"/>
                </a:solidFill>
              </a:rPr>
              <a:t>Damga Vergisine Tâbi Brüt Gelir x Kesinti Oranı</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7366" y="990375"/>
            <a:ext cx="10877080" cy="461665"/>
          </a:xfrm>
          <a:prstGeom prst="rect">
            <a:avLst/>
          </a:prstGeom>
        </p:spPr>
        <p:txBody>
          <a:bodyPr wrap="square">
            <a:spAutoFit/>
          </a:bodyPr>
          <a:lstStyle/>
          <a:p>
            <a:r>
              <a:rPr lang="tr-TR" sz="2400" b="1" u="sng" dirty="0">
                <a:solidFill>
                  <a:srgbClr val="203864"/>
                </a:solidFill>
              </a:rPr>
              <a:t>SENDİKA AİDATI</a:t>
            </a:r>
          </a:p>
        </p:txBody>
      </p:sp>
    </p:spTree>
    <p:extLst>
      <p:ext uri="{BB962C8B-B14F-4D97-AF65-F5344CB8AC3E}">
        <p14:creationId xmlns:p14="http://schemas.microsoft.com/office/powerpoint/2010/main" val="20628327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649047"/>
            <a:ext cx="10672534" cy="3785652"/>
          </a:xfrm>
          <a:prstGeom prst="rect">
            <a:avLst/>
          </a:prstGeom>
        </p:spPr>
        <p:txBody>
          <a:bodyPr wrap="square">
            <a:spAutoFit/>
          </a:bodyPr>
          <a:lstStyle/>
          <a:p>
            <a:pPr algn="just" eaLnBrk="1" hangingPunct="1">
              <a:defRPr/>
            </a:pPr>
            <a:r>
              <a:rPr lang="tr-TR" altLang="x-none" sz="2000" b="1" dirty="0">
                <a:solidFill>
                  <a:schemeClr val="accent1">
                    <a:lumMod val="50000"/>
                  </a:schemeClr>
                </a:solidFill>
              </a:rPr>
              <a:t>2004 Sayılı İcra Ve İflas Kanunu  (Madde 83);</a:t>
            </a:r>
          </a:p>
          <a:p>
            <a:pPr algn="just" eaLnBrk="1" hangingPunct="1">
              <a:defRPr/>
            </a:pPr>
            <a:endParaRPr lang="tr-TR" altLang="x-none" sz="1100" dirty="0">
              <a:solidFill>
                <a:schemeClr val="accent1">
                  <a:lumMod val="50000"/>
                </a:schemeClr>
              </a:solidFill>
            </a:endParaRPr>
          </a:p>
          <a:p>
            <a:pPr algn="just" eaLnBrk="1" hangingPunct="1">
              <a:defRPr/>
            </a:pPr>
            <a:r>
              <a:rPr lang="tr-TR" altLang="x-none" sz="2000" dirty="0">
                <a:solidFill>
                  <a:schemeClr val="accent1">
                    <a:lumMod val="50000"/>
                  </a:schemeClr>
                </a:solidFill>
              </a:rPr>
              <a:t>Maaşlar, tahsisat ve her nevi ücretler, intifa hakları ve hasılatı, ilama müstenit olmayan nafakalar, tekaüt  maaşları, sigortalar veya tekaüt sandıkları tarafından tahsis edilen iratlar, borçlu ve ailesinin geçinmeleri için icra memurunca lüzumlu olarak takdir edilen miktar tenzil edildikten sonra haciz edilecektir. Ancak haciz edilecek tutar  bunların </a:t>
            </a:r>
            <a:r>
              <a:rPr lang="tr-TR" altLang="x-none" sz="2000" b="1" u="sng" dirty="0">
                <a:solidFill>
                  <a:schemeClr val="accent1">
                    <a:lumMod val="50000"/>
                  </a:schemeClr>
                </a:solidFill>
              </a:rPr>
              <a:t>dörtte birinden az olamaz</a:t>
            </a:r>
            <a:r>
              <a:rPr lang="tr-TR" altLang="x-none" sz="2000" b="1" dirty="0">
                <a:solidFill>
                  <a:schemeClr val="accent1">
                    <a:lumMod val="50000"/>
                  </a:schemeClr>
                </a:solidFill>
              </a:rPr>
              <a:t>.</a:t>
            </a:r>
          </a:p>
          <a:p>
            <a:pPr algn="just" eaLnBrk="1" hangingPunct="1">
              <a:defRPr/>
            </a:pPr>
            <a:r>
              <a:rPr lang="tr-TR" altLang="x-none" dirty="0">
                <a:solidFill>
                  <a:schemeClr val="accent1">
                    <a:lumMod val="50000"/>
                  </a:schemeClr>
                </a:solidFill>
              </a:rPr>
              <a:t> </a:t>
            </a:r>
            <a:endParaRPr lang="tr-TR" altLang="x-none" sz="1100" dirty="0">
              <a:solidFill>
                <a:schemeClr val="accent1">
                  <a:lumMod val="50000"/>
                </a:schemeClr>
              </a:solidFill>
            </a:endParaRPr>
          </a:p>
          <a:p>
            <a:pPr algn="just" eaLnBrk="1" hangingPunct="1">
              <a:defRPr/>
            </a:pPr>
            <a:r>
              <a:rPr lang="tr-TR" altLang="x-none" sz="2000" dirty="0">
                <a:solidFill>
                  <a:schemeClr val="accent1">
                    <a:lumMod val="50000"/>
                  </a:schemeClr>
                </a:solidFill>
              </a:rPr>
              <a:t>Birden fazla haciz var ise sıraya konur. </a:t>
            </a:r>
            <a:r>
              <a:rPr lang="tr-TR" altLang="x-none" sz="2000" b="1" dirty="0">
                <a:solidFill>
                  <a:schemeClr val="accent1">
                    <a:lumMod val="50000"/>
                  </a:schemeClr>
                </a:solidFill>
              </a:rPr>
              <a:t>Sıraya konurken </a:t>
            </a:r>
            <a:r>
              <a:rPr lang="tr-TR" altLang="x-none" sz="2000" b="1" u="sng" dirty="0">
                <a:solidFill>
                  <a:srgbClr val="00B0F0"/>
                </a:solidFill>
              </a:rPr>
              <a:t>tebliğ tarihine göre </a:t>
            </a:r>
            <a:r>
              <a:rPr lang="tr-TR" altLang="x-none" sz="2000" b="1" dirty="0">
                <a:solidFill>
                  <a:schemeClr val="accent1">
                    <a:lumMod val="50000"/>
                  </a:schemeClr>
                </a:solidFill>
              </a:rPr>
              <a:t>sıraya alınmalıdır</a:t>
            </a:r>
            <a:r>
              <a:rPr lang="tr-TR" altLang="x-none" sz="2000" dirty="0">
                <a:solidFill>
                  <a:schemeClr val="accent1">
                    <a:lumMod val="50000"/>
                  </a:schemeClr>
                </a:solidFill>
              </a:rPr>
              <a:t>. Sırada önde olan haczin kesintisi bitmedikçe sonraki haczi için kesintiye geçilemez.</a:t>
            </a:r>
          </a:p>
          <a:p>
            <a:pPr algn="just" eaLnBrk="1" hangingPunct="1">
              <a:defRPr/>
            </a:pPr>
            <a:endParaRPr lang="tr-TR" altLang="x-none" sz="1100" dirty="0">
              <a:solidFill>
                <a:schemeClr val="accent1">
                  <a:lumMod val="50000"/>
                </a:schemeClr>
              </a:solidFill>
            </a:endParaRPr>
          </a:p>
          <a:p>
            <a:pPr algn="just" eaLnBrk="1" hangingPunct="1">
              <a:defRPr/>
            </a:pPr>
            <a:r>
              <a:rPr lang="tr-TR" altLang="x-none" sz="2000" b="1" u="sng" dirty="0">
                <a:solidFill>
                  <a:srgbClr val="00B0F0"/>
                </a:solidFill>
              </a:rPr>
              <a:t>Aile yardımı</a:t>
            </a:r>
            <a:r>
              <a:rPr lang="tr-TR" altLang="x-none" sz="2000" dirty="0">
                <a:solidFill>
                  <a:schemeClr val="accent1">
                    <a:lumMod val="50000"/>
                  </a:schemeClr>
                </a:solidFill>
              </a:rPr>
              <a:t>, </a:t>
            </a:r>
            <a:r>
              <a:rPr lang="tr-TR" altLang="x-none" sz="2000" b="1" u="sng" dirty="0">
                <a:solidFill>
                  <a:srgbClr val="00B0F0"/>
                </a:solidFill>
              </a:rPr>
              <a:t>doğum</a:t>
            </a:r>
            <a:r>
              <a:rPr lang="tr-TR" altLang="x-none" sz="2000" b="1" u="sng" dirty="0"/>
              <a:t> </a:t>
            </a:r>
            <a:r>
              <a:rPr lang="tr-TR" altLang="x-none" sz="2000" b="1" u="sng" dirty="0">
                <a:solidFill>
                  <a:srgbClr val="00B0F0"/>
                </a:solidFill>
              </a:rPr>
              <a:t>yardımı</a:t>
            </a:r>
            <a:r>
              <a:rPr lang="tr-TR" altLang="x-none" sz="2000" u="sng" dirty="0">
                <a:solidFill>
                  <a:srgbClr val="00B0F0"/>
                </a:solidFill>
              </a:rPr>
              <a:t> </a:t>
            </a:r>
            <a:r>
              <a:rPr lang="tr-TR" altLang="x-none" sz="2000" dirty="0">
                <a:solidFill>
                  <a:schemeClr val="accent1">
                    <a:lumMod val="50000"/>
                  </a:schemeClr>
                </a:solidFill>
              </a:rPr>
              <a:t>ve </a:t>
            </a:r>
            <a:r>
              <a:rPr lang="tr-TR" altLang="x-none" sz="2000" b="1" u="sng" dirty="0">
                <a:solidFill>
                  <a:srgbClr val="00B0F0"/>
                </a:solidFill>
              </a:rPr>
              <a:t>ölüm yardımı ödeneği</a:t>
            </a:r>
            <a:r>
              <a:rPr lang="tr-TR" altLang="x-none" sz="2000" u="sng" dirty="0">
                <a:solidFill>
                  <a:srgbClr val="00B0F0"/>
                </a:solidFill>
              </a:rPr>
              <a:t> </a:t>
            </a:r>
            <a:r>
              <a:rPr lang="tr-TR" altLang="x-none" sz="2000" dirty="0">
                <a:solidFill>
                  <a:schemeClr val="accent1">
                    <a:lumMod val="50000"/>
                  </a:schemeClr>
                </a:solidFill>
              </a:rPr>
              <a:t>borç için </a:t>
            </a:r>
            <a:r>
              <a:rPr lang="tr-TR" altLang="x-none" sz="2000" b="1" dirty="0">
                <a:solidFill>
                  <a:schemeClr val="accent1">
                    <a:lumMod val="50000"/>
                  </a:schemeClr>
                </a:solidFill>
              </a:rPr>
              <a:t>haciz edilemez</a:t>
            </a:r>
            <a:r>
              <a:rPr lang="tr-TR" altLang="x-none" sz="2000" dirty="0">
                <a:solidFill>
                  <a:schemeClr val="accent1">
                    <a:lumMod val="50000"/>
                  </a:schemeClr>
                </a:solidFill>
              </a:rPr>
              <a:t>.</a:t>
            </a:r>
          </a:p>
          <a:p>
            <a:pPr algn="just" eaLnBrk="1" hangingPunct="1">
              <a:defRPr/>
            </a:pPr>
            <a:endParaRPr lang="tr-TR" altLang="x-none" sz="2000" dirty="0">
              <a:solidFill>
                <a:schemeClr val="accent1">
                  <a:lumMod val="50000"/>
                </a:schemeClr>
              </a:solidFill>
            </a:endParaRPr>
          </a:p>
          <a:p>
            <a:pPr algn="just" eaLnBrk="1" hangingPunct="1">
              <a:defRPr/>
            </a:pPr>
            <a:endParaRPr lang="tr-TR" altLang="x-none" sz="2000" dirty="0">
              <a:solidFill>
                <a:schemeClr val="accent1">
                  <a:lumMod val="50000"/>
                </a:schemeClr>
              </a:solidFill>
            </a:endParaRP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7366" y="990375"/>
            <a:ext cx="10877080" cy="523220"/>
          </a:xfrm>
          <a:prstGeom prst="rect">
            <a:avLst/>
          </a:prstGeom>
        </p:spPr>
        <p:txBody>
          <a:bodyPr wrap="square">
            <a:spAutoFit/>
          </a:bodyPr>
          <a:lstStyle/>
          <a:p>
            <a:r>
              <a:rPr lang="tr-TR" sz="2800" b="1" u="sng" dirty="0">
                <a:solidFill>
                  <a:srgbClr val="203864"/>
                </a:solidFill>
              </a:rPr>
              <a:t>İCRA KESİNTİSİ</a:t>
            </a:r>
          </a:p>
        </p:txBody>
      </p:sp>
    </p:spTree>
    <p:extLst>
      <p:ext uri="{BB962C8B-B14F-4D97-AF65-F5344CB8AC3E}">
        <p14:creationId xmlns:p14="http://schemas.microsoft.com/office/powerpoint/2010/main" val="35122647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350234"/>
            <a:ext cx="10603525" cy="4493538"/>
          </a:xfrm>
          <a:prstGeom prst="rect">
            <a:avLst/>
          </a:prstGeom>
        </p:spPr>
        <p:txBody>
          <a:bodyPr wrap="square">
            <a:spAutoFit/>
          </a:bodyPr>
          <a:lstStyle/>
          <a:p>
            <a:pPr algn="just" eaLnBrk="1" hangingPunct="1">
              <a:defRPr/>
            </a:pPr>
            <a:r>
              <a:rPr lang="tr-TR" altLang="x-none" b="1" dirty="0">
                <a:solidFill>
                  <a:schemeClr val="accent1">
                    <a:lumMod val="50000"/>
                  </a:schemeClr>
                </a:solidFill>
              </a:rPr>
              <a:t>2004 Sayılı İcra Ve İflas Kanunu  (Madde 83),</a:t>
            </a:r>
          </a:p>
          <a:p>
            <a:pPr algn="just" eaLnBrk="1" hangingPunct="1">
              <a:defRPr/>
            </a:pPr>
            <a:r>
              <a:rPr lang="tr-TR" altLang="x-none" b="1" dirty="0">
                <a:solidFill>
                  <a:schemeClr val="accent1">
                    <a:lumMod val="50000"/>
                  </a:schemeClr>
                </a:solidFill>
              </a:rPr>
              <a:t>4721 Sayılı Türk Medeni Kanunu;</a:t>
            </a:r>
          </a:p>
          <a:p>
            <a:pPr algn="just" eaLnBrk="1" hangingPunct="1">
              <a:defRPr/>
            </a:pPr>
            <a:endParaRPr lang="tr-TR" altLang="x-none" sz="1000" dirty="0">
              <a:solidFill>
                <a:schemeClr val="accent1">
                  <a:lumMod val="50000"/>
                </a:schemeClr>
              </a:solidFill>
            </a:endParaRPr>
          </a:p>
          <a:p>
            <a:pPr algn="just" eaLnBrk="1" hangingPunct="1">
              <a:defRPr/>
            </a:pPr>
            <a:r>
              <a:rPr lang="tr-TR" altLang="x-none" b="1" dirty="0">
                <a:solidFill>
                  <a:schemeClr val="accent1">
                    <a:lumMod val="50000"/>
                  </a:schemeClr>
                </a:solidFill>
              </a:rPr>
              <a:t>Nafaka</a:t>
            </a:r>
            <a:r>
              <a:rPr lang="tr-TR" altLang="x-none" dirty="0">
                <a:solidFill>
                  <a:schemeClr val="accent1">
                    <a:lumMod val="50000"/>
                  </a:schemeClr>
                </a:solidFill>
              </a:rPr>
              <a:t>; Türk Medeni Kanununun ilgili maddelerine istinaden, çalışanın boşandığı veya ayrı yaşadığı , eşinin, 18 yaşını doldurmamış ve  velayeti kendisinde olmayan çocuğunun, anne-babasının veya kardeşlerinin geçimini sağlaması için mahkeme kararı ile verilen aylıktır.</a:t>
            </a:r>
          </a:p>
          <a:p>
            <a:pPr algn="just" eaLnBrk="1" hangingPunct="1">
              <a:defRPr/>
            </a:pPr>
            <a:endParaRPr lang="tr-TR" altLang="x-none" sz="700" dirty="0">
              <a:solidFill>
                <a:schemeClr val="accent1">
                  <a:lumMod val="50000"/>
                </a:schemeClr>
              </a:solidFill>
            </a:endParaRPr>
          </a:p>
          <a:p>
            <a:pPr marL="342900" indent="-342900" algn="just" eaLnBrk="1" hangingPunct="1">
              <a:buFont typeface="Arial" panose="020B0604020202020204" pitchFamily="34" charset="0"/>
              <a:buChar char="•"/>
              <a:defRPr/>
            </a:pPr>
            <a:r>
              <a:rPr lang="tr-TR" altLang="x-none" dirty="0">
                <a:solidFill>
                  <a:schemeClr val="accent1">
                    <a:lumMod val="50000"/>
                  </a:schemeClr>
                </a:solidFill>
              </a:rPr>
              <a:t>Mahkeme Kararında belirlenen miktarda nafaka kesintisi yapılır.</a:t>
            </a:r>
          </a:p>
          <a:p>
            <a:pPr marL="342900" indent="-342900" algn="just" eaLnBrk="1" hangingPunct="1">
              <a:buFont typeface="Arial" panose="020B0604020202020204" pitchFamily="34" charset="0"/>
              <a:buChar char="•"/>
              <a:defRPr/>
            </a:pPr>
            <a:endParaRPr lang="tr-TR" altLang="x-none" sz="500" dirty="0">
              <a:solidFill>
                <a:schemeClr val="accent1">
                  <a:lumMod val="50000"/>
                </a:schemeClr>
              </a:solidFill>
            </a:endParaRPr>
          </a:p>
          <a:p>
            <a:pPr marL="342900" indent="-342900" algn="just" eaLnBrk="1" hangingPunct="1">
              <a:buFont typeface="Arial" panose="020B0604020202020204" pitchFamily="34" charset="0"/>
              <a:buChar char="•"/>
              <a:defRPr/>
            </a:pPr>
            <a:r>
              <a:rPr lang="tr-TR" altLang="x-none" dirty="0">
                <a:solidFill>
                  <a:schemeClr val="accent1">
                    <a:lumMod val="50000"/>
                  </a:schemeClr>
                </a:solidFill>
              </a:rPr>
              <a:t>Nafaka her ay peşin olarak ödenir.</a:t>
            </a:r>
          </a:p>
          <a:p>
            <a:pPr marL="342900" indent="-342900" algn="just" eaLnBrk="1" hangingPunct="1">
              <a:buFont typeface="Arial" panose="020B0604020202020204" pitchFamily="34" charset="0"/>
              <a:buChar char="•"/>
              <a:defRPr/>
            </a:pPr>
            <a:endParaRPr lang="tr-TR" altLang="x-none" sz="500" dirty="0">
              <a:solidFill>
                <a:schemeClr val="accent1">
                  <a:lumMod val="50000"/>
                </a:schemeClr>
              </a:solidFill>
            </a:endParaRPr>
          </a:p>
          <a:p>
            <a:pPr marL="342900" indent="-342900" algn="just" eaLnBrk="1" hangingPunct="1">
              <a:buFont typeface="Arial" panose="020B0604020202020204" pitchFamily="34" charset="0"/>
              <a:buChar char="•"/>
              <a:defRPr/>
            </a:pPr>
            <a:r>
              <a:rPr lang="tr-TR" altLang="x-none" dirty="0">
                <a:solidFill>
                  <a:schemeClr val="accent1">
                    <a:lumMod val="50000"/>
                  </a:schemeClr>
                </a:solidFill>
              </a:rPr>
              <a:t>Nafaka alacaklılarının hakları saklıdır ve ¼ lük kesinti kısıtlamasına dahil değildir. </a:t>
            </a:r>
          </a:p>
          <a:p>
            <a:pPr marL="342900" indent="-342900" algn="just" eaLnBrk="1" hangingPunct="1">
              <a:buFont typeface="Arial" panose="020B0604020202020204" pitchFamily="34" charset="0"/>
              <a:buChar char="•"/>
              <a:defRPr/>
            </a:pPr>
            <a:endParaRPr lang="tr-TR" altLang="x-none" sz="500" dirty="0">
              <a:solidFill>
                <a:schemeClr val="accent1">
                  <a:lumMod val="50000"/>
                </a:schemeClr>
              </a:solidFill>
            </a:endParaRPr>
          </a:p>
          <a:p>
            <a:pPr marL="342900" indent="-342900" algn="just" eaLnBrk="1" hangingPunct="1">
              <a:buFont typeface="Arial" panose="020B0604020202020204" pitchFamily="34" charset="0"/>
              <a:buChar char="•"/>
              <a:defRPr/>
            </a:pPr>
            <a:r>
              <a:rPr lang="tr-TR" altLang="x-none" dirty="0">
                <a:solidFill>
                  <a:schemeClr val="accent1">
                    <a:lumMod val="50000"/>
                  </a:schemeClr>
                </a:solidFill>
              </a:rPr>
              <a:t>Personelin başka alacaklıları olsa dahi Nafaka alacağı öncelikle kesilir ve kalan meblağın ¼ ü  diğer alacaklar için kesilir.</a:t>
            </a:r>
          </a:p>
          <a:p>
            <a:pPr marL="342900" indent="-342900" algn="just" eaLnBrk="1" hangingPunct="1">
              <a:buFont typeface="Arial" panose="020B0604020202020204" pitchFamily="34" charset="0"/>
              <a:buChar char="•"/>
              <a:defRPr/>
            </a:pPr>
            <a:endParaRPr lang="tr-TR" altLang="x-none" sz="500" dirty="0">
              <a:solidFill>
                <a:schemeClr val="accent1">
                  <a:lumMod val="50000"/>
                </a:schemeClr>
              </a:solidFill>
            </a:endParaRPr>
          </a:p>
          <a:p>
            <a:pPr marL="342900" indent="-342900" algn="just" eaLnBrk="1" hangingPunct="1">
              <a:buFont typeface="Arial" panose="020B0604020202020204" pitchFamily="34" charset="0"/>
              <a:buChar char="•"/>
              <a:defRPr/>
            </a:pPr>
            <a:r>
              <a:rPr lang="tr-TR" altLang="x-none" dirty="0">
                <a:solidFill>
                  <a:schemeClr val="accent1">
                    <a:lumMod val="50000"/>
                  </a:schemeClr>
                </a:solidFill>
              </a:rPr>
              <a:t>Nafaka alacağı yanında birikmiş nafaka alacağı da varsa birikmiş nafaka alacakları sıraya girer diğer alacakların tabi olduğu ¼ lük sınıra tabi olur.</a:t>
            </a:r>
          </a:p>
          <a:p>
            <a:pPr marL="342900" indent="-342900" algn="just" eaLnBrk="1" hangingPunct="1">
              <a:buFont typeface="Arial" panose="020B0604020202020204" pitchFamily="34" charset="0"/>
              <a:buChar char="•"/>
              <a:defRPr/>
            </a:pPr>
            <a:endParaRPr lang="tr-TR" altLang="x-none" sz="500" dirty="0">
              <a:solidFill>
                <a:schemeClr val="accent1">
                  <a:lumMod val="50000"/>
                </a:schemeClr>
              </a:solidFill>
            </a:endParaRPr>
          </a:p>
          <a:p>
            <a:pPr marL="342900" indent="-342900" algn="just" eaLnBrk="1" hangingPunct="1">
              <a:buFont typeface="Arial" panose="020B0604020202020204" pitchFamily="34" charset="0"/>
              <a:buChar char="•"/>
              <a:defRPr/>
            </a:pPr>
            <a:r>
              <a:rPr lang="tr-TR" altLang="x-none" dirty="0">
                <a:solidFill>
                  <a:schemeClr val="accent1">
                    <a:lumMod val="50000"/>
                  </a:schemeClr>
                </a:solidFill>
              </a:rPr>
              <a:t>İlama bağlı olan nafaka alacağı haczedilemez.</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MAAŞ KESİNTİ UNSURLARI / AKADEMİK PERSONEL</a:t>
            </a:r>
            <a:endParaRPr lang="tr-TR" sz="3200" dirty="0"/>
          </a:p>
        </p:txBody>
      </p:sp>
      <p:sp>
        <p:nvSpPr>
          <p:cNvPr id="9" name="Dikdörtgen 8"/>
          <p:cNvSpPr/>
          <p:nvPr/>
        </p:nvSpPr>
        <p:spPr>
          <a:xfrm>
            <a:off x="707366" y="941869"/>
            <a:ext cx="10877080" cy="461665"/>
          </a:xfrm>
          <a:prstGeom prst="rect">
            <a:avLst/>
          </a:prstGeom>
        </p:spPr>
        <p:txBody>
          <a:bodyPr wrap="square">
            <a:spAutoFit/>
          </a:bodyPr>
          <a:lstStyle/>
          <a:p>
            <a:r>
              <a:rPr lang="tr-TR" sz="2400" b="1" u="sng" dirty="0">
                <a:solidFill>
                  <a:srgbClr val="203864"/>
                </a:solidFill>
              </a:rPr>
              <a:t>NAFAKA KESİNTİSİ</a:t>
            </a:r>
          </a:p>
        </p:txBody>
      </p:sp>
    </p:spTree>
    <p:extLst>
      <p:ext uri="{BB962C8B-B14F-4D97-AF65-F5344CB8AC3E}">
        <p14:creationId xmlns:p14="http://schemas.microsoft.com/office/powerpoint/2010/main" val="12425710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o 1"/>
          <p:cNvGraphicFramePr>
            <a:graphicFrameLocks noGrp="1"/>
          </p:cNvGraphicFramePr>
          <p:nvPr>
            <p:extLst>
              <p:ext uri="{D42A27DB-BD31-4B8C-83A1-F6EECF244321}">
                <p14:modId xmlns:p14="http://schemas.microsoft.com/office/powerpoint/2010/main" val="694590172"/>
              </p:ext>
            </p:extLst>
          </p:nvPr>
        </p:nvGraphicFramePr>
        <p:xfrm>
          <a:off x="284671" y="958608"/>
          <a:ext cx="11690452" cy="4358640"/>
        </p:xfrm>
        <a:graphic>
          <a:graphicData uri="http://schemas.openxmlformats.org/drawingml/2006/table">
            <a:tbl>
              <a:tblPr firstRow="1" bandRow="1">
                <a:effectLst>
                  <a:outerShdw blurRad="50800" dist="38100" dir="8100000" algn="tr" rotWithShape="0">
                    <a:prstClr val="black">
                      <a:alpha val="40000"/>
                    </a:prstClr>
                  </a:outerShdw>
                </a:effectLst>
                <a:tableStyleId>{7DF18680-E054-41AD-8BC1-D1AEF772440D}</a:tableStyleId>
              </a:tblPr>
              <a:tblGrid>
                <a:gridCol w="1552755">
                  <a:extLst>
                    <a:ext uri="{9D8B030D-6E8A-4147-A177-3AD203B41FA5}">
                      <a16:colId xmlns:a16="http://schemas.microsoft.com/office/drawing/2014/main" val="418593989"/>
                    </a:ext>
                  </a:extLst>
                </a:gridCol>
                <a:gridCol w="1570008">
                  <a:extLst>
                    <a:ext uri="{9D8B030D-6E8A-4147-A177-3AD203B41FA5}">
                      <a16:colId xmlns:a16="http://schemas.microsoft.com/office/drawing/2014/main" val="2649989556"/>
                    </a:ext>
                  </a:extLst>
                </a:gridCol>
                <a:gridCol w="1155940">
                  <a:extLst>
                    <a:ext uri="{9D8B030D-6E8A-4147-A177-3AD203B41FA5}">
                      <a16:colId xmlns:a16="http://schemas.microsoft.com/office/drawing/2014/main" val="17743245"/>
                    </a:ext>
                  </a:extLst>
                </a:gridCol>
                <a:gridCol w="7411749">
                  <a:extLst>
                    <a:ext uri="{9D8B030D-6E8A-4147-A177-3AD203B41FA5}">
                      <a16:colId xmlns:a16="http://schemas.microsoft.com/office/drawing/2014/main" val="3373124912"/>
                    </a:ext>
                  </a:extLst>
                </a:gridCol>
              </a:tblGrid>
              <a:tr h="352529">
                <a:tc>
                  <a:txBody>
                    <a:bodyPr/>
                    <a:lstStyle/>
                    <a:p>
                      <a:r>
                        <a:rPr lang="tr-TR" dirty="0"/>
                        <a:t>5434</a:t>
                      </a:r>
                      <a:r>
                        <a:rPr lang="tr-TR" baseline="0" dirty="0"/>
                        <a:t> </a:t>
                      </a:r>
                      <a:r>
                        <a:rPr lang="tr-TR" dirty="0"/>
                        <a:t>TABİ</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r>
                        <a:rPr lang="tr-TR" dirty="0"/>
                        <a:t>5510 TABİ</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gridSpan="2">
                  <a:txBody>
                    <a:bodyPr/>
                    <a:lstStyle/>
                    <a:p>
                      <a:r>
                        <a:rPr lang="tr-TR" dirty="0"/>
                        <a:t>FORMÜLÜ</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hMerge="1">
                  <a:txBody>
                    <a:bodyPr/>
                    <a:lstStyle/>
                    <a:p>
                      <a:endParaRPr lang="tr-TR"/>
                    </a:p>
                  </a:txBody>
                  <a:tcPr/>
                </a:tc>
                <a:extLst>
                  <a:ext uri="{0D108BD9-81ED-4DB2-BD59-A6C34878D82A}">
                    <a16:rowId xmlns:a16="http://schemas.microsoft.com/office/drawing/2014/main" val="2752894317"/>
                  </a:ext>
                </a:extLst>
              </a:tr>
              <a:tr h="370840">
                <a:tc>
                  <a:txBody>
                    <a:bodyPr/>
                    <a:lstStyle/>
                    <a:p>
                      <a:r>
                        <a:rPr lang="tr-TR" sz="1600" dirty="0">
                          <a:solidFill>
                            <a:srgbClr val="203864"/>
                          </a:solidFill>
                        </a:rPr>
                        <a:t>Gelir Vergisi</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ABE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solidFill>
                            <a:srgbClr val="203864"/>
                          </a:solidFill>
                        </a:rPr>
                        <a:t>Gelir Vergisi</a:t>
                      </a:r>
                    </a:p>
                  </a:txBody>
                  <a:tcPr anchor="ctr">
                    <a:lnT w="28575" cap="flat" cmpd="sng" algn="ctr">
                      <a:solidFill>
                        <a:schemeClr val="bg1"/>
                      </a:solidFill>
                      <a:prstDash val="solid"/>
                      <a:round/>
                      <a:headEnd type="none" w="med" len="med"/>
                      <a:tailEnd type="none" w="med" len="med"/>
                    </a:lnT>
                    <a:solidFill>
                      <a:srgbClr val="ABE9FF"/>
                    </a:solidFill>
                  </a:tcPr>
                </a:tc>
                <a:tc gridSpan="2">
                  <a:txBody>
                    <a:bodyPr/>
                    <a:lstStyle/>
                    <a:p>
                      <a:r>
                        <a:rPr lang="tr-TR" sz="1600" dirty="0">
                          <a:solidFill>
                            <a:srgbClr val="203864"/>
                          </a:solidFill>
                        </a:rPr>
                        <a:t>[(Aylık + Taban Aylık + Ek Gösterge + </a:t>
                      </a:r>
                      <a:r>
                        <a:rPr lang="tr-TR" sz="1600" kern="1200" dirty="0">
                          <a:solidFill>
                            <a:srgbClr val="203864"/>
                          </a:solidFill>
                          <a:latin typeface="+mn-lt"/>
                          <a:ea typeface="+mn-ea"/>
                          <a:cs typeface="+mn-cs"/>
                        </a:rPr>
                        <a:t>Kıdem Aylığı + İdari Görev Ödeneği </a:t>
                      </a:r>
                      <a:r>
                        <a:rPr lang="tr-TR" sz="1600" dirty="0">
                          <a:solidFill>
                            <a:srgbClr val="203864"/>
                          </a:solidFill>
                        </a:rPr>
                        <a:t>) - (Emekli Keseneği İştirakçi Payı %16 veya SGK %9 + GSSP İştirakçi %5 + Özel Sigorta + Engellilik İndirimi + Hizmet Borçlanması + Sendika Kesintisi)] x Gelir Vergisi Oranı</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tc hMerge="1">
                  <a:txBody>
                    <a:bodyPr/>
                    <a:lstStyle/>
                    <a:p>
                      <a:endParaRPr lang="tr-TR"/>
                    </a:p>
                  </a:txBody>
                  <a:tcPr/>
                </a:tc>
                <a:extLst>
                  <a:ext uri="{0D108BD9-81ED-4DB2-BD59-A6C34878D82A}">
                    <a16:rowId xmlns:a16="http://schemas.microsoft.com/office/drawing/2014/main" val="3740523463"/>
                  </a:ext>
                </a:extLst>
              </a:tr>
              <a:tr h="336891">
                <a:tc>
                  <a:txBody>
                    <a:bodyPr/>
                    <a:lstStyle/>
                    <a:p>
                      <a:r>
                        <a:rPr lang="tr-TR" sz="1600" dirty="0">
                          <a:solidFill>
                            <a:srgbClr val="203864"/>
                          </a:solidFill>
                        </a:rPr>
                        <a:t>Damga Vergisi</a:t>
                      </a:r>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solidFill>
                            <a:srgbClr val="203864"/>
                          </a:solidFill>
                        </a:rPr>
                        <a:t>Damga Vergisi</a:t>
                      </a:r>
                    </a:p>
                  </a:txBody>
                  <a:tcPr anchor="ctr">
                    <a:solidFill>
                      <a:srgbClr val="E1F7FF"/>
                    </a:solidFill>
                  </a:tcPr>
                </a:tc>
                <a:tc gridSpan="2">
                  <a:txBody>
                    <a:bodyPr/>
                    <a:lstStyle/>
                    <a:p>
                      <a:r>
                        <a:rPr lang="tr-TR" sz="1600" dirty="0">
                          <a:solidFill>
                            <a:srgbClr val="203864"/>
                          </a:solidFill>
                        </a:rPr>
                        <a:t>(Aylık + Taban Aylık + Ek Gösterge + Kıdem Aylığı + Ek Ödeme + Makam </a:t>
                      </a:r>
                      <a:r>
                        <a:rPr lang="tr-TR" sz="1600" dirty="0" err="1">
                          <a:solidFill>
                            <a:srgbClr val="203864"/>
                          </a:solidFill>
                        </a:rPr>
                        <a:t>Tazm</a:t>
                      </a:r>
                      <a:r>
                        <a:rPr lang="tr-TR" sz="1600" dirty="0">
                          <a:solidFill>
                            <a:srgbClr val="203864"/>
                          </a:solidFill>
                        </a:rPr>
                        <a:t>. + Görev </a:t>
                      </a:r>
                      <a:r>
                        <a:rPr lang="tr-TR" sz="1600" dirty="0" err="1">
                          <a:solidFill>
                            <a:srgbClr val="203864"/>
                          </a:solidFill>
                        </a:rPr>
                        <a:t>Tazm</a:t>
                      </a:r>
                      <a:r>
                        <a:rPr lang="tr-TR" sz="1600" dirty="0">
                          <a:solidFill>
                            <a:srgbClr val="203864"/>
                          </a:solidFill>
                        </a:rPr>
                        <a:t>. + Temsil </a:t>
                      </a:r>
                      <a:r>
                        <a:rPr lang="tr-TR" sz="1600" dirty="0" err="1">
                          <a:solidFill>
                            <a:srgbClr val="203864"/>
                          </a:solidFill>
                        </a:rPr>
                        <a:t>Tazm</a:t>
                      </a:r>
                      <a:r>
                        <a:rPr lang="tr-TR" sz="1600" dirty="0">
                          <a:solidFill>
                            <a:srgbClr val="203864"/>
                          </a:solidFill>
                        </a:rPr>
                        <a:t>. + Üniversite Ödeneği + İdari Görev Ödeneği + Yükseköğretim </a:t>
                      </a:r>
                      <a:r>
                        <a:rPr lang="tr-TR" sz="1600" dirty="0" err="1">
                          <a:solidFill>
                            <a:srgbClr val="203864"/>
                          </a:solidFill>
                        </a:rPr>
                        <a:t>Tazm</a:t>
                      </a:r>
                      <a:r>
                        <a:rPr lang="tr-TR" sz="1600" dirty="0">
                          <a:solidFill>
                            <a:srgbClr val="203864"/>
                          </a:solidFill>
                        </a:rPr>
                        <a:t>. + Akademik Teşvik </a:t>
                      </a:r>
                      <a:r>
                        <a:rPr lang="tr-TR" sz="1600" kern="1200" dirty="0">
                          <a:solidFill>
                            <a:srgbClr val="203864"/>
                          </a:solidFill>
                          <a:latin typeface="+mn-lt"/>
                          <a:ea typeface="+mn-ea"/>
                          <a:cs typeface="+mn-cs"/>
                        </a:rPr>
                        <a:t>Ödeneği</a:t>
                      </a:r>
                      <a:r>
                        <a:rPr lang="tr-TR" sz="1600" dirty="0">
                          <a:solidFill>
                            <a:srgbClr val="FF0000"/>
                          </a:solidFill>
                        </a:rPr>
                        <a:t> </a:t>
                      </a:r>
                      <a:r>
                        <a:rPr lang="tr-TR" sz="1600" dirty="0">
                          <a:solidFill>
                            <a:srgbClr val="203864"/>
                          </a:solidFill>
                        </a:rPr>
                        <a:t>+ Geliştirme Ödeneği + Eğitim Öğretim Ödeneği + Yabancı Dil </a:t>
                      </a:r>
                      <a:r>
                        <a:rPr lang="tr-TR" sz="1600" dirty="0" err="1">
                          <a:solidFill>
                            <a:srgbClr val="203864"/>
                          </a:solidFill>
                        </a:rPr>
                        <a:t>Tazm</a:t>
                      </a:r>
                      <a:r>
                        <a:rPr lang="tr-TR" sz="1600" dirty="0">
                          <a:solidFill>
                            <a:srgbClr val="203864"/>
                          </a:solidFill>
                        </a:rPr>
                        <a:t>. + Sendika Ödeneği) x ‰7.59 </a:t>
                      </a:r>
                    </a:p>
                  </a:txBody>
                  <a:tcPr anchor="ctr">
                    <a:lnR w="12700" cap="flat" cmpd="sng" algn="ctr">
                      <a:solidFill>
                        <a:schemeClr val="bg1"/>
                      </a:solidFill>
                      <a:prstDash val="solid"/>
                      <a:round/>
                      <a:headEnd type="none" w="med" len="med"/>
                      <a:tailEnd type="none" w="med" len="med"/>
                    </a:lnR>
                    <a:solidFill>
                      <a:srgbClr val="E1F7FF"/>
                    </a:solidFill>
                  </a:tcPr>
                </a:tc>
                <a:tc hMerge="1">
                  <a:txBody>
                    <a:bodyPr/>
                    <a:lstStyle/>
                    <a:p>
                      <a:endParaRPr lang="tr-TR"/>
                    </a:p>
                  </a:txBody>
                  <a:tcPr/>
                </a:tc>
                <a:extLst>
                  <a:ext uri="{0D108BD9-81ED-4DB2-BD59-A6C34878D82A}">
                    <a16:rowId xmlns:a16="http://schemas.microsoft.com/office/drawing/2014/main" val="1331604768"/>
                  </a:ext>
                </a:extLst>
              </a:tr>
              <a:tr h="370840">
                <a:tc>
                  <a:txBody>
                    <a:bodyPr/>
                    <a:lstStyle/>
                    <a:p>
                      <a:r>
                        <a:rPr lang="tr-TR" sz="1600" dirty="0">
                          <a:solidFill>
                            <a:srgbClr val="203864"/>
                          </a:solidFill>
                        </a:rPr>
                        <a:t>Sendika Kesintisi</a:t>
                      </a:r>
                    </a:p>
                  </a:txBody>
                  <a:tcPr anchor="ctr">
                    <a:lnL w="12700" cap="flat" cmpd="sng" algn="ctr">
                      <a:solidFill>
                        <a:schemeClr val="bg1"/>
                      </a:solidFill>
                      <a:prstDash val="solid"/>
                      <a:round/>
                      <a:headEnd type="none" w="med" len="med"/>
                      <a:tailEnd type="none" w="med" len="med"/>
                    </a:lnL>
                    <a:solidFill>
                      <a:srgbClr val="ABE9FF"/>
                    </a:solidFill>
                  </a:tcPr>
                </a:tc>
                <a:tc>
                  <a:txBody>
                    <a:bodyPr/>
                    <a:lstStyle/>
                    <a:p>
                      <a:r>
                        <a:rPr lang="tr-TR" sz="1600" dirty="0">
                          <a:solidFill>
                            <a:srgbClr val="203864"/>
                          </a:solidFill>
                        </a:rPr>
                        <a:t>Sendika Kesintisi</a:t>
                      </a:r>
                    </a:p>
                  </a:txBody>
                  <a:tcPr anchor="ctr">
                    <a:solidFill>
                      <a:srgbClr val="ABE9FF"/>
                    </a:solidFill>
                  </a:tcPr>
                </a:tc>
                <a:tc gridSpan="2">
                  <a:txBody>
                    <a:bodyPr/>
                    <a:lstStyle/>
                    <a:p>
                      <a:r>
                        <a:rPr lang="tr-TR" sz="1600" dirty="0">
                          <a:solidFill>
                            <a:srgbClr val="203864"/>
                          </a:solidFill>
                        </a:rPr>
                        <a:t>Damga Vergisine tabi aylık brüt gelirler toplamı x Sendika tüzüğünde belirtilen oran</a:t>
                      </a:r>
                    </a:p>
                  </a:txBody>
                  <a:tcPr anchor="ctr">
                    <a:lnR w="12700" cap="flat" cmpd="sng" algn="ctr">
                      <a:solidFill>
                        <a:schemeClr val="bg1"/>
                      </a:solidFill>
                      <a:prstDash val="solid"/>
                      <a:round/>
                      <a:headEnd type="none" w="med" len="med"/>
                      <a:tailEnd type="none" w="med" len="med"/>
                    </a:lnR>
                    <a:solidFill>
                      <a:srgbClr val="ABE9FF"/>
                    </a:solidFill>
                  </a:tcPr>
                </a:tc>
                <a:tc hMerge="1">
                  <a:txBody>
                    <a:bodyPr/>
                    <a:lstStyle/>
                    <a:p>
                      <a:endParaRPr lang="tr-TR"/>
                    </a:p>
                  </a:txBody>
                  <a:tcPr/>
                </a:tc>
                <a:extLst>
                  <a:ext uri="{0D108BD9-81ED-4DB2-BD59-A6C34878D82A}">
                    <a16:rowId xmlns:a16="http://schemas.microsoft.com/office/drawing/2014/main" val="2071895349"/>
                  </a:ext>
                </a:extLst>
              </a:tr>
              <a:tr h="370840">
                <a:tc>
                  <a:txBody>
                    <a:bodyPr/>
                    <a:lstStyle/>
                    <a:p>
                      <a:r>
                        <a:rPr lang="tr-TR" sz="1600" dirty="0">
                          <a:solidFill>
                            <a:srgbClr val="203864"/>
                          </a:solidFill>
                        </a:rPr>
                        <a:t>İcra Kesintisi</a:t>
                      </a:r>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r>
                        <a:rPr lang="tr-TR" sz="1600" dirty="0">
                          <a:solidFill>
                            <a:srgbClr val="203864"/>
                          </a:solidFill>
                        </a:rPr>
                        <a:t>İcra Kesintisi</a:t>
                      </a:r>
                    </a:p>
                  </a:txBody>
                  <a:tcPr anchor="ctr">
                    <a:solidFill>
                      <a:srgbClr val="E1F7FF"/>
                    </a:solidFill>
                  </a:tcPr>
                </a:tc>
                <a:tc gridSpan="2">
                  <a:txBody>
                    <a:bodyPr/>
                    <a:lstStyle/>
                    <a:p>
                      <a:r>
                        <a:rPr lang="tr-TR" sz="1600" dirty="0">
                          <a:solidFill>
                            <a:srgbClr val="203864"/>
                          </a:solidFill>
                        </a:rPr>
                        <a:t>Net maaştan (ele geçen) Aile Yardımı düşüldükten sonra kalan </a:t>
                      </a:r>
                      <a:r>
                        <a:rPr lang="tr-TR" sz="1600" kern="1200" dirty="0">
                          <a:solidFill>
                            <a:srgbClr val="203864"/>
                          </a:solidFill>
                          <a:latin typeface="+mn-lt"/>
                          <a:ea typeface="+mn-ea"/>
                          <a:cs typeface="+mn-cs"/>
                        </a:rPr>
                        <a:t>kısmın</a:t>
                      </a:r>
                      <a:r>
                        <a:rPr lang="tr-TR" sz="1600" dirty="0">
                          <a:solidFill>
                            <a:srgbClr val="203864"/>
                          </a:solidFill>
                        </a:rPr>
                        <a:t> 1/4 ü oranında kesinti  yapılır.</a:t>
                      </a:r>
                    </a:p>
                  </a:txBody>
                  <a:tcPr anchor="ctr">
                    <a:lnR w="12700" cap="flat" cmpd="sng" algn="ctr">
                      <a:solidFill>
                        <a:schemeClr val="bg1"/>
                      </a:solidFill>
                      <a:prstDash val="solid"/>
                      <a:round/>
                      <a:headEnd type="none" w="med" len="med"/>
                      <a:tailEnd type="none" w="med" len="med"/>
                    </a:lnR>
                    <a:solidFill>
                      <a:srgbClr val="E1F7FF"/>
                    </a:solidFill>
                  </a:tcPr>
                </a:tc>
                <a:tc hMerge="1">
                  <a:txBody>
                    <a:bodyPr/>
                    <a:lstStyle/>
                    <a:p>
                      <a:endParaRPr lang="tr-TR"/>
                    </a:p>
                  </a:txBody>
                  <a:tcPr/>
                </a:tc>
                <a:extLst>
                  <a:ext uri="{0D108BD9-81ED-4DB2-BD59-A6C34878D82A}">
                    <a16:rowId xmlns:a16="http://schemas.microsoft.com/office/drawing/2014/main" val="1773064031"/>
                  </a:ext>
                </a:extLst>
              </a:tr>
              <a:tr h="370840">
                <a:tc>
                  <a:txBody>
                    <a:bodyPr/>
                    <a:lstStyle/>
                    <a:p>
                      <a:r>
                        <a:rPr lang="tr-TR" sz="1600" dirty="0">
                          <a:solidFill>
                            <a:srgbClr val="203864"/>
                          </a:solidFill>
                        </a:rPr>
                        <a:t>Nafaka Kesintisi</a:t>
                      </a:r>
                    </a:p>
                  </a:txBody>
                  <a:tcPr anchor="ctr">
                    <a:lnL w="12700" cap="flat" cmpd="sng" algn="ctr">
                      <a:solidFill>
                        <a:schemeClr val="bg1"/>
                      </a:solidFill>
                      <a:prstDash val="solid"/>
                      <a:round/>
                      <a:headEnd type="none" w="med" len="med"/>
                      <a:tailEnd type="none" w="med" len="med"/>
                    </a:lnL>
                    <a:solidFill>
                      <a:srgbClr val="ABE9FF"/>
                    </a:solidFill>
                  </a:tcPr>
                </a:tc>
                <a:tc>
                  <a:txBody>
                    <a:bodyPr/>
                    <a:lstStyle/>
                    <a:p>
                      <a:r>
                        <a:rPr lang="tr-TR" sz="1600" dirty="0">
                          <a:solidFill>
                            <a:srgbClr val="203864"/>
                          </a:solidFill>
                        </a:rPr>
                        <a:t>Nafaka Kesintisi</a:t>
                      </a:r>
                    </a:p>
                  </a:txBody>
                  <a:tcPr anchor="ctr">
                    <a:solidFill>
                      <a:srgbClr val="ABE9FF"/>
                    </a:solidFill>
                  </a:tcPr>
                </a:tc>
                <a:tc gridSpan="2">
                  <a:txBody>
                    <a:bodyPr/>
                    <a:lstStyle/>
                    <a:p>
                      <a:r>
                        <a:rPr lang="tr-TR" sz="1600" dirty="0">
                          <a:solidFill>
                            <a:srgbClr val="203864"/>
                          </a:solidFill>
                        </a:rPr>
                        <a:t>Mahkeme kararında belirtilen miktar kadar kesinti yapılır.</a:t>
                      </a:r>
                    </a:p>
                  </a:txBody>
                  <a:tcPr anchor="ctr">
                    <a:lnR w="12700" cap="flat" cmpd="sng" algn="ctr">
                      <a:solidFill>
                        <a:schemeClr val="bg1"/>
                      </a:solidFill>
                      <a:prstDash val="solid"/>
                      <a:round/>
                      <a:headEnd type="none" w="med" len="med"/>
                      <a:tailEnd type="none" w="med" len="med"/>
                    </a:lnR>
                    <a:solidFill>
                      <a:srgbClr val="ABE9FF"/>
                    </a:solidFill>
                  </a:tcPr>
                </a:tc>
                <a:tc hMerge="1">
                  <a:txBody>
                    <a:bodyPr/>
                    <a:lstStyle/>
                    <a:p>
                      <a:endParaRPr lang="tr-TR"/>
                    </a:p>
                  </a:txBody>
                  <a:tcPr/>
                </a:tc>
                <a:extLst>
                  <a:ext uri="{0D108BD9-81ED-4DB2-BD59-A6C34878D82A}">
                    <a16:rowId xmlns:a16="http://schemas.microsoft.com/office/drawing/2014/main" val="1538781771"/>
                  </a:ext>
                </a:extLst>
              </a:tr>
              <a:tr h="411480">
                <a:tc rowSpan="2">
                  <a:txBody>
                    <a:bodyPr/>
                    <a:lstStyle/>
                    <a:p>
                      <a:r>
                        <a:rPr lang="tr-TR" sz="1600" dirty="0">
                          <a:solidFill>
                            <a:srgbClr val="203864"/>
                          </a:solidFill>
                        </a:rPr>
                        <a:t>Kefalet Kesintisi</a:t>
                      </a:r>
                    </a:p>
                  </a:txBody>
                  <a:tcPr anchor="ctr">
                    <a:lnL w="12700" cap="flat" cmpd="sng" algn="ctr">
                      <a:solidFill>
                        <a:schemeClr val="bg1"/>
                      </a:solidFill>
                      <a:prstDash val="solid"/>
                      <a:round/>
                      <a:headEnd type="none" w="med" len="med"/>
                      <a:tailEnd type="none" w="med" len="med"/>
                    </a:lnL>
                    <a:solidFill>
                      <a:srgbClr val="E1F7FF"/>
                    </a:solidFill>
                  </a:tcPr>
                </a:tc>
                <a:tc rowSpan="2">
                  <a:txBody>
                    <a:bodyPr/>
                    <a:lstStyle/>
                    <a:p>
                      <a:r>
                        <a:rPr lang="tr-TR" sz="1600" dirty="0">
                          <a:solidFill>
                            <a:srgbClr val="203864"/>
                          </a:solidFill>
                        </a:rPr>
                        <a:t>Kefalet Kesintisi</a:t>
                      </a:r>
                    </a:p>
                  </a:txBody>
                  <a:tcPr anchor="ctr">
                    <a:solidFill>
                      <a:srgbClr val="E1F7FF"/>
                    </a:solidFill>
                  </a:tcPr>
                </a:tc>
                <a:tc>
                  <a:txBody>
                    <a:bodyPr/>
                    <a:lstStyle/>
                    <a:p>
                      <a:r>
                        <a:rPr lang="tr-TR" sz="1600" dirty="0">
                          <a:solidFill>
                            <a:srgbClr val="203864"/>
                          </a:solidFill>
                        </a:rPr>
                        <a:t>Giriş Aidatı</a:t>
                      </a:r>
                    </a:p>
                  </a:txBody>
                  <a:tcPr anchor="ctr">
                    <a:lnR w="12700" cap="flat" cmpd="sng" algn="ctr">
                      <a:solidFill>
                        <a:schemeClr val="bg1"/>
                      </a:solidFill>
                      <a:prstDash val="solid"/>
                      <a:round/>
                      <a:headEnd type="none" w="med" len="med"/>
                      <a:tailEnd type="none" w="med" len="med"/>
                    </a:lnR>
                    <a:solidFill>
                      <a:srgbClr val="ABE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solidFill>
                            <a:srgbClr val="203864"/>
                          </a:solidFill>
                        </a:rPr>
                        <a:t>1500 x Aylık Katsayı / 4 (</a:t>
                      </a:r>
                      <a:r>
                        <a:rPr lang="tr-TR" sz="1600" dirty="0" err="1">
                          <a:solidFill>
                            <a:srgbClr val="203864"/>
                          </a:solidFill>
                        </a:rPr>
                        <a:t>Kefaletli</a:t>
                      </a:r>
                      <a:r>
                        <a:rPr lang="tr-TR" sz="1600" dirty="0">
                          <a:solidFill>
                            <a:srgbClr val="203864"/>
                          </a:solidFill>
                        </a:rPr>
                        <a:t> görevin ilk 4 ayı, 4 eşit taksitte ödenir.)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38524750"/>
                  </a:ext>
                </a:extLst>
              </a:tr>
              <a:tr h="411480">
                <a:tc vMerge="1">
                  <a:txBody>
                    <a:bodyPr/>
                    <a:lstStyle/>
                    <a:p>
                      <a:endParaRPr lang="tr-TR"/>
                    </a:p>
                  </a:txBody>
                  <a:tcPr/>
                </a:tc>
                <a:tc vMerge="1">
                  <a:txBody>
                    <a:bodyPr/>
                    <a:lstStyle/>
                    <a:p>
                      <a:endParaRPr lang="tr-T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solidFill>
                            <a:srgbClr val="203864"/>
                          </a:solidFill>
                        </a:rPr>
                        <a:t>Aylık Aidat</a:t>
                      </a:r>
                    </a:p>
                  </a:txBody>
                  <a:tcPr anchor="ctr">
                    <a:lnR w="12700" cap="flat" cmpd="sng" algn="ctr">
                      <a:solidFill>
                        <a:schemeClr val="bg1"/>
                      </a:solidFill>
                      <a:prstDash val="solid"/>
                      <a:round/>
                      <a:headEnd type="none" w="med" len="med"/>
                      <a:tailEnd type="none" w="med" len="med"/>
                    </a:lnR>
                    <a:solidFill>
                      <a:srgbClr val="ABE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solidFill>
                            <a:srgbClr val="203864"/>
                          </a:solidFill>
                        </a:rPr>
                        <a:t>100 x Aylık Katsayı (Giriş aidatı taksitleri bittikten sonra </a:t>
                      </a:r>
                      <a:r>
                        <a:rPr lang="tr-TR" sz="1600" dirty="0" err="1">
                          <a:solidFill>
                            <a:srgbClr val="203864"/>
                          </a:solidFill>
                        </a:rPr>
                        <a:t>kefaletli</a:t>
                      </a:r>
                      <a:r>
                        <a:rPr lang="tr-TR" sz="1600" dirty="0">
                          <a:solidFill>
                            <a:srgbClr val="203864"/>
                          </a:solidFill>
                        </a:rPr>
                        <a:t> görev süresince her 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3362447820"/>
                  </a:ext>
                </a:extLst>
              </a:tr>
              <a:tr h="411480">
                <a:tc>
                  <a:txBody>
                    <a:bodyPr/>
                    <a:lstStyle/>
                    <a:p>
                      <a:r>
                        <a:rPr lang="tr-TR" sz="1600" dirty="0">
                          <a:solidFill>
                            <a:srgbClr val="203864"/>
                          </a:solidFill>
                        </a:rPr>
                        <a:t>Lojman Kirası</a:t>
                      </a:r>
                    </a:p>
                  </a:txBody>
                  <a:tcPr anchor="ctr">
                    <a:lnL w="12700" cap="flat" cmpd="sng" algn="ctr">
                      <a:solidFill>
                        <a:schemeClr val="bg1"/>
                      </a:solidFill>
                      <a:prstDash val="solid"/>
                      <a:round/>
                      <a:headEnd type="none" w="med" len="med"/>
                      <a:tailEnd type="none" w="med" len="med"/>
                    </a:lnL>
                    <a:solidFill>
                      <a:srgbClr val="ABE9FF"/>
                    </a:solidFill>
                  </a:tcPr>
                </a:tc>
                <a:tc>
                  <a:txBody>
                    <a:bodyPr/>
                    <a:lstStyle/>
                    <a:p>
                      <a:r>
                        <a:rPr lang="tr-TR" sz="1600" dirty="0">
                          <a:solidFill>
                            <a:srgbClr val="203864"/>
                          </a:solidFill>
                        </a:rPr>
                        <a:t>Lojman Kirası</a:t>
                      </a:r>
                    </a:p>
                  </a:txBody>
                  <a:tcPr anchor="ctr">
                    <a:solidFill>
                      <a:srgbClr val="ABE9F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solidFill>
                            <a:srgbClr val="203864"/>
                          </a:solidFill>
                        </a:rPr>
                        <a:t>Lojman idaresinin belirlediği miktar</a:t>
                      </a:r>
                    </a:p>
                  </a:txBody>
                  <a:tcPr anchor="ctr">
                    <a:lnR w="12700" cap="flat" cmpd="sng" algn="ctr">
                      <a:solidFill>
                        <a:schemeClr val="bg1"/>
                      </a:solidFill>
                      <a:prstDash val="solid"/>
                      <a:round/>
                      <a:headEnd type="none" w="med" len="med"/>
                      <a:tailEnd type="none" w="med" len="med"/>
                    </a:lnR>
                    <a:solidFill>
                      <a:srgbClr val="ABE9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600" dirty="0">
                        <a:solidFill>
                          <a:srgbClr val="203864"/>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ABE9FF"/>
                    </a:solidFill>
                  </a:tcPr>
                </a:tc>
                <a:extLst>
                  <a:ext uri="{0D108BD9-81ED-4DB2-BD59-A6C34878D82A}">
                    <a16:rowId xmlns:a16="http://schemas.microsoft.com/office/drawing/2014/main" val="2197869591"/>
                  </a:ext>
                </a:extLst>
              </a:tr>
            </a:tbl>
          </a:graphicData>
        </a:graphic>
      </p:graphicFrame>
      <p:sp>
        <p:nvSpPr>
          <p:cNvPr id="7" name="TextBox 5"/>
          <p:cNvSpPr txBox="1">
            <a:spLocks noChangeArrowheads="1"/>
          </p:cNvSpPr>
          <p:nvPr/>
        </p:nvSpPr>
        <p:spPr bwMode="auto">
          <a:xfrm>
            <a:off x="200280" y="267680"/>
            <a:ext cx="118592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b="1" dirty="0">
                <a:solidFill>
                  <a:srgbClr val="00B0F0"/>
                </a:solidFill>
              </a:rPr>
              <a:t>MAAŞ KESİNTİ UNSURLARININ HESAPLAMASI</a:t>
            </a:r>
          </a:p>
        </p:txBody>
      </p:sp>
    </p:spTree>
    <p:extLst>
      <p:ext uri="{BB962C8B-B14F-4D97-AF65-F5344CB8AC3E}">
        <p14:creationId xmlns:p14="http://schemas.microsoft.com/office/powerpoint/2010/main" val="25366667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o 1"/>
          <p:cNvGraphicFramePr>
            <a:graphicFrameLocks noGrp="1"/>
          </p:cNvGraphicFramePr>
          <p:nvPr>
            <p:extLst>
              <p:ext uri="{D42A27DB-BD31-4B8C-83A1-F6EECF244321}">
                <p14:modId xmlns:p14="http://schemas.microsoft.com/office/powerpoint/2010/main" val="812454807"/>
              </p:ext>
            </p:extLst>
          </p:nvPr>
        </p:nvGraphicFramePr>
        <p:xfrm>
          <a:off x="284671" y="958608"/>
          <a:ext cx="11690452" cy="4328160"/>
        </p:xfrm>
        <a:graphic>
          <a:graphicData uri="http://schemas.openxmlformats.org/drawingml/2006/table">
            <a:tbl>
              <a:tblPr firstRow="1" bandRow="1">
                <a:effectLst>
                  <a:outerShdw blurRad="50800" dist="38100" dir="8100000" algn="tr" rotWithShape="0">
                    <a:prstClr val="black">
                      <a:alpha val="40000"/>
                    </a:prstClr>
                  </a:outerShdw>
                </a:effectLst>
                <a:tableStyleId>{7DF18680-E054-41AD-8BC1-D1AEF772440D}</a:tableStyleId>
              </a:tblPr>
              <a:tblGrid>
                <a:gridCol w="2510287">
                  <a:extLst>
                    <a:ext uri="{9D8B030D-6E8A-4147-A177-3AD203B41FA5}">
                      <a16:colId xmlns:a16="http://schemas.microsoft.com/office/drawing/2014/main" val="418593989"/>
                    </a:ext>
                  </a:extLst>
                </a:gridCol>
                <a:gridCol w="2484408">
                  <a:extLst>
                    <a:ext uri="{9D8B030D-6E8A-4147-A177-3AD203B41FA5}">
                      <a16:colId xmlns:a16="http://schemas.microsoft.com/office/drawing/2014/main" val="2649989556"/>
                    </a:ext>
                  </a:extLst>
                </a:gridCol>
                <a:gridCol w="6695757">
                  <a:extLst>
                    <a:ext uri="{9D8B030D-6E8A-4147-A177-3AD203B41FA5}">
                      <a16:colId xmlns:a16="http://schemas.microsoft.com/office/drawing/2014/main" val="17743245"/>
                    </a:ext>
                  </a:extLst>
                </a:gridCol>
              </a:tblGrid>
              <a:tr h="352529">
                <a:tc>
                  <a:txBody>
                    <a:bodyPr/>
                    <a:lstStyle/>
                    <a:p>
                      <a:r>
                        <a:rPr lang="tr-TR" dirty="0"/>
                        <a:t>5434</a:t>
                      </a:r>
                      <a:r>
                        <a:rPr lang="tr-TR" baseline="0" dirty="0"/>
                        <a:t> </a:t>
                      </a:r>
                      <a:r>
                        <a:rPr lang="tr-TR" dirty="0"/>
                        <a:t>TABİ</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r>
                        <a:rPr lang="tr-TR" dirty="0"/>
                        <a:t>5510 TABİ</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r>
                        <a:rPr lang="tr-TR" dirty="0"/>
                        <a:t>FORMÜLÜ</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2752894317"/>
                  </a:ext>
                </a:extLst>
              </a:tr>
              <a:tr h="370840">
                <a:tc>
                  <a:txBody>
                    <a:bodyPr/>
                    <a:lstStyle/>
                    <a:p>
                      <a:r>
                        <a:rPr lang="tr-TR" sz="1600" dirty="0">
                          <a:solidFill>
                            <a:srgbClr val="203864"/>
                          </a:solidFill>
                        </a:rPr>
                        <a:t>Emekli Sandığı Keseneği                                 (İşveren: %20, İştirakçi: %16, Artış: %100)</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ABE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600" dirty="0">
                        <a:solidFill>
                          <a:srgbClr val="203864"/>
                        </a:solidFill>
                      </a:endParaRPr>
                    </a:p>
                  </a:txBody>
                  <a:tcPr anchor="ctr">
                    <a:lnT w="28575" cap="flat" cmpd="sng" algn="ctr">
                      <a:solidFill>
                        <a:schemeClr val="bg1"/>
                      </a:solidFill>
                      <a:prstDash val="solid"/>
                      <a:round/>
                      <a:headEnd type="none" w="med" len="med"/>
                      <a:tailEnd type="none" w="med" len="med"/>
                    </a:lnT>
                    <a:solidFill>
                      <a:srgbClr val="ABE9FF"/>
                    </a:solidFill>
                  </a:tcPr>
                </a:tc>
                <a:tc>
                  <a:txBody>
                    <a:bodyPr/>
                    <a:lstStyle/>
                    <a:p>
                      <a:r>
                        <a:rPr lang="tr-TR" sz="1600" dirty="0">
                          <a:solidFill>
                            <a:srgbClr val="203864"/>
                          </a:solidFill>
                        </a:rPr>
                        <a:t>[(Emeklilik Gösterge Puanı x Aylık Katsayısı) + Taban Aylık + Ek Gösterge Aylığı + Kıdem Aylığı + (E.Y.D.M.A. X Emekli Keseneği Oranı) - Artış %100] x İşveren Oranı %20 veya İştirakçi Oranı %16</a:t>
                      </a:r>
                    </a:p>
                  </a:txBody>
                  <a:tcPr anchor="ct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ABE9FF"/>
                    </a:solidFill>
                  </a:tcPr>
                </a:tc>
                <a:extLst>
                  <a:ext uri="{0D108BD9-81ED-4DB2-BD59-A6C34878D82A}">
                    <a16:rowId xmlns:a16="http://schemas.microsoft.com/office/drawing/2014/main" val="3740523463"/>
                  </a:ext>
                </a:extLst>
              </a:tr>
              <a:tr h="336891">
                <a:tc>
                  <a:txBody>
                    <a:bodyPr/>
                    <a:lstStyle/>
                    <a:p>
                      <a:r>
                        <a:rPr lang="tr-TR" sz="1600" dirty="0">
                          <a:solidFill>
                            <a:srgbClr val="203864"/>
                          </a:solidFill>
                        </a:rPr>
                        <a:t>Genel Sağlık Sigortası (İşveren: %12)</a:t>
                      </a:r>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600" dirty="0">
                        <a:solidFill>
                          <a:srgbClr val="203864"/>
                        </a:solidFill>
                      </a:endParaRPr>
                    </a:p>
                  </a:txBody>
                  <a:tcPr anchor="ctr">
                    <a:solidFill>
                      <a:srgbClr val="E1F7FF"/>
                    </a:solidFill>
                  </a:tcPr>
                </a:tc>
                <a:tc>
                  <a:txBody>
                    <a:bodyPr/>
                    <a:lstStyle/>
                    <a:p>
                      <a:r>
                        <a:rPr lang="tr-TR" sz="1600" dirty="0">
                          <a:solidFill>
                            <a:srgbClr val="203864"/>
                          </a:solidFill>
                        </a:rPr>
                        <a:t>[(Emeklilik Gösterge Puanı x Aylık Katsayısı) + Taban Aylık + Ek Gösterge Aylığı + Kıdem Aylığı + (E.Y.D.M.A. X Emekli Keseneği Oranı) - Artış %100] x %12</a:t>
                      </a:r>
                    </a:p>
                  </a:txBody>
                  <a:tcPr anchor="ctr">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1331604768"/>
                  </a:ext>
                </a:extLst>
              </a:tr>
              <a:tr h="370840">
                <a:tc>
                  <a:txBody>
                    <a:bodyPr/>
                    <a:lstStyle/>
                    <a:p>
                      <a:r>
                        <a:rPr lang="tr-TR" sz="1600" dirty="0">
                          <a:solidFill>
                            <a:srgbClr val="203864"/>
                          </a:solidFill>
                        </a:rPr>
                        <a:t>Bireysel Emeklilik Kesintisi</a:t>
                      </a:r>
                    </a:p>
                  </a:txBody>
                  <a:tcPr anchor="ctr">
                    <a:lnL w="12700" cap="flat" cmpd="sng" algn="ctr">
                      <a:solidFill>
                        <a:schemeClr val="bg1"/>
                      </a:solidFill>
                      <a:prstDash val="solid"/>
                      <a:round/>
                      <a:headEnd type="none" w="med" len="med"/>
                      <a:tailEnd type="none" w="med" len="med"/>
                    </a:lnL>
                    <a:solidFill>
                      <a:srgbClr val="ABE9FF"/>
                    </a:solidFill>
                  </a:tcPr>
                </a:tc>
                <a:tc>
                  <a:txBody>
                    <a:bodyPr/>
                    <a:lstStyle/>
                    <a:p>
                      <a:endParaRPr lang="tr-TR" sz="1600" dirty="0">
                        <a:solidFill>
                          <a:srgbClr val="203864"/>
                        </a:solidFill>
                      </a:endParaRPr>
                    </a:p>
                  </a:txBody>
                  <a:tcPr anchor="ctr">
                    <a:solidFill>
                      <a:srgbClr val="ABE9FF"/>
                    </a:solidFill>
                  </a:tcPr>
                </a:tc>
                <a:tc>
                  <a:txBody>
                    <a:bodyPr/>
                    <a:lstStyle/>
                    <a:p>
                      <a:r>
                        <a:rPr lang="tr-TR" sz="1600" dirty="0">
                          <a:solidFill>
                            <a:srgbClr val="203864"/>
                          </a:solidFill>
                        </a:rPr>
                        <a:t>[(Emeklilik Gösterge Puanı x Aylık Katsayısı) + Taban Aylık + Ek Gösterge Aylığı + Kıdem Aylığı + (E.Y.D.M.A. X Emekli Keseneği Oranı) - Artış %100] x %3</a:t>
                      </a:r>
                    </a:p>
                  </a:txBody>
                  <a:tcPr anchor="ctr">
                    <a:lnR w="12700" cap="flat" cmpd="sng" algn="ctr">
                      <a:solidFill>
                        <a:schemeClr val="bg1"/>
                      </a:solidFill>
                      <a:prstDash val="solid"/>
                      <a:round/>
                      <a:headEnd type="none" w="med" len="med"/>
                      <a:tailEnd type="none" w="med" len="med"/>
                    </a:lnR>
                    <a:solidFill>
                      <a:srgbClr val="ABE9FF"/>
                    </a:solidFill>
                  </a:tcPr>
                </a:tc>
                <a:extLst>
                  <a:ext uri="{0D108BD9-81ED-4DB2-BD59-A6C34878D82A}">
                    <a16:rowId xmlns:a16="http://schemas.microsoft.com/office/drawing/2014/main" val="2071895349"/>
                  </a:ext>
                </a:extLst>
              </a:tr>
              <a:tr h="370840">
                <a:tc>
                  <a:txBody>
                    <a:bodyPr/>
                    <a:lstStyle/>
                    <a:p>
                      <a:endParaRPr lang="tr-TR" dirty="0"/>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pPr marL="0" algn="l" defTabSz="914400" rtl="0" eaLnBrk="1" latinLnBrk="0" hangingPunct="1"/>
                      <a:r>
                        <a:rPr lang="tr-TR" sz="1600" kern="1200" dirty="0">
                          <a:solidFill>
                            <a:srgbClr val="203864"/>
                          </a:solidFill>
                          <a:latin typeface="+mn-lt"/>
                          <a:ea typeface="+mn-ea"/>
                          <a:cs typeface="+mn-cs"/>
                        </a:rPr>
                        <a:t>Uzun Vadeli Sigorta Kolları Primi (İşveren: %11, İştirakçi: %9)</a:t>
                      </a:r>
                    </a:p>
                  </a:txBody>
                  <a:tcPr anchor="ctr">
                    <a:solidFill>
                      <a:srgbClr val="E1F7FF"/>
                    </a:solidFill>
                  </a:tcPr>
                </a:tc>
                <a:tc>
                  <a:txBody>
                    <a:bodyPr/>
                    <a:lstStyle/>
                    <a:p>
                      <a:r>
                        <a:rPr lang="tr-TR" sz="1600" dirty="0">
                          <a:solidFill>
                            <a:srgbClr val="203864"/>
                          </a:solidFill>
                        </a:rPr>
                        <a:t>[Aylık + Taban Aylık + Ek Gösterge +Kıdem Aylığı + Üniversite Ödeneği + Makam Tazminatı + Temsil/Görev Tazminatı] x İşveren Payı %11 veya İştirakçi Payı %9</a:t>
                      </a:r>
                    </a:p>
                  </a:txBody>
                  <a:tcPr anchor="ctr">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1773064031"/>
                  </a:ext>
                </a:extLst>
              </a:tr>
              <a:tr h="370840">
                <a:tc>
                  <a:txBody>
                    <a:bodyPr/>
                    <a:lstStyle/>
                    <a:p>
                      <a:endParaRPr lang="tr-TR" sz="1600" dirty="0">
                        <a:solidFill>
                          <a:srgbClr val="203864"/>
                        </a:solidFill>
                      </a:endParaRPr>
                    </a:p>
                  </a:txBody>
                  <a:tcPr anchor="ctr">
                    <a:lnL w="12700" cap="flat" cmpd="sng" algn="ctr">
                      <a:solidFill>
                        <a:schemeClr val="bg1"/>
                      </a:solidFill>
                      <a:prstDash val="solid"/>
                      <a:round/>
                      <a:headEnd type="none" w="med" len="med"/>
                      <a:tailEnd type="none" w="med" len="med"/>
                    </a:lnL>
                    <a:solidFill>
                      <a:srgbClr val="ABE9FF"/>
                    </a:solidFill>
                  </a:tcPr>
                </a:tc>
                <a:tc>
                  <a:txBody>
                    <a:bodyPr/>
                    <a:lstStyle/>
                    <a:p>
                      <a:r>
                        <a:rPr lang="tr-TR" sz="1600" dirty="0">
                          <a:solidFill>
                            <a:srgbClr val="203864"/>
                          </a:solidFill>
                        </a:rPr>
                        <a:t>Genel Sağlık Sigortası                               (İşveren: %7.5, İştirakçi: %5)</a:t>
                      </a:r>
                    </a:p>
                  </a:txBody>
                  <a:tcPr anchor="ctr">
                    <a:solidFill>
                      <a:srgbClr val="ABE9FF"/>
                    </a:solidFill>
                  </a:tcPr>
                </a:tc>
                <a:tc>
                  <a:txBody>
                    <a:bodyPr/>
                    <a:lstStyle/>
                    <a:p>
                      <a:r>
                        <a:rPr lang="tr-TR" sz="1600" dirty="0">
                          <a:solidFill>
                            <a:srgbClr val="203864"/>
                          </a:solidFill>
                        </a:rPr>
                        <a:t>[Aylık + Taban Aylık + Ek Gösterge +Kıdem Aylığı + Üniversite Ödeneği + Makam Tazminatı + Temsil/Görev Tazminatı] x İşveren Payı %7.5 veya İştirakçi Payı %5</a:t>
                      </a:r>
                    </a:p>
                  </a:txBody>
                  <a:tcPr anchor="ctr">
                    <a:lnR w="12700" cap="flat" cmpd="sng" algn="ctr">
                      <a:solidFill>
                        <a:schemeClr val="bg1"/>
                      </a:solidFill>
                      <a:prstDash val="solid"/>
                      <a:round/>
                      <a:headEnd type="none" w="med" len="med"/>
                      <a:tailEnd type="none" w="med" len="med"/>
                    </a:lnR>
                    <a:solidFill>
                      <a:srgbClr val="ABE9FF"/>
                    </a:solidFill>
                  </a:tcPr>
                </a:tc>
                <a:extLst>
                  <a:ext uri="{0D108BD9-81ED-4DB2-BD59-A6C34878D82A}">
                    <a16:rowId xmlns:a16="http://schemas.microsoft.com/office/drawing/2014/main" val="1538781771"/>
                  </a:ext>
                </a:extLst>
              </a:tr>
              <a:tr h="411480">
                <a:tc>
                  <a:txBody>
                    <a:bodyPr/>
                    <a:lstStyle/>
                    <a:p>
                      <a:endParaRPr lang="tr-TR" sz="1600" dirty="0">
                        <a:solidFill>
                          <a:srgbClr val="203864"/>
                        </a:solidFill>
                      </a:endParaRPr>
                    </a:p>
                  </a:txBody>
                  <a:tcPr anchor="ctr">
                    <a:lnL w="12700" cap="flat" cmpd="sng" algn="ctr">
                      <a:solidFill>
                        <a:schemeClr val="bg1"/>
                      </a:solidFill>
                      <a:prstDash val="solid"/>
                      <a:round/>
                      <a:headEnd type="none" w="med" len="med"/>
                      <a:tailEnd type="none" w="med" len="med"/>
                    </a:lnL>
                    <a:solidFill>
                      <a:srgbClr val="E1F7FF"/>
                    </a:solidFill>
                  </a:tcPr>
                </a:tc>
                <a:tc>
                  <a:txBody>
                    <a:bodyPr/>
                    <a:lstStyle/>
                    <a:p>
                      <a:r>
                        <a:rPr lang="tr-TR" sz="1600" dirty="0">
                          <a:solidFill>
                            <a:srgbClr val="203864"/>
                          </a:solidFill>
                        </a:rPr>
                        <a:t>Bireysel Emeklilik Kesintisi</a:t>
                      </a:r>
                    </a:p>
                  </a:txBody>
                  <a:tcPr anchor="ctr">
                    <a:solidFill>
                      <a:srgbClr val="E1F7FF"/>
                    </a:solidFill>
                  </a:tcPr>
                </a:tc>
                <a:tc>
                  <a:txBody>
                    <a:bodyPr/>
                    <a:lstStyle/>
                    <a:p>
                      <a:r>
                        <a:rPr lang="tr-TR" sz="1600" dirty="0">
                          <a:solidFill>
                            <a:srgbClr val="203864"/>
                          </a:solidFill>
                        </a:rPr>
                        <a:t>[Aylık + Taban Aylık + Ek Gösterge +Kıdem Aylığı + Üniversite Ödeneği + Makam Tazminatı + Temsil/Görev Tazminatı] x %3</a:t>
                      </a:r>
                    </a:p>
                  </a:txBody>
                  <a:tcPr anchor="ctr">
                    <a:lnR w="12700" cap="flat" cmpd="sng" algn="ctr">
                      <a:solidFill>
                        <a:schemeClr val="bg1"/>
                      </a:solidFill>
                      <a:prstDash val="solid"/>
                      <a:round/>
                      <a:headEnd type="none" w="med" len="med"/>
                      <a:tailEnd type="none" w="med" len="med"/>
                    </a:lnR>
                    <a:solidFill>
                      <a:srgbClr val="E1F7FF"/>
                    </a:solidFill>
                  </a:tcPr>
                </a:tc>
                <a:extLst>
                  <a:ext uri="{0D108BD9-81ED-4DB2-BD59-A6C34878D82A}">
                    <a16:rowId xmlns:a16="http://schemas.microsoft.com/office/drawing/2014/main" val="2197869591"/>
                  </a:ext>
                </a:extLst>
              </a:tr>
            </a:tbl>
          </a:graphicData>
        </a:graphic>
      </p:graphicFrame>
      <p:sp>
        <p:nvSpPr>
          <p:cNvPr id="7" name="TextBox 5"/>
          <p:cNvSpPr txBox="1">
            <a:spLocks noChangeArrowheads="1"/>
          </p:cNvSpPr>
          <p:nvPr/>
        </p:nvSpPr>
        <p:spPr bwMode="auto">
          <a:xfrm>
            <a:off x="200280" y="267680"/>
            <a:ext cx="118592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b="1" dirty="0">
                <a:solidFill>
                  <a:srgbClr val="00B0F0"/>
                </a:solidFill>
              </a:rPr>
              <a:t>MAAŞ KESİNTİ UNSURLARININ HESAPLAMASI</a:t>
            </a:r>
          </a:p>
        </p:txBody>
      </p:sp>
    </p:spTree>
    <p:extLst>
      <p:ext uri="{BB962C8B-B14F-4D97-AF65-F5344CB8AC3E}">
        <p14:creationId xmlns:p14="http://schemas.microsoft.com/office/powerpoint/2010/main" val="1791665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4" name="TextBox 7"/>
          <p:cNvSpPr txBox="1">
            <a:spLocks noChangeArrowheads="1"/>
          </p:cNvSpPr>
          <p:nvPr/>
        </p:nvSpPr>
        <p:spPr bwMode="auto">
          <a:xfrm>
            <a:off x="379562" y="1981955"/>
            <a:ext cx="11395495" cy="1692771"/>
          </a:xfrm>
          <a:prstGeom prst="rect">
            <a:avLst/>
          </a:prstGeom>
          <a:no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tr-TR" altLang="tr-TR" sz="3600" b="1" dirty="0">
                <a:solidFill>
                  <a:srgbClr val="00B0F0"/>
                </a:solidFill>
              </a:rPr>
              <a:t>BÖLÜM - 4</a:t>
            </a:r>
            <a:endParaRPr lang="tr-TR" altLang="tr-TR" sz="2800" b="1" dirty="0">
              <a:solidFill>
                <a:srgbClr val="00B0F0"/>
              </a:solidFill>
            </a:endParaRPr>
          </a:p>
          <a:p>
            <a:pPr algn="ctr" eaLnBrk="1" hangingPunct="1"/>
            <a:endParaRPr lang="tr-TR" altLang="tr-TR" sz="2400" b="1" dirty="0">
              <a:solidFill>
                <a:srgbClr val="00B0F0"/>
              </a:solidFill>
            </a:endParaRPr>
          </a:p>
          <a:p>
            <a:pPr algn="ctr" eaLnBrk="1" hangingPunct="1"/>
            <a:r>
              <a:rPr lang="tr-TR" altLang="tr-TR" sz="4400" b="1" dirty="0">
                <a:solidFill>
                  <a:srgbClr val="203864"/>
                </a:solidFill>
              </a:rPr>
              <a:t>SÖZLEŞMELİ AKADEMİK PERSONEL</a:t>
            </a:r>
          </a:p>
        </p:txBody>
      </p:sp>
      <p:sp>
        <p:nvSpPr>
          <p:cNvPr id="2"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61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9354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4" name="TextBox 7"/>
          <p:cNvSpPr txBox="1">
            <a:spLocks noChangeArrowheads="1"/>
          </p:cNvSpPr>
          <p:nvPr/>
        </p:nvSpPr>
        <p:spPr bwMode="auto">
          <a:xfrm>
            <a:off x="379562" y="2751396"/>
            <a:ext cx="11395495" cy="769441"/>
          </a:xfrm>
          <a:prstGeom prst="rect">
            <a:avLst/>
          </a:prstGeom>
          <a:no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tr-TR" altLang="tr-TR" sz="4400" b="1" dirty="0">
                <a:solidFill>
                  <a:srgbClr val="203864"/>
                </a:solidFill>
              </a:rPr>
              <a:t>SANATÇI ÖĞRETİM ELEMANLARI</a:t>
            </a:r>
          </a:p>
        </p:txBody>
      </p:sp>
      <p:sp>
        <p:nvSpPr>
          <p:cNvPr id="2"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61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685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4" name="TextBox 7"/>
          <p:cNvSpPr txBox="1">
            <a:spLocks noChangeArrowheads="1"/>
          </p:cNvSpPr>
          <p:nvPr/>
        </p:nvSpPr>
        <p:spPr bwMode="auto">
          <a:xfrm>
            <a:off x="379562" y="1981955"/>
            <a:ext cx="11395495" cy="2369880"/>
          </a:xfrm>
          <a:prstGeom prst="rect">
            <a:avLst/>
          </a:prstGeom>
          <a:no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tr-TR" altLang="tr-TR" sz="3600" b="1" dirty="0">
                <a:solidFill>
                  <a:srgbClr val="00B0F0"/>
                </a:solidFill>
              </a:rPr>
              <a:t>BÖLÜM - 2</a:t>
            </a:r>
            <a:endParaRPr lang="tr-TR" altLang="tr-TR" sz="2800" b="1" dirty="0">
              <a:solidFill>
                <a:srgbClr val="00B0F0"/>
              </a:solidFill>
            </a:endParaRPr>
          </a:p>
          <a:p>
            <a:pPr algn="ctr" eaLnBrk="1" hangingPunct="1"/>
            <a:endParaRPr lang="tr-TR" altLang="tr-TR" sz="2400" b="1" dirty="0">
              <a:solidFill>
                <a:srgbClr val="00B0F0"/>
              </a:solidFill>
            </a:endParaRPr>
          </a:p>
          <a:p>
            <a:pPr algn="ctr" eaLnBrk="1" hangingPunct="1"/>
            <a:r>
              <a:rPr lang="tr-TR" altLang="tr-TR" sz="4400" b="1" dirty="0">
                <a:solidFill>
                  <a:srgbClr val="203864"/>
                </a:solidFill>
              </a:rPr>
              <a:t>MAAŞ GELİR UNSURLARI / AKADEMİK PERSONEL</a:t>
            </a:r>
          </a:p>
        </p:txBody>
      </p:sp>
      <p:sp>
        <p:nvSpPr>
          <p:cNvPr id="2"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61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2586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562930"/>
            <a:ext cx="10603525" cy="3793346"/>
          </a:xfrm>
          <a:prstGeom prst="rect">
            <a:avLst/>
          </a:prstGeom>
        </p:spPr>
        <p:txBody>
          <a:bodyPr wrap="square">
            <a:spAutoFit/>
          </a:bodyPr>
          <a:lstStyle/>
          <a:p>
            <a:pPr algn="just" eaLnBrk="1" hangingPunct="1">
              <a:defRPr/>
            </a:pPr>
            <a:r>
              <a:rPr lang="tr-TR" altLang="x-none" sz="1600" b="1" dirty="0">
                <a:solidFill>
                  <a:schemeClr val="accent1">
                    <a:lumMod val="50000"/>
                  </a:schemeClr>
                </a:solidFill>
              </a:rPr>
              <a:t>2914 sayılı Yükseköğretim Personel Kanunu,</a:t>
            </a:r>
          </a:p>
          <a:p>
            <a:pPr algn="just" eaLnBrk="1" hangingPunct="1">
              <a:defRPr/>
            </a:pPr>
            <a:r>
              <a:rPr lang="tr-TR" altLang="x-none" sz="1600" b="1" dirty="0">
                <a:solidFill>
                  <a:schemeClr val="accent1">
                    <a:lumMod val="50000"/>
                  </a:schemeClr>
                </a:solidFill>
              </a:rPr>
              <a:t>657 sayılı Devlet Memurları Kanunu,</a:t>
            </a:r>
          </a:p>
          <a:p>
            <a:pPr algn="just" eaLnBrk="1" hangingPunct="1">
              <a:defRPr/>
            </a:pPr>
            <a:r>
              <a:rPr lang="tr-TR" altLang="x-none" sz="1600" b="1" dirty="0">
                <a:solidFill>
                  <a:schemeClr val="accent1">
                    <a:lumMod val="50000"/>
                  </a:schemeClr>
                </a:solidFill>
              </a:rPr>
              <a:t>Bakanlar Kurulu Kararı </a:t>
            </a:r>
            <a:r>
              <a:rPr lang="tr-TR" altLang="x-none" sz="1600" b="1" u="sng" dirty="0">
                <a:solidFill>
                  <a:schemeClr val="accent1">
                    <a:lumMod val="50000"/>
                  </a:schemeClr>
                </a:solidFill>
              </a:rPr>
              <a:t>(84/7784-87/11782- 93/4664- 2012/2665),</a:t>
            </a:r>
          </a:p>
          <a:p>
            <a:pPr algn="just" eaLnBrk="1" hangingPunct="1">
              <a:defRPr/>
            </a:pPr>
            <a:r>
              <a:rPr lang="tr-TR" altLang="x-none" sz="1600" b="1" dirty="0">
                <a:solidFill>
                  <a:schemeClr val="accent1">
                    <a:lumMod val="50000"/>
                  </a:schemeClr>
                </a:solidFill>
              </a:rPr>
              <a:t>Devlet Sanatçıları ve Sanatçıların Sözleşmeli Olarak Çalıştırılmalarına Dair Esaslar;</a:t>
            </a:r>
          </a:p>
          <a:p>
            <a:pPr algn="just" eaLnBrk="1" hangingPunct="1">
              <a:defRPr/>
            </a:pPr>
            <a:endParaRPr lang="tr-TR" altLang="x-none" sz="1200" dirty="0">
              <a:solidFill>
                <a:schemeClr val="accent1">
                  <a:lumMod val="50000"/>
                </a:schemeClr>
              </a:solidFill>
            </a:endParaRPr>
          </a:p>
          <a:p>
            <a:pPr algn="just" eaLnBrk="1" hangingPunct="1">
              <a:defRPr/>
            </a:pPr>
            <a:r>
              <a:rPr lang="tr-TR" altLang="x-none" dirty="0">
                <a:solidFill>
                  <a:schemeClr val="accent1">
                    <a:lumMod val="50000"/>
                  </a:schemeClr>
                </a:solidFill>
              </a:rPr>
              <a:t>11.10.1983 tarihli ve 2914 sayılı Kanunun 15 inci maddesi; Yükseköğretim Kurumlarının; 657 sayılı Devlet Memurları Kanununun değişik ek geçici 16 </a:t>
            </a:r>
            <a:r>
              <a:rPr lang="tr-TR" altLang="x-none" dirty="0" err="1">
                <a:solidFill>
                  <a:schemeClr val="accent1">
                    <a:lumMod val="50000"/>
                  </a:schemeClr>
                </a:solidFill>
              </a:rPr>
              <a:t>ıncı</a:t>
            </a:r>
            <a:r>
              <a:rPr lang="tr-TR" altLang="x-none" dirty="0">
                <a:solidFill>
                  <a:schemeClr val="accent1">
                    <a:lumMod val="50000"/>
                  </a:schemeClr>
                </a:solidFill>
              </a:rPr>
              <a:t> maddesinde </a:t>
            </a:r>
            <a:r>
              <a:rPr lang="tr-TR" altLang="x-none" dirty="0" err="1">
                <a:solidFill>
                  <a:schemeClr val="accent1">
                    <a:lumMod val="50000"/>
                  </a:schemeClr>
                </a:solidFill>
              </a:rPr>
              <a:t>ünvanları</a:t>
            </a:r>
            <a:r>
              <a:rPr lang="tr-TR" altLang="x-none" dirty="0">
                <a:solidFill>
                  <a:schemeClr val="accent1">
                    <a:lumMod val="50000"/>
                  </a:schemeClr>
                </a:solidFill>
              </a:rPr>
              <a:t> belirtilen personeli, </a:t>
            </a:r>
            <a:r>
              <a:rPr lang="tr-TR" altLang="x-none" b="1" u="sng" dirty="0">
                <a:solidFill>
                  <a:schemeClr val="accent1">
                    <a:lumMod val="50000"/>
                  </a:schemeClr>
                </a:solidFill>
              </a:rPr>
              <a:t>Yükseköğretim Kurulunun onayı ile sözleşmeli olarak istihdam edilebilir. </a:t>
            </a:r>
          </a:p>
          <a:p>
            <a:pPr algn="just" eaLnBrk="1" hangingPunct="1">
              <a:defRPr/>
            </a:pPr>
            <a:endParaRPr lang="tr-TR" altLang="x-none" sz="1000" dirty="0">
              <a:solidFill>
                <a:schemeClr val="accent1">
                  <a:lumMod val="50000"/>
                </a:schemeClr>
              </a:solidFill>
            </a:endParaRPr>
          </a:p>
          <a:p>
            <a:pPr algn="just" eaLnBrk="1" hangingPunct="1">
              <a:defRPr/>
            </a:pPr>
            <a:r>
              <a:rPr lang="tr-TR" altLang="x-none" dirty="0">
                <a:solidFill>
                  <a:schemeClr val="accent1">
                    <a:lumMod val="50000"/>
                  </a:schemeClr>
                </a:solidFill>
              </a:rPr>
              <a:t>Üniversitelere bağlı Devlet Türk Musikisi Konservatuarlarında, “</a:t>
            </a:r>
            <a:r>
              <a:rPr lang="tr-TR" altLang="x-none" b="1" dirty="0">
                <a:solidFill>
                  <a:schemeClr val="accent1">
                    <a:lumMod val="50000"/>
                  </a:schemeClr>
                </a:solidFill>
              </a:rPr>
              <a:t>Yükseköğretim Kurumlarına Bağlı Devlet Türk Musikisi Konservatuarlarında Sanatçı Öğretim Elemanlarının Sözleşmeli olarak Çalıştırılmasına Dair Bakanlar Kurulu Kararı</a:t>
            </a:r>
            <a:r>
              <a:rPr lang="tr-TR" altLang="x-none" dirty="0">
                <a:solidFill>
                  <a:schemeClr val="accent1">
                    <a:lumMod val="50000"/>
                  </a:schemeClr>
                </a:solidFill>
              </a:rPr>
              <a:t>” ve “</a:t>
            </a:r>
            <a:r>
              <a:rPr lang="tr-TR" altLang="x-none" b="1" u="sng" dirty="0">
                <a:solidFill>
                  <a:schemeClr val="accent1">
                    <a:lumMod val="50000"/>
                  </a:schemeClr>
                </a:solidFill>
              </a:rPr>
              <a:t>Devlet Sanatçıları ve Sanatçıların Sözleşmeli Olarak Çalıştırılmalarına Dair Esaslar</a:t>
            </a:r>
            <a:r>
              <a:rPr lang="tr-TR" altLang="x-none" dirty="0">
                <a:solidFill>
                  <a:schemeClr val="accent1">
                    <a:lumMod val="50000"/>
                  </a:schemeClr>
                </a:solidFill>
              </a:rPr>
              <a:t>” da sözleşme esasları, sosyal yardımlar ile diğer mali haklar düzenlenmiştir.</a:t>
            </a:r>
          </a:p>
          <a:p>
            <a:pPr algn="just" eaLnBrk="1" hangingPunct="1">
              <a:defRPr/>
            </a:pPr>
            <a:endParaRPr lang="tr-TR" altLang="x-none" sz="1050" dirty="0">
              <a:solidFill>
                <a:schemeClr val="accent1">
                  <a:lumMod val="50000"/>
                </a:schemeClr>
              </a:solidFill>
            </a:endParaRPr>
          </a:p>
          <a:p>
            <a:pPr algn="just" eaLnBrk="1" hangingPunct="1">
              <a:defRPr/>
            </a:pPr>
            <a:r>
              <a:rPr lang="tr-TR" altLang="x-none" dirty="0">
                <a:solidFill>
                  <a:schemeClr val="accent1">
                    <a:lumMod val="50000"/>
                  </a:schemeClr>
                </a:solidFill>
              </a:rPr>
              <a:t>Her mali yılda Sözleşmeleri yenilenir. </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SANATÇI ÖĞRETİM ELEMANLARI </a:t>
            </a:r>
          </a:p>
        </p:txBody>
      </p:sp>
      <p:sp>
        <p:nvSpPr>
          <p:cNvPr id="9" name="Dikdörtgen 8"/>
          <p:cNvSpPr/>
          <p:nvPr/>
        </p:nvSpPr>
        <p:spPr>
          <a:xfrm>
            <a:off x="707366" y="974409"/>
            <a:ext cx="10877080" cy="523220"/>
          </a:xfrm>
          <a:prstGeom prst="rect">
            <a:avLst/>
          </a:prstGeom>
        </p:spPr>
        <p:txBody>
          <a:bodyPr wrap="square">
            <a:spAutoFit/>
          </a:bodyPr>
          <a:lstStyle/>
          <a:p>
            <a:r>
              <a:rPr lang="tr-TR" sz="2800" b="1" u="sng" dirty="0">
                <a:solidFill>
                  <a:srgbClr val="203864"/>
                </a:solidFill>
              </a:rPr>
              <a:t>SÖZLEŞME ÜCRETİ</a:t>
            </a:r>
          </a:p>
        </p:txBody>
      </p:sp>
    </p:spTree>
    <p:extLst>
      <p:ext uri="{BB962C8B-B14F-4D97-AF65-F5344CB8AC3E}">
        <p14:creationId xmlns:p14="http://schemas.microsoft.com/office/powerpoint/2010/main" val="41227455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797486"/>
            <a:ext cx="10603525" cy="3046988"/>
          </a:xfrm>
          <a:prstGeom prst="rect">
            <a:avLst/>
          </a:prstGeom>
        </p:spPr>
        <p:txBody>
          <a:bodyPr wrap="square">
            <a:spAutoFit/>
          </a:bodyPr>
          <a:lstStyle/>
          <a:p>
            <a:pPr algn="just" eaLnBrk="1" hangingPunct="1">
              <a:defRPr/>
            </a:pPr>
            <a:r>
              <a:rPr lang="tr-TR" altLang="x-none" sz="2400" dirty="0">
                <a:solidFill>
                  <a:schemeClr val="accent1">
                    <a:lumMod val="50000"/>
                  </a:schemeClr>
                </a:solidFill>
              </a:rPr>
              <a:t>Sözleşmeli Sanatçı Öğretim Elemanlarına ödenebilecek ücretin üst sınırları ve sağlanacak sosyal yardımlar ile diğer mali haklar; Yükseköğretim Kurulunun önerisi, Maliye Bakanlığının görüşü üzerine Cumhurbaşkanınca belirlenir.</a:t>
            </a:r>
          </a:p>
          <a:p>
            <a:pPr algn="just" eaLnBrk="1" hangingPunct="1">
              <a:defRPr/>
            </a:pPr>
            <a:endParaRPr lang="tr-TR" altLang="x-none" sz="2400" dirty="0">
              <a:solidFill>
                <a:schemeClr val="accent1">
                  <a:lumMod val="50000"/>
                </a:schemeClr>
              </a:solidFill>
            </a:endParaRPr>
          </a:p>
          <a:p>
            <a:pPr algn="just" eaLnBrk="1" hangingPunct="1">
              <a:defRPr/>
            </a:pPr>
            <a:r>
              <a:rPr lang="tr-TR" altLang="x-none" sz="2400" dirty="0">
                <a:solidFill>
                  <a:schemeClr val="accent1">
                    <a:lumMod val="50000"/>
                  </a:schemeClr>
                </a:solidFill>
              </a:rPr>
              <a:t>Sözleşmeli olarak çalışanlara, çalıştıkları günlerle orantılı olarak ( hastalık ve senelik izin süreleri dahil) </a:t>
            </a:r>
            <a:r>
              <a:rPr lang="tr-TR" altLang="x-none" sz="2400" b="1" dirty="0">
                <a:solidFill>
                  <a:schemeClr val="accent1">
                    <a:lumMod val="50000"/>
                  </a:schemeClr>
                </a:solidFill>
              </a:rPr>
              <a:t>Ocak</a:t>
            </a:r>
            <a:r>
              <a:rPr lang="tr-TR" altLang="x-none" sz="2400" dirty="0">
                <a:solidFill>
                  <a:schemeClr val="accent1">
                    <a:lumMod val="50000"/>
                  </a:schemeClr>
                </a:solidFill>
              </a:rPr>
              <a:t>, </a:t>
            </a:r>
            <a:r>
              <a:rPr lang="tr-TR" altLang="x-none" sz="2400" b="1" dirty="0">
                <a:solidFill>
                  <a:schemeClr val="accent1">
                    <a:lumMod val="50000"/>
                  </a:schemeClr>
                </a:solidFill>
              </a:rPr>
              <a:t>Nisan</a:t>
            </a:r>
            <a:r>
              <a:rPr lang="tr-TR" altLang="x-none" sz="2400" dirty="0">
                <a:solidFill>
                  <a:schemeClr val="accent1">
                    <a:lumMod val="50000"/>
                  </a:schemeClr>
                </a:solidFill>
              </a:rPr>
              <a:t>, </a:t>
            </a:r>
            <a:r>
              <a:rPr lang="tr-TR" altLang="x-none" sz="2400" b="1" dirty="0">
                <a:solidFill>
                  <a:schemeClr val="accent1">
                    <a:lumMod val="50000"/>
                  </a:schemeClr>
                </a:solidFill>
              </a:rPr>
              <a:t>Temmuz</a:t>
            </a:r>
            <a:r>
              <a:rPr lang="tr-TR" altLang="x-none" sz="2400" dirty="0">
                <a:solidFill>
                  <a:schemeClr val="accent1">
                    <a:lumMod val="50000"/>
                  </a:schemeClr>
                </a:solidFill>
              </a:rPr>
              <a:t> ve </a:t>
            </a:r>
            <a:r>
              <a:rPr lang="tr-TR" altLang="x-none" sz="2400" b="1" dirty="0">
                <a:solidFill>
                  <a:schemeClr val="accent1">
                    <a:lumMod val="50000"/>
                  </a:schemeClr>
                </a:solidFill>
              </a:rPr>
              <a:t>Ekim</a:t>
            </a:r>
            <a:r>
              <a:rPr lang="tr-TR" altLang="x-none" sz="2400" dirty="0">
                <a:solidFill>
                  <a:schemeClr val="accent1">
                    <a:lumMod val="50000"/>
                  </a:schemeClr>
                </a:solidFill>
              </a:rPr>
              <a:t> aylarında ödenmek üzere mali yıl içinde </a:t>
            </a:r>
            <a:r>
              <a:rPr lang="tr-TR" altLang="x-none" sz="2400" b="1" dirty="0">
                <a:solidFill>
                  <a:schemeClr val="accent1">
                    <a:lumMod val="50000"/>
                  </a:schemeClr>
                </a:solidFill>
              </a:rPr>
              <a:t>dört aylık ücret </a:t>
            </a:r>
            <a:r>
              <a:rPr lang="tr-TR" altLang="x-none" sz="2400" dirty="0">
                <a:solidFill>
                  <a:schemeClr val="accent1">
                    <a:lumMod val="50000"/>
                  </a:schemeClr>
                </a:solidFill>
              </a:rPr>
              <a:t>ikramiye olarak verilir. (Değişik: 27/07/1993 tarih ve 93/4664 sayılı B.K.K) </a:t>
            </a:r>
          </a:p>
        </p:txBody>
      </p:sp>
      <p:sp>
        <p:nvSpPr>
          <p:cNvPr id="9" name="Dikdörtgen 8"/>
          <p:cNvSpPr/>
          <p:nvPr/>
        </p:nvSpPr>
        <p:spPr>
          <a:xfrm>
            <a:off x="707366" y="1122704"/>
            <a:ext cx="10877080" cy="523220"/>
          </a:xfrm>
          <a:prstGeom prst="rect">
            <a:avLst/>
          </a:prstGeom>
        </p:spPr>
        <p:txBody>
          <a:bodyPr wrap="square">
            <a:spAutoFit/>
          </a:bodyPr>
          <a:lstStyle/>
          <a:p>
            <a:r>
              <a:rPr lang="tr-TR" sz="2800" b="1" u="sng" dirty="0">
                <a:solidFill>
                  <a:srgbClr val="203864"/>
                </a:solidFill>
              </a:rPr>
              <a:t>İKRAMİYE</a:t>
            </a:r>
          </a:p>
        </p:txBody>
      </p:sp>
      <p:sp>
        <p:nvSpPr>
          <p:cNvPr id="10" name="Dikdörtgen 9"/>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SANATÇI ÖĞRETİM ELEMANLARI </a:t>
            </a:r>
          </a:p>
        </p:txBody>
      </p:sp>
    </p:spTree>
    <p:extLst>
      <p:ext uri="{BB962C8B-B14F-4D97-AF65-F5344CB8AC3E}">
        <p14:creationId xmlns:p14="http://schemas.microsoft.com/office/powerpoint/2010/main" val="34492053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2039024"/>
            <a:ext cx="10603525" cy="3170099"/>
          </a:xfrm>
          <a:prstGeom prst="rect">
            <a:avLst/>
          </a:prstGeom>
        </p:spPr>
        <p:txBody>
          <a:bodyPr wrap="square">
            <a:spAutoFit/>
          </a:bodyPr>
          <a:lstStyle/>
          <a:p>
            <a:pPr algn="just" eaLnBrk="1" hangingPunct="1">
              <a:defRPr/>
            </a:pPr>
            <a:r>
              <a:rPr lang="tr-TR" altLang="x-none" sz="2000" dirty="0">
                <a:solidFill>
                  <a:schemeClr val="accent1">
                    <a:lumMod val="50000"/>
                  </a:schemeClr>
                </a:solidFill>
              </a:rPr>
              <a:t>Ayrıca, olağanüstü gayret ve çalışmaları sonucunda </a:t>
            </a:r>
            <a:r>
              <a:rPr lang="tr-TR" altLang="x-none" sz="2000" b="1" dirty="0">
                <a:solidFill>
                  <a:schemeClr val="accent1">
                    <a:lumMod val="50000"/>
                  </a:schemeClr>
                </a:solidFill>
              </a:rPr>
              <a:t>emsallerine göre başarılı görev yaptıkları tespit edilenlere</a:t>
            </a:r>
            <a:r>
              <a:rPr lang="tr-TR" altLang="x-none" sz="2000" dirty="0">
                <a:solidFill>
                  <a:schemeClr val="accent1">
                    <a:lumMod val="50000"/>
                  </a:schemeClr>
                </a:solidFill>
              </a:rPr>
              <a:t>; Cumhurbaşkanlığı oluru ile </a:t>
            </a:r>
            <a:r>
              <a:rPr lang="tr-TR" altLang="x-none" sz="2000" b="1" u="sng" dirty="0">
                <a:solidFill>
                  <a:schemeClr val="accent1">
                    <a:lumMod val="50000"/>
                  </a:schemeClr>
                </a:solidFill>
              </a:rPr>
              <a:t>Aralık</a:t>
            </a:r>
            <a:r>
              <a:rPr lang="tr-TR" altLang="x-none" sz="2000" dirty="0">
                <a:solidFill>
                  <a:schemeClr val="accent1">
                    <a:lumMod val="50000"/>
                  </a:schemeClr>
                </a:solidFill>
              </a:rPr>
              <a:t> ve </a:t>
            </a:r>
            <a:r>
              <a:rPr lang="tr-TR" altLang="x-none" sz="2000" b="1" u="sng" dirty="0">
                <a:solidFill>
                  <a:schemeClr val="accent1">
                    <a:lumMod val="50000"/>
                  </a:schemeClr>
                </a:solidFill>
              </a:rPr>
              <a:t>Haziran</a:t>
            </a:r>
            <a:r>
              <a:rPr lang="tr-TR" altLang="x-none" sz="2000" dirty="0">
                <a:solidFill>
                  <a:schemeClr val="accent1">
                    <a:lumMod val="50000"/>
                  </a:schemeClr>
                </a:solidFill>
              </a:rPr>
              <a:t> aylarında birer aylık ücret tutarında  teşvik ikramiyesi verilir.</a:t>
            </a:r>
          </a:p>
          <a:p>
            <a:pPr algn="just" eaLnBrk="1" hangingPunct="1">
              <a:defRPr/>
            </a:pPr>
            <a:endParaRPr lang="tr-TR" altLang="x-none" sz="2000" dirty="0">
              <a:solidFill>
                <a:schemeClr val="accent1">
                  <a:lumMod val="50000"/>
                </a:schemeClr>
              </a:solidFill>
            </a:endParaRPr>
          </a:p>
          <a:p>
            <a:pPr algn="just" eaLnBrk="1" hangingPunct="1">
              <a:defRPr/>
            </a:pPr>
            <a:r>
              <a:rPr lang="tr-TR" altLang="x-none" sz="2000" dirty="0">
                <a:solidFill>
                  <a:schemeClr val="accent1">
                    <a:lumMod val="50000"/>
                  </a:schemeClr>
                </a:solidFill>
              </a:rPr>
              <a:t>Teşvik ikramiyesinin ödenmesi için yıl sonunda, 2914 Sayılı Yükseköğretim Personel Kanunun 15 inci maddesi ve 93/4664 sayılı Bakanlar Kurulu Kararı uyarınca, Yükseköğretim Kurulunun önerisi Milli Eğitim Bakanlığı’nın uygun görüşü ve Cumhurbaşkanlığı OLUR’ u alınmak sureti ile Ocak ayı ilk teşvik ikramiyesi ödenir. Haziran ayında ki teşvik ikramiyesi de aynı Ocak ayındaki prosedürler takip edilerek tamamlandıktan sonra ödeme yapılır.</a:t>
            </a:r>
          </a:p>
          <a:p>
            <a:pPr algn="just" eaLnBrk="1" hangingPunct="1">
              <a:defRPr/>
            </a:pPr>
            <a:endParaRPr lang="tr-TR" altLang="x-none" sz="2000" dirty="0">
              <a:solidFill>
                <a:srgbClr val="FF0000"/>
              </a:solidFill>
            </a:endParaRPr>
          </a:p>
        </p:txBody>
      </p:sp>
      <p:sp>
        <p:nvSpPr>
          <p:cNvPr id="9" name="Dikdörtgen 8"/>
          <p:cNvSpPr/>
          <p:nvPr/>
        </p:nvSpPr>
        <p:spPr>
          <a:xfrm>
            <a:off x="707366" y="1433254"/>
            <a:ext cx="10877080" cy="523220"/>
          </a:xfrm>
          <a:prstGeom prst="rect">
            <a:avLst/>
          </a:prstGeom>
        </p:spPr>
        <p:txBody>
          <a:bodyPr wrap="square">
            <a:spAutoFit/>
          </a:bodyPr>
          <a:lstStyle/>
          <a:p>
            <a:r>
              <a:rPr lang="tr-TR" sz="2800" b="1" u="sng" dirty="0">
                <a:solidFill>
                  <a:srgbClr val="203864"/>
                </a:solidFill>
              </a:rPr>
              <a:t>TEŞVİK İKRAMİYESİ</a:t>
            </a:r>
          </a:p>
        </p:txBody>
      </p:sp>
      <p:sp>
        <p:nvSpPr>
          <p:cNvPr id="10" name="Dikdörtgen 9"/>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SANATÇI ÖĞRETİM ELEMANLARI </a:t>
            </a:r>
          </a:p>
        </p:txBody>
      </p:sp>
    </p:spTree>
    <p:extLst>
      <p:ext uri="{BB962C8B-B14F-4D97-AF65-F5344CB8AC3E}">
        <p14:creationId xmlns:p14="http://schemas.microsoft.com/office/powerpoint/2010/main" val="14660344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528430"/>
            <a:ext cx="10603525" cy="4047262"/>
          </a:xfrm>
          <a:prstGeom prst="rect">
            <a:avLst/>
          </a:prstGeom>
        </p:spPr>
        <p:txBody>
          <a:bodyPr wrap="square">
            <a:spAutoFit/>
          </a:bodyPr>
          <a:lstStyle/>
          <a:p>
            <a:pPr algn="just" eaLnBrk="1" hangingPunct="1">
              <a:defRPr/>
            </a:pPr>
            <a:r>
              <a:rPr lang="tr-TR" altLang="x-none" b="1" dirty="0">
                <a:solidFill>
                  <a:schemeClr val="accent1">
                    <a:lumMod val="50000"/>
                  </a:schemeClr>
                </a:solidFill>
              </a:rPr>
              <a:t>Sözleşmeli Personel Ek Ödeme Yapılmasına Dair Karar</a:t>
            </a:r>
          </a:p>
          <a:p>
            <a:pPr algn="just" eaLnBrk="1" hangingPunct="1">
              <a:defRPr/>
            </a:pPr>
            <a:endParaRPr lang="tr-TR" altLang="x-none" sz="800" dirty="0">
              <a:solidFill>
                <a:schemeClr val="accent1">
                  <a:lumMod val="50000"/>
                </a:schemeClr>
              </a:solidFill>
            </a:endParaRPr>
          </a:p>
          <a:p>
            <a:pPr algn="just" eaLnBrk="1" hangingPunct="1">
              <a:defRPr/>
            </a:pPr>
            <a:r>
              <a:rPr lang="tr-TR" altLang="x-none" dirty="0">
                <a:solidFill>
                  <a:schemeClr val="accent1">
                    <a:lumMod val="50000"/>
                  </a:schemeClr>
                </a:solidFill>
              </a:rPr>
              <a:t>11.10.2011 tarihli ve 666 sayılı Kanun Hükmünde Kararname ile 375 sayılı Kanun Hükmünde Kararnameye eklenen 9 uncu maddesinde sözleşmeli personele ek ödeme yapılıp yapılamayacağı, yapılacak ek ödeme oranını sözleşme ücreti ile ilişkilendirilmeksizin belirlemeye Maliye Bakanlığının teklifi üzerine Bakanlar Kurulu yetkili kılınmıştır. </a:t>
            </a:r>
          </a:p>
          <a:p>
            <a:pPr algn="just" eaLnBrk="1" hangingPunct="1">
              <a:defRPr/>
            </a:pPr>
            <a:endParaRPr lang="tr-TR" altLang="x-none" sz="600" dirty="0">
              <a:solidFill>
                <a:schemeClr val="accent1">
                  <a:lumMod val="50000"/>
                </a:schemeClr>
              </a:solidFill>
            </a:endParaRPr>
          </a:p>
          <a:p>
            <a:pPr algn="just" eaLnBrk="1" hangingPunct="1">
              <a:defRPr/>
            </a:pPr>
            <a:r>
              <a:rPr lang="tr-TR" altLang="x-none" dirty="0">
                <a:solidFill>
                  <a:schemeClr val="accent1">
                    <a:lumMod val="50000"/>
                  </a:schemeClr>
                </a:solidFill>
              </a:rPr>
              <a:t>Bakanlar Kurulunun 3.1.2012 tarih ve 2012/2665 sayılı “</a:t>
            </a:r>
            <a:r>
              <a:rPr lang="tr-TR" altLang="x-none" u="sng" dirty="0">
                <a:solidFill>
                  <a:schemeClr val="accent1">
                    <a:lumMod val="50000"/>
                  </a:schemeClr>
                </a:solidFill>
              </a:rPr>
              <a:t>Sözleşmeli Personele Ek Ödeme Yapılmasına Dair Karar</a:t>
            </a:r>
            <a:r>
              <a:rPr lang="tr-TR" altLang="x-none" dirty="0">
                <a:solidFill>
                  <a:schemeClr val="accent1">
                    <a:lumMod val="50000"/>
                  </a:schemeClr>
                </a:solidFill>
              </a:rPr>
              <a:t>” </a:t>
            </a:r>
            <a:r>
              <a:rPr lang="tr-TR" altLang="x-none" dirty="0" err="1">
                <a:solidFill>
                  <a:schemeClr val="accent1">
                    <a:lumMod val="50000"/>
                  </a:schemeClr>
                </a:solidFill>
              </a:rPr>
              <a:t>ın</a:t>
            </a:r>
            <a:r>
              <a:rPr lang="tr-TR" altLang="x-none" dirty="0">
                <a:solidFill>
                  <a:schemeClr val="accent1">
                    <a:lumMod val="50000"/>
                  </a:schemeClr>
                </a:solidFill>
              </a:rPr>
              <a:t> 1 inci maddesinde belirtilen mevzuata tabi olanların “</a:t>
            </a:r>
            <a:r>
              <a:rPr lang="tr-TR" altLang="x-none" u="sng" dirty="0">
                <a:solidFill>
                  <a:schemeClr val="accent1">
                    <a:lumMod val="50000"/>
                  </a:schemeClr>
                </a:solidFill>
              </a:rPr>
              <a:t>Sözleşmeli Personel Ek Ödeme Oranları Cetveli</a:t>
            </a:r>
            <a:r>
              <a:rPr lang="tr-TR" altLang="x-none" dirty="0">
                <a:solidFill>
                  <a:schemeClr val="accent1">
                    <a:lumMod val="50000"/>
                  </a:schemeClr>
                </a:solidFill>
              </a:rPr>
              <a:t>” </a:t>
            </a:r>
            <a:r>
              <a:rPr lang="tr-TR" altLang="x-none" dirty="0" err="1">
                <a:solidFill>
                  <a:schemeClr val="accent1">
                    <a:lumMod val="50000"/>
                  </a:schemeClr>
                </a:solidFill>
              </a:rPr>
              <a:t>nde</a:t>
            </a:r>
            <a:r>
              <a:rPr lang="tr-TR" altLang="x-none" dirty="0">
                <a:solidFill>
                  <a:schemeClr val="accent1">
                    <a:lumMod val="50000"/>
                  </a:schemeClr>
                </a:solidFill>
              </a:rPr>
              <a:t> belirtilen oranlarda ek ödeme alabileceği belirtilmiştir.  Ancak;  </a:t>
            </a:r>
            <a:r>
              <a:rPr lang="tr-TR" altLang="x-none" b="1" dirty="0">
                <a:solidFill>
                  <a:schemeClr val="accent1">
                    <a:lumMod val="50000"/>
                  </a:schemeClr>
                </a:solidFill>
              </a:rPr>
              <a:t>anılan Kararın 1 inci maddesinde  2914 sayılı Kanunun 15 inci maddesi veya 27.2.1984 tarih ve 84/7784 sayılı Bakanlar Kurulu Kararı kapsamında istihdam edilen </a:t>
            </a:r>
            <a:r>
              <a:rPr lang="tr-TR" altLang="x-none" dirty="0">
                <a:solidFill>
                  <a:schemeClr val="accent1">
                    <a:lumMod val="50000"/>
                  </a:schemeClr>
                </a:solidFill>
              </a:rPr>
              <a:t>sözleşmeli personel yer almamaktadır.</a:t>
            </a:r>
          </a:p>
          <a:p>
            <a:pPr algn="just" eaLnBrk="1" hangingPunct="1">
              <a:defRPr/>
            </a:pPr>
            <a:endParaRPr lang="tr-TR" altLang="x-none" sz="600" dirty="0">
              <a:solidFill>
                <a:schemeClr val="accent1">
                  <a:lumMod val="50000"/>
                </a:schemeClr>
              </a:solidFill>
            </a:endParaRPr>
          </a:p>
          <a:p>
            <a:pPr algn="just" eaLnBrk="1" hangingPunct="1">
              <a:defRPr/>
            </a:pPr>
            <a:r>
              <a:rPr lang="tr-TR" altLang="x-none" dirty="0">
                <a:solidFill>
                  <a:schemeClr val="accent1">
                    <a:lumMod val="50000"/>
                  </a:schemeClr>
                </a:solidFill>
              </a:rPr>
              <a:t>Yükseköğretim Kurumlarına bağlı Devlet Türk Musikisi Konservatuarlarında sözleşmeli sanatçı öğretim elemanı pozisyonunda görev yapmakta olan personelin 375 sayılı Kanun Hükmünde Kararnamenin mülga 3 üncü maddesi veya ek 9 uncu maddesi kapsamında ek ödeme yapılmamaktadır.</a:t>
            </a:r>
          </a:p>
        </p:txBody>
      </p:sp>
      <p:sp>
        <p:nvSpPr>
          <p:cNvPr id="9" name="Dikdörtgen 8"/>
          <p:cNvSpPr/>
          <p:nvPr/>
        </p:nvSpPr>
        <p:spPr>
          <a:xfrm>
            <a:off x="707366" y="974413"/>
            <a:ext cx="10877080" cy="523220"/>
          </a:xfrm>
          <a:prstGeom prst="rect">
            <a:avLst/>
          </a:prstGeom>
        </p:spPr>
        <p:txBody>
          <a:bodyPr wrap="square">
            <a:spAutoFit/>
          </a:bodyPr>
          <a:lstStyle/>
          <a:p>
            <a:r>
              <a:rPr lang="tr-TR" sz="2800" b="1" u="sng" dirty="0">
                <a:solidFill>
                  <a:srgbClr val="203864"/>
                </a:solidFill>
              </a:rPr>
              <a:t>EK ÖDEME</a:t>
            </a:r>
          </a:p>
        </p:txBody>
      </p:sp>
      <p:sp>
        <p:nvSpPr>
          <p:cNvPr id="10" name="Dikdörtgen 9"/>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SANATÇI ÖĞRETİM ELEMANLARI </a:t>
            </a:r>
          </a:p>
        </p:txBody>
      </p:sp>
    </p:spTree>
    <p:extLst>
      <p:ext uri="{BB962C8B-B14F-4D97-AF65-F5344CB8AC3E}">
        <p14:creationId xmlns:p14="http://schemas.microsoft.com/office/powerpoint/2010/main" val="29020698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2039024"/>
            <a:ext cx="10603525" cy="1938992"/>
          </a:xfrm>
          <a:prstGeom prst="rect">
            <a:avLst/>
          </a:prstGeom>
        </p:spPr>
        <p:txBody>
          <a:bodyPr wrap="square">
            <a:spAutoFit/>
          </a:bodyPr>
          <a:lstStyle/>
          <a:p>
            <a:pPr algn="just" eaLnBrk="1" hangingPunct="1">
              <a:defRPr/>
            </a:pPr>
            <a:r>
              <a:rPr lang="tr-TR" altLang="x-none" sz="2000" b="1" dirty="0">
                <a:solidFill>
                  <a:schemeClr val="accent1">
                    <a:lumMod val="50000"/>
                  </a:schemeClr>
                </a:solidFill>
              </a:rPr>
              <a:t>Yabancı Dil Tazminatı Miktarlarının Tespitine İlişkin Esasların 2 inci maddesi; </a:t>
            </a:r>
            <a:r>
              <a:rPr lang="tr-TR" altLang="x-none" sz="2000" dirty="0">
                <a:solidFill>
                  <a:schemeClr val="accent1">
                    <a:lumMod val="50000"/>
                  </a:schemeClr>
                </a:solidFill>
              </a:rPr>
              <a:t>“</a:t>
            </a:r>
            <a:r>
              <a:rPr lang="tr-TR" altLang="x-none" sz="2000" i="1" dirty="0">
                <a:solidFill>
                  <a:schemeClr val="accent1">
                    <a:lumMod val="50000"/>
                  </a:schemeClr>
                </a:solidFill>
              </a:rPr>
              <a:t>Bu Esaslar 657 sayılı Devlet Memurları Kanunu, 926 sayılı Türk Silahlı Kuvvetleri Personel Kanunu, 3466 sayılı Uzman Jandarma Kanunu, 2802 sayılı Hakimler ve Savcılar Kanunu ve 2914 sayılı Yükseköğretim Personel Kanunu hükümlerine göre aylık almakta olan personeli (</a:t>
            </a:r>
            <a:r>
              <a:rPr lang="tr-TR" altLang="x-none" sz="2000" b="1" i="1" dirty="0">
                <a:solidFill>
                  <a:schemeClr val="accent1">
                    <a:lumMod val="50000"/>
                  </a:schemeClr>
                </a:solidFill>
              </a:rPr>
              <a:t>kadro karşılık gösterilmek suretiyle sözleşmeli olarak çalıştırılan personel dahil</a:t>
            </a:r>
            <a:r>
              <a:rPr lang="tr-TR" altLang="x-none" sz="2000" i="1" dirty="0">
                <a:solidFill>
                  <a:schemeClr val="accent1">
                    <a:lumMod val="50000"/>
                  </a:schemeClr>
                </a:solidFill>
              </a:rPr>
              <a:t>) kapsar</a:t>
            </a:r>
            <a:r>
              <a:rPr lang="tr-TR" altLang="x-none" sz="2000" dirty="0">
                <a:solidFill>
                  <a:schemeClr val="accent1">
                    <a:lumMod val="50000"/>
                  </a:schemeClr>
                </a:solidFill>
              </a:rPr>
              <a:t>.” hükmü  ve </a:t>
            </a:r>
            <a:r>
              <a:rPr lang="tr-TR" altLang="x-none" sz="2000" b="1" dirty="0">
                <a:solidFill>
                  <a:schemeClr val="accent1">
                    <a:lumMod val="50000"/>
                  </a:schemeClr>
                </a:solidFill>
              </a:rPr>
              <a:t>375 Sayılı kanun Hükmünde Kararnamenin 2 inci maddesi</a:t>
            </a:r>
            <a:r>
              <a:rPr lang="tr-TR" altLang="x-none" sz="2000" dirty="0">
                <a:solidFill>
                  <a:schemeClr val="accent1">
                    <a:lumMod val="50000"/>
                  </a:schemeClr>
                </a:solidFill>
              </a:rPr>
              <a:t> gereği </a:t>
            </a:r>
            <a:r>
              <a:rPr lang="tr-TR" altLang="x-none" sz="2000" b="1" u="sng" dirty="0">
                <a:solidFill>
                  <a:schemeClr val="accent1">
                    <a:lumMod val="50000"/>
                  </a:schemeClr>
                </a:solidFill>
              </a:rPr>
              <a:t>yabancı dil tazminatından faydalandırılır.</a:t>
            </a:r>
          </a:p>
        </p:txBody>
      </p:sp>
      <p:sp>
        <p:nvSpPr>
          <p:cNvPr id="9" name="Dikdörtgen 8"/>
          <p:cNvSpPr/>
          <p:nvPr/>
        </p:nvSpPr>
        <p:spPr>
          <a:xfrm>
            <a:off x="707366" y="1433254"/>
            <a:ext cx="10877080" cy="523220"/>
          </a:xfrm>
          <a:prstGeom prst="rect">
            <a:avLst/>
          </a:prstGeom>
        </p:spPr>
        <p:txBody>
          <a:bodyPr wrap="square">
            <a:spAutoFit/>
          </a:bodyPr>
          <a:lstStyle/>
          <a:p>
            <a:r>
              <a:rPr lang="tr-TR" sz="2800" b="1" u="sng" dirty="0">
                <a:solidFill>
                  <a:srgbClr val="203864"/>
                </a:solidFill>
              </a:rPr>
              <a:t>YABANCI DİL TAZMİNATI</a:t>
            </a:r>
          </a:p>
        </p:txBody>
      </p:sp>
      <p:sp>
        <p:nvSpPr>
          <p:cNvPr id="10" name="Dikdörtgen 9"/>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SANATÇI ÖĞRETİM ELEMANLARI </a:t>
            </a:r>
          </a:p>
        </p:txBody>
      </p:sp>
    </p:spTree>
    <p:extLst>
      <p:ext uri="{BB962C8B-B14F-4D97-AF65-F5344CB8AC3E}">
        <p14:creationId xmlns:p14="http://schemas.microsoft.com/office/powerpoint/2010/main" val="10809640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711228"/>
            <a:ext cx="10603525" cy="2862322"/>
          </a:xfrm>
          <a:prstGeom prst="rect">
            <a:avLst/>
          </a:prstGeom>
        </p:spPr>
        <p:txBody>
          <a:bodyPr wrap="square">
            <a:spAutoFit/>
          </a:bodyPr>
          <a:lstStyle/>
          <a:p>
            <a:pPr algn="just" eaLnBrk="1" hangingPunct="1">
              <a:defRPr/>
            </a:pPr>
            <a:r>
              <a:rPr lang="tr-TR" altLang="x-none" sz="2000" b="1" dirty="0">
                <a:solidFill>
                  <a:schemeClr val="accent1">
                    <a:lumMod val="50000"/>
                  </a:schemeClr>
                </a:solidFill>
              </a:rPr>
              <a:t>6111 sayılı Kanunun 118 inci maddesiyle 375 sayılı Kanun Hükmünde Kararnameye eklenen ek 8 inci maddede </a:t>
            </a:r>
            <a:r>
              <a:rPr lang="tr-TR" altLang="x-none" sz="2000" dirty="0">
                <a:solidFill>
                  <a:schemeClr val="accent1">
                    <a:lumMod val="50000"/>
                  </a:schemeClr>
                </a:solidFill>
              </a:rPr>
              <a:t>yer alan; "Ayın veya haftanın bazı günleri ya da günün belirli saatleri gibi kısmi zamanlı çalışan sözleşmeli personel hariç olmak üzere kamu kurum ve kuruluşlarının merkez ve taşra teşkilatları ile döner sermaye işletmelerinde sözleşmeli personel pozisyonlarında istihdam edilenlerden aile yardımı ödeneğinden veya başka bir ad altında da olsa aynı amaçla yapılan herhangi bir ödemeden yararlanamayanlara, Devlet memurlarına verilen aile yardımı ödeneği, herhangi bir vergi ve kesintiye tabi tutulmaksızın aynı usul ve esaslar çerçevesinde ödenir." hükmü uyarınca, kamu kurum ve kuruluşlarında sözleşmeli personel olarak istihdam edilenlerin de aile yardımı ödeneğinden yararlandırılmasına imkan sağlanmıştır. </a:t>
            </a:r>
          </a:p>
        </p:txBody>
      </p:sp>
      <p:sp>
        <p:nvSpPr>
          <p:cNvPr id="9" name="Dikdörtgen 8"/>
          <p:cNvSpPr/>
          <p:nvPr/>
        </p:nvSpPr>
        <p:spPr>
          <a:xfrm>
            <a:off x="707366" y="1045066"/>
            <a:ext cx="10877080" cy="523220"/>
          </a:xfrm>
          <a:prstGeom prst="rect">
            <a:avLst/>
          </a:prstGeom>
        </p:spPr>
        <p:txBody>
          <a:bodyPr wrap="square">
            <a:spAutoFit/>
          </a:bodyPr>
          <a:lstStyle/>
          <a:p>
            <a:r>
              <a:rPr lang="tr-TR" sz="2800" b="1" u="sng" dirty="0">
                <a:solidFill>
                  <a:srgbClr val="203864"/>
                </a:solidFill>
              </a:rPr>
              <a:t>AİLE YARDIMI</a:t>
            </a:r>
          </a:p>
        </p:txBody>
      </p:sp>
      <p:sp>
        <p:nvSpPr>
          <p:cNvPr id="10" name="Dikdörtgen 9"/>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SANATÇI ÖĞRETİM ELEMANLARI </a:t>
            </a:r>
          </a:p>
        </p:txBody>
      </p:sp>
    </p:spTree>
    <p:extLst>
      <p:ext uri="{BB962C8B-B14F-4D97-AF65-F5344CB8AC3E}">
        <p14:creationId xmlns:p14="http://schemas.microsoft.com/office/powerpoint/2010/main" val="25948272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1744083"/>
            <a:ext cx="10877080" cy="3077766"/>
          </a:xfrm>
          <a:prstGeom prst="rect">
            <a:avLst/>
          </a:prstGeom>
        </p:spPr>
        <p:txBody>
          <a:bodyPr wrap="square">
            <a:spAutoFit/>
          </a:bodyPr>
          <a:lstStyle/>
          <a:p>
            <a:pPr algn="just" eaLnBrk="1" hangingPunct="1">
              <a:defRPr/>
            </a:pPr>
            <a:r>
              <a:rPr lang="tr-TR" altLang="x-none" dirty="0">
                <a:solidFill>
                  <a:schemeClr val="accent1">
                    <a:lumMod val="50000"/>
                  </a:schemeClr>
                </a:solidFill>
              </a:rPr>
              <a:t>Bu karara göre  çalıştırılan öğretim elemanlarının emekli keseneklerine esas ücret dereceleri 657 sayılı Kanunun genel hükümleri ile ek ve tadillerine göre belirlenir.</a:t>
            </a:r>
          </a:p>
          <a:p>
            <a:pPr algn="just" eaLnBrk="1" hangingPunct="1">
              <a:defRPr/>
            </a:pPr>
            <a:endParaRPr lang="tr-TR" altLang="x-none" sz="800" dirty="0">
              <a:solidFill>
                <a:schemeClr val="accent1">
                  <a:lumMod val="50000"/>
                </a:schemeClr>
              </a:solidFill>
            </a:endParaRPr>
          </a:p>
          <a:p>
            <a:pPr algn="just" eaLnBrk="1" hangingPunct="1">
              <a:defRPr/>
            </a:pPr>
            <a:r>
              <a:rPr lang="tr-TR" altLang="x-none" dirty="0">
                <a:solidFill>
                  <a:schemeClr val="accent1">
                    <a:lumMod val="50000"/>
                  </a:schemeClr>
                </a:solidFill>
              </a:rPr>
              <a:t>Bu şekilde sözleşme ile çalıştırılanlar, </a:t>
            </a:r>
            <a:r>
              <a:rPr lang="tr-TR" altLang="x-none" b="1" u="sng" dirty="0">
                <a:solidFill>
                  <a:schemeClr val="accent1">
                    <a:lumMod val="50000"/>
                  </a:schemeClr>
                </a:solidFill>
              </a:rPr>
              <a:t>kesenekleri kendilerince</a:t>
            </a:r>
            <a:r>
              <a:rPr lang="tr-TR" altLang="x-none" b="1" dirty="0">
                <a:solidFill>
                  <a:schemeClr val="accent1">
                    <a:lumMod val="50000"/>
                  </a:schemeClr>
                </a:solidFill>
              </a:rPr>
              <a:t> </a:t>
            </a:r>
            <a:r>
              <a:rPr lang="tr-TR" altLang="x-none" dirty="0">
                <a:solidFill>
                  <a:schemeClr val="accent1">
                    <a:lumMod val="50000"/>
                  </a:schemeClr>
                </a:solidFill>
              </a:rPr>
              <a:t>ve </a:t>
            </a:r>
            <a:r>
              <a:rPr lang="tr-TR" altLang="x-none" b="1" u="sng" dirty="0">
                <a:solidFill>
                  <a:schemeClr val="accent1">
                    <a:lumMod val="50000"/>
                  </a:schemeClr>
                </a:solidFill>
              </a:rPr>
              <a:t>kesenek karşılıkları da kurumlarınca</a:t>
            </a:r>
            <a:r>
              <a:rPr lang="tr-TR" altLang="x-none" dirty="0">
                <a:solidFill>
                  <a:schemeClr val="accent1">
                    <a:lumMod val="50000"/>
                  </a:schemeClr>
                </a:solidFill>
              </a:rPr>
              <a:t> karşılanmak üzere, T.C. Emekli Sandığı ile ilişkilendirilir. </a:t>
            </a:r>
          </a:p>
          <a:p>
            <a:pPr algn="just" eaLnBrk="1" hangingPunct="1">
              <a:defRPr/>
            </a:pPr>
            <a:endParaRPr lang="tr-TR" altLang="x-none" sz="8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dirty="0">
                <a:solidFill>
                  <a:schemeClr val="accent1">
                    <a:lumMod val="50000"/>
                  </a:schemeClr>
                </a:solidFill>
              </a:rPr>
              <a:t>Emekli keseneği ve kurum karşılıkları </a:t>
            </a:r>
            <a:r>
              <a:rPr lang="tr-TR" altLang="x-none" b="1" dirty="0">
                <a:solidFill>
                  <a:schemeClr val="accent1">
                    <a:lumMod val="50000"/>
                  </a:schemeClr>
                </a:solidFill>
              </a:rPr>
              <a:t>muadili kadronun Emekli keseneğine esas matrahları üzerinden hesaplanır</a:t>
            </a:r>
            <a:r>
              <a:rPr lang="tr-TR" altLang="x-none" dirty="0">
                <a:solidFill>
                  <a:schemeClr val="accent1">
                    <a:lumMod val="50000"/>
                  </a:schemeClr>
                </a:solidFill>
              </a:rPr>
              <a:t>. </a:t>
            </a:r>
          </a:p>
          <a:p>
            <a:pPr algn="just" eaLnBrk="1" hangingPunct="1">
              <a:defRPr/>
            </a:pPr>
            <a:endParaRPr lang="tr-TR" altLang="x-none" sz="8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dirty="0">
                <a:solidFill>
                  <a:schemeClr val="accent1">
                    <a:lumMod val="50000"/>
                  </a:schemeClr>
                </a:solidFill>
              </a:rPr>
              <a:t>5510 sayılı Kanunun 4 üncü maddesinin birinci fıkrasının (c) bendi kapsamında sigortalı sayılırlar.</a:t>
            </a:r>
          </a:p>
          <a:p>
            <a:pPr algn="just" eaLnBrk="1" hangingPunct="1">
              <a:defRPr/>
            </a:pPr>
            <a:endParaRPr lang="tr-TR" altLang="x-none" sz="800" dirty="0">
              <a:solidFill>
                <a:schemeClr val="accent1">
                  <a:lumMod val="50000"/>
                </a:schemeClr>
              </a:solidFill>
            </a:endParaRPr>
          </a:p>
          <a:p>
            <a:pPr marL="285750" indent="-285750" algn="just" eaLnBrk="1" hangingPunct="1">
              <a:buFont typeface="Arial" panose="020B0604020202020204" pitchFamily="34" charset="0"/>
              <a:buChar char="•"/>
              <a:defRPr/>
            </a:pPr>
            <a:r>
              <a:rPr lang="tr-TR" altLang="x-none" dirty="0">
                <a:solidFill>
                  <a:schemeClr val="accent1">
                    <a:lumMod val="50000"/>
                  </a:schemeClr>
                </a:solidFill>
              </a:rPr>
              <a:t>Ekim 2008 den sonra ilk defa sigortalı olan memurlar 5510 sayılı Kanuna tabidir</a:t>
            </a:r>
          </a:p>
          <a:p>
            <a:pPr marL="285750" indent="-285750" algn="just" eaLnBrk="1" hangingPunct="1">
              <a:buFont typeface="Arial" panose="020B0604020202020204" pitchFamily="34" charset="0"/>
              <a:buChar char="•"/>
              <a:defRPr/>
            </a:pPr>
            <a:r>
              <a:rPr lang="tr-TR" altLang="x-none" dirty="0">
                <a:solidFill>
                  <a:schemeClr val="accent1">
                    <a:lumMod val="50000"/>
                  </a:schemeClr>
                </a:solidFill>
              </a:rPr>
              <a:t>Anılan tarihten önce sigortalı olanlar ise 5434 sayılı kanuna tabidir.</a:t>
            </a:r>
          </a:p>
        </p:txBody>
      </p:sp>
      <p:sp>
        <p:nvSpPr>
          <p:cNvPr id="9" name="Dikdörtgen 8"/>
          <p:cNvSpPr/>
          <p:nvPr/>
        </p:nvSpPr>
        <p:spPr>
          <a:xfrm>
            <a:off x="707366" y="1052048"/>
            <a:ext cx="10877080" cy="523220"/>
          </a:xfrm>
          <a:prstGeom prst="rect">
            <a:avLst/>
          </a:prstGeom>
        </p:spPr>
        <p:txBody>
          <a:bodyPr wrap="square">
            <a:spAutoFit/>
          </a:bodyPr>
          <a:lstStyle/>
          <a:p>
            <a:r>
              <a:rPr lang="tr-TR" sz="2800" b="1" u="sng" dirty="0">
                <a:solidFill>
                  <a:srgbClr val="203864"/>
                </a:solidFill>
              </a:rPr>
              <a:t>SGK PRİM KESİNTİLERİ</a:t>
            </a:r>
          </a:p>
        </p:txBody>
      </p:sp>
      <p:sp>
        <p:nvSpPr>
          <p:cNvPr id="10" name="Dikdörtgen 9"/>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SANATÇI ÖĞRETİM ELEMANLARI </a:t>
            </a:r>
          </a:p>
        </p:txBody>
      </p:sp>
    </p:spTree>
    <p:extLst>
      <p:ext uri="{BB962C8B-B14F-4D97-AF65-F5344CB8AC3E}">
        <p14:creationId xmlns:p14="http://schemas.microsoft.com/office/powerpoint/2010/main" val="172758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4"/>
          <a:stretch>
            <a:fillRect/>
          </a:stretch>
        </p:blipFill>
        <p:spPr>
          <a:xfrm>
            <a:off x="1465953" y="175226"/>
            <a:ext cx="9309568" cy="57007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1472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4" name="TextBox 7"/>
          <p:cNvSpPr txBox="1">
            <a:spLocks noChangeArrowheads="1"/>
          </p:cNvSpPr>
          <p:nvPr/>
        </p:nvSpPr>
        <p:spPr bwMode="auto">
          <a:xfrm>
            <a:off x="379562" y="2751396"/>
            <a:ext cx="11395495" cy="769441"/>
          </a:xfrm>
          <a:prstGeom prst="rect">
            <a:avLst/>
          </a:prstGeom>
          <a:noFill/>
          <a:ln>
            <a:noFill/>
          </a:ln>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tr-TR" altLang="tr-TR" sz="4400" b="1" dirty="0">
                <a:solidFill>
                  <a:srgbClr val="203864"/>
                </a:solidFill>
              </a:rPr>
              <a:t>YABANCI UYRUKLU ÖĞRETİM ELEMANLARI </a:t>
            </a:r>
          </a:p>
        </p:txBody>
      </p:sp>
      <p:sp>
        <p:nvSpPr>
          <p:cNvPr id="2"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61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5640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112838" y="5811838"/>
            <a:ext cx="3536950" cy="830262"/>
          </a:xfrm>
          <a:prstGeom prst="rect">
            <a:avLst/>
          </a:prstGeom>
          <a:noFill/>
          <a:ln>
            <a:noFill/>
          </a:ln>
          <a:effectLst>
            <a:outerShdw blurRad="38100" dist="25400" dir="7260007" algn="ctr" rotWithShape="0">
              <a:schemeClr val="tx1"/>
            </a:outerShdw>
          </a:effectLst>
        </p:spPr>
        <p:txBody>
          <a:bodyPr>
            <a:spAutoFit/>
          </a:bodyPr>
          <a:lstStyle/>
          <a:p>
            <a:pPr>
              <a:defRPr/>
            </a:pPr>
            <a:r>
              <a:rPr lang="en-US" sz="2400" b="1" dirty="0">
                <a:solidFill>
                  <a:schemeClr val="bg1"/>
                </a:solidFill>
                <a:latin typeface="Calibri" charset="0"/>
              </a:rPr>
              <a:t>EGE </a:t>
            </a:r>
            <a:r>
              <a:rPr lang="tr-TR" sz="2400" dirty="0">
                <a:solidFill>
                  <a:schemeClr val="bg1"/>
                </a:solidFill>
                <a:latin typeface="Calibri" charset="0"/>
              </a:rPr>
              <a:t>ÜNİVERSİTESİ</a:t>
            </a:r>
          </a:p>
          <a:p>
            <a:pPr>
              <a:defRPr/>
            </a:pPr>
            <a:r>
              <a:rPr lang="tr-TR" sz="2400" dirty="0">
                <a:solidFill>
                  <a:schemeClr val="bg1"/>
                </a:solidFill>
                <a:latin typeface="Calibri" charset="0"/>
              </a:rPr>
              <a:t>Personel Daire Başkanlığı</a:t>
            </a:r>
          </a:p>
        </p:txBody>
      </p:sp>
      <p:pic>
        <p:nvPicPr>
          <p:cNvPr id="153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5729288"/>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07366" y="2116664"/>
            <a:ext cx="10603525" cy="2585323"/>
          </a:xfrm>
          <a:prstGeom prst="rect">
            <a:avLst/>
          </a:prstGeom>
        </p:spPr>
        <p:txBody>
          <a:bodyPr wrap="square">
            <a:spAutoFit/>
          </a:bodyPr>
          <a:lstStyle/>
          <a:p>
            <a:pPr algn="just" eaLnBrk="1" hangingPunct="1">
              <a:defRPr/>
            </a:pPr>
            <a:r>
              <a:rPr lang="tr-TR" altLang="x-none" sz="2000" dirty="0">
                <a:solidFill>
                  <a:schemeClr val="accent1">
                    <a:lumMod val="50000"/>
                  </a:schemeClr>
                </a:solidFill>
              </a:rPr>
              <a:t>Yabancı uyruklu öğretim elemanları 2547 Sayılı Kanun'un 34 üncü maddesi, 2914 Sayılı Kanun’un 16 </a:t>
            </a:r>
            <a:r>
              <a:rPr lang="tr-TR" altLang="x-none" sz="2000" dirty="0" err="1">
                <a:solidFill>
                  <a:schemeClr val="accent1">
                    <a:lumMod val="50000"/>
                  </a:schemeClr>
                </a:solidFill>
              </a:rPr>
              <a:t>ıncı</a:t>
            </a:r>
            <a:r>
              <a:rPr lang="tr-TR" altLang="x-none" sz="2000" dirty="0">
                <a:solidFill>
                  <a:schemeClr val="accent1">
                    <a:lumMod val="50000"/>
                  </a:schemeClr>
                </a:solidFill>
              </a:rPr>
              <a:t> maddesi ve 78 Sayılı Kanun Hükmünde Kararnamenin Ek 14 üncü maddesi uyarınca Yükseköğretim kurumlarında sözleşmeli olarak çalıştırılmaktadır. </a:t>
            </a:r>
          </a:p>
          <a:p>
            <a:pPr algn="just" eaLnBrk="1" hangingPunct="1">
              <a:defRPr/>
            </a:pPr>
            <a:endParaRPr lang="tr-TR" altLang="x-none" sz="1100" dirty="0">
              <a:solidFill>
                <a:schemeClr val="accent1">
                  <a:lumMod val="50000"/>
                </a:schemeClr>
              </a:solidFill>
            </a:endParaRPr>
          </a:p>
          <a:p>
            <a:pPr algn="just" eaLnBrk="1" hangingPunct="1">
              <a:defRPr/>
            </a:pPr>
            <a:r>
              <a:rPr lang="tr-TR" altLang="x-none" sz="2000" dirty="0">
                <a:solidFill>
                  <a:schemeClr val="accent1">
                    <a:lumMod val="50000"/>
                  </a:schemeClr>
                </a:solidFill>
              </a:rPr>
              <a:t>Yabancı uyruklu öğretim elemanları, </a:t>
            </a:r>
            <a:r>
              <a:rPr lang="tr-TR" sz="2000" dirty="0">
                <a:solidFill>
                  <a:schemeClr val="accent1">
                    <a:lumMod val="50000"/>
                  </a:schemeClr>
                </a:solidFill>
              </a:rPr>
              <a:t>Üniversitelerin teklifi ve Yükseköğretim Kurulu Başkanlığının uygun görmesi üzerine, Çalışma ve Sosyal Güvenlik Bakanlığından çalışma izni alındıktan sonra sözleşme imzalayarak göreve başlarlar.</a:t>
            </a:r>
            <a:endParaRPr lang="tr-TR" altLang="x-none" sz="2000" dirty="0">
              <a:solidFill>
                <a:schemeClr val="accent1">
                  <a:lumMod val="50000"/>
                </a:schemeClr>
              </a:solidFill>
            </a:endParaRPr>
          </a:p>
          <a:p>
            <a:pPr algn="just" eaLnBrk="1" hangingPunct="1">
              <a:defRPr/>
            </a:pPr>
            <a:endParaRPr lang="tr-TR" altLang="x-none" sz="1100" dirty="0">
              <a:solidFill>
                <a:schemeClr val="accent1">
                  <a:lumMod val="50000"/>
                </a:schemeClr>
              </a:solidFill>
            </a:endParaRPr>
          </a:p>
          <a:p>
            <a:pPr algn="just" eaLnBrk="1" hangingPunct="1">
              <a:defRPr/>
            </a:pPr>
            <a:r>
              <a:rPr lang="tr-TR" altLang="x-none" sz="2000" dirty="0">
                <a:solidFill>
                  <a:schemeClr val="accent1">
                    <a:lumMod val="50000"/>
                  </a:schemeClr>
                </a:solidFill>
              </a:rPr>
              <a:t>Bunlar, bu kanunda aylıklı öğretim elemanları için konulmuş hükümlere tabidirler.</a:t>
            </a:r>
          </a:p>
        </p:txBody>
      </p:sp>
      <p:sp>
        <p:nvSpPr>
          <p:cNvPr id="7" name="Dikdörtgen 6"/>
          <p:cNvSpPr/>
          <p:nvPr/>
        </p:nvSpPr>
        <p:spPr>
          <a:xfrm>
            <a:off x="707366" y="362155"/>
            <a:ext cx="10877080" cy="584775"/>
          </a:xfrm>
          <a:prstGeom prst="rect">
            <a:avLst/>
          </a:prstGeom>
        </p:spPr>
        <p:txBody>
          <a:bodyPr wrap="square">
            <a:spAutoFit/>
          </a:bodyPr>
          <a:lstStyle/>
          <a:p>
            <a:pPr algn="ctr" eaLnBrk="1" hangingPunct="1"/>
            <a:r>
              <a:rPr lang="tr-TR" altLang="tr-TR" sz="3200" b="1" dirty="0">
                <a:solidFill>
                  <a:srgbClr val="00B0F0"/>
                </a:solidFill>
              </a:rPr>
              <a:t>YABANCI UYRUKLU ÖĞRETİM ELEMANLARI </a:t>
            </a:r>
          </a:p>
        </p:txBody>
      </p:sp>
      <p:sp>
        <p:nvSpPr>
          <p:cNvPr id="9" name="Dikdörtgen 8"/>
          <p:cNvSpPr/>
          <p:nvPr/>
        </p:nvSpPr>
        <p:spPr>
          <a:xfrm>
            <a:off x="707366" y="1390124"/>
            <a:ext cx="10877080" cy="523220"/>
          </a:xfrm>
          <a:prstGeom prst="rect">
            <a:avLst/>
          </a:prstGeom>
        </p:spPr>
        <p:txBody>
          <a:bodyPr wrap="square">
            <a:spAutoFit/>
          </a:bodyPr>
          <a:lstStyle/>
          <a:p>
            <a:r>
              <a:rPr lang="tr-TR" sz="2800" b="1" u="sng" dirty="0">
                <a:solidFill>
                  <a:srgbClr val="203864"/>
                </a:solidFill>
              </a:rPr>
              <a:t>GENEL BİLGİ</a:t>
            </a:r>
          </a:p>
        </p:txBody>
      </p:sp>
    </p:spTree>
    <p:extLst>
      <p:ext uri="{BB962C8B-B14F-4D97-AF65-F5344CB8AC3E}">
        <p14:creationId xmlns:p14="http://schemas.microsoft.com/office/powerpoint/2010/main" val="2802269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8217</TotalTime>
  <Words>14734</Words>
  <Application>Microsoft Office PowerPoint</Application>
  <PresentationFormat>Geniş ekran</PresentationFormat>
  <Paragraphs>2340</Paragraphs>
  <Slides>127</Slides>
  <Notes>12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127</vt:i4>
      </vt:variant>
    </vt:vector>
  </HeadingPairs>
  <TitlesOfParts>
    <vt:vector size="134" baseType="lpstr">
      <vt:lpstr>Arial</vt:lpstr>
      <vt:lpstr>ArialMT</vt:lpstr>
      <vt:lpstr>Calibri</vt:lpstr>
      <vt:lpstr>Calibri Light</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PERSONEL</cp:lastModifiedBy>
  <cp:revision>880</cp:revision>
  <dcterms:created xsi:type="dcterms:W3CDTF">2018-03-14T11:19:29Z</dcterms:created>
  <dcterms:modified xsi:type="dcterms:W3CDTF">2022-04-01T10:00:31Z</dcterms:modified>
</cp:coreProperties>
</file>