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365" r:id="rId2"/>
    <p:sldId id="427" r:id="rId3"/>
    <p:sldId id="428" r:id="rId4"/>
    <p:sldId id="575" r:id="rId5"/>
    <p:sldId id="615" r:id="rId6"/>
    <p:sldId id="616" r:id="rId7"/>
    <p:sldId id="448" r:id="rId8"/>
    <p:sldId id="614" r:id="rId9"/>
    <p:sldId id="617" r:id="rId10"/>
    <p:sldId id="618" r:id="rId11"/>
    <p:sldId id="601" r:id="rId12"/>
    <p:sldId id="553" r:id="rId13"/>
    <p:sldId id="554" r:id="rId14"/>
    <p:sldId id="464" r:id="rId15"/>
    <p:sldId id="431" r:id="rId16"/>
    <p:sldId id="459" r:id="rId17"/>
    <p:sldId id="593" r:id="rId18"/>
    <p:sldId id="595" r:id="rId19"/>
    <p:sldId id="594" r:id="rId20"/>
    <p:sldId id="596" r:id="rId21"/>
    <p:sldId id="597" r:id="rId22"/>
    <p:sldId id="598" r:id="rId23"/>
    <p:sldId id="576" r:id="rId24"/>
    <p:sldId id="577" r:id="rId25"/>
    <p:sldId id="578" r:id="rId26"/>
    <p:sldId id="579" r:id="rId27"/>
    <p:sldId id="580" r:id="rId28"/>
    <p:sldId id="446" r:id="rId29"/>
    <p:sldId id="466" r:id="rId30"/>
    <p:sldId id="474" r:id="rId31"/>
    <p:sldId id="450" r:id="rId32"/>
    <p:sldId id="451" r:id="rId33"/>
    <p:sldId id="561" r:id="rId34"/>
    <p:sldId id="449" r:id="rId35"/>
    <p:sldId id="404" r:id="rId36"/>
    <p:sldId id="599" r:id="rId37"/>
    <p:sldId id="268" r:id="rId38"/>
    <p:sldId id="408" r:id="rId39"/>
    <p:sldId id="591" r:id="rId40"/>
    <p:sldId id="402" r:id="rId41"/>
    <p:sldId id="403" r:id="rId42"/>
    <p:sldId id="423" r:id="rId43"/>
    <p:sldId id="486" r:id="rId44"/>
    <p:sldId id="584" r:id="rId45"/>
    <p:sldId id="414" r:id="rId46"/>
    <p:sldId id="603" r:id="rId47"/>
    <p:sldId id="406" r:id="rId48"/>
    <p:sldId id="407" r:id="rId49"/>
    <p:sldId id="574" r:id="rId50"/>
    <p:sldId id="619" r:id="rId51"/>
    <p:sldId id="316" r:id="rId52"/>
    <p:sldId id="412" r:id="rId53"/>
    <p:sldId id="413" r:id="rId54"/>
    <p:sldId id="419" r:id="rId55"/>
    <p:sldId id="420" r:id="rId56"/>
    <p:sldId id="567" r:id="rId57"/>
    <p:sldId id="557" r:id="rId58"/>
    <p:sldId id="588" r:id="rId59"/>
    <p:sldId id="587" r:id="rId60"/>
    <p:sldId id="571" r:id="rId61"/>
    <p:sldId id="556" r:id="rId62"/>
    <p:sldId id="555" r:id="rId63"/>
    <p:sldId id="415" r:id="rId64"/>
    <p:sldId id="416" r:id="rId65"/>
    <p:sldId id="417" r:id="rId66"/>
    <p:sldId id="418" r:id="rId67"/>
    <p:sldId id="612" r:id="rId68"/>
    <p:sldId id="589" r:id="rId69"/>
    <p:sldId id="605" r:id="rId70"/>
    <p:sldId id="609" r:id="rId71"/>
    <p:sldId id="602" r:id="rId72"/>
    <p:sldId id="613" r:id="rId73"/>
    <p:sldId id="608" r:id="rId74"/>
    <p:sldId id="604" r:id="rId7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al doğan" initials="hd" lastIdx="1" clrIdx="0">
    <p:extLst>
      <p:ext uri="{19B8F6BF-5375-455C-9EA6-DF929625EA0E}">
        <p15:presenceInfo xmlns:p15="http://schemas.microsoft.com/office/powerpoint/2012/main" userId="ba2fcd1b7ae70a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71" autoAdjust="0"/>
    <p:restoredTop sz="50000" autoAdjust="0"/>
  </p:normalViewPr>
  <p:slideViewPr>
    <p:cSldViewPr>
      <p:cViewPr varScale="1">
        <p:scale>
          <a:sx n="71" d="100"/>
          <a:sy n="71" d="100"/>
        </p:scale>
        <p:origin x="1259"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B4FF7-03EC-4E47-805D-B94184EC23BC}" type="datetimeFigureOut">
              <a:rPr lang="tr-TR" smtClean="0"/>
              <a:pPr/>
              <a:t>16.09.2022</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7253E-7CEC-6F4A-AAAD-812B8DE1B462}" type="slidenum">
              <a:rPr lang="tr-TR" smtClean="0"/>
              <a:pPr/>
              <a:t>‹#›</a:t>
            </a:fld>
            <a:endParaRPr lang="tr-TR"/>
          </a:p>
        </p:txBody>
      </p:sp>
    </p:spTree>
    <p:extLst>
      <p:ext uri="{BB962C8B-B14F-4D97-AF65-F5344CB8AC3E}">
        <p14:creationId xmlns:p14="http://schemas.microsoft.com/office/powerpoint/2010/main" val="845579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7CB7253E-7CEC-6F4A-AAAD-812B8DE1B462}" type="slidenum">
              <a:rPr lang="tr-TR" smtClean="0"/>
              <a:pPr/>
              <a:t>2</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Ekleyebilirsen videoları var </a:t>
            </a:r>
            <a:r>
              <a:rPr lang="tr-TR" dirty="0" err="1"/>
              <a:t>Jamie</a:t>
            </a:r>
            <a:r>
              <a:rPr lang="tr-TR" dirty="0"/>
              <a:t> </a:t>
            </a:r>
            <a:r>
              <a:rPr lang="tr-TR" dirty="0" err="1"/>
              <a:t>Oliver’ın</a:t>
            </a:r>
            <a:r>
              <a:rPr lang="tr-TR" dirty="0"/>
              <a:t> bence çok yaratıcı bir adam. Hatta İngiltere’nin birçok alanda (evde yemek yapma, çocukları sağlıklı beslenme gibi) çok farkındalık yaşamasını sağlıyor. Kısa video olabilir</a:t>
            </a:r>
          </a:p>
        </p:txBody>
      </p:sp>
      <p:sp>
        <p:nvSpPr>
          <p:cNvPr id="4" name="Slayt Numarası Yer Tutucusu 3"/>
          <p:cNvSpPr>
            <a:spLocks noGrp="1"/>
          </p:cNvSpPr>
          <p:nvPr>
            <p:ph type="sldNum" sz="quarter" idx="5"/>
          </p:nvPr>
        </p:nvSpPr>
        <p:spPr/>
        <p:txBody>
          <a:bodyPr/>
          <a:lstStyle/>
          <a:p>
            <a:fld id="{7CB7253E-7CEC-6F4A-AAAD-812B8DE1B462}" type="slidenum">
              <a:rPr lang="tr-TR" smtClean="0"/>
              <a:pPr/>
              <a:t>32</a:t>
            </a:fld>
            <a:endParaRPr lang="tr-TR"/>
          </a:p>
        </p:txBody>
      </p:sp>
    </p:spTree>
    <p:extLst>
      <p:ext uri="{BB962C8B-B14F-4D97-AF65-F5344CB8AC3E}">
        <p14:creationId xmlns:p14="http://schemas.microsoft.com/office/powerpoint/2010/main" val="1727239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Bunun ek olarak görseller var, marulu, maydanozu kesip tekrar suda bekletmek gibi, bunlar da önerilebilir.</a:t>
            </a:r>
          </a:p>
        </p:txBody>
      </p:sp>
      <p:sp>
        <p:nvSpPr>
          <p:cNvPr id="4" name="Slayt Numarası Yer Tutucusu 3"/>
          <p:cNvSpPr>
            <a:spLocks noGrp="1"/>
          </p:cNvSpPr>
          <p:nvPr>
            <p:ph type="sldNum" sz="quarter" idx="5"/>
          </p:nvPr>
        </p:nvSpPr>
        <p:spPr/>
        <p:txBody>
          <a:bodyPr/>
          <a:lstStyle/>
          <a:p>
            <a:fld id="{7CB7253E-7CEC-6F4A-AAAD-812B8DE1B462}" type="slidenum">
              <a:rPr lang="tr-TR" smtClean="0"/>
              <a:pPr/>
              <a:t>38</a:t>
            </a:fld>
            <a:endParaRPr lang="tr-TR"/>
          </a:p>
        </p:txBody>
      </p:sp>
    </p:spTree>
    <p:extLst>
      <p:ext uri="{BB962C8B-B14F-4D97-AF65-F5344CB8AC3E}">
        <p14:creationId xmlns:p14="http://schemas.microsoft.com/office/powerpoint/2010/main" val="71533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39</a:t>
            </a:fld>
            <a:endParaRPr lang="tr-TR"/>
          </a:p>
        </p:txBody>
      </p:sp>
    </p:spTree>
    <p:extLst>
      <p:ext uri="{BB962C8B-B14F-4D97-AF65-F5344CB8AC3E}">
        <p14:creationId xmlns:p14="http://schemas.microsoft.com/office/powerpoint/2010/main" val="918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45</a:t>
            </a:fld>
            <a:endParaRPr lang="tr-TR"/>
          </a:p>
        </p:txBody>
      </p:sp>
    </p:spTree>
    <p:extLst>
      <p:ext uri="{BB962C8B-B14F-4D97-AF65-F5344CB8AC3E}">
        <p14:creationId xmlns:p14="http://schemas.microsoft.com/office/powerpoint/2010/main" val="123392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49</a:t>
            </a:fld>
            <a:endParaRPr lang="tr-TR"/>
          </a:p>
        </p:txBody>
      </p:sp>
    </p:spTree>
    <p:extLst>
      <p:ext uri="{BB962C8B-B14F-4D97-AF65-F5344CB8AC3E}">
        <p14:creationId xmlns:p14="http://schemas.microsoft.com/office/powerpoint/2010/main" val="268496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71</a:t>
            </a:fld>
            <a:endParaRPr lang="tr-TR"/>
          </a:p>
        </p:txBody>
      </p:sp>
    </p:spTree>
    <p:extLst>
      <p:ext uri="{BB962C8B-B14F-4D97-AF65-F5344CB8AC3E}">
        <p14:creationId xmlns:p14="http://schemas.microsoft.com/office/powerpoint/2010/main" val="288335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3</a:t>
            </a:fld>
            <a:endParaRPr lang="tr-TR"/>
          </a:p>
        </p:txBody>
      </p:sp>
    </p:spTree>
    <p:extLst>
      <p:ext uri="{BB962C8B-B14F-4D97-AF65-F5344CB8AC3E}">
        <p14:creationId xmlns:p14="http://schemas.microsoft.com/office/powerpoint/2010/main" val="85593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4</a:t>
            </a:fld>
            <a:endParaRPr lang="tr-TR"/>
          </a:p>
        </p:txBody>
      </p:sp>
    </p:spTree>
    <p:extLst>
      <p:ext uri="{BB962C8B-B14F-4D97-AF65-F5344CB8AC3E}">
        <p14:creationId xmlns:p14="http://schemas.microsoft.com/office/powerpoint/2010/main" val="278186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endParaRPr lang="tr-TR" sz="1200" dirty="0"/>
          </a:p>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5</a:t>
            </a:fld>
            <a:endParaRPr lang="tr-TR"/>
          </a:p>
        </p:txBody>
      </p:sp>
    </p:spTree>
    <p:extLst>
      <p:ext uri="{BB962C8B-B14F-4D97-AF65-F5344CB8AC3E}">
        <p14:creationId xmlns:p14="http://schemas.microsoft.com/office/powerpoint/2010/main" val="395760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22</a:t>
            </a:fld>
            <a:endParaRPr lang="tr-TR"/>
          </a:p>
        </p:txBody>
      </p:sp>
    </p:spTree>
    <p:extLst>
      <p:ext uri="{BB962C8B-B14F-4D97-AF65-F5344CB8AC3E}">
        <p14:creationId xmlns:p14="http://schemas.microsoft.com/office/powerpoint/2010/main" val="351237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23</a:t>
            </a:fld>
            <a:endParaRPr lang="tr-TR"/>
          </a:p>
        </p:txBody>
      </p:sp>
    </p:spTree>
    <p:extLst>
      <p:ext uri="{BB962C8B-B14F-4D97-AF65-F5344CB8AC3E}">
        <p14:creationId xmlns:p14="http://schemas.microsoft.com/office/powerpoint/2010/main" val="13614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24</a:t>
            </a:fld>
            <a:endParaRPr lang="tr-TR"/>
          </a:p>
        </p:txBody>
      </p:sp>
    </p:spTree>
    <p:extLst>
      <p:ext uri="{BB962C8B-B14F-4D97-AF65-F5344CB8AC3E}">
        <p14:creationId xmlns:p14="http://schemas.microsoft.com/office/powerpoint/2010/main" val="74030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25</a:t>
            </a:fld>
            <a:endParaRPr lang="tr-TR"/>
          </a:p>
        </p:txBody>
      </p:sp>
    </p:spTree>
    <p:extLst>
      <p:ext uri="{BB962C8B-B14F-4D97-AF65-F5344CB8AC3E}">
        <p14:creationId xmlns:p14="http://schemas.microsoft.com/office/powerpoint/2010/main" val="161247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CB7253E-7CEC-6F4A-AAAD-812B8DE1B462}" type="slidenum">
              <a:rPr lang="tr-TR" smtClean="0"/>
              <a:pPr/>
              <a:t>29</a:t>
            </a:fld>
            <a:endParaRPr lang="tr-TR"/>
          </a:p>
        </p:txBody>
      </p:sp>
    </p:spTree>
    <p:extLst>
      <p:ext uri="{BB962C8B-B14F-4D97-AF65-F5344CB8AC3E}">
        <p14:creationId xmlns:p14="http://schemas.microsoft.com/office/powerpoint/2010/main" val="2315891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804659" y="1"/>
            <a:ext cx="2339340" cy="6857999"/>
          </a:xfrm>
          <a:prstGeom prst="rect">
            <a:avLst/>
          </a:prstGeom>
        </p:spPr>
      </p:pic>
      <p:pic>
        <p:nvPicPr>
          <p:cNvPr id="17" name="bg object 17"/>
          <p:cNvPicPr/>
          <p:nvPr/>
        </p:nvPicPr>
        <p:blipFill>
          <a:blip r:embed="rId3" cstate="print"/>
          <a:stretch>
            <a:fillRect/>
          </a:stretch>
        </p:blipFill>
        <p:spPr>
          <a:xfrm>
            <a:off x="202945" y="6177279"/>
            <a:ext cx="2532538" cy="629343"/>
          </a:xfrm>
          <a:prstGeom prst="rect">
            <a:avLst/>
          </a:prstGeom>
        </p:spPr>
      </p:pic>
      <p:sp>
        <p:nvSpPr>
          <p:cNvPr id="18" name="bg object 18"/>
          <p:cNvSpPr/>
          <p:nvPr/>
        </p:nvSpPr>
        <p:spPr>
          <a:xfrm>
            <a:off x="1" y="0"/>
            <a:ext cx="8406765" cy="6858000"/>
          </a:xfrm>
          <a:custGeom>
            <a:avLst/>
            <a:gdLst/>
            <a:ahLst/>
            <a:cxnLst/>
            <a:rect l="l" t="t" r="r" b="b"/>
            <a:pathLst>
              <a:path w="8406765" h="5143500">
                <a:moveTo>
                  <a:pt x="0" y="0"/>
                </a:moveTo>
                <a:lnTo>
                  <a:pt x="0" y="5143498"/>
                </a:lnTo>
                <a:lnTo>
                  <a:pt x="8398791" y="5143498"/>
                </a:lnTo>
                <a:lnTo>
                  <a:pt x="8406384" y="4247413"/>
                </a:lnTo>
                <a:lnTo>
                  <a:pt x="7910576" y="4107306"/>
                </a:lnTo>
                <a:lnTo>
                  <a:pt x="7763256" y="3849243"/>
                </a:lnTo>
                <a:lnTo>
                  <a:pt x="7445629" y="3664839"/>
                </a:lnTo>
                <a:lnTo>
                  <a:pt x="7337171" y="3355213"/>
                </a:lnTo>
                <a:lnTo>
                  <a:pt x="6949821" y="3192907"/>
                </a:lnTo>
                <a:lnTo>
                  <a:pt x="6864604" y="2816860"/>
                </a:lnTo>
                <a:lnTo>
                  <a:pt x="6593332" y="2743073"/>
                </a:lnTo>
                <a:lnTo>
                  <a:pt x="6554597" y="2433447"/>
                </a:lnTo>
                <a:lnTo>
                  <a:pt x="6655434" y="2167890"/>
                </a:lnTo>
                <a:lnTo>
                  <a:pt x="6523608" y="1747647"/>
                </a:lnTo>
                <a:lnTo>
                  <a:pt x="6856857" y="1600200"/>
                </a:lnTo>
                <a:lnTo>
                  <a:pt x="6988556" y="1283080"/>
                </a:lnTo>
                <a:lnTo>
                  <a:pt x="6903339" y="943863"/>
                </a:lnTo>
                <a:lnTo>
                  <a:pt x="6709664" y="671067"/>
                </a:lnTo>
                <a:lnTo>
                  <a:pt x="6756146" y="398145"/>
                </a:lnTo>
                <a:lnTo>
                  <a:pt x="6810375" y="110616"/>
                </a:lnTo>
                <a:lnTo>
                  <a:pt x="6988556" y="29463"/>
                </a:lnTo>
                <a:lnTo>
                  <a:pt x="6988556" y="7365"/>
                </a:lnTo>
                <a:lnTo>
                  <a:pt x="0" y="0"/>
                </a:lnTo>
                <a:close/>
              </a:path>
            </a:pathLst>
          </a:custGeom>
          <a:solidFill>
            <a:srgbClr val="FFFFFF"/>
          </a:solidFill>
        </p:spPr>
        <p:txBody>
          <a:bodyPr wrap="square" lIns="0" tIns="0" rIns="0" bIns="0" rtlCol="0"/>
          <a:lstStyle/>
          <a:p>
            <a:endParaRPr sz="1800"/>
          </a:p>
        </p:txBody>
      </p:sp>
      <p:pic>
        <p:nvPicPr>
          <p:cNvPr id="19" name="bg object 19"/>
          <p:cNvPicPr/>
          <p:nvPr/>
        </p:nvPicPr>
        <p:blipFill>
          <a:blip r:embed="rId2" cstate="print"/>
          <a:stretch>
            <a:fillRect/>
          </a:stretch>
        </p:blipFill>
        <p:spPr>
          <a:xfrm>
            <a:off x="6804659" y="1"/>
            <a:ext cx="2339340" cy="6857999"/>
          </a:xfrm>
          <a:prstGeom prst="rect">
            <a:avLst/>
          </a:prstGeom>
        </p:spPr>
      </p:pic>
      <p:sp>
        <p:nvSpPr>
          <p:cNvPr id="20" name="bg object 20"/>
          <p:cNvSpPr/>
          <p:nvPr/>
        </p:nvSpPr>
        <p:spPr>
          <a:xfrm>
            <a:off x="2342388" y="4064"/>
            <a:ext cx="6675120" cy="1020233"/>
          </a:xfrm>
          <a:custGeom>
            <a:avLst/>
            <a:gdLst/>
            <a:ahLst/>
            <a:cxnLst/>
            <a:rect l="l" t="t" r="r" b="b"/>
            <a:pathLst>
              <a:path w="6675120" h="765175">
                <a:moveTo>
                  <a:pt x="6675119" y="0"/>
                </a:moveTo>
                <a:lnTo>
                  <a:pt x="0" y="0"/>
                </a:lnTo>
                <a:lnTo>
                  <a:pt x="0" y="765048"/>
                </a:lnTo>
                <a:lnTo>
                  <a:pt x="6675119" y="765048"/>
                </a:lnTo>
                <a:lnTo>
                  <a:pt x="6675119" y="0"/>
                </a:lnTo>
                <a:close/>
              </a:path>
            </a:pathLst>
          </a:custGeom>
          <a:solidFill>
            <a:srgbClr val="7E7E7E"/>
          </a:solidFill>
        </p:spPr>
        <p:txBody>
          <a:bodyPr wrap="square" lIns="0" tIns="0" rIns="0" bIns="0" rtlCol="0"/>
          <a:lstStyle/>
          <a:p>
            <a:endParaRPr sz="1800"/>
          </a:p>
        </p:txBody>
      </p:sp>
      <p:sp>
        <p:nvSpPr>
          <p:cNvPr id="2" name="Holder 2"/>
          <p:cNvSpPr>
            <a:spLocks noGrp="1"/>
          </p:cNvSpPr>
          <p:nvPr>
            <p:ph type="ctrTitle"/>
          </p:nvPr>
        </p:nvSpPr>
        <p:spPr>
          <a:xfrm>
            <a:off x="2258821" y="-36915"/>
            <a:ext cx="4626356" cy="384721"/>
          </a:xfrm>
          <a:prstGeom prst="rect">
            <a:avLst/>
          </a:prstGeom>
        </p:spPr>
        <p:txBody>
          <a:bodyPr wrap="square" lIns="0" tIns="0" rIns="0" bIns="0">
            <a:spAutoFit/>
          </a:bodyPr>
          <a:lstStyle>
            <a:lvl1pPr>
              <a:defRPr sz="25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67482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006FC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4471C4"/>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756101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006FC0"/>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961268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006FC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65696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123389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PTD0008">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3949701" y="0"/>
            <a:ext cx="5194300" cy="6858000"/>
          </a:xfrm>
          <a:custGeom>
            <a:avLst/>
            <a:gdLst>
              <a:gd name="connsiteX0" fmla="*/ 1762115 w 5194300"/>
              <a:gd name="connsiteY0" fmla="*/ 0 h 5143500"/>
              <a:gd name="connsiteX1" fmla="*/ 3362315 w 5194300"/>
              <a:gd name="connsiteY1" fmla="*/ 0 h 5143500"/>
              <a:gd name="connsiteX2" fmla="*/ 3594100 w 5194300"/>
              <a:gd name="connsiteY2" fmla="*/ 0 h 5143500"/>
              <a:gd name="connsiteX3" fmla="*/ 5194300 w 5194300"/>
              <a:gd name="connsiteY3" fmla="*/ 0 h 5143500"/>
              <a:gd name="connsiteX4" fmla="*/ 3432185 w 5194300"/>
              <a:gd name="connsiteY4" fmla="*/ 5143500 h 5143500"/>
              <a:gd name="connsiteX5" fmla="*/ 1831985 w 5194300"/>
              <a:gd name="connsiteY5" fmla="*/ 5143500 h 5143500"/>
              <a:gd name="connsiteX6" fmla="*/ 1600200 w 5194300"/>
              <a:gd name="connsiteY6" fmla="*/ 5143500 h 5143500"/>
              <a:gd name="connsiteX7" fmla="*/ 0 w 51943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300" h="5143500">
                <a:moveTo>
                  <a:pt x="1762115" y="0"/>
                </a:moveTo>
                <a:lnTo>
                  <a:pt x="3362315" y="0"/>
                </a:lnTo>
                <a:lnTo>
                  <a:pt x="3594100" y="0"/>
                </a:lnTo>
                <a:lnTo>
                  <a:pt x="5194300" y="0"/>
                </a:lnTo>
                <a:lnTo>
                  <a:pt x="3432185" y="5143500"/>
                </a:lnTo>
                <a:lnTo>
                  <a:pt x="1831985" y="5143500"/>
                </a:lnTo>
                <a:lnTo>
                  <a:pt x="1600200" y="5143500"/>
                </a:lnTo>
                <a:lnTo>
                  <a:pt x="0" y="5143500"/>
                </a:lnTo>
                <a:close/>
              </a:path>
            </a:pathLst>
          </a:custGeom>
          <a:solidFill>
            <a:schemeClr val="tx1">
              <a:lumMod val="10000"/>
              <a:lumOff val="90000"/>
            </a:schemeClr>
          </a:solidFill>
        </p:spPr>
        <p:txBody>
          <a:bodyPr wrap="square" tIns="2063948" bIns="365751"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92417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6804659" y="1"/>
            <a:ext cx="2339340" cy="6857999"/>
          </a:xfrm>
          <a:prstGeom prst="rect">
            <a:avLst/>
          </a:prstGeom>
        </p:spPr>
      </p:pic>
      <p:pic>
        <p:nvPicPr>
          <p:cNvPr id="17" name="bg object 17"/>
          <p:cNvPicPr/>
          <p:nvPr/>
        </p:nvPicPr>
        <p:blipFill>
          <a:blip r:embed="rId9" cstate="print"/>
          <a:stretch>
            <a:fillRect/>
          </a:stretch>
        </p:blipFill>
        <p:spPr>
          <a:xfrm>
            <a:off x="202945" y="6177279"/>
            <a:ext cx="2532538" cy="629343"/>
          </a:xfrm>
          <a:prstGeom prst="rect">
            <a:avLst/>
          </a:prstGeom>
        </p:spPr>
      </p:pic>
      <p:sp>
        <p:nvSpPr>
          <p:cNvPr id="18" name="bg object 18"/>
          <p:cNvSpPr/>
          <p:nvPr/>
        </p:nvSpPr>
        <p:spPr>
          <a:xfrm>
            <a:off x="1" y="0"/>
            <a:ext cx="8406765" cy="6858000"/>
          </a:xfrm>
          <a:custGeom>
            <a:avLst/>
            <a:gdLst/>
            <a:ahLst/>
            <a:cxnLst/>
            <a:rect l="l" t="t" r="r" b="b"/>
            <a:pathLst>
              <a:path w="8406765" h="5143500">
                <a:moveTo>
                  <a:pt x="0" y="0"/>
                </a:moveTo>
                <a:lnTo>
                  <a:pt x="0" y="5143498"/>
                </a:lnTo>
                <a:lnTo>
                  <a:pt x="8398791" y="5143498"/>
                </a:lnTo>
                <a:lnTo>
                  <a:pt x="8406384" y="4247413"/>
                </a:lnTo>
                <a:lnTo>
                  <a:pt x="7910576" y="4107306"/>
                </a:lnTo>
                <a:lnTo>
                  <a:pt x="7763256" y="3849243"/>
                </a:lnTo>
                <a:lnTo>
                  <a:pt x="7445629" y="3664839"/>
                </a:lnTo>
                <a:lnTo>
                  <a:pt x="7337171" y="3355213"/>
                </a:lnTo>
                <a:lnTo>
                  <a:pt x="6949821" y="3192907"/>
                </a:lnTo>
                <a:lnTo>
                  <a:pt x="6864604" y="2816860"/>
                </a:lnTo>
                <a:lnTo>
                  <a:pt x="6593332" y="2743073"/>
                </a:lnTo>
                <a:lnTo>
                  <a:pt x="6554597" y="2433447"/>
                </a:lnTo>
                <a:lnTo>
                  <a:pt x="6655434" y="2167890"/>
                </a:lnTo>
                <a:lnTo>
                  <a:pt x="6523608" y="1747647"/>
                </a:lnTo>
                <a:lnTo>
                  <a:pt x="6856857" y="1600200"/>
                </a:lnTo>
                <a:lnTo>
                  <a:pt x="6988556" y="1283080"/>
                </a:lnTo>
                <a:lnTo>
                  <a:pt x="6903339" y="943863"/>
                </a:lnTo>
                <a:lnTo>
                  <a:pt x="6709664" y="671067"/>
                </a:lnTo>
                <a:lnTo>
                  <a:pt x="6756146" y="398145"/>
                </a:lnTo>
                <a:lnTo>
                  <a:pt x="6810375" y="110616"/>
                </a:lnTo>
                <a:lnTo>
                  <a:pt x="6988556" y="29463"/>
                </a:lnTo>
                <a:lnTo>
                  <a:pt x="6988556" y="7365"/>
                </a:lnTo>
                <a:lnTo>
                  <a:pt x="0" y="0"/>
                </a:lnTo>
                <a:close/>
              </a:path>
            </a:pathLst>
          </a:custGeom>
          <a:solidFill>
            <a:srgbClr val="FFFFFF"/>
          </a:solidFill>
        </p:spPr>
        <p:txBody>
          <a:bodyPr wrap="square" lIns="0" tIns="0" rIns="0" bIns="0" rtlCol="0"/>
          <a:lstStyle/>
          <a:p>
            <a:endParaRPr sz="1800"/>
          </a:p>
        </p:txBody>
      </p:sp>
      <p:pic>
        <p:nvPicPr>
          <p:cNvPr id="19" name="bg object 19"/>
          <p:cNvPicPr/>
          <p:nvPr/>
        </p:nvPicPr>
        <p:blipFill>
          <a:blip r:embed="rId8" cstate="print"/>
          <a:stretch>
            <a:fillRect/>
          </a:stretch>
        </p:blipFill>
        <p:spPr>
          <a:xfrm>
            <a:off x="6804659" y="1"/>
            <a:ext cx="2339340" cy="6857999"/>
          </a:xfrm>
          <a:prstGeom prst="rect">
            <a:avLst/>
          </a:prstGeom>
        </p:spPr>
      </p:pic>
      <p:sp>
        <p:nvSpPr>
          <p:cNvPr id="2" name="Holder 2"/>
          <p:cNvSpPr>
            <a:spLocks noGrp="1"/>
          </p:cNvSpPr>
          <p:nvPr>
            <p:ph type="title"/>
          </p:nvPr>
        </p:nvSpPr>
        <p:spPr>
          <a:xfrm>
            <a:off x="2550288" y="83921"/>
            <a:ext cx="4043425" cy="384721"/>
          </a:xfrm>
          <a:prstGeom prst="rect">
            <a:avLst/>
          </a:prstGeom>
        </p:spPr>
        <p:txBody>
          <a:bodyPr wrap="square" lIns="0" tIns="0" rIns="0" bIns="0">
            <a:spAutoFit/>
          </a:bodyPr>
          <a:lstStyle>
            <a:lvl1pPr>
              <a:defRPr sz="2500" b="1" i="0">
                <a:solidFill>
                  <a:srgbClr val="006FC0"/>
                </a:solidFill>
                <a:latin typeface="Calibri"/>
                <a:cs typeface="Calibri"/>
              </a:defRPr>
            </a:lvl1pPr>
          </a:lstStyle>
          <a:p>
            <a:endParaRPr/>
          </a:p>
        </p:txBody>
      </p:sp>
      <p:sp>
        <p:nvSpPr>
          <p:cNvPr id="3" name="Holder 3"/>
          <p:cNvSpPr>
            <a:spLocks noGrp="1"/>
          </p:cNvSpPr>
          <p:nvPr>
            <p:ph type="body" idx="1"/>
          </p:nvPr>
        </p:nvSpPr>
        <p:spPr>
          <a:xfrm>
            <a:off x="475360" y="1300140"/>
            <a:ext cx="8193278" cy="276999"/>
          </a:xfrm>
          <a:prstGeom prst="rect">
            <a:avLst/>
          </a:prstGeom>
        </p:spPr>
        <p:txBody>
          <a:bodyPr wrap="square" lIns="0" tIns="0" rIns="0" bIns="0">
            <a:spAutoFit/>
          </a:bodyPr>
          <a:lstStyle>
            <a:lvl1pPr>
              <a:defRPr sz="1800" b="1" i="0">
                <a:solidFill>
                  <a:srgbClr val="4471C4"/>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9/16/2022</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038654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footprintnetwork.org/content/images/article_uploads/Turkey_Ecological_Footprint_Report_Turkish.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4.png"/><Relationship Id="rId7"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5.png"/><Relationship Id="rId9"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106.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4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jpe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5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156.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png"/><Relationship Id="rId7" Type="http://schemas.openxmlformats.org/officeDocument/2006/relationships/image" Target="../media/image164.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7.jpeg"/><Relationship Id="rId4" Type="http://schemas.openxmlformats.org/officeDocument/2006/relationships/image" Target="../media/image98.png"/><Relationship Id="rId9" Type="http://schemas.openxmlformats.org/officeDocument/2006/relationships/image" Target="../media/image166.png"/></Relationships>
</file>

<file path=ppt/slides/_rels/slide6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png"/></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173.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png"/><Relationship Id="rId7" Type="http://schemas.openxmlformats.org/officeDocument/2006/relationships/image" Target="../media/image164.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77.jpeg"/><Relationship Id="rId4" Type="http://schemas.openxmlformats.org/officeDocument/2006/relationships/image" Target="../media/image98.png"/><Relationship Id="rId9" Type="http://schemas.openxmlformats.org/officeDocument/2006/relationships/image" Target="../media/image1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jpeg"/></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1.xml"/><Relationship Id="rId4" Type="http://schemas.openxmlformats.org/officeDocument/2006/relationships/image" Target="../media/image185.jpg"/></Relationships>
</file>

<file path=ppt/slides/_rels/slide7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jpeg"/><Relationship Id="rId2" Type="http://schemas.openxmlformats.org/officeDocument/2006/relationships/image" Target="../media/image186.png"/><Relationship Id="rId1" Type="http://schemas.openxmlformats.org/officeDocument/2006/relationships/slideLayout" Target="../slideLayouts/slideLayout1.xml"/><Relationship Id="rId6" Type="http://schemas.openxmlformats.org/officeDocument/2006/relationships/image" Target="../media/image190.jpe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jpeg"/><Relationship Id="rId4" Type="http://schemas.openxmlformats.org/officeDocument/2006/relationships/image" Target="../media/image188.jpeg"/><Relationship Id="rId9" Type="http://schemas.openxmlformats.org/officeDocument/2006/relationships/image" Target="../media/image193.jpeg"/></Relationships>
</file>

<file path=ppt/slides/_rels/slide7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image" Target="../media/image196.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97.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descr="C:\Users\aidata\Desktop\Adsız.png"/>
          <p:cNvPicPr>
            <a:picLocks noChangeAspect="1" noChangeArrowheads="1"/>
          </p:cNvPicPr>
          <p:nvPr/>
        </p:nvPicPr>
        <p:blipFill>
          <a:blip r:embed="rId2" cstate="print"/>
          <a:srcRect/>
          <a:stretch>
            <a:fillRect/>
          </a:stretch>
        </p:blipFill>
        <p:spPr bwMode="auto">
          <a:xfrm>
            <a:off x="17748" y="1394454"/>
            <a:ext cx="9144000" cy="3700143"/>
          </a:xfrm>
          <a:prstGeom prst="rect">
            <a:avLst/>
          </a:prstGeom>
          <a:noFill/>
        </p:spPr>
      </p:pic>
      <p:sp>
        <p:nvSpPr>
          <p:cNvPr id="12" name="Title 2"/>
          <p:cNvSpPr txBox="1">
            <a:spLocks/>
          </p:cNvSpPr>
          <p:nvPr/>
        </p:nvSpPr>
        <p:spPr>
          <a:xfrm>
            <a:off x="-2574540" y="5129457"/>
            <a:ext cx="11700792" cy="1661993"/>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5400" b="1" i="1" dirty="0">
                <a:solidFill>
                  <a:srgbClr val="0070C0"/>
                </a:solidFill>
                <a:latin typeface="+mn-lt"/>
              </a:rPr>
              <a:t>SÜRDÜRÜLEBİLİR</a:t>
            </a:r>
          </a:p>
          <a:p>
            <a:r>
              <a:rPr lang="tr-TR" sz="5400" b="1" i="1" dirty="0">
                <a:solidFill>
                  <a:srgbClr val="0070C0"/>
                </a:solidFill>
                <a:latin typeface="+mn-lt"/>
              </a:rPr>
              <a:t> </a:t>
            </a:r>
            <a:r>
              <a:rPr lang="tr-TR" sz="5400" b="1" i="1" dirty="0">
                <a:solidFill>
                  <a:srgbClr val="92D050"/>
                </a:solidFill>
                <a:latin typeface="+mn-lt"/>
              </a:rPr>
              <a:t>BESLENME</a:t>
            </a:r>
            <a:endParaRPr lang="en-US" sz="5400" b="1" i="1" dirty="0">
              <a:solidFill>
                <a:srgbClr val="92D050"/>
              </a:solidFill>
              <a:latin typeface="+mn-lt"/>
            </a:endParaRPr>
          </a:p>
        </p:txBody>
      </p:sp>
      <p:pic>
        <p:nvPicPr>
          <p:cNvPr id="7" name="Resim Yer Tutucusu 6"/>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9704" r="25037"/>
          <a:stretch/>
        </p:blipFill>
        <p:spPr>
          <a:xfrm flipH="1" flipV="1">
            <a:off x="7021048" y="2509149"/>
            <a:ext cx="119528" cy="100702"/>
          </a:xfrm>
        </p:spPr>
      </p:pic>
      <p:pic>
        <p:nvPicPr>
          <p:cNvPr id="17" name="Picture 1"/>
          <p:cNvPicPr>
            <a:picLocks noChangeAspect="1" noChangeArrowheads="1"/>
          </p:cNvPicPr>
          <p:nvPr/>
        </p:nvPicPr>
        <p:blipFill>
          <a:blip r:embed="rId4" cstate="print"/>
          <a:srcRect l="16375" t="39872" r="13749" b="42792"/>
          <a:stretch>
            <a:fillRect/>
          </a:stretch>
        </p:blipFill>
        <p:spPr bwMode="auto">
          <a:xfrm>
            <a:off x="6804248" y="5094597"/>
            <a:ext cx="2339752" cy="1763402"/>
          </a:xfrm>
          <a:prstGeom prst="rect">
            <a:avLst/>
          </a:prstGeom>
          <a:noFill/>
          <a:ln w="9525">
            <a:noFill/>
            <a:miter lim="800000"/>
            <a:headEnd/>
            <a:tailEnd/>
          </a:ln>
        </p:spPr>
      </p:pic>
      <p:sp>
        <p:nvSpPr>
          <p:cNvPr id="86018" name="AutoShape 2" descr="C:\Users\aidata\Desktop\surdurulebilir-beslenme-nedir_480x.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6020" name="AutoShape 4" descr="C:\Users\aidata\Desktop\surdurulebilir-beslenme-nedir_480x.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6023" name="AutoShape 7" descr="Bartın Üniversitesi Logo PNG Vector (EPS) Free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6024" name="Picture 8" descr="C:\Users\aidata\Desktop\97424941_620x410.jpg"/>
          <p:cNvPicPr>
            <a:picLocks noChangeAspect="1" noChangeArrowheads="1"/>
          </p:cNvPicPr>
          <p:nvPr/>
        </p:nvPicPr>
        <p:blipFill>
          <a:blip r:embed="rId5" cstate="print"/>
          <a:srcRect/>
          <a:stretch>
            <a:fillRect/>
          </a:stretch>
        </p:blipFill>
        <p:spPr bwMode="auto">
          <a:xfrm>
            <a:off x="6695306" y="0"/>
            <a:ext cx="2448694" cy="1412776"/>
          </a:xfrm>
          <a:prstGeom prst="rect">
            <a:avLst/>
          </a:prstGeom>
          <a:noFill/>
        </p:spPr>
      </p:pic>
      <p:pic>
        <p:nvPicPr>
          <p:cNvPr id="86025" name="Picture 9" descr="C:\Users\aidata\Desktop\indir.jpg"/>
          <p:cNvPicPr>
            <a:picLocks noChangeAspect="1" noChangeArrowheads="1"/>
          </p:cNvPicPr>
          <p:nvPr/>
        </p:nvPicPr>
        <p:blipFill>
          <a:blip r:embed="rId6" cstate="print"/>
          <a:srcRect/>
          <a:stretch>
            <a:fillRect/>
          </a:stretch>
        </p:blipFill>
        <p:spPr bwMode="auto">
          <a:xfrm>
            <a:off x="5004048" y="0"/>
            <a:ext cx="1619672" cy="1340768"/>
          </a:xfrm>
          <a:prstGeom prst="rect">
            <a:avLst/>
          </a:prstGeom>
          <a:noFill/>
        </p:spPr>
      </p:pic>
      <p:pic>
        <p:nvPicPr>
          <p:cNvPr id="86026" name="Picture 10" descr="C:\Users\aidata\Desktop\indir.png"/>
          <p:cNvPicPr>
            <a:picLocks noChangeAspect="1" noChangeArrowheads="1"/>
          </p:cNvPicPr>
          <p:nvPr/>
        </p:nvPicPr>
        <p:blipFill>
          <a:blip r:embed="rId7" cstate="print"/>
          <a:srcRect/>
          <a:stretch>
            <a:fillRect/>
          </a:stretch>
        </p:blipFill>
        <p:spPr bwMode="auto">
          <a:xfrm>
            <a:off x="0" y="0"/>
            <a:ext cx="1503610" cy="1412776"/>
          </a:xfrm>
          <a:prstGeom prst="rect">
            <a:avLst/>
          </a:prstGeom>
          <a:noFill/>
        </p:spPr>
      </p:pic>
      <p:pic>
        <p:nvPicPr>
          <p:cNvPr id="86027" name="Picture 11" descr="C:\Users\aidata\Desktop\indir (1).png"/>
          <p:cNvPicPr>
            <a:picLocks noChangeAspect="1" noChangeArrowheads="1"/>
          </p:cNvPicPr>
          <p:nvPr/>
        </p:nvPicPr>
        <p:blipFill>
          <a:blip r:embed="rId8" cstate="print"/>
          <a:srcRect/>
          <a:stretch>
            <a:fillRect/>
          </a:stretch>
        </p:blipFill>
        <p:spPr bwMode="auto">
          <a:xfrm>
            <a:off x="1763688" y="0"/>
            <a:ext cx="1512168" cy="1416222"/>
          </a:xfrm>
          <a:prstGeom prst="rect">
            <a:avLst/>
          </a:prstGeom>
          <a:noFill/>
        </p:spPr>
      </p:pic>
      <p:pic>
        <p:nvPicPr>
          <p:cNvPr id="86028" name="Picture 12" descr="C:\Users\aidata\Desktop\indir (1).jpg"/>
          <p:cNvPicPr>
            <a:picLocks noChangeAspect="1" noChangeArrowheads="1"/>
          </p:cNvPicPr>
          <p:nvPr/>
        </p:nvPicPr>
        <p:blipFill>
          <a:blip r:embed="rId9" cstate="print"/>
          <a:srcRect/>
          <a:stretch>
            <a:fillRect/>
          </a:stretch>
        </p:blipFill>
        <p:spPr bwMode="auto">
          <a:xfrm>
            <a:off x="3491880" y="0"/>
            <a:ext cx="1359594" cy="1359594"/>
          </a:xfrm>
          <a:prstGeom prst="rect">
            <a:avLst/>
          </a:prstGeom>
          <a:noFill/>
        </p:spPr>
      </p:pic>
    </p:spTree>
    <p:extLst>
      <p:ext uri="{BB962C8B-B14F-4D97-AF65-F5344CB8AC3E}">
        <p14:creationId xmlns:p14="http://schemas.microsoft.com/office/powerpoint/2010/main" val="377397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1"/>
          </p:nvPr>
        </p:nvSpPr>
        <p:spPr/>
        <p:txBody>
          <a:bodyPr/>
          <a:lstStyle/>
          <a:p>
            <a:endParaRPr lang="tr-TR"/>
          </a:p>
        </p:txBody>
      </p:sp>
      <p:pic>
        <p:nvPicPr>
          <p:cNvPr id="3074" name="Picture 2" descr="C:\Users\aidata\Desktop\obezAA-2712384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3" name="Picture 7" descr="C:\Users\aidata\Desktop\74a5f727090231.5635fba041b60.jpg"/>
          <p:cNvPicPr>
            <a:picLocks noChangeAspect="1" noChangeArrowheads="1"/>
          </p:cNvPicPr>
          <p:nvPr/>
        </p:nvPicPr>
        <p:blipFill>
          <a:blip r:embed="rId2" cstate="print"/>
          <a:srcRect/>
          <a:stretch>
            <a:fillRect/>
          </a:stretch>
        </p:blipFill>
        <p:spPr bwMode="auto">
          <a:xfrm>
            <a:off x="3923928" y="1916832"/>
            <a:ext cx="5220072" cy="4941168"/>
          </a:xfrm>
          <a:prstGeom prst="rect">
            <a:avLst/>
          </a:prstGeom>
          <a:noFill/>
        </p:spPr>
      </p:pic>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1"/>
          </p:nvPr>
        </p:nvSpPr>
        <p:spPr>
          <a:xfrm>
            <a:off x="0" y="4653136"/>
            <a:ext cx="3923928" cy="2215991"/>
          </a:xfrm>
        </p:spPr>
        <p:txBody>
          <a:bodyPr/>
          <a:lstStyle/>
          <a:p>
            <a:pPr algn="ctr"/>
            <a:endParaRPr lang="tr-TR" dirty="0">
              <a:solidFill>
                <a:srgbClr val="7030A0"/>
              </a:solidFill>
            </a:endParaRPr>
          </a:p>
          <a:p>
            <a:pPr algn="ctr"/>
            <a:r>
              <a:rPr lang="tr-TR" dirty="0">
                <a:solidFill>
                  <a:schemeClr val="accent2"/>
                </a:solidFill>
              </a:rPr>
              <a:t>Türkiye’deki İlk </a:t>
            </a:r>
            <a:r>
              <a:rPr lang="tr-TR" dirty="0" err="1">
                <a:solidFill>
                  <a:schemeClr val="accent2"/>
                </a:solidFill>
              </a:rPr>
              <a:t>Slow</a:t>
            </a:r>
            <a:r>
              <a:rPr lang="tr-TR" dirty="0">
                <a:solidFill>
                  <a:schemeClr val="accent2"/>
                </a:solidFill>
              </a:rPr>
              <a:t> </a:t>
            </a:r>
            <a:r>
              <a:rPr lang="tr-TR" dirty="0" err="1">
                <a:solidFill>
                  <a:schemeClr val="accent2"/>
                </a:solidFill>
              </a:rPr>
              <a:t>Food</a:t>
            </a:r>
            <a:r>
              <a:rPr lang="tr-TR" dirty="0">
                <a:solidFill>
                  <a:schemeClr val="accent2"/>
                </a:solidFill>
              </a:rPr>
              <a:t> Köyü: </a:t>
            </a:r>
            <a:r>
              <a:rPr lang="tr-TR" dirty="0" err="1">
                <a:solidFill>
                  <a:schemeClr val="accent2"/>
                </a:solidFill>
              </a:rPr>
              <a:t>Germiyan</a:t>
            </a:r>
            <a:r>
              <a:rPr lang="tr-TR" dirty="0">
                <a:solidFill>
                  <a:schemeClr val="accent2"/>
                </a:solidFill>
              </a:rPr>
              <a:t> (İzmir, Çeşme </a:t>
            </a:r>
            <a:r>
              <a:rPr lang="tr-TR" b="0" dirty="0"/>
              <a:t>)</a:t>
            </a:r>
          </a:p>
          <a:p>
            <a:pPr algn="ctr"/>
            <a:r>
              <a:rPr lang="tr-TR" b="0" dirty="0"/>
              <a:t> </a:t>
            </a:r>
            <a:r>
              <a:rPr lang="tr-TR" dirty="0">
                <a:solidFill>
                  <a:srgbClr val="00B050"/>
                </a:solidFill>
              </a:rPr>
              <a:t>Köy halkı ekmeklerini katkısız doğal ekşi mayadan pişiriyor, sebzelerini kendi tarlalarında yetiştiriyor ve mevsiminde olmayan hiçbir ürün de kullanılmıyor.</a:t>
            </a:r>
          </a:p>
          <a:p>
            <a:pPr algn="ctr"/>
            <a:endParaRPr lang="tr-TR" dirty="0"/>
          </a:p>
        </p:txBody>
      </p:sp>
      <p:pic>
        <p:nvPicPr>
          <p:cNvPr id="96260" name="Picture 4" descr="C:\Users\aidata\Desktop\images.jpg"/>
          <p:cNvPicPr>
            <a:picLocks noChangeAspect="1" noChangeArrowheads="1"/>
          </p:cNvPicPr>
          <p:nvPr/>
        </p:nvPicPr>
        <p:blipFill>
          <a:blip r:embed="rId3" cstate="print"/>
          <a:srcRect r="25373"/>
          <a:stretch>
            <a:fillRect/>
          </a:stretch>
        </p:blipFill>
        <p:spPr bwMode="auto">
          <a:xfrm>
            <a:off x="0" y="1988840"/>
            <a:ext cx="3923928" cy="2594595"/>
          </a:xfrm>
          <a:prstGeom prst="rect">
            <a:avLst/>
          </a:prstGeom>
          <a:noFill/>
        </p:spPr>
      </p:pic>
      <p:pic>
        <p:nvPicPr>
          <p:cNvPr id="96262" name="Picture 6" descr="C:\Users\aidata\Desktop\slow-food-vs-fast-food-1024x598.jpeg"/>
          <p:cNvPicPr>
            <a:picLocks noChangeAspect="1" noChangeArrowheads="1"/>
          </p:cNvPicPr>
          <p:nvPr/>
        </p:nvPicPr>
        <p:blipFill>
          <a:blip r:embed="rId4" cstate="print"/>
          <a:srcRect t="40561" b="23030"/>
          <a:stretch>
            <a:fillRect/>
          </a:stretch>
        </p:blipFill>
        <p:spPr bwMode="auto">
          <a:xfrm>
            <a:off x="0" y="0"/>
            <a:ext cx="9144000" cy="1944216"/>
          </a:xfrm>
          <a:prstGeom prst="rect">
            <a:avLst/>
          </a:prstGeom>
          <a:noFill/>
        </p:spPr>
      </p:pic>
      <p:sp>
        <p:nvSpPr>
          <p:cNvPr id="10" name="9 Dikdörtgen"/>
          <p:cNvSpPr/>
          <p:nvPr/>
        </p:nvSpPr>
        <p:spPr>
          <a:xfrm>
            <a:off x="4211960" y="2132856"/>
            <a:ext cx="4932040" cy="830997"/>
          </a:xfrm>
          <a:prstGeom prst="rect">
            <a:avLst/>
          </a:prstGeom>
        </p:spPr>
        <p:txBody>
          <a:bodyPr wrap="square">
            <a:spAutoFit/>
          </a:bodyPr>
          <a:lstStyle/>
          <a:p>
            <a:pPr lvl="0" algn="ctr"/>
            <a:r>
              <a:rPr lang="en-US" sz="2400" b="1" kern="0" dirty="0">
                <a:solidFill>
                  <a:srgbClr val="FF0000"/>
                </a:solidFill>
              </a:rPr>
              <a:t>Slow Food </a:t>
            </a:r>
            <a:r>
              <a:rPr lang="en-US" sz="2400" b="1" kern="0" dirty="0" err="1">
                <a:solidFill>
                  <a:srgbClr val="FF0000"/>
                </a:solidFill>
              </a:rPr>
              <a:t>Hareketini</a:t>
            </a:r>
            <a:r>
              <a:rPr lang="en-US" sz="2400" b="1" kern="0" dirty="0">
                <a:solidFill>
                  <a:srgbClr val="FF0000"/>
                </a:solidFill>
              </a:rPr>
              <a:t> </a:t>
            </a:r>
            <a:r>
              <a:rPr lang="en-US" sz="2400" b="1" kern="0" dirty="0" err="1">
                <a:solidFill>
                  <a:srgbClr val="FF0000"/>
                </a:solidFill>
              </a:rPr>
              <a:t>Başlatan</a:t>
            </a:r>
            <a:r>
              <a:rPr lang="en-US" sz="2400" b="1" kern="0" dirty="0">
                <a:solidFill>
                  <a:srgbClr val="FF0000"/>
                </a:solidFill>
              </a:rPr>
              <a:t> </a:t>
            </a:r>
            <a:r>
              <a:rPr lang="en-US" sz="2400" b="1" kern="0" dirty="0" err="1">
                <a:solidFill>
                  <a:srgbClr val="FF0000"/>
                </a:solidFill>
              </a:rPr>
              <a:t>Şey</a:t>
            </a:r>
            <a:r>
              <a:rPr lang="en-US" sz="2400" b="1" kern="0" dirty="0">
                <a:solidFill>
                  <a:srgbClr val="FF0000"/>
                </a:solidFill>
              </a:rPr>
              <a:t>: Hamburger</a:t>
            </a:r>
          </a:p>
        </p:txBody>
      </p:sp>
      <p:sp>
        <p:nvSpPr>
          <p:cNvPr id="11" name="10 Dikdörtgen"/>
          <p:cNvSpPr/>
          <p:nvPr/>
        </p:nvSpPr>
        <p:spPr>
          <a:xfrm>
            <a:off x="3835636" y="6165304"/>
            <a:ext cx="5152373" cy="400110"/>
          </a:xfrm>
          <a:prstGeom prst="rect">
            <a:avLst/>
          </a:prstGeom>
        </p:spPr>
        <p:txBody>
          <a:bodyPr wrap="none">
            <a:spAutoFit/>
          </a:bodyPr>
          <a:lstStyle/>
          <a:p>
            <a:pPr lvl="0" algn="ctr"/>
            <a:r>
              <a:rPr lang="tr-TR" sz="2000" b="1" i="1" u="sng" kern="0" dirty="0" err="1">
                <a:solidFill>
                  <a:schemeClr val="accent4">
                    <a:lumMod val="50000"/>
                  </a:schemeClr>
                </a:solidFill>
              </a:rPr>
              <a:t>Slow</a:t>
            </a:r>
            <a:r>
              <a:rPr lang="tr-TR" sz="2000" b="1" i="1" u="sng" kern="0" dirty="0">
                <a:solidFill>
                  <a:schemeClr val="accent4">
                    <a:lumMod val="50000"/>
                  </a:schemeClr>
                </a:solidFill>
              </a:rPr>
              <a:t> </a:t>
            </a:r>
            <a:r>
              <a:rPr lang="tr-TR" sz="2000" b="1" i="1" u="sng" kern="0" dirty="0" err="1">
                <a:solidFill>
                  <a:schemeClr val="accent4">
                    <a:lumMod val="50000"/>
                  </a:schemeClr>
                </a:solidFill>
              </a:rPr>
              <a:t>Food’un</a:t>
            </a:r>
            <a:r>
              <a:rPr lang="tr-TR" sz="2000" b="1" i="1" u="sng" kern="0" dirty="0">
                <a:solidFill>
                  <a:schemeClr val="accent4">
                    <a:lumMod val="50000"/>
                  </a:schemeClr>
                </a:solidFill>
              </a:rPr>
              <a:t> Mottosu:   </a:t>
            </a:r>
            <a:r>
              <a:rPr lang="tr-TR" sz="2000" b="1" kern="0" dirty="0">
                <a:solidFill>
                  <a:srgbClr val="00B050"/>
                </a:solidFill>
              </a:rPr>
              <a:t>İyi, Temiz ve Adil Gıda</a:t>
            </a:r>
          </a:p>
        </p:txBody>
      </p:sp>
    </p:spTree>
    <p:extLst>
      <p:ext uri="{BB962C8B-B14F-4D97-AF65-F5344CB8AC3E}">
        <p14:creationId xmlns:p14="http://schemas.microsoft.com/office/powerpoint/2010/main" val="92260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962443"/>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Birleşmiş Milletler Sürdürülebilir Kalkınma Hedefleri</a:t>
            </a:r>
            <a:endParaRPr lang="tr-TR" sz="3200" dirty="0"/>
          </a:p>
        </p:txBody>
      </p:sp>
      <p:sp>
        <p:nvSpPr>
          <p:cNvPr id="4" name="object 4"/>
          <p:cNvSpPr/>
          <p:nvPr/>
        </p:nvSpPr>
        <p:spPr>
          <a:xfrm rot="16200000">
            <a:off x="4384499" y="2296202"/>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lIns="0" tIns="0" rIns="0" bIns="0" rtlCol="0"/>
          <a:lstStyle/>
          <a:p>
            <a:endParaRPr/>
          </a:p>
        </p:txBody>
      </p:sp>
      <p:pic>
        <p:nvPicPr>
          <p:cNvPr id="10" name="Picture 2" descr="C:\Users\aidata\Desktop\potamya-dunya-kuresi-1536x1024.jpg"/>
          <p:cNvPicPr>
            <a:picLocks noChangeAspect="1" noChangeArrowheads="1"/>
          </p:cNvPicPr>
          <p:nvPr/>
        </p:nvPicPr>
        <p:blipFill>
          <a:blip r:embed="rId2" cstate="print"/>
          <a:srcRect/>
          <a:stretch>
            <a:fillRect/>
          </a:stretch>
        </p:blipFill>
        <p:spPr bwMode="auto">
          <a:xfrm>
            <a:off x="4644008" y="1196752"/>
            <a:ext cx="4766167" cy="5661248"/>
          </a:xfrm>
          <a:prstGeom prst="rect">
            <a:avLst/>
          </a:prstGeom>
          <a:noFill/>
        </p:spPr>
      </p:pic>
      <p:sp>
        <p:nvSpPr>
          <p:cNvPr id="6" name="Metin kutusu 5">
            <a:extLst>
              <a:ext uri="{FF2B5EF4-FFF2-40B4-BE49-F238E27FC236}">
                <a16:creationId xmlns:a16="http://schemas.microsoft.com/office/drawing/2014/main" id="{D9D840D7-48AA-6A5E-F021-A8770FCDD847}"/>
              </a:ext>
            </a:extLst>
          </p:cNvPr>
          <p:cNvSpPr txBox="1"/>
          <p:nvPr/>
        </p:nvSpPr>
        <p:spPr>
          <a:xfrm>
            <a:off x="72434" y="1700808"/>
            <a:ext cx="4067518" cy="1477328"/>
          </a:xfrm>
          <a:prstGeom prst="rect">
            <a:avLst/>
          </a:prstGeom>
          <a:noFill/>
        </p:spPr>
        <p:txBody>
          <a:bodyPr wrap="square">
            <a:spAutoFit/>
          </a:bodyPr>
          <a:lstStyle/>
          <a:p>
            <a:r>
              <a:rPr lang="tr-TR" b="1" dirty="0">
                <a:solidFill>
                  <a:srgbClr val="C00000"/>
                </a:solidFill>
              </a:rPr>
              <a:t>Sürdürülebilir gıda hedefine ulaşılması ve belirtilen açıkların kapatılabilmesi için bütüncül olarak uygulanacak 22 maddeyi kapsayan 5 eylem oluşturulmuştur:</a:t>
            </a:r>
          </a:p>
          <a:p>
            <a:endParaRPr lang="tr-TR" dirty="0"/>
          </a:p>
        </p:txBody>
      </p:sp>
      <p:sp>
        <p:nvSpPr>
          <p:cNvPr id="8" name="Metin kutusu 7">
            <a:extLst>
              <a:ext uri="{FF2B5EF4-FFF2-40B4-BE49-F238E27FC236}">
                <a16:creationId xmlns:a16="http://schemas.microsoft.com/office/drawing/2014/main" id="{37297425-36B8-1007-7DE5-748E260DCD9B}"/>
              </a:ext>
            </a:extLst>
          </p:cNvPr>
          <p:cNvSpPr txBox="1"/>
          <p:nvPr/>
        </p:nvSpPr>
        <p:spPr>
          <a:xfrm>
            <a:off x="102355" y="3414290"/>
            <a:ext cx="4469645" cy="34163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l" fontAlgn="base">
              <a:buFont typeface="+mj-lt"/>
              <a:buAutoNum type="arabicPeriod"/>
            </a:pPr>
            <a:r>
              <a:rPr lang="tr-TR" sz="1800" b="1" i="0" dirty="0">
                <a:effectLst/>
                <a:ea typeface="Microsoft JhengHei Light" panose="020B0304030504040204" pitchFamily="34" charset="-120"/>
              </a:rPr>
              <a:t>Gıda ve tarım ürünlerine yönelik talep artışı</a:t>
            </a:r>
          </a:p>
          <a:p>
            <a:pPr algn="l" fontAlgn="base">
              <a:buFont typeface="+mj-lt"/>
              <a:buAutoNum type="arabicPeriod"/>
            </a:pPr>
            <a:r>
              <a:rPr lang="tr-TR" sz="1800" b="1" i="0" dirty="0">
                <a:effectLst/>
                <a:ea typeface="Microsoft JhengHei Light" panose="020B0304030504040204" pitchFamily="34" charset="-120"/>
              </a:rPr>
              <a:t>Tarımsal arazi genişletilmeden gıda üretiminin arttırılması </a:t>
            </a:r>
          </a:p>
          <a:p>
            <a:pPr algn="l" fontAlgn="base">
              <a:buFont typeface="+mj-lt"/>
              <a:buAutoNum type="arabicPeriod"/>
            </a:pPr>
            <a:r>
              <a:rPr lang="tr-TR" sz="1800" b="1" i="0" dirty="0">
                <a:effectLst/>
                <a:ea typeface="Microsoft JhengHei Light" panose="020B0304030504040204" pitchFamily="34" charset="-120"/>
              </a:rPr>
              <a:t>Orman, savan ve </a:t>
            </a:r>
            <a:r>
              <a:rPr lang="tr-TR" sz="1800" b="1" i="0" dirty="0" err="1">
                <a:effectLst/>
                <a:ea typeface="Microsoft JhengHei Light" panose="020B0304030504040204" pitchFamily="34" charset="-120"/>
              </a:rPr>
              <a:t>turanlık</a:t>
            </a:r>
            <a:r>
              <a:rPr lang="tr-TR" sz="1800" b="1" i="0" dirty="0">
                <a:effectLst/>
                <a:ea typeface="Microsoft JhengHei Light" panose="020B0304030504040204" pitchFamily="34" charset="-120"/>
              </a:rPr>
              <a:t> alanları korumak ve iyileştirmek için tarımsal arazi talebinin azaltılması </a:t>
            </a:r>
          </a:p>
          <a:p>
            <a:pPr algn="l" fontAlgn="base">
              <a:buFont typeface="+mj-lt"/>
              <a:buAutoNum type="arabicPeriod"/>
            </a:pPr>
            <a:r>
              <a:rPr lang="tr-TR" sz="1800" b="1" i="0" dirty="0">
                <a:effectLst/>
                <a:ea typeface="Microsoft JhengHei Light" panose="020B0304030504040204" pitchFamily="34" charset="-120"/>
              </a:rPr>
              <a:t>Tatlı-tuzlu su balıkçılığı ile kültür balıkçılığının geliştirilmesi yoluyla balık tedariğinin arttırılması </a:t>
            </a:r>
          </a:p>
          <a:p>
            <a:pPr algn="l" fontAlgn="base">
              <a:buFont typeface="+mj-lt"/>
              <a:buAutoNum type="arabicPeriod"/>
            </a:pPr>
            <a:r>
              <a:rPr lang="tr-TR" sz="1800" b="1" i="0" dirty="0">
                <a:effectLst/>
                <a:ea typeface="Microsoft JhengHei Light" panose="020B0304030504040204" pitchFamily="34" charset="-120"/>
              </a:rPr>
              <a:t>Tarımsal üretimden kaynaklanan sera gazı salınımının azaltılması </a:t>
            </a:r>
          </a:p>
        </p:txBody>
      </p:sp>
    </p:spTree>
    <p:extLst>
      <p:ext uri="{BB962C8B-B14F-4D97-AF65-F5344CB8AC3E}">
        <p14:creationId xmlns:p14="http://schemas.microsoft.com/office/powerpoint/2010/main" val="252189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1377356"/>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4467628" cy="1436932"/>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Birleşmiş Milletler Sürdürülebilir Kalkınma Hedefleri</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p:spPr>
        <p:style>
          <a:lnRef idx="2">
            <a:schemeClr val="accent6"/>
          </a:lnRef>
          <a:fillRef idx="1">
            <a:schemeClr val="lt1"/>
          </a:fillRef>
          <a:effectRef idx="0">
            <a:schemeClr val="accent6"/>
          </a:effectRef>
          <a:fontRef idx="minor">
            <a:schemeClr val="dk1"/>
          </a:fontRef>
        </p:style>
        <p:txBody>
          <a:bodyPr wrap="square" lIns="0" tIns="0" rIns="0" bIns="0" rtlCol="0"/>
          <a:lstStyle/>
          <a:p>
            <a:endParaRPr/>
          </a:p>
        </p:txBody>
      </p:sp>
      <p:pic>
        <p:nvPicPr>
          <p:cNvPr id="6" name="Picture 2" descr="C:\Users\aidata\Desktop\potamya-birlesmis-milletler-1536x1024.jpg"/>
          <p:cNvPicPr>
            <a:picLocks noChangeAspect="1" noChangeArrowheads="1"/>
          </p:cNvPicPr>
          <p:nvPr/>
        </p:nvPicPr>
        <p:blipFill>
          <a:blip r:embed="rId2" cstate="print"/>
          <a:srcRect/>
          <a:stretch>
            <a:fillRect/>
          </a:stretch>
        </p:blipFill>
        <p:spPr bwMode="auto">
          <a:xfrm>
            <a:off x="4788024" y="1"/>
            <a:ext cx="4633594" cy="6858000"/>
          </a:xfrm>
          <a:prstGeom prst="rect">
            <a:avLst/>
          </a:prstGeom>
          <a:noFill/>
        </p:spPr>
      </p:pic>
      <p:sp>
        <p:nvSpPr>
          <p:cNvPr id="7" name="Metin kutusu 6">
            <a:extLst>
              <a:ext uri="{FF2B5EF4-FFF2-40B4-BE49-F238E27FC236}">
                <a16:creationId xmlns:a16="http://schemas.microsoft.com/office/drawing/2014/main" id="{9C2E4CBF-9767-F02D-E558-021FB1A241EE}"/>
              </a:ext>
            </a:extLst>
          </p:cNvPr>
          <p:cNvSpPr txBox="1"/>
          <p:nvPr/>
        </p:nvSpPr>
        <p:spPr>
          <a:xfrm>
            <a:off x="72435" y="1898228"/>
            <a:ext cx="4632138" cy="45243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tr-TR" sz="1800" b="1" dirty="0"/>
              <a:t>Talep Yönetimi: </a:t>
            </a:r>
          </a:p>
          <a:p>
            <a:r>
              <a:rPr lang="tr-TR" sz="1800" dirty="0"/>
              <a:t>Entansif (Yoğun) Tarımın Doğal Ekosistemin Korunmasına Bağlanması </a:t>
            </a:r>
          </a:p>
          <a:p>
            <a:endParaRPr lang="tr-TR" sz="1800" dirty="0"/>
          </a:p>
          <a:p>
            <a:r>
              <a:rPr lang="tr-TR" sz="1800" b="1" dirty="0"/>
              <a:t>Sınırlı Et Tüketimi: </a:t>
            </a:r>
          </a:p>
          <a:p>
            <a:r>
              <a:rPr lang="tr-TR" sz="1800" dirty="0"/>
              <a:t>2050 yılına kadar arazi açığının kapatılması ve emisyon salınımın azaltılması için geviş getiren hayvan etini yüksek miktarda tüketen dünya nüfusunun %20’sinin et tüketimini 2010 yılına göre %40 oranında azaltması gerekmektedir.</a:t>
            </a:r>
          </a:p>
          <a:p>
            <a:r>
              <a:rPr lang="tr-TR" sz="1800" dirty="0"/>
              <a:t> </a:t>
            </a:r>
          </a:p>
          <a:p>
            <a:r>
              <a:rPr lang="tr-TR" sz="1800" b="1" dirty="0"/>
              <a:t>Yeniden Ormanlaşma ve </a:t>
            </a:r>
            <a:r>
              <a:rPr lang="tr-TR" sz="1800" b="1" dirty="0" err="1"/>
              <a:t>Turanlık</a:t>
            </a:r>
            <a:r>
              <a:rPr lang="tr-TR" sz="1800" b="1" dirty="0"/>
              <a:t> Alanların İyileştirilmesi</a:t>
            </a:r>
            <a:endParaRPr lang="tr-TR" sz="1800" dirty="0"/>
          </a:p>
          <a:p>
            <a:endParaRPr lang="tr-TR" sz="1800" dirty="0"/>
          </a:p>
          <a:p>
            <a:r>
              <a:rPr lang="tr-TR" sz="1800" b="1" dirty="0"/>
              <a:t>İklime Olan Etkinin Üretim Temelli Olarak Azaltılması</a:t>
            </a:r>
          </a:p>
        </p:txBody>
      </p:sp>
    </p:spTree>
    <p:extLst>
      <p:ext uri="{BB962C8B-B14F-4D97-AF65-F5344CB8AC3E}">
        <p14:creationId xmlns:p14="http://schemas.microsoft.com/office/powerpoint/2010/main" val="2681012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0"/>
            <a:ext cx="9144000" cy="9807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3200" b="1" spc="-15" dirty="0">
                <a:solidFill>
                  <a:srgbClr val="7030A0"/>
                </a:solidFill>
              </a:rPr>
              <a:t>BİRLEŞMİŞ MİLLETLER SÜRDÜRÜLEBİLİR KALKINMA HEDEFLERİ</a:t>
            </a:r>
            <a:endParaRPr lang="tr-TR" sz="3200" b="1" dirty="0">
              <a:solidFill>
                <a:srgbClr val="7030A0"/>
              </a:solidFill>
            </a:endParaRPr>
          </a:p>
        </p:txBody>
      </p:sp>
      <p:sp>
        <p:nvSpPr>
          <p:cNvPr id="3" name="Metin Yer Tutucusu 2">
            <a:extLst>
              <a:ext uri="{FF2B5EF4-FFF2-40B4-BE49-F238E27FC236}">
                <a16:creationId xmlns:a16="http://schemas.microsoft.com/office/drawing/2014/main" id="{CC00DA00-ECAA-C44E-C445-69343EB36007}"/>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5" name="Resim 4">
            <a:extLst>
              <a:ext uri="{FF2B5EF4-FFF2-40B4-BE49-F238E27FC236}">
                <a16:creationId xmlns:a16="http://schemas.microsoft.com/office/drawing/2014/main" id="{0C6A0B14-9C6B-082D-2EE9-714B4898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0" y="980728"/>
            <a:ext cx="9176289" cy="6012020"/>
          </a:xfrm>
          <a:prstGeom prst="rect">
            <a:avLst/>
          </a:prstGeom>
        </p:spPr>
      </p:pic>
    </p:spTree>
    <p:extLst>
      <p:ext uri="{BB962C8B-B14F-4D97-AF65-F5344CB8AC3E}">
        <p14:creationId xmlns:p14="http://schemas.microsoft.com/office/powerpoint/2010/main" val="2971922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B862DB3-B201-8231-4231-7D2077C6229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13" r="20325"/>
          <a:stretch/>
        </p:blipFill>
        <p:spPr bwMode="auto">
          <a:xfrm>
            <a:off x="28510" y="0"/>
            <a:ext cx="4399473" cy="31409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A42C37D-38DB-0927-B57B-76DDDEED2D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32" r="20835"/>
          <a:stretch/>
        </p:blipFill>
        <p:spPr bwMode="auto">
          <a:xfrm>
            <a:off x="4427983" y="5394"/>
            <a:ext cx="471601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413ADB0-90E8-532C-0173-41F839A7C5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32" r="20835"/>
          <a:stretch/>
        </p:blipFill>
        <p:spPr bwMode="auto">
          <a:xfrm>
            <a:off x="28510" y="2852936"/>
            <a:ext cx="4543490" cy="400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02FCCCA-1F8C-6102-E51C-53AC8506F3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688" r="20979"/>
          <a:stretch/>
        </p:blipFill>
        <p:spPr bwMode="auto">
          <a:xfrm>
            <a:off x="4429405" y="2924602"/>
            <a:ext cx="4716017" cy="392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0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B630F7F1-CF54-4773-2607-19B1D88561A9}"/>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29698" name="Picture 2">
            <a:extLst>
              <a:ext uri="{FF2B5EF4-FFF2-40B4-BE49-F238E27FC236}">
                <a16:creationId xmlns:a16="http://schemas.microsoft.com/office/drawing/2014/main" id="{5F790ABF-2422-17FA-7E6C-8FD0969B91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132"/>
            <a:ext cx="9203682" cy="684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72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A50C77-D3CB-FCEE-22D5-D9B9D3272F65}"/>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0A340D85-A930-85D6-54FA-509EF2D146F9}"/>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9218" name="Picture 2">
            <a:extLst>
              <a:ext uri="{FF2B5EF4-FFF2-40B4-BE49-F238E27FC236}">
                <a16:creationId xmlns:a16="http://schemas.microsoft.com/office/drawing/2014/main" id="{364D2F33-36E8-D03E-2598-EBF4847A79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525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F4190154-3748-153C-7258-D29B73641A72}"/>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11266" name="Picture 2">
            <a:extLst>
              <a:ext uri="{FF2B5EF4-FFF2-40B4-BE49-F238E27FC236}">
                <a16:creationId xmlns:a16="http://schemas.microsoft.com/office/drawing/2014/main" id="{D4721B7B-F715-2461-2001-700C3E88CD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87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AE04A15B-36C5-3BFE-95CD-DC5420A7A411}"/>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10242" name="Picture 2">
            <a:extLst>
              <a:ext uri="{FF2B5EF4-FFF2-40B4-BE49-F238E27FC236}">
                <a16:creationId xmlns:a16="http://schemas.microsoft.com/office/drawing/2014/main" id="{33CAFC7D-C9E0-F453-EAE6-0906C51F97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3" y="0"/>
            <a:ext cx="91499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7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452026F4-FB83-ADBA-ACE5-7D69F4FA9EF5}"/>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1026" name="Picture 2">
            <a:extLst>
              <a:ext uri="{FF2B5EF4-FFF2-40B4-BE49-F238E27FC236}">
                <a16:creationId xmlns:a16="http://schemas.microsoft.com/office/drawing/2014/main" id="{DC15F07B-0823-20C8-7596-3241434E3E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05" r="35780"/>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568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5FB10E-AA9F-B438-20F6-508E44563847}"/>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4085AA7C-529F-E2F5-D702-1EEF858FB09C}"/>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12290" name="Picture 2">
            <a:extLst>
              <a:ext uri="{FF2B5EF4-FFF2-40B4-BE49-F238E27FC236}">
                <a16:creationId xmlns:a16="http://schemas.microsoft.com/office/drawing/2014/main" id="{B1943989-E3AB-5A4B-2C3D-AF123AE203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26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45F5CA7C-67B5-D0C5-FECC-4AA238A8713F}"/>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5" name="Resim 4">
            <a:extLst>
              <a:ext uri="{FF2B5EF4-FFF2-40B4-BE49-F238E27FC236}">
                <a16:creationId xmlns:a16="http://schemas.microsoft.com/office/drawing/2014/main" id="{BA321D04-BC6E-DCC3-0069-98529666B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8552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551C864-C049-0428-9EEB-6EDE71C86E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739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487954"/>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Karbon Ayak İzi Azaltmanın Yolları</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p:spPr>
        <p:style>
          <a:lnRef idx="2">
            <a:schemeClr val="accent6"/>
          </a:lnRef>
          <a:fillRef idx="1">
            <a:schemeClr val="lt1"/>
          </a:fillRef>
          <a:effectRef idx="0">
            <a:schemeClr val="accent6"/>
          </a:effectRef>
          <a:fontRef idx="minor">
            <a:schemeClr val="dk1"/>
          </a:fontRef>
        </p:style>
        <p:txBody>
          <a:bodyPr wrap="square" lIns="0" tIns="0" rIns="0" bIns="0" rtlCol="0"/>
          <a:lstStyle/>
          <a:p>
            <a:endParaRPr/>
          </a:p>
        </p:txBody>
      </p:sp>
      <p:pic>
        <p:nvPicPr>
          <p:cNvPr id="6" name="Picture 2" descr="C:\Users\aidata\Desktop\karbon-ayak-izi-potamya-scaled-e1600930316933-1536x683.jpg"/>
          <p:cNvPicPr>
            <a:picLocks noChangeAspect="1" noChangeArrowheads="1"/>
          </p:cNvPicPr>
          <p:nvPr/>
        </p:nvPicPr>
        <p:blipFill>
          <a:blip r:embed="rId3" cstate="print"/>
          <a:srcRect/>
          <a:stretch>
            <a:fillRect/>
          </a:stretch>
        </p:blipFill>
        <p:spPr bwMode="auto">
          <a:xfrm>
            <a:off x="-35322" y="1506257"/>
            <a:ext cx="6647405" cy="3913557"/>
          </a:xfrm>
          <a:prstGeom prst="rect">
            <a:avLst/>
          </a:prstGeom>
          <a:noFill/>
        </p:spPr>
      </p:pic>
      <p:sp>
        <p:nvSpPr>
          <p:cNvPr id="7" name="6 Dikdörtgen"/>
          <p:cNvSpPr/>
          <p:nvPr/>
        </p:nvSpPr>
        <p:spPr>
          <a:xfrm>
            <a:off x="174650" y="1941939"/>
            <a:ext cx="5743400" cy="3477875"/>
          </a:xfrm>
          <a:prstGeom prst="rect">
            <a:avLst/>
          </a:prstGeom>
        </p:spPr>
        <p:txBody>
          <a:bodyPr wrap="square">
            <a:spAutoFit/>
          </a:bodyPr>
          <a:lstStyle/>
          <a:p>
            <a:pPr algn="ctr"/>
            <a:r>
              <a:rPr lang="tr-TR" sz="2000" b="1" dirty="0">
                <a:solidFill>
                  <a:schemeClr val="bg1"/>
                </a:solidFill>
              </a:rPr>
              <a:t>Dünyanın en zorlu sorunlarından biri haline gelen küresel ısınma, başlıca atmosfere salınan gazların sera etkisi sonucunda oluşmaktadır. Söz konusu bu gazların salım etkisinin bireylerin elinde olduğu sonucuna varılması ile iklim değişikliği ve küresel ısınmayı engellemeye yönelik faaliyetler ortaya çıkmıştır.</a:t>
            </a:r>
          </a:p>
          <a:p>
            <a:pPr algn="ctr"/>
            <a:endParaRPr lang="tr-TR" sz="2000" b="1" dirty="0">
              <a:solidFill>
                <a:schemeClr val="bg1"/>
              </a:solidFill>
            </a:endParaRPr>
          </a:p>
          <a:p>
            <a:pPr algn="ctr"/>
            <a:r>
              <a:rPr lang="tr-TR" sz="2000" b="1" dirty="0">
                <a:solidFill>
                  <a:schemeClr val="bg1"/>
                </a:solidFill>
              </a:rPr>
              <a:t> Küresel iklim değişikliğine karşı en etkili çözümün ise bireysel bilinçlenme ve tüketim alışkanlıklarının değişmesi!!</a:t>
            </a:r>
          </a:p>
        </p:txBody>
      </p:sp>
      <p:sp>
        <p:nvSpPr>
          <p:cNvPr id="8" name="Metin kutusu 7">
            <a:extLst>
              <a:ext uri="{FF2B5EF4-FFF2-40B4-BE49-F238E27FC236}">
                <a16:creationId xmlns:a16="http://schemas.microsoft.com/office/drawing/2014/main" id="{732EC492-289D-2356-4D0A-8C9D8E74AC16}"/>
              </a:ext>
            </a:extLst>
          </p:cNvPr>
          <p:cNvSpPr txBox="1"/>
          <p:nvPr/>
        </p:nvSpPr>
        <p:spPr>
          <a:xfrm>
            <a:off x="-35593" y="1481222"/>
            <a:ext cx="6963544" cy="400110"/>
          </a:xfrm>
          <a:prstGeom prst="rect">
            <a:avLst/>
          </a:prstGeom>
          <a:noFill/>
        </p:spPr>
        <p:txBody>
          <a:bodyPr wrap="square">
            <a:spAutoFit/>
          </a:bodyPr>
          <a:lstStyle/>
          <a:p>
            <a:r>
              <a:rPr lang="tr-TR" sz="2000" b="1" i="1" dirty="0"/>
              <a:t>İnsan Faaliyetlerinin Çevreye Verdiği Zararın Ölçüsü</a:t>
            </a:r>
          </a:p>
        </p:txBody>
      </p:sp>
      <p:pic>
        <p:nvPicPr>
          <p:cNvPr id="10" name="Resim 9">
            <a:extLst>
              <a:ext uri="{FF2B5EF4-FFF2-40B4-BE49-F238E27FC236}">
                <a16:creationId xmlns:a16="http://schemas.microsoft.com/office/drawing/2014/main" id="{D9B446CA-012F-A442-5614-0CC6F11C9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1808"/>
            <a:ext cx="2854076" cy="6879808"/>
          </a:xfrm>
          <a:prstGeom prst="rect">
            <a:avLst/>
          </a:prstGeom>
        </p:spPr>
      </p:pic>
      <p:sp>
        <p:nvSpPr>
          <p:cNvPr id="12" name="Metin kutusu 11">
            <a:extLst>
              <a:ext uri="{FF2B5EF4-FFF2-40B4-BE49-F238E27FC236}">
                <a16:creationId xmlns:a16="http://schemas.microsoft.com/office/drawing/2014/main" id="{A7FBF344-0172-CBE3-F33C-5D73AAE64E27}"/>
              </a:ext>
            </a:extLst>
          </p:cNvPr>
          <p:cNvSpPr txBox="1"/>
          <p:nvPr/>
        </p:nvSpPr>
        <p:spPr>
          <a:xfrm>
            <a:off x="63614" y="5689333"/>
            <a:ext cx="7128792" cy="923330"/>
          </a:xfrm>
          <a:prstGeom prst="rect">
            <a:avLst/>
          </a:prstGeom>
          <a:noFill/>
        </p:spPr>
        <p:txBody>
          <a:bodyPr wrap="square">
            <a:spAutoFit/>
          </a:bodyPr>
          <a:lstStyle/>
          <a:p>
            <a:r>
              <a:rPr lang="tr-TR" b="1" i="0" dirty="0">
                <a:solidFill>
                  <a:srgbClr val="00B050"/>
                </a:solidFill>
                <a:effectLst/>
                <a:latin typeface="+mj-lt"/>
              </a:rPr>
              <a:t>Isınma, aydınlatma, pişirme, ulaşım, hayvancılık faaliyetleri, ve endüstriyel süreçler sonucu atmosfere salınan eşdeğer karbondioksit miktarı günden güne artmaktadır. </a:t>
            </a:r>
            <a:endParaRPr lang="tr-TR" b="1" dirty="0">
              <a:solidFill>
                <a:srgbClr val="00B050"/>
              </a:solidFill>
              <a:latin typeface="+mj-lt"/>
            </a:endParaRPr>
          </a:p>
        </p:txBody>
      </p:sp>
    </p:spTree>
    <p:extLst>
      <p:ext uri="{BB962C8B-B14F-4D97-AF65-F5344CB8AC3E}">
        <p14:creationId xmlns:p14="http://schemas.microsoft.com/office/powerpoint/2010/main" val="610705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487954"/>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Karbon Ayak İzi Azaltmanın Yolları</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p:spPr>
        <p:style>
          <a:lnRef idx="2">
            <a:schemeClr val="accent6"/>
          </a:lnRef>
          <a:fillRef idx="1">
            <a:schemeClr val="lt1"/>
          </a:fillRef>
          <a:effectRef idx="0">
            <a:schemeClr val="accent6"/>
          </a:effectRef>
          <a:fontRef idx="minor">
            <a:schemeClr val="dk1"/>
          </a:fontRef>
        </p:style>
        <p:txBody>
          <a:bodyPr wrap="square" lIns="0" tIns="0" rIns="0" bIns="0" rtlCol="0"/>
          <a:lstStyle/>
          <a:p>
            <a:endParaRPr/>
          </a:p>
        </p:txBody>
      </p:sp>
      <p:pic>
        <p:nvPicPr>
          <p:cNvPr id="6" name="Picture 2" descr="C:\Users\aidata\Desktop\karbon-ayak-izi-potamya-scaled-e1600930316933-1536x683.jpg"/>
          <p:cNvPicPr>
            <a:picLocks noChangeAspect="1" noChangeArrowheads="1"/>
          </p:cNvPicPr>
          <p:nvPr/>
        </p:nvPicPr>
        <p:blipFill>
          <a:blip r:embed="rId3" cstate="print"/>
          <a:srcRect/>
          <a:stretch>
            <a:fillRect/>
          </a:stretch>
        </p:blipFill>
        <p:spPr bwMode="auto">
          <a:xfrm>
            <a:off x="1002937" y="1298408"/>
            <a:ext cx="8229600" cy="5256584"/>
          </a:xfrm>
          <a:prstGeom prst="rect">
            <a:avLst/>
          </a:prstGeom>
          <a:noFill/>
        </p:spPr>
      </p:pic>
      <p:sp>
        <p:nvSpPr>
          <p:cNvPr id="7" name="6 Dikdörtgen"/>
          <p:cNvSpPr/>
          <p:nvPr/>
        </p:nvSpPr>
        <p:spPr>
          <a:xfrm>
            <a:off x="1276872" y="1472708"/>
            <a:ext cx="7867128" cy="4893647"/>
          </a:xfrm>
          <a:prstGeom prst="rect">
            <a:avLst/>
          </a:prstGeom>
        </p:spPr>
        <p:txBody>
          <a:bodyPr wrap="square">
            <a:spAutoFit/>
          </a:bodyPr>
          <a:lstStyle/>
          <a:p>
            <a:pPr algn="ctr"/>
            <a:r>
              <a:rPr lang="tr-TR" sz="2000" b="1" dirty="0">
                <a:solidFill>
                  <a:schemeClr val="bg1"/>
                </a:solidFill>
                <a:hlinkClick r:id="rId4"/>
              </a:rPr>
              <a:t>Türkiye’den 6 şehir, dünyada en yüksek karbon ayak izine sahip 500 il arasına girmiş durumdadır.</a:t>
            </a:r>
            <a:r>
              <a:rPr lang="tr-TR" sz="2000" b="1" dirty="0">
                <a:solidFill>
                  <a:schemeClr val="bg1"/>
                </a:solidFill>
              </a:rPr>
              <a:t> Bu şehirler arasında İstanbul, Ankara, Antalya, Bursa, Kayseri ve Gaziantep yer alırken, İstanbul’da bir kişi için ortalama karbon ayak izi 5.2 tondur.</a:t>
            </a:r>
          </a:p>
          <a:p>
            <a:pPr algn="ctr"/>
            <a:endParaRPr lang="tr-TR" sz="2000" b="1" dirty="0">
              <a:solidFill>
                <a:schemeClr val="bg1"/>
              </a:solidFill>
            </a:endParaRPr>
          </a:p>
          <a:p>
            <a:pPr algn="ctr"/>
            <a:r>
              <a:rPr lang="tr-TR" sz="2000" b="1" dirty="0">
                <a:solidFill>
                  <a:schemeClr val="bg1"/>
                </a:solidFill>
              </a:rPr>
              <a:t> Bu küçük değişikliklere beslenme alışkanlıklarında belirli farklılıklar yaratarak başlanabilir. Bunun için en önemlisi gıda israfından kaçınmak adına ihtiyaç olduğu kadarını satın almaktır. Bununla beraber organik ürünleri tüketmeye çalışmak, mevsimi dışındaki yiyecekleri tüketmemek, doğada bozulmayan maddelerle ambalajlanmış gıda ürünlerinden uzak durmak ve su tüketimi için plastik pet şişe kullanmamak oldukça değerlidir.</a:t>
            </a:r>
          </a:p>
          <a:p>
            <a:pPr algn="ctr"/>
            <a:endParaRPr lang="tr-TR" sz="3600" b="1" dirty="0">
              <a:solidFill>
                <a:schemeClr val="bg1"/>
              </a:solidFill>
            </a:endParaRPr>
          </a:p>
          <a:p>
            <a:pPr algn="ctr"/>
            <a:r>
              <a:rPr lang="tr-TR" sz="3600" b="1" dirty="0">
                <a:solidFill>
                  <a:schemeClr val="bg1"/>
                </a:solidFill>
              </a:rPr>
              <a:t>AKDENİZ DİYETİ!!!!</a:t>
            </a:r>
          </a:p>
        </p:txBody>
      </p:sp>
    </p:spTree>
    <p:extLst>
      <p:ext uri="{BB962C8B-B14F-4D97-AF65-F5344CB8AC3E}">
        <p14:creationId xmlns:p14="http://schemas.microsoft.com/office/powerpoint/2010/main" val="283280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953135"/>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Doğaya Etkilerimizde Yeni Bir Kavram Daha: Su Ayak İzi</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a:solidFill>
            <a:srgbClr val="00AFEF"/>
          </a:solidFill>
        </p:spPr>
        <p:txBody>
          <a:bodyPr wrap="square" lIns="0" tIns="0" rIns="0" bIns="0" rtlCol="0"/>
          <a:lstStyle/>
          <a:p>
            <a:endParaRPr/>
          </a:p>
        </p:txBody>
      </p:sp>
      <p:sp>
        <p:nvSpPr>
          <p:cNvPr id="5" name="object 5"/>
          <p:cNvSpPr txBox="1"/>
          <p:nvPr/>
        </p:nvSpPr>
        <p:spPr>
          <a:xfrm>
            <a:off x="203278" y="2041411"/>
            <a:ext cx="3504626" cy="4567917"/>
          </a:xfrm>
          <a:prstGeom prst="rect">
            <a:avLst/>
          </a:prstGeom>
        </p:spPr>
        <p:txBody>
          <a:bodyPr vert="horz" wrap="square" lIns="0" tIns="12700" rIns="0" bIns="0" rtlCol="0">
            <a:spAutoFit/>
          </a:bodyPr>
          <a:lstStyle/>
          <a:p>
            <a:r>
              <a:rPr lang="tr-TR" sz="2400" b="1" dirty="0">
                <a:solidFill>
                  <a:srgbClr val="00B0F0"/>
                </a:solidFill>
              </a:rPr>
              <a:t>Kişisel su tüketiminizi bir gözden geçirecek olsanız aklınıza neler gelir? </a:t>
            </a:r>
          </a:p>
          <a:p>
            <a:endParaRPr lang="tr-TR" sz="2400" b="1" dirty="0">
              <a:solidFill>
                <a:srgbClr val="00B0F0"/>
              </a:solidFill>
            </a:endParaRPr>
          </a:p>
          <a:p>
            <a:r>
              <a:rPr lang="tr-TR" sz="2000" dirty="0">
                <a:solidFill>
                  <a:srgbClr val="00B0F0"/>
                </a:solidFill>
              </a:rPr>
              <a:t>Somut olarak tükettiğimiz suyun yanı sıra hacim olarak daha büyük bir kütleye sahip olan su tüketimimizin kaynağı üretim. Satın alınan her ürünün ya da hizmetin sonucunda kişisel su tüketimi de artmakta ve doğrudan harcanılan su ile birlikte toplam su tüketim miktarını oluşturmakta.</a:t>
            </a:r>
          </a:p>
        </p:txBody>
      </p:sp>
      <p:pic>
        <p:nvPicPr>
          <p:cNvPr id="6" name="Picture 2" descr="C:\Users\aidata\Desktop\potamya_suayakizi-scaled-e1613668086320-1536x818.jpg">
            <a:extLst>
              <a:ext uri="{FF2B5EF4-FFF2-40B4-BE49-F238E27FC236}">
                <a16:creationId xmlns:a16="http://schemas.microsoft.com/office/drawing/2014/main" id="{712C9C3E-22EC-E6E5-F64F-0C96B3E3F4AD}"/>
              </a:ext>
            </a:extLst>
          </p:cNvPr>
          <p:cNvPicPr>
            <a:picLocks noChangeAspect="1" noChangeArrowheads="1"/>
          </p:cNvPicPr>
          <p:nvPr/>
        </p:nvPicPr>
        <p:blipFill>
          <a:blip r:embed="rId3" cstate="print"/>
          <a:srcRect/>
          <a:stretch>
            <a:fillRect/>
          </a:stretch>
        </p:blipFill>
        <p:spPr bwMode="auto">
          <a:xfrm>
            <a:off x="3893113" y="1700808"/>
            <a:ext cx="5472608" cy="4452602"/>
          </a:xfrm>
          <a:prstGeom prst="rect">
            <a:avLst/>
          </a:prstGeom>
          <a:noFill/>
        </p:spPr>
      </p:pic>
    </p:spTree>
    <p:extLst>
      <p:ext uri="{BB962C8B-B14F-4D97-AF65-F5344CB8AC3E}">
        <p14:creationId xmlns:p14="http://schemas.microsoft.com/office/powerpoint/2010/main" val="2559722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746" y="238403"/>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49264" y="268684"/>
            <a:ext cx="6771008" cy="962443"/>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Doğaya Etkilerimizde Yeni Bir Kavram Daha: Su Ayak İzi</a:t>
            </a:r>
            <a:endParaRPr sz="3200" dirty="0"/>
          </a:p>
        </p:txBody>
      </p:sp>
      <p:sp>
        <p:nvSpPr>
          <p:cNvPr id="4" name="object 4"/>
          <p:cNvSpPr/>
          <p:nvPr/>
        </p:nvSpPr>
        <p:spPr>
          <a:xfrm>
            <a:off x="2232778" y="1702887"/>
            <a:ext cx="6947734" cy="4662677"/>
          </a:xfrm>
          <a:custGeom>
            <a:avLst/>
            <a:gdLst/>
            <a:ahLst/>
            <a:cxnLst/>
            <a:rect l="l" t="t" r="r" b="b"/>
            <a:pathLst>
              <a:path w="6568440" h="3264535">
                <a:moveTo>
                  <a:pt x="6568440" y="0"/>
                </a:moveTo>
                <a:lnTo>
                  <a:pt x="0" y="0"/>
                </a:lnTo>
                <a:lnTo>
                  <a:pt x="0" y="3264408"/>
                </a:lnTo>
                <a:lnTo>
                  <a:pt x="6568440" y="3264408"/>
                </a:lnTo>
                <a:lnTo>
                  <a:pt x="6568440" y="0"/>
                </a:lnTo>
                <a:close/>
              </a:path>
            </a:pathLst>
          </a:custGeom>
          <a:solidFill>
            <a:srgbClr val="00AFEF"/>
          </a:solidFill>
        </p:spPr>
        <p:txBody>
          <a:bodyPr wrap="square" lIns="0" tIns="0" rIns="0" bIns="0" rtlCol="0"/>
          <a:lstStyle/>
          <a:p>
            <a:r>
              <a:rPr lang="tr-TR" b="1" dirty="0">
                <a:solidFill>
                  <a:schemeClr val="bg1"/>
                </a:solidFill>
              </a:rPr>
              <a:t>Su ayak izi</a:t>
            </a:r>
          </a:p>
          <a:p>
            <a:r>
              <a:rPr lang="tr-TR" dirty="0">
                <a:solidFill>
                  <a:schemeClr val="bg1"/>
                </a:solidFill>
              </a:rPr>
              <a:t>İlk kez 2002 yılında, Hollanda’daki UNESCO-IHE Su Eğitimi Enstitüsü profesörü </a:t>
            </a:r>
            <a:r>
              <a:rPr lang="tr-TR" dirty="0" err="1">
                <a:solidFill>
                  <a:schemeClr val="bg1"/>
                </a:solidFill>
              </a:rPr>
              <a:t>Arjen</a:t>
            </a:r>
            <a:r>
              <a:rPr lang="tr-TR" dirty="0">
                <a:solidFill>
                  <a:schemeClr val="bg1"/>
                </a:solidFill>
              </a:rPr>
              <a:t> </a:t>
            </a:r>
            <a:r>
              <a:rPr lang="tr-TR" dirty="0" err="1">
                <a:solidFill>
                  <a:schemeClr val="bg1"/>
                </a:solidFill>
              </a:rPr>
              <a:t>Hoekstra</a:t>
            </a:r>
            <a:r>
              <a:rPr lang="tr-TR" dirty="0">
                <a:solidFill>
                  <a:schemeClr val="bg1"/>
                </a:solidFill>
              </a:rPr>
              <a:t> tarafından tanımlandı. Su ayak izi ya da sanal su içeriği çok boyutlu bir kavramdır. Kullandığımız ürünlerin ve hizmetlerin üretim ve tüketim süreçlerinde doğrudan ve dolaylı olarak sarf edilen toplam su miktarının ölçüsüdür. Bununla birlikte suyun kullanıldığı zaman aralığı, yer ve kullanılan suyun türü de miktarı kadar önemlidir.</a:t>
            </a:r>
          </a:p>
          <a:p>
            <a:br>
              <a:rPr lang="tr-TR" dirty="0">
                <a:solidFill>
                  <a:schemeClr val="bg1"/>
                </a:solidFill>
              </a:rPr>
            </a:br>
            <a:r>
              <a:rPr lang="tr-TR" b="1" dirty="0">
                <a:solidFill>
                  <a:schemeClr val="bg1"/>
                </a:solidFill>
              </a:rPr>
              <a:t>Su Ayak İzi Nedir?</a:t>
            </a:r>
          </a:p>
          <a:p>
            <a:r>
              <a:rPr lang="tr-TR" dirty="0">
                <a:solidFill>
                  <a:schemeClr val="bg1"/>
                </a:solidFill>
              </a:rPr>
              <a:t>Su ayak izi; hammaddenin işlenmesinden, doğrudan operasyonlara ve tüketicinin ürünü kullanmasına kadar geçen tüm süreçte, bir mal veya hizmet üretmek için gerekli tatlı su miktarının tüm tedarik zinciri içindeki ölçümünü ifade eder. Böylece bu kavram hem üretim sürecindeki dolaylı su kullanımını hem de doğrudan su kullanımını birlikte kapsar.</a:t>
            </a:r>
          </a:p>
        </p:txBody>
      </p:sp>
      <p:grpSp>
        <p:nvGrpSpPr>
          <p:cNvPr id="6" name="object 6"/>
          <p:cNvGrpSpPr/>
          <p:nvPr/>
        </p:nvGrpSpPr>
        <p:grpSpPr>
          <a:xfrm>
            <a:off x="97535" y="857250"/>
            <a:ext cx="6704330" cy="4631690"/>
            <a:chOff x="97535" y="0"/>
            <a:chExt cx="6704330" cy="4631690"/>
          </a:xfrm>
        </p:grpSpPr>
        <p:sp>
          <p:nvSpPr>
            <p:cNvPr id="7" name="object 7"/>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EC7C30"/>
            </a:solidFill>
          </p:spPr>
          <p:txBody>
            <a:bodyPr wrap="square" lIns="0" tIns="0" rIns="0" bIns="0" rtlCol="0"/>
            <a:lstStyle/>
            <a:p>
              <a:endParaRPr/>
            </a:p>
          </p:txBody>
        </p:sp>
        <p:sp>
          <p:nvSpPr>
            <p:cNvPr id="8" name="object 8"/>
            <p:cNvSpPr/>
            <p:nvPr/>
          </p:nvSpPr>
          <p:spPr>
            <a:xfrm>
              <a:off x="126491" y="1338072"/>
              <a:ext cx="1800225" cy="2520950"/>
            </a:xfrm>
            <a:custGeom>
              <a:avLst/>
              <a:gdLst/>
              <a:ahLst/>
              <a:cxnLst/>
              <a:rect l="l" t="t" r="r" b="b"/>
              <a:pathLst>
                <a:path w="1800225" h="2520950">
                  <a:moveTo>
                    <a:pt x="1799844" y="0"/>
                  </a:moveTo>
                  <a:lnTo>
                    <a:pt x="0" y="0"/>
                  </a:lnTo>
                  <a:lnTo>
                    <a:pt x="0" y="2520696"/>
                  </a:lnTo>
                  <a:lnTo>
                    <a:pt x="1799844" y="2520696"/>
                  </a:lnTo>
                  <a:lnTo>
                    <a:pt x="1799844" y="0"/>
                  </a:lnTo>
                  <a:close/>
                </a:path>
              </a:pathLst>
            </a:custGeom>
            <a:solidFill>
              <a:srgbClr val="FFFFFF"/>
            </a:solidFill>
          </p:spPr>
          <p:txBody>
            <a:bodyPr wrap="square" lIns="0" tIns="0" rIns="0" bIns="0" rtlCol="0"/>
            <a:lstStyle/>
            <a:p>
              <a:endParaRPr/>
            </a:p>
          </p:txBody>
        </p:sp>
        <p:sp>
          <p:nvSpPr>
            <p:cNvPr id="9" name="object 9"/>
            <p:cNvSpPr/>
            <p:nvPr/>
          </p:nvSpPr>
          <p:spPr>
            <a:xfrm>
              <a:off x="254832" y="3176976"/>
              <a:ext cx="135890" cy="1270"/>
            </a:xfrm>
            <a:custGeom>
              <a:avLst/>
              <a:gdLst/>
              <a:ahLst/>
              <a:cxnLst/>
              <a:rect l="l" t="t" r="r" b="b"/>
              <a:pathLst>
                <a:path w="135890" h="1269">
                  <a:moveTo>
                    <a:pt x="0" y="737"/>
                  </a:moveTo>
                  <a:lnTo>
                    <a:pt x="135311" y="737"/>
                  </a:lnTo>
                  <a:lnTo>
                    <a:pt x="135311" y="0"/>
                  </a:lnTo>
                  <a:lnTo>
                    <a:pt x="0" y="0"/>
                  </a:lnTo>
                  <a:lnTo>
                    <a:pt x="0" y="737"/>
                  </a:lnTo>
                  <a:close/>
                </a:path>
              </a:pathLst>
            </a:custGeom>
            <a:solidFill>
              <a:srgbClr val="000000"/>
            </a:solidFill>
          </p:spPr>
          <p:txBody>
            <a:bodyPr wrap="square" lIns="0" tIns="0" rIns="0" bIns="0" rtlCol="0"/>
            <a:lstStyle/>
            <a:p>
              <a:endParaRPr/>
            </a:p>
          </p:txBody>
        </p:sp>
        <p:sp>
          <p:nvSpPr>
            <p:cNvPr id="10" name="object 10"/>
            <p:cNvSpPr/>
            <p:nvPr/>
          </p:nvSpPr>
          <p:spPr>
            <a:xfrm>
              <a:off x="254597" y="3177345"/>
              <a:ext cx="135890" cy="0"/>
            </a:xfrm>
            <a:custGeom>
              <a:avLst/>
              <a:gdLst/>
              <a:ahLst/>
              <a:cxnLst/>
              <a:rect l="l" t="t" r="r" b="b"/>
              <a:pathLst>
                <a:path w="135890">
                  <a:moveTo>
                    <a:pt x="0" y="0"/>
                  </a:moveTo>
                  <a:lnTo>
                    <a:pt x="135546" y="0"/>
                  </a:lnTo>
                </a:path>
              </a:pathLst>
            </a:custGeom>
            <a:ln w="3175">
              <a:solidFill>
                <a:srgbClr val="000000"/>
              </a:solidFill>
            </a:ln>
          </p:spPr>
          <p:txBody>
            <a:bodyPr wrap="square" lIns="0" tIns="0" rIns="0" bIns="0" rtlCol="0"/>
            <a:lstStyle/>
            <a:p>
              <a:endParaRPr/>
            </a:p>
          </p:txBody>
        </p:sp>
        <p:pic>
          <p:nvPicPr>
            <p:cNvPr id="11" name="object 11"/>
            <p:cNvPicPr/>
            <p:nvPr/>
          </p:nvPicPr>
          <p:blipFill>
            <a:blip r:embed="rId2" cstate="print"/>
            <a:stretch>
              <a:fillRect/>
            </a:stretch>
          </p:blipFill>
          <p:spPr>
            <a:xfrm>
              <a:off x="253922" y="1868573"/>
              <a:ext cx="1272285" cy="885658"/>
            </a:xfrm>
            <a:prstGeom prst="rect">
              <a:avLst/>
            </a:prstGeom>
          </p:spPr>
        </p:pic>
        <p:pic>
          <p:nvPicPr>
            <p:cNvPr id="12" name="object 12"/>
            <p:cNvPicPr/>
            <p:nvPr/>
          </p:nvPicPr>
          <p:blipFill>
            <a:blip r:embed="rId3" cstate="print"/>
            <a:stretch>
              <a:fillRect/>
            </a:stretch>
          </p:blipFill>
          <p:spPr>
            <a:xfrm>
              <a:off x="255739" y="3296616"/>
              <a:ext cx="140582" cy="236985"/>
            </a:xfrm>
            <a:prstGeom prst="rect">
              <a:avLst/>
            </a:prstGeom>
          </p:spPr>
        </p:pic>
        <p:pic>
          <p:nvPicPr>
            <p:cNvPr id="13" name="object 13"/>
            <p:cNvPicPr/>
            <p:nvPr/>
          </p:nvPicPr>
          <p:blipFill>
            <a:blip r:embed="rId4" cstate="print"/>
            <a:stretch>
              <a:fillRect/>
            </a:stretch>
          </p:blipFill>
          <p:spPr>
            <a:xfrm>
              <a:off x="254605" y="3617296"/>
              <a:ext cx="141942" cy="115103"/>
            </a:xfrm>
            <a:prstGeom prst="rect">
              <a:avLst/>
            </a:prstGeom>
          </p:spPr>
        </p:pic>
        <p:sp>
          <p:nvSpPr>
            <p:cNvPr id="14" name="object 14"/>
            <p:cNvSpPr/>
            <p:nvPr/>
          </p:nvSpPr>
          <p:spPr>
            <a:xfrm>
              <a:off x="254832" y="1819324"/>
              <a:ext cx="1572260" cy="10795"/>
            </a:xfrm>
            <a:custGeom>
              <a:avLst/>
              <a:gdLst/>
              <a:ahLst/>
              <a:cxnLst/>
              <a:rect l="l" t="t" r="r" b="b"/>
              <a:pathLst>
                <a:path w="1572260" h="10794">
                  <a:moveTo>
                    <a:pt x="1572253" y="0"/>
                  </a:moveTo>
                  <a:lnTo>
                    <a:pt x="0" y="0"/>
                  </a:lnTo>
                  <a:lnTo>
                    <a:pt x="0" y="10285"/>
                  </a:lnTo>
                  <a:lnTo>
                    <a:pt x="1572253" y="10285"/>
                  </a:lnTo>
                  <a:lnTo>
                    <a:pt x="1572253" y="0"/>
                  </a:lnTo>
                  <a:close/>
                </a:path>
              </a:pathLst>
            </a:custGeom>
            <a:solidFill>
              <a:srgbClr val="000000"/>
            </a:solidFill>
          </p:spPr>
          <p:txBody>
            <a:bodyPr wrap="square" lIns="0" tIns="0" rIns="0" bIns="0" rtlCol="0"/>
            <a:lstStyle/>
            <a:p>
              <a:endParaRPr/>
            </a:p>
          </p:txBody>
        </p:sp>
        <p:sp>
          <p:nvSpPr>
            <p:cNvPr id="15" name="object 15"/>
            <p:cNvSpPr/>
            <p:nvPr/>
          </p:nvSpPr>
          <p:spPr>
            <a:xfrm>
              <a:off x="254832" y="1819324"/>
              <a:ext cx="1572260" cy="10795"/>
            </a:xfrm>
            <a:custGeom>
              <a:avLst/>
              <a:gdLst/>
              <a:ahLst/>
              <a:cxnLst/>
              <a:rect l="l" t="t" r="r" b="b"/>
              <a:pathLst>
                <a:path w="1572260" h="10794">
                  <a:moveTo>
                    <a:pt x="0" y="10285"/>
                  </a:moveTo>
                  <a:lnTo>
                    <a:pt x="1572253" y="10285"/>
                  </a:lnTo>
                  <a:lnTo>
                    <a:pt x="1572253" y="0"/>
                  </a:lnTo>
                  <a:lnTo>
                    <a:pt x="0" y="0"/>
                  </a:lnTo>
                  <a:lnTo>
                    <a:pt x="0" y="10285"/>
                  </a:lnTo>
                  <a:close/>
                </a:path>
              </a:pathLst>
            </a:custGeom>
            <a:ln w="3175">
              <a:solidFill>
                <a:srgbClr val="000000"/>
              </a:solidFill>
            </a:ln>
          </p:spPr>
          <p:txBody>
            <a:bodyPr wrap="square" lIns="0" tIns="0" rIns="0" bIns="0" rtlCol="0"/>
            <a:lstStyle/>
            <a:p>
              <a:endParaRPr/>
            </a:p>
          </p:txBody>
        </p:sp>
        <p:sp>
          <p:nvSpPr>
            <p:cNvPr id="16" name="object 16"/>
            <p:cNvSpPr/>
            <p:nvPr/>
          </p:nvSpPr>
          <p:spPr>
            <a:xfrm>
              <a:off x="479088" y="1580546"/>
              <a:ext cx="1134745" cy="219710"/>
            </a:xfrm>
            <a:custGeom>
              <a:avLst/>
              <a:gdLst/>
              <a:ahLst/>
              <a:cxnLst/>
              <a:rect l="l" t="t" r="r" b="b"/>
              <a:pathLst>
                <a:path w="1134745" h="219710">
                  <a:moveTo>
                    <a:pt x="1134414" y="0"/>
                  </a:moveTo>
                  <a:lnTo>
                    <a:pt x="0" y="0"/>
                  </a:lnTo>
                  <a:lnTo>
                    <a:pt x="0" y="219178"/>
                  </a:lnTo>
                  <a:lnTo>
                    <a:pt x="1134414" y="219178"/>
                  </a:lnTo>
                  <a:lnTo>
                    <a:pt x="1134414" y="0"/>
                  </a:lnTo>
                  <a:close/>
                </a:path>
              </a:pathLst>
            </a:custGeom>
            <a:solidFill>
              <a:srgbClr val="E6E6E6"/>
            </a:solidFill>
          </p:spPr>
          <p:txBody>
            <a:bodyPr wrap="square" lIns="0" tIns="0" rIns="0" bIns="0" rtlCol="0"/>
            <a:lstStyle/>
            <a:p>
              <a:endParaRPr/>
            </a:p>
          </p:txBody>
        </p:sp>
        <p:pic>
          <p:nvPicPr>
            <p:cNvPr id="17" name="object 17"/>
            <p:cNvPicPr/>
            <p:nvPr/>
          </p:nvPicPr>
          <p:blipFill>
            <a:blip r:embed="rId5" cstate="print"/>
            <a:stretch>
              <a:fillRect/>
            </a:stretch>
          </p:blipFill>
          <p:spPr>
            <a:xfrm>
              <a:off x="252562" y="1578794"/>
              <a:ext cx="184117" cy="222672"/>
            </a:xfrm>
            <a:prstGeom prst="rect">
              <a:avLst/>
            </a:prstGeom>
          </p:spPr>
        </p:pic>
        <p:pic>
          <p:nvPicPr>
            <p:cNvPr id="18" name="object 18"/>
            <p:cNvPicPr/>
            <p:nvPr/>
          </p:nvPicPr>
          <p:blipFill>
            <a:blip r:embed="rId6" cstate="print"/>
            <a:stretch>
              <a:fillRect/>
            </a:stretch>
          </p:blipFill>
          <p:spPr>
            <a:xfrm>
              <a:off x="803573" y="1584332"/>
              <a:ext cx="485685" cy="116859"/>
            </a:xfrm>
            <a:prstGeom prst="rect">
              <a:avLst/>
            </a:prstGeom>
          </p:spPr>
        </p:pic>
        <p:pic>
          <p:nvPicPr>
            <p:cNvPr id="19" name="object 19"/>
            <p:cNvPicPr/>
            <p:nvPr/>
          </p:nvPicPr>
          <p:blipFill>
            <a:blip r:embed="rId7" cstate="print"/>
            <a:stretch>
              <a:fillRect/>
            </a:stretch>
          </p:blipFill>
          <p:spPr>
            <a:xfrm>
              <a:off x="629860" y="1772084"/>
              <a:ext cx="830573" cy="24624"/>
            </a:xfrm>
            <a:prstGeom prst="rect">
              <a:avLst/>
            </a:prstGeom>
          </p:spPr>
        </p:pic>
        <p:pic>
          <p:nvPicPr>
            <p:cNvPr id="20" name="object 20"/>
            <p:cNvPicPr/>
            <p:nvPr/>
          </p:nvPicPr>
          <p:blipFill>
            <a:blip r:embed="rId8" cstate="print"/>
            <a:stretch>
              <a:fillRect/>
            </a:stretch>
          </p:blipFill>
          <p:spPr>
            <a:xfrm>
              <a:off x="1656364" y="1560196"/>
              <a:ext cx="171419" cy="239762"/>
            </a:xfrm>
            <a:prstGeom prst="rect">
              <a:avLst/>
            </a:prstGeom>
          </p:spPr>
        </p:pic>
        <p:pic>
          <p:nvPicPr>
            <p:cNvPr id="21" name="object 21"/>
            <p:cNvPicPr/>
            <p:nvPr/>
          </p:nvPicPr>
          <p:blipFill>
            <a:blip r:embed="rId9" cstate="print"/>
            <a:stretch>
              <a:fillRect/>
            </a:stretch>
          </p:blipFill>
          <p:spPr>
            <a:xfrm>
              <a:off x="255739" y="3777137"/>
              <a:ext cx="138995" cy="50013"/>
            </a:xfrm>
            <a:prstGeom prst="rect">
              <a:avLst/>
            </a:prstGeom>
          </p:spPr>
        </p:pic>
        <p:pic>
          <p:nvPicPr>
            <p:cNvPr id="22" name="object 22"/>
            <p:cNvPicPr/>
            <p:nvPr/>
          </p:nvPicPr>
          <p:blipFill>
            <a:blip r:embed="rId10" cstate="print"/>
            <a:stretch>
              <a:fillRect/>
            </a:stretch>
          </p:blipFill>
          <p:spPr>
            <a:xfrm>
              <a:off x="254597" y="1496855"/>
              <a:ext cx="1358686" cy="63823"/>
            </a:xfrm>
            <a:prstGeom prst="rect">
              <a:avLst/>
            </a:prstGeom>
          </p:spPr>
        </p:pic>
        <p:sp>
          <p:nvSpPr>
            <p:cNvPr id="23" name="object 23"/>
            <p:cNvSpPr/>
            <p:nvPr/>
          </p:nvSpPr>
          <p:spPr>
            <a:xfrm>
              <a:off x="254832" y="1371720"/>
              <a:ext cx="1572260" cy="52705"/>
            </a:xfrm>
            <a:custGeom>
              <a:avLst/>
              <a:gdLst/>
              <a:ahLst/>
              <a:cxnLst/>
              <a:rect l="l" t="t" r="r" b="b"/>
              <a:pathLst>
                <a:path w="1572260" h="52705">
                  <a:moveTo>
                    <a:pt x="1572253" y="0"/>
                  </a:moveTo>
                  <a:lnTo>
                    <a:pt x="0" y="0"/>
                  </a:lnTo>
                  <a:lnTo>
                    <a:pt x="0" y="52265"/>
                  </a:lnTo>
                  <a:lnTo>
                    <a:pt x="1572253" y="52265"/>
                  </a:lnTo>
                  <a:lnTo>
                    <a:pt x="1572253" y="0"/>
                  </a:lnTo>
                  <a:close/>
                </a:path>
              </a:pathLst>
            </a:custGeom>
            <a:solidFill>
              <a:srgbClr val="BEBEBE"/>
            </a:solidFill>
          </p:spPr>
          <p:txBody>
            <a:bodyPr wrap="square" lIns="0" tIns="0" rIns="0" bIns="0" rtlCol="0"/>
            <a:lstStyle/>
            <a:p>
              <a:endParaRPr/>
            </a:p>
          </p:txBody>
        </p:sp>
        <p:sp>
          <p:nvSpPr>
            <p:cNvPr id="24" name="object 24"/>
            <p:cNvSpPr/>
            <p:nvPr/>
          </p:nvSpPr>
          <p:spPr>
            <a:xfrm>
              <a:off x="806959" y="1379258"/>
              <a:ext cx="391795" cy="35560"/>
            </a:xfrm>
            <a:custGeom>
              <a:avLst/>
              <a:gdLst/>
              <a:ahLst/>
              <a:cxnLst/>
              <a:rect l="l" t="t" r="r" b="b"/>
              <a:pathLst>
                <a:path w="391794" h="35559">
                  <a:moveTo>
                    <a:pt x="372546" y="24122"/>
                  </a:moveTo>
                  <a:lnTo>
                    <a:pt x="366410" y="24122"/>
                  </a:lnTo>
                  <a:lnTo>
                    <a:pt x="366410" y="28142"/>
                  </a:lnTo>
                  <a:lnTo>
                    <a:pt x="368465" y="35178"/>
                  </a:lnTo>
                  <a:lnTo>
                    <a:pt x="382067" y="35178"/>
                  </a:lnTo>
                  <a:lnTo>
                    <a:pt x="391377" y="34407"/>
                  </a:lnTo>
                  <a:lnTo>
                    <a:pt x="391377" y="29382"/>
                  </a:lnTo>
                  <a:lnTo>
                    <a:pt x="373452" y="29382"/>
                  </a:lnTo>
                  <a:lnTo>
                    <a:pt x="372546" y="25864"/>
                  </a:lnTo>
                  <a:lnTo>
                    <a:pt x="372546" y="24122"/>
                  </a:lnTo>
                  <a:close/>
                </a:path>
                <a:path w="391794" h="35559">
                  <a:moveTo>
                    <a:pt x="387750" y="0"/>
                  </a:moveTo>
                  <a:lnTo>
                    <a:pt x="368677" y="0"/>
                  </a:lnTo>
                  <a:lnTo>
                    <a:pt x="366863" y="6533"/>
                  </a:lnTo>
                  <a:lnTo>
                    <a:pt x="366863" y="17589"/>
                  </a:lnTo>
                  <a:lnTo>
                    <a:pt x="376626" y="20101"/>
                  </a:lnTo>
                  <a:lnTo>
                    <a:pt x="379800" y="21107"/>
                  </a:lnTo>
                  <a:lnTo>
                    <a:pt x="382974" y="21844"/>
                  </a:lnTo>
                  <a:lnTo>
                    <a:pt x="385241" y="22614"/>
                  </a:lnTo>
                  <a:lnTo>
                    <a:pt x="385241" y="28645"/>
                  </a:lnTo>
                  <a:lnTo>
                    <a:pt x="381856" y="29382"/>
                  </a:lnTo>
                  <a:lnTo>
                    <a:pt x="391377" y="29382"/>
                  </a:lnTo>
                  <a:lnTo>
                    <a:pt x="391377" y="18326"/>
                  </a:lnTo>
                  <a:lnTo>
                    <a:pt x="387508" y="16316"/>
                  </a:lnTo>
                  <a:lnTo>
                    <a:pt x="383427" y="15310"/>
                  </a:lnTo>
                  <a:lnTo>
                    <a:pt x="375961" y="13300"/>
                  </a:lnTo>
                  <a:lnTo>
                    <a:pt x="374813" y="13066"/>
                  </a:lnTo>
                  <a:lnTo>
                    <a:pt x="372787" y="12295"/>
                  </a:lnTo>
                  <a:lnTo>
                    <a:pt x="372787" y="6767"/>
                  </a:lnTo>
                  <a:lnTo>
                    <a:pt x="375720" y="5762"/>
                  </a:lnTo>
                  <a:lnTo>
                    <a:pt x="389860" y="5762"/>
                  </a:lnTo>
                  <a:lnTo>
                    <a:pt x="387750" y="0"/>
                  </a:lnTo>
                  <a:close/>
                </a:path>
                <a:path w="391794" h="35559">
                  <a:moveTo>
                    <a:pt x="389860" y="5762"/>
                  </a:moveTo>
                  <a:lnTo>
                    <a:pt x="383669" y="5762"/>
                  </a:lnTo>
                  <a:lnTo>
                    <a:pt x="384334" y="10788"/>
                  </a:lnTo>
                  <a:lnTo>
                    <a:pt x="390470" y="10788"/>
                  </a:lnTo>
                  <a:lnTo>
                    <a:pt x="390228" y="6767"/>
                  </a:lnTo>
                  <a:lnTo>
                    <a:pt x="389860" y="5762"/>
                  </a:lnTo>
                  <a:close/>
                </a:path>
                <a:path w="391794" h="35559">
                  <a:moveTo>
                    <a:pt x="344435" y="24122"/>
                  </a:moveTo>
                  <a:lnTo>
                    <a:pt x="338299" y="24122"/>
                  </a:lnTo>
                  <a:lnTo>
                    <a:pt x="338299" y="28142"/>
                  </a:lnTo>
                  <a:lnTo>
                    <a:pt x="340354" y="35178"/>
                  </a:lnTo>
                  <a:lnTo>
                    <a:pt x="353956" y="35178"/>
                  </a:lnTo>
                  <a:lnTo>
                    <a:pt x="363236" y="34407"/>
                  </a:lnTo>
                  <a:lnTo>
                    <a:pt x="363236" y="29382"/>
                  </a:lnTo>
                  <a:lnTo>
                    <a:pt x="345341" y="29382"/>
                  </a:lnTo>
                  <a:lnTo>
                    <a:pt x="344435" y="25864"/>
                  </a:lnTo>
                  <a:lnTo>
                    <a:pt x="344435" y="24122"/>
                  </a:lnTo>
                  <a:close/>
                </a:path>
                <a:path w="391794" h="35559">
                  <a:moveTo>
                    <a:pt x="359850" y="0"/>
                  </a:moveTo>
                  <a:lnTo>
                    <a:pt x="340566" y="0"/>
                  </a:lnTo>
                  <a:lnTo>
                    <a:pt x="338752" y="6533"/>
                  </a:lnTo>
                  <a:lnTo>
                    <a:pt x="338752" y="17589"/>
                  </a:lnTo>
                  <a:lnTo>
                    <a:pt x="348515" y="20101"/>
                  </a:lnTo>
                  <a:lnTo>
                    <a:pt x="351689" y="21107"/>
                  </a:lnTo>
                  <a:lnTo>
                    <a:pt x="354863" y="21844"/>
                  </a:lnTo>
                  <a:lnTo>
                    <a:pt x="357130" y="22614"/>
                  </a:lnTo>
                  <a:lnTo>
                    <a:pt x="357130" y="28645"/>
                  </a:lnTo>
                  <a:lnTo>
                    <a:pt x="353956" y="29382"/>
                  </a:lnTo>
                  <a:lnTo>
                    <a:pt x="363236" y="29382"/>
                  </a:lnTo>
                  <a:lnTo>
                    <a:pt x="363236" y="18326"/>
                  </a:lnTo>
                  <a:lnTo>
                    <a:pt x="359397" y="16316"/>
                  </a:lnTo>
                  <a:lnTo>
                    <a:pt x="355316" y="15310"/>
                  </a:lnTo>
                  <a:lnTo>
                    <a:pt x="348062" y="13300"/>
                  </a:lnTo>
                  <a:lnTo>
                    <a:pt x="346702" y="13066"/>
                  </a:lnTo>
                  <a:lnTo>
                    <a:pt x="344646" y="12295"/>
                  </a:lnTo>
                  <a:lnTo>
                    <a:pt x="344646" y="6767"/>
                  </a:lnTo>
                  <a:lnTo>
                    <a:pt x="347609" y="5762"/>
                  </a:lnTo>
                  <a:lnTo>
                    <a:pt x="361961" y="5762"/>
                  </a:lnTo>
                  <a:lnTo>
                    <a:pt x="359850" y="0"/>
                  </a:lnTo>
                  <a:close/>
                </a:path>
                <a:path w="391794" h="35559">
                  <a:moveTo>
                    <a:pt x="361961" y="5762"/>
                  </a:moveTo>
                  <a:lnTo>
                    <a:pt x="355528" y="5762"/>
                  </a:lnTo>
                  <a:lnTo>
                    <a:pt x="355981" y="9280"/>
                  </a:lnTo>
                  <a:lnTo>
                    <a:pt x="356223" y="10788"/>
                  </a:lnTo>
                  <a:lnTo>
                    <a:pt x="362329" y="10788"/>
                  </a:lnTo>
                  <a:lnTo>
                    <a:pt x="362243" y="6533"/>
                  </a:lnTo>
                  <a:lnTo>
                    <a:pt x="361961" y="5762"/>
                  </a:lnTo>
                  <a:close/>
                </a:path>
                <a:path w="391794" h="35559">
                  <a:moveTo>
                    <a:pt x="334218" y="737"/>
                  </a:moveTo>
                  <a:lnTo>
                    <a:pt x="311790" y="737"/>
                  </a:lnTo>
                  <a:lnTo>
                    <a:pt x="311790" y="34407"/>
                  </a:lnTo>
                  <a:lnTo>
                    <a:pt x="334913" y="34407"/>
                  </a:lnTo>
                  <a:lnTo>
                    <a:pt x="334913" y="28377"/>
                  </a:lnTo>
                  <a:lnTo>
                    <a:pt x="318137" y="28377"/>
                  </a:lnTo>
                  <a:lnTo>
                    <a:pt x="318137" y="19833"/>
                  </a:lnTo>
                  <a:lnTo>
                    <a:pt x="332858" y="19833"/>
                  </a:lnTo>
                  <a:lnTo>
                    <a:pt x="332858" y="13803"/>
                  </a:lnTo>
                  <a:lnTo>
                    <a:pt x="318137" y="13803"/>
                  </a:lnTo>
                  <a:lnTo>
                    <a:pt x="318137" y="6767"/>
                  </a:lnTo>
                  <a:lnTo>
                    <a:pt x="334218" y="6767"/>
                  </a:lnTo>
                  <a:lnTo>
                    <a:pt x="334218" y="737"/>
                  </a:lnTo>
                  <a:close/>
                </a:path>
                <a:path w="391794" h="35559">
                  <a:moveTo>
                    <a:pt x="304989" y="737"/>
                  </a:moveTo>
                  <a:lnTo>
                    <a:pt x="281623" y="737"/>
                  </a:lnTo>
                  <a:lnTo>
                    <a:pt x="281623" y="34407"/>
                  </a:lnTo>
                  <a:lnTo>
                    <a:pt x="287729" y="34407"/>
                  </a:lnTo>
                  <a:lnTo>
                    <a:pt x="287729" y="21341"/>
                  </a:lnTo>
                  <a:lnTo>
                    <a:pt x="305654" y="21341"/>
                  </a:lnTo>
                  <a:lnTo>
                    <a:pt x="305654" y="20604"/>
                  </a:lnTo>
                  <a:lnTo>
                    <a:pt x="304293" y="19599"/>
                  </a:lnTo>
                  <a:lnTo>
                    <a:pt x="301815" y="18326"/>
                  </a:lnTo>
                  <a:lnTo>
                    <a:pt x="304747" y="17086"/>
                  </a:lnTo>
                  <a:lnTo>
                    <a:pt x="305548" y="15579"/>
                  </a:lnTo>
                  <a:lnTo>
                    <a:pt x="287729" y="15579"/>
                  </a:lnTo>
                  <a:lnTo>
                    <a:pt x="287729" y="6533"/>
                  </a:lnTo>
                  <a:lnTo>
                    <a:pt x="306148" y="6533"/>
                  </a:lnTo>
                  <a:lnTo>
                    <a:pt x="304989" y="737"/>
                  </a:lnTo>
                  <a:close/>
                </a:path>
                <a:path w="391794" h="35559">
                  <a:moveTo>
                    <a:pt x="305654" y="21341"/>
                  </a:moveTo>
                  <a:lnTo>
                    <a:pt x="299094" y="21341"/>
                  </a:lnTo>
                  <a:lnTo>
                    <a:pt x="299306" y="23117"/>
                  </a:lnTo>
                  <a:lnTo>
                    <a:pt x="299306" y="31158"/>
                  </a:lnTo>
                  <a:lnTo>
                    <a:pt x="299548" y="32900"/>
                  </a:lnTo>
                  <a:lnTo>
                    <a:pt x="300001" y="34407"/>
                  </a:lnTo>
                  <a:lnTo>
                    <a:pt x="307014" y="34407"/>
                  </a:lnTo>
                  <a:lnTo>
                    <a:pt x="307014" y="33402"/>
                  </a:lnTo>
                  <a:lnTo>
                    <a:pt x="305654" y="32900"/>
                  </a:lnTo>
                  <a:lnTo>
                    <a:pt x="305654" y="21341"/>
                  </a:lnTo>
                  <a:close/>
                </a:path>
                <a:path w="391794" h="35559">
                  <a:moveTo>
                    <a:pt x="306148" y="6533"/>
                  </a:moveTo>
                  <a:lnTo>
                    <a:pt x="299306" y="6533"/>
                  </a:lnTo>
                  <a:lnTo>
                    <a:pt x="300001" y="9280"/>
                  </a:lnTo>
                  <a:lnTo>
                    <a:pt x="300001" y="14305"/>
                  </a:lnTo>
                  <a:lnTo>
                    <a:pt x="298399" y="15579"/>
                  </a:lnTo>
                  <a:lnTo>
                    <a:pt x="305548" y="15579"/>
                  </a:lnTo>
                  <a:lnTo>
                    <a:pt x="306224" y="14305"/>
                  </a:lnTo>
                  <a:lnTo>
                    <a:pt x="306349" y="7538"/>
                  </a:lnTo>
                  <a:lnTo>
                    <a:pt x="306148" y="6533"/>
                  </a:lnTo>
                  <a:close/>
                </a:path>
                <a:path w="391794" h="35559">
                  <a:moveTo>
                    <a:pt x="273220" y="737"/>
                  </a:moveTo>
                  <a:lnTo>
                    <a:pt x="253512" y="737"/>
                  </a:lnTo>
                  <a:lnTo>
                    <a:pt x="253512" y="34407"/>
                  </a:lnTo>
                  <a:lnTo>
                    <a:pt x="259860" y="34407"/>
                  </a:lnTo>
                  <a:lnTo>
                    <a:pt x="259860" y="22346"/>
                  </a:lnTo>
                  <a:lnTo>
                    <a:pt x="275276" y="22346"/>
                  </a:lnTo>
                  <a:lnTo>
                    <a:pt x="276284" y="16584"/>
                  </a:lnTo>
                  <a:lnTo>
                    <a:pt x="259860" y="16584"/>
                  </a:lnTo>
                  <a:lnTo>
                    <a:pt x="259860" y="6533"/>
                  </a:lnTo>
                  <a:lnTo>
                    <a:pt x="276636" y="6533"/>
                  </a:lnTo>
                  <a:lnTo>
                    <a:pt x="276636" y="5025"/>
                  </a:lnTo>
                  <a:lnTo>
                    <a:pt x="273220" y="737"/>
                  </a:lnTo>
                  <a:close/>
                </a:path>
                <a:path w="391794" h="35559">
                  <a:moveTo>
                    <a:pt x="276636" y="6533"/>
                  </a:moveTo>
                  <a:lnTo>
                    <a:pt x="268686" y="6533"/>
                  </a:lnTo>
                  <a:lnTo>
                    <a:pt x="270500" y="8040"/>
                  </a:lnTo>
                  <a:lnTo>
                    <a:pt x="270500" y="16584"/>
                  </a:lnTo>
                  <a:lnTo>
                    <a:pt x="276284" y="16584"/>
                  </a:lnTo>
                  <a:lnTo>
                    <a:pt x="276636" y="14573"/>
                  </a:lnTo>
                  <a:lnTo>
                    <a:pt x="276636" y="6533"/>
                  </a:lnTo>
                  <a:close/>
                </a:path>
                <a:path w="391794" h="35559">
                  <a:moveTo>
                    <a:pt x="215638" y="737"/>
                  </a:moveTo>
                  <a:lnTo>
                    <a:pt x="208837" y="737"/>
                  </a:lnTo>
                  <a:lnTo>
                    <a:pt x="208837" y="34407"/>
                  </a:lnTo>
                  <a:lnTo>
                    <a:pt x="214731" y="34407"/>
                  </a:lnTo>
                  <a:lnTo>
                    <a:pt x="214731" y="10553"/>
                  </a:lnTo>
                  <a:lnTo>
                    <a:pt x="220688" y="10553"/>
                  </a:lnTo>
                  <a:lnTo>
                    <a:pt x="215638" y="737"/>
                  </a:lnTo>
                  <a:close/>
                </a:path>
                <a:path w="391794" h="35559">
                  <a:moveTo>
                    <a:pt x="220688" y="10553"/>
                  </a:moveTo>
                  <a:lnTo>
                    <a:pt x="214943" y="10553"/>
                  </a:lnTo>
                  <a:lnTo>
                    <a:pt x="227215" y="34407"/>
                  </a:lnTo>
                  <a:lnTo>
                    <a:pt x="233563" y="34407"/>
                  </a:lnTo>
                  <a:lnTo>
                    <a:pt x="233563" y="24122"/>
                  </a:lnTo>
                  <a:lnTo>
                    <a:pt x="227668" y="24122"/>
                  </a:lnTo>
                  <a:lnTo>
                    <a:pt x="220688" y="10553"/>
                  </a:lnTo>
                  <a:close/>
                </a:path>
                <a:path w="391794" h="35559">
                  <a:moveTo>
                    <a:pt x="233563" y="737"/>
                  </a:moveTo>
                  <a:lnTo>
                    <a:pt x="227668" y="737"/>
                  </a:lnTo>
                  <a:lnTo>
                    <a:pt x="227668" y="24122"/>
                  </a:lnTo>
                  <a:lnTo>
                    <a:pt x="233563" y="24122"/>
                  </a:lnTo>
                  <a:lnTo>
                    <a:pt x="233563" y="737"/>
                  </a:lnTo>
                  <a:close/>
                </a:path>
                <a:path w="391794" h="35559">
                  <a:moveTo>
                    <a:pt x="203608" y="737"/>
                  </a:moveTo>
                  <a:lnTo>
                    <a:pt x="197260" y="737"/>
                  </a:lnTo>
                  <a:lnTo>
                    <a:pt x="197260" y="34407"/>
                  </a:lnTo>
                  <a:lnTo>
                    <a:pt x="203608" y="34407"/>
                  </a:lnTo>
                  <a:lnTo>
                    <a:pt x="203608" y="737"/>
                  </a:lnTo>
                  <a:close/>
                </a:path>
                <a:path w="391794" h="35559">
                  <a:moveTo>
                    <a:pt x="177764" y="737"/>
                  </a:moveTo>
                  <a:lnTo>
                    <a:pt x="155547" y="737"/>
                  </a:lnTo>
                  <a:lnTo>
                    <a:pt x="155547" y="34407"/>
                  </a:lnTo>
                  <a:lnTo>
                    <a:pt x="178459" y="34407"/>
                  </a:lnTo>
                  <a:lnTo>
                    <a:pt x="178459" y="28377"/>
                  </a:lnTo>
                  <a:lnTo>
                    <a:pt x="161683" y="28377"/>
                  </a:lnTo>
                  <a:lnTo>
                    <a:pt x="161683" y="19833"/>
                  </a:lnTo>
                  <a:lnTo>
                    <a:pt x="176404" y="19833"/>
                  </a:lnTo>
                  <a:lnTo>
                    <a:pt x="176404" y="13803"/>
                  </a:lnTo>
                  <a:lnTo>
                    <a:pt x="161683" y="13803"/>
                  </a:lnTo>
                  <a:lnTo>
                    <a:pt x="161683" y="6767"/>
                  </a:lnTo>
                  <a:lnTo>
                    <a:pt x="177764" y="6767"/>
                  </a:lnTo>
                  <a:lnTo>
                    <a:pt x="177764" y="737"/>
                  </a:lnTo>
                  <a:close/>
                </a:path>
                <a:path w="391794" h="35559">
                  <a:moveTo>
                    <a:pt x="136504" y="737"/>
                  </a:moveTo>
                  <a:lnTo>
                    <a:pt x="130156" y="737"/>
                  </a:lnTo>
                  <a:lnTo>
                    <a:pt x="130156" y="34407"/>
                  </a:lnTo>
                  <a:lnTo>
                    <a:pt x="151466" y="34407"/>
                  </a:lnTo>
                  <a:lnTo>
                    <a:pt x="151466" y="28377"/>
                  </a:lnTo>
                  <a:lnTo>
                    <a:pt x="136504" y="28377"/>
                  </a:lnTo>
                  <a:lnTo>
                    <a:pt x="136504" y="737"/>
                  </a:lnTo>
                  <a:close/>
                </a:path>
                <a:path w="391794" h="35559">
                  <a:moveTo>
                    <a:pt x="121542" y="0"/>
                  </a:moveTo>
                  <a:lnTo>
                    <a:pt x="104524" y="0"/>
                  </a:lnTo>
                  <a:lnTo>
                    <a:pt x="98418" y="6030"/>
                  </a:lnTo>
                  <a:lnTo>
                    <a:pt x="98418" y="29147"/>
                  </a:lnTo>
                  <a:lnTo>
                    <a:pt x="104312" y="35178"/>
                  </a:lnTo>
                  <a:lnTo>
                    <a:pt x="119940" y="35178"/>
                  </a:lnTo>
                  <a:lnTo>
                    <a:pt x="124262" y="30152"/>
                  </a:lnTo>
                  <a:lnTo>
                    <a:pt x="124416" y="29147"/>
                  </a:lnTo>
                  <a:lnTo>
                    <a:pt x="107033" y="29147"/>
                  </a:lnTo>
                  <a:lnTo>
                    <a:pt x="104977" y="23854"/>
                  </a:lnTo>
                  <a:lnTo>
                    <a:pt x="104977" y="8275"/>
                  </a:lnTo>
                  <a:lnTo>
                    <a:pt x="109300" y="6030"/>
                  </a:lnTo>
                  <a:lnTo>
                    <a:pt x="124774" y="6030"/>
                  </a:lnTo>
                  <a:lnTo>
                    <a:pt x="121542" y="0"/>
                  </a:lnTo>
                  <a:close/>
                </a:path>
                <a:path w="391794" h="35559">
                  <a:moveTo>
                    <a:pt x="125381" y="22849"/>
                  </a:moveTo>
                  <a:lnTo>
                    <a:pt x="119033" y="22849"/>
                  </a:lnTo>
                  <a:lnTo>
                    <a:pt x="118368" y="27137"/>
                  </a:lnTo>
                  <a:lnTo>
                    <a:pt x="115859" y="29147"/>
                  </a:lnTo>
                  <a:lnTo>
                    <a:pt x="124416" y="29147"/>
                  </a:lnTo>
                  <a:lnTo>
                    <a:pt x="125381" y="22849"/>
                  </a:lnTo>
                  <a:close/>
                </a:path>
                <a:path w="391794" h="35559">
                  <a:moveTo>
                    <a:pt x="124774" y="6030"/>
                  </a:moveTo>
                  <a:lnTo>
                    <a:pt x="117673" y="6030"/>
                  </a:lnTo>
                  <a:lnTo>
                    <a:pt x="118580" y="9782"/>
                  </a:lnTo>
                  <a:lnTo>
                    <a:pt x="119033" y="11793"/>
                  </a:lnTo>
                  <a:lnTo>
                    <a:pt x="125381" y="11793"/>
                  </a:lnTo>
                  <a:lnTo>
                    <a:pt x="125169" y="6767"/>
                  </a:lnTo>
                  <a:lnTo>
                    <a:pt x="124774" y="6030"/>
                  </a:lnTo>
                  <a:close/>
                </a:path>
                <a:path w="391794" h="35559">
                  <a:moveTo>
                    <a:pt x="94338" y="737"/>
                  </a:moveTo>
                  <a:lnTo>
                    <a:pt x="87990" y="737"/>
                  </a:lnTo>
                  <a:lnTo>
                    <a:pt x="87990" y="34407"/>
                  </a:lnTo>
                  <a:lnTo>
                    <a:pt x="94338" y="34407"/>
                  </a:lnTo>
                  <a:lnTo>
                    <a:pt x="94338" y="737"/>
                  </a:lnTo>
                  <a:close/>
                </a:path>
                <a:path w="391794" h="35559">
                  <a:moveTo>
                    <a:pt x="75748" y="6767"/>
                  </a:moveTo>
                  <a:lnTo>
                    <a:pt x="69370" y="6767"/>
                  </a:lnTo>
                  <a:lnTo>
                    <a:pt x="69370" y="34407"/>
                  </a:lnTo>
                  <a:lnTo>
                    <a:pt x="75748" y="34407"/>
                  </a:lnTo>
                  <a:lnTo>
                    <a:pt x="75748" y="6767"/>
                  </a:lnTo>
                  <a:close/>
                </a:path>
                <a:path w="391794" h="35559">
                  <a:moveTo>
                    <a:pt x="85028" y="737"/>
                  </a:moveTo>
                  <a:lnTo>
                    <a:pt x="60302" y="737"/>
                  </a:lnTo>
                  <a:lnTo>
                    <a:pt x="60302" y="6767"/>
                  </a:lnTo>
                  <a:lnTo>
                    <a:pt x="85028" y="6767"/>
                  </a:lnTo>
                  <a:lnTo>
                    <a:pt x="85028" y="737"/>
                  </a:lnTo>
                  <a:close/>
                </a:path>
                <a:path w="391794" h="35559">
                  <a:moveTo>
                    <a:pt x="56010" y="737"/>
                  </a:moveTo>
                  <a:lnTo>
                    <a:pt x="32645" y="737"/>
                  </a:lnTo>
                  <a:lnTo>
                    <a:pt x="32645" y="34407"/>
                  </a:lnTo>
                  <a:lnTo>
                    <a:pt x="38781" y="34407"/>
                  </a:lnTo>
                  <a:lnTo>
                    <a:pt x="38781" y="21341"/>
                  </a:lnTo>
                  <a:lnTo>
                    <a:pt x="56675" y="21341"/>
                  </a:lnTo>
                  <a:lnTo>
                    <a:pt x="56675" y="20604"/>
                  </a:lnTo>
                  <a:lnTo>
                    <a:pt x="55315" y="19599"/>
                  </a:lnTo>
                  <a:lnTo>
                    <a:pt x="52836" y="18326"/>
                  </a:lnTo>
                  <a:lnTo>
                    <a:pt x="55768" y="17086"/>
                  </a:lnTo>
                  <a:lnTo>
                    <a:pt x="56675" y="15579"/>
                  </a:lnTo>
                  <a:lnTo>
                    <a:pt x="38781" y="15579"/>
                  </a:lnTo>
                  <a:lnTo>
                    <a:pt x="38781" y="6533"/>
                  </a:lnTo>
                  <a:lnTo>
                    <a:pt x="57349" y="6533"/>
                  </a:lnTo>
                  <a:lnTo>
                    <a:pt x="56010" y="737"/>
                  </a:lnTo>
                  <a:close/>
                </a:path>
                <a:path w="391794" h="35559">
                  <a:moveTo>
                    <a:pt x="56675" y="21341"/>
                  </a:moveTo>
                  <a:lnTo>
                    <a:pt x="50116" y="21341"/>
                  </a:lnTo>
                  <a:lnTo>
                    <a:pt x="50327" y="23117"/>
                  </a:lnTo>
                  <a:lnTo>
                    <a:pt x="50327" y="31158"/>
                  </a:lnTo>
                  <a:lnTo>
                    <a:pt x="50569" y="32900"/>
                  </a:lnTo>
                  <a:lnTo>
                    <a:pt x="51022" y="34407"/>
                  </a:lnTo>
                  <a:lnTo>
                    <a:pt x="58035" y="34407"/>
                  </a:lnTo>
                  <a:lnTo>
                    <a:pt x="58035" y="33402"/>
                  </a:lnTo>
                  <a:lnTo>
                    <a:pt x="56675" y="32900"/>
                  </a:lnTo>
                  <a:lnTo>
                    <a:pt x="56675" y="21341"/>
                  </a:lnTo>
                  <a:close/>
                </a:path>
                <a:path w="391794" h="35559">
                  <a:moveTo>
                    <a:pt x="57349" y="6533"/>
                  </a:moveTo>
                  <a:lnTo>
                    <a:pt x="50569" y="6533"/>
                  </a:lnTo>
                  <a:lnTo>
                    <a:pt x="51234" y="9280"/>
                  </a:lnTo>
                  <a:lnTo>
                    <a:pt x="51234" y="14305"/>
                  </a:lnTo>
                  <a:lnTo>
                    <a:pt x="49662" y="15579"/>
                  </a:lnTo>
                  <a:lnTo>
                    <a:pt x="56675" y="15579"/>
                  </a:lnTo>
                  <a:lnTo>
                    <a:pt x="57582" y="14071"/>
                  </a:lnTo>
                  <a:lnTo>
                    <a:pt x="57582" y="7538"/>
                  </a:lnTo>
                  <a:lnTo>
                    <a:pt x="57349" y="6533"/>
                  </a:lnTo>
                  <a:close/>
                </a:path>
                <a:path w="391794" h="35559">
                  <a:moveTo>
                    <a:pt x="18136" y="737"/>
                  </a:moveTo>
                  <a:lnTo>
                    <a:pt x="10881" y="737"/>
                  </a:lnTo>
                  <a:lnTo>
                    <a:pt x="0" y="34407"/>
                  </a:lnTo>
                  <a:lnTo>
                    <a:pt x="6801" y="34407"/>
                  </a:lnTo>
                  <a:lnTo>
                    <a:pt x="8856" y="27372"/>
                  </a:lnTo>
                  <a:lnTo>
                    <a:pt x="26576" y="27372"/>
                  </a:lnTo>
                  <a:lnTo>
                    <a:pt x="24750" y="21609"/>
                  </a:lnTo>
                  <a:lnTo>
                    <a:pt x="10428" y="21609"/>
                  </a:lnTo>
                  <a:lnTo>
                    <a:pt x="14297" y="8543"/>
                  </a:lnTo>
                  <a:lnTo>
                    <a:pt x="20609" y="8543"/>
                  </a:lnTo>
                  <a:lnTo>
                    <a:pt x="18136" y="737"/>
                  </a:lnTo>
                  <a:close/>
                </a:path>
                <a:path w="391794" h="35559">
                  <a:moveTo>
                    <a:pt x="26576" y="27372"/>
                  </a:moveTo>
                  <a:lnTo>
                    <a:pt x="19949" y="27372"/>
                  </a:lnTo>
                  <a:lnTo>
                    <a:pt x="22005" y="34407"/>
                  </a:lnTo>
                  <a:lnTo>
                    <a:pt x="28806" y="34407"/>
                  </a:lnTo>
                  <a:lnTo>
                    <a:pt x="26576" y="27372"/>
                  </a:lnTo>
                  <a:close/>
                </a:path>
                <a:path w="391794" h="35559">
                  <a:moveTo>
                    <a:pt x="20609" y="8543"/>
                  </a:moveTo>
                  <a:lnTo>
                    <a:pt x="14508" y="8543"/>
                  </a:lnTo>
                  <a:lnTo>
                    <a:pt x="18136" y="21609"/>
                  </a:lnTo>
                  <a:lnTo>
                    <a:pt x="24750" y="21609"/>
                  </a:lnTo>
                  <a:lnTo>
                    <a:pt x="20609" y="8543"/>
                  </a:lnTo>
                  <a:close/>
                </a:path>
              </a:pathLst>
            </a:custGeom>
            <a:solidFill>
              <a:srgbClr val="FDFDFD"/>
            </a:solidFill>
          </p:spPr>
          <p:txBody>
            <a:bodyPr wrap="square" lIns="0" tIns="0" rIns="0" bIns="0" rtlCol="0"/>
            <a:lstStyle/>
            <a:p>
              <a:endParaRPr/>
            </a:p>
          </p:txBody>
        </p:sp>
        <p:sp>
          <p:nvSpPr>
            <p:cNvPr id="25" name="object 25"/>
            <p:cNvSpPr/>
            <p:nvPr/>
          </p:nvSpPr>
          <p:spPr>
            <a:xfrm>
              <a:off x="112013" y="1323594"/>
              <a:ext cx="1828800" cy="2550160"/>
            </a:xfrm>
            <a:custGeom>
              <a:avLst/>
              <a:gdLst/>
              <a:ahLst/>
              <a:cxnLst/>
              <a:rect l="l" t="t" r="r" b="b"/>
              <a:pathLst>
                <a:path w="1828800" h="2550160">
                  <a:moveTo>
                    <a:pt x="0" y="2549652"/>
                  </a:moveTo>
                  <a:lnTo>
                    <a:pt x="1828800" y="2549652"/>
                  </a:lnTo>
                  <a:lnTo>
                    <a:pt x="1828800" y="0"/>
                  </a:lnTo>
                  <a:lnTo>
                    <a:pt x="0" y="0"/>
                  </a:lnTo>
                  <a:lnTo>
                    <a:pt x="0" y="2549652"/>
                  </a:lnTo>
                  <a:close/>
                </a:path>
              </a:pathLst>
            </a:custGeom>
            <a:ln w="28956">
              <a:solidFill>
                <a:srgbClr val="EC7C30"/>
              </a:solidFill>
            </a:ln>
          </p:spPr>
          <p:txBody>
            <a:bodyPr wrap="square" lIns="0" tIns="0" rIns="0" bIns="0" rtlCol="0"/>
            <a:lstStyle/>
            <a:p>
              <a:endParaRPr/>
            </a:p>
          </p:txBody>
        </p:sp>
        <p:sp>
          <p:nvSpPr>
            <p:cNvPr id="26" name="object 26"/>
            <p:cNvSpPr/>
            <p:nvPr/>
          </p:nvSpPr>
          <p:spPr>
            <a:xfrm>
              <a:off x="390144" y="2081783"/>
              <a:ext cx="1800225" cy="2520950"/>
            </a:xfrm>
            <a:custGeom>
              <a:avLst/>
              <a:gdLst/>
              <a:ahLst/>
              <a:cxnLst/>
              <a:rect l="l" t="t" r="r" b="b"/>
              <a:pathLst>
                <a:path w="1800225" h="2520950">
                  <a:moveTo>
                    <a:pt x="1799844" y="0"/>
                  </a:moveTo>
                  <a:lnTo>
                    <a:pt x="0" y="0"/>
                  </a:lnTo>
                  <a:lnTo>
                    <a:pt x="0" y="2520696"/>
                  </a:lnTo>
                  <a:lnTo>
                    <a:pt x="1799844" y="2520696"/>
                  </a:lnTo>
                  <a:lnTo>
                    <a:pt x="1799844" y="0"/>
                  </a:lnTo>
                  <a:close/>
                </a:path>
              </a:pathLst>
            </a:custGeom>
            <a:solidFill>
              <a:srgbClr val="FFFFFF"/>
            </a:solidFill>
          </p:spPr>
          <p:txBody>
            <a:bodyPr wrap="square" lIns="0" tIns="0" rIns="0" bIns="0" rtlCol="0"/>
            <a:lstStyle/>
            <a:p>
              <a:endParaRPr/>
            </a:p>
          </p:txBody>
        </p:sp>
        <p:pic>
          <p:nvPicPr>
            <p:cNvPr id="27" name="object 27"/>
            <p:cNvPicPr/>
            <p:nvPr/>
          </p:nvPicPr>
          <p:blipFill>
            <a:blip r:embed="rId11" cstate="print"/>
            <a:stretch>
              <a:fillRect/>
            </a:stretch>
          </p:blipFill>
          <p:spPr>
            <a:xfrm>
              <a:off x="498305" y="2349195"/>
              <a:ext cx="1554570" cy="975317"/>
            </a:xfrm>
            <a:prstGeom prst="rect">
              <a:avLst/>
            </a:prstGeom>
          </p:spPr>
        </p:pic>
        <p:pic>
          <p:nvPicPr>
            <p:cNvPr id="28" name="object 28"/>
            <p:cNvPicPr/>
            <p:nvPr/>
          </p:nvPicPr>
          <p:blipFill>
            <a:blip r:embed="rId12" cstate="print"/>
            <a:stretch>
              <a:fillRect/>
            </a:stretch>
          </p:blipFill>
          <p:spPr>
            <a:xfrm>
              <a:off x="498528" y="3423417"/>
              <a:ext cx="1553912" cy="665807"/>
            </a:xfrm>
            <a:prstGeom prst="rect">
              <a:avLst/>
            </a:prstGeom>
          </p:spPr>
        </p:pic>
        <p:pic>
          <p:nvPicPr>
            <p:cNvPr id="29" name="object 29"/>
            <p:cNvPicPr/>
            <p:nvPr/>
          </p:nvPicPr>
          <p:blipFill>
            <a:blip r:embed="rId13" cstate="print"/>
            <a:stretch>
              <a:fillRect/>
            </a:stretch>
          </p:blipFill>
          <p:spPr>
            <a:xfrm>
              <a:off x="498528" y="4369096"/>
              <a:ext cx="579579" cy="58416"/>
            </a:xfrm>
            <a:prstGeom prst="rect">
              <a:avLst/>
            </a:prstGeom>
          </p:spPr>
        </p:pic>
        <p:pic>
          <p:nvPicPr>
            <p:cNvPr id="30" name="object 30"/>
            <p:cNvPicPr/>
            <p:nvPr/>
          </p:nvPicPr>
          <p:blipFill>
            <a:blip r:embed="rId14" cstate="print"/>
            <a:stretch>
              <a:fillRect/>
            </a:stretch>
          </p:blipFill>
          <p:spPr>
            <a:xfrm>
              <a:off x="497624" y="4139267"/>
              <a:ext cx="1556157" cy="205646"/>
            </a:xfrm>
            <a:prstGeom prst="rect">
              <a:avLst/>
            </a:prstGeom>
          </p:spPr>
        </p:pic>
        <p:pic>
          <p:nvPicPr>
            <p:cNvPr id="31" name="object 31"/>
            <p:cNvPicPr/>
            <p:nvPr/>
          </p:nvPicPr>
          <p:blipFill>
            <a:blip r:embed="rId15" cstate="print"/>
            <a:stretch>
              <a:fillRect/>
            </a:stretch>
          </p:blipFill>
          <p:spPr>
            <a:xfrm>
              <a:off x="1742010" y="2186621"/>
              <a:ext cx="309523" cy="23712"/>
            </a:xfrm>
            <a:prstGeom prst="rect">
              <a:avLst/>
            </a:prstGeom>
          </p:spPr>
        </p:pic>
        <p:pic>
          <p:nvPicPr>
            <p:cNvPr id="32" name="object 32"/>
            <p:cNvPicPr/>
            <p:nvPr/>
          </p:nvPicPr>
          <p:blipFill>
            <a:blip r:embed="rId16" cstate="print"/>
            <a:stretch>
              <a:fillRect/>
            </a:stretch>
          </p:blipFill>
          <p:spPr>
            <a:xfrm>
              <a:off x="499435" y="2147590"/>
              <a:ext cx="611075" cy="90255"/>
            </a:xfrm>
            <a:prstGeom prst="rect">
              <a:avLst/>
            </a:prstGeom>
          </p:spPr>
        </p:pic>
        <p:pic>
          <p:nvPicPr>
            <p:cNvPr id="33" name="object 33"/>
            <p:cNvPicPr/>
            <p:nvPr/>
          </p:nvPicPr>
          <p:blipFill>
            <a:blip r:embed="rId17" cstate="print"/>
            <a:stretch>
              <a:fillRect/>
            </a:stretch>
          </p:blipFill>
          <p:spPr>
            <a:xfrm>
              <a:off x="500115" y="4481618"/>
              <a:ext cx="597941" cy="23463"/>
            </a:xfrm>
            <a:prstGeom prst="rect">
              <a:avLst/>
            </a:prstGeom>
          </p:spPr>
        </p:pic>
        <p:pic>
          <p:nvPicPr>
            <p:cNvPr id="34" name="object 34"/>
            <p:cNvPicPr/>
            <p:nvPr/>
          </p:nvPicPr>
          <p:blipFill>
            <a:blip r:embed="rId18" cstate="print"/>
            <a:stretch>
              <a:fillRect/>
            </a:stretch>
          </p:blipFill>
          <p:spPr>
            <a:xfrm>
              <a:off x="1822504" y="4454085"/>
              <a:ext cx="230147" cy="59135"/>
            </a:xfrm>
            <a:prstGeom prst="rect">
              <a:avLst/>
            </a:prstGeom>
          </p:spPr>
        </p:pic>
        <p:sp>
          <p:nvSpPr>
            <p:cNvPr id="35" name="object 35"/>
            <p:cNvSpPr/>
            <p:nvPr/>
          </p:nvSpPr>
          <p:spPr>
            <a:xfrm>
              <a:off x="375665" y="2067305"/>
              <a:ext cx="1828800" cy="2550160"/>
            </a:xfrm>
            <a:custGeom>
              <a:avLst/>
              <a:gdLst/>
              <a:ahLst/>
              <a:cxnLst/>
              <a:rect l="l" t="t" r="r" b="b"/>
              <a:pathLst>
                <a:path w="1828800" h="2550160">
                  <a:moveTo>
                    <a:pt x="0" y="2549652"/>
                  </a:moveTo>
                  <a:lnTo>
                    <a:pt x="1828800" y="2549652"/>
                  </a:lnTo>
                  <a:lnTo>
                    <a:pt x="1828800" y="0"/>
                  </a:lnTo>
                  <a:lnTo>
                    <a:pt x="0" y="0"/>
                  </a:lnTo>
                  <a:lnTo>
                    <a:pt x="0" y="2549652"/>
                  </a:lnTo>
                  <a:close/>
                </a:path>
              </a:pathLst>
            </a:custGeom>
            <a:ln w="28956">
              <a:solidFill>
                <a:srgbClr val="EC7C30"/>
              </a:solidFill>
            </a:ln>
          </p:spPr>
          <p:txBody>
            <a:bodyPr wrap="square" lIns="0" tIns="0" rIns="0" bIns="0" rtlCol="0"/>
            <a:lstStyle/>
            <a:p>
              <a:endParaRPr/>
            </a:p>
          </p:txBody>
        </p:sp>
      </p:grpSp>
    </p:spTree>
    <p:extLst>
      <p:ext uri="{BB962C8B-B14F-4D97-AF65-F5344CB8AC3E}">
        <p14:creationId xmlns:p14="http://schemas.microsoft.com/office/powerpoint/2010/main" val="2585682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rot="16200000">
            <a:off x="4196467" y="2031716"/>
            <a:ext cx="7173417" cy="3109983"/>
          </a:xfrm>
          <a:custGeom>
            <a:avLst/>
            <a:gdLst/>
            <a:ahLst/>
            <a:cxnLst/>
            <a:rect l="l" t="t" r="r" b="b"/>
            <a:pathLst>
              <a:path w="6568440" h="3263265">
                <a:moveTo>
                  <a:pt x="6568440" y="0"/>
                </a:moveTo>
                <a:lnTo>
                  <a:pt x="0" y="0"/>
                </a:lnTo>
                <a:lnTo>
                  <a:pt x="0" y="3262884"/>
                </a:lnTo>
                <a:lnTo>
                  <a:pt x="6568440" y="3262884"/>
                </a:lnTo>
                <a:lnTo>
                  <a:pt x="6568440" y="0"/>
                </a:lnTo>
                <a:close/>
              </a:path>
            </a:pathLst>
          </a:custGeom>
          <a:solidFill>
            <a:srgbClr val="00AFEF"/>
          </a:solidFill>
        </p:spPr>
        <p:txBody>
          <a:bodyPr wrap="square" lIns="0" tIns="0" rIns="0" bIns="0" rtlCol="0"/>
          <a:lstStyle/>
          <a:p>
            <a:endParaRPr/>
          </a:p>
        </p:txBody>
      </p:sp>
      <p:pic>
        <p:nvPicPr>
          <p:cNvPr id="9" name="Picture 2" descr="C:\Users\aidata\Desktop\potamya_suayakizi2-1536x1027.jpg">
            <a:extLst>
              <a:ext uri="{FF2B5EF4-FFF2-40B4-BE49-F238E27FC236}">
                <a16:creationId xmlns:a16="http://schemas.microsoft.com/office/drawing/2014/main" id="{0348DAD5-385F-793A-E146-7BFFB4F33698}"/>
              </a:ext>
            </a:extLst>
          </p:cNvPr>
          <p:cNvPicPr>
            <a:picLocks noChangeAspect="1" noChangeArrowheads="1"/>
          </p:cNvPicPr>
          <p:nvPr/>
        </p:nvPicPr>
        <p:blipFill>
          <a:blip r:embed="rId2" cstate="print"/>
          <a:srcRect/>
          <a:stretch>
            <a:fillRect/>
          </a:stretch>
        </p:blipFill>
        <p:spPr bwMode="auto">
          <a:xfrm>
            <a:off x="6228184" y="1628800"/>
            <a:ext cx="3253999" cy="3312368"/>
          </a:xfrm>
          <a:prstGeom prst="rect">
            <a:avLst/>
          </a:prstGeom>
          <a:noFill/>
        </p:spPr>
      </p:pic>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953135"/>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Doğaya Etkilerimizde Yeni Bir Kavram Daha: Su Ayak İzi</a:t>
            </a:r>
            <a:endParaRPr lang="tr-TR" sz="3200" dirty="0"/>
          </a:p>
        </p:txBody>
      </p:sp>
      <p:sp>
        <p:nvSpPr>
          <p:cNvPr id="5" name="object 5"/>
          <p:cNvSpPr txBox="1"/>
          <p:nvPr/>
        </p:nvSpPr>
        <p:spPr>
          <a:xfrm>
            <a:off x="223026" y="1484449"/>
            <a:ext cx="5861142" cy="4937249"/>
          </a:xfrm>
          <a:prstGeom prst="rect">
            <a:avLst/>
          </a:prstGeom>
        </p:spPr>
        <p:txBody>
          <a:bodyPr vert="horz" wrap="square" lIns="0" tIns="12700" rIns="0" bIns="0" rtlCol="0">
            <a:spAutoFit/>
          </a:bodyPr>
          <a:lstStyle/>
          <a:p>
            <a:r>
              <a:rPr lang="tr-TR" sz="2400" b="1" dirty="0">
                <a:solidFill>
                  <a:srgbClr val="00B0F0"/>
                </a:solidFill>
              </a:rPr>
              <a:t>Bazı Ürünlerin Sudaki Ayak İzleri</a:t>
            </a:r>
          </a:p>
          <a:p>
            <a:r>
              <a:rPr lang="tr-TR" sz="2400" b="1" dirty="0">
                <a:solidFill>
                  <a:srgbClr val="00B0F0"/>
                </a:solidFill>
              </a:rPr>
              <a:t>Bir bardak kahve içmek istediğinizde aklınıza bununla birlikte ne kadar su tükettiğiniz geliyor mu? </a:t>
            </a:r>
          </a:p>
          <a:p>
            <a:endParaRPr lang="tr-TR" sz="2400" b="1" dirty="0">
              <a:solidFill>
                <a:srgbClr val="00B0F0"/>
              </a:solidFill>
            </a:endParaRPr>
          </a:p>
          <a:p>
            <a:r>
              <a:rPr lang="tr-TR" sz="2000" dirty="0">
                <a:solidFill>
                  <a:srgbClr val="00B0F0"/>
                </a:solidFill>
              </a:rPr>
              <a:t>Şimdi birlikte bir bardak kahvenin hangi yollardan bize ulaştığına ve bu süreçte ne kadar su kullanıldığına bir bakalım: </a:t>
            </a:r>
          </a:p>
          <a:p>
            <a:r>
              <a:rPr lang="tr-TR" sz="2000" dirty="0">
                <a:solidFill>
                  <a:srgbClr val="00B0F0"/>
                </a:solidFill>
              </a:rPr>
              <a:t>Kahve bitkisinin yetiştirilmesi, hasadının yapılması, işlenmesi, nakliye edilmesi, kahve çekirdeklerinin paketlenmesi, paketlerin satılması, kahvenin hazırlanması ve fincana konulması. Tüm bu süreç için gereken su miktarı 140 litredir. Bununla birlikte, kâğıt bardakta, süt ve şeker eklenerek tüketilirse harcanan su miktarı toplamda 208 litreye çıkar.</a:t>
            </a:r>
          </a:p>
        </p:txBody>
      </p:sp>
      <p:sp>
        <p:nvSpPr>
          <p:cNvPr id="8" name="Metin kutusu 7">
            <a:extLst>
              <a:ext uri="{FF2B5EF4-FFF2-40B4-BE49-F238E27FC236}">
                <a16:creationId xmlns:a16="http://schemas.microsoft.com/office/drawing/2014/main" id="{A8C1225D-6D95-B4BB-1C76-F4F56A41895F}"/>
              </a:ext>
            </a:extLst>
          </p:cNvPr>
          <p:cNvSpPr txBox="1"/>
          <p:nvPr/>
        </p:nvSpPr>
        <p:spPr>
          <a:xfrm>
            <a:off x="6300192" y="4941168"/>
            <a:ext cx="3017495" cy="1661993"/>
          </a:xfrm>
          <a:prstGeom prst="rect">
            <a:avLst/>
          </a:prstGeom>
          <a:noFill/>
        </p:spPr>
        <p:txBody>
          <a:bodyPr wrap="square">
            <a:spAutoFit/>
          </a:bodyPr>
          <a:lstStyle/>
          <a:p>
            <a:r>
              <a:rPr lang="tr-TR" sz="2400" b="1" dirty="0">
                <a:solidFill>
                  <a:schemeClr val="bg1"/>
                </a:solidFill>
              </a:rPr>
              <a:t>Türkiye’de Durum Ne?</a:t>
            </a:r>
          </a:p>
          <a:p>
            <a:r>
              <a:rPr lang="tr-TR" sz="2400" b="1" dirty="0">
                <a:solidFill>
                  <a:schemeClr val="bg1"/>
                </a:solidFill>
              </a:rPr>
              <a:t> </a:t>
            </a:r>
            <a:r>
              <a:rPr lang="tr-TR" dirty="0">
                <a:solidFill>
                  <a:schemeClr val="bg1"/>
                </a:solidFill>
              </a:rPr>
              <a:t>Şimdi hiçbir şey yapmazsak 2030 yılında su sıkıntısı çeken bir ülke olacağımız tahmin ediliyor.</a:t>
            </a:r>
          </a:p>
        </p:txBody>
      </p:sp>
    </p:spTree>
    <p:extLst>
      <p:ext uri="{BB962C8B-B14F-4D97-AF65-F5344CB8AC3E}">
        <p14:creationId xmlns:p14="http://schemas.microsoft.com/office/powerpoint/2010/main" val="4087923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9DC5AA-F8D9-676B-B928-F77610C08871}"/>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01C9337B-A94D-AFBA-8974-FE3909A3B252}"/>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18434" name="Picture 2">
            <a:extLst>
              <a:ext uri="{FF2B5EF4-FFF2-40B4-BE49-F238E27FC236}">
                <a16:creationId xmlns:a16="http://schemas.microsoft.com/office/drawing/2014/main" id="{16B3D933-DA35-C117-5094-3453128BBC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2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97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B4FB671-543D-966D-7A45-2E7D56182038}"/>
              </a:ext>
            </a:extLst>
          </p:cNvPr>
          <p:cNvSpPr/>
          <p:nvPr/>
        </p:nvSpPr>
        <p:spPr>
          <a:xfrm>
            <a:off x="39052" y="-1515"/>
            <a:ext cx="6111759" cy="10081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2" name="Başlık 1">
            <a:extLst>
              <a:ext uri="{FF2B5EF4-FFF2-40B4-BE49-F238E27FC236}">
                <a16:creationId xmlns:a16="http://schemas.microsoft.com/office/drawing/2014/main" id="{C64734F4-E40B-F1E2-4378-5241D3AB0998}"/>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D8C97385-F4A6-F585-3BAF-101851EE195B}"/>
              </a:ext>
            </a:extLst>
          </p:cNvPr>
          <p:cNvSpPr>
            <a:spLocks noGrp="1"/>
          </p:cNvSpPr>
          <p:nvPr>
            <p:ph idx="4294967295"/>
          </p:nvPr>
        </p:nvSpPr>
        <p:spPr>
          <a:xfrm>
            <a:off x="144351" y="476579"/>
            <a:ext cx="5795801" cy="7448193"/>
          </a:xfrm>
          <a:prstGeom prst="rect">
            <a:avLst/>
          </a:prstGeom>
        </p:spPr>
        <p:txBody>
          <a:bodyPr/>
          <a:lstStyle/>
          <a:p>
            <a:r>
              <a:rPr lang="tr-TR" sz="2000" dirty="0"/>
              <a:t>Satın Aldınız, Siz Yiyin – Yiyecekleri İsraf Etmeyin</a:t>
            </a:r>
          </a:p>
          <a:p>
            <a:endParaRPr lang="tr-TR" sz="1400" dirty="0"/>
          </a:p>
          <a:p>
            <a:r>
              <a:rPr lang="tr-TR" sz="1400" dirty="0"/>
              <a:t>Kötü giden ya da beğenmedikleri yiyecekleri çöpe atan insanlar değil. Yiyecekler mümkün olan her şekilde israf </a:t>
            </a:r>
            <a:r>
              <a:rPr lang="tr-TR" sz="1400" dirty="0" err="1"/>
              <a:t>edilir.Örneğin</a:t>
            </a:r>
            <a:r>
              <a:rPr lang="tr-TR" sz="1400" dirty="0"/>
              <a:t>, tarlalarda veya bahçelerde toplanmayan ürünler, denize atılan balıkçı yan avları, nakliye sırasında hasar gören ürünler, işleme sırasında kesilen parçalar, mutfakta aşırı üretim ve satın alınan ancak tüketiciler tarafından tüketilmeyen ürünler.</a:t>
            </a:r>
          </a:p>
          <a:p>
            <a:endParaRPr lang="tr-TR" sz="1400" dirty="0"/>
          </a:p>
          <a:p>
            <a:r>
              <a:rPr lang="tr-TR" dirty="0"/>
              <a:t>İsraf Edilen Gıda = İsraf Edilen Enerji ve Su</a:t>
            </a:r>
          </a:p>
          <a:p>
            <a:r>
              <a:rPr lang="tr-TR" dirty="0"/>
              <a:t>İsraf Edilen Gıda = Çöplüklerde Yayılan Metan Gazı</a:t>
            </a:r>
          </a:p>
          <a:p>
            <a:endParaRPr lang="tr-TR" sz="1400" dirty="0"/>
          </a:p>
          <a:p>
            <a:r>
              <a:rPr lang="tr-TR" sz="1400" dirty="0"/>
              <a:t>Çöplüklerde sona eren yiyecek artıkları gibi organik maddeler yavaş yavaş ayrışır. Yaptığı gibi, karbondioksitten 20 ila 25 kat daha güçlü bir sera gazı olan metan salıyor. </a:t>
            </a:r>
          </a:p>
          <a:p>
            <a:r>
              <a:rPr lang="tr-TR" sz="2000" dirty="0"/>
              <a:t>Sığır ve Peynirden Tüketimi Sınırlandırılmalı!!!</a:t>
            </a:r>
          </a:p>
          <a:p>
            <a:r>
              <a:rPr lang="tr-TR" sz="1400" dirty="0"/>
              <a:t>Tüm çiftlik hayvanlarının karbon ayak izi varken, geviş getiren hayvanlar (sığır, keçi, koyun, bizon) açık ara en fazla sera gazı emisyonunu salıyor. </a:t>
            </a:r>
          </a:p>
          <a:p>
            <a:endParaRPr lang="tr-TR" sz="1400" dirty="0"/>
          </a:p>
          <a:p>
            <a:r>
              <a:rPr lang="tr-TR" sz="1400" dirty="0"/>
              <a:t>Listede Peynir Görmeye Şaşırdınız mı? Çoğu insan öyle. Süt metan üreten ineklerden gelir ve 1 kilo peynir yapmak için yaklaşık 10 kilo süt gerekir.</a:t>
            </a:r>
          </a:p>
          <a:p>
            <a:r>
              <a:rPr lang="tr-TR" sz="2000" dirty="0"/>
              <a:t>İşlenmiş ve Paketlenmişse Atlayın</a:t>
            </a:r>
          </a:p>
          <a:p>
            <a:r>
              <a:rPr lang="tr-TR" sz="1400" dirty="0"/>
              <a:t>Sıfırdan pişirin! Humus almak yerine nohut ve tahin alın ve kendiniz harmanlayın. Kurabiyeleri seviyorsanız, onları evde yapın. İçerdiklerini anlamanın en kolay yolu budur.</a:t>
            </a:r>
          </a:p>
          <a:p>
            <a:endParaRPr lang="tr-TR" sz="2000" dirty="0"/>
          </a:p>
          <a:p>
            <a:endParaRPr lang="tr-TR" sz="1400" dirty="0"/>
          </a:p>
          <a:p>
            <a:endParaRPr lang="tr-TR" sz="1400" dirty="0"/>
          </a:p>
          <a:p>
            <a:endParaRPr lang="tr-TR" sz="1400" dirty="0"/>
          </a:p>
          <a:p>
            <a:endParaRPr lang="tr-TR" sz="1400" dirty="0"/>
          </a:p>
          <a:p>
            <a:endParaRPr lang="tr-TR" sz="1400" dirty="0"/>
          </a:p>
          <a:p>
            <a:endParaRPr lang="tr-TR" sz="1400" dirty="0"/>
          </a:p>
        </p:txBody>
      </p:sp>
      <p:pic>
        <p:nvPicPr>
          <p:cNvPr id="31746" name="Picture 2">
            <a:extLst>
              <a:ext uri="{FF2B5EF4-FFF2-40B4-BE49-F238E27FC236}">
                <a16:creationId xmlns:a16="http://schemas.microsoft.com/office/drawing/2014/main" id="{8657404E-3794-E702-4F93-B6FE758D69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492896"/>
            <a:ext cx="329565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erson human meal food dish">
            <a:extLst>
              <a:ext uri="{FF2B5EF4-FFF2-40B4-BE49-F238E27FC236}">
                <a16:creationId xmlns:a16="http://schemas.microsoft.com/office/drawing/2014/main" id="{9C0D7BDD-54C7-B8CA-2EA6-87F64F9E19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811" y="25494"/>
            <a:ext cx="3064455" cy="671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62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A26288-B415-89F5-D196-41F0FC91133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AF05903-BD7B-512D-AE53-0F51E04EF079}"/>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4" name="Picture 4">
            <a:extLst>
              <a:ext uri="{FF2B5EF4-FFF2-40B4-BE49-F238E27FC236}">
                <a16:creationId xmlns:a16="http://schemas.microsoft.com/office/drawing/2014/main" id="{28374236-B207-2B74-0725-F8822C0638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67" r="9746"/>
          <a:stretch/>
        </p:blipFill>
        <p:spPr bwMode="auto">
          <a:xfrm>
            <a:off x="1" y="-21335"/>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653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9">
            <a:extLst>
              <a:ext uri="{FF2B5EF4-FFF2-40B4-BE49-F238E27FC236}">
                <a16:creationId xmlns:a16="http://schemas.microsoft.com/office/drawing/2014/main" id="{C3CCEA68-E614-ABF7-B912-BB7F96D71B23}"/>
              </a:ext>
            </a:extLst>
          </p:cNvPr>
          <p:cNvPicPr/>
          <p:nvPr/>
        </p:nvPicPr>
        <p:blipFill>
          <a:blip r:embed="rId2" cstate="print"/>
          <a:stretch>
            <a:fillRect/>
          </a:stretch>
        </p:blipFill>
        <p:spPr>
          <a:xfrm>
            <a:off x="2162305" y="-9728"/>
            <a:ext cx="7123649" cy="6867728"/>
          </a:xfrm>
          <a:prstGeom prst="rect">
            <a:avLst/>
          </a:prstGeom>
        </p:spPr>
      </p:pic>
      <p:sp>
        <p:nvSpPr>
          <p:cNvPr id="2" name="Başlık 1">
            <a:extLst>
              <a:ext uri="{FF2B5EF4-FFF2-40B4-BE49-F238E27FC236}">
                <a16:creationId xmlns:a16="http://schemas.microsoft.com/office/drawing/2014/main" id="{F3DF399B-4967-D743-0A41-947309691197}"/>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B04C1985-6193-FC29-2281-090EF919AF12}"/>
              </a:ext>
            </a:extLst>
          </p:cNvPr>
          <p:cNvSpPr>
            <a:spLocks noGrp="1"/>
          </p:cNvSpPr>
          <p:nvPr>
            <p:ph idx="4294967295"/>
          </p:nvPr>
        </p:nvSpPr>
        <p:spPr>
          <a:xfrm>
            <a:off x="112903" y="1628800"/>
            <a:ext cx="3306969" cy="615553"/>
          </a:xfrm>
          <a:prstGeom prst="rect">
            <a:avLst/>
          </a:prstGeom>
        </p:spPr>
        <p:txBody>
          <a:bodyPr>
            <a:normAutofit fontScale="85000" lnSpcReduction="10000"/>
          </a:bodyPr>
          <a:lstStyle/>
          <a:p>
            <a:r>
              <a:rPr lang="tr-TR" b="1" i="0" dirty="0">
                <a:solidFill>
                  <a:srgbClr val="000000"/>
                </a:solidFill>
                <a:effectLst/>
                <a:latin typeface="Avenir Next W01"/>
              </a:rPr>
              <a:t>“Kimse her şeyi birden yapamaz ama herkes küçük de olsa bir fark yaratabilir.”</a:t>
            </a:r>
            <a:endParaRPr lang="tr-TR" dirty="0"/>
          </a:p>
        </p:txBody>
      </p:sp>
      <p:sp>
        <p:nvSpPr>
          <p:cNvPr id="5" name="Metin kutusu 4">
            <a:extLst>
              <a:ext uri="{FF2B5EF4-FFF2-40B4-BE49-F238E27FC236}">
                <a16:creationId xmlns:a16="http://schemas.microsoft.com/office/drawing/2014/main" id="{1C52C2C1-D988-B737-A3C7-3F823A952CBD}"/>
              </a:ext>
            </a:extLst>
          </p:cNvPr>
          <p:cNvSpPr txBox="1"/>
          <p:nvPr/>
        </p:nvSpPr>
        <p:spPr>
          <a:xfrm>
            <a:off x="179512" y="3645024"/>
            <a:ext cx="7949770" cy="286232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tr-TR" b="1" dirty="0">
                <a:solidFill>
                  <a:schemeClr val="bg1"/>
                </a:solidFill>
                <a:latin typeface="Avenir Next W01"/>
              </a:rPr>
              <a:t>D</a:t>
            </a:r>
            <a:r>
              <a:rPr lang="tr-TR" b="1" i="0" dirty="0">
                <a:solidFill>
                  <a:schemeClr val="bg1"/>
                </a:solidFill>
                <a:effectLst/>
                <a:latin typeface="Avenir Next W01"/>
              </a:rPr>
              <a:t>ünyanın birçok farklı noktalarında sıfır atık restoranlar kapılarını açmaya başladı. New York Brooklyn bölgesinde yer alan </a:t>
            </a:r>
            <a:r>
              <a:rPr lang="tr-TR" b="1" i="0" dirty="0" err="1">
                <a:solidFill>
                  <a:schemeClr val="bg1"/>
                </a:solidFill>
                <a:effectLst/>
                <a:latin typeface="Avenir Next W01"/>
              </a:rPr>
              <a:t>Rhodora</a:t>
            </a:r>
            <a:r>
              <a:rPr lang="tr-TR" b="1" i="0" dirty="0">
                <a:solidFill>
                  <a:schemeClr val="bg1"/>
                </a:solidFill>
                <a:effectLst/>
                <a:latin typeface="Avenir Next W01"/>
              </a:rPr>
              <a:t>, Helsinki’deki </a:t>
            </a:r>
            <a:r>
              <a:rPr lang="tr-TR" b="1" i="0" dirty="0" err="1">
                <a:solidFill>
                  <a:schemeClr val="bg1"/>
                </a:solidFill>
                <a:effectLst/>
                <a:latin typeface="Avenir Next W01"/>
              </a:rPr>
              <a:t>Nolla</a:t>
            </a:r>
            <a:r>
              <a:rPr lang="tr-TR" b="1" i="0" dirty="0">
                <a:solidFill>
                  <a:schemeClr val="bg1"/>
                </a:solidFill>
                <a:effectLst/>
                <a:latin typeface="Avenir Next W01"/>
              </a:rPr>
              <a:t>, Berlin’deki </a:t>
            </a:r>
            <a:r>
              <a:rPr lang="tr-TR" b="1" i="0" dirty="0" err="1">
                <a:solidFill>
                  <a:schemeClr val="bg1"/>
                </a:solidFill>
                <a:effectLst/>
                <a:latin typeface="Avenir Next W01"/>
              </a:rPr>
              <a:t>Frea</a:t>
            </a:r>
            <a:r>
              <a:rPr lang="tr-TR" b="1" i="0" dirty="0">
                <a:solidFill>
                  <a:schemeClr val="bg1"/>
                </a:solidFill>
                <a:effectLst/>
                <a:latin typeface="Avenir Next W01"/>
              </a:rPr>
              <a:t>, Brighton’daki Silo ve Londra’nın yükselen </a:t>
            </a:r>
            <a:r>
              <a:rPr lang="tr-TR" b="1" i="0" dirty="0" err="1">
                <a:solidFill>
                  <a:schemeClr val="bg1"/>
                </a:solidFill>
                <a:effectLst/>
                <a:latin typeface="Avenir Next W01"/>
              </a:rPr>
              <a:t>Fitzrovia</a:t>
            </a:r>
            <a:r>
              <a:rPr lang="tr-TR" b="1" i="0" dirty="0">
                <a:solidFill>
                  <a:schemeClr val="bg1"/>
                </a:solidFill>
                <a:effectLst/>
                <a:latin typeface="Avenir Next W01"/>
              </a:rPr>
              <a:t> bölgesinde yer alan </a:t>
            </a:r>
            <a:r>
              <a:rPr lang="tr-TR" b="1" i="0" dirty="0" err="1">
                <a:solidFill>
                  <a:schemeClr val="bg1"/>
                </a:solidFill>
                <a:effectLst/>
                <a:latin typeface="Avenir Next W01"/>
              </a:rPr>
              <a:t>Ottolenghi’nin</a:t>
            </a:r>
            <a:r>
              <a:rPr lang="tr-TR" b="1" i="0" dirty="0">
                <a:solidFill>
                  <a:schemeClr val="bg1"/>
                </a:solidFill>
                <a:effectLst/>
                <a:latin typeface="Avenir Next W01"/>
              </a:rPr>
              <a:t> </a:t>
            </a:r>
            <a:r>
              <a:rPr lang="tr-TR" b="1" i="0" dirty="0" err="1">
                <a:solidFill>
                  <a:schemeClr val="bg1"/>
                </a:solidFill>
                <a:effectLst/>
                <a:latin typeface="Avenir Next W01"/>
              </a:rPr>
              <a:t>Rovi</a:t>
            </a:r>
            <a:r>
              <a:rPr lang="tr-TR" b="1" i="0" dirty="0">
                <a:solidFill>
                  <a:schemeClr val="bg1"/>
                </a:solidFill>
                <a:effectLst/>
                <a:latin typeface="Avenir Next W01"/>
              </a:rPr>
              <a:t> adlı restoranı bunun en güzel örneklerinden. </a:t>
            </a:r>
          </a:p>
          <a:p>
            <a:r>
              <a:rPr lang="tr-TR" b="1" i="0" dirty="0">
                <a:solidFill>
                  <a:schemeClr val="bg1"/>
                </a:solidFill>
                <a:effectLst/>
                <a:latin typeface="Avenir Next W01"/>
              </a:rPr>
              <a:t>Türkiye’de ise Marcus </a:t>
            </a:r>
            <a:r>
              <a:rPr lang="tr-TR" b="1" i="0" dirty="0" err="1">
                <a:solidFill>
                  <a:schemeClr val="bg1"/>
                </a:solidFill>
                <a:effectLst/>
                <a:latin typeface="Avenir Next W01"/>
              </a:rPr>
              <a:t>Ribs</a:t>
            </a:r>
            <a:r>
              <a:rPr lang="tr-TR" b="1" i="0" dirty="0">
                <a:solidFill>
                  <a:schemeClr val="bg1"/>
                </a:solidFill>
                <a:effectLst/>
                <a:latin typeface="Avenir Next W01"/>
              </a:rPr>
              <a:t> bu konuda çeşitli çalışmalar yaptığını belirtiyor. “Kimse her şeyi birden yapamaz ama herkes küçük de olsa bir fark yaratabilir” düşüncesinden yola çıkarak benimsenen bu çevreye duyarlı beslenme formunun önümüzdeki dönemlerde daha da yaygınlaşması bekleniyor.</a:t>
            </a:r>
            <a:endParaRPr lang="tr-TR" b="1" dirty="0">
              <a:solidFill>
                <a:schemeClr val="bg1"/>
              </a:solidFill>
            </a:endParaRPr>
          </a:p>
        </p:txBody>
      </p:sp>
    </p:spTree>
    <p:extLst>
      <p:ext uri="{BB962C8B-B14F-4D97-AF65-F5344CB8AC3E}">
        <p14:creationId xmlns:p14="http://schemas.microsoft.com/office/powerpoint/2010/main" val="3297766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9261F2-CBDF-3D8B-294E-CCB842F4C476}"/>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80DC3E0A-4FD6-D5EA-A425-54D4EE2E3B55}"/>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22530" name="Picture 2">
            <a:extLst>
              <a:ext uri="{FF2B5EF4-FFF2-40B4-BE49-F238E27FC236}">
                <a16:creationId xmlns:a16="http://schemas.microsoft.com/office/drawing/2014/main" id="{B8F91691-46AB-8FD4-123A-46F065FAAD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485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5BDC98-2687-CE6F-C11F-5AF82F14DAD1}"/>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C7076AB2-077D-DDD9-0AD8-95277E5BCE59}"/>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23554" name="Picture 2">
            <a:extLst>
              <a:ext uri="{FF2B5EF4-FFF2-40B4-BE49-F238E27FC236}">
                <a16:creationId xmlns:a16="http://schemas.microsoft.com/office/drawing/2014/main" id="{A9A1FCD5-E949-4D8C-1FA8-8BA05F8208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5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p:spPr>
        <p:style>
          <a:lnRef idx="2">
            <a:schemeClr val="accent6"/>
          </a:lnRef>
          <a:fillRef idx="1">
            <a:schemeClr val="lt1"/>
          </a:fillRef>
          <a:effectRef idx="0">
            <a:schemeClr val="accent6"/>
          </a:effectRef>
          <a:fontRef idx="minor">
            <a:schemeClr val="dk1"/>
          </a:fontRef>
        </p:style>
        <p:txBody>
          <a:bodyPr wrap="square" lIns="0" tIns="0" rIns="0" bIns="0" rtlCol="0"/>
          <a:lstStyle/>
          <a:p>
            <a:endParaRPr/>
          </a:p>
        </p:txBody>
      </p:sp>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962443"/>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Besin Atıklarını </a:t>
            </a:r>
            <a:br>
              <a:rPr lang="tr-TR" sz="3200" spc="-15" dirty="0">
                <a:solidFill>
                  <a:srgbClr val="FFFFFF"/>
                </a:solidFill>
              </a:rPr>
            </a:br>
            <a:r>
              <a:rPr lang="tr-TR" sz="3200" spc="-15" dirty="0">
                <a:solidFill>
                  <a:srgbClr val="FFFFFF"/>
                </a:solidFill>
              </a:rPr>
              <a:t>Azaltmanın Yolları</a:t>
            </a:r>
            <a:endParaRPr lang="tr-TR" sz="3200" dirty="0"/>
          </a:p>
        </p:txBody>
      </p:sp>
      <p:sp>
        <p:nvSpPr>
          <p:cNvPr id="7" name="6 Dikdörtgen"/>
          <p:cNvSpPr/>
          <p:nvPr/>
        </p:nvSpPr>
        <p:spPr>
          <a:xfrm>
            <a:off x="179512" y="1700808"/>
            <a:ext cx="4962314" cy="4893647"/>
          </a:xfrm>
          <a:prstGeom prst="rect">
            <a:avLst/>
          </a:prstGeom>
        </p:spPr>
        <p:txBody>
          <a:bodyPr wrap="square">
            <a:spAutoFit/>
          </a:bodyPr>
          <a:lstStyle/>
          <a:p>
            <a:r>
              <a:rPr lang="tr-TR" sz="2400" b="1" dirty="0">
                <a:solidFill>
                  <a:srgbClr val="00B0F0"/>
                </a:solidFill>
              </a:rPr>
              <a:t>Akıllı Alışveriş</a:t>
            </a:r>
          </a:p>
          <a:p>
            <a:r>
              <a:rPr lang="tr-TR" sz="2400" b="1" dirty="0">
                <a:solidFill>
                  <a:srgbClr val="00B0F0"/>
                </a:solidFill>
              </a:rPr>
              <a:t>Aldığınız Besin Doğru Saklamak</a:t>
            </a:r>
            <a:endParaRPr lang="tr-TR" sz="2400" dirty="0">
              <a:solidFill>
                <a:srgbClr val="00B0F0"/>
              </a:solidFill>
            </a:endParaRPr>
          </a:p>
          <a:p>
            <a:r>
              <a:rPr lang="tr-TR" sz="2400" dirty="0">
                <a:solidFill>
                  <a:srgbClr val="00B0F0"/>
                </a:solidFill>
              </a:rPr>
              <a:t>Etilen gazı salgılayan gıdaları (muz, avokado, domates, şeftali vs.) etilene hassas olan (patates, elma, yeşil sebzeler vs.) ürünlerle aynı yerde tutmamalıyız.</a:t>
            </a:r>
          </a:p>
          <a:p>
            <a:r>
              <a:rPr lang="tr-TR" sz="2400" b="1" dirty="0">
                <a:solidFill>
                  <a:srgbClr val="00B0F0"/>
                </a:solidFill>
              </a:rPr>
              <a:t>Turşu yapmak, Kurutmak, Dondurmak</a:t>
            </a:r>
            <a:endParaRPr lang="tr-TR" sz="2400" dirty="0">
              <a:solidFill>
                <a:srgbClr val="00B0F0"/>
              </a:solidFill>
            </a:endParaRPr>
          </a:p>
          <a:p>
            <a:r>
              <a:rPr lang="tr-TR" sz="2400" b="1" dirty="0">
                <a:solidFill>
                  <a:srgbClr val="00B0F0"/>
                </a:solidFill>
              </a:rPr>
              <a:t>Buzdolabını Ağzına Kadar Doldurmamak</a:t>
            </a:r>
            <a:endParaRPr lang="tr-TR" sz="2400" dirty="0">
              <a:solidFill>
                <a:srgbClr val="00B0F0"/>
              </a:solidFill>
            </a:endParaRPr>
          </a:p>
          <a:p>
            <a:r>
              <a:rPr lang="tr-TR" sz="2400" b="1" dirty="0">
                <a:solidFill>
                  <a:srgbClr val="00B0F0"/>
                </a:solidFill>
              </a:rPr>
              <a:t>Sebze, Tavuk – Et- Stokları</a:t>
            </a:r>
            <a:endParaRPr lang="tr-TR" sz="2400" dirty="0">
              <a:solidFill>
                <a:srgbClr val="00B0F0"/>
              </a:solidFill>
            </a:endParaRPr>
          </a:p>
          <a:p>
            <a:endParaRPr lang="tr-TR" sz="2400" b="1" dirty="0">
              <a:solidFill>
                <a:srgbClr val="00B0F0"/>
              </a:solidFill>
            </a:endParaRPr>
          </a:p>
        </p:txBody>
      </p:sp>
      <p:pic>
        <p:nvPicPr>
          <p:cNvPr id="11" name="Picture 2" descr="C:\Users\aidata\Desktop\potamya-gida-duzeni-683x1024.jpeg"/>
          <p:cNvPicPr>
            <a:picLocks noChangeAspect="1" noChangeArrowheads="1"/>
          </p:cNvPicPr>
          <p:nvPr/>
        </p:nvPicPr>
        <p:blipFill>
          <a:blip r:embed="rId2" cstate="print"/>
          <a:srcRect/>
          <a:stretch>
            <a:fillRect/>
          </a:stretch>
        </p:blipFill>
        <p:spPr bwMode="auto">
          <a:xfrm>
            <a:off x="5508104" y="0"/>
            <a:ext cx="3854152" cy="7015708"/>
          </a:xfrm>
          <a:prstGeom prst="rect">
            <a:avLst/>
          </a:prstGeom>
          <a:noFill/>
        </p:spPr>
      </p:pic>
    </p:spTree>
    <p:extLst>
      <p:ext uri="{BB962C8B-B14F-4D97-AF65-F5344CB8AC3E}">
        <p14:creationId xmlns:p14="http://schemas.microsoft.com/office/powerpoint/2010/main" val="2393238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E459C0-1037-2A9A-C7CC-4BF6BA0C2EB2}"/>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012545D4-FB38-6729-75EC-FDEF9CB3FB0C}"/>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21506" name="Picture 2">
            <a:extLst>
              <a:ext uri="{FF2B5EF4-FFF2-40B4-BE49-F238E27FC236}">
                <a16:creationId xmlns:a16="http://schemas.microsoft.com/office/drawing/2014/main" id="{935049A1-956D-4E53-0A13-207BCDB88F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186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183" y="42271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55269" y="717334"/>
            <a:ext cx="4873625" cy="517449"/>
          </a:xfrm>
          <a:prstGeom prst="rect">
            <a:avLst/>
          </a:prstGeom>
        </p:spPr>
        <p:txBody>
          <a:bodyPr vert="horz" wrap="square" lIns="0" tIns="67945" rIns="0" bIns="0" rtlCol="0">
            <a:spAutoFit/>
          </a:bodyPr>
          <a:lstStyle/>
          <a:p>
            <a:pPr marL="12700" marR="5080">
              <a:lnSpc>
                <a:spcPts val="3460"/>
              </a:lnSpc>
              <a:spcBef>
                <a:spcPts val="535"/>
              </a:spcBef>
            </a:pPr>
            <a:r>
              <a:rPr lang="tr-TR" sz="3200" spc="-10" dirty="0">
                <a:solidFill>
                  <a:srgbClr val="FFFFFF"/>
                </a:solidFill>
              </a:rPr>
              <a:t>Tohumdan Tabağa Yolculuk!</a:t>
            </a:r>
            <a:endParaRPr lang="tr-TR" sz="3200" dirty="0"/>
          </a:p>
        </p:txBody>
      </p:sp>
      <p:grpSp>
        <p:nvGrpSpPr>
          <p:cNvPr id="4" name="object 4"/>
          <p:cNvGrpSpPr/>
          <p:nvPr/>
        </p:nvGrpSpPr>
        <p:grpSpPr>
          <a:xfrm>
            <a:off x="2869863" y="0"/>
            <a:ext cx="6262370" cy="6620057"/>
            <a:chOff x="2557272" y="0"/>
            <a:chExt cx="6262370" cy="5059680"/>
          </a:xfrm>
        </p:grpSpPr>
        <p:sp>
          <p:nvSpPr>
            <p:cNvPr id="5" name="object 5"/>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FFC000"/>
            </a:solidFill>
          </p:spPr>
          <p:txBody>
            <a:bodyPr wrap="square" lIns="0" tIns="0" rIns="0" bIns="0" rtlCol="0"/>
            <a:lstStyle/>
            <a:p>
              <a:endParaRPr kern="0">
                <a:solidFill>
                  <a:sysClr val="windowText" lastClr="000000"/>
                </a:solidFill>
              </a:endParaRPr>
            </a:p>
          </p:txBody>
        </p:sp>
        <p:sp>
          <p:nvSpPr>
            <p:cNvPr id="6" name="object 6"/>
            <p:cNvSpPr/>
            <p:nvPr/>
          </p:nvSpPr>
          <p:spPr>
            <a:xfrm>
              <a:off x="2557272" y="1351788"/>
              <a:ext cx="6262370" cy="3708400"/>
            </a:xfrm>
            <a:custGeom>
              <a:avLst/>
              <a:gdLst/>
              <a:ahLst/>
              <a:cxnLst/>
              <a:rect l="l" t="t" r="r" b="b"/>
              <a:pathLst>
                <a:path w="6262370" h="3708400">
                  <a:moveTo>
                    <a:pt x="6262116" y="0"/>
                  </a:moveTo>
                  <a:lnTo>
                    <a:pt x="0" y="0"/>
                  </a:lnTo>
                  <a:lnTo>
                    <a:pt x="0" y="3707891"/>
                  </a:lnTo>
                  <a:lnTo>
                    <a:pt x="6262116" y="3707891"/>
                  </a:lnTo>
                  <a:lnTo>
                    <a:pt x="6262116" y="0"/>
                  </a:lnTo>
                  <a:close/>
                </a:path>
              </a:pathLst>
            </a:custGeom>
            <a:solidFill>
              <a:srgbClr val="6FAC46"/>
            </a:solidFill>
          </p:spPr>
          <p:txBody>
            <a:bodyPr wrap="square" lIns="0" tIns="0" rIns="0" bIns="0" rtlCol="0"/>
            <a:lstStyle/>
            <a:p>
              <a:endParaRPr kern="0">
                <a:solidFill>
                  <a:sysClr val="windowText" lastClr="000000"/>
                </a:solidFill>
              </a:endParaRPr>
            </a:p>
          </p:txBody>
        </p:sp>
      </p:grpSp>
      <p:sp>
        <p:nvSpPr>
          <p:cNvPr id="7" name="object 7"/>
          <p:cNvSpPr txBox="1"/>
          <p:nvPr/>
        </p:nvSpPr>
        <p:spPr>
          <a:xfrm>
            <a:off x="2535500" y="2162517"/>
            <a:ext cx="3918943" cy="4092146"/>
          </a:xfrm>
          <a:prstGeom prst="rect">
            <a:avLst/>
          </a:prstGeom>
        </p:spPr>
        <p:txBody>
          <a:bodyPr vert="horz" wrap="square" lIns="0" tIns="12700" rIns="0" bIns="0" rtlCol="0">
            <a:spAutoFit/>
          </a:bodyPr>
          <a:lstStyle/>
          <a:p>
            <a:pPr marL="547370" marR="7620" indent="-26034">
              <a:lnSpc>
                <a:spcPct val="130100"/>
              </a:lnSpc>
              <a:spcBef>
                <a:spcPts val="100"/>
              </a:spcBef>
            </a:pPr>
            <a:r>
              <a:rPr lang="tr-TR" sz="1700" kern="0" spc="-5" dirty="0">
                <a:solidFill>
                  <a:srgbClr val="FFFFFF"/>
                </a:solidFill>
                <a:latin typeface="Calibri"/>
                <a:cs typeface="Calibri"/>
              </a:rPr>
              <a:t>İyi tarım kuşkusuz sağlığın en önemli belirleyicilerindendir. Toprağı tanımadan, ürünü tanımadan sağlıklı besinlere ulaşmak mümkün değildir.</a:t>
            </a:r>
          </a:p>
          <a:p>
            <a:pPr marL="547370" marR="7620" indent="-26034">
              <a:lnSpc>
                <a:spcPct val="130100"/>
              </a:lnSpc>
              <a:spcBef>
                <a:spcPts val="100"/>
              </a:spcBef>
            </a:pPr>
            <a:r>
              <a:rPr lang="tr-TR" sz="1700" b="1" kern="0" spc="-5" dirty="0">
                <a:solidFill>
                  <a:srgbClr val="FFFFFF"/>
                </a:solidFill>
                <a:latin typeface="Calibri"/>
                <a:cs typeface="Calibri"/>
              </a:rPr>
              <a:t>Peki Nedir Bu İyi Tarım?</a:t>
            </a:r>
          </a:p>
          <a:p>
            <a:pPr marL="547370" marR="7620" indent="-26034">
              <a:lnSpc>
                <a:spcPct val="130100"/>
              </a:lnSpc>
              <a:spcBef>
                <a:spcPts val="100"/>
              </a:spcBef>
            </a:pPr>
            <a:r>
              <a:rPr lang="tr-TR" sz="1700" kern="0" spc="-5" dirty="0">
                <a:solidFill>
                  <a:srgbClr val="FFFFFF"/>
                </a:solidFill>
                <a:latin typeface="Calibri"/>
                <a:cs typeface="Calibri"/>
              </a:rPr>
              <a:t>Ekosistem düzenini bozmadan üretilen besin doğaldır ve sağlığa yararlıdır. Besinin özüne ulaşması için; biyoçeşitliliğin korunması, doğru tarım ilkelerinin uygulanması, besinin kimyasal, mikrobiyolojik ve fiziksel kalıntılar içermemesi önemlidir.</a:t>
            </a:r>
          </a:p>
        </p:txBody>
      </p:sp>
      <p:grpSp>
        <p:nvGrpSpPr>
          <p:cNvPr id="8" name="object 8"/>
          <p:cNvGrpSpPr/>
          <p:nvPr/>
        </p:nvGrpSpPr>
        <p:grpSpPr>
          <a:xfrm>
            <a:off x="146305" y="2180082"/>
            <a:ext cx="2464435" cy="3747770"/>
            <a:chOff x="146304" y="1322832"/>
            <a:chExt cx="2464435" cy="3747770"/>
          </a:xfrm>
        </p:grpSpPr>
        <p:sp>
          <p:nvSpPr>
            <p:cNvPr id="9" name="object 9"/>
            <p:cNvSpPr/>
            <p:nvPr/>
          </p:nvSpPr>
          <p:spPr>
            <a:xfrm>
              <a:off x="175260" y="1351787"/>
              <a:ext cx="1800225" cy="2519680"/>
            </a:xfrm>
            <a:custGeom>
              <a:avLst/>
              <a:gdLst/>
              <a:ahLst/>
              <a:cxnLst/>
              <a:rect l="l" t="t" r="r" b="b"/>
              <a:pathLst>
                <a:path w="1800225" h="2519679">
                  <a:moveTo>
                    <a:pt x="1799844" y="0"/>
                  </a:moveTo>
                  <a:lnTo>
                    <a:pt x="0" y="0"/>
                  </a:lnTo>
                  <a:lnTo>
                    <a:pt x="0" y="2052345"/>
                  </a:lnTo>
                  <a:lnTo>
                    <a:pt x="0" y="2519172"/>
                  </a:lnTo>
                  <a:lnTo>
                    <a:pt x="1799844" y="2519172"/>
                  </a:lnTo>
                  <a:lnTo>
                    <a:pt x="1799844" y="2052345"/>
                  </a:lnTo>
                  <a:lnTo>
                    <a:pt x="1799844"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10" name="object 10"/>
            <p:cNvPicPr/>
            <p:nvPr/>
          </p:nvPicPr>
          <p:blipFill>
            <a:blip r:embed="rId2" cstate="print"/>
            <a:stretch>
              <a:fillRect/>
            </a:stretch>
          </p:blipFill>
          <p:spPr>
            <a:xfrm>
              <a:off x="346150" y="1718678"/>
              <a:ext cx="1455259" cy="2042169"/>
            </a:xfrm>
            <a:prstGeom prst="rect">
              <a:avLst/>
            </a:prstGeom>
          </p:spPr>
        </p:pic>
        <p:pic>
          <p:nvPicPr>
            <p:cNvPr id="11" name="object 11"/>
            <p:cNvPicPr/>
            <p:nvPr/>
          </p:nvPicPr>
          <p:blipFill>
            <a:blip r:embed="rId3" cstate="print"/>
            <a:stretch>
              <a:fillRect/>
            </a:stretch>
          </p:blipFill>
          <p:spPr>
            <a:xfrm>
              <a:off x="349390" y="1451368"/>
              <a:ext cx="1452019" cy="221788"/>
            </a:xfrm>
            <a:prstGeom prst="rect">
              <a:avLst/>
            </a:prstGeom>
          </p:spPr>
        </p:pic>
        <p:sp>
          <p:nvSpPr>
            <p:cNvPr id="12" name="object 12"/>
            <p:cNvSpPr/>
            <p:nvPr/>
          </p:nvSpPr>
          <p:spPr>
            <a:xfrm>
              <a:off x="160782" y="133731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F57E34"/>
              </a:solidFill>
            </a:ln>
          </p:spPr>
          <p:txBody>
            <a:bodyPr wrap="square" lIns="0" tIns="0" rIns="0" bIns="0" rtlCol="0"/>
            <a:lstStyle/>
            <a:p>
              <a:endParaRPr kern="0">
                <a:solidFill>
                  <a:sysClr val="windowText" lastClr="000000"/>
                </a:solidFill>
              </a:endParaRPr>
            </a:p>
          </p:txBody>
        </p:sp>
        <p:pic>
          <p:nvPicPr>
            <p:cNvPr id="13" name="object 13"/>
            <p:cNvPicPr/>
            <p:nvPr/>
          </p:nvPicPr>
          <p:blipFill>
            <a:blip r:embed="rId4" cstate="print"/>
            <a:stretch>
              <a:fillRect/>
            </a:stretch>
          </p:blipFill>
          <p:spPr>
            <a:xfrm>
              <a:off x="562355" y="1918716"/>
              <a:ext cx="1799844" cy="2519172"/>
            </a:xfrm>
            <a:prstGeom prst="rect">
              <a:avLst/>
            </a:prstGeom>
          </p:spPr>
        </p:pic>
        <p:sp>
          <p:nvSpPr>
            <p:cNvPr id="14" name="object 14"/>
            <p:cNvSpPr/>
            <p:nvPr/>
          </p:nvSpPr>
          <p:spPr>
            <a:xfrm>
              <a:off x="547878" y="1904238"/>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F57E34"/>
              </a:solidFill>
            </a:ln>
          </p:spPr>
          <p:txBody>
            <a:bodyPr wrap="square" lIns="0" tIns="0" rIns="0" bIns="0" rtlCol="0"/>
            <a:lstStyle/>
            <a:p>
              <a:endParaRPr kern="0">
                <a:solidFill>
                  <a:sysClr val="windowText" lastClr="000000"/>
                </a:solidFill>
              </a:endParaRPr>
            </a:p>
          </p:txBody>
        </p:sp>
        <p:pic>
          <p:nvPicPr>
            <p:cNvPr id="15" name="object 15"/>
            <p:cNvPicPr/>
            <p:nvPr/>
          </p:nvPicPr>
          <p:blipFill>
            <a:blip r:embed="rId5" cstate="print"/>
            <a:stretch>
              <a:fillRect/>
            </a:stretch>
          </p:blipFill>
          <p:spPr>
            <a:xfrm>
              <a:off x="877563" y="2674432"/>
              <a:ext cx="1164679" cy="343863"/>
            </a:xfrm>
            <a:prstGeom prst="rect">
              <a:avLst/>
            </a:prstGeom>
          </p:spPr>
        </p:pic>
        <p:pic>
          <p:nvPicPr>
            <p:cNvPr id="16" name="object 16"/>
            <p:cNvPicPr/>
            <p:nvPr/>
          </p:nvPicPr>
          <p:blipFill>
            <a:blip r:embed="rId6" cstate="print"/>
            <a:stretch>
              <a:fillRect/>
            </a:stretch>
          </p:blipFill>
          <p:spPr>
            <a:xfrm>
              <a:off x="2135793" y="2768489"/>
              <a:ext cx="238481" cy="138396"/>
            </a:xfrm>
            <a:prstGeom prst="rect">
              <a:avLst/>
            </a:prstGeom>
          </p:spPr>
        </p:pic>
        <p:pic>
          <p:nvPicPr>
            <p:cNvPr id="17" name="object 17"/>
            <p:cNvPicPr/>
            <p:nvPr/>
          </p:nvPicPr>
          <p:blipFill>
            <a:blip r:embed="rId7" cstate="print"/>
            <a:stretch>
              <a:fillRect/>
            </a:stretch>
          </p:blipFill>
          <p:spPr>
            <a:xfrm>
              <a:off x="781812" y="3351340"/>
              <a:ext cx="1735422" cy="657897"/>
            </a:xfrm>
            <a:prstGeom prst="rect">
              <a:avLst/>
            </a:prstGeom>
          </p:spPr>
        </p:pic>
        <p:pic>
          <p:nvPicPr>
            <p:cNvPr id="18" name="object 18"/>
            <p:cNvPicPr/>
            <p:nvPr/>
          </p:nvPicPr>
          <p:blipFill>
            <a:blip r:embed="rId8" cstate="print"/>
            <a:stretch>
              <a:fillRect/>
            </a:stretch>
          </p:blipFill>
          <p:spPr>
            <a:xfrm>
              <a:off x="877783" y="3207816"/>
              <a:ext cx="748373" cy="54407"/>
            </a:xfrm>
            <a:prstGeom prst="rect">
              <a:avLst/>
            </a:prstGeom>
          </p:spPr>
        </p:pic>
        <p:pic>
          <p:nvPicPr>
            <p:cNvPr id="19" name="object 19"/>
            <p:cNvPicPr/>
            <p:nvPr/>
          </p:nvPicPr>
          <p:blipFill>
            <a:blip r:embed="rId9" cstate="print"/>
            <a:stretch>
              <a:fillRect/>
            </a:stretch>
          </p:blipFill>
          <p:spPr>
            <a:xfrm>
              <a:off x="875578" y="4122775"/>
              <a:ext cx="1614540" cy="704809"/>
            </a:xfrm>
            <a:prstGeom prst="rect">
              <a:avLst/>
            </a:prstGeom>
          </p:spPr>
        </p:pic>
        <p:sp>
          <p:nvSpPr>
            <p:cNvPr id="20" name="object 20"/>
            <p:cNvSpPr/>
            <p:nvPr/>
          </p:nvSpPr>
          <p:spPr>
            <a:xfrm>
              <a:off x="876236" y="4947449"/>
              <a:ext cx="41910" cy="20955"/>
            </a:xfrm>
            <a:custGeom>
              <a:avLst/>
              <a:gdLst/>
              <a:ahLst/>
              <a:cxnLst/>
              <a:rect l="l" t="t" r="r" b="b"/>
              <a:pathLst>
                <a:path w="41909" h="20954">
                  <a:moveTo>
                    <a:pt x="12788" y="12420"/>
                  </a:moveTo>
                  <a:lnTo>
                    <a:pt x="11252" y="12420"/>
                  </a:lnTo>
                  <a:lnTo>
                    <a:pt x="11252" y="3746"/>
                  </a:lnTo>
                  <a:lnTo>
                    <a:pt x="11252" y="469"/>
                  </a:lnTo>
                  <a:lnTo>
                    <a:pt x="7493" y="469"/>
                  </a:lnTo>
                  <a:lnTo>
                    <a:pt x="7493" y="3746"/>
                  </a:lnTo>
                  <a:lnTo>
                    <a:pt x="7493" y="12420"/>
                  </a:lnTo>
                  <a:lnTo>
                    <a:pt x="2641" y="12420"/>
                  </a:lnTo>
                  <a:lnTo>
                    <a:pt x="7493" y="3746"/>
                  </a:lnTo>
                  <a:lnTo>
                    <a:pt x="7493" y="469"/>
                  </a:lnTo>
                  <a:lnTo>
                    <a:pt x="6172" y="469"/>
                  </a:lnTo>
                  <a:lnTo>
                    <a:pt x="0" y="11480"/>
                  </a:lnTo>
                  <a:lnTo>
                    <a:pt x="0" y="15709"/>
                  </a:lnTo>
                  <a:lnTo>
                    <a:pt x="7493" y="15709"/>
                  </a:lnTo>
                  <a:lnTo>
                    <a:pt x="7493" y="20866"/>
                  </a:lnTo>
                  <a:lnTo>
                    <a:pt x="11252" y="20866"/>
                  </a:lnTo>
                  <a:lnTo>
                    <a:pt x="11252" y="15709"/>
                  </a:lnTo>
                  <a:lnTo>
                    <a:pt x="12788" y="15709"/>
                  </a:lnTo>
                  <a:lnTo>
                    <a:pt x="12788" y="12420"/>
                  </a:lnTo>
                  <a:close/>
                </a:path>
                <a:path w="41909" h="20954">
                  <a:moveTo>
                    <a:pt x="27355" y="17119"/>
                  </a:moveTo>
                  <a:lnTo>
                    <a:pt x="19405" y="17119"/>
                  </a:lnTo>
                  <a:lnTo>
                    <a:pt x="19634" y="16408"/>
                  </a:lnTo>
                  <a:lnTo>
                    <a:pt x="19634" y="16179"/>
                  </a:lnTo>
                  <a:lnTo>
                    <a:pt x="20510" y="15468"/>
                  </a:lnTo>
                  <a:lnTo>
                    <a:pt x="21183" y="14770"/>
                  </a:lnTo>
                  <a:lnTo>
                    <a:pt x="22504" y="13830"/>
                  </a:lnTo>
                  <a:lnTo>
                    <a:pt x="22936" y="13131"/>
                  </a:lnTo>
                  <a:lnTo>
                    <a:pt x="25374" y="11252"/>
                  </a:lnTo>
                  <a:lnTo>
                    <a:pt x="27127" y="9372"/>
                  </a:lnTo>
                  <a:lnTo>
                    <a:pt x="27127" y="3048"/>
                  </a:lnTo>
                  <a:lnTo>
                    <a:pt x="24930" y="0"/>
                  </a:lnTo>
                  <a:lnTo>
                    <a:pt x="16979" y="0"/>
                  </a:lnTo>
                  <a:lnTo>
                    <a:pt x="15659" y="2578"/>
                  </a:lnTo>
                  <a:lnTo>
                    <a:pt x="14554" y="4914"/>
                  </a:lnTo>
                  <a:lnTo>
                    <a:pt x="17640" y="7035"/>
                  </a:lnTo>
                  <a:lnTo>
                    <a:pt x="18529" y="3276"/>
                  </a:lnTo>
                  <a:lnTo>
                    <a:pt x="22504" y="3276"/>
                  </a:lnTo>
                  <a:lnTo>
                    <a:pt x="23164" y="4686"/>
                  </a:lnTo>
                  <a:lnTo>
                    <a:pt x="23164" y="7962"/>
                  </a:lnTo>
                  <a:lnTo>
                    <a:pt x="19634" y="11722"/>
                  </a:lnTo>
                  <a:lnTo>
                    <a:pt x="15659" y="15240"/>
                  </a:lnTo>
                  <a:lnTo>
                    <a:pt x="15214" y="16878"/>
                  </a:lnTo>
                  <a:lnTo>
                    <a:pt x="14782" y="20866"/>
                  </a:lnTo>
                  <a:lnTo>
                    <a:pt x="27355" y="20866"/>
                  </a:lnTo>
                  <a:lnTo>
                    <a:pt x="27355" y="17119"/>
                  </a:lnTo>
                  <a:close/>
                </a:path>
                <a:path w="41909" h="20954">
                  <a:moveTo>
                    <a:pt x="41910" y="17119"/>
                  </a:moveTo>
                  <a:lnTo>
                    <a:pt x="33972" y="17119"/>
                  </a:lnTo>
                  <a:lnTo>
                    <a:pt x="34188" y="16408"/>
                  </a:lnTo>
                  <a:lnTo>
                    <a:pt x="35737" y="14770"/>
                  </a:lnTo>
                  <a:lnTo>
                    <a:pt x="37058" y="13830"/>
                  </a:lnTo>
                  <a:lnTo>
                    <a:pt x="37719" y="13131"/>
                  </a:lnTo>
                  <a:lnTo>
                    <a:pt x="39928" y="11252"/>
                  </a:lnTo>
                  <a:lnTo>
                    <a:pt x="41694" y="9372"/>
                  </a:lnTo>
                  <a:lnTo>
                    <a:pt x="41694" y="3048"/>
                  </a:lnTo>
                  <a:lnTo>
                    <a:pt x="39712" y="0"/>
                  </a:lnTo>
                  <a:lnTo>
                    <a:pt x="31546" y="0"/>
                  </a:lnTo>
                  <a:lnTo>
                    <a:pt x="30226" y="2578"/>
                  </a:lnTo>
                  <a:lnTo>
                    <a:pt x="29121" y="4914"/>
                  </a:lnTo>
                  <a:lnTo>
                    <a:pt x="32435" y="7035"/>
                  </a:lnTo>
                  <a:lnTo>
                    <a:pt x="32651" y="6096"/>
                  </a:lnTo>
                  <a:lnTo>
                    <a:pt x="33096" y="3276"/>
                  </a:lnTo>
                  <a:lnTo>
                    <a:pt x="37058" y="3276"/>
                  </a:lnTo>
                  <a:lnTo>
                    <a:pt x="37947" y="4686"/>
                  </a:lnTo>
                  <a:lnTo>
                    <a:pt x="37947" y="7962"/>
                  </a:lnTo>
                  <a:lnTo>
                    <a:pt x="36842" y="9144"/>
                  </a:lnTo>
                  <a:lnTo>
                    <a:pt x="34188" y="11722"/>
                  </a:lnTo>
                  <a:lnTo>
                    <a:pt x="30441" y="15240"/>
                  </a:lnTo>
                  <a:lnTo>
                    <a:pt x="29781" y="16878"/>
                  </a:lnTo>
                  <a:lnTo>
                    <a:pt x="29337" y="20866"/>
                  </a:lnTo>
                  <a:lnTo>
                    <a:pt x="41910" y="20866"/>
                  </a:lnTo>
                  <a:lnTo>
                    <a:pt x="41910" y="17119"/>
                  </a:lnTo>
                  <a:close/>
                </a:path>
              </a:pathLst>
            </a:custGeom>
            <a:solidFill>
              <a:srgbClr val="221F1F"/>
            </a:solidFill>
          </p:spPr>
          <p:txBody>
            <a:bodyPr wrap="square" lIns="0" tIns="0" rIns="0" bIns="0" rtlCol="0"/>
            <a:lstStyle/>
            <a:p>
              <a:endParaRPr kern="0">
                <a:solidFill>
                  <a:sysClr val="windowText" lastClr="000000"/>
                </a:solidFill>
              </a:endParaRPr>
            </a:p>
          </p:txBody>
        </p:sp>
        <p:pic>
          <p:nvPicPr>
            <p:cNvPr id="21" name="object 21"/>
            <p:cNvPicPr/>
            <p:nvPr/>
          </p:nvPicPr>
          <p:blipFill>
            <a:blip r:embed="rId10" cstate="print"/>
            <a:stretch>
              <a:fillRect/>
            </a:stretch>
          </p:blipFill>
          <p:spPr>
            <a:xfrm>
              <a:off x="2383333" y="4950018"/>
              <a:ext cx="103903" cy="18526"/>
            </a:xfrm>
            <a:prstGeom prst="rect">
              <a:avLst/>
            </a:prstGeom>
          </p:spPr>
        </p:pic>
        <p:sp>
          <p:nvSpPr>
            <p:cNvPr id="22" name="object 22"/>
            <p:cNvSpPr/>
            <p:nvPr/>
          </p:nvSpPr>
          <p:spPr>
            <a:xfrm>
              <a:off x="767334" y="2507742"/>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F57E34"/>
              </a:solidFill>
            </a:ln>
          </p:spPr>
          <p:txBody>
            <a:bodyPr wrap="square" lIns="0" tIns="0" rIns="0" bIns="0" rtlCol="0"/>
            <a:lstStyle/>
            <a:p>
              <a:endParaRPr kern="0">
                <a:solidFill>
                  <a:sysClr val="windowText" lastClr="000000"/>
                </a:solidFill>
              </a:endParaRPr>
            </a:p>
          </p:txBody>
        </p:sp>
      </p:grpSp>
      <p:pic>
        <p:nvPicPr>
          <p:cNvPr id="23" name="Picture 2" descr="C:\Users\aidata\Desktop\TohumdanTabaga-1-1536x576.jpg">
            <a:extLst>
              <a:ext uri="{FF2B5EF4-FFF2-40B4-BE49-F238E27FC236}">
                <a16:creationId xmlns:a16="http://schemas.microsoft.com/office/drawing/2014/main" id="{4FE0AE17-A7ED-0179-CE38-FE017E9D0CB2}"/>
              </a:ext>
            </a:extLst>
          </p:cNvPr>
          <p:cNvPicPr>
            <a:picLocks noChangeAspect="1" noChangeArrowheads="1"/>
          </p:cNvPicPr>
          <p:nvPr/>
        </p:nvPicPr>
        <p:blipFill>
          <a:blip r:embed="rId11" cstate="print"/>
          <a:srcRect/>
          <a:stretch>
            <a:fillRect/>
          </a:stretch>
        </p:blipFill>
        <p:spPr bwMode="auto">
          <a:xfrm rot="5400000">
            <a:off x="3838777" y="2726216"/>
            <a:ext cx="8229600" cy="2298658"/>
          </a:xfrm>
          <a:prstGeom prst="rect">
            <a:avLst/>
          </a:prstGeom>
          <a:noFill/>
        </p:spPr>
      </p:pic>
    </p:spTree>
    <p:extLst>
      <p:ext uri="{BB962C8B-B14F-4D97-AF65-F5344CB8AC3E}">
        <p14:creationId xmlns:p14="http://schemas.microsoft.com/office/powerpoint/2010/main" val="2873558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183" y="42271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55269" y="717334"/>
            <a:ext cx="4873625" cy="517449"/>
          </a:xfrm>
          <a:prstGeom prst="rect">
            <a:avLst/>
          </a:prstGeom>
        </p:spPr>
        <p:txBody>
          <a:bodyPr vert="horz" wrap="square" lIns="0" tIns="67945" rIns="0" bIns="0" rtlCol="0">
            <a:spAutoFit/>
          </a:bodyPr>
          <a:lstStyle/>
          <a:p>
            <a:pPr marL="12700" marR="5080">
              <a:lnSpc>
                <a:spcPts val="3460"/>
              </a:lnSpc>
              <a:spcBef>
                <a:spcPts val="535"/>
              </a:spcBef>
            </a:pPr>
            <a:r>
              <a:rPr lang="tr-TR" sz="3200" spc="-10" dirty="0">
                <a:solidFill>
                  <a:srgbClr val="FFFFFF"/>
                </a:solidFill>
              </a:rPr>
              <a:t>Tohumdan Tabağa Yolculuk!</a:t>
            </a:r>
            <a:endParaRPr lang="tr-TR" sz="3200" dirty="0"/>
          </a:p>
        </p:txBody>
      </p:sp>
      <p:grpSp>
        <p:nvGrpSpPr>
          <p:cNvPr id="4" name="object 4"/>
          <p:cNvGrpSpPr/>
          <p:nvPr/>
        </p:nvGrpSpPr>
        <p:grpSpPr>
          <a:xfrm>
            <a:off x="2869863" y="0"/>
            <a:ext cx="6262370" cy="6620057"/>
            <a:chOff x="2557272" y="0"/>
            <a:chExt cx="6262370" cy="5059680"/>
          </a:xfrm>
        </p:grpSpPr>
        <p:sp>
          <p:nvSpPr>
            <p:cNvPr id="5" name="object 5"/>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FFC000"/>
            </a:solidFill>
          </p:spPr>
          <p:txBody>
            <a:bodyPr wrap="square" lIns="0" tIns="0" rIns="0" bIns="0" rtlCol="0"/>
            <a:lstStyle/>
            <a:p>
              <a:endParaRPr kern="0">
                <a:solidFill>
                  <a:sysClr val="windowText" lastClr="000000"/>
                </a:solidFill>
              </a:endParaRPr>
            </a:p>
          </p:txBody>
        </p:sp>
        <p:sp>
          <p:nvSpPr>
            <p:cNvPr id="6" name="object 6"/>
            <p:cNvSpPr/>
            <p:nvPr/>
          </p:nvSpPr>
          <p:spPr>
            <a:xfrm>
              <a:off x="2557272" y="1351788"/>
              <a:ext cx="6262370" cy="3708400"/>
            </a:xfrm>
            <a:custGeom>
              <a:avLst/>
              <a:gdLst/>
              <a:ahLst/>
              <a:cxnLst/>
              <a:rect l="l" t="t" r="r" b="b"/>
              <a:pathLst>
                <a:path w="6262370" h="3708400">
                  <a:moveTo>
                    <a:pt x="6262116" y="0"/>
                  </a:moveTo>
                  <a:lnTo>
                    <a:pt x="0" y="0"/>
                  </a:lnTo>
                  <a:lnTo>
                    <a:pt x="0" y="3707891"/>
                  </a:lnTo>
                  <a:lnTo>
                    <a:pt x="6262116" y="3707891"/>
                  </a:lnTo>
                  <a:lnTo>
                    <a:pt x="6262116" y="0"/>
                  </a:lnTo>
                  <a:close/>
                </a:path>
              </a:pathLst>
            </a:custGeom>
            <a:solidFill>
              <a:srgbClr val="6FAC46"/>
            </a:solidFill>
          </p:spPr>
          <p:txBody>
            <a:bodyPr wrap="square" lIns="0" tIns="0" rIns="0" bIns="0" rtlCol="0"/>
            <a:lstStyle/>
            <a:p>
              <a:endParaRPr kern="0">
                <a:solidFill>
                  <a:sysClr val="windowText" lastClr="000000"/>
                </a:solidFill>
              </a:endParaRPr>
            </a:p>
          </p:txBody>
        </p:sp>
      </p:grpSp>
      <p:sp>
        <p:nvSpPr>
          <p:cNvPr id="7" name="object 7"/>
          <p:cNvSpPr txBox="1"/>
          <p:nvPr/>
        </p:nvSpPr>
        <p:spPr>
          <a:xfrm>
            <a:off x="2707645" y="2479968"/>
            <a:ext cx="3918943" cy="3224601"/>
          </a:xfrm>
          <a:prstGeom prst="rect">
            <a:avLst/>
          </a:prstGeom>
        </p:spPr>
        <p:txBody>
          <a:bodyPr vert="horz" wrap="square" lIns="0" tIns="12700" rIns="0" bIns="0" rtlCol="0">
            <a:spAutoFit/>
          </a:bodyPr>
          <a:lstStyle/>
          <a:p>
            <a:pPr marL="547370" marR="7620" indent="-26034">
              <a:lnSpc>
                <a:spcPct val="130100"/>
              </a:lnSpc>
              <a:spcBef>
                <a:spcPts val="100"/>
              </a:spcBef>
            </a:pPr>
            <a:r>
              <a:rPr lang="tr-TR" b="1" kern="0" spc="-5" dirty="0">
                <a:solidFill>
                  <a:srgbClr val="FFFFFF"/>
                </a:solidFill>
                <a:latin typeface="Calibri"/>
                <a:cs typeface="Calibri"/>
              </a:rPr>
              <a:t>İyi tarım tohumdan tabağa gelişen evrede sürdürülebilir, güvenilir, çevreye karşı sorumluluk bir üretim çeşididir</a:t>
            </a:r>
            <a:r>
              <a:rPr lang="tr-TR" kern="0" spc="-5" dirty="0">
                <a:solidFill>
                  <a:srgbClr val="FFFFFF"/>
                </a:solidFill>
                <a:latin typeface="Calibri"/>
                <a:cs typeface="Calibri"/>
              </a:rPr>
              <a:t>. Doğal yaşamın ve “biyolojik çeşitliliğin korunması” ilkeleri dahilinde ekosisteme zarar vermeden bilinçli üretici ve tüketici grubunun oluşturduğu bir yaşam standardı olarak benimsenmelidir. </a:t>
            </a:r>
          </a:p>
        </p:txBody>
      </p:sp>
      <p:grpSp>
        <p:nvGrpSpPr>
          <p:cNvPr id="8" name="object 8"/>
          <p:cNvGrpSpPr/>
          <p:nvPr/>
        </p:nvGrpSpPr>
        <p:grpSpPr>
          <a:xfrm>
            <a:off x="146305" y="2180082"/>
            <a:ext cx="2464435" cy="3747770"/>
            <a:chOff x="146304" y="1322832"/>
            <a:chExt cx="2464435" cy="3747770"/>
          </a:xfrm>
        </p:grpSpPr>
        <p:sp>
          <p:nvSpPr>
            <p:cNvPr id="9" name="object 9"/>
            <p:cNvSpPr/>
            <p:nvPr/>
          </p:nvSpPr>
          <p:spPr>
            <a:xfrm>
              <a:off x="175260" y="1351787"/>
              <a:ext cx="1800225" cy="2519680"/>
            </a:xfrm>
            <a:custGeom>
              <a:avLst/>
              <a:gdLst/>
              <a:ahLst/>
              <a:cxnLst/>
              <a:rect l="l" t="t" r="r" b="b"/>
              <a:pathLst>
                <a:path w="1800225" h="2519679">
                  <a:moveTo>
                    <a:pt x="1799844" y="0"/>
                  </a:moveTo>
                  <a:lnTo>
                    <a:pt x="0" y="0"/>
                  </a:lnTo>
                  <a:lnTo>
                    <a:pt x="0" y="2052345"/>
                  </a:lnTo>
                  <a:lnTo>
                    <a:pt x="0" y="2519172"/>
                  </a:lnTo>
                  <a:lnTo>
                    <a:pt x="1799844" y="2519172"/>
                  </a:lnTo>
                  <a:lnTo>
                    <a:pt x="1799844" y="2052345"/>
                  </a:lnTo>
                  <a:lnTo>
                    <a:pt x="1799844"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10" name="object 10"/>
            <p:cNvPicPr/>
            <p:nvPr/>
          </p:nvPicPr>
          <p:blipFill>
            <a:blip r:embed="rId2" cstate="print"/>
            <a:stretch>
              <a:fillRect/>
            </a:stretch>
          </p:blipFill>
          <p:spPr>
            <a:xfrm>
              <a:off x="346150" y="1718678"/>
              <a:ext cx="1455259" cy="2042169"/>
            </a:xfrm>
            <a:prstGeom prst="rect">
              <a:avLst/>
            </a:prstGeom>
          </p:spPr>
        </p:pic>
        <p:pic>
          <p:nvPicPr>
            <p:cNvPr id="11" name="object 11"/>
            <p:cNvPicPr/>
            <p:nvPr/>
          </p:nvPicPr>
          <p:blipFill>
            <a:blip r:embed="rId3" cstate="print"/>
            <a:stretch>
              <a:fillRect/>
            </a:stretch>
          </p:blipFill>
          <p:spPr>
            <a:xfrm>
              <a:off x="349390" y="1451368"/>
              <a:ext cx="1452019" cy="221788"/>
            </a:xfrm>
            <a:prstGeom prst="rect">
              <a:avLst/>
            </a:prstGeom>
          </p:spPr>
        </p:pic>
        <p:sp>
          <p:nvSpPr>
            <p:cNvPr id="12" name="object 12"/>
            <p:cNvSpPr/>
            <p:nvPr/>
          </p:nvSpPr>
          <p:spPr>
            <a:xfrm>
              <a:off x="160782" y="133731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F57E34"/>
              </a:solidFill>
            </a:ln>
          </p:spPr>
          <p:txBody>
            <a:bodyPr wrap="square" lIns="0" tIns="0" rIns="0" bIns="0" rtlCol="0"/>
            <a:lstStyle/>
            <a:p>
              <a:endParaRPr kern="0">
                <a:solidFill>
                  <a:sysClr val="windowText" lastClr="000000"/>
                </a:solidFill>
              </a:endParaRPr>
            </a:p>
          </p:txBody>
        </p:sp>
        <p:pic>
          <p:nvPicPr>
            <p:cNvPr id="13" name="object 13"/>
            <p:cNvPicPr/>
            <p:nvPr/>
          </p:nvPicPr>
          <p:blipFill>
            <a:blip r:embed="rId4" cstate="print"/>
            <a:stretch>
              <a:fillRect/>
            </a:stretch>
          </p:blipFill>
          <p:spPr>
            <a:xfrm>
              <a:off x="562355" y="1918716"/>
              <a:ext cx="1799844" cy="2519172"/>
            </a:xfrm>
            <a:prstGeom prst="rect">
              <a:avLst/>
            </a:prstGeom>
          </p:spPr>
        </p:pic>
        <p:sp>
          <p:nvSpPr>
            <p:cNvPr id="14" name="object 14"/>
            <p:cNvSpPr/>
            <p:nvPr/>
          </p:nvSpPr>
          <p:spPr>
            <a:xfrm>
              <a:off x="547878" y="1904238"/>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F57E34"/>
              </a:solidFill>
            </a:ln>
          </p:spPr>
          <p:txBody>
            <a:bodyPr wrap="square" lIns="0" tIns="0" rIns="0" bIns="0" rtlCol="0"/>
            <a:lstStyle/>
            <a:p>
              <a:endParaRPr kern="0">
                <a:solidFill>
                  <a:sysClr val="windowText" lastClr="000000"/>
                </a:solidFill>
              </a:endParaRPr>
            </a:p>
          </p:txBody>
        </p:sp>
        <p:pic>
          <p:nvPicPr>
            <p:cNvPr id="15" name="object 15"/>
            <p:cNvPicPr/>
            <p:nvPr/>
          </p:nvPicPr>
          <p:blipFill>
            <a:blip r:embed="rId5" cstate="print"/>
            <a:stretch>
              <a:fillRect/>
            </a:stretch>
          </p:blipFill>
          <p:spPr>
            <a:xfrm>
              <a:off x="877563" y="2674432"/>
              <a:ext cx="1164679" cy="343863"/>
            </a:xfrm>
            <a:prstGeom prst="rect">
              <a:avLst/>
            </a:prstGeom>
          </p:spPr>
        </p:pic>
        <p:pic>
          <p:nvPicPr>
            <p:cNvPr id="16" name="object 16"/>
            <p:cNvPicPr/>
            <p:nvPr/>
          </p:nvPicPr>
          <p:blipFill>
            <a:blip r:embed="rId6" cstate="print"/>
            <a:stretch>
              <a:fillRect/>
            </a:stretch>
          </p:blipFill>
          <p:spPr>
            <a:xfrm>
              <a:off x="2135793" y="2768489"/>
              <a:ext cx="238481" cy="138396"/>
            </a:xfrm>
            <a:prstGeom prst="rect">
              <a:avLst/>
            </a:prstGeom>
          </p:spPr>
        </p:pic>
        <p:pic>
          <p:nvPicPr>
            <p:cNvPr id="17" name="object 17"/>
            <p:cNvPicPr/>
            <p:nvPr/>
          </p:nvPicPr>
          <p:blipFill>
            <a:blip r:embed="rId7" cstate="print"/>
            <a:stretch>
              <a:fillRect/>
            </a:stretch>
          </p:blipFill>
          <p:spPr>
            <a:xfrm>
              <a:off x="781812" y="3351340"/>
              <a:ext cx="1735422" cy="657897"/>
            </a:xfrm>
            <a:prstGeom prst="rect">
              <a:avLst/>
            </a:prstGeom>
          </p:spPr>
        </p:pic>
        <p:pic>
          <p:nvPicPr>
            <p:cNvPr id="18" name="object 18"/>
            <p:cNvPicPr/>
            <p:nvPr/>
          </p:nvPicPr>
          <p:blipFill>
            <a:blip r:embed="rId8" cstate="print"/>
            <a:stretch>
              <a:fillRect/>
            </a:stretch>
          </p:blipFill>
          <p:spPr>
            <a:xfrm>
              <a:off x="877783" y="3207816"/>
              <a:ext cx="748373" cy="54407"/>
            </a:xfrm>
            <a:prstGeom prst="rect">
              <a:avLst/>
            </a:prstGeom>
          </p:spPr>
        </p:pic>
        <p:pic>
          <p:nvPicPr>
            <p:cNvPr id="19" name="object 19"/>
            <p:cNvPicPr/>
            <p:nvPr/>
          </p:nvPicPr>
          <p:blipFill>
            <a:blip r:embed="rId9" cstate="print"/>
            <a:stretch>
              <a:fillRect/>
            </a:stretch>
          </p:blipFill>
          <p:spPr>
            <a:xfrm>
              <a:off x="875578" y="4122775"/>
              <a:ext cx="1614540" cy="704809"/>
            </a:xfrm>
            <a:prstGeom prst="rect">
              <a:avLst/>
            </a:prstGeom>
          </p:spPr>
        </p:pic>
        <p:sp>
          <p:nvSpPr>
            <p:cNvPr id="20" name="object 20"/>
            <p:cNvSpPr/>
            <p:nvPr/>
          </p:nvSpPr>
          <p:spPr>
            <a:xfrm>
              <a:off x="876236" y="4947449"/>
              <a:ext cx="41910" cy="20955"/>
            </a:xfrm>
            <a:custGeom>
              <a:avLst/>
              <a:gdLst/>
              <a:ahLst/>
              <a:cxnLst/>
              <a:rect l="l" t="t" r="r" b="b"/>
              <a:pathLst>
                <a:path w="41909" h="20954">
                  <a:moveTo>
                    <a:pt x="12788" y="12420"/>
                  </a:moveTo>
                  <a:lnTo>
                    <a:pt x="11252" y="12420"/>
                  </a:lnTo>
                  <a:lnTo>
                    <a:pt x="11252" y="3746"/>
                  </a:lnTo>
                  <a:lnTo>
                    <a:pt x="11252" y="469"/>
                  </a:lnTo>
                  <a:lnTo>
                    <a:pt x="7493" y="469"/>
                  </a:lnTo>
                  <a:lnTo>
                    <a:pt x="7493" y="3746"/>
                  </a:lnTo>
                  <a:lnTo>
                    <a:pt x="7493" y="12420"/>
                  </a:lnTo>
                  <a:lnTo>
                    <a:pt x="2641" y="12420"/>
                  </a:lnTo>
                  <a:lnTo>
                    <a:pt x="7493" y="3746"/>
                  </a:lnTo>
                  <a:lnTo>
                    <a:pt x="7493" y="469"/>
                  </a:lnTo>
                  <a:lnTo>
                    <a:pt x="6172" y="469"/>
                  </a:lnTo>
                  <a:lnTo>
                    <a:pt x="0" y="11480"/>
                  </a:lnTo>
                  <a:lnTo>
                    <a:pt x="0" y="15709"/>
                  </a:lnTo>
                  <a:lnTo>
                    <a:pt x="7493" y="15709"/>
                  </a:lnTo>
                  <a:lnTo>
                    <a:pt x="7493" y="20866"/>
                  </a:lnTo>
                  <a:lnTo>
                    <a:pt x="11252" y="20866"/>
                  </a:lnTo>
                  <a:lnTo>
                    <a:pt x="11252" y="15709"/>
                  </a:lnTo>
                  <a:lnTo>
                    <a:pt x="12788" y="15709"/>
                  </a:lnTo>
                  <a:lnTo>
                    <a:pt x="12788" y="12420"/>
                  </a:lnTo>
                  <a:close/>
                </a:path>
                <a:path w="41909" h="20954">
                  <a:moveTo>
                    <a:pt x="27355" y="17119"/>
                  </a:moveTo>
                  <a:lnTo>
                    <a:pt x="19405" y="17119"/>
                  </a:lnTo>
                  <a:lnTo>
                    <a:pt x="19634" y="16408"/>
                  </a:lnTo>
                  <a:lnTo>
                    <a:pt x="19634" y="16179"/>
                  </a:lnTo>
                  <a:lnTo>
                    <a:pt x="20510" y="15468"/>
                  </a:lnTo>
                  <a:lnTo>
                    <a:pt x="21183" y="14770"/>
                  </a:lnTo>
                  <a:lnTo>
                    <a:pt x="22504" y="13830"/>
                  </a:lnTo>
                  <a:lnTo>
                    <a:pt x="22936" y="13131"/>
                  </a:lnTo>
                  <a:lnTo>
                    <a:pt x="25374" y="11252"/>
                  </a:lnTo>
                  <a:lnTo>
                    <a:pt x="27127" y="9372"/>
                  </a:lnTo>
                  <a:lnTo>
                    <a:pt x="27127" y="3048"/>
                  </a:lnTo>
                  <a:lnTo>
                    <a:pt x="24930" y="0"/>
                  </a:lnTo>
                  <a:lnTo>
                    <a:pt x="16979" y="0"/>
                  </a:lnTo>
                  <a:lnTo>
                    <a:pt x="15659" y="2578"/>
                  </a:lnTo>
                  <a:lnTo>
                    <a:pt x="14554" y="4914"/>
                  </a:lnTo>
                  <a:lnTo>
                    <a:pt x="17640" y="7035"/>
                  </a:lnTo>
                  <a:lnTo>
                    <a:pt x="18529" y="3276"/>
                  </a:lnTo>
                  <a:lnTo>
                    <a:pt x="22504" y="3276"/>
                  </a:lnTo>
                  <a:lnTo>
                    <a:pt x="23164" y="4686"/>
                  </a:lnTo>
                  <a:lnTo>
                    <a:pt x="23164" y="7962"/>
                  </a:lnTo>
                  <a:lnTo>
                    <a:pt x="19634" y="11722"/>
                  </a:lnTo>
                  <a:lnTo>
                    <a:pt x="15659" y="15240"/>
                  </a:lnTo>
                  <a:lnTo>
                    <a:pt x="15214" y="16878"/>
                  </a:lnTo>
                  <a:lnTo>
                    <a:pt x="14782" y="20866"/>
                  </a:lnTo>
                  <a:lnTo>
                    <a:pt x="27355" y="20866"/>
                  </a:lnTo>
                  <a:lnTo>
                    <a:pt x="27355" y="17119"/>
                  </a:lnTo>
                  <a:close/>
                </a:path>
                <a:path w="41909" h="20954">
                  <a:moveTo>
                    <a:pt x="41910" y="17119"/>
                  </a:moveTo>
                  <a:lnTo>
                    <a:pt x="33972" y="17119"/>
                  </a:lnTo>
                  <a:lnTo>
                    <a:pt x="34188" y="16408"/>
                  </a:lnTo>
                  <a:lnTo>
                    <a:pt x="35737" y="14770"/>
                  </a:lnTo>
                  <a:lnTo>
                    <a:pt x="37058" y="13830"/>
                  </a:lnTo>
                  <a:lnTo>
                    <a:pt x="37719" y="13131"/>
                  </a:lnTo>
                  <a:lnTo>
                    <a:pt x="39928" y="11252"/>
                  </a:lnTo>
                  <a:lnTo>
                    <a:pt x="41694" y="9372"/>
                  </a:lnTo>
                  <a:lnTo>
                    <a:pt x="41694" y="3048"/>
                  </a:lnTo>
                  <a:lnTo>
                    <a:pt x="39712" y="0"/>
                  </a:lnTo>
                  <a:lnTo>
                    <a:pt x="31546" y="0"/>
                  </a:lnTo>
                  <a:lnTo>
                    <a:pt x="30226" y="2578"/>
                  </a:lnTo>
                  <a:lnTo>
                    <a:pt x="29121" y="4914"/>
                  </a:lnTo>
                  <a:lnTo>
                    <a:pt x="32435" y="7035"/>
                  </a:lnTo>
                  <a:lnTo>
                    <a:pt x="32651" y="6096"/>
                  </a:lnTo>
                  <a:lnTo>
                    <a:pt x="33096" y="3276"/>
                  </a:lnTo>
                  <a:lnTo>
                    <a:pt x="37058" y="3276"/>
                  </a:lnTo>
                  <a:lnTo>
                    <a:pt x="37947" y="4686"/>
                  </a:lnTo>
                  <a:lnTo>
                    <a:pt x="37947" y="7962"/>
                  </a:lnTo>
                  <a:lnTo>
                    <a:pt x="36842" y="9144"/>
                  </a:lnTo>
                  <a:lnTo>
                    <a:pt x="34188" y="11722"/>
                  </a:lnTo>
                  <a:lnTo>
                    <a:pt x="30441" y="15240"/>
                  </a:lnTo>
                  <a:lnTo>
                    <a:pt x="29781" y="16878"/>
                  </a:lnTo>
                  <a:lnTo>
                    <a:pt x="29337" y="20866"/>
                  </a:lnTo>
                  <a:lnTo>
                    <a:pt x="41910" y="20866"/>
                  </a:lnTo>
                  <a:lnTo>
                    <a:pt x="41910" y="17119"/>
                  </a:lnTo>
                  <a:close/>
                </a:path>
              </a:pathLst>
            </a:custGeom>
            <a:solidFill>
              <a:srgbClr val="221F1F"/>
            </a:solidFill>
          </p:spPr>
          <p:txBody>
            <a:bodyPr wrap="square" lIns="0" tIns="0" rIns="0" bIns="0" rtlCol="0"/>
            <a:lstStyle/>
            <a:p>
              <a:endParaRPr kern="0">
                <a:solidFill>
                  <a:sysClr val="windowText" lastClr="000000"/>
                </a:solidFill>
              </a:endParaRPr>
            </a:p>
          </p:txBody>
        </p:sp>
        <p:pic>
          <p:nvPicPr>
            <p:cNvPr id="21" name="object 21"/>
            <p:cNvPicPr/>
            <p:nvPr/>
          </p:nvPicPr>
          <p:blipFill>
            <a:blip r:embed="rId10" cstate="print"/>
            <a:stretch>
              <a:fillRect/>
            </a:stretch>
          </p:blipFill>
          <p:spPr>
            <a:xfrm>
              <a:off x="2383333" y="4950018"/>
              <a:ext cx="103903" cy="18526"/>
            </a:xfrm>
            <a:prstGeom prst="rect">
              <a:avLst/>
            </a:prstGeom>
          </p:spPr>
        </p:pic>
        <p:sp>
          <p:nvSpPr>
            <p:cNvPr id="22" name="object 22"/>
            <p:cNvSpPr/>
            <p:nvPr/>
          </p:nvSpPr>
          <p:spPr>
            <a:xfrm>
              <a:off x="767334" y="2507742"/>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F57E34"/>
              </a:solidFill>
            </a:ln>
          </p:spPr>
          <p:txBody>
            <a:bodyPr wrap="square" lIns="0" tIns="0" rIns="0" bIns="0" rtlCol="0"/>
            <a:lstStyle/>
            <a:p>
              <a:endParaRPr kern="0">
                <a:solidFill>
                  <a:sysClr val="windowText" lastClr="000000"/>
                </a:solidFill>
              </a:endParaRPr>
            </a:p>
          </p:txBody>
        </p:sp>
      </p:grpSp>
      <p:pic>
        <p:nvPicPr>
          <p:cNvPr id="23" name="Picture 2" descr="C:\Users\aidata\Desktop\TohumdanTabaga-1-1536x576.jpg">
            <a:extLst>
              <a:ext uri="{FF2B5EF4-FFF2-40B4-BE49-F238E27FC236}">
                <a16:creationId xmlns:a16="http://schemas.microsoft.com/office/drawing/2014/main" id="{4FE0AE17-A7ED-0179-CE38-FE017E9D0CB2}"/>
              </a:ext>
            </a:extLst>
          </p:cNvPr>
          <p:cNvPicPr>
            <a:picLocks noChangeAspect="1" noChangeArrowheads="1"/>
          </p:cNvPicPr>
          <p:nvPr/>
        </p:nvPicPr>
        <p:blipFill>
          <a:blip r:embed="rId11" cstate="print"/>
          <a:srcRect/>
          <a:stretch>
            <a:fillRect/>
          </a:stretch>
        </p:blipFill>
        <p:spPr bwMode="auto">
          <a:xfrm rot="5400000">
            <a:off x="3838777" y="2726216"/>
            <a:ext cx="8229600" cy="2298658"/>
          </a:xfrm>
          <a:prstGeom prst="rect">
            <a:avLst/>
          </a:prstGeom>
          <a:noFill/>
        </p:spPr>
      </p:pic>
      <p:pic>
        <p:nvPicPr>
          <p:cNvPr id="24" name="Picture 2" descr="C:\Users\aidata\Desktop\tohumdantabaga.jpg">
            <a:extLst>
              <a:ext uri="{FF2B5EF4-FFF2-40B4-BE49-F238E27FC236}">
                <a16:creationId xmlns:a16="http://schemas.microsoft.com/office/drawing/2014/main" id="{A7AA2567-7528-068A-1A23-D078AE384BE3}"/>
              </a:ext>
            </a:extLst>
          </p:cNvPr>
          <p:cNvPicPr>
            <a:picLocks noChangeAspect="1" noChangeArrowheads="1"/>
          </p:cNvPicPr>
          <p:nvPr/>
        </p:nvPicPr>
        <p:blipFill>
          <a:blip r:embed="rId12" cstate="print"/>
          <a:srcRect/>
          <a:stretch>
            <a:fillRect/>
          </a:stretch>
        </p:blipFill>
        <p:spPr bwMode="auto">
          <a:xfrm>
            <a:off x="-65646" y="1768672"/>
            <a:ext cx="2906182" cy="4371994"/>
          </a:xfrm>
          <a:prstGeom prst="rect">
            <a:avLst/>
          </a:prstGeom>
          <a:noFill/>
        </p:spPr>
      </p:pic>
    </p:spTree>
    <p:extLst>
      <p:ext uri="{BB962C8B-B14F-4D97-AF65-F5344CB8AC3E}">
        <p14:creationId xmlns:p14="http://schemas.microsoft.com/office/powerpoint/2010/main" val="3929922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9144000" cy="5143500"/>
          </a:xfrm>
        </p:grpSpPr>
        <p:sp>
          <p:nvSpPr>
            <p:cNvPr id="3" name="object 3"/>
            <p:cNvSpPr/>
            <p:nvPr/>
          </p:nvSpPr>
          <p:spPr>
            <a:xfrm>
              <a:off x="181355" y="135178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sp>
          <p:nvSpPr>
            <p:cNvPr id="4" name="object 4"/>
            <p:cNvSpPr/>
            <p:nvPr/>
          </p:nvSpPr>
          <p:spPr>
            <a:xfrm>
              <a:off x="329679" y="1567090"/>
              <a:ext cx="955675" cy="53340"/>
            </a:xfrm>
            <a:custGeom>
              <a:avLst/>
              <a:gdLst/>
              <a:ahLst/>
              <a:cxnLst/>
              <a:rect l="l" t="t" r="r" b="b"/>
              <a:pathLst>
                <a:path w="955675" h="53340">
                  <a:moveTo>
                    <a:pt x="39408" y="31610"/>
                  </a:moveTo>
                  <a:lnTo>
                    <a:pt x="38798" y="29464"/>
                  </a:lnTo>
                  <a:lnTo>
                    <a:pt x="38049" y="26822"/>
                  </a:lnTo>
                  <a:lnTo>
                    <a:pt x="32118" y="24422"/>
                  </a:lnTo>
                  <a:lnTo>
                    <a:pt x="34175" y="23469"/>
                  </a:lnTo>
                  <a:lnTo>
                    <a:pt x="38049" y="21323"/>
                  </a:lnTo>
                  <a:lnTo>
                    <a:pt x="38049" y="20853"/>
                  </a:lnTo>
                  <a:lnTo>
                    <a:pt x="38049" y="9829"/>
                  </a:lnTo>
                  <a:lnTo>
                    <a:pt x="38049" y="8877"/>
                  </a:lnTo>
                  <a:lnTo>
                    <a:pt x="34848" y="1219"/>
                  </a:lnTo>
                  <a:lnTo>
                    <a:pt x="29387" y="1219"/>
                  </a:lnTo>
                  <a:lnTo>
                    <a:pt x="29387" y="31127"/>
                  </a:lnTo>
                  <a:lnTo>
                    <a:pt x="29387" y="40703"/>
                  </a:lnTo>
                  <a:lnTo>
                    <a:pt x="26657" y="42875"/>
                  </a:lnTo>
                  <a:lnTo>
                    <a:pt x="9563" y="42875"/>
                  </a:lnTo>
                  <a:lnTo>
                    <a:pt x="9563" y="29464"/>
                  </a:lnTo>
                  <a:lnTo>
                    <a:pt x="25742" y="29464"/>
                  </a:lnTo>
                  <a:lnTo>
                    <a:pt x="29387" y="31127"/>
                  </a:lnTo>
                  <a:lnTo>
                    <a:pt x="29387" y="1219"/>
                  </a:lnTo>
                  <a:lnTo>
                    <a:pt x="28244" y="1219"/>
                  </a:lnTo>
                  <a:lnTo>
                    <a:pt x="28244" y="11264"/>
                  </a:lnTo>
                  <a:lnTo>
                    <a:pt x="28244" y="19405"/>
                  </a:lnTo>
                  <a:lnTo>
                    <a:pt x="25285" y="20853"/>
                  </a:lnTo>
                  <a:lnTo>
                    <a:pt x="9563" y="20853"/>
                  </a:lnTo>
                  <a:lnTo>
                    <a:pt x="9563" y="9829"/>
                  </a:lnTo>
                  <a:lnTo>
                    <a:pt x="25514" y="9829"/>
                  </a:lnTo>
                  <a:lnTo>
                    <a:pt x="28244" y="11264"/>
                  </a:lnTo>
                  <a:lnTo>
                    <a:pt x="28244" y="1219"/>
                  </a:lnTo>
                  <a:lnTo>
                    <a:pt x="0" y="1219"/>
                  </a:lnTo>
                  <a:lnTo>
                    <a:pt x="0" y="51714"/>
                  </a:lnTo>
                  <a:lnTo>
                    <a:pt x="30073" y="51714"/>
                  </a:lnTo>
                  <a:lnTo>
                    <a:pt x="32575" y="49796"/>
                  </a:lnTo>
                  <a:lnTo>
                    <a:pt x="35306" y="46926"/>
                  </a:lnTo>
                  <a:lnTo>
                    <a:pt x="37820" y="44538"/>
                  </a:lnTo>
                  <a:lnTo>
                    <a:pt x="38506" y="42875"/>
                  </a:lnTo>
                  <a:lnTo>
                    <a:pt x="39408" y="40703"/>
                  </a:lnTo>
                  <a:lnTo>
                    <a:pt x="39408" y="31610"/>
                  </a:lnTo>
                  <a:close/>
                </a:path>
                <a:path w="955675" h="53340">
                  <a:moveTo>
                    <a:pt x="89992" y="51714"/>
                  </a:moveTo>
                  <a:lnTo>
                    <a:pt x="86474" y="41186"/>
                  </a:lnTo>
                  <a:lnTo>
                    <a:pt x="83604" y="32562"/>
                  </a:lnTo>
                  <a:lnTo>
                    <a:pt x="76974" y="12712"/>
                  </a:lnTo>
                  <a:lnTo>
                    <a:pt x="73126" y="1219"/>
                  </a:lnTo>
                  <a:lnTo>
                    <a:pt x="73126" y="32562"/>
                  </a:lnTo>
                  <a:lnTo>
                    <a:pt x="61061" y="32562"/>
                  </a:lnTo>
                  <a:lnTo>
                    <a:pt x="67208" y="12712"/>
                  </a:lnTo>
                  <a:lnTo>
                    <a:pt x="73126" y="32562"/>
                  </a:lnTo>
                  <a:lnTo>
                    <a:pt x="73126" y="1219"/>
                  </a:lnTo>
                  <a:lnTo>
                    <a:pt x="61506" y="1219"/>
                  </a:lnTo>
                  <a:lnTo>
                    <a:pt x="44424" y="51714"/>
                  </a:lnTo>
                  <a:lnTo>
                    <a:pt x="54902" y="51714"/>
                  </a:lnTo>
                  <a:lnTo>
                    <a:pt x="58318" y="41186"/>
                  </a:lnTo>
                  <a:lnTo>
                    <a:pt x="75869" y="41186"/>
                  </a:lnTo>
                  <a:lnTo>
                    <a:pt x="79057" y="51714"/>
                  </a:lnTo>
                  <a:lnTo>
                    <a:pt x="89992" y="51714"/>
                  </a:lnTo>
                  <a:close/>
                </a:path>
                <a:path w="955675" h="53340">
                  <a:moveTo>
                    <a:pt x="133286" y="27292"/>
                  </a:moveTo>
                  <a:lnTo>
                    <a:pt x="127355" y="24676"/>
                  </a:lnTo>
                  <a:lnTo>
                    <a:pt x="120751" y="22987"/>
                  </a:lnTo>
                  <a:lnTo>
                    <a:pt x="109131" y="19888"/>
                  </a:lnTo>
                  <a:lnTo>
                    <a:pt x="103898" y="18681"/>
                  </a:lnTo>
                  <a:lnTo>
                    <a:pt x="103898" y="10058"/>
                  </a:lnTo>
                  <a:lnTo>
                    <a:pt x="108445" y="8623"/>
                  </a:lnTo>
                  <a:lnTo>
                    <a:pt x="120980" y="8623"/>
                  </a:lnTo>
                  <a:lnTo>
                    <a:pt x="121894" y="13893"/>
                  </a:lnTo>
                  <a:lnTo>
                    <a:pt x="122123" y="16281"/>
                  </a:lnTo>
                  <a:lnTo>
                    <a:pt x="131686" y="16281"/>
                  </a:lnTo>
                  <a:lnTo>
                    <a:pt x="131686" y="10058"/>
                  </a:lnTo>
                  <a:lnTo>
                    <a:pt x="127812" y="0"/>
                  </a:lnTo>
                  <a:lnTo>
                    <a:pt x="97510" y="0"/>
                  </a:lnTo>
                  <a:lnTo>
                    <a:pt x="94551" y="9829"/>
                  </a:lnTo>
                  <a:lnTo>
                    <a:pt x="94551" y="26593"/>
                  </a:lnTo>
                  <a:lnTo>
                    <a:pt x="102069" y="28257"/>
                  </a:lnTo>
                  <a:lnTo>
                    <a:pt x="109816" y="30175"/>
                  </a:lnTo>
                  <a:lnTo>
                    <a:pt x="115049" y="31381"/>
                  </a:lnTo>
                  <a:lnTo>
                    <a:pt x="120065" y="32816"/>
                  </a:lnTo>
                  <a:lnTo>
                    <a:pt x="123710" y="33782"/>
                  </a:lnTo>
                  <a:lnTo>
                    <a:pt x="123710" y="43103"/>
                  </a:lnTo>
                  <a:lnTo>
                    <a:pt x="118478" y="44310"/>
                  </a:lnTo>
                  <a:lnTo>
                    <a:pt x="105029" y="44310"/>
                  </a:lnTo>
                  <a:lnTo>
                    <a:pt x="103670" y="38785"/>
                  </a:lnTo>
                  <a:lnTo>
                    <a:pt x="103441" y="36169"/>
                  </a:lnTo>
                  <a:lnTo>
                    <a:pt x="93865" y="36169"/>
                  </a:lnTo>
                  <a:lnTo>
                    <a:pt x="94602" y="41414"/>
                  </a:lnTo>
                  <a:lnTo>
                    <a:pt x="97536" y="46888"/>
                  </a:lnTo>
                  <a:lnTo>
                    <a:pt x="103771" y="51193"/>
                  </a:lnTo>
                  <a:lnTo>
                    <a:pt x="114376" y="52933"/>
                  </a:lnTo>
                  <a:lnTo>
                    <a:pt x="118694" y="52933"/>
                  </a:lnTo>
                  <a:lnTo>
                    <a:pt x="133286" y="51714"/>
                  </a:lnTo>
                  <a:lnTo>
                    <a:pt x="133286" y="27292"/>
                  </a:lnTo>
                  <a:close/>
                </a:path>
                <a:path w="955675" h="53340">
                  <a:moveTo>
                    <a:pt x="150139" y="1219"/>
                  </a:moveTo>
                  <a:lnTo>
                    <a:pt x="140119" y="1219"/>
                  </a:lnTo>
                  <a:lnTo>
                    <a:pt x="140119" y="51714"/>
                  </a:lnTo>
                  <a:lnTo>
                    <a:pt x="150139" y="51714"/>
                  </a:lnTo>
                  <a:lnTo>
                    <a:pt x="150139" y="1219"/>
                  </a:lnTo>
                  <a:close/>
                </a:path>
                <a:path w="955675" h="53340">
                  <a:moveTo>
                    <a:pt x="200037" y="17716"/>
                  </a:moveTo>
                  <a:lnTo>
                    <a:pt x="198653" y="11823"/>
                  </a:lnTo>
                  <a:lnTo>
                    <a:pt x="194995" y="6083"/>
                  </a:lnTo>
                  <a:lnTo>
                    <a:pt x="188734" y="1727"/>
                  </a:lnTo>
                  <a:lnTo>
                    <a:pt x="179527" y="0"/>
                  </a:lnTo>
                  <a:lnTo>
                    <a:pt x="170802" y="1663"/>
                  </a:lnTo>
                  <a:lnTo>
                    <a:pt x="163791" y="6654"/>
                  </a:lnTo>
                  <a:lnTo>
                    <a:pt x="159143" y="14960"/>
                  </a:lnTo>
                  <a:lnTo>
                    <a:pt x="157454" y="26593"/>
                  </a:lnTo>
                  <a:lnTo>
                    <a:pt x="159067" y="37985"/>
                  </a:lnTo>
                  <a:lnTo>
                    <a:pt x="163601" y="46228"/>
                  </a:lnTo>
                  <a:lnTo>
                    <a:pt x="170522" y="51244"/>
                  </a:lnTo>
                  <a:lnTo>
                    <a:pt x="179324" y="52933"/>
                  </a:lnTo>
                  <a:lnTo>
                    <a:pt x="187388" y="51562"/>
                  </a:lnTo>
                  <a:lnTo>
                    <a:pt x="193509" y="47726"/>
                  </a:lnTo>
                  <a:lnTo>
                    <a:pt x="197726" y="41821"/>
                  </a:lnTo>
                  <a:lnTo>
                    <a:pt x="200037" y="34251"/>
                  </a:lnTo>
                  <a:lnTo>
                    <a:pt x="190004" y="34251"/>
                  </a:lnTo>
                  <a:lnTo>
                    <a:pt x="188887" y="40474"/>
                  </a:lnTo>
                  <a:lnTo>
                    <a:pt x="185000" y="43827"/>
                  </a:lnTo>
                  <a:lnTo>
                    <a:pt x="171119" y="43827"/>
                  </a:lnTo>
                  <a:lnTo>
                    <a:pt x="167690" y="35687"/>
                  </a:lnTo>
                  <a:lnTo>
                    <a:pt x="167690" y="12446"/>
                  </a:lnTo>
                  <a:lnTo>
                    <a:pt x="174764" y="9093"/>
                  </a:lnTo>
                  <a:lnTo>
                    <a:pt x="187731" y="9093"/>
                  </a:lnTo>
                  <a:lnTo>
                    <a:pt x="189344" y="14617"/>
                  </a:lnTo>
                  <a:lnTo>
                    <a:pt x="190004" y="17716"/>
                  </a:lnTo>
                  <a:lnTo>
                    <a:pt x="200037" y="17716"/>
                  </a:lnTo>
                  <a:close/>
                </a:path>
                <a:path w="955675" h="53340">
                  <a:moveTo>
                    <a:pt x="269532" y="28257"/>
                  </a:moveTo>
                  <a:lnTo>
                    <a:pt x="202768" y="28257"/>
                  </a:lnTo>
                  <a:lnTo>
                    <a:pt x="202768" y="35687"/>
                  </a:lnTo>
                  <a:lnTo>
                    <a:pt x="269532" y="35687"/>
                  </a:lnTo>
                  <a:lnTo>
                    <a:pt x="269532" y="28257"/>
                  </a:lnTo>
                  <a:close/>
                </a:path>
                <a:path w="955675" h="53340">
                  <a:moveTo>
                    <a:pt x="316458" y="51714"/>
                  </a:moveTo>
                  <a:lnTo>
                    <a:pt x="312940" y="41186"/>
                  </a:lnTo>
                  <a:lnTo>
                    <a:pt x="310070" y="32562"/>
                  </a:lnTo>
                  <a:lnTo>
                    <a:pt x="303441" y="12712"/>
                  </a:lnTo>
                  <a:lnTo>
                    <a:pt x="299605" y="1219"/>
                  </a:lnTo>
                  <a:lnTo>
                    <a:pt x="299605" y="32562"/>
                  </a:lnTo>
                  <a:lnTo>
                    <a:pt x="287540" y="32562"/>
                  </a:lnTo>
                  <a:lnTo>
                    <a:pt x="293674" y="12712"/>
                  </a:lnTo>
                  <a:lnTo>
                    <a:pt x="299605" y="32562"/>
                  </a:lnTo>
                  <a:lnTo>
                    <a:pt x="299605" y="1219"/>
                  </a:lnTo>
                  <a:lnTo>
                    <a:pt x="287997" y="1219"/>
                  </a:lnTo>
                  <a:lnTo>
                    <a:pt x="270891" y="51714"/>
                  </a:lnTo>
                  <a:lnTo>
                    <a:pt x="281381" y="51714"/>
                  </a:lnTo>
                  <a:lnTo>
                    <a:pt x="284810" y="41186"/>
                  </a:lnTo>
                  <a:lnTo>
                    <a:pt x="302577" y="41186"/>
                  </a:lnTo>
                  <a:lnTo>
                    <a:pt x="305523" y="51714"/>
                  </a:lnTo>
                  <a:lnTo>
                    <a:pt x="316458" y="51714"/>
                  </a:lnTo>
                  <a:close/>
                </a:path>
                <a:path w="955675" h="53340">
                  <a:moveTo>
                    <a:pt x="356793" y="42392"/>
                  </a:moveTo>
                  <a:lnTo>
                    <a:pt x="332867" y="42392"/>
                  </a:lnTo>
                  <a:lnTo>
                    <a:pt x="332867" y="1219"/>
                  </a:lnTo>
                  <a:lnTo>
                    <a:pt x="322834" y="1219"/>
                  </a:lnTo>
                  <a:lnTo>
                    <a:pt x="322834" y="51714"/>
                  </a:lnTo>
                  <a:lnTo>
                    <a:pt x="356793" y="51714"/>
                  </a:lnTo>
                  <a:lnTo>
                    <a:pt x="356793" y="42392"/>
                  </a:lnTo>
                  <a:close/>
                </a:path>
                <a:path w="955675" h="53340">
                  <a:moveTo>
                    <a:pt x="372986" y="1219"/>
                  </a:moveTo>
                  <a:lnTo>
                    <a:pt x="362966" y="1219"/>
                  </a:lnTo>
                  <a:lnTo>
                    <a:pt x="362966" y="51714"/>
                  </a:lnTo>
                  <a:lnTo>
                    <a:pt x="372986" y="51714"/>
                  </a:lnTo>
                  <a:lnTo>
                    <a:pt x="372986" y="1219"/>
                  </a:lnTo>
                  <a:close/>
                </a:path>
                <a:path w="955675" h="53340">
                  <a:moveTo>
                    <a:pt x="428332" y="1219"/>
                  </a:moveTo>
                  <a:lnTo>
                    <a:pt x="413753" y="1219"/>
                  </a:lnTo>
                  <a:lnTo>
                    <a:pt x="405333" y="40957"/>
                  </a:lnTo>
                  <a:lnTo>
                    <a:pt x="405091" y="40957"/>
                  </a:lnTo>
                  <a:lnTo>
                    <a:pt x="396430" y="1219"/>
                  </a:lnTo>
                  <a:lnTo>
                    <a:pt x="381850" y="1219"/>
                  </a:lnTo>
                  <a:lnTo>
                    <a:pt x="381850" y="51714"/>
                  </a:lnTo>
                  <a:lnTo>
                    <a:pt x="391210" y="51714"/>
                  </a:lnTo>
                  <a:lnTo>
                    <a:pt x="391210" y="9575"/>
                  </a:lnTo>
                  <a:lnTo>
                    <a:pt x="391426" y="9575"/>
                  </a:lnTo>
                  <a:lnTo>
                    <a:pt x="400075" y="51714"/>
                  </a:lnTo>
                  <a:lnTo>
                    <a:pt x="409892" y="51714"/>
                  </a:lnTo>
                  <a:lnTo>
                    <a:pt x="418757" y="9575"/>
                  </a:lnTo>
                  <a:lnTo>
                    <a:pt x="418998" y="9575"/>
                  </a:lnTo>
                  <a:lnTo>
                    <a:pt x="418998" y="51714"/>
                  </a:lnTo>
                  <a:lnTo>
                    <a:pt x="428332" y="51714"/>
                  </a:lnTo>
                  <a:lnTo>
                    <a:pt x="428332" y="1219"/>
                  </a:lnTo>
                  <a:close/>
                </a:path>
                <a:path w="955675" h="53340">
                  <a:moveTo>
                    <a:pt x="474370" y="42621"/>
                  </a:moveTo>
                  <a:lnTo>
                    <a:pt x="447700" y="42621"/>
                  </a:lnTo>
                  <a:lnTo>
                    <a:pt x="447700" y="29692"/>
                  </a:lnTo>
                  <a:lnTo>
                    <a:pt x="471182" y="29692"/>
                  </a:lnTo>
                  <a:lnTo>
                    <a:pt x="471182" y="20853"/>
                  </a:lnTo>
                  <a:lnTo>
                    <a:pt x="447700" y="20853"/>
                  </a:lnTo>
                  <a:lnTo>
                    <a:pt x="447700" y="10058"/>
                  </a:lnTo>
                  <a:lnTo>
                    <a:pt x="473214" y="10058"/>
                  </a:lnTo>
                  <a:lnTo>
                    <a:pt x="473214" y="1219"/>
                  </a:lnTo>
                  <a:lnTo>
                    <a:pt x="437896" y="1219"/>
                  </a:lnTo>
                  <a:lnTo>
                    <a:pt x="437896" y="51714"/>
                  </a:lnTo>
                  <a:lnTo>
                    <a:pt x="474370" y="51714"/>
                  </a:lnTo>
                  <a:lnTo>
                    <a:pt x="474370" y="42621"/>
                  </a:lnTo>
                  <a:close/>
                </a:path>
                <a:path w="955675" h="53340">
                  <a:moveTo>
                    <a:pt x="521055" y="1219"/>
                  </a:moveTo>
                  <a:lnTo>
                    <a:pt x="511733" y="1219"/>
                  </a:lnTo>
                  <a:lnTo>
                    <a:pt x="511733" y="36398"/>
                  </a:lnTo>
                  <a:lnTo>
                    <a:pt x="492594" y="1219"/>
                  </a:lnTo>
                  <a:lnTo>
                    <a:pt x="482117" y="1219"/>
                  </a:lnTo>
                  <a:lnTo>
                    <a:pt x="482117" y="51714"/>
                  </a:lnTo>
                  <a:lnTo>
                    <a:pt x="491439" y="51714"/>
                  </a:lnTo>
                  <a:lnTo>
                    <a:pt x="491439" y="15582"/>
                  </a:lnTo>
                  <a:lnTo>
                    <a:pt x="491693" y="15582"/>
                  </a:lnTo>
                  <a:lnTo>
                    <a:pt x="511035" y="51714"/>
                  </a:lnTo>
                  <a:lnTo>
                    <a:pt x="521055" y="51714"/>
                  </a:lnTo>
                  <a:lnTo>
                    <a:pt x="521055" y="1219"/>
                  </a:lnTo>
                  <a:close/>
                </a:path>
                <a:path w="955675" h="53340">
                  <a:moveTo>
                    <a:pt x="565746" y="1219"/>
                  </a:moveTo>
                  <a:lnTo>
                    <a:pt x="526770" y="1219"/>
                  </a:lnTo>
                  <a:lnTo>
                    <a:pt x="526770" y="10058"/>
                  </a:lnTo>
                  <a:lnTo>
                    <a:pt x="541108" y="10058"/>
                  </a:lnTo>
                  <a:lnTo>
                    <a:pt x="541108" y="51714"/>
                  </a:lnTo>
                  <a:lnTo>
                    <a:pt x="551129" y="51714"/>
                  </a:lnTo>
                  <a:lnTo>
                    <a:pt x="551129" y="10058"/>
                  </a:lnTo>
                  <a:lnTo>
                    <a:pt x="565746" y="10058"/>
                  </a:lnTo>
                  <a:lnTo>
                    <a:pt x="565746" y="1219"/>
                  </a:lnTo>
                  <a:close/>
                </a:path>
                <a:path w="955675" h="53340">
                  <a:moveTo>
                    <a:pt x="613333" y="51714"/>
                  </a:moveTo>
                  <a:lnTo>
                    <a:pt x="609815" y="41186"/>
                  </a:lnTo>
                  <a:lnTo>
                    <a:pt x="606945" y="32562"/>
                  </a:lnTo>
                  <a:lnTo>
                    <a:pt x="600316" y="12712"/>
                  </a:lnTo>
                  <a:lnTo>
                    <a:pt x="596722" y="1943"/>
                  </a:lnTo>
                  <a:lnTo>
                    <a:pt x="596722" y="32562"/>
                  </a:lnTo>
                  <a:lnTo>
                    <a:pt x="584415" y="32562"/>
                  </a:lnTo>
                  <a:lnTo>
                    <a:pt x="590562" y="12712"/>
                  </a:lnTo>
                  <a:lnTo>
                    <a:pt x="590804" y="12712"/>
                  </a:lnTo>
                  <a:lnTo>
                    <a:pt x="596722" y="32562"/>
                  </a:lnTo>
                  <a:lnTo>
                    <a:pt x="596722" y="1943"/>
                  </a:lnTo>
                  <a:lnTo>
                    <a:pt x="596480" y="1219"/>
                  </a:lnTo>
                  <a:lnTo>
                    <a:pt x="585089" y="1219"/>
                  </a:lnTo>
                  <a:lnTo>
                    <a:pt x="568020" y="51714"/>
                  </a:lnTo>
                  <a:lnTo>
                    <a:pt x="578497" y="51714"/>
                  </a:lnTo>
                  <a:lnTo>
                    <a:pt x="581901" y="41186"/>
                  </a:lnTo>
                  <a:lnTo>
                    <a:pt x="599452" y="41186"/>
                  </a:lnTo>
                  <a:lnTo>
                    <a:pt x="602640" y="51714"/>
                  </a:lnTo>
                  <a:lnTo>
                    <a:pt x="613333" y="51714"/>
                  </a:lnTo>
                  <a:close/>
                </a:path>
                <a:path w="955675" h="53340">
                  <a:moveTo>
                    <a:pt x="660057" y="50279"/>
                  </a:moveTo>
                  <a:lnTo>
                    <a:pt x="657771" y="49326"/>
                  </a:lnTo>
                  <a:lnTo>
                    <a:pt x="657771" y="31864"/>
                  </a:lnTo>
                  <a:lnTo>
                    <a:pt x="657771" y="30899"/>
                  </a:lnTo>
                  <a:lnTo>
                    <a:pt x="655739" y="29210"/>
                  </a:lnTo>
                  <a:lnTo>
                    <a:pt x="651852" y="27546"/>
                  </a:lnTo>
                  <a:lnTo>
                    <a:pt x="656653" y="25857"/>
                  </a:lnTo>
                  <a:lnTo>
                    <a:pt x="657898" y="23469"/>
                  </a:lnTo>
                  <a:lnTo>
                    <a:pt x="659142" y="21069"/>
                  </a:lnTo>
                  <a:lnTo>
                    <a:pt x="659142" y="11010"/>
                  </a:lnTo>
                  <a:lnTo>
                    <a:pt x="658863" y="9829"/>
                  </a:lnTo>
                  <a:lnTo>
                    <a:pt x="656869" y="1219"/>
                  </a:lnTo>
                  <a:lnTo>
                    <a:pt x="649122" y="1219"/>
                  </a:lnTo>
                  <a:lnTo>
                    <a:pt x="649122" y="13893"/>
                  </a:lnTo>
                  <a:lnTo>
                    <a:pt x="649122" y="21551"/>
                  </a:lnTo>
                  <a:lnTo>
                    <a:pt x="646595" y="23469"/>
                  </a:lnTo>
                  <a:lnTo>
                    <a:pt x="629742" y="23469"/>
                  </a:lnTo>
                  <a:lnTo>
                    <a:pt x="629742" y="9829"/>
                  </a:lnTo>
                  <a:lnTo>
                    <a:pt x="647966" y="9829"/>
                  </a:lnTo>
                  <a:lnTo>
                    <a:pt x="649122" y="13893"/>
                  </a:lnTo>
                  <a:lnTo>
                    <a:pt x="649122" y="1219"/>
                  </a:lnTo>
                  <a:lnTo>
                    <a:pt x="619963" y="1219"/>
                  </a:lnTo>
                  <a:lnTo>
                    <a:pt x="619963" y="51714"/>
                  </a:lnTo>
                  <a:lnTo>
                    <a:pt x="629742" y="51714"/>
                  </a:lnTo>
                  <a:lnTo>
                    <a:pt x="629742" y="31864"/>
                  </a:lnTo>
                  <a:lnTo>
                    <a:pt x="647509" y="31864"/>
                  </a:lnTo>
                  <a:lnTo>
                    <a:pt x="647966" y="34480"/>
                  </a:lnTo>
                  <a:lnTo>
                    <a:pt x="647966" y="46710"/>
                  </a:lnTo>
                  <a:lnTo>
                    <a:pt x="648208" y="49326"/>
                  </a:lnTo>
                  <a:lnTo>
                    <a:pt x="648881" y="51714"/>
                  </a:lnTo>
                  <a:lnTo>
                    <a:pt x="660057" y="51714"/>
                  </a:lnTo>
                  <a:lnTo>
                    <a:pt x="660057" y="50279"/>
                  </a:lnTo>
                  <a:close/>
                </a:path>
                <a:path w="955675" h="53340">
                  <a:moveTo>
                    <a:pt x="706767" y="1219"/>
                  </a:moveTo>
                  <a:lnTo>
                    <a:pt x="695375" y="1219"/>
                  </a:lnTo>
                  <a:lnTo>
                    <a:pt x="685812" y="23241"/>
                  </a:lnTo>
                  <a:lnTo>
                    <a:pt x="675995" y="1219"/>
                  </a:lnTo>
                  <a:lnTo>
                    <a:pt x="664159" y="1219"/>
                  </a:lnTo>
                  <a:lnTo>
                    <a:pt x="680554" y="32562"/>
                  </a:lnTo>
                  <a:lnTo>
                    <a:pt x="680554" y="51714"/>
                  </a:lnTo>
                  <a:lnTo>
                    <a:pt x="690575" y="51714"/>
                  </a:lnTo>
                  <a:lnTo>
                    <a:pt x="690575" y="32816"/>
                  </a:lnTo>
                  <a:lnTo>
                    <a:pt x="706767" y="1219"/>
                  </a:lnTo>
                  <a:close/>
                </a:path>
                <a:path w="955675" h="53340">
                  <a:moveTo>
                    <a:pt x="769886" y="1219"/>
                  </a:moveTo>
                  <a:lnTo>
                    <a:pt x="730923" y="1219"/>
                  </a:lnTo>
                  <a:lnTo>
                    <a:pt x="730923" y="10058"/>
                  </a:lnTo>
                  <a:lnTo>
                    <a:pt x="745248" y="10058"/>
                  </a:lnTo>
                  <a:lnTo>
                    <a:pt x="745248" y="51714"/>
                  </a:lnTo>
                  <a:lnTo>
                    <a:pt x="755307" y="51714"/>
                  </a:lnTo>
                  <a:lnTo>
                    <a:pt x="755307" y="10058"/>
                  </a:lnTo>
                  <a:lnTo>
                    <a:pt x="769886" y="10058"/>
                  </a:lnTo>
                  <a:lnTo>
                    <a:pt x="769886" y="1219"/>
                  </a:lnTo>
                  <a:close/>
                </a:path>
                <a:path w="955675" h="53340">
                  <a:moveTo>
                    <a:pt x="815898" y="50279"/>
                  </a:moveTo>
                  <a:lnTo>
                    <a:pt x="813841" y="49326"/>
                  </a:lnTo>
                  <a:lnTo>
                    <a:pt x="813841" y="31864"/>
                  </a:lnTo>
                  <a:lnTo>
                    <a:pt x="813841" y="30899"/>
                  </a:lnTo>
                  <a:lnTo>
                    <a:pt x="811555" y="29210"/>
                  </a:lnTo>
                  <a:lnTo>
                    <a:pt x="807707" y="27546"/>
                  </a:lnTo>
                  <a:lnTo>
                    <a:pt x="812469" y="25857"/>
                  </a:lnTo>
                  <a:lnTo>
                    <a:pt x="813841" y="23469"/>
                  </a:lnTo>
                  <a:lnTo>
                    <a:pt x="815200" y="21069"/>
                  </a:lnTo>
                  <a:lnTo>
                    <a:pt x="815200" y="11010"/>
                  </a:lnTo>
                  <a:lnTo>
                    <a:pt x="814908" y="9829"/>
                  </a:lnTo>
                  <a:lnTo>
                    <a:pt x="812711" y="1219"/>
                  </a:lnTo>
                  <a:lnTo>
                    <a:pt x="805180" y="1219"/>
                  </a:lnTo>
                  <a:lnTo>
                    <a:pt x="805180" y="13893"/>
                  </a:lnTo>
                  <a:lnTo>
                    <a:pt x="805180" y="21551"/>
                  </a:lnTo>
                  <a:lnTo>
                    <a:pt x="802690" y="23469"/>
                  </a:lnTo>
                  <a:lnTo>
                    <a:pt x="785596" y="23469"/>
                  </a:lnTo>
                  <a:lnTo>
                    <a:pt x="785596" y="9829"/>
                  </a:lnTo>
                  <a:lnTo>
                    <a:pt x="804062" y="9829"/>
                  </a:lnTo>
                  <a:lnTo>
                    <a:pt x="805180" y="13893"/>
                  </a:lnTo>
                  <a:lnTo>
                    <a:pt x="805180" y="1219"/>
                  </a:lnTo>
                  <a:lnTo>
                    <a:pt x="775804" y="1219"/>
                  </a:lnTo>
                  <a:lnTo>
                    <a:pt x="775804" y="51714"/>
                  </a:lnTo>
                  <a:lnTo>
                    <a:pt x="785596" y="51714"/>
                  </a:lnTo>
                  <a:lnTo>
                    <a:pt x="785596" y="31864"/>
                  </a:lnTo>
                  <a:lnTo>
                    <a:pt x="803363" y="31864"/>
                  </a:lnTo>
                  <a:lnTo>
                    <a:pt x="803821" y="34480"/>
                  </a:lnTo>
                  <a:lnTo>
                    <a:pt x="803821" y="46710"/>
                  </a:lnTo>
                  <a:lnTo>
                    <a:pt x="804265" y="49326"/>
                  </a:lnTo>
                  <a:lnTo>
                    <a:pt x="804964" y="51714"/>
                  </a:lnTo>
                  <a:lnTo>
                    <a:pt x="815898" y="51714"/>
                  </a:lnTo>
                  <a:lnTo>
                    <a:pt x="815898" y="50279"/>
                  </a:lnTo>
                  <a:close/>
                </a:path>
                <a:path w="955675" h="53340">
                  <a:moveTo>
                    <a:pt x="865809" y="51714"/>
                  </a:moveTo>
                  <a:lnTo>
                    <a:pt x="862291" y="41186"/>
                  </a:lnTo>
                  <a:lnTo>
                    <a:pt x="859409" y="32562"/>
                  </a:lnTo>
                  <a:lnTo>
                    <a:pt x="852766" y="12712"/>
                  </a:lnTo>
                  <a:lnTo>
                    <a:pt x="849160" y="1943"/>
                  </a:lnTo>
                  <a:lnTo>
                    <a:pt x="849160" y="32562"/>
                  </a:lnTo>
                  <a:lnTo>
                    <a:pt x="836866" y="32562"/>
                  </a:lnTo>
                  <a:lnTo>
                    <a:pt x="843000" y="12712"/>
                  </a:lnTo>
                  <a:lnTo>
                    <a:pt x="843241" y="12712"/>
                  </a:lnTo>
                  <a:lnTo>
                    <a:pt x="849160" y="32562"/>
                  </a:lnTo>
                  <a:lnTo>
                    <a:pt x="849160" y="1943"/>
                  </a:lnTo>
                  <a:lnTo>
                    <a:pt x="848918" y="1219"/>
                  </a:lnTo>
                  <a:lnTo>
                    <a:pt x="837526" y="1219"/>
                  </a:lnTo>
                  <a:lnTo>
                    <a:pt x="820216" y="51714"/>
                  </a:lnTo>
                  <a:lnTo>
                    <a:pt x="830935" y="51714"/>
                  </a:lnTo>
                  <a:lnTo>
                    <a:pt x="834123" y="41186"/>
                  </a:lnTo>
                  <a:lnTo>
                    <a:pt x="851903" y="41186"/>
                  </a:lnTo>
                  <a:lnTo>
                    <a:pt x="855091" y="51714"/>
                  </a:lnTo>
                  <a:lnTo>
                    <a:pt x="865809" y="51714"/>
                  </a:lnTo>
                  <a:close/>
                </a:path>
                <a:path w="955675" h="53340">
                  <a:moveTo>
                    <a:pt x="912952" y="17716"/>
                  </a:moveTo>
                  <a:lnTo>
                    <a:pt x="911453" y="11823"/>
                  </a:lnTo>
                  <a:lnTo>
                    <a:pt x="907719" y="6083"/>
                  </a:lnTo>
                  <a:lnTo>
                    <a:pt x="901420" y="1727"/>
                  </a:lnTo>
                  <a:lnTo>
                    <a:pt x="892238" y="0"/>
                  </a:lnTo>
                  <a:lnTo>
                    <a:pt x="883589" y="1663"/>
                  </a:lnTo>
                  <a:lnTo>
                    <a:pt x="876566" y="6654"/>
                  </a:lnTo>
                  <a:lnTo>
                    <a:pt x="871842" y="14960"/>
                  </a:lnTo>
                  <a:lnTo>
                    <a:pt x="870127" y="26593"/>
                  </a:lnTo>
                  <a:lnTo>
                    <a:pt x="871740" y="37985"/>
                  </a:lnTo>
                  <a:lnTo>
                    <a:pt x="876274" y="46228"/>
                  </a:lnTo>
                  <a:lnTo>
                    <a:pt x="883196" y="51244"/>
                  </a:lnTo>
                  <a:lnTo>
                    <a:pt x="891997" y="52933"/>
                  </a:lnTo>
                  <a:lnTo>
                    <a:pt x="900074" y="51562"/>
                  </a:lnTo>
                  <a:lnTo>
                    <a:pt x="906246" y="47726"/>
                  </a:lnTo>
                  <a:lnTo>
                    <a:pt x="910513" y="41821"/>
                  </a:lnTo>
                  <a:lnTo>
                    <a:pt x="912952" y="34251"/>
                  </a:lnTo>
                  <a:lnTo>
                    <a:pt x="902931" y="34251"/>
                  </a:lnTo>
                  <a:lnTo>
                    <a:pt x="901801" y="40474"/>
                  </a:lnTo>
                  <a:lnTo>
                    <a:pt x="897915" y="43827"/>
                  </a:lnTo>
                  <a:lnTo>
                    <a:pt x="883793" y="43827"/>
                  </a:lnTo>
                  <a:lnTo>
                    <a:pt x="880389" y="35687"/>
                  </a:lnTo>
                  <a:lnTo>
                    <a:pt x="880389" y="12446"/>
                  </a:lnTo>
                  <a:lnTo>
                    <a:pt x="887437" y="9093"/>
                  </a:lnTo>
                  <a:lnTo>
                    <a:pt x="900645" y="9093"/>
                  </a:lnTo>
                  <a:lnTo>
                    <a:pt x="902017" y="14617"/>
                  </a:lnTo>
                  <a:lnTo>
                    <a:pt x="902931" y="17716"/>
                  </a:lnTo>
                  <a:lnTo>
                    <a:pt x="912952" y="17716"/>
                  </a:lnTo>
                  <a:close/>
                </a:path>
                <a:path w="955675" h="53340">
                  <a:moveTo>
                    <a:pt x="955357" y="1219"/>
                  </a:moveTo>
                  <a:lnTo>
                    <a:pt x="916381" y="1219"/>
                  </a:lnTo>
                  <a:lnTo>
                    <a:pt x="916381" y="10058"/>
                  </a:lnTo>
                  <a:lnTo>
                    <a:pt x="930960" y="10058"/>
                  </a:lnTo>
                  <a:lnTo>
                    <a:pt x="930960" y="51714"/>
                  </a:lnTo>
                  <a:lnTo>
                    <a:pt x="940981" y="51714"/>
                  </a:lnTo>
                  <a:lnTo>
                    <a:pt x="940981" y="10058"/>
                  </a:lnTo>
                  <a:lnTo>
                    <a:pt x="955357" y="10058"/>
                  </a:lnTo>
                  <a:lnTo>
                    <a:pt x="955357" y="1219"/>
                  </a:lnTo>
                  <a:close/>
                </a:path>
              </a:pathLst>
            </a:custGeom>
            <a:solidFill>
              <a:srgbClr val="221F1F"/>
            </a:solidFill>
          </p:spPr>
          <p:txBody>
            <a:bodyPr wrap="square" lIns="0" tIns="0" rIns="0" bIns="0" rtlCol="0"/>
            <a:lstStyle/>
            <a:p>
              <a:endParaRPr/>
            </a:p>
          </p:txBody>
        </p:sp>
        <p:sp>
          <p:nvSpPr>
            <p:cNvPr id="5" name="object 5"/>
            <p:cNvSpPr/>
            <p:nvPr/>
          </p:nvSpPr>
          <p:spPr>
            <a:xfrm>
              <a:off x="324440" y="1652099"/>
              <a:ext cx="1513205" cy="0"/>
            </a:xfrm>
            <a:custGeom>
              <a:avLst/>
              <a:gdLst/>
              <a:ahLst/>
              <a:cxnLst/>
              <a:rect l="l" t="t" r="r" b="b"/>
              <a:pathLst>
                <a:path w="1513205">
                  <a:moveTo>
                    <a:pt x="0" y="0"/>
                  </a:moveTo>
                  <a:lnTo>
                    <a:pt x="0" y="0"/>
                  </a:lnTo>
                  <a:lnTo>
                    <a:pt x="1512864" y="0"/>
                  </a:lnTo>
                </a:path>
              </a:pathLst>
            </a:custGeom>
            <a:ln w="3175">
              <a:solidFill>
                <a:srgbClr val="221F1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327401" y="1747425"/>
              <a:ext cx="1498880" cy="91718"/>
            </a:xfrm>
            <a:prstGeom prst="rect">
              <a:avLst/>
            </a:prstGeom>
          </p:spPr>
        </p:pic>
        <p:pic>
          <p:nvPicPr>
            <p:cNvPr id="7" name="object 7"/>
            <p:cNvPicPr/>
            <p:nvPr/>
          </p:nvPicPr>
          <p:blipFill>
            <a:blip r:embed="rId3" cstate="print"/>
            <a:stretch>
              <a:fillRect/>
            </a:stretch>
          </p:blipFill>
          <p:spPr>
            <a:xfrm>
              <a:off x="324668" y="1935874"/>
              <a:ext cx="1472086" cy="172678"/>
            </a:xfrm>
            <a:prstGeom prst="rect">
              <a:avLst/>
            </a:prstGeom>
          </p:spPr>
        </p:pic>
        <p:pic>
          <p:nvPicPr>
            <p:cNvPr id="8" name="object 8"/>
            <p:cNvPicPr/>
            <p:nvPr/>
          </p:nvPicPr>
          <p:blipFill>
            <a:blip r:embed="rId4" cstate="print"/>
            <a:stretch>
              <a:fillRect/>
            </a:stretch>
          </p:blipFill>
          <p:spPr>
            <a:xfrm>
              <a:off x="324668" y="2206016"/>
              <a:ext cx="732501" cy="1242394"/>
            </a:xfrm>
            <a:prstGeom prst="rect">
              <a:avLst/>
            </a:prstGeom>
          </p:spPr>
        </p:pic>
        <p:pic>
          <p:nvPicPr>
            <p:cNvPr id="9" name="object 9"/>
            <p:cNvPicPr/>
            <p:nvPr/>
          </p:nvPicPr>
          <p:blipFill>
            <a:blip r:embed="rId5" cstate="print"/>
            <a:stretch>
              <a:fillRect/>
            </a:stretch>
          </p:blipFill>
          <p:spPr>
            <a:xfrm>
              <a:off x="324440" y="3491644"/>
              <a:ext cx="360218" cy="266897"/>
            </a:xfrm>
            <a:prstGeom prst="rect">
              <a:avLst/>
            </a:prstGeom>
          </p:spPr>
        </p:pic>
        <p:sp>
          <p:nvSpPr>
            <p:cNvPr id="10" name="object 10"/>
            <p:cNvSpPr/>
            <p:nvPr/>
          </p:nvSpPr>
          <p:spPr>
            <a:xfrm>
              <a:off x="181356" y="2557572"/>
              <a:ext cx="104139" cy="306705"/>
            </a:xfrm>
            <a:custGeom>
              <a:avLst/>
              <a:gdLst/>
              <a:ahLst/>
              <a:cxnLst/>
              <a:rect l="l" t="t" r="r" b="b"/>
              <a:pathLst>
                <a:path w="104139" h="306705">
                  <a:moveTo>
                    <a:pt x="103555" y="0"/>
                  </a:moveTo>
                  <a:lnTo>
                    <a:pt x="0" y="0"/>
                  </a:lnTo>
                  <a:lnTo>
                    <a:pt x="0" y="306529"/>
                  </a:lnTo>
                  <a:lnTo>
                    <a:pt x="103555" y="306529"/>
                  </a:lnTo>
                  <a:lnTo>
                    <a:pt x="103555" y="0"/>
                  </a:lnTo>
                  <a:close/>
                </a:path>
              </a:pathLst>
            </a:custGeom>
            <a:solidFill>
              <a:srgbClr val="626366"/>
            </a:solidFill>
          </p:spPr>
          <p:txBody>
            <a:bodyPr wrap="square" lIns="0" tIns="0" rIns="0" bIns="0" rtlCol="0"/>
            <a:lstStyle/>
            <a:p>
              <a:endParaRPr/>
            </a:p>
          </p:txBody>
        </p:sp>
        <p:sp>
          <p:nvSpPr>
            <p:cNvPr id="11" name="object 11"/>
            <p:cNvSpPr/>
            <p:nvPr/>
          </p:nvSpPr>
          <p:spPr>
            <a:xfrm>
              <a:off x="211658" y="2596133"/>
              <a:ext cx="44450" cy="229235"/>
            </a:xfrm>
            <a:custGeom>
              <a:avLst/>
              <a:gdLst/>
              <a:ahLst/>
              <a:cxnLst/>
              <a:rect l="l" t="t" r="r" b="b"/>
              <a:pathLst>
                <a:path w="44450" h="229235">
                  <a:moveTo>
                    <a:pt x="16395" y="217182"/>
                  </a:moveTo>
                  <a:lnTo>
                    <a:pt x="12979" y="217182"/>
                  </a:lnTo>
                  <a:lnTo>
                    <a:pt x="12979" y="220789"/>
                  </a:lnTo>
                  <a:lnTo>
                    <a:pt x="457" y="220789"/>
                  </a:lnTo>
                  <a:lnTo>
                    <a:pt x="457" y="225323"/>
                  </a:lnTo>
                  <a:lnTo>
                    <a:pt x="12979" y="225323"/>
                  </a:lnTo>
                  <a:lnTo>
                    <a:pt x="12979" y="228930"/>
                  </a:lnTo>
                  <a:lnTo>
                    <a:pt x="16395" y="228930"/>
                  </a:lnTo>
                  <a:lnTo>
                    <a:pt x="16395" y="217182"/>
                  </a:lnTo>
                  <a:close/>
                </a:path>
                <a:path w="44450" h="229235">
                  <a:moveTo>
                    <a:pt x="16395" y="171208"/>
                  </a:moveTo>
                  <a:lnTo>
                    <a:pt x="13208" y="171208"/>
                  </a:lnTo>
                  <a:lnTo>
                    <a:pt x="13208" y="175526"/>
                  </a:lnTo>
                  <a:lnTo>
                    <a:pt x="13208" y="177431"/>
                  </a:lnTo>
                  <a:lnTo>
                    <a:pt x="12979" y="178879"/>
                  </a:lnTo>
                  <a:lnTo>
                    <a:pt x="9563" y="178879"/>
                  </a:lnTo>
                  <a:lnTo>
                    <a:pt x="9334" y="177431"/>
                  </a:lnTo>
                  <a:lnTo>
                    <a:pt x="9334" y="175526"/>
                  </a:lnTo>
                  <a:lnTo>
                    <a:pt x="13208" y="175526"/>
                  </a:lnTo>
                  <a:lnTo>
                    <a:pt x="13208" y="171208"/>
                  </a:lnTo>
                  <a:lnTo>
                    <a:pt x="457" y="171208"/>
                  </a:lnTo>
                  <a:lnTo>
                    <a:pt x="457" y="175526"/>
                  </a:lnTo>
                  <a:lnTo>
                    <a:pt x="6604" y="175526"/>
                  </a:lnTo>
                  <a:lnTo>
                    <a:pt x="457" y="179603"/>
                  </a:lnTo>
                  <a:lnTo>
                    <a:pt x="457" y="184873"/>
                  </a:lnTo>
                  <a:lnTo>
                    <a:pt x="457" y="185102"/>
                  </a:lnTo>
                  <a:lnTo>
                    <a:pt x="457" y="189407"/>
                  </a:lnTo>
                  <a:lnTo>
                    <a:pt x="3187" y="190627"/>
                  </a:lnTo>
                  <a:lnTo>
                    <a:pt x="3187" y="196596"/>
                  </a:lnTo>
                  <a:lnTo>
                    <a:pt x="457" y="197802"/>
                  </a:lnTo>
                  <a:lnTo>
                    <a:pt x="457" y="202336"/>
                  </a:lnTo>
                  <a:lnTo>
                    <a:pt x="16395" y="196113"/>
                  </a:lnTo>
                  <a:lnTo>
                    <a:pt x="16395" y="195414"/>
                  </a:lnTo>
                  <a:lnTo>
                    <a:pt x="16395" y="191808"/>
                  </a:lnTo>
                  <a:lnTo>
                    <a:pt x="16395" y="191325"/>
                  </a:lnTo>
                  <a:lnTo>
                    <a:pt x="11391" y="189306"/>
                  </a:lnTo>
                  <a:lnTo>
                    <a:pt x="11391" y="193713"/>
                  </a:lnTo>
                  <a:lnTo>
                    <a:pt x="6375" y="195414"/>
                  </a:lnTo>
                  <a:lnTo>
                    <a:pt x="6375" y="191808"/>
                  </a:lnTo>
                  <a:lnTo>
                    <a:pt x="11391" y="193713"/>
                  </a:lnTo>
                  <a:lnTo>
                    <a:pt x="11391" y="189306"/>
                  </a:lnTo>
                  <a:lnTo>
                    <a:pt x="635" y="184962"/>
                  </a:lnTo>
                  <a:lnTo>
                    <a:pt x="7061" y="179832"/>
                  </a:lnTo>
                  <a:lnTo>
                    <a:pt x="7289" y="182232"/>
                  </a:lnTo>
                  <a:lnTo>
                    <a:pt x="9334" y="183438"/>
                  </a:lnTo>
                  <a:lnTo>
                    <a:pt x="14808" y="183438"/>
                  </a:lnTo>
                  <a:lnTo>
                    <a:pt x="16395" y="181051"/>
                  </a:lnTo>
                  <a:lnTo>
                    <a:pt x="16395" y="179832"/>
                  </a:lnTo>
                  <a:lnTo>
                    <a:pt x="16395" y="178879"/>
                  </a:lnTo>
                  <a:lnTo>
                    <a:pt x="16395" y="171208"/>
                  </a:lnTo>
                  <a:close/>
                </a:path>
                <a:path w="44450" h="229235">
                  <a:moveTo>
                    <a:pt x="16395" y="158064"/>
                  </a:moveTo>
                  <a:lnTo>
                    <a:pt x="12979" y="158064"/>
                  </a:lnTo>
                  <a:lnTo>
                    <a:pt x="12979" y="161632"/>
                  </a:lnTo>
                  <a:lnTo>
                    <a:pt x="457" y="161632"/>
                  </a:lnTo>
                  <a:lnTo>
                    <a:pt x="457" y="165950"/>
                  </a:lnTo>
                  <a:lnTo>
                    <a:pt x="12979" y="165950"/>
                  </a:lnTo>
                  <a:lnTo>
                    <a:pt x="12979" y="169557"/>
                  </a:lnTo>
                  <a:lnTo>
                    <a:pt x="16395" y="169557"/>
                  </a:lnTo>
                  <a:lnTo>
                    <a:pt x="16395" y="158064"/>
                  </a:lnTo>
                  <a:close/>
                </a:path>
                <a:path w="44450" h="229235">
                  <a:moveTo>
                    <a:pt x="16395" y="134086"/>
                  </a:moveTo>
                  <a:lnTo>
                    <a:pt x="8191" y="140081"/>
                  </a:lnTo>
                  <a:lnTo>
                    <a:pt x="457" y="140081"/>
                  </a:lnTo>
                  <a:lnTo>
                    <a:pt x="457" y="144653"/>
                  </a:lnTo>
                  <a:lnTo>
                    <a:pt x="8191" y="144653"/>
                  </a:lnTo>
                  <a:lnTo>
                    <a:pt x="16395" y="150622"/>
                  </a:lnTo>
                  <a:lnTo>
                    <a:pt x="16395" y="145605"/>
                  </a:lnTo>
                  <a:lnTo>
                    <a:pt x="12065" y="142481"/>
                  </a:lnTo>
                  <a:lnTo>
                    <a:pt x="16395" y="139128"/>
                  </a:lnTo>
                  <a:lnTo>
                    <a:pt x="16395" y="134086"/>
                  </a:lnTo>
                  <a:close/>
                </a:path>
                <a:path w="44450" h="229235">
                  <a:moveTo>
                    <a:pt x="16395" y="120675"/>
                  </a:moveTo>
                  <a:lnTo>
                    <a:pt x="13208" y="120675"/>
                  </a:lnTo>
                  <a:lnTo>
                    <a:pt x="13208" y="124980"/>
                  </a:lnTo>
                  <a:lnTo>
                    <a:pt x="13208" y="126898"/>
                  </a:lnTo>
                  <a:lnTo>
                    <a:pt x="12979" y="128333"/>
                  </a:lnTo>
                  <a:lnTo>
                    <a:pt x="9563" y="128333"/>
                  </a:lnTo>
                  <a:lnTo>
                    <a:pt x="9334" y="126898"/>
                  </a:lnTo>
                  <a:lnTo>
                    <a:pt x="9334" y="124980"/>
                  </a:lnTo>
                  <a:lnTo>
                    <a:pt x="13208" y="124980"/>
                  </a:lnTo>
                  <a:lnTo>
                    <a:pt x="13208" y="120675"/>
                  </a:lnTo>
                  <a:lnTo>
                    <a:pt x="457" y="120675"/>
                  </a:lnTo>
                  <a:lnTo>
                    <a:pt x="457" y="124980"/>
                  </a:lnTo>
                  <a:lnTo>
                    <a:pt x="6604" y="124980"/>
                  </a:lnTo>
                  <a:lnTo>
                    <a:pt x="457" y="129070"/>
                  </a:lnTo>
                  <a:lnTo>
                    <a:pt x="457" y="134569"/>
                  </a:lnTo>
                  <a:lnTo>
                    <a:pt x="7061" y="129298"/>
                  </a:lnTo>
                  <a:lnTo>
                    <a:pt x="7289" y="131686"/>
                  </a:lnTo>
                  <a:lnTo>
                    <a:pt x="9334" y="132905"/>
                  </a:lnTo>
                  <a:lnTo>
                    <a:pt x="14808" y="132905"/>
                  </a:lnTo>
                  <a:lnTo>
                    <a:pt x="16395" y="130505"/>
                  </a:lnTo>
                  <a:lnTo>
                    <a:pt x="16395" y="129298"/>
                  </a:lnTo>
                  <a:lnTo>
                    <a:pt x="16395" y="128333"/>
                  </a:lnTo>
                  <a:lnTo>
                    <a:pt x="16395" y="120675"/>
                  </a:lnTo>
                  <a:close/>
                </a:path>
                <a:path w="44450" h="229235">
                  <a:moveTo>
                    <a:pt x="16395" y="108229"/>
                  </a:moveTo>
                  <a:lnTo>
                    <a:pt x="11391" y="106210"/>
                  </a:lnTo>
                  <a:lnTo>
                    <a:pt x="11391" y="110401"/>
                  </a:lnTo>
                  <a:lnTo>
                    <a:pt x="6375" y="112306"/>
                  </a:lnTo>
                  <a:lnTo>
                    <a:pt x="6375" y="108699"/>
                  </a:lnTo>
                  <a:lnTo>
                    <a:pt x="11391" y="110401"/>
                  </a:lnTo>
                  <a:lnTo>
                    <a:pt x="11391" y="106210"/>
                  </a:lnTo>
                  <a:lnTo>
                    <a:pt x="457" y="101777"/>
                  </a:lnTo>
                  <a:lnTo>
                    <a:pt x="457" y="106311"/>
                  </a:lnTo>
                  <a:lnTo>
                    <a:pt x="3187" y="107518"/>
                  </a:lnTo>
                  <a:lnTo>
                    <a:pt x="3187" y="113499"/>
                  </a:lnTo>
                  <a:lnTo>
                    <a:pt x="457" y="114452"/>
                  </a:lnTo>
                  <a:lnTo>
                    <a:pt x="457" y="119240"/>
                  </a:lnTo>
                  <a:lnTo>
                    <a:pt x="16395" y="112788"/>
                  </a:lnTo>
                  <a:lnTo>
                    <a:pt x="16395" y="112306"/>
                  </a:lnTo>
                  <a:lnTo>
                    <a:pt x="16395" y="108699"/>
                  </a:lnTo>
                  <a:lnTo>
                    <a:pt x="16395" y="108229"/>
                  </a:lnTo>
                  <a:close/>
                </a:path>
                <a:path w="44450" h="229235">
                  <a:moveTo>
                    <a:pt x="16395" y="90030"/>
                  </a:moveTo>
                  <a:lnTo>
                    <a:pt x="12979" y="90030"/>
                  </a:lnTo>
                  <a:lnTo>
                    <a:pt x="12979" y="93637"/>
                  </a:lnTo>
                  <a:lnTo>
                    <a:pt x="457" y="93637"/>
                  </a:lnTo>
                  <a:lnTo>
                    <a:pt x="457" y="97942"/>
                  </a:lnTo>
                  <a:lnTo>
                    <a:pt x="12979" y="97942"/>
                  </a:lnTo>
                  <a:lnTo>
                    <a:pt x="12979" y="101523"/>
                  </a:lnTo>
                  <a:lnTo>
                    <a:pt x="16395" y="101523"/>
                  </a:lnTo>
                  <a:lnTo>
                    <a:pt x="16395" y="90030"/>
                  </a:lnTo>
                  <a:close/>
                </a:path>
                <a:path w="44450" h="229235">
                  <a:moveTo>
                    <a:pt x="16395" y="71615"/>
                  </a:moveTo>
                  <a:lnTo>
                    <a:pt x="457" y="71615"/>
                  </a:lnTo>
                  <a:lnTo>
                    <a:pt x="457" y="75920"/>
                  </a:lnTo>
                  <a:lnTo>
                    <a:pt x="10248" y="75920"/>
                  </a:lnTo>
                  <a:lnTo>
                    <a:pt x="457" y="84061"/>
                  </a:lnTo>
                  <a:lnTo>
                    <a:pt x="457" y="88366"/>
                  </a:lnTo>
                  <a:lnTo>
                    <a:pt x="16395" y="88366"/>
                  </a:lnTo>
                  <a:lnTo>
                    <a:pt x="16395" y="84061"/>
                  </a:lnTo>
                  <a:lnTo>
                    <a:pt x="6604" y="84061"/>
                  </a:lnTo>
                  <a:lnTo>
                    <a:pt x="16395" y="75920"/>
                  </a:lnTo>
                  <a:lnTo>
                    <a:pt x="16395" y="71615"/>
                  </a:lnTo>
                  <a:close/>
                </a:path>
                <a:path w="44450" h="229235">
                  <a:moveTo>
                    <a:pt x="16395" y="59385"/>
                  </a:moveTo>
                  <a:lnTo>
                    <a:pt x="457" y="59385"/>
                  </a:lnTo>
                  <a:lnTo>
                    <a:pt x="457" y="68732"/>
                  </a:lnTo>
                  <a:lnTo>
                    <a:pt x="3873" y="68732"/>
                  </a:lnTo>
                  <a:lnTo>
                    <a:pt x="3873" y="63690"/>
                  </a:lnTo>
                  <a:lnTo>
                    <a:pt x="6604" y="63690"/>
                  </a:lnTo>
                  <a:lnTo>
                    <a:pt x="6604" y="68478"/>
                  </a:lnTo>
                  <a:lnTo>
                    <a:pt x="10248" y="68478"/>
                  </a:lnTo>
                  <a:lnTo>
                    <a:pt x="10248" y="63690"/>
                  </a:lnTo>
                  <a:lnTo>
                    <a:pt x="12979" y="63690"/>
                  </a:lnTo>
                  <a:lnTo>
                    <a:pt x="12979" y="68732"/>
                  </a:lnTo>
                  <a:lnTo>
                    <a:pt x="16395" y="68732"/>
                  </a:lnTo>
                  <a:lnTo>
                    <a:pt x="16395" y="59385"/>
                  </a:lnTo>
                  <a:close/>
                </a:path>
                <a:path w="44450" h="229235">
                  <a:moveTo>
                    <a:pt x="16395" y="39268"/>
                  </a:moveTo>
                  <a:lnTo>
                    <a:pt x="457" y="36398"/>
                  </a:lnTo>
                  <a:lnTo>
                    <a:pt x="457" y="40703"/>
                  </a:lnTo>
                  <a:lnTo>
                    <a:pt x="9563" y="42138"/>
                  </a:lnTo>
                  <a:lnTo>
                    <a:pt x="457" y="45974"/>
                  </a:lnTo>
                  <a:lnTo>
                    <a:pt x="457" y="47637"/>
                  </a:lnTo>
                  <a:lnTo>
                    <a:pt x="9563" y="51714"/>
                  </a:lnTo>
                  <a:lnTo>
                    <a:pt x="457" y="52895"/>
                  </a:lnTo>
                  <a:lnTo>
                    <a:pt x="457" y="57467"/>
                  </a:lnTo>
                  <a:lnTo>
                    <a:pt x="16395" y="54813"/>
                  </a:lnTo>
                  <a:lnTo>
                    <a:pt x="16395" y="50507"/>
                  </a:lnTo>
                  <a:lnTo>
                    <a:pt x="7962" y="46926"/>
                  </a:lnTo>
                  <a:lnTo>
                    <a:pt x="16395" y="43573"/>
                  </a:lnTo>
                  <a:lnTo>
                    <a:pt x="16395" y="39268"/>
                  </a:lnTo>
                  <a:close/>
                </a:path>
                <a:path w="44450" h="229235">
                  <a:moveTo>
                    <a:pt x="16395" y="30175"/>
                  </a:moveTo>
                  <a:lnTo>
                    <a:pt x="457" y="30175"/>
                  </a:lnTo>
                  <a:lnTo>
                    <a:pt x="457" y="34480"/>
                  </a:lnTo>
                  <a:lnTo>
                    <a:pt x="16395" y="34480"/>
                  </a:lnTo>
                  <a:lnTo>
                    <a:pt x="16395" y="30175"/>
                  </a:lnTo>
                  <a:close/>
                </a:path>
                <a:path w="44450" h="229235">
                  <a:moveTo>
                    <a:pt x="16395" y="18897"/>
                  </a:moveTo>
                  <a:lnTo>
                    <a:pt x="457" y="18897"/>
                  </a:lnTo>
                  <a:lnTo>
                    <a:pt x="457" y="28473"/>
                  </a:lnTo>
                  <a:lnTo>
                    <a:pt x="3873" y="28473"/>
                  </a:lnTo>
                  <a:lnTo>
                    <a:pt x="3873" y="23469"/>
                  </a:lnTo>
                  <a:lnTo>
                    <a:pt x="16395" y="23469"/>
                  </a:lnTo>
                  <a:lnTo>
                    <a:pt x="16395" y="18897"/>
                  </a:lnTo>
                  <a:close/>
                </a:path>
                <a:path w="44450" h="229235">
                  <a:moveTo>
                    <a:pt x="16395" y="6451"/>
                  </a:moveTo>
                  <a:lnTo>
                    <a:pt x="11391" y="4432"/>
                  </a:lnTo>
                  <a:lnTo>
                    <a:pt x="11391" y="8851"/>
                  </a:lnTo>
                  <a:lnTo>
                    <a:pt x="6375" y="10756"/>
                  </a:lnTo>
                  <a:lnTo>
                    <a:pt x="6375" y="6934"/>
                  </a:lnTo>
                  <a:lnTo>
                    <a:pt x="11391" y="8851"/>
                  </a:lnTo>
                  <a:lnTo>
                    <a:pt x="11391" y="4432"/>
                  </a:lnTo>
                  <a:lnTo>
                    <a:pt x="457" y="0"/>
                  </a:lnTo>
                  <a:lnTo>
                    <a:pt x="457" y="4787"/>
                  </a:lnTo>
                  <a:lnTo>
                    <a:pt x="3187" y="5753"/>
                  </a:lnTo>
                  <a:lnTo>
                    <a:pt x="3187" y="11722"/>
                  </a:lnTo>
                  <a:lnTo>
                    <a:pt x="457" y="12928"/>
                  </a:lnTo>
                  <a:lnTo>
                    <a:pt x="457" y="17462"/>
                  </a:lnTo>
                  <a:lnTo>
                    <a:pt x="16395" y="11239"/>
                  </a:lnTo>
                  <a:lnTo>
                    <a:pt x="16395" y="10756"/>
                  </a:lnTo>
                  <a:lnTo>
                    <a:pt x="16395" y="6934"/>
                  </a:lnTo>
                  <a:lnTo>
                    <a:pt x="16395" y="6451"/>
                  </a:lnTo>
                  <a:close/>
                </a:path>
                <a:path w="44450" h="229235">
                  <a:moveTo>
                    <a:pt x="16852" y="209524"/>
                  </a:moveTo>
                  <a:lnTo>
                    <a:pt x="15938" y="207124"/>
                  </a:lnTo>
                  <a:lnTo>
                    <a:pt x="12750" y="203771"/>
                  </a:lnTo>
                  <a:lnTo>
                    <a:pt x="10477" y="203073"/>
                  </a:lnTo>
                  <a:lnTo>
                    <a:pt x="5918" y="203073"/>
                  </a:lnTo>
                  <a:lnTo>
                    <a:pt x="3873" y="203771"/>
                  </a:lnTo>
                  <a:lnTo>
                    <a:pt x="901" y="207378"/>
                  </a:lnTo>
                  <a:lnTo>
                    <a:pt x="0" y="209524"/>
                  </a:lnTo>
                  <a:lnTo>
                    <a:pt x="0" y="213347"/>
                  </a:lnTo>
                  <a:lnTo>
                    <a:pt x="228" y="214312"/>
                  </a:lnTo>
                  <a:lnTo>
                    <a:pt x="673" y="215747"/>
                  </a:lnTo>
                  <a:lnTo>
                    <a:pt x="5689" y="215747"/>
                  </a:lnTo>
                  <a:lnTo>
                    <a:pt x="4775" y="214795"/>
                  </a:lnTo>
                  <a:lnTo>
                    <a:pt x="4102" y="213347"/>
                  </a:lnTo>
                  <a:lnTo>
                    <a:pt x="4102" y="209296"/>
                  </a:lnTo>
                  <a:lnTo>
                    <a:pt x="5918" y="207606"/>
                  </a:lnTo>
                  <a:lnTo>
                    <a:pt x="10934" y="207606"/>
                  </a:lnTo>
                  <a:lnTo>
                    <a:pt x="12750" y="209296"/>
                  </a:lnTo>
                  <a:lnTo>
                    <a:pt x="12750" y="213347"/>
                  </a:lnTo>
                  <a:lnTo>
                    <a:pt x="12065" y="214795"/>
                  </a:lnTo>
                  <a:lnTo>
                    <a:pt x="10934" y="215747"/>
                  </a:lnTo>
                  <a:lnTo>
                    <a:pt x="15938" y="215747"/>
                  </a:lnTo>
                  <a:lnTo>
                    <a:pt x="16624" y="214566"/>
                  </a:lnTo>
                  <a:lnTo>
                    <a:pt x="16852" y="213131"/>
                  </a:lnTo>
                  <a:lnTo>
                    <a:pt x="16852" y="209524"/>
                  </a:lnTo>
                  <a:close/>
                </a:path>
                <a:path w="44450" h="229235">
                  <a:moveTo>
                    <a:pt x="36220" y="143217"/>
                  </a:moveTo>
                  <a:lnTo>
                    <a:pt x="33032" y="143217"/>
                  </a:lnTo>
                  <a:lnTo>
                    <a:pt x="33032" y="154228"/>
                  </a:lnTo>
                  <a:lnTo>
                    <a:pt x="36220" y="154228"/>
                  </a:lnTo>
                  <a:lnTo>
                    <a:pt x="36220" y="143217"/>
                  </a:lnTo>
                  <a:close/>
                </a:path>
                <a:path w="44450" h="229235">
                  <a:moveTo>
                    <a:pt x="43738" y="122593"/>
                  </a:moveTo>
                  <a:lnTo>
                    <a:pt x="27787" y="122593"/>
                  </a:lnTo>
                  <a:lnTo>
                    <a:pt x="27787" y="126898"/>
                  </a:lnTo>
                  <a:lnTo>
                    <a:pt x="43738" y="126898"/>
                  </a:lnTo>
                  <a:lnTo>
                    <a:pt x="43738" y="122593"/>
                  </a:lnTo>
                  <a:close/>
                </a:path>
                <a:path w="44450" h="229235">
                  <a:moveTo>
                    <a:pt x="43738" y="96253"/>
                  </a:moveTo>
                  <a:lnTo>
                    <a:pt x="38722" y="94234"/>
                  </a:lnTo>
                  <a:lnTo>
                    <a:pt x="38722" y="98653"/>
                  </a:lnTo>
                  <a:lnTo>
                    <a:pt x="33718" y="100558"/>
                  </a:lnTo>
                  <a:lnTo>
                    <a:pt x="33718" y="96735"/>
                  </a:lnTo>
                  <a:lnTo>
                    <a:pt x="38722" y="98653"/>
                  </a:lnTo>
                  <a:lnTo>
                    <a:pt x="38722" y="94234"/>
                  </a:lnTo>
                  <a:lnTo>
                    <a:pt x="27787" y="89801"/>
                  </a:lnTo>
                  <a:lnTo>
                    <a:pt x="27787" y="94589"/>
                  </a:lnTo>
                  <a:lnTo>
                    <a:pt x="30530" y="95554"/>
                  </a:lnTo>
                  <a:lnTo>
                    <a:pt x="30530" y="101523"/>
                  </a:lnTo>
                  <a:lnTo>
                    <a:pt x="27787" y="102730"/>
                  </a:lnTo>
                  <a:lnTo>
                    <a:pt x="27787" y="107264"/>
                  </a:lnTo>
                  <a:lnTo>
                    <a:pt x="43738" y="101041"/>
                  </a:lnTo>
                  <a:lnTo>
                    <a:pt x="43738" y="100558"/>
                  </a:lnTo>
                  <a:lnTo>
                    <a:pt x="43738" y="96735"/>
                  </a:lnTo>
                  <a:lnTo>
                    <a:pt x="43738" y="96253"/>
                  </a:lnTo>
                  <a:close/>
                </a:path>
                <a:path w="44450" h="229235">
                  <a:moveTo>
                    <a:pt x="43738" y="76136"/>
                  </a:moveTo>
                  <a:lnTo>
                    <a:pt x="40551" y="76136"/>
                  </a:lnTo>
                  <a:lnTo>
                    <a:pt x="40551" y="80708"/>
                  </a:lnTo>
                  <a:lnTo>
                    <a:pt x="40551" y="83324"/>
                  </a:lnTo>
                  <a:lnTo>
                    <a:pt x="37592" y="83324"/>
                  </a:lnTo>
                  <a:lnTo>
                    <a:pt x="37592" y="80708"/>
                  </a:lnTo>
                  <a:lnTo>
                    <a:pt x="40551" y="80708"/>
                  </a:lnTo>
                  <a:lnTo>
                    <a:pt x="40551" y="76136"/>
                  </a:lnTo>
                  <a:lnTo>
                    <a:pt x="34620" y="76136"/>
                  </a:lnTo>
                  <a:lnTo>
                    <a:pt x="34620" y="84543"/>
                  </a:lnTo>
                  <a:lnTo>
                    <a:pt x="30975" y="84543"/>
                  </a:lnTo>
                  <a:lnTo>
                    <a:pt x="30975" y="80708"/>
                  </a:lnTo>
                  <a:lnTo>
                    <a:pt x="34391" y="80708"/>
                  </a:lnTo>
                  <a:lnTo>
                    <a:pt x="34493" y="83324"/>
                  </a:lnTo>
                  <a:lnTo>
                    <a:pt x="34620" y="84543"/>
                  </a:lnTo>
                  <a:lnTo>
                    <a:pt x="34620" y="76136"/>
                  </a:lnTo>
                  <a:lnTo>
                    <a:pt x="27787" y="76136"/>
                  </a:lnTo>
                  <a:lnTo>
                    <a:pt x="27787" y="85979"/>
                  </a:lnTo>
                  <a:lnTo>
                    <a:pt x="28930" y="89077"/>
                  </a:lnTo>
                  <a:lnTo>
                    <a:pt x="34391" y="89077"/>
                  </a:lnTo>
                  <a:lnTo>
                    <a:pt x="35991" y="88112"/>
                  </a:lnTo>
                  <a:lnTo>
                    <a:pt x="36220" y="85496"/>
                  </a:lnTo>
                  <a:lnTo>
                    <a:pt x="36906" y="86931"/>
                  </a:lnTo>
                  <a:lnTo>
                    <a:pt x="38049" y="87414"/>
                  </a:lnTo>
                  <a:lnTo>
                    <a:pt x="42595" y="87414"/>
                  </a:lnTo>
                  <a:lnTo>
                    <a:pt x="43738" y="85496"/>
                  </a:lnTo>
                  <a:lnTo>
                    <a:pt x="43738" y="84543"/>
                  </a:lnTo>
                  <a:lnTo>
                    <a:pt x="43738" y="83324"/>
                  </a:lnTo>
                  <a:lnTo>
                    <a:pt x="43738" y="80708"/>
                  </a:lnTo>
                  <a:lnTo>
                    <a:pt x="43738" y="76136"/>
                  </a:lnTo>
                  <a:close/>
                </a:path>
                <a:path w="44450" h="229235">
                  <a:moveTo>
                    <a:pt x="44196" y="135521"/>
                  </a:moveTo>
                  <a:lnTo>
                    <a:pt x="43281" y="133121"/>
                  </a:lnTo>
                  <a:lnTo>
                    <a:pt x="40093" y="129768"/>
                  </a:lnTo>
                  <a:lnTo>
                    <a:pt x="37820" y="129070"/>
                  </a:lnTo>
                  <a:lnTo>
                    <a:pt x="33261" y="129070"/>
                  </a:lnTo>
                  <a:lnTo>
                    <a:pt x="31203" y="129768"/>
                  </a:lnTo>
                  <a:lnTo>
                    <a:pt x="28244" y="133388"/>
                  </a:lnTo>
                  <a:lnTo>
                    <a:pt x="27330" y="135521"/>
                  </a:lnTo>
                  <a:lnTo>
                    <a:pt x="27330" y="139357"/>
                  </a:lnTo>
                  <a:lnTo>
                    <a:pt x="27559" y="140309"/>
                  </a:lnTo>
                  <a:lnTo>
                    <a:pt x="28016" y="141782"/>
                  </a:lnTo>
                  <a:lnTo>
                    <a:pt x="33032" y="141782"/>
                  </a:lnTo>
                  <a:lnTo>
                    <a:pt x="32118" y="140792"/>
                  </a:lnTo>
                  <a:lnTo>
                    <a:pt x="31432" y="139611"/>
                  </a:lnTo>
                  <a:lnTo>
                    <a:pt x="31432" y="135293"/>
                  </a:lnTo>
                  <a:lnTo>
                    <a:pt x="33261" y="133604"/>
                  </a:lnTo>
                  <a:lnTo>
                    <a:pt x="38265" y="133604"/>
                  </a:lnTo>
                  <a:lnTo>
                    <a:pt x="40093" y="135293"/>
                  </a:lnTo>
                  <a:lnTo>
                    <a:pt x="40093" y="139611"/>
                  </a:lnTo>
                  <a:lnTo>
                    <a:pt x="39636" y="141046"/>
                  </a:lnTo>
                  <a:lnTo>
                    <a:pt x="38493" y="141782"/>
                  </a:lnTo>
                  <a:lnTo>
                    <a:pt x="43281" y="141782"/>
                  </a:lnTo>
                  <a:lnTo>
                    <a:pt x="43967" y="140563"/>
                  </a:lnTo>
                  <a:lnTo>
                    <a:pt x="44196" y="139128"/>
                  </a:lnTo>
                  <a:lnTo>
                    <a:pt x="44196" y="135521"/>
                  </a:lnTo>
                  <a:close/>
                </a:path>
                <a:path w="44450" h="229235">
                  <a:moveTo>
                    <a:pt x="44196" y="111099"/>
                  </a:moveTo>
                  <a:lnTo>
                    <a:pt x="42151" y="108699"/>
                  </a:lnTo>
                  <a:lnTo>
                    <a:pt x="35763" y="108699"/>
                  </a:lnTo>
                  <a:lnTo>
                    <a:pt x="35077" y="110617"/>
                  </a:lnTo>
                  <a:lnTo>
                    <a:pt x="34391" y="113271"/>
                  </a:lnTo>
                  <a:lnTo>
                    <a:pt x="33947" y="114223"/>
                  </a:lnTo>
                  <a:lnTo>
                    <a:pt x="33718" y="115887"/>
                  </a:lnTo>
                  <a:lnTo>
                    <a:pt x="31432" y="115887"/>
                  </a:lnTo>
                  <a:lnTo>
                    <a:pt x="30746" y="114935"/>
                  </a:lnTo>
                  <a:lnTo>
                    <a:pt x="30746" y="112306"/>
                  </a:lnTo>
                  <a:lnTo>
                    <a:pt x="32575" y="109918"/>
                  </a:lnTo>
                  <a:lnTo>
                    <a:pt x="29159" y="108000"/>
                  </a:lnTo>
                  <a:lnTo>
                    <a:pt x="28016" y="109664"/>
                  </a:lnTo>
                  <a:lnTo>
                    <a:pt x="27330" y="111836"/>
                  </a:lnTo>
                  <a:lnTo>
                    <a:pt x="27330" y="115658"/>
                  </a:lnTo>
                  <a:lnTo>
                    <a:pt x="27787" y="117322"/>
                  </a:lnTo>
                  <a:lnTo>
                    <a:pt x="28930" y="118757"/>
                  </a:lnTo>
                  <a:lnTo>
                    <a:pt x="29845" y="119976"/>
                  </a:lnTo>
                  <a:lnTo>
                    <a:pt x="31661" y="120446"/>
                  </a:lnTo>
                  <a:lnTo>
                    <a:pt x="35763" y="120446"/>
                  </a:lnTo>
                  <a:lnTo>
                    <a:pt x="36906" y="118757"/>
                  </a:lnTo>
                  <a:lnTo>
                    <a:pt x="37592" y="116370"/>
                  </a:lnTo>
                  <a:lnTo>
                    <a:pt x="37820" y="115189"/>
                  </a:lnTo>
                  <a:lnTo>
                    <a:pt x="38049" y="114452"/>
                  </a:lnTo>
                  <a:lnTo>
                    <a:pt x="38493" y="113271"/>
                  </a:lnTo>
                  <a:lnTo>
                    <a:pt x="40322" y="113271"/>
                  </a:lnTo>
                  <a:lnTo>
                    <a:pt x="40779" y="114223"/>
                  </a:lnTo>
                  <a:lnTo>
                    <a:pt x="40779" y="116141"/>
                  </a:lnTo>
                  <a:lnTo>
                    <a:pt x="40322" y="117322"/>
                  </a:lnTo>
                  <a:lnTo>
                    <a:pt x="39636" y="118059"/>
                  </a:lnTo>
                  <a:lnTo>
                    <a:pt x="42824" y="119722"/>
                  </a:lnTo>
                  <a:lnTo>
                    <a:pt x="43738" y="118287"/>
                  </a:lnTo>
                  <a:lnTo>
                    <a:pt x="44196" y="116141"/>
                  </a:lnTo>
                  <a:lnTo>
                    <a:pt x="44196" y="111099"/>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362037" y="1456212"/>
              <a:ext cx="474599" cy="20814"/>
            </a:xfrm>
            <a:prstGeom prst="rect">
              <a:avLst/>
            </a:prstGeom>
          </p:spPr>
        </p:pic>
        <p:sp>
          <p:nvSpPr>
            <p:cNvPr id="13" name="object 13"/>
            <p:cNvSpPr/>
            <p:nvPr/>
          </p:nvSpPr>
          <p:spPr>
            <a:xfrm>
              <a:off x="166878" y="133731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sp>
          <p:nvSpPr>
            <p:cNvPr id="14" name="object 14"/>
            <p:cNvSpPr/>
            <p:nvPr/>
          </p:nvSpPr>
          <p:spPr>
            <a:xfrm>
              <a:off x="681227" y="194614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928944" y="3186318"/>
            <a:ext cx="109347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Linki</a:t>
            </a:r>
            <a:r>
              <a:rPr sz="350" b="1" spc="-20" dirty="0">
                <a:latin typeface="Arial"/>
                <a:cs typeface="Arial"/>
              </a:rPr>
              <a:t>ng</a:t>
            </a:r>
            <a:r>
              <a:rPr sz="350" b="1" spc="-10" dirty="0">
                <a:latin typeface="Arial"/>
                <a:cs typeface="Arial"/>
              </a:rPr>
              <a:t> </a:t>
            </a:r>
            <a:r>
              <a:rPr sz="350" b="1" spc="-15" dirty="0">
                <a:latin typeface="Arial"/>
                <a:cs typeface="Arial"/>
              </a:rPr>
              <a:t>Long-Term</a:t>
            </a:r>
            <a:r>
              <a:rPr sz="350" b="1" spc="-10" dirty="0">
                <a:latin typeface="Arial"/>
                <a:cs typeface="Arial"/>
              </a:rPr>
              <a:t> </a:t>
            </a:r>
            <a:r>
              <a:rPr sz="350" b="1" spc="-20" dirty="0">
                <a:latin typeface="Arial"/>
                <a:cs typeface="Arial"/>
              </a:rPr>
              <a:t>Dietar</a:t>
            </a:r>
            <a:r>
              <a:rPr sz="350" b="1" spc="-15" dirty="0">
                <a:latin typeface="Arial"/>
                <a:cs typeface="Arial"/>
              </a:rPr>
              <a:t>y</a:t>
            </a:r>
            <a:r>
              <a:rPr sz="350" b="1" spc="-10" dirty="0">
                <a:latin typeface="Arial"/>
                <a:cs typeface="Arial"/>
              </a:rPr>
              <a:t> </a:t>
            </a:r>
            <a:r>
              <a:rPr sz="350" b="1" spc="-15" dirty="0">
                <a:latin typeface="Arial"/>
                <a:cs typeface="Arial"/>
              </a:rPr>
              <a:t>Patterns</a:t>
            </a:r>
            <a:r>
              <a:rPr sz="350" b="1" spc="-10" dirty="0">
                <a:latin typeface="Arial"/>
                <a:cs typeface="Arial"/>
              </a:rPr>
              <a:t> </a:t>
            </a:r>
            <a:r>
              <a:rPr sz="350" b="1" spc="-20" dirty="0">
                <a:latin typeface="Arial"/>
                <a:cs typeface="Arial"/>
              </a:rPr>
              <a:t>w</a:t>
            </a:r>
            <a:r>
              <a:rPr sz="350" b="1" spc="-15" dirty="0">
                <a:latin typeface="Arial"/>
                <a:cs typeface="Arial"/>
              </a:rPr>
              <a:t>ith</a:t>
            </a:r>
            <a:r>
              <a:rPr sz="350" b="1" spc="-10" dirty="0">
                <a:latin typeface="Arial"/>
                <a:cs typeface="Arial"/>
              </a:rPr>
              <a:t> </a:t>
            </a:r>
            <a:r>
              <a:rPr sz="350" b="1" spc="-15" dirty="0">
                <a:latin typeface="Arial"/>
                <a:cs typeface="Arial"/>
              </a:rPr>
              <a:t>Gut</a:t>
            </a:r>
            <a:r>
              <a:rPr sz="350" b="1" spc="-10" dirty="0">
                <a:latin typeface="Arial"/>
                <a:cs typeface="Arial"/>
              </a:rPr>
              <a:t> </a:t>
            </a:r>
            <a:r>
              <a:rPr sz="350" b="1" spc="-15" dirty="0">
                <a:latin typeface="Arial"/>
                <a:cs typeface="Arial"/>
              </a:rPr>
              <a:t>Mi</a:t>
            </a:r>
            <a:r>
              <a:rPr sz="350" b="1" spc="-20" dirty="0">
                <a:latin typeface="Arial"/>
                <a:cs typeface="Arial"/>
              </a:rPr>
              <a:t>crob</a:t>
            </a:r>
            <a:r>
              <a:rPr sz="350" b="1" spc="-15" dirty="0">
                <a:latin typeface="Arial"/>
                <a:cs typeface="Arial"/>
              </a:rPr>
              <a:t>ial</a:t>
            </a:r>
            <a:endParaRPr sz="350">
              <a:latin typeface="Arial"/>
              <a:cs typeface="Arial"/>
            </a:endParaRPr>
          </a:p>
        </p:txBody>
      </p:sp>
      <p:sp>
        <p:nvSpPr>
          <p:cNvPr id="16" name="object 16"/>
          <p:cNvSpPr txBox="1"/>
          <p:nvPr/>
        </p:nvSpPr>
        <p:spPr>
          <a:xfrm>
            <a:off x="928944" y="3250424"/>
            <a:ext cx="26416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Enterotypes</a:t>
            </a:r>
            <a:endParaRPr sz="350">
              <a:latin typeface="Arial"/>
              <a:cs typeface="Arial"/>
            </a:endParaRPr>
          </a:p>
        </p:txBody>
      </p:sp>
      <p:sp>
        <p:nvSpPr>
          <p:cNvPr id="17" name="object 17"/>
          <p:cNvSpPr txBox="1"/>
          <p:nvPr/>
        </p:nvSpPr>
        <p:spPr>
          <a:xfrm>
            <a:off x="903545" y="3348952"/>
            <a:ext cx="1325245"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Gary</a:t>
            </a:r>
            <a:r>
              <a:rPr sz="250" b="1" dirty="0">
                <a:latin typeface="Arial"/>
                <a:cs typeface="Arial"/>
              </a:rPr>
              <a:t> </a:t>
            </a:r>
            <a:r>
              <a:rPr sz="250" b="1" spc="-15" dirty="0">
                <a:latin typeface="Arial"/>
                <a:cs typeface="Arial"/>
              </a:rPr>
              <a:t>D.</a:t>
            </a:r>
            <a:r>
              <a:rPr sz="250" b="1" spc="-10" dirty="0">
                <a:latin typeface="Arial"/>
                <a:cs typeface="Arial"/>
              </a:rPr>
              <a:t> Wu</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Jun</a:t>
            </a:r>
            <a:r>
              <a:rPr sz="250" b="1" dirty="0">
                <a:latin typeface="Arial"/>
                <a:cs typeface="Arial"/>
              </a:rPr>
              <a:t> </a:t>
            </a:r>
            <a:r>
              <a:rPr sz="250" b="1" spc="-15" dirty="0">
                <a:latin typeface="Arial"/>
                <a:cs typeface="Arial"/>
              </a:rPr>
              <a:t>Chen</a:t>
            </a:r>
            <a:r>
              <a:rPr sz="300" spc="-22" baseline="27777" dirty="0">
                <a:latin typeface="Arial"/>
                <a:cs typeface="Arial"/>
              </a:rPr>
              <a:t>2,3</a:t>
            </a:r>
            <a:r>
              <a:rPr sz="250" spc="-15" dirty="0">
                <a:latin typeface="Arial"/>
                <a:cs typeface="Arial"/>
              </a:rPr>
              <a:t>,</a:t>
            </a:r>
            <a:r>
              <a:rPr sz="250" dirty="0">
                <a:latin typeface="Arial"/>
                <a:cs typeface="Arial"/>
              </a:rPr>
              <a:t> </a:t>
            </a:r>
            <a:r>
              <a:rPr sz="250" b="1" spc="-10" dirty="0">
                <a:latin typeface="Arial"/>
                <a:cs typeface="Arial"/>
              </a:rPr>
              <a:t>Christian</a:t>
            </a:r>
            <a:r>
              <a:rPr sz="250" b="1" dirty="0">
                <a:latin typeface="Arial"/>
                <a:cs typeface="Arial"/>
              </a:rPr>
              <a:t> </a:t>
            </a:r>
            <a:r>
              <a:rPr sz="250" b="1" spc="-10" dirty="0">
                <a:latin typeface="Arial"/>
                <a:cs typeface="Arial"/>
              </a:rPr>
              <a:t>Hoffmann</a:t>
            </a:r>
            <a:r>
              <a:rPr sz="300" spc="-15" baseline="27777" dirty="0">
                <a:latin typeface="Arial"/>
                <a:cs typeface="Arial"/>
              </a:rPr>
              <a:t>4,5</a:t>
            </a:r>
            <a:r>
              <a:rPr sz="250" spc="-10" dirty="0">
                <a:latin typeface="Arial"/>
                <a:cs typeface="Arial"/>
              </a:rPr>
              <a:t>,</a:t>
            </a:r>
            <a:r>
              <a:rPr sz="250" spc="-5" dirty="0">
                <a:latin typeface="Arial"/>
                <a:cs typeface="Arial"/>
              </a:rPr>
              <a:t> </a:t>
            </a:r>
            <a:r>
              <a:rPr sz="250" b="1" spc="-15" dirty="0">
                <a:latin typeface="Arial"/>
                <a:cs typeface="Arial"/>
              </a:rPr>
              <a:t>Kyle</a:t>
            </a:r>
            <a:r>
              <a:rPr sz="250" b="1" dirty="0">
                <a:latin typeface="Arial"/>
                <a:cs typeface="Arial"/>
              </a:rPr>
              <a:t> </a:t>
            </a:r>
            <a:r>
              <a:rPr sz="250" b="1" spc="-10" dirty="0">
                <a:latin typeface="Arial"/>
                <a:cs typeface="Arial"/>
              </a:rPr>
              <a:t>Bittinger</a:t>
            </a:r>
            <a:r>
              <a:rPr sz="300" spc="-15" baseline="27777" dirty="0">
                <a:latin typeface="Arial"/>
                <a:cs typeface="Arial"/>
              </a:rPr>
              <a:t>4</a:t>
            </a:r>
            <a:r>
              <a:rPr sz="250" spc="-10" dirty="0">
                <a:latin typeface="Arial"/>
                <a:cs typeface="Arial"/>
              </a:rPr>
              <a:t>,</a:t>
            </a:r>
            <a:r>
              <a:rPr sz="250" spc="-5" dirty="0">
                <a:latin typeface="Arial"/>
                <a:cs typeface="Arial"/>
              </a:rPr>
              <a:t> </a:t>
            </a:r>
            <a:r>
              <a:rPr sz="250" b="1" spc="-15" dirty="0">
                <a:latin typeface="Arial"/>
                <a:cs typeface="Arial"/>
              </a:rPr>
              <a:t>Ying-Yu</a:t>
            </a:r>
            <a:r>
              <a:rPr sz="250" b="1" dirty="0">
                <a:latin typeface="Arial"/>
                <a:cs typeface="Arial"/>
              </a:rPr>
              <a:t> </a:t>
            </a:r>
            <a:r>
              <a:rPr sz="250" b="1" spc="-10" dirty="0">
                <a:latin typeface="Arial"/>
                <a:cs typeface="Arial"/>
              </a:rPr>
              <a:t>Chen</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Sue</a:t>
            </a:r>
            <a:r>
              <a:rPr sz="250" b="1" dirty="0">
                <a:latin typeface="Arial"/>
                <a:cs typeface="Arial"/>
              </a:rPr>
              <a:t> </a:t>
            </a:r>
            <a:r>
              <a:rPr sz="250" b="1" spc="-10" dirty="0">
                <a:latin typeface="Arial"/>
                <a:cs typeface="Arial"/>
              </a:rPr>
              <a:t>A.</a:t>
            </a:r>
            <a:endParaRPr sz="250">
              <a:latin typeface="Arial"/>
              <a:cs typeface="Arial"/>
            </a:endParaRPr>
          </a:p>
        </p:txBody>
      </p:sp>
      <p:sp>
        <p:nvSpPr>
          <p:cNvPr id="18" name="object 18"/>
          <p:cNvSpPr txBox="1"/>
          <p:nvPr/>
        </p:nvSpPr>
        <p:spPr>
          <a:xfrm>
            <a:off x="903545" y="3387364"/>
            <a:ext cx="134556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Keilbaugh</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Meenakshi</a:t>
            </a:r>
            <a:r>
              <a:rPr sz="250" b="1" spc="5" dirty="0">
                <a:latin typeface="Arial"/>
                <a:cs typeface="Arial"/>
              </a:rPr>
              <a:t> </a:t>
            </a:r>
            <a:r>
              <a:rPr sz="250" b="1" spc="-10" dirty="0">
                <a:latin typeface="Arial"/>
                <a:cs typeface="Arial"/>
              </a:rPr>
              <a:t>Bewtra</a:t>
            </a:r>
            <a:r>
              <a:rPr sz="300" spc="-15" baseline="27777" dirty="0">
                <a:latin typeface="Arial"/>
                <a:cs typeface="Arial"/>
              </a:rPr>
              <a:t>1,2</a:t>
            </a:r>
            <a:r>
              <a:rPr sz="250" spc="-10" dirty="0">
                <a:latin typeface="Arial"/>
                <a:cs typeface="Arial"/>
              </a:rPr>
              <a:t>,</a:t>
            </a:r>
            <a:r>
              <a:rPr sz="250" spc="5" dirty="0">
                <a:latin typeface="Arial"/>
                <a:cs typeface="Arial"/>
              </a:rPr>
              <a:t> </a:t>
            </a:r>
            <a:r>
              <a:rPr sz="250" b="1" spc="-15" dirty="0">
                <a:latin typeface="Arial"/>
                <a:cs typeface="Arial"/>
              </a:rPr>
              <a:t>Dan</a:t>
            </a:r>
            <a:r>
              <a:rPr sz="250" b="1" spc="-5" dirty="0">
                <a:latin typeface="Arial"/>
                <a:cs typeface="Arial"/>
              </a:rPr>
              <a:t> </a:t>
            </a:r>
            <a:r>
              <a:rPr sz="250" b="1" spc="-15" dirty="0">
                <a:latin typeface="Arial"/>
                <a:cs typeface="Arial"/>
              </a:rPr>
              <a:t>Knights</a:t>
            </a:r>
            <a:r>
              <a:rPr sz="300" spc="-22" baseline="27777" dirty="0">
                <a:latin typeface="Arial"/>
                <a:cs typeface="Arial"/>
              </a:rPr>
              <a:t>6</a:t>
            </a:r>
            <a:r>
              <a:rPr sz="250" spc="-15" dirty="0">
                <a:latin typeface="Arial"/>
                <a:cs typeface="Arial"/>
              </a:rPr>
              <a:t>,</a:t>
            </a:r>
            <a:r>
              <a:rPr sz="250" spc="5" dirty="0">
                <a:latin typeface="Arial"/>
                <a:cs typeface="Arial"/>
              </a:rPr>
              <a:t> </a:t>
            </a:r>
            <a:r>
              <a:rPr sz="250" b="1" spc="-10" dirty="0">
                <a:latin typeface="Arial"/>
                <a:cs typeface="Arial"/>
              </a:rPr>
              <a:t>William</a:t>
            </a:r>
            <a:r>
              <a:rPr sz="250" b="1" spc="-5" dirty="0">
                <a:latin typeface="Arial"/>
                <a:cs typeface="Arial"/>
              </a:rPr>
              <a:t> </a:t>
            </a:r>
            <a:r>
              <a:rPr sz="250" b="1" spc="-15" dirty="0">
                <a:latin typeface="Arial"/>
                <a:cs typeface="Arial"/>
              </a:rPr>
              <a:t>A.</a:t>
            </a:r>
            <a:r>
              <a:rPr sz="250" b="1" dirty="0">
                <a:latin typeface="Arial"/>
                <a:cs typeface="Arial"/>
              </a:rPr>
              <a:t> </a:t>
            </a:r>
            <a:r>
              <a:rPr sz="250" b="1" spc="-10" dirty="0">
                <a:latin typeface="Arial"/>
                <a:cs typeface="Arial"/>
              </a:rPr>
              <a:t>Walters</a:t>
            </a:r>
            <a:r>
              <a:rPr sz="300" spc="-15" baseline="27777" dirty="0">
                <a:latin typeface="Arial"/>
                <a:cs typeface="Arial"/>
              </a:rPr>
              <a:t>7</a:t>
            </a:r>
            <a:r>
              <a:rPr sz="250" spc="-10" dirty="0">
                <a:latin typeface="Arial"/>
                <a:cs typeface="Arial"/>
              </a:rPr>
              <a:t>,</a:t>
            </a:r>
            <a:r>
              <a:rPr sz="250" dirty="0">
                <a:latin typeface="Arial"/>
                <a:cs typeface="Arial"/>
              </a:rPr>
              <a:t> </a:t>
            </a:r>
            <a:r>
              <a:rPr sz="250" b="1" spc="-15" dirty="0">
                <a:latin typeface="Arial"/>
                <a:cs typeface="Arial"/>
              </a:rPr>
              <a:t>Rob</a:t>
            </a:r>
            <a:r>
              <a:rPr sz="250" b="1" spc="-5" dirty="0">
                <a:latin typeface="Arial"/>
                <a:cs typeface="Arial"/>
              </a:rPr>
              <a:t> </a:t>
            </a:r>
            <a:r>
              <a:rPr sz="250" b="1" spc="-10" dirty="0">
                <a:latin typeface="Arial"/>
                <a:cs typeface="Arial"/>
              </a:rPr>
              <a:t>Knight</a:t>
            </a:r>
            <a:r>
              <a:rPr sz="300" spc="-15" baseline="27777" dirty="0">
                <a:latin typeface="Arial"/>
                <a:cs typeface="Arial"/>
              </a:rPr>
              <a:t>8,9</a:t>
            </a:r>
            <a:r>
              <a:rPr sz="250" spc="-10" dirty="0">
                <a:latin typeface="Arial"/>
                <a:cs typeface="Arial"/>
              </a:rPr>
              <a:t>,</a:t>
            </a:r>
            <a:r>
              <a:rPr sz="250" spc="5" dirty="0">
                <a:latin typeface="Arial"/>
                <a:cs typeface="Arial"/>
              </a:rPr>
              <a:t> </a:t>
            </a:r>
            <a:r>
              <a:rPr sz="250" b="1" spc="-15" dirty="0">
                <a:latin typeface="Arial"/>
                <a:cs typeface="Arial"/>
              </a:rPr>
              <a:t>Rohini</a:t>
            </a:r>
            <a:endParaRPr sz="250">
              <a:latin typeface="Arial"/>
              <a:cs typeface="Arial"/>
            </a:endParaRPr>
          </a:p>
        </p:txBody>
      </p:sp>
      <p:sp>
        <p:nvSpPr>
          <p:cNvPr id="19" name="object 19"/>
          <p:cNvSpPr txBox="1"/>
          <p:nvPr/>
        </p:nvSpPr>
        <p:spPr>
          <a:xfrm>
            <a:off x="903545" y="3425745"/>
            <a:ext cx="131635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Sinha</a:t>
            </a:r>
            <a:r>
              <a:rPr sz="300" spc="-15" baseline="27777" dirty="0">
                <a:latin typeface="Arial"/>
                <a:cs typeface="Arial"/>
              </a:rPr>
              <a:t>4</a:t>
            </a:r>
            <a:r>
              <a:rPr sz="250" spc="-10" dirty="0">
                <a:latin typeface="Arial"/>
                <a:cs typeface="Arial"/>
              </a:rPr>
              <a:t>,</a:t>
            </a:r>
            <a:r>
              <a:rPr sz="250" dirty="0">
                <a:latin typeface="Arial"/>
                <a:cs typeface="Arial"/>
              </a:rPr>
              <a:t> </a:t>
            </a:r>
            <a:r>
              <a:rPr sz="250" b="1" spc="-15" dirty="0">
                <a:latin typeface="Arial"/>
                <a:cs typeface="Arial"/>
              </a:rPr>
              <a:t>Erin</a:t>
            </a:r>
            <a:r>
              <a:rPr sz="250" b="1" dirty="0">
                <a:latin typeface="Arial"/>
                <a:cs typeface="Arial"/>
              </a:rPr>
              <a:t> </a:t>
            </a:r>
            <a:r>
              <a:rPr sz="250" b="1" spc="-10" dirty="0">
                <a:latin typeface="Arial"/>
                <a:cs typeface="Arial"/>
              </a:rPr>
              <a:t>Gilroy</a:t>
            </a:r>
            <a:r>
              <a:rPr sz="300" spc="-15" baseline="27777" dirty="0">
                <a:latin typeface="Arial"/>
                <a:cs typeface="Arial"/>
              </a:rPr>
              <a:t>2</a:t>
            </a:r>
            <a:r>
              <a:rPr sz="250" spc="-10" dirty="0">
                <a:latin typeface="Arial"/>
                <a:cs typeface="Arial"/>
              </a:rPr>
              <a:t>,</a:t>
            </a:r>
            <a:r>
              <a:rPr sz="250" dirty="0">
                <a:latin typeface="Arial"/>
                <a:cs typeface="Arial"/>
              </a:rPr>
              <a:t> </a:t>
            </a:r>
            <a:r>
              <a:rPr sz="250" b="1" spc="-15" dirty="0">
                <a:latin typeface="Arial"/>
                <a:cs typeface="Arial"/>
              </a:rPr>
              <a:t>Kernika</a:t>
            </a:r>
            <a:r>
              <a:rPr sz="250" b="1" dirty="0">
                <a:latin typeface="Arial"/>
                <a:cs typeface="Arial"/>
              </a:rPr>
              <a:t> </a:t>
            </a:r>
            <a:r>
              <a:rPr sz="250" b="1" spc="-10" dirty="0">
                <a:latin typeface="Arial"/>
                <a:cs typeface="Arial"/>
              </a:rPr>
              <a:t>Gupta</a:t>
            </a:r>
            <a:r>
              <a:rPr sz="300" spc="-15" baseline="27777" dirty="0">
                <a:latin typeface="Arial"/>
                <a:cs typeface="Arial"/>
              </a:rPr>
              <a:t>10</a:t>
            </a:r>
            <a:r>
              <a:rPr sz="250" spc="-10" dirty="0">
                <a:latin typeface="Arial"/>
                <a:cs typeface="Arial"/>
              </a:rPr>
              <a:t>,</a:t>
            </a:r>
            <a:r>
              <a:rPr sz="250" dirty="0">
                <a:latin typeface="Arial"/>
                <a:cs typeface="Arial"/>
              </a:rPr>
              <a:t> </a:t>
            </a:r>
            <a:r>
              <a:rPr sz="250" b="1" spc="-15" dirty="0">
                <a:latin typeface="Arial"/>
                <a:cs typeface="Arial"/>
              </a:rPr>
              <a:t>Robert</a:t>
            </a:r>
            <a:r>
              <a:rPr sz="250" b="1" dirty="0">
                <a:latin typeface="Arial"/>
                <a:cs typeface="Arial"/>
              </a:rPr>
              <a:t> </a:t>
            </a:r>
            <a:r>
              <a:rPr sz="250" b="1" spc="-10" dirty="0">
                <a:latin typeface="Arial"/>
                <a:cs typeface="Arial"/>
              </a:rPr>
              <a:t>Baldassano</a:t>
            </a:r>
            <a:r>
              <a:rPr sz="300" spc="-15" baseline="27777" dirty="0">
                <a:latin typeface="Arial"/>
                <a:cs typeface="Arial"/>
              </a:rPr>
              <a:t>10</a:t>
            </a:r>
            <a:r>
              <a:rPr sz="250" spc="-10" dirty="0">
                <a:latin typeface="Arial"/>
                <a:cs typeface="Arial"/>
              </a:rPr>
              <a:t>,</a:t>
            </a:r>
            <a:r>
              <a:rPr sz="250" dirty="0">
                <a:latin typeface="Arial"/>
                <a:cs typeface="Arial"/>
              </a:rPr>
              <a:t> </a:t>
            </a:r>
            <a:r>
              <a:rPr sz="250" b="1" spc="-10" dirty="0">
                <a:latin typeface="Arial"/>
                <a:cs typeface="Arial"/>
              </a:rPr>
              <a:t>Lisa</a:t>
            </a:r>
            <a:r>
              <a:rPr sz="250" b="1" dirty="0">
                <a:latin typeface="Arial"/>
                <a:cs typeface="Arial"/>
              </a:rPr>
              <a:t> </a:t>
            </a:r>
            <a:r>
              <a:rPr sz="250" b="1" spc="-10" dirty="0">
                <a:latin typeface="Arial"/>
                <a:cs typeface="Arial"/>
              </a:rPr>
              <a:t>Nessel</a:t>
            </a:r>
            <a:r>
              <a:rPr sz="300" spc="-15" baseline="27777" dirty="0">
                <a:latin typeface="Arial"/>
                <a:cs typeface="Arial"/>
              </a:rPr>
              <a:t>2</a:t>
            </a:r>
            <a:r>
              <a:rPr sz="250" spc="-10" dirty="0">
                <a:latin typeface="Arial"/>
                <a:cs typeface="Arial"/>
              </a:rPr>
              <a:t>,</a:t>
            </a:r>
            <a:r>
              <a:rPr sz="250" spc="-5" dirty="0">
                <a:latin typeface="Arial"/>
                <a:cs typeface="Arial"/>
              </a:rPr>
              <a:t> </a:t>
            </a:r>
            <a:r>
              <a:rPr sz="250" b="1" spc="-15" dirty="0">
                <a:latin typeface="Arial"/>
                <a:cs typeface="Arial"/>
              </a:rPr>
              <a:t>Hongzhe</a:t>
            </a:r>
            <a:r>
              <a:rPr sz="250" b="1" dirty="0">
                <a:latin typeface="Arial"/>
                <a:cs typeface="Arial"/>
              </a:rPr>
              <a:t> </a:t>
            </a:r>
            <a:r>
              <a:rPr sz="250" b="1" spc="-10" dirty="0">
                <a:latin typeface="Arial"/>
                <a:cs typeface="Arial"/>
              </a:rPr>
              <a:t>Li</a:t>
            </a:r>
            <a:r>
              <a:rPr sz="300" spc="-15" baseline="27777" dirty="0">
                <a:latin typeface="Arial"/>
                <a:cs typeface="Arial"/>
              </a:rPr>
              <a:t>2,3</a:t>
            </a:r>
            <a:r>
              <a:rPr sz="250" spc="-10" dirty="0">
                <a:latin typeface="Arial"/>
                <a:cs typeface="Arial"/>
              </a:rPr>
              <a:t>,</a:t>
            </a:r>
            <a:endParaRPr sz="250">
              <a:latin typeface="Arial"/>
              <a:cs typeface="Arial"/>
            </a:endParaRPr>
          </a:p>
        </p:txBody>
      </p:sp>
      <p:sp>
        <p:nvSpPr>
          <p:cNvPr id="20" name="object 20"/>
          <p:cNvSpPr txBox="1"/>
          <p:nvPr/>
        </p:nvSpPr>
        <p:spPr>
          <a:xfrm>
            <a:off x="903544" y="3464157"/>
            <a:ext cx="764540"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Freder</a:t>
            </a:r>
            <a:r>
              <a:rPr sz="250" b="1" spc="-10" dirty="0">
                <a:latin typeface="Arial"/>
                <a:cs typeface="Arial"/>
              </a:rPr>
              <a:t>ic</a:t>
            </a:r>
            <a:r>
              <a:rPr sz="250" b="1" spc="-5" dirty="0">
                <a:latin typeface="Arial"/>
                <a:cs typeface="Arial"/>
              </a:rPr>
              <a:t> </a:t>
            </a:r>
            <a:r>
              <a:rPr sz="250" b="1" spc="-20" dirty="0">
                <a:latin typeface="Arial"/>
                <a:cs typeface="Arial"/>
              </a:rPr>
              <a:t>D</a:t>
            </a:r>
            <a:r>
              <a:rPr sz="250" b="1" spc="-5" dirty="0">
                <a:latin typeface="Arial"/>
                <a:cs typeface="Arial"/>
              </a:rPr>
              <a:t>. </a:t>
            </a:r>
            <a:r>
              <a:rPr sz="250" b="1" spc="-15" dirty="0">
                <a:latin typeface="Arial"/>
                <a:cs typeface="Arial"/>
              </a:rPr>
              <a:t>Bush</a:t>
            </a:r>
            <a:r>
              <a:rPr sz="250" b="1" spc="-25" dirty="0">
                <a:latin typeface="Arial"/>
                <a:cs typeface="Arial"/>
              </a:rPr>
              <a:t>m</a:t>
            </a:r>
            <a:r>
              <a:rPr sz="250" b="1" spc="-10" dirty="0">
                <a:latin typeface="Arial"/>
                <a:cs typeface="Arial"/>
              </a:rPr>
              <a:t>a</a:t>
            </a:r>
            <a:r>
              <a:rPr sz="250" b="1" spc="-5" dirty="0">
                <a:latin typeface="Arial"/>
                <a:cs typeface="Arial"/>
              </a:rPr>
              <a:t>n</a:t>
            </a:r>
            <a:r>
              <a:rPr sz="300" spc="-15" baseline="27777" dirty="0">
                <a:latin typeface="Arial"/>
                <a:cs typeface="Arial"/>
              </a:rPr>
              <a:t>4,*</a:t>
            </a:r>
            <a:r>
              <a:rPr sz="250" spc="-5" dirty="0">
                <a:latin typeface="Arial"/>
                <a:cs typeface="Arial"/>
              </a:rPr>
              <a:t>, </a:t>
            </a:r>
            <a:r>
              <a:rPr sz="250" spc="-10" dirty="0">
                <a:latin typeface="Arial"/>
                <a:cs typeface="Arial"/>
              </a:rPr>
              <a:t>and</a:t>
            </a:r>
            <a:r>
              <a:rPr sz="250" spc="-5" dirty="0">
                <a:latin typeface="Arial"/>
                <a:cs typeface="Arial"/>
              </a:rPr>
              <a:t> </a:t>
            </a:r>
            <a:r>
              <a:rPr sz="250" b="1" spc="-15" dirty="0">
                <a:latin typeface="Arial"/>
                <a:cs typeface="Arial"/>
              </a:rPr>
              <a:t>James</a:t>
            </a:r>
            <a:r>
              <a:rPr sz="250" b="1" spc="-5" dirty="0">
                <a:latin typeface="Arial"/>
                <a:cs typeface="Arial"/>
              </a:rPr>
              <a:t> </a:t>
            </a:r>
            <a:r>
              <a:rPr sz="250" b="1" spc="-20" dirty="0">
                <a:latin typeface="Arial"/>
                <a:cs typeface="Arial"/>
              </a:rPr>
              <a:t>D</a:t>
            </a:r>
            <a:r>
              <a:rPr sz="250" b="1" spc="-5" dirty="0">
                <a:latin typeface="Arial"/>
                <a:cs typeface="Arial"/>
              </a:rPr>
              <a:t>.</a:t>
            </a:r>
            <a:r>
              <a:rPr sz="250" b="1" spc="-10" dirty="0">
                <a:latin typeface="Arial"/>
                <a:cs typeface="Arial"/>
              </a:rPr>
              <a:t> Lewi</a:t>
            </a:r>
            <a:r>
              <a:rPr sz="250" b="1" spc="-5" dirty="0">
                <a:latin typeface="Arial"/>
                <a:cs typeface="Arial"/>
              </a:rPr>
              <a:t>s</a:t>
            </a:r>
            <a:r>
              <a:rPr sz="300" spc="-15" baseline="27777" dirty="0">
                <a:latin typeface="Arial"/>
                <a:cs typeface="Arial"/>
              </a:rPr>
              <a:t>1,2,3,*</a:t>
            </a:r>
            <a:endParaRPr sz="300" baseline="27777">
              <a:latin typeface="Arial"/>
              <a:cs typeface="Arial"/>
            </a:endParaRPr>
          </a:p>
        </p:txBody>
      </p:sp>
      <p:sp>
        <p:nvSpPr>
          <p:cNvPr id="21" name="object 21"/>
          <p:cNvSpPr txBox="1"/>
          <p:nvPr/>
        </p:nvSpPr>
        <p:spPr>
          <a:xfrm>
            <a:off x="903545" y="3509057"/>
            <a:ext cx="1226185" cy="51296"/>
          </a:xfrm>
          <a:prstGeom prst="rect">
            <a:avLst/>
          </a:prstGeom>
        </p:spPr>
        <p:txBody>
          <a:bodyPr vert="horz" wrap="square" lIns="0" tIns="12700" rIns="0" bIns="0" rtlCol="0">
            <a:spAutoFit/>
          </a:bodyPr>
          <a:lstStyle/>
          <a:p>
            <a:pPr marL="38100">
              <a:spcBef>
                <a:spcPts val="100"/>
              </a:spcBef>
            </a:pPr>
            <a:r>
              <a:rPr sz="225" spc="7" baseline="37037" dirty="0">
                <a:latin typeface="Arial"/>
                <a:cs typeface="Arial"/>
              </a:rPr>
              <a:t>1</a:t>
            </a:r>
            <a:r>
              <a:rPr sz="250" spc="-15" dirty="0">
                <a:latin typeface="Arial"/>
                <a:cs typeface="Arial"/>
              </a:rPr>
              <a:t>D</a:t>
            </a:r>
            <a:r>
              <a:rPr sz="250" spc="-10" dirty="0">
                <a:latin typeface="Arial"/>
                <a:cs typeface="Arial"/>
              </a:rPr>
              <a:t>ivis</a:t>
            </a:r>
            <a:r>
              <a:rPr sz="250" spc="-15" dirty="0">
                <a:latin typeface="Arial"/>
                <a:cs typeface="Arial"/>
              </a:rPr>
              <a:t>io</a:t>
            </a:r>
            <a:r>
              <a:rPr sz="250" spc="-10" dirty="0">
                <a:latin typeface="Arial"/>
                <a:cs typeface="Arial"/>
              </a:rPr>
              <a:t>n</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Gastroentero</a:t>
            </a:r>
            <a:r>
              <a:rPr sz="250" spc="-15" dirty="0">
                <a:latin typeface="Arial"/>
                <a:cs typeface="Arial"/>
              </a:rPr>
              <a:t>logy</a:t>
            </a:r>
            <a:r>
              <a:rPr sz="250" spc="-5" dirty="0">
                <a:latin typeface="Arial"/>
                <a:cs typeface="Arial"/>
              </a:rPr>
              <a:t>, </a:t>
            </a:r>
            <a:r>
              <a:rPr sz="250" spc="-15" dirty="0">
                <a:latin typeface="Arial"/>
                <a:cs typeface="Arial"/>
              </a:rPr>
              <a:t>Perelma</a:t>
            </a:r>
            <a:r>
              <a:rPr sz="250" spc="-10" dirty="0">
                <a:latin typeface="Arial"/>
                <a:cs typeface="Arial"/>
              </a:rPr>
              <a:t>n</a:t>
            </a:r>
            <a:r>
              <a:rPr sz="250" spc="-5" dirty="0">
                <a:latin typeface="Arial"/>
                <a:cs typeface="Arial"/>
              </a:rPr>
              <a:t> </a:t>
            </a:r>
            <a:r>
              <a:rPr sz="250" spc="-20" dirty="0">
                <a:latin typeface="Arial"/>
                <a:cs typeface="Arial"/>
              </a:rPr>
              <a:t>S</a:t>
            </a:r>
            <a:r>
              <a:rPr sz="250" spc="-10" dirty="0">
                <a:latin typeface="Arial"/>
                <a:cs typeface="Arial"/>
              </a:rPr>
              <a:t>chool</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Medi</a:t>
            </a:r>
            <a:r>
              <a:rPr sz="250" spc="-15" dirty="0">
                <a:latin typeface="Arial"/>
                <a:cs typeface="Arial"/>
              </a:rPr>
              <a:t>ci</a:t>
            </a:r>
            <a:r>
              <a:rPr sz="250" spc="-10" dirty="0">
                <a:latin typeface="Arial"/>
                <a:cs typeface="Arial"/>
              </a:rPr>
              <a:t>ne,</a:t>
            </a:r>
            <a:r>
              <a:rPr sz="250" spc="-5" dirty="0">
                <a:latin typeface="Arial"/>
                <a:cs typeface="Arial"/>
              </a:rPr>
              <a:t> </a:t>
            </a:r>
            <a:r>
              <a:rPr sz="250" spc="-10" dirty="0">
                <a:latin typeface="Arial"/>
                <a:cs typeface="Arial"/>
              </a:rPr>
              <a:t>Uni</a:t>
            </a:r>
            <a:r>
              <a:rPr sz="250" spc="-15" dirty="0">
                <a:latin typeface="Arial"/>
                <a:cs typeface="Arial"/>
              </a:rPr>
              <a:t>v</a:t>
            </a:r>
            <a:r>
              <a:rPr sz="250" spc="-10" dirty="0">
                <a:latin typeface="Arial"/>
                <a:cs typeface="Arial"/>
              </a:rPr>
              <a:t>er</a:t>
            </a:r>
            <a:r>
              <a:rPr sz="250" spc="-15" dirty="0">
                <a:latin typeface="Arial"/>
                <a:cs typeface="Arial"/>
              </a:rPr>
              <a:t>si</a:t>
            </a:r>
            <a:r>
              <a:rPr sz="250" spc="-10" dirty="0">
                <a:latin typeface="Arial"/>
                <a:cs typeface="Arial"/>
              </a:rPr>
              <a:t>ty</a:t>
            </a:r>
            <a:r>
              <a:rPr sz="250" spc="-5" dirty="0">
                <a:latin typeface="Arial"/>
                <a:cs typeface="Arial"/>
              </a:rPr>
              <a:t> </a:t>
            </a:r>
            <a:r>
              <a:rPr sz="250" spc="-15" dirty="0">
                <a:latin typeface="Arial"/>
                <a:cs typeface="Arial"/>
              </a:rPr>
              <a:t>o</a:t>
            </a:r>
            <a:r>
              <a:rPr sz="250" spc="-5" dirty="0">
                <a:latin typeface="Arial"/>
                <a:cs typeface="Arial"/>
              </a:rPr>
              <a:t>f </a:t>
            </a:r>
            <a:r>
              <a:rPr sz="250" spc="-20" dirty="0">
                <a:latin typeface="Arial"/>
                <a:cs typeface="Arial"/>
              </a:rPr>
              <a:t>P</a:t>
            </a:r>
            <a:r>
              <a:rPr sz="250" spc="-10" dirty="0">
                <a:latin typeface="Arial"/>
                <a:cs typeface="Arial"/>
              </a:rPr>
              <a:t>enns</a:t>
            </a:r>
            <a:r>
              <a:rPr sz="250" spc="-15" dirty="0">
                <a:latin typeface="Arial"/>
                <a:cs typeface="Arial"/>
              </a:rPr>
              <a:t>yl</a:t>
            </a:r>
            <a:r>
              <a:rPr sz="250" spc="-10" dirty="0">
                <a:latin typeface="Arial"/>
                <a:cs typeface="Arial"/>
              </a:rPr>
              <a:t>vania,</a:t>
            </a:r>
            <a:endParaRPr sz="250">
              <a:latin typeface="Arial"/>
              <a:cs typeface="Arial"/>
            </a:endParaRPr>
          </a:p>
        </p:txBody>
      </p:sp>
      <p:sp>
        <p:nvSpPr>
          <p:cNvPr id="22" name="object 22"/>
          <p:cNvSpPr txBox="1"/>
          <p:nvPr/>
        </p:nvSpPr>
        <p:spPr>
          <a:xfrm>
            <a:off x="928945" y="3547374"/>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3" name="object 23"/>
          <p:cNvSpPr txBox="1"/>
          <p:nvPr/>
        </p:nvSpPr>
        <p:spPr>
          <a:xfrm>
            <a:off x="903544" y="3604960"/>
            <a:ext cx="130429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2</a:t>
            </a:r>
            <a:r>
              <a:rPr sz="250" spc="-10" dirty="0">
                <a:latin typeface="Arial"/>
                <a:cs typeface="Arial"/>
              </a:rPr>
              <a:t>Center</a:t>
            </a:r>
            <a:r>
              <a:rPr sz="250" dirty="0">
                <a:latin typeface="Arial"/>
                <a:cs typeface="Arial"/>
              </a:rPr>
              <a:t> </a:t>
            </a:r>
            <a:r>
              <a:rPr sz="250" spc="-10" dirty="0">
                <a:latin typeface="Arial"/>
                <a:cs typeface="Arial"/>
              </a:rPr>
              <a:t>for</a:t>
            </a:r>
            <a:r>
              <a:rPr sz="250" dirty="0">
                <a:latin typeface="Arial"/>
                <a:cs typeface="Arial"/>
              </a:rPr>
              <a:t> </a:t>
            </a:r>
            <a:r>
              <a:rPr sz="250" spc="-10" dirty="0">
                <a:latin typeface="Arial"/>
                <a:cs typeface="Arial"/>
              </a:rPr>
              <a:t>Clinical</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Biostatistics,</a:t>
            </a:r>
            <a:r>
              <a:rPr sz="250" spc="5"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endParaRPr sz="250">
              <a:latin typeface="Arial"/>
              <a:cs typeface="Arial"/>
            </a:endParaRPr>
          </a:p>
        </p:txBody>
      </p:sp>
      <p:sp>
        <p:nvSpPr>
          <p:cNvPr id="24" name="object 24"/>
          <p:cNvSpPr txBox="1"/>
          <p:nvPr/>
        </p:nvSpPr>
        <p:spPr>
          <a:xfrm>
            <a:off x="928944" y="3643373"/>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5" name="object 25"/>
          <p:cNvSpPr txBox="1"/>
          <p:nvPr/>
        </p:nvSpPr>
        <p:spPr>
          <a:xfrm>
            <a:off x="903544" y="3700959"/>
            <a:ext cx="125730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3</a:t>
            </a:r>
            <a:r>
              <a:rPr sz="250" spc="-10" dirty="0">
                <a:latin typeface="Arial"/>
                <a:cs typeface="Arial"/>
              </a:rPr>
              <a:t>Department</a:t>
            </a:r>
            <a:r>
              <a:rPr sz="250"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Biostatistics</a:t>
            </a:r>
            <a:r>
              <a:rPr sz="250" dirty="0">
                <a:latin typeface="Arial"/>
                <a:cs typeface="Arial"/>
              </a:rPr>
              <a:t> </a:t>
            </a:r>
            <a:r>
              <a:rPr sz="250" spc="-15" dirty="0">
                <a:latin typeface="Arial"/>
                <a:cs typeface="Arial"/>
              </a:rPr>
              <a:t>and</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dirty="0">
                <a:latin typeface="Arial"/>
                <a:cs typeface="Arial"/>
              </a:rPr>
              <a:t> </a:t>
            </a:r>
            <a:r>
              <a:rPr sz="250" spc="-10" dirty="0">
                <a:latin typeface="Arial"/>
                <a:cs typeface="Arial"/>
              </a:rPr>
              <a:t>of</a:t>
            </a:r>
            <a:endParaRPr sz="250">
              <a:latin typeface="Arial"/>
              <a:cs typeface="Arial"/>
            </a:endParaRPr>
          </a:p>
        </p:txBody>
      </p:sp>
      <p:sp>
        <p:nvSpPr>
          <p:cNvPr id="26" name="object 26"/>
          <p:cNvSpPr txBox="1"/>
          <p:nvPr/>
        </p:nvSpPr>
        <p:spPr>
          <a:xfrm>
            <a:off x="928944" y="3739340"/>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7" name="object 27"/>
          <p:cNvSpPr txBox="1"/>
          <p:nvPr/>
        </p:nvSpPr>
        <p:spPr>
          <a:xfrm>
            <a:off x="903544" y="3796959"/>
            <a:ext cx="121666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4</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Microbiology,</a:t>
            </a:r>
            <a:r>
              <a:rPr sz="250" spc="5" dirty="0">
                <a:latin typeface="Arial"/>
                <a:cs typeface="Arial"/>
              </a:rPr>
              <a:t> </a:t>
            </a:r>
            <a:r>
              <a:rPr sz="250" spc="-15" dirty="0">
                <a:latin typeface="Arial"/>
                <a:cs typeface="Arial"/>
              </a:rPr>
              <a:t>Perelman</a:t>
            </a:r>
            <a:r>
              <a:rPr sz="250" spc="5" dirty="0">
                <a:latin typeface="Arial"/>
                <a:cs typeface="Arial"/>
              </a:rPr>
              <a:t> </a:t>
            </a:r>
            <a:r>
              <a:rPr sz="250" spc="-10" dirty="0">
                <a:latin typeface="Arial"/>
                <a:cs typeface="Arial"/>
              </a:rPr>
              <a:t>School</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Pennsylvania,</a:t>
            </a:r>
            <a:endParaRPr sz="250">
              <a:latin typeface="Arial"/>
              <a:cs typeface="Arial"/>
            </a:endParaRPr>
          </a:p>
        </p:txBody>
      </p:sp>
      <p:sp>
        <p:nvSpPr>
          <p:cNvPr id="28" name="object 28"/>
          <p:cNvSpPr txBox="1"/>
          <p:nvPr/>
        </p:nvSpPr>
        <p:spPr>
          <a:xfrm>
            <a:off x="928945" y="3835339"/>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9" name="object 29"/>
          <p:cNvSpPr txBox="1"/>
          <p:nvPr/>
        </p:nvSpPr>
        <p:spPr>
          <a:xfrm>
            <a:off x="903544" y="3873546"/>
            <a:ext cx="1336040" cy="179921"/>
          </a:xfrm>
          <a:prstGeom prst="rect">
            <a:avLst/>
          </a:prstGeom>
        </p:spPr>
        <p:txBody>
          <a:bodyPr vert="horz" wrap="square" lIns="0" tIns="12700" rIns="0" bIns="0" rtlCol="0">
            <a:spAutoFit/>
          </a:bodyPr>
          <a:lstStyle/>
          <a:p>
            <a:pPr marL="38100" marR="30480">
              <a:lnSpc>
                <a:spcPct val="151100"/>
              </a:lnSpc>
              <a:spcBef>
                <a:spcPts val="100"/>
              </a:spcBef>
            </a:pPr>
            <a:r>
              <a:rPr sz="225" spc="-15" baseline="37037" dirty="0">
                <a:latin typeface="Arial"/>
                <a:cs typeface="Arial"/>
              </a:rPr>
              <a:t>5</a:t>
            </a:r>
            <a:r>
              <a:rPr sz="250" spc="-10" dirty="0">
                <a:latin typeface="Arial"/>
                <a:cs typeface="Arial"/>
              </a:rPr>
              <a:t>Instituto de </a:t>
            </a:r>
            <a:r>
              <a:rPr sz="250" spc="-15" dirty="0">
                <a:latin typeface="Arial"/>
                <a:cs typeface="Arial"/>
              </a:rPr>
              <a:t>Ciências</a:t>
            </a:r>
            <a:r>
              <a:rPr sz="250" spc="-10" dirty="0">
                <a:latin typeface="Arial"/>
                <a:cs typeface="Arial"/>
              </a:rPr>
              <a:t> </a:t>
            </a:r>
            <a:r>
              <a:rPr sz="250" spc="-15" dirty="0">
                <a:latin typeface="Arial"/>
                <a:cs typeface="Arial"/>
              </a:rPr>
              <a:t>Biológicas,</a:t>
            </a:r>
            <a:r>
              <a:rPr sz="250" spc="-10" dirty="0">
                <a:latin typeface="Arial"/>
                <a:cs typeface="Arial"/>
              </a:rPr>
              <a:t> Universidade Federal de </a:t>
            </a:r>
            <a:r>
              <a:rPr sz="250" spc="-15" dirty="0">
                <a:latin typeface="Arial"/>
                <a:cs typeface="Arial"/>
              </a:rPr>
              <a:t>Goiás</a:t>
            </a:r>
            <a:r>
              <a:rPr sz="250" spc="-10" dirty="0">
                <a:latin typeface="Arial"/>
                <a:cs typeface="Arial"/>
              </a:rPr>
              <a:t> </a:t>
            </a:r>
            <a:r>
              <a:rPr sz="250" spc="-15" dirty="0">
                <a:latin typeface="Arial"/>
                <a:cs typeface="Arial"/>
              </a:rPr>
              <a:t>Goiania,</a:t>
            </a:r>
            <a:r>
              <a:rPr sz="250" spc="-10" dirty="0">
                <a:latin typeface="Arial"/>
                <a:cs typeface="Arial"/>
              </a:rPr>
              <a:t> </a:t>
            </a:r>
            <a:r>
              <a:rPr sz="250" spc="-15" dirty="0">
                <a:latin typeface="Arial"/>
                <a:cs typeface="Arial"/>
              </a:rPr>
              <a:t>GO,</a:t>
            </a:r>
            <a:r>
              <a:rPr sz="250" spc="-10" dirty="0">
                <a:latin typeface="Arial"/>
                <a:cs typeface="Arial"/>
              </a:rPr>
              <a:t> 74001-970, Brazil </a:t>
            </a:r>
            <a:r>
              <a:rPr sz="250" spc="-55" dirty="0">
                <a:latin typeface="Arial"/>
                <a:cs typeface="Arial"/>
              </a:rPr>
              <a:t> </a:t>
            </a:r>
            <a:r>
              <a:rPr sz="225" spc="-15" baseline="37037" dirty="0">
                <a:latin typeface="Arial"/>
                <a:cs typeface="Arial"/>
              </a:rPr>
              <a:t>6</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Computer</a:t>
            </a:r>
            <a:r>
              <a:rPr sz="250" spc="-10" dirty="0">
                <a:latin typeface="Arial"/>
                <a:cs typeface="Arial"/>
              </a:rPr>
              <a:t> </a:t>
            </a:r>
            <a:r>
              <a:rPr sz="250" spc="-15" dirty="0">
                <a:latin typeface="Arial"/>
                <a:cs typeface="Arial"/>
              </a:rPr>
              <a:t>Science,</a:t>
            </a:r>
            <a:r>
              <a:rPr sz="250" spc="-10" dirty="0">
                <a:latin typeface="Arial"/>
                <a:cs typeface="Arial"/>
              </a:rPr>
              <a:t> University</a:t>
            </a:r>
            <a:r>
              <a:rPr sz="250" spc="-5" dirty="0">
                <a:latin typeface="Arial"/>
                <a:cs typeface="Arial"/>
              </a:rPr>
              <a:t> </a:t>
            </a:r>
            <a:r>
              <a:rPr sz="250" spc="-10" dirty="0">
                <a:latin typeface="Arial"/>
                <a:cs typeface="Arial"/>
              </a:rPr>
              <a:t>of</a:t>
            </a:r>
            <a:r>
              <a:rPr sz="250" spc="45" dirty="0">
                <a:latin typeface="Arial"/>
                <a:cs typeface="Arial"/>
              </a:rPr>
              <a:t> </a:t>
            </a:r>
            <a:r>
              <a:rPr sz="250" spc="-10" dirty="0">
                <a:latin typeface="Arial"/>
                <a:cs typeface="Arial"/>
              </a:rPr>
              <a:t>Colorado,</a:t>
            </a:r>
            <a:r>
              <a:rPr sz="250" spc="50" dirty="0">
                <a:latin typeface="Arial"/>
                <a:cs typeface="Arial"/>
              </a:rPr>
              <a:t> </a:t>
            </a:r>
            <a:r>
              <a:rPr sz="250" spc="-15" dirty="0">
                <a:latin typeface="Arial"/>
                <a:cs typeface="Arial"/>
              </a:rPr>
              <a:t>Boulder,</a:t>
            </a:r>
            <a:r>
              <a:rPr sz="250" spc="40" dirty="0">
                <a:latin typeface="Arial"/>
                <a:cs typeface="Arial"/>
              </a:rPr>
              <a:t> </a:t>
            </a:r>
            <a:r>
              <a:rPr sz="250" spc="-15" dirty="0">
                <a:latin typeface="Arial"/>
                <a:cs typeface="Arial"/>
              </a:rPr>
              <a:t>CO</a:t>
            </a:r>
            <a:r>
              <a:rPr sz="250" spc="40" dirty="0">
                <a:latin typeface="Arial"/>
                <a:cs typeface="Arial"/>
              </a:rPr>
              <a:t> </a:t>
            </a:r>
            <a:r>
              <a:rPr sz="250" spc="-10" dirty="0">
                <a:latin typeface="Arial"/>
                <a:cs typeface="Arial"/>
              </a:rPr>
              <a:t>80309,</a:t>
            </a:r>
            <a:r>
              <a:rPr sz="250" spc="50" dirty="0">
                <a:latin typeface="Arial"/>
                <a:cs typeface="Arial"/>
              </a:rPr>
              <a:t> </a:t>
            </a:r>
            <a:r>
              <a:rPr sz="250" spc="-15" dirty="0">
                <a:latin typeface="Arial"/>
                <a:cs typeface="Arial"/>
              </a:rPr>
              <a:t>USA </a:t>
            </a:r>
            <a:r>
              <a:rPr sz="250" spc="-10" dirty="0">
                <a:latin typeface="Arial"/>
                <a:cs typeface="Arial"/>
              </a:rPr>
              <a:t> </a:t>
            </a:r>
            <a:r>
              <a:rPr sz="225" spc="-15" baseline="37037" dirty="0">
                <a:latin typeface="Arial"/>
                <a:cs typeface="Arial"/>
              </a:rPr>
              <a:t>7</a:t>
            </a:r>
            <a:r>
              <a:rPr sz="250" spc="-10" dirty="0">
                <a:latin typeface="Arial"/>
                <a:cs typeface="Arial"/>
              </a:rPr>
              <a:t>Department</a:t>
            </a:r>
            <a:r>
              <a:rPr sz="250" spc="-5" dirty="0">
                <a:latin typeface="Arial"/>
                <a:cs typeface="Arial"/>
              </a:rPr>
              <a:t> </a:t>
            </a:r>
            <a:r>
              <a:rPr sz="250" spc="-10" dirty="0">
                <a:latin typeface="Arial"/>
                <a:cs typeface="Arial"/>
              </a:rPr>
              <a:t>of</a:t>
            </a:r>
            <a:r>
              <a:rPr sz="250" dirty="0">
                <a:latin typeface="Arial"/>
                <a:cs typeface="Arial"/>
              </a:rPr>
              <a:t> </a:t>
            </a:r>
            <a:r>
              <a:rPr sz="250" spc="-15" dirty="0">
                <a:latin typeface="Arial"/>
                <a:cs typeface="Arial"/>
              </a:rPr>
              <a:t>Molecular,</a:t>
            </a:r>
            <a:r>
              <a:rPr sz="250" dirty="0">
                <a:latin typeface="Arial"/>
                <a:cs typeface="Arial"/>
              </a:rPr>
              <a:t> </a:t>
            </a:r>
            <a:r>
              <a:rPr sz="250" spc="-15" dirty="0">
                <a:latin typeface="Arial"/>
                <a:cs typeface="Arial"/>
              </a:rPr>
              <a:t>Cellular</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Developmental</a:t>
            </a:r>
            <a:r>
              <a:rPr sz="250" dirty="0">
                <a:latin typeface="Arial"/>
                <a:cs typeface="Arial"/>
              </a:rPr>
              <a:t> </a:t>
            </a:r>
            <a:r>
              <a:rPr sz="250" spc="-15" dirty="0">
                <a:latin typeface="Arial"/>
                <a:cs typeface="Arial"/>
              </a:rPr>
              <a:t>Biology,</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dirty="0">
                <a:latin typeface="Arial"/>
                <a:cs typeface="Arial"/>
              </a:rPr>
              <a:t> </a:t>
            </a:r>
            <a:r>
              <a:rPr sz="250" spc="-10" dirty="0">
                <a:latin typeface="Arial"/>
                <a:cs typeface="Arial"/>
              </a:rPr>
              <a:t>Boulder,</a:t>
            </a:r>
            <a:endParaRPr sz="250">
              <a:latin typeface="Arial"/>
              <a:cs typeface="Arial"/>
            </a:endParaRPr>
          </a:p>
        </p:txBody>
      </p:sp>
      <p:sp>
        <p:nvSpPr>
          <p:cNvPr id="30" name="object 30"/>
          <p:cNvSpPr txBox="1"/>
          <p:nvPr/>
        </p:nvSpPr>
        <p:spPr>
          <a:xfrm>
            <a:off x="928944" y="4046448"/>
            <a:ext cx="236854"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CO</a:t>
            </a:r>
            <a:r>
              <a:rPr sz="250" spc="-5" dirty="0">
                <a:latin typeface="Arial"/>
                <a:cs typeface="Arial"/>
              </a:rPr>
              <a:t> </a:t>
            </a:r>
            <a:r>
              <a:rPr sz="250" spc="-15" dirty="0">
                <a:latin typeface="Arial"/>
                <a:cs typeface="Arial"/>
              </a:rPr>
              <a:t>80309</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31" name="object 31"/>
          <p:cNvSpPr txBox="1"/>
          <p:nvPr/>
        </p:nvSpPr>
        <p:spPr>
          <a:xfrm>
            <a:off x="903544" y="4084781"/>
            <a:ext cx="1329690" cy="198120"/>
          </a:xfrm>
          <a:prstGeom prst="rect">
            <a:avLst/>
          </a:prstGeom>
        </p:spPr>
        <p:txBody>
          <a:bodyPr vert="horz" wrap="square" lIns="0" tIns="31750" rIns="0" bIns="0" rtlCol="0">
            <a:spAutoFit/>
          </a:bodyPr>
          <a:lstStyle/>
          <a:p>
            <a:pPr marL="38100">
              <a:spcBef>
                <a:spcPts val="250"/>
              </a:spcBef>
            </a:pPr>
            <a:r>
              <a:rPr sz="225" spc="-15" baseline="37037" dirty="0">
                <a:latin typeface="Arial"/>
                <a:cs typeface="Arial"/>
              </a:rPr>
              <a:t>8</a:t>
            </a:r>
            <a:r>
              <a:rPr sz="250" spc="-10" dirty="0">
                <a:latin typeface="Arial"/>
                <a:cs typeface="Arial"/>
              </a:rPr>
              <a:t>Department</a:t>
            </a:r>
            <a:r>
              <a:rPr sz="250"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Chemistry</a:t>
            </a:r>
            <a:r>
              <a:rPr sz="250" spc="5"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Biochemistry,</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5" dirty="0">
                <a:latin typeface="Arial"/>
                <a:cs typeface="Arial"/>
              </a:rPr>
              <a:t> </a:t>
            </a:r>
            <a:r>
              <a:rPr sz="250" spc="-15" dirty="0">
                <a:latin typeface="Arial"/>
                <a:cs typeface="Arial"/>
              </a:rPr>
              <a:t>CO</a:t>
            </a:r>
            <a:r>
              <a:rPr sz="250"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9</a:t>
            </a:r>
            <a:r>
              <a:rPr sz="250" spc="-10" dirty="0">
                <a:latin typeface="Arial"/>
                <a:cs typeface="Arial"/>
              </a:rPr>
              <a:t>Howard</a:t>
            </a:r>
            <a:r>
              <a:rPr sz="250" spc="5" dirty="0">
                <a:latin typeface="Arial"/>
                <a:cs typeface="Arial"/>
              </a:rPr>
              <a:t> </a:t>
            </a:r>
            <a:r>
              <a:rPr sz="250" spc="-15" dirty="0">
                <a:latin typeface="Arial"/>
                <a:cs typeface="Arial"/>
              </a:rPr>
              <a:t>Hughes</a:t>
            </a:r>
            <a:r>
              <a:rPr sz="250" spc="5" dirty="0">
                <a:latin typeface="Arial"/>
                <a:cs typeface="Arial"/>
              </a:rPr>
              <a:t> </a:t>
            </a:r>
            <a:r>
              <a:rPr sz="250" spc="-15" dirty="0">
                <a:latin typeface="Arial"/>
                <a:cs typeface="Arial"/>
              </a:rPr>
              <a:t>Medical</a:t>
            </a:r>
            <a:r>
              <a:rPr sz="250" spc="5" dirty="0">
                <a:latin typeface="Arial"/>
                <a:cs typeface="Arial"/>
              </a:rPr>
              <a:t> </a:t>
            </a:r>
            <a:r>
              <a:rPr sz="250" spc="-10" dirty="0">
                <a:latin typeface="Arial"/>
                <a:cs typeface="Arial"/>
              </a:rPr>
              <a:t>Institute,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10" dirty="0">
                <a:latin typeface="Arial"/>
                <a:cs typeface="Arial"/>
              </a:rPr>
              <a:t> </a:t>
            </a:r>
            <a:r>
              <a:rPr sz="250" spc="-15" dirty="0">
                <a:latin typeface="Arial"/>
                <a:cs typeface="Arial"/>
              </a:rPr>
              <a:t>CO</a:t>
            </a:r>
            <a:r>
              <a:rPr sz="250" spc="5"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10</a:t>
            </a:r>
            <a:r>
              <a:rPr sz="250" spc="-10" dirty="0">
                <a:latin typeface="Arial"/>
                <a:cs typeface="Arial"/>
              </a:rPr>
              <a:t>Division</a:t>
            </a:r>
            <a:r>
              <a:rPr sz="250" spc="10" dirty="0">
                <a:latin typeface="Arial"/>
                <a:cs typeface="Arial"/>
              </a:rPr>
              <a:t> </a:t>
            </a:r>
            <a:r>
              <a:rPr sz="250" spc="-10" dirty="0">
                <a:latin typeface="Arial"/>
                <a:cs typeface="Arial"/>
              </a:rPr>
              <a:t>of</a:t>
            </a:r>
            <a:r>
              <a:rPr sz="250" spc="10" dirty="0">
                <a:latin typeface="Arial"/>
                <a:cs typeface="Arial"/>
              </a:rPr>
              <a:t> </a:t>
            </a:r>
            <a:r>
              <a:rPr sz="250" spc="-10" dirty="0">
                <a:latin typeface="Arial"/>
                <a:cs typeface="Arial"/>
              </a:rPr>
              <a:t>Gastroenterology,</a:t>
            </a:r>
            <a:r>
              <a:rPr sz="250" spc="10" dirty="0">
                <a:latin typeface="Arial"/>
                <a:cs typeface="Arial"/>
              </a:rPr>
              <a:t> </a:t>
            </a:r>
            <a:r>
              <a:rPr sz="250" spc="-15" dirty="0">
                <a:latin typeface="Arial"/>
                <a:cs typeface="Arial"/>
              </a:rPr>
              <a:t>Children's</a:t>
            </a:r>
            <a:r>
              <a:rPr sz="250" spc="10" dirty="0">
                <a:latin typeface="Arial"/>
                <a:cs typeface="Arial"/>
              </a:rPr>
              <a:t> </a:t>
            </a:r>
            <a:r>
              <a:rPr sz="250" spc="-10" dirty="0">
                <a:latin typeface="Arial"/>
                <a:cs typeface="Arial"/>
              </a:rPr>
              <a:t>Hospital</a:t>
            </a:r>
            <a:r>
              <a:rPr sz="250" spc="5" dirty="0">
                <a:latin typeface="Arial"/>
                <a:cs typeface="Arial"/>
              </a:rPr>
              <a:t> </a:t>
            </a:r>
            <a:r>
              <a:rPr sz="250" spc="-10" dirty="0">
                <a:latin typeface="Arial"/>
                <a:cs typeface="Arial"/>
              </a:rPr>
              <a:t>of</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PA</a:t>
            </a:r>
            <a:r>
              <a:rPr sz="250" spc="5" dirty="0">
                <a:latin typeface="Arial"/>
                <a:cs typeface="Arial"/>
              </a:rPr>
              <a:t> </a:t>
            </a:r>
            <a:r>
              <a:rPr sz="250" spc="-10" dirty="0">
                <a:latin typeface="Arial"/>
                <a:cs typeface="Arial"/>
              </a:rPr>
              <a:t>19104,</a:t>
            </a:r>
            <a:r>
              <a:rPr sz="250" spc="10" dirty="0">
                <a:latin typeface="Arial"/>
                <a:cs typeface="Arial"/>
              </a:rPr>
              <a:t> </a:t>
            </a:r>
            <a:r>
              <a:rPr sz="250" spc="-15" dirty="0">
                <a:latin typeface="Arial"/>
                <a:cs typeface="Arial"/>
              </a:rPr>
              <a:t>USA</a:t>
            </a:r>
            <a:endParaRPr sz="250">
              <a:latin typeface="Arial"/>
              <a:cs typeface="Arial"/>
            </a:endParaRPr>
          </a:p>
        </p:txBody>
      </p:sp>
      <p:sp>
        <p:nvSpPr>
          <p:cNvPr id="32" name="object 32"/>
          <p:cNvSpPr txBox="1"/>
          <p:nvPr/>
        </p:nvSpPr>
        <p:spPr>
          <a:xfrm>
            <a:off x="928945" y="4294450"/>
            <a:ext cx="168275" cy="58991"/>
          </a:xfrm>
          <a:prstGeom prst="rect">
            <a:avLst/>
          </a:prstGeom>
        </p:spPr>
        <p:txBody>
          <a:bodyPr vert="horz" wrap="square" lIns="0" tIns="12700" rIns="0" bIns="0" rtlCol="0">
            <a:spAutoFit/>
          </a:bodyPr>
          <a:lstStyle/>
          <a:p>
            <a:pPr marL="12700">
              <a:spcBef>
                <a:spcPts val="100"/>
              </a:spcBef>
            </a:pPr>
            <a:r>
              <a:rPr sz="300" b="1" spc="-15" dirty="0">
                <a:latin typeface="Arial"/>
                <a:cs typeface="Arial"/>
              </a:rPr>
              <a:t>A</a:t>
            </a:r>
            <a:r>
              <a:rPr sz="300" b="1" spc="-20" dirty="0">
                <a:latin typeface="Arial"/>
                <a:cs typeface="Arial"/>
              </a:rPr>
              <a:t>bs</a:t>
            </a:r>
            <a:r>
              <a:rPr sz="300" b="1" spc="-10" dirty="0">
                <a:latin typeface="Arial"/>
                <a:cs typeface="Arial"/>
              </a:rPr>
              <a:t>tr</a:t>
            </a:r>
            <a:r>
              <a:rPr sz="300" b="1" spc="-20" dirty="0">
                <a:latin typeface="Arial"/>
                <a:cs typeface="Arial"/>
              </a:rPr>
              <a:t>ac</a:t>
            </a:r>
            <a:r>
              <a:rPr sz="300" b="1" spc="-10" dirty="0">
                <a:latin typeface="Arial"/>
                <a:cs typeface="Arial"/>
              </a:rPr>
              <a:t>t</a:t>
            </a:r>
            <a:endParaRPr sz="300">
              <a:latin typeface="Arial"/>
              <a:cs typeface="Arial"/>
            </a:endParaRPr>
          </a:p>
        </p:txBody>
      </p:sp>
      <p:sp>
        <p:nvSpPr>
          <p:cNvPr id="33" name="object 33"/>
          <p:cNvSpPr txBox="1"/>
          <p:nvPr/>
        </p:nvSpPr>
        <p:spPr>
          <a:xfrm>
            <a:off x="982146" y="4355217"/>
            <a:ext cx="1185545" cy="332740"/>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Diet</a:t>
            </a:r>
            <a:r>
              <a:rPr sz="250" spc="-5" dirty="0">
                <a:latin typeface="Times New Roman"/>
                <a:cs typeface="Times New Roman"/>
              </a:rPr>
              <a:t> </a:t>
            </a:r>
            <a:r>
              <a:rPr sz="250" spc="-10" dirty="0">
                <a:latin typeface="Times New Roman"/>
                <a:cs typeface="Times New Roman"/>
              </a:rPr>
              <a:t>strongly affects </a:t>
            </a:r>
            <a:r>
              <a:rPr sz="250" spc="-15" dirty="0">
                <a:latin typeface="Times New Roman"/>
                <a:cs typeface="Times New Roman"/>
              </a:rPr>
              <a:t>human</a:t>
            </a:r>
            <a:r>
              <a:rPr sz="250" spc="-10" dirty="0">
                <a:latin typeface="Times New Roman"/>
                <a:cs typeface="Times New Roman"/>
              </a:rPr>
              <a:t> health,</a:t>
            </a:r>
            <a:r>
              <a:rPr sz="250" spc="-5" dirty="0">
                <a:latin typeface="Times New Roman"/>
                <a:cs typeface="Times New Roman"/>
              </a:rPr>
              <a:t> </a:t>
            </a:r>
            <a:r>
              <a:rPr sz="250" spc="-10" dirty="0">
                <a:latin typeface="Times New Roman"/>
                <a:cs typeface="Times New Roman"/>
              </a:rPr>
              <a:t>partly</a:t>
            </a:r>
            <a:r>
              <a:rPr sz="250" spc="40" dirty="0">
                <a:latin typeface="Times New Roman"/>
                <a:cs typeface="Times New Roman"/>
              </a:rPr>
              <a:t> </a:t>
            </a:r>
            <a:r>
              <a:rPr sz="250" spc="-15" dirty="0">
                <a:latin typeface="Times New Roman"/>
                <a:cs typeface="Times New Roman"/>
              </a:rPr>
              <a:t>by</a:t>
            </a:r>
            <a:r>
              <a:rPr sz="250" spc="35" dirty="0">
                <a:latin typeface="Times New Roman"/>
                <a:cs typeface="Times New Roman"/>
              </a:rPr>
              <a:t> </a:t>
            </a:r>
            <a:r>
              <a:rPr sz="250" spc="-10" dirty="0">
                <a:latin typeface="Times New Roman"/>
                <a:cs typeface="Times New Roman"/>
              </a:rPr>
              <a:t>modulating gut </a:t>
            </a:r>
            <a:r>
              <a:rPr sz="250" spc="-15" dirty="0">
                <a:latin typeface="Times New Roman"/>
                <a:cs typeface="Times New Roman"/>
              </a:rPr>
              <a:t>microbiome</a:t>
            </a:r>
            <a:r>
              <a:rPr sz="250" spc="30" dirty="0">
                <a:latin typeface="Times New Roman"/>
                <a:cs typeface="Times New Roman"/>
              </a:rPr>
              <a:t> </a:t>
            </a:r>
            <a:r>
              <a:rPr sz="250" spc="-10" dirty="0">
                <a:latin typeface="Times New Roman"/>
                <a:cs typeface="Times New Roman"/>
              </a:rPr>
              <a:t>composition.</a:t>
            </a:r>
            <a:r>
              <a:rPr sz="250" spc="45" dirty="0">
                <a:latin typeface="Times New Roman"/>
                <a:cs typeface="Times New Roman"/>
              </a:rPr>
              <a:t> </a:t>
            </a:r>
            <a:r>
              <a:rPr sz="250" spc="-15" dirty="0">
                <a:latin typeface="Times New Roman"/>
                <a:cs typeface="Times New Roman"/>
              </a:rPr>
              <a:t>We</a:t>
            </a:r>
            <a:r>
              <a:rPr sz="250" spc="30" dirty="0">
                <a:latin typeface="Times New Roman"/>
                <a:cs typeface="Times New Roman"/>
              </a:rPr>
              <a:t> </a:t>
            </a:r>
            <a:r>
              <a:rPr sz="250" spc="-15" dirty="0">
                <a:latin typeface="Times New Roman"/>
                <a:cs typeface="Times New Roman"/>
              </a:rPr>
              <a:t>used </a:t>
            </a:r>
            <a:r>
              <a:rPr sz="250" spc="-10" dirty="0">
                <a:latin typeface="Times New Roman"/>
                <a:cs typeface="Times New Roman"/>
              </a:rPr>
              <a:t> diet</a:t>
            </a:r>
            <a:r>
              <a:rPr sz="250" spc="-5" dirty="0">
                <a:latin typeface="Times New Roman"/>
                <a:cs typeface="Times New Roman"/>
              </a:rPr>
              <a:t> </a:t>
            </a:r>
            <a:r>
              <a:rPr sz="250" spc="-10" dirty="0">
                <a:latin typeface="Times New Roman"/>
                <a:cs typeface="Times New Roman"/>
              </a:rPr>
              <a:t>inventories</a:t>
            </a:r>
            <a:r>
              <a:rPr sz="250" spc="-5" dirty="0">
                <a:latin typeface="Times New Roman"/>
                <a:cs typeface="Times New Roman"/>
              </a:rPr>
              <a:t> </a:t>
            </a:r>
            <a:r>
              <a:rPr sz="250" spc="-15" dirty="0">
                <a:latin typeface="Times New Roman"/>
                <a:cs typeface="Times New Roman"/>
              </a:rPr>
              <a:t>and</a:t>
            </a:r>
            <a:r>
              <a:rPr sz="250" spc="-10" dirty="0">
                <a:latin typeface="Times New Roman"/>
                <a:cs typeface="Times New Roman"/>
              </a:rPr>
              <a:t> </a:t>
            </a:r>
            <a:r>
              <a:rPr sz="250" spc="-5" dirty="0">
                <a:latin typeface="Times New Roman"/>
                <a:cs typeface="Times New Roman"/>
              </a:rPr>
              <a:t>16S </a:t>
            </a:r>
            <a:r>
              <a:rPr sz="250" spc="-15" dirty="0">
                <a:latin typeface="Times New Roman"/>
                <a:cs typeface="Times New Roman"/>
              </a:rPr>
              <a:t>rDNA</a:t>
            </a:r>
            <a:r>
              <a:rPr sz="250" spc="-10" dirty="0">
                <a:latin typeface="Times New Roman"/>
                <a:cs typeface="Times New Roman"/>
              </a:rPr>
              <a:t> </a:t>
            </a:r>
            <a:r>
              <a:rPr sz="250" spc="-15" dirty="0">
                <a:latin typeface="Times New Roman"/>
                <a:cs typeface="Times New Roman"/>
              </a:rPr>
              <a:t>sequencing</a:t>
            </a:r>
            <a:r>
              <a:rPr sz="250" spc="30" dirty="0">
                <a:latin typeface="Times New Roman"/>
                <a:cs typeface="Times New Roman"/>
              </a:rPr>
              <a:t> </a:t>
            </a:r>
            <a:r>
              <a:rPr sz="250" spc="-10" dirty="0">
                <a:latin typeface="Times New Roman"/>
                <a:cs typeface="Times New Roman"/>
              </a:rPr>
              <a:t>to</a:t>
            </a:r>
            <a:r>
              <a:rPr sz="250" spc="45" dirty="0">
                <a:latin typeface="Times New Roman"/>
                <a:cs typeface="Times New Roman"/>
              </a:rPr>
              <a:t> </a:t>
            </a:r>
            <a:r>
              <a:rPr sz="250" spc="-10" dirty="0">
                <a:latin typeface="Times New Roman"/>
                <a:cs typeface="Times New Roman"/>
              </a:rPr>
              <a:t>characterize</a:t>
            </a:r>
            <a:r>
              <a:rPr sz="250" spc="40" dirty="0">
                <a:latin typeface="Times New Roman"/>
                <a:cs typeface="Times New Roman"/>
              </a:rPr>
              <a:t> </a:t>
            </a:r>
            <a:r>
              <a:rPr sz="250" spc="-10" dirty="0">
                <a:latin typeface="Times New Roman"/>
                <a:cs typeface="Times New Roman"/>
              </a:rPr>
              <a:t>fecal</a:t>
            </a:r>
            <a:r>
              <a:rPr sz="250" spc="45" dirty="0">
                <a:latin typeface="Times New Roman"/>
                <a:cs typeface="Times New Roman"/>
              </a:rPr>
              <a:t> </a:t>
            </a:r>
            <a:r>
              <a:rPr sz="250" spc="-15" dirty="0">
                <a:latin typeface="Times New Roman"/>
                <a:cs typeface="Times New Roman"/>
              </a:rPr>
              <a:t>samples</a:t>
            </a:r>
            <a:r>
              <a:rPr sz="250" spc="30" dirty="0">
                <a:latin typeface="Times New Roman"/>
                <a:cs typeface="Times New Roman"/>
              </a:rPr>
              <a:t> </a:t>
            </a:r>
            <a:r>
              <a:rPr sz="250" spc="-15" dirty="0">
                <a:latin typeface="Times New Roman"/>
                <a:cs typeface="Times New Roman"/>
              </a:rPr>
              <a:t>from</a:t>
            </a:r>
            <a:r>
              <a:rPr sz="250" spc="35" dirty="0">
                <a:latin typeface="Times New Roman"/>
                <a:cs typeface="Times New Roman"/>
              </a:rPr>
              <a:t> </a:t>
            </a:r>
            <a:r>
              <a:rPr sz="250" spc="-10" dirty="0">
                <a:latin typeface="Times New Roman"/>
                <a:cs typeface="Times New Roman"/>
              </a:rPr>
              <a:t>98</a:t>
            </a:r>
            <a:r>
              <a:rPr sz="250" spc="40" dirty="0">
                <a:latin typeface="Times New Roman"/>
                <a:cs typeface="Times New Roman"/>
              </a:rPr>
              <a:t> </a:t>
            </a:r>
            <a:r>
              <a:rPr sz="250" spc="-10" dirty="0">
                <a:latin typeface="Times New Roman"/>
                <a:cs typeface="Times New Roman"/>
              </a:rPr>
              <a:t>individuals. </a:t>
            </a:r>
            <a:r>
              <a:rPr sz="250" spc="-5" dirty="0">
                <a:latin typeface="Times New Roman"/>
                <a:cs typeface="Times New Roman"/>
              </a:rPr>
              <a:t> </a:t>
            </a:r>
            <a:r>
              <a:rPr sz="250" spc="-10" dirty="0">
                <a:latin typeface="Times New Roman"/>
                <a:cs typeface="Times New Roman"/>
              </a:rPr>
              <a:t>Fecal communities clustered into</a:t>
            </a:r>
            <a:r>
              <a:rPr sz="250" spc="-5" dirty="0">
                <a:latin typeface="Times New Roman"/>
                <a:cs typeface="Times New Roman"/>
              </a:rPr>
              <a:t> </a:t>
            </a:r>
            <a:r>
              <a:rPr sz="250" spc="-10" dirty="0">
                <a:latin typeface="Times New Roman"/>
                <a:cs typeface="Times New Roman"/>
              </a:rPr>
              <a:t>enterotypes distinguished primarily</a:t>
            </a:r>
            <a:r>
              <a:rPr sz="250" dirty="0">
                <a:latin typeface="Times New Roman"/>
                <a:cs typeface="Times New Roman"/>
              </a:rPr>
              <a:t> </a:t>
            </a:r>
            <a:r>
              <a:rPr sz="250" spc="-15" dirty="0">
                <a:latin typeface="Times New Roman"/>
                <a:cs typeface="Times New Roman"/>
              </a:rPr>
              <a:t>by</a:t>
            </a:r>
            <a:r>
              <a:rPr sz="250" spc="-10" dirty="0">
                <a:latin typeface="Times New Roman"/>
                <a:cs typeface="Times New Roman"/>
              </a:rPr>
              <a:t> levels of</a:t>
            </a:r>
            <a:r>
              <a:rPr sz="250" spc="5" dirty="0">
                <a:latin typeface="Times New Roman"/>
                <a:cs typeface="Times New Roman"/>
              </a:rPr>
              <a:t> </a:t>
            </a:r>
            <a:r>
              <a:rPr sz="250" spc="-10" dirty="0">
                <a:latin typeface="Times New Roman"/>
                <a:cs typeface="Times New Roman"/>
              </a:rPr>
              <a:t>Bacteroides</a:t>
            </a:r>
            <a:r>
              <a:rPr sz="250" dirty="0">
                <a:latin typeface="Times New Roman"/>
                <a:cs typeface="Times New Roman"/>
              </a:rPr>
              <a:t> </a:t>
            </a:r>
            <a:r>
              <a:rPr sz="250" spc="-15" dirty="0">
                <a:latin typeface="Times New Roman"/>
                <a:cs typeface="Times New Roman"/>
              </a:rPr>
              <a:t>and </a:t>
            </a:r>
            <a:r>
              <a:rPr sz="250" spc="-10" dirty="0">
                <a:latin typeface="Times New Roman"/>
                <a:cs typeface="Times New Roman"/>
              </a:rPr>
              <a:t> Prevotella.</a:t>
            </a:r>
            <a:r>
              <a:rPr sz="250" dirty="0">
                <a:latin typeface="Times New Roman"/>
                <a:cs typeface="Times New Roman"/>
              </a:rPr>
              <a:t> </a:t>
            </a:r>
            <a:r>
              <a:rPr sz="250" spc="-10" dirty="0">
                <a:latin typeface="Times New Roman"/>
                <a:cs typeface="Times New Roman"/>
              </a:rPr>
              <a:t>Enterotypes</a:t>
            </a:r>
            <a:r>
              <a:rPr sz="250" dirty="0">
                <a:latin typeface="Times New Roman"/>
                <a:cs typeface="Times New Roman"/>
              </a:rPr>
              <a:t> </a:t>
            </a:r>
            <a:r>
              <a:rPr sz="250" spc="-10" dirty="0">
                <a:latin typeface="Times New Roman"/>
                <a:cs typeface="Times New Roman"/>
              </a:rPr>
              <a:t>were</a:t>
            </a:r>
            <a:r>
              <a:rPr sz="250" dirty="0">
                <a:latin typeface="Times New Roman"/>
                <a:cs typeface="Times New Roman"/>
              </a:rPr>
              <a:t> </a:t>
            </a:r>
            <a:r>
              <a:rPr sz="250" spc="-10" dirty="0">
                <a:latin typeface="Times New Roman"/>
                <a:cs typeface="Times New Roman"/>
              </a:rPr>
              <a:t>strongly</a:t>
            </a:r>
            <a:r>
              <a:rPr sz="250" spc="-5" dirty="0">
                <a:latin typeface="Times New Roman"/>
                <a:cs typeface="Times New Roman"/>
              </a:rPr>
              <a:t> </a:t>
            </a:r>
            <a:r>
              <a:rPr sz="250" spc="-10" dirty="0">
                <a:latin typeface="Times New Roman"/>
                <a:cs typeface="Times New Roman"/>
              </a:rPr>
              <a:t>associated</a:t>
            </a:r>
            <a:r>
              <a:rPr sz="250" dirty="0">
                <a:latin typeface="Times New Roman"/>
                <a:cs typeface="Times New Roman"/>
              </a:rPr>
              <a:t> </a:t>
            </a:r>
            <a:r>
              <a:rPr sz="250" spc="-10" dirty="0">
                <a:latin typeface="Times New Roman"/>
                <a:cs typeface="Times New Roman"/>
              </a:rPr>
              <a:t>with</a:t>
            </a:r>
            <a:r>
              <a:rPr sz="250" dirty="0">
                <a:latin typeface="Times New Roman"/>
                <a:cs typeface="Times New Roman"/>
              </a:rPr>
              <a:t> </a:t>
            </a:r>
            <a:r>
              <a:rPr sz="250" spc="-10" dirty="0">
                <a:latin typeface="Times New Roman"/>
                <a:cs typeface="Times New Roman"/>
              </a:rPr>
              <a:t>long-term</a:t>
            </a:r>
            <a:r>
              <a:rPr sz="250" spc="-5" dirty="0">
                <a:latin typeface="Times New Roman"/>
                <a:cs typeface="Times New Roman"/>
              </a:rPr>
              <a:t> </a:t>
            </a:r>
            <a:r>
              <a:rPr sz="250" spc="-10" dirty="0">
                <a:latin typeface="Times New Roman"/>
                <a:cs typeface="Times New Roman"/>
              </a:rPr>
              <a:t>diets,</a:t>
            </a:r>
            <a:r>
              <a:rPr sz="250" spc="5" dirty="0">
                <a:latin typeface="Times New Roman"/>
                <a:cs typeface="Times New Roman"/>
              </a:rPr>
              <a:t> </a:t>
            </a:r>
            <a:r>
              <a:rPr sz="250" spc="-10" dirty="0">
                <a:latin typeface="Times New Roman"/>
                <a:cs typeface="Times New Roman"/>
              </a:rPr>
              <a:t>particularly</a:t>
            </a:r>
            <a:r>
              <a:rPr sz="250" dirty="0">
                <a:latin typeface="Times New Roman"/>
                <a:cs typeface="Times New Roman"/>
              </a:rPr>
              <a:t> </a:t>
            </a:r>
            <a:r>
              <a:rPr sz="250" spc="-10" dirty="0">
                <a:latin typeface="Times New Roman"/>
                <a:cs typeface="Times New Roman"/>
              </a:rPr>
              <a:t>protein</a:t>
            </a:r>
            <a:r>
              <a:rPr sz="250" spc="-5" dirty="0">
                <a:latin typeface="Times New Roman"/>
                <a:cs typeface="Times New Roman"/>
              </a:rPr>
              <a:t> </a:t>
            </a:r>
            <a:r>
              <a:rPr sz="250" spc="-15" dirty="0">
                <a:latin typeface="Times New Roman"/>
                <a:cs typeface="Times New Roman"/>
              </a:rPr>
              <a:t>and </a:t>
            </a:r>
            <a:r>
              <a:rPr sz="250" spc="-10" dirty="0">
                <a:latin typeface="Times New Roman"/>
                <a:cs typeface="Times New Roman"/>
              </a:rPr>
              <a:t> animal</a:t>
            </a:r>
            <a:r>
              <a:rPr sz="250" dirty="0">
                <a:latin typeface="Times New Roman"/>
                <a:cs typeface="Times New Roman"/>
              </a:rPr>
              <a:t> </a:t>
            </a:r>
            <a:r>
              <a:rPr sz="250" spc="-10" dirty="0">
                <a:latin typeface="Times New Roman"/>
                <a:cs typeface="Times New Roman"/>
              </a:rPr>
              <a:t>fat</a:t>
            </a:r>
            <a:r>
              <a:rPr sz="250" spc="10" dirty="0">
                <a:latin typeface="Times New Roman"/>
                <a:cs typeface="Times New Roman"/>
              </a:rPr>
              <a:t> </a:t>
            </a:r>
            <a:r>
              <a:rPr sz="250" spc="-10" dirty="0">
                <a:latin typeface="Times New Roman"/>
                <a:cs typeface="Times New Roman"/>
              </a:rPr>
              <a:t>(Bacteroides)</a:t>
            </a:r>
            <a:r>
              <a:rPr sz="250" spc="5" dirty="0">
                <a:latin typeface="Times New Roman"/>
                <a:cs typeface="Times New Roman"/>
              </a:rPr>
              <a:t> </a:t>
            </a:r>
            <a:r>
              <a:rPr sz="250" spc="-10" dirty="0">
                <a:latin typeface="Times New Roman"/>
                <a:cs typeface="Times New Roman"/>
              </a:rPr>
              <a:t>versus</a:t>
            </a:r>
            <a:r>
              <a:rPr sz="250" spc="5" dirty="0">
                <a:latin typeface="Times New Roman"/>
                <a:cs typeface="Times New Roman"/>
              </a:rPr>
              <a:t> </a:t>
            </a:r>
            <a:r>
              <a:rPr sz="250" spc="-10" dirty="0">
                <a:latin typeface="Times New Roman"/>
                <a:cs typeface="Times New Roman"/>
              </a:rPr>
              <a:t>carbohydrates</a:t>
            </a:r>
            <a:r>
              <a:rPr sz="250" spc="5" dirty="0">
                <a:latin typeface="Times New Roman"/>
                <a:cs typeface="Times New Roman"/>
              </a:rPr>
              <a:t> </a:t>
            </a:r>
            <a:r>
              <a:rPr sz="250" spc="-10" dirty="0">
                <a:latin typeface="Times New Roman"/>
                <a:cs typeface="Times New Roman"/>
              </a:rPr>
              <a:t>(Prevotella).</a:t>
            </a:r>
            <a:r>
              <a:rPr sz="250" spc="5" dirty="0">
                <a:latin typeface="Times New Roman"/>
                <a:cs typeface="Times New Roman"/>
              </a:rPr>
              <a:t> </a:t>
            </a:r>
            <a:r>
              <a:rPr sz="250" spc="-15" dirty="0">
                <a:latin typeface="Times New Roman"/>
                <a:cs typeface="Times New Roman"/>
              </a:rPr>
              <a:t>A</a:t>
            </a:r>
            <a:r>
              <a:rPr sz="250" dirty="0">
                <a:latin typeface="Times New Roman"/>
                <a:cs typeface="Times New Roman"/>
              </a:rPr>
              <a:t> </a:t>
            </a:r>
            <a:r>
              <a:rPr sz="250" spc="-10" dirty="0">
                <a:latin typeface="Times New Roman"/>
                <a:cs typeface="Times New Roman"/>
              </a:rPr>
              <a:t>controlled-feeding</a:t>
            </a:r>
            <a:r>
              <a:rPr sz="250" spc="5" dirty="0">
                <a:latin typeface="Times New Roman"/>
                <a:cs typeface="Times New Roman"/>
              </a:rPr>
              <a:t> </a:t>
            </a:r>
            <a:r>
              <a:rPr sz="250" spc="-10" dirty="0">
                <a:latin typeface="Times New Roman"/>
                <a:cs typeface="Times New Roman"/>
              </a:rPr>
              <a:t>study</a:t>
            </a:r>
            <a:r>
              <a:rPr sz="250" spc="5" dirty="0">
                <a:latin typeface="Times New Roman"/>
                <a:cs typeface="Times New Roman"/>
              </a:rPr>
              <a:t> </a:t>
            </a:r>
            <a:r>
              <a:rPr sz="250" spc="-10" dirty="0">
                <a:latin typeface="Times New Roman"/>
                <a:cs typeface="Times New Roman"/>
              </a:rPr>
              <a:t>of</a:t>
            </a:r>
            <a:r>
              <a:rPr sz="250" spc="5" dirty="0">
                <a:latin typeface="Times New Roman"/>
                <a:cs typeface="Times New Roman"/>
              </a:rPr>
              <a:t> </a:t>
            </a:r>
            <a:r>
              <a:rPr sz="250" spc="-15" dirty="0">
                <a:latin typeface="Times New Roman"/>
                <a:cs typeface="Times New Roman"/>
              </a:rPr>
              <a:t>10 </a:t>
            </a:r>
            <a:r>
              <a:rPr sz="250" spc="-10" dirty="0">
                <a:latin typeface="Times New Roman"/>
                <a:cs typeface="Times New Roman"/>
              </a:rPr>
              <a:t> subjects</a:t>
            </a:r>
            <a:r>
              <a:rPr sz="250" spc="-5" dirty="0">
                <a:latin typeface="Times New Roman"/>
                <a:cs typeface="Times New Roman"/>
              </a:rPr>
              <a:t> </a:t>
            </a:r>
            <a:r>
              <a:rPr sz="250" spc="-15" dirty="0">
                <a:latin typeface="Times New Roman"/>
                <a:cs typeface="Times New Roman"/>
              </a:rPr>
              <a:t>showed</a:t>
            </a:r>
            <a:r>
              <a:rPr sz="250" spc="-5" dirty="0">
                <a:latin typeface="Times New Roman"/>
                <a:cs typeface="Times New Roman"/>
              </a:rPr>
              <a:t> </a:t>
            </a:r>
            <a:r>
              <a:rPr sz="250" spc="-10" dirty="0">
                <a:latin typeface="Times New Roman"/>
                <a:cs typeface="Times New Roman"/>
              </a:rPr>
              <a:t>that</a:t>
            </a:r>
            <a:r>
              <a:rPr sz="250" dirty="0">
                <a:latin typeface="Times New Roman"/>
                <a:cs typeface="Times New Roman"/>
              </a:rPr>
              <a:t> </a:t>
            </a:r>
            <a:r>
              <a:rPr sz="250" spc="-15" dirty="0">
                <a:latin typeface="Times New Roman"/>
                <a:cs typeface="Times New Roman"/>
              </a:rPr>
              <a:t>microbiome</a:t>
            </a:r>
            <a:r>
              <a:rPr sz="250" spc="-5" dirty="0">
                <a:latin typeface="Times New Roman"/>
                <a:cs typeface="Times New Roman"/>
              </a:rPr>
              <a:t> </a:t>
            </a:r>
            <a:r>
              <a:rPr sz="250" spc="-10" dirty="0">
                <a:latin typeface="Times New Roman"/>
                <a:cs typeface="Times New Roman"/>
              </a:rPr>
              <a:t>composition</a:t>
            </a:r>
            <a:r>
              <a:rPr sz="250" spc="-5" dirty="0">
                <a:latin typeface="Times New Roman"/>
                <a:cs typeface="Times New Roman"/>
              </a:rPr>
              <a:t> </a:t>
            </a:r>
            <a:r>
              <a:rPr sz="250" spc="-15" dirty="0">
                <a:latin typeface="Times New Roman"/>
                <a:cs typeface="Times New Roman"/>
              </a:rPr>
              <a:t>changed</a:t>
            </a:r>
            <a:r>
              <a:rPr sz="250" spc="-5" dirty="0">
                <a:latin typeface="Times New Roman"/>
                <a:cs typeface="Times New Roman"/>
              </a:rPr>
              <a:t> </a:t>
            </a:r>
            <a:r>
              <a:rPr sz="250" spc="-10" dirty="0">
                <a:latin typeface="Times New Roman"/>
                <a:cs typeface="Times New Roman"/>
              </a:rPr>
              <a:t>detectably</a:t>
            </a:r>
            <a:r>
              <a:rPr sz="250" spc="-5" dirty="0">
                <a:latin typeface="Times New Roman"/>
                <a:cs typeface="Times New Roman"/>
              </a:rPr>
              <a:t> </a:t>
            </a:r>
            <a:r>
              <a:rPr sz="250" spc="-10" dirty="0">
                <a:latin typeface="Times New Roman"/>
                <a:cs typeface="Times New Roman"/>
              </a:rPr>
              <a:t>within</a:t>
            </a:r>
            <a:r>
              <a:rPr sz="250" spc="-5" dirty="0">
                <a:latin typeface="Times New Roman"/>
                <a:cs typeface="Times New Roman"/>
              </a:rPr>
              <a:t> </a:t>
            </a:r>
            <a:r>
              <a:rPr sz="250" spc="-15" dirty="0">
                <a:latin typeface="Times New Roman"/>
                <a:cs typeface="Times New Roman"/>
              </a:rPr>
              <a:t>24</a:t>
            </a:r>
            <a:r>
              <a:rPr sz="250" spc="-5" dirty="0">
                <a:latin typeface="Times New Roman"/>
                <a:cs typeface="Times New Roman"/>
              </a:rPr>
              <a:t> </a:t>
            </a:r>
            <a:r>
              <a:rPr sz="250" spc="-10" dirty="0">
                <a:latin typeface="Times New Roman"/>
                <a:cs typeface="Times New Roman"/>
              </a:rPr>
              <a:t>hours</a:t>
            </a:r>
            <a:r>
              <a:rPr sz="250" spc="-5" dirty="0">
                <a:latin typeface="Times New Roman"/>
                <a:cs typeface="Times New Roman"/>
              </a:rPr>
              <a:t> </a:t>
            </a:r>
            <a:r>
              <a:rPr sz="250" spc="-10" dirty="0">
                <a:latin typeface="Times New Roman"/>
                <a:cs typeface="Times New Roman"/>
              </a:rPr>
              <a:t>of</a:t>
            </a:r>
            <a:r>
              <a:rPr sz="250" dirty="0">
                <a:latin typeface="Times New Roman"/>
                <a:cs typeface="Times New Roman"/>
              </a:rPr>
              <a:t> </a:t>
            </a:r>
            <a:r>
              <a:rPr sz="250" spc="-10" dirty="0">
                <a:latin typeface="Times New Roman"/>
                <a:cs typeface="Times New Roman"/>
              </a:rPr>
              <a:t>initiating</a:t>
            </a:r>
            <a:r>
              <a:rPr sz="250" spc="-5" dirty="0">
                <a:latin typeface="Times New Roman"/>
                <a:cs typeface="Times New Roman"/>
              </a:rPr>
              <a:t> </a:t>
            </a:r>
            <a:r>
              <a:rPr sz="250" spc="-10" dirty="0">
                <a:latin typeface="Times New Roman"/>
                <a:cs typeface="Times New Roman"/>
              </a:rPr>
              <a:t>a </a:t>
            </a:r>
            <a:r>
              <a:rPr sz="250" spc="-5" dirty="0">
                <a:latin typeface="Times New Roman"/>
                <a:cs typeface="Times New Roman"/>
              </a:rPr>
              <a:t> </a:t>
            </a:r>
            <a:r>
              <a:rPr sz="250" spc="-10" dirty="0">
                <a:latin typeface="Times New Roman"/>
                <a:cs typeface="Times New Roman"/>
              </a:rPr>
              <a:t>high-fat/low-fiber</a:t>
            </a:r>
            <a:r>
              <a:rPr sz="250" spc="-5" dirty="0">
                <a:latin typeface="Times New Roman"/>
                <a:cs typeface="Times New Roman"/>
              </a:rPr>
              <a:t> </a:t>
            </a:r>
            <a:r>
              <a:rPr sz="250" spc="-10" dirty="0">
                <a:latin typeface="Times New Roman"/>
                <a:cs typeface="Times New Roman"/>
              </a:rPr>
              <a:t>or</a:t>
            </a:r>
            <a:r>
              <a:rPr sz="250" spc="-5" dirty="0">
                <a:latin typeface="Times New Roman"/>
                <a:cs typeface="Times New Roman"/>
              </a:rPr>
              <a:t> </a:t>
            </a:r>
            <a:r>
              <a:rPr sz="250" spc="-10" dirty="0">
                <a:latin typeface="Times New Roman"/>
                <a:cs typeface="Times New Roman"/>
              </a:rPr>
              <a:t>low-fat/high-fiber</a:t>
            </a:r>
            <a:r>
              <a:rPr sz="250" spc="-5" dirty="0">
                <a:latin typeface="Times New Roman"/>
                <a:cs typeface="Times New Roman"/>
              </a:rPr>
              <a:t> </a:t>
            </a:r>
            <a:r>
              <a:rPr sz="250" spc="-10" dirty="0">
                <a:latin typeface="Times New Roman"/>
                <a:cs typeface="Times New Roman"/>
              </a:rPr>
              <a:t>diet,</a:t>
            </a:r>
            <a:r>
              <a:rPr sz="250" spc="40" dirty="0">
                <a:latin typeface="Times New Roman"/>
                <a:cs typeface="Times New Roman"/>
              </a:rPr>
              <a:t> </a:t>
            </a:r>
            <a:r>
              <a:rPr sz="250" spc="-10" dirty="0">
                <a:latin typeface="Times New Roman"/>
                <a:cs typeface="Times New Roman"/>
              </a:rPr>
              <a:t>but</a:t>
            </a:r>
            <a:r>
              <a:rPr sz="250" spc="45" dirty="0">
                <a:latin typeface="Times New Roman"/>
                <a:cs typeface="Times New Roman"/>
              </a:rPr>
              <a:t> </a:t>
            </a:r>
            <a:r>
              <a:rPr sz="250" spc="-10" dirty="0">
                <a:latin typeface="Times New Roman"/>
                <a:cs typeface="Times New Roman"/>
              </a:rPr>
              <a:t>that</a:t>
            </a:r>
            <a:r>
              <a:rPr sz="250" spc="40" dirty="0">
                <a:latin typeface="Times New Roman"/>
                <a:cs typeface="Times New Roman"/>
              </a:rPr>
              <a:t> </a:t>
            </a:r>
            <a:r>
              <a:rPr sz="250" spc="-10" dirty="0">
                <a:latin typeface="Times New Roman"/>
                <a:cs typeface="Times New Roman"/>
              </a:rPr>
              <a:t>enterotype</a:t>
            </a:r>
            <a:r>
              <a:rPr sz="250" spc="45" dirty="0">
                <a:latin typeface="Times New Roman"/>
                <a:cs typeface="Times New Roman"/>
              </a:rPr>
              <a:t> </a:t>
            </a:r>
            <a:r>
              <a:rPr sz="250" spc="-10" dirty="0">
                <a:latin typeface="Times New Roman"/>
                <a:cs typeface="Times New Roman"/>
              </a:rPr>
              <a:t>identity</a:t>
            </a:r>
            <a:r>
              <a:rPr sz="250" spc="40" dirty="0">
                <a:latin typeface="Times New Roman"/>
                <a:cs typeface="Times New Roman"/>
              </a:rPr>
              <a:t> </a:t>
            </a:r>
            <a:r>
              <a:rPr sz="250" spc="-15" dirty="0">
                <a:latin typeface="Times New Roman"/>
                <a:cs typeface="Times New Roman"/>
              </a:rPr>
              <a:t>remained</a:t>
            </a:r>
            <a:r>
              <a:rPr sz="250" spc="35" dirty="0">
                <a:latin typeface="Times New Roman"/>
                <a:cs typeface="Times New Roman"/>
              </a:rPr>
              <a:t> </a:t>
            </a:r>
            <a:r>
              <a:rPr sz="250" spc="-10" dirty="0">
                <a:latin typeface="Times New Roman"/>
                <a:cs typeface="Times New Roman"/>
              </a:rPr>
              <a:t>stable</a:t>
            </a:r>
            <a:r>
              <a:rPr sz="250" spc="40" dirty="0">
                <a:latin typeface="Times New Roman"/>
                <a:cs typeface="Times New Roman"/>
              </a:rPr>
              <a:t> </a:t>
            </a:r>
            <a:r>
              <a:rPr sz="250" spc="-10" dirty="0">
                <a:latin typeface="Times New Roman"/>
                <a:cs typeface="Times New Roman"/>
              </a:rPr>
              <a:t>during </a:t>
            </a:r>
            <a:r>
              <a:rPr sz="250" spc="-50" dirty="0">
                <a:latin typeface="Times New Roman"/>
                <a:cs typeface="Times New Roman"/>
              </a:rPr>
              <a:t> </a:t>
            </a:r>
            <a:r>
              <a:rPr sz="250" spc="-10" dirty="0">
                <a:latin typeface="Times New Roman"/>
                <a:cs typeface="Times New Roman"/>
              </a:rPr>
              <a:t>the </a:t>
            </a:r>
            <a:r>
              <a:rPr sz="250" spc="-15" dirty="0">
                <a:latin typeface="Times New Roman"/>
                <a:cs typeface="Times New Roman"/>
              </a:rPr>
              <a:t>10-day</a:t>
            </a:r>
            <a:r>
              <a:rPr sz="250" spc="-10" dirty="0">
                <a:latin typeface="Times New Roman"/>
                <a:cs typeface="Times New Roman"/>
              </a:rPr>
              <a:t> study. </a:t>
            </a:r>
            <a:r>
              <a:rPr sz="250" spc="-15" dirty="0">
                <a:latin typeface="Times New Roman"/>
                <a:cs typeface="Times New Roman"/>
              </a:rPr>
              <a:t>Thus,</a:t>
            </a:r>
            <a:r>
              <a:rPr sz="250" dirty="0">
                <a:latin typeface="Times New Roman"/>
                <a:cs typeface="Times New Roman"/>
              </a:rPr>
              <a:t> </a:t>
            </a:r>
            <a:r>
              <a:rPr sz="250" spc="-10" dirty="0">
                <a:latin typeface="Times New Roman"/>
                <a:cs typeface="Times New Roman"/>
              </a:rPr>
              <a:t>alternative enterotype</a:t>
            </a:r>
            <a:r>
              <a:rPr sz="250" spc="-5" dirty="0">
                <a:latin typeface="Times New Roman"/>
                <a:cs typeface="Times New Roman"/>
              </a:rPr>
              <a:t> </a:t>
            </a:r>
            <a:r>
              <a:rPr sz="250" spc="-10" dirty="0">
                <a:latin typeface="Times New Roman"/>
                <a:cs typeface="Times New Roman"/>
              </a:rPr>
              <a:t>states are</a:t>
            </a:r>
            <a:r>
              <a:rPr sz="250" dirty="0">
                <a:latin typeface="Times New Roman"/>
                <a:cs typeface="Times New Roman"/>
              </a:rPr>
              <a:t> </a:t>
            </a:r>
            <a:r>
              <a:rPr sz="250" spc="-10" dirty="0">
                <a:latin typeface="Times New Roman"/>
                <a:cs typeface="Times New Roman"/>
              </a:rPr>
              <a:t>associated with long-term diet.</a:t>
            </a:r>
            <a:endParaRPr sz="250">
              <a:latin typeface="Times New Roman"/>
              <a:cs typeface="Times New Roman"/>
            </a:endParaRPr>
          </a:p>
        </p:txBody>
      </p:sp>
      <p:sp>
        <p:nvSpPr>
          <p:cNvPr id="34" name="object 34"/>
          <p:cNvSpPr/>
          <p:nvPr/>
        </p:nvSpPr>
        <p:spPr>
          <a:xfrm>
            <a:off x="1118964" y="4702985"/>
            <a:ext cx="60960" cy="0"/>
          </a:xfrm>
          <a:custGeom>
            <a:avLst/>
            <a:gdLst/>
            <a:ahLst/>
            <a:cxnLst/>
            <a:rect l="l" t="t" r="r" b="b"/>
            <a:pathLst>
              <a:path w="60959">
                <a:moveTo>
                  <a:pt x="0" y="0"/>
                </a:moveTo>
                <a:lnTo>
                  <a:pt x="60611"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1106264" y="4715054"/>
            <a:ext cx="1092200" cy="51296"/>
          </a:xfrm>
          <a:prstGeom prst="rect">
            <a:avLst/>
          </a:prstGeom>
        </p:spPr>
        <p:txBody>
          <a:bodyPr vert="horz" wrap="square" lIns="0" tIns="12700" rIns="0" bIns="0" rtlCol="0">
            <a:spAutoFit/>
          </a:bodyPr>
          <a:lstStyle/>
          <a:p>
            <a:pPr marL="12700">
              <a:spcBef>
                <a:spcPts val="100"/>
              </a:spcBef>
            </a:pPr>
            <a:r>
              <a:rPr sz="250" spc="-15" dirty="0">
                <a:latin typeface="Times New Roman"/>
                <a:cs typeface="Times New Roman"/>
              </a:rPr>
              <a:t>We</a:t>
            </a:r>
            <a:r>
              <a:rPr sz="250" spc="-5" dirty="0">
                <a:latin typeface="Times New Roman"/>
                <a:cs typeface="Times New Roman"/>
              </a:rPr>
              <a:t> </a:t>
            </a:r>
            <a:r>
              <a:rPr sz="250" spc="-10" dirty="0">
                <a:latin typeface="Times New Roman"/>
                <a:cs typeface="Times New Roman"/>
              </a:rPr>
              <a:t>coexist</a:t>
            </a:r>
            <a:r>
              <a:rPr sz="250" dirty="0">
                <a:latin typeface="Times New Roman"/>
                <a:cs typeface="Times New Roman"/>
              </a:rPr>
              <a:t> </a:t>
            </a:r>
            <a:r>
              <a:rPr sz="250" spc="-10" dirty="0">
                <a:latin typeface="Times New Roman"/>
                <a:cs typeface="Times New Roman"/>
              </a:rPr>
              <a:t>with</a:t>
            </a:r>
            <a:r>
              <a:rPr sz="250" spc="-5" dirty="0">
                <a:latin typeface="Times New Roman"/>
                <a:cs typeface="Times New Roman"/>
              </a:rPr>
              <a:t> </a:t>
            </a:r>
            <a:r>
              <a:rPr sz="250" spc="-10" dirty="0">
                <a:latin typeface="Times New Roman"/>
                <a:cs typeface="Times New Roman"/>
              </a:rPr>
              <a:t>our</a:t>
            </a:r>
            <a:r>
              <a:rPr sz="250" spc="-5" dirty="0">
                <a:latin typeface="Times New Roman"/>
                <a:cs typeface="Times New Roman"/>
              </a:rPr>
              <a:t> </a:t>
            </a:r>
            <a:r>
              <a:rPr sz="250" spc="-10" dirty="0">
                <a:latin typeface="Times New Roman"/>
                <a:cs typeface="Times New Roman"/>
              </a:rPr>
              <a:t>gut</a:t>
            </a:r>
            <a:r>
              <a:rPr sz="250" dirty="0">
                <a:latin typeface="Times New Roman"/>
                <a:cs typeface="Times New Roman"/>
              </a:rPr>
              <a:t> </a:t>
            </a:r>
            <a:r>
              <a:rPr sz="250" spc="-10" dirty="0">
                <a:latin typeface="Times New Roman"/>
                <a:cs typeface="Times New Roman"/>
              </a:rPr>
              <a:t>microbiota</a:t>
            </a:r>
            <a:r>
              <a:rPr sz="250" dirty="0">
                <a:latin typeface="Times New Roman"/>
                <a:cs typeface="Times New Roman"/>
              </a:rPr>
              <a:t> </a:t>
            </a:r>
            <a:r>
              <a:rPr sz="250" spc="-10" dirty="0">
                <a:latin typeface="Times New Roman"/>
                <a:cs typeface="Times New Roman"/>
              </a:rPr>
              <a:t>as</a:t>
            </a:r>
            <a:r>
              <a:rPr sz="250" spc="-5" dirty="0">
                <a:latin typeface="Times New Roman"/>
                <a:cs typeface="Times New Roman"/>
              </a:rPr>
              <a:t> </a:t>
            </a:r>
            <a:r>
              <a:rPr sz="250" spc="-10" dirty="0">
                <a:latin typeface="Times New Roman"/>
                <a:cs typeface="Times New Roman"/>
              </a:rPr>
              <a:t>mutualists,</a:t>
            </a:r>
            <a:r>
              <a:rPr sz="250" dirty="0">
                <a:latin typeface="Times New Roman"/>
                <a:cs typeface="Times New Roman"/>
              </a:rPr>
              <a:t> </a:t>
            </a:r>
            <a:r>
              <a:rPr sz="250" spc="-10" dirty="0">
                <a:latin typeface="Times New Roman"/>
                <a:cs typeface="Times New Roman"/>
              </a:rPr>
              <a:t>but</a:t>
            </a:r>
            <a:r>
              <a:rPr sz="250" spc="-5" dirty="0">
                <a:latin typeface="Times New Roman"/>
                <a:cs typeface="Times New Roman"/>
              </a:rPr>
              <a:t> </a:t>
            </a:r>
            <a:r>
              <a:rPr sz="250" spc="-10" dirty="0">
                <a:latin typeface="Times New Roman"/>
                <a:cs typeface="Times New Roman"/>
              </a:rPr>
              <a:t>this</a:t>
            </a:r>
            <a:r>
              <a:rPr sz="250" spc="-5" dirty="0">
                <a:latin typeface="Times New Roman"/>
                <a:cs typeface="Times New Roman"/>
              </a:rPr>
              <a:t> </a:t>
            </a:r>
            <a:r>
              <a:rPr sz="250" spc="-10" dirty="0">
                <a:latin typeface="Times New Roman"/>
                <a:cs typeface="Times New Roman"/>
              </a:rPr>
              <a:t>relationship </a:t>
            </a:r>
            <a:r>
              <a:rPr sz="250" spc="-15" dirty="0">
                <a:latin typeface="Times New Roman"/>
                <a:cs typeface="Times New Roman"/>
              </a:rPr>
              <a:t>sometimes</a:t>
            </a:r>
            <a:r>
              <a:rPr sz="250" spc="-5" dirty="0">
                <a:latin typeface="Times New Roman"/>
                <a:cs typeface="Times New Roman"/>
              </a:rPr>
              <a:t> </a:t>
            </a:r>
            <a:r>
              <a:rPr sz="250" spc="-15" dirty="0">
                <a:latin typeface="Times New Roman"/>
                <a:cs typeface="Times New Roman"/>
              </a:rPr>
              <a:t>becomes</a:t>
            </a:r>
            <a:endParaRPr sz="250">
              <a:latin typeface="Times New Roman"/>
              <a:cs typeface="Times New Roman"/>
            </a:endParaRPr>
          </a:p>
        </p:txBody>
      </p:sp>
      <p:sp>
        <p:nvSpPr>
          <p:cNvPr id="36" name="object 36"/>
          <p:cNvSpPr txBox="1"/>
          <p:nvPr/>
        </p:nvSpPr>
        <p:spPr>
          <a:xfrm>
            <a:off x="1106264" y="4753435"/>
            <a:ext cx="1116330" cy="166712"/>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p</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o</a:t>
            </a:r>
            <a:r>
              <a:rPr sz="250" spc="-10" dirty="0">
                <a:latin typeface="Times New Roman"/>
                <a:cs typeface="Times New Roman"/>
              </a:rPr>
              <a:t>lo</a:t>
            </a:r>
            <a:r>
              <a:rPr sz="250" spc="-15" dirty="0">
                <a:latin typeface="Times New Roman"/>
                <a:cs typeface="Times New Roman"/>
              </a:rPr>
              <a:t>g</a:t>
            </a:r>
            <a:r>
              <a:rPr sz="250" spc="-10" dirty="0">
                <a:latin typeface="Times New Roman"/>
                <a:cs typeface="Times New Roman"/>
              </a:rPr>
              <a:t>ical, as in </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es</a:t>
            </a:r>
            <a:r>
              <a:rPr sz="250" spc="-10" dirty="0">
                <a:latin typeface="Times New Roman"/>
                <a:cs typeface="Times New Roman"/>
              </a:rPr>
              <a:t>ity, di</a:t>
            </a:r>
            <a:r>
              <a:rPr sz="250" spc="-15" dirty="0">
                <a:latin typeface="Times New Roman"/>
                <a:cs typeface="Times New Roman"/>
              </a:rPr>
              <a:t>a</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te</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e</a:t>
            </a:r>
            <a:r>
              <a:rPr sz="250" spc="-10" dirty="0">
                <a:latin typeface="Times New Roman"/>
                <a:cs typeface="Times New Roman"/>
              </a:rPr>
              <a:t>r</a:t>
            </a:r>
            <a:r>
              <a:rPr sz="250" spc="-15" dirty="0">
                <a:latin typeface="Times New Roman"/>
                <a:cs typeface="Times New Roman"/>
              </a:rPr>
              <a:t>os</a:t>
            </a:r>
            <a:r>
              <a:rPr sz="250" spc="-10" dirty="0">
                <a:latin typeface="Times New Roman"/>
                <a:cs typeface="Times New Roman"/>
              </a:rPr>
              <a:t>cle</a:t>
            </a:r>
            <a:r>
              <a:rPr sz="250" spc="-15" dirty="0">
                <a:latin typeface="Times New Roman"/>
                <a:cs typeface="Times New Roman"/>
              </a:rPr>
              <a:t>r</a:t>
            </a:r>
            <a:r>
              <a:rPr sz="250" spc="-10" dirty="0">
                <a:latin typeface="Times New Roman"/>
                <a:cs typeface="Times New Roman"/>
              </a:rPr>
              <a:t>o</a:t>
            </a:r>
            <a:r>
              <a:rPr sz="250" spc="-15" dirty="0">
                <a:latin typeface="Times New Roman"/>
                <a:cs typeface="Times New Roman"/>
              </a:rPr>
              <a:t>s</a:t>
            </a:r>
            <a:r>
              <a:rPr sz="250" spc="-5" dirty="0">
                <a:latin typeface="Times New Roman"/>
                <a:cs typeface="Times New Roman"/>
              </a:rPr>
              <a:t>i</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nd </a:t>
            </a:r>
            <a:r>
              <a:rPr sz="250" spc="-5" dirty="0">
                <a:latin typeface="Times New Roman"/>
                <a:cs typeface="Times New Roman"/>
              </a:rPr>
              <a:t>i</a:t>
            </a:r>
            <a:r>
              <a:rPr sz="250" spc="-15" dirty="0">
                <a:latin typeface="Times New Roman"/>
                <a:cs typeface="Times New Roman"/>
              </a:rPr>
              <a:t>n</a:t>
            </a:r>
            <a:r>
              <a:rPr sz="250" spc="-10" dirty="0">
                <a:latin typeface="Times New Roman"/>
                <a:cs typeface="Times New Roman"/>
              </a:rPr>
              <a:t>fla</a:t>
            </a:r>
            <a:r>
              <a:rPr sz="250" spc="-20" dirty="0">
                <a:latin typeface="Times New Roman"/>
                <a:cs typeface="Times New Roman"/>
              </a:rPr>
              <a:t>m</a:t>
            </a:r>
            <a:r>
              <a:rPr sz="250" spc="-15" dirty="0">
                <a:latin typeface="Times New Roman"/>
                <a:cs typeface="Times New Roman"/>
              </a:rPr>
              <a:t>ma</a:t>
            </a:r>
            <a:r>
              <a:rPr sz="250" spc="-10" dirty="0">
                <a:latin typeface="Times New Roman"/>
                <a:cs typeface="Times New Roman"/>
              </a:rPr>
              <a:t>to</a:t>
            </a:r>
            <a:r>
              <a:rPr sz="250" spc="-15" dirty="0">
                <a:latin typeface="Times New Roman"/>
                <a:cs typeface="Times New Roman"/>
              </a:rPr>
              <a:t>r</a:t>
            </a:r>
            <a:r>
              <a:rPr sz="250" spc="-10" dirty="0">
                <a:latin typeface="Times New Roman"/>
                <a:cs typeface="Times New Roman"/>
              </a:rPr>
              <a:t>y b</a:t>
            </a:r>
            <a:r>
              <a:rPr sz="250" spc="-15" dirty="0">
                <a:latin typeface="Times New Roman"/>
                <a:cs typeface="Times New Roman"/>
              </a:rPr>
              <a:t>o</a:t>
            </a:r>
            <a:r>
              <a:rPr sz="250" spc="-10" dirty="0">
                <a:latin typeface="Times New Roman"/>
                <a:cs typeface="Times New Roman"/>
              </a:rPr>
              <a:t>wel</a:t>
            </a:r>
            <a:r>
              <a:rPr sz="250" spc="-5" dirty="0">
                <a:latin typeface="Times New Roman"/>
                <a:cs typeface="Times New Roman"/>
              </a:rPr>
              <a:t> </a:t>
            </a:r>
            <a:r>
              <a:rPr sz="250" spc="-15" dirty="0">
                <a:latin typeface="Times New Roman"/>
                <a:cs typeface="Times New Roman"/>
              </a:rPr>
              <a:t>d</a:t>
            </a:r>
            <a:r>
              <a:rPr sz="250" spc="-5" dirty="0">
                <a:latin typeface="Times New Roman"/>
                <a:cs typeface="Times New Roman"/>
              </a:rPr>
              <a:t>i</a:t>
            </a:r>
            <a:r>
              <a:rPr sz="250" spc="-15" dirty="0">
                <a:latin typeface="Times New Roman"/>
                <a:cs typeface="Times New Roman"/>
              </a:rPr>
              <a:t>s</a:t>
            </a:r>
            <a:r>
              <a:rPr sz="250" spc="-10" dirty="0">
                <a:latin typeface="Times New Roman"/>
                <a:cs typeface="Times New Roman"/>
              </a:rPr>
              <a:t>ea</a:t>
            </a:r>
            <a:r>
              <a:rPr sz="250" spc="-15" dirty="0">
                <a:latin typeface="Times New Roman"/>
                <a:cs typeface="Times New Roman"/>
              </a:rPr>
              <a:t>s</a:t>
            </a:r>
            <a:r>
              <a:rPr sz="250" spc="-10" dirty="0">
                <a:latin typeface="Times New Roman"/>
                <a:cs typeface="Times New Roman"/>
              </a:rPr>
              <a:t>es </a:t>
            </a:r>
            <a:r>
              <a:rPr sz="250" spc="-15" dirty="0">
                <a:latin typeface="Times New Roman"/>
                <a:cs typeface="Times New Roman"/>
              </a:rPr>
              <a:t>(</a:t>
            </a:r>
            <a:r>
              <a:rPr sz="250" spc="-10" dirty="0">
                <a:latin typeface="Times New Roman"/>
                <a:cs typeface="Times New Roman"/>
              </a:rPr>
              <a:t>1, </a:t>
            </a:r>
            <a:r>
              <a:rPr sz="250" spc="-15" dirty="0">
                <a:latin typeface="Times New Roman"/>
                <a:cs typeface="Times New Roman"/>
              </a:rPr>
              <a:t>2</a:t>
            </a:r>
            <a:r>
              <a:rPr sz="250" spc="-5" dirty="0">
                <a:latin typeface="Times New Roman"/>
                <a:cs typeface="Times New Roman"/>
              </a:rPr>
              <a:t>).  </a:t>
            </a:r>
            <a:r>
              <a:rPr sz="250" spc="-10" dirty="0">
                <a:latin typeface="Times New Roman"/>
                <a:cs typeface="Times New Roman"/>
              </a:rPr>
              <a:t>Factors including age, genetics,</a:t>
            </a:r>
            <a:r>
              <a:rPr sz="250" spc="-5" dirty="0">
                <a:latin typeface="Times New Roman"/>
                <a:cs typeface="Times New Roman"/>
              </a:rPr>
              <a:t> </a:t>
            </a:r>
            <a:r>
              <a:rPr sz="250" spc="-15" dirty="0">
                <a:latin typeface="Times New Roman"/>
                <a:cs typeface="Times New Roman"/>
              </a:rPr>
              <a:t>and</a:t>
            </a:r>
            <a:r>
              <a:rPr sz="250" spc="30" dirty="0">
                <a:latin typeface="Times New Roman"/>
                <a:cs typeface="Times New Roman"/>
              </a:rPr>
              <a:t> </a:t>
            </a:r>
            <a:r>
              <a:rPr sz="250" spc="-10" dirty="0">
                <a:latin typeface="Times New Roman"/>
                <a:cs typeface="Times New Roman"/>
              </a:rPr>
              <a:t>diet</a:t>
            </a:r>
            <a:r>
              <a:rPr sz="250" spc="45" dirty="0">
                <a:latin typeface="Times New Roman"/>
                <a:cs typeface="Times New Roman"/>
              </a:rPr>
              <a:t> </a:t>
            </a:r>
            <a:r>
              <a:rPr sz="250" spc="-15" dirty="0">
                <a:latin typeface="Times New Roman"/>
                <a:cs typeface="Times New Roman"/>
              </a:rPr>
              <a:t>may</a:t>
            </a:r>
            <a:r>
              <a:rPr sz="250" spc="30" dirty="0">
                <a:latin typeface="Times New Roman"/>
                <a:cs typeface="Times New Roman"/>
              </a:rPr>
              <a:t> </a:t>
            </a:r>
            <a:r>
              <a:rPr sz="250" spc="-10" dirty="0">
                <a:latin typeface="Times New Roman"/>
                <a:cs typeface="Times New Roman"/>
              </a:rPr>
              <a:t>influence </a:t>
            </a:r>
            <a:r>
              <a:rPr sz="250" spc="-15" dirty="0">
                <a:latin typeface="Times New Roman"/>
                <a:cs typeface="Times New Roman"/>
              </a:rPr>
              <a:t>microbiome</a:t>
            </a:r>
            <a:r>
              <a:rPr sz="250" spc="35" dirty="0">
                <a:latin typeface="Times New Roman"/>
                <a:cs typeface="Times New Roman"/>
              </a:rPr>
              <a:t> </a:t>
            </a:r>
            <a:r>
              <a:rPr sz="250" spc="-10" dirty="0">
                <a:latin typeface="Times New Roman"/>
                <a:cs typeface="Times New Roman"/>
              </a:rPr>
              <a:t>composition (3).</a:t>
            </a:r>
            <a:r>
              <a:rPr sz="250" spc="40" dirty="0">
                <a:latin typeface="Times New Roman"/>
                <a:cs typeface="Times New Roman"/>
              </a:rPr>
              <a:t> </a:t>
            </a:r>
            <a:r>
              <a:rPr sz="250" spc="-15" dirty="0">
                <a:latin typeface="Times New Roman"/>
                <a:cs typeface="Times New Roman"/>
              </a:rPr>
              <a:t>Of </a:t>
            </a:r>
            <a:r>
              <a:rPr sz="250" spc="-10" dirty="0">
                <a:latin typeface="Times New Roman"/>
                <a:cs typeface="Times New Roman"/>
              </a:rPr>
              <a:t> these, diet</a:t>
            </a:r>
            <a:r>
              <a:rPr sz="250" spc="-5" dirty="0">
                <a:latin typeface="Times New Roman"/>
                <a:cs typeface="Times New Roman"/>
              </a:rPr>
              <a:t> </a:t>
            </a:r>
            <a:r>
              <a:rPr sz="250" spc="-10" dirty="0">
                <a:latin typeface="Times New Roman"/>
                <a:cs typeface="Times New Roman"/>
              </a:rPr>
              <a:t>is easiest</a:t>
            </a:r>
            <a:r>
              <a:rPr sz="250" dirty="0">
                <a:latin typeface="Times New Roman"/>
                <a:cs typeface="Times New Roman"/>
              </a:rPr>
              <a:t> </a:t>
            </a:r>
            <a:r>
              <a:rPr sz="250" spc="-10" dirty="0">
                <a:latin typeface="Times New Roman"/>
                <a:cs typeface="Times New Roman"/>
              </a:rPr>
              <a:t>to </a:t>
            </a:r>
            <a:r>
              <a:rPr sz="250" spc="-15" dirty="0">
                <a:latin typeface="Times New Roman"/>
                <a:cs typeface="Times New Roman"/>
              </a:rPr>
              <a:t>modify</a:t>
            </a:r>
            <a:r>
              <a:rPr sz="250" spc="-10" dirty="0">
                <a:latin typeface="Times New Roman"/>
                <a:cs typeface="Times New Roman"/>
              </a:rPr>
              <a:t> </a:t>
            </a:r>
            <a:r>
              <a:rPr sz="250" spc="-15" dirty="0">
                <a:latin typeface="Times New Roman"/>
                <a:cs typeface="Times New Roman"/>
              </a:rPr>
              <a:t>and</a:t>
            </a:r>
            <a:r>
              <a:rPr sz="250" spc="-5" dirty="0">
                <a:latin typeface="Times New Roman"/>
                <a:cs typeface="Times New Roman"/>
              </a:rPr>
              <a:t> </a:t>
            </a:r>
            <a:r>
              <a:rPr sz="250" spc="-10" dirty="0">
                <a:latin typeface="Times New Roman"/>
                <a:cs typeface="Times New Roman"/>
              </a:rPr>
              <a:t>presents the</a:t>
            </a:r>
            <a:r>
              <a:rPr sz="250" spc="-5" dirty="0">
                <a:latin typeface="Times New Roman"/>
                <a:cs typeface="Times New Roman"/>
              </a:rPr>
              <a:t> </a:t>
            </a:r>
            <a:r>
              <a:rPr sz="250" spc="-10" dirty="0">
                <a:latin typeface="Times New Roman"/>
                <a:cs typeface="Times New Roman"/>
              </a:rPr>
              <a:t>simplest</a:t>
            </a:r>
            <a:r>
              <a:rPr sz="250" dirty="0">
                <a:latin typeface="Times New Roman"/>
                <a:cs typeface="Times New Roman"/>
              </a:rPr>
              <a:t> </a:t>
            </a:r>
            <a:r>
              <a:rPr sz="250" spc="-10" dirty="0">
                <a:latin typeface="Times New Roman"/>
                <a:cs typeface="Times New Roman"/>
              </a:rPr>
              <a:t>route for therapeutic</a:t>
            </a:r>
            <a:r>
              <a:rPr sz="250" dirty="0">
                <a:latin typeface="Times New Roman"/>
                <a:cs typeface="Times New Roman"/>
              </a:rPr>
              <a:t> </a:t>
            </a:r>
            <a:r>
              <a:rPr sz="250" spc="-10" dirty="0">
                <a:latin typeface="Times New Roman"/>
                <a:cs typeface="Times New Roman"/>
              </a:rPr>
              <a:t>intervention. </a:t>
            </a:r>
            <a:r>
              <a:rPr sz="250" spc="-5" dirty="0">
                <a:latin typeface="Times New Roman"/>
                <a:cs typeface="Times New Roman"/>
              </a:rPr>
              <a:t> </a:t>
            </a:r>
            <a:r>
              <a:rPr sz="250" spc="-10" dirty="0">
                <a:latin typeface="Times New Roman"/>
                <a:cs typeface="Times New Roman"/>
              </a:rPr>
              <a:t>Recently,</a:t>
            </a:r>
            <a:r>
              <a:rPr sz="250" spc="-5" dirty="0">
                <a:latin typeface="Times New Roman"/>
                <a:cs typeface="Times New Roman"/>
              </a:rPr>
              <a:t> </a:t>
            </a:r>
            <a:r>
              <a:rPr sz="250" spc="-15" dirty="0">
                <a:latin typeface="Times New Roman"/>
                <a:cs typeface="Times New Roman"/>
              </a:rPr>
              <a:t>an</a:t>
            </a:r>
            <a:r>
              <a:rPr sz="250" spc="-10" dirty="0">
                <a:latin typeface="Times New Roman"/>
                <a:cs typeface="Times New Roman"/>
              </a:rPr>
              <a:t> analysis of</a:t>
            </a:r>
            <a:r>
              <a:rPr sz="250" spc="-5" dirty="0">
                <a:latin typeface="Times New Roman"/>
                <a:cs typeface="Times New Roman"/>
              </a:rPr>
              <a:t> </a:t>
            </a:r>
            <a:r>
              <a:rPr sz="250" spc="-10" dirty="0">
                <a:latin typeface="Times New Roman"/>
                <a:cs typeface="Times New Roman"/>
              </a:rPr>
              <a:t>gut</a:t>
            </a:r>
            <a:r>
              <a:rPr sz="250" spc="-5" dirty="0">
                <a:latin typeface="Times New Roman"/>
                <a:cs typeface="Times New Roman"/>
              </a:rPr>
              <a:t> </a:t>
            </a:r>
            <a:r>
              <a:rPr sz="250" spc="-10" dirty="0">
                <a:latin typeface="Times New Roman"/>
                <a:cs typeface="Times New Roman"/>
              </a:rPr>
              <a:t>microbial</a:t>
            </a:r>
            <a:r>
              <a:rPr sz="250" spc="-5" dirty="0">
                <a:latin typeface="Times New Roman"/>
                <a:cs typeface="Times New Roman"/>
              </a:rPr>
              <a:t> </a:t>
            </a:r>
            <a:r>
              <a:rPr sz="250" spc="-10" dirty="0">
                <a:latin typeface="Times New Roman"/>
                <a:cs typeface="Times New Roman"/>
              </a:rPr>
              <a:t>communities</a:t>
            </a:r>
            <a:r>
              <a:rPr sz="250" spc="-5" dirty="0">
                <a:latin typeface="Times New Roman"/>
                <a:cs typeface="Times New Roman"/>
              </a:rPr>
              <a:t> </a:t>
            </a:r>
            <a:r>
              <a:rPr sz="250" spc="-15" dirty="0">
                <a:latin typeface="Times New Roman"/>
                <a:cs typeface="Times New Roman"/>
              </a:rPr>
              <a:t>proposed</a:t>
            </a:r>
            <a:r>
              <a:rPr sz="250" spc="-10" dirty="0">
                <a:latin typeface="Times New Roman"/>
                <a:cs typeface="Times New Roman"/>
              </a:rPr>
              <a:t> three</a:t>
            </a:r>
            <a:r>
              <a:rPr sz="250" spc="-5" dirty="0">
                <a:latin typeface="Times New Roman"/>
                <a:cs typeface="Times New Roman"/>
              </a:rPr>
              <a:t> </a:t>
            </a:r>
            <a:r>
              <a:rPr sz="250" spc="-15" dirty="0">
                <a:latin typeface="Times New Roman"/>
                <a:cs typeface="Times New Roman"/>
              </a:rPr>
              <a:t>predominant</a:t>
            </a:r>
            <a:r>
              <a:rPr sz="250" dirty="0">
                <a:latin typeface="Times New Roman"/>
                <a:cs typeface="Times New Roman"/>
              </a:rPr>
              <a:t> </a:t>
            </a:r>
            <a:r>
              <a:rPr sz="250" spc="-10" dirty="0">
                <a:latin typeface="Times New Roman"/>
                <a:cs typeface="Times New Roman"/>
              </a:rPr>
              <a:t>variants,</a:t>
            </a:r>
            <a:r>
              <a:rPr sz="250" spc="-5" dirty="0">
                <a:latin typeface="Times New Roman"/>
                <a:cs typeface="Times New Roman"/>
              </a:rPr>
              <a:t> </a:t>
            </a:r>
            <a:r>
              <a:rPr sz="250" spc="-10" dirty="0">
                <a:latin typeface="Times New Roman"/>
                <a:cs typeface="Times New Roman"/>
              </a:rPr>
              <a:t>or</a:t>
            </a:r>
            <a:endParaRPr sz="250">
              <a:latin typeface="Times New Roman"/>
              <a:cs typeface="Times New Roman"/>
            </a:endParaRPr>
          </a:p>
        </p:txBody>
      </p:sp>
      <p:sp>
        <p:nvSpPr>
          <p:cNvPr id="37" name="object 37"/>
          <p:cNvSpPr/>
          <p:nvPr/>
        </p:nvSpPr>
        <p:spPr>
          <a:xfrm>
            <a:off x="941645" y="4976538"/>
            <a:ext cx="238125" cy="0"/>
          </a:xfrm>
          <a:custGeom>
            <a:avLst/>
            <a:gdLst/>
            <a:ahLst/>
            <a:cxnLst/>
            <a:rect l="l" t="t" r="r" b="b"/>
            <a:pathLst>
              <a:path w="238125">
                <a:moveTo>
                  <a:pt x="0" y="0"/>
                </a:moveTo>
                <a:lnTo>
                  <a:pt x="237931" y="0"/>
                </a:lnTo>
              </a:path>
            </a:pathLst>
          </a:custGeom>
          <a:ln w="3175">
            <a:solidFill>
              <a:srgbClr val="000000"/>
            </a:solidFill>
          </a:ln>
        </p:spPr>
        <p:txBody>
          <a:bodyPr wrap="square" lIns="0" tIns="0" rIns="0" bIns="0" rtlCol="0"/>
          <a:lstStyle/>
          <a:p>
            <a:endParaRPr/>
          </a:p>
        </p:txBody>
      </p:sp>
      <p:sp>
        <p:nvSpPr>
          <p:cNvPr id="38" name="object 38"/>
          <p:cNvSpPr txBox="1"/>
          <p:nvPr/>
        </p:nvSpPr>
        <p:spPr>
          <a:xfrm>
            <a:off x="903544" y="4982337"/>
            <a:ext cx="1275080" cy="115416"/>
          </a:xfrm>
          <a:prstGeom prst="rect">
            <a:avLst/>
          </a:prstGeom>
        </p:spPr>
        <p:txBody>
          <a:bodyPr vert="horz" wrap="square" lIns="0" tIns="20320" rIns="0" bIns="0" rtlCol="0">
            <a:spAutoFit/>
          </a:bodyPr>
          <a:lstStyle/>
          <a:p>
            <a:pPr marL="38100">
              <a:spcBef>
                <a:spcPts val="160"/>
              </a:spcBef>
            </a:pPr>
            <a:r>
              <a:rPr sz="200" spc="-10" dirty="0">
                <a:latin typeface="Times New Roman"/>
                <a:cs typeface="Times New Roman"/>
              </a:rPr>
              <a:t>Copyright 2011</a:t>
            </a:r>
            <a:r>
              <a:rPr sz="200" dirty="0">
                <a:latin typeface="Times New Roman"/>
                <a:cs typeface="Times New Roman"/>
              </a:rPr>
              <a:t> </a:t>
            </a:r>
            <a:r>
              <a:rPr sz="200" spc="-10" dirty="0">
                <a:latin typeface="Times New Roman"/>
                <a:cs typeface="Times New Roman"/>
              </a:rPr>
              <a:t>by</a:t>
            </a:r>
            <a:r>
              <a:rPr sz="200" spc="-5" dirty="0">
                <a:latin typeface="Times New Roman"/>
                <a:cs typeface="Times New Roman"/>
              </a:rPr>
              <a:t> </a:t>
            </a:r>
            <a:r>
              <a:rPr sz="200" spc="-10" dirty="0">
                <a:latin typeface="Times New Roman"/>
                <a:cs typeface="Times New Roman"/>
              </a:rPr>
              <a:t>the</a:t>
            </a:r>
            <a:r>
              <a:rPr sz="200" dirty="0">
                <a:latin typeface="Times New Roman"/>
                <a:cs typeface="Times New Roman"/>
              </a:rPr>
              <a:t> </a:t>
            </a:r>
            <a:r>
              <a:rPr sz="200" spc="-10" dirty="0">
                <a:latin typeface="Times New Roman"/>
                <a:cs typeface="Times New Roman"/>
              </a:rPr>
              <a:t>American</a:t>
            </a:r>
            <a:r>
              <a:rPr sz="200" spc="-5" dirty="0">
                <a:latin typeface="Times New Roman"/>
                <a:cs typeface="Times New Roman"/>
              </a:rPr>
              <a:t> </a:t>
            </a:r>
            <a:r>
              <a:rPr sz="200" spc="-10" dirty="0">
                <a:latin typeface="Times New Roman"/>
                <a:cs typeface="Times New Roman"/>
              </a:rPr>
              <a:t>Association</a:t>
            </a:r>
            <a:r>
              <a:rPr sz="200" dirty="0">
                <a:latin typeface="Times New Roman"/>
                <a:cs typeface="Times New Roman"/>
              </a:rPr>
              <a:t> </a:t>
            </a:r>
            <a:r>
              <a:rPr sz="200" spc="-10" dirty="0">
                <a:latin typeface="Times New Roman"/>
                <a:cs typeface="Times New Roman"/>
              </a:rPr>
              <a:t>for</a:t>
            </a:r>
            <a:r>
              <a:rPr sz="200" dirty="0">
                <a:latin typeface="Times New Roman"/>
                <a:cs typeface="Times New Roman"/>
              </a:rPr>
              <a:t> </a:t>
            </a:r>
            <a:r>
              <a:rPr sz="200" spc="-10" dirty="0">
                <a:latin typeface="Times New Roman"/>
                <a:cs typeface="Times New Roman"/>
              </a:rPr>
              <a:t>the</a:t>
            </a:r>
            <a:r>
              <a:rPr sz="200" spc="-5" dirty="0">
                <a:latin typeface="Times New Roman"/>
                <a:cs typeface="Times New Roman"/>
              </a:rPr>
              <a:t> </a:t>
            </a:r>
            <a:r>
              <a:rPr sz="200" spc="-10" dirty="0">
                <a:latin typeface="Times New Roman"/>
                <a:cs typeface="Times New Roman"/>
              </a:rPr>
              <a:t>Advancement</a:t>
            </a:r>
            <a:r>
              <a:rPr sz="200" spc="-5" dirty="0">
                <a:latin typeface="Times New Roman"/>
                <a:cs typeface="Times New Roman"/>
              </a:rPr>
              <a:t> </a:t>
            </a:r>
            <a:r>
              <a:rPr sz="200" spc="-10" dirty="0">
                <a:latin typeface="Times New Roman"/>
                <a:cs typeface="Times New Roman"/>
              </a:rPr>
              <a:t>of Science;</a:t>
            </a:r>
            <a:r>
              <a:rPr sz="200" spc="-5" dirty="0">
                <a:latin typeface="Times New Roman"/>
                <a:cs typeface="Times New Roman"/>
              </a:rPr>
              <a:t> </a:t>
            </a:r>
            <a:r>
              <a:rPr sz="200" spc="-10" dirty="0">
                <a:latin typeface="Times New Roman"/>
                <a:cs typeface="Times New Roman"/>
              </a:rPr>
              <a:t>all</a:t>
            </a:r>
            <a:r>
              <a:rPr sz="200" spc="-5" dirty="0">
                <a:latin typeface="Times New Roman"/>
                <a:cs typeface="Times New Roman"/>
              </a:rPr>
              <a:t> </a:t>
            </a:r>
            <a:r>
              <a:rPr sz="200" spc="-10" dirty="0">
                <a:latin typeface="Times New Roman"/>
                <a:cs typeface="Times New Roman"/>
              </a:rPr>
              <a:t>rights</a:t>
            </a:r>
            <a:r>
              <a:rPr sz="200" spc="-5" dirty="0">
                <a:latin typeface="Times New Roman"/>
                <a:cs typeface="Times New Roman"/>
              </a:rPr>
              <a:t> </a:t>
            </a:r>
            <a:r>
              <a:rPr sz="200" spc="-10" dirty="0">
                <a:latin typeface="Times New Roman"/>
                <a:cs typeface="Times New Roman"/>
              </a:rPr>
              <a:t>reserved.</a:t>
            </a:r>
            <a:endParaRPr sz="200">
              <a:latin typeface="Times New Roman"/>
              <a:cs typeface="Times New Roman"/>
            </a:endParaRPr>
          </a:p>
          <a:p>
            <a:pPr marL="38100" marR="30480">
              <a:lnSpc>
                <a:spcPts val="229"/>
              </a:lnSpc>
              <a:spcBef>
                <a:spcPts val="80"/>
              </a:spcBef>
            </a:pPr>
            <a:r>
              <a:rPr sz="150" spc="-7" baseline="55555" dirty="0">
                <a:latin typeface="Arial"/>
                <a:cs typeface="Arial"/>
              </a:rPr>
              <a:t>*</a:t>
            </a:r>
            <a:r>
              <a:rPr sz="200" spc="-5" dirty="0">
                <a:latin typeface="Times New Roman"/>
                <a:cs typeface="Times New Roman"/>
              </a:rPr>
              <a:t>To </a:t>
            </a:r>
            <a:r>
              <a:rPr sz="200" spc="-10" dirty="0">
                <a:latin typeface="Times New Roman"/>
                <a:cs typeface="Times New Roman"/>
              </a:rPr>
              <a:t>whom correspondence</a:t>
            </a:r>
            <a:r>
              <a:rPr sz="200" spc="-5" dirty="0">
                <a:latin typeface="Times New Roman"/>
                <a:cs typeface="Times New Roman"/>
              </a:rPr>
              <a:t> </a:t>
            </a:r>
            <a:r>
              <a:rPr sz="200" spc="-10" dirty="0">
                <a:latin typeface="Times New Roman"/>
                <a:cs typeface="Times New Roman"/>
              </a:rPr>
              <a:t>should</a:t>
            </a:r>
            <a:r>
              <a:rPr sz="200" spc="-5" dirty="0">
                <a:latin typeface="Times New Roman"/>
                <a:cs typeface="Times New Roman"/>
              </a:rPr>
              <a:t> </a:t>
            </a:r>
            <a:r>
              <a:rPr sz="200" spc="-10" dirty="0">
                <a:latin typeface="Times New Roman"/>
                <a:cs typeface="Times New Roman"/>
              </a:rPr>
              <a:t>be</a:t>
            </a:r>
            <a:r>
              <a:rPr sz="200" spc="-5" dirty="0">
                <a:latin typeface="Times New Roman"/>
                <a:cs typeface="Times New Roman"/>
              </a:rPr>
              <a:t> </a:t>
            </a:r>
            <a:r>
              <a:rPr sz="200" spc="-10" dirty="0">
                <a:latin typeface="Times New Roman"/>
                <a:cs typeface="Times New Roman"/>
              </a:rPr>
              <a:t>addressed. </a:t>
            </a:r>
            <a:r>
              <a:rPr sz="200" spc="-15" dirty="0">
                <a:latin typeface="Times New Roman"/>
                <a:cs typeface="Times New Roman"/>
              </a:rPr>
              <a:t>gdwu@mail.med.upenn.edu</a:t>
            </a:r>
            <a:r>
              <a:rPr sz="200" spc="-10" dirty="0">
                <a:latin typeface="Times New Roman"/>
                <a:cs typeface="Times New Roman"/>
              </a:rPr>
              <a:t> (G.D.W.); lewisjd@mail.med. upenn.edu</a:t>
            </a:r>
            <a:r>
              <a:rPr sz="200" spc="-5" dirty="0">
                <a:latin typeface="Times New Roman"/>
                <a:cs typeface="Times New Roman"/>
              </a:rPr>
              <a:t> </a:t>
            </a:r>
            <a:r>
              <a:rPr sz="200" spc="-10" dirty="0">
                <a:latin typeface="Times New Roman"/>
                <a:cs typeface="Times New Roman"/>
              </a:rPr>
              <a:t>(J.D.L.); </a:t>
            </a:r>
            <a:r>
              <a:rPr sz="200" spc="-5" dirty="0">
                <a:latin typeface="Times New Roman"/>
                <a:cs typeface="Times New Roman"/>
              </a:rPr>
              <a:t> </a:t>
            </a:r>
            <a:r>
              <a:rPr sz="200" spc="-15" dirty="0">
                <a:latin typeface="Times New Roman"/>
                <a:cs typeface="Times New Roman"/>
              </a:rPr>
              <a:t>bushman@mail.med.upenn.edu</a:t>
            </a:r>
            <a:r>
              <a:rPr sz="200" spc="-5" dirty="0">
                <a:latin typeface="Times New Roman"/>
                <a:cs typeface="Times New Roman"/>
              </a:rPr>
              <a:t> </a:t>
            </a:r>
            <a:r>
              <a:rPr sz="200" spc="-10" dirty="0">
                <a:latin typeface="Times New Roman"/>
                <a:cs typeface="Times New Roman"/>
              </a:rPr>
              <a:t>(F.D.B.).</a:t>
            </a:r>
            <a:endParaRPr sz="200">
              <a:latin typeface="Times New Roman"/>
              <a:cs typeface="Times New Roman"/>
            </a:endParaRPr>
          </a:p>
        </p:txBody>
      </p:sp>
      <p:grpSp>
        <p:nvGrpSpPr>
          <p:cNvPr id="39" name="object 39"/>
          <p:cNvGrpSpPr/>
          <p:nvPr/>
        </p:nvGrpSpPr>
        <p:grpSpPr>
          <a:xfrm>
            <a:off x="792530" y="2854972"/>
            <a:ext cx="1424940" cy="175895"/>
            <a:chOff x="792530" y="1997721"/>
            <a:chExt cx="1424940" cy="175895"/>
          </a:xfrm>
        </p:grpSpPr>
        <p:pic>
          <p:nvPicPr>
            <p:cNvPr id="40" name="object 40"/>
            <p:cNvPicPr/>
            <p:nvPr/>
          </p:nvPicPr>
          <p:blipFill>
            <a:blip r:embed="rId7" cstate="print"/>
            <a:stretch>
              <a:fillRect/>
            </a:stretch>
          </p:blipFill>
          <p:spPr>
            <a:xfrm>
              <a:off x="792530" y="2010407"/>
              <a:ext cx="141784" cy="153585"/>
            </a:xfrm>
            <a:prstGeom prst="rect">
              <a:avLst/>
            </a:prstGeom>
          </p:spPr>
        </p:pic>
        <p:sp>
          <p:nvSpPr>
            <p:cNvPr id="41" name="object 41"/>
            <p:cNvSpPr/>
            <p:nvPr/>
          </p:nvSpPr>
          <p:spPr>
            <a:xfrm>
              <a:off x="943477" y="1997721"/>
              <a:ext cx="1273810" cy="175895"/>
            </a:xfrm>
            <a:custGeom>
              <a:avLst/>
              <a:gdLst/>
              <a:ahLst/>
              <a:cxnLst/>
              <a:rect l="l" t="t" r="r" b="b"/>
              <a:pathLst>
                <a:path w="1273810" h="175894">
                  <a:moveTo>
                    <a:pt x="1273369" y="0"/>
                  </a:moveTo>
                  <a:lnTo>
                    <a:pt x="0" y="0"/>
                  </a:lnTo>
                  <a:lnTo>
                    <a:pt x="0" y="175859"/>
                  </a:lnTo>
                  <a:lnTo>
                    <a:pt x="1273369" y="175859"/>
                  </a:lnTo>
                  <a:lnTo>
                    <a:pt x="1273369" y="0"/>
                  </a:lnTo>
                  <a:close/>
                </a:path>
              </a:pathLst>
            </a:custGeom>
            <a:solidFill>
              <a:srgbClr val="FFEED4"/>
            </a:solidFill>
          </p:spPr>
          <p:txBody>
            <a:bodyPr wrap="square" lIns="0" tIns="0" rIns="0" bIns="0" rtlCol="0"/>
            <a:lstStyle/>
            <a:p>
              <a:endParaRPr/>
            </a:p>
          </p:txBody>
        </p:sp>
      </p:grpSp>
      <p:sp>
        <p:nvSpPr>
          <p:cNvPr id="42" name="object 42"/>
          <p:cNvSpPr txBox="1"/>
          <p:nvPr/>
        </p:nvSpPr>
        <p:spPr>
          <a:xfrm>
            <a:off x="943513" y="2854856"/>
            <a:ext cx="1038225" cy="166712"/>
          </a:xfrm>
          <a:prstGeom prst="rect">
            <a:avLst/>
          </a:prstGeom>
          <a:solidFill>
            <a:srgbClr val="FFEED4"/>
          </a:solidFill>
        </p:spPr>
        <p:txBody>
          <a:bodyPr vert="horz" wrap="square" lIns="0" tIns="0" rIns="0" bIns="0" rtlCol="0">
            <a:spAutoFit/>
          </a:bodyPr>
          <a:lstStyle/>
          <a:p>
            <a:pPr marL="11430">
              <a:lnSpc>
                <a:spcPts val="595"/>
              </a:lnSpc>
            </a:pPr>
            <a:r>
              <a:rPr sz="550" spc="-30" dirty="0">
                <a:latin typeface="Times New Roman"/>
                <a:cs typeface="Times New Roman"/>
              </a:rPr>
              <a:t>N</a:t>
            </a:r>
            <a:r>
              <a:rPr sz="550" spc="-20" dirty="0">
                <a:latin typeface="Times New Roman"/>
                <a:cs typeface="Times New Roman"/>
              </a:rPr>
              <a:t>I</a:t>
            </a:r>
            <a:r>
              <a:rPr sz="550" spc="-30" dirty="0">
                <a:latin typeface="Times New Roman"/>
                <a:cs typeface="Times New Roman"/>
              </a:rPr>
              <a:t>H</a:t>
            </a:r>
            <a:r>
              <a:rPr sz="550" spc="-10" dirty="0">
                <a:latin typeface="Times New Roman"/>
                <a:cs typeface="Times New Roman"/>
              </a:rPr>
              <a:t> </a:t>
            </a:r>
            <a:r>
              <a:rPr sz="550" spc="-25" dirty="0">
                <a:latin typeface="Times New Roman"/>
                <a:cs typeface="Times New Roman"/>
              </a:rPr>
              <a:t>Pu</a:t>
            </a:r>
            <a:r>
              <a:rPr sz="550" spc="-20" dirty="0">
                <a:latin typeface="Times New Roman"/>
                <a:cs typeface="Times New Roman"/>
              </a:rPr>
              <a:t>blic</a:t>
            </a:r>
            <a:r>
              <a:rPr sz="550" spc="-10" dirty="0">
                <a:latin typeface="Times New Roman"/>
                <a:cs typeface="Times New Roman"/>
              </a:rPr>
              <a:t> </a:t>
            </a:r>
            <a:r>
              <a:rPr sz="550" spc="-30" dirty="0">
                <a:latin typeface="Times New Roman"/>
                <a:cs typeface="Times New Roman"/>
              </a:rPr>
              <a:t>A</a:t>
            </a:r>
            <a:r>
              <a:rPr sz="550" spc="-25" dirty="0">
                <a:latin typeface="Times New Roman"/>
                <a:cs typeface="Times New Roman"/>
              </a:rPr>
              <a:t>c</a:t>
            </a:r>
            <a:r>
              <a:rPr sz="550" spc="-20" dirty="0">
                <a:latin typeface="Times New Roman"/>
                <a:cs typeface="Times New Roman"/>
              </a:rPr>
              <a:t>cess</a:t>
            </a:r>
            <a:endParaRPr sz="550">
              <a:latin typeface="Times New Roman"/>
              <a:cs typeface="Times New Roman"/>
            </a:endParaRPr>
          </a:p>
          <a:p>
            <a:pPr marL="11430">
              <a:lnSpc>
                <a:spcPts val="390"/>
              </a:lnSpc>
            </a:pPr>
            <a:r>
              <a:rPr sz="350" b="1" spc="-20" dirty="0">
                <a:latin typeface="Times New Roman"/>
                <a:cs typeface="Times New Roman"/>
              </a:rPr>
              <a:t>Autho</a:t>
            </a:r>
            <a:r>
              <a:rPr sz="350" b="1" spc="-15" dirty="0">
                <a:latin typeface="Times New Roman"/>
                <a:cs typeface="Times New Roman"/>
              </a:rPr>
              <a:t>r</a:t>
            </a:r>
            <a:r>
              <a:rPr sz="350" b="1" spc="-10" dirty="0">
                <a:latin typeface="Times New Roman"/>
                <a:cs typeface="Times New Roman"/>
              </a:rPr>
              <a:t> </a:t>
            </a:r>
            <a:r>
              <a:rPr sz="350" b="1" spc="-20" dirty="0">
                <a:latin typeface="Times New Roman"/>
                <a:cs typeface="Times New Roman"/>
              </a:rPr>
              <a:t>Manusc</a:t>
            </a:r>
            <a:r>
              <a:rPr sz="350" b="1" spc="-15" dirty="0">
                <a:latin typeface="Times New Roman"/>
                <a:cs typeface="Times New Roman"/>
              </a:rPr>
              <a:t>ript</a:t>
            </a:r>
            <a:endParaRPr sz="350">
              <a:latin typeface="Times New Roman"/>
              <a:cs typeface="Times New Roman"/>
            </a:endParaRPr>
          </a:p>
          <a:p>
            <a:pPr marL="11430">
              <a:lnSpc>
                <a:spcPts val="340"/>
              </a:lnSpc>
            </a:pPr>
            <a:r>
              <a:rPr sz="300" spc="-30" dirty="0">
                <a:solidFill>
                  <a:srgbClr val="B5C6DE"/>
                </a:solidFill>
                <a:latin typeface="Times New Roman"/>
                <a:cs typeface="Times New Roman"/>
              </a:rPr>
              <a:t>S</a:t>
            </a:r>
            <a:r>
              <a:rPr sz="300" spc="-25" dirty="0">
                <a:solidFill>
                  <a:srgbClr val="B5C6DE"/>
                </a:solidFill>
                <a:latin typeface="Times New Roman"/>
                <a:cs typeface="Times New Roman"/>
              </a:rPr>
              <a:t>cienc</a:t>
            </a:r>
            <a:r>
              <a:rPr sz="300" spc="-20" dirty="0">
                <a:solidFill>
                  <a:srgbClr val="B5C6DE"/>
                </a:solidFill>
                <a:latin typeface="Times New Roman"/>
                <a:cs typeface="Times New Roman"/>
              </a:rPr>
              <a:t>e</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Au</a:t>
            </a:r>
            <a:r>
              <a:rPr sz="250" spc="-5" dirty="0">
                <a:solidFill>
                  <a:srgbClr val="B5C6DE"/>
                </a:solidFill>
                <a:latin typeface="Times New Roman"/>
                <a:cs typeface="Times New Roman"/>
              </a:rPr>
              <a:t>t</a:t>
            </a:r>
            <a:r>
              <a:rPr sz="250" dirty="0">
                <a:solidFill>
                  <a:srgbClr val="B5C6DE"/>
                </a:solidFill>
                <a:latin typeface="Times New Roman"/>
                <a:cs typeface="Times New Roman"/>
              </a:rPr>
              <a:t>hor</a:t>
            </a:r>
            <a:r>
              <a:rPr sz="250" spc="-5" dirty="0">
                <a:solidFill>
                  <a:srgbClr val="B5C6DE"/>
                </a:solidFill>
                <a:latin typeface="Times New Roman"/>
                <a:cs typeface="Times New Roman"/>
              </a:rPr>
              <a:t> </a:t>
            </a:r>
            <a:r>
              <a:rPr sz="250" dirty="0">
                <a:solidFill>
                  <a:srgbClr val="B5C6DE"/>
                </a:solidFill>
                <a:latin typeface="Times New Roman"/>
                <a:cs typeface="Times New Roman"/>
              </a:rPr>
              <a:t>manusc</a:t>
            </a:r>
            <a:r>
              <a:rPr sz="250" spc="-5" dirty="0">
                <a:solidFill>
                  <a:srgbClr val="B5C6DE"/>
                </a:solidFill>
                <a:latin typeface="Times New Roman"/>
                <a:cs typeface="Times New Roman"/>
              </a:rPr>
              <a:t>ri</a:t>
            </a:r>
            <a:r>
              <a:rPr sz="250" dirty="0">
                <a:solidFill>
                  <a:srgbClr val="B5C6DE"/>
                </a:solidFill>
                <a:latin typeface="Times New Roman"/>
                <a:cs typeface="Times New Roman"/>
              </a:rPr>
              <a:t>p</a:t>
            </a:r>
            <a:r>
              <a:rPr sz="250" spc="-5" dirty="0">
                <a:solidFill>
                  <a:srgbClr val="B5C6DE"/>
                </a:solidFill>
                <a:latin typeface="Times New Roman"/>
                <a:cs typeface="Times New Roman"/>
              </a:rPr>
              <a:t>t</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ava</a:t>
            </a:r>
            <a:r>
              <a:rPr sz="250" spc="-5" dirty="0">
                <a:solidFill>
                  <a:srgbClr val="B5C6DE"/>
                </a:solidFill>
                <a:latin typeface="Times New Roman"/>
                <a:cs typeface="Times New Roman"/>
              </a:rPr>
              <a:t>il</a:t>
            </a:r>
            <a:r>
              <a:rPr sz="250" dirty="0">
                <a:solidFill>
                  <a:srgbClr val="B5C6DE"/>
                </a:solidFill>
                <a:latin typeface="Times New Roman"/>
                <a:cs typeface="Times New Roman"/>
              </a:rPr>
              <a:t>able </a:t>
            </a:r>
            <a:r>
              <a:rPr sz="250" spc="-5" dirty="0">
                <a:solidFill>
                  <a:srgbClr val="B5C6DE"/>
                </a:solidFill>
                <a:latin typeface="Times New Roman"/>
                <a:cs typeface="Times New Roman"/>
              </a:rPr>
              <a:t>i</a:t>
            </a:r>
            <a:r>
              <a:rPr sz="250" dirty="0">
                <a:solidFill>
                  <a:srgbClr val="B5C6DE"/>
                </a:solidFill>
                <a:latin typeface="Times New Roman"/>
                <a:cs typeface="Times New Roman"/>
              </a:rPr>
              <a:t>n PMC</a:t>
            </a:r>
            <a:r>
              <a:rPr sz="250" spc="-5" dirty="0">
                <a:solidFill>
                  <a:srgbClr val="B5C6DE"/>
                </a:solidFill>
                <a:latin typeface="Times New Roman"/>
                <a:cs typeface="Times New Roman"/>
              </a:rPr>
              <a:t> </a:t>
            </a:r>
            <a:r>
              <a:rPr sz="250" dirty="0">
                <a:solidFill>
                  <a:srgbClr val="B5C6DE"/>
                </a:solidFill>
                <a:latin typeface="Times New Roman"/>
                <a:cs typeface="Times New Roman"/>
              </a:rPr>
              <a:t>2012 June 06.</a:t>
            </a:r>
            <a:endParaRPr sz="250">
              <a:latin typeface="Times New Roman"/>
              <a:cs typeface="Times New Roman"/>
            </a:endParaRPr>
          </a:p>
        </p:txBody>
      </p:sp>
      <p:grpSp>
        <p:nvGrpSpPr>
          <p:cNvPr id="43" name="object 43"/>
          <p:cNvGrpSpPr/>
          <p:nvPr/>
        </p:nvGrpSpPr>
        <p:grpSpPr>
          <a:xfrm>
            <a:off x="779807" y="2850060"/>
            <a:ext cx="1440815" cy="186055"/>
            <a:chOff x="779806" y="1992809"/>
            <a:chExt cx="1440815" cy="186055"/>
          </a:xfrm>
        </p:grpSpPr>
        <p:sp>
          <p:nvSpPr>
            <p:cNvPr id="44" name="object 44"/>
            <p:cNvSpPr/>
            <p:nvPr/>
          </p:nvSpPr>
          <p:spPr>
            <a:xfrm>
              <a:off x="781393" y="1996059"/>
              <a:ext cx="161290" cy="0"/>
            </a:xfrm>
            <a:custGeom>
              <a:avLst/>
              <a:gdLst/>
              <a:ahLst/>
              <a:cxnLst/>
              <a:rect l="l" t="t" r="r" b="b"/>
              <a:pathLst>
                <a:path w="161290">
                  <a:moveTo>
                    <a:pt x="0" y="0"/>
                  </a:moveTo>
                  <a:lnTo>
                    <a:pt x="160911" y="0"/>
                  </a:lnTo>
                </a:path>
              </a:pathLst>
            </a:custGeom>
            <a:ln w="3175">
              <a:solidFill>
                <a:srgbClr val="B5C6DE"/>
              </a:solidFill>
            </a:ln>
          </p:spPr>
          <p:txBody>
            <a:bodyPr wrap="square" lIns="0" tIns="0" rIns="0" bIns="0" rtlCol="0"/>
            <a:lstStyle/>
            <a:p>
              <a:endParaRPr/>
            </a:p>
          </p:txBody>
        </p:sp>
        <p:sp>
          <p:nvSpPr>
            <p:cNvPr id="45" name="object 45"/>
            <p:cNvSpPr/>
            <p:nvPr/>
          </p:nvSpPr>
          <p:spPr>
            <a:xfrm>
              <a:off x="942083" y="1994397"/>
              <a:ext cx="0" cy="182880"/>
            </a:xfrm>
            <a:custGeom>
              <a:avLst/>
              <a:gdLst/>
              <a:ahLst/>
              <a:cxnLst/>
              <a:rect l="l" t="t" r="r" b="b"/>
              <a:pathLst>
                <a:path h="182880">
                  <a:moveTo>
                    <a:pt x="0" y="0"/>
                  </a:moveTo>
                  <a:lnTo>
                    <a:pt x="0" y="0"/>
                  </a:lnTo>
                  <a:lnTo>
                    <a:pt x="0" y="182283"/>
                  </a:lnTo>
                </a:path>
              </a:pathLst>
            </a:custGeom>
            <a:ln w="3175">
              <a:solidFill>
                <a:srgbClr val="B5C6DE"/>
              </a:solidFill>
            </a:ln>
          </p:spPr>
          <p:txBody>
            <a:bodyPr wrap="square" lIns="0" tIns="0" rIns="0" bIns="0" rtlCol="0"/>
            <a:lstStyle/>
            <a:p>
              <a:endParaRPr/>
            </a:p>
          </p:txBody>
        </p:sp>
        <p:sp>
          <p:nvSpPr>
            <p:cNvPr id="46" name="object 46"/>
            <p:cNvSpPr/>
            <p:nvPr/>
          </p:nvSpPr>
          <p:spPr>
            <a:xfrm>
              <a:off x="781393" y="2175274"/>
              <a:ext cx="161290" cy="0"/>
            </a:xfrm>
            <a:custGeom>
              <a:avLst/>
              <a:gdLst/>
              <a:ahLst/>
              <a:cxnLst/>
              <a:rect l="l" t="t" r="r" b="b"/>
              <a:pathLst>
                <a:path w="161290">
                  <a:moveTo>
                    <a:pt x="160911" y="0"/>
                  </a:moveTo>
                  <a:lnTo>
                    <a:pt x="0" y="0"/>
                  </a:lnTo>
                </a:path>
              </a:pathLst>
            </a:custGeom>
            <a:ln w="3175">
              <a:solidFill>
                <a:srgbClr val="B5C6DE"/>
              </a:solidFill>
            </a:ln>
          </p:spPr>
          <p:txBody>
            <a:bodyPr wrap="square" lIns="0" tIns="0" rIns="0" bIns="0" rtlCol="0"/>
            <a:lstStyle/>
            <a:p>
              <a:endParaRPr/>
            </a:p>
          </p:txBody>
        </p:sp>
        <p:sp>
          <p:nvSpPr>
            <p:cNvPr id="47" name="object 47"/>
            <p:cNvSpPr/>
            <p:nvPr/>
          </p:nvSpPr>
          <p:spPr>
            <a:xfrm>
              <a:off x="782051" y="1995322"/>
              <a:ext cx="0" cy="180975"/>
            </a:xfrm>
            <a:custGeom>
              <a:avLst/>
              <a:gdLst/>
              <a:ahLst/>
              <a:cxnLst/>
              <a:rect l="l" t="t" r="r" b="b"/>
              <a:pathLst>
                <a:path h="180975">
                  <a:moveTo>
                    <a:pt x="0" y="180656"/>
                  </a:moveTo>
                  <a:lnTo>
                    <a:pt x="0" y="0"/>
                  </a:lnTo>
                </a:path>
              </a:pathLst>
            </a:custGeom>
            <a:ln w="3175">
              <a:solidFill>
                <a:srgbClr val="B5C6DE"/>
              </a:solidFill>
            </a:ln>
          </p:spPr>
          <p:txBody>
            <a:bodyPr wrap="square" lIns="0" tIns="0" rIns="0" bIns="0" rtlCol="0"/>
            <a:lstStyle/>
            <a:p>
              <a:endParaRPr/>
            </a:p>
          </p:txBody>
        </p:sp>
        <p:sp>
          <p:nvSpPr>
            <p:cNvPr id="48" name="object 48"/>
            <p:cNvSpPr/>
            <p:nvPr/>
          </p:nvSpPr>
          <p:spPr>
            <a:xfrm>
              <a:off x="941644" y="1996059"/>
              <a:ext cx="1277620" cy="0"/>
            </a:xfrm>
            <a:custGeom>
              <a:avLst/>
              <a:gdLst/>
              <a:ahLst/>
              <a:cxnLst/>
              <a:rect l="l" t="t" r="r" b="b"/>
              <a:pathLst>
                <a:path w="1277620">
                  <a:moveTo>
                    <a:pt x="0" y="0"/>
                  </a:moveTo>
                  <a:lnTo>
                    <a:pt x="1277386" y="0"/>
                  </a:lnTo>
                </a:path>
              </a:pathLst>
            </a:custGeom>
            <a:ln w="3175">
              <a:solidFill>
                <a:srgbClr val="B5C6DE"/>
              </a:solidFill>
            </a:ln>
          </p:spPr>
          <p:txBody>
            <a:bodyPr wrap="square" lIns="0" tIns="0" rIns="0" bIns="0" rtlCol="0"/>
            <a:lstStyle/>
            <a:p>
              <a:endParaRPr/>
            </a:p>
          </p:txBody>
        </p:sp>
        <p:sp>
          <p:nvSpPr>
            <p:cNvPr id="49" name="object 49"/>
            <p:cNvSpPr/>
            <p:nvPr/>
          </p:nvSpPr>
          <p:spPr>
            <a:xfrm>
              <a:off x="2218381" y="1995324"/>
              <a:ext cx="0" cy="180975"/>
            </a:xfrm>
            <a:custGeom>
              <a:avLst/>
              <a:gdLst/>
              <a:ahLst/>
              <a:cxnLst/>
              <a:rect l="l" t="t" r="r" b="b"/>
              <a:pathLst>
                <a:path h="180975">
                  <a:moveTo>
                    <a:pt x="0" y="0"/>
                  </a:moveTo>
                  <a:lnTo>
                    <a:pt x="0" y="180653"/>
                  </a:lnTo>
                </a:path>
              </a:pathLst>
            </a:custGeom>
            <a:ln w="3175">
              <a:solidFill>
                <a:srgbClr val="B5C6DE"/>
              </a:solidFill>
            </a:ln>
          </p:spPr>
          <p:txBody>
            <a:bodyPr wrap="square" lIns="0" tIns="0" rIns="0" bIns="0" rtlCol="0"/>
            <a:lstStyle/>
            <a:p>
              <a:endParaRPr/>
            </a:p>
          </p:txBody>
        </p:sp>
        <p:sp>
          <p:nvSpPr>
            <p:cNvPr id="50" name="object 50"/>
            <p:cNvSpPr/>
            <p:nvPr/>
          </p:nvSpPr>
          <p:spPr>
            <a:xfrm>
              <a:off x="941644" y="2175274"/>
              <a:ext cx="1277620" cy="0"/>
            </a:xfrm>
            <a:custGeom>
              <a:avLst/>
              <a:gdLst/>
              <a:ahLst/>
              <a:cxnLst/>
              <a:rect l="l" t="t" r="r" b="b"/>
              <a:pathLst>
                <a:path w="1277620">
                  <a:moveTo>
                    <a:pt x="1277387" y="0"/>
                  </a:moveTo>
                  <a:lnTo>
                    <a:pt x="0" y="0"/>
                  </a:lnTo>
                </a:path>
              </a:pathLst>
            </a:custGeom>
            <a:ln w="3175">
              <a:solidFill>
                <a:srgbClr val="B5C6DE"/>
              </a:solidFill>
            </a:ln>
          </p:spPr>
          <p:txBody>
            <a:bodyPr wrap="square" lIns="0" tIns="0" rIns="0" bIns="0" rtlCol="0"/>
            <a:lstStyle/>
            <a:p>
              <a:endParaRPr/>
            </a:p>
          </p:txBody>
        </p:sp>
      </p:grpSp>
      <p:sp>
        <p:nvSpPr>
          <p:cNvPr id="51" name="object 51"/>
          <p:cNvSpPr txBox="1"/>
          <p:nvPr/>
        </p:nvSpPr>
        <p:spPr>
          <a:xfrm>
            <a:off x="928945" y="3024396"/>
            <a:ext cx="955675" cy="89768"/>
          </a:xfrm>
          <a:prstGeom prst="rect">
            <a:avLst/>
          </a:prstGeom>
        </p:spPr>
        <p:txBody>
          <a:bodyPr vert="horz" wrap="square" lIns="0" tIns="12700" rIns="0" bIns="0" rtlCol="0">
            <a:spAutoFit/>
          </a:bodyPr>
          <a:lstStyle/>
          <a:p>
            <a:pPr marL="12700">
              <a:spcBef>
                <a:spcPts val="100"/>
              </a:spcBef>
            </a:pPr>
            <a:r>
              <a:rPr sz="250" spc="-10" dirty="0">
                <a:latin typeface="Times New Roman"/>
                <a:cs typeface="Times New Roman"/>
              </a:rPr>
              <a:t>Pu</a:t>
            </a:r>
            <a:r>
              <a:rPr sz="250" spc="-15" dirty="0">
                <a:latin typeface="Times New Roman"/>
                <a:cs typeface="Times New Roman"/>
              </a:rPr>
              <a:t>b</a:t>
            </a:r>
            <a:r>
              <a:rPr sz="250" spc="-5" dirty="0">
                <a:latin typeface="Times New Roman"/>
                <a:cs typeface="Times New Roman"/>
              </a:rPr>
              <a:t>li</a:t>
            </a:r>
            <a:r>
              <a:rPr sz="250" spc="-15" dirty="0">
                <a:latin typeface="Times New Roman"/>
                <a:cs typeface="Times New Roman"/>
              </a:rPr>
              <a:t>s</a:t>
            </a:r>
            <a:r>
              <a:rPr sz="250" spc="-10" dirty="0">
                <a:latin typeface="Times New Roman"/>
                <a:cs typeface="Times New Roman"/>
              </a:rPr>
              <a:t>h</a:t>
            </a:r>
            <a:r>
              <a:rPr sz="250" spc="-15" dirty="0">
                <a:latin typeface="Times New Roman"/>
                <a:cs typeface="Times New Roman"/>
              </a:rPr>
              <a:t>e</a:t>
            </a:r>
            <a:r>
              <a:rPr sz="250" spc="-10" dirty="0">
                <a:latin typeface="Times New Roman"/>
                <a:cs typeface="Times New Roman"/>
              </a:rPr>
              <a:t>d in fi</a:t>
            </a:r>
            <a:r>
              <a:rPr sz="250" spc="-15" dirty="0">
                <a:latin typeface="Times New Roman"/>
                <a:cs typeface="Times New Roman"/>
              </a:rPr>
              <a:t>n</a:t>
            </a:r>
            <a:r>
              <a:rPr sz="250" spc="-10" dirty="0">
                <a:latin typeface="Times New Roman"/>
                <a:cs typeface="Times New Roman"/>
              </a:rPr>
              <a:t>al</a:t>
            </a:r>
            <a:r>
              <a:rPr sz="250" spc="-5" dirty="0">
                <a:latin typeface="Times New Roman"/>
                <a:cs typeface="Times New Roman"/>
              </a:rPr>
              <a:t> </a:t>
            </a:r>
            <a:r>
              <a:rPr sz="250" spc="-15" dirty="0">
                <a:latin typeface="Times New Roman"/>
                <a:cs typeface="Times New Roman"/>
              </a:rPr>
              <a:t>e</a:t>
            </a:r>
            <a:r>
              <a:rPr sz="250" spc="-10" dirty="0">
                <a:latin typeface="Times New Roman"/>
                <a:cs typeface="Times New Roman"/>
              </a:rPr>
              <a:t>dited </a:t>
            </a:r>
            <a:r>
              <a:rPr sz="250" spc="-15" dirty="0">
                <a:latin typeface="Times New Roman"/>
                <a:cs typeface="Times New Roman"/>
              </a:rPr>
              <a:t>f</a:t>
            </a:r>
            <a:r>
              <a:rPr sz="250" spc="-10" dirty="0">
                <a:latin typeface="Times New Roman"/>
                <a:cs typeface="Times New Roman"/>
              </a:rPr>
              <a:t>o</a:t>
            </a:r>
            <a:r>
              <a:rPr sz="250" spc="-15" dirty="0">
                <a:latin typeface="Times New Roman"/>
                <a:cs typeface="Times New Roman"/>
              </a:rPr>
              <a:t>rm</a:t>
            </a:r>
            <a:r>
              <a:rPr sz="250" spc="-10" dirty="0">
                <a:latin typeface="Times New Roman"/>
                <a:cs typeface="Times New Roman"/>
              </a:rPr>
              <a:t> a</a:t>
            </a:r>
            <a:r>
              <a:rPr sz="250" spc="-15" dirty="0">
                <a:latin typeface="Times New Roman"/>
                <a:cs typeface="Times New Roman"/>
              </a:rPr>
              <a:t>s</a:t>
            </a:r>
            <a:r>
              <a:rPr sz="250" spc="-5" dirty="0">
                <a:latin typeface="Times New Roman"/>
                <a:cs typeface="Times New Roman"/>
              </a:rPr>
              <a:t>:</a:t>
            </a:r>
            <a:endParaRPr sz="250">
              <a:latin typeface="Times New Roman"/>
              <a:cs typeface="Times New Roman"/>
            </a:endParaRPr>
          </a:p>
          <a:p>
            <a:pPr marL="29845"/>
            <a:r>
              <a:rPr sz="250" spc="-15" dirty="0">
                <a:latin typeface="Times New Roman"/>
                <a:cs typeface="Times New Roman"/>
              </a:rPr>
              <a:t>S</a:t>
            </a:r>
            <a:r>
              <a:rPr sz="250" spc="-10" dirty="0">
                <a:latin typeface="Times New Roman"/>
                <a:cs typeface="Times New Roman"/>
              </a:rPr>
              <a:t>cience</a:t>
            </a:r>
            <a:r>
              <a:rPr sz="250" spc="-5" dirty="0">
                <a:latin typeface="Times New Roman"/>
                <a:cs typeface="Times New Roman"/>
              </a:rPr>
              <a:t>. </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1</a:t>
            </a:r>
            <a:r>
              <a:rPr sz="250" spc="-10" dirty="0">
                <a:latin typeface="Times New Roman"/>
                <a:cs typeface="Times New Roman"/>
              </a:rPr>
              <a:t>1 Oct</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r 7; 3</a:t>
            </a:r>
            <a:r>
              <a:rPr sz="250" spc="-15" dirty="0">
                <a:latin typeface="Times New Roman"/>
                <a:cs typeface="Times New Roman"/>
              </a:rPr>
              <a:t>3</a:t>
            </a:r>
            <a:r>
              <a:rPr sz="250" spc="-10" dirty="0">
                <a:latin typeface="Times New Roman"/>
                <a:cs typeface="Times New Roman"/>
              </a:rPr>
              <a:t>4</a:t>
            </a:r>
            <a:r>
              <a:rPr sz="250" spc="-15" dirty="0">
                <a:latin typeface="Times New Roman"/>
                <a:cs typeface="Times New Roman"/>
              </a:rPr>
              <a:t>(</a:t>
            </a:r>
            <a:r>
              <a:rPr sz="250" spc="-10" dirty="0">
                <a:latin typeface="Times New Roman"/>
                <a:cs typeface="Times New Roman"/>
              </a:rPr>
              <a:t>6</a:t>
            </a:r>
            <a:r>
              <a:rPr sz="250" spc="-15" dirty="0">
                <a:latin typeface="Times New Roman"/>
                <a:cs typeface="Times New Roman"/>
              </a:rPr>
              <a:t>0</a:t>
            </a:r>
            <a:r>
              <a:rPr sz="250" spc="-10" dirty="0">
                <a:latin typeface="Times New Roman"/>
                <a:cs typeface="Times New Roman"/>
              </a:rPr>
              <a:t>5</a:t>
            </a:r>
            <a:r>
              <a:rPr sz="250" spc="-15" dirty="0">
                <a:latin typeface="Times New Roman"/>
                <a:cs typeface="Times New Roman"/>
              </a:rPr>
              <a:t>2</a:t>
            </a:r>
            <a:r>
              <a:rPr sz="250" spc="-10" dirty="0">
                <a:latin typeface="Times New Roman"/>
                <a:cs typeface="Times New Roman"/>
              </a:rPr>
              <a:t>):</a:t>
            </a:r>
            <a:r>
              <a:rPr sz="250" spc="-5" dirty="0">
                <a:latin typeface="Times New Roman"/>
                <a:cs typeface="Times New Roman"/>
              </a:rPr>
              <a:t> </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5</a:t>
            </a:r>
            <a:r>
              <a:rPr sz="250" spc="-10" dirty="0">
                <a:latin typeface="Times New Roman"/>
                <a:cs typeface="Times New Roman"/>
              </a:rPr>
              <a:t>–</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8</a:t>
            </a:r>
            <a:r>
              <a:rPr sz="250" spc="-5" dirty="0">
                <a:latin typeface="Times New Roman"/>
                <a:cs typeface="Times New Roman"/>
              </a:rPr>
              <a:t>. </a:t>
            </a:r>
            <a:r>
              <a:rPr sz="250" spc="-15" dirty="0">
                <a:latin typeface="Times New Roman"/>
                <a:cs typeface="Times New Roman"/>
              </a:rPr>
              <a:t>d</a:t>
            </a:r>
            <a:r>
              <a:rPr sz="250" spc="-10" dirty="0">
                <a:latin typeface="Times New Roman"/>
                <a:cs typeface="Times New Roman"/>
              </a:rPr>
              <a:t>oi:</a:t>
            </a:r>
            <a:r>
              <a:rPr sz="250" spc="-15" dirty="0">
                <a:latin typeface="Times New Roman"/>
                <a:cs typeface="Times New Roman"/>
              </a:rPr>
              <a:t>1</a:t>
            </a:r>
            <a:r>
              <a:rPr sz="250" spc="-10" dirty="0">
                <a:latin typeface="Times New Roman"/>
                <a:cs typeface="Times New Roman"/>
              </a:rPr>
              <a:t>0.1</a:t>
            </a:r>
            <a:r>
              <a:rPr sz="250" spc="-15" dirty="0">
                <a:latin typeface="Times New Roman"/>
                <a:cs typeface="Times New Roman"/>
              </a:rPr>
              <a:t>1</a:t>
            </a:r>
            <a:r>
              <a:rPr sz="250" spc="-10" dirty="0">
                <a:latin typeface="Times New Roman"/>
                <a:cs typeface="Times New Roman"/>
              </a:rPr>
              <a:t>2</a:t>
            </a:r>
            <a:r>
              <a:rPr sz="250" spc="-15" dirty="0">
                <a:latin typeface="Times New Roman"/>
                <a:cs typeface="Times New Roman"/>
              </a:rPr>
              <a:t>6</a:t>
            </a:r>
            <a:r>
              <a:rPr sz="250" spc="-5" dirty="0">
                <a:latin typeface="Times New Roman"/>
                <a:cs typeface="Times New Roman"/>
              </a:rPr>
              <a:t>/</a:t>
            </a:r>
            <a:r>
              <a:rPr sz="250" spc="-15" dirty="0">
                <a:latin typeface="Times New Roman"/>
                <a:cs typeface="Times New Roman"/>
              </a:rPr>
              <a:t>s</a:t>
            </a:r>
            <a:r>
              <a:rPr sz="250" spc="-10" dirty="0">
                <a:latin typeface="Times New Roman"/>
                <a:cs typeface="Times New Roman"/>
              </a:rPr>
              <a:t>cie</a:t>
            </a:r>
            <a:r>
              <a:rPr sz="250" spc="-15" dirty="0">
                <a:latin typeface="Times New Roman"/>
                <a:cs typeface="Times New Roman"/>
              </a:rPr>
              <a:t>n</a:t>
            </a:r>
            <a:r>
              <a:rPr sz="250" spc="-10" dirty="0">
                <a:latin typeface="Times New Roman"/>
                <a:cs typeface="Times New Roman"/>
              </a:rPr>
              <a:t>ce.1</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8</a:t>
            </a:r>
            <a:r>
              <a:rPr sz="250" spc="-10" dirty="0">
                <a:latin typeface="Times New Roman"/>
                <a:cs typeface="Times New Roman"/>
              </a:rPr>
              <a:t>3</a:t>
            </a:r>
            <a:r>
              <a:rPr sz="250" spc="-15" dirty="0">
                <a:latin typeface="Times New Roman"/>
                <a:cs typeface="Times New Roman"/>
              </a:rPr>
              <a:t>4</a:t>
            </a:r>
            <a:r>
              <a:rPr sz="250" spc="-10" dirty="0">
                <a:latin typeface="Times New Roman"/>
                <a:cs typeface="Times New Roman"/>
              </a:rPr>
              <a:t>4.</a:t>
            </a:r>
            <a:endParaRPr sz="250">
              <a:latin typeface="Times New Roman"/>
              <a:cs typeface="Times New Roman"/>
            </a:endParaRPr>
          </a:p>
        </p:txBody>
      </p:sp>
      <p:sp>
        <p:nvSpPr>
          <p:cNvPr id="52" name="object 52"/>
          <p:cNvSpPr/>
          <p:nvPr/>
        </p:nvSpPr>
        <p:spPr>
          <a:xfrm>
            <a:off x="728856" y="2853310"/>
            <a:ext cx="53340" cy="2245995"/>
          </a:xfrm>
          <a:custGeom>
            <a:avLst/>
            <a:gdLst/>
            <a:ahLst/>
            <a:cxnLst/>
            <a:rect l="l" t="t" r="r" b="b"/>
            <a:pathLst>
              <a:path w="53340" h="2245995">
                <a:moveTo>
                  <a:pt x="53195" y="0"/>
                </a:moveTo>
                <a:lnTo>
                  <a:pt x="0" y="0"/>
                </a:lnTo>
                <a:lnTo>
                  <a:pt x="0" y="2245557"/>
                </a:lnTo>
                <a:lnTo>
                  <a:pt x="53195" y="2245557"/>
                </a:lnTo>
                <a:lnTo>
                  <a:pt x="53195" y="0"/>
                </a:lnTo>
                <a:close/>
              </a:path>
            </a:pathLst>
          </a:custGeom>
          <a:solidFill>
            <a:srgbClr val="B5C6DE"/>
          </a:solidFill>
        </p:spPr>
        <p:txBody>
          <a:bodyPr wrap="square" lIns="0" tIns="0" rIns="0" bIns="0" rtlCol="0"/>
          <a:lstStyle/>
          <a:p>
            <a:endParaRPr/>
          </a:p>
        </p:txBody>
      </p:sp>
      <p:sp>
        <p:nvSpPr>
          <p:cNvPr id="53" name="object 53"/>
          <p:cNvSpPr txBox="1"/>
          <p:nvPr/>
        </p:nvSpPr>
        <p:spPr>
          <a:xfrm>
            <a:off x="751988" y="3054881"/>
            <a:ext cx="38472" cy="477520"/>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4" name="object 54"/>
          <p:cNvSpPr txBox="1"/>
          <p:nvPr/>
        </p:nvSpPr>
        <p:spPr>
          <a:xfrm>
            <a:off x="751988" y="3737358"/>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5" name="object 55"/>
          <p:cNvSpPr txBox="1"/>
          <p:nvPr/>
        </p:nvSpPr>
        <p:spPr>
          <a:xfrm>
            <a:off x="751988" y="4419929"/>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grpSp>
        <p:nvGrpSpPr>
          <p:cNvPr id="56" name="object 56"/>
          <p:cNvGrpSpPr/>
          <p:nvPr/>
        </p:nvGrpSpPr>
        <p:grpSpPr>
          <a:xfrm>
            <a:off x="126746" y="508508"/>
            <a:ext cx="6675120" cy="4814570"/>
            <a:chOff x="126492" y="274320"/>
            <a:chExt cx="6675120" cy="4814570"/>
          </a:xfrm>
        </p:grpSpPr>
        <p:sp>
          <p:nvSpPr>
            <p:cNvPr id="57" name="object 57"/>
            <p:cNvSpPr/>
            <p:nvPr/>
          </p:nvSpPr>
          <p:spPr>
            <a:xfrm>
              <a:off x="666750" y="193167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pic>
          <p:nvPicPr>
            <p:cNvPr id="58" name="object 58"/>
            <p:cNvPicPr/>
            <p:nvPr/>
          </p:nvPicPr>
          <p:blipFill>
            <a:blip r:embed="rId8" cstate="print"/>
            <a:stretch>
              <a:fillRect/>
            </a:stretch>
          </p:blipFill>
          <p:spPr>
            <a:xfrm>
              <a:off x="1238261" y="2646978"/>
              <a:ext cx="1597057" cy="571162"/>
            </a:xfrm>
            <a:prstGeom prst="rect">
              <a:avLst/>
            </a:prstGeom>
          </p:spPr>
        </p:pic>
        <p:pic>
          <p:nvPicPr>
            <p:cNvPr id="59" name="object 59"/>
            <p:cNvPicPr/>
            <p:nvPr/>
          </p:nvPicPr>
          <p:blipFill>
            <a:blip r:embed="rId9" cstate="print"/>
            <a:stretch>
              <a:fillRect/>
            </a:stretch>
          </p:blipFill>
          <p:spPr>
            <a:xfrm>
              <a:off x="1465506" y="3307455"/>
              <a:ext cx="1286569" cy="660223"/>
            </a:xfrm>
            <a:prstGeom prst="rect">
              <a:avLst/>
            </a:prstGeom>
          </p:spPr>
        </p:pic>
        <p:pic>
          <p:nvPicPr>
            <p:cNvPr id="60" name="object 60"/>
            <p:cNvPicPr/>
            <p:nvPr/>
          </p:nvPicPr>
          <p:blipFill>
            <a:blip r:embed="rId10" cstate="print"/>
            <a:stretch>
              <a:fillRect/>
            </a:stretch>
          </p:blipFill>
          <p:spPr>
            <a:xfrm>
              <a:off x="1356774" y="4103445"/>
              <a:ext cx="1506323" cy="765984"/>
            </a:xfrm>
            <a:prstGeom prst="rect">
              <a:avLst/>
            </a:prstGeom>
          </p:spPr>
        </p:pic>
        <p:sp>
          <p:nvSpPr>
            <p:cNvPr id="61" name="object 61"/>
            <p:cNvSpPr/>
            <p:nvPr/>
          </p:nvSpPr>
          <p:spPr>
            <a:xfrm>
              <a:off x="1165097" y="2526030"/>
              <a:ext cx="1830705" cy="2548255"/>
            </a:xfrm>
            <a:custGeom>
              <a:avLst/>
              <a:gdLst/>
              <a:ahLst/>
              <a:cxnLst/>
              <a:rect l="l" t="t" r="r" b="b"/>
              <a:pathLst>
                <a:path w="1830705" h="2548254">
                  <a:moveTo>
                    <a:pt x="0" y="2548128"/>
                  </a:moveTo>
                  <a:lnTo>
                    <a:pt x="1830324" y="2548128"/>
                  </a:lnTo>
                  <a:lnTo>
                    <a:pt x="1830324" y="0"/>
                  </a:lnTo>
                  <a:lnTo>
                    <a:pt x="0" y="0"/>
                  </a:lnTo>
                  <a:lnTo>
                    <a:pt x="0" y="2548128"/>
                  </a:lnTo>
                  <a:close/>
                </a:path>
              </a:pathLst>
            </a:custGeom>
            <a:ln w="28956">
              <a:solidFill>
                <a:srgbClr val="EC7C30"/>
              </a:solidFill>
            </a:ln>
          </p:spPr>
          <p:txBody>
            <a:bodyPr wrap="square" lIns="0" tIns="0" rIns="0" bIns="0" rtlCol="0"/>
            <a:lstStyle/>
            <a:p>
              <a:endParaRPr/>
            </a:p>
          </p:txBody>
        </p:sp>
        <p:sp>
          <p:nvSpPr>
            <p:cNvPr id="62" name="object 62"/>
            <p:cNvSpPr/>
            <p:nvPr/>
          </p:nvSpPr>
          <p:spPr>
            <a:xfrm>
              <a:off x="126492" y="27432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grpSp>
      <p:sp>
        <p:nvSpPr>
          <p:cNvPr id="63" name="object 63"/>
          <p:cNvSpPr txBox="1">
            <a:spLocks noGrp="1"/>
          </p:cNvSpPr>
          <p:nvPr>
            <p:ph type="title"/>
          </p:nvPr>
        </p:nvSpPr>
        <p:spPr>
          <a:xfrm>
            <a:off x="211658" y="402020"/>
            <a:ext cx="6049111" cy="966290"/>
          </a:xfrm>
          <a:prstGeom prst="rect">
            <a:avLst/>
          </a:prstGeom>
        </p:spPr>
        <p:txBody>
          <a:bodyPr vert="horz" wrap="square" lIns="0" tIns="67945" rIns="0" bIns="0" rtlCol="0">
            <a:spAutoFit/>
          </a:bodyPr>
          <a:lstStyle/>
          <a:p>
            <a:pPr marL="12700" marR="5080">
              <a:lnSpc>
                <a:spcPts val="3460"/>
              </a:lnSpc>
              <a:spcBef>
                <a:spcPts val="535"/>
              </a:spcBef>
            </a:pPr>
            <a:r>
              <a:rPr lang="tr-TR" sz="3200" spc="-35" dirty="0">
                <a:solidFill>
                  <a:srgbClr val="FFFFFF"/>
                </a:solidFill>
              </a:rPr>
              <a:t>Sürdürülebilir Yaşamı Destekleyen Bir Hobi: Balkon Bahçeciliği</a:t>
            </a:r>
            <a:endParaRPr lang="tr-TR" sz="3200" dirty="0"/>
          </a:p>
        </p:txBody>
      </p:sp>
      <p:grpSp>
        <p:nvGrpSpPr>
          <p:cNvPr id="64" name="object 64"/>
          <p:cNvGrpSpPr/>
          <p:nvPr/>
        </p:nvGrpSpPr>
        <p:grpSpPr>
          <a:xfrm>
            <a:off x="3139440" y="857250"/>
            <a:ext cx="5680075" cy="5059680"/>
            <a:chOff x="3139439" y="0"/>
            <a:chExt cx="5680075" cy="5059680"/>
          </a:xfrm>
        </p:grpSpPr>
        <p:sp>
          <p:nvSpPr>
            <p:cNvPr id="65" name="object 65"/>
            <p:cNvSpPr/>
            <p:nvPr/>
          </p:nvSpPr>
          <p:spPr>
            <a:xfrm>
              <a:off x="5332475"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66" name="object 66"/>
            <p:cNvSpPr/>
            <p:nvPr/>
          </p:nvSpPr>
          <p:spPr>
            <a:xfrm>
              <a:off x="3139439" y="1351788"/>
              <a:ext cx="5680075" cy="3708400"/>
            </a:xfrm>
            <a:custGeom>
              <a:avLst/>
              <a:gdLst/>
              <a:ahLst/>
              <a:cxnLst/>
              <a:rect l="l" t="t" r="r" b="b"/>
              <a:pathLst>
                <a:path w="5680075" h="3708400">
                  <a:moveTo>
                    <a:pt x="5679948" y="0"/>
                  </a:moveTo>
                  <a:lnTo>
                    <a:pt x="0" y="0"/>
                  </a:lnTo>
                  <a:lnTo>
                    <a:pt x="0" y="3707891"/>
                  </a:lnTo>
                  <a:lnTo>
                    <a:pt x="5679948" y="3707891"/>
                  </a:lnTo>
                  <a:lnTo>
                    <a:pt x="5679948"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grpSp>
      <p:sp>
        <p:nvSpPr>
          <p:cNvPr id="67" name="object 67"/>
          <p:cNvSpPr txBox="1"/>
          <p:nvPr/>
        </p:nvSpPr>
        <p:spPr>
          <a:xfrm>
            <a:off x="3410317" y="2415730"/>
            <a:ext cx="5211445" cy="2794098"/>
          </a:xfrm>
          <a:prstGeom prst="rect">
            <a:avLst/>
          </a:prstGeom>
        </p:spPr>
        <p:txBody>
          <a:bodyPr vert="horz" wrap="square" lIns="0" tIns="12700" rIns="0" bIns="0" rtlCol="0">
            <a:spAutoFit/>
          </a:bodyPr>
          <a:lstStyle/>
          <a:p>
            <a:pPr marL="12700" marR="5080" indent="89535" algn="r">
              <a:lnSpc>
                <a:spcPct val="130100"/>
              </a:lnSpc>
              <a:spcBef>
                <a:spcPts val="100"/>
              </a:spcBef>
            </a:pPr>
            <a:r>
              <a:rPr lang="tr-TR" sz="2000" b="1" spc="-10" dirty="0">
                <a:solidFill>
                  <a:schemeClr val="bg1"/>
                </a:solidFill>
                <a:latin typeface="Calibri"/>
                <a:cs typeface="Calibri"/>
              </a:rPr>
              <a:t>Nereden Başlayalım</a:t>
            </a:r>
            <a:r>
              <a:rPr lang="tr-TR" sz="2000" spc="-10" dirty="0">
                <a:solidFill>
                  <a:srgbClr val="FFFFFF"/>
                </a:solidFill>
                <a:latin typeface="Calibri"/>
                <a:cs typeface="Calibri"/>
              </a:rPr>
              <a:t>?</a:t>
            </a:r>
          </a:p>
          <a:p>
            <a:pPr marL="12700" marR="5080" indent="89535" algn="r">
              <a:lnSpc>
                <a:spcPct val="130100"/>
              </a:lnSpc>
              <a:spcBef>
                <a:spcPts val="100"/>
              </a:spcBef>
            </a:pPr>
            <a:r>
              <a:rPr lang="tr-TR" sz="2000" spc="-10" dirty="0">
                <a:solidFill>
                  <a:srgbClr val="FFFFFF"/>
                </a:solidFill>
                <a:latin typeface="Calibri"/>
                <a:cs typeface="Calibri"/>
              </a:rPr>
              <a:t>Öncelikle yetiştireceğiniz bitkiler için evinizde uygun bir alan oluşturarak işe koyulabilirsiniz. Teras ya da balkonunuz varsa şanslısınız, ancak balkonsuz bir evde yaşıyorsanız cam kenarları gibi alanlarda da mini bahçeniz için yer oluşturabilirsiniz. </a:t>
            </a:r>
          </a:p>
        </p:txBody>
      </p:sp>
      <p:pic>
        <p:nvPicPr>
          <p:cNvPr id="68" name="Picture 2" descr="C:\Users\aidata\Desktop\markus-spiske-1fxcQYy5OXc-unsplash-3-1536x1024.jpg">
            <a:extLst>
              <a:ext uri="{FF2B5EF4-FFF2-40B4-BE49-F238E27FC236}">
                <a16:creationId xmlns:a16="http://schemas.microsoft.com/office/drawing/2014/main" id="{EFCEA66E-D05A-06B2-5988-6D90F3BE4FD2}"/>
              </a:ext>
            </a:extLst>
          </p:cNvPr>
          <p:cNvPicPr>
            <a:picLocks noChangeAspect="1" noChangeArrowheads="1"/>
          </p:cNvPicPr>
          <p:nvPr/>
        </p:nvPicPr>
        <p:blipFill>
          <a:blip r:embed="rId11" cstate="print"/>
          <a:srcRect/>
          <a:stretch>
            <a:fillRect/>
          </a:stretch>
        </p:blipFill>
        <p:spPr bwMode="auto">
          <a:xfrm>
            <a:off x="17566" y="4663914"/>
            <a:ext cx="3795882" cy="217973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Dikdörtgen 68">
            <a:extLst>
              <a:ext uri="{FF2B5EF4-FFF2-40B4-BE49-F238E27FC236}">
                <a16:creationId xmlns:a16="http://schemas.microsoft.com/office/drawing/2014/main" id="{1AE74156-25C6-E668-F851-52735C0EA24B}"/>
              </a:ext>
            </a:extLst>
          </p:cNvPr>
          <p:cNvSpPr/>
          <p:nvPr/>
        </p:nvSpPr>
        <p:spPr>
          <a:xfrm>
            <a:off x="6801866" y="16701"/>
            <a:ext cx="2450654" cy="694069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5" name="object 15"/>
          <p:cNvSpPr txBox="1"/>
          <p:nvPr/>
        </p:nvSpPr>
        <p:spPr>
          <a:xfrm>
            <a:off x="928944" y="3186318"/>
            <a:ext cx="109347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Linki</a:t>
            </a:r>
            <a:r>
              <a:rPr sz="350" b="1" spc="-20" dirty="0">
                <a:latin typeface="Arial"/>
                <a:cs typeface="Arial"/>
              </a:rPr>
              <a:t>ng</a:t>
            </a:r>
            <a:r>
              <a:rPr sz="350" b="1" spc="-10" dirty="0">
                <a:latin typeface="Arial"/>
                <a:cs typeface="Arial"/>
              </a:rPr>
              <a:t> </a:t>
            </a:r>
            <a:r>
              <a:rPr sz="350" b="1" spc="-15" dirty="0">
                <a:latin typeface="Arial"/>
                <a:cs typeface="Arial"/>
              </a:rPr>
              <a:t>Long-Term</a:t>
            </a:r>
            <a:r>
              <a:rPr sz="350" b="1" spc="-10" dirty="0">
                <a:latin typeface="Arial"/>
                <a:cs typeface="Arial"/>
              </a:rPr>
              <a:t> </a:t>
            </a:r>
            <a:r>
              <a:rPr sz="350" b="1" spc="-20" dirty="0">
                <a:latin typeface="Arial"/>
                <a:cs typeface="Arial"/>
              </a:rPr>
              <a:t>Dietar</a:t>
            </a:r>
            <a:r>
              <a:rPr sz="350" b="1" spc="-15" dirty="0">
                <a:latin typeface="Arial"/>
                <a:cs typeface="Arial"/>
              </a:rPr>
              <a:t>y</a:t>
            </a:r>
            <a:r>
              <a:rPr sz="350" b="1" spc="-10" dirty="0">
                <a:latin typeface="Arial"/>
                <a:cs typeface="Arial"/>
              </a:rPr>
              <a:t> </a:t>
            </a:r>
            <a:r>
              <a:rPr sz="350" b="1" spc="-15" dirty="0">
                <a:latin typeface="Arial"/>
                <a:cs typeface="Arial"/>
              </a:rPr>
              <a:t>Patterns</a:t>
            </a:r>
            <a:r>
              <a:rPr sz="350" b="1" spc="-10" dirty="0">
                <a:latin typeface="Arial"/>
                <a:cs typeface="Arial"/>
              </a:rPr>
              <a:t> </a:t>
            </a:r>
            <a:r>
              <a:rPr sz="350" b="1" spc="-20" dirty="0">
                <a:latin typeface="Arial"/>
                <a:cs typeface="Arial"/>
              </a:rPr>
              <a:t>w</a:t>
            </a:r>
            <a:r>
              <a:rPr sz="350" b="1" spc="-15" dirty="0">
                <a:latin typeface="Arial"/>
                <a:cs typeface="Arial"/>
              </a:rPr>
              <a:t>ith</a:t>
            </a:r>
            <a:r>
              <a:rPr sz="350" b="1" spc="-10" dirty="0">
                <a:latin typeface="Arial"/>
                <a:cs typeface="Arial"/>
              </a:rPr>
              <a:t> </a:t>
            </a:r>
            <a:r>
              <a:rPr sz="350" b="1" spc="-15" dirty="0">
                <a:latin typeface="Arial"/>
                <a:cs typeface="Arial"/>
              </a:rPr>
              <a:t>Gut</a:t>
            </a:r>
            <a:r>
              <a:rPr sz="350" b="1" spc="-10" dirty="0">
                <a:latin typeface="Arial"/>
                <a:cs typeface="Arial"/>
              </a:rPr>
              <a:t> </a:t>
            </a:r>
            <a:r>
              <a:rPr sz="350" b="1" spc="-15" dirty="0">
                <a:latin typeface="Arial"/>
                <a:cs typeface="Arial"/>
              </a:rPr>
              <a:t>Mi</a:t>
            </a:r>
            <a:r>
              <a:rPr sz="350" b="1" spc="-20" dirty="0">
                <a:latin typeface="Arial"/>
                <a:cs typeface="Arial"/>
              </a:rPr>
              <a:t>crob</a:t>
            </a:r>
            <a:r>
              <a:rPr sz="350" b="1" spc="-15" dirty="0">
                <a:latin typeface="Arial"/>
                <a:cs typeface="Arial"/>
              </a:rPr>
              <a:t>ial</a:t>
            </a:r>
            <a:endParaRPr sz="350">
              <a:latin typeface="Arial"/>
              <a:cs typeface="Arial"/>
            </a:endParaRPr>
          </a:p>
        </p:txBody>
      </p:sp>
      <p:sp>
        <p:nvSpPr>
          <p:cNvPr id="16" name="object 16"/>
          <p:cNvSpPr txBox="1"/>
          <p:nvPr/>
        </p:nvSpPr>
        <p:spPr>
          <a:xfrm>
            <a:off x="928944" y="3250424"/>
            <a:ext cx="26416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Enterotypes</a:t>
            </a:r>
            <a:endParaRPr sz="350">
              <a:latin typeface="Arial"/>
              <a:cs typeface="Arial"/>
            </a:endParaRPr>
          </a:p>
        </p:txBody>
      </p:sp>
      <p:sp>
        <p:nvSpPr>
          <p:cNvPr id="17" name="object 17"/>
          <p:cNvSpPr txBox="1"/>
          <p:nvPr/>
        </p:nvSpPr>
        <p:spPr>
          <a:xfrm>
            <a:off x="903545" y="3348952"/>
            <a:ext cx="1325245"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Gary</a:t>
            </a:r>
            <a:r>
              <a:rPr sz="250" b="1" dirty="0">
                <a:latin typeface="Arial"/>
                <a:cs typeface="Arial"/>
              </a:rPr>
              <a:t> </a:t>
            </a:r>
            <a:r>
              <a:rPr sz="250" b="1" spc="-15" dirty="0">
                <a:latin typeface="Arial"/>
                <a:cs typeface="Arial"/>
              </a:rPr>
              <a:t>D.</a:t>
            </a:r>
            <a:r>
              <a:rPr sz="250" b="1" spc="-10" dirty="0">
                <a:latin typeface="Arial"/>
                <a:cs typeface="Arial"/>
              </a:rPr>
              <a:t> Wu</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Jun</a:t>
            </a:r>
            <a:r>
              <a:rPr sz="250" b="1" dirty="0">
                <a:latin typeface="Arial"/>
                <a:cs typeface="Arial"/>
              </a:rPr>
              <a:t> </a:t>
            </a:r>
            <a:r>
              <a:rPr sz="250" b="1" spc="-15" dirty="0">
                <a:latin typeface="Arial"/>
                <a:cs typeface="Arial"/>
              </a:rPr>
              <a:t>Chen</a:t>
            </a:r>
            <a:r>
              <a:rPr sz="300" spc="-22" baseline="27777" dirty="0">
                <a:latin typeface="Arial"/>
                <a:cs typeface="Arial"/>
              </a:rPr>
              <a:t>2,3</a:t>
            </a:r>
            <a:r>
              <a:rPr sz="250" spc="-15" dirty="0">
                <a:latin typeface="Arial"/>
                <a:cs typeface="Arial"/>
              </a:rPr>
              <a:t>,</a:t>
            </a:r>
            <a:r>
              <a:rPr sz="250" dirty="0">
                <a:latin typeface="Arial"/>
                <a:cs typeface="Arial"/>
              </a:rPr>
              <a:t> </a:t>
            </a:r>
            <a:r>
              <a:rPr sz="250" b="1" spc="-10" dirty="0">
                <a:latin typeface="Arial"/>
                <a:cs typeface="Arial"/>
              </a:rPr>
              <a:t>Christian</a:t>
            </a:r>
            <a:r>
              <a:rPr sz="250" b="1" dirty="0">
                <a:latin typeface="Arial"/>
                <a:cs typeface="Arial"/>
              </a:rPr>
              <a:t> </a:t>
            </a:r>
            <a:r>
              <a:rPr sz="250" b="1" spc="-10" dirty="0">
                <a:latin typeface="Arial"/>
                <a:cs typeface="Arial"/>
              </a:rPr>
              <a:t>Hoffmann</a:t>
            </a:r>
            <a:r>
              <a:rPr sz="300" spc="-15" baseline="27777" dirty="0">
                <a:latin typeface="Arial"/>
                <a:cs typeface="Arial"/>
              </a:rPr>
              <a:t>4,5</a:t>
            </a:r>
            <a:r>
              <a:rPr sz="250" spc="-10" dirty="0">
                <a:latin typeface="Arial"/>
                <a:cs typeface="Arial"/>
              </a:rPr>
              <a:t>,</a:t>
            </a:r>
            <a:r>
              <a:rPr sz="250" spc="-5" dirty="0">
                <a:latin typeface="Arial"/>
                <a:cs typeface="Arial"/>
              </a:rPr>
              <a:t> </a:t>
            </a:r>
            <a:r>
              <a:rPr sz="250" b="1" spc="-15" dirty="0">
                <a:latin typeface="Arial"/>
                <a:cs typeface="Arial"/>
              </a:rPr>
              <a:t>Kyle</a:t>
            </a:r>
            <a:r>
              <a:rPr sz="250" b="1" dirty="0">
                <a:latin typeface="Arial"/>
                <a:cs typeface="Arial"/>
              </a:rPr>
              <a:t> </a:t>
            </a:r>
            <a:r>
              <a:rPr sz="250" b="1" spc="-10" dirty="0">
                <a:latin typeface="Arial"/>
                <a:cs typeface="Arial"/>
              </a:rPr>
              <a:t>Bittinger</a:t>
            </a:r>
            <a:r>
              <a:rPr sz="300" spc="-15" baseline="27777" dirty="0">
                <a:latin typeface="Arial"/>
                <a:cs typeface="Arial"/>
              </a:rPr>
              <a:t>4</a:t>
            </a:r>
            <a:r>
              <a:rPr sz="250" spc="-10" dirty="0">
                <a:latin typeface="Arial"/>
                <a:cs typeface="Arial"/>
              </a:rPr>
              <a:t>,</a:t>
            </a:r>
            <a:r>
              <a:rPr sz="250" spc="-5" dirty="0">
                <a:latin typeface="Arial"/>
                <a:cs typeface="Arial"/>
              </a:rPr>
              <a:t> </a:t>
            </a:r>
            <a:r>
              <a:rPr sz="250" b="1" spc="-15" dirty="0">
                <a:latin typeface="Arial"/>
                <a:cs typeface="Arial"/>
              </a:rPr>
              <a:t>Ying-Yu</a:t>
            </a:r>
            <a:r>
              <a:rPr sz="250" b="1" dirty="0">
                <a:latin typeface="Arial"/>
                <a:cs typeface="Arial"/>
              </a:rPr>
              <a:t> </a:t>
            </a:r>
            <a:r>
              <a:rPr sz="250" b="1" spc="-10" dirty="0">
                <a:latin typeface="Arial"/>
                <a:cs typeface="Arial"/>
              </a:rPr>
              <a:t>Chen</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Sue</a:t>
            </a:r>
            <a:r>
              <a:rPr sz="250" b="1" dirty="0">
                <a:latin typeface="Arial"/>
                <a:cs typeface="Arial"/>
              </a:rPr>
              <a:t> </a:t>
            </a:r>
            <a:r>
              <a:rPr sz="250" b="1" spc="-10" dirty="0">
                <a:latin typeface="Arial"/>
                <a:cs typeface="Arial"/>
              </a:rPr>
              <a:t>A.</a:t>
            </a:r>
            <a:endParaRPr sz="250">
              <a:latin typeface="Arial"/>
              <a:cs typeface="Arial"/>
            </a:endParaRPr>
          </a:p>
        </p:txBody>
      </p:sp>
      <p:sp>
        <p:nvSpPr>
          <p:cNvPr id="18" name="object 18"/>
          <p:cNvSpPr txBox="1"/>
          <p:nvPr/>
        </p:nvSpPr>
        <p:spPr>
          <a:xfrm>
            <a:off x="903545" y="3387364"/>
            <a:ext cx="134556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Keilbaugh</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Meenakshi</a:t>
            </a:r>
            <a:r>
              <a:rPr sz="250" b="1" spc="5" dirty="0">
                <a:latin typeface="Arial"/>
                <a:cs typeface="Arial"/>
              </a:rPr>
              <a:t> </a:t>
            </a:r>
            <a:r>
              <a:rPr sz="250" b="1" spc="-10" dirty="0">
                <a:latin typeface="Arial"/>
                <a:cs typeface="Arial"/>
              </a:rPr>
              <a:t>Bewtra</a:t>
            </a:r>
            <a:r>
              <a:rPr sz="300" spc="-15" baseline="27777" dirty="0">
                <a:latin typeface="Arial"/>
                <a:cs typeface="Arial"/>
              </a:rPr>
              <a:t>1,2</a:t>
            </a:r>
            <a:r>
              <a:rPr sz="250" spc="-10" dirty="0">
                <a:latin typeface="Arial"/>
                <a:cs typeface="Arial"/>
              </a:rPr>
              <a:t>,</a:t>
            </a:r>
            <a:r>
              <a:rPr sz="250" spc="5" dirty="0">
                <a:latin typeface="Arial"/>
                <a:cs typeface="Arial"/>
              </a:rPr>
              <a:t> </a:t>
            </a:r>
            <a:r>
              <a:rPr sz="250" b="1" spc="-15" dirty="0">
                <a:latin typeface="Arial"/>
                <a:cs typeface="Arial"/>
              </a:rPr>
              <a:t>Dan</a:t>
            </a:r>
            <a:r>
              <a:rPr sz="250" b="1" spc="-5" dirty="0">
                <a:latin typeface="Arial"/>
                <a:cs typeface="Arial"/>
              </a:rPr>
              <a:t> </a:t>
            </a:r>
            <a:r>
              <a:rPr sz="250" b="1" spc="-15" dirty="0">
                <a:latin typeface="Arial"/>
                <a:cs typeface="Arial"/>
              </a:rPr>
              <a:t>Knights</a:t>
            </a:r>
            <a:r>
              <a:rPr sz="300" spc="-22" baseline="27777" dirty="0">
                <a:latin typeface="Arial"/>
                <a:cs typeface="Arial"/>
              </a:rPr>
              <a:t>6</a:t>
            </a:r>
            <a:r>
              <a:rPr sz="250" spc="-15" dirty="0">
                <a:latin typeface="Arial"/>
                <a:cs typeface="Arial"/>
              </a:rPr>
              <a:t>,</a:t>
            </a:r>
            <a:r>
              <a:rPr sz="250" spc="5" dirty="0">
                <a:latin typeface="Arial"/>
                <a:cs typeface="Arial"/>
              </a:rPr>
              <a:t> </a:t>
            </a:r>
            <a:r>
              <a:rPr sz="250" b="1" spc="-10" dirty="0">
                <a:latin typeface="Arial"/>
                <a:cs typeface="Arial"/>
              </a:rPr>
              <a:t>William</a:t>
            </a:r>
            <a:r>
              <a:rPr sz="250" b="1" spc="-5" dirty="0">
                <a:latin typeface="Arial"/>
                <a:cs typeface="Arial"/>
              </a:rPr>
              <a:t> </a:t>
            </a:r>
            <a:r>
              <a:rPr sz="250" b="1" spc="-15" dirty="0">
                <a:latin typeface="Arial"/>
                <a:cs typeface="Arial"/>
              </a:rPr>
              <a:t>A.</a:t>
            </a:r>
            <a:r>
              <a:rPr sz="250" b="1" dirty="0">
                <a:latin typeface="Arial"/>
                <a:cs typeface="Arial"/>
              </a:rPr>
              <a:t> </a:t>
            </a:r>
            <a:r>
              <a:rPr sz="250" b="1" spc="-10" dirty="0">
                <a:latin typeface="Arial"/>
                <a:cs typeface="Arial"/>
              </a:rPr>
              <a:t>Walters</a:t>
            </a:r>
            <a:r>
              <a:rPr sz="300" spc="-15" baseline="27777" dirty="0">
                <a:latin typeface="Arial"/>
                <a:cs typeface="Arial"/>
              </a:rPr>
              <a:t>7</a:t>
            </a:r>
            <a:r>
              <a:rPr sz="250" spc="-10" dirty="0">
                <a:latin typeface="Arial"/>
                <a:cs typeface="Arial"/>
              </a:rPr>
              <a:t>,</a:t>
            </a:r>
            <a:r>
              <a:rPr sz="250" dirty="0">
                <a:latin typeface="Arial"/>
                <a:cs typeface="Arial"/>
              </a:rPr>
              <a:t> </a:t>
            </a:r>
            <a:r>
              <a:rPr sz="250" b="1" spc="-15" dirty="0">
                <a:latin typeface="Arial"/>
                <a:cs typeface="Arial"/>
              </a:rPr>
              <a:t>Rob</a:t>
            </a:r>
            <a:r>
              <a:rPr sz="250" b="1" spc="-5" dirty="0">
                <a:latin typeface="Arial"/>
                <a:cs typeface="Arial"/>
              </a:rPr>
              <a:t> </a:t>
            </a:r>
            <a:r>
              <a:rPr sz="250" b="1" spc="-10" dirty="0">
                <a:latin typeface="Arial"/>
                <a:cs typeface="Arial"/>
              </a:rPr>
              <a:t>Knight</a:t>
            </a:r>
            <a:r>
              <a:rPr sz="300" spc="-15" baseline="27777" dirty="0">
                <a:latin typeface="Arial"/>
                <a:cs typeface="Arial"/>
              </a:rPr>
              <a:t>8,9</a:t>
            </a:r>
            <a:r>
              <a:rPr sz="250" spc="-10" dirty="0">
                <a:latin typeface="Arial"/>
                <a:cs typeface="Arial"/>
              </a:rPr>
              <a:t>,</a:t>
            </a:r>
            <a:r>
              <a:rPr sz="250" spc="5" dirty="0">
                <a:latin typeface="Arial"/>
                <a:cs typeface="Arial"/>
              </a:rPr>
              <a:t> </a:t>
            </a:r>
            <a:r>
              <a:rPr sz="250" b="1" spc="-15" dirty="0">
                <a:latin typeface="Arial"/>
                <a:cs typeface="Arial"/>
              </a:rPr>
              <a:t>Rohini</a:t>
            </a:r>
            <a:endParaRPr sz="250">
              <a:latin typeface="Arial"/>
              <a:cs typeface="Arial"/>
            </a:endParaRPr>
          </a:p>
        </p:txBody>
      </p:sp>
      <p:sp>
        <p:nvSpPr>
          <p:cNvPr id="19" name="object 19"/>
          <p:cNvSpPr txBox="1"/>
          <p:nvPr/>
        </p:nvSpPr>
        <p:spPr>
          <a:xfrm>
            <a:off x="903545" y="3425745"/>
            <a:ext cx="131635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Sinha</a:t>
            </a:r>
            <a:r>
              <a:rPr sz="300" spc="-15" baseline="27777" dirty="0">
                <a:latin typeface="Arial"/>
                <a:cs typeface="Arial"/>
              </a:rPr>
              <a:t>4</a:t>
            </a:r>
            <a:r>
              <a:rPr sz="250" spc="-10" dirty="0">
                <a:latin typeface="Arial"/>
                <a:cs typeface="Arial"/>
              </a:rPr>
              <a:t>,</a:t>
            </a:r>
            <a:r>
              <a:rPr sz="250" dirty="0">
                <a:latin typeface="Arial"/>
                <a:cs typeface="Arial"/>
              </a:rPr>
              <a:t> </a:t>
            </a:r>
            <a:r>
              <a:rPr sz="250" b="1" spc="-15" dirty="0">
                <a:latin typeface="Arial"/>
                <a:cs typeface="Arial"/>
              </a:rPr>
              <a:t>Erin</a:t>
            </a:r>
            <a:r>
              <a:rPr sz="250" b="1" dirty="0">
                <a:latin typeface="Arial"/>
                <a:cs typeface="Arial"/>
              </a:rPr>
              <a:t> </a:t>
            </a:r>
            <a:r>
              <a:rPr sz="250" b="1" spc="-10" dirty="0">
                <a:latin typeface="Arial"/>
                <a:cs typeface="Arial"/>
              </a:rPr>
              <a:t>Gilroy</a:t>
            </a:r>
            <a:r>
              <a:rPr sz="300" spc="-15" baseline="27777" dirty="0">
                <a:latin typeface="Arial"/>
                <a:cs typeface="Arial"/>
              </a:rPr>
              <a:t>2</a:t>
            </a:r>
            <a:r>
              <a:rPr sz="250" spc="-10" dirty="0">
                <a:latin typeface="Arial"/>
                <a:cs typeface="Arial"/>
              </a:rPr>
              <a:t>,</a:t>
            </a:r>
            <a:r>
              <a:rPr sz="250" dirty="0">
                <a:latin typeface="Arial"/>
                <a:cs typeface="Arial"/>
              </a:rPr>
              <a:t> </a:t>
            </a:r>
            <a:r>
              <a:rPr sz="250" b="1" spc="-15" dirty="0">
                <a:latin typeface="Arial"/>
                <a:cs typeface="Arial"/>
              </a:rPr>
              <a:t>Kernika</a:t>
            </a:r>
            <a:r>
              <a:rPr sz="250" b="1" dirty="0">
                <a:latin typeface="Arial"/>
                <a:cs typeface="Arial"/>
              </a:rPr>
              <a:t> </a:t>
            </a:r>
            <a:r>
              <a:rPr sz="250" b="1" spc="-10" dirty="0">
                <a:latin typeface="Arial"/>
                <a:cs typeface="Arial"/>
              </a:rPr>
              <a:t>Gupta</a:t>
            </a:r>
            <a:r>
              <a:rPr sz="300" spc="-15" baseline="27777" dirty="0">
                <a:latin typeface="Arial"/>
                <a:cs typeface="Arial"/>
              </a:rPr>
              <a:t>10</a:t>
            </a:r>
            <a:r>
              <a:rPr sz="250" spc="-10" dirty="0">
                <a:latin typeface="Arial"/>
                <a:cs typeface="Arial"/>
              </a:rPr>
              <a:t>,</a:t>
            </a:r>
            <a:r>
              <a:rPr sz="250" dirty="0">
                <a:latin typeface="Arial"/>
                <a:cs typeface="Arial"/>
              </a:rPr>
              <a:t> </a:t>
            </a:r>
            <a:r>
              <a:rPr sz="250" b="1" spc="-15" dirty="0">
                <a:latin typeface="Arial"/>
                <a:cs typeface="Arial"/>
              </a:rPr>
              <a:t>Robert</a:t>
            </a:r>
            <a:r>
              <a:rPr sz="250" b="1" dirty="0">
                <a:latin typeface="Arial"/>
                <a:cs typeface="Arial"/>
              </a:rPr>
              <a:t> </a:t>
            </a:r>
            <a:r>
              <a:rPr sz="250" b="1" spc="-10" dirty="0">
                <a:latin typeface="Arial"/>
                <a:cs typeface="Arial"/>
              </a:rPr>
              <a:t>Baldassano</a:t>
            </a:r>
            <a:r>
              <a:rPr sz="300" spc="-15" baseline="27777" dirty="0">
                <a:latin typeface="Arial"/>
                <a:cs typeface="Arial"/>
              </a:rPr>
              <a:t>10</a:t>
            </a:r>
            <a:r>
              <a:rPr sz="250" spc="-10" dirty="0">
                <a:latin typeface="Arial"/>
                <a:cs typeface="Arial"/>
              </a:rPr>
              <a:t>,</a:t>
            </a:r>
            <a:r>
              <a:rPr sz="250" dirty="0">
                <a:latin typeface="Arial"/>
                <a:cs typeface="Arial"/>
              </a:rPr>
              <a:t> </a:t>
            </a:r>
            <a:r>
              <a:rPr sz="250" b="1" spc="-10" dirty="0">
                <a:latin typeface="Arial"/>
                <a:cs typeface="Arial"/>
              </a:rPr>
              <a:t>Lisa</a:t>
            </a:r>
            <a:r>
              <a:rPr sz="250" b="1" dirty="0">
                <a:latin typeface="Arial"/>
                <a:cs typeface="Arial"/>
              </a:rPr>
              <a:t> </a:t>
            </a:r>
            <a:r>
              <a:rPr sz="250" b="1" spc="-10" dirty="0">
                <a:latin typeface="Arial"/>
                <a:cs typeface="Arial"/>
              </a:rPr>
              <a:t>Nessel</a:t>
            </a:r>
            <a:r>
              <a:rPr sz="300" spc="-15" baseline="27777" dirty="0">
                <a:latin typeface="Arial"/>
                <a:cs typeface="Arial"/>
              </a:rPr>
              <a:t>2</a:t>
            </a:r>
            <a:r>
              <a:rPr sz="250" spc="-10" dirty="0">
                <a:latin typeface="Arial"/>
                <a:cs typeface="Arial"/>
              </a:rPr>
              <a:t>,</a:t>
            </a:r>
            <a:r>
              <a:rPr sz="250" spc="-5" dirty="0">
                <a:latin typeface="Arial"/>
                <a:cs typeface="Arial"/>
              </a:rPr>
              <a:t> </a:t>
            </a:r>
            <a:r>
              <a:rPr sz="250" b="1" spc="-15" dirty="0">
                <a:latin typeface="Arial"/>
                <a:cs typeface="Arial"/>
              </a:rPr>
              <a:t>Hongzhe</a:t>
            </a:r>
            <a:r>
              <a:rPr sz="250" b="1" dirty="0">
                <a:latin typeface="Arial"/>
                <a:cs typeface="Arial"/>
              </a:rPr>
              <a:t> </a:t>
            </a:r>
            <a:r>
              <a:rPr sz="250" b="1" spc="-10" dirty="0">
                <a:latin typeface="Arial"/>
                <a:cs typeface="Arial"/>
              </a:rPr>
              <a:t>Li</a:t>
            </a:r>
            <a:r>
              <a:rPr sz="300" spc="-15" baseline="27777" dirty="0">
                <a:latin typeface="Arial"/>
                <a:cs typeface="Arial"/>
              </a:rPr>
              <a:t>2,3</a:t>
            </a:r>
            <a:r>
              <a:rPr sz="250" spc="-10" dirty="0">
                <a:latin typeface="Arial"/>
                <a:cs typeface="Arial"/>
              </a:rPr>
              <a:t>,</a:t>
            </a:r>
            <a:endParaRPr sz="250">
              <a:latin typeface="Arial"/>
              <a:cs typeface="Arial"/>
            </a:endParaRPr>
          </a:p>
        </p:txBody>
      </p:sp>
      <p:sp>
        <p:nvSpPr>
          <p:cNvPr id="20" name="object 20"/>
          <p:cNvSpPr txBox="1"/>
          <p:nvPr/>
        </p:nvSpPr>
        <p:spPr>
          <a:xfrm>
            <a:off x="903544" y="3464157"/>
            <a:ext cx="764540"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Freder</a:t>
            </a:r>
            <a:r>
              <a:rPr sz="250" b="1" spc="-10" dirty="0">
                <a:latin typeface="Arial"/>
                <a:cs typeface="Arial"/>
              </a:rPr>
              <a:t>ic</a:t>
            </a:r>
            <a:r>
              <a:rPr sz="250" b="1" spc="-5" dirty="0">
                <a:latin typeface="Arial"/>
                <a:cs typeface="Arial"/>
              </a:rPr>
              <a:t> </a:t>
            </a:r>
            <a:r>
              <a:rPr sz="250" b="1" spc="-20" dirty="0">
                <a:latin typeface="Arial"/>
                <a:cs typeface="Arial"/>
              </a:rPr>
              <a:t>D</a:t>
            </a:r>
            <a:r>
              <a:rPr sz="250" b="1" spc="-5" dirty="0">
                <a:latin typeface="Arial"/>
                <a:cs typeface="Arial"/>
              </a:rPr>
              <a:t>. </a:t>
            </a:r>
            <a:r>
              <a:rPr sz="250" b="1" spc="-15" dirty="0">
                <a:latin typeface="Arial"/>
                <a:cs typeface="Arial"/>
              </a:rPr>
              <a:t>Bush</a:t>
            </a:r>
            <a:r>
              <a:rPr sz="250" b="1" spc="-25" dirty="0">
                <a:latin typeface="Arial"/>
                <a:cs typeface="Arial"/>
              </a:rPr>
              <a:t>m</a:t>
            </a:r>
            <a:r>
              <a:rPr sz="250" b="1" spc="-10" dirty="0">
                <a:latin typeface="Arial"/>
                <a:cs typeface="Arial"/>
              </a:rPr>
              <a:t>a</a:t>
            </a:r>
            <a:r>
              <a:rPr sz="250" b="1" spc="-5" dirty="0">
                <a:latin typeface="Arial"/>
                <a:cs typeface="Arial"/>
              </a:rPr>
              <a:t>n</a:t>
            </a:r>
            <a:r>
              <a:rPr sz="300" spc="-15" baseline="27777" dirty="0">
                <a:latin typeface="Arial"/>
                <a:cs typeface="Arial"/>
              </a:rPr>
              <a:t>4,*</a:t>
            </a:r>
            <a:r>
              <a:rPr sz="250" spc="-5" dirty="0">
                <a:latin typeface="Arial"/>
                <a:cs typeface="Arial"/>
              </a:rPr>
              <a:t>, </a:t>
            </a:r>
            <a:r>
              <a:rPr sz="250" spc="-10" dirty="0">
                <a:latin typeface="Arial"/>
                <a:cs typeface="Arial"/>
              </a:rPr>
              <a:t>and</a:t>
            </a:r>
            <a:r>
              <a:rPr sz="250" spc="-5" dirty="0">
                <a:latin typeface="Arial"/>
                <a:cs typeface="Arial"/>
              </a:rPr>
              <a:t> </a:t>
            </a:r>
            <a:r>
              <a:rPr sz="250" b="1" spc="-15" dirty="0">
                <a:latin typeface="Arial"/>
                <a:cs typeface="Arial"/>
              </a:rPr>
              <a:t>James</a:t>
            </a:r>
            <a:r>
              <a:rPr sz="250" b="1" spc="-5" dirty="0">
                <a:latin typeface="Arial"/>
                <a:cs typeface="Arial"/>
              </a:rPr>
              <a:t> </a:t>
            </a:r>
            <a:r>
              <a:rPr sz="250" b="1" spc="-20" dirty="0">
                <a:latin typeface="Arial"/>
                <a:cs typeface="Arial"/>
              </a:rPr>
              <a:t>D</a:t>
            </a:r>
            <a:r>
              <a:rPr sz="250" b="1" spc="-5" dirty="0">
                <a:latin typeface="Arial"/>
                <a:cs typeface="Arial"/>
              </a:rPr>
              <a:t>.</a:t>
            </a:r>
            <a:r>
              <a:rPr sz="250" b="1" spc="-10" dirty="0">
                <a:latin typeface="Arial"/>
                <a:cs typeface="Arial"/>
              </a:rPr>
              <a:t> Lewi</a:t>
            </a:r>
            <a:r>
              <a:rPr sz="250" b="1" spc="-5" dirty="0">
                <a:latin typeface="Arial"/>
                <a:cs typeface="Arial"/>
              </a:rPr>
              <a:t>s</a:t>
            </a:r>
            <a:r>
              <a:rPr sz="300" spc="-15" baseline="27777" dirty="0">
                <a:latin typeface="Arial"/>
                <a:cs typeface="Arial"/>
              </a:rPr>
              <a:t>1,2,3,*</a:t>
            </a:r>
            <a:endParaRPr sz="300" baseline="27777" dirty="0">
              <a:latin typeface="Arial"/>
              <a:cs typeface="Arial"/>
            </a:endParaRPr>
          </a:p>
        </p:txBody>
      </p:sp>
      <p:sp>
        <p:nvSpPr>
          <p:cNvPr id="21" name="object 21"/>
          <p:cNvSpPr txBox="1"/>
          <p:nvPr/>
        </p:nvSpPr>
        <p:spPr>
          <a:xfrm>
            <a:off x="903545" y="3509057"/>
            <a:ext cx="1226185" cy="51296"/>
          </a:xfrm>
          <a:prstGeom prst="rect">
            <a:avLst/>
          </a:prstGeom>
        </p:spPr>
        <p:txBody>
          <a:bodyPr vert="horz" wrap="square" lIns="0" tIns="12700" rIns="0" bIns="0" rtlCol="0">
            <a:spAutoFit/>
          </a:bodyPr>
          <a:lstStyle/>
          <a:p>
            <a:pPr marL="38100">
              <a:spcBef>
                <a:spcPts val="100"/>
              </a:spcBef>
            </a:pPr>
            <a:r>
              <a:rPr sz="225" spc="7" baseline="37037" dirty="0">
                <a:latin typeface="Arial"/>
                <a:cs typeface="Arial"/>
              </a:rPr>
              <a:t>1</a:t>
            </a:r>
            <a:r>
              <a:rPr sz="250" spc="-15" dirty="0">
                <a:latin typeface="Arial"/>
                <a:cs typeface="Arial"/>
              </a:rPr>
              <a:t>D</a:t>
            </a:r>
            <a:r>
              <a:rPr sz="250" spc="-10" dirty="0">
                <a:latin typeface="Arial"/>
                <a:cs typeface="Arial"/>
              </a:rPr>
              <a:t>ivis</a:t>
            </a:r>
            <a:r>
              <a:rPr sz="250" spc="-15" dirty="0">
                <a:latin typeface="Arial"/>
                <a:cs typeface="Arial"/>
              </a:rPr>
              <a:t>io</a:t>
            </a:r>
            <a:r>
              <a:rPr sz="250" spc="-10" dirty="0">
                <a:latin typeface="Arial"/>
                <a:cs typeface="Arial"/>
              </a:rPr>
              <a:t>n</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Gastroentero</a:t>
            </a:r>
            <a:r>
              <a:rPr sz="250" spc="-15" dirty="0">
                <a:latin typeface="Arial"/>
                <a:cs typeface="Arial"/>
              </a:rPr>
              <a:t>logy</a:t>
            </a:r>
            <a:r>
              <a:rPr sz="250" spc="-5" dirty="0">
                <a:latin typeface="Arial"/>
                <a:cs typeface="Arial"/>
              </a:rPr>
              <a:t>, </a:t>
            </a:r>
            <a:r>
              <a:rPr sz="250" spc="-15" dirty="0">
                <a:latin typeface="Arial"/>
                <a:cs typeface="Arial"/>
              </a:rPr>
              <a:t>Perelma</a:t>
            </a:r>
            <a:r>
              <a:rPr sz="250" spc="-10" dirty="0">
                <a:latin typeface="Arial"/>
                <a:cs typeface="Arial"/>
              </a:rPr>
              <a:t>n</a:t>
            </a:r>
            <a:r>
              <a:rPr sz="250" spc="-5" dirty="0">
                <a:latin typeface="Arial"/>
                <a:cs typeface="Arial"/>
              </a:rPr>
              <a:t> </a:t>
            </a:r>
            <a:r>
              <a:rPr sz="250" spc="-20" dirty="0">
                <a:latin typeface="Arial"/>
                <a:cs typeface="Arial"/>
              </a:rPr>
              <a:t>S</a:t>
            </a:r>
            <a:r>
              <a:rPr sz="250" spc="-10" dirty="0">
                <a:latin typeface="Arial"/>
                <a:cs typeface="Arial"/>
              </a:rPr>
              <a:t>chool</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Medi</a:t>
            </a:r>
            <a:r>
              <a:rPr sz="250" spc="-15" dirty="0">
                <a:latin typeface="Arial"/>
                <a:cs typeface="Arial"/>
              </a:rPr>
              <a:t>ci</a:t>
            </a:r>
            <a:r>
              <a:rPr sz="250" spc="-10" dirty="0">
                <a:latin typeface="Arial"/>
                <a:cs typeface="Arial"/>
              </a:rPr>
              <a:t>ne,</a:t>
            </a:r>
            <a:r>
              <a:rPr sz="250" spc="-5" dirty="0">
                <a:latin typeface="Arial"/>
                <a:cs typeface="Arial"/>
              </a:rPr>
              <a:t> </a:t>
            </a:r>
            <a:r>
              <a:rPr sz="250" spc="-10" dirty="0">
                <a:latin typeface="Arial"/>
                <a:cs typeface="Arial"/>
              </a:rPr>
              <a:t>Uni</a:t>
            </a:r>
            <a:r>
              <a:rPr sz="250" spc="-15" dirty="0">
                <a:latin typeface="Arial"/>
                <a:cs typeface="Arial"/>
              </a:rPr>
              <a:t>v</a:t>
            </a:r>
            <a:r>
              <a:rPr sz="250" spc="-10" dirty="0">
                <a:latin typeface="Arial"/>
                <a:cs typeface="Arial"/>
              </a:rPr>
              <a:t>er</a:t>
            </a:r>
            <a:r>
              <a:rPr sz="250" spc="-15" dirty="0">
                <a:latin typeface="Arial"/>
                <a:cs typeface="Arial"/>
              </a:rPr>
              <a:t>si</a:t>
            </a:r>
            <a:r>
              <a:rPr sz="250" spc="-10" dirty="0">
                <a:latin typeface="Arial"/>
                <a:cs typeface="Arial"/>
              </a:rPr>
              <a:t>ty</a:t>
            </a:r>
            <a:r>
              <a:rPr sz="250" spc="-5" dirty="0">
                <a:latin typeface="Arial"/>
                <a:cs typeface="Arial"/>
              </a:rPr>
              <a:t> </a:t>
            </a:r>
            <a:r>
              <a:rPr sz="250" spc="-15" dirty="0">
                <a:latin typeface="Arial"/>
                <a:cs typeface="Arial"/>
              </a:rPr>
              <a:t>o</a:t>
            </a:r>
            <a:r>
              <a:rPr sz="250" spc="-5" dirty="0">
                <a:latin typeface="Arial"/>
                <a:cs typeface="Arial"/>
              </a:rPr>
              <a:t>f </a:t>
            </a:r>
            <a:r>
              <a:rPr sz="250" spc="-20" dirty="0">
                <a:latin typeface="Arial"/>
                <a:cs typeface="Arial"/>
              </a:rPr>
              <a:t>P</a:t>
            </a:r>
            <a:r>
              <a:rPr sz="250" spc="-10" dirty="0">
                <a:latin typeface="Arial"/>
                <a:cs typeface="Arial"/>
              </a:rPr>
              <a:t>enns</a:t>
            </a:r>
            <a:r>
              <a:rPr sz="250" spc="-15" dirty="0">
                <a:latin typeface="Arial"/>
                <a:cs typeface="Arial"/>
              </a:rPr>
              <a:t>yl</a:t>
            </a:r>
            <a:r>
              <a:rPr sz="250" spc="-10" dirty="0">
                <a:latin typeface="Arial"/>
                <a:cs typeface="Arial"/>
              </a:rPr>
              <a:t>vania,</a:t>
            </a:r>
            <a:endParaRPr sz="250">
              <a:latin typeface="Arial"/>
              <a:cs typeface="Arial"/>
            </a:endParaRPr>
          </a:p>
        </p:txBody>
      </p:sp>
      <p:sp>
        <p:nvSpPr>
          <p:cNvPr id="22" name="object 22"/>
          <p:cNvSpPr txBox="1"/>
          <p:nvPr/>
        </p:nvSpPr>
        <p:spPr>
          <a:xfrm>
            <a:off x="928945" y="3547374"/>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dirty="0">
              <a:latin typeface="Arial"/>
              <a:cs typeface="Arial"/>
            </a:endParaRPr>
          </a:p>
        </p:txBody>
      </p:sp>
      <p:sp>
        <p:nvSpPr>
          <p:cNvPr id="23" name="object 23"/>
          <p:cNvSpPr txBox="1"/>
          <p:nvPr/>
        </p:nvSpPr>
        <p:spPr>
          <a:xfrm>
            <a:off x="903544" y="3604960"/>
            <a:ext cx="130429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2</a:t>
            </a:r>
            <a:r>
              <a:rPr sz="250" spc="-10" dirty="0">
                <a:latin typeface="Arial"/>
                <a:cs typeface="Arial"/>
              </a:rPr>
              <a:t>Center</a:t>
            </a:r>
            <a:r>
              <a:rPr sz="250" dirty="0">
                <a:latin typeface="Arial"/>
                <a:cs typeface="Arial"/>
              </a:rPr>
              <a:t> </a:t>
            </a:r>
            <a:r>
              <a:rPr sz="250" spc="-10" dirty="0">
                <a:latin typeface="Arial"/>
                <a:cs typeface="Arial"/>
              </a:rPr>
              <a:t>for</a:t>
            </a:r>
            <a:r>
              <a:rPr sz="250" dirty="0">
                <a:latin typeface="Arial"/>
                <a:cs typeface="Arial"/>
              </a:rPr>
              <a:t> </a:t>
            </a:r>
            <a:r>
              <a:rPr sz="250" spc="-10" dirty="0">
                <a:latin typeface="Arial"/>
                <a:cs typeface="Arial"/>
              </a:rPr>
              <a:t>Clinical</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Biostatistics,</a:t>
            </a:r>
            <a:r>
              <a:rPr sz="250" spc="5"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endParaRPr sz="250">
              <a:latin typeface="Arial"/>
              <a:cs typeface="Arial"/>
            </a:endParaRPr>
          </a:p>
        </p:txBody>
      </p:sp>
      <p:sp>
        <p:nvSpPr>
          <p:cNvPr id="24" name="object 24"/>
          <p:cNvSpPr txBox="1"/>
          <p:nvPr/>
        </p:nvSpPr>
        <p:spPr>
          <a:xfrm>
            <a:off x="928944" y="3643373"/>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5" name="object 25"/>
          <p:cNvSpPr txBox="1"/>
          <p:nvPr/>
        </p:nvSpPr>
        <p:spPr>
          <a:xfrm>
            <a:off x="903544" y="3700959"/>
            <a:ext cx="125730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3</a:t>
            </a:r>
            <a:r>
              <a:rPr sz="250" spc="-10" dirty="0">
                <a:latin typeface="Arial"/>
                <a:cs typeface="Arial"/>
              </a:rPr>
              <a:t>Department</a:t>
            </a:r>
            <a:r>
              <a:rPr sz="250"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Biostatistics</a:t>
            </a:r>
            <a:r>
              <a:rPr sz="250" dirty="0">
                <a:latin typeface="Arial"/>
                <a:cs typeface="Arial"/>
              </a:rPr>
              <a:t> </a:t>
            </a:r>
            <a:r>
              <a:rPr sz="250" spc="-15" dirty="0">
                <a:latin typeface="Arial"/>
                <a:cs typeface="Arial"/>
              </a:rPr>
              <a:t>and</a:t>
            </a:r>
            <a:r>
              <a:rPr sz="250" spc="5" dirty="0">
                <a:latin typeface="Arial"/>
                <a:cs typeface="Arial"/>
              </a:rPr>
              <a:t> </a:t>
            </a:r>
            <a:r>
              <a:rPr sz="250" spc="-15" dirty="0">
                <a:latin typeface="Arial"/>
                <a:cs typeface="Arial"/>
              </a:rPr>
              <a:t>Epidemiology,</a:t>
            </a:r>
            <a:r>
              <a:rPr sz="250" dirty="0">
                <a:latin typeface="Arial"/>
                <a:cs typeface="Arial"/>
              </a:rPr>
              <a:t> </a:t>
            </a:r>
            <a:r>
              <a:rPr sz="250" spc="-15" dirty="0" err="1">
                <a:latin typeface="Arial"/>
                <a:cs typeface="Arial"/>
              </a:rPr>
              <a:t>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dirty="0">
                <a:latin typeface="Arial"/>
                <a:cs typeface="Arial"/>
              </a:rPr>
              <a:t> </a:t>
            </a:r>
            <a:r>
              <a:rPr sz="250" spc="-10" dirty="0">
                <a:latin typeface="Arial"/>
                <a:cs typeface="Arial"/>
              </a:rPr>
              <a:t>of</a:t>
            </a:r>
            <a:endParaRPr sz="250" dirty="0">
              <a:latin typeface="Arial"/>
              <a:cs typeface="Arial"/>
            </a:endParaRPr>
          </a:p>
        </p:txBody>
      </p:sp>
      <p:sp>
        <p:nvSpPr>
          <p:cNvPr id="26" name="object 26"/>
          <p:cNvSpPr txBox="1"/>
          <p:nvPr/>
        </p:nvSpPr>
        <p:spPr>
          <a:xfrm>
            <a:off x="928944" y="3739340"/>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7" name="object 27"/>
          <p:cNvSpPr txBox="1"/>
          <p:nvPr/>
        </p:nvSpPr>
        <p:spPr>
          <a:xfrm>
            <a:off x="903544" y="3796959"/>
            <a:ext cx="121666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4</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Microbiology,</a:t>
            </a:r>
            <a:r>
              <a:rPr sz="250" spc="5" dirty="0">
                <a:latin typeface="Arial"/>
                <a:cs typeface="Arial"/>
              </a:rPr>
              <a:t> </a:t>
            </a:r>
            <a:r>
              <a:rPr sz="250" spc="-15" dirty="0">
                <a:latin typeface="Arial"/>
                <a:cs typeface="Arial"/>
              </a:rPr>
              <a:t>Perelman</a:t>
            </a:r>
            <a:r>
              <a:rPr sz="250" spc="5" dirty="0">
                <a:latin typeface="Arial"/>
                <a:cs typeface="Arial"/>
              </a:rPr>
              <a:t> </a:t>
            </a:r>
            <a:r>
              <a:rPr sz="250" spc="-10" dirty="0">
                <a:latin typeface="Arial"/>
                <a:cs typeface="Arial"/>
              </a:rPr>
              <a:t>School</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Pennsylvania,</a:t>
            </a:r>
            <a:endParaRPr sz="250">
              <a:latin typeface="Arial"/>
              <a:cs typeface="Arial"/>
            </a:endParaRPr>
          </a:p>
        </p:txBody>
      </p:sp>
      <p:sp>
        <p:nvSpPr>
          <p:cNvPr id="28" name="object 28"/>
          <p:cNvSpPr txBox="1"/>
          <p:nvPr/>
        </p:nvSpPr>
        <p:spPr>
          <a:xfrm>
            <a:off x="928945" y="3835339"/>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9" name="object 29"/>
          <p:cNvSpPr txBox="1"/>
          <p:nvPr/>
        </p:nvSpPr>
        <p:spPr>
          <a:xfrm>
            <a:off x="903544" y="3873546"/>
            <a:ext cx="1336040" cy="179921"/>
          </a:xfrm>
          <a:prstGeom prst="rect">
            <a:avLst/>
          </a:prstGeom>
        </p:spPr>
        <p:txBody>
          <a:bodyPr vert="horz" wrap="square" lIns="0" tIns="12700" rIns="0" bIns="0" rtlCol="0">
            <a:spAutoFit/>
          </a:bodyPr>
          <a:lstStyle/>
          <a:p>
            <a:pPr marL="38100" marR="30480">
              <a:lnSpc>
                <a:spcPct val="151100"/>
              </a:lnSpc>
              <a:spcBef>
                <a:spcPts val="100"/>
              </a:spcBef>
            </a:pPr>
            <a:r>
              <a:rPr sz="225" spc="-15" baseline="37037" dirty="0">
                <a:latin typeface="Arial"/>
                <a:cs typeface="Arial"/>
              </a:rPr>
              <a:t>5</a:t>
            </a:r>
            <a:r>
              <a:rPr sz="250" spc="-10" dirty="0">
                <a:latin typeface="Arial"/>
                <a:cs typeface="Arial"/>
              </a:rPr>
              <a:t>Instituto de </a:t>
            </a:r>
            <a:r>
              <a:rPr sz="250" spc="-15" dirty="0">
                <a:latin typeface="Arial"/>
                <a:cs typeface="Arial"/>
              </a:rPr>
              <a:t>Ciências</a:t>
            </a:r>
            <a:r>
              <a:rPr sz="250" spc="-10" dirty="0">
                <a:latin typeface="Arial"/>
                <a:cs typeface="Arial"/>
              </a:rPr>
              <a:t> </a:t>
            </a:r>
            <a:r>
              <a:rPr sz="250" spc="-15" dirty="0">
                <a:latin typeface="Arial"/>
                <a:cs typeface="Arial"/>
              </a:rPr>
              <a:t>Biológicas,</a:t>
            </a:r>
            <a:r>
              <a:rPr sz="250" spc="-10" dirty="0">
                <a:latin typeface="Arial"/>
                <a:cs typeface="Arial"/>
              </a:rPr>
              <a:t> Universidade Federal de </a:t>
            </a:r>
            <a:r>
              <a:rPr sz="250" spc="-15" dirty="0">
                <a:latin typeface="Arial"/>
                <a:cs typeface="Arial"/>
              </a:rPr>
              <a:t>Goiás</a:t>
            </a:r>
            <a:r>
              <a:rPr sz="250" spc="-10" dirty="0">
                <a:latin typeface="Arial"/>
                <a:cs typeface="Arial"/>
              </a:rPr>
              <a:t> </a:t>
            </a:r>
            <a:r>
              <a:rPr sz="250" spc="-15" dirty="0">
                <a:latin typeface="Arial"/>
                <a:cs typeface="Arial"/>
              </a:rPr>
              <a:t>Goiania,</a:t>
            </a:r>
            <a:r>
              <a:rPr sz="250" spc="-10" dirty="0">
                <a:latin typeface="Arial"/>
                <a:cs typeface="Arial"/>
              </a:rPr>
              <a:t> </a:t>
            </a:r>
            <a:r>
              <a:rPr sz="250" spc="-15" dirty="0">
                <a:latin typeface="Arial"/>
                <a:cs typeface="Arial"/>
              </a:rPr>
              <a:t>GO,</a:t>
            </a:r>
            <a:r>
              <a:rPr sz="250" spc="-10" dirty="0">
                <a:latin typeface="Arial"/>
                <a:cs typeface="Arial"/>
              </a:rPr>
              <a:t> 74001-970, Brazil </a:t>
            </a:r>
            <a:r>
              <a:rPr sz="250" spc="-55" dirty="0">
                <a:latin typeface="Arial"/>
                <a:cs typeface="Arial"/>
              </a:rPr>
              <a:t> </a:t>
            </a:r>
            <a:r>
              <a:rPr sz="225" spc="-15" baseline="37037" dirty="0">
                <a:latin typeface="Arial"/>
                <a:cs typeface="Arial"/>
              </a:rPr>
              <a:t>6</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Computer</a:t>
            </a:r>
            <a:r>
              <a:rPr sz="250" spc="-10" dirty="0">
                <a:latin typeface="Arial"/>
                <a:cs typeface="Arial"/>
              </a:rPr>
              <a:t> </a:t>
            </a:r>
            <a:r>
              <a:rPr sz="250" spc="-15" dirty="0">
                <a:latin typeface="Arial"/>
                <a:cs typeface="Arial"/>
              </a:rPr>
              <a:t>Science,</a:t>
            </a:r>
            <a:r>
              <a:rPr sz="250" spc="-10" dirty="0">
                <a:latin typeface="Arial"/>
                <a:cs typeface="Arial"/>
              </a:rPr>
              <a:t> University</a:t>
            </a:r>
            <a:r>
              <a:rPr sz="250" spc="-5" dirty="0">
                <a:latin typeface="Arial"/>
                <a:cs typeface="Arial"/>
              </a:rPr>
              <a:t> </a:t>
            </a:r>
            <a:r>
              <a:rPr sz="250" spc="-10" dirty="0">
                <a:latin typeface="Arial"/>
                <a:cs typeface="Arial"/>
              </a:rPr>
              <a:t>of</a:t>
            </a:r>
            <a:r>
              <a:rPr sz="250" spc="45" dirty="0">
                <a:latin typeface="Arial"/>
                <a:cs typeface="Arial"/>
              </a:rPr>
              <a:t> </a:t>
            </a:r>
            <a:r>
              <a:rPr sz="250" spc="-10" dirty="0">
                <a:latin typeface="Arial"/>
                <a:cs typeface="Arial"/>
              </a:rPr>
              <a:t>Colorado,</a:t>
            </a:r>
            <a:r>
              <a:rPr sz="250" spc="50" dirty="0">
                <a:latin typeface="Arial"/>
                <a:cs typeface="Arial"/>
              </a:rPr>
              <a:t> </a:t>
            </a:r>
            <a:r>
              <a:rPr sz="250" spc="-15" dirty="0">
                <a:latin typeface="Arial"/>
                <a:cs typeface="Arial"/>
              </a:rPr>
              <a:t>Boulder,</a:t>
            </a:r>
            <a:r>
              <a:rPr sz="250" spc="40" dirty="0">
                <a:latin typeface="Arial"/>
                <a:cs typeface="Arial"/>
              </a:rPr>
              <a:t> </a:t>
            </a:r>
            <a:r>
              <a:rPr sz="250" spc="-15" dirty="0">
                <a:latin typeface="Arial"/>
                <a:cs typeface="Arial"/>
              </a:rPr>
              <a:t>CO</a:t>
            </a:r>
            <a:r>
              <a:rPr sz="250" spc="40" dirty="0">
                <a:latin typeface="Arial"/>
                <a:cs typeface="Arial"/>
              </a:rPr>
              <a:t> </a:t>
            </a:r>
            <a:r>
              <a:rPr sz="250" spc="-10" dirty="0">
                <a:latin typeface="Arial"/>
                <a:cs typeface="Arial"/>
              </a:rPr>
              <a:t>80309,</a:t>
            </a:r>
            <a:r>
              <a:rPr sz="250" spc="50" dirty="0">
                <a:latin typeface="Arial"/>
                <a:cs typeface="Arial"/>
              </a:rPr>
              <a:t> </a:t>
            </a:r>
            <a:r>
              <a:rPr sz="250" spc="-15" dirty="0">
                <a:latin typeface="Arial"/>
                <a:cs typeface="Arial"/>
              </a:rPr>
              <a:t>USA </a:t>
            </a:r>
            <a:r>
              <a:rPr sz="250" spc="-10" dirty="0">
                <a:latin typeface="Arial"/>
                <a:cs typeface="Arial"/>
              </a:rPr>
              <a:t> </a:t>
            </a:r>
            <a:r>
              <a:rPr sz="225" spc="-15" baseline="37037" dirty="0">
                <a:latin typeface="Arial"/>
                <a:cs typeface="Arial"/>
              </a:rPr>
              <a:t>7</a:t>
            </a:r>
            <a:r>
              <a:rPr sz="250" spc="-10" dirty="0">
                <a:latin typeface="Arial"/>
                <a:cs typeface="Arial"/>
              </a:rPr>
              <a:t>Department</a:t>
            </a:r>
            <a:r>
              <a:rPr sz="250" spc="-5" dirty="0">
                <a:latin typeface="Arial"/>
                <a:cs typeface="Arial"/>
              </a:rPr>
              <a:t> </a:t>
            </a:r>
            <a:r>
              <a:rPr sz="250" spc="-10" dirty="0">
                <a:latin typeface="Arial"/>
                <a:cs typeface="Arial"/>
              </a:rPr>
              <a:t>of</a:t>
            </a:r>
            <a:r>
              <a:rPr sz="250" dirty="0">
                <a:latin typeface="Arial"/>
                <a:cs typeface="Arial"/>
              </a:rPr>
              <a:t> </a:t>
            </a:r>
            <a:r>
              <a:rPr sz="250" spc="-15" dirty="0">
                <a:latin typeface="Arial"/>
                <a:cs typeface="Arial"/>
              </a:rPr>
              <a:t>Molecular,</a:t>
            </a:r>
            <a:r>
              <a:rPr sz="250" dirty="0">
                <a:latin typeface="Arial"/>
                <a:cs typeface="Arial"/>
              </a:rPr>
              <a:t> </a:t>
            </a:r>
            <a:r>
              <a:rPr sz="250" spc="-15" dirty="0">
                <a:latin typeface="Arial"/>
                <a:cs typeface="Arial"/>
              </a:rPr>
              <a:t>Cellular</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Developmental</a:t>
            </a:r>
            <a:r>
              <a:rPr sz="250" dirty="0">
                <a:latin typeface="Arial"/>
                <a:cs typeface="Arial"/>
              </a:rPr>
              <a:t> </a:t>
            </a:r>
            <a:r>
              <a:rPr sz="250" spc="-15" dirty="0">
                <a:latin typeface="Arial"/>
                <a:cs typeface="Arial"/>
              </a:rPr>
              <a:t>Biology,</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dirty="0">
                <a:latin typeface="Arial"/>
                <a:cs typeface="Arial"/>
              </a:rPr>
              <a:t> </a:t>
            </a:r>
            <a:r>
              <a:rPr sz="250" spc="-10" dirty="0">
                <a:latin typeface="Arial"/>
                <a:cs typeface="Arial"/>
              </a:rPr>
              <a:t>Boulder,</a:t>
            </a:r>
            <a:endParaRPr sz="250">
              <a:latin typeface="Arial"/>
              <a:cs typeface="Arial"/>
            </a:endParaRPr>
          </a:p>
        </p:txBody>
      </p:sp>
      <p:sp>
        <p:nvSpPr>
          <p:cNvPr id="30" name="object 30"/>
          <p:cNvSpPr txBox="1"/>
          <p:nvPr/>
        </p:nvSpPr>
        <p:spPr>
          <a:xfrm>
            <a:off x="928944" y="4046448"/>
            <a:ext cx="236854"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CO</a:t>
            </a:r>
            <a:r>
              <a:rPr sz="250" spc="-5" dirty="0">
                <a:latin typeface="Arial"/>
                <a:cs typeface="Arial"/>
              </a:rPr>
              <a:t> </a:t>
            </a:r>
            <a:r>
              <a:rPr sz="250" spc="-15" dirty="0">
                <a:latin typeface="Arial"/>
                <a:cs typeface="Arial"/>
              </a:rPr>
              <a:t>80309</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31" name="object 31"/>
          <p:cNvSpPr txBox="1"/>
          <p:nvPr/>
        </p:nvSpPr>
        <p:spPr>
          <a:xfrm>
            <a:off x="903544" y="4084781"/>
            <a:ext cx="1329690" cy="198120"/>
          </a:xfrm>
          <a:prstGeom prst="rect">
            <a:avLst/>
          </a:prstGeom>
        </p:spPr>
        <p:txBody>
          <a:bodyPr vert="horz" wrap="square" lIns="0" tIns="31750" rIns="0" bIns="0" rtlCol="0">
            <a:spAutoFit/>
          </a:bodyPr>
          <a:lstStyle/>
          <a:p>
            <a:pPr marL="38100">
              <a:spcBef>
                <a:spcPts val="250"/>
              </a:spcBef>
            </a:pPr>
            <a:r>
              <a:rPr sz="225" spc="-15" baseline="37037" dirty="0">
                <a:latin typeface="Arial"/>
                <a:cs typeface="Arial"/>
              </a:rPr>
              <a:t>8</a:t>
            </a:r>
            <a:r>
              <a:rPr sz="250" spc="-10" dirty="0">
                <a:latin typeface="Arial"/>
                <a:cs typeface="Arial"/>
              </a:rPr>
              <a:t>Department</a:t>
            </a:r>
            <a:r>
              <a:rPr sz="250"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Chemistry</a:t>
            </a:r>
            <a:r>
              <a:rPr sz="250" spc="5"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Biochemistry,</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5" dirty="0">
                <a:latin typeface="Arial"/>
                <a:cs typeface="Arial"/>
              </a:rPr>
              <a:t> </a:t>
            </a:r>
            <a:r>
              <a:rPr sz="250" spc="-15" dirty="0">
                <a:latin typeface="Arial"/>
                <a:cs typeface="Arial"/>
              </a:rPr>
              <a:t>CO</a:t>
            </a:r>
            <a:r>
              <a:rPr sz="250"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9</a:t>
            </a:r>
            <a:r>
              <a:rPr sz="250" spc="-10" dirty="0">
                <a:latin typeface="Arial"/>
                <a:cs typeface="Arial"/>
              </a:rPr>
              <a:t>Howard</a:t>
            </a:r>
            <a:r>
              <a:rPr sz="250" spc="5" dirty="0">
                <a:latin typeface="Arial"/>
                <a:cs typeface="Arial"/>
              </a:rPr>
              <a:t> </a:t>
            </a:r>
            <a:r>
              <a:rPr sz="250" spc="-15" dirty="0">
                <a:latin typeface="Arial"/>
                <a:cs typeface="Arial"/>
              </a:rPr>
              <a:t>Hughes</a:t>
            </a:r>
            <a:r>
              <a:rPr sz="250" spc="5" dirty="0">
                <a:latin typeface="Arial"/>
                <a:cs typeface="Arial"/>
              </a:rPr>
              <a:t> </a:t>
            </a:r>
            <a:r>
              <a:rPr sz="250" spc="-15" dirty="0">
                <a:latin typeface="Arial"/>
                <a:cs typeface="Arial"/>
              </a:rPr>
              <a:t>Medical</a:t>
            </a:r>
            <a:r>
              <a:rPr sz="250" spc="5" dirty="0">
                <a:latin typeface="Arial"/>
                <a:cs typeface="Arial"/>
              </a:rPr>
              <a:t> </a:t>
            </a:r>
            <a:r>
              <a:rPr sz="250" spc="-10" dirty="0">
                <a:latin typeface="Arial"/>
                <a:cs typeface="Arial"/>
              </a:rPr>
              <a:t>Institute,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10" dirty="0">
                <a:latin typeface="Arial"/>
                <a:cs typeface="Arial"/>
              </a:rPr>
              <a:t> </a:t>
            </a:r>
            <a:r>
              <a:rPr sz="250" spc="-15" dirty="0">
                <a:latin typeface="Arial"/>
                <a:cs typeface="Arial"/>
              </a:rPr>
              <a:t>CO</a:t>
            </a:r>
            <a:r>
              <a:rPr sz="250" spc="5"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10</a:t>
            </a:r>
            <a:r>
              <a:rPr sz="250" spc="-10" dirty="0">
                <a:latin typeface="Arial"/>
                <a:cs typeface="Arial"/>
              </a:rPr>
              <a:t>Division</a:t>
            </a:r>
            <a:r>
              <a:rPr sz="250" spc="10" dirty="0">
                <a:latin typeface="Arial"/>
                <a:cs typeface="Arial"/>
              </a:rPr>
              <a:t> </a:t>
            </a:r>
            <a:r>
              <a:rPr sz="250" spc="-10" dirty="0">
                <a:latin typeface="Arial"/>
                <a:cs typeface="Arial"/>
              </a:rPr>
              <a:t>of</a:t>
            </a:r>
            <a:r>
              <a:rPr sz="250" spc="10" dirty="0">
                <a:latin typeface="Arial"/>
                <a:cs typeface="Arial"/>
              </a:rPr>
              <a:t> </a:t>
            </a:r>
            <a:r>
              <a:rPr sz="250" spc="-10" dirty="0">
                <a:latin typeface="Arial"/>
                <a:cs typeface="Arial"/>
              </a:rPr>
              <a:t>Gastroenterology,</a:t>
            </a:r>
            <a:r>
              <a:rPr sz="250" spc="10" dirty="0">
                <a:latin typeface="Arial"/>
                <a:cs typeface="Arial"/>
              </a:rPr>
              <a:t> </a:t>
            </a:r>
            <a:r>
              <a:rPr sz="250" spc="-15" dirty="0">
                <a:latin typeface="Arial"/>
                <a:cs typeface="Arial"/>
              </a:rPr>
              <a:t>Children's</a:t>
            </a:r>
            <a:r>
              <a:rPr sz="250" spc="10" dirty="0">
                <a:latin typeface="Arial"/>
                <a:cs typeface="Arial"/>
              </a:rPr>
              <a:t> </a:t>
            </a:r>
            <a:r>
              <a:rPr sz="250" spc="-10" dirty="0">
                <a:latin typeface="Arial"/>
                <a:cs typeface="Arial"/>
              </a:rPr>
              <a:t>Hospital</a:t>
            </a:r>
            <a:r>
              <a:rPr sz="250" spc="5" dirty="0">
                <a:latin typeface="Arial"/>
                <a:cs typeface="Arial"/>
              </a:rPr>
              <a:t> </a:t>
            </a:r>
            <a:r>
              <a:rPr sz="250" spc="-10" dirty="0">
                <a:latin typeface="Arial"/>
                <a:cs typeface="Arial"/>
              </a:rPr>
              <a:t>of</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PA</a:t>
            </a:r>
            <a:r>
              <a:rPr sz="250" spc="5" dirty="0">
                <a:latin typeface="Arial"/>
                <a:cs typeface="Arial"/>
              </a:rPr>
              <a:t> </a:t>
            </a:r>
            <a:r>
              <a:rPr sz="250" spc="-10" dirty="0">
                <a:latin typeface="Arial"/>
                <a:cs typeface="Arial"/>
              </a:rPr>
              <a:t>19104,</a:t>
            </a:r>
            <a:r>
              <a:rPr sz="250" spc="10" dirty="0">
                <a:latin typeface="Arial"/>
                <a:cs typeface="Arial"/>
              </a:rPr>
              <a:t> </a:t>
            </a:r>
            <a:r>
              <a:rPr sz="250" spc="-15" dirty="0">
                <a:latin typeface="Arial"/>
                <a:cs typeface="Arial"/>
              </a:rPr>
              <a:t>USA</a:t>
            </a:r>
            <a:endParaRPr sz="250">
              <a:latin typeface="Arial"/>
              <a:cs typeface="Arial"/>
            </a:endParaRPr>
          </a:p>
        </p:txBody>
      </p:sp>
      <p:sp>
        <p:nvSpPr>
          <p:cNvPr id="32" name="object 32"/>
          <p:cNvSpPr txBox="1"/>
          <p:nvPr/>
        </p:nvSpPr>
        <p:spPr>
          <a:xfrm>
            <a:off x="928945" y="4294450"/>
            <a:ext cx="168275" cy="58991"/>
          </a:xfrm>
          <a:prstGeom prst="rect">
            <a:avLst/>
          </a:prstGeom>
        </p:spPr>
        <p:txBody>
          <a:bodyPr vert="horz" wrap="square" lIns="0" tIns="12700" rIns="0" bIns="0" rtlCol="0">
            <a:spAutoFit/>
          </a:bodyPr>
          <a:lstStyle/>
          <a:p>
            <a:pPr marL="12700">
              <a:spcBef>
                <a:spcPts val="100"/>
              </a:spcBef>
            </a:pPr>
            <a:r>
              <a:rPr sz="300" b="1" spc="-15" dirty="0">
                <a:latin typeface="Arial"/>
                <a:cs typeface="Arial"/>
              </a:rPr>
              <a:t>A</a:t>
            </a:r>
            <a:r>
              <a:rPr sz="300" b="1" spc="-20" dirty="0">
                <a:latin typeface="Arial"/>
                <a:cs typeface="Arial"/>
              </a:rPr>
              <a:t>bs</a:t>
            </a:r>
            <a:r>
              <a:rPr sz="300" b="1" spc="-10" dirty="0">
                <a:latin typeface="Arial"/>
                <a:cs typeface="Arial"/>
              </a:rPr>
              <a:t>tr</a:t>
            </a:r>
            <a:r>
              <a:rPr sz="300" b="1" spc="-20" dirty="0">
                <a:latin typeface="Arial"/>
                <a:cs typeface="Arial"/>
              </a:rPr>
              <a:t>ac</a:t>
            </a:r>
            <a:r>
              <a:rPr sz="300" b="1" spc="-10" dirty="0">
                <a:latin typeface="Arial"/>
                <a:cs typeface="Arial"/>
              </a:rPr>
              <a:t>t</a:t>
            </a:r>
            <a:endParaRPr sz="300">
              <a:latin typeface="Arial"/>
              <a:cs typeface="Arial"/>
            </a:endParaRPr>
          </a:p>
        </p:txBody>
      </p:sp>
      <p:sp>
        <p:nvSpPr>
          <p:cNvPr id="33" name="object 33"/>
          <p:cNvSpPr txBox="1"/>
          <p:nvPr/>
        </p:nvSpPr>
        <p:spPr>
          <a:xfrm>
            <a:off x="982146" y="4355217"/>
            <a:ext cx="1185545" cy="243656"/>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Diet</a:t>
            </a:r>
            <a:r>
              <a:rPr sz="250" spc="-5" dirty="0">
                <a:latin typeface="Times New Roman"/>
                <a:cs typeface="Times New Roman"/>
              </a:rPr>
              <a:t> </a:t>
            </a:r>
            <a:r>
              <a:rPr sz="250" spc="-10" dirty="0">
                <a:latin typeface="Times New Roman"/>
                <a:cs typeface="Times New Roman"/>
              </a:rPr>
              <a:t>strongly affects </a:t>
            </a:r>
            <a:r>
              <a:rPr sz="250" spc="-15" dirty="0">
                <a:latin typeface="Times New Roman"/>
                <a:cs typeface="Times New Roman"/>
              </a:rPr>
              <a:t>human</a:t>
            </a:r>
            <a:r>
              <a:rPr sz="250" spc="-10" dirty="0">
                <a:latin typeface="Times New Roman"/>
                <a:cs typeface="Times New Roman"/>
              </a:rPr>
              <a:t> health,</a:t>
            </a:r>
            <a:r>
              <a:rPr sz="250" spc="-5" dirty="0">
                <a:latin typeface="Times New Roman"/>
                <a:cs typeface="Times New Roman"/>
              </a:rPr>
              <a:t> </a:t>
            </a:r>
            <a:r>
              <a:rPr sz="250" spc="-10" dirty="0">
                <a:latin typeface="Times New Roman"/>
                <a:cs typeface="Times New Roman"/>
              </a:rPr>
              <a:t>partly</a:t>
            </a:r>
            <a:r>
              <a:rPr sz="250" spc="40" dirty="0">
                <a:latin typeface="Times New Roman"/>
                <a:cs typeface="Times New Roman"/>
              </a:rPr>
              <a:t> </a:t>
            </a:r>
            <a:r>
              <a:rPr sz="250" spc="-15" dirty="0">
                <a:latin typeface="Times New Roman"/>
                <a:cs typeface="Times New Roman"/>
              </a:rPr>
              <a:t>by</a:t>
            </a:r>
            <a:r>
              <a:rPr sz="250" spc="35" dirty="0">
                <a:latin typeface="Times New Roman"/>
                <a:cs typeface="Times New Roman"/>
              </a:rPr>
              <a:t> </a:t>
            </a:r>
            <a:r>
              <a:rPr sz="250" spc="-10" dirty="0">
                <a:latin typeface="Times New Roman"/>
                <a:cs typeface="Times New Roman"/>
              </a:rPr>
              <a:t>modulating gut </a:t>
            </a:r>
            <a:r>
              <a:rPr sz="250" spc="-15" dirty="0">
                <a:latin typeface="Times New Roman"/>
                <a:cs typeface="Times New Roman"/>
              </a:rPr>
              <a:t>microbiome</a:t>
            </a:r>
            <a:r>
              <a:rPr sz="250" spc="30" dirty="0">
                <a:latin typeface="Times New Roman"/>
                <a:cs typeface="Times New Roman"/>
              </a:rPr>
              <a:t> </a:t>
            </a:r>
            <a:r>
              <a:rPr sz="250" spc="-10" dirty="0">
                <a:latin typeface="Times New Roman"/>
                <a:cs typeface="Times New Roman"/>
              </a:rPr>
              <a:t>composition.</a:t>
            </a:r>
            <a:r>
              <a:rPr sz="250" spc="45" dirty="0">
                <a:latin typeface="Times New Roman"/>
                <a:cs typeface="Times New Roman"/>
              </a:rPr>
              <a:t> </a:t>
            </a:r>
            <a:r>
              <a:rPr sz="250" spc="-15" dirty="0">
                <a:latin typeface="Times New Roman"/>
                <a:cs typeface="Times New Roman"/>
              </a:rPr>
              <a:t>We</a:t>
            </a:r>
            <a:r>
              <a:rPr sz="250" spc="30" dirty="0">
                <a:latin typeface="Times New Roman"/>
                <a:cs typeface="Times New Roman"/>
              </a:rPr>
              <a:t> </a:t>
            </a:r>
            <a:r>
              <a:rPr sz="250" spc="-15" dirty="0">
                <a:latin typeface="Times New Roman"/>
                <a:cs typeface="Times New Roman"/>
              </a:rPr>
              <a:t>used </a:t>
            </a:r>
            <a:r>
              <a:rPr sz="250" spc="-10" dirty="0">
                <a:latin typeface="Times New Roman"/>
                <a:cs typeface="Times New Roman"/>
              </a:rPr>
              <a:t> diet</a:t>
            </a:r>
            <a:r>
              <a:rPr sz="250" spc="-5" dirty="0">
                <a:latin typeface="Times New Roman"/>
                <a:cs typeface="Times New Roman"/>
              </a:rPr>
              <a:t> </a:t>
            </a:r>
            <a:r>
              <a:rPr sz="250" spc="-10" dirty="0">
                <a:latin typeface="Times New Roman"/>
                <a:cs typeface="Times New Roman"/>
              </a:rPr>
              <a:t>inventories</a:t>
            </a:r>
            <a:r>
              <a:rPr sz="250" spc="-5" dirty="0">
                <a:latin typeface="Times New Roman"/>
                <a:cs typeface="Times New Roman"/>
              </a:rPr>
              <a:t> </a:t>
            </a:r>
            <a:r>
              <a:rPr sz="250" spc="-15" dirty="0">
                <a:latin typeface="Times New Roman"/>
                <a:cs typeface="Times New Roman"/>
              </a:rPr>
              <a:t>and</a:t>
            </a:r>
            <a:r>
              <a:rPr sz="250" spc="-10" dirty="0">
                <a:latin typeface="Times New Roman"/>
                <a:cs typeface="Times New Roman"/>
              </a:rPr>
              <a:t> </a:t>
            </a:r>
            <a:r>
              <a:rPr sz="250" spc="-5" dirty="0">
                <a:latin typeface="Times New Roman"/>
                <a:cs typeface="Times New Roman"/>
              </a:rPr>
              <a:t>16S </a:t>
            </a:r>
            <a:r>
              <a:rPr sz="250" spc="-15" dirty="0">
                <a:latin typeface="Times New Roman"/>
                <a:cs typeface="Times New Roman"/>
              </a:rPr>
              <a:t>rDNA</a:t>
            </a:r>
            <a:r>
              <a:rPr sz="250" spc="-10" dirty="0">
                <a:latin typeface="Times New Roman"/>
                <a:cs typeface="Times New Roman"/>
              </a:rPr>
              <a:t> </a:t>
            </a:r>
            <a:r>
              <a:rPr sz="250" spc="-15" dirty="0">
                <a:latin typeface="Times New Roman"/>
                <a:cs typeface="Times New Roman"/>
              </a:rPr>
              <a:t>sequencing</a:t>
            </a:r>
            <a:r>
              <a:rPr sz="250" spc="30" dirty="0">
                <a:latin typeface="Times New Roman"/>
                <a:cs typeface="Times New Roman"/>
              </a:rPr>
              <a:t> </a:t>
            </a:r>
            <a:r>
              <a:rPr sz="250" spc="-10" dirty="0">
                <a:latin typeface="Times New Roman"/>
                <a:cs typeface="Times New Roman"/>
              </a:rPr>
              <a:t>to</a:t>
            </a:r>
            <a:r>
              <a:rPr sz="250" spc="45" dirty="0">
                <a:latin typeface="Times New Roman"/>
                <a:cs typeface="Times New Roman"/>
              </a:rPr>
              <a:t> </a:t>
            </a:r>
            <a:r>
              <a:rPr sz="250" spc="-10" dirty="0">
                <a:latin typeface="Times New Roman"/>
                <a:cs typeface="Times New Roman"/>
              </a:rPr>
              <a:t>characterize</a:t>
            </a:r>
            <a:r>
              <a:rPr sz="250" spc="40" dirty="0">
                <a:latin typeface="Times New Roman"/>
                <a:cs typeface="Times New Roman"/>
              </a:rPr>
              <a:t> </a:t>
            </a:r>
            <a:r>
              <a:rPr sz="250" spc="-10" dirty="0">
                <a:latin typeface="Times New Roman"/>
                <a:cs typeface="Times New Roman"/>
              </a:rPr>
              <a:t>fecal</a:t>
            </a:r>
            <a:r>
              <a:rPr sz="250" spc="45" dirty="0">
                <a:latin typeface="Times New Roman"/>
                <a:cs typeface="Times New Roman"/>
              </a:rPr>
              <a:t> </a:t>
            </a:r>
            <a:r>
              <a:rPr sz="250" spc="-15" dirty="0">
                <a:latin typeface="Times New Roman"/>
                <a:cs typeface="Times New Roman"/>
              </a:rPr>
              <a:t>samples</a:t>
            </a:r>
            <a:r>
              <a:rPr sz="250" spc="30" dirty="0">
                <a:latin typeface="Times New Roman"/>
                <a:cs typeface="Times New Roman"/>
              </a:rPr>
              <a:t> </a:t>
            </a:r>
            <a:r>
              <a:rPr sz="250" spc="-15" dirty="0">
                <a:latin typeface="Times New Roman"/>
                <a:cs typeface="Times New Roman"/>
              </a:rPr>
              <a:t>from</a:t>
            </a:r>
            <a:r>
              <a:rPr sz="250" spc="35" dirty="0">
                <a:latin typeface="Times New Roman"/>
                <a:cs typeface="Times New Roman"/>
              </a:rPr>
              <a:t> </a:t>
            </a:r>
            <a:r>
              <a:rPr sz="250" spc="-10" dirty="0">
                <a:latin typeface="Times New Roman"/>
                <a:cs typeface="Times New Roman"/>
              </a:rPr>
              <a:t>98</a:t>
            </a:r>
            <a:r>
              <a:rPr sz="250" spc="40" dirty="0">
                <a:latin typeface="Times New Roman"/>
                <a:cs typeface="Times New Roman"/>
              </a:rPr>
              <a:t> </a:t>
            </a:r>
            <a:r>
              <a:rPr sz="250" spc="-10" dirty="0">
                <a:latin typeface="Times New Roman"/>
                <a:cs typeface="Times New Roman"/>
              </a:rPr>
              <a:t>individuals. </a:t>
            </a:r>
            <a:r>
              <a:rPr sz="250" spc="-5" dirty="0">
                <a:latin typeface="Times New Roman"/>
                <a:cs typeface="Times New Roman"/>
              </a:rPr>
              <a:t> </a:t>
            </a:r>
            <a:r>
              <a:rPr sz="250" spc="-10" dirty="0">
                <a:latin typeface="Times New Roman"/>
                <a:cs typeface="Times New Roman"/>
              </a:rPr>
              <a:t>Fecal communities clustered into</a:t>
            </a:r>
            <a:r>
              <a:rPr sz="250" spc="-5" dirty="0">
                <a:latin typeface="Times New Roman"/>
                <a:cs typeface="Times New Roman"/>
              </a:rPr>
              <a:t> </a:t>
            </a:r>
            <a:r>
              <a:rPr sz="250" spc="-10" dirty="0">
                <a:latin typeface="Times New Roman"/>
                <a:cs typeface="Times New Roman"/>
              </a:rPr>
              <a:t>enterotypes distinguished primarily</a:t>
            </a:r>
            <a:r>
              <a:rPr sz="250" dirty="0">
                <a:latin typeface="Times New Roman"/>
                <a:cs typeface="Times New Roman"/>
              </a:rPr>
              <a:t> </a:t>
            </a:r>
            <a:r>
              <a:rPr sz="250" spc="-15" dirty="0">
                <a:latin typeface="Times New Roman"/>
                <a:cs typeface="Times New Roman"/>
              </a:rPr>
              <a:t>by</a:t>
            </a:r>
            <a:r>
              <a:rPr sz="250" spc="-10" dirty="0">
                <a:latin typeface="Times New Roman"/>
                <a:cs typeface="Times New Roman"/>
              </a:rPr>
              <a:t> levels of</a:t>
            </a:r>
            <a:r>
              <a:rPr sz="250" spc="5" dirty="0">
                <a:latin typeface="Times New Roman"/>
                <a:cs typeface="Times New Roman"/>
              </a:rPr>
              <a:t> </a:t>
            </a:r>
            <a:r>
              <a:rPr sz="250" spc="-10" dirty="0">
                <a:latin typeface="Times New Roman"/>
                <a:cs typeface="Times New Roman"/>
              </a:rPr>
              <a:t>Bacteroides</a:t>
            </a:r>
            <a:r>
              <a:rPr sz="250" dirty="0">
                <a:latin typeface="Times New Roman"/>
                <a:cs typeface="Times New Roman"/>
              </a:rPr>
              <a:t> </a:t>
            </a:r>
            <a:r>
              <a:rPr sz="250" spc="-15" dirty="0">
                <a:latin typeface="Times New Roman"/>
                <a:cs typeface="Times New Roman"/>
              </a:rPr>
              <a:t>and </a:t>
            </a:r>
            <a:r>
              <a:rPr sz="250" spc="-10" dirty="0">
                <a:latin typeface="Times New Roman"/>
                <a:cs typeface="Times New Roman"/>
              </a:rPr>
              <a:t> Prevotella.</a:t>
            </a:r>
            <a:r>
              <a:rPr sz="250" dirty="0">
                <a:latin typeface="Times New Roman"/>
                <a:cs typeface="Times New Roman"/>
              </a:rPr>
              <a:t> </a:t>
            </a:r>
            <a:r>
              <a:rPr sz="250" spc="-10" dirty="0">
                <a:latin typeface="Times New Roman"/>
                <a:cs typeface="Times New Roman"/>
              </a:rPr>
              <a:t>Enterotypes</a:t>
            </a:r>
            <a:r>
              <a:rPr sz="250" dirty="0">
                <a:latin typeface="Times New Roman"/>
                <a:cs typeface="Times New Roman"/>
              </a:rPr>
              <a:t> </a:t>
            </a:r>
            <a:r>
              <a:rPr sz="250" spc="-10" dirty="0">
                <a:latin typeface="Times New Roman"/>
                <a:cs typeface="Times New Roman"/>
              </a:rPr>
              <a:t>were</a:t>
            </a:r>
            <a:r>
              <a:rPr sz="250" dirty="0">
                <a:latin typeface="Times New Roman"/>
                <a:cs typeface="Times New Roman"/>
              </a:rPr>
              <a:t> </a:t>
            </a:r>
            <a:r>
              <a:rPr sz="250" spc="-10" dirty="0">
                <a:latin typeface="Times New Roman"/>
                <a:cs typeface="Times New Roman"/>
              </a:rPr>
              <a:t>strongly</a:t>
            </a:r>
            <a:r>
              <a:rPr sz="250" spc="-5" dirty="0">
                <a:latin typeface="Times New Roman"/>
                <a:cs typeface="Times New Roman"/>
              </a:rPr>
              <a:t> </a:t>
            </a:r>
            <a:r>
              <a:rPr sz="250" spc="-10" dirty="0">
                <a:latin typeface="Times New Roman"/>
                <a:cs typeface="Times New Roman"/>
              </a:rPr>
              <a:t>associated</a:t>
            </a:r>
            <a:r>
              <a:rPr sz="250" dirty="0">
                <a:latin typeface="Times New Roman"/>
                <a:cs typeface="Times New Roman"/>
              </a:rPr>
              <a:t> </a:t>
            </a:r>
            <a:r>
              <a:rPr sz="250" spc="-10" dirty="0">
                <a:latin typeface="Times New Roman"/>
                <a:cs typeface="Times New Roman"/>
              </a:rPr>
              <a:t>with</a:t>
            </a:r>
            <a:r>
              <a:rPr sz="250" dirty="0">
                <a:latin typeface="Times New Roman"/>
                <a:cs typeface="Times New Roman"/>
              </a:rPr>
              <a:t> </a:t>
            </a:r>
            <a:r>
              <a:rPr sz="250" spc="-10" dirty="0">
                <a:latin typeface="Times New Roman"/>
                <a:cs typeface="Times New Roman"/>
              </a:rPr>
              <a:t>long-term</a:t>
            </a:r>
            <a:r>
              <a:rPr sz="250" spc="-5" dirty="0">
                <a:latin typeface="Times New Roman"/>
                <a:cs typeface="Times New Roman"/>
              </a:rPr>
              <a:t> </a:t>
            </a:r>
            <a:r>
              <a:rPr sz="250" spc="-10" dirty="0">
                <a:latin typeface="Times New Roman"/>
                <a:cs typeface="Times New Roman"/>
              </a:rPr>
              <a:t>diets,</a:t>
            </a:r>
            <a:r>
              <a:rPr sz="250" spc="5" dirty="0">
                <a:latin typeface="Times New Roman"/>
                <a:cs typeface="Times New Roman"/>
              </a:rPr>
              <a:t> </a:t>
            </a:r>
            <a:r>
              <a:rPr sz="250" spc="-10" dirty="0">
                <a:latin typeface="Times New Roman"/>
                <a:cs typeface="Times New Roman"/>
              </a:rPr>
              <a:t>particularly</a:t>
            </a:r>
            <a:r>
              <a:rPr sz="250" dirty="0">
                <a:latin typeface="Times New Roman"/>
                <a:cs typeface="Times New Roman"/>
              </a:rPr>
              <a:t> </a:t>
            </a:r>
            <a:r>
              <a:rPr sz="250" spc="-10" dirty="0">
                <a:latin typeface="Times New Roman"/>
                <a:cs typeface="Times New Roman"/>
              </a:rPr>
              <a:t>protein</a:t>
            </a:r>
            <a:r>
              <a:rPr sz="250" spc="-5" dirty="0">
                <a:latin typeface="Times New Roman"/>
                <a:cs typeface="Times New Roman"/>
              </a:rPr>
              <a:t> </a:t>
            </a:r>
            <a:r>
              <a:rPr sz="250" spc="-15" dirty="0">
                <a:latin typeface="Times New Roman"/>
                <a:cs typeface="Times New Roman"/>
              </a:rPr>
              <a:t>and </a:t>
            </a:r>
            <a:r>
              <a:rPr sz="250" spc="-10" dirty="0">
                <a:latin typeface="Times New Roman"/>
                <a:cs typeface="Times New Roman"/>
              </a:rPr>
              <a:t> animal</a:t>
            </a:r>
            <a:r>
              <a:rPr sz="250" dirty="0">
                <a:latin typeface="Times New Roman"/>
                <a:cs typeface="Times New Roman"/>
              </a:rPr>
              <a:t> </a:t>
            </a:r>
            <a:r>
              <a:rPr sz="250" spc="-10" dirty="0">
                <a:latin typeface="Times New Roman"/>
                <a:cs typeface="Times New Roman"/>
              </a:rPr>
              <a:t>fat</a:t>
            </a:r>
            <a:r>
              <a:rPr sz="250" spc="10" dirty="0">
                <a:latin typeface="Times New Roman"/>
                <a:cs typeface="Times New Roman"/>
              </a:rPr>
              <a:t> </a:t>
            </a:r>
            <a:r>
              <a:rPr sz="250" spc="-10" dirty="0">
                <a:latin typeface="Times New Roman"/>
                <a:cs typeface="Times New Roman"/>
              </a:rPr>
              <a:t>(Bacteroides)</a:t>
            </a:r>
            <a:r>
              <a:rPr sz="250" spc="5" dirty="0">
                <a:latin typeface="Times New Roman"/>
                <a:cs typeface="Times New Roman"/>
              </a:rPr>
              <a:t> </a:t>
            </a:r>
            <a:r>
              <a:rPr sz="250" spc="-10" dirty="0">
                <a:latin typeface="Times New Roman"/>
                <a:cs typeface="Times New Roman"/>
              </a:rPr>
              <a:t>/high-fiber</a:t>
            </a:r>
            <a:r>
              <a:rPr sz="250" spc="-5" dirty="0">
                <a:latin typeface="Times New Roman"/>
                <a:cs typeface="Times New Roman"/>
              </a:rPr>
              <a:t> </a:t>
            </a:r>
            <a:r>
              <a:rPr sz="250" spc="-10" dirty="0">
                <a:latin typeface="Times New Roman"/>
                <a:cs typeface="Times New Roman"/>
              </a:rPr>
              <a:t>diet,</a:t>
            </a:r>
            <a:r>
              <a:rPr sz="250" spc="40" dirty="0">
                <a:latin typeface="Times New Roman"/>
                <a:cs typeface="Times New Roman"/>
              </a:rPr>
              <a:t> </a:t>
            </a:r>
            <a:r>
              <a:rPr sz="250" spc="-10" dirty="0">
                <a:latin typeface="Times New Roman"/>
                <a:cs typeface="Times New Roman"/>
              </a:rPr>
              <a:t>but</a:t>
            </a:r>
            <a:r>
              <a:rPr sz="250" spc="45" dirty="0">
                <a:latin typeface="Times New Roman"/>
                <a:cs typeface="Times New Roman"/>
              </a:rPr>
              <a:t> </a:t>
            </a:r>
            <a:r>
              <a:rPr sz="250" spc="-10" dirty="0">
                <a:latin typeface="Times New Roman"/>
                <a:cs typeface="Times New Roman"/>
              </a:rPr>
              <a:t>that</a:t>
            </a:r>
            <a:r>
              <a:rPr sz="250" spc="40" dirty="0">
                <a:latin typeface="Times New Roman"/>
                <a:cs typeface="Times New Roman"/>
              </a:rPr>
              <a:t> </a:t>
            </a:r>
            <a:r>
              <a:rPr sz="250" spc="-10" dirty="0">
                <a:latin typeface="Times New Roman"/>
                <a:cs typeface="Times New Roman"/>
              </a:rPr>
              <a:t>enterotype</a:t>
            </a:r>
            <a:r>
              <a:rPr sz="250" spc="45" dirty="0">
                <a:latin typeface="Times New Roman"/>
                <a:cs typeface="Times New Roman"/>
              </a:rPr>
              <a:t> </a:t>
            </a:r>
            <a:r>
              <a:rPr sz="250" spc="-10" dirty="0">
                <a:latin typeface="Times New Roman"/>
                <a:cs typeface="Times New Roman"/>
              </a:rPr>
              <a:t>identity</a:t>
            </a:r>
            <a:r>
              <a:rPr sz="250" spc="40" dirty="0">
                <a:latin typeface="Times New Roman"/>
                <a:cs typeface="Times New Roman"/>
              </a:rPr>
              <a:t> </a:t>
            </a:r>
            <a:r>
              <a:rPr sz="250" spc="-15" dirty="0">
                <a:latin typeface="Times New Roman"/>
                <a:cs typeface="Times New Roman"/>
              </a:rPr>
              <a:t>remained</a:t>
            </a:r>
            <a:r>
              <a:rPr sz="250" spc="35" dirty="0">
                <a:latin typeface="Times New Roman"/>
                <a:cs typeface="Times New Roman"/>
              </a:rPr>
              <a:t> </a:t>
            </a:r>
            <a:r>
              <a:rPr sz="250" spc="-10" dirty="0">
                <a:latin typeface="Times New Roman"/>
                <a:cs typeface="Times New Roman"/>
              </a:rPr>
              <a:t>stable</a:t>
            </a:r>
            <a:r>
              <a:rPr sz="250" spc="40" dirty="0">
                <a:latin typeface="Times New Roman"/>
                <a:cs typeface="Times New Roman"/>
              </a:rPr>
              <a:t> </a:t>
            </a:r>
            <a:r>
              <a:rPr sz="250" spc="-10" dirty="0">
                <a:latin typeface="Times New Roman"/>
                <a:cs typeface="Times New Roman"/>
              </a:rPr>
              <a:t>during </a:t>
            </a:r>
            <a:r>
              <a:rPr sz="250" spc="-50" dirty="0">
                <a:latin typeface="Times New Roman"/>
                <a:cs typeface="Times New Roman"/>
              </a:rPr>
              <a:t> </a:t>
            </a:r>
            <a:r>
              <a:rPr sz="250" spc="-10" dirty="0">
                <a:latin typeface="Times New Roman"/>
                <a:cs typeface="Times New Roman"/>
              </a:rPr>
              <a:t>the </a:t>
            </a:r>
            <a:r>
              <a:rPr sz="250" spc="-15" dirty="0">
                <a:latin typeface="Times New Roman"/>
                <a:cs typeface="Times New Roman"/>
              </a:rPr>
              <a:t>10-day</a:t>
            </a:r>
            <a:r>
              <a:rPr sz="250" spc="-10" dirty="0">
                <a:latin typeface="Times New Roman"/>
                <a:cs typeface="Times New Roman"/>
              </a:rPr>
              <a:t> study. </a:t>
            </a:r>
            <a:r>
              <a:rPr sz="250" spc="-15" dirty="0">
                <a:latin typeface="Times New Roman"/>
                <a:cs typeface="Times New Roman"/>
              </a:rPr>
              <a:t>Thus,</a:t>
            </a:r>
            <a:r>
              <a:rPr sz="250" dirty="0">
                <a:latin typeface="Times New Roman"/>
                <a:cs typeface="Times New Roman"/>
              </a:rPr>
              <a:t> </a:t>
            </a:r>
            <a:r>
              <a:rPr sz="250" spc="-10" dirty="0">
                <a:latin typeface="Times New Roman"/>
                <a:cs typeface="Times New Roman"/>
              </a:rPr>
              <a:t>alternative enterotype</a:t>
            </a:r>
            <a:r>
              <a:rPr sz="250" spc="-5" dirty="0">
                <a:latin typeface="Times New Roman"/>
                <a:cs typeface="Times New Roman"/>
              </a:rPr>
              <a:t> </a:t>
            </a:r>
            <a:r>
              <a:rPr sz="250" spc="-10" dirty="0">
                <a:latin typeface="Times New Roman"/>
                <a:cs typeface="Times New Roman"/>
              </a:rPr>
              <a:t>states are</a:t>
            </a:r>
            <a:r>
              <a:rPr sz="250" dirty="0">
                <a:latin typeface="Times New Roman"/>
                <a:cs typeface="Times New Roman"/>
              </a:rPr>
              <a:t> </a:t>
            </a:r>
            <a:r>
              <a:rPr sz="250" spc="-10" dirty="0">
                <a:latin typeface="Times New Roman"/>
                <a:cs typeface="Times New Roman"/>
              </a:rPr>
              <a:t>associated with long-term diet.</a:t>
            </a:r>
            <a:endParaRPr sz="250" dirty="0">
              <a:latin typeface="Times New Roman"/>
              <a:cs typeface="Times New Roman"/>
            </a:endParaRPr>
          </a:p>
        </p:txBody>
      </p:sp>
      <p:sp>
        <p:nvSpPr>
          <p:cNvPr id="34" name="object 34"/>
          <p:cNvSpPr/>
          <p:nvPr/>
        </p:nvSpPr>
        <p:spPr>
          <a:xfrm>
            <a:off x="1118964" y="4702985"/>
            <a:ext cx="60960" cy="0"/>
          </a:xfrm>
          <a:custGeom>
            <a:avLst/>
            <a:gdLst/>
            <a:ahLst/>
            <a:cxnLst/>
            <a:rect l="l" t="t" r="r" b="b"/>
            <a:pathLst>
              <a:path w="60959">
                <a:moveTo>
                  <a:pt x="0" y="0"/>
                </a:moveTo>
                <a:lnTo>
                  <a:pt x="60611"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1106264" y="4715054"/>
            <a:ext cx="1092200" cy="51296"/>
          </a:xfrm>
          <a:prstGeom prst="rect">
            <a:avLst/>
          </a:prstGeom>
        </p:spPr>
        <p:txBody>
          <a:bodyPr vert="horz" wrap="square" lIns="0" tIns="12700" rIns="0" bIns="0" rtlCol="0">
            <a:spAutoFit/>
          </a:bodyPr>
          <a:lstStyle/>
          <a:p>
            <a:pPr marL="12700">
              <a:spcBef>
                <a:spcPts val="100"/>
              </a:spcBef>
            </a:pPr>
            <a:r>
              <a:rPr sz="250" spc="-15" dirty="0">
                <a:latin typeface="Times New Roman"/>
                <a:cs typeface="Times New Roman"/>
              </a:rPr>
              <a:t>We</a:t>
            </a:r>
            <a:r>
              <a:rPr sz="250" spc="-5" dirty="0">
                <a:latin typeface="Times New Roman"/>
                <a:cs typeface="Times New Roman"/>
              </a:rPr>
              <a:t> </a:t>
            </a:r>
            <a:r>
              <a:rPr sz="250" spc="-10" dirty="0">
                <a:latin typeface="Times New Roman"/>
                <a:cs typeface="Times New Roman"/>
              </a:rPr>
              <a:t>coexist</a:t>
            </a:r>
            <a:r>
              <a:rPr sz="250" dirty="0">
                <a:latin typeface="Times New Roman"/>
                <a:cs typeface="Times New Roman"/>
              </a:rPr>
              <a:t> </a:t>
            </a:r>
            <a:r>
              <a:rPr sz="250" spc="-10" dirty="0">
                <a:latin typeface="Times New Roman"/>
                <a:cs typeface="Times New Roman"/>
              </a:rPr>
              <a:t>with</a:t>
            </a:r>
            <a:r>
              <a:rPr sz="250" spc="-5" dirty="0">
                <a:latin typeface="Times New Roman"/>
                <a:cs typeface="Times New Roman"/>
              </a:rPr>
              <a:t> </a:t>
            </a:r>
            <a:r>
              <a:rPr sz="250" spc="-10" dirty="0">
                <a:latin typeface="Times New Roman"/>
                <a:cs typeface="Times New Roman"/>
              </a:rPr>
              <a:t>our</a:t>
            </a:r>
            <a:r>
              <a:rPr sz="250" spc="-5" dirty="0">
                <a:latin typeface="Times New Roman"/>
                <a:cs typeface="Times New Roman"/>
              </a:rPr>
              <a:t> </a:t>
            </a:r>
            <a:r>
              <a:rPr sz="250" spc="-10" dirty="0" err="1">
                <a:latin typeface="Times New Roman"/>
                <a:cs typeface="Times New Roman"/>
              </a:rPr>
              <a:t>gutmicrobiota</a:t>
            </a:r>
            <a:r>
              <a:rPr sz="250" dirty="0">
                <a:latin typeface="Times New Roman"/>
                <a:cs typeface="Times New Roman"/>
              </a:rPr>
              <a:t> </a:t>
            </a:r>
            <a:r>
              <a:rPr sz="250" spc="-10" dirty="0">
                <a:latin typeface="Times New Roman"/>
                <a:cs typeface="Times New Roman"/>
              </a:rPr>
              <a:t>as</a:t>
            </a:r>
            <a:r>
              <a:rPr sz="250" spc="-5" dirty="0">
                <a:latin typeface="Times New Roman"/>
                <a:cs typeface="Times New Roman"/>
              </a:rPr>
              <a:t> </a:t>
            </a:r>
            <a:r>
              <a:rPr sz="250" spc="-10" dirty="0">
                <a:latin typeface="Times New Roman"/>
                <a:cs typeface="Times New Roman"/>
              </a:rPr>
              <a:t>mutualists,</a:t>
            </a:r>
            <a:r>
              <a:rPr sz="250" dirty="0">
                <a:latin typeface="Times New Roman"/>
                <a:cs typeface="Times New Roman"/>
              </a:rPr>
              <a:t> </a:t>
            </a:r>
            <a:r>
              <a:rPr sz="250" spc="-10" dirty="0">
                <a:latin typeface="Times New Roman"/>
                <a:cs typeface="Times New Roman"/>
              </a:rPr>
              <a:t>but</a:t>
            </a:r>
            <a:r>
              <a:rPr sz="250" spc="-5" dirty="0">
                <a:latin typeface="Times New Roman"/>
                <a:cs typeface="Times New Roman"/>
              </a:rPr>
              <a:t> </a:t>
            </a:r>
            <a:r>
              <a:rPr sz="250" spc="-10" dirty="0">
                <a:latin typeface="Times New Roman"/>
                <a:cs typeface="Times New Roman"/>
              </a:rPr>
              <a:t>this</a:t>
            </a:r>
            <a:r>
              <a:rPr sz="250" spc="-5" dirty="0">
                <a:latin typeface="Times New Roman"/>
                <a:cs typeface="Times New Roman"/>
              </a:rPr>
              <a:t> </a:t>
            </a:r>
            <a:r>
              <a:rPr sz="250" spc="-10" dirty="0">
                <a:latin typeface="Times New Roman"/>
                <a:cs typeface="Times New Roman"/>
              </a:rPr>
              <a:t>relationship </a:t>
            </a:r>
            <a:r>
              <a:rPr sz="250" spc="-15" dirty="0">
                <a:latin typeface="Times New Roman"/>
                <a:cs typeface="Times New Roman"/>
              </a:rPr>
              <a:t>sometimes</a:t>
            </a:r>
            <a:r>
              <a:rPr sz="250" spc="-5" dirty="0">
                <a:latin typeface="Times New Roman"/>
                <a:cs typeface="Times New Roman"/>
              </a:rPr>
              <a:t> </a:t>
            </a:r>
            <a:r>
              <a:rPr sz="250" spc="-15" dirty="0">
                <a:latin typeface="Times New Roman"/>
                <a:cs typeface="Times New Roman"/>
              </a:rPr>
              <a:t>becomes</a:t>
            </a:r>
            <a:endParaRPr sz="250" dirty="0">
              <a:latin typeface="Times New Roman"/>
              <a:cs typeface="Times New Roman"/>
            </a:endParaRPr>
          </a:p>
        </p:txBody>
      </p:sp>
      <p:sp>
        <p:nvSpPr>
          <p:cNvPr id="37" name="object 37"/>
          <p:cNvSpPr/>
          <p:nvPr/>
        </p:nvSpPr>
        <p:spPr>
          <a:xfrm>
            <a:off x="941645" y="4976538"/>
            <a:ext cx="238125" cy="0"/>
          </a:xfrm>
          <a:custGeom>
            <a:avLst/>
            <a:gdLst/>
            <a:ahLst/>
            <a:cxnLst/>
            <a:rect l="l" t="t" r="r" b="b"/>
            <a:pathLst>
              <a:path w="238125">
                <a:moveTo>
                  <a:pt x="0" y="0"/>
                </a:moveTo>
                <a:lnTo>
                  <a:pt x="237931" y="0"/>
                </a:lnTo>
              </a:path>
            </a:pathLst>
          </a:custGeom>
          <a:ln w="3175">
            <a:solidFill>
              <a:srgbClr val="000000"/>
            </a:solidFill>
          </a:ln>
        </p:spPr>
        <p:txBody>
          <a:bodyPr wrap="square" lIns="0" tIns="0" rIns="0" bIns="0" rtlCol="0"/>
          <a:lstStyle/>
          <a:p>
            <a:endParaRPr/>
          </a:p>
        </p:txBody>
      </p:sp>
      <p:grpSp>
        <p:nvGrpSpPr>
          <p:cNvPr id="39" name="object 39"/>
          <p:cNvGrpSpPr/>
          <p:nvPr/>
        </p:nvGrpSpPr>
        <p:grpSpPr>
          <a:xfrm>
            <a:off x="792530" y="2854972"/>
            <a:ext cx="1424940" cy="175895"/>
            <a:chOff x="792530" y="1997721"/>
            <a:chExt cx="1424940" cy="175895"/>
          </a:xfrm>
        </p:grpSpPr>
        <p:pic>
          <p:nvPicPr>
            <p:cNvPr id="40" name="object 40"/>
            <p:cNvPicPr/>
            <p:nvPr/>
          </p:nvPicPr>
          <p:blipFill>
            <a:blip r:embed="rId3" cstate="print"/>
            <a:stretch>
              <a:fillRect/>
            </a:stretch>
          </p:blipFill>
          <p:spPr>
            <a:xfrm>
              <a:off x="792530" y="2010407"/>
              <a:ext cx="141784" cy="153585"/>
            </a:xfrm>
            <a:prstGeom prst="rect">
              <a:avLst/>
            </a:prstGeom>
          </p:spPr>
        </p:pic>
        <p:sp>
          <p:nvSpPr>
            <p:cNvPr id="41" name="object 41"/>
            <p:cNvSpPr/>
            <p:nvPr/>
          </p:nvSpPr>
          <p:spPr>
            <a:xfrm>
              <a:off x="943477" y="1997721"/>
              <a:ext cx="1273810" cy="175895"/>
            </a:xfrm>
            <a:custGeom>
              <a:avLst/>
              <a:gdLst/>
              <a:ahLst/>
              <a:cxnLst/>
              <a:rect l="l" t="t" r="r" b="b"/>
              <a:pathLst>
                <a:path w="1273810" h="175894">
                  <a:moveTo>
                    <a:pt x="1273369" y="0"/>
                  </a:moveTo>
                  <a:lnTo>
                    <a:pt x="0" y="0"/>
                  </a:lnTo>
                  <a:lnTo>
                    <a:pt x="0" y="175859"/>
                  </a:lnTo>
                  <a:lnTo>
                    <a:pt x="1273369" y="175859"/>
                  </a:lnTo>
                  <a:lnTo>
                    <a:pt x="1273369" y="0"/>
                  </a:lnTo>
                  <a:close/>
                </a:path>
              </a:pathLst>
            </a:custGeom>
            <a:solidFill>
              <a:srgbClr val="FFEED4"/>
            </a:solidFill>
          </p:spPr>
          <p:txBody>
            <a:bodyPr wrap="square" lIns="0" tIns="0" rIns="0" bIns="0" rtlCol="0"/>
            <a:lstStyle/>
            <a:p>
              <a:endParaRPr/>
            </a:p>
          </p:txBody>
        </p:sp>
      </p:grpSp>
      <p:sp>
        <p:nvSpPr>
          <p:cNvPr id="42" name="object 42"/>
          <p:cNvSpPr txBox="1"/>
          <p:nvPr/>
        </p:nvSpPr>
        <p:spPr>
          <a:xfrm>
            <a:off x="943513" y="2854856"/>
            <a:ext cx="1038225" cy="166712"/>
          </a:xfrm>
          <a:prstGeom prst="rect">
            <a:avLst/>
          </a:prstGeom>
          <a:solidFill>
            <a:srgbClr val="FFEED4"/>
          </a:solidFill>
        </p:spPr>
        <p:txBody>
          <a:bodyPr vert="horz" wrap="square" lIns="0" tIns="0" rIns="0" bIns="0" rtlCol="0">
            <a:spAutoFit/>
          </a:bodyPr>
          <a:lstStyle/>
          <a:p>
            <a:pPr marL="11430">
              <a:lnSpc>
                <a:spcPts val="595"/>
              </a:lnSpc>
            </a:pPr>
            <a:r>
              <a:rPr sz="550" spc="-30" dirty="0">
                <a:latin typeface="Times New Roman"/>
                <a:cs typeface="Times New Roman"/>
              </a:rPr>
              <a:t>N</a:t>
            </a:r>
            <a:r>
              <a:rPr sz="550" spc="-20" dirty="0">
                <a:latin typeface="Times New Roman"/>
                <a:cs typeface="Times New Roman"/>
              </a:rPr>
              <a:t>I</a:t>
            </a:r>
            <a:r>
              <a:rPr sz="550" spc="-30" dirty="0">
                <a:latin typeface="Times New Roman"/>
                <a:cs typeface="Times New Roman"/>
              </a:rPr>
              <a:t>H</a:t>
            </a:r>
            <a:r>
              <a:rPr sz="550" spc="-10" dirty="0">
                <a:latin typeface="Times New Roman"/>
                <a:cs typeface="Times New Roman"/>
              </a:rPr>
              <a:t> </a:t>
            </a:r>
            <a:r>
              <a:rPr sz="550" spc="-25" dirty="0">
                <a:latin typeface="Times New Roman"/>
                <a:cs typeface="Times New Roman"/>
              </a:rPr>
              <a:t>Pu</a:t>
            </a:r>
            <a:r>
              <a:rPr sz="550" spc="-20" dirty="0">
                <a:latin typeface="Times New Roman"/>
                <a:cs typeface="Times New Roman"/>
              </a:rPr>
              <a:t>blic</a:t>
            </a:r>
            <a:r>
              <a:rPr sz="550" spc="-10" dirty="0">
                <a:latin typeface="Times New Roman"/>
                <a:cs typeface="Times New Roman"/>
              </a:rPr>
              <a:t> </a:t>
            </a:r>
            <a:r>
              <a:rPr sz="550" spc="-30" dirty="0">
                <a:latin typeface="Times New Roman"/>
                <a:cs typeface="Times New Roman"/>
              </a:rPr>
              <a:t>A</a:t>
            </a:r>
            <a:r>
              <a:rPr sz="550" spc="-25" dirty="0">
                <a:latin typeface="Times New Roman"/>
                <a:cs typeface="Times New Roman"/>
              </a:rPr>
              <a:t>c</a:t>
            </a:r>
            <a:r>
              <a:rPr sz="550" spc="-20" dirty="0">
                <a:latin typeface="Times New Roman"/>
                <a:cs typeface="Times New Roman"/>
              </a:rPr>
              <a:t>cess</a:t>
            </a:r>
            <a:endParaRPr sz="550">
              <a:latin typeface="Times New Roman"/>
              <a:cs typeface="Times New Roman"/>
            </a:endParaRPr>
          </a:p>
          <a:p>
            <a:pPr marL="11430">
              <a:lnSpc>
                <a:spcPts val="390"/>
              </a:lnSpc>
            </a:pPr>
            <a:r>
              <a:rPr sz="350" b="1" spc="-20" dirty="0">
                <a:latin typeface="Times New Roman"/>
                <a:cs typeface="Times New Roman"/>
              </a:rPr>
              <a:t>Autho</a:t>
            </a:r>
            <a:r>
              <a:rPr sz="350" b="1" spc="-15" dirty="0">
                <a:latin typeface="Times New Roman"/>
                <a:cs typeface="Times New Roman"/>
              </a:rPr>
              <a:t>r</a:t>
            </a:r>
            <a:r>
              <a:rPr sz="350" b="1" spc="-10" dirty="0">
                <a:latin typeface="Times New Roman"/>
                <a:cs typeface="Times New Roman"/>
              </a:rPr>
              <a:t> </a:t>
            </a:r>
            <a:r>
              <a:rPr sz="350" b="1" spc="-20" dirty="0">
                <a:latin typeface="Times New Roman"/>
                <a:cs typeface="Times New Roman"/>
              </a:rPr>
              <a:t>Manusc</a:t>
            </a:r>
            <a:r>
              <a:rPr sz="350" b="1" spc="-15" dirty="0">
                <a:latin typeface="Times New Roman"/>
                <a:cs typeface="Times New Roman"/>
              </a:rPr>
              <a:t>ript</a:t>
            </a:r>
            <a:endParaRPr sz="350">
              <a:latin typeface="Times New Roman"/>
              <a:cs typeface="Times New Roman"/>
            </a:endParaRPr>
          </a:p>
          <a:p>
            <a:pPr marL="11430">
              <a:lnSpc>
                <a:spcPts val="340"/>
              </a:lnSpc>
            </a:pPr>
            <a:r>
              <a:rPr sz="300" spc="-30" dirty="0">
                <a:solidFill>
                  <a:srgbClr val="B5C6DE"/>
                </a:solidFill>
                <a:latin typeface="Times New Roman"/>
                <a:cs typeface="Times New Roman"/>
              </a:rPr>
              <a:t>S</a:t>
            </a:r>
            <a:r>
              <a:rPr sz="300" spc="-25" dirty="0">
                <a:solidFill>
                  <a:srgbClr val="B5C6DE"/>
                </a:solidFill>
                <a:latin typeface="Times New Roman"/>
                <a:cs typeface="Times New Roman"/>
              </a:rPr>
              <a:t>cienc</a:t>
            </a:r>
            <a:r>
              <a:rPr sz="300" spc="-20" dirty="0">
                <a:solidFill>
                  <a:srgbClr val="B5C6DE"/>
                </a:solidFill>
                <a:latin typeface="Times New Roman"/>
                <a:cs typeface="Times New Roman"/>
              </a:rPr>
              <a:t>e</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Au</a:t>
            </a:r>
            <a:r>
              <a:rPr sz="250" spc="-5" dirty="0">
                <a:solidFill>
                  <a:srgbClr val="B5C6DE"/>
                </a:solidFill>
                <a:latin typeface="Times New Roman"/>
                <a:cs typeface="Times New Roman"/>
              </a:rPr>
              <a:t>t</a:t>
            </a:r>
            <a:r>
              <a:rPr sz="250" dirty="0">
                <a:solidFill>
                  <a:srgbClr val="B5C6DE"/>
                </a:solidFill>
                <a:latin typeface="Times New Roman"/>
                <a:cs typeface="Times New Roman"/>
              </a:rPr>
              <a:t>hor</a:t>
            </a:r>
            <a:r>
              <a:rPr sz="250" spc="-5" dirty="0">
                <a:solidFill>
                  <a:srgbClr val="B5C6DE"/>
                </a:solidFill>
                <a:latin typeface="Times New Roman"/>
                <a:cs typeface="Times New Roman"/>
              </a:rPr>
              <a:t> </a:t>
            </a:r>
            <a:r>
              <a:rPr sz="250" dirty="0">
                <a:solidFill>
                  <a:srgbClr val="B5C6DE"/>
                </a:solidFill>
                <a:latin typeface="Times New Roman"/>
                <a:cs typeface="Times New Roman"/>
              </a:rPr>
              <a:t>manusc</a:t>
            </a:r>
            <a:r>
              <a:rPr sz="250" spc="-5" dirty="0">
                <a:solidFill>
                  <a:srgbClr val="B5C6DE"/>
                </a:solidFill>
                <a:latin typeface="Times New Roman"/>
                <a:cs typeface="Times New Roman"/>
              </a:rPr>
              <a:t>ri</a:t>
            </a:r>
            <a:r>
              <a:rPr sz="250" dirty="0">
                <a:solidFill>
                  <a:srgbClr val="B5C6DE"/>
                </a:solidFill>
                <a:latin typeface="Times New Roman"/>
                <a:cs typeface="Times New Roman"/>
              </a:rPr>
              <a:t>p</a:t>
            </a:r>
            <a:r>
              <a:rPr sz="250" spc="-5" dirty="0">
                <a:solidFill>
                  <a:srgbClr val="B5C6DE"/>
                </a:solidFill>
                <a:latin typeface="Times New Roman"/>
                <a:cs typeface="Times New Roman"/>
              </a:rPr>
              <a:t>t</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ava</a:t>
            </a:r>
            <a:r>
              <a:rPr sz="250" spc="-5" dirty="0">
                <a:solidFill>
                  <a:srgbClr val="B5C6DE"/>
                </a:solidFill>
                <a:latin typeface="Times New Roman"/>
                <a:cs typeface="Times New Roman"/>
              </a:rPr>
              <a:t>il</a:t>
            </a:r>
            <a:r>
              <a:rPr sz="250" dirty="0">
                <a:solidFill>
                  <a:srgbClr val="B5C6DE"/>
                </a:solidFill>
                <a:latin typeface="Times New Roman"/>
                <a:cs typeface="Times New Roman"/>
              </a:rPr>
              <a:t>able </a:t>
            </a:r>
            <a:r>
              <a:rPr sz="250" spc="-5" dirty="0">
                <a:solidFill>
                  <a:srgbClr val="B5C6DE"/>
                </a:solidFill>
                <a:latin typeface="Times New Roman"/>
                <a:cs typeface="Times New Roman"/>
              </a:rPr>
              <a:t>i</a:t>
            </a:r>
            <a:r>
              <a:rPr sz="250" dirty="0">
                <a:solidFill>
                  <a:srgbClr val="B5C6DE"/>
                </a:solidFill>
                <a:latin typeface="Times New Roman"/>
                <a:cs typeface="Times New Roman"/>
              </a:rPr>
              <a:t>n PMC</a:t>
            </a:r>
            <a:r>
              <a:rPr sz="250" spc="-5" dirty="0">
                <a:solidFill>
                  <a:srgbClr val="B5C6DE"/>
                </a:solidFill>
                <a:latin typeface="Times New Roman"/>
                <a:cs typeface="Times New Roman"/>
              </a:rPr>
              <a:t> </a:t>
            </a:r>
            <a:r>
              <a:rPr sz="250" dirty="0">
                <a:solidFill>
                  <a:srgbClr val="B5C6DE"/>
                </a:solidFill>
                <a:latin typeface="Times New Roman"/>
                <a:cs typeface="Times New Roman"/>
              </a:rPr>
              <a:t>2012 June 06.</a:t>
            </a:r>
            <a:endParaRPr sz="250">
              <a:latin typeface="Times New Roman"/>
              <a:cs typeface="Times New Roman"/>
            </a:endParaRPr>
          </a:p>
        </p:txBody>
      </p:sp>
      <p:grpSp>
        <p:nvGrpSpPr>
          <p:cNvPr id="43" name="object 43"/>
          <p:cNvGrpSpPr/>
          <p:nvPr/>
        </p:nvGrpSpPr>
        <p:grpSpPr>
          <a:xfrm>
            <a:off x="779807" y="2850060"/>
            <a:ext cx="1440815" cy="186055"/>
            <a:chOff x="779806" y="1992809"/>
            <a:chExt cx="1440815" cy="186055"/>
          </a:xfrm>
        </p:grpSpPr>
        <p:sp>
          <p:nvSpPr>
            <p:cNvPr id="44" name="object 44"/>
            <p:cNvSpPr/>
            <p:nvPr/>
          </p:nvSpPr>
          <p:spPr>
            <a:xfrm>
              <a:off x="781393" y="1996059"/>
              <a:ext cx="161290" cy="0"/>
            </a:xfrm>
            <a:custGeom>
              <a:avLst/>
              <a:gdLst/>
              <a:ahLst/>
              <a:cxnLst/>
              <a:rect l="l" t="t" r="r" b="b"/>
              <a:pathLst>
                <a:path w="161290">
                  <a:moveTo>
                    <a:pt x="0" y="0"/>
                  </a:moveTo>
                  <a:lnTo>
                    <a:pt x="160911" y="0"/>
                  </a:lnTo>
                </a:path>
              </a:pathLst>
            </a:custGeom>
            <a:ln w="3175">
              <a:solidFill>
                <a:srgbClr val="B5C6DE"/>
              </a:solidFill>
            </a:ln>
          </p:spPr>
          <p:txBody>
            <a:bodyPr wrap="square" lIns="0" tIns="0" rIns="0" bIns="0" rtlCol="0"/>
            <a:lstStyle/>
            <a:p>
              <a:endParaRPr/>
            </a:p>
          </p:txBody>
        </p:sp>
        <p:sp>
          <p:nvSpPr>
            <p:cNvPr id="45" name="object 45"/>
            <p:cNvSpPr/>
            <p:nvPr/>
          </p:nvSpPr>
          <p:spPr>
            <a:xfrm>
              <a:off x="942083" y="1994397"/>
              <a:ext cx="0" cy="182880"/>
            </a:xfrm>
            <a:custGeom>
              <a:avLst/>
              <a:gdLst/>
              <a:ahLst/>
              <a:cxnLst/>
              <a:rect l="l" t="t" r="r" b="b"/>
              <a:pathLst>
                <a:path h="182880">
                  <a:moveTo>
                    <a:pt x="0" y="0"/>
                  </a:moveTo>
                  <a:lnTo>
                    <a:pt x="0" y="0"/>
                  </a:lnTo>
                  <a:lnTo>
                    <a:pt x="0" y="182283"/>
                  </a:lnTo>
                </a:path>
              </a:pathLst>
            </a:custGeom>
            <a:ln w="3175">
              <a:solidFill>
                <a:srgbClr val="B5C6DE"/>
              </a:solidFill>
            </a:ln>
          </p:spPr>
          <p:txBody>
            <a:bodyPr wrap="square" lIns="0" tIns="0" rIns="0" bIns="0" rtlCol="0"/>
            <a:lstStyle/>
            <a:p>
              <a:endParaRPr/>
            </a:p>
          </p:txBody>
        </p:sp>
        <p:sp>
          <p:nvSpPr>
            <p:cNvPr id="46" name="object 46"/>
            <p:cNvSpPr/>
            <p:nvPr/>
          </p:nvSpPr>
          <p:spPr>
            <a:xfrm>
              <a:off x="781393" y="2175274"/>
              <a:ext cx="161290" cy="0"/>
            </a:xfrm>
            <a:custGeom>
              <a:avLst/>
              <a:gdLst/>
              <a:ahLst/>
              <a:cxnLst/>
              <a:rect l="l" t="t" r="r" b="b"/>
              <a:pathLst>
                <a:path w="161290">
                  <a:moveTo>
                    <a:pt x="160911" y="0"/>
                  </a:moveTo>
                  <a:lnTo>
                    <a:pt x="0" y="0"/>
                  </a:lnTo>
                </a:path>
              </a:pathLst>
            </a:custGeom>
            <a:ln w="3175">
              <a:solidFill>
                <a:srgbClr val="B5C6DE"/>
              </a:solidFill>
            </a:ln>
          </p:spPr>
          <p:txBody>
            <a:bodyPr wrap="square" lIns="0" tIns="0" rIns="0" bIns="0" rtlCol="0"/>
            <a:lstStyle/>
            <a:p>
              <a:endParaRPr/>
            </a:p>
          </p:txBody>
        </p:sp>
        <p:sp>
          <p:nvSpPr>
            <p:cNvPr id="47" name="object 47"/>
            <p:cNvSpPr/>
            <p:nvPr/>
          </p:nvSpPr>
          <p:spPr>
            <a:xfrm>
              <a:off x="782051" y="1995322"/>
              <a:ext cx="0" cy="180975"/>
            </a:xfrm>
            <a:custGeom>
              <a:avLst/>
              <a:gdLst/>
              <a:ahLst/>
              <a:cxnLst/>
              <a:rect l="l" t="t" r="r" b="b"/>
              <a:pathLst>
                <a:path h="180975">
                  <a:moveTo>
                    <a:pt x="0" y="180656"/>
                  </a:moveTo>
                  <a:lnTo>
                    <a:pt x="0" y="0"/>
                  </a:lnTo>
                </a:path>
              </a:pathLst>
            </a:custGeom>
            <a:ln w="3175">
              <a:solidFill>
                <a:srgbClr val="B5C6DE"/>
              </a:solidFill>
            </a:ln>
          </p:spPr>
          <p:txBody>
            <a:bodyPr wrap="square" lIns="0" tIns="0" rIns="0" bIns="0" rtlCol="0"/>
            <a:lstStyle/>
            <a:p>
              <a:endParaRPr/>
            </a:p>
          </p:txBody>
        </p:sp>
        <p:sp>
          <p:nvSpPr>
            <p:cNvPr id="48" name="object 48"/>
            <p:cNvSpPr/>
            <p:nvPr/>
          </p:nvSpPr>
          <p:spPr>
            <a:xfrm>
              <a:off x="941644" y="1996059"/>
              <a:ext cx="1277620" cy="0"/>
            </a:xfrm>
            <a:custGeom>
              <a:avLst/>
              <a:gdLst/>
              <a:ahLst/>
              <a:cxnLst/>
              <a:rect l="l" t="t" r="r" b="b"/>
              <a:pathLst>
                <a:path w="1277620">
                  <a:moveTo>
                    <a:pt x="0" y="0"/>
                  </a:moveTo>
                  <a:lnTo>
                    <a:pt x="1277386" y="0"/>
                  </a:lnTo>
                </a:path>
              </a:pathLst>
            </a:custGeom>
            <a:ln w="3175">
              <a:solidFill>
                <a:srgbClr val="B5C6DE"/>
              </a:solidFill>
            </a:ln>
          </p:spPr>
          <p:txBody>
            <a:bodyPr wrap="square" lIns="0" tIns="0" rIns="0" bIns="0" rtlCol="0"/>
            <a:lstStyle/>
            <a:p>
              <a:endParaRPr/>
            </a:p>
          </p:txBody>
        </p:sp>
        <p:sp>
          <p:nvSpPr>
            <p:cNvPr id="49" name="object 49"/>
            <p:cNvSpPr/>
            <p:nvPr/>
          </p:nvSpPr>
          <p:spPr>
            <a:xfrm>
              <a:off x="2218381" y="1995324"/>
              <a:ext cx="0" cy="180975"/>
            </a:xfrm>
            <a:custGeom>
              <a:avLst/>
              <a:gdLst/>
              <a:ahLst/>
              <a:cxnLst/>
              <a:rect l="l" t="t" r="r" b="b"/>
              <a:pathLst>
                <a:path h="180975">
                  <a:moveTo>
                    <a:pt x="0" y="0"/>
                  </a:moveTo>
                  <a:lnTo>
                    <a:pt x="0" y="180653"/>
                  </a:lnTo>
                </a:path>
              </a:pathLst>
            </a:custGeom>
            <a:ln w="3175">
              <a:solidFill>
                <a:srgbClr val="B5C6DE"/>
              </a:solidFill>
            </a:ln>
          </p:spPr>
          <p:txBody>
            <a:bodyPr wrap="square" lIns="0" tIns="0" rIns="0" bIns="0" rtlCol="0"/>
            <a:lstStyle/>
            <a:p>
              <a:endParaRPr/>
            </a:p>
          </p:txBody>
        </p:sp>
        <p:sp>
          <p:nvSpPr>
            <p:cNvPr id="50" name="object 50"/>
            <p:cNvSpPr/>
            <p:nvPr/>
          </p:nvSpPr>
          <p:spPr>
            <a:xfrm>
              <a:off x="941644" y="2175274"/>
              <a:ext cx="1277620" cy="0"/>
            </a:xfrm>
            <a:custGeom>
              <a:avLst/>
              <a:gdLst/>
              <a:ahLst/>
              <a:cxnLst/>
              <a:rect l="l" t="t" r="r" b="b"/>
              <a:pathLst>
                <a:path w="1277620">
                  <a:moveTo>
                    <a:pt x="1277387" y="0"/>
                  </a:moveTo>
                  <a:lnTo>
                    <a:pt x="0" y="0"/>
                  </a:lnTo>
                </a:path>
              </a:pathLst>
            </a:custGeom>
            <a:ln w="3175">
              <a:solidFill>
                <a:srgbClr val="B5C6DE"/>
              </a:solidFill>
            </a:ln>
          </p:spPr>
          <p:txBody>
            <a:bodyPr wrap="square" lIns="0" tIns="0" rIns="0" bIns="0" rtlCol="0"/>
            <a:lstStyle/>
            <a:p>
              <a:endParaRPr/>
            </a:p>
          </p:txBody>
        </p:sp>
      </p:grpSp>
      <p:sp>
        <p:nvSpPr>
          <p:cNvPr id="51" name="object 51"/>
          <p:cNvSpPr txBox="1"/>
          <p:nvPr/>
        </p:nvSpPr>
        <p:spPr>
          <a:xfrm>
            <a:off x="928945" y="3024396"/>
            <a:ext cx="955675" cy="89768"/>
          </a:xfrm>
          <a:prstGeom prst="rect">
            <a:avLst/>
          </a:prstGeom>
        </p:spPr>
        <p:txBody>
          <a:bodyPr vert="horz" wrap="square" lIns="0" tIns="12700" rIns="0" bIns="0" rtlCol="0">
            <a:spAutoFit/>
          </a:bodyPr>
          <a:lstStyle/>
          <a:p>
            <a:pPr marL="12700">
              <a:spcBef>
                <a:spcPts val="100"/>
              </a:spcBef>
            </a:pPr>
            <a:r>
              <a:rPr sz="250" spc="-10" dirty="0">
                <a:latin typeface="Times New Roman"/>
                <a:cs typeface="Times New Roman"/>
              </a:rPr>
              <a:t>Pu</a:t>
            </a:r>
            <a:r>
              <a:rPr sz="250" spc="-15" dirty="0">
                <a:latin typeface="Times New Roman"/>
                <a:cs typeface="Times New Roman"/>
              </a:rPr>
              <a:t>b</a:t>
            </a:r>
            <a:r>
              <a:rPr sz="250" spc="-5" dirty="0">
                <a:latin typeface="Times New Roman"/>
                <a:cs typeface="Times New Roman"/>
              </a:rPr>
              <a:t>li</a:t>
            </a:r>
            <a:r>
              <a:rPr sz="250" spc="-15" dirty="0">
                <a:latin typeface="Times New Roman"/>
                <a:cs typeface="Times New Roman"/>
              </a:rPr>
              <a:t>s</a:t>
            </a:r>
            <a:r>
              <a:rPr sz="250" spc="-10" dirty="0">
                <a:latin typeface="Times New Roman"/>
                <a:cs typeface="Times New Roman"/>
              </a:rPr>
              <a:t>h</a:t>
            </a:r>
            <a:r>
              <a:rPr sz="250" spc="-15" dirty="0">
                <a:latin typeface="Times New Roman"/>
                <a:cs typeface="Times New Roman"/>
              </a:rPr>
              <a:t>e</a:t>
            </a:r>
            <a:r>
              <a:rPr sz="250" spc="-10" dirty="0">
                <a:latin typeface="Times New Roman"/>
                <a:cs typeface="Times New Roman"/>
              </a:rPr>
              <a:t>d in fi</a:t>
            </a:r>
            <a:r>
              <a:rPr sz="250" spc="-15" dirty="0">
                <a:latin typeface="Times New Roman"/>
                <a:cs typeface="Times New Roman"/>
              </a:rPr>
              <a:t>n</a:t>
            </a:r>
            <a:r>
              <a:rPr sz="250" spc="-10" dirty="0">
                <a:latin typeface="Times New Roman"/>
                <a:cs typeface="Times New Roman"/>
              </a:rPr>
              <a:t>al</a:t>
            </a:r>
            <a:r>
              <a:rPr sz="250" spc="-5" dirty="0">
                <a:latin typeface="Times New Roman"/>
                <a:cs typeface="Times New Roman"/>
              </a:rPr>
              <a:t> </a:t>
            </a:r>
            <a:r>
              <a:rPr sz="250" spc="-15" dirty="0">
                <a:latin typeface="Times New Roman"/>
                <a:cs typeface="Times New Roman"/>
              </a:rPr>
              <a:t>e</a:t>
            </a:r>
            <a:r>
              <a:rPr sz="250" spc="-10" dirty="0">
                <a:latin typeface="Times New Roman"/>
                <a:cs typeface="Times New Roman"/>
              </a:rPr>
              <a:t>dited </a:t>
            </a:r>
            <a:r>
              <a:rPr sz="250" spc="-15" dirty="0">
                <a:latin typeface="Times New Roman"/>
                <a:cs typeface="Times New Roman"/>
              </a:rPr>
              <a:t>f</a:t>
            </a:r>
            <a:r>
              <a:rPr sz="250" spc="-10" dirty="0">
                <a:latin typeface="Times New Roman"/>
                <a:cs typeface="Times New Roman"/>
              </a:rPr>
              <a:t>o</a:t>
            </a:r>
            <a:r>
              <a:rPr sz="250" spc="-15" dirty="0">
                <a:latin typeface="Times New Roman"/>
                <a:cs typeface="Times New Roman"/>
              </a:rPr>
              <a:t>rm</a:t>
            </a:r>
            <a:r>
              <a:rPr sz="250" spc="-10" dirty="0">
                <a:latin typeface="Times New Roman"/>
                <a:cs typeface="Times New Roman"/>
              </a:rPr>
              <a:t> a</a:t>
            </a:r>
            <a:r>
              <a:rPr sz="250" spc="-15" dirty="0">
                <a:latin typeface="Times New Roman"/>
                <a:cs typeface="Times New Roman"/>
              </a:rPr>
              <a:t>s</a:t>
            </a:r>
            <a:r>
              <a:rPr sz="250" spc="-5" dirty="0">
                <a:latin typeface="Times New Roman"/>
                <a:cs typeface="Times New Roman"/>
              </a:rPr>
              <a:t>:</a:t>
            </a:r>
            <a:endParaRPr sz="250">
              <a:latin typeface="Times New Roman"/>
              <a:cs typeface="Times New Roman"/>
            </a:endParaRPr>
          </a:p>
          <a:p>
            <a:pPr marL="29845"/>
            <a:r>
              <a:rPr sz="250" spc="-15" dirty="0">
                <a:latin typeface="Times New Roman"/>
                <a:cs typeface="Times New Roman"/>
              </a:rPr>
              <a:t>S</a:t>
            </a:r>
            <a:r>
              <a:rPr sz="250" spc="-10" dirty="0">
                <a:latin typeface="Times New Roman"/>
                <a:cs typeface="Times New Roman"/>
              </a:rPr>
              <a:t>cience</a:t>
            </a:r>
            <a:r>
              <a:rPr sz="250" spc="-5" dirty="0">
                <a:latin typeface="Times New Roman"/>
                <a:cs typeface="Times New Roman"/>
              </a:rPr>
              <a:t>. </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1</a:t>
            </a:r>
            <a:r>
              <a:rPr sz="250" spc="-10" dirty="0">
                <a:latin typeface="Times New Roman"/>
                <a:cs typeface="Times New Roman"/>
              </a:rPr>
              <a:t>1 Oct</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r 7; 3</a:t>
            </a:r>
            <a:r>
              <a:rPr sz="250" spc="-15" dirty="0">
                <a:latin typeface="Times New Roman"/>
                <a:cs typeface="Times New Roman"/>
              </a:rPr>
              <a:t>3</a:t>
            </a:r>
            <a:r>
              <a:rPr sz="250" spc="-10" dirty="0">
                <a:latin typeface="Times New Roman"/>
                <a:cs typeface="Times New Roman"/>
              </a:rPr>
              <a:t>4</a:t>
            </a:r>
            <a:r>
              <a:rPr sz="250" spc="-15" dirty="0">
                <a:latin typeface="Times New Roman"/>
                <a:cs typeface="Times New Roman"/>
              </a:rPr>
              <a:t>(</a:t>
            </a:r>
            <a:r>
              <a:rPr sz="250" spc="-10" dirty="0">
                <a:latin typeface="Times New Roman"/>
                <a:cs typeface="Times New Roman"/>
              </a:rPr>
              <a:t>6</a:t>
            </a:r>
            <a:r>
              <a:rPr sz="250" spc="-15" dirty="0">
                <a:latin typeface="Times New Roman"/>
                <a:cs typeface="Times New Roman"/>
              </a:rPr>
              <a:t>0</a:t>
            </a:r>
            <a:r>
              <a:rPr sz="250" spc="-10" dirty="0">
                <a:latin typeface="Times New Roman"/>
                <a:cs typeface="Times New Roman"/>
              </a:rPr>
              <a:t>5</a:t>
            </a:r>
            <a:r>
              <a:rPr sz="250" spc="-15" dirty="0">
                <a:latin typeface="Times New Roman"/>
                <a:cs typeface="Times New Roman"/>
              </a:rPr>
              <a:t>2</a:t>
            </a:r>
            <a:r>
              <a:rPr sz="250" spc="-10" dirty="0">
                <a:latin typeface="Times New Roman"/>
                <a:cs typeface="Times New Roman"/>
              </a:rPr>
              <a:t>):</a:t>
            </a:r>
            <a:r>
              <a:rPr sz="250" spc="-5" dirty="0">
                <a:latin typeface="Times New Roman"/>
                <a:cs typeface="Times New Roman"/>
              </a:rPr>
              <a:t> </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5</a:t>
            </a:r>
            <a:r>
              <a:rPr sz="250" spc="-10" dirty="0">
                <a:latin typeface="Times New Roman"/>
                <a:cs typeface="Times New Roman"/>
              </a:rPr>
              <a:t>–</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8</a:t>
            </a:r>
            <a:r>
              <a:rPr sz="250" spc="-5" dirty="0">
                <a:latin typeface="Times New Roman"/>
                <a:cs typeface="Times New Roman"/>
              </a:rPr>
              <a:t>. </a:t>
            </a:r>
            <a:r>
              <a:rPr sz="250" spc="-15" dirty="0">
                <a:latin typeface="Times New Roman"/>
                <a:cs typeface="Times New Roman"/>
              </a:rPr>
              <a:t>d</a:t>
            </a:r>
            <a:r>
              <a:rPr sz="250" spc="-10" dirty="0">
                <a:latin typeface="Times New Roman"/>
                <a:cs typeface="Times New Roman"/>
              </a:rPr>
              <a:t>oi:</a:t>
            </a:r>
            <a:r>
              <a:rPr sz="250" spc="-15" dirty="0">
                <a:latin typeface="Times New Roman"/>
                <a:cs typeface="Times New Roman"/>
              </a:rPr>
              <a:t>1</a:t>
            </a:r>
            <a:r>
              <a:rPr sz="250" spc="-10" dirty="0">
                <a:latin typeface="Times New Roman"/>
                <a:cs typeface="Times New Roman"/>
              </a:rPr>
              <a:t>0.1</a:t>
            </a:r>
            <a:r>
              <a:rPr sz="250" spc="-15" dirty="0">
                <a:latin typeface="Times New Roman"/>
                <a:cs typeface="Times New Roman"/>
              </a:rPr>
              <a:t>1</a:t>
            </a:r>
            <a:r>
              <a:rPr sz="250" spc="-10" dirty="0">
                <a:latin typeface="Times New Roman"/>
                <a:cs typeface="Times New Roman"/>
              </a:rPr>
              <a:t>2</a:t>
            </a:r>
            <a:r>
              <a:rPr sz="250" spc="-15" dirty="0">
                <a:latin typeface="Times New Roman"/>
                <a:cs typeface="Times New Roman"/>
              </a:rPr>
              <a:t>6</a:t>
            </a:r>
            <a:r>
              <a:rPr sz="250" spc="-5" dirty="0">
                <a:latin typeface="Times New Roman"/>
                <a:cs typeface="Times New Roman"/>
              </a:rPr>
              <a:t>/</a:t>
            </a:r>
            <a:r>
              <a:rPr sz="250" spc="-15" dirty="0">
                <a:latin typeface="Times New Roman"/>
                <a:cs typeface="Times New Roman"/>
              </a:rPr>
              <a:t>s</a:t>
            </a:r>
            <a:r>
              <a:rPr sz="250" spc="-10" dirty="0">
                <a:latin typeface="Times New Roman"/>
                <a:cs typeface="Times New Roman"/>
              </a:rPr>
              <a:t>cie</a:t>
            </a:r>
            <a:r>
              <a:rPr sz="250" spc="-15" dirty="0">
                <a:latin typeface="Times New Roman"/>
                <a:cs typeface="Times New Roman"/>
              </a:rPr>
              <a:t>n</a:t>
            </a:r>
            <a:r>
              <a:rPr sz="250" spc="-10" dirty="0">
                <a:latin typeface="Times New Roman"/>
                <a:cs typeface="Times New Roman"/>
              </a:rPr>
              <a:t>ce.1</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8</a:t>
            </a:r>
            <a:r>
              <a:rPr sz="250" spc="-10" dirty="0">
                <a:latin typeface="Times New Roman"/>
                <a:cs typeface="Times New Roman"/>
              </a:rPr>
              <a:t>3</a:t>
            </a:r>
            <a:r>
              <a:rPr sz="250" spc="-15" dirty="0">
                <a:latin typeface="Times New Roman"/>
                <a:cs typeface="Times New Roman"/>
              </a:rPr>
              <a:t>4</a:t>
            </a:r>
            <a:r>
              <a:rPr sz="250" spc="-10" dirty="0">
                <a:latin typeface="Times New Roman"/>
                <a:cs typeface="Times New Roman"/>
              </a:rPr>
              <a:t>4.</a:t>
            </a:r>
            <a:endParaRPr sz="250">
              <a:latin typeface="Times New Roman"/>
              <a:cs typeface="Times New Roman"/>
            </a:endParaRPr>
          </a:p>
        </p:txBody>
      </p:sp>
      <p:sp>
        <p:nvSpPr>
          <p:cNvPr id="52" name="object 52"/>
          <p:cNvSpPr/>
          <p:nvPr/>
        </p:nvSpPr>
        <p:spPr>
          <a:xfrm>
            <a:off x="728856" y="2853310"/>
            <a:ext cx="53340" cy="2245995"/>
          </a:xfrm>
          <a:custGeom>
            <a:avLst/>
            <a:gdLst/>
            <a:ahLst/>
            <a:cxnLst/>
            <a:rect l="l" t="t" r="r" b="b"/>
            <a:pathLst>
              <a:path w="53340" h="2245995">
                <a:moveTo>
                  <a:pt x="53195" y="0"/>
                </a:moveTo>
                <a:lnTo>
                  <a:pt x="0" y="0"/>
                </a:lnTo>
                <a:lnTo>
                  <a:pt x="0" y="2245557"/>
                </a:lnTo>
                <a:lnTo>
                  <a:pt x="53195" y="2245557"/>
                </a:lnTo>
                <a:lnTo>
                  <a:pt x="53195" y="0"/>
                </a:lnTo>
                <a:close/>
              </a:path>
            </a:pathLst>
          </a:custGeom>
          <a:solidFill>
            <a:srgbClr val="B5C6DE"/>
          </a:solidFill>
        </p:spPr>
        <p:txBody>
          <a:bodyPr wrap="square" lIns="0" tIns="0" rIns="0" bIns="0" rtlCol="0"/>
          <a:lstStyle/>
          <a:p>
            <a:endParaRPr/>
          </a:p>
        </p:txBody>
      </p:sp>
      <p:sp>
        <p:nvSpPr>
          <p:cNvPr id="53" name="object 53"/>
          <p:cNvSpPr txBox="1"/>
          <p:nvPr/>
        </p:nvSpPr>
        <p:spPr>
          <a:xfrm>
            <a:off x="751988" y="3054881"/>
            <a:ext cx="38472" cy="477520"/>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4" name="object 54"/>
          <p:cNvSpPr txBox="1"/>
          <p:nvPr/>
        </p:nvSpPr>
        <p:spPr>
          <a:xfrm>
            <a:off x="751988" y="3737358"/>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5" name="object 55"/>
          <p:cNvSpPr txBox="1"/>
          <p:nvPr/>
        </p:nvSpPr>
        <p:spPr>
          <a:xfrm>
            <a:off x="751988" y="4419929"/>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grpSp>
        <p:nvGrpSpPr>
          <p:cNvPr id="56" name="object 56"/>
          <p:cNvGrpSpPr/>
          <p:nvPr/>
        </p:nvGrpSpPr>
        <p:grpSpPr>
          <a:xfrm>
            <a:off x="36466" y="281303"/>
            <a:ext cx="6675120" cy="4205605"/>
            <a:chOff x="126492" y="274320"/>
            <a:chExt cx="6675120" cy="4205605"/>
          </a:xfrm>
        </p:grpSpPr>
        <p:sp>
          <p:nvSpPr>
            <p:cNvPr id="57" name="object 57"/>
            <p:cNvSpPr/>
            <p:nvPr/>
          </p:nvSpPr>
          <p:spPr>
            <a:xfrm>
              <a:off x="666750" y="193167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pic>
          <p:nvPicPr>
            <p:cNvPr id="58" name="object 58"/>
            <p:cNvPicPr/>
            <p:nvPr/>
          </p:nvPicPr>
          <p:blipFill>
            <a:blip r:embed="rId4" cstate="print"/>
            <a:stretch>
              <a:fillRect/>
            </a:stretch>
          </p:blipFill>
          <p:spPr>
            <a:xfrm>
              <a:off x="1238261" y="2646978"/>
              <a:ext cx="1597057" cy="571162"/>
            </a:xfrm>
            <a:prstGeom prst="rect">
              <a:avLst/>
            </a:prstGeom>
          </p:spPr>
        </p:pic>
        <p:sp>
          <p:nvSpPr>
            <p:cNvPr id="62" name="object 62"/>
            <p:cNvSpPr/>
            <p:nvPr/>
          </p:nvSpPr>
          <p:spPr>
            <a:xfrm>
              <a:off x="126492" y="27432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grpSp>
      <p:sp>
        <p:nvSpPr>
          <p:cNvPr id="63" name="object 63"/>
          <p:cNvSpPr txBox="1">
            <a:spLocks noGrp="1"/>
          </p:cNvSpPr>
          <p:nvPr>
            <p:ph type="title"/>
          </p:nvPr>
        </p:nvSpPr>
        <p:spPr>
          <a:xfrm>
            <a:off x="211658" y="402020"/>
            <a:ext cx="6049111" cy="966290"/>
          </a:xfrm>
          <a:prstGeom prst="rect">
            <a:avLst/>
          </a:prstGeom>
        </p:spPr>
        <p:txBody>
          <a:bodyPr vert="horz" wrap="square" lIns="0" tIns="67945" rIns="0" bIns="0" rtlCol="0">
            <a:spAutoFit/>
          </a:bodyPr>
          <a:lstStyle/>
          <a:p>
            <a:pPr marL="12700" marR="5080">
              <a:lnSpc>
                <a:spcPts val="3460"/>
              </a:lnSpc>
              <a:spcBef>
                <a:spcPts val="535"/>
              </a:spcBef>
            </a:pPr>
            <a:r>
              <a:rPr lang="tr-TR" sz="3200" spc="-35" dirty="0">
                <a:solidFill>
                  <a:srgbClr val="FFFFFF"/>
                </a:solidFill>
              </a:rPr>
              <a:t>Sürdürülebilir Yaşamı Destekleyen Bir Hobi: Balkon Bahçeciliği</a:t>
            </a:r>
            <a:endParaRPr lang="tr-TR" sz="3200" dirty="0"/>
          </a:p>
        </p:txBody>
      </p:sp>
      <p:grpSp>
        <p:nvGrpSpPr>
          <p:cNvPr id="64" name="object 64"/>
          <p:cNvGrpSpPr/>
          <p:nvPr/>
        </p:nvGrpSpPr>
        <p:grpSpPr>
          <a:xfrm>
            <a:off x="3139440" y="857250"/>
            <a:ext cx="5680075" cy="5059680"/>
            <a:chOff x="3139439" y="0"/>
            <a:chExt cx="5680075" cy="5059680"/>
          </a:xfrm>
        </p:grpSpPr>
        <p:sp>
          <p:nvSpPr>
            <p:cNvPr id="65" name="object 65"/>
            <p:cNvSpPr/>
            <p:nvPr/>
          </p:nvSpPr>
          <p:spPr>
            <a:xfrm>
              <a:off x="5332475"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FFC000"/>
            </a:solidFill>
          </p:spPr>
          <p:txBody>
            <a:bodyPr wrap="square" lIns="0" tIns="0" rIns="0" bIns="0" rtlCol="0"/>
            <a:lstStyle/>
            <a:p>
              <a:endParaRPr/>
            </a:p>
          </p:txBody>
        </p:sp>
        <p:sp>
          <p:nvSpPr>
            <p:cNvPr id="66" name="object 66"/>
            <p:cNvSpPr/>
            <p:nvPr/>
          </p:nvSpPr>
          <p:spPr>
            <a:xfrm>
              <a:off x="3139439" y="1351788"/>
              <a:ext cx="5680075" cy="3708400"/>
            </a:xfrm>
            <a:custGeom>
              <a:avLst/>
              <a:gdLst/>
              <a:ahLst/>
              <a:cxnLst/>
              <a:rect l="l" t="t" r="r" b="b"/>
              <a:pathLst>
                <a:path w="5680075" h="3708400">
                  <a:moveTo>
                    <a:pt x="5679948" y="0"/>
                  </a:moveTo>
                  <a:lnTo>
                    <a:pt x="0" y="0"/>
                  </a:lnTo>
                  <a:lnTo>
                    <a:pt x="0" y="3707891"/>
                  </a:lnTo>
                  <a:lnTo>
                    <a:pt x="5679948" y="3707891"/>
                  </a:lnTo>
                  <a:lnTo>
                    <a:pt x="5679948" y="0"/>
                  </a:lnTo>
                  <a:close/>
                </a:path>
              </a:pathLst>
            </a:custGeom>
            <a:solidFill>
              <a:srgbClr val="009FB4"/>
            </a:solidFill>
          </p:spPr>
          <p:txBody>
            <a:bodyPr wrap="square" lIns="0" tIns="0" rIns="0" bIns="0" rtlCol="0"/>
            <a:lstStyle/>
            <a:p>
              <a:endParaRPr/>
            </a:p>
          </p:txBody>
        </p:sp>
      </p:grpSp>
      <p:sp>
        <p:nvSpPr>
          <p:cNvPr id="67" name="object 67"/>
          <p:cNvSpPr txBox="1"/>
          <p:nvPr/>
        </p:nvSpPr>
        <p:spPr>
          <a:xfrm>
            <a:off x="3410317" y="2415730"/>
            <a:ext cx="5211445" cy="2794098"/>
          </a:xfrm>
          <a:prstGeom prst="rect">
            <a:avLst/>
          </a:prstGeom>
        </p:spPr>
        <p:txBody>
          <a:bodyPr vert="horz" wrap="square" lIns="0" tIns="12700" rIns="0" bIns="0" rtlCol="0">
            <a:spAutoFit/>
          </a:bodyPr>
          <a:lstStyle/>
          <a:p>
            <a:pPr marL="12700" marR="5080" indent="89535" algn="r">
              <a:lnSpc>
                <a:spcPct val="130100"/>
              </a:lnSpc>
              <a:spcBef>
                <a:spcPts val="100"/>
              </a:spcBef>
            </a:pPr>
            <a:r>
              <a:rPr lang="tr-TR" sz="2000" b="1" spc="-10" dirty="0">
                <a:solidFill>
                  <a:schemeClr val="bg1"/>
                </a:solidFill>
                <a:latin typeface="Calibri"/>
                <a:cs typeface="Calibri"/>
              </a:rPr>
              <a:t>Nereden Başlayalım</a:t>
            </a:r>
            <a:r>
              <a:rPr lang="tr-TR" sz="2000" spc="-10" dirty="0">
                <a:solidFill>
                  <a:srgbClr val="FFFFFF"/>
                </a:solidFill>
                <a:latin typeface="Calibri"/>
                <a:cs typeface="Calibri"/>
              </a:rPr>
              <a:t>?</a:t>
            </a:r>
          </a:p>
          <a:p>
            <a:pPr marL="12700" marR="5080" indent="89535" algn="r">
              <a:lnSpc>
                <a:spcPct val="130100"/>
              </a:lnSpc>
              <a:spcBef>
                <a:spcPts val="100"/>
              </a:spcBef>
            </a:pPr>
            <a:r>
              <a:rPr lang="tr-TR" sz="2000" spc="-10" dirty="0">
                <a:solidFill>
                  <a:srgbClr val="FFFFFF"/>
                </a:solidFill>
                <a:latin typeface="Calibri"/>
                <a:cs typeface="Calibri"/>
              </a:rPr>
              <a:t>Öncelikle yetiştireceğiniz bitkiler için evinizde uygun bir alan oluşturarak işe koyulabilirsiniz. Teras ya da balkonunuz varsa şanslısınız, ancak balkonsuz bir evde yaşıyorsanız cam kenarları gibi alanlarda da mini bahçeniz için yer oluşturabilirsiniz. </a:t>
            </a:r>
          </a:p>
        </p:txBody>
      </p:sp>
      <p:pic>
        <p:nvPicPr>
          <p:cNvPr id="68" name="Picture 2" descr="C:\Users\aidata\Desktop\markus-spiske-nJtmd4ANdR4-unsplash-1-1536x1024.jpg">
            <a:extLst>
              <a:ext uri="{FF2B5EF4-FFF2-40B4-BE49-F238E27FC236}">
                <a16:creationId xmlns:a16="http://schemas.microsoft.com/office/drawing/2014/main" id="{51C37CB1-3E42-FEAB-9A4B-372DE82B8A9D}"/>
              </a:ext>
            </a:extLst>
          </p:cNvPr>
          <p:cNvPicPr>
            <a:picLocks noChangeAspect="1" noChangeArrowheads="1"/>
          </p:cNvPicPr>
          <p:nvPr/>
        </p:nvPicPr>
        <p:blipFill>
          <a:blip r:embed="rId5" cstate="print"/>
          <a:srcRect/>
          <a:stretch>
            <a:fillRect/>
          </a:stretch>
        </p:blipFill>
        <p:spPr bwMode="auto">
          <a:xfrm>
            <a:off x="2429671" y="1585273"/>
            <a:ext cx="6788944" cy="4525963"/>
          </a:xfrm>
          <a:prstGeom prst="rect">
            <a:avLst/>
          </a:prstGeom>
          <a:noFill/>
        </p:spPr>
      </p:pic>
      <p:sp>
        <p:nvSpPr>
          <p:cNvPr id="70" name="Dikdörtgen 69">
            <a:extLst>
              <a:ext uri="{FF2B5EF4-FFF2-40B4-BE49-F238E27FC236}">
                <a16:creationId xmlns:a16="http://schemas.microsoft.com/office/drawing/2014/main" id="{9BEA32CB-1651-CD0C-3CEB-442234016FAF}"/>
              </a:ext>
            </a:extLst>
          </p:cNvPr>
          <p:cNvSpPr/>
          <p:nvPr/>
        </p:nvSpPr>
        <p:spPr>
          <a:xfrm>
            <a:off x="56605" y="1314028"/>
            <a:ext cx="2344118" cy="55161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tr-TR" sz="2400" dirty="0"/>
              <a:t>1. Fesleğen</a:t>
            </a:r>
          </a:p>
          <a:p>
            <a:r>
              <a:rPr lang="tr-TR" sz="2400" dirty="0"/>
              <a:t>2. Domates</a:t>
            </a:r>
          </a:p>
          <a:p>
            <a:r>
              <a:rPr lang="tr-TR" sz="2400" dirty="0"/>
              <a:t>3. Marul</a:t>
            </a:r>
          </a:p>
          <a:p>
            <a:r>
              <a:rPr lang="tr-TR" sz="2400" dirty="0"/>
              <a:t>4. Salatalık</a:t>
            </a:r>
          </a:p>
          <a:p>
            <a:r>
              <a:rPr lang="tr-TR" sz="2400" dirty="0"/>
              <a:t>5. Acı biber</a:t>
            </a:r>
          </a:p>
          <a:p>
            <a:r>
              <a:rPr lang="tr-TR" sz="2400" dirty="0"/>
              <a:t>6. Havuç</a:t>
            </a:r>
          </a:p>
          <a:p>
            <a:r>
              <a:rPr lang="tr-TR" sz="2400" dirty="0"/>
              <a:t>7. Turp</a:t>
            </a:r>
          </a:p>
          <a:p>
            <a:r>
              <a:rPr lang="tr-TR" sz="2400" dirty="0"/>
              <a:t>8. Pancar</a:t>
            </a:r>
          </a:p>
          <a:p>
            <a:r>
              <a:rPr lang="tr-TR" sz="2400" dirty="0"/>
              <a:t>9. Bezelye</a:t>
            </a:r>
          </a:p>
          <a:p>
            <a:r>
              <a:rPr lang="tr-TR" sz="2400" dirty="0"/>
              <a:t>10. Sarımsak</a:t>
            </a:r>
          </a:p>
        </p:txBody>
      </p:sp>
    </p:spTree>
    <p:extLst>
      <p:ext uri="{BB962C8B-B14F-4D97-AF65-F5344CB8AC3E}">
        <p14:creationId xmlns:p14="http://schemas.microsoft.com/office/powerpoint/2010/main" val="506400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Dikdörtgen 68">
            <a:extLst>
              <a:ext uri="{FF2B5EF4-FFF2-40B4-BE49-F238E27FC236}">
                <a16:creationId xmlns:a16="http://schemas.microsoft.com/office/drawing/2014/main" id="{1AE74156-25C6-E668-F851-52735C0EA24B}"/>
              </a:ext>
            </a:extLst>
          </p:cNvPr>
          <p:cNvSpPr/>
          <p:nvPr/>
        </p:nvSpPr>
        <p:spPr>
          <a:xfrm>
            <a:off x="6801866" y="16701"/>
            <a:ext cx="2450654" cy="694069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5" name="object 15"/>
          <p:cNvSpPr txBox="1"/>
          <p:nvPr/>
        </p:nvSpPr>
        <p:spPr>
          <a:xfrm>
            <a:off x="928944" y="3186318"/>
            <a:ext cx="109347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Linki</a:t>
            </a:r>
            <a:r>
              <a:rPr sz="350" b="1" spc="-20" dirty="0">
                <a:latin typeface="Arial"/>
                <a:cs typeface="Arial"/>
              </a:rPr>
              <a:t>ng</a:t>
            </a:r>
            <a:r>
              <a:rPr sz="350" b="1" spc="-10" dirty="0">
                <a:latin typeface="Arial"/>
                <a:cs typeface="Arial"/>
              </a:rPr>
              <a:t> </a:t>
            </a:r>
            <a:r>
              <a:rPr sz="350" b="1" spc="-15" dirty="0">
                <a:latin typeface="Arial"/>
                <a:cs typeface="Arial"/>
              </a:rPr>
              <a:t>Long-Term</a:t>
            </a:r>
            <a:r>
              <a:rPr sz="350" b="1" spc="-10" dirty="0">
                <a:latin typeface="Arial"/>
                <a:cs typeface="Arial"/>
              </a:rPr>
              <a:t> </a:t>
            </a:r>
            <a:r>
              <a:rPr sz="350" b="1" spc="-20" dirty="0">
                <a:latin typeface="Arial"/>
                <a:cs typeface="Arial"/>
              </a:rPr>
              <a:t>Dietar</a:t>
            </a:r>
            <a:r>
              <a:rPr sz="350" b="1" spc="-15" dirty="0">
                <a:latin typeface="Arial"/>
                <a:cs typeface="Arial"/>
              </a:rPr>
              <a:t>y</a:t>
            </a:r>
            <a:r>
              <a:rPr sz="350" b="1" spc="-10" dirty="0">
                <a:latin typeface="Arial"/>
                <a:cs typeface="Arial"/>
              </a:rPr>
              <a:t> </a:t>
            </a:r>
            <a:r>
              <a:rPr sz="350" b="1" spc="-15" dirty="0">
                <a:latin typeface="Arial"/>
                <a:cs typeface="Arial"/>
              </a:rPr>
              <a:t>Patterns</a:t>
            </a:r>
            <a:r>
              <a:rPr sz="350" b="1" spc="-10" dirty="0">
                <a:latin typeface="Arial"/>
                <a:cs typeface="Arial"/>
              </a:rPr>
              <a:t> </a:t>
            </a:r>
            <a:r>
              <a:rPr sz="350" b="1" spc="-20" dirty="0">
                <a:latin typeface="Arial"/>
                <a:cs typeface="Arial"/>
              </a:rPr>
              <a:t>w</a:t>
            </a:r>
            <a:r>
              <a:rPr sz="350" b="1" spc="-15" dirty="0">
                <a:latin typeface="Arial"/>
                <a:cs typeface="Arial"/>
              </a:rPr>
              <a:t>ith</a:t>
            </a:r>
            <a:r>
              <a:rPr sz="350" b="1" spc="-10" dirty="0">
                <a:latin typeface="Arial"/>
                <a:cs typeface="Arial"/>
              </a:rPr>
              <a:t> </a:t>
            </a:r>
            <a:r>
              <a:rPr sz="350" b="1" spc="-15" dirty="0">
                <a:latin typeface="Arial"/>
                <a:cs typeface="Arial"/>
              </a:rPr>
              <a:t>Gut</a:t>
            </a:r>
            <a:r>
              <a:rPr sz="350" b="1" spc="-10" dirty="0">
                <a:latin typeface="Arial"/>
                <a:cs typeface="Arial"/>
              </a:rPr>
              <a:t> </a:t>
            </a:r>
            <a:r>
              <a:rPr sz="350" b="1" spc="-15" dirty="0">
                <a:latin typeface="Arial"/>
                <a:cs typeface="Arial"/>
              </a:rPr>
              <a:t>Mi</a:t>
            </a:r>
            <a:r>
              <a:rPr sz="350" b="1" spc="-20" dirty="0">
                <a:latin typeface="Arial"/>
                <a:cs typeface="Arial"/>
              </a:rPr>
              <a:t>crob</a:t>
            </a:r>
            <a:r>
              <a:rPr sz="350" b="1" spc="-15" dirty="0">
                <a:latin typeface="Arial"/>
                <a:cs typeface="Arial"/>
              </a:rPr>
              <a:t>ial</a:t>
            </a:r>
            <a:endParaRPr sz="350">
              <a:latin typeface="Arial"/>
              <a:cs typeface="Arial"/>
            </a:endParaRPr>
          </a:p>
        </p:txBody>
      </p:sp>
      <p:sp>
        <p:nvSpPr>
          <p:cNvPr id="16" name="object 16"/>
          <p:cNvSpPr txBox="1"/>
          <p:nvPr/>
        </p:nvSpPr>
        <p:spPr>
          <a:xfrm>
            <a:off x="928944" y="3250424"/>
            <a:ext cx="26416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Enterotypes</a:t>
            </a:r>
            <a:endParaRPr sz="350">
              <a:latin typeface="Arial"/>
              <a:cs typeface="Arial"/>
            </a:endParaRPr>
          </a:p>
        </p:txBody>
      </p:sp>
      <p:sp>
        <p:nvSpPr>
          <p:cNvPr id="17" name="object 17"/>
          <p:cNvSpPr txBox="1"/>
          <p:nvPr/>
        </p:nvSpPr>
        <p:spPr>
          <a:xfrm>
            <a:off x="903545" y="3348952"/>
            <a:ext cx="1325245"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Gary</a:t>
            </a:r>
            <a:r>
              <a:rPr sz="250" b="1" dirty="0">
                <a:latin typeface="Arial"/>
                <a:cs typeface="Arial"/>
              </a:rPr>
              <a:t> </a:t>
            </a:r>
            <a:r>
              <a:rPr sz="250" b="1" spc="-15" dirty="0">
                <a:latin typeface="Arial"/>
                <a:cs typeface="Arial"/>
              </a:rPr>
              <a:t>D.</a:t>
            </a:r>
            <a:r>
              <a:rPr sz="250" b="1" spc="-10" dirty="0">
                <a:latin typeface="Arial"/>
                <a:cs typeface="Arial"/>
              </a:rPr>
              <a:t> Wu</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Jun</a:t>
            </a:r>
            <a:r>
              <a:rPr sz="250" b="1" dirty="0">
                <a:latin typeface="Arial"/>
                <a:cs typeface="Arial"/>
              </a:rPr>
              <a:t> </a:t>
            </a:r>
            <a:r>
              <a:rPr sz="250" b="1" spc="-15" dirty="0">
                <a:latin typeface="Arial"/>
                <a:cs typeface="Arial"/>
              </a:rPr>
              <a:t>Chen</a:t>
            </a:r>
            <a:r>
              <a:rPr sz="300" spc="-22" baseline="27777" dirty="0">
                <a:latin typeface="Arial"/>
                <a:cs typeface="Arial"/>
              </a:rPr>
              <a:t>2,3</a:t>
            </a:r>
            <a:r>
              <a:rPr sz="250" spc="-15" dirty="0">
                <a:latin typeface="Arial"/>
                <a:cs typeface="Arial"/>
              </a:rPr>
              <a:t>,</a:t>
            </a:r>
            <a:r>
              <a:rPr sz="250" dirty="0">
                <a:latin typeface="Arial"/>
                <a:cs typeface="Arial"/>
              </a:rPr>
              <a:t> </a:t>
            </a:r>
            <a:r>
              <a:rPr sz="250" b="1" spc="-10" dirty="0">
                <a:latin typeface="Arial"/>
                <a:cs typeface="Arial"/>
              </a:rPr>
              <a:t>Christian</a:t>
            </a:r>
            <a:r>
              <a:rPr sz="250" b="1" dirty="0">
                <a:latin typeface="Arial"/>
                <a:cs typeface="Arial"/>
              </a:rPr>
              <a:t> </a:t>
            </a:r>
            <a:r>
              <a:rPr sz="250" b="1" spc="-10" dirty="0">
                <a:latin typeface="Arial"/>
                <a:cs typeface="Arial"/>
              </a:rPr>
              <a:t>Hoffmann</a:t>
            </a:r>
            <a:r>
              <a:rPr sz="300" spc="-15" baseline="27777" dirty="0">
                <a:latin typeface="Arial"/>
                <a:cs typeface="Arial"/>
              </a:rPr>
              <a:t>4,5</a:t>
            </a:r>
            <a:r>
              <a:rPr sz="250" spc="-10" dirty="0">
                <a:latin typeface="Arial"/>
                <a:cs typeface="Arial"/>
              </a:rPr>
              <a:t>,</a:t>
            </a:r>
            <a:r>
              <a:rPr sz="250" spc="-5" dirty="0">
                <a:latin typeface="Arial"/>
                <a:cs typeface="Arial"/>
              </a:rPr>
              <a:t> </a:t>
            </a:r>
            <a:r>
              <a:rPr sz="250" b="1" spc="-15" dirty="0">
                <a:latin typeface="Arial"/>
                <a:cs typeface="Arial"/>
              </a:rPr>
              <a:t>Kyle</a:t>
            </a:r>
            <a:r>
              <a:rPr sz="250" b="1" dirty="0">
                <a:latin typeface="Arial"/>
                <a:cs typeface="Arial"/>
              </a:rPr>
              <a:t> </a:t>
            </a:r>
            <a:r>
              <a:rPr sz="250" b="1" spc="-10" dirty="0">
                <a:latin typeface="Arial"/>
                <a:cs typeface="Arial"/>
              </a:rPr>
              <a:t>Bittinger</a:t>
            </a:r>
            <a:r>
              <a:rPr sz="300" spc="-15" baseline="27777" dirty="0">
                <a:latin typeface="Arial"/>
                <a:cs typeface="Arial"/>
              </a:rPr>
              <a:t>4</a:t>
            </a:r>
            <a:r>
              <a:rPr sz="250" spc="-10" dirty="0">
                <a:latin typeface="Arial"/>
                <a:cs typeface="Arial"/>
              </a:rPr>
              <a:t>,</a:t>
            </a:r>
            <a:r>
              <a:rPr sz="250" spc="-5" dirty="0">
                <a:latin typeface="Arial"/>
                <a:cs typeface="Arial"/>
              </a:rPr>
              <a:t> </a:t>
            </a:r>
            <a:r>
              <a:rPr sz="250" b="1" spc="-15" dirty="0">
                <a:latin typeface="Arial"/>
                <a:cs typeface="Arial"/>
              </a:rPr>
              <a:t>Ying-Yu</a:t>
            </a:r>
            <a:r>
              <a:rPr sz="250" b="1" dirty="0">
                <a:latin typeface="Arial"/>
                <a:cs typeface="Arial"/>
              </a:rPr>
              <a:t> </a:t>
            </a:r>
            <a:r>
              <a:rPr sz="250" b="1" spc="-10" dirty="0">
                <a:latin typeface="Arial"/>
                <a:cs typeface="Arial"/>
              </a:rPr>
              <a:t>Chen</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Sue</a:t>
            </a:r>
            <a:r>
              <a:rPr sz="250" b="1" dirty="0">
                <a:latin typeface="Arial"/>
                <a:cs typeface="Arial"/>
              </a:rPr>
              <a:t> </a:t>
            </a:r>
            <a:r>
              <a:rPr sz="250" b="1" spc="-10" dirty="0">
                <a:latin typeface="Arial"/>
                <a:cs typeface="Arial"/>
              </a:rPr>
              <a:t>A.</a:t>
            </a:r>
            <a:endParaRPr sz="250">
              <a:latin typeface="Arial"/>
              <a:cs typeface="Arial"/>
            </a:endParaRPr>
          </a:p>
        </p:txBody>
      </p:sp>
      <p:sp>
        <p:nvSpPr>
          <p:cNvPr id="18" name="object 18"/>
          <p:cNvSpPr txBox="1"/>
          <p:nvPr/>
        </p:nvSpPr>
        <p:spPr>
          <a:xfrm>
            <a:off x="903545" y="3387364"/>
            <a:ext cx="134556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Keilbaugh</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Meenakshi</a:t>
            </a:r>
            <a:r>
              <a:rPr sz="250" b="1" spc="5" dirty="0">
                <a:latin typeface="Arial"/>
                <a:cs typeface="Arial"/>
              </a:rPr>
              <a:t> </a:t>
            </a:r>
            <a:r>
              <a:rPr sz="250" b="1" spc="-10" dirty="0">
                <a:latin typeface="Arial"/>
                <a:cs typeface="Arial"/>
              </a:rPr>
              <a:t>Bewtra</a:t>
            </a:r>
            <a:r>
              <a:rPr sz="300" spc="-15" baseline="27777" dirty="0">
                <a:latin typeface="Arial"/>
                <a:cs typeface="Arial"/>
              </a:rPr>
              <a:t>1,2</a:t>
            </a:r>
            <a:r>
              <a:rPr sz="250" spc="-10" dirty="0">
                <a:latin typeface="Arial"/>
                <a:cs typeface="Arial"/>
              </a:rPr>
              <a:t>,</a:t>
            </a:r>
            <a:r>
              <a:rPr sz="250" spc="5" dirty="0">
                <a:latin typeface="Arial"/>
                <a:cs typeface="Arial"/>
              </a:rPr>
              <a:t> </a:t>
            </a:r>
            <a:r>
              <a:rPr sz="250" b="1" spc="-15" dirty="0">
                <a:latin typeface="Arial"/>
                <a:cs typeface="Arial"/>
              </a:rPr>
              <a:t>Dan</a:t>
            </a:r>
            <a:r>
              <a:rPr sz="250" b="1" spc="-5" dirty="0">
                <a:latin typeface="Arial"/>
                <a:cs typeface="Arial"/>
              </a:rPr>
              <a:t> </a:t>
            </a:r>
            <a:r>
              <a:rPr sz="250" b="1" spc="-15" dirty="0">
                <a:latin typeface="Arial"/>
                <a:cs typeface="Arial"/>
              </a:rPr>
              <a:t>Knights</a:t>
            </a:r>
            <a:r>
              <a:rPr sz="300" spc="-22" baseline="27777" dirty="0">
                <a:latin typeface="Arial"/>
                <a:cs typeface="Arial"/>
              </a:rPr>
              <a:t>6</a:t>
            </a:r>
            <a:r>
              <a:rPr sz="250" spc="-15" dirty="0">
                <a:latin typeface="Arial"/>
                <a:cs typeface="Arial"/>
              </a:rPr>
              <a:t>,</a:t>
            </a:r>
            <a:r>
              <a:rPr sz="250" spc="5" dirty="0">
                <a:latin typeface="Arial"/>
                <a:cs typeface="Arial"/>
              </a:rPr>
              <a:t> </a:t>
            </a:r>
            <a:r>
              <a:rPr sz="250" b="1" spc="-10" dirty="0">
                <a:latin typeface="Arial"/>
                <a:cs typeface="Arial"/>
              </a:rPr>
              <a:t>William</a:t>
            </a:r>
            <a:r>
              <a:rPr sz="250" b="1" spc="-5" dirty="0">
                <a:latin typeface="Arial"/>
                <a:cs typeface="Arial"/>
              </a:rPr>
              <a:t> </a:t>
            </a:r>
            <a:r>
              <a:rPr sz="250" b="1" spc="-15" dirty="0">
                <a:latin typeface="Arial"/>
                <a:cs typeface="Arial"/>
              </a:rPr>
              <a:t>A.</a:t>
            </a:r>
            <a:r>
              <a:rPr sz="250" b="1" dirty="0">
                <a:latin typeface="Arial"/>
                <a:cs typeface="Arial"/>
              </a:rPr>
              <a:t> </a:t>
            </a:r>
            <a:r>
              <a:rPr sz="250" b="1" spc="-10" dirty="0">
                <a:latin typeface="Arial"/>
                <a:cs typeface="Arial"/>
              </a:rPr>
              <a:t>Walters</a:t>
            </a:r>
            <a:r>
              <a:rPr sz="300" spc="-15" baseline="27777" dirty="0">
                <a:latin typeface="Arial"/>
                <a:cs typeface="Arial"/>
              </a:rPr>
              <a:t>7</a:t>
            </a:r>
            <a:r>
              <a:rPr sz="250" spc="-10" dirty="0">
                <a:latin typeface="Arial"/>
                <a:cs typeface="Arial"/>
              </a:rPr>
              <a:t>,</a:t>
            </a:r>
            <a:r>
              <a:rPr sz="250" dirty="0">
                <a:latin typeface="Arial"/>
                <a:cs typeface="Arial"/>
              </a:rPr>
              <a:t> </a:t>
            </a:r>
            <a:r>
              <a:rPr sz="250" b="1" spc="-15" dirty="0">
                <a:latin typeface="Arial"/>
                <a:cs typeface="Arial"/>
              </a:rPr>
              <a:t>Rob</a:t>
            </a:r>
            <a:r>
              <a:rPr sz="250" b="1" spc="-5" dirty="0">
                <a:latin typeface="Arial"/>
                <a:cs typeface="Arial"/>
              </a:rPr>
              <a:t> </a:t>
            </a:r>
            <a:r>
              <a:rPr sz="250" b="1" spc="-10" dirty="0">
                <a:latin typeface="Arial"/>
                <a:cs typeface="Arial"/>
              </a:rPr>
              <a:t>Knight</a:t>
            </a:r>
            <a:r>
              <a:rPr sz="300" spc="-15" baseline="27777" dirty="0">
                <a:latin typeface="Arial"/>
                <a:cs typeface="Arial"/>
              </a:rPr>
              <a:t>8,9</a:t>
            </a:r>
            <a:r>
              <a:rPr sz="250" spc="-10" dirty="0">
                <a:latin typeface="Arial"/>
                <a:cs typeface="Arial"/>
              </a:rPr>
              <a:t>,</a:t>
            </a:r>
            <a:r>
              <a:rPr sz="250" spc="5" dirty="0">
                <a:latin typeface="Arial"/>
                <a:cs typeface="Arial"/>
              </a:rPr>
              <a:t> </a:t>
            </a:r>
            <a:r>
              <a:rPr sz="250" b="1" spc="-15" dirty="0">
                <a:latin typeface="Arial"/>
                <a:cs typeface="Arial"/>
              </a:rPr>
              <a:t>Rohini</a:t>
            </a:r>
            <a:endParaRPr sz="250">
              <a:latin typeface="Arial"/>
              <a:cs typeface="Arial"/>
            </a:endParaRPr>
          </a:p>
        </p:txBody>
      </p:sp>
      <p:sp>
        <p:nvSpPr>
          <p:cNvPr id="19" name="object 19"/>
          <p:cNvSpPr txBox="1"/>
          <p:nvPr/>
        </p:nvSpPr>
        <p:spPr>
          <a:xfrm>
            <a:off x="903545" y="3425745"/>
            <a:ext cx="131635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Sinha</a:t>
            </a:r>
            <a:r>
              <a:rPr sz="300" spc="-15" baseline="27777" dirty="0">
                <a:latin typeface="Arial"/>
                <a:cs typeface="Arial"/>
              </a:rPr>
              <a:t>4</a:t>
            </a:r>
            <a:r>
              <a:rPr sz="250" spc="-10" dirty="0">
                <a:latin typeface="Arial"/>
                <a:cs typeface="Arial"/>
              </a:rPr>
              <a:t>,</a:t>
            </a:r>
            <a:r>
              <a:rPr sz="250" dirty="0">
                <a:latin typeface="Arial"/>
                <a:cs typeface="Arial"/>
              </a:rPr>
              <a:t> </a:t>
            </a:r>
            <a:r>
              <a:rPr sz="250" b="1" spc="-15" dirty="0">
                <a:latin typeface="Arial"/>
                <a:cs typeface="Arial"/>
              </a:rPr>
              <a:t>Erin</a:t>
            </a:r>
            <a:r>
              <a:rPr sz="250" b="1" dirty="0">
                <a:latin typeface="Arial"/>
                <a:cs typeface="Arial"/>
              </a:rPr>
              <a:t> </a:t>
            </a:r>
            <a:r>
              <a:rPr sz="250" b="1" spc="-10" dirty="0">
                <a:latin typeface="Arial"/>
                <a:cs typeface="Arial"/>
              </a:rPr>
              <a:t>Gilroy</a:t>
            </a:r>
            <a:r>
              <a:rPr sz="300" spc="-15" baseline="27777" dirty="0">
                <a:latin typeface="Arial"/>
                <a:cs typeface="Arial"/>
              </a:rPr>
              <a:t>2</a:t>
            </a:r>
            <a:r>
              <a:rPr sz="250" spc="-10" dirty="0">
                <a:latin typeface="Arial"/>
                <a:cs typeface="Arial"/>
              </a:rPr>
              <a:t>,</a:t>
            </a:r>
            <a:r>
              <a:rPr sz="250" dirty="0">
                <a:latin typeface="Arial"/>
                <a:cs typeface="Arial"/>
              </a:rPr>
              <a:t> </a:t>
            </a:r>
            <a:r>
              <a:rPr sz="250" b="1" spc="-15" dirty="0">
                <a:latin typeface="Arial"/>
                <a:cs typeface="Arial"/>
              </a:rPr>
              <a:t>Kernika</a:t>
            </a:r>
            <a:r>
              <a:rPr sz="250" b="1" dirty="0">
                <a:latin typeface="Arial"/>
                <a:cs typeface="Arial"/>
              </a:rPr>
              <a:t> </a:t>
            </a:r>
            <a:r>
              <a:rPr sz="250" b="1" spc="-10" dirty="0">
                <a:latin typeface="Arial"/>
                <a:cs typeface="Arial"/>
              </a:rPr>
              <a:t>Gupta</a:t>
            </a:r>
            <a:r>
              <a:rPr sz="300" spc="-15" baseline="27777" dirty="0">
                <a:latin typeface="Arial"/>
                <a:cs typeface="Arial"/>
              </a:rPr>
              <a:t>10</a:t>
            </a:r>
            <a:r>
              <a:rPr sz="250" spc="-10" dirty="0">
                <a:latin typeface="Arial"/>
                <a:cs typeface="Arial"/>
              </a:rPr>
              <a:t>,</a:t>
            </a:r>
            <a:r>
              <a:rPr sz="250" dirty="0">
                <a:latin typeface="Arial"/>
                <a:cs typeface="Arial"/>
              </a:rPr>
              <a:t> </a:t>
            </a:r>
            <a:r>
              <a:rPr sz="250" b="1" spc="-15" dirty="0">
                <a:latin typeface="Arial"/>
                <a:cs typeface="Arial"/>
              </a:rPr>
              <a:t>Robert</a:t>
            </a:r>
            <a:r>
              <a:rPr sz="250" b="1" dirty="0">
                <a:latin typeface="Arial"/>
                <a:cs typeface="Arial"/>
              </a:rPr>
              <a:t> </a:t>
            </a:r>
            <a:r>
              <a:rPr sz="250" b="1" spc="-10" dirty="0">
                <a:latin typeface="Arial"/>
                <a:cs typeface="Arial"/>
              </a:rPr>
              <a:t>Baldassano</a:t>
            </a:r>
            <a:r>
              <a:rPr sz="300" spc="-15" baseline="27777" dirty="0">
                <a:latin typeface="Arial"/>
                <a:cs typeface="Arial"/>
              </a:rPr>
              <a:t>10</a:t>
            </a:r>
            <a:r>
              <a:rPr sz="250" spc="-10" dirty="0">
                <a:latin typeface="Arial"/>
                <a:cs typeface="Arial"/>
              </a:rPr>
              <a:t>,</a:t>
            </a:r>
            <a:r>
              <a:rPr sz="250" dirty="0">
                <a:latin typeface="Arial"/>
                <a:cs typeface="Arial"/>
              </a:rPr>
              <a:t> </a:t>
            </a:r>
            <a:r>
              <a:rPr sz="250" b="1" spc="-10" dirty="0">
                <a:latin typeface="Arial"/>
                <a:cs typeface="Arial"/>
              </a:rPr>
              <a:t>Lisa</a:t>
            </a:r>
            <a:r>
              <a:rPr sz="250" b="1" dirty="0">
                <a:latin typeface="Arial"/>
                <a:cs typeface="Arial"/>
              </a:rPr>
              <a:t> </a:t>
            </a:r>
            <a:r>
              <a:rPr sz="250" b="1" spc="-10" dirty="0">
                <a:latin typeface="Arial"/>
                <a:cs typeface="Arial"/>
              </a:rPr>
              <a:t>Nessel</a:t>
            </a:r>
            <a:r>
              <a:rPr sz="300" spc="-15" baseline="27777" dirty="0">
                <a:latin typeface="Arial"/>
                <a:cs typeface="Arial"/>
              </a:rPr>
              <a:t>2</a:t>
            </a:r>
            <a:r>
              <a:rPr sz="250" spc="-10" dirty="0">
                <a:latin typeface="Arial"/>
                <a:cs typeface="Arial"/>
              </a:rPr>
              <a:t>,</a:t>
            </a:r>
            <a:r>
              <a:rPr sz="250" spc="-5" dirty="0">
                <a:latin typeface="Arial"/>
                <a:cs typeface="Arial"/>
              </a:rPr>
              <a:t> </a:t>
            </a:r>
            <a:r>
              <a:rPr sz="250" b="1" spc="-15" dirty="0">
                <a:latin typeface="Arial"/>
                <a:cs typeface="Arial"/>
              </a:rPr>
              <a:t>Hongzhe</a:t>
            </a:r>
            <a:r>
              <a:rPr sz="250" b="1" dirty="0">
                <a:latin typeface="Arial"/>
                <a:cs typeface="Arial"/>
              </a:rPr>
              <a:t> </a:t>
            </a:r>
            <a:r>
              <a:rPr sz="250" b="1" spc="-10" dirty="0">
                <a:latin typeface="Arial"/>
                <a:cs typeface="Arial"/>
              </a:rPr>
              <a:t>Li</a:t>
            </a:r>
            <a:r>
              <a:rPr sz="300" spc="-15" baseline="27777" dirty="0">
                <a:latin typeface="Arial"/>
                <a:cs typeface="Arial"/>
              </a:rPr>
              <a:t>2,3</a:t>
            </a:r>
            <a:r>
              <a:rPr sz="250" spc="-10" dirty="0">
                <a:latin typeface="Arial"/>
                <a:cs typeface="Arial"/>
              </a:rPr>
              <a:t>,</a:t>
            </a:r>
            <a:endParaRPr sz="250">
              <a:latin typeface="Arial"/>
              <a:cs typeface="Arial"/>
            </a:endParaRPr>
          </a:p>
        </p:txBody>
      </p:sp>
      <p:sp>
        <p:nvSpPr>
          <p:cNvPr id="20" name="object 20"/>
          <p:cNvSpPr txBox="1"/>
          <p:nvPr/>
        </p:nvSpPr>
        <p:spPr>
          <a:xfrm>
            <a:off x="903544" y="3464157"/>
            <a:ext cx="764540"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Freder</a:t>
            </a:r>
            <a:r>
              <a:rPr sz="250" b="1" spc="-10" dirty="0">
                <a:latin typeface="Arial"/>
                <a:cs typeface="Arial"/>
              </a:rPr>
              <a:t>ic</a:t>
            </a:r>
            <a:r>
              <a:rPr sz="250" b="1" spc="-5" dirty="0">
                <a:latin typeface="Arial"/>
                <a:cs typeface="Arial"/>
              </a:rPr>
              <a:t> </a:t>
            </a:r>
            <a:r>
              <a:rPr sz="250" b="1" spc="-20" dirty="0">
                <a:latin typeface="Arial"/>
                <a:cs typeface="Arial"/>
              </a:rPr>
              <a:t>D</a:t>
            </a:r>
            <a:r>
              <a:rPr sz="250" b="1" spc="-5" dirty="0">
                <a:latin typeface="Arial"/>
                <a:cs typeface="Arial"/>
              </a:rPr>
              <a:t>. </a:t>
            </a:r>
            <a:r>
              <a:rPr sz="250" b="1" spc="-15" dirty="0">
                <a:latin typeface="Arial"/>
                <a:cs typeface="Arial"/>
              </a:rPr>
              <a:t>Bush</a:t>
            </a:r>
            <a:r>
              <a:rPr sz="250" b="1" spc="-25" dirty="0">
                <a:latin typeface="Arial"/>
                <a:cs typeface="Arial"/>
              </a:rPr>
              <a:t>m</a:t>
            </a:r>
            <a:r>
              <a:rPr sz="250" b="1" spc="-10" dirty="0">
                <a:latin typeface="Arial"/>
                <a:cs typeface="Arial"/>
              </a:rPr>
              <a:t>a</a:t>
            </a:r>
            <a:r>
              <a:rPr sz="250" b="1" spc="-5" dirty="0">
                <a:latin typeface="Arial"/>
                <a:cs typeface="Arial"/>
              </a:rPr>
              <a:t>n</a:t>
            </a:r>
            <a:r>
              <a:rPr sz="300" spc="-15" baseline="27777" dirty="0">
                <a:latin typeface="Arial"/>
                <a:cs typeface="Arial"/>
              </a:rPr>
              <a:t>4,*</a:t>
            </a:r>
            <a:r>
              <a:rPr sz="250" spc="-5" dirty="0">
                <a:latin typeface="Arial"/>
                <a:cs typeface="Arial"/>
              </a:rPr>
              <a:t>, </a:t>
            </a:r>
            <a:r>
              <a:rPr sz="250" spc="-10" dirty="0">
                <a:latin typeface="Arial"/>
                <a:cs typeface="Arial"/>
              </a:rPr>
              <a:t>and</a:t>
            </a:r>
            <a:r>
              <a:rPr sz="250" spc="-5" dirty="0">
                <a:latin typeface="Arial"/>
                <a:cs typeface="Arial"/>
              </a:rPr>
              <a:t> </a:t>
            </a:r>
            <a:r>
              <a:rPr sz="250" b="1" spc="-15" dirty="0">
                <a:latin typeface="Arial"/>
                <a:cs typeface="Arial"/>
              </a:rPr>
              <a:t>James</a:t>
            </a:r>
            <a:r>
              <a:rPr sz="250" b="1" spc="-5" dirty="0">
                <a:latin typeface="Arial"/>
                <a:cs typeface="Arial"/>
              </a:rPr>
              <a:t> </a:t>
            </a:r>
            <a:r>
              <a:rPr sz="250" b="1" spc="-20" dirty="0">
                <a:latin typeface="Arial"/>
                <a:cs typeface="Arial"/>
              </a:rPr>
              <a:t>D</a:t>
            </a:r>
            <a:r>
              <a:rPr sz="250" b="1" spc="-5" dirty="0">
                <a:latin typeface="Arial"/>
                <a:cs typeface="Arial"/>
              </a:rPr>
              <a:t>.</a:t>
            </a:r>
            <a:r>
              <a:rPr sz="250" b="1" spc="-10" dirty="0">
                <a:latin typeface="Arial"/>
                <a:cs typeface="Arial"/>
              </a:rPr>
              <a:t> Lewi</a:t>
            </a:r>
            <a:r>
              <a:rPr sz="250" b="1" spc="-5" dirty="0">
                <a:latin typeface="Arial"/>
                <a:cs typeface="Arial"/>
              </a:rPr>
              <a:t>s</a:t>
            </a:r>
            <a:r>
              <a:rPr sz="300" spc="-15" baseline="27777" dirty="0">
                <a:latin typeface="Arial"/>
                <a:cs typeface="Arial"/>
              </a:rPr>
              <a:t>1,2,3,*</a:t>
            </a:r>
            <a:endParaRPr sz="300" baseline="27777" dirty="0">
              <a:latin typeface="Arial"/>
              <a:cs typeface="Arial"/>
            </a:endParaRPr>
          </a:p>
        </p:txBody>
      </p:sp>
      <p:sp>
        <p:nvSpPr>
          <p:cNvPr id="21" name="object 21"/>
          <p:cNvSpPr txBox="1"/>
          <p:nvPr/>
        </p:nvSpPr>
        <p:spPr>
          <a:xfrm>
            <a:off x="903545" y="3509057"/>
            <a:ext cx="1226185" cy="51296"/>
          </a:xfrm>
          <a:prstGeom prst="rect">
            <a:avLst/>
          </a:prstGeom>
        </p:spPr>
        <p:txBody>
          <a:bodyPr vert="horz" wrap="square" lIns="0" tIns="12700" rIns="0" bIns="0" rtlCol="0">
            <a:spAutoFit/>
          </a:bodyPr>
          <a:lstStyle/>
          <a:p>
            <a:pPr marL="38100">
              <a:spcBef>
                <a:spcPts val="100"/>
              </a:spcBef>
            </a:pPr>
            <a:r>
              <a:rPr sz="225" spc="7" baseline="37037" dirty="0">
                <a:latin typeface="Arial"/>
                <a:cs typeface="Arial"/>
              </a:rPr>
              <a:t>1</a:t>
            </a:r>
            <a:r>
              <a:rPr sz="250" spc="-15" dirty="0">
                <a:latin typeface="Arial"/>
                <a:cs typeface="Arial"/>
              </a:rPr>
              <a:t>D</a:t>
            </a:r>
            <a:r>
              <a:rPr sz="250" spc="-10" dirty="0">
                <a:latin typeface="Arial"/>
                <a:cs typeface="Arial"/>
              </a:rPr>
              <a:t>ivis</a:t>
            </a:r>
            <a:r>
              <a:rPr sz="250" spc="-15" dirty="0">
                <a:latin typeface="Arial"/>
                <a:cs typeface="Arial"/>
              </a:rPr>
              <a:t>io</a:t>
            </a:r>
            <a:r>
              <a:rPr sz="250" spc="-10" dirty="0">
                <a:latin typeface="Arial"/>
                <a:cs typeface="Arial"/>
              </a:rPr>
              <a:t>n</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Gastroentero</a:t>
            </a:r>
            <a:r>
              <a:rPr sz="250" spc="-15" dirty="0">
                <a:latin typeface="Arial"/>
                <a:cs typeface="Arial"/>
              </a:rPr>
              <a:t>logy</a:t>
            </a:r>
            <a:r>
              <a:rPr sz="250" spc="-5" dirty="0">
                <a:latin typeface="Arial"/>
                <a:cs typeface="Arial"/>
              </a:rPr>
              <a:t>, </a:t>
            </a:r>
            <a:r>
              <a:rPr sz="250" spc="-15" dirty="0">
                <a:latin typeface="Arial"/>
                <a:cs typeface="Arial"/>
              </a:rPr>
              <a:t>Perelma</a:t>
            </a:r>
            <a:r>
              <a:rPr sz="250" spc="-10" dirty="0">
                <a:latin typeface="Arial"/>
                <a:cs typeface="Arial"/>
              </a:rPr>
              <a:t>n</a:t>
            </a:r>
            <a:r>
              <a:rPr sz="250" spc="-5" dirty="0">
                <a:latin typeface="Arial"/>
                <a:cs typeface="Arial"/>
              </a:rPr>
              <a:t> </a:t>
            </a:r>
            <a:r>
              <a:rPr sz="250" spc="-20" dirty="0">
                <a:latin typeface="Arial"/>
                <a:cs typeface="Arial"/>
              </a:rPr>
              <a:t>S</a:t>
            </a:r>
            <a:r>
              <a:rPr sz="250" spc="-10" dirty="0">
                <a:latin typeface="Arial"/>
                <a:cs typeface="Arial"/>
              </a:rPr>
              <a:t>chool</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Medi</a:t>
            </a:r>
            <a:r>
              <a:rPr sz="250" spc="-15" dirty="0">
                <a:latin typeface="Arial"/>
                <a:cs typeface="Arial"/>
              </a:rPr>
              <a:t>ci</a:t>
            </a:r>
            <a:r>
              <a:rPr sz="250" spc="-10" dirty="0">
                <a:latin typeface="Arial"/>
                <a:cs typeface="Arial"/>
              </a:rPr>
              <a:t>ne,</a:t>
            </a:r>
            <a:r>
              <a:rPr sz="250" spc="-5" dirty="0">
                <a:latin typeface="Arial"/>
                <a:cs typeface="Arial"/>
              </a:rPr>
              <a:t> </a:t>
            </a:r>
            <a:r>
              <a:rPr sz="250" spc="-10" dirty="0">
                <a:latin typeface="Arial"/>
                <a:cs typeface="Arial"/>
              </a:rPr>
              <a:t>Uni</a:t>
            </a:r>
            <a:r>
              <a:rPr sz="250" spc="-15" dirty="0">
                <a:latin typeface="Arial"/>
                <a:cs typeface="Arial"/>
              </a:rPr>
              <a:t>v</a:t>
            </a:r>
            <a:r>
              <a:rPr sz="250" spc="-10" dirty="0">
                <a:latin typeface="Arial"/>
                <a:cs typeface="Arial"/>
              </a:rPr>
              <a:t>er</a:t>
            </a:r>
            <a:r>
              <a:rPr sz="250" spc="-15" dirty="0">
                <a:latin typeface="Arial"/>
                <a:cs typeface="Arial"/>
              </a:rPr>
              <a:t>si</a:t>
            </a:r>
            <a:r>
              <a:rPr sz="250" spc="-10" dirty="0">
                <a:latin typeface="Arial"/>
                <a:cs typeface="Arial"/>
              </a:rPr>
              <a:t>ty</a:t>
            </a:r>
            <a:r>
              <a:rPr sz="250" spc="-5" dirty="0">
                <a:latin typeface="Arial"/>
                <a:cs typeface="Arial"/>
              </a:rPr>
              <a:t> </a:t>
            </a:r>
            <a:r>
              <a:rPr sz="250" spc="-15" dirty="0">
                <a:latin typeface="Arial"/>
                <a:cs typeface="Arial"/>
              </a:rPr>
              <a:t>o</a:t>
            </a:r>
            <a:r>
              <a:rPr sz="250" spc="-5" dirty="0">
                <a:latin typeface="Arial"/>
                <a:cs typeface="Arial"/>
              </a:rPr>
              <a:t>f </a:t>
            </a:r>
            <a:r>
              <a:rPr sz="250" spc="-20" dirty="0">
                <a:latin typeface="Arial"/>
                <a:cs typeface="Arial"/>
              </a:rPr>
              <a:t>P</a:t>
            </a:r>
            <a:r>
              <a:rPr sz="250" spc="-10" dirty="0">
                <a:latin typeface="Arial"/>
                <a:cs typeface="Arial"/>
              </a:rPr>
              <a:t>enns</a:t>
            </a:r>
            <a:r>
              <a:rPr sz="250" spc="-15" dirty="0">
                <a:latin typeface="Arial"/>
                <a:cs typeface="Arial"/>
              </a:rPr>
              <a:t>yl</a:t>
            </a:r>
            <a:r>
              <a:rPr sz="250" spc="-10" dirty="0">
                <a:latin typeface="Arial"/>
                <a:cs typeface="Arial"/>
              </a:rPr>
              <a:t>vania,</a:t>
            </a:r>
            <a:endParaRPr sz="250">
              <a:latin typeface="Arial"/>
              <a:cs typeface="Arial"/>
            </a:endParaRPr>
          </a:p>
        </p:txBody>
      </p:sp>
      <p:sp>
        <p:nvSpPr>
          <p:cNvPr id="22" name="object 22"/>
          <p:cNvSpPr txBox="1"/>
          <p:nvPr/>
        </p:nvSpPr>
        <p:spPr>
          <a:xfrm>
            <a:off x="928945" y="3547374"/>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dirty="0">
              <a:latin typeface="Arial"/>
              <a:cs typeface="Arial"/>
            </a:endParaRPr>
          </a:p>
        </p:txBody>
      </p:sp>
      <p:sp>
        <p:nvSpPr>
          <p:cNvPr id="23" name="object 23"/>
          <p:cNvSpPr txBox="1"/>
          <p:nvPr/>
        </p:nvSpPr>
        <p:spPr>
          <a:xfrm>
            <a:off x="903544" y="3604960"/>
            <a:ext cx="130429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2</a:t>
            </a:r>
            <a:r>
              <a:rPr sz="250" spc="-10" dirty="0">
                <a:latin typeface="Arial"/>
                <a:cs typeface="Arial"/>
              </a:rPr>
              <a:t>Center</a:t>
            </a:r>
            <a:r>
              <a:rPr sz="250" dirty="0">
                <a:latin typeface="Arial"/>
                <a:cs typeface="Arial"/>
              </a:rPr>
              <a:t> </a:t>
            </a:r>
            <a:r>
              <a:rPr sz="250" spc="-10" dirty="0">
                <a:latin typeface="Arial"/>
                <a:cs typeface="Arial"/>
              </a:rPr>
              <a:t>for</a:t>
            </a:r>
            <a:r>
              <a:rPr sz="250" dirty="0">
                <a:latin typeface="Arial"/>
                <a:cs typeface="Arial"/>
              </a:rPr>
              <a:t> </a:t>
            </a:r>
            <a:r>
              <a:rPr sz="250" spc="-10" dirty="0">
                <a:latin typeface="Arial"/>
                <a:cs typeface="Arial"/>
              </a:rPr>
              <a:t>Clinical</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Biostatistics,</a:t>
            </a:r>
            <a:r>
              <a:rPr sz="250" spc="5"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endParaRPr sz="250">
              <a:latin typeface="Arial"/>
              <a:cs typeface="Arial"/>
            </a:endParaRPr>
          </a:p>
        </p:txBody>
      </p:sp>
      <p:sp>
        <p:nvSpPr>
          <p:cNvPr id="24" name="object 24"/>
          <p:cNvSpPr txBox="1"/>
          <p:nvPr/>
        </p:nvSpPr>
        <p:spPr>
          <a:xfrm>
            <a:off x="928944" y="3643373"/>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5" name="object 25"/>
          <p:cNvSpPr txBox="1"/>
          <p:nvPr/>
        </p:nvSpPr>
        <p:spPr>
          <a:xfrm>
            <a:off x="903544" y="3700959"/>
            <a:ext cx="125730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3</a:t>
            </a:r>
            <a:r>
              <a:rPr sz="250" spc="-10" dirty="0">
                <a:latin typeface="Arial"/>
                <a:cs typeface="Arial"/>
              </a:rPr>
              <a:t>Department</a:t>
            </a:r>
            <a:r>
              <a:rPr sz="250"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Biostatistics</a:t>
            </a:r>
            <a:r>
              <a:rPr sz="250" dirty="0">
                <a:latin typeface="Arial"/>
                <a:cs typeface="Arial"/>
              </a:rPr>
              <a:t> </a:t>
            </a:r>
            <a:r>
              <a:rPr sz="250" spc="-15" dirty="0">
                <a:latin typeface="Arial"/>
                <a:cs typeface="Arial"/>
              </a:rPr>
              <a:t>and</a:t>
            </a:r>
            <a:r>
              <a:rPr sz="250" spc="5" dirty="0">
                <a:latin typeface="Arial"/>
                <a:cs typeface="Arial"/>
              </a:rPr>
              <a:t> </a:t>
            </a:r>
            <a:r>
              <a:rPr sz="250" spc="-15" dirty="0">
                <a:latin typeface="Arial"/>
                <a:cs typeface="Arial"/>
              </a:rPr>
              <a:t>Epidemiology,</a:t>
            </a:r>
            <a:r>
              <a:rPr sz="250" dirty="0">
                <a:latin typeface="Arial"/>
                <a:cs typeface="Arial"/>
              </a:rPr>
              <a:t> </a:t>
            </a:r>
            <a:r>
              <a:rPr sz="250" spc="-15" dirty="0" err="1">
                <a:latin typeface="Arial"/>
                <a:cs typeface="Arial"/>
              </a:rPr>
              <a:t>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dirty="0">
                <a:latin typeface="Arial"/>
                <a:cs typeface="Arial"/>
              </a:rPr>
              <a:t> </a:t>
            </a:r>
            <a:r>
              <a:rPr sz="250" spc="-10" dirty="0">
                <a:latin typeface="Arial"/>
                <a:cs typeface="Arial"/>
              </a:rPr>
              <a:t>of</a:t>
            </a:r>
            <a:endParaRPr sz="250" dirty="0">
              <a:latin typeface="Arial"/>
              <a:cs typeface="Arial"/>
            </a:endParaRPr>
          </a:p>
        </p:txBody>
      </p:sp>
      <p:sp>
        <p:nvSpPr>
          <p:cNvPr id="26" name="object 26"/>
          <p:cNvSpPr txBox="1"/>
          <p:nvPr/>
        </p:nvSpPr>
        <p:spPr>
          <a:xfrm>
            <a:off x="928944" y="3739340"/>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7" name="object 27"/>
          <p:cNvSpPr txBox="1"/>
          <p:nvPr/>
        </p:nvSpPr>
        <p:spPr>
          <a:xfrm>
            <a:off x="903544" y="3796959"/>
            <a:ext cx="121666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4</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Microbiology,</a:t>
            </a:r>
            <a:r>
              <a:rPr sz="250" spc="5" dirty="0">
                <a:latin typeface="Arial"/>
                <a:cs typeface="Arial"/>
              </a:rPr>
              <a:t> </a:t>
            </a:r>
            <a:r>
              <a:rPr sz="250" spc="-15" dirty="0">
                <a:latin typeface="Arial"/>
                <a:cs typeface="Arial"/>
              </a:rPr>
              <a:t>Perelman</a:t>
            </a:r>
            <a:r>
              <a:rPr sz="250" spc="5" dirty="0">
                <a:latin typeface="Arial"/>
                <a:cs typeface="Arial"/>
              </a:rPr>
              <a:t> </a:t>
            </a:r>
            <a:r>
              <a:rPr sz="250" spc="-10" dirty="0">
                <a:latin typeface="Arial"/>
                <a:cs typeface="Arial"/>
              </a:rPr>
              <a:t>School</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Pennsylvania,</a:t>
            </a:r>
            <a:endParaRPr sz="250">
              <a:latin typeface="Arial"/>
              <a:cs typeface="Arial"/>
            </a:endParaRPr>
          </a:p>
        </p:txBody>
      </p:sp>
      <p:sp>
        <p:nvSpPr>
          <p:cNvPr id="28" name="object 28"/>
          <p:cNvSpPr txBox="1"/>
          <p:nvPr/>
        </p:nvSpPr>
        <p:spPr>
          <a:xfrm>
            <a:off x="928945" y="3835339"/>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9" name="object 29"/>
          <p:cNvSpPr txBox="1"/>
          <p:nvPr/>
        </p:nvSpPr>
        <p:spPr>
          <a:xfrm>
            <a:off x="903544" y="3873546"/>
            <a:ext cx="1336040" cy="179921"/>
          </a:xfrm>
          <a:prstGeom prst="rect">
            <a:avLst/>
          </a:prstGeom>
        </p:spPr>
        <p:txBody>
          <a:bodyPr vert="horz" wrap="square" lIns="0" tIns="12700" rIns="0" bIns="0" rtlCol="0">
            <a:spAutoFit/>
          </a:bodyPr>
          <a:lstStyle/>
          <a:p>
            <a:pPr marL="38100" marR="30480">
              <a:lnSpc>
                <a:spcPct val="151100"/>
              </a:lnSpc>
              <a:spcBef>
                <a:spcPts val="100"/>
              </a:spcBef>
            </a:pPr>
            <a:r>
              <a:rPr sz="225" spc="-15" baseline="37037" dirty="0">
                <a:latin typeface="Arial"/>
                <a:cs typeface="Arial"/>
              </a:rPr>
              <a:t>5</a:t>
            </a:r>
            <a:r>
              <a:rPr sz="250" spc="-10" dirty="0">
                <a:latin typeface="Arial"/>
                <a:cs typeface="Arial"/>
              </a:rPr>
              <a:t>Instituto de </a:t>
            </a:r>
            <a:r>
              <a:rPr sz="250" spc="-15" dirty="0">
                <a:latin typeface="Arial"/>
                <a:cs typeface="Arial"/>
              </a:rPr>
              <a:t>Ciências</a:t>
            </a:r>
            <a:r>
              <a:rPr sz="250" spc="-10" dirty="0">
                <a:latin typeface="Arial"/>
                <a:cs typeface="Arial"/>
              </a:rPr>
              <a:t> </a:t>
            </a:r>
            <a:r>
              <a:rPr sz="250" spc="-15" dirty="0">
                <a:latin typeface="Arial"/>
                <a:cs typeface="Arial"/>
              </a:rPr>
              <a:t>Biológicas,</a:t>
            </a:r>
            <a:r>
              <a:rPr sz="250" spc="-10" dirty="0">
                <a:latin typeface="Arial"/>
                <a:cs typeface="Arial"/>
              </a:rPr>
              <a:t> Universidade Federal de </a:t>
            </a:r>
            <a:r>
              <a:rPr sz="250" spc="-15" dirty="0">
                <a:latin typeface="Arial"/>
                <a:cs typeface="Arial"/>
              </a:rPr>
              <a:t>Goiás</a:t>
            </a:r>
            <a:r>
              <a:rPr sz="250" spc="-10" dirty="0">
                <a:latin typeface="Arial"/>
                <a:cs typeface="Arial"/>
              </a:rPr>
              <a:t> </a:t>
            </a:r>
            <a:r>
              <a:rPr sz="250" spc="-15" dirty="0">
                <a:latin typeface="Arial"/>
                <a:cs typeface="Arial"/>
              </a:rPr>
              <a:t>Goiania,</a:t>
            </a:r>
            <a:r>
              <a:rPr sz="250" spc="-10" dirty="0">
                <a:latin typeface="Arial"/>
                <a:cs typeface="Arial"/>
              </a:rPr>
              <a:t> </a:t>
            </a:r>
            <a:r>
              <a:rPr sz="250" spc="-15" dirty="0">
                <a:latin typeface="Arial"/>
                <a:cs typeface="Arial"/>
              </a:rPr>
              <a:t>GO,</a:t>
            </a:r>
            <a:r>
              <a:rPr sz="250" spc="-10" dirty="0">
                <a:latin typeface="Arial"/>
                <a:cs typeface="Arial"/>
              </a:rPr>
              <a:t> 74001-970, Brazil </a:t>
            </a:r>
            <a:r>
              <a:rPr sz="250" spc="-55" dirty="0">
                <a:latin typeface="Arial"/>
                <a:cs typeface="Arial"/>
              </a:rPr>
              <a:t> </a:t>
            </a:r>
            <a:r>
              <a:rPr sz="225" spc="-15" baseline="37037" dirty="0">
                <a:latin typeface="Arial"/>
                <a:cs typeface="Arial"/>
              </a:rPr>
              <a:t>6</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Computer</a:t>
            </a:r>
            <a:r>
              <a:rPr sz="250" spc="-10" dirty="0">
                <a:latin typeface="Arial"/>
                <a:cs typeface="Arial"/>
              </a:rPr>
              <a:t> </a:t>
            </a:r>
            <a:r>
              <a:rPr sz="250" spc="-15" dirty="0">
                <a:latin typeface="Arial"/>
                <a:cs typeface="Arial"/>
              </a:rPr>
              <a:t>Science,</a:t>
            </a:r>
            <a:r>
              <a:rPr sz="250" spc="-10" dirty="0">
                <a:latin typeface="Arial"/>
                <a:cs typeface="Arial"/>
              </a:rPr>
              <a:t> University</a:t>
            </a:r>
            <a:r>
              <a:rPr sz="250" spc="-5" dirty="0">
                <a:latin typeface="Arial"/>
                <a:cs typeface="Arial"/>
              </a:rPr>
              <a:t> </a:t>
            </a:r>
            <a:r>
              <a:rPr sz="250" spc="-10" dirty="0">
                <a:latin typeface="Arial"/>
                <a:cs typeface="Arial"/>
              </a:rPr>
              <a:t>of</a:t>
            </a:r>
            <a:r>
              <a:rPr sz="250" spc="45" dirty="0">
                <a:latin typeface="Arial"/>
                <a:cs typeface="Arial"/>
              </a:rPr>
              <a:t> </a:t>
            </a:r>
            <a:r>
              <a:rPr sz="250" spc="-10" dirty="0">
                <a:latin typeface="Arial"/>
                <a:cs typeface="Arial"/>
              </a:rPr>
              <a:t>Colorado,</a:t>
            </a:r>
            <a:r>
              <a:rPr sz="250" spc="50" dirty="0">
                <a:latin typeface="Arial"/>
                <a:cs typeface="Arial"/>
              </a:rPr>
              <a:t> </a:t>
            </a:r>
            <a:r>
              <a:rPr sz="250" spc="-15" dirty="0">
                <a:latin typeface="Arial"/>
                <a:cs typeface="Arial"/>
              </a:rPr>
              <a:t>Boulder,</a:t>
            </a:r>
            <a:r>
              <a:rPr sz="250" spc="40" dirty="0">
                <a:latin typeface="Arial"/>
                <a:cs typeface="Arial"/>
              </a:rPr>
              <a:t> </a:t>
            </a:r>
            <a:r>
              <a:rPr sz="250" spc="-15" dirty="0">
                <a:latin typeface="Arial"/>
                <a:cs typeface="Arial"/>
              </a:rPr>
              <a:t>CO</a:t>
            </a:r>
            <a:r>
              <a:rPr sz="250" spc="40" dirty="0">
                <a:latin typeface="Arial"/>
                <a:cs typeface="Arial"/>
              </a:rPr>
              <a:t> </a:t>
            </a:r>
            <a:r>
              <a:rPr sz="250" spc="-10" dirty="0">
                <a:latin typeface="Arial"/>
                <a:cs typeface="Arial"/>
              </a:rPr>
              <a:t>80309,</a:t>
            </a:r>
            <a:r>
              <a:rPr sz="250" spc="50" dirty="0">
                <a:latin typeface="Arial"/>
                <a:cs typeface="Arial"/>
              </a:rPr>
              <a:t> </a:t>
            </a:r>
            <a:r>
              <a:rPr sz="250" spc="-15" dirty="0">
                <a:latin typeface="Arial"/>
                <a:cs typeface="Arial"/>
              </a:rPr>
              <a:t>USA </a:t>
            </a:r>
            <a:r>
              <a:rPr sz="250" spc="-10" dirty="0">
                <a:latin typeface="Arial"/>
                <a:cs typeface="Arial"/>
              </a:rPr>
              <a:t> </a:t>
            </a:r>
            <a:r>
              <a:rPr sz="225" spc="-15" baseline="37037" dirty="0">
                <a:latin typeface="Arial"/>
                <a:cs typeface="Arial"/>
              </a:rPr>
              <a:t>7</a:t>
            </a:r>
            <a:r>
              <a:rPr sz="250" spc="-10" dirty="0">
                <a:latin typeface="Arial"/>
                <a:cs typeface="Arial"/>
              </a:rPr>
              <a:t>Department</a:t>
            </a:r>
            <a:r>
              <a:rPr sz="250" spc="-5" dirty="0">
                <a:latin typeface="Arial"/>
                <a:cs typeface="Arial"/>
              </a:rPr>
              <a:t> </a:t>
            </a:r>
            <a:r>
              <a:rPr sz="250" spc="-10" dirty="0">
                <a:latin typeface="Arial"/>
                <a:cs typeface="Arial"/>
              </a:rPr>
              <a:t>of</a:t>
            </a:r>
            <a:r>
              <a:rPr sz="250" dirty="0">
                <a:latin typeface="Arial"/>
                <a:cs typeface="Arial"/>
              </a:rPr>
              <a:t> </a:t>
            </a:r>
            <a:r>
              <a:rPr sz="250" spc="-15" dirty="0">
                <a:latin typeface="Arial"/>
                <a:cs typeface="Arial"/>
              </a:rPr>
              <a:t>Molecular,</a:t>
            </a:r>
            <a:r>
              <a:rPr sz="250" dirty="0">
                <a:latin typeface="Arial"/>
                <a:cs typeface="Arial"/>
              </a:rPr>
              <a:t> </a:t>
            </a:r>
            <a:r>
              <a:rPr sz="250" spc="-15" dirty="0">
                <a:latin typeface="Arial"/>
                <a:cs typeface="Arial"/>
              </a:rPr>
              <a:t>Cellular</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Developmental</a:t>
            </a:r>
            <a:r>
              <a:rPr sz="250" dirty="0">
                <a:latin typeface="Arial"/>
                <a:cs typeface="Arial"/>
              </a:rPr>
              <a:t> </a:t>
            </a:r>
            <a:r>
              <a:rPr sz="250" spc="-15" dirty="0">
                <a:latin typeface="Arial"/>
                <a:cs typeface="Arial"/>
              </a:rPr>
              <a:t>Biology,</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dirty="0">
                <a:latin typeface="Arial"/>
                <a:cs typeface="Arial"/>
              </a:rPr>
              <a:t> </a:t>
            </a:r>
            <a:r>
              <a:rPr sz="250" spc="-10" dirty="0">
                <a:latin typeface="Arial"/>
                <a:cs typeface="Arial"/>
              </a:rPr>
              <a:t>Boulder,</a:t>
            </a:r>
            <a:endParaRPr sz="250">
              <a:latin typeface="Arial"/>
              <a:cs typeface="Arial"/>
            </a:endParaRPr>
          </a:p>
        </p:txBody>
      </p:sp>
      <p:sp>
        <p:nvSpPr>
          <p:cNvPr id="30" name="object 30"/>
          <p:cNvSpPr txBox="1"/>
          <p:nvPr/>
        </p:nvSpPr>
        <p:spPr>
          <a:xfrm>
            <a:off x="928944" y="4046448"/>
            <a:ext cx="236854"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CO</a:t>
            </a:r>
            <a:r>
              <a:rPr sz="250" spc="-5" dirty="0">
                <a:latin typeface="Arial"/>
                <a:cs typeface="Arial"/>
              </a:rPr>
              <a:t> </a:t>
            </a:r>
            <a:r>
              <a:rPr sz="250" spc="-15" dirty="0">
                <a:latin typeface="Arial"/>
                <a:cs typeface="Arial"/>
              </a:rPr>
              <a:t>80309</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31" name="object 31"/>
          <p:cNvSpPr txBox="1"/>
          <p:nvPr/>
        </p:nvSpPr>
        <p:spPr>
          <a:xfrm>
            <a:off x="903544" y="4084781"/>
            <a:ext cx="1329690" cy="198120"/>
          </a:xfrm>
          <a:prstGeom prst="rect">
            <a:avLst/>
          </a:prstGeom>
        </p:spPr>
        <p:txBody>
          <a:bodyPr vert="horz" wrap="square" lIns="0" tIns="31750" rIns="0" bIns="0" rtlCol="0">
            <a:spAutoFit/>
          </a:bodyPr>
          <a:lstStyle/>
          <a:p>
            <a:pPr marL="38100">
              <a:spcBef>
                <a:spcPts val="250"/>
              </a:spcBef>
            </a:pPr>
            <a:r>
              <a:rPr sz="225" spc="-15" baseline="37037" dirty="0">
                <a:latin typeface="Arial"/>
                <a:cs typeface="Arial"/>
              </a:rPr>
              <a:t>8</a:t>
            </a:r>
            <a:r>
              <a:rPr sz="250" spc="-10" dirty="0">
                <a:latin typeface="Arial"/>
                <a:cs typeface="Arial"/>
              </a:rPr>
              <a:t>Department</a:t>
            </a:r>
            <a:r>
              <a:rPr sz="250"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Chemistry</a:t>
            </a:r>
            <a:r>
              <a:rPr sz="250" spc="5"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Biochemistry,</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5" dirty="0">
                <a:latin typeface="Arial"/>
                <a:cs typeface="Arial"/>
              </a:rPr>
              <a:t> </a:t>
            </a:r>
            <a:r>
              <a:rPr sz="250" spc="-15" dirty="0">
                <a:latin typeface="Arial"/>
                <a:cs typeface="Arial"/>
              </a:rPr>
              <a:t>CO</a:t>
            </a:r>
            <a:r>
              <a:rPr sz="250"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9</a:t>
            </a:r>
            <a:r>
              <a:rPr sz="250" spc="-10" dirty="0">
                <a:latin typeface="Arial"/>
                <a:cs typeface="Arial"/>
              </a:rPr>
              <a:t>Howard</a:t>
            </a:r>
            <a:r>
              <a:rPr sz="250" spc="5" dirty="0">
                <a:latin typeface="Arial"/>
                <a:cs typeface="Arial"/>
              </a:rPr>
              <a:t> </a:t>
            </a:r>
            <a:r>
              <a:rPr sz="250" spc="-15" dirty="0">
                <a:latin typeface="Arial"/>
                <a:cs typeface="Arial"/>
              </a:rPr>
              <a:t>Hughes</a:t>
            </a:r>
            <a:r>
              <a:rPr sz="250" spc="5" dirty="0">
                <a:latin typeface="Arial"/>
                <a:cs typeface="Arial"/>
              </a:rPr>
              <a:t> </a:t>
            </a:r>
            <a:r>
              <a:rPr sz="250" spc="-15" dirty="0">
                <a:latin typeface="Arial"/>
                <a:cs typeface="Arial"/>
              </a:rPr>
              <a:t>Medical</a:t>
            </a:r>
            <a:r>
              <a:rPr sz="250" spc="5" dirty="0">
                <a:latin typeface="Arial"/>
                <a:cs typeface="Arial"/>
              </a:rPr>
              <a:t> </a:t>
            </a:r>
            <a:r>
              <a:rPr sz="250" spc="-10" dirty="0">
                <a:latin typeface="Arial"/>
                <a:cs typeface="Arial"/>
              </a:rPr>
              <a:t>Institute,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10" dirty="0">
                <a:latin typeface="Arial"/>
                <a:cs typeface="Arial"/>
              </a:rPr>
              <a:t> </a:t>
            </a:r>
            <a:r>
              <a:rPr sz="250" spc="-15" dirty="0">
                <a:latin typeface="Arial"/>
                <a:cs typeface="Arial"/>
              </a:rPr>
              <a:t>CO</a:t>
            </a:r>
            <a:r>
              <a:rPr sz="250" spc="5"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10</a:t>
            </a:r>
            <a:r>
              <a:rPr sz="250" spc="-10" dirty="0">
                <a:latin typeface="Arial"/>
                <a:cs typeface="Arial"/>
              </a:rPr>
              <a:t>Division</a:t>
            </a:r>
            <a:r>
              <a:rPr sz="250" spc="10" dirty="0">
                <a:latin typeface="Arial"/>
                <a:cs typeface="Arial"/>
              </a:rPr>
              <a:t> </a:t>
            </a:r>
            <a:r>
              <a:rPr sz="250" spc="-10" dirty="0">
                <a:latin typeface="Arial"/>
                <a:cs typeface="Arial"/>
              </a:rPr>
              <a:t>of</a:t>
            </a:r>
            <a:r>
              <a:rPr sz="250" spc="10" dirty="0">
                <a:latin typeface="Arial"/>
                <a:cs typeface="Arial"/>
              </a:rPr>
              <a:t> </a:t>
            </a:r>
            <a:r>
              <a:rPr sz="250" spc="-10" dirty="0">
                <a:latin typeface="Arial"/>
                <a:cs typeface="Arial"/>
              </a:rPr>
              <a:t>Gastroenterology,</a:t>
            </a:r>
            <a:r>
              <a:rPr sz="250" spc="10" dirty="0">
                <a:latin typeface="Arial"/>
                <a:cs typeface="Arial"/>
              </a:rPr>
              <a:t> </a:t>
            </a:r>
            <a:r>
              <a:rPr sz="250" spc="-15" dirty="0">
                <a:latin typeface="Arial"/>
                <a:cs typeface="Arial"/>
              </a:rPr>
              <a:t>Children's</a:t>
            </a:r>
            <a:r>
              <a:rPr sz="250" spc="10" dirty="0">
                <a:latin typeface="Arial"/>
                <a:cs typeface="Arial"/>
              </a:rPr>
              <a:t> </a:t>
            </a:r>
            <a:r>
              <a:rPr sz="250" spc="-10" dirty="0">
                <a:latin typeface="Arial"/>
                <a:cs typeface="Arial"/>
              </a:rPr>
              <a:t>Hospital</a:t>
            </a:r>
            <a:r>
              <a:rPr sz="250" spc="5" dirty="0">
                <a:latin typeface="Arial"/>
                <a:cs typeface="Arial"/>
              </a:rPr>
              <a:t> </a:t>
            </a:r>
            <a:r>
              <a:rPr sz="250" spc="-10" dirty="0">
                <a:latin typeface="Arial"/>
                <a:cs typeface="Arial"/>
              </a:rPr>
              <a:t>of</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PA</a:t>
            </a:r>
            <a:r>
              <a:rPr sz="250" spc="5" dirty="0">
                <a:latin typeface="Arial"/>
                <a:cs typeface="Arial"/>
              </a:rPr>
              <a:t> </a:t>
            </a:r>
            <a:r>
              <a:rPr sz="250" spc="-10" dirty="0">
                <a:latin typeface="Arial"/>
                <a:cs typeface="Arial"/>
              </a:rPr>
              <a:t>19104,</a:t>
            </a:r>
            <a:r>
              <a:rPr sz="250" spc="10" dirty="0">
                <a:latin typeface="Arial"/>
                <a:cs typeface="Arial"/>
              </a:rPr>
              <a:t> </a:t>
            </a:r>
            <a:r>
              <a:rPr sz="250" spc="-15" dirty="0">
                <a:latin typeface="Arial"/>
                <a:cs typeface="Arial"/>
              </a:rPr>
              <a:t>USA</a:t>
            </a:r>
            <a:endParaRPr sz="250">
              <a:latin typeface="Arial"/>
              <a:cs typeface="Arial"/>
            </a:endParaRPr>
          </a:p>
        </p:txBody>
      </p:sp>
      <p:sp>
        <p:nvSpPr>
          <p:cNvPr id="32" name="object 32"/>
          <p:cNvSpPr txBox="1"/>
          <p:nvPr/>
        </p:nvSpPr>
        <p:spPr>
          <a:xfrm>
            <a:off x="928945" y="4294450"/>
            <a:ext cx="168275" cy="58991"/>
          </a:xfrm>
          <a:prstGeom prst="rect">
            <a:avLst/>
          </a:prstGeom>
        </p:spPr>
        <p:txBody>
          <a:bodyPr vert="horz" wrap="square" lIns="0" tIns="12700" rIns="0" bIns="0" rtlCol="0">
            <a:spAutoFit/>
          </a:bodyPr>
          <a:lstStyle/>
          <a:p>
            <a:pPr marL="12700">
              <a:spcBef>
                <a:spcPts val="100"/>
              </a:spcBef>
            </a:pPr>
            <a:r>
              <a:rPr sz="300" b="1" spc="-15" dirty="0">
                <a:latin typeface="Arial"/>
                <a:cs typeface="Arial"/>
              </a:rPr>
              <a:t>A</a:t>
            </a:r>
            <a:r>
              <a:rPr sz="300" b="1" spc="-20" dirty="0">
                <a:latin typeface="Arial"/>
                <a:cs typeface="Arial"/>
              </a:rPr>
              <a:t>bs</a:t>
            </a:r>
            <a:r>
              <a:rPr sz="300" b="1" spc="-10" dirty="0">
                <a:latin typeface="Arial"/>
                <a:cs typeface="Arial"/>
              </a:rPr>
              <a:t>tr</a:t>
            </a:r>
            <a:r>
              <a:rPr sz="300" b="1" spc="-20" dirty="0">
                <a:latin typeface="Arial"/>
                <a:cs typeface="Arial"/>
              </a:rPr>
              <a:t>ac</a:t>
            </a:r>
            <a:r>
              <a:rPr sz="300" b="1" spc="-10" dirty="0">
                <a:latin typeface="Arial"/>
                <a:cs typeface="Arial"/>
              </a:rPr>
              <a:t>t</a:t>
            </a:r>
            <a:endParaRPr sz="300">
              <a:latin typeface="Arial"/>
              <a:cs typeface="Arial"/>
            </a:endParaRPr>
          </a:p>
        </p:txBody>
      </p:sp>
      <p:sp>
        <p:nvSpPr>
          <p:cNvPr id="33" name="object 33"/>
          <p:cNvSpPr txBox="1"/>
          <p:nvPr/>
        </p:nvSpPr>
        <p:spPr>
          <a:xfrm>
            <a:off x="982146" y="4355217"/>
            <a:ext cx="1185545" cy="243656"/>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Diet</a:t>
            </a:r>
            <a:r>
              <a:rPr sz="250" spc="-5" dirty="0">
                <a:latin typeface="Times New Roman"/>
                <a:cs typeface="Times New Roman"/>
              </a:rPr>
              <a:t> </a:t>
            </a:r>
            <a:r>
              <a:rPr sz="250" spc="-10" dirty="0">
                <a:latin typeface="Times New Roman"/>
                <a:cs typeface="Times New Roman"/>
              </a:rPr>
              <a:t>strongly affects </a:t>
            </a:r>
            <a:r>
              <a:rPr sz="250" spc="-15" dirty="0">
                <a:latin typeface="Times New Roman"/>
                <a:cs typeface="Times New Roman"/>
              </a:rPr>
              <a:t>human</a:t>
            </a:r>
            <a:r>
              <a:rPr sz="250" spc="-10" dirty="0">
                <a:latin typeface="Times New Roman"/>
                <a:cs typeface="Times New Roman"/>
              </a:rPr>
              <a:t> health,</a:t>
            </a:r>
            <a:r>
              <a:rPr sz="250" spc="-5" dirty="0">
                <a:latin typeface="Times New Roman"/>
                <a:cs typeface="Times New Roman"/>
              </a:rPr>
              <a:t> </a:t>
            </a:r>
            <a:r>
              <a:rPr sz="250" spc="-10" dirty="0">
                <a:latin typeface="Times New Roman"/>
                <a:cs typeface="Times New Roman"/>
              </a:rPr>
              <a:t>partly</a:t>
            </a:r>
            <a:r>
              <a:rPr sz="250" spc="40" dirty="0">
                <a:latin typeface="Times New Roman"/>
                <a:cs typeface="Times New Roman"/>
              </a:rPr>
              <a:t> </a:t>
            </a:r>
            <a:r>
              <a:rPr sz="250" spc="-15" dirty="0">
                <a:latin typeface="Times New Roman"/>
                <a:cs typeface="Times New Roman"/>
              </a:rPr>
              <a:t>by</a:t>
            </a:r>
            <a:r>
              <a:rPr sz="250" spc="35" dirty="0">
                <a:latin typeface="Times New Roman"/>
                <a:cs typeface="Times New Roman"/>
              </a:rPr>
              <a:t> </a:t>
            </a:r>
            <a:r>
              <a:rPr sz="250" spc="-10" dirty="0">
                <a:latin typeface="Times New Roman"/>
                <a:cs typeface="Times New Roman"/>
              </a:rPr>
              <a:t>modulating gut </a:t>
            </a:r>
            <a:r>
              <a:rPr sz="250" spc="-15" dirty="0">
                <a:latin typeface="Times New Roman"/>
                <a:cs typeface="Times New Roman"/>
              </a:rPr>
              <a:t>microbiome</a:t>
            </a:r>
            <a:r>
              <a:rPr sz="250" spc="30" dirty="0">
                <a:latin typeface="Times New Roman"/>
                <a:cs typeface="Times New Roman"/>
              </a:rPr>
              <a:t> </a:t>
            </a:r>
            <a:r>
              <a:rPr sz="250" spc="-10" dirty="0">
                <a:latin typeface="Times New Roman"/>
                <a:cs typeface="Times New Roman"/>
              </a:rPr>
              <a:t>composition.</a:t>
            </a:r>
            <a:r>
              <a:rPr sz="250" spc="45" dirty="0">
                <a:latin typeface="Times New Roman"/>
                <a:cs typeface="Times New Roman"/>
              </a:rPr>
              <a:t> </a:t>
            </a:r>
            <a:r>
              <a:rPr sz="250" spc="-15" dirty="0">
                <a:latin typeface="Times New Roman"/>
                <a:cs typeface="Times New Roman"/>
              </a:rPr>
              <a:t>We</a:t>
            </a:r>
            <a:r>
              <a:rPr sz="250" spc="30" dirty="0">
                <a:latin typeface="Times New Roman"/>
                <a:cs typeface="Times New Roman"/>
              </a:rPr>
              <a:t> </a:t>
            </a:r>
            <a:r>
              <a:rPr sz="250" spc="-15" dirty="0">
                <a:latin typeface="Times New Roman"/>
                <a:cs typeface="Times New Roman"/>
              </a:rPr>
              <a:t>used </a:t>
            </a:r>
            <a:r>
              <a:rPr sz="250" spc="-10" dirty="0">
                <a:latin typeface="Times New Roman"/>
                <a:cs typeface="Times New Roman"/>
              </a:rPr>
              <a:t> diet</a:t>
            </a:r>
            <a:r>
              <a:rPr sz="250" spc="-5" dirty="0">
                <a:latin typeface="Times New Roman"/>
                <a:cs typeface="Times New Roman"/>
              </a:rPr>
              <a:t> </a:t>
            </a:r>
            <a:r>
              <a:rPr sz="250" spc="-10" dirty="0">
                <a:latin typeface="Times New Roman"/>
                <a:cs typeface="Times New Roman"/>
              </a:rPr>
              <a:t>inventories</a:t>
            </a:r>
            <a:r>
              <a:rPr sz="250" spc="-5" dirty="0">
                <a:latin typeface="Times New Roman"/>
                <a:cs typeface="Times New Roman"/>
              </a:rPr>
              <a:t> </a:t>
            </a:r>
            <a:r>
              <a:rPr sz="250" spc="-15" dirty="0">
                <a:latin typeface="Times New Roman"/>
                <a:cs typeface="Times New Roman"/>
              </a:rPr>
              <a:t>and</a:t>
            </a:r>
            <a:r>
              <a:rPr sz="250" spc="-10" dirty="0">
                <a:latin typeface="Times New Roman"/>
                <a:cs typeface="Times New Roman"/>
              </a:rPr>
              <a:t> </a:t>
            </a:r>
            <a:r>
              <a:rPr sz="250" spc="-5" dirty="0">
                <a:latin typeface="Times New Roman"/>
                <a:cs typeface="Times New Roman"/>
              </a:rPr>
              <a:t>16S </a:t>
            </a:r>
            <a:r>
              <a:rPr sz="250" spc="-15" dirty="0">
                <a:latin typeface="Times New Roman"/>
                <a:cs typeface="Times New Roman"/>
              </a:rPr>
              <a:t>rDNA</a:t>
            </a:r>
            <a:r>
              <a:rPr sz="250" spc="-10" dirty="0">
                <a:latin typeface="Times New Roman"/>
                <a:cs typeface="Times New Roman"/>
              </a:rPr>
              <a:t> </a:t>
            </a:r>
            <a:r>
              <a:rPr sz="250" spc="-15" dirty="0">
                <a:latin typeface="Times New Roman"/>
                <a:cs typeface="Times New Roman"/>
              </a:rPr>
              <a:t>sequencing</a:t>
            </a:r>
            <a:r>
              <a:rPr sz="250" spc="30" dirty="0">
                <a:latin typeface="Times New Roman"/>
                <a:cs typeface="Times New Roman"/>
              </a:rPr>
              <a:t> </a:t>
            </a:r>
            <a:r>
              <a:rPr sz="250" spc="-10" dirty="0">
                <a:latin typeface="Times New Roman"/>
                <a:cs typeface="Times New Roman"/>
              </a:rPr>
              <a:t>to</a:t>
            </a:r>
            <a:r>
              <a:rPr sz="250" spc="45" dirty="0">
                <a:latin typeface="Times New Roman"/>
                <a:cs typeface="Times New Roman"/>
              </a:rPr>
              <a:t> </a:t>
            </a:r>
            <a:r>
              <a:rPr sz="250" spc="-10" dirty="0">
                <a:latin typeface="Times New Roman"/>
                <a:cs typeface="Times New Roman"/>
              </a:rPr>
              <a:t>characterize</a:t>
            </a:r>
            <a:r>
              <a:rPr sz="250" spc="40" dirty="0">
                <a:latin typeface="Times New Roman"/>
                <a:cs typeface="Times New Roman"/>
              </a:rPr>
              <a:t> </a:t>
            </a:r>
            <a:r>
              <a:rPr sz="250" spc="-10" dirty="0">
                <a:latin typeface="Times New Roman"/>
                <a:cs typeface="Times New Roman"/>
              </a:rPr>
              <a:t>fecal</a:t>
            </a:r>
            <a:r>
              <a:rPr sz="250" spc="45" dirty="0">
                <a:latin typeface="Times New Roman"/>
                <a:cs typeface="Times New Roman"/>
              </a:rPr>
              <a:t> </a:t>
            </a:r>
            <a:r>
              <a:rPr sz="250" spc="-15" dirty="0">
                <a:latin typeface="Times New Roman"/>
                <a:cs typeface="Times New Roman"/>
              </a:rPr>
              <a:t>samples</a:t>
            </a:r>
            <a:r>
              <a:rPr sz="250" spc="30" dirty="0">
                <a:latin typeface="Times New Roman"/>
                <a:cs typeface="Times New Roman"/>
              </a:rPr>
              <a:t> </a:t>
            </a:r>
            <a:r>
              <a:rPr sz="250" spc="-15" dirty="0">
                <a:latin typeface="Times New Roman"/>
                <a:cs typeface="Times New Roman"/>
              </a:rPr>
              <a:t>from</a:t>
            </a:r>
            <a:r>
              <a:rPr sz="250" spc="35" dirty="0">
                <a:latin typeface="Times New Roman"/>
                <a:cs typeface="Times New Roman"/>
              </a:rPr>
              <a:t> </a:t>
            </a:r>
            <a:r>
              <a:rPr sz="250" spc="-10" dirty="0">
                <a:latin typeface="Times New Roman"/>
                <a:cs typeface="Times New Roman"/>
              </a:rPr>
              <a:t>98</a:t>
            </a:r>
            <a:r>
              <a:rPr sz="250" spc="40" dirty="0">
                <a:latin typeface="Times New Roman"/>
                <a:cs typeface="Times New Roman"/>
              </a:rPr>
              <a:t> </a:t>
            </a:r>
            <a:r>
              <a:rPr sz="250" spc="-10" dirty="0">
                <a:latin typeface="Times New Roman"/>
                <a:cs typeface="Times New Roman"/>
              </a:rPr>
              <a:t>individuals. </a:t>
            </a:r>
            <a:r>
              <a:rPr sz="250" spc="-5" dirty="0">
                <a:latin typeface="Times New Roman"/>
                <a:cs typeface="Times New Roman"/>
              </a:rPr>
              <a:t> </a:t>
            </a:r>
            <a:r>
              <a:rPr sz="250" spc="-10" dirty="0">
                <a:latin typeface="Times New Roman"/>
                <a:cs typeface="Times New Roman"/>
              </a:rPr>
              <a:t>Fecal communities clustered into</a:t>
            </a:r>
            <a:r>
              <a:rPr sz="250" spc="-5" dirty="0">
                <a:latin typeface="Times New Roman"/>
                <a:cs typeface="Times New Roman"/>
              </a:rPr>
              <a:t> </a:t>
            </a:r>
            <a:r>
              <a:rPr sz="250" spc="-10" dirty="0">
                <a:latin typeface="Times New Roman"/>
                <a:cs typeface="Times New Roman"/>
              </a:rPr>
              <a:t>enterotypes distinguished primarily</a:t>
            </a:r>
            <a:r>
              <a:rPr sz="250" dirty="0">
                <a:latin typeface="Times New Roman"/>
                <a:cs typeface="Times New Roman"/>
              </a:rPr>
              <a:t> </a:t>
            </a:r>
            <a:r>
              <a:rPr sz="250" spc="-15" dirty="0">
                <a:latin typeface="Times New Roman"/>
                <a:cs typeface="Times New Roman"/>
              </a:rPr>
              <a:t>by</a:t>
            </a:r>
            <a:r>
              <a:rPr sz="250" spc="-10" dirty="0">
                <a:latin typeface="Times New Roman"/>
                <a:cs typeface="Times New Roman"/>
              </a:rPr>
              <a:t> levels of</a:t>
            </a:r>
            <a:r>
              <a:rPr sz="250" spc="5" dirty="0">
                <a:latin typeface="Times New Roman"/>
                <a:cs typeface="Times New Roman"/>
              </a:rPr>
              <a:t> </a:t>
            </a:r>
            <a:r>
              <a:rPr sz="250" spc="-10" dirty="0">
                <a:latin typeface="Times New Roman"/>
                <a:cs typeface="Times New Roman"/>
              </a:rPr>
              <a:t>Bacteroides</a:t>
            </a:r>
            <a:r>
              <a:rPr sz="250" dirty="0">
                <a:latin typeface="Times New Roman"/>
                <a:cs typeface="Times New Roman"/>
              </a:rPr>
              <a:t> </a:t>
            </a:r>
            <a:r>
              <a:rPr sz="250" spc="-15" dirty="0">
                <a:latin typeface="Times New Roman"/>
                <a:cs typeface="Times New Roman"/>
              </a:rPr>
              <a:t>and </a:t>
            </a:r>
            <a:r>
              <a:rPr sz="250" spc="-10" dirty="0">
                <a:latin typeface="Times New Roman"/>
                <a:cs typeface="Times New Roman"/>
              </a:rPr>
              <a:t> Prevotella.</a:t>
            </a:r>
            <a:r>
              <a:rPr sz="250" dirty="0">
                <a:latin typeface="Times New Roman"/>
                <a:cs typeface="Times New Roman"/>
              </a:rPr>
              <a:t> </a:t>
            </a:r>
            <a:r>
              <a:rPr sz="250" spc="-10" dirty="0">
                <a:latin typeface="Times New Roman"/>
                <a:cs typeface="Times New Roman"/>
              </a:rPr>
              <a:t>Enterotypes</a:t>
            </a:r>
            <a:r>
              <a:rPr sz="250" dirty="0">
                <a:latin typeface="Times New Roman"/>
                <a:cs typeface="Times New Roman"/>
              </a:rPr>
              <a:t> </a:t>
            </a:r>
            <a:r>
              <a:rPr sz="250" spc="-10" dirty="0">
                <a:latin typeface="Times New Roman"/>
                <a:cs typeface="Times New Roman"/>
              </a:rPr>
              <a:t>were</a:t>
            </a:r>
            <a:r>
              <a:rPr sz="250" dirty="0">
                <a:latin typeface="Times New Roman"/>
                <a:cs typeface="Times New Roman"/>
              </a:rPr>
              <a:t> </a:t>
            </a:r>
            <a:r>
              <a:rPr sz="250" spc="-10" dirty="0">
                <a:latin typeface="Times New Roman"/>
                <a:cs typeface="Times New Roman"/>
              </a:rPr>
              <a:t>strongly</a:t>
            </a:r>
            <a:r>
              <a:rPr sz="250" spc="-5" dirty="0">
                <a:latin typeface="Times New Roman"/>
                <a:cs typeface="Times New Roman"/>
              </a:rPr>
              <a:t> </a:t>
            </a:r>
            <a:r>
              <a:rPr sz="250" spc="-10" dirty="0">
                <a:latin typeface="Times New Roman"/>
                <a:cs typeface="Times New Roman"/>
              </a:rPr>
              <a:t>associated</a:t>
            </a:r>
            <a:r>
              <a:rPr sz="250" dirty="0">
                <a:latin typeface="Times New Roman"/>
                <a:cs typeface="Times New Roman"/>
              </a:rPr>
              <a:t> </a:t>
            </a:r>
            <a:r>
              <a:rPr sz="250" spc="-10" dirty="0">
                <a:latin typeface="Times New Roman"/>
                <a:cs typeface="Times New Roman"/>
              </a:rPr>
              <a:t>with</a:t>
            </a:r>
            <a:r>
              <a:rPr sz="250" dirty="0">
                <a:latin typeface="Times New Roman"/>
                <a:cs typeface="Times New Roman"/>
              </a:rPr>
              <a:t> </a:t>
            </a:r>
            <a:r>
              <a:rPr sz="250" spc="-10" dirty="0">
                <a:latin typeface="Times New Roman"/>
                <a:cs typeface="Times New Roman"/>
              </a:rPr>
              <a:t>long-term</a:t>
            </a:r>
            <a:r>
              <a:rPr sz="250" spc="-5" dirty="0">
                <a:latin typeface="Times New Roman"/>
                <a:cs typeface="Times New Roman"/>
              </a:rPr>
              <a:t> </a:t>
            </a:r>
            <a:r>
              <a:rPr sz="250" spc="-10" dirty="0">
                <a:latin typeface="Times New Roman"/>
                <a:cs typeface="Times New Roman"/>
              </a:rPr>
              <a:t>diets,</a:t>
            </a:r>
            <a:r>
              <a:rPr sz="250" spc="5" dirty="0">
                <a:latin typeface="Times New Roman"/>
                <a:cs typeface="Times New Roman"/>
              </a:rPr>
              <a:t> </a:t>
            </a:r>
            <a:r>
              <a:rPr sz="250" spc="-10" dirty="0">
                <a:latin typeface="Times New Roman"/>
                <a:cs typeface="Times New Roman"/>
              </a:rPr>
              <a:t>particularly</a:t>
            </a:r>
            <a:r>
              <a:rPr sz="250" dirty="0">
                <a:latin typeface="Times New Roman"/>
                <a:cs typeface="Times New Roman"/>
              </a:rPr>
              <a:t> </a:t>
            </a:r>
            <a:r>
              <a:rPr sz="250" spc="-10" dirty="0">
                <a:latin typeface="Times New Roman"/>
                <a:cs typeface="Times New Roman"/>
              </a:rPr>
              <a:t>protein</a:t>
            </a:r>
            <a:r>
              <a:rPr sz="250" spc="-5" dirty="0">
                <a:latin typeface="Times New Roman"/>
                <a:cs typeface="Times New Roman"/>
              </a:rPr>
              <a:t> </a:t>
            </a:r>
            <a:r>
              <a:rPr sz="250" spc="-15" dirty="0">
                <a:latin typeface="Times New Roman"/>
                <a:cs typeface="Times New Roman"/>
              </a:rPr>
              <a:t>and </a:t>
            </a:r>
            <a:r>
              <a:rPr sz="250" spc="-10" dirty="0">
                <a:latin typeface="Times New Roman"/>
                <a:cs typeface="Times New Roman"/>
              </a:rPr>
              <a:t> animal</a:t>
            </a:r>
            <a:r>
              <a:rPr sz="250" dirty="0">
                <a:latin typeface="Times New Roman"/>
                <a:cs typeface="Times New Roman"/>
              </a:rPr>
              <a:t> </a:t>
            </a:r>
            <a:r>
              <a:rPr sz="250" spc="-10" dirty="0">
                <a:latin typeface="Times New Roman"/>
                <a:cs typeface="Times New Roman"/>
              </a:rPr>
              <a:t>fat</a:t>
            </a:r>
            <a:r>
              <a:rPr sz="250" spc="10" dirty="0">
                <a:latin typeface="Times New Roman"/>
                <a:cs typeface="Times New Roman"/>
              </a:rPr>
              <a:t> </a:t>
            </a:r>
            <a:r>
              <a:rPr sz="250" spc="-10" dirty="0">
                <a:latin typeface="Times New Roman"/>
                <a:cs typeface="Times New Roman"/>
              </a:rPr>
              <a:t>(Bacteroides)</a:t>
            </a:r>
            <a:r>
              <a:rPr sz="250" spc="5" dirty="0">
                <a:latin typeface="Times New Roman"/>
                <a:cs typeface="Times New Roman"/>
              </a:rPr>
              <a:t> </a:t>
            </a:r>
            <a:r>
              <a:rPr sz="250" spc="-10" dirty="0">
                <a:latin typeface="Times New Roman"/>
                <a:cs typeface="Times New Roman"/>
              </a:rPr>
              <a:t>/high-fiber</a:t>
            </a:r>
            <a:r>
              <a:rPr sz="250" spc="-5" dirty="0">
                <a:latin typeface="Times New Roman"/>
                <a:cs typeface="Times New Roman"/>
              </a:rPr>
              <a:t> </a:t>
            </a:r>
            <a:r>
              <a:rPr sz="250" spc="-10" dirty="0">
                <a:latin typeface="Times New Roman"/>
                <a:cs typeface="Times New Roman"/>
              </a:rPr>
              <a:t>diet,</a:t>
            </a:r>
            <a:r>
              <a:rPr sz="250" spc="40" dirty="0">
                <a:latin typeface="Times New Roman"/>
                <a:cs typeface="Times New Roman"/>
              </a:rPr>
              <a:t> </a:t>
            </a:r>
            <a:r>
              <a:rPr sz="250" spc="-10" dirty="0">
                <a:latin typeface="Times New Roman"/>
                <a:cs typeface="Times New Roman"/>
              </a:rPr>
              <a:t>but</a:t>
            </a:r>
            <a:r>
              <a:rPr sz="250" spc="45" dirty="0">
                <a:latin typeface="Times New Roman"/>
                <a:cs typeface="Times New Roman"/>
              </a:rPr>
              <a:t> </a:t>
            </a:r>
            <a:r>
              <a:rPr sz="250" spc="-10" dirty="0">
                <a:latin typeface="Times New Roman"/>
                <a:cs typeface="Times New Roman"/>
              </a:rPr>
              <a:t>that</a:t>
            </a:r>
            <a:r>
              <a:rPr sz="250" spc="40" dirty="0">
                <a:latin typeface="Times New Roman"/>
                <a:cs typeface="Times New Roman"/>
              </a:rPr>
              <a:t> </a:t>
            </a:r>
            <a:r>
              <a:rPr sz="250" spc="-10" dirty="0">
                <a:latin typeface="Times New Roman"/>
                <a:cs typeface="Times New Roman"/>
              </a:rPr>
              <a:t>enterotype</a:t>
            </a:r>
            <a:r>
              <a:rPr sz="250" spc="45" dirty="0">
                <a:latin typeface="Times New Roman"/>
                <a:cs typeface="Times New Roman"/>
              </a:rPr>
              <a:t> </a:t>
            </a:r>
            <a:r>
              <a:rPr sz="250" spc="-10" dirty="0">
                <a:latin typeface="Times New Roman"/>
                <a:cs typeface="Times New Roman"/>
              </a:rPr>
              <a:t>identity</a:t>
            </a:r>
            <a:r>
              <a:rPr sz="250" spc="40" dirty="0">
                <a:latin typeface="Times New Roman"/>
                <a:cs typeface="Times New Roman"/>
              </a:rPr>
              <a:t> </a:t>
            </a:r>
            <a:r>
              <a:rPr sz="250" spc="-15" dirty="0">
                <a:latin typeface="Times New Roman"/>
                <a:cs typeface="Times New Roman"/>
              </a:rPr>
              <a:t>remained</a:t>
            </a:r>
            <a:r>
              <a:rPr sz="250" spc="35" dirty="0">
                <a:latin typeface="Times New Roman"/>
                <a:cs typeface="Times New Roman"/>
              </a:rPr>
              <a:t> </a:t>
            </a:r>
            <a:r>
              <a:rPr sz="250" spc="-10" dirty="0">
                <a:latin typeface="Times New Roman"/>
                <a:cs typeface="Times New Roman"/>
              </a:rPr>
              <a:t>stable</a:t>
            </a:r>
            <a:r>
              <a:rPr sz="250" spc="40" dirty="0">
                <a:latin typeface="Times New Roman"/>
                <a:cs typeface="Times New Roman"/>
              </a:rPr>
              <a:t> </a:t>
            </a:r>
            <a:r>
              <a:rPr sz="250" spc="-10" dirty="0">
                <a:latin typeface="Times New Roman"/>
                <a:cs typeface="Times New Roman"/>
              </a:rPr>
              <a:t>during </a:t>
            </a:r>
            <a:r>
              <a:rPr sz="250" spc="-50" dirty="0">
                <a:latin typeface="Times New Roman"/>
                <a:cs typeface="Times New Roman"/>
              </a:rPr>
              <a:t> </a:t>
            </a:r>
            <a:r>
              <a:rPr sz="250" spc="-10" dirty="0">
                <a:latin typeface="Times New Roman"/>
                <a:cs typeface="Times New Roman"/>
              </a:rPr>
              <a:t>the </a:t>
            </a:r>
            <a:r>
              <a:rPr sz="250" spc="-15" dirty="0">
                <a:latin typeface="Times New Roman"/>
                <a:cs typeface="Times New Roman"/>
              </a:rPr>
              <a:t>10-day</a:t>
            </a:r>
            <a:r>
              <a:rPr sz="250" spc="-10" dirty="0">
                <a:latin typeface="Times New Roman"/>
                <a:cs typeface="Times New Roman"/>
              </a:rPr>
              <a:t> study. </a:t>
            </a:r>
            <a:r>
              <a:rPr sz="250" spc="-15" dirty="0">
                <a:latin typeface="Times New Roman"/>
                <a:cs typeface="Times New Roman"/>
              </a:rPr>
              <a:t>Thus,</a:t>
            </a:r>
            <a:r>
              <a:rPr sz="250" dirty="0">
                <a:latin typeface="Times New Roman"/>
                <a:cs typeface="Times New Roman"/>
              </a:rPr>
              <a:t> </a:t>
            </a:r>
            <a:r>
              <a:rPr sz="250" spc="-10" dirty="0">
                <a:latin typeface="Times New Roman"/>
                <a:cs typeface="Times New Roman"/>
              </a:rPr>
              <a:t>alternative enterotype</a:t>
            </a:r>
            <a:r>
              <a:rPr sz="250" spc="-5" dirty="0">
                <a:latin typeface="Times New Roman"/>
                <a:cs typeface="Times New Roman"/>
              </a:rPr>
              <a:t> </a:t>
            </a:r>
            <a:r>
              <a:rPr sz="250" spc="-10" dirty="0">
                <a:latin typeface="Times New Roman"/>
                <a:cs typeface="Times New Roman"/>
              </a:rPr>
              <a:t>states are</a:t>
            </a:r>
            <a:r>
              <a:rPr sz="250" dirty="0">
                <a:latin typeface="Times New Roman"/>
                <a:cs typeface="Times New Roman"/>
              </a:rPr>
              <a:t> </a:t>
            </a:r>
            <a:r>
              <a:rPr sz="250" spc="-10" dirty="0">
                <a:latin typeface="Times New Roman"/>
                <a:cs typeface="Times New Roman"/>
              </a:rPr>
              <a:t>associated with long-term diet.</a:t>
            </a:r>
            <a:endParaRPr sz="250" dirty="0">
              <a:latin typeface="Times New Roman"/>
              <a:cs typeface="Times New Roman"/>
            </a:endParaRPr>
          </a:p>
        </p:txBody>
      </p:sp>
      <p:sp>
        <p:nvSpPr>
          <p:cNvPr id="34" name="object 34"/>
          <p:cNvSpPr/>
          <p:nvPr/>
        </p:nvSpPr>
        <p:spPr>
          <a:xfrm>
            <a:off x="1118964" y="4702985"/>
            <a:ext cx="60960" cy="0"/>
          </a:xfrm>
          <a:custGeom>
            <a:avLst/>
            <a:gdLst/>
            <a:ahLst/>
            <a:cxnLst/>
            <a:rect l="l" t="t" r="r" b="b"/>
            <a:pathLst>
              <a:path w="60959">
                <a:moveTo>
                  <a:pt x="0" y="0"/>
                </a:moveTo>
                <a:lnTo>
                  <a:pt x="60611"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1106264" y="4715054"/>
            <a:ext cx="1092200" cy="51296"/>
          </a:xfrm>
          <a:prstGeom prst="rect">
            <a:avLst/>
          </a:prstGeom>
        </p:spPr>
        <p:txBody>
          <a:bodyPr vert="horz" wrap="square" lIns="0" tIns="12700" rIns="0" bIns="0" rtlCol="0">
            <a:spAutoFit/>
          </a:bodyPr>
          <a:lstStyle/>
          <a:p>
            <a:pPr marL="12700">
              <a:spcBef>
                <a:spcPts val="100"/>
              </a:spcBef>
            </a:pPr>
            <a:r>
              <a:rPr sz="250" spc="-15" dirty="0">
                <a:latin typeface="Times New Roman"/>
                <a:cs typeface="Times New Roman"/>
              </a:rPr>
              <a:t>We</a:t>
            </a:r>
            <a:r>
              <a:rPr sz="250" spc="-5" dirty="0">
                <a:latin typeface="Times New Roman"/>
                <a:cs typeface="Times New Roman"/>
              </a:rPr>
              <a:t> </a:t>
            </a:r>
            <a:r>
              <a:rPr sz="250" spc="-10" dirty="0">
                <a:latin typeface="Times New Roman"/>
                <a:cs typeface="Times New Roman"/>
              </a:rPr>
              <a:t>coexist</a:t>
            </a:r>
            <a:r>
              <a:rPr sz="250" dirty="0">
                <a:latin typeface="Times New Roman"/>
                <a:cs typeface="Times New Roman"/>
              </a:rPr>
              <a:t> </a:t>
            </a:r>
            <a:r>
              <a:rPr sz="250" spc="-10" dirty="0">
                <a:latin typeface="Times New Roman"/>
                <a:cs typeface="Times New Roman"/>
              </a:rPr>
              <a:t>with</a:t>
            </a:r>
            <a:r>
              <a:rPr sz="250" spc="-5" dirty="0">
                <a:latin typeface="Times New Roman"/>
                <a:cs typeface="Times New Roman"/>
              </a:rPr>
              <a:t> </a:t>
            </a:r>
            <a:r>
              <a:rPr sz="250" spc="-10" dirty="0">
                <a:latin typeface="Times New Roman"/>
                <a:cs typeface="Times New Roman"/>
              </a:rPr>
              <a:t>our</a:t>
            </a:r>
            <a:r>
              <a:rPr sz="250" spc="-5" dirty="0">
                <a:latin typeface="Times New Roman"/>
                <a:cs typeface="Times New Roman"/>
              </a:rPr>
              <a:t> </a:t>
            </a:r>
            <a:r>
              <a:rPr sz="250" spc="-10" dirty="0" err="1">
                <a:latin typeface="Times New Roman"/>
                <a:cs typeface="Times New Roman"/>
              </a:rPr>
              <a:t>gutmicrobiota</a:t>
            </a:r>
            <a:r>
              <a:rPr sz="250" dirty="0">
                <a:latin typeface="Times New Roman"/>
                <a:cs typeface="Times New Roman"/>
              </a:rPr>
              <a:t> </a:t>
            </a:r>
            <a:r>
              <a:rPr sz="250" spc="-10" dirty="0">
                <a:latin typeface="Times New Roman"/>
                <a:cs typeface="Times New Roman"/>
              </a:rPr>
              <a:t>as</a:t>
            </a:r>
            <a:r>
              <a:rPr sz="250" spc="-5" dirty="0">
                <a:latin typeface="Times New Roman"/>
                <a:cs typeface="Times New Roman"/>
              </a:rPr>
              <a:t> </a:t>
            </a:r>
            <a:r>
              <a:rPr sz="250" spc="-10" dirty="0">
                <a:latin typeface="Times New Roman"/>
                <a:cs typeface="Times New Roman"/>
              </a:rPr>
              <a:t>mutualists,</a:t>
            </a:r>
            <a:r>
              <a:rPr sz="250" dirty="0">
                <a:latin typeface="Times New Roman"/>
                <a:cs typeface="Times New Roman"/>
              </a:rPr>
              <a:t> </a:t>
            </a:r>
            <a:r>
              <a:rPr sz="250" spc="-10" dirty="0">
                <a:latin typeface="Times New Roman"/>
                <a:cs typeface="Times New Roman"/>
              </a:rPr>
              <a:t>but</a:t>
            </a:r>
            <a:r>
              <a:rPr sz="250" spc="-5" dirty="0">
                <a:latin typeface="Times New Roman"/>
                <a:cs typeface="Times New Roman"/>
              </a:rPr>
              <a:t> </a:t>
            </a:r>
            <a:r>
              <a:rPr sz="250" spc="-10" dirty="0">
                <a:latin typeface="Times New Roman"/>
                <a:cs typeface="Times New Roman"/>
              </a:rPr>
              <a:t>this</a:t>
            </a:r>
            <a:r>
              <a:rPr sz="250" spc="-5" dirty="0">
                <a:latin typeface="Times New Roman"/>
                <a:cs typeface="Times New Roman"/>
              </a:rPr>
              <a:t> </a:t>
            </a:r>
            <a:r>
              <a:rPr sz="250" spc="-10" dirty="0">
                <a:latin typeface="Times New Roman"/>
                <a:cs typeface="Times New Roman"/>
              </a:rPr>
              <a:t>relationship </a:t>
            </a:r>
            <a:r>
              <a:rPr sz="250" spc="-15" dirty="0">
                <a:latin typeface="Times New Roman"/>
                <a:cs typeface="Times New Roman"/>
              </a:rPr>
              <a:t>sometimes</a:t>
            </a:r>
            <a:r>
              <a:rPr sz="250" spc="-5" dirty="0">
                <a:latin typeface="Times New Roman"/>
                <a:cs typeface="Times New Roman"/>
              </a:rPr>
              <a:t> </a:t>
            </a:r>
            <a:r>
              <a:rPr sz="250" spc="-15" dirty="0">
                <a:latin typeface="Times New Roman"/>
                <a:cs typeface="Times New Roman"/>
              </a:rPr>
              <a:t>becomes</a:t>
            </a:r>
            <a:endParaRPr sz="250" dirty="0">
              <a:latin typeface="Times New Roman"/>
              <a:cs typeface="Times New Roman"/>
            </a:endParaRPr>
          </a:p>
        </p:txBody>
      </p:sp>
      <p:sp>
        <p:nvSpPr>
          <p:cNvPr id="37" name="object 37"/>
          <p:cNvSpPr/>
          <p:nvPr/>
        </p:nvSpPr>
        <p:spPr>
          <a:xfrm>
            <a:off x="941645" y="4976538"/>
            <a:ext cx="238125" cy="0"/>
          </a:xfrm>
          <a:custGeom>
            <a:avLst/>
            <a:gdLst/>
            <a:ahLst/>
            <a:cxnLst/>
            <a:rect l="l" t="t" r="r" b="b"/>
            <a:pathLst>
              <a:path w="238125">
                <a:moveTo>
                  <a:pt x="0" y="0"/>
                </a:moveTo>
                <a:lnTo>
                  <a:pt x="237931" y="0"/>
                </a:lnTo>
              </a:path>
            </a:pathLst>
          </a:custGeom>
          <a:ln w="3175">
            <a:solidFill>
              <a:srgbClr val="000000"/>
            </a:solidFill>
          </a:ln>
        </p:spPr>
        <p:txBody>
          <a:bodyPr wrap="square" lIns="0" tIns="0" rIns="0" bIns="0" rtlCol="0"/>
          <a:lstStyle/>
          <a:p>
            <a:endParaRPr/>
          </a:p>
        </p:txBody>
      </p:sp>
      <p:grpSp>
        <p:nvGrpSpPr>
          <p:cNvPr id="39" name="object 39"/>
          <p:cNvGrpSpPr/>
          <p:nvPr/>
        </p:nvGrpSpPr>
        <p:grpSpPr>
          <a:xfrm>
            <a:off x="792530" y="2854972"/>
            <a:ext cx="1424940" cy="175895"/>
            <a:chOff x="792530" y="1997721"/>
            <a:chExt cx="1424940" cy="175895"/>
          </a:xfrm>
        </p:grpSpPr>
        <p:pic>
          <p:nvPicPr>
            <p:cNvPr id="40" name="object 40"/>
            <p:cNvPicPr/>
            <p:nvPr/>
          </p:nvPicPr>
          <p:blipFill>
            <a:blip r:embed="rId3" cstate="print"/>
            <a:stretch>
              <a:fillRect/>
            </a:stretch>
          </p:blipFill>
          <p:spPr>
            <a:xfrm>
              <a:off x="792530" y="2010407"/>
              <a:ext cx="141784" cy="153585"/>
            </a:xfrm>
            <a:prstGeom prst="rect">
              <a:avLst/>
            </a:prstGeom>
          </p:spPr>
        </p:pic>
        <p:sp>
          <p:nvSpPr>
            <p:cNvPr id="41" name="object 41"/>
            <p:cNvSpPr/>
            <p:nvPr/>
          </p:nvSpPr>
          <p:spPr>
            <a:xfrm>
              <a:off x="943477" y="1997721"/>
              <a:ext cx="1273810" cy="175895"/>
            </a:xfrm>
            <a:custGeom>
              <a:avLst/>
              <a:gdLst/>
              <a:ahLst/>
              <a:cxnLst/>
              <a:rect l="l" t="t" r="r" b="b"/>
              <a:pathLst>
                <a:path w="1273810" h="175894">
                  <a:moveTo>
                    <a:pt x="1273369" y="0"/>
                  </a:moveTo>
                  <a:lnTo>
                    <a:pt x="0" y="0"/>
                  </a:lnTo>
                  <a:lnTo>
                    <a:pt x="0" y="175859"/>
                  </a:lnTo>
                  <a:lnTo>
                    <a:pt x="1273369" y="175859"/>
                  </a:lnTo>
                  <a:lnTo>
                    <a:pt x="1273369" y="0"/>
                  </a:lnTo>
                  <a:close/>
                </a:path>
              </a:pathLst>
            </a:custGeom>
            <a:solidFill>
              <a:srgbClr val="FFEED4"/>
            </a:solidFill>
          </p:spPr>
          <p:txBody>
            <a:bodyPr wrap="square" lIns="0" tIns="0" rIns="0" bIns="0" rtlCol="0"/>
            <a:lstStyle/>
            <a:p>
              <a:endParaRPr/>
            </a:p>
          </p:txBody>
        </p:sp>
      </p:grpSp>
      <p:sp>
        <p:nvSpPr>
          <p:cNvPr id="42" name="object 42"/>
          <p:cNvSpPr txBox="1"/>
          <p:nvPr/>
        </p:nvSpPr>
        <p:spPr>
          <a:xfrm>
            <a:off x="943513" y="2854856"/>
            <a:ext cx="1038225" cy="166712"/>
          </a:xfrm>
          <a:prstGeom prst="rect">
            <a:avLst/>
          </a:prstGeom>
          <a:solidFill>
            <a:srgbClr val="FFEED4"/>
          </a:solidFill>
        </p:spPr>
        <p:txBody>
          <a:bodyPr vert="horz" wrap="square" lIns="0" tIns="0" rIns="0" bIns="0" rtlCol="0">
            <a:spAutoFit/>
          </a:bodyPr>
          <a:lstStyle/>
          <a:p>
            <a:pPr marL="11430">
              <a:lnSpc>
                <a:spcPts val="595"/>
              </a:lnSpc>
            </a:pPr>
            <a:r>
              <a:rPr sz="550" spc="-30" dirty="0">
                <a:latin typeface="Times New Roman"/>
                <a:cs typeface="Times New Roman"/>
              </a:rPr>
              <a:t>N</a:t>
            </a:r>
            <a:r>
              <a:rPr sz="550" spc="-20" dirty="0">
                <a:latin typeface="Times New Roman"/>
                <a:cs typeface="Times New Roman"/>
              </a:rPr>
              <a:t>I</a:t>
            </a:r>
            <a:r>
              <a:rPr sz="550" spc="-30" dirty="0">
                <a:latin typeface="Times New Roman"/>
                <a:cs typeface="Times New Roman"/>
              </a:rPr>
              <a:t>H</a:t>
            </a:r>
            <a:r>
              <a:rPr sz="550" spc="-10" dirty="0">
                <a:latin typeface="Times New Roman"/>
                <a:cs typeface="Times New Roman"/>
              </a:rPr>
              <a:t> </a:t>
            </a:r>
            <a:r>
              <a:rPr sz="550" spc="-25" dirty="0">
                <a:latin typeface="Times New Roman"/>
                <a:cs typeface="Times New Roman"/>
              </a:rPr>
              <a:t>Pu</a:t>
            </a:r>
            <a:r>
              <a:rPr sz="550" spc="-20" dirty="0">
                <a:latin typeface="Times New Roman"/>
                <a:cs typeface="Times New Roman"/>
              </a:rPr>
              <a:t>blic</a:t>
            </a:r>
            <a:r>
              <a:rPr sz="550" spc="-10" dirty="0">
                <a:latin typeface="Times New Roman"/>
                <a:cs typeface="Times New Roman"/>
              </a:rPr>
              <a:t> </a:t>
            </a:r>
            <a:r>
              <a:rPr sz="550" spc="-30" dirty="0">
                <a:latin typeface="Times New Roman"/>
                <a:cs typeface="Times New Roman"/>
              </a:rPr>
              <a:t>A</a:t>
            </a:r>
            <a:r>
              <a:rPr sz="550" spc="-25" dirty="0">
                <a:latin typeface="Times New Roman"/>
                <a:cs typeface="Times New Roman"/>
              </a:rPr>
              <a:t>c</a:t>
            </a:r>
            <a:r>
              <a:rPr sz="550" spc="-20" dirty="0">
                <a:latin typeface="Times New Roman"/>
                <a:cs typeface="Times New Roman"/>
              </a:rPr>
              <a:t>cess</a:t>
            </a:r>
            <a:endParaRPr sz="550">
              <a:latin typeface="Times New Roman"/>
              <a:cs typeface="Times New Roman"/>
            </a:endParaRPr>
          </a:p>
          <a:p>
            <a:pPr marL="11430">
              <a:lnSpc>
                <a:spcPts val="390"/>
              </a:lnSpc>
            </a:pPr>
            <a:r>
              <a:rPr sz="350" b="1" spc="-20" dirty="0">
                <a:latin typeface="Times New Roman"/>
                <a:cs typeface="Times New Roman"/>
              </a:rPr>
              <a:t>Autho</a:t>
            </a:r>
            <a:r>
              <a:rPr sz="350" b="1" spc="-15" dirty="0">
                <a:latin typeface="Times New Roman"/>
                <a:cs typeface="Times New Roman"/>
              </a:rPr>
              <a:t>r</a:t>
            </a:r>
            <a:r>
              <a:rPr sz="350" b="1" spc="-10" dirty="0">
                <a:latin typeface="Times New Roman"/>
                <a:cs typeface="Times New Roman"/>
              </a:rPr>
              <a:t> </a:t>
            </a:r>
            <a:r>
              <a:rPr sz="350" b="1" spc="-20" dirty="0">
                <a:latin typeface="Times New Roman"/>
                <a:cs typeface="Times New Roman"/>
              </a:rPr>
              <a:t>Manusc</a:t>
            </a:r>
            <a:r>
              <a:rPr sz="350" b="1" spc="-15" dirty="0">
                <a:latin typeface="Times New Roman"/>
                <a:cs typeface="Times New Roman"/>
              </a:rPr>
              <a:t>ript</a:t>
            </a:r>
            <a:endParaRPr sz="350">
              <a:latin typeface="Times New Roman"/>
              <a:cs typeface="Times New Roman"/>
            </a:endParaRPr>
          </a:p>
          <a:p>
            <a:pPr marL="11430">
              <a:lnSpc>
                <a:spcPts val="340"/>
              </a:lnSpc>
            </a:pPr>
            <a:r>
              <a:rPr sz="300" spc="-30" dirty="0">
                <a:solidFill>
                  <a:srgbClr val="B5C6DE"/>
                </a:solidFill>
                <a:latin typeface="Times New Roman"/>
                <a:cs typeface="Times New Roman"/>
              </a:rPr>
              <a:t>S</a:t>
            </a:r>
            <a:r>
              <a:rPr sz="300" spc="-25" dirty="0">
                <a:solidFill>
                  <a:srgbClr val="B5C6DE"/>
                </a:solidFill>
                <a:latin typeface="Times New Roman"/>
                <a:cs typeface="Times New Roman"/>
              </a:rPr>
              <a:t>cienc</a:t>
            </a:r>
            <a:r>
              <a:rPr sz="300" spc="-20" dirty="0">
                <a:solidFill>
                  <a:srgbClr val="B5C6DE"/>
                </a:solidFill>
                <a:latin typeface="Times New Roman"/>
                <a:cs typeface="Times New Roman"/>
              </a:rPr>
              <a:t>e</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Au</a:t>
            </a:r>
            <a:r>
              <a:rPr sz="250" spc="-5" dirty="0">
                <a:solidFill>
                  <a:srgbClr val="B5C6DE"/>
                </a:solidFill>
                <a:latin typeface="Times New Roman"/>
                <a:cs typeface="Times New Roman"/>
              </a:rPr>
              <a:t>t</a:t>
            </a:r>
            <a:r>
              <a:rPr sz="250" dirty="0">
                <a:solidFill>
                  <a:srgbClr val="B5C6DE"/>
                </a:solidFill>
                <a:latin typeface="Times New Roman"/>
                <a:cs typeface="Times New Roman"/>
              </a:rPr>
              <a:t>hor</a:t>
            </a:r>
            <a:r>
              <a:rPr sz="250" spc="-5" dirty="0">
                <a:solidFill>
                  <a:srgbClr val="B5C6DE"/>
                </a:solidFill>
                <a:latin typeface="Times New Roman"/>
                <a:cs typeface="Times New Roman"/>
              </a:rPr>
              <a:t> </a:t>
            </a:r>
            <a:r>
              <a:rPr sz="250" dirty="0">
                <a:solidFill>
                  <a:srgbClr val="B5C6DE"/>
                </a:solidFill>
                <a:latin typeface="Times New Roman"/>
                <a:cs typeface="Times New Roman"/>
              </a:rPr>
              <a:t>manusc</a:t>
            </a:r>
            <a:r>
              <a:rPr sz="250" spc="-5" dirty="0">
                <a:solidFill>
                  <a:srgbClr val="B5C6DE"/>
                </a:solidFill>
                <a:latin typeface="Times New Roman"/>
                <a:cs typeface="Times New Roman"/>
              </a:rPr>
              <a:t>ri</a:t>
            </a:r>
            <a:r>
              <a:rPr sz="250" dirty="0">
                <a:solidFill>
                  <a:srgbClr val="B5C6DE"/>
                </a:solidFill>
                <a:latin typeface="Times New Roman"/>
                <a:cs typeface="Times New Roman"/>
              </a:rPr>
              <a:t>p</a:t>
            </a:r>
            <a:r>
              <a:rPr sz="250" spc="-5" dirty="0">
                <a:solidFill>
                  <a:srgbClr val="B5C6DE"/>
                </a:solidFill>
                <a:latin typeface="Times New Roman"/>
                <a:cs typeface="Times New Roman"/>
              </a:rPr>
              <a:t>t</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ava</a:t>
            </a:r>
            <a:r>
              <a:rPr sz="250" spc="-5" dirty="0">
                <a:solidFill>
                  <a:srgbClr val="B5C6DE"/>
                </a:solidFill>
                <a:latin typeface="Times New Roman"/>
                <a:cs typeface="Times New Roman"/>
              </a:rPr>
              <a:t>il</a:t>
            </a:r>
            <a:r>
              <a:rPr sz="250" dirty="0">
                <a:solidFill>
                  <a:srgbClr val="B5C6DE"/>
                </a:solidFill>
                <a:latin typeface="Times New Roman"/>
                <a:cs typeface="Times New Roman"/>
              </a:rPr>
              <a:t>able </a:t>
            </a:r>
            <a:r>
              <a:rPr sz="250" spc="-5" dirty="0">
                <a:solidFill>
                  <a:srgbClr val="B5C6DE"/>
                </a:solidFill>
                <a:latin typeface="Times New Roman"/>
                <a:cs typeface="Times New Roman"/>
              </a:rPr>
              <a:t>i</a:t>
            </a:r>
            <a:r>
              <a:rPr sz="250" dirty="0">
                <a:solidFill>
                  <a:srgbClr val="B5C6DE"/>
                </a:solidFill>
                <a:latin typeface="Times New Roman"/>
                <a:cs typeface="Times New Roman"/>
              </a:rPr>
              <a:t>n PMC</a:t>
            </a:r>
            <a:r>
              <a:rPr sz="250" spc="-5" dirty="0">
                <a:solidFill>
                  <a:srgbClr val="B5C6DE"/>
                </a:solidFill>
                <a:latin typeface="Times New Roman"/>
                <a:cs typeface="Times New Roman"/>
              </a:rPr>
              <a:t> </a:t>
            </a:r>
            <a:r>
              <a:rPr sz="250" dirty="0">
                <a:solidFill>
                  <a:srgbClr val="B5C6DE"/>
                </a:solidFill>
                <a:latin typeface="Times New Roman"/>
                <a:cs typeface="Times New Roman"/>
              </a:rPr>
              <a:t>2012 June 06.</a:t>
            </a:r>
            <a:endParaRPr sz="250">
              <a:latin typeface="Times New Roman"/>
              <a:cs typeface="Times New Roman"/>
            </a:endParaRPr>
          </a:p>
        </p:txBody>
      </p:sp>
      <p:grpSp>
        <p:nvGrpSpPr>
          <p:cNvPr id="43" name="object 43"/>
          <p:cNvGrpSpPr/>
          <p:nvPr/>
        </p:nvGrpSpPr>
        <p:grpSpPr>
          <a:xfrm>
            <a:off x="779807" y="2850060"/>
            <a:ext cx="1440815" cy="186055"/>
            <a:chOff x="779806" y="1992809"/>
            <a:chExt cx="1440815" cy="186055"/>
          </a:xfrm>
        </p:grpSpPr>
        <p:sp>
          <p:nvSpPr>
            <p:cNvPr id="44" name="object 44"/>
            <p:cNvSpPr/>
            <p:nvPr/>
          </p:nvSpPr>
          <p:spPr>
            <a:xfrm>
              <a:off x="781393" y="1996059"/>
              <a:ext cx="161290" cy="0"/>
            </a:xfrm>
            <a:custGeom>
              <a:avLst/>
              <a:gdLst/>
              <a:ahLst/>
              <a:cxnLst/>
              <a:rect l="l" t="t" r="r" b="b"/>
              <a:pathLst>
                <a:path w="161290">
                  <a:moveTo>
                    <a:pt x="0" y="0"/>
                  </a:moveTo>
                  <a:lnTo>
                    <a:pt x="160911" y="0"/>
                  </a:lnTo>
                </a:path>
              </a:pathLst>
            </a:custGeom>
            <a:ln w="3175">
              <a:solidFill>
                <a:srgbClr val="B5C6DE"/>
              </a:solidFill>
            </a:ln>
          </p:spPr>
          <p:txBody>
            <a:bodyPr wrap="square" lIns="0" tIns="0" rIns="0" bIns="0" rtlCol="0"/>
            <a:lstStyle/>
            <a:p>
              <a:endParaRPr/>
            </a:p>
          </p:txBody>
        </p:sp>
        <p:sp>
          <p:nvSpPr>
            <p:cNvPr id="45" name="object 45"/>
            <p:cNvSpPr/>
            <p:nvPr/>
          </p:nvSpPr>
          <p:spPr>
            <a:xfrm>
              <a:off x="942083" y="1994397"/>
              <a:ext cx="0" cy="182880"/>
            </a:xfrm>
            <a:custGeom>
              <a:avLst/>
              <a:gdLst/>
              <a:ahLst/>
              <a:cxnLst/>
              <a:rect l="l" t="t" r="r" b="b"/>
              <a:pathLst>
                <a:path h="182880">
                  <a:moveTo>
                    <a:pt x="0" y="0"/>
                  </a:moveTo>
                  <a:lnTo>
                    <a:pt x="0" y="0"/>
                  </a:lnTo>
                  <a:lnTo>
                    <a:pt x="0" y="182283"/>
                  </a:lnTo>
                </a:path>
              </a:pathLst>
            </a:custGeom>
            <a:ln w="3175">
              <a:solidFill>
                <a:srgbClr val="B5C6DE"/>
              </a:solidFill>
            </a:ln>
          </p:spPr>
          <p:txBody>
            <a:bodyPr wrap="square" lIns="0" tIns="0" rIns="0" bIns="0" rtlCol="0"/>
            <a:lstStyle/>
            <a:p>
              <a:endParaRPr/>
            </a:p>
          </p:txBody>
        </p:sp>
        <p:sp>
          <p:nvSpPr>
            <p:cNvPr id="46" name="object 46"/>
            <p:cNvSpPr/>
            <p:nvPr/>
          </p:nvSpPr>
          <p:spPr>
            <a:xfrm>
              <a:off x="781393" y="2175274"/>
              <a:ext cx="161290" cy="0"/>
            </a:xfrm>
            <a:custGeom>
              <a:avLst/>
              <a:gdLst/>
              <a:ahLst/>
              <a:cxnLst/>
              <a:rect l="l" t="t" r="r" b="b"/>
              <a:pathLst>
                <a:path w="161290">
                  <a:moveTo>
                    <a:pt x="160911" y="0"/>
                  </a:moveTo>
                  <a:lnTo>
                    <a:pt x="0" y="0"/>
                  </a:lnTo>
                </a:path>
              </a:pathLst>
            </a:custGeom>
            <a:ln w="3175">
              <a:solidFill>
                <a:srgbClr val="B5C6DE"/>
              </a:solidFill>
            </a:ln>
          </p:spPr>
          <p:txBody>
            <a:bodyPr wrap="square" lIns="0" tIns="0" rIns="0" bIns="0" rtlCol="0"/>
            <a:lstStyle/>
            <a:p>
              <a:endParaRPr/>
            </a:p>
          </p:txBody>
        </p:sp>
        <p:sp>
          <p:nvSpPr>
            <p:cNvPr id="47" name="object 47"/>
            <p:cNvSpPr/>
            <p:nvPr/>
          </p:nvSpPr>
          <p:spPr>
            <a:xfrm>
              <a:off x="782051" y="1995322"/>
              <a:ext cx="0" cy="180975"/>
            </a:xfrm>
            <a:custGeom>
              <a:avLst/>
              <a:gdLst/>
              <a:ahLst/>
              <a:cxnLst/>
              <a:rect l="l" t="t" r="r" b="b"/>
              <a:pathLst>
                <a:path h="180975">
                  <a:moveTo>
                    <a:pt x="0" y="180656"/>
                  </a:moveTo>
                  <a:lnTo>
                    <a:pt x="0" y="0"/>
                  </a:lnTo>
                </a:path>
              </a:pathLst>
            </a:custGeom>
            <a:ln w="3175">
              <a:solidFill>
                <a:srgbClr val="B5C6DE"/>
              </a:solidFill>
            </a:ln>
          </p:spPr>
          <p:txBody>
            <a:bodyPr wrap="square" lIns="0" tIns="0" rIns="0" bIns="0" rtlCol="0"/>
            <a:lstStyle/>
            <a:p>
              <a:endParaRPr/>
            </a:p>
          </p:txBody>
        </p:sp>
        <p:sp>
          <p:nvSpPr>
            <p:cNvPr id="48" name="object 48"/>
            <p:cNvSpPr/>
            <p:nvPr/>
          </p:nvSpPr>
          <p:spPr>
            <a:xfrm>
              <a:off x="941644" y="1996059"/>
              <a:ext cx="1277620" cy="0"/>
            </a:xfrm>
            <a:custGeom>
              <a:avLst/>
              <a:gdLst/>
              <a:ahLst/>
              <a:cxnLst/>
              <a:rect l="l" t="t" r="r" b="b"/>
              <a:pathLst>
                <a:path w="1277620">
                  <a:moveTo>
                    <a:pt x="0" y="0"/>
                  </a:moveTo>
                  <a:lnTo>
                    <a:pt x="1277386" y="0"/>
                  </a:lnTo>
                </a:path>
              </a:pathLst>
            </a:custGeom>
            <a:ln w="3175">
              <a:solidFill>
                <a:srgbClr val="B5C6DE"/>
              </a:solidFill>
            </a:ln>
          </p:spPr>
          <p:txBody>
            <a:bodyPr wrap="square" lIns="0" tIns="0" rIns="0" bIns="0" rtlCol="0"/>
            <a:lstStyle/>
            <a:p>
              <a:endParaRPr/>
            </a:p>
          </p:txBody>
        </p:sp>
        <p:sp>
          <p:nvSpPr>
            <p:cNvPr id="49" name="object 49"/>
            <p:cNvSpPr/>
            <p:nvPr/>
          </p:nvSpPr>
          <p:spPr>
            <a:xfrm>
              <a:off x="2218381" y="1995324"/>
              <a:ext cx="0" cy="180975"/>
            </a:xfrm>
            <a:custGeom>
              <a:avLst/>
              <a:gdLst/>
              <a:ahLst/>
              <a:cxnLst/>
              <a:rect l="l" t="t" r="r" b="b"/>
              <a:pathLst>
                <a:path h="180975">
                  <a:moveTo>
                    <a:pt x="0" y="0"/>
                  </a:moveTo>
                  <a:lnTo>
                    <a:pt x="0" y="180653"/>
                  </a:lnTo>
                </a:path>
              </a:pathLst>
            </a:custGeom>
            <a:ln w="3175">
              <a:solidFill>
                <a:srgbClr val="B5C6DE"/>
              </a:solidFill>
            </a:ln>
          </p:spPr>
          <p:txBody>
            <a:bodyPr wrap="square" lIns="0" tIns="0" rIns="0" bIns="0" rtlCol="0"/>
            <a:lstStyle/>
            <a:p>
              <a:endParaRPr/>
            </a:p>
          </p:txBody>
        </p:sp>
        <p:sp>
          <p:nvSpPr>
            <p:cNvPr id="50" name="object 50"/>
            <p:cNvSpPr/>
            <p:nvPr/>
          </p:nvSpPr>
          <p:spPr>
            <a:xfrm>
              <a:off x="941644" y="2175274"/>
              <a:ext cx="1277620" cy="0"/>
            </a:xfrm>
            <a:custGeom>
              <a:avLst/>
              <a:gdLst/>
              <a:ahLst/>
              <a:cxnLst/>
              <a:rect l="l" t="t" r="r" b="b"/>
              <a:pathLst>
                <a:path w="1277620">
                  <a:moveTo>
                    <a:pt x="1277387" y="0"/>
                  </a:moveTo>
                  <a:lnTo>
                    <a:pt x="0" y="0"/>
                  </a:lnTo>
                </a:path>
              </a:pathLst>
            </a:custGeom>
            <a:ln w="3175">
              <a:solidFill>
                <a:srgbClr val="B5C6DE"/>
              </a:solidFill>
            </a:ln>
          </p:spPr>
          <p:txBody>
            <a:bodyPr wrap="square" lIns="0" tIns="0" rIns="0" bIns="0" rtlCol="0"/>
            <a:lstStyle/>
            <a:p>
              <a:endParaRPr/>
            </a:p>
          </p:txBody>
        </p:sp>
      </p:grpSp>
      <p:sp>
        <p:nvSpPr>
          <p:cNvPr id="51" name="object 51"/>
          <p:cNvSpPr txBox="1"/>
          <p:nvPr/>
        </p:nvSpPr>
        <p:spPr>
          <a:xfrm>
            <a:off x="928945" y="3024396"/>
            <a:ext cx="955675" cy="89768"/>
          </a:xfrm>
          <a:prstGeom prst="rect">
            <a:avLst/>
          </a:prstGeom>
        </p:spPr>
        <p:txBody>
          <a:bodyPr vert="horz" wrap="square" lIns="0" tIns="12700" rIns="0" bIns="0" rtlCol="0">
            <a:spAutoFit/>
          </a:bodyPr>
          <a:lstStyle/>
          <a:p>
            <a:pPr marL="12700">
              <a:spcBef>
                <a:spcPts val="100"/>
              </a:spcBef>
            </a:pPr>
            <a:r>
              <a:rPr sz="250" spc="-10" dirty="0">
                <a:latin typeface="Times New Roman"/>
                <a:cs typeface="Times New Roman"/>
              </a:rPr>
              <a:t>Pu</a:t>
            </a:r>
            <a:r>
              <a:rPr sz="250" spc="-15" dirty="0">
                <a:latin typeface="Times New Roman"/>
                <a:cs typeface="Times New Roman"/>
              </a:rPr>
              <a:t>b</a:t>
            </a:r>
            <a:r>
              <a:rPr sz="250" spc="-5" dirty="0">
                <a:latin typeface="Times New Roman"/>
                <a:cs typeface="Times New Roman"/>
              </a:rPr>
              <a:t>li</a:t>
            </a:r>
            <a:r>
              <a:rPr sz="250" spc="-15" dirty="0">
                <a:latin typeface="Times New Roman"/>
                <a:cs typeface="Times New Roman"/>
              </a:rPr>
              <a:t>s</a:t>
            </a:r>
            <a:r>
              <a:rPr sz="250" spc="-10" dirty="0">
                <a:latin typeface="Times New Roman"/>
                <a:cs typeface="Times New Roman"/>
              </a:rPr>
              <a:t>h</a:t>
            </a:r>
            <a:r>
              <a:rPr sz="250" spc="-15" dirty="0">
                <a:latin typeface="Times New Roman"/>
                <a:cs typeface="Times New Roman"/>
              </a:rPr>
              <a:t>e</a:t>
            </a:r>
            <a:r>
              <a:rPr sz="250" spc="-10" dirty="0">
                <a:latin typeface="Times New Roman"/>
                <a:cs typeface="Times New Roman"/>
              </a:rPr>
              <a:t>d in fi</a:t>
            </a:r>
            <a:r>
              <a:rPr sz="250" spc="-15" dirty="0">
                <a:latin typeface="Times New Roman"/>
                <a:cs typeface="Times New Roman"/>
              </a:rPr>
              <a:t>n</a:t>
            </a:r>
            <a:r>
              <a:rPr sz="250" spc="-10" dirty="0">
                <a:latin typeface="Times New Roman"/>
                <a:cs typeface="Times New Roman"/>
              </a:rPr>
              <a:t>al</a:t>
            </a:r>
            <a:r>
              <a:rPr sz="250" spc="-5" dirty="0">
                <a:latin typeface="Times New Roman"/>
                <a:cs typeface="Times New Roman"/>
              </a:rPr>
              <a:t> </a:t>
            </a:r>
            <a:r>
              <a:rPr sz="250" spc="-15" dirty="0">
                <a:latin typeface="Times New Roman"/>
                <a:cs typeface="Times New Roman"/>
              </a:rPr>
              <a:t>e</a:t>
            </a:r>
            <a:r>
              <a:rPr sz="250" spc="-10" dirty="0">
                <a:latin typeface="Times New Roman"/>
                <a:cs typeface="Times New Roman"/>
              </a:rPr>
              <a:t>dited </a:t>
            </a:r>
            <a:r>
              <a:rPr sz="250" spc="-15" dirty="0">
                <a:latin typeface="Times New Roman"/>
                <a:cs typeface="Times New Roman"/>
              </a:rPr>
              <a:t>f</a:t>
            </a:r>
            <a:r>
              <a:rPr sz="250" spc="-10" dirty="0">
                <a:latin typeface="Times New Roman"/>
                <a:cs typeface="Times New Roman"/>
              </a:rPr>
              <a:t>o</a:t>
            </a:r>
            <a:r>
              <a:rPr sz="250" spc="-15" dirty="0">
                <a:latin typeface="Times New Roman"/>
                <a:cs typeface="Times New Roman"/>
              </a:rPr>
              <a:t>rm</a:t>
            </a:r>
            <a:r>
              <a:rPr sz="250" spc="-10" dirty="0">
                <a:latin typeface="Times New Roman"/>
                <a:cs typeface="Times New Roman"/>
              </a:rPr>
              <a:t> a</a:t>
            </a:r>
            <a:r>
              <a:rPr sz="250" spc="-15" dirty="0">
                <a:latin typeface="Times New Roman"/>
                <a:cs typeface="Times New Roman"/>
              </a:rPr>
              <a:t>s</a:t>
            </a:r>
            <a:r>
              <a:rPr sz="250" spc="-5" dirty="0">
                <a:latin typeface="Times New Roman"/>
                <a:cs typeface="Times New Roman"/>
              </a:rPr>
              <a:t>:</a:t>
            </a:r>
            <a:endParaRPr sz="250">
              <a:latin typeface="Times New Roman"/>
              <a:cs typeface="Times New Roman"/>
            </a:endParaRPr>
          </a:p>
          <a:p>
            <a:pPr marL="29845"/>
            <a:r>
              <a:rPr sz="250" spc="-15" dirty="0">
                <a:latin typeface="Times New Roman"/>
                <a:cs typeface="Times New Roman"/>
              </a:rPr>
              <a:t>S</a:t>
            </a:r>
            <a:r>
              <a:rPr sz="250" spc="-10" dirty="0">
                <a:latin typeface="Times New Roman"/>
                <a:cs typeface="Times New Roman"/>
              </a:rPr>
              <a:t>cience</a:t>
            </a:r>
            <a:r>
              <a:rPr sz="250" spc="-5" dirty="0">
                <a:latin typeface="Times New Roman"/>
                <a:cs typeface="Times New Roman"/>
              </a:rPr>
              <a:t>. </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1</a:t>
            </a:r>
            <a:r>
              <a:rPr sz="250" spc="-10" dirty="0">
                <a:latin typeface="Times New Roman"/>
                <a:cs typeface="Times New Roman"/>
              </a:rPr>
              <a:t>1 Oct</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r 7; 3</a:t>
            </a:r>
            <a:r>
              <a:rPr sz="250" spc="-15" dirty="0">
                <a:latin typeface="Times New Roman"/>
                <a:cs typeface="Times New Roman"/>
              </a:rPr>
              <a:t>3</a:t>
            </a:r>
            <a:r>
              <a:rPr sz="250" spc="-10" dirty="0">
                <a:latin typeface="Times New Roman"/>
                <a:cs typeface="Times New Roman"/>
              </a:rPr>
              <a:t>4</a:t>
            </a:r>
            <a:r>
              <a:rPr sz="250" spc="-15" dirty="0">
                <a:latin typeface="Times New Roman"/>
                <a:cs typeface="Times New Roman"/>
              </a:rPr>
              <a:t>(</a:t>
            </a:r>
            <a:r>
              <a:rPr sz="250" spc="-10" dirty="0">
                <a:latin typeface="Times New Roman"/>
                <a:cs typeface="Times New Roman"/>
              </a:rPr>
              <a:t>6</a:t>
            </a:r>
            <a:r>
              <a:rPr sz="250" spc="-15" dirty="0">
                <a:latin typeface="Times New Roman"/>
                <a:cs typeface="Times New Roman"/>
              </a:rPr>
              <a:t>0</a:t>
            </a:r>
            <a:r>
              <a:rPr sz="250" spc="-10" dirty="0">
                <a:latin typeface="Times New Roman"/>
                <a:cs typeface="Times New Roman"/>
              </a:rPr>
              <a:t>5</a:t>
            </a:r>
            <a:r>
              <a:rPr sz="250" spc="-15" dirty="0">
                <a:latin typeface="Times New Roman"/>
                <a:cs typeface="Times New Roman"/>
              </a:rPr>
              <a:t>2</a:t>
            </a:r>
            <a:r>
              <a:rPr sz="250" spc="-10" dirty="0">
                <a:latin typeface="Times New Roman"/>
                <a:cs typeface="Times New Roman"/>
              </a:rPr>
              <a:t>):</a:t>
            </a:r>
            <a:r>
              <a:rPr sz="250" spc="-5" dirty="0">
                <a:latin typeface="Times New Roman"/>
                <a:cs typeface="Times New Roman"/>
              </a:rPr>
              <a:t> </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5</a:t>
            </a:r>
            <a:r>
              <a:rPr sz="250" spc="-10" dirty="0">
                <a:latin typeface="Times New Roman"/>
                <a:cs typeface="Times New Roman"/>
              </a:rPr>
              <a:t>–</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8</a:t>
            </a:r>
            <a:r>
              <a:rPr sz="250" spc="-5" dirty="0">
                <a:latin typeface="Times New Roman"/>
                <a:cs typeface="Times New Roman"/>
              </a:rPr>
              <a:t>. </a:t>
            </a:r>
            <a:r>
              <a:rPr sz="250" spc="-15" dirty="0">
                <a:latin typeface="Times New Roman"/>
                <a:cs typeface="Times New Roman"/>
              </a:rPr>
              <a:t>d</a:t>
            </a:r>
            <a:r>
              <a:rPr sz="250" spc="-10" dirty="0">
                <a:latin typeface="Times New Roman"/>
                <a:cs typeface="Times New Roman"/>
              </a:rPr>
              <a:t>oi:</a:t>
            </a:r>
            <a:r>
              <a:rPr sz="250" spc="-15" dirty="0">
                <a:latin typeface="Times New Roman"/>
                <a:cs typeface="Times New Roman"/>
              </a:rPr>
              <a:t>1</a:t>
            </a:r>
            <a:r>
              <a:rPr sz="250" spc="-10" dirty="0">
                <a:latin typeface="Times New Roman"/>
                <a:cs typeface="Times New Roman"/>
              </a:rPr>
              <a:t>0.1</a:t>
            </a:r>
            <a:r>
              <a:rPr sz="250" spc="-15" dirty="0">
                <a:latin typeface="Times New Roman"/>
                <a:cs typeface="Times New Roman"/>
              </a:rPr>
              <a:t>1</a:t>
            </a:r>
            <a:r>
              <a:rPr sz="250" spc="-10" dirty="0">
                <a:latin typeface="Times New Roman"/>
                <a:cs typeface="Times New Roman"/>
              </a:rPr>
              <a:t>2</a:t>
            </a:r>
            <a:r>
              <a:rPr sz="250" spc="-15" dirty="0">
                <a:latin typeface="Times New Roman"/>
                <a:cs typeface="Times New Roman"/>
              </a:rPr>
              <a:t>6</a:t>
            </a:r>
            <a:r>
              <a:rPr sz="250" spc="-5" dirty="0">
                <a:latin typeface="Times New Roman"/>
                <a:cs typeface="Times New Roman"/>
              </a:rPr>
              <a:t>/</a:t>
            </a:r>
            <a:r>
              <a:rPr sz="250" spc="-15" dirty="0">
                <a:latin typeface="Times New Roman"/>
                <a:cs typeface="Times New Roman"/>
              </a:rPr>
              <a:t>s</a:t>
            </a:r>
            <a:r>
              <a:rPr sz="250" spc="-10" dirty="0">
                <a:latin typeface="Times New Roman"/>
                <a:cs typeface="Times New Roman"/>
              </a:rPr>
              <a:t>cie</a:t>
            </a:r>
            <a:r>
              <a:rPr sz="250" spc="-15" dirty="0">
                <a:latin typeface="Times New Roman"/>
                <a:cs typeface="Times New Roman"/>
              </a:rPr>
              <a:t>n</a:t>
            </a:r>
            <a:r>
              <a:rPr sz="250" spc="-10" dirty="0">
                <a:latin typeface="Times New Roman"/>
                <a:cs typeface="Times New Roman"/>
              </a:rPr>
              <a:t>ce.1</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8</a:t>
            </a:r>
            <a:r>
              <a:rPr sz="250" spc="-10" dirty="0">
                <a:latin typeface="Times New Roman"/>
                <a:cs typeface="Times New Roman"/>
              </a:rPr>
              <a:t>3</a:t>
            </a:r>
            <a:r>
              <a:rPr sz="250" spc="-15" dirty="0">
                <a:latin typeface="Times New Roman"/>
                <a:cs typeface="Times New Roman"/>
              </a:rPr>
              <a:t>4</a:t>
            </a:r>
            <a:r>
              <a:rPr sz="250" spc="-10" dirty="0">
                <a:latin typeface="Times New Roman"/>
                <a:cs typeface="Times New Roman"/>
              </a:rPr>
              <a:t>4.</a:t>
            </a:r>
            <a:endParaRPr sz="250">
              <a:latin typeface="Times New Roman"/>
              <a:cs typeface="Times New Roman"/>
            </a:endParaRPr>
          </a:p>
        </p:txBody>
      </p:sp>
      <p:sp>
        <p:nvSpPr>
          <p:cNvPr id="52" name="object 52"/>
          <p:cNvSpPr/>
          <p:nvPr/>
        </p:nvSpPr>
        <p:spPr>
          <a:xfrm>
            <a:off x="728856" y="2853310"/>
            <a:ext cx="53340" cy="2245995"/>
          </a:xfrm>
          <a:custGeom>
            <a:avLst/>
            <a:gdLst/>
            <a:ahLst/>
            <a:cxnLst/>
            <a:rect l="l" t="t" r="r" b="b"/>
            <a:pathLst>
              <a:path w="53340" h="2245995">
                <a:moveTo>
                  <a:pt x="53195" y="0"/>
                </a:moveTo>
                <a:lnTo>
                  <a:pt x="0" y="0"/>
                </a:lnTo>
                <a:lnTo>
                  <a:pt x="0" y="2245557"/>
                </a:lnTo>
                <a:lnTo>
                  <a:pt x="53195" y="2245557"/>
                </a:lnTo>
                <a:lnTo>
                  <a:pt x="53195" y="0"/>
                </a:lnTo>
                <a:close/>
              </a:path>
            </a:pathLst>
          </a:custGeom>
          <a:solidFill>
            <a:srgbClr val="B5C6DE"/>
          </a:solidFill>
        </p:spPr>
        <p:txBody>
          <a:bodyPr wrap="square" lIns="0" tIns="0" rIns="0" bIns="0" rtlCol="0"/>
          <a:lstStyle/>
          <a:p>
            <a:endParaRPr/>
          </a:p>
        </p:txBody>
      </p:sp>
      <p:sp>
        <p:nvSpPr>
          <p:cNvPr id="53" name="object 53"/>
          <p:cNvSpPr txBox="1"/>
          <p:nvPr/>
        </p:nvSpPr>
        <p:spPr>
          <a:xfrm>
            <a:off x="751988" y="3054881"/>
            <a:ext cx="38472" cy="477520"/>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4" name="object 54"/>
          <p:cNvSpPr txBox="1"/>
          <p:nvPr/>
        </p:nvSpPr>
        <p:spPr>
          <a:xfrm>
            <a:off x="751988" y="3737358"/>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5" name="object 55"/>
          <p:cNvSpPr txBox="1"/>
          <p:nvPr/>
        </p:nvSpPr>
        <p:spPr>
          <a:xfrm>
            <a:off x="751988" y="4419929"/>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grpSp>
        <p:nvGrpSpPr>
          <p:cNvPr id="56" name="object 56"/>
          <p:cNvGrpSpPr/>
          <p:nvPr/>
        </p:nvGrpSpPr>
        <p:grpSpPr>
          <a:xfrm>
            <a:off x="36466" y="281303"/>
            <a:ext cx="6675120" cy="4205605"/>
            <a:chOff x="126492" y="274320"/>
            <a:chExt cx="6675120" cy="4205605"/>
          </a:xfrm>
        </p:grpSpPr>
        <p:sp>
          <p:nvSpPr>
            <p:cNvPr id="57" name="object 57"/>
            <p:cNvSpPr/>
            <p:nvPr/>
          </p:nvSpPr>
          <p:spPr>
            <a:xfrm>
              <a:off x="666750" y="193167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pic>
          <p:nvPicPr>
            <p:cNvPr id="58" name="object 58"/>
            <p:cNvPicPr/>
            <p:nvPr/>
          </p:nvPicPr>
          <p:blipFill>
            <a:blip r:embed="rId4" cstate="print"/>
            <a:stretch>
              <a:fillRect/>
            </a:stretch>
          </p:blipFill>
          <p:spPr>
            <a:xfrm>
              <a:off x="1238261" y="2646978"/>
              <a:ext cx="1597057" cy="571162"/>
            </a:xfrm>
            <a:prstGeom prst="rect">
              <a:avLst/>
            </a:prstGeom>
          </p:spPr>
        </p:pic>
        <p:sp>
          <p:nvSpPr>
            <p:cNvPr id="62" name="object 62"/>
            <p:cNvSpPr/>
            <p:nvPr/>
          </p:nvSpPr>
          <p:spPr>
            <a:xfrm>
              <a:off x="126492" y="27432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grpSp>
      <p:sp>
        <p:nvSpPr>
          <p:cNvPr id="63" name="object 63"/>
          <p:cNvSpPr txBox="1">
            <a:spLocks noGrp="1"/>
          </p:cNvSpPr>
          <p:nvPr>
            <p:ph type="title"/>
          </p:nvPr>
        </p:nvSpPr>
        <p:spPr>
          <a:xfrm>
            <a:off x="211658" y="402020"/>
            <a:ext cx="6049111" cy="517449"/>
          </a:xfrm>
          <a:prstGeom prst="rect">
            <a:avLst/>
          </a:prstGeom>
        </p:spPr>
        <p:txBody>
          <a:bodyPr vert="horz" wrap="square" lIns="0" tIns="67945" rIns="0" bIns="0" rtlCol="0">
            <a:spAutoFit/>
          </a:bodyPr>
          <a:lstStyle/>
          <a:p>
            <a:pPr marL="12700" marR="5080">
              <a:lnSpc>
                <a:spcPts val="3460"/>
              </a:lnSpc>
              <a:spcBef>
                <a:spcPts val="535"/>
              </a:spcBef>
            </a:pPr>
            <a:r>
              <a:rPr lang="tr-TR" sz="3200" spc="-35" dirty="0">
                <a:solidFill>
                  <a:srgbClr val="FFFFFF"/>
                </a:solidFill>
              </a:rPr>
              <a:t>Balkon Bahçeciliği</a:t>
            </a:r>
            <a:endParaRPr lang="tr-TR" sz="3200" dirty="0"/>
          </a:p>
        </p:txBody>
      </p:sp>
      <p:sp>
        <p:nvSpPr>
          <p:cNvPr id="67" name="object 67"/>
          <p:cNvSpPr txBox="1"/>
          <p:nvPr/>
        </p:nvSpPr>
        <p:spPr>
          <a:xfrm>
            <a:off x="3410317" y="2415730"/>
            <a:ext cx="5211445" cy="2794098"/>
          </a:xfrm>
          <a:prstGeom prst="rect">
            <a:avLst/>
          </a:prstGeom>
        </p:spPr>
        <p:txBody>
          <a:bodyPr vert="horz" wrap="square" lIns="0" tIns="12700" rIns="0" bIns="0" rtlCol="0">
            <a:spAutoFit/>
          </a:bodyPr>
          <a:lstStyle/>
          <a:p>
            <a:pPr marL="12700" marR="5080" indent="89535" algn="r">
              <a:lnSpc>
                <a:spcPct val="130100"/>
              </a:lnSpc>
              <a:spcBef>
                <a:spcPts val="100"/>
              </a:spcBef>
            </a:pPr>
            <a:r>
              <a:rPr lang="tr-TR" sz="2000" b="1" spc="-10" dirty="0">
                <a:solidFill>
                  <a:schemeClr val="bg1"/>
                </a:solidFill>
                <a:latin typeface="Calibri"/>
                <a:cs typeface="Calibri"/>
              </a:rPr>
              <a:t>Nereden Başlayalım</a:t>
            </a:r>
            <a:r>
              <a:rPr lang="tr-TR" sz="2000" spc="-10" dirty="0">
                <a:solidFill>
                  <a:srgbClr val="FFFFFF"/>
                </a:solidFill>
                <a:latin typeface="Calibri"/>
                <a:cs typeface="Calibri"/>
              </a:rPr>
              <a:t>?</a:t>
            </a:r>
          </a:p>
          <a:p>
            <a:pPr marL="12700" marR="5080" indent="89535" algn="r">
              <a:lnSpc>
                <a:spcPct val="130100"/>
              </a:lnSpc>
              <a:spcBef>
                <a:spcPts val="100"/>
              </a:spcBef>
            </a:pPr>
            <a:r>
              <a:rPr lang="tr-TR" sz="2000" spc="-10" dirty="0">
                <a:solidFill>
                  <a:srgbClr val="FFFFFF"/>
                </a:solidFill>
                <a:latin typeface="Calibri"/>
                <a:cs typeface="Calibri"/>
              </a:rPr>
              <a:t>Öncelikle yetiştireceğiniz bitkiler için evinizde uygun bir alan oluşturarak işe koyulabilirsiniz. Teras ya da balkonunuz varsa şanslısınız, ancak balkonsuz bir evde yaşıyorsanız cam kenarları gibi alanlarda da mini bahçeniz için yer oluşturabilirsiniz. </a:t>
            </a:r>
          </a:p>
        </p:txBody>
      </p:sp>
      <p:pic>
        <p:nvPicPr>
          <p:cNvPr id="3" name="Resim 2">
            <a:extLst>
              <a:ext uri="{FF2B5EF4-FFF2-40B4-BE49-F238E27FC236}">
                <a16:creationId xmlns:a16="http://schemas.microsoft.com/office/drawing/2014/main" id="{73133CF0-D260-9A84-9743-74B8116ED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75" y="4321521"/>
            <a:ext cx="2495550" cy="2552781"/>
          </a:xfrm>
          <a:prstGeom prst="rect">
            <a:avLst/>
          </a:prstGeom>
        </p:spPr>
      </p:pic>
      <p:pic>
        <p:nvPicPr>
          <p:cNvPr id="5" name="Resim 4">
            <a:extLst>
              <a:ext uri="{FF2B5EF4-FFF2-40B4-BE49-F238E27FC236}">
                <a16:creationId xmlns:a16="http://schemas.microsoft.com/office/drawing/2014/main" id="{8FBEAD8B-F339-8C38-1EC1-471815280B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960" y="4397177"/>
            <a:ext cx="3513959" cy="2433742"/>
          </a:xfrm>
          <a:prstGeom prst="rect">
            <a:avLst/>
          </a:prstGeom>
        </p:spPr>
      </p:pic>
      <p:pic>
        <p:nvPicPr>
          <p:cNvPr id="7" name="Resim 6">
            <a:extLst>
              <a:ext uri="{FF2B5EF4-FFF2-40B4-BE49-F238E27FC236}">
                <a16:creationId xmlns:a16="http://schemas.microsoft.com/office/drawing/2014/main" id="{7EDBD966-EA13-A4F8-9C1F-A07E97A33A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268" y="4419929"/>
            <a:ext cx="3251016" cy="2454373"/>
          </a:xfrm>
          <a:prstGeom prst="rect">
            <a:avLst/>
          </a:prstGeom>
        </p:spPr>
      </p:pic>
      <p:pic>
        <p:nvPicPr>
          <p:cNvPr id="9" name="Resim 8">
            <a:extLst>
              <a:ext uri="{FF2B5EF4-FFF2-40B4-BE49-F238E27FC236}">
                <a16:creationId xmlns:a16="http://schemas.microsoft.com/office/drawing/2014/main" id="{F3333187-5577-2CDB-4402-8EF5967221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66" y="1297961"/>
            <a:ext cx="4857102" cy="3314885"/>
          </a:xfrm>
          <a:prstGeom prst="rect">
            <a:avLst/>
          </a:prstGeom>
        </p:spPr>
      </p:pic>
      <p:pic>
        <p:nvPicPr>
          <p:cNvPr id="11" name="Resim 10">
            <a:extLst>
              <a:ext uri="{FF2B5EF4-FFF2-40B4-BE49-F238E27FC236}">
                <a16:creationId xmlns:a16="http://schemas.microsoft.com/office/drawing/2014/main" id="{503CECF0-8D5F-97BE-D84F-312EF12F83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3610" y="122413"/>
            <a:ext cx="4499018" cy="4333687"/>
          </a:xfrm>
          <a:prstGeom prst="rect">
            <a:avLst/>
          </a:prstGeom>
        </p:spPr>
      </p:pic>
    </p:spTree>
    <p:extLst>
      <p:ext uri="{BB962C8B-B14F-4D97-AF65-F5344CB8AC3E}">
        <p14:creationId xmlns:p14="http://schemas.microsoft.com/office/powerpoint/2010/main" val="85101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3333" y="-32068"/>
            <a:ext cx="9144000" cy="6485444"/>
          </a:xfrm>
          <a:prstGeom prst="rect">
            <a:avLst/>
          </a:prstGeom>
        </p:spPr>
      </p:pic>
      <p:sp>
        <p:nvSpPr>
          <p:cNvPr id="3" name="object 3"/>
          <p:cNvSpPr txBox="1">
            <a:spLocks noGrp="1"/>
          </p:cNvSpPr>
          <p:nvPr>
            <p:ph type="title"/>
          </p:nvPr>
        </p:nvSpPr>
        <p:spPr>
          <a:xfrm>
            <a:off x="323528" y="404664"/>
            <a:ext cx="6408712" cy="966290"/>
          </a:xfrm>
          <a:prstGeom prst="rect">
            <a:avLst/>
          </a:prstGeom>
        </p:spPr>
        <p:txBody>
          <a:bodyPr vert="horz" wrap="square" lIns="0" tIns="67945" rIns="0" bIns="0" rtlCol="0">
            <a:spAutoFit/>
          </a:bodyPr>
          <a:lstStyle/>
          <a:p>
            <a:pPr marL="12700" marR="5080">
              <a:lnSpc>
                <a:spcPts val="3460"/>
              </a:lnSpc>
              <a:spcBef>
                <a:spcPts val="535"/>
              </a:spcBef>
            </a:pPr>
            <a:r>
              <a:rPr lang="tr-TR" sz="3200" spc="-35" dirty="0">
                <a:solidFill>
                  <a:srgbClr val="FFFFFF"/>
                </a:solidFill>
              </a:rPr>
              <a:t>İnsanlık Limitlerini Aşıyor! 2021 Yılının Kaynaklarını Bugün İtibariyle Tükettik</a:t>
            </a:r>
            <a:endParaRPr lang="tr-TR" sz="3200" dirty="0"/>
          </a:p>
        </p:txBody>
      </p:sp>
      <p:sp>
        <p:nvSpPr>
          <p:cNvPr id="4" name="object 4"/>
          <p:cNvSpPr txBox="1"/>
          <p:nvPr/>
        </p:nvSpPr>
        <p:spPr>
          <a:xfrm>
            <a:off x="3419872" y="2060848"/>
            <a:ext cx="5269865" cy="3944798"/>
          </a:xfrm>
          <a:prstGeom prst="rect">
            <a:avLst/>
          </a:prstGeom>
        </p:spPr>
        <p:txBody>
          <a:bodyPr vert="horz" wrap="square" lIns="0" tIns="12700" rIns="0" bIns="0" rtlCol="0">
            <a:spAutoFit/>
          </a:bodyPr>
          <a:lstStyle/>
          <a:p>
            <a:pPr marL="12700" marR="5080" indent="65405" algn="r">
              <a:lnSpc>
                <a:spcPct val="130000"/>
              </a:lnSpc>
              <a:spcBef>
                <a:spcPts val="100"/>
              </a:spcBef>
            </a:pPr>
            <a:r>
              <a:rPr lang="tr-TR" spc="-10" dirty="0">
                <a:solidFill>
                  <a:srgbClr val="FFFFFF"/>
                </a:solidFill>
                <a:latin typeface="Calibri"/>
                <a:cs typeface="Calibri"/>
              </a:rPr>
              <a:t>Yaklaşık 9 milyon farklı canlı türünün ve bu türlerin en baskını olan yedi buçuk milyar insanın yuvası olan dünyamız, sınırlı kaynaklarıyla bizi her geçen gün hayatta tutmak için direniyor. Baskın tür olan insanın doğaya verdiği zararlar gün geçtikçe artarken dünyanın kaynakları da hızla tükeniyor. 29 Temmuz 2021 tarihi itibari ile dünyanın bu yıl bizim için sunduğu kaynakları tükettik. Yani 2021 yılı için dünyanın bize sunduğu 12 aylık doğal kaynaklarımızı 7. ayın sonunda tüketmiş olduk. Bundan sonraki günler için önümüzdeki yılın kaynaklarını kullanmaya başlıyor olacağız.</a:t>
            </a:r>
          </a:p>
        </p:txBody>
      </p:sp>
      <p:pic>
        <p:nvPicPr>
          <p:cNvPr id="5" name="Picture 2" descr="C:\Users\aidata\Desktop\potamya_limit_asimii-1536x1152.jpg">
            <a:extLst>
              <a:ext uri="{FF2B5EF4-FFF2-40B4-BE49-F238E27FC236}">
                <a16:creationId xmlns:a16="http://schemas.microsoft.com/office/drawing/2014/main" id="{BFD85C2A-8964-1E7D-E7D6-40D9102FA7C0}"/>
              </a:ext>
            </a:extLst>
          </p:cNvPr>
          <p:cNvPicPr>
            <a:picLocks noChangeAspect="1" noChangeArrowheads="1"/>
          </p:cNvPicPr>
          <p:nvPr/>
        </p:nvPicPr>
        <p:blipFill rotWithShape="1">
          <a:blip r:embed="rId4" cstate="print"/>
          <a:srcRect t="16243"/>
          <a:stretch/>
        </p:blipFill>
        <p:spPr bwMode="auto">
          <a:xfrm>
            <a:off x="6007" y="1556792"/>
            <a:ext cx="3344257" cy="5256584"/>
          </a:xfrm>
          <a:prstGeom prst="rect">
            <a:avLst/>
          </a:prstGeom>
          <a:noFill/>
        </p:spPr>
      </p:pic>
    </p:spTree>
    <p:extLst>
      <p:ext uri="{BB962C8B-B14F-4D97-AF65-F5344CB8AC3E}">
        <p14:creationId xmlns:p14="http://schemas.microsoft.com/office/powerpoint/2010/main" val="1203435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1"/>
            <a:ext cx="6675120" cy="1291188"/>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99620" y="277887"/>
            <a:ext cx="5972580" cy="517449"/>
          </a:xfrm>
          <a:prstGeom prst="rect">
            <a:avLst/>
          </a:prstGeom>
        </p:spPr>
        <p:txBody>
          <a:bodyPr vert="horz" wrap="square" lIns="0" tIns="67945" rIns="0" bIns="0" rtlCol="0">
            <a:spAutoFit/>
          </a:bodyPr>
          <a:lstStyle/>
          <a:p>
            <a:pPr marL="12700" marR="5080">
              <a:lnSpc>
                <a:spcPts val="3460"/>
              </a:lnSpc>
              <a:spcBef>
                <a:spcPts val="535"/>
              </a:spcBef>
            </a:pPr>
            <a:r>
              <a:rPr lang="tr-TR" sz="3200" spc="-30" dirty="0">
                <a:solidFill>
                  <a:srgbClr val="FFFFFF"/>
                </a:solidFill>
              </a:rPr>
              <a:t>Bitki Bazlı Sütlere Detaylı Bakış</a:t>
            </a:r>
            <a:endParaRPr lang="tr-TR" sz="3200" dirty="0"/>
          </a:p>
        </p:txBody>
      </p:sp>
      <p:sp>
        <p:nvSpPr>
          <p:cNvPr id="4" name="object 4"/>
          <p:cNvSpPr/>
          <p:nvPr/>
        </p:nvSpPr>
        <p:spPr>
          <a:xfrm>
            <a:off x="2834640" y="2492896"/>
            <a:ext cx="6309360" cy="3474720"/>
          </a:xfrm>
          <a:custGeom>
            <a:avLst/>
            <a:gdLst/>
            <a:ahLst/>
            <a:cxnLst/>
            <a:rect l="l" t="t" r="r" b="b"/>
            <a:pathLst>
              <a:path w="6309359" h="3474720">
                <a:moveTo>
                  <a:pt x="6309359" y="0"/>
                </a:moveTo>
                <a:lnTo>
                  <a:pt x="0" y="0"/>
                </a:lnTo>
                <a:lnTo>
                  <a:pt x="0" y="3474720"/>
                </a:lnTo>
                <a:lnTo>
                  <a:pt x="6309359" y="3474720"/>
                </a:lnTo>
                <a:lnTo>
                  <a:pt x="6309359" y="0"/>
                </a:lnTo>
                <a:close/>
              </a:path>
            </a:pathLst>
          </a:custGeom>
          <a:solidFill>
            <a:srgbClr val="EC7C30"/>
          </a:solidFill>
        </p:spPr>
        <p:txBody>
          <a:bodyPr wrap="square" lIns="0" tIns="0" rIns="0" bIns="0" rtlCol="0"/>
          <a:lstStyle/>
          <a:p>
            <a:endParaRPr kern="0">
              <a:solidFill>
                <a:sysClr val="windowText" lastClr="000000"/>
              </a:solidFill>
            </a:endParaRPr>
          </a:p>
        </p:txBody>
      </p:sp>
      <p:sp>
        <p:nvSpPr>
          <p:cNvPr id="5" name="object 5"/>
          <p:cNvSpPr txBox="1"/>
          <p:nvPr/>
        </p:nvSpPr>
        <p:spPr>
          <a:xfrm>
            <a:off x="3347864" y="2564904"/>
            <a:ext cx="5561631" cy="3351559"/>
          </a:xfrm>
          <a:prstGeom prst="rect">
            <a:avLst/>
          </a:prstGeom>
        </p:spPr>
        <p:txBody>
          <a:bodyPr vert="horz" wrap="square" lIns="0" tIns="149225" rIns="0" bIns="0" rtlCol="0">
            <a:spAutoFit/>
          </a:bodyPr>
          <a:lstStyle/>
          <a:p>
            <a:pPr algn="ctr">
              <a:spcBef>
                <a:spcPts val="1175"/>
              </a:spcBef>
            </a:pPr>
            <a:r>
              <a:rPr lang="tr-TR" b="1" kern="0" spc="-20" dirty="0">
                <a:solidFill>
                  <a:srgbClr val="FFFFFF"/>
                </a:solidFill>
                <a:latin typeface="Calibri"/>
                <a:cs typeface="Calibri"/>
              </a:rPr>
              <a:t>Bitki bazlı sütler hayvansal sütlerin aksine sağlık üzerinde olumlu etkileri olan önemli miktarda fitokimyasallar (</a:t>
            </a:r>
            <a:r>
              <a:rPr lang="tr-TR" b="1" kern="0" spc="-20" dirty="0" err="1">
                <a:solidFill>
                  <a:srgbClr val="FFFFFF"/>
                </a:solidFill>
                <a:latin typeface="Calibri"/>
                <a:cs typeface="Calibri"/>
              </a:rPr>
              <a:t>fitoöstrojenler</a:t>
            </a:r>
            <a:r>
              <a:rPr lang="tr-TR" b="1" kern="0" spc="-20" dirty="0">
                <a:solidFill>
                  <a:srgbClr val="FFFFFF"/>
                </a:solidFill>
                <a:latin typeface="Calibri"/>
                <a:cs typeface="Calibri"/>
              </a:rPr>
              <a:t>, fenolik asitler vb.) içermektedir. Bitkisel sütlerin hayvansal sütlerden diğer bir farkı ise daha fazla diyet lifi içeriyor olması ve daha düşük glisemik indekse sahip olmasıdır.</a:t>
            </a:r>
          </a:p>
          <a:p>
            <a:pPr algn="ctr">
              <a:spcBef>
                <a:spcPts val="1175"/>
              </a:spcBef>
            </a:pPr>
            <a:r>
              <a:rPr lang="tr-TR" b="1" kern="0" spc="-20" dirty="0">
                <a:solidFill>
                  <a:srgbClr val="FFFFFF"/>
                </a:solidFill>
                <a:latin typeface="Calibri"/>
                <a:cs typeface="Calibri"/>
              </a:rPr>
              <a:t>Laktoz intoleransı olan bireylerde semptomların tetiklenmemesi adına laktoz içeriği yüksek olan hayvansal süt ürünleri yerine soya, yulaf, </a:t>
            </a:r>
            <a:r>
              <a:rPr lang="tr-TR" b="1" kern="0" spc="-20" dirty="0" err="1">
                <a:solidFill>
                  <a:srgbClr val="FFFFFF"/>
                </a:solidFill>
                <a:latin typeface="Calibri"/>
                <a:cs typeface="Calibri"/>
              </a:rPr>
              <a:t>hindistan</a:t>
            </a:r>
            <a:r>
              <a:rPr lang="tr-TR" b="1" kern="0" spc="-20" dirty="0">
                <a:solidFill>
                  <a:srgbClr val="FFFFFF"/>
                </a:solidFill>
                <a:latin typeface="Calibri"/>
                <a:cs typeface="Calibri"/>
              </a:rPr>
              <a:t> cevizi, badem ve diğer fındık gibi bitkilerden elde edilen bitkisel sütler tüketilebilir.</a:t>
            </a:r>
          </a:p>
        </p:txBody>
      </p:sp>
      <p:pic>
        <p:nvPicPr>
          <p:cNvPr id="19" name="Picture 2" descr="C:\Users\aidata\Desktop\potamya_bitkiselsüt1-1536x1024.jpg">
            <a:extLst>
              <a:ext uri="{FF2B5EF4-FFF2-40B4-BE49-F238E27FC236}">
                <a16:creationId xmlns:a16="http://schemas.microsoft.com/office/drawing/2014/main" id="{9EF88C93-8147-9815-3F3B-B8AEA50954EC}"/>
              </a:ext>
            </a:extLst>
          </p:cNvPr>
          <p:cNvPicPr>
            <a:picLocks noChangeAspect="1" noChangeArrowheads="1"/>
          </p:cNvPicPr>
          <p:nvPr/>
        </p:nvPicPr>
        <p:blipFill rotWithShape="1">
          <a:blip r:embed="rId2" cstate="print"/>
          <a:srcRect l="12898" r="14635"/>
          <a:stretch/>
        </p:blipFill>
        <p:spPr bwMode="auto">
          <a:xfrm>
            <a:off x="106965" y="1422658"/>
            <a:ext cx="3096344" cy="401268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3809" y="0"/>
            <a:ext cx="6675120" cy="1456029"/>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99620" y="277887"/>
            <a:ext cx="5972580" cy="517449"/>
          </a:xfrm>
          <a:prstGeom prst="rect">
            <a:avLst/>
          </a:prstGeom>
        </p:spPr>
        <p:txBody>
          <a:bodyPr vert="horz" wrap="square" lIns="0" tIns="67945" rIns="0" bIns="0" rtlCol="0">
            <a:spAutoFit/>
          </a:bodyPr>
          <a:lstStyle/>
          <a:p>
            <a:pPr marL="12700" marR="5080">
              <a:lnSpc>
                <a:spcPts val="3460"/>
              </a:lnSpc>
              <a:spcBef>
                <a:spcPts val="535"/>
              </a:spcBef>
            </a:pPr>
            <a:r>
              <a:rPr lang="tr-TR" sz="3200" spc="-30" dirty="0">
                <a:solidFill>
                  <a:srgbClr val="FFFFFF"/>
                </a:solidFill>
              </a:rPr>
              <a:t>Bitki Bazlı Sütlere Detaylı Bakış</a:t>
            </a:r>
            <a:endParaRPr lang="tr-TR" sz="3200" dirty="0"/>
          </a:p>
        </p:txBody>
      </p:sp>
      <p:sp>
        <p:nvSpPr>
          <p:cNvPr id="4" name="object 4"/>
          <p:cNvSpPr/>
          <p:nvPr/>
        </p:nvSpPr>
        <p:spPr>
          <a:xfrm>
            <a:off x="5632931" y="3784816"/>
            <a:ext cx="3515425" cy="2762594"/>
          </a:xfrm>
          <a:custGeom>
            <a:avLst/>
            <a:gdLst/>
            <a:ahLst/>
            <a:cxnLst/>
            <a:rect l="l" t="t" r="r" b="b"/>
            <a:pathLst>
              <a:path w="6309359" h="3474720">
                <a:moveTo>
                  <a:pt x="6309359" y="0"/>
                </a:moveTo>
                <a:lnTo>
                  <a:pt x="0" y="0"/>
                </a:lnTo>
                <a:lnTo>
                  <a:pt x="0" y="3474720"/>
                </a:lnTo>
                <a:lnTo>
                  <a:pt x="6309359" y="3474720"/>
                </a:lnTo>
                <a:lnTo>
                  <a:pt x="6309359" y="0"/>
                </a:lnTo>
                <a:close/>
              </a:path>
            </a:pathLst>
          </a:custGeom>
          <a:solidFill>
            <a:srgbClr val="EC7C30"/>
          </a:solidFill>
        </p:spPr>
        <p:txBody>
          <a:bodyPr wrap="square" lIns="0" tIns="0" rIns="0" bIns="0" rtlCol="0"/>
          <a:lstStyle/>
          <a:p>
            <a:pPr algn="ctr"/>
            <a:endParaRPr lang="tr-TR" sz="1800" b="1" dirty="0">
              <a:solidFill>
                <a:schemeClr val="bg1"/>
              </a:solidFill>
            </a:endParaRPr>
          </a:p>
          <a:p>
            <a:pPr algn="ctr"/>
            <a:r>
              <a:rPr lang="tr-TR" sz="1800" b="1" dirty="0">
                <a:solidFill>
                  <a:schemeClr val="bg1"/>
                </a:solidFill>
              </a:rPr>
              <a:t>D vitamini, iyot, demir gibi çeşitli vitamin ve mineraller ile zenginleştirilmiş süt ürünleri </a:t>
            </a:r>
          </a:p>
          <a:p>
            <a:pPr algn="ctr"/>
            <a:endParaRPr lang="tr-TR" b="1" kern="0" dirty="0">
              <a:solidFill>
                <a:schemeClr val="bg1"/>
              </a:solidFill>
            </a:endParaRPr>
          </a:p>
          <a:p>
            <a:pPr algn="ctr"/>
            <a:r>
              <a:rPr lang="tr-TR" b="1" kern="0" dirty="0">
                <a:solidFill>
                  <a:schemeClr val="bg1"/>
                </a:solidFill>
              </a:rPr>
              <a:t>D VİTAMİNİ ile zenginleştirilmiş süt gibi…</a:t>
            </a:r>
            <a:endParaRPr b="1" kern="0" dirty="0">
              <a:solidFill>
                <a:schemeClr val="bg1"/>
              </a:solidFill>
            </a:endParaRPr>
          </a:p>
        </p:txBody>
      </p:sp>
      <p:sp>
        <p:nvSpPr>
          <p:cNvPr id="5" name="object 5"/>
          <p:cNvSpPr txBox="1"/>
          <p:nvPr/>
        </p:nvSpPr>
        <p:spPr>
          <a:xfrm>
            <a:off x="3429074" y="2539979"/>
            <a:ext cx="5201591" cy="981679"/>
          </a:xfrm>
          <a:prstGeom prst="rect">
            <a:avLst/>
          </a:prstGeom>
        </p:spPr>
        <p:txBody>
          <a:bodyPr vert="horz" wrap="square" lIns="0" tIns="149225" rIns="0" bIns="0" rtlCol="0">
            <a:spAutoFit/>
          </a:bodyPr>
          <a:lstStyle/>
          <a:p>
            <a:pPr algn="ctr">
              <a:spcBef>
                <a:spcPts val="1175"/>
              </a:spcBef>
            </a:pPr>
            <a:r>
              <a:rPr lang="tr-TR" sz="1800" dirty="0"/>
              <a:t>D vitamini, iyot, demir gibi çeşitli vitamin ve mineraller ile zenginleştirilmiş süt ürünleri tüketimi ile alternatif fonksiyonel süt ürünleri</a:t>
            </a:r>
            <a:endParaRPr lang="tr-TR" kern="0" spc="-20" dirty="0">
              <a:solidFill>
                <a:srgbClr val="FFFFFF"/>
              </a:solidFill>
              <a:latin typeface="Calibri"/>
              <a:cs typeface="Calibri"/>
            </a:endParaRPr>
          </a:p>
        </p:txBody>
      </p:sp>
      <p:grpSp>
        <p:nvGrpSpPr>
          <p:cNvPr id="6" name="object 6"/>
          <p:cNvGrpSpPr/>
          <p:nvPr/>
        </p:nvGrpSpPr>
        <p:grpSpPr>
          <a:xfrm>
            <a:off x="381123" y="1585775"/>
            <a:ext cx="1285322" cy="1962096"/>
            <a:chOff x="112013" y="1437894"/>
            <a:chExt cx="2173605" cy="3057525"/>
          </a:xfrm>
        </p:grpSpPr>
        <p:sp>
          <p:nvSpPr>
            <p:cNvPr id="8" name="object 8"/>
            <p:cNvSpPr/>
            <p:nvPr/>
          </p:nvSpPr>
          <p:spPr>
            <a:xfrm>
              <a:off x="126492" y="3184075"/>
              <a:ext cx="1422286" cy="1296612"/>
            </a:xfrm>
            <a:custGeom>
              <a:avLst/>
              <a:gdLst/>
              <a:ahLst/>
              <a:cxnLst/>
              <a:rect l="l" t="t" r="r" b="b"/>
              <a:pathLst>
                <a:path w="2144395" h="3028315">
                  <a:moveTo>
                    <a:pt x="2144268" y="0"/>
                  </a:moveTo>
                  <a:lnTo>
                    <a:pt x="0" y="0"/>
                  </a:lnTo>
                  <a:lnTo>
                    <a:pt x="0" y="3028188"/>
                  </a:lnTo>
                  <a:lnTo>
                    <a:pt x="2144268" y="3028188"/>
                  </a:lnTo>
                  <a:lnTo>
                    <a:pt x="2144268"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9" name="object 9"/>
            <p:cNvPicPr/>
            <p:nvPr/>
          </p:nvPicPr>
          <p:blipFill>
            <a:blip r:embed="rId2" cstate="print"/>
            <a:stretch>
              <a:fillRect/>
            </a:stretch>
          </p:blipFill>
          <p:spPr>
            <a:xfrm>
              <a:off x="402036" y="1621009"/>
              <a:ext cx="475445" cy="122215"/>
            </a:xfrm>
            <a:prstGeom prst="rect">
              <a:avLst/>
            </a:prstGeom>
          </p:spPr>
        </p:pic>
        <p:pic>
          <p:nvPicPr>
            <p:cNvPr id="10" name="object 10"/>
            <p:cNvPicPr/>
            <p:nvPr/>
          </p:nvPicPr>
          <p:blipFill>
            <a:blip r:embed="rId3" cstate="print"/>
            <a:stretch>
              <a:fillRect/>
            </a:stretch>
          </p:blipFill>
          <p:spPr>
            <a:xfrm>
              <a:off x="1842165" y="1642093"/>
              <a:ext cx="149657" cy="98681"/>
            </a:xfrm>
            <a:prstGeom prst="rect">
              <a:avLst/>
            </a:prstGeom>
          </p:spPr>
        </p:pic>
        <p:pic>
          <p:nvPicPr>
            <p:cNvPr id="11" name="object 11"/>
            <p:cNvPicPr/>
            <p:nvPr/>
          </p:nvPicPr>
          <p:blipFill>
            <a:blip r:embed="rId4" cstate="print"/>
            <a:stretch>
              <a:fillRect/>
            </a:stretch>
          </p:blipFill>
          <p:spPr>
            <a:xfrm>
              <a:off x="1914837" y="1668079"/>
              <a:ext cx="76453" cy="72695"/>
            </a:xfrm>
            <a:prstGeom prst="rect">
              <a:avLst/>
            </a:prstGeom>
          </p:spPr>
        </p:pic>
        <p:pic>
          <p:nvPicPr>
            <p:cNvPr id="12" name="object 12"/>
            <p:cNvPicPr/>
            <p:nvPr/>
          </p:nvPicPr>
          <p:blipFill>
            <a:blip r:embed="rId5" cstate="print"/>
            <a:stretch>
              <a:fillRect/>
            </a:stretch>
          </p:blipFill>
          <p:spPr>
            <a:xfrm>
              <a:off x="1842706" y="1642634"/>
              <a:ext cx="76453" cy="72731"/>
            </a:xfrm>
            <a:prstGeom prst="rect">
              <a:avLst/>
            </a:prstGeom>
          </p:spPr>
        </p:pic>
        <p:pic>
          <p:nvPicPr>
            <p:cNvPr id="13" name="object 13"/>
            <p:cNvPicPr/>
            <p:nvPr/>
          </p:nvPicPr>
          <p:blipFill>
            <a:blip r:embed="rId6" cstate="print"/>
            <a:stretch>
              <a:fillRect/>
            </a:stretch>
          </p:blipFill>
          <p:spPr>
            <a:xfrm>
              <a:off x="399875" y="1808099"/>
              <a:ext cx="1598689" cy="1600736"/>
            </a:xfrm>
            <a:prstGeom prst="rect">
              <a:avLst/>
            </a:prstGeom>
          </p:spPr>
        </p:pic>
        <p:sp>
          <p:nvSpPr>
            <p:cNvPr id="14" name="object 14"/>
            <p:cNvSpPr/>
            <p:nvPr/>
          </p:nvSpPr>
          <p:spPr>
            <a:xfrm>
              <a:off x="402036" y="3466971"/>
              <a:ext cx="1593215" cy="0"/>
            </a:xfrm>
            <a:custGeom>
              <a:avLst/>
              <a:gdLst/>
              <a:ahLst/>
              <a:cxnLst/>
              <a:rect l="l" t="t" r="r" b="b"/>
              <a:pathLst>
                <a:path w="1593214">
                  <a:moveTo>
                    <a:pt x="0" y="0"/>
                  </a:moveTo>
                  <a:lnTo>
                    <a:pt x="0" y="0"/>
                  </a:lnTo>
                  <a:lnTo>
                    <a:pt x="1592747" y="0"/>
                  </a:lnTo>
                </a:path>
              </a:pathLst>
            </a:custGeom>
            <a:ln w="3175">
              <a:solidFill>
                <a:srgbClr val="000000"/>
              </a:solidFill>
            </a:ln>
          </p:spPr>
          <p:txBody>
            <a:bodyPr wrap="square" lIns="0" tIns="0" rIns="0" bIns="0" rtlCol="0"/>
            <a:lstStyle/>
            <a:p>
              <a:endParaRPr kern="0">
                <a:solidFill>
                  <a:sysClr val="windowText" lastClr="000000"/>
                </a:solidFill>
              </a:endParaRPr>
            </a:p>
          </p:txBody>
        </p:sp>
        <p:pic>
          <p:nvPicPr>
            <p:cNvPr id="15" name="object 15"/>
            <p:cNvPicPr/>
            <p:nvPr/>
          </p:nvPicPr>
          <p:blipFill>
            <a:blip r:embed="rId7" cstate="print"/>
            <a:stretch>
              <a:fillRect/>
            </a:stretch>
          </p:blipFill>
          <p:spPr>
            <a:xfrm>
              <a:off x="400685" y="3556461"/>
              <a:ext cx="1597879" cy="641790"/>
            </a:xfrm>
            <a:prstGeom prst="rect">
              <a:avLst/>
            </a:prstGeom>
          </p:spPr>
        </p:pic>
        <p:pic>
          <p:nvPicPr>
            <p:cNvPr id="16" name="object 16"/>
            <p:cNvPicPr/>
            <p:nvPr/>
          </p:nvPicPr>
          <p:blipFill>
            <a:blip r:embed="rId8" cstate="print"/>
            <a:stretch>
              <a:fillRect/>
            </a:stretch>
          </p:blipFill>
          <p:spPr>
            <a:xfrm>
              <a:off x="402036" y="4303957"/>
              <a:ext cx="599974" cy="25142"/>
            </a:xfrm>
            <a:prstGeom prst="rect">
              <a:avLst/>
            </a:prstGeom>
          </p:spPr>
        </p:pic>
        <p:pic>
          <p:nvPicPr>
            <p:cNvPr id="17" name="object 17"/>
            <p:cNvPicPr/>
            <p:nvPr/>
          </p:nvPicPr>
          <p:blipFill>
            <a:blip r:embed="rId9" cstate="print"/>
            <a:stretch>
              <a:fillRect/>
            </a:stretch>
          </p:blipFill>
          <p:spPr>
            <a:xfrm>
              <a:off x="1548777" y="4303957"/>
              <a:ext cx="444925" cy="28926"/>
            </a:xfrm>
            <a:prstGeom prst="rect">
              <a:avLst/>
            </a:prstGeom>
          </p:spPr>
        </p:pic>
        <p:sp>
          <p:nvSpPr>
            <p:cNvPr id="18" name="object 18"/>
            <p:cNvSpPr/>
            <p:nvPr/>
          </p:nvSpPr>
          <p:spPr>
            <a:xfrm>
              <a:off x="112013" y="1437894"/>
              <a:ext cx="2173605" cy="3057525"/>
            </a:xfrm>
            <a:custGeom>
              <a:avLst/>
              <a:gdLst/>
              <a:ahLst/>
              <a:cxnLst/>
              <a:rect l="l" t="t" r="r" b="b"/>
              <a:pathLst>
                <a:path w="2173605" h="3057525">
                  <a:moveTo>
                    <a:pt x="0" y="3057143"/>
                  </a:moveTo>
                  <a:lnTo>
                    <a:pt x="2173224" y="3057143"/>
                  </a:lnTo>
                  <a:lnTo>
                    <a:pt x="2173224" y="0"/>
                  </a:lnTo>
                  <a:lnTo>
                    <a:pt x="0" y="0"/>
                  </a:lnTo>
                  <a:lnTo>
                    <a:pt x="0" y="3057143"/>
                  </a:lnTo>
                  <a:close/>
                </a:path>
              </a:pathLst>
            </a:custGeom>
            <a:ln w="28956">
              <a:solidFill>
                <a:srgbClr val="F57E34"/>
              </a:solidFill>
            </a:ln>
          </p:spPr>
          <p:txBody>
            <a:bodyPr wrap="square" lIns="0" tIns="0" rIns="0" bIns="0" rtlCol="0"/>
            <a:lstStyle/>
            <a:p>
              <a:endParaRPr kern="0">
                <a:solidFill>
                  <a:sysClr val="windowText" lastClr="000000"/>
                </a:solidFill>
              </a:endParaRPr>
            </a:p>
          </p:txBody>
        </p:sp>
      </p:grpSp>
      <p:pic>
        <p:nvPicPr>
          <p:cNvPr id="20" name="Picture 5" descr="C:\Users\aidata\Desktop\potamya_bitkiselsüt-1-1024x683.jpeg">
            <a:extLst>
              <a:ext uri="{FF2B5EF4-FFF2-40B4-BE49-F238E27FC236}">
                <a16:creationId xmlns:a16="http://schemas.microsoft.com/office/drawing/2014/main" id="{9D5AC33B-39F1-1FE3-B50E-2586BA166AAF}"/>
              </a:ext>
            </a:extLst>
          </p:cNvPr>
          <p:cNvPicPr>
            <a:picLocks noChangeAspect="1" noChangeArrowheads="1"/>
          </p:cNvPicPr>
          <p:nvPr/>
        </p:nvPicPr>
        <p:blipFill rotWithShape="1">
          <a:blip r:embed="rId10" cstate="print"/>
          <a:srcRect t="26877" b="13354"/>
          <a:stretch/>
        </p:blipFill>
        <p:spPr bwMode="auto">
          <a:xfrm>
            <a:off x="2956762" y="1257548"/>
            <a:ext cx="6083429" cy="2223940"/>
          </a:xfrm>
          <a:prstGeom prst="rect">
            <a:avLst/>
          </a:prstGeom>
          <a:noFill/>
        </p:spPr>
      </p:pic>
      <p:pic>
        <p:nvPicPr>
          <p:cNvPr id="21" name="Picture 2">
            <a:extLst>
              <a:ext uri="{FF2B5EF4-FFF2-40B4-BE49-F238E27FC236}">
                <a16:creationId xmlns:a16="http://schemas.microsoft.com/office/drawing/2014/main" id="{E921DA6D-31B6-730D-E135-E82094D7384A}"/>
              </a:ext>
            </a:extLst>
          </p:cNvPr>
          <p:cNvPicPr>
            <a:picLocks noChangeAspect="1" noChangeArrowheads="1"/>
          </p:cNvPicPr>
          <p:nvPr/>
        </p:nvPicPr>
        <p:blipFill rotWithShape="1">
          <a:blip r:embed="rId11" cstate="print"/>
          <a:srcRect r="-6315"/>
          <a:stretch/>
        </p:blipFill>
        <p:spPr bwMode="auto">
          <a:xfrm>
            <a:off x="-175741" y="3633152"/>
            <a:ext cx="6042755" cy="2762594"/>
          </a:xfrm>
          <a:prstGeom prst="rect">
            <a:avLst/>
          </a:prstGeom>
          <a:noFill/>
          <a:ln w="9525">
            <a:noFill/>
            <a:miter lim="800000"/>
            <a:headEnd/>
            <a:tailEnd/>
          </a:ln>
        </p:spPr>
      </p:pic>
    </p:spTree>
    <p:extLst>
      <p:ext uri="{BB962C8B-B14F-4D97-AF65-F5344CB8AC3E}">
        <p14:creationId xmlns:p14="http://schemas.microsoft.com/office/powerpoint/2010/main" val="2725338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9144000" cy="5143500"/>
          </a:xfrm>
        </p:grpSpPr>
        <p:sp>
          <p:nvSpPr>
            <p:cNvPr id="3" name="object 3"/>
            <p:cNvSpPr/>
            <p:nvPr/>
          </p:nvSpPr>
          <p:spPr>
            <a:xfrm>
              <a:off x="181355" y="135178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sp>
          <p:nvSpPr>
            <p:cNvPr id="4" name="object 4"/>
            <p:cNvSpPr/>
            <p:nvPr/>
          </p:nvSpPr>
          <p:spPr>
            <a:xfrm>
              <a:off x="329679" y="1567090"/>
              <a:ext cx="955675" cy="53340"/>
            </a:xfrm>
            <a:custGeom>
              <a:avLst/>
              <a:gdLst/>
              <a:ahLst/>
              <a:cxnLst/>
              <a:rect l="l" t="t" r="r" b="b"/>
              <a:pathLst>
                <a:path w="955675" h="53340">
                  <a:moveTo>
                    <a:pt x="39408" y="31610"/>
                  </a:moveTo>
                  <a:lnTo>
                    <a:pt x="38798" y="29464"/>
                  </a:lnTo>
                  <a:lnTo>
                    <a:pt x="38049" y="26822"/>
                  </a:lnTo>
                  <a:lnTo>
                    <a:pt x="32118" y="24422"/>
                  </a:lnTo>
                  <a:lnTo>
                    <a:pt x="34175" y="23469"/>
                  </a:lnTo>
                  <a:lnTo>
                    <a:pt x="38049" y="21323"/>
                  </a:lnTo>
                  <a:lnTo>
                    <a:pt x="38049" y="20853"/>
                  </a:lnTo>
                  <a:lnTo>
                    <a:pt x="38049" y="9829"/>
                  </a:lnTo>
                  <a:lnTo>
                    <a:pt x="38049" y="8877"/>
                  </a:lnTo>
                  <a:lnTo>
                    <a:pt x="34848" y="1219"/>
                  </a:lnTo>
                  <a:lnTo>
                    <a:pt x="29387" y="1219"/>
                  </a:lnTo>
                  <a:lnTo>
                    <a:pt x="29387" y="31127"/>
                  </a:lnTo>
                  <a:lnTo>
                    <a:pt x="29387" y="40703"/>
                  </a:lnTo>
                  <a:lnTo>
                    <a:pt x="26657" y="42875"/>
                  </a:lnTo>
                  <a:lnTo>
                    <a:pt x="9563" y="42875"/>
                  </a:lnTo>
                  <a:lnTo>
                    <a:pt x="9563" y="29464"/>
                  </a:lnTo>
                  <a:lnTo>
                    <a:pt x="25742" y="29464"/>
                  </a:lnTo>
                  <a:lnTo>
                    <a:pt x="29387" y="31127"/>
                  </a:lnTo>
                  <a:lnTo>
                    <a:pt x="29387" y="1219"/>
                  </a:lnTo>
                  <a:lnTo>
                    <a:pt x="28244" y="1219"/>
                  </a:lnTo>
                  <a:lnTo>
                    <a:pt x="28244" y="11264"/>
                  </a:lnTo>
                  <a:lnTo>
                    <a:pt x="28244" y="19405"/>
                  </a:lnTo>
                  <a:lnTo>
                    <a:pt x="25285" y="20853"/>
                  </a:lnTo>
                  <a:lnTo>
                    <a:pt x="9563" y="20853"/>
                  </a:lnTo>
                  <a:lnTo>
                    <a:pt x="9563" y="9829"/>
                  </a:lnTo>
                  <a:lnTo>
                    <a:pt x="25514" y="9829"/>
                  </a:lnTo>
                  <a:lnTo>
                    <a:pt x="28244" y="11264"/>
                  </a:lnTo>
                  <a:lnTo>
                    <a:pt x="28244" y="1219"/>
                  </a:lnTo>
                  <a:lnTo>
                    <a:pt x="0" y="1219"/>
                  </a:lnTo>
                  <a:lnTo>
                    <a:pt x="0" y="51714"/>
                  </a:lnTo>
                  <a:lnTo>
                    <a:pt x="30073" y="51714"/>
                  </a:lnTo>
                  <a:lnTo>
                    <a:pt x="32575" y="49796"/>
                  </a:lnTo>
                  <a:lnTo>
                    <a:pt x="35306" y="46926"/>
                  </a:lnTo>
                  <a:lnTo>
                    <a:pt x="37820" y="44538"/>
                  </a:lnTo>
                  <a:lnTo>
                    <a:pt x="38506" y="42875"/>
                  </a:lnTo>
                  <a:lnTo>
                    <a:pt x="39408" y="40703"/>
                  </a:lnTo>
                  <a:lnTo>
                    <a:pt x="39408" y="31610"/>
                  </a:lnTo>
                  <a:close/>
                </a:path>
                <a:path w="955675" h="53340">
                  <a:moveTo>
                    <a:pt x="89992" y="51714"/>
                  </a:moveTo>
                  <a:lnTo>
                    <a:pt x="86474" y="41186"/>
                  </a:lnTo>
                  <a:lnTo>
                    <a:pt x="83604" y="32562"/>
                  </a:lnTo>
                  <a:lnTo>
                    <a:pt x="76974" y="12712"/>
                  </a:lnTo>
                  <a:lnTo>
                    <a:pt x="73126" y="1219"/>
                  </a:lnTo>
                  <a:lnTo>
                    <a:pt x="73126" y="32562"/>
                  </a:lnTo>
                  <a:lnTo>
                    <a:pt x="61061" y="32562"/>
                  </a:lnTo>
                  <a:lnTo>
                    <a:pt x="67208" y="12712"/>
                  </a:lnTo>
                  <a:lnTo>
                    <a:pt x="73126" y="32562"/>
                  </a:lnTo>
                  <a:lnTo>
                    <a:pt x="73126" y="1219"/>
                  </a:lnTo>
                  <a:lnTo>
                    <a:pt x="61506" y="1219"/>
                  </a:lnTo>
                  <a:lnTo>
                    <a:pt x="44424" y="51714"/>
                  </a:lnTo>
                  <a:lnTo>
                    <a:pt x="54902" y="51714"/>
                  </a:lnTo>
                  <a:lnTo>
                    <a:pt x="58318" y="41186"/>
                  </a:lnTo>
                  <a:lnTo>
                    <a:pt x="75869" y="41186"/>
                  </a:lnTo>
                  <a:lnTo>
                    <a:pt x="79057" y="51714"/>
                  </a:lnTo>
                  <a:lnTo>
                    <a:pt x="89992" y="51714"/>
                  </a:lnTo>
                  <a:close/>
                </a:path>
                <a:path w="955675" h="53340">
                  <a:moveTo>
                    <a:pt x="133286" y="27292"/>
                  </a:moveTo>
                  <a:lnTo>
                    <a:pt x="127355" y="24676"/>
                  </a:lnTo>
                  <a:lnTo>
                    <a:pt x="120751" y="22987"/>
                  </a:lnTo>
                  <a:lnTo>
                    <a:pt x="109131" y="19888"/>
                  </a:lnTo>
                  <a:lnTo>
                    <a:pt x="103898" y="18681"/>
                  </a:lnTo>
                  <a:lnTo>
                    <a:pt x="103898" y="10058"/>
                  </a:lnTo>
                  <a:lnTo>
                    <a:pt x="108445" y="8623"/>
                  </a:lnTo>
                  <a:lnTo>
                    <a:pt x="120980" y="8623"/>
                  </a:lnTo>
                  <a:lnTo>
                    <a:pt x="121894" y="13893"/>
                  </a:lnTo>
                  <a:lnTo>
                    <a:pt x="122123" y="16281"/>
                  </a:lnTo>
                  <a:lnTo>
                    <a:pt x="131686" y="16281"/>
                  </a:lnTo>
                  <a:lnTo>
                    <a:pt x="131686" y="10058"/>
                  </a:lnTo>
                  <a:lnTo>
                    <a:pt x="127812" y="0"/>
                  </a:lnTo>
                  <a:lnTo>
                    <a:pt x="97510" y="0"/>
                  </a:lnTo>
                  <a:lnTo>
                    <a:pt x="94551" y="9829"/>
                  </a:lnTo>
                  <a:lnTo>
                    <a:pt x="94551" y="26593"/>
                  </a:lnTo>
                  <a:lnTo>
                    <a:pt x="102069" y="28257"/>
                  </a:lnTo>
                  <a:lnTo>
                    <a:pt x="109816" y="30175"/>
                  </a:lnTo>
                  <a:lnTo>
                    <a:pt x="115049" y="31381"/>
                  </a:lnTo>
                  <a:lnTo>
                    <a:pt x="120065" y="32816"/>
                  </a:lnTo>
                  <a:lnTo>
                    <a:pt x="123710" y="33782"/>
                  </a:lnTo>
                  <a:lnTo>
                    <a:pt x="123710" y="43103"/>
                  </a:lnTo>
                  <a:lnTo>
                    <a:pt x="118478" y="44310"/>
                  </a:lnTo>
                  <a:lnTo>
                    <a:pt x="105029" y="44310"/>
                  </a:lnTo>
                  <a:lnTo>
                    <a:pt x="103670" y="38785"/>
                  </a:lnTo>
                  <a:lnTo>
                    <a:pt x="103441" y="36169"/>
                  </a:lnTo>
                  <a:lnTo>
                    <a:pt x="93865" y="36169"/>
                  </a:lnTo>
                  <a:lnTo>
                    <a:pt x="94602" y="41414"/>
                  </a:lnTo>
                  <a:lnTo>
                    <a:pt x="97536" y="46888"/>
                  </a:lnTo>
                  <a:lnTo>
                    <a:pt x="103771" y="51193"/>
                  </a:lnTo>
                  <a:lnTo>
                    <a:pt x="114376" y="52933"/>
                  </a:lnTo>
                  <a:lnTo>
                    <a:pt x="118694" y="52933"/>
                  </a:lnTo>
                  <a:lnTo>
                    <a:pt x="133286" y="51714"/>
                  </a:lnTo>
                  <a:lnTo>
                    <a:pt x="133286" y="27292"/>
                  </a:lnTo>
                  <a:close/>
                </a:path>
                <a:path w="955675" h="53340">
                  <a:moveTo>
                    <a:pt x="150139" y="1219"/>
                  </a:moveTo>
                  <a:lnTo>
                    <a:pt x="140119" y="1219"/>
                  </a:lnTo>
                  <a:lnTo>
                    <a:pt x="140119" y="51714"/>
                  </a:lnTo>
                  <a:lnTo>
                    <a:pt x="150139" y="51714"/>
                  </a:lnTo>
                  <a:lnTo>
                    <a:pt x="150139" y="1219"/>
                  </a:lnTo>
                  <a:close/>
                </a:path>
                <a:path w="955675" h="53340">
                  <a:moveTo>
                    <a:pt x="200037" y="17716"/>
                  </a:moveTo>
                  <a:lnTo>
                    <a:pt x="198653" y="11823"/>
                  </a:lnTo>
                  <a:lnTo>
                    <a:pt x="194995" y="6083"/>
                  </a:lnTo>
                  <a:lnTo>
                    <a:pt x="188734" y="1727"/>
                  </a:lnTo>
                  <a:lnTo>
                    <a:pt x="179527" y="0"/>
                  </a:lnTo>
                  <a:lnTo>
                    <a:pt x="170802" y="1663"/>
                  </a:lnTo>
                  <a:lnTo>
                    <a:pt x="163791" y="6654"/>
                  </a:lnTo>
                  <a:lnTo>
                    <a:pt x="159143" y="14960"/>
                  </a:lnTo>
                  <a:lnTo>
                    <a:pt x="157454" y="26593"/>
                  </a:lnTo>
                  <a:lnTo>
                    <a:pt x="159067" y="37985"/>
                  </a:lnTo>
                  <a:lnTo>
                    <a:pt x="163601" y="46228"/>
                  </a:lnTo>
                  <a:lnTo>
                    <a:pt x="170522" y="51244"/>
                  </a:lnTo>
                  <a:lnTo>
                    <a:pt x="179324" y="52933"/>
                  </a:lnTo>
                  <a:lnTo>
                    <a:pt x="187388" y="51562"/>
                  </a:lnTo>
                  <a:lnTo>
                    <a:pt x="193509" y="47726"/>
                  </a:lnTo>
                  <a:lnTo>
                    <a:pt x="197726" y="41821"/>
                  </a:lnTo>
                  <a:lnTo>
                    <a:pt x="200037" y="34251"/>
                  </a:lnTo>
                  <a:lnTo>
                    <a:pt x="190004" y="34251"/>
                  </a:lnTo>
                  <a:lnTo>
                    <a:pt x="188887" y="40474"/>
                  </a:lnTo>
                  <a:lnTo>
                    <a:pt x="185000" y="43827"/>
                  </a:lnTo>
                  <a:lnTo>
                    <a:pt x="171119" y="43827"/>
                  </a:lnTo>
                  <a:lnTo>
                    <a:pt x="167690" y="35687"/>
                  </a:lnTo>
                  <a:lnTo>
                    <a:pt x="167690" y="12446"/>
                  </a:lnTo>
                  <a:lnTo>
                    <a:pt x="174764" y="9093"/>
                  </a:lnTo>
                  <a:lnTo>
                    <a:pt x="187731" y="9093"/>
                  </a:lnTo>
                  <a:lnTo>
                    <a:pt x="189344" y="14617"/>
                  </a:lnTo>
                  <a:lnTo>
                    <a:pt x="190004" y="17716"/>
                  </a:lnTo>
                  <a:lnTo>
                    <a:pt x="200037" y="17716"/>
                  </a:lnTo>
                  <a:close/>
                </a:path>
                <a:path w="955675" h="53340">
                  <a:moveTo>
                    <a:pt x="269532" y="28257"/>
                  </a:moveTo>
                  <a:lnTo>
                    <a:pt x="202768" y="28257"/>
                  </a:lnTo>
                  <a:lnTo>
                    <a:pt x="202768" y="35687"/>
                  </a:lnTo>
                  <a:lnTo>
                    <a:pt x="269532" y="35687"/>
                  </a:lnTo>
                  <a:lnTo>
                    <a:pt x="269532" y="28257"/>
                  </a:lnTo>
                  <a:close/>
                </a:path>
                <a:path w="955675" h="53340">
                  <a:moveTo>
                    <a:pt x="316458" y="51714"/>
                  </a:moveTo>
                  <a:lnTo>
                    <a:pt x="312940" y="41186"/>
                  </a:lnTo>
                  <a:lnTo>
                    <a:pt x="310070" y="32562"/>
                  </a:lnTo>
                  <a:lnTo>
                    <a:pt x="303441" y="12712"/>
                  </a:lnTo>
                  <a:lnTo>
                    <a:pt x="299605" y="1219"/>
                  </a:lnTo>
                  <a:lnTo>
                    <a:pt x="299605" y="32562"/>
                  </a:lnTo>
                  <a:lnTo>
                    <a:pt x="287540" y="32562"/>
                  </a:lnTo>
                  <a:lnTo>
                    <a:pt x="293674" y="12712"/>
                  </a:lnTo>
                  <a:lnTo>
                    <a:pt x="299605" y="32562"/>
                  </a:lnTo>
                  <a:lnTo>
                    <a:pt x="299605" y="1219"/>
                  </a:lnTo>
                  <a:lnTo>
                    <a:pt x="287997" y="1219"/>
                  </a:lnTo>
                  <a:lnTo>
                    <a:pt x="270891" y="51714"/>
                  </a:lnTo>
                  <a:lnTo>
                    <a:pt x="281381" y="51714"/>
                  </a:lnTo>
                  <a:lnTo>
                    <a:pt x="284810" y="41186"/>
                  </a:lnTo>
                  <a:lnTo>
                    <a:pt x="302577" y="41186"/>
                  </a:lnTo>
                  <a:lnTo>
                    <a:pt x="305523" y="51714"/>
                  </a:lnTo>
                  <a:lnTo>
                    <a:pt x="316458" y="51714"/>
                  </a:lnTo>
                  <a:close/>
                </a:path>
                <a:path w="955675" h="53340">
                  <a:moveTo>
                    <a:pt x="356793" y="42392"/>
                  </a:moveTo>
                  <a:lnTo>
                    <a:pt x="332867" y="42392"/>
                  </a:lnTo>
                  <a:lnTo>
                    <a:pt x="332867" y="1219"/>
                  </a:lnTo>
                  <a:lnTo>
                    <a:pt x="322834" y="1219"/>
                  </a:lnTo>
                  <a:lnTo>
                    <a:pt x="322834" y="51714"/>
                  </a:lnTo>
                  <a:lnTo>
                    <a:pt x="356793" y="51714"/>
                  </a:lnTo>
                  <a:lnTo>
                    <a:pt x="356793" y="42392"/>
                  </a:lnTo>
                  <a:close/>
                </a:path>
                <a:path w="955675" h="53340">
                  <a:moveTo>
                    <a:pt x="372986" y="1219"/>
                  </a:moveTo>
                  <a:lnTo>
                    <a:pt x="362966" y="1219"/>
                  </a:lnTo>
                  <a:lnTo>
                    <a:pt x="362966" y="51714"/>
                  </a:lnTo>
                  <a:lnTo>
                    <a:pt x="372986" y="51714"/>
                  </a:lnTo>
                  <a:lnTo>
                    <a:pt x="372986" y="1219"/>
                  </a:lnTo>
                  <a:close/>
                </a:path>
                <a:path w="955675" h="53340">
                  <a:moveTo>
                    <a:pt x="428332" y="1219"/>
                  </a:moveTo>
                  <a:lnTo>
                    <a:pt x="413753" y="1219"/>
                  </a:lnTo>
                  <a:lnTo>
                    <a:pt x="405333" y="40957"/>
                  </a:lnTo>
                  <a:lnTo>
                    <a:pt x="405091" y="40957"/>
                  </a:lnTo>
                  <a:lnTo>
                    <a:pt x="396430" y="1219"/>
                  </a:lnTo>
                  <a:lnTo>
                    <a:pt x="381850" y="1219"/>
                  </a:lnTo>
                  <a:lnTo>
                    <a:pt x="381850" y="51714"/>
                  </a:lnTo>
                  <a:lnTo>
                    <a:pt x="391210" y="51714"/>
                  </a:lnTo>
                  <a:lnTo>
                    <a:pt x="391210" y="9575"/>
                  </a:lnTo>
                  <a:lnTo>
                    <a:pt x="391426" y="9575"/>
                  </a:lnTo>
                  <a:lnTo>
                    <a:pt x="400075" y="51714"/>
                  </a:lnTo>
                  <a:lnTo>
                    <a:pt x="409892" y="51714"/>
                  </a:lnTo>
                  <a:lnTo>
                    <a:pt x="418757" y="9575"/>
                  </a:lnTo>
                  <a:lnTo>
                    <a:pt x="418998" y="9575"/>
                  </a:lnTo>
                  <a:lnTo>
                    <a:pt x="418998" y="51714"/>
                  </a:lnTo>
                  <a:lnTo>
                    <a:pt x="428332" y="51714"/>
                  </a:lnTo>
                  <a:lnTo>
                    <a:pt x="428332" y="1219"/>
                  </a:lnTo>
                  <a:close/>
                </a:path>
                <a:path w="955675" h="53340">
                  <a:moveTo>
                    <a:pt x="474370" y="42621"/>
                  </a:moveTo>
                  <a:lnTo>
                    <a:pt x="447700" y="42621"/>
                  </a:lnTo>
                  <a:lnTo>
                    <a:pt x="447700" y="29692"/>
                  </a:lnTo>
                  <a:lnTo>
                    <a:pt x="471182" y="29692"/>
                  </a:lnTo>
                  <a:lnTo>
                    <a:pt x="471182" y="20853"/>
                  </a:lnTo>
                  <a:lnTo>
                    <a:pt x="447700" y="20853"/>
                  </a:lnTo>
                  <a:lnTo>
                    <a:pt x="447700" y="10058"/>
                  </a:lnTo>
                  <a:lnTo>
                    <a:pt x="473214" y="10058"/>
                  </a:lnTo>
                  <a:lnTo>
                    <a:pt x="473214" y="1219"/>
                  </a:lnTo>
                  <a:lnTo>
                    <a:pt x="437896" y="1219"/>
                  </a:lnTo>
                  <a:lnTo>
                    <a:pt x="437896" y="51714"/>
                  </a:lnTo>
                  <a:lnTo>
                    <a:pt x="474370" y="51714"/>
                  </a:lnTo>
                  <a:lnTo>
                    <a:pt x="474370" y="42621"/>
                  </a:lnTo>
                  <a:close/>
                </a:path>
                <a:path w="955675" h="53340">
                  <a:moveTo>
                    <a:pt x="521055" y="1219"/>
                  </a:moveTo>
                  <a:lnTo>
                    <a:pt x="511733" y="1219"/>
                  </a:lnTo>
                  <a:lnTo>
                    <a:pt x="511733" y="36398"/>
                  </a:lnTo>
                  <a:lnTo>
                    <a:pt x="492594" y="1219"/>
                  </a:lnTo>
                  <a:lnTo>
                    <a:pt x="482117" y="1219"/>
                  </a:lnTo>
                  <a:lnTo>
                    <a:pt x="482117" y="51714"/>
                  </a:lnTo>
                  <a:lnTo>
                    <a:pt x="491439" y="51714"/>
                  </a:lnTo>
                  <a:lnTo>
                    <a:pt x="491439" y="15582"/>
                  </a:lnTo>
                  <a:lnTo>
                    <a:pt x="491693" y="15582"/>
                  </a:lnTo>
                  <a:lnTo>
                    <a:pt x="511035" y="51714"/>
                  </a:lnTo>
                  <a:lnTo>
                    <a:pt x="521055" y="51714"/>
                  </a:lnTo>
                  <a:lnTo>
                    <a:pt x="521055" y="1219"/>
                  </a:lnTo>
                  <a:close/>
                </a:path>
                <a:path w="955675" h="53340">
                  <a:moveTo>
                    <a:pt x="565746" y="1219"/>
                  </a:moveTo>
                  <a:lnTo>
                    <a:pt x="526770" y="1219"/>
                  </a:lnTo>
                  <a:lnTo>
                    <a:pt x="526770" y="10058"/>
                  </a:lnTo>
                  <a:lnTo>
                    <a:pt x="541108" y="10058"/>
                  </a:lnTo>
                  <a:lnTo>
                    <a:pt x="541108" y="51714"/>
                  </a:lnTo>
                  <a:lnTo>
                    <a:pt x="551129" y="51714"/>
                  </a:lnTo>
                  <a:lnTo>
                    <a:pt x="551129" y="10058"/>
                  </a:lnTo>
                  <a:lnTo>
                    <a:pt x="565746" y="10058"/>
                  </a:lnTo>
                  <a:lnTo>
                    <a:pt x="565746" y="1219"/>
                  </a:lnTo>
                  <a:close/>
                </a:path>
                <a:path w="955675" h="53340">
                  <a:moveTo>
                    <a:pt x="613333" y="51714"/>
                  </a:moveTo>
                  <a:lnTo>
                    <a:pt x="609815" y="41186"/>
                  </a:lnTo>
                  <a:lnTo>
                    <a:pt x="606945" y="32562"/>
                  </a:lnTo>
                  <a:lnTo>
                    <a:pt x="600316" y="12712"/>
                  </a:lnTo>
                  <a:lnTo>
                    <a:pt x="596722" y="1943"/>
                  </a:lnTo>
                  <a:lnTo>
                    <a:pt x="596722" y="32562"/>
                  </a:lnTo>
                  <a:lnTo>
                    <a:pt x="584415" y="32562"/>
                  </a:lnTo>
                  <a:lnTo>
                    <a:pt x="590562" y="12712"/>
                  </a:lnTo>
                  <a:lnTo>
                    <a:pt x="590804" y="12712"/>
                  </a:lnTo>
                  <a:lnTo>
                    <a:pt x="596722" y="32562"/>
                  </a:lnTo>
                  <a:lnTo>
                    <a:pt x="596722" y="1943"/>
                  </a:lnTo>
                  <a:lnTo>
                    <a:pt x="596480" y="1219"/>
                  </a:lnTo>
                  <a:lnTo>
                    <a:pt x="585089" y="1219"/>
                  </a:lnTo>
                  <a:lnTo>
                    <a:pt x="568020" y="51714"/>
                  </a:lnTo>
                  <a:lnTo>
                    <a:pt x="578497" y="51714"/>
                  </a:lnTo>
                  <a:lnTo>
                    <a:pt x="581901" y="41186"/>
                  </a:lnTo>
                  <a:lnTo>
                    <a:pt x="599452" y="41186"/>
                  </a:lnTo>
                  <a:lnTo>
                    <a:pt x="602640" y="51714"/>
                  </a:lnTo>
                  <a:lnTo>
                    <a:pt x="613333" y="51714"/>
                  </a:lnTo>
                  <a:close/>
                </a:path>
                <a:path w="955675" h="53340">
                  <a:moveTo>
                    <a:pt x="660057" y="50279"/>
                  </a:moveTo>
                  <a:lnTo>
                    <a:pt x="657771" y="49326"/>
                  </a:lnTo>
                  <a:lnTo>
                    <a:pt x="657771" y="31864"/>
                  </a:lnTo>
                  <a:lnTo>
                    <a:pt x="657771" y="30899"/>
                  </a:lnTo>
                  <a:lnTo>
                    <a:pt x="655739" y="29210"/>
                  </a:lnTo>
                  <a:lnTo>
                    <a:pt x="651852" y="27546"/>
                  </a:lnTo>
                  <a:lnTo>
                    <a:pt x="656653" y="25857"/>
                  </a:lnTo>
                  <a:lnTo>
                    <a:pt x="657898" y="23469"/>
                  </a:lnTo>
                  <a:lnTo>
                    <a:pt x="659142" y="21069"/>
                  </a:lnTo>
                  <a:lnTo>
                    <a:pt x="659142" y="11010"/>
                  </a:lnTo>
                  <a:lnTo>
                    <a:pt x="658863" y="9829"/>
                  </a:lnTo>
                  <a:lnTo>
                    <a:pt x="656869" y="1219"/>
                  </a:lnTo>
                  <a:lnTo>
                    <a:pt x="649122" y="1219"/>
                  </a:lnTo>
                  <a:lnTo>
                    <a:pt x="649122" y="13893"/>
                  </a:lnTo>
                  <a:lnTo>
                    <a:pt x="649122" y="21551"/>
                  </a:lnTo>
                  <a:lnTo>
                    <a:pt x="646595" y="23469"/>
                  </a:lnTo>
                  <a:lnTo>
                    <a:pt x="629742" y="23469"/>
                  </a:lnTo>
                  <a:lnTo>
                    <a:pt x="629742" y="9829"/>
                  </a:lnTo>
                  <a:lnTo>
                    <a:pt x="647966" y="9829"/>
                  </a:lnTo>
                  <a:lnTo>
                    <a:pt x="649122" y="13893"/>
                  </a:lnTo>
                  <a:lnTo>
                    <a:pt x="649122" y="1219"/>
                  </a:lnTo>
                  <a:lnTo>
                    <a:pt x="619963" y="1219"/>
                  </a:lnTo>
                  <a:lnTo>
                    <a:pt x="619963" y="51714"/>
                  </a:lnTo>
                  <a:lnTo>
                    <a:pt x="629742" y="51714"/>
                  </a:lnTo>
                  <a:lnTo>
                    <a:pt x="629742" y="31864"/>
                  </a:lnTo>
                  <a:lnTo>
                    <a:pt x="647509" y="31864"/>
                  </a:lnTo>
                  <a:lnTo>
                    <a:pt x="647966" y="34480"/>
                  </a:lnTo>
                  <a:lnTo>
                    <a:pt x="647966" y="46710"/>
                  </a:lnTo>
                  <a:lnTo>
                    <a:pt x="648208" y="49326"/>
                  </a:lnTo>
                  <a:lnTo>
                    <a:pt x="648881" y="51714"/>
                  </a:lnTo>
                  <a:lnTo>
                    <a:pt x="660057" y="51714"/>
                  </a:lnTo>
                  <a:lnTo>
                    <a:pt x="660057" y="50279"/>
                  </a:lnTo>
                  <a:close/>
                </a:path>
                <a:path w="955675" h="53340">
                  <a:moveTo>
                    <a:pt x="706767" y="1219"/>
                  </a:moveTo>
                  <a:lnTo>
                    <a:pt x="695375" y="1219"/>
                  </a:lnTo>
                  <a:lnTo>
                    <a:pt x="685812" y="23241"/>
                  </a:lnTo>
                  <a:lnTo>
                    <a:pt x="675995" y="1219"/>
                  </a:lnTo>
                  <a:lnTo>
                    <a:pt x="664159" y="1219"/>
                  </a:lnTo>
                  <a:lnTo>
                    <a:pt x="680554" y="32562"/>
                  </a:lnTo>
                  <a:lnTo>
                    <a:pt x="680554" y="51714"/>
                  </a:lnTo>
                  <a:lnTo>
                    <a:pt x="690575" y="51714"/>
                  </a:lnTo>
                  <a:lnTo>
                    <a:pt x="690575" y="32816"/>
                  </a:lnTo>
                  <a:lnTo>
                    <a:pt x="706767" y="1219"/>
                  </a:lnTo>
                  <a:close/>
                </a:path>
                <a:path w="955675" h="53340">
                  <a:moveTo>
                    <a:pt x="769886" y="1219"/>
                  </a:moveTo>
                  <a:lnTo>
                    <a:pt x="730923" y="1219"/>
                  </a:lnTo>
                  <a:lnTo>
                    <a:pt x="730923" y="10058"/>
                  </a:lnTo>
                  <a:lnTo>
                    <a:pt x="745248" y="10058"/>
                  </a:lnTo>
                  <a:lnTo>
                    <a:pt x="745248" y="51714"/>
                  </a:lnTo>
                  <a:lnTo>
                    <a:pt x="755307" y="51714"/>
                  </a:lnTo>
                  <a:lnTo>
                    <a:pt x="755307" y="10058"/>
                  </a:lnTo>
                  <a:lnTo>
                    <a:pt x="769886" y="10058"/>
                  </a:lnTo>
                  <a:lnTo>
                    <a:pt x="769886" y="1219"/>
                  </a:lnTo>
                  <a:close/>
                </a:path>
                <a:path w="955675" h="53340">
                  <a:moveTo>
                    <a:pt x="815898" y="50279"/>
                  </a:moveTo>
                  <a:lnTo>
                    <a:pt x="813841" y="49326"/>
                  </a:lnTo>
                  <a:lnTo>
                    <a:pt x="813841" y="31864"/>
                  </a:lnTo>
                  <a:lnTo>
                    <a:pt x="813841" y="30899"/>
                  </a:lnTo>
                  <a:lnTo>
                    <a:pt x="811555" y="29210"/>
                  </a:lnTo>
                  <a:lnTo>
                    <a:pt x="807707" y="27546"/>
                  </a:lnTo>
                  <a:lnTo>
                    <a:pt x="812469" y="25857"/>
                  </a:lnTo>
                  <a:lnTo>
                    <a:pt x="813841" y="23469"/>
                  </a:lnTo>
                  <a:lnTo>
                    <a:pt x="815200" y="21069"/>
                  </a:lnTo>
                  <a:lnTo>
                    <a:pt x="815200" y="11010"/>
                  </a:lnTo>
                  <a:lnTo>
                    <a:pt x="814908" y="9829"/>
                  </a:lnTo>
                  <a:lnTo>
                    <a:pt x="812711" y="1219"/>
                  </a:lnTo>
                  <a:lnTo>
                    <a:pt x="805180" y="1219"/>
                  </a:lnTo>
                  <a:lnTo>
                    <a:pt x="805180" y="13893"/>
                  </a:lnTo>
                  <a:lnTo>
                    <a:pt x="805180" y="21551"/>
                  </a:lnTo>
                  <a:lnTo>
                    <a:pt x="802690" y="23469"/>
                  </a:lnTo>
                  <a:lnTo>
                    <a:pt x="785596" y="23469"/>
                  </a:lnTo>
                  <a:lnTo>
                    <a:pt x="785596" y="9829"/>
                  </a:lnTo>
                  <a:lnTo>
                    <a:pt x="804062" y="9829"/>
                  </a:lnTo>
                  <a:lnTo>
                    <a:pt x="805180" y="13893"/>
                  </a:lnTo>
                  <a:lnTo>
                    <a:pt x="805180" y="1219"/>
                  </a:lnTo>
                  <a:lnTo>
                    <a:pt x="775804" y="1219"/>
                  </a:lnTo>
                  <a:lnTo>
                    <a:pt x="775804" y="51714"/>
                  </a:lnTo>
                  <a:lnTo>
                    <a:pt x="785596" y="51714"/>
                  </a:lnTo>
                  <a:lnTo>
                    <a:pt x="785596" y="31864"/>
                  </a:lnTo>
                  <a:lnTo>
                    <a:pt x="803363" y="31864"/>
                  </a:lnTo>
                  <a:lnTo>
                    <a:pt x="803821" y="34480"/>
                  </a:lnTo>
                  <a:lnTo>
                    <a:pt x="803821" y="46710"/>
                  </a:lnTo>
                  <a:lnTo>
                    <a:pt x="804265" y="49326"/>
                  </a:lnTo>
                  <a:lnTo>
                    <a:pt x="804964" y="51714"/>
                  </a:lnTo>
                  <a:lnTo>
                    <a:pt x="815898" y="51714"/>
                  </a:lnTo>
                  <a:lnTo>
                    <a:pt x="815898" y="50279"/>
                  </a:lnTo>
                  <a:close/>
                </a:path>
                <a:path w="955675" h="53340">
                  <a:moveTo>
                    <a:pt x="865809" y="51714"/>
                  </a:moveTo>
                  <a:lnTo>
                    <a:pt x="862291" y="41186"/>
                  </a:lnTo>
                  <a:lnTo>
                    <a:pt x="859409" y="32562"/>
                  </a:lnTo>
                  <a:lnTo>
                    <a:pt x="852766" y="12712"/>
                  </a:lnTo>
                  <a:lnTo>
                    <a:pt x="849160" y="1943"/>
                  </a:lnTo>
                  <a:lnTo>
                    <a:pt x="849160" y="32562"/>
                  </a:lnTo>
                  <a:lnTo>
                    <a:pt x="836866" y="32562"/>
                  </a:lnTo>
                  <a:lnTo>
                    <a:pt x="843000" y="12712"/>
                  </a:lnTo>
                  <a:lnTo>
                    <a:pt x="843241" y="12712"/>
                  </a:lnTo>
                  <a:lnTo>
                    <a:pt x="849160" y="32562"/>
                  </a:lnTo>
                  <a:lnTo>
                    <a:pt x="849160" y="1943"/>
                  </a:lnTo>
                  <a:lnTo>
                    <a:pt x="848918" y="1219"/>
                  </a:lnTo>
                  <a:lnTo>
                    <a:pt x="837526" y="1219"/>
                  </a:lnTo>
                  <a:lnTo>
                    <a:pt x="820216" y="51714"/>
                  </a:lnTo>
                  <a:lnTo>
                    <a:pt x="830935" y="51714"/>
                  </a:lnTo>
                  <a:lnTo>
                    <a:pt x="834123" y="41186"/>
                  </a:lnTo>
                  <a:lnTo>
                    <a:pt x="851903" y="41186"/>
                  </a:lnTo>
                  <a:lnTo>
                    <a:pt x="855091" y="51714"/>
                  </a:lnTo>
                  <a:lnTo>
                    <a:pt x="865809" y="51714"/>
                  </a:lnTo>
                  <a:close/>
                </a:path>
                <a:path w="955675" h="53340">
                  <a:moveTo>
                    <a:pt x="912952" y="17716"/>
                  </a:moveTo>
                  <a:lnTo>
                    <a:pt x="911453" y="11823"/>
                  </a:lnTo>
                  <a:lnTo>
                    <a:pt x="907719" y="6083"/>
                  </a:lnTo>
                  <a:lnTo>
                    <a:pt x="901420" y="1727"/>
                  </a:lnTo>
                  <a:lnTo>
                    <a:pt x="892238" y="0"/>
                  </a:lnTo>
                  <a:lnTo>
                    <a:pt x="883589" y="1663"/>
                  </a:lnTo>
                  <a:lnTo>
                    <a:pt x="876566" y="6654"/>
                  </a:lnTo>
                  <a:lnTo>
                    <a:pt x="871842" y="14960"/>
                  </a:lnTo>
                  <a:lnTo>
                    <a:pt x="870127" y="26593"/>
                  </a:lnTo>
                  <a:lnTo>
                    <a:pt x="871740" y="37985"/>
                  </a:lnTo>
                  <a:lnTo>
                    <a:pt x="876274" y="46228"/>
                  </a:lnTo>
                  <a:lnTo>
                    <a:pt x="883196" y="51244"/>
                  </a:lnTo>
                  <a:lnTo>
                    <a:pt x="891997" y="52933"/>
                  </a:lnTo>
                  <a:lnTo>
                    <a:pt x="900074" y="51562"/>
                  </a:lnTo>
                  <a:lnTo>
                    <a:pt x="906246" y="47726"/>
                  </a:lnTo>
                  <a:lnTo>
                    <a:pt x="910513" y="41821"/>
                  </a:lnTo>
                  <a:lnTo>
                    <a:pt x="912952" y="34251"/>
                  </a:lnTo>
                  <a:lnTo>
                    <a:pt x="902931" y="34251"/>
                  </a:lnTo>
                  <a:lnTo>
                    <a:pt x="901801" y="40474"/>
                  </a:lnTo>
                  <a:lnTo>
                    <a:pt x="897915" y="43827"/>
                  </a:lnTo>
                  <a:lnTo>
                    <a:pt x="883793" y="43827"/>
                  </a:lnTo>
                  <a:lnTo>
                    <a:pt x="880389" y="35687"/>
                  </a:lnTo>
                  <a:lnTo>
                    <a:pt x="880389" y="12446"/>
                  </a:lnTo>
                  <a:lnTo>
                    <a:pt x="887437" y="9093"/>
                  </a:lnTo>
                  <a:lnTo>
                    <a:pt x="900645" y="9093"/>
                  </a:lnTo>
                  <a:lnTo>
                    <a:pt x="902017" y="14617"/>
                  </a:lnTo>
                  <a:lnTo>
                    <a:pt x="902931" y="17716"/>
                  </a:lnTo>
                  <a:lnTo>
                    <a:pt x="912952" y="17716"/>
                  </a:lnTo>
                  <a:close/>
                </a:path>
                <a:path w="955675" h="53340">
                  <a:moveTo>
                    <a:pt x="955357" y="1219"/>
                  </a:moveTo>
                  <a:lnTo>
                    <a:pt x="916381" y="1219"/>
                  </a:lnTo>
                  <a:lnTo>
                    <a:pt x="916381" y="10058"/>
                  </a:lnTo>
                  <a:lnTo>
                    <a:pt x="930960" y="10058"/>
                  </a:lnTo>
                  <a:lnTo>
                    <a:pt x="930960" y="51714"/>
                  </a:lnTo>
                  <a:lnTo>
                    <a:pt x="940981" y="51714"/>
                  </a:lnTo>
                  <a:lnTo>
                    <a:pt x="940981" y="10058"/>
                  </a:lnTo>
                  <a:lnTo>
                    <a:pt x="955357" y="10058"/>
                  </a:lnTo>
                  <a:lnTo>
                    <a:pt x="955357" y="1219"/>
                  </a:lnTo>
                  <a:close/>
                </a:path>
              </a:pathLst>
            </a:custGeom>
            <a:solidFill>
              <a:srgbClr val="221F1F"/>
            </a:solidFill>
          </p:spPr>
          <p:txBody>
            <a:bodyPr wrap="square" lIns="0" tIns="0" rIns="0" bIns="0" rtlCol="0"/>
            <a:lstStyle/>
            <a:p>
              <a:endParaRPr/>
            </a:p>
          </p:txBody>
        </p:sp>
        <p:sp>
          <p:nvSpPr>
            <p:cNvPr id="5" name="object 5"/>
            <p:cNvSpPr/>
            <p:nvPr/>
          </p:nvSpPr>
          <p:spPr>
            <a:xfrm>
              <a:off x="324440" y="1652099"/>
              <a:ext cx="1513205" cy="0"/>
            </a:xfrm>
            <a:custGeom>
              <a:avLst/>
              <a:gdLst/>
              <a:ahLst/>
              <a:cxnLst/>
              <a:rect l="l" t="t" r="r" b="b"/>
              <a:pathLst>
                <a:path w="1513205">
                  <a:moveTo>
                    <a:pt x="0" y="0"/>
                  </a:moveTo>
                  <a:lnTo>
                    <a:pt x="0" y="0"/>
                  </a:lnTo>
                  <a:lnTo>
                    <a:pt x="1512864" y="0"/>
                  </a:lnTo>
                </a:path>
              </a:pathLst>
            </a:custGeom>
            <a:ln w="3175">
              <a:solidFill>
                <a:srgbClr val="221F1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327401" y="1747425"/>
              <a:ext cx="1498880" cy="91718"/>
            </a:xfrm>
            <a:prstGeom prst="rect">
              <a:avLst/>
            </a:prstGeom>
          </p:spPr>
        </p:pic>
        <p:pic>
          <p:nvPicPr>
            <p:cNvPr id="7" name="object 7"/>
            <p:cNvPicPr/>
            <p:nvPr/>
          </p:nvPicPr>
          <p:blipFill>
            <a:blip r:embed="rId3" cstate="print"/>
            <a:stretch>
              <a:fillRect/>
            </a:stretch>
          </p:blipFill>
          <p:spPr>
            <a:xfrm>
              <a:off x="324668" y="1935874"/>
              <a:ext cx="1472086" cy="172678"/>
            </a:xfrm>
            <a:prstGeom prst="rect">
              <a:avLst/>
            </a:prstGeom>
          </p:spPr>
        </p:pic>
        <p:pic>
          <p:nvPicPr>
            <p:cNvPr id="8" name="object 8"/>
            <p:cNvPicPr/>
            <p:nvPr/>
          </p:nvPicPr>
          <p:blipFill>
            <a:blip r:embed="rId4" cstate="print"/>
            <a:stretch>
              <a:fillRect/>
            </a:stretch>
          </p:blipFill>
          <p:spPr>
            <a:xfrm>
              <a:off x="324668" y="2206016"/>
              <a:ext cx="732501" cy="1242394"/>
            </a:xfrm>
            <a:prstGeom prst="rect">
              <a:avLst/>
            </a:prstGeom>
          </p:spPr>
        </p:pic>
        <p:pic>
          <p:nvPicPr>
            <p:cNvPr id="9" name="object 9"/>
            <p:cNvPicPr/>
            <p:nvPr/>
          </p:nvPicPr>
          <p:blipFill>
            <a:blip r:embed="rId5" cstate="print"/>
            <a:stretch>
              <a:fillRect/>
            </a:stretch>
          </p:blipFill>
          <p:spPr>
            <a:xfrm>
              <a:off x="324440" y="3491644"/>
              <a:ext cx="360218" cy="266897"/>
            </a:xfrm>
            <a:prstGeom prst="rect">
              <a:avLst/>
            </a:prstGeom>
          </p:spPr>
        </p:pic>
        <p:sp>
          <p:nvSpPr>
            <p:cNvPr id="10" name="object 10"/>
            <p:cNvSpPr/>
            <p:nvPr/>
          </p:nvSpPr>
          <p:spPr>
            <a:xfrm>
              <a:off x="181356" y="2557572"/>
              <a:ext cx="104139" cy="306705"/>
            </a:xfrm>
            <a:custGeom>
              <a:avLst/>
              <a:gdLst/>
              <a:ahLst/>
              <a:cxnLst/>
              <a:rect l="l" t="t" r="r" b="b"/>
              <a:pathLst>
                <a:path w="104139" h="306705">
                  <a:moveTo>
                    <a:pt x="103555" y="0"/>
                  </a:moveTo>
                  <a:lnTo>
                    <a:pt x="0" y="0"/>
                  </a:lnTo>
                  <a:lnTo>
                    <a:pt x="0" y="306529"/>
                  </a:lnTo>
                  <a:lnTo>
                    <a:pt x="103555" y="306529"/>
                  </a:lnTo>
                  <a:lnTo>
                    <a:pt x="103555" y="0"/>
                  </a:lnTo>
                  <a:close/>
                </a:path>
              </a:pathLst>
            </a:custGeom>
            <a:solidFill>
              <a:srgbClr val="626366"/>
            </a:solidFill>
          </p:spPr>
          <p:txBody>
            <a:bodyPr wrap="square" lIns="0" tIns="0" rIns="0" bIns="0" rtlCol="0"/>
            <a:lstStyle/>
            <a:p>
              <a:endParaRPr/>
            </a:p>
          </p:txBody>
        </p:sp>
        <p:sp>
          <p:nvSpPr>
            <p:cNvPr id="11" name="object 11"/>
            <p:cNvSpPr/>
            <p:nvPr/>
          </p:nvSpPr>
          <p:spPr>
            <a:xfrm>
              <a:off x="211658" y="2596133"/>
              <a:ext cx="44450" cy="229235"/>
            </a:xfrm>
            <a:custGeom>
              <a:avLst/>
              <a:gdLst/>
              <a:ahLst/>
              <a:cxnLst/>
              <a:rect l="l" t="t" r="r" b="b"/>
              <a:pathLst>
                <a:path w="44450" h="229235">
                  <a:moveTo>
                    <a:pt x="16395" y="217182"/>
                  </a:moveTo>
                  <a:lnTo>
                    <a:pt x="12979" y="217182"/>
                  </a:lnTo>
                  <a:lnTo>
                    <a:pt x="12979" y="220789"/>
                  </a:lnTo>
                  <a:lnTo>
                    <a:pt x="457" y="220789"/>
                  </a:lnTo>
                  <a:lnTo>
                    <a:pt x="457" y="225323"/>
                  </a:lnTo>
                  <a:lnTo>
                    <a:pt x="12979" y="225323"/>
                  </a:lnTo>
                  <a:lnTo>
                    <a:pt x="12979" y="228930"/>
                  </a:lnTo>
                  <a:lnTo>
                    <a:pt x="16395" y="228930"/>
                  </a:lnTo>
                  <a:lnTo>
                    <a:pt x="16395" y="217182"/>
                  </a:lnTo>
                  <a:close/>
                </a:path>
                <a:path w="44450" h="229235">
                  <a:moveTo>
                    <a:pt x="16395" y="171208"/>
                  </a:moveTo>
                  <a:lnTo>
                    <a:pt x="13208" y="171208"/>
                  </a:lnTo>
                  <a:lnTo>
                    <a:pt x="13208" y="175526"/>
                  </a:lnTo>
                  <a:lnTo>
                    <a:pt x="13208" y="177431"/>
                  </a:lnTo>
                  <a:lnTo>
                    <a:pt x="12979" y="178879"/>
                  </a:lnTo>
                  <a:lnTo>
                    <a:pt x="9563" y="178879"/>
                  </a:lnTo>
                  <a:lnTo>
                    <a:pt x="9334" y="177431"/>
                  </a:lnTo>
                  <a:lnTo>
                    <a:pt x="9334" y="175526"/>
                  </a:lnTo>
                  <a:lnTo>
                    <a:pt x="13208" y="175526"/>
                  </a:lnTo>
                  <a:lnTo>
                    <a:pt x="13208" y="171208"/>
                  </a:lnTo>
                  <a:lnTo>
                    <a:pt x="457" y="171208"/>
                  </a:lnTo>
                  <a:lnTo>
                    <a:pt x="457" y="175526"/>
                  </a:lnTo>
                  <a:lnTo>
                    <a:pt x="6604" y="175526"/>
                  </a:lnTo>
                  <a:lnTo>
                    <a:pt x="457" y="179603"/>
                  </a:lnTo>
                  <a:lnTo>
                    <a:pt x="457" y="184873"/>
                  </a:lnTo>
                  <a:lnTo>
                    <a:pt x="457" y="185102"/>
                  </a:lnTo>
                  <a:lnTo>
                    <a:pt x="457" y="189407"/>
                  </a:lnTo>
                  <a:lnTo>
                    <a:pt x="3187" y="190627"/>
                  </a:lnTo>
                  <a:lnTo>
                    <a:pt x="3187" y="196596"/>
                  </a:lnTo>
                  <a:lnTo>
                    <a:pt x="457" y="197802"/>
                  </a:lnTo>
                  <a:lnTo>
                    <a:pt x="457" y="202336"/>
                  </a:lnTo>
                  <a:lnTo>
                    <a:pt x="16395" y="196113"/>
                  </a:lnTo>
                  <a:lnTo>
                    <a:pt x="16395" y="195414"/>
                  </a:lnTo>
                  <a:lnTo>
                    <a:pt x="16395" y="191808"/>
                  </a:lnTo>
                  <a:lnTo>
                    <a:pt x="16395" y="191325"/>
                  </a:lnTo>
                  <a:lnTo>
                    <a:pt x="11391" y="189306"/>
                  </a:lnTo>
                  <a:lnTo>
                    <a:pt x="11391" y="193713"/>
                  </a:lnTo>
                  <a:lnTo>
                    <a:pt x="6375" y="195414"/>
                  </a:lnTo>
                  <a:lnTo>
                    <a:pt x="6375" y="191808"/>
                  </a:lnTo>
                  <a:lnTo>
                    <a:pt x="11391" y="193713"/>
                  </a:lnTo>
                  <a:lnTo>
                    <a:pt x="11391" y="189306"/>
                  </a:lnTo>
                  <a:lnTo>
                    <a:pt x="635" y="184962"/>
                  </a:lnTo>
                  <a:lnTo>
                    <a:pt x="7061" y="179832"/>
                  </a:lnTo>
                  <a:lnTo>
                    <a:pt x="7289" y="182232"/>
                  </a:lnTo>
                  <a:lnTo>
                    <a:pt x="9334" y="183438"/>
                  </a:lnTo>
                  <a:lnTo>
                    <a:pt x="14808" y="183438"/>
                  </a:lnTo>
                  <a:lnTo>
                    <a:pt x="16395" y="181051"/>
                  </a:lnTo>
                  <a:lnTo>
                    <a:pt x="16395" y="179832"/>
                  </a:lnTo>
                  <a:lnTo>
                    <a:pt x="16395" y="178879"/>
                  </a:lnTo>
                  <a:lnTo>
                    <a:pt x="16395" y="171208"/>
                  </a:lnTo>
                  <a:close/>
                </a:path>
                <a:path w="44450" h="229235">
                  <a:moveTo>
                    <a:pt x="16395" y="158064"/>
                  </a:moveTo>
                  <a:lnTo>
                    <a:pt x="12979" y="158064"/>
                  </a:lnTo>
                  <a:lnTo>
                    <a:pt x="12979" y="161632"/>
                  </a:lnTo>
                  <a:lnTo>
                    <a:pt x="457" y="161632"/>
                  </a:lnTo>
                  <a:lnTo>
                    <a:pt x="457" y="165950"/>
                  </a:lnTo>
                  <a:lnTo>
                    <a:pt x="12979" y="165950"/>
                  </a:lnTo>
                  <a:lnTo>
                    <a:pt x="12979" y="169557"/>
                  </a:lnTo>
                  <a:lnTo>
                    <a:pt x="16395" y="169557"/>
                  </a:lnTo>
                  <a:lnTo>
                    <a:pt x="16395" y="158064"/>
                  </a:lnTo>
                  <a:close/>
                </a:path>
                <a:path w="44450" h="229235">
                  <a:moveTo>
                    <a:pt x="16395" y="134086"/>
                  </a:moveTo>
                  <a:lnTo>
                    <a:pt x="8191" y="140081"/>
                  </a:lnTo>
                  <a:lnTo>
                    <a:pt x="457" y="140081"/>
                  </a:lnTo>
                  <a:lnTo>
                    <a:pt x="457" y="144653"/>
                  </a:lnTo>
                  <a:lnTo>
                    <a:pt x="8191" y="144653"/>
                  </a:lnTo>
                  <a:lnTo>
                    <a:pt x="16395" y="150622"/>
                  </a:lnTo>
                  <a:lnTo>
                    <a:pt x="16395" y="145605"/>
                  </a:lnTo>
                  <a:lnTo>
                    <a:pt x="12065" y="142481"/>
                  </a:lnTo>
                  <a:lnTo>
                    <a:pt x="16395" y="139128"/>
                  </a:lnTo>
                  <a:lnTo>
                    <a:pt x="16395" y="134086"/>
                  </a:lnTo>
                  <a:close/>
                </a:path>
                <a:path w="44450" h="229235">
                  <a:moveTo>
                    <a:pt x="16395" y="120675"/>
                  </a:moveTo>
                  <a:lnTo>
                    <a:pt x="13208" y="120675"/>
                  </a:lnTo>
                  <a:lnTo>
                    <a:pt x="13208" y="124980"/>
                  </a:lnTo>
                  <a:lnTo>
                    <a:pt x="13208" y="126898"/>
                  </a:lnTo>
                  <a:lnTo>
                    <a:pt x="12979" y="128333"/>
                  </a:lnTo>
                  <a:lnTo>
                    <a:pt x="9563" y="128333"/>
                  </a:lnTo>
                  <a:lnTo>
                    <a:pt x="9334" y="126898"/>
                  </a:lnTo>
                  <a:lnTo>
                    <a:pt x="9334" y="124980"/>
                  </a:lnTo>
                  <a:lnTo>
                    <a:pt x="13208" y="124980"/>
                  </a:lnTo>
                  <a:lnTo>
                    <a:pt x="13208" y="120675"/>
                  </a:lnTo>
                  <a:lnTo>
                    <a:pt x="457" y="120675"/>
                  </a:lnTo>
                  <a:lnTo>
                    <a:pt x="457" y="124980"/>
                  </a:lnTo>
                  <a:lnTo>
                    <a:pt x="6604" y="124980"/>
                  </a:lnTo>
                  <a:lnTo>
                    <a:pt x="457" y="129070"/>
                  </a:lnTo>
                  <a:lnTo>
                    <a:pt x="457" y="134569"/>
                  </a:lnTo>
                  <a:lnTo>
                    <a:pt x="7061" y="129298"/>
                  </a:lnTo>
                  <a:lnTo>
                    <a:pt x="7289" y="131686"/>
                  </a:lnTo>
                  <a:lnTo>
                    <a:pt x="9334" y="132905"/>
                  </a:lnTo>
                  <a:lnTo>
                    <a:pt x="14808" y="132905"/>
                  </a:lnTo>
                  <a:lnTo>
                    <a:pt x="16395" y="130505"/>
                  </a:lnTo>
                  <a:lnTo>
                    <a:pt x="16395" y="129298"/>
                  </a:lnTo>
                  <a:lnTo>
                    <a:pt x="16395" y="128333"/>
                  </a:lnTo>
                  <a:lnTo>
                    <a:pt x="16395" y="120675"/>
                  </a:lnTo>
                  <a:close/>
                </a:path>
                <a:path w="44450" h="229235">
                  <a:moveTo>
                    <a:pt x="16395" y="108229"/>
                  </a:moveTo>
                  <a:lnTo>
                    <a:pt x="11391" y="106210"/>
                  </a:lnTo>
                  <a:lnTo>
                    <a:pt x="11391" y="110401"/>
                  </a:lnTo>
                  <a:lnTo>
                    <a:pt x="6375" y="112306"/>
                  </a:lnTo>
                  <a:lnTo>
                    <a:pt x="6375" y="108699"/>
                  </a:lnTo>
                  <a:lnTo>
                    <a:pt x="11391" y="110401"/>
                  </a:lnTo>
                  <a:lnTo>
                    <a:pt x="11391" y="106210"/>
                  </a:lnTo>
                  <a:lnTo>
                    <a:pt x="457" y="101777"/>
                  </a:lnTo>
                  <a:lnTo>
                    <a:pt x="457" y="106311"/>
                  </a:lnTo>
                  <a:lnTo>
                    <a:pt x="3187" y="107518"/>
                  </a:lnTo>
                  <a:lnTo>
                    <a:pt x="3187" y="113499"/>
                  </a:lnTo>
                  <a:lnTo>
                    <a:pt x="457" y="114452"/>
                  </a:lnTo>
                  <a:lnTo>
                    <a:pt x="457" y="119240"/>
                  </a:lnTo>
                  <a:lnTo>
                    <a:pt x="16395" y="112788"/>
                  </a:lnTo>
                  <a:lnTo>
                    <a:pt x="16395" y="112306"/>
                  </a:lnTo>
                  <a:lnTo>
                    <a:pt x="16395" y="108699"/>
                  </a:lnTo>
                  <a:lnTo>
                    <a:pt x="16395" y="108229"/>
                  </a:lnTo>
                  <a:close/>
                </a:path>
                <a:path w="44450" h="229235">
                  <a:moveTo>
                    <a:pt x="16395" y="90030"/>
                  </a:moveTo>
                  <a:lnTo>
                    <a:pt x="12979" y="90030"/>
                  </a:lnTo>
                  <a:lnTo>
                    <a:pt x="12979" y="93637"/>
                  </a:lnTo>
                  <a:lnTo>
                    <a:pt x="457" y="93637"/>
                  </a:lnTo>
                  <a:lnTo>
                    <a:pt x="457" y="97942"/>
                  </a:lnTo>
                  <a:lnTo>
                    <a:pt x="12979" y="97942"/>
                  </a:lnTo>
                  <a:lnTo>
                    <a:pt x="12979" y="101523"/>
                  </a:lnTo>
                  <a:lnTo>
                    <a:pt x="16395" y="101523"/>
                  </a:lnTo>
                  <a:lnTo>
                    <a:pt x="16395" y="90030"/>
                  </a:lnTo>
                  <a:close/>
                </a:path>
                <a:path w="44450" h="229235">
                  <a:moveTo>
                    <a:pt x="16395" y="71615"/>
                  </a:moveTo>
                  <a:lnTo>
                    <a:pt x="457" y="71615"/>
                  </a:lnTo>
                  <a:lnTo>
                    <a:pt x="457" y="75920"/>
                  </a:lnTo>
                  <a:lnTo>
                    <a:pt x="10248" y="75920"/>
                  </a:lnTo>
                  <a:lnTo>
                    <a:pt x="457" y="84061"/>
                  </a:lnTo>
                  <a:lnTo>
                    <a:pt x="457" y="88366"/>
                  </a:lnTo>
                  <a:lnTo>
                    <a:pt x="16395" y="88366"/>
                  </a:lnTo>
                  <a:lnTo>
                    <a:pt x="16395" y="84061"/>
                  </a:lnTo>
                  <a:lnTo>
                    <a:pt x="6604" y="84061"/>
                  </a:lnTo>
                  <a:lnTo>
                    <a:pt x="16395" y="75920"/>
                  </a:lnTo>
                  <a:lnTo>
                    <a:pt x="16395" y="71615"/>
                  </a:lnTo>
                  <a:close/>
                </a:path>
                <a:path w="44450" h="229235">
                  <a:moveTo>
                    <a:pt x="16395" y="59385"/>
                  </a:moveTo>
                  <a:lnTo>
                    <a:pt x="457" y="59385"/>
                  </a:lnTo>
                  <a:lnTo>
                    <a:pt x="457" y="68732"/>
                  </a:lnTo>
                  <a:lnTo>
                    <a:pt x="3873" y="68732"/>
                  </a:lnTo>
                  <a:lnTo>
                    <a:pt x="3873" y="63690"/>
                  </a:lnTo>
                  <a:lnTo>
                    <a:pt x="6604" y="63690"/>
                  </a:lnTo>
                  <a:lnTo>
                    <a:pt x="6604" y="68478"/>
                  </a:lnTo>
                  <a:lnTo>
                    <a:pt x="10248" y="68478"/>
                  </a:lnTo>
                  <a:lnTo>
                    <a:pt x="10248" y="63690"/>
                  </a:lnTo>
                  <a:lnTo>
                    <a:pt x="12979" y="63690"/>
                  </a:lnTo>
                  <a:lnTo>
                    <a:pt x="12979" y="68732"/>
                  </a:lnTo>
                  <a:lnTo>
                    <a:pt x="16395" y="68732"/>
                  </a:lnTo>
                  <a:lnTo>
                    <a:pt x="16395" y="59385"/>
                  </a:lnTo>
                  <a:close/>
                </a:path>
                <a:path w="44450" h="229235">
                  <a:moveTo>
                    <a:pt x="16395" y="39268"/>
                  </a:moveTo>
                  <a:lnTo>
                    <a:pt x="457" y="36398"/>
                  </a:lnTo>
                  <a:lnTo>
                    <a:pt x="457" y="40703"/>
                  </a:lnTo>
                  <a:lnTo>
                    <a:pt x="9563" y="42138"/>
                  </a:lnTo>
                  <a:lnTo>
                    <a:pt x="457" y="45974"/>
                  </a:lnTo>
                  <a:lnTo>
                    <a:pt x="457" y="47637"/>
                  </a:lnTo>
                  <a:lnTo>
                    <a:pt x="9563" y="51714"/>
                  </a:lnTo>
                  <a:lnTo>
                    <a:pt x="457" y="52895"/>
                  </a:lnTo>
                  <a:lnTo>
                    <a:pt x="457" y="57467"/>
                  </a:lnTo>
                  <a:lnTo>
                    <a:pt x="16395" y="54813"/>
                  </a:lnTo>
                  <a:lnTo>
                    <a:pt x="16395" y="50507"/>
                  </a:lnTo>
                  <a:lnTo>
                    <a:pt x="7962" y="46926"/>
                  </a:lnTo>
                  <a:lnTo>
                    <a:pt x="16395" y="43573"/>
                  </a:lnTo>
                  <a:lnTo>
                    <a:pt x="16395" y="39268"/>
                  </a:lnTo>
                  <a:close/>
                </a:path>
                <a:path w="44450" h="229235">
                  <a:moveTo>
                    <a:pt x="16395" y="30175"/>
                  </a:moveTo>
                  <a:lnTo>
                    <a:pt x="457" y="30175"/>
                  </a:lnTo>
                  <a:lnTo>
                    <a:pt x="457" y="34480"/>
                  </a:lnTo>
                  <a:lnTo>
                    <a:pt x="16395" y="34480"/>
                  </a:lnTo>
                  <a:lnTo>
                    <a:pt x="16395" y="30175"/>
                  </a:lnTo>
                  <a:close/>
                </a:path>
                <a:path w="44450" h="229235">
                  <a:moveTo>
                    <a:pt x="16395" y="18897"/>
                  </a:moveTo>
                  <a:lnTo>
                    <a:pt x="457" y="18897"/>
                  </a:lnTo>
                  <a:lnTo>
                    <a:pt x="457" y="28473"/>
                  </a:lnTo>
                  <a:lnTo>
                    <a:pt x="3873" y="28473"/>
                  </a:lnTo>
                  <a:lnTo>
                    <a:pt x="3873" y="23469"/>
                  </a:lnTo>
                  <a:lnTo>
                    <a:pt x="16395" y="23469"/>
                  </a:lnTo>
                  <a:lnTo>
                    <a:pt x="16395" y="18897"/>
                  </a:lnTo>
                  <a:close/>
                </a:path>
                <a:path w="44450" h="229235">
                  <a:moveTo>
                    <a:pt x="16395" y="6451"/>
                  </a:moveTo>
                  <a:lnTo>
                    <a:pt x="11391" y="4432"/>
                  </a:lnTo>
                  <a:lnTo>
                    <a:pt x="11391" y="8851"/>
                  </a:lnTo>
                  <a:lnTo>
                    <a:pt x="6375" y="10756"/>
                  </a:lnTo>
                  <a:lnTo>
                    <a:pt x="6375" y="6934"/>
                  </a:lnTo>
                  <a:lnTo>
                    <a:pt x="11391" y="8851"/>
                  </a:lnTo>
                  <a:lnTo>
                    <a:pt x="11391" y="4432"/>
                  </a:lnTo>
                  <a:lnTo>
                    <a:pt x="457" y="0"/>
                  </a:lnTo>
                  <a:lnTo>
                    <a:pt x="457" y="4787"/>
                  </a:lnTo>
                  <a:lnTo>
                    <a:pt x="3187" y="5753"/>
                  </a:lnTo>
                  <a:lnTo>
                    <a:pt x="3187" y="11722"/>
                  </a:lnTo>
                  <a:lnTo>
                    <a:pt x="457" y="12928"/>
                  </a:lnTo>
                  <a:lnTo>
                    <a:pt x="457" y="17462"/>
                  </a:lnTo>
                  <a:lnTo>
                    <a:pt x="16395" y="11239"/>
                  </a:lnTo>
                  <a:lnTo>
                    <a:pt x="16395" y="10756"/>
                  </a:lnTo>
                  <a:lnTo>
                    <a:pt x="16395" y="6934"/>
                  </a:lnTo>
                  <a:lnTo>
                    <a:pt x="16395" y="6451"/>
                  </a:lnTo>
                  <a:close/>
                </a:path>
                <a:path w="44450" h="229235">
                  <a:moveTo>
                    <a:pt x="16852" y="209524"/>
                  </a:moveTo>
                  <a:lnTo>
                    <a:pt x="15938" y="207124"/>
                  </a:lnTo>
                  <a:lnTo>
                    <a:pt x="12750" y="203771"/>
                  </a:lnTo>
                  <a:lnTo>
                    <a:pt x="10477" y="203073"/>
                  </a:lnTo>
                  <a:lnTo>
                    <a:pt x="5918" y="203073"/>
                  </a:lnTo>
                  <a:lnTo>
                    <a:pt x="3873" y="203771"/>
                  </a:lnTo>
                  <a:lnTo>
                    <a:pt x="901" y="207378"/>
                  </a:lnTo>
                  <a:lnTo>
                    <a:pt x="0" y="209524"/>
                  </a:lnTo>
                  <a:lnTo>
                    <a:pt x="0" y="213347"/>
                  </a:lnTo>
                  <a:lnTo>
                    <a:pt x="228" y="214312"/>
                  </a:lnTo>
                  <a:lnTo>
                    <a:pt x="673" y="215747"/>
                  </a:lnTo>
                  <a:lnTo>
                    <a:pt x="5689" y="215747"/>
                  </a:lnTo>
                  <a:lnTo>
                    <a:pt x="4775" y="214795"/>
                  </a:lnTo>
                  <a:lnTo>
                    <a:pt x="4102" y="213347"/>
                  </a:lnTo>
                  <a:lnTo>
                    <a:pt x="4102" y="209296"/>
                  </a:lnTo>
                  <a:lnTo>
                    <a:pt x="5918" y="207606"/>
                  </a:lnTo>
                  <a:lnTo>
                    <a:pt x="10934" y="207606"/>
                  </a:lnTo>
                  <a:lnTo>
                    <a:pt x="12750" y="209296"/>
                  </a:lnTo>
                  <a:lnTo>
                    <a:pt x="12750" y="213347"/>
                  </a:lnTo>
                  <a:lnTo>
                    <a:pt x="12065" y="214795"/>
                  </a:lnTo>
                  <a:lnTo>
                    <a:pt x="10934" y="215747"/>
                  </a:lnTo>
                  <a:lnTo>
                    <a:pt x="15938" y="215747"/>
                  </a:lnTo>
                  <a:lnTo>
                    <a:pt x="16624" y="214566"/>
                  </a:lnTo>
                  <a:lnTo>
                    <a:pt x="16852" y="213131"/>
                  </a:lnTo>
                  <a:lnTo>
                    <a:pt x="16852" y="209524"/>
                  </a:lnTo>
                  <a:close/>
                </a:path>
                <a:path w="44450" h="229235">
                  <a:moveTo>
                    <a:pt x="36220" y="143217"/>
                  </a:moveTo>
                  <a:lnTo>
                    <a:pt x="33032" y="143217"/>
                  </a:lnTo>
                  <a:lnTo>
                    <a:pt x="33032" y="154228"/>
                  </a:lnTo>
                  <a:lnTo>
                    <a:pt x="36220" y="154228"/>
                  </a:lnTo>
                  <a:lnTo>
                    <a:pt x="36220" y="143217"/>
                  </a:lnTo>
                  <a:close/>
                </a:path>
                <a:path w="44450" h="229235">
                  <a:moveTo>
                    <a:pt x="43738" y="122593"/>
                  </a:moveTo>
                  <a:lnTo>
                    <a:pt x="27787" y="122593"/>
                  </a:lnTo>
                  <a:lnTo>
                    <a:pt x="27787" y="126898"/>
                  </a:lnTo>
                  <a:lnTo>
                    <a:pt x="43738" y="126898"/>
                  </a:lnTo>
                  <a:lnTo>
                    <a:pt x="43738" y="122593"/>
                  </a:lnTo>
                  <a:close/>
                </a:path>
                <a:path w="44450" h="229235">
                  <a:moveTo>
                    <a:pt x="43738" y="96253"/>
                  </a:moveTo>
                  <a:lnTo>
                    <a:pt x="38722" y="94234"/>
                  </a:lnTo>
                  <a:lnTo>
                    <a:pt x="38722" y="98653"/>
                  </a:lnTo>
                  <a:lnTo>
                    <a:pt x="33718" y="100558"/>
                  </a:lnTo>
                  <a:lnTo>
                    <a:pt x="33718" y="96735"/>
                  </a:lnTo>
                  <a:lnTo>
                    <a:pt x="38722" y="98653"/>
                  </a:lnTo>
                  <a:lnTo>
                    <a:pt x="38722" y="94234"/>
                  </a:lnTo>
                  <a:lnTo>
                    <a:pt x="27787" y="89801"/>
                  </a:lnTo>
                  <a:lnTo>
                    <a:pt x="27787" y="94589"/>
                  </a:lnTo>
                  <a:lnTo>
                    <a:pt x="30530" y="95554"/>
                  </a:lnTo>
                  <a:lnTo>
                    <a:pt x="30530" y="101523"/>
                  </a:lnTo>
                  <a:lnTo>
                    <a:pt x="27787" y="102730"/>
                  </a:lnTo>
                  <a:lnTo>
                    <a:pt x="27787" y="107264"/>
                  </a:lnTo>
                  <a:lnTo>
                    <a:pt x="43738" y="101041"/>
                  </a:lnTo>
                  <a:lnTo>
                    <a:pt x="43738" y="100558"/>
                  </a:lnTo>
                  <a:lnTo>
                    <a:pt x="43738" y="96735"/>
                  </a:lnTo>
                  <a:lnTo>
                    <a:pt x="43738" y="96253"/>
                  </a:lnTo>
                  <a:close/>
                </a:path>
                <a:path w="44450" h="229235">
                  <a:moveTo>
                    <a:pt x="43738" y="76136"/>
                  </a:moveTo>
                  <a:lnTo>
                    <a:pt x="40551" y="76136"/>
                  </a:lnTo>
                  <a:lnTo>
                    <a:pt x="40551" y="80708"/>
                  </a:lnTo>
                  <a:lnTo>
                    <a:pt x="40551" y="83324"/>
                  </a:lnTo>
                  <a:lnTo>
                    <a:pt x="37592" y="83324"/>
                  </a:lnTo>
                  <a:lnTo>
                    <a:pt x="37592" y="80708"/>
                  </a:lnTo>
                  <a:lnTo>
                    <a:pt x="40551" y="80708"/>
                  </a:lnTo>
                  <a:lnTo>
                    <a:pt x="40551" y="76136"/>
                  </a:lnTo>
                  <a:lnTo>
                    <a:pt x="34620" y="76136"/>
                  </a:lnTo>
                  <a:lnTo>
                    <a:pt x="34620" y="84543"/>
                  </a:lnTo>
                  <a:lnTo>
                    <a:pt x="30975" y="84543"/>
                  </a:lnTo>
                  <a:lnTo>
                    <a:pt x="30975" y="80708"/>
                  </a:lnTo>
                  <a:lnTo>
                    <a:pt x="34391" y="80708"/>
                  </a:lnTo>
                  <a:lnTo>
                    <a:pt x="34493" y="83324"/>
                  </a:lnTo>
                  <a:lnTo>
                    <a:pt x="34620" y="84543"/>
                  </a:lnTo>
                  <a:lnTo>
                    <a:pt x="34620" y="76136"/>
                  </a:lnTo>
                  <a:lnTo>
                    <a:pt x="27787" y="76136"/>
                  </a:lnTo>
                  <a:lnTo>
                    <a:pt x="27787" y="85979"/>
                  </a:lnTo>
                  <a:lnTo>
                    <a:pt x="28930" y="89077"/>
                  </a:lnTo>
                  <a:lnTo>
                    <a:pt x="34391" y="89077"/>
                  </a:lnTo>
                  <a:lnTo>
                    <a:pt x="35991" y="88112"/>
                  </a:lnTo>
                  <a:lnTo>
                    <a:pt x="36220" y="85496"/>
                  </a:lnTo>
                  <a:lnTo>
                    <a:pt x="36906" y="86931"/>
                  </a:lnTo>
                  <a:lnTo>
                    <a:pt x="38049" y="87414"/>
                  </a:lnTo>
                  <a:lnTo>
                    <a:pt x="42595" y="87414"/>
                  </a:lnTo>
                  <a:lnTo>
                    <a:pt x="43738" y="85496"/>
                  </a:lnTo>
                  <a:lnTo>
                    <a:pt x="43738" y="84543"/>
                  </a:lnTo>
                  <a:lnTo>
                    <a:pt x="43738" y="83324"/>
                  </a:lnTo>
                  <a:lnTo>
                    <a:pt x="43738" y="80708"/>
                  </a:lnTo>
                  <a:lnTo>
                    <a:pt x="43738" y="76136"/>
                  </a:lnTo>
                  <a:close/>
                </a:path>
                <a:path w="44450" h="229235">
                  <a:moveTo>
                    <a:pt x="44196" y="135521"/>
                  </a:moveTo>
                  <a:lnTo>
                    <a:pt x="43281" y="133121"/>
                  </a:lnTo>
                  <a:lnTo>
                    <a:pt x="40093" y="129768"/>
                  </a:lnTo>
                  <a:lnTo>
                    <a:pt x="37820" y="129070"/>
                  </a:lnTo>
                  <a:lnTo>
                    <a:pt x="33261" y="129070"/>
                  </a:lnTo>
                  <a:lnTo>
                    <a:pt x="31203" y="129768"/>
                  </a:lnTo>
                  <a:lnTo>
                    <a:pt x="28244" y="133388"/>
                  </a:lnTo>
                  <a:lnTo>
                    <a:pt x="27330" y="135521"/>
                  </a:lnTo>
                  <a:lnTo>
                    <a:pt x="27330" y="139357"/>
                  </a:lnTo>
                  <a:lnTo>
                    <a:pt x="27559" y="140309"/>
                  </a:lnTo>
                  <a:lnTo>
                    <a:pt x="28016" y="141782"/>
                  </a:lnTo>
                  <a:lnTo>
                    <a:pt x="33032" y="141782"/>
                  </a:lnTo>
                  <a:lnTo>
                    <a:pt x="32118" y="140792"/>
                  </a:lnTo>
                  <a:lnTo>
                    <a:pt x="31432" y="139611"/>
                  </a:lnTo>
                  <a:lnTo>
                    <a:pt x="31432" y="135293"/>
                  </a:lnTo>
                  <a:lnTo>
                    <a:pt x="33261" y="133604"/>
                  </a:lnTo>
                  <a:lnTo>
                    <a:pt x="38265" y="133604"/>
                  </a:lnTo>
                  <a:lnTo>
                    <a:pt x="40093" y="135293"/>
                  </a:lnTo>
                  <a:lnTo>
                    <a:pt x="40093" y="139611"/>
                  </a:lnTo>
                  <a:lnTo>
                    <a:pt x="39636" y="141046"/>
                  </a:lnTo>
                  <a:lnTo>
                    <a:pt x="38493" y="141782"/>
                  </a:lnTo>
                  <a:lnTo>
                    <a:pt x="43281" y="141782"/>
                  </a:lnTo>
                  <a:lnTo>
                    <a:pt x="43967" y="140563"/>
                  </a:lnTo>
                  <a:lnTo>
                    <a:pt x="44196" y="139128"/>
                  </a:lnTo>
                  <a:lnTo>
                    <a:pt x="44196" y="135521"/>
                  </a:lnTo>
                  <a:close/>
                </a:path>
                <a:path w="44450" h="229235">
                  <a:moveTo>
                    <a:pt x="44196" y="111099"/>
                  </a:moveTo>
                  <a:lnTo>
                    <a:pt x="42151" y="108699"/>
                  </a:lnTo>
                  <a:lnTo>
                    <a:pt x="35763" y="108699"/>
                  </a:lnTo>
                  <a:lnTo>
                    <a:pt x="35077" y="110617"/>
                  </a:lnTo>
                  <a:lnTo>
                    <a:pt x="34391" y="113271"/>
                  </a:lnTo>
                  <a:lnTo>
                    <a:pt x="33947" y="114223"/>
                  </a:lnTo>
                  <a:lnTo>
                    <a:pt x="33718" y="115887"/>
                  </a:lnTo>
                  <a:lnTo>
                    <a:pt x="31432" y="115887"/>
                  </a:lnTo>
                  <a:lnTo>
                    <a:pt x="30746" y="114935"/>
                  </a:lnTo>
                  <a:lnTo>
                    <a:pt x="30746" y="112306"/>
                  </a:lnTo>
                  <a:lnTo>
                    <a:pt x="32575" y="109918"/>
                  </a:lnTo>
                  <a:lnTo>
                    <a:pt x="29159" y="108000"/>
                  </a:lnTo>
                  <a:lnTo>
                    <a:pt x="28016" y="109664"/>
                  </a:lnTo>
                  <a:lnTo>
                    <a:pt x="27330" y="111836"/>
                  </a:lnTo>
                  <a:lnTo>
                    <a:pt x="27330" y="115658"/>
                  </a:lnTo>
                  <a:lnTo>
                    <a:pt x="27787" y="117322"/>
                  </a:lnTo>
                  <a:lnTo>
                    <a:pt x="28930" y="118757"/>
                  </a:lnTo>
                  <a:lnTo>
                    <a:pt x="29845" y="119976"/>
                  </a:lnTo>
                  <a:lnTo>
                    <a:pt x="31661" y="120446"/>
                  </a:lnTo>
                  <a:lnTo>
                    <a:pt x="35763" y="120446"/>
                  </a:lnTo>
                  <a:lnTo>
                    <a:pt x="36906" y="118757"/>
                  </a:lnTo>
                  <a:lnTo>
                    <a:pt x="37592" y="116370"/>
                  </a:lnTo>
                  <a:lnTo>
                    <a:pt x="37820" y="115189"/>
                  </a:lnTo>
                  <a:lnTo>
                    <a:pt x="38049" y="114452"/>
                  </a:lnTo>
                  <a:lnTo>
                    <a:pt x="38493" y="113271"/>
                  </a:lnTo>
                  <a:lnTo>
                    <a:pt x="40322" y="113271"/>
                  </a:lnTo>
                  <a:lnTo>
                    <a:pt x="40779" y="114223"/>
                  </a:lnTo>
                  <a:lnTo>
                    <a:pt x="40779" y="116141"/>
                  </a:lnTo>
                  <a:lnTo>
                    <a:pt x="40322" y="117322"/>
                  </a:lnTo>
                  <a:lnTo>
                    <a:pt x="39636" y="118059"/>
                  </a:lnTo>
                  <a:lnTo>
                    <a:pt x="42824" y="119722"/>
                  </a:lnTo>
                  <a:lnTo>
                    <a:pt x="43738" y="118287"/>
                  </a:lnTo>
                  <a:lnTo>
                    <a:pt x="44196" y="116141"/>
                  </a:lnTo>
                  <a:lnTo>
                    <a:pt x="44196" y="111099"/>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362037" y="1456212"/>
              <a:ext cx="474599" cy="20814"/>
            </a:xfrm>
            <a:prstGeom prst="rect">
              <a:avLst/>
            </a:prstGeom>
          </p:spPr>
        </p:pic>
        <p:sp>
          <p:nvSpPr>
            <p:cNvPr id="13" name="object 13"/>
            <p:cNvSpPr/>
            <p:nvPr/>
          </p:nvSpPr>
          <p:spPr>
            <a:xfrm>
              <a:off x="166878" y="133731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sp>
          <p:nvSpPr>
            <p:cNvPr id="14" name="object 14"/>
            <p:cNvSpPr/>
            <p:nvPr/>
          </p:nvSpPr>
          <p:spPr>
            <a:xfrm>
              <a:off x="681227" y="194614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928944" y="3186318"/>
            <a:ext cx="109347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Linki</a:t>
            </a:r>
            <a:r>
              <a:rPr sz="350" b="1" spc="-20" dirty="0">
                <a:latin typeface="Arial"/>
                <a:cs typeface="Arial"/>
              </a:rPr>
              <a:t>ng</a:t>
            </a:r>
            <a:r>
              <a:rPr sz="350" b="1" spc="-10" dirty="0">
                <a:latin typeface="Arial"/>
                <a:cs typeface="Arial"/>
              </a:rPr>
              <a:t> </a:t>
            </a:r>
            <a:r>
              <a:rPr sz="350" b="1" spc="-15" dirty="0">
                <a:latin typeface="Arial"/>
                <a:cs typeface="Arial"/>
              </a:rPr>
              <a:t>Long-Term</a:t>
            </a:r>
            <a:r>
              <a:rPr sz="350" b="1" spc="-10" dirty="0">
                <a:latin typeface="Arial"/>
                <a:cs typeface="Arial"/>
              </a:rPr>
              <a:t> </a:t>
            </a:r>
            <a:r>
              <a:rPr sz="350" b="1" spc="-20" dirty="0">
                <a:latin typeface="Arial"/>
                <a:cs typeface="Arial"/>
              </a:rPr>
              <a:t>Dietar</a:t>
            </a:r>
            <a:r>
              <a:rPr sz="350" b="1" spc="-15" dirty="0">
                <a:latin typeface="Arial"/>
                <a:cs typeface="Arial"/>
              </a:rPr>
              <a:t>y</a:t>
            </a:r>
            <a:r>
              <a:rPr sz="350" b="1" spc="-10" dirty="0">
                <a:latin typeface="Arial"/>
                <a:cs typeface="Arial"/>
              </a:rPr>
              <a:t> </a:t>
            </a:r>
            <a:r>
              <a:rPr sz="350" b="1" spc="-15" dirty="0">
                <a:latin typeface="Arial"/>
                <a:cs typeface="Arial"/>
              </a:rPr>
              <a:t>Patterns</a:t>
            </a:r>
            <a:r>
              <a:rPr sz="350" b="1" spc="-10" dirty="0">
                <a:latin typeface="Arial"/>
                <a:cs typeface="Arial"/>
              </a:rPr>
              <a:t> </a:t>
            </a:r>
            <a:r>
              <a:rPr sz="350" b="1" spc="-20" dirty="0">
                <a:latin typeface="Arial"/>
                <a:cs typeface="Arial"/>
              </a:rPr>
              <a:t>w</a:t>
            </a:r>
            <a:r>
              <a:rPr sz="350" b="1" spc="-15" dirty="0">
                <a:latin typeface="Arial"/>
                <a:cs typeface="Arial"/>
              </a:rPr>
              <a:t>ith</a:t>
            </a:r>
            <a:r>
              <a:rPr sz="350" b="1" spc="-10" dirty="0">
                <a:latin typeface="Arial"/>
                <a:cs typeface="Arial"/>
              </a:rPr>
              <a:t> </a:t>
            </a:r>
            <a:r>
              <a:rPr sz="350" b="1" spc="-15" dirty="0">
                <a:latin typeface="Arial"/>
                <a:cs typeface="Arial"/>
              </a:rPr>
              <a:t>Gut</a:t>
            </a:r>
            <a:r>
              <a:rPr sz="350" b="1" spc="-10" dirty="0">
                <a:latin typeface="Arial"/>
                <a:cs typeface="Arial"/>
              </a:rPr>
              <a:t> </a:t>
            </a:r>
            <a:r>
              <a:rPr sz="350" b="1" spc="-15" dirty="0">
                <a:latin typeface="Arial"/>
                <a:cs typeface="Arial"/>
              </a:rPr>
              <a:t>Mi</a:t>
            </a:r>
            <a:r>
              <a:rPr sz="350" b="1" spc="-20" dirty="0">
                <a:latin typeface="Arial"/>
                <a:cs typeface="Arial"/>
              </a:rPr>
              <a:t>crob</a:t>
            </a:r>
            <a:r>
              <a:rPr sz="350" b="1" spc="-15" dirty="0">
                <a:latin typeface="Arial"/>
                <a:cs typeface="Arial"/>
              </a:rPr>
              <a:t>ial</a:t>
            </a:r>
            <a:endParaRPr sz="350">
              <a:latin typeface="Arial"/>
              <a:cs typeface="Arial"/>
            </a:endParaRPr>
          </a:p>
        </p:txBody>
      </p:sp>
      <p:sp>
        <p:nvSpPr>
          <p:cNvPr id="16" name="object 16"/>
          <p:cNvSpPr txBox="1"/>
          <p:nvPr/>
        </p:nvSpPr>
        <p:spPr>
          <a:xfrm>
            <a:off x="928944" y="3250424"/>
            <a:ext cx="26416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Enterotypes</a:t>
            </a:r>
            <a:endParaRPr sz="350">
              <a:latin typeface="Arial"/>
              <a:cs typeface="Arial"/>
            </a:endParaRPr>
          </a:p>
        </p:txBody>
      </p:sp>
      <p:sp>
        <p:nvSpPr>
          <p:cNvPr id="17" name="object 17"/>
          <p:cNvSpPr txBox="1"/>
          <p:nvPr/>
        </p:nvSpPr>
        <p:spPr>
          <a:xfrm>
            <a:off x="903545" y="3348952"/>
            <a:ext cx="1325245"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Gary</a:t>
            </a:r>
            <a:r>
              <a:rPr sz="250" b="1" dirty="0">
                <a:latin typeface="Arial"/>
                <a:cs typeface="Arial"/>
              </a:rPr>
              <a:t> </a:t>
            </a:r>
            <a:r>
              <a:rPr sz="250" b="1" spc="-15" dirty="0">
                <a:latin typeface="Arial"/>
                <a:cs typeface="Arial"/>
              </a:rPr>
              <a:t>D.</a:t>
            </a:r>
            <a:r>
              <a:rPr sz="250" b="1" spc="-10" dirty="0">
                <a:latin typeface="Arial"/>
                <a:cs typeface="Arial"/>
              </a:rPr>
              <a:t> Wu</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Jun</a:t>
            </a:r>
            <a:r>
              <a:rPr sz="250" b="1" dirty="0">
                <a:latin typeface="Arial"/>
                <a:cs typeface="Arial"/>
              </a:rPr>
              <a:t> </a:t>
            </a:r>
            <a:r>
              <a:rPr sz="250" b="1" spc="-15" dirty="0">
                <a:latin typeface="Arial"/>
                <a:cs typeface="Arial"/>
              </a:rPr>
              <a:t>Chen</a:t>
            </a:r>
            <a:r>
              <a:rPr sz="300" spc="-22" baseline="27777" dirty="0">
                <a:latin typeface="Arial"/>
                <a:cs typeface="Arial"/>
              </a:rPr>
              <a:t>2,3</a:t>
            </a:r>
            <a:r>
              <a:rPr sz="250" spc="-15" dirty="0">
                <a:latin typeface="Arial"/>
                <a:cs typeface="Arial"/>
              </a:rPr>
              <a:t>,</a:t>
            </a:r>
            <a:r>
              <a:rPr sz="250" dirty="0">
                <a:latin typeface="Arial"/>
                <a:cs typeface="Arial"/>
              </a:rPr>
              <a:t> </a:t>
            </a:r>
            <a:r>
              <a:rPr sz="250" b="1" spc="-10" dirty="0">
                <a:latin typeface="Arial"/>
                <a:cs typeface="Arial"/>
              </a:rPr>
              <a:t>Christian</a:t>
            </a:r>
            <a:r>
              <a:rPr sz="250" b="1" dirty="0">
                <a:latin typeface="Arial"/>
                <a:cs typeface="Arial"/>
              </a:rPr>
              <a:t> </a:t>
            </a:r>
            <a:r>
              <a:rPr sz="250" b="1" spc="-10" dirty="0">
                <a:latin typeface="Arial"/>
                <a:cs typeface="Arial"/>
              </a:rPr>
              <a:t>Hoffmann</a:t>
            </a:r>
            <a:r>
              <a:rPr sz="300" spc="-15" baseline="27777" dirty="0">
                <a:latin typeface="Arial"/>
                <a:cs typeface="Arial"/>
              </a:rPr>
              <a:t>4,5</a:t>
            </a:r>
            <a:r>
              <a:rPr sz="250" spc="-10" dirty="0">
                <a:latin typeface="Arial"/>
                <a:cs typeface="Arial"/>
              </a:rPr>
              <a:t>,</a:t>
            </a:r>
            <a:r>
              <a:rPr sz="250" spc="-5" dirty="0">
                <a:latin typeface="Arial"/>
                <a:cs typeface="Arial"/>
              </a:rPr>
              <a:t> </a:t>
            </a:r>
            <a:r>
              <a:rPr sz="250" b="1" spc="-15" dirty="0">
                <a:latin typeface="Arial"/>
                <a:cs typeface="Arial"/>
              </a:rPr>
              <a:t>Kyle</a:t>
            </a:r>
            <a:r>
              <a:rPr sz="250" b="1" dirty="0">
                <a:latin typeface="Arial"/>
                <a:cs typeface="Arial"/>
              </a:rPr>
              <a:t> </a:t>
            </a:r>
            <a:r>
              <a:rPr sz="250" b="1" spc="-10" dirty="0">
                <a:latin typeface="Arial"/>
                <a:cs typeface="Arial"/>
              </a:rPr>
              <a:t>Bittinger</a:t>
            </a:r>
            <a:r>
              <a:rPr sz="300" spc="-15" baseline="27777" dirty="0">
                <a:latin typeface="Arial"/>
                <a:cs typeface="Arial"/>
              </a:rPr>
              <a:t>4</a:t>
            </a:r>
            <a:r>
              <a:rPr sz="250" spc="-10" dirty="0">
                <a:latin typeface="Arial"/>
                <a:cs typeface="Arial"/>
              </a:rPr>
              <a:t>,</a:t>
            </a:r>
            <a:r>
              <a:rPr sz="250" spc="-5" dirty="0">
                <a:latin typeface="Arial"/>
                <a:cs typeface="Arial"/>
              </a:rPr>
              <a:t> </a:t>
            </a:r>
            <a:r>
              <a:rPr sz="250" b="1" spc="-15" dirty="0">
                <a:latin typeface="Arial"/>
                <a:cs typeface="Arial"/>
              </a:rPr>
              <a:t>Ying-Yu</a:t>
            </a:r>
            <a:r>
              <a:rPr sz="250" b="1" dirty="0">
                <a:latin typeface="Arial"/>
                <a:cs typeface="Arial"/>
              </a:rPr>
              <a:t> </a:t>
            </a:r>
            <a:r>
              <a:rPr sz="250" b="1" spc="-10" dirty="0">
                <a:latin typeface="Arial"/>
                <a:cs typeface="Arial"/>
              </a:rPr>
              <a:t>Chen</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Sue</a:t>
            </a:r>
            <a:r>
              <a:rPr sz="250" b="1" dirty="0">
                <a:latin typeface="Arial"/>
                <a:cs typeface="Arial"/>
              </a:rPr>
              <a:t> </a:t>
            </a:r>
            <a:r>
              <a:rPr sz="250" b="1" spc="-10" dirty="0">
                <a:latin typeface="Arial"/>
                <a:cs typeface="Arial"/>
              </a:rPr>
              <a:t>A.</a:t>
            </a:r>
            <a:endParaRPr sz="250">
              <a:latin typeface="Arial"/>
              <a:cs typeface="Arial"/>
            </a:endParaRPr>
          </a:p>
        </p:txBody>
      </p:sp>
      <p:sp>
        <p:nvSpPr>
          <p:cNvPr id="18" name="object 18"/>
          <p:cNvSpPr txBox="1"/>
          <p:nvPr/>
        </p:nvSpPr>
        <p:spPr>
          <a:xfrm>
            <a:off x="903545" y="3387364"/>
            <a:ext cx="134556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Keilbaugh</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Meenakshi</a:t>
            </a:r>
            <a:r>
              <a:rPr sz="250" b="1" spc="5" dirty="0">
                <a:latin typeface="Arial"/>
                <a:cs typeface="Arial"/>
              </a:rPr>
              <a:t> </a:t>
            </a:r>
            <a:r>
              <a:rPr sz="250" b="1" spc="-10" dirty="0">
                <a:latin typeface="Arial"/>
                <a:cs typeface="Arial"/>
              </a:rPr>
              <a:t>Bewtra</a:t>
            </a:r>
            <a:r>
              <a:rPr sz="300" spc="-15" baseline="27777" dirty="0">
                <a:latin typeface="Arial"/>
                <a:cs typeface="Arial"/>
              </a:rPr>
              <a:t>1,2</a:t>
            </a:r>
            <a:r>
              <a:rPr sz="250" spc="-10" dirty="0">
                <a:latin typeface="Arial"/>
                <a:cs typeface="Arial"/>
              </a:rPr>
              <a:t>,</a:t>
            </a:r>
            <a:r>
              <a:rPr sz="250" spc="5" dirty="0">
                <a:latin typeface="Arial"/>
                <a:cs typeface="Arial"/>
              </a:rPr>
              <a:t> </a:t>
            </a:r>
            <a:r>
              <a:rPr sz="250" b="1" spc="-15" dirty="0">
                <a:latin typeface="Arial"/>
                <a:cs typeface="Arial"/>
              </a:rPr>
              <a:t>Dan</a:t>
            </a:r>
            <a:r>
              <a:rPr sz="250" b="1" spc="-5" dirty="0">
                <a:latin typeface="Arial"/>
                <a:cs typeface="Arial"/>
              </a:rPr>
              <a:t> </a:t>
            </a:r>
            <a:r>
              <a:rPr sz="250" b="1" spc="-15" dirty="0">
                <a:latin typeface="Arial"/>
                <a:cs typeface="Arial"/>
              </a:rPr>
              <a:t>Knights</a:t>
            </a:r>
            <a:r>
              <a:rPr sz="300" spc="-22" baseline="27777" dirty="0">
                <a:latin typeface="Arial"/>
                <a:cs typeface="Arial"/>
              </a:rPr>
              <a:t>6</a:t>
            </a:r>
            <a:r>
              <a:rPr sz="250" spc="-15" dirty="0">
                <a:latin typeface="Arial"/>
                <a:cs typeface="Arial"/>
              </a:rPr>
              <a:t>,</a:t>
            </a:r>
            <a:r>
              <a:rPr sz="250" spc="5" dirty="0">
                <a:latin typeface="Arial"/>
                <a:cs typeface="Arial"/>
              </a:rPr>
              <a:t> </a:t>
            </a:r>
            <a:r>
              <a:rPr sz="250" b="1" spc="-10" dirty="0">
                <a:latin typeface="Arial"/>
                <a:cs typeface="Arial"/>
              </a:rPr>
              <a:t>William</a:t>
            </a:r>
            <a:r>
              <a:rPr sz="250" b="1" spc="-5" dirty="0">
                <a:latin typeface="Arial"/>
                <a:cs typeface="Arial"/>
              </a:rPr>
              <a:t> </a:t>
            </a:r>
            <a:r>
              <a:rPr sz="250" b="1" spc="-15" dirty="0">
                <a:latin typeface="Arial"/>
                <a:cs typeface="Arial"/>
              </a:rPr>
              <a:t>A.</a:t>
            </a:r>
            <a:r>
              <a:rPr sz="250" b="1" dirty="0">
                <a:latin typeface="Arial"/>
                <a:cs typeface="Arial"/>
              </a:rPr>
              <a:t> </a:t>
            </a:r>
            <a:r>
              <a:rPr sz="250" b="1" spc="-10" dirty="0">
                <a:latin typeface="Arial"/>
                <a:cs typeface="Arial"/>
              </a:rPr>
              <a:t>Walters</a:t>
            </a:r>
            <a:r>
              <a:rPr sz="300" spc="-15" baseline="27777" dirty="0">
                <a:latin typeface="Arial"/>
                <a:cs typeface="Arial"/>
              </a:rPr>
              <a:t>7</a:t>
            </a:r>
            <a:r>
              <a:rPr sz="250" spc="-10" dirty="0">
                <a:latin typeface="Arial"/>
                <a:cs typeface="Arial"/>
              </a:rPr>
              <a:t>,</a:t>
            </a:r>
            <a:r>
              <a:rPr sz="250" dirty="0">
                <a:latin typeface="Arial"/>
                <a:cs typeface="Arial"/>
              </a:rPr>
              <a:t> </a:t>
            </a:r>
            <a:r>
              <a:rPr sz="250" b="1" spc="-15" dirty="0">
                <a:latin typeface="Arial"/>
                <a:cs typeface="Arial"/>
              </a:rPr>
              <a:t>Rob</a:t>
            </a:r>
            <a:r>
              <a:rPr sz="250" b="1" spc="-5" dirty="0">
                <a:latin typeface="Arial"/>
                <a:cs typeface="Arial"/>
              </a:rPr>
              <a:t> </a:t>
            </a:r>
            <a:r>
              <a:rPr sz="250" b="1" spc="-10" dirty="0">
                <a:latin typeface="Arial"/>
                <a:cs typeface="Arial"/>
              </a:rPr>
              <a:t>Knight</a:t>
            </a:r>
            <a:r>
              <a:rPr sz="300" spc="-15" baseline="27777" dirty="0">
                <a:latin typeface="Arial"/>
                <a:cs typeface="Arial"/>
              </a:rPr>
              <a:t>8,9</a:t>
            </a:r>
            <a:r>
              <a:rPr sz="250" spc="-10" dirty="0">
                <a:latin typeface="Arial"/>
                <a:cs typeface="Arial"/>
              </a:rPr>
              <a:t>,</a:t>
            </a:r>
            <a:r>
              <a:rPr sz="250" spc="5" dirty="0">
                <a:latin typeface="Arial"/>
                <a:cs typeface="Arial"/>
              </a:rPr>
              <a:t> </a:t>
            </a:r>
            <a:r>
              <a:rPr sz="250" b="1" spc="-15" dirty="0">
                <a:latin typeface="Arial"/>
                <a:cs typeface="Arial"/>
              </a:rPr>
              <a:t>Rohini</a:t>
            </a:r>
            <a:endParaRPr sz="250">
              <a:latin typeface="Arial"/>
              <a:cs typeface="Arial"/>
            </a:endParaRPr>
          </a:p>
        </p:txBody>
      </p:sp>
      <p:sp>
        <p:nvSpPr>
          <p:cNvPr id="19" name="object 19"/>
          <p:cNvSpPr txBox="1"/>
          <p:nvPr/>
        </p:nvSpPr>
        <p:spPr>
          <a:xfrm>
            <a:off x="903545" y="3425745"/>
            <a:ext cx="131635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Sinha</a:t>
            </a:r>
            <a:r>
              <a:rPr sz="300" spc="-15" baseline="27777" dirty="0">
                <a:latin typeface="Arial"/>
                <a:cs typeface="Arial"/>
              </a:rPr>
              <a:t>4</a:t>
            </a:r>
            <a:r>
              <a:rPr sz="250" spc="-10" dirty="0">
                <a:latin typeface="Arial"/>
                <a:cs typeface="Arial"/>
              </a:rPr>
              <a:t>,</a:t>
            </a:r>
            <a:r>
              <a:rPr sz="250" dirty="0">
                <a:latin typeface="Arial"/>
                <a:cs typeface="Arial"/>
              </a:rPr>
              <a:t> </a:t>
            </a:r>
            <a:r>
              <a:rPr sz="250" b="1" spc="-15" dirty="0">
                <a:latin typeface="Arial"/>
                <a:cs typeface="Arial"/>
              </a:rPr>
              <a:t>Erin</a:t>
            </a:r>
            <a:r>
              <a:rPr sz="250" b="1" dirty="0">
                <a:latin typeface="Arial"/>
                <a:cs typeface="Arial"/>
              </a:rPr>
              <a:t> </a:t>
            </a:r>
            <a:r>
              <a:rPr sz="250" b="1" spc="-10" dirty="0">
                <a:latin typeface="Arial"/>
                <a:cs typeface="Arial"/>
              </a:rPr>
              <a:t>Gilroy</a:t>
            </a:r>
            <a:r>
              <a:rPr sz="300" spc="-15" baseline="27777" dirty="0">
                <a:latin typeface="Arial"/>
                <a:cs typeface="Arial"/>
              </a:rPr>
              <a:t>2</a:t>
            </a:r>
            <a:r>
              <a:rPr sz="250" spc="-10" dirty="0">
                <a:latin typeface="Arial"/>
                <a:cs typeface="Arial"/>
              </a:rPr>
              <a:t>,</a:t>
            </a:r>
            <a:r>
              <a:rPr sz="250" dirty="0">
                <a:latin typeface="Arial"/>
                <a:cs typeface="Arial"/>
              </a:rPr>
              <a:t> </a:t>
            </a:r>
            <a:r>
              <a:rPr sz="250" b="1" spc="-15" dirty="0">
                <a:latin typeface="Arial"/>
                <a:cs typeface="Arial"/>
              </a:rPr>
              <a:t>Kernika</a:t>
            </a:r>
            <a:r>
              <a:rPr sz="250" b="1" dirty="0">
                <a:latin typeface="Arial"/>
                <a:cs typeface="Arial"/>
              </a:rPr>
              <a:t> </a:t>
            </a:r>
            <a:r>
              <a:rPr sz="250" b="1" spc="-10" dirty="0">
                <a:latin typeface="Arial"/>
                <a:cs typeface="Arial"/>
              </a:rPr>
              <a:t>Gupta</a:t>
            </a:r>
            <a:r>
              <a:rPr sz="300" spc="-15" baseline="27777" dirty="0">
                <a:latin typeface="Arial"/>
                <a:cs typeface="Arial"/>
              </a:rPr>
              <a:t>10</a:t>
            </a:r>
            <a:r>
              <a:rPr sz="250" spc="-10" dirty="0">
                <a:latin typeface="Arial"/>
                <a:cs typeface="Arial"/>
              </a:rPr>
              <a:t>,</a:t>
            </a:r>
            <a:r>
              <a:rPr sz="250" dirty="0">
                <a:latin typeface="Arial"/>
                <a:cs typeface="Arial"/>
              </a:rPr>
              <a:t> </a:t>
            </a:r>
            <a:r>
              <a:rPr sz="250" b="1" spc="-15" dirty="0">
                <a:latin typeface="Arial"/>
                <a:cs typeface="Arial"/>
              </a:rPr>
              <a:t>Robert</a:t>
            </a:r>
            <a:r>
              <a:rPr sz="250" b="1" dirty="0">
                <a:latin typeface="Arial"/>
                <a:cs typeface="Arial"/>
              </a:rPr>
              <a:t> </a:t>
            </a:r>
            <a:r>
              <a:rPr sz="250" b="1" spc="-10" dirty="0">
                <a:latin typeface="Arial"/>
                <a:cs typeface="Arial"/>
              </a:rPr>
              <a:t>Baldassano</a:t>
            </a:r>
            <a:r>
              <a:rPr sz="300" spc="-15" baseline="27777" dirty="0">
                <a:latin typeface="Arial"/>
                <a:cs typeface="Arial"/>
              </a:rPr>
              <a:t>10</a:t>
            </a:r>
            <a:r>
              <a:rPr sz="250" spc="-10" dirty="0">
                <a:latin typeface="Arial"/>
                <a:cs typeface="Arial"/>
              </a:rPr>
              <a:t>,</a:t>
            </a:r>
            <a:r>
              <a:rPr sz="250" dirty="0">
                <a:latin typeface="Arial"/>
                <a:cs typeface="Arial"/>
              </a:rPr>
              <a:t> </a:t>
            </a:r>
            <a:r>
              <a:rPr sz="250" b="1" spc="-10" dirty="0">
                <a:latin typeface="Arial"/>
                <a:cs typeface="Arial"/>
              </a:rPr>
              <a:t>Lisa</a:t>
            </a:r>
            <a:r>
              <a:rPr sz="250" b="1" dirty="0">
                <a:latin typeface="Arial"/>
                <a:cs typeface="Arial"/>
              </a:rPr>
              <a:t> </a:t>
            </a:r>
            <a:r>
              <a:rPr sz="250" b="1" spc="-10" dirty="0">
                <a:latin typeface="Arial"/>
                <a:cs typeface="Arial"/>
              </a:rPr>
              <a:t>Nessel</a:t>
            </a:r>
            <a:r>
              <a:rPr sz="300" spc="-15" baseline="27777" dirty="0">
                <a:latin typeface="Arial"/>
                <a:cs typeface="Arial"/>
              </a:rPr>
              <a:t>2</a:t>
            </a:r>
            <a:r>
              <a:rPr sz="250" spc="-10" dirty="0">
                <a:latin typeface="Arial"/>
                <a:cs typeface="Arial"/>
              </a:rPr>
              <a:t>,</a:t>
            </a:r>
            <a:r>
              <a:rPr sz="250" spc="-5" dirty="0">
                <a:latin typeface="Arial"/>
                <a:cs typeface="Arial"/>
              </a:rPr>
              <a:t> </a:t>
            </a:r>
            <a:r>
              <a:rPr sz="250" b="1" spc="-15" dirty="0">
                <a:latin typeface="Arial"/>
                <a:cs typeface="Arial"/>
              </a:rPr>
              <a:t>Hongzhe</a:t>
            </a:r>
            <a:r>
              <a:rPr sz="250" b="1" dirty="0">
                <a:latin typeface="Arial"/>
                <a:cs typeface="Arial"/>
              </a:rPr>
              <a:t> </a:t>
            </a:r>
            <a:r>
              <a:rPr sz="250" b="1" spc="-10" dirty="0">
                <a:latin typeface="Arial"/>
                <a:cs typeface="Arial"/>
              </a:rPr>
              <a:t>Li</a:t>
            </a:r>
            <a:r>
              <a:rPr sz="300" spc="-15" baseline="27777" dirty="0">
                <a:latin typeface="Arial"/>
                <a:cs typeface="Arial"/>
              </a:rPr>
              <a:t>2,3</a:t>
            </a:r>
            <a:r>
              <a:rPr sz="250" spc="-10" dirty="0">
                <a:latin typeface="Arial"/>
                <a:cs typeface="Arial"/>
              </a:rPr>
              <a:t>,</a:t>
            </a:r>
            <a:endParaRPr sz="250">
              <a:latin typeface="Arial"/>
              <a:cs typeface="Arial"/>
            </a:endParaRPr>
          </a:p>
        </p:txBody>
      </p:sp>
      <p:sp>
        <p:nvSpPr>
          <p:cNvPr id="20" name="object 20"/>
          <p:cNvSpPr txBox="1"/>
          <p:nvPr/>
        </p:nvSpPr>
        <p:spPr>
          <a:xfrm>
            <a:off x="903544" y="3464157"/>
            <a:ext cx="764540"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Freder</a:t>
            </a:r>
            <a:r>
              <a:rPr sz="250" b="1" spc="-10" dirty="0">
                <a:latin typeface="Arial"/>
                <a:cs typeface="Arial"/>
              </a:rPr>
              <a:t>ic</a:t>
            </a:r>
            <a:r>
              <a:rPr sz="250" b="1" spc="-5" dirty="0">
                <a:latin typeface="Arial"/>
                <a:cs typeface="Arial"/>
              </a:rPr>
              <a:t> </a:t>
            </a:r>
            <a:r>
              <a:rPr sz="250" b="1" spc="-20" dirty="0">
                <a:latin typeface="Arial"/>
                <a:cs typeface="Arial"/>
              </a:rPr>
              <a:t>D</a:t>
            </a:r>
            <a:r>
              <a:rPr sz="250" b="1" spc="-5" dirty="0">
                <a:latin typeface="Arial"/>
                <a:cs typeface="Arial"/>
              </a:rPr>
              <a:t>. </a:t>
            </a:r>
            <a:r>
              <a:rPr sz="250" b="1" spc="-15" dirty="0">
                <a:latin typeface="Arial"/>
                <a:cs typeface="Arial"/>
              </a:rPr>
              <a:t>Bush</a:t>
            </a:r>
            <a:r>
              <a:rPr sz="250" b="1" spc="-25" dirty="0">
                <a:latin typeface="Arial"/>
                <a:cs typeface="Arial"/>
              </a:rPr>
              <a:t>m</a:t>
            </a:r>
            <a:r>
              <a:rPr sz="250" b="1" spc="-10" dirty="0">
                <a:latin typeface="Arial"/>
                <a:cs typeface="Arial"/>
              </a:rPr>
              <a:t>a</a:t>
            </a:r>
            <a:r>
              <a:rPr sz="250" b="1" spc="-5" dirty="0">
                <a:latin typeface="Arial"/>
                <a:cs typeface="Arial"/>
              </a:rPr>
              <a:t>n</a:t>
            </a:r>
            <a:r>
              <a:rPr sz="300" spc="-15" baseline="27777" dirty="0">
                <a:latin typeface="Arial"/>
                <a:cs typeface="Arial"/>
              </a:rPr>
              <a:t>4,*</a:t>
            </a:r>
            <a:r>
              <a:rPr sz="250" spc="-5" dirty="0">
                <a:latin typeface="Arial"/>
                <a:cs typeface="Arial"/>
              </a:rPr>
              <a:t>, </a:t>
            </a:r>
            <a:r>
              <a:rPr sz="250" spc="-10" dirty="0">
                <a:latin typeface="Arial"/>
                <a:cs typeface="Arial"/>
              </a:rPr>
              <a:t>and</a:t>
            </a:r>
            <a:r>
              <a:rPr sz="250" spc="-5" dirty="0">
                <a:latin typeface="Arial"/>
                <a:cs typeface="Arial"/>
              </a:rPr>
              <a:t> </a:t>
            </a:r>
            <a:r>
              <a:rPr sz="250" b="1" spc="-15" dirty="0">
                <a:latin typeface="Arial"/>
                <a:cs typeface="Arial"/>
              </a:rPr>
              <a:t>James</a:t>
            </a:r>
            <a:r>
              <a:rPr sz="250" b="1" spc="-5" dirty="0">
                <a:latin typeface="Arial"/>
                <a:cs typeface="Arial"/>
              </a:rPr>
              <a:t> </a:t>
            </a:r>
            <a:r>
              <a:rPr sz="250" b="1" spc="-20" dirty="0">
                <a:latin typeface="Arial"/>
                <a:cs typeface="Arial"/>
              </a:rPr>
              <a:t>D</a:t>
            </a:r>
            <a:r>
              <a:rPr sz="250" b="1" spc="-5" dirty="0">
                <a:latin typeface="Arial"/>
                <a:cs typeface="Arial"/>
              </a:rPr>
              <a:t>.</a:t>
            </a:r>
            <a:r>
              <a:rPr sz="250" b="1" spc="-10" dirty="0">
                <a:latin typeface="Arial"/>
                <a:cs typeface="Arial"/>
              </a:rPr>
              <a:t> Lewi</a:t>
            </a:r>
            <a:r>
              <a:rPr sz="250" b="1" spc="-5" dirty="0">
                <a:latin typeface="Arial"/>
                <a:cs typeface="Arial"/>
              </a:rPr>
              <a:t>s</a:t>
            </a:r>
            <a:r>
              <a:rPr sz="300" spc="-15" baseline="27777" dirty="0">
                <a:latin typeface="Arial"/>
                <a:cs typeface="Arial"/>
              </a:rPr>
              <a:t>1,2,3,*</a:t>
            </a:r>
            <a:endParaRPr sz="300" baseline="27777">
              <a:latin typeface="Arial"/>
              <a:cs typeface="Arial"/>
            </a:endParaRPr>
          </a:p>
        </p:txBody>
      </p:sp>
      <p:sp>
        <p:nvSpPr>
          <p:cNvPr id="21" name="object 21"/>
          <p:cNvSpPr txBox="1"/>
          <p:nvPr/>
        </p:nvSpPr>
        <p:spPr>
          <a:xfrm>
            <a:off x="903545" y="3509057"/>
            <a:ext cx="1226185" cy="51296"/>
          </a:xfrm>
          <a:prstGeom prst="rect">
            <a:avLst/>
          </a:prstGeom>
        </p:spPr>
        <p:txBody>
          <a:bodyPr vert="horz" wrap="square" lIns="0" tIns="12700" rIns="0" bIns="0" rtlCol="0">
            <a:spAutoFit/>
          </a:bodyPr>
          <a:lstStyle/>
          <a:p>
            <a:pPr marL="38100">
              <a:spcBef>
                <a:spcPts val="100"/>
              </a:spcBef>
            </a:pPr>
            <a:r>
              <a:rPr sz="225" spc="7" baseline="37037" dirty="0">
                <a:latin typeface="Arial"/>
                <a:cs typeface="Arial"/>
              </a:rPr>
              <a:t>1</a:t>
            </a:r>
            <a:r>
              <a:rPr sz="250" spc="-15" dirty="0">
                <a:latin typeface="Arial"/>
                <a:cs typeface="Arial"/>
              </a:rPr>
              <a:t>D</a:t>
            </a:r>
            <a:r>
              <a:rPr sz="250" spc="-10" dirty="0">
                <a:latin typeface="Arial"/>
                <a:cs typeface="Arial"/>
              </a:rPr>
              <a:t>ivis</a:t>
            </a:r>
            <a:r>
              <a:rPr sz="250" spc="-15" dirty="0">
                <a:latin typeface="Arial"/>
                <a:cs typeface="Arial"/>
              </a:rPr>
              <a:t>io</a:t>
            </a:r>
            <a:r>
              <a:rPr sz="250" spc="-10" dirty="0">
                <a:latin typeface="Arial"/>
                <a:cs typeface="Arial"/>
              </a:rPr>
              <a:t>n</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Gastroentero</a:t>
            </a:r>
            <a:r>
              <a:rPr sz="250" spc="-15" dirty="0">
                <a:latin typeface="Arial"/>
                <a:cs typeface="Arial"/>
              </a:rPr>
              <a:t>logy</a:t>
            </a:r>
            <a:r>
              <a:rPr sz="250" spc="-5" dirty="0">
                <a:latin typeface="Arial"/>
                <a:cs typeface="Arial"/>
              </a:rPr>
              <a:t>, </a:t>
            </a:r>
            <a:r>
              <a:rPr sz="250" spc="-15" dirty="0">
                <a:latin typeface="Arial"/>
                <a:cs typeface="Arial"/>
              </a:rPr>
              <a:t>Perelma</a:t>
            </a:r>
            <a:r>
              <a:rPr sz="250" spc="-10" dirty="0">
                <a:latin typeface="Arial"/>
                <a:cs typeface="Arial"/>
              </a:rPr>
              <a:t>n</a:t>
            </a:r>
            <a:r>
              <a:rPr sz="250" spc="-5" dirty="0">
                <a:latin typeface="Arial"/>
                <a:cs typeface="Arial"/>
              </a:rPr>
              <a:t> </a:t>
            </a:r>
            <a:r>
              <a:rPr sz="250" spc="-20" dirty="0">
                <a:latin typeface="Arial"/>
                <a:cs typeface="Arial"/>
              </a:rPr>
              <a:t>S</a:t>
            </a:r>
            <a:r>
              <a:rPr sz="250" spc="-10" dirty="0">
                <a:latin typeface="Arial"/>
                <a:cs typeface="Arial"/>
              </a:rPr>
              <a:t>chool</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Medi</a:t>
            </a:r>
            <a:r>
              <a:rPr sz="250" spc="-15" dirty="0">
                <a:latin typeface="Arial"/>
                <a:cs typeface="Arial"/>
              </a:rPr>
              <a:t>ci</a:t>
            </a:r>
            <a:r>
              <a:rPr sz="250" spc="-10" dirty="0">
                <a:latin typeface="Arial"/>
                <a:cs typeface="Arial"/>
              </a:rPr>
              <a:t>ne,</a:t>
            </a:r>
            <a:r>
              <a:rPr sz="250" spc="-5" dirty="0">
                <a:latin typeface="Arial"/>
                <a:cs typeface="Arial"/>
              </a:rPr>
              <a:t> </a:t>
            </a:r>
            <a:r>
              <a:rPr sz="250" spc="-10" dirty="0">
                <a:latin typeface="Arial"/>
                <a:cs typeface="Arial"/>
              </a:rPr>
              <a:t>Uni</a:t>
            </a:r>
            <a:r>
              <a:rPr sz="250" spc="-15" dirty="0">
                <a:latin typeface="Arial"/>
                <a:cs typeface="Arial"/>
              </a:rPr>
              <a:t>v</a:t>
            </a:r>
            <a:r>
              <a:rPr sz="250" spc="-10" dirty="0">
                <a:latin typeface="Arial"/>
                <a:cs typeface="Arial"/>
              </a:rPr>
              <a:t>er</a:t>
            </a:r>
            <a:r>
              <a:rPr sz="250" spc="-15" dirty="0">
                <a:latin typeface="Arial"/>
                <a:cs typeface="Arial"/>
              </a:rPr>
              <a:t>si</a:t>
            </a:r>
            <a:r>
              <a:rPr sz="250" spc="-10" dirty="0">
                <a:latin typeface="Arial"/>
                <a:cs typeface="Arial"/>
              </a:rPr>
              <a:t>ty</a:t>
            </a:r>
            <a:r>
              <a:rPr sz="250" spc="-5" dirty="0">
                <a:latin typeface="Arial"/>
                <a:cs typeface="Arial"/>
              </a:rPr>
              <a:t> </a:t>
            </a:r>
            <a:r>
              <a:rPr sz="250" spc="-15" dirty="0">
                <a:latin typeface="Arial"/>
                <a:cs typeface="Arial"/>
              </a:rPr>
              <a:t>o</a:t>
            </a:r>
            <a:r>
              <a:rPr sz="250" spc="-5" dirty="0">
                <a:latin typeface="Arial"/>
                <a:cs typeface="Arial"/>
              </a:rPr>
              <a:t>f </a:t>
            </a:r>
            <a:r>
              <a:rPr sz="250" spc="-20" dirty="0">
                <a:latin typeface="Arial"/>
                <a:cs typeface="Arial"/>
              </a:rPr>
              <a:t>P</a:t>
            </a:r>
            <a:r>
              <a:rPr sz="250" spc="-10" dirty="0">
                <a:latin typeface="Arial"/>
                <a:cs typeface="Arial"/>
              </a:rPr>
              <a:t>enns</a:t>
            </a:r>
            <a:r>
              <a:rPr sz="250" spc="-15" dirty="0">
                <a:latin typeface="Arial"/>
                <a:cs typeface="Arial"/>
              </a:rPr>
              <a:t>yl</a:t>
            </a:r>
            <a:r>
              <a:rPr sz="250" spc="-10" dirty="0">
                <a:latin typeface="Arial"/>
                <a:cs typeface="Arial"/>
              </a:rPr>
              <a:t>vania,</a:t>
            </a:r>
            <a:endParaRPr sz="250">
              <a:latin typeface="Arial"/>
              <a:cs typeface="Arial"/>
            </a:endParaRPr>
          </a:p>
        </p:txBody>
      </p:sp>
      <p:sp>
        <p:nvSpPr>
          <p:cNvPr id="22" name="object 22"/>
          <p:cNvSpPr txBox="1"/>
          <p:nvPr/>
        </p:nvSpPr>
        <p:spPr>
          <a:xfrm>
            <a:off x="928945" y="3547374"/>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3" name="object 23"/>
          <p:cNvSpPr txBox="1"/>
          <p:nvPr/>
        </p:nvSpPr>
        <p:spPr>
          <a:xfrm>
            <a:off x="903544" y="3604960"/>
            <a:ext cx="130429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2</a:t>
            </a:r>
            <a:r>
              <a:rPr sz="250" spc="-10" dirty="0">
                <a:latin typeface="Arial"/>
                <a:cs typeface="Arial"/>
              </a:rPr>
              <a:t>Center</a:t>
            </a:r>
            <a:r>
              <a:rPr sz="250" dirty="0">
                <a:latin typeface="Arial"/>
                <a:cs typeface="Arial"/>
              </a:rPr>
              <a:t> </a:t>
            </a:r>
            <a:r>
              <a:rPr sz="250" spc="-10" dirty="0">
                <a:latin typeface="Arial"/>
                <a:cs typeface="Arial"/>
              </a:rPr>
              <a:t>for</a:t>
            </a:r>
            <a:r>
              <a:rPr sz="250" dirty="0">
                <a:latin typeface="Arial"/>
                <a:cs typeface="Arial"/>
              </a:rPr>
              <a:t> </a:t>
            </a:r>
            <a:r>
              <a:rPr sz="250" spc="-10" dirty="0">
                <a:latin typeface="Arial"/>
                <a:cs typeface="Arial"/>
              </a:rPr>
              <a:t>Clinical</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Biostatistics,</a:t>
            </a:r>
            <a:r>
              <a:rPr sz="250" spc="5"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endParaRPr sz="250">
              <a:latin typeface="Arial"/>
              <a:cs typeface="Arial"/>
            </a:endParaRPr>
          </a:p>
        </p:txBody>
      </p:sp>
      <p:sp>
        <p:nvSpPr>
          <p:cNvPr id="24" name="object 24"/>
          <p:cNvSpPr txBox="1"/>
          <p:nvPr/>
        </p:nvSpPr>
        <p:spPr>
          <a:xfrm>
            <a:off x="928944" y="3643373"/>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5" name="object 25"/>
          <p:cNvSpPr txBox="1"/>
          <p:nvPr/>
        </p:nvSpPr>
        <p:spPr>
          <a:xfrm>
            <a:off x="903544" y="3700959"/>
            <a:ext cx="125730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3</a:t>
            </a:r>
            <a:r>
              <a:rPr sz="250" spc="-10" dirty="0">
                <a:latin typeface="Arial"/>
                <a:cs typeface="Arial"/>
              </a:rPr>
              <a:t>Department</a:t>
            </a:r>
            <a:r>
              <a:rPr sz="250"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Biostatistics</a:t>
            </a:r>
            <a:r>
              <a:rPr sz="250" dirty="0">
                <a:latin typeface="Arial"/>
                <a:cs typeface="Arial"/>
              </a:rPr>
              <a:t> </a:t>
            </a:r>
            <a:r>
              <a:rPr sz="250" spc="-15" dirty="0">
                <a:latin typeface="Arial"/>
                <a:cs typeface="Arial"/>
              </a:rPr>
              <a:t>and</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dirty="0">
                <a:latin typeface="Arial"/>
                <a:cs typeface="Arial"/>
              </a:rPr>
              <a:t> </a:t>
            </a:r>
            <a:r>
              <a:rPr sz="250" spc="-10" dirty="0">
                <a:latin typeface="Arial"/>
                <a:cs typeface="Arial"/>
              </a:rPr>
              <a:t>of</a:t>
            </a:r>
            <a:endParaRPr sz="250">
              <a:latin typeface="Arial"/>
              <a:cs typeface="Arial"/>
            </a:endParaRPr>
          </a:p>
        </p:txBody>
      </p:sp>
      <p:sp>
        <p:nvSpPr>
          <p:cNvPr id="26" name="object 26"/>
          <p:cNvSpPr txBox="1"/>
          <p:nvPr/>
        </p:nvSpPr>
        <p:spPr>
          <a:xfrm>
            <a:off x="928944" y="3739340"/>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7" name="object 27"/>
          <p:cNvSpPr txBox="1"/>
          <p:nvPr/>
        </p:nvSpPr>
        <p:spPr>
          <a:xfrm>
            <a:off x="903544" y="3796959"/>
            <a:ext cx="121666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4</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Microbiology,</a:t>
            </a:r>
            <a:r>
              <a:rPr sz="250" spc="5" dirty="0">
                <a:latin typeface="Arial"/>
                <a:cs typeface="Arial"/>
              </a:rPr>
              <a:t> </a:t>
            </a:r>
            <a:r>
              <a:rPr sz="250" spc="-15" dirty="0">
                <a:latin typeface="Arial"/>
                <a:cs typeface="Arial"/>
              </a:rPr>
              <a:t>Perelman</a:t>
            </a:r>
            <a:r>
              <a:rPr sz="250" spc="5" dirty="0">
                <a:latin typeface="Arial"/>
                <a:cs typeface="Arial"/>
              </a:rPr>
              <a:t> </a:t>
            </a:r>
            <a:r>
              <a:rPr sz="250" spc="-10" dirty="0">
                <a:latin typeface="Arial"/>
                <a:cs typeface="Arial"/>
              </a:rPr>
              <a:t>School</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Pennsylvania,</a:t>
            </a:r>
            <a:endParaRPr sz="250">
              <a:latin typeface="Arial"/>
              <a:cs typeface="Arial"/>
            </a:endParaRPr>
          </a:p>
        </p:txBody>
      </p:sp>
      <p:sp>
        <p:nvSpPr>
          <p:cNvPr id="28" name="object 28"/>
          <p:cNvSpPr txBox="1"/>
          <p:nvPr/>
        </p:nvSpPr>
        <p:spPr>
          <a:xfrm>
            <a:off x="928945" y="3835339"/>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9" name="object 29"/>
          <p:cNvSpPr txBox="1"/>
          <p:nvPr/>
        </p:nvSpPr>
        <p:spPr>
          <a:xfrm>
            <a:off x="903544" y="3873546"/>
            <a:ext cx="1336040" cy="179921"/>
          </a:xfrm>
          <a:prstGeom prst="rect">
            <a:avLst/>
          </a:prstGeom>
        </p:spPr>
        <p:txBody>
          <a:bodyPr vert="horz" wrap="square" lIns="0" tIns="12700" rIns="0" bIns="0" rtlCol="0">
            <a:spAutoFit/>
          </a:bodyPr>
          <a:lstStyle/>
          <a:p>
            <a:pPr marL="38100" marR="30480">
              <a:lnSpc>
                <a:spcPct val="151100"/>
              </a:lnSpc>
              <a:spcBef>
                <a:spcPts val="100"/>
              </a:spcBef>
            </a:pPr>
            <a:r>
              <a:rPr sz="225" spc="-15" baseline="37037" dirty="0">
                <a:latin typeface="Arial"/>
                <a:cs typeface="Arial"/>
              </a:rPr>
              <a:t>5</a:t>
            </a:r>
            <a:r>
              <a:rPr sz="250" spc="-10" dirty="0">
                <a:latin typeface="Arial"/>
                <a:cs typeface="Arial"/>
              </a:rPr>
              <a:t>Instituto de </a:t>
            </a:r>
            <a:r>
              <a:rPr sz="250" spc="-15" dirty="0">
                <a:latin typeface="Arial"/>
                <a:cs typeface="Arial"/>
              </a:rPr>
              <a:t>Ciências</a:t>
            </a:r>
            <a:r>
              <a:rPr sz="250" spc="-10" dirty="0">
                <a:latin typeface="Arial"/>
                <a:cs typeface="Arial"/>
              </a:rPr>
              <a:t> </a:t>
            </a:r>
            <a:r>
              <a:rPr sz="250" spc="-15" dirty="0">
                <a:latin typeface="Arial"/>
                <a:cs typeface="Arial"/>
              </a:rPr>
              <a:t>Biológicas,</a:t>
            </a:r>
            <a:r>
              <a:rPr sz="250" spc="-10" dirty="0">
                <a:latin typeface="Arial"/>
                <a:cs typeface="Arial"/>
              </a:rPr>
              <a:t> Universidade Federal de </a:t>
            </a:r>
            <a:r>
              <a:rPr sz="250" spc="-15" dirty="0">
                <a:latin typeface="Arial"/>
                <a:cs typeface="Arial"/>
              </a:rPr>
              <a:t>Goiás</a:t>
            </a:r>
            <a:r>
              <a:rPr sz="250" spc="-10" dirty="0">
                <a:latin typeface="Arial"/>
                <a:cs typeface="Arial"/>
              </a:rPr>
              <a:t> </a:t>
            </a:r>
            <a:r>
              <a:rPr sz="250" spc="-15" dirty="0">
                <a:latin typeface="Arial"/>
                <a:cs typeface="Arial"/>
              </a:rPr>
              <a:t>Goiania,</a:t>
            </a:r>
            <a:r>
              <a:rPr sz="250" spc="-10" dirty="0">
                <a:latin typeface="Arial"/>
                <a:cs typeface="Arial"/>
              </a:rPr>
              <a:t> </a:t>
            </a:r>
            <a:r>
              <a:rPr sz="250" spc="-15" dirty="0">
                <a:latin typeface="Arial"/>
                <a:cs typeface="Arial"/>
              </a:rPr>
              <a:t>GO,</a:t>
            </a:r>
            <a:r>
              <a:rPr sz="250" spc="-10" dirty="0">
                <a:latin typeface="Arial"/>
                <a:cs typeface="Arial"/>
              </a:rPr>
              <a:t> 74001-970, Brazil </a:t>
            </a:r>
            <a:r>
              <a:rPr sz="250" spc="-55" dirty="0">
                <a:latin typeface="Arial"/>
                <a:cs typeface="Arial"/>
              </a:rPr>
              <a:t> </a:t>
            </a:r>
            <a:r>
              <a:rPr sz="225" spc="-15" baseline="37037" dirty="0">
                <a:latin typeface="Arial"/>
                <a:cs typeface="Arial"/>
              </a:rPr>
              <a:t>6</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Computer</a:t>
            </a:r>
            <a:r>
              <a:rPr sz="250" spc="-10" dirty="0">
                <a:latin typeface="Arial"/>
                <a:cs typeface="Arial"/>
              </a:rPr>
              <a:t> </a:t>
            </a:r>
            <a:r>
              <a:rPr sz="250" spc="-15" dirty="0">
                <a:latin typeface="Arial"/>
                <a:cs typeface="Arial"/>
              </a:rPr>
              <a:t>Science,</a:t>
            </a:r>
            <a:r>
              <a:rPr sz="250" spc="-10" dirty="0">
                <a:latin typeface="Arial"/>
                <a:cs typeface="Arial"/>
              </a:rPr>
              <a:t> University</a:t>
            </a:r>
            <a:r>
              <a:rPr sz="250" spc="-5" dirty="0">
                <a:latin typeface="Arial"/>
                <a:cs typeface="Arial"/>
              </a:rPr>
              <a:t> </a:t>
            </a:r>
            <a:r>
              <a:rPr sz="250" spc="-10" dirty="0">
                <a:latin typeface="Arial"/>
                <a:cs typeface="Arial"/>
              </a:rPr>
              <a:t>of</a:t>
            </a:r>
            <a:r>
              <a:rPr sz="250" spc="45" dirty="0">
                <a:latin typeface="Arial"/>
                <a:cs typeface="Arial"/>
              </a:rPr>
              <a:t> </a:t>
            </a:r>
            <a:r>
              <a:rPr sz="250" spc="-10" dirty="0">
                <a:latin typeface="Arial"/>
                <a:cs typeface="Arial"/>
              </a:rPr>
              <a:t>Colorado,</a:t>
            </a:r>
            <a:r>
              <a:rPr sz="250" spc="50" dirty="0">
                <a:latin typeface="Arial"/>
                <a:cs typeface="Arial"/>
              </a:rPr>
              <a:t> </a:t>
            </a:r>
            <a:r>
              <a:rPr sz="250" spc="-15" dirty="0">
                <a:latin typeface="Arial"/>
                <a:cs typeface="Arial"/>
              </a:rPr>
              <a:t>Boulder,</a:t>
            </a:r>
            <a:r>
              <a:rPr sz="250" spc="40" dirty="0">
                <a:latin typeface="Arial"/>
                <a:cs typeface="Arial"/>
              </a:rPr>
              <a:t> </a:t>
            </a:r>
            <a:r>
              <a:rPr sz="250" spc="-15" dirty="0">
                <a:latin typeface="Arial"/>
                <a:cs typeface="Arial"/>
              </a:rPr>
              <a:t>CO</a:t>
            </a:r>
            <a:r>
              <a:rPr sz="250" spc="40" dirty="0">
                <a:latin typeface="Arial"/>
                <a:cs typeface="Arial"/>
              </a:rPr>
              <a:t> </a:t>
            </a:r>
            <a:r>
              <a:rPr sz="250" spc="-10" dirty="0">
                <a:latin typeface="Arial"/>
                <a:cs typeface="Arial"/>
              </a:rPr>
              <a:t>80309,</a:t>
            </a:r>
            <a:r>
              <a:rPr sz="250" spc="50" dirty="0">
                <a:latin typeface="Arial"/>
                <a:cs typeface="Arial"/>
              </a:rPr>
              <a:t> </a:t>
            </a:r>
            <a:r>
              <a:rPr sz="250" spc="-15" dirty="0">
                <a:latin typeface="Arial"/>
                <a:cs typeface="Arial"/>
              </a:rPr>
              <a:t>USA </a:t>
            </a:r>
            <a:r>
              <a:rPr sz="250" spc="-10" dirty="0">
                <a:latin typeface="Arial"/>
                <a:cs typeface="Arial"/>
              </a:rPr>
              <a:t> </a:t>
            </a:r>
            <a:r>
              <a:rPr sz="225" spc="-15" baseline="37037" dirty="0">
                <a:latin typeface="Arial"/>
                <a:cs typeface="Arial"/>
              </a:rPr>
              <a:t>7</a:t>
            </a:r>
            <a:r>
              <a:rPr sz="250" spc="-10" dirty="0">
                <a:latin typeface="Arial"/>
                <a:cs typeface="Arial"/>
              </a:rPr>
              <a:t>Department</a:t>
            </a:r>
            <a:r>
              <a:rPr sz="250" spc="-5" dirty="0">
                <a:latin typeface="Arial"/>
                <a:cs typeface="Arial"/>
              </a:rPr>
              <a:t> </a:t>
            </a:r>
            <a:r>
              <a:rPr sz="250" spc="-10" dirty="0">
                <a:latin typeface="Arial"/>
                <a:cs typeface="Arial"/>
              </a:rPr>
              <a:t>of</a:t>
            </a:r>
            <a:r>
              <a:rPr sz="250" dirty="0">
                <a:latin typeface="Arial"/>
                <a:cs typeface="Arial"/>
              </a:rPr>
              <a:t> </a:t>
            </a:r>
            <a:r>
              <a:rPr sz="250" spc="-15" dirty="0">
                <a:latin typeface="Arial"/>
                <a:cs typeface="Arial"/>
              </a:rPr>
              <a:t>Molecular,</a:t>
            </a:r>
            <a:r>
              <a:rPr sz="250" dirty="0">
                <a:latin typeface="Arial"/>
                <a:cs typeface="Arial"/>
              </a:rPr>
              <a:t> </a:t>
            </a:r>
            <a:r>
              <a:rPr sz="250" spc="-15" dirty="0">
                <a:latin typeface="Arial"/>
                <a:cs typeface="Arial"/>
              </a:rPr>
              <a:t>Cellular</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Developmental</a:t>
            </a:r>
            <a:r>
              <a:rPr sz="250" dirty="0">
                <a:latin typeface="Arial"/>
                <a:cs typeface="Arial"/>
              </a:rPr>
              <a:t> </a:t>
            </a:r>
            <a:r>
              <a:rPr sz="250" spc="-15" dirty="0">
                <a:latin typeface="Arial"/>
                <a:cs typeface="Arial"/>
              </a:rPr>
              <a:t>Biology,</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dirty="0">
                <a:latin typeface="Arial"/>
                <a:cs typeface="Arial"/>
              </a:rPr>
              <a:t> </a:t>
            </a:r>
            <a:r>
              <a:rPr sz="250" spc="-10" dirty="0">
                <a:latin typeface="Arial"/>
                <a:cs typeface="Arial"/>
              </a:rPr>
              <a:t>Boulder,</a:t>
            </a:r>
            <a:endParaRPr sz="250">
              <a:latin typeface="Arial"/>
              <a:cs typeface="Arial"/>
            </a:endParaRPr>
          </a:p>
        </p:txBody>
      </p:sp>
      <p:sp>
        <p:nvSpPr>
          <p:cNvPr id="30" name="object 30"/>
          <p:cNvSpPr txBox="1"/>
          <p:nvPr/>
        </p:nvSpPr>
        <p:spPr>
          <a:xfrm>
            <a:off x="928944" y="4046448"/>
            <a:ext cx="236854"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CO</a:t>
            </a:r>
            <a:r>
              <a:rPr sz="250" spc="-5" dirty="0">
                <a:latin typeface="Arial"/>
                <a:cs typeface="Arial"/>
              </a:rPr>
              <a:t> </a:t>
            </a:r>
            <a:r>
              <a:rPr sz="250" spc="-15" dirty="0">
                <a:latin typeface="Arial"/>
                <a:cs typeface="Arial"/>
              </a:rPr>
              <a:t>80309</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31" name="object 31"/>
          <p:cNvSpPr txBox="1"/>
          <p:nvPr/>
        </p:nvSpPr>
        <p:spPr>
          <a:xfrm>
            <a:off x="903544" y="4084781"/>
            <a:ext cx="1329690" cy="198120"/>
          </a:xfrm>
          <a:prstGeom prst="rect">
            <a:avLst/>
          </a:prstGeom>
        </p:spPr>
        <p:txBody>
          <a:bodyPr vert="horz" wrap="square" lIns="0" tIns="31750" rIns="0" bIns="0" rtlCol="0">
            <a:spAutoFit/>
          </a:bodyPr>
          <a:lstStyle/>
          <a:p>
            <a:pPr marL="38100">
              <a:spcBef>
                <a:spcPts val="250"/>
              </a:spcBef>
            </a:pPr>
            <a:r>
              <a:rPr sz="225" spc="-15" baseline="37037" dirty="0">
                <a:latin typeface="Arial"/>
                <a:cs typeface="Arial"/>
              </a:rPr>
              <a:t>8</a:t>
            </a:r>
            <a:r>
              <a:rPr sz="250" spc="-10" dirty="0">
                <a:latin typeface="Arial"/>
                <a:cs typeface="Arial"/>
              </a:rPr>
              <a:t>Department</a:t>
            </a:r>
            <a:r>
              <a:rPr sz="250"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Chemistry</a:t>
            </a:r>
            <a:r>
              <a:rPr sz="250" spc="5"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Biochemistry,</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5" dirty="0">
                <a:latin typeface="Arial"/>
                <a:cs typeface="Arial"/>
              </a:rPr>
              <a:t> </a:t>
            </a:r>
            <a:r>
              <a:rPr sz="250" spc="-15" dirty="0">
                <a:latin typeface="Arial"/>
                <a:cs typeface="Arial"/>
              </a:rPr>
              <a:t>CO</a:t>
            </a:r>
            <a:r>
              <a:rPr sz="250"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9</a:t>
            </a:r>
            <a:r>
              <a:rPr sz="250" spc="-10" dirty="0">
                <a:latin typeface="Arial"/>
                <a:cs typeface="Arial"/>
              </a:rPr>
              <a:t>Howard</a:t>
            </a:r>
            <a:r>
              <a:rPr sz="250" spc="5" dirty="0">
                <a:latin typeface="Arial"/>
                <a:cs typeface="Arial"/>
              </a:rPr>
              <a:t> </a:t>
            </a:r>
            <a:r>
              <a:rPr sz="250" spc="-15" dirty="0">
                <a:latin typeface="Arial"/>
                <a:cs typeface="Arial"/>
              </a:rPr>
              <a:t>Hughes</a:t>
            </a:r>
            <a:r>
              <a:rPr sz="250" spc="5" dirty="0">
                <a:latin typeface="Arial"/>
                <a:cs typeface="Arial"/>
              </a:rPr>
              <a:t> </a:t>
            </a:r>
            <a:r>
              <a:rPr sz="250" spc="-15" dirty="0">
                <a:latin typeface="Arial"/>
                <a:cs typeface="Arial"/>
              </a:rPr>
              <a:t>Medical</a:t>
            </a:r>
            <a:r>
              <a:rPr sz="250" spc="5" dirty="0">
                <a:latin typeface="Arial"/>
                <a:cs typeface="Arial"/>
              </a:rPr>
              <a:t> </a:t>
            </a:r>
            <a:r>
              <a:rPr sz="250" spc="-10" dirty="0">
                <a:latin typeface="Arial"/>
                <a:cs typeface="Arial"/>
              </a:rPr>
              <a:t>Institute,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10" dirty="0">
                <a:latin typeface="Arial"/>
                <a:cs typeface="Arial"/>
              </a:rPr>
              <a:t> </a:t>
            </a:r>
            <a:r>
              <a:rPr sz="250" spc="-15" dirty="0">
                <a:latin typeface="Arial"/>
                <a:cs typeface="Arial"/>
              </a:rPr>
              <a:t>CO</a:t>
            </a:r>
            <a:r>
              <a:rPr sz="250" spc="5"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10</a:t>
            </a:r>
            <a:r>
              <a:rPr sz="250" spc="-10" dirty="0">
                <a:latin typeface="Arial"/>
                <a:cs typeface="Arial"/>
              </a:rPr>
              <a:t>Division</a:t>
            </a:r>
            <a:r>
              <a:rPr sz="250" spc="10" dirty="0">
                <a:latin typeface="Arial"/>
                <a:cs typeface="Arial"/>
              </a:rPr>
              <a:t> </a:t>
            </a:r>
            <a:r>
              <a:rPr sz="250" spc="-10" dirty="0">
                <a:latin typeface="Arial"/>
                <a:cs typeface="Arial"/>
              </a:rPr>
              <a:t>of</a:t>
            </a:r>
            <a:r>
              <a:rPr sz="250" spc="10" dirty="0">
                <a:latin typeface="Arial"/>
                <a:cs typeface="Arial"/>
              </a:rPr>
              <a:t> </a:t>
            </a:r>
            <a:r>
              <a:rPr sz="250" spc="-10" dirty="0">
                <a:latin typeface="Arial"/>
                <a:cs typeface="Arial"/>
              </a:rPr>
              <a:t>Gastroenterology,</a:t>
            </a:r>
            <a:r>
              <a:rPr sz="250" spc="10" dirty="0">
                <a:latin typeface="Arial"/>
                <a:cs typeface="Arial"/>
              </a:rPr>
              <a:t> </a:t>
            </a:r>
            <a:r>
              <a:rPr sz="250" spc="-15" dirty="0">
                <a:latin typeface="Arial"/>
                <a:cs typeface="Arial"/>
              </a:rPr>
              <a:t>Children's</a:t>
            </a:r>
            <a:r>
              <a:rPr sz="250" spc="10" dirty="0">
                <a:latin typeface="Arial"/>
                <a:cs typeface="Arial"/>
              </a:rPr>
              <a:t> </a:t>
            </a:r>
            <a:r>
              <a:rPr sz="250" spc="-10" dirty="0">
                <a:latin typeface="Arial"/>
                <a:cs typeface="Arial"/>
              </a:rPr>
              <a:t>Hospital</a:t>
            </a:r>
            <a:r>
              <a:rPr sz="250" spc="5" dirty="0">
                <a:latin typeface="Arial"/>
                <a:cs typeface="Arial"/>
              </a:rPr>
              <a:t> </a:t>
            </a:r>
            <a:r>
              <a:rPr sz="250" spc="-10" dirty="0">
                <a:latin typeface="Arial"/>
                <a:cs typeface="Arial"/>
              </a:rPr>
              <a:t>of</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PA</a:t>
            </a:r>
            <a:r>
              <a:rPr sz="250" spc="5" dirty="0">
                <a:latin typeface="Arial"/>
                <a:cs typeface="Arial"/>
              </a:rPr>
              <a:t> </a:t>
            </a:r>
            <a:r>
              <a:rPr sz="250" spc="-10" dirty="0">
                <a:latin typeface="Arial"/>
                <a:cs typeface="Arial"/>
              </a:rPr>
              <a:t>19104,</a:t>
            </a:r>
            <a:r>
              <a:rPr sz="250" spc="10" dirty="0">
                <a:latin typeface="Arial"/>
                <a:cs typeface="Arial"/>
              </a:rPr>
              <a:t> </a:t>
            </a:r>
            <a:r>
              <a:rPr sz="250" spc="-15" dirty="0">
                <a:latin typeface="Arial"/>
                <a:cs typeface="Arial"/>
              </a:rPr>
              <a:t>USA</a:t>
            </a:r>
            <a:endParaRPr sz="250">
              <a:latin typeface="Arial"/>
              <a:cs typeface="Arial"/>
            </a:endParaRPr>
          </a:p>
        </p:txBody>
      </p:sp>
      <p:sp>
        <p:nvSpPr>
          <p:cNvPr id="32" name="object 32"/>
          <p:cNvSpPr txBox="1"/>
          <p:nvPr/>
        </p:nvSpPr>
        <p:spPr>
          <a:xfrm>
            <a:off x="928945" y="4294450"/>
            <a:ext cx="168275" cy="58991"/>
          </a:xfrm>
          <a:prstGeom prst="rect">
            <a:avLst/>
          </a:prstGeom>
        </p:spPr>
        <p:txBody>
          <a:bodyPr vert="horz" wrap="square" lIns="0" tIns="12700" rIns="0" bIns="0" rtlCol="0">
            <a:spAutoFit/>
          </a:bodyPr>
          <a:lstStyle/>
          <a:p>
            <a:pPr marL="12700">
              <a:spcBef>
                <a:spcPts val="100"/>
              </a:spcBef>
            </a:pPr>
            <a:r>
              <a:rPr sz="300" b="1" spc="-15" dirty="0">
                <a:latin typeface="Arial"/>
                <a:cs typeface="Arial"/>
              </a:rPr>
              <a:t>A</a:t>
            </a:r>
            <a:r>
              <a:rPr sz="300" b="1" spc="-20" dirty="0">
                <a:latin typeface="Arial"/>
                <a:cs typeface="Arial"/>
              </a:rPr>
              <a:t>bs</a:t>
            </a:r>
            <a:r>
              <a:rPr sz="300" b="1" spc="-10" dirty="0">
                <a:latin typeface="Arial"/>
                <a:cs typeface="Arial"/>
              </a:rPr>
              <a:t>tr</a:t>
            </a:r>
            <a:r>
              <a:rPr sz="300" b="1" spc="-20" dirty="0">
                <a:latin typeface="Arial"/>
                <a:cs typeface="Arial"/>
              </a:rPr>
              <a:t>ac</a:t>
            </a:r>
            <a:r>
              <a:rPr sz="300" b="1" spc="-10" dirty="0">
                <a:latin typeface="Arial"/>
                <a:cs typeface="Arial"/>
              </a:rPr>
              <a:t>t</a:t>
            </a:r>
            <a:endParaRPr sz="300">
              <a:latin typeface="Arial"/>
              <a:cs typeface="Arial"/>
            </a:endParaRPr>
          </a:p>
        </p:txBody>
      </p:sp>
      <p:sp>
        <p:nvSpPr>
          <p:cNvPr id="33" name="object 33"/>
          <p:cNvSpPr txBox="1"/>
          <p:nvPr/>
        </p:nvSpPr>
        <p:spPr>
          <a:xfrm>
            <a:off x="982146" y="4355217"/>
            <a:ext cx="1185545" cy="332740"/>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Diet</a:t>
            </a:r>
            <a:r>
              <a:rPr sz="250" spc="-5" dirty="0">
                <a:latin typeface="Times New Roman"/>
                <a:cs typeface="Times New Roman"/>
              </a:rPr>
              <a:t> </a:t>
            </a:r>
            <a:r>
              <a:rPr sz="250" spc="-10" dirty="0">
                <a:latin typeface="Times New Roman"/>
                <a:cs typeface="Times New Roman"/>
              </a:rPr>
              <a:t>strongly affects </a:t>
            </a:r>
            <a:r>
              <a:rPr sz="250" spc="-15" dirty="0">
                <a:latin typeface="Times New Roman"/>
                <a:cs typeface="Times New Roman"/>
              </a:rPr>
              <a:t>human</a:t>
            </a:r>
            <a:r>
              <a:rPr sz="250" spc="-10" dirty="0">
                <a:latin typeface="Times New Roman"/>
                <a:cs typeface="Times New Roman"/>
              </a:rPr>
              <a:t> health,</a:t>
            </a:r>
            <a:r>
              <a:rPr sz="250" spc="-5" dirty="0">
                <a:latin typeface="Times New Roman"/>
                <a:cs typeface="Times New Roman"/>
              </a:rPr>
              <a:t> </a:t>
            </a:r>
            <a:r>
              <a:rPr sz="250" spc="-10" dirty="0">
                <a:latin typeface="Times New Roman"/>
                <a:cs typeface="Times New Roman"/>
              </a:rPr>
              <a:t>partly</a:t>
            </a:r>
            <a:r>
              <a:rPr sz="250" spc="40" dirty="0">
                <a:latin typeface="Times New Roman"/>
                <a:cs typeface="Times New Roman"/>
              </a:rPr>
              <a:t> </a:t>
            </a:r>
            <a:r>
              <a:rPr sz="250" spc="-15" dirty="0">
                <a:latin typeface="Times New Roman"/>
                <a:cs typeface="Times New Roman"/>
              </a:rPr>
              <a:t>by</a:t>
            </a:r>
            <a:r>
              <a:rPr sz="250" spc="35" dirty="0">
                <a:latin typeface="Times New Roman"/>
                <a:cs typeface="Times New Roman"/>
              </a:rPr>
              <a:t> </a:t>
            </a:r>
            <a:r>
              <a:rPr sz="250" spc="-10" dirty="0">
                <a:latin typeface="Times New Roman"/>
                <a:cs typeface="Times New Roman"/>
              </a:rPr>
              <a:t>modulating gut </a:t>
            </a:r>
            <a:r>
              <a:rPr sz="250" spc="-15" dirty="0">
                <a:latin typeface="Times New Roman"/>
                <a:cs typeface="Times New Roman"/>
              </a:rPr>
              <a:t>microbiome</a:t>
            </a:r>
            <a:r>
              <a:rPr sz="250" spc="30" dirty="0">
                <a:latin typeface="Times New Roman"/>
                <a:cs typeface="Times New Roman"/>
              </a:rPr>
              <a:t> </a:t>
            </a:r>
            <a:r>
              <a:rPr sz="250" spc="-10" dirty="0">
                <a:latin typeface="Times New Roman"/>
                <a:cs typeface="Times New Roman"/>
              </a:rPr>
              <a:t>composition.</a:t>
            </a:r>
            <a:r>
              <a:rPr sz="250" spc="45" dirty="0">
                <a:latin typeface="Times New Roman"/>
                <a:cs typeface="Times New Roman"/>
              </a:rPr>
              <a:t> </a:t>
            </a:r>
            <a:r>
              <a:rPr sz="250" spc="-15" dirty="0">
                <a:latin typeface="Times New Roman"/>
                <a:cs typeface="Times New Roman"/>
              </a:rPr>
              <a:t>We</a:t>
            </a:r>
            <a:r>
              <a:rPr sz="250" spc="30" dirty="0">
                <a:latin typeface="Times New Roman"/>
                <a:cs typeface="Times New Roman"/>
              </a:rPr>
              <a:t> </a:t>
            </a:r>
            <a:r>
              <a:rPr sz="250" spc="-15" dirty="0">
                <a:latin typeface="Times New Roman"/>
                <a:cs typeface="Times New Roman"/>
              </a:rPr>
              <a:t>used </a:t>
            </a:r>
            <a:r>
              <a:rPr sz="250" spc="-10" dirty="0">
                <a:latin typeface="Times New Roman"/>
                <a:cs typeface="Times New Roman"/>
              </a:rPr>
              <a:t> diet</a:t>
            </a:r>
            <a:r>
              <a:rPr sz="250" spc="-5" dirty="0">
                <a:latin typeface="Times New Roman"/>
                <a:cs typeface="Times New Roman"/>
              </a:rPr>
              <a:t> </a:t>
            </a:r>
            <a:r>
              <a:rPr sz="250" spc="-10" dirty="0">
                <a:latin typeface="Times New Roman"/>
                <a:cs typeface="Times New Roman"/>
              </a:rPr>
              <a:t>inventories</a:t>
            </a:r>
            <a:r>
              <a:rPr sz="250" spc="-5" dirty="0">
                <a:latin typeface="Times New Roman"/>
                <a:cs typeface="Times New Roman"/>
              </a:rPr>
              <a:t> </a:t>
            </a:r>
            <a:r>
              <a:rPr sz="250" spc="-15" dirty="0">
                <a:latin typeface="Times New Roman"/>
                <a:cs typeface="Times New Roman"/>
              </a:rPr>
              <a:t>and</a:t>
            </a:r>
            <a:r>
              <a:rPr sz="250" spc="-10" dirty="0">
                <a:latin typeface="Times New Roman"/>
                <a:cs typeface="Times New Roman"/>
              </a:rPr>
              <a:t> </a:t>
            </a:r>
            <a:r>
              <a:rPr sz="250" spc="-5" dirty="0">
                <a:latin typeface="Times New Roman"/>
                <a:cs typeface="Times New Roman"/>
              </a:rPr>
              <a:t>16S </a:t>
            </a:r>
            <a:r>
              <a:rPr sz="250" spc="-15" dirty="0">
                <a:latin typeface="Times New Roman"/>
                <a:cs typeface="Times New Roman"/>
              </a:rPr>
              <a:t>rDNA</a:t>
            </a:r>
            <a:r>
              <a:rPr sz="250" spc="-10" dirty="0">
                <a:latin typeface="Times New Roman"/>
                <a:cs typeface="Times New Roman"/>
              </a:rPr>
              <a:t> </a:t>
            </a:r>
            <a:r>
              <a:rPr sz="250" spc="-15" dirty="0">
                <a:latin typeface="Times New Roman"/>
                <a:cs typeface="Times New Roman"/>
              </a:rPr>
              <a:t>sequencing</a:t>
            </a:r>
            <a:r>
              <a:rPr sz="250" spc="30" dirty="0">
                <a:latin typeface="Times New Roman"/>
                <a:cs typeface="Times New Roman"/>
              </a:rPr>
              <a:t> </a:t>
            </a:r>
            <a:r>
              <a:rPr sz="250" spc="-10" dirty="0">
                <a:latin typeface="Times New Roman"/>
                <a:cs typeface="Times New Roman"/>
              </a:rPr>
              <a:t>to</a:t>
            </a:r>
            <a:r>
              <a:rPr sz="250" spc="45" dirty="0">
                <a:latin typeface="Times New Roman"/>
                <a:cs typeface="Times New Roman"/>
              </a:rPr>
              <a:t> </a:t>
            </a:r>
            <a:r>
              <a:rPr sz="250" spc="-10" dirty="0">
                <a:latin typeface="Times New Roman"/>
                <a:cs typeface="Times New Roman"/>
              </a:rPr>
              <a:t>characterize</a:t>
            </a:r>
            <a:r>
              <a:rPr sz="250" spc="40" dirty="0">
                <a:latin typeface="Times New Roman"/>
                <a:cs typeface="Times New Roman"/>
              </a:rPr>
              <a:t> </a:t>
            </a:r>
            <a:r>
              <a:rPr sz="250" spc="-10" dirty="0">
                <a:latin typeface="Times New Roman"/>
                <a:cs typeface="Times New Roman"/>
              </a:rPr>
              <a:t>fecal</a:t>
            </a:r>
            <a:r>
              <a:rPr sz="250" spc="45" dirty="0">
                <a:latin typeface="Times New Roman"/>
                <a:cs typeface="Times New Roman"/>
              </a:rPr>
              <a:t> </a:t>
            </a:r>
            <a:r>
              <a:rPr sz="250" spc="-15" dirty="0">
                <a:latin typeface="Times New Roman"/>
                <a:cs typeface="Times New Roman"/>
              </a:rPr>
              <a:t>samples</a:t>
            </a:r>
            <a:r>
              <a:rPr sz="250" spc="30" dirty="0">
                <a:latin typeface="Times New Roman"/>
                <a:cs typeface="Times New Roman"/>
              </a:rPr>
              <a:t> </a:t>
            </a:r>
            <a:r>
              <a:rPr sz="250" spc="-15" dirty="0">
                <a:latin typeface="Times New Roman"/>
                <a:cs typeface="Times New Roman"/>
              </a:rPr>
              <a:t>from</a:t>
            </a:r>
            <a:r>
              <a:rPr sz="250" spc="35" dirty="0">
                <a:latin typeface="Times New Roman"/>
                <a:cs typeface="Times New Roman"/>
              </a:rPr>
              <a:t> </a:t>
            </a:r>
            <a:r>
              <a:rPr sz="250" spc="-10" dirty="0">
                <a:latin typeface="Times New Roman"/>
                <a:cs typeface="Times New Roman"/>
              </a:rPr>
              <a:t>98</a:t>
            </a:r>
            <a:r>
              <a:rPr sz="250" spc="40" dirty="0">
                <a:latin typeface="Times New Roman"/>
                <a:cs typeface="Times New Roman"/>
              </a:rPr>
              <a:t> </a:t>
            </a:r>
            <a:r>
              <a:rPr sz="250" spc="-10" dirty="0">
                <a:latin typeface="Times New Roman"/>
                <a:cs typeface="Times New Roman"/>
              </a:rPr>
              <a:t>individuals. </a:t>
            </a:r>
            <a:r>
              <a:rPr sz="250" spc="-5" dirty="0">
                <a:latin typeface="Times New Roman"/>
                <a:cs typeface="Times New Roman"/>
              </a:rPr>
              <a:t> </a:t>
            </a:r>
            <a:r>
              <a:rPr sz="250" spc="-10" dirty="0">
                <a:latin typeface="Times New Roman"/>
                <a:cs typeface="Times New Roman"/>
              </a:rPr>
              <a:t>Fecal communities clustered into</a:t>
            </a:r>
            <a:r>
              <a:rPr sz="250" spc="-5" dirty="0">
                <a:latin typeface="Times New Roman"/>
                <a:cs typeface="Times New Roman"/>
              </a:rPr>
              <a:t> </a:t>
            </a:r>
            <a:r>
              <a:rPr sz="250" spc="-10" dirty="0">
                <a:latin typeface="Times New Roman"/>
                <a:cs typeface="Times New Roman"/>
              </a:rPr>
              <a:t>enterotypes distinguished primarily</a:t>
            </a:r>
            <a:r>
              <a:rPr sz="250" dirty="0">
                <a:latin typeface="Times New Roman"/>
                <a:cs typeface="Times New Roman"/>
              </a:rPr>
              <a:t> </a:t>
            </a:r>
            <a:r>
              <a:rPr sz="250" spc="-15" dirty="0">
                <a:latin typeface="Times New Roman"/>
                <a:cs typeface="Times New Roman"/>
              </a:rPr>
              <a:t>by</a:t>
            </a:r>
            <a:r>
              <a:rPr sz="250" spc="-10" dirty="0">
                <a:latin typeface="Times New Roman"/>
                <a:cs typeface="Times New Roman"/>
              </a:rPr>
              <a:t> levels of</a:t>
            </a:r>
            <a:r>
              <a:rPr sz="250" spc="5" dirty="0">
                <a:latin typeface="Times New Roman"/>
                <a:cs typeface="Times New Roman"/>
              </a:rPr>
              <a:t> </a:t>
            </a:r>
            <a:r>
              <a:rPr sz="250" spc="-10" dirty="0">
                <a:latin typeface="Times New Roman"/>
                <a:cs typeface="Times New Roman"/>
              </a:rPr>
              <a:t>Bacteroides</a:t>
            </a:r>
            <a:r>
              <a:rPr sz="250" dirty="0">
                <a:latin typeface="Times New Roman"/>
                <a:cs typeface="Times New Roman"/>
              </a:rPr>
              <a:t> </a:t>
            </a:r>
            <a:r>
              <a:rPr sz="250" spc="-15" dirty="0">
                <a:latin typeface="Times New Roman"/>
                <a:cs typeface="Times New Roman"/>
              </a:rPr>
              <a:t>and </a:t>
            </a:r>
            <a:r>
              <a:rPr sz="250" spc="-10" dirty="0">
                <a:latin typeface="Times New Roman"/>
                <a:cs typeface="Times New Roman"/>
              </a:rPr>
              <a:t> Prevotella.</a:t>
            </a:r>
            <a:r>
              <a:rPr sz="250" dirty="0">
                <a:latin typeface="Times New Roman"/>
                <a:cs typeface="Times New Roman"/>
              </a:rPr>
              <a:t> </a:t>
            </a:r>
            <a:r>
              <a:rPr sz="250" spc="-10" dirty="0">
                <a:latin typeface="Times New Roman"/>
                <a:cs typeface="Times New Roman"/>
              </a:rPr>
              <a:t>Enterotypes</a:t>
            </a:r>
            <a:r>
              <a:rPr sz="250" dirty="0">
                <a:latin typeface="Times New Roman"/>
                <a:cs typeface="Times New Roman"/>
              </a:rPr>
              <a:t> </a:t>
            </a:r>
            <a:r>
              <a:rPr sz="250" spc="-10" dirty="0">
                <a:latin typeface="Times New Roman"/>
                <a:cs typeface="Times New Roman"/>
              </a:rPr>
              <a:t>were</a:t>
            </a:r>
            <a:r>
              <a:rPr sz="250" dirty="0">
                <a:latin typeface="Times New Roman"/>
                <a:cs typeface="Times New Roman"/>
              </a:rPr>
              <a:t> </a:t>
            </a:r>
            <a:r>
              <a:rPr sz="250" spc="-10" dirty="0">
                <a:latin typeface="Times New Roman"/>
                <a:cs typeface="Times New Roman"/>
              </a:rPr>
              <a:t>strongly</a:t>
            </a:r>
            <a:r>
              <a:rPr sz="250" spc="-5" dirty="0">
                <a:latin typeface="Times New Roman"/>
                <a:cs typeface="Times New Roman"/>
              </a:rPr>
              <a:t> </a:t>
            </a:r>
            <a:r>
              <a:rPr sz="250" spc="-10" dirty="0">
                <a:latin typeface="Times New Roman"/>
                <a:cs typeface="Times New Roman"/>
              </a:rPr>
              <a:t>associated</a:t>
            </a:r>
            <a:r>
              <a:rPr sz="250" dirty="0">
                <a:latin typeface="Times New Roman"/>
                <a:cs typeface="Times New Roman"/>
              </a:rPr>
              <a:t> </a:t>
            </a:r>
            <a:r>
              <a:rPr sz="250" spc="-10" dirty="0">
                <a:latin typeface="Times New Roman"/>
                <a:cs typeface="Times New Roman"/>
              </a:rPr>
              <a:t>with</a:t>
            </a:r>
            <a:r>
              <a:rPr sz="250" dirty="0">
                <a:latin typeface="Times New Roman"/>
                <a:cs typeface="Times New Roman"/>
              </a:rPr>
              <a:t> </a:t>
            </a:r>
            <a:r>
              <a:rPr sz="250" spc="-10" dirty="0">
                <a:latin typeface="Times New Roman"/>
                <a:cs typeface="Times New Roman"/>
              </a:rPr>
              <a:t>long-term</a:t>
            </a:r>
            <a:r>
              <a:rPr sz="250" spc="-5" dirty="0">
                <a:latin typeface="Times New Roman"/>
                <a:cs typeface="Times New Roman"/>
              </a:rPr>
              <a:t> </a:t>
            </a:r>
            <a:r>
              <a:rPr sz="250" spc="-10" dirty="0">
                <a:latin typeface="Times New Roman"/>
                <a:cs typeface="Times New Roman"/>
              </a:rPr>
              <a:t>diets,</a:t>
            </a:r>
            <a:r>
              <a:rPr sz="250" spc="5" dirty="0">
                <a:latin typeface="Times New Roman"/>
                <a:cs typeface="Times New Roman"/>
              </a:rPr>
              <a:t> </a:t>
            </a:r>
            <a:r>
              <a:rPr sz="250" spc="-10" dirty="0">
                <a:latin typeface="Times New Roman"/>
                <a:cs typeface="Times New Roman"/>
              </a:rPr>
              <a:t>particularly</a:t>
            </a:r>
            <a:r>
              <a:rPr sz="250" dirty="0">
                <a:latin typeface="Times New Roman"/>
                <a:cs typeface="Times New Roman"/>
              </a:rPr>
              <a:t> </a:t>
            </a:r>
            <a:r>
              <a:rPr sz="250" spc="-10" dirty="0">
                <a:latin typeface="Times New Roman"/>
                <a:cs typeface="Times New Roman"/>
              </a:rPr>
              <a:t>protein</a:t>
            </a:r>
            <a:r>
              <a:rPr sz="250" spc="-5" dirty="0">
                <a:latin typeface="Times New Roman"/>
                <a:cs typeface="Times New Roman"/>
              </a:rPr>
              <a:t> </a:t>
            </a:r>
            <a:r>
              <a:rPr sz="250" spc="-15" dirty="0">
                <a:latin typeface="Times New Roman"/>
                <a:cs typeface="Times New Roman"/>
              </a:rPr>
              <a:t>and </a:t>
            </a:r>
            <a:r>
              <a:rPr sz="250" spc="-10" dirty="0">
                <a:latin typeface="Times New Roman"/>
                <a:cs typeface="Times New Roman"/>
              </a:rPr>
              <a:t> animal</a:t>
            </a:r>
            <a:r>
              <a:rPr sz="250" dirty="0">
                <a:latin typeface="Times New Roman"/>
                <a:cs typeface="Times New Roman"/>
              </a:rPr>
              <a:t> </a:t>
            </a:r>
            <a:r>
              <a:rPr sz="250" spc="-10" dirty="0">
                <a:latin typeface="Times New Roman"/>
                <a:cs typeface="Times New Roman"/>
              </a:rPr>
              <a:t>fat</a:t>
            </a:r>
            <a:r>
              <a:rPr sz="250" spc="10" dirty="0">
                <a:latin typeface="Times New Roman"/>
                <a:cs typeface="Times New Roman"/>
              </a:rPr>
              <a:t> </a:t>
            </a:r>
            <a:r>
              <a:rPr sz="250" spc="-10" dirty="0">
                <a:latin typeface="Times New Roman"/>
                <a:cs typeface="Times New Roman"/>
              </a:rPr>
              <a:t>(Bacteroides)</a:t>
            </a:r>
            <a:r>
              <a:rPr sz="250" spc="5" dirty="0">
                <a:latin typeface="Times New Roman"/>
                <a:cs typeface="Times New Roman"/>
              </a:rPr>
              <a:t> </a:t>
            </a:r>
            <a:r>
              <a:rPr sz="250" spc="-10" dirty="0">
                <a:latin typeface="Times New Roman"/>
                <a:cs typeface="Times New Roman"/>
              </a:rPr>
              <a:t>versus</a:t>
            </a:r>
            <a:r>
              <a:rPr sz="250" spc="5" dirty="0">
                <a:latin typeface="Times New Roman"/>
                <a:cs typeface="Times New Roman"/>
              </a:rPr>
              <a:t> </a:t>
            </a:r>
            <a:r>
              <a:rPr sz="250" spc="-10" dirty="0">
                <a:latin typeface="Times New Roman"/>
                <a:cs typeface="Times New Roman"/>
              </a:rPr>
              <a:t>carbohydrates</a:t>
            </a:r>
            <a:r>
              <a:rPr sz="250" spc="5" dirty="0">
                <a:latin typeface="Times New Roman"/>
                <a:cs typeface="Times New Roman"/>
              </a:rPr>
              <a:t> </a:t>
            </a:r>
            <a:r>
              <a:rPr sz="250" spc="-10" dirty="0">
                <a:latin typeface="Times New Roman"/>
                <a:cs typeface="Times New Roman"/>
              </a:rPr>
              <a:t>(Prevotella).</a:t>
            </a:r>
            <a:r>
              <a:rPr sz="250" spc="5" dirty="0">
                <a:latin typeface="Times New Roman"/>
                <a:cs typeface="Times New Roman"/>
              </a:rPr>
              <a:t> </a:t>
            </a:r>
            <a:r>
              <a:rPr sz="250" spc="-15" dirty="0">
                <a:latin typeface="Times New Roman"/>
                <a:cs typeface="Times New Roman"/>
              </a:rPr>
              <a:t>A</a:t>
            </a:r>
            <a:r>
              <a:rPr sz="250" dirty="0">
                <a:latin typeface="Times New Roman"/>
                <a:cs typeface="Times New Roman"/>
              </a:rPr>
              <a:t> </a:t>
            </a:r>
            <a:r>
              <a:rPr sz="250" spc="-10" dirty="0">
                <a:latin typeface="Times New Roman"/>
                <a:cs typeface="Times New Roman"/>
              </a:rPr>
              <a:t>controlled-feeding</a:t>
            </a:r>
            <a:r>
              <a:rPr sz="250" spc="5" dirty="0">
                <a:latin typeface="Times New Roman"/>
                <a:cs typeface="Times New Roman"/>
              </a:rPr>
              <a:t> </a:t>
            </a:r>
            <a:r>
              <a:rPr sz="250" spc="-10" dirty="0">
                <a:latin typeface="Times New Roman"/>
                <a:cs typeface="Times New Roman"/>
              </a:rPr>
              <a:t>study</a:t>
            </a:r>
            <a:r>
              <a:rPr sz="250" spc="5" dirty="0">
                <a:latin typeface="Times New Roman"/>
                <a:cs typeface="Times New Roman"/>
              </a:rPr>
              <a:t> </a:t>
            </a:r>
            <a:r>
              <a:rPr sz="250" spc="-10" dirty="0">
                <a:latin typeface="Times New Roman"/>
                <a:cs typeface="Times New Roman"/>
              </a:rPr>
              <a:t>of</a:t>
            </a:r>
            <a:r>
              <a:rPr sz="250" spc="5" dirty="0">
                <a:latin typeface="Times New Roman"/>
                <a:cs typeface="Times New Roman"/>
              </a:rPr>
              <a:t> </a:t>
            </a:r>
            <a:r>
              <a:rPr sz="250" spc="-15" dirty="0">
                <a:latin typeface="Times New Roman"/>
                <a:cs typeface="Times New Roman"/>
              </a:rPr>
              <a:t>10 </a:t>
            </a:r>
            <a:r>
              <a:rPr sz="250" spc="-10" dirty="0">
                <a:latin typeface="Times New Roman"/>
                <a:cs typeface="Times New Roman"/>
              </a:rPr>
              <a:t> subjects</a:t>
            </a:r>
            <a:r>
              <a:rPr sz="250" spc="-5" dirty="0">
                <a:latin typeface="Times New Roman"/>
                <a:cs typeface="Times New Roman"/>
              </a:rPr>
              <a:t> </a:t>
            </a:r>
            <a:r>
              <a:rPr sz="250" spc="-15" dirty="0">
                <a:latin typeface="Times New Roman"/>
                <a:cs typeface="Times New Roman"/>
              </a:rPr>
              <a:t>showed</a:t>
            </a:r>
            <a:r>
              <a:rPr sz="250" spc="-5" dirty="0">
                <a:latin typeface="Times New Roman"/>
                <a:cs typeface="Times New Roman"/>
              </a:rPr>
              <a:t> </a:t>
            </a:r>
            <a:r>
              <a:rPr sz="250" spc="-10" dirty="0">
                <a:latin typeface="Times New Roman"/>
                <a:cs typeface="Times New Roman"/>
              </a:rPr>
              <a:t>that</a:t>
            </a:r>
            <a:r>
              <a:rPr sz="250" dirty="0">
                <a:latin typeface="Times New Roman"/>
                <a:cs typeface="Times New Roman"/>
              </a:rPr>
              <a:t> </a:t>
            </a:r>
            <a:r>
              <a:rPr sz="250" spc="-15" dirty="0">
                <a:latin typeface="Times New Roman"/>
                <a:cs typeface="Times New Roman"/>
              </a:rPr>
              <a:t>microbiome</a:t>
            </a:r>
            <a:r>
              <a:rPr sz="250" spc="-5" dirty="0">
                <a:latin typeface="Times New Roman"/>
                <a:cs typeface="Times New Roman"/>
              </a:rPr>
              <a:t> </a:t>
            </a:r>
            <a:r>
              <a:rPr sz="250" spc="-10" dirty="0">
                <a:latin typeface="Times New Roman"/>
                <a:cs typeface="Times New Roman"/>
              </a:rPr>
              <a:t>composition</a:t>
            </a:r>
            <a:r>
              <a:rPr sz="250" spc="-5" dirty="0">
                <a:latin typeface="Times New Roman"/>
                <a:cs typeface="Times New Roman"/>
              </a:rPr>
              <a:t> </a:t>
            </a:r>
            <a:r>
              <a:rPr sz="250" spc="-15" dirty="0">
                <a:latin typeface="Times New Roman"/>
                <a:cs typeface="Times New Roman"/>
              </a:rPr>
              <a:t>changed</a:t>
            </a:r>
            <a:r>
              <a:rPr sz="250" spc="-5" dirty="0">
                <a:latin typeface="Times New Roman"/>
                <a:cs typeface="Times New Roman"/>
              </a:rPr>
              <a:t> </a:t>
            </a:r>
            <a:r>
              <a:rPr sz="250" spc="-10" dirty="0">
                <a:latin typeface="Times New Roman"/>
                <a:cs typeface="Times New Roman"/>
              </a:rPr>
              <a:t>detectably</a:t>
            </a:r>
            <a:r>
              <a:rPr sz="250" spc="-5" dirty="0">
                <a:latin typeface="Times New Roman"/>
                <a:cs typeface="Times New Roman"/>
              </a:rPr>
              <a:t> </a:t>
            </a:r>
            <a:r>
              <a:rPr sz="250" spc="-10" dirty="0">
                <a:latin typeface="Times New Roman"/>
                <a:cs typeface="Times New Roman"/>
              </a:rPr>
              <a:t>within</a:t>
            </a:r>
            <a:r>
              <a:rPr sz="250" spc="-5" dirty="0">
                <a:latin typeface="Times New Roman"/>
                <a:cs typeface="Times New Roman"/>
              </a:rPr>
              <a:t> </a:t>
            </a:r>
            <a:r>
              <a:rPr sz="250" spc="-15" dirty="0">
                <a:latin typeface="Times New Roman"/>
                <a:cs typeface="Times New Roman"/>
              </a:rPr>
              <a:t>24</a:t>
            </a:r>
            <a:r>
              <a:rPr sz="250" spc="-5" dirty="0">
                <a:latin typeface="Times New Roman"/>
                <a:cs typeface="Times New Roman"/>
              </a:rPr>
              <a:t> </a:t>
            </a:r>
            <a:r>
              <a:rPr sz="250" spc="-10" dirty="0">
                <a:latin typeface="Times New Roman"/>
                <a:cs typeface="Times New Roman"/>
              </a:rPr>
              <a:t>hours</a:t>
            </a:r>
            <a:r>
              <a:rPr sz="250" spc="-5" dirty="0">
                <a:latin typeface="Times New Roman"/>
                <a:cs typeface="Times New Roman"/>
              </a:rPr>
              <a:t> </a:t>
            </a:r>
            <a:r>
              <a:rPr sz="250" spc="-10" dirty="0">
                <a:latin typeface="Times New Roman"/>
                <a:cs typeface="Times New Roman"/>
              </a:rPr>
              <a:t>of</a:t>
            </a:r>
            <a:r>
              <a:rPr sz="250" dirty="0">
                <a:latin typeface="Times New Roman"/>
                <a:cs typeface="Times New Roman"/>
              </a:rPr>
              <a:t> </a:t>
            </a:r>
            <a:r>
              <a:rPr sz="250" spc="-10" dirty="0">
                <a:latin typeface="Times New Roman"/>
                <a:cs typeface="Times New Roman"/>
              </a:rPr>
              <a:t>initiating</a:t>
            </a:r>
            <a:r>
              <a:rPr sz="250" spc="-5" dirty="0">
                <a:latin typeface="Times New Roman"/>
                <a:cs typeface="Times New Roman"/>
              </a:rPr>
              <a:t> </a:t>
            </a:r>
            <a:r>
              <a:rPr sz="250" spc="-10" dirty="0">
                <a:latin typeface="Times New Roman"/>
                <a:cs typeface="Times New Roman"/>
              </a:rPr>
              <a:t>a </a:t>
            </a:r>
            <a:r>
              <a:rPr sz="250" spc="-5" dirty="0">
                <a:latin typeface="Times New Roman"/>
                <a:cs typeface="Times New Roman"/>
              </a:rPr>
              <a:t> </a:t>
            </a:r>
            <a:r>
              <a:rPr sz="250" spc="-10" dirty="0">
                <a:latin typeface="Times New Roman"/>
                <a:cs typeface="Times New Roman"/>
              </a:rPr>
              <a:t>high-fat/low-fiber</a:t>
            </a:r>
            <a:r>
              <a:rPr sz="250" spc="-5" dirty="0">
                <a:latin typeface="Times New Roman"/>
                <a:cs typeface="Times New Roman"/>
              </a:rPr>
              <a:t> </a:t>
            </a:r>
            <a:r>
              <a:rPr sz="250" spc="-10" dirty="0">
                <a:latin typeface="Times New Roman"/>
                <a:cs typeface="Times New Roman"/>
              </a:rPr>
              <a:t>or</a:t>
            </a:r>
            <a:r>
              <a:rPr sz="250" spc="-5" dirty="0">
                <a:latin typeface="Times New Roman"/>
                <a:cs typeface="Times New Roman"/>
              </a:rPr>
              <a:t> </a:t>
            </a:r>
            <a:r>
              <a:rPr sz="250" spc="-10" dirty="0">
                <a:latin typeface="Times New Roman"/>
                <a:cs typeface="Times New Roman"/>
              </a:rPr>
              <a:t>low-fat/high-fiber</a:t>
            </a:r>
            <a:r>
              <a:rPr sz="250" spc="-5" dirty="0">
                <a:latin typeface="Times New Roman"/>
                <a:cs typeface="Times New Roman"/>
              </a:rPr>
              <a:t> </a:t>
            </a:r>
            <a:r>
              <a:rPr sz="250" spc="-10" dirty="0">
                <a:latin typeface="Times New Roman"/>
                <a:cs typeface="Times New Roman"/>
              </a:rPr>
              <a:t>diet,</a:t>
            </a:r>
            <a:r>
              <a:rPr sz="250" spc="40" dirty="0">
                <a:latin typeface="Times New Roman"/>
                <a:cs typeface="Times New Roman"/>
              </a:rPr>
              <a:t> </a:t>
            </a:r>
            <a:r>
              <a:rPr sz="250" spc="-10" dirty="0">
                <a:latin typeface="Times New Roman"/>
                <a:cs typeface="Times New Roman"/>
              </a:rPr>
              <a:t>but</a:t>
            </a:r>
            <a:r>
              <a:rPr sz="250" spc="45" dirty="0">
                <a:latin typeface="Times New Roman"/>
                <a:cs typeface="Times New Roman"/>
              </a:rPr>
              <a:t> </a:t>
            </a:r>
            <a:r>
              <a:rPr sz="250" spc="-10" dirty="0">
                <a:latin typeface="Times New Roman"/>
                <a:cs typeface="Times New Roman"/>
              </a:rPr>
              <a:t>that</a:t>
            </a:r>
            <a:r>
              <a:rPr sz="250" spc="40" dirty="0">
                <a:latin typeface="Times New Roman"/>
                <a:cs typeface="Times New Roman"/>
              </a:rPr>
              <a:t> </a:t>
            </a:r>
            <a:r>
              <a:rPr sz="250" spc="-10" dirty="0">
                <a:latin typeface="Times New Roman"/>
                <a:cs typeface="Times New Roman"/>
              </a:rPr>
              <a:t>enterotype</a:t>
            </a:r>
            <a:r>
              <a:rPr sz="250" spc="45" dirty="0">
                <a:latin typeface="Times New Roman"/>
                <a:cs typeface="Times New Roman"/>
              </a:rPr>
              <a:t> </a:t>
            </a:r>
            <a:r>
              <a:rPr sz="250" spc="-10" dirty="0">
                <a:latin typeface="Times New Roman"/>
                <a:cs typeface="Times New Roman"/>
              </a:rPr>
              <a:t>identity</a:t>
            </a:r>
            <a:r>
              <a:rPr sz="250" spc="40" dirty="0">
                <a:latin typeface="Times New Roman"/>
                <a:cs typeface="Times New Roman"/>
              </a:rPr>
              <a:t> </a:t>
            </a:r>
            <a:r>
              <a:rPr sz="250" spc="-15" dirty="0">
                <a:latin typeface="Times New Roman"/>
                <a:cs typeface="Times New Roman"/>
              </a:rPr>
              <a:t>remained</a:t>
            </a:r>
            <a:r>
              <a:rPr sz="250" spc="35" dirty="0">
                <a:latin typeface="Times New Roman"/>
                <a:cs typeface="Times New Roman"/>
              </a:rPr>
              <a:t> </a:t>
            </a:r>
            <a:r>
              <a:rPr sz="250" spc="-10" dirty="0">
                <a:latin typeface="Times New Roman"/>
                <a:cs typeface="Times New Roman"/>
              </a:rPr>
              <a:t>stable</a:t>
            </a:r>
            <a:r>
              <a:rPr sz="250" spc="40" dirty="0">
                <a:latin typeface="Times New Roman"/>
                <a:cs typeface="Times New Roman"/>
              </a:rPr>
              <a:t> </a:t>
            </a:r>
            <a:r>
              <a:rPr sz="250" spc="-10" dirty="0">
                <a:latin typeface="Times New Roman"/>
                <a:cs typeface="Times New Roman"/>
              </a:rPr>
              <a:t>during </a:t>
            </a:r>
            <a:r>
              <a:rPr sz="250" spc="-50" dirty="0">
                <a:latin typeface="Times New Roman"/>
                <a:cs typeface="Times New Roman"/>
              </a:rPr>
              <a:t> </a:t>
            </a:r>
            <a:r>
              <a:rPr sz="250" spc="-10" dirty="0">
                <a:latin typeface="Times New Roman"/>
                <a:cs typeface="Times New Roman"/>
              </a:rPr>
              <a:t>the </a:t>
            </a:r>
            <a:r>
              <a:rPr sz="250" spc="-15" dirty="0">
                <a:latin typeface="Times New Roman"/>
                <a:cs typeface="Times New Roman"/>
              </a:rPr>
              <a:t>10-day</a:t>
            </a:r>
            <a:r>
              <a:rPr sz="250" spc="-10" dirty="0">
                <a:latin typeface="Times New Roman"/>
                <a:cs typeface="Times New Roman"/>
              </a:rPr>
              <a:t> study. </a:t>
            </a:r>
            <a:r>
              <a:rPr sz="250" spc="-15" dirty="0">
                <a:latin typeface="Times New Roman"/>
                <a:cs typeface="Times New Roman"/>
              </a:rPr>
              <a:t>Thus,</a:t>
            </a:r>
            <a:r>
              <a:rPr sz="250" dirty="0">
                <a:latin typeface="Times New Roman"/>
                <a:cs typeface="Times New Roman"/>
              </a:rPr>
              <a:t> </a:t>
            </a:r>
            <a:r>
              <a:rPr sz="250" spc="-10" dirty="0">
                <a:latin typeface="Times New Roman"/>
                <a:cs typeface="Times New Roman"/>
              </a:rPr>
              <a:t>alternative enterotype</a:t>
            </a:r>
            <a:r>
              <a:rPr sz="250" spc="-5" dirty="0">
                <a:latin typeface="Times New Roman"/>
                <a:cs typeface="Times New Roman"/>
              </a:rPr>
              <a:t> </a:t>
            </a:r>
            <a:r>
              <a:rPr sz="250" spc="-10" dirty="0">
                <a:latin typeface="Times New Roman"/>
                <a:cs typeface="Times New Roman"/>
              </a:rPr>
              <a:t>states are</a:t>
            </a:r>
            <a:r>
              <a:rPr sz="250" dirty="0">
                <a:latin typeface="Times New Roman"/>
                <a:cs typeface="Times New Roman"/>
              </a:rPr>
              <a:t> </a:t>
            </a:r>
            <a:r>
              <a:rPr sz="250" spc="-10" dirty="0">
                <a:latin typeface="Times New Roman"/>
                <a:cs typeface="Times New Roman"/>
              </a:rPr>
              <a:t>associated with long-term diet.</a:t>
            </a:r>
            <a:endParaRPr sz="250">
              <a:latin typeface="Times New Roman"/>
              <a:cs typeface="Times New Roman"/>
            </a:endParaRPr>
          </a:p>
        </p:txBody>
      </p:sp>
      <p:sp>
        <p:nvSpPr>
          <p:cNvPr id="34" name="object 34"/>
          <p:cNvSpPr/>
          <p:nvPr/>
        </p:nvSpPr>
        <p:spPr>
          <a:xfrm>
            <a:off x="1118964" y="4702985"/>
            <a:ext cx="60960" cy="0"/>
          </a:xfrm>
          <a:custGeom>
            <a:avLst/>
            <a:gdLst/>
            <a:ahLst/>
            <a:cxnLst/>
            <a:rect l="l" t="t" r="r" b="b"/>
            <a:pathLst>
              <a:path w="60959">
                <a:moveTo>
                  <a:pt x="0" y="0"/>
                </a:moveTo>
                <a:lnTo>
                  <a:pt x="60611"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1106264" y="4715054"/>
            <a:ext cx="1092200" cy="51296"/>
          </a:xfrm>
          <a:prstGeom prst="rect">
            <a:avLst/>
          </a:prstGeom>
        </p:spPr>
        <p:txBody>
          <a:bodyPr vert="horz" wrap="square" lIns="0" tIns="12700" rIns="0" bIns="0" rtlCol="0">
            <a:spAutoFit/>
          </a:bodyPr>
          <a:lstStyle/>
          <a:p>
            <a:pPr marL="12700">
              <a:spcBef>
                <a:spcPts val="100"/>
              </a:spcBef>
            </a:pPr>
            <a:r>
              <a:rPr sz="250" spc="-15" dirty="0">
                <a:latin typeface="Times New Roman"/>
                <a:cs typeface="Times New Roman"/>
              </a:rPr>
              <a:t>We</a:t>
            </a:r>
            <a:r>
              <a:rPr sz="250" spc="-5" dirty="0">
                <a:latin typeface="Times New Roman"/>
                <a:cs typeface="Times New Roman"/>
              </a:rPr>
              <a:t> </a:t>
            </a:r>
            <a:r>
              <a:rPr sz="250" spc="-10" dirty="0">
                <a:latin typeface="Times New Roman"/>
                <a:cs typeface="Times New Roman"/>
              </a:rPr>
              <a:t>coexist</a:t>
            </a:r>
            <a:r>
              <a:rPr sz="250" dirty="0">
                <a:latin typeface="Times New Roman"/>
                <a:cs typeface="Times New Roman"/>
              </a:rPr>
              <a:t> </a:t>
            </a:r>
            <a:r>
              <a:rPr sz="250" spc="-10" dirty="0">
                <a:latin typeface="Times New Roman"/>
                <a:cs typeface="Times New Roman"/>
              </a:rPr>
              <a:t>with</a:t>
            </a:r>
            <a:r>
              <a:rPr sz="250" spc="-5" dirty="0">
                <a:latin typeface="Times New Roman"/>
                <a:cs typeface="Times New Roman"/>
              </a:rPr>
              <a:t> </a:t>
            </a:r>
            <a:r>
              <a:rPr sz="250" spc="-10" dirty="0">
                <a:latin typeface="Times New Roman"/>
                <a:cs typeface="Times New Roman"/>
              </a:rPr>
              <a:t>our</a:t>
            </a:r>
            <a:r>
              <a:rPr sz="250" spc="-5" dirty="0">
                <a:latin typeface="Times New Roman"/>
                <a:cs typeface="Times New Roman"/>
              </a:rPr>
              <a:t> </a:t>
            </a:r>
            <a:r>
              <a:rPr sz="250" spc="-10" dirty="0">
                <a:latin typeface="Times New Roman"/>
                <a:cs typeface="Times New Roman"/>
              </a:rPr>
              <a:t>gut</a:t>
            </a:r>
            <a:r>
              <a:rPr sz="250" dirty="0">
                <a:latin typeface="Times New Roman"/>
                <a:cs typeface="Times New Roman"/>
              </a:rPr>
              <a:t> </a:t>
            </a:r>
            <a:r>
              <a:rPr sz="250" spc="-10" dirty="0">
                <a:latin typeface="Times New Roman"/>
                <a:cs typeface="Times New Roman"/>
              </a:rPr>
              <a:t>microbiota</a:t>
            </a:r>
            <a:r>
              <a:rPr sz="250" dirty="0">
                <a:latin typeface="Times New Roman"/>
                <a:cs typeface="Times New Roman"/>
              </a:rPr>
              <a:t> </a:t>
            </a:r>
            <a:r>
              <a:rPr sz="250" spc="-10" dirty="0">
                <a:latin typeface="Times New Roman"/>
                <a:cs typeface="Times New Roman"/>
              </a:rPr>
              <a:t>as</a:t>
            </a:r>
            <a:r>
              <a:rPr sz="250" spc="-5" dirty="0">
                <a:latin typeface="Times New Roman"/>
                <a:cs typeface="Times New Roman"/>
              </a:rPr>
              <a:t> </a:t>
            </a:r>
            <a:r>
              <a:rPr sz="250" spc="-10" dirty="0">
                <a:latin typeface="Times New Roman"/>
                <a:cs typeface="Times New Roman"/>
              </a:rPr>
              <a:t>mutualists,</a:t>
            </a:r>
            <a:r>
              <a:rPr sz="250" dirty="0">
                <a:latin typeface="Times New Roman"/>
                <a:cs typeface="Times New Roman"/>
              </a:rPr>
              <a:t> </a:t>
            </a:r>
            <a:r>
              <a:rPr sz="250" spc="-10" dirty="0">
                <a:latin typeface="Times New Roman"/>
                <a:cs typeface="Times New Roman"/>
              </a:rPr>
              <a:t>but</a:t>
            </a:r>
            <a:r>
              <a:rPr sz="250" spc="-5" dirty="0">
                <a:latin typeface="Times New Roman"/>
                <a:cs typeface="Times New Roman"/>
              </a:rPr>
              <a:t> </a:t>
            </a:r>
            <a:r>
              <a:rPr sz="250" spc="-10" dirty="0">
                <a:latin typeface="Times New Roman"/>
                <a:cs typeface="Times New Roman"/>
              </a:rPr>
              <a:t>this</a:t>
            </a:r>
            <a:r>
              <a:rPr sz="250" spc="-5" dirty="0">
                <a:latin typeface="Times New Roman"/>
                <a:cs typeface="Times New Roman"/>
              </a:rPr>
              <a:t> </a:t>
            </a:r>
            <a:r>
              <a:rPr sz="250" spc="-10" dirty="0">
                <a:latin typeface="Times New Roman"/>
                <a:cs typeface="Times New Roman"/>
              </a:rPr>
              <a:t>relationship </a:t>
            </a:r>
            <a:r>
              <a:rPr sz="250" spc="-15" dirty="0">
                <a:latin typeface="Times New Roman"/>
                <a:cs typeface="Times New Roman"/>
              </a:rPr>
              <a:t>sometimes</a:t>
            </a:r>
            <a:r>
              <a:rPr sz="250" spc="-5" dirty="0">
                <a:latin typeface="Times New Roman"/>
                <a:cs typeface="Times New Roman"/>
              </a:rPr>
              <a:t> </a:t>
            </a:r>
            <a:r>
              <a:rPr sz="250" spc="-15" dirty="0">
                <a:latin typeface="Times New Roman"/>
                <a:cs typeface="Times New Roman"/>
              </a:rPr>
              <a:t>becomes</a:t>
            </a:r>
            <a:endParaRPr sz="250">
              <a:latin typeface="Times New Roman"/>
              <a:cs typeface="Times New Roman"/>
            </a:endParaRPr>
          </a:p>
        </p:txBody>
      </p:sp>
      <p:sp>
        <p:nvSpPr>
          <p:cNvPr id="36" name="object 36"/>
          <p:cNvSpPr txBox="1"/>
          <p:nvPr/>
        </p:nvSpPr>
        <p:spPr>
          <a:xfrm>
            <a:off x="1106264" y="4753435"/>
            <a:ext cx="1116330" cy="166712"/>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p</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o</a:t>
            </a:r>
            <a:r>
              <a:rPr sz="250" spc="-10" dirty="0">
                <a:latin typeface="Times New Roman"/>
                <a:cs typeface="Times New Roman"/>
              </a:rPr>
              <a:t>lo</a:t>
            </a:r>
            <a:r>
              <a:rPr sz="250" spc="-15" dirty="0">
                <a:latin typeface="Times New Roman"/>
                <a:cs typeface="Times New Roman"/>
              </a:rPr>
              <a:t>g</a:t>
            </a:r>
            <a:r>
              <a:rPr sz="250" spc="-10" dirty="0">
                <a:latin typeface="Times New Roman"/>
                <a:cs typeface="Times New Roman"/>
              </a:rPr>
              <a:t>ical, as in </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es</a:t>
            </a:r>
            <a:r>
              <a:rPr sz="250" spc="-10" dirty="0">
                <a:latin typeface="Times New Roman"/>
                <a:cs typeface="Times New Roman"/>
              </a:rPr>
              <a:t>ity, di</a:t>
            </a:r>
            <a:r>
              <a:rPr sz="250" spc="-15" dirty="0">
                <a:latin typeface="Times New Roman"/>
                <a:cs typeface="Times New Roman"/>
              </a:rPr>
              <a:t>a</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te</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e</a:t>
            </a:r>
            <a:r>
              <a:rPr sz="250" spc="-10" dirty="0">
                <a:latin typeface="Times New Roman"/>
                <a:cs typeface="Times New Roman"/>
              </a:rPr>
              <a:t>r</a:t>
            </a:r>
            <a:r>
              <a:rPr sz="250" spc="-15" dirty="0">
                <a:latin typeface="Times New Roman"/>
                <a:cs typeface="Times New Roman"/>
              </a:rPr>
              <a:t>os</a:t>
            </a:r>
            <a:r>
              <a:rPr sz="250" spc="-10" dirty="0">
                <a:latin typeface="Times New Roman"/>
                <a:cs typeface="Times New Roman"/>
              </a:rPr>
              <a:t>cle</a:t>
            </a:r>
            <a:r>
              <a:rPr sz="250" spc="-15" dirty="0">
                <a:latin typeface="Times New Roman"/>
                <a:cs typeface="Times New Roman"/>
              </a:rPr>
              <a:t>r</a:t>
            </a:r>
            <a:r>
              <a:rPr sz="250" spc="-10" dirty="0">
                <a:latin typeface="Times New Roman"/>
                <a:cs typeface="Times New Roman"/>
              </a:rPr>
              <a:t>o</a:t>
            </a:r>
            <a:r>
              <a:rPr sz="250" spc="-15" dirty="0">
                <a:latin typeface="Times New Roman"/>
                <a:cs typeface="Times New Roman"/>
              </a:rPr>
              <a:t>s</a:t>
            </a:r>
            <a:r>
              <a:rPr sz="250" spc="-5" dirty="0">
                <a:latin typeface="Times New Roman"/>
                <a:cs typeface="Times New Roman"/>
              </a:rPr>
              <a:t>i</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nd </a:t>
            </a:r>
            <a:r>
              <a:rPr sz="250" spc="-5" dirty="0">
                <a:latin typeface="Times New Roman"/>
                <a:cs typeface="Times New Roman"/>
              </a:rPr>
              <a:t>i</a:t>
            </a:r>
            <a:r>
              <a:rPr sz="250" spc="-15" dirty="0">
                <a:latin typeface="Times New Roman"/>
                <a:cs typeface="Times New Roman"/>
              </a:rPr>
              <a:t>n</a:t>
            </a:r>
            <a:r>
              <a:rPr sz="250" spc="-10" dirty="0">
                <a:latin typeface="Times New Roman"/>
                <a:cs typeface="Times New Roman"/>
              </a:rPr>
              <a:t>fla</a:t>
            </a:r>
            <a:r>
              <a:rPr sz="250" spc="-20" dirty="0">
                <a:latin typeface="Times New Roman"/>
                <a:cs typeface="Times New Roman"/>
              </a:rPr>
              <a:t>m</a:t>
            </a:r>
            <a:r>
              <a:rPr sz="250" spc="-15" dirty="0">
                <a:latin typeface="Times New Roman"/>
                <a:cs typeface="Times New Roman"/>
              </a:rPr>
              <a:t>ma</a:t>
            </a:r>
            <a:r>
              <a:rPr sz="250" spc="-10" dirty="0">
                <a:latin typeface="Times New Roman"/>
                <a:cs typeface="Times New Roman"/>
              </a:rPr>
              <a:t>to</a:t>
            </a:r>
            <a:r>
              <a:rPr sz="250" spc="-15" dirty="0">
                <a:latin typeface="Times New Roman"/>
                <a:cs typeface="Times New Roman"/>
              </a:rPr>
              <a:t>r</a:t>
            </a:r>
            <a:r>
              <a:rPr sz="250" spc="-10" dirty="0">
                <a:latin typeface="Times New Roman"/>
                <a:cs typeface="Times New Roman"/>
              </a:rPr>
              <a:t>y b</a:t>
            </a:r>
            <a:r>
              <a:rPr sz="250" spc="-15" dirty="0">
                <a:latin typeface="Times New Roman"/>
                <a:cs typeface="Times New Roman"/>
              </a:rPr>
              <a:t>o</a:t>
            </a:r>
            <a:r>
              <a:rPr sz="250" spc="-10" dirty="0">
                <a:latin typeface="Times New Roman"/>
                <a:cs typeface="Times New Roman"/>
              </a:rPr>
              <a:t>wel</a:t>
            </a:r>
            <a:r>
              <a:rPr sz="250" spc="-5" dirty="0">
                <a:latin typeface="Times New Roman"/>
                <a:cs typeface="Times New Roman"/>
              </a:rPr>
              <a:t> </a:t>
            </a:r>
            <a:r>
              <a:rPr sz="250" spc="-15" dirty="0">
                <a:latin typeface="Times New Roman"/>
                <a:cs typeface="Times New Roman"/>
              </a:rPr>
              <a:t>d</a:t>
            </a:r>
            <a:r>
              <a:rPr sz="250" spc="-5" dirty="0">
                <a:latin typeface="Times New Roman"/>
                <a:cs typeface="Times New Roman"/>
              </a:rPr>
              <a:t>i</a:t>
            </a:r>
            <a:r>
              <a:rPr sz="250" spc="-15" dirty="0">
                <a:latin typeface="Times New Roman"/>
                <a:cs typeface="Times New Roman"/>
              </a:rPr>
              <a:t>s</a:t>
            </a:r>
            <a:r>
              <a:rPr sz="250" spc="-10" dirty="0">
                <a:latin typeface="Times New Roman"/>
                <a:cs typeface="Times New Roman"/>
              </a:rPr>
              <a:t>ea</a:t>
            </a:r>
            <a:r>
              <a:rPr sz="250" spc="-15" dirty="0">
                <a:latin typeface="Times New Roman"/>
                <a:cs typeface="Times New Roman"/>
              </a:rPr>
              <a:t>s</a:t>
            </a:r>
            <a:r>
              <a:rPr sz="250" spc="-10" dirty="0">
                <a:latin typeface="Times New Roman"/>
                <a:cs typeface="Times New Roman"/>
              </a:rPr>
              <a:t>es </a:t>
            </a:r>
            <a:r>
              <a:rPr sz="250" spc="-15" dirty="0">
                <a:latin typeface="Times New Roman"/>
                <a:cs typeface="Times New Roman"/>
              </a:rPr>
              <a:t>(</a:t>
            </a:r>
            <a:r>
              <a:rPr sz="250" spc="-10" dirty="0">
                <a:latin typeface="Times New Roman"/>
                <a:cs typeface="Times New Roman"/>
              </a:rPr>
              <a:t>1, </a:t>
            </a:r>
            <a:r>
              <a:rPr sz="250" spc="-15" dirty="0">
                <a:latin typeface="Times New Roman"/>
                <a:cs typeface="Times New Roman"/>
              </a:rPr>
              <a:t>2</a:t>
            </a:r>
            <a:r>
              <a:rPr sz="250" spc="-5" dirty="0">
                <a:latin typeface="Times New Roman"/>
                <a:cs typeface="Times New Roman"/>
              </a:rPr>
              <a:t>).  </a:t>
            </a:r>
            <a:r>
              <a:rPr sz="250" spc="-10" dirty="0">
                <a:latin typeface="Times New Roman"/>
                <a:cs typeface="Times New Roman"/>
              </a:rPr>
              <a:t>Factors including age, genetics,</a:t>
            </a:r>
            <a:r>
              <a:rPr sz="250" spc="-5" dirty="0">
                <a:latin typeface="Times New Roman"/>
                <a:cs typeface="Times New Roman"/>
              </a:rPr>
              <a:t> </a:t>
            </a:r>
            <a:r>
              <a:rPr sz="250" spc="-15" dirty="0">
                <a:latin typeface="Times New Roman"/>
                <a:cs typeface="Times New Roman"/>
              </a:rPr>
              <a:t>and</a:t>
            </a:r>
            <a:r>
              <a:rPr sz="250" spc="30" dirty="0">
                <a:latin typeface="Times New Roman"/>
                <a:cs typeface="Times New Roman"/>
              </a:rPr>
              <a:t> </a:t>
            </a:r>
            <a:r>
              <a:rPr sz="250" spc="-10" dirty="0">
                <a:latin typeface="Times New Roman"/>
                <a:cs typeface="Times New Roman"/>
              </a:rPr>
              <a:t>diet</a:t>
            </a:r>
            <a:r>
              <a:rPr sz="250" spc="45" dirty="0">
                <a:latin typeface="Times New Roman"/>
                <a:cs typeface="Times New Roman"/>
              </a:rPr>
              <a:t> </a:t>
            </a:r>
            <a:r>
              <a:rPr sz="250" spc="-15" dirty="0">
                <a:latin typeface="Times New Roman"/>
                <a:cs typeface="Times New Roman"/>
              </a:rPr>
              <a:t>may</a:t>
            </a:r>
            <a:r>
              <a:rPr sz="250" spc="30" dirty="0">
                <a:latin typeface="Times New Roman"/>
                <a:cs typeface="Times New Roman"/>
              </a:rPr>
              <a:t> </a:t>
            </a:r>
            <a:r>
              <a:rPr sz="250" spc="-10" dirty="0">
                <a:latin typeface="Times New Roman"/>
                <a:cs typeface="Times New Roman"/>
              </a:rPr>
              <a:t>influence </a:t>
            </a:r>
            <a:r>
              <a:rPr sz="250" spc="-15" dirty="0">
                <a:latin typeface="Times New Roman"/>
                <a:cs typeface="Times New Roman"/>
              </a:rPr>
              <a:t>microbiome</a:t>
            </a:r>
            <a:r>
              <a:rPr sz="250" spc="35" dirty="0">
                <a:latin typeface="Times New Roman"/>
                <a:cs typeface="Times New Roman"/>
              </a:rPr>
              <a:t> </a:t>
            </a:r>
            <a:r>
              <a:rPr sz="250" spc="-10" dirty="0">
                <a:latin typeface="Times New Roman"/>
                <a:cs typeface="Times New Roman"/>
              </a:rPr>
              <a:t>composition (3).</a:t>
            </a:r>
            <a:r>
              <a:rPr sz="250" spc="40" dirty="0">
                <a:latin typeface="Times New Roman"/>
                <a:cs typeface="Times New Roman"/>
              </a:rPr>
              <a:t> </a:t>
            </a:r>
            <a:r>
              <a:rPr sz="250" spc="-15" dirty="0">
                <a:latin typeface="Times New Roman"/>
                <a:cs typeface="Times New Roman"/>
              </a:rPr>
              <a:t>Of </a:t>
            </a:r>
            <a:r>
              <a:rPr sz="250" spc="-10" dirty="0">
                <a:latin typeface="Times New Roman"/>
                <a:cs typeface="Times New Roman"/>
              </a:rPr>
              <a:t> these, diet</a:t>
            </a:r>
            <a:r>
              <a:rPr sz="250" spc="-5" dirty="0">
                <a:latin typeface="Times New Roman"/>
                <a:cs typeface="Times New Roman"/>
              </a:rPr>
              <a:t> </a:t>
            </a:r>
            <a:r>
              <a:rPr sz="250" spc="-10" dirty="0">
                <a:latin typeface="Times New Roman"/>
                <a:cs typeface="Times New Roman"/>
              </a:rPr>
              <a:t>is easiest</a:t>
            </a:r>
            <a:r>
              <a:rPr sz="250" dirty="0">
                <a:latin typeface="Times New Roman"/>
                <a:cs typeface="Times New Roman"/>
              </a:rPr>
              <a:t> </a:t>
            </a:r>
            <a:r>
              <a:rPr sz="250" spc="-10" dirty="0">
                <a:latin typeface="Times New Roman"/>
                <a:cs typeface="Times New Roman"/>
              </a:rPr>
              <a:t>to </a:t>
            </a:r>
            <a:r>
              <a:rPr sz="250" spc="-15" dirty="0">
                <a:latin typeface="Times New Roman"/>
                <a:cs typeface="Times New Roman"/>
              </a:rPr>
              <a:t>modify</a:t>
            </a:r>
            <a:r>
              <a:rPr sz="250" spc="-10" dirty="0">
                <a:latin typeface="Times New Roman"/>
                <a:cs typeface="Times New Roman"/>
              </a:rPr>
              <a:t> </a:t>
            </a:r>
            <a:r>
              <a:rPr sz="250" spc="-15" dirty="0">
                <a:latin typeface="Times New Roman"/>
                <a:cs typeface="Times New Roman"/>
              </a:rPr>
              <a:t>and</a:t>
            </a:r>
            <a:r>
              <a:rPr sz="250" spc="-5" dirty="0">
                <a:latin typeface="Times New Roman"/>
                <a:cs typeface="Times New Roman"/>
              </a:rPr>
              <a:t> </a:t>
            </a:r>
            <a:r>
              <a:rPr sz="250" spc="-10" dirty="0">
                <a:latin typeface="Times New Roman"/>
                <a:cs typeface="Times New Roman"/>
              </a:rPr>
              <a:t>presents the</a:t>
            </a:r>
            <a:r>
              <a:rPr sz="250" spc="-5" dirty="0">
                <a:latin typeface="Times New Roman"/>
                <a:cs typeface="Times New Roman"/>
              </a:rPr>
              <a:t> </a:t>
            </a:r>
            <a:r>
              <a:rPr sz="250" spc="-10" dirty="0">
                <a:latin typeface="Times New Roman"/>
                <a:cs typeface="Times New Roman"/>
              </a:rPr>
              <a:t>simplest</a:t>
            </a:r>
            <a:r>
              <a:rPr sz="250" dirty="0">
                <a:latin typeface="Times New Roman"/>
                <a:cs typeface="Times New Roman"/>
              </a:rPr>
              <a:t> </a:t>
            </a:r>
            <a:r>
              <a:rPr sz="250" spc="-10" dirty="0">
                <a:latin typeface="Times New Roman"/>
                <a:cs typeface="Times New Roman"/>
              </a:rPr>
              <a:t>route for therapeutic</a:t>
            </a:r>
            <a:r>
              <a:rPr sz="250" dirty="0">
                <a:latin typeface="Times New Roman"/>
                <a:cs typeface="Times New Roman"/>
              </a:rPr>
              <a:t> </a:t>
            </a:r>
            <a:r>
              <a:rPr sz="250" spc="-10" dirty="0">
                <a:latin typeface="Times New Roman"/>
                <a:cs typeface="Times New Roman"/>
              </a:rPr>
              <a:t>intervention. </a:t>
            </a:r>
            <a:r>
              <a:rPr sz="250" spc="-5" dirty="0">
                <a:latin typeface="Times New Roman"/>
                <a:cs typeface="Times New Roman"/>
              </a:rPr>
              <a:t> </a:t>
            </a:r>
            <a:r>
              <a:rPr sz="250" spc="-10" dirty="0">
                <a:latin typeface="Times New Roman"/>
                <a:cs typeface="Times New Roman"/>
              </a:rPr>
              <a:t>Recently,</a:t>
            </a:r>
            <a:r>
              <a:rPr sz="250" spc="-5" dirty="0">
                <a:latin typeface="Times New Roman"/>
                <a:cs typeface="Times New Roman"/>
              </a:rPr>
              <a:t> </a:t>
            </a:r>
            <a:r>
              <a:rPr sz="250" spc="-15" dirty="0">
                <a:latin typeface="Times New Roman"/>
                <a:cs typeface="Times New Roman"/>
              </a:rPr>
              <a:t>an</a:t>
            </a:r>
            <a:r>
              <a:rPr sz="250" spc="-10" dirty="0">
                <a:latin typeface="Times New Roman"/>
                <a:cs typeface="Times New Roman"/>
              </a:rPr>
              <a:t> analysis of</a:t>
            </a:r>
            <a:r>
              <a:rPr sz="250" spc="-5" dirty="0">
                <a:latin typeface="Times New Roman"/>
                <a:cs typeface="Times New Roman"/>
              </a:rPr>
              <a:t> </a:t>
            </a:r>
            <a:r>
              <a:rPr sz="250" spc="-10" dirty="0">
                <a:latin typeface="Times New Roman"/>
                <a:cs typeface="Times New Roman"/>
              </a:rPr>
              <a:t>gut</a:t>
            </a:r>
            <a:r>
              <a:rPr sz="250" spc="-5" dirty="0">
                <a:latin typeface="Times New Roman"/>
                <a:cs typeface="Times New Roman"/>
              </a:rPr>
              <a:t> </a:t>
            </a:r>
            <a:r>
              <a:rPr sz="250" spc="-10" dirty="0">
                <a:latin typeface="Times New Roman"/>
                <a:cs typeface="Times New Roman"/>
              </a:rPr>
              <a:t>microbial</a:t>
            </a:r>
            <a:r>
              <a:rPr sz="250" spc="-5" dirty="0">
                <a:latin typeface="Times New Roman"/>
                <a:cs typeface="Times New Roman"/>
              </a:rPr>
              <a:t> </a:t>
            </a:r>
            <a:r>
              <a:rPr sz="250" spc="-10" dirty="0">
                <a:latin typeface="Times New Roman"/>
                <a:cs typeface="Times New Roman"/>
              </a:rPr>
              <a:t>communities</a:t>
            </a:r>
            <a:r>
              <a:rPr sz="250" spc="-5" dirty="0">
                <a:latin typeface="Times New Roman"/>
                <a:cs typeface="Times New Roman"/>
              </a:rPr>
              <a:t> </a:t>
            </a:r>
            <a:r>
              <a:rPr sz="250" spc="-15" dirty="0">
                <a:latin typeface="Times New Roman"/>
                <a:cs typeface="Times New Roman"/>
              </a:rPr>
              <a:t>proposed</a:t>
            </a:r>
            <a:r>
              <a:rPr sz="250" spc="-10" dirty="0">
                <a:latin typeface="Times New Roman"/>
                <a:cs typeface="Times New Roman"/>
              </a:rPr>
              <a:t> three</a:t>
            </a:r>
            <a:r>
              <a:rPr sz="250" spc="-5" dirty="0">
                <a:latin typeface="Times New Roman"/>
                <a:cs typeface="Times New Roman"/>
              </a:rPr>
              <a:t> </a:t>
            </a:r>
            <a:r>
              <a:rPr sz="250" spc="-15" dirty="0">
                <a:latin typeface="Times New Roman"/>
                <a:cs typeface="Times New Roman"/>
              </a:rPr>
              <a:t>predominant</a:t>
            </a:r>
            <a:r>
              <a:rPr sz="250" dirty="0">
                <a:latin typeface="Times New Roman"/>
                <a:cs typeface="Times New Roman"/>
              </a:rPr>
              <a:t> </a:t>
            </a:r>
            <a:r>
              <a:rPr sz="250" spc="-10" dirty="0">
                <a:latin typeface="Times New Roman"/>
                <a:cs typeface="Times New Roman"/>
              </a:rPr>
              <a:t>variants,</a:t>
            </a:r>
            <a:r>
              <a:rPr sz="250" spc="-5" dirty="0">
                <a:latin typeface="Times New Roman"/>
                <a:cs typeface="Times New Roman"/>
              </a:rPr>
              <a:t> </a:t>
            </a:r>
            <a:r>
              <a:rPr sz="250" spc="-10" dirty="0">
                <a:latin typeface="Times New Roman"/>
                <a:cs typeface="Times New Roman"/>
              </a:rPr>
              <a:t>or</a:t>
            </a:r>
            <a:endParaRPr sz="250">
              <a:latin typeface="Times New Roman"/>
              <a:cs typeface="Times New Roman"/>
            </a:endParaRPr>
          </a:p>
        </p:txBody>
      </p:sp>
      <p:sp>
        <p:nvSpPr>
          <p:cNvPr id="37" name="object 37"/>
          <p:cNvSpPr/>
          <p:nvPr/>
        </p:nvSpPr>
        <p:spPr>
          <a:xfrm>
            <a:off x="941645" y="4976538"/>
            <a:ext cx="238125" cy="0"/>
          </a:xfrm>
          <a:custGeom>
            <a:avLst/>
            <a:gdLst/>
            <a:ahLst/>
            <a:cxnLst/>
            <a:rect l="l" t="t" r="r" b="b"/>
            <a:pathLst>
              <a:path w="238125">
                <a:moveTo>
                  <a:pt x="0" y="0"/>
                </a:moveTo>
                <a:lnTo>
                  <a:pt x="237931" y="0"/>
                </a:lnTo>
              </a:path>
            </a:pathLst>
          </a:custGeom>
          <a:ln w="3175">
            <a:solidFill>
              <a:srgbClr val="000000"/>
            </a:solidFill>
          </a:ln>
        </p:spPr>
        <p:txBody>
          <a:bodyPr wrap="square" lIns="0" tIns="0" rIns="0" bIns="0" rtlCol="0"/>
          <a:lstStyle/>
          <a:p>
            <a:endParaRPr/>
          </a:p>
        </p:txBody>
      </p:sp>
      <p:sp>
        <p:nvSpPr>
          <p:cNvPr id="38" name="object 38"/>
          <p:cNvSpPr txBox="1"/>
          <p:nvPr/>
        </p:nvSpPr>
        <p:spPr>
          <a:xfrm>
            <a:off x="903544" y="4982337"/>
            <a:ext cx="1275080" cy="115416"/>
          </a:xfrm>
          <a:prstGeom prst="rect">
            <a:avLst/>
          </a:prstGeom>
        </p:spPr>
        <p:txBody>
          <a:bodyPr vert="horz" wrap="square" lIns="0" tIns="20320" rIns="0" bIns="0" rtlCol="0">
            <a:spAutoFit/>
          </a:bodyPr>
          <a:lstStyle/>
          <a:p>
            <a:pPr marL="38100">
              <a:spcBef>
                <a:spcPts val="160"/>
              </a:spcBef>
            </a:pPr>
            <a:r>
              <a:rPr sz="200" spc="-10" dirty="0">
                <a:latin typeface="Times New Roman"/>
                <a:cs typeface="Times New Roman"/>
              </a:rPr>
              <a:t>Copyright 2011</a:t>
            </a:r>
            <a:r>
              <a:rPr sz="200" dirty="0">
                <a:latin typeface="Times New Roman"/>
                <a:cs typeface="Times New Roman"/>
              </a:rPr>
              <a:t> </a:t>
            </a:r>
            <a:r>
              <a:rPr sz="200" spc="-10" dirty="0">
                <a:latin typeface="Times New Roman"/>
                <a:cs typeface="Times New Roman"/>
              </a:rPr>
              <a:t>by</a:t>
            </a:r>
            <a:r>
              <a:rPr sz="200" spc="-5" dirty="0">
                <a:latin typeface="Times New Roman"/>
                <a:cs typeface="Times New Roman"/>
              </a:rPr>
              <a:t> </a:t>
            </a:r>
            <a:r>
              <a:rPr sz="200" spc="-10" dirty="0">
                <a:latin typeface="Times New Roman"/>
                <a:cs typeface="Times New Roman"/>
              </a:rPr>
              <a:t>the</a:t>
            </a:r>
            <a:r>
              <a:rPr sz="200" dirty="0">
                <a:latin typeface="Times New Roman"/>
                <a:cs typeface="Times New Roman"/>
              </a:rPr>
              <a:t> </a:t>
            </a:r>
            <a:r>
              <a:rPr sz="200" spc="-10" dirty="0">
                <a:latin typeface="Times New Roman"/>
                <a:cs typeface="Times New Roman"/>
              </a:rPr>
              <a:t>American</a:t>
            </a:r>
            <a:r>
              <a:rPr sz="200" spc="-5" dirty="0">
                <a:latin typeface="Times New Roman"/>
                <a:cs typeface="Times New Roman"/>
              </a:rPr>
              <a:t> </a:t>
            </a:r>
            <a:r>
              <a:rPr sz="200" spc="-10" dirty="0">
                <a:latin typeface="Times New Roman"/>
                <a:cs typeface="Times New Roman"/>
              </a:rPr>
              <a:t>Association</a:t>
            </a:r>
            <a:r>
              <a:rPr sz="200" dirty="0">
                <a:latin typeface="Times New Roman"/>
                <a:cs typeface="Times New Roman"/>
              </a:rPr>
              <a:t> </a:t>
            </a:r>
            <a:r>
              <a:rPr sz="200" spc="-10" dirty="0">
                <a:latin typeface="Times New Roman"/>
                <a:cs typeface="Times New Roman"/>
              </a:rPr>
              <a:t>for</a:t>
            </a:r>
            <a:r>
              <a:rPr sz="200" dirty="0">
                <a:latin typeface="Times New Roman"/>
                <a:cs typeface="Times New Roman"/>
              </a:rPr>
              <a:t> </a:t>
            </a:r>
            <a:r>
              <a:rPr sz="200" spc="-10" dirty="0">
                <a:latin typeface="Times New Roman"/>
                <a:cs typeface="Times New Roman"/>
              </a:rPr>
              <a:t>the</a:t>
            </a:r>
            <a:r>
              <a:rPr sz="200" spc="-5" dirty="0">
                <a:latin typeface="Times New Roman"/>
                <a:cs typeface="Times New Roman"/>
              </a:rPr>
              <a:t> </a:t>
            </a:r>
            <a:r>
              <a:rPr sz="200" spc="-10" dirty="0">
                <a:latin typeface="Times New Roman"/>
                <a:cs typeface="Times New Roman"/>
              </a:rPr>
              <a:t>Advancement</a:t>
            </a:r>
            <a:r>
              <a:rPr sz="200" spc="-5" dirty="0">
                <a:latin typeface="Times New Roman"/>
                <a:cs typeface="Times New Roman"/>
              </a:rPr>
              <a:t> </a:t>
            </a:r>
            <a:r>
              <a:rPr sz="200" spc="-10" dirty="0">
                <a:latin typeface="Times New Roman"/>
                <a:cs typeface="Times New Roman"/>
              </a:rPr>
              <a:t>of Science;</a:t>
            </a:r>
            <a:r>
              <a:rPr sz="200" spc="-5" dirty="0">
                <a:latin typeface="Times New Roman"/>
                <a:cs typeface="Times New Roman"/>
              </a:rPr>
              <a:t> </a:t>
            </a:r>
            <a:r>
              <a:rPr sz="200" spc="-10" dirty="0">
                <a:latin typeface="Times New Roman"/>
                <a:cs typeface="Times New Roman"/>
              </a:rPr>
              <a:t>all</a:t>
            </a:r>
            <a:r>
              <a:rPr sz="200" spc="-5" dirty="0">
                <a:latin typeface="Times New Roman"/>
                <a:cs typeface="Times New Roman"/>
              </a:rPr>
              <a:t> </a:t>
            </a:r>
            <a:r>
              <a:rPr sz="200" spc="-10" dirty="0">
                <a:latin typeface="Times New Roman"/>
                <a:cs typeface="Times New Roman"/>
              </a:rPr>
              <a:t>rights</a:t>
            </a:r>
            <a:r>
              <a:rPr sz="200" spc="-5" dirty="0">
                <a:latin typeface="Times New Roman"/>
                <a:cs typeface="Times New Roman"/>
              </a:rPr>
              <a:t> </a:t>
            </a:r>
            <a:r>
              <a:rPr sz="200" spc="-10" dirty="0">
                <a:latin typeface="Times New Roman"/>
                <a:cs typeface="Times New Roman"/>
              </a:rPr>
              <a:t>reserved.</a:t>
            </a:r>
            <a:endParaRPr sz="200">
              <a:latin typeface="Times New Roman"/>
              <a:cs typeface="Times New Roman"/>
            </a:endParaRPr>
          </a:p>
          <a:p>
            <a:pPr marL="38100" marR="30480">
              <a:lnSpc>
                <a:spcPts val="229"/>
              </a:lnSpc>
              <a:spcBef>
                <a:spcPts val="80"/>
              </a:spcBef>
            </a:pPr>
            <a:r>
              <a:rPr sz="150" spc="-7" baseline="55555" dirty="0">
                <a:latin typeface="Arial"/>
                <a:cs typeface="Arial"/>
              </a:rPr>
              <a:t>*</a:t>
            </a:r>
            <a:r>
              <a:rPr sz="200" spc="-5" dirty="0">
                <a:latin typeface="Times New Roman"/>
                <a:cs typeface="Times New Roman"/>
              </a:rPr>
              <a:t>To </a:t>
            </a:r>
            <a:r>
              <a:rPr sz="200" spc="-10" dirty="0">
                <a:latin typeface="Times New Roman"/>
                <a:cs typeface="Times New Roman"/>
              </a:rPr>
              <a:t>whom correspondence</a:t>
            </a:r>
            <a:r>
              <a:rPr sz="200" spc="-5" dirty="0">
                <a:latin typeface="Times New Roman"/>
                <a:cs typeface="Times New Roman"/>
              </a:rPr>
              <a:t> </a:t>
            </a:r>
            <a:r>
              <a:rPr sz="200" spc="-10" dirty="0">
                <a:latin typeface="Times New Roman"/>
                <a:cs typeface="Times New Roman"/>
              </a:rPr>
              <a:t>should</a:t>
            </a:r>
            <a:r>
              <a:rPr sz="200" spc="-5" dirty="0">
                <a:latin typeface="Times New Roman"/>
                <a:cs typeface="Times New Roman"/>
              </a:rPr>
              <a:t> </a:t>
            </a:r>
            <a:r>
              <a:rPr sz="200" spc="-10" dirty="0">
                <a:latin typeface="Times New Roman"/>
                <a:cs typeface="Times New Roman"/>
              </a:rPr>
              <a:t>be</a:t>
            </a:r>
            <a:r>
              <a:rPr sz="200" spc="-5" dirty="0">
                <a:latin typeface="Times New Roman"/>
                <a:cs typeface="Times New Roman"/>
              </a:rPr>
              <a:t> </a:t>
            </a:r>
            <a:r>
              <a:rPr sz="200" spc="-10" dirty="0">
                <a:latin typeface="Times New Roman"/>
                <a:cs typeface="Times New Roman"/>
              </a:rPr>
              <a:t>addressed. </a:t>
            </a:r>
            <a:r>
              <a:rPr sz="200" spc="-15" dirty="0">
                <a:latin typeface="Times New Roman"/>
                <a:cs typeface="Times New Roman"/>
              </a:rPr>
              <a:t>gdwu@mail.med.upenn.edu</a:t>
            </a:r>
            <a:r>
              <a:rPr sz="200" spc="-10" dirty="0">
                <a:latin typeface="Times New Roman"/>
                <a:cs typeface="Times New Roman"/>
              </a:rPr>
              <a:t> (G.D.W.); lewisjd@mail.med. upenn.edu</a:t>
            </a:r>
            <a:r>
              <a:rPr sz="200" spc="-5" dirty="0">
                <a:latin typeface="Times New Roman"/>
                <a:cs typeface="Times New Roman"/>
              </a:rPr>
              <a:t> </a:t>
            </a:r>
            <a:r>
              <a:rPr sz="200" spc="-10" dirty="0">
                <a:latin typeface="Times New Roman"/>
                <a:cs typeface="Times New Roman"/>
              </a:rPr>
              <a:t>(J.D.L.); </a:t>
            </a:r>
            <a:r>
              <a:rPr sz="200" spc="-5" dirty="0">
                <a:latin typeface="Times New Roman"/>
                <a:cs typeface="Times New Roman"/>
              </a:rPr>
              <a:t> </a:t>
            </a:r>
            <a:r>
              <a:rPr sz="200" spc="-15" dirty="0">
                <a:latin typeface="Times New Roman"/>
                <a:cs typeface="Times New Roman"/>
              </a:rPr>
              <a:t>bushman@mail.med.upenn.edu</a:t>
            </a:r>
            <a:r>
              <a:rPr sz="200" spc="-5" dirty="0">
                <a:latin typeface="Times New Roman"/>
                <a:cs typeface="Times New Roman"/>
              </a:rPr>
              <a:t> </a:t>
            </a:r>
            <a:r>
              <a:rPr sz="200" spc="-10" dirty="0">
                <a:latin typeface="Times New Roman"/>
                <a:cs typeface="Times New Roman"/>
              </a:rPr>
              <a:t>(F.D.B.).</a:t>
            </a:r>
            <a:endParaRPr sz="200">
              <a:latin typeface="Times New Roman"/>
              <a:cs typeface="Times New Roman"/>
            </a:endParaRPr>
          </a:p>
        </p:txBody>
      </p:sp>
      <p:grpSp>
        <p:nvGrpSpPr>
          <p:cNvPr id="39" name="object 39"/>
          <p:cNvGrpSpPr/>
          <p:nvPr/>
        </p:nvGrpSpPr>
        <p:grpSpPr>
          <a:xfrm>
            <a:off x="792530" y="2854972"/>
            <a:ext cx="1424940" cy="175895"/>
            <a:chOff x="792530" y="1997721"/>
            <a:chExt cx="1424940" cy="175895"/>
          </a:xfrm>
        </p:grpSpPr>
        <p:pic>
          <p:nvPicPr>
            <p:cNvPr id="40" name="object 40"/>
            <p:cNvPicPr/>
            <p:nvPr/>
          </p:nvPicPr>
          <p:blipFill>
            <a:blip r:embed="rId7" cstate="print"/>
            <a:stretch>
              <a:fillRect/>
            </a:stretch>
          </p:blipFill>
          <p:spPr>
            <a:xfrm>
              <a:off x="792530" y="2010407"/>
              <a:ext cx="141784" cy="153585"/>
            </a:xfrm>
            <a:prstGeom prst="rect">
              <a:avLst/>
            </a:prstGeom>
          </p:spPr>
        </p:pic>
        <p:sp>
          <p:nvSpPr>
            <p:cNvPr id="41" name="object 41"/>
            <p:cNvSpPr/>
            <p:nvPr/>
          </p:nvSpPr>
          <p:spPr>
            <a:xfrm>
              <a:off x="943477" y="1997721"/>
              <a:ext cx="1273810" cy="175895"/>
            </a:xfrm>
            <a:custGeom>
              <a:avLst/>
              <a:gdLst/>
              <a:ahLst/>
              <a:cxnLst/>
              <a:rect l="l" t="t" r="r" b="b"/>
              <a:pathLst>
                <a:path w="1273810" h="175894">
                  <a:moveTo>
                    <a:pt x="1273369" y="0"/>
                  </a:moveTo>
                  <a:lnTo>
                    <a:pt x="0" y="0"/>
                  </a:lnTo>
                  <a:lnTo>
                    <a:pt x="0" y="175859"/>
                  </a:lnTo>
                  <a:lnTo>
                    <a:pt x="1273369" y="175859"/>
                  </a:lnTo>
                  <a:lnTo>
                    <a:pt x="1273369" y="0"/>
                  </a:lnTo>
                  <a:close/>
                </a:path>
              </a:pathLst>
            </a:custGeom>
            <a:solidFill>
              <a:srgbClr val="FFEED4"/>
            </a:solidFill>
          </p:spPr>
          <p:txBody>
            <a:bodyPr wrap="square" lIns="0" tIns="0" rIns="0" bIns="0" rtlCol="0"/>
            <a:lstStyle/>
            <a:p>
              <a:endParaRPr/>
            </a:p>
          </p:txBody>
        </p:sp>
      </p:grpSp>
      <p:sp>
        <p:nvSpPr>
          <p:cNvPr id="42" name="object 42"/>
          <p:cNvSpPr txBox="1"/>
          <p:nvPr/>
        </p:nvSpPr>
        <p:spPr>
          <a:xfrm>
            <a:off x="943513" y="2854856"/>
            <a:ext cx="1038225" cy="166712"/>
          </a:xfrm>
          <a:prstGeom prst="rect">
            <a:avLst/>
          </a:prstGeom>
          <a:solidFill>
            <a:srgbClr val="FFEED4"/>
          </a:solidFill>
        </p:spPr>
        <p:txBody>
          <a:bodyPr vert="horz" wrap="square" lIns="0" tIns="0" rIns="0" bIns="0" rtlCol="0">
            <a:spAutoFit/>
          </a:bodyPr>
          <a:lstStyle/>
          <a:p>
            <a:pPr marL="11430">
              <a:lnSpc>
                <a:spcPts val="595"/>
              </a:lnSpc>
            </a:pPr>
            <a:r>
              <a:rPr sz="550" spc="-30" dirty="0">
                <a:latin typeface="Times New Roman"/>
                <a:cs typeface="Times New Roman"/>
              </a:rPr>
              <a:t>N</a:t>
            </a:r>
            <a:r>
              <a:rPr sz="550" spc="-20" dirty="0">
                <a:latin typeface="Times New Roman"/>
                <a:cs typeface="Times New Roman"/>
              </a:rPr>
              <a:t>I</a:t>
            </a:r>
            <a:r>
              <a:rPr sz="550" spc="-30" dirty="0">
                <a:latin typeface="Times New Roman"/>
                <a:cs typeface="Times New Roman"/>
              </a:rPr>
              <a:t>H</a:t>
            </a:r>
            <a:r>
              <a:rPr sz="550" spc="-10" dirty="0">
                <a:latin typeface="Times New Roman"/>
                <a:cs typeface="Times New Roman"/>
              </a:rPr>
              <a:t> </a:t>
            </a:r>
            <a:r>
              <a:rPr sz="550" spc="-25" dirty="0">
                <a:latin typeface="Times New Roman"/>
                <a:cs typeface="Times New Roman"/>
              </a:rPr>
              <a:t>Pu</a:t>
            </a:r>
            <a:r>
              <a:rPr sz="550" spc="-20" dirty="0">
                <a:latin typeface="Times New Roman"/>
                <a:cs typeface="Times New Roman"/>
              </a:rPr>
              <a:t>blic</a:t>
            </a:r>
            <a:r>
              <a:rPr sz="550" spc="-10" dirty="0">
                <a:latin typeface="Times New Roman"/>
                <a:cs typeface="Times New Roman"/>
              </a:rPr>
              <a:t> </a:t>
            </a:r>
            <a:r>
              <a:rPr sz="550" spc="-30" dirty="0">
                <a:latin typeface="Times New Roman"/>
                <a:cs typeface="Times New Roman"/>
              </a:rPr>
              <a:t>A</a:t>
            </a:r>
            <a:r>
              <a:rPr sz="550" spc="-25" dirty="0">
                <a:latin typeface="Times New Roman"/>
                <a:cs typeface="Times New Roman"/>
              </a:rPr>
              <a:t>c</a:t>
            </a:r>
            <a:r>
              <a:rPr sz="550" spc="-20" dirty="0">
                <a:latin typeface="Times New Roman"/>
                <a:cs typeface="Times New Roman"/>
              </a:rPr>
              <a:t>cess</a:t>
            </a:r>
            <a:endParaRPr sz="550">
              <a:latin typeface="Times New Roman"/>
              <a:cs typeface="Times New Roman"/>
            </a:endParaRPr>
          </a:p>
          <a:p>
            <a:pPr marL="11430">
              <a:lnSpc>
                <a:spcPts val="390"/>
              </a:lnSpc>
            </a:pPr>
            <a:r>
              <a:rPr sz="350" b="1" spc="-20" dirty="0">
                <a:latin typeface="Times New Roman"/>
                <a:cs typeface="Times New Roman"/>
              </a:rPr>
              <a:t>Autho</a:t>
            </a:r>
            <a:r>
              <a:rPr sz="350" b="1" spc="-15" dirty="0">
                <a:latin typeface="Times New Roman"/>
                <a:cs typeface="Times New Roman"/>
              </a:rPr>
              <a:t>r</a:t>
            </a:r>
            <a:r>
              <a:rPr sz="350" b="1" spc="-10" dirty="0">
                <a:latin typeface="Times New Roman"/>
                <a:cs typeface="Times New Roman"/>
              </a:rPr>
              <a:t> </a:t>
            </a:r>
            <a:r>
              <a:rPr sz="350" b="1" spc="-20" dirty="0">
                <a:latin typeface="Times New Roman"/>
                <a:cs typeface="Times New Roman"/>
              </a:rPr>
              <a:t>Manusc</a:t>
            </a:r>
            <a:r>
              <a:rPr sz="350" b="1" spc="-15" dirty="0">
                <a:latin typeface="Times New Roman"/>
                <a:cs typeface="Times New Roman"/>
              </a:rPr>
              <a:t>ript</a:t>
            </a:r>
            <a:endParaRPr sz="350">
              <a:latin typeface="Times New Roman"/>
              <a:cs typeface="Times New Roman"/>
            </a:endParaRPr>
          </a:p>
          <a:p>
            <a:pPr marL="11430">
              <a:lnSpc>
                <a:spcPts val="340"/>
              </a:lnSpc>
            </a:pPr>
            <a:r>
              <a:rPr sz="300" spc="-30" dirty="0">
                <a:solidFill>
                  <a:srgbClr val="B5C6DE"/>
                </a:solidFill>
                <a:latin typeface="Times New Roman"/>
                <a:cs typeface="Times New Roman"/>
              </a:rPr>
              <a:t>S</a:t>
            </a:r>
            <a:r>
              <a:rPr sz="300" spc="-25" dirty="0">
                <a:solidFill>
                  <a:srgbClr val="B5C6DE"/>
                </a:solidFill>
                <a:latin typeface="Times New Roman"/>
                <a:cs typeface="Times New Roman"/>
              </a:rPr>
              <a:t>cienc</a:t>
            </a:r>
            <a:r>
              <a:rPr sz="300" spc="-20" dirty="0">
                <a:solidFill>
                  <a:srgbClr val="B5C6DE"/>
                </a:solidFill>
                <a:latin typeface="Times New Roman"/>
                <a:cs typeface="Times New Roman"/>
              </a:rPr>
              <a:t>e</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Au</a:t>
            </a:r>
            <a:r>
              <a:rPr sz="250" spc="-5" dirty="0">
                <a:solidFill>
                  <a:srgbClr val="B5C6DE"/>
                </a:solidFill>
                <a:latin typeface="Times New Roman"/>
                <a:cs typeface="Times New Roman"/>
              </a:rPr>
              <a:t>t</a:t>
            </a:r>
            <a:r>
              <a:rPr sz="250" dirty="0">
                <a:solidFill>
                  <a:srgbClr val="B5C6DE"/>
                </a:solidFill>
                <a:latin typeface="Times New Roman"/>
                <a:cs typeface="Times New Roman"/>
              </a:rPr>
              <a:t>hor</a:t>
            </a:r>
            <a:r>
              <a:rPr sz="250" spc="-5" dirty="0">
                <a:solidFill>
                  <a:srgbClr val="B5C6DE"/>
                </a:solidFill>
                <a:latin typeface="Times New Roman"/>
                <a:cs typeface="Times New Roman"/>
              </a:rPr>
              <a:t> </a:t>
            </a:r>
            <a:r>
              <a:rPr sz="250" dirty="0">
                <a:solidFill>
                  <a:srgbClr val="B5C6DE"/>
                </a:solidFill>
                <a:latin typeface="Times New Roman"/>
                <a:cs typeface="Times New Roman"/>
              </a:rPr>
              <a:t>manusc</a:t>
            </a:r>
            <a:r>
              <a:rPr sz="250" spc="-5" dirty="0">
                <a:solidFill>
                  <a:srgbClr val="B5C6DE"/>
                </a:solidFill>
                <a:latin typeface="Times New Roman"/>
                <a:cs typeface="Times New Roman"/>
              </a:rPr>
              <a:t>ri</a:t>
            </a:r>
            <a:r>
              <a:rPr sz="250" dirty="0">
                <a:solidFill>
                  <a:srgbClr val="B5C6DE"/>
                </a:solidFill>
                <a:latin typeface="Times New Roman"/>
                <a:cs typeface="Times New Roman"/>
              </a:rPr>
              <a:t>p</a:t>
            </a:r>
            <a:r>
              <a:rPr sz="250" spc="-5" dirty="0">
                <a:solidFill>
                  <a:srgbClr val="B5C6DE"/>
                </a:solidFill>
                <a:latin typeface="Times New Roman"/>
                <a:cs typeface="Times New Roman"/>
              </a:rPr>
              <a:t>t</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ava</a:t>
            </a:r>
            <a:r>
              <a:rPr sz="250" spc="-5" dirty="0">
                <a:solidFill>
                  <a:srgbClr val="B5C6DE"/>
                </a:solidFill>
                <a:latin typeface="Times New Roman"/>
                <a:cs typeface="Times New Roman"/>
              </a:rPr>
              <a:t>il</a:t>
            </a:r>
            <a:r>
              <a:rPr sz="250" dirty="0">
                <a:solidFill>
                  <a:srgbClr val="B5C6DE"/>
                </a:solidFill>
                <a:latin typeface="Times New Roman"/>
                <a:cs typeface="Times New Roman"/>
              </a:rPr>
              <a:t>able </a:t>
            </a:r>
            <a:r>
              <a:rPr sz="250" spc="-5" dirty="0">
                <a:solidFill>
                  <a:srgbClr val="B5C6DE"/>
                </a:solidFill>
                <a:latin typeface="Times New Roman"/>
                <a:cs typeface="Times New Roman"/>
              </a:rPr>
              <a:t>i</a:t>
            </a:r>
            <a:r>
              <a:rPr sz="250" dirty="0">
                <a:solidFill>
                  <a:srgbClr val="B5C6DE"/>
                </a:solidFill>
                <a:latin typeface="Times New Roman"/>
                <a:cs typeface="Times New Roman"/>
              </a:rPr>
              <a:t>n PMC</a:t>
            </a:r>
            <a:r>
              <a:rPr sz="250" spc="-5" dirty="0">
                <a:solidFill>
                  <a:srgbClr val="B5C6DE"/>
                </a:solidFill>
                <a:latin typeface="Times New Roman"/>
                <a:cs typeface="Times New Roman"/>
              </a:rPr>
              <a:t> </a:t>
            </a:r>
            <a:r>
              <a:rPr sz="250" dirty="0">
                <a:solidFill>
                  <a:srgbClr val="B5C6DE"/>
                </a:solidFill>
                <a:latin typeface="Times New Roman"/>
                <a:cs typeface="Times New Roman"/>
              </a:rPr>
              <a:t>2012 June 06.</a:t>
            </a:r>
            <a:endParaRPr sz="250">
              <a:latin typeface="Times New Roman"/>
              <a:cs typeface="Times New Roman"/>
            </a:endParaRPr>
          </a:p>
        </p:txBody>
      </p:sp>
      <p:grpSp>
        <p:nvGrpSpPr>
          <p:cNvPr id="43" name="object 43"/>
          <p:cNvGrpSpPr/>
          <p:nvPr/>
        </p:nvGrpSpPr>
        <p:grpSpPr>
          <a:xfrm>
            <a:off x="779807" y="2850060"/>
            <a:ext cx="1440815" cy="186055"/>
            <a:chOff x="779806" y="1992809"/>
            <a:chExt cx="1440815" cy="186055"/>
          </a:xfrm>
        </p:grpSpPr>
        <p:sp>
          <p:nvSpPr>
            <p:cNvPr id="44" name="object 44"/>
            <p:cNvSpPr/>
            <p:nvPr/>
          </p:nvSpPr>
          <p:spPr>
            <a:xfrm>
              <a:off x="781393" y="1996059"/>
              <a:ext cx="161290" cy="0"/>
            </a:xfrm>
            <a:custGeom>
              <a:avLst/>
              <a:gdLst/>
              <a:ahLst/>
              <a:cxnLst/>
              <a:rect l="l" t="t" r="r" b="b"/>
              <a:pathLst>
                <a:path w="161290">
                  <a:moveTo>
                    <a:pt x="0" y="0"/>
                  </a:moveTo>
                  <a:lnTo>
                    <a:pt x="160911" y="0"/>
                  </a:lnTo>
                </a:path>
              </a:pathLst>
            </a:custGeom>
            <a:ln w="3175">
              <a:solidFill>
                <a:srgbClr val="B5C6DE"/>
              </a:solidFill>
            </a:ln>
          </p:spPr>
          <p:txBody>
            <a:bodyPr wrap="square" lIns="0" tIns="0" rIns="0" bIns="0" rtlCol="0"/>
            <a:lstStyle/>
            <a:p>
              <a:endParaRPr/>
            </a:p>
          </p:txBody>
        </p:sp>
        <p:sp>
          <p:nvSpPr>
            <p:cNvPr id="45" name="object 45"/>
            <p:cNvSpPr/>
            <p:nvPr/>
          </p:nvSpPr>
          <p:spPr>
            <a:xfrm>
              <a:off x="942083" y="1994397"/>
              <a:ext cx="0" cy="182880"/>
            </a:xfrm>
            <a:custGeom>
              <a:avLst/>
              <a:gdLst/>
              <a:ahLst/>
              <a:cxnLst/>
              <a:rect l="l" t="t" r="r" b="b"/>
              <a:pathLst>
                <a:path h="182880">
                  <a:moveTo>
                    <a:pt x="0" y="0"/>
                  </a:moveTo>
                  <a:lnTo>
                    <a:pt x="0" y="0"/>
                  </a:lnTo>
                  <a:lnTo>
                    <a:pt x="0" y="182283"/>
                  </a:lnTo>
                </a:path>
              </a:pathLst>
            </a:custGeom>
            <a:ln w="3175">
              <a:solidFill>
                <a:srgbClr val="B5C6DE"/>
              </a:solidFill>
            </a:ln>
          </p:spPr>
          <p:txBody>
            <a:bodyPr wrap="square" lIns="0" tIns="0" rIns="0" bIns="0" rtlCol="0"/>
            <a:lstStyle/>
            <a:p>
              <a:endParaRPr/>
            </a:p>
          </p:txBody>
        </p:sp>
        <p:sp>
          <p:nvSpPr>
            <p:cNvPr id="46" name="object 46"/>
            <p:cNvSpPr/>
            <p:nvPr/>
          </p:nvSpPr>
          <p:spPr>
            <a:xfrm>
              <a:off x="781393" y="2175274"/>
              <a:ext cx="161290" cy="0"/>
            </a:xfrm>
            <a:custGeom>
              <a:avLst/>
              <a:gdLst/>
              <a:ahLst/>
              <a:cxnLst/>
              <a:rect l="l" t="t" r="r" b="b"/>
              <a:pathLst>
                <a:path w="161290">
                  <a:moveTo>
                    <a:pt x="160911" y="0"/>
                  </a:moveTo>
                  <a:lnTo>
                    <a:pt x="0" y="0"/>
                  </a:lnTo>
                </a:path>
              </a:pathLst>
            </a:custGeom>
            <a:ln w="3175">
              <a:solidFill>
                <a:srgbClr val="B5C6DE"/>
              </a:solidFill>
            </a:ln>
          </p:spPr>
          <p:txBody>
            <a:bodyPr wrap="square" lIns="0" tIns="0" rIns="0" bIns="0" rtlCol="0"/>
            <a:lstStyle/>
            <a:p>
              <a:endParaRPr/>
            </a:p>
          </p:txBody>
        </p:sp>
        <p:sp>
          <p:nvSpPr>
            <p:cNvPr id="47" name="object 47"/>
            <p:cNvSpPr/>
            <p:nvPr/>
          </p:nvSpPr>
          <p:spPr>
            <a:xfrm>
              <a:off x="782051" y="1995322"/>
              <a:ext cx="0" cy="180975"/>
            </a:xfrm>
            <a:custGeom>
              <a:avLst/>
              <a:gdLst/>
              <a:ahLst/>
              <a:cxnLst/>
              <a:rect l="l" t="t" r="r" b="b"/>
              <a:pathLst>
                <a:path h="180975">
                  <a:moveTo>
                    <a:pt x="0" y="180656"/>
                  </a:moveTo>
                  <a:lnTo>
                    <a:pt x="0" y="0"/>
                  </a:lnTo>
                </a:path>
              </a:pathLst>
            </a:custGeom>
            <a:ln w="3175">
              <a:solidFill>
                <a:srgbClr val="B5C6DE"/>
              </a:solidFill>
            </a:ln>
          </p:spPr>
          <p:txBody>
            <a:bodyPr wrap="square" lIns="0" tIns="0" rIns="0" bIns="0" rtlCol="0"/>
            <a:lstStyle/>
            <a:p>
              <a:endParaRPr/>
            </a:p>
          </p:txBody>
        </p:sp>
        <p:sp>
          <p:nvSpPr>
            <p:cNvPr id="48" name="object 48"/>
            <p:cNvSpPr/>
            <p:nvPr/>
          </p:nvSpPr>
          <p:spPr>
            <a:xfrm>
              <a:off x="941644" y="1996059"/>
              <a:ext cx="1277620" cy="0"/>
            </a:xfrm>
            <a:custGeom>
              <a:avLst/>
              <a:gdLst/>
              <a:ahLst/>
              <a:cxnLst/>
              <a:rect l="l" t="t" r="r" b="b"/>
              <a:pathLst>
                <a:path w="1277620">
                  <a:moveTo>
                    <a:pt x="0" y="0"/>
                  </a:moveTo>
                  <a:lnTo>
                    <a:pt x="1277386" y="0"/>
                  </a:lnTo>
                </a:path>
              </a:pathLst>
            </a:custGeom>
            <a:ln w="3175">
              <a:solidFill>
                <a:srgbClr val="B5C6DE"/>
              </a:solidFill>
            </a:ln>
          </p:spPr>
          <p:txBody>
            <a:bodyPr wrap="square" lIns="0" tIns="0" rIns="0" bIns="0" rtlCol="0"/>
            <a:lstStyle/>
            <a:p>
              <a:endParaRPr/>
            </a:p>
          </p:txBody>
        </p:sp>
        <p:sp>
          <p:nvSpPr>
            <p:cNvPr id="49" name="object 49"/>
            <p:cNvSpPr/>
            <p:nvPr/>
          </p:nvSpPr>
          <p:spPr>
            <a:xfrm>
              <a:off x="2218381" y="1995324"/>
              <a:ext cx="0" cy="180975"/>
            </a:xfrm>
            <a:custGeom>
              <a:avLst/>
              <a:gdLst/>
              <a:ahLst/>
              <a:cxnLst/>
              <a:rect l="l" t="t" r="r" b="b"/>
              <a:pathLst>
                <a:path h="180975">
                  <a:moveTo>
                    <a:pt x="0" y="0"/>
                  </a:moveTo>
                  <a:lnTo>
                    <a:pt x="0" y="180653"/>
                  </a:lnTo>
                </a:path>
              </a:pathLst>
            </a:custGeom>
            <a:ln w="3175">
              <a:solidFill>
                <a:srgbClr val="B5C6DE"/>
              </a:solidFill>
            </a:ln>
          </p:spPr>
          <p:txBody>
            <a:bodyPr wrap="square" lIns="0" tIns="0" rIns="0" bIns="0" rtlCol="0"/>
            <a:lstStyle/>
            <a:p>
              <a:endParaRPr/>
            </a:p>
          </p:txBody>
        </p:sp>
        <p:sp>
          <p:nvSpPr>
            <p:cNvPr id="50" name="object 50"/>
            <p:cNvSpPr/>
            <p:nvPr/>
          </p:nvSpPr>
          <p:spPr>
            <a:xfrm>
              <a:off x="941644" y="2175274"/>
              <a:ext cx="1277620" cy="0"/>
            </a:xfrm>
            <a:custGeom>
              <a:avLst/>
              <a:gdLst/>
              <a:ahLst/>
              <a:cxnLst/>
              <a:rect l="l" t="t" r="r" b="b"/>
              <a:pathLst>
                <a:path w="1277620">
                  <a:moveTo>
                    <a:pt x="1277387" y="0"/>
                  </a:moveTo>
                  <a:lnTo>
                    <a:pt x="0" y="0"/>
                  </a:lnTo>
                </a:path>
              </a:pathLst>
            </a:custGeom>
            <a:ln w="3175">
              <a:solidFill>
                <a:srgbClr val="B5C6DE"/>
              </a:solidFill>
            </a:ln>
          </p:spPr>
          <p:txBody>
            <a:bodyPr wrap="square" lIns="0" tIns="0" rIns="0" bIns="0" rtlCol="0"/>
            <a:lstStyle/>
            <a:p>
              <a:endParaRPr/>
            </a:p>
          </p:txBody>
        </p:sp>
      </p:grpSp>
      <p:sp>
        <p:nvSpPr>
          <p:cNvPr id="51" name="object 51"/>
          <p:cNvSpPr txBox="1"/>
          <p:nvPr/>
        </p:nvSpPr>
        <p:spPr>
          <a:xfrm>
            <a:off x="928945" y="3024396"/>
            <a:ext cx="955675" cy="89768"/>
          </a:xfrm>
          <a:prstGeom prst="rect">
            <a:avLst/>
          </a:prstGeom>
        </p:spPr>
        <p:txBody>
          <a:bodyPr vert="horz" wrap="square" lIns="0" tIns="12700" rIns="0" bIns="0" rtlCol="0">
            <a:spAutoFit/>
          </a:bodyPr>
          <a:lstStyle/>
          <a:p>
            <a:pPr marL="12700">
              <a:spcBef>
                <a:spcPts val="100"/>
              </a:spcBef>
            </a:pPr>
            <a:r>
              <a:rPr sz="250" spc="-10" dirty="0">
                <a:latin typeface="Times New Roman"/>
                <a:cs typeface="Times New Roman"/>
              </a:rPr>
              <a:t>Pu</a:t>
            </a:r>
            <a:r>
              <a:rPr sz="250" spc="-15" dirty="0">
                <a:latin typeface="Times New Roman"/>
                <a:cs typeface="Times New Roman"/>
              </a:rPr>
              <a:t>b</a:t>
            </a:r>
            <a:r>
              <a:rPr sz="250" spc="-5" dirty="0">
                <a:latin typeface="Times New Roman"/>
                <a:cs typeface="Times New Roman"/>
              </a:rPr>
              <a:t>li</a:t>
            </a:r>
            <a:r>
              <a:rPr sz="250" spc="-15" dirty="0">
                <a:latin typeface="Times New Roman"/>
                <a:cs typeface="Times New Roman"/>
              </a:rPr>
              <a:t>s</a:t>
            </a:r>
            <a:r>
              <a:rPr sz="250" spc="-10" dirty="0">
                <a:latin typeface="Times New Roman"/>
                <a:cs typeface="Times New Roman"/>
              </a:rPr>
              <a:t>h</a:t>
            </a:r>
            <a:r>
              <a:rPr sz="250" spc="-15" dirty="0">
                <a:latin typeface="Times New Roman"/>
                <a:cs typeface="Times New Roman"/>
              </a:rPr>
              <a:t>e</a:t>
            </a:r>
            <a:r>
              <a:rPr sz="250" spc="-10" dirty="0">
                <a:latin typeface="Times New Roman"/>
                <a:cs typeface="Times New Roman"/>
              </a:rPr>
              <a:t>d in fi</a:t>
            </a:r>
            <a:r>
              <a:rPr sz="250" spc="-15" dirty="0">
                <a:latin typeface="Times New Roman"/>
                <a:cs typeface="Times New Roman"/>
              </a:rPr>
              <a:t>n</a:t>
            </a:r>
            <a:r>
              <a:rPr sz="250" spc="-10" dirty="0">
                <a:latin typeface="Times New Roman"/>
                <a:cs typeface="Times New Roman"/>
              </a:rPr>
              <a:t>al</a:t>
            </a:r>
            <a:r>
              <a:rPr sz="250" spc="-5" dirty="0">
                <a:latin typeface="Times New Roman"/>
                <a:cs typeface="Times New Roman"/>
              </a:rPr>
              <a:t> </a:t>
            </a:r>
            <a:r>
              <a:rPr sz="250" spc="-15" dirty="0">
                <a:latin typeface="Times New Roman"/>
                <a:cs typeface="Times New Roman"/>
              </a:rPr>
              <a:t>e</a:t>
            </a:r>
            <a:r>
              <a:rPr sz="250" spc="-10" dirty="0">
                <a:latin typeface="Times New Roman"/>
                <a:cs typeface="Times New Roman"/>
              </a:rPr>
              <a:t>dited </a:t>
            </a:r>
            <a:r>
              <a:rPr sz="250" spc="-15" dirty="0">
                <a:latin typeface="Times New Roman"/>
                <a:cs typeface="Times New Roman"/>
              </a:rPr>
              <a:t>f</a:t>
            </a:r>
            <a:r>
              <a:rPr sz="250" spc="-10" dirty="0">
                <a:latin typeface="Times New Roman"/>
                <a:cs typeface="Times New Roman"/>
              </a:rPr>
              <a:t>o</a:t>
            </a:r>
            <a:r>
              <a:rPr sz="250" spc="-15" dirty="0">
                <a:latin typeface="Times New Roman"/>
                <a:cs typeface="Times New Roman"/>
              </a:rPr>
              <a:t>rm</a:t>
            </a:r>
            <a:r>
              <a:rPr sz="250" spc="-10" dirty="0">
                <a:latin typeface="Times New Roman"/>
                <a:cs typeface="Times New Roman"/>
              </a:rPr>
              <a:t> a</a:t>
            </a:r>
            <a:r>
              <a:rPr sz="250" spc="-15" dirty="0">
                <a:latin typeface="Times New Roman"/>
                <a:cs typeface="Times New Roman"/>
              </a:rPr>
              <a:t>s</a:t>
            </a:r>
            <a:r>
              <a:rPr sz="250" spc="-5" dirty="0">
                <a:latin typeface="Times New Roman"/>
                <a:cs typeface="Times New Roman"/>
              </a:rPr>
              <a:t>:</a:t>
            </a:r>
            <a:endParaRPr sz="250">
              <a:latin typeface="Times New Roman"/>
              <a:cs typeface="Times New Roman"/>
            </a:endParaRPr>
          </a:p>
          <a:p>
            <a:pPr marL="29845"/>
            <a:r>
              <a:rPr sz="250" spc="-15" dirty="0">
                <a:latin typeface="Times New Roman"/>
                <a:cs typeface="Times New Roman"/>
              </a:rPr>
              <a:t>S</a:t>
            </a:r>
            <a:r>
              <a:rPr sz="250" spc="-10" dirty="0">
                <a:latin typeface="Times New Roman"/>
                <a:cs typeface="Times New Roman"/>
              </a:rPr>
              <a:t>cience</a:t>
            </a:r>
            <a:r>
              <a:rPr sz="250" spc="-5" dirty="0">
                <a:latin typeface="Times New Roman"/>
                <a:cs typeface="Times New Roman"/>
              </a:rPr>
              <a:t>. </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1</a:t>
            </a:r>
            <a:r>
              <a:rPr sz="250" spc="-10" dirty="0">
                <a:latin typeface="Times New Roman"/>
                <a:cs typeface="Times New Roman"/>
              </a:rPr>
              <a:t>1 Oct</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r 7; 3</a:t>
            </a:r>
            <a:r>
              <a:rPr sz="250" spc="-15" dirty="0">
                <a:latin typeface="Times New Roman"/>
                <a:cs typeface="Times New Roman"/>
              </a:rPr>
              <a:t>3</a:t>
            </a:r>
            <a:r>
              <a:rPr sz="250" spc="-10" dirty="0">
                <a:latin typeface="Times New Roman"/>
                <a:cs typeface="Times New Roman"/>
              </a:rPr>
              <a:t>4</a:t>
            </a:r>
            <a:r>
              <a:rPr sz="250" spc="-15" dirty="0">
                <a:latin typeface="Times New Roman"/>
                <a:cs typeface="Times New Roman"/>
              </a:rPr>
              <a:t>(</a:t>
            </a:r>
            <a:r>
              <a:rPr sz="250" spc="-10" dirty="0">
                <a:latin typeface="Times New Roman"/>
                <a:cs typeface="Times New Roman"/>
              </a:rPr>
              <a:t>6</a:t>
            </a:r>
            <a:r>
              <a:rPr sz="250" spc="-15" dirty="0">
                <a:latin typeface="Times New Roman"/>
                <a:cs typeface="Times New Roman"/>
              </a:rPr>
              <a:t>0</a:t>
            </a:r>
            <a:r>
              <a:rPr sz="250" spc="-10" dirty="0">
                <a:latin typeface="Times New Roman"/>
                <a:cs typeface="Times New Roman"/>
              </a:rPr>
              <a:t>5</a:t>
            </a:r>
            <a:r>
              <a:rPr sz="250" spc="-15" dirty="0">
                <a:latin typeface="Times New Roman"/>
                <a:cs typeface="Times New Roman"/>
              </a:rPr>
              <a:t>2</a:t>
            </a:r>
            <a:r>
              <a:rPr sz="250" spc="-10" dirty="0">
                <a:latin typeface="Times New Roman"/>
                <a:cs typeface="Times New Roman"/>
              </a:rPr>
              <a:t>):</a:t>
            </a:r>
            <a:r>
              <a:rPr sz="250" spc="-5" dirty="0">
                <a:latin typeface="Times New Roman"/>
                <a:cs typeface="Times New Roman"/>
              </a:rPr>
              <a:t> </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5</a:t>
            </a:r>
            <a:r>
              <a:rPr sz="250" spc="-10" dirty="0">
                <a:latin typeface="Times New Roman"/>
                <a:cs typeface="Times New Roman"/>
              </a:rPr>
              <a:t>–</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8</a:t>
            </a:r>
            <a:r>
              <a:rPr sz="250" spc="-5" dirty="0">
                <a:latin typeface="Times New Roman"/>
                <a:cs typeface="Times New Roman"/>
              </a:rPr>
              <a:t>. </a:t>
            </a:r>
            <a:r>
              <a:rPr sz="250" spc="-15" dirty="0">
                <a:latin typeface="Times New Roman"/>
                <a:cs typeface="Times New Roman"/>
              </a:rPr>
              <a:t>d</a:t>
            </a:r>
            <a:r>
              <a:rPr sz="250" spc="-10" dirty="0">
                <a:latin typeface="Times New Roman"/>
                <a:cs typeface="Times New Roman"/>
              </a:rPr>
              <a:t>oi:</a:t>
            </a:r>
            <a:r>
              <a:rPr sz="250" spc="-15" dirty="0">
                <a:latin typeface="Times New Roman"/>
                <a:cs typeface="Times New Roman"/>
              </a:rPr>
              <a:t>1</a:t>
            </a:r>
            <a:r>
              <a:rPr sz="250" spc="-10" dirty="0">
                <a:latin typeface="Times New Roman"/>
                <a:cs typeface="Times New Roman"/>
              </a:rPr>
              <a:t>0.1</a:t>
            </a:r>
            <a:r>
              <a:rPr sz="250" spc="-15" dirty="0">
                <a:latin typeface="Times New Roman"/>
                <a:cs typeface="Times New Roman"/>
              </a:rPr>
              <a:t>1</a:t>
            </a:r>
            <a:r>
              <a:rPr sz="250" spc="-10" dirty="0">
                <a:latin typeface="Times New Roman"/>
                <a:cs typeface="Times New Roman"/>
              </a:rPr>
              <a:t>2</a:t>
            </a:r>
            <a:r>
              <a:rPr sz="250" spc="-15" dirty="0">
                <a:latin typeface="Times New Roman"/>
                <a:cs typeface="Times New Roman"/>
              </a:rPr>
              <a:t>6</a:t>
            </a:r>
            <a:r>
              <a:rPr sz="250" spc="-5" dirty="0">
                <a:latin typeface="Times New Roman"/>
                <a:cs typeface="Times New Roman"/>
              </a:rPr>
              <a:t>/</a:t>
            </a:r>
            <a:r>
              <a:rPr sz="250" spc="-15" dirty="0">
                <a:latin typeface="Times New Roman"/>
                <a:cs typeface="Times New Roman"/>
              </a:rPr>
              <a:t>s</a:t>
            </a:r>
            <a:r>
              <a:rPr sz="250" spc="-10" dirty="0">
                <a:latin typeface="Times New Roman"/>
                <a:cs typeface="Times New Roman"/>
              </a:rPr>
              <a:t>cie</a:t>
            </a:r>
            <a:r>
              <a:rPr sz="250" spc="-15" dirty="0">
                <a:latin typeface="Times New Roman"/>
                <a:cs typeface="Times New Roman"/>
              </a:rPr>
              <a:t>n</a:t>
            </a:r>
            <a:r>
              <a:rPr sz="250" spc="-10" dirty="0">
                <a:latin typeface="Times New Roman"/>
                <a:cs typeface="Times New Roman"/>
              </a:rPr>
              <a:t>ce.1</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8</a:t>
            </a:r>
            <a:r>
              <a:rPr sz="250" spc="-10" dirty="0">
                <a:latin typeface="Times New Roman"/>
                <a:cs typeface="Times New Roman"/>
              </a:rPr>
              <a:t>3</a:t>
            </a:r>
            <a:r>
              <a:rPr sz="250" spc="-15" dirty="0">
                <a:latin typeface="Times New Roman"/>
                <a:cs typeface="Times New Roman"/>
              </a:rPr>
              <a:t>4</a:t>
            </a:r>
            <a:r>
              <a:rPr sz="250" spc="-10" dirty="0">
                <a:latin typeface="Times New Roman"/>
                <a:cs typeface="Times New Roman"/>
              </a:rPr>
              <a:t>4.</a:t>
            </a:r>
            <a:endParaRPr sz="250">
              <a:latin typeface="Times New Roman"/>
              <a:cs typeface="Times New Roman"/>
            </a:endParaRPr>
          </a:p>
        </p:txBody>
      </p:sp>
      <p:sp>
        <p:nvSpPr>
          <p:cNvPr id="52" name="object 52"/>
          <p:cNvSpPr/>
          <p:nvPr/>
        </p:nvSpPr>
        <p:spPr>
          <a:xfrm>
            <a:off x="728856" y="2853310"/>
            <a:ext cx="53340" cy="2245995"/>
          </a:xfrm>
          <a:custGeom>
            <a:avLst/>
            <a:gdLst/>
            <a:ahLst/>
            <a:cxnLst/>
            <a:rect l="l" t="t" r="r" b="b"/>
            <a:pathLst>
              <a:path w="53340" h="2245995">
                <a:moveTo>
                  <a:pt x="53195" y="0"/>
                </a:moveTo>
                <a:lnTo>
                  <a:pt x="0" y="0"/>
                </a:lnTo>
                <a:lnTo>
                  <a:pt x="0" y="2245557"/>
                </a:lnTo>
                <a:lnTo>
                  <a:pt x="53195" y="2245557"/>
                </a:lnTo>
                <a:lnTo>
                  <a:pt x="53195" y="0"/>
                </a:lnTo>
                <a:close/>
              </a:path>
            </a:pathLst>
          </a:custGeom>
          <a:solidFill>
            <a:srgbClr val="B5C6DE"/>
          </a:solidFill>
        </p:spPr>
        <p:txBody>
          <a:bodyPr wrap="square" lIns="0" tIns="0" rIns="0" bIns="0" rtlCol="0"/>
          <a:lstStyle/>
          <a:p>
            <a:endParaRPr/>
          </a:p>
        </p:txBody>
      </p:sp>
      <p:sp>
        <p:nvSpPr>
          <p:cNvPr id="53" name="object 53"/>
          <p:cNvSpPr txBox="1"/>
          <p:nvPr/>
        </p:nvSpPr>
        <p:spPr>
          <a:xfrm>
            <a:off x="751988" y="3054881"/>
            <a:ext cx="38472" cy="477520"/>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4" name="object 54"/>
          <p:cNvSpPr txBox="1"/>
          <p:nvPr/>
        </p:nvSpPr>
        <p:spPr>
          <a:xfrm>
            <a:off x="751988" y="3737358"/>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5" name="object 55"/>
          <p:cNvSpPr txBox="1"/>
          <p:nvPr/>
        </p:nvSpPr>
        <p:spPr>
          <a:xfrm>
            <a:off x="751988" y="4419929"/>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grpSp>
        <p:nvGrpSpPr>
          <p:cNvPr id="56" name="object 56"/>
          <p:cNvGrpSpPr/>
          <p:nvPr/>
        </p:nvGrpSpPr>
        <p:grpSpPr>
          <a:xfrm>
            <a:off x="126746" y="508508"/>
            <a:ext cx="6675120" cy="4814570"/>
            <a:chOff x="126492" y="274320"/>
            <a:chExt cx="6675120" cy="4814570"/>
          </a:xfrm>
        </p:grpSpPr>
        <p:sp>
          <p:nvSpPr>
            <p:cNvPr id="57" name="object 57"/>
            <p:cNvSpPr/>
            <p:nvPr/>
          </p:nvSpPr>
          <p:spPr>
            <a:xfrm>
              <a:off x="666750" y="193167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pic>
          <p:nvPicPr>
            <p:cNvPr id="58" name="object 58"/>
            <p:cNvPicPr/>
            <p:nvPr/>
          </p:nvPicPr>
          <p:blipFill>
            <a:blip r:embed="rId8" cstate="print"/>
            <a:stretch>
              <a:fillRect/>
            </a:stretch>
          </p:blipFill>
          <p:spPr>
            <a:xfrm>
              <a:off x="1238261" y="2646978"/>
              <a:ext cx="1597057" cy="571162"/>
            </a:xfrm>
            <a:prstGeom prst="rect">
              <a:avLst/>
            </a:prstGeom>
          </p:spPr>
        </p:pic>
        <p:pic>
          <p:nvPicPr>
            <p:cNvPr id="59" name="object 59"/>
            <p:cNvPicPr/>
            <p:nvPr/>
          </p:nvPicPr>
          <p:blipFill>
            <a:blip r:embed="rId9" cstate="print"/>
            <a:stretch>
              <a:fillRect/>
            </a:stretch>
          </p:blipFill>
          <p:spPr>
            <a:xfrm>
              <a:off x="1465506" y="3307455"/>
              <a:ext cx="1286569" cy="660223"/>
            </a:xfrm>
            <a:prstGeom prst="rect">
              <a:avLst/>
            </a:prstGeom>
          </p:spPr>
        </p:pic>
        <p:pic>
          <p:nvPicPr>
            <p:cNvPr id="60" name="object 60"/>
            <p:cNvPicPr/>
            <p:nvPr/>
          </p:nvPicPr>
          <p:blipFill>
            <a:blip r:embed="rId10" cstate="print"/>
            <a:stretch>
              <a:fillRect/>
            </a:stretch>
          </p:blipFill>
          <p:spPr>
            <a:xfrm>
              <a:off x="1356774" y="4103445"/>
              <a:ext cx="1506323" cy="765984"/>
            </a:xfrm>
            <a:prstGeom prst="rect">
              <a:avLst/>
            </a:prstGeom>
          </p:spPr>
        </p:pic>
        <p:sp>
          <p:nvSpPr>
            <p:cNvPr id="61" name="object 61"/>
            <p:cNvSpPr/>
            <p:nvPr/>
          </p:nvSpPr>
          <p:spPr>
            <a:xfrm>
              <a:off x="1165097" y="2526030"/>
              <a:ext cx="1830705" cy="2548255"/>
            </a:xfrm>
            <a:custGeom>
              <a:avLst/>
              <a:gdLst/>
              <a:ahLst/>
              <a:cxnLst/>
              <a:rect l="l" t="t" r="r" b="b"/>
              <a:pathLst>
                <a:path w="1830705" h="2548254">
                  <a:moveTo>
                    <a:pt x="0" y="2548128"/>
                  </a:moveTo>
                  <a:lnTo>
                    <a:pt x="1830324" y="2548128"/>
                  </a:lnTo>
                  <a:lnTo>
                    <a:pt x="1830324" y="0"/>
                  </a:lnTo>
                  <a:lnTo>
                    <a:pt x="0" y="0"/>
                  </a:lnTo>
                  <a:lnTo>
                    <a:pt x="0" y="2548128"/>
                  </a:lnTo>
                  <a:close/>
                </a:path>
              </a:pathLst>
            </a:custGeom>
            <a:ln w="28956">
              <a:solidFill>
                <a:srgbClr val="EC7C30"/>
              </a:solidFill>
            </a:ln>
          </p:spPr>
          <p:txBody>
            <a:bodyPr wrap="square" lIns="0" tIns="0" rIns="0" bIns="0" rtlCol="0"/>
            <a:lstStyle/>
            <a:p>
              <a:endParaRPr/>
            </a:p>
          </p:txBody>
        </p:sp>
        <p:sp>
          <p:nvSpPr>
            <p:cNvPr id="62" name="object 62"/>
            <p:cNvSpPr/>
            <p:nvPr/>
          </p:nvSpPr>
          <p:spPr>
            <a:xfrm>
              <a:off x="126492" y="27432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grpSp>
      <p:sp>
        <p:nvSpPr>
          <p:cNvPr id="63" name="object 63"/>
          <p:cNvSpPr txBox="1">
            <a:spLocks noGrp="1"/>
          </p:cNvSpPr>
          <p:nvPr>
            <p:ph type="title"/>
          </p:nvPr>
        </p:nvSpPr>
        <p:spPr>
          <a:xfrm>
            <a:off x="211658" y="402020"/>
            <a:ext cx="6736606" cy="966290"/>
          </a:xfrm>
          <a:prstGeom prst="rect">
            <a:avLst/>
          </a:prstGeom>
        </p:spPr>
        <p:txBody>
          <a:bodyPr vert="horz" wrap="square" lIns="0" tIns="67945" rIns="0" bIns="0" rtlCol="0">
            <a:spAutoFit/>
          </a:bodyPr>
          <a:lstStyle/>
          <a:p>
            <a:pPr marL="12700" marR="5080" algn="ctr">
              <a:lnSpc>
                <a:spcPts val="3460"/>
              </a:lnSpc>
              <a:spcBef>
                <a:spcPts val="535"/>
              </a:spcBef>
            </a:pPr>
            <a:r>
              <a:rPr lang="tr-TR" sz="3200" spc="-35" dirty="0">
                <a:solidFill>
                  <a:srgbClr val="FFFFFF"/>
                </a:solidFill>
              </a:rPr>
              <a:t>BESİN ETİKETLERİNİ OKUMAK NEDEN ÖNEMLİ?</a:t>
            </a:r>
            <a:endParaRPr lang="tr-TR" sz="3200" dirty="0"/>
          </a:p>
        </p:txBody>
      </p:sp>
      <p:sp>
        <p:nvSpPr>
          <p:cNvPr id="66" name="object 66"/>
          <p:cNvSpPr/>
          <p:nvPr/>
        </p:nvSpPr>
        <p:spPr>
          <a:xfrm>
            <a:off x="3203848" y="1628800"/>
            <a:ext cx="5940152" cy="5040560"/>
          </a:xfrm>
          <a:custGeom>
            <a:avLst/>
            <a:gdLst/>
            <a:ahLst/>
            <a:cxnLst/>
            <a:rect l="l" t="t" r="r" b="b"/>
            <a:pathLst>
              <a:path w="5680075" h="3708400">
                <a:moveTo>
                  <a:pt x="5679948" y="0"/>
                </a:moveTo>
                <a:lnTo>
                  <a:pt x="0" y="0"/>
                </a:lnTo>
                <a:lnTo>
                  <a:pt x="0" y="3707891"/>
                </a:lnTo>
                <a:lnTo>
                  <a:pt x="5679948" y="3707891"/>
                </a:lnTo>
                <a:lnTo>
                  <a:pt x="5679948"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67" name="object 67"/>
          <p:cNvSpPr txBox="1"/>
          <p:nvPr/>
        </p:nvSpPr>
        <p:spPr>
          <a:xfrm>
            <a:off x="3707904" y="1700808"/>
            <a:ext cx="5148064" cy="5275803"/>
          </a:xfrm>
          <a:prstGeom prst="rect">
            <a:avLst/>
          </a:prstGeom>
        </p:spPr>
        <p:txBody>
          <a:bodyPr vert="horz" wrap="square" lIns="0" tIns="12700" rIns="0" bIns="0" rtlCol="0">
            <a:spAutoFit/>
          </a:bodyPr>
          <a:lstStyle/>
          <a:p>
            <a:r>
              <a:rPr lang="tr-TR" b="1" dirty="0">
                <a:solidFill>
                  <a:schemeClr val="bg1"/>
                </a:solidFill>
              </a:rPr>
              <a:t>Gıda etiketleri, tüketicilere ürünle ilgili bilgi vermekle beraber bireylerde bilinçli satın alma ve doğru besin tercihlerini etkileyen en önemli faktörlerden biridir. Gıda güvenliğinin önemli bir kısmını oluşturan etiketler, ambalajlanmış gıdanın besin </a:t>
            </a:r>
            <a:r>
              <a:rPr lang="tr-TR" b="1" dirty="0" err="1">
                <a:solidFill>
                  <a:schemeClr val="bg1"/>
                </a:solidFill>
              </a:rPr>
              <a:t>ögeleri</a:t>
            </a:r>
            <a:r>
              <a:rPr lang="tr-TR" b="1" dirty="0">
                <a:solidFill>
                  <a:schemeClr val="bg1"/>
                </a:solidFill>
              </a:rPr>
              <a:t>, porsiyon miktarları, hazırlama ve saklama koşulları, </a:t>
            </a:r>
            <a:r>
              <a:rPr lang="tr-TR" dirty="0" err="1">
                <a:solidFill>
                  <a:schemeClr val="bg1"/>
                </a:solidFill>
              </a:rPr>
              <a:t>intolerans</a:t>
            </a:r>
            <a:r>
              <a:rPr lang="tr-TR" dirty="0">
                <a:solidFill>
                  <a:schemeClr val="bg1"/>
                </a:solidFill>
              </a:rPr>
              <a:t> ve alerjiye sebep olabilecek ürünler yazmak zorunda!!</a:t>
            </a:r>
          </a:p>
          <a:p>
            <a:pPr>
              <a:buNone/>
            </a:pPr>
            <a:r>
              <a:rPr lang="tr-TR" b="1" dirty="0">
                <a:solidFill>
                  <a:srgbClr val="FF0000"/>
                </a:solidFill>
              </a:rPr>
              <a:t>Şeker içeriğini belirtmek için; şeker kamışı, </a:t>
            </a:r>
            <a:r>
              <a:rPr lang="tr-TR" b="1" dirty="0" err="1">
                <a:solidFill>
                  <a:srgbClr val="FF0000"/>
                </a:solidFill>
              </a:rPr>
              <a:t>invert</a:t>
            </a:r>
            <a:r>
              <a:rPr lang="tr-TR" b="1" dirty="0">
                <a:solidFill>
                  <a:srgbClr val="FF0000"/>
                </a:solidFill>
              </a:rPr>
              <a:t> şeker, mısır tatlandırıcı, pekmez ve malt şurubu</a:t>
            </a:r>
          </a:p>
          <a:p>
            <a:pPr>
              <a:buNone/>
            </a:pPr>
            <a:endParaRPr lang="tr-TR" b="1" dirty="0">
              <a:solidFill>
                <a:srgbClr val="FF0000"/>
              </a:solidFill>
            </a:endParaRPr>
          </a:p>
          <a:p>
            <a:pPr>
              <a:buNone/>
            </a:pPr>
            <a:r>
              <a:rPr lang="tr-TR" b="1" dirty="0">
                <a:solidFill>
                  <a:srgbClr val="FF0000"/>
                </a:solidFill>
              </a:rPr>
              <a:t>Tuz içeriği için; sodyum nitrat, sodyum bikarbonat, kaya tuzu ve sarımsak tuzu </a:t>
            </a:r>
          </a:p>
          <a:p>
            <a:pPr>
              <a:buNone/>
            </a:pPr>
            <a:endParaRPr lang="tr-TR" b="1" dirty="0">
              <a:solidFill>
                <a:srgbClr val="FF0000"/>
              </a:solidFill>
            </a:endParaRPr>
          </a:p>
          <a:p>
            <a:pPr>
              <a:buNone/>
            </a:pPr>
            <a:r>
              <a:rPr lang="tr-TR" b="1" dirty="0">
                <a:solidFill>
                  <a:schemeClr val="bg1"/>
                </a:solidFill>
              </a:rPr>
              <a:t>Paketli bir ürünün etiketini incelerken, etiket üzerinde </a:t>
            </a:r>
            <a:r>
              <a:rPr lang="tr-TR" b="1" dirty="0" err="1">
                <a:solidFill>
                  <a:schemeClr val="bg1"/>
                </a:solidFill>
              </a:rPr>
              <a:t>telafuz</a:t>
            </a:r>
            <a:r>
              <a:rPr lang="tr-TR" b="1" dirty="0">
                <a:solidFill>
                  <a:schemeClr val="bg1"/>
                </a:solidFill>
              </a:rPr>
              <a:t> edemediğiniz veya daha önce hiç duymadığınız bir bileşen var ise, bu ürünü satın almadan önce bir kez daha düşünmenizi öneririz.</a:t>
            </a:r>
          </a:p>
          <a:p>
            <a:endParaRPr lang="tr-TR" b="1" dirty="0">
              <a:solidFill>
                <a:schemeClr val="bg1"/>
              </a:solidFill>
            </a:endParaRPr>
          </a:p>
        </p:txBody>
      </p:sp>
      <p:pic>
        <p:nvPicPr>
          <p:cNvPr id="68" name="Picture 2" descr="C:\Users\aidata\Desktop\daria-volkova-BMnX7L9G5xc-unsplash-1024x768.jpg"/>
          <p:cNvPicPr>
            <a:picLocks noChangeAspect="1" noChangeArrowheads="1"/>
          </p:cNvPicPr>
          <p:nvPr/>
        </p:nvPicPr>
        <p:blipFill>
          <a:blip r:embed="rId11" cstate="print"/>
          <a:srcRect/>
          <a:stretch>
            <a:fillRect/>
          </a:stretch>
        </p:blipFill>
        <p:spPr bwMode="auto">
          <a:xfrm>
            <a:off x="0" y="1556792"/>
            <a:ext cx="3491880" cy="5301208"/>
          </a:xfrm>
          <a:prstGeom prst="rect">
            <a:avLst/>
          </a:prstGeom>
          <a:noFill/>
        </p:spPr>
      </p:pic>
    </p:spTree>
    <p:extLst>
      <p:ext uri="{BB962C8B-B14F-4D97-AF65-F5344CB8AC3E}">
        <p14:creationId xmlns:p14="http://schemas.microsoft.com/office/powerpoint/2010/main" val="13108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73BE710D-B56B-DC22-F353-1A706378090F}"/>
              </a:ext>
            </a:extLst>
          </p:cNvPr>
          <p:cNvSpPr/>
          <p:nvPr/>
        </p:nvSpPr>
        <p:spPr>
          <a:xfrm>
            <a:off x="60075" y="145204"/>
            <a:ext cx="9254471" cy="10101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4FBD03C7-A132-D086-0744-347EF81BCAAD}"/>
              </a:ext>
            </a:extLst>
          </p:cNvPr>
          <p:cNvSpPr/>
          <p:nvPr/>
        </p:nvSpPr>
        <p:spPr>
          <a:xfrm>
            <a:off x="6681482" y="-11454"/>
            <a:ext cx="2715779" cy="6858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ln>
                <a:solidFill>
                  <a:schemeClr val="bg1"/>
                </a:solidFill>
              </a:ln>
            </a:endParaRPr>
          </a:p>
        </p:txBody>
      </p:sp>
      <p:grpSp>
        <p:nvGrpSpPr>
          <p:cNvPr id="2" name="object 2"/>
          <p:cNvGrpSpPr/>
          <p:nvPr/>
        </p:nvGrpSpPr>
        <p:grpSpPr>
          <a:xfrm>
            <a:off x="142790" y="1340768"/>
            <a:ext cx="8461658" cy="4705871"/>
            <a:chOff x="93286" y="908050"/>
            <a:chExt cx="9051290" cy="5641975"/>
          </a:xfrm>
        </p:grpSpPr>
        <p:pic>
          <p:nvPicPr>
            <p:cNvPr id="3" name="object 3"/>
            <p:cNvPicPr/>
            <p:nvPr/>
          </p:nvPicPr>
          <p:blipFill>
            <a:blip r:embed="rId2" cstate="print"/>
            <a:stretch>
              <a:fillRect/>
            </a:stretch>
          </p:blipFill>
          <p:spPr>
            <a:xfrm>
              <a:off x="1190625" y="908050"/>
              <a:ext cx="7270750" cy="5641975"/>
            </a:xfrm>
            <a:prstGeom prst="rect">
              <a:avLst/>
            </a:prstGeom>
          </p:spPr>
        </p:pic>
        <p:pic>
          <p:nvPicPr>
            <p:cNvPr id="4" name="object 4"/>
            <p:cNvPicPr/>
            <p:nvPr/>
          </p:nvPicPr>
          <p:blipFill>
            <a:blip r:embed="rId3" cstate="print"/>
            <a:stretch>
              <a:fillRect/>
            </a:stretch>
          </p:blipFill>
          <p:spPr>
            <a:xfrm>
              <a:off x="93286" y="1073022"/>
              <a:ext cx="3328728" cy="1806321"/>
            </a:xfrm>
            <a:prstGeom prst="rect">
              <a:avLst/>
            </a:prstGeom>
          </p:spPr>
        </p:pic>
        <p:pic>
          <p:nvPicPr>
            <p:cNvPr id="5" name="object 5"/>
            <p:cNvPicPr/>
            <p:nvPr/>
          </p:nvPicPr>
          <p:blipFill>
            <a:blip r:embed="rId4" cstate="print"/>
            <a:stretch>
              <a:fillRect/>
            </a:stretch>
          </p:blipFill>
          <p:spPr>
            <a:xfrm>
              <a:off x="2599944" y="2394585"/>
              <a:ext cx="1644015" cy="2750185"/>
            </a:xfrm>
            <a:prstGeom prst="rect">
              <a:avLst/>
            </a:prstGeom>
          </p:spPr>
        </p:pic>
        <p:pic>
          <p:nvPicPr>
            <p:cNvPr id="6" name="object 6"/>
            <p:cNvPicPr/>
            <p:nvPr/>
          </p:nvPicPr>
          <p:blipFill>
            <a:blip r:embed="rId5" cstate="print"/>
            <a:stretch>
              <a:fillRect/>
            </a:stretch>
          </p:blipFill>
          <p:spPr>
            <a:xfrm>
              <a:off x="676274" y="3579748"/>
              <a:ext cx="1570101" cy="1177925"/>
            </a:xfrm>
            <a:prstGeom prst="rect">
              <a:avLst/>
            </a:prstGeom>
          </p:spPr>
        </p:pic>
        <p:pic>
          <p:nvPicPr>
            <p:cNvPr id="7" name="object 7"/>
            <p:cNvPicPr/>
            <p:nvPr/>
          </p:nvPicPr>
          <p:blipFill>
            <a:blip r:embed="rId6" cstate="print"/>
            <a:stretch>
              <a:fillRect/>
            </a:stretch>
          </p:blipFill>
          <p:spPr>
            <a:xfrm>
              <a:off x="5726176" y="4383087"/>
              <a:ext cx="2085975" cy="1524000"/>
            </a:xfrm>
            <a:prstGeom prst="rect">
              <a:avLst/>
            </a:prstGeom>
          </p:spPr>
        </p:pic>
        <p:pic>
          <p:nvPicPr>
            <p:cNvPr id="8" name="object 8"/>
            <p:cNvPicPr/>
            <p:nvPr/>
          </p:nvPicPr>
          <p:blipFill>
            <a:blip r:embed="rId7" cstate="print"/>
            <a:stretch>
              <a:fillRect/>
            </a:stretch>
          </p:blipFill>
          <p:spPr>
            <a:xfrm>
              <a:off x="4395851" y="1211325"/>
              <a:ext cx="4748148" cy="2747899"/>
            </a:xfrm>
            <a:prstGeom prst="rect">
              <a:avLst/>
            </a:prstGeom>
          </p:spPr>
        </p:pic>
      </p:grpSp>
      <p:sp>
        <p:nvSpPr>
          <p:cNvPr id="9" name="object 9"/>
          <p:cNvSpPr txBox="1">
            <a:spLocks noGrp="1"/>
          </p:cNvSpPr>
          <p:nvPr>
            <p:ph type="title"/>
          </p:nvPr>
        </p:nvSpPr>
        <p:spPr>
          <a:xfrm>
            <a:off x="357535" y="63111"/>
            <a:ext cx="5406089" cy="1001428"/>
          </a:xfrm>
          <a:prstGeom prst="rect">
            <a:avLst/>
          </a:prstGeom>
        </p:spPr>
        <p:txBody>
          <a:bodyPr vert="horz" wrap="square" lIns="0" tIns="443103" rIns="0" bIns="0" rtlCol="0">
            <a:spAutoFit/>
          </a:bodyPr>
          <a:lstStyle/>
          <a:p>
            <a:pPr marL="283845">
              <a:lnSpc>
                <a:spcPct val="100000"/>
              </a:lnSpc>
              <a:spcBef>
                <a:spcPts val="100"/>
              </a:spcBef>
            </a:pPr>
            <a:r>
              <a:rPr lang="tr-TR" sz="3600" dirty="0">
                <a:solidFill>
                  <a:schemeClr val="bg1"/>
                </a:solidFill>
                <a:latin typeface="+mn-lt"/>
              </a:rPr>
              <a:t>BESİN ETİKETLERİ OKUMA</a:t>
            </a:r>
            <a:endParaRPr sz="3600" spc="-10" dirty="0">
              <a:solidFill>
                <a:schemeClr val="bg1"/>
              </a:solidFill>
              <a:latin typeface="+mn-lt"/>
            </a:endParaRPr>
          </a:p>
        </p:txBody>
      </p:sp>
      <p:sp>
        <p:nvSpPr>
          <p:cNvPr id="10" name="object 12">
            <a:extLst>
              <a:ext uri="{FF2B5EF4-FFF2-40B4-BE49-F238E27FC236}">
                <a16:creationId xmlns:a16="http://schemas.microsoft.com/office/drawing/2014/main" id="{A9A157A6-9C58-E4AF-4DE1-1D72CE6720A5}"/>
              </a:ext>
            </a:extLst>
          </p:cNvPr>
          <p:cNvSpPr txBox="1"/>
          <p:nvPr/>
        </p:nvSpPr>
        <p:spPr>
          <a:xfrm>
            <a:off x="0" y="5368490"/>
            <a:ext cx="5558666" cy="1489510"/>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9525" rIns="0" bIns="0" rtlCol="0">
            <a:spAutoFit/>
          </a:bodyPr>
          <a:lstStyle/>
          <a:p>
            <a:pPr marL="9525" marR="3810">
              <a:spcBef>
                <a:spcPts val="75"/>
              </a:spcBef>
            </a:pPr>
            <a:r>
              <a:rPr sz="1350" b="1" spc="-4" dirty="0">
                <a:solidFill>
                  <a:srgbClr val="FFC000"/>
                </a:solidFill>
                <a:latin typeface="Calibri"/>
                <a:cs typeface="Calibri"/>
              </a:rPr>
              <a:t>Son</a:t>
            </a:r>
            <a:r>
              <a:rPr sz="1350" b="1" spc="-15" dirty="0">
                <a:solidFill>
                  <a:srgbClr val="FFC000"/>
                </a:solidFill>
                <a:latin typeface="Calibri"/>
                <a:cs typeface="Calibri"/>
              </a:rPr>
              <a:t> </a:t>
            </a:r>
            <a:r>
              <a:rPr sz="1350" b="1" spc="-8" dirty="0">
                <a:solidFill>
                  <a:srgbClr val="FFC000"/>
                </a:solidFill>
                <a:latin typeface="Calibri"/>
                <a:cs typeface="Calibri"/>
              </a:rPr>
              <a:t>Kullanma</a:t>
            </a:r>
            <a:r>
              <a:rPr sz="1350" b="1" spc="11" dirty="0">
                <a:solidFill>
                  <a:srgbClr val="FFC000"/>
                </a:solidFill>
                <a:latin typeface="Calibri"/>
                <a:cs typeface="Calibri"/>
              </a:rPr>
              <a:t> </a:t>
            </a:r>
            <a:r>
              <a:rPr sz="1350" b="1" spc="-4" dirty="0">
                <a:solidFill>
                  <a:srgbClr val="FFC000"/>
                </a:solidFill>
                <a:latin typeface="Calibri"/>
                <a:cs typeface="Calibri"/>
              </a:rPr>
              <a:t>Tarihi</a:t>
            </a:r>
            <a:r>
              <a:rPr sz="1350" b="1" spc="4" dirty="0">
                <a:solidFill>
                  <a:srgbClr val="FFC000"/>
                </a:solidFill>
                <a:latin typeface="Calibri"/>
                <a:cs typeface="Calibri"/>
              </a:rPr>
              <a:t> </a:t>
            </a:r>
            <a:r>
              <a:rPr sz="1350" b="1" dirty="0">
                <a:solidFill>
                  <a:srgbClr val="FF0000"/>
                </a:solidFill>
                <a:latin typeface="Calibri"/>
                <a:cs typeface="Calibri"/>
              </a:rPr>
              <a:t>(SKT)</a:t>
            </a:r>
            <a:r>
              <a:rPr sz="1350" b="1" spc="11" dirty="0">
                <a:solidFill>
                  <a:srgbClr val="FF0000"/>
                </a:solidFill>
                <a:latin typeface="Calibri"/>
                <a:cs typeface="Calibri"/>
              </a:rPr>
              <a:t> </a:t>
            </a:r>
            <a:r>
              <a:rPr sz="1350" b="1" dirty="0">
                <a:solidFill>
                  <a:srgbClr val="FFC000"/>
                </a:solidFill>
                <a:latin typeface="Calibri"/>
                <a:cs typeface="Calibri"/>
              </a:rPr>
              <a:t>:</a:t>
            </a:r>
            <a:r>
              <a:rPr sz="1350" b="1" spc="-4" dirty="0">
                <a:solidFill>
                  <a:srgbClr val="FFC000"/>
                </a:solidFill>
                <a:latin typeface="Calibri"/>
                <a:cs typeface="Calibri"/>
              </a:rPr>
              <a:t> </a:t>
            </a:r>
            <a:r>
              <a:rPr sz="1350" b="1" spc="-4" dirty="0">
                <a:latin typeface="Calibri"/>
                <a:cs typeface="Calibri"/>
              </a:rPr>
              <a:t>Bir</a:t>
            </a:r>
            <a:r>
              <a:rPr sz="1350" b="1" spc="8" dirty="0">
                <a:latin typeface="Calibri"/>
                <a:cs typeface="Calibri"/>
              </a:rPr>
              <a:t> </a:t>
            </a:r>
            <a:r>
              <a:rPr sz="1350" b="1" spc="-8" dirty="0">
                <a:latin typeface="Calibri"/>
                <a:cs typeface="Calibri"/>
              </a:rPr>
              <a:t>ürünün</a:t>
            </a:r>
            <a:r>
              <a:rPr sz="1350" b="1" dirty="0">
                <a:latin typeface="Calibri"/>
                <a:cs typeface="Calibri"/>
              </a:rPr>
              <a:t> </a:t>
            </a:r>
            <a:r>
              <a:rPr sz="1350" b="1" spc="-4" dirty="0">
                <a:latin typeface="Calibri"/>
                <a:cs typeface="Calibri"/>
              </a:rPr>
              <a:t>sağlıklı </a:t>
            </a:r>
            <a:r>
              <a:rPr sz="1350" b="1" spc="-296" dirty="0">
                <a:latin typeface="Calibri"/>
                <a:cs typeface="Calibri"/>
              </a:rPr>
              <a:t> </a:t>
            </a:r>
            <a:r>
              <a:rPr sz="1350" b="1" dirty="0">
                <a:latin typeface="Calibri"/>
                <a:cs typeface="Calibri"/>
              </a:rPr>
              <a:t>ve </a:t>
            </a:r>
            <a:r>
              <a:rPr sz="1350" b="1" spc="-4" dirty="0">
                <a:latin typeface="Calibri"/>
                <a:cs typeface="Calibri"/>
              </a:rPr>
              <a:t>kaliteli bir şekilde en son kullanılabileceği </a:t>
            </a:r>
            <a:r>
              <a:rPr sz="1350" b="1" dirty="0">
                <a:latin typeface="Calibri"/>
                <a:cs typeface="Calibri"/>
              </a:rPr>
              <a:t> </a:t>
            </a:r>
            <a:r>
              <a:rPr sz="1350" b="1" spc="-8" dirty="0">
                <a:latin typeface="Calibri"/>
                <a:cs typeface="Calibri"/>
              </a:rPr>
              <a:t>tarihi</a:t>
            </a:r>
            <a:r>
              <a:rPr sz="1350" b="1" spc="4" dirty="0">
                <a:latin typeface="Calibri"/>
                <a:cs typeface="Calibri"/>
              </a:rPr>
              <a:t> </a:t>
            </a:r>
            <a:r>
              <a:rPr sz="1350" b="1" spc="-8" dirty="0">
                <a:latin typeface="Calibri"/>
                <a:cs typeface="Calibri"/>
              </a:rPr>
              <a:t>ifade</a:t>
            </a:r>
            <a:r>
              <a:rPr sz="1350" b="1" spc="15" dirty="0">
                <a:latin typeface="Calibri"/>
                <a:cs typeface="Calibri"/>
              </a:rPr>
              <a:t> </a:t>
            </a:r>
            <a:r>
              <a:rPr sz="1350" b="1" spc="-8" dirty="0" err="1">
                <a:latin typeface="Calibri"/>
                <a:cs typeface="Calibri"/>
              </a:rPr>
              <a:t>eder</a:t>
            </a:r>
            <a:r>
              <a:rPr sz="1350" b="1" spc="-8" dirty="0">
                <a:latin typeface="Calibri"/>
                <a:cs typeface="Calibri"/>
              </a:rPr>
              <a:t>.</a:t>
            </a:r>
            <a:endParaRPr lang="tr-TR" sz="1350" b="1" spc="-8" dirty="0">
              <a:latin typeface="Calibri"/>
              <a:cs typeface="Calibri"/>
            </a:endParaRPr>
          </a:p>
          <a:p>
            <a:pPr marL="9525">
              <a:spcBef>
                <a:spcPts val="75"/>
              </a:spcBef>
            </a:pPr>
            <a:r>
              <a:rPr lang="tr-TR" sz="1350" b="1" dirty="0">
                <a:solidFill>
                  <a:srgbClr val="FFC000"/>
                </a:solidFill>
                <a:latin typeface="Calibri"/>
                <a:cs typeface="Calibri"/>
              </a:rPr>
              <a:t>Tavsiye</a:t>
            </a:r>
            <a:r>
              <a:rPr lang="tr-TR" sz="1350" b="1" spc="-34" dirty="0">
                <a:solidFill>
                  <a:srgbClr val="FFC000"/>
                </a:solidFill>
                <a:latin typeface="Calibri"/>
                <a:cs typeface="Calibri"/>
              </a:rPr>
              <a:t> </a:t>
            </a:r>
            <a:r>
              <a:rPr lang="tr-TR" sz="1350" b="1" spc="-4" dirty="0">
                <a:solidFill>
                  <a:srgbClr val="FFC000"/>
                </a:solidFill>
                <a:latin typeface="Calibri"/>
                <a:cs typeface="Calibri"/>
              </a:rPr>
              <a:t>Edilen</a:t>
            </a:r>
            <a:r>
              <a:rPr lang="tr-TR" sz="1350" b="1" spc="-19" dirty="0">
                <a:solidFill>
                  <a:srgbClr val="FFC000"/>
                </a:solidFill>
                <a:latin typeface="Calibri"/>
                <a:cs typeface="Calibri"/>
              </a:rPr>
              <a:t> </a:t>
            </a:r>
            <a:r>
              <a:rPr lang="tr-TR" sz="1350" b="1" spc="-4" dirty="0">
                <a:solidFill>
                  <a:srgbClr val="FFC000"/>
                </a:solidFill>
                <a:latin typeface="Calibri"/>
                <a:cs typeface="Calibri"/>
              </a:rPr>
              <a:t>Tüketim</a:t>
            </a:r>
            <a:r>
              <a:rPr lang="tr-TR" sz="1350" b="1" dirty="0">
                <a:solidFill>
                  <a:srgbClr val="FFC000"/>
                </a:solidFill>
                <a:latin typeface="Calibri"/>
                <a:cs typeface="Calibri"/>
              </a:rPr>
              <a:t> </a:t>
            </a:r>
            <a:r>
              <a:rPr lang="tr-TR" sz="1350" b="1" spc="-4" dirty="0">
                <a:solidFill>
                  <a:srgbClr val="FFC000"/>
                </a:solidFill>
                <a:latin typeface="Calibri"/>
                <a:cs typeface="Calibri"/>
              </a:rPr>
              <a:t>Tarihi</a:t>
            </a:r>
            <a:r>
              <a:rPr lang="tr-TR" sz="1350" b="1" dirty="0">
                <a:solidFill>
                  <a:srgbClr val="FFC000"/>
                </a:solidFill>
                <a:latin typeface="Calibri"/>
                <a:cs typeface="Calibri"/>
              </a:rPr>
              <a:t> </a:t>
            </a:r>
            <a:r>
              <a:rPr lang="tr-TR" sz="1350" b="1" dirty="0">
                <a:solidFill>
                  <a:srgbClr val="FF0000"/>
                </a:solidFill>
                <a:latin typeface="Calibri"/>
                <a:cs typeface="Calibri"/>
              </a:rPr>
              <a:t>(TETT)</a:t>
            </a:r>
            <a:r>
              <a:rPr lang="tr-TR" sz="1350" b="1" spc="-23" dirty="0">
                <a:solidFill>
                  <a:srgbClr val="FF0000"/>
                </a:solidFill>
                <a:latin typeface="Calibri"/>
                <a:cs typeface="Calibri"/>
              </a:rPr>
              <a:t> </a:t>
            </a:r>
            <a:r>
              <a:rPr lang="tr-TR" sz="1350" b="1" dirty="0">
                <a:solidFill>
                  <a:srgbClr val="FFC000"/>
                </a:solidFill>
                <a:latin typeface="Calibri"/>
                <a:cs typeface="Calibri"/>
              </a:rPr>
              <a:t>:</a:t>
            </a:r>
            <a:r>
              <a:rPr lang="tr-TR" sz="1350" b="1" spc="-11" dirty="0">
                <a:solidFill>
                  <a:srgbClr val="FFC000"/>
                </a:solidFill>
                <a:latin typeface="Calibri"/>
                <a:cs typeface="Calibri"/>
              </a:rPr>
              <a:t> </a:t>
            </a:r>
            <a:r>
              <a:rPr lang="tr-TR" sz="1350" b="1" dirty="0">
                <a:latin typeface="Calibri"/>
                <a:cs typeface="Calibri"/>
              </a:rPr>
              <a:t>Uygun</a:t>
            </a:r>
            <a:endParaRPr lang="tr-TR" sz="1350" dirty="0">
              <a:latin typeface="Calibri"/>
              <a:cs typeface="Calibri"/>
            </a:endParaRPr>
          </a:p>
          <a:p>
            <a:pPr marL="9525"/>
            <a:r>
              <a:rPr lang="tr-TR" sz="1350" b="1" spc="-4" dirty="0">
                <a:latin typeface="Calibri"/>
                <a:cs typeface="Calibri"/>
              </a:rPr>
              <a:t>şekilde</a:t>
            </a:r>
            <a:r>
              <a:rPr lang="tr-TR" sz="1350" b="1" spc="-19" dirty="0">
                <a:latin typeface="Calibri"/>
                <a:cs typeface="Calibri"/>
              </a:rPr>
              <a:t> </a:t>
            </a:r>
            <a:r>
              <a:rPr lang="tr-TR" sz="1350" b="1" spc="-8" dirty="0">
                <a:latin typeface="Calibri"/>
                <a:cs typeface="Calibri"/>
              </a:rPr>
              <a:t>muhafaza</a:t>
            </a:r>
            <a:r>
              <a:rPr lang="tr-TR" sz="1350" b="1" spc="26" dirty="0">
                <a:latin typeface="Calibri"/>
                <a:cs typeface="Calibri"/>
              </a:rPr>
              <a:t> </a:t>
            </a:r>
            <a:r>
              <a:rPr lang="tr-TR" sz="1350" b="1" spc="-4" dirty="0">
                <a:latin typeface="Calibri"/>
                <a:cs typeface="Calibri"/>
              </a:rPr>
              <a:t>edildiğinde,</a:t>
            </a:r>
            <a:r>
              <a:rPr lang="tr-TR" sz="1350" b="1" spc="-15" dirty="0">
                <a:latin typeface="Calibri"/>
                <a:cs typeface="Calibri"/>
              </a:rPr>
              <a:t> </a:t>
            </a:r>
            <a:r>
              <a:rPr lang="tr-TR" sz="1350" b="1" spc="-4" dirty="0">
                <a:latin typeface="Calibri"/>
                <a:cs typeface="Calibri"/>
              </a:rPr>
              <a:t>gıdanın</a:t>
            </a:r>
            <a:r>
              <a:rPr lang="tr-TR" sz="1350" b="1" spc="-8" dirty="0">
                <a:latin typeface="Calibri"/>
                <a:cs typeface="Calibri"/>
              </a:rPr>
              <a:t> kendine</a:t>
            </a:r>
            <a:r>
              <a:rPr lang="tr-TR" sz="1350" b="1" spc="-4" dirty="0">
                <a:latin typeface="Calibri"/>
                <a:cs typeface="Calibri"/>
              </a:rPr>
              <a:t> </a:t>
            </a:r>
            <a:r>
              <a:rPr lang="tr-TR" sz="1350" b="1" spc="-8" dirty="0">
                <a:latin typeface="Calibri"/>
                <a:cs typeface="Calibri"/>
              </a:rPr>
              <a:t>has</a:t>
            </a:r>
            <a:endParaRPr lang="tr-TR" sz="1350" dirty="0">
              <a:latin typeface="Calibri"/>
              <a:cs typeface="Calibri"/>
            </a:endParaRPr>
          </a:p>
          <a:p>
            <a:pPr marL="9525" marR="477203"/>
            <a:r>
              <a:rPr lang="tr-TR" sz="1350" b="1" spc="-8" dirty="0">
                <a:latin typeface="Calibri"/>
                <a:cs typeface="Calibri"/>
              </a:rPr>
              <a:t>özelliklerini</a:t>
            </a:r>
            <a:r>
              <a:rPr lang="tr-TR" sz="1350" b="1" dirty="0">
                <a:latin typeface="Calibri"/>
                <a:cs typeface="Calibri"/>
              </a:rPr>
              <a:t> </a:t>
            </a:r>
            <a:r>
              <a:rPr lang="tr-TR" sz="1350" b="1" spc="-8" dirty="0">
                <a:latin typeface="Calibri"/>
                <a:cs typeface="Calibri"/>
              </a:rPr>
              <a:t>koruduğu</a:t>
            </a:r>
            <a:r>
              <a:rPr lang="tr-TR" sz="1350" b="1" spc="11" dirty="0">
                <a:latin typeface="Calibri"/>
                <a:cs typeface="Calibri"/>
              </a:rPr>
              <a:t> </a:t>
            </a:r>
            <a:r>
              <a:rPr lang="tr-TR" sz="1350" b="1" spc="-4" dirty="0">
                <a:latin typeface="Calibri"/>
                <a:cs typeface="Calibri"/>
              </a:rPr>
              <a:t>süreyi</a:t>
            </a:r>
            <a:r>
              <a:rPr lang="tr-TR" sz="1350" b="1" spc="-15" dirty="0">
                <a:latin typeface="Calibri"/>
                <a:cs typeface="Calibri"/>
              </a:rPr>
              <a:t> </a:t>
            </a:r>
            <a:r>
              <a:rPr lang="tr-TR" sz="1350" b="1" spc="-4" dirty="0">
                <a:latin typeface="Calibri"/>
                <a:cs typeface="Calibri"/>
              </a:rPr>
              <a:t>gösteren </a:t>
            </a:r>
            <a:r>
              <a:rPr lang="tr-TR" sz="1350" b="1" spc="-8" dirty="0">
                <a:latin typeface="Calibri"/>
                <a:cs typeface="Calibri"/>
              </a:rPr>
              <a:t>tarih, </a:t>
            </a:r>
            <a:r>
              <a:rPr lang="tr-TR" sz="1350" b="1" spc="-296" dirty="0">
                <a:latin typeface="Calibri"/>
                <a:cs typeface="Calibri"/>
              </a:rPr>
              <a:t> </a:t>
            </a:r>
            <a:r>
              <a:rPr lang="tr-TR" sz="1350" b="1" dirty="0">
                <a:latin typeface="Calibri"/>
                <a:cs typeface="Calibri"/>
              </a:rPr>
              <a:t>Tavsiye</a:t>
            </a:r>
            <a:r>
              <a:rPr lang="tr-TR" sz="1350" b="1" spc="-34" dirty="0">
                <a:latin typeface="Calibri"/>
                <a:cs typeface="Calibri"/>
              </a:rPr>
              <a:t> </a:t>
            </a:r>
            <a:r>
              <a:rPr lang="tr-TR" sz="1350" b="1" spc="-4" dirty="0">
                <a:latin typeface="Calibri"/>
                <a:cs typeface="Calibri"/>
              </a:rPr>
              <a:t>Edilen</a:t>
            </a:r>
            <a:r>
              <a:rPr lang="tr-TR" sz="1350" b="1" spc="-15" dirty="0">
                <a:latin typeface="Calibri"/>
                <a:cs typeface="Calibri"/>
              </a:rPr>
              <a:t> </a:t>
            </a:r>
            <a:r>
              <a:rPr lang="tr-TR" sz="1350" b="1" spc="-4" dirty="0">
                <a:latin typeface="Calibri"/>
                <a:cs typeface="Calibri"/>
              </a:rPr>
              <a:t>Tüketim Tarihi’ni</a:t>
            </a:r>
            <a:r>
              <a:rPr lang="tr-TR" sz="1350" b="1" spc="-11" dirty="0">
                <a:latin typeface="Calibri"/>
                <a:cs typeface="Calibri"/>
              </a:rPr>
              <a:t> </a:t>
            </a:r>
            <a:r>
              <a:rPr lang="tr-TR" sz="1350" b="1" spc="-4" dirty="0">
                <a:latin typeface="Calibri"/>
                <a:cs typeface="Calibri"/>
              </a:rPr>
              <a:t>gösterir.</a:t>
            </a:r>
            <a:endParaRPr lang="tr-TR" sz="1350" dirty="0">
              <a:latin typeface="Calibri"/>
              <a:cs typeface="Calibri"/>
            </a:endParaRPr>
          </a:p>
          <a:p>
            <a:pPr marL="9525" marR="3810">
              <a:spcBef>
                <a:spcPts val="75"/>
              </a:spcBef>
            </a:pPr>
            <a:endParaRPr sz="1350" dirty="0">
              <a:latin typeface="Calibri"/>
              <a:cs typeface="Calibri"/>
            </a:endParaRPr>
          </a:p>
        </p:txBody>
      </p:sp>
    </p:spTree>
    <p:extLst>
      <p:ext uri="{BB962C8B-B14F-4D97-AF65-F5344CB8AC3E}">
        <p14:creationId xmlns:p14="http://schemas.microsoft.com/office/powerpoint/2010/main" val="1703944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73BE710D-B56B-DC22-F353-1A706378090F}"/>
              </a:ext>
            </a:extLst>
          </p:cNvPr>
          <p:cNvSpPr/>
          <p:nvPr/>
        </p:nvSpPr>
        <p:spPr>
          <a:xfrm>
            <a:off x="60075" y="145204"/>
            <a:ext cx="9254471" cy="10101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4FBD03C7-A132-D086-0744-347EF81BCAAD}"/>
              </a:ext>
            </a:extLst>
          </p:cNvPr>
          <p:cNvSpPr/>
          <p:nvPr/>
        </p:nvSpPr>
        <p:spPr>
          <a:xfrm>
            <a:off x="6681482" y="-11454"/>
            <a:ext cx="2715779" cy="6858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ln>
                <a:solidFill>
                  <a:schemeClr val="bg1"/>
                </a:solidFill>
              </a:ln>
            </a:endParaRPr>
          </a:p>
        </p:txBody>
      </p:sp>
      <p:sp>
        <p:nvSpPr>
          <p:cNvPr id="9" name="object 9"/>
          <p:cNvSpPr txBox="1">
            <a:spLocks noGrp="1"/>
          </p:cNvSpPr>
          <p:nvPr>
            <p:ph type="title"/>
          </p:nvPr>
        </p:nvSpPr>
        <p:spPr>
          <a:xfrm>
            <a:off x="357535" y="63111"/>
            <a:ext cx="5406089" cy="1001428"/>
          </a:xfrm>
          <a:prstGeom prst="rect">
            <a:avLst/>
          </a:prstGeom>
        </p:spPr>
        <p:txBody>
          <a:bodyPr vert="horz" wrap="square" lIns="0" tIns="443103" rIns="0" bIns="0" rtlCol="0">
            <a:spAutoFit/>
          </a:bodyPr>
          <a:lstStyle/>
          <a:p>
            <a:pPr marL="283845">
              <a:lnSpc>
                <a:spcPct val="100000"/>
              </a:lnSpc>
              <a:spcBef>
                <a:spcPts val="100"/>
              </a:spcBef>
            </a:pPr>
            <a:r>
              <a:rPr lang="tr-TR" sz="3600" dirty="0">
                <a:solidFill>
                  <a:schemeClr val="bg1"/>
                </a:solidFill>
                <a:latin typeface="+mn-lt"/>
              </a:rPr>
              <a:t>BESİN ETİKETLERİ OKUMA</a:t>
            </a:r>
            <a:endParaRPr sz="3600" spc="-10" dirty="0">
              <a:solidFill>
                <a:schemeClr val="bg1"/>
              </a:solidFill>
              <a:latin typeface="+mn-lt"/>
            </a:endParaRPr>
          </a:p>
        </p:txBody>
      </p:sp>
      <p:pic>
        <p:nvPicPr>
          <p:cNvPr id="13" name="object 10">
            <a:extLst>
              <a:ext uri="{FF2B5EF4-FFF2-40B4-BE49-F238E27FC236}">
                <a16:creationId xmlns:a16="http://schemas.microsoft.com/office/drawing/2014/main" id="{BDF0C4B5-ACDE-E2FB-11D1-7511DBFB14E4}"/>
              </a:ext>
            </a:extLst>
          </p:cNvPr>
          <p:cNvPicPr/>
          <p:nvPr/>
        </p:nvPicPr>
        <p:blipFill>
          <a:blip r:embed="rId2" cstate="print"/>
          <a:stretch>
            <a:fillRect/>
          </a:stretch>
        </p:blipFill>
        <p:spPr>
          <a:xfrm>
            <a:off x="60075" y="1162672"/>
            <a:ext cx="3766185" cy="3388995"/>
          </a:xfrm>
          <a:prstGeom prst="rect">
            <a:avLst/>
          </a:prstGeom>
        </p:spPr>
      </p:pic>
      <p:sp>
        <p:nvSpPr>
          <p:cNvPr id="14" name="object 11">
            <a:extLst>
              <a:ext uri="{FF2B5EF4-FFF2-40B4-BE49-F238E27FC236}">
                <a16:creationId xmlns:a16="http://schemas.microsoft.com/office/drawing/2014/main" id="{C8A0680E-45B0-019E-64A4-B164C48A9FB9}"/>
              </a:ext>
            </a:extLst>
          </p:cNvPr>
          <p:cNvSpPr txBox="1"/>
          <p:nvPr/>
        </p:nvSpPr>
        <p:spPr>
          <a:xfrm>
            <a:off x="3827860" y="1143520"/>
            <a:ext cx="5577453" cy="2999058"/>
          </a:xfrm>
          <a:prstGeom prst="rect">
            <a:avLst/>
          </a:prstGeom>
        </p:spPr>
        <p:style>
          <a:lnRef idx="1">
            <a:schemeClr val="accent1"/>
          </a:lnRef>
          <a:fillRef idx="3">
            <a:schemeClr val="accent1"/>
          </a:fillRef>
          <a:effectRef idx="2">
            <a:schemeClr val="accent1"/>
          </a:effectRef>
          <a:fontRef idx="minor">
            <a:schemeClr val="lt1"/>
          </a:fontRef>
        </p:style>
        <p:txBody>
          <a:bodyPr vert="horz" wrap="square" lIns="0" tIns="26194" rIns="0" bIns="0" rtlCol="0">
            <a:spAutoFit/>
          </a:bodyPr>
          <a:lstStyle/>
          <a:p>
            <a:pPr marL="70009" marR="2858">
              <a:lnSpc>
                <a:spcPts val="1620"/>
              </a:lnSpc>
              <a:spcBef>
                <a:spcPts val="206"/>
              </a:spcBef>
            </a:pPr>
            <a:r>
              <a:rPr sz="1500" b="1" spc="-15" dirty="0">
                <a:solidFill>
                  <a:schemeClr val="bg1"/>
                </a:solidFill>
                <a:latin typeface="Calibri"/>
                <a:cs typeface="Calibri"/>
              </a:rPr>
              <a:t>Paketli </a:t>
            </a:r>
            <a:r>
              <a:rPr sz="1500" b="1" dirty="0">
                <a:solidFill>
                  <a:schemeClr val="bg1"/>
                </a:solidFill>
                <a:latin typeface="Calibri"/>
                <a:cs typeface="Calibri"/>
              </a:rPr>
              <a:t>bir ürünün </a:t>
            </a:r>
            <a:r>
              <a:rPr sz="1500" b="1" spc="-4" dirty="0">
                <a:solidFill>
                  <a:schemeClr val="bg1"/>
                </a:solidFill>
                <a:latin typeface="Calibri"/>
                <a:cs typeface="Calibri"/>
              </a:rPr>
              <a:t>her porsiyonunda </a:t>
            </a:r>
            <a:r>
              <a:rPr sz="1500" b="1" spc="-330" dirty="0">
                <a:solidFill>
                  <a:schemeClr val="bg1"/>
                </a:solidFill>
                <a:latin typeface="Calibri"/>
                <a:cs typeface="Calibri"/>
              </a:rPr>
              <a:t> </a:t>
            </a:r>
            <a:r>
              <a:rPr sz="1500" b="1" spc="-4" dirty="0">
                <a:solidFill>
                  <a:schemeClr val="bg1"/>
                </a:solidFill>
                <a:latin typeface="Calibri"/>
                <a:cs typeface="Calibri"/>
              </a:rPr>
              <a:t>en</a:t>
            </a:r>
            <a:r>
              <a:rPr sz="1500" b="1" spc="4" dirty="0">
                <a:solidFill>
                  <a:schemeClr val="bg1"/>
                </a:solidFill>
                <a:latin typeface="Calibri"/>
                <a:cs typeface="Calibri"/>
              </a:rPr>
              <a:t> </a:t>
            </a:r>
            <a:r>
              <a:rPr sz="1500" b="1" spc="-8" dirty="0">
                <a:solidFill>
                  <a:schemeClr val="bg1"/>
                </a:solidFill>
                <a:latin typeface="Calibri"/>
                <a:cs typeface="Calibri"/>
              </a:rPr>
              <a:t>fazla </a:t>
            </a:r>
            <a:r>
              <a:rPr sz="1500" b="1" dirty="0">
                <a:solidFill>
                  <a:schemeClr val="bg1"/>
                </a:solidFill>
                <a:latin typeface="Calibri"/>
                <a:cs typeface="Calibri"/>
              </a:rPr>
              <a:t>9</a:t>
            </a:r>
            <a:r>
              <a:rPr sz="1500" b="1" spc="-11" dirty="0">
                <a:solidFill>
                  <a:schemeClr val="bg1"/>
                </a:solidFill>
                <a:latin typeface="Calibri"/>
                <a:cs typeface="Calibri"/>
              </a:rPr>
              <a:t> gram</a:t>
            </a:r>
            <a:r>
              <a:rPr sz="1500" b="1" spc="-8" dirty="0">
                <a:solidFill>
                  <a:schemeClr val="bg1"/>
                </a:solidFill>
                <a:latin typeface="Calibri"/>
                <a:cs typeface="Calibri"/>
              </a:rPr>
              <a:t> </a:t>
            </a:r>
            <a:r>
              <a:rPr sz="1500" b="1" spc="-11" dirty="0">
                <a:solidFill>
                  <a:schemeClr val="bg1"/>
                </a:solidFill>
                <a:latin typeface="Calibri"/>
                <a:cs typeface="Calibri"/>
              </a:rPr>
              <a:t>şeker</a:t>
            </a:r>
            <a:r>
              <a:rPr sz="1500" b="1" spc="19" dirty="0">
                <a:solidFill>
                  <a:schemeClr val="bg1"/>
                </a:solidFill>
                <a:latin typeface="Calibri"/>
                <a:cs typeface="Calibri"/>
              </a:rPr>
              <a:t> </a:t>
            </a:r>
            <a:r>
              <a:rPr sz="1500" b="1" spc="-4" dirty="0">
                <a:solidFill>
                  <a:schemeClr val="bg1"/>
                </a:solidFill>
                <a:latin typeface="Calibri"/>
                <a:cs typeface="Calibri"/>
              </a:rPr>
              <a:t>bulunması </a:t>
            </a:r>
            <a:r>
              <a:rPr sz="1500" b="1" dirty="0">
                <a:solidFill>
                  <a:schemeClr val="bg1"/>
                </a:solidFill>
                <a:latin typeface="Calibri"/>
                <a:cs typeface="Calibri"/>
              </a:rPr>
              <a:t> </a:t>
            </a:r>
            <a:r>
              <a:rPr sz="1500" b="1" spc="-23" dirty="0">
                <a:solidFill>
                  <a:schemeClr val="bg1"/>
                </a:solidFill>
                <a:latin typeface="Calibri"/>
                <a:cs typeface="Calibri"/>
              </a:rPr>
              <a:t>gerekir.</a:t>
            </a:r>
            <a:endParaRPr sz="1500" dirty="0">
              <a:solidFill>
                <a:schemeClr val="bg1"/>
              </a:solidFill>
              <a:latin typeface="Calibri"/>
              <a:cs typeface="Calibri"/>
            </a:endParaRPr>
          </a:p>
          <a:p>
            <a:pPr marL="70009" marR="128111">
              <a:lnSpc>
                <a:spcPts val="1620"/>
              </a:lnSpc>
              <a:spcBef>
                <a:spcPts val="1050"/>
              </a:spcBef>
            </a:pPr>
            <a:r>
              <a:rPr sz="1500" b="1" dirty="0">
                <a:solidFill>
                  <a:schemeClr val="bg1"/>
                </a:solidFill>
                <a:latin typeface="Calibri"/>
                <a:cs typeface="Calibri"/>
              </a:rPr>
              <a:t>1 </a:t>
            </a:r>
            <a:r>
              <a:rPr sz="1500" b="1" spc="-15" dirty="0">
                <a:solidFill>
                  <a:schemeClr val="bg1"/>
                </a:solidFill>
                <a:latin typeface="Calibri"/>
                <a:cs typeface="Calibri"/>
              </a:rPr>
              <a:t>paket </a:t>
            </a:r>
            <a:r>
              <a:rPr sz="1500" b="1" dirty="0">
                <a:solidFill>
                  <a:schemeClr val="bg1"/>
                </a:solidFill>
                <a:latin typeface="Calibri"/>
                <a:cs typeface="Calibri"/>
              </a:rPr>
              <a:t>üründe 1 </a:t>
            </a:r>
            <a:r>
              <a:rPr sz="1500" b="1" spc="-11" dirty="0">
                <a:solidFill>
                  <a:schemeClr val="bg1"/>
                </a:solidFill>
                <a:latin typeface="Calibri"/>
                <a:cs typeface="Calibri"/>
              </a:rPr>
              <a:t>gramdan </a:t>
            </a:r>
            <a:r>
              <a:rPr sz="1500" b="1" spc="-4" dirty="0">
                <a:solidFill>
                  <a:schemeClr val="bg1"/>
                </a:solidFill>
                <a:latin typeface="Calibri"/>
                <a:cs typeface="Calibri"/>
              </a:rPr>
              <a:t>daha az </a:t>
            </a:r>
            <a:r>
              <a:rPr sz="1500" b="1" spc="-330" dirty="0">
                <a:solidFill>
                  <a:schemeClr val="bg1"/>
                </a:solidFill>
                <a:latin typeface="Calibri"/>
                <a:cs typeface="Calibri"/>
              </a:rPr>
              <a:t> </a:t>
            </a:r>
            <a:r>
              <a:rPr sz="1500" b="1" spc="-8" dirty="0">
                <a:solidFill>
                  <a:schemeClr val="bg1"/>
                </a:solidFill>
                <a:latin typeface="Calibri"/>
                <a:cs typeface="Calibri"/>
              </a:rPr>
              <a:t>doymuş</a:t>
            </a:r>
            <a:r>
              <a:rPr sz="1500" b="1" dirty="0">
                <a:solidFill>
                  <a:schemeClr val="bg1"/>
                </a:solidFill>
                <a:latin typeface="Calibri"/>
                <a:cs typeface="Calibri"/>
              </a:rPr>
              <a:t> </a:t>
            </a:r>
            <a:r>
              <a:rPr sz="1500" b="1" spc="-15" dirty="0">
                <a:solidFill>
                  <a:schemeClr val="bg1"/>
                </a:solidFill>
                <a:latin typeface="Calibri"/>
                <a:cs typeface="Calibri"/>
              </a:rPr>
              <a:t>yağ</a:t>
            </a:r>
            <a:r>
              <a:rPr sz="1500" b="1" spc="11" dirty="0">
                <a:solidFill>
                  <a:schemeClr val="bg1"/>
                </a:solidFill>
                <a:latin typeface="Calibri"/>
                <a:cs typeface="Calibri"/>
              </a:rPr>
              <a:t> </a:t>
            </a:r>
            <a:r>
              <a:rPr sz="1500" b="1" spc="-4" dirty="0">
                <a:solidFill>
                  <a:schemeClr val="bg1"/>
                </a:solidFill>
                <a:latin typeface="Calibri"/>
                <a:cs typeface="Calibri"/>
              </a:rPr>
              <a:t>olması </a:t>
            </a:r>
            <a:r>
              <a:rPr sz="1500" b="1" spc="-23" dirty="0">
                <a:solidFill>
                  <a:schemeClr val="bg1"/>
                </a:solidFill>
                <a:latin typeface="Calibri"/>
                <a:cs typeface="Calibri"/>
              </a:rPr>
              <a:t>gerekiyor.</a:t>
            </a:r>
            <a:endParaRPr sz="1500" dirty="0">
              <a:solidFill>
                <a:schemeClr val="bg1"/>
              </a:solidFill>
              <a:latin typeface="Calibri"/>
              <a:cs typeface="Calibri"/>
            </a:endParaRPr>
          </a:p>
          <a:p>
            <a:pPr marL="70009" marR="122396">
              <a:lnSpc>
                <a:spcPct val="90000"/>
              </a:lnSpc>
              <a:spcBef>
                <a:spcPts val="1028"/>
              </a:spcBef>
            </a:pPr>
            <a:r>
              <a:rPr sz="1500" b="1" dirty="0">
                <a:solidFill>
                  <a:schemeClr val="bg1"/>
                </a:solidFill>
                <a:latin typeface="Calibri"/>
                <a:cs typeface="Calibri"/>
              </a:rPr>
              <a:t>Alınan ürünlerin </a:t>
            </a:r>
            <a:r>
              <a:rPr sz="1500" b="1" spc="-8" dirty="0">
                <a:solidFill>
                  <a:schemeClr val="bg1"/>
                </a:solidFill>
                <a:latin typeface="Calibri"/>
                <a:cs typeface="Calibri"/>
              </a:rPr>
              <a:t>trans </a:t>
            </a:r>
            <a:r>
              <a:rPr sz="1500" b="1" spc="-15" dirty="0">
                <a:solidFill>
                  <a:schemeClr val="bg1"/>
                </a:solidFill>
                <a:latin typeface="Calibri"/>
                <a:cs typeface="Calibri"/>
              </a:rPr>
              <a:t>yağ </a:t>
            </a:r>
            <a:r>
              <a:rPr sz="1500" b="1" spc="-11" dirty="0">
                <a:solidFill>
                  <a:schemeClr val="bg1"/>
                </a:solidFill>
                <a:latin typeface="Calibri"/>
                <a:cs typeface="Calibri"/>
              </a:rPr>
              <a:t> </a:t>
            </a:r>
            <a:r>
              <a:rPr sz="1500" b="1" spc="-4" dirty="0">
                <a:solidFill>
                  <a:schemeClr val="bg1"/>
                </a:solidFill>
                <a:latin typeface="Calibri"/>
                <a:cs typeface="Calibri"/>
              </a:rPr>
              <a:t>içermemesine </a:t>
            </a:r>
            <a:r>
              <a:rPr sz="1500" b="1" spc="-23" dirty="0">
                <a:solidFill>
                  <a:schemeClr val="bg1"/>
                </a:solidFill>
                <a:latin typeface="Calibri"/>
                <a:cs typeface="Calibri"/>
              </a:rPr>
              <a:t>veya</a:t>
            </a:r>
            <a:r>
              <a:rPr sz="1500" b="1" spc="15" dirty="0">
                <a:solidFill>
                  <a:schemeClr val="bg1"/>
                </a:solidFill>
                <a:latin typeface="Calibri"/>
                <a:cs typeface="Calibri"/>
              </a:rPr>
              <a:t> </a:t>
            </a:r>
            <a:r>
              <a:rPr sz="1500" b="1" dirty="0">
                <a:solidFill>
                  <a:schemeClr val="bg1"/>
                </a:solidFill>
                <a:latin typeface="Calibri"/>
                <a:cs typeface="Calibri"/>
              </a:rPr>
              <a:t>1</a:t>
            </a:r>
            <a:r>
              <a:rPr sz="1500" b="1" spc="-19" dirty="0">
                <a:solidFill>
                  <a:schemeClr val="bg1"/>
                </a:solidFill>
                <a:latin typeface="Calibri"/>
                <a:cs typeface="Calibri"/>
              </a:rPr>
              <a:t> </a:t>
            </a:r>
            <a:r>
              <a:rPr sz="1500" b="1" spc="-8" dirty="0">
                <a:solidFill>
                  <a:schemeClr val="bg1"/>
                </a:solidFill>
                <a:latin typeface="Calibri"/>
                <a:cs typeface="Calibri"/>
              </a:rPr>
              <a:t>paketinde</a:t>
            </a:r>
            <a:r>
              <a:rPr sz="1500" b="1" spc="-15" dirty="0">
                <a:solidFill>
                  <a:schemeClr val="bg1"/>
                </a:solidFill>
                <a:latin typeface="Calibri"/>
                <a:cs typeface="Calibri"/>
              </a:rPr>
              <a:t> </a:t>
            </a:r>
            <a:r>
              <a:rPr sz="1500" b="1" spc="-4" dirty="0">
                <a:solidFill>
                  <a:schemeClr val="bg1"/>
                </a:solidFill>
                <a:latin typeface="Calibri"/>
                <a:cs typeface="Calibri"/>
              </a:rPr>
              <a:t>en </a:t>
            </a:r>
            <a:r>
              <a:rPr sz="1500" b="1" spc="-326" dirty="0">
                <a:solidFill>
                  <a:schemeClr val="bg1"/>
                </a:solidFill>
                <a:latin typeface="Calibri"/>
                <a:cs typeface="Calibri"/>
              </a:rPr>
              <a:t> </a:t>
            </a:r>
            <a:r>
              <a:rPr sz="1500" b="1" spc="-8" dirty="0">
                <a:solidFill>
                  <a:schemeClr val="bg1"/>
                </a:solidFill>
                <a:latin typeface="Calibri"/>
                <a:cs typeface="Calibri"/>
              </a:rPr>
              <a:t>fazla </a:t>
            </a:r>
            <a:r>
              <a:rPr sz="1500" b="1" dirty="0">
                <a:solidFill>
                  <a:schemeClr val="bg1"/>
                </a:solidFill>
                <a:latin typeface="Calibri"/>
                <a:cs typeface="Calibri"/>
              </a:rPr>
              <a:t>0,5 </a:t>
            </a:r>
            <a:r>
              <a:rPr sz="1500" b="1" spc="-11" dirty="0">
                <a:solidFill>
                  <a:schemeClr val="bg1"/>
                </a:solidFill>
                <a:latin typeface="Calibri"/>
                <a:cs typeface="Calibri"/>
              </a:rPr>
              <a:t>gram </a:t>
            </a:r>
            <a:r>
              <a:rPr sz="1500" b="1" spc="-4" dirty="0">
                <a:solidFill>
                  <a:schemeClr val="bg1"/>
                </a:solidFill>
                <a:latin typeface="Calibri"/>
                <a:cs typeface="Calibri"/>
              </a:rPr>
              <a:t>içermesine </a:t>
            </a:r>
            <a:r>
              <a:rPr sz="1500" b="1" spc="-8" dirty="0">
                <a:solidFill>
                  <a:schemeClr val="bg1"/>
                </a:solidFill>
                <a:latin typeface="Calibri"/>
                <a:cs typeface="Calibri"/>
              </a:rPr>
              <a:t>dikkat </a:t>
            </a:r>
            <a:r>
              <a:rPr sz="1500" b="1" spc="-4" dirty="0">
                <a:solidFill>
                  <a:schemeClr val="bg1"/>
                </a:solidFill>
                <a:latin typeface="Calibri"/>
                <a:cs typeface="Calibri"/>
              </a:rPr>
              <a:t> </a:t>
            </a:r>
            <a:r>
              <a:rPr sz="1500" b="1" spc="-11" dirty="0">
                <a:solidFill>
                  <a:schemeClr val="bg1"/>
                </a:solidFill>
                <a:latin typeface="Calibri"/>
                <a:cs typeface="Calibri"/>
              </a:rPr>
              <a:t>edilmelidir.</a:t>
            </a:r>
            <a:endParaRPr sz="1500" dirty="0">
              <a:solidFill>
                <a:schemeClr val="bg1"/>
              </a:solidFill>
              <a:latin typeface="Calibri"/>
              <a:cs typeface="Calibri"/>
            </a:endParaRPr>
          </a:p>
          <a:p>
            <a:pPr marL="70009" marR="436721" algn="just">
              <a:lnSpc>
                <a:spcPct val="90100"/>
              </a:lnSpc>
              <a:spcBef>
                <a:spcPts val="1050"/>
              </a:spcBef>
            </a:pPr>
            <a:r>
              <a:rPr sz="1500" b="1" dirty="0">
                <a:solidFill>
                  <a:schemeClr val="bg1"/>
                </a:solidFill>
                <a:latin typeface="Calibri"/>
                <a:cs typeface="Calibri"/>
              </a:rPr>
              <a:t>Bir</a:t>
            </a:r>
            <a:r>
              <a:rPr sz="1500" b="1" spc="4" dirty="0">
                <a:solidFill>
                  <a:schemeClr val="bg1"/>
                </a:solidFill>
                <a:latin typeface="Calibri"/>
                <a:cs typeface="Calibri"/>
              </a:rPr>
              <a:t> </a:t>
            </a:r>
            <a:r>
              <a:rPr sz="1500" b="1" spc="-15" dirty="0">
                <a:solidFill>
                  <a:schemeClr val="bg1"/>
                </a:solidFill>
                <a:latin typeface="Calibri"/>
                <a:cs typeface="Calibri"/>
              </a:rPr>
              <a:t>pakette </a:t>
            </a:r>
            <a:r>
              <a:rPr sz="1500" b="1" dirty="0">
                <a:solidFill>
                  <a:schemeClr val="bg1"/>
                </a:solidFill>
                <a:latin typeface="Calibri"/>
                <a:cs typeface="Calibri"/>
              </a:rPr>
              <a:t>20 </a:t>
            </a:r>
            <a:r>
              <a:rPr sz="1500" b="1" spc="-8" dirty="0">
                <a:solidFill>
                  <a:schemeClr val="bg1"/>
                </a:solidFill>
                <a:latin typeface="Calibri"/>
                <a:cs typeface="Calibri"/>
              </a:rPr>
              <a:t>mg'dan </a:t>
            </a:r>
            <a:r>
              <a:rPr sz="1500" b="1" spc="-4" dirty="0">
                <a:solidFill>
                  <a:schemeClr val="bg1"/>
                </a:solidFill>
                <a:latin typeface="Calibri"/>
                <a:cs typeface="Calibri"/>
              </a:rPr>
              <a:t>daha az </a:t>
            </a:r>
            <a:r>
              <a:rPr sz="1500" b="1" spc="-330" dirty="0">
                <a:solidFill>
                  <a:schemeClr val="bg1"/>
                </a:solidFill>
                <a:latin typeface="Calibri"/>
                <a:cs typeface="Calibri"/>
              </a:rPr>
              <a:t> </a:t>
            </a:r>
            <a:r>
              <a:rPr sz="1500" b="1" spc="-11" dirty="0">
                <a:solidFill>
                  <a:schemeClr val="bg1"/>
                </a:solidFill>
                <a:latin typeface="Calibri"/>
                <a:cs typeface="Calibri"/>
              </a:rPr>
              <a:t>kolesterol </a:t>
            </a:r>
            <a:r>
              <a:rPr sz="1500" b="1" spc="-4" dirty="0">
                <a:solidFill>
                  <a:schemeClr val="bg1"/>
                </a:solidFill>
                <a:latin typeface="Calibri"/>
                <a:cs typeface="Calibri"/>
              </a:rPr>
              <a:t>içeren gıdalar </a:t>
            </a:r>
            <a:r>
              <a:rPr sz="1500" b="1" spc="-8" dirty="0">
                <a:solidFill>
                  <a:schemeClr val="bg1"/>
                </a:solidFill>
                <a:latin typeface="Calibri"/>
                <a:cs typeface="Calibri"/>
              </a:rPr>
              <a:t>tercih </a:t>
            </a:r>
            <a:r>
              <a:rPr sz="1500" b="1" spc="-330" dirty="0">
                <a:solidFill>
                  <a:schemeClr val="bg1"/>
                </a:solidFill>
                <a:latin typeface="Calibri"/>
                <a:cs typeface="Calibri"/>
              </a:rPr>
              <a:t> </a:t>
            </a:r>
            <a:r>
              <a:rPr sz="1500" b="1" spc="-11" dirty="0" err="1">
                <a:solidFill>
                  <a:schemeClr val="bg1"/>
                </a:solidFill>
                <a:latin typeface="Calibri"/>
                <a:cs typeface="Calibri"/>
              </a:rPr>
              <a:t>edilmelidir</a:t>
            </a:r>
            <a:r>
              <a:rPr sz="1500" b="1" spc="-11" dirty="0">
                <a:solidFill>
                  <a:schemeClr val="bg1"/>
                </a:solidFill>
                <a:latin typeface="Calibri"/>
                <a:cs typeface="Calibri"/>
              </a:rPr>
              <a:t>.</a:t>
            </a:r>
            <a:endParaRPr lang="tr-TR" sz="1500" dirty="0">
              <a:solidFill>
                <a:schemeClr val="bg1"/>
              </a:solidFill>
              <a:latin typeface="Times New Roman"/>
              <a:cs typeface="Times New Roman"/>
            </a:endParaRPr>
          </a:p>
          <a:p>
            <a:pPr marL="70009" marR="127159">
              <a:lnSpc>
                <a:spcPts val="1620"/>
              </a:lnSpc>
              <a:spcBef>
                <a:spcPts val="1159"/>
              </a:spcBef>
            </a:pPr>
            <a:r>
              <a:rPr lang="tr-TR" sz="1500" b="1" spc="-15" dirty="0">
                <a:solidFill>
                  <a:schemeClr val="bg1"/>
                </a:solidFill>
                <a:latin typeface="Calibri"/>
                <a:cs typeface="Calibri"/>
              </a:rPr>
              <a:t>Paketli </a:t>
            </a:r>
            <a:r>
              <a:rPr lang="tr-TR" sz="1500" b="1" spc="-4" dirty="0">
                <a:solidFill>
                  <a:schemeClr val="bg1"/>
                </a:solidFill>
                <a:latin typeface="Calibri"/>
                <a:cs typeface="Calibri"/>
              </a:rPr>
              <a:t>gıdaların </a:t>
            </a:r>
            <a:r>
              <a:rPr lang="tr-TR" sz="1500" b="1" dirty="0">
                <a:solidFill>
                  <a:schemeClr val="bg1"/>
                </a:solidFill>
                <a:latin typeface="Calibri"/>
                <a:cs typeface="Calibri"/>
              </a:rPr>
              <a:t>100 </a:t>
            </a:r>
            <a:r>
              <a:rPr lang="tr-TR" sz="1500" b="1" spc="-8" dirty="0">
                <a:solidFill>
                  <a:schemeClr val="bg1"/>
                </a:solidFill>
                <a:latin typeface="Calibri"/>
                <a:cs typeface="Calibri"/>
              </a:rPr>
              <a:t>gramında </a:t>
            </a:r>
            <a:r>
              <a:rPr lang="tr-TR" sz="1500" b="1" dirty="0">
                <a:solidFill>
                  <a:schemeClr val="bg1"/>
                </a:solidFill>
                <a:latin typeface="Calibri"/>
                <a:cs typeface="Calibri"/>
              </a:rPr>
              <a:t>1,25 </a:t>
            </a:r>
            <a:r>
              <a:rPr lang="tr-TR" sz="1500" b="1" spc="-330" dirty="0">
                <a:solidFill>
                  <a:schemeClr val="bg1"/>
                </a:solidFill>
                <a:latin typeface="Calibri"/>
                <a:cs typeface="Calibri"/>
              </a:rPr>
              <a:t> </a:t>
            </a:r>
            <a:r>
              <a:rPr lang="tr-TR" sz="1500" b="1" spc="-11" dirty="0">
                <a:solidFill>
                  <a:schemeClr val="bg1"/>
                </a:solidFill>
                <a:latin typeface="Calibri"/>
                <a:cs typeface="Calibri"/>
              </a:rPr>
              <a:t>gramdan</a:t>
            </a:r>
            <a:r>
              <a:rPr lang="tr-TR" sz="1500" b="1" spc="4" dirty="0">
                <a:solidFill>
                  <a:schemeClr val="bg1"/>
                </a:solidFill>
                <a:latin typeface="Calibri"/>
                <a:cs typeface="Calibri"/>
              </a:rPr>
              <a:t> </a:t>
            </a:r>
            <a:r>
              <a:rPr lang="tr-TR" sz="1500" b="1" spc="-8" dirty="0">
                <a:solidFill>
                  <a:schemeClr val="bg1"/>
                </a:solidFill>
                <a:latin typeface="Calibri"/>
                <a:cs typeface="Calibri"/>
              </a:rPr>
              <a:t>fazla </a:t>
            </a:r>
            <a:r>
              <a:rPr lang="tr-TR" sz="1500" b="1" dirty="0">
                <a:solidFill>
                  <a:schemeClr val="bg1"/>
                </a:solidFill>
                <a:latin typeface="Calibri"/>
                <a:cs typeface="Calibri"/>
              </a:rPr>
              <a:t>tuz</a:t>
            </a:r>
            <a:r>
              <a:rPr lang="tr-TR" sz="1500" b="1" spc="-23" dirty="0">
                <a:solidFill>
                  <a:schemeClr val="bg1"/>
                </a:solidFill>
                <a:latin typeface="Calibri"/>
                <a:cs typeface="Calibri"/>
              </a:rPr>
              <a:t> </a:t>
            </a:r>
            <a:r>
              <a:rPr lang="tr-TR" sz="1500" b="1" spc="-4" dirty="0">
                <a:solidFill>
                  <a:schemeClr val="bg1"/>
                </a:solidFill>
                <a:latin typeface="Calibri"/>
                <a:cs typeface="Calibri"/>
              </a:rPr>
              <a:t>içermemesi </a:t>
            </a:r>
            <a:r>
              <a:rPr lang="tr-TR" sz="1500" b="1" dirty="0">
                <a:solidFill>
                  <a:schemeClr val="bg1"/>
                </a:solidFill>
                <a:latin typeface="Calibri"/>
                <a:cs typeface="Calibri"/>
              </a:rPr>
              <a:t>önemli.</a:t>
            </a:r>
            <a:endParaRPr lang="tr-TR" sz="1500" dirty="0">
              <a:solidFill>
                <a:schemeClr val="bg1"/>
              </a:solidFill>
              <a:latin typeface="Calibri"/>
              <a:cs typeface="Calibri"/>
            </a:endParaRPr>
          </a:p>
          <a:p>
            <a:pPr marL="70009" marR="356711">
              <a:lnSpc>
                <a:spcPts val="1620"/>
              </a:lnSpc>
              <a:spcBef>
                <a:spcPts val="1076"/>
              </a:spcBef>
            </a:pPr>
            <a:r>
              <a:rPr lang="tr-TR" sz="1500" b="1" spc="-41" dirty="0">
                <a:solidFill>
                  <a:schemeClr val="bg1"/>
                </a:solidFill>
                <a:latin typeface="Calibri"/>
                <a:cs typeface="Calibri"/>
              </a:rPr>
              <a:t>Ve </a:t>
            </a:r>
            <a:r>
              <a:rPr lang="tr-TR" sz="1500" b="1" dirty="0">
                <a:solidFill>
                  <a:schemeClr val="bg1"/>
                </a:solidFill>
                <a:latin typeface="Calibri"/>
                <a:cs typeface="Calibri"/>
              </a:rPr>
              <a:t>100 </a:t>
            </a:r>
            <a:r>
              <a:rPr lang="tr-TR" sz="1500" b="1" spc="-4" dirty="0">
                <a:solidFill>
                  <a:schemeClr val="bg1"/>
                </a:solidFill>
                <a:latin typeface="Calibri"/>
                <a:cs typeface="Calibri"/>
              </a:rPr>
              <a:t>kalori başına </a:t>
            </a:r>
            <a:r>
              <a:rPr lang="tr-TR" sz="1500" b="1" dirty="0">
                <a:solidFill>
                  <a:schemeClr val="bg1"/>
                </a:solidFill>
                <a:latin typeface="Calibri"/>
                <a:cs typeface="Calibri"/>
              </a:rPr>
              <a:t>120 </a:t>
            </a:r>
            <a:r>
              <a:rPr lang="tr-TR" sz="1500" b="1" spc="-8" dirty="0">
                <a:solidFill>
                  <a:schemeClr val="bg1"/>
                </a:solidFill>
                <a:latin typeface="Calibri"/>
                <a:cs typeface="Calibri"/>
              </a:rPr>
              <a:t>mg'dan </a:t>
            </a:r>
            <a:r>
              <a:rPr lang="tr-TR" sz="1500" b="1" spc="-330" dirty="0">
                <a:solidFill>
                  <a:schemeClr val="bg1"/>
                </a:solidFill>
                <a:latin typeface="Calibri"/>
                <a:cs typeface="Calibri"/>
              </a:rPr>
              <a:t> </a:t>
            </a:r>
            <a:r>
              <a:rPr lang="tr-TR" sz="1500" b="1" spc="-8" dirty="0">
                <a:solidFill>
                  <a:schemeClr val="bg1"/>
                </a:solidFill>
                <a:latin typeface="Calibri"/>
                <a:cs typeface="Calibri"/>
              </a:rPr>
              <a:t>fazla</a:t>
            </a:r>
            <a:r>
              <a:rPr lang="tr-TR" sz="1500" b="1" spc="-11" dirty="0">
                <a:solidFill>
                  <a:schemeClr val="bg1"/>
                </a:solidFill>
                <a:latin typeface="Calibri"/>
                <a:cs typeface="Calibri"/>
              </a:rPr>
              <a:t> </a:t>
            </a:r>
            <a:r>
              <a:rPr lang="tr-TR" sz="1500" b="1" spc="-4" dirty="0">
                <a:solidFill>
                  <a:schemeClr val="bg1"/>
                </a:solidFill>
                <a:latin typeface="Calibri"/>
                <a:cs typeface="Calibri"/>
              </a:rPr>
              <a:t>sodyum</a:t>
            </a:r>
            <a:r>
              <a:rPr lang="tr-TR" sz="1500" b="1" spc="-23" dirty="0">
                <a:solidFill>
                  <a:schemeClr val="bg1"/>
                </a:solidFill>
                <a:latin typeface="Calibri"/>
                <a:cs typeface="Calibri"/>
              </a:rPr>
              <a:t> </a:t>
            </a:r>
            <a:r>
              <a:rPr lang="tr-TR" sz="1500" b="1" spc="-4" dirty="0">
                <a:solidFill>
                  <a:schemeClr val="bg1"/>
                </a:solidFill>
                <a:latin typeface="Calibri"/>
                <a:cs typeface="Calibri"/>
              </a:rPr>
              <a:t>içeren</a:t>
            </a:r>
            <a:r>
              <a:rPr lang="tr-TR" sz="1500" b="1" spc="4" dirty="0">
                <a:solidFill>
                  <a:schemeClr val="bg1"/>
                </a:solidFill>
                <a:latin typeface="Calibri"/>
                <a:cs typeface="Calibri"/>
              </a:rPr>
              <a:t> </a:t>
            </a:r>
            <a:r>
              <a:rPr lang="tr-TR" sz="1500" b="1" dirty="0">
                <a:solidFill>
                  <a:schemeClr val="bg1"/>
                </a:solidFill>
                <a:latin typeface="Calibri"/>
                <a:cs typeface="Calibri"/>
              </a:rPr>
              <a:t>ürünlerin </a:t>
            </a:r>
            <a:r>
              <a:rPr lang="tr-TR" sz="1500" b="1" spc="-8" dirty="0">
                <a:solidFill>
                  <a:schemeClr val="bg1"/>
                </a:solidFill>
                <a:latin typeface="Calibri"/>
                <a:cs typeface="Calibri"/>
              </a:rPr>
              <a:t>tüketilmemesi</a:t>
            </a:r>
            <a:r>
              <a:rPr lang="tr-TR" sz="1500" b="1" spc="-15" dirty="0">
                <a:solidFill>
                  <a:schemeClr val="bg1"/>
                </a:solidFill>
                <a:latin typeface="Calibri"/>
                <a:cs typeface="Calibri"/>
              </a:rPr>
              <a:t> öneriliyor.</a:t>
            </a:r>
            <a:endParaRPr lang="tr-TR" sz="1500" dirty="0">
              <a:solidFill>
                <a:schemeClr val="bg1"/>
              </a:solidFill>
              <a:latin typeface="Calibri"/>
              <a:cs typeface="Calibri"/>
            </a:endParaRPr>
          </a:p>
        </p:txBody>
      </p:sp>
      <p:pic>
        <p:nvPicPr>
          <p:cNvPr id="15" name="object 9">
            <a:extLst>
              <a:ext uri="{FF2B5EF4-FFF2-40B4-BE49-F238E27FC236}">
                <a16:creationId xmlns:a16="http://schemas.microsoft.com/office/drawing/2014/main" id="{9F3BEF6D-A685-5585-ED09-AFF531DA061F}"/>
              </a:ext>
            </a:extLst>
          </p:cNvPr>
          <p:cNvPicPr/>
          <p:nvPr/>
        </p:nvPicPr>
        <p:blipFill>
          <a:blip r:embed="rId3" cstate="print"/>
          <a:stretch>
            <a:fillRect/>
          </a:stretch>
        </p:blipFill>
        <p:spPr>
          <a:xfrm>
            <a:off x="5383858" y="4142578"/>
            <a:ext cx="4021455" cy="2773307"/>
          </a:xfrm>
          <a:prstGeom prst="rect">
            <a:avLst/>
          </a:prstGeom>
        </p:spPr>
      </p:pic>
      <p:sp>
        <p:nvSpPr>
          <p:cNvPr id="16" name="object 11">
            <a:extLst>
              <a:ext uri="{FF2B5EF4-FFF2-40B4-BE49-F238E27FC236}">
                <a16:creationId xmlns:a16="http://schemas.microsoft.com/office/drawing/2014/main" id="{76341167-B848-C4E6-C037-FDF80D0E1ABC}"/>
              </a:ext>
            </a:extLst>
          </p:cNvPr>
          <p:cNvSpPr txBox="1"/>
          <p:nvPr/>
        </p:nvSpPr>
        <p:spPr>
          <a:xfrm>
            <a:off x="207950" y="4831925"/>
            <a:ext cx="5167856" cy="13946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0" tIns="9525" rIns="0" bIns="0" rtlCol="0">
            <a:spAutoFit/>
          </a:bodyPr>
          <a:lstStyle/>
          <a:p>
            <a:pPr marL="9525">
              <a:spcBef>
                <a:spcPts val="75"/>
              </a:spcBef>
            </a:pPr>
            <a:r>
              <a:rPr sz="1500" b="1" spc="-4" dirty="0">
                <a:latin typeface="Calibri"/>
                <a:cs typeface="Calibri"/>
              </a:rPr>
              <a:t>Paketteki</a:t>
            </a:r>
            <a:r>
              <a:rPr sz="1500" b="1" spc="4" dirty="0">
                <a:latin typeface="Calibri"/>
                <a:cs typeface="Calibri"/>
              </a:rPr>
              <a:t> </a:t>
            </a:r>
            <a:r>
              <a:rPr sz="1500" b="1" spc="-4" dirty="0">
                <a:latin typeface="Calibri"/>
                <a:cs typeface="Calibri"/>
              </a:rPr>
              <a:t>gıdada</a:t>
            </a:r>
            <a:r>
              <a:rPr sz="1500" b="1" spc="-19" dirty="0">
                <a:latin typeface="Calibri"/>
                <a:cs typeface="Calibri"/>
              </a:rPr>
              <a:t> </a:t>
            </a:r>
            <a:r>
              <a:rPr sz="1500" b="1" dirty="0">
                <a:latin typeface="Calibri"/>
                <a:cs typeface="Calibri"/>
              </a:rPr>
              <a:t>ise 100</a:t>
            </a:r>
            <a:r>
              <a:rPr sz="1500" b="1" spc="-23" dirty="0">
                <a:latin typeface="Calibri"/>
                <a:cs typeface="Calibri"/>
              </a:rPr>
              <a:t> </a:t>
            </a:r>
            <a:r>
              <a:rPr sz="1500" b="1" dirty="0">
                <a:latin typeface="Calibri"/>
                <a:cs typeface="Calibri"/>
              </a:rPr>
              <a:t>kalori</a:t>
            </a:r>
            <a:r>
              <a:rPr sz="1500" b="1" spc="-23" dirty="0">
                <a:latin typeface="Calibri"/>
                <a:cs typeface="Calibri"/>
              </a:rPr>
              <a:t> </a:t>
            </a:r>
            <a:r>
              <a:rPr sz="1500" b="1" spc="-4" dirty="0" err="1">
                <a:latin typeface="Calibri"/>
                <a:cs typeface="Calibri"/>
              </a:rPr>
              <a:t>başına</a:t>
            </a:r>
            <a:r>
              <a:rPr sz="1500" b="1" spc="-19" dirty="0">
                <a:latin typeface="Calibri"/>
                <a:cs typeface="Calibri"/>
              </a:rPr>
              <a:t> </a:t>
            </a:r>
            <a:r>
              <a:rPr sz="1500" b="1" dirty="0">
                <a:latin typeface="Calibri"/>
                <a:cs typeface="Calibri"/>
              </a:rPr>
              <a:t>120</a:t>
            </a:r>
            <a:r>
              <a:rPr lang="tr-TR" sz="1500" b="1" dirty="0">
                <a:latin typeface="Calibri"/>
                <a:cs typeface="Calibri"/>
              </a:rPr>
              <a:t> </a:t>
            </a:r>
            <a:r>
              <a:rPr sz="1500" b="1" spc="-4" dirty="0" err="1">
                <a:latin typeface="Calibri"/>
                <a:cs typeface="Calibri"/>
              </a:rPr>
              <a:t>mg'dan</a:t>
            </a:r>
            <a:r>
              <a:rPr sz="1500" b="1" spc="-4" dirty="0">
                <a:latin typeface="Calibri"/>
                <a:cs typeface="Calibri"/>
              </a:rPr>
              <a:t> </a:t>
            </a:r>
            <a:r>
              <a:rPr sz="1500" b="1" dirty="0">
                <a:latin typeface="Calibri"/>
                <a:cs typeface="Calibri"/>
              </a:rPr>
              <a:t>fazla</a:t>
            </a:r>
            <a:r>
              <a:rPr sz="1500" b="1" spc="-11" dirty="0">
                <a:latin typeface="Calibri"/>
                <a:cs typeface="Calibri"/>
              </a:rPr>
              <a:t> </a:t>
            </a:r>
            <a:r>
              <a:rPr sz="1500" b="1" dirty="0">
                <a:latin typeface="Calibri"/>
                <a:cs typeface="Calibri"/>
              </a:rPr>
              <a:t>sodyum</a:t>
            </a:r>
            <a:r>
              <a:rPr sz="1500" b="1" spc="-15" dirty="0">
                <a:latin typeface="Calibri"/>
                <a:cs typeface="Calibri"/>
              </a:rPr>
              <a:t> </a:t>
            </a:r>
            <a:r>
              <a:rPr sz="1500" b="1" spc="-4" dirty="0" err="1">
                <a:latin typeface="Calibri"/>
                <a:cs typeface="Calibri"/>
              </a:rPr>
              <a:t>içeren</a:t>
            </a:r>
            <a:r>
              <a:rPr sz="1500" b="1" spc="-4" dirty="0">
                <a:latin typeface="Calibri"/>
                <a:cs typeface="Calibri"/>
              </a:rPr>
              <a:t> </a:t>
            </a:r>
            <a:r>
              <a:rPr sz="1500" b="1" dirty="0" err="1">
                <a:latin typeface="Calibri"/>
                <a:cs typeface="Calibri"/>
              </a:rPr>
              <a:t>ürünlerin</a:t>
            </a:r>
            <a:r>
              <a:rPr lang="tr-TR" sz="1500" b="1" dirty="0">
                <a:latin typeface="Calibri"/>
                <a:cs typeface="Calibri"/>
              </a:rPr>
              <a:t> </a:t>
            </a:r>
            <a:r>
              <a:rPr sz="1500" b="1" spc="-4" dirty="0" err="1">
                <a:latin typeface="Calibri"/>
                <a:cs typeface="Calibri"/>
              </a:rPr>
              <a:t>tüketilmemesi</a:t>
            </a:r>
            <a:r>
              <a:rPr sz="1500" b="1" spc="-4" dirty="0">
                <a:latin typeface="Calibri"/>
                <a:cs typeface="Calibri"/>
              </a:rPr>
              <a:t> </a:t>
            </a:r>
            <a:r>
              <a:rPr sz="1500" b="1" dirty="0">
                <a:latin typeface="Calibri"/>
                <a:cs typeface="Calibri"/>
              </a:rPr>
              <a:t>öneriliyor. </a:t>
            </a:r>
            <a:r>
              <a:rPr sz="1500" b="1" spc="-330" dirty="0">
                <a:latin typeface="Calibri"/>
                <a:cs typeface="Calibri"/>
              </a:rPr>
              <a:t> </a:t>
            </a:r>
            <a:endParaRPr lang="tr-TR" sz="1500" b="1" spc="-330" dirty="0">
              <a:latin typeface="Calibri"/>
              <a:cs typeface="Calibri"/>
            </a:endParaRPr>
          </a:p>
          <a:p>
            <a:pPr marL="9525">
              <a:spcBef>
                <a:spcPts val="75"/>
              </a:spcBef>
            </a:pPr>
            <a:r>
              <a:rPr sz="1500" b="1" dirty="0" err="1">
                <a:latin typeface="Calibri"/>
                <a:cs typeface="Calibri"/>
              </a:rPr>
              <a:t>Ayrıca</a:t>
            </a:r>
            <a:r>
              <a:rPr sz="1500" b="1" spc="-38" dirty="0">
                <a:latin typeface="Calibri"/>
                <a:cs typeface="Calibri"/>
              </a:rPr>
              <a:t> </a:t>
            </a:r>
            <a:r>
              <a:rPr sz="1500" b="1" spc="-8" dirty="0">
                <a:latin typeface="Calibri"/>
                <a:cs typeface="Calibri"/>
              </a:rPr>
              <a:t>MSG</a:t>
            </a:r>
            <a:r>
              <a:rPr sz="1500" b="1" spc="15" dirty="0">
                <a:latin typeface="Calibri"/>
                <a:cs typeface="Calibri"/>
              </a:rPr>
              <a:t> </a:t>
            </a:r>
            <a:r>
              <a:rPr sz="1500" b="1" spc="-4" dirty="0" err="1">
                <a:latin typeface="Calibri"/>
                <a:cs typeface="Calibri"/>
              </a:rPr>
              <a:t>diye</a:t>
            </a:r>
            <a:r>
              <a:rPr lang="tr-TR" sz="1500" b="1" spc="-4" dirty="0">
                <a:latin typeface="Calibri"/>
                <a:cs typeface="Calibri"/>
              </a:rPr>
              <a:t> </a:t>
            </a:r>
            <a:r>
              <a:rPr sz="1500" b="1" spc="-8" dirty="0" err="1">
                <a:latin typeface="Calibri"/>
                <a:cs typeface="Calibri"/>
              </a:rPr>
              <a:t>geçen</a:t>
            </a:r>
            <a:r>
              <a:rPr lang="tr-TR" sz="1500" b="1" spc="-8" dirty="0">
                <a:latin typeface="Calibri"/>
                <a:cs typeface="Calibri"/>
              </a:rPr>
              <a:t> </a:t>
            </a:r>
            <a:r>
              <a:rPr sz="1500" b="1" spc="-4" dirty="0" err="1">
                <a:latin typeface="Calibri"/>
                <a:cs typeface="Calibri"/>
              </a:rPr>
              <a:t>Monosodyumglutamat</a:t>
            </a:r>
            <a:r>
              <a:rPr sz="1500" b="1" dirty="0">
                <a:latin typeface="Calibri"/>
                <a:cs typeface="Calibri"/>
              </a:rPr>
              <a:t> içerikli</a:t>
            </a:r>
            <a:r>
              <a:rPr sz="1500" b="1" spc="-34" dirty="0">
                <a:latin typeface="Calibri"/>
                <a:cs typeface="Calibri"/>
              </a:rPr>
              <a:t> </a:t>
            </a:r>
            <a:r>
              <a:rPr sz="1500" b="1" dirty="0">
                <a:latin typeface="Calibri"/>
                <a:cs typeface="Calibri"/>
              </a:rPr>
              <a:t>ürünlerin</a:t>
            </a:r>
            <a:r>
              <a:rPr sz="1500" b="1" spc="-41" dirty="0">
                <a:latin typeface="Calibri"/>
                <a:cs typeface="Calibri"/>
              </a:rPr>
              <a:t> </a:t>
            </a:r>
            <a:r>
              <a:rPr sz="1500" b="1" dirty="0">
                <a:latin typeface="Calibri"/>
                <a:cs typeface="Calibri"/>
              </a:rPr>
              <a:t>de;</a:t>
            </a:r>
            <a:r>
              <a:rPr lang="tr-TR" sz="1500" b="1" dirty="0">
                <a:latin typeface="Calibri"/>
                <a:cs typeface="Calibri"/>
              </a:rPr>
              <a:t> </a:t>
            </a:r>
            <a:r>
              <a:rPr sz="1500" b="1" spc="-8" dirty="0" err="1">
                <a:latin typeface="Calibri"/>
                <a:cs typeface="Calibri"/>
              </a:rPr>
              <a:t>gebe</a:t>
            </a:r>
            <a:r>
              <a:rPr sz="1500" b="1" spc="-8" dirty="0">
                <a:latin typeface="Calibri"/>
                <a:cs typeface="Calibri"/>
              </a:rPr>
              <a:t>,</a:t>
            </a:r>
            <a:r>
              <a:rPr sz="1500" b="1" spc="19" dirty="0">
                <a:latin typeface="Calibri"/>
                <a:cs typeface="Calibri"/>
              </a:rPr>
              <a:t> </a:t>
            </a:r>
            <a:r>
              <a:rPr sz="1500" b="1" spc="-4" dirty="0">
                <a:latin typeface="Calibri"/>
                <a:cs typeface="Calibri"/>
              </a:rPr>
              <a:t>emzikli,</a:t>
            </a:r>
            <a:r>
              <a:rPr sz="1500" b="1" spc="-26" dirty="0">
                <a:latin typeface="Calibri"/>
                <a:cs typeface="Calibri"/>
              </a:rPr>
              <a:t> </a:t>
            </a:r>
            <a:r>
              <a:rPr sz="1500" b="1" dirty="0">
                <a:latin typeface="Calibri"/>
                <a:cs typeface="Calibri"/>
              </a:rPr>
              <a:t>çocuk</a:t>
            </a:r>
            <a:r>
              <a:rPr sz="1500" b="1" spc="-15" dirty="0">
                <a:latin typeface="Calibri"/>
                <a:cs typeface="Calibri"/>
              </a:rPr>
              <a:t> </a:t>
            </a:r>
            <a:r>
              <a:rPr sz="1500" b="1" spc="-4" dirty="0">
                <a:latin typeface="Calibri"/>
                <a:cs typeface="Calibri"/>
              </a:rPr>
              <a:t>ve</a:t>
            </a:r>
            <a:r>
              <a:rPr sz="1500" b="1" spc="-8" dirty="0">
                <a:latin typeface="Calibri"/>
                <a:cs typeface="Calibri"/>
              </a:rPr>
              <a:t> </a:t>
            </a:r>
            <a:r>
              <a:rPr sz="1500" b="1" spc="-4" dirty="0">
                <a:latin typeface="Calibri"/>
                <a:cs typeface="Calibri"/>
              </a:rPr>
              <a:t>yüksek</a:t>
            </a:r>
            <a:r>
              <a:rPr sz="1500" b="1" spc="15" dirty="0">
                <a:latin typeface="Calibri"/>
                <a:cs typeface="Calibri"/>
              </a:rPr>
              <a:t> </a:t>
            </a:r>
            <a:r>
              <a:rPr sz="1500" b="1" dirty="0" err="1">
                <a:latin typeface="Calibri"/>
                <a:cs typeface="Calibri"/>
              </a:rPr>
              <a:t>tansiyon</a:t>
            </a:r>
            <a:r>
              <a:rPr sz="1500" b="1" dirty="0">
                <a:latin typeface="Calibri"/>
                <a:cs typeface="Calibri"/>
              </a:rPr>
              <a:t>,</a:t>
            </a:r>
            <a:r>
              <a:rPr lang="tr-TR" sz="1500" b="1" dirty="0">
                <a:latin typeface="Calibri"/>
                <a:cs typeface="Calibri"/>
              </a:rPr>
              <a:t> </a:t>
            </a:r>
            <a:r>
              <a:rPr sz="1500" b="1" spc="-4" dirty="0" err="1">
                <a:latin typeface="Calibri"/>
                <a:cs typeface="Calibri"/>
              </a:rPr>
              <a:t>kalp</a:t>
            </a:r>
            <a:r>
              <a:rPr sz="1500" b="1" spc="-15" dirty="0">
                <a:latin typeface="Calibri"/>
                <a:cs typeface="Calibri"/>
              </a:rPr>
              <a:t> </a:t>
            </a:r>
            <a:r>
              <a:rPr sz="1500" b="1" dirty="0">
                <a:latin typeface="Calibri"/>
                <a:cs typeface="Calibri"/>
              </a:rPr>
              <a:t>hastalıkları,</a:t>
            </a:r>
            <a:r>
              <a:rPr sz="1500" b="1" spc="-41" dirty="0">
                <a:latin typeface="Calibri"/>
                <a:cs typeface="Calibri"/>
              </a:rPr>
              <a:t> </a:t>
            </a:r>
            <a:r>
              <a:rPr sz="1500" b="1" spc="-4" dirty="0">
                <a:latin typeface="Calibri"/>
                <a:cs typeface="Calibri"/>
              </a:rPr>
              <a:t>felç,</a:t>
            </a:r>
            <a:r>
              <a:rPr sz="1500" b="1" spc="-11" dirty="0">
                <a:latin typeface="Calibri"/>
                <a:cs typeface="Calibri"/>
              </a:rPr>
              <a:t> </a:t>
            </a:r>
            <a:r>
              <a:rPr sz="1500" b="1" dirty="0" err="1">
                <a:latin typeface="Calibri"/>
                <a:cs typeface="Calibri"/>
              </a:rPr>
              <a:t>mide-bağırsak</a:t>
            </a:r>
            <a:r>
              <a:rPr lang="tr-TR" sz="1500" b="1" dirty="0">
                <a:latin typeface="Calibri"/>
                <a:cs typeface="Calibri"/>
              </a:rPr>
              <a:t> </a:t>
            </a:r>
            <a:r>
              <a:rPr sz="1500" b="1" dirty="0" err="1">
                <a:latin typeface="Calibri"/>
                <a:cs typeface="Calibri"/>
              </a:rPr>
              <a:t>hastalıkları</a:t>
            </a:r>
            <a:r>
              <a:rPr sz="1500" b="1" dirty="0">
                <a:latin typeface="Calibri"/>
                <a:cs typeface="Calibri"/>
              </a:rPr>
              <a:t>, böbrek </a:t>
            </a:r>
            <a:r>
              <a:rPr sz="1500" b="1" spc="-4" dirty="0">
                <a:latin typeface="Calibri"/>
                <a:cs typeface="Calibri"/>
              </a:rPr>
              <a:t>hastalıkları ve kanser </a:t>
            </a:r>
            <a:r>
              <a:rPr sz="1500" b="1" dirty="0">
                <a:latin typeface="Calibri"/>
                <a:cs typeface="Calibri"/>
              </a:rPr>
              <a:t> </a:t>
            </a:r>
            <a:r>
              <a:rPr sz="1500" b="1" spc="-4" dirty="0">
                <a:latin typeface="Calibri"/>
                <a:cs typeface="Calibri"/>
              </a:rPr>
              <a:t>gibi</a:t>
            </a:r>
            <a:r>
              <a:rPr sz="1500" b="1" spc="-8" dirty="0">
                <a:latin typeface="Calibri"/>
                <a:cs typeface="Calibri"/>
              </a:rPr>
              <a:t> </a:t>
            </a:r>
            <a:r>
              <a:rPr sz="1500" b="1" dirty="0">
                <a:latin typeface="Calibri"/>
                <a:cs typeface="Calibri"/>
              </a:rPr>
              <a:t>kronik</a:t>
            </a:r>
            <a:r>
              <a:rPr sz="1500" b="1" spc="-26" dirty="0">
                <a:latin typeface="Calibri"/>
                <a:cs typeface="Calibri"/>
              </a:rPr>
              <a:t> </a:t>
            </a:r>
            <a:r>
              <a:rPr sz="1500" b="1" spc="-4" dirty="0">
                <a:latin typeface="Calibri"/>
                <a:cs typeface="Calibri"/>
              </a:rPr>
              <a:t>hastalıkları</a:t>
            </a:r>
            <a:r>
              <a:rPr sz="1500" b="1" spc="-38" dirty="0">
                <a:latin typeface="Calibri"/>
                <a:cs typeface="Calibri"/>
              </a:rPr>
              <a:t> </a:t>
            </a:r>
            <a:r>
              <a:rPr sz="1500" b="1" dirty="0">
                <a:latin typeface="Calibri"/>
                <a:cs typeface="Calibri"/>
              </a:rPr>
              <a:t>olan</a:t>
            </a:r>
            <a:r>
              <a:rPr sz="1500" b="1" spc="-8" dirty="0">
                <a:latin typeface="Calibri"/>
                <a:cs typeface="Calibri"/>
              </a:rPr>
              <a:t> </a:t>
            </a:r>
            <a:r>
              <a:rPr sz="1500" b="1" dirty="0">
                <a:latin typeface="Calibri"/>
                <a:cs typeface="Calibri"/>
              </a:rPr>
              <a:t>kişilerin</a:t>
            </a:r>
            <a:r>
              <a:rPr sz="1500" b="1" spc="-38" dirty="0">
                <a:latin typeface="Calibri"/>
                <a:cs typeface="Calibri"/>
              </a:rPr>
              <a:t> </a:t>
            </a:r>
            <a:r>
              <a:rPr sz="1500" b="1" dirty="0">
                <a:latin typeface="Calibri"/>
                <a:cs typeface="Calibri"/>
              </a:rPr>
              <a:t>tercih </a:t>
            </a:r>
            <a:r>
              <a:rPr sz="1500" b="1" spc="-326" dirty="0">
                <a:latin typeface="Calibri"/>
                <a:cs typeface="Calibri"/>
              </a:rPr>
              <a:t> </a:t>
            </a:r>
            <a:r>
              <a:rPr sz="1500" b="1" spc="-4" dirty="0">
                <a:latin typeface="Calibri"/>
                <a:cs typeface="Calibri"/>
              </a:rPr>
              <a:t>etmemesi</a:t>
            </a:r>
            <a:r>
              <a:rPr sz="1500" b="1" spc="19" dirty="0">
                <a:latin typeface="Calibri"/>
                <a:cs typeface="Calibri"/>
              </a:rPr>
              <a:t> </a:t>
            </a:r>
            <a:r>
              <a:rPr sz="1500" b="1" spc="-4" dirty="0">
                <a:latin typeface="Calibri"/>
                <a:cs typeface="Calibri"/>
              </a:rPr>
              <a:t>gerekiyor</a:t>
            </a:r>
            <a:endParaRPr sz="1500" dirty="0">
              <a:latin typeface="Calibri"/>
              <a:cs typeface="Calibri"/>
            </a:endParaRPr>
          </a:p>
        </p:txBody>
      </p:sp>
    </p:spTree>
    <p:extLst>
      <p:ext uri="{BB962C8B-B14F-4D97-AF65-F5344CB8AC3E}">
        <p14:creationId xmlns:p14="http://schemas.microsoft.com/office/powerpoint/2010/main" val="2608834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746" y="579971"/>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346151" y="764704"/>
            <a:ext cx="4732706" cy="517449"/>
          </a:xfrm>
          <a:prstGeom prst="rect">
            <a:avLst/>
          </a:prstGeom>
        </p:spPr>
        <p:txBody>
          <a:bodyPr vert="horz" wrap="square" lIns="0" tIns="67945" rIns="0" bIns="0" rtlCol="0">
            <a:spAutoFit/>
          </a:bodyPr>
          <a:lstStyle/>
          <a:p>
            <a:pPr marL="12700" marR="5080">
              <a:lnSpc>
                <a:spcPts val="3460"/>
              </a:lnSpc>
              <a:spcBef>
                <a:spcPts val="535"/>
              </a:spcBef>
            </a:pPr>
            <a:r>
              <a:rPr lang="tr-TR" sz="3200" spc="-10" dirty="0">
                <a:solidFill>
                  <a:srgbClr val="FFFFFF"/>
                </a:solidFill>
              </a:rPr>
              <a:t>Besin Takviyeleri</a:t>
            </a:r>
            <a:endParaRPr lang="tr-TR" sz="3200" dirty="0"/>
          </a:p>
        </p:txBody>
      </p:sp>
      <p:sp>
        <p:nvSpPr>
          <p:cNvPr id="6" name="object 6"/>
          <p:cNvSpPr/>
          <p:nvPr/>
        </p:nvSpPr>
        <p:spPr>
          <a:xfrm>
            <a:off x="126746" y="1719542"/>
            <a:ext cx="5134039" cy="4807582"/>
          </a:xfrm>
          <a:custGeom>
            <a:avLst/>
            <a:gdLst/>
            <a:ahLst/>
            <a:cxnLst/>
            <a:rect l="l" t="t" r="r" b="b"/>
            <a:pathLst>
              <a:path w="6262370" h="3708400">
                <a:moveTo>
                  <a:pt x="6262116" y="0"/>
                </a:moveTo>
                <a:lnTo>
                  <a:pt x="0" y="0"/>
                </a:lnTo>
                <a:lnTo>
                  <a:pt x="0" y="3707891"/>
                </a:lnTo>
                <a:lnTo>
                  <a:pt x="6262116" y="3707891"/>
                </a:lnTo>
                <a:lnTo>
                  <a:pt x="6262116" y="0"/>
                </a:lnTo>
                <a:close/>
              </a:path>
            </a:pathLst>
          </a:custGeom>
        </p:spPr>
        <p:style>
          <a:lnRef idx="3">
            <a:schemeClr val="lt1"/>
          </a:lnRef>
          <a:fillRef idx="1">
            <a:schemeClr val="accent2"/>
          </a:fillRef>
          <a:effectRef idx="1">
            <a:schemeClr val="accent2"/>
          </a:effectRef>
          <a:fontRef idx="minor">
            <a:schemeClr val="lt1"/>
          </a:fontRef>
        </p:style>
        <p:txBody>
          <a:bodyPr wrap="square" lIns="0" tIns="0" rIns="0" bIns="0" rtlCol="0"/>
          <a:lstStyle/>
          <a:p>
            <a:endParaRPr lang="tr-TR" sz="1600" b="1" dirty="0">
              <a:solidFill>
                <a:schemeClr val="bg1"/>
              </a:solidFill>
            </a:endParaRPr>
          </a:p>
          <a:p>
            <a:pPr algn="ctr"/>
            <a:r>
              <a:rPr lang="tr-TR" sz="1600" b="1" dirty="0">
                <a:solidFill>
                  <a:schemeClr val="bg1"/>
                </a:solidFill>
              </a:rPr>
              <a:t>   </a:t>
            </a:r>
            <a:r>
              <a:rPr lang="tr-TR" sz="1700" b="1" dirty="0">
                <a:solidFill>
                  <a:schemeClr val="bg1"/>
                </a:solidFill>
              </a:rPr>
              <a:t>Bitkisel ürünlerin gıda takviyeleri ile farkları nelerdir?</a:t>
            </a:r>
            <a:endParaRPr lang="tr-TR" sz="1700" dirty="0">
              <a:solidFill>
                <a:schemeClr val="bg1"/>
              </a:solidFill>
            </a:endParaRPr>
          </a:p>
          <a:p>
            <a:pPr algn="ctr"/>
            <a:r>
              <a:rPr lang="tr-TR" sz="1700" dirty="0">
                <a:solidFill>
                  <a:schemeClr val="bg1"/>
                </a:solidFill>
              </a:rPr>
              <a:t>BESİN TAKVİYELERİ; Normal beslenmeyi takviye etmek amacıyla, vitamin, mineral, protein, karbonhidrat, lif, yağ asidi, amino asit gibi besin öğelerinin veya bunların dışında besleyici veya fizyolojik etkileri bulunan bitki, bitkisel ve hayvansal kaynaklı maddeler, biyoaktif maddeler ve benzeri maddelerin konsantre veya ekstraktlarının tek başına veya karışımlarının kapsül, tablet, pastil, tek kullanımlık toz paket, sıvı ampul, damlalıklı şişe ve diğer benzeri sıvı veya toz formlarda hazırlanarak günlük alım dozu belirlenmiş ürünlerdir. Besin takviyeleri çok geniş bir gruptur ve işlenmiş, kapsül, sıvı ya da toz haline getirilmiş bitkisel ürünler de bu tanıma dahil edilmektedir. Kurutulmuş ya da taze bitki olarak kullanılanlar gıda takviyesi olarak tanımlanmazlar.</a:t>
            </a:r>
          </a:p>
        </p:txBody>
      </p:sp>
      <p:pic>
        <p:nvPicPr>
          <p:cNvPr id="23" name="Picture 2" descr="C:\Users\aidata\Desktop\potamya_besin-1024x683.jpg">
            <a:extLst>
              <a:ext uri="{FF2B5EF4-FFF2-40B4-BE49-F238E27FC236}">
                <a16:creationId xmlns:a16="http://schemas.microsoft.com/office/drawing/2014/main" id="{86AD6C7B-01C8-D55D-FF9A-6135C3DCAB4C}"/>
              </a:ext>
            </a:extLst>
          </p:cNvPr>
          <p:cNvPicPr>
            <a:picLocks noChangeAspect="1" noChangeArrowheads="1"/>
          </p:cNvPicPr>
          <p:nvPr/>
        </p:nvPicPr>
        <p:blipFill>
          <a:blip r:embed="rId3" cstate="print"/>
          <a:srcRect/>
          <a:stretch>
            <a:fillRect/>
          </a:stretch>
        </p:blipFill>
        <p:spPr bwMode="auto">
          <a:xfrm rot="16200000">
            <a:off x="3768190" y="1489586"/>
            <a:ext cx="6980242" cy="3955366"/>
          </a:xfrm>
          <a:prstGeom prst="rect">
            <a:avLst/>
          </a:prstGeom>
          <a:noFill/>
        </p:spPr>
      </p:pic>
      <p:pic>
        <p:nvPicPr>
          <p:cNvPr id="24" name="Picture 2" descr="C:\Users\aidata\Desktop\potamya_besin2-1536x1024.jpg">
            <a:extLst>
              <a:ext uri="{FF2B5EF4-FFF2-40B4-BE49-F238E27FC236}">
                <a16:creationId xmlns:a16="http://schemas.microsoft.com/office/drawing/2014/main" id="{F2D1BCE9-E0B9-04AD-BFC9-1CCBBF8E7962}"/>
              </a:ext>
            </a:extLst>
          </p:cNvPr>
          <p:cNvPicPr>
            <a:picLocks noChangeAspect="1" noChangeArrowheads="1"/>
          </p:cNvPicPr>
          <p:nvPr/>
        </p:nvPicPr>
        <p:blipFill rotWithShape="1">
          <a:blip r:embed="rId4" cstate="print"/>
          <a:srcRect t="33333" b="28571"/>
          <a:stretch/>
        </p:blipFill>
        <p:spPr bwMode="auto">
          <a:xfrm>
            <a:off x="0" y="5877272"/>
            <a:ext cx="5364088" cy="1152128"/>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a:extLst>
              <a:ext uri="{FF2B5EF4-FFF2-40B4-BE49-F238E27FC236}">
                <a16:creationId xmlns:a16="http://schemas.microsoft.com/office/drawing/2014/main" id="{436B6CE9-46D6-3C60-D428-36A7D1C48AFB}"/>
              </a:ext>
            </a:extLst>
          </p:cNvPr>
          <p:cNvSpPr/>
          <p:nvPr/>
        </p:nvSpPr>
        <p:spPr>
          <a:xfrm>
            <a:off x="6726303" y="0"/>
            <a:ext cx="2583530" cy="68580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sp>
        <p:nvSpPr>
          <p:cNvPr id="2" name="object 2"/>
          <p:cNvSpPr/>
          <p:nvPr/>
        </p:nvSpPr>
        <p:spPr>
          <a:xfrm>
            <a:off x="51183" y="42271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78258" y="490978"/>
            <a:ext cx="6076185" cy="517449"/>
          </a:xfrm>
          <a:prstGeom prst="rect">
            <a:avLst/>
          </a:prstGeom>
        </p:spPr>
        <p:txBody>
          <a:bodyPr vert="horz" wrap="square" lIns="0" tIns="67945" rIns="0" bIns="0" rtlCol="0">
            <a:spAutoFit/>
          </a:bodyPr>
          <a:lstStyle/>
          <a:p>
            <a:pPr marL="12700" marR="5080">
              <a:lnSpc>
                <a:spcPts val="3460"/>
              </a:lnSpc>
              <a:spcBef>
                <a:spcPts val="535"/>
              </a:spcBef>
            </a:pPr>
            <a:r>
              <a:rPr lang="tr-TR" sz="3200" spc="-8" dirty="0">
                <a:solidFill>
                  <a:srgbClr val="FFFFFF"/>
                </a:solidFill>
              </a:rPr>
              <a:t>BESLENME</a:t>
            </a:r>
            <a:r>
              <a:rPr lang="tr-TR" sz="3200" spc="4" dirty="0">
                <a:solidFill>
                  <a:srgbClr val="FFFFFF"/>
                </a:solidFill>
              </a:rPr>
              <a:t> </a:t>
            </a:r>
            <a:r>
              <a:rPr lang="tr-TR" sz="3200" spc="-4" dirty="0">
                <a:solidFill>
                  <a:srgbClr val="FFFFFF"/>
                </a:solidFill>
              </a:rPr>
              <a:t>İLE</a:t>
            </a:r>
            <a:r>
              <a:rPr lang="tr-TR" sz="3200" spc="-23" dirty="0">
                <a:solidFill>
                  <a:srgbClr val="FFFFFF"/>
                </a:solidFill>
              </a:rPr>
              <a:t> </a:t>
            </a:r>
            <a:r>
              <a:rPr lang="tr-TR" sz="3200" spc="-8" dirty="0">
                <a:solidFill>
                  <a:srgbClr val="FFFFFF"/>
                </a:solidFill>
              </a:rPr>
              <a:t>RENKLERİN</a:t>
            </a:r>
            <a:r>
              <a:rPr lang="tr-TR" sz="3200" spc="30" dirty="0">
                <a:solidFill>
                  <a:srgbClr val="FFFFFF"/>
                </a:solidFill>
              </a:rPr>
              <a:t> </a:t>
            </a:r>
            <a:r>
              <a:rPr lang="tr-TR" sz="3200" spc="-8" dirty="0">
                <a:solidFill>
                  <a:srgbClr val="FFFFFF"/>
                </a:solidFill>
              </a:rPr>
              <a:t>İLİŞKİSİ</a:t>
            </a:r>
            <a:endParaRPr lang="tr-TR" sz="3200" dirty="0"/>
          </a:p>
        </p:txBody>
      </p:sp>
      <p:sp>
        <p:nvSpPr>
          <p:cNvPr id="7" name="object 7"/>
          <p:cNvSpPr txBox="1"/>
          <p:nvPr/>
        </p:nvSpPr>
        <p:spPr>
          <a:xfrm>
            <a:off x="2535500" y="2162517"/>
            <a:ext cx="3918943" cy="4092146"/>
          </a:xfrm>
          <a:prstGeom prst="rect">
            <a:avLst/>
          </a:prstGeom>
        </p:spPr>
        <p:txBody>
          <a:bodyPr vert="horz" wrap="square" lIns="0" tIns="12700" rIns="0" bIns="0" rtlCol="0">
            <a:spAutoFit/>
          </a:bodyPr>
          <a:lstStyle/>
          <a:p>
            <a:pPr marL="547370" marR="7620" indent="-26034">
              <a:lnSpc>
                <a:spcPct val="130100"/>
              </a:lnSpc>
              <a:spcBef>
                <a:spcPts val="100"/>
              </a:spcBef>
            </a:pPr>
            <a:r>
              <a:rPr lang="tr-TR" sz="1700" kern="0" spc="-5" dirty="0">
                <a:solidFill>
                  <a:srgbClr val="FFFFFF"/>
                </a:solidFill>
                <a:latin typeface="Calibri"/>
                <a:cs typeface="Calibri"/>
              </a:rPr>
              <a:t>İyi tarım kuşkusuz sağlığın en önemli belirleyicilerindendir. Toprağı tanımadan, ürünü tanımadan sağlıklı besinlere ulaşmak mümkün değildir.</a:t>
            </a:r>
          </a:p>
          <a:p>
            <a:pPr marL="547370" marR="7620" indent="-26034">
              <a:lnSpc>
                <a:spcPct val="130100"/>
              </a:lnSpc>
              <a:spcBef>
                <a:spcPts val="100"/>
              </a:spcBef>
            </a:pPr>
            <a:r>
              <a:rPr lang="tr-TR" sz="1700" b="1" kern="0" spc="-5" dirty="0">
                <a:solidFill>
                  <a:srgbClr val="FFFFFF"/>
                </a:solidFill>
                <a:latin typeface="Calibri"/>
                <a:cs typeface="Calibri"/>
              </a:rPr>
              <a:t>Peki Nedir Bu İyi Tarım?</a:t>
            </a:r>
          </a:p>
          <a:p>
            <a:pPr marL="547370" marR="7620" indent="-26034">
              <a:lnSpc>
                <a:spcPct val="130100"/>
              </a:lnSpc>
              <a:spcBef>
                <a:spcPts val="100"/>
              </a:spcBef>
            </a:pPr>
            <a:r>
              <a:rPr lang="tr-TR" sz="1700" kern="0" spc="-5" dirty="0">
                <a:solidFill>
                  <a:srgbClr val="FFFFFF"/>
                </a:solidFill>
                <a:latin typeface="Calibri"/>
                <a:cs typeface="Calibri"/>
              </a:rPr>
              <a:t>Ekosistem düzenini bozmadan üretilen besin doğaldır ve sağlığa yararlıdır. Besinin özüne ulaşması için; biyoçeşitliliğin korunması, doğru tarım ilkelerinin uygulanması, besinin kimyasal, mikrobiyolojik ve fiziksel kalıntılar içermemesi önemlidir</a:t>
            </a:r>
          </a:p>
        </p:txBody>
      </p:sp>
      <p:sp>
        <p:nvSpPr>
          <p:cNvPr id="9" name="object 12">
            <a:extLst>
              <a:ext uri="{FF2B5EF4-FFF2-40B4-BE49-F238E27FC236}">
                <a16:creationId xmlns:a16="http://schemas.microsoft.com/office/drawing/2014/main" id="{9FE158BE-F0DB-8003-57F2-5124978658AD}"/>
              </a:ext>
            </a:extLst>
          </p:cNvPr>
          <p:cNvSpPr txBox="1"/>
          <p:nvPr/>
        </p:nvSpPr>
        <p:spPr>
          <a:xfrm>
            <a:off x="6816" y="1484753"/>
            <a:ext cx="9137184" cy="946413"/>
          </a:xfrm>
          <a:prstGeom prst="rect">
            <a:avLst/>
          </a:prstGeom>
          <a:ln/>
        </p:spPr>
        <p:style>
          <a:lnRef idx="1">
            <a:schemeClr val="accent2"/>
          </a:lnRef>
          <a:fillRef idx="3">
            <a:schemeClr val="accent2"/>
          </a:fillRef>
          <a:effectRef idx="2">
            <a:schemeClr val="accent2"/>
          </a:effectRef>
          <a:fontRef idx="minor">
            <a:schemeClr val="lt1"/>
          </a:fontRef>
        </p:style>
        <p:txBody>
          <a:bodyPr vert="horz" wrap="square" lIns="0" tIns="22860" rIns="0" bIns="0" rtlCol="0">
            <a:spAutoFit/>
          </a:bodyPr>
          <a:lstStyle/>
          <a:p>
            <a:pPr marL="69056" marR="185261" algn="just">
              <a:spcBef>
                <a:spcPts val="180"/>
              </a:spcBef>
            </a:pPr>
            <a:r>
              <a:rPr sz="1500" b="1" dirty="0">
                <a:latin typeface="Calibri"/>
                <a:cs typeface="Calibri"/>
              </a:rPr>
              <a:t>Kırmızı, </a:t>
            </a:r>
            <a:r>
              <a:rPr sz="1500" b="1" spc="-8" dirty="0">
                <a:latin typeface="Calibri"/>
                <a:cs typeface="Calibri"/>
              </a:rPr>
              <a:t>restoranlarda </a:t>
            </a:r>
            <a:r>
              <a:rPr sz="1500" b="1" spc="-4" dirty="0">
                <a:latin typeface="Calibri"/>
                <a:cs typeface="Calibri"/>
              </a:rPr>
              <a:t>en </a:t>
            </a:r>
            <a:r>
              <a:rPr sz="1500" b="1" dirty="0">
                <a:latin typeface="Calibri"/>
                <a:cs typeface="Calibri"/>
              </a:rPr>
              <a:t>sık </a:t>
            </a:r>
            <a:r>
              <a:rPr sz="1500" b="1" spc="-4" dirty="0">
                <a:latin typeface="Calibri"/>
                <a:cs typeface="Calibri"/>
              </a:rPr>
              <a:t>karşımıza çıkan </a:t>
            </a:r>
            <a:r>
              <a:rPr sz="1500" b="1" spc="-19" dirty="0">
                <a:latin typeface="Calibri"/>
                <a:cs typeface="Calibri"/>
              </a:rPr>
              <a:t>renktir. </a:t>
            </a:r>
            <a:r>
              <a:rPr sz="1500" b="1" spc="-4" dirty="0">
                <a:latin typeface="Calibri"/>
                <a:cs typeface="Calibri"/>
              </a:rPr>
              <a:t>Özellikle </a:t>
            </a:r>
            <a:r>
              <a:rPr sz="1500" b="1" dirty="0">
                <a:latin typeface="Calibri"/>
                <a:cs typeface="Calibri"/>
              </a:rPr>
              <a:t> </a:t>
            </a:r>
            <a:r>
              <a:rPr sz="1500" b="1" spc="-11" dirty="0">
                <a:latin typeface="Calibri"/>
                <a:cs typeface="Calibri"/>
              </a:rPr>
              <a:t>fast </a:t>
            </a:r>
            <a:r>
              <a:rPr sz="1500" b="1" spc="-8" dirty="0">
                <a:latin typeface="Calibri"/>
                <a:cs typeface="Calibri"/>
              </a:rPr>
              <a:t>food restoranların </a:t>
            </a:r>
            <a:r>
              <a:rPr sz="1500" b="1" spc="-4" dirty="0">
                <a:latin typeface="Calibri"/>
                <a:cs typeface="Calibri"/>
              </a:rPr>
              <a:t>logolarında kırmızıya </a:t>
            </a:r>
            <a:r>
              <a:rPr sz="1500" b="1" spc="-15" dirty="0">
                <a:latin typeface="Calibri"/>
                <a:cs typeface="Calibri"/>
              </a:rPr>
              <a:t>çokça </a:t>
            </a:r>
            <a:r>
              <a:rPr sz="1500" b="1" spc="-11" dirty="0">
                <a:latin typeface="Calibri"/>
                <a:cs typeface="Calibri"/>
              </a:rPr>
              <a:t>yer </a:t>
            </a:r>
            <a:r>
              <a:rPr sz="1500" b="1" spc="-19" dirty="0">
                <a:latin typeface="Calibri"/>
                <a:cs typeface="Calibri"/>
              </a:rPr>
              <a:t>verilir. </a:t>
            </a:r>
            <a:r>
              <a:rPr sz="1500" b="1" spc="-15" dirty="0">
                <a:latin typeface="Calibri"/>
                <a:cs typeface="Calibri"/>
              </a:rPr>
              <a:t> </a:t>
            </a:r>
            <a:r>
              <a:rPr sz="1500" b="1" dirty="0">
                <a:latin typeface="Calibri"/>
                <a:cs typeface="Calibri"/>
              </a:rPr>
              <a:t>Bunun </a:t>
            </a:r>
            <a:r>
              <a:rPr sz="1500" b="1" spc="-4" dirty="0">
                <a:latin typeface="Calibri"/>
                <a:cs typeface="Calibri"/>
              </a:rPr>
              <a:t>sebebi </a:t>
            </a:r>
            <a:r>
              <a:rPr sz="1500" b="1" dirty="0">
                <a:latin typeface="Calibri"/>
                <a:cs typeface="Calibri"/>
              </a:rPr>
              <a:t>öncelikle </a:t>
            </a:r>
            <a:r>
              <a:rPr sz="1500" b="1" spc="-8" dirty="0">
                <a:latin typeface="Calibri"/>
                <a:cs typeface="Calibri"/>
              </a:rPr>
              <a:t>dikkat </a:t>
            </a:r>
            <a:r>
              <a:rPr sz="1500" b="1" spc="-4" dirty="0">
                <a:latin typeface="Calibri"/>
                <a:cs typeface="Calibri"/>
              </a:rPr>
              <a:t>çekmek, </a:t>
            </a:r>
            <a:r>
              <a:rPr sz="1500" b="1" dirty="0">
                <a:latin typeface="Calibri"/>
                <a:cs typeface="Calibri"/>
              </a:rPr>
              <a:t>ikincil </a:t>
            </a:r>
            <a:r>
              <a:rPr sz="1500" b="1" spc="-4" dirty="0">
                <a:latin typeface="Calibri"/>
                <a:cs typeface="Calibri"/>
              </a:rPr>
              <a:t>olarak </a:t>
            </a:r>
            <a:r>
              <a:rPr sz="1500" b="1" dirty="0">
                <a:latin typeface="Calibri"/>
                <a:cs typeface="Calibri"/>
              </a:rPr>
              <a:t>da </a:t>
            </a:r>
            <a:r>
              <a:rPr sz="1500" b="1" spc="-11" dirty="0" err="1">
                <a:latin typeface="Calibri"/>
                <a:cs typeface="Calibri"/>
              </a:rPr>
              <a:t>yeme</a:t>
            </a:r>
            <a:r>
              <a:rPr sz="1500" b="1" spc="-11" dirty="0">
                <a:latin typeface="Calibri"/>
                <a:cs typeface="Calibri"/>
              </a:rPr>
              <a:t> </a:t>
            </a:r>
            <a:r>
              <a:rPr sz="1500" b="1" spc="-8" dirty="0" err="1">
                <a:latin typeface="Calibri"/>
                <a:cs typeface="Calibri"/>
              </a:rPr>
              <a:t>isteği</a:t>
            </a:r>
            <a:r>
              <a:rPr sz="1500" b="1" spc="-23" dirty="0">
                <a:latin typeface="Calibri"/>
                <a:cs typeface="Calibri"/>
              </a:rPr>
              <a:t> </a:t>
            </a:r>
            <a:r>
              <a:rPr sz="1500" b="1" spc="-15" dirty="0" err="1">
                <a:latin typeface="Calibri"/>
                <a:cs typeface="Calibri"/>
              </a:rPr>
              <a:t>uyandırmaktır</a:t>
            </a:r>
            <a:r>
              <a:rPr sz="1500" b="1" spc="-15" dirty="0">
                <a:latin typeface="Calibri"/>
                <a:cs typeface="Calibri"/>
              </a:rPr>
              <a:t>.</a:t>
            </a:r>
            <a:r>
              <a:rPr lang="tr-TR" sz="1500" b="1" spc="-15" dirty="0">
                <a:latin typeface="Calibri"/>
                <a:cs typeface="Calibri"/>
              </a:rPr>
              <a:t> </a:t>
            </a:r>
            <a:r>
              <a:rPr lang="tr-TR" sz="1500" b="1" dirty="0">
                <a:latin typeface="Calibri"/>
                <a:cs typeface="Calibri"/>
              </a:rPr>
              <a:t>Kırmızı, kişilerde açlık hissini </a:t>
            </a:r>
            <a:r>
              <a:rPr lang="tr-TR" sz="1500" b="1" spc="-4" dirty="0">
                <a:latin typeface="Calibri"/>
                <a:cs typeface="Calibri"/>
              </a:rPr>
              <a:t>arttırırken </a:t>
            </a:r>
            <a:r>
              <a:rPr lang="tr-TR" sz="1500" b="1" spc="-11" dirty="0">
                <a:latin typeface="Calibri"/>
                <a:cs typeface="Calibri"/>
              </a:rPr>
              <a:t>aynı </a:t>
            </a:r>
            <a:r>
              <a:rPr lang="tr-TR" sz="1500" b="1" spc="-4" dirty="0">
                <a:latin typeface="Calibri"/>
                <a:cs typeface="Calibri"/>
              </a:rPr>
              <a:t>zamanda </a:t>
            </a:r>
            <a:r>
              <a:rPr lang="tr-TR" sz="1500" b="1" spc="-8" dirty="0">
                <a:latin typeface="Calibri"/>
                <a:cs typeface="Calibri"/>
              </a:rPr>
              <a:t>heyecan </a:t>
            </a:r>
            <a:r>
              <a:rPr lang="tr-TR" sz="1500" b="1" spc="-330" dirty="0">
                <a:latin typeface="Calibri"/>
                <a:cs typeface="Calibri"/>
              </a:rPr>
              <a:t> </a:t>
            </a:r>
            <a:r>
              <a:rPr lang="tr-TR" sz="1500" b="1" spc="-11" dirty="0">
                <a:latin typeface="Calibri"/>
                <a:cs typeface="Calibri"/>
              </a:rPr>
              <a:t>ve </a:t>
            </a:r>
            <a:r>
              <a:rPr lang="tr-TR" sz="1500" b="1" dirty="0">
                <a:latin typeface="Calibri"/>
                <a:cs typeface="Calibri"/>
              </a:rPr>
              <a:t>düşünmeden </a:t>
            </a:r>
            <a:r>
              <a:rPr lang="tr-TR" sz="1500" b="1" spc="-11" dirty="0">
                <a:latin typeface="Calibri"/>
                <a:cs typeface="Calibri"/>
              </a:rPr>
              <a:t>hareket </a:t>
            </a:r>
            <a:r>
              <a:rPr lang="tr-TR" sz="1500" b="1" spc="-8" dirty="0">
                <a:latin typeface="Calibri"/>
                <a:cs typeface="Calibri"/>
              </a:rPr>
              <a:t>etme </a:t>
            </a:r>
            <a:r>
              <a:rPr lang="tr-TR" sz="1500" b="1" dirty="0">
                <a:latin typeface="Calibri"/>
                <a:cs typeface="Calibri"/>
              </a:rPr>
              <a:t>gibi </a:t>
            </a:r>
            <a:r>
              <a:rPr lang="tr-TR" sz="1500" b="1" spc="-4" dirty="0">
                <a:latin typeface="Calibri"/>
                <a:cs typeface="Calibri"/>
              </a:rPr>
              <a:t>özellikleri </a:t>
            </a:r>
            <a:r>
              <a:rPr lang="tr-TR" sz="1500" b="1" spc="-23" dirty="0">
                <a:latin typeface="Calibri"/>
                <a:cs typeface="Calibri"/>
              </a:rPr>
              <a:t>uyarır. </a:t>
            </a:r>
            <a:r>
              <a:rPr lang="tr-TR" sz="1500" b="1" dirty="0">
                <a:latin typeface="Calibri"/>
                <a:cs typeface="Calibri"/>
              </a:rPr>
              <a:t>Bu da sizin </a:t>
            </a:r>
            <a:r>
              <a:rPr lang="tr-TR" sz="1500" b="1" spc="-330" dirty="0">
                <a:latin typeface="Calibri"/>
                <a:cs typeface="Calibri"/>
              </a:rPr>
              <a:t> </a:t>
            </a:r>
            <a:r>
              <a:rPr lang="tr-TR" sz="1500" b="1" dirty="0">
                <a:latin typeface="Calibri"/>
                <a:cs typeface="Calibri"/>
              </a:rPr>
              <a:t>düşünmeden daha</a:t>
            </a:r>
            <a:r>
              <a:rPr lang="tr-TR" sz="1500" b="1" spc="-11" dirty="0">
                <a:latin typeface="Calibri"/>
                <a:cs typeface="Calibri"/>
              </a:rPr>
              <a:t> </a:t>
            </a:r>
            <a:r>
              <a:rPr lang="tr-TR" sz="1500" b="1" spc="-4" dirty="0">
                <a:latin typeface="Calibri"/>
                <a:cs typeface="Calibri"/>
              </a:rPr>
              <a:t>çok</a:t>
            </a:r>
            <a:r>
              <a:rPr lang="tr-TR" sz="1500" b="1" spc="8" dirty="0">
                <a:latin typeface="Calibri"/>
                <a:cs typeface="Calibri"/>
              </a:rPr>
              <a:t> </a:t>
            </a:r>
            <a:r>
              <a:rPr lang="tr-TR" sz="1500" b="1" spc="-8" dirty="0">
                <a:latin typeface="Calibri"/>
                <a:cs typeface="Calibri"/>
              </a:rPr>
              <a:t>tüketmenize</a:t>
            </a:r>
            <a:r>
              <a:rPr lang="tr-TR" sz="1500" b="1" spc="-4" dirty="0">
                <a:latin typeface="Calibri"/>
                <a:cs typeface="Calibri"/>
              </a:rPr>
              <a:t> </a:t>
            </a:r>
            <a:r>
              <a:rPr lang="tr-TR" sz="1500" b="1" dirty="0">
                <a:latin typeface="Calibri"/>
                <a:cs typeface="Calibri"/>
              </a:rPr>
              <a:t>neden</a:t>
            </a:r>
            <a:r>
              <a:rPr lang="tr-TR" sz="1500" b="1" spc="4" dirty="0">
                <a:latin typeface="Calibri"/>
                <a:cs typeface="Calibri"/>
              </a:rPr>
              <a:t> </a:t>
            </a:r>
            <a:r>
              <a:rPr lang="tr-TR" sz="1500" b="1" spc="-15" dirty="0">
                <a:latin typeface="Calibri"/>
                <a:cs typeface="Calibri"/>
              </a:rPr>
              <a:t>olabilir.</a:t>
            </a:r>
            <a:endParaRPr lang="tr-TR" sz="1500" dirty="0">
              <a:latin typeface="Calibri"/>
              <a:cs typeface="Calibri"/>
            </a:endParaRPr>
          </a:p>
        </p:txBody>
      </p:sp>
      <p:sp>
        <p:nvSpPr>
          <p:cNvPr id="10" name="object 10">
            <a:extLst>
              <a:ext uri="{FF2B5EF4-FFF2-40B4-BE49-F238E27FC236}">
                <a16:creationId xmlns:a16="http://schemas.microsoft.com/office/drawing/2014/main" id="{28995813-A2D0-5D28-3F3D-500787917FF9}"/>
              </a:ext>
            </a:extLst>
          </p:cNvPr>
          <p:cNvSpPr txBox="1"/>
          <p:nvPr/>
        </p:nvSpPr>
        <p:spPr>
          <a:xfrm>
            <a:off x="-48030" y="2619375"/>
            <a:ext cx="9086001" cy="518796"/>
          </a:xfrm>
          <a:prstGeom prst="rect">
            <a:avLst/>
          </a:prstGeom>
          <a:ln/>
        </p:spPr>
        <p:style>
          <a:lnRef idx="3">
            <a:schemeClr val="lt1"/>
          </a:lnRef>
          <a:fillRef idx="1">
            <a:schemeClr val="accent6"/>
          </a:fillRef>
          <a:effectRef idx="1">
            <a:schemeClr val="accent6"/>
          </a:effectRef>
          <a:fontRef idx="minor">
            <a:schemeClr val="lt1"/>
          </a:fontRef>
        </p:style>
        <p:txBody>
          <a:bodyPr vert="horz" wrap="square" lIns="0" tIns="20003" rIns="0" bIns="0" rtlCol="0">
            <a:spAutoFit/>
          </a:bodyPr>
          <a:lstStyle/>
          <a:p>
            <a:pPr marL="68104" marR="521018">
              <a:lnSpc>
                <a:spcPct val="90100"/>
              </a:lnSpc>
              <a:spcBef>
                <a:spcPts val="158"/>
              </a:spcBef>
            </a:pPr>
            <a:r>
              <a:rPr b="1" spc="-4" dirty="0">
                <a:latin typeface="Calibri"/>
                <a:cs typeface="Calibri"/>
              </a:rPr>
              <a:t>Enerji</a:t>
            </a:r>
            <a:r>
              <a:rPr b="1" spc="-11" dirty="0">
                <a:latin typeface="Calibri"/>
                <a:cs typeface="Calibri"/>
              </a:rPr>
              <a:t> </a:t>
            </a:r>
            <a:r>
              <a:rPr b="1" spc="-8" dirty="0">
                <a:latin typeface="Calibri"/>
                <a:cs typeface="Calibri"/>
              </a:rPr>
              <a:t>ve</a:t>
            </a:r>
            <a:r>
              <a:rPr b="1" spc="-11" dirty="0">
                <a:latin typeface="Calibri"/>
                <a:cs typeface="Calibri"/>
              </a:rPr>
              <a:t> heyecan</a:t>
            </a:r>
            <a:r>
              <a:rPr b="1" spc="11" dirty="0">
                <a:latin typeface="Calibri"/>
                <a:cs typeface="Calibri"/>
              </a:rPr>
              <a:t> </a:t>
            </a:r>
            <a:r>
              <a:rPr b="1" spc="-8" dirty="0">
                <a:latin typeface="Calibri"/>
                <a:cs typeface="Calibri"/>
              </a:rPr>
              <a:t>rengi</a:t>
            </a:r>
            <a:r>
              <a:rPr b="1" dirty="0">
                <a:latin typeface="Calibri"/>
                <a:cs typeface="Calibri"/>
              </a:rPr>
              <a:t> </a:t>
            </a:r>
            <a:r>
              <a:rPr b="1" spc="-4" dirty="0">
                <a:latin typeface="Calibri"/>
                <a:cs typeface="Calibri"/>
              </a:rPr>
              <a:t>olan</a:t>
            </a:r>
            <a:r>
              <a:rPr b="1" spc="-15" dirty="0">
                <a:latin typeface="Calibri"/>
                <a:cs typeface="Calibri"/>
              </a:rPr>
              <a:t> </a:t>
            </a:r>
            <a:r>
              <a:rPr b="1" spc="-4" dirty="0">
                <a:latin typeface="Calibri"/>
                <a:cs typeface="Calibri"/>
              </a:rPr>
              <a:t>turuncu,</a:t>
            </a:r>
            <a:r>
              <a:rPr b="1" spc="11" dirty="0">
                <a:latin typeface="Calibri"/>
                <a:cs typeface="Calibri"/>
              </a:rPr>
              <a:t> </a:t>
            </a:r>
            <a:r>
              <a:rPr b="1" spc="-4" dirty="0">
                <a:latin typeface="Calibri"/>
                <a:cs typeface="Calibri"/>
              </a:rPr>
              <a:t>kırmızı</a:t>
            </a:r>
            <a:r>
              <a:rPr b="1" spc="-26" dirty="0">
                <a:latin typeface="Calibri"/>
                <a:cs typeface="Calibri"/>
              </a:rPr>
              <a:t> </a:t>
            </a:r>
            <a:r>
              <a:rPr b="1" spc="-8" dirty="0">
                <a:latin typeface="Calibri"/>
                <a:cs typeface="Calibri"/>
              </a:rPr>
              <a:t>gibi </a:t>
            </a:r>
            <a:r>
              <a:rPr b="1" spc="-398" dirty="0">
                <a:latin typeface="Calibri"/>
                <a:cs typeface="Calibri"/>
              </a:rPr>
              <a:t> </a:t>
            </a:r>
            <a:r>
              <a:rPr b="1" spc="-8" dirty="0">
                <a:latin typeface="Calibri"/>
                <a:cs typeface="Calibri"/>
              </a:rPr>
              <a:t>açlığı</a:t>
            </a:r>
            <a:r>
              <a:rPr b="1" spc="4" dirty="0">
                <a:latin typeface="Calibri"/>
                <a:cs typeface="Calibri"/>
              </a:rPr>
              <a:t> </a:t>
            </a:r>
            <a:r>
              <a:rPr b="1" spc="-26" dirty="0">
                <a:latin typeface="Calibri"/>
                <a:cs typeface="Calibri"/>
              </a:rPr>
              <a:t>tetikler.</a:t>
            </a:r>
            <a:r>
              <a:rPr b="1" spc="11" dirty="0">
                <a:latin typeface="Calibri"/>
                <a:cs typeface="Calibri"/>
              </a:rPr>
              <a:t> </a:t>
            </a:r>
            <a:r>
              <a:rPr b="1" spc="-4" dirty="0">
                <a:latin typeface="Calibri"/>
                <a:cs typeface="Calibri"/>
              </a:rPr>
              <a:t>Canlı</a:t>
            </a:r>
            <a:r>
              <a:rPr b="1" spc="4" dirty="0">
                <a:latin typeface="Calibri"/>
                <a:cs typeface="Calibri"/>
              </a:rPr>
              <a:t> </a:t>
            </a:r>
            <a:r>
              <a:rPr b="1" spc="-8" dirty="0">
                <a:latin typeface="Calibri"/>
                <a:cs typeface="Calibri"/>
              </a:rPr>
              <a:t>ve enerjik</a:t>
            </a:r>
            <a:r>
              <a:rPr b="1" spc="15" dirty="0">
                <a:latin typeface="Calibri"/>
                <a:cs typeface="Calibri"/>
              </a:rPr>
              <a:t> </a:t>
            </a:r>
            <a:r>
              <a:rPr b="1" spc="-8" dirty="0">
                <a:latin typeface="Calibri"/>
                <a:cs typeface="Calibri"/>
              </a:rPr>
              <a:t>bir</a:t>
            </a:r>
            <a:r>
              <a:rPr b="1" dirty="0">
                <a:latin typeface="Calibri"/>
                <a:cs typeface="Calibri"/>
              </a:rPr>
              <a:t> </a:t>
            </a:r>
            <a:r>
              <a:rPr b="1" spc="-8" dirty="0">
                <a:latin typeface="Calibri"/>
                <a:cs typeface="Calibri"/>
              </a:rPr>
              <a:t>renk</a:t>
            </a:r>
            <a:r>
              <a:rPr b="1" spc="-11" dirty="0">
                <a:latin typeface="Calibri"/>
                <a:cs typeface="Calibri"/>
              </a:rPr>
              <a:t> </a:t>
            </a:r>
            <a:r>
              <a:rPr b="1" spc="-4" dirty="0">
                <a:latin typeface="Calibri"/>
                <a:cs typeface="Calibri"/>
              </a:rPr>
              <a:t>olmasına </a:t>
            </a:r>
            <a:r>
              <a:rPr b="1" dirty="0">
                <a:latin typeface="Calibri"/>
                <a:cs typeface="Calibri"/>
              </a:rPr>
              <a:t> </a:t>
            </a:r>
            <a:r>
              <a:rPr b="1" spc="-8" dirty="0">
                <a:latin typeface="Calibri"/>
                <a:cs typeface="Calibri"/>
              </a:rPr>
              <a:t>karşın</a:t>
            </a:r>
            <a:r>
              <a:rPr b="1" spc="-26" dirty="0">
                <a:latin typeface="Calibri"/>
                <a:cs typeface="Calibri"/>
              </a:rPr>
              <a:t> </a:t>
            </a:r>
            <a:r>
              <a:rPr b="1" spc="-11" dirty="0">
                <a:latin typeface="Calibri"/>
                <a:cs typeface="Calibri"/>
              </a:rPr>
              <a:t>rahatlatıcı</a:t>
            </a:r>
            <a:r>
              <a:rPr b="1" spc="15" dirty="0">
                <a:latin typeface="Calibri"/>
                <a:cs typeface="Calibri"/>
              </a:rPr>
              <a:t> </a:t>
            </a:r>
            <a:r>
              <a:rPr b="1" spc="-8" dirty="0">
                <a:latin typeface="Calibri"/>
                <a:cs typeface="Calibri"/>
              </a:rPr>
              <a:t>bir</a:t>
            </a:r>
            <a:r>
              <a:rPr b="1" spc="4" dirty="0">
                <a:latin typeface="Calibri"/>
                <a:cs typeface="Calibri"/>
              </a:rPr>
              <a:t> </a:t>
            </a:r>
            <a:r>
              <a:rPr b="1" spc="-4" dirty="0">
                <a:latin typeface="Calibri"/>
                <a:cs typeface="Calibri"/>
              </a:rPr>
              <a:t>etkisi</a:t>
            </a:r>
            <a:r>
              <a:rPr b="1" spc="8" dirty="0">
                <a:latin typeface="Calibri"/>
                <a:cs typeface="Calibri"/>
              </a:rPr>
              <a:t> </a:t>
            </a:r>
            <a:r>
              <a:rPr b="1" spc="-4" dirty="0">
                <a:latin typeface="Calibri"/>
                <a:cs typeface="Calibri"/>
              </a:rPr>
              <a:t>de</a:t>
            </a:r>
            <a:r>
              <a:rPr b="1" spc="8" dirty="0">
                <a:latin typeface="Calibri"/>
                <a:cs typeface="Calibri"/>
              </a:rPr>
              <a:t> </a:t>
            </a:r>
            <a:r>
              <a:rPr b="1" spc="-34" dirty="0">
                <a:latin typeface="Calibri"/>
                <a:cs typeface="Calibri"/>
              </a:rPr>
              <a:t>vardır.</a:t>
            </a:r>
            <a:r>
              <a:rPr b="1" dirty="0">
                <a:latin typeface="Calibri"/>
                <a:cs typeface="Calibri"/>
              </a:rPr>
              <a:t> </a:t>
            </a:r>
            <a:r>
              <a:rPr b="1" spc="-38" dirty="0">
                <a:latin typeface="Calibri"/>
                <a:cs typeface="Calibri"/>
              </a:rPr>
              <a:t>Yani</a:t>
            </a:r>
            <a:r>
              <a:rPr b="1" spc="8" dirty="0">
                <a:latin typeface="Calibri"/>
                <a:cs typeface="Calibri"/>
              </a:rPr>
              <a:t> </a:t>
            </a:r>
            <a:r>
              <a:rPr b="1" spc="-8" dirty="0">
                <a:latin typeface="Calibri"/>
                <a:cs typeface="Calibri"/>
              </a:rPr>
              <a:t>kişilerin </a:t>
            </a:r>
            <a:r>
              <a:rPr b="1" spc="-394" dirty="0">
                <a:latin typeface="Calibri"/>
                <a:cs typeface="Calibri"/>
              </a:rPr>
              <a:t> </a:t>
            </a:r>
            <a:r>
              <a:rPr b="1" spc="-15" dirty="0">
                <a:latin typeface="Calibri"/>
                <a:cs typeface="Calibri"/>
              </a:rPr>
              <a:t>rahat</a:t>
            </a:r>
            <a:r>
              <a:rPr b="1" spc="11" dirty="0">
                <a:latin typeface="Calibri"/>
                <a:cs typeface="Calibri"/>
              </a:rPr>
              <a:t> </a:t>
            </a:r>
            <a:r>
              <a:rPr b="1" spc="-8" dirty="0">
                <a:latin typeface="Calibri"/>
                <a:cs typeface="Calibri"/>
              </a:rPr>
              <a:t>ve</a:t>
            </a:r>
            <a:r>
              <a:rPr b="1" spc="-11" dirty="0">
                <a:latin typeface="Calibri"/>
                <a:cs typeface="Calibri"/>
              </a:rPr>
              <a:t> </a:t>
            </a:r>
            <a:r>
              <a:rPr b="1" spc="-4" dirty="0">
                <a:latin typeface="Calibri"/>
                <a:cs typeface="Calibri"/>
              </a:rPr>
              <a:t>aç</a:t>
            </a:r>
            <a:r>
              <a:rPr b="1" spc="-8" dirty="0">
                <a:latin typeface="Calibri"/>
                <a:cs typeface="Calibri"/>
              </a:rPr>
              <a:t> hissetmesini</a:t>
            </a:r>
            <a:r>
              <a:rPr b="1" spc="30" dirty="0">
                <a:latin typeface="Calibri"/>
                <a:cs typeface="Calibri"/>
              </a:rPr>
              <a:t> </a:t>
            </a:r>
            <a:r>
              <a:rPr b="1" spc="-26" dirty="0" err="1">
                <a:latin typeface="Calibri"/>
                <a:cs typeface="Calibri"/>
              </a:rPr>
              <a:t>sağlar</a:t>
            </a:r>
            <a:r>
              <a:rPr b="1" spc="-26" dirty="0">
                <a:latin typeface="Calibri"/>
                <a:cs typeface="Calibri"/>
              </a:rPr>
              <a:t>.</a:t>
            </a:r>
            <a:endParaRPr lang="tr-TR" b="1" spc="-26" dirty="0">
              <a:latin typeface="Calibri"/>
              <a:cs typeface="Calibri"/>
            </a:endParaRPr>
          </a:p>
        </p:txBody>
      </p:sp>
      <p:sp>
        <p:nvSpPr>
          <p:cNvPr id="11" name="object 10">
            <a:extLst>
              <a:ext uri="{FF2B5EF4-FFF2-40B4-BE49-F238E27FC236}">
                <a16:creationId xmlns:a16="http://schemas.microsoft.com/office/drawing/2014/main" id="{DA3E67B0-B203-9FD3-95B1-F57E894FF1A6}"/>
              </a:ext>
            </a:extLst>
          </p:cNvPr>
          <p:cNvSpPr txBox="1"/>
          <p:nvPr/>
        </p:nvSpPr>
        <p:spPr>
          <a:xfrm>
            <a:off x="-12006" y="3386137"/>
            <a:ext cx="9086001" cy="974626"/>
          </a:xfrm>
          <a:prstGeom prst="rect">
            <a:avLst/>
          </a:prstGeom>
          <a:solidFill>
            <a:srgbClr val="FFFF00"/>
          </a:solidFill>
          <a:ln w="76200">
            <a:solidFill>
              <a:srgbClr val="FFFF00"/>
            </a:solidFill>
          </a:ln>
        </p:spPr>
        <p:txBody>
          <a:bodyPr vert="horz" wrap="square" lIns="0" tIns="0" rIns="0" bIns="0" rtlCol="0">
            <a:spAutoFit/>
          </a:bodyPr>
          <a:lstStyle/>
          <a:p>
            <a:pPr marL="68104">
              <a:lnSpc>
                <a:spcPts val="1852"/>
              </a:lnSpc>
            </a:pPr>
            <a:r>
              <a:rPr sz="1650" b="1" spc="-4" dirty="0">
                <a:latin typeface="Calibri"/>
                <a:cs typeface="Calibri"/>
              </a:rPr>
              <a:t>Sarı</a:t>
            </a:r>
            <a:r>
              <a:rPr sz="1650" b="1" spc="11" dirty="0">
                <a:latin typeface="Calibri"/>
                <a:cs typeface="Calibri"/>
              </a:rPr>
              <a:t> </a:t>
            </a:r>
            <a:r>
              <a:rPr sz="1650" b="1" spc="-11" dirty="0">
                <a:latin typeface="Calibri"/>
                <a:cs typeface="Calibri"/>
              </a:rPr>
              <a:t>sosyalleşme</a:t>
            </a:r>
            <a:r>
              <a:rPr sz="1650" b="1" spc="11" dirty="0">
                <a:latin typeface="Calibri"/>
                <a:cs typeface="Calibri"/>
              </a:rPr>
              <a:t> </a:t>
            </a:r>
            <a:r>
              <a:rPr sz="1650" b="1" spc="-23" dirty="0">
                <a:latin typeface="Calibri"/>
                <a:cs typeface="Calibri"/>
              </a:rPr>
              <a:t>rengidir.</a:t>
            </a:r>
            <a:r>
              <a:rPr sz="1650" b="1" spc="15" dirty="0">
                <a:latin typeface="Calibri"/>
                <a:cs typeface="Calibri"/>
              </a:rPr>
              <a:t> </a:t>
            </a:r>
            <a:r>
              <a:rPr sz="1650" b="1" spc="-8" dirty="0">
                <a:latin typeface="Calibri"/>
                <a:cs typeface="Calibri"/>
              </a:rPr>
              <a:t>İştahı</a:t>
            </a:r>
            <a:r>
              <a:rPr sz="1650" b="1" spc="4" dirty="0">
                <a:latin typeface="Calibri"/>
                <a:cs typeface="Calibri"/>
              </a:rPr>
              <a:t> </a:t>
            </a:r>
            <a:r>
              <a:rPr sz="1650" b="1" spc="-30" dirty="0">
                <a:latin typeface="Calibri"/>
                <a:cs typeface="Calibri"/>
              </a:rPr>
              <a:t>uyarır.</a:t>
            </a:r>
            <a:r>
              <a:rPr sz="1650" b="1" spc="26" dirty="0">
                <a:latin typeface="Calibri"/>
                <a:cs typeface="Calibri"/>
              </a:rPr>
              <a:t> </a:t>
            </a:r>
            <a:r>
              <a:rPr sz="1650" b="1" spc="-4" dirty="0" err="1">
                <a:latin typeface="Calibri"/>
                <a:cs typeface="Calibri"/>
              </a:rPr>
              <a:t>Kişilerin</a:t>
            </a:r>
            <a:r>
              <a:rPr sz="1650" b="1" spc="4" dirty="0">
                <a:latin typeface="Calibri"/>
                <a:cs typeface="Calibri"/>
              </a:rPr>
              <a:t> </a:t>
            </a:r>
            <a:r>
              <a:rPr sz="1650" b="1" spc="-8" dirty="0" err="1">
                <a:latin typeface="Calibri"/>
                <a:cs typeface="Calibri"/>
              </a:rPr>
              <a:t>yedikleri</a:t>
            </a:r>
            <a:r>
              <a:rPr lang="tr-TR" sz="1650" b="1" spc="-8" dirty="0" err="1">
                <a:latin typeface="Calibri"/>
                <a:cs typeface="Calibri"/>
              </a:rPr>
              <a:t>nden</a:t>
            </a:r>
            <a:r>
              <a:rPr lang="tr-TR" sz="1650" b="1" spc="-8" dirty="0">
                <a:latin typeface="Calibri"/>
                <a:cs typeface="Calibri"/>
              </a:rPr>
              <a:t> </a:t>
            </a:r>
            <a:r>
              <a:rPr sz="1650" b="1" spc="-8" dirty="0" err="1">
                <a:latin typeface="Calibri"/>
                <a:cs typeface="Calibri"/>
              </a:rPr>
              <a:t>çok</a:t>
            </a:r>
            <a:r>
              <a:rPr sz="1650" b="1" spc="-4" dirty="0">
                <a:latin typeface="Calibri"/>
                <a:cs typeface="Calibri"/>
              </a:rPr>
              <a:t> </a:t>
            </a:r>
            <a:r>
              <a:rPr sz="1650" b="1" spc="-8" dirty="0">
                <a:latin typeface="Calibri"/>
                <a:cs typeface="Calibri"/>
              </a:rPr>
              <a:t>konuştuğu</a:t>
            </a:r>
            <a:r>
              <a:rPr sz="1650" b="1" spc="-19" dirty="0">
                <a:latin typeface="Calibri"/>
                <a:cs typeface="Calibri"/>
              </a:rPr>
              <a:t> </a:t>
            </a:r>
            <a:r>
              <a:rPr sz="1650" b="1" spc="-8" dirty="0">
                <a:latin typeface="Calibri"/>
                <a:cs typeface="Calibri"/>
              </a:rPr>
              <a:t>şeylere</a:t>
            </a:r>
            <a:r>
              <a:rPr sz="1650" b="1" spc="4" dirty="0">
                <a:latin typeface="Calibri"/>
                <a:cs typeface="Calibri"/>
              </a:rPr>
              <a:t> </a:t>
            </a:r>
            <a:r>
              <a:rPr sz="1650" b="1" spc="-4" dirty="0">
                <a:latin typeface="Calibri"/>
                <a:cs typeface="Calibri"/>
              </a:rPr>
              <a:t>odaklanmasını </a:t>
            </a:r>
            <a:r>
              <a:rPr sz="1650" b="1" spc="-26" dirty="0" err="1">
                <a:latin typeface="Calibri"/>
                <a:cs typeface="Calibri"/>
              </a:rPr>
              <a:t>sağlar</a:t>
            </a:r>
            <a:r>
              <a:rPr sz="1650" b="1" spc="-26" dirty="0">
                <a:latin typeface="Calibri"/>
                <a:cs typeface="Calibri"/>
              </a:rPr>
              <a:t>.</a:t>
            </a:r>
            <a:r>
              <a:rPr lang="tr-TR" sz="1650" b="1" spc="-26" dirty="0">
                <a:latin typeface="Calibri"/>
                <a:cs typeface="Calibri"/>
              </a:rPr>
              <a:t> </a:t>
            </a:r>
            <a:r>
              <a:rPr sz="1650" b="1" spc="-11" dirty="0" err="1">
                <a:latin typeface="Calibri"/>
                <a:cs typeface="Calibri"/>
              </a:rPr>
              <a:t>Ayrıca</a:t>
            </a:r>
            <a:r>
              <a:rPr sz="1650" b="1" spc="8" dirty="0">
                <a:latin typeface="Calibri"/>
                <a:cs typeface="Calibri"/>
              </a:rPr>
              <a:t> </a:t>
            </a:r>
            <a:r>
              <a:rPr sz="1650" b="1" dirty="0">
                <a:latin typeface="Calibri"/>
                <a:cs typeface="Calibri"/>
              </a:rPr>
              <a:t>sarı</a:t>
            </a:r>
            <a:r>
              <a:rPr sz="1650" b="1" spc="-8" dirty="0">
                <a:latin typeface="Calibri"/>
                <a:cs typeface="Calibri"/>
              </a:rPr>
              <a:t> renk</a:t>
            </a:r>
            <a:r>
              <a:rPr sz="1650" b="1" spc="4" dirty="0">
                <a:latin typeface="Calibri"/>
                <a:cs typeface="Calibri"/>
              </a:rPr>
              <a:t> </a:t>
            </a:r>
            <a:r>
              <a:rPr sz="1650" b="1" spc="-8" dirty="0">
                <a:latin typeface="Calibri"/>
                <a:cs typeface="Calibri"/>
              </a:rPr>
              <a:t>serotonin</a:t>
            </a:r>
            <a:r>
              <a:rPr sz="1650" b="1" spc="8" dirty="0">
                <a:latin typeface="Calibri"/>
                <a:cs typeface="Calibri"/>
              </a:rPr>
              <a:t> </a:t>
            </a:r>
            <a:r>
              <a:rPr sz="1650" b="1" spc="-4" dirty="0">
                <a:latin typeface="Calibri"/>
                <a:cs typeface="Calibri"/>
              </a:rPr>
              <a:t>hormonu</a:t>
            </a:r>
            <a:r>
              <a:rPr sz="1650" b="1" spc="4" dirty="0">
                <a:latin typeface="Calibri"/>
                <a:cs typeface="Calibri"/>
              </a:rPr>
              <a:t> </a:t>
            </a:r>
            <a:r>
              <a:rPr sz="1650" b="1" spc="-4" dirty="0">
                <a:latin typeface="Calibri"/>
                <a:cs typeface="Calibri"/>
              </a:rPr>
              <a:t>salgılanmasını</a:t>
            </a:r>
            <a:r>
              <a:rPr sz="1650" b="1" dirty="0">
                <a:latin typeface="Calibri"/>
                <a:cs typeface="Calibri"/>
              </a:rPr>
              <a:t> </a:t>
            </a:r>
            <a:r>
              <a:rPr sz="1650" b="1" spc="-23" dirty="0">
                <a:latin typeface="Calibri"/>
                <a:cs typeface="Calibri"/>
              </a:rPr>
              <a:t>destekler. </a:t>
            </a:r>
            <a:r>
              <a:rPr sz="1650" b="1" spc="-360" dirty="0">
                <a:latin typeface="Calibri"/>
                <a:cs typeface="Calibri"/>
              </a:rPr>
              <a:t> </a:t>
            </a:r>
            <a:r>
              <a:rPr sz="1650" b="1" spc="-4" dirty="0">
                <a:latin typeface="Calibri"/>
                <a:cs typeface="Calibri"/>
              </a:rPr>
              <a:t>Böylece</a:t>
            </a:r>
            <a:r>
              <a:rPr sz="1650" b="1" spc="19" dirty="0">
                <a:latin typeface="Calibri"/>
                <a:cs typeface="Calibri"/>
              </a:rPr>
              <a:t> </a:t>
            </a:r>
            <a:r>
              <a:rPr sz="1650" b="1" spc="-4" dirty="0">
                <a:latin typeface="Calibri"/>
                <a:cs typeface="Calibri"/>
              </a:rPr>
              <a:t>daha</a:t>
            </a:r>
            <a:r>
              <a:rPr sz="1650" b="1" spc="-8" dirty="0">
                <a:latin typeface="Calibri"/>
                <a:cs typeface="Calibri"/>
              </a:rPr>
              <a:t> </a:t>
            </a:r>
            <a:r>
              <a:rPr sz="1650" b="1" spc="-4" dirty="0">
                <a:latin typeface="Calibri"/>
                <a:cs typeface="Calibri"/>
              </a:rPr>
              <a:t>mutlu</a:t>
            </a:r>
            <a:r>
              <a:rPr sz="1650" b="1" dirty="0">
                <a:latin typeface="Calibri"/>
                <a:cs typeface="Calibri"/>
              </a:rPr>
              <a:t> </a:t>
            </a:r>
            <a:r>
              <a:rPr sz="1650" b="1" spc="-4" dirty="0">
                <a:latin typeface="Calibri"/>
                <a:cs typeface="Calibri"/>
              </a:rPr>
              <a:t>hissetmesini</a:t>
            </a:r>
            <a:r>
              <a:rPr sz="1650" b="1" dirty="0">
                <a:latin typeface="Calibri"/>
                <a:cs typeface="Calibri"/>
              </a:rPr>
              <a:t> </a:t>
            </a:r>
            <a:r>
              <a:rPr sz="1650" b="1" spc="-26" dirty="0">
                <a:latin typeface="Calibri"/>
                <a:cs typeface="Calibri"/>
              </a:rPr>
              <a:t>sağlar.</a:t>
            </a:r>
            <a:r>
              <a:rPr sz="1650" b="1" spc="19" dirty="0">
                <a:latin typeface="Calibri"/>
                <a:cs typeface="Calibri"/>
              </a:rPr>
              <a:t> </a:t>
            </a:r>
            <a:r>
              <a:rPr sz="1650" b="1" spc="-4" dirty="0">
                <a:latin typeface="Calibri"/>
                <a:cs typeface="Calibri"/>
              </a:rPr>
              <a:t>Kişiler daha</a:t>
            </a:r>
            <a:r>
              <a:rPr sz="1650" b="1" spc="-8" dirty="0">
                <a:latin typeface="Calibri"/>
                <a:cs typeface="Calibri"/>
              </a:rPr>
              <a:t> </a:t>
            </a:r>
            <a:r>
              <a:rPr sz="1650" b="1" spc="-4" dirty="0">
                <a:latin typeface="Calibri"/>
                <a:cs typeface="Calibri"/>
              </a:rPr>
              <a:t>mutlu </a:t>
            </a:r>
            <a:r>
              <a:rPr sz="1650" b="1" dirty="0">
                <a:latin typeface="Calibri"/>
                <a:cs typeface="Calibri"/>
              </a:rPr>
              <a:t> </a:t>
            </a:r>
            <a:r>
              <a:rPr sz="1650" b="1" spc="-11" dirty="0">
                <a:latin typeface="Calibri"/>
                <a:cs typeface="Calibri"/>
              </a:rPr>
              <a:t>ve</a:t>
            </a:r>
            <a:r>
              <a:rPr sz="1650" b="1" spc="-8" dirty="0">
                <a:latin typeface="Calibri"/>
                <a:cs typeface="Calibri"/>
              </a:rPr>
              <a:t> pozitif</a:t>
            </a:r>
            <a:r>
              <a:rPr sz="1650" b="1" dirty="0">
                <a:latin typeface="Calibri"/>
                <a:cs typeface="Calibri"/>
              </a:rPr>
              <a:t> </a:t>
            </a:r>
            <a:r>
              <a:rPr sz="1650" b="1" spc="-4" dirty="0">
                <a:latin typeface="Calibri"/>
                <a:cs typeface="Calibri"/>
              </a:rPr>
              <a:t>oldukları </a:t>
            </a:r>
            <a:r>
              <a:rPr sz="1650" b="1" spc="-8" dirty="0">
                <a:latin typeface="Calibri"/>
                <a:cs typeface="Calibri"/>
              </a:rPr>
              <a:t>zamanlarda </a:t>
            </a:r>
            <a:r>
              <a:rPr sz="1650" b="1" spc="-15" dirty="0">
                <a:latin typeface="Calibri"/>
                <a:cs typeface="Calibri"/>
              </a:rPr>
              <a:t>savurgan</a:t>
            </a:r>
            <a:r>
              <a:rPr sz="1650" b="1" spc="15" dirty="0">
                <a:latin typeface="Calibri"/>
                <a:cs typeface="Calibri"/>
              </a:rPr>
              <a:t> </a:t>
            </a:r>
            <a:r>
              <a:rPr sz="1650" b="1" dirty="0" err="1">
                <a:latin typeface="Calibri"/>
                <a:cs typeface="Calibri"/>
              </a:rPr>
              <a:t>bir</a:t>
            </a:r>
            <a:r>
              <a:rPr sz="1650" b="1" dirty="0">
                <a:latin typeface="Calibri"/>
                <a:cs typeface="Calibri"/>
              </a:rPr>
              <a:t> </a:t>
            </a:r>
            <a:r>
              <a:rPr sz="1650" b="1" spc="-15" dirty="0" err="1">
                <a:latin typeface="Calibri"/>
                <a:cs typeface="Calibri"/>
              </a:rPr>
              <a:t>tavır</a:t>
            </a:r>
            <a:r>
              <a:rPr lang="tr-TR" sz="1650" b="1" spc="-15" dirty="0">
                <a:latin typeface="Calibri"/>
                <a:cs typeface="Calibri"/>
              </a:rPr>
              <a:t> </a:t>
            </a:r>
            <a:r>
              <a:rPr sz="1650" b="1" spc="-11" dirty="0" err="1">
                <a:latin typeface="Calibri"/>
                <a:cs typeface="Calibri"/>
              </a:rPr>
              <a:t>sergileyerek</a:t>
            </a:r>
            <a:r>
              <a:rPr sz="1650" b="1" spc="15" dirty="0">
                <a:latin typeface="Calibri"/>
                <a:cs typeface="Calibri"/>
              </a:rPr>
              <a:t> </a:t>
            </a:r>
            <a:r>
              <a:rPr sz="1650" b="1" spc="-11" dirty="0">
                <a:latin typeface="Calibri"/>
                <a:cs typeface="Calibri"/>
              </a:rPr>
              <a:t>tüketimi</a:t>
            </a:r>
            <a:r>
              <a:rPr sz="1650" b="1" spc="19" dirty="0">
                <a:latin typeface="Calibri"/>
                <a:cs typeface="Calibri"/>
              </a:rPr>
              <a:t> </a:t>
            </a:r>
            <a:r>
              <a:rPr sz="1650" b="1" spc="-19" dirty="0">
                <a:latin typeface="Calibri"/>
                <a:cs typeface="Calibri"/>
              </a:rPr>
              <a:t>arttırabilirler.</a:t>
            </a:r>
            <a:endParaRPr sz="1650" dirty="0">
              <a:latin typeface="Calibri"/>
              <a:cs typeface="Calibri"/>
            </a:endParaRPr>
          </a:p>
        </p:txBody>
      </p:sp>
      <p:sp>
        <p:nvSpPr>
          <p:cNvPr id="12" name="object 12">
            <a:extLst>
              <a:ext uri="{FF2B5EF4-FFF2-40B4-BE49-F238E27FC236}">
                <a16:creationId xmlns:a16="http://schemas.microsoft.com/office/drawing/2014/main" id="{0294F3DB-62D3-27AD-ED64-ADA4E6B4F2AA}"/>
              </a:ext>
            </a:extLst>
          </p:cNvPr>
          <p:cNvSpPr txBox="1"/>
          <p:nvPr/>
        </p:nvSpPr>
        <p:spPr>
          <a:xfrm>
            <a:off x="12190" y="4560910"/>
            <a:ext cx="9119620" cy="1037784"/>
          </a:xfrm>
          <a:prstGeom prst="rect">
            <a:avLst/>
          </a:prstGeom>
          <a:ln/>
        </p:spPr>
        <p:style>
          <a:lnRef idx="1">
            <a:schemeClr val="accent3"/>
          </a:lnRef>
          <a:fillRef idx="3">
            <a:schemeClr val="accent3"/>
          </a:fillRef>
          <a:effectRef idx="2">
            <a:schemeClr val="accent3"/>
          </a:effectRef>
          <a:fontRef idx="minor">
            <a:schemeClr val="lt1"/>
          </a:fontRef>
        </p:style>
        <p:txBody>
          <a:bodyPr vert="horz" wrap="square" lIns="0" tIns="21907" rIns="0" bIns="0" rtlCol="0">
            <a:spAutoFit/>
          </a:bodyPr>
          <a:lstStyle/>
          <a:p>
            <a:pPr marL="68580">
              <a:spcBef>
                <a:spcPts val="172"/>
              </a:spcBef>
            </a:pPr>
            <a:r>
              <a:rPr sz="1650" b="1" spc="-19" dirty="0">
                <a:latin typeface="Calibri"/>
                <a:cs typeface="Calibri"/>
              </a:rPr>
              <a:t>Yatıştırıcı</a:t>
            </a:r>
            <a:r>
              <a:rPr sz="1650" b="1" spc="11" dirty="0">
                <a:latin typeface="Calibri"/>
                <a:cs typeface="Calibri"/>
              </a:rPr>
              <a:t> </a:t>
            </a:r>
            <a:r>
              <a:rPr sz="1650" b="1" dirty="0">
                <a:latin typeface="Calibri"/>
                <a:cs typeface="Calibri"/>
              </a:rPr>
              <a:t>bir </a:t>
            </a:r>
            <a:r>
              <a:rPr sz="1650" b="1" spc="-8" dirty="0">
                <a:latin typeface="Calibri"/>
                <a:cs typeface="Calibri"/>
              </a:rPr>
              <a:t>renk</a:t>
            </a:r>
            <a:r>
              <a:rPr sz="1650" b="1" spc="4" dirty="0">
                <a:latin typeface="Calibri"/>
                <a:cs typeface="Calibri"/>
              </a:rPr>
              <a:t> </a:t>
            </a:r>
            <a:r>
              <a:rPr sz="1650" b="1" dirty="0">
                <a:latin typeface="Calibri"/>
                <a:cs typeface="Calibri"/>
              </a:rPr>
              <a:t>olan</a:t>
            </a:r>
            <a:r>
              <a:rPr sz="1650" b="1" spc="-8" dirty="0">
                <a:latin typeface="Calibri"/>
                <a:cs typeface="Calibri"/>
              </a:rPr>
              <a:t> yeşil</a:t>
            </a:r>
            <a:r>
              <a:rPr sz="1650" b="1" spc="4" dirty="0">
                <a:latin typeface="Calibri"/>
                <a:cs typeface="Calibri"/>
              </a:rPr>
              <a:t> </a:t>
            </a:r>
            <a:r>
              <a:rPr sz="1650" b="1" spc="-4" dirty="0">
                <a:latin typeface="Calibri"/>
                <a:cs typeface="Calibri"/>
              </a:rPr>
              <a:t>sindirime</a:t>
            </a:r>
            <a:r>
              <a:rPr sz="1650" b="1" spc="-8" dirty="0">
                <a:latin typeface="Calibri"/>
                <a:cs typeface="Calibri"/>
              </a:rPr>
              <a:t> </a:t>
            </a:r>
            <a:r>
              <a:rPr sz="1650" b="1" spc="-11" dirty="0">
                <a:latin typeface="Calibri"/>
                <a:cs typeface="Calibri"/>
              </a:rPr>
              <a:t>yardımcı</a:t>
            </a:r>
            <a:r>
              <a:rPr sz="1650" b="1" spc="11" dirty="0">
                <a:latin typeface="Calibri"/>
                <a:cs typeface="Calibri"/>
              </a:rPr>
              <a:t> </a:t>
            </a:r>
            <a:r>
              <a:rPr sz="1650" b="1" dirty="0">
                <a:latin typeface="Calibri"/>
                <a:cs typeface="Calibri"/>
              </a:rPr>
              <a:t>olur</a:t>
            </a:r>
            <a:r>
              <a:rPr sz="1650" b="1" spc="-4" dirty="0">
                <a:latin typeface="Calibri"/>
                <a:cs typeface="Calibri"/>
              </a:rPr>
              <a:t> </a:t>
            </a:r>
            <a:r>
              <a:rPr sz="1650" b="1" spc="-8" dirty="0">
                <a:latin typeface="Calibri"/>
                <a:cs typeface="Calibri"/>
              </a:rPr>
              <a:t>ve</a:t>
            </a:r>
            <a:endParaRPr sz="1650" dirty="0">
              <a:latin typeface="Calibri"/>
              <a:cs typeface="Calibri"/>
            </a:endParaRPr>
          </a:p>
          <a:p>
            <a:pPr marL="68580" marR="187643">
              <a:spcBef>
                <a:spcPts val="4"/>
              </a:spcBef>
            </a:pPr>
            <a:r>
              <a:rPr sz="1650" b="1" spc="-8" dirty="0">
                <a:latin typeface="Calibri"/>
                <a:cs typeface="Calibri"/>
              </a:rPr>
              <a:t>odaklanmayı</a:t>
            </a:r>
            <a:r>
              <a:rPr sz="1650" b="1" spc="8" dirty="0">
                <a:latin typeface="Calibri"/>
                <a:cs typeface="Calibri"/>
              </a:rPr>
              <a:t> </a:t>
            </a:r>
            <a:r>
              <a:rPr sz="1650" b="1" spc="-23" dirty="0">
                <a:latin typeface="Calibri"/>
                <a:cs typeface="Calibri"/>
              </a:rPr>
              <a:t>arttırır.</a:t>
            </a:r>
            <a:r>
              <a:rPr sz="1650" b="1" spc="4" dirty="0">
                <a:latin typeface="Calibri"/>
                <a:cs typeface="Calibri"/>
              </a:rPr>
              <a:t> </a:t>
            </a:r>
            <a:r>
              <a:rPr sz="1650" b="1" spc="-4" dirty="0">
                <a:latin typeface="Calibri"/>
                <a:cs typeface="Calibri"/>
              </a:rPr>
              <a:t>Genelde</a:t>
            </a:r>
            <a:r>
              <a:rPr sz="1650" b="1" spc="23" dirty="0">
                <a:latin typeface="Calibri"/>
                <a:cs typeface="Calibri"/>
              </a:rPr>
              <a:t> </a:t>
            </a:r>
            <a:r>
              <a:rPr sz="1650" b="1" dirty="0">
                <a:latin typeface="Calibri"/>
                <a:cs typeface="Calibri"/>
              </a:rPr>
              <a:t>son</a:t>
            </a:r>
            <a:r>
              <a:rPr sz="1650" b="1" spc="-4" dirty="0">
                <a:latin typeface="Calibri"/>
                <a:cs typeface="Calibri"/>
              </a:rPr>
              <a:t> yıllarda</a:t>
            </a:r>
            <a:r>
              <a:rPr sz="1650" b="1" spc="-8" dirty="0">
                <a:latin typeface="Calibri"/>
                <a:cs typeface="Calibri"/>
              </a:rPr>
              <a:t> </a:t>
            </a:r>
            <a:r>
              <a:rPr sz="1650" b="1" spc="-11" dirty="0">
                <a:latin typeface="Calibri"/>
                <a:cs typeface="Calibri"/>
              </a:rPr>
              <a:t>restoranlarda, </a:t>
            </a:r>
            <a:r>
              <a:rPr sz="1650" b="1" spc="-363" dirty="0">
                <a:latin typeface="Calibri"/>
                <a:cs typeface="Calibri"/>
              </a:rPr>
              <a:t> </a:t>
            </a:r>
            <a:r>
              <a:rPr sz="1650" b="1" spc="-11" dirty="0">
                <a:latin typeface="Calibri"/>
                <a:cs typeface="Calibri"/>
              </a:rPr>
              <a:t>kafelerde</a:t>
            </a:r>
            <a:r>
              <a:rPr sz="1650" b="1" spc="19" dirty="0">
                <a:latin typeface="Calibri"/>
                <a:cs typeface="Calibri"/>
              </a:rPr>
              <a:t> </a:t>
            </a:r>
            <a:r>
              <a:rPr sz="1650" b="1" spc="-8" dirty="0">
                <a:latin typeface="Calibri"/>
                <a:cs typeface="Calibri"/>
              </a:rPr>
              <a:t>yiyeceklerin</a:t>
            </a:r>
            <a:r>
              <a:rPr sz="1650" b="1" spc="-4" dirty="0">
                <a:latin typeface="Calibri"/>
                <a:cs typeface="Calibri"/>
              </a:rPr>
              <a:t> sağlıklı</a:t>
            </a:r>
            <a:r>
              <a:rPr sz="1650" b="1" spc="-15" dirty="0">
                <a:latin typeface="Calibri"/>
                <a:cs typeface="Calibri"/>
              </a:rPr>
              <a:t> </a:t>
            </a:r>
            <a:r>
              <a:rPr sz="1650" b="1" spc="-4" dirty="0">
                <a:latin typeface="Calibri"/>
                <a:cs typeface="Calibri"/>
              </a:rPr>
              <a:t>olduğu</a:t>
            </a:r>
            <a:r>
              <a:rPr sz="1650" b="1" spc="-8" dirty="0">
                <a:latin typeface="Calibri"/>
                <a:cs typeface="Calibri"/>
              </a:rPr>
              <a:t> </a:t>
            </a:r>
            <a:r>
              <a:rPr sz="1650" b="1" spc="-4" dirty="0">
                <a:latin typeface="Calibri"/>
                <a:cs typeface="Calibri"/>
              </a:rPr>
              <a:t>mesajını</a:t>
            </a:r>
            <a:r>
              <a:rPr sz="1650" b="1" spc="11" dirty="0">
                <a:latin typeface="Calibri"/>
                <a:cs typeface="Calibri"/>
              </a:rPr>
              <a:t> </a:t>
            </a:r>
            <a:r>
              <a:rPr sz="1650" b="1" spc="-8" dirty="0">
                <a:latin typeface="Calibri"/>
                <a:cs typeface="Calibri"/>
              </a:rPr>
              <a:t>vermek </a:t>
            </a:r>
            <a:r>
              <a:rPr sz="1650" b="1" spc="-4" dirty="0">
                <a:latin typeface="Calibri"/>
                <a:cs typeface="Calibri"/>
              </a:rPr>
              <a:t> </a:t>
            </a:r>
            <a:r>
              <a:rPr sz="1650" b="1" spc="-8" dirty="0">
                <a:latin typeface="Calibri"/>
                <a:cs typeface="Calibri"/>
              </a:rPr>
              <a:t>amaçlı</a:t>
            </a:r>
            <a:r>
              <a:rPr sz="1650" b="1" spc="8" dirty="0">
                <a:latin typeface="Calibri"/>
                <a:cs typeface="Calibri"/>
              </a:rPr>
              <a:t> </a:t>
            </a:r>
            <a:r>
              <a:rPr sz="1650" b="1" spc="-11" dirty="0">
                <a:latin typeface="Calibri"/>
                <a:cs typeface="Calibri"/>
              </a:rPr>
              <a:t>dekorlarda</a:t>
            </a:r>
            <a:r>
              <a:rPr sz="1650" b="1" spc="8" dirty="0">
                <a:latin typeface="Calibri"/>
                <a:cs typeface="Calibri"/>
              </a:rPr>
              <a:t> </a:t>
            </a:r>
            <a:r>
              <a:rPr sz="1650" b="1" dirty="0">
                <a:latin typeface="Calibri"/>
                <a:cs typeface="Calibri"/>
              </a:rPr>
              <a:t>sıklıkla</a:t>
            </a:r>
            <a:r>
              <a:rPr sz="1650" b="1" spc="-19" dirty="0">
                <a:latin typeface="Calibri"/>
                <a:cs typeface="Calibri"/>
              </a:rPr>
              <a:t> </a:t>
            </a:r>
            <a:r>
              <a:rPr sz="1650" b="1" spc="-11" dirty="0">
                <a:latin typeface="Calibri"/>
                <a:cs typeface="Calibri"/>
              </a:rPr>
              <a:t>yer</a:t>
            </a:r>
            <a:r>
              <a:rPr sz="1650" b="1" spc="-4" dirty="0">
                <a:latin typeface="Calibri"/>
                <a:cs typeface="Calibri"/>
              </a:rPr>
              <a:t> </a:t>
            </a:r>
            <a:r>
              <a:rPr sz="1650" b="1" spc="-26" dirty="0">
                <a:latin typeface="Calibri"/>
                <a:cs typeface="Calibri"/>
              </a:rPr>
              <a:t>verilir.</a:t>
            </a:r>
            <a:r>
              <a:rPr sz="1650" b="1" spc="23" dirty="0">
                <a:latin typeface="Calibri"/>
                <a:cs typeface="Calibri"/>
              </a:rPr>
              <a:t> </a:t>
            </a:r>
            <a:r>
              <a:rPr sz="1650" b="1" spc="-41" dirty="0">
                <a:latin typeface="Calibri"/>
                <a:cs typeface="Calibri"/>
              </a:rPr>
              <a:t>Yeme</a:t>
            </a:r>
            <a:r>
              <a:rPr sz="1650" b="1" spc="26" dirty="0">
                <a:latin typeface="Calibri"/>
                <a:cs typeface="Calibri"/>
              </a:rPr>
              <a:t> </a:t>
            </a:r>
            <a:r>
              <a:rPr sz="1650" b="1" spc="-8" dirty="0">
                <a:latin typeface="Calibri"/>
                <a:cs typeface="Calibri"/>
              </a:rPr>
              <a:t>isteğini</a:t>
            </a:r>
            <a:endParaRPr sz="1650" dirty="0">
              <a:latin typeface="Calibri"/>
              <a:cs typeface="Calibri"/>
            </a:endParaRPr>
          </a:p>
          <a:p>
            <a:pPr marL="68580"/>
            <a:r>
              <a:rPr sz="1650" b="1" spc="-11" dirty="0">
                <a:latin typeface="Calibri"/>
                <a:cs typeface="Calibri"/>
              </a:rPr>
              <a:t>arttıran</a:t>
            </a:r>
            <a:r>
              <a:rPr sz="1650" b="1" spc="15" dirty="0">
                <a:latin typeface="Calibri"/>
                <a:cs typeface="Calibri"/>
              </a:rPr>
              <a:t> </a:t>
            </a:r>
            <a:r>
              <a:rPr sz="1650" b="1" dirty="0">
                <a:latin typeface="Calibri"/>
                <a:cs typeface="Calibri"/>
              </a:rPr>
              <a:t>bir </a:t>
            </a:r>
            <a:r>
              <a:rPr sz="1650" b="1" spc="-8" dirty="0">
                <a:latin typeface="Calibri"/>
                <a:cs typeface="Calibri"/>
              </a:rPr>
              <a:t>renk</a:t>
            </a:r>
            <a:r>
              <a:rPr sz="1650" b="1" spc="4" dirty="0">
                <a:latin typeface="Calibri"/>
                <a:cs typeface="Calibri"/>
              </a:rPr>
              <a:t> </a:t>
            </a:r>
            <a:r>
              <a:rPr sz="1650" b="1" spc="-19" dirty="0">
                <a:latin typeface="Calibri"/>
                <a:cs typeface="Calibri"/>
              </a:rPr>
              <a:t>değildir.</a:t>
            </a:r>
            <a:r>
              <a:rPr sz="1650" b="1" spc="-8" dirty="0">
                <a:latin typeface="Calibri"/>
                <a:cs typeface="Calibri"/>
              </a:rPr>
              <a:t> </a:t>
            </a:r>
            <a:r>
              <a:rPr sz="1650" b="1" spc="-23" dirty="0">
                <a:latin typeface="Calibri"/>
                <a:cs typeface="Calibri"/>
              </a:rPr>
              <a:t>Fakat</a:t>
            </a:r>
            <a:r>
              <a:rPr sz="1650" b="1" spc="15" dirty="0">
                <a:latin typeface="Calibri"/>
                <a:cs typeface="Calibri"/>
              </a:rPr>
              <a:t> </a:t>
            </a:r>
            <a:r>
              <a:rPr sz="1650" b="1" spc="-11" dirty="0">
                <a:latin typeface="Calibri"/>
                <a:cs typeface="Calibri"/>
              </a:rPr>
              <a:t>rahatlık</a:t>
            </a:r>
            <a:r>
              <a:rPr sz="1650" b="1" dirty="0">
                <a:latin typeface="Calibri"/>
                <a:cs typeface="Calibri"/>
              </a:rPr>
              <a:t> </a:t>
            </a:r>
            <a:r>
              <a:rPr sz="1650" b="1" spc="-11" dirty="0">
                <a:latin typeface="Calibri"/>
                <a:cs typeface="Calibri"/>
              </a:rPr>
              <a:t>ve</a:t>
            </a:r>
            <a:r>
              <a:rPr sz="1650" b="1" spc="-8" dirty="0">
                <a:latin typeface="Calibri"/>
                <a:cs typeface="Calibri"/>
              </a:rPr>
              <a:t> </a:t>
            </a:r>
            <a:r>
              <a:rPr sz="1650" b="1" spc="-4" dirty="0">
                <a:latin typeface="Calibri"/>
                <a:cs typeface="Calibri"/>
              </a:rPr>
              <a:t>huzur</a:t>
            </a:r>
            <a:r>
              <a:rPr sz="1650" b="1" spc="4" dirty="0">
                <a:latin typeface="Calibri"/>
                <a:cs typeface="Calibri"/>
              </a:rPr>
              <a:t> </a:t>
            </a:r>
            <a:r>
              <a:rPr sz="1650" b="1" spc="-34" dirty="0">
                <a:latin typeface="Calibri"/>
                <a:cs typeface="Calibri"/>
              </a:rPr>
              <a:t>verir.</a:t>
            </a:r>
            <a:endParaRPr sz="1650" dirty="0">
              <a:latin typeface="Calibri"/>
              <a:cs typeface="Calibri"/>
            </a:endParaRPr>
          </a:p>
        </p:txBody>
      </p:sp>
      <p:sp>
        <p:nvSpPr>
          <p:cNvPr id="13" name="object 12">
            <a:extLst>
              <a:ext uri="{FF2B5EF4-FFF2-40B4-BE49-F238E27FC236}">
                <a16:creationId xmlns:a16="http://schemas.microsoft.com/office/drawing/2014/main" id="{93A24A72-DBAA-33C4-A081-6A0DF6C24685}"/>
              </a:ext>
            </a:extLst>
          </p:cNvPr>
          <p:cNvSpPr txBox="1"/>
          <p:nvPr/>
        </p:nvSpPr>
        <p:spPr>
          <a:xfrm>
            <a:off x="0" y="5890781"/>
            <a:ext cx="9119620" cy="727763"/>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0" tIns="9525" rIns="0" bIns="0" rtlCol="0">
            <a:spAutoFit/>
          </a:bodyPr>
          <a:lstStyle/>
          <a:p>
            <a:pPr marL="9525">
              <a:lnSpc>
                <a:spcPts val="1883"/>
              </a:lnSpc>
              <a:spcBef>
                <a:spcPts val="75"/>
              </a:spcBef>
            </a:pPr>
            <a:r>
              <a:rPr sz="1650" b="1" spc="-11" dirty="0">
                <a:latin typeface="Calibri"/>
                <a:cs typeface="Calibri"/>
              </a:rPr>
              <a:t>Birçok</a:t>
            </a:r>
            <a:r>
              <a:rPr sz="1650" b="1" spc="15" dirty="0">
                <a:latin typeface="Calibri"/>
                <a:cs typeface="Calibri"/>
              </a:rPr>
              <a:t> </a:t>
            </a:r>
            <a:r>
              <a:rPr sz="1650" b="1" dirty="0">
                <a:latin typeface="Calibri"/>
                <a:cs typeface="Calibri"/>
              </a:rPr>
              <a:t>kişinin</a:t>
            </a:r>
            <a:r>
              <a:rPr sz="1650" b="1" spc="-15" dirty="0">
                <a:latin typeface="Calibri"/>
                <a:cs typeface="Calibri"/>
              </a:rPr>
              <a:t> favori</a:t>
            </a:r>
            <a:r>
              <a:rPr sz="1650" b="1" spc="8" dirty="0">
                <a:latin typeface="Calibri"/>
                <a:cs typeface="Calibri"/>
              </a:rPr>
              <a:t> </a:t>
            </a:r>
            <a:r>
              <a:rPr sz="1650" b="1" spc="-8" dirty="0">
                <a:latin typeface="Calibri"/>
                <a:cs typeface="Calibri"/>
              </a:rPr>
              <a:t>rengi</a:t>
            </a:r>
            <a:r>
              <a:rPr sz="1650" b="1" spc="-4" dirty="0">
                <a:latin typeface="Calibri"/>
                <a:cs typeface="Calibri"/>
              </a:rPr>
              <a:t> </a:t>
            </a:r>
            <a:r>
              <a:rPr sz="1650" b="1" spc="-4" dirty="0" err="1">
                <a:latin typeface="Calibri"/>
                <a:cs typeface="Calibri"/>
              </a:rPr>
              <a:t>olan</a:t>
            </a:r>
            <a:r>
              <a:rPr sz="1650" b="1" spc="15" dirty="0">
                <a:latin typeface="Calibri"/>
                <a:cs typeface="Calibri"/>
              </a:rPr>
              <a:t> </a:t>
            </a:r>
            <a:r>
              <a:rPr sz="1650" b="1" spc="-11" dirty="0" err="1">
                <a:latin typeface="Calibri"/>
                <a:cs typeface="Calibri"/>
              </a:rPr>
              <a:t>mavinin</a:t>
            </a:r>
            <a:r>
              <a:rPr lang="tr-TR" sz="1650" b="1" spc="-11" dirty="0">
                <a:latin typeface="Calibri"/>
                <a:cs typeface="Calibri"/>
              </a:rPr>
              <a:t> </a:t>
            </a:r>
            <a:r>
              <a:rPr sz="1650" b="1" spc="-11" dirty="0" err="1">
                <a:latin typeface="Calibri"/>
                <a:cs typeface="Calibri"/>
              </a:rPr>
              <a:t>rahatlatıcı</a:t>
            </a:r>
            <a:r>
              <a:rPr sz="1650" b="1" spc="8" dirty="0">
                <a:latin typeface="Calibri"/>
                <a:cs typeface="Calibri"/>
              </a:rPr>
              <a:t> </a:t>
            </a:r>
            <a:r>
              <a:rPr sz="1650" b="1" dirty="0">
                <a:latin typeface="Calibri"/>
                <a:cs typeface="Calibri"/>
              </a:rPr>
              <a:t>bir</a:t>
            </a:r>
            <a:r>
              <a:rPr sz="1650" b="1" spc="-4" dirty="0">
                <a:latin typeface="Calibri"/>
                <a:cs typeface="Calibri"/>
              </a:rPr>
              <a:t> etkisi</a:t>
            </a:r>
            <a:r>
              <a:rPr sz="1650" b="1" dirty="0">
                <a:latin typeface="Calibri"/>
                <a:cs typeface="Calibri"/>
              </a:rPr>
              <a:t> olduğu</a:t>
            </a:r>
            <a:r>
              <a:rPr sz="1650" b="1" spc="-15" dirty="0">
                <a:latin typeface="Calibri"/>
                <a:cs typeface="Calibri"/>
              </a:rPr>
              <a:t> </a:t>
            </a:r>
            <a:r>
              <a:rPr sz="1650" b="1" spc="-26" dirty="0">
                <a:latin typeface="Calibri"/>
                <a:cs typeface="Calibri"/>
              </a:rPr>
              <a:t>aşikar.</a:t>
            </a:r>
            <a:r>
              <a:rPr sz="1650" b="1" spc="4" dirty="0">
                <a:latin typeface="Calibri"/>
                <a:cs typeface="Calibri"/>
              </a:rPr>
              <a:t> </a:t>
            </a:r>
            <a:r>
              <a:rPr sz="1650" b="1" spc="-23" dirty="0">
                <a:latin typeface="Calibri"/>
                <a:cs typeface="Calibri"/>
              </a:rPr>
              <a:t>Fakat</a:t>
            </a:r>
            <a:r>
              <a:rPr sz="1650" b="1" spc="11" dirty="0">
                <a:latin typeface="Calibri"/>
                <a:cs typeface="Calibri"/>
              </a:rPr>
              <a:t> </a:t>
            </a:r>
            <a:r>
              <a:rPr sz="1650" b="1" spc="-11" dirty="0">
                <a:latin typeface="Calibri"/>
                <a:cs typeface="Calibri"/>
              </a:rPr>
              <a:t>yemek</a:t>
            </a:r>
            <a:endParaRPr sz="1650" dirty="0">
              <a:latin typeface="Calibri"/>
              <a:cs typeface="Calibri"/>
            </a:endParaRPr>
          </a:p>
          <a:p>
            <a:pPr marL="9525">
              <a:lnSpc>
                <a:spcPts val="1777"/>
              </a:lnSpc>
            </a:pPr>
            <a:r>
              <a:rPr sz="1650" b="1" spc="-8" dirty="0">
                <a:latin typeface="Calibri"/>
                <a:cs typeface="Calibri"/>
              </a:rPr>
              <a:t>konusunda</a:t>
            </a:r>
            <a:r>
              <a:rPr sz="1650" b="1" spc="-19" dirty="0">
                <a:latin typeface="Calibri"/>
                <a:cs typeface="Calibri"/>
              </a:rPr>
              <a:t> </a:t>
            </a:r>
            <a:r>
              <a:rPr sz="1650" b="1" spc="-4" dirty="0">
                <a:latin typeface="Calibri"/>
                <a:cs typeface="Calibri"/>
              </a:rPr>
              <a:t>pek</a:t>
            </a:r>
            <a:r>
              <a:rPr sz="1650" b="1" spc="8" dirty="0">
                <a:latin typeface="Calibri"/>
                <a:cs typeface="Calibri"/>
              </a:rPr>
              <a:t> </a:t>
            </a:r>
            <a:r>
              <a:rPr sz="1650" b="1" spc="-4" dirty="0">
                <a:latin typeface="Calibri"/>
                <a:cs typeface="Calibri"/>
              </a:rPr>
              <a:t>popüler</a:t>
            </a:r>
            <a:r>
              <a:rPr sz="1650" b="1" dirty="0">
                <a:latin typeface="Calibri"/>
                <a:cs typeface="Calibri"/>
              </a:rPr>
              <a:t> </a:t>
            </a:r>
            <a:r>
              <a:rPr sz="1650" b="1" spc="-23" dirty="0">
                <a:latin typeface="Calibri"/>
                <a:cs typeface="Calibri"/>
              </a:rPr>
              <a:t>değildir.</a:t>
            </a:r>
            <a:r>
              <a:rPr sz="1650" b="1" spc="15" dirty="0">
                <a:latin typeface="Calibri"/>
                <a:cs typeface="Calibri"/>
              </a:rPr>
              <a:t> </a:t>
            </a:r>
            <a:r>
              <a:rPr sz="1650" b="1" spc="-11" dirty="0" err="1">
                <a:latin typeface="Calibri"/>
                <a:cs typeface="Calibri"/>
              </a:rPr>
              <a:t>İştah</a:t>
            </a:r>
            <a:r>
              <a:rPr lang="tr-TR" sz="1650" b="1" spc="-11" dirty="0">
                <a:latin typeface="Calibri"/>
                <a:cs typeface="Calibri"/>
              </a:rPr>
              <a:t> </a:t>
            </a:r>
            <a:r>
              <a:rPr sz="1650" b="1" spc="-15" dirty="0" err="1">
                <a:latin typeface="Calibri"/>
                <a:cs typeface="Calibri"/>
              </a:rPr>
              <a:t>baskılayıcıdır</a:t>
            </a:r>
            <a:r>
              <a:rPr sz="1650" b="1" spc="-15" dirty="0">
                <a:latin typeface="Calibri"/>
                <a:cs typeface="Calibri"/>
              </a:rPr>
              <a:t>.</a:t>
            </a:r>
            <a:r>
              <a:rPr sz="1650" b="1" spc="-11" dirty="0">
                <a:latin typeface="Calibri"/>
                <a:cs typeface="Calibri"/>
              </a:rPr>
              <a:t> </a:t>
            </a:r>
            <a:r>
              <a:rPr sz="1650" b="1" spc="-8" dirty="0">
                <a:latin typeface="Calibri"/>
                <a:cs typeface="Calibri"/>
              </a:rPr>
              <a:t>Eğer</a:t>
            </a:r>
            <a:r>
              <a:rPr sz="1650" b="1" spc="11" dirty="0">
                <a:latin typeface="Calibri"/>
                <a:cs typeface="Calibri"/>
              </a:rPr>
              <a:t> </a:t>
            </a:r>
            <a:r>
              <a:rPr sz="1650" b="1" dirty="0">
                <a:latin typeface="Calibri"/>
                <a:cs typeface="Calibri"/>
              </a:rPr>
              <a:t>daha</a:t>
            </a:r>
            <a:r>
              <a:rPr sz="1650" b="1" spc="-11" dirty="0">
                <a:latin typeface="Calibri"/>
                <a:cs typeface="Calibri"/>
              </a:rPr>
              <a:t> </a:t>
            </a:r>
            <a:r>
              <a:rPr sz="1650" b="1" dirty="0">
                <a:latin typeface="Calibri"/>
                <a:cs typeface="Calibri"/>
              </a:rPr>
              <a:t>az </a:t>
            </a:r>
            <a:r>
              <a:rPr sz="1650" b="1" spc="-8" dirty="0">
                <a:latin typeface="Calibri"/>
                <a:cs typeface="Calibri"/>
              </a:rPr>
              <a:t>yemek</a:t>
            </a:r>
            <a:r>
              <a:rPr sz="1650" b="1" spc="15" dirty="0">
                <a:latin typeface="Calibri"/>
                <a:cs typeface="Calibri"/>
              </a:rPr>
              <a:t> </a:t>
            </a:r>
            <a:r>
              <a:rPr sz="1650" b="1" spc="-8" dirty="0">
                <a:latin typeface="Calibri"/>
                <a:cs typeface="Calibri"/>
              </a:rPr>
              <a:t>istiyorsanız </a:t>
            </a:r>
            <a:r>
              <a:rPr sz="1650" b="1" spc="-363" dirty="0">
                <a:latin typeface="Calibri"/>
                <a:cs typeface="Calibri"/>
              </a:rPr>
              <a:t> </a:t>
            </a:r>
            <a:r>
              <a:rPr sz="1650" b="1" spc="-15" dirty="0">
                <a:latin typeface="Calibri"/>
                <a:cs typeface="Calibri"/>
              </a:rPr>
              <a:t>mavi</a:t>
            </a:r>
            <a:r>
              <a:rPr sz="1650" b="1" spc="8" dirty="0">
                <a:latin typeface="Calibri"/>
                <a:cs typeface="Calibri"/>
              </a:rPr>
              <a:t> </a:t>
            </a:r>
            <a:r>
              <a:rPr sz="1650" b="1" spc="-8" dirty="0">
                <a:latin typeface="Calibri"/>
                <a:cs typeface="Calibri"/>
              </a:rPr>
              <a:t>renk</a:t>
            </a:r>
            <a:r>
              <a:rPr sz="1650" b="1" spc="4" dirty="0">
                <a:latin typeface="Calibri"/>
                <a:cs typeface="Calibri"/>
              </a:rPr>
              <a:t> </a:t>
            </a:r>
            <a:r>
              <a:rPr sz="1650" b="1" spc="-8" dirty="0">
                <a:latin typeface="Calibri"/>
                <a:cs typeface="Calibri"/>
              </a:rPr>
              <a:t>tabaklarda</a:t>
            </a:r>
            <a:r>
              <a:rPr sz="1650" b="1" dirty="0">
                <a:latin typeface="Calibri"/>
                <a:cs typeface="Calibri"/>
              </a:rPr>
              <a:t> </a:t>
            </a:r>
            <a:r>
              <a:rPr sz="1650" b="1" spc="-11" dirty="0">
                <a:latin typeface="Calibri"/>
                <a:cs typeface="Calibri"/>
              </a:rPr>
              <a:t>yemeyi</a:t>
            </a:r>
            <a:r>
              <a:rPr sz="1650" b="1" spc="11" dirty="0">
                <a:latin typeface="Calibri"/>
                <a:cs typeface="Calibri"/>
              </a:rPr>
              <a:t> </a:t>
            </a:r>
            <a:r>
              <a:rPr sz="1650" b="1" spc="-15" dirty="0">
                <a:latin typeface="Calibri"/>
                <a:cs typeface="Calibri"/>
              </a:rPr>
              <a:t>tercih </a:t>
            </a:r>
            <a:r>
              <a:rPr sz="1650" b="1" spc="-11" dirty="0">
                <a:latin typeface="Calibri"/>
                <a:cs typeface="Calibri"/>
              </a:rPr>
              <a:t> </a:t>
            </a:r>
            <a:r>
              <a:rPr sz="1650" b="1" spc="-4" dirty="0">
                <a:latin typeface="Calibri"/>
                <a:cs typeface="Calibri"/>
              </a:rPr>
              <a:t>edebilirsiniz.</a:t>
            </a:r>
            <a:endParaRPr sz="1650" dirty="0">
              <a:latin typeface="Calibri"/>
              <a:cs typeface="Calibri"/>
            </a:endParaRPr>
          </a:p>
        </p:txBody>
      </p:sp>
    </p:spTree>
    <p:extLst>
      <p:ext uri="{BB962C8B-B14F-4D97-AF65-F5344CB8AC3E}">
        <p14:creationId xmlns:p14="http://schemas.microsoft.com/office/powerpoint/2010/main" val="343410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5919231" cy="953135"/>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Gıda Anlayışına Yeni Bir Yaklaşım: </a:t>
            </a:r>
            <a:r>
              <a:rPr lang="tr-TR" sz="3200" spc="-15" dirty="0" err="1">
                <a:solidFill>
                  <a:srgbClr val="FFFFFF"/>
                </a:solidFill>
              </a:rPr>
              <a:t>Nutrigenomikler</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a:solidFill>
            <a:srgbClr val="00AFEF"/>
          </a:solidFill>
        </p:spPr>
        <p:txBody>
          <a:bodyPr wrap="square" lIns="0" tIns="0" rIns="0" bIns="0" rtlCol="0"/>
          <a:lstStyle/>
          <a:p>
            <a:endParaRPr/>
          </a:p>
        </p:txBody>
      </p:sp>
      <p:sp>
        <p:nvSpPr>
          <p:cNvPr id="5" name="object 5"/>
          <p:cNvSpPr txBox="1"/>
          <p:nvPr/>
        </p:nvSpPr>
        <p:spPr>
          <a:xfrm>
            <a:off x="203278" y="2041411"/>
            <a:ext cx="3504626" cy="3398366"/>
          </a:xfrm>
          <a:prstGeom prst="rect">
            <a:avLst/>
          </a:prstGeom>
        </p:spPr>
        <p:txBody>
          <a:bodyPr vert="horz" wrap="square" lIns="0" tIns="12700" rIns="0" bIns="0" rtlCol="0">
            <a:spAutoFit/>
          </a:bodyPr>
          <a:lstStyle/>
          <a:p>
            <a:r>
              <a:rPr lang="tr-TR" sz="2000" b="1" dirty="0">
                <a:solidFill>
                  <a:srgbClr val="00B0F0"/>
                </a:solidFill>
              </a:rPr>
              <a:t>Çoğu beslenme planı bir bireyin günlük enerji ihtiyacının hesaplanması ve makro-mikro besin ögelerinin doğru oranlarda diyete eklenmesi ile hazırlanır.</a:t>
            </a:r>
          </a:p>
          <a:p>
            <a:endParaRPr lang="tr-TR" sz="2000" b="1" dirty="0">
              <a:solidFill>
                <a:srgbClr val="00B0F0"/>
              </a:solidFill>
            </a:endParaRPr>
          </a:p>
          <a:p>
            <a:r>
              <a:rPr lang="tr-TR" sz="2000" b="1" dirty="0">
                <a:solidFill>
                  <a:srgbClr val="00B0F0"/>
                </a:solidFill>
              </a:rPr>
              <a:t> Bu oldukça doğru bir yaklaşım olmasına rağmen, nutrigenetik ve nutrigenomiklerin açıkladığı doğal bir unsur vardır: bireysel ihtiyaçlar ve tepki…</a:t>
            </a:r>
          </a:p>
        </p:txBody>
      </p:sp>
      <p:pic>
        <p:nvPicPr>
          <p:cNvPr id="19" name="Picture 2" descr="C:\Users\aidata\Desktop\pexels-geraud-pfeiffer-6608618-1536x1229.jpg">
            <a:extLst>
              <a:ext uri="{FF2B5EF4-FFF2-40B4-BE49-F238E27FC236}">
                <a16:creationId xmlns:a16="http://schemas.microsoft.com/office/drawing/2014/main" id="{16F07DE7-9345-B01C-581F-68EB60F7952B}"/>
              </a:ext>
            </a:extLst>
          </p:cNvPr>
          <p:cNvPicPr>
            <a:picLocks noChangeAspect="1" noChangeArrowheads="1"/>
          </p:cNvPicPr>
          <p:nvPr/>
        </p:nvPicPr>
        <p:blipFill>
          <a:blip r:embed="rId2" cstate="print"/>
          <a:srcRect/>
          <a:stretch>
            <a:fillRect/>
          </a:stretch>
        </p:blipFill>
        <p:spPr bwMode="auto">
          <a:xfrm>
            <a:off x="3995936" y="1700808"/>
            <a:ext cx="5656533" cy="4525963"/>
          </a:xfrm>
          <a:prstGeom prst="rect">
            <a:avLst/>
          </a:prstGeom>
          <a:noFill/>
        </p:spPr>
      </p:pic>
    </p:spTree>
    <p:extLst>
      <p:ext uri="{BB962C8B-B14F-4D97-AF65-F5344CB8AC3E}">
        <p14:creationId xmlns:p14="http://schemas.microsoft.com/office/powerpoint/2010/main" val="1949503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558" y="271359"/>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319347"/>
            <a:ext cx="6855335" cy="953135"/>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Gıda Anlayışına Yeni Bir Yaklaşım: </a:t>
            </a:r>
            <a:r>
              <a:rPr lang="tr-TR" sz="3200" spc="-15" dirty="0" err="1">
                <a:solidFill>
                  <a:srgbClr val="FFFFFF"/>
                </a:solidFill>
              </a:rPr>
              <a:t>Nutrigenomikler</a:t>
            </a:r>
            <a:endParaRPr sz="3200" dirty="0"/>
          </a:p>
        </p:txBody>
      </p:sp>
      <p:sp>
        <p:nvSpPr>
          <p:cNvPr id="4" name="object 4"/>
          <p:cNvSpPr/>
          <p:nvPr/>
        </p:nvSpPr>
        <p:spPr>
          <a:xfrm>
            <a:off x="2183981" y="1760178"/>
            <a:ext cx="7005828" cy="5097821"/>
          </a:xfrm>
          <a:custGeom>
            <a:avLst/>
            <a:gdLst/>
            <a:ahLst/>
            <a:cxnLst/>
            <a:rect l="l" t="t" r="r" b="b"/>
            <a:pathLst>
              <a:path w="6568440" h="3263265">
                <a:moveTo>
                  <a:pt x="6568440" y="0"/>
                </a:moveTo>
                <a:lnTo>
                  <a:pt x="0" y="0"/>
                </a:lnTo>
                <a:lnTo>
                  <a:pt x="0" y="3262884"/>
                </a:lnTo>
                <a:lnTo>
                  <a:pt x="6568440" y="3262884"/>
                </a:lnTo>
                <a:lnTo>
                  <a:pt x="6568440" y="0"/>
                </a:lnTo>
                <a:close/>
              </a:path>
            </a:pathLst>
          </a:custGeom>
          <a:solidFill>
            <a:srgbClr val="00AFEF"/>
          </a:solidFill>
        </p:spPr>
        <p:txBody>
          <a:bodyPr wrap="square" lIns="0" tIns="0" rIns="0" bIns="0" rtlCol="0"/>
          <a:lstStyle/>
          <a:p>
            <a:endParaRPr lang="tr-TR" b="1" dirty="0">
              <a:solidFill>
                <a:schemeClr val="bg1"/>
              </a:solidFill>
            </a:endParaRPr>
          </a:p>
          <a:p>
            <a:pPr algn="ctr"/>
            <a:r>
              <a:rPr lang="tr-TR" b="1" dirty="0">
                <a:solidFill>
                  <a:schemeClr val="bg1"/>
                </a:solidFill>
              </a:rPr>
              <a:t>Genetik yapımızın, sağlık ve beslenme ile arasındaki bağlantısını araştıran bu alana ise </a:t>
            </a:r>
            <a:r>
              <a:rPr lang="tr-TR" b="1" dirty="0" err="1">
                <a:solidFill>
                  <a:schemeClr val="bg1"/>
                </a:solidFill>
              </a:rPr>
              <a:t>nutrigenomik</a:t>
            </a:r>
            <a:r>
              <a:rPr lang="tr-TR" b="1" dirty="0">
                <a:solidFill>
                  <a:schemeClr val="bg1"/>
                </a:solidFill>
              </a:rPr>
              <a:t> denir.</a:t>
            </a:r>
          </a:p>
          <a:p>
            <a:pPr algn="ctr"/>
            <a:endParaRPr lang="tr-TR" b="1" dirty="0">
              <a:solidFill>
                <a:schemeClr val="bg1"/>
              </a:solidFill>
            </a:endParaRPr>
          </a:p>
          <a:p>
            <a:pPr algn="ctr"/>
            <a:r>
              <a:rPr lang="tr-TR" b="1" dirty="0" err="1">
                <a:solidFill>
                  <a:schemeClr val="bg1"/>
                </a:solidFill>
              </a:rPr>
              <a:t>Nutrigenomik</a:t>
            </a:r>
            <a:r>
              <a:rPr lang="tr-TR" b="1" dirty="0">
                <a:solidFill>
                  <a:schemeClr val="bg1"/>
                </a:solidFill>
              </a:rPr>
              <a:t> ile beslenmeyle ilişkili hastalık riskini etkileyen genler tanımlanır ve tanımlanan bu genetik yatkınlıkların altında yatan mekanizmalar çözümlenmeye çalışılır. </a:t>
            </a:r>
          </a:p>
          <a:p>
            <a:pPr algn="ctr"/>
            <a:endParaRPr lang="tr-TR" b="1" dirty="0">
              <a:solidFill>
                <a:schemeClr val="bg1"/>
              </a:solidFill>
            </a:endParaRPr>
          </a:p>
          <a:p>
            <a:pPr algn="ctr"/>
            <a:r>
              <a:rPr lang="tr-TR" b="1" dirty="0">
                <a:solidFill>
                  <a:schemeClr val="accent6"/>
                </a:solidFill>
              </a:rPr>
              <a:t>Bunun karşıtı olan ve </a:t>
            </a:r>
            <a:r>
              <a:rPr lang="tr-TR" b="1" dirty="0" err="1">
                <a:solidFill>
                  <a:schemeClr val="accent6"/>
                </a:solidFill>
              </a:rPr>
              <a:t>nutrigenomikler</a:t>
            </a:r>
            <a:r>
              <a:rPr lang="tr-TR" b="1" dirty="0">
                <a:solidFill>
                  <a:schemeClr val="accent6"/>
                </a:solidFill>
              </a:rPr>
              <a:t> ile sıkça karıştırılan </a:t>
            </a:r>
            <a:r>
              <a:rPr lang="tr-TR" b="1" i="1" u="sng" dirty="0">
                <a:solidFill>
                  <a:schemeClr val="accent6"/>
                </a:solidFill>
              </a:rPr>
              <a:t>nutrigenetik</a:t>
            </a:r>
            <a:r>
              <a:rPr lang="tr-TR" b="1" dirty="0">
                <a:solidFill>
                  <a:schemeClr val="accent6"/>
                </a:solidFill>
              </a:rPr>
              <a:t> ise bireyler arasındaki genetik farklılıkların belirli besinlere karşı verdiği cevabı analiz eder</a:t>
            </a:r>
            <a:r>
              <a:rPr lang="tr-TR" dirty="0">
                <a:solidFill>
                  <a:schemeClr val="accent6"/>
                </a:solidFill>
              </a:rPr>
              <a:t>. </a:t>
            </a:r>
          </a:p>
          <a:p>
            <a:pPr algn="ctr"/>
            <a:endParaRPr lang="tr-TR" dirty="0">
              <a:solidFill>
                <a:schemeClr val="accent6"/>
              </a:solidFill>
            </a:endParaRPr>
          </a:p>
          <a:p>
            <a:pPr algn="ctr"/>
            <a:r>
              <a:rPr lang="tr-TR" b="1" dirty="0">
                <a:solidFill>
                  <a:schemeClr val="bg1"/>
                </a:solidFill>
              </a:rPr>
              <a:t>Bu kapsamda nutrigenetik, genetik polimorfizmler (aynı gendeki bireye özgü farklılıklar) ve klinik deneyim kapsamında beslenme tedavisinin ilaç gibi bireye uygulandığı bilim dalıdır. Nutrigenetik, vücudun genetik yapımıza dayalı olarak besinlere nasıl tepki verdiğini incelerken </a:t>
            </a:r>
            <a:r>
              <a:rPr lang="tr-TR" b="1" dirty="0" err="1">
                <a:solidFill>
                  <a:schemeClr val="bg1"/>
                </a:solidFill>
              </a:rPr>
              <a:t>nutrigenomik</a:t>
            </a:r>
            <a:r>
              <a:rPr lang="tr-TR" b="1" dirty="0">
                <a:solidFill>
                  <a:schemeClr val="bg1"/>
                </a:solidFill>
              </a:rPr>
              <a:t>, besinlerin genlerimizi nasıl etkilediğini inceler.</a:t>
            </a:r>
          </a:p>
          <a:p>
            <a:endParaRPr b="1" dirty="0">
              <a:solidFill>
                <a:schemeClr val="bg1"/>
              </a:solidFill>
            </a:endParaRPr>
          </a:p>
        </p:txBody>
      </p:sp>
      <p:grpSp>
        <p:nvGrpSpPr>
          <p:cNvPr id="6" name="object 6"/>
          <p:cNvGrpSpPr/>
          <p:nvPr/>
        </p:nvGrpSpPr>
        <p:grpSpPr>
          <a:xfrm>
            <a:off x="73880" y="768246"/>
            <a:ext cx="6704330" cy="3950335"/>
            <a:chOff x="97535" y="0"/>
            <a:chExt cx="6704330" cy="3950335"/>
          </a:xfrm>
        </p:grpSpPr>
        <p:sp>
          <p:nvSpPr>
            <p:cNvPr id="7" name="object 7"/>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EC7C30"/>
            </a:solidFill>
          </p:spPr>
          <p:txBody>
            <a:bodyPr wrap="square" lIns="0" tIns="0" rIns="0" bIns="0" rtlCol="0"/>
            <a:lstStyle/>
            <a:p>
              <a:endParaRPr/>
            </a:p>
          </p:txBody>
        </p:sp>
        <p:sp>
          <p:nvSpPr>
            <p:cNvPr id="8" name="object 8"/>
            <p:cNvSpPr/>
            <p:nvPr/>
          </p:nvSpPr>
          <p:spPr>
            <a:xfrm>
              <a:off x="126491" y="1351788"/>
              <a:ext cx="1932939" cy="2569845"/>
            </a:xfrm>
            <a:custGeom>
              <a:avLst/>
              <a:gdLst/>
              <a:ahLst/>
              <a:cxnLst/>
              <a:rect l="l" t="t" r="r" b="b"/>
              <a:pathLst>
                <a:path w="1932939" h="2569845">
                  <a:moveTo>
                    <a:pt x="1932432" y="0"/>
                  </a:moveTo>
                  <a:lnTo>
                    <a:pt x="0" y="0"/>
                  </a:lnTo>
                  <a:lnTo>
                    <a:pt x="0" y="2569464"/>
                  </a:lnTo>
                  <a:lnTo>
                    <a:pt x="1932432" y="2569464"/>
                  </a:lnTo>
                  <a:lnTo>
                    <a:pt x="1932432"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237678" y="1624882"/>
              <a:ext cx="1675110" cy="995275"/>
            </a:xfrm>
            <a:prstGeom prst="rect">
              <a:avLst/>
            </a:prstGeom>
          </p:spPr>
        </p:pic>
        <p:pic>
          <p:nvPicPr>
            <p:cNvPr id="10" name="object 10"/>
            <p:cNvPicPr/>
            <p:nvPr/>
          </p:nvPicPr>
          <p:blipFill>
            <a:blip r:embed="rId3" cstate="print"/>
            <a:stretch>
              <a:fillRect/>
            </a:stretch>
          </p:blipFill>
          <p:spPr>
            <a:xfrm>
              <a:off x="237906" y="2721066"/>
              <a:ext cx="1674393" cy="679233"/>
            </a:xfrm>
            <a:prstGeom prst="rect">
              <a:avLst/>
            </a:prstGeom>
          </p:spPr>
        </p:pic>
        <p:pic>
          <p:nvPicPr>
            <p:cNvPr id="11" name="object 11"/>
            <p:cNvPicPr/>
            <p:nvPr/>
          </p:nvPicPr>
          <p:blipFill>
            <a:blip r:embed="rId4" cstate="print"/>
            <a:stretch>
              <a:fillRect/>
            </a:stretch>
          </p:blipFill>
          <p:spPr>
            <a:xfrm>
              <a:off x="237906" y="3685591"/>
              <a:ext cx="624510" cy="59597"/>
            </a:xfrm>
            <a:prstGeom prst="rect">
              <a:avLst/>
            </a:prstGeom>
          </p:spPr>
        </p:pic>
        <p:pic>
          <p:nvPicPr>
            <p:cNvPr id="12" name="object 12"/>
            <p:cNvPicPr/>
            <p:nvPr/>
          </p:nvPicPr>
          <p:blipFill>
            <a:blip r:embed="rId5" cstate="print"/>
            <a:stretch>
              <a:fillRect/>
            </a:stretch>
          </p:blipFill>
          <p:spPr>
            <a:xfrm>
              <a:off x="236945" y="3451128"/>
              <a:ext cx="1676820" cy="209793"/>
            </a:xfrm>
            <a:prstGeom prst="rect">
              <a:avLst/>
            </a:prstGeom>
          </p:spPr>
        </p:pic>
        <p:pic>
          <p:nvPicPr>
            <p:cNvPr id="13" name="object 13"/>
            <p:cNvPicPr/>
            <p:nvPr/>
          </p:nvPicPr>
          <p:blipFill>
            <a:blip r:embed="rId6" cstate="print"/>
            <a:stretch>
              <a:fillRect/>
            </a:stretch>
          </p:blipFill>
          <p:spPr>
            <a:xfrm>
              <a:off x="1577821" y="1459013"/>
              <a:ext cx="333501" cy="24193"/>
            </a:xfrm>
            <a:prstGeom prst="rect">
              <a:avLst/>
            </a:prstGeom>
          </p:spPr>
        </p:pic>
        <p:pic>
          <p:nvPicPr>
            <p:cNvPr id="14" name="object 14"/>
            <p:cNvPicPr/>
            <p:nvPr/>
          </p:nvPicPr>
          <p:blipFill>
            <a:blip r:embed="rId7" cstate="print"/>
            <a:stretch>
              <a:fillRect/>
            </a:stretch>
          </p:blipFill>
          <p:spPr>
            <a:xfrm>
              <a:off x="238883" y="1419451"/>
              <a:ext cx="658482" cy="91823"/>
            </a:xfrm>
            <a:prstGeom prst="rect">
              <a:avLst/>
            </a:prstGeom>
          </p:spPr>
        </p:pic>
        <p:pic>
          <p:nvPicPr>
            <p:cNvPr id="15" name="object 15"/>
            <p:cNvPicPr/>
            <p:nvPr/>
          </p:nvPicPr>
          <p:blipFill>
            <a:blip r:embed="rId8" cstate="print"/>
            <a:stretch>
              <a:fillRect/>
            </a:stretch>
          </p:blipFill>
          <p:spPr>
            <a:xfrm>
              <a:off x="239616" y="3800390"/>
              <a:ext cx="644297" cy="24180"/>
            </a:xfrm>
            <a:prstGeom prst="rect">
              <a:avLst/>
            </a:prstGeom>
          </p:spPr>
        </p:pic>
        <p:pic>
          <p:nvPicPr>
            <p:cNvPr id="16" name="object 16"/>
            <p:cNvPicPr/>
            <p:nvPr/>
          </p:nvPicPr>
          <p:blipFill>
            <a:blip r:embed="rId9" cstate="print"/>
            <a:stretch>
              <a:fillRect/>
            </a:stretch>
          </p:blipFill>
          <p:spPr>
            <a:xfrm>
              <a:off x="1664560" y="3772299"/>
              <a:ext cx="248000" cy="60330"/>
            </a:xfrm>
            <a:prstGeom prst="rect">
              <a:avLst/>
            </a:prstGeom>
          </p:spPr>
        </p:pic>
        <p:sp>
          <p:nvSpPr>
            <p:cNvPr id="17" name="object 17"/>
            <p:cNvSpPr/>
            <p:nvPr/>
          </p:nvSpPr>
          <p:spPr>
            <a:xfrm>
              <a:off x="112013" y="1337310"/>
              <a:ext cx="1961514" cy="2598420"/>
            </a:xfrm>
            <a:custGeom>
              <a:avLst/>
              <a:gdLst/>
              <a:ahLst/>
              <a:cxnLst/>
              <a:rect l="l" t="t" r="r" b="b"/>
              <a:pathLst>
                <a:path w="1961514" h="2598420">
                  <a:moveTo>
                    <a:pt x="0" y="2598420"/>
                  </a:moveTo>
                  <a:lnTo>
                    <a:pt x="1961388" y="2598420"/>
                  </a:lnTo>
                  <a:lnTo>
                    <a:pt x="1961388" y="0"/>
                  </a:lnTo>
                  <a:lnTo>
                    <a:pt x="0" y="0"/>
                  </a:lnTo>
                  <a:lnTo>
                    <a:pt x="0" y="2598420"/>
                  </a:lnTo>
                  <a:close/>
                </a:path>
              </a:pathLst>
            </a:custGeom>
            <a:ln w="28956">
              <a:solidFill>
                <a:srgbClr val="EC7C30"/>
              </a:solidFill>
            </a:ln>
          </p:spPr>
          <p:txBody>
            <a:bodyPr wrap="square" lIns="0" tIns="0" rIns="0" bIns="0" rtlCol="0"/>
            <a:lstStyle/>
            <a:p>
              <a:endParaRPr/>
            </a:p>
          </p:txBody>
        </p:sp>
      </p:grpSp>
    </p:spTree>
    <p:extLst>
      <p:ext uri="{BB962C8B-B14F-4D97-AF65-F5344CB8AC3E}">
        <p14:creationId xmlns:p14="http://schemas.microsoft.com/office/powerpoint/2010/main" val="2193551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74921" y="0"/>
            <a:ext cx="4069079" cy="7173416"/>
          </a:xfrm>
          <a:custGeom>
            <a:avLst/>
            <a:gdLst/>
            <a:ahLst/>
            <a:cxnLst/>
            <a:rect l="l" t="t" r="r" b="b"/>
            <a:pathLst>
              <a:path w="4069079" h="3019425">
                <a:moveTo>
                  <a:pt x="4069079" y="0"/>
                </a:moveTo>
                <a:lnTo>
                  <a:pt x="0" y="0"/>
                </a:lnTo>
                <a:lnTo>
                  <a:pt x="0" y="3019044"/>
                </a:lnTo>
                <a:lnTo>
                  <a:pt x="4069079" y="3019044"/>
                </a:lnTo>
                <a:lnTo>
                  <a:pt x="4069079"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3" name="object 3"/>
          <p:cNvSpPr txBox="1"/>
          <p:nvPr/>
        </p:nvSpPr>
        <p:spPr>
          <a:xfrm>
            <a:off x="1615162" y="1145286"/>
            <a:ext cx="208279" cy="134620"/>
          </a:xfrm>
          <a:prstGeom prst="rect">
            <a:avLst/>
          </a:prstGeom>
        </p:spPr>
        <p:txBody>
          <a:bodyPr vert="horz" wrap="square" lIns="0" tIns="0" rIns="0" bIns="0" rtlCol="0">
            <a:spAutoFit/>
          </a:bodyPr>
          <a:lstStyle/>
          <a:p>
            <a:pPr>
              <a:lnSpc>
                <a:spcPts val="1000"/>
              </a:lnSpc>
            </a:pPr>
            <a:r>
              <a:rPr sz="1050" kern="0" dirty="0">
                <a:solidFill>
                  <a:srgbClr val="FF0000"/>
                </a:solidFill>
                <a:latin typeface="Calibri"/>
                <a:cs typeface="Calibri"/>
              </a:rPr>
              <a:t>K</a:t>
            </a:r>
            <a:r>
              <a:rPr sz="1050" kern="0" spc="-5" dirty="0">
                <a:solidFill>
                  <a:srgbClr val="FF0000"/>
                </a:solidFill>
                <a:latin typeface="Calibri"/>
                <a:cs typeface="Calibri"/>
              </a:rPr>
              <a:t>ER</a:t>
            </a:r>
            <a:endParaRPr sz="1050" kern="0">
              <a:solidFill>
                <a:sysClr val="windowText" lastClr="000000"/>
              </a:solidFill>
              <a:latin typeface="Calibri"/>
              <a:cs typeface="Calibri"/>
            </a:endParaRPr>
          </a:p>
        </p:txBody>
      </p:sp>
      <p:grpSp>
        <p:nvGrpSpPr>
          <p:cNvPr id="4" name="object 4"/>
          <p:cNvGrpSpPr/>
          <p:nvPr/>
        </p:nvGrpSpPr>
        <p:grpSpPr>
          <a:xfrm>
            <a:off x="1582025" y="1118345"/>
            <a:ext cx="2237740" cy="3630929"/>
            <a:chOff x="1592580" y="213233"/>
            <a:chExt cx="2237740" cy="3630929"/>
          </a:xfrm>
        </p:grpSpPr>
        <p:sp>
          <p:nvSpPr>
            <p:cNvPr id="5" name="object 5"/>
            <p:cNvSpPr/>
            <p:nvPr/>
          </p:nvSpPr>
          <p:spPr>
            <a:xfrm>
              <a:off x="2711958" y="227838"/>
              <a:ext cx="0" cy="3601720"/>
            </a:xfrm>
            <a:custGeom>
              <a:avLst/>
              <a:gdLst/>
              <a:ahLst/>
              <a:cxnLst/>
              <a:rect l="l" t="t" r="r" b="b"/>
              <a:pathLst>
                <a:path h="3601720">
                  <a:moveTo>
                    <a:pt x="0" y="0"/>
                  </a:moveTo>
                  <a:lnTo>
                    <a:pt x="0" y="3601720"/>
                  </a:lnTo>
                </a:path>
              </a:pathLst>
            </a:custGeom>
            <a:ln w="28956">
              <a:solidFill>
                <a:srgbClr val="006FC0"/>
              </a:solidFill>
              <a:prstDash val="lgDash"/>
            </a:ln>
          </p:spPr>
          <p:txBody>
            <a:bodyPr wrap="square" lIns="0" tIns="0" rIns="0" bIns="0" rtlCol="0"/>
            <a:lstStyle/>
            <a:p>
              <a:endParaRPr kern="0">
                <a:solidFill>
                  <a:sysClr val="windowText" lastClr="000000"/>
                </a:solidFill>
              </a:endParaRPr>
            </a:p>
          </p:txBody>
        </p:sp>
        <p:pic>
          <p:nvPicPr>
            <p:cNvPr id="6" name="object 6"/>
            <p:cNvPicPr/>
            <p:nvPr/>
          </p:nvPicPr>
          <p:blipFill>
            <a:blip r:embed="rId3" cstate="print"/>
            <a:stretch>
              <a:fillRect/>
            </a:stretch>
          </p:blipFill>
          <p:spPr>
            <a:xfrm>
              <a:off x="1592580" y="227076"/>
              <a:ext cx="2237232" cy="2881884"/>
            </a:xfrm>
            <a:prstGeom prst="rect">
              <a:avLst/>
            </a:prstGeom>
          </p:spPr>
        </p:pic>
      </p:grpSp>
      <p:sp>
        <p:nvSpPr>
          <p:cNvPr id="7" name="object 7"/>
          <p:cNvSpPr txBox="1"/>
          <p:nvPr/>
        </p:nvSpPr>
        <p:spPr>
          <a:xfrm>
            <a:off x="61366" y="1099058"/>
            <a:ext cx="1642110" cy="965200"/>
          </a:xfrm>
          <a:prstGeom prst="rect">
            <a:avLst/>
          </a:prstGeom>
        </p:spPr>
        <p:txBody>
          <a:bodyPr vert="horz" wrap="square" lIns="0" tIns="5715" rIns="0" bIns="0" rtlCol="0">
            <a:spAutoFit/>
          </a:bodyPr>
          <a:lstStyle/>
          <a:p>
            <a:pPr marL="842644" marR="5080" indent="584200">
              <a:lnSpc>
                <a:spcPct val="104800"/>
              </a:lnSpc>
              <a:spcBef>
                <a:spcPts val="45"/>
              </a:spcBef>
            </a:pPr>
            <a:r>
              <a:rPr sz="1050" kern="0" spc="-5" dirty="0">
                <a:solidFill>
                  <a:srgbClr val="FF0000"/>
                </a:solidFill>
                <a:latin typeface="Calibri"/>
                <a:cs typeface="Calibri"/>
              </a:rPr>
              <a:t>ŞE </a:t>
            </a:r>
            <a:r>
              <a:rPr sz="1050" kern="0" dirty="0">
                <a:solidFill>
                  <a:srgbClr val="FF0000"/>
                </a:solidFill>
                <a:latin typeface="Calibri"/>
                <a:cs typeface="Calibri"/>
              </a:rPr>
              <a:t> </a:t>
            </a:r>
            <a:r>
              <a:rPr sz="1050" kern="0" spc="-5" dirty="0">
                <a:solidFill>
                  <a:srgbClr val="FF0000"/>
                </a:solidFill>
                <a:latin typeface="Calibri"/>
                <a:cs typeface="Calibri"/>
              </a:rPr>
              <a:t>DOYMUŞ</a:t>
            </a:r>
            <a:r>
              <a:rPr sz="1050" kern="0" spc="175" dirty="0">
                <a:solidFill>
                  <a:srgbClr val="FF0000"/>
                </a:solidFill>
                <a:latin typeface="Calibri"/>
                <a:cs typeface="Calibri"/>
              </a:rPr>
              <a:t> </a:t>
            </a:r>
            <a:r>
              <a:rPr sz="1050" kern="0" dirty="0">
                <a:solidFill>
                  <a:srgbClr val="FF0000"/>
                </a:solidFill>
                <a:latin typeface="Calibri"/>
                <a:cs typeface="Calibri"/>
              </a:rPr>
              <a:t>YAĞ</a:t>
            </a:r>
            <a:endParaRPr sz="1050" kern="0">
              <a:solidFill>
                <a:sysClr val="windowText" lastClr="000000"/>
              </a:solidFill>
              <a:latin typeface="Calibri"/>
              <a:cs typeface="Calibri"/>
            </a:endParaRPr>
          </a:p>
          <a:p>
            <a:pPr marL="521334" marR="179705" indent="142240">
              <a:lnSpc>
                <a:spcPts val="1470"/>
              </a:lnSpc>
              <a:spcBef>
                <a:spcPts val="15"/>
              </a:spcBef>
            </a:pPr>
            <a:r>
              <a:rPr sz="1050" kern="0" dirty="0">
                <a:solidFill>
                  <a:srgbClr val="FF0000"/>
                </a:solidFill>
                <a:latin typeface="Calibri"/>
                <a:cs typeface="Calibri"/>
              </a:rPr>
              <a:t>A</a:t>
            </a:r>
            <a:r>
              <a:rPr sz="1050" kern="0" spc="-5" dirty="0">
                <a:solidFill>
                  <a:srgbClr val="FF0000"/>
                </a:solidFill>
                <a:latin typeface="Calibri"/>
                <a:cs typeface="Calibri"/>
              </a:rPr>
              <a:t>Ş</a:t>
            </a:r>
            <a:r>
              <a:rPr sz="1050" kern="0" dirty="0">
                <a:solidFill>
                  <a:srgbClr val="FF0000"/>
                </a:solidFill>
                <a:latin typeface="Calibri"/>
                <a:cs typeface="Calibri"/>
              </a:rPr>
              <a:t>IRI </a:t>
            </a:r>
            <a:r>
              <a:rPr sz="1050" kern="0" spc="-10" dirty="0">
                <a:solidFill>
                  <a:srgbClr val="FF0000"/>
                </a:solidFill>
                <a:latin typeface="Calibri"/>
                <a:cs typeface="Calibri"/>
              </a:rPr>
              <a:t>P</a:t>
            </a:r>
            <a:r>
              <a:rPr sz="1050" kern="0" dirty="0">
                <a:solidFill>
                  <a:srgbClr val="FF0000"/>
                </a:solidFill>
                <a:latin typeface="Calibri"/>
                <a:cs typeface="Calibri"/>
              </a:rPr>
              <a:t>ROTEİN  </a:t>
            </a:r>
            <a:r>
              <a:rPr sz="1050" kern="0" spc="-5" dirty="0">
                <a:solidFill>
                  <a:srgbClr val="FF0000"/>
                </a:solidFill>
                <a:latin typeface="Calibri"/>
                <a:cs typeface="Calibri"/>
              </a:rPr>
              <a:t>BOZULMUŞ</a:t>
            </a:r>
            <a:r>
              <a:rPr sz="1050" kern="0" spc="-15" dirty="0">
                <a:solidFill>
                  <a:srgbClr val="FF0000"/>
                </a:solidFill>
                <a:latin typeface="Calibri"/>
                <a:cs typeface="Calibri"/>
              </a:rPr>
              <a:t> </a:t>
            </a:r>
            <a:r>
              <a:rPr sz="1050" kern="0" spc="-5" dirty="0">
                <a:solidFill>
                  <a:srgbClr val="FF0000"/>
                </a:solidFill>
                <a:latin typeface="Calibri"/>
                <a:cs typeface="Calibri"/>
              </a:rPr>
              <a:t>pH</a:t>
            </a:r>
            <a:endParaRPr sz="1050" kern="0">
              <a:solidFill>
                <a:sysClr val="windowText" lastClr="000000"/>
              </a:solidFill>
              <a:latin typeface="Calibri"/>
              <a:cs typeface="Calibri"/>
            </a:endParaRPr>
          </a:p>
          <a:p>
            <a:pPr marL="12700">
              <a:spcBef>
                <a:spcPts val="595"/>
              </a:spcBef>
            </a:pPr>
            <a:r>
              <a:rPr sz="1050" kern="0" spc="-5" dirty="0">
                <a:solidFill>
                  <a:srgbClr val="FF0000"/>
                </a:solidFill>
                <a:latin typeface="Calibri"/>
                <a:cs typeface="Calibri"/>
              </a:rPr>
              <a:t>YAP</a:t>
            </a:r>
            <a:r>
              <a:rPr sz="1050" kern="0" dirty="0">
                <a:solidFill>
                  <a:srgbClr val="FF0000"/>
                </a:solidFill>
                <a:latin typeface="Calibri"/>
                <a:cs typeface="Calibri"/>
              </a:rPr>
              <a:t>AY</a:t>
            </a:r>
            <a:r>
              <a:rPr sz="1050" kern="0" spc="-10" dirty="0">
                <a:solidFill>
                  <a:srgbClr val="FF0000"/>
                </a:solidFill>
                <a:latin typeface="Calibri"/>
                <a:cs typeface="Calibri"/>
              </a:rPr>
              <a:t> </a:t>
            </a:r>
            <a:r>
              <a:rPr sz="1050" kern="0" spc="-5" dirty="0">
                <a:solidFill>
                  <a:srgbClr val="FF0000"/>
                </a:solidFill>
                <a:latin typeface="Calibri"/>
                <a:cs typeface="Calibri"/>
              </a:rPr>
              <a:t>TA</a:t>
            </a:r>
            <a:r>
              <a:rPr sz="1050" kern="0" dirty="0">
                <a:solidFill>
                  <a:srgbClr val="FF0000"/>
                </a:solidFill>
                <a:latin typeface="Calibri"/>
                <a:cs typeface="Calibri"/>
              </a:rPr>
              <a:t>T</a:t>
            </a:r>
            <a:r>
              <a:rPr sz="1050" kern="0" spc="-5" dirty="0">
                <a:solidFill>
                  <a:srgbClr val="FF0000"/>
                </a:solidFill>
                <a:latin typeface="Calibri"/>
                <a:cs typeface="Calibri"/>
              </a:rPr>
              <a:t>LANDIRICILAR</a:t>
            </a:r>
            <a:endParaRPr sz="1050" kern="0">
              <a:solidFill>
                <a:sysClr val="windowText" lastClr="000000"/>
              </a:solidFill>
              <a:latin typeface="Calibri"/>
              <a:cs typeface="Calibri"/>
            </a:endParaRPr>
          </a:p>
        </p:txBody>
      </p:sp>
      <p:sp>
        <p:nvSpPr>
          <p:cNvPr id="8" name="object 8"/>
          <p:cNvSpPr txBox="1"/>
          <p:nvPr/>
        </p:nvSpPr>
        <p:spPr>
          <a:xfrm>
            <a:off x="124156" y="2074444"/>
            <a:ext cx="2493645" cy="2516715"/>
          </a:xfrm>
          <a:prstGeom prst="rect">
            <a:avLst/>
          </a:prstGeom>
        </p:spPr>
        <p:txBody>
          <a:bodyPr vert="horz" wrap="square" lIns="0" tIns="12065" rIns="0" bIns="0" rtlCol="0">
            <a:spAutoFit/>
          </a:bodyPr>
          <a:lstStyle/>
          <a:p>
            <a:pPr marL="12700" marR="1280160" indent="304800">
              <a:lnSpc>
                <a:spcPct val="141000"/>
              </a:lnSpc>
              <a:spcBef>
                <a:spcPts val="95"/>
              </a:spcBef>
            </a:pPr>
            <a:r>
              <a:rPr sz="1050" kern="0" dirty="0">
                <a:solidFill>
                  <a:srgbClr val="FF0000"/>
                </a:solidFill>
                <a:latin typeface="Calibri"/>
                <a:cs typeface="Calibri"/>
              </a:rPr>
              <a:t>ANTİBİY</a:t>
            </a:r>
            <a:r>
              <a:rPr sz="1050" kern="0" spc="-5" dirty="0">
                <a:solidFill>
                  <a:srgbClr val="FF0000"/>
                </a:solidFill>
                <a:latin typeface="Calibri"/>
                <a:cs typeface="Calibri"/>
              </a:rPr>
              <a:t>OTİKL</a:t>
            </a:r>
            <a:r>
              <a:rPr sz="1050" kern="0" dirty="0">
                <a:solidFill>
                  <a:srgbClr val="FF0000"/>
                </a:solidFill>
                <a:latin typeface="Calibri"/>
                <a:cs typeface="Calibri"/>
              </a:rPr>
              <a:t>ER  </a:t>
            </a:r>
            <a:r>
              <a:rPr sz="1050" kern="0" spc="-5" dirty="0">
                <a:solidFill>
                  <a:srgbClr val="FF0000"/>
                </a:solidFill>
                <a:latin typeface="Calibri"/>
                <a:cs typeface="Calibri"/>
              </a:rPr>
              <a:t>MİDE</a:t>
            </a:r>
            <a:r>
              <a:rPr sz="1050" kern="0" spc="195" dirty="0">
                <a:solidFill>
                  <a:srgbClr val="FF0000"/>
                </a:solidFill>
                <a:latin typeface="Calibri"/>
                <a:cs typeface="Calibri"/>
              </a:rPr>
              <a:t> </a:t>
            </a:r>
            <a:r>
              <a:rPr sz="1050" kern="0" spc="-5" dirty="0">
                <a:solidFill>
                  <a:srgbClr val="FF0000"/>
                </a:solidFill>
                <a:latin typeface="Calibri"/>
                <a:cs typeface="Calibri"/>
              </a:rPr>
              <a:t>KORUYUCULAR</a:t>
            </a:r>
            <a:endParaRPr sz="1050" kern="0" dirty="0">
              <a:solidFill>
                <a:sysClr val="windowText" lastClr="000000"/>
              </a:solidFill>
              <a:latin typeface="Calibri"/>
              <a:cs typeface="Calibri"/>
            </a:endParaRPr>
          </a:p>
          <a:p>
            <a:pPr marL="608330" marR="1169670" indent="48260" algn="r">
              <a:spcBef>
                <a:spcPts val="655"/>
              </a:spcBef>
            </a:pPr>
            <a:r>
              <a:rPr sz="1050" kern="0" spc="-5" dirty="0">
                <a:solidFill>
                  <a:srgbClr val="FF0000"/>
                </a:solidFill>
                <a:latin typeface="Calibri"/>
                <a:cs typeface="Calibri"/>
              </a:rPr>
              <a:t>D</a:t>
            </a:r>
            <a:r>
              <a:rPr sz="1050" kern="0" spc="-10" dirty="0">
                <a:solidFill>
                  <a:srgbClr val="FF0000"/>
                </a:solidFill>
                <a:latin typeface="Calibri"/>
                <a:cs typeface="Calibri"/>
              </a:rPr>
              <a:t>Ü</a:t>
            </a:r>
            <a:r>
              <a:rPr sz="1050" kern="0" spc="-5" dirty="0">
                <a:solidFill>
                  <a:srgbClr val="FF0000"/>
                </a:solidFill>
                <a:latin typeface="Calibri"/>
                <a:cs typeface="Calibri"/>
              </a:rPr>
              <a:t>Ş</a:t>
            </a:r>
            <a:r>
              <a:rPr sz="1050" kern="0" spc="-10" dirty="0">
                <a:solidFill>
                  <a:srgbClr val="FF0000"/>
                </a:solidFill>
                <a:latin typeface="Calibri"/>
                <a:cs typeface="Calibri"/>
              </a:rPr>
              <a:t>Ü</a:t>
            </a:r>
            <a:r>
              <a:rPr sz="1050" kern="0" dirty="0">
                <a:solidFill>
                  <a:srgbClr val="FF0000"/>
                </a:solidFill>
                <a:latin typeface="Calibri"/>
                <a:cs typeface="Calibri"/>
              </a:rPr>
              <a:t>K</a:t>
            </a:r>
            <a:r>
              <a:rPr sz="1050" kern="0" spc="15" dirty="0">
                <a:solidFill>
                  <a:srgbClr val="FF0000"/>
                </a:solidFill>
                <a:latin typeface="Calibri"/>
                <a:cs typeface="Calibri"/>
              </a:rPr>
              <a:t> </a:t>
            </a:r>
            <a:r>
              <a:rPr sz="1050" kern="0" dirty="0">
                <a:solidFill>
                  <a:srgbClr val="FF0000"/>
                </a:solidFill>
                <a:latin typeface="Calibri"/>
                <a:cs typeface="Calibri"/>
              </a:rPr>
              <a:t>KI</a:t>
            </a:r>
            <a:r>
              <a:rPr sz="1050" kern="0" spc="-5" dirty="0">
                <a:solidFill>
                  <a:srgbClr val="FF0000"/>
                </a:solidFill>
                <a:latin typeface="Calibri"/>
                <a:cs typeface="Calibri"/>
              </a:rPr>
              <a:t>S</a:t>
            </a:r>
            <a:r>
              <a:rPr sz="1050" kern="0" dirty="0">
                <a:solidFill>
                  <a:srgbClr val="FF0000"/>
                </a:solidFill>
                <a:latin typeface="Calibri"/>
                <a:cs typeface="Calibri"/>
              </a:rPr>
              <a:t>A  </a:t>
            </a:r>
            <a:r>
              <a:rPr sz="1050" kern="0" spc="-5" dirty="0">
                <a:solidFill>
                  <a:srgbClr val="FF0000"/>
                </a:solidFill>
                <a:latin typeface="Calibri"/>
                <a:cs typeface="Calibri"/>
              </a:rPr>
              <a:t>Zİ</a:t>
            </a:r>
            <a:r>
              <a:rPr sz="1050" kern="0" dirty="0">
                <a:solidFill>
                  <a:srgbClr val="FF0000"/>
                </a:solidFill>
                <a:latin typeface="Calibri"/>
                <a:cs typeface="Calibri"/>
              </a:rPr>
              <a:t>NCİR</a:t>
            </a:r>
            <a:r>
              <a:rPr sz="1050" kern="0" spc="-5" dirty="0">
                <a:solidFill>
                  <a:srgbClr val="FF0000"/>
                </a:solidFill>
                <a:latin typeface="Calibri"/>
                <a:cs typeface="Calibri"/>
              </a:rPr>
              <a:t>L</a:t>
            </a:r>
            <a:r>
              <a:rPr sz="1050" kern="0" dirty="0">
                <a:solidFill>
                  <a:srgbClr val="FF0000"/>
                </a:solidFill>
                <a:latin typeface="Calibri"/>
                <a:cs typeface="Calibri"/>
              </a:rPr>
              <a:t>İ</a:t>
            </a:r>
            <a:r>
              <a:rPr sz="1050" kern="0" spc="-25" dirty="0">
                <a:solidFill>
                  <a:srgbClr val="FF0000"/>
                </a:solidFill>
                <a:latin typeface="Calibri"/>
                <a:cs typeface="Calibri"/>
              </a:rPr>
              <a:t> </a:t>
            </a:r>
            <a:r>
              <a:rPr sz="1050" kern="0" spc="-5" dirty="0">
                <a:solidFill>
                  <a:srgbClr val="FF0000"/>
                </a:solidFill>
                <a:latin typeface="Calibri"/>
                <a:cs typeface="Calibri"/>
              </a:rPr>
              <a:t>YAĞ</a:t>
            </a:r>
            <a:endParaRPr sz="1050" kern="0" dirty="0">
              <a:solidFill>
                <a:sysClr val="windowText" lastClr="000000"/>
              </a:solidFill>
              <a:latin typeface="Calibri"/>
              <a:cs typeface="Calibri"/>
            </a:endParaRPr>
          </a:p>
          <a:p>
            <a:pPr marR="1169670" algn="r">
              <a:lnSpc>
                <a:spcPts val="1225"/>
              </a:lnSpc>
            </a:pPr>
            <a:r>
              <a:rPr sz="1050" kern="0" dirty="0">
                <a:solidFill>
                  <a:srgbClr val="FF0000"/>
                </a:solidFill>
                <a:latin typeface="Calibri"/>
                <a:cs typeface="Calibri"/>
              </a:rPr>
              <a:t>A</a:t>
            </a:r>
            <a:r>
              <a:rPr sz="1050" kern="0" spc="-5" dirty="0">
                <a:solidFill>
                  <a:srgbClr val="FF0000"/>
                </a:solidFill>
                <a:latin typeface="Calibri"/>
                <a:cs typeface="Calibri"/>
              </a:rPr>
              <a:t>S</a:t>
            </a:r>
            <a:r>
              <a:rPr sz="1050" kern="0" dirty="0">
                <a:solidFill>
                  <a:srgbClr val="FF0000"/>
                </a:solidFill>
                <a:latin typeface="Calibri"/>
                <a:cs typeface="Calibri"/>
              </a:rPr>
              <a:t>İTLERİ</a:t>
            </a:r>
            <a:r>
              <a:rPr sz="1050" kern="0" spc="-15" dirty="0">
                <a:solidFill>
                  <a:srgbClr val="FF0000"/>
                </a:solidFill>
                <a:latin typeface="Calibri"/>
                <a:cs typeface="Calibri"/>
              </a:rPr>
              <a:t> </a:t>
            </a:r>
            <a:r>
              <a:rPr sz="1050" kern="0" spc="-10" dirty="0">
                <a:solidFill>
                  <a:srgbClr val="FF0000"/>
                </a:solidFill>
                <a:latin typeface="Calibri"/>
                <a:cs typeface="Calibri"/>
              </a:rPr>
              <a:t>Ü</a:t>
            </a:r>
            <a:r>
              <a:rPr sz="1050" kern="0" dirty="0">
                <a:solidFill>
                  <a:srgbClr val="FF0000"/>
                </a:solidFill>
                <a:latin typeface="Calibri"/>
                <a:cs typeface="Calibri"/>
              </a:rPr>
              <a:t>RE</a:t>
            </a:r>
            <a:r>
              <a:rPr sz="1050" kern="0" spc="-5" dirty="0">
                <a:solidFill>
                  <a:srgbClr val="FF0000"/>
                </a:solidFill>
                <a:latin typeface="Calibri"/>
                <a:cs typeface="Calibri"/>
              </a:rPr>
              <a:t>TİM</a:t>
            </a:r>
            <a:r>
              <a:rPr sz="1050" kern="0" dirty="0">
                <a:solidFill>
                  <a:srgbClr val="FF0000"/>
                </a:solidFill>
                <a:latin typeface="Calibri"/>
                <a:cs typeface="Calibri"/>
              </a:rPr>
              <a:t>İ</a:t>
            </a:r>
            <a:endParaRPr sz="1050" kern="0" dirty="0">
              <a:solidFill>
                <a:sysClr val="windowText" lastClr="000000"/>
              </a:solidFill>
              <a:latin typeface="Calibri"/>
              <a:cs typeface="Calibri"/>
            </a:endParaRPr>
          </a:p>
          <a:p>
            <a:pPr marR="1012825" algn="r">
              <a:lnSpc>
                <a:spcPts val="1225"/>
              </a:lnSpc>
            </a:pPr>
            <a:r>
              <a:rPr sz="1050" kern="0" spc="-5" dirty="0">
                <a:solidFill>
                  <a:srgbClr val="FF0000"/>
                </a:solidFill>
                <a:latin typeface="Calibri"/>
                <a:cs typeface="Calibri"/>
              </a:rPr>
              <a:t>YÜ</a:t>
            </a:r>
            <a:r>
              <a:rPr sz="1050" kern="0" dirty="0">
                <a:solidFill>
                  <a:srgbClr val="FF0000"/>
                </a:solidFill>
                <a:latin typeface="Calibri"/>
                <a:cs typeface="Calibri"/>
              </a:rPr>
              <a:t>KSEK TMAO</a:t>
            </a:r>
            <a:endParaRPr sz="1050" kern="0" dirty="0">
              <a:solidFill>
                <a:sysClr val="windowText" lastClr="000000"/>
              </a:solidFill>
              <a:latin typeface="Calibri"/>
              <a:cs typeface="Calibri"/>
            </a:endParaRPr>
          </a:p>
          <a:p>
            <a:pPr marL="334010" marR="1014094" indent="665480" algn="r">
              <a:lnSpc>
                <a:spcPts val="1250"/>
              </a:lnSpc>
              <a:spcBef>
                <a:spcPts val="50"/>
              </a:spcBef>
            </a:pPr>
            <a:r>
              <a:rPr sz="1050" kern="0" spc="-10" dirty="0">
                <a:solidFill>
                  <a:srgbClr val="FF0000"/>
                </a:solidFill>
                <a:latin typeface="Calibri"/>
                <a:cs typeface="Calibri"/>
              </a:rPr>
              <a:t>Ü</a:t>
            </a:r>
            <a:r>
              <a:rPr sz="1050" kern="0" dirty="0">
                <a:solidFill>
                  <a:srgbClr val="FF0000"/>
                </a:solidFill>
                <a:latin typeface="Calibri"/>
                <a:cs typeface="Calibri"/>
              </a:rPr>
              <a:t>RE</a:t>
            </a:r>
            <a:r>
              <a:rPr sz="1050" kern="0" spc="-5" dirty="0">
                <a:solidFill>
                  <a:srgbClr val="FF0000"/>
                </a:solidFill>
                <a:latin typeface="Calibri"/>
                <a:cs typeface="Calibri"/>
              </a:rPr>
              <a:t>TİM</a:t>
            </a:r>
            <a:r>
              <a:rPr sz="1050" kern="0" dirty="0">
                <a:solidFill>
                  <a:srgbClr val="FF0000"/>
                </a:solidFill>
                <a:latin typeface="Calibri"/>
                <a:cs typeface="Calibri"/>
              </a:rPr>
              <a:t>İ  YÜKSEK</a:t>
            </a:r>
            <a:r>
              <a:rPr sz="1050" kern="0" spc="-25" dirty="0">
                <a:solidFill>
                  <a:srgbClr val="FF0000"/>
                </a:solidFill>
                <a:latin typeface="Calibri"/>
                <a:cs typeface="Calibri"/>
              </a:rPr>
              <a:t> </a:t>
            </a:r>
            <a:r>
              <a:rPr sz="1050" kern="0" spc="-5" dirty="0">
                <a:solidFill>
                  <a:srgbClr val="FF0000"/>
                </a:solidFill>
                <a:latin typeface="Calibri"/>
                <a:cs typeface="Calibri"/>
              </a:rPr>
              <a:t>LPS</a:t>
            </a:r>
            <a:r>
              <a:rPr sz="1050" kern="0" spc="-40" dirty="0">
                <a:solidFill>
                  <a:srgbClr val="FF0000"/>
                </a:solidFill>
                <a:latin typeface="Calibri"/>
                <a:cs typeface="Calibri"/>
              </a:rPr>
              <a:t> </a:t>
            </a:r>
            <a:r>
              <a:rPr sz="1050" kern="0" spc="-5" dirty="0">
                <a:solidFill>
                  <a:srgbClr val="FF0000"/>
                </a:solidFill>
                <a:latin typeface="Calibri"/>
                <a:cs typeface="Calibri"/>
              </a:rPr>
              <a:t>ÜRETİMİ</a:t>
            </a:r>
            <a:endParaRPr sz="1050" kern="0" dirty="0">
              <a:solidFill>
                <a:sysClr val="windowText" lastClr="000000"/>
              </a:solidFill>
              <a:latin typeface="Calibri"/>
              <a:cs typeface="Calibri"/>
            </a:endParaRPr>
          </a:p>
          <a:p>
            <a:pPr marR="654050" algn="r">
              <a:spcBef>
                <a:spcPts val="45"/>
              </a:spcBef>
            </a:pPr>
            <a:r>
              <a:rPr sz="1050" kern="0" dirty="0">
                <a:solidFill>
                  <a:srgbClr val="FF0000"/>
                </a:solidFill>
                <a:latin typeface="Calibri"/>
                <a:cs typeface="Calibri"/>
              </a:rPr>
              <a:t>KARDİYOVASKÜLER</a:t>
            </a:r>
            <a:r>
              <a:rPr sz="1050" kern="0" spc="-50" dirty="0">
                <a:solidFill>
                  <a:srgbClr val="FF0000"/>
                </a:solidFill>
                <a:latin typeface="Calibri"/>
                <a:cs typeface="Calibri"/>
              </a:rPr>
              <a:t> </a:t>
            </a:r>
            <a:r>
              <a:rPr sz="1050" kern="0" spc="-5" dirty="0">
                <a:solidFill>
                  <a:srgbClr val="FF0000"/>
                </a:solidFill>
                <a:latin typeface="Calibri"/>
                <a:cs typeface="Calibri"/>
              </a:rPr>
              <a:t>HASTALIK</a:t>
            </a:r>
            <a:endParaRPr sz="1050" kern="0" dirty="0">
              <a:solidFill>
                <a:sysClr val="windowText" lastClr="000000"/>
              </a:solidFill>
              <a:latin typeface="Calibri"/>
              <a:cs typeface="Calibri"/>
            </a:endParaRPr>
          </a:p>
          <a:p>
            <a:pPr marR="653415" algn="r"/>
            <a:r>
              <a:rPr sz="1050" kern="0" dirty="0">
                <a:solidFill>
                  <a:srgbClr val="FF0000"/>
                </a:solidFill>
                <a:latin typeface="Calibri"/>
                <a:cs typeface="Calibri"/>
              </a:rPr>
              <a:t>Rİ</a:t>
            </a:r>
            <a:r>
              <a:rPr sz="1050" kern="0" spc="-5" dirty="0">
                <a:solidFill>
                  <a:srgbClr val="FF0000"/>
                </a:solidFill>
                <a:latin typeface="Calibri"/>
                <a:cs typeface="Calibri"/>
              </a:rPr>
              <a:t>S</a:t>
            </a:r>
            <a:r>
              <a:rPr sz="1050" kern="0" dirty="0">
                <a:solidFill>
                  <a:srgbClr val="FF0000"/>
                </a:solidFill>
                <a:latin typeface="Calibri"/>
                <a:cs typeface="Calibri"/>
              </a:rPr>
              <a:t>KİNDE</a:t>
            </a:r>
            <a:r>
              <a:rPr sz="1050" kern="0" spc="-10" dirty="0">
                <a:solidFill>
                  <a:srgbClr val="FF0000"/>
                </a:solidFill>
                <a:latin typeface="Calibri"/>
                <a:cs typeface="Calibri"/>
              </a:rPr>
              <a:t> </a:t>
            </a:r>
            <a:r>
              <a:rPr sz="1050" kern="0" dirty="0">
                <a:solidFill>
                  <a:srgbClr val="FF0000"/>
                </a:solidFill>
                <a:latin typeface="Calibri"/>
                <a:cs typeface="Calibri"/>
              </a:rPr>
              <a:t>AR</a:t>
            </a:r>
            <a:r>
              <a:rPr sz="1050" kern="0" spc="-5" dirty="0">
                <a:solidFill>
                  <a:srgbClr val="FF0000"/>
                </a:solidFill>
                <a:latin typeface="Calibri"/>
                <a:cs typeface="Calibri"/>
              </a:rPr>
              <a:t>TIŞ</a:t>
            </a:r>
            <a:endParaRPr sz="1050" kern="0" dirty="0">
              <a:solidFill>
                <a:sysClr val="windowText" lastClr="000000"/>
              </a:solidFill>
              <a:latin typeface="Calibri"/>
              <a:cs typeface="Calibri"/>
            </a:endParaRPr>
          </a:p>
          <a:p>
            <a:pPr marL="1005205" marR="5080" indent="-366395">
              <a:lnSpc>
                <a:spcPct val="134300"/>
              </a:lnSpc>
              <a:spcBef>
                <a:spcPts val="50"/>
              </a:spcBef>
            </a:pPr>
            <a:r>
              <a:rPr sz="1050" kern="0" dirty="0">
                <a:solidFill>
                  <a:srgbClr val="FF0000"/>
                </a:solidFill>
                <a:latin typeface="Calibri"/>
                <a:cs typeface="Calibri"/>
              </a:rPr>
              <a:t>BİLİŞSEL PERFORMANSTA </a:t>
            </a:r>
            <a:r>
              <a:rPr sz="1050" kern="0" spc="-5" dirty="0">
                <a:solidFill>
                  <a:srgbClr val="FF0000"/>
                </a:solidFill>
                <a:latin typeface="Calibri"/>
                <a:cs typeface="Calibri"/>
              </a:rPr>
              <a:t>DÜŞME </a:t>
            </a:r>
            <a:r>
              <a:rPr sz="1050" kern="0" spc="-225" dirty="0">
                <a:solidFill>
                  <a:srgbClr val="FF0000"/>
                </a:solidFill>
                <a:latin typeface="Calibri"/>
                <a:cs typeface="Calibri"/>
              </a:rPr>
              <a:t> </a:t>
            </a:r>
            <a:r>
              <a:rPr sz="1050" kern="0" dirty="0">
                <a:solidFill>
                  <a:srgbClr val="FF0000"/>
                </a:solidFill>
                <a:latin typeface="Calibri"/>
                <a:cs typeface="Calibri"/>
              </a:rPr>
              <a:t>BAĞIRSAK</a:t>
            </a:r>
            <a:r>
              <a:rPr sz="1050" kern="0" spc="-40" dirty="0">
                <a:solidFill>
                  <a:srgbClr val="FF0000"/>
                </a:solidFill>
                <a:latin typeface="Calibri"/>
                <a:cs typeface="Calibri"/>
              </a:rPr>
              <a:t> </a:t>
            </a:r>
            <a:r>
              <a:rPr sz="1050" kern="0" spc="-5" dirty="0">
                <a:solidFill>
                  <a:srgbClr val="FF0000"/>
                </a:solidFill>
                <a:latin typeface="Calibri"/>
                <a:cs typeface="Calibri"/>
              </a:rPr>
              <a:t>İNFLAMASYONU</a:t>
            </a:r>
            <a:endParaRPr sz="1050" kern="0" dirty="0">
              <a:solidFill>
                <a:sysClr val="windowText" lastClr="000000"/>
              </a:solidFill>
              <a:latin typeface="Calibri"/>
              <a:cs typeface="Calibri"/>
            </a:endParaRPr>
          </a:p>
          <a:p>
            <a:pPr marL="1470025">
              <a:spcBef>
                <a:spcPts val="360"/>
              </a:spcBef>
            </a:pPr>
            <a:r>
              <a:rPr sz="1050" kern="0" spc="-5" dirty="0">
                <a:solidFill>
                  <a:srgbClr val="FF0000"/>
                </a:solidFill>
                <a:latin typeface="Calibri"/>
                <a:cs typeface="Calibri"/>
              </a:rPr>
              <a:t>İNSÜLİN</a:t>
            </a:r>
            <a:r>
              <a:rPr sz="1050" kern="0" spc="-50" dirty="0">
                <a:solidFill>
                  <a:srgbClr val="FF0000"/>
                </a:solidFill>
                <a:latin typeface="Calibri"/>
                <a:cs typeface="Calibri"/>
              </a:rPr>
              <a:t> </a:t>
            </a:r>
            <a:r>
              <a:rPr sz="1050" kern="0" dirty="0">
                <a:solidFill>
                  <a:srgbClr val="FF0000"/>
                </a:solidFill>
                <a:latin typeface="Calibri"/>
                <a:cs typeface="Calibri"/>
              </a:rPr>
              <a:t>DİRENCİ</a:t>
            </a:r>
            <a:endParaRPr sz="1050" kern="0" dirty="0">
              <a:solidFill>
                <a:sysClr val="windowText" lastClr="000000"/>
              </a:solidFill>
              <a:latin typeface="Calibri"/>
              <a:cs typeface="Calibri"/>
            </a:endParaRPr>
          </a:p>
        </p:txBody>
      </p:sp>
      <p:grpSp>
        <p:nvGrpSpPr>
          <p:cNvPr id="9" name="object 9"/>
          <p:cNvGrpSpPr/>
          <p:nvPr/>
        </p:nvGrpSpPr>
        <p:grpSpPr>
          <a:xfrm>
            <a:off x="1359408" y="1134618"/>
            <a:ext cx="2734310" cy="1440180"/>
            <a:chOff x="1359408" y="277368"/>
            <a:chExt cx="2734310" cy="1440180"/>
          </a:xfrm>
        </p:grpSpPr>
        <p:pic>
          <p:nvPicPr>
            <p:cNvPr id="10" name="object 10"/>
            <p:cNvPicPr/>
            <p:nvPr/>
          </p:nvPicPr>
          <p:blipFill>
            <a:blip r:embed="rId4" cstate="print"/>
            <a:stretch>
              <a:fillRect/>
            </a:stretch>
          </p:blipFill>
          <p:spPr>
            <a:xfrm>
              <a:off x="1947672" y="277368"/>
              <a:ext cx="179831" cy="124968"/>
            </a:xfrm>
            <a:prstGeom prst="rect">
              <a:avLst/>
            </a:prstGeom>
          </p:spPr>
        </p:pic>
        <p:pic>
          <p:nvPicPr>
            <p:cNvPr id="11" name="object 11"/>
            <p:cNvPicPr/>
            <p:nvPr/>
          </p:nvPicPr>
          <p:blipFill>
            <a:blip r:embed="rId5" cstate="print"/>
            <a:stretch>
              <a:fillRect/>
            </a:stretch>
          </p:blipFill>
          <p:spPr>
            <a:xfrm>
              <a:off x="1775459" y="458723"/>
              <a:ext cx="179831" cy="124968"/>
            </a:xfrm>
            <a:prstGeom prst="rect">
              <a:avLst/>
            </a:prstGeom>
          </p:spPr>
        </p:pic>
        <p:pic>
          <p:nvPicPr>
            <p:cNvPr id="12" name="object 12"/>
            <p:cNvPicPr/>
            <p:nvPr/>
          </p:nvPicPr>
          <p:blipFill>
            <a:blip r:embed="rId6" cstate="print"/>
            <a:stretch>
              <a:fillRect/>
            </a:stretch>
          </p:blipFill>
          <p:spPr>
            <a:xfrm>
              <a:off x="1627632" y="638556"/>
              <a:ext cx="179831" cy="126492"/>
            </a:xfrm>
            <a:prstGeom prst="rect">
              <a:avLst/>
            </a:prstGeom>
          </p:spPr>
        </p:pic>
        <p:pic>
          <p:nvPicPr>
            <p:cNvPr id="13" name="object 13"/>
            <p:cNvPicPr/>
            <p:nvPr/>
          </p:nvPicPr>
          <p:blipFill>
            <a:blip r:embed="rId7" cstate="print"/>
            <a:stretch>
              <a:fillRect/>
            </a:stretch>
          </p:blipFill>
          <p:spPr>
            <a:xfrm>
              <a:off x="1531620" y="819912"/>
              <a:ext cx="179831" cy="124968"/>
            </a:xfrm>
            <a:prstGeom prst="rect">
              <a:avLst/>
            </a:prstGeom>
          </p:spPr>
        </p:pic>
        <p:pic>
          <p:nvPicPr>
            <p:cNvPr id="14" name="object 14"/>
            <p:cNvPicPr/>
            <p:nvPr/>
          </p:nvPicPr>
          <p:blipFill>
            <a:blip r:embed="rId4" cstate="print"/>
            <a:stretch>
              <a:fillRect/>
            </a:stretch>
          </p:blipFill>
          <p:spPr>
            <a:xfrm>
              <a:off x="1449324" y="1069848"/>
              <a:ext cx="179832" cy="124968"/>
            </a:xfrm>
            <a:prstGeom prst="rect">
              <a:avLst/>
            </a:prstGeom>
          </p:spPr>
        </p:pic>
        <p:pic>
          <p:nvPicPr>
            <p:cNvPr id="15" name="object 15"/>
            <p:cNvPicPr/>
            <p:nvPr/>
          </p:nvPicPr>
          <p:blipFill>
            <a:blip r:embed="rId6" cstate="print"/>
            <a:stretch>
              <a:fillRect/>
            </a:stretch>
          </p:blipFill>
          <p:spPr>
            <a:xfrm>
              <a:off x="1391412" y="1328928"/>
              <a:ext cx="179831" cy="126492"/>
            </a:xfrm>
            <a:prstGeom prst="rect">
              <a:avLst/>
            </a:prstGeom>
          </p:spPr>
        </p:pic>
        <p:pic>
          <p:nvPicPr>
            <p:cNvPr id="16" name="object 16"/>
            <p:cNvPicPr/>
            <p:nvPr/>
          </p:nvPicPr>
          <p:blipFill>
            <a:blip r:embed="rId5" cstate="print"/>
            <a:stretch>
              <a:fillRect/>
            </a:stretch>
          </p:blipFill>
          <p:spPr>
            <a:xfrm>
              <a:off x="1359408" y="1530095"/>
              <a:ext cx="179832" cy="124968"/>
            </a:xfrm>
            <a:prstGeom prst="rect">
              <a:avLst/>
            </a:prstGeom>
          </p:spPr>
        </p:pic>
        <p:pic>
          <p:nvPicPr>
            <p:cNvPr id="17" name="object 17"/>
            <p:cNvPicPr/>
            <p:nvPr/>
          </p:nvPicPr>
          <p:blipFill>
            <a:blip r:embed="rId8" cstate="print"/>
            <a:stretch>
              <a:fillRect/>
            </a:stretch>
          </p:blipFill>
          <p:spPr>
            <a:xfrm>
              <a:off x="3272028" y="281940"/>
              <a:ext cx="179832" cy="124968"/>
            </a:xfrm>
            <a:prstGeom prst="rect">
              <a:avLst/>
            </a:prstGeom>
          </p:spPr>
        </p:pic>
        <p:pic>
          <p:nvPicPr>
            <p:cNvPr id="18" name="object 18"/>
            <p:cNvPicPr/>
            <p:nvPr/>
          </p:nvPicPr>
          <p:blipFill>
            <a:blip r:embed="rId9" cstate="print"/>
            <a:stretch>
              <a:fillRect/>
            </a:stretch>
          </p:blipFill>
          <p:spPr>
            <a:xfrm>
              <a:off x="3509772" y="463296"/>
              <a:ext cx="179832" cy="124968"/>
            </a:xfrm>
            <a:prstGeom prst="rect">
              <a:avLst/>
            </a:prstGeom>
          </p:spPr>
        </p:pic>
        <p:pic>
          <p:nvPicPr>
            <p:cNvPr id="19" name="object 19"/>
            <p:cNvPicPr/>
            <p:nvPr/>
          </p:nvPicPr>
          <p:blipFill>
            <a:blip r:embed="rId10" cstate="print"/>
            <a:stretch>
              <a:fillRect/>
            </a:stretch>
          </p:blipFill>
          <p:spPr>
            <a:xfrm>
              <a:off x="3669791" y="643127"/>
              <a:ext cx="179832" cy="126492"/>
            </a:xfrm>
            <a:prstGeom prst="rect">
              <a:avLst/>
            </a:prstGeom>
          </p:spPr>
        </p:pic>
        <p:pic>
          <p:nvPicPr>
            <p:cNvPr id="20" name="object 20"/>
            <p:cNvPicPr/>
            <p:nvPr/>
          </p:nvPicPr>
          <p:blipFill>
            <a:blip r:embed="rId11" cstate="print"/>
            <a:stretch>
              <a:fillRect/>
            </a:stretch>
          </p:blipFill>
          <p:spPr>
            <a:xfrm>
              <a:off x="3901440" y="1591056"/>
              <a:ext cx="179832" cy="126492"/>
            </a:xfrm>
            <a:prstGeom prst="rect">
              <a:avLst/>
            </a:prstGeom>
          </p:spPr>
        </p:pic>
        <p:pic>
          <p:nvPicPr>
            <p:cNvPr id="21" name="object 21"/>
            <p:cNvPicPr/>
            <p:nvPr/>
          </p:nvPicPr>
          <p:blipFill>
            <a:blip r:embed="rId12" cstate="print"/>
            <a:stretch>
              <a:fillRect/>
            </a:stretch>
          </p:blipFill>
          <p:spPr>
            <a:xfrm>
              <a:off x="3912108" y="1292351"/>
              <a:ext cx="181356" cy="124968"/>
            </a:xfrm>
            <a:prstGeom prst="rect">
              <a:avLst/>
            </a:prstGeom>
          </p:spPr>
        </p:pic>
        <p:pic>
          <p:nvPicPr>
            <p:cNvPr id="22" name="object 22"/>
            <p:cNvPicPr/>
            <p:nvPr/>
          </p:nvPicPr>
          <p:blipFill>
            <a:blip r:embed="rId13" cstate="print"/>
            <a:stretch>
              <a:fillRect/>
            </a:stretch>
          </p:blipFill>
          <p:spPr>
            <a:xfrm>
              <a:off x="3851147" y="1034795"/>
              <a:ext cx="179832" cy="124968"/>
            </a:xfrm>
            <a:prstGeom prst="rect">
              <a:avLst/>
            </a:prstGeom>
          </p:spPr>
        </p:pic>
        <p:pic>
          <p:nvPicPr>
            <p:cNvPr id="23" name="object 23"/>
            <p:cNvPicPr/>
            <p:nvPr/>
          </p:nvPicPr>
          <p:blipFill>
            <a:blip r:embed="rId9" cstate="print"/>
            <a:stretch>
              <a:fillRect/>
            </a:stretch>
          </p:blipFill>
          <p:spPr>
            <a:xfrm>
              <a:off x="3819143" y="835151"/>
              <a:ext cx="179832" cy="124968"/>
            </a:xfrm>
            <a:prstGeom prst="rect">
              <a:avLst/>
            </a:prstGeom>
          </p:spPr>
        </p:pic>
      </p:grpSp>
      <p:sp>
        <p:nvSpPr>
          <p:cNvPr id="24" name="object 24"/>
          <p:cNvSpPr txBox="1"/>
          <p:nvPr/>
        </p:nvSpPr>
        <p:spPr>
          <a:xfrm>
            <a:off x="2776221" y="1072160"/>
            <a:ext cx="2212975" cy="3472815"/>
          </a:xfrm>
          <a:prstGeom prst="rect">
            <a:avLst/>
          </a:prstGeom>
        </p:spPr>
        <p:txBody>
          <a:bodyPr vert="horz" wrap="square" lIns="0" tIns="29845" rIns="0" bIns="0" rtlCol="0">
            <a:spAutoFit/>
          </a:bodyPr>
          <a:lstStyle/>
          <a:p>
            <a:pPr marL="779780">
              <a:spcBef>
                <a:spcPts val="235"/>
              </a:spcBef>
            </a:pPr>
            <a:r>
              <a:rPr sz="1050" kern="0" dirty="0">
                <a:solidFill>
                  <a:srgbClr val="00AF50"/>
                </a:solidFill>
                <a:latin typeface="Calibri"/>
                <a:cs typeface="Calibri"/>
              </a:rPr>
              <a:t>PREBİYOTİK</a:t>
            </a:r>
            <a:endParaRPr sz="1050" kern="0" dirty="0">
              <a:solidFill>
                <a:sysClr val="windowText" lastClr="000000"/>
              </a:solidFill>
              <a:latin typeface="Calibri"/>
              <a:cs typeface="Calibri"/>
            </a:endParaRPr>
          </a:p>
          <a:p>
            <a:pPr marL="967740">
              <a:spcBef>
                <a:spcPts val="135"/>
              </a:spcBef>
            </a:pPr>
            <a:r>
              <a:rPr sz="1050" kern="0" dirty="0">
                <a:solidFill>
                  <a:srgbClr val="00AF50"/>
                </a:solidFill>
                <a:latin typeface="Calibri"/>
                <a:cs typeface="Calibri"/>
              </a:rPr>
              <a:t>PROBİYOTİK</a:t>
            </a:r>
            <a:endParaRPr sz="1050" kern="0" dirty="0">
              <a:solidFill>
                <a:sysClr val="windowText" lastClr="000000"/>
              </a:solidFill>
              <a:latin typeface="Calibri"/>
              <a:cs typeface="Calibri"/>
            </a:endParaRPr>
          </a:p>
          <a:p>
            <a:pPr marL="1167765">
              <a:spcBef>
                <a:spcPts val="245"/>
              </a:spcBef>
            </a:pPr>
            <a:r>
              <a:rPr sz="1050" kern="0" spc="-5" dirty="0">
                <a:solidFill>
                  <a:srgbClr val="00AF50"/>
                </a:solidFill>
                <a:latin typeface="Calibri"/>
                <a:cs typeface="Calibri"/>
              </a:rPr>
              <a:t>LİF</a:t>
            </a:r>
            <a:endParaRPr sz="1050" kern="0" dirty="0">
              <a:solidFill>
                <a:sysClr val="windowText" lastClr="000000"/>
              </a:solidFill>
              <a:latin typeface="Calibri"/>
              <a:cs typeface="Calibri"/>
            </a:endParaRPr>
          </a:p>
          <a:p>
            <a:pPr marL="1310640" marR="311785" indent="-33020">
              <a:lnSpc>
                <a:spcPts val="1570"/>
              </a:lnSpc>
              <a:spcBef>
                <a:spcPts val="40"/>
              </a:spcBef>
            </a:pPr>
            <a:r>
              <a:rPr sz="1050" kern="0" spc="-5" dirty="0">
                <a:solidFill>
                  <a:srgbClr val="00AF50"/>
                </a:solidFill>
                <a:latin typeface="Calibri"/>
                <a:cs typeface="Calibri"/>
              </a:rPr>
              <a:t>SEBZELER </a:t>
            </a:r>
            <a:r>
              <a:rPr sz="1050" kern="0" dirty="0">
                <a:solidFill>
                  <a:srgbClr val="00AF50"/>
                </a:solidFill>
                <a:latin typeface="Calibri"/>
                <a:cs typeface="Calibri"/>
              </a:rPr>
              <a:t> MEYVELER</a:t>
            </a:r>
            <a:endParaRPr sz="1050" kern="0" dirty="0">
              <a:solidFill>
                <a:sysClr val="windowText" lastClr="000000"/>
              </a:solidFill>
              <a:latin typeface="Calibri"/>
              <a:cs typeface="Calibri"/>
            </a:endParaRPr>
          </a:p>
          <a:p>
            <a:pPr marL="1361440" marR="5080" indent="24130">
              <a:lnSpc>
                <a:spcPct val="95600"/>
              </a:lnSpc>
              <a:spcBef>
                <a:spcPts val="100"/>
              </a:spcBef>
            </a:pPr>
            <a:r>
              <a:rPr sz="1050" kern="0" spc="-5" dirty="0">
                <a:solidFill>
                  <a:srgbClr val="00AF50"/>
                </a:solidFill>
                <a:latin typeface="Calibri"/>
                <a:cs typeface="Calibri"/>
              </a:rPr>
              <a:t>SE</a:t>
            </a:r>
            <a:r>
              <a:rPr sz="1050" kern="0" dirty="0">
                <a:solidFill>
                  <a:srgbClr val="00AF50"/>
                </a:solidFill>
                <a:latin typeface="Calibri"/>
                <a:cs typeface="Calibri"/>
              </a:rPr>
              <a:t>RT </a:t>
            </a:r>
            <a:r>
              <a:rPr sz="1050" kern="0" spc="5" dirty="0">
                <a:solidFill>
                  <a:srgbClr val="00AF50"/>
                </a:solidFill>
                <a:latin typeface="Calibri"/>
                <a:cs typeface="Calibri"/>
              </a:rPr>
              <a:t>K</a:t>
            </a:r>
            <a:r>
              <a:rPr sz="1050" kern="0" dirty="0">
                <a:solidFill>
                  <a:srgbClr val="00AF50"/>
                </a:solidFill>
                <a:latin typeface="Calibri"/>
                <a:cs typeface="Calibri"/>
              </a:rPr>
              <a:t>AB</a:t>
            </a:r>
            <a:r>
              <a:rPr sz="1050" kern="0" spc="-5" dirty="0">
                <a:solidFill>
                  <a:srgbClr val="00AF50"/>
                </a:solidFill>
                <a:latin typeface="Calibri"/>
                <a:cs typeface="Calibri"/>
              </a:rPr>
              <a:t>U</a:t>
            </a:r>
            <a:r>
              <a:rPr sz="1050" kern="0" dirty="0">
                <a:solidFill>
                  <a:srgbClr val="00AF50"/>
                </a:solidFill>
                <a:latin typeface="Calibri"/>
                <a:cs typeface="Calibri"/>
              </a:rPr>
              <a:t>KLU  </a:t>
            </a:r>
            <a:r>
              <a:rPr sz="1050" kern="0" spc="-5" dirty="0">
                <a:solidFill>
                  <a:srgbClr val="00AF50"/>
                </a:solidFill>
                <a:latin typeface="Calibri"/>
                <a:cs typeface="Calibri"/>
              </a:rPr>
              <a:t>YEMİŞLER </a:t>
            </a:r>
            <a:r>
              <a:rPr sz="1050" kern="0" dirty="0">
                <a:solidFill>
                  <a:srgbClr val="00AF50"/>
                </a:solidFill>
                <a:latin typeface="Calibri"/>
                <a:cs typeface="Calibri"/>
              </a:rPr>
              <a:t> </a:t>
            </a:r>
            <a:r>
              <a:rPr sz="1050" kern="0" spc="-5" dirty="0">
                <a:solidFill>
                  <a:srgbClr val="00AF50"/>
                </a:solidFill>
                <a:latin typeface="Calibri"/>
                <a:cs typeface="Calibri"/>
              </a:rPr>
              <a:t>YAĞLI </a:t>
            </a:r>
            <a:r>
              <a:rPr sz="1050" kern="0" dirty="0">
                <a:solidFill>
                  <a:srgbClr val="00AF50"/>
                </a:solidFill>
                <a:latin typeface="Calibri"/>
                <a:cs typeface="Calibri"/>
              </a:rPr>
              <a:t> TOHUMLAR</a:t>
            </a:r>
            <a:endParaRPr sz="1050" kern="0" dirty="0">
              <a:solidFill>
                <a:sysClr val="windowText" lastClr="000000"/>
              </a:solidFill>
              <a:latin typeface="Calibri"/>
              <a:cs typeface="Calibri"/>
            </a:endParaRPr>
          </a:p>
          <a:p>
            <a:pPr marL="1092200" marR="133985">
              <a:spcBef>
                <a:spcPts val="375"/>
              </a:spcBef>
            </a:pPr>
            <a:r>
              <a:rPr sz="1050" kern="0" dirty="0">
                <a:solidFill>
                  <a:srgbClr val="00AF50"/>
                </a:solidFill>
                <a:latin typeface="Calibri"/>
                <a:cs typeface="Calibri"/>
              </a:rPr>
              <a:t>KISA</a:t>
            </a:r>
            <a:r>
              <a:rPr sz="1050" kern="0" spc="-30" dirty="0">
                <a:solidFill>
                  <a:srgbClr val="00AF50"/>
                </a:solidFill>
                <a:latin typeface="Calibri"/>
                <a:cs typeface="Calibri"/>
              </a:rPr>
              <a:t> </a:t>
            </a:r>
            <a:r>
              <a:rPr sz="1050" kern="0" spc="-5" dirty="0">
                <a:solidFill>
                  <a:srgbClr val="00AF50"/>
                </a:solidFill>
                <a:latin typeface="Calibri"/>
                <a:cs typeface="Calibri"/>
              </a:rPr>
              <a:t>ZİNCİRLİ</a:t>
            </a:r>
            <a:r>
              <a:rPr sz="1050" kern="0" spc="-50" dirty="0">
                <a:solidFill>
                  <a:srgbClr val="00AF50"/>
                </a:solidFill>
                <a:latin typeface="Calibri"/>
                <a:cs typeface="Calibri"/>
              </a:rPr>
              <a:t> </a:t>
            </a:r>
            <a:r>
              <a:rPr sz="1050" kern="0" spc="-5" dirty="0">
                <a:solidFill>
                  <a:srgbClr val="00AF50"/>
                </a:solidFill>
                <a:latin typeface="Calibri"/>
                <a:cs typeface="Calibri"/>
              </a:rPr>
              <a:t>YAĞ </a:t>
            </a:r>
            <a:r>
              <a:rPr sz="1050" kern="0" spc="-220" dirty="0">
                <a:solidFill>
                  <a:srgbClr val="00AF50"/>
                </a:solidFill>
                <a:latin typeface="Calibri"/>
                <a:cs typeface="Calibri"/>
              </a:rPr>
              <a:t> </a:t>
            </a:r>
            <a:r>
              <a:rPr sz="1050" kern="0" dirty="0">
                <a:solidFill>
                  <a:srgbClr val="00AF50"/>
                </a:solidFill>
                <a:latin typeface="Calibri"/>
                <a:cs typeface="Calibri"/>
              </a:rPr>
              <a:t>ASİTLERİ</a:t>
            </a:r>
            <a:r>
              <a:rPr sz="1050" kern="0" spc="-50" dirty="0">
                <a:solidFill>
                  <a:srgbClr val="00AF50"/>
                </a:solidFill>
                <a:latin typeface="Calibri"/>
                <a:cs typeface="Calibri"/>
              </a:rPr>
              <a:t> </a:t>
            </a:r>
            <a:r>
              <a:rPr sz="1050" kern="0" spc="-5" dirty="0">
                <a:solidFill>
                  <a:srgbClr val="00AF50"/>
                </a:solidFill>
                <a:latin typeface="Calibri"/>
                <a:cs typeface="Calibri"/>
              </a:rPr>
              <a:t>ÜRETİMİ</a:t>
            </a:r>
            <a:endParaRPr sz="1050" kern="0" dirty="0">
              <a:solidFill>
                <a:sysClr val="windowText" lastClr="000000"/>
              </a:solidFill>
              <a:latin typeface="Calibri"/>
              <a:cs typeface="Calibri"/>
            </a:endParaRPr>
          </a:p>
          <a:p>
            <a:pPr marL="1011555" marR="429895">
              <a:spcBef>
                <a:spcPts val="515"/>
              </a:spcBef>
            </a:pPr>
            <a:r>
              <a:rPr sz="1050" kern="0" dirty="0">
                <a:solidFill>
                  <a:srgbClr val="00AF50"/>
                </a:solidFill>
                <a:latin typeface="Calibri"/>
                <a:cs typeface="Calibri"/>
              </a:rPr>
              <a:t>ANTİ</a:t>
            </a:r>
            <a:r>
              <a:rPr sz="1050" kern="0" spc="-10" dirty="0">
                <a:solidFill>
                  <a:srgbClr val="00AF50"/>
                </a:solidFill>
                <a:latin typeface="Calibri"/>
                <a:cs typeface="Calibri"/>
              </a:rPr>
              <a:t>O</a:t>
            </a:r>
            <a:r>
              <a:rPr sz="1050" kern="0" dirty="0">
                <a:solidFill>
                  <a:srgbClr val="00AF50"/>
                </a:solidFill>
                <a:latin typeface="Calibri"/>
                <a:cs typeface="Calibri"/>
              </a:rPr>
              <a:t>KS</a:t>
            </a:r>
            <a:r>
              <a:rPr sz="1050" kern="0" spc="-5" dirty="0">
                <a:solidFill>
                  <a:srgbClr val="00AF50"/>
                </a:solidFill>
                <a:latin typeface="Calibri"/>
                <a:cs typeface="Calibri"/>
              </a:rPr>
              <a:t>İDAN  ÜRETİMİ</a:t>
            </a:r>
            <a:endParaRPr sz="1050" kern="0" dirty="0">
              <a:solidFill>
                <a:sysClr val="windowText" lastClr="000000"/>
              </a:solidFill>
              <a:latin typeface="Calibri"/>
              <a:cs typeface="Calibri"/>
            </a:endParaRPr>
          </a:p>
          <a:p>
            <a:pPr marL="836930" marR="439420" algn="just">
              <a:spcBef>
                <a:spcPts val="90"/>
              </a:spcBef>
            </a:pPr>
            <a:r>
              <a:rPr sz="1050" kern="0" spc="-5" dirty="0">
                <a:solidFill>
                  <a:srgbClr val="00AF50"/>
                </a:solidFill>
                <a:latin typeface="Calibri"/>
                <a:cs typeface="Calibri"/>
              </a:rPr>
              <a:t>DÜŞÜK</a:t>
            </a:r>
            <a:r>
              <a:rPr sz="1050" kern="0" spc="-55" dirty="0">
                <a:solidFill>
                  <a:srgbClr val="00AF50"/>
                </a:solidFill>
                <a:latin typeface="Calibri"/>
                <a:cs typeface="Calibri"/>
              </a:rPr>
              <a:t> </a:t>
            </a:r>
            <a:r>
              <a:rPr sz="1050" kern="0" dirty="0">
                <a:solidFill>
                  <a:srgbClr val="00AF50"/>
                </a:solidFill>
                <a:latin typeface="Calibri"/>
                <a:cs typeface="Calibri"/>
              </a:rPr>
              <a:t>İNDOKSİL </a:t>
            </a:r>
            <a:r>
              <a:rPr sz="1050" kern="0" spc="-225" dirty="0">
                <a:solidFill>
                  <a:srgbClr val="00AF50"/>
                </a:solidFill>
                <a:latin typeface="Calibri"/>
                <a:cs typeface="Calibri"/>
              </a:rPr>
              <a:t> </a:t>
            </a:r>
            <a:r>
              <a:rPr sz="1050" kern="0" spc="-5" dirty="0">
                <a:solidFill>
                  <a:srgbClr val="00AF50"/>
                </a:solidFill>
                <a:latin typeface="Calibri"/>
                <a:cs typeface="Calibri"/>
              </a:rPr>
              <a:t>SÜLFAT </a:t>
            </a:r>
            <a:r>
              <a:rPr sz="1050" kern="0" dirty="0">
                <a:solidFill>
                  <a:srgbClr val="00AF50"/>
                </a:solidFill>
                <a:latin typeface="Calibri"/>
                <a:cs typeface="Calibri"/>
              </a:rPr>
              <a:t>(BÖBREK </a:t>
            </a:r>
            <a:r>
              <a:rPr sz="1050" kern="0" spc="-225" dirty="0">
                <a:solidFill>
                  <a:srgbClr val="00AF50"/>
                </a:solidFill>
                <a:latin typeface="Calibri"/>
                <a:cs typeface="Calibri"/>
              </a:rPr>
              <a:t> </a:t>
            </a:r>
            <a:r>
              <a:rPr sz="1050" kern="0" spc="-5" dirty="0">
                <a:solidFill>
                  <a:srgbClr val="00AF50"/>
                </a:solidFill>
                <a:latin typeface="Calibri"/>
                <a:cs typeface="Calibri"/>
              </a:rPr>
              <a:t>TOKSİNİ)</a:t>
            </a:r>
            <a:endParaRPr sz="1050" kern="0" dirty="0">
              <a:solidFill>
                <a:sysClr val="windowText" lastClr="000000"/>
              </a:solidFill>
              <a:latin typeface="Calibri"/>
              <a:cs typeface="Calibri"/>
            </a:endParaRPr>
          </a:p>
          <a:p>
            <a:pPr marL="12700" marR="287020" indent="11430">
              <a:lnSpc>
                <a:spcPct val="127099"/>
              </a:lnSpc>
              <a:spcBef>
                <a:spcPts val="145"/>
              </a:spcBef>
            </a:pPr>
            <a:r>
              <a:rPr sz="1050" kern="0" dirty="0">
                <a:solidFill>
                  <a:srgbClr val="00AF50"/>
                </a:solidFill>
                <a:latin typeface="Calibri"/>
                <a:cs typeface="Calibri"/>
              </a:rPr>
              <a:t>SAĞLIKLI </a:t>
            </a:r>
            <a:r>
              <a:rPr sz="1050" kern="0" spc="-5" dirty="0">
                <a:solidFill>
                  <a:srgbClr val="00AF50"/>
                </a:solidFill>
                <a:latin typeface="Calibri"/>
                <a:cs typeface="Calibri"/>
              </a:rPr>
              <a:t>LİPİD </a:t>
            </a:r>
            <a:r>
              <a:rPr sz="1050" kern="0" dirty="0">
                <a:solidFill>
                  <a:srgbClr val="00AF50"/>
                </a:solidFill>
                <a:latin typeface="Calibri"/>
                <a:cs typeface="Calibri"/>
              </a:rPr>
              <a:t>METABOLİZMASI </a:t>
            </a:r>
            <a:r>
              <a:rPr sz="1050" kern="0" spc="5" dirty="0">
                <a:solidFill>
                  <a:srgbClr val="00AF50"/>
                </a:solidFill>
                <a:latin typeface="Calibri"/>
                <a:cs typeface="Calibri"/>
              </a:rPr>
              <a:t> </a:t>
            </a:r>
            <a:r>
              <a:rPr sz="1050" kern="0" spc="-5" dirty="0">
                <a:solidFill>
                  <a:srgbClr val="00AF50"/>
                </a:solidFill>
                <a:latin typeface="Calibri"/>
                <a:cs typeface="Calibri"/>
              </a:rPr>
              <a:t>DÜŞÜK </a:t>
            </a:r>
            <a:r>
              <a:rPr sz="1050" kern="0" dirty="0">
                <a:solidFill>
                  <a:srgbClr val="00AF50"/>
                </a:solidFill>
                <a:latin typeface="Calibri"/>
                <a:cs typeface="Calibri"/>
              </a:rPr>
              <a:t>BAĞIRSAK </a:t>
            </a:r>
            <a:r>
              <a:rPr sz="1050" kern="0" spc="-5" dirty="0">
                <a:solidFill>
                  <a:srgbClr val="00AF50"/>
                </a:solidFill>
                <a:latin typeface="Calibri"/>
                <a:cs typeface="Calibri"/>
              </a:rPr>
              <a:t>İNFLAMASYONU </a:t>
            </a:r>
            <a:r>
              <a:rPr sz="1050" kern="0" spc="-225" dirty="0">
                <a:solidFill>
                  <a:srgbClr val="00AF50"/>
                </a:solidFill>
                <a:latin typeface="Calibri"/>
                <a:cs typeface="Calibri"/>
              </a:rPr>
              <a:t> </a:t>
            </a:r>
            <a:r>
              <a:rPr sz="1050" kern="0" spc="-5" dirty="0">
                <a:solidFill>
                  <a:srgbClr val="00AF50"/>
                </a:solidFill>
                <a:latin typeface="Calibri"/>
                <a:cs typeface="Calibri"/>
              </a:rPr>
              <a:t>İNSÜLİN</a:t>
            </a:r>
            <a:r>
              <a:rPr sz="1050" kern="0" spc="-30" dirty="0">
                <a:solidFill>
                  <a:srgbClr val="00AF50"/>
                </a:solidFill>
                <a:latin typeface="Calibri"/>
                <a:cs typeface="Calibri"/>
              </a:rPr>
              <a:t> </a:t>
            </a:r>
            <a:r>
              <a:rPr sz="1050" kern="0" dirty="0">
                <a:solidFill>
                  <a:srgbClr val="00AF50"/>
                </a:solidFill>
                <a:latin typeface="Calibri"/>
                <a:cs typeface="Calibri"/>
              </a:rPr>
              <a:t>HASSASİYETİ</a:t>
            </a:r>
            <a:endParaRPr sz="1050" kern="0" dirty="0">
              <a:solidFill>
                <a:sysClr val="windowText" lastClr="000000"/>
              </a:solidFill>
              <a:latin typeface="Calibri"/>
              <a:cs typeface="Calibri"/>
            </a:endParaRPr>
          </a:p>
        </p:txBody>
      </p:sp>
      <p:grpSp>
        <p:nvGrpSpPr>
          <p:cNvPr id="25" name="object 25"/>
          <p:cNvGrpSpPr/>
          <p:nvPr/>
        </p:nvGrpSpPr>
        <p:grpSpPr>
          <a:xfrm>
            <a:off x="2721610" y="4679189"/>
            <a:ext cx="2359660" cy="311785"/>
            <a:chOff x="2721610" y="3821938"/>
            <a:chExt cx="2359660" cy="311785"/>
          </a:xfrm>
        </p:grpSpPr>
        <p:sp>
          <p:nvSpPr>
            <p:cNvPr id="26" name="object 26"/>
            <p:cNvSpPr/>
            <p:nvPr/>
          </p:nvSpPr>
          <p:spPr>
            <a:xfrm>
              <a:off x="2727960" y="3828288"/>
              <a:ext cx="2346960" cy="299085"/>
            </a:xfrm>
            <a:custGeom>
              <a:avLst/>
              <a:gdLst/>
              <a:ahLst/>
              <a:cxnLst/>
              <a:rect l="l" t="t" r="r" b="b"/>
              <a:pathLst>
                <a:path w="2346960" h="299085">
                  <a:moveTo>
                    <a:pt x="2197607" y="0"/>
                  </a:moveTo>
                  <a:lnTo>
                    <a:pt x="2197607" y="74675"/>
                  </a:lnTo>
                  <a:lnTo>
                    <a:pt x="0" y="74675"/>
                  </a:lnTo>
                  <a:lnTo>
                    <a:pt x="0" y="224028"/>
                  </a:lnTo>
                  <a:lnTo>
                    <a:pt x="2197607" y="224028"/>
                  </a:lnTo>
                  <a:lnTo>
                    <a:pt x="2197607" y="298703"/>
                  </a:lnTo>
                  <a:lnTo>
                    <a:pt x="2346960" y="149352"/>
                  </a:lnTo>
                  <a:lnTo>
                    <a:pt x="2197607" y="0"/>
                  </a:lnTo>
                  <a:close/>
                </a:path>
              </a:pathLst>
            </a:custGeom>
            <a:solidFill>
              <a:srgbClr val="00AF50"/>
            </a:solidFill>
          </p:spPr>
          <p:txBody>
            <a:bodyPr wrap="square" lIns="0" tIns="0" rIns="0" bIns="0" rtlCol="0"/>
            <a:lstStyle/>
            <a:p>
              <a:endParaRPr kern="0">
                <a:solidFill>
                  <a:sysClr val="windowText" lastClr="000000"/>
                </a:solidFill>
              </a:endParaRPr>
            </a:p>
          </p:txBody>
        </p:sp>
        <p:sp>
          <p:nvSpPr>
            <p:cNvPr id="27" name="object 27"/>
            <p:cNvSpPr/>
            <p:nvPr/>
          </p:nvSpPr>
          <p:spPr>
            <a:xfrm>
              <a:off x="2727960" y="3828288"/>
              <a:ext cx="2346960" cy="299085"/>
            </a:xfrm>
            <a:custGeom>
              <a:avLst/>
              <a:gdLst/>
              <a:ahLst/>
              <a:cxnLst/>
              <a:rect l="l" t="t" r="r" b="b"/>
              <a:pathLst>
                <a:path w="2346960" h="299085">
                  <a:moveTo>
                    <a:pt x="0" y="74675"/>
                  </a:moveTo>
                  <a:lnTo>
                    <a:pt x="2197607" y="74675"/>
                  </a:lnTo>
                  <a:lnTo>
                    <a:pt x="2197607" y="0"/>
                  </a:lnTo>
                  <a:lnTo>
                    <a:pt x="2346960" y="149352"/>
                  </a:lnTo>
                  <a:lnTo>
                    <a:pt x="2197607" y="298703"/>
                  </a:lnTo>
                  <a:lnTo>
                    <a:pt x="2197607" y="224028"/>
                  </a:lnTo>
                  <a:lnTo>
                    <a:pt x="0" y="224028"/>
                  </a:lnTo>
                  <a:lnTo>
                    <a:pt x="0" y="74675"/>
                  </a:lnTo>
                  <a:close/>
                </a:path>
              </a:pathLst>
            </a:custGeom>
            <a:ln w="12192">
              <a:solidFill>
                <a:srgbClr val="00AF50"/>
              </a:solidFill>
            </a:ln>
          </p:spPr>
          <p:txBody>
            <a:bodyPr wrap="square" lIns="0" tIns="0" rIns="0" bIns="0" rtlCol="0"/>
            <a:lstStyle/>
            <a:p>
              <a:endParaRPr kern="0">
                <a:solidFill>
                  <a:sysClr val="windowText" lastClr="000000"/>
                </a:solidFill>
              </a:endParaRPr>
            </a:p>
          </p:txBody>
        </p:sp>
      </p:grpSp>
      <p:sp>
        <p:nvSpPr>
          <p:cNvPr id="28" name="object 28"/>
          <p:cNvSpPr txBox="1"/>
          <p:nvPr/>
        </p:nvSpPr>
        <p:spPr>
          <a:xfrm>
            <a:off x="2261997" y="4541825"/>
            <a:ext cx="2077720" cy="379095"/>
          </a:xfrm>
          <a:prstGeom prst="rect">
            <a:avLst/>
          </a:prstGeom>
        </p:spPr>
        <p:txBody>
          <a:bodyPr vert="horz" wrap="square" lIns="0" tIns="29209" rIns="0" bIns="0" rtlCol="0">
            <a:spAutoFit/>
          </a:bodyPr>
          <a:lstStyle/>
          <a:p>
            <a:pPr marL="12700">
              <a:spcBef>
                <a:spcPts val="229"/>
              </a:spcBef>
              <a:tabLst>
                <a:tab pos="518795" algn="l"/>
              </a:tabLst>
            </a:pPr>
            <a:r>
              <a:rPr sz="1050" kern="0" dirty="0">
                <a:solidFill>
                  <a:srgbClr val="FF0000"/>
                </a:solidFill>
                <a:latin typeface="Calibri"/>
                <a:cs typeface="Calibri"/>
              </a:rPr>
              <a:t>İ</a:t>
            </a:r>
            <a:r>
              <a:rPr sz="1050" kern="0" spc="-10" dirty="0">
                <a:solidFill>
                  <a:srgbClr val="FF0000"/>
                </a:solidFill>
                <a:latin typeface="Calibri"/>
                <a:cs typeface="Calibri"/>
              </a:rPr>
              <a:t>S</a:t>
            </a:r>
            <a:r>
              <a:rPr sz="1050" kern="0" dirty="0">
                <a:solidFill>
                  <a:srgbClr val="FF0000"/>
                </a:solidFill>
                <a:latin typeface="Calibri"/>
                <a:cs typeface="Calibri"/>
              </a:rPr>
              <a:t>HAL	</a:t>
            </a:r>
            <a:r>
              <a:rPr sz="1050" kern="0" spc="-5" dirty="0">
                <a:solidFill>
                  <a:srgbClr val="00AF50"/>
                </a:solidFill>
                <a:latin typeface="Calibri"/>
                <a:cs typeface="Calibri"/>
              </a:rPr>
              <a:t>ENFEKS</a:t>
            </a:r>
            <a:r>
              <a:rPr sz="1050" kern="0" dirty="0">
                <a:solidFill>
                  <a:srgbClr val="00AF50"/>
                </a:solidFill>
                <a:latin typeface="Calibri"/>
                <a:cs typeface="Calibri"/>
              </a:rPr>
              <a:t>İY</a:t>
            </a:r>
            <a:r>
              <a:rPr sz="1050" kern="0" spc="-5" dirty="0">
                <a:solidFill>
                  <a:srgbClr val="00AF50"/>
                </a:solidFill>
                <a:latin typeface="Calibri"/>
                <a:cs typeface="Calibri"/>
              </a:rPr>
              <a:t>O</a:t>
            </a:r>
            <a:r>
              <a:rPr sz="1050" kern="0" dirty="0">
                <a:solidFill>
                  <a:srgbClr val="00AF50"/>
                </a:solidFill>
                <a:latin typeface="Calibri"/>
                <a:cs typeface="Calibri"/>
              </a:rPr>
              <a:t>NLAR</a:t>
            </a:r>
            <a:r>
              <a:rPr sz="1050" kern="0" spc="-5" dirty="0">
                <a:solidFill>
                  <a:srgbClr val="00AF50"/>
                </a:solidFill>
                <a:latin typeface="Calibri"/>
                <a:cs typeface="Calibri"/>
              </a:rPr>
              <a:t>D</a:t>
            </a:r>
            <a:r>
              <a:rPr sz="1050" kern="0" dirty="0">
                <a:solidFill>
                  <a:srgbClr val="00AF50"/>
                </a:solidFill>
                <a:latin typeface="Calibri"/>
                <a:cs typeface="Calibri"/>
              </a:rPr>
              <a:t>A</a:t>
            </a:r>
            <a:r>
              <a:rPr sz="1050" kern="0" spc="-25" dirty="0">
                <a:solidFill>
                  <a:srgbClr val="00AF50"/>
                </a:solidFill>
                <a:latin typeface="Calibri"/>
                <a:cs typeface="Calibri"/>
              </a:rPr>
              <a:t> </a:t>
            </a:r>
            <a:r>
              <a:rPr sz="1050" kern="0" dirty="0">
                <a:solidFill>
                  <a:srgbClr val="00AF50"/>
                </a:solidFill>
                <a:latin typeface="Calibri"/>
                <a:cs typeface="Calibri"/>
              </a:rPr>
              <a:t>AZALMA</a:t>
            </a:r>
            <a:endParaRPr sz="1050" kern="0">
              <a:solidFill>
                <a:sysClr val="windowText" lastClr="000000"/>
              </a:solidFill>
              <a:latin typeface="Calibri"/>
              <a:cs typeface="Calibri"/>
            </a:endParaRPr>
          </a:p>
          <a:p>
            <a:pPr marL="1410335">
              <a:spcBef>
                <a:spcPts val="130"/>
              </a:spcBef>
            </a:pPr>
            <a:r>
              <a:rPr sz="1050" kern="0" dirty="0">
                <a:solidFill>
                  <a:srgbClr val="FFFFFF"/>
                </a:solidFill>
                <a:latin typeface="Calibri"/>
                <a:cs typeface="Calibri"/>
              </a:rPr>
              <a:t>SAĞLIK</a:t>
            </a:r>
            <a:endParaRPr sz="1050" kern="0">
              <a:solidFill>
                <a:sysClr val="windowText" lastClr="000000"/>
              </a:solidFill>
              <a:latin typeface="Calibri"/>
              <a:cs typeface="Calibri"/>
            </a:endParaRPr>
          </a:p>
        </p:txBody>
      </p:sp>
      <p:grpSp>
        <p:nvGrpSpPr>
          <p:cNvPr id="29" name="object 29"/>
          <p:cNvGrpSpPr/>
          <p:nvPr/>
        </p:nvGrpSpPr>
        <p:grpSpPr>
          <a:xfrm>
            <a:off x="359409" y="4679189"/>
            <a:ext cx="2364740" cy="311785"/>
            <a:chOff x="359409" y="3821938"/>
            <a:chExt cx="2364740" cy="311785"/>
          </a:xfrm>
        </p:grpSpPr>
        <p:sp>
          <p:nvSpPr>
            <p:cNvPr id="30" name="object 30"/>
            <p:cNvSpPr/>
            <p:nvPr/>
          </p:nvSpPr>
          <p:spPr>
            <a:xfrm>
              <a:off x="365759" y="3828288"/>
              <a:ext cx="2352040" cy="299085"/>
            </a:xfrm>
            <a:custGeom>
              <a:avLst/>
              <a:gdLst/>
              <a:ahLst/>
              <a:cxnLst/>
              <a:rect l="l" t="t" r="r" b="b"/>
              <a:pathLst>
                <a:path w="2352040" h="299085">
                  <a:moveTo>
                    <a:pt x="149352" y="0"/>
                  </a:moveTo>
                  <a:lnTo>
                    <a:pt x="0" y="149352"/>
                  </a:lnTo>
                  <a:lnTo>
                    <a:pt x="149352" y="298703"/>
                  </a:lnTo>
                  <a:lnTo>
                    <a:pt x="149352" y="224028"/>
                  </a:lnTo>
                  <a:lnTo>
                    <a:pt x="2351532" y="224028"/>
                  </a:lnTo>
                  <a:lnTo>
                    <a:pt x="2351532" y="74675"/>
                  </a:lnTo>
                  <a:lnTo>
                    <a:pt x="149352" y="74675"/>
                  </a:lnTo>
                  <a:lnTo>
                    <a:pt x="149352"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31" name="object 31"/>
            <p:cNvSpPr/>
            <p:nvPr/>
          </p:nvSpPr>
          <p:spPr>
            <a:xfrm>
              <a:off x="365759" y="3828288"/>
              <a:ext cx="2352040" cy="299085"/>
            </a:xfrm>
            <a:custGeom>
              <a:avLst/>
              <a:gdLst/>
              <a:ahLst/>
              <a:cxnLst/>
              <a:rect l="l" t="t" r="r" b="b"/>
              <a:pathLst>
                <a:path w="2352040" h="299085">
                  <a:moveTo>
                    <a:pt x="0" y="149352"/>
                  </a:moveTo>
                  <a:lnTo>
                    <a:pt x="149352" y="0"/>
                  </a:lnTo>
                  <a:lnTo>
                    <a:pt x="149352" y="74675"/>
                  </a:lnTo>
                  <a:lnTo>
                    <a:pt x="2351532" y="74675"/>
                  </a:lnTo>
                  <a:lnTo>
                    <a:pt x="2351532" y="224028"/>
                  </a:lnTo>
                  <a:lnTo>
                    <a:pt x="149352" y="224028"/>
                  </a:lnTo>
                  <a:lnTo>
                    <a:pt x="149352" y="298703"/>
                  </a:lnTo>
                  <a:lnTo>
                    <a:pt x="0" y="149352"/>
                  </a:lnTo>
                  <a:close/>
                </a:path>
              </a:pathLst>
            </a:custGeom>
            <a:ln w="12192">
              <a:solidFill>
                <a:srgbClr val="FF0000"/>
              </a:solidFill>
            </a:ln>
          </p:spPr>
          <p:txBody>
            <a:bodyPr wrap="square" lIns="0" tIns="0" rIns="0" bIns="0" rtlCol="0"/>
            <a:lstStyle/>
            <a:p>
              <a:endParaRPr kern="0">
                <a:solidFill>
                  <a:sysClr val="windowText" lastClr="000000"/>
                </a:solidFill>
              </a:endParaRPr>
            </a:p>
          </p:txBody>
        </p:sp>
      </p:grpSp>
      <p:sp>
        <p:nvSpPr>
          <p:cNvPr id="32" name="object 32"/>
          <p:cNvSpPr txBox="1"/>
          <p:nvPr/>
        </p:nvSpPr>
        <p:spPr>
          <a:xfrm>
            <a:off x="1304289" y="4734407"/>
            <a:ext cx="551180" cy="175048"/>
          </a:xfrm>
          <a:prstGeom prst="rect">
            <a:avLst/>
          </a:prstGeom>
        </p:spPr>
        <p:txBody>
          <a:bodyPr vert="horz" wrap="square" lIns="0" tIns="13335" rIns="0" bIns="0" rtlCol="0">
            <a:spAutoFit/>
          </a:bodyPr>
          <a:lstStyle/>
          <a:p>
            <a:pPr marL="12700">
              <a:spcBef>
                <a:spcPts val="105"/>
              </a:spcBef>
            </a:pPr>
            <a:r>
              <a:rPr sz="1050" kern="0" dirty="0">
                <a:solidFill>
                  <a:srgbClr val="FFFFFF"/>
                </a:solidFill>
                <a:latin typeface="Calibri"/>
                <a:cs typeface="Calibri"/>
              </a:rPr>
              <a:t>HASTALIK</a:t>
            </a:r>
            <a:endParaRPr sz="1050" kern="0">
              <a:solidFill>
                <a:sysClr val="windowText" lastClr="000000"/>
              </a:solidFill>
              <a:latin typeface="Calibri"/>
              <a:cs typeface="Calibri"/>
            </a:endParaRPr>
          </a:p>
        </p:txBody>
      </p:sp>
      <p:sp>
        <p:nvSpPr>
          <p:cNvPr id="33" name="object 33"/>
          <p:cNvSpPr txBox="1"/>
          <p:nvPr/>
        </p:nvSpPr>
        <p:spPr>
          <a:xfrm>
            <a:off x="2218183" y="5043475"/>
            <a:ext cx="705485" cy="151323"/>
          </a:xfrm>
          <a:prstGeom prst="rect">
            <a:avLst/>
          </a:prstGeom>
        </p:spPr>
        <p:txBody>
          <a:bodyPr vert="horz" wrap="square" lIns="0" tIns="12700" rIns="0" bIns="0" rtlCol="0">
            <a:spAutoFit/>
          </a:bodyPr>
          <a:lstStyle/>
          <a:p>
            <a:pPr marL="12700">
              <a:spcBef>
                <a:spcPts val="100"/>
              </a:spcBef>
            </a:pPr>
            <a:r>
              <a:rPr sz="900" i="1" kern="0" dirty="0">
                <a:solidFill>
                  <a:srgbClr val="7E7E7E"/>
                </a:solidFill>
                <a:latin typeface="Calibri"/>
                <a:cs typeface="Calibri"/>
              </a:rPr>
              <a:t>BMJ</a:t>
            </a:r>
            <a:r>
              <a:rPr sz="900" i="1" kern="0" spc="-5" dirty="0">
                <a:solidFill>
                  <a:srgbClr val="7E7E7E"/>
                </a:solidFill>
                <a:latin typeface="Calibri"/>
                <a:cs typeface="Calibri"/>
              </a:rPr>
              <a:t> </a:t>
            </a:r>
            <a:r>
              <a:rPr sz="900" kern="0" spc="-5" dirty="0">
                <a:solidFill>
                  <a:srgbClr val="7E7E7E"/>
                </a:solidFill>
                <a:latin typeface="Calibri"/>
                <a:cs typeface="Calibri"/>
              </a:rPr>
              <a:t>2018</a:t>
            </a:r>
            <a:r>
              <a:rPr sz="900" kern="0" dirty="0">
                <a:solidFill>
                  <a:srgbClr val="7E7E7E"/>
                </a:solidFill>
                <a:latin typeface="Calibri"/>
                <a:cs typeface="Calibri"/>
              </a:rPr>
              <a:t>;</a:t>
            </a:r>
            <a:r>
              <a:rPr sz="900" kern="0" spc="-40" dirty="0">
                <a:solidFill>
                  <a:srgbClr val="7E7E7E"/>
                </a:solidFill>
                <a:latin typeface="Calibri"/>
                <a:cs typeface="Calibri"/>
              </a:rPr>
              <a:t> </a:t>
            </a:r>
            <a:r>
              <a:rPr sz="900" kern="0" spc="-5" dirty="0">
                <a:solidFill>
                  <a:srgbClr val="7E7E7E"/>
                </a:solidFill>
                <a:latin typeface="Calibri"/>
                <a:cs typeface="Calibri"/>
              </a:rPr>
              <a:t>361</a:t>
            </a:r>
            <a:endParaRPr sz="900" kern="0">
              <a:solidFill>
                <a:sysClr val="windowText" lastClr="000000"/>
              </a:solidFill>
              <a:latin typeface="Calibri"/>
              <a:cs typeface="Calibri"/>
            </a:endParaRPr>
          </a:p>
        </p:txBody>
      </p:sp>
      <p:pic>
        <p:nvPicPr>
          <p:cNvPr id="34" name="object 34"/>
          <p:cNvPicPr/>
          <p:nvPr/>
        </p:nvPicPr>
        <p:blipFill>
          <a:blip r:embed="rId14" cstate="print"/>
          <a:stretch>
            <a:fillRect/>
          </a:stretch>
        </p:blipFill>
        <p:spPr>
          <a:xfrm>
            <a:off x="5192294" y="1595629"/>
            <a:ext cx="3939540" cy="1336547"/>
          </a:xfrm>
          <a:prstGeom prst="rect">
            <a:avLst/>
          </a:prstGeom>
        </p:spPr>
      </p:pic>
      <p:sp>
        <p:nvSpPr>
          <p:cNvPr id="35" name="object 35"/>
          <p:cNvSpPr txBox="1"/>
          <p:nvPr/>
        </p:nvSpPr>
        <p:spPr>
          <a:xfrm>
            <a:off x="5430011" y="3432811"/>
            <a:ext cx="1508760" cy="328295"/>
          </a:xfrm>
          <a:prstGeom prst="rect">
            <a:avLst/>
          </a:prstGeom>
          <a:solidFill>
            <a:srgbClr val="6FAC46"/>
          </a:solidFill>
        </p:spPr>
        <p:txBody>
          <a:bodyPr vert="horz" wrap="square" lIns="0" tIns="119380" rIns="0" bIns="0" rtlCol="0">
            <a:spAutoFit/>
          </a:bodyPr>
          <a:lstStyle/>
          <a:p>
            <a:pPr marL="207645">
              <a:spcBef>
                <a:spcPts val="940"/>
              </a:spcBef>
            </a:pPr>
            <a:r>
              <a:rPr sz="1350" kern="0" dirty="0">
                <a:solidFill>
                  <a:srgbClr val="FFFFFF"/>
                </a:solidFill>
                <a:latin typeface="Calibri"/>
                <a:cs typeface="Calibri"/>
              </a:rPr>
              <a:t>AKDENİZ</a:t>
            </a:r>
            <a:r>
              <a:rPr sz="1350" kern="0" spc="-65" dirty="0">
                <a:solidFill>
                  <a:srgbClr val="FFFFFF"/>
                </a:solidFill>
                <a:latin typeface="Calibri"/>
                <a:cs typeface="Calibri"/>
              </a:rPr>
              <a:t> </a:t>
            </a:r>
            <a:r>
              <a:rPr sz="1350" kern="0" spc="-5" dirty="0">
                <a:solidFill>
                  <a:srgbClr val="FFFFFF"/>
                </a:solidFill>
                <a:latin typeface="Calibri"/>
                <a:cs typeface="Calibri"/>
              </a:rPr>
              <a:t>DİYETİ</a:t>
            </a:r>
            <a:endParaRPr sz="1350" kern="0">
              <a:solidFill>
                <a:sysClr val="windowText" lastClr="000000"/>
              </a:solidFill>
              <a:latin typeface="Calibri"/>
              <a:cs typeface="Calibri"/>
            </a:endParaRPr>
          </a:p>
        </p:txBody>
      </p:sp>
      <p:sp>
        <p:nvSpPr>
          <p:cNvPr id="36" name="object 36"/>
          <p:cNvSpPr txBox="1"/>
          <p:nvPr/>
        </p:nvSpPr>
        <p:spPr>
          <a:xfrm>
            <a:off x="7367016" y="3432810"/>
            <a:ext cx="1508760" cy="432170"/>
          </a:xfrm>
          <a:prstGeom prst="rect">
            <a:avLst/>
          </a:prstGeom>
          <a:solidFill>
            <a:srgbClr val="FF0000"/>
          </a:solidFill>
        </p:spPr>
        <p:txBody>
          <a:bodyPr vert="horz" wrap="square" lIns="0" tIns="16510" rIns="0" bIns="0" rtlCol="0">
            <a:spAutoFit/>
          </a:bodyPr>
          <a:lstStyle/>
          <a:p>
            <a:pPr marL="377825" marR="368300" indent="13970">
              <a:spcBef>
                <a:spcPts val="130"/>
              </a:spcBef>
            </a:pPr>
            <a:r>
              <a:rPr sz="1350" kern="0" spc="-20" dirty="0">
                <a:solidFill>
                  <a:srgbClr val="FFFFFF"/>
                </a:solidFill>
                <a:latin typeface="Calibri"/>
                <a:cs typeface="Calibri"/>
              </a:rPr>
              <a:t>B</a:t>
            </a:r>
            <a:r>
              <a:rPr sz="1350" kern="0" spc="-114" dirty="0">
                <a:solidFill>
                  <a:srgbClr val="FFFFFF"/>
                </a:solidFill>
                <a:latin typeface="Calibri"/>
                <a:cs typeface="Calibri"/>
              </a:rPr>
              <a:t>A</a:t>
            </a:r>
            <a:r>
              <a:rPr sz="1350" kern="0" spc="-5" dirty="0">
                <a:solidFill>
                  <a:srgbClr val="FFFFFF"/>
                </a:solidFill>
                <a:latin typeface="Calibri"/>
                <a:cs typeface="Calibri"/>
              </a:rPr>
              <a:t>T</a:t>
            </a:r>
            <a:r>
              <a:rPr sz="1350" kern="0" dirty="0">
                <a:solidFill>
                  <a:srgbClr val="FFFFFF"/>
                </a:solidFill>
                <a:latin typeface="Calibri"/>
                <a:cs typeface="Calibri"/>
              </a:rPr>
              <a:t>I</a:t>
            </a:r>
            <a:r>
              <a:rPr sz="1350" kern="0" spc="-15" dirty="0">
                <a:solidFill>
                  <a:srgbClr val="FFFFFF"/>
                </a:solidFill>
                <a:latin typeface="Calibri"/>
                <a:cs typeface="Calibri"/>
              </a:rPr>
              <a:t> </a:t>
            </a:r>
            <a:r>
              <a:rPr sz="1350" kern="0" spc="-110" dirty="0">
                <a:solidFill>
                  <a:srgbClr val="FFFFFF"/>
                </a:solidFill>
                <a:latin typeface="Calibri"/>
                <a:cs typeface="Calibri"/>
              </a:rPr>
              <a:t>T</a:t>
            </a:r>
            <a:r>
              <a:rPr sz="1350" kern="0" spc="-5" dirty="0">
                <a:solidFill>
                  <a:srgbClr val="FFFFFF"/>
                </a:solidFill>
                <a:latin typeface="Calibri"/>
                <a:cs typeface="Calibri"/>
              </a:rPr>
              <a:t>ARZI  </a:t>
            </a:r>
            <a:r>
              <a:rPr sz="1350" kern="0" spc="-10" dirty="0">
                <a:solidFill>
                  <a:srgbClr val="FFFFFF"/>
                </a:solidFill>
                <a:latin typeface="Calibri"/>
                <a:cs typeface="Calibri"/>
              </a:rPr>
              <a:t>B</a:t>
            </a:r>
            <a:r>
              <a:rPr sz="1350" kern="0" spc="-15" dirty="0">
                <a:solidFill>
                  <a:srgbClr val="FFFFFF"/>
                </a:solidFill>
                <a:latin typeface="Calibri"/>
                <a:cs typeface="Calibri"/>
              </a:rPr>
              <a:t>E</a:t>
            </a:r>
            <a:r>
              <a:rPr sz="1350" kern="0" spc="-5" dirty="0">
                <a:solidFill>
                  <a:srgbClr val="FFFFFF"/>
                </a:solidFill>
                <a:latin typeface="Calibri"/>
                <a:cs typeface="Calibri"/>
              </a:rPr>
              <a:t>S</a:t>
            </a:r>
            <a:r>
              <a:rPr sz="1350" kern="0" spc="5" dirty="0">
                <a:solidFill>
                  <a:srgbClr val="FFFFFF"/>
                </a:solidFill>
                <a:latin typeface="Calibri"/>
                <a:cs typeface="Calibri"/>
              </a:rPr>
              <a:t>L</a:t>
            </a:r>
            <a:r>
              <a:rPr sz="1350" kern="0" spc="-5" dirty="0">
                <a:solidFill>
                  <a:srgbClr val="FFFFFF"/>
                </a:solidFill>
                <a:latin typeface="Calibri"/>
                <a:cs typeface="Calibri"/>
              </a:rPr>
              <a:t>EN</a:t>
            </a:r>
            <a:r>
              <a:rPr sz="1350" kern="0" dirty="0">
                <a:solidFill>
                  <a:srgbClr val="FFFFFF"/>
                </a:solidFill>
                <a:latin typeface="Calibri"/>
                <a:cs typeface="Calibri"/>
              </a:rPr>
              <a:t>ME</a:t>
            </a:r>
            <a:endParaRPr sz="1350" kern="0" dirty="0">
              <a:solidFill>
                <a:sysClr val="windowText" lastClr="000000"/>
              </a:solidFill>
              <a:latin typeface="Calibri"/>
              <a:cs typeface="Calibri"/>
            </a:endParaRPr>
          </a:p>
        </p:txBody>
      </p:sp>
      <p:sp>
        <p:nvSpPr>
          <p:cNvPr id="37" name="object 37"/>
          <p:cNvSpPr txBox="1"/>
          <p:nvPr/>
        </p:nvSpPr>
        <p:spPr>
          <a:xfrm>
            <a:off x="5372100" y="2702814"/>
            <a:ext cx="1080770" cy="483234"/>
          </a:xfrm>
          <a:prstGeom prst="rect">
            <a:avLst/>
          </a:prstGeom>
          <a:solidFill>
            <a:srgbClr val="525252"/>
          </a:solidFill>
        </p:spPr>
        <p:txBody>
          <a:bodyPr vert="horz" wrap="square" lIns="0" tIns="0" rIns="0" bIns="0" rtlCol="0">
            <a:spAutoFit/>
          </a:bodyPr>
          <a:lstStyle/>
          <a:p>
            <a:pPr marL="1270" algn="ctr">
              <a:lnSpc>
                <a:spcPts val="1210"/>
              </a:lnSpc>
            </a:pPr>
            <a:r>
              <a:rPr sz="1050" b="1" kern="0" spc="-5" dirty="0">
                <a:solidFill>
                  <a:srgbClr val="FFFFFF"/>
                </a:solidFill>
                <a:latin typeface="Calibri"/>
                <a:cs typeface="Calibri"/>
              </a:rPr>
              <a:t>GUT</a:t>
            </a:r>
            <a:endParaRPr sz="1050" kern="0">
              <a:solidFill>
                <a:sysClr val="windowText" lastClr="000000"/>
              </a:solidFill>
              <a:latin typeface="Calibri"/>
              <a:cs typeface="Calibri"/>
            </a:endParaRPr>
          </a:p>
          <a:p>
            <a:pPr marL="1270" algn="ctr"/>
            <a:r>
              <a:rPr sz="1050" b="1" kern="0" dirty="0">
                <a:solidFill>
                  <a:srgbClr val="FFFFFF"/>
                </a:solidFill>
                <a:latin typeface="Calibri"/>
                <a:cs typeface="Calibri"/>
              </a:rPr>
              <a:t>MİKROBİYOTA</a:t>
            </a:r>
            <a:endParaRPr sz="1050" kern="0">
              <a:solidFill>
                <a:sysClr val="windowText" lastClr="000000"/>
              </a:solidFill>
              <a:latin typeface="Calibri"/>
              <a:cs typeface="Calibri"/>
            </a:endParaRPr>
          </a:p>
          <a:p>
            <a:pPr marL="2540" algn="ctr"/>
            <a:r>
              <a:rPr sz="1050" b="1" kern="0" spc="-5" dirty="0">
                <a:solidFill>
                  <a:srgbClr val="FFFFFF"/>
                </a:solidFill>
                <a:latin typeface="Calibri"/>
                <a:cs typeface="Calibri"/>
              </a:rPr>
              <a:t>PİRAMİDİ</a:t>
            </a:r>
            <a:endParaRPr sz="1050" kern="0">
              <a:solidFill>
                <a:sysClr val="windowText" lastClr="000000"/>
              </a:solidFill>
              <a:latin typeface="Calibri"/>
              <a:cs typeface="Calibri"/>
            </a:endParaRPr>
          </a:p>
        </p:txBody>
      </p:sp>
      <p:sp>
        <p:nvSpPr>
          <p:cNvPr id="38" name="object 38"/>
          <p:cNvSpPr txBox="1"/>
          <p:nvPr/>
        </p:nvSpPr>
        <p:spPr>
          <a:xfrm>
            <a:off x="6547105" y="2702814"/>
            <a:ext cx="1016635" cy="483234"/>
          </a:xfrm>
          <a:prstGeom prst="rect">
            <a:avLst/>
          </a:prstGeom>
          <a:solidFill>
            <a:srgbClr val="525252"/>
          </a:solidFill>
        </p:spPr>
        <p:txBody>
          <a:bodyPr vert="horz" wrap="square" lIns="0" tIns="0" rIns="0" bIns="0" rtlCol="0">
            <a:spAutoFit/>
          </a:bodyPr>
          <a:lstStyle/>
          <a:p>
            <a:pPr marL="3810" algn="ctr">
              <a:lnSpc>
                <a:spcPts val="1210"/>
              </a:lnSpc>
            </a:pPr>
            <a:r>
              <a:rPr sz="1050" b="1" kern="0" spc="-5" dirty="0">
                <a:solidFill>
                  <a:srgbClr val="FFFFFF"/>
                </a:solidFill>
                <a:latin typeface="Calibri"/>
                <a:cs typeface="Calibri"/>
              </a:rPr>
              <a:t>SAĞLIKLI</a:t>
            </a:r>
            <a:endParaRPr sz="1050" kern="0">
              <a:solidFill>
                <a:sysClr val="windowText" lastClr="000000"/>
              </a:solidFill>
              <a:latin typeface="Calibri"/>
              <a:cs typeface="Calibri"/>
            </a:endParaRPr>
          </a:p>
          <a:p>
            <a:pPr marL="2540" algn="ctr"/>
            <a:r>
              <a:rPr sz="1050" b="1" kern="0" dirty="0">
                <a:solidFill>
                  <a:srgbClr val="FFFFFF"/>
                </a:solidFill>
                <a:latin typeface="Calibri"/>
                <a:cs typeface="Calibri"/>
              </a:rPr>
              <a:t>DİYET</a:t>
            </a:r>
            <a:endParaRPr sz="1050" kern="0">
              <a:solidFill>
                <a:sysClr val="windowText" lastClr="000000"/>
              </a:solidFill>
              <a:latin typeface="Calibri"/>
              <a:cs typeface="Calibri"/>
            </a:endParaRPr>
          </a:p>
          <a:p>
            <a:pPr marL="3810" algn="ctr"/>
            <a:r>
              <a:rPr sz="1050" b="1" kern="0" spc="-5" dirty="0">
                <a:solidFill>
                  <a:srgbClr val="FFFFFF"/>
                </a:solidFill>
                <a:latin typeface="Calibri"/>
                <a:cs typeface="Calibri"/>
              </a:rPr>
              <a:t>PİRAMİDİ</a:t>
            </a:r>
            <a:endParaRPr sz="1050" kern="0">
              <a:solidFill>
                <a:sysClr val="windowText" lastClr="000000"/>
              </a:solidFill>
              <a:latin typeface="Calibri"/>
              <a:cs typeface="Calibri"/>
            </a:endParaRPr>
          </a:p>
        </p:txBody>
      </p:sp>
      <p:sp>
        <p:nvSpPr>
          <p:cNvPr id="39" name="object 39"/>
          <p:cNvSpPr txBox="1"/>
          <p:nvPr/>
        </p:nvSpPr>
        <p:spPr>
          <a:xfrm>
            <a:off x="6833616" y="1398270"/>
            <a:ext cx="1080770" cy="281487"/>
          </a:xfrm>
          <a:prstGeom prst="rect">
            <a:avLst/>
          </a:prstGeom>
          <a:solidFill>
            <a:srgbClr val="538235"/>
          </a:solidFill>
        </p:spPr>
        <p:txBody>
          <a:bodyPr vert="horz" wrap="square" lIns="0" tIns="4445" rIns="0" bIns="0" rtlCol="0">
            <a:spAutoFit/>
          </a:bodyPr>
          <a:lstStyle/>
          <a:p>
            <a:pPr marL="147320" marR="137795" indent="97155">
              <a:spcBef>
                <a:spcPts val="35"/>
              </a:spcBef>
            </a:pPr>
            <a:r>
              <a:rPr sz="900" b="1" kern="0" spc="-5" dirty="0">
                <a:solidFill>
                  <a:srgbClr val="FFFFFF"/>
                </a:solidFill>
                <a:latin typeface="Calibri"/>
                <a:cs typeface="Calibri"/>
              </a:rPr>
              <a:t>OBEZOJENİK </a:t>
            </a:r>
            <a:r>
              <a:rPr sz="900" b="1" kern="0" dirty="0">
                <a:solidFill>
                  <a:srgbClr val="FFFFFF"/>
                </a:solidFill>
                <a:latin typeface="Calibri"/>
                <a:cs typeface="Calibri"/>
              </a:rPr>
              <a:t> ÇE</a:t>
            </a:r>
            <a:r>
              <a:rPr sz="900" b="1" kern="0" spc="-5" dirty="0">
                <a:solidFill>
                  <a:srgbClr val="FFFFFF"/>
                </a:solidFill>
                <a:latin typeface="Calibri"/>
                <a:cs typeface="Calibri"/>
              </a:rPr>
              <a:t>VR</a:t>
            </a:r>
            <a:r>
              <a:rPr sz="900" b="1" kern="0" dirty="0">
                <a:solidFill>
                  <a:srgbClr val="FFFFFF"/>
                </a:solidFill>
                <a:latin typeface="Calibri"/>
                <a:cs typeface="Calibri"/>
              </a:rPr>
              <a:t>E </a:t>
            </a:r>
            <a:r>
              <a:rPr sz="900" b="1" kern="0" spc="-5" dirty="0">
                <a:solidFill>
                  <a:srgbClr val="FFFFFF"/>
                </a:solidFill>
                <a:latin typeface="Calibri"/>
                <a:cs typeface="Calibri"/>
              </a:rPr>
              <a:t>PİR</a:t>
            </a:r>
            <a:r>
              <a:rPr sz="900" b="1" kern="0" spc="-10" dirty="0">
                <a:solidFill>
                  <a:srgbClr val="FFFFFF"/>
                </a:solidFill>
                <a:latin typeface="Calibri"/>
                <a:cs typeface="Calibri"/>
              </a:rPr>
              <a:t>A</a:t>
            </a:r>
            <a:r>
              <a:rPr sz="900" b="1" kern="0" dirty="0">
                <a:solidFill>
                  <a:srgbClr val="FFFFFF"/>
                </a:solidFill>
                <a:latin typeface="Calibri"/>
                <a:cs typeface="Calibri"/>
              </a:rPr>
              <a:t>Mİ</a:t>
            </a:r>
            <a:r>
              <a:rPr sz="900" b="1" kern="0" spc="-5" dirty="0">
                <a:solidFill>
                  <a:srgbClr val="FFFFFF"/>
                </a:solidFill>
                <a:latin typeface="Calibri"/>
                <a:cs typeface="Calibri"/>
              </a:rPr>
              <a:t>D</a:t>
            </a:r>
            <a:r>
              <a:rPr sz="900" b="1" kern="0" dirty="0">
                <a:solidFill>
                  <a:srgbClr val="FFFFFF"/>
                </a:solidFill>
                <a:latin typeface="Calibri"/>
                <a:cs typeface="Calibri"/>
              </a:rPr>
              <a:t>İ</a:t>
            </a:r>
            <a:endParaRPr sz="900" kern="0" dirty="0">
              <a:solidFill>
                <a:sysClr val="windowText" lastClr="000000"/>
              </a:solidFill>
              <a:latin typeface="Calibri"/>
              <a:cs typeface="Calibri"/>
            </a:endParaRPr>
          </a:p>
        </p:txBody>
      </p:sp>
      <p:sp>
        <p:nvSpPr>
          <p:cNvPr id="40" name="object 40"/>
          <p:cNvSpPr txBox="1"/>
          <p:nvPr/>
        </p:nvSpPr>
        <p:spPr>
          <a:xfrm>
            <a:off x="8008620" y="1398269"/>
            <a:ext cx="1016635" cy="215444"/>
          </a:xfrm>
          <a:prstGeom prst="rect">
            <a:avLst/>
          </a:prstGeom>
          <a:solidFill>
            <a:srgbClr val="538235"/>
          </a:solidFill>
        </p:spPr>
        <p:txBody>
          <a:bodyPr vert="horz" wrap="square" lIns="0" tIns="0" rIns="0" bIns="0" rtlCol="0">
            <a:spAutoFit/>
          </a:bodyPr>
          <a:lstStyle/>
          <a:p>
            <a:pPr marL="323215">
              <a:lnSpc>
                <a:spcPts val="575"/>
              </a:lnSpc>
            </a:pPr>
            <a:r>
              <a:rPr sz="900" b="1" kern="0" spc="-5" dirty="0">
                <a:solidFill>
                  <a:srgbClr val="FFFFFF"/>
                </a:solidFill>
                <a:latin typeface="Calibri"/>
                <a:cs typeface="Calibri"/>
              </a:rPr>
              <a:t>KRONİK</a:t>
            </a:r>
            <a:endParaRPr sz="900" kern="0">
              <a:solidFill>
                <a:sysClr val="windowText" lastClr="000000"/>
              </a:solidFill>
              <a:latin typeface="Calibri"/>
              <a:cs typeface="Calibri"/>
            </a:endParaRPr>
          </a:p>
          <a:p>
            <a:pPr marL="278765"/>
            <a:r>
              <a:rPr sz="900" b="1" kern="0" spc="-5" dirty="0">
                <a:solidFill>
                  <a:srgbClr val="FFFFFF"/>
                </a:solidFill>
                <a:latin typeface="Calibri"/>
                <a:cs typeface="Calibri"/>
              </a:rPr>
              <a:t>HASTALIK</a:t>
            </a:r>
            <a:endParaRPr sz="900" kern="0">
              <a:solidFill>
                <a:sysClr val="windowText" lastClr="000000"/>
              </a:solidFill>
              <a:latin typeface="Calibri"/>
              <a:cs typeface="Calibri"/>
            </a:endParaRPr>
          </a:p>
        </p:txBody>
      </p:sp>
      <p:sp>
        <p:nvSpPr>
          <p:cNvPr id="41" name="object 41"/>
          <p:cNvSpPr txBox="1"/>
          <p:nvPr/>
        </p:nvSpPr>
        <p:spPr>
          <a:xfrm>
            <a:off x="8276590" y="1595629"/>
            <a:ext cx="482600" cy="151323"/>
          </a:xfrm>
          <a:prstGeom prst="rect">
            <a:avLst/>
          </a:prstGeom>
        </p:spPr>
        <p:txBody>
          <a:bodyPr vert="horz" wrap="square" lIns="0" tIns="12700" rIns="0" bIns="0" rtlCol="0">
            <a:spAutoFit/>
          </a:bodyPr>
          <a:lstStyle/>
          <a:p>
            <a:pPr marL="12700">
              <a:spcBef>
                <a:spcPts val="100"/>
              </a:spcBef>
            </a:pPr>
            <a:r>
              <a:rPr sz="900" b="1" kern="0" spc="-5" dirty="0">
                <a:solidFill>
                  <a:srgbClr val="FFFFFF"/>
                </a:solidFill>
                <a:latin typeface="Calibri"/>
                <a:cs typeface="Calibri"/>
              </a:rPr>
              <a:t>PİR</a:t>
            </a:r>
            <a:r>
              <a:rPr sz="900" b="1" kern="0" spc="-10" dirty="0">
                <a:solidFill>
                  <a:srgbClr val="FFFFFF"/>
                </a:solidFill>
                <a:latin typeface="Calibri"/>
                <a:cs typeface="Calibri"/>
              </a:rPr>
              <a:t>A</a:t>
            </a:r>
            <a:r>
              <a:rPr sz="900" b="1" kern="0" dirty="0">
                <a:solidFill>
                  <a:srgbClr val="FFFFFF"/>
                </a:solidFill>
                <a:latin typeface="Calibri"/>
                <a:cs typeface="Calibri"/>
              </a:rPr>
              <a:t>Mİ</a:t>
            </a:r>
            <a:r>
              <a:rPr sz="900" b="1" kern="0" spc="-5" dirty="0">
                <a:solidFill>
                  <a:srgbClr val="FFFFFF"/>
                </a:solidFill>
                <a:latin typeface="Calibri"/>
                <a:cs typeface="Calibri"/>
              </a:rPr>
              <a:t>D</a:t>
            </a:r>
            <a:r>
              <a:rPr sz="900" b="1" kern="0" dirty="0">
                <a:solidFill>
                  <a:srgbClr val="FFFFFF"/>
                </a:solidFill>
                <a:latin typeface="Calibri"/>
                <a:cs typeface="Calibri"/>
              </a:rPr>
              <a:t>İ</a:t>
            </a:r>
            <a:endParaRPr sz="900" kern="0">
              <a:solidFill>
                <a:sysClr val="windowText" lastClr="000000"/>
              </a:solidFill>
              <a:latin typeface="Calibri"/>
              <a:cs typeface="Calibri"/>
            </a:endParaRPr>
          </a:p>
        </p:txBody>
      </p:sp>
      <p:sp>
        <p:nvSpPr>
          <p:cNvPr id="42" name="Dikdörtgen 41">
            <a:extLst>
              <a:ext uri="{FF2B5EF4-FFF2-40B4-BE49-F238E27FC236}">
                <a16:creationId xmlns:a16="http://schemas.microsoft.com/office/drawing/2014/main" id="{729E51FB-6F1B-4000-CD54-FB3DAA30C741}"/>
              </a:ext>
            </a:extLst>
          </p:cNvPr>
          <p:cNvSpPr/>
          <p:nvPr/>
        </p:nvSpPr>
        <p:spPr>
          <a:xfrm>
            <a:off x="0" y="33954"/>
            <a:ext cx="9131834" cy="9152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tr-TR" sz="3200" b="1" dirty="0">
                <a:solidFill>
                  <a:schemeClr val="bg1"/>
                </a:solidFill>
              </a:rPr>
              <a:t>POPÜLER DİYET KÜLTÜRLERİNE FARKLI BİR BAKIŞ</a:t>
            </a:r>
          </a:p>
        </p:txBody>
      </p:sp>
      <p:sp>
        <p:nvSpPr>
          <p:cNvPr id="48" name="Metin kutusu 47">
            <a:extLst>
              <a:ext uri="{FF2B5EF4-FFF2-40B4-BE49-F238E27FC236}">
                <a16:creationId xmlns:a16="http://schemas.microsoft.com/office/drawing/2014/main" id="{FD7BDE64-A33F-6071-E36E-92356AC971F4}"/>
              </a:ext>
            </a:extLst>
          </p:cNvPr>
          <p:cNvSpPr txBox="1"/>
          <p:nvPr/>
        </p:nvSpPr>
        <p:spPr>
          <a:xfrm>
            <a:off x="0" y="5864990"/>
            <a:ext cx="9131834" cy="76944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92D050"/>
                </a:solidFill>
                <a:effectLst/>
                <a:uLnTx/>
                <a:uFillTx/>
                <a:latin typeface="Calibri"/>
                <a:ea typeface="+mn-ea"/>
                <a:cs typeface="+mn-cs"/>
              </a:rPr>
              <a:t>MİKROBİYOTA VE SAĞLIK</a:t>
            </a:r>
          </a:p>
        </p:txBody>
      </p:sp>
    </p:spTree>
    <p:extLst>
      <p:ext uri="{BB962C8B-B14F-4D97-AF65-F5344CB8AC3E}">
        <p14:creationId xmlns:p14="http://schemas.microsoft.com/office/powerpoint/2010/main" val="270776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CCFAA8-9C99-2B8F-902F-7F4555FB1DA5}"/>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686104A7-1110-AA50-0AC5-604AED42390B}"/>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24580" name="Picture 4">
            <a:extLst>
              <a:ext uri="{FF2B5EF4-FFF2-40B4-BE49-F238E27FC236}">
                <a16:creationId xmlns:a16="http://schemas.microsoft.com/office/drawing/2014/main" id="{951B6B8C-3BD7-86A5-8171-76D8DDF47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766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aidata\Desktop\mikrobiyota-diyet-listesinde-neler-bulunur.jpg"/>
          <p:cNvPicPr>
            <a:picLocks noChangeAspect="1" noChangeArrowheads="1"/>
          </p:cNvPicPr>
          <p:nvPr/>
        </p:nvPicPr>
        <p:blipFill>
          <a:blip r:embed="rId2" cstate="print"/>
          <a:srcRect/>
          <a:stretch>
            <a:fillRect/>
          </a:stretch>
        </p:blipFill>
        <p:spPr bwMode="auto">
          <a:xfrm>
            <a:off x="4572000" y="4377016"/>
            <a:ext cx="4499992" cy="2480983"/>
          </a:xfrm>
          <a:prstGeom prst="rect">
            <a:avLst/>
          </a:prstGeom>
          <a:noFill/>
        </p:spPr>
      </p:pic>
      <p:sp>
        <p:nvSpPr>
          <p:cNvPr id="2" name="1 Başlık"/>
          <p:cNvSpPr>
            <a:spLocks noGrp="1"/>
          </p:cNvSpPr>
          <p:nvPr>
            <p:ph type="title"/>
          </p:nvPr>
        </p:nvSpPr>
        <p:spPr/>
        <p:txBody>
          <a:bodyPr/>
          <a:lstStyle/>
          <a:p>
            <a:endParaRPr lang="tr-TR"/>
          </a:p>
        </p:txBody>
      </p:sp>
      <p:pic>
        <p:nvPicPr>
          <p:cNvPr id="4098" name="Picture 2" descr="C:\Users\aidata\Desktop\b_3132017111212550.jpg"/>
          <p:cNvPicPr>
            <a:picLocks noChangeAspect="1" noChangeArrowheads="1"/>
          </p:cNvPicPr>
          <p:nvPr/>
        </p:nvPicPr>
        <p:blipFill>
          <a:blip r:embed="rId3" cstate="print"/>
          <a:srcRect/>
          <a:stretch>
            <a:fillRect/>
          </a:stretch>
        </p:blipFill>
        <p:spPr bwMode="auto">
          <a:xfrm>
            <a:off x="-1" y="4460938"/>
            <a:ext cx="4572001" cy="2397063"/>
          </a:xfrm>
          <a:prstGeom prst="rect">
            <a:avLst/>
          </a:prstGeom>
          <a:noFill/>
        </p:spPr>
      </p:pic>
      <p:pic>
        <p:nvPicPr>
          <p:cNvPr id="4099" name="Picture 3" descr="C:\Users\aidata\Desktop\insan-mikrobiyota-kompozisyonu-cesitleri-obezite-antibiyotik-hangi-bakteriler-190215.jpg"/>
          <p:cNvPicPr>
            <a:picLocks noChangeAspect="1" noChangeArrowheads="1"/>
          </p:cNvPicPr>
          <p:nvPr/>
        </p:nvPicPr>
        <p:blipFill>
          <a:blip r:embed="rId4" cstate="print"/>
          <a:srcRect b="1416"/>
          <a:stretch>
            <a:fillRect/>
          </a:stretch>
        </p:blipFill>
        <p:spPr bwMode="auto">
          <a:xfrm>
            <a:off x="251520" y="-1"/>
            <a:ext cx="8892480" cy="437701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1600" y="637614"/>
            <a:ext cx="5159412" cy="1489510"/>
          </a:xfrm>
          <a:prstGeom prst="rect">
            <a:avLst/>
          </a:prstGeom>
        </p:spPr>
        <p:txBody>
          <a:bodyPr vert="horz" wrap="square" lIns="0" tIns="12065" rIns="0" bIns="0" rtlCol="0">
            <a:spAutoFit/>
          </a:bodyPr>
          <a:lstStyle/>
          <a:p>
            <a:pPr marL="12700" algn="ctr">
              <a:spcBef>
                <a:spcPts val="95"/>
              </a:spcBef>
            </a:pPr>
            <a:r>
              <a:rPr lang="tr-TR" sz="3200" spc="-35" dirty="0"/>
              <a:t>Sindirim Sorunlarını Keşfetmenin En Kolay Yolu</a:t>
            </a:r>
            <a:br>
              <a:rPr lang="tr-TR" sz="3200" spc="-35" dirty="0"/>
            </a:br>
            <a:r>
              <a:rPr lang="tr-TR" sz="3200" spc="-35" dirty="0"/>
              <a:t>ELİMİNASYON DİYETİ</a:t>
            </a:r>
            <a:endParaRPr lang="tr-TR" sz="3200" dirty="0"/>
          </a:p>
        </p:txBody>
      </p:sp>
      <p:pic>
        <p:nvPicPr>
          <p:cNvPr id="8" name="Picture 2" descr="C:\Users\aidata\Desktop\potamya_diyet-1536x1045.jpg">
            <a:extLst>
              <a:ext uri="{FF2B5EF4-FFF2-40B4-BE49-F238E27FC236}">
                <a16:creationId xmlns:a16="http://schemas.microsoft.com/office/drawing/2014/main" id="{350FC481-1258-7228-AA8D-D379AA70B2EC}"/>
              </a:ext>
            </a:extLst>
          </p:cNvPr>
          <p:cNvPicPr>
            <a:picLocks noChangeAspect="1" noChangeArrowheads="1"/>
          </p:cNvPicPr>
          <p:nvPr/>
        </p:nvPicPr>
        <p:blipFill>
          <a:blip r:embed="rId2" cstate="print"/>
          <a:srcRect/>
          <a:stretch>
            <a:fillRect/>
          </a:stretch>
        </p:blipFill>
        <p:spPr bwMode="auto">
          <a:xfrm>
            <a:off x="683568" y="2204864"/>
            <a:ext cx="5976664" cy="406615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281362"/>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473435" y="370152"/>
            <a:ext cx="4357370" cy="487954"/>
          </a:xfrm>
          <a:prstGeom prst="rect">
            <a:avLst/>
          </a:prstGeom>
        </p:spPr>
        <p:txBody>
          <a:bodyPr vert="horz" wrap="square" lIns="0" tIns="13335" rIns="0" bIns="0" rtlCol="0">
            <a:spAutoFit/>
          </a:bodyPr>
          <a:lstStyle/>
          <a:p>
            <a:pPr marL="12700">
              <a:lnSpc>
                <a:spcPts val="3650"/>
              </a:lnSpc>
              <a:spcBef>
                <a:spcPts val="105"/>
              </a:spcBef>
            </a:pPr>
            <a:r>
              <a:rPr lang="tr-TR" sz="3200" spc="-45" dirty="0">
                <a:solidFill>
                  <a:srgbClr val="FFFFFF"/>
                </a:solidFill>
              </a:rPr>
              <a:t>ELİMİNASYON DİYETİ</a:t>
            </a:r>
            <a:endParaRPr sz="3200" dirty="0"/>
          </a:p>
        </p:txBody>
      </p:sp>
      <p:grpSp>
        <p:nvGrpSpPr>
          <p:cNvPr id="4" name="object 4"/>
          <p:cNvGrpSpPr/>
          <p:nvPr/>
        </p:nvGrpSpPr>
        <p:grpSpPr>
          <a:xfrm>
            <a:off x="97535" y="857251"/>
            <a:ext cx="6704330" cy="3927475"/>
            <a:chOff x="97535" y="0"/>
            <a:chExt cx="6704330" cy="3927475"/>
          </a:xfrm>
        </p:grpSpPr>
        <p:sp>
          <p:nvSpPr>
            <p:cNvPr id="5" name="object 5"/>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FFC000"/>
            </a:solidFill>
          </p:spPr>
          <p:txBody>
            <a:bodyPr wrap="square" lIns="0" tIns="0" rIns="0" bIns="0" rtlCol="0"/>
            <a:lstStyle/>
            <a:p>
              <a:endParaRPr/>
            </a:p>
          </p:txBody>
        </p:sp>
        <p:sp>
          <p:nvSpPr>
            <p:cNvPr id="6" name="object 6"/>
            <p:cNvSpPr/>
            <p:nvPr/>
          </p:nvSpPr>
          <p:spPr>
            <a:xfrm>
              <a:off x="126491" y="1400555"/>
              <a:ext cx="1871980" cy="2498090"/>
            </a:xfrm>
            <a:custGeom>
              <a:avLst/>
              <a:gdLst/>
              <a:ahLst/>
              <a:cxnLst/>
              <a:rect l="l" t="t" r="r" b="b"/>
              <a:pathLst>
                <a:path w="1871980" h="2498090">
                  <a:moveTo>
                    <a:pt x="1871472" y="0"/>
                  </a:moveTo>
                  <a:lnTo>
                    <a:pt x="0" y="0"/>
                  </a:lnTo>
                  <a:lnTo>
                    <a:pt x="0" y="2497836"/>
                  </a:lnTo>
                  <a:lnTo>
                    <a:pt x="1871472" y="2497836"/>
                  </a:lnTo>
                  <a:lnTo>
                    <a:pt x="1871472" y="0"/>
                  </a:lnTo>
                  <a:close/>
                </a:path>
              </a:pathLst>
            </a:custGeom>
            <a:solidFill>
              <a:srgbClr val="FFFFFF"/>
            </a:solidFill>
          </p:spPr>
          <p:txBody>
            <a:bodyPr wrap="square" lIns="0" tIns="0" rIns="0" bIns="0" rtlCol="0"/>
            <a:lstStyle/>
            <a:p>
              <a:endParaRPr/>
            </a:p>
          </p:txBody>
        </p:sp>
        <p:pic>
          <p:nvPicPr>
            <p:cNvPr id="7" name="object 7"/>
            <p:cNvPicPr/>
            <p:nvPr/>
          </p:nvPicPr>
          <p:blipFill>
            <a:blip r:embed="rId2" cstate="print"/>
            <a:stretch>
              <a:fillRect/>
            </a:stretch>
          </p:blipFill>
          <p:spPr>
            <a:xfrm>
              <a:off x="288276" y="1735719"/>
              <a:ext cx="1387499" cy="92282"/>
            </a:xfrm>
            <a:prstGeom prst="rect">
              <a:avLst/>
            </a:prstGeom>
          </p:spPr>
        </p:pic>
        <p:sp>
          <p:nvSpPr>
            <p:cNvPr id="8" name="object 8"/>
            <p:cNvSpPr/>
            <p:nvPr/>
          </p:nvSpPr>
          <p:spPr>
            <a:xfrm>
              <a:off x="920234" y="1907002"/>
              <a:ext cx="5715" cy="5715"/>
            </a:xfrm>
            <a:custGeom>
              <a:avLst/>
              <a:gdLst/>
              <a:ahLst/>
              <a:cxnLst/>
              <a:rect l="l" t="t" r="r" b="b"/>
              <a:pathLst>
                <a:path w="5715" h="5714">
                  <a:moveTo>
                    <a:pt x="4522" y="0"/>
                  </a:moveTo>
                  <a:lnTo>
                    <a:pt x="2846" y="0"/>
                  </a:lnTo>
                  <a:lnTo>
                    <a:pt x="1423" y="0"/>
                  </a:lnTo>
                  <a:lnTo>
                    <a:pt x="0" y="1201"/>
                  </a:lnTo>
                  <a:lnTo>
                    <a:pt x="0" y="4269"/>
                  </a:lnTo>
                  <a:lnTo>
                    <a:pt x="1423" y="5471"/>
                  </a:lnTo>
                  <a:lnTo>
                    <a:pt x="4522" y="5471"/>
                  </a:lnTo>
                  <a:lnTo>
                    <a:pt x="5692" y="4269"/>
                  </a:lnTo>
                  <a:lnTo>
                    <a:pt x="5692" y="1201"/>
                  </a:lnTo>
                  <a:lnTo>
                    <a:pt x="4522" y="0"/>
                  </a:lnTo>
                  <a:close/>
                </a:path>
              </a:pathLst>
            </a:custGeom>
            <a:solidFill>
              <a:srgbClr val="000000"/>
            </a:solidFill>
          </p:spPr>
          <p:txBody>
            <a:bodyPr wrap="square" lIns="0" tIns="0" rIns="0" bIns="0" rtlCol="0"/>
            <a:lstStyle/>
            <a:p>
              <a:endParaRPr/>
            </a:p>
          </p:txBody>
        </p:sp>
        <p:pic>
          <p:nvPicPr>
            <p:cNvPr id="9" name="object 9"/>
            <p:cNvPicPr/>
            <p:nvPr/>
          </p:nvPicPr>
          <p:blipFill>
            <a:blip r:embed="rId3" cstate="print"/>
            <a:stretch>
              <a:fillRect/>
            </a:stretch>
          </p:blipFill>
          <p:spPr>
            <a:xfrm>
              <a:off x="288276" y="1897293"/>
              <a:ext cx="620252" cy="108411"/>
            </a:xfrm>
            <a:prstGeom prst="rect">
              <a:avLst/>
            </a:prstGeom>
          </p:spPr>
        </p:pic>
        <p:pic>
          <p:nvPicPr>
            <p:cNvPr id="10" name="object 10"/>
            <p:cNvPicPr/>
            <p:nvPr/>
          </p:nvPicPr>
          <p:blipFill>
            <a:blip r:embed="rId4" cstate="print"/>
            <a:stretch>
              <a:fillRect/>
            </a:stretch>
          </p:blipFill>
          <p:spPr>
            <a:xfrm>
              <a:off x="288276" y="2169620"/>
              <a:ext cx="628416" cy="55502"/>
            </a:xfrm>
            <a:prstGeom prst="rect">
              <a:avLst/>
            </a:prstGeom>
          </p:spPr>
        </p:pic>
        <p:pic>
          <p:nvPicPr>
            <p:cNvPr id="11" name="object 11"/>
            <p:cNvPicPr/>
            <p:nvPr/>
          </p:nvPicPr>
          <p:blipFill>
            <a:blip r:embed="rId5" cstate="print"/>
            <a:stretch>
              <a:fillRect/>
            </a:stretch>
          </p:blipFill>
          <p:spPr>
            <a:xfrm>
              <a:off x="287801" y="1502766"/>
              <a:ext cx="1559972" cy="142820"/>
            </a:xfrm>
            <a:prstGeom prst="rect">
              <a:avLst/>
            </a:prstGeom>
          </p:spPr>
        </p:pic>
        <p:pic>
          <p:nvPicPr>
            <p:cNvPr id="12" name="object 12"/>
            <p:cNvPicPr/>
            <p:nvPr/>
          </p:nvPicPr>
          <p:blipFill>
            <a:blip r:embed="rId6" cstate="print"/>
            <a:stretch>
              <a:fillRect/>
            </a:stretch>
          </p:blipFill>
          <p:spPr>
            <a:xfrm>
              <a:off x="287327" y="2291314"/>
              <a:ext cx="1560225" cy="1085321"/>
            </a:xfrm>
            <a:prstGeom prst="rect">
              <a:avLst/>
            </a:prstGeom>
          </p:spPr>
        </p:pic>
        <p:pic>
          <p:nvPicPr>
            <p:cNvPr id="13" name="object 13"/>
            <p:cNvPicPr/>
            <p:nvPr/>
          </p:nvPicPr>
          <p:blipFill>
            <a:blip r:embed="rId7" cstate="print"/>
            <a:stretch>
              <a:fillRect/>
            </a:stretch>
          </p:blipFill>
          <p:spPr>
            <a:xfrm>
              <a:off x="1095078" y="3472935"/>
              <a:ext cx="752473" cy="186232"/>
            </a:xfrm>
            <a:prstGeom prst="rect">
              <a:avLst/>
            </a:prstGeom>
          </p:spPr>
        </p:pic>
        <p:pic>
          <p:nvPicPr>
            <p:cNvPr id="14" name="object 14"/>
            <p:cNvPicPr/>
            <p:nvPr/>
          </p:nvPicPr>
          <p:blipFill>
            <a:blip r:embed="rId8" cstate="print"/>
            <a:stretch>
              <a:fillRect/>
            </a:stretch>
          </p:blipFill>
          <p:spPr>
            <a:xfrm>
              <a:off x="287801" y="3723927"/>
              <a:ext cx="417521" cy="34161"/>
            </a:xfrm>
            <a:prstGeom prst="rect">
              <a:avLst/>
            </a:prstGeom>
          </p:spPr>
        </p:pic>
        <p:pic>
          <p:nvPicPr>
            <p:cNvPr id="15" name="object 15"/>
            <p:cNvPicPr/>
            <p:nvPr/>
          </p:nvPicPr>
          <p:blipFill>
            <a:blip r:embed="rId9" cstate="print"/>
            <a:stretch>
              <a:fillRect/>
            </a:stretch>
          </p:blipFill>
          <p:spPr>
            <a:xfrm>
              <a:off x="287801" y="3239982"/>
              <a:ext cx="753169" cy="413018"/>
            </a:xfrm>
            <a:prstGeom prst="rect">
              <a:avLst/>
            </a:prstGeom>
          </p:spPr>
        </p:pic>
        <p:pic>
          <p:nvPicPr>
            <p:cNvPr id="16" name="object 16"/>
            <p:cNvPicPr/>
            <p:nvPr/>
          </p:nvPicPr>
          <p:blipFill>
            <a:blip r:embed="rId10" cstate="print"/>
            <a:stretch>
              <a:fillRect/>
            </a:stretch>
          </p:blipFill>
          <p:spPr>
            <a:xfrm>
              <a:off x="1717771" y="3722981"/>
              <a:ext cx="129528" cy="34636"/>
            </a:xfrm>
            <a:prstGeom prst="rect">
              <a:avLst/>
            </a:prstGeom>
          </p:spPr>
        </p:pic>
        <p:sp>
          <p:nvSpPr>
            <p:cNvPr id="17" name="object 17"/>
            <p:cNvSpPr/>
            <p:nvPr/>
          </p:nvSpPr>
          <p:spPr>
            <a:xfrm>
              <a:off x="112013" y="1386077"/>
              <a:ext cx="1900555" cy="2527300"/>
            </a:xfrm>
            <a:custGeom>
              <a:avLst/>
              <a:gdLst/>
              <a:ahLst/>
              <a:cxnLst/>
              <a:rect l="l" t="t" r="r" b="b"/>
              <a:pathLst>
                <a:path w="1900555" h="2527300">
                  <a:moveTo>
                    <a:pt x="0" y="2526792"/>
                  </a:moveTo>
                  <a:lnTo>
                    <a:pt x="1900427" y="2526792"/>
                  </a:lnTo>
                  <a:lnTo>
                    <a:pt x="1900427" y="0"/>
                  </a:lnTo>
                  <a:lnTo>
                    <a:pt x="0" y="0"/>
                  </a:lnTo>
                  <a:lnTo>
                    <a:pt x="0" y="2526792"/>
                  </a:lnTo>
                  <a:close/>
                </a:path>
              </a:pathLst>
            </a:custGeom>
            <a:ln w="28956">
              <a:solidFill>
                <a:srgbClr val="F57E34"/>
              </a:solidFill>
            </a:ln>
          </p:spPr>
          <p:txBody>
            <a:bodyPr wrap="square" lIns="0" tIns="0" rIns="0" bIns="0" rtlCol="0"/>
            <a:lstStyle/>
            <a:p>
              <a:endParaRPr/>
            </a:p>
          </p:txBody>
        </p:sp>
      </p:grpSp>
      <p:sp>
        <p:nvSpPr>
          <p:cNvPr id="18" name="object 18"/>
          <p:cNvSpPr txBox="1"/>
          <p:nvPr/>
        </p:nvSpPr>
        <p:spPr>
          <a:xfrm>
            <a:off x="2229611" y="2274570"/>
            <a:ext cx="6583680" cy="3441967"/>
          </a:xfrm>
          <a:prstGeom prst="rect">
            <a:avLst/>
          </a:prstGeom>
          <a:solidFill>
            <a:srgbClr val="EC7C30"/>
          </a:solidFill>
        </p:spPr>
        <p:txBody>
          <a:bodyPr vert="horz" wrap="square" lIns="0" tIns="116839" rIns="0" bIns="0" rtlCol="0">
            <a:spAutoFit/>
          </a:bodyPr>
          <a:lstStyle/>
          <a:p>
            <a:r>
              <a:rPr lang="tr-TR" b="1" dirty="0">
                <a:solidFill>
                  <a:schemeClr val="bg1"/>
                </a:solidFill>
              </a:rPr>
              <a:t>Günümüzde hem tanı hem de tedavi yöntemi olarak kullanılan eliminasyon diyeti, belirli gıdaların belirli bir süreliğine, genellikle üç ya da dört haftalığına ortadan kaldırılmasını ve daha sonra bu gıdaların yavaşça beslenmeye dahil edilip, olası reaksiyonların izlenmesini içerir. Bağırsak problemleri, gıda alerjileri ve intoleransları olan bireylerin semptomlarını hangi gıdaların şiddetlendirdiğini belirlemeye yardımcı olan bu yöntem ile şişkinlik, gaz, ishal, kabızlık ve mide bulantısı gibi en sık rastlanan belirtiler de hafifletilebilir. Bir kişinin hassasiyet yarattığını düşündüğü bir gıdayı uzun süre tüketmediğinde şikayetleri azalıyor, yeniden tükettiğinde aynı şikayetleri tekrarlıyorsa bu durum da eliminasyon diyeti tedavi yöntemi olarak kullanılır.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281362"/>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473435" y="370152"/>
            <a:ext cx="4357370" cy="487954"/>
          </a:xfrm>
          <a:prstGeom prst="rect">
            <a:avLst/>
          </a:prstGeom>
        </p:spPr>
        <p:txBody>
          <a:bodyPr vert="horz" wrap="square" lIns="0" tIns="13335" rIns="0" bIns="0" rtlCol="0">
            <a:spAutoFit/>
          </a:bodyPr>
          <a:lstStyle/>
          <a:p>
            <a:pPr marL="12700">
              <a:lnSpc>
                <a:spcPts val="3650"/>
              </a:lnSpc>
              <a:spcBef>
                <a:spcPts val="105"/>
              </a:spcBef>
            </a:pPr>
            <a:r>
              <a:rPr lang="tr-TR" sz="3200" spc="-45" dirty="0">
                <a:solidFill>
                  <a:srgbClr val="FFFFFF"/>
                </a:solidFill>
              </a:rPr>
              <a:t>ELİMİNASYON DİYETİ</a:t>
            </a:r>
            <a:endParaRPr sz="3200" dirty="0"/>
          </a:p>
        </p:txBody>
      </p:sp>
      <p:grpSp>
        <p:nvGrpSpPr>
          <p:cNvPr id="4" name="object 4"/>
          <p:cNvGrpSpPr/>
          <p:nvPr/>
        </p:nvGrpSpPr>
        <p:grpSpPr>
          <a:xfrm>
            <a:off x="97535" y="857251"/>
            <a:ext cx="6704330" cy="3927475"/>
            <a:chOff x="97535" y="0"/>
            <a:chExt cx="6704330" cy="3927475"/>
          </a:xfrm>
        </p:grpSpPr>
        <p:sp>
          <p:nvSpPr>
            <p:cNvPr id="5" name="object 5"/>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FFC000"/>
            </a:solidFill>
          </p:spPr>
          <p:txBody>
            <a:bodyPr wrap="square" lIns="0" tIns="0" rIns="0" bIns="0" rtlCol="0"/>
            <a:lstStyle/>
            <a:p>
              <a:endParaRPr/>
            </a:p>
          </p:txBody>
        </p:sp>
        <p:sp>
          <p:nvSpPr>
            <p:cNvPr id="6" name="object 6"/>
            <p:cNvSpPr/>
            <p:nvPr/>
          </p:nvSpPr>
          <p:spPr>
            <a:xfrm>
              <a:off x="126491" y="1400555"/>
              <a:ext cx="1871980" cy="2498090"/>
            </a:xfrm>
            <a:custGeom>
              <a:avLst/>
              <a:gdLst/>
              <a:ahLst/>
              <a:cxnLst/>
              <a:rect l="l" t="t" r="r" b="b"/>
              <a:pathLst>
                <a:path w="1871980" h="2498090">
                  <a:moveTo>
                    <a:pt x="1871472" y="0"/>
                  </a:moveTo>
                  <a:lnTo>
                    <a:pt x="0" y="0"/>
                  </a:lnTo>
                  <a:lnTo>
                    <a:pt x="0" y="2497836"/>
                  </a:lnTo>
                  <a:lnTo>
                    <a:pt x="1871472" y="2497836"/>
                  </a:lnTo>
                  <a:lnTo>
                    <a:pt x="1871472" y="0"/>
                  </a:lnTo>
                  <a:close/>
                </a:path>
              </a:pathLst>
            </a:custGeom>
            <a:solidFill>
              <a:srgbClr val="FFFFFF"/>
            </a:solidFill>
          </p:spPr>
          <p:txBody>
            <a:bodyPr wrap="square" lIns="0" tIns="0" rIns="0" bIns="0" rtlCol="0"/>
            <a:lstStyle/>
            <a:p>
              <a:endParaRPr/>
            </a:p>
          </p:txBody>
        </p:sp>
        <p:pic>
          <p:nvPicPr>
            <p:cNvPr id="7" name="object 7"/>
            <p:cNvPicPr/>
            <p:nvPr/>
          </p:nvPicPr>
          <p:blipFill>
            <a:blip r:embed="rId2" cstate="print"/>
            <a:stretch>
              <a:fillRect/>
            </a:stretch>
          </p:blipFill>
          <p:spPr>
            <a:xfrm>
              <a:off x="288276" y="1735719"/>
              <a:ext cx="1387499" cy="92282"/>
            </a:xfrm>
            <a:prstGeom prst="rect">
              <a:avLst/>
            </a:prstGeom>
          </p:spPr>
        </p:pic>
        <p:sp>
          <p:nvSpPr>
            <p:cNvPr id="8" name="object 8"/>
            <p:cNvSpPr/>
            <p:nvPr/>
          </p:nvSpPr>
          <p:spPr>
            <a:xfrm>
              <a:off x="920234" y="1907002"/>
              <a:ext cx="5715" cy="5715"/>
            </a:xfrm>
            <a:custGeom>
              <a:avLst/>
              <a:gdLst/>
              <a:ahLst/>
              <a:cxnLst/>
              <a:rect l="l" t="t" r="r" b="b"/>
              <a:pathLst>
                <a:path w="5715" h="5714">
                  <a:moveTo>
                    <a:pt x="4522" y="0"/>
                  </a:moveTo>
                  <a:lnTo>
                    <a:pt x="2846" y="0"/>
                  </a:lnTo>
                  <a:lnTo>
                    <a:pt x="1423" y="0"/>
                  </a:lnTo>
                  <a:lnTo>
                    <a:pt x="0" y="1201"/>
                  </a:lnTo>
                  <a:lnTo>
                    <a:pt x="0" y="4269"/>
                  </a:lnTo>
                  <a:lnTo>
                    <a:pt x="1423" y="5471"/>
                  </a:lnTo>
                  <a:lnTo>
                    <a:pt x="4522" y="5471"/>
                  </a:lnTo>
                  <a:lnTo>
                    <a:pt x="5692" y="4269"/>
                  </a:lnTo>
                  <a:lnTo>
                    <a:pt x="5692" y="1201"/>
                  </a:lnTo>
                  <a:lnTo>
                    <a:pt x="4522" y="0"/>
                  </a:lnTo>
                  <a:close/>
                </a:path>
              </a:pathLst>
            </a:custGeom>
            <a:solidFill>
              <a:srgbClr val="000000"/>
            </a:solidFill>
          </p:spPr>
          <p:txBody>
            <a:bodyPr wrap="square" lIns="0" tIns="0" rIns="0" bIns="0" rtlCol="0"/>
            <a:lstStyle/>
            <a:p>
              <a:endParaRPr/>
            </a:p>
          </p:txBody>
        </p:sp>
        <p:pic>
          <p:nvPicPr>
            <p:cNvPr id="9" name="object 9"/>
            <p:cNvPicPr/>
            <p:nvPr/>
          </p:nvPicPr>
          <p:blipFill>
            <a:blip r:embed="rId3" cstate="print"/>
            <a:stretch>
              <a:fillRect/>
            </a:stretch>
          </p:blipFill>
          <p:spPr>
            <a:xfrm>
              <a:off x="288276" y="1897293"/>
              <a:ext cx="620252" cy="108411"/>
            </a:xfrm>
            <a:prstGeom prst="rect">
              <a:avLst/>
            </a:prstGeom>
          </p:spPr>
        </p:pic>
        <p:pic>
          <p:nvPicPr>
            <p:cNvPr id="10" name="object 10"/>
            <p:cNvPicPr/>
            <p:nvPr/>
          </p:nvPicPr>
          <p:blipFill>
            <a:blip r:embed="rId4" cstate="print"/>
            <a:stretch>
              <a:fillRect/>
            </a:stretch>
          </p:blipFill>
          <p:spPr>
            <a:xfrm>
              <a:off x="288276" y="2169620"/>
              <a:ext cx="628416" cy="55502"/>
            </a:xfrm>
            <a:prstGeom prst="rect">
              <a:avLst/>
            </a:prstGeom>
          </p:spPr>
        </p:pic>
        <p:pic>
          <p:nvPicPr>
            <p:cNvPr id="11" name="object 11"/>
            <p:cNvPicPr/>
            <p:nvPr/>
          </p:nvPicPr>
          <p:blipFill>
            <a:blip r:embed="rId5" cstate="print"/>
            <a:stretch>
              <a:fillRect/>
            </a:stretch>
          </p:blipFill>
          <p:spPr>
            <a:xfrm>
              <a:off x="287801" y="1502766"/>
              <a:ext cx="1559972" cy="142820"/>
            </a:xfrm>
            <a:prstGeom prst="rect">
              <a:avLst/>
            </a:prstGeom>
          </p:spPr>
        </p:pic>
        <p:pic>
          <p:nvPicPr>
            <p:cNvPr id="12" name="object 12"/>
            <p:cNvPicPr/>
            <p:nvPr/>
          </p:nvPicPr>
          <p:blipFill>
            <a:blip r:embed="rId6" cstate="print"/>
            <a:stretch>
              <a:fillRect/>
            </a:stretch>
          </p:blipFill>
          <p:spPr>
            <a:xfrm>
              <a:off x="287327" y="2291314"/>
              <a:ext cx="1560225" cy="1085321"/>
            </a:xfrm>
            <a:prstGeom prst="rect">
              <a:avLst/>
            </a:prstGeom>
          </p:spPr>
        </p:pic>
        <p:pic>
          <p:nvPicPr>
            <p:cNvPr id="13" name="object 13"/>
            <p:cNvPicPr/>
            <p:nvPr/>
          </p:nvPicPr>
          <p:blipFill>
            <a:blip r:embed="rId7" cstate="print"/>
            <a:stretch>
              <a:fillRect/>
            </a:stretch>
          </p:blipFill>
          <p:spPr>
            <a:xfrm>
              <a:off x="1095078" y="3472935"/>
              <a:ext cx="752473" cy="186232"/>
            </a:xfrm>
            <a:prstGeom prst="rect">
              <a:avLst/>
            </a:prstGeom>
          </p:spPr>
        </p:pic>
        <p:pic>
          <p:nvPicPr>
            <p:cNvPr id="14" name="object 14"/>
            <p:cNvPicPr/>
            <p:nvPr/>
          </p:nvPicPr>
          <p:blipFill>
            <a:blip r:embed="rId8" cstate="print"/>
            <a:stretch>
              <a:fillRect/>
            </a:stretch>
          </p:blipFill>
          <p:spPr>
            <a:xfrm>
              <a:off x="287801" y="3723927"/>
              <a:ext cx="417521" cy="34161"/>
            </a:xfrm>
            <a:prstGeom prst="rect">
              <a:avLst/>
            </a:prstGeom>
          </p:spPr>
        </p:pic>
        <p:pic>
          <p:nvPicPr>
            <p:cNvPr id="15" name="object 15"/>
            <p:cNvPicPr/>
            <p:nvPr/>
          </p:nvPicPr>
          <p:blipFill>
            <a:blip r:embed="rId9" cstate="print"/>
            <a:stretch>
              <a:fillRect/>
            </a:stretch>
          </p:blipFill>
          <p:spPr>
            <a:xfrm>
              <a:off x="287801" y="3239982"/>
              <a:ext cx="753169" cy="413018"/>
            </a:xfrm>
            <a:prstGeom prst="rect">
              <a:avLst/>
            </a:prstGeom>
          </p:spPr>
        </p:pic>
        <p:pic>
          <p:nvPicPr>
            <p:cNvPr id="16" name="object 16"/>
            <p:cNvPicPr/>
            <p:nvPr/>
          </p:nvPicPr>
          <p:blipFill>
            <a:blip r:embed="rId10" cstate="print"/>
            <a:stretch>
              <a:fillRect/>
            </a:stretch>
          </p:blipFill>
          <p:spPr>
            <a:xfrm>
              <a:off x="1717771" y="3722981"/>
              <a:ext cx="129528" cy="34636"/>
            </a:xfrm>
            <a:prstGeom prst="rect">
              <a:avLst/>
            </a:prstGeom>
          </p:spPr>
        </p:pic>
        <p:sp>
          <p:nvSpPr>
            <p:cNvPr id="17" name="object 17"/>
            <p:cNvSpPr/>
            <p:nvPr/>
          </p:nvSpPr>
          <p:spPr>
            <a:xfrm>
              <a:off x="112013" y="1386077"/>
              <a:ext cx="1900555" cy="2527300"/>
            </a:xfrm>
            <a:custGeom>
              <a:avLst/>
              <a:gdLst/>
              <a:ahLst/>
              <a:cxnLst/>
              <a:rect l="l" t="t" r="r" b="b"/>
              <a:pathLst>
                <a:path w="1900555" h="2527300">
                  <a:moveTo>
                    <a:pt x="0" y="2526792"/>
                  </a:moveTo>
                  <a:lnTo>
                    <a:pt x="1900427" y="2526792"/>
                  </a:lnTo>
                  <a:lnTo>
                    <a:pt x="1900427" y="0"/>
                  </a:lnTo>
                  <a:lnTo>
                    <a:pt x="0" y="0"/>
                  </a:lnTo>
                  <a:lnTo>
                    <a:pt x="0" y="2526792"/>
                  </a:lnTo>
                  <a:close/>
                </a:path>
              </a:pathLst>
            </a:custGeom>
            <a:ln w="28956">
              <a:solidFill>
                <a:srgbClr val="F57E34"/>
              </a:solidFill>
            </a:ln>
          </p:spPr>
          <p:txBody>
            <a:bodyPr wrap="square" lIns="0" tIns="0" rIns="0" bIns="0" rtlCol="0"/>
            <a:lstStyle/>
            <a:p>
              <a:endParaRPr/>
            </a:p>
          </p:txBody>
        </p:sp>
      </p:grpSp>
      <p:sp>
        <p:nvSpPr>
          <p:cNvPr id="18" name="object 18"/>
          <p:cNvSpPr txBox="1"/>
          <p:nvPr/>
        </p:nvSpPr>
        <p:spPr>
          <a:xfrm>
            <a:off x="3025017" y="1960751"/>
            <a:ext cx="6118983" cy="3995965"/>
          </a:xfrm>
          <a:prstGeom prst="rect">
            <a:avLst/>
          </a:prstGeom>
          <a:solidFill>
            <a:srgbClr val="EC7C30"/>
          </a:solidFill>
        </p:spPr>
        <p:txBody>
          <a:bodyPr vert="horz" wrap="square" lIns="0" tIns="116839" rIns="0" bIns="0" rtlCol="0">
            <a:spAutoFit/>
          </a:bodyPr>
          <a:lstStyle/>
          <a:p>
            <a:pPr algn="ctr"/>
            <a:endParaRPr lang="tr-TR" b="1" dirty="0">
              <a:solidFill>
                <a:schemeClr val="bg1"/>
              </a:solidFill>
            </a:endParaRPr>
          </a:p>
          <a:p>
            <a:pPr algn="ctr"/>
            <a:r>
              <a:rPr lang="tr-TR" b="1" dirty="0">
                <a:solidFill>
                  <a:schemeClr val="bg1"/>
                </a:solidFill>
              </a:rPr>
              <a:t>Sürekli hazımsızlık ve şişkinlik, reflü, mide şikayetleri, karın, sık sık ishal olma gibi sindirim ve boşaltım şikayetleri yaşayan ve aynı zamanda kronik yorgunluk, migren atakları, fibromiyalji, </a:t>
            </a:r>
            <a:r>
              <a:rPr lang="tr-TR" b="1" dirty="0" err="1">
                <a:solidFill>
                  <a:schemeClr val="bg1"/>
                </a:solidFill>
              </a:rPr>
              <a:t>irritabl</a:t>
            </a:r>
            <a:r>
              <a:rPr lang="tr-TR" b="1" dirty="0">
                <a:solidFill>
                  <a:schemeClr val="bg1"/>
                </a:solidFill>
              </a:rPr>
              <a:t> bağırsak sendromu, gıda intoleransı bulunan bireylerde uygulanan bu diyet çeşidi, uzun süre devam ettirilmesine bağlı gizli yeme bozuklukları, belirli besinlerin dışlanmasına bağlı yetersiz beslenme ve semptomların azalmasına bağlı olarak diğer yiyeceklerle uygunsuz semptomların ilişkilendirilmesi sonucu besin korkusu gibi çeşitli riskler oluşturmaktadır. Bu nedenle doğru sürelerde yapılması ve doğru besinlerin dışlanması oldukça önemlidir.</a:t>
            </a:r>
          </a:p>
          <a:p>
            <a:pPr algn="ctr"/>
            <a:endParaRPr lang="tr-TR" b="1" dirty="0">
              <a:solidFill>
                <a:schemeClr val="bg1"/>
              </a:solidFill>
            </a:endParaRPr>
          </a:p>
          <a:p>
            <a:pPr algn="ctr"/>
            <a:endParaRPr lang="tr-TR" b="1" dirty="0">
              <a:solidFill>
                <a:schemeClr val="bg1"/>
              </a:solidFill>
            </a:endParaRPr>
          </a:p>
        </p:txBody>
      </p:sp>
      <p:pic>
        <p:nvPicPr>
          <p:cNvPr id="19" name="Picture 2" descr="C:\Users\aidata\Desktop\saglikli-yeme-takintisi_2-1024x683.jpg">
            <a:extLst>
              <a:ext uri="{FF2B5EF4-FFF2-40B4-BE49-F238E27FC236}">
                <a16:creationId xmlns:a16="http://schemas.microsoft.com/office/drawing/2014/main" id="{130972E3-AA4A-8EA6-D9BA-3A05185B0B00}"/>
              </a:ext>
            </a:extLst>
          </p:cNvPr>
          <p:cNvPicPr>
            <a:picLocks noChangeAspect="1" noChangeArrowheads="1"/>
          </p:cNvPicPr>
          <p:nvPr/>
        </p:nvPicPr>
        <p:blipFill rotWithShape="1">
          <a:blip r:embed="rId11" cstate="print"/>
          <a:srcRect l="10080" r="11797"/>
          <a:stretch/>
        </p:blipFill>
        <p:spPr bwMode="auto">
          <a:xfrm>
            <a:off x="21636" y="2241381"/>
            <a:ext cx="3003381" cy="3475155"/>
          </a:xfrm>
          <a:prstGeom prst="rect">
            <a:avLst/>
          </a:prstGeom>
          <a:noFill/>
        </p:spPr>
      </p:pic>
    </p:spTree>
    <p:extLst>
      <p:ext uri="{BB962C8B-B14F-4D97-AF65-F5344CB8AC3E}">
        <p14:creationId xmlns:p14="http://schemas.microsoft.com/office/powerpoint/2010/main" val="3955549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487954"/>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Akdeniz Tipi Beslenme</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a:solidFill>
            <a:srgbClr val="00AFEF"/>
          </a:solidFill>
        </p:spPr>
        <p:txBody>
          <a:bodyPr wrap="square" lIns="0" tIns="0" rIns="0" bIns="0" rtlCol="0"/>
          <a:lstStyle/>
          <a:p>
            <a:endParaRPr/>
          </a:p>
        </p:txBody>
      </p:sp>
      <p:sp>
        <p:nvSpPr>
          <p:cNvPr id="5" name="object 5"/>
          <p:cNvSpPr txBox="1"/>
          <p:nvPr/>
        </p:nvSpPr>
        <p:spPr>
          <a:xfrm>
            <a:off x="179512" y="1844824"/>
            <a:ext cx="3504626" cy="4444807"/>
          </a:xfrm>
          <a:prstGeom prst="rect">
            <a:avLst/>
          </a:prstGeom>
        </p:spPr>
        <p:txBody>
          <a:bodyPr vert="horz" wrap="square" lIns="0" tIns="12700" rIns="0" bIns="0" rtlCol="0">
            <a:spAutoFit/>
          </a:bodyPr>
          <a:lstStyle/>
          <a:p>
            <a:r>
              <a:rPr lang="tr-TR" sz="2400" dirty="0">
                <a:solidFill>
                  <a:srgbClr val="00B0F0"/>
                </a:solidFill>
              </a:rPr>
              <a:t>Akdeniz tipi beslenme şekli, Mezopotamya ve Doğu Akdeniz bölgesinde uzun yıllardır var olarak günümüze kadar gelen sürdürülebilir bir yaşam tarzıdır. Ekonomik açıdan uygun, beslenme açısından yeterli ve dengeli besinlere sahip olması Akdeniz Diyeti’nin sürdürülebilir olduğunu gösterir. </a:t>
            </a:r>
            <a:endParaRPr lang="tr-TR" sz="2000" dirty="0">
              <a:solidFill>
                <a:srgbClr val="00B0F0"/>
              </a:solidFill>
            </a:endParaRPr>
          </a:p>
        </p:txBody>
      </p:sp>
      <p:pic>
        <p:nvPicPr>
          <p:cNvPr id="7" name="Picture 2" descr="C:\Users\aidata\Desktop\potamya-akdeniz-tipi-diyet-scaled-e1602752785990-1536x679.jpg"/>
          <p:cNvPicPr>
            <a:picLocks noChangeAspect="1" noChangeArrowheads="1"/>
          </p:cNvPicPr>
          <p:nvPr/>
        </p:nvPicPr>
        <p:blipFill>
          <a:blip r:embed="rId2" cstate="print"/>
          <a:srcRect r="29126"/>
          <a:stretch>
            <a:fillRect/>
          </a:stretch>
        </p:blipFill>
        <p:spPr bwMode="auto">
          <a:xfrm>
            <a:off x="3563888" y="2132856"/>
            <a:ext cx="5832648" cy="3637955"/>
          </a:xfrm>
          <a:prstGeom prst="rect">
            <a:avLst/>
          </a:prstGeom>
          <a:noFill/>
        </p:spPr>
      </p:pic>
    </p:spTree>
    <p:extLst>
      <p:ext uri="{BB962C8B-B14F-4D97-AF65-F5344CB8AC3E}">
        <p14:creationId xmlns:p14="http://schemas.microsoft.com/office/powerpoint/2010/main" val="1244923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36945" y="257465"/>
            <a:ext cx="6675120" cy="487954"/>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Akdeniz Tipi Beslenme</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a:solidFill>
            <a:srgbClr val="00AFEF"/>
          </a:solidFill>
        </p:spPr>
        <p:txBody>
          <a:bodyPr wrap="square" lIns="0" tIns="0" rIns="0" bIns="0" rtlCol="0"/>
          <a:lstStyle/>
          <a:p>
            <a:endParaRPr/>
          </a:p>
        </p:txBody>
      </p:sp>
      <p:sp>
        <p:nvSpPr>
          <p:cNvPr id="5" name="object 5"/>
          <p:cNvSpPr txBox="1"/>
          <p:nvPr/>
        </p:nvSpPr>
        <p:spPr>
          <a:xfrm>
            <a:off x="179512" y="1844824"/>
            <a:ext cx="3504626" cy="2967479"/>
          </a:xfrm>
          <a:prstGeom prst="rect">
            <a:avLst/>
          </a:prstGeom>
        </p:spPr>
        <p:txBody>
          <a:bodyPr vert="horz" wrap="square" lIns="0" tIns="12700" rIns="0" bIns="0" rtlCol="0">
            <a:spAutoFit/>
          </a:bodyPr>
          <a:lstStyle/>
          <a:p>
            <a:r>
              <a:rPr lang="tr-TR" sz="2400" dirty="0">
                <a:solidFill>
                  <a:srgbClr val="00B0F0"/>
                </a:solidFill>
              </a:rPr>
              <a:t>Kuru </a:t>
            </a:r>
            <a:r>
              <a:rPr lang="tr-TR" sz="2400" dirty="0" err="1">
                <a:solidFill>
                  <a:srgbClr val="00B0F0"/>
                </a:solidFill>
              </a:rPr>
              <a:t>baklagil</a:t>
            </a:r>
            <a:r>
              <a:rPr lang="tr-TR" sz="2400" dirty="0">
                <a:solidFill>
                  <a:srgbClr val="00B0F0"/>
                </a:solidFill>
              </a:rPr>
              <a:t>, tam tahıl, sebze, meyve ve zeytinyağı tüketiminin oldukça yüksek olduğu Akdeniz diyetinde, yumurta, beyaz et ve süt ürünleri orta seviyelerdeyken, kırmızı et tüketimi oldukça azdır.</a:t>
            </a:r>
            <a:endParaRPr lang="tr-TR" sz="2000" dirty="0">
              <a:solidFill>
                <a:srgbClr val="00B0F0"/>
              </a:solidFill>
            </a:endParaRPr>
          </a:p>
        </p:txBody>
      </p:sp>
      <p:pic>
        <p:nvPicPr>
          <p:cNvPr id="10" name="object 7"/>
          <p:cNvPicPr/>
          <p:nvPr/>
        </p:nvPicPr>
        <p:blipFill>
          <a:blip r:embed="rId2" cstate="print"/>
          <a:stretch>
            <a:fillRect/>
          </a:stretch>
        </p:blipFill>
        <p:spPr>
          <a:xfrm>
            <a:off x="457745" y="5085183"/>
            <a:ext cx="3538191" cy="1698079"/>
          </a:xfrm>
          <a:prstGeom prst="rect">
            <a:avLst/>
          </a:prstGeom>
        </p:spPr>
      </p:pic>
      <p:pic>
        <p:nvPicPr>
          <p:cNvPr id="11" name="object 4"/>
          <p:cNvPicPr/>
          <p:nvPr/>
        </p:nvPicPr>
        <p:blipFill>
          <a:blip r:embed="rId3" cstate="print"/>
          <a:stretch>
            <a:fillRect/>
          </a:stretch>
        </p:blipFill>
        <p:spPr>
          <a:xfrm>
            <a:off x="4892927" y="1648892"/>
            <a:ext cx="4492847" cy="5143498"/>
          </a:xfrm>
          <a:prstGeom prst="rect">
            <a:avLst/>
          </a:prstGeom>
        </p:spPr>
      </p:pic>
    </p:spTree>
    <p:extLst>
      <p:ext uri="{BB962C8B-B14F-4D97-AF65-F5344CB8AC3E}">
        <p14:creationId xmlns:p14="http://schemas.microsoft.com/office/powerpoint/2010/main" val="1244923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2" y="1131571"/>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205231" y="1102107"/>
            <a:ext cx="4357370" cy="953135"/>
          </a:xfrm>
          <a:prstGeom prst="rect">
            <a:avLst/>
          </a:prstGeom>
        </p:spPr>
        <p:txBody>
          <a:bodyPr vert="horz" wrap="square" lIns="0" tIns="13335" rIns="0" bIns="0" rtlCol="0">
            <a:spAutoFit/>
          </a:bodyPr>
          <a:lstStyle/>
          <a:p>
            <a:pPr marL="12700">
              <a:lnSpc>
                <a:spcPts val="3650"/>
              </a:lnSpc>
              <a:spcBef>
                <a:spcPts val="105"/>
              </a:spcBef>
            </a:pPr>
            <a:r>
              <a:rPr sz="3200" spc="-15" dirty="0">
                <a:solidFill>
                  <a:srgbClr val="FFFFFF"/>
                </a:solidFill>
              </a:rPr>
              <a:t>Akdeniz</a:t>
            </a:r>
            <a:r>
              <a:rPr sz="3200" spc="-30" dirty="0">
                <a:solidFill>
                  <a:srgbClr val="FFFFFF"/>
                </a:solidFill>
              </a:rPr>
              <a:t> </a:t>
            </a:r>
            <a:r>
              <a:rPr sz="3200" spc="-15" dirty="0">
                <a:solidFill>
                  <a:srgbClr val="FFFFFF"/>
                </a:solidFill>
              </a:rPr>
              <a:t>Diyeti</a:t>
            </a:r>
            <a:endParaRPr sz="3200"/>
          </a:p>
          <a:p>
            <a:pPr marL="12700">
              <a:lnSpc>
                <a:spcPts val="3650"/>
              </a:lnSpc>
            </a:pPr>
            <a:r>
              <a:rPr sz="3200" spc="-15" dirty="0">
                <a:solidFill>
                  <a:srgbClr val="FFFFFF"/>
                </a:solidFill>
              </a:rPr>
              <a:t>ve</a:t>
            </a:r>
            <a:r>
              <a:rPr sz="3200" spc="-25" dirty="0">
                <a:solidFill>
                  <a:srgbClr val="FFFFFF"/>
                </a:solidFill>
              </a:rPr>
              <a:t> </a:t>
            </a:r>
            <a:r>
              <a:rPr sz="3200" spc="-5" dirty="0">
                <a:solidFill>
                  <a:srgbClr val="FFFFFF"/>
                </a:solidFill>
              </a:rPr>
              <a:t>Bağırsak</a:t>
            </a:r>
            <a:r>
              <a:rPr sz="3200" spc="-55" dirty="0">
                <a:solidFill>
                  <a:srgbClr val="FFFFFF"/>
                </a:solidFill>
              </a:rPr>
              <a:t> </a:t>
            </a:r>
            <a:r>
              <a:rPr sz="3200" spc="-10" dirty="0">
                <a:solidFill>
                  <a:srgbClr val="FFFFFF"/>
                </a:solidFill>
              </a:rPr>
              <a:t>Mikrobiyotası</a:t>
            </a:r>
            <a:endParaRPr sz="3200"/>
          </a:p>
        </p:txBody>
      </p:sp>
      <p:grpSp>
        <p:nvGrpSpPr>
          <p:cNvPr id="4" name="object 4"/>
          <p:cNvGrpSpPr/>
          <p:nvPr/>
        </p:nvGrpSpPr>
        <p:grpSpPr>
          <a:xfrm>
            <a:off x="97534" y="857250"/>
            <a:ext cx="9082977" cy="5524078"/>
            <a:chOff x="97535" y="0"/>
            <a:chExt cx="8716010" cy="4942840"/>
          </a:xfrm>
        </p:grpSpPr>
        <p:sp>
          <p:nvSpPr>
            <p:cNvPr id="5" name="object 5"/>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FFC000"/>
            </a:solidFill>
          </p:spPr>
          <p:txBody>
            <a:bodyPr wrap="square" lIns="0" tIns="0" rIns="0" bIns="0" rtlCol="0"/>
            <a:lstStyle/>
            <a:p>
              <a:endParaRPr kern="0">
                <a:solidFill>
                  <a:sysClr val="windowText" lastClr="000000"/>
                </a:solidFill>
              </a:endParaRPr>
            </a:p>
          </p:txBody>
        </p:sp>
        <p:sp>
          <p:nvSpPr>
            <p:cNvPr id="6" name="object 6"/>
            <p:cNvSpPr/>
            <p:nvPr/>
          </p:nvSpPr>
          <p:spPr>
            <a:xfrm>
              <a:off x="126491" y="1542288"/>
              <a:ext cx="1694814" cy="2184400"/>
            </a:xfrm>
            <a:custGeom>
              <a:avLst/>
              <a:gdLst/>
              <a:ahLst/>
              <a:cxnLst/>
              <a:rect l="l" t="t" r="r" b="b"/>
              <a:pathLst>
                <a:path w="1694814" h="2184400">
                  <a:moveTo>
                    <a:pt x="1694688" y="0"/>
                  </a:moveTo>
                  <a:lnTo>
                    <a:pt x="0" y="0"/>
                  </a:lnTo>
                  <a:lnTo>
                    <a:pt x="0" y="2183892"/>
                  </a:lnTo>
                  <a:lnTo>
                    <a:pt x="1694688" y="2183892"/>
                  </a:lnTo>
                  <a:lnTo>
                    <a:pt x="1694688"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7" name="object 7"/>
            <p:cNvPicPr/>
            <p:nvPr/>
          </p:nvPicPr>
          <p:blipFill>
            <a:blip r:embed="rId2" cstate="print"/>
            <a:stretch>
              <a:fillRect/>
            </a:stretch>
          </p:blipFill>
          <p:spPr>
            <a:xfrm>
              <a:off x="212085" y="1562244"/>
              <a:ext cx="1559937" cy="2164937"/>
            </a:xfrm>
            <a:prstGeom prst="rect">
              <a:avLst/>
            </a:prstGeom>
          </p:spPr>
        </p:pic>
        <p:sp>
          <p:nvSpPr>
            <p:cNvPr id="8" name="object 8"/>
            <p:cNvSpPr/>
            <p:nvPr/>
          </p:nvSpPr>
          <p:spPr>
            <a:xfrm>
              <a:off x="112013" y="1527810"/>
              <a:ext cx="1724025" cy="2212975"/>
            </a:xfrm>
            <a:custGeom>
              <a:avLst/>
              <a:gdLst/>
              <a:ahLst/>
              <a:cxnLst/>
              <a:rect l="l" t="t" r="r" b="b"/>
              <a:pathLst>
                <a:path w="1724025" h="2212975">
                  <a:moveTo>
                    <a:pt x="0" y="2212848"/>
                  </a:moveTo>
                  <a:lnTo>
                    <a:pt x="1723644" y="2212848"/>
                  </a:lnTo>
                  <a:lnTo>
                    <a:pt x="1723644" y="0"/>
                  </a:lnTo>
                  <a:lnTo>
                    <a:pt x="0" y="0"/>
                  </a:lnTo>
                  <a:lnTo>
                    <a:pt x="0" y="2212848"/>
                  </a:lnTo>
                  <a:close/>
                </a:path>
              </a:pathLst>
            </a:custGeom>
            <a:ln w="28956">
              <a:solidFill>
                <a:srgbClr val="F57E34"/>
              </a:solidFill>
            </a:ln>
          </p:spPr>
          <p:txBody>
            <a:bodyPr wrap="square" lIns="0" tIns="0" rIns="0" bIns="0" rtlCol="0"/>
            <a:lstStyle/>
            <a:p>
              <a:endParaRPr kern="0">
                <a:solidFill>
                  <a:sysClr val="windowText" lastClr="000000"/>
                </a:solidFill>
              </a:endParaRPr>
            </a:p>
          </p:txBody>
        </p:sp>
        <p:sp>
          <p:nvSpPr>
            <p:cNvPr id="9" name="object 9"/>
            <p:cNvSpPr/>
            <p:nvPr/>
          </p:nvSpPr>
          <p:spPr>
            <a:xfrm>
              <a:off x="1941575" y="1525524"/>
              <a:ext cx="6871970" cy="3416935"/>
            </a:xfrm>
            <a:custGeom>
              <a:avLst/>
              <a:gdLst/>
              <a:ahLst/>
              <a:cxnLst/>
              <a:rect l="l" t="t" r="r" b="b"/>
              <a:pathLst>
                <a:path w="6871970" h="3416935">
                  <a:moveTo>
                    <a:pt x="6871716" y="0"/>
                  </a:moveTo>
                  <a:lnTo>
                    <a:pt x="0" y="0"/>
                  </a:lnTo>
                  <a:lnTo>
                    <a:pt x="0" y="3416808"/>
                  </a:lnTo>
                  <a:lnTo>
                    <a:pt x="6871716" y="3416808"/>
                  </a:lnTo>
                  <a:lnTo>
                    <a:pt x="6871716" y="0"/>
                  </a:lnTo>
                  <a:close/>
                </a:path>
              </a:pathLst>
            </a:custGeom>
            <a:solidFill>
              <a:srgbClr val="F57E34"/>
            </a:solidFill>
          </p:spPr>
          <p:txBody>
            <a:bodyPr wrap="square" lIns="0" tIns="0" rIns="0" bIns="0" rtlCol="0"/>
            <a:lstStyle/>
            <a:p>
              <a:endParaRPr kern="0">
                <a:solidFill>
                  <a:sysClr val="windowText" lastClr="000000"/>
                </a:solidFill>
              </a:endParaRPr>
            </a:p>
          </p:txBody>
        </p:sp>
      </p:grpSp>
      <p:sp>
        <p:nvSpPr>
          <p:cNvPr id="10" name="object 10"/>
          <p:cNvSpPr txBox="1"/>
          <p:nvPr/>
        </p:nvSpPr>
        <p:spPr>
          <a:xfrm>
            <a:off x="2195736" y="2580899"/>
            <a:ext cx="6367220" cy="3321422"/>
          </a:xfrm>
          <a:prstGeom prst="rect">
            <a:avLst/>
          </a:prstGeom>
        </p:spPr>
        <p:txBody>
          <a:bodyPr vert="horz" wrap="square" lIns="0" tIns="12700" rIns="0" bIns="0" rtlCol="0">
            <a:spAutoFit/>
          </a:bodyPr>
          <a:lstStyle/>
          <a:p>
            <a:pPr marL="12700" marR="65405">
              <a:spcBef>
                <a:spcPts val="100"/>
              </a:spcBef>
            </a:pPr>
            <a:r>
              <a:rPr kern="0" spc="-20" dirty="0">
                <a:solidFill>
                  <a:srgbClr val="FFFFFF"/>
                </a:solidFill>
                <a:latin typeface="Calibri"/>
                <a:cs typeface="Calibri"/>
              </a:rPr>
              <a:t>Meyveler,</a:t>
            </a:r>
            <a:r>
              <a:rPr kern="0" spc="-5" dirty="0">
                <a:solidFill>
                  <a:srgbClr val="FFFFFF"/>
                </a:solidFill>
                <a:latin typeface="Calibri"/>
                <a:cs typeface="Calibri"/>
              </a:rPr>
              <a:t> </a:t>
            </a:r>
            <a:r>
              <a:rPr kern="0" spc="-25" dirty="0">
                <a:solidFill>
                  <a:srgbClr val="FFFFFF"/>
                </a:solidFill>
                <a:latin typeface="Calibri"/>
                <a:cs typeface="Calibri"/>
              </a:rPr>
              <a:t>sebzeler,</a:t>
            </a:r>
            <a:r>
              <a:rPr kern="0" spc="10" dirty="0">
                <a:solidFill>
                  <a:srgbClr val="FFFFFF"/>
                </a:solidFill>
                <a:latin typeface="Calibri"/>
                <a:cs typeface="Calibri"/>
              </a:rPr>
              <a:t> </a:t>
            </a:r>
            <a:r>
              <a:rPr kern="0" spc="-15" dirty="0">
                <a:solidFill>
                  <a:srgbClr val="FFFFFF"/>
                </a:solidFill>
                <a:latin typeface="Calibri"/>
                <a:cs typeface="Calibri"/>
              </a:rPr>
              <a:t>zeytinyağı,</a:t>
            </a:r>
            <a:r>
              <a:rPr kern="0" spc="10" dirty="0">
                <a:solidFill>
                  <a:srgbClr val="FFFFFF"/>
                </a:solidFill>
                <a:latin typeface="Calibri"/>
                <a:cs typeface="Calibri"/>
              </a:rPr>
              <a:t> </a:t>
            </a:r>
            <a:r>
              <a:rPr kern="0" dirty="0">
                <a:solidFill>
                  <a:srgbClr val="FFFFFF"/>
                </a:solidFill>
                <a:latin typeface="Calibri"/>
                <a:cs typeface="Calibri"/>
              </a:rPr>
              <a:t>sert</a:t>
            </a:r>
            <a:r>
              <a:rPr kern="0" spc="-10" dirty="0">
                <a:solidFill>
                  <a:srgbClr val="FFFFFF"/>
                </a:solidFill>
                <a:latin typeface="Calibri"/>
                <a:cs typeface="Calibri"/>
              </a:rPr>
              <a:t> kabuklu</a:t>
            </a:r>
            <a:r>
              <a:rPr kern="0" spc="15" dirty="0">
                <a:solidFill>
                  <a:srgbClr val="FFFFFF"/>
                </a:solidFill>
                <a:latin typeface="Calibri"/>
                <a:cs typeface="Calibri"/>
              </a:rPr>
              <a:t> </a:t>
            </a:r>
            <a:r>
              <a:rPr kern="0" spc="-25" dirty="0">
                <a:solidFill>
                  <a:srgbClr val="FFFFFF"/>
                </a:solidFill>
                <a:latin typeface="Calibri"/>
                <a:cs typeface="Calibri"/>
              </a:rPr>
              <a:t>yemişler,</a:t>
            </a:r>
            <a:r>
              <a:rPr kern="0" spc="10" dirty="0">
                <a:solidFill>
                  <a:srgbClr val="FFFFFF"/>
                </a:solidFill>
                <a:latin typeface="Calibri"/>
                <a:cs typeface="Calibri"/>
              </a:rPr>
              <a:t> </a:t>
            </a:r>
            <a:r>
              <a:rPr kern="0" spc="-5" dirty="0">
                <a:solidFill>
                  <a:srgbClr val="FFFFFF"/>
                </a:solidFill>
                <a:latin typeface="Calibri"/>
                <a:cs typeface="Calibri"/>
              </a:rPr>
              <a:t>baklagiller</a:t>
            </a:r>
            <a:r>
              <a:rPr kern="0" spc="15" dirty="0">
                <a:solidFill>
                  <a:srgbClr val="FFFFFF"/>
                </a:solidFill>
                <a:latin typeface="Calibri"/>
                <a:cs typeface="Calibri"/>
              </a:rPr>
              <a:t> </a:t>
            </a:r>
            <a:r>
              <a:rPr kern="0" spc="-5" dirty="0">
                <a:solidFill>
                  <a:srgbClr val="FFFFFF"/>
                </a:solidFill>
                <a:latin typeface="Calibri"/>
                <a:cs typeface="Calibri"/>
              </a:rPr>
              <a:t>ve</a:t>
            </a:r>
            <a:r>
              <a:rPr kern="0" dirty="0">
                <a:solidFill>
                  <a:srgbClr val="FFFFFF"/>
                </a:solidFill>
                <a:latin typeface="Calibri"/>
                <a:cs typeface="Calibri"/>
              </a:rPr>
              <a:t> </a:t>
            </a:r>
            <a:r>
              <a:rPr kern="0" spc="-10" dirty="0">
                <a:solidFill>
                  <a:srgbClr val="FFFFFF"/>
                </a:solidFill>
                <a:latin typeface="Calibri"/>
                <a:cs typeface="Calibri"/>
              </a:rPr>
              <a:t>tam </a:t>
            </a:r>
            <a:r>
              <a:rPr kern="0" spc="-390" dirty="0">
                <a:solidFill>
                  <a:srgbClr val="FFFFFF"/>
                </a:solidFill>
                <a:latin typeface="Calibri"/>
                <a:cs typeface="Calibri"/>
              </a:rPr>
              <a:t> </a:t>
            </a:r>
            <a:r>
              <a:rPr kern="0" spc="-10" dirty="0">
                <a:solidFill>
                  <a:srgbClr val="FFFFFF"/>
                </a:solidFill>
                <a:latin typeface="Calibri"/>
                <a:cs typeface="Calibri"/>
              </a:rPr>
              <a:t>tahıla</a:t>
            </a:r>
            <a:r>
              <a:rPr kern="0" spc="5" dirty="0">
                <a:solidFill>
                  <a:srgbClr val="FFFFFF"/>
                </a:solidFill>
                <a:latin typeface="Calibri"/>
                <a:cs typeface="Calibri"/>
              </a:rPr>
              <a:t> </a:t>
            </a:r>
            <a:r>
              <a:rPr kern="0" spc="-5" dirty="0">
                <a:solidFill>
                  <a:srgbClr val="FFFFFF"/>
                </a:solidFill>
                <a:latin typeface="Calibri"/>
                <a:cs typeface="Calibri"/>
              </a:rPr>
              <a:t>odaklanan</a:t>
            </a:r>
            <a:r>
              <a:rPr kern="0" spc="10" dirty="0">
                <a:solidFill>
                  <a:srgbClr val="FFFFFF"/>
                </a:solidFill>
                <a:latin typeface="Calibri"/>
                <a:cs typeface="Calibri"/>
              </a:rPr>
              <a:t> </a:t>
            </a:r>
            <a:r>
              <a:rPr kern="0" spc="-10" dirty="0">
                <a:solidFill>
                  <a:srgbClr val="FFFFFF"/>
                </a:solidFill>
                <a:latin typeface="Calibri"/>
                <a:cs typeface="Calibri"/>
              </a:rPr>
              <a:t>Akdeniz</a:t>
            </a:r>
            <a:r>
              <a:rPr kern="0" spc="-5" dirty="0">
                <a:solidFill>
                  <a:srgbClr val="FFFFFF"/>
                </a:solidFill>
                <a:latin typeface="Calibri"/>
                <a:cs typeface="Calibri"/>
              </a:rPr>
              <a:t> </a:t>
            </a:r>
            <a:r>
              <a:rPr kern="0" spc="-10" dirty="0">
                <a:solidFill>
                  <a:srgbClr val="FFFFFF"/>
                </a:solidFill>
                <a:latin typeface="Calibri"/>
                <a:cs typeface="Calibri"/>
              </a:rPr>
              <a:t>Diyeti,</a:t>
            </a:r>
            <a:r>
              <a:rPr kern="0" spc="45" dirty="0">
                <a:solidFill>
                  <a:srgbClr val="FFFFFF"/>
                </a:solidFill>
                <a:latin typeface="Calibri"/>
                <a:cs typeface="Calibri"/>
              </a:rPr>
              <a:t> </a:t>
            </a:r>
            <a:r>
              <a:rPr b="1" kern="0" dirty="0">
                <a:solidFill>
                  <a:srgbClr val="FFFFFF"/>
                </a:solidFill>
                <a:latin typeface="Calibri"/>
                <a:cs typeface="Calibri"/>
              </a:rPr>
              <a:t>düşük</a:t>
            </a:r>
            <a:r>
              <a:rPr b="1" kern="0" spc="-40" dirty="0">
                <a:solidFill>
                  <a:srgbClr val="FFFFFF"/>
                </a:solidFill>
                <a:latin typeface="Calibri"/>
                <a:cs typeface="Calibri"/>
              </a:rPr>
              <a:t> </a:t>
            </a:r>
            <a:r>
              <a:rPr b="1" kern="0" dirty="0">
                <a:solidFill>
                  <a:srgbClr val="FFFFFF"/>
                </a:solidFill>
                <a:latin typeface="Calibri"/>
                <a:cs typeface="Calibri"/>
              </a:rPr>
              <a:t>ölüm</a:t>
            </a:r>
            <a:r>
              <a:rPr b="1" kern="0" spc="-25" dirty="0">
                <a:solidFill>
                  <a:srgbClr val="FFFFFF"/>
                </a:solidFill>
                <a:latin typeface="Calibri"/>
                <a:cs typeface="Calibri"/>
              </a:rPr>
              <a:t> </a:t>
            </a:r>
            <a:r>
              <a:rPr b="1" kern="0" spc="-5" dirty="0">
                <a:solidFill>
                  <a:srgbClr val="FFFFFF"/>
                </a:solidFill>
                <a:latin typeface="Calibri"/>
                <a:cs typeface="Calibri"/>
              </a:rPr>
              <a:t>riski,</a:t>
            </a:r>
            <a:r>
              <a:rPr b="1" kern="0" spc="-10" dirty="0">
                <a:solidFill>
                  <a:srgbClr val="FFFFFF"/>
                </a:solidFill>
                <a:latin typeface="Calibri"/>
                <a:cs typeface="Calibri"/>
              </a:rPr>
              <a:t> </a:t>
            </a:r>
            <a:r>
              <a:rPr b="1" kern="0" dirty="0">
                <a:solidFill>
                  <a:srgbClr val="FFFFFF"/>
                </a:solidFill>
                <a:latin typeface="Calibri"/>
                <a:cs typeface="Calibri"/>
              </a:rPr>
              <a:t>KVH,</a:t>
            </a:r>
            <a:r>
              <a:rPr b="1" kern="0" spc="-15" dirty="0">
                <a:solidFill>
                  <a:srgbClr val="FFFFFF"/>
                </a:solidFill>
                <a:latin typeface="Calibri"/>
                <a:cs typeface="Calibri"/>
              </a:rPr>
              <a:t> </a:t>
            </a:r>
            <a:r>
              <a:rPr b="1" kern="0" spc="-5" dirty="0">
                <a:solidFill>
                  <a:srgbClr val="FFFFFF"/>
                </a:solidFill>
                <a:latin typeface="Calibri"/>
                <a:cs typeface="Calibri"/>
              </a:rPr>
              <a:t>diyabet, </a:t>
            </a:r>
            <a:r>
              <a:rPr b="1" kern="0" dirty="0">
                <a:solidFill>
                  <a:srgbClr val="FFFFFF"/>
                </a:solidFill>
                <a:latin typeface="Calibri"/>
                <a:cs typeface="Calibri"/>
              </a:rPr>
              <a:t> </a:t>
            </a:r>
            <a:r>
              <a:rPr b="1" kern="0" spc="-5" dirty="0">
                <a:solidFill>
                  <a:srgbClr val="FFFFFF"/>
                </a:solidFill>
                <a:latin typeface="Calibri"/>
                <a:cs typeface="Calibri"/>
              </a:rPr>
              <a:t>metabolik</a:t>
            </a:r>
            <a:r>
              <a:rPr b="1" kern="0" spc="-40" dirty="0">
                <a:solidFill>
                  <a:srgbClr val="FFFFFF"/>
                </a:solidFill>
                <a:latin typeface="Calibri"/>
                <a:cs typeface="Calibri"/>
              </a:rPr>
              <a:t> </a:t>
            </a:r>
            <a:r>
              <a:rPr b="1" kern="0" spc="-5" dirty="0">
                <a:solidFill>
                  <a:srgbClr val="FFFFFF"/>
                </a:solidFill>
                <a:latin typeface="Calibri"/>
                <a:cs typeface="Calibri"/>
              </a:rPr>
              <a:t>sendrom,</a:t>
            </a:r>
            <a:r>
              <a:rPr b="1" kern="0" spc="-40" dirty="0">
                <a:solidFill>
                  <a:srgbClr val="FFFFFF"/>
                </a:solidFill>
                <a:latin typeface="Calibri"/>
                <a:cs typeface="Calibri"/>
              </a:rPr>
              <a:t> </a:t>
            </a:r>
            <a:r>
              <a:rPr b="1" kern="0" spc="-5" dirty="0">
                <a:solidFill>
                  <a:srgbClr val="FFFFFF"/>
                </a:solidFill>
                <a:latin typeface="Calibri"/>
                <a:cs typeface="Calibri"/>
              </a:rPr>
              <a:t>bilişsel</a:t>
            </a:r>
            <a:r>
              <a:rPr b="1" kern="0" spc="-35" dirty="0">
                <a:solidFill>
                  <a:srgbClr val="FFFFFF"/>
                </a:solidFill>
                <a:latin typeface="Calibri"/>
                <a:cs typeface="Calibri"/>
              </a:rPr>
              <a:t> </a:t>
            </a:r>
            <a:r>
              <a:rPr b="1" kern="0" spc="-5" dirty="0">
                <a:solidFill>
                  <a:srgbClr val="FFFFFF"/>
                </a:solidFill>
                <a:latin typeface="Calibri"/>
                <a:cs typeface="Calibri"/>
              </a:rPr>
              <a:t>bozulma</a:t>
            </a:r>
            <a:r>
              <a:rPr b="1" kern="0" spc="-20" dirty="0">
                <a:solidFill>
                  <a:srgbClr val="FFFFFF"/>
                </a:solidFill>
                <a:latin typeface="Calibri"/>
                <a:cs typeface="Calibri"/>
              </a:rPr>
              <a:t> </a:t>
            </a:r>
            <a:r>
              <a:rPr b="1" kern="0" spc="-10" dirty="0">
                <a:solidFill>
                  <a:srgbClr val="FFFFFF"/>
                </a:solidFill>
                <a:latin typeface="Calibri"/>
                <a:cs typeface="Calibri"/>
              </a:rPr>
              <a:t>ve</a:t>
            </a:r>
            <a:r>
              <a:rPr b="1" kern="0" spc="-20" dirty="0">
                <a:solidFill>
                  <a:srgbClr val="FFFFFF"/>
                </a:solidFill>
                <a:latin typeface="Calibri"/>
                <a:cs typeface="Calibri"/>
              </a:rPr>
              <a:t> </a:t>
            </a:r>
            <a:r>
              <a:rPr b="1" kern="0" spc="-10" dirty="0">
                <a:solidFill>
                  <a:srgbClr val="FFFFFF"/>
                </a:solidFill>
                <a:latin typeface="Calibri"/>
                <a:cs typeface="Calibri"/>
              </a:rPr>
              <a:t>depresyon</a:t>
            </a:r>
            <a:r>
              <a:rPr b="1" kern="0" spc="-45" dirty="0">
                <a:solidFill>
                  <a:srgbClr val="FFFFFF"/>
                </a:solidFill>
                <a:latin typeface="Calibri"/>
                <a:cs typeface="Calibri"/>
              </a:rPr>
              <a:t> </a:t>
            </a:r>
            <a:r>
              <a:rPr b="1" kern="0" spc="-5" dirty="0" err="1">
                <a:solidFill>
                  <a:srgbClr val="FFFFFF"/>
                </a:solidFill>
                <a:latin typeface="Calibri"/>
                <a:cs typeface="Calibri"/>
              </a:rPr>
              <a:t>gibi</a:t>
            </a:r>
            <a:r>
              <a:rPr b="1" kern="0" spc="-10" dirty="0">
                <a:solidFill>
                  <a:srgbClr val="FFFFFF"/>
                </a:solidFill>
                <a:latin typeface="Calibri"/>
                <a:cs typeface="Calibri"/>
              </a:rPr>
              <a:t> </a:t>
            </a:r>
            <a:r>
              <a:rPr b="1" kern="0" spc="-5" dirty="0" err="1">
                <a:solidFill>
                  <a:srgbClr val="FFFFFF"/>
                </a:solidFill>
                <a:latin typeface="Calibri"/>
                <a:cs typeface="Calibri"/>
              </a:rPr>
              <a:t>birçok</a:t>
            </a:r>
            <a:r>
              <a:rPr lang="tr-TR" kern="0" dirty="0">
                <a:solidFill>
                  <a:sysClr val="windowText" lastClr="000000"/>
                </a:solidFill>
                <a:latin typeface="Calibri"/>
                <a:cs typeface="Calibri"/>
              </a:rPr>
              <a:t> </a:t>
            </a:r>
            <a:r>
              <a:rPr b="1" kern="0" spc="-5" dirty="0" err="1">
                <a:solidFill>
                  <a:srgbClr val="FFFFFF"/>
                </a:solidFill>
                <a:latin typeface="Calibri"/>
                <a:cs typeface="Calibri"/>
              </a:rPr>
              <a:t>hastalığın</a:t>
            </a:r>
            <a:r>
              <a:rPr b="1" kern="0" spc="-55" dirty="0">
                <a:solidFill>
                  <a:srgbClr val="FFFFFF"/>
                </a:solidFill>
                <a:latin typeface="Calibri"/>
                <a:cs typeface="Calibri"/>
              </a:rPr>
              <a:t> </a:t>
            </a:r>
            <a:r>
              <a:rPr b="1" kern="0" spc="-5" dirty="0">
                <a:solidFill>
                  <a:srgbClr val="FFFFFF"/>
                </a:solidFill>
                <a:latin typeface="Calibri"/>
                <a:cs typeface="Calibri"/>
              </a:rPr>
              <a:t>önlenmesinde</a:t>
            </a:r>
            <a:r>
              <a:rPr b="1" kern="0" spc="-25" dirty="0">
                <a:solidFill>
                  <a:srgbClr val="FFFFFF"/>
                </a:solidFill>
                <a:latin typeface="Calibri"/>
                <a:cs typeface="Calibri"/>
              </a:rPr>
              <a:t> etkilidir.</a:t>
            </a:r>
            <a:endParaRPr kern="0" dirty="0">
              <a:solidFill>
                <a:sysClr val="windowText" lastClr="000000"/>
              </a:solidFill>
              <a:latin typeface="Calibri"/>
              <a:cs typeface="Calibri"/>
            </a:endParaRPr>
          </a:p>
          <a:p>
            <a:pPr>
              <a:spcBef>
                <a:spcPts val="25"/>
              </a:spcBef>
            </a:pPr>
            <a:endParaRPr sz="1750" kern="0" dirty="0">
              <a:solidFill>
                <a:sysClr val="windowText" lastClr="000000"/>
              </a:solidFill>
              <a:latin typeface="Calibri"/>
              <a:cs typeface="Calibri"/>
            </a:endParaRPr>
          </a:p>
          <a:p>
            <a:pPr marL="12700" marR="90805"/>
            <a:r>
              <a:rPr kern="0" spc="-5" dirty="0">
                <a:solidFill>
                  <a:srgbClr val="FFFFFF"/>
                </a:solidFill>
                <a:latin typeface="Calibri"/>
                <a:cs typeface="Calibri"/>
              </a:rPr>
              <a:t>Meyve,</a:t>
            </a:r>
            <a:r>
              <a:rPr kern="0" dirty="0">
                <a:solidFill>
                  <a:srgbClr val="FFFFFF"/>
                </a:solidFill>
                <a:latin typeface="Calibri"/>
                <a:cs typeface="Calibri"/>
              </a:rPr>
              <a:t> </a:t>
            </a:r>
            <a:r>
              <a:rPr kern="0" spc="-5" dirty="0">
                <a:solidFill>
                  <a:srgbClr val="FFFFFF"/>
                </a:solidFill>
                <a:latin typeface="Calibri"/>
                <a:cs typeface="Calibri"/>
              </a:rPr>
              <a:t>baklagiller</a:t>
            </a:r>
            <a:r>
              <a:rPr kern="0" spc="10" dirty="0">
                <a:solidFill>
                  <a:srgbClr val="FFFFFF"/>
                </a:solidFill>
                <a:latin typeface="Calibri"/>
                <a:cs typeface="Calibri"/>
              </a:rPr>
              <a:t> </a:t>
            </a:r>
            <a:r>
              <a:rPr kern="0" spc="-5" dirty="0">
                <a:solidFill>
                  <a:srgbClr val="FFFFFF"/>
                </a:solidFill>
                <a:latin typeface="Calibri"/>
                <a:cs typeface="Calibri"/>
              </a:rPr>
              <a:t>ve</a:t>
            </a:r>
            <a:r>
              <a:rPr kern="0" spc="5" dirty="0">
                <a:solidFill>
                  <a:srgbClr val="FFFFFF"/>
                </a:solidFill>
                <a:latin typeface="Calibri"/>
                <a:cs typeface="Calibri"/>
              </a:rPr>
              <a:t> </a:t>
            </a:r>
            <a:r>
              <a:rPr kern="0" spc="-10" dirty="0">
                <a:solidFill>
                  <a:srgbClr val="FFFFFF"/>
                </a:solidFill>
                <a:latin typeface="Calibri"/>
                <a:cs typeface="Calibri"/>
              </a:rPr>
              <a:t>sebzeler</a:t>
            </a:r>
            <a:r>
              <a:rPr kern="0" dirty="0">
                <a:solidFill>
                  <a:srgbClr val="FFFFFF"/>
                </a:solidFill>
                <a:latin typeface="Calibri"/>
                <a:cs typeface="Calibri"/>
              </a:rPr>
              <a:t> </a:t>
            </a:r>
            <a:r>
              <a:rPr kern="0" spc="-5" dirty="0">
                <a:solidFill>
                  <a:srgbClr val="FFFFFF"/>
                </a:solidFill>
                <a:latin typeface="Calibri"/>
                <a:cs typeface="Calibri"/>
              </a:rPr>
              <a:t>bakımından</a:t>
            </a:r>
            <a:r>
              <a:rPr kern="0" spc="15" dirty="0">
                <a:solidFill>
                  <a:srgbClr val="FFFFFF"/>
                </a:solidFill>
                <a:latin typeface="Calibri"/>
                <a:cs typeface="Calibri"/>
              </a:rPr>
              <a:t> </a:t>
            </a:r>
            <a:r>
              <a:rPr kern="0" spc="-10" dirty="0">
                <a:solidFill>
                  <a:srgbClr val="FFFFFF"/>
                </a:solidFill>
                <a:latin typeface="Calibri"/>
                <a:cs typeface="Calibri"/>
              </a:rPr>
              <a:t>zengin</a:t>
            </a:r>
            <a:r>
              <a:rPr kern="0" spc="15" dirty="0">
                <a:solidFill>
                  <a:srgbClr val="FFFFFF"/>
                </a:solidFill>
                <a:latin typeface="Calibri"/>
                <a:cs typeface="Calibri"/>
              </a:rPr>
              <a:t> </a:t>
            </a:r>
            <a:r>
              <a:rPr kern="0" spc="-5" dirty="0">
                <a:solidFill>
                  <a:srgbClr val="FFFFFF"/>
                </a:solidFill>
                <a:latin typeface="Calibri"/>
                <a:cs typeface="Calibri"/>
              </a:rPr>
              <a:t>bir</a:t>
            </a:r>
            <a:r>
              <a:rPr kern="0" dirty="0">
                <a:solidFill>
                  <a:srgbClr val="FFFFFF"/>
                </a:solidFill>
                <a:latin typeface="Calibri"/>
                <a:cs typeface="Calibri"/>
              </a:rPr>
              <a:t> </a:t>
            </a:r>
            <a:r>
              <a:rPr kern="0" spc="-10" dirty="0">
                <a:solidFill>
                  <a:srgbClr val="FFFFFF"/>
                </a:solidFill>
                <a:latin typeface="Calibri"/>
                <a:cs typeface="Calibri"/>
              </a:rPr>
              <a:t>Akdeniz</a:t>
            </a:r>
            <a:r>
              <a:rPr kern="0" dirty="0">
                <a:solidFill>
                  <a:srgbClr val="FFFFFF"/>
                </a:solidFill>
                <a:latin typeface="Calibri"/>
                <a:cs typeface="Calibri"/>
              </a:rPr>
              <a:t> </a:t>
            </a:r>
            <a:r>
              <a:rPr kern="0" spc="-10" dirty="0">
                <a:solidFill>
                  <a:srgbClr val="FFFFFF"/>
                </a:solidFill>
                <a:latin typeface="Calibri"/>
                <a:cs typeface="Calibri"/>
              </a:rPr>
              <a:t>diyeti </a:t>
            </a:r>
            <a:r>
              <a:rPr kern="0" spc="-5" dirty="0">
                <a:solidFill>
                  <a:srgbClr val="FFFFFF"/>
                </a:solidFill>
                <a:latin typeface="Calibri"/>
                <a:cs typeface="Calibri"/>
              </a:rPr>
              <a:t> </a:t>
            </a:r>
            <a:r>
              <a:rPr kern="0" spc="-25" dirty="0">
                <a:solidFill>
                  <a:srgbClr val="FFFFFF"/>
                </a:solidFill>
                <a:latin typeface="Calibri"/>
                <a:cs typeface="Calibri"/>
              </a:rPr>
              <a:t>tüketenler, </a:t>
            </a:r>
            <a:r>
              <a:rPr b="1" kern="0" spc="-10" dirty="0">
                <a:solidFill>
                  <a:srgbClr val="FFFFFF"/>
                </a:solidFill>
                <a:latin typeface="Calibri"/>
                <a:cs typeface="Calibri"/>
              </a:rPr>
              <a:t>diyet </a:t>
            </a:r>
            <a:r>
              <a:rPr b="1" kern="0" dirty="0">
                <a:solidFill>
                  <a:srgbClr val="FFFFFF"/>
                </a:solidFill>
                <a:latin typeface="Calibri"/>
                <a:cs typeface="Calibri"/>
              </a:rPr>
              <a:t>tipine </a:t>
            </a:r>
            <a:r>
              <a:rPr b="1" kern="0" spc="-5" dirty="0">
                <a:solidFill>
                  <a:srgbClr val="FFFFFF"/>
                </a:solidFill>
                <a:latin typeface="Calibri"/>
                <a:cs typeface="Calibri"/>
              </a:rPr>
              <a:t>bakılmaksızın </a:t>
            </a:r>
            <a:r>
              <a:rPr b="1" kern="0" dirty="0">
                <a:solidFill>
                  <a:srgbClr val="FFFFFF"/>
                </a:solidFill>
                <a:latin typeface="Calibri"/>
                <a:cs typeface="Calibri"/>
              </a:rPr>
              <a:t>daha </a:t>
            </a:r>
            <a:r>
              <a:rPr b="1" kern="0" spc="-5" dirty="0">
                <a:solidFill>
                  <a:srgbClr val="FFFFFF"/>
                </a:solidFill>
                <a:latin typeface="Calibri"/>
                <a:cs typeface="Calibri"/>
              </a:rPr>
              <a:t>yüksek </a:t>
            </a:r>
            <a:r>
              <a:rPr b="1" kern="0" spc="-10" dirty="0">
                <a:solidFill>
                  <a:srgbClr val="FFFFFF"/>
                </a:solidFill>
                <a:latin typeface="Calibri"/>
                <a:cs typeface="Calibri"/>
              </a:rPr>
              <a:t>miktarda </a:t>
            </a:r>
            <a:r>
              <a:rPr b="1" kern="0" spc="-15" dirty="0">
                <a:solidFill>
                  <a:srgbClr val="FFFFFF"/>
                </a:solidFill>
                <a:latin typeface="Calibri"/>
                <a:cs typeface="Calibri"/>
              </a:rPr>
              <a:t>fekal </a:t>
            </a:r>
            <a:r>
              <a:rPr b="1" kern="0" dirty="0">
                <a:solidFill>
                  <a:srgbClr val="FFFFFF"/>
                </a:solidFill>
                <a:latin typeface="Calibri"/>
                <a:cs typeface="Calibri"/>
              </a:rPr>
              <a:t>kısa </a:t>
            </a:r>
            <a:r>
              <a:rPr b="1" kern="0" spc="-395" dirty="0">
                <a:solidFill>
                  <a:srgbClr val="FFFFFF"/>
                </a:solidFill>
                <a:latin typeface="Calibri"/>
                <a:cs typeface="Calibri"/>
              </a:rPr>
              <a:t> </a:t>
            </a:r>
            <a:r>
              <a:rPr b="1" kern="0" spc="-5" dirty="0">
                <a:solidFill>
                  <a:srgbClr val="FFFFFF"/>
                </a:solidFill>
                <a:latin typeface="Calibri"/>
                <a:cs typeface="Calibri"/>
              </a:rPr>
              <a:t>zincirli</a:t>
            </a:r>
            <a:r>
              <a:rPr b="1" kern="0" spc="-50" dirty="0">
                <a:solidFill>
                  <a:srgbClr val="FFFFFF"/>
                </a:solidFill>
                <a:latin typeface="Calibri"/>
                <a:cs typeface="Calibri"/>
              </a:rPr>
              <a:t> </a:t>
            </a:r>
            <a:r>
              <a:rPr b="1" kern="0" spc="-10" dirty="0">
                <a:solidFill>
                  <a:srgbClr val="FFFFFF"/>
                </a:solidFill>
                <a:latin typeface="Calibri"/>
                <a:cs typeface="Calibri"/>
              </a:rPr>
              <a:t>yağ</a:t>
            </a:r>
            <a:r>
              <a:rPr b="1" kern="0" dirty="0">
                <a:solidFill>
                  <a:srgbClr val="FFFFFF"/>
                </a:solidFill>
                <a:latin typeface="Calibri"/>
                <a:cs typeface="Calibri"/>
              </a:rPr>
              <a:t> asidi</a:t>
            </a:r>
            <a:r>
              <a:rPr b="1" kern="0" spc="-25" dirty="0">
                <a:solidFill>
                  <a:srgbClr val="FFFFFF"/>
                </a:solidFill>
                <a:latin typeface="Calibri"/>
                <a:cs typeface="Calibri"/>
              </a:rPr>
              <a:t> </a:t>
            </a:r>
            <a:r>
              <a:rPr b="1" kern="0" spc="-5" dirty="0">
                <a:solidFill>
                  <a:srgbClr val="FFFFFF"/>
                </a:solidFill>
                <a:latin typeface="Calibri"/>
                <a:cs typeface="Calibri"/>
              </a:rPr>
              <a:t>seviyesine</a:t>
            </a:r>
            <a:r>
              <a:rPr b="1" kern="0" spc="-15" dirty="0">
                <a:solidFill>
                  <a:srgbClr val="FFFFFF"/>
                </a:solidFill>
                <a:latin typeface="Calibri"/>
                <a:cs typeface="Calibri"/>
              </a:rPr>
              <a:t> </a:t>
            </a:r>
            <a:r>
              <a:rPr b="1" kern="0" spc="-25" dirty="0">
                <a:solidFill>
                  <a:srgbClr val="FFFFFF"/>
                </a:solidFill>
                <a:latin typeface="Calibri"/>
                <a:cs typeface="Calibri"/>
              </a:rPr>
              <a:t>sahiptir.</a:t>
            </a:r>
            <a:endParaRPr kern="0" dirty="0">
              <a:solidFill>
                <a:sysClr val="windowText" lastClr="000000"/>
              </a:solidFill>
              <a:latin typeface="Calibri"/>
              <a:cs typeface="Calibri"/>
            </a:endParaRPr>
          </a:p>
          <a:p>
            <a:pPr>
              <a:spcBef>
                <a:spcPts val="25"/>
              </a:spcBef>
            </a:pPr>
            <a:endParaRPr sz="1750" kern="0" dirty="0">
              <a:solidFill>
                <a:sysClr val="windowText" lastClr="000000"/>
              </a:solidFill>
              <a:latin typeface="Calibri"/>
              <a:cs typeface="Calibri"/>
            </a:endParaRPr>
          </a:p>
          <a:p>
            <a:pPr marL="12700" marR="5080"/>
            <a:r>
              <a:rPr b="1" kern="0" spc="-10" dirty="0">
                <a:solidFill>
                  <a:srgbClr val="FFFFFF"/>
                </a:solidFill>
                <a:latin typeface="Calibri"/>
                <a:cs typeface="Calibri"/>
              </a:rPr>
              <a:t>Akdeniz</a:t>
            </a:r>
            <a:r>
              <a:rPr b="1" kern="0" spc="-5" dirty="0">
                <a:solidFill>
                  <a:srgbClr val="FFFFFF"/>
                </a:solidFill>
                <a:latin typeface="Calibri"/>
                <a:cs typeface="Calibri"/>
              </a:rPr>
              <a:t> </a:t>
            </a:r>
            <a:r>
              <a:rPr b="1" kern="0" spc="-10" dirty="0">
                <a:solidFill>
                  <a:srgbClr val="FFFFFF"/>
                </a:solidFill>
                <a:latin typeface="Calibri"/>
                <a:cs typeface="Calibri"/>
              </a:rPr>
              <a:t>diyetine</a:t>
            </a:r>
            <a:r>
              <a:rPr b="1" kern="0" dirty="0">
                <a:solidFill>
                  <a:srgbClr val="FFFFFF"/>
                </a:solidFill>
                <a:latin typeface="Calibri"/>
                <a:cs typeface="Calibri"/>
              </a:rPr>
              <a:t> </a:t>
            </a:r>
            <a:r>
              <a:rPr b="1" kern="0" spc="-5" dirty="0">
                <a:solidFill>
                  <a:srgbClr val="FFFFFF"/>
                </a:solidFill>
                <a:latin typeface="Calibri"/>
                <a:cs typeface="Calibri"/>
              </a:rPr>
              <a:t>düşük</a:t>
            </a:r>
            <a:r>
              <a:rPr b="1" kern="0" spc="-30" dirty="0">
                <a:solidFill>
                  <a:srgbClr val="FFFFFF"/>
                </a:solidFill>
                <a:latin typeface="Calibri"/>
                <a:cs typeface="Calibri"/>
              </a:rPr>
              <a:t> </a:t>
            </a:r>
            <a:r>
              <a:rPr b="1" kern="0" dirty="0">
                <a:solidFill>
                  <a:srgbClr val="FFFFFF"/>
                </a:solidFill>
                <a:latin typeface="Calibri"/>
                <a:cs typeface="Calibri"/>
              </a:rPr>
              <a:t>bağlılık</a:t>
            </a:r>
            <a:r>
              <a:rPr kern="0" dirty="0">
                <a:solidFill>
                  <a:srgbClr val="FFFFFF"/>
                </a:solidFill>
                <a:latin typeface="Calibri"/>
                <a:cs typeface="Calibri"/>
              </a:rPr>
              <a:t>,</a:t>
            </a:r>
            <a:r>
              <a:rPr kern="0" spc="-20" dirty="0">
                <a:solidFill>
                  <a:srgbClr val="FFFFFF"/>
                </a:solidFill>
                <a:latin typeface="Calibri"/>
                <a:cs typeface="Calibri"/>
              </a:rPr>
              <a:t> </a:t>
            </a:r>
            <a:r>
              <a:rPr kern="0" spc="-15" dirty="0">
                <a:solidFill>
                  <a:srgbClr val="FFFFFF"/>
                </a:solidFill>
                <a:latin typeface="Calibri"/>
                <a:cs typeface="Calibri"/>
              </a:rPr>
              <a:t>kardiyovasküler</a:t>
            </a:r>
            <a:r>
              <a:rPr kern="0" spc="10" dirty="0">
                <a:solidFill>
                  <a:srgbClr val="FFFFFF"/>
                </a:solidFill>
                <a:latin typeface="Calibri"/>
                <a:cs typeface="Calibri"/>
              </a:rPr>
              <a:t> </a:t>
            </a:r>
            <a:r>
              <a:rPr kern="0" spc="-10" dirty="0">
                <a:solidFill>
                  <a:srgbClr val="FFFFFF"/>
                </a:solidFill>
                <a:latin typeface="Calibri"/>
                <a:cs typeface="Calibri"/>
              </a:rPr>
              <a:t>hastalık</a:t>
            </a:r>
            <a:r>
              <a:rPr kern="0" spc="20" dirty="0">
                <a:solidFill>
                  <a:srgbClr val="FFFFFF"/>
                </a:solidFill>
                <a:latin typeface="Calibri"/>
                <a:cs typeface="Calibri"/>
              </a:rPr>
              <a:t> </a:t>
            </a:r>
            <a:r>
              <a:rPr kern="0" spc="-5" dirty="0">
                <a:solidFill>
                  <a:srgbClr val="FFFFFF"/>
                </a:solidFill>
                <a:latin typeface="Calibri"/>
                <a:cs typeface="Calibri"/>
              </a:rPr>
              <a:t>için</a:t>
            </a:r>
            <a:r>
              <a:rPr kern="0" spc="20" dirty="0">
                <a:solidFill>
                  <a:srgbClr val="FFFFFF"/>
                </a:solidFill>
                <a:latin typeface="Calibri"/>
                <a:cs typeface="Calibri"/>
              </a:rPr>
              <a:t> </a:t>
            </a:r>
            <a:r>
              <a:rPr kern="0" spc="-10" dirty="0">
                <a:solidFill>
                  <a:srgbClr val="FFFFFF"/>
                </a:solidFill>
                <a:latin typeface="Calibri"/>
                <a:cs typeface="Calibri"/>
              </a:rPr>
              <a:t>potansiyel </a:t>
            </a:r>
            <a:r>
              <a:rPr kern="0" spc="-395" dirty="0">
                <a:solidFill>
                  <a:srgbClr val="FFFFFF"/>
                </a:solidFill>
                <a:latin typeface="Calibri"/>
                <a:cs typeface="Calibri"/>
              </a:rPr>
              <a:t> </a:t>
            </a:r>
            <a:r>
              <a:rPr kern="0" spc="-5" dirty="0">
                <a:solidFill>
                  <a:srgbClr val="FFFFFF"/>
                </a:solidFill>
                <a:latin typeface="Calibri"/>
                <a:cs typeface="Calibri"/>
              </a:rPr>
              <a:t>bir</a:t>
            </a:r>
            <a:r>
              <a:rPr kern="0" spc="5" dirty="0">
                <a:solidFill>
                  <a:srgbClr val="FFFFFF"/>
                </a:solidFill>
                <a:latin typeface="Calibri"/>
                <a:cs typeface="Calibri"/>
              </a:rPr>
              <a:t> </a:t>
            </a:r>
            <a:r>
              <a:rPr kern="0" spc="-5" dirty="0">
                <a:solidFill>
                  <a:srgbClr val="FFFFFF"/>
                </a:solidFill>
                <a:latin typeface="Calibri"/>
                <a:cs typeface="Calibri"/>
              </a:rPr>
              <a:t>risk</a:t>
            </a:r>
            <a:r>
              <a:rPr kern="0" spc="5" dirty="0">
                <a:solidFill>
                  <a:srgbClr val="FFFFFF"/>
                </a:solidFill>
                <a:latin typeface="Calibri"/>
                <a:cs typeface="Calibri"/>
              </a:rPr>
              <a:t> </a:t>
            </a:r>
            <a:r>
              <a:rPr kern="0" spc="-15" dirty="0">
                <a:solidFill>
                  <a:srgbClr val="FFFFFF"/>
                </a:solidFill>
                <a:latin typeface="Calibri"/>
                <a:cs typeface="Calibri"/>
              </a:rPr>
              <a:t>faktörü</a:t>
            </a:r>
            <a:r>
              <a:rPr kern="0" dirty="0">
                <a:solidFill>
                  <a:srgbClr val="FFFFFF"/>
                </a:solidFill>
                <a:latin typeface="Calibri"/>
                <a:cs typeface="Calibri"/>
              </a:rPr>
              <a:t> </a:t>
            </a:r>
            <a:r>
              <a:rPr kern="0" spc="-5" dirty="0">
                <a:solidFill>
                  <a:srgbClr val="FFFFFF"/>
                </a:solidFill>
                <a:latin typeface="Calibri"/>
                <a:cs typeface="Calibri"/>
              </a:rPr>
              <a:t>olan</a:t>
            </a:r>
            <a:r>
              <a:rPr kern="0" spc="15" dirty="0">
                <a:solidFill>
                  <a:srgbClr val="FFFFFF"/>
                </a:solidFill>
                <a:latin typeface="Calibri"/>
                <a:cs typeface="Calibri"/>
              </a:rPr>
              <a:t> </a:t>
            </a:r>
            <a:r>
              <a:rPr kern="0" spc="-15" dirty="0">
                <a:solidFill>
                  <a:srgbClr val="FFFFFF"/>
                </a:solidFill>
                <a:latin typeface="Calibri"/>
                <a:cs typeface="Calibri"/>
              </a:rPr>
              <a:t>idrar</a:t>
            </a:r>
            <a:r>
              <a:rPr kern="0" spc="30" dirty="0">
                <a:solidFill>
                  <a:srgbClr val="FFFFFF"/>
                </a:solidFill>
                <a:latin typeface="Calibri"/>
                <a:cs typeface="Calibri"/>
              </a:rPr>
              <a:t> </a:t>
            </a:r>
            <a:r>
              <a:rPr b="1" kern="0" spc="-5" dirty="0">
                <a:solidFill>
                  <a:srgbClr val="FFFFFF"/>
                </a:solidFill>
                <a:latin typeface="Calibri"/>
                <a:cs typeface="Calibri"/>
              </a:rPr>
              <a:t>trimetilamin</a:t>
            </a:r>
            <a:r>
              <a:rPr b="1" kern="0" spc="-45" dirty="0">
                <a:solidFill>
                  <a:srgbClr val="FFFFFF"/>
                </a:solidFill>
                <a:latin typeface="Calibri"/>
                <a:cs typeface="Calibri"/>
              </a:rPr>
              <a:t> </a:t>
            </a:r>
            <a:r>
              <a:rPr b="1" kern="0" spc="-5" dirty="0">
                <a:solidFill>
                  <a:srgbClr val="FFFFFF"/>
                </a:solidFill>
                <a:latin typeface="Calibri"/>
                <a:cs typeface="Calibri"/>
              </a:rPr>
              <a:t>oksit</a:t>
            </a:r>
            <a:r>
              <a:rPr b="1" kern="0" spc="-20" dirty="0">
                <a:solidFill>
                  <a:srgbClr val="FFFFFF"/>
                </a:solidFill>
                <a:latin typeface="Calibri"/>
                <a:cs typeface="Calibri"/>
              </a:rPr>
              <a:t> </a:t>
            </a:r>
            <a:r>
              <a:rPr b="1" kern="0" spc="-10" dirty="0">
                <a:solidFill>
                  <a:srgbClr val="FFFFFF"/>
                </a:solidFill>
                <a:latin typeface="Calibri"/>
                <a:cs typeface="Calibri"/>
              </a:rPr>
              <a:t>seviyelerinde</a:t>
            </a:r>
            <a:r>
              <a:rPr b="1" kern="0" spc="-45" dirty="0">
                <a:solidFill>
                  <a:srgbClr val="FFFFFF"/>
                </a:solidFill>
                <a:latin typeface="Calibri"/>
                <a:cs typeface="Calibri"/>
              </a:rPr>
              <a:t> </a:t>
            </a:r>
            <a:r>
              <a:rPr b="1" kern="0" dirty="0">
                <a:solidFill>
                  <a:srgbClr val="FFFFFF"/>
                </a:solidFill>
                <a:latin typeface="Calibri"/>
                <a:cs typeface="Calibri"/>
              </a:rPr>
              <a:t>bir</a:t>
            </a:r>
            <a:r>
              <a:rPr b="1" kern="0" spc="-5" dirty="0">
                <a:solidFill>
                  <a:srgbClr val="FFFFFF"/>
                </a:solidFill>
                <a:latin typeface="Calibri"/>
                <a:cs typeface="Calibri"/>
              </a:rPr>
              <a:t> </a:t>
            </a:r>
            <a:r>
              <a:rPr b="1" kern="0" dirty="0">
                <a:solidFill>
                  <a:srgbClr val="FFFFFF"/>
                </a:solidFill>
                <a:latin typeface="Calibri"/>
                <a:cs typeface="Calibri"/>
              </a:rPr>
              <a:t>artışa </a:t>
            </a:r>
            <a:r>
              <a:rPr b="1" kern="0" spc="5" dirty="0">
                <a:solidFill>
                  <a:srgbClr val="FFFFFF"/>
                </a:solidFill>
                <a:latin typeface="Calibri"/>
                <a:cs typeface="Calibri"/>
              </a:rPr>
              <a:t> </a:t>
            </a:r>
            <a:r>
              <a:rPr b="1" kern="0" spc="-5" dirty="0">
                <a:solidFill>
                  <a:srgbClr val="FFFFFF"/>
                </a:solidFill>
                <a:latin typeface="Calibri"/>
                <a:cs typeface="Calibri"/>
              </a:rPr>
              <a:t>neden</a:t>
            </a:r>
            <a:r>
              <a:rPr b="1" kern="0" spc="-40" dirty="0">
                <a:solidFill>
                  <a:srgbClr val="FFFFFF"/>
                </a:solidFill>
                <a:latin typeface="Calibri"/>
                <a:cs typeface="Calibri"/>
              </a:rPr>
              <a:t> </a:t>
            </a:r>
            <a:r>
              <a:rPr b="1" kern="0" spc="-20" dirty="0">
                <a:solidFill>
                  <a:srgbClr val="FFFFFF"/>
                </a:solidFill>
                <a:latin typeface="Calibri"/>
                <a:cs typeface="Calibri"/>
              </a:rPr>
              <a:t>olmaktadır.</a:t>
            </a:r>
            <a:endParaRPr kern="0" dirty="0">
              <a:solidFill>
                <a:sysClr val="windowText" lastClr="000000"/>
              </a:solidFill>
              <a:latin typeface="Calibri"/>
              <a:cs typeface="Calibri"/>
            </a:endParaRPr>
          </a:p>
        </p:txBody>
      </p:sp>
    </p:spTree>
    <p:extLst>
      <p:ext uri="{BB962C8B-B14F-4D97-AF65-F5344CB8AC3E}">
        <p14:creationId xmlns:p14="http://schemas.microsoft.com/office/powerpoint/2010/main" val="4139699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297413"/>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99620" y="277887"/>
            <a:ext cx="5972580" cy="517449"/>
          </a:xfrm>
          <a:prstGeom prst="rect">
            <a:avLst/>
          </a:prstGeom>
        </p:spPr>
        <p:txBody>
          <a:bodyPr vert="horz" wrap="square" lIns="0" tIns="67945" rIns="0" bIns="0" rtlCol="0">
            <a:spAutoFit/>
          </a:bodyPr>
          <a:lstStyle/>
          <a:p>
            <a:pPr marL="12700" marR="5080">
              <a:lnSpc>
                <a:spcPts val="3460"/>
              </a:lnSpc>
              <a:spcBef>
                <a:spcPts val="535"/>
              </a:spcBef>
            </a:pPr>
            <a:r>
              <a:rPr lang="tr-TR" sz="3200" spc="-30" dirty="0">
                <a:solidFill>
                  <a:srgbClr val="FFFFFF"/>
                </a:solidFill>
              </a:rPr>
              <a:t>DASH DİYETİ</a:t>
            </a:r>
            <a:endParaRPr lang="tr-TR" sz="3200" dirty="0"/>
          </a:p>
        </p:txBody>
      </p:sp>
      <p:sp>
        <p:nvSpPr>
          <p:cNvPr id="4" name="object 4"/>
          <p:cNvSpPr/>
          <p:nvPr/>
        </p:nvSpPr>
        <p:spPr>
          <a:xfrm>
            <a:off x="2229400" y="1630063"/>
            <a:ext cx="7029440" cy="5301208"/>
          </a:xfrm>
          <a:custGeom>
            <a:avLst/>
            <a:gdLst/>
            <a:ahLst/>
            <a:cxnLst/>
            <a:rect l="l" t="t" r="r" b="b"/>
            <a:pathLst>
              <a:path w="6309359" h="3474720">
                <a:moveTo>
                  <a:pt x="6309359" y="0"/>
                </a:moveTo>
                <a:lnTo>
                  <a:pt x="0" y="0"/>
                </a:lnTo>
                <a:lnTo>
                  <a:pt x="0" y="3474720"/>
                </a:lnTo>
                <a:lnTo>
                  <a:pt x="6309359" y="3474720"/>
                </a:lnTo>
                <a:lnTo>
                  <a:pt x="6309359" y="0"/>
                </a:lnTo>
                <a:close/>
              </a:path>
            </a:pathLst>
          </a:custGeom>
        </p:spPr>
        <p:style>
          <a:lnRef idx="1">
            <a:schemeClr val="accent2"/>
          </a:lnRef>
          <a:fillRef idx="3">
            <a:schemeClr val="accent2"/>
          </a:fillRef>
          <a:effectRef idx="2">
            <a:schemeClr val="accent2"/>
          </a:effectRef>
          <a:fontRef idx="minor">
            <a:schemeClr val="lt1"/>
          </a:fontRef>
        </p:style>
        <p:txBody>
          <a:bodyPr wrap="square" lIns="0" tIns="0" rIns="0" bIns="0" rtlCol="0"/>
          <a:lstStyle/>
          <a:p>
            <a:pPr>
              <a:spcBef>
                <a:spcPts val="34"/>
              </a:spcBef>
            </a:pPr>
            <a:endParaRPr lang="tr-TR" sz="2400" b="1" dirty="0">
              <a:latin typeface="Arial Black" panose="020B0A04020102020204" pitchFamily="34" charset="0"/>
              <a:cs typeface="Times New Roman"/>
            </a:endParaRPr>
          </a:p>
          <a:p>
            <a:pPr marL="94298" marR="89535" algn="ctr"/>
            <a:r>
              <a:rPr lang="tr-TR" sz="2400" b="1" spc="-8" dirty="0">
                <a:latin typeface="Arial Black" panose="020B0A04020102020204" pitchFamily="34" charset="0"/>
                <a:cs typeface="Calibri"/>
              </a:rPr>
              <a:t>DASH</a:t>
            </a:r>
            <a:r>
              <a:rPr lang="tr-TR" sz="2400" b="1" spc="-4" dirty="0">
                <a:latin typeface="Arial Black" panose="020B0A04020102020204" pitchFamily="34" charset="0"/>
                <a:cs typeface="Calibri"/>
              </a:rPr>
              <a:t> </a:t>
            </a:r>
            <a:r>
              <a:rPr lang="tr-TR" sz="2400" b="1" spc="-8" dirty="0">
                <a:latin typeface="Arial Black" panose="020B0A04020102020204" pitchFamily="34" charset="0"/>
                <a:cs typeface="Calibri"/>
              </a:rPr>
              <a:t>diyeti</a:t>
            </a:r>
            <a:r>
              <a:rPr lang="tr-TR" sz="2400" b="1" spc="-4" dirty="0">
                <a:latin typeface="Arial Black" panose="020B0A04020102020204" pitchFamily="34" charset="0"/>
                <a:cs typeface="Calibri"/>
              </a:rPr>
              <a:t> </a:t>
            </a:r>
            <a:r>
              <a:rPr lang="tr-TR" sz="2400" b="1" spc="-11" dirty="0">
                <a:latin typeface="Arial Black" panose="020B0A04020102020204" pitchFamily="34" charset="0"/>
                <a:cs typeface="Calibri"/>
              </a:rPr>
              <a:t>kandaki</a:t>
            </a:r>
            <a:r>
              <a:rPr lang="tr-TR" sz="2400" b="1" spc="4" dirty="0">
                <a:latin typeface="Arial Black" panose="020B0A04020102020204" pitchFamily="34" charset="0"/>
                <a:cs typeface="Calibri"/>
              </a:rPr>
              <a:t> </a:t>
            </a:r>
            <a:r>
              <a:rPr lang="tr-TR" sz="2400" b="1" spc="-11" dirty="0">
                <a:latin typeface="Arial Black" panose="020B0A04020102020204" pitchFamily="34" charset="0"/>
                <a:cs typeface="Calibri"/>
              </a:rPr>
              <a:t>kan</a:t>
            </a:r>
            <a:r>
              <a:rPr lang="tr-TR" sz="2400" b="1" spc="-4" dirty="0">
                <a:latin typeface="Arial Black" panose="020B0A04020102020204" pitchFamily="34" charset="0"/>
                <a:cs typeface="Calibri"/>
              </a:rPr>
              <a:t> </a:t>
            </a:r>
            <a:r>
              <a:rPr lang="tr-TR" sz="2400" b="1" spc="-8" dirty="0">
                <a:latin typeface="Arial Black" panose="020B0A04020102020204" pitchFamily="34" charset="0"/>
                <a:cs typeface="Calibri"/>
              </a:rPr>
              <a:t>basıncını </a:t>
            </a:r>
            <a:r>
              <a:rPr lang="tr-TR" sz="2400" b="1" spc="-11" dirty="0">
                <a:latin typeface="Arial Black" panose="020B0A04020102020204" pitchFamily="34" charset="0"/>
                <a:cs typeface="Calibri"/>
              </a:rPr>
              <a:t>ve </a:t>
            </a:r>
            <a:r>
              <a:rPr lang="tr-TR" sz="2400" b="1" spc="-259" dirty="0">
                <a:latin typeface="Arial Black" panose="020B0A04020102020204" pitchFamily="34" charset="0"/>
                <a:cs typeface="Calibri"/>
              </a:rPr>
              <a:t> </a:t>
            </a:r>
            <a:r>
              <a:rPr lang="tr-TR" sz="2400" b="1" dirty="0">
                <a:latin typeface="Arial Black" panose="020B0A04020102020204" pitchFamily="34" charset="0"/>
                <a:cs typeface="Calibri"/>
              </a:rPr>
              <a:t>LDL</a:t>
            </a:r>
            <a:r>
              <a:rPr lang="tr-TR" sz="2400" b="1" spc="-4" dirty="0">
                <a:latin typeface="Arial Black" panose="020B0A04020102020204" pitchFamily="34" charset="0"/>
                <a:cs typeface="Calibri"/>
              </a:rPr>
              <a:t> </a:t>
            </a:r>
            <a:r>
              <a:rPr lang="tr-TR" sz="2400" b="1" spc="-15" dirty="0">
                <a:latin typeface="Arial Black" panose="020B0A04020102020204" pitchFamily="34" charset="0"/>
                <a:cs typeface="Calibri"/>
              </a:rPr>
              <a:t>kolesterolü</a:t>
            </a:r>
            <a:r>
              <a:rPr lang="tr-TR" sz="2400" b="1" spc="26" dirty="0">
                <a:latin typeface="Arial Black" panose="020B0A04020102020204" pitchFamily="34" charset="0"/>
                <a:cs typeface="Calibri"/>
              </a:rPr>
              <a:t> </a:t>
            </a:r>
            <a:r>
              <a:rPr lang="tr-TR" sz="2400" b="1" spc="-8" dirty="0">
                <a:latin typeface="Arial Black" panose="020B0A04020102020204" pitchFamily="34" charset="0"/>
                <a:cs typeface="Calibri"/>
              </a:rPr>
              <a:t>düşürmektedir.</a:t>
            </a:r>
            <a:endParaRPr lang="tr-TR" sz="2400" b="1" dirty="0">
              <a:latin typeface="Arial Black" panose="020B0A04020102020204" pitchFamily="34" charset="0"/>
              <a:cs typeface="Calibri"/>
            </a:endParaRPr>
          </a:p>
        </p:txBody>
      </p:sp>
      <p:sp>
        <p:nvSpPr>
          <p:cNvPr id="5" name="object 5"/>
          <p:cNvSpPr txBox="1"/>
          <p:nvPr/>
        </p:nvSpPr>
        <p:spPr>
          <a:xfrm>
            <a:off x="2622313" y="3004840"/>
            <a:ext cx="6516216" cy="3105337"/>
          </a:xfrm>
          <a:prstGeom prst="rect">
            <a:avLst/>
          </a:prstGeom>
        </p:spPr>
        <p:txBody>
          <a:bodyPr vert="horz" wrap="square" lIns="0" tIns="149225" rIns="0" bIns="0" rtlCol="0">
            <a:spAutoFit/>
          </a:bodyPr>
          <a:lstStyle/>
          <a:p>
            <a:r>
              <a:rPr lang="tr-TR" sz="2000" b="1" u="sng" dirty="0">
                <a:solidFill>
                  <a:schemeClr val="bg1"/>
                </a:solidFill>
              </a:rPr>
              <a:t>DASH yemek planı özel yiyecekler gerektirmez ve  bunun yerine günlük ve haftalık beslenme hedefleri sağlar. Bu plan şunları önermektedir:</a:t>
            </a:r>
          </a:p>
          <a:p>
            <a:endParaRPr lang="tr-TR" sz="2000" b="1" u="sng" dirty="0">
              <a:solidFill>
                <a:schemeClr val="bg1"/>
              </a:solidFill>
            </a:endParaRPr>
          </a:p>
          <a:p>
            <a:r>
              <a:rPr lang="tr-TR" sz="1600" b="1" dirty="0">
                <a:solidFill>
                  <a:schemeClr val="bg1"/>
                </a:solidFill>
              </a:rPr>
              <a:t>Sebze, meyve ve tam tahıl tüketimini artırmak,</a:t>
            </a:r>
          </a:p>
          <a:p>
            <a:r>
              <a:rPr lang="tr-TR" sz="1600" b="1" dirty="0">
                <a:solidFill>
                  <a:schemeClr val="bg1"/>
                </a:solidFill>
              </a:rPr>
              <a:t>Yağsız veya az yağlı süt ürünleri, balık, kümes</a:t>
            </a:r>
          </a:p>
          <a:p>
            <a:r>
              <a:rPr lang="tr-TR" sz="1600" b="1" dirty="0">
                <a:solidFill>
                  <a:schemeClr val="bg1"/>
                </a:solidFill>
              </a:rPr>
              <a:t>hayvanları, fasulye, fındık ve bitkisel yağlar dahil,</a:t>
            </a:r>
          </a:p>
          <a:p>
            <a:r>
              <a:rPr lang="tr-TR" sz="1600" b="1" dirty="0">
                <a:solidFill>
                  <a:schemeClr val="bg1"/>
                </a:solidFill>
              </a:rPr>
              <a:t>Yağlı etler, tam yağlı süt ürünleri ve</a:t>
            </a:r>
          </a:p>
          <a:p>
            <a:r>
              <a:rPr lang="tr-TR" sz="1600" b="1" dirty="0">
                <a:solidFill>
                  <a:schemeClr val="bg1"/>
                </a:solidFill>
              </a:rPr>
              <a:t>hindistancevizi, hurma çekirdeği ve hurma yağları  gibi tropikal yağlar gibi doymuş yağ oranı yüksek  yiyecekleri sınırlamak,</a:t>
            </a:r>
          </a:p>
          <a:p>
            <a:r>
              <a:rPr lang="tr-TR" sz="1600" b="1" dirty="0">
                <a:solidFill>
                  <a:schemeClr val="bg1"/>
                </a:solidFill>
              </a:rPr>
              <a:t>Şekerle tatlandırılmış içecekleri ve tatlıları  sınırlamak.</a:t>
            </a:r>
          </a:p>
        </p:txBody>
      </p:sp>
      <p:grpSp>
        <p:nvGrpSpPr>
          <p:cNvPr id="7" name="object 6"/>
          <p:cNvGrpSpPr/>
          <p:nvPr/>
        </p:nvGrpSpPr>
        <p:grpSpPr>
          <a:xfrm>
            <a:off x="112013" y="2180844"/>
            <a:ext cx="2092452" cy="3293871"/>
            <a:chOff x="112013" y="1323594"/>
            <a:chExt cx="2092452" cy="3293871"/>
          </a:xfrm>
        </p:grpSpPr>
        <p:sp>
          <p:nvSpPr>
            <p:cNvPr id="9" name="object 8"/>
            <p:cNvSpPr/>
            <p:nvPr/>
          </p:nvSpPr>
          <p:spPr>
            <a:xfrm>
              <a:off x="126491" y="1338072"/>
              <a:ext cx="1800225" cy="2520950"/>
            </a:xfrm>
            <a:custGeom>
              <a:avLst/>
              <a:gdLst/>
              <a:ahLst/>
              <a:cxnLst/>
              <a:rect l="l" t="t" r="r" b="b"/>
              <a:pathLst>
                <a:path w="1800225" h="2520950">
                  <a:moveTo>
                    <a:pt x="1799844" y="0"/>
                  </a:moveTo>
                  <a:lnTo>
                    <a:pt x="0" y="0"/>
                  </a:lnTo>
                  <a:lnTo>
                    <a:pt x="0" y="2520696"/>
                  </a:lnTo>
                  <a:lnTo>
                    <a:pt x="1799844" y="2520696"/>
                  </a:lnTo>
                  <a:lnTo>
                    <a:pt x="1799844" y="0"/>
                  </a:lnTo>
                  <a:close/>
                </a:path>
              </a:pathLst>
            </a:custGeom>
            <a:solidFill>
              <a:srgbClr val="FFFFFF"/>
            </a:solidFill>
          </p:spPr>
          <p:txBody>
            <a:bodyPr wrap="square" lIns="0" tIns="0" rIns="0" bIns="0" rtlCol="0"/>
            <a:lstStyle/>
            <a:p>
              <a:endParaRPr/>
            </a:p>
          </p:txBody>
        </p:sp>
        <p:sp>
          <p:nvSpPr>
            <p:cNvPr id="10" name="object 9"/>
            <p:cNvSpPr/>
            <p:nvPr/>
          </p:nvSpPr>
          <p:spPr>
            <a:xfrm>
              <a:off x="254832" y="3176976"/>
              <a:ext cx="135890" cy="1270"/>
            </a:xfrm>
            <a:custGeom>
              <a:avLst/>
              <a:gdLst/>
              <a:ahLst/>
              <a:cxnLst/>
              <a:rect l="l" t="t" r="r" b="b"/>
              <a:pathLst>
                <a:path w="135890" h="1269">
                  <a:moveTo>
                    <a:pt x="0" y="737"/>
                  </a:moveTo>
                  <a:lnTo>
                    <a:pt x="135311" y="737"/>
                  </a:lnTo>
                  <a:lnTo>
                    <a:pt x="135311" y="0"/>
                  </a:lnTo>
                  <a:lnTo>
                    <a:pt x="0" y="0"/>
                  </a:lnTo>
                  <a:lnTo>
                    <a:pt x="0" y="737"/>
                  </a:lnTo>
                  <a:close/>
                </a:path>
              </a:pathLst>
            </a:custGeom>
            <a:solidFill>
              <a:srgbClr val="000000"/>
            </a:solidFill>
          </p:spPr>
          <p:txBody>
            <a:bodyPr wrap="square" lIns="0" tIns="0" rIns="0" bIns="0" rtlCol="0"/>
            <a:lstStyle/>
            <a:p>
              <a:endParaRPr/>
            </a:p>
          </p:txBody>
        </p:sp>
        <p:sp>
          <p:nvSpPr>
            <p:cNvPr id="11" name="object 10"/>
            <p:cNvSpPr/>
            <p:nvPr/>
          </p:nvSpPr>
          <p:spPr>
            <a:xfrm>
              <a:off x="254597" y="3177345"/>
              <a:ext cx="135890" cy="0"/>
            </a:xfrm>
            <a:custGeom>
              <a:avLst/>
              <a:gdLst/>
              <a:ahLst/>
              <a:cxnLst/>
              <a:rect l="l" t="t" r="r" b="b"/>
              <a:pathLst>
                <a:path w="135890">
                  <a:moveTo>
                    <a:pt x="0" y="0"/>
                  </a:moveTo>
                  <a:lnTo>
                    <a:pt x="135546" y="0"/>
                  </a:lnTo>
                </a:path>
              </a:pathLst>
            </a:custGeom>
            <a:ln w="3175">
              <a:solidFill>
                <a:srgbClr val="000000"/>
              </a:solidFill>
            </a:ln>
          </p:spPr>
          <p:txBody>
            <a:bodyPr wrap="square" lIns="0" tIns="0" rIns="0" bIns="0" rtlCol="0"/>
            <a:lstStyle/>
            <a:p>
              <a:endParaRPr/>
            </a:p>
          </p:txBody>
        </p:sp>
        <p:pic>
          <p:nvPicPr>
            <p:cNvPr id="12" name="object 11"/>
            <p:cNvPicPr/>
            <p:nvPr/>
          </p:nvPicPr>
          <p:blipFill>
            <a:blip r:embed="rId2" cstate="print"/>
            <a:stretch>
              <a:fillRect/>
            </a:stretch>
          </p:blipFill>
          <p:spPr>
            <a:xfrm>
              <a:off x="253922" y="1868573"/>
              <a:ext cx="1272285" cy="885658"/>
            </a:xfrm>
            <a:prstGeom prst="rect">
              <a:avLst/>
            </a:prstGeom>
          </p:spPr>
        </p:pic>
        <p:pic>
          <p:nvPicPr>
            <p:cNvPr id="13" name="object 12"/>
            <p:cNvPicPr/>
            <p:nvPr/>
          </p:nvPicPr>
          <p:blipFill>
            <a:blip r:embed="rId3" cstate="print"/>
            <a:stretch>
              <a:fillRect/>
            </a:stretch>
          </p:blipFill>
          <p:spPr>
            <a:xfrm>
              <a:off x="255739" y="3296616"/>
              <a:ext cx="140582" cy="236985"/>
            </a:xfrm>
            <a:prstGeom prst="rect">
              <a:avLst/>
            </a:prstGeom>
          </p:spPr>
        </p:pic>
        <p:pic>
          <p:nvPicPr>
            <p:cNvPr id="14" name="object 13"/>
            <p:cNvPicPr/>
            <p:nvPr/>
          </p:nvPicPr>
          <p:blipFill>
            <a:blip r:embed="rId4" cstate="print"/>
            <a:stretch>
              <a:fillRect/>
            </a:stretch>
          </p:blipFill>
          <p:spPr>
            <a:xfrm>
              <a:off x="254605" y="3617296"/>
              <a:ext cx="141942" cy="115103"/>
            </a:xfrm>
            <a:prstGeom prst="rect">
              <a:avLst/>
            </a:prstGeom>
          </p:spPr>
        </p:pic>
        <p:sp>
          <p:nvSpPr>
            <p:cNvPr id="15" name="object 14"/>
            <p:cNvSpPr/>
            <p:nvPr/>
          </p:nvSpPr>
          <p:spPr>
            <a:xfrm>
              <a:off x="254832" y="1819324"/>
              <a:ext cx="1572260" cy="10795"/>
            </a:xfrm>
            <a:custGeom>
              <a:avLst/>
              <a:gdLst/>
              <a:ahLst/>
              <a:cxnLst/>
              <a:rect l="l" t="t" r="r" b="b"/>
              <a:pathLst>
                <a:path w="1572260" h="10794">
                  <a:moveTo>
                    <a:pt x="1572253" y="0"/>
                  </a:moveTo>
                  <a:lnTo>
                    <a:pt x="0" y="0"/>
                  </a:lnTo>
                  <a:lnTo>
                    <a:pt x="0" y="10285"/>
                  </a:lnTo>
                  <a:lnTo>
                    <a:pt x="1572253" y="10285"/>
                  </a:lnTo>
                  <a:lnTo>
                    <a:pt x="1572253" y="0"/>
                  </a:lnTo>
                  <a:close/>
                </a:path>
              </a:pathLst>
            </a:custGeom>
            <a:solidFill>
              <a:srgbClr val="000000"/>
            </a:solidFill>
          </p:spPr>
          <p:txBody>
            <a:bodyPr wrap="square" lIns="0" tIns="0" rIns="0" bIns="0" rtlCol="0"/>
            <a:lstStyle/>
            <a:p>
              <a:endParaRPr/>
            </a:p>
          </p:txBody>
        </p:sp>
        <p:sp>
          <p:nvSpPr>
            <p:cNvPr id="16" name="object 15"/>
            <p:cNvSpPr/>
            <p:nvPr/>
          </p:nvSpPr>
          <p:spPr>
            <a:xfrm>
              <a:off x="254832" y="1819324"/>
              <a:ext cx="1572260" cy="10795"/>
            </a:xfrm>
            <a:custGeom>
              <a:avLst/>
              <a:gdLst/>
              <a:ahLst/>
              <a:cxnLst/>
              <a:rect l="l" t="t" r="r" b="b"/>
              <a:pathLst>
                <a:path w="1572260" h="10794">
                  <a:moveTo>
                    <a:pt x="0" y="10285"/>
                  </a:moveTo>
                  <a:lnTo>
                    <a:pt x="1572253" y="10285"/>
                  </a:lnTo>
                  <a:lnTo>
                    <a:pt x="1572253" y="0"/>
                  </a:lnTo>
                  <a:lnTo>
                    <a:pt x="0" y="0"/>
                  </a:lnTo>
                  <a:lnTo>
                    <a:pt x="0" y="10285"/>
                  </a:lnTo>
                  <a:close/>
                </a:path>
              </a:pathLst>
            </a:custGeom>
            <a:ln w="3175">
              <a:solidFill>
                <a:srgbClr val="000000"/>
              </a:solidFill>
            </a:ln>
          </p:spPr>
          <p:txBody>
            <a:bodyPr wrap="square" lIns="0" tIns="0" rIns="0" bIns="0" rtlCol="0"/>
            <a:lstStyle/>
            <a:p>
              <a:endParaRPr/>
            </a:p>
          </p:txBody>
        </p:sp>
        <p:sp>
          <p:nvSpPr>
            <p:cNvPr id="17" name="object 16"/>
            <p:cNvSpPr/>
            <p:nvPr/>
          </p:nvSpPr>
          <p:spPr>
            <a:xfrm>
              <a:off x="479088" y="1580546"/>
              <a:ext cx="1134745" cy="219710"/>
            </a:xfrm>
            <a:custGeom>
              <a:avLst/>
              <a:gdLst/>
              <a:ahLst/>
              <a:cxnLst/>
              <a:rect l="l" t="t" r="r" b="b"/>
              <a:pathLst>
                <a:path w="1134745" h="219710">
                  <a:moveTo>
                    <a:pt x="1134414" y="0"/>
                  </a:moveTo>
                  <a:lnTo>
                    <a:pt x="0" y="0"/>
                  </a:lnTo>
                  <a:lnTo>
                    <a:pt x="0" y="219178"/>
                  </a:lnTo>
                  <a:lnTo>
                    <a:pt x="1134414" y="219178"/>
                  </a:lnTo>
                  <a:lnTo>
                    <a:pt x="1134414" y="0"/>
                  </a:lnTo>
                  <a:close/>
                </a:path>
              </a:pathLst>
            </a:custGeom>
            <a:solidFill>
              <a:srgbClr val="E6E6E6"/>
            </a:solidFill>
          </p:spPr>
          <p:txBody>
            <a:bodyPr wrap="square" lIns="0" tIns="0" rIns="0" bIns="0" rtlCol="0"/>
            <a:lstStyle/>
            <a:p>
              <a:endParaRPr/>
            </a:p>
          </p:txBody>
        </p:sp>
        <p:pic>
          <p:nvPicPr>
            <p:cNvPr id="18" name="object 17"/>
            <p:cNvPicPr/>
            <p:nvPr/>
          </p:nvPicPr>
          <p:blipFill>
            <a:blip r:embed="rId5" cstate="print"/>
            <a:stretch>
              <a:fillRect/>
            </a:stretch>
          </p:blipFill>
          <p:spPr>
            <a:xfrm>
              <a:off x="252562" y="1578794"/>
              <a:ext cx="184117" cy="222672"/>
            </a:xfrm>
            <a:prstGeom prst="rect">
              <a:avLst/>
            </a:prstGeom>
          </p:spPr>
        </p:pic>
        <p:pic>
          <p:nvPicPr>
            <p:cNvPr id="19" name="object 18"/>
            <p:cNvPicPr/>
            <p:nvPr/>
          </p:nvPicPr>
          <p:blipFill>
            <a:blip r:embed="rId6" cstate="print"/>
            <a:stretch>
              <a:fillRect/>
            </a:stretch>
          </p:blipFill>
          <p:spPr>
            <a:xfrm>
              <a:off x="803573" y="1584332"/>
              <a:ext cx="485685" cy="116859"/>
            </a:xfrm>
            <a:prstGeom prst="rect">
              <a:avLst/>
            </a:prstGeom>
          </p:spPr>
        </p:pic>
        <p:pic>
          <p:nvPicPr>
            <p:cNvPr id="21" name="object 19"/>
            <p:cNvPicPr/>
            <p:nvPr/>
          </p:nvPicPr>
          <p:blipFill>
            <a:blip r:embed="rId7" cstate="print"/>
            <a:stretch>
              <a:fillRect/>
            </a:stretch>
          </p:blipFill>
          <p:spPr>
            <a:xfrm>
              <a:off x="629860" y="1772084"/>
              <a:ext cx="830573" cy="24624"/>
            </a:xfrm>
            <a:prstGeom prst="rect">
              <a:avLst/>
            </a:prstGeom>
          </p:spPr>
        </p:pic>
        <p:pic>
          <p:nvPicPr>
            <p:cNvPr id="22" name="object 20"/>
            <p:cNvPicPr/>
            <p:nvPr/>
          </p:nvPicPr>
          <p:blipFill>
            <a:blip r:embed="rId8" cstate="print"/>
            <a:stretch>
              <a:fillRect/>
            </a:stretch>
          </p:blipFill>
          <p:spPr>
            <a:xfrm>
              <a:off x="1656364" y="1560196"/>
              <a:ext cx="171419" cy="239762"/>
            </a:xfrm>
            <a:prstGeom prst="rect">
              <a:avLst/>
            </a:prstGeom>
          </p:spPr>
        </p:pic>
        <p:pic>
          <p:nvPicPr>
            <p:cNvPr id="23" name="object 21"/>
            <p:cNvPicPr/>
            <p:nvPr/>
          </p:nvPicPr>
          <p:blipFill>
            <a:blip r:embed="rId9" cstate="print"/>
            <a:stretch>
              <a:fillRect/>
            </a:stretch>
          </p:blipFill>
          <p:spPr>
            <a:xfrm>
              <a:off x="255739" y="3777137"/>
              <a:ext cx="138995" cy="50013"/>
            </a:xfrm>
            <a:prstGeom prst="rect">
              <a:avLst/>
            </a:prstGeom>
          </p:spPr>
        </p:pic>
        <p:pic>
          <p:nvPicPr>
            <p:cNvPr id="24" name="object 22"/>
            <p:cNvPicPr/>
            <p:nvPr/>
          </p:nvPicPr>
          <p:blipFill>
            <a:blip r:embed="rId10" cstate="print"/>
            <a:stretch>
              <a:fillRect/>
            </a:stretch>
          </p:blipFill>
          <p:spPr>
            <a:xfrm>
              <a:off x="254597" y="1496855"/>
              <a:ext cx="1358686" cy="63823"/>
            </a:xfrm>
            <a:prstGeom prst="rect">
              <a:avLst/>
            </a:prstGeom>
          </p:spPr>
        </p:pic>
        <p:sp>
          <p:nvSpPr>
            <p:cNvPr id="25" name="object 23"/>
            <p:cNvSpPr/>
            <p:nvPr/>
          </p:nvSpPr>
          <p:spPr>
            <a:xfrm>
              <a:off x="254832" y="1371720"/>
              <a:ext cx="1572260" cy="52705"/>
            </a:xfrm>
            <a:custGeom>
              <a:avLst/>
              <a:gdLst/>
              <a:ahLst/>
              <a:cxnLst/>
              <a:rect l="l" t="t" r="r" b="b"/>
              <a:pathLst>
                <a:path w="1572260" h="52705">
                  <a:moveTo>
                    <a:pt x="1572253" y="0"/>
                  </a:moveTo>
                  <a:lnTo>
                    <a:pt x="0" y="0"/>
                  </a:lnTo>
                  <a:lnTo>
                    <a:pt x="0" y="52265"/>
                  </a:lnTo>
                  <a:lnTo>
                    <a:pt x="1572253" y="52265"/>
                  </a:lnTo>
                  <a:lnTo>
                    <a:pt x="1572253" y="0"/>
                  </a:lnTo>
                  <a:close/>
                </a:path>
              </a:pathLst>
            </a:custGeom>
            <a:solidFill>
              <a:srgbClr val="BEBEBE"/>
            </a:solidFill>
          </p:spPr>
          <p:txBody>
            <a:bodyPr wrap="square" lIns="0" tIns="0" rIns="0" bIns="0" rtlCol="0"/>
            <a:lstStyle/>
            <a:p>
              <a:endParaRPr/>
            </a:p>
          </p:txBody>
        </p:sp>
        <p:sp>
          <p:nvSpPr>
            <p:cNvPr id="26" name="object 24"/>
            <p:cNvSpPr/>
            <p:nvPr/>
          </p:nvSpPr>
          <p:spPr>
            <a:xfrm>
              <a:off x="806959" y="1379258"/>
              <a:ext cx="391795" cy="35560"/>
            </a:xfrm>
            <a:custGeom>
              <a:avLst/>
              <a:gdLst/>
              <a:ahLst/>
              <a:cxnLst/>
              <a:rect l="l" t="t" r="r" b="b"/>
              <a:pathLst>
                <a:path w="391794" h="35559">
                  <a:moveTo>
                    <a:pt x="372546" y="24122"/>
                  </a:moveTo>
                  <a:lnTo>
                    <a:pt x="366410" y="24122"/>
                  </a:lnTo>
                  <a:lnTo>
                    <a:pt x="366410" y="28142"/>
                  </a:lnTo>
                  <a:lnTo>
                    <a:pt x="368465" y="35178"/>
                  </a:lnTo>
                  <a:lnTo>
                    <a:pt x="382067" y="35178"/>
                  </a:lnTo>
                  <a:lnTo>
                    <a:pt x="391377" y="34407"/>
                  </a:lnTo>
                  <a:lnTo>
                    <a:pt x="391377" y="29382"/>
                  </a:lnTo>
                  <a:lnTo>
                    <a:pt x="373452" y="29382"/>
                  </a:lnTo>
                  <a:lnTo>
                    <a:pt x="372546" y="25864"/>
                  </a:lnTo>
                  <a:lnTo>
                    <a:pt x="372546" y="24122"/>
                  </a:lnTo>
                  <a:close/>
                </a:path>
                <a:path w="391794" h="35559">
                  <a:moveTo>
                    <a:pt x="387750" y="0"/>
                  </a:moveTo>
                  <a:lnTo>
                    <a:pt x="368677" y="0"/>
                  </a:lnTo>
                  <a:lnTo>
                    <a:pt x="366863" y="6533"/>
                  </a:lnTo>
                  <a:lnTo>
                    <a:pt x="366863" y="17589"/>
                  </a:lnTo>
                  <a:lnTo>
                    <a:pt x="376626" y="20101"/>
                  </a:lnTo>
                  <a:lnTo>
                    <a:pt x="379800" y="21107"/>
                  </a:lnTo>
                  <a:lnTo>
                    <a:pt x="382974" y="21844"/>
                  </a:lnTo>
                  <a:lnTo>
                    <a:pt x="385241" y="22614"/>
                  </a:lnTo>
                  <a:lnTo>
                    <a:pt x="385241" y="28645"/>
                  </a:lnTo>
                  <a:lnTo>
                    <a:pt x="381856" y="29382"/>
                  </a:lnTo>
                  <a:lnTo>
                    <a:pt x="391377" y="29382"/>
                  </a:lnTo>
                  <a:lnTo>
                    <a:pt x="391377" y="18326"/>
                  </a:lnTo>
                  <a:lnTo>
                    <a:pt x="387508" y="16316"/>
                  </a:lnTo>
                  <a:lnTo>
                    <a:pt x="383427" y="15310"/>
                  </a:lnTo>
                  <a:lnTo>
                    <a:pt x="375961" y="13300"/>
                  </a:lnTo>
                  <a:lnTo>
                    <a:pt x="374813" y="13066"/>
                  </a:lnTo>
                  <a:lnTo>
                    <a:pt x="372787" y="12295"/>
                  </a:lnTo>
                  <a:lnTo>
                    <a:pt x="372787" y="6767"/>
                  </a:lnTo>
                  <a:lnTo>
                    <a:pt x="375720" y="5762"/>
                  </a:lnTo>
                  <a:lnTo>
                    <a:pt x="389860" y="5762"/>
                  </a:lnTo>
                  <a:lnTo>
                    <a:pt x="387750" y="0"/>
                  </a:lnTo>
                  <a:close/>
                </a:path>
                <a:path w="391794" h="35559">
                  <a:moveTo>
                    <a:pt x="389860" y="5762"/>
                  </a:moveTo>
                  <a:lnTo>
                    <a:pt x="383669" y="5762"/>
                  </a:lnTo>
                  <a:lnTo>
                    <a:pt x="384334" y="10788"/>
                  </a:lnTo>
                  <a:lnTo>
                    <a:pt x="390470" y="10788"/>
                  </a:lnTo>
                  <a:lnTo>
                    <a:pt x="390228" y="6767"/>
                  </a:lnTo>
                  <a:lnTo>
                    <a:pt x="389860" y="5762"/>
                  </a:lnTo>
                  <a:close/>
                </a:path>
                <a:path w="391794" h="35559">
                  <a:moveTo>
                    <a:pt x="344435" y="24122"/>
                  </a:moveTo>
                  <a:lnTo>
                    <a:pt x="338299" y="24122"/>
                  </a:lnTo>
                  <a:lnTo>
                    <a:pt x="338299" y="28142"/>
                  </a:lnTo>
                  <a:lnTo>
                    <a:pt x="340354" y="35178"/>
                  </a:lnTo>
                  <a:lnTo>
                    <a:pt x="353956" y="35178"/>
                  </a:lnTo>
                  <a:lnTo>
                    <a:pt x="363236" y="34407"/>
                  </a:lnTo>
                  <a:lnTo>
                    <a:pt x="363236" y="29382"/>
                  </a:lnTo>
                  <a:lnTo>
                    <a:pt x="345341" y="29382"/>
                  </a:lnTo>
                  <a:lnTo>
                    <a:pt x="344435" y="25864"/>
                  </a:lnTo>
                  <a:lnTo>
                    <a:pt x="344435" y="24122"/>
                  </a:lnTo>
                  <a:close/>
                </a:path>
                <a:path w="391794" h="35559">
                  <a:moveTo>
                    <a:pt x="359850" y="0"/>
                  </a:moveTo>
                  <a:lnTo>
                    <a:pt x="340566" y="0"/>
                  </a:lnTo>
                  <a:lnTo>
                    <a:pt x="338752" y="6533"/>
                  </a:lnTo>
                  <a:lnTo>
                    <a:pt x="338752" y="17589"/>
                  </a:lnTo>
                  <a:lnTo>
                    <a:pt x="348515" y="20101"/>
                  </a:lnTo>
                  <a:lnTo>
                    <a:pt x="351689" y="21107"/>
                  </a:lnTo>
                  <a:lnTo>
                    <a:pt x="354863" y="21844"/>
                  </a:lnTo>
                  <a:lnTo>
                    <a:pt x="357130" y="22614"/>
                  </a:lnTo>
                  <a:lnTo>
                    <a:pt x="357130" y="28645"/>
                  </a:lnTo>
                  <a:lnTo>
                    <a:pt x="353956" y="29382"/>
                  </a:lnTo>
                  <a:lnTo>
                    <a:pt x="363236" y="29382"/>
                  </a:lnTo>
                  <a:lnTo>
                    <a:pt x="363236" y="18326"/>
                  </a:lnTo>
                  <a:lnTo>
                    <a:pt x="359397" y="16316"/>
                  </a:lnTo>
                  <a:lnTo>
                    <a:pt x="355316" y="15310"/>
                  </a:lnTo>
                  <a:lnTo>
                    <a:pt x="348062" y="13300"/>
                  </a:lnTo>
                  <a:lnTo>
                    <a:pt x="346702" y="13066"/>
                  </a:lnTo>
                  <a:lnTo>
                    <a:pt x="344646" y="12295"/>
                  </a:lnTo>
                  <a:lnTo>
                    <a:pt x="344646" y="6767"/>
                  </a:lnTo>
                  <a:lnTo>
                    <a:pt x="347609" y="5762"/>
                  </a:lnTo>
                  <a:lnTo>
                    <a:pt x="361961" y="5762"/>
                  </a:lnTo>
                  <a:lnTo>
                    <a:pt x="359850" y="0"/>
                  </a:lnTo>
                  <a:close/>
                </a:path>
                <a:path w="391794" h="35559">
                  <a:moveTo>
                    <a:pt x="361961" y="5762"/>
                  </a:moveTo>
                  <a:lnTo>
                    <a:pt x="355528" y="5762"/>
                  </a:lnTo>
                  <a:lnTo>
                    <a:pt x="355981" y="9280"/>
                  </a:lnTo>
                  <a:lnTo>
                    <a:pt x="356223" y="10788"/>
                  </a:lnTo>
                  <a:lnTo>
                    <a:pt x="362329" y="10788"/>
                  </a:lnTo>
                  <a:lnTo>
                    <a:pt x="362243" y="6533"/>
                  </a:lnTo>
                  <a:lnTo>
                    <a:pt x="361961" y="5762"/>
                  </a:lnTo>
                  <a:close/>
                </a:path>
                <a:path w="391794" h="35559">
                  <a:moveTo>
                    <a:pt x="334218" y="737"/>
                  </a:moveTo>
                  <a:lnTo>
                    <a:pt x="311790" y="737"/>
                  </a:lnTo>
                  <a:lnTo>
                    <a:pt x="311790" y="34407"/>
                  </a:lnTo>
                  <a:lnTo>
                    <a:pt x="334913" y="34407"/>
                  </a:lnTo>
                  <a:lnTo>
                    <a:pt x="334913" y="28377"/>
                  </a:lnTo>
                  <a:lnTo>
                    <a:pt x="318137" y="28377"/>
                  </a:lnTo>
                  <a:lnTo>
                    <a:pt x="318137" y="19833"/>
                  </a:lnTo>
                  <a:lnTo>
                    <a:pt x="332858" y="19833"/>
                  </a:lnTo>
                  <a:lnTo>
                    <a:pt x="332858" y="13803"/>
                  </a:lnTo>
                  <a:lnTo>
                    <a:pt x="318137" y="13803"/>
                  </a:lnTo>
                  <a:lnTo>
                    <a:pt x="318137" y="6767"/>
                  </a:lnTo>
                  <a:lnTo>
                    <a:pt x="334218" y="6767"/>
                  </a:lnTo>
                  <a:lnTo>
                    <a:pt x="334218" y="737"/>
                  </a:lnTo>
                  <a:close/>
                </a:path>
                <a:path w="391794" h="35559">
                  <a:moveTo>
                    <a:pt x="304989" y="737"/>
                  </a:moveTo>
                  <a:lnTo>
                    <a:pt x="281623" y="737"/>
                  </a:lnTo>
                  <a:lnTo>
                    <a:pt x="281623" y="34407"/>
                  </a:lnTo>
                  <a:lnTo>
                    <a:pt x="287729" y="34407"/>
                  </a:lnTo>
                  <a:lnTo>
                    <a:pt x="287729" y="21341"/>
                  </a:lnTo>
                  <a:lnTo>
                    <a:pt x="305654" y="21341"/>
                  </a:lnTo>
                  <a:lnTo>
                    <a:pt x="305654" y="20604"/>
                  </a:lnTo>
                  <a:lnTo>
                    <a:pt x="304293" y="19599"/>
                  </a:lnTo>
                  <a:lnTo>
                    <a:pt x="301815" y="18326"/>
                  </a:lnTo>
                  <a:lnTo>
                    <a:pt x="304747" y="17086"/>
                  </a:lnTo>
                  <a:lnTo>
                    <a:pt x="305548" y="15579"/>
                  </a:lnTo>
                  <a:lnTo>
                    <a:pt x="287729" y="15579"/>
                  </a:lnTo>
                  <a:lnTo>
                    <a:pt x="287729" y="6533"/>
                  </a:lnTo>
                  <a:lnTo>
                    <a:pt x="306148" y="6533"/>
                  </a:lnTo>
                  <a:lnTo>
                    <a:pt x="304989" y="737"/>
                  </a:lnTo>
                  <a:close/>
                </a:path>
                <a:path w="391794" h="35559">
                  <a:moveTo>
                    <a:pt x="305654" y="21341"/>
                  </a:moveTo>
                  <a:lnTo>
                    <a:pt x="299094" y="21341"/>
                  </a:lnTo>
                  <a:lnTo>
                    <a:pt x="299306" y="23117"/>
                  </a:lnTo>
                  <a:lnTo>
                    <a:pt x="299306" y="31158"/>
                  </a:lnTo>
                  <a:lnTo>
                    <a:pt x="299548" y="32900"/>
                  </a:lnTo>
                  <a:lnTo>
                    <a:pt x="300001" y="34407"/>
                  </a:lnTo>
                  <a:lnTo>
                    <a:pt x="307014" y="34407"/>
                  </a:lnTo>
                  <a:lnTo>
                    <a:pt x="307014" y="33402"/>
                  </a:lnTo>
                  <a:lnTo>
                    <a:pt x="305654" y="32900"/>
                  </a:lnTo>
                  <a:lnTo>
                    <a:pt x="305654" y="21341"/>
                  </a:lnTo>
                  <a:close/>
                </a:path>
                <a:path w="391794" h="35559">
                  <a:moveTo>
                    <a:pt x="306148" y="6533"/>
                  </a:moveTo>
                  <a:lnTo>
                    <a:pt x="299306" y="6533"/>
                  </a:lnTo>
                  <a:lnTo>
                    <a:pt x="300001" y="9280"/>
                  </a:lnTo>
                  <a:lnTo>
                    <a:pt x="300001" y="14305"/>
                  </a:lnTo>
                  <a:lnTo>
                    <a:pt x="298399" y="15579"/>
                  </a:lnTo>
                  <a:lnTo>
                    <a:pt x="305548" y="15579"/>
                  </a:lnTo>
                  <a:lnTo>
                    <a:pt x="306224" y="14305"/>
                  </a:lnTo>
                  <a:lnTo>
                    <a:pt x="306349" y="7538"/>
                  </a:lnTo>
                  <a:lnTo>
                    <a:pt x="306148" y="6533"/>
                  </a:lnTo>
                  <a:close/>
                </a:path>
                <a:path w="391794" h="35559">
                  <a:moveTo>
                    <a:pt x="273220" y="737"/>
                  </a:moveTo>
                  <a:lnTo>
                    <a:pt x="253512" y="737"/>
                  </a:lnTo>
                  <a:lnTo>
                    <a:pt x="253512" y="34407"/>
                  </a:lnTo>
                  <a:lnTo>
                    <a:pt x="259860" y="34407"/>
                  </a:lnTo>
                  <a:lnTo>
                    <a:pt x="259860" y="22346"/>
                  </a:lnTo>
                  <a:lnTo>
                    <a:pt x="275276" y="22346"/>
                  </a:lnTo>
                  <a:lnTo>
                    <a:pt x="276284" y="16584"/>
                  </a:lnTo>
                  <a:lnTo>
                    <a:pt x="259860" y="16584"/>
                  </a:lnTo>
                  <a:lnTo>
                    <a:pt x="259860" y="6533"/>
                  </a:lnTo>
                  <a:lnTo>
                    <a:pt x="276636" y="6533"/>
                  </a:lnTo>
                  <a:lnTo>
                    <a:pt x="276636" y="5025"/>
                  </a:lnTo>
                  <a:lnTo>
                    <a:pt x="273220" y="737"/>
                  </a:lnTo>
                  <a:close/>
                </a:path>
                <a:path w="391794" h="35559">
                  <a:moveTo>
                    <a:pt x="276636" y="6533"/>
                  </a:moveTo>
                  <a:lnTo>
                    <a:pt x="268686" y="6533"/>
                  </a:lnTo>
                  <a:lnTo>
                    <a:pt x="270500" y="8040"/>
                  </a:lnTo>
                  <a:lnTo>
                    <a:pt x="270500" y="16584"/>
                  </a:lnTo>
                  <a:lnTo>
                    <a:pt x="276284" y="16584"/>
                  </a:lnTo>
                  <a:lnTo>
                    <a:pt x="276636" y="14573"/>
                  </a:lnTo>
                  <a:lnTo>
                    <a:pt x="276636" y="6533"/>
                  </a:lnTo>
                  <a:close/>
                </a:path>
                <a:path w="391794" h="35559">
                  <a:moveTo>
                    <a:pt x="215638" y="737"/>
                  </a:moveTo>
                  <a:lnTo>
                    <a:pt x="208837" y="737"/>
                  </a:lnTo>
                  <a:lnTo>
                    <a:pt x="208837" y="34407"/>
                  </a:lnTo>
                  <a:lnTo>
                    <a:pt x="214731" y="34407"/>
                  </a:lnTo>
                  <a:lnTo>
                    <a:pt x="214731" y="10553"/>
                  </a:lnTo>
                  <a:lnTo>
                    <a:pt x="220688" y="10553"/>
                  </a:lnTo>
                  <a:lnTo>
                    <a:pt x="215638" y="737"/>
                  </a:lnTo>
                  <a:close/>
                </a:path>
                <a:path w="391794" h="35559">
                  <a:moveTo>
                    <a:pt x="220688" y="10553"/>
                  </a:moveTo>
                  <a:lnTo>
                    <a:pt x="214943" y="10553"/>
                  </a:lnTo>
                  <a:lnTo>
                    <a:pt x="227215" y="34407"/>
                  </a:lnTo>
                  <a:lnTo>
                    <a:pt x="233563" y="34407"/>
                  </a:lnTo>
                  <a:lnTo>
                    <a:pt x="233563" y="24122"/>
                  </a:lnTo>
                  <a:lnTo>
                    <a:pt x="227668" y="24122"/>
                  </a:lnTo>
                  <a:lnTo>
                    <a:pt x="220688" y="10553"/>
                  </a:lnTo>
                  <a:close/>
                </a:path>
                <a:path w="391794" h="35559">
                  <a:moveTo>
                    <a:pt x="233563" y="737"/>
                  </a:moveTo>
                  <a:lnTo>
                    <a:pt x="227668" y="737"/>
                  </a:lnTo>
                  <a:lnTo>
                    <a:pt x="227668" y="24122"/>
                  </a:lnTo>
                  <a:lnTo>
                    <a:pt x="233563" y="24122"/>
                  </a:lnTo>
                  <a:lnTo>
                    <a:pt x="233563" y="737"/>
                  </a:lnTo>
                  <a:close/>
                </a:path>
                <a:path w="391794" h="35559">
                  <a:moveTo>
                    <a:pt x="203608" y="737"/>
                  </a:moveTo>
                  <a:lnTo>
                    <a:pt x="197260" y="737"/>
                  </a:lnTo>
                  <a:lnTo>
                    <a:pt x="197260" y="34407"/>
                  </a:lnTo>
                  <a:lnTo>
                    <a:pt x="203608" y="34407"/>
                  </a:lnTo>
                  <a:lnTo>
                    <a:pt x="203608" y="737"/>
                  </a:lnTo>
                  <a:close/>
                </a:path>
                <a:path w="391794" h="35559">
                  <a:moveTo>
                    <a:pt x="177764" y="737"/>
                  </a:moveTo>
                  <a:lnTo>
                    <a:pt x="155547" y="737"/>
                  </a:lnTo>
                  <a:lnTo>
                    <a:pt x="155547" y="34407"/>
                  </a:lnTo>
                  <a:lnTo>
                    <a:pt x="178459" y="34407"/>
                  </a:lnTo>
                  <a:lnTo>
                    <a:pt x="178459" y="28377"/>
                  </a:lnTo>
                  <a:lnTo>
                    <a:pt x="161683" y="28377"/>
                  </a:lnTo>
                  <a:lnTo>
                    <a:pt x="161683" y="19833"/>
                  </a:lnTo>
                  <a:lnTo>
                    <a:pt x="176404" y="19833"/>
                  </a:lnTo>
                  <a:lnTo>
                    <a:pt x="176404" y="13803"/>
                  </a:lnTo>
                  <a:lnTo>
                    <a:pt x="161683" y="13803"/>
                  </a:lnTo>
                  <a:lnTo>
                    <a:pt x="161683" y="6767"/>
                  </a:lnTo>
                  <a:lnTo>
                    <a:pt x="177764" y="6767"/>
                  </a:lnTo>
                  <a:lnTo>
                    <a:pt x="177764" y="737"/>
                  </a:lnTo>
                  <a:close/>
                </a:path>
                <a:path w="391794" h="35559">
                  <a:moveTo>
                    <a:pt x="136504" y="737"/>
                  </a:moveTo>
                  <a:lnTo>
                    <a:pt x="130156" y="737"/>
                  </a:lnTo>
                  <a:lnTo>
                    <a:pt x="130156" y="34407"/>
                  </a:lnTo>
                  <a:lnTo>
                    <a:pt x="151466" y="34407"/>
                  </a:lnTo>
                  <a:lnTo>
                    <a:pt x="151466" y="28377"/>
                  </a:lnTo>
                  <a:lnTo>
                    <a:pt x="136504" y="28377"/>
                  </a:lnTo>
                  <a:lnTo>
                    <a:pt x="136504" y="737"/>
                  </a:lnTo>
                  <a:close/>
                </a:path>
                <a:path w="391794" h="35559">
                  <a:moveTo>
                    <a:pt x="121542" y="0"/>
                  </a:moveTo>
                  <a:lnTo>
                    <a:pt x="104524" y="0"/>
                  </a:lnTo>
                  <a:lnTo>
                    <a:pt x="98418" y="6030"/>
                  </a:lnTo>
                  <a:lnTo>
                    <a:pt x="98418" y="29147"/>
                  </a:lnTo>
                  <a:lnTo>
                    <a:pt x="104312" y="35178"/>
                  </a:lnTo>
                  <a:lnTo>
                    <a:pt x="119940" y="35178"/>
                  </a:lnTo>
                  <a:lnTo>
                    <a:pt x="124262" y="30152"/>
                  </a:lnTo>
                  <a:lnTo>
                    <a:pt x="124416" y="29147"/>
                  </a:lnTo>
                  <a:lnTo>
                    <a:pt x="107033" y="29147"/>
                  </a:lnTo>
                  <a:lnTo>
                    <a:pt x="104977" y="23854"/>
                  </a:lnTo>
                  <a:lnTo>
                    <a:pt x="104977" y="8275"/>
                  </a:lnTo>
                  <a:lnTo>
                    <a:pt x="109300" y="6030"/>
                  </a:lnTo>
                  <a:lnTo>
                    <a:pt x="124774" y="6030"/>
                  </a:lnTo>
                  <a:lnTo>
                    <a:pt x="121542" y="0"/>
                  </a:lnTo>
                  <a:close/>
                </a:path>
                <a:path w="391794" h="35559">
                  <a:moveTo>
                    <a:pt x="125381" y="22849"/>
                  </a:moveTo>
                  <a:lnTo>
                    <a:pt x="119033" y="22849"/>
                  </a:lnTo>
                  <a:lnTo>
                    <a:pt x="118368" y="27137"/>
                  </a:lnTo>
                  <a:lnTo>
                    <a:pt x="115859" y="29147"/>
                  </a:lnTo>
                  <a:lnTo>
                    <a:pt x="124416" y="29147"/>
                  </a:lnTo>
                  <a:lnTo>
                    <a:pt x="125381" y="22849"/>
                  </a:lnTo>
                  <a:close/>
                </a:path>
                <a:path w="391794" h="35559">
                  <a:moveTo>
                    <a:pt x="124774" y="6030"/>
                  </a:moveTo>
                  <a:lnTo>
                    <a:pt x="117673" y="6030"/>
                  </a:lnTo>
                  <a:lnTo>
                    <a:pt x="118580" y="9782"/>
                  </a:lnTo>
                  <a:lnTo>
                    <a:pt x="119033" y="11793"/>
                  </a:lnTo>
                  <a:lnTo>
                    <a:pt x="125381" y="11793"/>
                  </a:lnTo>
                  <a:lnTo>
                    <a:pt x="125169" y="6767"/>
                  </a:lnTo>
                  <a:lnTo>
                    <a:pt x="124774" y="6030"/>
                  </a:lnTo>
                  <a:close/>
                </a:path>
                <a:path w="391794" h="35559">
                  <a:moveTo>
                    <a:pt x="94338" y="737"/>
                  </a:moveTo>
                  <a:lnTo>
                    <a:pt x="87990" y="737"/>
                  </a:lnTo>
                  <a:lnTo>
                    <a:pt x="87990" y="34407"/>
                  </a:lnTo>
                  <a:lnTo>
                    <a:pt x="94338" y="34407"/>
                  </a:lnTo>
                  <a:lnTo>
                    <a:pt x="94338" y="737"/>
                  </a:lnTo>
                  <a:close/>
                </a:path>
                <a:path w="391794" h="35559">
                  <a:moveTo>
                    <a:pt x="75748" y="6767"/>
                  </a:moveTo>
                  <a:lnTo>
                    <a:pt x="69370" y="6767"/>
                  </a:lnTo>
                  <a:lnTo>
                    <a:pt x="69370" y="34407"/>
                  </a:lnTo>
                  <a:lnTo>
                    <a:pt x="75748" y="34407"/>
                  </a:lnTo>
                  <a:lnTo>
                    <a:pt x="75748" y="6767"/>
                  </a:lnTo>
                  <a:close/>
                </a:path>
                <a:path w="391794" h="35559">
                  <a:moveTo>
                    <a:pt x="85028" y="737"/>
                  </a:moveTo>
                  <a:lnTo>
                    <a:pt x="60302" y="737"/>
                  </a:lnTo>
                  <a:lnTo>
                    <a:pt x="60302" y="6767"/>
                  </a:lnTo>
                  <a:lnTo>
                    <a:pt x="85028" y="6767"/>
                  </a:lnTo>
                  <a:lnTo>
                    <a:pt x="85028" y="737"/>
                  </a:lnTo>
                  <a:close/>
                </a:path>
                <a:path w="391794" h="35559">
                  <a:moveTo>
                    <a:pt x="56010" y="737"/>
                  </a:moveTo>
                  <a:lnTo>
                    <a:pt x="32645" y="737"/>
                  </a:lnTo>
                  <a:lnTo>
                    <a:pt x="32645" y="34407"/>
                  </a:lnTo>
                  <a:lnTo>
                    <a:pt x="38781" y="34407"/>
                  </a:lnTo>
                  <a:lnTo>
                    <a:pt x="38781" y="21341"/>
                  </a:lnTo>
                  <a:lnTo>
                    <a:pt x="56675" y="21341"/>
                  </a:lnTo>
                  <a:lnTo>
                    <a:pt x="56675" y="20604"/>
                  </a:lnTo>
                  <a:lnTo>
                    <a:pt x="55315" y="19599"/>
                  </a:lnTo>
                  <a:lnTo>
                    <a:pt x="52836" y="18326"/>
                  </a:lnTo>
                  <a:lnTo>
                    <a:pt x="55768" y="17086"/>
                  </a:lnTo>
                  <a:lnTo>
                    <a:pt x="56675" y="15579"/>
                  </a:lnTo>
                  <a:lnTo>
                    <a:pt x="38781" y="15579"/>
                  </a:lnTo>
                  <a:lnTo>
                    <a:pt x="38781" y="6533"/>
                  </a:lnTo>
                  <a:lnTo>
                    <a:pt x="57349" y="6533"/>
                  </a:lnTo>
                  <a:lnTo>
                    <a:pt x="56010" y="737"/>
                  </a:lnTo>
                  <a:close/>
                </a:path>
                <a:path w="391794" h="35559">
                  <a:moveTo>
                    <a:pt x="56675" y="21341"/>
                  </a:moveTo>
                  <a:lnTo>
                    <a:pt x="50116" y="21341"/>
                  </a:lnTo>
                  <a:lnTo>
                    <a:pt x="50327" y="23117"/>
                  </a:lnTo>
                  <a:lnTo>
                    <a:pt x="50327" y="31158"/>
                  </a:lnTo>
                  <a:lnTo>
                    <a:pt x="50569" y="32900"/>
                  </a:lnTo>
                  <a:lnTo>
                    <a:pt x="51022" y="34407"/>
                  </a:lnTo>
                  <a:lnTo>
                    <a:pt x="58035" y="34407"/>
                  </a:lnTo>
                  <a:lnTo>
                    <a:pt x="58035" y="33402"/>
                  </a:lnTo>
                  <a:lnTo>
                    <a:pt x="56675" y="32900"/>
                  </a:lnTo>
                  <a:lnTo>
                    <a:pt x="56675" y="21341"/>
                  </a:lnTo>
                  <a:close/>
                </a:path>
                <a:path w="391794" h="35559">
                  <a:moveTo>
                    <a:pt x="57349" y="6533"/>
                  </a:moveTo>
                  <a:lnTo>
                    <a:pt x="50569" y="6533"/>
                  </a:lnTo>
                  <a:lnTo>
                    <a:pt x="51234" y="9280"/>
                  </a:lnTo>
                  <a:lnTo>
                    <a:pt x="51234" y="14305"/>
                  </a:lnTo>
                  <a:lnTo>
                    <a:pt x="49662" y="15579"/>
                  </a:lnTo>
                  <a:lnTo>
                    <a:pt x="56675" y="15579"/>
                  </a:lnTo>
                  <a:lnTo>
                    <a:pt x="57582" y="14071"/>
                  </a:lnTo>
                  <a:lnTo>
                    <a:pt x="57582" y="7538"/>
                  </a:lnTo>
                  <a:lnTo>
                    <a:pt x="57349" y="6533"/>
                  </a:lnTo>
                  <a:close/>
                </a:path>
                <a:path w="391794" h="35559">
                  <a:moveTo>
                    <a:pt x="18136" y="737"/>
                  </a:moveTo>
                  <a:lnTo>
                    <a:pt x="10881" y="737"/>
                  </a:lnTo>
                  <a:lnTo>
                    <a:pt x="0" y="34407"/>
                  </a:lnTo>
                  <a:lnTo>
                    <a:pt x="6801" y="34407"/>
                  </a:lnTo>
                  <a:lnTo>
                    <a:pt x="8856" y="27372"/>
                  </a:lnTo>
                  <a:lnTo>
                    <a:pt x="26576" y="27372"/>
                  </a:lnTo>
                  <a:lnTo>
                    <a:pt x="24750" y="21609"/>
                  </a:lnTo>
                  <a:lnTo>
                    <a:pt x="10428" y="21609"/>
                  </a:lnTo>
                  <a:lnTo>
                    <a:pt x="14297" y="8543"/>
                  </a:lnTo>
                  <a:lnTo>
                    <a:pt x="20609" y="8543"/>
                  </a:lnTo>
                  <a:lnTo>
                    <a:pt x="18136" y="737"/>
                  </a:lnTo>
                  <a:close/>
                </a:path>
                <a:path w="391794" h="35559">
                  <a:moveTo>
                    <a:pt x="26576" y="27372"/>
                  </a:moveTo>
                  <a:lnTo>
                    <a:pt x="19949" y="27372"/>
                  </a:lnTo>
                  <a:lnTo>
                    <a:pt x="22005" y="34407"/>
                  </a:lnTo>
                  <a:lnTo>
                    <a:pt x="28806" y="34407"/>
                  </a:lnTo>
                  <a:lnTo>
                    <a:pt x="26576" y="27372"/>
                  </a:lnTo>
                  <a:close/>
                </a:path>
                <a:path w="391794" h="35559">
                  <a:moveTo>
                    <a:pt x="20609" y="8543"/>
                  </a:moveTo>
                  <a:lnTo>
                    <a:pt x="14508" y="8543"/>
                  </a:lnTo>
                  <a:lnTo>
                    <a:pt x="18136" y="21609"/>
                  </a:lnTo>
                  <a:lnTo>
                    <a:pt x="24750" y="21609"/>
                  </a:lnTo>
                  <a:lnTo>
                    <a:pt x="20609" y="8543"/>
                  </a:lnTo>
                  <a:close/>
                </a:path>
              </a:pathLst>
            </a:custGeom>
            <a:solidFill>
              <a:srgbClr val="FDFDFD"/>
            </a:solidFill>
          </p:spPr>
          <p:txBody>
            <a:bodyPr wrap="square" lIns="0" tIns="0" rIns="0" bIns="0" rtlCol="0"/>
            <a:lstStyle/>
            <a:p>
              <a:endParaRPr/>
            </a:p>
          </p:txBody>
        </p:sp>
        <p:sp>
          <p:nvSpPr>
            <p:cNvPr id="27" name="object 25"/>
            <p:cNvSpPr/>
            <p:nvPr/>
          </p:nvSpPr>
          <p:spPr>
            <a:xfrm>
              <a:off x="112013" y="1323594"/>
              <a:ext cx="1828800" cy="2550160"/>
            </a:xfrm>
            <a:custGeom>
              <a:avLst/>
              <a:gdLst/>
              <a:ahLst/>
              <a:cxnLst/>
              <a:rect l="l" t="t" r="r" b="b"/>
              <a:pathLst>
                <a:path w="1828800" h="2550160">
                  <a:moveTo>
                    <a:pt x="0" y="2549652"/>
                  </a:moveTo>
                  <a:lnTo>
                    <a:pt x="1828800" y="2549652"/>
                  </a:lnTo>
                  <a:lnTo>
                    <a:pt x="1828800" y="0"/>
                  </a:lnTo>
                  <a:lnTo>
                    <a:pt x="0" y="0"/>
                  </a:lnTo>
                  <a:lnTo>
                    <a:pt x="0" y="2549652"/>
                  </a:lnTo>
                  <a:close/>
                </a:path>
              </a:pathLst>
            </a:custGeom>
            <a:ln w="28956">
              <a:solidFill>
                <a:srgbClr val="EC7C30"/>
              </a:solidFill>
            </a:ln>
          </p:spPr>
          <p:txBody>
            <a:bodyPr wrap="square" lIns="0" tIns="0" rIns="0" bIns="0" rtlCol="0"/>
            <a:lstStyle/>
            <a:p>
              <a:endParaRPr/>
            </a:p>
          </p:txBody>
        </p:sp>
        <p:sp>
          <p:nvSpPr>
            <p:cNvPr id="28" name="object 26"/>
            <p:cNvSpPr/>
            <p:nvPr/>
          </p:nvSpPr>
          <p:spPr>
            <a:xfrm>
              <a:off x="390144" y="2081783"/>
              <a:ext cx="1800225" cy="2520950"/>
            </a:xfrm>
            <a:custGeom>
              <a:avLst/>
              <a:gdLst/>
              <a:ahLst/>
              <a:cxnLst/>
              <a:rect l="l" t="t" r="r" b="b"/>
              <a:pathLst>
                <a:path w="1800225" h="2520950">
                  <a:moveTo>
                    <a:pt x="1799844" y="0"/>
                  </a:moveTo>
                  <a:lnTo>
                    <a:pt x="0" y="0"/>
                  </a:lnTo>
                  <a:lnTo>
                    <a:pt x="0" y="2520696"/>
                  </a:lnTo>
                  <a:lnTo>
                    <a:pt x="1799844" y="2520696"/>
                  </a:lnTo>
                  <a:lnTo>
                    <a:pt x="1799844" y="0"/>
                  </a:lnTo>
                  <a:close/>
                </a:path>
              </a:pathLst>
            </a:custGeom>
            <a:solidFill>
              <a:srgbClr val="FFFFFF"/>
            </a:solidFill>
          </p:spPr>
          <p:txBody>
            <a:bodyPr wrap="square" lIns="0" tIns="0" rIns="0" bIns="0" rtlCol="0"/>
            <a:lstStyle/>
            <a:p>
              <a:endParaRPr/>
            </a:p>
          </p:txBody>
        </p:sp>
        <p:pic>
          <p:nvPicPr>
            <p:cNvPr id="29" name="object 27"/>
            <p:cNvPicPr/>
            <p:nvPr/>
          </p:nvPicPr>
          <p:blipFill>
            <a:blip r:embed="rId11" cstate="print"/>
            <a:stretch>
              <a:fillRect/>
            </a:stretch>
          </p:blipFill>
          <p:spPr>
            <a:xfrm>
              <a:off x="498305" y="2349195"/>
              <a:ext cx="1554570" cy="975317"/>
            </a:xfrm>
            <a:prstGeom prst="rect">
              <a:avLst/>
            </a:prstGeom>
          </p:spPr>
        </p:pic>
        <p:pic>
          <p:nvPicPr>
            <p:cNvPr id="30" name="object 28"/>
            <p:cNvPicPr/>
            <p:nvPr/>
          </p:nvPicPr>
          <p:blipFill>
            <a:blip r:embed="rId12" cstate="print"/>
            <a:stretch>
              <a:fillRect/>
            </a:stretch>
          </p:blipFill>
          <p:spPr>
            <a:xfrm>
              <a:off x="498528" y="3423417"/>
              <a:ext cx="1553912" cy="665807"/>
            </a:xfrm>
            <a:prstGeom prst="rect">
              <a:avLst/>
            </a:prstGeom>
          </p:spPr>
        </p:pic>
        <p:pic>
          <p:nvPicPr>
            <p:cNvPr id="31" name="object 29"/>
            <p:cNvPicPr/>
            <p:nvPr/>
          </p:nvPicPr>
          <p:blipFill>
            <a:blip r:embed="rId13" cstate="print"/>
            <a:stretch>
              <a:fillRect/>
            </a:stretch>
          </p:blipFill>
          <p:spPr>
            <a:xfrm>
              <a:off x="498528" y="4369096"/>
              <a:ext cx="579579" cy="58416"/>
            </a:xfrm>
            <a:prstGeom prst="rect">
              <a:avLst/>
            </a:prstGeom>
          </p:spPr>
        </p:pic>
        <p:pic>
          <p:nvPicPr>
            <p:cNvPr id="32" name="object 30"/>
            <p:cNvPicPr/>
            <p:nvPr/>
          </p:nvPicPr>
          <p:blipFill>
            <a:blip r:embed="rId14" cstate="print"/>
            <a:stretch>
              <a:fillRect/>
            </a:stretch>
          </p:blipFill>
          <p:spPr>
            <a:xfrm>
              <a:off x="497624" y="4139267"/>
              <a:ext cx="1556157" cy="205646"/>
            </a:xfrm>
            <a:prstGeom prst="rect">
              <a:avLst/>
            </a:prstGeom>
          </p:spPr>
        </p:pic>
        <p:pic>
          <p:nvPicPr>
            <p:cNvPr id="33" name="object 31"/>
            <p:cNvPicPr/>
            <p:nvPr/>
          </p:nvPicPr>
          <p:blipFill>
            <a:blip r:embed="rId15" cstate="print"/>
            <a:stretch>
              <a:fillRect/>
            </a:stretch>
          </p:blipFill>
          <p:spPr>
            <a:xfrm>
              <a:off x="1742010" y="2186621"/>
              <a:ext cx="309523" cy="23712"/>
            </a:xfrm>
            <a:prstGeom prst="rect">
              <a:avLst/>
            </a:prstGeom>
          </p:spPr>
        </p:pic>
        <p:pic>
          <p:nvPicPr>
            <p:cNvPr id="34" name="object 32"/>
            <p:cNvPicPr/>
            <p:nvPr/>
          </p:nvPicPr>
          <p:blipFill>
            <a:blip r:embed="rId16" cstate="print"/>
            <a:stretch>
              <a:fillRect/>
            </a:stretch>
          </p:blipFill>
          <p:spPr>
            <a:xfrm>
              <a:off x="499435" y="2147590"/>
              <a:ext cx="611075" cy="90255"/>
            </a:xfrm>
            <a:prstGeom prst="rect">
              <a:avLst/>
            </a:prstGeom>
          </p:spPr>
        </p:pic>
        <p:pic>
          <p:nvPicPr>
            <p:cNvPr id="35" name="object 33"/>
            <p:cNvPicPr/>
            <p:nvPr/>
          </p:nvPicPr>
          <p:blipFill>
            <a:blip r:embed="rId17" cstate="print"/>
            <a:stretch>
              <a:fillRect/>
            </a:stretch>
          </p:blipFill>
          <p:spPr>
            <a:xfrm>
              <a:off x="500115" y="4481618"/>
              <a:ext cx="597941" cy="23463"/>
            </a:xfrm>
            <a:prstGeom prst="rect">
              <a:avLst/>
            </a:prstGeom>
          </p:spPr>
        </p:pic>
        <p:pic>
          <p:nvPicPr>
            <p:cNvPr id="36" name="object 34"/>
            <p:cNvPicPr/>
            <p:nvPr/>
          </p:nvPicPr>
          <p:blipFill>
            <a:blip r:embed="rId18" cstate="print"/>
            <a:stretch>
              <a:fillRect/>
            </a:stretch>
          </p:blipFill>
          <p:spPr>
            <a:xfrm>
              <a:off x="1822504" y="4454085"/>
              <a:ext cx="230147" cy="59135"/>
            </a:xfrm>
            <a:prstGeom prst="rect">
              <a:avLst/>
            </a:prstGeom>
          </p:spPr>
        </p:pic>
        <p:sp>
          <p:nvSpPr>
            <p:cNvPr id="37" name="object 35"/>
            <p:cNvSpPr/>
            <p:nvPr/>
          </p:nvSpPr>
          <p:spPr>
            <a:xfrm>
              <a:off x="375665" y="2067305"/>
              <a:ext cx="1828800" cy="2550160"/>
            </a:xfrm>
            <a:custGeom>
              <a:avLst/>
              <a:gdLst/>
              <a:ahLst/>
              <a:cxnLst/>
              <a:rect l="l" t="t" r="r" b="b"/>
              <a:pathLst>
                <a:path w="1828800" h="2550160">
                  <a:moveTo>
                    <a:pt x="0" y="2549652"/>
                  </a:moveTo>
                  <a:lnTo>
                    <a:pt x="1828800" y="2549652"/>
                  </a:lnTo>
                  <a:lnTo>
                    <a:pt x="1828800" y="0"/>
                  </a:lnTo>
                  <a:lnTo>
                    <a:pt x="0" y="0"/>
                  </a:lnTo>
                  <a:lnTo>
                    <a:pt x="0" y="2549652"/>
                  </a:lnTo>
                  <a:close/>
                </a:path>
              </a:pathLst>
            </a:custGeom>
            <a:ln w="28956">
              <a:solidFill>
                <a:srgbClr val="EC7C30"/>
              </a:solidFill>
            </a:ln>
          </p:spPr>
          <p:txBody>
            <a:bodyPr wrap="square" lIns="0" tIns="0" rIns="0" bIns="0" rtlCol="0"/>
            <a:lstStyle/>
            <a:p>
              <a:endParaRPr/>
            </a:p>
          </p:txBody>
        </p:sp>
      </p:grpSp>
      <p:grpSp>
        <p:nvGrpSpPr>
          <p:cNvPr id="38" name="object 2"/>
          <p:cNvGrpSpPr/>
          <p:nvPr/>
        </p:nvGrpSpPr>
        <p:grpSpPr>
          <a:xfrm>
            <a:off x="3464051" y="-22093"/>
            <a:ext cx="5724128" cy="1652155"/>
            <a:chOff x="0" y="0"/>
            <a:chExt cx="12192000" cy="6858000"/>
          </a:xfrm>
        </p:grpSpPr>
        <p:pic>
          <p:nvPicPr>
            <p:cNvPr id="39" name="object 3"/>
            <p:cNvPicPr/>
            <p:nvPr/>
          </p:nvPicPr>
          <p:blipFill>
            <a:blip r:embed="rId19" cstate="print"/>
            <a:stretch>
              <a:fillRect/>
            </a:stretch>
          </p:blipFill>
          <p:spPr>
            <a:xfrm>
              <a:off x="0" y="0"/>
              <a:ext cx="12192000" cy="6857997"/>
            </a:xfrm>
            <a:prstGeom prst="rect">
              <a:avLst/>
            </a:prstGeom>
          </p:spPr>
        </p:pic>
        <p:sp>
          <p:nvSpPr>
            <p:cNvPr id="40" name="object 4"/>
            <p:cNvSpPr/>
            <p:nvPr/>
          </p:nvSpPr>
          <p:spPr>
            <a:xfrm>
              <a:off x="0" y="0"/>
              <a:ext cx="8130540" cy="6858000"/>
            </a:xfrm>
            <a:custGeom>
              <a:avLst/>
              <a:gdLst/>
              <a:ahLst/>
              <a:cxnLst/>
              <a:rect l="l" t="t" r="r" b="b"/>
              <a:pathLst>
                <a:path w="8130540" h="6858000">
                  <a:moveTo>
                    <a:pt x="8130540" y="270510"/>
                  </a:moveTo>
                  <a:lnTo>
                    <a:pt x="0" y="270510"/>
                  </a:lnTo>
                  <a:lnTo>
                    <a:pt x="0" y="6858000"/>
                  </a:lnTo>
                  <a:lnTo>
                    <a:pt x="8130540" y="6858000"/>
                  </a:lnTo>
                  <a:lnTo>
                    <a:pt x="8130540" y="270510"/>
                  </a:lnTo>
                  <a:close/>
                </a:path>
                <a:path w="8130540" h="6858000">
                  <a:moveTo>
                    <a:pt x="8130540" y="0"/>
                  </a:moveTo>
                  <a:lnTo>
                    <a:pt x="0" y="0"/>
                  </a:lnTo>
                  <a:lnTo>
                    <a:pt x="0" y="1270"/>
                  </a:lnTo>
                  <a:lnTo>
                    <a:pt x="8130540" y="1270"/>
                  </a:lnTo>
                  <a:lnTo>
                    <a:pt x="8130540" y="0"/>
                  </a:lnTo>
                  <a:close/>
                </a:path>
              </a:pathLst>
            </a:custGeom>
            <a:solidFill>
              <a:srgbClr val="FFFFFF">
                <a:alpha val="79998"/>
              </a:srgbClr>
            </a:solidFill>
          </p:spPr>
          <p:txBody>
            <a:bodyPr wrap="square" lIns="0" tIns="0" rIns="0" bIns="0" rtlCol="0"/>
            <a:lstStyle/>
            <a:p>
              <a:endParaRPr/>
            </a:p>
          </p:txBody>
        </p:sp>
      </p:grpSp>
    </p:spTree>
    <p:extLst>
      <p:ext uri="{BB962C8B-B14F-4D97-AF65-F5344CB8AC3E}">
        <p14:creationId xmlns:p14="http://schemas.microsoft.com/office/powerpoint/2010/main" val="1321927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297413"/>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99620" y="277887"/>
            <a:ext cx="5972580" cy="517449"/>
          </a:xfrm>
          <a:prstGeom prst="rect">
            <a:avLst/>
          </a:prstGeom>
        </p:spPr>
        <p:txBody>
          <a:bodyPr vert="horz" wrap="square" lIns="0" tIns="67945" rIns="0" bIns="0" rtlCol="0">
            <a:spAutoFit/>
          </a:bodyPr>
          <a:lstStyle/>
          <a:p>
            <a:pPr marL="12700" marR="5080">
              <a:lnSpc>
                <a:spcPts val="3460"/>
              </a:lnSpc>
              <a:spcBef>
                <a:spcPts val="535"/>
              </a:spcBef>
            </a:pPr>
            <a:r>
              <a:rPr lang="tr-TR" sz="3200" spc="-30" dirty="0">
                <a:solidFill>
                  <a:srgbClr val="FFFFFF"/>
                </a:solidFill>
              </a:rPr>
              <a:t>GLUTENSİZ DİYET</a:t>
            </a:r>
            <a:endParaRPr lang="tr-TR" sz="3200" dirty="0"/>
          </a:p>
        </p:txBody>
      </p:sp>
      <p:sp>
        <p:nvSpPr>
          <p:cNvPr id="8" name="İçerik Yer Tutucusu 2">
            <a:extLst>
              <a:ext uri="{FF2B5EF4-FFF2-40B4-BE49-F238E27FC236}">
                <a16:creationId xmlns:a16="http://schemas.microsoft.com/office/drawing/2014/main" id="{25D10BC4-F319-F074-FE4B-DF03C5971D9E}"/>
              </a:ext>
            </a:extLst>
          </p:cNvPr>
          <p:cNvSpPr txBox="1">
            <a:spLocks/>
          </p:cNvSpPr>
          <p:nvPr/>
        </p:nvSpPr>
        <p:spPr>
          <a:xfrm>
            <a:off x="251520" y="1763349"/>
            <a:ext cx="4320480" cy="4657039"/>
          </a:xfrm>
          <a:prstGeom prst="rect">
            <a:avLst/>
          </a:prstGeom>
          <a:ln/>
        </p:spPr>
        <p:style>
          <a:lnRef idx="0">
            <a:schemeClr val="accent6"/>
          </a:lnRef>
          <a:fillRef idx="3">
            <a:schemeClr val="accent6"/>
          </a:fillRef>
          <a:effectRef idx="3">
            <a:schemeClr val="accent6"/>
          </a:effectRef>
          <a:fontRef idx="minor">
            <a:schemeClr val="lt1"/>
          </a:fontRef>
        </p:style>
        <p:txBody>
          <a:bodyPr wrap="square" lIns="0" tIns="0" rIns="0" bIns="0">
            <a:normAutofit/>
          </a:bodyPr>
          <a:lstStyle>
            <a:lvl1pPr marL="0">
              <a:defRPr sz="1800" b="1" i="0">
                <a:solidFill>
                  <a:srgbClr val="4471C4"/>
                </a:solidFill>
                <a:latin typeface="Calibri"/>
                <a:ea typeface="+mn-ea"/>
                <a:cs typeface="Calibri"/>
              </a:defRPr>
            </a:lvl1pPr>
            <a:lvl2pPr marL="457200">
              <a:defRPr>
                <a:solidFill>
                  <a:schemeClr val="dk1"/>
                </a:solidFill>
                <a:latin typeface="+mn-lt"/>
                <a:ea typeface="+mn-ea"/>
                <a:cs typeface="+mn-cs"/>
              </a:defRPr>
            </a:lvl2pPr>
            <a:lvl3pPr marL="914400">
              <a:defRPr>
                <a:solidFill>
                  <a:schemeClr val="dk1"/>
                </a:solidFill>
                <a:latin typeface="+mn-lt"/>
                <a:ea typeface="+mn-ea"/>
                <a:cs typeface="+mn-cs"/>
              </a:defRPr>
            </a:lvl3pPr>
            <a:lvl4pPr marL="1371600">
              <a:defRPr>
                <a:solidFill>
                  <a:schemeClr val="dk1"/>
                </a:solidFill>
                <a:latin typeface="+mn-lt"/>
                <a:ea typeface="+mn-ea"/>
                <a:cs typeface="+mn-cs"/>
              </a:defRPr>
            </a:lvl4pPr>
            <a:lvl5pPr marL="1828800">
              <a:defRPr>
                <a:solidFill>
                  <a:schemeClr val="dk1"/>
                </a:solidFill>
                <a:latin typeface="+mn-lt"/>
                <a:ea typeface="+mn-ea"/>
                <a:cs typeface="+mn-cs"/>
              </a:defRPr>
            </a:lvl5pPr>
            <a:lvl6pPr marL="2286000">
              <a:defRPr>
                <a:solidFill>
                  <a:schemeClr val="dk1"/>
                </a:solidFill>
                <a:latin typeface="+mn-lt"/>
                <a:ea typeface="+mn-ea"/>
                <a:cs typeface="+mn-cs"/>
              </a:defRPr>
            </a:lvl6pPr>
            <a:lvl7pPr marL="2743200">
              <a:defRPr>
                <a:solidFill>
                  <a:schemeClr val="dk1"/>
                </a:solidFill>
                <a:latin typeface="+mn-lt"/>
                <a:ea typeface="+mn-ea"/>
                <a:cs typeface="+mn-cs"/>
              </a:defRPr>
            </a:lvl7pPr>
            <a:lvl8pPr marL="3200400">
              <a:defRPr>
                <a:solidFill>
                  <a:schemeClr val="dk1"/>
                </a:solidFill>
                <a:latin typeface="+mn-lt"/>
                <a:ea typeface="+mn-ea"/>
                <a:cs typeface="+mn-cs"/>
              </a:defRPr>
            </a:lvl8pPr>
            <a:lvl9pPr marL="3657600">
              <a:defRPr>
                <a:solidFill>
                  <a:schemeClr val="dk1"/>
                </a:solidFill>
                <a:latin typeface="+mn-lt"/>
                <a:ea typeface="+mn-ea"/>
                <a:cs typeface="+mn-cs"/>
              </a:defRPr>
            </a:lvl9pPr>
          </a:lstStyle>
          <a:p>
            <a:pPr algn="ctr"/>
            <a:endParaRPr lang="tr-TR" altLang="tr-TR" dirty="0">
              <a:solidFill>
                <a:schemeClr val="bg1"/>
              </a:solidFill>
              <a:latin typeface="+mn-lt"/>
              <a:cs typeface="Arial" panose="020B0604020202020204" pitchFamily="34" charset="0"/>
            </a:endParaRPr>
          </a:p>
          <a:p>
            <a:pPr algn="ctr"/>
            <a:r>
              <a:rPr lang="tr-TR" altLang="tr-TR" dirty="0">
                <a:solidFill>
                  <a:schemeClr val="bg1"/>
                </a:solidFill>
                <a:latin typeface="+mn-lt"/>
                <a:cs typeface="Arial" panose="020B0604020202020204" pitchFamily="34" charset="0"/>
              </a:rPr>
              <a:t>B</a:t>
            </a:r>
            <a:r>
              <a:rPr lang="tr-TR" altLang="tr-TR" sz="1800" b="1" dirty="0">
                <a:solidFill>
                  <a:schemeClr val="bg1"/>
                </a:solidFill>
                <a:latin typeface="+mn-lt"/>
                <a:cs typeface="Arial" panose="020B0604020202020204" pitchFamily="34" charset="0"/>
              </a:rPr>
              <a:t>uğday, arpa, </a:t>
            </a:r>
            <a:r>
              <a:rPr lang="tr-TR" altLang="tr-TR" sz="1800" b="1" dirty="0" err="1">
                <a:solidFill>
                  <a:schemeClr val="bg1"/>
                </a:solidFill>
                <a:latin typeface="+mn-lt"/>
                <a:cs typeface="Arial" panose="020B0604020202020204" pitchFamily="34" charset="0"/>
              </a:rPr>
              <a:t>çavdarın</a:t>
            </a:r>
            <a:r>
              <a:rPr lang="tr-TR" altLang="tr-TR" sz="1800" b="1" dirty="0">
                <a:solidFill>
                  <a:schemeClr val="bg1"/>
                </a:solidFill>
                <a:latin typeface="+mn-lt"/>
                <a:cs typeface="Arial" panose="020B0604020202020204" pitchFamily="34" charset="0"/>
              </a:rPr>
              <a:t> tamamen </a:t>
            </a:r>
            <a:r>
              <a:rPr lang="tr-TR" altLang="tr-TR" sz="1800" b="1" dirty="0" err="1">
                <a:solidFill>
                  <a:schemeClr val="bg1"/>
                </a:solidFill>
                <a:latin typeface="+mn-lt"/>
                <a:cs typeface="Arial" panose="020B0604020202020204" pitchFamily="34" charset="0"/>
              </a:rPr>
              <a:t>çıkarılması</a:t>
            </a:r>
            <a:r>
              <a:rPr lang="tr-TR" altLang="tr-TR" dirty="0">
                <a:solidFill>
                  <a:schemeClr val="bg1"/>
                </a:solidFill>
                <a:latin typeface="+mn-lt"/>
                <a:cs typeface="Arial" panose="020B0604020202020204" pitchFamily="34" charset="0"/>
              </a:rPr>
              <a:t>!!!</a:t>
            </a:r>
          </a:p>
          <a:p>
            <a:pPr algn="ctr"/>
            <a:r>
              <a:rPr lang="tr-TR" altLang="tr-TR" sz="1800" b="1" dirty="0">
                <a:solidFill>
                  <a:schemeClr val="bg1"/>
                </a:solidFill>
                <a:latin typeface="+mn-lt"/>
                <a:cs typeface="Arial" panose="020B0604020202020204" pitchFamily="34" charset="0"/>
              </a:rPr>
              <a:t>Daha az </a:t>
            </a:r>
            <a:r>
              <a:rPr lang="tr-TR" altLang="tr-TR" sz="1800" b="1" dirty="0" err="1">
                <a:solidFill>
                  <a:schemeClr val="bg1"/>
                </a:solidFill>
                <a:latin typeface="+mn-lt"/>
                <a:cs typeface="Arial" panose="020B0604020202020204" pitchFamily="34" charset="0"/>
              </a:rPr>
              <a:t>immünojenik</a:t>
            </a:r>
            <a:r>
              <a:rPr lang="tr-TR" altLang="tr-TR" sz="1800" b="1" dirty="0">
                <a:solidFill>
                  <a:schemeClr val="bg1"/>
                </a:solidFill>
                <a:latin typeface="+mn-lt"/>
                <a:cs typeface="Arial" panose="020B0604020202020204" pitchFamily="34" charset="0"/>
              </a:rPr>
              <a:t> olan Etiyopya tahılı, </a:t>
            </a:r>
            <a:r>
              <a:rPr lang="tr-TR" altLang="en-US" sz="1800" b="1" dirty="0">
                <a:solidFill>
                  <a:schemeClr val="bg1"/>
                </a:solidFill>
                <a:latin typeface="+mn-lt"/>
                <a:cs typeface="Arial" panose="020B0604020202020204" pitchFamily="34" charset="0"/>
              </a:rPr>
              <a:t>“</a:t>
            </a:r>
            <a:r>
              <a:rPr lang="tr-TR" altLang="ja-JP" sz="1800" b="1" dirty="0" err="1">
                <a:solidFill>
                  <a:schemeClr val="bg1"/>
                </a:solidFill>
                <a:latin typeface="+mn-lt"/>
                <a:cs typeface="Arial" panose="020B0604020202020204" pitchFamily="34" charset="0"/>
              </a:rPr>
              <a:t>sorghum</a:t>
            </a:r>
            <a:r>
              <a:rPr lang="tr-TR" altLang="en-US" sz="1800" b="1" dirty="0">
                <a:solidFill>
                  <a:schemeClr val="bg1"/>
                </a:solidFill>
                <a:latin typeface="+mn-lt"/>
                <a:cs typeface="Arial" panose="020B0604020202020204" pitchFamily="34" charset="0"/>
              </a:rPr>
              <a:t>”</a:t>
            </a:r>
            <a:r>
              <a:rPr lang="tr-TR" altLang="ja-JP" sz="1800" b="1" dirty="0">
                <a:solidFill>
                  <a:schemeClr val="bg1"/>
                </a:solidFill>
                <a:latin typeface="+mn-lt"/>
                <a:cs typeface="Arial" panose="020B0604020202020204" pitchFamily="34" charset="0"/>
              </a:rPr>
              <a:t> (</a:t>
            </a:r>
            <a:r>
              <a:rPr lang="tr-TR" altLang="ja-JP" sz="1800" b="1" dirty="0" err="1">
                <a:solidFill>
                  <a:schemeClr val="bg1"/>
                </a:solidFill>
                <a:latin typeface="+mn-lt"/>
                <a:cs typeface="Arial" panose="020B0604020202020204" pitchFamily="34" charset="0"/>
              </a:rPr>
              <a:t>süpürge</a:t>
            </a:r>
            <a:r>
              <a:rPr lang="tr-TR" altLang="ja-JP" sz="1800" b="1" dirty="0">
                <a:solidFill>
                  <a:schemeClr val="bg1"/>
                </a:solidFill>
                <a:latin typeface="+mn-lt"/>
                <a:cs typeface="Arial" panose="020B0604020202020204" pitchFamily="34" charset="0"/>
              </a:rPr>
              <a:t> darısı), </a:t>
            </a:r>
            <a:r>
              <a:rPr lang="tr-TR" altLang="en-US" sz="1800" b="1" dirty="0">
                <a:solidFill>
                  <a:schemeClr val="bg1"/>
                </a:solidFill>
                <a:latin typeface="+mn-lt"/>
                <a:cs typeface="Arial" panose="020B0604020202020204" pitchFamily="34" charset="0"/>
              </a:rPr>
              <a:t>“</a:t>
            </a:r>
            <a:r>
              <a:rPr lang="tr-TR" altLang="ja-JP" sz="1800" b="1" dirty="0">
                <a:solidFill>
                  <a:schemeClr val="bg1"/>
                </a:solidFill>
                <a:latin typeface="+mn-lt"/>
                <a:cs typeface="Arial" panose="020B0604020202020204" pitchFamily="34" charset="0"/>
              </a:rPr>
              <a:t>millet</a:t>
            </a:r>
            <a:r>
              <a:rPr lang="tr-TR" altLang="en-US" sz="1800" b="1" dirty="0">
                <a:solidFill>
                  <a:schemeClr val="bg1"/>
                </a:solidFill>
                <a:latin typeface="+mn-lt"/>
                <a:cs typeface="Arial" panose="020B0604020202020204" pitchFamily="34" charset="0"/>
              </a:rPr>
              <a:t>”</a:t>
            </a:r>
            <a:r>
              <a:rPr lang="tr-TR" altLang="ja-JP" sz="1800" b="1" dirty="0">
                <a:solidFill>
                  <a:schemeClr val="bg1"/>
                </a:solidFill>
                <a:latin typeface="+mn-lt"/>
                <a:cs typeface="Arial" panose="020B0604020202020204" pitchFamily="34" charset="0"/>
              </a:rPr>
              <a:t> (akdarı), </a:t>
            </a:r>
            <a:r>
              <a:rPr lang="tr-TR" altLang="en-US" sz="1800" b="1" dirty="0">
                <a:solidFill>
                  <a:schemeClr val="bg1"/>
                </a:solidFill>
                <a:latin typeface="+mn-lt"/>
                <a:cs typeface="Arial" panose="020B0604020202020204" pitchFamily="34" charset="0"/>
              </a:rPr>
              <a:t>“</a:t>
            </a:r>
            <a:r>
              <a:rPr lang="tr-TR" altLang="ja-JP" sz="1800" b="1" dirty="0" err="1">
                <a:solidFill>
                  <a:schemeClr val="bg1"/>
                </a:solidFill>
                <a:latin typeface="+mn-lt"/>
                <a:cs typeface="Arial" panose="020B0604020202020204" pitchFamily="34" charset="0"/>
              </a:rPr>
              <a:t>Buck</a:t>
            </a:r>
            <a:r>
              <a:rPr lang="tr-TR" altLang="ja-JP" sz="1800" b="1" dirty="0">
                <a:solidFill>
                  <a:schemeClr val="bg1"/>
                </a:solidFill>
                <a:latin typeface="+mn-lt"/>
                <a:cs typeface="Arial" panose="020B0604020202020204" pitchFamily="34" charset="0"/>
              </a:rPr>
              <a:t> </a:t>
            </a:r>
            <a:r>
              <a:rPr lang="tr-TR" altLang="ja-JP" sz="1800" b="1" dirty="0" err="1">
                <a:solidFill>
                  <a:schemeClr val="bg1"/>
                </a:solidFill>
                <a:latin typeface="+mn-lt"/>
                <a:cs typeface="Arial" panose="020B0604020202020204" pitchFamily="34" charset="0"/>
              </a:rPr>
              <a:t>wheat</a:t>
            </a:r>
            <a:r>
              <a:rPr lang="tr-TR" altLang="en-US" sz="1800" b="1" dirty="0">
                <a:solidFill>
                  <a:schemeClr val="bg1"/>
                </a:solidFill>
                <a:latin typeface="+mn-lt"/>
                <a:cs typeface="Arial" panose="020B0604020202020204" pitchFamily="34" charset="0"/>
              </a:rPr>
              <a:t>”</a:t>
            </a:r>
            <a:r>
              <a:rPr lang="tr-TR" altLang="ja-JP" sz="1800" b="1" dirty="0">
                <a:solidFill>
                  <a:schemeClr val="bg1"/>
                </a:solidFill>
                <a:latin typeface="+mn-lt"/>
                <a:cs typeface="Arial" panose="020B0604020202020204" pitchFamily="34" charset="0"/>
              </a:rPr>
              <a:t> (kara </a:t>
            </a:r>
            <a:r>
              <a:rPr lang="tr-TR" altLang="ja-JP" sz="1800" b="1" dirty="0" err="1">
                <a:solidFill>
                  <a:schemeClr val="bg1"/>
                </a:solidFill>
                <a:latin typeface="+mn-lt"/>
                <a:cs typeface="Arial" panose="020B0604020202020204" pitchFamily="34" charset="0"/>
              </a:rPr>
              <a:t>buğday</a:t>
            </a:r>
            <a:r>
              <a:rPr lang="tr-TR" altLang="ja-JP" sz="1800" b="1" dirty="0">
                <a:solidFill>
                  <a:schemeClr val="bg1"/>
                </a:solidFill>
                <a:latin typeface="+mn-lt"/>
                <a:cs typeface="Arial" panose="020B0604020202020204" pitchFamily="34" charset="0"/>
              </a:rPr>
              <a:t>) gibi </a:t>
            </a:r>
            <a:r>
              <a:rPr lang="tr-TR" altLang="ja-JP" sz="1800" b="1" dirty="0" err="1">
                <a:solidFill>
                  <a:schemeClr val="bg1"/>
                </a:solidFill>
                <a:latin typeface="+mn-lt"/>
                <a:cs typeface="Arial" panose="020B0604020202020204" pitchFamily="34" charset="0"/>
              </a:rPr>
              <a:t>bölgesel</a:t>
            </a:r>
            <a:r>
              <a:rPr lang="tr-TR" altLang="ja-JP" sz="1800" b="1" dirty="0">
                <a:solidFill>
                  <a:schemeClr val="bg1"/>
                </a:solidFill>
                <a:latin typeface="+mn-lt"/>
                <a:cs typeface="Arial" panose="020B0604020202020204" pitchFamily="34" charset="0"/>
              </a:rPr>
              <a:t> tahılların </a:t>
            </a:r>
            <a:r>
              <a:rPr lang="tr-TR" altLang="ja-JP" sz="1800" b="1" dirty="0" err="1">
                <a:solidFill>
                  <a:schemeClr val="bg1"/>
                </a:solidFill>
                <a:latin typeface="+mn-lt"/>
                <a:cs typeface="Arial" panose="020B0604020202020204" pitchFamily="34" charset="0"/>
              </a:rPr>
              <a:t>üretilmesi</a:t>
            </a:r>
            <a:r>
              <a:rPr lang="tr-TR" altLang="ja-JP" sz="1800" b="1" dirty="0">
                <a:solidFill>
                  <a:schemeClr val="bg1"/>
                </a:solidFill>
                <a:latin typeface="+mn-lt"/>
                <a:cs typeface="Arial" panose="020B0604020202020204" pitchFamily="34" charset="0"/>
              </a:rPr>
              <a:t> ve diyete eklenmesi  son zamanlarda gündemdedir.</a:t>
            </a:r>
          </a:p>
          <a:p>
            <a:pPr algn="ctr"/>
            <a:endParaRPr lang="tr-TR" altLang="ja-JP" dirty="0">
              <a:solidFill>
                <a:schemeClr val="bg1"/>
              </a:solidFill>
              <a:latin typeface="+mn-lt"/>
              <a:cs typeface="Arial" panose="020B0604020202020204" pitchFamily="34" charset="0"/>
            </a:endParaRPr>
          </a:p>
          <a:p>
            <a:pPr algn="ctr"/>
            <a:r>
              <a:rPr lang="tr-TR" altLang="ja-JP" sz="1800" b="1" dirty="0">
                <a:solidFill>
                  <a:schemeClr val="bg1"/>
                </a:solidFill>
                <a:latin typeface="+mn-lt"/>
                <a:cs typeface="Arial" panose="020B0604020202020204" pitchFamily="34" charset="0"/>
              </a:rPr>
              <a:t>Gluten veya </a:t>
            </a:r>
            <a:r>
              <a:rPr lang="tr-TR" altLang="ja-JP" sz="1800" b="1" dirty="0" err="1">
                <a:solidFill>
                  <a:schemeClr val="bg1"/>
                </a:solidFill>
                <a:latin typeface="+mn-lt"/>
                <a:cs typeface="Arial" panose="020B0604020202020204" pitchFamily="34" charset="0"/>
              </a:rPr>
              <a:t>diğer</a:t>
            </a:r>
            <a:r>
              <a:rPr lang="tr-TR" altLang="ja-JP" sz="1800" b="1" dirty="0">
                <a:solidFill>
                  <a:schemeClr val="bg1"/>
                </a:solidFill>
                <a:latin typeface="+mn-lt"/>
                <a:cs typeface="Arial" panose="020B0604020202020204" pitchFamily="34" charset="0"/>
              </a:rPr>
              <a:t> toksik prolaminleri </a:t>
            </a:r>
            <a:r>
              <a:rPr lang="tr-TR" altLang="ja-JP" sz="1800" b="1" dirty="0" err="1">
                <a:solidFill>
                  <a:schemeClr val="bg1"/>
                </a:solidFill>
                <a:latin typeface="+mn-lt"/>
                <a:cs typeface="Arial" panose="020B0604020202020204" pitchFamily="34" charset="0"/>
              </a:rPr>
              <a:t>içermeyen</a:t>
            </a:r>
            <a:r>
              <a:rPr lang="tr-TR" altLang="ja-JP" sz="1800" b="1" dirty="0">
                <a:solidFill>
                  <a:schemeClr val="bg1"/>
                </a:solidFill>
                <a:latin typeface="+mn-lt"/>
                <a:cs typeface="Arial" panose="020B0604020202020204" pitchFamily="34" charset="0"/>
              </a:rPr>
              <a:t> </a:t>
            </a:r>
            <a:r>
              <a:rPr lang="tr-TR" altLang="ja-JP" sz="1800" b="1" dirty="0" err="1">
                <a:solidFill>
                  <a:schemeClr val="bg1"/>
                </a:solidFill>
                <a:latin typeface="+mn-lt"/>
                <a:cs typeface="Arial" panose="020B0604020202020204" pitchFamily="34" charset="0"/>
              </a:rPr>
              <a:t>başlıca</a:t>
            </a:r>
            <a:r>
              <a:rPr lang="tr-TR" altLang="ja-JP" sz="1800" b="1" dirty="0">
                <a:solidFill>
                  <a:schemeClr val="bg1"/>
                </a:solidFill>
                <a:latin typeface="+mn-lt"/>
                <a:cs typeface="Arial" panose="020B0604020202020204" pitchFamily="34" charset="0"/>
              </a:rPr>
              <a:t> tahıllar mısır ve </a:t>
            </a:r>
            <a:r>
              <a:rPr lang="tr-TR" altLang="ja-JP" sz="1800" b="1" dirty="0" err="1">
                <a:solidFill>
                  <a:schemeClr val="bg1"/>
                </a:solidFill>
                <a:latin typeface="+mn-lt"/>
                <a:cs typeface="Arial" panose="020B0604020202020204" pitchFamily="34" charset="0"/>
              </a:rPr>
              <a:t>pirinçtir</a:t>
            </a:r>
            <a:r>
              <a:rPr lang="tr-TR" altLang="ja-JP" sz="1800" b="1" dirty="0">
                <a:solidFill>
                  <a:schemeClr val="bg1"/>
                </a:solidFill>
                <a:latin typeface="+mn-lt"/>
                <a:cs typeface="Arial" panose="020B0604020202020204" pitchFamily="34" charset="0"/>
              </a:rPr>
              <a:t>. </a:t>
            </a:r>
          </a:p>
          <a:p>
            <a:pPr marL="0" indent="0" algn="ctr">
              <a:buFont typeface="Arial" panose="020B0604020202020204" pitchFamily="34" charset="0"/>
              <a:buNone/>
            </a:pPr>
            <a:endParaRPr lang="tr-TR" altLang="tr-TR" sz="1800" b="1" dirty="0">
              <a:solidFill>
                <a:schemeClr val="bg1"/>
              </a:solidFill>
              <a:latin typeface="+mn-lt"/>
              <a:cs typeface="Arial" panose="020B0604020202020204" pitchFamily="34" charset="0"/>
            </a:endParaRPr>
          </a:p>
          <a:p>
            <a:pPr marL="0" indent="0" algn="ctr">
              <a:buFont typeface="Arial" panose="020B0604020202020204" pitchFamily="34" charset="0"/>
              <a:buNone/>
            </a:pPr>
            <a:r>
              <a:rPr lang="tr-TR" altLang="tr-TR" sz="1800" b="1" dirty="0">
                <a:solidFill>
                  <a:schemeClr val="bg1"/>
                </a:solidFill>
                <a:latin typeface="+mn-lt"/>
                <a:cs typeface="Arial" panose="020B0604020202020204" pitchFamily="34" charset="0"/>
              </a:rPr>
              <a:t>Son yıllarda glutenden arındırılmış </a:t>
            </a:r>
            <a:r>
              <a:rPr lang="tr-TR" altLang="tr-TR" sz="1800" b="1" dirty="0" err="1">
                <a:solidFill>
                  <a:schemeClr val="bg1"/>
                </a:solidFill>
                <a:latin typeface="+mn-lt"/>
                <a:cs typeface="Arial" panose="020B0604020202020204" pitchFamily="34" charset="0"/>
              </a:rPr>
              <a:t>buğday</a:t>
            </a:r>
            <a:r>
              <a:rPr lang="tr-TR" altLang="tr-TR" sz="1800" b="1" dirty="0">
                <a:solidFill>
                  <a:schemeClr val="bg1"/>
                </a:solidFill>
                <a:latin typeface="+mn-lt"/>
                <a:cs typeface="Arial" panose="020B0604020202020204" pitchFamily="34" charset="0"/>
              </a:rPr>
              <a:t> unu ve bu undan yapılan </a:t>
            </a:r>
            <a:r>
              <a:rPr lang="tr-TR" altLang="tr-TR" sz="1800" b="1" dirty="0" err="1">
                <a:solidFill>
                  <a:schemeClr val="bg1"/>
                </a:solidFill>
                <a:latin typeface="+mn-lt"/>
                <a:cs typeface="Arial" panose="020B0604020202020204" pitchFamily="34" charset="0"/>
              </a:rPr>
              <a:t>ürünler</a:t>
            </a:r>
            <a:r>
              <a:rPr lang="tr-TR" altLang="tr-TR" sz="1800" b="1" dirty="0">
                <a:solidFill>
                  <a:schemeClr val="bg1"/>
                </a:solidFill>
                <a:latin typeface="+mn-lt"/>
                <a:cs typeface="Arial" panose="020B0604020202020204" pitchFamily="34" charset="0"/>
              </a:rPr>
              <a:t> de </a:t>
            </a:r>
            <a:r>
              <a:rPr lang="tr-TR" altLang="tr-TR" sz="1800" b="1" dirty="0" err="1">
                <a:solidFill>
                  <a:schemeClr val="bg1"/>
                </a:solidFill>
                <a:latin typeface="+mn-lt"/>
                <a:cs typeface="Arial" panose="020B0604020202020204" pitchFamily="34" charset="0"/>
              </a:rPr>
              <a:t>çölyak</a:t>
            </a:r>
            <a:r>
              <a:rPr lang="tr-TR" altLang="tr-TR" sz="1800" b="1" dirty="0">
                <a:solidFill>
                  <a:schemeClr val="bg1"/>
                </a:solidFill>
                <a:latin typeface="+mn-lt"/>
                <a:cs typeface="Arial" panose="020B0604020202020204" pitchFamily="34" charset="0"/>
              </a:rPr>
              <a:t> hastalarının diyetinde yer almaktadır. </a:t>
            </a:r>
          </a:p>
        </p:txBody>
      </p:sp>
      <p:pic>
        <p:nvPicPr>
          <p:cNvPr id="4" name="Resim 6" descr="metin içeren bir resim&#10;&#10;Açıklama otomatik olarak oluşturuldu">
            <a:extLst>
              <a:ext uri="{FF2B5EF4-FFF2-40B4-BE49-F238E27FC236}">
                <a16:creationId xmlns:a16="http://schemas.microsoft.com/office/drawing/2014/main" id="{0121EC62-8AD4-48F9-57C2-CF3B2B5D70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044630"/>
            <a:ext cx="4602545" cy="281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stockphoto-919905548-170667a.jpg">
            <a:extLst>
              <a:ext uri="{FF2B5EF4-FFF2-40B4-BE49-F238E27FC236}">
                <a16:creationId xmlns:a16="http://schemas.microsoft.com/office/drawing/2014/main" id="{4EF68F54-E5BF-36BF-2307-7E781E09EE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3719" y="0"/>
            <a:ext cx="4773574" cy="407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124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297413"/>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99620" y="277887"/>
            <a:ext cx="5972580" cy="517449"/>
          </a:xfrm>
          <a:prstGeom prst="rect">
            <a:avLst/>
          </a:prstGeom>
        </p:spPr>
        <p:txBody>
          <a:bodyPr vert="horz" wrap="square" lIns="0" tIns="67945" rIns="0" bIns="0" rtlCol="0">
            <a:spAutoFit/>
          </a:bodyPr>
          <a:lstStyle/>
          <a:p>
            <a:pPr marL="12700" marR="5080">
              <a:lnSpc>
                <a:spcPts val="3460"/>
              </a:lnSpc>
              <a:spcBef>
                <a:spcPts val="535"/>
              </a:spcBef>
            </a:pPr>
            <a:r>
              <a:rPr lang="tr-TR" sz="3200" spc="-30" dirty="0">
                <a:solidFill>
                  <a:srgbClr val="FFFFFF"/>
                </a:solidFill>
              </a:rPr>
              <a:t>GLUTENSİZ DİYET</a:t>
            </a:r>
            <a:endParaRPr lang="tr-TR" sz="3200" dirty="0"/>
          </a:p>
        </p:txBody>
      </p:sp>
      <p:pic>
        <p:nvPicPr>
          <p:cNvPr id="6" name="Picture 3">
            <a:extLst>
              <a:ext uri="{FF2B5EF4-FFF2-40B4-BE49-F238E27FC236}">
                <a16:creationId xmlns:a16="http://schemas.microsoft.com/office/drawing/2014/main" id="{4567BD3A-0608-6688-82E5-1B9E809225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8502" y="1291188"/>
            <a:ext cx="4689007" cy="264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çerik Yer Tutucusu 2">
            <a:extLst>
              <a:ext uri="{FF2B5EF4-FFF2-40B4-BE49-F238E27FC236}">
                <a16:creationId xmlns:a16="http://schemas.microsoft.com/office/drawing/2014/main" id="{25D10BC4-F319-F074-FE4B-DF03C5971D9E}"/>
              </a:ext>
            </a:extLst>
          </p:cNvPr>
          <p:cNvSpPr txBox="1">
            <a:spLocks/>
          </p:cNvSpPr>
          <p:nvPr/>
        </p:nvSpPr>
        <p:spPr>
          <a:xfrm>
            <a:off x="251520" y="1364249"/>
            <a:ext cx="3941453" cy="2424791"/>
          </a:xfrm>
          <a:prstGeom prst="rect">
            <a:avLst/>
          </a:prstGeom>
          <a:ln w="57150" cap="flat" cmpd="sng" algn="ctr">
            <a:solidFill>
              <a:srgbClr val="0033CC"/>
            </a:solidFill>
            <a:prstDash val="solid"/>
          </a:ln>
        </p:spPr>
        <p:style>
          <a:lnRef idx="2">
            <a:schemeClr val="accent2"/>
          </a:lnRef>
          <a:fillRef idx="1">
            <a:schemeClr val="lt1"/>
          </a:fillRef>
          <a:effectRef idx="0">
            <a:schemeClr val="accent2"/>
          </a:effectRef>
          <a:fontRef idx="minor">
            <a:schemeClr val="dk1"/>
          </a:fontRef>
        </p:style>
        <p:txBody>
          <a:bodyPr wrap="square" lIns="0" tIns="0" rIns="0" bIns="0">
            <a:normAutofit/>
          </a:bodyPr>
          <a:lstStyle>
            <a:lvl1pPr marL="0">
              <a:defRPr sz="1800" b="1" i="0">
                <a:solidFill>
                  <a:srgbClr val="4471C4"/>
                </a:solidFill>
                <a:latin typeface="Calibri"/>
                <a:ea typeface="+mn-ea"/>
                <a:cs typeface="Calibri"/>
              </a:defRPr>
            </a:lvl1pPr>
            <a:lvl2pPr marL="457200">
              <a:defRPr>
                <a:solidFill>
                  <a:schemeClr val="dk1"/>
                </a:solidFill>
                <a:latin typeface="+mn-lt"/>
                <a:ea typeface="+mn-ea"/>
                <a:cs typeface="+mn-cs"/>
              </a:defRPr>
            </a:lvl2pPr>
            <a:lvl3pPr marL="914400">
              <a:defRPr>
                <a:solidFill>
                  <a:schemeClr val="dk1"/>
                </a:solidFill>
                <a:latin typeface="+mn-lt"/>
                <a:ea typeface="+mn-ea"/>
                <a:cs typeface="+mn-cs"/>
              </a:defRPr>
            </a:lvl3pPr>
            <a:lvl4pPr marL="1371600">
              <a:defRPr>
                <a:solidFill>
                  <a:schemeClr val="dk1"/>
                </a:solidFill>
                <a:latin typeface="+mn-lt"/>
                <a:ea typeface="+mn-ea"/>
                <a:cs typeface="+mn-cs"/>
              </a:defRPr>
            </a:lvl4pPr>
            <a:lvl5pPr marL="1828800">
              <a:defRPr>
                <a:solidFill>
                  <a:schemeClr val="dk1"/>
                </a:solidFill>
                <a:latin typeface="+mn-lt"/>
                <a:ea typeface="+mn-ea"/>
                <a:cs typeface="+mn-cs"/>
              </a:defRPr>
            </a:lvl5pPr>
            <a:lvl6pPr marL="2286000">
              <a:defRPr>
                <a:solidFill>
                  <a:schemeClr val="dk1"/>
                </a:solidFill>
                <a:latin typeface="+mn-lt"/>
                <a:ea typeface="+mn-ea"/>
                <a:cs typeface="+mn-cs"/>
              </a:defRPr>
            </a:lvl6pPr>
            <a:lvl7pPr marL="2743200">
              <a:defRPr>
                <a:solidFill>
                  <a:schemeClr val="dk1"/>
                </a:solidFill>
                <a:latin typeface="+mn-lt"/>
                <a:ea typeface="+mn-ea"/>
                <a:cs typeface="+mn-cs"/>
              </a:defRPr>
            </a:lvl7pPr>
            <a:lvl8pPr marL="3200400">
              <a:defRPr>
                <a:solidFill>
                  <a:schemeClr val="dk1"/>
                </a:solidFill>
                <a:latin typeface="+mn-lt"/>
                <a:ea typeface="+mn-ea"/>
                <a:cs typeface="+mn-cs"/>
              </a:defRPr>
            </a:lvl8pPr>
            <a:lvl9pPr marL="3657600">
              <a:defRPr>
                <a:solidFill>
                  <a:schemeClr val="dk1"/>
                </a:solidFill>
                <a:latin typeface="+mn-lt"/>
                <a:ea typeface="+mn-ea"/>
                <a:cs typeface="+mn-cs"/>
              </a:defRPr>
            </a:lvl9pPr>
          </a:lstStyle>
          <a:p>
            <a:pPr algn="just"/>
            <a:r>
              <a:rPr lang="tr-TR" kern="0" dirty="0"/>
              <a:t>Tüketicilerin glutensiz ürün satın alma nedenlerini sorgulandığı bir araştırmada, alınan en popüler yanıtlar, </a:t>
            </a:r>
          </a:p>
          <a:p>
            <a:pPr algn="just"/>
            <a:r>
              <a:rPr lang="tr-TR" kern="0" dirty="0"/>
              <a:t>%35 oranıyla “herhangi bir neden olmadığı”, </a:t>
            </a:r>
          </a:p>
          <a:p>
            <a:pPr algn="just"/>
            <a:r>
              <a:rPr lang="tr-TR" kern="0" dirty="0"/>
              <a:t>%26 oranıyla “sağlıklı bir seçenek olduğu” olmuştur.</a:t>
            </a:r>
          </a:p>
        </p:txBody>
      </p:sp>
      <p:sp>
        <p:nvSpPr>
          <p:cNvPr id="41" name="Metin kutusu 40">
            <a:extLst>
              <a:ext uri="{FF2B5EF4-FFF2-40B4-BE49-F238E27FC236}">
                <a16:creationId xmlns:a16="http://schemas.microsoft.com/office/drawing/2014/main" id="{7ABB4DF4-EBDF-5A7C-71A7-240A0B1DA239}"/>
              </a:ext>
            </a:extLst>
          </p:cNvPr>
          <p:cNvSpPr txBox="1"/>
          <p:nvPr/>
        </p:nvSpPr>
        <p:spPr>
          <a:xfrm>
            <a:off x="399620" y="4653136"/>
            <a:ext cx="5957677" cy="1477328"/>
          </a:xfrm>
          <a:prstGeom prst="rect">
            <a:avLst/>
          </a:prstGeom>
          <a:noFill/>
        </p:spPr>
        <p:txBody>
          <a:bodyPr wrap="square">
            <a:spAutoFit/>
          </a:bodyPr>
          <a:lstStyle/>
          <a:p>
            <a:pPr algn="just"/>
            <a:r>
              <a:rPr lang="tr-TR" dirty="0"/>
              <a:t>Yapılan çalışmalarda; ç</a:t>
            </a:r>
            <a:r>
              <a:rPr lang="tr-TR" sz="1800" dirty="0"/>
              <a:t>ölyak tanısı almayan ama glutensiz diyet uygulayan bireylerde; </a:t>
            </a:r>
            <a:r>
              <a:rPr lang="tr-TR" sz="1800" dirty="0" err="1"/>
              <a:t>glutensiz</a:t>
            </a:r>
            <a:r>
              <a:rPr lang="tr-TR" sz="1800" dirty="0"/>
              <a:t> diyetin ağırlık kaybı üzerine olumlu bir etkisi olmadığı saptamıştır. Bu kapsamda glutensiz diyetin sağlıklı bireylerde vücut ağırlığı üzerine etkilerinin uzun dönemde değerlendirilmelidir.</a:t>
            </a:r>
          </a:p>
        </p:txBody>
      </p:sp>
    </p:spTree>
    <p:extLst>
      <p:ext uri="{BB962C8B-B14F-4D97-AF65-F5344CB8AC3E}">
        <p14:creationId xmlns:p14="http://schemas.microsoft.com/office/powerpoint/2010/main" val="3012258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B7F2B8-CD9C-94E6-2C2A-0AF545E4528A}"/>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6E8979E9-534E-706D-7DAC-22C1A0794949}"/>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25602" name="Picture 2">
            <a:extLst>
              <a:ext uri="{FF2B5EF4-FFF2-40B4-BE49-F238E27FC236}">
                <a16:creationId xmlns:a16="http://schemas.microsoft.com/office/drawing/2014/main" id="{299D7B91-DF3E-3077-72EA-E658CD9DC2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431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786" y="150383"/>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176829" y="403293"/>
            <a:ext cx="5109845" cy="487954"/>
          </a:xfrm>
          <a:prstGeom prst="rect">
            <a:avLst/>
          </a:prstGeom>
        </p:spPr>
        <p:txBody>
          <a:bodyPr vert="horz" wrap="square" lIns="0" tIns="13335" rIns="0" bIns="0" rtlCol="0">
            <a:spAutoFit/>
          </a:bodyPr>
          <a:lstStyle/>
          <a:p>
            <a:pPr marL="12700">
              <a:lnSpc>
                <a:spcPts val="3650"/>
              </a:lnSpc>
              <a:spcBef>
                <a:spcPts val="105"/>
              </a:spcBef>
            </a:pPr>
            <a:r>
              <a:rPr lang="tr-TR" sz="3200" spc="-10" dirty="0">
                <a:solidFill>
                  <a:srgbClr val="FFFFFF"/>
                </a:solidFill>
              </a:rPr>
              <a:t>KETOJENİK DİYET</a:t>
            </a:r>
            <a:endParaRPr sz="3200" dirty="0"/>
          </a:p>
        </p:txBody>
      </p:sp>
      <p:sp>
        <p:nvSpPr>
          <p:cNvPr id="4" name="object 4"/>
          <p:cNvSpPr/>
          <p:nvPr/>
        </p:nvSpPr>
        <p:spPr>
          <a:xfrm>
            <a:off x="287067" y="1270953"/>
            <a:ext cx="6568440" cy="3587249"/>
          </a:xfrm>
          <a:custGeom>
            <a:avLst/>
            <a:gdLst/>
            <a:ahLst/>
            <a:cxnLst/>
            <a:rect l="l" t="t" r="r" b="b"/>
            <a:pathLst>
              <a:path w="6568440" h="3264535">
                <a:moveTo>
                  <a:pt x="6568440" y="0"/>
                </a:moveTo>
                <a:lnTo>
                  <a:pt x="0" y="0"/>
                </a:lnTo>
                <a:lnTo>
                  <a:pt x="0" y="3264408"/>
                </a:lnTo>
                <a:lnTo>
                  <a:pt x="6568440" y="3264408"/>
                </a:lnTo>
                <a:lnTo>
                  <a:pt x="6568440" y="0"/>
                </a:lnTo>
                <a:close/>
              </a:path>
            </a:pathLst>
          </a:custGeom>
        </p:spPr>
        <p:style>
          <a:lnRef idx="3">
            <a:schemeClr val="lt1"/>
          </a:lnRef>
          <a:fillRef idx="1">
            <a:schemeClr val="accent4"/>
          </a:fillRef>
          <a:effectRef idx="1">
            <a:schemeClr val="accent4"/>
          </a:effectRef>
          <a:fontRef idx="minor">
            <a:schemeClr val="lt1"/>
          </a:fontRef>
        </p:style>
        <p:txBody>
          <a:bodyPr wrap="square" lIns="0" tIns="0" rIns="0" bIns="0" rtlCol="0"/>
          <a:lstStyle/>
          <a:p>
            <a:endParaRPr kern="0">
              <a:solidFill>
                <a:sysClr val="windowText" lastClr="000000"/>
              </a:solidFill>
            </a:endParaRPr>
          </a:p>
        </p:txBody>
      </p:sp>
      <p:sp>
        <p:nvSpPr>
          <p:cNvPr id="5" name="object 5"/>
          <p:cNvSpPr txBox="1"/>
          <p:nvPr/>
        </p:nvSpPr>
        <p:spPr>
          <a:xfrm>
            <a:off x="-76786" y="1397068"/>
            <a:ext cx="7097058" cy="3306674"/>
          </a:xfrm>
          <a:prstGeom prst="rect">
            <a:avLst/>
          </a:prstGeom>
        </p:spPr>
        <p:txBody>
          <a:bodyPr vert="horz" wrap="square" lIns="0" tIns="12700" rIns="0" bIns="0" rtlCol="0">
            <a:spAutoFit/>
          </a:bodyPr>
          <a:lstStyle/>
          <a:p>
            <a:pPr marL="355600" marR="347345" indent="-2540" algn="ctr">
              <a:lnSpc>
                <a:spcPct val="150100"/>
              </a:lnSpc>
              <a:spcBef>
                <a:spcPts val="100"/>
              </a:spcBef>
            </a:pPr>
            <a:r>
              <a:rPr lang="tr-TR" b="1" kern="0" dirty="0">
                <a:solidFill>
                  <a:schemeClr val="bg1"/>
                </a:solidFill>
                <a:cs typeface="Calibri"/>
              </a:rPr>
              <a:t>Ketojenik Diyet Nedir?</a:t>
            </a:r>
          </a:p>
          <a:p>
            <a:pPr marL="355600" marR="347345" indent="-2540" algn="ctr">
              <a:lnSpc>
                <a:spcPct val="150100"/>
              </a:lnSpc>
              <a:spcBef>
                <a:spcPts val="100"/>
              </a:spcBef>
            </a:pPr>
            <a:r>
              <a:rPr lang="tr-TR" b="1" kern="0" dirty="0">
                <a:solidFill>
                  <a:schemeClr val="bg1"/>
                </a:solidFill>
                <a:cs typeface="Calibri"/>
              </a:rPr>
              <a:t>Ketojenik diyet, tıpta öncelikle çocuklarda kontrol edilmesi zor yani refrakter epilepsiyi tedavi etmek için kullanılan yüksek yağlı besinler ile yeter miktarda protein içeren besinlerin öncelikli tüketildiği, düşük karbonhidratlı bir diyettir.</a:t>
            </a:r>
            <a:r>
              <a:rPr lang="tr-TR" b="0" i="0" dirty="0">
                <a:solidFill>
                  <a:schemeClr val="bg1"/>
                </a:solidFill>
                <a:effectLst/>
              </a:rPr>
              <a:t> Çok düşük karbonhidrat ve yüksek miktar yağ alarak uygulanan, vücudun ana enerji kaynağı olarak glikoz değil, keton cisimlerini kullandığı beslenme tarzıdır.</a:t>
            </a:r>
            <a:endParaRPr lang="tr-TR" kern="0" dirty="0">
              <a:solidFill>
                <a:schemeClr val="bg1"/>
              </a:solidFill>
              <a:cs typeface="Calibri"/>
            </a:endParaRPr>
          </a:p>
        </p:txBody>
      </p:sp>
      <p:grpSp>
        <p:nvGrpSpPr>
          <p:cNvPr id="6" name="object 6"/>
          <p:cNvGrpSpPr/>
          <p:nvPr/>
        </p:nvGrpSpPr>
        <p:grpSpPr>
          <a:xfrm>
            <a:off x="5410797" y="147432"/>
            <a:ext cx="3726179" cy="5069205"/>
            <a:chOff x="5332476" y="0"/>
            <a:chExt cx="3726179" cy="5069205"/>
          </a:xfrm>
        </p:grpSpPr>
        <p:sp>
          <p:nvSpPr>
            <p:cNvPr id="7" name="object 7"/>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6FAC46"/>
            </a:solidFill>
          </p:spPr>
          <p:txBody>
            <a:bodyPr wrap="square" lIns="0" tIns="0" rIns="0" bIns="0" rtlCol="0"/>
            <a:lstStyle/>
            <a:p>
              <a:endParaRPr kern="0">
                <a:solidFill>
                  <a:sysClr val="windowText" lastClr="000000"/>
                </a:solidFill>
              </a:endParaRPr>
            </a:p>
          </p:txBody>
        </p:sp>
        <p:sp>
          <p:nvSpPr>
            <p:cNvPr id="8" name="object 8"/>
            <p:cNvSpPr/>
            <p:nvPr/>
          </p:nvSpPr>
          <p:spPr>
            <a:xfrm>
              <a:off x="6928104" y="2065020"/>
              <a:ext cx="2092960" cy="2966085"/>
            </a:xfrm>
            <a:custGeom>
              <a:avLst/>
              <a:gdLst/>
              <a:ahLst/>
              <a:cxnLst/>
              <a:rect l="l" t="t" r="r" b="b"/>
              <a:pathLst>
                <a:path w="2092959" h="2966085">
                  <a:moveTo>
                    <a:pt x="2092452" y="0"/>
                  </a:moveTo>
                  <a:lnTo>
                    <a:pt x="0" y="0"/>
                  </a:lnTo>
                  <a:lnTo>
                    <a:pt x="0" y="2965704"/>
                  </a:lnTo>
                  <a:lnTo>
                    <a:pt x="2092452" y="2965704"/>
                  </a:lnTo>
                  <a:lnTo>
                    <a:pt x="2092452"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9" name="object 9"/>
            <p:cNvPicPr/>
            <p:nvPr/>
          </p:nvPicPr>
          <p:blipFill>
            <a:blip r:embed="rId2" cstate="print"/>
            <a:stretch>
              <a:fillRect/>
            </a:stretch>
          </p:blipFill>
          <p:spPr>
            <a:xfrm>
              <a:off x="7188219" y="2232959"/>
              <a:ext cx="466474" cy="119860"/>
            </a:xfrm>
            <a:prstGeom prst="rect">
              <a:avLst/>
            </a:prstGeom>
          </p:spPr>
        </p:pic>
        <p:pic>
          <p:nvPicPr>
            <p:cNvPr id="10" name="object 10"/>
            <p:cNvPicPr/>
            <p:nvPr/>
          </p:nvPicPr>
          <p:blipFill>
            <a:blip r:embed="rId3" cstate="print"/>
            <a:stretch>
              <a:fillRect/>
            </a:stretch>
          </p:blipFill>
          <p:spPr>
            <a:xfrm>
              <a:off x="8600328" y="2253643"/>
              <a:ext cx="147009" cy="96807"/>
            </a:xfrm>
            <a:prstGeom prst="rect">
              <a:avLst/>
            </a:prstGeom>
          </p:spPr>
        </p:pic>
        <p:pic>
          <p:nvPicPr>
            <p:cNvPr id="11" name="object 11"/>
            <p:cNvPicPr/>
            <p:nvPr/>
          </p:nvPicPr>
          <p:blipFill>
            <a:blip r:embed="rId4" cstate="print"/>
            <a:stretch>
              <a:fillRect/>
            </a:stretch>
          </p:blipFill>
          <p:spPr>
            <a:xfrm>
              <a:off x="8671553" y="2279100"/>
              <a:ext cx="74968" cy="71350"/>
            </a:xfrm>
            <a:prstGeom prst="rect">
              <a:avLst/>
            </a:prstGeom>
          </p:spPr>
        </p:pic>
        <p:pic>
          <p:nvPicPr>
            <p:cNvPr id="12" name="object 12"/>
            <p:cNvPicPr/>
            <p:nvPr/>
          </p:nvPicPr>
          <p:blipFill>
            <a:blip r:embed="rId5" cstate="print"/>
            <a:stretch>
              <a:fillRect/>
            </a:stretch>
          </p:blipFill>
          <p:spPr>
            <a:xfrm>
              <a:off x="8601105" y="2254173"/>
              <a:ext cx="74721" cy="71350"/>
            </a:xfrm>
            <a:prstGeom prst="rect">
              <a:avLst/>
            </a:prstGeom>
          </p:spPr>
        </p:pic>
        <p:pic>
          <p:nvPicPr>
            <p:cNvPr id="13" name="object 13"/>
            <p:cNvPicPr/>
            <p:nvPr/>
          </p:nvPicPr>
          <p:blipFill>
            <a:blip r:embed="rId6" cstate="print"/>
            <a:stretch>
              <a:fillRect/>
            </a:stretch>
          </p:blipFill>
          <p:spPr>
            <a:xfrm>
              <a:off x="7187160" y="2417027"/>
              <a:ext cx="1566530" cy="1526892"/>
            </a:xfrm>
            <a:prstGeom prst="rect">
              <a:avLst/>
            </a:prstGeom>
          </p:spPr>
        </p:pic>
        <p:sp>
          <p:nvSpPr>
            <p:cNvPr id="14" name="object 14"/>
            <p:cNvSpPr/>
            <p:nvPr/>
          </p:nvSpPr>
          <p:spPr>
            <a:xfrm>
              <a:off x="7188219" y="4000951"/>
              <a:ext cx="1562100" cy="0"/>
            </a:xfrm>
            <a:custGeom>
              <a:avLst/>
              <a:gdLst/>
              <a:ahLst/>
              <a:cxnLst/>
              <a:rect l="l" t="t" r="r" b="b"/>
              <a:pathLst>
                <a:path w="1562100">
                  <a:moveTo>
                    <a:pt x="0" y="0"/>
                  </a:moveTo>
                  <a:lnTo>
                    <a:pt x="0" y="0"/>
                  </a:lnTo>
                  <a:lnTo>
                    <a:pt x="1561763" y="0"/>
                  </a:lnTo>
                </a:path>
              </a:pathLst>
            </a:custGeom>
            <a:ln w="3175">
              <a:solidFill>
                <a:srgbClr val="000000"/>
              </a:solidFill>
            </a:ln>
          </p:spPr>
          <p:txBody>
            <a:bodyPr wrap="square" lIns="0" tIns="0" rIns="0" bIns="0" rtlCol="0"/>
            <a:lstStyle/>
            <a:p>
              <a:endParaRPr kern="0">
                <a:solidFill>
                  <a:sysClr val="windowText" lastClr="000000"/>
                </a:solidFill>
              </a:endParaRPr>
            </a:p>
          </p:txBody>
        </p:sp>
        <p:pic>
          <p:nvPicPr>
            <p:cNvPr id="15" name="object 15"/>
            <p:cNvPicPr/>
            <p:nvPr/>
          </p:nvPicPr>
          <p:blipFill>
            <a:blip r:embed="rId7" cstate="print"/>
            <a:stretch>
              <a:fillRect/>
            </a:stretch>
          </p:blipFill>
          <p:spPr>
            <a:xfrm>
              <a:off x="7186895" y="4088742"/>
              <a:ext cx="1563334" cy="677373"/>
            </a:xfrm>
            <a:prstGeom prst="rect">
              <a:avLst/>
            </a:prstGeom>
          </p:spPr>
        </p:pic>
        <p:pic>
          <p:nvPicPr>
            <p:cNvPr id="16" name="object 16"/>
            <p:cNvPicPr/>
            <p:nvPr/>
          </p:nvPicPr>
          <p:blipFill>
            <a:blip r:embed="rId8" cstate="print"/>
            <a:stretch>
              <a:fillRect/>
            </a:stretch>
          </p:blipFill>
          <p:spPr>
            <a:xfrm>
              <a:off x="7188219" y="4865044"/>
              <a:ext cx="595188" cy="24933"/>
            </a:xfrm>
            <a:prstGeom prst="rect">
              <a:avLst/>
            </a:prstGeom>
          </p:spPr>
        </p:pic>
        <p:pic>
          <p:nvPicPr>
            <p:cNvPr id="17" name="object 17"/>
            <p:cNvPicPr/>
            <p:nvPr/>
          </p:nvPicPr>
          <p:blipFill>
            <a:blip r:embed="rId9" cstate="print"/>
            <a:stretch>
              <a:fillRect/>
            </a:stretch>
          </p:blipFill>
          <p:spPr>
            <a:xfrm>
              <a:off x="8330682" y="4865044"/>
              <a:ext cx="418241" cy="28381"/>
            </a:xfrm>
            <a:prstGeom prst="rect">
              <a:avLst/>
            </a:prstGeom>
          </p:spPr>
        </p:pic>
        <p:sp>
          <p:nvSpPr>
            <p:cNvPr id="18" name="object 18"/>
            <p:cNvSpPr/>
            <p:nvPr/>
          </p:nvSpPr>
          <p:spPr>
            <a:xfrm>
              <a:off x="6909054" y="2045970"/>
              <a:ext cx="2131060" cy="3004185"/>
            </a:xfrm>
            <a:custGeom>
              <a:avLst/>
              <a:gdLst/>
              <a:ahLst/>
              <a:cxnLst/>
              <a:rect l="l" t="t" r="r" b="b"/>
              <a:pathLst>
                <a:path w="2131059" h="3004185">
                  <a:moveTo>
                    <a:pt x="0" y="3003804"/>
                  </a:moveTo>
                  <a:lnTo>
                    <a:pt x="2130552" y="3003804"/>
                  </a:lnTo>
                  <a:lnTo>
                    <a:pt x="2130552" y="0"/>
                  </a:lnTo>
                  <a:lnTo>
                    <a:pt x="0" y="0"/>
                  </a:lnTo>
                  <a:lnTo>
                    <a:pt x="0" y="3003804"/>
                  </a:lnTo>
                  <a:close/>
                </a:path>
              </a:pathLst>
            </a:custGeom>
            <a:ln w="38100">
              <a:solidFill>
                <a:srgbClr val="7E7E7E"/>
              </a:solidFill>
            </a:ln>
          </p:spPr>
          <p:txBody>
            <a:bodyPr wrap="square" lIns="0" tIns="0" rIns="0" bIns="0" rtlCol="0"/>
            <a:lstStyle/>
            <a:p>
              <a:endParaRPr kern="0">
                <a:solidFill>
                  <a:sysClr val="windowText" lastClr="000000"/>
                </a:solidFill>
              </a:endParaRPr>
            </a:p>
          </p:txBody>
        </p:sp>
      </p:grpSp>
      <p:sp>
        <p:nvSpPr>
          <p:cNvPr id="21" name="Metin kutusu 20">
            <a:extLst>
              <a:ext uri="{FF2B5EF4-FFF2-40B4-BE49-F238E27FC236}">
                <a16:creationId xmlns:a16="http://schemas.microsoft.com/office/drawing/2014/main" id="{6163A2B1-CEB1-345D-EF6B-5815552AA915}"/>
              </a:ext>
            </a:extLst>
          </p:cNvPr>
          <p:cNvSpPr txBox="1"/>
          <p:nvPr/>
        </p:nvSpPr>
        <p:spPr>
          <a:xfrm>
            <a:off x="676174" y="5246910"/>
            <a:ext cx="4610500" cy="1200329"/>
          </a:xfrm>
          <a:prstGeom prst="rect">
            <a:avLst/>
          </a:prstGeom>
          <a:noFill/>
        </p:spPr>
        <p:txBody>
          <a:bodyPr wrap="square">
            <a:spAutoFit/>
          </a:bodyPr>
          <a:lstStyle/>
          <a:p>
            <a:pPr algn="l"/>
            <a:r>
              <a:rPr lang="tr-TR" sz="2400" b="1" i="0" dirty="0">
                <a:solidFill>
                  <a:srgbClr val="FF0000"/>
                </a:solidFill>
                <a:effectLst/>
              </a:rPr>
              <a:t>Hindistan cevizi yağı</a:t>
            </a:r>
          </a:p>
          <a:p>
            <a:pPr algn="l"/>
            <a:r>
              <a:rPr lang="tr-TR" sz="2400" b="1" i="0" dirty="0">
                <a:solidFill>
                  <a:srgbClr val="FF0000"/>
                </a:solidFill>
                <a:effectLst/>
              </a:rPr>
              <a:t>Tereyağı</a:t>
            </a:r>
          </a:p>
          <a:p>
            <a:pPr algn="l"/>
            <a:r>
              <a:rPr lang="tr-TR" sz="2400" b="1" i="0" dirty="0">
                <a:solidFill>
                  <a:srgbClr val="FF0000"/>
                </a:solidFill>
                <a:effectLst/>
              </a:rPr>
              <a:t>Soğuk sıkım zeytinyağı</a:t>
            </a:r>
          </a:p>
        </p:txBody>
      </p:sp>
      <p:pic>
        <p:nvPicPr>
          <p:cNvPr id="1026" name="Picture 2">
            <a:extLst>
              <a:ext uri="{FF2B5EF4-FFF2-40B4-BE49-F238E27FC236}">
                <a16:creationId xmlns:a16="http://schemas.microsoft.com/office/drawing/2014/main" id="{9EBC446F-0E2D-C7BC-1231-547DF680609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02498" y="5027925"/>
            <a:ext cx="24765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18752" y="409589"/>
            <a:ext cx="6675120" cy="487954"/>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ALKALİ DİYET</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p:spPr>
        <p:style>
          <a:lnRef idx="2">
            <a:schemeClr val="accent6"/>
          </a:lnRef>
          <a:fillRef idx="1">
            <a:schemeClr val="lt1"/>
          </a:fillRef>
          <a:effectRef idx="0">
            <a:schemeClr val="accent6"/>
          </a:effectRef>
          <a:fontRef idx="minor">
            <a:schemeClr val="dk1"/>
          </a:fontRef>
        </p:style>
        <p:txBody>
          <a:bodyPr wrap="square" lIns="0" tIns="0" rIns="0" bIns="0" rtlCol="0"/>
          <a:lstStyle/>
          <a:p>
            <a:endParaRPr/>
          </a:p>
        </p:txBody>
      </p:sp>
      <p:sp>
        <p:nvSpPr>
          <p:cNvPr id="5" name="Dikdörtgen 4"/>
          <p:cNvSpPr/>
          <p:nvPr/>
        </p:nvSpPr>
        <p:spPr>
          <a:xfrm>
            <a:off x="160444" y="4219478"/>
            <a:ext cx="3528392" cy="21210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80499" marR="19526" indent="-171450">
              <a:spcBef>
                <a:spcPts val="214"/>
              </a:spcBef>
              <a:buFont typeface="Arial MT"/>
              <a:buChar char="•"/>
              <a:tabLst>
                <a:tab pos="180499" algn="l"/>
                <a:tab pos="180975" algn="l"/>
              </a:tabLst>
            </a:pPr>
            <a:r>
              <a:rPr lang="tr-TR" sz="1400" b="1" spc="-11" dirty="0">
                <a:solidFill>
                  <a:srgbClr val="202B31"/>
                </a:solidFill>
                <a:cs typeface="Calibri"/>
              </a:rPr>
              <a:t>Vücuttaki fazla</a:t>
            </a:r>
            <a:r>
              <a:rPr lang="tr-TR" sz="1400" b="1" spc="26" dirty="0">
                <a:solidFill>
                  <a:srgbClr val="202B31"/>
                </a:solidFill>
                <a:cs typeface="Calibri"/>
              </a:rPr>
              <a:t> </a:t>
            </a:r>
            <a:r>
              <a:rPr lang="tr-TR" sz="1400" b="1" spc="-8" dirty="0">
                <a:solidFill>
                  <a:srgbClr val="202B31"/>
                </a:solidFill>
                <a:cs typeface="Calibri"/>
              </a:rPr>
              <a:t>asidin</a:t>
            </a:r>
            <a:r>
              <a:rPr lang="tr-TR" sz="1400" b="1" spc="-4" dirty="0">
                <a:solidFill>
                  <a:srgbClr val="202B31"/>
                </a:solidFill>
                <a:cs typeface="Calibri"/>
              </a:rPr>
              <a:t> </a:t>
            </a:r>
            <a:r>
              <a:rPr lang="tr-TR" sz="1400" b="1" spc="-8" dirty="0">
                <a:solidFill>
                  <a:srgbClr val="202B31"/>
                </a:solidFill>
                <a:cs typeface="Calibri"/>
              </a:rPr>
              <a:t>yağa </a:t>
            </a:r>
            <a:r>
              <a:rPr lang="tr-TR" sz="1400" b="1" spc="-4" dirty="0">
                <a:solidFill>
                  <a:srgbClr val="202B31"/>
                </a:solidFill>
                <a:cs typeface="Calibri"/>
              </a:rPr>
              <a:t> dönüşerek ağırlık kazanımında </a:t>
            </a:r>
            <a:r>
              <a:rPr lang="tr-TR" sz="1400" b="1" dirty="0">
                <a:solidFill>
                  <a:srgbClr val="202B31"/>
                </a:solidFill>
                <a:cs typeface="Calibri"/>
              </a:rPr>
              <a:t> </a:t>
            </a:r>
            <a:r>
              <a:rPr lang="tr-TR" sz="1400" b="1" spc="-8" dirty="0">
                <a:solidFill>
                  <a:srgbClr val="202B31"/>
                </a:solidFill>
                <a:cs typeface="Calibri"/>
              </a:rPr>
              <a:t>rol </a:t>
            </a:r>
            <a:r>
              <a:rPr lang="tr-TR" sz="1400" b="1" spc="-4" dirty="0">
                <a:solidFill>
                  <a:srgbClr val="202B31"/>
                </a:solidFill>
                <a:cs typeface="Calibri"/>
              </a:rPr>
              <a:t>oynadığı düşüncesi </a:t>
            </a:r>
            <a:r>
              <a:rPr lang="tr-TR" sz="1400" b="1" dirty="0">
                <a:solidFill>
                  <a:srgbClr val="202B31"/>
                </a:solidFill>
                <a:cs typeface="Calibri"/>
              </a:rPr>
              <a:t>sebebi </a:t>
            </a:r>
            <a:r>
              <a:rPr lang="tr-TR" sz="1400" b="1" spc="-8" dirty="0">
                <a:solidFill>
                  <a:srgbClr val="202B31"/>
                </a:solidFill>
                <a:cs typeface="Calibri"/>
              </a:rPr>
              <a:t>ile </a:t>
            </a:r>
            <a:r>
              <a:rPr lang="tr-TR" sz="1400" b="1" spc="-263" dirty="0">
                <a:solidFill>
                  <a:srgbClr val="202B31"/>
                </a:solidFill>
                <a:cs typeface="Calibri"/>
              </a:rPr>
              <a:t> </a:t>
            </a:r>
            <a:r>
              <a:rPr lang="tr-TR" sz="1400" b="1" spc="-8" dirty="0">
                <a:solidFill>
                  <a:srgbClr val="202B31"/>
                </a:solidFill>
                <a:cs typeface="Calibri"/>
              </a:rPr>
              <a:t>alkali</a:t>
            </a:r>
            <a:r>
              <a:rPr lang="tr-TR" sz="1400" b="1" spc="4" dirty="0">
                <a:solidFill>
                  <a:srgbClr val="202B31"/>
                </a:solidFill>
                <a:cs typeface="Calibri"/>
              </a:rPr>
              <a:t> </a:t>
            </a:r>
            <a:r>
              <a:rPr lang="tr-TR" sz="1400" b="1" spc="-8" dirty="0">
                <a:solidFill>
                  <a:srgbClr val="202B31"/>
                </a:solidFill>
                <a:cs typeface="Calibri"/>
              </a:rPr>
              <a:t>diyet</a:t>
            </a:r>
            <a:r>
              <a:rPr lang="tr-TR" sz="1400" b="1" spc="-15" dirty="0">
                <a:solidFill>
                  <a:srgbClr val="202B31"/>
                </a:solidFill>
                <a:cs typeface="Calibri"/>
              </a:rPr>
              <a:t> </a:t>
            </a:r>
            <a:r>
              <a:rPr lang="tr-TR" sz="1400" b="1" spc="-11" dirty="0">
                <a:solidFill>
                  <a:srgbClr val="202B31"/>
                </a:solidFill>
                <a:cs typeface="Calibri"/>
              </a:rPr>
              <a:t>ortaya</a:t>
            </a:r>
            <a:r>
              <a:rPr lang="tr-TR" sz="1400" b="1" spc="4" dirty="0">
                <a:solidFill>
                  <a:srgbClr val="202B31"/>
                </a:solidFill>
                <a:cs typeface="Calibri"/>
              </a:rPr>
              <a:t> </a:t>
            </a:r>
            <a:r>
              <a:rPr lang="tr-TR" sz="1400" b="1" spc="-19" dirty="0">
                <a:solidFill>
                  <a:srgbClr val="202B31"/>
                </a:solidFill>
                <a:cs typeface="Calibri"/>
              </a:rPr>
              <a:t>atılmıştır.</a:t>
            </a:r>
            <a:endParaRPr lang="tr-TR" sz="1400" b="1" dirty="0">
              <a:cs typeface="Calibri"/>
            </a:endParaRPr>
          </a:p>
          <a:p>
            <a:pPr marL="180499" indent="-171450">
              <a:spcBef>
                <a:spcPts val="600"/>
              </a:spcBef>
              <a:buFont typeface="Arial MT"/>
              <a:buChar char="•"/>
              <a:tabLst>
                <a:tab pos="180499" algn="l"/>
                <a:tab pos="180975" algn="l"/>
              </a:tabLst>
            </a:pPr>
            <a:r>
              <a:rPr lang="tr-TR" sz="1400" b="1" spc="-8" dirty="0">
                <a:solidFill>
                  <a:srgbClr val="202B31"/>
                </a:solidFill>
                <a:cs typeface="Calibri"/>
              </a:rPr>
              <a:t>Diyet;</a:t>
            </a:r>
            <a:r>
              <a:rPr lang="tr-TR" sz="1400" b="1" spc="-4" dirty="0">
                <a:solidFill>
                  <a:srgbClr val="202B31"/>
                </a:solidFill>
                <a:cs typeface="Calibri"/>
              </a:rPr>
              <a:t> </a:t>
            </a:r>
            <a:r>
              <a:rPr lang="tr-TR" sz="1400" b="1" dirty="0">
                <a:solidFill>
                  <a:srgbClr val="202B31"/>
                </a:solidFill>
                <a:cs typeface="Calibri"/>
              </a:rPr>
              <a:t>et,</a:t>
            </a:r>
            <a:r>
              <a:rPr lang="tr-TR" sz="1400" b="1" spc="-19" dirty="0">
                <a:solidFill>
                  <a:srgbClr val="202B31"/>
                </a:solidFill>
                <a:cs typeface="Calibri"/>
              </a:rPr>
              <a:t> </a:t>
            </a:r>
            <a:r>
              <a:rPr lang="tr-TR" sz="1400" b="1" spc="-8" dirty="0">
                <a:solidFill>
                  <a:srgbClr val="202B31"/>
                </a:solidFill>
                <a:cs typeface="Calibri"/>
              </a:rPr>
              <a:t>buğday </a:t>
            </a:r>
            <a:r>
              <a:rPr lang="tr-TR" sz="1400" b="1" spc="-11" dirty="0">
                <a:solidFill>
                  <a:srgbClr val="202B31"/>
                </a:solidFill>
                <a:cs typeface="Calibri"/>
              </a:rPr>
              <a:t>ve</a:t>
            </a:r>
            <a:r>
              <a:rPr lang="tr-TR" sz="1400" b="1" spc="-8" dirty="0">
                <a:solidFill>
                  <a:srgbClr val="202B31"/>
                </a:solidFill>
                <a:cs typeface="Calibri"/>
              </a:rPr>
              <a:t> </a:t>
            </a:r>
            <a:r>
              <a:rPr lang="tr-TR" sz="1400" b="1" spc="-4" dirty="0">
                <a:solidFill>
                  <a:srgbClr val="202B31"/>
                </a:solidFill>
                <a:cs typeface="Calibri"/>
              </a:rPr>
              <a:t>diğer</a:t>
            </a:r>
            <a:endParaRPr lang="tr-TR" sz="1400" b="1" dirty="0">
              <a:cs typeface="Calibri"/>
            </a:endParaRPr>
          </a:p>
          <a:p>
            <a:pPr marL="180499" algn="just"/>
            <a:r>
              <a:rPr lang="tr-TR" sz="1400" b="1" spc="-19" dirty="0">
                <a:solidFill>
                  <a:srgbClr val="202B31"/>
                </a:solidFill>
                <a:cs typeface="Calibri"/>
              </a:rPr>
              <a:t>tahıllar,</a:t>
            </a:r>
            <a:r>
              <a:rPr lang="tr-TR" sz="1400" b="1" spc="4" dirty="0">
                <a:solidFill>
                  <a:srgbClr val="202B31"/>
                </a:solidFill>
                <a:cs typeface="Calibri"/>
              </a:rPr>
              <a:t> </a:t>
            </a:r>
            <a:r>
              <a:rPr lang="tr-TR" sz="1400" b="1" spc="-11" dirty="0">
                <a:solidFill>
                  <a:srgbClr val="202B31"/>
                </a:solidFill>
                <a:cs typeface="Calibri"/>
              </a:rPr>
              <a:t>rafine</a:t>
            </a:r>
            <a:r>
              <a:rPr lang="tr-TR" sz="1400" b="1" spc="-4" dirty="0">
                <a:solidFill>
                  <a:srgbClr val="202B31"/>
                </a:solidFill>
                <a:cs typeface="Calibri"/>
              </a:rPr>
              <a:t> </a:t>
            </a:r>
            <a:r>
              <a:rPr lang="tr-TR" sz="1400" b="1" spc="-26" dirty="0">
                <a:solidFill>
                  <a:srgbClr val="202B31"/>
                </a:solidFill>
                <a:cs typeface="Calibri"/>
              </a:rPr>
              <a:t>şeker,</a:t>
            </a:r>
            <a:r>
              <a:rPr lang="tr-TR" sz="1400" b="1" spc="23" dirty="0">
                <a:solidFill>
                  <a:srgbClr val="202B31"/>
                </a:solidFill>
                <a:cs typeface="Calibri"/>
              </a:rPr>
              <a:t> </a:t>
            </a:r>
            <a:r>
              <a:rPr lang="tr-TR" sz="1400" b="1" spc="-4" dirty="0">
                <a:solidFill>
                  <a:srgbClr val="202B31"/>
                </a:solidFill>
                <a:cs typeface="Calibri"/>
              </a:rPr>
              <a:t>süt</a:t>
            </a:r>
            <a:endParaRPr lang="tr-TR" sz="1400" b="1" dirty="0">
              <a:cs typeface="Calibri"/>
            </a:endParaRPr>
          </a:p>
          <a:p>
            <a:pPr marL="180499" marR="3810" algn="just">
              <a:spcBef>
                <a:spcPts val="101"/>
              </a:spcBef>
            </a:pPr>
            <a:r>
              <a:rPr lang="tr-TR" sz="1400" b="1" spc="-4" dirty="0">
                <a:solidFill>
                  <a:srgbClr val="202B31"/>
                </a:solidFill>
                <a:cs typeface="Calibri"/>
              </a:rPr>
              <a:t>ürünleri, </a:t>
            </a:r>
            <a:r>
              <a:rPr lang="tr-TR" sz="1400" b="1" spc="-11" dirty="0">
                <a:solidFill>
                  <a:srgbClr val="202B31"/>
                </a:solidFill>
                <a:cs typeface="Calibri"/>
              </a:rPr>
              <a:t>kafein, </a:t>
            </a:r>
            <a:r>
              <a:rPr lang="tr-TR" sz="1400" b="1" spc="-15" dirty="0">
                <a:solidFill>
                  <a:srgbClr val="202B31"/>
                </a:solidFill>
                <a:cs typeface="Calibri"/>
              </a:rPr>
              <a:t>alkol </a:t>
            </a:r>
            <a:r>
              <a:rPr lang="tr-TR" sz="1400" b="1" spc="-11" dirty="0">
                <a:solidFill>
                  <a:srgbClr val="202B31"/>
                </a:solidFill>
                <a:cs typeface="Calibri"/>
              </a:rPr>
              <a:t>ve </a:t>
            </a:r>
            <a:r>
              <a:rPr lang="tr-TR" sz="1400" b="1" spc="-4" dirty="0">
                <a:solidFill>
                  <a:srgbClr val="202B31"/>
                </a:solidFill>
                <a:cs typeface="Calibri"/>
              </a:rPr>
              <a:t>işlenmiş </a:t>
            </a:r>
            <a:r>
              <a:rPr lang="tr-TR" sz="1400" b="1" spc="-263" dirty="0">
                <a:solidFill>
                  <a:srgbClr val="202B31"/>
                </a:solidFill>
                <a:cs typeface="Calibri"/>
              </a:rPr>
              <a:t> </a:t>
            </a:r>
            <a:r>
              <a:rPr lang="tr-TR" sz="1400" b="1" spc="-4" dirty="0">
                <a:solidFill>
                  <a:srgbClr val="202B31"/>
                </a:solidFill>
                <a:cs typeface="Calibri"/>
              </a:rPr>
              <a:t>gıdalar</a:t>
            </a:r>
            <a:r>
              <a:rPr lang="tr-TR" sz="1400" b="1" spc="-8" dirty="0">
                <a:solidFill>
                  <a:srgbClr val="202B31"/>
                </a:solidFill>
                <a:cs typeface="Calibri"/>
              </a:rPr>
              <a:t> </a:t>
            </a:r>
            <a:r>
              <a:rPr lang="tr-TR" sz="1400" b="1" spc="-4" dirty="0">
                <a:solidFill>
                  <a:srgbClr val="202B31"/>
                </a:solidFill>
                <a:cs typeface="Calibri"/>
              </a:rPr>
              <a:t>gibi</a:t>
            </a:r>
            <a:r>
              <a:rPr lang="tr-TR" sz="1400" b="1" spc="-11" dirty="0">
                <a:solidFill>
                  <a:srgbClr val="202B31"/>
                </a:solidFill>
                <a:cs typeface="Calibri"/>
              </a:rPr>
              <a:t> </a:t>
            </a:r>
            <a:r>
              <a:rPr lang="tr-TR" sz="1400" b="1" spc="-8" dirty="0">
                <a:solidFill>
                  <a:srgbClr val="202B31"/>
                </a:solidFill>
                <a:cs typeface="Calibri"/>
              </a:rPr>
              <a:t>asit</a:t>
            </a:r>
            <a:r>
              <a:rPr lang="tr-TR" sz="1400" b="1" dirty="0">
                <a:solidFill>
                  <a:srgbClr val="202B31"/>
                </a:solidFill>
                <a:cs typeface="Calibri"/>
              </a:rPr>
              <a:t> </a:t>
            </a:r>
            <a:r>
              <a:rPr lang="tr-TR" sz="1400" b="1" spc="-4" dirty="0">
                <a:solidFill>
                  <a:srgbClr val="202B31"/>
                </a:solidFill>
                <a:cs typeface="Calibri"/>
              </a:rPr>
              <a:t>üreten</a:t>
            </a:r>
            <a:endParaRPr lang="tr-TR" sz="1400" b="1" dirty="0">
              <a:cs typeface="Calibri"/>
            </a:endParaRPr>
          </a:p>
          <a:p>
            <a:pPr marL="180499" marR="30956" algn="just">
              <a:spcBef>
                <a:spcPts val="15"/>
              </a:spcBef>
            </a:pPr>
            <a:r>
              <a:rPr lang="tr-TR" sz="1400" b="1" spc="-4" dirty="0">
                <a:solidFill>
                  <a:srgbClr val="202B31"/>
                </a:solidFill>
                <a:cs typeface="Calibri"/>
              </a:rPr>
              <a:t>yiyeceklerin </a:t>
            </a:r>
            <a:r>
              <a:rPr lang="tr-TR" sz="1400" b="1" spc="-8" dirty="0">
                <a:solidFill>
                  <a:srgbClr val="202B31"/>
                </a:solidFill>
                <a:cs typeface="Calibri"/>
              </a:rPr>
              <a:t>azaltılmasını, "alkali </a:t>
            </a:r>
            <a:r>
              <a:rPr lang="tr-TR" sz="1400" b="1" spc="-263" dirty="0">
                <a:solidFill>
                  <a:srgbClr val="202B31"/>
                </a:solidFill>
                <a:cs typeface="Calibri"/>
              </a:rPr>
              <a:t> </a:t>
            </a:r>
            <a:r>
              <a:rPr lang="tr-TR" sz="1400" b="1" spc="-4" dirty="0">
                <a:solidFill>
                  <a:srgbClr val="202B31"/>
                </a:solidFill>
                <a:cs typeface="Calibri"/>
              </a:rPr>
              <a:t>yiyecekler" </a:t>
            </a:r>
            <a:r>
              <a:rPr lang="tr-TR" sz="1400" b="1" spc="-8" dirty="0">
                <a:solidFill>
                  <a:srgbClr val="202B31"/>
                </a:solidFill>
                <a:cs typeface="Calibri"/>
              </a:rPr>
              <a:t>tüketimini artırmayı </a:t>
            </a:r>
            <a:r>
              <a:rPr lang="tr-TR" sz="1400" b="1" spc="-4" dirty="0">
                <a:solidFill>
                  <a:srgbClr val="202B31"/>
                </a:solidFill>
                <a:cs typeface="Calibri"/>
              </a:rPr>
              <a:t> </a:t>
            </a:r>
            <a:r>
              <a:rPr lang="tr-TR" sz="1400" b="1" spc="-19" dirty="0">
                <a:solidFill>
                  <a:srgbClr val="202B31"/>
                </a:solidFill>
                <a:cs typeface="Calibri"/>
              </a:rPr>
              <a:t>hedefler.</a:t>
            </a:r>
            <a:endParaRPr lang="tr-TR" sz="1400" b="1" dirty="0">
              <a:cs typeface="Calibri"/>
            </a:endParaRPr>
          </a:p>
        </p:txBody>
      </p:sp>
      <p:grpSp>
        <p:nvGrpSpPr>
          <p:cNvPr id="23" name="object 13"/>
          <p:cNvGrpSpPr/>
          <p:nvPr/>
        </p:nvGrpSpPr>
        <p:grpSpPr>
          <a:xfrm>
            <a:off x="179056" y="1170947"/>
            <a:ext cx="6392937" cy="2862171"/>
            <a:chOff x="711200" y="3919219"/>
            <a:chExt cx="10370819" cy="2692401"/>
          </a:xfrm>
        </p:grpSpPr>
        <p:pic>
          <p:nvPicPr>
            <p:cNvPr id="24" name="object 14"/>
            <p:cNvPicPr/>
            <p:nvPr/>
          </p:nvPicPr>
          <p:blipFill>
            <a:blip r:embed="rId2" cstate="print"/>
            <a:stretch>
              <a:fillRect/>
            </a:stretch>
          </p:blipFill>
          <p:spPr>
            <a:xfrm>
              <a:off x="711200" y="4137850"/>
              <a:ext cx="5966727" cy="2473770"/>
            </a:xfrm>
            <a:prstGeom prst="rect">
              <a:avLst/>
            </a:prstGeom>
          </p:spPr>
        </p:pic>
        <p:sp>
          <p:nvSpPr>
            <p:cNvPr id="25" name="object 15"/>
            <p:cNvSpPr/>
            <p:nvPr/>
          </p:nvSpPr>
          <p:spPr>
            <a:xfrm>
              <a:off x="8834119" y="3919219"/>
              <a:ext cx="2247900" cy="2237740"/>
            </a:xfrm>
            <a:custGeom>
              <a:avLst/>
              <a:gdLst/>
              <a:ahLst/>
              <a:cxnLst/>
              <a:rect l="l" t="t" r="r" b="b"/>
              <a:pathLst>
                <a:path w="2247900" h="2237740">
                  <a:moveTo>
                    <a:pt x="1123950" y="0"/>
                  </a:moveTo>
                  <a:lnTo>
                    <a:pt x="0" y="1118869"/>
                  </a:lnTo>
                  <a:lnTo>
                    <a:pt x="561975" y="1118869"/>
                  </a:lnTo>
                  <a:lnTo>
                    <a:pt x="561975" y="2237740"/>
                  </a:lnTo>
                  <a:lnTo>
                    <a:pt x="1685925" y="2237740"/>
                  </a:lnTo>
                  <a:lnTo>
                    <a:pt x="1685925" y="1118869"/>
                  </a:lnTo>
                  <a:lnTo>
                    <a:pt x="2247900" y="1118869"/>
                  </a:lnTo>
                  <a:lnTo>
                    <a:pt x="1123950" y="0"/>
                  </a:lnTo>
                  <a:close/>
                </a:path>
              </a:pathLst>
            </a:custGeom>
            <a:solidFill>
              <a:srgbClr val="6FAC46"/>
            </a:solidFill>
          </p:spPr>
          <p:txBody>
            <a:bodyPr wrap="square" lIns="0" tIns="0" rIns="0" bIns="0" rtlCol="0"/>
            <a:lstStyle/>
            <a:p>
              <a:endParaRPr/>
            </a:p>
          </p:txBody>
        </p:sp>
        <p:sp>
          <p:nvSpPr>
            <p:cNvPr id="26" name="object 16"/>
            <p:cNvSpPr/>
            <p:nvPr/>
          </p:nvSpPr>
          <p:spPr>
            <a:xfrm>
              <a:off x="8834119" y="3919219"/>
              <a:ext cx="2247900" cy="2237740"/>
            </a:xfrm>
            <a:custGeom>
              <a:avLst/>
              <a:gdLst/>
              <a:ahLst/>
              <a:cxnLst/>
              <a:rect l="l" t="t" r="r" b="b"/>
              <a:pathLst>
                <a:path w="2247900" h="2237740">
                  <a:moveTo>
                    <a:pt x="0" y="1118869"/>
                  </a:moveTo>
                  <a:lnTo>
                    <a:pt x="1123950" y="0"/>
                  </a:lnTo>
                  <a:lnTo>
                    <a:pt x="2247900" y="1118869"/>
                  </a:lnTo>
                  <a:lnTo>
                    <a:pt x="1685925" y="1118869"/>
                  </a:lnTo>
                  <a:lnTo>
                    <a:pt x="1685925" y="2237740"/>
                  </a:lnTo>
                  <a:lnTo>
                    <a:pt x="561975" y="2237740"/>
                  </a:lnTo>
                  <a:lnTo>
                    <a:pt x="561975" y="1118869"/>
                  </a:lnTo>
                  <a:lnTo>
                    <a:pt x="0" y="1118869"/>
                  </a:lnTo>
                  <a:close/>
                </a:path>
              </a:pathLst>
            </a:custGeom>
            <a:ln w="20320">
              <a:solidFill>
                <a:srgbClr val="FFFFFF"/>
              </a:solidFill>
            </a:ln>
          </p:spPr>
          <p:txBody>
            <a:bodyPr wrap="square" lIns="0" tIns="0" rIns="0" bIns="0" rtlCol="0"/>
            <a:lstStyle/>
            <a:p>
              <a:endParaRPr/>
            </a:p>
          </p:txBody>
        </p:sp>
      </p:grpSp>
      <p:grpSp>
        <p:nvGrpSpPr>
          <p:cNvPr id="27" name="object 7"/>
          <p:cNvGrpSpPr/>
          <p:nvPr/>
        </p:nvGrpSpPr>
        <p:grpSpPr>
          <a:xfrm>
            <a:off x="3851920" y="4585236"/>
            <a:ext cx="3513386" cy="3585970"/>
            <a:chOff x="5374640" y="1112519"/>
            <a:chExt cx="6817359" cy="5506720"/>
          </a:xfrm>
        </p:grpSpPr>
        <p:sp>
          <p:nvSpPr>
            <p:cNvPr id="28" name="object 8"/>
            <p:cNvSpPr/>
            <p:nvPr/>
          </p:nvSpPr>
          <p:spPr>
            <a:xfrm>
              <a:off x="11177905" y="4602479"/>
              <a:ext cx="1014094" cy="2016760"/>
            </a:xfrm>
            <a:custGeom>
              <a:avLst/>
              <a:gdLst/>
              <a:ahLst/>
              <a:cxnLst/>
              <a:rect l="l" t="t" r="r" b="b"/>
              <a:pathLst>
                <a:path w="1014095" h="2016759">
                  <a:moveTo>
                    <a:pt x="1014095" y="0"/>
                  </a:moveTo>
                  <a:lnTo>
                    <a:pt x="635" y="1008380"/>
                  </a:lnTo>
                  <a:lnTo>
                    <a:pt x="181102" y="1187945"/>
                  </a:lnTo>
                  <a:lnTo>
                    <a:pt x="0" y="1369021"/>
                  </a:lnTo>
                  <a:lnTo>
                    <a:pt x="343408" y="1712366"/>
                  </a:lnTo>
                  <a:lnTo>
                    <a:pt x="525310" y="1530438"/>
                  </a:lnTo>
                  <a:lnTo>
                    <a:pt x="1014095" y="2016760"/>
                  </a:lnTo>
                  <a:lnTo>
                    <a:pt x="1014095" y="0"/>
                  </a:lnTo>
                  <a:close/>
                </a:path>
              </a:pathLst>
            </a:custGeom>
            <a:solidFill>
              <a:srgbClr val="4471C4">
                <a:alpha val="30195"/>
              </a:srgbClr>
            </a:solidFill>
          </p:spPr>
          <p:txBody>
            <a:bodyPr wrap="square" lIns="0" tIns="0" rIns="0" bIns="0" rtlCol="0"/>
            <a:lstStyle/>
            <a:p>
              <a:endParaRPr/>
            </a:p>
          </p:txBody>
        </p:sp>
        <p:sp>
          <p:nvSpPr>
            <p:cNvPr id="29" name="object 9"/>
            <p:cNvSpPr/>
            <p:nvPr/>
          </p:nvSpPr>
          <p:spPr>
            <a:xfrm>
              <a:off x="5498465" y="3301491"/>
              <a:ext cx="5471795" cy="677545"/>
            </a:xfrm>
            <a:custGeom>
              <a:avLst/>
              <a:gdLst/>
              <a:ahLst/>
              <a:cxnLst/>
              <a:rect l="l" t="t" r="r" b="b"/>
              <a:pathLst>
                <a:path w="5471795" h="677545">
                  <a:moveTo>
                    <a:pt x="5453888" y="0"/>
                  </a:moveTo>
                  <a:lnTo>
                    <a:pt x="0" y="477139"/>
                  </a:lnTo>
                  <a:lnTo>
                    <a:pt x="17525" y="677037"/>
                  </a:lnTo>
                  <a:lnTo>
                    <a:pt x="5471414" y="199898"/>
                  </a:lnTo>
                  <a:lnTo>
                    <a:pt x="5453888" y="0"/>
                  </a:lnTo>
                  <a:close/>
                </a:path>
              </a:pathLst>
            </a:custGeom>
            <a:solidFill>
              <a:srgbClr val="D2DEEE"/>
            </a:solidFill>
          </p:spPr>
          <p:txBody>
            <a:bodyPr wrap="square" lIns="0" tIns="0" rIns="0" bIns="0" rtlCol="0"/>
            <a:lstStyle/>
            <a:p>
              <a:endParaRPr/>
            </a:p>
          </p:txBody>
        </p:sp>
        <p:sp>
          <p:nvSpPr>
            <p:cNvPr id="30" name="object 10"/>
            <p:cNvSpPr/>
            <p:nvPr/>
          </p:nvSpPr>
          <p:spPr>
            <a:xfrm>
              <a:off x="5384800" y="1122679"/>
              <a:ext cx="2250440" cy="2237740"/>
            </a:xfrm>
            <a:custGeom>
              <a:avLst/>
              <a:gdLst/>
              <a:ahLst/>
              <a:cxnLst/>
              <a:rect l="l" t="t" r="r" b="b"/>
              <a:pathLst>
                <a:path w="2250440" h="2237740">
                  <a:moveTo>
                    <a:pt x="1687829" y="0"/>
                  </a:moveTo>
                  <a:lnTo>
                    <a:pt x="562610" y="0"/>
                  </a:lnTo>
                  <a:lnTo>
                    <a:pt x="562610" y="1118870"/>
                  </a:lnTo>
                  <a:lnTo>
                    <a:pt x="0" y="1118870"/>
                  </a:lnTo>
                  <a:lnTo>
                    <a:pt x="1125220" y="2237740"/>
                  </a:lnTo>
                  <a:lnTo>
                    <a:pt x="2250440" y="1118870"/>
                  </a:lnTo>
                  <a:lnTo>
                    <a:pt x="1687829" y="1118870"/>
                  </a:lnTo>
                  <a:lnTo>
                    <a:pt x="1687829" y="0"/>
                  </a:lnTo>
                  <a:close/>
                </a:path>
              </a:pathLst>
            </a:custGeom>
            <a:solidFill>
              <a:srgbClr val="5B9BD4"/>
            </a:solidFill>
          </p:spPr>
          <p:txBody>
            <a:bodyPr wrap="square" lIns="0" tIns="0" rIns="0" bIns="0" rtlCol="0"/>
            <a:lstStyle/>
            <a:p>
              <a:endParaRPr/>
            </a:p>
          </p:txBody>
        </p:sp>
        <p:sp>
          <p:nvSpPr>
            <p:cNvPr id="31" name="object 11"/>
            <p:cNvSpPr/>
            <p:nvPr/>
          </p:nvSpPr>
          <p:spPr>
            <a:xfrm>
              <a:off x="5384800" y="1122679"/>
              <a:ext cx="2250440" cy="2237740"/>
            </a:xfrm>
            <a:custGeom>
              <a:avLst/>
              <a:gdLst/>
              <a:ahLst/>
              <a:cxnLst/>
              <a:rect l="l" t="t" r="r" b="b"/>
              <a:pathLst>
                <a:path w="2250440" h="2237740">
                  <a:moveTo>
                    <a:pt x="0" y="1118870"/>
                  </a:moveTo>
                  <a:lnTo>
                    <a:pt x="562610" y="1118870"/>
                  </a:lnTo>
                  <a:lnTo>
                    <a:pt x="562610" y="0"/>
                  </a:lnTo>
                  <a:lnTo>
                    <a:pt x="1687829" y="0"/>
                  </a:lnTo>
                  <a:lnTo>
                    <a:pt x="1687829" y="1118870"/>
                  </a:lnTo>
                  <a:lnTo>
                    <a:pt x="2250440" y="1118870"/>
                  </a:lnTo>
                  <a:lnTo>
                    <a:pt x="1125220" y="2237740"/>
                  </a:lnTo>
                  <a:lnTo>
                    <a:pt x="0" y="1118870"/>
                  </a:lnTo>
                  <a:close/>
                </a:path>
              </a:pathLst>
            </a:custGeom>
            <a:ln w="20320">
              <a:solidFill>
                <a:srgbClr val="FFFFFF"/>
              </a:solidFill>
            </a:ln>
          </p:spPr>
          <p:txBody>
            <a:bodyPr wrap="square" lIns="0" tIns="0" rIns="0" bIns="0" rtlCol="0"/>
            <a:lstStyle/>
            <a:p>
              <a:endParaRPr/>
            </a:p>
          </p:txBody>
        </p:sp>
      </p:grpSp>
      <p:sp>
        <p:nvSpPr>
          <p:cNvPr id="7" name="Dikdörtgen 6"/>
          <p:cNvSpPr/>
          <p:nvPr/>
        </p:nvSpPr>
        <p:spPr>
          <a:xfrm>
            <a:off x="6571994" y="1634155"/>
            <a:ext cx="2766173" cy="258532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marL="9525" marR="3810" algn="ctr">
              <a:spcBef>
                <a:spcPts val="472"/>
              </a:spcBef>
            </a:pPr>
            <a:r>
              <a:rPr lang="tr-TR" b="1" spc="-8" dirty="0">
                <a:latin typeface="+mj-lt"/>
                <a:cs typeface="Calibri"/>
              </a:rPr>
              <a:t>Diyet;</a:t>
            </a:r>
            <a:r>
              <a:rPr lang="tr-TR" b="1" spc="-11" dirty="0">
                <a:latin typeface="+mj-lt"/>
                <a:cs typeface="Calibri"/>
              </a:rPr>
              <a:t> </a:t>
            </a:r>
            <a:r>
              <a:rPr lang="tr-TR" b="1" dirty="0">
                <a:latin typeface="+mj-lt"/>
                <a:cs typeface="Calibri"/>
              </a:rPr>
              <a:t>et</a:t>
            </a:r>
            <a:r>
              <a:rPr lang="tr-TR" b="1" spc="-4" dirty="0">
                <a:latin typeface="+mj-lt"/>
                <a:cs typeface="Calibri"/>
              </a:rPr>
              <a:t> </a:t>
            </a:r>
            <a:r>
              <a:rPr lang="tr-TR" b="1" spc="-8" dirty="0">
                <a:latin typeface="+mj-lt"/>
                <a:cs typeface="Calibri"/>
              </a:rPr>
              <a:t>tüketimini</a:t>
            </a:r>
            <a:r>
              <a:rPr lang="tr-TR" b="1" dirty="0">
                <a:latin typeface="+mj-lt"/>
                <a:cs typeface="Calibri"/>
              </a:rPr>
              <a:t> </a:t>
            </a:r>
            <a:r>
              <a:rPr lang="tr-TR" b="1" spc="-4" dirty="0">
                <a:latin typeface="+mj-lt"/>
                <a:cs typeface="Calibri"/>
              </a:rPr>
              <a:t>azaltmak, </a:t>
            </a:r>
            <a:r>
              <a:rPr lang="tr-TR" b="1" spc="-225" dirty="0">
                <a:latin typeface="+mj-lt"/>
                <a:cs typeface="Calibri"/>
              </a:rPr>
              <a:t> </a:t>
            </a:r>
            <a:r>
              <a:rPr lang="tr-TR" b="1" spc="-23" dirty="0">
                <a:latin typeface="+mj-lt"/>
                <a:cs typeface="Calibri"/>
              </a:rPr>
              <a:t>şeker,</a:t>
            </a:r>
            <a:r>
              <a:rPr lang="tr-TR" b="1" spc="-11" dirty="0">
                <a:latin typeface="+mj-lt"/>
                <a:cs typeface="Calibri"/>
              </a:rPr>
              <a:t> </a:t>
            </a:r>
            <a:r>
              <a:rPr lang="tr-TR" b="1" spc="-8" dirty="0">
                <a:latin typeface="+mj-lt"/>
                <a:cs typeface="Calibri"/>
              </a:rPr>
              <a:t>alkol</a:t>
            </a:r>
            <a:r>
              <a:rPr lang="tr-TR" b="1" spc="-19" dirty="0">
                <a:latin typeface="+mj-lt"/>
                <a:cs typeface="Calibri"/>
              </a:rPr>
              <a:t> </a:t>
            </a:r>
            <a:r>
              <a:rPr lang="tr-TR" b="1" spc="-8" dirty="0">
                <a:latin typeface="+mj-lt"/>
                <a:cs typeface="Calibri"/>
              </a:rPr>
              <a:t>ve</a:t>
            </a:r>
            <a:r>
              <a:rPr lang="tr-TR" b="1" spc="4" dirty="0">
                <a:latin typeface="+mj-lt"/>
                <a:cs typeface="Calibri"/>
              </a:rPr>
              <a:t> </a:t>
            </a:r>
            <a:r>
              <a:rPr lang="tr-TR" b="1" spc="-4" dirty="0">
                <a:latin typeface="+mj-lt"/>
                <a:cs typeface="Calibri"/>
              </a:rPr>
              <a:t>işlenmiş</a:t>
            </a:r>
            <a:endParaRPr lang="tr-TR" b="1" dirty="0">
              <a:latin typeface="+mj-lt"/>
              <a:cs typeface="Calibri"/>
            </a:endParaRPr>
          </a:p>
          <a:p>
            <a:pPr marL="19050" marR="17621" algn="ctr"/>
            <a:r>
              <a:rPr lang="tr-TR" b="1" spc="-4" dirty="0">
                <a:latin typeface="+mj-lt"/>
                <a:cs typeface="Calibri"/>
              </a:rPr>
              <a:t>gıdalardan</a:t>
            </a:r>
            <a:r>
              <a:rPr lang="tr-TR" b="1" spc="-30" dirty="0">
                <a:latin typeface="+mj-lt"/>
                <a:cs typeface="Calibri"/>
              </a:rPr>
              <a:t> </a:t>
            </a:r>
            <a:r>
              <a:rPr lang="tr-TR" b="1" spc="-4" dirty="0">
                <a:latin typeface="+mj-lt"/>
                <a:cs typeface="Calibri"/>
              </a:rPr>
              <a:t>kaçınmak</a:t>
            </a:r>
            <a:r>
              <a:rPr lang="tr-TR" b="1" spc="-30" dirty="0">
                <a:latin typeface="+mj-lt"/>
                <a:cs typeface="Calibri"/>
              </a:rPr>
              <a:t> </a:t>
            </a:r>
            <a:r>
              <a:rPr lang="tr-TR" b="1" spc="-8" dirty="0">
                <a:latin typeface="+mj-lt"/>
                <a:cs typeface="Calibri"/>
              </a:rPr>
              <a:t>ve</a:t>
            </a:r>
            <a:r>
              <a:rPr lang="tr-TR" b="1" dirty="0">
                <a:latin typeface="+mj-lt"/>
                <a:cs typeface="Calibri"/>
              </a:rPr>
              <a:t> daha </a:t>
            </a:r>
            <a:r>
              <a:rPr lang="tr-TR" b="1" spc="-229" dirty="0">
                <a:latin typeface="+mj-lt"/>
                <a:cs typeface="Calibri"/>
              </a:rPr>
              <a:t> </a:t>
            </a:r>
            <a:r>
              <a:rPr lang="tr-TR" b="1" spc="-4" dirty="0">
                <a:latin typeface="+mj-lt"/>
                <a:cs typeface="Calibri"/>
              </a:rPr>
              <a:t>fazla meyve </a:t>
            </a:r>
            <a:r>
              <a:rPr lang="tr-TR" b="1" spc="-8" dirty="0">
                <a:latin typeface="+mj-lt"/>
                <a:cs typeface="Calibri"/>
              </a:rPr>
              <a:t>ve sebze, </a:t>
            </a:r>
            <a:r>
              <a:rPr lang="tr-TR" b="1" spc="-4" dirty="0">
                <a:latin typeface="+mj-lt"/>
                <a:cs typeface="Calibri"/>
              </a:rPr>
              <a:t>fındık, </a:t>
            </a:r>
            <a:r>
              <a:rPr lang="tr-TR" b="1" dirty="0">
                <a:latin typeface="+mj-lt"/>
                <a:cs typeface="Calibri"/>
              </a:rPr>
              <a:t> </a:t>
            </a:r>
            <a:r>
              <a:rPr lang="tr-TR" b="1" spc="-8" dirty="0">
                <a:latin typeface="+mj-lt"/>
                <a:cs typeface="Calibri"/>
              </a:rPr>
              <a:t>tohum, </a:t>
            </a:r>
            <a:r>
              <a:rPr lang="tr-TR" b="1" dirty="0" err="1">
                <a:latin typeface="+mj-lt"/>
                <a:cs typeface="Calibri"/>
              </a:rPr>
              <a:t>baklagil</a:t>
            </a:r>
            <a:r>
              <a:rPr lang="tr-TR" b="1" spc="-15" dirty="0">
                <a:latin typeface="+mj-lt"/>
                <a:cs typeface="Calibri"/>
              </a:rPr>
              <a:t> </a:t>
            </a:r>
            <a:r>
              <a:rPr lang="tr-TR" b="1" dirty="0">
                <a:latin typeface="+mj-lt"/>
                <a:cs typeface="Calibri"/>
              </a:rPr>
              <a:t>gibi</a:t>
            </a:r>
            <a:r>
              <a:rPr lang="tr-TR" b="1" spc="-4" dirty="0">
                <a:latin typeface="+mj-lt"/>
                <a:cs typeface="Calibri"/>
              </a:rPr>
              <a:t> bol</a:t>
            </a:r>
            <a:endParaRPr lang="tr-TR" b="1" dirty="0">
              <a:latin typeface="+mj-lt"/>
              <a:cs typeface="Calibri"/>
            </a:endParaRPr>
          </a:p>
          <a:p>
            <a:pPr algn="ctr"/>
            <a:r>
              <a:rPr lang="tr-TR" b="1" spc="-8" dirty="0">
                <a:latin typeface="+mj-lt"/>
                <a:cs typeface="Calibri"/>
              </a:rPr>
              <a:t>miktarda</a:t>
            </a:r>
            <a:r>
              <a:rPr lang="tr-TR" b="1" spc="-19" dirty="0">
                <a:latin typeface="+mj-lt"/>
                <a:cs typeface="Calibri"/>
              </a:rPr>
              <a:t> </a:t>
            </a:r>
            <a:r>
              <a:rPr lang="tr-TR" b="1" spc="-4" dirty="0">
                <a:latin typeface="+mj-lt"/>
                <a:cs typeface="Calibri"/>
              </a:rPr>
              <a:t>sağlıklı</a:t>
            </a:r>
            <a:r>
              <a:rPr lang="tr-TR" b="1" spc="-11" dirty="0">
                <a:latin typeface="+mj-lt"/>
                <a:cs typeface="Calibri"/>
              </a:rPr>
              <a:t> </a:t>
            </a:r>
            <a:r>
              <a:rPr lang="tr-TR" b="1" dirty="0">
                <a:latin typeface="+mj-lt"/>
                <a:cs typeface="Calibri"/>
              </a:rPr>
              <a:t>beslenme</a:t>
            </a:r>
          </a:p>
          <a:p>
            <a:pPr algn="ctr"/>
            <a:r>
              <a:rPr lang="tr-TR" b="1" spc="-8" dirty="0">
                <a:latin typeface="+mj-lt"/>
                <a:cs typeface="Calibri"/>
              </a:rPr>
              <a:t>tavsiyesi</a:t>
            </a:r>
            <a:r>
              <a:rPr lang="tr-TR" b="1" spc="-23" dirty="0">
                <a:latin typeface="+mj-lt"/>
                <a:cs typeface="Calibri"/>
              </a:rPr>
              <a:t> </a:t>
            </a:r>
            <a:r>
              <a:rPr lang="tr-TR" b="1" spc="-19" dirty="0">
                <a:latin typeface="+mj-lt"/>
                <a:cs typeface="Calibri"/>
              </a:rPr>
              <a:t>içerir.</a:t>
            </a:r>
            <a:endParaRPr lang="tr-TR" b="1" dirty="0">
              <a:latin typeface="+mj-lt"/>
              <a:cs typeface="Calibri"/>
            </a:endParaRPr>
          </a:p>
        </p:txBody>
      </p:sp>
      <p:sp>
        <p:nvSpPr>
          <p:cNvPr id="8" name="Dikdörtgen 7"/>
          <p:cNvSpPr/>
          <p:nvPr/>
        </p:nvSpPr>
        <p:spPr>
          <a:xfrm>
            <a:off x="5075518" y="4482082"/>
            <a:ext cx="3816962" cy="2372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70485" marR="64294" indent="129540" algn="ctr">
              <a:spcBef>
                <a:spcPts val="450"/>
              </a:spcBef>
            </a:pPr>
            <a:r>
              <a:rPr lang="tr-TR" b="1" spc="-4" dirty="0">
                <a:cs typeface="Calibri"/>
              </a:rPr>
              <a:t>Süt, </a:t>
            </a:r>
            <a:r>
              <a:rPr lang="tr-TR" b="1" spc="-15" dirty="0">
                <a:cs typeface="Calibri"/>
              </a:rPr>
              <a:t>peynir, </a:t>
            </a:r>
            <a:r>
              <a:rPr lang="tr-TR" b="1" spc="-4" dirty="0">
                <a:cs typeface="Calibri"/>
              </a:rPr>
              <a:t>yoğurt </a:t>
            </a:r>
            <a:r>
              <a:rPr lang="tr-TR" b="1" dirty="0">
                <a:cs typeface="Calibri"/>
              </a:rPr>
              <a:t>gibi </a:t>
            </a:r>
            <a:r>
              <a:rPr lang="tr-TR" b="1" spc="4" dirty="0">
                <a:cs typeface="Calibri"/>
              </a:rPr>
              <a:t> </a:t>
            </a:r>
            <a:r>
              <a:rPr lang="tr-TR" b="1" spc="-4" dirty="0">
                <a:cs typeface="Calibri"/>
              </a:rPr>
              <a:t>kalsiyum </a:t>
            </a:r>
            <a:r>
              <a:rPr lang="tr-TR" b="1" dirty="0">
                <a:cs typeface="Calibri"/>
              </a:rPr>
              <a:t>açısından </a:t>
            </a:r>
            <a:r>
              <a:rPr lang="tr-TR" b="1" spc="-4" dirty="0">
                <a:cs typeface="Calibri"/>
              </a:rPr>
              <a:t>zengin </a:t>
            </a:r>
            <a:r>
              <a:rPr lang="tr-TR" b="1" dirty="0">
                <a:cs typeface="Calibri"/>
              </a:rPr>
              <a:t> </a:t>
            </a:r>
            <a:r>
              <a:rPr lang="tr-TR" b="1" spc="-4" dirty="0">
                <a:cs typeface="Calibri"/>
              </a:rPr>
              <a:t>besinleri </a:t>
            </a:r>
            <a:r>
              <a:rPr lang="tr-TR" b="1" spc="-8" dirty="0">
                <a:cs typeface="Calibri"/>
              </a:rPr>
              <a:t>diyetten </a:t>
            </a:r>
            <a:r>
              <a:rPr lang="tr-TR" b="1" spc="-4" dirty="0">
                <a:cs typeface="Calibri"/>
              </a:rPr>
              <a:t>çıkarmak </a:t>
            </a:r>
            <a:r>
              <a:rPr lang="tr-TR" b="1" spc="-229" dirty="0">
                <a:cs typeface="Calibri"/>
              </a:rPr>
              <a:t> </a:t>
            </a:r>
            <a:r>
              <a:rPr lang="tr-TR" b="1" spc="-4" dirty="0">
                <a:cs typeface="Calibri"/>
              </a:rPr>
              <a:t>beraberinde</a:t>
            </a:r>
            <a:r>
              <a:rPr lang="tr-TR" b="1" spc="-38" dirty="0">
                <a:cs typeface="Calibri"/>
              </a:rPr>
              <a:t> </a:t>
            </a:r>
            <a:r>
              <a:rPr lang="tr-TR" b="1" spc="-8" dirty="0">
                <a:cs typeface="Calibri"/>
              </a:rPr>
              <a:t>birçok hastalık </a:t>
            </a:r>
            <a:r>
              <a:rPr lang="tr-TR" b="1" spc="-11" dirty="0">
                <a:cs typeface="Calibri"/>
              </a:rPr>
              <a:t>getirebilmektedir.</a:t>
            </a:r>
            <a:endParaRPr lang="tr-TR" b="1" dirty="0">
              <a:cs typeface="Calibri"/>
            </a:endParaRPr>
          </a:p>
          <a:p>
            <a:pPr marL="39529" marR="31433" indent="186690" algn="ctr">
              <a:spcBef>
                <a:spcPts val="458"/>
              </a:spcBef>
            </a:pPr>
            <a:r>
              <a:rPr lang="tr-TR" b="1" spc="-4" dirty="0">
                <a:cs typeface="Calibri"/>
              </a:rPr>
              <a:t>Alkali besinlere </a:t>
            </a:r>
            <a:r>
              <a:rPr lang="tr-TR" b="1" dirty="0">
                <a:cs typeface="Calibri"/>
              </a:rPr>
              <a:t>uyum </a:t>
            </a:r>
            <a:r>
              <a:rPr lang="tr-TR" b="1" spc="4" dirty="0">
                <a:cs typeface="Calibri"/>
              </a:rPr>
              <a:t> </a:t>
            </a:r>
            <a:r>
              <a:rPr lang="tr-TR" b="1" dirty="0">
                <a:cs typeface="Calibri"/>
              </a:rPr>
              <a:t>sağlamak</a:t>
            </a:r>
            <a:r>
              <a:rPr lang="tr-TR" b="1" spc="-34" dirty="0">
                <a:cs typeface="Calibri"/>
              </a:rPr>
              <a:t> </a:t>
            </a:r>
            <a:r>
              <a:rPr lang="tr-TR" b="1" dirty="0">
                <a:cs typeface="Calibri"/>
              </a:rPr>
              <a:t>zaman</a:t>
            </a:r>
            <a:r>
              <a:rPr lang="tr-TR" b="1" spc="-45" dirty="0">
                <a:cs typeface="Calibri"/>
              </a:rPr>
              <a:t> </a:t>
            </a:r>
            <a:r>
              <a:rPr lang="tr-TR" b="1" spc="-8" dirty="0">
                <a:cs typeface="Calibri"/>
              </a:rPr>
              <a:t>gerektirdiği</a:t>
            </a:r>
            <a:endParaRPr lang="tr-TR" b="1" dirty="0">
              <a:cs typeface="Calibri"/>
            </a:endParaRPr>
          </a:p>
          <a:p>
            <a:pPr marL="9525" algn="ctr"/>
            <a:r>
              <a:rPr lang="tr-TR" b="1" dirty="0">
                <a:cs typeface="Calibri"/>
              </a:rPr>
              <a:t>için</a:t>
            </a:r>
            <a:r>
              <a:rPr lang="tr-TR" b="1" spc="-23" dirty="0">
                <a:cs typeface="Calibri"/>
              </a:rPr>
              <a:t> </a:t>
            </a:r>
            <a:r>
              <a:rPr lang="tr-TR" b="1" spc="-11" dirty="0">
                <a:cs typeface="Calibri"/>
              </a:rPr>
              <a:t>başta</a:t>
            </a:r>
            <a:r>
              <a:rPr lang="tr-TR" b="1" spc="-4" dirty="0">
                <a:cs typeface="Calibri"/>
              </a:rPr>
              <a:t> </a:t>
            </a:r>
            <a:r>
              <a:rPr lang="tr-TR" b="1" spc="-8" dirty="0">
                <a:cs typeface="Calibri"/>
              </a:rPr>
              <a:t>adaptasyon</a:t>
            </a:r>
            <a:r>
              <a:rPr lang="tr-TR" b="1" spc="-34" dirty="0">
                <a:cs typeface="Calibri"/>
              </a:rPr>
              <a:t> </a:t>
            </a:r>
            <a:r>
              <a:rPr lang="tr-TR" b="1" spc="-4" dirty="0">
                <a:cs typeface="Calibri"/>
              </a:rPr>
              <a:t>sıkıntısı yaşanabilmektedir.</a:t>
            </a:r>
            <a:endParaRPr lang="tr-TR" b="1" dirty="0">
              <a:cs typeface="Calibri"/>
            </a:endParaRPr>
          </a:p>
        </p:txBody>
      </p:sp>
    </p:spTree>
    <p:extLst>
      <p:ext uri="{BB962C8B-B14F-4D97-AF65-F5344CB8AC3E}">
        <p14:creationId xmlns:p14="http://schemas.microsoft.com/office/powerpoint/2010/main" val="2039989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097" y="245337"/>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sp>
        <p:nvSpPr>
          <p:cNvPr id="3" name="object 3"/>
          <p:cNvSpPr txBox="1">
            <a:spLocks noGrp="1"/>
          </p:cNvSpPr>
          <p:nvPr>
            <p:ph type="title"/>
          </p:nvPr>
        </p:nvSpPr>
        <p:spPr>
          <a:xfrm>
            <a:off x="218752" y="409589"/>
            <a:ext cx="6675120" cy="487954"/>
          </a:xfrm>
          <a:prstGeom prst="rect">
            <a:avLst/>
          </a:prstGeom>
        </p:spPr>
        <p:txBody>
          <a:bodyPr vert="horz" wrap="square" lIns="0" tIns="13335" rIns="0" bIns="0" rtlCol="0">
            <a:spAutoFit/>
          </a:bodyPr>
          <a:lstStyle/>
          <a:p>
            <a:pPr marL="12700">
              <a:lnSpc>
                <a:spcPts val="3650"/>
              </a:lnSpc>
              <a:spcBef>
                <a:spcPts val="105"/>
              </a:spcBef>
            </a:pPr>
            <a:r>
              <a:rPr lang="tr-TR" sz="3200" spc="-15" dirty="0">
                <a:solidFill>
                  <a:srgbClr val="FFFFFF"/>
                </a:solidFill>
              </a:rPr>
              <a:t>DUKAN DİYETİ</a:t>
            </a:r>
            <a:endParaRPr lang="tr-TR" sz="3200" dirty="0"/>
          </a:p>
        </p:txBody>
      </p:sp>
      <p:sp>
        <p:nvSpPr>
          <p:cNvPr id="4" name="object 4"/>
          <p:cNvSpPr/>
          <p:nvPr/>
        </p:nvSpPr>
        <p:spPr>
          <a:xfrm rot="16200000">
            <a:off x="4440483" y="2275733"/>
            <a:ext cx="7173417" cy="2621951"/>
          </a:xfrm>
          <a:custGeom>
            <a:avLst/>
            <a:gdLst/>
            <a:ahLst/>
            <a:cxnLst/>
            <a:rect l="l" t="t" r="r" b="b"/>
            <a:pathLst>
              <a:path w="6568440" h="3263265">
                <a:moveTo>
                  <a:pt x="6568440" y="0"/>
                </a:moveTo>
                <a:lnTo>
                  <a:pt x="0" y="0"/>
                </a:lnTo>
                <a:lnTo>
                  <a:pt x="0" y="3262884"/>
                </a:lnTo>
                <a:lnTo>
                  <a:pt x="6568440" y="3262884"/>
                </a:lnTo>
                <a:lnTo>
                  <a:pt x="6568440" y="0"/>
                </a:lnTo>
                <a:close/>
              </a:path>
            </a:pathLst>
          </a:custGeom>
        </p:spPr>
        <p:style>
          <a:lnRef idx="2">
            <a:schemeClr val="accent6"/>
          </a:lnRef>
          <a:fillRef idx="1">
            <a:schemeClr val="lt1"/>
          </a:fillRef>
          <a:effectRef idx="0">
            <a:schemeClr val="accent6"/>
          </a:effectRef>
          <a:fontRef idx="minor">
            <a:schemeClr val="dk1"/>
          </a:fontRef>
        </p:style>
        <p:txBody>
          <a:bodyPr wrap="square" lIns="0" tIns="0" rIns="0" bIns="0" rtlCol="0"/>
          <a:lstStyle/>
          <a:p>
            <a:endParaRPr/>
          </a:p>
        </p:txBody>
      </p:sp>
      <p:grpSp>
        <p:nvGrpSpPr>
          <p:cNvPr id="10" name="object 4"/>
          <p:cNvGrpSpPr/>
          <p:nvPr/>
        </p:nvGrpSpPr>
        <p:grpSpPr>
          <a:xfrm>
            <a:off x="263039" y="1348636"/>
            <a:ext cx="8907054" cy="5031455"/>
            <a:chOff x="0" y="739140"/>
            <a:chExt cx="10777854" cy="5972809"/>
          </a:xfrm>
        </p:grpSpPr>
        <p:sp>
          <p:nvSpPr>
            <p:cNvPr id="11" name="object 5"/>
            <p:cNvSpPr/>
            <p:nvPr/>
          </p:nvSpPr>
          <p:spPr>
            <a:xfrm>
              <a:off x="0" y="739140"/>
              <a:ext cx="5001260" cy="5400040"/>
            </a:xfrm>
            <a:custGeom>
              <a:avLst/>
              <a:gdLst/>
              <a:ahLst/>
              <a:cxnLst/>
              <a:rect l="l" t="t" r="r" b="b"/>
              <a:pathLst>
                <a:path w="5001260" h="5400040">
                  <a:moveTo>
                    <a:pt x="2300351" y="0"/>
                  </a:moveTo>
                  <a:lnTo>
                    <a:pt x="2248671" y="484"/>
                  </a:lnTo>
                  <a:lnTo>
                    <a:pt x="2197226" y="1931"/>
                  </a:lnTo>
                  <a:lnTo>
                    <a:pt x="2146026" y="4333"/>
                  </a:lnTo>
                  <a:lnTo>
                    <a:pt x="2095079" y="7680"/>
                  </a:lnTo>
                  <a:lnTo>
                    <a:pt x="2044394" y="11965"/>
                  </a:lnTo>
                  <a:lnTo>
                    <a:pt x="1993978" y="17178"/>
                  </a:lnTo>
                  <a:lnTo>
                    <a:pt x="1943841" y="23310"/>
                  </a:lnTo>
                  <a:lnTo>
                    <a:pt x="1893992" y="30354"/>
                  </a:lnTo>
                  <a:lnTo>
                    <a:pt x="1844438" y="38301"/>
                  </a:lnTo>
                  <a:lnTo>
                    <a:pt x="1795189" y="47142"/>
                  </a:lnTo>
                  <a:lnTo>
                    <a:pt x="1746254" y="56868"/>
                  </a:lnTo>
                  <a:lnTo>
                    <a:pt x="1697640" y="67471"/>
                  </a:lnTo>
                  <a:lnTo>
                    <a:pt x="1649357" y="78942"/>
                  </a:lnTo>
                  <a:lnTo>
                    <a:pt x="1601413" y="91272"/>
                  </a:lnTo>
                  <a:lnTo>
                    <a:pt x="1553816" y="104454"/>
                  </a:lnTo>
                  <a:lnTo>
                    <a:pt x="1506576" y="118478"/>
                  </a:lnTo>
                  <a:lnTo>
                    <a:pt x="1459701" y="133335"/>
                  </a:lnTo>
                  <a:lnTo>
                    <a:pt x="1413199" y="149018"/>
                  </a:lnTo>
                  <a:lnTo>
                    <a:pt x="1367080" y="165516"/>
                  </a:lnTo>
                  <a:lnTo>
                    <a:pt x="1321351" y="182823"/>
                  </a:lnTo>
                  <a:lnTo>
                    <a:pt x="1276022" y="200929"/>
                  </a:lnTo>
                  <a:lnTo>
                    <a:pt x="1231101" y="219826"/>
                  </a:lnTo>
                  <a:lnTo>
                    <a:pt x="1186597" y="239504"/>
                  </a:lnTo>
                  <a:lnTo>
                    <a:pt x="1142518" y="259956"/>
                  </a:lnTo>
                  <a:lnTo>
                    <a:pt x="1098873" y="281173"/>
                  </a:lnTo>
                  <a:lnTo>
                    <a:pt x="1055670" y="303145"/>
                  </a:lnTo>
                  <a:lnTo>
                    <a:pt x="1012919" y="325866"/>
                  </a:lnTo>
                  <a:lnTo>
                    <a:pt x="970627" y="349325"/>
                  </a:lnTo>
                  <a:lnTo>
                    <a:pt x="928804" y="373514"/>
                  </a:lnTo>
                  <a:lnTo>
                    <a:pt x="887458" y="398425"/>
                  </a:lnTo>
                  <a:lnTo>
                    <a:pt x="846597" y="424049"/>
                  </a:lnTo>
                  <a:lnTo>
                    <a:pt x="806231" y="450377"/>
                  </a:lnTo>
                  <a:lnTo>
                    <a:pt x="766368" y="477401"/>
                  </a:lnTo>
                  <a:lnTo>
                    <a:pt x="727016" y="505113"/>
                  </a:lnTo>
                  <a:lnTo>
                    <a:pt x="688185" y="533503"/>
                  </a:lnTo>
                  <a:lnTo>
                    <a:pt x="649882" y="562562"/>
                  </a:lnTo>
                  <a:lnTo>
                    <a:pt x="612117" y="592284"/>
                  </a:lnTo>
                  <a:lnTo>
                    <a:pt x="574898" y="622657"/>
                  </a:lnTo>
                  <a:lnTo>
                    <a:pt x="538233" y="653675"/>
                  </a:lnTo>
                  <a:lnTo>
                    <a:pt x="502132" y="685328"/>
                  </a:lnTo>
                  <a:lnTo>
                    <a:pt x="466602" y="717609"/>
                  </a:lnTo>
                  <a:lnTo>
                    <a:pt x="431653" y="750507"/>
                  </a:lnTo>
                  <a:lnTo>
                    <a:pt x="397293" y="784015"/>
                  </a:lnTo>
                  <a:lnTo>
                    <a:pt x="363531" y="818124"/>
                  </a:lnTo>
                  <a:lnTo>
                    <a:pt x="330375" y="852825"/>
                  </a:lnTo>
                  <a:lnTo>
                    <a:pt x="297835" y="888110"/>
                  </a:lnTo>
                  <a:lnTo>
                    <a:pt x="265918" y="923970"/>
                  </a:lnTo>
                  <a:lnTo>
                    <a:pt x="234633" y="960397"/>
                  </a:lnTo>
                  <a:lnTo>
                    <a:pt x="203989" y="997381"/>
                  </a:lnTo>
                  <a:lnTo>
                    <a:pt x="173994" y="1034915"/>
                  </a:lnTo>
                  <a:lnTo>
                    <a:pt x="144658" y="1072990"/>
                  </a:lnTo>
                  <a:lnTo>
                    <a:pt x="115988" y="1111596"/>
                  </a:lnTo>
                  <a:lnTo>
                    <a:pt x="87994" y="1150726"/>
                  </a:lnTo>
                  <a:lnTo>
                    <a:pt x="60684" y="1190371"/>
                  </a:lnTo>
                  <a:lnTo>
                    <a:pt x="0" y="1290320"/>
                  </a:lnTo>
                  <a:lnTo>
                    <a:pt x="0" y="4109720"/>
                  </a:lnTo>
                  <a:lnTo>
                    <a:pt x="60684" y="4209669"/>
                  </a:lnTo>
                  <a:lnTo>
                    <a:pt x="87994" y="4249312"/>
                  </a:lnTo>
                  <a:lnTo>
                    <a:pt x="115988" y="4288442"/>
                  </a:lnTo>
                  <a:lnTo>
                    <a:pt x="144658" y="4327048"/>
                  </a:lnTo>
                  <a:lnTo>
                    <a:pt x="173994" y="4365121"/>
                  </a:lnTo>
                  <a:lnTo>
                    <a:pt x="203989" y="4402655"/>
                  </a:lnTo>
                  <a:lnTo>
                    <a:pt x="234633" y="4439639"/>
                  </a:lnTo>
                  <a:lnTo>
                    <a:pt x="265918" y="4476065"/>
                  </a:lnTo>
                  <a:lnTo>
                    <a:pt x="297835" y="4511925"/>
                  </a:lnTo>
                  <a:lnTo>
                    <a:pt x="330375" y="4547210"/>
                  </a:lnTo>
                  <a:lnTo>
                    <a:pt x="363531" y="4581911"/>
                  </a:lnTo>
                  <a:lnTo>
                    <a:pt x="397293" y="4616019"/>
                  </a:lnTo>
                  <a:lnTo>
                    <a:pt x="431653" y="4649527"/>
                  </a:lnTo>
                  <a:lnTo>
                    <a:pt x="466602" y="4682425"/>
                  </a:lnTo>
                  <a:lnTo>
                    <a:pt x="502132" y="4714705"/>
                  </a:lnTo>
                  <a:lnTo>
                    <a:pt x="538233" y="4746358"/>
                  </a:lnTo>
                  <a:lnTo>
                    <a:pt x="574898" y="4777376"/>
                  </a:lnTo>
                  <a:lnTo>
                    <a:pt x="612117" y="4807750"/>
                  </a:lnTo>
                  <a:lnTo>
                    <a:pt x="649882" y="4837471"/>
                  </a:lnTo>
                  <a:lnTo>
                    <a:pt x="688185" y="4866531"/>
                  </a:lnTo>
                  <a:lnTo>
                    <a:pt x="727016" y="4894921"/>
                  </a:lnTo>
                  <a:lnTo>
                    <a:pt x="766368" y="4922632"/>
                  </a:lnTo>
                  <a:lnTo>
                    <a:pt x="806231" y="4949656"/>
                  </a:lnTo>
                  <a:lnTo>
                    <a:pt x="846597" y="4975985"/>
                  </a:lnTo>
                  <a:lnTo>
                    <a:pt x="887458" y="5001609"/>
                  </a:lnTo>
                  <a:lnTo>
                    <a:pt x="928804" y="5026520"/>
                  </a:lnTo>
                  <a:lnTo>
                    <a:pt x="970627" y="5050709"/>
                  </a:lnTo>
                  <a:lnTo>
                    <a:pt x="1012919" y="5074169"/>
                  </a:lnTo>
                  <a:lnTo>
                    <a:pt x="1055670" y="5096889"/>
                  </a:lnTo>
                  <a:lnTo>
                    <a:pt x="1098873" y="5118862"/>
                  </a:lnTo>
                  <a:lnTo>
                    <a:pt x="1142518" y="5140079"/>
                  </a:lnTo>
                  <a:lnTo>
                    <a:pt x="1186597" y="5160531"/>
                  </a:lnTo>
                  <a:lnTo>
                    <a:pt x="1231101" y="5180210"/>
                  </a:lnTo>
                  <a:lnTo>
                    <a:pt x="1276022" y="5199106"/>
                  </a:lnTo>
                  <a:lnTo>
                    <a:pt x="1321351" y="5217212"/>
                  </a:lnTo>
                  <a:lnTo>
                    <a:pt x="1367080" y="5234519"/>
                  </a:lnTo>
                  <a:lnTo>
                    <a:pt x="1413199" y="5251019"/>
                  </a:lnTo>
                  <a:lnTo>
                    <a:pt x="1459701" y="5266701"/>
                  </a:lnTo>
                  <a:lnTo>
                    <a:pt x="1506576" y="5281559"/>
                  </a:lnTo>
                  <a:lnTo>
                    <a:pt x="1553816" y="5295583"/>
                  </a:lnTo>
                  <a:lnTo>
                    <a:pt x="1601413" y="5308765"/>
                  </a:lnTo>
                  <a:lnTo>
                    <a:pt x="1649357" y="5321095"/>
                  </a:lnTo>
                  <a:lnTo>
                    <a:pt x="1697640" y="5332567"/>
                  </a:lnTo>
                  <a:lnTo>
                    <a:pt x="1746254" y="5343170"/>
                  </a:lnTo>
                  <a:lnTo>
                    <a:pt x="1795189" y="5352896"/>
                  </a:lnTo>
                  <a:lnTo>
                    <a:pt x="1844438" y="5361737"/>
                  </a:lnTo>
                  <a:lnTo>
                    <a:pt x="1893992" y="5369684"/>
                  </a:lnTo>
                  <a:lnTo>
                    <a:pt x="1943841" y="5376728"/>
                  </a:lnTo>
                  <a:lnTo>
                    <a:pt x="1993978" y="5382861"/>
                  </a:lnTo>
                  <a:lnTo>
                    <a:pt x="2044394" y="5388074"/>
                  </a:lnTo>
                  <a:lnTo>
                    <a:pt x="2095079" y="5392359"/>
                  </a:lnTo>
                  <a:lnTo>
                    <a:pt x="2146026" y="5395706"/>
                  </a:lnTo>
                  <a:lnTo>
                    <a:pt x="2197226" y="5398108"/>
                  </a:lnTo>
                  <a:lnTo>
                    <a:pt x="2248671" y="5399555"/>
                  </a:lnTo>
                  <a:lnTo>
                    <a:pt x="2300351" y="5400040"/>
                  </a:lnTo>
                  <a:lnTo>
                    <a:pt x="2348889" y="5399612"/>
                  </a:lnTo>
                  <a:lnTo>
                    <a:pt x="2397220" y="5398335"/>
                  </a:lnTo>
                  <a:lnTo>
                    <a:pt x="2445337" y="5396216"/>
                  </a:lnTo>
                  <a:lnTo>
                    <a:pt x="2493232" y="5393261"/>
                  </a:lnTo>
                  <a:lnTo>
                    <a:pt x="2540898" y="5389477"/>
                  </a:lnTo>
                  <a:lnTo>
                    <a:pt x="2588329" y="5384872"/>
                  </a:lnTo>
                  <a:lnTo>
                    <a:pt x="2635516" y="5379454"/>
                  </a:lnTo>
                  <a:lnTo>
                    <a:pt x="2682454" y="5373228"/>
                  </a:lnTo>
                  <a:lnTo>
                    <a:pt x="2729134" y="5366203"/>
                  </a:lnTo>
                  <a:lnTo>
                    <a:pt x="2775550" y="5358385"/>
                  </a:lnTo>
                  <a:lnTo>
                    <a:pt x="2821694" y="5349781"/>
                  </a:lnTo>
                  <a:lnTo>
                    <a:pt x="2867559" y="5340399"/>
                  </a:lnTo>
                  <a:lnTo>
                    <a:pt x="2913139" y="5330246"/>
                  </a:lnTo>
                  <a:lnTo>
                    <a:pt x="2958426" y="5319329"/>
                  </a:lnTo>
                  <a:lnTo>
                    <a:pt x="3003412" y="5307654"/>
                  </a:lnTo>
                  <a:lnTo>
                    <a:pt x="3048091" y="5295230"/>
                  </a:lnTo>
                  <a:lnTo>
                    <a:pt x="3092456" y="5282063"/>
                  </a:lnTo>
                  <a:lnTo>
                    <a:pt x="3136500" y="5268161"/>
                  </a:lnTo>
                  <a:lnTo>
                    <a:pt x="3180214" y="5253530"/>
                  </a:lnTo>
                  <a:lnTo>
                    <a:pt x="3223593" y="5238178"/>
                  </a:lnTo>
                  <a:lnTo>
                    <a:pt x="3266629" y="5222112"/>
                  </a:lnTo>
                  <a:lnTo>
                    <a:pt x="3309314" y="5205339"/>
                  </a:lnTo>
                  <a:lnTo>
                    <a:pt x="3351643" y="5187866"/>
                  </a:lnTo>
                  <a:lnTo>
                    <a:pt x="3393607" y="5169700"/>
                  </a:lnTo>
                  <a:lnTo>
                    <a:pt x="3435199" y="5150849"/>
                  </a:lnTo>
                  <a:lnTo>
                    <a:pt x="3476413" y="5131319"/>
                  </a:lnTo>
                  <a:lnTo>
                    <a:pt x="3517241" y="5111118"/>
                  </a:lnTo>
                  <a:lnTo>
                    <a:pt x="3557675" y="5090253"/>
                  </a:lnTo>
                  <a:lnTo>
                    <a:pt x="3597710" y="5068731"/>
                  </a:lnTo>
                  <a:lnTo>
                    <a:pt x="3637338" y="5046559"/>
                  </a:lnTo>
                  <a:lnTo>
                    <a:pt x="3676551" y="5023744"/>
                  </a:lnTo>
                  <a:lnTo>
                    <a:pt x="3715342" y="5000293"/>
                  </a:lnTo>
                  <a:lnTo>
                    <a:pt x="3753705" y="4976214"/>
                  </a:lnTo>
                  <a:lnTo>
                    <a:pt x="3791632" y="4951514"/>
                  </a:lnTo>
                  <a:lnTo>
                    <a:pt x="3829116" y="4926199"/>
                  </a:lnTo>
                  <a:lnTo>
                    <a:pt x="3866150" y="4900277"/>
                  </a:lnTo>
                  <a:lnTo>
                    <a:pt x="3902727" y="4873756"/>
                  </a:lnTo>
                  <a:lnTo>
                    <a:pt x="3938839" y="4846641"/>
                  </a:lnTo>
                  <a:lnTo>
                    <a:pt x="3974479" y="4818941"/>
                  </a:lnTo>
                  <a:lnTo>
                    <a:pt x="4009641" y="4790663"/>
                  </a:lnTo>
                  <a:lnTo>
                    <a:pt x="4044318" y="4761813"/>
                  </a:lnTo>
                  <a:lnTo>
                    <a:pt x="4078501" y="4732399"/>
                  </a:lnTo>
                  <a:lnTo>
                    <a:pt x="4112184" y="4702427"/>
                  </a:lnTo>
                  <a:lnTo>
                    <a:pt x="4145359" y="4671906"/>
                  </a:lnTo>
                  <a:lnTo>
                    <a:pt x="4178021" y="4640842"/>
                  </a:lnTo>
                  <a:lnTo>
                    <a:pt x="4210161" y="4609242"/>
                  </a:lnTo>
                  <a:lnTo>
                    <a:pt x="4241772" y="4577114"/>
                  </a:lnTo>
                  <a:lnTo>
                    <a:pt x="4272847" y="4544464"/>
                  </a:lnTo>
                  <a:lnTo>
                    <a:pt x="4303379" y="4511300"/>
                  </a:lnTo>
                  <a:lnTo>
                    <a:pt x="4333362" y="4477629"/>
                  </a:lnTo>
                  <a:lnTo>
                    <a:pt x="4362786" y="4443458"/>
                  </a:lnTo>
                  <a:lnTo>
                    <a:pt x="4391647" y="4408794"/>
                  </a:lnTo>
                  <a:lnTo>
                    <a:pt x="4419936" y="4373644"/>
                  </a:lnTo>
                  <a:lnTo>
                    <a:pt x="4447646" y="4338015"/>
                  </a:lnTo>
                  <a:lnTo>
                    <a:pt x="4474771" y="4301916"/>
                  </a:lnTo>
                  <a:lnTo>
                    <a:pt x="4501302" y="4265351"/>
                  </a:lnTo>
                  <a:lnTo>
                    <a:pt x="4527234" y="4228330"/>
                  </a:lnTo>
                  <a:lnTo>
                    <a:pt x="4552558" y="4190859"/>
                  </a:lnTo>
                  <a:lnTo>
                    <a:pt x="4577267" y="4152944"/>
                  </a:lnTo>
                  <a:lnTo>
                    <a:pt x="4601355" y="4114594"/>
                  </a:lnTo>
                  <a:lnTo>
                    <a:pt x="4624815" y="4075816"/>
                  </a:lnTo>
                  <a:lnTo>
                    <a:pt x="4647639" y="4036615"/>
                  </a:lnTo>
                  <a:lnTo>
                    <a:pt x="4669819" y="3997001"/>
                  </a:lnTo>
                  <a:lnTo>
                    <a:pt x="4691350" y="3956979"/>
                  </a:lnTo>
                  <a:lnTo>
                    <a:pt x="4712223" y="3916557"/>
                  </a:lnTo>
                  <a:lnTo>
                    <a:pt x="4732432" y="3875743"/>
                  </a:lnTo>
                  <a:lnTo>
                    <a:pt x="4751969" y="3834542"/>
                  </a:lnTo>
                  <a:lnTo>
                    <a:pt x="4770828" y="3792963"/>
                  </a:lnTo>
                  <a:lnTo>
                    <a:pt x="4789001" y="3751012"/>
                  </a:lnTo>
                  <a:lnTo>
                    <a:pt x="4806481" y="3708697"/>
                  </a:lnTo>
                  <a:lnTo>
                    <a:pt x="4823260" y="3666024"/>
                  </a:lnTo>
                  <a:lnTo>
                    <a:pt x="4839333" y="3623002"/>
                  </a:lnTo>
                  <a:lnTo>
                    <a:pt x="4854691" y="3579636"/>
                  </a:lnTo>
                  <a:lnTo>
                    <a:pt x="4869328" y="3535935"/>
                  </a:lnTo>
                  <a:lnTo>
                    <a:pt x="4883235" y="3491905"/>
                  </a:lnTo>
                  <a:lnTo>
                    <a:pt x="4896407" y="3447553"/>
                  </a:lnTo>
                  <a:lnTo>
                    <a:pt x="4908837" y="3402887"/>
                  </a:lnTo>
                  <a:lnTo>
                    <a:pt x="4920516" y="3357914"/>
                  </a:lnTo>
                  <a:lnTo>
                    <a:pt x="4931437" y="3312641"/>
                  </a:lnTo>
                  <a:lnTo>
                    <a:pt x="4941595" y="3267074"/>
                  </a:lnTo>
                  <a:lnTo>
                    <a:pt x="4950980" y="3221222"/>
                  </a:lnTo>
                  <a:lnTo>
                    <a:pt x="4959587" y="3175091"/>
                  </a:lnTo>
                  <a:lnTo>
                    <a:pt x="4967409" y="3128688"/>
                  </a:lnTo>
                  <a:lnTo>
                    <a:pt x="4974437" y="3082021"/>
                  </a:lnTo>
                  <a:lnTo>
                    <a:pt x="4980665" y="3035096"/>
                  </a:lnTo>
                  <a:lnTo>
                    <a:pt x="4986086" y="2987922"/>
                  </a:lnTo>
                  <a:lnTo>
                    <a:pt x="4990693" y="2940504"/>
                  </a:lnTo>
                  <a:lnTo>
                    <a:pt x="4994478" y="2892850"/>
                  </a:lnTo>
                  <a:lnTo>
                    <a:pt x="4997434" y="2844968"/>
                  </a:lnTo>
                  <a:lnTo>
                    <a:pt x="4999555" y="2796864"/>
                  </a:lnTo>
                  <a:lnTo>
                    <a:pt x="5000832" y="2748545"/>
                  </a:lnTo>
                  <a:lnTo>
                    <a:pt x="5001260" y="2700020"/>
                  </a:lnTo>
                  <a:lnTo>
                    <a:pt x="5000832" y="2651494"/>
                  </a:lnTo>
                  <a:lnTo>
                    <a:pt x="4999555" y="2603175"/>
                  </a:lnTo>
                  <a:lnTo>
                    <a:pt x="4997434" y="2555071"/>
                  </a:lnTo>
                  <a:lnTo>
                    <a:pt x="4994478" y="2507189"/>
                  </a:lnTo>
                  <a:lnTo>
                    <a:pt x="4990693" y="2459535"/>
                  </a:lnTo>
                  <a:lnTo>
                    <a:pt x="4986086" y="2412117"/>
                  </a:lnTo>
                  <a:lnTo>
                    <a:pt x="4980665" y="2364943"/>
                  </a:lnTo>
                  <a:lnTo>
                    <a:pt x="4974437" y="2318018"/>
                  </a:lnTo>
                  <a:lnTo>
                    <a:pt x="4967409" y="2271351"/>
                  </a:lnTo>
                  <a:lnTo>
                    <a:pt x="4959587" y="2224948"/>
                  </a:lnTo>
                  <a:lnTo>
                    <a:pt x="4950980" y="2178817"/>
                  </a:lnTo>
                  <a:lnTo>
                    <a:pt x="4941595" y="2132965"/>
                  </a:lnTo>
                  <a:lnTo>
                    <a:pt x="4931437" y="2087398"/>
                  </a:lnTo>
                  <a:lnTo>
                    <a:pt x="4920516" y="2042125"/>
                  </a:lnTo>
                  <a:lnTo>
                    <a:pt x="4908837" y="1997152"/>
                  </a:lnTo>
                  <a:lnTo>
                    <a:pt x="4896407" y="1952486"/>
                  </a:lnTo>
                  <a:lnTo>
                    <a:pt x="4883235" y="1908134"/>
                  </a:lnTo>
                  <a:lnTo>
                    <a:pt x="4869328" y="1864104"/>
                  </a:lnTo>
                  <a:lnTo>
                    <a:pt x="4854691" y="1820403"/>
                  </a:lnTo>
                  <a:lnTo>
                    <a:pt x="4839333" y="1777037"/>
                  </a:lnTo>
                  <a:lnTo>
                    <a:pt x="4823260" y="1734015"/>
                  </a:lnTo>
                  <a:lnTo>
                    <a:pt x="4806481" y="1691342"/>
                  </a:lnTo>
                  <a:lnTo>
                    <a:pt x="4789001" y="1649027"/>
                  </a:lnTo>
                  <a:lnTo>
                    <a:pt x="4770828" y="1607076"/>
                  </a:lnTo>
                  <a:lnTo>
                    <a:pt x="4751969" y="1565497"/>
                  </a:lnTo>
                  <a:lnTo>
                    <a:pt x="4732432" y="1524296"/>
                  </a:lnTo>
                  <a:lnTo>
                    <a:pt x="4712223" y="1483482"/>
                  </a:lnTo>
                  <a:lnTo>
                    <a:pt x="4691350" y="1443060"/>
                  </a:lnTo>
                  <a:lnTo>
                    <a:pt x="4669819" y="1403038"/>
                  </a:lnTo>
                  <a:lnTo>
                    <a:pt x="4647639" y="1363424"/>
                  </a:lnTo>
                  <a:lnTo>
                    <a:pt x="4624815" y="1324223"/>
                  </a:lnTo>
                  <a:lnTo>
                    <a:pt x="4601355" y="1285445"/>
                  </a:lnTo>
                  <a:lnTo>
                    <a:pt x="4577267" y="1247095"/>
                  </a:lnTo>
                  <a:lnTo>
                    <a:pt x="4552558" y="1209180"/>
                  </a:lnTo>
                  <a:lnTo>
                    <a:pt x="4527234" y="1171709"/>
                  </a:lnTo>
                  <a:lnTo>
                    <a:pt x="4501302" y="1134688"/>
                  </a:lnTo>
                  <a:lnTo>
                    <a:pt x="4474771" y="1098123"/>
                  </a:lnTo>
                  <a:lnTo>
                    <a:pt x="4447646" y="1062024"/>
                  </a:lnTo>
                  <a:lnTo>
                    <a:pt x="4419936" y="1026395"/>
                  </a:lnTo>
                  <a:lnTo>
                    <a:pt x="4391647" y="991245"/>
                  </a:lnTo>
                  <a:lnTo>
                    <a:pt x="4362786" y="956581"/>
                  </a:lnTo>
                  <a:lnTo>
                    <a:pt x="4333362" y="922410"/>
                  </a:lnTo>
                  <a:lnTo>
                    <a:pt x="4303379" y="888739"/>
                  </a:lnTo>
                  <a:lnTo>
                    <a:pt x="4272847" y="855575"/>
                  </a:lnTo>
                  <a:lnTo>
                    <a:pt x="4241772" y="822925"/>
                  </a:lnTo>
                  <a:lnTo>
                    <a:pt x="4210161" y="790797"/>
                  </a:lnTo>
                  <a:lnTo>
                    <a:pt x="4178021" y="759197"/>
                  </a:lnTo>
                  <a:lnTo>
                    <a:pt x="4145359" y="728133"/>
                  </a:lnTo>
                  <a:lnTo>
                    <a:pt x="4112184" y="697612"/>
                  </a:lnTo>
                  <a:lnTo>
                    <a:pt x="4078501" y="667640"/>
                  </a:lnTo>
                  <a:lnTo>
                    <a:pt x="4044318" y="638226"/>
                  </a:lnTo>
                  <a:lnTo>
                    <a:pt x="4009641" y="609376"/>
                  </a:lnTo>
                  <a:lnTo>
                    <a:pt x="3974479" y="581098"/>
                  </a:lnTo>
                  <a:lnTo>
                    <a:pt x="3938839" y="553398"/>
                  </a:lnTo>
                  <a:lnTo>
                    <a:pt x="3902727" y="526283"/>
                  </a:lnTo>
                  <a:lnTo>
                    <a:pt x="3866150" y="499762"/>
                  </a:lnTo>
                  <a:lnTo>
                    <a:pt x="3829116" y="473840"/>
                  </a:lnTo>
                  <a:lnTo>
                    <a:pt x="3791632" y="448525"/>
                  </a:lnTo>
                  <a:lnTo>
                    <a:pt x="3753705" y="423825"/>
                  </a:lnTo>
                  <a:lnTo>
                    <a:pt x="3715342" y="399746"/>
                  </a:lnTo>
                  <a:lnTo>
                    <a:pt x="3676551" y="376295"/>
                  </a:lnTo>
                  <a:lnTo>
                    <a:pt x="3637338" y="353480"/>
                  </a:lnTo>
                  <a:lnTo>
                    <a:pt x="3597710" y="331308"/>
                  </a:lnTo>
                  <a:lnTo>
                    <a:pt x="3557675" y="309786"/>
                  </a:lnTo>
                  <a:lnTo>
                    <a:pt x="3517241" y="288921"/>
                  </a:lnTo>
                  <a:lnTo>
                    <a:pt x="3476413" y="268720"/>
                  </a:lnTo>
                  <a:lnTo>
                    <a:pt x="3435199" y="249190"/>
                  </a:lnTo>
                  <a:lnTo>
                    <a:pt x="3393607" y="230339"/>
                  </a:lnTo>
                  <a:lnTo>
                    <a:pt x="3351643" y="212173"/>
                  </a:lnTo>
                  <a:lnTo>
                    <a:pt x="3309314" y="194700"/>
                  </a:lnTo>
                  <a:lnTo>
                    <a:pt x="3266629" y="177927"/>
                  </a:lnTo>
                  <a:lnTo>
                    <a:pt x="3223593" y="161861"/>
                  </a:lnTo>
                  <a:lnTo>
                    <a:pt x="3180214" y="146509"/>
                  </a:lnTo>
                  <a:lnTo>
                    <a:pt x="3136500" y="131878"/>
                  </a:lnTo>
                  <a:lnTo>
                    <a:pt x="3092456" y="117976"/>
                  </a:lnTo>
                  <a:lnTo>
                    <a:pt x="3048091" y="104809"/>
                  </a:lnTo>
                  <a:lnTo>
                    <a:pt x="3003412" y="92385"/>
                  </a:lnTo>
                  <a:lnTo>
                    <a:pt x="2958426" y="80710"/>
                  </a:lnTo>
                  <a:lnTo>
                    <a:pt x="2913139" y="69793"/>
                  </a:lnTo>
                  <a:lnTo>
                    <a:pt x="2867559" y="59640"/>
                  </a:lnTo>
                  <a:lnTo>
                    <a:pt x="2821694" y="50258"/>
                  </a:lnTo>
                  <a:lnTo>
                    <a:pt x="2775550" y="41654"/>
                  </a:lnTo>
                  <a:lnTo>
                    <a:pt x="2729134" y="33836"/>
                  </a:lnTo>
                  <a:lnTo>
                    <a:pt x="2682454" y="26811"/>
                  </a:lnTo>
                  <a:lnTo>
                    <a:pt x="2635516" y="20585"/>
                  </a:lnTo>
                  <a:lnTo>
                    <a:pt x="2588329" y="15167"/>
                  </a:lnTo>
                  <a:lnTo>
                    <a:pt x="2540898" y="10562"/>
                  </a:lnTo>
                  <a:lnTo>
                    <a:pt x="2493232" y="6778"/>
                  </a:lnTo>
                  <a:lnTo>
                    <a:pt x="2445337" y="3823"/>
                  </a:lnTo>
                  <a:lnTo>
                    <a:pt x="2397220" y="1704"/>
                  </a:lnTo>
                  <a:lnTo>
                    <a:pt x="2348889" y="427"/>
                  </a:lnTo>
                  <a:lnTo>
                    <a:pt x="2300351" y="0"/>
                  </a:lnTo>
                  <a:close/>
                </a:path>
              </a:pathLst>
            </a:custGeom>
            <a:solidFill>
              <a:srgbClr val="FFFFFF"/>
            </a:solidFill>
          </p:spPr>
          <p:txBody>
            <a:bodyPr wrap="square" lIns="0" tIns="0" rIns="0" bIns="0" rtlCol="0"/>
            <a:lstStyle/>
            <a:p>
              <a:endParaRPr/>
            </a:p>
          </p:txBody>
        </p:sp>
        <p:pic>
          <p:nvPicPr>
            <p:cNvPr id="12" name="object 6"/>
            <p:cNvPicPr/>
            <p:nvPr/>
          </p:nvPicPr>
          <p:blipFill>
            <a:blip r:embed="rId2" cstate="print"/>
            <a:stretch>
              <a:fillRect/>
            </a:stretch>
          </p:blipFill>
          <p:spPr>
            <a:xfrm>
              <a:off x="78739" y="1054100"/>
              <a:ext cx="4841494" cy="5065014"/>
            </a:xfrm>
            <a:prstGeom prst="rect">
              <a:avLst/>
            </a:prstGeom>
          </p:spPr>
        </p:pic>
        <p:sp>
          <p:nvSpPr>
            <p:cNvPr id="13" name="object 7"/>
            <p:cNvSpPr/>
            <p:nvPr/>
          </p:nvSpPr>
          <p:spPr>
            <a:xfrm>
              <a:off x="6191250" y="1725929"/>
              <a:ext cx="1795780" cy="998219"/>
            </a:xfrm>
            <a:custGeom>
              <a:avLst/>
              <a:gdLst/>
              <a:ahLst/>
              <a:cxnLst/>
              <a:rect l="l" t="t" r="r" b="b"/>
              <a:pathLst>
                <a:path w="1795779" h="998219">
                  <a:moveTo>
                    <a:pt x="1695957" y="0"/>
                  </a:moveTo>
                  <a:lnTo>
                    <a:pt x="99822" y="0"/>
                  </a:lnTo>
                  <a:lnTo>
                    <a:pt x="60971" y="7846"/>
                  </a:lnTo>
                  <a:lnTo>
                    <a:pt x="29241" y="29241"/>
                  </a:lnTo>
                  <a:lnTo>
                    <a:pt x="7846" y="60971"/>
                  </a:lnTo>
                  <a:lnTo>
                    <a:pt x="0" y="99822"/>
                  </a:lnTo>
                  <a:lnTo>
                    <a:pt x="0" y="898398"/>
                  </a:lnTo>
                  <a:lnTo>
                    <a:pt x="7846" y="937248"/>
                  </a:lnTo>
                  <a:lnTo>
                    <a:pt x="29241" y="968978"/>
                  </a:lnTo>
                  <a:lnTo>
                    <a:pt x="60971" y="990373"/>
                  </a:lnTo>
                  <a:lnTo>
                    <a:pt x="99822" y="998220"/>
                  </a:lnTo>
                  <a:lnTo>
                    <a:pt x="1695957" y="998220"/>
                  </a:lnTo>
                  <a:lnTo>
                    <a:pt x="1734808" y="990373"/>
                  </a:lnTo>
                  <a:lnTo>
                    <a:pt x="1766538" y="968978"/>
                  </a:lnTo>
                  <a:lnTo>
                    <a:pt x="1787933" y="937248"/>
                  </a:lnTo>
                  <a:lnTo>
                    <a:pt x="1795779" y="898398"/>
                  </a:lnTo>
                  <a:lnTo>
                    <a:pt x="1795779" y="99822"/>
                  </a:lnTo>
                  <a:lnTo>
                    <a:pt x="1787933" y="60971"/>
                  </a:lnTo>
                  <a:lnTo>
                    <a:pt x="1766538" y="29241"/>
                  </a:lnTo>
                  <a:lnTo>
                    <a:pt x="1734808" y="7846"/>
                  </a:lnTo>
                  <a:lnTo>
                    <a:pt x="1695957" y="0"/>
                  </a:lnTo>
                  <a:close/>
                </a:path>
              </a:pathLst>
            </a:custGeom>
            <a:solidFill>
              <a:srgbClr val="F8D6CD">
                <a:alpha val="90194"/>
              </a:srgbClr>
            </a:solidFill>
          </p:spPr>
          <p:txBody>
            <a:bodyPr wrap="square" lIns="0" tIns="0" rIns="0" bIns="0" rtlCol="0"/>
            <a:lstStyle/>
            <a:p>
              <a:endParaRPr/>
            </a:p>
          </p:txBody>
        </p:sp>
        <p:sp>
          <p:nvSpPr>
            <p:cNvPr id="14" name="object 8"/>
            <p:cNvSpPr/>
            <p:nvPr/>
          </p:nvSpPr>
          <p:spPr>
            <a:xfrm>
              <a:off x="6191250" y="1725929"/>
              <a:ext cx="1795780" cy="998219"/>
            </a:xfrm>
            <a:custGeom>
              <a:avLst/>
              <a:gdLst/>
              <a:ahLst/>
              <a:cxnLst/>
              <a:rect l="l" t="t" r="r" b="b"/>
              <a:pathLst>
                <a:path w="1795779" h="998219">
                  <a:moveTo>
                    <a:pt x="0" y="99822"/>
                  </a:moveTo>
                  <a:lnTo>
                    <a:pt x="7846" y="60971"/>
                  </a:lnTo>
                  <a:lnTo>
                    <a:pt x="29241" y="29241"/>
                  </a:lnTo>
                  <a:lnTo>
                    <a:pt x="60971" y="7846"/>
                  </a:lnTo>
                  <a:lnTo>
                    <a:pt x="99822" y="0"/>
                  </a:lnTo>
                  <a:lnTo>
                    <a:pt x="1695957" y="0"/>
                  </a:lnTo>
                  <a:lnTo>
                    <a:pt x="1734808" y="7846"/>
                  </a:lnTo>
                  <a:lnTo>
                    <a:pt x="1766538" y="29241"/>
                  </a:lnTo>
                  <a:lnTo>
                    <a:pt x="1787933" y="60971"/>
                  </a:lnTo>
                  <a:lnTo>
                    <a:pt x="1795779" y="99822"/>
                  </a:lnTo>
                  <a:lnTo>
                    <a:pt x="1795779" y="898398"/>
                  </a:lnTo>
                  <a:lnTo>
                    <a:pt x="1787933" y="937248"/>
                  </a:lnTo>
                  <a:lnTo>
                    <a:pt x="1766538" y="968978"/>
                  </a:lnTo>
                  <a:lnTo>
                    <a:pt x="1734808" y="990373"/>
                  </a:lnTo>
                  <a:lnTo>
                    <a:pt x="1695957" y="998220"/>
                  </a:lnTo>
                  <a:lnTo>
                    <a:pt x="99822" y="998220"/>
                  </a:lnTo>
                  <a:lnTo>
                    <a:pt x="60971" y="990373"/>
                  </a:lnTo>
                  <a:lnTo>
                    <a:pt x="29241" y="968978"/>
                  </a:lnTo>
                  <a:lnTo>
                    <a:pt x="7846" y="937248"/>
                  </a:lnTo>
                  <a:lnTo>
                    <a:pt x="0" y="898398"/>
                  </a:lnTo>
                  <a:lnTo>
                    <a:pt x="0" y="99822"/>
                  </a:lnTo>
                  <a:close/>
                </a:path>
              </a:pathLst>
            </a:custGeom>
            <a:ln w="12700">
              <a:solidFill>
                <a:srgbClr val="F8D6CD"/>
              </a:solidFill>
            </a:ln>
          </p:spPr>
          <p:txBody>
            <a:bodyPr wrap="square" lIns="0" tIns="0" rIns="0" bIns="0" rtlCol="0"/>
            <a:lstStyle/>
            <a:p>
              <a:endParaRPr/>
            </a:p>
          </p:txBody>
        </p:sp>
        <p:sp>
          <p:nvSpPr>
            <p:cNvPr id="15" name="object 9"/>
            <p:cNvSpPr/>
            <p:nvPr/>
          </p:nvSpPr>
          <p:spPr>
            <a:xfrm>
              <a:off x="8691671" y="1693252"/>
              <a:ext cx="1793239" cy="998219"/>
            </a:xfrm>
            <a:custGeom>
              <a:avLst/>
              <a:gdLst/>
              <a:ahLst/>
              <a:cxnLst/>
              <a:rect l="l" t="t" r="r" b="b"/>
              <a:pathLst>
                <a:path w="1793240" h="998219">
                  <a:moveTo>
                    <a:pt x="1693417" y="0"/>
                  </a:moveTo>
                  <a:lnTo>
                    <a:pt x="99821" y="0"/>
                  </a:lnTo>
                  <a:lnTo>
                    <a:pt x="60971" y="7846"/>
                  </a:lnTo>
                  <a:lnTo>
                    <a:pt x="29241" y="29241"/>
                  </a:lnTo>
                  <a:lnTo>
                    <a:pt x="7846" y="60971"/>
                  </a:lnTo>
                  <a:lnTo>
                    <a:pt x="0" y="99822"/>
                  </a:lnTo>
                  <a:lnTo>
                    <a:pt x="0" y="898398"/>
                  </a:lnTo>
                  <a:lnTo>
                    <a:pt x="7846" y="937248"/>
                  </a:lnTo>
                  <a:lnTo>
                    <a:pt x="29241" y="968978"/>
                  </a:lnTo>
                  <a:lnTo>
                    <a:pt x="60971" y="990373"/>
                  </a:lnTo>
                  <a:lnTo>
                    <a:pt x="99821" y="998220"/>
                  </a:lnTo>
                  <a:lnTo>
                    <a:pt x="1693417" y="998220"/>
                  </a:lnTo>
                  <a:lnTo>
                    <a:pt x="1732268" y="990373"/>
                  </a:lnTo>
                  <a:lnTo>
                    <a:pt x="1763998" y="968978"/>
                  </a:lnTo>
                  <a:lnTo>
                    <a:pt x="1785393" y="937248"/>
                  </a:lnTo>
                  <a:lnTo>
                    <a:pt x="1793239" y="898398"/>
                  </a:lnTo>
                  <a:lnTo>
                    <a:pt x="1793239" y="99822"/>
                  </a:lnTo>
                  <a:lnTo>
                    <a:pt x="1785393" y="60971"/>
                  </a:lnTo>
                  <a:lnTo>
                    <a:pt x="1763998" y="29241"/>
                  </a:lnTo>
                  <a:lnTo>
                    <a:pt x="1732268" y="7846"/>
                  </a:lnTo>
                  <a:lnTo>
                    <a:pt x="1693417" y="0"/>
                  </a:lnTo>
                  <a:close/>
                </a:path>
              </a:pathLst>
            </a:custGeom>
            <a:solidFill>
              <a:srgbClr val="E0E0E0">
                <a:alpha val="90194"/>
              </a:srgbClr>
            </a:solidFill>
          </p:spPr>
          <p:txBody>
            <a:bodyPr wrap="square" lIns="0" tIns="0" rIns="0" bIns="0" rtlCol="0"/>
            <a:lstStyle/>
            <a:p>
              <a:endParaRPr/>
            </a:p>
          </p:txBody>
        </p:sp>
        <p:sp>
          <p:nvSpPr>
            <p:cNvPr id="16" name="object 10"/>
            <p:cNvSpPr/>
            <p:nvPr/>
          </p:nvSpPr>
          <p:spPr>
            <a:xfrm>
              <a:off x="8784590" y="1725929"/>
              <a:ext cx="1793239" cy="998219"/>
            </a:xfrm>
            <a:custGeom>
              <a:avLst/>
              <a:gdLst/>
              <a:ahLst/>
              <a:cxnLst/>
              <a:rect l="l" t="t" r="r" b="b"/>
              <a:pathLst>
                <a:path w="1793240" h="998219">
                  <a:moveTo>
                    <a:pt x="0" y="99822"/>
                  </a:moveTo>
                  <a:lnTo>
                    <a:pt x="7846" y="60971"/>
                  </a:lnTo>
                  <a:lnTo>
                    <a:pt x="29241" y="29241"/>
                  </a:lnTo>
                  <a:lnTo>
                    <a:pt x="60971" y="7846"/>
                  </a:lnTo>
                  <a:lnTo>
                    <a:pt x="99821" y="0"/>
                  </a:lnTo>
                  <a:lnTo>
                    <a:pt x="1693417" y="0"/>
                  </a:lnTo>
                  <a:lnTo>
                    <a:pt x="1732268" y="7846"/>
                  </a:lnTo>
                  <a:lnTo>
                    <a:pt x="1763998" y="29241"/>
                  </a:lnTo>
                  <a:lnTo>
                    <a:pt x="1785393" y="60971"/>
                  </a:lnTo>
                  <a:lnTo>
                    <a:pt x="1793239" y="99822"/>
                  </a:lnTo>
                  <a:lnTo>
                    <a:pt x="1793239" y="898398"/>
                  </a:lnTo>
                  <a:lnTo>
                    <a:pt x="1785393" y="937248"/>
                  </a:lnTo>
                  <a:lnTo>
                    <a:pt x="1763998" y="968978"/>
                  </a:lnTo>
                  <a:lnTo>
                    <a:pt x="1732268" y="990373"/>
                  </a:lnTo>
                  <a:lnTo>
                    <a:pt x="1693417" y="998220"/>
                  </a:lnTo>
                  <a:lnTo>
                    <a:pt x="99821" y="998220"/>
                  </a:lnTo>
                  <a:lnTo>
                    <a:pt x="60971" y="990373"/>
                  </a:lnTo>
                  <a:lnTo>
                    <a:pt x="29241" y="968978"/>
                  </a:lnTo>
                  <a:lnTo>
                    <a:pt x="7846" y="937248"/>
                  </a:lnTo>
                  <a:lnTo>
                    <a:pt x="0" y="898398"/>
                  </a:lnTo>
                  <a:lnTo>
                    <a:pt x="0" y="99822"/>
                  </a:lnTo>
                  <a:close/>
                </a:path>
              </a:pathLst>
            </a:custGeom>
            <a:ln w="12700">
              <a:solidFill>
                <a:srgbClr val="E0E0E0"/>
              </a:solidFill>
            </a:ln>
          </p:spPr>
          <p:txBody>
            <a:bodyPr wrap="square" lIns="0" tIns="0" rIns="0" bIns="0" rtlCol="0"/>
            <a:lstStyle/>
            <a:p>
              <a:endParaRPr/>
            </a:p>
          </p:txBody>
        </p:sp>
        <p:sp>
          <p:nvSpPr>
            <p:cNvPr id="17" name="object 11"/>
            <p:cNvSpPr/>
            <p:nvPr/>
          </p:nvSpPr>
          <p:spPr>
            <a:xfrm>
              <a:off x="8009890" y="5962649"/>
              <a:ext cx="749300" cy="749300"/>
            </a:xfrm>
            <a:custGeom>
              <a:avLst/>
              <a:gdLst/>
              <a:ahLst/>
              <a:cxnLst/>
              <a:rect l="l" t="t" r="r" b="b"/>
              <a:pathLst>
                <a:path w="749300" h="749300">
                  <a:moveTo>
                    <a:pt x="374650" y="0"/>
                  </a:moveTo>
                  <a:lnTo>
                    <a:pt x="0" y="749300"/>
                  </a:lnTo>
                  <a:lnTo>
                    <a:pt x="749300" y="749300"/>
                  </a:lnTo>
                  <a:lnTo>
                    <a:pt x="374650" y="0"/>
                  </a:lnTo>
                  <a:close/>
                </a:path>
              </a:pathLst>
            </a:custGeom>
            <a:solidFill>
              <a:srgbClr val="FFE8CA">
                <a:alpha val="90194"/>
              </a:srgbClr>
            </a:solidFill>
          </p:spPr>
          <p:txBody>
            <a:bodyPr wrap="square" lIns="0" tIns="0" rIns="0" bIns="0" rtlCol="0"/>
            <a:lstStyle/>
            <a:p>
              <a:endParaRPr/>
            </a:p>
          </p:txBody>
        </p:sp>
        <p:sp>
          <p:nvSpPr>
            <p:cNvPr id="18" name="object 12"/>
            <p:cNvSpPr/>
            <p:nvPr/>
          </p:nvSpPr>
          <p:spPr>
            <a:xfrm>
              <a:off x="8009890" y="5962649"/>
              <a:ext cx="749300" cy="749300"/>
            </a:xfrm>
            <a:custGeom>
              <a:avLst/>
              <a:gdLst/>
              <a:ahLst/>
              <a:cxnLst/>
              <a:rect l="l" t="t" r="r" b="b"/>
              <a:pathLst>
                <a:path w="749300" h="749300">
                  <a:moveTo>
                    <a:pt x="0" y="749300"/>
                  </a:moveTo>
                  <a:lnTo>
                    <a:pt x="374650" y="0"/>
                  </a:lnTo>
                  <a:lnTo>
                    <a:pt x="749300" y="749300"/>
                  </a:lnTo>
                  <a:lnTo>
                    <a:pt x="0" y="749300"/>
                  </a:lnTo>
                  <a:close/>
                </a:path>
              </a:pathLst>
            </a:custGeom>
            <a:ln w="12700">
              <a:solidFill>
                <a:srgbClr val="FFE8CA"/>
              </a:solidFill>
            </a:ln>
          </p:spPr>
          <p:txBody>
            <a:bodyPr wrap="square" lIns="0" tIns="0" rIns="0" bIns="0" rtlCol="0"/>
            <a:lstStyle/>
            <a:p>
              <a:endParaRPr/>
            </a:p>
          </p:txBody>
        </p:sp>
        <p:sp>
          <p:nvSpPr>
            <p:cNvPr id="19" name="object 13"/>
            <p:cNvSpPr/>
            <p:nvPr/>
          </p:nvSpPr>
          <p:spPr>
            <a:xfrm>
              <a:off x="6134480" y="5485637"/>
              <a:ext cx="4498340" cy="626110"/>
            </a:xfrm>
            <a:custGeom>
              <a:avLst/>
              <a:gdLst/>
              <a:ahLst/>
              <a:cxnLst/>
              <a:rect l="l" t="t" r="r" b="b"/>
              <a:pathLst>
                <a:path w="4498340" h="626110">
                  <a:moveTo>
                    <a:pt x="21844" y="0"/>
                  </a:moveTo>
                  <a:lnTo>
                    <a:pt x="0" y="313016"/>
                  </a:lnTo>
                  <a:lnTo>
                    <a:pt x="4476369" y="626033"/>
                  </a:lnTo>
                  <a:lnTo>
                    <a:pt x="4498340" y="313016"/>
                  </a:lnTo>
                  <a:lnTo>
                    <a:pt x="21844" y="0"/>
                  </a:lnTo>
                  <a:close/>
                </a:path>
              </a:pathLst>
            </a:custGeom>
            <a:solidFill>
              <a:srgbClr val="D2DEEE">
                <a:alpha val="90194"/>
              </a:srgbClr>
            </a:solidFill>
          </p:spPr>
          <p:txBody>
            <a:bodyPr wrap="square" lIns="0" tIns="0" rIns="0" bIns="0" rtlCol="0"/>
            <a:lstStyle/>
            <a:p>
              <a:endParaRPr/>
            </a:p>
          </p:txBody>
        </p:sp>
        <p:sp>
          <p:nvSpPr>
            <p:cNvPr id="20" name="object 14"/>
            <p:cNvSpPr/>
            <p:nvPr/>
          </p:nvSpPr>
          <p:spPr>
            <a:xfrm>
              <a:off x="6134480" y="5485637"/>
              <a:ext cx="4498340" cy="626110"/>
            </a:xfrm>
            <a:custGeom>
              <a:avLst/>
              <a:gdLst/>
              <a:ahLst/>
              <a:cxnLst/>
              <a:rect l="l" t="t" r="r" b="b"/>
              <a:pathLst>
                <a:path w="4498340" h="626110">
                  <a:moveTo>
                    <a:pt x="21844" y="0"/>
                  </a:moveTo>
                  <a:lnTo>
                    <a:pt x="4498340" y="313016"/>
                  </a:lnTo>
                  <a:lnTo>
                    <a:pt x="4476369" y="626033"/>
                  </a:lnTo>
                  <a:lnTo>
                    <a:pt x="0" y="313016"/>
                  </a:lnTo>
                  <a:lnTo>
                    <a:pt x="21844" y="0"/>
                  </a:lnTo>
                  <a:close/>
                </a:path>
              </a:pathLst>
            </a:custGeom>
            <a:ln w="12699">
              <a:solidFill>
                <a:srgbClr val="D2DEEE"/>
              </a:solidFill>
            </a:ln>
          </p:spPr>
          <p:txBody>
            <a:bodyPr wrap="square" lIns="0" tIns="0" rIns="0" bIns="0" rtlCol="0"/>
            <a:lstStyle/>
            <a:p>
              <a:endParaRPr/>
            </a:p>
          </p:txBody>
        </p:sp>
        <p:pic>
          <p:nvPicPr>
            <p:cNvPr id="21" name="object 15"/>
            <p:cNvPicPr/>
            <p:nvPr/>
          </p:nvPicPr>
          <p:blipFill>
            <a:blip r:embed="rId3" cstate="print"/>
            <a:stretch>
              <a:fillRect/>
            </a:stretch>
          </p:blipFill>
          <p:spPr>
            <a:xfrm>
              <a:off x="8810625" y="3024632"/>
              <a:ext cx="1967229" cy="2724810"/>
            </a:xfrm>
            <a:prstGeom prst="rect">
              <a:avLst/>
            </a:prstGeom>
          </p:spPr>
        </p:pic>
        <p:pic>
          <p:nvPicPr>
            <p:cNvPr id="22" name="object 16"/>
            <p:cNvPicPr/>
            <p:nvPr/>
          </p:nvPicPr>
          <p:blipFill>
            <a:blip r:embed="rId4" cstate="print"/>
            <a:stretch>
              <a:fillRect/>
            </a:stretch>
          </p:blipFill>
          <p:spPr>
            <a:xfrm>
              <a:off x="6243701" y="3722497"/>
              <a:ext cx="1902332" cy="1847468"/>
            </a:xfrm>
            <a:prstGeom prst="rect">
              <a:avLst/>
            </a:prstGeom>
          </p:spPr>
        </p:pic>
      </p:grpSp>
      <p:sp>
        <p:nvSpPr>
          <p:cNvPr id="6" name="Dikdörtgen 5"/>
          <p:cNvSpPr/>
          <p:nvPr/>
        </p:nvSpPr>
        <p:spPr>
          <a:xfrm>
            <a:off x="4607872" y="1709422"/>
            <a:ext cx="4572000" cy="1233671"/>
          </a:xfrm>
          <a:prstGeom prst="rect">
            <a:avLst/>
          </a:prstGeom>
        </p:spPr>
        <p:txBody>
          <a:bodyPr>
            <a:spAutoFit/>
          </a:bodyPr>
          <a:lstStyle/>
          <a:p>
            <a:pPr marL="9525" marR="354806" algn="ctr">
              <a:lnSpc>
                <a:spcPts val="1575"/>
              </a:lnSpc>
              <a:spcBef>
                <a:spcPts val="164"/>
              </a:spcBef>
            </a:pPr>
            <a:r>
              <a:rPr lang="tr-TR" b="1" spc="-4" dirty="0">
                <a:solidFill>
                  <a:srgbClr val="202B31"/>
                </a:solidFill>
                <a:cs typeface="Arial MT"/>
              </a:rPr>
              <a:t>Du</a:t>
            </a:r>
            <a:r>
              <a:rPr lang="tr-TR" b="1" spc="11" dirty="0">
                <a:solidFill>
                  <a:srgbClr val="202B31"/>
                </a:solidFill>
                <a:cs typeface="Arial MT"/>
              </a:rPr>
              <a:t>k</a:t>
            </a:r>
            <a:r>
              <a:rPr lang="tr-TR" b="1" spc="-4" dirty="0">
                <a:solidFill>
                  <a:srgbClr val="202B31"/>
                </a:solidFill>
                <a:cs typeface="Arial MT"/>
              </a:rPr>
              <a:t>a</a:t>
            </a:r>
            <a:r>
              <a:rPr lang="tr-TR" b="1" dirty="0">
                <a:solidFill>
                  <a:srgbClr val="202B31"/>
                </a:solidFill>
                <a:cs typeface="Arial MT"/>
              </a:rPr>
              <a:t>n</a:t>
            </a:r>
            <a:r>
              <a:rPr lang="tr-TR" b="1" spc="-19" dirty="0">
                <a:solidFill>
                  <a:srgbClr val="202B31"/>
                </a:solidFill>
                <a:cs typeface="Arial MT"/>
              </a:rPr>
              <a:t> </a:t>
            </a:r>
            <a:r>
              <a:rPr lang="tr-TR" b="1" spc="-4" dirty="0">
                <a:solidFill>
                  <a:srgbClr val="202B31"/>
                </a:solidFill>
                <a:cs typeface="Arial MT"/>
              </a:rPr>
              <a:t>di</a:t>
            </a:r>
            <a:r>
              <a:rPr lang="tr-TR" b="1" spc="-30" dirty="0">
                <a:solidFill>
                  <a:srgbClr val="202B31"/>
                </a:solidFill>
                <a:cs typeface="Arial MT"/>
              </a:rPr>
              <a:t>y</a:t>
            </a:r>
            <a:r>
              <a:rPr lang="tr-TR" b="1" spc="-4" dirty="0">
                <a:solidFill>
                  <a:srgbClr val="202B31"/>
                </a:solidFill>
                <a:cs typeface="Arial MT"/>
              </a:rPr>
              <a:t>et</a:t>
            </a:r>
            <a:r>
              <a:rPr lang="tr-TR" b="1" dirty="0">
                <a:solidFill>
                  <a:srgbClr val="202B31"/>
                </a:solidFill>
                <a:cs typeface="Arial MT"/>
              </a:rPr>
              <a:t>i</a:t>
            </a:r>
            <a:r>
              <a:rPr lang="tr-TR" b="1" spc="26" dirty="0">
                <a:solidFill>
                  <a:srgbClr val="202B31"/>
                </a:solidFill>
                <a:cs typeface="Arial MT"/>
              </a:rPr>
              <a:t> </a:t>
            </a:r>
            <a:r>
              <a:rPr lang="tr-TR" b="1" spc="-146" dirty="0">
                <a:solidFill>
                  <a:srgbClr val="202B31"/>
                </a:solidFill>
                <a:cs typeface="Arial MT"/>
              </a:rPr>
              <a:t>düşü</a:t>
            </a:r>
            <a:r>
              <a:rPr lang="tr-TR" b="1" spc="-109" dirty="0">
                <a:solidFill>
                  <a:srgbClr val="202B31"/>
                </a:solidFill>
                <a:cs typeface="Arial MT"/>
              </a:rPr>
              <a:t>k</a:t>
            </a:r>
            <a:r>
              <a:rPr lang="tr-TR" b="1" spc="-4" dirty="0">
                <a:solidFill>
                  <a:srgbClr val="202B31"/>
                </a:solidFill>
                <a:cs typeface="Arial MT"/>
              </a:rPr>
              <a:t> </a:t>
            </a:r>
            <a:r>
              <a:rPr lang="tr-TR" b="1" spc="11" dirty="0">
                <a:solidFill>
                  <a:srgbClr val="202B31"/>
                </a:solidFill>
                <a:cs typeface="Arial MT"/>
              </a:rPr>
              <a:t>k</a:t>
            </a:r>
            <a:r>
              <a:rPr lang="tr-TR" b="1" spc="-4" dirty="0">
                <a:solidFill>
                  <a:srgbClr val="202B31"/>
                </a:solidFill>
                <a:cs typeface="Arial MT"/>
              </a:rPr>
              <a:t>arbonhidratl</a:t>
            </a:r>
            <a:r>
              <a:rPr lang="tr-TR" b="1" spc="-23" dirty="0">
                <a:solidFill>
                  <a:srgbClr val="202B31"/>
                </a:solidFill>
                <a:cs typeface="Arial MT"/>
              </a:rPr>
              <a:t>ı</a:t>
            </a:r>
            <a:r>
              <a:rPr lang="tr-TR" b="1" dirty="0">
                <a:solidFill>
                  <a:srgbClr val="202B31"/>
                </a:solidFill>
                <a:cs typeface="Arial MT"/>
              </a:rPr>
              <a:t>, </a:t>
            </a:r>
            <a:r>
              <a:rPr lang="tr-TR" b="1" spc="-34" dirty="0">
                <a:solidFill>
                  <a:srgbClr val="202B31"/>
                </a:solidFill>
                <a:cs typeface="Arial MT"/>
              </a:rPr>
              <a:t>y</a:t>
            </a:r>
            <a:r>
              <a:rPr lang="tr-TR" b="1" spc="-4" dirty="0">
                <a:solidFill>
                  <a:srgbClr val="202B31"/>
                </a:solidFill>
                <a:cs typeface="Arial MT"/>
              </a:rPr>
              <a:t>ü</a:t>
            </a:r>
            <a:r>
              <a:rPr lang="tr-TR" b="1" spc="11" dirty="0">
                <a:solidFill>
                  <a:srgbClr val="202B31"/>
                </a:solidFill>
                <a:cs typeface="Arial MT"/>
              </a:rPr>
              <a:t>k</a:t>
            </a:r>
            <a:r>
              <a:rPr lang="tr-TR" b="1" dirty="0">
                <a:solidFill>
                  <a:srgbClr val="202B31"/>
                </a:solidFill>
                <a:cs typeface="Arial MT"/>
              </a:rPr>
              <a:t>sek  </a:t>
            </a:r>
            <a:r>
              <a:rPr lang="tr-TR" b="1" spc="-4" dirty="0">
                <a:solidFill>
                  <a:srgbClr val="202B31"/>
                </a:solidFill>
                <a:cs typeface="Arial MT"/>
              </a:rPr>
              <a:t>proteinli bir</a:t>
            </a:r>
            <a:r>
              <a:rPr lang="tr-TR" b="1" dirty="0">
                <a:solidFill>
                  <a:srgbClr val="202B31"/>
                </a:solidFill>
                <a:cs typeface="Arial MT"/>
              </a:rPr>
              <a:t> </a:t>
            </a:r>
            <a:r>
              <a:rPr lang="tr-TR" b="1" spc="-15" dirty="0">
                <a:solidFill>
                  <a:srgbClr val="202B31"/>
                </a:solidFill>
                <a:cs typeface="Arial MT"/>
              </a:rPr>
              <a:t>diyettir.</a:t>
            </a:r>
            <a:endParaRPr lang="tr-TR" b="1" dirty="0">
              <a:cs typeface="Arial MT"/>
            </a:endParaRPr>
          </a:p>
          <a:p>
            <a:pPr marL="519589" algn="ctr">
              <a:spcBef>
                <a:spcPts val="874"/>
              </a:spcBef>
              <a:tabLst>
                <a:tab pos="2448401" algn="l"/>
              </a:tabLst>
            </a:pPr>
            <a:r>
              <a:rPr lang="tr-TR" sz="4000" spc="-4" dirty="0">
                <a:cs typeface="Calibri"/>
              </a:rPr>
              <a:t>Artıları	</a:t>
            </a:r>
            <a:r>
              <a:rPr lang="tr-TR" sz="4000" spc="-8" dirty="0">
                <a:cs typeface="Calibri"/>
              </a:rPr>
              <a:t>Eksileri</a:t>
            </a:r>
            <a:endParaRPr lang="tr-TR" sz="4000" dirty="0">
              <a:cs typeface="Calibri"/>
            </a:endParaRPr>
          </a:p>
        </p:txBody>
      </p:sp>
      <p:grpSp>
        <p:nvGrpSpPr>
          <p:cNvPr id="5" name="object 2">
            <a:extLst>
              <a:ext uri="{FF2B5EF4-FFF2-40B4-BE49-F238E27FC236}">
                <a16:creationId xmlns:a16="http://schemas.microsoft.com/office/drawing/2014/main" id="{747F1DA8-C575-9128-CBA7-9E5B3C6B6CCA}"/>
              </a:ext>
            </a:extLst>
          </p:cNvPr>
          <p:cNvGrpSpPr/>
          <p:nvPr/>
        </p:nvGrpSpPr>
        <p:grpSpPr>
          <a:xfrm>
            <a:off x="2774432" y="5135164"/>
            <a:ext cx="2853506" cy="1772647"/>
            <a:chOff x="1619250" y="1552386"/>
            <a:chExt cx="8392795" cy="4761865"/>
          </a:xfrm>
        </p:grpSpPr>
        <p:pic>
          <p:nvPicPr>
            <p:cNvPr id="7" name="object 3">
              <a:extLst>
                <a:ext uri="{FF2B5EF4-FFF2-40B4-BE49-F238E27FC236}">
                  <a16:creationId xmlns:a16="http://schemas.microsoft.com/office/drawing/2014/main" id="{D324320B-B049-7A01-96E1-6391D2D66BDC}"/>
                </a:ext>
              </a:extLst>
            </p:cNvPr>
            <p:cNvPicPr/>
            <p:nvPr/>
          </p:nvPicPr>
          <p:blipFill>
            <a:blip r:embed="rId5" cstate="print"/>
            <a:stretch>
              <a:fillRect/>
            </a:stretch>
          </p:blipFill>
          <p:spPr>
            <a:xfrm>
              <a:off x="1619250" y="1552386"/>
              <a:ext cx="8392795" cy="4761457"/>
            </a:xfrm>
            <a:prstGeom prst="rect">
              <a:avLst/>
            </a:prstGeom>
          </p:spPr>
        </p:pic>
        <p:sp>
          <p:nvSpPr>
            <p:cNvPr id="8" name="object 4">
              <a:extLst>
                <a:ext uri="{FF2B5EF4-FFF2-40B4-BE49-F238E27FC236}">
                  <a16:creationId xmlns:a16="http://schemas.microsoft.com/office/drawing/2014/main" id="{CB251B8F-F18C-05A7-030E-517D0767AA69}"/>
                </a:ext>
              </a:extLst>
            </p:cNvPr>
            <p:cNvSpPr/>
            <p:nvPr/>
          </p:nvSpPr>
          <p:spPr>
            <a:xfrm>
              <a:off x="7235444" y="3509479"/>
              <a:ext cx="2757170" cy="2774315"/>
            </a:xfrm>
            <a:custGeom>
              <a:avLst/>
              <a:gdLst/>
              <a:ahLst/>
              <a:cxnLst/>
              <a:rect l="l" t="t" r="r" b="b"/>
              <a:pathLst>
                <a:path w="2757170" h="2774315">
                  <a:moveTo>
                    <a:pt x="0" y="2774061"/>
                  </a:moveTo>
                  <a:lnTo>
                    <a:pt x="2757170" y="2774061"/>
                  </a:lnTo>
                  <a:lnTo>
                    <a:pt x="2757170" y="0"/>
                  </a:lnTo>
                  <a:lnTo>
                    <a:pt x="0" y="0"/>
                  </a:lnTo>
                  <a:lnTo>
                    <a:pt x="0" y="2774061"/>
                  </a:lnTo>
                  <a:close/>
                </a:path>
              </a:pathLst>
            </a:custGeom>
            <a:ln w="38100">
              <a:solidFill>
                <a:srgbClr val="800000"/>
              </a:solidFill>
            </a:ln>
          </p:spPr>
          <p:txBody>
            <a:bodyPr wrap="square" lIns="0" tIns="0" rIns="0" bIns="0" rtlCol="0"/>
            <a:lstStyle/>
            <a:p>
              <a:endParaRPr sz="1350"/>
            </a:p>
          </p:txBody>
        </p:sp>
      </p:grpSp>
    </p:spTree>
    <p:extLst>
      <p:ext uri="{BB962C8B-B14F-4D97-AF65-F5344CB8AC3E}">
        <p14:creationId xmlns:p14="http://schemas.microsoft.com/office/powerpoint/2010/main" val="2182059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9144000" cy="5143500"/>
          </a:xfrm>
        </p:grpSpPr>
        <p:sp>
          <p:nvSpPr>
            <p:cNvPr id="3" name="object 3"/>
            <p:cNvSpPr/>
            <p:nvPr/>
          </p:nvSpPr>
          <p:spPr>
            <a:xfrm>
              <a:off x="181355" y="135178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sp>
          <p:nvSpPr>
            <p:cNvPr id="4" name="object 4"/>
            <p:cNvSpPr/>
            <p:nvPr/>
          </p:nvSpPr>
          <p:spPr>
            <a:xfrm>
              <a:off x="329679" y="1567090"/>
              <a:ext cx="955675" cy="53340"/>
            </a:xfrm>
            <a:custGeom>
              <a:avLst/>
              <a:gdLst/>
              <a:ahLst/>
              <a:cxnLst/>
              <a:rect l="l" t="t" r="r" b="b"/>
              <a:pathLst>
                <a:path w="955675" h="53340">
                  <a:moveTo>
                    <a:pt x="39408" y="31610"/>
                  </a:moveTo>
                  <a:lnTo>
                    <a:pt x="38798" y="29464"/>
                  </a:lnTo>
                  <a:lnTo>
                    <a:pt x="38049" y="26822"/>
                  </a:lnTo>
                  <a:lnTo>
                    <a:pt x="32118" y="24422"/>
                  </a:lnTo>
                  <a:lnTo>
                    <a:pt x="34175" y="23469"/>
                  </a:lnTo>
                  <a:lnTo>
                    <a:pt x="38049" y="21323"/>
                  </a:lnTo>
                  <a:lnTo>
                    <a:pt x="38049" y="20853"/>
                  </a:lnTo>
                  <a:lnTo>
                    <a:pt x="38049" y="9829"/>
                  </a:lnTo>
                  <a:lnTo>
                    <a:pt x="38049" y="8877"/>
                  </a:lnTo>
                  <a:lnTo>
                    <a:pt x="34848" y="1219"/>
                  </a:lnTo>
                  <a:lnTo>
                    <a:pt x="29387" y="1219"/>
                  </a:lnTo>
                  <a:lnTo>
                    <a:pt x="29387" y="31127"/>
                  </a:lnTo>
                  <a:lnTo>
                    <a:pt x="29387" y="40703"/>
                  </a:lnTo>
                  <a:lnTo>
                    <a:pt x="26657" y="42875"/>
                  </a:lnTo>
                  <a:lnTo>
                    <a:pt x="9563" y="42875"/>
                  </a:lnTo>
                  <a:lnTo>
                    <a:pt x="9563" y="29464"/>
                  </a:lnTo>
                  <a:lnTo>
                    <a:pt x="25742" y="29464"/>
                  </a:lnTo>
                  <a:lnTo>
                    <a:pt x="29387" y="31127"/>
                  </a:lnTo>
                  <a:lnTo>
                    <a:pt x="29387" y="1219"/>
                  </a:lnTo>
                  <a:lnTo>
                    <a:pt x="28244" y="1219"/>
                  </a:lnTo>
                  <a:lnTo>
                    <a:pt x="28244" y="11264"/>
                  </a:lnTo>
                  <a:lnTo>
                    <a:pt x="28244" y="19405"/>
                  </a:lnTo>
                  <a:lnTo>
                    <a:pt x="25285" y="20853"/>
                  </a:lnTo>
                  <a:lnTo>
                    <a:pt x="9563" y="20853"/>
                  </a:lnTo>
                  <a:lnTo>
                    <a:pt x="9563" y="9829"/>
                  </a:lnTo>
                  <a:lnTo>
                    <a:pt x="25514" y="9829"/>
                  </a:lnTo>
                  <a:lnTo>
                    <a:pt x="28244" y="11264"/>
                  </a:lnTo>
                  <a:lnTo>
                    <a:pt x="28244" y="1219"/>
                  </a:lnTo>
                  <a:lnTo>
                    <a:pt x="0" y="1219"/>
                  </a:lnTo>
                  <a:lnTo>
                    <a:pt x="0" y="51714"/>
                  </a:lnTo>
                  <a:lnTo>
                    <a:pt x="30073" y="51714"/>
                  </a:lnTo>
                  <a:lnTo>
                    <a:pt x="32575" y="49796"/>
                  </a:lnTo>
                  <a:lnTo>
                    <a:pt x="35306" y="46926"/>
                  </a:lnTo>
                  <a:lnTo>
                    <a:pt x="37820" y="44538"/>
                  </a:lnTo>
                  <a:lnTo>
                    <a:pt x="38506" y="42875"/>
                  </a:lnTo>
                  <a:lnTo>
                    <a:pt x="39408" y="40703"/>
                  </a:lnTo>
                  <a:lnTo>
                    <a:pt x="39408" y="31610"/>
                  </a:lnTo>
                  <a:close/>
                </a:path>
                <a:path w="955675" h="53340">
                  <a:moveTo>
                    <a:pt x="89992" y="51714"/>
                  </a:moveTo>
                  <a:lnTo>
                    <a:pt x="86474" y="41186"/>
                  </a:lnTo>
                  <a:lnTo>
                    <a:pt x="83604" y="32562"/>
                  </a:lnTo>
                  <a:lnTo>
                    <a:pt x="76974" y="12712"/>
                  </a:lnTo>
                  <a:lnTo>
                    <a:pt x="73126" y="1219"/>
                  </a:lnTo>
                  <a:lnTo>
                    <a:pt x="73126" y="32562"/>
                  </a:lnTo>
                  <a:lnTo>
                    <a:pt x="61061" y="32562"/>
                  </a:lnTo>
                  <a:lnTo>
                    <a:pt x="67208" y="12712"/>
                  </a:lnTo>
                  <a:lnTo>
                    <a:pt x="73126" y="32562"/>
                  </a:lnTo>
                  <a:lnTo>
                    <a:pt x="73126" y="1219"/>
                  </a:lnTo>
                  <a:lnTo>
                    <a:pt x="61506" y="1219"/>
                  </a:lnTo>
                  <a:lnTo>
                    <a:pt x="44424" y="51714"/>
                  </a:lnTo>
                  <a:lnTo>
                    <a:pt x="54902" y="51714"/>
                  </a:lnTo>
                  <a:lnTo>
                    <a:pt x="58318" y="41186"/>
                  </a:lnTo>
                  <a:lnTo>
                    <a:pt x="75869" y="41186"/>
                  </a:lnTo>
                  <a:lnTo>
                    <a:pt x="79057" y="51714"/>
                  </a:lnTo>
                  <a:lnTo>
                    <a:pt x="89992" y="51714"/>
                  </a:lnTo>
                  <a:close/>
                </a:path>
                <a:path w="955675" h="53340">
                  <a:moveTo>
                    <a:pt x="133286" y="27292"/>
                  </a:moveTo>
                  <a:lnTo>
                    <a:pt x="127355" y="24676"/>
                  </a:lnTo>
                  <a:lnTo>
                    <a:pt x="120751" y="22987"/>
                  </a:lnTo>
                  <a:lnTo>
                    <a:pt x="109131" y="19888"/>
                  </a:lnTo>
                  <a:lnTo>
                    <a:pt x="103898" y="18681"/>
                  </a:lnTo>
                  <a:lnTo>
                    <a:pt x="103898" y="10058"/>
                  </a:lnTo>
                  <a:lnTo>
                    <a:pt x="108445" y="8623"/>
                  </a:lnTo>
                  <a:lnTo>
                    <a:pt x="120980" y="8623"/>
                  </a:lnTo>
                  <a:lnTo>
                    <a:pt x="121894" y="13893"/>
                  </a:lnTo>
                  <a:lnTo>
                    <a:pt x="122123" y="16281"/>
                  </a:lnTo>
                  <a:lnTo>
                    <a:pt x="131686" y="16281"/>
                  </a:lnTo>
                  <a:lnTo>
                    <a:pt x="131686" y="10058"/>
                  </a:lnTo>
                  <a:lnTo>
                    <a:pt x="127812" y="0"/>
                  </a:lnTo>
                  <a:lnTo>
                    <a:pt x="97510" y="0"/>
                  </a:lnTo>
                  <a:lnTo>
                    <a:pt x="94551" y="9829"/>
                  </a:lnTo>
                  <a:lnTo>
                    <a:pt x="94551" y="26593"/>
                  </a:lnTo>
                  <a:lnTo>
                    <a:pt x="102069" y="28257"/>
                  </a:lnTo>
                  <a:lnTo>
                    <a:pt x="109816" y="30175"/>
                  </a:lnTo>
                  <a:lnTo>
                    <a:pt x="115049" y="31381"/>
                  </a:lnTo>
                  <a:lnTo>
                    <a:pt x="120065" y="32816"/>
                  </a:lnTo>
                  <a:lnTo>
                    <a:pt x="123710" y="33782"/>
                  </a:lnTo>
                  <a:lnTo>
                    <a:pt x="123710" y="43103"/>
                  </a:lnTo>
                  <a:lnTo>
                    <a:pt x="118478" y="44310"/>
                  </a:lnTo>
                  <a:lnTo>
                    <a:pt x="105029" y="44310"/>
                  </a:lnTo>
                  <a:lnTo>
                    <a:pt x="103670" y="38785"/>
                  </a:lnTo>
                  <a:lnTo>
                    <a:pt x="103441" y="36169"/>
                  </a:lnTo>
                  <a:lnTo>
                    <a:pt x="93865" y="36169"/>
                  </a:lnTo>
                  <a:lnTo>
                    <a:pt x="94602" y="41414"/>
                  </a:lnTo>
                  <a:lnTo>
                    <a:pt x="97536" y="46888"/>
                  </a:lnTo>
                  <a:lnTo>
                    <a:pt x="103771" y="51193"/>
                  </a:lnTo>
                  <a:lnTo>
                    <a:pt x="114376" y="52933"/>
                  </a:lnTo>
                  <a:lnTo>
                    <a:pt x="118694" y="52933"/>
                  </a:lnTo>
                  <a:lnTo>
                    <a:pt x="133286" y="51714"/>
                  </a:lnTo>
                  <a:lnTo>
                    <a:pt x="133286" y="27292"/>
                  </a:lnTo>
                  <a:close/>
                </a:path>
                <a:path w="955675" h="53340">
                  <a:moveTo>
                    <a:pt x="150139" y="1219"/>
                  </a:moveTo>
                  <a:lnTo>
                    <a:pt x="140119" y="1219"/>
                  </a:lnTo>
                  <a:lnTo>
                    <a:pt x="140119" y="51714"/>
                  </a:lnTo>
                  <a:lnTo>
                    <a:pt x="150139" y="51714"/>
                  </a:lnTo>
                  <a:lnTo>
                    <a:pt x="150139" y="1219"/>
                  </a:lnTo>
                  <a:close/>
                </a:path>
                <a:path w="955675" h="53340">
                  <a:moveTo>
                    <a:pt x="200037" y="17716"/>
                  </a:moveTo>
                  <a:lnTo>
                    <a:pt x="198653" y="11823"/>
                  </a:lnTo>
                  <a:lnTo>
                    <a:pt x="194995" y="6083"/>
                  </a:lnTo>
                  <a:lnTo>
                    <a:pt x="188734" y="1727"/>
                  </a:lnTo>
                  <a:lnTo>
                    <a:pt x="179527" y="0"/>
                  </a:lnTo>
                  <a:lnTo>
                    <a:pt x="170802" y="1663"/>
                  </a:lnTo>
                  <a:lnTo>
                    <a:pt x="163791" y="6654"/>
                  </a:lnTo>
                  <a:lnTo>
                    <a:pt x="159143" y="14960"/>
                  </a:lnTo>
                  <a:lnTo>
                    <a:pt x="157454" y="26593"/>
                  </a:lnTo>
                  <a:lnTo>
                    <a:pt x="159067" y="37985"/>
                  </a:lnTo>
                  <a:lnTo>
                    <a:pt x="163601" y="46228"/>
                  </a:lnTo>
                  <a:lnTo>
                    <a:pt x="170522" y="51244"/>
                  </a:lnTo>
                  <a:lnTo>
                    <a:pt x="179324" y="52933"/>
                  </a:lnTo>
                  <a:lnTo>
                    <a:pt x="187388" y="51562"/>
                  </a:lnTo>
                  <a:lnTo>
                    <a:pt x="193509" y="47726"/>
                  </a:lnTo>
                  <a:lnTo>
                    <a:pt x="197726" y="41821"/>
                  </a:lnTo>
                  <a:lnTo>
                    <a:pt x="200037" y="34251"/>
                  </a:lnTo>
                  <a:lnTo>
                    <a:pt x="190004" y="34251"/>
                  </a:lnTo>
                  <a:lnTo>
                    <a:pt x="188887" y="40474"/>
                  </a:lnTo>
                  <a:lnTo>
                    <a:pt x="185000" y="43827"/>
                  </a:lnTo>
                  <a:lnTo>
                    <a:pt x="171119" y="43827"/>
                  </a:lnTo>
                  <a:lnTo>
                    <a:pt x="167690" y="35687"/>
                  </a:lnTo>
                  <a:lnTo>
                    <a:pt x="167690" y="12446"/>
                  </a:lnTo>
                  <a:lnTo>
                    <a:pt x="174764" y="9093"/>
                  </a:lnTo>
                  <a:lnTo>
                    <a:pt x="187731" y="9093"/>
                  </a:lnTo>
                  <a:lnTo>
                    <a:pt x="189344" y="14617"/>
                  </a:lnTo>
                  <a:lnTo>
                    <a:pt x="190004" y="17716"/>
                  </a:lnTo>
                  <a:lnTo>
                    <a:pt x="200037" y="17716"/>
                  </a:lnTo>
                  <a:close/>
                </a:path>
                <a:path w="955675" h="53340">
                  <a:moveTo>
                    <a:pt x="269532" y="28257"/>
                  </a:moveTo>
                  <a:lnTo>
                    <a:pt x="202768" y="28257"/>
                  </a:lnTo>
                  <a:lnTo>
                    <a:pt x="202768" y="35687"/>
                  </a:lnTo>
                  <a:lnTo>
                    <a:pt x="269532" y="35687"/>
                  </a:lnTo>
                  <a:lnTo>
                    <a:pt x="269532" y="28257"/>
                  </a:lnTo>
                  <a:close/>
                </a:path>
                <a:path w="955675" h="53340">
                  <a:moveTo>
                    <a:pt x="316458" y="51714"/>
                  </a:moveTo>
                  <a:lnTo>
                    <a:pt x="312940" y="41186"/>
                  </a:lnTo>
                  <a:lnTo>
                    <a:pt x="310070" y="32562"/>
                  </a:lnTo>
                  <a:lnTo>
                    <a:pt x="303441" y="12712"/>
                  </a:lnTo>
                  <a:lnTo>
                    <a:pt x="299605" y="1219"/>
                  </a:lnTo>
                  <a:lnTo>
                    <a:pt x="299605" y="32562"/>
                  </a:lnTo>
                  <a:lnTo>
                    <a:pt x="287540" y="32562"/>
                  </a:lnTo>
                  <a:lnTo>
                    <a:pt x="293674" y="12712"/>
                  </a:lnTo>
                  <a:lnTo>
                    <a:pt x="299605" y="32562"/>
                  </a:lnTo>
                  <a:lnTo>
                    <a:pt x="299605" y="1219"/>
                  </a:lnTo>
                  <a:lnTo>
                    <a:pt x="287997" y="1219"/>
                  </a:lnTo>
                  <a:lnTo>
                    <a:pt x="270891" y="51714"/>
                  </a:lnTo>
                  <a:lnTo>
                    <a:pt x="281381" y="51714"/>
                  </a:lnTo>
                  <a:lnTo>
                    <a:pt x="284810" y="41186"/>
                  </a:lnTo>
                  <a:lnTo>
                    <a:pt x="302577" y="41186"/>
                  </a:lnTo>
                  <a:lnTo>
                    <a:pt x="305523" y="51714"/>
                  </a:lnTo>
                  <a:lnTo>
                    <a:pt x="316458" y="51714"/>
                  </a:lnTo>
                  <a:close/>
                </a:path>
                <a:path w="955675" h="53340">
                  <a:moveTo>
                    <a:pt x="356793" y="42392"/>
                  </a:moveTo>
                  <a:lnTo>
                    <a:pt x="332867" y="42392"/>
                  </a:lnTo>
                  <a:lnTo>
                    <a:pt x="332867" y="1219"/>
                  </a:lnTo>
                  <a:lnTo>
                    <a:pt x="322834" y="1219"/>
                  </a:lnTo>
                  <a:lnTo>
                    <a:pt x="322834" y="51714"/>
                  </a:lnTo>
                  <a:lnTo>
                    <a:pt x="356793" y="51714"/>
                  </a:lnTo>
                  <a:lnTo>
                    <a:pt x="356793" y="42392"/>
                  </a:lnTo>
                  <a:close/>
                </a:path>
                <a:path w="955675" h="53340">
                  <a:moveTo>
                    <a:pt x="372986" y="1219"/>
                  </a:moveTo>
                  <a:lnTo>
                    <a:pt x="362966" y="1219"/>
                  </a:lnTo>
                  <a:lnTo>
                    <a:pt x="362966" y="51714"/>
                  </a:lnTo>
                  <a:lnTo>
                    <a:pt x="372986" y="51714"/>
                  </a:lnTo>
                  <a:lnTo>
                    <a:pt x="372986" y="1219"/>
                  </a:lnTo>
                  <a:close/>
                </a:path>
                <a:path w="955675" h="53340">
                  <a:moveTo>
                    <a:pt x="428332" y="1219"/>
                  </a:moveTo>
                  <a:lnTo>
                    <a:pt x="413753" y="1219"/>
                  </a:lnTo>
                  <a:lnTo>
                    <a:pt x="405333" y="40957"/>
                  </a:lnTo>
                  <a:lnTo>
                    <a:pt x="405091" y="40957"/>
                  </a:lnTo>
                  <a:lnTo>
                    <a:pt x="396430" y="1219"/>
                  </a:lnTo>
                  <a:lnTo>
                    <a:pt x="381850" y="1219"/>
                  </a:lnTo>
                  <a:lnTo>
                    <a:pt x="381850" y="51714"/>
                  </a:lnTo>
                  <a:lnTo>
                    <a:pt x="391210" y="51714"/>
                  </a:lnTo>
                  <a:lnTo>
                    <a:pt x="391210" y="9575"/>
                  </a:lnTo>
                  <a:lnTo>
                    <a:pt x="391426" y="9575"/>
                  </a:lnTo>
                  <a:lnTo>
                    <a:pt x="400075" y="51714"/>
                  </a:lnTo>
                  <a:lnTo>
                    <a:pt x="409892" y="51714"/>
                  </a:lnTo>
                  <a:lnTo>
                    <a:pt x="418757" y="9575"/>
                  </a:lnTo>
                  <a:lnTo>
                    <a:pt x="418998" y="9575"/>
                  </a:lnTo>
                  <a:lnTo>
                    <a:pt x="418998" y="51714"/>
                  </a:lnTo>
                  <a:lnTo>
                    <a:pt x="428332" y="51714"/>
                  </a:lnTo>
                  <a:lnTo>
                    <a:pt x="428332" y="1219"/>
                  </a:lnTo>
                  <a:close/>
                </a:path>
                <a:path w="955675" h="53340">
                  <a:moveTo>
                    <a:pt x="474370" y="42621"/>
                  </a:moveTo>
                  <a:lnTo>
                    <a:pt x="447700" y="42621"/>
                  </a:lnTo>
                  <a:lnTo>
                    <a:pt x="447700" y="29692"/>
                  </a:lnTo>
                  <a:lnTo>
                    <a:pt x="471182" y="29692"/>
                  </a:lnTo>
                  <a:lnTo>
                    <a:pt x="471182" y="20853"/>
                  </a:lnTo>
                  <a:lnTo>
                    <a:pt x="447700" y="20853"/>
                  </a:lnTo>
                  <a:lnTo>
                    <a:pt x="447700" y="10058"/>
                  </a:lnTo>
                  <a:lnTo>
                    <a:pt x="473214" y="10058"/>
                  </a:lnTo>
                  <a:lnTo>
                    <a:pt x="473214" y="1219"/>
                  </a:lnTo>
                  <a:lnTo>
                    <a:pt x="437896" y="1219"/>
                  </a:lnTo>
                  <a:lnTo>
                    <a:pt x="437896" y="51714"/>
                  </a:lnTo>
                  <a:lnTo>
                    <a:pt x="474370" y="51714"/>
                  </a:lnTo>
                  <a:lnTo>
                    <a:pt x="474370" y="42621"/>
                  </a:lnTo>
                  <a:close/>
                </a:path>
                <a:path w="955675" h="53340">
                  <a:moveTo>
                    <a:pt x="521055" y="1219"/>
                  </a:moveTo>
                  <a:lnTo>
                    <a:pt x="511733" y="1219"/>
                  </a:lnTo>
                  <a:lnTo>
                    <a:pt x="511733" y="36398"/>
                  </a:lnTo>
                  <a:lnTo>
                    <a:pt x="492594" y="1219"/>
                  </a:lnTo>
                  <a:lnTo>
                    <a:pt x="482117" y="1219"/>
                  </a:lnTo>
                  <a:lnTo>
                    <a:pt x="482117" y="51714"/>
                  </a:lnTo>
                  <a:lnTo>
                    <a:pt x="491439" y="51714"/>
                  </a:lnTo>
                  <a:lnTo>
                    <a:pt x="491439" y="15582"/>
                  </a:lnTo>
                  <a:lnTo>
                    <a:pt x="491693" y="15582"/>
                  </a:lnTo>
                  <a:lnTo>
                    <a:pt x="511035" y="51714"/>
                  </a:lnTo>
                  <a:lnTo>
                    <a:pt x="521055" y="51714"/>
                  </a:lnTo>
                  <a:lnTo>
                    <a:pt x="521055" y="1219"/>
                  </a:lnTo>
                  <a:close/>
                </a:path>
                <a:path w="955675" h="53340">
                  <a:moveTo>
                    <a:pt x="565746" y="1219"/>
                  </a:moveTo>
                  <a:lnTo>
                    <a:pt x="526770" y="1219"/>
                  </a:lnTo>
                  <a:lnTo>
                    <a:pt x="526770" y="10058"/>
                  </a:lnTo>
                  <a:lnTo>
                    <a:pt x="541108" y="10058"/>
                  </a:lnTo>
                  <a:lnTo>
                    <a:pt x="541108" y="51714"/>
                  </a:lnTo>
                  <a:lnTo>
                    <a:pt x="551129" y="51714"/>
                  </a:lnTo>
                  <a:lnTo>
                    <a:pt x="551129" y="10058"/>
                  </a:lnTo>
                  <a:lnTo>
                    <a:pt x="565746" y="10058"/>
                  </a:lnTo>
                  <a:lnTo>
                    <a:pt x="565746" y="1219"/>
                  </a:lnTo>
                  <a:close/>
                </a:path>
                <a:path w="955675" h="53340">
                  <a:moveTo>
                    <a:pt x="613333" y="51714"/>
                  </a:moveTo>
                  <a:lnTo>
                    <a:pt x="609815" y="41186"/>
                  </a:lnTo>
                  <a:lnTo>
                    <a:pt x="606945" y="32562"/>
                  </a:lnTo>
                  <a:lnTo>
                    <a:pt x="600316" y="12712"/>
                  </a:lnTo>
                  <a:lnTo>
                    <a:pt x="596722" y="1943"/>
                  </a:lnTo>
                  <a:lnTo>
                    <a:pt x="596722" y="32562"/>
                  </a:lnTo>
                  <a:lnTo>
                    <a:pt x="584415" y="32562"/>
                  </a:lnTo>
                  <a:lnTo>
                    <a:pt x="590562" y="12712"/>
                  </a:lnTo>
                  <a:lnTo>
                    <a:pt x="590804" y="12712"/>
                  </a:lnTo>
                  <a:lnTo>
                    <a:pt x="596722" y="32562"/>
                  </a:lnTo>
                  <a:lnTo>
                    <a:pt x="596722" y="1943"/>
                  </a:lnTo>
                  <a:lnTo>
                    <a:pt x="596480" y="1219"/>
                  </a:lnTo>
                  <a:lnTo>
                    <a:pt x="585089" y="1219"/>
                  </a:lnTo>
                  <a:lnTo>
                    <a:pt x="568020" y="51714"/>
                  </a:lnTo>
                  <a:lnTo>
                    <a:pt x="578497" y="51714"/>
                  </a:lnTo>
                  <a:lnTo>
                    <a:pt x="581901" y="41186"/>
                  </a:lnTo>
                  <a:lnTo>
                    <a:pt x="599452" y="41186"/>
                  </a:lnTo>
                  <a:lnTo>
                    <a:pt x="602640" y="51714"/>
                  </a:lnTo>
                  <a:lnTo>
                    <a:pt x="613333" y="51714"/>
                  </a:lnTo>
                  <a:close/>
                </a:path>
                <a:path w="955675" h="53340">
                  <a:moveTo>
                    <a:pt x="660057" y="50279"/>
                  </a:moveTo>
                  <a:lnTo>
                    <a:pt x="657771" y="49326"/>
                  </a:lnTo>
                  <a:lnTo>
                    <a:pt x="657771" y="31864"/>
                  </a:lnTo>
                  <a:lnTo>
                    <a:pt x="657771" y="30899"/>
                  </a:lnTo>
                  <a:lnTo>
                    <a:pt x="655739" y="29210"/>
                  </a:lnTo>
                  <a:lnTo>
                    <a:pt x="651852" y="27546"/>
                  </a:lnTo>
                  <a:lnTo>
                    <a:pt x="656653" y="25857"/>
                  </a:lnTo>
                  <a:lnTo>
                    <a:pt x="657898" y="23469"/>
                  </a:lnTo>
                  <a:lnTo>
                    <a:pt x="659142" y="21069"/>
                  </a:lnTo>
                  <a:lnTo>
                    <a:pt x="659142" y="11010"/>
                  </a:lnTo>
                  <a:lnTo>
                    <a:pt x="658863" y="9829"/>
                  </a:lnTo>
                  <a:lnTo>
                    <a:pt x="656869" y="1219"/>
                  </a:lnTo>
                  <a:lnTo>
                    <a:pt x="649122" y="1219"/>
                  </a:lnTo>
                  <a:lnTo>
                    <a:pt x="649122" y="13893"/>
                  </a:lnTo>
                  <a:lnTo>
                    <a:pt x="649122" y="21551"/>
                  </a:lnTo>
                  <a:lnTo>
                    <a:pt x="646595" y="23469"/>
                  </a:lnTo>
                  <a:lnTo>
                    <a:pt x="629742" y="23469"/>
                  </a:lnTo>
                  <a:lnTo>
                    <a:pt x="629742" y="9829"/>
                  </a:lnTo>
                  <a:lnTo>
                    <a:pt x="647966" y="9829"/>
                  </a:lnTo>
                  <a:lnTo>
                    <a:pt x="649122" y="13893"/>
                  </a:lnTo>
                  <a:lnTo>
                    <a:pt x="649122" y="1219"/>
                  </a:lnTo>
                  <a:lnTo>
                    <a:pt x="619963" y="1219"/>
                  </a:lnTo>
                  <a:lnTo>
                    <a:pt x="619963" y="51714"/>
                  </a:lnTo>
                  <a:lnTo>
                    <a:pt x="629742" y="51714"/>
                  </a:lnTo>
                  <a:lnTo>
                    <a:pt x="629742" y="31864"/>
                  </a:lnTo>
                  <a:lnTo>
                    <a:pt x="647509" y="31864"/>
                  </a:lnTo>
                  <a:lnTo>
                    <a:pt x="647966" y="34480"/>
                  </a:lnTo>
                  <a:lnTo>
                    <a:pt x="647966" y="46710"/>
                  </a:lnTo>
                  <a:lnTo>
                    <a:pt x="648208" y="49326"/>
                  </a:lnTo>
                  <a:lnTo>
                    <a:pt x="648881" y="51714"/>
                  </a:lnTo>
                  <a:lnTo>
                    <a:pt x="660057" y="51714"/>
                  </a:lnTo>
                  <a:lnTo>
                    <a:pt x="660057" y="50279"/>
                  </a:lnTo>
                  <a:close/>
                </a:path>
                <a:path w="955675" h="53340">
                  <a:moveTo>
                    <a:pt x="706767" y="1219"/>
                  </a:moveTo>
                  <a:lnTo>
                    <a:pt x="695375" y="1219"/>
                  </a:lnTo>
                  <a:lnTo>
                    <a:pt x="685812" y="23241"/>
                  </a:lnTo>
                  <a:lnTo>
                    <a:pt x="675995" y="1219"/>
                  </a:lnTo>
                  <a:lnTo>
                    <a:pt x="664159" y="1219"/>
                  </a:lnTo>
                  <a:lnTo>
                    <a:pt x="680554" y="32562"/>
                  </a:lnTo>
                  <a:lnTo>
                    <a:pt x="680554" y="51714"/>
                  </a:lnTo>
                  <a:lnTo>
                    <a:pt x="690575" y="51714"/>
                  </a:lnTo>
                  <a:lnTo>
                    <a:pt x="690575" y="32816"/>
                  </a:lnTo>
                  <a:lnTo>
                    <a:pt x="706767" y="1219"/>
                  </a:lnTo>
                  <a:close/>
                </a:path>
                <a:path w="955675" h="53340">
                  <a:moveTo>
                    <a:pt x="769886" y="1219"/>
                  </a:moveTo>
                  <a:lnTo>
                    <a:pt x="730923" y="1219"/>
                  </a:lnTo>
                  <a:lnTo>
                    <a:pt x="730923" y="10058"/>
                  </a:lnTo>
                  <a:lnTo>
                    <a:pt x="745248" y="10058"/>
                  </a:lnTo>
                  <a:lnTo>
                    <a:pt x="745248" y="51714"/>
                  </a:lnTo>
                  <a:lnTo>
                    <a:pt x="755307" y="51714"/>
                  </a:lnTo>
                  <a:lnTo>
                    <a:pt x="755307" y="10058"/>
                  </a:lnTo>
                  <a:lnTo>
                    <a:pt x="769886" y="10058"/>
                  </a:lnTo>
                  <a:lnTo>
                    <a:pt x="769886" y="1219"/>
                  </a:lnTo>
                  <a:close/>
                </a:path>
                <a:path w="955675" h="53340">
                  <a:moveTo>
                    <a:pt x="815898" y="50279"/>
                  </a:moveTo>
                  <a:lnTo>
                    <a:pt x="813841" y="49326"/>
                  </a:lnTo>
                  <a:lnTo>
                    <a:pt x="813841" y="31864"/>
                  </a:lnTo>
                  <a:lnTo>
                    <a:pt x="813841" y="30899"/>
                  </a:lnTo>
                  <a:lnTo>
                    <a:pt x="811555" y="29210"/>
                  </a:lnTo>
                  <a:lnTo>
                    <a:pt x="807707" y="27546"/>
                  </a:lnTo>
                  <a:lnTo>
                    <a:pt x="812469" y="25857"/>
                  </a:lnTo>
                  <a:lnTo>
                    <a:pt x="813841" y="23469"/>
                  </a:lnTo>
                  <a:lnTo>
                    <a:pt x="815200" y="21069"/>
                  </a:lnTo>
                  <a:lnTo>
                    <a:pt x="815200" y="11010"/>
                  </a:lnTo>
                  <a:lnTo>
                    <a:pt x="814908" y="9829"/>
                  </a:lnTo>
                  <a:lnTo>
                    <a:pt x="812711" y="1219"/>
                  </a:lnTo>
                  <a:lnTo>
                    <a:pt x="805180" y="1219"/>
                  </a:lnTo>
                  <a:lnTo>
                    <a:pt x="805180" y="13893"/>
                  </a:lnTo>
                  <a:lnTo>
                    <a:pt x="805180" y="21551"/>
                  </a:lnTo>
                  <a:lnTo>
                    <a:pt x="802690" y="23469"/>
                  </a:lnTo>
                  <a:lnTo>
                    <a:pt x="785596" y="23469"/>
                  </a:lnTo>
                  <a:lnTo>
                    <a:pt x="785596" y="9829"/>
                  </a:lnTo>
                  <a:lnTo>
                    <a:pt x="804062" y="9829"/>
                  </a:lnTo>
                  <a:lnTo>
                    <a:pt x="805180" y="13893"/>
                  </a:lnTo>
                  <a:lnTo>
                    <a:pt x="805180" y="1219"/>
                  </a:lnTo>
                  <a:lnTo>
                    <a:pt x="775804" y="1219"/>
                  </a:lnTo>
                  <a:lnTo>
                    <a:pt x="775804" y="51714"/>
                  </a:lnTo>
                  <a:lnTo>
                    <a:pt x="785596" y="51714"/>
                  </a:lnTo>
                  <a:lnTo>
                    <a:pt x="785596" y="31864"/>
                  </a:lnTo>
                  <a:lnTo>
                    <a:pt x="803363" y="31864"/>
                  </a:lnTo>
                  <a:lnTo>
                    <a:pt x="803821" y="34480"/>
                  </a:lnTo>
                  <a:lnTo>
                    <a:pt x="803821" y="46710"/>
                  </a:lnTo>
                  <a:lnTo>
                    <a:pt x="804265" y="49326"/>
                  </a:lnTo>
                  <a:lnTo>
                    <a:pt x="804964" y="51714"/>
                  </a:lnTo>
                  <a:lnTo>
                    <a:pt x="815898" y="51714"/>
                  </a:lnTo>
                  <a:lnTo>
                    <a:pt x="815898" y="50279"/>
                  </a:lnTo>
                  <a:close/>
                </a:path>
                <a:path w="955675" h="53340">
                  <a:moveTo>
                    <a:pt x="865809" y="51714"/>
                  </a:moveTo>
                  <a:lnTo>
                    <a:pt x="862291" y="41186"/>
                  </a:lnTo>
                  <a:lnTo>
                    <a:pt x="859409" y="32562"/>
                  </a:lnTo>
                  <a:lnTo>
                    <a:pt x="852766" y="12712"/>
                  </a:lnTo>
                  <a:lnTo>
                    <a:pt x="849160" y="1943"/>
                  </a:lnTo>
                  <a:lnTo>
                    <a:pt x="849160" y="32562"/>
                  </a:lnTo>
                  <a:lnTo>
                    <a:pt x="836866" y="32562"/>
                  </a:lnTo>
                  <a:lnTo>
                    <a:pt x="843000" y="12712"/>
                  </a:lnTo>
                  <a:lnTo>
                    <a:pt x="843241" y="12712"/>
                  </a:lnTo>
                  <a:lnTo>
                    <a:pt x="849160" y="32562"/>
                  </a:lnTo>
                  <a:lnTo>
                    <a:pt x="849160" y="1943"/>
                  </a:lnTo>
                  <a:lnTo>
                    <a:pt x="848918" y="1219"/>
                  </a:lnTo>
                  <a:lnTo>
                    <a:pt x="837526" y="1219"/>
                  </a:lnTo>
                  <a:lnTo>
                    <a:pt x="820216" y="51714"/>
                  </a:lnTo>
                  <a:lnTo>
                    <a:pt x="830935" y="51714"/>
                  </a:lnTo>
                  <a:lnTo>
                    <a:pt x="834123" y="41186"/>
                  </a:lnTo>
                  <a:lnTo>
                    <a:pt x="851903" y="41186"/>
                  </a:lnTo>
                  <a:lnTo>
                    <a:pt x="855091" y="51714"/>
                  </a:lnTo>
                  <a:lnTo>
                    <a:pt x="865809" y="51714"/>
                  </a:lnTo>
                  <a:close/>
                </a:path>
                <a:path w="955675" h="53340">
                  <a:moveTo>
                    <a:pt x="912952" y="17716"/>
                  </a:moveTo>
                  <a:lnTo>
                    <a:pt x="911453" y="11823"/>
                  </a:lnTo>
                  <a:lnTo>
                    <a:pt x="907719" y="6083"/>
                  </a:lnTo>
                  <a:lnTo>
                    <a:pt x="901420" y="1727"/>
                  </a:lnTo>
                  <a:lnTo>
                    <a:pt x="892238" y="0"/>
                  </a:lnTo>
                  <a:lnTo>
                    <a:pt x="883589" y="1663"/>
                  </a:lnTo>
                  <a:lnTo>
                    <a:pt x="876566" y="6654"/>
                  </a:lnTo>
                  <a:lnTo>
                    <a:pt x="871842" y="14960"/>
                  </a:lnTo>
                  <a:lnTo>
                    <a:pt x="870127" y="26593"/>
                  </a:lnTo>
                  <a:lnTo>
                    <a:pt x="871740" y="37985"/>
                  </a:lnTo>
                  <a:lnTo>
                    <a:pt x="876274" y="46228"/>
                  </a:lnTo>
                  <a:lnTo>
                    <a:pt x="883196" y="51244"/>
                  </a:lnTo>
                  <a:lnTo>
                    <a:pt x="891997" y="52933"/>
                  </a:lnTo>
                  <a:lnTo>
                    <a:pt x="900074" y="51562"/>
                  </a:lnTo>
                  <a:lnTo>
                    <a:pt x="906246" y="47726"/>
                  </a:lnTo>
                  <a:lnTo>
                    <a:pt x="910513" y="41821"/>
                  </a:lnTo>
                  <a:lnTo>
                    <a:pt x="912952" y="34251"/>
                  </a:lnTo>
                  <a:lnTo>
                    <a:pt x="902931" y="34251"/>
                  </a:lnTo>
                  <a:lnTo>
                    <a:pt x="901801" y="40474"/>
                  </a:lnTo>
                  <a:lnTo>
                    <a:pt x="897915" y="43827"/>
                  </a:lnTo>
                  <a:lnTo>
                    <a:pt x="883793" y="43827"/>
                  </a:lnTo>
                  <a:lnTo>
                    <a:pt x="880389" y="35687"/>
                  </a:lnTo>
                  <a:lnTo>
                    <a:pt x="880389" y="12446"/>
                  </a:lnTo>
                  <a:lnTo>
                    <a:pt x="887437" y="9093"/>
                  </a:lnTo>
                  <a:lnTo>
                    <a:pt x="900645" y="9093"/>
                  </a:lnTo>
                  <a:lnTo>
                    <a:pt x="902017" y="14617"/>
                  </a:lnTo>
                  <a:lnTo>
                    <a:pt x="902931" y="17716"/>
                  </a:lnTo>
                  <a:lnTo>
                    <a:pt x="912952" y="17716"/>
                  </a:lnTo>
                  <a:close/>
                </a:path>
                <a:path w="955675" h="53340">
                  <a:moveTo>
                    <a:pt x="955357" y="1219"/>
                  </a:moveTo>
                  <a:lnTo>
                    <a:pt x="916381" y="1219"/>
                  </a:lnTo>
                  <a:lnTo>
                    <a:pt x="916381" y="10058"/>
                  </a:lnTo>
                  <a:lnTo>
                    <a:pt x="930960" y="10058"/>
                  </a:lnTo>
                  <a:lnTo>
                    <a:pt x="930960" y="51714"/>
                  </a:lnTo>
                  <a:lnTo>
                    <a:pt x="940981" y="51714"/>
                  </a:lnTo>
                  <a:lnTo>
                    <a:pt x="940981" y="10058"/>
                  </a:lnTo>
                  <a:lnTo>
                    <a:pt x="955357" y="10058"/>
                  </a:lnTo>
                  <a:lnTo>
                    <a:pt x="955357" y="1219"/>
                  </a:lnTo>
                  <a:close/>
                </a:path>
              </a:pathLst>
            </a:custGeom>
            <a:solidFill>
              <a:srgbClr val="221F1F"/>
            </a:solidFill>
          </p:spPr>
          <p:txBody>
            <a:bodyPr wrap="square" lIns="0" tIns="0" rIns="0" bIns="0" rtlCol="0"/>
            <a:lstStyle/>
            <a:p>
              <a:endParaRPr/>
            </a:p>
          </p:txBody>
        </p:sp>
        <p:sp>
          <p:nvSpPr>
            <p:cNvPr id="5" name="object 5"/>
            <p:cNvSpPr/>
            <p:nvPr/>
          </p:nvSpPr>
          <p:spPr>
            <a:xfrm>
              <a:off x="324440" y="1652099"/>
              <a:ext cx="1513205" cy="0"/>
            </a:xfrm>
            <a:custGeom>
              <a:avLst/>
              <a:gdLst/>
              <a:ahLst/>
              <a:cxnLst/>
              <a:rect l="l" t="t" r="r" b="b"/>
              <a:pathLst>
                <a:path w="1513205">
                  <a:moveTo>
                    <a:pt x="0" y="0"/>
                  </a:moveTo>
                  <a:lnTo>
                    <a:pt x="0" y="0"/>
                  </a:lnTo>
                  <a:lnTo>
                    <a:pt x="1512864" y="0"/>
                  </a:lnTo>
                </a:path>
              </a:pathLst>
            </a:custGeom>
            <a:ln w="3175">
              <a:solidFill>
                <a:srgbClr val="221F1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327401" y="1747425"/>
              <a:ext cx="1498880" cy="91718"/>
            </a:xfrm>
            <a:prstGeom prst="rect">
              <a:avLst/>
            </a:prstGeom>
          </p:spPr>
        </p:pic>
        <p:pic>
          <p:nvPicPr>
            <p:cNvPr id="7" name="object 7"/>
            <p:cNvPicPr/>
            <p:nvPr/>
          </p:nvPicPr>
          <p:blipFill>
            <a:blip r:embed="rId3" cstate="print"/>
            <a:stretch>
              <a:fillRect/>
            </a:stretch>
          </p:blipFill>
          <p:spPr>
            <a:xfrm>
              <a:off x="324668" y="1935874"/>
              <a:ext cx="1472086" cy="172678"/>
            </a:xfrm>
            <a:prstGeom prst="rect">
              <a:avLst/>
            </a:prstGeom>
          </p:spPr>
        </p:pic>
        <p:pic>
          <p:nvPicPr>
            <p:cNvPr id="8" name="object 8"/>
            <p:cNvPicPr/>
            <p:nvPr/>
          </p:nvPicPr>
          <p:blipFill>
            <a:blip r:embed="rId4" cstate="print"/>
            <a:stretch>
              <a:fillRect/>
            </a:stretch>
          </p:blipFill>
          <p:spPr>
            <a:xfrm>
              <a:off x="324668" y="2206016"/>
              <a:ext cx="732501" cy="1242394"/>
            </a:xfrm>
            <a:prstGeom prst="rect">
              <a:avLst/>
            </a:prstGeom>
          </p:spPr>
        </p:pic>
        <p:pic>
          <p:nvPicPr>
            <p:cNvPr id="9" name="object 9"/>
            <p:cNvPicPr/>
            <p:nvPr/>
          </p:nvPicPr>
          <p:blipFill>
            <a:blip r:embed="rId5" cstate="print"/>
            <a:stretch>
              <a:fillRect/>
            </a:stretch>
          </p:blipFill>
          <p:spPr>
            <a:xfrm>
              <a:off x="324440" y="3491644"/>
              <a:ext cx="360218" cy="266897"/>
            </a:xfrm>
            <a:prstGeom prst="rect">
              <a:avLst/>
            </a:prstGeom>
          </p:spPr>
        </p:pic>
        <p:sp>
          <p:nvSpPr>
            <p:cNvPr id="10" name="object 10"/>
            <p:cNvSpPr/>
            <p:nvPr/>
          </p:nvSpPr>
          <p:spPr>
            <a:xfrm>
              <a:off x="181356" y="2557572"/>
              <a:ext cx="104139" cy="306705"/>
            </a:xfrm>
            <a:custGeom>
              <a:avLst/>
              <a:gdLst/>
              <a:ahLst/>
              <a:cxnLst/>
              <a:rect l="l" t="t" r="r" b="b"/>
              <a:pathLst>
                <a:path w="104139" h="306705">
                  <a:moveTo>
                    <a:pt x="103555" y="0"/>
                  </a:moveTo>
                  <a:lnTo>
                    <a:pt x="0" y="0"/>
                  </a:lnTo>
                  <a:lnTo>
                    <a:pt x="0" y="306529"/>
                  </a:lnTo>
                  <a:lnTo>
                    <a:pt x="103555" y="306529"/>
                  </a:lnTo>
                  <a:lnTo>
                    <a:pt x="103555" y="0"/>
                  </a:lnTo>
                  <a:close/>
                </a:path>
              </a:pathLst>
            </a:custGeom>
            <a:solidFill>
              <a:srgbClr val="626366"/>
            </a:solidFill>
          </p:spPr>
          <p:txBody>
            <a:bodyPr wrap="square" lIns="0" tIns="0" rIns="0" bIns="0" rtlCol="0"/>
            <a:lstStyle/>
            <a:p>
              <a:endParaRPr/>
            </a:p>
          </p:txBody>
        </p:sp>
        <p:sp>
          <p:nvSpPr>
            <p:cNvPr id="11" name="object 11"/>
            <p:cNvSpPr/>
            <p:nvPr/>
          </p:nvSpPr>
          <p:spPr>
            <a:xfrm>
              <a:off x="211658" y="2596133"/>
              <a:ext cx="44450" cy="229235"/>
            </a:xfrm>
            <a:custGeom>
              <a:avLst/>
              <a:gdLst/>
              <a:ahLst/>
              <a:cxnLst/>
              <a:rect l="l" t="t" r="r" b="b"/>
              <a:pathLst>
                <a:path w="44450" h="229235">
                  <a:moveTo>
                    <a:pt x="16395" y="217182"/>
                  </a:moveTo>
                  <a:lnTo>
                    <a:pt x="12979" y="217182"/>
                  </a:lnTo>
                  <a:lnTo>
                    <a:pt x="12979" y="220789"/>
                  </a:lnTo>
                  <a:lnTo>
                    <a:pt x="457" y="220789"/>
                  </a:lnTo>
                  <a:lnTo>
                    <a:pt x="457" y="225323"/>
                  </a:lnTo>
                  <a:lnTo>
                    <a:pt x="12979" y="225323"/>
                  </a:lnTo>
                  <a:lnTo>
                    <a:pt x="12979" y="228930"/>
                  </a:lnTo>
                  <a:lnTo>
                    <a:pt x="16395" y="228930"/>
                  </a:lnTo>
                  <a:lnTo>
                    <a:pt x="16395" y="217182"/>
                  </a:lnTo>
                  <a:close/>
                </a:path>
                <a:path w="44450" h="229235">
                  <a:moveTo>
                    <a:pt x="16395" y="171208"/>
                  </a:moveTo>
                  <a:lnTo>
                    <a:pt x="13208" y="171208"/>
                  </a:lnTo>
                  <a:lnTo>
                    <a:pt x="13208" y="175526"/>
                  </a:lnTo>
                  <a:lnTo>
                    <a:pt x="13208" y="177431"/>
                  </a:lnTo>
                  <a:lnTo>
                    <a:pt x="12979" y="178879"/>
                  </a:lnTo>
                  <a:lnTo>
                    <a:pt x="9563" y="178879"/>
                  </a:lnTo>
                  <a:lnTo>
                    <a:pt x="9334" y="177431"/>
                  </a:lnTo>
                  <a:lnTo>
                    <a:pt x="9334" y="175526"/>
                  </a:lnTo>
                  <a:lnTo>
                    <a:pt x="13208" y="175526"/>
                  </a:lnTo>
                  <a:lnTo>
                    <a:pt x="13208" y="171208"/>
                  </a:lnTo>
                  <a:lnTo>
                    <a:pt x="457" y="171208"/>
                  </a:lnTo>
                  <a:lnTo>
                    <a:pt x="457" y="175526"/>
                  </a:lnTo>
                  <a:lnTo>
                    <a:pt x="6604" y="175526"/>
                  </a:lnTo>
                  <a:lnTo>
                    <a:pt x="457" y="179603"/>
                  </a:lnTo>
                  <a:lnTo>
                    <a:pt x="457" y="184873"/>
                  </a:lnTo>
                  <a:lnTo>
                    <a:pt x="457" y="185102"/>
                  </a:lnTo>
                  <a:lnTo>
                    <a:pt x="457" y="189407"/>
                  </a:lnTo>
                  <a:lnTo>
                    <a:pt x="3187" y="190627"/>
                  </a:lnTo>
                  <a:lnTo>
                    <a:pt x="3187" y="196596"/>
                  </a:lnTo>
                  <a:lnTo>
                    <a:pt x="457" y="197802"/>
                  </a:lnTo>
                  <a:lnTo>
                    <a:pt x="457" y="202336"/>
                  </a:lnTo>
                  <a:lnTo>
                    <a:pt x="16395" y="196113"/>
                  </a:lnTo>
                  <a:lnTo>
                    <a:pt x="16395" y="195414"/>
                  </a:lnTo>
                  <a:lnTo>
                    <a:pt x="16395" y="191808"/>
                  </a:lnTo>
                  <a:lnTo>
                    <a:pt x="16395" y="191325"/>
                  </a:lnTo>
                  <a:lnTo>
                    <a:pt x="11391" y="189306"/>
                  </a:lnTo>
                  <a:lnTo>
                    <a:pt x="11391" y="193713"/>
                  </a:lnTo>
                  <a:lnTo>
                    <a:pt x="6375" y="195414"/>
                  </a:lnTo>
                  <a:lnTo>
                    <a:pt x="6375" y="191808"/>
                  </a:lnTo>
                  <a:lnTo>
                    <a:pt x="11391" y="193713"/>
                  </a:lnTo>
                  <a:lnTo>
                    <a:pt x="11391" y="189306"/>
                  </a:lnTo>
                  <a:lnTo>
                    <a:pt x="635" y="184962"/>
                  </a:lnTo>
                  <a:lnTo>
                    <a:pt x="7061" y="179832"/>
                  </a:lnTo>
                  <a:lnTo>
                    <a:pt x="7289" y="182232"/>
                  </a:lnTo>
                  <a:lnTo>
                    <a:pt x="9334" y="183438"/>
                  </a:lnTo>
                  <a:lnTo>
                    <a:pt x="14808" y="183438"/>
                  </a:lnTo>
                  <a:lnTo>
                    <a:pt x="16395" y="181051"/>
                  </a:lnTo>
                  <a:lnTo>
                    <a:pt x="16395" y="179832"/>
                  </a:lnTo>
                  <a:lnTo>
                    <a:pt x="16395" y="178879"/>
                  </a:lnTo>
                  <a:lnTo>
                    <a:pt x="16395" y="171208"/>
                  </a:lnTo>
                  <a:close/>
                </a:path>
                <a:path w="44450" h="229235">
                  <a:moveTo>
                    <a:pt x="16395" y="158064"/>
                  </a:moveTo>
                  <a:lnTo>
                    <a:pt x="12979" y="158064"/>
                  </a:lnTo>
                  <a:lnTo>
                    <a:pt x="12979" y="161632"/>
                  </a:lnTo>
                  <a:lnTo>
                    <a:pt x="457" y="161632"/>
                  </a:lnTo>
                  <a:lnTo>
                    <a:pt x="457" y="165950"/>
                  </a:lnTo>
                  <a:lnTo>
                    <a:pt x="12979" y="165950"/>
                  </a:lnTo>
                  <a:lnTo>
                    <a:pt x="12979" y="169557"/>
                  </a:lnTo>
                  <a:lnTo>
                    <a:pt x="16395" y="169557"/>
                  </a:lnTo>
                  <a:lnTo>
                    <a:pt x="16395" y="158064"/>
                  </a:lnTo>
                  <a:close/>
                </a:path>
                <a:path w="44450" h="229235">
                  <a:moveTo>
                    <a:pt x="16395" y="134086"/>
                  </a:moveTo>
                  <a:lnTo>
                    <a:pt x="8191" y="140081"/>
                  </a:lnTo>
                  <a:lnTo>
                    <a:pt x="457" y="140081"/>
                  </a:lnTo>
                  <a:lnTo>
                    <a:pt x="457" y="144653"/>
                  </a:lnTo>
                  <a:lnTo>
                    <a:pt x="8191" y="144653"/>
                  </a:lnTo>
                  <a:lnTo>
                    <a:pt x="16395" y="150622"/>
                  </a:lnTo>
                  <a:lnTo>
                    <a:pt x="16395" y="145605"/>
                  </a:lnTo>
                  <a:lnTo>
                    <a:pt x="12065" y="142481"/>
                  </a:lnTo>
                  <a:lnTo>
                    <a:pt x="16395" y="139128"/>
                  </a:lnTo>
                  <a:lnTo>
                    <a:pt x="16395" y="134086"/>
                  </a:lnTo>
                  <a:close/>
                </a:path>
                <a:path w="44450" h="229235">
                  <a:moveTo>
                    <a:pt x="16395" y="120675"/>
                  </a:moveTo>
                  <a:lnTo>
                    <a:pt x="13208" y="120675"/>
                  </a:lnTo>
                  <a:lnTo>
                    <a:pt x="13208" y="124980"/>
                  </a:lnTo>
                  <a:lnTo>
                    <a:pt x="13208" y="126898"/>
                  </a:lnTo>
                  <a:lnTo>
                    <a:pt x="12979" y="128333"/>
                  </a:lnTo>
                  <a:lnTo>
                    <a:pt x="9563" y="128333"/>
                  </a:lnTo>
                  <a:lnTo>
                    <a:pt x="9334" y="126898"/>
                  </a:lnTo>
                  <a:lnTo>
                    <a:pt x="9334" y="124980"/>
                  </a:lnTo>
                  <a:lnTo>
                    <a:pt x="13208" y="124980"/>
                  </a:lnTo>
                  <a:lnTo>
                    <a:pt x="13208" y="120675"/>
                  </a:lnTo>
                  <a:lnTo>
                    <a:pt x="457" y="120675"/>
                  </a:lnTo>
                  <a:lnTo>
                    <a:pt x="457" y="124980"/>
                  </a:lnTo>
                  <a:lnTo>
                    <a:pt x="6604" y="124980"/>
                  </a:lnTo>
                  <a:lnTo>
                    <a:pt x="457" y="129070"/>
                  </a:lnTo>
                  <a:lnTo>
                    <a:pt x="457" y="134569"/>
                  </a:lnTo>
                  <a:lnTo>
                    <a:pt x="7061" y="129298"/>
                  </a:lnTo>
                  <a:lnTo>
                    <a:pt x="7289" y="131686"/>
                  </a:lnTo>
                  <a:lnTo>
                    <a:pt x="9334" y="132905"/>
                  </a:lnTo>
                  <a:lnTo>
                    <a:pt x="14808" y="132905"/>
                  </a:lnTo>
                  <a:lnTo>
                    <a:pt x="16395" y="130505"/>
                  </a:lnTo>
                  <a:lnTo>
                    <a:pt x="16395" y="129298"/>
                  </a:lnTo>
                  <a:lnTo>
                    <a:pt x="16395" y="128333"/>
                  </a:lnTo>
                  <a:lnTo>
                    <a:pt x="16395" y="120675"/>
                  </a:lnTo>
                  <a:close/>
                </a:path>
                <a:path w="44450" h="229235">
                  <a:moveTo>
                    <a:pt x="16395" y="108229"/>
                  </a:moveTo>
                  <a:lnTo>
                    <a:pt x="11391" y="106210"/>
                  </a:lnTo>
                  <a:lnTo>
                    <a:pt x="11391" y="110401"/>
                  </a:lnTo>
                  <a:lnTo>
                    <a:pt x="6375" y="112306"/>
                  </a:lnTo>
                  <a:lnTo>
                    <a:pt x="6375" y="108699"/>
                  </a:lnTo>
                  <a:lnTo>
                    <a:pt x="11391" y="110401"/>
                  </a:lnTo>
                  <a:lnTo>
                    <a:pt x="11391" y="106210"/>
                  </a:lnTo>
                  <a:lnTo>
                    <a:pt x="457" y="101777"/>
                  </a:lnTo>
                  <a:lnTo>
                    <a:pt x="457" y="106311"/>
                  </a:lnTo>
                  <a:lnTo>
                    <a:pt x="3187" y="107518"/>
                  </a:lnTo>
                  <a:lnTo>
                    <a:pt x="3187" y="113499"/>
                  </a:lnTo>
                  <a:lnTo>
                    <a:pt x="457" y="114452"/>
                  </a:lnTo>
                  <a:lnTo>
                    <a:pt x="457" y="119240"/>
                  </a:lnTo>
                  <a:lnTo>
                    <a:pt x="16395" y="112788"/>
                  </a:lnTo>
                  <a:lnTo>
                    <a:pt x="16395" y="112306"/>
                  </a:lnTo>
                  <a:lnTo>
                    <a:pt x="16395" y="108699"/>
                  </a:lnTo>
                  <a:lnTo>
                    <a:pt x="16395" y="108229"/>
                  </a:lnTo>
                  <a:close/>
                </a:path>
                <a:path w="44450" h="229235">
                  <a:moveTo>
                    <a:pt x="16395" y="90030"/>
                  </a:moveTo>
                  <a:lnTo>
                    <a:pt x="12979" y="90030"/>
                  </a:lnTo>
                  <a:lnTo>
                    <a:pt x="12979" y="93637"/>
                  </a:lnTo>
                  <a:lnTo>
                    <a:pt x="457" y="93637"/>
                  </a:lnTo>
                  <a:lnTo>
                    <a:pt x="457" y="97942"/>
                  </a:lnTo>
                  <a:lnTo>
                    <a:pt x="12979" y="97942"/>
                  </a:lnTo>
                  <a:lnTo>
                    <a:pt x="12979" y="101523"/>
                  </a:lnTo>
                  <a:lnTo>
                    <a:pt x="16395" y="101523"/>
                  </a:lnTo>
                  <a:lnTo>
                    <a:pt x="16395" y="90030"/>
                  </a:lnTo>
                  <a:close/>
                </a:path>
                <a:path w="44450" h="229235">
                  <a:moveTo>
                    <a:pt x="16395" y="71615"/>
                  </a:moveTo>
                  <a:lnTo>
                    <a:pt x="457" y="71615"/>
                  </a:lnTo>
                  <a:lnTo>
                    <a:pt x="457" y="75920"/>
                  </a:lnTo>
                  <a:lnTo>
                    <a:pt x="10248" y="75920"/>
                  </a:lnTo>
                  <a:lnTo>
                    <a:pt x="457" y="84061"/>
                  </a:lnTo>
                  <a:lnTo>
                    <a:pt x="457" y="88366"/>
                  </a:lnTo>
                  <a:lnTo>
                    <a:pt x="16395" y="88366"/>
                  </a:lnTo>
                  <a:lnTo>
                    <a:pt x="16395" y="84061"/>
                  </a:lnTo>
                  <a:lnTo>
                    <a:pt x="6604" y="84061"/>
                  </a:lnTo>
                  <a:lnTo>
                    <a:pt x="16395" y="75920"/>
                  </a:lnTo>
                  <a:lnTo>
                    <a:pt x="16395" y="71615"/>
                  </a:lnTo>
                  <a:close/>
                </a:path>
                <a:path w="44450" h="229235">
                  <a:moveTo>
                    <a:pt x="16395" y="59385"/>
                  </a:moveTo>
                  <a:lnTo>
                    <a:pt x="457" y="59385"/>
                  </a:lnTo>
                  <a:lnTo>
                    <a:pt x="457" y="68732"/>
                  </a:lnTo>
                  <a:lnTo>
                    <a:pt x="3873" y="68732"/>
                  </a:lnTo>
                  <a:lnTo>
                    <a:pt x="3873" y="63690"/>
                  </a:lnTo>
                  <a:lnTo>
                    <a:pt x="6604" y="63690"/>
                  </a:lnTo>
                  <a:lnTo>
                    <a:pt x="6604" y="68478"/>
                  </a:lnTo>
                  <a:lnTo>
                    <a:pt x="10248" y="68478"/>
                  </a:lnTo>
                  <a:lnTo>
                    <a:pt x="10248" y="63690"/>
                  </a:lnTo>
                  <a:lnTo>
                    <a:pt x="12979" y="63690"/>
                  </a:lnTo>
                  <a:lnTo>
                    <a:pt x="12979" y="68732"/>
                  </a:lnTo>
                  <a:lnTo>
                    <a:pt x="16395" y="68732"/>
                  </a:lnTo>
                  <a:lnTo>
                    <a:pt x="16395" y="59385"/>
                  </a:lnTo>
                  <a:close/>
                </a:path>
                <a:path w="44450" h="229235">
                  <a:moveTo>
                    <a:pt x="16395" y="39268"/>
                  </a:moveTo>
                  <a:lnTo>
                    <a:pt x="457" y="36398"/>
                  </a:lnTo>
                  <a:lnTo>
                    <a:pt x="457" y="40703"/>
                  </a:lnTo>
                  <a:lnTo>
                    <a:pt x="9563" y="42138"/>
                  </a:lnTo>
                  <a:lnTo>
                    <a:pt x="457" y="45974"/>
                  </a:lnTo>
                  <a:lnTo>
                    <a:pt x="457" y="47637"/>
                  </a:lnTo>
                  <a:lnTo>
                    <a:pt x="9563" y="51714"/>
                  </a:lnTo>
                  <a:lnTo>
                    <a:pt x="457" y="52895"/>
                  </a:lnTo>
                  <a:lnTo>
                    <a:pt x="457" y="57467"/>
                  </a:lnTo>
                  <a:lnTo>
                    <a:pt x="16395" y="54813"/>
                  </a:lnTo>
                  <a:lnTo>
                    <a:pt x="16395" y="50507"/>
                  </a:lnTo>
                  <a:lnTo>
                    <a:pt x="7962" y="46926"/>
                  </a:lnTo>
                  <a:lnTo>
                    <a:pt x="16395" y="43573"/>
                  </a:lnTo>
                  <a:lnTo>
                    <a:pt x="16395" y="39268"/>
                  </a:lnTo>
                  <a:close/>
                </a:path>
                <a:path w="44450" h="229235">
                  <a:moveTo>
                    <a:pt x="16395" y="30175"/>
                  </a:moveTo>
                  <a:lnTo>
                    <a:pt x="457" y="30175"/>
                  </a:lnTo>
                  <a:lnTo>
                    <a:pt x="457" y="34480"/>
                  </a:lnTo>
                  <a:lnTo>
                    <a:pt x="16395" y="34480"/>
                  </a:lnTo>
                  <a:lnTo>
                    <a:pt x="16395" y="30175"/>
                  </a:lnTo>
                  <a:close/>
                </a:path>
                <a:path w="44450" h="229235">
                  <a:moveTo>
                    <a:pt x="16395" y="18897"/>
                  </a:moveTo>
                  <a:lnTo>
                    <a:pt x="457" y="18897"/>
                  </a:lnTo>
                  <a:lnTo>
                    <a:pt x="457" y="28473"/>
                  </a:lnTo>
                  <a:lnTo>
                    <a:pt x="3873" y="28473"/>
                  </a:lnTo>
                  <a:lnTo>
                    <a:pt x="3873" y="23469"/>
                  </a:lnTo>
                  <a:lnTo>
                    <a:pt x="16395" y="23469"/>
                  </a:lnTo>
                  <a:lnTo>
                    <a:pt x="16395" y="18897"/>
                  </a:lnTo>
                  <a:close/>
                </a:path>
                <a:path w="44450" h="229235">
                  <a:moveTo>
                    <a:pt x="16395" y="6451"/>
                  </a:moveTo>
                  <a:lnTo>
                    <a:pt x="11391" y="4432"/>
                  </a:lnTo>
                  <a:lnTo>
                    <a:pt x="11391" y="8851"/>
                  </a:lnTo>
                  <a:lnTo>
                    <a:pt x="6375" y="10756"/>
                  </a:lnTo>
                  <a:lnTo>
                    <a:pt x="6375" y="6934"/>
                  </a:lnTo>
                  <a:lnTo>
                    <a:pt x="11391" y="8851"/>
                  </a:lnTo>
                  <a:lnTo>
                    <a:pt x="11391" y="4432"/>
                  </a:lnTo>
                  <a:lnTo>
                    <a:pt x="457" y="0"/>
                  </a:lnTo>
                  <a:lnTo>
                    <a:pt x="457" y="4787"/>
                  </a:lnTo>
                  <a:lnTo>
                    <a:pt x="3187" y="5753"/>
                  </a:lnTo>
                  <a:lnTo>
                    <a:pt x="3187" y="11722"/>
                  </a:lnTo>
                  <a:lnTo>
                    <a:pt x="457" y="12928"/>
                  </a:lnTo>
                  <a:lnTo>
                    <a:pt x="457" y="17462"/>
                  </a:lnTo>
                  <a:lnTo>
                    <a:pt x="16395" y="11239"/>
                  </a:lnTo>
                  <a:lnTo>
                    <a:pt x="16395" y="10756"/>
                  </a:lnTo>
                  <a:lnTo>
                    <a:pt x="16395" y="6934"/>
                  </a:lnTo>
                  <a:lnTo>
                    <a:pt x="16395" y="6451"/>
                  </a:lnTo>
                  <a:close/>
                </a:path>
                <a:path w="44450" h="229235">
                  <a:moveTo>
                    <a:pt x="16852" y="209524"/>
                  </a:moveTo>
                  <a:lnTo>
                    <a:pt x="15938" y="207124"/>
                  </a:lnTo>
                  <a:lnTo>
                    <a:pt x="12750" y="203771"/>
                  </a:lnTo>
                  <a:lnTo>
                    <a:pt x="10477" y="203073"/>
                  </a:lnTo>
                  <a:lnTo>
                    <a:pt x="5918" y="203073"/>
                  </a:lnTo>
                  <a:lnTo>
                    <a:pt x="3873" y="203771"/>
                  </a:lnTo>
                  <a:lnTo>
                    <a:pt x="901" y="207378"/>
                  </a:lnTo>
                  <a:lnTo>
                    <a:pt x="0" y="209524"/>
                  </a:lnTo>
                  <a:lnTo>
                    <a:pt x="0" y="213347"/>
                  </a:lnTo>
                  <a:lnTo>
                    <a:pt x="228" y="214312"/>
                  </a:lnTo>
                  <a:lnTo>
                    <a:pt x="673" y="215747"/>
                  </a:lnTo>
                  <a:lnTo>
                    <a:pt x="5689" y="215747"/>
                  </a:lnTo>
                  <a:lnTo>
                    <a:pt x="4775" y="214795"/>
                  </a:lnTo>
                  <a:lnTo>
                    <a:pt x="4102" y="213347"/>
                  </a:lnTo>
                  <a:lnTo>
                    <a:pt x="4102" y="209296"/>
                  </a:lnTo>
                  <a:lnTo>
                    <a:pt x="5918" y="207606"/>
                  </a:lnTo>
                  <a:lnTo>
                    <a:pt x="10934" y="207606"/>
                  </a:lnTo>
                  <a:lnTo>
                    <a:pt x="12750" y="209296"/>
                  </a:lnTo>
                  <a:lnTo>
                    <a:pt x="12750" y="213347"/>
                  </a:lnTo>
                  <a:lnTo>
                    <a:pt x="12065" y="214795"/>
                  </a:lnTo>
                  <a:lnTo>
                    <a:pt x="10934" y="215747"/>
                  </a:lnTo>
                  <a:lnTo>
                    <a:pt x="15938" y="215747"/>
                  </a:lnTo>
                  <a:lnTo>
                    <a:pt x="16624" y="214566"/>
                  </a:lnTo>
                  <a:lnTo>
                    <a:pt x="16852" y="213131"/>
                  </a:lnTo>
                  <a:lnTo>
                    <a:pt x="16852" y="209524"/>
                  </a:lnTo>
                  <a:close/>
                </a:path>
                <a:path w="44450" h="229235">
                  <a:moveTo>
                    <a:pt x="36220" y="143217"/>
                  </a:moveTo>
                  <a:lnTo>
                    <a:pt x="33032" y="143217"/>
                  </a:lnTo>
                  <a:lnTo>
                    <a:pt x="33032" y="154228"/>
                  </a:lnTo>
                  <a:lnTo>
                    <a:pt x="36220" y="154228"/>
                  </a:lnTo>
                  <a:lnTo>
                    <a:pt x="36220" y="143217"/>
                  </a:lnTo>
                  <a:close/>
                </a:path>
                <a:path w="44450" h="229235">
                  <a:moveTo>
                    <a:pt x="43738" y="122593"/>
                  </a:moveTo>
                  <a:lnTo>
                    <a:pt x="27787" y="122593"/>
                  </a:lnTo>
                  <a:lnTo>
                    <a:pt x="27787" y="126898"/>
                  </a:lnTo>
                  <a:lnTo>
                    <a:pt x="43738" y="126898"/>
                  </a:lnTo>
                  <a:lnTo>
                    <a:pt x="43738" y="122593"/>
                  </a:lnTo>
                  <a:close/>
                </a:path>
                <a:path w="44450" h="229235">
                  <a:moveTo>
                    <a:pt x="43738" y="96253"/>
                  </a:moveTo>
                  <a:lnTo>
                    <a:pt x="38722" y="94234"/>
                  </a:lnTo>
                  <a:lnTo>
                    <a:pt x="38722" y="98653"/>
                  </a:lnTo>
                  <a:lnTo>
                    <a:pt x="33718" y="100558"/>
                  </a:lnTo>
                  <a:lnTo>
                    <a:pt x="33718" y="96735"/>
                  </a:lnTo>
                  <a:lnTo>
                    <a:pt x="38722" y="98653"/>
                  </a:lnTo>
                  <a:lnTo>
                    <a:pt x="38722" y="94234"/>
                  </a:lnTo>
                  <a:lnTo>
                    <a:pt x="27787" y="89801"/>
                  </a:lnTo>
                  <a:lnTo>
                    <a:pt x="27787" y="94589"/>
                  </a:lnTo>
                  <a:lnTo>
                    <a:pt x="30530" y="95554"/>
                  </a:lnTo>
                  <a:lnTo>
                    <a:pt x="30530" y="101523"/>
                  </a:lnTo>
                  <a:lnTo>
                    <a:pt x="27787" y="102730"/>
                  </a:lnTo>
                  <a:lnTo>
                    <a:pt x="27787" y="107264"/>
                  </a:lnTo>
                  <a:lnTo>
                    <a:pt x="43738" y="101041"/>
                  </a:lnTo>
                  <a:lnTo>
                    <a:pt x="43738" y="100558"/>
                  </a:lnTo>
                  <a:lnTo>
                    <a:pt x="43738" y="96735"/>
                  </a:lnTo>
                  <a:lnTo>
                    <a:pt x="43738" y="96253"/>
                  </a:lnTo>
                  <a:close/>
                </a:path>
                <a:path w="44450" h="229235">
                  <a:moveTo>
                    <a:pt x="43738" y="76136"/>
                  </a:moveTo>
                  <a:lnTo>
                    <a:pt x="40551" y="76136"/>
                  </a:lnTo>
                  <a:lnTo>
                    <a:pt x="40551" y="80708"/>
                  </a:lnTo>
                  <a:lnTo>
                    <a:pt x="40551" y="83324"/>
                  </a:lnTo>
                  <a:lnTo>
                    <a:pt x="37592" y="83324"/>
                  </a:lnTo>
                  <a:lnTo>
                    <a:pt x="37592" y="80708"/>
                  </a:lnTo>
                  <a:lnTo>
                    <a:pt x="40551" y="80708"/>
                  </a:lnTo>
                  <a:lnTo>
                    <a:pt x="40551" y="76136"/>
                  </a:lnTo>
                  <a:lnTo>
                    <a:pt x="34620" y="76136"/>
                  </a:lnTo>
                  <a:lnTo>
                    <a:pt x="34620" y="84543"/>
                  </a:lnTo>
                  <a:lnTo>
                    <a:pt x="30975" y="84543"/>
                  </a:lnTo>
                  <a:lnTo>
                    <a:pt x="30975" y="80708"/>
                  </a:lnTo>
                  <a:lnTo>
                    <a:pt x="34391" y="80708"/>
                  </a:lnTo>
                  <a:lnTo>
                    <a:pt x="34493" y="83324"/>
                  </a:lnTo>
                  <a:lnTo>
                    <a:pt x="34620" y="84543"/>
                  </a:lnTo>
                  <a:lnTo>
                    <a:pt x="34620" y="76136"/>
                  </a:lnTo>
                  <a:lnTo>
                    <a:pt x="27787" y="76136"/>
                  </a:lnTo>
                  <a:lnTo>
                    <a:pt x="27787" y="85979"/>
                  </a:lnTo>
                  <a:lnTo>
                    <a:pt x="28930" y="89077"/>
                  </a:lnTo>
                  <a:lnTo>
                    <a:pt x="34391" y="89077"/>
                  </a:lnTo>
                  <a:lnTo>
                    <a:pt x="35991" y="88112"/>
                  </a:lnTo>
                  <a:lnTo>
                    <a:pt x="36220" y="85496"/>
                  </a:lnTo>
                  <a:lnTo>
                    <a:pt x="36906" y="86931"/>
                  </a:lnTo>
                  <a:lnTo>
                    <a:pt x="38049" y="87414"/>
                  </a:lnTo>
                  <a:lnTo>
                    <a:pt x="42595" y="87414"/>
                  </a:lnTo>
                  <a:lnTo>
                    <a:pt x="43738" y="85496"/>
                  </a:lnTo>
                  <a:lnTo>
                    <a:pt x="43738" y="84543"/>
                  </a:lnTo>
                  <a:lnTo>
                    <a:pt x="43738" y="83324"/>
                  </a:lnTo>
                  <a:lnTo>
                    <a:pt x="43738" y="80708"/>
                  </a:lnTo>
                  <a:lnTo>
                    <a:pt x="43738" y="76136"/>
                  </a:lnTo>
                  <a:close/>
                </a:path>
                <a:path w="44450" h="229235">
                  <a:moveTo>
                    <a:pt x="44196" y="135521"/>
                  </a:moveTo>
                  <a:lnTo>
                    <a:pt x="43281" y="133121"/>
                  </a:lnTo>
                  <a:lnTo>
                    <a:pt x="40093" y="129768"/>
                  </a:lnTo>
                  <a:lnTo>
                    <a:pt x="37820" y="129070"/>
                  </a:lnTo>
                  <a:lnTo>
                    <a:pt x="33261" y="129070"/>
                  </a:lnTo>
                  <a:lnTo>
                    <a:pt x="31203" y="129768"/>
                  </a:lnTo>
                  <a:lnTo>
                    <a:pt x="28244" y="133388"/>
                  </a:lnTo>
                  <a:lnTo>
                    <a:pt x="27330" y="135521"/>
                  </a:lnTo>
                  <a:lnTo>
                    <a:pt x="27330" y="139357"/>
                  </a:lnTo>
                  <a:lnTo>
                    <a:pt x="27559" y="140309"/>
                  </a:lnTo>
                  <a:lnTo>
                    <a:pt x="28016" y="141782"/>
                  </a:lnTo>
                  <a:lnTo>
                    <a:pt x="33032" y="141782"/>
                  </a:lnTo>
                  <a:lnTo>
                    <a:pt x="32118" y="140792"/>
                  </a:lnTo>
                  <a:lnTo>
                    <a:pt x="31432" y="139611"/>
                  </a:lnTo>
                  <a:lnTo>
                    <a:pt x="31432" y="135293"/>
                  </a:lnTo>
                  <a:lnTo>
                    <a:pt x="33261" y="133604"/>
                  </a:lnTo>
                  <a:lnTo>
                    <a:pt x="38265" y="133604"/>
                  </a:lnTo>
                  <a:lnTo>
                    <a:pt x="40093" y="135293"/>
                  </a:lnTo>
                  <a:lnTo>
                    <a:pt x="40093" y="139611"/>
                  </a:lnTo>
                  <a:lnTo>
                    <a:pt x="39636" y="141046"/>
                  </a:lnTo>
                  <a:lnTo>
                    <a:pt x="38493" y="141782"/>
                  </a:lnTo>
                  <a:lnTo>
                    <a:pt x="43281" y="141782"/>
                  </a:lnTo>
                  <a:lnTo>
                    <a:pt x="43967" y="140563"/>
                  </a:lnTo>
                  <a:lnTo>
                    <a:pt x="44196" y="139128"/>
                  </a:lnTo>
                  <a:lnTo>
                    <a:pt x="44196" y="135521"/>
                  </a:lnTo>
                  <a:close/>
                </a:path>
                <a:path w="44450" h="229235">
                  <a:moveTo>
                    <a:pt x="44196" y="111099"/>
                  </a:moveTo>
                  <a:lnTo>
                    <a:pt x="42151" y="108699"/>
                  </a:lnTo>
                  <a:lnTo>
                    <a:pt x="35763" y="108699"/>
                  </a:lnTo>
                  <a:lnTo>
                    <a:pt x="35077" y="110617"/>
                  </a:lnTo>
                  <a:lnTo>
                    <a:pt x="34391" y="113271"/>
                  </a:lnTo>
                  <a:lnTo>
                    <a:pt x="33947" y="114223"/>
                  </a:lnTo>
                  <a:lnTo>
                    <a:pt x="33718" y="115887"/>
                  </a:lnTo>
                  <a:lnTo>
                    <a:pt x="31432" y="115887"/>
                  </a:lnTo>
                  <a:lnTo>
                    <a:pt x="30746" y="114935"/>
                  </a:lnTo>
                  <a:lnTo>
                    <a:pt x="30746" y="112306"/>
                  </a:lnTo>
                  <a:lnTo>
                    <a:pt x="32575" y="109918"/>
                  </a:lnTo>
                  <a:lnTo>
                    <a:pt x="29159" y="108000"/>
                  </a:lnTo>
                  <a:lnTo>
                    <a:pt x="28016" y="109664"/>
                  </a:lnTo>
                  <a:lnTo>
                    <a:pt x="27330" y="111836"/>
                  </a:lnTo>
                  <a:lnTo>
                    <a:pt x="27330" y="115658"/>
                  </a:lnTo>
                  <a:lnTo>
                    <a:pt x="27787" y="117322"/>
                  </a:lnTo>
                  <a:lnTo>
                    <a:pt x="28930" y="118757"/>
                  </a:lnTo>
                  <a:lnTo>
                    <a:pt x="29845" y="119976"/>
                  </a:lnTo>
                  <a:lnTo>
                    <a:pt x="31661" y="120446"/>
                  </a:lnTo>
                  <a:lnTo>
                    <a:pt x="35763" y="120446"/>
                  </a:lnTo>
                  <a:lnTo>
                    <a:pt x="36906" y="118757"/>
                  </a:lnTo>
                  <a:lnTo>
                    <a:pt x="37592" y="116370"/>
                  </a:lnTo>
                  <a:lnTo>
                    <a:pt x="37820" y="115189"/>
                  </a:lnTo>
                  <a:lnTo>
                    <a:pt x="38049" y="114452"/>
                  </a:lnTo>
                  <a:lnTo>
                    <a:pt x="38493" y="113271"/>
                  </a:lnTo>
                  <a:lnTo>
                    <a:pt x="40322" y="113271"/>
                  </a:lnTo>
                  <a:lnTo>
                    <a:pt x="40779" y="114223"/>
                  </a:lnTo>
                  <a:lnTo>
                    <a:pt x="40779" y="116141"/>
                  </a:lnTo>
                  <a:lnTo>
                    <a:pt x="40322" y="117322"/>
                  </a:lnTo>
                  <a:lnTo>
                    <a:pt x="39636" y="118059"/>
                  </a:lnTo>
                  <a:lnTo>
                    <a:pt x="42824" y="119722"/>
                  </a:lnTo>
                  <a:lnTo>
                    <a:pt x="43738" y="118287"/>
                  </a:lnTo>
                  <a:lnTo>
                    <a:pt x="44196" y="116141"/>
                  </a:lnTo>
                  <a:lnTo>
                    <a:pt x="44196" y="111099"/>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362037" y="1456212"/>
              <a:ext cx="474599" cy="20814"/>
            </a:xfrm>
            <a:prstGeom prst="rect">
              <a:avLst/>
            </a:prstGeom>
          </p:spPr>
        </p:pic>
        <p:sp>
          <p:nvSpPr>
            <p:cNvPr id="13" name="object 13"/>
            <p:cNvSpPr/>
            <p:nvPr/>
          </p:nvSpPr>
          <p:spPr>
            <a:xfrm>
              <a:off x="166878" y="133731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sp>
          <p:nvSpPr>
            <p:cNvPr id="14" name="object 14"/>
            <p:cNvSpPr/>
            <p:nvPr/>
          </p:nvSpPr>
          <p:spPr>
            <a:xfrm>
              <a:off x="681227" y="194614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928944" y="3186318"/>
            <a:ext cx="109347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Linki</a:t>
            </a:r>
            <a:r>
              <a:rPr sz="350" b="1" spc="-20" dirty="0">
                <a:latin typeface="Arial"/>
                <a:cs typeface="Arial"/>
              </a:rPr>
              <a:t>ng</a:t>
            </a:r>
            <a:r>
              <a:rPr sz="350" b="1" spc="-10" dirty="0">
                <a:latin typeface="Arial"/>
                <a:cs typeface="Arial"/>
              </a:rPr>
              <a:t> </a:t>
            </a:r>
            <a:r>
              <a:rPr sz="350" b="1" spc="-15" dirty="0">
                <a:latin typeface="Arial"/>
                <a:cs typeface="Arial"/>
              </a:rPr>
              <a:t>Long-Term</a:t>
            </a:r>
            <a:r>
              <a:rPr sz="350" b="1" spc="-10" dirty="0">
                <a:latin typeface="Arial"/>
                <a:cs typeface="Arial"/>
              </a:rPr>
              <a:t> </a:t>
            </a:r>
            <a:r>
              <a:rPr sz="350" b="1" spc="-20" dirty="0">
                <a:latin typeface="Arial"/>
                <a:cs typeface="Arial"/>
              </a:rPr>
              <a:t>Dietar</a:t>
            </a:r>
            <a:r>
              <a:rPr sz="350" b="1" spc="-15" dirty="0">
                <a:latin typeface="Arial"/>
                <a:cs typeface="Arial"/>
              </a:rPr>
              <a:t>y</a:t>
            </a:r>
            <a:r>
              <a:rPr sz="350" b="1" spc="-10" dirty="0">
                <a:latin typeface="Arial"/>
                <a:cs typeface="Arial"/>
              </a:rPr>
              <a:t> </a:t>
            </a:r>
            <a:r>
              <a:rPr sz="350" b="1" spc="-15" dirty="0">
                <a:latin typeface="Arial"/>
                <a:cs typeface="Arial"/>
              </a:rPr>
              <a:t>Patterns</a:t>
            </a:r>
            <a:r>
              <a:rPr sz="350" b="1" spc="-10" dirty="0">
                <a:latin typeface="Arial"/>
                <a:cs typeface="Arial"/>
              </a:rPr>
              <a:t> </a:t>
            </a:r>
            <a:r>
              <a:rPr sz="350" b="1" spc="-20" dirty="0">
                <a:latin typeface="Arial"/>
                <a:cs typeface="Arial"/>
              </a:rPr>
              <a:t>w</a:t>
            </a:r>
            <a:r>
              <a:rPr sz="350" b="1" spc="-15" dirty="0">
                <a:latin typeface="Arial"/>
                <a:cs typeface="Arial"/>
              </a:rPr>
              <a:t>ith</a:t>
            </a:r>
            <a:r>
              <a:rPr sz="350" b="1" spc="-10" dirty="0">
                <a:latin typeface="Arial"/>
                <a:cs typeface="Arial"/>
              </a:rPr>
              <a:t> </a:t>
            </a:r>
            <a:r>
              <a:rPr sz="350" b="1" spc="-15" dirty="0">
                <a:latin typeface="Arial"/>
                <a:cs typeface="Arial"/>
              </a:rPr>
              <a:t>Gut</a:t>
            </a:r>
            <a:r>
              <a:rPr sz="350" b="1" spc="-10" dirty="0">
                <a:latin typeface="Arial"/>
                <a:cs typeface="Arial"/>
              </a:rPr>
              <a:t> </a:t>
            </a:r>
            <a:r>
              <a:rPr sz="350" b="1" spc="-15" dirty="0">
                <a:latin typeface="Arial"/>
                <a:cs typeface="Arial"/>
              </a:rPr>
              <a:t>Mi</a:t>
            </a:r>
            <a:r>
              <a:rPr sz="350" b="1" spc="-20" dirty="0">
                <a:latin typeface="Arial"/>
                <a:cs typeface="Arial"/>
              </a:rPr>
              <a:t>crob</a:t>
            </a:r>
            <a:r>
              <a:rPr sz="350" b="1" spc="-15" dirty="0">
                <a:latin typeface="Arial"/>
                <a:cs typeface="Arial"/>
              </a:rPr>
              <a:t>ial</a:t>
            </a:r>
            <a:endParaRPr sz="350">
              <a:latin typeface="Arial"/>
              <a:cs typeface="Arial"/>
            </a:endParaRPr>
          </a:p>
        </p:txBody>
      </p:sp>
      <p:sp>
        <p:nvSpPr>
          <p:cNvPr id="16" name="object 16"/>
          <p:cNvSpPr txBox="1"/>
          <p:nvPr/>
        </p:nvSpPr>
        <p:spPr>
          <a:xfrm>
            <a:off x="928944" y="3250424"/>
            <a:ext cx="26416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Enterotypes</a:t>
            </a:r>
            <a:endParaRPr sz="350">
              <a:latin typeface="Arial"/>
              <a:cs typeface="Arial"/>
            </a:endParaRPr>
          </a:p>
        </p:txBody>
      </p:sp>
      <p:sp>
        <p:nvSpPr>
          <p:cNvPr id="17" name="object 17"/>
          <p:cNvSpPr txBox="1"/>
          <p:nvPr/>
        </p:nvSpPr>
        <p:spPr>
          <a:xfrm>
            <a:off x="903545" y="3348952"/>
            <a:ext cx="1325245"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Gary</a:t>
            </a:r>
            <a:r>
              <a:rPr sz="250" b="1" dirty="0">
                <a:latin typeface="Arial"/>
                <a:cs typeface="Arial"/>
              </a:rPr>
              <a:t> </a:t>
            </a:r>
            <a:r>
              <a:rPr sz="250" b="1" spc="-15" dirty="0">
                <a:latin typeface="Arial"/>
                <a:cs typeface="Arial"/>
              </a:rPr>
              <a:t>D.</a:t>
            </a:r>
            <a:r>
              <a:rPr sz="250" b="1" spc="-10" dirty="0">
                <a:latin typeface="Arial"/>
                <a:cs typeface="Arial"/>
              </a:rPr>
              <a:t> Wu</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Jun</a:t>
            </a:r>
            <a:r>
              <a:rPr sz="250" b="1" dirty="0">
                <a:latin typeface="Arial"/>
                <a:cs typeface="Arial"/>
              </a:rPr>
              <a:t> </a:t>
            </a:r>
            <a:r>
              <a:rPr sz="250" b="1" spc="-15" dirty="0">
                <a:latin typeface="Arial"/>
                <a:cs typeface="Arial"/>
              </a:rPr>
              <a:t>Chen</a:t>
            </a:r>
            <a:r>
              <a:rPr sz="300" spc="-22" baseline="27777" dirty="0">
                <a:latin typeface="Arial"/>
                <a:cs typeface="Arial"/>
              </a:rPr>
              <a:t>2,3</a:t>
            </a:r>
            <a:r>
              <a:rPr sz="250" spc="-15" dirty="0">
                <a:latin typeface="Arial"/>
                <a:cs typeface="Arial"/>
              </a:rPr>
              <a:t>,</a:t>
            </a:r>
            <a:r>
              <a:rPr sz="250" dirty="0">
                <a:latin typeface="Arial"/>
                <a:cs typeface="Arial"/>
              </a:rPr>
              <a:t> </a:t>
            </a:r>
            <a:r>
              <a:rPr sz="250" b="1" spc="-10" dirty="0">
                <a:latin typeface="Arial"/>
                <a:cs typeface="Arial"/>
              </a:rPr>
              <a:t>Christian</a:t>
            </a:r>
            <a:r>
              <a:rPr sz="250" b="1" dirty="0">
                <a:latin typeface="Arial"/>
                <a:cs typeface="Arial"/>
              </a:rPr>
              <a:t> </a:t>
            </a:r>
            <a:r>
              <a:rPr sz="250" b="1" spc="-10" dirty="0">
                <a:latin typeface="Arial"/>
                <a:cs typeface="Arial"/>
              </a:rPr>
              <a:t>Hoffmann</a:t>
            </a:r>
            <a:r>
              <a:rPr sz="300" spc="-15" baseline="27777" dirty="0">
                <a:latin typeface="Arial"/>
                <a:cs typeface="Arial"/>
              </a:rPr>
              <a:t>4,5</a:t>
            </a:r>
            <a:r>
              <a:rPr sz="250" spc="-10" dirty="0">
                <a:latin typeface="Arial"/>
                <a:cs typeface="Arial"/>
              </a:rPr>
              <a:t>,</a:t>
            </a:r>
            <a:r>
              <a:rPr sz="250" spc="-5" dirty="0">
                <a:latin typeface="Arial"/>
                <a:cs typeface="Arial"/>
              </a:rPr>
              <a:t> </a:t>
            </a:r>
            <a:r>
              <a:rPr sz="250" b="1" spc="-15" dirty="0">
                <a:latin typeface="Arial"/>
                <a:cs typeface="Arial"/>
              </a:rPr>
              <a:t>Kyle</a:t>
            </a:r>
            <a:r>
              <a:rPr sz="250" b="1" dirty="0">
                <a:latin typeface="Arial"/>
                <a:cs typeface="Arial"/>
              </a:rPr>
              <a:t> </a:t>
            </a:r>
            <a:r>
              <a:rPr sz="250" b="1" spc="-10" dirty="0">
                <a:latin typeface="Arial"/>
                <a:cs typeface="Arial"/>
              </a:rPr>
              <a:t>Bittinger</a:t>
            </a:r>
            <a:r>
              <a:rPr sz="300" spc="-15" baseline="27777" dirty="0">
                <a:latin typeface="Arial"/>
                <a:cs typeface="Arial"/>
              </a:rPr>
              <a:t>4</a:t>
            </a:r>
            <a:r>
              <a:rPr sz="250" spc="-10" dirty="0">
                <a:latin typeface="Arial"/>
                <a:cs typeface="Arial"/>
              </a:rPr>
              <a:t>,</a:t>
            </a:r>
            <a:r>
              <a:rPr sz="250" spc="-5" dirty="0">
                <a:latin typeface="Arial"/>
                <a:cs typeface="Arial"/>
              </a:rPr>
              <a:t> </a:t>
            </a:r>
            <a:r>
              <a:rPr sz="250" b="1" spc="-15" dirty="0">
                <a:latin typeface="Arial"/>
                <a:cs typeface="Arial"/>
              </a:rPr>
              <a:t>Ying-Yu</a:t>
            </a:r>
            <a:r>
              <a:rPr sz="250" b="1" dirty="0">
                <a:latin typeface="Arial"/>
                <a:cs typeface="Arial"/>
              </a:rPr>
              <a:t> </a:t>
            </a:r>
            <a:r>
              <a:rPr sz="250" b="1" spc="-10" dirty="0">
                <a:latin typeface="Arial"/>
                <a:cs typeface="Arial"/>
              </a:rPr>
              <a:t>Chen</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Sue</a:t>
            </a:r>
            <a:r>
              <a:rPr sz="250" b="1" dirty="0">
                <a:latin typeface="Arial"/>
                <a:cs typeface="Arial"/>
              </a:rPr>
              <a:t> </a:t>
            </a:r>
            <a:r>
              <a:rPr sz="250" b="1" spc="-10" dirty="0">
                <a:latin typeface="Arial"/>
                <a:cs typeface="Arial"/>
              </a:rPr>
              <a:t>A.</a:t>
            </a:r>
            <a:endParaRPr sz="250">
              <a:latin typeface="Arial"/>
              <a:cs typeface="Arial"/>
            </a:endParaRPr>
          </a:p>
        </p:txBody>
      </p:sp>
      <p:sp>
        <p:nvSpPr>
          <p:cNvPr id="18" name="object 18"/>
          <p:cNvSpPr txBox="1"/>
          <p:nvPr/>
        </p:nvSpPr>
        <p:spPr>
          <a:xfrm>
            <a:off x="903545" y="3387364"/>
            <a:ext cx="134556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Keilbaugh</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Meenakshi</a:t>
            </a:r>
            <a:r>
              <a:rPr sz="250" b="1" spc="5" dirty="0">
                <a:latin typeface="Arial"/>
                <a:cs typeface="Arial"/>
              </a:rPr>
              <a:t> </a:t>
            </a:r>
            <a:r>
              <a:rPr sz="250" b="1" spc="-10" dirty="0">
                <a:latin typeface="Arial"/>
                <a:cs typeface="Arial"/>
              </a:rPr>
              <a:t>Bewtra</a:t>
            </a:r>
            <a:r>
              <a:rPr sz="300" spc="-15" baseline="27777" dirty="0">
                <a:latin typeface="Arial"/>
                <a:cs typeface="Arial"/>
              </a:rPr>
              <a:t>1,2</a:t>
            </a:r>
            <a:r>
              <a:rPr sz="250" spc="-10" dirty="0">
                <a:latin typeface="Arial"/>
                <a:cs typeface="Arial"/>
              </a:rPr>
              <a:t>,</a:t>
            </a:r>
            <a:r>
              <a:rPr sz="250" spc="5" dirty="0">
                <a:latin typeface="Arial"/>
                <a:cs typeface="Arial"/>
              </a:rPr>
              <a:t> </a:t>
            </a:r>
            <a:r>
              <a:rPr sz="250" b="1" spc="-15" dirty="0">
                <a:latin typeface="Arial"/>
                <a:cs typeface="Arial"/>
              </a:rPr>
              <a:t>Dan</a:t>
            </a:r>
            <a:r>
              <a:rPr sz="250" b="1" spc="-5" dirty="0">
                <a:latin typeface="Arial"/>
                <a:cs typeface="Arial"/>
              </a:rPr>
              <a:t> </a:t>
            </a:r>
            <a:r>
              <a:rPr sz="250" b="1" spc="-15" dirty="0">
                <a:latin typeface="Arial"/>
                <a:cs typeface="Arial"/>
              </a:rPr>
              <a:t>Knights</a:t>
            </a:r>
            <a:r>
              <a:rPr sz="300" spc="-22" baseline="27777" dirty="0">
                <a:latin typeface="Arial"/>
                <a:cs typeface="Arial"/>
              </a:rPr>
              <a:t>6</a:t>
            </a:r>
            <a:r>
              <a:rPr sz="250" spc="-15" dirty="0">
                <a:latin typeface="Arial"/>
                <a:cs typeface="Arial"/>
              </a:rPr>
              <a:t>,</a:t>
            </a:r>
            <a:r>
              <a:rPr sz="250" spc="5" dirty="0">
                <a:latin typeface="Arial"/>
                <a:cs typeface="Arial"/>
              </a:rPr>
              <a:t> </a:t>
            </a:r>
            <a:r>
              <a:rPr sz="250" b="1" spc="-10" dirty="0">
                <a:latin typeface="Arial"/>
                <a:cs typeface="Arial"/>
              </a:rPr>
              <a:t>William</a:t>
            </a:r>
            <a:r>
              <a:rPr sz="250" b="1" spc="-5" dirty="0">
                <a:latin typeface="Arial"/>
                <a:cs typeface="Arial"/>
              </a:rPr>
              <a:t> </a:t>
            </a:r>
            <a:r>
              <a:rPr sz="250" b="1" spc="-15" dirty="0">
                <a:latin typeface="Arial"/>
                <a:cs typeface="Arial"/>
              </a:rPr>
              <a:t>A.</a:t>
            </a:r>
            <a:r>
              <a:rPr sz="250" b="1" dirty="0">
                <a:latin typeface="Arial"/>
                <a:cs typeface="Arial"/>
              </a:rPr>
              <a:t> </a:t>
            </a:r>
            <a:r>
              <a:rPr sz="250" b="1" spc="-10" dirty="0">
                <a:latin typeface="Arial"/>
                <a:cs typeface="Arial"/>
              </a:rPr>
              <a:t>Walters</a:t>
            </a:r>
            <a:r>
              <a:rPr sz="300" spc="-15" baseline="27777" dirty="0">
                <a:latin typeface="Arial"/>
                <a:cs typeface="Arial"/>
              </a:rPr>
              <a:t>7</a:t>
            </a:r>
            <a:r>
              <a:rPr sz="250" spc="-10" dirty="0">
                <a:latin typeface="Arial"/>
                <a:cs typeface="Arial"/>
              </a:rPr>
              <a:t>,</a:t>
            </a:r>
            <a:r>
              <a:rPr sz="250" dirty="0">
                <a:latin typeface="Arial"/>
                <a:cs typeface="Arial"/>
              </a:rPr>
              <a:t> </a:t>
            </a:r>
            <a:r>
              <a:rPr sz="250" b="1" spc="-15" dirty="0">
                <a:latin typeface="Arial"/>
                <a:cs typeface="Arial"/>
              </a:rPr>
              <a:t>Rob</a:t>
            </a:r>
            <a:r>
              <a:rPr sz="250" b="1" spc="-5" dirty="0">
                <a:latin typeface="Arial"/>
                <a:cs typeface="Arial"/>
              </a:rPr>
              <a:t> </a:t>
            </a:r>
            <a:r>
              <a:rPr sz="250" b="1" spc="-10" dirty="0">
                <a:latin typeface="Arial"/>
                <a:cs typeface="Arial"/>
              </a:rPr>
              <a:t>Knight</a:t>
            </a:r>
            <a:r>
              <a:rPr sz="300" spc="-15" baseline="27777" dirty="0">
                <a:latin typeface="Arial"/>
                <a:cs typeface="Arial"/>
              </a:rPr>
              <a:t>8,9</a:t>
            </a:r>
            <a:r>
              <a:rPr sz="250" spc="-10" dirty="0">
                <a:latin typeface="Arial"/>
                <a:cs typeface="Arial"/>
              </a:rPr>
              <a:t>,</a:t>
            </a:r>
            <a:r>
              <a:rPr sz="250" spc="5" dirty="0">
                <a:latin typeface="Arial"/>
                <a:cs typeface="Arial"/>
              </a:rPr>
              <a:t> </a:t>
            </a:r>
            <a:r>
              <a:rPr sz="250" b="1" spc="-15" dirty="0">
                <a:latin typeface="Arial"/>
                <a:cs typeface="Arial"/>
              </a:rPr>
              <a:t>Rohini</a:t>
            </a:r>
            <a:endParaRPr sz="250">
              <a:latin typeface="Arial"/>
              <a:cs typeface="Arial"/>
            </a:endParaRPr>
          </a:p>
        </p:txBody>
      </p:sp>
      <p:sp>
        <p:nvSpPr>
          <p:cNvPr id="19" name="object 19"/>
          <p:cNvSpPr txBox="1"/>
          <p:nvPr/>
        </p:nvSpPr>
        <p:spPr>
          <a:xfrm>
            <a:off x="903545" y="3425745"/>
            <a:ext cx="131635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Sinha</a:t>
            </a:r>
            <a:r>
              <a:rPr sz="300" spc="-15" baseline="27777" dirty="0">
                <a:latin typeface="Arial"/>
                <a:cs typeface="Arial"/>
              </a:rPr>
              <a:t>4</a:t>
            </a:r>
            <a:r>
              <a:rPr sz="250" spc="-10" dirty="0">
                <a:latin typeface="Arial"/>
                <a:cs typeface="Arial"/>
              </a:rPr>
              <a:t>,</a:t>
            </a:r>
            <a:r>
              <a:rPr sz="250" dirty="0">
                <a:latin typeface="Arial"/>
                <a:cs typeface="Arial"/>
              </a:rPr>
              <a:t> </a:t>
            </a:r>
            <a:r>
              <a:rPr sz="250" b="1" spc="-15" dirty="0">
                <a:latin typeface="Arial"/>
                <a:cs typeface="Arial"/>
              </a:rPr>
              <a:t>Erin</a:t>
            </a:r>
            <a:r>
              <a:rPr sz="250" b="1" dirty="0">
                <a:latin typeface="Arial"/>
                <a:cs typeface="Arial"/>
              </a:rPr>
              <a:t> </a:t>
            </a:r>
            <a:r>
              <a:rPr sz="250" b="1" spc="-10" dirty="0">
                <a:latin typeface="Arial"/>
                <a:cs typeface="Arial"/>
              </a:rPr>
              <a:t>Gilroy</a:t>
            </a:r>
            <a:r>
              <a:rPr sz="300" spc="-15" baseline="27777" dirty="0">
                <a:latin typeface="Arial"/>
                <a:cs typeface="Arial"/>
              </a:rPr>
              <a:t>2</a:t>
            </a:r>
            <a:r>
              <a:rPr sz="250" spc="-10" dirty="0">
                <a:latin typeface="Arial"/>
                <a:cs typeface="Arial"/>
              </a:rPr>
              <a:t>,</a:t>
            </a:r>
            <a:r>
              <a:rPr sz="250" dirty="0">
                <a:latin typeface="Arial"/>
                <a:cs typeface="Arial"/>
              </a:rPr>
              <a:t> </a:t>
            </a:r>
            <a:r>
              <a:rPr sz="250" b="1" spc="-15" dirty="0">
                <a:latin typeface="Arial"/>
                <a:cs typeface="Arial"/>
              </a:rPr>
              <a:t>Kernika</a:t>
            </a:r>
            <a:r>
              <a:rPr sz="250" b="1" dirty="0">
                <a:latin typeface="Arial"/>
                <a:cs typeface="Arial"/>
              </a:rPr>
              <a:t> </a:t>
            </a:r>
            <a:r>
              <a:rPr sz="250" b="1" spc="-10" dirty="0">
                <a:latin typeface="Arial"/>
                <a:cs typeface="Arial"/>
              </a:rPr>
              <a:t>Gupta</a:t>
            </a:r>
            <a:r>
              <a:rPr sz="300" spc="-15" baseline="27777" dirty="0">
                <a:latin typeface="Arial"/>
                <a:cs typeface="Arial"/>
              </a:rPr>
              <a:t>10</a:t>
            </a:r>
            <a:r>
              <a:rPr sz="250" spc="-10" dirty="0">
                <a:latin typeface="Arial"/>
                <a:cs typeface="Arial"/>
              </a:rPr>
              <a:t>,</a:t>
            </a:r>
            <a:r>
              <a:rPr sz="250" dirty="0">
                <a:latin typeface="Arial"/>
                <a:cs typeface="Arial"/>
              </a:rPr>
              <a:t> </a:t>
            </a:r>
            <a:r>
              <a:rPr sz="250" b="1" spc="-15" dirty="0">
                <a:latin typeface="Arial"/>
                <a:cs typeface="Arial"/>
              </a:rPr>
              <a:t>Robert</a:t>
            </a:r>
            <a:r>
              <a:rPr sz="250" b="1" dirty="0">
                <a:latin typeface="Arial"/>
                <a:cs typeface="Arial"/>
              </a:rPr>
              <a:t> </a:t>
            </a:r>
            <a:r>
              <a:rPr sz="250" b="1" spc="-10" dirty="0">
                <a:latin typeface="Arial"/>
                <a:cs typeface="Arial"/>
              </a:rPr>
              <a:t>Baldassano</a:t>
            </a:r>
            <a:r>
              <a:rPr sz="300" spc="-15" baseline="27777" dirty="0">
                <a:latin typeface="Arial"/>
                <a:cs typeface="Arial"/>
              </a:rPr>
              <a:t>10</a:t>
            </a:r>
            <a:r>
              <a:rPr sz="250" spc="-10" dirty="0">
                <a:latin typeface="Arial"/>
                <a:cs typeface="Arial"/>
              </a:rPr>
              <a:t>,</a:t>
            </a:r>
            <a:r>
              <a:rPr sz="250" dirty="0">
                <a:latin typeface="Arial"/>
                <a:cs typeface="Arial"/>
              </a:rPr>
              <a:t> </a:t>
            </a:r>
            <a:r>
              <a:rPr sz="250" b="1" spc="-10" dirty="0">
                <a:latin typeface="Arial"/>
                <a:cs typeface="Arial"/>
              </a:rPr>
              <a:t>Lisa</a:t>
            </a:r>
            <a:r>
              <a:rPr sz="250" b="1" dirty="0">
                <a:latin typeface="Arial"/>
                <a:cs typeface="Arial"/>
              </a:rPr>
              <a:t> </a:t>
            </a:r>
            <a:r>
              <a:rPr sz="250" b="1" spc="-10" dirty="0">
                <a:latin typeface="Arial"/>
                <a:cs typeface="Arial"/>
              </a:rPr>
              <a:t>Nessel</a:t>
            </a:r>
            <a:r>
              <a:rPr sz="300" spc="-15" baseline="27777" dirty="0">
                <a:latin typeface="Arial"/>
                <a:cs typeface="Arial"/>
              </a:rPr>
              <a:t>2</a:t>
            </a:r>
            <a:r>
              <a:rPr sz="250" spc="-10" dirty="0">
                <a:latin typeface="Arial"/>
                <a:cs typeface="Arial"/>
              </a:rPr>
              <a:t>,</a:t>
            </a:r>
            <a:r>
              <a:rPr sz="250" spc="-5" dirty="0">
                <a:latin typeface="Arial"/>
                <a:cs typeface="Arial"/>
              </a:rPr>
              <a:t> </a:t>
            </a:r>
            <a:r>
              <a:rPr sz="250" b="1" spc="-15" dirty="0">
                <a:latin typeface="Arial"/>
                <a:cs typeface="Arial"/>
              </a:rPr>
              <a:t>Hongzhe</a:t>
            </a:r>
            <a:r>
              <a:rPr sz="250" b="1" dirty="0">
                <a:latin typeface="Arial"/>
                <a:cs typeface="Arial"/>
              </a:rPr>
              <a:t> </a:t>
            </a:r>
            <a:r>
              <a:rPr sz="250" b="1" spc="-10" dirty="0">
                <a:latin typeface="Arial"/>
                <a:cs typeface="Arial"/>
              </a:rPr>
              <a:t>Li</a:t>
            </a:r>
            <a:r>
              <a:rPr sz="300" spc="-15" baseline="27777" dirty="0">
                <a:latin typeface="Arial"/>
                <a:cs typeface="Arial"/>
              </a:rPr>
              <a:t>2,3</a:t>
            </a:r>
            <a:r>
              <a:rPr sz="250" spc="-10" dirty="0">
                <a:latin typeface="Arial"/>
                <a:cs typeface="Arial"/>
              </a:rPr>
              <a:t>,</a:t>
            </a:r>
            <a:endParaRPr sz="250">
              <a:latin typeface="Arial"/>
              <a:cs typeface="Arial"/>
            </a:endParaRPr>
          </a:p>
        </p:txBody>
      </p:sp>
      <p:sp>
        <p:nvSpPr>
          <p:cNvPr id="20" name="object 20"/>
          <p:cNvSpPr txBox="1"/>
          <p:nvPr/>
        </p:nvSpPr>
        <p:spPr>
          <a:xfrm>
            <a:off x="903544" y="3464157"/>
            <a:ext cx="764540"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Freder</a:t>
            </a:r>
            <a:r>
              <a:rPr sz="250" b="1" spc="-10" dirty="0">
                <a:latin typeface="Arial"/>
                <a:cs typeface="Arial"/>
              </a:rPr>
              <a:t>ic</a:t>
            </a:r>
            <a:r>
              <a:rPr sz="250" b="1" spc="-5" dirty="0">
                <a:latin typeface="Arial"/>
                <a:cs typeface="Arial"/>
              </a:rPr>
              <a:t> </a:t>
            </a:r>
            <a:r>
              <a:rPr sz="250" b="1" spc="-20" dirty="0">
                <a:latin typeface="Arial"/>
                <a:cs typeface="Arial"/>
              </a:rPr>
              <a:t>D</a:t>
            </a:r>
            <a:r>
              <a:rPr sz="250" b="1" spc="-5" dirty="0">
                <a:latin typeface="Arial"/>
                <a:cs typeface="Arial"/>
              </a:rPr>
              <a:t>. </a:t>
            </a:r>
            <a:r>
              <a:rPr sz="250" b="1" spc="-15" dirty="0">
                <a:latin typeface="Arial"/>
                <a:cs typeface="Arial"/>
              </a:rPr>
              <a:t>Bush</a:t>
            </a:r>
            <a:r>
              <a:rPr sz="250" b="1" spc="-25" dirty="0">
                <a:latin typeface="Arial"/>
                <a:cs typeface="Arial"/>
              </a:rPr>
              <a:t>m</a:t>
            </a:r>
            <a:r>
              <a:rPr sz="250" b="1" spc="-10" dirty="0">
                <a:latin typeface="Arial"/>
                <a:cs typeface="Arial"/>
              </a:rPr>
              <a:t>a</a:t>
            </a:r>
            <a:r>
              <a:rPr sz="250" b="1" spc="-5" dirty="0">
                <a:latin typeface="Arial"/>
                <a:cs typeface="Arial"/>
              </a:rPr>
              <a:t>n</a:t>
            </a:r>
            <a:r>
              <a:rPr sz="300" spc="-15" baseline="27777" dirty="0">
                <a:latin typeface="Arial"/>
                <a:cs typeface="Arial"/>
              </a:rPr>
              <a:t>4,*</a:t>
            </a:r>
            <a:r>
              <a:rPr sz="250" spc="-5" dirty="0">
                <a:latin typeface="Arial"/>
                <a:cs typeface="Arial"/>
              </a:rPr>
              <a:t>, </a:t>
            </a:r>
            <a:r>
              <a:rPr sz="250" spc="-10" dirty="0">
                <a:latin typeface="Arial"/>
                <a:cs typeface="Arial"/>
              </a:rPr>
              <a:t>and</a:t>
            </a:r>
            <a:r>
              <a:rPr sz="250" spc="-5" dirty="0">
                <a:latin typeface="Arial"/>
                <a:cs typeface="Arial"/>
              </a:rPr>
              <a:t> </a:t>
            </a:r>
            <a:r>
              <a:rPr sz="250" b="1" spc="-15" dirty="0">
                <a:latin typeface="Arial"/>
                <a:cs typeface="Arial"/>
              </a:rPr>
              <a:t>James</a:t>
            </a:r>
            <a:r>
              <a:rPr sz="250" b="1" spc="-5" dirty="0">
                <a:latin typeface="Arial"/>
                <a:cs typeface="Arial"/>
              </a:rPr>
              <a:t> </a:t>
            </a:r>
            <a:r>
              <a:rPr sz="250" b="1" spc="-20" dirty="0">
                <a:latin typeface="Arial"/>
                <a:cs typeface="Arial"/>
              </a:rPr>
              <a:t>D</a:t>
            </a:r>
            <a:r>
              <a:rPr sz="250" b="1" spc="-5" dirty="0">
                <a:latin typeface="Arial"/>
                <a:cs typeface="Arial"/>
              </a:rPr>
              <a:t>.</a:t>
            </a:r>
            <a:r>
              <a:rPr sz="250" b="1" spc="-10" dirty="0">
                <a:latin typeface="Arial"/>
                <a:cs typeface="Arial"/>
              </a:rPr>
              <a:t> Lewi</a:t>
            </a:r>
            <a:r>
              <a:rPr sz="250" b="1" spc="-5" dirty="0">
                <a:latin typeface="Arial"/>
                <a:cs typeface="Arial"/>
              </a:rPr>
              <a:t>s</a:t>
            </a:r>
            <a:r>
              <a:rPr sz="300" spc="-15" baseline="27777" dirty="0">
                <a:latin typeface="Arial"/>
                <a:cs typeface="Arial"/>
              </a:rPr>
              <a:t>1,2,3,*</a:t>
            </a:r>
            <a:endParaRPr sz="300" baseline="27777">
              <a:latin typeface="Arial"/>
              <a:cs typeface="Arial"/>
            </a:endParaRPr>
          </a:p>
        </p:txBody>
      </p:sp>
      <p:sp>
        <p:nvSpPr>
          <p:cNvPr id="21" name="object 21"/>
          <p:cNvSpPr txBox="1"/>
          <p:nvPr/>
        </p:nvSpPr>
        <p:spPr>
          <a:xfrm>
            <a:off x="903545" y="3509057"/>
            <a:ext cx="1226185" cy="51296"/>
          </a:xfrm>
          <a:prstGeom prst="rect">
            <a:avLst/>
          </a:prstGeom>
        </p:spPr>
        <p:txBody>
          <a:bodyPr vert="horz" wrap="square" lIns="0" tIns="12700" rIns="0" bIns="0" rtlCol="0">
            <a:spAutoFit/>
          </a:bodyPr>
          <a:lstStyle/>
          <a:p>
            <a:pPr marL="38100">
              <a:spcBef>
                <a:spcPts val="100"/>
              </a:spcBef>
            </a:pPr>
            <a:r>
              <a:rPr sz="225" spc="7" baseline="37037" dirty="0">
                <a:latin typeface="Arial"/>
                <a:cs typeface="Arial"/>
              </a:rPr>
              <a:t>1</a:t>
            </a:r>
            <a:r>
              <a:rPr sz="250" spc="-15" dirty="0">
                <a:latin typeface="Arial"/>
                <a:cs typeface="Arial"/>
              </a:rPr>
              <a:t>D</a:t>
            </a:r>
            <a:r>
              <a:rPr sz="250" spc="-10" dirty="0">
                <a:latin typeface="Arial"/>
                <a:cs typeface="Arial"/>
              </a:rPr>
              <a:t>ivis</a:t>
            </a:r>
            <a:r>
              <a:rPr sz="250" spc="-15" dirty="0">
                <a:latin typeface="Arial"/>
                <a:cs typeface="Arial"/>
              </a:rPr>
              <a:t>io</a:t>
            </a:r>
            <a:r>
              <a:rPr sz="250" spc="-10" dirty="0">
                <a:latin typeface="Arial"/>
                <a:cs typeface="Arial"/>
              </a:rPr>
              <a:t>n</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Gastroentero</a:t>
            </a:r>
            <a:r>
              <a:rPr sz="250" spc="-15" dirty="0">
                <a:latin typeface="Arial"/>
                <a:cs typeface="Arial"/>
              </a:rPr>
              <a:t>logy</a:t>
            </a:r>
            <a:r>
              <a:rPr sz="250" spc="-5" dirty="0">
                <a:latin typeface="Arial"/>
                <a:cs typeface="Arial"/>
              </a:rPr>
              <a:t>, </a:t>
            </a:r>
            <a:r>
              <a:rPr sz="250" spc="-15" dirty="0">
                <a:latin typeface="Arial"/>
                <a:cs typeface="Arial"/>
              </a:rPr>
              <a:t>Perelma</a:t>
            </a:r>
            <a:r>
              <a:rPr sz="250" spc="-10" dirty="0">
                <a:latin typeface="Arial"/>
                <a:cs typeface="Arial"/>
              </a:rPr>
              <a:t>n</a:t>
            </a:r>
            <a:r>
              <a:rPr sz="250" spc="-5" dirty="0">
                <a:latin typeface="Arial"/>
                <a:cs typeface="Arial"/>
              </a:rPr>
              <a:t> </a:t>
            </a:r>
            <a:r>
              <a:rPr sz="250" spc="-20" dirty="0">
                <a:latin typeface="Arial"/>
                <a:cs typeface="Arial"/>
              </a:rPr>
              <a:t>S</a:t>
            </a:r>
            <a:r>
              <a:rPr sz="250" spc="-10" dirty="0">
                <a:latin typeface="Arial"/>
                <a:cs typeface="Arial"/>
              </a:rPr>
              <a:t>chool</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Medi</a:t>
            </a:r>
            <a:r>
              <a:rPr sz="250" spc="-15" dirty="0">
                <a:latin typeface="Arial"/>
                <a:cs typeface="Arial"/>
              </a:rPr>
              <a:t>ci</a:t>
            </a:r>
            <a:r>
              <a:rPr sz="250" spc="-10" dirty="0">
                <a:latin typeface="Arial"/>
                <a:cs typeface="Arial"/>
              </a:rPr>
              <a:t>ne,</a:t>
            </a:r>
            <a:r>
              <a:rPr sz="250" spc="-5" dirty="0">
                <a:latin typeface="Arial"/>
                <a:cs typeface="Arial"/>
              </a:rPr>
              <a:t> </a:t>
            </a:r>
            <a:r>
              <a:rPr sz="250" spc="-10" dirty="0">
                <a:latin typeface="Arial"/>
                <a:cs typeface="Arial"/>
              </a:rPr>
              <a:t>Uni</a:t>
            </a:r>
            <a:r>
              <a:rPr sz="250" spc="-15" dirty="0">
                <a:latin typeface="Arial"/>
                <a:cs typeface="Arial"/>
              </a:rPr>
              <a:t>v</a:t>
            </a:r>
            <a:r>
              <a:rPr sz="250" spc="-10" dirty="0">
                <a:latin typeface="Arial"/>
                <a:cs typeface="Arial"/>
              </a:rPr>
              <a:t>er</a:t>
            </a:r>
            <a:r>
              <a:rPr sz="250" spc="-15" dirty="0">
                <a:latin typeface="Arial"/>
                <a:cs typeface="Arial"/>
              </a:rPr>
              <a:t>si</a:t>
            </a:r>
            <a:r>
              <a:rPr sz="250" spc="-10" dirty="0">
                <a:latin typeface="Arial"/>
                <a:cs typeface="Arial"/>
              </a:rPr>
              <a:t>ty</a:t>
            </a:r>
            <a:r>
              <a:rPr sz="250" spc="-5" dirty="0">
                <a:latin typeface="Arial"/>
                <a:cs typeface="Arial"/>
              </a:rPr>
              <a:t> </a:t>
            </a:r>
            <a:r>
              <a:rPr sz="250" spc="-15" dirty="0">
                <a:latin typeface="Arial"/>
                <a:cs typeface="Arial"/>
              </a:rPr>
              <a:t>o</a:t>
            </a:r>
            <a:r>
              <a:rPr sz="250" spc="-5" dirty="0">
                <a:latin typeface="Arial"/>
                <a:cs typeface="Arial"/>
              </a:rPr>
              <a:t>f </a:t>
            </a:r>
            <a:r>
              <a:rPr sz="250" spc="-20" dirty="0">
                <a:latin typeface="Arial"/>
                <a:cs typeface="Arial"/>
              </a:rPr>
              <a:t>P</a:t>
            </a:r>
            <a:r>
              <a:rPr sz="250" spc="-10" dirty="0">
                <a:latin typeface="Arial"/>
                <a:cs typeface="Arial"/>
              </a:rPr>
              <a:t>enns</a:t>
            </a:r>
            <a:r>
              <a:rPr sz="250" spc="-15" dirty="0">
                <a:latin typeface="Arial"/>
                <a:cs typeface="Arial"/>
              </a:rPr>
              <a:t>yl</a:t>
            </a:r>
            <a:r>
              <a:rPr sz="250" spc="-10" dirty="0">
                <a:latin typeface="Arial"/>
                <a:cs typeface="Arial"/>
              </a:rPr>
              <a:t>vania,</a:t>
            </a:r>
            <a:endParaRPr sz="250">
              <a:latin typeface="Arial"/>
              <a:cs typeface="Arial"/>
            </a:endParaRPr>
          </a:p>
        </p:txBody>
      </p:sp>
      <p:sp>
        <p:nvSpPr>
          <p:cNvPr id="22" name="object 22"/>
          <p:cNvSpPr txBox="1"/>
          <p:nvPr/>
        </p:nvSpPr>
        <p:spPr>
          <a:xfrm>
            <a:off x="928945" y="3547374"/>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3" name="object 23"/>
          <p:cNvSpPr txBox="1"/>
          <p:nvPr/>
        </p:nvSpPr>
        <p:spPr>
          <a:xfrm>
            <a:off x="903544" y="3604960"/>
            <a:ext cx="130429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2</a:t>
            </a:r>
            <a:r>
              <a:rPr sz="250" spc="-10" dirty="0">
                <a:latin typeface="Arial"/>
                <a:cs typeface="Arial"/>
              </a:rPr>
              <a:t>Center</a:t>
            </a:r>
            <a:r>
              <a:rPr sz="250" dirty="0">
                <a:latin typeface="Arial"/>
                <a:cs typeface="Arial"/>
              </a:rPr>
              <a:t> </a:t>
            </a:r>
            <a:r>
              <a:rPr sz="250" spc="-10" dirty="0">
                <a:latin typeface="Arial"/>
                <a:cs typeface="Arial"/>
              </a:rPr>
              <a:t>for</a:t>
            </a:r>
            <a:r>
              <a:rPr sz="250" dirty="0">
                <a:latin typeface="Arial"/>
                <a:cs typeface="Arial"/>
              </a:rPr>
              <a:t> </a:t>
            </a:r>
            <a:r>
              <a:rPr sz="250" spc="-10" dirty="0">
                <a:latin typeface="Arial"/>
                <a:cs typeface="Arial"/>
              </a:rPr>
              <a:t>Clinical</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Biostatistics,</a:t>
            </a:r>
            <a:r>
              <a:rPr sz="250" spc="5"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endParaRPr sz="250">
              <a:latin typeface="Arial"/>
              <a:cs typeface="Arial"/>
            </a:endParaRPr>
          </a:p>
        </p:txBody>
      </p:sp>
      <p:sp>
        <p:nvSpPr>
          <p:cNvPr id="24" name="object 24"/>
          <p:cNvSpPr txBox="1"/>
          <p:nvPr/>
        </p:nvSpPr>
        <p:spPr>
          <a:xfrm>
            <a:off x="928944" y="3643373"/>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5" name="object 25"/>
          <p:cNvSpPr txBox="1"/>
          <p:nvPr/>
        </p:nvSpPr>
        <p:spPr>
          <a:xfrm>
            <a:off x="903544" y="3700959"/>
            <a:ext cx="125730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3</a:t>
            </a:r>
            <a:r>
              <a:rPr sz="250" spc="-10" dirty="0">
                <a:latin typeface="Arial"/>
                <a:cs typeface="Arial"/>
              </a:rPr>
              <a:t>Department</a:t>
            </a:r>
            <a:r>
              <a:rPr sz="250"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Biostatistics</a:t>
            </a:r>
            <a:r>
              <a:rPr sz="250" dirty="0">
                <a:latin typeface="Arial"/>
                <a:cs typeface="Arial"/>
              </a:rPr>
              <a:t> </a:t>
            </a:r>
            <a:r>
              <a:rPr sz="250" spc="-15" dirty="0">
                <a:latin typeface="Arial"/>
                <a:cs typeface="Arial"/>
              </a:rPr>
              <a:t>and</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dirty="0">
                <a:latin typeface="Arial"/>
                <a:cs typeface="Arial"/>
              </a:rPr>
              <a:t> </a:t>
            </a:r>
            <a:r>
              <a:rPr sz="250" spc="-10" dirty="0">
                <a:latin typeface="Arial"/>
                <a:cs typeface="Arial"/>
              </a:rPr>
              <a:t>of</a:t>
            </a:r>
            <a:endParaRPr sz="250">
              <a:latin typeface="Arial"/>
              <a:cs typeface="Arial"/>
            </a:endParaRPr>
          </a:p>
        </p:txBody>
      </p:sp>
      <p:sp>
        <p:nvSpPr>
          <p:cNvPr id="26" name="object 26"/>
          <p:cNvSpPr txBox="1"/>
          <p:nvPr/>
        </p:nvSpPr>
        <p:spPr>
          <a:xfrm>
            <a:off x="928944" y="3739340"/>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7" name="object 27"/>
          <p:cNvSpPr txBox="1"/>
          <p:nvPr/>
        </p:nvSpPr>
        <p:spPr>
          <a:xfrm>
            <a:off x="903544" y="3796959"/>
            <a:ext cx="121666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4</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Microbiology,</a:t>
            </a:r>
            <a:r>
              <a:rPr sz="250" spc="5" dirty="0">
                <a:latin typeface="Arial"/>
                <a:cs typeface="Arial"/>
              </a:rPr>
              <a:t> </a:t>
            </a:r>
            <a:r>
              <a:rPr sz="250" spc="-15" dirty="0">
                <a:latin typeface="Arial"/>
                <a:cs typeface="Arial"/>
              </a:rPr>
              <a:t>Perelman</a:t>
            </a:r>
            <a:r>
              <a:rPr sz="250" spc="5" dirty="0">
                <a:latin typeface="Arial"/>
                <a:cs typeface="Arial"/>
              </a:rPr>
              <a:t> </a:t>
            </a:r>
            <a:r>
              <a:rPr sz="250" spc="-10" dirty="0">
                <a:latin typeface="Arial"/>
                <a:cs typeface="Arial"/>
              </a:rPr>
              <a:t>School</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Pennsylvania,</a:t>
            </a:r>
            <a:endParaRPr sz="250">
              <a:latin typeface="Arial"/>
              <a:cs typeface="Arial"/>
            </a:endParaRPr>
          </a:p>
        </p:txBody>
      </p:sp>
      <p:sp>
        <p:nvSpPr>
          <p:cNvPr id="28" name="object 28"/>
          <p:cNvSpPr txBox="1"/>
          <p:nvPr/>
        </p:nvSpPr>
        <p:spPr>
          <a:xfrm>
            <a:off x="928945" y="3835339"/>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9" name="object 29"/>
          <p:cNvSpPr txBox="1"/>
          <p:nvPr/>
        </p:nvSpPr>
        <p:spPr>
          <a:xfrm>
            <a:off x="903544" y="3873546"/>
            <a:ext cx="1336040" cy="179921"/>
          </a:xfrm>
          <a:prstGeom prst="rect">
            <a:avLst/>
          </a:prstGeom>
        </p:spPr>
        <p:txBody>
          <a:bodyPr vert="horz" wrap="square" lIns="0" tIns="12700" rIns="0" bIns="0" rtlCol="0">
            <a:spAutoFit/>
          </a:bodyPr>
          <a:lstStyle/>
          <a:p>
            <a:pPr marL="38100" marR="30480">
              <a:lnSpc>
                <a:spcPct val="151100"/>
              </a:lnSpc>
              <a:spcBef>
                <a:spcPts val="100"/>
              </a:spcBef>
            </a:pPr>
            <a:r>
              <a:rPr sz="225" spc="-15" baseline="37037" dirty="0">
                <a:latin typeface="Arial"/>
                <a:cs typeface="Arial"/>
              </a:rPr>
              <a:t>5</a:t>
            </a:r>
            <a:r>
              <a:rPr sz="250" spc="-10" dirty="0">
                <a:latin typeface="Arial"/>
                <a:cs typeface="Arial"/>
              </a:rPr>
              <a:t>Instituto de </a:t>
            </a:r>
            <a:r>
              <a:rPr sz="250" spc="-15" dirty="0">
                <a:latin typeface="Arial"/>
                <a:cs typeface="Arial"/>
              </a:rPr>
              <a:t>Ciências</a:t>
            </a:r>
            <a:r>
              <a:rPr sz="250" spc="-10" dirty="0">
                <a:latin typeface="Arial"/>
                <a:cs typeface="Arial"/>
              </a:rPr>
              <a:t> </a:t>
            </a:r>
            <a:r>
              <a:rPr sz="250" spc="-15" dirty="0">
                <a:latin typeface="Arial"/>
                <a:cs typeface="Arial"/>
              </a:rPr>
              <a:t>Biológicas,</a:t>
            </a:r>
            <a:r>
              <a:rPr sz="250" spc="-10" dirty="0">
                <a:latin typeface="Arial"/>
                <a:cs typeface="Arial"/>
              </a:rPr>
              <a:t> Universidade Federal de </a:t>
            </a:r>
            <a:r>
              <a:rPr sz="250" spc="-15" dirty="0">
                <a:latin typeface="Arial"/>
                <a:cs typeface="Arial"/>
              </a:rPr>
              <a:t>Goiás</a:t>
            </a:r>
            <a:r>
              <a:rPr sz="250" spc="-10" dirty="0">
                <a:latin typeface="Arial"/>
                <a:cs typeface="Arial"/>
              </a:rPr>
              <a:t> </a:t>
            </a:r>
            <a:r>
              <a:rPr sz="250" spc="-15" dirty="0">
                <a:latin typeface="Arial"/>
                <a:cs typeface="Arial"/>
              </a:rPr>
              <a:t>Goiania,</a:t>
            </a:r>
            <a:r>
              <a:rPr sz="250" spc="-10" dirty="0">
                <a:latin typeface="Arial"/>
                <a:cs typeface="Arial"/>
              </a:rPr>
              <a:t> </a:t>
            </a:r>
            <a:r>
              <a:rPr sz="250" spc="-15" dirty="0">
                <a:latin typeface="Arial"/>
                <a:cs typeface="Arial"/>
              </a:rPr>
              <a:t>GO,</a:t>
            </a:r>
            <a:r>
              <a:rPr sz="250" spc="-10" dirty="0">
                <a:latin typeface="Arial"/>
                <a:cs typeface="Arial"/>
              </a:rPr>
              <a:t> 74001-970, Brazil </a:t>
            </a:r>
            <a:r>
              <a:rPr sz="250" spc="-55" dirty="0">
                <a:latin typeface="Arial"/>
                <a:cs typeface="Arial"/>
              </a:rPr>
              <a:t> </a:t>
            </a:r>
            <a:r>
              <a:rPr sz="225" spc="-15" baseline="37037" dirty="0">
                <a:latin typeface="Arial"/>
                <a:cs typeface="Arial"/>
              </a:rPr>
              <a:t>6</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Computer</a:t>
            </a:r>
            <a:r>
              <a:rPr sz="250" spc="-10" dirty="0">
                <a:latin typeface="Arial"/>
                <a:cs typeface="Arial"/>
              </a:rPr>
              <a:t> </a:t>
            </a:r>
            <a:r>
              <a:rPr sz="250" spc="-15" dirty="0">
                <a:latin typeface="Arial"/>
                <a:cs typeface="Arial"/>
              </a:rPr>
              <a:t>Science,</a:t>
            </a:r>
            <a:r>
              <a:rPr sz="250" spc="-10" dirty="0">
                <a:latin typeface="Arial"/>
                <a:cs typeface="Arial"/>
              </a:rPr>
              <a:t> University</a:t>
            </a:r>
            <a:r>
              <a:rPr sz="250" spc="-5" dirty="0">
                <a:latin typeface="Arial"/>
                <a:cs typeface="Arial"/>
              </a:rPr>
              <a:t> </a:t>
            </a:r>
            <a:r>
              <a:rPr sz="250" spc="-10" dirty="0">
                <a:latin typeface="Arial"/>
                <a:cs typeface="Arial"/>
              </a:rPr>
              <a:t>of</a:t>
            </a:r>
            <a:r>
              <a:rPr sz="250" spc="45" dirty="0">
                <a:latin typeface="Arial"/>
                <a:cs typeface="Arial"/>
              </a:rPr>
              <a:t> </a:t>
            </a:r>
            <a:r>
              <a:rPr sz="250" spc="-10" dirty="0">
                <a:latin typeface="Arial"/>
                <a:cs typeface="Arial"/>
              </a:rPr>
              <a:t>Colorado,</a:t>
            </a:r>
            <a:r>
              <a:rPr sz="250" spc="50" dirty="0">
                <a:latin typeface="Arial"/>
                <a:cs typeface="Arial"/>
              </a:rPr>
              <a:t> </a:t>
            </a:r>
            <a:r>
              <a:rPr sz="250" spc="-15" dirty="0">
                <a:latin typeface="Arial"/>
                <a:cs typeface="Arial"/>
              </a:rPr>
              <a:t>Boulder,</a:t>
            </a:r>
            <a:r>
              <a:rPr sz="250" spc="40" dirty="0">
                <a:latin typeface="Arial"/>
                <a:cs typeface="Arial"/>
              </a:rPr>
              <a:t> </a:t>
            </a:r>
            <a:r>
              <a:rPr sz="250" spc="-15" dirty="0">
                <a:latin typeface="Arial"/>
                <a:cs typeface="Arial"/>
              </a:rPr>
              <a:t>CO</a:t>
            </a:r>
            <a:r>
              <a:rPr sz="250" spc="40" dirty="0">
                <a:latin typeface="Arial"/>
                <a:cs typeface="Arial"/>
              </a:rPr>
              <a:t> </a:t>
            </a:r>
            <a:r>
              <a:rPr sz="250" spc="-10" dirty="0">
                <a:latin typeface="Arial"/>
                <a:cs typeface="Arial"/>
              </a:rPr>
              <a:t>80309,</a:t>
            </a:r>
            <a:r>
              <a:rPr sz="250" spc="50" dirty="0">
                <a:latin typeface="Arial"/>
                <a:cs typeface="Arial"/>
              </a:rPr>
              <a:t> </a:t>
            </a:r>
            <a:r>
              <a:rPr sz="250" spc="-15" dirty="0">
                <a:latin typeface="Arial"/>
                <a:cs typeface="Arial"/>
              </a:rPr>
              <a:t>USA </a:t>
            </a:r>
            <a:r>
              <a:rPr sz="250" spc="-10" dirty="0">
                <a:latin typeface="Arial"/>
                <a:cs typeface="Arial"/>
              </a:rPr>
              <a:t> </a:t>
            </a:r>
            <a:r>
              <a:rPr sz="225" spc="-15" baseline="37037" dirty="0">
                <a:latin typeface="Arial"/>
                <a:cs typeface="Arial"/>
              </a:rPr>
              <a:t>7</a:t>
            </a:r>
            <a:r>
              <a:rPr sz="250" spc="-10" dirty="0">
                <a:latin typeface="Arial"/>
                <a:cs typeface="Arial"/>
              </a:rPr>
              <a:t>Department</a:t>
            </a:r>
            <a:r>
              <a:rPr sz="250" spc="-5" dirty="0">
                <a:latin typeface="Arial"/>
                <a:cs typeface="Arial"/>
              </a:rPr>
              <a:t> </a:t>
            </a:r>
            <a:r>
              <a:rPr sz="250" spc="-10" dirty="0">
                <a:latin typeface="Arial"/>
                <a:cs typeface="Arial"/>
              </a:rPr>
              <a:t>of</a:t>
            </a:r>
            <a:r>
              <a:rPr sz="250" dirty="0">
                <a:latin typeface="Arial"/>
                <a:cs typeface="Arial"/>
              </a:rPr>
              <a:t> </a:t>
            </a:r>
            <a:r>
              <a:rPr sz="250" spc="-15" dirty="0">
                <a:latin typeface="Arial"/>
                <a:cs typeface="Arial"/>
              </a:rPr>
              <a:t>Molecular,</a:t>
            </a:r>
            <a:r>
              <a:rPr sz="250" dirty="0">
                <a:latin typeface="Arial"/>
                <a:cs typeface="Arial"/>
              </a:rPr>
              <a:t> </a:t>
            </a:r>
            <a:r>
              <a:rPr sz="250" spc="-15" dirty="0">
                <a:latin typeface="Arial"/>
                <a:cs typeface="Arial"/>
              </a:rPr>
              <a:t>Cellular</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Developmental</a:t>
            </a:r>
            <a:r>
              <a:rPr sz="250" dirty="0">
                <a:latin typeface="Arial"/>
                <a:cs typeface="Arial"/>
              </a:rPr>
              <a:t> </a:t>
            </a:r>
            <a:r>
              <a:rPr sz="250" spc="-15" dirty="0">
                <a:latin typeface="Arial"/>
                <a:cs typeface="Arial"/>
              </a:rPr>
              <a:t>Biology,</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dirty="0">
                <a:latin typeface="Arial"/>
                <a:cs typeface="Arial"/>
              </a:rPr>
              <a:t> </a:t>
            </a:r>
            <a:r>
              <a:rPr sz="250" spc="-10" dirty="0">
                <a:latin typeface="Arial"/>
                <a:cs typeface="Arial"/>
              </a:rPr>
              <a:t>Boulder,</a:t>
            </a:r>
            <a:endParaRPr sz="250">
              <a:latin typeface="Arial"/>
              <a:cs typeface="Arial"/>
            </a:endParaRPr>
          </a:p>
        </p:txBody>
      </p:sp>
      <p:sp>
        <p:nvSpPr>
          <p:cNvPr id="30" name="object 30"/>
          <p:cNvSpPr txBox="1"/>
          <p:nvPr/>
        </p:nvSpPr>
        <p:spPr>
          <a:xfrm>
            <a:off x="928944" y="4046448"/>
            <a:ext cx="236854"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CO</a:t>
            </a:r>
            <a:r>
              <a:rPr sz="250" spc="-5" dirty="0">
                <a:latin typeface="Arial"/>
                <a:cs typeface="Arial"/>
              </a:rPr>
              <a:t> </a:t>
            </a:r>
            <a:r>
              <a:rPr sz="250" spc="-15" dirty="0">
                <a:latin typeface="Arial"/>
                <a:cs typeface="Arial"/>
              </a:rPr>
              <a:t>80309</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31" name="object 31"/>
          <p:cNvSpPr txBox="1"/>
          <p:nvPr/>
        </p:nvSpPr>
        <p:spPr>
          <a:xfrm>
            <a:off x="903544" y="4084781"/>
            <a:ext cx="1329690" cy="198120"/>
          </a:xfrm>
          <a:prstGeom prst="rect">
            <a:avLst/>
          </a:prstGeom>
        </p:spPr>
        <p:txBody>
          <a:bodyPr vert="horz" wrap="square" lIns="0" tIns="31750" rIns="0" bIns="0" rtlCol="0">
            <a:spAutoFit/>
          </a:bodyPr>
          <a:lstStyle/>
          <a:p>
            <a:pPr marL="38100">
              <a:spcBef>
                <a:spcPts val="250"/>
              </a:spcBef>
            </a:pPr>
            <a:r>
              <a:rPr sz="225" spc="-15" baseline="37037" dirty="0">
                <a:latin typeface="Arial"/>
                <a:cs typeface="Arial"/>
              </a:rPr>
              <a:t>8</a:t>
            </a:r>
            <a:r>
              <a:rPr sz="250" spc="-10" dirty="0">
                <a:latin typeface="Arial"/>
                <a:cs typeface="Arial"/>
              </a:rPr>
              <a:t>Department</a:t>
            </a:r>
            <a:r>
              <a:rPr sz="250"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Chemistry</a:t>
            </a:r>
            <a:r>
              <a:rPr sz="250" spc="5"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Biochemistry,</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5" dirty="0">
                <a:latin typeface="Arial"/>
                <a:cs typeface="Arial"/>
              </a:rPr>
              <a:t> </a:t>
            </a:r>
            <a:r>
              <a:rPr sz="250" spc="-15" dirty="0">
                <a:latin typeface="Arial"/>
                <a:cs typeface="Arial"/>
              </a:rPr>
              <a:t>CO</a:t>
            </a:r>
            <a:r>
              <a:rPr sz="250"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9</a:t>
            </a:r>
            <a:r>
              <a:rPr sz="250" spc="-10" dirty="0">
                <a:latin typeface="Arial"/>
                <a:cs typeface="Arial"/>
              </a:rPr>
              <a:t>Howard</a:t>
            </a:r>
            <a:r>
              <a:rPr sz="250" spc="5" dirty="0">
                <a:latin typeface="Arial"/>
                <a:cs typeface="Arial"/>
              </a:rPr>
              <a:t> </a:t>
            </a:r>
            <a:r>
              <a:rPr sz="250" spc="-15" dirty="0">
                <a:latin typeface="Arial"/>
                <a:cs typeface="Arial"/>
              </a:rPr>
              <a:t>Hughes</a:t>
            </a:r>
            <a:r>
              <a:rPr sz="250" spc="5" dirty="0">
                <a:latin typeface="Arial"/>
                <a:cs typeface="Arial"/>
              </a:rPr>
              <a:t> </a:t>
            </a:r>
            <a:r>
              <a:rPr sz="250" spc="-15" dirty="0">
                <a:latin typeface="Arial"/>
                <a:cs typeface="Arial"/>
              </a:rPr>
              <a:t>Medical</a:t>
            </a:r>
            <a:r>
              <a:rPr sz="250" spc="5" dirty="0">
                <a:latin typeface="Arial"/>
                <a:cs typeface="Arial"/>
              </a:rPr>
              <a:t> </a:t>
            </a:r>
            <a:r>
              <a:rPr sz="250" spc="-10" dirty="0">
                <a:latin typeface="Arial"/>
                <a:cs typeface="Arial"/>
              </a:rPr>
              <a:t>Institute,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10" dirty="0">
                <a:latin typeface="Arial"/>
                <a:cs typeface="Arial"/>
              </a:rPr>
              <a:t> </a:t>
            </a:r>
            <a:r>
              <a:rPr sz="250" spc="-15" dirty="0">
                <a:latin typeface="Arial"/>
                <a:cs typeface="Arial"/>
              </a:rPr>
              <a:t>CO</a:t>
            </a:r>
            <a:r>
              <a:rPr sz="250" spc="5"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10</a:t>
            </a:r>
            <a:r>
              <a:rPr sz="250" spc="-10" dirty="0">
                <a:latin typeface="Arial"/>
                <a:cs typeface="Arial"/>
              </a:rPr>
              <a:t>Division</a:t>
            </a:r>
            <a:r>
              <a:rPr sz="250" spc="10" dirty="0">
                <a:latin typeface="Arial"/>
                <a:cs typeface="Arial"/>
              </a:rPr>
              <a:t> </a:t>
            </a:r>
            <a:r>
              <a:rPr sz="250" spc="-10" dirty="0">
                <a:latin typeface="Arial"/>
                <a:cs typeface="Arial"/>
              </a:rPr>
              <a:t>of</a:t>
            </a:r>
            <a:r>
              <a:rPr sz="250" spc="10" dirty="0">
                <a:latin typeface="Arial"/>
                <a:cs typeface="Arial"/>
              </a:rPr>
              <a:t> </a:t>
            </a:r>
            <a:r>
              <a:rPr sz="250" spc="-10" dirty="0">
                <a:latin typeface="Arial"/>
                <a:cs typeface="Arial"/>
              </a:rPr>
              <a:t>Gastroenterology,</a:t>
            </a:r>
            <a:r>
              <a:rPr sz="250" spc="10" dirty="0">
                <a:latin typeface="Arial"/>
                <a:cs typeface="Arial"/>
              </a:rPr>
              <a:t> </a:t>
            </a:r>
            <a:r>
              <a:rPr sz="250" spc="-15" dirty="0">
                <a:latin typeface="Arial"/>
                <a:cs typeface="Arial"/>
              </a:rPr>
              <a:t>Children's</a:t>
            </a:r>
            <a:r>
              <a:rPr sz="250" spc="10" dirty="0">
                <a:latin typeface="Arial"/>
                <a:cs typeface="Arial"/>
              </a:rPr>
              <a:t> </a:t>
            </a:r>
            <a:r>
              <a:rPr sz="250" spc="-10" dirty="0">
                <a:latin typeface="Arial"/>
                <a:cs typeface="Arial"/>
              </a:rPr>
              <a:t>Hospital</a:t>
            </a:r>
            <a:r>
              <a:rPr sz="250" spc="5" dirty="0">
                <a:latin typeface="Arial"/>
                <a:cs typeface="Arial"/>
              </a:rPr>
              <a:t> </a:t>
            </a:r>
            <a:r>
              <a:rPr sz="250" spc="-10" dirty="0">
                <a:latin typeface="Arial"/>
                <a:cs typeface="Arial"/>
              </a:rPr>
              <a:t>of</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PA</a:t>
            </a:r>
            <a:r>
              <a:rPr sz="250" spc="5" dirty="0">
                <a:latin typeface="Arial"/>
                <a:cs typeface="Arial"/>
              </a:rPr>
              <a:t> </a:t>
            </a:r>
            <a:r>
              <a:rPr sz="250" spc="-10" dirty="0">
                <a:latin typeface="Arial"/>
                <a:cs typeface="Arial"/>
              </a:rPr>
              <a:t>19104,</a:t>
            </a:r>
            <a:r>
              <a:rPr sz="250" spc="10" dirty="0">
                <a:latin typeface="Arial"/>
                <a:cs typeface="Arial"/>
              </a:rPr>
              <a:t> </a:t>
            </a:r>
            <a:r>
              <a:rPr sz="250" spc="-15" dirty="0">
                <a:latin typeface="Arial"/>
                <a:cs typeface="Arial"/>
              </a:rPr>
              <a:t>USA</a:t>
            </a:r>
            <a:endParaRPr sz="250">
              <a:latin typeface="Arial"/>
              <a:cs typeface="Arial"/>
            </a:endParaRPr>
          </a:p>
        </p:txBody>
      </p:sp>
      <p:sp>
        <p:nvSpPr>
          <p:cNvPr id="32" name="object 32"/>
          <p:cNvSpPr txBox="1"/>
          <p:nvPr/>
        </p:nvSpPr>
        <p:spPr>
          <a:xfrm>
            <a:off x="928945" y="4294450"/>
            <a:ext cx="168275" cy="58991"/>
          </a:xfrm>
          <a:prstGeom prst="rect">
            <a:avLst/>
          </a:prstGeom>
        </p:spPr>
        <p:txBody>
          <a:bodyPr vert="horz" wrap="square" lIns="0" tIns="12700" rIns="0" bIns="0" rtlCol="0">
            <a:spAutoFit/>
          </a:bodyPr>
          <a:lstStyle/>
          <a:p>
            <a:pPr marL="12700">
              <a:spcBef>
                <a:spcPts val="100"/>
              </a:spcBef>
            </a:pPr>
            <a:r>
              <a:rPr sz="300" b="1" spc="-15" dirty="0">
                <a:latin typeface="Arial"/>
                <a:cs typeface="Arial"/>
              </a:rPr>
              <a:t>A</a:t>
            </a:r>
            <a:r>
              <a:rPr sz="300" b="1" spc="-20" dirty="0">
                <a:latin typeface="Arial"/>
                <a:cs typeface="Arial"/>
              </a:rPr>
              <a:t>bs</a:t>
            </a:r>
            <a:r>
              <a:rPr sz="300" b="1" spc="-10" dirty="0">
                <a:latin typeface="Arial"/>
                <a:cs typeface="Arial"/>
              </a:rPr>
              <a:t>tr</a:t>
            </a:r>
            <a:r>
              <a:rPr sz="300" b="1" spc="-20" dirty="0">
                <a:latin typeface="Arial"/>
                <a:cs typeface="Arial"/>
              </a:rPr>
              <a:t>ac</a:t>
            </a:r>
            <a:r>
              <a:rPr sz="300" b="1" spc="-10" dirty="0">
                <a:latin typeface="Arial"/>
                <a:cs typeface="Arial"/>
              </a:rPr>
              <a:t>t</a:t>
            </a:r>
            <a:endParaRPr sz="300">
              <a:latin typeface="Arial"/>
              <a:cs typeface="Arial"/>
            </a:endParaRPr>
          </a:p>
        </p:txBody>
      </p:sp>
      <p:sp>
        <p:nvSpPr>
          <p:cNvPr id="33" name="object 33"/>
          <p:cNvSpPr txBox="1"/>
          <p:nvPr/>
        </p:nvSpPr>
        <p:spPr>
          <a:xfrm>
            <a:off x="982146" y="4355217"/>
            <a:ext cx="1185545" cy="332740"/>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Diet</a:t>
            </a:r>
            <a:r>
              <a:rPr sz="250" spc="-5" dirty="0">
                <a:latin typeface="Times New Roman"/>
                <a:cs typeface="Times New Roman"/>
              </a:rPr>
              <a:t> </a:t>
            </a:r>
            <a:r>
              <a:rPr sz="250" spc="-10" dirty="0">
                <a:latin typeface="Times New Roman"/>
                <a:cs typeface="Times New Roman"/>
              </a:rPr>
              <a:t>strongly affects </a:t>
            </a:r>
            <a:r>
              <a:rPr sz="250" spc="-15" dirty="0">
                <a:latin typeface="Times New Roman"/>
                <a:cs typeface="Times New Roman"/>
              </a:rPr>
              <a:t>human</a:t>
            </a:r>
            <a:r>
              <a:rPr sz="250" spc="-10" dirty="0">
                <a:latin typeface="Times New Roman"/>
                <a:cs typeface="Times New Roman"/>
              </a:rPr>
              <a:t> health,</a:t>
            </a:r>
            <a:r>
              <a:rPr sz="250" spc="-5" dirty="0">
                <a:latin typeface="Times New Roman"/>
                <a:cs typeface="Times New Roman"/>
              </a:rPr>
              <a:t> </a:t>
            </a:r>
            <a:r>
              <a:rPr sz="250" spc="-10" dirty="0">
                <a:latin typeface="Times New Roman"/>
                <a:cs typeface="Times New Roman"/>
              </a:rPr>
              <a:t>partly</a:t>
            </a:r>
            <a:r>
              <a:rPr sz="250" spc="40" dirty="0">
                <a:latin typeface="Times New Roman"/>
                <a:cs typeface="Times New Roman"/>
              </a:rPr>
              <a:t> </a:t>
            </a:r>
            <a:r>
              <a:rPr sz="250" spc="-15" dirty="0">
                <a:latin typeface="Times New Roman"/>
                <a:cs typeface="Times New Roman"/>
              </a:rPr>
              <a:t>by</a:t>
            </a:r>
            <a:r>
              <a:rPr sz="250" spc="35" dirty="0">
                <a:latin typeface="Times New Roman"/>
                <a:cs typeface="Times New Roman"/>
              </a:rPr>
              <a:t> </a:t>
            </a:r>
            <a:r>
              <a:rPr sz="250" spc="-10" dirty="0">
                <a:latin typeface="Times New Roman"/>
                <a:cs typeface="Times New Roman"/>
              </a:rPr>
              <a:t>modulating gut </a:t>
            </a:r>
            <a:r>
              <a:rPr sz="250" spc="-15" dirty="0">
                <a:latin typeface="Times New Roman"/>
                <a:cs typeface="Times New Roman"/>
              </a:rPr>
              <a:t>microbiome</a:t>
            </a:r>
            <a:r>
              <a:rPr sz="250" spc="30" dirty="0">
                <a:latin typeface="Times New Roman"/>
                <a:cs typeface="Times New Roman"/>
              </a:rPr>
              <a:t> </a:t>
            </a:r>
            <a:r>
              <a:rPr sz="250" spc="-10" dirty="0">
                <a:latin typeface="Times New Roman"/>
                <a:cs typeface="Times New Roman"/>
              </a:rPr>
              <a:t>composition.</a:t>
            </a:r>
            <a:r>
              <a:rPr sz="250" spc="45" dirty="0">
                <a:latin typeface="Times New Roman"/>
                <a:cs typeface="Times New Roman"/>
              </a:rPr>
              <a:t> </a:t>
            </a:r>
            <a:r>
              <a:rPr sz="250" spc="-15" dirty="0">
                <a:latin typeface="Times New Roman"/>
                <a:cs typeface="Times New Roman"/>
              </a:rPr>
              <a:t>We</a:t>
            </a:r>
            <a:r>
              <a:rPr sz="250" spc="30" dirty="0">
                <a:latin typeface="Times New Roman"/>
                <a:cs typeface="Times New Roman"/>
              </a:rPr>
              <a:t> </a:t>
            </a:r>
            <a:r>
              <a:rPr sz="250" spc="-15" dirty="0">
                <a:latin typeface="Times New Roman"/>
                <a:cs typeface="Times New Roman"/>
              </a:rPr>
              <a:t>used </a:t>
            </a:r>
            <a:r>
              <a:rPr sz="250" spc="-10" dirty="0">
                <a:latin typeface="Times New Roman"/>
                <a:cs typeface="Times New Roman"/>
              </a:rPr>
              <a:t> diet</a:t>
            </a:r>
            <a:r>
              <a:rPr sz="250" spc="-5" dirty="0">
                <a:latin typeface="Times New Roman"/>
                <a:cs typeface="Times New Roman"/>
              </a:rPr>
              <a:t> </a:t>
            </a:r>
            <a:r>
              <a:rPr sz="250" spc="-10" dirty="0">
                <a:latin typeface="Times New Roman"/>
                <a:cs typeface="Times New Roman"/>
              </a:rPr>
              <a:t>inventories</a:t>
            </a:r>
            <a:r>
              <a:rPr sz="250" spc="-5" dirty="0">
                <a:latin typeface="Times New Roman"/>
                <a:cs typeface="Times New Roman"/>
              </a:rPr>
              <a:t> </a:t>
            </a:r>
            <a:r>
              <a:rPr sz="250" spc="-15" dirty="0">
                <a:latin typeface="Times New Roman"/>
                <a:cs typeface="Times New Roman"/>
              </a:rPr>
              <a:t>and</a:t>
            </a:r>
            <a:r>
              <a:rPr sz="250" spc="-10" dirty="0">
                <a:latin typeface="Times New Roman"/>
                <a:cs typeface="Times New Roman"/>
              </a:rPr>
              <a:t> </a:t>
            </a:r>
            <a:r>
              <a:rPr sz="250" spc="-5" dirty="0">
                <a:latin typeface="Times New Roman"/>
                <a:cs typeface="Times New Roman"/>
              </a:rPr>
              <a:t>16S </a:t>
            </a:r>
            <a:r>
              <a:rPr sz="250" spc="-15" dirty="0">
                <a:latin typeface="Times New Roman"/>
                <a:cs typeface="Times New Roman"/>
              </a:rPr>
              <a:t>rDNA</a:t>
            </a:r>
            <a:r>
              <a:rPr sz="250" spc="-10" dirty="0">
                <a:latin typeface="Times New Roman"/>
                <a:cs typeface="Times New Roman"/>
              </a:rPr>
              <a:t> </a:t>
            </a:r>
            <a:r>
              <a:rPr sz="250" spc="-15" dirty="0">
                <a:latin typeface="Times New Roman"/>
                <a:cs typeface="Times New Roman"/>
              </a:rPr>
              <a:t>sequencing</a:t>
            </a:r>
            <a:r>
              <a:rPr sz="250" spc="30" dirty="0">
                <a:latin typeface="Times New Roman"/>
                <a:cs typeface="Times New Roman"/>
              </a:rPr>
              <a:t> </a:t>
            </a:r>
            <a:r>
              <a:rPr sz="250" spc="-10" dirty="0">
                <a:latin typeface="Times New Roman"/>
                <a:cs typeface="Times New Roman"/>
              </a:rPr>
              <a:t>to</a:t>
            </a:r>
            <a:r>
              <a:rPr sz="250" spc="45" dirty="0">
                <a:latin typeface="Times New Roman"/>
                <a:cs typeface="Times New Roman"/>
              </a:rPr>
              <a:t> </a:t>
            </a:r>
            <a:r>
              <a:rPr sz="250" spc="-10" dirty="0">
                <a:latin typeface="Times New Roman"/>
                <a:cs typeface="Times New Roman"/>
              </a:rPr>
              <a:t>characterize</a:t>
            </a:r>
            <a:r>
              <a:rPr sz="250" spc="40" dirty="0">
                <a:latin typeface="Times New Roman"/>
                <a:cs typeface="Times New Roman"/>
              </a:rPr>
              <a:t> </a:t>
            </a:r>
            <a:r>
              <a:rPr sz="250" spc="-10" dirty="0">
                <a:latin typeface="Times New Roman"/>
                <a:cs typeface="Times New Roman"/>
              </a:rPr>
              <a:t>fecal</a:t>
            </a:r>
            <a:r>
              <a:rPr sz="250" spc="45" dirty="0">
                <a:latin typeface="Times New Roman"/>
                <a:cs typeface="Times New Roman"/>
              </a:rPr>
              <a:t> </a:t>
            </a:r>
            <a:r>
              <a:rPr sz="250" spc="-15" dirty="0">
                <a:latin typeface="Times New Roman"/>
                <a:cs typeface="Times New Roman"/>
              </a:rPr>
              <a:t>samples</a:t>
            </a:r>
            <a:r>
              <a:rPr sz="250" spc="30" dirty="0">
                <a:latin typeface="Times New Roman"/>
                <a:cs typeface="Times New Roman"/>
              </a:rPr>
              <a:t> </a:t>
            </a:r>
            <a:r>
              <a:rPr sz="250" spc="-15" dirty="0">
                <a:latin typeface="Times New Roman"/>
                <a:cs typeface="Times New Roman"/>
              </a:rPr>
              <a:t>from</a:t>
            </a:r>
            <a:r>
              <a:rPr sz="250" spc="35" dirty="0">
                <a:latin typeface="Times New Roman"/>
                <a:cs typeface="Times New Roman"/>
              </a:rPr>
              <a:t> </a:t>
            </a:r>
            <a:r>
              <a:rPr sz="250" spc="-10" dirty="0">
                <a:latin typeface="Times New Roman"/>
                <a:cs typeface="Times New Roman"/>
              </a:rPr>
              <a:t>98</a:t>
            </a:r>
            <a:r>
              <a:rPr sz="250" spc="40" dirty="0">
                <a:latin typeface="Times New Roman"/>
                <a:cs typeface="Times New Roman"/>
              </a:rPr>
              <a:t> </a:t>
            </a:r>
            <a:r>
              <a:rPr sz="250" spc="-10" dirty="0">
                <a:latin typeface="Times New Roman"/>
                <a:cs typeface="Times New Roman"/>
              </a:rPr>
              <a:t>individuals. </a:t>
            </a:r>
            <a:r>
              <a:rPr sz="250" spc="-5" dirty="0">
                <a:latin typeface="Times New Roman"/>
                <a:cs typeface="Times New Roman"/>
              </a:rPr>
              <a:t> </a:t>
            </a:r>
            <a:r>
              <a:rPr sz="250" spc="-10" dirty="0">
                <a:latin typeface="Times New Roman"/>
                <a:cs typeface="Times New Roman"/>
              </a:rPr>
              <a:t>Fecal communities clustered into</a:t>
            </a:r>
            <a:r>
              <a:rPr sz="250" spc="-5" dirty="0">
                <a:latin typeface="Times New Roman"/>
                <a:cs typeface="Times New Roman"/>
              </a:rPr>
              <a:t> </a:t>
            </a:r>
            <a:r>
              <a:rPr sz="250" spc="-10" dirty="0">
                <a:latin typeface="Times New Roman"/>
                <a:cs typeface="Times New Roman"/>
              </a:rPr>
              <a:t>enterotypes distinguished primarily</a:t>
            </a:r>
            <a:r>
              <a:rPr sz="250" dirty="0">
                <a:latin typeface="Times New Roman"/>
                <a:cs typeface="Times New Roman"/>
              </a:rPr>
              <a:t> </a:t>
            </a:r>
            <a:r>
              <a:rPr sz="250" spc="-15" dirty="0">
                <a:latin typeface="Times New Roman"/>
                <a:cs typeface="Times New Roman"/>
              </a:rPr>
              <a:t>by</a:t>
            </a:r>
            <a:r>
              <a:rPr sz="250" spc="-10" dirty="0">
                <a:latin typeface="Times New Roman"/>
                <a:cs typeface="Times New Roman"/>
              </a:rPr>
              <a:t> levels of</a:t>
            </a:r>
            <a:r>
              <a:rPr sz="250" spc="5" dirty="0">
                <a:latin typeface="Times New Roman"/>
                <a:cs typeface="Times New Roman"/>
              </a:rPr>
              <a:t> </a:t>
            </a:r>
            <a:r>
              <a:rPr sz="250" spc="-10" dirty="0">
                <a:latin typeface="Times New Roman"/>
                <a:cs typeface="Times New Roman"/>
              </a:rPr>
              <a:t>Bacteroides</a:t>
            </a:r>
            <a:r>
              <a:rPr sz="250" dirty="0">
                <a:latin typeface="Times New Roman"/>
                <a:cs typeface="Times New Roman"/>
              </a:rPr>
              <a:t> </a:t>
            </a:r>
            <a:r>
              <a:rPr sz="250" spc="-15" dirty="0">
                <a:latin typeface="Times New Roman"/>
                <a:cs typeface="Times New Roman"/>
              </a:rPr>
              <a:t>and </a:t>
            </a:r>
            <a:r>
              <a:rPr sz="250" spc="-10" dirty="0">
                <a:latin typeface="Times New Roman"/>
                <a:cs typeface="Times New Roman"/>
              </a:rPr>
              <a:t> Prevotella.</a:t>
            </a:r>
            <a:r>
              <a:rPr sz="250" dirty="0">
                <a:latin typeface="Times New Roman"/>
                <a:cs typeface="Times New Roman"/>
              </a:rPr>
              <a:t> </a:t>
            </a:r>
            <a:r>
              <a:rPr sz="250" spc="-10" dirty="0">
                <a:latin typeface="Times New Roman"/>
                <a:cs typeface="Times New Roman"/>
              </a:rPr>
              <a:t>Enterotypes</a:t>
            </a:r>
            <a:r>
              <a:rPr sz="250" dirty="0">
                <a:latin typeface="Times New Roman"/>
                <a:cs typeface="Times New Roman"/>
              </a:rPr>
              <a:t> </a:t>
            </a:r>
            <a:r>
              <a:rPr sz="250" spc="-10" dirty="0">
                <a:latin typeface="Times New Roman"/>
                <a:cs typeface="Times New Roman"/>
              </a:rPr>
              <a:t>were</a:t>
            </a:r>
            <a:r>
              <a:rPr sz="250" dirty="0">
                <a:latin typeface="Times New Roman"/>
                <a:cs typeface="Times New Roman"/>
              </a:rPr>
              <a:t> </a:t>
            </a:r>
            <a:r>
              <a:rPr sz="250" spc="-10" dirty="0">
                <a:latin typeface="Times New Roman"/>
                <a:cs typeface="Times New Roman"/>
              </a:rPr>
              <a:t>strongly</a:t>
            </a:r>
            <a:r>
              <a:rPr sz="250" spc="-5" dirty="0">
                <a:latin typeface="Times New Roman"/>
                <a:cs typeface="Times New Roman"/>
              </a:rPr>
              <a:t> </a:t>
            </a:r>
            <a:r>
              <a:rPr sz="250" spc="-10" dirty="0">
                <a:latin typeface="Times New Roman"/>
                <a:cs typeface="Times New Roman"/>
              </a:rPr>
              <a:t>associated</a:t>
            </a:r>
            <a:r>
              <a:rPr sz="250" dirty="0">
                <a:latin typeface="Times New Roman"/>
                <a:cs typeface="Times New Roman"/>
              </a:rPr>
              <a:t> </a:t>
            </a:r>
            <a:r>
              <a:rPr sz="250" spc="-10" dirty="0">
                <a:latin typeface="Times New Roman"/>
                <a:cs typeface="Times New Roman"/>
              </a:rPr>
              <a:t>with</a:t>
            </a:r>
            <a:r>
              <a:rPr sz="250" dirty="0">
                <a:latin typeface="Times New Roman"/>
                <a:cs typeface="Times New Roman"/>
              </a:rPr>
              <a:t> </a:t>
            </a:r>
            <a:r>
              <a:rPr sz="250" spc="-10" dirty="0">
                <a:latin typeface="Times New Roman"/>
                <a:cs typeface="Times New Roman"/>
              </a:rPr>
              <a:t>long-term</a:t>
            </a:r>
            <a:r>
              <a:rPr sz="250" spc="-5" dirty="0">
                <a:latin typeface="Times New Roman"/>
                <a:cs typeface="Times New Roman"/>
              </a:rPr>
              <a:t> </a:t>
            </a:r>
            <a:r>
              <a:rPr sz="250" spc="-10" dirty="0">
                <a:latin typeface="Times New Roman"/>
                <a:cs typeface="Times New Roman"/>
              </a:rPr>
              <a:t>diets,</a:t>
            </a:r>
            <a:r>
              <a:rPr sz="250" spc="5" dirty="0">
                <a:latin typeface="Times New Roman"/>
                <a:cs typeface="Times New Roman"/>
              </a:rPr>
              <a:t> </a:t>
            </a:r>
            <a:r>
              <a:rPr sz="250" spc="-10" dirty="0">
                <a:latin typeface="Times New Roman"/>
                <a:cs typeface="Times New Roman"/>
              </a:rPr>
              <a:t>particularly</a:t>
            </a:r>
            <a:r>
              <a:rPr sz="250" dirty="0">
                <a:latin typeface="Times New Roman"/>
                <a:cs typeface="Times New Roman"/>
              </a:rPr>
              <a:t> </a:t>
            </a:r>
            <a:r>
              <a:rPr sz="250" spc="-10" dirty="0">
                <a:latin typeface="Times New Roman"/>
                <a:cs typeface="Times New Roman"/>
              </a:rPr>
              <a:t>protein</a:t>
            </a:r>
            <a:r>
              <a:rPr sz="250" spc="-5" dirty="0">
                <a:latin typeface="Times New Roman"/>
                <a:cs typeface="Times New Roman"/>
              </a:rPr>
              <a:t> </a:t>
            </a:r>
            <a:r>
              <a:rPr sz="250" spc="-15" dirty="0">
                <a:latin typeface="Times New Roman"/>
                <a:cs typeface="Times New Roman"/>
              </a:rPr>
              <a:t>and </a:t>
            </a:r>
            <a:r>
              <a:rPr sz="250" spc="-10" dirty="0">
                <a:latin typeface="Times New Roman"/>
                <a:cs typeface="Times New Roman"/>
              </a:rPr>
              <a:t> animal</a:t>
            </a:r>
            <a:r>
              <a:rPr sz="250" dirty="0">
                <a:latin typeface="Times New Roman"/>
                <a:cs typeface="Times New Roman"/>
              </a:rPr>
              <a:t> </a:t>
            </a:r>
            <a:r>
              <a:rPr sz="250" spc="-10" dirty="0">
                <a:latin typeface="Times New Roman"/>
                <a:cs typeface="Times New Roman"/>
              </a:rPr>
              <a:t>fat</a:t>
            </a:r>
            <a:r>
              <a:rPr sz="250" spc="10" dirty="0">
                <a:latin typeface="Times New Roman"/>
                <a:cs typeface="Times New Roman"/>
              </a:rPr>
              <a:t> </a:t>
            </a:r>
            <a:r>
              <a:rPr sz="250" spc="-10" dirty="0">
                <a:latin typeface="Times New Roman"/>
                <a:cs typeface="Times New Roman"/>
              </a:rPr>
              <a:t>(Bacteroides)</a:t>
            </a:r>
            <a:r>
              <a:rPr sz="250" spc="5" dirty="0">
                <a:latin typeface="Times New Roman"/>
                <a:cs typeface="Times New Roman"/>
              </a:rPr>
              <a:t> </a:t>
            </a:r>
            <a:r>
              <a:rPr sz="250" spc="-10" dirty="0">
                <a:latin typeface="Times New Roman"/>
                <a:cs typeface="Times New Roman"/>
              </a:rPr>
              <a:t>versus</a:t>
            </a:r>
            <a:r>
              <a:rPr sz="250" spc="5" dirty="0">
                <a:latin typeface="Times New Roman"/>
                <a:cs typeface="Times New Roman"/>
              </a:rPr>
              <a:t> </a:t>
            </a:r>
            <a:r>
              <a:rPr sz="250" spc="-10" dirty="0">
                <a:latin typeface="Times New Roman"/>
                <a:cs typeface="Times New Roman"/>
              </a:rPr>
              <a:t>carbohydrates</a:t>
            </a:r>
            <a:r>
              <a:rPr sz="250" spc="5" dirty="0">
                <a:latin typeface="Times New Roman"/>
                <a:cs typeface="Times New Roman"/>
              </a:rPr>
              <a:t> </a:t>
            </a:r>
            <a:r>
              <a:rPr sz="250" spc="-10" dirty="0">
                <a:latin typeface="Times New Roman"/>
                <a:cs typeface="Times New Roman"/>
              </a:rPr>
              <a:t>(Prevotella).</a:t>
            </a:r>
            <a:r>
              <a:rPr sz="250" spc="5" dirty="0">
                <a:latin typeface="Times New Roman"/>
                <a:cs typeface="Times New Roman"/>
              </a:rPr>
              <a:t> </a:t>
            </a:r>
            <a:r>
              <a:rPr sz="250" spc="-15" dirty="0">
                <a:latin typeface="Times New Roman"/>
                <a:cs typeface="Times New Roman"/>
              </a:rPr>
              <a:t>A</a:t>
            </a:r>
            <a:r>
              <a:rPr sz="250" dirty="0">
                <a:latin typeface="Times New Roman"/>
                <a:cs typeface="Times New Roman"/>
              </a:rPr>
              <a:t> </a:t>
            </a:r>
            <a:r>
              <a:rPr sz="250" spc="-10" dirty="0">
                <a:latin typeface="Times New Roman"/>
                <a:cs typeface="Times New Roman"/>
              </a:rPr>
              <a:t>controlled-feeding</a:t>
            </a:r>
            <a:r>
              <a:rPr sz="250" spc="5" dirty="0">
                <a:latin typeface="Times New Roman"/>
                <a:cs typeface="Times New Roman"/>
              </a:rPr>
              <a:t> </a:t>
            </a:r>
            <a:r>
              <a:rPr sz="250" spc="-10" dirty="0">
                <a:latin typeface="Times New Roman"/>
                <a:cs typeface="Times New Roman"/>
              </a:rPr>
              <a:t>study</a:t>
            </a:r>
            <a:r>
              <a:rPr sz="250" spc="5" dirty="0">
                <a:latin typeface="Times New Roman"/>
                <a:cs typeface="Times New Roman"/>
              </a:rPr>
              <a:t> </a:t>
            </a:r>
            <a:r>
              <a:rPr sz="250" spc="-10" dirty="0">
                <a:latin typeface="Times New Roman"/>
                <a:cs typeface="Times New Roman"/>
              </a:rPr>
              <a:t>of</a:t>
            </a:r>
            <a:r>
              <a:rPr sz="250" spc="5" dirty="0">
                <a:latin typeface="Times New Roman"/>
                <a:cs typeface="Times New Roman"/>
              </a:rPr>
              <a:t> </a:t>
            </a:r>
            <a:r>
              <a:rPr sz="250" spc="-15" dirty="0">
                <a:latin typeface="Times New Roman"/>
                <a:cs typeface="Times New Roman"/>
              </a:rPr>
              <a:t>10 </a:t>
            </a:r>
            <a:r>
              <a:rPr sz="250" spc="-10" dirty="0">
                <a:latin typeface="Times New Roman"/>
                <a:cs typeface="Times New Roman"/>
              </a:rPr>
              <a:t> subjects</a:t>
            </a:r>
            <a:r>
              <a:rPr sz="250" spc="-5" dirty="0">
                <a:latin typeface="Times New Roman"/>
                <a:cs typeface="Times New Roman"/>
              </a:rPr>
              <a:t> </a:t>
            </a:r>
            <a:r>
              <a:rPr sz="250" spc="-15" dirty="0">
                <a:latin typeface="Times New Roman"/>
                <a:cs typeface="Times New Roman"/>
              </a:rPr>
              <a:t>showed</a:t>
            </a:r>
            <a:r>
              <a:rPr sz="250" spc="-5" dirty="0">
                <a:latin typeface="Times New Roman"/>
                <a:cs typeface="Times New Roman"/>
              </a:rPr>
              <a:t> </a:t>
            </a:r>
            <a:r>
              <a:rPr sz="250" spc="-10" dirty="0">
                <a:latin typeface="Times New Roman"/>
                <a:cs typeface="Times New Roman"/>
              </a:rPr>
              <a:t>that</a:t>
            </a:r>
            <a:r>
              <a:rPr sz="250" dirty="0">
                <a:latin typeface="Times New Roman"/>
                <a:cs typeface="Times New Roman"/>
              </a:rPr>
              <a:t> </a:t>
            </a:r>
            <a:r>
              <a:rPr sz="250" spc="-15" dirty="0">
                <a:latin typeface="Times New Roman"/>
                <a:cs typeface="Times New Roman"/>
              </a:rPr>
              <a:t>microbiome</a:t>
            </a:r>
            <a:r>
              <a:rPr sz="250" spc="-5" dirty="0">
                <a:latin typeface="Times New Roman"/>
                <a:cs typeface="Times New Roman"/>
              </a:rPr>
              <a:t> </a:t>
            </a:r>
            <a:r>
              <a:rPr sz="250" spc="-10" dirty="0">
                <a:latin typeface="Times New Roman"/>
                <a:cs typeface="Times New Roman"/>
              </a:rPr>
              <a:t>composition</a:t>
            </a:r>
            <a:r>
              <a:rPr sz="250" spc="-5" dirty="0">
                <a:latin typeface="Times New Roman"/>
                <a:cs typeface="Times New Roman"/>
              </a:rPr>
              <a:t> </a:t>
            </a:r>
            <a:r>
              <a:rPr sz="250" spc="-15" dirty="0">
                <a:latin typeface="Times New Roman"/>
                <a:cs typeface="Times New Roman"/>
              </a:rPr>
              <a:t>changed</a:t>
            </a:r>
            <a:r>
              <a:rPr sz="250" spc="-5" dirty="0">
                <a:latin typeface="Times New Roman"/>
                <a:cs typeface="Times New Roman"/>
              </a:rPr>
              <a:t> </a:t>
            </a:r>
            <a:r>
              <a:rPr sz="250" spc="-10" dirty="0">
                <a:latin typeface="Times New Roman"/>
                <a:cs typeface="Times New Roman"/>
              </a:rPr>
              <a:t>detectably</a:t>
            </a:r>
            <a:r>
              <a:rPr sz="250" spc="-5" dirty="0">
                <a:latin typeface="Times New Roman"/>
                <a:cs typeface="Times New Roman"/>
              </a:rPr>
              <a:t> </a:t>
            </a:r>
            <a:r>
              <a:rPr sz="250" spc="-10" dirty="0">
                <a:latin typeface="Times New Roman"/>
                <a:cs typeface="Times New Roman"/>
              </a:rPr>
              <a:t>within</a:t>
            </a:r>
            <a:r>
              <a:rPr sz="250" spc="-5" dirty="0">
                <a:latin typeface="Times New Roman"/>
                <a:cs typeface="Times New Roman"/>
              </a:rPr>
              <a:t> </a:t>
            </a:r>
            <a:r>
              <a:rPr sz="250" spc="-15" dirty="0">
                <a:latin typeface="Times New Roman"/>
                <a:cs typeface="Times New Roman"/>
              </a:rPr>
              <a:t>24</a:t>
            </a:r>
            <a:r>
              <a:rPr sz="250" spc="-5" dirty="0">
                <a:latin typeface="Times New Roman"/>
                <a:cs typeface="Times New Roman"/>
              </a:rPr>
              <a:t> </a:t>
            </a:r>
            <a:r>
              <a:rPr sz="250" spc="-10" dirty="0">
                <a:latin typeface="Times New Roman"/>
                <a:cs typeface="Times New Roman"/>
              </a:rPr>
              <a:t>hours</a:t>
            </a:r>
            <a:r>
              <a:rPr sz="250" spc="-5" dirty="0">
                <a:latin typeface="Times New Roman"/>
                <a:cs typeface="Times New Roman"/>
              </a:rPr>
              <a:t> </a:t>
            </a:r>
            <a:r>
              <a:rPr sz="250" spc="-10" dirty="0">
                <a:latin typeface="Times New Roman"/>
                <a:cs typeface="Times New Roman"/>
              </a:rPr>
              <a:t>of</a:t>
            </a:r>
            <a:r>
              <a:rPr sz="250" dirty="0">
                <a:latin typeface="Times New Roman"/>
                <a:cs typeface="Times New Roman"/>
              </a:rPr>
              <a:t> </a:t>
            </a:r>
            <a:r>
              <a:rPr sz="250" spc="-10" dirty="0">
                <a:latin typeface="Times New Roman"/>
                <a:cs typeface="Times New Roman"/>
              </a:rPr>
              <a:t>initiating</a:t>
            </a:r>
            <a:r>
              <a:rPr sz="250" spc="-5" dirty="0">
                <a:latin typeface="Times New Roman"/>
                <a:cs typeface="Times New Roman"/>
              </a:rPr>
              <a:t> </a:t>
            </a:r>
            <a:r>
              <a:rPr sz="250" spc="-10" dirty="0">
                <a:latin typeface="Times New Roman"/>
                <a:cs typeface="Times New Roman"/>
              </a:rPr>
              <a:t>a </a:t>
            </a:r>
            <a:r>
              <a:rPr sz="250" spc="-5" dirty="0">
                <a:latin typeface="Times New Roman"/>
                <a:cs typeface="Times New Roman"/>
              </a:rPr>
              <a:t> </a:t>
            </a:r>
            <a:r>
              <a:rPr sz="250" spc="-10" dirty="0">
                <a:latin typeface="Times New Roman"/>
                <a:cs typeface="Times New Roman"/>
              </a:rPr>
              <a:t>high-fat/low-fiber</a:t>
            </a:r>
            <a:r>
              <a:rPr sz="250" spc="-5" dirty="0">
                <a:latin typeface="Times New Roman"/>
                <a:cs typeface="Times New Roman"/>
              </a:rPr>
              <a:t> </a:t>
            </a:r>
            <a:r>
              <a:rPr sz="250" spc="-10" dirty="0">
                <a:latin typeface="Times New Roman"/>
                <a:cs typeface="Times New Roman"/>
              </a:rPr>
              <a:t>or</a:t>
            </a:r>
            <a:r>
              <a:rPr sz="250" spc="-5" dirty="0">
                <a:latin typeface="Times New Roman"/>
                <a:cs typeface="Times New Roman"/>
              </a:rPr>
              <a:t> </a:t>
            </a:r>
            <a:r>
              <a:rPr sz="250" spc="-10" dirty="0">
                <a:latin typeface="Times New Roman"/>
                <a:cs typeface="Times New Roman"/>
              </a:rPr>
              <a:t>low-fat/high-fiber</a:t>
            </a:r>
            <a:r>
              <a:rPr sz="250" spc="-5" dirty="0">
                <a:latin typeface="Times New Roman"/>
                <a:cs typeface="Times New Roman"/>
              </a:rPr>
              <a:t> </a:t>
            </a:r>
            <a:r>
              <a:rPr sz="250" spc="-10" dirty="0">
                <a:latin typeface="Times New Roman"/>
                <a:cs typeface="Times New Roman"/>
              </a:rPr>
              <a:t>diet,</a:t>
            </a:r>
            <a:r>
              <a:rPr sz="250" spc="40" dirty="0">
                <a:latin typeface="Times New Roman"/>
                <a:cs typeface="Times New Roman"/>
              </a:rPr>
              <a:t> </a:t>
            </a:r>
            <a:r>
              <a:rPr sz="250" spc="-10" dirty="0">
                <a:latin typeface="Times New Roman"/>
                <a:cs typeface="Times New Roman"/>
              </a:rPr>
              <a:t>but</a:t>
            </a:r>
            <a:r>
              <a:rPr sz="250" spc="45" dirty="0">
                <a:latin typeface="Times New Roman"/>
                <a:cs typeface="Times New Roman"/>
              </a:rPr>
              <a:t> </a:t>
            </a:r>
            <a:r>
              <a:rPr sz="250" spc="-10" dirty="0">
                <a:latin typeface="Times New Roman"/>
                <a:cs typeface="Times New Roman"/>
              </a:rPr>
              <a:t>that</a:t>
            </a:r>
            <a:r>
              <a:rPr sz="250" spc="40" dirty="0">
                <a:latin typeface="Times New Roman"/>
                <a:cs typeface="Times New Roman"/>
              </a:rPr>
              <a:t> </a:t>
            </a:r>
            <a:r>
              <a:rPr sz="250" spc="-10" dirty="0">
                <a:latin typeface="Times New Roman"/>
                <a:cs typeface="Times New Roman"/>
              </a:rPr>
              <a:t>enterotype</a:t>
            </a:r>
            <a:r>
              <a:rPr sz="250" spc="45" dirty="0">
                <a:latin typeface="Times New Roman"/>
                <a:cs typeface="Times New Roman"/>
              </a:rPr>
              <a:t> </a:t>
            </a:r>
            <a:r>
              <a:rPr sz="250" spc="-10" dirty="0">
                <a:latin typeface="Times New Roman"/>
                <a:cs typeface="Times New Roman"/>
              </a:rPr>
              <a:t>identity</a:t>
            </a:r>
            <a:r>
              <a:rPr sz="250" spc="40" dirty="0">
                <a:latin typeface="Times New Roman"/>
                <a:cs typeface="Times New Roman"/>
              </a:rPr>
              <a:t> </a:t>
            </a:r>
            <a:r>
              <a:rPr sz="250" spc="-15" dirty="0">
                <a:latin typeface="Times New Roman"/>
                <a:cs typeface="Times New Roman"/>
              </a:rPr>
              <a:t>remained</a:t>
            </a:r>
            <a:r>
              <a:rPr sz="250" spc="35" dirty="0">
                <a:latin typeface="Times New Roman"/>
                <a:cs typeface="Times New Roman"/>
              </a:rPr>
              <a:t> </a:t>
            </a:r>
            <a:r>
              <a:rPr sz="250" spc="-10" dirty="0">
                <a:latin typeface="Times New Roman"/>
                <a:cs typeface="Times New Roman"/>
              </a:rPr>
              <a:t>stable</a:t>
            </a:r>
            <a:r>
              <a:rPr sz="250" spc="40" dirty="0">
                <a:latin typeface="Times New Roman"/>
                <a:cs typeface="Times New Roman"/>
              </a:rPr>
              <a:t> </a:t>
            </a:r>
            <a:r>
              <a:rPr sz="250" spc="-10" dirty="0">
                <a:latin typeface="Times New Roman"/>
                <a:cs typeface="Times New Roman"/>
              </a:rPr>
              <a:t>during </a:t>
            </a:r>
            <a:r>
              <a:rPr sz="250" spc="-50" dirty="0">
                <a:latin typeface="Times New Roman"/>
                <a:cs typeface="Times New Roman"/>
              </a:rPr>
              <a:t> </a:t>
            </a:r>
            <a:r>
              <a:rPr sz="250" spc="-10" dirty="0">
                <a:latin typeface="Times New Roman"/>
                <a:cs typeface="Times New Roman"/>
              </a:rPr>
              <a:t>the </a:t>
            </a:r>
            <a:r>
              <a:rPr sz="250" spc="-15" dirty="0">
                <a:latin typeface="Times New Roman"/>
                <a:cs typeface="Times New Roman"/>
              </a:rPr>
              <a:t>10-day</a:t>
            </a:r>
            <a:r>
              <a:rPr sz="250" spc="-10" dirty="0">
                <a:latin typeface="Times New Roman"/>
                <a:cs typeface="Times New Roman"/>
              </a:rPr>
              <a:t> study. </a:t>
            </a:r>
            <a:r>
              <a:rPr sz="250" spc="-15" dirty="0">
                <a:latin typeface="Times New Roman"/>
                <a:cs typeface="Times New Roman"/>
              </a:rPr>
              <a:t>Thus,</a:t>
            </a:r>
            <a:r>
              <a:rPr sz="250" dirty="0">
                <a:latin typeface="Times New Roman"/>
                <a:cs typeface="Times New Roman"/>
              </a:rPr>
              <a:t> </a:t>
            </a:r>
            <a:r>
              <a:rPr sz="250" spc="-10" dirty="0">
                <a:latin typeface="Times New Roman"/>
                <a:cs typeface="Times New Roman"/>
              </a:rPr>
              <a:t>alternative enterotype</a:t>
            </a:r>
            <a:r>
              <a:rPr sz="250" spc="-5" dirty="0">
                <a:latin typeface="Times New Roman"/>
                <a:cs typeface="Times New Roman"/>
              </a:rPr>
              <a:t> </a:t>
            </a:r>
            <a:r>
              <a:rPr sz="250" spc="-10" dirty="0">
                <a:latin typeface="Times New Roman"/>
                <a:cs typeface="Times New Roman"/>
              </a:rPr>
              <a:t>states are</a:t>
            </a:r>
            <a:r>
              <a:rPr sz="250" dirty="0">
                <a:latin typeface="Times New Roman"/>
                <a:cs typeface="Times New Roman"/>
              </a:rPr>
              <a:t> </a:t>
            </a:r>
            <a:r>
              <a:rPr sz="250" spc="-10" dirty="0">
                <a:latin typeface="Times New Roman"/>
                <a:cs typeface="Times New Roman"/>
              </a:rPr>
              <a:t>associated with long-term diet.</a:t>
            </a:r>
            <a:endParaRPr sz="250">
              <a:latin typeface="Times New Roman"/>
              <a:cs typeface="Times New Roman"/>
            </a:endParaRPr>
          </a:p>
        </p:txBody>
      </p:sp>
      <p:sp>
        <p:nvSpPr>
          <p:cNvPr id="34" name="object 34"/>
          <p:cNvSpPr/>
          <p:nvPr/>
        </p:nvSpPr>
        <p:spPr>
          <a:xfrm>
            <a:off x="1118964" y="4702985"/>
            <a:ext cx="60960" cy="0"/>
          </a:xfrm>
          <a:custGeom>
            <a:avLst/>
            <a:gdLst/>
            <a:ahLst/>
            <a:cxnLst/>
            <a:rect l="l" t="t" r="r" b="b"/>
            <a:pathLst>
              <a:path w="60959">
                <a:moveTo>
                  <a:pt x="0" y="0"/>
                </a:moveTo>
                <a:lnTo>
                  <a:pt x="60611"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1106264" y="4715054"/>
            <a:ext cx="1092200" cy="51296"/>
          </a:xfrm>
          <a:prstGeom prst="rect">
            <a:avLst/>
          </a:prstGeom>
        </p:spPr>
        <p:txBody>
          <a:bodyPr vert="horz" wrap="square" lIns="0" tIns="12700" rIns="0" bIns="0" rtlCol="0">
            <a:spAutoFit/>
          </a:bodyPr>
          <a:lstStyle/>
          <a:p>
            <a:pPr marL="12700">
              <a:spcBef>
                <a:spcPts val="100"/>
              </a:spcBef>
            </a:pPr>
            <a:r>
              <a:rPr sz="250" spc="-15" dirty="0">
                <a:latin typeface="Times New Roman"/>
                <a:cs typeface="Times New Roman"/>
              </a:rPr>
              <a:t>We</a:t>
            </a:r>
            <a:r>
              <a:rPr sz="250" spc="-5" dirty="0">
                <a:latin typeface="Times New Roman"/>
                <a:cs typeface="Times New Roman"/>
              </a:rPr>
              <a:t> </a:t>
            </a:r>
            <a:r>
              <a:rPr sz="250" spc="-10" dirty="0">
                <a:latin typeface="Times New Roman"/>
                <a:cs typeface="Times New Roman"/>
              </a:rPr>
              <a:t>coexist</a:t>
            </a:r>
            <a:r>
              <a:rPr sz="250" dirty="0">
                <a:latin typeface="Times New Roman"/>
                <a:cs typeface="Times New Roman"/>
              </a:rPr>
              <a:t> </a:t>
            </a:r>
            <a:r>
              <a:rPr sz="250" spc="-10" dirty="0">
                <a:latin typeface="Times New Roman"/>
                <a:cs typeface="Times New Roman"/>
              </a:rPr>
              <a:t>with</a:t>
            </a:r>
            <a:r>
              <a:rPr sz="250" spc="-5" dirty="0">
                <a:latin typeface="Times New Roman"/>
                <a:cs typeface="Times New Roman"/>
              </a:rPr>
              <a:t> </a:t>
            </a:r>
            <a:r>
              <a:rPr sz="250" spc="-10" dirty="0">
                <a:latin typeface="Times New Roman"/>
                <a:cs typeface="Times New Roman"/>
              </a:rPr>
              <a:t>our</a:t>
            </a:r>
            <a:r>
              <a:rPr sz="250" spc="-5" dirty="0">
                <a:latin typeface="Times New Roman"/>
                <a:cs typeface="Times New Roman"/>
              </a:rPr>
              <a:t> </a:t>
            </a:r>
            <a:r>
              <a:rPr sz="250" spc="-10" dirty="0">
                <a:latin typeface="Times New Roman"/>
                <a:cs typeface="Times New Roman"/>
              </a:rPr>
              <a:t>gut</a:t>
            </a:r>
            <a:r>
              <a:rPr sz="250" dirty="0">
                <a:latin typeface="Times New Roman"/>
                <a:cs typeface="Times New Roman"/>
              </a:rPr>
              <a:t> </a:t>
            </a:r>
            <a:r>
              <a:rPr sz="250" spc="-10" dirty="0">
                <a:latin typeface="Times New Roman"/>
                <a:cs typeface="Times New Roman"/>
              </a:rPr>
              <a:t>microbiota</a:t>
            </a:r>
            <a:r>
              <a:rPr sz="250" dirty="0">
                <a:latin typeface="Times New Roman"/>
                <a:cs typeface="Times New Roman"/>
              </a:rPr>
              <a:t> </a:t>
            </a:r>
            <a:r>
              <a:rPr sz="250" spc="-10" dirty="0">
                <a:latin typeface="Times New Roman"/>
                <a:cs typeface="Times New Roman"/>
              </a:rPr>
              <a:t>as</a:t>
            </a:r>
            <a:r>
              <a:rPr sz="250" spc="-5" dirty="0">
                <a:latin typeface="Times New Roman"/>
                <a:cs typeface="Times New Roman"/>
              </a:rPr>
              <a:t> </a:t>
            </a:r>
            <a:r>
              <a:rPr sz="250" spc="-10" dirty="0">
                <a:latin typeface="Times New Roman"/>
                <a:cs typeface="Times New Roman"/>
              </a:rPr>
              <a:t>mutualists,</a:t>
            </a:r>
            <a:r>
              <a:rPr sz="250" dirty="0">
                <a:latin typeface="Times New Roman"/>
                <a:cs typeface="Times New Roman"/>
              </a:rPr>
              <a:t> </a:t>
            </a:r>
            <a:r>
              <a:rPr sz="250" spc="-10" dirty="0">
                <a:latin typeface="Times New Roman"/>
                <a:cs typeface="Times New Roman"/>
              </a:rPr>
              <a:t>but</a:t>
            </a:r>
            <a:r>
              <a:rPr sz="250" spc="-5" dirty="0">
                <a:latin typeface="Times New Roman"/>
                <a:cs typeface="Times New Roman"/>
              </a:rPr>
              <a:t> </a:t>
            </a:r>
            <a:r>
              <a:rPr sz="250" spc="-10" dirty="0">
                <a:latin typeface="Times New Roman"/>
                <a:cs typeface="Times New Roman"/>
              </a:rPr>
              <a:t>this</a:t>
            </a:r>
            <a:r>
              <a:rPr sz="250" spc="-5" dirty="0">
                <a:latin typeface="Times New Roman"/>
                <a:cs typeface="Times New Roman"/>
              </a:rPr>
              <a:t> </a:t>
            </a:r>
            <a:r>
              <a:rPr sz="250" spc="-10" dirty="0">
                <a:latin typeface="Times New Roman"/>
                <a:cs typeface="Times New Roman"/>
              </a:rPr>
              <a:t>relationship </a:t>
            </a:r>
            <a:r>
              <a:rPr sz="250" spc="-15" dirty="0">
                <a:latin typeface="Times New Roman"/>
                <a:cs typeface="Times New Roman"/>
              </a:rPr>
              <a:t>sometimes</a:t>
            </a:r>
            <a:r>
              <a:rPr sz="250" spc="-5" dirty="0">
                <a:latin typeface="Times New Roman"/>
                <a:cs typeface="Times New Roman"/>
              </a:rPr>
              <a:t> </a:t>
            </a:r>
            <a:r>
              <a:rPr sz="250" spc="-15" dirty="0">
                <a:latin typeface="Times New Roman"/>
                <a:cs typeface="Times New Roman"/>
              </a:rPr>
              <a:t>becomes</a:t>
            </a:r>
            <a:endParaRPr sz="250">
              <a:latin typeface="Times New Roman"/>
              <a:cs typeface="Times New Roman"/>
            </a:endParaRPr>
          </a:p>
        </p:txBody>
      </p:sp>
      <p:sp>
        <p:nvSpPr>
          <p:cNvPr id="36" name="object 36"/>
          <p:cNvSpPr txBox="1"/>
          <p:nvPr/>
        </p:nvSpPr>
        <p:spPr>
          <a:xfrm>
            <a:off x="1106264" y="4753435"/>
            <a:ext cx="1116330" cy="166712"/>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p</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o</a:t>
            </a:r>
            <a:r>
              <a:rPr sz="250" spc="-10" dirty="0">
                <a:latin typeface="Times New Roman"/>
                <a:cs typeface="Times New Roman"/>
              </a:rPr>
              <a:t>lo</a:t>
            </a:r>
            <a:r>
              <a:rPr sz="250" spc="-15" dirty="0">
                <a:latin typeface="Times New Roman"/>
                <a:cs typeface="Times New Roman"/>
              </a:rPr>
              <a:t>g</a:t>
            </a:r>
            <a:r>
              <a:rPr sz="250" spc="-10" dirty="0">
                <a:latin typeface="Times New Roman"/>
                <a:cs typeface="Times New Roman"/>
              </a:rPr>
              <a:t>ical, as in </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es</a:t>
            </a:r>
            <a:r>
              <a:rPr sz="250" spc="-10" dirty="0">
                <a:latin typeface="Times New Roman"/>
                <a:cs typeface="Times New Roman"/>
              </a:rPr>
              <a:t>ity, di</a:t>
            </a:r>
            <a:r>
              <a:rPr sz="250" spc="-15" dirty="0">
                <a:latin typeface="Times New Roman"/>
                <a:cs typeface="Times New Roman"/>
              </a:rPr>
              <a:t>a</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te</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e</a:t>
            </a:r>
            <a:r>
              <a:rPr sz="250" spc="-10" dirty="0">
                <a:latin typeface="Times New Roman"/>
                <a:cs typeface="Times New Roman"/>
              </a:rPr>
              <a:t>r</a:t>
            </a:r>
            <a:r>
              <a:rPr sz="250" spc="-15" dirty="0">
                <a:latin typeface="Times New Roman"/>
                <a:cs typeface="Times New Roman"/>
              </a:rPr>
              <a:t>os</a:t>
            </a:r>
            <a:r>
              <a:rPr sz="250" spc="-10" dirty="0">
                <a:latin typeface="Times New Roman"/>
                <a:cs typeface="Times New Roman"/>
              </a:rPr>
              <a:t>cle</a:t>
            </a:r>
            <a:r>
              <a:rPr sz="250" spc="-15" dirty="0">
                <a:latin typeface="Times New Roman"/>
                <a:cs typeface="Times New Roman"/>
              </a:rPr>
              <a:t>r</a:t>
            </a:r>
            <a:r>
              <a:rPr sz="250" spc="-10" dirty="0">
                <a:latin typeface="Times New Roman"/>
                <a:cs typeface="Times New Roman"/>
              </a:rPr>
              <a:t>o</a:t>
            </a:r>
            <a:r>
              <a:rPr sz="250" spc="-15" dirty="0">
                <a:latin typeface="Times New Roman"/>
                <a:cs typeface="Times New Roman"/>
              </a:rPr>
              <a:t>s</a:t>
            </a:r>
            <a:r>
              <a:rPr sz="250" spc="-5" dirty="0">
                <a:latin typeface="Times New Roman"/>
                <a:cs typeface="Times New Roman"/>
              </a:rPr>
              <a:t>i</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nd </a:t>
            </a:r>
            <a:r>
              <a:rPr sz="250" spc="-5" dirty="0">
                <a:latin typeface="Times New Roman"/>
                <a:cs typeface="Times New Roman"/>
              </a:rPr>
              <a:t>i</a:t>
            </a:r>
            <a:r>
              <a:rPr sz="250" spc="-15" dirty="0">
                <a:latin typeface="Times New Roman"/>
                <a:cs typeface="Times New Roman"/>
              </a:rPr>
              <a:t>n</a:t>
            </a:r>
            <a:r>
              <a:rPr sz="250" spc="-10" dirty="0">
                <a:latin typeface="Times New Roman"/>
                <a:cs typeface="Times New Roman"/>
              </a:rPr>
              <a:t>fla</a:t>
            </a:r>
            <a:r>
              <a:rPr sz="250" spc="-20" dirty="0">
                <a:latin typeface="Times New Roman"/>
                <a:cs typeface="Times New Roman"/>
              </a:rPr>
              <a:t>m</a:t>
            </a:r>
            <a:r>
              <a:rPr sz="250" spc="-15" dirty="0">
                <a:latin typeface="Times New Roman"/>
                <a:cs typeface="Times New Roman"/>
              </a:rPr>
              <a:t>ma</a:t>
            </a:r>
            <a:r>
              <a:rPr sz="250" spc="-10" dirty="0">
                <a:latin typeface="Times New Roman"/>
                <a:cs typeface="Times New Roman"/>
              </a:rPr>
              <a:t>to</a:t>
            </a:r>
            <a:r>
              <a:rPr sz="250" spc="-15" dirty="0">
                <a:latin typeface="Times New Roman"/>
                <a:cs typeface="Times New Roman"/>
              </a:rPr>
              <a:t>r</a:t>
            </a:r>
            <a:r>
              <a:rPr sz="250" spc="-10" dirty="0">
                <a:latin typeface="Times New Roman"/>
                <a:cs typeface="Times New Roman"/>
              </a:rPr>
              <a:t>y b</a:t>
            </a:r>
            <a:r>
              <a:rPr sz="250" spc="-15" dirty="0">
                <a:latin typeface="Times New Roman"/>
                <a:cs typeface="Times New Roman"/>
              </a:rPr>
              <a:t>o</a:t>
            </a:r>
            <a:r>
              <a:rPr sz="250" spc="-10" dirty="0">
                <a:latin typeface="Times New Roman"/>
                <a:cs typeface="Times New Roman"/>
              </a:rPr>
              <a:t>wel</a:t>
            </a:r>
            <a:r>
              <a:rPr sz="250" spc="-5" dirty="0">
                <a:latin typeface="Times New Roman"/>
                <a:cs typeface="Times New Roman"/>
              </a:rPr>
              <a:t> </a:t>
            </a:r>
            <a:r>
              <a:rPr sz="250" spc="-15" dirty="0">
                <a:latin typeface="Times New Roman"/>
                <a:cs typeface="Times New Roman"/>
              </a:rPr>
              <a:t>d</a:t>
            </a:r>
            <a:r>
              <a:rPr sz="250" spc="-5" dirty="0">
                <a:latin typeface="Times New Roman"/>
                <a:cs typeface="Times New Roman"/>
              </a:rPr>
              <a:t>i</a:t>
            </a:r>
            <a:r>
              <a:rPr sz="250" spc="-15" dirty="0">
                <a:latin typeface="Times New Roman"/>
                <a:cs typeface="Times New Roman"/>
              </a:rPr>
              <a:t>s</a:t>
            </a:r>
            <a:r>
              <a:rPr sz="250" spc="-10" dirty="0">
                <a:latin typeface="Times New Roman"/>
                <a:cs typeface="Times New Roman"/>
              </a:rPr>
              <a:t>ea</a:t>
            </a:r>
            <a:r>
              <a:rPr sz="250" spc="-15" dirty="0">
                <a:latin typeface="Times New Roman"/>
                <a:cs typeface="Times New Roman"/>
              </a:rPr>
              <a:t>s</a:t>
            </a:r>
            <a:r>
              <a:rPr sz="250" spc="-10" dirty="0">
                <a:latin typeface="Times New Roman"/>
                <a:cs typeface="Times New Roman"/>
              </a:rPr>
              <a:t>es </a:t>
            </a:r>
            <a:r>
              <a:rPr sz="250" spc="-15" dirty="0">
                <a:latin typeface="Times New Roman"/>
                <a:cs typeface="Times New Roman"/>
              </a:rPr>
              <a:t>(</a:t>
            </a:r>
            <a:r>
              <a:rPr sz="250" spc="-10" dirty="0">
                <a:latin typeface="Times New Roman"/>
                <a:cs typeface="Times New Roman"/>
              </a:rPr>
              <a:t>1, </a:t>
            </a:r>
            <a:r>
              <a:rPr sz="250" spc="-15" dirty="0">
                <a:latin typeface="Times New Roman"/>
                <a:cs typeface="Times New Roman"/>
              </a:rPr>
              <a:t>2</a:t>
            </a:r>
            <a:r>
              <a:rPr sz="250" spc="-5" dirty="0">
                <a:latin typeface="Times New Roman"/>
                <a:cs typeface="Times New Roman"/>
              </a:rPr>
              <a:t>).  </a:t>
            </a:r>
            <a:r>
              <a:rPr sz="250" spc="-10" dirty="0">
                <a:latin typeface="Times New Roman"/>
                <a:cs typeface="Times New Roman"/>
              </a:rPr>
              <a:t>Factors including age, genetics,</a:t>
            </a:r>
            <a:r>
              <a:rPr sz="250" spc="-5" dirty="0">
                <a:latin typeface="Times New Roman"/>
                <a:cs typeface="Times New Roman"/>
              </a:rPr>
              <a:t> </a:t>
            </a:r>
            <a:r>
              <a:rPr sz="250" spc="-15" dirty="0">
                <a:latin typeface="Times New Roman"/>
                <a:cs typeface="Times New Roman"/>
              </a:rPr>
              <a:t>and</a:t>
            </a:r>
            <a:r>
              <a:rPr sz="250" spc="30" dirty="0">
                <a:latin typeface="Times New Roman"/>
                <a:cs typeface="Times New Roman"/>
              </a:rPr>
              <a:t> </a:t>
            </a:r>
            <a:r>
              <a:rPr sz="250" spc="-10" dirty="0">
                <a:latin typeface="Times New Roman"/>
                <a:cs typeface="Times New Roman"/>
              </a:rPr>
              <a:t>diet</a:t>
            </a:r>
            <a:r>
              <a:rPr sz="250" spc="45" dirty="0">
                <a:latin typeface="Times New Roman"/>
                <a:cs typeface="Times New Roman"/>
              </a:rPr>
              <a:t> </a:t>
            </a:r>
            <a:r>
              <a:rPr sz="250" spc="-15" dirty="0">
                <a:latin typeface="Times New Roman"/>
                <a:cs typeface="Times New Roman"/>
              </a:rPr>
              <a:t>may</a:t>
            </a:r>
            <a:r>
              <a:rPr sz="250" spc="30" dirty="0">
                <a:latin typeface="Times New Roman"/>
                <a:cs typeface="Times New Roman"/>
              </a:rPr>
              <a:t> </a:t>
            </a:r>
            <a:r>
              <a:rPr sz="250" spc="-10" dirty="0">
                <a:latin typeface="Times New Roman"/>
                <a:cs typeface="Times New Roman"/>
              </a:rPr>
              <a:t>influence </a:t>
            </a:r>
            <a:r>
              <a:rPr sz="250" spc="-15" dirty="0">
                <a:latin typeface="Times New Roman"/>
                <a:cs typeface="Times New Roman"/>
              </a:rPr>
              <a:t>microbiome</a:t>
            </a:r>
            <a:r>
              <a:rPr sz="250" spc="35" dirty="0">
                <a:latin typeface="Times New Roman"/>
                <a:cs typeface="Times New Roman"/>
              </a:rPr>
              <a:t> </a:t>
            </a:r>
            <a:r>
              <a:rPr sz="250" spc="-10" dirty="0">
                <a:latin typeface="Times New Roman"/>
                <a:cs typeface="Times New Roman"/>
              </a:rPr>
              <a:t>composition (3).</a:t>
            </a:r>
            <a:r>
              <a:rPr sz="250" spc="40" dirty="0">
                <a:latin typeface="Times New Roman"/>
                <a:cs typeface="Times New Roman"/>
              </a:rPr>
              <a:t> </a:t>
            </a:r>
            <a:r>
              <a:rPr sz="250" spc="-15" dirty="0">
                <a:latin typeface="Times New Roman"/>
                <a:cs typeface="Times New Roman"/>
              </a:rPr>
              <a:t>Of </a:t>
            </a:r>
            <a:r>
              <a:rPr sz="250" spc="-10" dirty="0">
                <a:latin typeface="Times New Roman"/>
                <a:cs typeface="Times New Roman"/>
              </a:rPr>
              <a:t> these, diet</a:t>
            </a:r>
            <a:r>
              <a:rPr sz="250" spc="-5" dirty="0">
                <a:latin typeface="Times New Roman"/>
                <a:cs typeface="Times New Roman"/>
              </a:rPr>
              <a:t> </a:t>
            </a:r>
            <a:r>
              <a:rPr sz="250" spc="-10" dirty="0">
                <a:latin typeface="Times New Roman"/>
                <a:cs typeface="Times New Roman"/>
              </a:rPr>
              <a:t>is easiest</a:t>
            </a:r>
            <a:r>
              <a:rPr sz="250" dirty="0">
                <a:latin typeface="Times New Roman"/>
                <a:cs typeface="Times New Roman"/>
              </a:rPr>
              <a:t> </a:t>
            </a:r>
            <a:r>
              <a:rPr sz="250" spc="-10" dirty="0">
                <a:latin typeface="Times New Roman"/>
                <a:cs typeface="Times New Roman"/>
              </a:rPr>
              <a:t>to </a:t>
            </a:r>
            <a:r>
              <a:rPr sz="250" spc="-15" dirty="0">
                <a:latin typeface="Times New Roman"/>
                <a:cs typeface="Times New Roman"/>
              </a:rPr>
              <a:t>modify</a:t>
            </a:r>
            <a:r>
              <a:rPr sz="250" spc="-10" dirty="0">
                <a:latin typeface="Times New Roman"/>
                <a:cs typeface="Times New Roman"/>
              </a:rPr>
              <a:t> </a:t>
            </a:r>
            <a:r>
              <a:rPr sz="250" spc="-15" dirty="0">
                <a:latin typeface="Times New Roman"/>
                <a:cs typeface="Times New Roman"/>
              </a:rPr>
              <a:t>and</a:t>
            </a:r>
            <a:r>
              <a:rPr sz="250" spc="-5" dirty="0">
                <a:latin typeface="Times New Roman"/>
                <a:cs typeface="Times New Roman"/>
              </a:rPr>
              <a:t> </a:t>
            </a:r>
            <a:r>
              <a:rPr sz="250" spc="-10" dirty="0">
                <a:latin typeface="Times New Roman"/>
                <a:cs typeface="Times New Roman"/>
              </a:rPr>
              <a:t>presents the</a:t>
            </a:r>
            <a:r>
              <a:rPr sz="250" spc="-5" dirty="0">
                <a:latin typeface="Times New Roman"/>
                <a:cs typeface="Times New Roman"/>
              </a:rPr>
              <a:t> </a:t>
            </a:r>
            <a:r>
              <a:rPr sz="250" spc="-10" dirty="0">
                <a:latin typeface="Times New Roman"/>
                <a:cs typeface="Times New Roman"/>
              </a:rPr>
              <a:t>simplest</a:t>
            </a:r>
            <a:r>
              <a:rPr sz="250" dirty="0">
                <a:latin typeface="Times New Roman"/>
                <a:cs typeface="Times New Roman"/>
              </a:rPr>
              <a:t> </a:t>
            </a:r>
            <a:r>
              <a:rPr sz="250" spc="-10" dirty="0">
                <a:latin typeface="Times New Roman"/>
                <a:cs typeface="Times New Roman"/>
              </a:rPr>
              <a:t>route for therapeutic</a:t>
            </a:r>
            <a:r>
              <a:rPr sz="250" dirty="0">
                <a:latin typeface="Times New Roman"/>
                <a:cs typeface="Times New Roman"/>
              </a:rPr>
              <a:t> </a:t>
            </a:r>
            <a:r>
              <a:rPr sz="250" spc="-10" dirty="0">
                <a:latin typeface="Times New Roman"/>
                <a:cs typeface="Times New Roman"/>
              </a:rPr>
              <a:t>intervention. </a:t>
            </a:r>
            <a:r>
              <a:rPr sz="250" spc="-5" dirty="0">
                <a:latin typeface="Times New Roman"/>
                <a:cs typeface="Times New Roman"/>
              </a:rPr>
              <a:t> </a:t>
            </a:r>
            <a:r>
              <a:rPr sz="250" spc="-10" dirty="0">
                <a:latin typeface="Times New Roman"/>
                <a:cs typeface="Times New Roman"/>
              </a:rPr>
              <a:t>Recently,</a:t>
            </a:r>
            <a:r>
              <a:rPr sz="250" spc="-5" dirty="0">
                <a:latin typeface="Times New Roman"/>
                <a:cs typeface="Times New Roman"/>
              </a:rPr>
              <a:t> </a:t>
            </a:r>
            <a:r>
              <a:rPr sz="250" spc="-15" dirty="0">
                <a:latin typeface="Times New Roman"/>
                <a:cs typeface="Times New Roman"/>
              </a:rPr>
              <a:t>an</a:t>
            </a:r>
            <a:r>
              <a:rPr sz="250" spc="-10" dirty="0">
                <a:latin typeface="Times New Roman"/>
                <a:cs typeface="Times New Roman"/>
              </a:rPr>
              <a:t> analysis of</a:t>
            </a:r>
            <a:r>
              <a:rPr sz="250" spc="-5" dirty="0">
                <a:latin typeface="Times New Roman"/>
                <a:cs typeface="Times New Roman"/>
              </a:rPr>
              <a:t> </a:t>
            </a:r>
            <a:r>
              <a:rPr sz="250" spc="-10" dirty="0">
                <a:latin typeface="Times New Roman"/>
                <a:cs typeface="Times New Roman"/>
              </a:rPr>
              <a:t>gut</a:t>
            </a:r>
            <a:r>
              <a:rPr sz="250" spc="-5" dirty="0">
                <a:latin typeface="Times New Roman"/>
                <a:cs typeface="Times New Roman"/>
              </a:rPr>
              <a:t> </a:t>
            </a:r>
            <a:r>
              <a:rPr sz="250" spc="-10" dirty="0">
                <a:latin typeface="Times New Roman"/>
                <a:cs typeface="Times New Roman"/>
              </a:rPr>
              <a:t>microbial</a:t>
            </a:r>
            <a:r>
              <a:rPr sz="250" spc="-5" dirty="0">
                <a:latin typeface="Times New Roman"/>
                <a:cs typeface="Times New Roman"/>
              </a:rPr>
              <a:t> </a:t>
            </a:r>
            <a:r>
              <a:rPr sz="250" spc="-10" dirty="0">
                <a:latin typeface="Times New Roman"/>
                <a:cs typeface="Times New Roman"/>
              </a:rPr>
              <a:t>communities</a:t>
            </a:r>
            <a:r>
              <a:rPr sz="250" spc="-5" dirty="0">
                <a:latin typeface="Times New Roman"/>
                <a:cs typeface="Times New Roman"/>
              </a:rPr>
              <a:t> </a:t>
            </a:r>
            <a:r>
              <a:rPr sz="250" spc="-15" dirty="0">
                <a:latin typeface="Times New Roman"/>
                <a:cs typeface="Times New Roman"/>
              </a:rPr>
              <a:t>proposed</a:t>
            </a:r>
            <a:r>
              <a:rPr sz="250" spc="-10" dirty="0">
                <a:latin typeface="Times New Roman"/>
                <a:cs typeface="Times New Roman"/>
              </a:rPr>
              <a:t> three</a:t>
            </a:r>
            <a:r>
              <a:rPr sz="250" spc="-5" dirty="0">
                <a:latin typeface="Times New Roman"/>
                <a:cs typeface="Times New Roman"/>
              </a:rPr>
              <a:t> </a:t>
            </a:r>
            <a:r>
              <a:rPr sz="250" spc="-15" dirty="0">
                <a:latin typeface="Times New Roman"/>
                <a:cs typeface="Times New Roman"/>
              </a:rPr>
              <a:t>predominant</a:t>
            </a:r>
            <a:r>
              <a:rPr sz="250" dirty="0">
                <a:latin typeface="Times New Roman"/>
                <a:cs typeface="Times New Roman"/>
              </a:rPr>
              <a:t> </a:t>
            </a:r>
            <a:r>
              <a:rPr sz="250" spc="-10" dirty="0">
                <a:latin typeface="Times New Roman"/>
                <a:cs typeface="Times New Roman"/>
              </a:rPr>
              <a:t>variants,</a:t>
            </a:r>
            <a:r>
              <a:rPr sz="250" spc="-5" dirty="0">
                <a:latin typeface="Times New Roman"/>
                <a:cs typeface="Times New Roman"/>
              </a:rPr>
              <a:t> </a:t>
            </a:r>
            <a:r>
              <a:rPr sz="250" spc="-10" dirty="0">
                <a:latin typeface="Times New Roman"/>
                <a:cs typeface="Times New Roman"/>
              </a:rPr>
              <a:t>or</a:t>
            </a:r>
            <a:endParaRPr sz="250">
              <a:latin typeface="Times New Roman"/>
              <a:cs typeface="Times New Roman"/>
            </a:endParaRPr>
          </a:p>
        </p:txBody>
      </p:sp>
      <p:sp>
        <p:nvSpPr>
          <p:cNvPr id="37" name="object 37"/>
          <p:cNvSpPr/>
          <p:nvPr/>
        </p:nvSpPr>
        <p:spPr>
          <a:xfrm>
            <a:off x="941645" y="4976538"/>
            <a:ext cx="238125" cy="0"/>
          </a:xfrm>
          <a:custGeom>
            <a:avLst/>
            <a:gdLst/>
            <a:ahLst/>
            <a:cxnLst/>
            <a:rect l="l" t="t" r="r" b="b"/>
            <a:pathLst>
              <a:path w="238125">
                <a:moveTo>
                  <a:pt x="0" y="0"/>
                </a:moveTo>
                <a:lnTo>
                  <a:pt x="237931" y="0"/>
                </a:lnTo>
              </a:path>
            </a:pathLst>
          </a:custGeom>
          <a:ln w="3175">
            <a:solidFill>
              <a:srgbClr val="000000"/>
            </a:solidFill>
          </a:ln>
        </p:spPr>
        <p:txBody>
          <a:bodyPr wrap="square" lIns="0" tIns="0" rIns="0" bIns="0" rtlCol="0"/>
          <a:lstStyle/>
          <a:p>
            <a:endParaRPr/>
          </a:p>
        </p:txBody>
      </p:sp>
      <p:sp>
        <p:nvSpPr>
          <p:cNvPr id="38" name="object 38"/>
          <p:cNvSpPr txBox="1"/>
          <p:nvPr/>
        </p:nvSpPr>
        <p:spPr>
          <a:xfrm>
            <a:off x="903544" y="4982337"/>
            <a:ext cx="1275080" cy="115416"/>
          </a:xfrm>
          <a:prstGeom prst="rect">
            <a:avLst/>
          </a:prstGeom>
        </p:spPr>
        <p:txBody>
          <a:bodyPr vert="horz" wrap="square" lIns="0" tIns="20320" rIns="0" bIns="0" rtlCol="0">
            <a:spAutoFit/>
          </a:bodyPr>
          <a:lstStyle/>
          <a:p>
            <a:pPr marL="38100">
              <a:spcBef>
                <a:spcPts val="160"/>
              </a:spcBef>
            </a:pPr>
            <a:r>
              <a:rPr sz="200" spc="-10" dirty="0">
                <a:latin typeface="Times New Roman"/>
                <a:cs typeface="Times New Roman"/>
              </a:rPr>
              <a:t>Copyright 2011</a:t>
            </a:r>
            <a:r>
              <a:rPr sz="200" dirty="0">
                <a:latin typeface="Times New Roman"/>
                <a:cs typeface="Times New Roman"/>
              </a:rPr>
              <a:t> </a:t>
            </a:r>
            <a:r>
              <a:rPr sz="200" spc="-10" dirty="0">
                <a:latin typeface="Times New Roman"/>
                <a:cs typeface="Times New Roman"/>
              </a:rPr>
              <a:t>by</a:t>
            </a:r>
            <a:r>
              <a:rPr sz="200" spc="-5" dirty="0">
                <a:latin typeface="Times New Roman"/>
                <a:cs typeface="Times New Roman"/>
              </a:rPr>
              <a:t> </a:t>
            </a:r>
            <a:r>
              <a:rPr sz="200" spc="-10" dirty="0">
                <a:latin typeface="Times New Roman"/>
                <a:cs typeface="Times New Roman"/>
              </a:rPr>
              <a:t>the</a:t>
            </a:r>
            <a:r>
              <a:rPr sz="200" dirty="0">
                <a:latin typeface="Times New Roman"/>
                <a:cs typeface="Times New Roman"/>
              </a:rPr>
              <a:t> </a:t>
            </a:r>
            <a:r>
              <a:rPr sz="200" spc="-10" dirty="0">
                <a:latin typeface="Times New Roman"/>
                <a:cs typeface="Times New Roman"/>
              </a:rPr>
              <a:t>American</a:t>
            </a:r>
            <a:r>
              <a:rPr sz="200" spc="-5" dirty="0">
                <a:latin typeface="Times New Roman"/>
                <a:cs typeface="Times New Roman"/>
              </a:rPr>
              <a:t> </a:t>
            </a:r>
            <a:r>
              <a:rPr sz="200" spc="-10" dirty="0">
                <a:latin typeface="Times New Roman"/>
                <a:cs typeface="Times New Roman"/>
              </a:rPr>
              <a:t>Association</a:t>
            </a:r>
            <a:r>
              <a:rPr sz="200" dirty="0">
                <a:latin typeface="Times New Roman"/>
                <a:cs typeface="Times New Roman"/>
              </a:rPr>
              <a:t> </a:t>
            </a:r>
            <a:r>
              <a:rPr sz="200" spc="-10" dirty="0">
                <a:latin typeface="Times New Roman"/>
                <a:cs typeface="Times New Roman"/>
              </a:rPr>
              <a:t>for</a:t>
            </a:r>
            <a:r>
              <a:rPr sz="200" dirty="0">
                <a:latin typeface="Times New Roman"/>
                <a:cs typeface="Times New Roman"/>
              </a:rPr>
              <a:t> </a:t>
            </a:r>
            <a:r>
              <a:rPr sz="200" spc="-10" dirty="0">
                <a:latin typeface="Times New Roman"/>
                <a:cs typeface="Times New Roman"/>
              </a:rPr>
              <a:t>the</a:t>
            </a:r>
            <a:r>
              <a:rPr sz="200" spc="-5" dirty="0">
                <a:latin typeface="Times New Roman"/>
                <a:cs typeface="Times New Roman"/>
              </a:rPr>
              <a:t> </a:t>
            </a:r>
            <a:r>
              <a:rPr sz="200" spc="-10" dirty="0">
                <a:latin typeface="Times New Roman"/>
                <a:cs typeface="Times New Roman"/>
              </a:rPr>
              <a:t>Advancement</a:t>
            </a:r>
            <a:r>
              <a:rPr sz="200" spc="-5" dirty="0">
                <a:latin typeface="Times New Roman"/>
                <a:cs typeface="Times New Roman"/>
              </a:rPr>
              <a:t> </a:t>
            </a:r>
            <a:r>
              <a:rPr sz="200" spc="-10" dirty="0">
                <a:latin typeface="Times New Roman"/>
                <a:cs typeface="Times New Roman"/>
              </a:rPr>
              <a:t>of Science;</a:t>
            </a:r>
            <a:r>
              <a:rPr sz="200" spc="-5" dirty="0">
                <a:latin typeface="Times New Roman"/>
                <a:cs typeface="Times New Roman"/>
              </a:rPr>
              <a:t> </a:t>
            </a:r>
            <a:r>
              <a:rPr sz="200" spc="-10" dirty="0">
                <a:latin typeface="Times New Roman"/>
                <a:cs typeface="Times New Roman"/>
              </a:rPr>
              <a:t>all</a:t>
            </a:r>
            <a:r>
              <a:rPr sz="200" spc="-5" dirty="0">
                <a:latin typeface="Times New Roman"/>
                <a:cs typeface="Times New Roman"/>
              </a:rPr>
              <a:t> </a:t>
            </a:r>
            <a:r>
              <a:rPr sz="200" spc="-10" dirty="0">
                <a:latin typeface="Times New Roman"/>
                <a:cs typeface="Times New Roman"/>
              </a:rPr>
              <a:t>rights</a:t>
            </a:r>
            <a:r>
              <a:rPr sz="200" spc="-5" dirty="0">
                <a:latin typeface="Times New Roman"/>
                <a:cs typeface="Times New Roman"/>
              </a:rPr>
              <a:t> </a:t>
            </a:r>
            <a:r>
              <a:rPr sz="200" spc="-10" dirty="0">
                <a:latin typeface="Times New Roman"/>
                <a:cs typeface="Times New Roman"/>
              </a:rPr>
              <a:t>reserved.</a:t>
            </a:r>
            <a:endParaRPr sz="200">
              <a:latin typeface="Times New Roman"/>
              <a:cs typeface="Times New Roman"/>
            </a:endParaRPr>
          </a:p>
          <a:p>
            <a:pPr marL="38100" marR="30480">
              <a:lnSpc>
                <a:spcPts val="229"/>
              </a:lnSpc>
              <a:spcBef>
                <a:spcPts val="80"/>
              </a:spcBef>
            </a:pPr>
            <a:r>
              <a:rPr sz="150" spc="-7" baseline="55555" dirty="0">
                <a:latin typeface="Arial"/>
                <a:cs typeface="Arial"/>
              </a:rPr>
              <a:t>*</a:t>
            </a:r>
            <a:r>
              <a:rPr sz="200" spc="-5" dirty="0">
                <a:latin typeface="Times New Roman"/>
                <a:cs typeface="Times New Roman"/>
              </a:rPr>
              <a:t>To </a:t>
            </a:r>
            <a:r>
              <a:rPr sz="200" spc="-10" dirty="0">
                <a:latin typeface="Times New Roman"/>
                <a:cs typeface="Times New Roman"/>
              </a:rPr>
              <a:t>whom correspondence</a:t>
            </a:r>
            <a:r>
              <a:rPr sz="200" spc="-5" dirty="0">
                <a:latin typeface="Times New Roman"/>
                <a:cs typeface="Times New Roman"/>
              </a:rPr>
              <a:t> </a:t>
            </a:r>
            <a:r>
              <a:rPr sz="200" spc="-10" dirty="0">
                <a:latin typeface="Times New Roman"/>
                <a:cs typeface="Times New Roman"/>
              </a:rPr>
              <a:t>should</a:t>
            </a:r>
            <a:r>
              <a:rPr sz="200" spc="-5" dirty="0">
                <a:latin typeface="Times New Roman"/>
                <a:cs typeface="Times New Roman"/>
              </a:rPr>
              <a:t> </a:t>
            </a:r>
            <a:r>
              <a:rPr sz="200" spc="-10" dirty="0">
                <a:latin typeface="Times New Roman"/>
                <a:cs typeface="Times New Roman"/>
              </a:rPr>
              <a:t>be</a:t>
            </a:r>
            <a:r>
              <a:rPr sz="200" spc="-5" dirty="0">
                <a:latin typeface="Times New Roman"/>
                <a:cs typeface="Times New Roman"/>
              </a:rPr>
              <a:t> </a:t>
            </a:r>
            <a:r>
              <a:rPr sz="200" spc="-10" dirty="0">
                <a:latin typeface="Times New Roman"/>
                <a:cs typeface="Times New Roman"/>
              </a:rPr>
              <a:t>addressed. </a:t>
            </a:r>
            <a:r>
              <a:rPr sz="200" spc="-15" dirty="0">
                <a:latin typeface="Times New Roman"/>
                <a:cs typeface="Times New Roman"/>
              </a:rPr>
              <a:t>gdwu@mail.med.upenn.edu</a:t>
            </a:r>
            <a:r>
              <a:rPr sz="200" spc="-10" dirty="0">
                <a:latin typeface="Times New Roman"/>
                <a:cs typeface="Times New Roman"/>
              </a:rPr>
              <a:t> (G.D.W.); lewisjd@mail.med. upenn.edu</a:t>
            </a:r>
            <a:r>
              <a:rPr sz="200" spc="-5" dirty="0">
                <a:latin typeface="Times New Roman"/>
                <a:cs typeface="Times New Roman"/>
              </a:rPr>
              <a:t> </a:t>
            </a:r>
            <a:r>
              <a:rPr sz="200" spc="-10" dirty="0">
                <a:latin typeface="Times New Roman"/>
                <a:cs typeface="Times New Roman"/>
              </a:rPr>
              <a:t>(J.D.L.); </a:t>
            </a:r>
            <a:r>
              <a:rPr sz="200" spc="-5" dirty="0">
                <a:latin typeface="Times New Roman"/>
                <a:cs typeface="Times New Roman"/>
              </a:rPr>
              <a:t> </a:t>
            </a:r>
            <a:r>
              <a:rPr sz="200" spc="-15" dirty="0">
                <a:latin typeface="Times New Roman"/>
                <a:cs typeface="Times New Roman"/>
              </a:rPr>
              <a:t>bushman@mail.med.upenn.edu</a:t>
            </a:r>
            <a:r>
              <a:rPr sz="200" spc="-5" dirty="0">
                <a:latin typeface="Times New Roman"/>
                <a:cs typeface="Times New Roman"/>
              </a:rPr>
              <a:t> </a:t>
            </a:r>
            <a:r>
              <a:rPr sz="200" spc="-10" dirty="0">
                <a:latin typeface="Times New Roman"/>
                <a:cs typeface="Times New Roman"/>
              </a:rPr>
              <a:t>(F.D.B.).</a:t>
            </a:r>
            <a:endParaRPr sz="200">
              <a:latin typeface="Times New Roman"/>
              <a:cs typeface="Times New Roman"/>
            </a:endParaRPr>
          </a:p>
        </p:txBody>
      </p:sp>
      <p:grpSp>
        <p:nvGrpSpPr>
          <p:cNvPr id="39" name="object 39"/>
          <p:cNvGrpSpPr/>
          <p:nvPr/>
        </p:nvGrpSpPr>
        <p:grpSpPr>
          <a:xfrm>
            <a:off x="792530" y="2854972"/>
            <a:ext cx="1424940" cy="175895"/>
            <a:chOff x="792530" y="1997721"/>
            <a:chExt cx="1424940" cy="175895"/>
          </a:xfrm>
        </p:grpSpPr>
        <p:pic>
          <p:nvPicPr>
            <p:cNvPr id="40" name="object 40"/>
            <p:cNvPicPr/>
            <p:nvPr/>
          </p:nvPicPr>
          <p:blipFill>
            <a:blip r:embed="rId7" cstate="print"/>
            <a:stretch>
              <a:fillRect/>
            </a:stretch>
          </p:blipFill>
          <p:spPr>
            <a:xfrm>
              <a:off x="792530" y="2010407"/>
              <a:ext cx="141784" cy="153585"/>
            </a:xfrm>
            <a:prstGeom prst="rect">
              <a:avLst/>
            </a:prstGeom>
          </p:spPr>
        </p:pic>
        <p:sp>
          <p:nvSpPr>
            <p:cNvPr id="41" name="object 41"/>
            <p:cNvSpPr/>
            <p:nvPr/>
          </p:nvSpPr>
          <p:spPr>
            <a:xfrm>
              <a:off x="943477" y="1997721"/>
              <a:ext cx="1273810" cy="175895"/>
            </a:xfrm>
            <a:custGeom>
              <a:avLst/>
              <a:gdLst/>
              <a:ahLst/>
              <a:cxnLst/>
              <a:rect l="l" t="t" r="r" b="b"/>
              <a:pathLst>
                <a:path w="1273810" h="175894">
                  <a:moveTo>
                    <a:pt x="1273369" y="0"/>
                  </a:moveTo>
                  <a:lnTo>
                    <a:pt x="0" y="0"/>
                  </a:lnTo>
                  <a:lnTo>
                    <a:pt x="0" y="175859"/>
                  </a:lnTo>
                  <a:lnTo>
                    <a:pt x="1273369" y="175859"/>
                  </a:lnTo>
                  <a:lnTo>
                    <a:pt x="1273369" y="0"/>
                  </a:lnTo>
                  <a:close/>
                </a:path>
              </a:pathLst>
            </a:custGeom>
            <a:solidFill>
              <a:srgbClr val="FFEED4"/>
            </a:solidFill>
          </p:spPr>
          <p:txBody>
            <a:bodyPr wrap="square" lIns="0" tIns="0" rIns="0" bIns="0" rtlCol="0"/>
            <a:lstStyle/>
            <a:p>
              <a:endParaRPr/>
            </a:p>
          </p:txBody>
        </p:sp>
      </p:grpSp>
      <p:sp>
        <p:nvSpPr>
          <p:cNvPr id="42" name="object 42"/>
          <p:cNvSpPr txBox="1"/>
          <p:nvPr/>
        </p:nvSpPr>
        <p:spPr>
          <a:xfrm>
            <a:off x="943513" y="2854856"/>
            <a:ext cx="1038225" cy="166712"/>
          </a:xfrm>
          <a:prstGeom prst="rect">
            <a:avLst/>
          </a:prstGeom>
          <a:solidFill>
            <a:srgbClr val="FFEED4"/>
          </a:solidFill>
        </p:spPr>
        <p:txBody>
          <a:bodyPr vert="horz" wrap="square" lIns="0" tIns="0" rIns="0" bIns="0" rtlCol="0">
            <a:spAutoFit/>
          </a:bodyPr>
          <a:lstStyle/>
          <a:p>
            <a:pPr marL="11430">
              <a:lnSpc>
                <a:spcPts val="595"/>
              </a:lnSpc>
            </a:pPr>
            <a:r>
              <a:rPr sz="550" spc="-30" dirty="0">
                <a:latin typeface="Times New Roman"/>
                <a:cs typeface="Times New Roman"/>
              </a:rPr>
              <a:t>N</a:t>
            </a:r>
            <a:r>
              <a:rPr sz="550" spc="-20" dirty="0">
                <a:latin typeface="Times New Roman"/>
                <a:cs typeface="Times New Roman"/>
              </a:rPr>
              <a:t>I</a:t>
            </a:r>
            <a:r>
              <a:rPr sz="550" spc="-30" dirty="0">
                <a:latin typeface="Times New Roman"/>
                <a:cs typeface="Times New Roman"/>
              </a:rPr>
              <a:t>H</a:t>
            </a:r>
            <a:r>
              <a:rPr sz="550" spc="-10" dirty="0">
                <a:latin typeface="Times New Roman"/>
                <a:cs typeface="Times New Roman"/>
              </a:rPr>
              <a:t> </a:t>
            </a:r>
            <a:r>
              <a:rPr sz="550" spc="-25" dirty="0">
                <a:latin typeface="Times New Roman"/>
                <a:cs typeface="Times New Roman"/>
              </a:rPr>
              <a:t>Pu</a:t>
            </a:r>
            <a:r>
              <a:rPr sz="550" spc="-20" dirty="0">
                <a:latin typeface="Times New Roman"/>
                <a:cs typeface="Times New Roman"/>
              </a:rPr>
              <a:t>blic</a:t>
            </a:r>
            <a:r>
              <a:rPr sz="550" spc="-10" dirty="0">
                <a:latin typeface="Times New Roman"/>
                <a:cs typeface="Times New Roman"/>
              </a:rPr>
              <a:t> </a:t>
            </a:r>
            <a:r>
              <a:rPr sz="550" spc="-30" dirty="0">
                <a:latin typeface="Times New Roman"/>
                <a:cs typeface="Times New Roman"/>
              </a:rPr>
              <a:t>A</a:t>
            </a:r>
            <a:r>
              <a:rPr sz="550" spc="-25" dirty="0">
                <a:latin typeface="Times New Roman"/>
                <a:cs typeface="Times New Roman"/>
              </a:rPr>
              <a:t>c</a:t>
            </a:r>
            <a:r>
              <a:rPr sz="550" spc="-20" dirty="0">
                <a:latin typeface="Times New Roman"/>
                <a:cs typeface="Times New Roman"/>
              </a:rPr>
              <a:t>cess</a:t>
            </a:r>
            <a:endParaRPr sz="550">
              <a:latin typeface="Times New Roman"/>
              <a:cs typeface="Times New Roman"/>
            </a:endParaRPr>
          </a:p>
          <a:p>
            <a:pPr marL="11430">
              <a:lnSpc>
                <a:spcPts val="390"/>
              </a:lnSpc>
            </a:pPr>
            <a:r>
              <a:rPr sz="350" b="1" spc="-20" dirty="0">
                <a:latin typeface="Times New Roman"/>
                <a:cs typeface="Times New Roman"/>
              </a:rPr>
              <a:t>Autho</a:t>
            </a:r>
            <a:r>
              <a:rPr sz="350" b="1" spc="-15" dirty="0">
                <a:latin typeface="Times New Roman"/>
                <a:cs typeface="Times New Roman"/>
              </a:rPr>
              <a:t>r</a:t>
            </a:r>
            <a:r>
              <a:rPr sz="350" b="1" spc="-10" dirty="0">
                <a:latin typeface="Times New Roman"/>
                <a:cs typeface="Times New Roman"/>
              </a:rPr>
              <a:t> </a:t>
            </a:r>
            <a:r>
              <a:rPr sz="350" b="1" spc="-20" dirty="0">
                <a:latin typeface="Times New Roman"/>
                <a:cs typeface="Times New Roman"/>
              </a:rPr>
              <a:t>Manusc</a:t>
            </a:r>
            <a:r>
              <a:rPr sz="350" b="1" spc="-15" dirty="0">
                <a:latin typeface="Times New Roman"/>
                <a:cs typeface="Times New Roman"/>
              </a:rPr>
              <a:t>ript</a:t>
            </a:r>
            <a:endParaRPr sz="350">
              <a:latin typeface="Times New Roman"/>
              <a:cs typeface="Times New Roman"/>
            </a:endParaRPr>
          </a:p>
          <a:p>
            <a:pPr marL="11430">
              <a:lnSpc>
                <a:spcPts val="340"/>
              </a:lnSpc>
            </a:pPr>
            <a:r>
              <a:rPr sz="300" spc="-30" dirty="0">
                <a:solidFill>
                  <a:srgbClr val="B5C6DE"/>
                </a:solidFill>
                <a:latin typeface="Times New Roman"/>
                <a:cs typeface="Times New Roman"/>
              </a:rPr>
              <a:t>S</a:t>
            </a:r>
            <a:r>
              <a:rPr sz="300" spc="-25" dirty="0">
                <a:solidFill>
                  <a:srgbClr val="B5C6DE"/>
                </a:solidFill>
                <a:latin typeface="Times New Roman"/>
                <a:cs typeface="Times New Roman"/>
              </a:rPr>
              <a:t>cienc</a:t>
            </a:r>
            <a:r>
              <a:rPr sz="300" spc="-20" dirty="0">
                <a:solidFill>
                  <a:srgbClr val="B5C6DE"/>
                </a:solidFill>
                <a:latin typeface="Times New Roman"/>
                <a:cs typeface="Times New Roman"/>
              </a:rPr>
              <a:t>e</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Au</a:t>
            </a:r>
            <a:r>
              <a:rPr sz="250" spc="-5" dirty="0">
                <a:solidFill>
                  <a:srgbClr val="B5C6DE"/>
                </a:solidFill>
                <a:latin typeface="Times New Roman"/>
                <a:cs typeface="Times New Roman"/>
              </a:rPr>
              <a:t>t</a:t>
            </a:r>
            <a:r>
              <a:rPr sz="250" dirty="0">
                <a:solidFill>
                  <a:srgbClr val="B5C6DE"/>
                </a:solidFill>
                <a:latin typeface="Times New Roman"/>
                <a:cs typeface="Times New Roman"/>
              </a:rPr>
              <a:t>hor</a:t>
            </a:r>
            <a:r>
              <a:rPr sz="250" spc="-5" dirty="0">
                <a:solidFill>
                  <a:srgbClr val="B5C6DE"/>
                </a:solidFill>
                <a:latin typeface="Times New Roman"/>
                <a:cs typeface="Times New Roman"/>
              </a:rPr>
              <a:t> </a:t>
            </a:r>
            <a:r>
              <a:rPr sz="250" dirty="0">
                <a:solidFill>
                  <a:srgbClr val="B5C6DE"/>
                </a:solidFill>
                <a:latin typeface="Times New Roman"/>
                <a:cs typeface="Times New Roman"/>
              </a:rPr>
              <a:t>manusc</a:t>
            </a:r>
            <a:r>
              <a:rPr sz="250" spc="-5" dirty="0">
                <a:solidFill>
                  <a:srgbClr val="B5C6DE"/>
                </a:solidFill>
                <a:latin typeface="Times New Roman"/>
                <a:cs typeface="Times New Roman"/>
              </a:rPr>
              <a:t>ri</a:t>
            </a:r>
            <a:r>
              <a:rPr sz="250" dirty="0">
                <a:solidFill>
                  <a:srgbClr val="B5C6DE"/>
                </a:solidFill>
                <a:latin typeface="Times New Roman"/>
                <a:cs typeface="Times New Roman"/>
              </a:rPr>
              <a:t>p</a:t>
            </a:r>
            <a:r>
              <a:rPr sz="250" spc="-5" dirty="0">
                <a:solidFill>
                  <a:srgbClr val="B5C6DE"/>
                </a:solidFill>
                <a:latin typeface="Times New Roman"/>
                <a:cs typeface="Times New Roman"/>
              </a:rPr>
              <a:t>t</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ava</a:t>
            </a:r>
            <a:r>
              <a:rPr sz="250" spc="-5" dirty="0">
                <a:solidFill>
                  <a:srgbClr val="B5C6DE"/>
                </a:solidFill>
                <a:latin typeface="Times New Roman"/>
                <a:cs typeface="Times New Roman"/>
              </a:rPr>
              <a:t>il</a:t>
            </a:r>
            <a:r>
              <a:rPr sz="250" dirty="0">
                <a:solidFill>
                  <a:srgbClr val="B5C6DE"/>
                </a:solidFill>
                <a:latin typeface="Times New Roman"/>
                <a:cs typeface="Times New Roman"/>
              </a:rPr>
              <a:t>able </a:t>
            </a:r>
            <a:r>
              <a:rPr sz="250" spc="-5" dirty="0">
                <a:solidFill>
                  <a:srgbClr val="B5C6DE"/>
                </a:solidFill>
                <a:latin typeface="Times New Roman"/>
                <a:cs typeface="Times New Roman"/>
              </a:rPr>
              <a:t>i</a:t>
            </a:r>
            <a:r>
              <a:rPr sz="250" dirty="0">
                <a:solidFill>
                  <a:srgbClr val="B5C6DE"/>
                </a:solidFill>
                <a:latin typeface="Times New Roman"/>
                <a:cs typeface="Times New Roman"/>
              </a:rPr>
              <a:t>n PMC</a:t>
            </a:r>
            <a:r>
              <a:rPr sz="250" spc="-5" dirty="0">
                <a:solidFill>
                  <a:srgbClr val="B5C6DE"/>
                </a:solidFill>
                <a:latin typeface="Times New Roman"/>
                <a:cs typeface="Times New Roman"/>
              </a:rPr>
              <a:t> </a:t>
            </a:r>
            <a:r>
              <a:rPr sz="250" dirty="0">
                <a:solidFill>
                  <a:srgbClr val="B5C6DE"/>
                </a:solidFill>
                <a:latin typeface="Times New Roman"/>
                <a:cs typeface="Times New Roman"/>
              </a:rPr>
              <a:t>2012 June 06.</a:t>
            </a:r>
            <a:endParaRPr sz="250">
              <a:latin typeface="Times New Roman"/>
              <a:cs typeface="Times New Roman"/>
            </a:endParaRPr>
          </a:p>
        </p:txBody>
      </p:sp>
      <p:grpSp>
        <p:nvGrpSpPr>
          <p:cNvPr id="43" name="object 43"/>
          <p:cNvGrpSpPr/>
          <p:nvPr/>
        </p:nvGrpSpPr>
        <p:grpSpPr>
          <a:xfrm>
            <a:off x="779807" y="2850060"/>
            <a:ext cx="1440815" cy="186055"/>
            <a:chOff x="779806" y="1992809"/>
            <a:chExt cx="1440815" cy="186055"/>
          </a:xfrm>
        </p:grpSpPr>
        <p:sp>
          <p:nvSpPr>
            <p:cNvPr id="44" name="object 44"/>
            <p:cNvSpPr/>
            <p:nvPr/>
          </p:nvSpPr>
          <p:spPr>
            <a:xfrm>
              <a:off x="781393" y="1996059"/>
              <a:ext cx="161290" cy="0"/>
            </a:xfrm>
            <a:custGeom>
              <a:avLst/>
              <a:gdLst/>
              <a:ahLst/>
              <a:cxnLst/>
              <a:rect l="l" t="t" r="r" b="b"/>
              <a:pathLst>
                <a:path w="161290">
                  <a:moveTo>
                    <a:pt x="0" y="0"/>
                  </a:moveTo>
                  <a:lnTo>
                    <a:pt x="160911" y="0"/>
                  </a:lnTo>
                </a:path>
              </a:pathLst>
            </a:custGeom>
            <a:ln w="3175">
              <a:solidFill>
                <a:srgbClr val="B5C6DE"/>
              </a:solidFill>
            </a:ln>
          </p:spPr>
          <p:txBody>
            <a:bodyPr wrap="square" lIns="0" tIns="0" rIns="0" bIns="0" rtlCol="0"/>
            <a:lstStyle/>
            <a:p>
              <a:endParaRPr/>
            </a:p>
          </p:txBody>
        </p:sp>
        <p:sp>
          <p:nvSpPr>
            <p:cNvPr id="45" name="object 45"/>
            <p:cNvSpPr/>
            <p:nvPr/>
          </p:nvSpPr>
          <p:spPr>
            <a:xfrm>
              <a:off x="942083" y="1994397"/>
              <a:ext cx="0" cy="182880"/>
            </a:xfrm>
            <a:custGeom>
              <a:avLst/>
              <a:gdLst/>
              <a:ahLst/>
              <a:cxnLst/>
              <a:rect l="l" t="t" r="r" b="b"/>
              <a:pathLst>
                <a:path h="182880">
                  <a:moveTo>
                    <a:pt x="0" y="0"/>
                  </a:moveTo>
                  <a:lnTo>
                    <a:pt x="0" y="0"/>
                  </a:lnTo>
                  <a:lnTo>
                    <a:pt x="0" y="182283"/>
                  </a:lnTo>
                </a:path>
              </a:pathLst>
            </a:custGeom>
            <a:ln w="3175">
              <a:solidFill>
                <a:srgbClr val="B5C6DE"/>
              </a:solidFill>
            </a:ln>
          </p:spPr>
          <p:txBody>
            <a:bodyPr wrap="square" lIns="0" tIns="0" rIns="0" bIns="0" rtlCol="0"/>
            <a:lstStyle/>
            <a:p>
              <a:endParaRPr/>
            </a:p>
          </p:txBody>
        </p:sp>
        <p:sp>
          <p:nvSpPr>
            <p:cNvPr id="46" name="object 46"/>
            <p:cNvSpPr/>
            <p:nvPr/>
          </p:nvSpPr>
          <p:spPr>
            <a:xfrm>
              <a:off x="781393" y="2175274"/>
              <a:ext cx="161290" cy="0"/>
            </a:xfrm>
            <a:custGeom>
              <a:avLst/>
              <a:gdLst/>
              <a:ahLst/>
              <a:cxnLst/>
              <a:rect l="l" t="t" r="r" b="b"/>
              <a:pathLst>
                <a:path w="161290">
                  <a:moveTo>
                    <a:pt x="160911" y="0"/>
                  </a:moveTo>
                  <a:lnTo>
                    <a:pt x="0" y="0"/>
                  </a:lnTo>
                </a:path>
              </a:pathLst>
            </a:custGeom>
            <a:ln w="3175">
              <a:solidFill>
                <a:srgbClr val="B5C6DE"/>
              </a:solidFill>
            </a:ln>
          </p:spPr>
          <p:txBody>
            <a:bodyPr wrap="square" lIns="0" tIns="0" rIns="0" bIns="0" rtlCol="0"/>
            <a:lstStyle/>
            <a:p>
              <a:endParaRPr/>
            </a:p>
          </p:txBody>
        </p:sp>
        <p:sp>
          <p:nvSpPr>
            <p:cNvPr id="47" name="object 47"/>
            <p:cNvSpPr/>
            <p:nvPr/>
          </p:nvSpPr>
          <p:spPr>
            <a:xfrm>
              <a:off x="782051" y="1995322"/>
              <a:ext cx="0" cy="180975"/>
            </a:xfrm>
            <a:custGeom>
              <a:avLst/>
              <a:gdLst/>
              <a:ahLst/>
              <a:cxnLst/>
              <a:rect l="l" t="t" r="r" b="b"/>
              <a:pathLst>
                <a:path h="180975">
                  <a:moveTo>
                    <a:pt x="0" y="180656"/>
                  </a:moveTo>
                  <a:lnTo>
                    <a:pt x="0" y="0"/>
                  </a:lnTo>
                </a:path>
              </a:pathLst>
            </a:custGeom>
            <a:ln w="3175">
              <a:solidFill>
                <a:srgbClr val="B5C6DE"/>
              </a:solidFill>
            </a:ln>
          </p:spPr>
          <p:txBody>
            <a:bodyPr wrap="square" lIns="0" tIns="0" rIns="0" bIns="0" rtlCol="0"/>
            <a:lstStyle/>
            <a:p>
              <a:endParaRPr/>
            </a:p>
          </p:txBody>
        </p:sp>
        <p:sp>
          <p:nvSpPr>
            <p:cNvPr id="48" name="object 48"/>
            <p:cNvSpPr/>
            <p:nvPr/>
          </p:nvSpPr>
          <p:spPr>
            <a:xfrm>
              <a:off x="941644" y="1996059"/>
              <a:ext cx="1277620" cy="0"/>
            </a:xfrm>
            <a:custGeom>
              <a:avLst/>
              <a:gdLst/>
              <a:ahLst/>
              <a:cxnLst/>
              <a:rect l="l" t="t" r="r" b="b"/>
              <a:pathLst>
                <a:path w="1277620">
                  <a:moveTo>
                    <a:pt x="0" y="0"/>
                  </a:moveTo>
                  <a:lnTo>
                    <a:pt x="1277386" y="0"/>
                  </a:lnTo>
                </a:path>
              </a:pathLst>
            </a:custGeom>
            <a:ln w="3175">
              <a:solidFill>
                <a:srgbClr val="B5C6DE"/>
              </a:solidFill>
            </a:ln>
          </p:spPr>
          <p:txBody>
            <a:bodyPr wrap="square" lIns="0" tIns="0" rIns="0" bIns="0" rtlCol="0"/>
            <a:lstStyle/>
            <a:p>
              <a:endParaRPr/>
            </a:p>
          </p:txBody>
        </p:sp>
        <p:sp>
          <p:nvSpPr>
            <p:cNvPr id="49" name="object 49"/>
            <p:cNvSpPr/>
            <p:nvPr/>
          </p:nvSpPr>
          <p:spPr>
            <a:xfrm>
              <a:off x="2218381" y="1995324"/>
              <a:ext cx="0" cy="180975"/>
            </a:xfrm>
            <a:custGeom>
              <a:avLst/>
              <a:gdLst/>
              <a:ahLst/>
              <a:cxnLst/>
              <a:rect l="l" t="t" r="r" b="b"/>
              <a:pathLst>
                <a:path h="180975">
                  <a:moveTo>
                    <a:pt x="0" y="0"/>
                  </a:moveTo>
                  <a:lnTo>
                    <a:pt x="0" y="180653"/>
                  </a:lnTo>
                </a:path>
              </a:pathLst>
            </a:custGeom>
            <a:ln w="3175">
              <a:solidFill>
                <a:srgbClr val="B5C6DE"/>
              </a:solidFill>
            </a:ln>
          </p:spPr>
          <p:txBody>
            <a:bodyPr wrap="square" lIns="0" tIns="0" rIns="0" bIns="0" rtlCol="0"/>
            <a:lstStyle/>
            <a:p>
              <a:endParaRPr/>
            </a:p>
          </p:txBody>
        </p:sp>
        <p:sp>
          <p:nvSpPr>
            <p:cNvPr id="50" name="object 50"/>
            <p:cNvSpPr/>
            <p:nvPr/>
          </p:nvSpPr>
          <p:spPr>
            <a:xfrm>
              <a:off x="941644" y="2175274"/>
              <a:ext cx="1277620" cy="0"/>
            </a:xfrm>
            <a:custGeom>
              <a:avLst/>
              <a:gdLst/>
              <a:ahLst/>
              <a:cxnLst/>
              <a:rect l="l" t="t" r="r" b="b"/>
              <a:pathLst>
                <a:path w="1277620">
                  <a:moveTo>
                    <a:pt x="1277387" y="0"/>
                  </a:moveTo>
                  <a:lnTo>
                    <a:pt x="0" y="0"/>
                  </a:lnTo>
                </a:path>
              </a:pathLst>
            </a:custGeom>
            <a:ln w="3175">
              <a:solidFill>
                <a:srgbClr val="B5C6DE"/>
              </a:solidFill>
            </a:ln>
          </p:spPr>
          <p:txBody>
            <a:bodyPr wrap="square" lIns="0" tIns="0" rIns="0" bIns="0" rtlCol="0"/>
            <a:lstStyle/>
            <a:p>
              <a:endParaRPr/>
            </a:p>
          </p:txBody>
        </p:sp>
      </p:grpSp>
      <p:sp>
        <p:nvSpPr>
          <p:cNvPr id="51" name="object 51"/>
          <p:cNvSpPr txBox="1"/>
          <p:nvPr/>
        </p:nvSpPr>
        <p:spPr>
          <a:xfrm>
            <a:off x="928945" y="3024396"/>
            <a:ext cx="955675" cy="89768"/>
          </a:xfrm>
          <a:prstGeom prst="rect">
            <a:avLst/>
          </a:prstGeom>
        </p:spPr>
        <p:txBody>
          <a:bodyPr vert="horz" wrap="square" lIns="0" tIns="12700" rIns="0" bIns="0" rtlCol="0">
            <a:spAutoFit/>
          </a:bodyPr>
          <a:lstStyle/>
          <a:p>
            <a:pPr marL="12700">
              <a:spcBef>
                <a:spcPts val="100"/>
              </a:spcBef>
            </a:pPr>
            <a:r>
              <a:rPr sz="250" spc="-10" dirty="0">
                <a:latin typeface="Times New Roman"/>
                <a:cs typeface="Times New Roman"/>
              </a:rPr>
              <a:t>Pu</a:t>
            </a:r>
            <a:r>
              <a:rPr sz="250" spc="-15" dirty="0">
                <a:latin typeface="Times New Roman"/>
                <a:cs typeface="Times New Roman"/>
              </a:rPr>
              <a:t>b</a:t>
            </a:r>
            <a:r>
              <a:rPr sz="250" spc="-5" dirty="0">
                <a:latin typeface="Times New Roman"/>
                <a:cs typeface="Times New Roman"/>
              </a:rPr>
              <a:t>li</a:t>
            </a:r>
            <a:r>
              <a:rPr sz="250" spc="-15" dirty="0">
                <a:latin typeface="Times New Roman"/>
                <a:cs typeface="Times New Roman"/>
              </a:rPr>
              <a:t>s</a:t>
            </a:r>
            <a:r>
              <a:rPr sz="250" spc="-10" dirty="0">
                <a:latin typeface="Times New Roman"/>
                <a:cs typeface="Times New Roman"/>
              </a:rPr>
              <a:t>h</a:t>
            </a:r>
            <a:r>
              <a:rPr sz="250" spc="-15" dirty="0">
                <a:latin typeface="Times New Roman"/>
                <a:cs typeface="Times New Roman"/>
              </a:rPr>
              <a:t>e</a:t>
            </a:r>
            <a:r>
              <a:rPr sz="250" spc="-10" dirty="0">
                <a:latin typeface="Times New Roman"/>
                <a:cs typeface="Times New Roman"/>
              </a:rPr>
              <a:t>d in fi</a:t>
            </a:r>
            <a:r>
              <a:rPr sz="250" spc="-15" dirty="0">
                <a:latin typeface="Times New Roman"/>
                <a:cs typeface="Times New Roman"/>
              </a:rPr>
              <a:t>n</a:t>
            </a:r>
            <a:r>
              <a:rPr sz="250" spc="-10" dirty="0">
                <a:latin typeface="Times New Roman"/>
                <a:cs typeface="Times New Roman"/>
              </a:rPr>
              <a:t>al</a:t>
            </a:r>
            <a:r>
              <a:rPr sz="250" spc="-5" dirty="0">
                <a:latin typeface="Times New Roman"/>
                <a:cs typeface="Times New Roman"/>
              </a:rPr>
              <a:t> </a:t>
            </a:r>
            <a:r>
              <a:rPr sz="250" spc="-15" dirty="0">
                <a:latin typeface="Times New Roman"/>
                <a:cs typeface="Times New Roman"/>
              </a:rPr>
              <a:t>e</a:t>
            </a:r>
            <a:r>
              <a:rPr sz="250" spc="-10" dirty="0">
                <a:latin typeface="Times New Roman"/>
                <a:cs typeface="Times New Roman"/>
              </a:rPr>
              <a:t>dited </a:t>
            </a:r>
            <a:r>
              <a:rPr sz="250" spc="-15" dirty="0">
                <a:latin typeface="Times New Roman"/>
                <a:cs typeface="Times New Roman"/>
              </a:rPr>
              <a:t>f</a:t>
            </a:r>
            <a:r>
              <a:rPr sz="250" spc="-10" dirty="0">
                <a:latin typeface="Times New Roman"/>
                <a:cs typeface="Times New Roman"/>
              </a:rPr>
              <a:t>o</a:t>
            </a:r>
            <a:r>
              <a:rPr sz="250" spc="-15" dirty="0">
                <a:latin typeface="Times New Roman"/>
                <a:cs typeface="Times New Roman"/>
              </a:rPr>
              <a:t>rm</a:t>
            </a:r>
            <a:r>
              <a:rPr sz="250" spc="-10" dirty="0">
                <a:latin typeface="Times New Roman"/>
                <a:cs typeface="Times New Roman"/>
              </a:rPr>
              <a:t> a</a:t>
            </a:r>
            <a:r>
              <a:rPr sz="250" spc="-15" dirty="0">
                <a:latin typeface="Times New Roman"/>
                <a:cs typeface="Times New Roman"/>
              </a:rPr>
              <a:t>s</a:t>
            </a:r>
            <a:r>
              <a:rPr sz="250" spc="-5" dirty="0">
                <a:latin typeface="Times New Roman"/>
                <a:cs typeface="Times New Roman"/>
              </a:rPr>
              <a:t>:</a:t>
            </a:r>
            <a:endParaRPr sz="250">
              <a:latin typeface="Times New Roman"/>
              <a:cs typeface="Times New Roman"/>
            </a:endParaRPr>
          </a:p>
          <a:p>
            <a:pPr marL="29845"/>
            <a:r>
              <a:rPr sz="250" spc="-15" dirty="0">
                <a:latin typeface="Times New Roman"/>
                <a:cs typeface="Times New Roman"/>
              </a:rPr>
              <a:t>S</a:t>
            </a:r>
            <a:r>
              <a:rPr sz="250" spc="-10" dirty="0">
                <a:latin typeface="Times New Roman"/>
                <a:cs typeface="Times New Roman"/>
              </a:rPr>
              <a:t>cience</a:t>
            </a:r>
            <a:r>
              <a:rPr sz="250" spc="-5" dirty="0">
                <a:latin typeface="Times New Roman"/>
                <a:cs typeface="Times New Roman"/>
              </a:rPr>
              <a:t>. </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1</a:t>
            </a:r>
            <a:r>
              <a:rPr sz="250" spc="-10" dirty="0">
                <a:latin typeface="Times New Roman"/>
                <a:cs typeface="Times New Roman"/>
              </a:rPr>
              <a:t>1 Oct</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r 7; 3</a:t>
            </a:r>
            <a:r>
              <a:rPr sz="250" spc="-15" dirty="0">
                <a:latin typeface="Times New Roman"/>
                <a:cs typeface="Times New Roman"/>
              </a:rPr>
              <a:t>3</a:t>
            </a:r>
            <a:r>
              <a:rPr sz="250" spc="-10" dirty="0">
                <a:latin typeface="Times New Roman"/>
                <a:cs typeface="Times New Roman"/>
              </a:rPr>
              <a:t>4</a:t>
            </a:r>
            <a:r>
              <a:rPr sz="250" spc="-15" dirty="0">
                <a:latin typeface="Times New Roman"/>
                <a:cs typeface="Times New Roman"/>
              </a:rPr>
              <a:t>(</a:t>
            </a:r>
            <a:r>
              <a:rPr sz="250" spc="-10" dirty="0">
                <a:latin typeface="Times New Roman"/>
                <a:cs typeface="Times New Roman"/>
              </a:rPr>
              <a:t>6</a:t>
            </a:r>
            <a:r>
              <a:rPr sz="250" spc="-15" dirty="0">
                <a:latin typeface="Times New Roman"/>
                <a:cs typeface="Times New Roman"/>
              </a:rPr>
              <a:t>0</a:t>
            </a:r>
            <a:r>
              <a:rPr sz="250" spc="-10" dirty="0">
                <a:latin typeface="Times New Roman"/>
                <a:cs typeface="Times New Roman"/>
              </a:rPr>
              <a:t>5</a:t>
            </a:r>
            <a:r>
              <a:rPr sz="250" spc="-15" dirty="0">
                <a:latin typeface="Times New Roman"/>
                <a:cs typeface="Times New Roman"/>
              </a:rPr>
              <a:t>2</a:t>
            </a:r>
            <a:r>
              <a:rPr sz="250" spc="-10" dirty="0">
                <a:latin typeface="Times New Roman"/>
                <a:cs typeface="Times New Roman"/>
              </a:rPr>
              <a:t>):</a:t>
            </a:r>
            <a:r>
              <a:rPr sz="250" spc="-5" dirty="0">
                <a:latin typeface="Times New Roman"/>
                <a:cs typeface="Times New Roman"/>
              </a:rPr>
              <a:t> </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5</a:t>
            </a:r>
            <a:r>
              <a:rPr sz="250" spc="-10" dirty="0">
                <a:latin typeface="Times New Roman"/>
                <a:cs typeface="Times New Roman"/>
              </a:rPr>
              <a:t>–</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8</a:t>
            </a:r>
            <a:r>
              <a:rPr sz="250" spc="-5" dirty="0">
                <a:latin typeface="Times New Roman"/>
                <a:cs typeface="Times New Roman"/>
              </a:rPr>
              <a:t>. </a:t>
            </a:r>
            <a:r>
              <a:rPr sz="250" spc="-15" dirty="0">
                <a:latin typeface="Times New Roman"/>
                <a:cs typeface="Times New Roman"/>
              </a:rPr>
              <a:t>d</a:t>
            </a:r>
            <a:r>
              <a:rPr sz="250" spc="-10" dirty="0">
                <a:latin typeface="Times New Roman"/>
                <a:cs typeface="Times New Roman"/>
              </a:rPr>
              <a:t>oi:</a:t>
            </a:r>
            <a:r>
              <a:rPr sz="250" spc="-15" dirty="0">
                <a:latin typeface="Times New Roman"/>
                <a:cs typeface="Times New Roman"/>
              </a:rPr>
              <a:t>1</a:t>
            </a:r>
            <a:r>
              <a:rPr sz="250" spc="-10" dirty="0">
                <a:latin typeface="Times New Roman"/>
                <a:cs typeface="Times New Roman"/>
              </a:rPr>
              <a:t>0.1</a:t>
            </a:r>
            <a:r>
              <a:rPr sz="250" spc="-15" dirty="0">
                <a:latin typeface="Times New Roman"/>
                <a:cs typeface="Times New Roman"/>
              </a:rPr>
              <a:t>1</a:t>
            </a:r>
            <a:r>
              <a:rPr sz="250" spc="-10" dirty="0">
                <a:latin typeface="Times New Roman"/>
                <a:cs typeface="Times New Roman"/>
              </a:rPr>
              <a:t>2</a:t>
            </a:r>
            <a:r>
              <a:rPr sz="250" spc="-15" dirty="0">
                <a:latin typeface="Times New Roman"/>
                <a:cs typeface="Times New Roman"/>
              </a:rPr>
              <a:t>6</a:t>
            </a:r>
            <a:r>
              <a:rPr sz="250" spc="-5" dirty="0">
                <a:latin typeface="Times New Roman"/>
                <a:cs typeface="Times New Roman"/>
              </a:rPr>
              <a:t>/</a:t>
            </a:r>
            <a:r>
              <a:rPr sz="250" spc="-15" dirty="0">
                <a:latin typeface="Times New Roman"/>
                <a:cs typeface="Times New Roman"/>
              </a:rPr>
              <a:t>s</a:t>
            </a:r>
            <a:r>
              <a:rPr sz="250" spc="-10" dirty="0">
                <a:latin typeface="Times New Roman"/>
                <a:cs typeface="Times New Roman"/>
              </a:rPr>
              <a:t>cie</a:t>
            </a:r>
            <a:r>
              <a:rPr sz="250" spc="-15" dirty="0">
                <a:latin typeface="Times New Roman"/>
                <a:cs typeface="Times New Roman"/>
              </a:rPr>
              <a:t>n</a:t>
            </a:r>
            <a:r>
              <a:rPr sz="250" spc="-10" dirty="0">
                <a:latin typeface="Times New Roman"/>
                <a:cs typeface="Times New Roman"/>
              </a:rPr>
              <a:t>ce.1</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8</a:t>
            </a:r>
            <a:r>
              <a:rPr sz="250" spc="-10" dirty="0">
                <a:latin typeface="Times New Roman"/>
                <a:cs typeface="Times New Roman"/>
              </a:rPr>
              <a:t>3</a:t>
            </a:r>
            <a:r>
              <a:rPr sz="250" spc="-15" dirty="0">
                <a:latin typeface="Times New Roman"/>
                <a:cs typeface="Times New Roman"/>
              </a:rPr>
              <a:t>4</a:t>
            </a:r>
            <a:r>
              <a:rPr sz="250" spc="-10" dirty="0">
                <a:latin typeface="Times New Roman"/>
                <a:cs typeface="Times New Roman"/>
              </a:rPr>
              <a:t>4.</a:t>
            </a:r>
            <a:endParaRPr sz="250">
              <a:latin typeface="Times New Roman"/>
              <a:cs typeface="Times New Roman"/>
            </a:endParaRPr>
          </a:p>
        </p:txBody>
      </p:sp>
      <p:sp>
        <p:nvSpPr>
          <p:cNvPr id="52" name="object 52"/>
          <p:cNvSpPr/>
          <p:nvPr/>
        </p:nvSpPr>
        <p:spPr>
          <a:xfrm>
            <a:off x="728856" y="2853310"/>
            <a:ext cx="53340" cy="2245995"/>
          </a:xfrm>
          <a:custGeom>
            <a:avLst/>
            <a:gdLst/>
            <a:ahLst/>
            <a:cxnLst/>
            <a:rect l="l" t="t" r="r" b="b"/>
            <a:pathLst>
              <a:path w="53340" h="2245995">
                <a:moveTo>
                  <a:pt x="53195" y="0"/>
                </a:moveTo>
                <a:lnTo>
                  <a:pt x="0" y="0"/>
                </a:lnTo>
                <a:lnTo>
                  <a:pt x="0" y="2245557"/>
                </a:lnTo>
                <a:lnTo>
                  <a:pt x="53195" y="2245557"/>
                </a:lnTo>
                <a:lnTo>
                  <a:pt x="53195" y="0"/>
                </a:lnTo>
                <a:close/>
              </a:path>
            </a:pathLst>
          </a:custGeom>
          <a:solidFill>
            <a:srgbClr val="B5C6DE"/>
          </a:solidFill>
        </p:spPr>
        <p:txBody>
          <a:bodyPr wrap="square" lIns="0" tIns="0" rIns="0" bIns="0" rtlCol="0"/>
          <a:lstStyle/>
          <a:p>
            <a:endParaRPr/>
          </a:p>
        </p:txBody>
      </p:sp>
      <p:sp>
        <p:nvSpPr>
          <p:cNvPr id="53" name="object 53"/>
          <p:cNvSpPr txBox="1"/>
          <p:nvPr/>
        </p:nvSpPr>
        <p:spPr>
          <a:xfrm>
            <a:off x="751988" y="3054881"/>
            <a:ext cx="38472" cy="477520"/>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4" name="object 54"/>
          <p:cNvSpPr txBox="1"/>
          <p:nvPr/>
        </p:nvSpPr>
        <p:spPr>
          <a:xfrm>
            <a:off x="751988" y="3737358"/>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5" name="object 55"/>
          <p:cNvSpPr txBox="1"/>
          <p:nvPr/>
        </p:nvSpPr>
        <p:spPr>
          <a:xfrm>
            <a:off x="751988" y="4419929"/>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grpSp>
        <p:nvGrpSpPr>
          <p:cNvPr id="56" name="object 56"/>
          <p:cNvGrpSpPr/>
          <p:nvPr/>
        </p:nvGrpSpPr>
        <p:grpSpPr>
          <a:xfrm>
            <a:off x="126746" y="508508"/>
            <a:ext cx="6675120" cy="4814570"/>
            <a:chOff x="126492" y="274320"/>
            <a:chExt cx="6675120" cy="4814570"/>
          </a:xfrm>
        </p:grpSpPr>
        <p:sp>
          <p:nvSpPr>
            <p:cNvPr id="57" name="object 57"/>
            <p:cNvSpPr/>
            <p:nvPr/>
          </p:nvSpPr>
          <p:spPr>
            <a:xfrm>
              <a:off x="666750" y="193167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pic>
          <p:nvPicPr>
            <p:cNvPr id="58" name="object 58"/>
            <p:cNvPicPr/>
            <p:nvPr/>
          </p:nvPicPr>
          <p:blipFill>
            <a:blip r:embed="rId8" cstate="print"/>
            <a:stretch>
              <a:fillRect/>
            </a:stretch>
          </p:blipFill>
          <p:spPr>
            <a:xfrm>
              <a:off x="1238261" y="2646978"/>
              <a:ext cx="1597057" cy="571162"/>
            </a:xfrm>
            <a:prstGeom prst="rect">
              <a:avLst/>
            </a:prstGeom>
          </p:spPr>
        </p:pic>
        <p:pic>
          <p:nvPicPr>
            <p:cNvPr id="59" name="object 59"/>
            <p:cNvPicPr/>
            <p:nvPr/>
          </p:nvPicPr>
          <p:blipFill>
            <a:blip r:embed="rId9" cstate="print"/>
            <a:stretch>
              <a:fillRect/>
            </a:stretch>
          </p:blipFill>
          <p:spPr>
            <a:xfrm>
              <a:off x="1465506" y="3307455"/>
              <a:ext cx="1286569" cy="660223"/>
            </a:xfrm>
            <a:prstGeom prst="rect">
              <a:avLst/>
            </a:prstGeom>
          </p:spPr>
        </p:pic>
        <p:pic>
          <p:nvPicPr>
            <p:cNvPr id="60" name="object 60"/>
            <p:cNvPicPr/>
            <p:nvPr/>
          </p:nvPicPr>
          <p:blipFill>
            <a:blip r:embed="rId10" cstate="print"/>
            <a:stretch>
              <a:fillRect/>
            </a:stretch>
          </p:blipFill>
          <p:spPr>
            <a:xfrm>
              <a:off x="1356774" y="4103445"/>
              <a:ext cx="1506323" cy="765984"/>
            </a:xfrm>
            <a:prstGeom prst="rect">
              <a:avLst/>
            </a:prstGeom>
          </p:spPr>
        </p:pic>
        <p:sp>
          <p:nvSpPr>
            <p:cNvPr id="61" name="object 61"/>
            <p:cNvSpPr/>
            <p:nvPr/>
          </p:nvSpPr>
          <p:spPr>
            <a:xfrm>
              <a:off x="1165097" y="2526030"/>
              <a:ext cx="1830705" cy="2548255"/>
            </a:xfrm>
            <a:custGeom>
              <a:avLst/>
              <a:gdLst/>
              <a:ahLst/>
              <a:cxnLst/>
              <a:rect l="l" t="t" r="r" b="b"/>
              <a:pathLst>
                <a:path w="1830705" h="2548254">
                  <a:moveTo>
                    <a:pt x="0" y="2548128"/>
                  </a:moveTo>
                  <a:lnTo>
                    <a:pt x="1830324" y="2548128"/>
                  </a:lnTo>
                  <a:lnTo>
                    <a:pt x="1830324" y="0"/>
                  </a:lnTo>
                  <a:lnTo>
                    <a:pt x="0" y="0"/>
                  </a:lnTo>
                  <a:lnTo>
                    <a:pt x="0" y="2548128"/>
                  </a:lnTo>
                  <a:close/>
                </a:path>
              </a:pathLst>
            </a:custGeom>
            <a:ln w="28956">
              <a:solidFill>
                <a:srgbClr val="EC7C30"/>
              </a:solidFill>
            </a:ln>
          </p:spPr>
          <p:txBody>
            <a:bodyPr wrap="square" lIns="0" tIns="0" rIns="0" bIns="0" rtlCol="0"/>
            <a:lstStyle/>
            <a:p>
              <a:endParaRPr/>
            </a:p>
          </p:txBody>
        </p:sp>
        <p:sp>
          <p:nvSpPr>
            <p:cNvPr id="62" name="object 62"/>
            <p:cNvSpPr/>
            <p:nvPr/>
          </p:nvSpPr>
          <p:spPr>
            <a:xfrm>
              <a:off x="126492" y="27432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grpSp>
      <p:sp>
        <p:nvSpPr>
          <p:cNvPr id="63" name="object 63"/>
          <p:cNvSpPr txBox="1">
            <a:spLocks noGrp="1"/>
          </p:cNvSpPr>
          <p:nvPr>
            <p:ph type="title"/>
          </p:nvPr>
        </p:nvSpPr>
        <p:spPr>
          <a:xfrm>
            <a:off x="211658" y="402020"/>
            <a:ext cx="6736606" cy="966290"/>
          </a:xfrm>
          <a:prstGeom prst="rect">
            <a:avLst/>
          </a:prstGeom>
        </p:spPr>
        <p:txBody>
          <a:bodyPr vert="horz" wrap="square" lIns="0" tIns="67945" rIns="0" bIns="0" rtlCol="0">
            <a:spAutoFit/>
          </a:bodyPr>
          <a:lstStyle/>
          <a:p>
            <a:pPr marL="12700" marR="5080">
              <a:lnSpc>
                <a:spcPts val="3460"/>
              </a:lnSpc>
              <a:spcBef>
                <a:spcPts val="535"/>
              </a:spcBef>
            </a:pPr>
            <a:r>
              <a:rPr lang="tr-TR" sz="3200" spc="-35" dirty="0">
                <a:solidFill>
                  <a:srgbClr val="FFFFFF"/>
                </a:solidFill>
              </a:rPr>
              <a:t>BİYOLOJİK SAATE UYGUN BESLENME</a:t>
            </a:r>
            <a:br>
              <a:rPr lang="tr-TR" sz="3200" spc="-35" dirty="0">
                <a:solidFill>
                  <a:srgbClr val="FFFFFF"/>
                </a:solidFill>
              </a:rPr>
            </a:br>
            <a:r>
              <a:rPr lang="tr-TR" sz="3200" spc="-35" dirty="0">
                <a:solidFill>
                  <a:srgbClr val="FFFFFF"/>
                </a:solidFill>
              </a:rPr>
              <a:t>SİRKADİYEN RİTİM</a:t>
            </a:r>
            <a:endParaRPr lang="tr-TR" sz="3200" dirty="0"/>
          </a:p>
        </p:txBody>
      </p:sp>
      <p:sp>
        <p:nvSpPr>
          <p:cNvPr id="66" name="object 66"/>
          <p:cNvSpPr/>
          <p:nvPr/>
        </p:nvSpPr>
        <p:spPr>
          <a:xfrm>
            <a:off x="3203848" y="1628800"/>
            <a:ext cx="5680075" cy="5040560"/>
          </a:xfrm>
          <a:custGeom>
            <a:avLst/>
            <a:gdLst/>
            <a:ahLst/>
            <a:cxnLst/>
            <a:rect l="l" t="t" r="r" b="b"/>
            <a:pathLst>
              <a:path w="5680075" h="3708400">
                <a:moveTo>
                  <a:pt x="5679948" y="0"/>
                </a:moveTo>
                <a:lnTo>
                  <a:pt x="0" y="0"/>
                </a:lnTo>
                <a:lnTo>
                  <a:pt x="0" y="3707891"/>
                </a:lnTo>
                <a:lnTo>
                  <a:pt x="5679948" y="3707891"/>
                </a:lnTo>
                <a:lnTo>
                  <a:pt x="5679948"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67" name="object 67"/>
          <p:cNvSpPr txBox="1"/>
          <p:nvPr/>
        </p:nvSpPr>
        <p:spPr>
          <a:xfrm>
            <a:off x="3491880" y="2132856"/>
            <a:ext cx="5211445" cy="3957622"/>
          </a:xfrm>
          <a:prstGeom prst="rect">
            <a:avLst/>
          </a:prstGeom>
        </p:spPr>
        <p:txBody>
          <a:bodyPr vert="horz" wrap="square" lIns="0" tIns="12700" rIns="0" bIns="0" rtlCol="0">
            <a:spAutoFit/>
          </a:bodyPr>
          <a:lstStyle/>
          <a:p>
            <a:pPr marL="12700" marR="5080" indent="89535" algn="r">
              <a:lnSpc>
                <a:spcPct val="130100"/>
              </a:lnSpc>
              <a:spcBef>
                <a:spcPts val="100"/>
              </a:spcBef>
            </a:pPr>
            <a:r>
              <a:rPr lang="tr-TR" b="1" spc="-10" dirty="0">
                <a:solidFill>
                  <a:schemeClr val="bg1"/>
                </a:solidFill>
                <a:cs typeface="Calibri"/>
              </a:rPr>
              <a:t>Biyolojik saat olarak tanımlanan </a:t>
            </a:r>
            <a:r>
              <a:rPr lang="tr-TR" b="1" spc="-10" dirty="0" err="1">
                <a:solidFill>
                  <a:schemeClr val="bg1"/>
                </a:solidFill>
                <a:cs typeface="Calibri"/>
              </a:rPr>
              <a:t>sirkadiyen</a:t>
            </a:r>
            <a:r>
              <a:rPr lang="tr-TR" b="1" spc="-10" dirty="0">
                <a:solidFill>
                  <a:schemeClr val="bg1"/>
                </a:solidFill>
                <a:cs typeface="Calibri"/>
              </a:rPr>
              <a:t> ritim gündüzleri bedenimizdeki tüm sistemlerin aktif olarak çalışmasını, geceleri ise çalışmadan dinlenmesini etkileyerek gündelik hayattaki rutinlerimizin daha sağlıklı geçmesine sebep olur.</a:t>
            </a:r>
          </a:p>
          <a:p>
            <a:pPr marL="12700" marR="5080" indent="89535" algn="r">
              <a:lnSpc>
                <a:spcPct val="130100"/>
              </a:lnSpc>
              <a:spcBef>
                <a:spcPts val="100"/>
              </a:spcBef>
            </a:pPr>
            <a:r>
              <a:rPr lang="tr-TR" b="1" spc="-10" dirty="0">
                <a:solidFill>
                  <a:schemeClr val="bg1"/>
                </a:solidFill>
                <a:cs typeface="Calibri"/>
              </a:rPr>
              <a:t>Çeşitli uyku problemleri, gün içerisinde yetersiz veya sağlıksız ürünlerin tüketilmesi, vücut sıcaklık değişimleri ve bilgisayar televizyon gibi elektronik araçların önünden uzun süre vakit geçirmek gibi pek çok faktör </a:t>
            </a:r>
            <a:r>
              <a:rPr lang="tr-TR" b="1" spc="-10" dirty="0" err="1">
                <a:solidFill>
                  <a:schemeClr val="bg1"/>
                </a:solidFill>
                <a:cs typeface="Calibri"/>
              </a:rPr>
              <a:t>sirkadiyen</a:t>
            </a:r>
            <a:r>
              <a:rPr lang="tr-TR" b="1" spc="-10" dirty="0">
                <a:solidFill>
                  <a:schemeClr val="bg1"/>
                </a:solidFill>
                <a:cs typeface="Calibri"/>
              </a:rPr>
              <a:t> ritmimizi bozulmasına ve böylece vücuttaki </a:t>
            </a:r>
            <a:r>
              <a:rPr lang="tr-TR" b="1" spc="-10" dirty="0" err="1">
                <a:solidFill>
                  <a:schemeClr val="bg1"/>
                </a:solidFill>
                <a:cs typeface="Calibri"/>
              </a:rPr>
              <a:t>metabolik</a:t>
            </a:r>
            <a:r>
              <a:rPr lang="tr-TR" b="1" spc="-10" dirty="0">
                <a:solidFill>
                  <a:schemeClr val="bg1"/>
                </a:solidFill>
                <a:cs typeface="Calibri"/>
              </a:rPr>
              <a:t> dengenin de alt üst olmasına sebep olur.</a:t>
            </a:r>
          </a:p>
        </p:txBody>
      </p:sp>
      <p:pic>
        <p:nvPicPr>
          <p:cNvPr id="69" name="Picture 2" descr="C:\Users\aidata\Desktop\potamya_biyolojiksaat-1536x1024.jpg"/>
          <p:cNvPicPr>
            <a:picLocks noChangeAspect="1" noChangeArrowheads="1"/>
          </p:cNvPicPr>
          <p:nvPr/>
        </p:nvPicPr>
        <p:blipFill>
          <a:blip r:embed="rId11" cstate="print"/>
          <a:srcRect/>
          <a:stretch>
            <a:fillRect/>
          </a:stretch>
        </p:blipFill>
        <p:spPr bwMode="auto">
          <a:xfrm>
            <a:off x="0" y="1700808"/>
            <a:ext cx="3131840" cy="4680520"/>
          </a:xfrm>
          <a:prstGeom prst="rect">
            <a:avLst/>
          </a:prstGeom>
          <a:noFill/>
        </p:spPr>
      </p:pic>
    </p:spTree>
    <p:extLst>
      <p:ext uri="{BB962C8B-B14F-4D97-AF65-F5344CB8AC3E}">
        <p14:creationId xmlns:p14="http://schemas.microsoft.com/office/powerpoint/2010/main" val="1792281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9144000" cy="5143500"/>
          </a:xfrm>
        </p:grpSpPr>
        <p:sp>
          <p:nvSpPr>
            <p:cNvPr id="3" name="object 3"/>
            <p:cNvSpPr/>
            <p:nvPr/>
          </p:nvSpPr>
          <p:spPr>
            <a:xfrm>
              <a:off x="181355" y="135178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sp>
          <p:nvSpPr>
            <p:cNvPr id="4" name="object 4"/>
            <p:cNvSpPr/>
            <p:nvPr/>
          </p:nvSpPr>
          <p:spPr>
            <a:xfrm>
              <a:off x="329679" y="1567090"/>
              <a:ext cx="955675" cy="53340"/>
            </a:xfrm>
            <a:custGeom>
              <a:avLst/>
              <a:gdLst/>
              <a:ahLst/>
              <a:cxnLst/>
              <a:rect l="l" t="t" r="r" b="b"/>
              <a:pathLst>
                <a:path w="955675" h="53340">
                  <a:moveTo>
                    <a:pt x="39408" y="31610"/>
                  </a:moveTo>
                  <a:lnTo>
                    <a:pt x="38798" y="29464"/>
                  </a:lnTo>
                  <a:lnTo>
                    <a:pt x="38049" y="26822"/>
                  </a:lnTo>
                  <a:lnTo>
                    <a:pt x="32118" y="24422"/>
                  </a:lnTo>
                  <a:lnTo>
                    <a:pt x="34175" y="23469"/>
                  </a:lnTo>
                  <a:lnTo>
                    <a:pt x="38049" y="21323"/>
                  </a:lnTo>
                  <a:lnTo>
                    <a:pt x="38049" y="20853"/>
                  </a:lnTo>
                  <a:lnTo>
                    <a:pt x="38049" y="9829"/>
                  </a:lnTo>
                  <a:lnTo>
                    <a:pt x="38049" y="8877"/>
                  </a:lnTo>
                  <a:lnTo>
                    <a:pt x="34848" y="1219"/>
                  </a:lnTo>
                  <a:lnTo>
                    <a:pt x="29387" y="1219"/>
                  </a:lnTo>
                  <a:lnTo>
                    <a:pt x="29387" y="31127"/>
                  </a:lnTo>
                  <a:lnTo>
                    <a:pt x="29387" y="40703"/>
                  </a:lnTo>
                  <a:lnTo>
                    <a:pt x="26657" y="42875"/>
                  </a:lnTo>
                  <a:lnTo>
                    <a:pt x="9563" y="42875"/>
                  </a:lnTo>
                  <a:lnTo>
                    <a:pt x="9563" y="29464"/>
                  </a:lnTo>
                  <a:lnTo>
                    <a:pt x="25742" y="29464"/>
                  </a:lnTo>
                  <a:lnTo>
                    <a:pt x="29387" y="31127"/>
                  </a:lnTo>
                  <a:lnTo>
                    <a:pt x="29387" y="1219"/>
                  </a:lnTo>
                  <a:lnTo>
                    <a:pt x="28244" y="1219"/>
                  </a:lnTo>
                  <a:lnTo>
                    <a:pt x="28244" y="11264"/>
                  </a:lnTo>
                  <a:lnTo>
                    <a:pt x="28244" y="19405"/>
                  </a:lnTo>
                  <a:lnTo>
                    <a:pt x="25285" y="20853"/>
                  </a:lnTo>
                  <a:lnTo>
                    <a:pt x="9563" y="20853"/>
                  </a:lnTo>
                  <a:lnTo>
                    <a:pt x="9563" y="9829"/>
                  </a:lnTo>
                  <a:lnTo>
                    <a:pt x="25514" y="9829"/>
                  </a:lnTo>
                  <a:lnTo>
                    <a:pt x="28244" y="11264"/>
                  </a:lnTo>
                  <a:lnTo>
                    <a:pt x="28244" y="1219"/>
                  </a:lnTo>
                  <a:lnTo>
                    <a:pt x="0" y="1219"/>
                  </a:lnTo>
                  <a:lnTo>
                    <a:pt x="0" y="51714"/>
                  </a:lnTo>
                  <a:lnTo>
                    <a:pt x="30073" y="51714"/>
                  </a:lnTo>
                  <a:lnTo>
                    <a:pt x="32575" y="49796"/>
                  </a:lnTo>
                  <a:lnTo>
                    <a:pt x="35306" y="46926"/>
                  </a:lnTo>
                  <a:lnTo>
                    <a:pt x="37820" y="44538"/>
                  </a:lnTo>
                  <a:lnTo>
                    <a:pt x="38506" y="42875"/>
                  </a:lnTo>
                  <a:lnTo>
                    <a:pt x="39408" y="40703"/>
                  </a:lnTo>
                  <a:lnTo>
                    <a:pt x="39408" y="31610"/>
                  </a:lnTo>
                  <a:close/>
                </a:path>
                <a:path w="955675" h="53340">
                  <a:moveTo>
                    <a:pt x="89992" y="51714"/>
                  </a:moveTo>
                  <a:lnTo>
                    <a:pt x="86474" y="41186"/>
                  </a:lnTo>
                  <a:lnTo>
                    <a:pt x="83604" y="32562"/>
                  </a:lnTo>
                  <a:lnTo>
                    <a:pt x="76974" y="12712"/>
                  </a:lnTo>
                  <a:lnTo>
                    <a:pt x="73126" y="1219"/>
                  </a:lnTo>
                  <a:lnTo>
                    <a:pt x="73126" y="32562"/>
                  </a:lnTo>
                  <a:lnTo>
                    <a:pt x="61061" y="32562"/>
                  </a:lnTo>
                  <a:lnTo>
                    <a:pt x="67208" y="12712"/>
                  </a:lnTo>
                  <a:lnTo>
                    <a:pt x="73126" y="32562"/>
                  </a:lnTo>
                  <a:lnTo>
                    <a:pt x="73126" y="1219"/>
                  </a:lnTo>
                  <a:lnTo>
                    <a:pt x="61506" y="1219"/>
                  </a:lnTo>
                  <a:lnTo>
                    <a:pt x="44424" y="51714"/>
                  </a:lnTo>
                  <a:lnTo>
                    <a:pt x="54902" y="51714"/>
                  </a:lnTo>
                  <a:lnTo>
                    <a:pt x="58318" y="41186"/>
                  </a:lnTo>
                  <a:lnTo>
                    <a:pt x="75869" y="41186"/>
                  </a:lnTo>
                  <a:lnTo>
                    <a:pt x="79057" y="51714"/>
                  </a:lnTo>
                  <a:lnTo>
                    <a:pt x="89992" y="51714"/>
                  </a:lnTo>
                  <a:close/>
                </a:path>
                <a:path w="955675" h="53340">
                  <a:moveTo>
                    <a:pt x="133286" y="27292"/>
                  </a:moveTo>
                  <a:lnTo>
                    <a:pt x="127355" y="24676"/>
                  </a:lnTo>
                  <a:lnTo>
                    <a:pt x="120751" y="22987"/>
                  </a:lnTo>
                  <a:lnTo>
                    <a:pt x="109131" y="19888"/>
                  </a:lnTo>
                  <a:lnTo>
                    <a:pt x="103898" y="18681"/>
                  </a:lnTo>
                  <a:lnTo>
                    <a:pt x="103898" y="10058"/>
                  </a:lnTo>
                  <a:lnTo>
                    <a:pt x="108445" y="8623"/>
                  </a:lnTo>
                  <a:lnTo>
                    <a:pt x="120980" y="8623"/>
                  </a:lnTo>
                  <a:lnTo>
                    <a:pt x="121894" y="13893"/>
                  </a:lnTo>
                  <a:lnTo>
                    <a:pt x="122123" y="16281"/>
                  </a:lnTo>
                  <a:lnTo>
                    <a:pt x="131686" y="16281"/>
                  </a:lnTo>
                  <a:lnTo>
                    <a:pt x="131686" y="10058"/>
                  </a:lnTo>
                  <a:lnTo>
                    <a:pt x="127812" y="0"/>
                  </a:lnTo>
                  <a:lnTo>
                    <a:pt x="97510" y="0"/>
                  </a:lnTo>
                  <a:lnTo>
                    <a:pt x="94551" y="9829"/>
                  </a:lnTo>
                  <a:lnTo>
                    <a:pt x="94551" y="26593"/>
                  </a:lnTo>
                  <a:lnTo>
                    <a:pt x="102069" y="28257"/>
                  </a:lnTo>
                  <a:lnTo>
                    <a:pt x="109816" y="30175"/>
                  </a:lnTo>
                  <a:lnTo>
                    <a:pt x="115049" y="31381"/>
                  </a:lnTo>
                  <a:lnTo>
                    <a:pt x="120065" y="32816"/>
                  </a:lnTo>
                  <a:lnTo>
                    <a:pt x="123710" y="33782"/>
                  </a:lnTo>
                  <a:lnTo>
                    <a:pt x="123710" y="43103"/>
                  </a:lnTo>
                  <a:lnTo>
                    <a:pt x="118478" y="44310"/>
                  </a:lnTo>
                  <a:lnTo>
                    <a:pt x="105029" y="44310"/>
                  </a:lnTo>
                  <a:lnTo>
                    <a:pt x="103670" y="38785"/>
                  </a:lnTo>
                  <a:lnTo>
                    <a:pt x="103441" y="36169"/>
                  </a:lnTo>
                  <a:lnTo>
                    <a:pt x="93865" y="36169"/>
                  </a:lnTo>
                  <a:lnTo>
                    <a:pt x="94602" y="41414"/>
                  </a:lnTo>
                  <a:lnTo>
                    <a:pt x="97536" y="46888"/>
                  </a:lnTo>
                  <a:lnTo>
                    <a:pt x="103771" y="51193"/>
                  </a:lnTo>
                  <a:lnTo>
                    <a:pt x="114376" y="52933"/>
                  </a:lnTo>
                  <a:lnTo>
                    <a:pt x="118694" y="52933"/>
                  </a:lnTo>
                  <a:lnTo>
                    <a:pt x="133286" y="51714"/>
                  </a:lnTo>
                  <a:lnTo>
                    <a:pt x="133286" y="27292"/>
                  </a:lnTo>
                  <a:close/>
                </a:path>
                <a:path w="955675" h="53340">
                  <a:moveTo>
                    <a:pt x="150139" y="1219"/>
                  </a:moveTo>
                  <a:lnTo>
                    <a:pt x="140119" y="1219"/>
                  </a:lnTo>
                  <a:lnTo>
                    <a:pt x="140119" y="51714"/>
                  </a:lnTo>
                  <a:lnTo>
                    <a:pt x="150139" y="51714"/>
                  </a:lnTo>
                  <a:lnTo>
                    <a:pt x="150139" y="1219"/>
                  </a:lnTo>
                  <a:close/>
                </a:path>
                <a:path w="955675" h="53340">
                  <a:moveTo>
                    <a:pt x="200037" y="17716"/>
                  </a:moveTo>
                  <a:lnTo>
                    <a:pt x="198653" y="11823"/>
                  </a:lnTo>
                  <a:lnTo>
                    <a:pt x="194995" y="6083"/>
                  </a:lnTo>
                  <a:lnTo>
                    <a:pt x="188734" y="1727"/>
                  </a:lnTo>
                  <a:lnTo>
                    <a:pt x="179527" y="0"/>
                  </a:lnTo>
                  <a:lnTo>
                    <a:pt x="170802" y="1663"/>
                  </a:lnTo>
                  <a:lnTo>
                    <a:pt x="163791" y="6654"/>
                  </a:lnTo>
                  <a:lnTo>
                    <a:pt x="159143" y="14960"/>
                  </a:lnTo>
                  <a:lnTo>
                    <a:pt x="157454" y="26593"/>
                  </a:lnTo>
                  <a:lnTo>
                    <a:pt x="159067" y="37985"/>
                  </a:lnTo>
                  <a:lnTo>
                    <a:pt x="163601" y="46228"/>
                  </a:lnTo>
                  <a:lnTo>
                    <a:pt x="170522" y="51244"/>
                  </a:lnTo>
                  <a:lnTo>
                    <a:pt x="179324" y="52933"/>
                  </a:lnTo>
                  <a:lnTo>
                    <a:pt x="187388" y="51562"/>
                  </a:lnTo>
                  <a:lnTo>
                    <a:pt x="193509" y="47726"/>
                  </a:lnTo>
                  <a:lnTo>
                    <a:pt x="197726" y="41821"/>
                  </a:lnTo>
                  <a:lnTo>
                    <a:pt x="200037" y="34251"/>
                  </a:lnTo>
                  <a:lnTo>
                    <a:pt x="190004" y="34251"/>
                  </a:lnTo>
                  <a:lnTo>
                    <a:pt x="188887" y="40474"/>
                  </a:lnTo>
                  <a:lnTo>
                    <a:pt x="185000" y="43827"/>
                  </a:lnTo>
                  <a:lnTo>
                    <a:pt x="171119" y="43827"/>
                  </a:lnTo>
                  <a:lnTo>
                    <a:pt x="167690" y="35687"/>
                  </a:lnTo>
                  <a:lnTo>
                    <a:pt x="167690" y="12446"/>
                  </a:lnTo>
                  <a:lnTo>
                    <a:pt x="174764" y="9093"/>
                  </a:lnTo>
                  <a:lnTo>
                    <a:pt x="187731" y="9093"/>
                  </a:lnTo>
                  <a:lnTo>
                    <a:pt x="189344" y="14617"/>
                  </a:lnTo>
                  <a:lnTo>
                    <a:pt x="190004" y="17716"/>
                  </a:lnTo>
                  <a:lnTo>
                    <a:pt x="200037" y="17716"/>
                  </a:lnTo>
                  <a:close/>
                </a:path>
                <a:path w="955675" h="53340">
                  <a:moveTo>
                    <a:pt x="269532" y="28257"/>
                  </a:moveTo>
                  <a:lnTo>
                    <a:pt x="202768" y="28257"/>
                  </a:lnTo>
                  <a:lnTo>
                    <a:pt x="202768" y="35687"/>
                  </a:lnTo>
                  <a:lnTo>
                    <a:pt x="269532" y="35687"/>
                  </a:lnTo>
                  <a:lnTo>
                    <a:pt x="269532" y="28257"/>
                  </a:lnTo>
                  <a:close/>
                </a:path>
                <a:path w="955675" h="53340">
                  <a:moveTo>
                    <a:pt x="316458" y="51714"/>
                  </a:moveTo>
                  <a:lnTo>
                    <a:pt x="312940" y="41186"/>
                  </a:lnTo>
                  <a:lnTo>
                    <a:pt x="310070" y="32562"/>
                  </a:lnTo>
                  <a:lnTo>
                    <a:pt x="303441" y="12712"/>
                  </a:lnTo>
                  <a:lnTo>
                    <a:pt x="299605" y="1219"/>
                  </a:lnTo>
                  <a:lnTo>
                    <a:pt x="299605" y="32562"/>
                  </a:lnTo>
                  <a:lnTo>
                    <a:pt x="287540" y="32562"/>
                  </a:lnTo>
                  <a:lnTo>
                    <a:pt x="293674" y="12712"/>
                  </a:lnTo>
                  <a:lnTo>
                    <a:pt x="299605" y="32562"/>
                  </a:lnTo>
                  <a:lnTo>
                    <a:pt x="299605" y="1219"/>
                  </a:lnTo>
                  <a:lnTo>
                    <a:pt x="287997" y="1219"/>
                  </a:lnTo>
                  <a:lnTo>
                    <a:pt x="270891" y="51714"/>
                  </a:lnTo>
                  <a:lnTo>
                    <a:pt x="281381" y="51714"/>
                  </a:lnTo>
                  <a:lnTo>
                    <a:pt x="284810" y="41186"/>
                  </a:lnTo>
                  <a:lnTo>
                    <a:pt x="302577" y="41186"/>
                  </a:lnTo>
                  <a:lnTo>
                    <a:pt x="305523" y="51714"/>
                  </a:lnTo>
                  <a:lnTo>
                    <a:pt x="316458" y="51714"/>
                  </a:lnTo>
                  <a:close/>
                </a:path>
                <a:path w="955675" h="53340">
                  <a:moveTo>
                    <a:pt x="356793" y="42392"/>
                  </a:moveTo>
                  <a:lnTo>
                    <a:pt x="332867" y="42392"/>
                  </a:lnTo>
                  <a:lnTo>
                    <a:pt x="332867" y="1219"/>
                  </a:lnTo>
                  <a:lnTo>
                    <a:pt x="322834" y="1219"/>
                  </a:lnTo>
                  <a:lnTo>
                    <a:pt x="322834" y="51714"/>
                  </a:lnTo>
                  <a:lnTo>
                    <a:pt x="356793" y="51714"/>
                  </a:lnTo>
                  <a:lnTo>
                    <a:pt x="356793" y="42392"/>
                  </a:lnTo>
                  <a:close/>
                </a:path>
                <a:path w="955675" h="53340">
                  <a:moveTo>
                    <a:pt x="372986" y="1219"/>
                  </a:moveTo>
                  <a:lnTo>
                    <a:pt x="362966" y="1219"/>
                  </a:lnTo>
                  <a:lnTo>
                    <a:pt x="362966" y="51714"/>
                  </a:lnTo>
                  <a:lnTo>
                    <a:pt x="372986" y="51714"/>
                  </a:lnTo>
                  <a:lnTo>
                    <a:pt x="372986" y="1219"/>
                  </a:lnTo>
                  <a:close/>
                </a:path>
                <a:path w="955675" h="53340">
                  <a:moveTo>
                    <a:pt x="428332" y="1219"/>
                  </a:moveTo>
                  <a:lnTo>
                    <a:pt x="413753" y="1219"/>
                  </a:lnTo>
                  <a:lnTo>
                    <a:pt x="405333" y="40957"/>
                  </a:lnTo>
                  <a:lnTo>
                    <a:pt x="405091" y="40957"/>
                  </a:lnTo>
                  <a:lnTo>
                    <a:pt x="396430" y="1219"/>
                  </a:lnTo>
                  <a:lnTo>
                    <a:pt x="381850" y="1219"/>
                  </a:lnTo>
                  <a:lnTo>
                    <a:pt x="381850" y="51714"/>
                  </a:lnTo>
                  <a:lnTo>
                    <a:pt x="391210" y="51714"/>
                  </a:lnTo>
                  <a:lnTo>
                    <a:pt x="391210" y="9575"/>
                  </a:lnTo>
                  <a:lnTo>
                    <a:pt x="391426" y="9575"/>
                  </a:lnTo>
                  <a:lnTo>
                    <a:pt x="400075" y="51714"/>
                  </a:lnTo>
                  <a:lnTo>
                    <a:pt x="409892" y="51714"/>
                  </a:lnTo>
                  <a:lnTo>
                    <a:pt x="418757" y="9575"/>
                  </a:lnTo>
                  <a:lnTo>
                    <a:pt x="418998" y="9575"/>
                  </a:lnTo>
                  <a:lnTo>
                    <a:pt x="418998" y="51714"/>
                  </a:lnTo>
                  <a:lnTo>
                    <a:pt x="428332" y="51714"/>
                  </a:lnTo>
                  <a:lnTo>
                    <a:pt x="428332" y="1219"/>
                  </a:lnTo>
                  <a:close/>
                </a:path>
                <a:path w="955675" h="53340">
                  <a:moveTo>
                    <a:pt x="474370" y="42621"/>
                  </a:moveTo>
                  <a:lnTo>
                    <a:pt x="447700" y="42621"/>
                  </a:lnTo>
                  <a:lnTo>
                    <a:pt x="447700" y="29692"/>
                  </a:lnTo>
                  <a:lnTo>
                    <a:pt x="471182" y="29692"/>
                  </a:lnTo>
                  <a:lnTo>
                    <a:pt x="471182" y="20853"/>
                  </a:lnTo>
                  <a:lnTo>
                    <a:pt x="447700" y="20853"/>
                  </a:lnTo>
                  <a:lnTo>
                    <a:pt x="447700" y="10058"/>
                  </a:lnTo>
                  <a:lnTo>
                    <a:pt x="473214" y="10058"/>
                  </a:lnTo>
                  <a:lnTo>
                    <a:pt x="473214" y="1219"/>
                  </a:lnTo>
                  <a:lnTo>
                    <a:pt x="437896" y="1219"/>
                  </a:lnTo>
                  <a:lnTo>
                    <a:pt x="437896" y="51714"/>
                  </a:lnTo>
                  <a:lnTo>
                    <a:pt x="474370" y="51714"/>
                  </a:lnTo>
                  <a:lnTo>
                    <a:pt x="474370" y="42621"/>
                  </a:lnTo>
                  <a:close/>
                </a:path>
                <a:path w="955675" h="53340">
                  <a:moveTo>
                    <a:pt x="521055" y="1219"/>
                  </a:moveTo>
                  <a:lnTo>
                    <a:pt x="511733" y="1219"/>
                  </a:lnTo>
                  <a:lnTo>
                    <a:pt x="511733" y="36398"/>
                  </a:lnTo>
                  <a:lnTo>
                    <a:pt x="492594" y="1219"/>
                  </a:lnTo>
                  <a:lnTo>
                    <a:pt x="482117" y="1219"/>
                  </a:lnTo>
                  <a:lnTo>
                    <a:pt x="482117" y="51714"/>
                  </a:lnTo>
                  <a:lnTo>
                    <a:pt x="491439" y="51714"/>
                  </a:lnTo>
                  <a:lnTo>
                    <a:pt x="491439" y="15582"/>
                  </a:lnTo>
                  <a:lnTo>
                    <a:pt x="491693" y="15582"/>
                  </a:lnTo>
                  <a:lnTo>
                    <a:pt x="511035" y="51714"/>
                  </a:lnTo>
                  <a:lnTo>
                    <a:pt x="521055" y="51714"/>
                  </a:lnTo>
                  <a:lnTo>
                    <a:pt x="521055" y="1219"/>
                  </a:lnTo>
                  <a:close/>
                </a:path>
                <a:path w="955675" h="53340">
                  <a:moveTo>
                    <a:pt x="565746" y="1219"/>
                  </a:moveTo>
                  <a:lnTo>
                    <a:pt x="526770" y="1219"/>
                  </a:lnTo>
                  <a:lnTo>
                    <a:pt x="526770" y="10058"/>
                  </a:lnTo>
                  <a:lnTo>
                    <a:pt x="541108" y="10058"/>
                  </a:lnTo>
                  <a:lnTo>
                    <a:pt x="541108" y="51714"/>
                  </a:lnTo>
                  <a:lnTo>
                    <a:pt x="551129" y="51714"/>
                  </a:lnTo>
                  <a:lnTo>
                    <a:pt x="551129" y="10058"/>
                  </a:lnTo>
                  <a:lnTo>
                    <a:pt x="565746" y="10058"/>
                  </a:lnTo>
                  <a:lnTo>
                    <a:pt x="565746" y="1219"/>
                  </a:lnTo>
                  <a:close/>
                </a:path>
                <a:path w="955675" h="53340">
                  <a:moveTo>
                    <a:pt x="613333" y="51714"/>
                  </a:moveTo>
                  <a:lnTo>
                    <a:pt x="609815" y="41186"/>
                  </a:lnTo>
                  <a:lnTo>
                    <a:pt x="606945" y="32562"/>
                  </a:lnTo>
                  <a:lnTo>
                    <a:pt x="600316" y="12712"/>
                  </a:lnTo>
                  <a:lnTo>
                    <a:pt x="596722" y="1943"/>
                  </a:lnTo>
                  <a:lnTo>
                    <a:pt x="596722" y="32562"/>
                  </a:lnTo>
                  <a:lnTo>
                    <a:pt x="584415" y="32562"/>
                  </a:lnTo>
                  <a:lnTo>
                    <a:pt x="590562" y="12712"/>
                  </a:lnTo>
                  <a:lnTo>
                    <a:pt x="590804" y="12712"/>
                  </a:lnTo>
                  <a:lnTo>
                    <a:pt x="596722" y="32562"/>
                  </a:lnTo>
                  <a:lnTo>
                    <a:pt x="596722" y="1943"/>
                  </a:lnTo>
                  <a:lnTo>
                    <a:pt x="596480" y="1219"/>
                  </a:lnTo>
                  <a:lnTo>
                    <a:pt x="585089" y="1219"/>
                  </a:lnTo>
                  <a:lnTo>
                    <a:pt x="568020" y="51714"/>
                  </a:lnTo>
                  <a:lnTo>
                    <a:pt x="578497" y="51714"/>
                  </a:lnTo>
                  <a:lnTo>
                    <a:pt x="581901" y="41186"/>
                  </a:lnTo>
                  <a:lnTo>
                    <a:pt x="599452" y="41186"/>
                  </a:lnTo>
                  <a:lnTo>
                    <a:pt x="602640" y="51714"/>
                  </a:lnTo>
                  <a:lnTo>
                    <a:pt x="613333" y="51714"/>
                  </a:lnTo>
                  <a:close/>
                </a:path>
                <a:path w="955675" h="53340">
                  <a:moveTo>
                    <a:pt x="660057" y="50279"/>
                  </a:moveTo>
                  <a:lnTo>
                    <a:pt x="657771" y="49326"/>
                  </a:lnTo>
                  <a:lnTo>
                    <a:pt x="657771" y="31864"/>
                  </a:lnTo>
                  <a:lnTo>
                    <a:pt x="657771" y="30899"/>
                  </a:lnTo>
                  <a:lnTo>
                    <a:pt x="655739" y="29210"/>
                  </a:lnTo>
                  <a:lnTo>
                    <a:pt x="651852" y="27546"/>
                  </a:lnTo>
                  <a:lnTo>
                    <a:pt x="656653" y="25857"/>
                  </a:lnTo>
                  <a:lnTo>
                    <a:pt x="657898" y="23469"/>
                  </a:lnTo>
                  <a:lnTo>
                    <a:pt x="659142" y="21069"/>
                  </a:lnTo>
                  <a:lnTo>
                    <a:pt x="659142" y="11010"/>
                  </a:lnTo>
                  <a:lnTo>
                    <a:pt x="658863" y="9829"/>
                  </a:lnTo>
                  <a:lnTo>
                    <a:pt x="656869" y="1219"/>
                  </a:lnTo>
                  <a:lnTo>
                    <a:pt x="649122" y="1219"/>
                  </a:lnTo>
                  <a:lnTo>
                    <a:pt x="649122" y="13893"/>
                  </a:lnTo>
                  <a:lnTo>
                    <a:pt x="649122" y="21551"/>
                  </a:lnTo>
                  <a:lnTo>
                    <a:pt x="646595" y="23469"/>
                  </a:lnTo>
                  <a:lnTo>
                    <a:pt x="629742" y="23469"/>
                  </a:lnTo>
                  <a:lnTo>
                    <a:pt x="629742" y="9829"/>
                  </a:lnTo>
                  <a:lnTo>
                    <a:pt x="647966" y="9829"/>
                  </a:lnTo>
                  <a:lnTo>
                    <a:pt x="649122" y="13893"/>
                  </a:lnTo>
                  <a:lnTo>
                    <a:pt x="649122" y="1219"/>
                  </a:lnTo>
                  <a:lnTo>
                    <a:pt x="619963" y="1219"/>
                  </a:lnTo>
                  <a:lnTo>
                    <a:pt x="619963" y="51714"/>
                  </a:lnTo>
                  <a:lnTo>
                    <a:pt x="629742" y="51714"/>
                  </a:lnTo>
                  <a:lnTo>
                    <a:pt x="629742" y="31864"/>
                  </a:lnTo>
                  <a:lnTo>
                    <a:pt x="647509" y="31864"/>
                  </a:lnTo>
                  <a:lnTo>
                    <a:pt x="647966" y="34480"/>
                  </a:lnTo>
                  <a:lnTo>
                    <a:pt x="647966" y="46710"/>
                  </a:lnTo>
                  <a:lnTo>
                    <a:pt x="648208" y="49326"/>
                  </a:lnTo>
                  <a:lnTo>
                    <a:pt x="648881" y="51714"/>
                  </a:lnTo>
                  <a:lnTo>
                    <a:pt x="660057" y="51714"/>
                  </a:lnTo>
                  <a:lnTo>
                    <a:pt x="660057" y="50279"/>
                  </a:lnTo>
                  <a:close/>
                </a:path>
                <a:path w="955675" h="53340">
                  <a:moveTo>
                    <a:pt x="706767" y="1219"/>
                  </a:moveTo>
                  <a:lnTo>
                    <a:pt x="695375" y="1219"/>
                  </a:lnTo>
                  <a:lnTo>
                    <a:pt x="685812" y="23241"/>
                  </a:lnTo>
                  <a:lnTo>
                    <a:pt x="675995" y="1219"/>
                  </a:lnTo>
                  <a:lnTo>
                    <a:pt x="664159" y="1219"/>
                  </a:lnTo>
                  <a:lnTo>
                    <a:pt x="680554" y="32562"/>
                  </a:lnTo>
                  <a:lnTo>
                    <a:pt x="680554" y="51714"/>
                  </a:lnTo>
                  <a:lnTo>
                    <a:pt x="690575" y="51714"/>
                  </a:lnTo>
                  <a:lnTo>
                    <a:pt x="690575" y="32816"/>
                  </a:lnTo>
                  <a:lnTo>
                    <a:pt x="706767" y="1219"/>
                  </a:lnTo>
                  <a:close/>
                </a:path>
                <a:path w="955675" h="53340">
                  <a:moveTo>
                    <a:pt x="769886" y="1219"/>
                  </a:moveTo>
                  <a:lnTo>
                    <a:pt x="730923" y="1219"/>
                  </a:lnTo>
                  <a:lnTo>
                    <a:pt x="730923" y="10058"/>
                  </a:lnTo>
                  <a:lnTo>
                    <a:pt x="745248" y="10058"/>
                  </a:lnTo>
                  <a:lnTo>
                    <a:pt x="745248" y="51714"/>
                  </a:lnTo>
                  <a:lnTo>
                    <a:pt x="755307" y="51714"/>
                  </a:lnTo>
                  <a:lnTo>
                    <a:pt x="755307" y="10058"/>
                  </a:lnTo>
                  <a:lnTo>
                    <a:pt x="769886" y="10058"/>
                  </a:lnTo>
                  <a:lnTo>
                    <a:pt x="769886" y="1219"/>
                  </a:lnTo>
                  <a:close/>
                </a:path>
                <a:path w="955675" h="53340">
                  <a:moveTo>
                    <a:pt x="815898" y="50279"/>
                  </a:moveTo>
                  <a:lnTo>
                    <a:pt x="813841" y="49326"/>
                  </a:lnTo>
                  <a:lnTo>
                    <a:pt x="813841" y="31864"/>
                  </a:lnTo>
                  <a:lnTo>
                    <a:pt x="813841" y="30899"/>
                  </a:lnTo>
                  <a:lnTo>
                    <a:pt x="811555" y="29210"/>
                  </a:lnTo>
                  <a:lnTo>
                    <a:pt x="807707" y="27546"/>
                  </a:lnTo>
                  <a:lnTo>
                    <a:pt x="812469" y="25857"/>
                  </a:lnTo>
                  <a:lnTo>
                    <a:pt x="813841" y="23469"/>
                  </a:lnTo>
                  <a:lnTo>
                    <a:pt x="815200" y="21069"/>
                  </a:lnTo>
                  <a:lnTo>
                    <a:pt x="815200" y="11010"/>
                  </a:lnTo>
                  <a:lnTo>
                    <a:pt x="814908" y="9829"/>
                  </a:lnTo>
                  <a:lnTo>
                    <a:pt x="812711" y="1219"/>
                  </a:lnTo>
                  <a:lnTo>
                    <a:pt x="805180" y="1219"/>
                  </a:lnTo>
                  <a:lnTo>
                    <a:pt x="805180" y="13893"/>
                  </a:lnTo>
                  <a:lnTo>
                    <a:pt x="805180" y="21551"/>
                  </a:lnTo>
                  <a:lnTo>
                    <a:pt x="802690" y="23469"/>
                  </a:lnTo>
                  <a:lnTo>
                    <a:pt x="785596" y="23469"/>
                  </a:lnTo>
                  <a:lnTo>
                    <a:pt x="785596" y="9829"/>
                  </a:lnTo>
                  <a:lnTo>
                    <a:pt x="804062" y="9829"/>
                  </a:lnTo>
                  <a:lnTo>
                    <a:pt x="805180" y="13893"/>
                  </a:lnTo>
                  <a:lnTo>
                    <a:pt x="805180" y="1219"/>
                  </a:lnTo>
                  <a:lnTo>
                    <a:pt x="775804" y="1219"/>
                  </a:lnTo>
                  <a:lnTo>
                    <a:pt x="775804" y="51714"/>
                  </a:lnTo>
                  <a:lnTo>
                    <a:pt x="785596" y="51714"/>
                  </a:lnTo>
                  <a:lnTo>
                    <a:pt x="785596" y="31864"/>
                  </a:lnTo>
                  <a:lnTo>
                    <a:pt x="803363" y="31864"/>
                  </a:lnTo>
                  <a:lnTo>
                    <a:pt x="803821" y="34480"/>
                  </a:lnTo>
                  <a:lnTo>
                    <a:pt x="803821" y="46710"/>
                  </a:lnTo>
                  <a:lnTo>
                    <a:pt x="804265" y="49326"/>
                  </a:lnTo>
                  <a:lnTo>
                    <a:pt x="804964" y="51714"/>
                  </a:lnTo>
                  <a:lnTo>
                    <a:pt x="815898" y="51714"/>
                  </a:lnTo>
                  <a:lnTo>
                    <a:pt x="815898" y="50279"/>
                  </a:lnTo>
                  <a:close/>
                </a:path>
                <a:path w="955675" h="53340">
                  <a:moveTo>
                    <a:pt x="865809" y="51714"/>
                  </a:moveTo>
                  <a:lnTo>
                    <a:pt x="862291" y="41186"/>
                  </a:lnTo>
                  <a:lnTo>
                    <a:pt x="859409" y="32562"/>
                  </a:lnTo>
                  <a:lnTo>
                    <a:pt x="852766" y="12712"/>
                  </a:lnTo>
                  <a:lnTo>
                    <a:pt x="849160" y="1943"/>
                  </a:lnTo>
                  <a:lnTo>
                    <a:pt x="849160" y="32562"/>
                  </a:lnTo>
                  <a:lnTo>
                    <a:pt x="836866" y="32562"/>
                  </a:lnTo>
                  <a:lnTo>
                    <a:pt x="843000" y="12712"/>
                  </a:lnTo>
                  <a:lnTo>
                    <a:pt x="843241" y="12712"/>
                  </a:lnTo>
                  <a:lnTo>
                    <a:pt x="849160" y="32562"/>
                  </a:lnTo>
                  <a:lnTo>
                    <a:pt x="849160" y="1943"/>
                  </a:lnTo>
                  <a:lnTo>
                    <a:pt x="848918" y="1219"/>
                  </a:lnTo>
                  <a:lnTo>
                    <a:pt x="837526" y="1219"/>
                  </a:lnTo>
                  <a:lnTo>
                    <a:pt x="820216" y="51714"/>
                  </a:lnTo>
                  <a:lnTo>
                    <a:pt x="830935" y="51714"/>
                  </a:lnTo>
                  <a:lnTo>
                    <a:pt x="834123" y="41186"/>
                  </a:lnTo>
                  <a:lnTo>
                    <a:pt x="851903" y="41186"/>
                  </a:lnTo>
                  <a:lnTo>
                    <a:pt x="855091" y="51714"/>
                  </a:lnTo>
                  <a:lnTo>
                    <a:pt x="865809" y="51714"/>
                  </a:lnTo>
                  <a:close/>
                </a:path>
                <a:path w="955675" h="53340">
                  <a:moveTo>
                    <a:pt x="912952" y="17716"/>
                  </a:moveTo>
                  <a:lnTo>
                    <a:pt x="911453" y="11823"/>
                  </a:lnTo>
                  <a:lnTo>
                    <a:pt x="907719" y="6083"/>
                  </a:lnTo>
                  <a:lnTo>
                    <a:pt x="901420" y="1727"/>
                  </a:lnTo>
                  <a:lnTo>
                    <a:pt x="892238" y="0"/>
                  </a:lnTo>
                  <a:lnTo>
                    <a:pt x="883589" y="1663"/>
                  </a:lnTo>
                  <a:lnTo>
                    <a:pt x="876566" y="6654"/>
                  </a:lnTo>
                  <a:lnTo>
                    <a:pt x="871842" y="14960"/>
                  </a:lnTo>
                  <a:lnTo>
                    <a:pt x="870127" y="26593"/>
                  </a:lnTo>
                  <a:lnTo>
                    <a:pt x="871740" y="37985"/>
                  </a:lnTo>
                  <a:lnTo>
                    <a:pt x="876274" y="46228"/>
                  </a:lnTo>
                  <a:lnTo>
                    <a:pt x="883196" y="51244"/>
                  </a:lnTo>
                  <a:lnTo>
                    <a:pt x="891997" y="52933"/>
                  </a:lnTo>
                  <a:lnTo>
                    <a:pt x="900074" y="51562"/>
                  </a:lnTo>
                  <a:lnTo>
                    <a:pt x="906246" y="47726"/>
                  </a:lnTo>
                  <a:lnTo>
                    <a:pt x="910513" y="41821"/>
                  </a:lnTo>
                  <a:lnTo>
                    <a:pt x="912952" y="34251"/>
                  </a:lnTo>
                  <a:lnTo>
                    <a:pt x="902931" y="34251"/>
                  </a:lnTo>
                  <a:lnTo>
                    <a:pt x="901801" y="40474"/>
                  </a:lnTo>
                  <a:lnTo>
                    <a:pt x="897915" y="43827"/>
                  </a:lnTo>
                  <a:lnTo>
                    <a:pt x="883793" y="43827"/>
                  </a:lnTo>
                  <a:lnTo>
                    <a:pt x="880389" y="35687"/>
                  </a:lnTo>
                  <a:lnTo>
                    <a:pt x="880389" y="12446"/>
                  </a:lnTo>
                  <a:lnTo>
                    <a:pt x="887437" y="9093"/>
                  </a:lnTo>
                  <a:lnTo>
                    <a:pt x="900645" y="9093"/>
                  </a:lnTo>
                  <a:lnTo>
                    <a:pt x="902017" y="14617"/>
                  </a:lnTo>
                  <a:lnTo>
                    <a:pt x="902931" y="17716"/>
                  </a:lnTo>
                  <a:lnTo>
                    <a:pt x="912952" y="17716"/>
                  </a:lnTo>
                  <a:close/>
                </a:path>
                <a:path w="955675" h="53340">
                  <a:moveTo>
                    <a:pt x="955357" y="1219"/>
                  </a:moveTo>
                  <a:lnTo>
                    <a:pt x="916381" y="1219"/>
                  </a:lnTo>
                  <a:lnTo>
                    <a:pt x="916381" y="10058"/>
                  </a:lnTo>
                  <a:lnTo>
                    <a:pt x="930960" y="10058"/>
                  </a:lnTo>
                  <a:lnTo>
                    <a:pt x="930960" y="51714"/>
                  </a:lnTo>
                  <a:lnTo>
                    <a:pt x="940981" y="51714"/>
                  </a:lnTo>
                  <a:lnTo>
                    <a:pt x="940981" y="10058"/>
                  </a:lnTo>
                  <a:lnTo>
                    <a:pt x="955357" y="10058"/>
                  </a:lnTo>
                  <a:lnTo>
                    <a:pt x="955357" y="1219"/>
                  </a:lnTo>
                  <a:close/>
                </a:path>
              </a:pathLst>
            </a:custGeom>
            <a:solidFill>
              <a:srgbClr val="221F1F"/>
            </a:solidFill>
          </p:spPr>
          <p:txBody>
            <a:bodyPr wrap="square" lIns="0" tIns="0" rIns="0" bIns="0" rtlCol="0"/>
            <a:lstStyle/>
            <a:p>
              <a:endParaRPr/>
            </a:p>
          </p:txBody>
        </p:sp>
        <p:sp>
          <p:nvSpPr>
            <p:cNvPr id="5" name="object 5"/>
            <p:cNvSpPr/>
            <p:nvPr/>
          </p:nvSpPr>
          <p:spPr>
            <a:xfrm>
              <a:off x="324440" y="1652099"/>
              <a:ext cx="1513205" cy="0"/>
            </a:xfrm>
            <a:custGeom>
              <a:avLst/>
              <a:gdLst/>
              <a:ahLst/>
              <a:cxnLst/>
              <a:rect l="l" t="t" r="r" b="b"/>
              <a:pathLst>
                <a:path w="1513205">
                  <a:moveTo>
                    <a:pt x="0" y="0"/>
                  </a:moveTo>
                  <a:lnTo>
                    <a:pt x="0" y="0"/>
                  </a:lnTo>
                  <a:lnTo>
                    <a:pt x="1512864" y="0"/>
                  </a:lnTo>
                </a:path>
              </a:pathLst>
            </a:custGeom>
            <a:ln w="3175">
              <a:solidFill>
                <a:srgbClr val="221F1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327401" y="1747425"/>
              <a:ext cx="1498880" cy="91718"/>
            </a:xfrm>
            <a:prstGeom prst="rect">
              <a:avLst/>
            </a:prstGeom>
          </p:spPr>
        </p:pic>
        <p:pic>
          <p:nvPicPr>
            <p:cNvPr id="7" name="object 7"/>
            <p:cNvPicPr/>
            <p:nvPr/>
          </p:nvPicPr>
          <p:blipFill>
            <a:blip r:embed="rId3" cstate="print"/>
            <a:stretch>
              <a:fillRect/>
            </a:stretch>
          </p:blipFill>
          <p:spPr>
            <a:xfrm>
              <a:off x="324668" y="1935874"/>
              <a:ext cx="1472086" cy="172678"/>
            </a:xfrm>
            <a:prstGeom prst="rect">
              <a:avLst/>
            </a:prstGeom>
          </p:spPr>
        </p:pic>
        <p:pic>
          <p:nvPicPr>
            <p:cNvPr id="8" name="object 8"/>
            <p:cNvPicPr/>
            <p:nvPr/>
          </p:nvPicPr>
          <p:blipFill>
            <a:blip r:embed="rId4" cstate="print"/>
            <a:stretch>
              <a:fillRect/>
            </a:stretch>
          </p:blipFill>
          <p:spPr>
            <a:xfrm>
              <a:off x="324668" y="2206016"/>
              <a:ext cx="732501" cy="1242394"/>
            </a:xfrm>
            <a:prstGeom prst="rect">
              <a:avLst/>
            </a:prstGeom>
          </p:spPr>
        </p:pic>
        <p:pic>
          <p:nvPicPr>
            <p:cNvPr id="9" name="object 9"/>
            <p:cNvPicPr/>
            <p:nvPr/>
          </p:nvPicPr>
          <p:blipFill>
            <a:blip r:embed="rId5" cstate="print"/>
            <a:stretch>
              <a:fillRect/>
            </a:stretch>
          </p:blipFill>
          <p:spPr>
            <a:xfrm>
              <a:off x="324440" y="3491644"/>
              <a:ext cx="360218" cy="266897"/>
            </a:xfrm>
            <a:prstGeom prst="rect">
              <a:avLst/>
            </a:prstGeom>
          </p:spPr>
        </p:pic>
        <p:sp>
          <p:nvSpPr>
            <p:cNvPr id="10" name="object 10"/>
            <p:cNvSpPr/>
            <p:nvPr/>
          </p:nvSpPr>
          <p:spPr>
            <a:xfrm>
              <a:off x="181356" y="2557572"/>
              <a:ext cx="104139" cy="306705"/>
            </a:xfrm>
            <a:custGeom>
              <a:avLst/>
              <a:gdLst/>
              <a:ahLst/>
              <a:cxnLst/>
              <a:rect l="l" t="t" r="r" b="b"/>
              <a:pathLst>
                <a:path w="104139" h="306705">
                  <a:moveTo>
                    <a:pt x="103555" y="0"/>
                  </a:moveTo>
                  <a:lnTo>
                    <a:pt x="0" y="0"/>
                  </a:lnTo>
                  <a:lnTo>
                    <a:pt x="0" y="306529"/>
                  </a:lnTo>
                  <a:lnTo>
                    <a:pt x="103555" y="306529"/>
                  </a:lnTo>
                  <a:lnTo>
                    <a:pt x="103555" y="0"/>
                  </a:lnTo>
                  <a:close/>
                </a:path>
              </a:pathLst>
            </a:custGeom>
            <a:solidFill>
              <a:srgbClr val="626366"/>
            </a:solidFill>
          </p:spPr>
          <p:txBody>
            <a:bodyPr wrap="square" lIns="0" tIns="0" rIns="0" bIns="0" rtlCol="0"/>
            <a:lstStyle/>
            <a:p>
              <a:endParaRPr/>
            </a:p>
          </p:txBody>
        </p:sp>
        <p:sp>
          <p:nvSpPr>
            <p:cNvPr id="11" name="object 11"/>
            <p:cNvSpPr/>
            <p:nvPr/>
          </p:nvSpPr>
          <p:spPr>
            <a:xfrm>
              <a:off x="211658" y="2596133"/>
              <a:ext cx="44450" cy="229235"/>
            </a:xfrm>
            <a:custGeom>
              <a:avLst/>
              <a:gdLst/>
              <a:ahLst/>
              <a:cxnLst/>
              <a:rect l="l" t="t" r="r" b="b"/>
              <a:pathLst>
                <a:path w="44450" h="229235">
                  <a:moveTo>
                    <a:pt x="16395" y="217182"/>
                  </a:moveTo>
                  <a:lnTo>
                    <a:pt x="12979" y="217182"/>
                  </a:lnTo>
                  <a:lnTo>
                    <a:pt x="12979" y="220789"/>
                  </a:lnTo>
                  <a:lnTo>
                    <a:pt x="457" y="220789"/>
                  </a:lnTo>
                  <a:lnTo>
                    <a:pt x="457" y="225323"/>
                  </a:lnTo>
                  <a:lnTo>
                    <a:pt x="12979" y="225323"/>
                  </a:lnTo>
                  <a:lnTo>
                    <a:pt x="12979" y="228930"/>
                  </a:lnTo>
                  <a:lnTo>
                    <a:pt x="16395" y="228930"/>
                  </a:lnTo>
                  <a:lnTo>
                    <a:pt x="16395" y="217182"/>
                  </a:lnTo>
                  <a:close/>
                </a:path>
                <a:path w="44450" h="229235">
                  <a:moveTo>
                    <a:pt x="16395" y="171208"/>
                  </a:moveTo>
                  <a:lnTo>
                    <a:pt x="13208" y="171208"/>
                  </a:lnTo>
                  <a:lnTo>
                    <a:pt x="13208" y="175526"/>
                  </a:lnTo>
                  <a:lnTo>
                    <a:pt x="13208" y="177431"/>
                  </a:lnTo>
                  <a:lnTo>
                    <a:pt x="12979" y="178879"/>
                  </a:lnTo>
                  <a:lnTo>
                    <a:pt x="9563" y="178879"/>
                  </a:lnTo>
                  <a:lnTo>
                    <a:pt x="9334" y="177431"/>
                  </a:lnTo>
                  <a:lnTo>
                    <a:pt x="9334" y="175526"/>
                  </a:lnTo>
                  <a:lnTo>
                    <a:pt x="13208" y="175526"/>
                  </a:lnTo>
                  <a:lnTo>
                    <a:pt x="13208" y="171208"/>
                  </a:lnTo>
                  <a:lnTo>
                    <a:pt x="457" y="171208"/>
                  </a:lnTo>
                  <a:lnTo>
                    <a:pt x="457" y="175526"/>
                  </a:lnTo>
                  <a:lnTo>
                    <a:pt x="6604" y="175526"/>
                  </a:lnTo>
                  <a:lnTo>
                    <a:pt x="457" y="179603"/>
                  </a:lnTo>
                  <a:lnTo>
                    <a:pt x="457" y="184873"/>
                  </a:lnTo>
                  <a:lnTo>
                    <a:pt x="457" y="185102"/>
                  </a:lnTo>
                  <a:lnTo>
                    <a:pt x="457" y="189407"/>
                  </a:lnTo>
                  <a:lnTo>
                    <a:pt x="3187" y="190627"/>
                  </a:lnTo>
                  <a:lnTo>
                    <a:pt x="3187" y="196596"/>
                  </a:lnTo>
                  <a:lnTo>
                    <a:pt x="457" y="197802"/>
                  </a:lnTo>
                  <a:lnTo>
                    <a:pt x="457" y="202336"/>
                  </a:lnTo>
                  <a:lnTo>
                    <a:pt x="16395" y="196113"/>
                  </a:lnTo>
                  <a:lnTo>
                    <a:pt x="16395" y="195414"/>
                  </a:lnTo>
                  <a:lnTo>
                    <a:pt x="16395" y="191808"/>
                  </a:lnTo>
                  <a:lnTo>
                    <a:pt x="16395" y="191325"/>
                  </a:lnTo>
                  <a:lnTo>
                    <a:pt x="11391" y="189306"/>
                  </a:lnTo>
                  <a:lnTo>
                    <a:pt x="11391" y="193713"/>
                  </a:lnTo>
                  <a:lnTo>
                    <a:pt x="6375" y="195414"/>
                  </a:lnTo>
                  <a:lnTo>
                    <a:pt x="6375" y="191808"/>
                  </a:lnTo>
                  <a:lnTo>
                    <a:pt x="11391" y="193713"/>
                  </a:lnTo>
                  <a:lnTo>
                    <a:pt x="11391" y="189306"/>
                  </a:lnTo>
                  <a:lnTo>
                    <a:pt x="635" y="184962"/>
                  </a:lnTo>
                  <a:lnTo>
                    <a:pt x="7061" y="179832"/>
                  </a:lnTo>
                  <a:lnTo>
                    <a:pt x="7289" y="182232"/>
                  </a:lnTo>
                  <a:lnTo>
                    <a:pt x="9334" y="183438"/>
                  </a:lnTo>
                  <a:lnTo>
                    <a:pt x="14808" y="183438"/>
                  </a:lnTo>
                  <a:lnTo>
                    <a:pt x="16395" y="181051"/>
                  </a:lnTo>
                  <a:lnTo>
                    <a:pt x="16395" y="179832"/>
                  </a:lnTo>
                  <a:lnTo>
                    <a:pt x="16395" y="178879"/>
                  </a:lnTo>
                  <a:lnTo>
                    <a:pt x="16395" y="171208"/>
                  </a:lnTo>
                  <a:close/>
                </a:path>
                <a:path w="44450" h="229235">
                  <a:moveTo>
                    <a:pt x="16395" y="158064"/>
                  </a:moveTo>
                  <a:lnTo>
                    <a:pt x="12979" y="158064"/>
                  </a:lnTo>
                  <a:lnTo>
                    <a:pt x="12979" y="161632"/>
                  </a:lnTo>
                  <a:lnTo>
                    <a:pt x="457" y="161632"/>
                  </a:lnTo>
                  <a:lnTo>
                    <a:pt x="457" y="165950"/>
                  </a:lnTo>
                  <a:lnTo>
                    <a:pt x="12979" y="165950"/>
                  </a:lnTo>
                  <a:lnTo>
                    <a:pt x="12979" y="169557"/>
                  </a:lnTo>
                  <a:lnTo>
                    <a:pt x="16395" y="169557"/>
                  </a:lnTo>
                  <a:lnTo>
                    <a:pt x="16395" y="158064"/>
                  </a:lnTo>
                  <a:close/>
                </a:path>
                <a:path w="44450" h="229235">
                  <a:moveTo>
                    <a:pt x="16395" y="134086"/>
                  </a:moveTo>
                  <a:lnTo>
                    <a:pt x="8191" y="140081"/>
                  </a:lnTo>
                  <a:lnTo>
                    <a:pt x="457" y="140081"/>
                  </a:lnTo>
                  <a:lnTo>
                    <a:pt x="457" y="144653"/>
                  </a:lnTo>
                  <a:lnTo>
                    <a:pt x="8191" y="144653"/>
                  </a:lnTo>
                  <a:lnTo>
                    <a:pt x="16395" y="150622"/>
                  </a:lnTo>
                  <a:lnTo>
                    <a:pt x="16395" y="145605"/>
                  </a:lnTo>
                  <a:lnTo>
                    <a:pt x="12065" y="142481"/>
                  </a:lnTo>
                  <a:lnTo>
                    <a:pt x="16395" y="139128"/>
                  </a:lnTo>
                  <a:lnTo>
                    <a:pt x="16395" y="134086"/>
                  </a:lnTo>
                  <a:close/>
                </a:path>
                <a:path w="44450" h="229235">
                  <a:moveTo>
                    <a:pt x="16395" y="120675"/>
                  </a:moveTo>
                  <a:lnTo>
                    <a:pt x="13208" y="120675"/>
                  </a:lnTo>
                  <a:lnTo>
                    <a:pt x="13208" y="124980"/>
                  </a:lnTo>
                  <a:lnTo>
                    <a:pt x="13208" y="126898"/>
                  </a:lnTo>
                  <a:lnTo>
                    <a:pt x="12979" y="128333"/>
                  </a:lnTo>
                  <a:lnTo>
                    <a:pt x="9563" y="128333"/>
                  </a:lnTo>
                  <a:lnTo>
                    <a:pt x="9334" y="126898"/>
                  </a:lnTo>
                  <a:lnTo>
                    <a:pt x="9334" y="124980"/>
                  </a:lnTo>
                  <a:lnTo>
                    <a:pt x="13208" y="124980"/>
                  </a:lnTo>
                  <a:lnTo>
                    <a:pt x="13208" y="120675"/>
                  </a:lnTo>
                  <a:lnTo>
                    <a:pt x="457" y="120675"/>
                  </a:lnTo>
                  <a:lnTo>
                    <a:pt x="457" y="124980"/>
                  </a:lnTo>
                  <a:lnTo>
                    <a:pt x="6604" y="124980"/>
                  </a:lnTo>
                  <a:lnTo>
                    <a:pt x="457" y="129070"/>
                  </a:lnTo>
                  <a:lnTo>
                    <a:pt x="457" y="134569"/>
                  </a:lnTo>
                  <a:lnTo>
                    <a:pt x="7061" y="129298"/>
                  </a:lnTo>
                  <a:lnTo>
                    <a:pt x="7289" y="131686"/>
                  </a:lnTo>
                  <a:lnTo>
                    <a:pt x="9334" y="132905"/>
                  </a:lnTo>
                  <a:lnTo>
                    <a:pt x="14808" y="132905"/>
                  </a:lnTo>
                  <a:lnTo>
                    <a:pt x="16395" y="130505"/>
                  </a:lnTo>
                  <a:lnTo>
                    <a:pt x="16395" y="129298"/>
                  </a:lnTo>
                  <a:lnTo>
                    <a:pt x="16395" y="128333"/>
                  </a:lnTo>
                  <a:lnTo>
                    <a:pt x="16395" y="120675"/>
                  </a:lnTo>
                  <a:close/>
                </a:path>
                <a:path w="44450" h="229235">
                  <a:moveTo>
                    <a:pt x="16395" y="108229"/>
                  </a:moveTo>
                  <a:lnTo>
                    <a:pt x="11391" y="106210"/>
                  </a:lnTo>
                  <a:lnTo>
                    <a:pt x="11391" y="110401"/>
                  </a:lnTo>
                  <a:lnTo>
                    <a:pt x="6375" y="112306"/>
                  </a:lnTo>
                  <a:lnTo>
                    <a:pt x="6375" y="108699"/>
                  </a:lnTo>
                  <a:lnTo>
                    <a:pt x="11391" y="110401"/>
                  </a:lnTo>
                  <a:lnTo>
                    <a:pt x="11391" y="106210"/>
                  </a:lnTo>
                  <a:lnTo>
                    <a:pt x="457" y="101777"/>
                  </a:lnTo>
                  <a:lnTo>
                    <a:pt x="457" y="106311"/>
                  </a:lnTo>
                  <a:lnTo>
                    <a:pt x="3187" y="107518"/>
                  </a:lnTo>
                  <a:lnTo>
                    <a:pt x="3187" y="113499"/>
                  </a:lnTo>
                  <a:lnTo>
                    <a:pt x="457" y="114452"/>
                  </a:lnTo>
                  <a:lnTo>
                    <a:pt x="457" y="119240"/>
                  </a:lnTo>
                  <a:lnTo>
                    <a:pt x="16395" y="112788"/>
                  </a:lnTo>
                  <a:lnTo>
                    <a:pt x="16395" y="112306"/>
                  </a:lnTo>
                  <a:lnTo>
                    <a:pt x="16395" y="108699"/>
                  </a:lnTo>
                  <a:lnTo>
                    <a:pt x="16395" y="108229"/>
                  </a:lnTo>
                  <a:close/>
                </a:path>
                <a:path w="44450" h="229235">
                  <a:moveTo>
                    <a:pt x="16395" y="90030"/>
                  </a:moveTo>
                  <a:lnTo>
                    <a:pt x="12979" y="90030"/>
                  </a:lnTo>
                  <a:lnTo>
                    <a:pt x="12979" y="93637"/>
                  </a:lnTo>
                  <a:lnTo>
                    <a:pt x="457" y="93637"/>
                  </a:lnTo>
                  <a:lnTo>
                    <a:pt x="457" y="97942"/>
                  </a:lnTo>
                  <a:lnTo>
                    <a:pt x="12979" y="97942"/>
                  </a:lnTo>
                  <a:lnTo>
                    <a:pt x="12979" y="101523"/>
                  </a:lnTo>
                  <a:lnTo>
                    <a:pt x="16395" y="101523"/>
                  </a:lnTo>
                  <a:lnTo>
                    <a:pt x="16395" y="90030"/>
                  </a:lnTo>
                  <a:close/>
                </a:path>
                <a:path w="44450" h="229235">
                  <a:moveTo>
                    <a:pt x="16395" y="71615"/>
                  </a:moveTo>
                  <a:lnTo>
                    <a:pt x="457" y="71615"/>
                  </a:lnTo>
                  <a:lnTo>
                    <a:pt x="457" y="75920"/>
                  </a:lnTo>
                  <a:lnTo>
                    <a:pt x="10248" y="75920"/>
                  </a:lnTo>
                  <a:lnTo>
                    <a:pt x="457" y="84061"/>
                  </a:lnTo>
                  <a:lnTo>
                    <a:pt x="457" y="88366"/>
                  </a:lnTo>
                  <a:lnTo>
                    <a:pt x="16395" y="88366"/>
                  </a:lnTo>
                  <a:lnTo>
                    <a:pt x="16395" y="84061"/>
                  </a:lnTo>
                  <a:lnTo>
                    <a:pt x="6604" y="84061"/>
                  </a:lnTo>
                  <a:lnTo>
                    <a:pt x="16395" y="75920"/>
                  </a:lnTo>
                  <a:lnTo>
                    <a:pt x="16395" y="71615"/>
                  </a:lnTo>
                  <a:close/>
                </a:path>
                <a:path w="44450" h="229235">
                  <a:moveTo>
                    <a:pt x="16395" y="59385"/>
                  </a:moveTo>
                  <a:lnTo>
                    <a:pt x="457" y="59385"/>
                  </a:lnTo>
                  <a:lnTo>
                    <a:pt x="457" y="68732"/>
                  </a:lnTo>
                  <a:lnTo>
                    <a:pt x="3873" y="68732"/>
                  </a:lnTo>
                  <a:lnTo>
                    <a:pt x="3873" y="63690"/>
                  </a:lnTo>
                  <a:lnTo>
                    <a:pt x="6604" y="63690"/>
                  </a:lnTo>
                  <a:lnTo>
                    <a:pt x="6604" y="68478"/>
                  </a:lnTo>
                  <a:lnTo>
                    <a:pt x="10248" y="68478"/>
                  </a:lnTo>
                  <a:lnTo>
                    <a:pt x="10248" y="63690"/>
                  </a:lnTo>
                  <a:lnTo>
                    <a:pt x="12979" y="63690"/>
                  </a:lnTo>
                  <a:lnTo>
                    <a:pt x="12979" y="68732"/>
                  </a:lnTo>
                  <a:lnTo>
                    <a:pt x="16395" y="68732"/>
                  </a:lnTo>
                  <a:lnTo>
                    <a:pt x="16395" y="59385"/>
                  </a:lnTo>
                  <a:close/>
                </a:path>
                <a:path w="44450" h="229235">
                  <a:moveTo>
                    <a:pt x="16395" y="39268"/>
                  </a:moveTo>
                  <a:lnTo>
                    <a:pt x="457" y="36398"/>
                  </a:lnTo>
                  <a:lnTo>
                    <a:pt x="457" y="40703"/>
                  </a:lnTo>
                  <a:lnTo>
                    <a:pt x="9563" y="42138"/>
                  </a:lnTo>
                  <a:lnTo>
                    <a:pt x="457" y="45974"/>
                  </a:lnTo>
                  <a:lnTo>
                    <a:pt x="457" y="47637"/>
                  </a:lnTo>
                  <a:lnTo>
                    <a:pt x="9563" y="51714"/>
                  </a:lnTo>
                  <a:lnTo>
                    <a:pt x="457" y="52895"/>
                  </a:lnTo>
                  <a:lnTo>
                    <a:pt x="457" y="57467"/>
                  </a:lnTo>
                  <a:lnTo>
                    <a:pt x="16395" y="54813"/>
                  </a:lnTo>
                  <a:lnTo>
                    <a:pt x="16395" y="50507"/>
                  </a:lnTo>
                  <a:lnTo>
                    <a:pt x="7962" y="46926"/>
                  </a:lnTo>
                  <a:lnTo>
                    <a:pt x="16395" y="43573"/>
                  </a:lnTo>
                  <a:lnTo>
                    <a:pt x="16395" y="39268"/>
                  </a:lnTo>
                  <a:close/>
                </a:path>
                <a:path w="44450" h="229235">
                  <a:moveTo>
                    <a:pt x="16395" y="30175"/>
                  </a:moveTo>
                  <a:lnTo>
                    <a:pt x="457" y="30175"/>
                  </a:lnTo>
                  <a:lnTo>
                    <a:pt x="457" y="34480"/>
                  </a:lnTo>
                  <a:lnTo>
                    <a:pt x="16395" y="34480"/>
                  </a:lnTo>
                  <a:lnTo>
                    <a:pt x="16395" y="30175"/>
                  </a:lnTo>
                  <a:close/>
                </a:path>
                <a:path w="44450" h="229235">
                  <a:moveTo>
                    <a:pt x="16395" y="18897"/>
                  </a:moveTo>
                  <a:lnTo>
                    <a:pt x="457" y="18897"/>
                  </a:lnTo>
                  <a:lnTo>
                    <a:pt x="457" y="28473"/>
                  </a:lnTo>
                  <a:lnTo>
                    <a:pt x="3873" y="28473"/>
                  </a:lnTo>
                  <a:lnTo>
                    <a:pt x="3873" y="23469"/>
                  </a:lnTo>
                  <a:lnTo>
                    <a:pt x="16395" y="23469"/>
                  </a:lnTo>
                  <a:lnTo>
                    <a:pt x="16395" y="18897"/>
                  </a:lnTo>
                  <a:close/>
                </a:path>
                <a:path w="44450" h="229235">
                  <a:moveTo>
                    <a:pt x="16395" y="6451"/>
                  </a:moveTo>
                  <a:lnTo>
                    <a:pt x="11391" y="4432"/>
                  </a:lnTo>
                  <a:lnTo>
                    <a:pt x="11391" y="8851"/>
                  </a:lnTo>
                  <a:lnTo>
                    <a:pt x="6375" y="10756"/>
                  </a:lnTo>
                  <a:lnTo>
                    <a:pt x="6375" y="6934"/>
                  </a:lnTo>
                  <a:lnTo>
                    <a:pt x="11391" y="8851"/>
                  </a:lnTo>
                  <a:lnTo>
                    <a:pt x="11391" y="4432"/>
                  </a:lnTo>
                  <a:lnTo>
                    <a:pt x="457" y="0"/>
                  </a:lnTo>
                  <a:lnTo>
                    <a:pt x="457" y="4787"/>
                  </a:lnTo>
                  <a:lnTo>
                    <a:pt x="3187" y="5753"/>
                  </a:lnTo>
                  <a:lnTo>
                    <a:pt x="3187" y="11722"/>
                  </a:lnTo>
                  <a:lnTo>
                    <a:pt x="457" y="12928"/>
                  </a:lnTo>
                  <a:lnTo>
                    <a:pt x="457" y="17462"/>
                  </a:lnTo>
                  <a:lnTo>
                    <a:pt x="16395" y="11239"/>
                  </a:lnTo>
                  <a:lnTo>
                    <a:pt x="16395" y="10756"/>
                  </a:lnTo>
                  <a:lnTo>
                    <a:pt x="16395" y="6934"/>
                  </a:lnTo>
                  <a:lnTo>
                    <a:pt x="16395" y="6451"/>
                  </a:lnTo>
                  <a:close/>
                </a:path>
                <a:path w="44450" h="229235">
                  <a:moveTo>
                    <a:pt x="16852" y="209524"/>
                  </a:moveTo>
                  <a:lnTo>
                    <a:pt x="15938" y="207124"/>
                  </a:lnTo>
                  <a:lnTo>
                    <a:pt x="12750" y="203771"/>
                  </a:lnTo>
                  <a:lnTo>
                    <a:pt x="10477" y="203073"/>
                  </a:lnTo>
                  <a:lnTo>
                    <a:pt x="5918" y="203073"/>
                  </a:lnTo>
                  <a:lnTo>
                    <a:pt x="3873" y="203771"/>
                  </a:lnTo>
                  <a:lnTo>
                    <a:pt x="901" y="207378"/>
                  </a:lnTo>
                  <a:lnTo>
                    <a:pt x="0" y="209524"/>
                  </a:lnTo>
                  <a:lnTo>
                    <a:pt x="0" y="213347"/>
                  </a:lnTo>
                  <a:lnTo>
                    <a:pt x="228" y="214312"/>
                  </a:lnTo>
                  <a:lnTo>
                    <a:pt x="673" y="215747"/>
                  </a:lnTo>
                  <a:lnTo>
                    <a:pt x="5689" y="215747"/>
                  </a:lnTo>
                  <a:lnTo>
                    <a:pt x="4775" y="214795"/>
                  </a:lnTo>
                  <a:lnTo>
                    <a:pt x="4102" y="213347"/>
                  </a:lnTo>
                  <a:lnTo>
                    <a:pt x="4102" y="209296"/>
                  </a:lnTo>
                  <a:lnTo>
                    <a:pt x="5918" y="207606"/>
                  </a:lnTo>
                  <a:lnTo>
                    <a:pt x="10934" y="207606"/>
                  </a:lnTo>
                  <a:lnTo>
                    <a:pt x="12750" y="209296"/>
                  </a:lnTo>
                  <a:lnTo>
                    <a:pt x="12750" y="213347"/>
                  </a:lnTo>
                  <a:lnTo>
                    <a:pt x="12065" y="214795"/>
                  </a:lnTo>
                  <a:lnTo>
                    <a:pt x="10934" y="215747"/>
                  </a:lnTo>
                  <a:lnTo>
                    <a:pt x="15938" y="215747"/>
                  </a:lnTo>
                  <a:lnTo>
                    <a:pt x="16624" y="214566"/>
                  </a:lnTo>
                  <a:lnTo>
                    <a:pt x="16852" y="213131"/>
                  </a:lnTo>
                  <a:lnTo>
                    <a:pt x="16852" y="209524"/>
                  </a:lnTo>
                  <a:close/>
                </a:path>
                <a:path w="44450" h="229235">
                  <a:moveTo>
                    <a:pt x="36220" y="143217"/>
                  </a:moveTo>
                  <a:lnTo>
                    <a:pt x="33032" y="143217"/>
                  </a:lnTo>
                  <a:lnTo>
                    <a:pt x="33032" y="154228"/>
                  </a:lnTo>
                  <a:lnTo>
                    <a:pt x="36220" y="154228"/>
                  </a:lnTo>
                  <a:lnTo>
                    <a:pt x="36220" y="143217"/>
                  </a:lnTo>
                  <a:close/>
                </a:path>
                <a:path w="44450" h="229235">
                  <a:moveTo>
                    <a:pt x="43738" y="122593"/>
                  </a:moveTo>
                  <a:lnTo>
                    <a:pt x="27787" y="122593"/>
                  </a:lnTo>
                  <a:lnTo>
                    <a:pt x="27787" y="126898"/>
                  </a:lnTo>
                  <a:lnTo>
                    <a:pt x="43738" y="126898"/>
                  </a:lnTo>
                  <a:lnTo>
                    <a:pt x="43738" y="122593"/>
                  </a:lnTo>
                  <a:close/>
                </a:path>
                <a:path w="44450" h="229235">
                  <a:moveTo>
                    <a:pt x="43738" y="96253"/>
                  </a:moveTo>
                  <a:lnTo>
                    <a:pt x="38722" y="94234"/>
                  </a:lnTo>
                  <a:lnTo>
                    <a:pt x="38722" y="98653"/>
                  </a:lnTo>
                  <a:lnTo>
                    <a:pt x="33718" y="100558"/>
                  </a:lnTo>
                  <a:lnTo>
                    <a:pt x="33718" y="96735"/>
                  </a:lnTo>
                  <a:lnTo>
                    <a:pt x="38722" y="98653"/>
                  </a:lnTo>
                  <a:lnTo>
                    <a:pt x="38722" y="94234"/>
                  </a:lnTo>
                  <a:lnTo>
                    <a:pt x="27787" y="89801"/>
                  </a:lnTo>
                  <a:lnTo>
                    <a:pt x="27787" y="94589"/>
                  </a:lnTo>
                  <a:lnTo>
                    <a:pt x="30530" y="95554"/>
                  </a:lnTo>
                  <a:lnTo>
                    <a:pt x="30530" y="101523"/>
                  </a:lnTo>
                  <a:lnTo>
                    <a:pt x="27787" y="102730"/>
                  </a:lnTo>
                  <a:lnTo>
                    <a:pt x="27787" y="107264"/>
                  </a:lnTo>
                  <a:lnTo>
                    <a:pt x="43738" y="101041"/>
                  </a:lnTo>
                  <a:lnTo>
                    <a:pt x="43738" y="100558"/>
                  </a:lnTo>
                  <a:lnTo>
                    <a:pt x="43738" y="96735"/>
                  </a:lnTo>
                  <a:lnTo>
                    <a:pt x="43738" y="96253"/>
                  </a:lnTo>
                  <a:close/>
                </a:path>
                <a:path w="44450" h="229235">
                  <a:moveTo>
                    <a:pt x="43738" y="76136"/>
                  </a:moveTo>
                  <a:lnTo>
                    <a:pt x="40551" y="76136"/>
                  </a:lnTo>
                  <a:lnTo>
                    <a:pt x="40551" y="80708"/>
                  </a:lnTo>
                  <a:lnTo>
                    <a:pt x="40551" y="83324"/>
                  </a:lnTo>
                  <a:lnTo>
                    <a:pt x="37592" y="83324"/>
                  </a:lnTo>
                  <a:lnTo>
                    <a:pt x="37592" y="80708"/>
                  </a:lnTo>
                  <a:lnTo>
                    <a:pt x="40551" y="80708"/>
                  </a:lnTo>
                  <a:lnTo>
                    <a:pt x="40551" y="76136"/>
                  </a:lnTo>
                  <a:lnTo>
                    <a:pt x="34620" y="76136"/>
                  </a:lnTo>
                  <a:lnTo>
                    <a:pt x="34620" y="84543"/>
                  </a:lnTo>
                  <a:lnTo>
                    <a:pt x="30975" y="84543"/>
                  </a:lnTo>
                  <a:lnTo>
                    <a:pt x="30975" y="80708"/>
                  </a:lnTo>
                  <a:lnTo>
                    <a:pt x="34391" y="80708"/>
                  </a:lnTo>
                  <a:lnTo>
                    <a:pt x="34493" y="83324"/>
                  </a:lnTo>
                  <a:lnTo>
                    <a:pt x="34620" y="84543"/>
                  </a:lnTo>
                  <a:lnTo>
                    <a:pt x="34620" y="76136"/>
                  </a:lnTo>
                  <a:lnTo>
                    <a:pt x="27787" y="76136"/>
                  </a:lnTo>
                  <a:lnTo>
                    <a:pt x="27787" y="85979"/>
                  </a:lnTo>
                  <a:lnTo>
                    <a:pt x="28930" y="89077"/>
                  </a:lnTo>
                  <a:lnTo>
                    <a:pt x="34391" y="89077"/>
                  </a:lnTo>
                  <a:lnTo>
                    <a:pt x="35991" y="88112"/>
                  </a:lnTo>
                  <a:lnTo>
                    <a:pt x="36220" y="85496"/>
                  </a:lnTo>
                  <a:lnTo>
                    <a:pt x="36906" y="86931"/>
                  </a:lnTo>
                  <a:lnTo>
                    <a:pt x="38049" y="87414"/>
                  </a:lnTo>
                  <a:lnTo>
                    <a:pt x="42595" y="87414"/>
                  </a:lnTo>
                  <a:lnTo>
                    <a:pt x="43738" y="85496"/>
                  </a:lnTo>
                  <a:lnTo>
                    <a:pt x="43738" y="84543"/>
                  </a:lnTo>
                  <a:lnTo>
                    <a:pt x="43738" y="83324"/>
                  </a:lnTo>
                  <a:lnTo>
                    <a:pt x="43738" y="80708"/>
                  </a:lnTo>
                  <a:lnTo>
                    <a:pt x="43738" y="76136"/>
                  </a:lnTo>
                  <a:close/>
                </a:path>
                <a:path w="44450" h="229235">
                  <a:moveTo>
                    <a:pt x="44196" y="135521"/>
                  </a:moveTo>
                  <a:lnTo>
                    <a:pt x="43281" y="133121"/>
                  </a:lnTo>
                  <a:lnTo>
                    <a:pt x="40093" y="129768"/>
                  </a:lnTo>
                  <a:lnTo>
                    <a:pt x="37820" y="129070"/>
                  </a:lnTo>
                  <a:lnTo>
                    <a:pt x="33261" y="129070"/>
                  </a:lnTo>
                  <a:lnTo>
                    <a:pt x="31203" y="129768"/>
                  </a:lnTo>
                  <a:lnTo>
                    <a:pt x="28244" y="133388"/>
                  </a:lnTo>
                  <a:lnTo>
                    <a:pt x="27330" y="135521"/>
                  </a:lnTo>
                  <a:lnTo>
                    <a:pt x="27330" y="139357"/>
                  </a:lnTo>
                  <a:lnTo>
                    <a:pt x="27559" y="140309"/>
                  </a:lnTo>
                  <a:lnTo>
                    <a:pt x="28016" y="141782"/>
                  </a:lnTo>
                  <a:lnTo>
                    <a:pt x="33032" y="141782"/>
                  </a:lnTo>
                  <a:lnTo>
                    <a:pt x="32118" y="140792"/>
                  </a:lnTo>
                  <a:lnTo>
                    <a:pt x="31432" y="139611"/>
                  </a:lnTo>
                  <a:lnTo>
                    <a:pt x="31432" y="135293"/>
                  </a:lnTo>
                  <a:lnTo>
                    <a:pt x="33261" y="133604"/>
                  </a:lnTo>
                  <a:lnTo>
                    <a:pt x="38265" y="133604"/>
                  </a:lnTo>
                  <a:lnTo>
                    <a:pt x="40093" y="135293"/>
                  </a:lnTo>
                  <a:lnTo>
                    <a:pt x="40093" y="139611"/>
                  </a:lnTo>
                  <a:lnTo>
                    <a:pt x="39636" y="141046"/>
                  </a:lnTo>
                  <a:lnTo>
                    <a:pt x="38493" y="141782"/>
                  </a:lnTo>
                  <a:lnTo>
                    <a:pt x="43281" y="141782"/>
                  </a:lnTo>
                  <a:lnTo>
                    <a:pt x="43967" y="140563"/>
                  </a:lnTo>
                  <a:lnTo>
                    <a:pt x="44196" y="139128"/>
                  </a:lnTo>
                  <a:lnTo>
                    <a:pt x="44196" y="135521"/>
                  </a:lnTo>
                  <a:close/>
                </a:path>
                <a:path w="44450" h="229235">
                  <a:moveTo>
                    <a:pt x="44196" y="111099"/>
                  </a:moveTo>
                  <a:lnTo>
                    <a:pt x="42151" y="108699"/>
                  </a:lnTo>
                  <a:lnTo>
                    <a:pt x="35763" y="108699"/>
                  </a:lnTo>
                  <a:lnTo>
                    <a:pt x="35077" y="110617"/>
                  </a:lnTo>
                  <a:lnTo>
                    <a:pt x="34391" y="113271"/>
                  </a:lnTo>
                  <a:lnTo>
                    <a:pt x="33947" y="114223"/>
                  </a:lnTo>
                  <a:lnTo>
                    <a:pt x="33718" y="115887"/>
                  </a:lnTo>
                  <a:lnTo>
                    <a:pt x="31432" y="115887"/>
                  </a:lnTo>
                  <a:lnTo>
                    <a:pt x="30746" y="114935"/>
                  </a:lnTo>
                  <a:lnTo>
                    <a:pt x="30746" y="112306"/>
                  </a:lnTo>
                  <a:lnTo>
                    <a:pt x="32575" y="109918"/>
                  </a:lnTo>
                  <a:lnTo>
                    <a:pt x="29159" y="108000"/>
                  </a:lnTo>
                  <a:lnTo>
                    <a:pt x="28016" y="109664"/>
                  </a:lnTo>
                  <a:lnTo>
                    <a:pt x="27330" y="111836"/>
                  </a:lnTo>
                  <a:lnTo>
                    <a:pt x="27330" y="115658"/>
                  </a:lnTo>
                  <a:lnTo>
                    <a:pt x="27787" y="117322"/>
                  </a:lnTo>
                  <a:lnTo>
                    <a:pt x="28930" y="118757"/>
                  </a:lnTo>
                  <a:lnTo>
                    <a:pt x="29845" y="119976"/>
                  </a:lnTo>
                  <a:lnTo>
                    <a:pt x="31661" y="120446"/>
                  </a:lnTo>
                  <a:lnTo>
                    <a:pt x="35763" y="120446"/>
                  </a:lnTo>
                  <a:lnTo>
                    <a:pt x="36906" y="118757"/>
                  </a:lnTo>
                  <a:lnTo>
                    <a:pt x="37592" y="116370"/>
                  </a:lnTo>
                  <a:lnTo>
                    <a:pt x="37820" y="115189"/>
                  </a:lnTo>
                  <a:lnTo>
                    <a:pt x="38049" y="114452"/>
                  </a:lnTo>
                  <a:lnTo>
                    <a:pt x="38493" y="113271"/>
                  </a:lnTo>
                  <a:lnTo>
                    <a:pt x="40322" y="113271"/>
                  </a:lnTo>
                  <a:lnTo>
                    <a:pt x="40779" y="114223"/>
                  </a:lnTo>
                  <a:lnTo>
                    <a:pt x="40779" y="116141"/>
                  </a:lnTo>
                  <a:lnTo>
                    <a:pt x="40322" y="117322"/>
                  </a:lnTo>
                  <a:lnTo>
                    <a:pt x="39636" y="118059"/>
                  </a:lnTo>
                  <a:lnTo>
                    <a:pt x="42824" y="119722"/>
                  </a:lnTo>
                  <a:lnTo>
                    <a:pt x="43738" y="118287"/>
                  </a:lnTo>
                  <a:lnTo>
                    <a:pt x="44196" y="116141"/>
                  </a:lnTo>
                  <a:lnTo>
                    <a:pt x="44196" y="111099"/>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362037" y="1456212"/>
              <a:ext cx="474599" cy="20814"/>
            </a:xfrm>
            <a:prstGeom prst="rect">
              <a:avLst/>
            </a:prstGeom>
          </p:spPr>
        </p:pic>
        <p:sp>
          <p:nvSpPr>
            <p:cNvPr id="13" name="object 13"/>
            <p:cNvSpPr/>
            <p:nvPr/>
          </p:nvSpPr>
          <p:spPr>
            <a:xfrm>
              <a:off x="166878" y="133731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sp>
          <p:nvSpPr>
            <p:cNvPr id="14" name="object 14"/>
            <p:cNvSpPr/>
            <p:nvPr/>
          </p:nvSpPr>
          <p:spPr>
            <a:xfrm>
              <a:off x="681227" y="1946148"/>
              <a:ext cx="1800225" cy="2519680"/>
            </a:xfrm>
            <a:custGeom>
              <a:avLst/>
              <a:gdLst/>
              <a:ahLst/>
              <a:cxnLst/>
              <a:rect l="l" t="t" r="r" b="b"/>
              <a:pathLst>
                <a:path w="1800225" h="2519679">
                  <a:moveTo>
                    <a:pt x="1799844" y="0"/>
                  </a:moveTo>
                  <a:lnTo>
                    <a:pt x="0" y="0"/>
                  </a:lnTo>
                  <a:lnTo>
                    <a:pt x="0" y="2519172"/>
                  </a:lnTo>
                  <a:lnTo>
                    <a:pt x="1799844" y="2519172"/>
                  </a:lnTo>
                  <a:lnTo>
                    <a:pt x="1799844"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928944" y="3186318"/>
            <a:ext cx="109347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Linki</a:t>
            </a:r>
            <a:r>
              <a:rPr sz="350" b="1" spc="-20" dirty="0">
                <a:latin typeface="Arial"/>
                <a:cs typeface="Arial"/>
              </a:rPr>
              <a:t>ng</a:t>
            </a:r>
            <a:r>
              <a:rPr sz="350" b="1" spc="-10" dirty="0">
                <a:latin typeface="Arial"/>
                <a:cs typeface="Arial"/>
              </a:rPr>
              <a:t> </a:t>
            </a:r>
            <a:r>
              <a:rPr sz="350" b="1" spc="-15" dirty="0">
                <a:latin typeface="Arial"/>
                <a:cs typeface="Arial"/>
              </a:rPr>
              <a:t>Long-Term</a:t>
            </a:r>
            <a:r>
              <a:rPr sz="350" b="1" spc="-10" dirty="0">
                <a:latin typeface="Arial"/>
                <a:cs typeface="Arial"/>
              </a:rPr>
              <a:t> </a:t>
            </a:r>
            <a:r>
              <a:rPr sz="350" b="1" spc="-20" dirty="0">
                <a:latin typeface="Arial"/>
                <a:cs typeface="Arial"/>
              </a:rPr>
              <a:t>Dietar</a:t>
            </a:r>
            <a:r>
              <a:rPr sz="350" b="1" spc="-15" dirty="0">
                <a:latin typeface="Arial"/>
                <a:cs typeface="Arial"/>
              </a:rPr>
              <a:t>y</a:t>
            </a:r>
            <a:r>
              <a:rPr sz="350" b="1" spc="-10" dirty="0">
                <a:latin typeface="Arial"/>
                <a:cs typeface="Arial"/>
              </a:rPr>
              <a:t> </a:t>
            </a:r>
            <a:r>
              <a:rPr sz="350" b="1" spc="-15" dirty="0">
                <a:latin typeface="Arial"/>
                <a:cs typeface="Arial"/>
              </a:rPr>
              <a:t>Patterns</a:t>
            </a:r>
            <a:r>
              <a:rPr sz="350" b="1" spc="-10" dirty="0">
                <a:latin typeface="Arial"/>
                <a:cs typeface="Arial"/>
              </a:rPr>
              <a:t> </a:t>
            </a:r>
            <a:r>
              <a:rPr sz="350" b="1" spc="-20" dirty="0">
                <a:latin typeface="Arial"/>
                <a:cs typeface="Arial"/>
              </a:rPr>
              <a:t>w</a:t>
            </a:r>
            <a:r>
              <a:rPr sz="350" b="1" spc="-15" dirty="0">
                <a:latin typeface="Arial"/>
                <a:cs typeface="Arial"/>
              </a:rPr>
              <a:t>ith</a:t>
            </a:r>
            <a:r>
              <a:rPr sz="350" b="1" spc="-10" dirty="0">
                <a:latin typeface="Arial"/>
                <a:cs typeface="Arial"/>
              </a:rPr>
              <a:t> </a:t>
            </a:r>
            <a:r>
              <a:rPr sz="350" b="1" spc="-15" dirty="0">
                <a:latin typeface="Arial"/>
                <a:cs typeface="Arial"/>
              </a:rPr>
              <a:t>Gut</a:t>
            </a:r>
            <a:r>
              <a:rPr sz="350" b="1" spc="-10" dirty="0">
                <a:latin typeface="Arial"/>
                <a:cs typeface="Arial"/>
              </a:rPr>
              <a:t> </a:t>
            </a:r>
            <a:r>
              <a:rPr sz="350" b="1" spc="-15" dirty="0">
                <a:latin typeface="Arial"/>
                <a:cs typeface="Arial"/>
              </a:rPr>
              <a:t>Mi</a:t>
            </a:r>
            <a:r>
              <a:rPr sz="350" b="1" spc="-20" dirty="0">
                <a:latin typeface="Arial"/>
                <a:cs typeface="Arial"/>
              </a:rPr>
              <a:t>crob</a:t>
            </a:r>
            <a:r>
              <a:rPr sz="350" b="1" spc="-15" dirty="0">
                <a:latin typeface="Arial"/>
                <a:cs typeface="Arial"/>
              </a:rPr>
              <a:t>ial</a:t>
            </a:r>
            <a:endParaRPr sz="350">
              <a:latin typeface="Arial"/>
              <a:cs typeface="Arial"/>
            </a:endParaRPr>
          </a:p>
        </p:txBody>
      </p:sp>
      <p:sp>
        <p:nvSpPr>
          <p:cNvPr id="16" name="object 16"/>
          <p:cNvSpPr txBox="1"/>
          <p:nvPr/>
        </p:nvSpPr>
        <p:spPr>
          <a:xfrm>
            <a:off x="928944" y="3250424"/>
            <a:ext cx="264160" cy="66685"/>
          </a:xfrm>
          <a:prstGeom prst="rect">
            <a:avLst/>
          </a:prstGeom>
        </p:spPr>
        <p:txBody>
          <a:bodyPr vert="horz" wrap="square" lIns="0" tIns="12700" rIns="0" bIns="0" rtlCol="0">
            <a:spAutoFit/>
          </a:bodyPr>
          <a:lstStyle/>
          <a:p>
            <a:pPr marL="12700">
              <a:spcBef>
                <a:spcPts val="100"/>
              </a:spcBef>
            </a:pPr>
            <a:r>
              <a:rPr sz="350" b="1" spc="-15" dirty="0">
                <a:latin typeface="Arial"/>
                <a:cs typeface="Arial"/>
              </a:rPr>
              <a:t>Enterotypes</a:t>
            </a:r>
            <a:endParaRPr sz="350">
              <a:latin typeface="Arial"/>
              <a:cs typeface="Arial"/>
            </a:endParaRPr>
          </a:p>
        </p:txBody>
      </p:sp>
      <p:sp>
        <p:nvSpPr>
          <p:cNvPr id="17" name="object 17"/>
          <p:cNvSpPr txBox="1"/>
          <p:nvPr/>
        </p:nvSpPr>
        <p:spPr>
          <a:xfrm>
            <a:off x="903545" y="3348952"/>
            <a:ext cx="1325245"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Gary</a:t>
            </a:r>
            <a:r>
              <a:rPr sz="250" b="1" dirty="0">
                <a:latin typeface="Arial"/>
                <a:cs typeface="Arial"/>
              </a:rPr>
              <a:t> </a:t>
            </a:r>
            <a:r>
              <a:rPr sz="250" b="1" spc="-15" dirty="0">
                <a:latin typeface="Arial"/>
                <a:cs typeface="Arial"/>
              </a:rPr>
              <a:t>D.</a:t>
            </a:r>
            <a:r>
              <a:rPr sz="250" b="1" spc="-10" dirty="0">
                <a:latin typeface="Arial"/>
                <a:cs typeface="Arial"/>
              </a:rPr>
              <a:t> Wu</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Jun</a:t>
            </a:r>
            <a:r>
              <a:rPr sz="250" b="1" dirty="0">
                <a:latin typeface="Arial"/>
                <a:cs typeface="Arial"/>
              </a:rPr>
              <a:t> </a:t>
            </a:r>
            <a:r>
              <a:rPr sz="250" b="1" spc="-15" dirty="0">
                <a:latin typeface="Arial"/>
                <a:cs typeface="Arial"/>
              </a:rPr>
              <a:t>Chen</a:t>
            </a:r>
            <a:r>
              <a:rPr sz="300" spc="-22" baseline="27777" dirty="0">
                <a:latin typeface="Arial"/>
                <a:cs typeface="Arial"/>
              </a:rPr>
              <a:t>2,3</a:t>
            </a:r>
            <a:r>
              <a:rPr sz="250" spc="-15" dirty="0">
                <a:latin typeface="Arial"/>
                <a:cs typeface="Arial"/>
              </a:rPr>
              <a:t>,</a:t>
            </a:r>
            <a:r>
              <a:rPr sz="250" dirty="0">
                <a:latin typeface="Arial"/>
                <a:cs typeface="Arial"/>
              </a:rPr>
              <a:t> </a:t>
            </a:r>
            <a:r>
              <a:rPr sz="250" b="1" spc="-10" dirty="0">
                <a:latin typeface="Arial"/>
                <a:cs typeface="Arial"/>
              </a:rPr>
              <a:t>Christian</a:t>
            </a:r>
            <a:r>
              <a:rPr sz="250" b="1" dirty="0">
                <a:latin typeface="Arial"/>
                <a:cs typeface="Arial"/>
              </a:rPr>
              <a:t> </a:t>
            </a:r>
            <a:r>
              <a:rPr sz="250" b="1" spc="-10" dirty="0">
                <a:latin typeface="Arial"/>
                <a:cs typeface="Arial"/>
              </a:rPr>
              <a:t>Hoffmann</a:t>
            </a:r>
            <a:r>
              <a:rPr sz="300" spc="-15" baseline="27777" dirty="0">
                <a:latin typeface="Arial"/>
                <a:cs typeface="Arial"/>
              </a:rPr>
              <a:t>4,5</a:t>
            </a:r>
            <a:r>
              <a:rPr sz="250" spc="-10" dirty="0">
                <a:latin typeface="Arial"/>
                <a:cs typeface="Arial"/>
              </a:rPr>
              <a:t>,</a:t>
            </a:r>
            <a:r>
              <a:rPr sz="250" spc="-5" dirty="0">
                <a:latin typeface="Arial"/>
                <a:cs typeface="Arial"/>
              </a:rPr>
              <a:t> </a:t>
            </a:r>
            <a:r>
              <a:rPr sz="250" b="1" spc="-15" dirty="0">
                <a:latin typeface="Arial"/>
                <a:cs typeface="Arial"/>
              </a:rPr>
              <a:t>Kyle</a:t>
            </a:r>
            <a:r>
              <a:rPr sz="250" b="1" dirty="0">
                <a:latin typeface="Arial"/>
                <a:cs typeface="Arial"/>
              </a:rPr>
              <a:t> </a:t>
            </a:r>
            <a:r>
              <a:rPr sz="250" b="1" spc="-10" dirty="0">
                <a:latin typeface="Arial"/>
                <a:cs typeface="Arial"/>
              </a:rPr>
              <a:t>Bittinger</a:t>
            </a:r>
            <a:r>
              <a:rPr sz="300" spc="-15" baseline="27777" dirty="0">
                <a:latin typeface="Arial"/>
                <a:cs typeface="Arial"/>
              </a:rPr>
              <a:t>4</a:t>
            </a:r>
            <a:r>
              <a:rPr sz="250" spc="-10" dirty="0">
                <a:latin typeface="Arial"/>
                <a:cs typeface="Arial"/>
              </a:rPr>
              <a:t>,</a:t>
            </a:r>
            <a:r>
              <a:rPr sz="250" spc="-5" dirty="0">
                <a:latin typeface="Arial"/>
                <a:cs typeface="Arial"/>
              </a:rPr>
              <a:t> </a:t>
            </a:r>
            <a:r>
              <a:rPr sz="250" b="1" spc="-15" dirty="0">
                <a:latin typeface="Arial"/>
                <a:cs typeface="Arial"/>
              </a:rPr>
              <a:t>Ying-Yu</a:t>
            </a:r>
            <a:r>
              <a:rPr sz="250" b="1" dirty="0">
                <a:latin typeface="Arial"/>
                <a:cs typeface="Arial"/>
              </a:rPr>
              <a:t> </a:t>
            </a:r>
            <a:r>
              <a:rPr sz="250" b="1" spc="-10" dirty="0">
                <a:latin typeface="Arial"/>
                <a:cs typeface="Arial"/>
              </a:rPr>
              <a:t>Chen</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Sue</a:t>
            </a:r>
            <a:r>
              <a:rPr sz="250" b="1" dirty="0">
                <a:latin typeface="Arial"/>
                <a:cs typeface="Arial"/>
              </a:rPr>
              <a:t> </a:t>
            </a:r>
            <a:r>
              <a:rPr sz="250" b="1" spc="-10" dirty="0">
                <a:latin typeface="Arial"/>
                <a:cs typeface="Arial"/>
              </a:rPr>
              <a:t>A.</a:t>
            </a:r>
            <a:endParaRPr sz="250">
              <a:latin typeface="Arial"/>
              <a:cs typeface="Arial"/>
            </a:endParaRPr>
          </a:p>
        </p:txBody>
      </p:sp>
      <p:sp>
        <p:nvSpPr>
          <p:cNvPr id="18" name="object 18"/>
          <p:cNvSpPr txBox="1"/>
          <p:nvPr/>
        </p:nvSpPr>
        <p:spPr>
          <a:xfrm>
            <a:off x="903545" y="3387364"/>
            <a:ext cx="134556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Keilbaugh</a:t>
            </a:r>
            <a:r>
              <a:rPr sz="300" spc="-15" baseline="27777" dirty="0">
                <a:latin typeface="Arial"/>
                <a:cs typeface="Arial"/>
              </a:rPr>
              <a:t>1</a:t>
            </a:r>
            <a:r>
              <a:rPr sz="250" spc="-10" dirty="0">
                <a:latin typeface="Arial"/>
                <a:cs typeface="Arial"/>
              </a:rPr>
              <a:t>,</a:t>
            </a:r>
            <a:r>
              <a:rPr sz="250" dirty="0">
                <a:latin typeface="Arial"/>
                <a:cs typeface="Arial"/>
              </a:rPr>
              <a:t> </a:t>
            </a:r>
            <a:r>
              <a:rPr sz="250" b="1" spc="-15" dirty="0">
                <a:latin typeface="Arial"/>
                <a:cs typeface="Arial"/>
              </a:rPr>
              <a:t>Meenakshi</a:t>
            </a:r>
            <a:r>
              <a:rPr sz="250" b="1" spc="5" dirty="0">
                <a:latin typeface="Arial"/>
                <a:cs typeface="Arial"/>
              </a:rPr>
              <a:t> </a:t>
            </a:r>
            <a:r>
              <a:rPr sz="250" b="1" spc="-10" dirty="0">
                <a:latin typeface="Arial"/>
                <a:cs typeface="Arial"/>
              </a:rPr>
              <a:t>Bewtra</a:t>
            </a:r>
            <a:r>
              <a:rPr sz="300" spc="-15" baseline="27777" dirty="0">
                <a:latin typeface="Arial"/>
                <a:cs typeface="Arial"/>
              </a:rPr>
              <a:t>1,2</a:t>
            </a:r>
            <a:r>
              <a:rPr sz="250" spc="-10" dirty="0">
                <a:latin typeface="Arial"/>
                <a:cs typeface="Arial"/>
              </a:rPr>
              <a:t>,</a:t>
            </a:r>
            <a:r>
              <a:rPr sz="250" spc="5" dirty="0">
                <a:latin typeface="Arial"/>
                <a:cs typeface="Arial"/>
              </a:rPr>
              <a:t> </a:t>
            </a:r>
            <a:r>
              <a:rPr sz="250" b="1" spc="-15" dirty="0">
                <a:latin typeface="Arial"/>
                <a:cs typeface="Arial"/>
              </a:rPr>
              <a:t>Dan</a:t>
            </a:r>
            <a:r>
              <a:rPr sz="250" b="1" spc="-5" dirty="0">
                <a:latin typeface="Arial"/>
                <a:cs typeface="Arial"/>
              </a:rPr>
              <a:t> </a:t>
            </a:r>
            <a:r>
              <a:rPr sz="250" b="1" spc="-15" dirty="0">
                <a:latin typeface="Arial"/>
                <a:cs typeface="Arial"/>
              </a:rPr>
              <a:t>Knights</a:t>
            </a:r>
            <a:r>
              <a:rPr sz="300" spc="-22" baseline="27777" dirty="0">
                <a:latin typeface="Arial"/>
                <a:cs typeface="Arial"/>
              </a:rPr>
              <a:t>6</a:t>
            </a:r>
            <a:r>
              <a:rPr sz="250" spc="-15" dirty="0">
                <a:latin typeface="Arial"/>
                <a:cs typeface="Arial"/>
              </a:rPr>
              <a:t>,</a:t>
            </a:r>
            <a:r>
              <a:rPr sz="250" spc="5" dirty="0">
                <a:latin typeface="Arial"/>
                <a:cs typeface="Arial"/>
              </a:rPr>
              <a:t> </a:t>
            </a:r>
            <a:r>
              <a:rPr sz="250" b="1" spc="-10" dirty="0">
                <a:latin typeface="Arial"/>
                <a:cs typeface="Arial"/>
              </a:rPr>
              <a:t>William</a:t>
            </a:r>
            <a:r>
              <a:rPr sz="250" b="1" spc="-5" dirty="0">
                <a:latin typeface="Arial"/>
                <a:cs typeface="Arial"/>
              </a:rPr>
              <a:t> </a:t>
            </a:r>
            <a:r>
              <a:rPr sz="250" b="1" spc="-15" dirty="0">
                <a:latin typeface="Arial"/>
                <a:cs typeface="Arial"/>
              </a:rPr>
              <a:t>A.</a:t>
            </a:r>
            <a:r>
              <a:rPr sz="250" b="1" dirty="0">
                <a:latin typeface="Arial"/>
                <a:cs typeface="Arial"/>
              </a:rPr>
              <a:t> </a:t>
            </a:r>
            <a:r>
              <a:rPr sz="250" b="1" spc="-10" dirty="0">
                <a:latin typeface="Arial"/>
                <a:cs typeface="Arial"/>
              </a:rPr>
              <a:t>Walters</a:t>
            </a:r>
            <a:r>
              <a:rPr sz="300" spc="-15" baseline="27777" dirty="0">
                <a:latin typeface="Arial"/>
                <a:cs typeface="Arial"/>
              </a:rPr>
              <a:t>7</a:t>
            </a:r>
            <a:r>
              <a:rPr sz="250" spc="-10" dirty="0">
                <a:latin typeface="Arial"/>
                <a:cs typeface="Arial"/>
              </a:rPr>
              <a:t>,</a:t>
            </a:r>
            <a:r>
              <a:rPr sz="250" dirty="0">
                <a:latin typeface="Arial"/>
                <a:cs typeface="Arial"/>
              </a:rPr>
              <a:t> </a:t>
            </a:r>
            <a:r>
              <a:rPr sz="250" b="1" spc="-15" dirty="0">
                <a:latin typeface="Arial"/>
                <a:cs typeface="Arial"/>
              </a:rPr>
              <a:t>Rob</a:t>
            </a:r>
            <a:r>
              <a:rPr sz="250" b="1" spc="-5" dirty="0">
                <a:latin typeface="Arial"/>
                <a:cs typeface="Arial"/>
              </a:rPr>
              <a:t> </a:t>
            </a:r>
            <a:r>
              <a:rPr sz="250" b="1" spc="-10" dirty="0">
                <a:latin typeface="Arial"/>
                <a:cs typeface="Arial"/>
              </a:rPr>
              <a:t>Knight</a:t>
            </a:r>
            <a:r>
              <a:rPr sz="300" spc="-15" baseline="27777" dirty="0">
                <a:latin typeface="Arial"/>
                <a:cs typeface="Arial"/>
              </a:rPr>
              <a:t>8,9</a:t>
            </a:r>
            <a:r>
              <a:rPr sz="250" spc="-10" dirty="0">
                <a:latin typeface="Arial"/>
                <a:cs typeface="Arial"/>
              </a:rPr>
              <a:t>,</a:t>
            </a:r>
            <a:r>
              <a:rPr sz="250" spc="5" dirty="0">
                <a:latin typeface="Arial"/>
                <a:cs typeface="Arial"/>
              </a:rPr>
              <a:t> </a:t>
            </a:r>
            <a:r>
              <a:rPr sz="250" b="1" spc="-15" dirty="0">
                <a:latin typeface="Arial"/>
                <a:cs typeface="Arial"/>
              </a:rPr>
              <a:t>Rohini</a:t>
            </a:r>
            <a:endParaRPr sz="250">
              <a:latin typeface="Arial"/>
              <a:cs typeface="Arial"/>
            </a:endParaRPr>
          </a:p>
        </p:txBody>
      </p:sp>
      <p:sp>
        <p:nvSpPr>
          <p:cNvPr id="19" name="object 19"/>
          <p:cNvSpPr txBox="1"/>
          <p:nvPr/>
        </p:nvSpPr>
        <p:spPr>
          <a:xfrm>
            <a:off x="903545" y="3425745"/>
            <a:ext cx="1316355" cy="51296"/>
          </a:xfrm>
          <a:prstGeom prst="rect">
            <a:avLst/>
          </a:prstGeom>
        </p:spPr>
        <p:txBody>
          <a:bodyPr vert="horz" wrap="square" lIns="0" tIns="12700" rIns="0" bIns="0" rtlCol="0">
            <a:spAutoFit/>
          </a:bodyPr>
          <a:lstStyle/>
          <a:p>
            <a:pPr marL="38100">
              <a:spcBef>
                <a:spcPts val="100"/>
              </a:spcBef>
            </a:pPr>
            <a:r>
              <a:rPr sz="250" b="1" spc="-10" dirty="0">
                <a:latin typeface="Arial"/>
                <a:cs typeface="Arial"/>
              </a:rPr>
              <a:t>Sinha</a:t>
            </a:r>
            <a:r>
              <a:rPr sz="300" spc="-15" baseline="27777" dirty="0">
                <a:latin typeface="Arial"/>
                <a:cs typeface="Arial"/>
              </a:rPr>
              <a:t>4</a:t>
            </a:r>
            <a:r>
              <a:rPr sz="250" spc="-10" dirty="0">
                <a:latin typeface="Arial"/>
                <a:cs typeface="Arial"/>
              </a:rPr>
              <a:t>,</a:t>
            </a:r>
            <a:r>
              <a:rPr sz="250" dirty="0">
                <a:latin typeface="Arial"/>
                <a:cs typeface="Arial"/>
              </a:rPr>
              <a:t> </a:t>
            </a:r>
            <a:r>
              <a:rPr sz="250" b="1" spc="-15" dirty="0">
                <a:latin typeface="Arial"/>
                <a:cs typeface="Arial"/>
              </a:rPr>
              <a:t>Erin</a:t>
            </a:r>
            <a:r>
              <a:rPr sz="250" b="1" dirty="0">
                <a:latin typeface="Arial"/>
                <a:cs typeface="Arial"/>
              </a:rPr>
              <a:t> </a:t>
            </a:r>
            <a:r>
              <a:rPr sz="250" b="1" spc="-10" dirty="0">
                <a:latin typeface="Arial"/>
                <a:cs typeface="Arial"/>
              </a:rPr>
              <a:t>Gilroy</a:t>
            </a:r>
            <a:r>
              <a:rPr sz="300" spc="-15" baseline="27777" dirty="0">
                <a:latin typeface="Arial"/>
                <a:cs typeface="Arial"/>
              </a:rPr>
              <a:t>2</a:t>
            </a:r>
            <a:r>
              <a:rPr sz="250" spc="-10" dirty="0">
                <a:latin typeface="Arial"/>
                <a:cs typeface="Arial"/>
              </a:rPr>
              <a:t>,</a:t>
            </a:r>
            <a:r>
              <a:rPr sz="250" dirty="0">
                <a:latin typeface="Arial"/>
                <a:cs typeface="Arial"/>
              </a:rPr>
              <a:t> </a:t>
            </a:r>
            <a:r>
              <a:rPr sz="250" b="1" spc="-15" dirty="0">
                <a:latin typeface="Arial"/>
                <a:cs typeface="Arial"/>
              </a:rPr>
              <a:t>Kernika</a:t>
            </a:r>
            <a:r>
              <a:rPr sz="250" b="1" dirty="0">
                <a:latin typeface="Arial"/>
                <a:cs typeface="Arial"/>
              </a:rPr>
              <a:t> </a:t>
            </a:r>
            <a:r>
              <a:rPr sz="250" b="1" spc="-10" dirty="0">
                <a:latin typeface="Arial"/>
                <a:cs typeface="Arial"/>
              </a:rPr>
              <a:t>Gupta</a:t>
            </a:r>
            <a:r>
              <a:rPr sz="300" spc="-15" baseline="27777" dirty="0">
                <a:latin typeface="Arial"/>
                <a:cs typeface="Arial"/>
              </a:rPr>
              <a:t>10</a:t>
            </a:r>
            <a:r>
              <a:rPr sz="250" spc="-10" dirty="0">
                <a:latin typeface="Arial"/>
                <a:cs typeface="Arial"/>
              </a:rPr>
              <a:t>,</a:t>
            </a:r>
            <a:r>
              <a:rPr sz="250" dirty="0">
                <a:latin typeface="Arial"/>
                <a:cs typeface="Arial"/>
              </a:rPr>
              <a:t> </a:t>
            </a:r>
            <a:r>
              <a:rPr sz="250" b="1" spc="-15" dirty="0">
                <a:latin typeface="Arial"/>
                <a:cs typeface="Arial"/>
              </a:rPr>
              <a:t>Robert</a:t>
            </a:r>
            <a:r>
              <a:rPr sz="250" b="1" dirty="0">
                <a:latin typeface="Arial"/>
                <a:cs typeface="Arial"/>
              </a:rPr>
              <a:t> </a:t>
            </a:r>
            <a:r>
              <a:rPr sz="250" b="1" spc="-10" dirty="0">
                <a:latin typeface="Arial"/>
                <a:cs typeface="Arial"/>
              </a:rPr>
              <a:t>Baldassano</a:t>
            </a:r>
            <a:r>
              <a:rPr sz="300" spc="-15" baseline="27777" dirty="0">
                <a:latin typeface="Arial"/>
                <a:cs typeface="Arial"/>
              </a:rPr>
              <a:t>10</a:t>
            </a:r>
            <a:r>
              <a:rPr sz="250" spc="-10" dirty="0">
                <a:latin typeface="Arial"/>
                <a:cs typeface="Arial"/>
              </a:rPr>
              <a:t>,</a:t>
            </a:r>
            <a:r>
              <a:rPr sz="250" dirty="0">
                <a:latin typeface="Arial"/>
                <a:cs typeface="Arial"/>
              </a:rPr>
              <a:t> </a:t>
            </a:r>
            <a:r>
              <a:rPr sz="250" b="1" spc="-10" dirty="0">
                <a:latin typeface="Arial"/>
                <a:cs typeface="Arial"/>
              </a:rPr>
              <a:t>Lisa</a:t>
            </a:r>
            <a:r>
              <a:rPr sz="250" b="1" dirty="0">
                <a:latin typeface="Arial"/>
                <a:cs typeface="Arial"/>
              </a:rPr>
              <a:t> </a:t>
            </a:r>
            <a:r>
              <a:rPr sz="250" b="1" spc="-10" dirty="0">
                <a:latin typeface="Arial"/>
                <a:cs typeface="Arial"/>
              </a:rPr>
              <a:t>Nessel</a:t>
            </a:r>
            <a:r>
              <a:rPr sz="300" spc="-15" baseline="27777" dirty="0">
                <a:latin typeface="Arial"/>
                <a:cs typeface="Arial"/>
              </a:rPr>
              <a:t>2</a:t>
            </a:r>
            <a:r>
              <a:rPr sz="250" spc="-10" dirty="0">
                <a:latin typeface="Arial"/>
                <a:cs typeface="Arial"/>
              </a:rPr>
              <a:t>,</a:t>
            </a:r>
            <a:r>
              <a:rPr sz="250" spc="-5" dirty="0">
                <a:latin typeface="Arial"/>
                <a:cs typeface="Arial"/>
              </a:rPr>
              <a:t> </a:t>
            </a:r>
            <a:r>
              <a:rPr sz="250" b="1" spc="-15" dirty="0">
                <a:latin typeface="Arial"/>
                <a:cs typeface="Arial"/>
              </a:rPr>
              <a:t>Hongzhe</a:t>
            </a:r>
            <a:r>
              <a:rPr sz="250" b="1" dirty="0">
                <a:latin typeface="Arial"/>
                <a:cs typeface="Arial"/>
              </a:rPr>
              <a:t> </a:t>
            </a:r>
            <a:r>
              <a:rPr sz="250" b="1" spc="-10" dirty="0">
                <a:latin typeface="Arial"/>
                <a:cs typeface="Arial"/>
              </a:rPr>
              <a:t>Li</a:t>
            </a:r>
            <a:r>
              <a:rPr sz="300" spc="-15" baseline="27777" dirty="0">
                <a:latin typeface="Arial"/>
                <a:cs typeface="Arial"/>
              </a:rPr>
              <a:t>2,3</a:t>
            </a:r>
            <a:r>
              <a:rPr sz="250" spc="-10" dirty="0">
                <a:latin typeface="Arial"/>
                <a:cs typeface="Arial"/>
              </a:rPr>
              <a:t>,</a:t>
            </a:r>
            <a:endParaRPr sz="250">
              <a:latin typeface="Arial"/>
              <a:cs typeface="Arial"/>
            </a:endParaRPr>
          </a:p>
        </p:txBody>
      </p:sp>
      <p:sp>
        <p:nvSpPr>
          <p:cNvPr id="20" name="object 20"/>
          <p:cNvSpPr txBox="1"/>
          <p:nvPr/>
        </p:nvSpPr>
        <p:spPr>
          <a:xfrm>
            <a:off x="903544" y="3464157"/>
            <a:ext cx="764540" cy="51296"/>
          </a:xfrm>
          <a:prstGeom prst="rect">
            <a:avLst/>
          </a:prstGeom>
        </p:spPr>
        <p:txBody>
          <a:bodyPr vert="horz" wrap="square" lIns="0" tIns="12700" rIns="0" bIns="0" rtlCol="0">
            <a:spAutoFit/>
          </a:bodyPr>
          <a:lstStyle/>
          <a:p>
            <a:pPr marL="38100">
              <a:spcBef>
                <a:spcPts val="100"/>
              </a:spcBef>
            </a:pPr>
            <a:r>
              <a:rPr sz="250" b="1" spc="-15" dirty="0">
                <a:latin typeface="Arial"/>
                <a:cs typeface="Arial"/>
              </a:rPr>
              <a:t>Freder</a:t>
            </a:r>
            <a:r>
              <a:rPr sz="250" b="1" spc="-10" dirty="0">
                <a:latin typeface="Arial"/>
                <a:cs typeface="Arial"/>
              </a:rPr>
              <a:t>ic</a:t>
            </a:r>
            <a:r>
              <a:rPr sz="250" b="1" spc="-5" dirty="0">
                <a:latin typeface="Arial"/>
                <a:cs typeface="Arial"/>
              </a:rPr>
              <a:t> </a:t>
            </a:r>
            <a:r>
              <a:rPr sz="250" b="1" spc="-20" dirty="0">
                <a:latin typeface="Arial"/>
                <a:cs typeface="Arial"/>
              </a:rPr>
              <a:t>D</a:t>
            </a:r>
            <a:r>
              <a:rPr sz="250" b="1" spc="-5" dirty="0">
                <a:latin typeface="Arial"/>
                <a:cs typeface="Arial"/>
              </a:rPr>
              <a:t>. </a:t>
            </a:r>
            <a:r>
              <a:rPr sz="250" b="1" spc="-15" dirty="0">
                <a:latin typeface="Arial"/>
                <a:cs typeface="Arial"/>
              </a:rPr>
              <a:t>Bush</a:t>
            </a:r>
            <a:r>
              <a:rPr sz="250" b="1" spc="-25" dirty="0">
                <a:latin typeface="Arial"/>
                <a:cs typeface="Arial"/>
              </a:rPr>
              <a:t>m</a:t>
            </a:r>
            <a:r>
              <a:rPr sz="250" b="1" spc="-10" dirty="0">
                <a:latin typeface="Arial"/>
                <a:cs typeface="Arial"/>
              </a:rPr>
              <a:t>a</a:t>
            </a:r>
            <a:r>
              <a:rPr sz="250" b="1" spc="-5" dirty="0">
                <a:latin typeface="Arial"/>
                <a:cs typeface="Arial"/>
              </a:rPr>
              <a:t>n</a:t>
            </a:r>
            <a:r>
              <a:rPr sz="300" spc="-15" baseline="27777" dirty="0">
                <a:latin typeface="Arial"/>
                <a:cs typeface="Arial"/>
              </a:rPr>
              <a:t>4,*</a:t>
            </a:r>
            <a:r>
              <a:rPr sz="250" spc="-5" dirty="0">
                <a:latin typeface="Arial"/>
                <a:cs typeface="Arial"/>
              </a:rPr>
              <a:t>, </a:t>
            </a:r>
            <a:r>
              <a:rPr sz="250" spc="-10" dirty="0">
                <a:latin typeface="Arial"/>
                <a:cs typeface="Arial"/>
              </a:rPr>
              <a:t>and</a:t>
            </a:r>
            <a:r>
              <a:rPr sz="250" spc="-5" dirty="0">
                <a:latin typeface="Arial"/>
                <a:cs typeface="Arial"/>
              </a:rPr>
              <a:t> </a:t>
            </a:r>
            <a:r>
              <a:rPr sz="250" b="1" spc="-15" dirty="0">
                <a:latin typeface="Arial"/>
                <a:cs typeface="Arial"/>
              </a:rPr>
              <a:t>James</a:t>
            </a:r>
            <a:r>
              <a:rPr sz="250" b="1" spc="-5" dirty="0">
                <a:latin typeface="Arial"/>
                <a:cs typeface="Arial"/>
              </a:rPr>
              <a:t> </a:t>
            </a:r>
            <a:r>
              <a:rPr sz="250" b="1" spc="-20" dirty="0">
                <a:latin typeface="Arial"/>
                <a:cs typeface="Arial"/>
              </a:rPr>
              <a:t>D</a:t>
            </a:r>
            <a:r>
              <a:rPr sz="250" b="1" spc="-5" dirty="0">
                <a:latin typeface="Arial"/>
                <a:cs typeface="Arial"/>
              </a:rPr>
              <a:t>.</a:t>
            </a:r>
            <a:r>
              <a:rPr sz="250" b="1" spc="-10" dirty="0">
                <a:latin typeface="Arial"/>
                <a:cs typeface="Arial"/>
              </a:rPr>
              <a:t> Lewi</a:t>
            </a:r>
            <a:r>
              <a:rPr sz="250" b="1" spc="-5" dirty="0">
                <a:latin typeface="Arial"/>
                <a:cs typeface="Arial"/>
              </a:rPr>
              <a:t>s</a:t>
            </a:r>
            <a:r>
              <a:rPr sz="300" spc="-15" baseline="27777" dirty="0">
                <a:latin typeface="Arial"/>
                <a:cs typeface="Arial"/>
              </a:rPr>
              <a:t>1,2,3,*</a:t>
            </a:r>
            <a:endParaRPr sz="300" baseline="27777">
              <a:latin typeface="Arial"/>
              <a:cs typeface="Arial"/>
            </a:endParaRPr>
          </a:p>
        </p:txBody>
      </p:sp>
      <p:sp>
        <p:nvSpPr>
          <p:cNvPr id="21" name="object 21"/>
          <p:cNvSpPr txBox="1"/>
          <p:nvPr/>
        </p:nvSpPr>
        <p:spPr>
          <a:xfrm>
            <a:off x="903545" y="3509057"/>
            <a:ext cx="1226185" cy="51296"/>
          </a:xfrm>
          <a:prstGeom prst="rect">
            <a:avLst/>
          </a:prstGeom>
        </p:spPr>
        <p:txBody>
          <a:bodyPr vert="horz" wrap="square" lIns="0" tIns="12700" rIns="0" bIns="0" rtlCol="0">
            <a:spAutoFit/>
          </a:bodyPr>
          <a:lstStyle/>
          <a:p>
            <a:pPr marL="38100">
              <a:spcBef>
                <a:spcPts val="100"/>
              </a:spcBef>
            </a:pPr>
            <a:r>
              <a:rPr sz="225" spc="7" baseline="37037" dirty="0">
                <a:latin typeface="Arial"/>
                <a:cs typeface="Arial"/>
              </a:rPr>
              <a:t>1</a:t>
            </a:r>
            <a:r>
              <a:rPr sz="250" spc="-15" dirty="0">
                <a:latin typeface="Arial"/>
                <a:cs typeface="Arial"/>
              </a:rPr>
              <a:t>D</a:t>
            </a:r>
            <a:r>
              <a:rPr sz="250" spc="-10" dirty="0">
                <a:latin typeface="Arial"/>
                <a:cs typeface="Arial"/>
              </a:rPr>
              <a:t>ivis</a:t>
            </a:r>
            <a:r>
              <a:rPr sz="250" spc="-15" dirty="0">
                <a:latin typeface="Arial"/>
                <a:cs typeface="Arial"/>
              </a:rPr>
              <a:t>io</a:t>
            </a:r>
            <a:r>
              <a:rPr sz="250" spc="-10" dirty="0">
                <a:latin typeface="Arial"/>
                <a:cs typeface="Arial"/>
              </a:rPr>
              <a:t>n</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Gastroentero</a:t>
            </a:r>
            <a:r>
              <a:rPr sz="250" spc="-15" dirty="0">
                <a:latin typeface="Arial"/>
                <a:cs typeface="Arial"/>
              </a:rPr>
              <a:t>logy</a:t>
            </a:r>
            <a:r>
              <a:rPr sz="250" spc="-5" dirty="0">
                <a:latin typeface="Arial"/>
                <a:cs typeface="Arial"/>
              </a:rPr>
              <a:t>, </a:t>
            </a:r>
            <a:r>
              <a:rPr sz="250" spc="-15" dirty="0">
                <a:latin typeface="Arial"/>
                <a:cs typeface="Arial"/>
              </a:rPr>
              <a:t>Perelma</a:t>
            </a:r>
            <a:r>
              <a:rPr sz="250" spc="-10" dirty="0">
                <a:latin typeface="Arial"/>
                <a:cs typeface="Arial"/>
              </a:rPr>
              <a:t>n</a:t>
            </a:r>
            <a:r>
              <a:rPr sz="250" spc="-5" dirty="0">
                <a:latin typeface="Arial"/>
                <a:cs typeface="Arial"/>
              </a:rPr>
              <a:t> </a:t>
            </a:r>
            <a:r>
              <a:rPr sz="250" spc="-20" dirty="0">
                <a:latin typeface="Arial"/>
                <a:cs typeface="Arial"/>
              </a:rPr>
              <a:t>S</a:t>
            </a:r>
            <a:r>
              <a:rPr sz="250" spc="-10" dirty="0">
                <a:latin typeface="Arial"/>
                <a:cs typeface="Arial"/>
              </a:rPr>
              <a:t>chool</a:t>
            </a:r>
            <a:r>
              <a:rPr sz="250" spc="-5" dirty="0">
                <a:latin typeface="Arial"/>
                <a:cs typeface="Arial"/>
              </a:rPr>
              <a:t> </a:t>
            </a:r>
            <a:r>
              <a:rPr sz="250" spc="-15" dirty="0">
                <a:latin typeface="Arial"/>
                <a:cs typeface="Arial"/>
              </a:rPr>
              <a:t>o</a:t>
            </a:r>
            <a:r>
              <a:rPr sz="250" spc="-5" dirty="0">
                <a:latin typeface="Arial"/>
                <a:cs typeface="Arial"/>
              </a:rPr>
              <a:t>f </a:t>
            </a:r>
            <a:r>
              <a:rPr sz="250" spc="-10" dirty="0">
                <a:latin typeface="Arial"/>
                <a:cs typeface="Arial"/>
              </a:rPr>
              <a:t>Medi</a:t>
            </a:r>
            <a:r>
              <a:rPr sz="250" spc="-15" dirty="0">
                <a:latin typeface="Arial"/>
                <a:cs typeface="Arial"/>
              </a:rPr>
              <a:t>ci</a:t>
            </a:r>
            <a:r>
              <a:rPr sz="250" spc="-10" dirty="0">
                <a:latin typeface="Arial"/>
                <a:cs typeface="Arial"/>
              </a:rPr>
              <a:t>ne,</a:t>
            </a:r>
            <a:r>
              <a:rPr sz="250" spc="-5" dirty="0">
                <a:latin typeface="Arial"/>
                <a:cs typeface="Arial"/>
              </a:rPr>
              <a:t> </a:t>
            </a:r>
            <a:r>
              <a:rPr sz="250" spc="-10" dirty="0">
                <a:latin typeface="Arial"/>
                <a:cs typeface="Arial"/>
              </a:rPr>
              <a:t>Uni</a:t>
            </a:r>
            <a:r>
              <a:rPr sz="250" spc="-15" dirty="0">
                <a:latin typeface="Arial"/>
                <a:cs typeface="Arial"/>
              </a:rPr>
              <a:t>v</a:t>
            </a:r>
            <a:r>
              <a:rPr sz="250" spc="-10" dirty="0">
                <a:latin typeface="Arial"/>
                <a:cs typeface="Arial"/>
              </a:rPr>
              <a:t>er</a:t>
            </a:r>
            <a:r>
              <a:rPr sz="250" spc="-15" dirty="0">
                <a:latin typeface="Arial"/>
                <a:cs typeface="Arial"/>
              </a:rPr>
              <a:t>si</a:t>
            </a:r>
            <a:r>
              <a:rPr sz="250" spc="-10" dirty="0">
                <a:latin typeface="Arial"/>
                <a:cs typeface="Arial"/>
              </a:rPr>
              <a:t>ty</a:t>
            </a:r>
            <a:r>
              <a:rPr sz="250" spc="-5" dirty="0">
                <a:latin typeface="Arial"/>
                <a:cs typeface="Arial"/>
              </a:rPr>
              <a:t> </a:t>
            </a:r>
            <a:r>
              <a:rPr sz="250" spc="-15" dirty="0">
                <a:latin typeface="Arial"/>
                <a:cs typeface="Arial"/>
              </a:rPr>
              <a:t>o</a:t>
            </a:r>
            <a:r>
              <a:rPr sz="250" spc="-5" dirty="0">
                <a:latin typeface="Arial"/>
                <a:cs typeface="Arial"/>
              </a:rPr>
              <a:t>f </a:t>
            </a:r>
            <a:r>
              <a:rPr sz="250" spc="-20" dirty="0">
                <a:latin typeface="Arial"/>
                <a:cs typeface="Arial"/>
              </a:rPr>
              <a:t>P</a:t>
            </a:r>
            <a:r>
              <a:rPr sz="250" spc="-10" dirty="0">
                <a:latin typeface="Arial"/>
                <a:cs typeface="Arial"/>
              </a:rPr>
              <a:t>enns</a:t>
            </a:r>
            <a:r>
              <a:rPr sz="250" spc="-15" dirty="0">
                <a:latin typeface="Arial"/>
                <a:cs typeface="Arial"/>
              </a:rPr>
              <a:t>yl</a:t>
            </a:r>
            <a:r>
              <a:rPr sz="250" spc="-10" dirty="0">
                <a:latin typeface="Arial"/>
                <a:cs typeface="Arial"/>
              </a:rPr>
              <a:t>vania,</a:t>
            </a:r>
            <a:endParaRPr sz="250">
              <a:latin typeface="Arial"/>
              <a:cs typeface="Arial"/>
            </a:endParaRPr>
          </a:p>
        </p:txBody>
      </p:sp>
      <p:sp>
        <p:nvSpPr>
          <p:cNvPr id="22" name="object 22"/>
          <p:cNvSpPr txBox="1"/>
          <p:nvPr/>
        </p:nvSpPr>
        <p:spPr>
          <a:xfrm>
            <a:off x="928945" y="3547374"/>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3" name="object 23"/>
          <p:cNvSpPr txBox="1"/>
          <p:nvPr/>
        </p:nvSpPr>
        <p:spPr>
          <a:xfrm>
            <a:off x="903544" y="3604960"/>
            <a:ext cx="130429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2</a:t>
            </a:r>
            <a:r>
              <a:rPr sz="250" spc="-10" dirty="0">
                <a:latin typeface="Arial"/>
                <a:cs typeface="Arial"/>
              </a:rPr>
              <a:t>Center</a:t>
            </a:r>
            <a:r>
              <a:rPr sz="250" dirty="0">
                <a:latin typeface="Arial"/>
                <a:cs typeface="Arial"/>
              </a:rPr>
              <a:t> </a:t>
            </a:r>
            <a:r>
              <a:rPr sz="250" spc="-10" dirty="0">
                <a:latin typeface="Arial"/>
                <a:cs typeface="Arial"/>
              </a:rPr>
              <a:t>for</a:t>
            </a:r>
            <a:r>
              <a:rPr sz="250" dirty="0">
                <a:latin typeface="Arial"/>
                <a:cs typeface="Arial"/>
              </a:rPr>
              <a:t> </a:t>
            </a:r>
            <a:r>
              <a:rPr sz="250" spc="-10" dirty="0">
                <a:latin typeface="Arial"/>
                <a:cs typeface="Arial"/>
              </a:rPr>
              <a:t>Clinical</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Biostatistics,</a:t>
            </a:r>
            <a:r>
              <a:rPr sz="250" spc="5"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endParaRPr sz="250">
              <a:latin typeface="Arial"/>
              <a:cs typeface="Arial"/>
            </a:endParaRPr>
          </a:p>
        </p:txBody>
      </p:sp>
      <p:sp>
        <p:nvSpPr>
          <p:cNvPr id="24" name="object 24"/>
          <p:cNvSpPr txBox="1"/>
          <p:nvPr/>
        </p:nvSpPr>
        <p:spPr>
          <a:xfrm>
            <a:off x="928944" y="3643373"/>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5" name="object 25"/>
          <p:cNvSpPr txBox="1"/>
          <p:nvPr/>
        </p:nvSpPr>
        <p:spPr>
          <a:xfrm>
            <a:off x="903544" y="3700959"/>
            <a:ext cx="125730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3</a:t>
            </a:r>
            <a:r>
              <a:rPr sz="250" spc="-10" dirty="0">
                <a:latin typeface="Arial"/>
                <a:cs typeface="Arial"/>
              </a:rPr>
              <a:t>Department</a:t>
            </a:r>
            <a:r>
              <a:rPr sz="250"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Biostatistics</a:t>
            </a:r>
            <a:r>
              <a:rPr sz="250" dirty="0">
                <a:latin typeface="Arial"/>
                <a:cs typeface="Arial"/>
              </a:rPr>
              <a:t> </a:t>
            </a:r>
            <a:r>
              <a:rPr sz="250" spc="-15" dirty="0">
                <a:latin typeface="Arial"/>
                <a:cs typeface="Arial"/>
              </a:rPr>
              <a:t>and</a:t>
            </a:r>
            <a:r>
              <a:rPr sz="250" spc="5" dirty="0">
                <a:latin typeface="Arial"/>
                <a:cs typeface="Arial"/>
              </a:rPr>
              <a:t> </a:t>
            </a:r>
            <a:r>
              <a:rPr sz="250" spc="-15" dirty="0">
                <a:latin typeface="Arial"/>
                <a:cs typeface="Arial"/>
              </a:rPr>
              <a:t>Epidemiology,</a:t>
            </a:r>
            <a:r>
              <a:rPr sz="250" dirty="0">
                <a:latin typeface="Arial"/>
                <a:cs typeface="Arial"/>
              </a:rPr>
              <a:t> </a:t>
            </a:r>
            <a:r>
              <a:rPr sz="250" spc="-15" dirty="0">
                <a:latin typeface="Arial"/>
                <a:cs typeface="Arial"/>
              </a:rPr>
              <a:t>Perelman</a:t>
            </a:r>
            <a:r>
              <a:rPr sz="250" dirty="0">
                <a:latin typeface="Arial"/>
                <a:cs typeface="Arial"/>
              </a:rPr>
              <a:t> </a:t>
            </a:r>
            <a:r>
              <a:rPr sz="250" spc="-10" dirty="0">
                <a:latin typeface="Arial"/>
                <a:cs typeface="Arial"/>
              </a:rPr>
              <a:t>School</a:t>
            </a:r>
            <a:r>
              <a:rPr sz="250"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dirty="0">
                <a:latin typeface="Arial"/>
                <a:cs typeface="Arial"/>
              </a:rPr>
              <a:t> </a:t>
            </a:r>
            <a:r>
              <a:rPr sz="250" spc="-10" dirty="0">
                <a:latin typeface="Arial"/>
                <a:cs typeface="Arial"/>
              </a:rPr>
              <a:t>University</a:t>
            </a:r>
            <a:r>
              <a:rPr sz="250" dirty="0">
                <a:latin typeface="Arial"/>
                <a:cs typeface="Arial"/>
              </a:rPr>
              <a:t> </a:t>
            </a:r>
            <a:r>
              <a:rPr sz="250" spc="-10" dirty="0">
                <a:latin typeface="Arial"/>
                <a:cs typeface="Arial"/>
              </a:rPr>
              <a:t>of</a:t>
            </a:r>
            <a:endParaRPr sz="250">
              <a:latin typeface="Arial"/>
              <a:cs typeface="Arial"/>
            </a:endParaRPr>
          </a:p>
        </p:txBody>
      </p:sp>
      <p:sp>
        <p:nvSpPr>
          <p:cNvPr id="26" name="object 26"/>
          <p:cNvSpPr txBox="1"/>
          <p:nvPr/>
        </p:nvSpPr>
        <p:spPr>
          <a:xfrm>
            <a:off x="928944" y="3739340"/>
            <a:ext cx="599440"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Pennsylvania,</a:t>
            </a:r>
            <a:r>
              <a:rPr sz="250" dirty="0">
                <a:latin typeface="Arial"/>
                <a:cs typeface="Arial"/>
              </a:rPr>
              <a:t> </a:t>
            </a:r>
            <a:r>
              <a:rPr sz="250" spc="-15" dirty="0">
                <a:latin typeface="Arial"/>
                <a:cs typeface="Arial"/>
              </a:rPr>
              <a:t>Philadelphia,</a:t>
            </a:r>
            <a:r>
              <a:rPr sz="250" spc="5" dirty="0">
                <a:latin typeface="Arial"/>
                <a:cs typeface="Arial"/>
              </a:rPr>
              <a:t> </a:t>
            </a:r>
            <a:r>
              <a:rPr sz="250" spc="-15" dirty="0">
                <a:latin typeface="Arial"/>
                <a:cs typeface="Arial"/>
              </a:rPr>
              <a:t>PA</a:t>
            </a:r>
            <a:r>
              <a:rPr sz="250" dirty="0">
                <a:latin typeface="Arial"/>
                <a:cs typeface="Arial"/>
              </a:rPr>
              <a:t> </a:t>
            </a:r>
            <a:r>
              <a:rPr sz="250" spc="-10" dirty="0">
                <a:latin typeface="Arial"/>
                <a:cs typeface="Arial"/>
              </a:rPr>
              <a:t>19104,</a:t>
            </a:r>
            <a:r>
              <a:rPr sz="250" spc="5" dirty="0">
                <a:latin typeface="Arial"/>
                <a:cs typeface="Arial"/>
              </a:rPr>
              <a:t> </a:t>
            </a:r>
            <a:r>
              <a:rPr sz="250" spc="-15" dirty="0">
                <a:latin typeface="Arial"/>
                <a:cs typeface="Arial"/>
              </a:rPr>
              <a:t>USA</a:t>
            </a:r>
            <a:endParaRPr sz="250">
              <a:latin typeface="Arial"/>
              <a:cs typeface="Arial"/>
            </a:endParaRPr>
          </a:p>
        </p:txBody>
      </p:sp>
      <p:sp>
        <p:nvSpPr>
          <p:cNvPr id="27" name="object 27"/>
          <p:cNvSpPr txBox="1"/>
          <p:nvPr/>
        </p:nvSpPr>
        <p:spPr>
          <a:xfrm>
            <a:off x="903544" y="3796959"/>
            <a:ext cx="1216660" cy="51296"/>
          </a:xfrm>
          <a:prstGeom prst="rect">
            <a:avLst/>
          </a:prstGeom>
        </p:spPr>
        <p:txBody>
          <a:bodyPr vert="horz" wrap="square" lIns="0" tIns="12700" rIns="0" bIns="0" rtlCol="0">
            <a:spAutoFit/>
          </a:bodyPr>
          <a:lstStyle/>
          <a:p>
            <a:pPr marL="38100">
              <a:spcBef>
                <a:spcPts val="100"/>
              </a:spcBef>
            </a:pPr>
            <a:r>
              <a:rPr sz="225" spc="-15" baseline="37037" dirty="0">
                <a:latin typeface="Arial"/>
                <a:cs typeface="Arial"/>
              </a:rPr>
              <a:t>4</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Microbiology,</a:t>
            </a:r>
            <a:r>
              <a:rPr sz="250" spc="5" dirty="0">
                <a:latin typeface="Arial"/>
                <a:cs typeface="Arial"/>
              </a:rPr>
              <a:t> </a:t>
            </a:r>
            <a:r>
              <a:rPr sz="250" spc="-15" dirty="0">
                <a:latin typeface="Arial"/>
                <a:cs typeface="Arial"/>
              </a:rPr>
              <a:t>Perelman</a:t>
            </a:r>
            <a:r>
              <a:rPr sz="250" spc="5" dirty="0">
                <a:latin typeface="Arial"/>
                <a:cs typeface="Arial"/>
              </a:rPr>
              <a:t> </a:t>
            </a:r>
            <a:r>
              <a:rPr sz="250" spc="-10" dirty="0">
                <a:latin typeface="Arial"/>
                <a:cs typeface="Arial"/>
              </a:rPr>
              <a:t>School</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Medicine,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Pennsylvania,</a:t>
            </a:r>
            <a:endParaRPr sz="250">
              <a:latin typeface="Arial"/>
              <a:cs typeface="Arial"/>
            </a:endParaRPr>
          </a:p>
        </p:txBody>
      </p:sp>
      <p:sp>
        <p:nvSpPr>
          <p:cNvPr id="28" name="object 28"/>
          <p:cNvSpPr txBox="1"/>
          <p:nvPr/>
        </p:nvSpPr>
        <p:spPr>
          <a:xfrm>
            <a:off x="928945" y="3835339"/>
            <a:ext cx="408305" cy="51296"/>
          </a:xfrm>
          <a:prstGeom prst="rect">
            <a:avLst/>
          </a:prstGeom>
        </p:spPr>
        <p:txBody>
          <a:bodyPr vert="horz" wrap="square" lIns="0" tIns="12700" rIns="0" bIns="0" rtlCol="0">
            <a:spAutoFit/>
          </a:bodyPr>
          <a:lstStyle/>
          <a:p>
            <a:pPr marL="12700">
              <a:spcBef>
                <a:spcPts val="100"/>
              </a:spcBef>
            </a:pPr>
            <a:r>
              <a:rPr sz="250" spc="-20" dirty="0">
                <a:latin typeface="Arial"/>
                <a:cs typeface="Arial"/>
              </a:rPr>
              <a:t>P</a:t>
            </a:r>
            <a:r>
              <a:rPr sz="250" spc="-10" dirty="0">
                <a:latin typeface="Arial"/>
                <a:cs typeface="Arial"/>
              </a:rPr>
              <a:t>hilade</a:t>
            </a:r>
            <a:r>
              <a:rPr sz="250" spc="-15" dirty="0">
                <a:latin typeface="Arial"/>
                <a:cs typeface="Arial"/>
              </a:rPr>
              <a:t>lphia</a:t>
            </a:r>
            <a:r>
              <a:rPr sz="250" spc="-5" dirty="0">
                <a:latin typeface="Arial"/>
                <a:cs typeface="Arial"/>
              </a:rPr>
              <a:t>, </a:t>
            </a:r>
            <a:r>
              <a:rPr sz="250" spc="-20" dirty="0">
                <a:latin typeface="Arial"/>
                <a:cs typeface="Arial"/>
              </a:rPr>
              <a:t>P</a:t>
            </a:r>
            <a:r>
              <a:rPr sz="250" spc="-15" dirty="0">
                <a:latin typeface="Arial"/>
                <a:cs typeface="Arial"/>
              </a:rPr>
              <a:t>A</a:t>
            </a:r>
            <a:r>
              <a:rPr sz="250" spc="-10" dirty="0">
                <a:latin typeface="Arial"/>
                <a:cs typeface="Arial"/>
              </a:rPr>
              <a:t> </a:t>
            </a:r>
            <a:r>
              <a:rPr sz="250" spc="-15" dirty="0">
                <a:latin typeface="Arial"/>
                <a:cs typeface="Arial"/>
              </a:rPr>
              <a:t>19104</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29" name="object 29"/>
          <p:cNvSpPr txBox="1"/>
          <p:nvPr/>
        </p:nvSpPr>
        <p:spPr>
          <a:xfrm>
            <a:off x="903544" y="3873546"/>
            <a:ext cx="1336040" cy="179921"/>
          </a:xfrm>
          <a:prstGeom prst="rect">
            <a:avLst/>
          </a:prstGeom>
        </p:spPr>
        <p:txBody>
          <a:bodyPr vert="horz" wrap="square" lIns="0" tIns="12700" rIns="0" bIns="0" rtlCol="0">
            <a:spAutoFit/>
          </a:bodyPr>
          <a:lstStyle/>
          <a:p>
            <a:pPr marL="38100" marR="30480">
              <a:lnSpc>
                <a:spcPct val="151100"/>
              </a:lnSpc>
              <a:spcBef>
                <a:spcPts val="100"/>
              </a:spcBef>
            </a:pPr>
            <a:r>
              <a:rPr sz="225" spc="-15" baseline="37037" dirty="0">
                <a:latin typeface="Arial"/>
                <a:cs typeface="Arial"/>
              </a:rPr>
              <a:t>5</a:t>
            </a:r>
            <a:r>
              <a:rPr sz="250" spc="-10" dirty="0">
                <a:latin typeface="Arial"/>
                <a:cs typeface="Arial"/>
              </a:rPr>
              <a:t>Instituto de </a:t>
            </a:r>
            <a:r>
              <a:rPr sz="250" spc="-15" dirty="0">
                <a:latin typeface="Arial"/>
                <a:cs typeface="Arial"/>
              </a:rPr>
              <a:t>Ciências</a:t>
            </a:r>
            <a:r>
              <a:rPr sz="250" spc="-10" dirty="0">
                <a:latin typeface="Arial"/>
                <a:cs typeface="Arial"/>
              </a:rPr>
              <a:t> </a:t>
            </a:r>
            <a:r>
              <a:rPr sz="250" spc="-15" dirty="0">
                <a:latin typeface="Arial"/>
                <a:cs typeface="Arial"/>
              </a:rPr>
              <a:t>Biológicas,</a:t>
            </a:r>
            <a:r>
              <a:rPr sz="250" spc="-10" dirty="0">
                <a:latin typeface="Arial"/>
                <a:cs typeface="Arial"/>
              </a:rPr>
              <a:t> Universidade Federal de </a:t>
            </a:r>
            <a:r>
              <a:rPr sz="250" spc="-15" dirty="0">
                <a:latin typeface="Arial"/>
                <a:cs typeface="Arial"/>
              </a:rPr>
              <a:t>Goiás</a:t>
            </a:r>
            <a:r>
              <a:rPr sz="250" spc="-10" dirty="0">
                <a:latin typeface="Arial"/>
                <a:cs typeface="Arial"/>
              </a:rPr>
              <a:t> </a:t>
            </a:r>
            <a:r>
              <a:rPr sz="250" spc="-15" dirty="0">
                <a:latin typeface="Arial"/>
                <a:cs typeface="Arial"/>
              </a:rPr>
              <a:t>Goiania,</a:t>
            </a:r>
            <a:r>
              <a:rPr sz="250" spc="-10" dirty="0">
                <a:latin typeface="Arial"/>
                <a:cs typeface="Arial"/>
              </a:rPr>
              <a:t> </a:t>
            </a:r>
            <a:r>
              <a:rPr sz="250" spc="-15" dirty="0">
                <a:latin typeface="Arial"/>
                <a:cs typeface="Arial"/>
              </a:rPr>
              <a:t>GO,</a:t>
            </a:r>
            <a:r>
              <a:rPr sz="250" spc="-10" dirty="0">
                <a:latin typeface="Arial"/>
                <a:cs typeface="Arial"/>
              </a:rPr>
              <a:t> 74001-970, Brazil </a:t>
            </a:r>
            <a:r>
              <a:rPr sz="250" spc="-55" dirty="0">
                <a:latin typeface="Arial"/>
                <a:cs typeface="Arial"/>
              </a:rPr>
              <a:t> </a:t>
            </a:r>
            <a:r>
              <a:rPr sz="225" spc="-15" baseline="37037" dirty="0">
                <a:latin typeface="Arial"/>
                <a:cs typeface="Arial"/>
              </a:rPr>
              <a:t>6</a:t>
            </a:r>
            <a:r>
              <a:rPr sz="250" spc="-10" dirty="0">
                <a:latin typeface="Arial"/>
                <a:cs typeface="Arial"/>
              </a:rPr>
              <a:t>Department</a:t>
            </a:r>
            <a:r>
              <a:rPr sz="250" spc="-5"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Computer</a:t>
            </a:r>
            <a:r>
              <a:rPr sz="250" spc="-10" dirty="0">
                <a:latin typeface="Arial"/>
                <a:cs typeface="Arial"/>
              </a:rPr>
              <a:t> </a:t>
            </a:r>
            <a:r>
              <a:rPr sz="250" spc="-15" dirty="0">
                <a:latin typeface="Arial"/>
                <a:cs typeface="Arial"/>
              </a:rPr>
              <a:t>Science,</a:t>
            </a:r>
            <a:r>
              <a:rPr sz="250" spc="-10" dirty="0">
                <a:latin typeface="Arial"/>
                <a:cs typeface="Arial"/>
              </a:rPr>
              <a:t> University</a:t>
            </a:r>
            <a:r>
              <a:rPr sz="250" spc="-5" dirty="0">
                <a:latin typeface="Arial"/>
                <a:cs typeface="Arial"/>
              </a:rPr>
              <a:t> </a:t>
            </a:r>
            <a:r>
              <a:rPr sz="250" spc="-10" dirty="0">
                <a:latin typeface="Arial"/>
                <a:cs typeface="Arial"/>
              </a:rPr>
              <a:t>of</a:t>
            </a:r>
            <a:r>
              <a:rPr sz="250" spc="45" dirty="0">
                <a:latin typeface="Arial"/>
                <a:cs typeface="Arial"/>
              </a:rPr>
              <a:t> </a:t>
            </a:r>
            <a:r>
              <a:rPr sz="250" spc="-10" dirty="0">
                <a:latin typeface="Arial"/>
                <a:cs typeface="Arial"/>
              </a:rPr>
              <a:t>Colorado,</a:t>
            </a:r>
            <a:r>
              <a:rPr sz="250" spc="50" dirty="0">
                <a:latin typeface="Arial"/>
                <a:cs typeface="Arial"/>
              </a:rPr>
              <a:t> </a:t>
            </a:r>
            <a:r>
              <a:rPr sz="250" spc="-15" dirty="0">
                <a:latin typeface="Arial"/>
                <a:cs typeface="Arial"/>
              </a:rPr>
              <a:t>Boulder,</a:t>
            </a:r>
            <a:r>
              <a:rPr sz="250" spc="40" dirty="0">
                <a:latin typeface="Arial"/>
                <a:cs typeface="Arial"/>
              </a:rPr>
              <a:t> </a:t>
            </a:r>
            <a:r>
              <a:rPr sz="250" spc="-15" dirty="0">
                <a:latin typeface="Arial"/>
                <a:cs typeface="Arial"/>
              </a:rPr>
              <a:t>CO</a:t>
            </a:r>
            <a:r>
              <a:rPr sz="250" spc="40" dirty="0">
                <a:latin typeface="Arial"/>
                <a:cs typeface="Arial"/>
              </a:rPr>
              <a:t> </a:t>
            </a:r>
            <a:r>
              <a:rPr sz="250" spc="-10" dirty="0">
                <a:latin typeface="Arial"/>
                <a:cs typeface="Arial"/>
              </a:rPr>
              <a:t>80309,</a:t>
            </a:r>
            <a:r>
              <a:rPr sz="250" spc="50" dirty="0">
                <a:latin typeface="Arial"/>
                <a:cs typeface="Arial"/>
              </a:rPr>
              <a:t> </a:t>
            </a:r>
            <a:r>
              <a:rPr sz="250" spc="-15" dirty="0">
                <a:latin typeface="Arial"/>
                <a:cs typeface="Arial"/>
              </a:rPr>
              <a:t>USA </a:t>
            </a:r>
            <a:r>
              <a:rPr sz="250" spc="-10" dirty="0">
                <a:latin typeface="Arial"/>
                <a:cs typeface="Arial"/>
              </a:rPr>
              <a:t> </a:t>
            </a:r>
            <a:r>
              <a:rPr sz="225" spc="-15" baseline="37037" dirty="0">
                <a:latin typeface="Arial"/>
                <a:cs typeface="Arial"/>
              </a:rPr>
              <a:t>7</a:t>
            </a:r>
            <a:r>
              <a:rPr sz="250" spc="-10" dirty="0">
                <a:latin typeface="Arial"/>
                <a:cs typeface="Arial"/>
              </a:rPr>
              <a:t>Department</a:t>
            </a:r>
            <a:r>
              <a:rPr sz="250" spc="-5" dirty="0">
                <a:latin typeface="Arial"/>
                <a:cs typeface="Arial"/>
              </a:rPr>
              <a:t> </a:t>
            </a:r>
            <a:r>
              <a:rPr sz="250" spc="-10" dirty="0">
                <a:latin typeface="Arial"/>
                <a:cs typeface="Arial"/>
              </a:rPr>
              <a:t>of</a:t>
            </a:r>
            <a:r>
              <a:rPr sz="250" dirty="0">
                <a:latin typeface="Arial"/>
                <a:cs typeface="Arial"/>
              </a:rPr>
              <a:t> </a:t>
            </a:r>
            <a:r>
              <a:rPr sz="250" spc="-15" dirty="0">
                <a:latin typeface="Arial"/>
                <a:cs typeface="Arial"/>
              </a:rPr>
              <a:t>Molecular,</a:t>
            </a:r>
            <a:r>
              <a:rPr sz="250" dirty="0">
                <a:latin typeface="Arial"/>
                <a:cs typeface="Arial"/>
              </a:rPr>
              <a:t> </a:t>
            </a:r>
            <a:r>
              <a:rPr sz="250" spc="-15" dirty="0">
                <a:latin typeface="Arial"/>
                <a:cs typeface="Arial"/>
              </a:rPr>
              <a:t>Cellular</a:t>
            </a:r>
            <a:r>
              <a:rPr sz="250"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Developmental</a:t>
            </a:r>
            <a:r>
              <a:rPr sz="250" dirty="0">
                <a:latin typeface="Arial"/>
                <a:cs typeface="Arial"/>
              </a:rPr>
              <a:t> </a:t>
            </a:r>
            <a:r>
              <a:rPr sz="250" spc="-15" dirty="0">
                <a:latin typeface="Arial"/>
                <a:cs typeface="Arial"/>
              </a:rPr>
              <a:t>Biology,</a:t>
            </a:r>
            <a:r>
              <a:rPr sz="250"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dirty="0">
                <a:latin typeface="Arial"/>
                <a:cs typeface="Arial"/>
              </a:rPr>
              <a:t> </a:t>
            </a:r>
            <a:r>
              <a:rPr sz="250" spc="-10" dirty="0">
                <a:latin typeface="Arial"/>
                <a:cs typeface="Arial"/>
              </a:rPr>
              <a:t>Boulder,</a:t>
            </a:r>
            <a:endParaRPr sz="250">
              <a:latin typeface="Arial"/>
              <a:cs typeface="Arial"/>
            </a:endParaRPr>
          </a:p>
        </p:txBody>
      </p:sp>
      <p:sp>
        <p:nvSpPr>
          <p:cNvPr id="30" name="object 30"/>
          <p:cNvSpPr txBox="1"/>
          <p:nvPr/>
        </p:nvSpPr>
        <p:spPr>
          <a:xfrm>
            <a:off x="928944" y="4046448"/>
            <a:ext cx="236854" cy="51296"/>
          </a:xfrm>
          <a:prstGeom prst="rect">
            <a:avLst/>
          </a:prstGeom>
        </p:spPr>
        <p:txBody>
          <a:bodyPr vert="horz" wrap="square" lIns="0" tIns="12700" rIns="0" bIns="0" rtlCol="0">
            <a:spAutoFit/>
          </a:bodyPr>
          <a:lstStyle/>
          <a:p>
            <a:pPr marL="12700">
              <a:spcBef>
                <a:spcPts val="100"/>
              </a:spcBef>
            </a:pPr>
            <a:r>
              <a:rPr sz="250" spc="-15" dirty="0">
                <a:latin typeface="Arial"/>
                <a:cs typeface="Arial"/>
              </a:rPr>
              <a:t>CO</a:t>
            </a:r>
            <a:r>
              <a:rPr sz="250" spc="-5" dirty="0">
                <a:latin typeface="Arial"/>
                <a:cs typeface="Arial"/>
              </a:rPr>
              <a:t> </a:t>
            </a:r>
            <a:r>
              <a:rPr sz="250" spc="-15" dirty="0">
                <a:latin typeface="Arial"/>
                <a:cs typeface="Arial"/>
              </a:rPr>
              <a:t>80309</a:t>
            </a:r>
            <a:r>
              <a:rPr sz="250" spc="-5" dirty="0">
                <a:latin typeface="Arial"/>
                <a:cs typeface="Arial"/>
              </a:rPr>
              <a:t>, </a:t>
            </a:r>
            <a:r>
              <a:rPr sz="250" spc="-15" dirty="0">
                <a:latin typeface="Arial"/>
                <a:cs typeface="Arial"/>
              </a:rPr>
              <a:t>U</a:t>
            </a:r>
            <a:r>
              <a:rPr sz="250" spc="-20" dirty="0">
                <a:latin typeface="Arial"/>
                <a:cs typeface="Arial"/>
              </a:rPr>
              <a:t>S</a:t>
            </a:r>
            <a:r>
              <a:rPr sz="250" spc="-15" dirty="0">
                <a:latin typeface="Arial"/>
                <a:cs typeface="Arial"/>
              </a:rPr>
              <a:t>A</a:t>
            </a:r>
            <a:endParaRPr sz="250">
              <a:latin typeface="Arial"/>
              <a:cs typeface="Arial"/>
            </a:endParaRPr>
          </a:p>
        </p:txBody>
      </p:sp>
      <p:sp>
        <p:nvSpPr>
          <p:cNvPr id="31" name="object 31"/>
          <p:cNvSpPr txBox="1"/>
          <p:nvPr/>
        </p:nvSpPr>
        <p:spPr>
          <a:xfrm>
            <a:off x="903544" y="4084781"/>
            <a:ext cx="1329690" cy="198120"/>
          </a:xfrm>
          <a:prstGeom prst="rect">
            <a:avLst/>
          </a:prstGeom>
        </p:spPr>
        <p:txBody>
          <a:bodyPr vert="horz" wrap="square" lIns="0" tIns="31750" rIns="0" bIns="0" rtlCol="0">
            <a:spAutoFit/>
          </a:bodyPr>
          <a:lstStyle/>
          <a:p>
            <a:pPr marL="38100">
              <a:spcBef>
                <a:spcPts val="250"/>
              </a:spcBef>
            </a:pPr>
            <a:r>
              <a:rPr sz="225" spc="-15" baseline="37037" dirty="0">
                <a:latin typeface="Arial"/>
                <a:cs typeface="Arial"/>
              </a:rPr>
              <a:t>8</a:t>
            </a:r>
            <a:r>
              <a:rPr sz="250" spc="-10" dirty="0">
                <a:latin typeface="Arial"/>
                <a:cs typeface="Arial"/>
              </a:rPr>
              <a:t>Department</a:t>
            </a:r>
            <a:r>
              <a:rPr sz="250" dirty="0">
                <a:latin typeface="Arial"/>
                <a:cs typeface="Arial"/>
              </a:rPr>
              <a:t> </a:t>
            </a:r>
            <a:r>
              <a:rPr sz="250" spc="-10" dirty="0">
                <a:latin typeface="Arial"/>
                <a:cs typeface="Arial"/>
              </a:rPr>
              <a:t>of</a:t>
            </a:r>
            <a:r>
              <a:rPr sz="250" spc="5" dirty="0">
                <a:latin typeface="Arial"/>
                <a:cs typeface="Arial"/>
              </a:rPr>
              <a:t> </a:t>
            </a:r>
            <a:r>
              <a:rPr sz="250" spc="-15" dirty="0">
                <a:latin typeface="Arial"/>
                <a:cs typeface="Arial"/>
              </a:rPr>
              <a:t>Chemistry</a:t>
            </a:r>
            <a:r>
              <a:rPr sz="250" spc="5" dirty="0">
                <a:latin typeface="Arial"/>
                <a:cs typeface="Arial"/>
              </a:rPr>
              <a:t> </a:t>
            </a:r>
            <a:r>
              <a:rPr sz="250" spc="-15" dirty="0">
                <a:latin typeface="Arial"/>
                <a:cs typeface="Arial"/>
              </a:rPr>
              <a:t>and</a:t>
            </a:r>
            <a:r>
              <a:rPr sz="250" dirty="0">
                <a:latin typeface="Arial"/>
                <a:cs typeface="Arial"/>
              </a:rPr>
              <a:t> </a:t>
            </a:r>
            <a:r>
              <a:rPr sz="250" spc="-10" dirty="0">
                <a:latin typeface="Arial"/>
                <a:cs typeface="Arial"/>
              </a:rPr>
              <a:t>Biochemistry,</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5" dirty="0">
                <a:latin typeface="Arial"/>
                <a:cs typeface="Arial"/>
              </a:rPr>
              <a:t> </a:t>
            </a:r>
            <a:r>
              <a:rPr sz="250" spc="-15" dirty="0">
                <a:latin typeface="Arial"/>
                <a:cs typeface="Arial"/>
              </a:rPr>
              <a:t>CO</a:t>
            </a:r>
            <a:r>
              <a:rPr sz="250"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9</a:t>
            </a:r>
            <a:r>
              <a:rPr sz="250" spc="-10" dirty="0">
                <a:latin typeface="Arial"/>
                <a:cs typeface="Arial"/>
              </a:rPr>
              <a:t>Howard</a:t>
            </a:r>
            <a:r>
              <a:rPr sz="250" spc="5" dirty="0">
                <a:latin typeface="Arial"/>
                <a:cs typeface="Arial"/>
              </a:rPr>
              <a:t> </a:t>
            </a:r>
            <a:r>
              <a:rPr sz="250" spc="-15" dirty="0">
                <a:latin typeface="Arial"/>
                <a:cs typeface="Arial"/>
              </a:rPr>
              <a:t>Hughes</a:t>
            </a:r>
            <a:r>
              <a:rPr sz="250" spc="5" dirty="0">
                <a:latin typeface="Arial"/>
                <a:cs typeface="Arial"/>
              </a:rPr>
              <a:t> </a:t>
            </a:r>
            <a:r>
              <a:rPr sz="250" spc="-15" dirty="0">
                <a:latin typeface="Arial"/>
                <a:cs typeface="Arial"/>
              </a:rPr>
              <a:t>Medical</a:t>
            </a:r>
            <a:r>
              <a:rPr sz="250" spc="5" dirty="0">
                <a:latin typeface="Arial"/>
                <a:cs typeface="Arial"/>
              </a:rPr>
              <a:t> </a:t>
            </a:r>
            <a:r>
              <a:rPr sz="250" spc="-10" dirty="0">
                <a:latin typeface="Arial"/>
                <a:cs typeface="Arial"/>
              </a:rPr>
              <a:t>Institute,</a:t>
            </a:r>
            <a:r>
              <a:rPr sz="250" spc="5" dirty="0">
                <a:latin typeface="Arial"/>
                <a:cs typeface="Arial"/>
              </a:rPr>
              <a:t> </a:t>
            </a:r>
            <a:r>
              <a:rPr sz="250" spc="-10" dirty="0">
                <a:latin typeface="Arial"/>
                <a:cs typeface="Arial"/>
              </a:rPr>
              <a:t>University</a:t>
            </a:r>
            <a:r>
              <a:rPr sz="250" spc="5" dirty="0">
                <a:latin typeface="Arial"/>
                <a:cs typeface="Arial"/>
              </a:rPr>
              <a:t> </a:t>
            </a:r>
            <a:r>
              <a:rPr sz="250" spc="-10" dirty="0">
                <a:latin typeface="Arial"/>
                <a:cs typeface="Arial"/>
              </a:rPr>
              <a:t>of</a:t>
            </a:r>
            <a:r>
              <a:rPr sz="250" spc="5" dirty="0">
                <a:latin typeface="Arial"/>
                <a:cs typeface="Arial"/>
              </a:rPr>
              <a:t> </a:t>
            </a:r>
            <a:r>
              <a:rPr sz="250" spc="-10" dirty="0">
                <a:latin typeface="Arial"/>
                <a:cs typeface="Arial"/>
              </a:rPr>
              <a:t>Colorado,</a:t>
            </a:r>
            <a:r>
              <a:rPr sz="250" spc="5" dirty="0">
                <a:latin typeface="Arial"/>
                <a:cs typeface="Arial"/>
              </a:rPr>
              <a:t> </a:t>
            </a:r>
            <a:r>
              <a:rPr sz="250" spc="-15" dirty="0">
                <a:latin typeface="Arial"/>
                <a:cs typeface="Arial"/>
              </a:rPr>
              <a:t>Boulder,</a:t>
            </a:r>
            <a:r>
              <a:rPr sz="250" spc="10" dirty="0">
                <a:latin typeface="Arial"/>
                <a:cs typeface="Arial"/>
              </a:rPr>
              <a:t> </a:t>
            </a:r>
            <a:r>
              <a:rPr sz="250" spc="-15" dirty="0">
                <a:latin typeface="Arial"/>
                <a:cs typeface="Arial"/>
              </a:rPr>
              <a:t>CO</a:t>
            </a:r>
            <a:r>
              <a:rPr sz="250" spc="5" dirty="0">
                <a:latin typeface="Arial"/>
                <a:cs typeface="Arial"/>
              </a:rPr>
              <a:t> </a:t>
            </a:r>
            <a:r>
              <a:rPr sz="250" spc="-10" dirty="0">
                <a:latin typeface="Arial"/>
                <a:cs typeface="Arial"/>
              </a:rPr>
              <a:t>80309,</a:t>
            </a:r>
            <a:r>
              <a:rPr sz="250" spc="5" dirty="0">
                <a:latin typeface="Arial"/>
                <a:cs typeface="Arial"/>
              </a:rPr>
              <a:t> </a:t>
            </a:r>
            <a:r>
              <a:rPr sz="250" spc="-15" dirty="0">
                <a:latin typeface="Arial"/>
                <a:cs typeface="Arial"/>
              </a:rPr>
              <a:t>USA</a:t>
            </a:r>
            <a:endParaRPr sz="250">
              <a:latin typeface="Arial"/>
              <a:cs typeface="Arial"/>
            </a:endParaRPr>
          </a:p>
          <a:p>
            <a:pPr marL="38100">
              <a:spcBef>
                <a:spcPts val="155"/>
              </a:spcBef>
            </a:pPr>
            <a:r>
              <a:rPr sz="225" spc="-15" baseline="37037" dirty="0">
                <a:latin typeface="Arial"/>
                <a:cs typeface="Arial"/>
              </a:rPr>
              <a:t>10</a:t>
            </a:r>
            <a:r>
              <a:rPr sz="250" spc="-10" dirty="0">
                <a:latin typeface="Arial"/>
                <a:cs typeface="Arial"/>
              </a:rPr>
              <a:t>Division</a:t>
            </a:r>
            <a:r>
              <a:rPr sz="250" spc="10" dirty="0">
                <a:latin typeface="Arial"/>
                <a:cs typeface="Arial"/>
              </a:rPr>
              <a:t> </a:t>
            </a:r>
            <a:r>
              <a:rPr sz="250" spc="-10" dirty="0">
                <a:latin typeface="Arial"/>
                <a:cs typeface="Arial"/>
              </a:rPr>
              <a:t>of</a:t>
            </a:r>
            <a:r>
              <a:rPr sz="250" spc="10" dirty="0">
                <a:latin typeface="Arial"/>
                <a:cs typeface="Arial"/>
              </a:rPr>
              <a:t> </a:t>
            </a:r>
            <a:r>
              <a:rPr sz="250" spc="-10" dirty="0">
                <a:latin typeface="Arial"/>
                <a:cs typeface="Arial"/>
              </a:rPr>
              <a:t>Gastroenterology,</a:t>
            </a:r>
            <a:r>
              <a:rPr sz="250" spc="10" dirty="0">
                <a:latin typeface="Arial"/>
                <a:cs typeface="Arial"/>
              </a:rPr>
              <a:t> </a:t>
            </a:r>
            <a:r>
              <a:rPr sz="250" spc="-15" dirty="0">
                <a:latin typeface="Arial"/>
                <a:cs typeface="Arial"/>
              </a:rPr>
              <a:t>Children's</a:t>
            </a:r>
            <a:r>
              <a:rPr sz="250" spc="10" dirty="0">
                <a:latin typeface="Arial"/>
                <a:cs typeface="Arial"/>
              </a:rPr>
              <a:t> </a:t>
            </a:r>
            <a:r>
              <a:rPr sz="250" spc="-10" dirty="0">
                <a:latin typeface="Arial"/>
                <a:cs typeface="Arial"/>
              </a:rPr>
              <a:t>Hospital</a:t>
            </a:r>
            <a:r>
              <a:rPr sz="250" spc="5" dirty="0">
                <a:latin typeface="Arial"/>
                <a:cs typeface="Arial"/>
              </a:rPr>
              <a:t> </a:t>
            </a:r>
            <a:r>
              <a:rPr sz="250" spc="-10" dirty="0">
                <a:latin typeface="Arial"/>
                <a:cs typeface="Arial"/>
              </a:rPr>
              <a:t>of</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Philadelphia,</a:t>
            </a:r>
            <a:r>
              <a:rPr sz="250" spc="10" dirty="0">
                <a:latin typeface="Arial"/>
                <a:cs typeface="Arial"/>
              </a:rPr>
              <a:t> </a:t>
            </a:r>
            <a:r>
              <a:rPr sz="250" spc="-15" dirty="0">
                <a:latin typeface="Arial"/>
                <a:cs typeface="Arial"/>
              </a:rPr>
              <a:t>PA</a:t>
            </a:r>
            <a:r>
              <a:rPr sz="250" spc="5" dirty="0">
                <a:latin typeface="Arial"/>
                <a:cs typeface="Arial"/>
              </a:rPr>
              <a:t> </a:t>
            </a:r>
            <a:r>
              <a:rPr sz="250" spc="-10" dirty="0">
                <a:latin typeface="Arial"/>
                <a:cs typeface="Arial"/>
              </a:rPr>
              <a:t>19104,</a:t>
            </a:r>
            <a:r>
              <a:rPr sz="250" spc="10" dirty="0">
                <a:latin typeface="Arial"/>
                <a:cs typeface="Arial"/>
              </a:rPr>
              <a:t> </a:t>
            </a:r>
            <a:r>
              <a:rPr sz="250" spc="-15" dirty="0">
                <a:latin typeface="Arial"/>
                <a:cs typeface="Arial"/>
              </a:rPr>
              <a:t>USA</a:t>
            </a:r>
            <a:endParaRPr sz="250">
              <a:latin typeface="Arial"/>
              <a:cs typeface="Arial"/>
            </a:endParaRPr>
          </a:p>
        </p:txBody>
      </p:sp>
      <p:sp>
        <p:nvSpPr>
          <p:cNvPr id="32" name="object 32"/>
          <p:cNvSpPr txBox="1"/>
          <p:nvPr/>
        </p:nvSpPr>
        <p:spPr>
          <a:xfrm>
            <a:off x="928945" y="4294450"/>
            <a:ext cx="168275" cy="58991"/>
          </a:xfrm>
          <a:prstGeom prst="rect">
            <a:avLst/>
          </a:prstGeom>
        </p:spPr>
        <p:txBody>
          <a:bodyPr vert="horz" wrap="square" lIns="0" tIns="12700" rIns="0" bIns="0" rtlCol="0">
            <a:spAutoFit/>
          </a:bodyPr>
          <a:lstStyle/>
          <a:p>
            <a:pPr marL="12700">
              <a:spcBef>
                <a:spcPts val="100"/>
              </a:spcBef>
            </a:pPr>
            <a:r>
              <a:rPr sz="300" b="1" spc="-15" dirty="0">
                <a:latin typeface="Arial"/>
                <a:cs typeface="Arial"/>
              </a:rPr>
              <a:t>A</a:t>
            </a:r>
            <a:r>
              <a:rPr sz="300" b="1" spc="-20" dirty="0">
                <a:latin typeface="Arial"/>
                <a:cs typeface="Arial"/>
              </a:rPr>
              <a:t>bs</a:t>
            </a:r>
            <a:r>
              <a:rPr sz="300" b="1" spc="-10" dirty="0">
                <a:latin typeface="Arial"/>
                <a:cs typeface="Arial"/>
              </a:rPr>
              <a:t>tr</a:t>
            </a:r>
            <a:r>
              <a:rPr sz="300" b="1" spc="-20" dirty="0">
                <a:latin typeface="Arial"/>
                <a:cs typeface="Arial"/>
              </a:rPr>
              <a:t>ac</a:t>
            </a:r>
            <a:r>
              <a:rPr sz="300" b="1" spc="-10" dirty="0">
                <a:latin typeface="Arial"/>
                <a:cs typeface="Arial"/>
              </a:rPr>
              <a:t>t</a:t>
            </a:r>
            <a:endParaRPr sz="300">
              <a:latin typeface="Arial"/>
              <a:cs typeface="Arial"/>
            </a:endParaRPr>
          </a:p>
        </p:txBody>
      </p:sp>
      <p:sp>
        <p:nvSpPr>
          <p:cNvPr id="33" name="object 33"/>
          <p:cNvSpPr txBox="1"/>
          <p:nvPr/>
        </p:nvSpPr>
        <p:spPr>
          <a:xfrm>
            <a:off x="982146" y="4355217"/>
            <a:ext cx="1185545" cy="332740"/>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Diet</a:t>
            </a:r>
            <a:r>
              <a:rPr sz="250" spc="-5" dirty="0">
                <a:latin typeface="Times New Roman"/>
                <a:cs typeface="Times New Roman"/>
              </a:rPr>
              <a:t> </a:t>
            </a:r>
            <a:r>
              <a:rPr sz="250" spc="-10" dirty="0">
                <a:latin typeface="Times New Roman"/>
                <a:cs typeface="Times New Roman"/>
              </a:rPr>
              <a:t>strongly affects </a:t>
            </a:r>
            <a:r>
              <a:rPr sz="250" spc="-15" dirty="0">
                <a:latin typeface="Times New Roman"/>
                <a:cs typeface="Times New Roman"/>
              </a:rPr>
              <a:t>human</a:t>
            </a:r>
            <a:r>
              <a:rPr sz="250" spc="-10" dirty="0">
                <a:latin typeface="Times New Roman"/>
                <a:cs typeface="Times New Roman"/>
              </a:rPr>
              <a:t> health,</a:t>
            </a:r>
            <a:r>
              <a:rPr sz="250" spc="-5" dirty="0">
                <a:latin typeface="Times New Roman"/>
                <a:cs typeface="Times New Roman"/>
              </a:rPr>
              <a:t> </a:t>
            </a:r>
            <a:r>
              <a:rPr sz="250" spc="-10" dirty="0">
                <a:latin typeface="Times New Roman"/>
                <a:cs typeface="Times New Roman"/>
              </a:rPr>
              <a:t>partly</a:t>
            </a:r>
            <a:r>
              <a:rPr sz="250" spc="40" dirty="0">
                <a:latin typeface="Times New Roman"/>
                <a:cs typeface="Times New Roman"/>
              </a:rPr>
              <a:t> </a:t>
            </a:r>
            <a:r>
              <a:rPr sz="250" spc="-15" dirty="0">
                <a:latin typeface="Times New Roman"/>
                <a:cs typeface="Times New Roman"/>
              </a:rPr>
              <a:t>by</a:t>
            </a:r>
            <a:r>
              <a:rPr sz="250" spc="35" dirty="0">
                <a:latin typeface="Times New Roman"/>
                <a:cs typeface="Times New Roman"/>
              </a:rPr>
              <a:t> </a:t>
            </a:r>
            <a:r>
              <a:rPr sz="250" spc="-10" dirty="0">
                <a:latin typeface="Times New Roman"/>
                <a:cs typeface="Times New Roman"/>
              </a:rPr>
              <a:t>modulating gut </a:t>
            </a:r>
            <a:r>
              <a:rPr sz="250" spc="-15" dirty="0">
                <a:latin typeface="Times New Roman"/>
                <a:cs typeface="Times New Roman"/>
              </a:rPr>
              <a:t>microbiome</a:t>
            </a:r>
            <a:r>
              <a:rPr sz="250" spc="30" dirty="0">
                <a:latin typeface="Times New Roman"/>
                <a:cs typeface="Times New Roman"/>
              </a:rPr>
              <a:t> </a:t>
            </a:r>
            <a:r>
              <a:rPr sz="250" spc="-10" dirty="0">
                <a:latin typeface="Times New Roman"/>
                <a:cs typeface="Times New Roman"/>
              </a:rPr>
              <a:t>composition.</a:t>
            </a:r>
            <a:r>
              <a:rPr sz="250" spc="45" dirty="0">
                <a:latin typeface="Times New Roman"/>
                <a:cs typeface="Times New Roman"/>
              </a:rPr>
              <a:t> </a:t>
            </a:r>
            <a:r>
              <a:rPr sz="250" spc="-15" dirty="0">
                <a:latin typeface="Times New Roman"/>
                <a:cs typeface="Times New Roman"/>
              </a:rPr>
              <a:t>We</a:t>
            </a:r>
            <a:r>
              <a:rPr sz="250" spc="30" dirty="0">
                <a:latin typeface="Times New Roman"/>
                <a:cs typeface="Times New Roman"/>
              </a:rPr>
              <a:t> </a:t>
            </a:r>
            <a:r>
              <a:rPr sz="250" spc="-15" dirty="0">
                <a:latin typeface="Times New Roman"/>
                <a:cs typeface="Times New Roman"/>
              </a:rPr>
              <a:t>used </a:t>
            </a:r>
            <a:r>
              <a:rPr sz="250" spc="-10" dirty="0">
                <a:latin typeface="Times New Roman"/>
                <a:cs typeface="Times New Roman"/>
              </a:rPr>
              <a:t> diet</a:t>
            </a:r>
            <a:r>
              <a:rPr sz="250" spc="-5" dirty="0">
                <a:latin typeface="Times New Roman"/>
                <a:cs typeface="Times New Roman"/>
              </a:rPr>
              <a:t> </a:t>
            </a:r>
            <a:r>
              <a:rPr sz="250" spc="-10" dirty="0">
                <a:latin typeface="Times New Roman"/>
                <a:cs typeface="Times New Roman"/>
              </a:rPr>
              <a:t>inventories</a:t>
            </a:r>
            <a:r>
              <a:rPr sz="250" spc="-5" dirty="0">
                <a:latin typeface="Times New Roman"/>
                <a:cs typeface="Times New Roman"/>
              </a:rPr>
              <a:t> </a:t>
            </a:r>
            <a:r>
              <a:rPr sz="250" spc="-15" dirty="0">
                <a:latin typeface="Times New Roman"/>
                <a:cs typeface="Times New Roman"/>
              </a:rPr>
              <a:t>and</a:t>
            </a:r>
            <a:r>
              <a:rPr sz="250" spc="-10" dirty="0">
                <a:latin typeface="Times New Roman"/>
                <a:cs typeface="Times New Roman"/>
              </a:rPr>
              <a:t> </a:t>
            </a:r>
            <a:r>
              <a:rPr sz="250" spc="-5" dirty="0">
                <a:latin typeface="Times New Roman"/>
                <a:cs typeface="Times New Roman"/>
              </a:rPr>
              <a:t>16S </a:t>
            </a:r>
            <a:r>
              <a:rPr sz="250" spc="-15" dirty="0">
                <a:latin typeface="Times New Roman"/>
                <a:cs typeface="Times New Roman"/>
              </a:rPr>
              <a:t>rDNA</a:t>
            </a:r>
            <a:r>
              <a:rPr sz="250" spc="-10" dirty="0">
                <a:latin typeface="Times New Roman"/>
                <a:cs typeface="Times New Roman"/>
              </a:rPr>
              <a:t> </a:t>
            </a:r>
            <a:r>
              <a:rPr sz="250" spc="-15" dirty="0">
                <a:latin typeface="Times New Roman"/>
                <a:cs typeface="Times New Roman"/>
              </a:rPr>
              <a:t>sequencing</a:t>
            </a:r>
            <a:r>
              <a:rPr sz="250" spc="30" dirty="0">
                <a:latin typeface="Times New Roman"/>
                <a:cs typeface="Times New Roman"/>
              </a:rPr>
              <a:t> </a:t>
            </a:r>
            <a:r>
              <a:rPr sz="250" spc="-10" dirty="0">
                <a:latin typeface="Times New Roman"/>
                <a:cs typeface="Times New Roman"/>
              </a:rPr>
              <a:t>to</a:t>
            </a:r>
            <a:r>
              <a:rPr sz="250" spc="45" dirty="0">
                <a:latin typeface="Times New Roman"/>
                <a:cs typeface="Times New Roman"/>
              </a:rPr>
              <a:t> </a:t>
            </a:r>
            <a:r>
              <a:rPr sz="250" spc="-10" dirty="0">
                <a:latin typeface="Times New Roman"/>
                <a:cs typeface="Times New Roman"/>
              </a:rPr>
              <a:t>characterize</a:t>
            </a:r>
            <a:r>
              <a:rPr sz="250" spc="40" dirty="0">
                <a:latin typeface="Times New Roman"/>
                <a:cs typeface="Times New Roman"/>
              </a:rPr>
              <a:t> </a:t>
            </a:r>
            <a:r>
              <a:rPr sz="250" spc="-10" dirty="0">
                <a:latin typeface="Times New Roman"/>
                <a:cs typeface="Times New Roman"/>
              </a:rPr>
              <a:t>fecal</a:t>
            </a:r>
            <a:r>
              <a:rPr sz="250" spc="45" dirty="0">
                <a:latin typeface="Times New Roman"/>
                <a:cs typeface="Times New Roman"/>
              </a:rPr>
              <a:t> </a:t>
            </a:r>
            <a:r>
              <a:rPr sz="250" spc="-15" dirty="0">
                <a:latin typeface="Times New Roman"/>
                <a:cs typeface="Times New Roman"/>
              </a:rPr>
              <a:t>samples</a:t>
            </a:r>
            <a:r>
              <a:rPr sz="250" spc="30" dirty="0">
                <a:latin typeface="Times New Roman"/>
                <a:cs typeface="Times New Roman"/>
              </a:rPr>
              <a:t> </a:t>
            </a:r>
            <a:r>
              <a:rPr sz="250" spc="-15" dirty="0">
                <a:latin typeface="Times New Roman"/>
                <a:cs typeface="Times New Roman"/>
              </a:rPr>
              <a:t>from</a:t>
            </a:r>
            <a:r>
              <a:rPr sz="250" spc="35" dirty="0">
                <a:latin typeface="Times New Roman"/>
                <a:cs typeface="Times New Roman"/>
              </a:rPr>
              <a:t> </a:t>
            </a:r>
            <a:r>
              <a:rPr sz="250" spc="-10" dirty="0">
                <a:latin typeface="Times New Roman"/>
                <a:cs typeface="Times New Roman"/>
              </a:rPr>
              <a:t>98</a:t>
            </a:r>
            <a:r>
              <a:rPr sz="250" spc="40" dirty="0">
                <a:latin typeface="Times New Roman"/>
                <a:cs typeface="Times New Roman"/>
              </a:rPr>
              <a:t> </a:t>
            </a:r>
            <a:r>
              <a:rPr sz="250" spc="-10" dirty="0">
                <a:latin typeface="Times New Roman"/>
                <a:cs typeface="Times New Roman"/>
              </a:rPr>
              <a:t>individuals. </a:t>
            </a:r>
            <a:r>
              <a:rPr sz="250" spc="-5" dirty="0">
                <a:latin typeface="Times New Roman"/>
                <a:cs typeface="Times New Roman"/>
              </a:rPr>
              <a:t> </a:t>
            </a:r>
            <a:r>
              <a:rPr sz="250" spc="-10" dirty="0">
                <a:latin typeface="Times New Roman"/>
                <a:cs typeface="Times New Roman"/>
              </a:rPr>
              <a:t>Fecal communities clustered into</a:t>
            </a:r>
            <a:r>
              <a:rPr sz="250" spc="-5" dirty="0">
                <a:latin typeface="Times New Roman"/>
                <a:cs typeface="Times New Roman"/>
              </a:rPr>
              <a:t> </a:t>
            </a:r>
            <a:r>
              <a:rPr sz="250" spc="-10" dirty="0">
                <a:latin typeface="Times New Roman"/>
                <a:cs typeface="Times New Roman"/>
              </a:rPr>
              <a:t>enterotypes distinguished primarily</a:t>
            </a:r>
            <a:r>
              <a:rPr sz="250" dirty="0">
                <a:latin typeface="Times New Roman"/>
                <a:cs typeface="Times New Roman"/>
              </a:rPr>
              <a:t> </a:t>
            </a:r>
            <a:r>
              <a:rPr sz="250" spc="-15" dirty="0">
                <a:latin typeface="Times New Roman"/>
                <a:cs typeface="Times New Roman"/>
              </a:rPr>
              <a:t>by</a:t>
            </a:r>
            <a:r>
              <a:rPr sz="250" spc="-10" dirty="0">
                <a:latin typeface="Times New Roman"/>
                <a:cs typeface="Times New Roman"/>
              </a:rPr>
              <a:t> levels of</a:t>
            </a:r>
            <a:r>
              <a:rPr sz="250" spc="5" dirty="0">
                <a:latin typeface="Times New Roman"/>
                <a:cs typeface="Times New Roman"/>
              </a:rPr>
              <a:t> </a:t>
            </a:r>
            <a:r>
              <a:rPr sz="250" spc="-10" dirty="0">
                <a:latin typeface="Times New Roman"/>
                <a:cs typeface="Times New Roman"/>
              </a:rPr>
              <a:t>Bacteroides</a:t>
            </a:r>
            <a:r>
              <a:rPr sz="250" dirty="0">
                <a:latin typeface="Times New Roman"/>
                <a:cs typeface="Times New Roman"/>
              </a:rPr>
              <a:t> </a:t>
            </a:r>
            <a:r>
              <a:rPr sz="250" spc="-15" dirty="0">
                <a:latin typeface="Times New Roman"/>
                <a:cs typeface="Times New Roman"/>
              </a:rPr>
              <a:t>and </a:t>
            </a:r>
            <a:r>
              <a:rPr sz="250" spc="-10" dirty="0">
                <a:latin typeface="Times New Roman"/>
                <a:cs typeface="Times New Roman"/>
              </a:rPr>
              <a:t> Prevotella.</a:t>
            </a:r>
            <a:r>
              <a:rPr sz="250" dirty="0">
                <a:latin typeface="Times New Roman"/>
                <a:cs typeface="Times New Roman"/>
              </a:rPr>
              <a:t> </a:t>
            </a:r>
            <a:r>
              <a:rPr sz="250" spc="-10" dirty="0">
                <a:latin typeface="Times New Roman"/>
                <a:cs typeface="Times New Roman"/>
              </a:rPr>
              <a:t>Enterotypes</a:t>
            </a:r>
            <a:r>
              <a:rPr sz="250" dirty="0">
                <a:latin typeface="Times New Roman"/>
                <a:cs typeface="Times New Roman"/>
              </a:rPr>
              <a:t> </a:t>
            </a:r>
            <a:r>
              <a:rPr sz="250" spc="-10" dirty="0">
                <a:latin typeface="Times New Roman"/>
                <a:cs typeface="Times New Roman"/>
              </a:rPr>
              <a:t>were</a:t>
            </a:r>
            <a:r>
              <a:rPr sz="250" dirty="0">
                <a:latin typeface="Times New Roman"/>
                <a:cs typeface="Times New Roman"/>
              </a:rPr>
              <a:t> </a:t>
            </a:r>
            <a:r>
              <a:rPr sz="250" spc="-10" dirty="0">
                <a:latin typeface="Times New Roman"/>
                <a:cs typeface="Times New Roman"/>
              </a:rPr>
              <a:t>strongly</a:t>
            </a:r>
            <a:r>
              <a:rPr sz="250" spc="-5" dirty="0">
                <a:latin typeface="Times New Roman"/>
                <a:cs typeface="Times New Roman"/>
              </a:rPr>
              <a:t> </a:t>
            </a:r>
            <a:r>
              <a:rPr sz="250" spc="-10" dirty="0">
                <a:latin typeface="Times New Roman"/>
                <a:cs typeface="Times New Roman"/>
              </a:rPr>
              <a:t>associated</a:t>
            </a:r>
            <a:r>
              <a:rPr sz="250" dirty="0">
                <a:latin typeface="Times New Roman"/>
                <a:cs typeface="Times New Roman"/>
              </a:rPr>
              <a:t> </a:t>
            </a:r>
            <a:r>
              <a:rPr sz="250" spc="-10" dirty="0">
                <a:latin typeface="Times New Roman"/>
                <a:cs typeface="Times New Roman"/>
              </a:rPr>
              <a:t>with</a:t>
            </a:r>
            <a:r>
              <a:rPr sz="250" dirty="0">
                <a:latin typeface="Times New Roman"/>
                <a:cs typeface="Times New Roman"/>
              </a:rPr>
              <a:t> </a:t>
            </a:r>
            <a:r>
              <a:rPr sz="250" spc="-10" dirty="0">
                <a:latin typeface="Times New Roman"/>
                <a:cs typeface="Times New Roman"/>
              </a:rPr>
              <a:t>long-term</a:t>
            </a:r>
            <a:r>
              <a:rPr sz="250" spc="-5" dirty="0">
                <a:latin typeface="Times New Roman"/>
                <a:cs typeface="Times New Roman"/>
              </a:rPr>
              <a:t> </a:t>
            </a:r>
            <a:r>
              <a:rPr sz="250" spc="-10" dirty="0">
                <a:latin typeface="Times New Roman"/>
                <a:cs typeface="Times New Roman"/>
              </a:rPr>
              <a:t>diets,</a:t>
            </a:r>
            <a:r>
              <a:rPr sz="250" spc="5" dirty="0">
                <a:latin typeface="Times New Roman"/>
                <a:cs typeface="Times New Roman"/>
              </a:rPr>
              <a:t> </a:t>
            </a:r>
            <a:r>
              <a:rPr sz="250" spc="-10" dirty="0">
                <a:latin typeface="Times New Roman"/>
                <a:cs typeface="Times New Roman"/>
              </a:rPr>
              <a:t>particularly</a:t>
            </a:r>
            <a:r>
              <a:rPr sz="250" dirty="0">
                <a:latin typeface="Times New Roman"/>
                <a:cs typeface="Times New Roman"/>
              </a:rPr>
              <a:t> </a:t>
            </a:r>
            <a:r>
              <a:rPr sz="250" spc="-10" dirty="0">
                <a:latin typeface="Times New Roman"/>
                <a:cs typeface="Times New Roman"/>
              </a:rPr>
              <a:t>protein</a:t>
            </a:r>
            <a:r>
              <a:rPr sz="250" spc="-5" dirty="0">
                <a:latin typeface="Times New Roman"/>
                <a:cs typeface="Times New Roman"/>
              </a:rPr>
              <a:t> </a:t>
            </a:r>
            <a:r>
              <a:rPr sz="250" spc="-15" dirty="0">
                <a:latin typeface="Times New Roman"/>
                <a:cs typeface="Times New Roman"/>
              </a:rPr>
              <a:t>and </a:t>
            </a:r>
            <a:r>
              <a:rPr sz="250" spc="-10" dirty="0">
                <a:latin typeface="Times New Roman"/>
                <a:cs typeface="Times New Roman"/>
              </a:rPr>
              <a:t> animal</a:t>
            </a:r>
            <a:r>
              <a:rPr sz="250" dirty="0">
                <a:latin typeface="Times New Roman"/>
                <a:cs typeface="Times New Roman"/>
              </a:rPr>
              <a:t> </a:t>
            </a:r>
            <a:r>
              <a:rPr sz="250" spc="-10" dirty="0">
                <a:latin typeface="Times New Roman"/>
                <a:cs typeface="Times New Roman"/>
              </a:rPr>
              <a:t>fat</a:t>
            </a:r>
            <a:r>
              <a:rPr sz="250" spc="10" dirty="0">
                <a:latin typeface="Times New Roman"/>
                <a:cs typeface="Times New Roman"/>
              </a:rPr>
              <a:t> </a:t>
            </a:r>
            <a:r>
              <a:rPr sz="250" spc="-10" dirty="0">
                <a:latin typeface="Times New Roman"/>
                <a:cs typeface="Times New Roman"/>
              </a:rPr>
              <a:t>(Bacteroides)</a:t>
            </a:r>
            <a:r>
              <a:rPr sz="250" spc="5" dirty="0">
                <a:latin typeface="Times New Roman"/>
                <a:cs typeface="Times New Roman"/>
              </a:rPr>
              <a:t> </a:t>
            </a:r>
            <a:r>
              <a:rPr sz="250" spc="-10" dirty="0">
                <a:latin typeface="Times New Roman"/>
                <a:cs typeface="Times New Roman"/>
              </a:rPr>
              <a:t>versus</a:t>
            </a:r>
            <a:r>
              <a:rPr sz="250" spc="5" dirty="0">
                <a:latin typeface="Times New Roman"/>
                <a:cs typeface="Times New Roman"/>
              </a:rPr>
              <a:t> </a:t>
            </a:r>
            <a:r>
              <a:rPr sz="250" spc="-10" dirty="0">
                <a:latin typeface="Times New Roman"/>
                <a:cs typeface="Times New Roman"/>
              </a:rPr>
              <a:t>carbohydrates</a:t>
            </a:r>
            <a:r>
              <a:rPr sz="250" spc="5" dirty="0">
                <a:latin typeface="Times New Roman"/>
                <a:cs typeface="Times New Roman"/>
              </a:rPr>
              <a:t> </a:t>
            </a:r>
            <a:r>
              <a:rPr sz="250" spc="-10" dirty="0">
                <a:latin typeface="Times New Roman"/>
                <a:cs typeface="Times New Roman"/>
              </a:rPr>
              <a:t>(Prevotella).</a:t>
            </a:r>
            <a:r>
              <a:rPr sz="250" spc="5" dirty="0">
                <a:latin typeface="Times New Roman"/>
                <a:cs typeface="Times New Roman"/>
              </a:rPr>
              <a:t> </a:t>
            </a:r>
            <a:r>
              <a:rPr sz="250" spc="-15" dirty="0">
                <a:latin typeface="Times New Roman"/>
                <a:cs typeface="Times New Roman"/>
              </a:rPr>
              <a:t>A</a:t>
            </a:r>
            <a:r>
              <a:rPr sz="250" dirty="0">
                <a:latin typeface="Times New Roman"/>
                <a:cs typeface="Times New Roman"/>
              </a:rPr>
              <a:t> </a:t>
            </a:r>
            <a:r>
              <a:rPr sz="250" spc="-10" dirty="0">
                <a:latin typeface="Times New Roman"/>
                <a:cs typeface="Times New Roman"/>
              </a:rPr>
              <a:t>controlled-feeding</a:t>
            </a:r>
            <a:r>
              <a:rPr sz="250" spc="5" dirty="0">
                <a:latin typeface="Times New Roman"/>
                <a:cs typeface="Times New Roman"/>
              </a:rPr>
              <a:t> </a:t>
            </a:r>
            <a:r>
              <a:rPr sz="250" spc="-10" dirty="0">
                <a:latin typeface="Times New Roman"/>
                <a:cs typeface="Times New Roman"/>
              </a:rPr>
              <a:t>study</a:t>
            </a:r>
            <a:r>
              <a:rPr sz="250" spc="5" dirty="0">
                <a:latin typeface="Times New Roman"/>
                <a:cs typeface="Times New Roman"/>
              </a:rPr>
              <a:t> </a:t>
            </a:r>
            <a:r>
              <a:rPr sz="250" spc="-10" dirty="0">
                <a:latin typeface="Times New Roman"/>
                <a:cs typeface="Times New Roman"/>
              </a:rPr>
              <a:t>of</a:t>
            </a:r>
            <a:r>
              <a:rPr sz="250" spc="5" dirty="0">
                <a:latin typeface="Times New Roman"/>
                <a:cs typeface="Times New Roman"/>
              </a:rPr>
              <a:t> </a:t>
            </a:r>
            <a:r>
              <a:rPr sz="250" spc="-15" dirty="0">
                <a:latin typeface="Times New Roman"/>
                <a:cs typeface="Times New Roman"/>
              </a:rPr>
              <a:t>10 </a:t>
            </a:r>
            <a:r>
              <a:rPr sz="250" spc="-10" dirty="0">
                <a:latin typeface="Times New Roman"/>
                <a:cs typeface="Times New Roman"/>
              </a:rPr>
              <a:t> subjects</a:t>
            </a:r>
            <a:r>
              <a:rPr sz="250" spc="-5" dirty="0">
                <a:latin typeface="Times New Roman"/>
                <a:cs typeface="Times New Roman"/>
              </a:rPr>
              <a:t> </a:t>
            </a:r>
            <a:r>
              <a:rPr sz="250" spc="-15" dirty="0">
                <a:latin typeface="Times New Roman"/>
                <a:cs typeface="Times New Roman"/>
              </a:rPr>
              <a:t>showed</a:t>
            </a:r>
            <a:r>
              <a:rPr sz="250" spc="-5" dirty="0">
                <a:latin typeface="Times New Roman"/>
                <a:cs typeface="Times New Roman"/>
              </a:rPr>
              <a:t> </a:t>
            </a:r>
            <a:r>
              <a:rPr sz="250" spc="-10" dirty="0">
                <a:latin typeface="Times New Roman"/>
                <a:cs typeface="Times New Roman"/>
              </a:rPr>
              <a:t>that</a:t>
            </a:r>
            <a:r>
              <a:rPr sz="250" dirty="0">
                <a:latin typeface="Times New Roman"/>
                <a:cs typeface="Times New Roman"/>
              </a:rPr>
              <a:t> </a:t>
            </a:r>
            <a:r>
              <a:rPr sz="250" spc="-15" dirty="0">
                <a:latin typeface="Times New Roman"/>
                <a:cs typeface="Times New Roman"/>
              </a:rPr>
              <a:t>microbiome</a:t>
            </a:r>
            <a:r>
              <a:rPr sz="250" spc="-5" dirty="0">
                <a:latin typeface="Times New Roman"/>
                <a:cs typeface="Times New Roman"/>
              </a:rPr>
              <a:t> </a:t>
            </a:r>
            <a:r>
              <a:rPr sz="250" spc="-10" dirty="0">
                <a:latin typeface="Times New Roman"/>
                <a:cs typeface="Times New Roman"/>
              </a:rPr>
              <a:t>composition</a:t>
            </a:r>
            <a:r>
              <a:rPr sz="250" spc="-5" dirty="0">
                <a:latin typeface="Times New Roman"/>
                <a:cs typeface="Times New Roman"/>
              </a:rPr>
              <a:t> </a:t>
            </a:r>
            <a:r>
              <a:rPr sz="250" spc="-15" dirty="0">
                <a:latin typeface="Times New Roman"/>
                <a:cs typeface="Times New Roman"/>
              </a:rPr>
              <a:t>changed</a:t>
            </a:r>
            <a:r>
              <a:rPr sz="250" spc="-5" dirty="0">
                <a:latin typeface="Times New Roman"/>
                <a:cs typeface="Times New Roman"/>
              </a:rPr>
              <a:t> </a:t>
            </a:r>
            <a:r>
              <a:rPr sz="250" spc="-10" dirty="0">
                <a:latin typeface="Times New Roman"/>
                <a:cs typeface="Times New Roman"/>
              </a:rPr>
              <a:t>detectably</a:t>
            </a:r>
            <a:r>
              <a:rPr sz="250" spc="-5" dirty="0">
                <a:latin typeface="Times New Roman"/>
                <a:cs typeface="Times New Roman"/>
              </a:rPr>
              <a:t> </a:t>
            </a:r>
            <a:r>
              <a:rPr sz="250" spc="-10" dirty="0">
                <a:latin typeface="Times New Roman"/>
                <a:cs typeface="Times New Roman"/>
              </a:rPr>
              <a:t>within</a:t>
            </a:r>
            <a:r>
              <a:rPr sz="250" spc="-5" dirty="0">
                <a:latin typeface="Times New Roman"/>
                <a:cs typeface="Times New Roman"/>
              </a:rPr>
              <a:t> </a:t>
            </a:r>
            <a:r>
              <a:rPr sz="250" spc="-15" dirty="0">
                <a:latin typeface="Times New Roman"/>
                <a:cs typeface="Times New Roman"/>
              </a:rPr>
              <a:t>24</a:t>
            </a:r>
            <a:r>
              <a:rPr sz="250" spc="-5" dirty="0">
                <a:latin typeface="Times New Roman"/>
                <a:cs typeface="Times New Roman"/>
              </a:rPr>
              <a:t> </a:t>
            </a:r>
            <a:r>
              <a:rPr sz="250" spc="-10" dirty="0">
                <a:latin typeface="Times New Roman"/>
                <a:cs typeface="Times New Roman"/>
              </a:rPr>
              <a:t>hours</a:t>
            </a:r>
            <a:r>
              <a:rPr sz="250" spc="-5" dirty="0">
                <a:latin typeface="Times New Roman"/>
                <a:cs typeface="Times New Roman"/>
              </a:rPr>
              <a:t> </a:t>
            </a:r>
            <a:r>
              <a:rPr sz="250" spc="-10" dirty="0">
                <a:latin typeface="Times New Roman"/>
                <a:cs typeface="Times New Roman"/>
              </a:rPr>
              <a:t>of</a:t>
            </a:r>
            <a:r>
              <a:rPr sz="250" dirty="0">
                <a:latin typeface="Times New Roman"/>
                <a:cs typeface="Times New Roman"/>
              </a:rPr>
              <a:t> </a:t>
            </a:r>
            <a:r>
              <a:rPr sz="250" spc="-10" dirty="0">
                <a:latin typeface="Times New Roman"/>
                <a:cs typeface="Times New Roman"/>
              </a:rPr>
              <a:t>initiating</a:t>
            </a:r>
            <a:r>
              <a:rPr sz="250" spc="-5" dirty="0">
                <a:latin typeface="Times New Roman"/>
                <a:cs typeface="Times New Roman"/>
              </a:rPr>
              <a:t> </a:t>
            </a:r>
            <a:r>
              <a:rPr sz="250" spc="-10" dirty="0">
                <a:latin typeface="Times New Roman"/>
                <a:cs typeface="Times New Roman"/>
              </a:rPr>
              <a:t>a </a:t>
            </a:r>
            <a:r>
              <a:rPr sz="250" spc="-5" dirty="0">
                <a:latin typeface="Times New Roman"/>
                <a:cs typeface="Times New Roman"/>
              </a:rPr>
              <a:t> </a:t>
            </a:r>
            <a:r>
              <a:rPr sz="250" spc="-10" dirty="0">
                <a:latin typeface="Times New Roman"/>
                <a:cs typeface="Times New Roman"/>
              </a:rPr>
              <a:t>high-fat/low-fiber</a:t>
            </a:r>
            <a:r>
              <a:rPr sz="250" spc="-5" dirty="0">
                <a:latin typeface="Times New Roman"/>
                <a:cs typeface="Times New Roman"/>
              </a:rPr>
              <a:t> </a:t>
            </a:r>
            <a:r>
              <a:rPr sz="250" spc="-10" dirty="0">
                <a:latin typeface="Times New Roman"/>
                <a:cs typeface="Times New Roman"/>
              </a:rPr>
              <a:t>or</a:t>
            </a:r>
            <a:r>
              <a:rPr sz="250" spc="-5" dirty="0">
                <a:latin typeface="Times New Roman"/>
                <a:cs typeface="Times New Roman"/>
              </a:rPr>
              <a:t> </a:t>
            </a:r>
            <a:r>
              <a:rPr sz="250" spc="-10" dirty="0">
                <a:latin typeface="Times New Roman"/>
                <a:cs typeface="Times New Roman"/>
              </a:rPr>
              <a:t>low-fat/high-fiber</a:t>
            </a:r>
            <a:r>
              <a:rPr sz="250" spc="-5" dirty="0">
                <a:latin typeface="Times New Roman"/>
                <a:cs typeface="Times New Roman"/>
              </a:rPr>
              <a:t> </a:t>
            </a:r>
            <a:r>
              <a:rPr sz="250" spc="-10" dirty="0">
                <a:latin typeface="Times New Roman"/>
                <a:cs typeface="Times New Roman"/>
              </a:rPr>
              <a:t>diet,</a:t>
            </a:r>
            <a:r>
              <a:rPr sz="250" spc="40" dirty="0">
                <a:latin typeface="Times New Roman"/>
                <a:cs typeface="Times New Roman"/>
              </a:rPr>
              <a:t> </a:t>
            </a:r>
            <a:r>
              <a:rPr sz="250" spc="-10" dirty="0">
                <a:latin typeface="Times New Roman"/>
                <a:cs typeface="Times New Roman"/>
              </a:rPr>
              <a:t>but</a:t>
            </a:r>
            <a:r>
              <a:rPr sz="250" spc="45" dirty="0">
                <a:latin typeface="Times New Roman"/>
                <a:cs typeface="Times New Roman"/>
              </a:rPr>
              <a:t> </a:t>
            </a:r>
            <a:r>
              <a:rPr sz="250" spc="-10" dirty="0">
                <a:latin typeface="Times New Roman"/>
                <a:cs typeface="Times New Roman"/>
              </a:rPr>
              <a:t>that</a:t>
            </a:r>
            <a:r>
              <a:rPr sz="250" spc="40" dirty="0">
                <a:latin typeface="Times New Roman"/>
                <a:cs typeface="Times New Roman"/>
              </a:rPr>
              <a:t> </a:t>
            </a:r>
            <a:r>
              <a:rPr sz="250" spc="-10" dirty="0">
                <a:latin typeface="Times New Roman"/>
                <a:cs typeface="Times New Roman"/>
              </a:rPr>
              <a:t>enterotype</a:t>
            </a:r>
            <a:r>
              <a:rPr sz="250" spc="45" dirty="0">
                <a:latin typeface="Times New Roman"/>
                <a:cs typeface="Times New Roman"/>
              </a:rPr>
              <a:t> </a:t>
            </a:r>
            <a:r>
              <a:rPr sz="250" spc="-10" dirty="0">
                <a:latin typeface="Times New Roman"/>
                <a:cs typeface="Times New Roman"/>
              </a:rPr>
              <a:t>identity</a:t>
            </a:r>
            <a:r>
              <a:rPr sz="250" spc="40" dirty="0">
                <a:latin typeface="Times New Roman"/>
                <a:cs typeface="Times New Roman"/>
              </a:rPr>
              <a:t> </a:t>
            </a:r>
            <a:r>
              <a:rPr sz="250" spc="-15" dirty="0">
                <a:latin typeface="Times New Roman"/>
                <a:cs typeface="Times New Roman"/>
              </a:rPr>
              <a:t>remained</a:t>
            </a:r>
            <a:r>
              <a:rPr sz="250" spc="35" dirty="0">
                <a:latin typeface="Times New Roman"/>
                <a:cs typeface="Times New Roman"/>
              </a:rPr>
              <a:t> </a:t>
            </a:r>
            <a:r>
              <a:rPr sz="250" spc="-10" dirty="0">
                <a:latin typeface="Times New Roman"/>
                <a:cs typeface="Times New Roman"/>
              </a:rPr>
              <a:t>stable</a:t>
            </a:r>
            <a:r>
              <a:rPr sz="250" spc="40" dirty="0">
                <a:latin typeface="Times New Roman"/>
                <a:cs typeface="Times New Roman"/>
              </a:rPr>
              <a:t> </a:t>
            </a:r>
            <a:r>
              <a:rPr sz="250" spc="-10" dirty="0">
                <a:latin typeface="Times New Roman"/>
                <a:cs typeface="Times New Roman"/>
              </a:rPr>
              <a:t>during </a:t>
            </a:r>
            <a:r>
              <a:rPr sz="250" spc="-50" dirty="0">
                <a:latin typeface="Times New Roman"/>
                <a:cs typeface="Times New Roman"/>
              </a:rPr>
              <a:t> </a:t>
            </a:r>
            <a:r>
              <a:rPr sz="250" spc="-10" dirty="0">
                <a:latin typeface="Times New Roman"/>
                <a:cs typeface="Times New Roman"/>
              </a:rPr>
              <a:t>the </a:t>
            </a:r>
            <a:r>
              <a:rPr sz="250" spc="-15" dirty="0">
                <a:latin typeface="Times New Roman"/>
                <a:cs typeface="Times New Roman"/>
              </a:rPr>
              <a:t>10-day</a:t>
            </a:r>
            <a:r>
              <a:rPr sz="250" spc="-10" dirty="0">
                <a:latin typeface="Times New Roman"/>
                <a:cs typeface="Times New Roman"/>
              </a:rPr>
              <a:t> study. </a:t>
            </a:r>
            <a:r>
              <a:rPr sz="250" spc="-15" dirty="0">
                <a:latin typeface="Times New Roman"/>
                <a:cs typeface="Times New Roman"/>
              </a:rPr>
              <a:t>Thus,</a:t>
            </a:r>
            <a:r>
              <a:rPr sz="250" dirty="0">
                <a:latin typeface="Times New Roman"/>
                <a:cs typeface="Times New Roman"/>
              </a:rPr>
              <a:t> </a:t>
            </a:r>
            <a:r>
              <a:rPr sz="250" spc="-10" dirty="0">
                <a:latin typeface="Times New Roman"/>
                <a:cs typeface="Times New Roman"/>
              </a:rPr>
              <a:t>alternative enterotype</a:t>
            </a:r>
            <a:r>
              <a:rPr sz="250" spc="-5" dirty="0">
                <a:latin typeface="Times New Roman"/>
                <a:cs typeface="Times New Roman"/>
              </a:rPr>
              <a:t> </a:t>
            </a:r>
            <a:r>
              <a:rPr sz="250" spc="-10" dirty="0">
                <a:latin typeface="Times New Roman"/>
                <a:cs typeface="Times New Roman"/>
              </a:rPr>
              <a:t>states are</a:t>
            </a:r>
            <a:r>
              <a:rPr sz="250" dirty="0">
                <a:latin typeface="Times New Roman"/>
                <a:cs typeface="Times New Roman"/>
              </a:rPr>
              <a:t> </a:t>
            </a:r>
            <a:r>
              <a:rPr sz="250" spc="-10" dirty="0">
                <a:latin typeface="Times New Roman"/>
                <a:cs typeface="Times New Roman"/>
              </a:rPr>
              <a:t>associated with long-term diet.</a:t>
            </a:r>
            <a:endParaRPr sz="250">
              <a:latin typeface="Times New Roman"/>
              <a:cs typeface="Times New Roman"/>
            </a:endParaRPr>
          </a:p>
        </p:txBody>
      </p:sp>
      <p:sp>
        <p:nvSpPr>
          <p:cNvPr id="34" name="object 34"/>
          <p:cNvSpPr/>
          <p:nvPr/>
        </p:nvSpPr>
        <p:spPr>
          <a:xfrm>
            <a:off x="1118964" y="4702985"/>
            <a:ext cx="60960" cy="0"/>
          </a:xfrm>
          <a:custGeom>
            <a:avLst/>
            <a:gdLst/>
            <a:ahLst/>
            <a:cxnLst/>
            <a:rect l="l" t="t" r="r" b="b"/>
            <a:pathLst>
              <a:path w="60959">
                <a:moveTo>
                  <a:pt x="0" y="0"/>
                </a:moveTo>
                <a:lnTo>
                  <a:pt x="60611" y="0"/>
                </a:lnTo>
              </a:path>
            </a:pathLst>
          </a:custGeom>
          <a:ln w="3175">
            <a:solidFill>
              <a:srgbClr val="000000"/>
            </a:solidFill>
          </a:ln>
        </p:spPr>
        <p:txBody>
          <a:bodyPr wrap="square" lIns="0" tIns="0" rIns="0" bIns="0" rtlCol="0"/>
          <a:lstStyle/>
          <a:p>
            <a:endParaRPr/>
          </a:p>
        </p:txBody>
      </p:sp>
      <p:sp>
        <p:nvSpPr>
          <p:cNvPr id="35" name="object 35"/>
          <p:cNvSpPr txBox="1"/>
          <p:nvPr/>
        </p:nvSpPr>
        <p:spPr>
          <a:xfrm>
            <a:off x="1106264" y="4715054"/>
            <a:ext cx="1092200" cy="51296"/>
          </a:xfrm>
          <a:prstGeom prst="rect">
            <a:avLst/>
          </a:prstGeom>
        </p:spPr>
        <p:txBody>
          <a:bodyPr vert="horz" wrap="square" lIns="0" tIns="12700" rIns="0" bIns="0" rtlCol="0">
            <a:spAutoFit/>
          </a:bodyPr>
          <a:lstStyle/>
          <a:p>
            <a:pPr marL="12700">
              <a:spcBef>
                <a:spcPts val="100"/>
              </a:spcBef>
            </a:pPr>
            <a:r>
              <a:rPr sz="250" spc="-15" dirty="0">
                <a:latin typeface="Times New Roman"/>
                <a:cs typeface="Times New Roman"/>
              </a:rPr>
              <a:t>We</a:t>
            </a:r>
            <a:r>
              <a:rPr sz="250" spc="-5" dirty="0">
                <a:latin typeface="Times New Roman"/>
                <a:cs typeface="Times New Roman"/>
              </a:rPr>
              <a:t> </a:t>
            </a:r>
            <a:r>
              <a:rPr sz="250" spc="-10" dirty="0">
                <a:latin typeface="Times New Roman"/>
                <a:cs typeface="Times New Roman"/>
              </a:rPr>
              <a:t>coexist</a:t>
            </a:r>
            <a:r>
              <a:rPr sz="250" dirty="0">
                <a:latin typeface="Times New Roman"/>
                <a:cs typeface="Times New Roman"/>
              </a:rPr>
              <a:t> </a:t>
            </a:r>
            <a:r>
              <a:rPr sz="250" spc="-10" dirty="0">
                <a:latin typeface="Times New Roman"/>
                <a:cs typeface="Times New Roman"/>
              </a:rPr>
              <a:t>with</a:t>
            </a:r>
            <a:r>
              <a:rPr sz="250" spc="-5" dirty="0">
                <a:latin typeface="Times New Roman"/>
                <a:cs typeface="Times New Roman"/>
              </a:rPr>
              <a:t> </a:t>
            </a:r>
            <a:r>
              <a:rPr sz="250" spc="-10" dirty="0">
                <a:latin typeface="Times New Roman"/>
                <a:cs typeface="Times New Roman"/>
              </a:rPr>
              <a:t>our</a:t>
            </a:r>
            <a:r>
              <a:rPr sz="250" spc="-5" dirty="0">
                <a:latin typeface="Times New Roman"/>
                <a:cs typeface="Times New Roman"/>
              </a:rPr>
              <a:t> </a:t>
            </a:r>
            <a:r>
              <a:rPr sz="250" spc="-10" dirty="0">
                <a:latin typeface="Times New Roman"/>
                <a:cs typeface="Times New Roman"/>
              </a:rPr>
              <a:t>gut</a:t>
            </a:r>
            <a:r>
              <a:rPr sz="250" dirty="0">
                <a:latin typeface="Times New Roman"/>
                <a:cs typeface="Times New Roman"/>
              </a:rPr>
              <a:t> </a:t>
            </a:r>
            <a:r>
              <a:rPr sz="250" spc="-10" dirty="0">
                <a:latin typeface="Times New Roman"/>
                <a:cs typeface="Times New Roman"/>
              </a:rPr>
              <a:t>microbiota</a:t>
            </a:r>
            <a:r>
              <a:rPr sz="250" dirty="0">
                <a:latin typeface="Times New Roman"/>
                <a:cs typeface="Times New Roman"/>
              </a:rPr>
              <a:t> </a:t>
            </a:r>
            <a:r>
              <a:rPr sz="250" spc="-10" dirty="0">
                <a:latin typeface="Times New Roman"/>
                <a:cs typeface="Times New Roman"/>
              </a:rPr>
              <a:t>as</a:t>
            </a:r>
            <a:r>
              <a:rPr sz="250" spc="-5" dirty="0">
                <a:latin typeface="Times New Roman"/>
                <a:cs typeface="Times New Roman"/>
              </a:rPr>
              <a:t> </a:t>
            </a:r>
            <a:r>
              <a:rPr sz="250" spc="-10" dirty="0">
                <a:latin typeface="Times New Roman"/>
                <a:cs typeface="Times New Roman"/>
              </a:rPr>
              <a:t>mutualists,</a:t>
            </a:r>
            <a:r>
              <a:rPr sz="250" dirty="0">
                <a:latin typeface="Times New Roman"/>
                <a:cs typeface="Times New Roman"/>
              </a:rPr>
              <a:t> </a:t>
            </a:r>
            <a:r>
              <a:rPr sz="250" spc="-10" dirty="0">
                <a:latin typeface="Times New Roman"/>
                <a:cs typeface="Times New Roman"/>
              </a:rPr>
              <a:t>but</a:t>
            </a:r>
            <a:r>
              <a:rPr sz="250" spc="-5" dirty="0">
                <a:latin typeface="Times New Roman"/>
                <a:cs typeface="Times New Roman"/>
              </a:rPr>
              <a:t> </a:t>
            </a:r>
            <a:r>
              <a:rPr sz="250" spc="-10" dirty="0">
                <a:latin typeface="Times New Roman"/>
                <a:cs typeface="Times New Roman"/>
              </a:rPr>
              <a:t>this</a:t>
            </a:r>
            <a:r>
              <a:rPr sz="250" spc="-5" dirty="0">
                <a:latin typeface="Times New Roman"/>
                <a:cs typeface="Times New Roman"/>
              </a:rPr>
              <a:t> </a:t>
            </a:r>
            <a:r>
              <a:rPr sz="250" spc="-10" dirty="0">
                <a:latin typeface="Times New Roman"/>
                <a:cs typeface="Times New Roman"/>
              </a:rPr>
              <a:t>relationship </a:t>
            </a:r>
            <a:r>
              <a:rPr sz="250" spc="-15" dirty="0">
                <a:latin typeface="Times New Roman"/>
                <a:cs typeface="Times New Roman"/>
              </a:rPr>
              <a:t>sometimes</a:t>
            </a:r>
            <a:r>
              <a:rPr sz="250" spc="-5" dirty="0">
                <a:latin typeface="Times New Roman"/>
                <a:cs typeface="Times New Roman"/>
              </a:rPr>
              <a:t> </a:t>
            </a:r>
            <a:r>
              <a:rPr sz="250" spc="-15" dirty="0">
                <a:latin typeface="Times New Roman"/>
                <a:cs typeface="Times New Roman"/>
              </a:rPr>
              <a:t>becomes</a:t>
            </a:r>
            <a:endParaRPr sz="250">
              <a:latin typeface="Times New Roman"/>
              <a:cs typeface="Times New Roman"/>
            </a:endParaRPr>
          </a:p>
        </p:txBody>
      </p:sp>
      <p:sp>
        <p:nvSpPr>
          <p:cNvPr id="36" name="object 36"/>
          <p:cNvSpPr txBox="1"/>
          <p:nvPr/>
        </p:nvSpPr>
        <p:spPr>
          <a:xfrm>
            <a:off x="1106264" y="4753435"/>
            <a:ext cx="1116330" cy="166712"/>
          </a:xfrm>
          <a:prstGeom prst="rect">
            <a:avLst/>
          </a:prstGeom>
        </p:spPr>
        <p:txBody>
          <a:bodyPr vert="horz" wrap="square" lIns="0" tIns="12700" rIns="0" bIns="0" rtlCol="0">
            <a:spAutoFit/>
          </a:bodyPr>
          <a:lstStyle/>
          <a:p>
            <a:pPr marL="12700" marR="5080">
              <a:spcBef>
                <a:spcPts val="100"/>
              </a:spcBef>
            </a:pPr>
            <a:r>
              <a:rPr sz="250" spc="-10" dirty="0">
                <a:latin typeface="Times New Roman"/>
                <a:cs typeface="Times New Roman"/>
              </a:rPr>
              <a:t>p</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o</a:t>
            </a:r>
            <a:r>
              <a:rPr sz="250" spc="-10" dirty="0">
                <a:latin typeface="Times New Roman"/>
                <a:cs typeface="Times New Roman"/>
              </a:rPr>
              <a:t>lo</a:t>
            </a:r>
            <a:r>
              <a:rPr sz="250" spc="-15" dirty="0">
                <a:latin typeface="Times New Roman"/>
                <a:cs typeface="Times New Roman"/>
              </a:rPr>
              <a:t>g</a:t>
            </a:r>
            <a:r>
              <a:rPr sz="250" spc="-10" dirty="0">
                <a:latin typeface="Times New Roman"/>
                <a:cs typeface="Times New Roman"/>
              </a:rPr>
              <a:t>ical, as in </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es</a:t>
            </a:r>
            <a:r>
              <a:rPr sz="250" spc="-10" dirty="0">
                <a:latin typeface="Times New Roman"/>
                <a:cs typeface="Times New Roman"/>
              </a:rPr>
              <a:t>ity, di</a:t>
            </a:r>
            <a:r>
              <a:rPr sz="250" spc="-15" dirty="0">
                <a:latin typeface="Times New Roman"/>
                <a:cs typeface="Times New Roman"/>
              </a:rPr>
              <a:t>a</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te</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th</a:t>
            </a:r>
            <a:r>
              <a:rPr sz="250" spc="-15" dirty="0">
                <a:latin typeface="Times New Roman"/>
                <a:cs typeface="Times New Roman"/>
              </a:rPr>
              <a:t>e</a:t>
            </a:r>
            <a:r>
              <a:rPr sz="250" spc="-10" dirty="0">
                <a:latin typeface="Times New Roman"/>
                <a:cs typeface="Times New Roman"/>
              </a:rPr>
              <a:t>r</a:t>
            </a:r>
            <a:r>
              <a:rPr sz="250" spc="-15" dirty="0">
                <a:latin typeface="Times New Roman"/>
                <a:cs typeface="Times New Roman"/>
              </a:rPr>
              <a:t>os</a:t>
            </a:r>
            <a:r>
              <a:rPr sz="250" spc="-10" dirty="0">
                <a:latin typeface="Times New Roman"/>
                <a:cs typeface="Times New Roman"/>
              </a:rPr>
              <a:t>cle</a:t>
            </a:r>
            <a:r>
              <a:rPr sz="250" spc="-15" dirty="0">
                <a:latin typeface="Times New Roman"/>
                <a:cs typeface="Times New Roman"/>
              </a:rPr>
              <a:t>r</a:t>
            </a:r>
            <a:r>
              <a:rPr sz="250" spc="-10" dirty="0">
                <a:latin typeface="Times New Roman"/>
                <a:cs typeface="Times New Roman"/>
              </a:rPr>
              <a:t>o</a:t>
            </a:r>
            <a:r>
              <a:rPr sz="250" spc="-15" dirty="0">
                <a:latin typeface="Times New Roman"/>
                <a:cs typeface="Times New Roman"/>
              </a:rPr>
              <a:t>s</a:t>
            </a:r>
            <a:r>
              <a:rPr sz="250" spc="-5" dirty="0">
                <a:latin typeface="Times New Roman"/>
                <a:cs typeface="Times New Roman"/>
              </a:rPr>
              <a:t>i</a:t>
            </a:r>
            <a:r>
              <a:rPr sz="250" spc="-15" dirty="0">
                <a:latin typeface="Times New Roman"/>
                <a:cs typeface="Times New Roman"/>
              </a:rPr>
              <a:t>s</a:t>
            </a:r>
            <a:r>
              <a:rPr sz="250" spc="-5" dirty="0">
                <a:latin typeface="Times New Roman"/>
                <a:cs typeface="Times New Roman"/>
              </a:rPr>
              <a:t>, </a:t>
            </a:r>
            <a:r>
              <a:rPr sz="250" spc="-15" dirty="0">
                <a:latin typeface="Times New Roman"/>
                <a:cs typeface="Times New Roman"/>
              </a:rPr>
              <a:t>a</a:t>
            </a:r>
            <a:r>
              <a:rPr sz="250" spc="-10" dirty="0">
                <a:latin typeface="Times New Roman"/>
                <a:cs typeface="Times New Roman"/>
              </a:rPr>
              <a:t>nd </a:t>
            </a:r>
            <a:r>
              <a:rPr sz="250" spc="-5" dirty="0">
                <a:latin typeface="Times New Roman"/>
                <a:cs typeface="Times New Roman"/>
              </a:rPr>
              <a:t>i</a:t>
            </a:r>
            <a:r>
              <a:rPr sz="250" spc="-15" dirty="0">
                <a:latin typeface="Times New Roman"/>
                <a:cs typeface="Times New Roman"/>
              </a:rPr>
              <a:t>n</a:t>
            </a:r>
            <a:r>
              <a:rPr sz="250" spc="-10" dirty="0">
                <a:latin typeface="Times New Roman"/>
                <a:cs typeface="Times New Roman"/>
              </a:rPr>
              <a:t>fla</a:t>
            </a:r>
            <a:r>
              <a:rPr sz="250" spc="-20" dirty="0">
                <a:latin typeface="Times New Roman"/>
                <a:cs typeface="Times New Roman"/>
              </a:rPr>
              <a:t>m</a:t>
            </a:r>
            <a:r>
              <a:rPr sz="250" spc="-15" dirty="0">
                <a:latin typeface="Times New Roman"/>
                <a:cs typeface="Times New Roman"/>
              </a:rPr>
              <a:t>ma</a:t>
            </a:r>
            <a:r>
              <a:rPr sz="250" spc="-10" dirty="0">
                <a:latin typeface="Times New Roman"/>
                <a:cs typeface="Times New Roman"/>
              </a:rPr>
              <a:t>to</a:t>
            </a:r>
            <a:r>
              <a:rPr sz="250" spc="-15" dirty="0">
                <a:latin typeface="Times New Roman"/>
                <a:cs typeface="Times New Roman"/>
              </a:rPr>
              <a:t>r</a:t>
            </a:r>
            <a:r>
              <a:rPr sz="250" spc="-10" dirty="0">
                <a:latin typeface="Times New Roman"/>
                <a:cs typeface="Times New Roman"/>
              </a:rPr>
              <a:t>y b</a:t>
            </a:r>
            <a:r>
              <a:rPr sz="250" spc="-15" dirty="0">
                <a:latin typeface="Times New Roman"/>
                <a:cs typeface="Times New Roman"/>
              </a:rPr>
              <a:t>o</a:t>
            </a:r>
            <a:r>
              <a:rPr sz="250" spc="-10" dirty="0">
                <a:latin typeface="Times New Roman"/>
                <a:cs typeface="Times New Roman"/>
              </a:rPr>
              <a:t>wel</a:t>
            </a:r>
            <a:r>
              <a:rPr sz="250" spc="-5" dirty="0">
                <a:latin typeface="Times New Roman"/>
                <a:cs typeface="Times New Roman"/>
              </a:rPr>
              <a:t> </a:t>
            </a:r>
            <a:r>
              <a:rPr sz="250" spc="-15" dirty="0">
                <a:latin typeface="Times New Roman"/>
                <a:cs typeface="Times New Roman"/>
              </a:rPr>
              <a:t>d</a:t>
            </a:r>
            <a:r>
              <a:rPr sz="250" spc="-5" dirty="0">
                <a:latin typeface="Times New Roman"/>
                <a:cs typeface="Times New Roman"/>
              </a:rPr>
              <a:t>i</a:t>
            </a:r>
            <a:r>
              <a:rPr sz="250" spc="-15" dirty="0">
                <a:latin typeface="Times New Roman"/>
                <a:cs typeface="Times New Roman"/>
              </a:rPr>
              <a:t>s</a:t>
            </a:r>
            <a:r>
              <a:rPr sz="250" spc="-10" dirty="0">
                <a:latin typeface="Times New Roman"/>
                <a:cs typeface="Times New Roman"/>
              </a:rPr>
              <a:t>ea</a:t>
            </a:r>
            <a:r>
              <a:rPr sz="250" spc="-15" dirty="0">
                <a:latin typeface="Times New Roman"/>
                <a:cs typeface="Times New Roman"/>
              </a:rPr>
              <a:t>s</a:t>
            </a:r>
            <a:r>
              <a:rPr sz="250" spc="-10" dirty="0">
                <a:latin typeface="Times New Roman"/>
                <a:cs typeface="Times New Roman"/>
              </a:rPr>
              <a:t>es </a:t>
            </a:r>
            <a:r>
              <a:rPr sz="250" spc="-15" dirty="0">
                <a:latin typeface="Times New Roman"/>
                <a:cs typeface="Times New Roman"/>
              </a:rPr>
              <a:t>(</a:t>
            </a:r>
            <a:r>
              <a:rPr sz="250" spc="-10" dirty="0">
                <a:latin typeface="Times New Roman"/>
                <a:cs typeface="Times New Roman"/>
              </a:rPr>
              <a:t>1, </a:t>
            </a:r>
            <a:r>
              <a:rPr sz="250" spc="-15" dirty="0">
                <a:latin typeface="Times New Roman"/>
                <a:cs typeface="Times New Roman"/>
              </a:rPr>
              <a:t>2</a:t>
            </a:r>
            <a:r>
              <a:rPr sz="250" spc="-5" dirty="0">
                <a:latin typeface="Times New Roman"/>
                <a:cs typeface="Times New Roman"/>
              </a:rPr>
              <a:t>).  </a:t>
            </a:r>
            <a:r>
              <a:rPr sz="250" spc="-10" dirty="0">
                <a:latin typeface="Times New Roman"/>
                <a:cs typeface="Times New Roman"/>
              </a:rPr>
              <a:t>Factors including age, genetics,</a:t>
            </a:r>
            <a:r>
              <a:rPr sz="250" spc="-5" dirty="0">
                <a:latin typeface="Times New Roman"/>
                <a:cs typeface="Times New Roman"/>
              </a:rPr>
              <a:t> </a:t>
            </a:r>
            <a:r>
              <a:rPr sz="250" spc="-15" dirty="0">
                <a:latin typeface="Times New Roman"/>
                <a:cs typeface="Times New Roman"/>
              </a:rPr>
              <a:t>and</a:t>
            </a:r>
            <a:r>
              <a:rPr sz="250" spc="30" dirty="0">
                <a:latin typeface="Times New Roman"/>
                <a:cs typeface="Times New Roman"/>
              </a:rPr>
              <a:t> </a:t>
            </a:r>
            <a:r>
              <a:rPr sz="250" spc="-10" dirty="0">
                <a:latin typeface="Times New Roman"/>
                <a:cs typeface="Times New Roman"/>
              </a:rPr>
              <a:t>diet</a:t>
            </a:r>
            <a:r>
              <a:rPr sz="250" spc="45" dirty="0">
                <a:latin typeface="Times New Roman"/>
                <a:cs typeface="Times New Roman"/>
              </a:rPr>
              <a:t> </a:t>
            </a:r>
            <a:r>
              <a:rPr sz="250" spc="-15" dirty="0">
                <a:latin typeface="Times New Roman"/>
                <a:cs typeface="Times New Roman"/>
              </a:rPr>
              <a:t>may</a:t>
            </a:r>
            <a:r>
              <a:rPr sz="250" spc="30" dirty="0">
                <a:latin typeface="Times New Roman"/>
                <a:cs typeface="Times New Roman"/>
              </a:rPr>
              <a:t> </a:t>
            </a:r>
            <a:r>
              <a:rPr sz="250" spc="-10" dirty="0">
                <a:latin typeface="Times New Roman"/>
                <a:cs typeface="Times New Roman"/>
              </a:rPr>
              <a:t>influence </a:t>
            </a:r>
            <a:r>
              <a:rPr sz="250" spc="-15" dirty="0">
                <a:latin typeface="Times New Roman"/>
                <a:cs typeface="Times New Roman"/>
              </a:rPr>
              <a:t>microbiome</a:t>
            </a:r>
            <a:r>
              <a:rPr sz="250" spc="35" dirty="0">
                <a:latin typeface="Times New Roman"/>
                <a:cs typeface="Times New Roman"/>
              </a:rPr>
              <a:t> </a:t>
            </a:r>
            <a:r>
              <a:rPr sz="250" spc="-10" dirty="0">
                <a:latin typeface="Times New Roman"/>
                <a:cs typeface="Times New Roman"/>
              </a:rPr>
              <a:t>composition (3).</a:t>
            </a:r>
            <a:r>
              <a:rPr sz="250" spc="40" dirty="0">
                <a:latin typeface="Times New Roman"/>
                <a:cs typeface="Times New Roman"/>
              </a:rPr>
              <a:t> </a:t>
            </a:r>
            <a:r>
              <a:rPr sz="250" spc="-15" dirty="0">
                <a:latin typeface="Times New Roman"/>
                <a:cs typeface="Times New Roman"/>
              </a:rPr>
              <a:t>Of </a:t>
            </a:r>
            <a:r>
              <a:rPr sz="250" spc="-10" dirty="0">
                <a:latin typeface="Times New Roman"/>
                <a:cs typeface="Times New Roman"/>
              </a:rPr>
              <a:t> these, diet</a:t>
            </a:r>
            <a:r>
              <a:rPr sz="250" spc="-5" dirty="0">
                <a:latin typeface="Times New Roman"/>
                <a:cs typeface="Times New Roman"/>
              </a:rPr>
              <a:t> </a:t>
            </a:r>
            <a:r>
              <a:rPr sz="250" spc="-10" dirty="0">
                <a:latin typeface="Times New Roman"/>
                <a:cs typeface="Times New Roman"/>
              </a:rPr>
              <a:t>is easiest</a:t>
            </a:r>
            <a:r>
              <a:rPr sz="250" dirty="0">
                <a:latin typeface="Times New Roman"/>
                <a:cs typeface="Times New Roman"/>
              </a:rPr>
              <a:t> </a:t>
            </a:r>
            <a:r>
              <a:rPr sz="250" spc="-10" dirty="0">
                <a:latin typeface="Times New Roman"/>
                <a:cs typeface="Times New Roman"/>
              </a:rPr>
              <a:t>to </a:t>
            </a:r>
            <a:r>
              <a:rPr sz="250" spc="-15" dirty="0">
                <a:latin typeface="Times New Roman"/>
                <a:cs typeface="Times New Roman"/>
              </a:rPr>
              <a:t>modify</a:t>
            </a:r>
            <a:r>
              <a:rPr sz="250" spc="-10" dirty="0">
                <a:latin typeface="Times New Roman"/>
                <a:cs typeface="Times New Roman"/>
              </a:rPr>
              <a:t> </a:t>
            </a:r>
            <a:r>
              <a:rPr sz="250" spc="-15" dirty="0">
                <a:latin typeface="Times New Roman"/>
                <a:cs typeface="Times New Roman"/>
              </a:rPr>
              <a:t>and</a:t>
            </a:r>
            <a:r>
              <a:rPr sz="250" spc="-5" dirty="0">
                <a:latin typeface="Times New Roman"/>
                <a:cs typeface="Times New Roman"/>
              </a:rPr>
              <a:t> </a:t>
            </a:r>
            <a:r>
              <a:rPr sz="250" spc="-10" dirty="0">
                <a:latin typeface="Times New Roman"/>
                <a:cs typeface="Times New Roman"/>
              </a:rPr>
              <a:t>presents the</a:t>
            </a:r>
            <a:r>
              <a:rPr sz="250" spc="-5" dirty="0">
                <a:latin typeface="Times New Roman"/>
                <a:cs typeface="Times New Roman"/>
              </a:rPr>
              <a:t> </a:t>
            </a:r>
            <a:r>
              <a:rPr sz="250" spc="-10" dirty="0">
                <a:latin typeface="Times New Roman"/>
                <a:cs typeface="Times New Roman"/>
              </a:rPr>
              <a:t>simplest</a:t>
            </a:r>
            <a:r>
              <a:rPr sz="250" dirty="0">
                <a:latin typeface="Times New Roman"/>
                <a:cs typeface="Times New Roman"/>
              </a:rPr>
              <a:t> </a:t>
            </a:r>
            <a:r>
              <a:rPr sz="250" spc="-10" dirty="0">
                <a:latin typeface="Times New Roman"/>
                <a:cs typeface="Times New Roman"/>
              </a:rPr>
              <a:t>route for therapeutic</a:t>
            </a:r>
            <a:r>
              <a:rPr sz="250" dirty="0">
                <a:latin typeface="Times New Roman"/>
                <a:cs typeface="Times New Roman"/>
              </a:rPr>
              <a:t> </a:t>
            </a:r>
            <a:r>
              <a:rPr sz="250" spc="-10" dirty="0">
                <a:latin typeface="Times New Roman"/>
                <a:cs typeface="Times New Roman"/>
              </a:rPr>
              <a:t>intervention. </a:t>
            </a:r>
            <a:r>
              <a:rPr sz="250" spc="-5" dirty="0">
                <a:latin typeface="Times New Roman"/>
                <a:cs typeface="Times New Roman"/>
              </a:rPr>
              <a:t> </a:t>
            </a:r>
            <a:r>
              <a:rPr sz="250" spc="-10" dirty="0">
                <a:latin typeface="Times New Roman"/>
                <a:cs typeface="Times New Roman"/>
              </a:rPr>
              <a:t>Recently,</a:t>
            </a:r>
            <a:r>
              <a:rPr sz="250" spc="-5" dirty="0">
                <a:latin typeface="Times New Roman"/>
                <a:cs typeface="Times New Roman"/>
              </a:rPr>
              <a:t> </a:t>
            </a:r>
            <a:r>
              <a:rPr sz="250" spc="-15" dirty="0">
                <a:latin typeface="Times New Roman"/>
                <a:cs typeface="Times New Roman"/>
              </a:rPr>
              <a:t>an</a:t>
            </a:r>
            <a:r>
              <a:rPr sz="250" spc="-10" dirty="0">
                <a:latin typeface="Times New Roman"/>
                <a:cs typeface="Times New Roman"/>
              </a:rPr>
              <a:t> analysis of</a:t>
            </a:r>
            <a:r>
              <a:rPr sz="250" spc="-5" dirty="0">
                <a:latin typeface="Times New Roman"/>
                <a:cs typeface="Times New Roman"/>
              </a:rPr>
              <a:t> </a:t>
            </a:r>
            <a:r>
              <a:rPr sz="250" spc="-10" dirty="0">
                <a:latin typeface="Times New Roman"/>
                <a:cs typeface="Times New Roman"/>
              </a:rPr>
              <a:t>gut</a:t>
            </a:r>
            <a:r>
              <a:rPr sz="250" spc="-5" dirty="0">
                <a:latin typeface="Times New Roman"/>
                <a:cs typeface="Times New Roman"/>
              </a:rPr>
              <a:t> </a:t>
            </a:r>
            <a:r>
              <a:rPr sz="250" spc="-10" dirty="0">
                <a:latin typeface="Times New Roman"/>
                <a:cs typeface="Times New Roman"/>
              </a:rPr>
              <a:t>microbial</a:t>
            </a:r>
            <a:r>
              <a:rPr sz="250" spc="-5" dirty="0">
                <a:latin typeface="Times New Roman"/>
                <a:cs typeface="Times New Roman"/>
              </a:rPr>
              <a:t> </a:t>
            </a:r>
            <a:r>
              <a:rPr sz="250" spc="-10" dirty="0">
                <a:latin typeface="Times New Roman"/>
                <a:cs typeface="Times New Roman"/>
              </a:rPr>
              <a:t>communities</a:t>
            </a:r>
            <a:r>
              <a:rPr sz="250" spc="-5" dirty="0">
                <a:latin typeface="Times New Roman"/>
                <a:cs typeface="Times New Roman"/>
              </a:rPr>
              <a:t> </a:t>
            </a:r>
            <a:r>
              <a:rPr sz="250" spc="-15" dirty="0">
                <a:latin typeface="Times New Roman"/>
                <a:cs typeface="Times New Roman"/>
              </a:rPr>
              <a:t>proposed</a:t>
            </a:r>
            <a:r>
              <a:rPr sz="250" spc="-10" dirty="0">
                <a:latin typeface="Times New Roman"/>
                <a:cs typeface="Times New Roman"/>
              </a:rPr>
              <a:t> three</a:t>
            </a:r>
            <a:r>
              <a:rPr sz="250" spc="-5" dirty="0">
                <a:latin typeface="Times New Roman"/>
                <a:cs typeface="Times New Roman"/>
              </a:rPr>
              <a:t> </a:t>
            </a:r>
            <a:r>
              <a:rPr sz="250" spc="-15" dirty="0">
                <a:latin typeface="Times New Roman"/>
                <a:cs typeface="Times New Roman"/>
              </a:rPr>
              <a:t>predominant</a:t>
            </a:r>
            <a:r>
              <a:rPr sz="250" dirty="0">
                <a:latin typeface="Times New Roman"/>
                <a:cs typeface="Times New Roman"/>
              </a:rPr>
              <a:t> </a:t>
            </a:r>
            <a:r>
              <a:rPr sz="250" spc="-10" dirty="0">
                <a:latin typeface="Times New Roman"/>
                <a:cs typeface="Times New Roman"/>
              </a:rPr>
              <a:t>variants,</a:t>
            </a:r>
            <a:r>
              <a:rPr sz="250" spc="-5" dirty="0">
                <a:latin typeface="Times New Roman"/>
                <a:cs typeface="Times New Roman"/>
              </a:rPr>
              <a:t> </a:t>
            </a:r>
            <a:r>
              <a:rPr sz="250" spc="-10" dirty="0">
                <a:latin typeface="Times New Roman"/>
                <a:cs typeface="Times New Roman"/>
              </a:rPr>
              <a:t>or</a:t>
            </a:r>
            <a:endParaRPr sz="250">
              <a:latin typeface="Times New Roman"/>
              <a:cs typeface="Times New Roman"/>
            </a:endParaRPr>
          </a:p>
        </p:txBody>
      </p:sp>
      <p:sp>
        <p:nvSpPr>
          <p:cNvPr id="37" name="object 37"/>
          <p:cNvSpPr/>
          <p:nvPr/>
        </p:nvSpPr>
        <p:spPr>
          <a:xfrm>
            <a:off x="941645" y="4976538"/>
            <a:ext cx="238125" cy="0"/>
          </a:xfrm>
          <a:custGeom>
            <a:avLst/>
            <a:gdLst/>
            <a:ahLst/>
            <a:cxnLst/>
            <a:rect l="l" t="t" r="r" b="b"/>
            <a:pathLst>
              <a:path w="238125">
                <a:moveTo>
                  <a:pt x="0" y="0"/>
                </a:moveTo>
                <a:lnTo>
                  <a:pt x="237931" y="0"/>
                </a:lnTo>
              </a:path>
            </a:pathLst>
          </a:custGeom>
          <a:ln w="3175">
            <a:solidFill>
              <a:srgbClr val="000000"/>
            </a:solidFill>
          </a:ln>
        </p:spPr>
        <p:txBody>
          <a:bodyPr wrap="square" lIns="0" tIns="0" rIns="0" bIns="0" rtlCol="0"/>
          <a:lstStyle/>
          <a:p>
            <a:endParaRPr/>
          </a:p>
        </p:txBody>
      </p:sp>
      <p:sp>
        <p:nvSpPr>
          <p:cNvPr id="38" name="object 38"/>
          <p:cNvSpPr txBox="1"/>
          <p:nvPr/>
        </p:nvSpPr>
        <p:spPr>
          <a:xfrm>
            <a:off x="903544" y="4982337"/>
            <a:ext cx="1275080" cy="115416"/>
          </a:xfrm>
          <a:prstGeom prst="rect">
            <a:avLst/>
          </a:prstGeom>
        </p:spPr>
        <p:txBody>
          <a:bodyPr vert="horz" wrap="square" lIns="0" tIns="20320" rIns="0" bIns="0" rtlCol="0">
            <a:spAutoFit/>
          </a:bodyPr>
          <a:lstStyle/>
          <a:p>
            <a:pPr marL="38100">
              <a:spcBef>
                <a:spcPts val="160"/>
              </a:spcBef>
            </a:pPr>
            <a:r>
              <a:rPr sz="200" spc="-10" dirty="0">
                <a:latin typeface="Times New Roman"/>
                <a:cs typeface="Times New Roman"/>
              </a:rPr>
              <a:t>Copyright 2011</a:t>
            </a:r>
            <a:r>
              <a:rPr sz="200" dirty="0">
                <a:latin typeface="Times New Roman"/>
                <a:cs typeface="Times New Roman"/>
              </a:rPr>
              <a:t> </a:t>
            </a:r>
            <a:r>
              <a:rPr sz="200" spc="-10" dirty="0">
                <a:latin typeface="Times New Roman"/>
                <a:cs typeface="Times New Roman"/>
              </a:rPr>
              <a:t>by</a:t>
            </a:r>
            <a:r>
              <a:rPr sz="200" spc="-5" dirty="0">
                <a:latin typeface="Times New Roman"/>
                <a:cs typeface="Times New Roman"/>
              </a:rPr>
              <a:t> </a:t>
            </a:r>
            <a:r>
              <a:rPr sz="200" spc="-10" dirty="0">
                <a:latin typeface="Times New Roman"/>
                <a:cs typeface="Times New Roman"/>
              </a:rPr>
              <a:t>the</a:t>
            </a:r>
            <a:r>
              <a:rPr sz="200" dirty="0">
                <a:latin typeface="Times New Roman"/>
                <a:cs typeface="Times New Roman"/>
              </a:rPr>
              <a:t> </a:t>
            </a:r>
            <a:r>
              <a:rPr sz="200" spc="-10" dirty="0">
                <a:latin typeface="Times New Roman"/>
                <a:cs typeface="Times New Roman"/>
              </a:rPr>
              <a:t>American</a:t>
            </a:r>
            <a:r>
              <a:rPr sz="200" spc="-5" dirty="0">
                <a:latin typeface="Times New Roman"/>
                <a:cs typeface="Times New Roman"/>
              </a:rPr>
              <a:t> </a:t>
            </a:r>
            <a:r>
              <a:rPr sz="200" spc="-10" dirty="0">
                <a:latin typeface="Times New Roman"/>
                <a:cs typeface="Times New Roman"/>
              </a:rPr>
              <a:t>Association</a:t>
            </a:r>
            <a:r>
              <a:rPr sz="200" dirty="0">
                <a:latin typeface="Times New Roman"/>
                <a:cs typeface="Times New Roman"/>
              </a:rPr>
              <a:t> </a:t>
            </a:r>
            <a:r>
              <a:rPr sz="200" spc="-10" dirty="0">
                <a:latin typeface="Times New Roman"/>
                <a:cs typeface="Times New Roman"/>
              </a:rPr>
              <a:t>for</a:t>
            </a:r>
            <a:r>
              <a:rPr sz="200" dirty="0">
                <a:latin typeface="Times New Roman"/>
                <a:cs typeface="Times New Roman"/>
              </a:rPr>
              <a:t> </a:t>
            </a:r>
            <a:r>
              <a:rPr sz="200" spc="-10" dirty="0">
                <a:latin typeface="Times New Roman"/>
                <a:cs typeface="Times New Roman"/>
              </a:rPr>
              <a:t>the</a:t>
            </a:r>
            <a:r>
              <a:rPr sz="200" spc="-5" dirty="0">
                <a:latin typeface="Times New Roman"/>
                <a:cs typeface="Times New Roman"/>
              </a:rPr>
              <a:t> </a:t>
            </a:r>
            <a:r>
              <a:rPr sz="200" spc="-10" dirty="0">
                <a:latin typeface="Times New Roman"/>
                <a:cs typeface="Times New Roman"/>
              </a:rPr>
              <a:t>Advancement</a:t>
            </a:r>
            <a:r>
              <a:rPr sz="200" spc="-5" dirty="0">
                <a:latin typeface="Times New Roman"/>
                <a:cs typeface="Times New Roman"/>
              </a:rPr>
              <a:t> </a:t>
            </a:r>
            <a:r>
              <a:rPr sz="200" spc="-10" dirty="0">
                <a:latin typeface="Times New Roman"/>
                <a:cs typeface="Times New Roman"/>
              </a:rPr>
              <a:t>of Science;</a:t>
            </a:r>
            <a:r>
              <a:rPr sz="200" spc="-5" dirty="0">
                <a:latin typeface="Times New Roman"/>
                <a:cs typeface="Times New Roman"/>
              </a:rPr>
              <a:t> </a:t>
            </a:r>
            <a:r>
              <a:rPr sz="200" spc="-10" dirty="0">
                <a:latin typeface="Times New Roman"/>
                <a:cs typeface="Times New Roman"/>
              </a:rPr>
              <a:t>all</a:t>
            </a:r>
            <a:r>
              <a:rPr sz="200" spc="-5" dirty="0">
                <a:latin typeface="Times New Roman"/>
                <a:cs typeface="Times New Roman"/>
              </a:rPr>
              <a:t> </a:t>
            </a:r>
            <a:r>
              <a:rPr sz="200" spc="-10" dirty="0">
                <a:latin typeface="Times New Roman"/>
                <a:cs typeface="Times New Roman"/>
              </a:rPr>
              <a:t>rights</a:t>
            </a:r>
            <a:r>
              <a:rPr sz="200" spc="-5" dirty="0">
                <a:latin typeface="Times New Roman"/>
                <a:cs typeface="Times New Roman"/>
              </a:rPr>
              <a:t> </a:t>
            </a:r>
            <a:r>
              <a:rPr sz="200" spc="-10" dirty="0">
                <a:latin typeface="Times New Roman"/>
                <a:cs typeface="Times New Roman"/>
              </a:rPr>
              <a:t>reserved.</a:t>
            </a:r>
            <a:endParaRPr sz="200">
              <a:latin typeface="Times New Roman"/>
              <a:cs typeface="Times New Roman"/>
            </a:endParaRPr>
          </a:p>
          <a:p>
            <a:pPr marL="38100" marR="30480">
              <a:lnSpc>
                <a:spcPts val="229"/>
              </a:lnSpc>
              <a:spcBef>
                <a:spcPts val="80"/>
              </a:spcBef>
            </a:pPr>
            <a:r>
              <a:rPr sz="150" spc="-7" baseline="55555" dirty="0">
                <a:latin typeface="Arial"/>
                <a:cs typeface="Arial"/>
              </a:rPr>
              <a:t>*</a:t>
            </a:r>
            <a:r>
              <a:rPr sz="200" spc="-5" dirty="0">
                <a:latin typeface="Times New Roman"/>
                <a:cs typeface="Times New Roman"/>
              </a:rPr>
              <a:t>To </a:t>
            </a:r>
            <a:r>
              <a:rPr sz="200" spc="-10" dirty="0">
                <a:latin typeface="Times New Roman"/>
                <a:cs typeface="Times New Roman"/>
              </a:rPr>
              <a:t>whom correspondence</a:t>
            </a:r>
            <a:r>
              <a:rPr sz="200" spc="-5" dirty="0">
                <a:latin typeface="Times New Roman"/>
                <a:cs typeface="Times New Roman"/>
              </a:rPr>
              <a:t> </a:t>
            </a:r>
            <a:r>
              <a:rPr sz="200" spc="-10" dirty="0">
                <a:latin typeface="Times New Roman"/>
                <a:cs typeface="Times New Roman"/>
              </a:rPr>
              <a:t>should</a:t>
            </a:r>
            <a:r>
              <a:rPr sz="200" spc="-5" dirty="0">
                <a:latin typeface="Times New Roman"/>
                <a:cs typeface="Times New Roman"/>
              </a:rPr>
              <a:t> </a:t>
            </a:r>
            <a:r>
              <a:rPr sz="200" spc="-10" dirty="0">
                <a:latin typeface="Times New Roman"/>
                <a:cs typeface="Times New Roman"/>
              </a:rPr>
              <a:t>be</a:t>
            </a:r>
            <a:r>
              <a:rPr sz="200" spc="-5" dirty="0">
                <a:latin typeface="Times New Roman"/>
                <a:cs typeface="Times New Roman"/>
              </a:rPr>
              <a:t> </a:t>
            </a:r>
            <a:r>
              <a:rPr sz="200" spc="-10" dirty="0">
                <a:latin typeface="Times New Roman"/>
                <a:cs typeface="Times New Roman"/>
              </a:rPr>
              <a:t>addressed. </a:t>
            </a:r>
            <a:r>
              <a:rPr sz="200" spc="-15" dirty="0">
                <a:latin typeface="Times New Roman"/>
                <a:cs typeface="Times New Roman"/>
              </a:rPr>
              <a:t>gdwu@mail.med.upenn.edu</a:t>
            </a:r>
            <a:r>
              <a:rPr sz="200" spc="-10" dirty="0">
                <a:latin typeface="Times New Roman"/>
                <a:cs typeface="Times New Roman"/>
              </a:rPr>
              <a:t> (G.D.W.); lewisjd@mail.med. upenn.edu</a:t>
            </a:r>
            <a:r>
              <a:rPr sz="200" spc="-5" dirty="0">
                <a:latin typeface="Times New Roman"/>
                <a:cs typeface="Times New Roman"/>
              </a:rPr>
              <a:t> </a:t>
            </a:r>
            <a:r>
              <a:rPr sz="200" spc="-10" dirty="0">
                <a:latin typeface="Times New Roman"/>
                <a:cs typeface="Times New Roman"/>
              </a:rPr>
              <a:t>(J.D.L.); </a:t>
            </a:r>
            <a:r>
              <a:rPr sz="200" spc="-5" dirty="0">
                <a:latin typeface="Times New Roman"/>
                <a:cs typeface="Times New Roman"/>
              </a:rPr>
              <a:t> </a:t>
            </a:r>
            <a:r>
              <a:rPr sz="200" spc="-15" dirty="0">
                <a:latin typeface="Times New Roman"/>
                <a:cs typeface="Times New Roman"/>
              </a:rPr>
              <a:t>bushman@mail.med.upenn.edu</a:t>
            </a:r>
            <a:r>
              <a:rPr sz="200" spc="-5" dirty="0">
                <a:latin typeface="Times New Roman"/>
                <a:cs typeface="Times New Roman"/>
              </a:rPr>
              <a:t> </a:t>
            </a:r>
            <a:r>
              <a:rPr sz="200" spc="-10" dirty="0">
                <a:latin typeface="Times New Roman"/>
                <a:cs typeface="Times New Roman"/>
              </a:rPr>
              <a:t>(F.D.B.).</a:t>
            </a:r>
            <a:endParaRPr sz="200">
              <a:latin typeface="Times New Roman"/>
              <a:cs typeface="Times New Roman"/>
            </a:endParaRPr>
          </a:p>
        </p:txBody>
      </p:sp>
      <p:grpSp>
        <p:nvGrpSpPr>
          <p:cNvPr id="39" name="object 39"/>
          <p:cNvGrpSpPr/>
          <p:nvPr/>
        </p:nvGrpSpPr>
        <p:grpSpPr>
          <a:xfrm>
            <a:off x="792530" y="2854972"/>
            <a:ext cx="1424940" cy="175895"/>
            <a:chOff x="792530" y="1997721"/>
            <a:chExt cx="1424940" cy="175895"/>
          </a:xfrm>
        </p:grpSpPr>
        <p:pic>
          <p:nvPicPr>
            <p:cNvPr id="40" name="object 40"/>
            <p:cNvPicPr/>
            <p:nvPr/>
          </p:nvPicPr>
          <p:blipFill>
            <a:blip r:embed="rId7" cstate="print"/>
            <a:stretch>
              <a:fillRect/>
            </a:stretch>
          </p:blipFill>
          <p:spPr>
            <a:xfrm>
              <a:off x="792530" y="2010407"/>
              <a:ext cx="141784" cy="153585"/>
            </a:xfrm>
            <a:prstGeom prst="rect">
              <a:avLst/>
            </a:prstGeom>
          </p:spPr>
        </p:pic>
        <p:sp>
          <p:nvSpPr>
            <p:cNvPr id="41" name="object 41"/>
            <p:cNvSpPr/>
            <p:nvPr/>
          </p:nvSpPr>
          <p:spPr>
            <a:xfrm>
              <a:off x="943477" y="1997721"/>
              <a:ext cx="1273810" cy="175895"/>
            </a:xfrm>
            <a:custGeom>
              <a:avLst/>
              <a:gdLst/>
              <a:ahLst/>
              <a:cxnLst/>
              <a:rect l="l" t="t" r="r" b="b"/>
              <a:pathLst>
                <a:path w="1273810" h="175894">
                  <a:moveTo>
                    <a:pt x="1273369" y="0"/>
                  </a:moveTo>
                  <a:lnTo>
                    <a:pt x="0" y="0"/>
                  </a:lnTo>
                  <a:lnTo>
                    <a:pt x="0" y="175859"/>
                  </a:lnTo>
                  <a:lnTo>
                    <a:pt x="1273369" y="175859"/>
                  </a:lnTo>
                  <a:lnTo>
                    <a:pt x="1273369" y="0"/>
                  </a:lnTo>
                  <a:close/>
                </a:path>
              </a:pathLst>
            </a:custGeom>
            <a:solidFill>
              <a:srgbClr val="FFEED4"/>
            </a:solidFill>
          </p:spPr>
          <p:txBody>
            <a:bodyPr wrap="square" lIns="0" tIns="0" rIns="0" bIns="0" rtlCol="0"/>
            <a:lstStyle/>
            <a:p>
              <a:endParaRPr/>
            </a:p>
          </p:txBody>
        </p:sp>
      </p:grpSp>
      <p:sp>
        <p:nvSpPr>
          <p:cNvPr id="42" name="object 42"/>
          <p:cNvSpPr txBox="1"/>
          <p:nvPr/>
        </p:nvSpPr>
        <p:spPr>
          <a:xfrm>
            <a:off x="943513" y="2854856"/>
            <a:ext cx="1038225" cy="166712"/>
          </a:xfrm>
          <a:prstGeom prst="rect">
            <a:avLst/>
          </a:prstGeom>
          <a:solidFill>
            <a:srgbClr val="FFEED4"/>
          </a:solidFill>
        </p:spPr>
        <p:txBody>
          <a:bodyPr vert="horz" wrap="square" lIns="0" tIns="0" rIns="0" bIns="0" rtlCol="0">
            <a:spAutoFit/>
          </a:bodyPr>
          <a:lstStyle/>
          <a:p>
            <a:pPr marL="11430">
              <a:lnSpc>
                <a:spcPts val="595"/>
              </a:lnSpc>
            </a:pPr>
            <a:r>
              <a:rPr sz="550" spc="-30" dirty="0">
                <a:latin typeface="Times New Roman"/>
                <a:cs typeface="Times New Roman"/>
              </a:rPr>
              <a:t>N</a:t>
            </a:r>
            <a:r>
              <a:rPr sz="550" spc="-20" dirty="0">
                <a:latin typeface="Times New Roman"/>
                <a:cs typeface="Times New Roman"/>
              </a:rPr>
              <a:t>I</a:t>
            </a:r>
            <a:r>
              <a:rPr sz="550" spc="-30" dirty="0">
                <a:latin typeface="Times New Roman"/>
                <a:cs typeface="Times New Roman"/>
              </a:rPr>
              <a:t>H</a:t>
            </a:r>
            <a:r>
              <a:rPr sz="550" spc="-10" dirty="0">
                <a:latin typeface="Times New Roman"/>
                <a:cs typeface="Times New Roman"/>
              </a:rPr>
              <a:t> </a:t>
            </a:r>
            <a:r>
              <a:rPr sz="550" spc="-25" dirty="0">
                <a:latin typeface="Times New Roman"/>
                <a:cs typeface="Times New Roman"/>
              </a:rPr>
              <a:t>Pu</a:t>
            </a:r>
            <a:r>
              <a:rPr sz="550" spc="-20" dirty="0">
                <a:latin typeface="Times New Roman"/>
                <a:cs typeface="Times New Roman"/>
              </a:rPr>
              <a:t>blic</a:t>
            </a:r>
            <a:r>
              <a:rPr sz="550" spc="-10" dirty="0">
                <a:latin typeface="Times New Roman"/>
                <a:cs typeface="Times New Roman"/>
              </a:rPr>
              <a:t> </a:t>
            </a:r>
            <a:r>
              <a:rPr sz="550" spc="-30" dirty="0">
                <a:latin typeface="Times New Roman"/>
                <a:cs typeface="Times New Roman"/>
              </a:rPr>
              <a:t>A</a:t>
            </a:r>
            <a:r>
              <a:rPr sz="550" spc="-25" dirty="0">
                <a:latin typeface="Times New Roman"/>
                <a:cs typeface="Times New Roman"/>
              </a:rPr>
              <a:t>c</a:t>
            </a:r>
            <a:r>
              <a:rPr sz="550" spc="-20" dirty="0">
                <a:latin typeface="Times New Roman"/>
                <a:cs typeface="Times New Roman"/>
              </a:rPr>
              <a:t>cess</a:t>
            </a:r>
            <a:endParaRPr sz="550">
              <a:latin typeface="Times New Roman"/>
              <a:cs typeface="Times New Roman"/>
            </a:endParaRPr>
          </a:p>
          <a:p>
            <a:pPr marL="11430">
              <a:lnSpc>
                <a:spcPts val="390"/>
              </a:lnSpc>
            </a:pPr>
            <a:r>
              <a:rPr sz="350" b="1" spc="-20" dirty="0">
                <a:latin typeface="Times New Roman"/>
                <a:cs typeface="Times New Roman"/>
              </a:rPr>
              <a:t>Autho</a:t>
            </a:r>
            <a:r>
              <a:rPr sz="350" b="1" spc="-15" dirty="0">
                <a:latin typeface="Times New Roman"/>
                <a:cs typeface="Times New Roman"/>
              </a:rPr>
              <a:t>r</a:t>
            </a:r>
            <a:r>
              <a:rPr sz="350" b="1" spc="-10" dirty="0">
                <a:latin typeface="Times New Roman"/>
                <a:cs typeface="Times New Roman"/>
              </a:rPr>
              <a:t> </a:t>
            </a:r>
            <a:r>
              <a:rPr sz="350" b="1" spc="-20" dirty="0">
                <a:latin typeface="Times New Roman"/>
                <a:cs typeface="Times New Roman"/>
              </a:rPr>
              <a:t>Manusc</a:t>
            </a:r>
            <a:r>
              <a:rPr sz="350" b="1" spc="-15" dirty="0">
                <a:latin typeface="Times New Roman"/>
                <a:cs typeface="Times New Roman"/>
              </a:rPr>
              <a:t>ript</a:t>
            </a:r>
            <a:endParaRPr sz="350">
              <a:latin typeface="Times New Roman"/>
              <a:cs typeface="Times New Roman"/>
            </a:endParaRPr>
          </a:p>
          <a:p>
            <a:pPr marL="11430">
              <a:lnSpc>
                <a:spcPts val="340"/>
              </a:lnSpc>
            </a:pPr>
            <a:r>
              <a:rPr sz="300" spc="-30" dirty="0">
                <a:solidFill>
                  <a:srgbClr val="B5C6DE"/>
                </a:solidFill>
                <a:latin typeface="Times New Roman"/>
                <a:cs typeface="Times New Roman"/>
              </a:rPr>
              <a:t>S</a:t>
            </a:r>
            <a:r>
              <a:rPr sz="300" spc="-25" dirty="0">
                <a:solidFill>
                  <a:srgbClr val="B5C6DE"/>
                </a:solidFill>
                <a:latin typeface="Times New Roman"/>
                <a:cs typeface="Times New Roman"/>
              </a:rPr>
              <a:t>cienc</a:t>
            </a:r>
            <a:r>
              <a:rPr sz="300" spc="-20" dirty="0">
                <a:solidFill>
                  <a:srgbClr val="B5C6DE"/>
                </a:solidFill>
                <a:latin typeface="Times New Roman"/>
                <a:cs typeface="Times New Roman"/>
              </a:rPr>
              <a:t>e</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Au</a:t>
            </a:r>
            <a:r>
              <a:rPr sz="250" spc="-5" dirty="0">
                <a:solidFill>
                  <a:srgbClr val="B5C6DE"/>
                </a:solidFill>
                <a:latin typeface="Times New Roman"/>
                <a:cs typeface="Times New Roman"/>
              </a:rPr>
              <a:t>t</a:t>
            </a:r>
            <a:r>
              <a:rPr sz="250" dirty="0">
                <a:solidFill>
                  <a:srgbClr val="B5C6DE"/>
                </a:solidFill>
                <a:latin typeface="Times New Roman"/>
                <a:cs typeface="Times New Roman"/>
              </a:rPr>
              <a:t>hor</a:t>
            </a:r>
            <a:r>
              <a:rPr sz="250" spc="-5" dirty="0">
                <a:solidFill>
                  <a:srgbClr val="B5C6DE"/>
                </a:solidFill>
                <a:latin typeface="Times New Roman"/>
                <a:cs typeface="Times New Roman"/>
              </a:rPr>
              <a:t> </a:t>
            </a:r>
            <a:r>
              <a:rPr sz="250" dirty="0">
                <a:solidFill>
                  <a:srgbClr val="B5C6DE"/>
                </a:solidFill>
                <a:latin typeface="Times New Roman"/>
                <a:cs typeface="Times New Roman"/>
              </a:rPr>
              <a:t>manusc</a:t>
            </a:r>
            <a:r>
              <a:rPr sz="250" spc="-5" dirty="0">
                <a:solidFill>
                  <a:srgbClr val="B5C6DE"/>
                </a:solidFill>
                <a:latin typeface="Times New Roman"/>
                <a:cs typeface="Times New Roman"/>
              </a:rPr>
              <a:t>ri</a:t>
            </a:r>
            <a:r>
              <a:rPr sz="250" dirty="0">
                <a:solidFill>
                  <a:srgbClr val="B5C6DE"/>
                </a:solidFill>
                <a:latin typeface="Times New Roman"/>
                <a:cs typeface="Times New Roman"/>
              </a:rPr>
              <a:t>p</a:t>
            </a:r>
            <a:r>
              <a:rPr sz="250" spc="-5" dirty="0">
                <a:solidFill>
                  <a:srgbClr val="B5C6DE"/>
                </a:solidFill>
                <a:latin typeface="Times New Roman"/>
                <a:cs typeface="Times New Roman"/>
              </a:rPr>
              <a:t>t</a:t>
            </a:r>
            <a:r>
              <a:rPr sz="250" dirty="0">
                <a:solidFill>
                  <a:srgbClr val="B5C6DE"/>
                </a:solidFill>
                <a:latin typeface="Times New Roman"/>
                <a:cs typeface="Times New Roman"/>
              </a:rPr>
              <a:t>;</a:t>
            </a:r>
            <a:r>
              <a:rPr sz="250" spc="-5" dirty="0">
                <a:solidFill>
                  <a:srgbClr val="B5C6DE"/>
                </a:solidFill>
                <a:latin typeface="Times New Roman"/>
                <a:cs typeface="Times New Roman"/>
              </a:rPr>
              <a:t> </a:t>
            </a:r>
            <a:r>
              <a:rPr sz="250" dirty="0">
                <a:solidFill>
                  <a:srgbClr val="B5C6DE"/>
                </a:solidFill>
                <a:latin typeface="Times New Roman"/>
                <a:cs typeface="Times New Roman"/>
              </a:rPr>
              <a:t>ava</a:t>
            </a:r>
            <a:r>
              <a:rPr sz="250" spc="-5" dirty="0">
                <a:solidFill>
                  <a:srgbClr val="B5C6DE"/>
                </a:solidFill>
                <a:latin typeface="Times New Roman"/>
                <a:cs typeface="Times New Roman"/>
              </a:rPr>
              <a:t>il</a:t>
            </a:r>
            <a:r>
              <a:rPr sz="250" dirty="0">
                <a:solidFill>
                  <a:srgbClr val="B5C6DE"/>
                </a:solidFill>
                <a:latin typeface="Times New Roman"/>
                <a:cs typeface="Times New Roman"/>
              </a:rPr>
              <a:t>able </a:t>
            </a:r>
            <a:r>
              <a:rPr sz="250" spc="-5" dirty="0">
                <a:solidFill>
                  <a:srgbClr val="B5C6DE"/>
                </a:solidFill>
                <a:latin typeface="Times New Roman"/>
                <a:cs typeface="Times New Roman"/>
              </a:rPr>
              <a:t>i</a:t>
            </a:r>
            <a:r>
              <a:rPr sz="250" dirty="0">
                <a:solidFill>
                  <a:srgbClr val="B5C6DE"/>
                </a:solidFill>
                <a:latin typeface="Times New Roman"/>
                <a:cs typeface="Times New Roman"/>
              </a:rPr>
              <a:t>n PMC</a:t>
            </a:r>
            <a:r>
              <a:rPr sz="250" spc="-5" dirty="0">
                <a:solidFill>
                  <a:srgbClr val="B5C6DE"/>
                </a:solidFill>
                <a:latin typeface="Times New Roman"/>
                <a:cs typeface="Times New Roman"/>
              </a:rPr>
              <a:t> </a:t>
            </a:r>
            <a:r>
              <a:rPr sz="250" dirty="0">
                <a:solidFill>
                  <a:srgbClr val="B5C6DE"/>
                </a:solidFill>
                <a:latin typeface="Times New Roman"/>
                <a:cs typeface="Times New Roman"/>
              </a:rPr>
              <a:t>2012 June 06.</a:t>
            </a:r>
            <a:endParaRPr sz="250">
              <a:latin typeface="Times New Roman"/>
              <a:cs typeface="Times New Roman"/>
            </a:endParaRPr>
          </a:p>
        </p:txBody>
      </p:sp>
      <p:grpSp>
        <p:nvGrpSpPr>
          <p:cNvPr id="43" name="object 43"/>
          <p:cNvGrpSpPr/>
          <p:nvPr/>
        </p:nvGrpSpPr>
        <p:grpSpPr>
          <a:xfrm>
            <a:off x="779807" y="2850060"/>
            <a:ext cx="1440815" cy="186055"/>
            <a:chOff x="779806" y="1992809"/>
            <a:chExt cx="1440815" cy="186055"/>
          </a:xfrm>
        </p:grpSpPr>
        <p:sp>
          <p:nvSpPr>
            <p:cNvPr id="44" name="object 44"/>
            <p:cNvSpPr/>
            <p:nvPr/>
          </p:nvSpPr>
          <p:spPr>
            <a:xfrm>
              <a:off x="781393" y="1996059"/>
              <a:ext cx="161290" cy="0"/>
            </a:xfrm>
            <a:custGeom>
              <a:avLst/>
              <a:gdLst/>
              <a:ahLst/>
              <a:cxnLst/>
              <a:rect l="l" t="t" r="r" b="b"/>
              <a:pathLst>
                <a:path w="161290">
                  <a:moveTo>
                    <a:pt x="0" y="0"/>
                  </a:moveTo>
                  <a:lnTo>
                    <a:pt x="160911" y="0"/>
                  </a:lnTo>
                </a:path>
              </a:pathLst>
            </a:custGeom>
            <a:ln w="3175">
              <a:solidFill>
                <a:srgbClr val="B5C6DE"/>
              </a:solidFill>
            </a:ln>
          </p:spPr>
          <p:txBody>
            <a:bodyPr wrap="square" lIns="0" tIns="0" rIns="0" bIns="0" rtlCol="0"/>
            <a:lstStyle/>
            <a:p>
              <a:endParaRPr/>
            </a:p>
          </p:txBody>
        </p:sp>
        <p:sp>
          <p:nvSpPr>
            <p:cNvPr id="45" name="object 45"/>
            <p:cNvSpPr/>
            <p:nvPr/>
          </p:nvSpPr>
          <p:spPr>
            <a:xfrm>
              <a:off x="942083" y="1994397"/>
              <a:ext cx="0" cy="182880"/>
            </a:xfrm>
            <a:custGeom>
              <a:avLst/>
              <a:gdLst/>
              <a:ahLst/>
              <a:cxnLst/>
              <a:rect l="l" t="t" r="r" b="b"/>
              <a:pathLst>
                <a:path h="182880">
                  <a:moveTo>
                    <a:pt x="0" y="0"/>
                  </a:moveTo>
                  <a:lnTo>
                    <a:pt x="0" y="0"/>
                  </a:lnTo>
                  <a:lnTo>
                    <a:pt x="0" y="182283"/>
                  </a:lnTo>
                </a:path>
              </a:pathLst>
            </a:custGeom>
            <a:ln w="3175">
              <a:solidFill>
                <a:srgbClr val="B5C6DE"/>
              </a:solidFill>
            </a:ln>
          </p:spPr>
          <p:txBody>
            <a:bodyPr wrap="square" lIns="0" tIns="0" rIns="0" bIns="0" rtlCol="0"/>
            <a:lstStyle/>
            <a:p>
              <a:endParaRPr/>
            </a:p>
          </p:txBody>
        </p:sp>
        <p:sp>
          <p:nvSpPr>
            <p:cNvPr id="46" name="object 46"/>
            <p:cNvSpPr/>
            <p:nvPr/>
          </p:nvSpPr>
          <p:spPr>
            <a:xfrm>
              <a:off x="781393" y="2175274"/>
              <a:ext cx="161290" cy="0"/>
            </a:xfrm>
            <a:custGeom>
              <a:avLst/>
              <a:gdLst/>
              <a:ahLst/>
              <a:cxnLst/>
              <a:rect l="l" t="t" r="r" b="b"/>
              <a:pathLst>
                <a:path w="161290">
                  <a:moveTo>
                    <a:pt x="160911" y="0"/>
                  </a:moveTo>
                  <a:lnTo>
                    <a:pt x="0" y="0"/>
                  </a:lnTo>
                </a:path>
              </a:pathLst>
            </a:custGeom>
            <a:ln w="3175">
              <a:solidFill>
                <a:srgbClr val="B5C6DE"/>
              </a:solidFill>
            </a:ln>
          </p:spPr>
          <p:txBody>
            <a:bodyPr wrap="square" lIns="0" tIns="0" rIns="0" bIns="0" rtlCol="0"/>
            <a:lstStyle/>
            <a:p>
              <a:endParaRPr/>
            </a:p>
          </p:txBody>
        </p:sp>
        <p:sp>
          <p:nvSpPr>
            <p:cNvPr id="47" name="object 47"/>
            <p:cNvSpPr/>
            <p:nvPr/>
          </p:nvSpPr>
          <p:spPr>
            <a:xfrm>
              <a:off x="782051" y="1995322"/>
              <a:ext cx="0" cy="180975"/>
            </a:xfrm>
            <a:custGeom>
              <a:avLst/>
              <a:gdLst/>
              <a:ahLst/>
              <a:cxnLst/>
              <a:rect l="l" t="t" r="r" b="b"/>
              <a:pathLst>
                <a:path h="180975">
                  <a:moveTo>
                    <a:pt x="0" y="180656"/>
                  </a:moveTo>
                  <a:lnTo>
                    <a:pt x="0" y="0"/>
                  </a:lnTo>
                </a:path>
              </a:pathLst>
            </a:custGeom>
            <a:ln w="3175">
              <a:solidFill>
                <a:srgbClr val="B5C6DE"/>
              </a:solidFill>
            </a:ln>
          </p:spPr>
          <p:txBody>
            <a:bodyPr wrap="square" lIns="0" tIns="0" rIns="0" bIns="0" rtlCol="0"/>
            <a:lstStyle/>
            <a:p>
              <a:endParaRPr/>
            </a:p>
          </p:txBody>
        </p:sp>
        <p:sp>
          <p:nvSpPr>
            <p:cNvPr id="48" name="object 48"/>
            <p:cNvSpPr/>
            <p:nvPr/>
          </p:nvSpPr>
          <p:spPr>
            <a:xfrm>
              <a:off x="941644" y="1996059"/>
              <a:ext cx="1277620" cy="0"/>
            </a:xfrm>
            <a:custGeom>
              <a:avLst/>
              <a:gdLst/>
              <a:ahLst/>
              <a:cxnLst/>
              <a:rect l="l" t="t" r="r" b="b"/>
              <a:pathLst>
                <a:path w="1277620">
                  <a:moveTo>
                    <a:pt x="0" y="0"/>
                  </a:moveTo>
                  <a:lnTo>
                    <a:pt x="1277386" y="0"/>
                  </a:lnTo>
                </a:path>
              </a:pathLst>
            </a:custGeom>
            <a:ln w="3175">
              <a:solidFill>
                <a:srgbClr val="B5C6DE"/>
              </a:solidFill>
            </a:ln>
          </p:spPr>
          <p:txBody>
            <a:bodyPr wrap="square" lIns="0" tIns="0" rIns="0" bIns="0" rtlCol="0"/>
            <a:lstStyle/>
            <a:p>
              <a:endParaRPr/>
            </a:p>
          </p:txBody>
        </p:sp>
        <p:sp>
          <p:nvSpPr>
            <p:cNvPr id="49" name="object 49"/>
            <p:cNvSpPr/>
            <p:nvPr/>
          </p:nvSpPr>
          <p:spPr>
            <a:xfrm>
              <a:off x="2218381" y="1995324"/>
              <a:ext cx="0" cy="180975"/>
            </a:xfrm>
            <a:custGeom>
              <a:avLst/>
              <a:gdLst/>
              <a:ahLst/>
              <a:cxnLst/>
              <a:rect l="l" t="t" r="r" b="b"/>
              <a:pathLst>
                <a:path h="180975">
                  <a:moveTo>
                    <a:pt x="0" y="0"/>
                  </a:moveTo>
                  <a:lnTo>
                    <a:pt x="0" y="180653"/>
                  </a:lnTo>
                </a:path>
              </a:pathLst>
            </a:custGeom>
            <a:ln w="3175">
              <a:solidFill>
                <a:srgbClr val="B5C6DE"/>
              </a:solidFill>
            </a:ln>
          </p:spPr>
          <p:txBody>
            <a:bodyPr wrap="square" lIns="0" tIns="0" rIns="0" bIns="0" rtlCol="0"/>
            <a:lstStyle/>
            <a:p>
              <a:endParaRPr/>
            </a:p>
          </p:txBody>
        </p:sp>
        <p:sp>
          <p:nvSpPr>
            <p:cNvPr id="50" name="object 50"/>
            <p:cNvSpPr/>
            <p:nvPr/>
          </p:nvSpPr>
          <p:spPr>
            <a:xfrm>
              <a:off x="941644" y="2175274"/>
              <a:ext cx="1277620" cy="0"/>
            </a:xfrm>
            <a:custGeom>
              <a:avLst/>
              <a:gdLst/>
              <a:ahLst/>
              <a:cxnLst/>
              <a:rect l="l" t="t" r="r" b="b"/>
              <a:pathLst>
                <a:path w="1277620">
                  <a:moveTo>
                    <a:pt x="1277387" y="0"/>
                  </a:moveTo>
                  <a:lnTo>
                    <a:pt x="0" y="0"/>
                  </a:lnTo>
                </a:path>
              </a:pathLst>
            </a:custGeom>
            <a:ln w="3175">
              <a:solidFill>
                <a:srgbClr val="B5C6DE"/>
              </a:solidFill>
            </a:ln>
          </p:spPr>
          <p:txBody>
            <a:bodyPr wrap="square" lIns="0" tIns="0" rIns="0" bIns="0" rtlCol="0"/>
            <a:lstStyle/>
            <a:p>
              <a:endParaRPr/>
            </a:p>
          </p:txBody>
        </p:sp>
      </p:grpSp>
      <p:sp>
        <p:nvSpPr>
          <p:cNvPr id="51" name="object 51"/>
          <p:cNvSpPr txBox="1"/>
          <p:nvPr/>
        </p:nvSpPr>
        <p:spPr>
          <a:xfrm>
            <a:off x="928945" y="3024396"/>
            <a:ext cx="955675" cy="89768"/>
          </a:xfrm>
          <a:prstGeom prst="rect">
            <a:avLst/>
          </a:prstGeom>
        </p:spPr>
        <p:txBody>
          <a:bodyPr vert="horz" wrap="square" lIns="0" tIns="12700" rIns="0" bIns="0" rtlCol="0">
            <a:spAutoFit/>
          </a:bodyPr>
          <a:lstStyle/>
          <a:p>
            <a:pPr marL="12700">
              <a:spcBef>
                <a:spcPts val="100"/>
              </a:spcBef>
            </a:pPr>
            <a:r>
              <a:rPr sz="250" spc="-10" dirty="0">
                <a:latin typeface="Times New Roman"/>
                <a:cs typeface="Times New Roman"/>
              </a:rPr>
              <a:t>Pu</a:t>
            </a:r>
            <a:r>
              <a:rPr sz="250" spc="-15" dirty="0">
                <a:latin typeface="Times New Roman"/>
                <a:cs typeface="Times New Roman"/>
              </a:rPr>
              <a:t>b</a:t>
            </a:r>
            <a:r>
              <a:rPr sz="250" spc="-5" dirty="0">
                <a:latin typeface="Times New Roman"/>
                <a:cs typeface="Times New Roman"/>
              </a:rPr>
              <a:t>li</a:t>
            </a:r>
            <a:r>
              <a:rPr sz="250" spc="-15" dirty="0">
                <a:latin typeface="Times New Roman"/>
                <a:cs typeface="Times New Roman"/>
              </a:rPr>
              <a:t>s</a:t>
            </a:r>
            <a:r>
              <a:rPr sz="250" spc="-10" dirty="0">
                <a:latin typeface="Times New Roman"/>
                <a:cs typeface="Times New Roman"/>
              </a:rPr>
              <a:t>h</a:t>
            </a:r>
            <a:r>
              <a:rPr sz="250" spc="-15" dirty="0">
                <a:latin typeface="Times New Roman"/>
                <a:cs typeface="Times New Roman"/>
              </a:rPr>
              <a:t>e</a:t>
            </a:r>
            <a:r>
              <a:rPr sz="250" spc="-10" dirty="0">
                <a:latin typeface="Times New Roman"/>
                <a:cs typeface="Times New Roman"/>
              </a:rPr>
              <a:t>d in fi</a:t>
            </a:r>
            <a:r>
              <a:rPr sz="250" spc="-15" dirty="0">
                <a:latin typeface="Times New Roman"/>
                <a:cs typeface="Times New Roman"/>
              </a:rPr>
              <a:t>n</a:t>
            </a:r>
            <a:r>
              <a:rPr sz="250" spc="-10" dirty="0">
                <a:latin typeface="Times New Roman"/>
                <a:cs typeface="Times New Roman"/>
              </a:rPr>
              <a:t>al</a:t>
            </a:r>
            <a:r>
              <a:rPr sz="250" spc="-5" dirty="0">
                <a:latin typeface="Times New Roman"/>
                <a:cs typeface="Times New Roman"/>
              </a:rPr>
              <a:t> </a:t>
            </a:r>
            <a:r>
              <a:rPr sz="250" spc="-15" dirty="0">
                <a:latin typeface="Times New Roman"/>
                <a:cs typeface="Times New Roman"/>
              </a:rPr>
              <a:t>e</a:t>
            </a:r>
            <a:r>
              <a:rPr sz="250" spc="-10" dirty="0">
                <a:latin typeface="Times New Roman"/>
                <a:cs typeface="Times New Roman"/>
              </a:rPr>
              <a:t>dited </a:t>
            </a:r>
            <a:r>
              <a:rPr sz="250" spc="-15" dirty="0">
                <a:latin typeface="Times New Roman"/>
                <a:cs typeface="Times New Roman"/>
              </a:rPr>
              <a:t>f</a:t>
            </a:r>
            <a:r>
              <a:rPr sz="250" spc="-10" dirty="0">
                <a:latin typeface="Times New Roman"/>
                <a:cs typeface="Times New Roman"/>
              </a:rPr>
              <a:t>o</a:t>
            </a:r>
            <a:r>
              <a:rPr sz="250" spc="-15" dirty="0">
                <a:latin typeface="Times New Roman"/>
                <a:cs typeface="Times New Roman"/>
              </a:rPr>
              <a:t>rm</a:t>
            </a:r>
            <a:r>
              <a:rPr sz="250" spc="-10" dirty="0">
                <a:latin typeface="Times New Roman"/>
                <a:cs typeface="Times New Roman"/>
              </a:rPr>
              <a:t> a</a:t>
            </a:r>
            <a:r>
              <a:rPr sz="250" spc="-15" dirty="0">
                <a:latin typeface="Times New Roman"/>
                <a:cs typeface="Times New Roman"/>
              </a:rPr>
              <a:t>s</a:t>
            </a:r>
            <a:r>
              <a:rPr sz="250" spc="-5" dirty="0">
                <a:latin typeface="Times New Roman"/>
                <a:cs typeface="Times New Roman"/>
              </a:rPr>
              <a:t>:</a:t>
            </a:r>
            <a:endParaRPr sz="250">
              <a:latin typeface="Times New Roman"/>
              <a:cs typeface="Times New Roman"/>
            </a:endParaRPr>
          </a:p>
          <a:p>
            <a:pPr marL="29845"/>
            <a:r>
              <a:rPr sz="250" spc="-15" dirty="0">
                <a:latin typeface="Times New Roman"/>
                <a:cs typeface="Times New Roman"/>
              </a:rPr>
              <a:t>S</a:t>
            </a:r>
            <a:r>
              <a:rPr sz="250" spc="-10" dirty="0">
                <a:latin typeface="Times New Roman"/>
                <a:cs typeface="Times New Roman"/>
              </a:rPr>
              <a:t>cience</a:t>
            </a:r>
            <a:r>
              <a:rPr sz="250" spc="-5" dirty="0">
                <a:latin typeface="Times New Roman"/>
                <a:cs typeface="Times New Roman"/>
              </a:rPr>
              <a:t>. </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1</a:t>
            </a:r>
            <a:r>
              <a:rPr sz="250" spc="-10" dirty="0">
                <a:latin typeface="Times New Roman"/>
                <a:cs typeface="Times New Roman"/>
              </a:rPr>
              <a:t>1 Oct</a:t>
            </a:r>
            <a:r>
              <a:rPr sz="250" spc="-15" dirty="0">
                <a:latin typeface="Times New Roman"/>
                <a:cs typeface="Times New Roman"/>
              </a:rPr>
              <a:t>o</a:t>
            </a:r>
            <a:r>
              <a:rPr sz="250" spc="-10" dirty="0">
                <a:latin typeface="Times New Roman"/>
                <a:cs typeface="Times New Roman"/>
              </a:rPr>
              <a:t>b</a:t>
            </a:r>
            <a:r>
              <a:rPr sz="250" spc="-15" dirty="0">
                <a:latin typeface="Times New Roman"/>
                <a:cs typeface="Times New Roman"/>
              </a:rPr>
              <a:t>e</a:t>
            </a:r>
            <a:r>
              <a:rPr sz="250" spc="-10" dirty="0">
                <a:latin typeface="Times New Roman"/>
                <a:cs typeface="Times New Roman"/>
              </a:rPr>
              <a:t>r 7; 3</a:t>
            </a:r>
            <a:r>
              <a:rPr sz="250" spc="-15" dirty="0">
                <a:latin typeface="Times New Roman"/>
                <a:cs typeface="Times New Roman"/>
              </a:rPr>
              <a:t>3</a:t>
            </a:r>
            <a:r>
              <a:rPr sz="250" spc="-10" dirty="0">
                <a:latin typeface="Times New Roman"/>
                <a:cs typeface="Times New Roman"/>
              </a:rPr>
              <a:t>4</a:t>
            </a:r>
            <a:r>
              <a:rPr sz="250" spc="-15" dirty="0">
                <a:latin typeface="Times New Roman"/>
                <a:cs typeface="Times New Roman"/>
              </a:rPr>
              <a:t>(</a:t>
            </a:r>
            <a:r>
              <a:rPr sz="250" spc="-10" dirty="0">
                <a:latin typeface="Times New Roman"/>
                <a:cs typeface="Times New Roman"/>
              </a:rPr>
              <a:t>6</a:t>
            </a:r>
            <a:r>
              <a:rPr sz="250" spc="-15" dirty="0">
                <a:latin typeface="Times New Roman"/>
                <a:cs typeface="Times New Roman"/>
              </a:rPr>
              <a:t>0</a:t>
            </a:r>
            <a:r>
              <a:rPr sz="250" spc="-10" dirty="0">
                <a:latin typeface="Times New Roman"/>
                <a:cs typeface="Times New Roman"/>
              </a:rPr>
              <a:t>5</a:t>
            </a:r>
            <a:r>
              <a:rPr sz="250" spc="-15" dirty="0">
                <a:latin typeface="Times New Roman"/>
                <a:cs typeface="Times New Roman"/>
              </a:rPr>
              <a:t>2</a:t>
            </a:r>
            <a:r>
              <a:rPr sz="250" spc="-10" dirty="0">
                <a:latin typeface="Times New Roman"/>
                <a:cs typeface="Times New Roman"/>
              </a:rPr>
              <a:t>):</a:t>
            </a:r>
            <a:r>
              <a:rPr sz="250" spc="-5" dirty="0">
                <a:latin typeface="Times New Roman"/>
                <a:cs typeface="Times New Roman"/>
              </a:rPr>
              <a:t> </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5</a:t>
            </a:r>
            <a:r>
              <a:rPr sz="250" spc="-10" dirty="0">
                <a:latin typeface="Times New Roman"/>
                <a:cs typeface="Times New Roman"/>
              </a:rPr>
              <a:t>–</a:t>
            </a:r>
            <a:r>
              <a:rPr sz="250" spc="-15" dirty="0">
                <a:latin typeface="Times New Roman"/>
                <a:cs typeface="Times New Roman"/>
              </a:rPr>
              <a:t>1</a:t>
            </a:r>
            <a:r>
              <a:rPr sz="250" spc="-10" dirty="0">
                <a:latin typeface="Times New Roman"/>
                <a:cs typeface="Times New Roman"/>
              </a:rPr>
              <a:t>0</a:t>
            </a:r>
            <a:r>
              <a:rPr sz="250" spc="-15" dirty="0">
                <a:latin typeface="Times New Roman"/>
                <a:cs typeface="Times New Roman"/>
              </a:rPr>
              <a:t>8</a:t>
            </a:r>
            <a:r>
              <a:rPr sz="250" spc="-5" dirty="0">
                <a:latin typeface="Times New Roman"/>
                <a:cs typeface="Times New Roman"/>
              </a:rPr>
              <a:t>. </a:t>
            </a:r>
            <a:r>
              <a:rPr sz="250" spc="-15" dirty="0">
                <a:latin typeface="Times New Roman"/>
                <a:cs typeface="Times New Roman"/>
              </a:rPr>
              <a:t>d</a:t>
            </a:r>
            <a:r>
              <a:rPr sz="250" spc="-10" dirty="0">
                <a:latin typeface="Times New Roman"/>
                <a:cs typeface="Times New Roman"/>
              </a:rPr>
              <a:t>oi:</a:t>
            </a:r>
            <a:r>
              <a:rPr sz="250" spc="-15" dirty="0">
                <a:latin typeface="Times New Roman"/>
                <a:cs typeface="Times New Roman"/>
              </a:rPr>
              <a:t>1</a:t>
            </a:r>
            <a:r>
              <a:rPr sz="250" spc="-10" dirty="0">
                <a:latin typeface="Times New Roman"/>
                <a:cs typeface="Times New Roman"/>
              </a:rPr>
              <a:t>0.1</a:t>
            </a:r>
            <a:r>
              <a:rPr sz="250" spc="-15" dirty="0">
                <a:latin typeface="Times New Roman"/>
                <a:cs typeface="Times New Roman"/>
              </a:rPr>
              <a:t>1</a:t>
            </a:r>
            <a:r>
              <a:rPr sz="250" spc="-10" dirty="0">
                <a:latin typeface="Times New Roman"/>
                <a:cs typeface="Times New Roman"/>
              </a:rPr>
              <a:t>2</a:t>
            </a:r>
            <a:r>
              <a:rPr sz="250" spc="-15" dirty="0">
                <a:latin typeface="Times New Roman"/>
                <a:cs typeface="Times New Roman"/>
              </a:rPr>
              <a:t>6</a:t>
            </a:r>
            <a:r>
              <a:rPr sz="250" spc="-5" dirty="0">
                <a:latin typeface="Times New Roman"/>
                <a:cs typeface="Times New Roman"/>
              </a:rPr>
              <a:t>/</a:t>
            </a:r>
            <a:r>
              <a:rPr sz="250" spc="-15" dirty="0">
                <a:latin typeface="Times New Roman"/>
                <a:cs typeface="Times New Roman"/>
              </a:rPr>
              <a:t>s</a:t>
            </a:r>
            <a:r>
              <a:rPr sz="250" spc="-10" dirty="0">
                <a:latin typeface="Times New Roman"/>
                <a:cs typeface="Times New Roman"/>
              </a:rPr>
              <a:t>cie</a:t>
            </a:r>
            <a:r>
              <a:rPr sz="250" spc="-15" dirty="0">
                <a:latin typeface="Times New Roman"/>
                <a:cs typeface="Times New Roman"/>
              </a:rPr>
              <a:t>n</a:t>
            </a:r>
            <a:r>
              <a:rPr sz="250" spc="-10" dirty="0">
                <a:latin typeface="Times New Roman"/>
                <a:cs typeface="Times New Roman"/>
              </a:rPr>
              <a:t>ce.1</a:t>
            </a:r>
            <a:r>
              <a:rPr sz="250" spc="-15" dirty="0">
                <a:latin typeface="Times New Roman"/>
                <a:cs typeface="Times New Roman"/>
              </a:rPr>
              <a:t>2</a:t>
            </a:r>
            <a:r>
              <a:rPr sz="250" spc="-10" dirty="0">
                <a:latin typeface="Times New Roman"/>
                <a:cs typeface="Times New Roman"/>
              </a:rPr>
              <a:t>0</a:t>
            </a:r>
            <a:r>
              <a:rPr sz="250" spc="-15" dirty="0">
                <a:latin typeface="Times New Roman"/>
                <a:cs typeface="Times New Roman"/>
              </a:rPr>
              <a:t>8</a:t>
            </a:r>
            <a:r>
              <a:rPr sz="250" spc="-10" dirty="0">
                <a:latin typeface="Times New Roman"/>
                <a:cs typeface="Times New Roman"/>
              </a:rPr>
              <a:t>3</a:t>
            </a:r>
            <a:r>
              <a:rPr sz="250" spc="-15" dirty="0">
                <a:latin typeface="Times New Roman"/>
                <a:cs typeface="Times New Roman"/>
              </a:rPr>
              <a:t>4</a:t>
            </a:r>
            <a:r>
              <a:rPr sz="250" spc="-10" dirty="0">
                <a:latin typeface="Times New Roman"/>
                <a:cs typeface="Times New Roman"/>
              </a:rPr>
              <a:t>4.</a:t>
            </a:r>
            <a:endParaRPr sz="250">
              <a:latin typeface="Times New Roman"/>
              <a:cs typeface="Times New Roman"/>
            </a:endParaRPr>
          </a:p>
        </p:txBody>
      </p:sp>
      <p:sp>
        <p:nvSpPr>
          <p:cNvPr id="52" name="object 52"/>
          <p:cNvSpPr/>
          <p:nvPr/>
        </p:nvSpPr>
        <p:spPr>
          <a:xfrm>
            <a:off x="728856" y="2853310"/>
            <a:ext cx="53340" cy="2245995"/>
          </a:xfrm>
          <a:custGeom>
            <a:avLst/>
            <a:gdLst/>
            <a:ahLst/>
            <a:cxnLst/>
            <a:rect l="l" t="t" r="r" b="b"/>
            <a:pathLst>
              <a:path w="53340" h="2245995">
                <a:moveTo>
                  <a:pt x="53195" y="0"/>
                </a:moveTo>
                <a:lnTo>
                  <a:pt x="0" y="0"/>
                </a:lnTo>
                <a:lnTo>
                  <a:pt x="0" y="2245557"/>
                </a:lnTo>
                <a:lnTo>
                  <a:pt x="53195" y="2245557"/>
                </a:lnTo>
                <a:lnTo>
                  <a:pt x="53195" y="0"/>
                </a:lnTo>
                <a:close/>
              </a:path>
            </a:pathLst>
          </a:custGeom>
          <a:solidFill>
            <a:srgbClr val="B5C6DE"/>
          </a:solidFill>
        </p:spPr>
        <p:txBody>
          <a:bodyPr wrap="square" lIns="0" tIns="0" rIns="0" bIns="0" rtlCol="0"/>
          <a:lstStyle/>
          <a:p>
            <a:endParaRPr/>
          </a:p>
        </p:txBody>
      </p:sp>
      <p:sp>
        <p:nvSpPr>
          <p:cNvPr id="53" name="object 53"/>
          <p:cNvSpPr txBox="1"/>
          <p:nvPr/>
        </p:nvSpPr>
        <p:spPr>
          <a:xfrm>
            <a:off x="751988" y="3054881"/>
            <a:ext cx="38472" cy="477520"/>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4" name="object 54"/>
          <p:cNvSpPr txBox="1"/>
          <p:nvPr/>
        </p:nvSpPr>
        <p:spPr>
          <a:xfrm>
            <a:off x="751988" y="3737358"/>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sp>
        <p:nvSpPr>
          <p:cNvPr id="55" name="object 55"/>
          <p:cNvSpPr txBox="1"/>
          <p:nvPr/>
        </p:nvSpPr>
        <p:spPr>
          <a:xfrm>
            <a:off x="751988" y="4419929"/>
            <a:ext cx="38472" cy="478155"/>
          </a:xfrm>
          <a:prstGeom prst="rect">
            <a:avLst/>
          </a:prstGeom>
        </p:spPr>
        <p:txBody>
          <a:bodyPr vert="vert" wrap="square" lIns="0" tIns="12700" rIns="0" bIns="0" rtlCol="0">
            <a:spAutoFit/>
          </a:bodyPr>
          <a:lstStyle/>
          <a:p>
            <a:pPr marL="12700">
              <a:spcBef>
                <a:spcPts val="100"/>
              </a:spcBef>
            </a:pPr>
            <a:r>
              <a:rPr sz="250" spc="25" dirty="0">
                <a:solidFill>
                  <a:srgbClr val="000066"/>
                </a:solidFill>
                <a:latin typeface="Arial"/>
                <a:cs typeface="Arial"/>
              </a:rPr>
              <a:t>NIH-PA</a:t>
            </a:r>
            <a:r>
              <a:rPr sz="250" spc="-5" dirty="0">
                <a:solidFill>
                  <a:srgbClr val="000066"/>
                </a:solidFill>
                <a:latin typeface="Arial"/>
                <a:cs typeface="Arial"/>
              </a:rPr>
              <a:t> </a:t>
            </a:r>
            <a:r>
              <a:rPr sz="250" spc="20" dirty="0">
                <a:solidFill>
                  <a:srgbClr val="000066"/>
                </a:solidFill>
                <a:latin typeface="Arial"/>
                <a:cs typeface="Arial"/>
              </a:rPr>
              <a:t>Author</a:t>
            </a:r>
            <a:r>
              <a:rPr sz="250" dirty="0">
                <a:solidFill>
                  <a:srgbClr val="000066"/>
                </a:solidFill>
                <a:latin typeface="Arial"/>
                <a:cs typeface="Arial"/>
              </a:rPr>
              <a:t> </a:t>
            </a:r>
            <a:r>
              <a:rPr sz="250" spc="20" dirty="0">
                <a:solidFill>
                  <a:srgbClr val="000066"/>
                </a:solidFill>
                <a:latin typeface="Arial"/>
                <a:cs typeface="Arial"/>
              </a:rPr>
              <a:t>Manuscript</a:t>
            </a:r>
            <a:endParaRPr sz="250">
              <a:latin typeface="Arial"/>
              <a:cs typeface="Arial"/>
            </a:endParaRPr>
          </a:p>
        </p:txBody>
      </p:sp>
      <p:grpSp>
        <p:nvGrpSpPr>
          <p:cNvPr id="56" name="object 56"/>
          <p:cNvGrpSpPr/>
          <p:nvPr/>
        </p:nvGrpSpPr>
        <p:grpSpPr>
          <a:xfrm>
            <a:off x="126746" y="508508"/>
            <a:ext cx="6675120" cy="4814570"/>
            <a:chOff x="126492" y="274320"/>
            <a:chExt cx="6675120" cy="4814570"/>
          </a:xfrm>
        </p:grpSpPr>
        <p:sp>
          <p:nvSpPr>
            <p:cNvPr id="57" name="object 57"/>
            <p:cNvSpPr/>
            <p:nvPr/>
          </p:nvSpPr>
          <p:spPr>
            <a:xfrm>
              <a:off x="666750" y="1931670"/>
              <a:ext cx="1828800" cy="2548255"/>
            </a:xfrm>
            <a:custGeom>
              <a:avLst/>
              <a:gdLst/>
              <a:ahLst/>
              <a:cxnLst/>
              <a:rect l="l" t="t" r="r" b="b"/>
              <a:pathLst>
                <a:path w="1828800" h="2548254">
                  <a:moveTo>
                    <a:pt x="0" y="2548128"/>
                  </a:moveTo>
                  <a:lnTo>
                    <a:pt x="1828800" y="2548128"/>
                  </a:lnTo>
                  <a:lnTo>
                    <a:pt x="1828800" y="0"/>
                  </a:lnTo>
                  <a:lnTo>
                    <a:pt x="0" y="0"/>
                  </a:lnTo>
                  <a:lnTo>
                    <a:pt x="0" y="2548128"/>
                  </a:lnTo>
                  <a:close/>
                </a:path>
              </a:pathLst>
            </a:custGeom>
            <a:ln w="28956">
              <a:solidFill>
                <a:srgbClr val="EC7C30"/>
              </a:solidFill>
            </a:ln>
          </p:spPr>
          <p:txBody>
            <a:bodyPr wrap="square" lIns="0" tIns="0" rIns="0" bIns="0" rtlCol="0"/>
            <a:lstStyle/>
            <a:p>
              <a:endParaRPr/>
            </a:p>
          </p:txBody>
        </p:sp>
        <p:pic>
          <p:nvPicPr>
            <p:cNvPr id="58" name="object 58"/>
            <p:cNvPicPr/>
            <p:nvPr/>
          </p:nvPicPr>
          <p:blipFill>
            <a:blip r:embed="rId8" cstate="print"/>
            <a:stretch>
              <a:fillRect/>
            </a:stretch>
          </p:blipFill>
          <p:spPr>
            <a:xfrm>
              <a:off x="1238261" y="2646978"/>
              <a:ext cx="1597057" cy="571162"/>
            </a:xfrm>
            <a:prstGeom prst="rect">
              <a:avLst/>
            </a:prstGeom>
          </p:spPr>
        </p:pic>
        <p:pic>
          <p:nvPicPr>
            <p:cNvPr id="59" name="object 59"/>
            <p:cNvPicPr/>
            <p:nvPr/>
          </p:nvPicPr>
          <p:blipFill>
            <a:blip r:embed="rId9" cstate="print"/>
            <a:stretch>
              <a:fillRect/>
            </a:stretch>
          </p:blipFill>
          <p:spPr>
            <a:xfrm>
              <a:off x="1465506" y="3307455"/>
              <a:ext cx="1286569" cy="660223"/>
            </a:xfrm>
            <a:prstGeom prst="rect">
              <a:avLst/>
            </a:prstGeom>
          </p:spPr>
        </p:pic>
        <p:pic>
          <p:nvPicPr>
            <p:cNvPr id="60" name="object 60"/>
            <p:cNvPicPr/>
            <p:nvPr/>
          </p:nvPicPr>
          <p:blipFill>
            <a:blip r:embed="rId10" cstate="print"/>
            <a:stretch>
              <a:fillRect/>
            </a:stretch>
          </p:blipFill>
          <p:spPr>
            <a:xfrm>
              <a:off x="1356774" y="4103445"/>
              <a:ext cx="1506323" cy="765984"/>
            </a:xfrm>
            <a:prstGeom prst="rect">
              <a:avLst/>
            </a:prstGeom>
          </p:spPr>
        </p:pic>
        <p:sp>
          <p:nvSpPr>
            <p:cNvPr id="61" name="object 61"/>
            <p:cNvSpPr/>
            <p:nvPr/>
          </p:nvSpPr>
          <p:spPr>
            <a:xfrm>
              <a:off x="1165097" y="2526030"/>
              <a:ext cx="1830705" cy="2548255"/>
            </a:xfrm>
            <a:custGeom>
              <a:avLst/>
              <a:gdLst/>
              <a:ahLst/>
              <a:cxnLst/>
              <a:rect l="l" t="t" r="r" b="b"/>
              <a:pathLst>
                <a:path w="1830705" h="2548254">
                  <a:moveTo>
                    <a:pt x="0" y="2548128"/>
                  </a:moveTo>
                  <a:lnTo>
                    <a:pt x="1830324" y="2548128"/>
                  </a:lnTo>
                  <a:lnTo>
                    <a:pt x="1830324" y="0"/>
                  </a:lnTo>
                  <a:lnTo>
                    <a:pt x="0" y="0"/>
                  </a:lnTo>
                  <a:lnTo>
                    <a:pt x="0" y="2548128"/>
                  </a:lnTo>
                  <a:close/>
                </a:path>
              </a:pathLst>
            </a:custGeom>
            <a:ln w="28956">
              <a:solidFill>
                <a:srgbClr val="EC7C30"/>
              </a:solidFill>
            </a:ln>
          </p:spPr>
          <p:txBody>
            <a:bodyPr wrap="square" lIns="0" tIns="0" rIns="0" bIns="0" rtlCol="0"/>
            <a:lstStyle/>
            <a:p>
              <a:endParaRPr/>
            </a:p>
          </p:txBody>
        </p:sp>
        <p:sp>
          <p:nvSpPr>
            <p:cNvPr id="62" name="object 62"/>
            <p:cNvSpPr/>
            <p:nvPr/>
          </p:nvSpPr>
          <p:spPr>
            <a:xfrm>
              <a:off x="126492" y="274320"/>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a:p>
          </p:txBody>
        </p:sp>
      </p:grpSp>
      <p:sp>
        <p:nvSpPr>
          <p:cNvPr id="63" name="object 63"/>
          <p:cNvSpPr txBox="1">
            <a:spLocks noGrp="1"/>
          </p:cNvSpPr>
          <p:nvPr>
            <p:ph type="title"/>
          </p:nvPr>
        </p:nvSpPr>
        <p:spPr>
          <a:xfrm>
            <a:off x="211658" y="402020"/>
            <a:ext cx="6736606" cy="966290"/>
          </a:xfrm>
          <a:prstGeom prst="rect">
            <a:avLst/>
          </a:prstGeom>
        </p:spPr>
        <p:txBody>
          <a:bodyPr vert="horz" wrap="square" lIns="0" tIns="67945" rIns="0" bIns="0" rtlCol="0">
            <a:spAutoFit/>
          </a:bodyPr>
          <a:lstStyle/>
          <a:p>
            <a:pPr marL="12700" marR="5080">
              <a:lnSpc>
                <a:spcPts val="3460"/>
              </a:lnSpc>
              <a:spcBef>
                <a:spcPts val="535"/>
              </a:spcBef>
            </a:pPr>
            <a:r>
              <a:rPr lang="tr-TR" sz="3200" spc="-35" dirty="0">
                <a:solidFill>
                  <a:srgbClr val="FFFFFF"/>
                </a:solidFill>
              </a:rPr>
              <a:t>BİYOLOJİK SAATE UYGUN BESLENME</a:t>
            </a:r>
            <a:br>
              <a:rPr lang="tr-TR" sz="3200" spc="-35" dirty="0">
                <a:solidFill>
                  <a:srgbClr val="FFFFFF"/>
                </a:solidFill>
              </a:rPr>
            </a:br>
            <a:r>
              <a:rPr lang="tr-TR" sz="3200" spc="-35" dirty="0">
                <a:solidFill>
                  <a:srgbClr val="FFFFFF"/>
                </a:solidFill>
              </a:rPr>
              <a:t>SİRKADİYEN RİTİM</a:t>
            </a:r>
            <a:endParaRPr lang="tr-TR" sz="3200" dirty="0"/>
          </a:p>
        </p:txBody>
      </p:sp>
      <p:sp>
        <p:nvSpPr>
          <p:cNvPr id="66" name="object 66"/>
          <p:cNvSpPr/>
          <p:nvPr/>
        </p:nvSpPr>
        <p:spPr>
          <a:xfrm>
            <a:off x="3203848" y="1628800"/>
            <a:ext cx="5940152" cy="4320480"/>
          </a:xfrm>
          <a:custGeom>
            <a:avLst/>
            <a:gdLst/>
            <a:ahLst/>
            <a:cxnLst/>
            <a:rect l="l" t="t" r="r" b="b"/>
            <a:pathLst>
              <a:path w="5680075" h="3708400">
                <a:moveTo>
                  <a:pt x="5679948" y="0"/>
                </a:moveTo>
                <a:lnTo>
                  <a:pt x="0" y="0"/>
                </a:lnTo>
                <a:lnTo>
                  <a:pt x="0" y="3707891"/>
                </a:lnTo>
                <a:lnTo>
                  <a:pt x="5679948" y="3707891"/>
                </a:lnTo>
                <a:lnTo>
                  <a:pt x="5679948"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67" name="object 67"/>
          <p:cNvSpPr txBox="1"/>
          <p:nvPr/>
        </p:nvSpPr>
        <p:spPr>
          <a:xfrm>
            <a:off x="3347864" y="1628800"/>
            <a:ext cx="5544616" cy="4130874"/>
          </a:xfrm>
          <a:prstGeom prst="rect">
            <a:avLst/>
          </a:prstGeom>
        </p:spPr>
        <p:txBody>
          <a:bodyPr vert="horz" wrap="square" lIns="0" tIns="12700" rIns="0" bIns="0" rtlCol="0">
            <a:spAutoFit/>
          </a:bodyPr>
          <a:lstStyle/>
          <a:p>
            <a:pPr marL="12700" marR="5080" indent="89535" algn="r">
              <a:lnSpc>
                <a:spcPct val="130100"/>
              </a:lnSpc>
              <a:spcBef>
                <a:spcPts val="100"/>
              </a:spcBef>
            </a:pPr>
            <a:r>
              <a:rPr lang="tr-TR" sz="1600" b="1" spc="-10" dirty="0">
                <a:solidFill>
                  <a:schemeClr val="bg1"/>
                </a:solidFill>
                <a:cs typeface="Calibri"/>
              </a:rPr>
              <a:t>Her şey </a:t>
            </a:r>
            <a:r>
              <a:rPr lang="tr-TR" sz="1600" b="1" spc="-10" dirty="0" err="1">
                <a:solidFill>
                  <a:schemeClr val="bg1"/>
                </a:solidFill>
                <a:cs typeface="Calibri"/>
              </a:rPr>
              <a:t>sirkadiyen</a:t>
            </a:r>
            <a:r>
              <a:rPr lang="tr-TR" sz="1600" b="1" spc="-10" dirty="0">
                <a:solidFill>
                  <a:schemeClr val="bg1"/>
                </a:solidFill>
                <a:cs typeface="Calibri"/>
              </a:rPr>
              <a:t> ritmimizi belirleyen güneşin doğuşu ile başlar. Sabahları daha uyanık ve enerjik olmamızı sağlayan </a:t>
            </a:r>
            <a:r>
              <a:rPr lang="tr-TR" sz="1600" b="1" spc="-10" dirty="0" err="1">
                <a:solidFill>
                  <a:schemeClr val="bg1"/>
                </a:solidFill>
                <a:cs typeface="Calibri"/>
              </a:rPr>
              <a:t>kortizol</a:t>
            </a:r>
            <a:r>
              <a:rPr lang="tr-TR" sz="1600" b="1" spc="-10" dirty="0">
                <a:solidFill>
                  <a:schemeClr val="bg1"/>
                </a:solidFill>
                <a:cs typeface="Calibri"/>
              </a:rPr>
              <a:t> hormonu yüksekken, gece saatlerinde yerini melatonin hormonuna bırakarak uyku sürecine geçmemizi sağlar</a:t>
            </a:r>
          </a:p>
          <a:p>
            <a:pPr marL="12700" marR="5080" indent="89535" algn="r">
              <a:lnSpc>
                <a:spcPct val="130100"/>
              </a:lnSpc>
              <a:spcBef>
                <a:spcPts val="100"/>
              </a:spcBef>
            </a:pPr>
            <a:r>
              <a:rPr lang="tr-TR" sz="1600" b="1" spc="-10" dirty="0">
                <a:solidFill>
                  <a:schemeClr val="bg1"/>
                </a:solidFill>
                <a:cs typeface="Calibri"/>
              </a:rPr>
              <a:t>. </a:t>
            </a:r>
          </a:p>
          <a:p>
            <a:pPr marL="12700" marR="5080" indent="89535">
              <a:lnSpc>
                <a:spcPct val="130100"/>
              </a:lnSpc>
              <a:spcBef>
                <a:spcPts val="100"/>
              </a:spcBef>
            </a:pPr>
            <a:r>
              <a:rPr lang="tr-TR" sz="1600" b="1" u="sng" spc="-10" dirty="0" err="1">
                <a:solidFill>
                  <a:schemeClr val="bg1"/>
                </a:solidFill>
                <a:cs typeface="Calibri"/>
              </a:rPr>
              <a:t>Sirkadiyen</a:t>
            </a:r>
            <a:r>
              <a:rPr lang="tr-TR" sz="1600" b="1" u="sng" spc="-10" dirty="0">
                <a:solidFill>
                  <a:schemeClr val="bg1"/>
                </a:solidFill>
                <a:cs typeface="Calibri"/>
              </a:rPr>
              <a:t> ritme ayak uydurmak ve sağlıklı yeme alışkanlıklarını yaşamın doğal akışıyla birleştirmek için</a:t>
            </a:r>
            <a:r>
              <a:rPr lang="tr-TR" sz="1600" b="1" spc="-10" dirty="0">
                <a:solidFill>
                  <a:schemeClr val="bg1"/>
                </a:solidFill>
                <a:cs typeface="Calibri"/>
              </a:rPr>
              <a:t>;</a:t>
            </a:r>
          </a:p>
          <a:p>
            <a:pPr marL="12700" marR="5080" indent="89535">
              <a:lnSpc>
                <a:spcPct val="130100"/>
              </a:lnSpc>
              <a:spcBef>
                <a:spcPts val="100"/>
              </a:spcBef>
            </a:pPr>
            <a:r>
              <a:rPr lang="tr-TR" b="1" spc="-10" dirty="0">
                <a:solidFill>
                  <a:schemeClr val="bg1"/>
                </a:solidFill>
                <a:cs typeface="Calibri"/>
              </a:rPr>
              <a:t>Kahvaltıyı atlamayın!</a:t>
            </a:r>
          </a:p>
          <a:p>
            <a:pPr marL="12700" marR="5080" indent="89535">
              <a:lnSpc>
                <a:spcPct val="130100"/>
              </a:lnSpc>
              <a:spcBef>
                <a:spcPts val="100"/>
              </a:spcBef>
            </a:pPr>
            <a:r>
              <a:rPr lang="tr-TR" b="1" spc="-10" dirty="0">
                <a:solidFill>
                  <a:schemeClr val="bg1"/>
                </a:solidFill>
                <a:cs typeface="Calibri"/>
              </a:rPr>
              <a:t>Sağlam bir öğle yemeğini ağır bir akşam yemeği yerine tercih edin!</a:t>
            </a:r>
          </a:p>
          <a:p>
            <a:pPr marL="12700" marR="5080" indent="89535">
              <a:lnSpc>
                <a:spcPct val="130100"/>
              </a:lnSpc>
              <a:spcBef>
                <a:spcPts val="100"/>
              </a:spcBef>
            </a:pPr>
            <a:r>
              <a:rPr lang="tr-TR" b="1" spc="-10" dirty="0">
                <a:solidFill>
                  <a:schemeClr val="bg1"/>
                </a:solidFill>
                <a:cs typeface="Calibri"/>
              </a:rPr>
              <a:t>Suyu fazla miktardaki çay ve kahveye tercih edin!</a:t>
            </a:r>
          </a:p>
          <a:p>
            <a:pPr marL="12700" marR="5080" indent="89535" algn="r">
              <a:lnSpc>
                <a:spcPct val="130100"/>
              </a:lnSpc>
              <a:spcBef>
                <a:spcPts val="100"/>
              </a:spcBef>
            </a:pPr>
            <a:r>
              <a:rPr lang="tr-TR" b="1" spc="-10" dirty="0">
                <a:solidFill>
                  <a:schemeClr val="bg1"/>
                </a:solidFill>
                <a:cs typeface="Calibri"/>
              </a:rPr>
              <a:t>.</a:t>
            </a:r>
          </a:p>
        </p:txBody>
      </p:sp>
    </p:spTree>
    <p:extLst>
      <p:ext uri="{BB962C8B-B14F-4D97-AF65-F5344CB8AC3E}">
        <p14:creationId xmlns:p14="http://schemas.microsoft.com/office/powerpoint/2010/main" val="1263497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297413"/>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99620" y="277887"/>
            <a:ext cx="5972580" cy="966290"/>
          </a:xfrm>
          <a:prstGeom prst="rect">
            <a:avLst/>
          </a:prstGeom>
        </p:spPr>
        <p:txBody>
          <a:bodyPr vert="horz" wrap="square" lIns="0" tIns="67945" rIns="0" bIns="0" rtlCol="0">
            <a:spAutoFit/>
          </a:bodyPr>
          <a:lstStyle/>
          <a:p>
            <a:pPr marL="12700" marR="5080">
              <a:lnSpc>
                <a:spcPts val="3460"/>
              </a:lnSpc>
              <a:spcBef>
                <a:spcPts val="535"/>
              </a:spcBef>
            </a:pPr>
            <a:r>
              <a:rPr lang="tr-TR" sz="3200" spc="-30" dirty="0" err="1">
                <a:solidFill>
                  <a:srgbClr val="FFFFFF"/>
                </a:solidFill>
              </a:rPr>
              <a:t>Intermittent</a:t>
            </a:r>
            <a:r>
              <a:rPr lang="tr-TR" sz="3200" spc="-30" dirty="0">
                <a:solidFill>
                  <a:srgbClr val="FFFFFF"/>
                </a:solidFill>
              </a:rPr>
              <a:t> </a:t>
            </a:r>
            <a:r>
              <a:rPr lang="tr-TR" sz="3200" spc="-30" dirty="0" err="1">
                <a:solidFill>
                  <a:srgbClr val="FFFFFF"/>
                </a:solidFill>
              </a:rPr>
              <a:t>Fasting</a:t>
            </a:r>
            <a:br>
              <a:rPr lang="tr-TR" sz="3200" spc="-30" dirty="0">
                <a:solidFill>
                  <a:srgbClr val="FFFFFF"/>
                </a:solidFill>
              </a:rPr>
            </a:br>
            <a:r>
              <a:rPr lang="tr-TR" sz="3200" spc="-30" dirty="0">
                <a:solidFill>
                  <a:srgbClr val="FFFFFF"/>
                </a:solidFill>
              </a:rPr>
              <a:t>Aralıklı Açlık Sistemleri</a:t>
            </a:r>
            <a:endParaRPr lang="tr-TR" sz="3200" dirty="0"/>
          </a:p>
        </p:txBody>
      </p:sp>
      <p:sp>
        <p:nvSpPr>
          <p:cNvPr id="4" name="object 4"/>
          <p:cNvSpPr/>
          <p:nvPr/>
        </p:nvSpPr>
        <p:spPr>
          <a:xfrm>
            <a:off x="0" y="1556792"/>
            <a:ext cx="6309360" cy="5301208"/>
          </a:xfrm>
          <a:custGeom>
            <a:avLst/>
            <a:gdLst/>
            <a:ahLst/>
            <a:cxnLst/>
            <a:rect l="l" t="t" r="r" b="b"/>
            <a:pathLst>
              <a:path w="6309359" h="3474720">
                <a:moveTo>
                  <a:pt x="6309359" y="0"/>
                </a:moveTo>
                <a:lnTo>
                  <a:pt x="0" y="0"/>
                </a:lnTo>
                <a:lnTo>
                  <a:pt x="0" y="3474720"/>
                </a:lnTo>
                <a:lnTo>
                  <a:pt x="6309359" y="3474720"/>
                </a:lnTo>
                <a:lnTo>
                  <a:pt x="6309359" y="0"/>
                </a:lnTo>
                <a:close/>
              </a:path>
            </a:pathLst>
          </a:custGeom>
        </p:spPr>
        <p:style>
          <a:lnRef idx="1">
            <a:schemeClr val="accent2"/>
          </a:lnRef>
          <a:fillRef idx="3">
            <a:schemeClr val="accent2"/>
          </a:fillRef>
          <a:effectRef idx="2">
            <a:schemeClr val="accent2"/>
          </a:effectRef>
          <a:fontRef idx="minor">
            <a:schemeClr val="lt1"/>
          </a:fontRef>
        </p:style>
        <p:txBody>
          <a:bodyPr wrap="square" lIns="0" tIns="0" rIns="0" bIns="0" rtlCol="0"/>
          <a:lstStyle/>
          <a:p>
            <a:endParaRPr kern="0">
              <a:solidFill>
                <a:sysClr val="windowText" lastClr="000000"/>
              </a:solidFill>
            </a:endParaRPr>
          </a:p>
        </p:txBody>
      </p:sp>
      <p:sp>
        <p:nvSpPr>
          <p:cNvPr id="5" name="object 5"/>
          <p:cNvSpPr txBox="1"/>
          <p:nvPr/>
        </p:nvSpPr>
        <p:spPr>
          <a:xfrm>
            <a:off x="0" y="1916832"/>
            <a:ext cx="4283968" cy="4982774"/>
          </a:xfrm>
          <a:prstGeom prst="rect">
            <a:avLst/>
          </a:prstGeom>
        </p:spPr>
        <p:txBody>
          <a:bodyPr vert="horz" wrap="square" lIns="0" tIns="149225" rIns="0" bIns="0" rtlCol="0">
            <a:spAutoFit/>
          </a:bodyPr>
          <a:lstStyle/>
          <a:p>
            <a:pPr algn="ctr">
              <a:spcBef>
                <a:spcPts val="1175"/>
              </a:spcBef>
            </a:pPr>
            <a:r>
              <a:rPr lang="tr-TR" sz="2400" b="1" kern="0" spc="-20" dirty="0" err="1">
                <a:solidFill>
                  <a:srgbClr val="FFFFFF"/>
                </a:solidFill>
                <a:cs typeface="Calibri"/>
              </a:rPr>
              <a:t>İntermittent</a:t>
            </a:r>
            <a:r>
              <a:rPr lang="tr-TR" sz="2400" b="1" kern="0" spc="-20" dirty="0">
                <a:solidFill>
                  <a:srgbClr val="FFFFFF"/>
                </a:solidFill>
                <a:cs typeface="Calibri"/>
              </a:rPr>
              <a:t> </a:t>
            </a:r>
            <a:r>
              <a:rPr lang="tr-TR" sz="2400" b="1" kern="0" spc="-20" dirty="0" err="1">
                <a:solidFill>
                  <a:srgbClr val="FFFFFF"/>
                </a:solidFill>
                <a:cs typeface="Calibri"/>
              </a:rPr>
              <a:t>fasting</a:t>
            </a:r>
            <a:r>
              <a:rPr lang="tr-TR" sz="2400" b="1" kern="0" spc="-20" dirty="0">
                <a:solidFill>
                  <a:srgbClr val="FFFFFF"/>
                </a:solidFill>
                <a:cs typeface="Calibri"/>
              </a:rPr>
              <a:t>, bireylerin ne yediğinden çok, ne zaman yediğine odaklanan bir beslenme şeklidir.</a:t>
            </a:r>
          </a:p>
          <a:p>
            <a:pPr algn="ctr">
              <a:spcBef>
                <a:spcPts val="1175"/>
              </a:spcBef>
            </a:pPr>
            <a:r>
              <a:rPr lang="tr-TR" b="1" kern="0" spc="-20" dirty="0">
                <a:solidFill>
                  <a:srgbClr val="FFFFFF"/>
                </a:solidFill>
                <a:cs typeface="Calibri"/>
              </a:rPr>
              <a:t> Açlık ve tokluk olmak üzere iki dönemden oluşan </a:t>
            </a:r>
            <a:r>
              <a:rPr lang="tr-TR" b="1" kern="0" spc="-20" dirty="0" err="1">
                <a:solidFill>
                  <a:srgbClr val="FFFFFF"/>
                </a:solidFill>
                <a:cs typeface="Calibri"/>
              </a:rPr>
              <a:t>intermittent</a:t>
            </a:r>
            <a:r>
              <a:rPr lang="tr-TR" b="1" kern="0" spc="-20" dirty="0">
                <a:solidFill>
                  <a:srgbClr val="FFFFFF"/>
                </a:solidFill>
                <a:cs typeface="Calibri"/>
              </a:rPr>
              <a:t> </a:t>
            </a:r>
            <a:r>
              <a:rPr lang="tr-TR" b="1" kern="0" spc="-20" dirty="0" err="1">
                <a:solidFill>
                  <a:srgbClr val="FFFFFF"/>
                </a:solidFill>
                <a:cs typeface="Calibri"/>
              </a:rPr>
              <a:t>fasting</a:t>
            </a:r>
            <a:r>
              <a:rPr lang="tr-TR" b="1" kern="0" spc="-20" dirty="0">
                <a:solidFill>
                  <a:srgbClr val="FFFFFF"/>
                </a:solidFill>
                <a:cs typeface="Calibri"/>
              </a:rPr>
              <a:t> de, açlık döneminde bireylerin su ve enerji veren içecekleri rahatlıkla tüketebiliyor olmaları bu diyetin dini oruçlardan farklı olduğunu göstermektedir. </a:t>
            </a:r>
          </a:p>
          <a:p>
            <a:pPr algn="ctr">
              <a:spcBef>
                <a:spcPts val="1175"/>
              </a:spcBef>
            </a:pPr>
            <a:r>
              <a:rPr lang="tr-TR" b="1" kern="0" spc="-20" dirty="0">
                <a:solidFill>
                  <a:srgbClr val="FFFFFF"/>
                </a:solidFill>
                <a:cs typeface="Calibri"/>
              </a:rPr>
              <a:t>Özellikle ağırlık yönetiminde kullanılan </a:t>
            </a:r>
            <a:r>
              <a:rPr lang="tr-TR" b="1" kern="0" spc="-20" dirty="0" err="1">
                <a:solidFill>
                  <a:srgbClr val="FFFFFF"/>
                </a:solidFill>
                <a:cs typeface="Calibri"/>
              </a:rPr>
              <a:t>intermittent</a:t>
            </a:r>
            <a:r>
              <a:rPr lang="tr-TR" b="1" kern="0" spc="-20" dirty="0">
                <a:solidFill>
                  <a:srgbClr val="FFFFFF"/>
                </a:solidFill>
                <a:cs typeface="Calibri"/>
              </a:rPr>
              <a:t> </a:t>
            </a:r>
            <a:r>
              <a:rPr lang="tr-TR" b="1" kern="0" spc="-20" dirty="0" err="1">
                <a:solidFill>
                  <a:srgbClr val="FFFFFF"/>
                </a:solidFill>
                <a:cs typeface="Calibri"/>
              </a:rPr>
              <a:t>fasting</a:t>
            </a:r>
            <a:r>
              <a:rPr lang="tr-TR" b="1" kern="0" spc="-20" dirty="0">
                <a:solidFill>
                  <a:srgbClr val="FFFFFF"/>
                </a:solidFill>
                <a:cs typeface="Calibri"/>
              </a:rPr>
              <a:t>, günlük aralıklı açlık, haftalık aralıklı açlık, alternatif gün açlık ve </a:t>
            </a:r>
            <a:r>
              <a:rPr lang="tr-TR" b="1" kern="0" spc="-20" dirty="0" err="1">
                <a:solidFill>
                  <a:srgbClr val="FFFFFF"/>
                </a:solidFill>
                <a:cs typeface="Calibri"/>
              </a:rPr>
              <a:t>modifiye</a:t>
            </a:r>
            <a:r>
              <a:rPr lang="tr-TR" b="1" kern="0" spc="-20" dirty="0">
                <a:solidFill>
                  <a:srgbClr val="FFFFFF"/>
                </a:solidFill>
                <a:cs typeface="Calibri"/>
              </a:rPr>
              <a:t> açlık olmak üzere birden farklı şekilde uygulanabilir.</a:t>
            </a:r>
          </a:p>
        </p:txBody>
      </p:sp>
      <p:pic>
        <p:nvPicPr>
          <p:cNvPr id="20" name="Picture 5" descr="C:\Users\aidata\Desktop\potamya-intermittent-fasting-scaled-e1605173228505-1536x901.jpg"/>
          <p:cNvPicPr>
            <a:picLocks noChangeAspect="1" noChangeArrowheads="1"/>
          </p:cNvPicPr>
          <p:nvPr/>
        </p:nvPicPr>
        <p:blipFill>
          <a:blip r:embed="rId2" cstate="print"/>
          <a:srcRect/>
          <a:stretch>
            <a:fillRect/>
          </a:stretch>
        </p:blipFill>
        <p:spPr bwMode="auto">
          <a:xfrm>
            <a:off x="4427984" y="1412776"/>
            <a:ext cx="5112568" cy="4525963"/>
          </a:xfrm>
          <a:prstGeom prst="rect">
            <a:avLst/>
          </a:prstGeom>
          <a:noFill/>
        </p:spPr>
      </p:pic>
    </p:spTree>
    <p:extLst>
      <p:ext uri="{BB962C8B-B14F-4D97-AF65-F5344CB8AC3E}">
        <p14:creationId xmlns:p14="http://schemas.microsoft.com/office/powerpoint/2010/main" val="1303643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1" y="297413"/>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399620" y="277887"/>
            <a:ext cx="5972580" cy="966290"/>
          </a:xfrm>
          <a:prstGeom prst="rect">
            <a:avLst/>
          </a:prstGeom>
        </p:spPr>
        <p:txBody>
          <a:bodyPr vert="horz" wrap="square" lIns="0" tIns="67945" rIns="0" bIns="0" rtlCol="0">
            <a:spAutoFit/>
          </a:bodyPr>
          <a:lstStyle/>
          <a:p>
            <a:pPr marL="12700" marR="5080">
              <a:lnSpc>
                <a:spcPts val="3460"/>
              </a:lnSpc>
              <a:spcBef>
                <a:spcPts val="535"/>
              </a:spcBef>
            </a:pPr>
            <a:r>
              <a:rPr lang="tr-TR" sz="3200" spc="-30" dirty="0" err="1">
                <a:solidFill>
                  <a:srgbClr val="FFFFFF"/>
                </a:solidFill>
              </a:rPr>
              <a:t>Intermittent</a:t>
            </a:r>
            <a:r>
              <a:rPr lang="tr-TR" sz="3200" spc="-30" dirty="0">
                <a:solidFill>
                  <a:srgbClr val="FFFFFF"/>
                </a:solidFill>
              </a:rPr>
              <a:t> </a:t>
            </a:r>
            <a:r>
              <a:rPr lang="tr-TR" sz="3200" spc="-30" dirty="0" err="1">
                <a:solidFill>
                  <a:srgbClr val="FFFFFF"/>
                </a:solidFill>
              </a:rPr>
              <a:t>Fasting</a:t>
            </a:r>
            <a:br>
              <a:rPr lang="tr-TR" sz="3200" spc="-30" dirty="0">
                <a:solidFill>
                  <a:srgbClr val="FFFFFF"/>
                </a:solidFill>
              </a:rPr>
            </a:br>
            <a:r>
              <a:rPr lang="tr-TR" sz="3200" spc="-30" dirty="0">
                <a:solidFill>
                  <a:srgbClr val="FFFFFF"/>
                </a:solidFill>
              </a:rPr>
              <a:t>Aralıklı Açlık Sistemleri</a:t>
            </a:r>
            <a:endParaRPr lang="tr-TR" sz="3200" dirty="0"/>
          </a:p>
        </p:txBody>
      </p:sp>
      <p:sp>
        <p:nvSpPr>
          <p:cNvPr id="4" name="object 4"/>
          <p:cNvSpPr/>
          <p:nvPr/>
        </p:nvSpPr>
        <p:spPr>
          <a:xfrm>
            <a:off x="2339752" y="1268760"/>
            <a:ext cx="7029440" cy="5301208"/>
          </a:xfrm>
          <a:custGeom>
            <a:avLst/>
            <a:gdLst/>
            <a:ahLst/>
            <a:cxnLst/>
            <a:rect l="l" t="t" r="r" b="b"/>
            <a:pathLst>
              <a:path w="6309359" h="3474720">
                <a:moveTo>
                  <a:pt x="6309359" y="0"/>
                </a:moveTo>
                <a:lnTo>
                  <a:pt x="0" y="0"/>
                </a:lnTo>
                <a:lnTo>
                  <a:pt x="0" y="3474720"/>
                </a:lnTo>
                <a:lnTo>
                  <a:pt x="6309359" y="3474720"/>
                </a:lnTo>
                <a:lnTo>
                  <a:pt x="6309359" y="0"/>
                </a:lnTo>
                <a:close/>
              </a:path>
            </a:pathLst>
          </a:custGeom>
        </p:spPr>
        <p:style>
          <a:lnRef idx="1">
            <a:schemeClr val="accent2"/>
          </a:lnRef>
          <a:fillRef idx="3">
            <a:schemeClr val="accent2"/>
          </a:fillRef>
          <a:effectRef idx="2">
            <a:schemeClr val="accent2"/>
          </a:effectRef>
          <a:fontRef idx="minor">
            <a:schemeClr val="lt1"/>
          </a:fontRef>
        </p:style>
        <p:txBody>
          <a:bodyPr wrap="square" lIns="0" tIns="0" rIns="0" bIns="0" rtlCol="0"/>
          <a:lstStyle/>
          <a:p>
            <a:endParaRPr kern="0">
              <a:solidFill>
                <a:sysClr val="windowText" lastClr="000000"/>
              </a:solidFill>
            </a:endParaRPr>
          </a:p>
        </p:txBody>
      </p:sp>
      <p:sp>
        <p:nvSpPr>
          <p:cNvPr id="5" name="object 5"/>
          <p:cNvSpPr txBox="1"/>
          <p:nvPr/>
        </p:nvSpPr>
        <p:spPr>
          <a:xfrm>
            <a:off x="2627784" y="1340768"/>
            <a:ext cx="6516216" cy="4828886"/>
          </a:xfrm>
          <a:prstGeom prst="rect">
            <a:avLst/>
          </a:prstGeom>
        </p:spPr>
        <p:txBody>
          <a:bodyPr vert="horz" wrap="square" lIns="0" tIns="149225" rIns="0" bIns="0" rtlCol="0">
            <a:spAutoFit/>
          </a:bodyPr>
          <a:lstStyle/>
          <a:p>
            <a:r>
              <a:rPr lang="tr-TR" sz="1600" b="1" dirty="0">
                <a:solidFill>
                  <a:schemeClr val="bg1"/>
                </a:solidFill>
              </a:rPr>
              <a:t>Günlük Aralıklı Açlık Diyeti</a:t>
            </a:r>
            <a:endParaRPr lang="tr-TR" sz="1600" dirty="0">
              <a:solidFill>
                <a:schemeClr val="bg1"/>
              </a:solidFill>
            </a:endParaRPr>
          </a:p>
          <a:p>
            <a:pPr>
              <a:buNone/>
            </a:pPr>
            <a:r>
              <a:rPr lang="tr-TR" sz="1600" dirty="0">
                <a:solidFill>
                  <a:schemeClr val="bg1"/>
                </a:solidFill>
              </a:rPr>
              <a:t>Günlük Aralıklı Açlık Diyeti, gün içerisinde belirli saat aralıklarında beslenip, belirli saat aralıklarında aç kalmayı hedefleyen modeldir. (16/8 )(20/4 ) ve (18/6) olmak üzere çeşitli uygulama yöntemleriyle de gerçekleştirilebilir.</a:t>
            </a:r>
          </a:p>
          <a:p>
            <a:r>
              <a:rPr lang="tr-TR" sz="1600" b="1" dirty="0">
                <a:solidFill>
                  <a:schemeClr val="bg1"/>
                </a:solidFill>
              </a:rPr>
              <a:t>Haftalık Aralıklı Açlık</a:t>
            </a:r>
            <a:endParaRPr lang="tr-TR" sz="1600" dirty="0">
              <a:solidFill>
                <a:schemeClr val="bg1"/>
              </a:solidFill>
            </a:endParaRPr>
          </a:p>
          <a:p>
            <a:pPr>
              <a:buNone/>
            </a:pPr>
            <a:r>
              <a:rPr lang="tr-TR" sz="1600" dirty="0">
                <a:solidFill>
                  <a:schemeClr val="bg1"/>
                </a:solidFill>
              </a:rPr>
              <a:t>Daha çok vücudu alıştırma yöntemi olarak kullanılan haftalık aralıklı açlık, haftanın herhangi bir gününde 24 saat açlık periyodunu, geri kalan günlerde ise serbest beslenmeyi içerir.</a:t>
            </a:r>
          </a:p>
          <a:p>
            <a:r>
              <a:rPr lang="tr-TR" sz="1600" b="1" dirty="0">
                <a:solidFill>
                  <a:schemeClr val="bg1"/>
                </a:solidFill>
              </a:rPr>
              <a:t>Alternatif Gün Açlık</a:t>
            </a:r>
            <a:endParaRPr lang="tr-TR" sz="1600" dirty="0">
              <a:solidFill>
                <a:schemeClr val="bg1"/>
              </a:solidFill>
            </a:endParaRPr>
          </a:p>
          <a:p>
            <a:r>
              <a:rPr lang="tr-TR" sz="1600" dirty="0">
                <a:solidFill>
                  <a:schemeClr val="bg1"/>
                </a:solidFill>
              </a:rPr>
              <a:t>Alternatif Gün Açlık, haftanın istenilen gününde 24saat açlık periyotlarından sonra 24 saatlik tokluk periyotlarını içermektedir. Yani bireyler son yemeğini akşam 20.00’da yediyse bir sonraki gün akşam 20.00’a kadar açlık periyodu devam eder. </a:t>
            </a:r>
          </a:p>
          <a:p>
            <a:r>
              <a:rPr lang="tr-TR" sz="1600" b="1" dirty="0" err="1">
                <a:solidFill>
                  <a:schemeClr val="bg1"/>
                </a:solidFill>
              </a:rPr>
              <a:t>Modifiye</a:t>
            </a:r>
            <a:r>
              <a:rPr lang="tr-TR" sz="1600" b="1" dirty="0">
                <a:solidFill>
                  <a:schemeClr val="bg1"/>
                </a:solidFill>
              </a:rPr>
              <a:t> Açlık Diyeti</a:t>
            </a:r>
            <a:endParaRPr lang="tr-TR" sz="1600" dirty="0">
              <a:solidFill>
                <a:schemeClr val="bg1"/>
              </a:solidFill>
            </a:endParaRPr>
          </a:p>
          <a:p>
            <a:r>
              <a:rPr lang="tr-TR" sz="1600" dirty="0">
                <a:solidFill>
                  <a:schemeClr val="bg1"/>
                </a:solidFill>
              </a:rPr>
              <a:t>Haftanın yalnızca belirlenen 2 gününde açlık periyotları uygulanırken günlük enerjinin %20-25’i kadar kalori tüketilebilir (kadınlarda 500 </a:t>
            </a:r>
            <a:r>
              <a:rPr lang="tr-TR" sz="1600" dirty="0" err="1">
                <a:solidFill>
                  <a:schemeClr val="bg1"/>
                </a:solidFill>
              </a:rPr>
              <a:t>kcal</a:t>
            </a:r>
            <a:r>
              <a:rPr lang="tr-TR" sz="1600" dirty="0">
                <a:solidFill>
                  <a:schemeClr val="bg1"/>
                </a:solidFill>
              </a:rPr>
              <a:t>/gün, erkeklerde 600 </a:t>
            </a:r>
            <a:r>
              <a:rPr lang="tr-TR" sz="1600" dirty="0" err="1">
                <a:solidFill>
                  <a:schemeClr val="bg1"/>
                </a:solidFill>
              </a:rPr>
              <a:t>kcal</a:t>
            </a:r>
            <a:r>
              <a:rPr lang="tr-TR" sz="1600" dirty="0">
                <a:solidFill>
                  <a:schemeClr val="bg1"/>
                </a:solidFill>
              </a:rPr>
              <a:t>/gün). Burada dikkat edilmesi gereken nokta, belirlenen 2 günün birbiri ardını takip eden günlerden oluşmamasıdır. Haftanın geri kalan beş gününde ise beslenmede herhangi bir kısıtlama yapılmamaktadır.</a:t>
            </a:r>
          </a:p>
        </p:txBody>
      </p:sp>
      <p:grpSp>
        <p:nvGrpSpPr>
          <p:cNvPr id="7" name="object 6"/>
          <p:cNvGrpSpPr/>
          <p:nvPr/>
        </p:nvGrpSpPr>
        <p:grpSpPr>
          <a:xfrm>
            <a:off x="112013" y="2180844"/>
            <a:ext cx="2092452" cy="3293871"/>
            <a:chOff x="112013" y="1323594"/>
            <a:chExt cx="2092452" cy="3293871"/>
          </a:xfrm>
        </p:grpSpPr>
        <p:sp>
          <p:nvSpPr>
            <p:cNvPr id="9" name="object 8"/>
            <p:cNvSpPr/>
            <p:nvPr/>
          </p:nvSpPr>
          <p:spPr>
            <a:xfrm>
              <a:off x="126491" y="1338072"/>
              <a:ext cx="1800225" cy="2520950"/>
            </a:xfrm>
            <a:custGeom>
              <a:avLst/>
              <a:gdLst/>
              <a:ahLst/>
              <a:cxnLst/>
              <a:rect l="l" t="t" r="r" b="b"/>
              <a:pathLst>
                <a:path w="1800225" h="2520950">
                  <a:moveTo>
                    <a:pt x="1799844" y="0"/>
                  </a:moveTo>
                  <a:lnTo>
                    <a:pt x="0" y="0"/>
                  </a:lnTo>
                  <a:lnTo>
                    <a:pt x="0" y="2520696"/>
                  </a:lnTo>
                  <a:lnTo>
                    <a:pt x="1799844" y="2520696"/>
                  </a:lnTo>
                  <a:lnTo>
                    <a:pt x="1799844" y="0"/>
                  </a:lnTo>
                  <a:close/>
                </a:path>
              </a:pathLst>
            </a:custGeom>
            <a:solidFill>
              <a:srgbClr val="FFFFFF"/>
            </a:solidFill>
          </p:spPr>
          <p:txBody>
            <a:bodyPr wrap="square" lIns="0" tIns="0" rIns="0" bIns="0" rtlCol="0"/>
            <a:lstStyle/>
            <a:p>
              <a:endParaRPr/>
            </a:p>
          </p:txBody>
        </p:sp>
        <p:sp>
          <p:nvSpPr>
            <p:cNvPr id="10" name="object 9"/>
            <p:cNvSpPr/>
            <p:nvPr/>
          </p:nvSpPr>
          <p:spPr>
            <a:xfrm>
              <a:off x="254832" y="3176976"/>
              <a:ext cx="135890" cy="1270"/>
            </a:xfrm>
            <a:custGeom>
              <a:avLst/>
              <a:gdLst/>
              <a:ahLst/>
              <a:cxnLst/>
              <a:rect l="l" t="t" r="r" b="b"/>
              <a:pathLst>
                <a:path w="135890" h="1269">
                  <a:moveTo>
                    <a:pt x="0" y="737"/>
                  </a:moveTo>
                  <a:lnTo>
                    <a:pt x="135311" y="737"/>
                  </a:lnTo>
                  <a:lnTo>
                    <a:pt x="135311" y="0"/>
                  </a:lnTo>
                  <a:lnTo>
                    <a:pt x="0" y="0"/>
                  </a:lnTo>
                  <a:lnTo>
                    <a:pt x="0" y="737"/>
                  </a:lnTo>
                  <a:close/>
                </a:path>
              </a:pathLst>
            </a:custGeom>
            <a:solidFill>
              <a:srgbClr val="000000"/>
            </a:solidFill>
          </p:spPr>
          <p:txBody>
            <a:bodyPr wrap="square" lIns="0" tIns="0" rIns="0" bIns="0" rtlCol="0"/>
            <a:lstStyle/>
            <a:p>
              <a:endParaRPr/>
            </a:p>
          </p:txBody>
        </p:sp>
        <p:sp>
          <p:nvSpPr>
            <p:cNvPr id="11" name="object 10"/>
            <p:cNvSpPr/>
            <p:nvPr/>
          </p:nvSpPr>
          <p:spPr>
            <a:xfrm>
              <a:off x="254597" y="3177345"/>
              <a:ext cx="135890" cy="0"/>
            </a:xfrm>
            <a:custGeom>
              <a:avLst/>
              <a:gdLst/>
              <a:ahLst/>
              <a:cxnLst/>
              <a:rect l="l" t="t" r="r" b="b"/>
              <a:pathLst>
                <a:path w="135890">
                  <a:moveTo>
                    <a:pt x="0" y="0"/>
                  </a:moveTo>
                  <a:lnTo>
                    <a:pt x="135546" y="0"/>
                  </a:lnTo>
                </a:path>
              </a:pathLst>
            </a:custGeom>
            <a:ln w="3175">
              <a:solidFill>
                <a:srgbClr val="000000"/>
              </a:solidFill>
            </a:ln>
          </p:spPr>
          <p:txBody>
            <a:bodyPr wrap="square" lIns="0" tIns="0" rIns="0" bIns="0" rtlCol="0"/>
            <a:lstStyle/>
            <a:p>
              <a:endParaRPr/>
            </a:p>
          </p:txBody>
        </p:sp>
        <p:pic>
          <p:nvPicPr>
            <p:cNvPr id="12" name="object 11"/>
            <p:cNvPicPr/>
            <p:nvPr/>
          </p:nvPicPr>
          <p:blipFill>
            <a:blip r:embed="rId2" cstate="print"/>
            <a:stretch>
              <a:fillRect/>
            </a:stretch>
          </p:blipFill>
          <p:spPr>
            <a:xfrm>
              <a:off x="253922" y="1868573"/>
              <a:ext cx="1272285" cy="885658"/>
            </a:xfrm>
            <a:prstGeom prst="rect">
              <a:avLst/>
            </a:prstGeom>
          </p:spPr>
        </p:pic>
        <p:pic>
          <p:nvPicPr>
            <p:cNvPr id="13" name="object 12"/>
            <p:cNvPicPr/>
            <p:nvPr/>
          </p:nvPicPr>
          <p:blipFill>
            <a:blip r:embed="rId3" cstate="print"/>
            <a:stretch>
              <a:fillRect/>
            </a:stretch>
          </p:blipFill>
          <p:spPr>
            <a:xfrm>
              <a:off x="255739" y="3296616"/>
              <a:ext cx="140582" cy="236985"/>
            </a:xfrm>
            <a:prstGeom prst="rect">
              <a:avLst/>
            </a:prstGeom>
          </p:spPr>
        </p:pic>
        <p:pic>
          <p:nvPicPr>
            <p:cNvPr id="14" name="object 13"/>
            <p:cNvPicPr/>
            <p:nvPr/>
          </p:nvPicPr>
          <p:blipFill>
            <a:blip r:embed="rId4" cstate="print"/>
            <a:stretch>
              <a:fillRect/>
            </a:stretch>
          </p:blipFill>
          <p:spPr>
            <a:xfrm>
              <a:off x="254605" y="3617296"/>
              <a:ext cx="141942" cy="115103"/>
            </a:xfrm>
            <a:prstGeom prst="rect">
              <a:avLst/>
            </a:prstGeom>
          </p:spPr>
        </p:pic>
        <p:sp>
          <p:nvSpPr>
            <p:cNvPr id="15" name="object 14"/>
            <p:cNvSpPr/>
            <p:nvPr/>
          </p:nvSpPr>
          <p:spPr>
            <a:xfrm>
              <a:off x="254832" y="1819324"/>
              <a:ext cx="1572260" cy="10795"/>
            </a:xfrm>
            <a:custGeom>
              <a:avLst/>
              <a:gdLst/>
              <a:ahLst/>
              <a:cxnLst/>
              <a:rect l="l" t="t" r="r" b="b"/>
              <a:pathLst>
                <a:path w="1572260" h="10794">
                  <a:moveTo>
                    <a:pt x="1572253" y="0"/>
                  </a:moveTo>
                  <a:lnTo>
                    <a:pt x="0" y="0"/>
                  </a:lnTo>
                  <a:lnTo>
                    <a:pt x="0" y="10285"/>
                  </a:lnTo>
                  <a:lnTo>
                    <a:pt x="1572253" y="10285"/>
                  </a:lnTo>
                  <a:lnTo>
                    <a:pt x="1572253" y="0"/>
                  </a:lnTo>
                  <a:close/>
                </a:path>
              </a:pathLst>
            </a:custGeom>
            <a:solidFill>
              <a:srgbClr val="000000"/>
            </a:solidFill>
          </p:spPr>
          <p:txBody>
            <a:bodyPr wrap="square" lIns="0" tIns="0" rIns="0" bIns="0" rtlCol="0"/>
            <a:lstStyle/>
            <a:p>
              <a:endParaRPr/>
            </a:p>
          </p:txBody>
        </p:sp>
        <p:sp>
          <p:nvSpPr>
            <p:cNvPr id="16" name="object 15"/>
            <p:cNvSpPr/>
            <p:nvPr/>
          </p:nvSpPr>
          <p:spPr>
            <a:xfrm>
              <a:off x="254832" y="1819324"/>
              <a:ext cx="1572260" cy="10795"/>
            </a:xfrm>
            <a:custGeom>
              <a:avLst/>
              <a:gdLst/>
              <a:ahLst/>
              <a:cxnLst/>
              <a:rect l="l" t="t" r="r" b="b"/>
              <a:pathLst>
                <a:path w="1572260" h="10794">
                  <a:moveTo>
                    <a:pt x="0" y="10285"/>
                  </a:moveTo>
                  <a:lnTo>
                    <a:pt x="1572253" y="10285"/>
                  </a:lnTo>
                  <a:lnTo>
                    <a:pt x="1572253" y="0"/>
                  </a:lnTo>
                  <a:lnTo>
                    <a:pt x="0" y="0"/>
                  </a:lnTo>
                  <a:lnTo>
                    <a:pt x="0" y="10285"/>
                  </a:lnTo>
                  <a:close/>
                </a:path>
              </a:pathLst>
            </a:custGeom>
            <a:ln w="3175">
              <a:solidFill>
                <a:srgbClr val="000000"/>
              </a:solidFill>
            </a:ln>
          </p:spPr>
          <p:txBody>
            <a:bodyPr wrap="square" lIns="0" tIns="0" rIns="0" bIns="0" rtlCol="0"/>
            <a:lstStyle/>
            <a:p>
              <a:endParaRPr/>
            </a:p>
          </p:txBody>
        </p:sp>
        <p:sp>
          <p:nvSpPr>
            <p:cNvPr id="17" name="object 16"/>
            <p:cNvSpPr/>
            <p:nvPr/>
          </p:nvSpPr>
          <p:spPr>
            <a:xfrm>
              <a:off x="479088" y="1580546"/>
              <a:ext cx="1134745" cy="219710"/>
            </a:xfrm>
            <a:custGeom>
              <a:avLst/>
              <a:gdLst/>
              <a:ahLst/>
              <a:cxnLst/>
              <a:rect l="l" t="t" r="r" b="b"/>
              <a:pathLst>
                <a:path w="1134745" h="219710">
                  <a:moveTo>
                    <a:pt x="1134414" y="0"/>
                  </a:moveTo>
                  <a:lnTo>
                    <a:pt x="0" y="0"/>
                  </a:lnTo>
                  <a:lnTo>
                    <a:pt x="0" y="219178"/>
                  </a:lnTo>
                  <a:lnTo>
                    <a:pt x="1134414" y="219178"/>
                  </a:lnTo>
                  <a:lnTo>
                    <a:pt x="1134414" y="0"/>
                  </a:lnTo>
                  <a:close/>
                </a:path>
              </a:pathLst>
            </a:custGeom>
            <a:solidFill>
              <a:srgbClr val="E6E6E6"/>
            </a:solidFill>
          </p:spPr>
          <p:txBody>
            <a:bodyPr wrap="square" lIns="0" tIns="0" rIns="0" bIns="0" rtlCol="0"/>
            <a:lstStyle/>
            <a:p>
              <a:endParaRPr/>
            </a:p>
          </p:txBody>
        </p:sp>
        <p:pic>
          <p:nvPicPr>
            <p:cNvPr id="18" name="object 17"/>
            <p:cNvPicPr/>
            <p:nvPr/>
          </p:nvPicPr>
          <p:blipFill>
            <a:blip r:embed="rId5" cstate="print"/>
            <a:stretch>
              <a:fillRect/>
            </a:stretch>
          </p:blipFill>
          <p:spPr>
            <a:xfrm>
              <a:off x="252562" y="1578794"/>
              <a:ext cx="184117" cy="222672"/>
            </a:xfrm>
            <a:prstGeom prst="rect">
              <a:avLst/>
            </a:prstGeom>
          </p:spPr>
        </p:pic>
        <p:pic>
          <p:nvPicPr>
            <p:cNvPr id="19" name="object 18"/>
            <p:cNvPicPr/>
            <p:nvPr/>
          </p:nvPicPr>
          <p:blipFill>
            <a:blip r:embed="rId6" cstate="print"/>
            <a:stretch>
              <a:fillRect/>
            </a:stretch>
          </p:blipFill>
          <p:spPr>
            <a:xfrm>
              <a:off x="803573" y="1584332"/>
              <a:ext cx="485685" cy="116859"/>
            </a:xfrm>
            <a:prstGeom prst="rect">
              <a:avLst/>
            </a:prstGeom>
          </p:spPr>
        </p:pic>
        <p:pic>
          <p:nvPicPr>
            <p:cNvPr id="21" name="object 19"/>
            <p:cNvPicPr/>
            <p:nvPr/>
          </p:nvPicPr>
          <p:blipFill>
            <a:blip r:embed="rId7" cstate="print"/>
            <a:stretch>
              <a:fillRect/>
            </a:stretch>
          </p:blipFill>
          <p:spPr>
            <a:xfrm>
              <a:off x="629860" y="1772084"/>
              <a:ext cx="830573" cy="24624"/>
            </a:xfrm>
            <a:prstGeom prst="rect">
              <a:avLst/>
            </a:prstGeom>
          </p:spPr>
        </p:pic>
        <p:pic>
          <p:nvPicPr>
            <p:cNvPr id="22" name="object 20"/>
            <p:cNvPicPr/>
            <p:nvPr/>
          </p:nvPicPr>
          <p:blipFill>
            <a:blip r:embed="rId8" cstate="print"/>
            <a:stretch>
              <a:fillRect/>
            </a:stretch>
          </p:blipFill>
          <p:spPr>
            <a:xfrm>
              <a:off x="1656364" y="1560196"/>
              <a:ext cx="171419" cy="239762"/>
            </a:xfrm>
            <a:prstGeom prst="rect">
              <a:avLst/>
            </a:prstGeom>
          </p:spPr>
        </p:pic>
        <p:pic>
          <p:nvPicPr>
            <p:cNvPr id="23" name="object 21"/>
            <p:cNvPicPr/>
            <p:nvPr/>
          </p:nvPicPr>
          <p:blipFill>
            <a:blip r:embed="rId9" cstate="print"/>
            <a:stretch>
              <a:fillRect/>
            </a:stretch>
          </p:blipFill>
          <p:spPr>
            <a:xfrm>
              <a:off x="255739" y="3777137"/>
              <a:ext cx="138995" cy="50013"/>
            </a:xfrm>
            <a:prstGeom prst="rect">
              <a:avLst/>
            </a:prstGeom>
          </p:spPr>
        </p:pic>
        <p:pic>
          <p:nvPicPr>
            <p:cNvPr id="24" name="object 22"/>
            <p:cNvPicPr/>
            <p:nvPr/>
          </p:nvPicPr>
          <p:blipFill>
            <a:blip r:embed="rId10" cstate="print"/>
            <a:stretch>
              <a:fillRect/>
            </a:stretch>
          </p:blipFill>
          <p:spPr>
            <a:xfrm>
              <a:off x="254597" y="1496855"/>
              <a:ext cx="1358686" cy="63823"/>
            </a:xfrm>
            <a:prstGeom prst="rect">
              <a:avLst/>
            </a:prstGeom>
          </p:spPr>
        </p:pic>
        <p:sp>
          <p:nvSpPr>
            <p:cNvPr id="25" name="object 23"/>
            <p:cNvSpPr/>
            <p:nvPr/>
          </p:nvSpPr>
          <p:spPr>
            <a:xfrm>
              <a:off x="254832" y="1371720"/>
              <a:ext cx="1572260" cy="52705"/>
            </a:xfrm>
            <a:custGeom>
              <a:avLst/>
              <a:gdLst/>
              <a:ahLst/>
              <a:cxnLst/>
              <a:rect l="l" t="t" r="r" b="b"/>
              <a:pathLst>
                <a:path w="1572260" h="52705">
                  <a:moveTo>
                    <a:pt x="1572253" y="0"/>
                  </a:moveTo>
                  <a:lnTo>
                    <a:pt x="0" y="0"/>
                  </a:lnTo>
                  <a:lnTo>
                    <a:pt x="0" y="52265"/>
                  </a:lnTo>
                  <a:lnTo>
                    <a:pt x="1572253" y="52265"/>
                  </a:lnTo>
                  <a:lnTo>
                    <a:pt x="1572253" y="0"/>
                  </a:lnTo>
                  <a:close/>
                </a:path>
              </a:pathLst>
            </a:custGeom>
            <a:solidFill>
              <a:srgbClr val="BEBEBE"/>
            </a:solidFill>
          </p:spPr>
          <p:txBody>
            <a:bodyPr wrap="square" lIns="0" tIns="0" rIns="0" bIns="0" rtlCol="0"/>
            <a:lstStyle/>
            <a:p>
              <a:endParaRPr/>
            </a:p>
          </p:txBody>
        </p:sp>
        <p:sp>
          <p:nvSpPr>
            <p:cNvPr id="26" name="object 24"/>
            <p:cNvSpPr/>
            <p:nvPr/>
          </p:nvSpPr>
          <p:spPr>
            <a:xfrm>
              <a:off x="806959" y="1379258"/>
              <a:ext cx="391795" cy="35560"/>
            </a:xfrm>
            <a:custGeom>
              <a:avLst/>
              <a:gdLst/>
              <a:ahLst/>
              <a:cxnLst/>
              <a:rect l="l" t="t" r="r" b="b"/>
              <a:pathLst>
                <a:path w="391794" h="35559">
                  <a:moveTo>
                    <a:pt x="372546" y="24122"/>
                  </a:moveTo>
                  <a:lnTo>
                    <a:pt x="366410" y="24122"/>
                  </a:lnTo>
                  <a:lnTo>
                    <a:pt x="366410" y="28142"/>
                  </a:lnTo>
                  <a:lnTo>
                    <a:pt x="368465" y="35178"/>
                  </a:lnTo>
                  <a:lnTo>
                    <a:pt x="382067" y="35178"/>
                  </a:lnTo>
                  <a:lnTo>
                    <a:pt x="391377" y="34407"/>
                  </a:lnTo>
                  <a:lnTo>
                    <a:pt x="391377" y="29382"/>
                  </a:lnTo>
                  <a:lnTo>
                    <a:pt x="373452" y="29382"/>
                  </a:lnTo>
                  <a:lnTo>
                    <a:pt x="372546" y="25864"/>
                  </a:lnTo>
                  <a:lnTo>
                    <a:pt x="372546" y="24122"/>
                  </a:lnTo>
                  <a:close/>
                </a:path>
                <a:path w="391794" h="35559">
                  <a:moveTo>
                    <a:pt x="387750" y="0"/>
                  </a:moveTo>
                  <a:lnTo>
                    <a:pt x="368677" y="0"/>
                  </a:lnTo>
                  <a:lnTo>
                    <a:pt x="366863" y="6533"/>
                  </a:lnTo>
                  <a:lnTo>
                    <a:pt x="366863" y="17589"/>
                  </a:lnTo>
                  <a:lnTo>
                    <a:pt x="376626" y="20101"/>
                  </a:lnTo>
                  <a:lnTo>
                    <a:pt x="379800" y="21107"/>
                  </a:lnTo>
                  <a:lnTo>
                    <a:pt x="382974" y="21844"/>
                  </a:lnTo>
                  <a:lnTo>
                    <a:pt x="385241" y="22614"/>
                  </a:lnTo>
                  <a:lnTo>
                    <a:pt x="385241" y="28645"/>
                  </a:lnTo>
                  <a:lnTo>
                    <a:pt x="381856" y="29382"/>
                  </a:lnTo>
                  <a:lnTo>
                    <a:pt x="391377" y="29382"/>
                  </a:lnTo>
                  <a:lnTo>
                    <a:pt x="391377" y="18326"/>
                  </a:lnTo>
                  <a:lnTo>
                    <a:pt x="387508" y="16316"/>
                  </a:lnTo>
                  <a:lnTo>
                    <a:pt x="383427" y="15310"/>
                  </a:lnTo>
                  <a:lnTo>
                    <a:pt x="375961" y="13300"/>
                  </a:lnTo>
                  <a:lnTo>
                    <a:pt x="374813" y="13066"/>
                  </a:lnTo>
                  <a:lnTo>
                    <a:pt x="372787" y="12295"/>
                  </a:lnTo>
                  <a:lnTo>
                    <a:pt x="372787" y="6767"/>
                  </a:lnTo>
                  <a:lnTo>
                    <a:pt x="375720" y="5762"/>
                  </a:lnTo>
                  <a:lnTo>
                    <a:pt x="389860" y="5762"/>
                  </a:lnTo>
                  <a:lnTo>
                    <a:pt x="387750" y="0"/>
                  </a:lnTo>
                  <a:close/>
                </a:path>
                <a:path w="391794" h="35559">
                  <a:moveTo>
                    <a:pt x="389860" y="5762"/>
                  </a:moveTo>
                  <a:lnTo>
                    <a:pt x="383669" y="5762"/>
                  </a:lnTo>
                  <a:lnTo>
                    <a:pt x="384334" y="10788"/>
                  </a:lnTo>
                  <a:lnTo>
                    <a:pt x="390470" y="10788"/>
                  </a:lnTo>
                  <a:lnTo>
                    <a:pt x="390228" y="6767"/>
                  </a:lnTo>
                  <a:lnTo>
                    <a:pt x="389860" y="5762"/>
                  </a:lnTo>
                  <a:close/>
                </a:path>
                <a:path w="391794" h="35559">
                  <a:moveTo>
                    <a:pt x="344435" y="24122"/>
                  </a:moveTo>
                  <a:lnTo>
                    <a:pt x="338299" y="24122"/>
                  </a:lnTo>
                  <a:lnTo>
                    <a:pt x="338299" y="28142"/>
                  </a:lnTo>
                  <a:lnTo>
                    <a:pt x="340354" y="35178"/>
                  </a:lnTo>
                  <a:lnTo>
                    <a:pt x="353956" y="35178"/>
                  </a:lnTo>
                  <a:lnTo>
                    <a:pt x="363236" y="34407"/>
                  </a:lnTo>
                  <a:lnTo>
                    <a:pt x="363236" y="29382"/>
                  </a:lnTo>
                  <a:lnTo>
                    <a:pt x="345341" y="29382"/>
                  </a:lnTo>
                  <a:lnTo>
                    <a:pt x="344435" y="25864"/>
                  </a:lnTo>
                  <a:lnTo>
                    <a:pt x="344435" y="24122"/>
                  </a:lnTo>
                  <a:close/>
                </a:path>
                <a:path w="391794" h="35559">
                  <a:moveTo>
                    <a:pt x="359850" y="0"/>
                  </a:moveTo>
                  <a:lnTo>
                    <a:pt x="340566" y="0"/>
                  </a:lnTo>
                  <a:lnTo>
                    <a:pt x="338752" y="6533"/>
                  </a:lnTo>
                  <a:lnTo>
                    <a:pt x="338752" y="17589"/>
                  </a:lnTo>
                  <a:lnTo>
                    <a:pt x="348515" y="20101"/>
                  </a:lnTo>
                  <a:lnTo>
                    <a:pt x="351689" y="21107"/>
                  </a:lnTo>
                  <a:lnTo>
                    <a:pt x="354863" y="21844"/>
                  </a:lnTo>
                  <a:lnTo>
                    <a:pt x="357130" y="22614"/>
                  </a:lnTo>
                  <a:lnTo>
                    <a:pt x="357130" y="28645"/>
                  </a:lnTo>
                  <a:lnTo>
                    <a:pt x="353956" y="29382"/>
                  </a:lnTo>
                  <a:lnTo>
                    <a:pt x="363236" y="29382"/>
                  </a:lnTo>
                  <a:lnTo>
                    <a:pt x="363236" y="18326"/>
                  </a:lnTo>
                  <a:lnTo>
                    <a:pt x="359397" y="16316"/>
                  </a:lnTo>
                  <a:lnTo>
                    <a:pt x="355316" y="15310"/>
                  </a:lnTo>
                  <a:lnTo>
                    <a:pt x="348062" y="13300"/>
                  </a:lnTo>
                  <a:lnTo>
                    <a:pt x="346702" y="13066"/>
                  </a:lnTo>
                  <a:lnTo>
                    <a:pt x="344646" y="12295"/>
                  </a:lnTo>
                  <a:lnTo>
                    <a:pt x="344646" y="6767"/>
                  </a:lnTo>
                  <a:lnTo>
                    <a:pt x="347609" y="5762"/>
                  </a:lnTo>
                  <a:lnTo>
                    <a:pt x="361961" y="5762"/>
                  </a:lnTo>
                  <a:lnTo>
                    <a:pt x="359850" y="0"/>
                  </a:lnTo>
                  <a:close/>
                </a:path>
                <a:path w="391794" h="35559">
                  <a:moveTo>
                    <a:pt x="361961" y="5762"/>
                  </a:moveTo>
                  <a:lnTo>
                    <a:pt x="355528" y="5762"/>
                  </a:lnTo>
                  <a:lnTo>
                    <a:pt x="355981" y="9280"/>
                  </a:lnTo>
                  <a:lnTo>
                    <a:pt x="356223" y="10788"/>
                  </a:lnTo>
                  <a:lnTo>
                    <a:pt x="362329" y="10788"/>
                  </a:lnTo>
                  <a:lnTo>
                    <a:pt x="362243" y="6533"/>
                  </a:lnTo>
                  <a:lnTo>
                    <a:pt x="361961" y="5762"/>
                  </a:lnTo>
                  <a:close/>
                </a:path>
                <a:path w="391794" h="35559">
                  <a:moveTo>
                    <a:pt x="334218" y="737"/>
                  </a:moveTo>
                  <a:lnTo>
                    <a:pt x="311790" y="737"/>
                  </a:lnTo>
                  <a:lnTo>
                    <a:pt x="311790" y="34407"/>
                  </a:lnTo>
                  <a:lnTo>
                    <a:pt x="334913" y="34407"/>
                  </a:lnTo>
                  <a:lnTo>
                    <a:pt x="334913" y="28377"/>
                  </a:lnTo>
                  <a:lnTo>
                    <a:pt x="318137" y="28377"/>
                  </a:lnTo>
                  <a:lnTo>
                    <a:pt x="318137" y="19833"/>
                  </a:lnTo>
                  <a:lnTo>
                    <a:pt x="332858" y="19833"/>
                  </a:lnTo>
                  <a:lnTo>
                    <a:pt x="332858" y="13803"/>
                  </a:lnTo>
                  <a:lnTo>
                    <a:pt x="318137" y="13803"/>
                  </a:lnTo>
                  <a:lnTo>
                    <a:pt x="318137" y="6767"/>
                  </a:lnTo>
                  <a:lnTo>
                    <a:pt x="334218" y="6767"/>
                  </a:lnTo>
                  <a:lnTo>
                    <a:pt x="334218" y="737"/>
                  </a:lnTo>
                  <a:close/>
                </a:path>
                <a:path w="391794" h="35559">
                  <a:moveTo>
                    <a:pt x="304989" y="737"/>
                  </a:moveTo>
                  <a:lnTo>
                    <a:pt x="281623" y="737"/>
                  </a:lnTo>
                  <a:lnTo>
                    <a:pt x="281623" y="34407"/>
                  </a:lnTo>
                  <a:lnTo>
                    <a:pt x="287729" y="34407"/>
                  </a:lnTo>
                  <a:lnTo>
                    <a:pt x="287729" y="21341"/>
                  </a:lnTo>
                  <a:lnTo>
                    <a:pt x="305654" y="21341"/>
                  </a:lnTo>
                  <a:lnTo>
                    <a:pt x="305654" y="20604"/>
                  </a:lnTo>
                  <a:lnTo>
                    <a:pt x="304293" y="19599"/>
                  </a:lnTo>
                  <a:lnTo>
                    <a:pt x="301815" y="18326"/>
                  </a:lnTo>
                  <a:lnTo>
                    <a:pt x="304747" y="17086"/>
                  </a:lnTo>
                  <a:lnTo>
                    <a:pt x="305548" y="15579"/>
                  </a:lnTo>
                  <a:lnTo>
                    <a:pt x="287729" y="15579"/>
                  </a:lnTo>
                  <a:lnTo>
                    <a:pt x="287729" y="6533"/>
                  </a:lnTo>
                  <a:lnTo>
                    <a:pt x="306148" y="6533"/>
                  </a:lnTo>
                  <a:lnTo>
                    <a:pt x="304989" y="737"/>
                  </a:lnTo>
                  <a:close/>
                </a:path>
                <a:path w="391794" h="35559">
                  <a:moveTo>
                    <a:pt x="305654" y="21341"/>
                  </a:moveTo>
                  <a:lnTo>
                    <a:pt x="299094" y="21341"/>
                  </a:lnTo>
                  <a:lnTo>
                    <a:pt x="299306" y="23117"/>
                  </a:lnTo>
                  <a:lnTo>
                    <a:pt x="299306" y="31158"/>
                  </a:lnTo>
                  <a:lnTo>
                    <a:pt x="299548" y="32900"/>
                  </a:lnTo>
                  <a:lnTo>
                    <a:pt x="300001" y="34407"/>
                  </a:lnTo>
                  <a:lnTo>
                    <a:pt x="307014" y="34407"/>
                  </a:lnTo>
                  <a:lnTo>
                    <a:pt x="307014" y="33402"/>
                  </a:lnTo>
                  <a:lnTo>
                    <a:pt x="305654" y="32900"/>
                  </a:lnTo>
                  <a:lnTo>
                    <a:pt x="305654" y="21341"/>
                  </a:lnTo>
                  <a:close/>
                </a:path>
                <a:path w="391794" h="35559">
                  <a:moveTo>
                    <a:pt x="306148" y="6533"/>
                  </a:moveTo>
                  <a:lnTo>
                    <a:pt x="299306" y="6533"/>
                  </a:lnTo>
                  <a:lnTo>
                    <a:pt x="300001" y="9280"/>
                  </a:lnTo>
                  <a:lnTo>
                    <a:pt x="300001" y="14305"/>
                  </a:lnTo>
                  <a:lnTo>
                    <a:pt x="298399" y="15579"/>
                  </a:lnTo>
                  <a:lnTo>
                    <a:pt x="305548" y="15579"/>
                  </a:lnTo>
                  <a:lnTo>
                    <a:pt x="306224" y="14305"/>
                  </a:lnTo>
                  <a:lnTo>
                    <a:pt x="306349" y="7538"/>
                  </a:lnTo>
                  <a:lnTo>
                    <a:pt x="306148" y="6533"/>
                  </a:lnTo>
                  <a:close/>
                </a:path>
                <a:path w="391794" h="35559">
                  <a:moveTo>
                    <a:pt x="273220" y="737"/>
                  </a:moveTo>
                  <a:lnTo>
                    <a:pt x="253512" y="737"/>
                  </a:lnTo>
                  <a:lnTo>
                    <a:pt x="253512" y="34407"/>
                  </a:lnTo>
                  <a:lnTo>
                    <a:pt x="259860" y="34407"/>
                  </a:lnTo>
                  <a:lnTo>
                    <a:pt x="259860" y="22346"/>
                  </a:lnTo>
                  <a:lnTo>
                    <a:pt x="275276" y="22346"/>
                  </a:lnTo>
                  <a:lnTo>
                    <a:pt x="276284" y="16584"/>
                  </a:lnTo>
                  <a:lnTo>
                    <a:pt x="259860" y="16584"/>
                  </a:lnTo>
                  <a:lnTo>
                    <a:pt x="259860" y="6533"/>
                  </a:lnTo>
                  <a:lnTo>
                    <a:pt x="276636" y="6533"/>
                  </a:lnTo>
                  <a:lnTo>
                    <a:pt x="276636" y="5025"/>
                  </a:lnTo>
                  <a:lnTo>
                    <a:pt x="273220" y="737"/>
                  </a:lnTo>
                  <a:close/>
                </a:path>
                <a:path w="391794" h="35559">
                  <a:moveTo>
                    <a:pt x="276636" y="6533"/>
                  </a:moveTo>
                  <a:lnTo>
                    <a:pt x="268686" y="6533"/>
                  </a:lnTo>
                  <a:lnTo>
                    <a:pt x="270500" y="8040"/>
                  </a:lnTo>
                  <a:lnTo>
                    <a:pt x="270500" y="16584"/>
                  </a:lnTo>
                  <a:lnTo>
                    <a:pt x="276284" y="16584"/>
                  </a:lnTo>
                  <a:lnTo>
                    <a:pt x="276636" y="14573"/>
                  </a:lnTo>
                  <a:lnTo>
                    <a:pt x="276636" y="6533"/>
                  </a:lnTo>
                  <a:close/>
                </a:path>
                <a:path w="391794" h="35559">
                  <a:moveTo>
                    <a:pt x="215638" y="737"/>
                  </a:moveTo>
                  <a:lnTo>
                    <a:pt x="208837" y="737"/>
                  </a:lnTo>
                  <a:lnTo>
                    <a:pt x="208837" y="34407"/>
                  </a:lnTo>
                  <a:lnTo>
                    <a:pt x="214731" y="34407"/>
                  </a:lnTo>
                  <a:lnTo>
                    <a:pt x="214731" y="10553"/>
                  </a:lnTo>
                  <a:lnTo>
                    <a:pt x="220688" y="10553"/>
                  </a:lnTo>
                  <a:lnTo>
                    <a:pt x="215638" y="737"/>
                  </a:lnTo>
                  <a:close/>
                </a:path>
                <a:path w="391794" h="35559">
                  <a:moveTo>
                    <a:pt x="220688" y="10553"/>
                  </a:moveTo>
                  <a:lnTo>
                    <a:pt x="214943" y="10553"/>
                  </a:lnTo>
                  <a:lnTo>
                    <a:pt x="227215" y="34407"/>
                  </a:lnTo>
                  <a:lnTo>
                    <a:pt x="233563" y="34407"/>
                  </a:lnTo>
                  <a:lnTo>
                    <a:pt x="233563" y="24122"/>
                  </a:lnTo>
                  <a:lnTo>
                    <a:pt x="227668" y="24122"/>
                  </a:lnTo>
                  <a:lnTo>
                    <a:pt x="220688" y="10553"/>
                  </a:lnTo>
                  <a:close/>
                </a:path>
                <a:path w="391794" h="35559">
                  <a:moveTo>
                    <a:pt x="233563" y="737"/>
                  </a:moveTo>
                  <a:lnTo>
                    <a:pt x="227668" y="737"/>
                  </a:lnTo>
                  <a:lnTo>
                    <a:pt x="227668" y="24122"/>
                  </a:lnTo>
                  <a:lnTo>
                    <a:pt x="233563" y="24122"/>
                  </a:lnTo>
                  <a:lnTo>
                    <a:pt x="233563" y="737"/>
                  </a:lnTo>
                  <a:close/>
                </a:path>
                <a:path w="391794" h="35559">
                  <a:moveTo>
                    <a:pt x="203608" y="737"/>
                  </a:moveTo>
                  <a:lnTo>
                    <a:pt x="197260" y="737"/>
                  </a:lnTo>
                  <a:lnTo>
                    <a:pt x="197260" y="34407"/>
                  </a:lnTo>
                  <a:lnTo>
                    <a:pt x="203608" y="34407"/>
                  </a:lnTo>
                  <a:lnTo>
                    <a:pt x="203608" y="737"/>
                  </a:lnTo>
                  <a:close/>
                </a:path>
                <a:path w="391794" h="35559">
                  <a:moveTo>
                    <a:pt x="177764" y="737"/>
                  </a:moveTo>
                  <a:lnTo>
                    <a:pt x="155547" y="737"/>
                  </a:lnTo>
                  <a:lnTo>
                    <a:pt x="155547" y="34407"/>
                  </a:lnTo>
                  <a:lnTo>
                    <a:pt x="178459" y="34407"/>
                  </a:lnTo>
                  <a:lnTo>
                    <a:pt x="178459" y="28377"/>
                  </a:lnTo>
                  <a:lnTo>
                    <a:pt x="161683" y="28377"/>
                  </a:lnTo>
                  <a:lnTo>
                    <a:pt x="161683" y="19833"/>
                  </a:lnTo>
                  <a:lnTo>
                    <a:pt x="176404" y="19833"/>
                  </a:lnTo>
                  <a:lnTo>
                    <a:pt x="176404" y="13803"/>
                  </a:lnTo>
                  <a:lnTo>
                    <a:pt x="161683" y="13803"/>
                  </a:lnTo>
                  <a:lnTo>
                    <a:pt x="161683" y="6767"/>
                  </a:lnTo>
                  <a:lnTo>
                    <a:pt x="177764" y="6767"/>
                  </a:lnTo>
                  <a:lnTo>
                    <a:pt x="177764" y="737"/>
                  </a:lnTo>
                  <a:close/>
                </a:path>
                <a:path w="391794" h="35559">
                  <a:moveTo>
                    <a:pt x="136504" y="737"/>
                  </a:moveTo>
                  <a:lnTo>
                    <a:pt x="130156" y="737"/>
                  </a:lnTo>
                  <a:lnTo>
                    <a:pt x="130156" y="34407"/>
                  </a:lnTo>
                  <a:lnTo>
                    <a:pt x="151466" y="34407"/>
                  </a:lnTo>
                  <a:lnTo>
                    <a:pt x="151466" y="28377"/>
                  </a:lnTo>
                  <a:lnTo>
                    <a:pt x="136504" y="28377"/>
                  </a:lnTo>
                  <a:lnTo>
                    <a:pt x="136504" y="737"/>
                  </a:lnTo>
                  <a:close/>
                </a:path>
                <a:path w="391794" h="35559">
                  <a:moveTo>
                    <a:pt x="121542" y="0"/>
                  </a:moveTo>
                  <a:lnTo>
                    <a:pt x="104524" y="0"/>
                  </a:lnTo>
                  <a:lnTo>
                    <a:pt x="98418" y="6030"/>
                  </a:lnTo>
                  <a:lnTo>
                    <a:pt x="98418" y="29147"/>
                  </a:lnTo>
                  <a:lnTo>
                    <a:pt x="104312" y="35178"/>
                  </a:lnTo>
                  <a:lnTo>
                    <a:pt x="119940" y="35178"/>
                  </a:lnTo>
                  <a:lnTo>
                    <a:pt x="124262" y="30152"/>
                  </a:lnTo>
                  <a:lnTo>
                    <a:pt x="124416" y="29147"/>
                  </a:lnTo>
                  <a:lnTo>
                    <a:pt x="107033" y="29147"/>
                  </a:lnTo>
                  <a:lnTo>
                    <a:pt x="104977" y="23854"/>
                  </a:lnTo>
                  <a:lnTo>
                    <a:pt x="104977" y="8275"/>
                  </a:lnTo>
                  <a:lnTo>
                    <a:pt x="109300" y="6030"/>
                  </a:lnTo>
                  <a:lnTo>
                    <a:pt x="124774" y="6030"/>
                  </a:lnTo>
                  <a:lnTo>
                    <a:pt x="121542" y="0"/>
                  </a:lnTo>
                  <a:close/>
                </a:path>
                <a:path w="391794" h="35559">
                  <a:moveTo>
                    <a:pt x="125381" y="22849"/>
                  </a:moveTo>
                  <a:lnTo>
                    <a:pt x="119033" y="22849"/>
                  </a:lnTo>
                  <a:lnTo>
                    <a:pt x="118368" y="27137"/>
                  </a:lnTo>
                  <a:lnTo>
                    <a:pt x="115859" y="29147"/>
                  </a:lnTo>
                  <a:lnTo>
                    <a:pt x="124416" y="29147"/>
                  </a:lnTo>
                  <a:lnTo>
                    <a:pt x="125381" y="22849"/>
                  </a:lnTo>
                  <a:close/>
                </a:path>
                <a:path w="391794" h="35559">
                  <a:moveTo>
                    <a:pt x="124774" y="6030"/>
                  </a:moveTo>
                  <a:lnTo>
                    <a:pt x="117673" y="6030"/>
                  </a:lnTo>
                  <a:lnTo>
                    <a:pt x="118580" y="9782"/>
                  </a:lnTo>
                  <a:lnTo>
                    <a:pt x="119033" y="11793"/>
                  </a:lnTo>
                  <a:lnTo>
                    <a:pt x="125381" y="11793"/>
                  </a:lnTo>
                  <a:lnTo>
                    <a:pt x="125169" y="6767"/>
                  </a:lnTo>
                  <a:lnTo>
                    <a:pt x="124774" y="6030"/>
                  </a:lnTo>
                  <a:close/>
                </a:path>
                <a:path w="391794" h="35559">
                  <a:moveTo>
                    <a:pt x="94338" y="737"/>
                  </a:moveTo>
                  <a:lnTo>
                    <a:pt x="87990" y="737"/>
                  </a:lnTo>
                  <a:lnTo>
                    <a:pt x="87990" y="34407"/>
                  </a:lnTo>
                  <a:lnTo>
                    <a:pt x="94338" y="34407"/>
                  </a:lnTo>
                  <a:lnTo>
                    <a:pt x="94338" y="737"/>
                  </a:lnTo>
                  <a:close/>
                </a:path>
                <a:path w="391794" h="35559">
                  <a:moveTo>
                    <a:pt x="75748" y="6767"/>
                  </a:moveTo>
                  <a:lnTo>
                    <a:pt x="69370" y="6767"/>
                  </a:lnTo>
                  <a:lnTo>
                    <a:pt x="69370" y="34407"/>
                  </a:lnTo>
                  <a:lnTo>
                    <a:pt x="75748" y="34407"/>
                  </a:lnTo>
                  <a:lnTo>
                    <a:pt x="75748" y="6767"/>
                  </a:lnTo>
                  <a:close/>
                </a:path>
                <a:path w="391794" h="35559">
                  <a:moveTo>
                    <a:pt x="85028" y="737"/>
                  </a:moveTo>
                  <a:lnTo>
                    <a:pt x="60302" y="737"/>
                  </a:lnTo>
                  <a:lnTo>
                    <a:pt x="60302" y="6767"/>
                  </a:lnTo>
                  <a:lnTo>
                    <a:pt x="85028" y="6767"/>
                  </a:lnTo>
                  <a:lnTo>
                    <a:pt x="85028" y="737"/>
                  </a:lnTo>
                  <a:close/>
                </a:path>
                <a:path w="391794" h="35559">
                  <a:moveTo>
                    <a:pt x="56010" y="737"/>
                  </a:moveTo>
                  <a:lnTo>
                    <a:pt x="32645" y="737"/>
                  </a:lnTo>
                  <a:lnTo>
                    <a:pt x="32645" y="34407"/>
                  </a:lnTo>
                  <a:lnTo>
                    <a:pt x="38781" y="34407"/>
                  </a:lnTo>
                  <a:lnTo>
                    <a:pt x="38781" y="21341"/>
                  </a:lnTo>
                  <a:lnTo>
                    <a:pt x="56675" y="21341"/>
                  </a:lnTo>
                  <a:lnTo>
                    <a:pt x="56675" y="20604"/>
                  </a:lnTo>
                  <a:lnTo>
                    <a:pt x="55315" y="19599"/>
                  </a:lnTo>
                  <a:lnTo>
                    <a:pt x="52836" y="18326"/>
                  </a:lnTo>
                  <a:lnTo>
                    <a:pt x="55768" y="17086"/>
                  </a:lnTo>
                  <a:lnTo>
                    <a:pt x="56675" y="15579"/>
                  </a:lnTo>
                  <a:lnTo>
                    <a:pt x="38781" y="15579"/>
                  </a:lnTo>
                  <a:lnTo>
                    <a:pt x="38781" y="6533"/>
                  </a:lnTo>
                  <a:lnTo>
                    <a:pt x="57349" y="6533"/>
                  </a:lnTo>
                  <a:lnTo>
                    <a:pt x="56010" y="737"/>
                  </a:lnTo>
                  <a:close/>
                </a:path>
                <a:path w="391794" h="35559">
                  <a:moveTo>
                    <a:pt x="56675" y="21341"/>
                  </a:moveTo>
                  <a:lnTo>
                    <a:pt x="50116" y="21341"/>
                  </a:lnTo>
                  <a:lnTo>
                    <a:pt x="50327" y="23117"/>
                  </a:lnTo>
                  <a:lnTo>
                    <a:pt x="50327" y="31158"/>
                  </a:lnTo>
                  <a:lnTo>
                    <a:pt x="50569" y="32900"/>
                  </a:lnTo>
                  <a:lnTo>
                    <a:pt x="51022" y="34407"/>
                  </a:lnTo>
                  <a:lnTo>
                    <a:pt x="58035" y="34407"/>
                  </a:lnTo>
                  <a:lnTo>
                    <a:pt x="58035" y="33402"/>
                  </a:lnTo>
                  <a:lnTo>
                    <a:pt x="56675" y="32900"/>
                  </a:lnTo>
                  <a:lnTo>
                    <a:pt x="56675" y="21341"/>
                  </a:lnTo>
                  <a:close/>
                </a:path>
                <a:path w="391794" h="35559">
                  <a:moveTo>
                    <a:pt x="57349" y="6533"/>
                  </a:moveTo>
                  <a:lnTo>
                    <a:pt x="50569" y="6533"/>
                  </a:lnTo>
                  <a:lnTo>
                    <a:pt x="51234" y="9280"/>
                  </a:lnTo>
                  <a:lnTo>
                    <a:pt x="51234" y="14305"/>
                  </a:lnTo>
                  <a:lnTo>
                    <a:pt x="49662" y="15579"/>
                  </a:lnTo>
                  <a:lnTo>
                    <a:pt x="56675" y="15579"/>
                  </a:lnTo>
                  <a:lnTo>
                    <a:pt x="57582" y="14071"/>
                  </a:lnTo>
                  <a:lnTo>
                    <a:pt x="57582" y="7538"/>
                  </a:lnTo>
                  <a:lnTo>
                    <a:pt x="57349" y="6533"/>
                  </a:lnTo>
                  <a:close/>
                </a:path>
                <a:path w="391794" h="35559">
                  <a:moveTo>
                    <a:pt x="18136" y="737"/>
                  </a:moveTo>
                  <a:lnTo>
                    <a:pt x="10881" y="737"/>
                  </a:lnTo>
                  <a:lnTo>
                    <a:pt x="0" y="34407"/>
                  </a:lnTo>
                  <a:lnTo>
                    <a:pt x="6801" y="34407"/>
                  </a:lnTo>
                  <a:lnTo>
                    <a:pt x="8856" y="27372"/>
                  </a:lnTo>
                  <a:lnTo>
                    <a:pt x="26576" y="27372"/>
                  </a:lnTo>
                  <a:lnTo>
                    <a:pt x="24750" y="21609"/>
                  </a:lnTo>
                  <a:lnTo>
                    <a:pt x="10428" y="21609"/>
                  </a:lnTo>
                  <a:lnTo>
                    <a:pt x="14297" y="8543"/>
                  </a:lnTo>
                  <a:lnTo>
                    <a:pt x="20609" y="8543"/>
                  </a:lnTo>
                  <a:lnTo>
                    <a:pt x="18136" y="737"/>
                  </a:lnTo>
                  <a:close/>
                </a:path>
                <a:path w="391794" h="35559">
                  <a:moveTo>
                    <a:pt x="26576" y="27372"/>
                  </a:moveTo>
                  <a:lnTo>
                    <a:pt x="19949" y="27372"/>
                  </a:lnTo>
                  <a:lnTo>
                    <a:pt x="22005" y="34407"/>
                  </a:lnTo>
                  <a:lnTo>
                    <a:pt x="28806" y="34407"/>
                  </a:lnTo>
                  <a:lnTo>
                    <a:pt x="26576" y="27372"/>
                  </a:lnTo>
                  <a:close/>
                </a:path>
                <a:path w="391794" h="35559">
                  <a:moveTo>
                    <a:pt x="20609" y="8543"/>
                  </a:moveTo>
                  <a:lnTo>
                    <a:pt x="14508" y="8543"/>
                  </a:lnTo>
                  <a:lnTo>
                    <a:pt x="18136" y="21609"/>
                  </a:lnTo>
                  <a:lnTo>
                    <a:pt x="24750" y="21609"/>
                  </a:lnTo>
                  <a:lnTo>
                    <a:pt x="20609" y="8543"/>
                  </a:lnTo>
                  <a:close/>
                </a:path>
              </a:pathLst>
            </a:custGeom>
            <a:solidFill>
              <a:srgbClr val="FDFDFD"/>
            </a:solidFill>
          </p:spPr>
          <p:txBody>
            <a:bodyPr wrap="square" lIns="0" tIns="0" rIns="0" bIns="0" rtlCol="0"/>
            <a:lstStyle/>
            <a:p>
              <a:endParaRPr/>
            </a:p>
          </p:txBody>
        </p:sp>
        <p:sp>
          <p:nvSpPr>
            <p:cNvPr id="27" name="object 25"/>
            <p:cNvSpPr/>
            <p:nvPr/>
          </p:nvSpPr>
          <p:spPr>
            <a:xfrm>
              <a:off x="112013" y="1323594"/>
              <a:ext cx="1828800" cy="2550160"/>
            </a:xfrm>
            <a:custGeom>
              <a:avLst/>
              <a:gdLst/>
              <a:ahLst/>
              <a:cxnLst/>
              <a:rect l="l" t="t" r="r" b="b"/>
              <a:pathLst>
                <a:path w="1828800" h="2550160">
                  <a:moveTo>
                    <a:pt x="0" y="2549652"/>
                  </a:moveTo>
                  <a:lnTo>
                    <a:pt x="1828800" y="2549652"/>
                  </a:lnTo>
                  <a:lnTo>
                    <a:pt x="1828800" y="0"/>
                  </a:lnTo>
                  <a:lnTo>
                    <a:pt x="0" y="0"/>
                  </a:lnTo>
                  <a:lnTo>
                    <a:pt x="0" y="2549652"/>
                  </a:lnTo>
                  <a:close/>
                </a:path>
              </a:pathLst>
            </a:custGeom>
            <a:ln w="28956">
              <a:solidFill>
                <a:srgbClr val="EC7C30"/>
              </a:solidFill>
            </a:ln>
          </p:spPr>
          <p:txBody>
            <a:bodyPr wrap="square" lIns="0" tIns="0" rIns="0" bIns="0" rtlCol="0"/>
            <a:lstStyle/>
            <a:p>
              <a:endParaRPr/>
            </a:p>
          </p:txBody>
        </p:sp>
        <p:sp>
          <p:nvSpPr>
            <p:cNvPr id="28" name="object 26"/>
            <p:cNvSpPr/>
            <p:nvPr/>
          </p:nvSpPr>
          <p:spPr>
            <a:xfrm>
              <a:off x="390144" y="2081783"/>
              <a:ext cx="1800225" cy="2520950"/>
            </a:xfrm>
            <a:custGeom>
              <a:avLst/>
              <a:gdLst/>
              <a:ahLst/>
              <a:cxnLst/>
              <a:rect l="l" t="t" r="r" b="b"/>
              <a:pathLst>
                <a:path w="1800225" h="2520950">
                  <a:moveTo>
                    <a:pt x="1799844" y="0"/>
                  </a:moveTo>
                  <a:lnTo>
                    <a:pt x="0" y="0"/>
                  </a:lnTo>
                  <a:lnTo>
                    <a:pt x="0" y="2520696"/>
                  </a:lnTo>
                  <a:lnTo>
                    <a:pt x="1799844" y="2520696"/>
                  </a:lnTo>
                  <a:lnTo>
                    <a:pt x="1799844" y="0"/>
                  </a:lnTo>
                  <a:close/>
                </a:path>
              </a:pathLst>
            </a:custGeom>
            <a:solidFill>
              <a:srgbClr val="FFFFFF"/>
            </a:solidFill>
          </p:spPr>
          <p:txBody>
            <a:bodyPr wrap="square" lIns="0" tIns="0" rIns="0" bIns="0" rtlCol="0"/>
            <a:lstStyle/>
            <a:p>
              <a:endParaRPr/>
            </a:p>
          </p:txBody>
        </p:sp>
        <p:pic>
          <p:nvPicPr>
            <p:cNvPr id="29" name="object 27"/>
            <p:cNvPicPr/>
            <p:nvPr/>
          </p:nvPicPr>
          <p:blipFill>
            <a:blip r:embed="rId11" cstate="print"/>
            <a:stretch>
              <a:fillRect/>
            </a:stretch>
          </p:blipFill>
          <p:spPr>
            <a:xfrm>
              <a:off x="498305" y="2349195"/>
              <a:ext cx="1554570" cy="975317"/>
            </a:xfrm>
            <a:prstGeom prst="rect">
              <a:avLst/>
            </a:prstGeom>
          </p:spPr>
        </p:pic>
        <p:pic>
          <p:nvPicPr>
            <p:cNvPr id="30" name="object 28"/>
            <p:cNvPicPr/>
            <p:nvPr/>
          </p:nvPicPr>
          <p:blipFill>
            <a:blip r:embed="rId12" cstate="print"/>
            <a:stretch>
              <a:fillRect/>
            </a:stretch>
          </p:blipFill>
          <p:spPr>
            <a:xfrm>
              <a:off x="498528" y="3423417"/>
              <a:ext cx="1553912" cy="665807"/>
            </a:xfrm>
            <a:prstGeom prst="rect">
              <a:avLst/>
            </a:prstGeom>
          </p:spPr>
        </p:pic>
        <p:pic>
          <p:nvPicPr>
            <p:cNvPr id="31" name="object 29"/>
            <p:cNvPicPr/>
            <p:nvPr/>
          </p:nvPicPr>
          <p:blipFill>
            <a:blip r:embed="rId13" cstate="print"/>
            <a:stretch>
              <a:fillRect/>
            </a:stretch>
          </p:blipFill>
          <p:spPr>
            <a:xfrm>
              <a:off x="498528" y="4369096"/>
              <a:ext cx="579579" cy="58416"/>
            </a:xfrm>
            <a:prstGeom prst="rect">
              <a:avLst/>
            </a:prstGeom>
          </p:spPr>
        </p:pic>
        <p:pic>
          <p:nvPicPr>
            <p:cNvPr id="32" name="object 30"/>
            <p:cNvPicPr/>
            <p:nvPr/>
          </p:nvPicPr>
          <p:blipFill>
            <a:blip r:embed="rId14" cstate="print"/>
            <a:stretch>
              <a:fillRect/>
            </a:stretch>
          </p:blipFill>
          <p:spPr>
            <a:xfrm>
              <a:off x="497624" y="4139267"/>
              <a:ext cx="1556157" cy="205646"/>
            </a:xfrm>
            <a:prstGeom prst="rect">
              <a:avLst/>
            </a:prstGeom>
          </p:spPr>
        </p:pic>
        <p:pic>
          <p:nvPicPr>
            <p:cNvPr id="33" name="object 31"/>
            <p:cNvPicPr/>
            <p:nvPr/>
          </p:nvPicPr>
          <p:blipFill>
            <a:blip r:embed="rId15" cstate="print"/>
            <a:stretch>
              <a:fillRect/>
            </a:stretch>
          </p:blipFill>
          <p:spPr>
            <a:xfrm>
              <a:off x="1742010" y="2186621"/>
              <a:ext cx="309523" cy="23712"/>
            </a:xfrm>
            <a:prstGeom prst="rect">
              <a:avLst/>
            </a:prstGeom>
          </p:spPr>
        </p:pic>
        <p:pic>
          <p:nvPicPr>
            <p:cNvPr id="34" name="object 32"/>
            <p:cNvPicPr/>
            <p:nvPr/>
          </p:nvPicPr>
          <p:blipFill>
            <a:blip r:embed="rId16" cstate="print"/>
            <a:stretch>
              <a:fillRect/>
            </a:stretch>
          </p:blipFill>
          <p:spPr>
            <a:xfrm>
              <a:off x="499435" y="2147590"/>
              <a:ext cx="611075" cy="90255"/>
            </a:xfrm>
            <a:prstGeom prst="rect">
              <a:avLst/>
            </a:prstGeom>
          </p:spPr>
        </p:pic>
        <p:pic>
          <p:nvPicPr>
            <p:cNvPr id="35" name="object 33"/>
            <p:cNvPicPr/>
            <p:nvPr/>
          </p:nvPicPr>
          <p:blipFill>
            <a:blip r:embed="rId17" cstate="print"/>
            <a:stretch>
              <a:fillRect/>
            </a:stretch>
          </p:blipFill>
          <p:spPr>
            <a:xfrm>
              <a:off x="500115" y="4481618"/>
              <a:ext cx="597941" cy="23463"/>
            </a:xfrm>
            <a:prstGeom prst="rect">
              <a:avLst/>
            </a:prstGeom>
          </p:spPr>
        </p:pic>
        <p:pic>
          <p:nvPicPr>
            <p:cNvPr id="36" name="object 34"/>
            <p:cNvPicPr/>
            <p:nvPr/>
          </p:nvPicPr>
          <p:blipFill>
            <a:blip r:embed="rId18" cstate="print"/>
            <a:stretch>
              <a:fillRect/>
            </a:stretch>
          </p:blipFill>
          <p:spPr>
            <a:xfrm>
              <a:off x="1822504" y="4454085"/>
              <a:ext cx="230147" cy="59135"/>
            </a:xfrm>
            <a:prstGeom prst="rect">
              <a:avLst/>
            </a:prstGeom>
          </p:spPr>
        </p:pic>
        <p:sp>
          <p:nvSpPr>
            <p:cNvPr id="37" name="object 35"/>
            <p:cNvSpPr/>
            <p:nvPr/>
          </p:nvSpPr>
          <p:spPr>
            <a:xfrm>
              <a:off x="375665" y="2067305"/>
              <a:ext cx="1828800" cy="2550160"/>
            </a:xfrm>
            <a:custGeom>
              <a:avLst/>
              <a:gdLst/>
              <a:ahLst/>
              <a:cxnLst/>
              <a:rect l="l" t="t" r="r" b="b"/>
              <a:pathLst>
                <a:path w="1828800" h="2550160">
                  <a:moveTo>
                    <a:pt x="0" y="2549652"/>
                  </a:moveTo>
                  <a:lnTo>
                    <a:pt x="1828800" y="2549652"/>
                  </a:lnTo>
                  <a:lnTo>
                    <a:pt x="1828800" y="0"/>
                  </a:lnTo>
                  <a:lnTo>
                    <a:pt x="0" y="0"/>
                  </a:lnTo>
                  <a:lnTo>
                    <a:pt x="0" y="2549652"/>
                  </a:lnTo>
                  <a:close/>
                </a:path>
              </a:pathLst>
            </a:custGeom>
            <a:ln w="28956">
              <a:solidFill>
                <a:srgbClr val="EC7C30"/>
              </a:solidFill>
            </a:ln>
          </p:spPr>
          <p:txBody>
            <a:bodyPr wrap="square" lIns="0" tIns="0" rIns="0" bIns="0" rtlCol="0"/>
            <a:lstStyle/>
            <a:p>
              <a:endParaRPr/>
            </a:p>
          </p:txBody>
        </p:sp>
      </p:grpSp>
    </p:spTree>
    <p:extLst>
      <p:ext uri="{BB962C8B-B14F-4D97-AF65-F5344CB8AC3E}">
        <p14:creationId xmlns:p14="http://schemas.microsoft.com/office/powerpoint/2010/main" val="3836091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4644008" y="0"/>
            <a:ext cx="4499992" cy="6858000"/>
          </a:xfrm>
          <a:prstGeom prst="rect">
            <a:avLst/>
          </a:prstGeom>
          <a:solidFill>
            <a:srgbClr val="E22A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r>
              <a:rPr lang="tr-TR" altLang="tr-TR" sz="1400" b="1" dirty="0">
                <a:solidFill>
                  <a:schemeClr val="bg1"/>
                </a:solidFill>
              </a:rPr>
              <a:t>Yemek olan herhangi bir yerin önünden geçiyorsun ya da sosyal medyada, </a:t>
            </a:r>
            <a:r>
              <a:rPr lang="tr-TR" altLang="tr-TR" sz="1400" b="1" dirty="0" err="1">
                <a:solidFill>
                  <a:schemeClr val="bg1"/>
                </a:solidFill>
              </a:rPr>
              <a:t>tv</a:t>
            </a:r>
            <a:r>
              <a:rPr lang="tr-TR" altLang="tr-TR" sz="1400" b="1" dirty="0">
                <a:solidFill>
                  <a:schemeClr val="bg1"/>
                </a:solidFill>
              </a:rPr>
              <a:t> de reklam var: renkli, güzel dokulu besinler görüyorsun.  Arkadaşların da seni gaza getiriyor, yiyorsun.! </a:t>
            </a: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buFont typeface="Arial" charset="0"/>
              <a:buNone/>
              <a:defRPr/>
            </a:pPr>
            <a:endParaRPr lang="tr-TR" altLang="tr-TR" sz="1400" b="1" dirty="0">
              <a:solidFill>
                <a:schemeClr val="bg1"/>
              </a:solidFill>
            </a:endParaRPr>
          </a:p>
          <a:p>
            <a:pPr algn="ctr">
              <a:defRPr/>
            </a:pPr>
            <a:r>
              <a:rPr lang="tr-TR" altLang="tr-TR" sz="1400" b="1" dirty="0">
                <a:solidFill>
                  <a:schemeClr val="bg1"/>
                </a:solidFill>
              </a:rPr>
              <a:t>Bu yediklerinin sağlıklı ya da sağlıksız olması durumu değiştirmiyor. Mesela yediğin soslu bir salata ya da badem unlu şekersiz kurabiye de olabilir çikolatalı pasta da… 🍰</a:t>
            </a:r>
            <a:br>
              <a:rPr lang="tr-TR" altLang="tr-TR" sz="1400" dirty="0">
                <a:solidFill>
                  <a:schemeClr val="bg1"/>
                </a:solidFill>
              </a:rPr>
            </a:br>
            <a:r>
              <a:rPr lang="tr-TR" altLang="tr-TR" sz="1400" b="1" dirty="0">
                <a:solidFill>
                  <a:schemeClr val="bg1"/>
                </a:solidFill>
              </a:rPr>
              <a:t> Buradaki vurgu: biyolojik olarak aç değilsin aslında!</a:t>
            </a:r>
            <a:r>
              <a:rPr lang="tr-TR" altLang="tr-TR" sz="1400" dirty="0">
                <a:solidFill>
                  <a:schemeClr val="bg1"/>
                </a:solidFill>
              </a:rPr>
              <a:t> </a:t>
            </a:r>
            <a:br>
              <a:rPr lang="tr-TR" altLang="tr-TR" sz="1400" dirty="0">
                <a:solidFill>
                  <a:schemeClr val="bg1"/>
                </a:solidFill>
              </a:rPr>
            </a:br>
            <a:br>
              <a:rPr lang="tr-TR" altLang="tr-TR" sz="1400" dirty="0">
                <a:solidFill>
                  <a:schemeClr val="bg1"/>
                </a:solidFill>
              </a:rPr>
            </a:br>
            <a:r>
              <a:rPr lang="tr-TR" altLang="tr-TR" sz="1400" b="1" dirty="0">
                <a:solidFill>
                  <a:schemeClr val="bg1"/>
                </a:solidFill>
              </a:rPr>
              <a:t>Duyusal açlığının olması için </a:t>
            </a:r>
            <a:r>
              <a:rPr lang="tr-TR" altLang="tr-TR" sz="1400" b="1" dirty="0" err="1">
                <a:solidFill>
                  <a:schemeClr val="bg1"/>
                </a:solidFill>
              </a:rPr>
              <a:t>obez</a:t>
            </a:r>
            <a:r>
              <a:rPr lang="tr-TR" altLang="tr-TR" sz="1400" b="1" dirty="0">
                <a:solidFill>
                  <a:schemeClr val="bg1"/>
                </a:solidFill>
              </a:rPr>
              <a:t> olmana gerek yok, normal kilodaki bireylerde de duyusal açlık görülebiliyor! </a:t>
            </a:r>
          </a:p>
          <a:p>
            <a:pPr algn="ctr">
              <a:defRPr/>
            </a:pPr>
            <a:endParaRPr lang="tr-TR" altLang="tr-TR" sz="1400" b="1" dirty="0">
              <a:solidFill>
                <a:schemeClr val="bg1"/>
              </a:solidFill>
            </a:endParaRPr>
          </a:p>
          <a:p>
            <a:pPr algn="ctr">
              <a:defRPr/>
            </a:pPr>
            <a:endParaRPr lang="tr-TR" altLang="tr-TR" sz="1400" b="1" dirty="0">
              <a:solidFill>
                <a:schemeClr val="bg1"/>
              </a:solidFill>
            </a:endParaRPr>
          </a:p>
          <a:p>
            <a:pPr algn="ctr">
              <a:defRPr/>
            </a:pPr>
            <a:endParaRPr lang="tr-TR" altLang="tr-TR" sz="1400" b="1" dirty="0">
              <a:solidFill>
                <a:schemeClr val="bg1"/>
              </a:solidFill>
            </a:endParaRPr>
          </a:p>
          <a:p>
            <a:pPr algn="ctr">
              <a:defRPr/>
            </a:pPr>
            <a:r>
              <a:rPr lang="tr-TR" altLang="tr-TR" sz="1400" b="1" dirty="0">
                <a:solidFill>
                  <a:schemeClr val="bg1"/>
                </a:solidFill>
              </a:rPr>
              <a:t>Sana da olmuyor mu?</a:t>
            </a:r>
          </a:p>
        </p:txBody>
      </p:sp>
      <p:sp>
        <p:nvSpPr>
          <p:cNvPr id="5" name="4 Dikdörtgen"/>
          <p:cNvSpPr/>
          <p:nvPr/>
        </p:nvSpPr>
        <p:spPr>
          <a:xfrm>
            <a:off x="0" y="0"/>
            <a:ext cx="4644008"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202" name="1 Başlık"/>
          <p:cNvSpPr>
            <a:spLocks noGrp="1"/>
          </p:cNvSpPr>
          <p:nvPr>
            <p:ph type="title"/>
          </p:nvPr>
        </p:nvSpPr>
        <p:spPr>
          <a:xfrm>
            <a:off x="395288" y="274638"/>
            <a:ext cx="8291512" cy="492443"/>
          </a:xfrm>
        </p:spPr>
        <p:txBody>
          <a:bodyPr/>
          <a:lstStyle/>
          <a:p>
            <a:r>
              <a:rPr lang="tr-TR" altLang="tr-TR" sz="3200" dirty="0"/>
              <a:t>DUYGUSAL AÇLIK                        DUYUSAL AÇLIK</a:t>
            </a:r>
          </a:p>
        </p:txBody>
      </p:sp>
      <p:sp>
        <p:nvSpPr>
          <p:cNvPr id="51203" name="2 İçerik Yer Tutucusu"/>
          <p:cNvSpPr>
            <a:spLocks noGrp="1"/>
          </p:cNvSpPr>
          <p:nvPr>
            <p:ph idx="4294967295"/>
          </p:nvPr>
        </p:nvSpPr>
        <p:spPr>
          <a:xfrm>
            <a:off x="251520" y="1844824"/>
            <a:ext cx="3816424" cy="4525963"/>
          </a:xfrm>
          <a:prstGeom prst="rect">
            <a:avLst/>
          </a:prstGeom>
        </p:spPr>
        <p:txBody>
          <a:bodyPr/>
          <a:lstStyle/>
          <a:p>
            <a:pPr algn="ctr">
              <a:buFont typeface="Arial" pitchFamily="34" charset="0"/>
              <a:buNone/>
            </a:pPr>
            <a:endParaRPr lang="tr-TR" altLang="tr-TR" sz="1800" b="1" dirty="0">
              <a:solidFill>
                <a:schemeClr val="bg1"/>
              </a:solidFill>
            </a:endParaRPr>
          </a:p>
          <a:p>
            <a:pPr algn="ctr">
              <a:buFont typeface="Arial" pitchFamily="34" charset="0"/>
              <a:buNone/>
            </a:pPr>
            <a:br>
              <a:rPr lang="tr-TR" altLang="tr-TR" sz="1800" b="1" dirty="0">
                <a:solidFill>
                  <a:schemeClr val="bg1"/>
                </a:solidFill>
              </a:rPr>
            </a:br>
            <a:r>
              <a:rPr lang="tr-TR" altLang="tr-TR" sz="2400" b="1" dirty="0">
                <a:solidFill>
                  <a:schemeClr val="bg1"/>
                </a:solidFill>
              </a:rPr>
              <a:t>‼ Sürekli diyetle ilgili konuşmak, araştırmak da seni strese sokar ve duygusal yemene sebep olabilir. </a:t>
            </a:r>
          </a:p>
          <a:p>
            <a:pPr algn="ctr">
              <a:buFont typeface="Arial" pitchFamily="34" charset="0"/>
              <a:buNone/>
            </a:pPr>
            <a:br>
              <a:rPr lang="tr-TR" altLang="tr-TR" sz="1800" b="1" dirty="0">
                <a:solidFill>
                  <a:schemeClr val="bg1"/>
                </a:solidFill>
              </a:rPr>
            </a:br>
            <a:br>
              <a:rPr lang="tr-TR" altLang="tr-TR" sz="1800" b="1" dirty="0">
                <a:solidFill>
                  <a:schemeClr val="bg1"/>
                </a:solidFill>
              </a:rPr>
            </a:br>
            <a:r>
              <a:rPr lang="tr-TR" altLang="tr-TR" sz="1800" b="1" dirty="0">
                <a:solidFill>
                  <a:schemeClr val="bg1"/>
                </a:solidFill>
              </a:rPr>
              <a:t>İlk başta tokken bir şeyler yememeyi ve açken önce su içip açlığının gerçek olup olmadığını anlayarak başla. </a:t>
            </a:r>
          </a:p>
          <a:p>
            <a:pPr algn="ctr">
              <a:buFont typeface="Arial" pitchFamily="34" charset="0"/>
              <a:buNone/>
            </a:pPr>
            <a:r>
              <a:rPr lang="tr-TR" altLang="tr-TR" sz="1800" b="1" dirty="0">
                <a:solidFill>
                  <a:schemeClr val="bg1"/>
                </a:solidFill>
              </a:rPr>
              <a:t>			</a:t>
            </a:r>
            <a:endParaRPr lang="tr-TR" altLang="tr-TR" b="1" dirty="0">
              <a:solidFill>
                <a:schemeClr val="bg1"/>
              </a:solidFill>
            </a:endParaRPr>
          </a:p>
          <a:p>
            <a:pPr algn="ctr">
              <a:buFont typeface="Arial" pitchFamily="34" charset="0"/>
              <a:buNone/>
            </a:pPr>
            <a:r>
              <a:rPr lang="tr-TR" altLang="tr-TR" sz="1800" b="1" dirty="0">
                <a:solidFill>
                  <a:schemeClr val="bg1"/>
                </a:solidFill>
              </a:rPr>
              <a:t>‘Yeme </a:t>
            </a:r>
            <a:r>
              <a:rPr lang="tr-TR" altLang="tr-TR" sz="1800" b="1" dirty="0" err="1">
                <a:solidFill>
                  <a:schemeClr val="bg1"/>
                </a:solidFill>
              </a:rPr>
              <a:t>Farkındalığı</a:t>
            </a:r>
            <a:r>
              <a:rPr lang="tr-TR" altLang="tr-TR" sz="1800" b="1" dirty="0">
                <a:solidFill>
                  <a:schemeClr val="bg1"/>
                </a:solidFill>
              </a:rPr>
              <a:t>’ </a:t>
            </a:r>
            <a:br>
              <a:rPr lang="tr-TR" altLang="tr-TR" sz="1800" b="1" dirty="0">
                <a:solidFill>
                  <a:schemeClr val="bg1"/>
                </a:solidFill>
              </a:rPr>
            </a:br>
            <a:br>
              <a:rPr lang="tr-TR" altLang="tr-TR" sz="1800" b="1" dirty="0">
                <a:solidFill>
                  <a:schemeClr val="bg1"/>
                </a:solidFill>
              </a:rPr>
            </a:br>
            <a:br>
              <a:rPr lang="tr-TR" altLang="tr-TR" sz="1800" b="1" dirty="0">
                <a:solidFill>
                  <a:schemeClr val="bg1"/>
                </a:solidFill>
              </a:rPr>
            </a:br>
            <a:endParaRPr lang="tr-TR" altLang="tr-TR" sz="1800" b="1" dirty="0">
              <a:solidFill>
                <a:schemeClr val="bg1"/>
              </a:solidFill>
            </a:endParaRPr>
          </a:p>
        </p:txBody>
      </p:sp>
      <p:pic>
        <p:nvPicPr>
          <p:cNvPr id="7" name="Picture 3"/>
          <p:cNvPicPr>
            <a:picLocks noChangeAspect="1" noChangeArrowheads="1"/>
          </p:cNvPicPr>
          <p:nvPr/>
        </p:nvPicPr>
        <p:blipFill>
          <a:blip r:embed="rId2" cstate="print"/>
          <a:srcRect/>
          <a:stretch>
            <a:fillRect/>
          </a:stretch>
        </p:blipFill>
        <p:spPr bwMode="auto">
          <a:xfrm>
            <a:off x="5652120" y="836712"/>
            <a:ext cx="2376487" cy="1330325"/>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1043608" y="908720"/>
            <a:ext cx="2448272" cy="1389063"/>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492" y="1131571"/>
            <a:ext cx="6675120"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205232" y="1102107"/>
            <a:ext cx="5109845" cy="953135"/>
          </a:xfrm>
          <a:prstGeom prst="rect">
            <a:avLst/>
          </a:prstGeom>
        </p:spPr>
        <p:txBody>
          <a:bodyPr vert="horz" wrap="square" lIns="0" tIns="13335" rIns="0" bIns="0" rtlCol="0">
            <a:spAutoFit/>
          </a:bodyPr>
          <a:lstStyle/>
          <a:p>
            <a:pPr marL="12700">
              <a:lnSpc>
                <a:spcPts val="3650"/>
              </a:lnSpc>
              <a:spcBef>
                <a:spcPts val="105"/>
              </a:spcBef>
            </a:pPr>
            <a:r>
              <a:rPr sz="3200" spc="-10" dirty="0">
                <a:solidFill>
                  <a:srgbClr val="FFFFFF"/>
                </a:solidFill>
              </a:rPr>
              <a:t>BİREYSELLEŞTİRİLMİŞ</a:t>
            </a:r>
            <a:endParaRPr sz="3200"/>
          </a:p>
          <a:p>
            <a:pPr marL="12700">
              <a:lnSpc>
                <a:spcPts val="3650"/>
              </a:lnSpc>
            </a:pPr>
            <a:r>
              <a:rPr sz="3200" spc="-5" dirty="0">
                <a:solidFill>
                  <a:srgbClr val="FFFFFF"/>
                </a:solidFill>
              </a:rPr>
              <a:t>BESLENME</a:t>
            </a:r>
            <a:r>
              <a:rPr sz="3200" spc="-15" dirty="0">
                <a:solidFill>
                  <a:srgbClr val="FFFFFF"/>
                </a:solidFill>
              </a:rPr>
              <a:t> </a:t>
            </a:r>
            <a:r>
              <a:rPr sz="3200" dirty="0">
                <a:solidFill>
                  <a:srgbClr val="FFFFFF"/>
                </a:solidFill>
              </a:rPr>
              <a:t>– Hala</a:t>
            </a:r>
            <a:r>
              <a:rPr sz="3200" spc="-30" dirty="0">
                <a:solidFill>
                  <a:srgbClr val="FFFFFF"/>
                </a:solidFill>
              </a:rPr>
              <a:t> </a:t>
            </a:r>
            <a:r>
              <a:rPr sz="3200" spc="-15" dirty="0">
                <a:solidFill>
                  <a:srgbClr val="FFFFFF"/>
                </a:solidFill>
              </a:rPr>
              <a:t>biraz</a:t>
            </a:r>
            <a:r>
              <a:rPr sz="3200" spc="-5" dirty="0">
                <a:solidFill>
                  <a:srgbClr val="FFFFFF"/>
                </a:solidFill>
              </a:rPr>
              <a:t> </a:t>
            </a:r>
            <a:r>
              <a:rPr sz="3200" spc="-15" dirty="0">
                <a:solidFill>
                  <a:srgbClr val="FFFFFF"/>
                </a:solidFill>
              </a:rPr>
              <a:t>yol</a:t>
            </a:r>
            <a:r>
              <a:rPr sz="3200" spc="-10" dirty="0">
                <a:solidFill>
                  <a:srgbClr val="FFFFFF"/>
                </a:solidFill>
              </a:rPr>
              <a:t> </a:t>
            </a:r>
            <a:r>
              <a:rPr sz="3200" spc="-20" dirty="0">
                <a:solidFill>
                  <a:srgbClr val="FFFFFF"/>
                </a:solidFill>
              </a:rPr>
              <a:t>var</a:t>
            </a:r>
            <a:endParaRPr sz="3200"/>
          </a:p>
        </p:txBody>
      </p:sp>
      <p:sp>
        <p:nvSpPr>
          <p:cNvPr id="4" name="object 4"/>
          <p:cNvSpPr/>
          <p:nvPr/>
        </p:nvSpPr>
        <p:spPr>
          <a:xfrm>
            <a:off x="116623" y="2171209"/>
            <a:ext cx="6568440" cy="3774946"/>
          </a:xfrm>
          <a:custGeom>
            <a:avLst/>
            <a:gdLst/>
            <a:ahLst/>
            <a:cxnLst/>
            <a:rect l="l" t="t" r="r" b="b"/>
            <a:pathLst>
              <a:path w="6568440" h="3264535">
                <a:moveTo>
                  <a:pt x="6568440" y="0"/>
                </a:moveTo>
                <a:lnTo>
                  <a:pt x="0" y="0"/>
                </a:lnTo>
                <a:lnTo>
                  <a:pt x="0" y="3264408"/>
                </a:lnTo>
                <a:lnTo>
                  <a:pt x="6568440" y="3264408"/>
                </a:lnTo>
                <a:lnTo>
                  <a:pt x="6568440" y="0"/>
                </a:lnTo>
                <a:close/>
              </a:path>
            </a:pathLst>
          </a:custGeom>
          <a:solidFill>
            <a:srgbClr val="6FAC46"/>
          </a:solidFill>
        </p:spPr>
        <p:txBody>
          <a:bodyPr wrap="square" lIns="0" tIns="0" rIns="0" bIns="0" rtlCol="0"/>
          <a:lstStyle/>
          <a:p>
            <a:endParaRPr kern="0">
              <a:solidFill>
                <a:sysClr val="windowText" lastClr="000000"/>
              </a:solidFill>
            </a:endParaRPr>
          </a:p>
        </p:txBody>
      </p:sp>
      <p:sp>
        <p:nvSpPr>
          <p:cNvPr id="5" name="object 5"/>
          <p:cNvSpPr txBox="1"/>
          <p:nvPr/>
        </p:nvSpPr>
        <p:spPr>
          <a:xfrm>
            <a:off x="218303" y="2659086"/>
            <a:ext cx="6336665" cy="2467983"/>
          </a:xfrm>
          <a:prstGeom prst="rect">
            <a:avLst/>
          </a:prstGeom>
        </p:spPr>
        <p:txBody>
          <a:bodyPr vert="horz" wrap="square" lIns="0" tIns="12700" rIns="0" bIns="0" rtlCol="0">
            <a:spAutoFit/>
          </a:bodyPr>
          <a:lstStyle/>
          <a:p>
            <a:pPr marL="355600" marR="347345" indent="-2540" algn="ctr">
              <a:lnSpc>
                <a:spcPct val="150100"/>
              </a:lnSpc>
              <a:spcBef>
                <a:spcPts val="100"/>
              </a:spcBef>
            </a:pPr>
            <a:r>
              <a:rPr b="1" kern="0" dirty="0">
                <a:solidFill>
                  <a:srgbClr val="FFFFFF"/>
                </a:solidFill>
                <a:latin typeface="Calibri"/>
                <a:cs typeface="Calibri"/>
              </a:rPr>
              <a:t>Kişisel </a:t>
            </a:r>
            <a:r>
              <a:rPr b="1" kern="0" spc="-5" dirty="0">
                <a:solidFill>
                  <a:srgbClr val="FFFFFF"/>
                </a:solidFill>
                <a:latin typeface="Calibri"/>
                <a:cs typeface="Calibri"/>
              </a:rPr>
              <a:t>sağlığımız </a:t>
            </a:r>
            <a:r>
              <a:rPr b="1" kern="0" dirty="0">
                <a:solidFill>
                  <a:srgbClr val="FFFFFF"/>
                </a:solidFill>
                <a:latin typeface="Calibri"/>
                <a:cs typeface="Calibri"/>
              </a:rPr>
              <a:t>için hangi </a:t>
            </a:r>
            <a:r>
              <a:rPr b="1" kern="0" spc="-5" dirty="0">
                <a:solidFill>
                  <a:srgbClr val="FFFFFF"/>
                </a:solidFill>
                <a:latin typeface="Calibri"/>
                <a:cs typeface="Calibri"/>
              </a:rPr>
              <a:t>diyetin </a:t>
            </a:r>
            <a:r>
              <a:rPr b="1" kern="0" dirty="0">
                <a:solidFill>
                  <a:srgbClr val="FFFFFF"/>
                </a:solidFill>
                <a:latin typeface="Calibri"/>
                <a:cs typeface="Calibri"/>
              </a:rPr>
              <a:t>en iyi olduğu </a:t>
            </a:r>
            <a:r>
              <a:rPr b="1" kern="0" spc="-5" dirty="0">
                <a:solidFill>
                  <a:srgbClr val="FFFFFF"/>
                </a:solidFill>
                <a:latin typeface="Calibri"/>
                <a:cs typeface="Calibri"/>
              </a:rPr>
              <a:t>sorusuyla </a:t>
            </a:r>
            <a:r>
              <a:rPr b="1" kern="0" dirty="0">
                <a:solidFill>
                  <a:srgbClr val="FFFFFF"/>
                </a:solidFill>
                <a:latin typeface="Calibri"/>
                <a:cs typeface="Calibri"/>
              </a:rPr>
              <a:t> </a:t>
            </a:r>
            <a:r>
              <a:rPr b="1" kern="0" spc="-10" dirty="0">
                <a:solidFill>
                  <a:srgbClr val="FFFFFF"/>
                </a:solidFill>
                <a:latin typeface="Calibri"/>
                <a:cs typeface="Calibri"/>
              </a:rPr>
              <a:t>karşılaştığımızda,</a:t>
            </a:r>
            <a:r>
              <a:rPr b="1" kern="0" spc="-30" dirty="0">
                <a:solidFill>
                  <a:srgbClr val="FFFFFF"/>
                </a:solidFill>
                <a:latin typeface="Calibri"/>
                <a:cs typeface="Calibri"/>
              </a:rPr>
              <a:t> </a:t>
            </a:r>
            <a:r>
              <a:rPr b="1" kern="0" spc="-10" dirty="0">
                <a:solidFill>
                  <a:srgbClr val="FFFFFF"/>
                </a:solidFill>
                <a:latin typeface="Calibri"/>
                <a:cs typeface="Calibri"/>
              </a:rPr>
              <a:t>cevap</a:t>
            </a:r>
            <a:r>
              <a:rPr b="1" kern="0" spc="-5" dirty="0">
                <a:solidFill>
                  <a:srgbClr val="FFFFFF"/>
                </a:solidFill>
                <a:latin typeface="Calibri"/>
                <a:cs typeface="Calibri"/>
              </a:rPr>
              <a:t> </a:t>
            </a:r>
            <a:r>
              <a:rPr b="1" kern="0" spc="-20" dirty="0">
                <a:solidFill>
                  <a:srgbClr val="FFFFFF"/>
                </a:solidFill>
                <a:latin typeface="Calibri"/>
                <a:cs typeface="Calibri"/>
              </a:rPr>
              <a:t>kolay</a:t>
            </a:r>
            <a:r>
              <a:rPr b="1" kern="0" spc="-5" dirty="0">
                <a:solidFill>
                  <a:srgbClr val="FFFFFF"/>
                </a:solidFill>
                <a:latin typeface="Calibri"/>
                <a:cs typeface="Calibri"/>
              </a:rPr>
              <a:t> </a:t>
            </a:r>
            <a:r>
              <a:rPr b="1" kern="0" spc="-25" dirty="0">
                <a:solidFill>
                  <a:srgbClr val="FFFFFF"/>
                </a:solidFill>
                <a:latin typeface="Calibri"/>
                <a:cs typeface="Calibri"/>
              </a:rPr>
              <a:t>değildir.</a:t>
            </a:r>
            <a:r>
              <a:rPr b="1" kern="0" spc="-20" dirty="0">
                <a:solidFill>
                  <a:srgbClr val="FFFFFF"/>
                </a:solidFill>
                <a:latin typeface="Calibri"/>
                <a:cs typeface="Calibri"/>
              </a:rPr>
              <a:t> </a:t>
            </a:r>
            <a:r>
              <a:rPr kern="0" spc="-10" dirty="0">
                <a:solidFill>
                  <a:srgbClr val="FFFFFF"/>
                </a:solidFill>
                <a:latin typeface="Calibri"/>
                <a:cs typeface="Calibri"/>
              </a:rPr>
              <a:t>Diyet</a:t>
            </a:r>
            <a:r>
              <a:rPr kern="0" spc="25" dirty="0">
                <a:solidFill>
                  <a:srgbClr val="FFFFFF"/>
                </a:solidFill>
                <a:latin typeface="Calibri"/>
                <a:cs typeface="Calibri"/>
              </a:rPr>
              <a:t> </a:t>
            </a:r>
            <a:r>
              <a:rPr kern="0" spc="-5" dirty="0">
                <a:solidFill>
                  <a:srgbClr val="FFFFFF"/>
                </a:solidFill>
                <a:latin typeface="Calibri"/>
                <a:cs typeface="Calibri"/>
              </a:rPr>
              <a:t>müdahalelerine</a:t>
            </a:r>
            <a:endParaRPr kern="0" dirty="0">
              <a:solidFill>
                <a:sysClr val="windowText" lastClr="000000"/>
              </a:solidFill>
              <a:latin typeface="Calibri"/>
              <a:cs typeface="Calibri"/>
            </a:endParaRPr>
          </a:p>
          <a:p>
            <a:pPr algn="ctr">
              <a:spcBef>
                <a:spcPts val="1080"/>
              </a:spcBef>
            </a:pPr>
            <a:r>
              <a:rPr kern="0" spc="-10" dirty="0">
                <a:solidFill>
                  <a:srgbClr val="FFFFFF"/>
                </a:solidFill>
                <a:latin typeface="Calibri"/>
                <a:cs typeface="Calibri"/>
              </a:rPr>
              <a:t>bireysel</a:t>
            </a:r>
            <a:r>
              <a:rPr kern="0" spc="-5" dirty="0">
                <a:solidFill>
                  <a:srgbClr val="FFFFFF"/>
                </a:solidFill>
                <a:latin typeface="Calibri"/>
                <a:cs typeface="Calibri"/>
              </a:rPr>
              <a:t> </a:t>
            </a:r>
            <a:r>
              <a:rPr kern="0" spc="-10" dirty="0">
                <a:solidFill>
                  <a:srgbClr val="FFFFFF"/>
                </a:solidFill>
                <a:latin typeface="Calibri"/>
                <a:cs typeface="Calibri"/>
              </a:rPr>
              <a:t>cevap</a:t>
            </a:r>
            <a:r>
              <a:rPr kern="0" spc="15" dirty="0">
                <a:solidFill>
                  <a:srgbClr val="FFFFFF"/>
                </a:solidFill>
                <a:latin typeface="Calibri"/>
                <a:cs typeface="Calibri"/>
              </a:rPr>
              <a:t> </a:t>
            </a:r>
            <a:r>
              <a:rPr kern="0" spc="-5" dirty="0">
                <a:solidFill>
                  <a:srgbClr val="FFFFFF"/>
                </a:solidFill>
                <a:latin typeface="Calibri"/>
                <a:cs typeface="Calibri"/>
              </a:rPr>
              <a:t>büyük</a:t>
            </a:r>
            <a:r>
              <a:rPr kern="0" spc="5" dirty="0">
                <a:solidFill>
                  <a:srgbClr val="FFFFFF"/>
                </a:solidFill>
                <a:latin typeface="Calibri"/>
                <a:cs typeface="Calibri"/>
              </a:rPr>
              <a:t> </a:t>
            </a:r>
            <a:r>
              <a:rPr kern="0" spc="-5" dirty="0">
                <a:solidFill>
                  <a:srgbClr val="FFFFFF"/>
                </a:solidFill>
                <a:latin typeface="Calibri"/>
                <a:cs typeface="Calibri"/>
              </a:rPr>
              <a:t>ölçüde</a:t>
            </a:r>
            <a:r>
              <a:rPr kern="0" spc="25" dirty="0">
                <a:solidFill>
                  <a:srgbClr val="FFFFFF"/>
                </a:solidFill>
                <a:latin typeface="Calibri"/>
                <a:cs typeface="Calibri"/>
              </a:rPr>
              <a:t> </a:t>
            </a:r>
            <a:r>
              <a:rPr kern="0" spc="-5" dirty="0">
                <a:solidFill>
                  <a:srgbClr val="FFFFFF"/>
                </a:solidFill>
                <a:latin typeface="Calibri"/>
                <a:cs typeface="Calibri"/>
              </a:rPr>
              <a:t>değişir ve</a:t>
            </a:r>
            <a:r>
              <a:rPr kern="0" dirty="0">
                <a:solidFill>
                  <a:srgbClr val="FFFFFF"/>
                </a:solidFill>
                <a:latin typeface="Calibri"/>
                <a:cs typeface="Calibri"/>
              </a:rPr>
              <a:t> </a:t>
            </a:r>
            <a:r>
              <a:rPr kern="0" spc="-10" dirty="0">
                <a:solidFill>
                  <a:srgbClr val="FFFFFF"/>
                </a:solidFill>
                <a:latin typeface="Calibri"/>
                <a:cs typeface="Calibri"/>
              </a:rPr>
              <a:t>bağırsak</a:t>
            </a:r>
            <a:r>
              <a:rPr kern="0" spc="30" dirty="0">
                <a:solidFill>
                  <a:srgbClr val="FFFFFF"/>
                </a:solidFill>
                <a:latin typeface="Calibri"/>
                <a:cs typeface="Calibri"/>
              </a:rPr>
              <a:t> </a:t>
            </a:r>
            <a:r>
              <a:rPr kern="0" spc="-10" dirty="0">
                <a:solidFill>
                  <a:srgbClr val="FFFFFF"/>
                </a:solidFill>
                <a:latin typeface="Calibri"/>
                <a:cs typeface="Calibri"/>
              </a:rPr>
              <a:t>mikrobiyotasının</a:t>
            </a:r>
            <a:endParaRPr kern="0" dirty="0">
              <a:solidFill>
                <a:sysClr val="windowText" lastClr="000000"/>
              </a:solidFill>
              <a:latin typeface="Calibri"/>
              <a:cs typeface="Calibri"/>
            </a:endParaRPr>
          </a:p>
          <a:p>
            <a:pPr marL="12700">
              <a:spcBef>
                <a:spcPts val="1080"/>
              </a:spcBef>
            </a:pPr>
            <a:r>
              <a:rPr kern="0" spc="-5" dirty="0">
                <a:solidFill>
                  <a:srgbClr val="FFFFFF"/>
                </a:solidFill>
                <a:latin typeface="Calibri"/>
                <a:cs typeface="Calibri"/>
              </a:rPr>
              <a:t>büyük</a:t>
            </a:r>
            <a:r>
              <a:rPr kern="0" dirty="0">
                <a:solidFill>
                  <a:srgbClr val="FFFFFF"/>
                </a:solidFill>
                <a:latin typeface="Calibri"/>
                <a:cs typeface="Calibri"/>
              </a:rPr>
              <a:t> </a:t>
            </a:r>
            <a:r>
              <a:rPr kern="0" spc="-5" dirty="0">
                <a:solidFill>
                  <a:srgbClr val="FFFFFF"/>
                </a:solidFill>
                <a:latin typeface="Calibri"/>
                <a:cs typeface="Calibri"/>
              </a:rPr>
              <a:t>bir</a:t>
            </a:r>
            <a:r>
              <a:rPr kern="0" spc="5" dirty="0">
                <a:solidFill>
                  <a:srgbClr val="FFFFFF"/>
                </a:solidFill>
                <a:latin typeface="Calibri"/>
                <a:cs typeface="Calibri"/>
              </a:rPr>
              <a:t> </a:t>
            </a:r>
            <a:r>
              <a:rPr kern="0" spc="-15" dirty="0">
                <a:solidFill>
                  <a:srgbClr val="FFFFFF"/>
                </a:solidFill>
                <a:latin typeface="Calibri"/>
                <a:cs typeface="Calibri"/>
              </a:rPr>
              <a:t>rol</a:t>
            </a:r>
            <a:r>
              <a:rPr kern="0" spc="5" dirty="0">
                <a:solidFill>
                  <a:srgbClr val="FFFFFF"/>
                </a:solidFill>
                <a:latin typeface="Calibri"/>
                <a:cs typeface="Calibri"/>
              </a:rPr>
              <a:t> </a:t>
            </a:r>
            <a:r>
              <a:rPr kern="0" spc="-5" dirty="0">
                <a:solidFill>
                  <a:srgbClr val="FFFFFF"/>
                </a:solidFill>
                <a:latin typeface="Calibri"/>
                <a:cs typeface="Calibri"/>
              </a:rPr>
              <a:t>oynaması </a:t>
            </a:r>
            <a:r>
              <a:rPr kern="0" spc="-20" dirty="0">
                <a:solidFill>
                  <a:srgbClr val="FFFFFF"/>
                </a:solidFill>
                <a:latin typeface="Calibri"/>
                <a:cs typeface="Calibri"/>
              </a:rPr>
              <a:t>muhtemeldir.</a:t>
            </a:r>
            <a:r>
              <a:rPr kern="0" dirty="0">
                <a:solidFill>
                  <a:srgbClr val="FFFFFF"/>
                </a:solidFill>
                <a:latin typeface="Calibri"/>
                <a:cs typeface="Calibri"/>
              </a:rPr>
              <a:t> </a:t>
            </a:r>
            <a:r>
              <a:rPr kern="0" spc="-5" dirty="0">
                <a:solidFill>
                  <a:srgbClr val="FFFFFF"/>
                </a:solidFill>
                <a:latin typeface="Calibri"/>
                <a:cs typeface="Calibri"/>
              </a:rPr>
              <a:t>Bununla</a:t>
            </a:r>
            <a:r>
              <a:rPr kern="0" spc="20" dirty="0">
                <a:solidFill>
                  <a:srgbClr val="FFFFFF"/>
                </a:solidFill>
                <a:latin typeface="Calibri"/>
                <a:cs typeface="Calibri"/>
              </a:rPr>
              <a:t> </a:t>
            </a:r>
            <a:r>
              <a:rPr kern="0" spc="-10" dirty="0">
                <a:solidFill>
                  <a:srgbClr val="FFFFFF"/>
                </a:solidFill>
                <a:latin typeface="Calibri"/>
                <a:cs typeface="Calibri"/>
              </a:rPr>
              <a:t>birlikte,</a:t>
            </a:r>
            <a:r>
              <a:rPr kern="0" spc="60" dirty="0">
                <a:solidFill>
                  <a:srgbClr val="FFFFFF"/>
                </a:solidFill>
                <a:latin typeface="Calibri"/>
                <a:cs typeface="Calibri"/>
              </a:rPr>
              <a:t> </a:t>
            </a:r>
            <a:r>
              <a:rPr b="1" kern="0" spc="-10" dirty="0">
                <a:solidFill>
                  <a:srgbClr val="FFFFFF"/>
                </a:solidFill>
                <a:latin typeface="Calibri"/>
                <a:cs typeface="Calibri"/>
              </a:rPr>
              <a:t>genetik,</a:t>
            </a:r>
            <a:r>
              <a:rPr b="1" kern="0" spc="-30" dirty="0">
                <a:solidFill>
                  <a:srgbClr val="FFFFFF"/>
                </a:solidFill>
                <a:latin typeface="Calibri"/>
                <a:cs typeface="Calibri"/>
              </a:rPr>
              <a:t> </a:t>
            </a:r>
            <a:r>
              <a:rPr b="1" kern="0" dirty="0">
                <a:solidFill>
                  <a:srgbClr val="FFFFFF"/>
                </a:solidFill>
                <a:latin typeface="Calibri"/>
                <a:cs typeface="Calibri"/>
              </a:rPr>
              <a:t>uzun</a:t>
            </a:r>
            <a:endParaRPr kern="0" dirty="0">
              <a:solidFill>
                <a:sysClr val="windowText" lastClr="000000"/>
              </a:solidFill>
              <a:latin typeface="Calibri"/>
              <a:cs typeface="Calibri"/>
            </a:endParaRPr>
          </a:p>
          <a:p>
            <a:pPr marL="22860" marR="13335" indent="252729">
              <a:lnSpc>
                <a:spcPct val="150000"/>
              </a:lnSpc>
            </a:pPr>
            <a:r>
              <a:rPr b="1" kern="0" spc="-5" dirty="0">
                <a:solidFill>
                  <a:srgbClr val="FFFFFF"/>
                </a:solidFill>
                <a:latin typeface="Calibri"/>
                <a:cs typeface="Calibri"/>
              </a:rPr>
              <a:t>süreli beslenme alışkanlıkları, hijyen, </a:t>
            </a:r>
            <a:r>
              <a:rPr b="1" kern="0" spc="-10" dirty="0">
                <a:solidFill>
                  <a:srgbClr val="FFFFFF"/>
                </a:solidFill>
                <a:latin typeface="Calibri"/>
                <a:cs typeface="Calibri"/>
              </a:rPr>
              <a:t>coğrafi konum, egzersiz, </a:t>
            </a:r>
            <a:r>
              <a:rPr b="1" kern="0" spc="-5" dirty="0">
                <a:solidFill>
                  <a:srgbClr val="FFFFFF"/>
                </a:solidFill>
                <a:latin typeface="Calibri"/>
                <a:cs typeface="Calibri"/>
              </a:rPr>
              <a:t> </a:t>
            </a:r>
            <a:r>
              <a:rPr b="1" kern="0" spc="-10" dirty="0">
                <a:solidFill>
                  <a:srgbClr val="FFFFFF"/>
                </a:solidFill>
                <a:latin typeface="Calibri"/>
                <a:cs typeface="Calibri"/>
              </a:rPr>
              <a:t>ayrıca</a:t>
            </a:r>
            <a:r>
              <a:rPr b="1" kern="0" dirty="0">
                <a:solidFill>
                  <a:srgbClr val="FFFFFF"/>
                </a:solidFill>
                <a:latin typeface="Calibri"/>
                <a:cs typeface="Calibri"/>
              </a:rPr>
              <a:t> </a:t>
            </a:r>
            <a:r>
              <a:rPr b="1" kern="0" spc="-5" dirty="0">
                <a:solidFill>
                  <a:srgbClr val="FFFFFF"/>
                </a:solidFill>
                <a:latin typeface="Calibri"/>
                <a:cs typeface="Calibri"/>
              </a:rPr>
              <a:t>antibiyotik</a:t>
            </a:r>
            <a:r>
              <a:rPr b="1" kern="0" spc="-15" dirty="0">
                <a:solidFill>
                  <a:srgbClr val="FFFFFF"/>
                </a:solidFill>
                <a:latin typeface="Calibri"/>
                <a:cs typeface="Calibri"/>
              </a:rPr>
              <a:t> </a:t>
            </a:r>
            <a:r>
              <a:rPr b="1" kern="0" spc="-10" dirty="0">
                <a:solidFill>
                  <a:srgbClr val="FFFFFF"/>
                </a:solidFill>
                <a:latin typeface="Calibri"/>
                <a:cs typeface="Calibri"/>
              </a:rPr>
              <a:t>ve</a:t>
            </a:r>
            <a:r>
              <a:rPr b="1" kern="0" spc="-5" dirty="0">
                <a:solidFill>
                  <a:srgbClr val="FFFFFF"/>
                </a:solidFill>
                <a:latin typeface="Calibri"/>
                <a:cs typeface="Calibri"/>
              </a:rPr>
              <a:t> </a:t>
            </a:r>
            <a:r>
              <a:rPr b="1" kern="0" spc="-10" dirty="0">
                <a:solidFill>
                  <a:srgbClr val="FFFFFF"/>
                </a:solidFill>
                <a:latin typeface="Calibri"/>
                <a:cs typeface="Calibri"/>
              </a:rPr>
              <a:t>probiyotik</a:t>
            </a:r>
            <a:r>
              <a:rPr b="1" kern="0" spc="-30" dirty="0">
                <a:solidFill>
                  <a:srgbClr val="FFFFFF"/>
                </a:solidFill>
                <a:latin typeface="Calibri"/>
                <a:cs typeface="Calibri"/>
              </a:rPr>
              <a:t> </a:t>
            </a:r>
            <a:r>
              <a:rPr b="1" kern="0" spc="-5" dirty="0">
                <a:solidFill>
                  <a:srgbClr val="FFFFFF"/>
                </a:solidFill>
                <a:latin typeface="Calibri"/>
                <a:cs typeface="Calibri"/>
              </a:rPr>
              <a:t>kullanımı</a:t>
            </a:r>
            <a:r>
              <a:rPr b="1" kern="0" spc="-10" dirty="0">
                <a:solidFill>
                  <a:srgbClr val="FFFFFF"/>
                </a:solidFill>
                <a:latin typeface="Calibri"/>
                <a:cs typeface="Calibri"/>
              </a:rPr>
              <a:t> </a:t>
            </a:r>
            <a:r>
              <a:rPr b="1" kern="0" spc="-5" dirty="0" err="1">
                <a:solidFill>
                  <a:srgbClr val="FFFFFF"/>
                </a:solidFill>
                <a:latin typeface="Calibri"/>
                <a:cs typeface="Calibri"/>
              </a:rPr>
              <a:t>gibi</a:t>
            </a:r>
            <a:r>
              <a:rPr b="1" kern="0" spc="-35" dirty="0">
                <a:solidFill>
                  <a:srgbClr val="FFFFFF"/>
                </a:solidFill>
                <a:latin typeface="Calibri"/>
                <a:cs typeface="Calibri"/>
              </a:rPr>
              <a:t> </a:t>
            </a:r>
            <a:r>
              <a:rPr lang="tr-TR" b="1" kern="0" spc="-5" dirty="0">
                <a:solidFill>
                  <a:srgbClr val="FFFFFF"/>
                </a:solidFill>
                <a:latin typeface="Calibri"/>
                <a:cs typeface="Calibri"/>
              </a:rPr>
              <a:t>etkiler önemlidir.</a:t>
            </a:r>
            <a:endParaRPr kern="0" dirty="0">
              <a:solidFill>
                <a:sysClr val="windowText" lastClr="000000"/>
              </a:solidFill>
              <a:latin typeface="Calibri"/>
              <a:cs typeface="Calibri"/>
            </a:endParaRPr>
          </a:p>
        </p:txBody>
      </p:sp>
      <p:grpSp>
        <p:nvGrpSpPr>
          <p:cNvPr id="6" name="object 6"/>
          <p:cNvGrpSpPr/>
          <p:nvPr/>
        </p:nvGrpSpPr>
        <p:grpSpPr>
          <a:xfrm>
            <a:off x="5332477" y="857251"/>
            <a:ext cx="3726179" cy="5069205"/>
            <a:chOff x="5332476" y="0"/>
            <a:chExt cx="3726179" cy="5069205"/>
          </a:xfrm>
        </p:grpSpPr>
        <p:sp>
          <p:nvSpPr>
            <p:cNvPr id="7" name="object 7"/>
            <p:cNvSpPr/>
            <p:nvPr/>
          </p:nvSpPr>
          <p:spPr>
            <a:xfrm>
              <a:off x="5332476" y="0"/>
              <a:ext cx="1469390" cy="966469"/>
            </a:xfrm>
            <a:custGeom>
              <a:avLst/>
              <a:gdLst/>
              <a:ahLst/>
              <a:cxnLst/>
              <a:rect l="l" t="t" r="r" b="b"/>
              <a:pathLst>
                <a:path w="1469390" h="966469">
                  <a:moveTo>
                    <a:pt x="1469135" y="0"/>
                  </a:moveTo>
                  <a:lnTo>
                    <a:pt x="0" y="0"/>
                  </a:lnTo>
                  <a:lnTo>
                    <a:pt x="0" y="483108"/>
                  </a:lnTo>
                  <a:lnTo>
                    <a:pt x="483108" y="966215"/>
                  </a:lnTo>
                  <a:lnTo>
                    <a:pt x="1469135" y="966215"/>
                  </a:lnTo>
                  <a:lnTo>
                    <a:pt x="1469135" y="0"/>
                  </a:lnTo>
                  <a:close/>
                </a:path>
              </a:pathLst>
            </a:custGeom>
            <a:solidFill>
              <a:srgbClr val="6FAC46"/>
            </a:solidFill>
          </p:spPr>
          <p:txBody>
            <a:bodyPr wrap="square" lIns="0" tIns="0" rIns="0" bIns="0" rtlCol="0"/>
            <a:lstStyle/>
            <a:p>
              <a:endParaRPr kern="0">
                <a:solidFill>
                  <a:sysClr val="windowText" lastClr="000000"/>
                </a:solidFill>
              </a:endParaRPr>
            </a:p>
          </p:txBody>
        </p:sp>
        <p:sp>
          <p:nvSpPr>
            <p:cNvPr id="8" name="object 8"/>
            <p:cNvSpPr/>
            <p:nvPr/>
          </p:nvSpPr>
          <p:spPr>
            <a:xfrm>
              <a:off x="6928104" y="2065020"/>
              <a:ext cx="2092960" cy="2966085"/>
            </a:xfrm>
            <a:custGeom>
              <a:avLst/>
              <a:gdLst/>
              <a:ahLst/>
              <a:cxnLst/>
              <a:rect l="l" t="t" r="r" b="b"/>
              <a:pathLst>
                <a:path w="2092959" h="2966085">
                  <a:moveTo>
                    <a:pt x="2092452" y="0"/>
                  </a:moveTo>
                  <a:lnTo>
                    <a:pt x="0" y="0"/>
                  </a:lnTo>
                  <a:lnTo>
                    <a:pt x="0" y="2965704"/>
                  </a:lnTo>
                  <a:lnTo>
                    <a:pt x="2092452" y="2965704"/>
                  </a:lnTo>
                  <a:lnTo>
                    <a:pt x="2092452"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9" name="object 9"/>
            <p:cNvPicPr/>
            <p:nvPr/>
          </p:nvPicPr>
          <p:blipFill>
            <a:blip r:embed="rId2" cstate="print"/>
            <a:stretch>
              <a:fillRect/>
            </a:stretch>
          </p:blipFill>
          <p:spPr>
            <a:xfrm>
              <a:off x="7188219" y="2232959"/>
              <a:ext cx="466474" cy="119860"/>
            </a:xfrm>
            <a:prstGeom prst="rect">
              <a:avLst/>
            </a:prstGeom>
          </p:spPr>
        </p:pic>
        <p:pic>
          <p:nvPicPr>
            <p:cNvPr id="10" name="object 10"/>
            <p:cNvPicPr/>
            <p:nvPr/>
          </p:nvPicPr>
          <p:blipFill>
            <a:blip r:embed="rId3" cstate="print"/>
            <a:stretch>
              <a:fillRect/>
            </a:stretch>
          </p:blipFill>
          <p:spPr>
            <a:xfrm>
              <a:off x="8600328" y="2253643"/>
              <a:ext cx="147009" cy="96807"/>
            </a:xfrm>
            <a:prstGeom prst="rect">
              <a:avLst/>
            </a:prstGeom>
          </p:spPr>
        </p:pic>
        <p:pic>
          <p:nvPicPr>
            <p:cNvPr id="11" name="object 11"/>
            <p:cNvPicPr/>
            <p:nvPr/>
          </p:nvPicPr>
          <p:blipFill>
            <a:blip r:embed="rId4" cstate="print"/>
            <a:stretch>
              <a:fillRect/>
            </a:stretch>
          </p:blipFill>
          <p:spPr>
            <a:xfrm>
              <a:off x="8671553" y="2279100"/>
              <a:ext cx="74968" cy="71350"/>
            </a:xfrm>
            <a:prstGeom prst="rect">
              <a:avLst/>
            </a:prstGeom>
          </p:spPr>
        </p:pic>
        <p:pic>
          <p:nvPicPr>
            <p:cNvPr id="12" name="object 12"/>
            <p:cNvPicPr/>
            <p:nvPr/>
          </p:nvPicPr>
          <p:blipFill>
            <a:blip r:embed="rId5" cstate="print"/>
            <a:stretch>
              <a:fillRect/>
            </a:stretch>
          </p:blipFill>
          <p:spPr>
            <a:xfrm>
              <a:off x="8601105" y="2254173"/>
              <a:ext cx="74721" cy="71350"/>
            </a:xfrm>
            <a:prstGeom prst="rect">
              <a:avLst/>
            </a:prstGeom>
          </p:spPr>
        </p:pic>
        <p:pic>
          <p:nvPicPr>
            <p:cNvPr id="13" name="object 13"/>
            <p:cNvPicPr/>
            <p:nvPr/>
          </p:nvPicPr>
          <p:blipFill>
            <a:blip r:embed="rId6" cstate="print"/>
            <a:stretch>
              <a:fillRect/>
            </a:stretch>
          </p:blipFill>
          <p:spPr>
            <a:xfrm>
              <a:off x="7187160" y="2417027"/>
              <a:ext cx="1566530" cy="1526892"/>
            </a:xfrm>
            <a:prstGeom prst="rect">
              <a:avLst/>
            </a:prstGeom>
          </p:spPr>
        </p:pic>
        <p:sp>
          <p:nvSpPr>
            <p:cNvPr id="14" name="object 14"/>
            <p:cNvSpPr/>
            <p:nvPr/>
          </p:nvSpPr>
          <p:spPr>
            <a:xfrm>
              <a:off x="7188219" y="4000951"/>
              <a:ext cx="1562100" cy="0"/>
            </a:xfrm>
            <a:custGeom>
              <a:avLst/>
              <a:gdLst/>
              <a:ahLst/>
              <a:cxnLst/>
              <a:rect l="l" t="t" r="r" b="b"/>
              <a:pathLst>
                <a:path w="1562100">
                  <a:moveTo>
                    <a:pt x="0" y="0"/>
                  </a:moveTo>
                  <a:lnTo>
                    <a:pt x="0" y="0"/>
                  </a:lnTo>
                  <a:lnTo>
                    <a:pt x="1561763" y="0"/>
                  </a:lnTo>
                </a:path>
              </a:pathLst>
            </a:custGeom>
            <a:ln w="3175">
              <a:solidFill>
                <a:srgbClr val="000000"/>
              </a:solidFill>
            </a:ln>
          </p:spPr>
          <p:txBody>
            <a:bodyPr wrap="square" lIns="0" tIns="0" rIns="0" bIns="0" rtlCol="0"/>
            <a:lstStyle/>
            <a:p>
              <a:endParaRPr kern="0">
                <a:solidFill>
                  <a:sysClr val="windowText" lastClr="000000"/>
                </a:solidFill>
              </a:endParaRPr>
            </a:p>
          </p:txBody>
        </p:sp>
        <p:pic>
          <p:nvPicPr>
            <p:cNvPr id="15" name="object 15"/>
            <p:cNvPicPr/>
            <p:nvPr/>
          </p:nvPicPr>
          <p:blipFill>
            <a:blip r:embed="rId7" cstate="print"/>
            <a:stretch>
              <a:fillRect/>
            </a:stretch>
          </p:blipFill>
          <p:spPr>
            <a:xfrm>
              <a:off x="7186895" y="4088742"/>
              <a:ext cx="1563334" cy="677373"/>
            </a:xfrm>
            <a:prstGeom prst="rect">
              <a:avLst/>
            </a:prstGeom>
          </p:spPr>
        </p:pic>
        <p:pic>
          <p:nvPicPr>
            <p:cNvPr id="16" name="object 16"/>
            <p:cNvPicPr/>
            <p:nvPr/>
          </p:nvPicPr>
          <p:blipFill>
            <a:blip r:embed="rId8" cstate="print"/>
            <a:stretch>
              <a:fillRect/>
            </a:stretch>
          </p:blipFill>
          <p:spPr>
            <a:xfrm>
              <a:off x="7188219" y="4865044"/>
              <a:ext cx="595188" cy="24933"/>
            </a:xfrm>
            <a:prstGeom prst="rect">
              <a:avLst/>
            </a:prstGeom>
          </p:spPr>
        </p:pic>
        <p:pic>
          <p:nvPicPr>
            <p:cNvPr id="17" name="object 17"/>
            <p:cNvPicPr/>
            <p:nvPr/>
          </p:nvPicPr>
          <p:blipFill>
            <a:blip r:embed="rId9" cstate="print"/>
            <a:stretch>
              <a:fillRect/>
            </a:stretch>
          </p:blipFill>
          <p:spPr>
            <a:xfrm>
              <a:off x="8330682" y="4865044"/>
              <a:ext cx="418241" cy="28381"/>
            </a:xfrm>
            <a:prstGeom prst="rect">
              <a:avLst/>
            </a:prstGeom>
          </p:spPr>
        </p:pic>
        <p:sp>
          <p:nvSpPr>
            <p:cNvPr id="18" name="object 18"/>
            <p:cNvSpPr/>
            <p:nvPr/>
          </p:nvSpPr>
          <p:spPr>
            <a:xfrm>
              <a:off x="6909054" y="2045970"/>
              <a:ext cx="2131060" cy="3004185"/>
            </a:xfrm>
            <a:custGeom>
              <a:avLst/>
              <a:gdLst/>
              <a:ahLst/>
              <a:cxnLst/>
              <a:rect l="l" t="t" r="r" b="b"/>
              <a:pathLst>
                <a:path w="2131059" h="3004185">
                  <a:moveTo>
                    <a:pt x="0" y="3003804"/>
                  </a:moveTo>
                  <a:lnTo>
                    <a:pt x="2130552" y="3003804"/>
                  </a:lnTo>
                  <a:lnTo>
                    <a:pt x="2130552" y="0"/>
                  </a:lnTo>
                  <a:lnTo>
                    <a:pt x="0" y="0"/>
                  </a:lnTo>
                  <a:lnTo>
                    <a:pt x="0" y="3003804"/>
                  </a:lnTo>
                  <a:close/>
                </a:path>
              </a:pathLst>
            </a:custGeom>
            <a:ln w="38100">
              <a:solidFill>
                <a:srgbClr val="7E7E7E"/>
              </a:solidFill>
            </a:ln>
          </p:spPr>
          <p:txBody>
            <a:bodyPr wrap="square" lIns="0" tIns="0" rIns="0" bIns="0" rtlCol="0"/>
            <a:lstStyle/>
            <a:p>
              <a:endParaRPr kern="0">
                <a:solidFill>
                  <a:sysClr val="windowText" lastClr="000000"/>
                </a:solidFill>
              </a:endParaRPr>
            </a:p>
          </p:txBody>
        </p:sp>
      </p:grpSp>
      <p:pic>
        <p:nvPicPr>
          <p:cNvPr id="19" name="object 2">
            <a:extLst>
              <a:ext uri="{FF2B5EF4-FFF2-40B4-BE49-F238E27FC236}">
                <a16:creationId xmlns:a16="http://schemas.microsoft.com/office/drawing/2014/main" id="{E030BA60-DA71-D78B-F454-64BA7D14E5C3}"/>
              </a:ext>
            </a:extLst>
          </p:cNvPr>
          <p:cNvPicPr/>
          <p:nvPr/>
        </p:nvPicPr>
        <p:blipFill>
          <a:blip r:embed="rId10" cstate="print"/>
          <a:stretch>
            <a:fillRect/>
          </a:stretch>
        </p:blipFill>
        <p:spPr>
          <a:xfrm>
            <a:off x="6327814" y="-6742"/>
            <a:ext cx="2911187" cy="2871981"/>
          </a:xfrm>
          <a:prstGeom prst="rect">
            <a:avLst/>
          </a:prstGeom>
        </p:spPr>
      </p:pic>
    </p:spTree>
    <p:extLst>
      <p:ext uri="{BB962C8B-B14F-4D97-AF65-F5344CB8AC3E}">
        <p14:creationId xmlns:p14="http://schemas.microsoft.com/office/powerpoint/2010/main" val="1717001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0" y="0"/>
            <a:ext cx="9144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3" name="İçerik Yer Tutucusu 2"/>
          <p:cNvSpPr>
            <a:spLocks noGrp="1"/>
          </p:cNvSpPr>
          <p:nvPr>
            <p:ph idx="4294967295"/>
          </p:nvPr>
        </p:nvSpPr>
        <p:spPr>
          <a:xfrm>
            <a:off x="1115616" y="476672"/>
            <a:ext cx="7272808" cy="5434013"/>
          </a:xfrm>
          <a:prstGeom prst="rect">
            <a:avLst/>
          </a:prstGeom>
        </p:spPr>
        <p:txBody>
          <a:bodyPr/>
          <a:lstStyle/>
          <a:p>
            <a:pPr marL="0" indent="0" algn="ctr">
              <a:buFont typeface="Arial" charset="0"/>
              <a:buNone/>
              <a:defRPr/>
            </a:pPr>
            <a:endParaRPr lang="tr-TR" b="1" dirty="0">
              <a:solidFill>
                <a:srgbClr val="00CCFF"/>
              </a:solidFill>
            </a:endParaRPr>
          </a:p>
          <a:p>
            <a:pPr marL="0" indent="0" algn="ctr">
              <a:buFont typeface="Arial" charset="0"/>
              <a:buNone/>
              <a:defRPr/>
            </a:pPr>
            <a:endParaRPr lang="tr-TR" b="1" dirty="0">
              <a:solidFill>
                <a:srgbClr val="00CCFF"/>
              </a:solidFill>
            </a:endParaRPr>
          </a:p>
          <a:p>
            <a:pPr marL="0" indent="0" algn="ctr">
              <a:buFont typeface="Arial" charset="0"/>
              <a:buNone/>
              <a:defRPr/>
            </a:pPr>
            <a:r>
              <a:rPr lang="tr-TR" b="1" dirty="0">
                <a:solidFill>
                  <a:srgbClr val="00CCFF"/>
                </a:solidFill>
              </a:rPr>
              <a:t>Değişim 1 günde olmaz ama değişim 1 günle başlar.</a:t>
            </a:r>
          </a:p>
          <a:p>
            <a:pPr marL="0" indent="0" algn="ctr">
              <a:buFont typeface="Arial" charset="0"/>
              <a:buNone/>
              <a:defRPr/>
            </a:pPr>
            <a:r>
              <a:rPr lang="tr-TR" sz="2400" b="1" dirty="0">
                <a:solidFill>
                  <a:srgbClr val="FF33CC"/>
                </a:solidFill>
              </a:rPr>
              <a:t>Günler haftaları, haftalar ayları, aylar yılları ve yıllar ömrümüzü. </a:t>
            </a:r>
          </a:p>
          <a:p>
            <a:pPr marL="0" indent="0" algn="ctr">
              <a:buFont typeface="Arial" charset="0"/>
              <a:buNone/>
              <a:defRPr/>
            </a:pPr>
            <a:r>
              <a:rPr lang="tr-TR" b="1" dirty="0">
                <a:solidFill>
                  <a:srgbClr val="FF33CC"/>
                </a:solidFill>
              </a:rPr>
              <a:t>Yani</a:t>
            </a:r>
          </a:p>
          <a:p>
            <a:pPr marL="0" indent="0" algn="ctr">
              <a:buFont typeface="Arial" charset="0"/>
              <a:buNone/>
              <a:defRPr/>
            </a:pPr>
            <a:r>
              <a:rPr lang="tr-TR" b="1" dirty="0">
                <a:solidFill>
                  <a:srgbClr val="FF33CC"/>
                </a:solidFill>
              </a:rPr>
              <a:t> </a:t>
            </a:r>
            <a:r>
              <a:rPr lang="tr-TR" sz="2800" b="1" dirty="0">
                <a:solidFill>
                  <a:srgbClr val="00B050"/>
                </a:solidFill>
              </a:rPr>
              <a:t>1 gün içinde aldığımız her karar ve değiştirebildiğimiz her “1 gün’’, hayatımızın tamamına etki eder.</a:t>
            </a:r>
          </a:p>
          <a:p>
            <a:pPr marL="0" indent="0" algn="ctr">
              <a:buFont typeface="Arial" charset="0"/>
              <a:buNone/>
              <a:defRPr/>
            </a:pPr>
            <a:r>
              <a:rPr lang="tr-TR" b="1" dirty="0">
                <a:solidFill>
                  <a:srgbClr val="FF33CC"/>
                </a:solidFill>
              </a:rPr>
              <a:t> Burada, önemli olan </a:t>
            </a:r>
            <a:r>
              <a:rPr lang="tr-TR" b="1" i="1" u="sng" dirty="0">
                <a:solidFill>
                  <a:srgbClr val="FF33CC"/>
                </a:solidFill>
              </a:rPr>
              <a:t>süreklilik</a:t>
            </a:r>
          </a:p>
          <a:p>
            <a:pPr marL="0" indent="0" algn="ctr">
              <a:buFont typeface="Arial" charset="0"/>
              <a:buNone/>
              <a:defRPr/>
            </a:pPr>
            <a:r>
              <a:rPr lang="tr-TR" b="1" dirty="0"/>
              <a:t>Devam etmek, bırakmamak, inatla elimizden gelenin en iyisini yapmak ve pes etmemek!</a:t>
            </a:r>
          </a:p>
          <a:p>
            <a:pPr marL="0" indent="0" algn="ctr">
              <a:buFont typeface="Arial" charset="0"/>
              <a:buNone/>
              <a:defRPr/>
            </a:pPr>
            <a:endParaRPr lang="tr-TR" b="1" dirty="0"/>
          </a:p>
          <a:p>
            <a:pPr algn="ctr">
              <a:defRPr/>
            </a:pPr>
            <a:r>
              <a:rPr lang="tr-TR" altLang="tr-TR" dirty="0">
                <a:solidFill>
                  <a:srgbClr val="00CC66"/>
                </a:solidFill>
              </a:rPr>
              <a:t>Bir Alışkanlık Kazanmak İçin Kaç Gün Gerekir? </a:t>
            </a:r>
            <a:endParaRPr lang="tr-TR" b="1" dirty="0"/>
          </a:p>
          <a:p>
            <a:pPr algn="ctr">
              <a:buFont typeface="Arial" charset="0"/>
              <a:buChar char="•"/>
              <a:defRPr/>
            </a:pPr>
            <a:r>
              <a:rPr lang="tr-TR" b="1" dirty="0"/>
              <a:t>Ortalama 66 gün!</a:t>
            </a:r>
          </a:p>
          <a:p>
            <a:pPr algn="ctr">
              <a:buFont typeface="Arial" charset="0"/>
              <a:buChar char="•"/>
              <a:defRPr/>
            </a:pPr>
            <a:r>
              <a:rPr lang="tr-TR" b="1" dirty="0"/>
              <a:t>Hiç hatasız  devam etmez.</a:t>
            </a:r>
          </a:p>
          <a:p>
            <a:pPr algn="ctr">
              <a:buFont typeface="Arial" charset="0"/>
              <a:buChar char="•"/>
              <a:defRPr/>
            </a:pPr>
            <a:r>
              <a:rPr lang="tr-TR" b="1" dirty="0"/>
              <a:t>YA HEP YA HİÇ YOKTUR.</a:t>
            </a:r>
          </a:p>
          <a:p>
            <a:pPr algn="ctr">
              <a:buFont typeface="Arial" charset="0"/>
              <a:buChar char="•"/>
              <a:defRPr/>
            </a:pPr>
            <a:r>
              <a:rPr lang="tr-TR" b="1" dirty="0"/>
              <a:t>Alışkanlıklar refleks gibidir, duygu barındırmazlar</a:t>
            </a:r>
          </a:p>
          <a:p>
            <a:pPr algn="ctr">
              <a:buFont typeface="Arial" charset="0"/>
              <a:buChar char="•"/>
              <a:defRPr/>
            </a:pPr>
            <a:r>
              <a:rPr lang="tr-TR" b="1" dirty="0"/>
              <a:t>İradesizlik yerine anlık sakinlik durumu bizi ALIŞKANLIK kazandırmaya iter.</a:t>
            </a:r>
          </a:p>
          <a:p>
            <a:pPr>
              <a:defRPr/>
            </a:pPr>
            <a:r>
              <a:rPr lang="tr-TR"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CEC51F-4A77-AF39-C1C5-1446AA90A801}"/>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A07FB903-1EB9-6455-6AEC-1DBF2115DFA5}"/>
              </a:ext>
            </a:extLst>
          </p:cNvPr>
          <p:cNvSpPr>
            <a:spLocks noGrp="1"/>
          </p:cNvSpPr>
          <p:nvPr>
            <p:ph idx="4294967295"/>
          </p:nvPr>
        </p:nvSpPr>
        <p:spPr>
          <a:xfrm>
            <a:off x="628650" y="1825625"/>
            <a:ext cx="7886700" cy="4351338"/>
          </a:xfrm>
          <a:prstGeom prst="rect">
            <a:avLst/>
          </a:prstGeom>
        </p:spPr>
        <p:txBody>
          <a:bodyPr/>
          <a:lstStyle/>
          <a:p>
            <a:endParaRPr lang="tr-TR"/>
          </a:p>
        </p:txBody>
      </p:sp>
      <p:pic>
        <p:nvPicPr>
          <p:cNvPr id="20482" name="Picture 2">
            <a:extLst>
              <a:ext uri="{FF2B5EF4-FFF2-40B4-BE49-F238E27FC236}">
                <a16:creationId xmlns:a16="http://schemas.microsoft.com/office/drawing/2014/main" id="{C2C30CC0-A642-0C50-5145-FA1FABC755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683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hp\Desktop\images (1).jpg"/>
          <p:cNvPicPr>
            <a:picLocks noChangeAspect="1" noChangeArrowheads="1"/>
          </p:cNvPicPr>
          <p:nvPr/>
        </p:nvPicPr>
        <p:blipFill>
          <a:blip r:embed="rId2" cstate="print"/>
          <a:srcRect/>
          <a:stretch>
            <a:fillRect/>
          </a:stretch>
        </p:blipFill>
        <p:spPr bwMode="auto">
          <a:xfrm>
            <a:off x="6588224" y="3717032"/>
            <a:ext cx="2555776" cy="3140968"/>
          </a:xfrm>
          <a:prstGeom prst="rect">
            <a:avLst/>
          </a:prstGeom>
          <a:noFill/>
          <a:ln w="9525">
            <a:noFill/>
            <a:miter lim="800000"/>
            <a:headEnd/>
            <a:tailEnd/>
          </a:ln>
        </p:spPr>
      </p:pic>
      <p:sp>
        <p:nvSpPr>
          <p:cNvPr id="3" name="2 İçerik Yer Tutucusu"/>
          <p:cNvSpPr>
            <a:spLocks noGrp="1"/>
          </p:cNvSpPr>
          <p:nvPr>
            <p:ph idx="4294967295"/>
          </p:nvPr>
        </p:nvSpPr>
        <p:spPr>
          <a:xfrm>
            <a:off x="179512" y="1124744"/>
            <a:ext cx="5256584" cy="4824412"/>
          </a:xfrm>
          <a:prstGeom prst="rect">
            <a:avLst/>
          </a:prstGeom>
        </p:spPr>
        <p:txBody>
          <a:bodyPr/>
          <a:lstStyle/>
          <a:p>
            <a:pPr>
              <a:buFont typeface="Arial" charset="0"/>
              <a:buChar char="•"/>
              <a:defRPr/>
            </a:pPr>
            <a:r>
              <a:rPr lang="tr-TR" b="1" dirty="0">
                <a:solidFill>
                  <a:srgbClr val="00CCFF"/>
                </a:solidFill>
              </a:rPr>
              <a:t>SEN KİMSİN?</a:t>
            </a:r>
          </a:p>
          <a:p>
            <a:pPr>
              <a:buFont typeface="Arial" charset="0"/>
              <a:buChar char="•"/>
              <a:defRPr/>
            </a:pPr>
            <a:r>
              <a:rPr lang="tr-TR" b="1" dirty="0">
                <a:solidFill>
                  <a:srgbClr val="FF0066"/>
                </a:solidFill>
              </a:rPr>
              <a:t>NE KADAR HAREKETLİ BİR HAYATIN VAR?</a:t>
            </a:r>
          </a:p>
          <a:p>
            <a:pPr>
              <a:buFont typeface="Arial" charset="0"/>
              <a:buChar char="•"/>
              <a:defRPr/>
            </a:pPr>
            <a:r>
              <a:rPr lang="tr-TR" b="1" dirty="0">
                <a:solidFill>
                  <a:srgbClr val="00B050"/>
                </a:solidFill>
              </a:rPr>
              <a:t>EGZERSİZ YAPIYOR MUSUN?</a:t>
            </a:r>
          </a:p>
          <a:p>
            <a:pPr>
              <a:buFont typeface="Arial" charset="0"/>
              <a:buChar char="•"/>
              <a:defRPr/>
            </a:pPr>
            <a:r>
              <a:rPr lang="tr-TR" b="1" dirty="0">
                <a:solidFill>
                  <a:srgbClr val="0070C0"/>
                </a:solidFill>
              </a:rPr>
              <a:t>KESİNLİKLE YEMEK İSTEDİĞİN VE İSTEMEDİĞİN YİYECEKLER NE?</a:t>
            </a:r>
          </a:p>
          <a:p>
            <a:pPr>
              <a:buFont typeface="Arial" charset="0"/>
              <a:buChar char="•"/>
              <a:defRPr/>
            </a:pPr>
            <a:r>
              <a:rPr lang="tr-TR" b="1" dirty="0">
                <a:solidFill>
                  <a:schemeClr val="accent6">
                    <a:lumMod val="75000"/>
                  </a:schemeClr>
                </a:solidFill>
              </a:rPr>
              <a:t>KİMLE YAŞIYORSUN?</a:t>
            </a:r>
          </a:p>
          <a:p>
            <a:pPr>
              <a:buFont typeface="Arial" charset="0"/>
              <a:buChar char="•"/>
              <a:defRPr/>
            </a:pPr>
            <a:r>
              <a:rPr lang="tr-TR" b="1" dirty="0">
                <a:solidFill>
                  <a:schemeClr val="accent2">
                    <a:lumMod val="75000"/>
                  </a:schemeClr>
                </a:solidFill>
              </a:rPr>
              <a:t>EVDE KİM YEMEK YAPAR?</a:t>
            </a:r>
          </a:p>
          <a:p>
            <a:pPr>
              <a:buFont typeface="Arial" charset="0"/>
              <a:buChar char="•"/>
              <a:defRPr/>
            </a:pPr>
            <a:r>
              <a:rPr lang="tr-TR" b="1" dirty="0">
                <a:solidFill>
                  <a:srgbClr val="00CCFF"/>
                </a:solidFill>
              </a:rPr>
              <a:t>HEP DIŞARIDAN MI?</a:t>
            </a:r>
          </a:p>
          <a:p>
            <a:pPr>
              <a:buFont typeface="Arial" charset="0"/>
              <a:buChar char="•"/>
              <a:defRPr/>
            </a:pPr>
            <a:r>
              <a:rPr lang="tr-TR" b="1" dirty="0">
                <a:solidFill>
                  <a:srgbClr val="FF0000"/>
                </a:solidFill>
              </a:rPr>
              <a:t>ÇALIŞMA SAATLERİ?</a:t>
            </a:r>
          </a:p>
          <a:p>
            <a:pPr>
              <a:buFont typeface="Arial" charset="0"/>
              <a:buChar char="•"/>
              <a:defRPr/>
            </a:pPr>
            <a:r>
              <a:rPr lang="tr-TR" b="1" dirty="0">
                <a:solidFill>
                  <a:schemeClr val="bg2">
                    <a:lumMod val="50000"/>
                  </a:schemeClr>
                </a:solidFill>
              </a:rPr>
              <a:t>UYKU DÜZENİ?</a:t>
            </a:r>
          </a:p>
          <a:p>
            <a:pPr>
              <a:buFont typeface="Arial" charset="0"/>
              <a:buChar char="•"/>
              <a:defRPr/>
            </a:pPr>
            <a:r>
              <a:rPr lang="tr-TR" b="1" dirty="0">
                <a:solidFill>
                  <a:schemeClr val="tx1">
                    <a:lumMod val="95000"/>
                    <a:lumOff val="5000"/>
                  </a:schemeClr>
                </a:solidFill>
              </a:rPr>
              <a:t>ALERJİN VAR MI?</a:t>
            </a:r>
          </a:p>
          <a:p>
            <a:pPr>
              <a:buFont typeface="Arial" charset="0"/>
              <a:buChar char="•"/>
              <a:defRPr/>
            </a:pPr>
            <a:r>
              <a:rPr lang="tr-TR" b="1" dirty="0">
                <a:solidFill>
                  <a:srgbClr val="92D050"/>
                </a:solidFill>
              </a:rPr>
              <a:t>HEDEFİN NE?</a:t>
            </a:r>
          </a:p>
          <a:p>
            <a:pPr>
              <a:buFont typeface="Arial" charset="0"/>
              <a:buChar char="•"/>
              <a:defRPr/>
            </a:pPr>
            <a:r>
              <a:rPr lang="tr-TR" b="1" dirty="0">
                <a:solidFill>
                  <a:srgbClr val="7030A0"/>
                </a:solidFill>
              </a:rPr>
              <a:t>BU HEDEF İÇİN AYIRDIĞIN ENERJİ NE KADAR?</a:t>
            </a:r>
          </a:p>
          <a:p>
            <a:pPr>
              <a:buFont typeface="Arial" charset="0"/>
              <a:buChar char="•"/>
              <a:defRPr/>
            </a:pPr>
            <a:r>
              <a:rPr lang="tr-TR" b="1" dirty="0">
                <a:solidFill>
                  <a:srgbClr val="FF0000"/>
                </a:solidFill>
              </a:rPr>
              <a:t>KAÇ KİLOSUN?</a:t>
            </a:r>
          </a:p>
          <a:p>
            <a:pPr>
              <a:buFont typeface="Arial" charset="0"/>
              <a:buChar char="•"/>
              <a:defRPr/>
            </a:pPr>
            <a:r>
              <a:rPr lang="tr-TR" b="1" dirty="0">
                <a:solidFill>
                  <a:schemeClr val="tx2">
                    <a:lumMod val="60000"/>
                    <a:lumOff val="40000"/>
                  </a:schemeClr>
                </a:solidFill>
              </a:rPr>
              <a:t>BOYUN KAÇ?</a:t>
            </a:r>
          </a:p>
          <a:p>
            <a:pPr>
              <a:buFont typeface="Arial" charset="0"/>
              <a:buChar char="•"/>
              <a:defRPr/>
            </a:pPr>
            <a:r>
              <a:rPr lang="tr-TR" b="1" dirty="0">
                <a:solidFill>
                  <a:schemeClr val="tx2">
                    <a:lumMod val="60000"/>
                    <a:lumOff val="40000"/>
                  </a:schemeClr>
                </a:solidFill>
              </a:rPr>
              <a:t>HERHANGİ BİR SAĞLIK PROBLEMİN VAR MI?</a:t>
            </a:r>
          </a:p>
          <a:p>
            <a:pPr>
              <a:buFont typeface="Arial" charset="0"/>
              <a:buChar char="•"/>
              <a:defRPr/>
            </a:pPr>
            <a:r>
              <a:rPr lang="tr-TR" b="1" dirty="0">
                <a:solidFill>
                  <a:schemeClr val="bg1">
                    <a:lumMod val="50000"/>
                  </a:schemeClr>
                </a:solidFill>
              </a:rPr>
              <a:t>CİNSİYET?</a:t>
            </a:r>
          </a:p>
          <a:p>
            <a:pPr>
              <a:buFont typeface="Arial" charset="0"/>
              <a:buChar char="•"/>
              <a:defRPr/>
            </a:pPr>
            <a:r>
              <a:rPr lang="tr-TR" b="1" dirty="0">
                <a:solidFill>
                  <a:schemeClr val="accent2">
                    <a:lumMod val="60000"/>
                    <a:lumOff val="40000"/>
                  </a:schemeClr>
                </a:solidFill>
              </a:rPr>
              <a:t>KİLO GEÇMİŞİ?</a:t>
            </a:r>
          </a:p>
          <a:p>
            <a:pPr>
              <a:buFont typeface="Arial" charset="0"/>
              <a:buChar char="•"/>
              <a:defRPr/>
            </a:pPr>
            <a:r>
              <a:rPr lang="tr-TR" b="1" dirty="0">
                <a:solidFill>
                  <a:schemeClr val="accent5"/>
                </a:solidFill>
              </a:rPr>
              <a:t>MAX-MİN KİLOLARIN NELER?</a:t>
            </a:r>
            <a:endParaRPr lang="tr-TR" b="1" dirty="0"/>
          </a:p>
          <a:p>
            <a:pPr>
              <a:buFont typeface="Arial" charset="0"/>
              <a:buNone/>
              <a:defRPr/>
            </a:pPr>
            <a:r>
              <a:rPr lang="tr-TR" dirty="0"/>
              <a:t>					</a:t>
            </a:r>
            <a:endParaRPr lang="tr-TR" b="1" dirty="0"/>
          </a:p>
          <a:p>
            <a:pPr algn="ctr">
              <a:buFont typeface="Arial" charset="0"/>
              <a:buNone/>
              <a:defRPr/>
            </a:pPr>
            <a:r>
              <a:rPr lang="tr-TR" b="1" dirty="0">
                <a:solidFill>
                  <a:srgbClr val="FF0000"/>
                </a:solidFill>
                <a:latin typeface="Arial Rounded MT Bold" pitchFamily="34" charset="0"/>
              </a:rPr>
              <a:t>	</a:t>
            </a:r>
          </a:p>
        </p:txBody>
      </p:sp>
      <p:pic>
        <p:nvPicPr>
          <p:cNvPr id="6" name="Picture 2" descr="C:\Users\hp\Desktop\images.jpg"/>
          <p:cNvPicPr>
            <a:picLocks noChangeAspect="1" noChangeArrowheads="1"/>
          </p:cNvPicPr>
          <p:nvPr/>
        </p:nvPicPr>
        <p:blipFill>
          <a:blip r:embed="rId3" cstate="print"/>
          <a:srcRect/>
          <a:stretch>
            <a:fillRect/>
          </a:stretch>
        </p:blipFill>
        <p:spPr bwMode="auto">
          <a:xfrm>
            <a:off x="5724128" y="0"/>
            <a:ext cx="3419872" cy="3717032"/>
          </a:xfrm>
          <a:prstGeom prst="rect">
            <a:avLst/>
          </a:prstGeom>
          <a:noFill/>
          <a:ln w="9525">
            <a:noFill/>
            <a:miter lim="800000"/>
            <a:headEnd/>
            <a:tailEnd/>
          </a:ln>
        </p:spPr>
      </p:pic>
      <p:sp>
        <p:nvSpPr>
          <p:cNvPr id="7" name="6 Dikdörtgen"/>
          <p:cNvSpPr/>
          <p:nvPr/>
        </p:nvSpPr>
        <p:spPr>
          <a:xfrm>
            <a:off x="4716016" y="3861048"/>
            <a:ext cx="4572000" cy="646331"/>
          </a:xfrm>
          <a:prstGeom prst="rect">
            <a:avLst/>
          </a:prstGeom>
        </p:spPr>
        <p:txBody>
          <a:bodyPr>
            <a:spAutoFit/>
          </a:bodyPr>
          <a:lstStyle/>
          <a:p>
            <a:pPr algn="ctr"/>
            <a:r>
              <a:rPr lang="tr-TR" altLang="tr-TR" dirty="0">
                <a:solidFill>
                  <a:srgbClr val="002060"/>
                </a:solidFill>
              </a:rPr>
              <a:t>Duygusal yeme</a:t>
            </a:r>
            <a:br>
              <a:rPr lang="tr-TR" altLang="tr-TR" dirty="0">
                <a:solidFill>
                  <a:srgbClr val="FF0000"/>
                </a:solidFill>
              </a:rPr>
            </a:br>
            <a:r>
              <a:rPr lang="tr-TR" altLang="tr-TR" dirty="0">
                <a:solidFill>
                  <a:srgbClr val="FF0000"/>
                </a:solidFill>
              </a:rPr>
              <a:t>«Sevginin yerini yemek alınca»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273345" cy="993775"/>
          </a:xfrm>
          <a:custGeom>
            <a:avLst/>
            <a:gdLst/>
            <a:ahLst/>
            <a:cxnLst/>
            <a:rect l="l" t="t" r="r" b="b"/>
            <a:pathLst>
              <a:path w="6675120" h="993775">
                <a:moveTo>
                  <a:pt x="6675120" y="0"/>
                </a:moveTo>
                <a:lnTo>
                  <a:pt x="0" y="0"/>
                </a:lnTo>
                <a:lnTo>
                  <a:pt x="0" y="993648"/>
                </a:lnTo>
                <a:lnTo>
                  <a:pt x="6675120" y="993648"/>
                </a:lnTo>
                <a:lnTo>
                  <a:pt x="6675120"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title"/>
          </p:nvPr>
        </p:nvSpPr>
        <p:spPr>
          <a:xfrm>
            <a:off x="197730" y="0"/>
            <a:ext cx="8946270" cy="517449"/>
          </a:xfrm>
          <a:prstGeom prst="rect">
            <a:avLst/>
          </a:prstGeom>
        </p:spPr>
        <p:txBody>
          <a:bodyPr vert="horz" wrap="square" lIns="0" tIns="67945" rIns="0" bIns="0" rtlCol="0">
            <a:spAutoFit/>
          </a:bodyPr>
          <a:lstStyle/>
          <a:p>
            <a:pPr marL="12700" marR="5080">
              <a:lnSpc>
                <a:spcPts val="3460"/>
              </a:lnSpc>
              <a:spcBef>
                <a:spcPts val="535"/>
              </a:spcBef>
            </a:pPr>
            <a:r>
              <a:rPr lang="tr-TR" sz="3200" spc="-10" dirty="0">
                <a:solidFill>
                  <a:srgbClr val="FFFFFF"/>
                </a:solidFill>
              </a:rPr>
              <a:t>KÜÇÜK BİR ALIŞVERİŞ SEPETİ/PORSİYONLAR</a:t>
            </a:r>
            <a:endParaRPr lang="tr-TR" sz="3200" dirty="0"/>
          </a:p>
        </p:txBody>
      </p:sp>
      <p:sp>
        <p:nvSpPr>
          <p:cNvPr id="7" name="object 7"/>
          <p:cNvSpPr txBox="1"/>
          <p:nvPr/>
        </p:nvSpPr>
        <p:spPr>
          <a:xfrm>
            <a:off x="2535500" y="2162517"/>
            <a:ext cx="3918943" cy="4092146"/>
          </a:xfrm>
          <a:prstGeom prst="rect">
            <a:avLst/>
          </a:prstGeom>
        </p:spPr>
        <p:txBody>
          <a:bodyPr vert="horz" wrap="square" lIns="0" tIns="12700" rIns="0" bIns="0" rtlCol="0">
            <a:spAutoFit/>
          </a:bodyPr>
          <a:lstStyle/>
          <a:p>
            <a:pPr marL="547370" marR="7620" indent="-26034">
              <a:lnSpc>
                <a:spcPct val="130100"/>
              </a:lnSpc>
              <a:spcBef>
                <a:spcPts val="100"/>
              </a:spcBef>
            </a:pPr>
            <a:r>
              <a:rPr lang="tr-TR" sz="1700" kern="0" spc="-5" dirty="0">
                <a:solidFill>
                  <a:srgbClr val="FFFFFF"/>
                </a:solidFill>
                <a:latin typeface="Calibri"/>
                <a:cs typeface="Calibri"/>
              </a:rPr>
              <a:t>İyi tarım kuşkusuz sağlığın en önemli belirleyicilerindendir. Toprağı tanımadan, ürünü tanımadan sağlıklı besinlere ulaşmak mümkün değildir.</a:t>
            </a:r>
          </a:p>
          <a:p>
            <a:pPr marL="547370" marR="7620" indent="-26034">
              <a:lnSpc>
                <a:spcPct val="130100"/>
              </a:lnSpc>
              <a:spcBef>
                <a:spcPts val="100"/>
              </a:spcBef>
            </a:pPr>
            <a:r>
              <a:rPr lang="tr-TR" sz="1700" b="1" kern="0" spc="-5" dirty="0">
                <a:solidFill>
                  <a:srgbClr val="FFFFFF"/>
                </a:solidFill>
                <a:latin typeface="Calibri"/>
                <a:cs typeface="Calibri"/>
              </a:rPr>
              <a:t>Peki Nedir Bu İyi Tarım?</a:t>
            </a:r>
          </a:p>
          <a:p>
            <a:pPr marL="547370" marR="7620" indent="-26034">
              <a:lnSpc>
                <a:spcPct val="130100"/>
              </a:lnSpc>
              <a:spcBef>
                <a:spcPts val="100"/>
              </a:spcBef>
            </a:pPr>
            <a:r>
              <a:rPr lang="tr-TR" sz="1700" kern="0" spc="-5" dirty="0">
                <a:solidFill>
                  <a:srgbClr val="FFFFFF"/>
                </a:solidFill>
                <a:latin typeface="Calibri"/>
                <a:cs typeface="Calibri"/>
              </a:rPr>
              <a:t>Ekosistem düzenini bozmadan üretilen besin doğaldır ve sağlığa yararlıdır. Besinin özüne ulaşması için; biyoçeşitliliğin korunması, doğru tarım ilkelerinin uygulanması, besinin kimyasal, mikrobiyolojik ve fiziksel kalıntılar içermemesi önemlidir</a:t>
            </a:r>
          </a:p>
        </p:txBody>
      </p:sp>
      <p:pic>
        <p:nvPicPr>
          <p:cNvPr id="4" name="object 2">
            <a:extLst>
              <a:ext uri="{FF2B5EF4-FFF2-40B4-BE49-F238E27FC236}">
                <a16:creationId xmlns:a16="http://schemas.microsoft.com/office/drawing/2014/main" id="{E830553A-3DFF-E619-7AE5-615130C5FA51}"/>
              </a:ext>
            </a:extLst>
          </p:cNvPr>
          <p:cNvPicPr/>
          <p:nvPr/>
        </p:nvPicPr>
        <p:blipFill>
          <a:blip r:embed="rId3" cstate="print"/>
          <a:stretch>
            <a:fillRect/>
          </a:stretch>
        </p:blipFill>
        <p:spPr>
          <a:xfrm>
            <a:off x="4375865" y="4077072"/>
            <a:ext cx="4788024" cy="2780928"/>
          </a:xfrm>
          <a:prstGeom prst="rect">
            <a:avLst/>
          </a:prstGeom>
        </p:spPr>
      </p:pic>
      <p:pic>
        <p:nvPicPr>
          <p:cNvPr id="9" name="Picture 2" descr="C:\Users\aidata\Desktop\getty_rf_photo_of_three_different_portions-1900x700_c.jpg"/>
          <p:cNvPicPr>
            <a:picLocks noChangeAspect="1" noChangeArrowheads="1"/>
          </p:cNvPicPr>
          <p:nvPr/>
        </p:nvPicPr>
        <p:blipFill>
          <a:blip r:embed="rId4" cstate="print"/>
          <a:srcRect/>
          <a:stretch>
            <a:fillRect/>
          </a:stretch>
        </p:blipFill>
        <p:spPr>
          <a:xfrm>
            <a:off x="0" y="811824"/>
            <a:ext cx="9144000" cy="3240360"/>
          </a:xfrm>
          <a:prstGeom prst="rect">
            <a:avLst/>
          </a:prstGeom>
          <a:noFill/>
        </p:spPr>
      </p:pic>
      <p:pic>
        <p:nvPicPr>
          <p:cNvPr id="5" name="Resim 4">
            <a:extLst>
              <a:ext uri="{FF2B5EF4-FFF2-40B4-BE49-F238E27FC236}">
                <a16:creationId xmlns:a16="http://schemas.microsoft.com/office/drawing/2014/main" id="{607A9727-1CE5-08B1-775D-9B2063EF7184}"/>
              </a:ext>
            </a:extLst>
          </p:cNvPr>
          <p:cNvPicPr>
            <a:picLocks noChangeAspect="1"/>
          </p:cNvPicPr>
          <p:nvPr/>
        </p:nvPicPr>
        <p:blipFill rotWithShape="1">
          <a:blip r:embed="rId5"/>
          <a:srcRect l="5250" t="21650" b="651"/>
          <a:stretch/>
        </p:blipFill>
        <p:spPr>
          <a:xfrm>
            <a:off x="107504" y="4052184"/>
            <a:ext cx="4464496" cy="2805816"/>
          </a:xfrm>
          <a:prstGeom prst="rect">
            <a:avLst/>
          </a:prstGeom>
        </p:spPr>
      </p:pic>
    </p:spTree>
    <p:extLst>
      <p:ext uri="{BB962C8B-B14F-4D97-AF65-F5344CB8AC3E}">
        <p14:creationId xmlns:p14="http://schemas.microsoft.com/office/powerpoint/2010/main" val="18642002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Başlık"/>
          <p:cNvSpPr>
            <a:spLocks noGrp="1"/>
          </p:cNvSpPr>
          <p:nvPr>
            <p:ph type="title"/>
          </p:nvPr>
        </p:nvSpPr>
        <p:spPr>
          <a:xfrm>
            <a:off x="143396" y="108407"/>
            <a:ext cx="5760640" cy="1231106"/>
          </a:xfrm>
        </p:spPr>
        <p:txBody>
          <a:bodyPr/>
          <a:lstStyle/>
          <a:p>
            <a:r>
              <a:rPr lang="tr-TR" altLang="tr-TR" sz="4000" dirty="0">
                <a:solidFill>
                  <a:srgbClr val="FF0000"/>
                </a:solidFill>
              </a:rPr>
              <a:t>PORSİYON </a:t>
            </a:r>
            <a:r>
              <a:rPr lang="tr-TR" altLang="tr-TR" sz="4000" dirty="0"/>
              <a:t>KONTROLÜ</a:t>
            </a:r>
          </a:p>
        </p:txBody>
      </p:sp>
      <p:pic>
        <p:nvPicPr>
          <p:cNvPr id="55299" name="Picture 3" descr="C:\Users\aidata\Desktop\el-ölçüsü-ile-porsiyon-kontrolü.jpg"/>
          <p:cNvPicPr>
            <a:picLocks noGrp="1" noChangeAspect="1" noChangeArrowheads="1"/>
          </p:cNvPicPr>
          <p:nvPr>
            <p:ph idx="4294967295"/>
          </p:nvPr>
        </p:nvPicPr>
        <p:blipFill>
          <a:blip r:embed="rId2" cstate="print"/>
          <a:srcRect/>
          <a:stretch>
            <a:fillRect/>
          </a:stretch>
        </p:blipFill>
        <p:spPr>
          <a:xfrm>
            <a:off x="0" y="836712"/>
            <a:ext cx="9144000" cy="3619500"/>
          </a:xfrm>
          <a:prstGeom prst="rect">
            <a:avLst/>
          </a:prstGeom>
          <a:noFill/>
        </p:spPr>
      </p:pic>
      <p:pic>
        <p:nvPicPr>
          <p:cNvPr id="55300" name="Picture 3" descr="C:\Users\aidata\Desktop\porsiyon kontrolü.png"/>
          <p:cNvPicPr>
            <a:picLocks noChangeAspect="1" noChangeArrowheads="1"/>
          </p:cNvPicPr>
          <p:nvPr/>
        </p:nvPicPr>
        <p:blipFill>
          <a:blip r:embed="rId3" cstate="print"/>
          <a:srcRect/>
          <a:stretch>
            <a:fillRect/>
          </a:stretch>
        </p:blipFill>
        <p:spPr bwMode="auto">
          <a:xfrm>
            <a:off x="3968962" y="4456212"/>
            <a:ext cx="5258573" cy="2420888"/>
          </a:xfrm>
          <a:prstGeom prst="rect">
            <a:avLst/>
          </a:prstGeom>
          <a:noFill/>
          <a:ln w="9525">
            <a:noFill/>
            <a:miter lim="800000"/>
            <a:headEnd/>
            <a:tailEnd/>
          </a:ln>
        </p:spPr>
      </p:pic>
      <p:pic>
        <p:nvPicPr>
          <p:cNvPr id="6" name="Resim 5">
            <a:extLst>
              <a:ext uri="{FF2B5EF4-FFF2-40B4-BE49-F238E27FC236}">
                <a16:creationId xmlns:a16="http://schemas.microsoft.com/office/drawing/2014/main" id="{7719C607-F1E0-629C-939C-2F40E4A8C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9" y="4456212"/>
            <a:ext cx="4320480" cy="245462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Dikdörtgen"/>
          <p:cNvSpPr/>
          <p:nvPr/>
        </p:nvSpPr>
        <p:spPr>
          <a:xfrm>
            <a:off x="0" y="0"/>
            <a:ext cx="9324528" cy="71014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28674" name="Rectangle 2"/>
          <p:cNvSpPr>
            <a:spLocks noGrp="1" noRot="1"/>
          </p:cNvSpPr>
          <p:nvPr>
            <p:ph type="title"/>
          </p:nvPr>
        </p:nvSpPr>
        <p:spPr>
          <a:xfrm>
            <a:off x="0" y="476672"/>
            <a:ext cx="2555776" cy="615553"/>
          </a:xfrm>
        </p:spPr>
        <p:txBody>
          <a:bodyPr/>
          <a:lstStyle/>
          <a:p>
            <a:pPr algn="ctr" eaLnBrk="1" hangingPunct="1"/>
            <a:r>
              <a:rPr lang="tr-TR" altLang="tr-TR" sz="2000" b="1" dirty="0">
                <a:solidFill>
                  <a:srgbClr val="00B0F0"/>
                </a:solidFill>
              </a:rPr>
              <a:t>SU:</a:t>
            </a:r>
            <a:br>
              <a:rPr lang="tr-TR" altLang="tr-TR" sz="2000" b="1" dirty="0">
                <a:solidFill>
                  <a:srgbClr val="00B0F0"/>
                </a:solidFill>
              </a:rPr>
            </a:br>
            <a:r>
              <a:rPr lang="tr-TR" altLang="tr-TR" sz="2000" b="1" dirty="0">
                <a:solidFill>
                  <a:srgbClr val="00B0F0"/>
                </a:solidFill>
              </a:rPr>
              <a:t> </a:t>
            </a:r>
            <a:r>
              <a:rPr lang="tr-TR" altLang="tr-TR" sz="2000" b="1" i="1" u="sng" dirty="0">
                <a:solidFill>
                  <a:srgbClr val="00B0F0"/>
                </a:solidFill>
              </a:rPr>
              <a:t>Kg başına* 30-35 ml</a:t>
            </a:r>
            <a:endParaRPr lang="tr-TR" altLang="tr-TR" sz="2000" b="1" dirty="0">
              <a:solidFill>
                <a:srgbClr val="00B0F0"/>
              </a:solidFill>
            </a:endParaRPr>
          </a:p>
        </p:txBody>
      </p:sp>
      <p:sp>
        <p:nvSpPr>
          <p:cNvPr id="38915" name="Rectangle 3"/>
          <p:cNvSpPr>
            <a:spLocks noGrp="1" noChangeArrowheads="1"/>
          </p:cNvSpPr>
          <p:nvPr>
            <p:ph idx="4294967295"/>
          </p:nvPr>
        </p:nvSpPr>
        <p:spPr>
          <a:xfrm>
            <a:off x="323528" y="1556792"/>
            <a:ext cx="6696744" cy="3456384"/>
          </a:xfrm>
          <a:prstGeom prst="rect">
            <a:avLst/>
          </a:prstGeom>
        </p:spPr>
        <p:style>
          <a:lnRef idx="2">
            <a:schemeClr val="accent2"/>
          </a:lnRef>
          <a:fillRef idx="1">
            <a:schemeClr val="lt1"/>
          </a:fillRef>
          <a:effectRef idx="0">
            <a:schemeClr val="accent2"/>
          </a:effectRef>
          <a:fontRef idx="minor">
            <a:schemeClr val="dk1"/>
          </a:fontRef>
        </p:style>
        <p:txBody>
          <a:bodyPr/>
          <a:lstStyle/>
          <a:p>
            <a:pPr marL="0" indent="0">
              <a:buFont typeface="Arial" charset="0"/>
              <a:buNone/>
              <a:defRPr/>
            </a:pPr>
            <a:r>
              <a:rPr lang="tr-TR" altLang="tr-TR" sz="1800" b="1" dirty="0">
                <a:solidFill>
                  <a:srgbClr val="00B0F0"/>
                </a:solidFill>
              </a:rPr>
              <a:t>Hayvansal protein yerine bitkisel protein : </a:t>
            </a:r>
          </a:p>
          <a:p>
            <a:pPr marL="0" indent="0">
              <a:buFont typeface="Arial" charset="0"/>
              <a:buNone/>
              <a:defRPr/>
            </a:pPr>
            <a:r>
              <a:rPr lang="tr-TR" altLang="tr-TR" sz="1800" b="1" dirty="0">
                <a:solidFill>
                  <a:srgbClr val="00B0F0"/>
                </a:solidFill>
              </a:rPr>
              <a:t>Kuru </a:t>
            </a:r>
            <a:r>
              <a:rPr lang="tr-TR" sz="1800" b="1" dirty="0">
                <a:solidFill>
                  <a:srgbClr val="00B0F0"/>
                </a:solidFill>
              </a:rPr>
              <a:t>baklagiller, yağlı tohumlar, yüksek proteinli süt vb.</a:t>
            </a:r>
          </a:p>
          <a:p>
            <a:pPr marL="0" indent="0">
              <a:buFont typeface="Arial" charset="0"/>
              <a:buNone/>
              <a:defRPr/>
            </a:pPr>
            <a:r>
              <a:rPr lang="tr-TR" altLang="tr-TR" sz="1800" b="1" dirty="0">
                <a:solidFill>
                  <a:srgbClr val="00B050"/>
                </a:solidFill>
              </a:rPr>
              <a:t>ŞEKER TÜKETİMİ:  </a:t>
            </a:r>
            <a:r>
              <a:rPr lang="tr-TR" altLang="tr-TR" sz="1800" b="1" dirty="0" err="1">
                <a:solidFill>
                  <a:srgbClr val="00B050"/>
                </a:solidFill>
              </a:rPr>
              <a:t>DSÖ’ye</a:t>
            </a:r>
            <a:r>
              <a:rPr lang="tr-TR" altLang="tr-TR" sz="1800" b="1" dirty="0">
                <a:solidFill>
                  <a:srgbClr val="00B050"/>
                </a:solidFill>
              </a:rPr>
              <a:t> göre;enerjinin %10’u serbest şeker olabilir</a:t>
            </a:r>
          </a:p>
          <a:p>
            <a:pPr marL="0" indent="0">
              <a:buFont typeface="Arial" charset="0"/>
              <a:buNone/>
              <a:defRPr/>
            </a:pPr>
            <a:r>
              <a:rPr lang="tr-TR" altLang="tr-TR" sz="1800" b="1" i="1" dirty="0">
                <a:solidFill>
                  <a:srgbClr val="FF0000"/>
                </a:solidFill>
              </a:rPr>
              <a:t>TUZ TÜKETİMİ : Günlük tuz tüketimi en fazla 5 gram //</a:t>
            </a:r>
            <a:r>
              <a:rPr lang="tr-TR" altLang="tr-TR" sz="1800" b="1" dirty="0">
                <a:solidFill>
                  <a:srgbClr val="FF0000"/>
                </a:solidFill>
              </a:rPr>
              <a:t> </a:t>
            </a:r>
          </a:p>
          <a:p>
            <a:pPr marL="0" indent="0">
              <a:buFont typeface="Arial" charset="0"/>
              <a:buNone/>
              <a:defRPr/>
            </a:pPr>
            <a:r>
              <a:rPr lang="tr-TR" altLang="tr-TR" sz="1800" b="1" dirty="0">
                <a:solidFill>
                  <a:srgbClr val="FF0000"/>
                </a:solidFill>
              </a:rPr>
              <a:t>TÜRKİYE DE TÜKETİM :18 gr </a:t>
            </a:r>
          </a:p>
          <a:p>
            <a:pPr>
              <a:defRPr/>
            </a:pPr>
            <a:r>
              <a:rPr lang="tr-TR" altLang="tr-TR" sz="1800" b="1" dirty="0" err="1">
                <a:solidFill>
                  <a:srgbClr val="002060"/>
                </a:solidFill>
              </a:rPr>
              <a:t>Probiyotik</a:t>
            </a:r>
            <a:r>
              <a:rPr lang="tr-TR" altLang="tr-TR" sz="1800" b="1" dirty="0">
                <a:solidFill>
                  <a:srgbClr val="002060"/>
                </a:solidFill>
              </a:rPr>
              <a:t> içeren gıdalar</a:t>
            </a:r>
            <a:r>
              <a:rPr lang="tr-TR" altLang="tr-TR" dirty="0">
                <a:solidFill>
                  <a:srgbClr val="002060"/>
                </a:solidFill>
              </a:rPr>
              <a:t>; KEFİR : Bağırsak sağlığı için </a:t>
            </a:r>
            <a:endParaRPr lang="tr-TR" altLang="tr-TR" sz="1800" b="1" dirty="0">
              <a:solidFill>
                <a:srgbClr val="002060"/>
              </a:solidFill>
            </a:endParaRPr>
          </a:p>
          <a:p>
            <a:pPr marL="0" indent="0">
              <a:buFont typeface="Arial" charset="0"/>
              <a:buNone/>
              <a:defRPr/>
            </a:pPr>
            <a:r>
              <a:rPr lang="tr-TR" altLang="tr-TR" sz="1800" b="1" dirty="0">
                <a:solidFill>
                  <a:srgbClr val="FFC000"/>
                </a:solidFill>
              </a:rPr>
              <a:t>Yumurta her gün tüketilmeli !!!!</a:t>
            </a:r>
          </a:p>
          <a:p>
            <a:pPr marL="0" indent="0">
              <a:buNone/>
              <a:defRPr/>
            </a:pPr>
            <a:r>
              <a:rPr lang="tr-TR" altLang="tr-TR" sz="1800" b="1" dirty="0">
                <a:solidFill>
                  <a:srgbClr val="CC3300"/>
                </a:solidFill>
              </a:rPr>
              <a:t>Kuruyemiş/kuru meyveler</a:t>
            </a:r>
          </a:p>
          <a:p>
            <a:pPr marL="0" indent="0">
              <a:buNone/>
              <a:defRPr/>
            </a:pPr>
            <a:r>
              <a:rPr lang="tr-TR" altLang="tr-TR" sz="1800" b="1" dirty="0">
                <a:solidFill>
                  <a:srgbClr val="7030A0"/>
                </a:solidFill>
              </a:rPr>
              <a:t>K</a:t>
            </a:r>
            <a:r>
              <a:rPr lang="tr-TR" altLang="tr-TR" sz="1800" b="1" dirty="0">
                <a:solidFill>
                  <a:schemeClr val="accent6">
                    <a:lumMod val="75000"/>
                  </a:schemeClr>
                </a:solidFill>
              </a:rPr>
              <a:t>uru baklagiller</a:t>
            </a:r>
          </a:p>
          <a:p>
            <a:pPr marL="0" indent="0">
              <a:buNone/>
              <a:defRPr/>
            </a:pPr>
            <a:r>
              <a:rPr lang="tr-TR" altLang="tr-TR" sz="1800" b="1" dirty="0">
                <a:solidFill>
                  <a:srgbClr val="CC3300"/>
                </a:solidFill>
              </a:rPr>
              <a:t>Pekmez : Karadut, siyah üzüm, keçiboynuzu</a:t>
            </a:r>
          </a:p>
          <a:p>
            <a:pPr marL="0" indent="0">
              <a:buNone/>
              <a:defRPr/>
            </a:pPr>
            <a:r>
              <a:rPr lang="tr-TR" altLang="tr-TR" sz="1800" b="1" dirty="0">
                <a:solidFill>
                  <a:schemeClr val="accent3">
                    <a:lumMod val="50000"/>
                  </a:schemeClr>
                </a:solidFill>
              </a:rPr>
              <a:t>Koyu Yeşil Yapraklı Sebzeler</a:t>
            </a:r>
          </a:p>
          <a:p>
            <a:pPr marL="0" indent="0">
              <a:buNone/>
              <a:defRPr/>
            </a:pPr>
            <a:r>
              <a:rPr lang="tr-TR" altLang="tr-TR" sz="1800" b="1" dirty="0">
                <a:solidFill>
                  <a:srgbClr val="7030A0"/>
                </a:solidFill>
              </a:rPr>
              <a:t>Kırmızı mor meyveler</a:t>
            </a:r>
          </a:p>
          <a:p>
            <a:pPr marL="0" indent="0">
              <a:buFont typeface="Arial" charset="0"/>
              <a:buNone/>
              <a:defRPr/>
            </a:pPr>
            <a:endParaRPr lang="tr-TR" altLang="tr-TR" sz="1800" b="1" dirty="0">
              <a:solidFill>
                <a:srgbClr val="002060"/>
              </a:solidFill>
            </a:endParaRPr>
          </a:p>
          <a:p>
            <a:pPr marL="0" indent="0">
              <a:buFont typeface="Arial" charset="0"/>
              <a:buNone/>
              <a:defRPr/>
            </a:pPr>
            <a:endParaRPr lang="tr-TR" altLang="tr-TR" sz="1800" dirty="0"/>
          </a:p>
          <a:p>
            <a:pPr marL="0" indent="0" algn="just" eaLnBrk="1" hangingPunct="1">
              <a:buFont typeface="Arial" charset="0"/>
              <a:buNone/>
              <a:defRPr/>
            </a:pPr>
            <a:r>
              <a:rPr lang="tr-TR" altLang="tr-TR" sz="1800" dirty="0"/>
              <a:t>		</a:t>
            </a:r>
            <a:endParaRPr lang="tr-TR" altLang="tr-TR" sz="1800" b="1" i="1" u="sng" dirty="0"/>
          </a:p>
        </p:txBody>
      </p:sp>
      <p:pic>
        <p:nvPicPr>
          <p:cNvPr id="28677" name="Picture 3"/>
          <p:cNvPicPr>
            <a:picLocks noChangeAspect="1" noChangeArrowheads="1"/>
          </p:cNvPicPr>
          <p:nvPr/>
        </p:nvPicPr>
        <p:blipFill>
          <a:blip r:embed="rId2" cstate="print"/>
          <a:srcRect/>
          <a:stretch>
            <a:fillRect/>
          </a:stretch>
        </p:blipFill>
        <p:spPr bwMode="auto">
          <a:xfrm>
            <a:off x="2627784" y="0"/>
            <a:ext cx="2267744" cy="1340768"/>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932040" y="0"/>
            <a:ext cx="2267744" cy="1340768"/>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7308528" y="0"/>
            <a:ext cx="1835472" cy="14859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7020272" y="2924944"/>
            <a:ext cx="2304058" cy="1264675"/>
          </a:xfrm>
          <a:prstGeom prst="rect">
            <a:avLst/>
          </a:prstGeom>
          <a:noFill/>
          <a:ln w="9525">
            <a:noFill/>
            <a:miter lim="800000"/>
            <a:headEnd/>
            <a:tailEnd/>
          </a:ln>
        </p:spPr>
      </p:pic>
      <p:pic>
        <p:nvPicPr>
          <p:cNvPr id="10" name="Picture 2" descr="C:\Users\hp\Desktop\,j1X-e6et50KL3mOKxdhYkQ.jpg"/>
          <p:cNvPicPr>
            <a:picLocks noChangeAspect="1" noChangeArrowheads="1"/>
          </p:cNvPicPr>
          <p:nvPr/>
        </p:nvPicPr>
        <p:blipFill>
          <a:blip r:embed="rId6" cstate="print"/>
          <a:srcRect/>
          <a:stretch>
            <a:fillRect/>
          </a:stretch>
        </p:blipFill>
        <p:spPr bwMode="auto">
          <a:xfrm>
            <a:off x="7164288" y="5157192"/>
            <a:ext cx="2182143" cy="1944216"/>
          </a:xfrm>
          <a:prstGeom prst="rect">
            <a:avLst/>
          </a:prstGeom>
          <a:noFill/>
          <a:ln w="9525">
            <a:noFill/>
            <a:miter lim="800000"/>
            <a:headEnd/>
            <a:tailEnd/>
          </a:ln>
        </p:spPr>
      </p:pic>
      <p:pic>
        <p:nvPicPr>
          <p:cNvPr id="11" name="Picture 3" descr="C:\Users\aidata\Desktop\indir (5).jpg"/>
          <p:cNvPicPr>
            <a:picLocks noChangeAspect="1" noChangeArrowheads="1"/>
          </p:cNvPicPr>
          <p:nvPr/>
        </p:nvPicPr>
        <p:blipFill>
          <a:blip r:embed="rId7" cstate="print"/>
          <a:srcRect/>
          <a:stretch>
            <a:fillRect/>
          </a:stretch>
        </p:blipFill>
        <p:spPr bwMode="auto">
          <a:xfrm>
            <a:off x="7020272" y="4005064"/>
            <a:ext cx="2314235" cy="1152128"/>
          </a:xfrm>
          <a:prstGeom prst="rect">
            <a:avLst/>
          </a:prstGeom>
          <a:noFill/>
          <a:ln w="9525">
            <a:noFill/>
            <a:miter lim="800000"/>
            <a:headEnd/>
            <a:tailEnd/>
          </a:ln>
        </p:spPr>
      </p:pic>
      <p:pic>
        <p:nvPicPr>
          <p:cNvPr id="12" name="Picture 3"/>
          <p:cNvPicPr>
            <a:picLocks noChangeAspect="1" noChangeArrowheads="1"/>
          </p:cNvPicPr>
          <p:nvPr/>
        </p:nvPicPr>
        <p:blipFill>
          <a:blip r:embed="rId8" cstate="print"/>
          <a:srcRect/>
          <a:stretch>
            <a:fillRect/>
          </a:stretch>
        </p:blipFill>
        <p:spPr bwMode="auto">
          <a:xfrm>
            <a:off x="0" y="5172075"/>
            <a:ext cx="2705100" cy="2001341"/>
          </a:xfrm>
          <a:prstGeom prst="rect">
            <a:avLst/>
          </a:prstGeom>
          <a:noFill/>
          <a:ln w="9525">
            <a:noFill/>
            <a:miter lim="800000"/>
            <a:headEnd/>
            <a:tailEnd/>
          </a:ln>
        </p:spPr>
      </p:pic>
      <p:pic>
        <p:nvPicPr>
          <p:cNvPr id="13" name="Picture 3" descr="C:\Users\hp\Desktop\,Ydk4kgxGD0Cce5VlCSPGWg.jpg"/>
          <p:cNvPicPr>
            <a:picLocks noChangeAspect="1" noChangeArrowheads="1"/>
          </p:cNvPicPr>
          <p:nvPr/>
        </p:nvPicPr>
        <p:blipFill>
          <a:blip r:embed="rId9" cstate="print"/>
          <a:srcRect/>
          <a:stretch>
            <a:fillRect/>
          </a:stretch>
        </p:blipFill>
        <p:spPr bwMode="auto">
          <a:xfrm>
            <a:off x="7164288" y="1556792"/>
            <a:ext cx="2200225" cy="1333500"/>
          </a:xfrm>
          <a:prstGeom prst="rect">
            <a:avLst/>
          </a:prstGeom>
          <a:noFill/>
          <a:ln w="9525">
            <a:noFill/>
            <a:miter lim="800000"/>
            <a:headEnd/>
            <a:tailEnd/>
          </a:ln>
        </p:spPr>
      </p:pic>
      <p:pic>
        <p:nvPicPr>
          <p:cNvPr id="14" name="Picture 2" descr="C:\Users\hp\Desktop\indir (2).jpg"/>
          <p:cNvPicPr>
            <a:picLocks noChangeAspect="1" noChangeArrowheads="1"/>
          </p:cNvPicPr>
          <p:nvPr/>
        </p:nvPicPr>
        <p:blipFill>
          <a:blip r:embed="rId10" cstate="print"/>
          <a:srcRect/>
          <a:stretch>
            <a:fillRect/>
          </a:stretch>
        </p:blipFill>
        <p:spPr bwMode="auto">
          <a:xfrm>
            <a:off x="4932040" y="5157192"/>
            <a:ext cx="2376264" cy="1919089"/>
          </a:xfrm>
          <a:prstGeom prst="rect">
            <a:avLst/>
          </a:prstGeom>
          <a:noFill/>
          <a:ln w="9525">
            <a:noFill/>
            <a:miter lim="800000"/>
            <a:headEnd/>
            <a:tailEnd/>
          </a:ln>
        </p:spPr>
      </p:pic>
      <p:pic>
        <p:nvPicPr>
          <p:cNvPr id="15" name="Picture 2"/>
          <p:cNvPicPr>
            <a:picLocks noChangeAspect="1" noChangeArrowheads="1"/>
          </p:cNvPicPr>
          <p:nvPr/>
        </p:nvPicPr>
        <p:blipFill>
          <a:blip r:embed="rId11" cstate="print"/>
          <a:srcRect/>
          <a:stretch>
            <a:fillRect/>
          </a:stretch>
        </p:blipFill>
        <p:spPr bwMode="auto">
          <a:xfrm>
            <a:off x="2771800" y="5157192"/>
            <a:ext cx="2123728" cy="1916832"/>
          </a:xfrm>
          <a:prstGeom prst="rect">
            <a:avLst/>
          </a:prstGeom>
          <a:noFill/>
          <a:ln w="9525">
            <a:noFill/>
            <a:miter lim="800000"/>
            <a:headEnd/>
            <a:tailEnd/>
          </a:ln>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mail'de Planlı Mail Gönderme Dönemi Başlıyor">
            <a:extLst>
              <a:ext uri="{FF2B5EF4-FFF2-40B4-BE49-F238E27FC236}">
                <a16:creationId xmlns:a16="http://schemas.microsoft.com/office/drawing/2014/main" id="{6BFF0595-0A28-B9FB-7011-65885A493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451" y="5389090"/>
            <a:ext cx="1368151" cy="726182"/>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6B745D0A-76ED-F503-D0BB-21B2B07BF59C}"/>
              </a:ext>
            </a:extLst>
          </p:cNvPr>
          <p:cNvSpPr/>
          <p:nvPr/>
        </p:nvSpPr>
        <p:spPr>
          <a:xfrm>
            <a:off x="2389494" y="4635731"/>
            <a:ext cx="2933277" cy="1373411"/>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r>
              <a:rPr lang="tr-TR" b="1" dirty="0">
                <a:ln w="0"/>
                <a:solidFill>
                  <a:schemeClr val="bg1"/>
                </a:solidFill>
                <a:effectLst>
                  <a:outerShdw blurRad="38100" dist="19050" dir="2700000" algn="tl" rotWithShape="0">
                    <a:schemeClr val="dk1">
                      <a:alpha val="40000"/>
                    </a:schemeClr>
                  </a:outerShdw>
                </a:effectLst>
              </a:rPr>
              <a:t>@diyetisyenhilaldogan</a:t>
            </a:r>
          </a:p>
          <a:p>
            <a:pPr algn="ctr"/>
            <a:endParaRPr lang="tr-TR" b="1" dirty="0">
              <a:ln w="0"/>
              <a:solidFill>
                <a:schemeClr val="bg1"/>
              </a:solidFill>
              <a:effectLst>
                <a:outerShdw blurRad="38100" dist="19050" dir="2700000" algn="tl" rotWithShape="0">
                  <a:schemeClr val="dk1">
                    <a:alpha val="40000"/>
                  </a:schemeClr>
                </a:outerShdw>
              </a:effectLst>
            </a:endParaRPr>
          </a:p>
          <a:p>
            <a:pPr algn="ctr"/>
            <a:r>
              <a:rPr lang="tr-TR" b="1" dirty="0">
                <a:ln w="0"/>
                <a:solidFill>
                  <a:schemeClr val="bg1"/>
                </a:solidFill>
                <a:effectLst>
                  <a:outerShdw blurRad="38100" dist="19050" dir="2700000" algn="tl" rotWithShape="0">
                    <a:schemeClr val="dk1">
                      <a:alpha val="40000"/>
                    </a:schemeClr>
                  </a:outerShdw>
                </a:effectLst>
              </a:rPr>
              <a:t>diyetterapim@gmail.com</a:t>
            </a:r>
          </a:p>
        </p:txBody>
      </p:sp>
      <p:sp>
        <p:nvSpPr>
          <p:cNvPr id="12" name="Title 2"/>
          <p:cNvSpPr txBox="1">
            <a:spLocks/>
          </p:cNvSpPr>
          <p:nvPr/>
        </p:nvSpPr>
        <p:spPr>
          <a:xfrm>
            <a:off x="-1116632" y="1934381"/>
            <a:ext cx="9145016" cy="830997"/>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5400" b="1" dirty="0">
                <a:solidFill>
                  <a:srgbClr val="0070C0"/>
                </a:solidFill>
                <a:effectLst>
                  <a:outerShdw blurRad="38100" dist="38100" dir="2700000" algn="tl">
                    <a:srgbClr val="000000">
                      <a:alpha val="43137"/>
                    </a:srgbClr>
                  </a:outerShdw>
                </a:effectLst>
                <a:latin typeface="+mn-lt"/>
              </a:rPr>
              <a:t>TEŞEKKÜRLER…</a:t>
            </a:r>
            <a:endParaRPr lang="en-US" sz="5400" b="1" i="1" dirty="0">
              <a:solidFill>
                <a:srgbClr val="0070C0"/>
              </a:solidFill>
              <a:latin typeface="+mn-lt"/>
            </a:endParaRPr>
          </a:p>
        </p:txBody>
      </p:sp>
      <p:pic>
        <p:nvPicPr>
          <p:cNvPr id="7" name="Resim Yer Tutucusu 6"/>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9704" r="25037"/>
          <a:stretch/>
        </p:blipFill>
        <p:spPr>
          <a:xfrm flipH="1" flipV="1">
            <a:off x="7021048" y="2509149"/>
            <a:ext cx="119528" cy="100702"/>
          </a:xfrm>
        </p:spPr>
      </p:pic>
      <p:pic>
        <p:nvPicPr>
          <p:cNvPr id="17" name="Picture 1"/>
          <p:cNvPicPr>
            <a:picLocks noChangeAspect="1" noChangeArrowheads="1"/>
          </p:cNvPicPr>
          <p:nvPr/>
        </p:nvPicPr>
        <p:blipFill>
          <a:blip r:embed="rId4" cstate="print"/>
          <a:srcRect l="16375" t="39872" r="13749" b="42792"/>
          <a:stretch>
            <a:fillRect/>
          </a:stretch>
        </p:blipFill>
        <p:spPr bwMode="auto">
          <a:xfrm>
            <a:off x="1889527" y="2845517"/>
            <a:ext cx="2376264" cy="1578812"/>
          </a:xfrm>
          <a:prstGeom prst="rect">
            <a:avLst/>
          </a:prstGeom>
          <a:noFill/>
          <a:ln w="9525">
            <a:noFill/>
            <a:miter lim="800000"/>
            <a:headEnd/>
            <a:tailEnd/>
          </a:ln>
        </p:spPr>
      </p:pic>
      <p:sp>
        <p:nvSpPr>
          <p:cNvPr id="86018" name="AutoShape 2" descr="C:\Users\aidata\Desktop\surdurulebilir-beslenme-nedir_480x.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6020" name="AutoShape 4" descr="C:\Users\aidata\Desktop\surdurulebilir-beslenme-nedir_480x.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6023" name="AutoShape 7" descr="Bartın Üniversitesi Logo PNG Vector (EPS) Free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6024" name="Picture 8" descr="C:\Users\aidata\Desktop\97424941_620x410.jpg"/>
          <p:cNvPicPr>
            <a:picLocks noChangeAspect="1" noChangeArrowheads="1"/>
          </p:cNvPicPr>
          <p:nvPr/>
        </p:nvPicPr>
        <p:blipFill>
          <a:blip r:embed="rId5" cstate="print"/>
          <a:srcRect/>
          <a:stretch>
            <a:fillRect/>
          </a:stretch>
        </p:blipFill>
        <p:spPr bwMode="auto">
          <a:xfrm>
            <a:off x="6695306" y="0"/>
            <a:ext cx="2448694" cy="1696812"/>
          </a:xfrm>
          <a:prstGeom prst="rect">
            <a:avLst/>
          </a:prstGeom>
          <a:noFill/>
        </p:spPr>
      </p:pic>
      <p:pic>
        <p:nvPicPr>
          <p:cNvPr id="86026" name="Picture 10" descr="C:\Users\aidata\Desktop\indir.png"/>
          <p:cNvPicPr>
            <a:picLocks noChangeAspect="1" noChangeArrowheads="1"/>
          </p:cNvPicPr>
          <p:nvPr/>
        </p:nvPicPr>
        <p:blipFill>
          <a:blip r:embed="rId6" cstate="print"/>
          <a:srcRect/>
          <a:stretch>
            <a:fillRect/>
          </a:stretch>
        </p:blipFill>
        <p:spPr bwMode="auto">
          <a:xfrm>
            <a:off x="6739580" y="1658745"/>
            <a:ext cx="2448694" cy="1700808"/>
          </a:xfrm>
          <a:prstGeom prst="rect">
            <a:avLst/>
          </a:prstGeom>
          <a:noFill/>
        </p:spPr>
      </p:pic>
      <p:pic>
        <p:nvPicPr>
          <p:cNvPr id="86027" name="Picture 11" descr="C:\Users\aidata\Desktop\indir (1).png"/>
          <p:cNvPicPr>
            <a:picLocks noChangeAspect="1" noChangeArrowheads="1"/>
          </p:cNvPicPr>
          <p:nvPr/>
        </p:nvPicPr>
        <p:blipFill>
          <a:blip r:embed="rId7" cstate="print"/>
          <a:srcRect/>
          <a:stretch>
            <a:fillRect/>
          </a:stretch>
        </p:blipFill>
        <p:spPr bwMode="auto">
          <a:xfrm>
            <a:off x="6776706" y="3263623"/>
            <a:ext cx="2389369" cy="1816533"/>
          </a:xfrm>
          <a:prstGeom prst="rect">
            <a:avLst/>
          </a:prstGeom>
          <a:noFill/>
        </p:spPr>
      </p:pic>
      <p:pic>
        <p:nvPicPr>
          <p:cNvPr id="86028" name="Picture 12" descr="C:\Users\aidata\Desktop\indir (1).jpg"/>
          <p:cNvPicPr>
            <a:picLocks noChangeAspect="1" noChangeArrowheads="1"/>
          </p:cNvPicPr>
          <p:nvPr/>
        </p:nvPicPr>
        <p:blipFill>
          <a:blip r:embed="rId8" cstate="print"/>
          <a:srcRect/>
          <a:stretch>
            <a:fillRect/>
          </a:stretch>
        </p:blipFill>
        <p:spPr bwMode="auto">
          <a:xfrm>
            <a:off x="6754507" y="5080156"/>
            <a:ext cx="2389493" cy="1822516"/>
          </a:xfrm>
          <a:prstGeom prst="rect">
            <a:avLst/>
          </a:prstGeom>
          <a:noFill/>
        </p:spPr>
      </p:pic>
      <p:sp>
        <p:nvSpPr>
          <p:cNvPr id="3" name="Metin kutusu 2">
            <a:extLst>
              <a:ext uri="{FF2B5EF4-FFF2-40B4-BE49-F238E27FC236}">
                <a16:creationId xmlns:a16="http://schemas.microsoft.com/office/drawing/2014/main" id="{C92D6FC0-32F8-E829-7DBE-CBE27FA66B91}"/>
              </a:ext>
            </a:extLst>
          </p:cNvPr>
          <p:cNvSpPr txBox="1"/>
          <p:nvPr/>
        </p:nvSpPr>
        <p:spPr>
          <a:xfrm>
            <a:off x="104783" y="848858"/>
            <a:ext cx="6484724" cy="646331"/>
          </a:xfrm>
          <a:prstGeom prst="rect">
            <a:avLst/>
          </a:prstGeom>
          <a:noFill/>
        </p:spPr>
        <p:txBody>
          <a:bodyPr wrap="square">
            <a:spAutoFit/>
          </a:bodyPr>
          <a:lstStyle/>
          <a:p>
            <a:pPr algn="ctr"/>
            <a:r>
              <a:rPr lang="tr-TR" b="1" i="0" dirty="0">
                <a:solidFill>
                  <a:schemeClr val="accent3">
                    <a:lumMod val="75000"/>
                  </a:schemeClr>
                </a:solidFill>
                <a:effectLst/>
                <a:latin typeface="Avenir Next W01"/>
              </a:rPr>
              <a:t>“Kimse her şeyi birden yapamaz ama herkes küçük de olsa bir fark yaratabilir.”</a:t>
            </a:r>
            <a:endParaRPr lang="tr-TR" dirty="0">
              <a:solidFill>
                <a:schemeClr val="accent3">
                  <a:lumMod val="75000"/>
                </a:schemeClr>
              </a:solidFill>
            </a:endParaRPr>
          </a:p>
        </p:txBody>
      </p:sp>
      <p:pic>
        <p:nvPicPr>
          <p:cNvPr id="2050" name="Picture 2" descr="Instagram Logo - Free social icons">
            <a:extLst>
              <a:ext uri="{FF2B5EF4-FFF2-40B4-BE49-F238E27FC236}">
                <a16:creationId xmlns:a16="http://schemas.microsoft.com/office/drawing/2014/main" id="{07C7813D-0F1B-4713-0C6F-2A7E6EDDCB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6430" y="4849791"/>
            <a:ext cx="566192" cy="56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7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4CEB9D-7F47-8699-2CD3-91BDD8A78FAB}"/>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A0014223-7F7F-7137-3DA9-91478E7EDFB3}"/>
              </a:ext>
            </a:extLst>
          </p:cNvPr>
          <p:cNvSpPr>
            <a:spLocks noGrp="1"/>
          </p:cNvSpPr>
          <p:nvPr>
            <p:ph type="body" idx="1"/>
          </p:nvPr>
        </p:nvSpPr>
        <p:spPr/>
        <p:txBody>
          <a:bodyPr/>
          <a:lstStyle/>
          <a:p>
            <a:endParaRPr lang="tr-TR"/>
          </a:p>
        </p:txBody>
      </p:sp>
      <p:pic>
        <p:nvPicPr>
          <p:cNvPr id="5" name="Resim 4">
            <a:extLst>
              <a:ext uri="{FF2B5EF4-FFF2-40B4-BE49-F238E27FC236}">
                <a16:creationId xmlns:a16="http://schemas.microsoft.com/office/drawing/2014/main" id="{AEF46007-ED2B-C535-064D-E349A38F3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954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1"/>
          </p:nvPr>
        </p:nvSpPr>
        <p:spPr/>
        <p:txBody>
          <a:bodyPr/>
          <a:lstStyle/>
          <a:p>
            <a:endParaRPr lang="tr-TR"/>
          </a:p>
        </p:txBody>
      </p:sp>
      <p:pic>
        <p:nvPicPr>
          <p:cNvPr id="2052" name="Picture 4" descr="C:\Users\aidata\Desktop\avrupa-obezite-haritasi.png"/>
          <p:cNvPicPr>
            <a:picLocks noChangeAspect="1" noChangeArrowheads="1"/>
          </p:cNvPicPr>
          <p:nvPr/>
        </p:nvPicPr>
        <p:blipFill>
          <a:blip r:embed="rId2" cstate="print"/>
          <a:srcRect b="5927"/>
          <a:stretch>
            <a:fillRect/>
          </a:stretch>
        </p:blipFill>
        <p:spPr bwMode="auto">
          <a:xfrm>
            <a:off x="0" y="1866378"/>
            <a:ext cx="9144000" cy="4991622"/>
          </a:xfrm>
          <a:prstGeom prst="rect">
            <a:avLst/>
          </a:prstGeom>
          <a:noFill/>
        </p:spPr>
      </p:pic>
      <p:pic>
        <p:nvPicPr>
          <p:cNvPr id="2053" name="Picture 5" descr="C:\Users\aidata\Desktop\153199.jpg"/>
          <p:cNvPicPr>
            <a:picLocks noChangeAspect="1" noChangeArrowheads="1"/>
          </p:cNvPicPr>
          <p:nvPr/>
        </p:nvPicPr>
        <p:blipFill>
          <a:blip r:embed="rId3" cstate="print"/>
          <a:srcRect t="14130" b="20944"/>
          <a:stretch>
            <a:fillRect/>
          </a:stretch>
        </p:blipFill>
        <p:spPr bwMode="auto">
          <a:xfrm>
            <a:off x="0" y="0"/>
            <a:ext cx="9144000" cy="2232248"/>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TotalTime>
  <Words>7570</Words>
  <Application>Microsoft Office PowerPoint</Application>
  <PresentationFormat>Ekran Gösterisi (4:3)</PresentationFormat>
  <Paragraphs>601</Paragraphs>
  <Slides>74</Slides>
  <Notes>15</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74</vt:i4>
      </vt:variant>
    </vt:vector>
  </HeadingPairs>
  <TitlesOfParts>
    <vt:vector size="82" baseType="lpstr">
      <vt:lpstr>Arial</vt:lpstr>
      <vt:lpstr>Arial Black</vt:lpstr>
      <vt:lpstr>Arial MT</vt:lpstr>
      <vt:lpstr>Arial Rounded MT Bold</vt:lpstr>
      <vt:lpstr>Avenir Next W01</vt:lpstr>
      <vt:lpstr>Calibri</vt:lpstr>
      <vt:lpstr>Times New Roman</vt:lpstr>
      <vt:lpstr>Office Theme</vt:lpstr>
      <vt:lpstr>PowerPoint Sunusu</vt:lpstr>
      <vt:lpstr>PowerPoint Sunusu</vt:lpstr>
      <vt:lpstr>PowerPoint Sunusu</vt:lpstr>
      <vt:lpstr>İnsanlık Limitlerini Aşıyor! 2021 Yılının Kaynaklarını Bugün İtibariyle Tükettik</vt:lpstr>
      <vt:lpstr>PowerPoint Sunusu</vt:lpstr>
      <vt:lpstr>PowerPoint Sunusu</vt:lpstr>
      <vt:lpstr>PowerPoint Sunusu</vt:lpstr>
      <vt:lpstr>PowerPoint Sunusu</vt:lpstr>
      <vt:lpstr>PowerPoint Sunusu</vt:lpstr>
      <vt:lpstr>PowerPoint Sunusu</vt:lpstr>
      <vt:lpstr>PowerPoint Sunusu</vt:lpstr>
      <vt:lpstr>Birleşmiş Milletler Sürdürülebilir Kalkınma Hedefleri</vt:lpstr>
      <vt:lpstr>Birleşmiş Milletler Sürdürülebilir Kalkınma Hedefleri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Karbon Ayak İzi Azaltmanın Yolları</vt:lpstr>
      <vt:lpstr>Karbon Ayak İzi Azaltmanın Yolları</vt:lpstr>
      <vt:lpstr>Doğaya Etkilerimizde Yeni Bir Kavram Daha: Su Ayak İzi</vt:lpstr>
      <vt:lpstr>Doğaya Etkilerimizde Yeni Bir Kavram Daha: Su Ayak İzi</vt:lpstr>
      <vt:lpstr>Doğaya Etkilerimizde Yeni Bir Kavram Daha: Su Ayak İzi</vt:lpstr>
      <vt:lpstr>PowerPoint Sunusu</vt:lpstr>
      <vt:lpstr>PowerPoint Sunusu</vt:lpstr>
      <vt:lpstr>PowerPoint Sunusu</vt:lpstr>
      <vt:lpstr>PowerPoint Sunusu</vt:lpstr>
      <vt:lpstr>PowerPoint Sunusu</vt:lpstr>
      <vt:lpstr>Besin Atıklarını  Azaltmanın Yolları</vt:lpstr>
      <vt:lpstr>PowerPoint Sunusu</vt:lpstr>
      <vt:lpstr>Tohumdan Tabağa Yolculuk!</vt:lpstr>
      <vt:lpstr>Tohumdan Tabağa Yolculuk!</vt:lpstr>
      <vt:lpstr>Sürdürülebilir Yaşamı Destekleyen Bir Hobi: Balkon Bahçeciliği</vt:lpstr>
      <vt:lpstr>Sürdürülebilir Yaşamı Destekleyen Bir Hobi: Balkon Bahçeciliği</vt:lpstr>
      <vt:lpstr>Balkon Bahçeciliği</vt:lpstr>
      <vt:lpstr>Bitki Bazlı Sütlere Detaylı Bakış</vt:lpstr>
      <vt:lpstr>Bitki Bazlı Sütlere Detaylı Bakış</vt:lpstr>
      <vt:lpstr>BESİN ETİKETLERİNİ OKUMAK NEDEN ÖNEMLİ?</vt:lpstr>
      <vt:lpstr>BESİN ETİKETLERİ OKUMA</vt:lpstr>
      <vt:lpstr>BESİN ETİKETLERİ OKUMA</vt:lpstr>
      <vt:lpstr>Besin Takviyeleri</vt:lpstr>
      <vt:lpstr>BESLENME İLE RENKLERİN İLİŞKİSİ</vt:lpstr>
      <vt:lpstr>Gıda Anlayışına Yeni Bir Yaklaşım: Nutrigenomikler</vt:lpstr>
      <vt:lpstr>Gıda Anlayışına Yeni Bir Yaklaşım: Nutrigenomikler</vt:lpstr>
      <vt:lpstr>PowerPoint Sunusu</vt:lpstr>
      <vt:lpstr>PowerPoint Sunusu</vt:lpstr>
      <vt:lpstr>Sindirim Sorunlarını Keşfetmenin En Kolay Yolu ELİMİNASYON DİYETİ</vt:lpstr>
      <vt:lpstr>ELİMİNASYON DİYETİ</vt:lpstr>
      <vt:lpstr>ELİMİNASYON DİYETİ</vt:lpstr>
      <vt:lpstr>Akdeniz Tipi Beslenme</vt:lpstr>
      <vt:lpstr>Akdeniz Tipi Beslenme</vt:lpstr>
      <vt:lpstr>Akdeniz Diyeti ve Bağırsak Mikrobiyotası</vt:lpstr>
      <vt:lpstr>DASH DİYETİ</vt:lpstr>
      <vt:lpstr>GLUTENSİZ DİYET</vt:lpstr>
      <vt:lpstr>GLUTENSİZ DİYET</vt:lpstr>
      <vt:lpstr>KETOJENİK DİYET</vt:lpstr>
      <vt:lpstr>ALKALİ DİYET</vt:lpstr>
      <vt:lpstr>DUKAN DİYETİ</vt:lpstr>
      <vt:lpstr>BİYOLOJİK SAATE UYGUN BESLENME SİRKADİYEN RİTİM</vt:lpstr>
      <vt:lpstr>BİYOLOJİK SAATE UYGUN BESLENME SİRKADİYEN RİTİM</vt:lpstr>
      <vt:lpstr>Intermittent Fasting Aralıklı Açlık Sistemleri</vt:lpstr>
      <vt:lpstr>Intermittent Fasting Aralıklı Açlık Sistemleri</vt:lpstr>
      <vt:lpstr>DUYGUSAL AÇLIK                        DUYUSAL AÇLIK</vt:lpstr>
      <vt:lpstr>BİREYSELLEŞTİRİLMİŞ BESLENME – Hala biraz yol var</vt:lpstr>
      <vt:lpstr>PowerPoint Sunusu</vt:lpstr>
      <vt:lpstr>PowerPoint Sunusu</vt:lpstr>
      <vt:lpstr>KÜÇÜK BİR ALIŞVERİŞ SEPETİ/PORSİYONLAR</vt:lpstr>
      <vt:lpstr>PORSİYON KONTROLÜ</vt:lpstr>
      <vt:lpstr>SU:  Kg başına* 30-35 ml</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aidata1</dc:creator>
  <cp:lastModifiedBy>hilal doğan</cp:lastModifiedBy>
  <cp:revision>37</cp:revision>
  <dcterms:created xsi:type="dcterms:W3CDTF">2022-09-12T12:29:59Z</dcterms:created>
  <dcterms:modified xsi:type="dcterms:W3CDTF">2022-09-16T10:06:26Z</dcterms:modified>
</cp:coreProperties>
</file>