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60" r:id="rId2"/>
    <p:sldId id="257" r:id="rId3"/>
    <p:sldId id="345" r:id="rId4"/>
    <p:sldId id="258" r:id="rId5"/>
    <p:sldId id="346" r:id="rId6"/>
    <p:sldId id="263" r:id="rId7"/>
    <p:sldId id="265" r:id="rId8"/>
    <p:sldId id="264" r:id="rId9"/>
    <p:sldId id="266" r:id="rId10"/>
    <p:sldId id="347" r:id="rId11"/>
    <p:sldId id="270" r:id="rId12"/>
    <p:sldId id="358" r:id="rId13"/>
    <p:sldId id="348" r:id="rId14"/>
    <p:sldId id="349" r:id="rId15"/>
    <p:sldId id="350" r:id="rId16"/>
    <p:sldId id="267" r:id="rId17"/>
    <p:sldId id="359" r:id="rId18"/>
    <p:sldId id="351" r:id="rId19"/>
    <p:sldId id="352" r:id="rId20"/>
    <p:sldId id="364" r:id="rId21"/>
    <p:sldId id="268" r:id="rId22"/>
    <p:sldId id="272" r:id="rId23"/>
    <p:sldId id="269" r:id="rId24"/>
    <p:sldId id="271" r:id="rId25"/>
    <p:sldId id="339" r:id="rId26"/>
    <p:sldId id="353" r:id="rId27"/>
    <p:sldId id="354" r:id="rId28"/>
    <p:sldId id="355" r:id="rId29"/>
    <p:sldId id="356" r:id="rId30"/>
    <p:sldId id="365" r:id="rId31"/>
    <p:sldId id="362" r:id="rId32"/>
    <p:sldId id="357" r:id="rId33"/>
    <p:sldId id="366" r:id="rId34"/>
    <p:sldId id="370" r:id="rId35"/>
    <p:sldId id="367" r:id="rId36"/>
    <p:sldId id="368" r:id="rId37"/>
    <p:sldId id="369" r:id="rId38"/>
    <p:sldId id="374" r:id="rId39"/>
    <p:sldId id="384" r:id="rId40"/>
    <p:sldId id="388" r:id="rId41"/>
    <p:sldId id="389" r:id="rId42"/>
    <p:sldId id="375" r:id="rId43"/>
    <p:sldId id="379" r:id="rId44"/>
    <p:sldId id="378" r:id="rId45"/>
    <p:sldId id="382" r:id="rId46"/>
    <p:sldId id="392" r:id="rId47"/>
    <p:sldId id="383" r:id="rId48"/>
    <p:sldId id="380" r:id="rId49"/>
    <p:sldId id="381" r:id="rId50"/>
    <p:sldId id="393" r:id="rId51"/>
    <p:sldId id="376" r:id="rId52"/>
    <p:sldId id="386" r:id="rId53"/>
    <p:sldId id="385" r:id="rId54"/>
    <p:sldId id="377" r:id="rId55"/>
    <p:sldId id="361" r:id="rId56"/>
  </p:sldIdLst>
  <p:sldSz cx="12192000" cy="6858000"/>
  <p:notesSz cx="6797675" cy="98726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E7"/>
    <a:srgbClr val="CDDECE"/>
    <a:srgbClr val="E2F0D9"/>
    <a:srgbClr val="FBFDFC"/>
    <a:srgbClr val="D9D0BB"/>
    <a:srgbClr val="9DB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914" autoAdjust="0"/>
    <p:restoredTop sz="92143" autoAdjust="0"/>
  </p:normalViewPr>
  <p:slideViewPr>
    <p:cSldViewPr snapToGrid="0" snapToObjects="1">
      <p:cViewPr varScale="1">
        <p:scale>
          <a:sx n="103" d="100"/>
          <a:sy n="103" d="100"/>
        </p:scale>
        <p:origin x="18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F6E58C2-6EAC-4B03-A290-579AED780EEB}" type="datetimeFigureOut">
              <a:rPr lang="tr-TR" smtClean="0"/>
              <a:t>20.07.2022</a:t>
            </a:fld>
            <a:endParaRPr lang="tr-TR"/>
          </a:p>
        </p:txBody>
      </p:sp>
      <p:sp>
        <p:nvSpPr>
          <p:cNvPr id="4" name="Slayt Görüntüsü Yer Tutucusu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429B5C8-A8B9-4F59-93E3-928C5826DFA6}" type="slidenum">
              <a:rPr lang="tr-TR" smtClean="0"/>
              <a:t>‹#›</a:t>
            </a:fld>
            <a:endParaRPr lang="tr-TR"/>
          </a:p>
        </p:txBody>
      </p:sp>
    </p:spTree>
    <p:extLst>
      <p:ext uri="{BB962C8B-B14F-4D97-AF65-F5344CB8AC3E}">
        <p14:creationId xmlns:p14="http://schemas.microsoft.com/office/powerpoint/2010/main" val="103909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35D821-B598-2F45-BCC5-41E7AB05C92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3DE08B2-0C60-7243-A35D-4694AB965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F1C9561-06CA-B744-825E-83EA5E44076D}"/>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D1336AF1-6E51-2A43-99D0-3894BB30065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EBDFFA-D346-1E4E-A6BB-DFB7265B867D}"/>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2104360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7924AC-8E21-A144-B7D5-27EE244A933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B7D3D96-68E5-724C-8863-AB43179B56D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692913D-4850-184B-B4E8-716D929CCB82}"/>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AF0E8993-989F-E049-A7F3-9FBC8164C68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56374A9-3C20-DF42-9E1E-53D3C5E7EB22}"/>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4185590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5CC8925-300F-AA4A-8DF8-07576ED0A50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948D007-54B3-6F43-A02E-D13DBBFD2EA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4BF8FC6-69E2-B643-AD68-DF9E9E5E78D2}"/>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226CCC69-E3EB-8D46-8CFB-E2D3FF8E9F7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FFA2121-9817-0745-AA9D-B32CB153CDBC}"/>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33950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C4EA-4355-4E4B-ABA6-2931334FA69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49123C5-5565-AB4D-9312-89B84EDEEB3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78A1BC-567E-C743-8B0F-2C052CBFF4DD}"/>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D6705588-93CC-094A-98CC-A82C4DAE54E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9CDE44-31E0-E64F-9D75-E015F373C10A}"/>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34201892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118273-F436-B945-A1B4-8EDD9BFF752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BC153FF-3C78-3445-AA11-A0FDC3307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53E9EF3-0FAF-DF40-80E1-E2C653741697}"/>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CAEC927C-1EFD-F342-A66E-4E53AE2B376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5424A52-17AC-6143-A412-D9AAA0D1C243}"/>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33085686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F73135-E0CE-5745-94DB-E49AFC15945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B569235-A32C-EB42-8E69-058C76ED644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E1C5443-5F61-6646-A0DD-0BA0ADC6F5A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A3212B2-3AB6-CA4D-802C-498291FFF595}"/>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6" name="Alt Bilgi Yer Tutucusu 5">
            <a:extLst>
              <a:ext uri="{FF2B5EF4-FFF2-40B4-BE49-F238E27FC236}">
                <a16:creationId xmlns:a16="http://schemas.microsoft.com/office/drawing/2014/main" id="{87080618-6D28-D249-B47E-1BF2C76B389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DCCCC56-F68C-A14E-8FC3-42234DE456AF}"/>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12880590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C9EA33-3115-D94A-AEF5-5DAEB0EDA4C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BF05F6B-2F75-8C49-A8A3-45C360D68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B1D2343-415A-1648-B122-B446F618645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BA4747A-2168-1D4C-87DA-7ED1CCF3B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965041B-9347-304B-AE7C-78B379C5445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B89249B-B00B-5147-BB26-107CB0246F0D}"/>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8" name="Alt Bilgi Yer Tutucusu 7">
            <a:extLst>
              <a:ext uri="{FF2B5EF4-FFF2-40B4-BE49-F238E27FC236}">
                <a16:creationId xmlns:a16="http://schemas.microsoft.com/office/drawing/2014/main" id="{1FAD6237-08CF-5C4F-8EBB-C84D762B93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DB59949-12B3-7547-B7B0-A21424A1DBF0}"/>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42664127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877308-B4A7-C044-8CA9-FE477C31541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AF50B57-A924-1146-B97B-BCDC4145B88A}"/>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4" name="Alt Bilgi Yer Tutucusu 3">
            <a:extLst>
              <a:ext uri="{FF2B5EF4-FFF2-40B4-BE49-F238E27FC236}">
                <a16:creationId xmlns:a16="http://schemas.microsoft.com/office/drawing/2014/main" id="{88BDFA69-F6DC-E341-9DD2-37FBD9970B0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A4016CD-7510-D343-8BEB-BC8159EF6B4C}"/>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3733658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13DA16B-5157-2E46-A475-76AEF1FF0C0C}"/>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3" name="Alt Bilgi Yer Tutucusu 2">
            <a:extLst>
              <a:ext uri="{FF2B5EF4-FFF2-40B4-BE49-F238E27FC236}">
                <a16:creationId xmlns:a16="http://schemas.microsoft.com/office/drawing/2014/main" id="{5E89673F-0133-CF47-8EC0-DFEE51B983D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B5C6368-E205-AF49-816E-D78852D6D056}"/>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25700861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BB4367-7E7E-8443-8457-25099417F68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5C8F6C7-3E03-2F49-843C-A4B6EA3100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C40D41-B3E3-D34E-AC1A-B6A26A08B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779F981-8155-C64E-8C5B-BEE4C212778E}"/>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6" name="Alt Bilgi Yer Tutucusu 5">
            <a:extLst>
              <a:ext uri="{FF2B5EF4-FFF2-40B4-BE49-F238E27FC236}">
                <a16:creationId xmlns:a16="http://schemas.microsoft.com/office/drawing/2014/main" id="{E0420426-B93E-9E47-9602-6E89B1FB247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27EDA28-38EB-5743-9185-0ED4B0AD7EF5}"/>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4281415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2E1584-667C-534C-BACD-44B63C92349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944FB6A-DDC9-B74D-A004-1CBA80307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4617B2A-A398-3744-A90B-DD2CACEF1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2FEEC15-5746-FB43-B90F-F1AB028F0B67}"/>
              </a:ext>
            </a:extLst>
          </p:cNvPr>
          <p:cNvSpPr>
            <a:spLocks noGrp="1"/>
          </p:cNvSpPr>
          <p:nvPr>
            <p:ph type="dt" sz="half" idx="10"/>
          </p:nvPr>
        </p:nvSpPr>
        <p:spPr/>
        <p:txBody>
          <a:bodyPr/>
          <a:lstStyle/>
          <a:p>
            <a:fld id="{2598C94E-6AF1-5945-AFA7-F853B59FED91}" type="datetimeFigureOut">
              <a:rPr lang="tr-TR" smtClean="0"/>
              <a:t>20.07.2022</a:t>
            </a:fld>
            <a:endParaRPr lang="tr-TR"/>
          </a:p>
        </p:txBody>
      </p:sp>
      <p:sp>
        <p:nvSpPr>
          <p:cNvPr id="6" name="Alt Bilgi Yer Tutucusu 5">
            <a:extLst>
              <a:ext uri="{FF2B5EF4-FFF2-40B4-BE49-F238E27FC236}">
                <a16:creationId xmlns:a16="http://schemas.microsoft.com/office/drawing/2014/main" id="{A29C4110-C2E4-814A-B56D-2A634266FBA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8222070-3F1E-0C4D-B255-0178BE9F40B0}"/>
              </a:ext>
            </a:extLst>
          </p:cNvPr>
          <p:cNvSpPr>
            <a:spLocks noGrp="1"/>
          </p:cNvSpPr>
          <p:nvPr>
            <p:ph type="sldNum" sz="quarter" idx="12"/>
          </p:nvPr>
        </p:nvSpPr>
        <p:spPr/>
        <p:txBody>
          <a:bodyPr/>
          <a:lstStyle/>
          <a:p>
            <a:fld id="{8A86F05F-8F18-2742-8C5F-3FB427169995}" type="slidenum">
              <a:rPr lang="tr-TR" smtClean="0"/>
              <a:t>‹#›</a:t>
            </a:fld>
            <a:endParaRPr lang="tr-TR"/>
          </a:p>
        </p:txBody>
      </p:sp>
    </p:spTree>
    <p:extLst>
      <p:ext uri="{BB962C8B-B14F-4D97-AF65-F5344CB8AC3E}">
        <p14:creationId xmlns:p14="http://schemas.microsoft.com/office/powerpoint/2010/main" val="42390243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98A56EB-624D-9F4C-A7D7-359B36F86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5214EED-3FD5-0844-A5C0-1993DB04F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EAC191-8FE5-8946-BFEB-90F193EAAB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8C94E-6AF1-5945-AFA7-F853B59FED91}" type="datetimeFigureOut">
              <a:rPr lang="tr-TR" smtClean="0"/>
              <a:t>20.07.2022</a:t>
            </a:fld>
            <a:endParaRPr lang="tr-TR"/>
          </a:p>
        </p:txBody>
      </p:sp>
      <p:sp>
        <p:nvSpPr>
          <p:cNvPr id="5" name="Alt Bilgi Yer Tutucusu 4">
            <a:extLst>
              <a:ext uri="{FF2B5EF4-FFF2-40B4-BE49-F238E27FC236}">
                <a16:creationId xmlns:a16="http://schemas.microsoft.com/office/drawing/2014/main" id="{196F9522-2CD3-EF4F-A079-589DFE390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171F7F8A-AC4E-BE48-8605-18576E9E41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6F05F-8F18-2742-8C5F-3FB427169995}" type="slidenum">
              <a:rPr lang="tr-TR" smtClean="0"/>
              <a:t>‹#›</a:t>
            </a:fld>
            <a:endParaRPr lang="tr-TR"/>
          </a:p>
        </p:txBody>
      </p:sp>
    </p:spTree>
    <p:extLst>
      <p:ext uri="{BB962C8B-B14F-4D97-AF65-F5344CB8AC3E}">
        <p14:creationId xmlns:p14="http://schemas.microsoft.com/office/powerpoint/2010/main" val="1099646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779077B5-FDAD-BA4E-B873-323420319BB4}"/>
              </a:ext>
            </a:extLst>
          </p:cNvPr>
          <p:cNvGrpSpPr/>
          <p:nvPr/>
        </p:nvGrpSpPr>
        <p:grpSpPr>
          <a:xfrm>
            <a:off x="149632" y="306736"/>
            <a:ext cx="9165667" cy="3333062"/>
            <a:chOff x="315886" y="1470518"/>
            <a:chExt cx="9165667" cy="3333062"/>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2"/>
            <a:srcRect/>
            <a:stretch/>
          </p:blipFill>
          <p:spPr>
            <a:xfrm>
              <a:off x="315886" y="1470518"/>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315886" y="3049254"/>
              <a:ext cx="9165667" cy="1754326"/>
            </a:xfrm>
            <a:prstGeom prst="rect">
              <a:avLst/>
            </a:prstGeom>
          </p:spPr>
          <p:txBody>
            <a:bodyPr wrap="square">
              <a:spAutoFit/>
            </a:bodyPr>
            <a:lstStyle/>
            <a:p>
              <a:r>
                <a:rPr lang="tr-TR" sz="3600" b="1" dirty="0">
                  <a:solidFill>
                    <a:schemeClr val="accent1">
                      <a:lumMod val="50000"/>
                    </a:schemeClr>
                  </a:solidFill>
                  <a:latin typeface="Helvetica" pitchFamily="34" charset="0"/>
                </a:rPr>
                <a:t>BARTIN ÜNİVERSİTESİ BİRİMLERİ, TEŞKİLATI VE DİĞER KURUMLARLA İLİŞKİLER</a:t>
              </a:r>
              <a:endParaRPr lang="tr-TR" sz="3600" dirty="0"/>
            </a:p>
          </p:txBody>
        </p:sp>
      </p:grpSp>
    </p:spTree>
    <p:extLst>
      <p:ext uri="{BB962C8B-B14F-4D97-AF65-F5344CB8AC3E}">
        <p14:creationId xmlns:p14="http://schemas.microsoft.com/office/powerpoint/2010/main" val="17450147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GENEL SEKRETERİMİZ</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724277" y="1307307"/>
            <a:ext cx="10782677"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36" y="1635609"/>
            <a:ext cx="7730837" cy="4225706"/>
          </a:xfrm>
          <a:prstGeom prst="rect">
            <a:avLst/>
          </a:prstGeom>
        </p:spPr>
      </p:pic>
      <p:sp>
        <p:nvSpPr>
          <p:cNvPr id="3" name="Metin kutusu 2"/>
          <p:cNvSpPr txBox="1"/>
          <p:nvPr/>
        </p:nvSpPr>
        <p:spPr>
          <a:xfrm>
            <a:off x="3649287" y="6109855"/>
            <a:ext cx="3990109" cy="646331"/>
          </a:xfrm>
          <a:prstGeom prst="rect">
            <a:avLst/>
          </a:prstGeom>
          <a:noFill/>
        </p:spPr>
        <p:txBody>
          <a:bodyPr wrap="square" rtlCol="0">
            <a:spAutoFit/>
          </a:bodyPr>
          <a:lstStyle/>
          <a:p>
            <a:pPr algn="ctr"/>
            <a:r>
              <a:rPr lang="tr-TR" b="1" dirty="0"/>
              <a:t>DOÇ. DR. SAİD CEYHAN</a:t>
            </a:r>
          </a:p>
          <a:p>
            <a:pPr algn="ctr"/>
            <a:r>
              <a:rPr lang="tr-TR" b="1" dirty="0"/>
              <a:t>GENEL SEKRETER V.</a:t>
            </a:r>
          </a:p>
        </p:txBody>
      </p:sp>
    </p:spTree>
    <p:extLst>
      <p:ext uri="{BB962C8B-B14F-4D97-AF65-F5344CB8AC3E}">
        <p14:creationId xmlns:p14="http://schemas.microsoft.com/office/powerpoint/2010/main" val="30122377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b="1" dirty="0">
                  <a:solidFill>
                    <a:schemeClr val="accent1">
                      <a:lumMod val="50000"/>
                    </a:schemeClr>
                  </a:solidFill>
                  <a:latin typeface="Helvetica" pitchFamily="34" charset="0"/>
                </a:rPr>
                <a:t>SENATO</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491374" y="876412"/>
            <a:ext cx="10424059"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200" dirty="0"/>
          </a:p>
          <a:p>
            <a:pPr algn="just"/>
            <a:r>
              <a:rPr lang="tr-TR" sz="3000" dirty="0"/>
              <a:t>Senato, rektörün başkanlığında, rektör yardımcıları, dekanlar ve her fakülteden fakülte kurullarınca üç yıl için seçilecek birer öğretim üyesi ile rektörlüğe bağlı enstitü ve yüksekokul müdürlerinden teşekkül eder. </a:t>
            </a:r>
          </a:p>
          <a:p>
            <a:pPr algn="just"/>
            <a:endParaRPr lang="tr-TR" sz="2400" dirty="0"/>
          </a:p>
          <a:p>
            <a:pPr algn="just"/>
            <a:r>
              <a:rPr lang="tr-TR" sz="3000" dirty="0"/>
              <a:t>Senato, her eğitim - öğretim yılı başında ve sonunda olmak üzere yılda en az iki defa toplanır.</a:t>
            </a:r>
          </a:p>
          <a:p>
            <a:pPr algn="just"/>
            <a:endParaRPr lang="tr-TR" sz="2400" dirty="0"/>
          </a:p>
          <a:p>
            <a:pPr algn="just"/>
            <a:r>
              <a:rPr lang="tr-TR" sz="3000" dirty="0"/>
              <a:t>Rektör gerekli gördüğü hallerde senatoyu toplantıya çağırır.</a:t>
            </a:r>
          </a:p>
          <a:p>
            <a:pPr algn="just"/>
            <a:endParaRPr lang="tr-TR" sz="2400" dirty="0"/>
          </a:p>
          <a:p>
            <a:pPr algn="just"/>
            <a:r>
              <a:rPr lang="tr-TR" sz="3000" dirty="0"/>
              <a:t>Genel sekreter oy hakkı olmaksızın bağlı bulundukları kurumun kurullarında raportörlük yapar.</a:t>
            </a:r>
            <a:endParaRPr lang="tr-TR" sz="3000" b="1" dirty="0"/>
          </a:p>
          <a:p>
            <a:pPr algn="just"/>
            <a:endParaRPr lang="tr-TR" sz="3200" b="1" dirty="0"/>
          </a:p>
        </p:txBody>
      </p:sp>
    </p:spTree>
    <p:extLst>
      <p:ext uri="{BB962C8B-B14F-4D97-AF65-F5344CB8AC3E}">
        <p14:creationId xmlns:p14="http://schemas.microsoft.com/office/powerpoint/2010/main" val="28641616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b="1" dirty="0">
                  <a:solidFill>
                    <a:schemeClr val="accent1">
                      <a:lumMod val="50000"/>
                    </a:schemeClr>
                  </a:solidFill>
                  <a:latin typeface="Helvetica" pitchFamily="34" charset="0"/>
                </a:rPr>
                <a:t>SENATONUN GÖREVLERİ</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374996" y="1639939"/>
            <a:ext cx="10424059" cy="504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a:buFont typeface="Arial" panose="020B0604020202020204" pitchFamily="34" charset="0"/>
              <a:buChar char="•"/>
            </a:pPr>
            <a:r>
              <a:rPr lang="tr-TR" sz="2000" dirty="0"/>
              <a:t>Üniversitenin eğitim - öğretim, bilimsel araştırma ve yayım faaliyetlerinin esasları hakkında karar almak, </a:t>
            </a:r>
          </a:p>
          <a:p>
            <a:pPr marL="342900" indent="-342900" algn="just">
              <a:buFont typeface="Arial" panose="020B0604020202020204" pitchFamily="34" charset="0"/>
              <a:buChar char="•"/>
            </a:pPr>
            <a:r>
              <a:rPr lang="tr-TR" sz="2000" dirty="0"/>
              <a:t>Üniversitenin bütününü ilgilendiren kanun ve yönetmelik taslaklarını hazırlamak veya görüş bildirmek, </a:t>
            </a:r>
          </a:p>
          <a:p>
            <a:pPr marL="342900" indent="-342900" algn="just">
              <a:buFont typeface="Arial" panose="020B0604020202020204" pitchFamily="34" charset="0"/>
              <a:buChar char="•"/>
            </a:pPr>
            <a:r>
              <a:rPr lang="tr-TR" sz="2000" dirty="0"/>
              <a:t>Rektörün onayından sonra Resmi </a:t>
            </a:r>
            <a:r>
              <a:rPr lang="tr-TR" sz="2000" dirty="0" err="1"/>
              <a:t>Gazete'de</a:t>
            </a:r>
            <a:r>
              <a:rPr lang="tr-TR" sz="2000" dirty="0"/>
              <a:t> yayınlanarak yürürlüğe girecek olan üniversite veya üniversitenin birimleri ile ilgili yönetmelikleri hazırlamak, </a:t>
            </a:r>
          </a:p>
          <a:p>
            <a:pPr marL="342900" indent="-342900" algn="just">
              <a:buFont typeface="Arial" panose="020B0604020202020204" pitchFamily="34" charset="0"/>
              <a:buChar char="•"/>
            </a:pPr>
            <a:r>
              <a:rPr lang="tr-TR" sz="2000" dirty="0"/>
              <a:t>Üniversitenin yıllık eğitim - öğretim programını ve takvimini inceleyerek karara bağlamak,</a:t>
            </a:r>
          </a:p>
          <a:p>
            <a:pPr marL="342900" indent="-342900" algn="just">
              <a:buFont typeface="Arial" panose="020B0604020202020204" pitchFamily="34" charset="0"/>
              <a:buChar char="•"/>
            </a:pPr>
            <a:r>
              <a:rPr lang="tr-TR" sz="2000" dirty="0"/>
              <a:t>Bir sınava bağlı olmayan fahri akademik unvanlar vermek ve fakülte kurullarının bu konudaki önerilerini karara bağlamak,</a:t>
            </a:r>
          </a:p>
          <a:p>
            <a:pPr marL="342900" indent="-342900" algn="just">
              <a:buFont typeface="Arial" panose="020B0604020202020204" pitchFamily="34" charset="0"/>
              <a:buChar char="•"/>
            </a:pPr>
            <a:r>
              <a:rPr lang="tr-TR" sz="2000" dirty="0"/>
              <a:t>Fakülte kurulları ile rektörlüğe bağlı enstitü ve yüksekokul kurullarının kararlarına yapılacak itirazları inceleyerek karara bağlamak,</a:t>
            </a:r>
          </a:p>
          <a:p>
            <a:pPr marL="342900" indent="-342900" algn="just">
              <a:buFont typeface="Arial" panose="020B0604020202020204" pitchFamily="34" charset="0"/>
              <a:buChar char="•"/>
            </a:pPr>
            <a:r>
              <a:rPr lang="tr-TR" sz="2000" dirty="0"/>
              <a:t>Üniversite yönetim kuruluna üye seçmek,</a:t>
            </a:r>
          </a:p>
          <a:p>
            <a:pPr marL="342900" indent="-342900" algn="just">
              <a:buFont typeface="Arial" panose="020B0604020202020204" pitchFamily="34" charset="0"/>
              <a:buChar char="•"/>
            </a:pPr>
            <a:r>
              <a:rPr lang="tr-TR" sz="2000" dirty="0"/>
              <a:t>Bu kanunla kendisine verilen diğer görevleri yapmaktır.</a:t>
            </a:r>
            <a:endParaRPr lang="tr-TR" sz="2000" b="1" dirty="0"/>
          </a:p>
        </p:txBody>
      </p:sp>
    </p:spTree>
    <p:extLst>
      <p:ext uri="{BB962C8B-B14F-4D97-AF65-F5344CB8AC3E}">
        <p14:creationId xmlns:p14="http://schemas.microsoft.com/office/powerpoint/2010/main" val="26915359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9883832" cy="1209539"/>
            <a:chOff x="2" y="3832"/>
            <a:chExt cx="9883832"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77194" y="256177"/>
              <a:ext cx="7406640" cy="584775"/>
            </a:xfrm>
            <a:prstGeom prst="rect">
              <a:avLst/>
            </a:prstGeom>
          </p:spPr>
          <p:txBody>
            <a:bodyPr wrap="square">
              <a:spAutoFit/>
            </a:bodyPr>
            <a:lstStyle/>
            <a:p>
              <a:r>
                <a:rPr lang="tr-TR" sz="3200" b="1" dirty="0">
                  <a:solidFill>
                    <a:schemeClr val="accent1">
                      <a:lumMod val="50000"/>
                    </a:schemeClr>
                  </a:solidFill>
                  <a:latin typeface="Helvetica" pitchFamily="34" charset="0"/>
                </a:rPr>
                <a:t>BARTIN ÜNİVERSİTESİ SENATOSU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491374" y="876412"/>
            <a:ext cx="10424059"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200" dirty="0"/>
          </a:p>
        </p:txBody>
      </p:sp>
      <p:pic>
        <p:nvPicPr>
          <p:cNvPr id="5" name="Resim 4">
            <a:extLst>
              <a:ext uri="{FF2B5EF4-FFF2-40B4-BE49-F238E27FC236}">
                <a16:creationId xmlns:a16="http://schemas.microsoft.com/office/drawing/2014/main" id="{73DA873A-BD2B-09AB-C7DD-B91F89D8535D}"/>
              </a:ext>
            </a:extLst>
          </p:cNvPr>
          <p:cNvPicPr>
            <a:picLocks noChangeAspect="1"/>
          </p:cNvPicPr>
          <p:nvPr/>
        </p:nvPicPr>
        <p:blipFill>
          <a:blip r:embed="rId4"/>
          <a:stretch>
            <a:fillRect/>
          </a:stretch>
        </p:blipFill>
        <p:spPr>
          <a:xfrm>
            <a:off x="2995127" y="895350"/>
            <a:ext cx="6027576" cy="5860014"/>
          </a:xfrm>
          <a:prstGeom prst="rect">
            <a:avLst/>
          </a:prstGeom>
        </p:spPr>
      </p:pic>
    </p:spTree>
    <p:extLst>
      <p:ext uri="{BB962C8B-B14F-4D97-AF65-F5344CB8AC3E}">
        <p14:creationId xmlns:p14="http://schemas.microsoft.com/office/powerpoint/2010/main" val="37877509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9883832" cy="1209539"/>
            <a:chOff x="2" y="3832"/>
            <a:chExt cx="9883832"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77194" y="256177"/>
              <a:ext cx="7406640" cy="584775"/>
            </a:xfrm>
            <a:prstGeom prst="rect">
              <a:avLst/>
            </a:prstGeom>
          </p:spPr>
          <p:txBody>
            <a:bodyPr wrap="square">
              <a:spAutoFit/>
            </a:bodyPr>
            <a:lstStyle/>
            <a:p>
              <a:r>
                <a:rPr lang="tr-TR" sz="3200" b="1" dirty="0">
                  <a:solidFill>
                    <a:schemeClr val="accent1">
                      <a:lumMod val="50000"/>
                    </a:schemeClr>
                  </a:solidFill>
                  <a:latin typeface="Helvetica" pitchFamily="34" charset="0"/>
                </a:rPr>
                <a:t>BARTIN ÜNİVERSİTESİ SENATOSU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491374" y="876412"/>
            <a:ext cx="10424059"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200" dirty="0"/>
          </a:p>
        </p:txBody>
      </p:sp>
      <p:pic>
        <p:nvPicPr>
          <p:cNvPr id="5" name="Resim 4" descr="metin içeren bir resim&#10;&#10;Açıklama otomatik olarak oluşturuldu">
            <a:extLst>
              <a:ext uri="{FF2B5EF4-FFF2-40B4-BE49-F238E27FC236}">
                <a16:creationId xmlns:a16="http://schemas.microsoft.com/office/drawing/2014/main" id="{9568E963-A7C3-64B7-4C97-1E4C745533C8}"/>
              </a:ext>
            </a:extLst>
          </p:cNvPr>
          <p:cNvPicPr>
            <a:picLocks noChangeAspect="1"/>
          </p:cNvPicPr>
          <p:nvPr/>
        </p:nvPicPr>
        <p:blipFill>
          <a:blip r:embed="rId4"/>
          <a:stretch>
            <a:fillRect/>
          </a:stretch>
        </p:blipFill>
        <p:spPr>
          <a:xfrm>
            <a:off x="3319862" y="901700"/>
            <a:ext cx="3852471" cy="6054068"/>
          </a:xfrm>
          <a:prstGeom prst="rect">
            <a:avLst/>
          </a:prstGeom>
        </p:spPr>
      </p:pic>
    </p:spTree>
    <p:extLst>
      <p:ext uri="{BB962C8B-B14F-4D97-AF65-F5344CB8AC3E}">
        <p14:creationId xmlns:p14="http://schemas.microsoft.com/office/powerpoint/2010/main" val="20437841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9883832" cy="1209539"/>
            <a:chOff x="2" y="3832"/>
            <a:chExt cx="9883832"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77194" y="256177"/>
              <a:ext cx="7406640" cy="584775"/>
            </a:xfrm>
            <a:prstGeom prst="rect">
              <a:avLst/>
            </a:prstGeom>
          </p:spPr>
          <p:txBody>
            <a:bodyPr wrap="square">
              <a:spAutoFit/>
            </a:bodyPr>
            <a:lstStyle/>
            <a:p>
              <a:r>
                <a:rPr lang="tr-TR" sz="3200" b="1" dirty="0">
                  <a:solidFill>
                    <a:schemeClr val="accent1">
                      <a:lumMod val="50000"/>
                    </a:schemeClr>
                  </a:solidFill>
                  <a:latin typeface="Helvetica" pitchFamily="34" charset="0"/>
                </a:rPr>
                <a:t>BARTIN ÜNİVERSİTESİ SENATOSU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491374" y="876412"/>
            <a:ext cx="10424059"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200" dirty="0"/>
          </a:p>
        </p:txBody>
      </p:sp>
      <p:pic>
        <p:nvPicPr>
          <p:cNvPr id="5" name="Resim 4" descr="metin içeren bir resim&#10;&#10;Açıklama otomatik olarak oluşturuldu">
            <a:extLst>
              <a:ext uri="{FF2B5EF4-FFF2-40B4-BE49-F238E27FC236}">
                <a16:creationId xmlns:a16="http://schemas.microsoft.com/office/drawing/2014/main" id="{700F94E8-8C4E-2FAE-C9C3-741DF3B38A48}"/>
              </a:ext>
            </a:extLst>
          </p:cNvPr>
          <p:cNvPicPr>
            <a:picLocks noChangeAspect="1"/>
          </p:cNvPicPr>
          <p:nvPr/>
        </p:nvPicPr>
        <p:blipFill>
          <a:blip r:embed="rId4"/>
          <a:stretch>
            <a:fillRect/>
          </a:stretch>
        </p:blipFill>
        <p:spPr>
          <a:xfrm>
            <a:off x="4077325" y="800100"/>
            <a:ext cx="4347147" cy="6054068"/>
          </a:xfrm>
          <a:prstGeom prst="rect">
            <a:avLst/>
          </a:prstGeom>
        </p:spPr>
      </p:pic>
    </p:spTree>
    <p:extLst>
      <p:ext uri="{BB962C8B-B14F-4D97-AF65-F5344CB8AC3E}">
        <p14:creationId xmlns:p14="http://schemas.microsoft.com/office/powerpoint/2010/main" val="1712826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b="1" dirty="0">
                  <a:solidFill>
                    <a:schemeClr val="accent1">
                      <a:lumMod val="50000"/>
                    </a:schemeClr>
                  </a:solidFill>
                  <a:latin typeface="Helvetica" pitchFamily="34" charset="0"/>
                </a:rPr>
                <a:t>YÖNETİM KURULU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41973" y="1307307"/>
            <a:ext cx="10456752"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tr-TR" sz="3000" dirty="0"/>
              <a:t>Üniversite yönetim kurulu; rektörün başkanlığında dekanlardan, üniversiteye bağlı değişik öğretim birim ve alanlarını temsil edecek şekilde senatoca dört yıl için seçilecek üç profesörden oluşur. </a:t>
            </a:r>
          </a:p>
          <a:p>
            <a:pPr algn="just"/>
            <a:endParaRPr lang="tr-TR" sz="2400" dirty="0"/>
          </a:p>
          <a:p>
            <a:pPr algn="just"/>
            <a:r>
              <a:rPr lang="tr-TR" sz="3000" dirty="0"/>
              <a:t>Rektör gerektiğinde yönetim kurulunu toplantıya çağırır. </a:t>
            </a:r>
          </a:p>
          <a:p>
            <a:pPr algn="just"/>
            <a:endParaRPr lang="tr-TR" sz="2400" dirty="0"/>
          </a:p>
          <a:p>
            <a:pPr algn="just"/>
            <a:r>
              <a:rPr lang="tr-TR" sz="3000" dirty="0"/>
              <a:t>Rektör yardımcıları oy hakkı olmaksızın yönetim kurulu toplantılarına katılabilirler. </a:t>
            </a:r>
          </a:p>
          <a:p>
            <a:pPr algn="just"/>
            <a:endParaRPr lang="tr-TR" sz="2400" dirty="0"/>
          </a:p>
          <a:p>
            <a:pPr algn="just"/>
            <a:r>
              <a:rPr lang="tr-TR" sz="3000" dirty="0"/>
              <a:t>Genel sekreter oy hakkı olmaksızın bağlı bulundukları kurumun kurullarında raportörlük yapar.</a:t>
            </a:r>
            <a:endParaRPr lang="tr-TR" sz="3000" b="1" dirty="0"/>
          </a:p>
        </p:txBody>
      </p:sp>
    </p:spTree>
    <p:extLst>
      <p:ext uri="{BB962C8B-B14F-4D97-AF65-F5344CB8AC3E}">
        <p14:creationId xmlns:p14="http://schemas.microsoft.com/office/powerpoint/2010/main" val="15174617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0449096" cy="1209539"/>
            <a:chOff x="2" y="3832"/>
            <a:chExt cx="10449096"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7735878" cy="584775"/>
            </a:xfrm>
            <a:prstGeom prst="rect">
              <a:avLst/>
            </a:prstGeom>
          </p:spPr>
          <p:txBody>
            <a:bodyPr wrap="square">
              <a:spAutoFit/>
            </a:bodyPr>
            <a:lstStyle/>
            <a:p>
              <a:r>
                <a:rPr lang="tr-TR" sz="3200" b="1" dirty="0">
                  <a:solidFill>
                    <a:schemeClr val="accent1">
                      <a:lumMod val="50000"/>
                    </a:schemeClr>
                  </a:solidFill>
                  <a:latin typeface="Helvetica" pitchFamily="34" charset="0"/>
                </a:rPr>
                <a:t>YÖNETİM KURULUNUN GÖREVLERİ</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41973" y="1265399"/>
            <a:ext cx="10456752"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algn="just">
              <a:buFont typeface="Arial" panose="020B0604020202020204" pitchFamily="34" charset="0"/>
              <a:buChar char="•"/>
            </a:pPr>
            <a:r>
              <a:rPr lang="tr-TR" sz="2400" dirty="0"/>
              <a:t>Yükseköğretim üst kuruluşları ile senato kararlarının uygulanmasında, belirlenen plan ve programlar doğrultusunda rektöre yardım etmek, </a:t>
            </a:r>
          </a:p>
          <a:p>
            <a:pPr algn="just"/>
            <a:endParaRPr lang="tr-TR" sz="2400" dirty="0"/>
          </a:p>
          <a:p>
            <a:pPr marL="342900" indent="-342900" algn="just">
              <a:buFont typeface="Arial" panose="020B0604020202020204" pitchFamily="34" charset="0"/>
              <a:buChar char="•"/>
            </a:pPr>
            <a:r>
              <a:rPr lang="tr-TR" sz="2400" dirty="0"/>
              <a:t> Faaliyet plan ve programlarının uygulanmasını sağlamak; üniversiteye bağlı birimlerin önerilerini dikkate alarak </a:t>
            </a:r>
            <a:r>
              <a:rPr lang="tr-TR" sz="2400" b="1" dirty="0"/>
              <a:t>yatırım programını</a:t>
            </a:r>
            <a:r>
              <a:rPr lang="tr-TR" sz="2400" dirty="0"/>
              <a:t>, </a:t>
            </a:r>
            <a:r>
              <a:rPr lang="tr-TR" sz="2400" b="1" dirty="0"/>
              <a:t>bütçe tasarısı taslağını</a:t>
            </a:r>
            <a:r>
              <a:rPr lang="tr-TR" sz="2400" dirty="0"/>
              <a:t> incelemek ve kendi önerileri ile birlikte rektörlüğe ,vakıf üniversitelerinde ise mütevelli heyetine sunmak,</a:t>
            </a:r>
          </a:p>
          <a:p>
            <a:pPr algn="just"/>
            <a:endParaRPr lang="tr-TR" sz="2400" dirty="0"/>
          </a:p>
          <a:p>
            <a:pPr marL="342900" indent="-342900" algn="just">
              <a:buFont typeface="Arial" panose="020B0604020202020204" pitchFamily="34" charset="0"/>
              <a:buChar char="•"/>
            </a:pPr>
            <a:r>
              <a:rPr lang="tr-TR" sz="2400" dirty="0"/>
              <a:t> Üniversite yönetimi ile ilgili rektörün getireceği konularda karar almak, </a:t>
            </a:r>
          </a:p>
          <a:p>
            <a:pPr marL="342900" indent="-342900" algn="just">
              <a:buFont typeface="Arial" panose="020B0604020202020204" pitchFamily="34" charset="0"/>
              <a:buChar char="•"/>
            </a:pPr>
            <a:endParaRPr lang="tr-TR" sz="2400" dirty="0"/>
          </a:p>
          <a:p>
            <a:pPr marL="342900" indent="-342900" algn="just">
              <a:buFont typeface="Arial" panose="020B0604020202020204" pitchFamily="34" charset="0"/>
              <a:buChar char="•"/>
            </a:pPr>
            <a:r>
              <a:rPr lang="tr-TR" sz="2400" dirty="0"/>
              <a:t>Fakülte, enstitü ve yüksekokul yönetim kurullarının kararlarına yapılacak itirazları inceleyerek kesin karara bağlamak,</a:t>
            </a:r>
          </a:p>
          <a:p>
            <a:pPr algn="just"/>
            <a:endParaRPr lang="tr-TR" sz="2400" dirty="0"/>
          </a:p>
          <a:p>
            <a:pPr marL="342900" indent="-342900" algn="just">
              <a:buFont typeface="Arial" panose="020B0604020202020204" pitchFamily="34" charset="0"/>
              <a:buChar char="•"/>
            </a:pPr>
            <a:r>
              <a:rPr lang="tr-TR" sz="2400" dirty="0"/>
              <a:t>Bu kanun ile verilen diğer görevleri yapmaktır. </a:t>
            </a:r>
            <a:endParaRPr lang="tr-TR" sz="2400" b="1" dirty="0"/>
          </a:p>
        </p:txBody>
      </p:sp>
    </p:spTree>
    <p:extLst>
      <p:ext uri="{BB962C8B-B14F-4D97-AF65-F5344CB8AC3E}">
        <p14:creationId xmlns:p14="http://schemas.microsoft.com/office/powerpoint/2010/main" val="25774262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0" y="-1815"/>
            <a:ext cx="10897984" cy="1209539"/>
            <a:chOff x="2" y="3832"/>
            <a:chExt cx="10897984"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52503" y="256177"/>
              <a:ext cx="8545483" cy="584775"/>
            </a:xfrm>
            <a:prstGeom prst="rect">
              <a:avLst/>
            </a:prstGeom>
          </p:spPr>
          <p:txBody>
            <a:bodyPr wrap="square">
              <a:spAutoFit/>
            </a:bodyPr>
            <a:lstStyle/>
            <a:p>
              <a:r>
                <a:rPr lang="tr-TR" sz="3200" b="1" dirty="0">
                  <a:solidFill>
                    <a:schemeClr val="accent1">
                      <a:lumMod val="50000"/>
                    </a:schemeClr>
                  </a:solidFill>
                  <a:latin typeface="Helvetica" pitchFamily="34" charset="0"/>
                </a:rPr>
                <a:t>BARTIN ÜNİVERSİTESİ YÖNETİM KURULU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41973" y="1307307"/>
            <a:ext cx="10456752"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000" b="1" dirty="0"/>
          </a:p>
        </p:txBody>
      </p:sp>
      <p:pic>
        <p:nvPicPr>
          <p:cNvPr id="5" name="Resim 4">
            <a:extLst>
              <a:ext uri="{FF2B5EF4-FFF2-40B4-BE49-F238E27FC236}">
                <a16:creationId xmlns:a16="http://schemas.microsoft.com/office/drawing/2014/main" id="{431B7529-A69F-C0C6-FA51-0C053EC9D930}"/>
              </a:ext>
            </a:extLst>
          </p:cNvPr>
          <p:cNvPicPr>
            <a:picLocks noChangeAspect="1"/>
          </p:cNvPicPr>
          <p:nvPr/>
        </p:nvPicPr>
        <p:blipFill>
          <a:blip r:embed="rId4"/>
          <a:stretch>
            <a:fillRect/>
          </a:stretch>
        </p:blipFill>
        <p:spPr>
          <a:xfrm>
            <a:off x="2352501" y="835304"/>
            <a:ext cx="7486998" cy="5870295"/>
          </a:xfrm>
          <a:prstGeom prst="rect">
            <a:avLst/>
          </a:prstGeom>
        </p:spPr>
      </p:pic>
    </p:spTree>
    <p:extLst>
      <p:ext uri="{BB962C8B-B14F-4D97-AF65-F5344CB8AC3E}">
        <p14:creationId xmlns:p14="http://schemas.microsoft.com/office/powerpoint/2010/main" val="32125824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0" y="-1815"/>
            <a:ext cx="10897984" cy="1209539"/>
            <a:chOff x="2" y="3832"/>
            <a:chExt cx="10897984"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52503" y="256177"/>
              <a:ext cx="8545483" cy="584775"/>
            </a:xfrm>
            <a:prstGeom prst="rect">
              <a:avLst/>
            </a:prstGeom>
          </p:spPr>
          <p:txBody>
            <a:bodyPr wrap="square">
              <a:spAutoFit/>
            </a:bodyPr>
            <a:lstStyle/>
            <a:p>
              <a:r>
                <a:rPr lang="tr-TR" sz="3200" b="1" dirty="0">
                  <a:solidFill>
                    <a:schemeClr val="accent1">
                      <a:lumMod val="50000"/>
                    </a:schemeClr>
                  </a:solidFill>
                  <a:latin typeface="Helvetica" pitchFamily="34" charset="0"/>
                </a:rPr>
                <a:t>BARTIN ÜNİVERSİTESİ YÖNETİM KURULU</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41973" y="1307307"/>
            <a:ext cx="10456752"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3000" b="1" dirty="0"/>
          </a:p>
        </p:txBody>
      </p:sp>
      <p:pic>
        <p:nvPicPr>
          <p:cNvPr id="5" name="Resim 4">
            <a:extLst>
              <a:ext uri="{FF2B5EF4-FFF2-40B4-BE49-F238E27FC236}">
                <a16:creationId xmlns:a16="http://schemas.microsoft.com/office/drawing/2014/main" id="{620F4B8D-E7DC-5416-4006-2C3C4F7947D4}"/>
              </a:ext>
            </a:extLst>
          </p:cNvPr>
          <p:cNvPicPr>
            <a:picLocks noChangeAspect="1"/>
          </p:cNvPicPr>
          <p:nvPr/>
        </p:nvPicPr>
        <p:blipFill>
          <a:blip r:embed="rId4"/>
          <a:stretch>
            <a:fillRect/>
          </a:stretch>
        </p:blipFill>
        <p:spPr>
          <a:xfrm>
            <a:off x="3076575" y="914400"/>
            <a:ext cx="6038850" cy="5775649"/>
          </a:xfrm>
          <a:prstGeom prst="rect">
            <a:avLst/>
          </a:prstGeom>
        </p:spPr>
      </p:pic>
    </p:spTree>
    <p:extLst>
      <p:ext uri="{BB962C8B-B14F-4D97-AF65-F5344CB8AC3E}">
        <p14:creationId xmlns:p14="http://schemas.microsoft.com/office/powerpoint/2010/main" val="28299763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0"/>
            <a:ext cx="12192000" cy="6955768"/>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altLang="tr-TR" sz="3200" b="1" dirty="0">
                  <a:solidFill>
                    <a:schemeClr val="accent1">
                      <a:lumMod val="50000"/>
                    </a:schemeClr>
                  </a:solidFill>
                  <a:latin typeface="Helvetica" pitchFamily="34" charset="0"/>
                </a:rPr>
                <a:t>MİSYON VE VİZYON</a:t>
              </a:r>
              <a:endParaRPr lang="tr-TR" sz="3200" dirty="0"/>
            </a:p>
          </p:txBody>
        </p:sp>
      </p:gr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11" y="1213371"/>
            <a:ext cx="9010997" cy="5234922"/>
          </a:xfrm>
          <a:prstGeom prst="rect">
            <a:avLst/>
          </a:prstGeom>
        </p:spPr>
      </p:pic>
    </p:spTree>
    <p:extLst>
      <p:ext uri="{BB962C8B-B14F-4D97-AF65-F5344CB8AC3E}">
        <p14:creationId xmlns:p14="http://schemas.microsoft.com/office/powerpoint/2010/main" val="32067844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0" y="-1815"/>
            <a:ext cx="10897984" cy="1209539"/>
            <a:chOff x="2" y="3832"/>
            <a:chExt cx="10897984"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52503" y="256177"/>
              <a:ext cx="854548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4472C4">
                      <a:lumMod val="50000"/>
                    </a:srgbClr>
                  </a:solidFill>
                  <a:effectLst/>
                  <a:uLnTx/>
                  <a:uFillTx/>
                  <a:latin typeface="Helvetica" pitchFamily="34" charset="0"/>
                  <a:ea typeface="+mn-ea"/>
                  <a:cs typeface="+mn-cs"/>
                </a:rPr>
                <a:t>BARTIN ÜNİVERSİTESİ YÖNETİM KURULU</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41973" y="1307307"/>
            <a:ext cx="10456752"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endParaRPr kumimoji="0" lang="tr-TR" sz="3000" b="1"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3" name="Resim 2">
            <a:extLst>
              <a:ext uri="{FF2B5EF4-FFF2-40B4-BE49-F238E27FC236}">
                <a16:creationId xmlns:a16="http://schemas.microsoft.com/office/drawing/2014/main" id="{80EB4A0C-9EF6-7949-4572-BAFF4534F2B4}"/>
              </a:ext>
            </a:extLst>
          </p:cNvPr>
          <p:cNvPicPr>
            <a:picLocks noChangeAspect="1"/>
          </p:cNvPicPr>
          <p:nvPr/>
        </p:nvPicPr>
        <p:blipFill>
          <a:blip r:embed="rId4"/>
          <a:stretch>
            <a:fillRect/>
          </a:stretch>
        </p:blipFill>
        <p:spPr>
          <a:xfrm>
            <a:off x="3005137" y="835305"/>
            <a:ext cx="6181725" cy="5938719"/>
          </a:xfrm>
          <a:prstGeom prst="rect">
            <a:avLst/>
          </a:prstGeom>
        </p:spPr>
      </p:pic>
    </p:spTree>
    <p:extLst>
      <p:ext uri="{BB962C8B-B14F-4D97-AF65-F5344CB8AC3E}">
        <p14:creationId xmlns:p14="http://schemas.microsoft.com/office/powerpoint/2010/main" val="38455617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KURULLAR VE KOMİSYONLAR</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69133" y="1307307"/>
            <a:ext cx="10456751"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p:txBody>
      </p:sp>
      <p:pic>
        <p:nvPicPr>
          <p:cNvPr id="5" name="Resim 4" descr="tablo içeren bir resim&#10;&#10;Açıklama otomatik olarak oluşturuldu">
            <a:extLst>
              <a:ext uri="{FF2B5EF4-FFF2-40B4-BE49-F238E27FC236}">
                <a16:creationId xmlns:a16="http://schemas.microsoft.com/office/drawing/2014/main" id="{8A658CF5-0B5A-6114-9D68-681CE8F5FC36}"/>
              </a:ext>
            </a:extLst>
          </p:cNvPr>
          <p:cNvPicPr>
            <a:picLocks noChangeAspect="1"/>
          </p:cNvPicPr>
          <p:nvPr/>
        </p:nvPicPr>
        <p:blipFill>
          <a:blip r:embed="rId4"/>
          <a:stretch>
            <a:fillRect/>
          </a:stretch>
        </p:blipFill>
        <p:spPr>
          <a:xfrm>
            <a:off x="2864498" y="886822"/>
            <a:ext cx="6232849" cy="5967345"/>
          </a:xfrm>
          <a:prstGeom prst="rect">
            <a:avLst/>
          </a:prstGeom>
        </p:spPr>
      </p:pic>
    </p:spTree>
    <p:extLst>
      <p:ext uri="{BB962C8B-B14F-4D97-AF65-F5344CB8AC3E}">
        <p14:creationId xmlns:p14="http://schemas.microsoft.com/office/powerpoint/2010/main" val="40359369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AKADEMİK BİRİMLER</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965200" y="1307307"/>
            <a:ext cx="10185400"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5" name="Resim 4" descr="metin içeren bir resim&#10;&#10;Açıklama otomatik olarak oluşturuldu">
            <a:extLst>
              <a:ext uri="{FF2B5EF4-FFF2-40B4-BE49-F238E27FC236}">
                <a16:creationId xmlns:a16="http://schemas.microsoft.com/office/drawing/2014/main" id="{D754DE14-6132-E61F-78B9-79920052732B}"/>
              </a:ext>
            </a:extLst>
          </p:cNvPr>
          <p:cNvPicPr>
            <a:picLocks noChangeAspect="1"/>
          </p:cNvPicPr>
          <p:nvPr/>
        </p:nvPicPr>
        <p:blipFill>
          <a:blip r:embed="rId4"/>
          <a:stretch>
            <a:fillRect/>
          </a:stretch>
        </p:blipFill>
        <p:spPr>
          <a:xfrm>
            <a:off x="244887" y="1017022"/>
            <a:ext cx="11567361" cy="5308827"/>
          </a:xfrm>
          <a:prstGeom prst="rect">
            <a:avLst/>
          </a:prstGeom>
        </p:spPr>
      </p:pic>
    </p:spTree>
    <p:extLst>
      <p:ext uri="{BB962C8B-B14F-4D97-AF65-F5344CB8AC3E}">
        <p14:creationId xmlns:p14="http://schemas.microsoft.com/office/powerpoint/2010/main" val="30719482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0357656" cy="1209539"/>
            <a:chOff x="2" y="3832"/>
            <a:chExt cx="10357656"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60816" y="256177"/>
              <a:ext cx="7996842" cy="584775"/>
            </a:xfrm>
            <a:prstGeom prst="rect">
              <a:avLst/>
            </a:prstGeom>
          </p:spPr>
          <p:txBody>
            <a:bodyPr wrap="square">
              <a:spAutoFit/>
            </a:bodyPr>
            <a:lstStyle/>
            <a:p>
              <a:r>
                <a:rPr lang="tr-TR" sz="3200" dirty="0"/>
                <a:t>İDARİ BİRİMLER VE KOORDİNATÖRLÜKLER</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60079" y="1307307"/>
            <a:ext cx="10465805"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5" name="Resim 4" descr="metin içeren bir resim&#10;&#10;Açıklama otomatik olarak oluşturuldu">
            <a:extLst>
              <a:ext uri="{FF2B5EF4-FFF2-40B4-BE49-F238E27FC236}">
                <a16:creationId xmlns:a16="http://schemas.microsoft.com/office/drawing/2014/main" id="{F3A0713D-0E89-8ED5-22F7-6F9AFF6CC074}"/>
              </a:ext>
            </a:extLst>
          </p:cNvPr>
          <p:cNvPicPr>
            <a:picLocks noChangeAspect="1"/>
          </p:cNvPicPr>
          <p:nvPr/>
        </p:nvPicPr>
        <p:blipFill>
          <a:blip r:embed="rId4"/>
          <a:stretch>
            <a:fillRect/>
          </a:stretch>
        </p:blipFill>
        <p:spPr>
          <a:xfrm>
            <a:off x="244888" y="1093297"/>
            <a:ext cx="11702224" cy="5064907"/>
          </a:xfrm>
          <a:prstGeom prst="rect">
            <a:avLst/>
          </a:prstGeom>
        </p:spPr>
      </p:pic>
    </p:spTree>
    <p:extLst>
      <p:ext uri="{BB962C8B-B14F-4D97-AF65-F5344CB8AC3E}">
        <p14:creationId xmlns:p14="http://schemas.microsoft.com/office/powerpoint/2010/main" val="7517256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ARAŞTIRMA MERKEZLERİ</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51027" y="1307307"/>
            <a:ext cx="10583500"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5" name="Resim 4" descr="metin içeren bir resim&#10;&#10;Açıklama otomatik olarak oluşturuldu">
            <a:extLst>
              <a:ext uri="{FF2B5EF4-FFF2-40B4-BE49-F238E27FC236}">
                <a16:creationId xmlns:a16="http://schemas.microsoft.com/office/drawing/2014/main" id="{6B2D8175-A59D-D1F0-3B67-A640C657EC61}"/>
              </a:ext>
            </a:extLst>
          </p:cNvPr>
          <p:cNvPicPr>
            <a:picLocks noChangeAspect="1"/>
          </p:cNvPicPr>
          <p:nvPr/>
        </p:nvPicPr>
        <p:blipFill>
          <a:blip r:embed="rId4"/>
          <a:stretch>
            <a:fillRect/>
          </a:stretch>
        </p:blipFill>
        <p:spPr>
          <a:xfrm>
            <a:off x="244888" y="1262062"/>
            <a:ext cx="11455700" cy="5054762"/>
          </a:xfrm>
          <a:prstGeom prst="rect">
            <a:avLst/>
          </a:prstGeom>
        </p:spPr>
      </p:pic>
    </p:spTree>
    <p:extLst>
      <p:ext uri="{BB962C8B-B14F-4D97-AF65-F5344CB8AC3E}">
        <p14:creationId xmlns:p14="http://schemas.microsoft.com/office/powerpoint/2010/main" val="1657693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097489" cy="1209539"/>
            <a:chOff x="2" y="3832"/>
            <a:chExt cx="11097489"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8384271" cy="584775"/>
            </a:xfrm>
            <a:prstGeom prst="rect">
              <a:avLst/>
            </a:prstGeom>
          </p:spPr>
          <p:txBody>
            <a:bodyPr wrap="square">
              <a:spAutoFit/>
            </a:bodyPr>
            <a:lstStyle/>
            <a:p>
              <a:r>
                <a:rPr lang="tr-TR" sz="3200" dirty="0"/>
                <a:t>ÜNİVERSİTEMİZİN DİĞER KURUMLARLA İLİŞKİLERİ</a:t>
              </a:r>
            </a:p>
          </p:txBody>
        </p:sp>
      </p:grpSp>
      <p:sp>
        <p:nvSpPr>
          <p:cNvPr id="14" name="Rectangle 3"/>
          <p:cNvSpPr txBox="1">
            <a:spLocks noChangeArrowheads="1"/>
          </p:cNvSpPr>
          <p:nvPr/>
        </p:nvSpPr>
        <p:spPr bwMode="auto">
          <a:xfrm>
            <a:off x="161761"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532" y="1733708"/>
            <a:ext cx="3201719" cy="3046110"/>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471" y="3616037"/>
            <a:ext cx="3359953" cy="2854122"/>
          </a:xfrm>
          <a:prstGeom prst="rect">
            <a:avLst/>
          </a:prstGeom>
        </p:spPr>
      </p:pic>
    </p:spTree>
    <p:extLst>
      <p:ext uri="{BB962C8B-B14F-4D97-AF65-F5344CB8AC3E}">
        <p14:creationId xmlns:p14="http://schemas.microsoft.com/office/powerpoint/2010/main" val="9582928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097489" cy="1209539"/>
            <a:chOff x="2" y="3832"/>
            <a:chExt cx="11097489"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8384271" cy="584775"/>
            </a:xfrm>
            <a:prstGeom prst="rect">
              <a:avLst/>
            </a:prstGeom>
          </p:spPr>
          <p:txBody>
            <a:bodyPr wrap="square">
              <a:spAutoFit/>
            </a:bodyPr>
            <a:lstStyle/>
            <a:p>
              <a:r>
                <a:rPr lang="tr-TR" sz="3200" dirty="0"/>
                <a:t>ÜNİVERSİTEMİZİN DİĞER KURUMLARLA İLİŞKİLERİ</a:t>
              </a:r>
            </a:p>
          </p:txBody>
        </p:sp>
      </p:grpSp>
      <p:sp>
        <p:nvSpPr>
          <p:cNvPr id="14" name="Rectangle 3"/>
          <p:cNvSpPr txBox="1">
            <a:spLocks noChangeArrowheads="1"/>
          </p:cNvSpPr>
          <p:nvPr/>
        </p:nvSpPr>
        <p:spPr bwMode="auto">
          <a:xfrm>
            <a:off x="161761"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17" y="1635609"/>
            <a:ext cx="7381875" cy="4495800"/>
          </a:xfrm>
          <a:prstGeom prst="rect">
            <a:avLst/>
          </a:prstGeom>
        </p:spPr>
      </p:pic>
    </p:spTree>
    <p:extLst>
      <p:ext uri="{BB962C8B-B14F-4D97-AF65-F5344CB8AC3E}">
        <p14:creationId xmlns:p14="http://schemas.microsoft.com/office/powerpoint/2010/main" val="12272150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097489" cy="1209539"/>
            <a:chOff x="2" y="3832"/>
            <a:chExt cx="11097489"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8384271" cy="584775"/>
            </a:xfrm>
            <a:prstGeom prst="rect">
              <a:avLst/>
            </a:prstGeom>
          </p:spPr>
          <p:txBody>
            <a:bodyPr wrap="square">
              <a:spAutoFit/>
            </a:bodyPr>
            <a:lstStyle/>
            <a:p>
              <a:r>
                <a:rPr lang="tr-TR" sz="3200" dirty="0"/>
                <a:t>ÜNİVERSİTEMİZİN DİĞER KURUMLARLA İLİŞKİLERİ</a:t>
              </a:r>
            </a:p>
          </p:txBody>
        </p:sp>
      </p:grpSp>
      <p:sp>
        <p:nvSpPr>
          <p:cNvPr id="14" name="Rectangle 3"/>
          <p:cNvSpPr txBox="1">
            <a:spLocks noChangeArrowheads="1"/>
          </p:cNvSpPr>
          <p:nvPr/>
        </p:nvSpPr>
        <p:spPr bwMode="auto">
          <a:xfrm>
            <a:off x="161761"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145" y="777413"/>
            <a:ext cx="8296102" cy="6084419"/>
          </a:xfrm>
          <a:prstGeom prst="rect">
            <a:avLst/>
          </a:prstGeom>
        </p:spPr>
      </p:pic>
    </p:spTree>
    <p:extLst>
      <p:ext uri="{BB962C8B-B14F-4D97-AF65-F5344CB8AC3E}">
        <p14:creationId xmlns:p14="http://schemas.microsoft.com/office/powerpoint/2010/main" val="7968939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0"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097489" cy="1209539"/>
            <a:chOff x="2" y="3832"/>
            <a:chExt cx="11097489"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8384271" cy="584775"/>
            </a:xfrm>
            <a:prstGeom prst="rect">
              <a:avLst/>
            </a:prstGeom>
          </p:spPr>
          <p:txBody>
            <a:bodyPr wrap="square">
              <a:spAutoFit/>
            </a:bodyPr>
            <a:lstStyle/>
            <a:p>
              <a:r>
                <a:rPr lang="tr-TR" sz="3200" dirty="0"/>
                <a:t>SAYILARLA BARTIN ÜNİVERSİTESİ</a:t>
              </a:r>
            </a:p>
          </p:txBody>
        </p:sp>
      </p:grpSp>
      <p:pic>
        <p:nvPicPr>
          <p:cNvPr id="3" name="Resim 2">
            <a:extLst>
              <a:ext uri="{FF2B5EF4-FFF2-40B4-BE49-F238E27FC236}">
                <a16:creationId xmlns:a16="http://schemas.microsoft.com/office/drawing/2014/main" id="{A6C5A256-86C7-72F9-3B0C-35BB874D773C}"/>
              </a:ext>
            </a:extLst>
          </p:cNvPr>
          <p:cNvPicPr>
            <a:picLocks noChangeAspect="1"/>
          </p:cNvPicPr>
          <p:nvPr/>
        </p:nvPicPr>
        <p:blipFill>
          <a:blip r:embed="rId4"/>
          <a:stretch>
            <a:fillRect/>
          </a:stretch>
        </p:blipFill>
        <p:spPr>
          <a:xfrm>
            <a:off x="674557" y="1093297"/>
            <a:ext cx="10583055" cy="5172591"/>
          </a:xfrm>
          <a:prstGeom prst="rect">
            <a:avLst/>
          </a:prstGeom>
        </p:spPr>
      </p:pic>
    </p:spTree>
    <p:extLst>
      <p:ext uri="{BB962C8B-B14F-4D97-AF65-F5344CB8AC3E}">
        <p14:creationId xmlns:p14="http://schemas.microsoft.com/office/powerpoint/2010/main" val="501128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0" y="-1087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097489" cy="1209539"/>
            <a:chOff x="2" y="3832"/>
            <a:chExt cx="11097489"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8384271" cy="584775"/>
            </a:xfrm>
            <a:prstGeom prst="rect">
              <a:avLst/>
            </a:prstGeom>
          </p:spPr>
          <p:txBody>
            <a:bodyPr wrap="square">
              <a:spAutoFit/>
            </a:bodyPr>
            <a:lstStyle/>
            <a:p>
              <a:r>
                <a:rPr lang="tr-TR" sz="3200" dirty="0"/>
                <a:t>ULUSLARARASI ÖĞRENCİ SAYILARI</a:t>
              </a:r>
            </a:p>
          </p:txBody>
        </p:sp>
      </p:grpSp>
      <p:pic>
        <p:nvPicPr>
          <p:cNvPr id="5" name="Resim 4">
            <a:extLst>
              <a:ext uri="{FF2B5EF4-FFF2-40B4-BE49-F238E27FC236}">
                <a16:creationId xmlns:a16="http://schemas.microsoft.com/office/drawing/2014/main" id="{BADEFEA5-20E3-3FA6-A6FB-CA290EE99E98}"/>
              </a:ext>
            </a:extLst>
          </p:cNvPr>
          <p:cNvPicPr>
            <a:picLocks noChangeAspect="1"/>
          </p:cNvPicPr>
          <p:nvPr/>
        </p:nvPicPr>
        <p:blipFill>
          <a:blip r:embed="rId4"/>
          <a:stretch>
            <a:fillRect/>
          </a:stretch>
        </p:blipFill>
        <p:spPr>
          <a:xfrm>
            <a:off x="158620" y="998376"/>
            <a:ext cx="11737911" cy="5631024"/>
          </a:xfrm>
          <a:prstGeom prst="rect">
            <a:avLst/>
          </a:prstGeom>
        </p:spPr>
      </p:pic>
    </p:spTree>
    <p:extLst>
      <p:ext uri="{BB962C8B-B14F-4D97-AF65-F5344CB8AC3E}">
        <p14:creationId xmlns:p14="http://schemas.microsoft.com/office/powerpoint/2010/main" val="16253488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0"/>
            <a:ext cx="12192000" cy="6955768"/>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KALİTE POLİTİKAMIZ</a:t>
              </a:r>
            </a:p>
          </p:txBody>
        </p:sp>
      </p:gr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34" y="1465716"/>
            <a:ext cx="8949266" cy="4858884"/>
          </a:xfrm>
          <a:prstGeom prst="rect">
            <a:avLst/>
          </a:prstGeom>
        </p:spPr>
      </p:pic>
    </p:spTree>
    <p:extLst>
      <p:ext uri="{BB962C8B-B14F-4D97-AF65-F5344CB8AC3E}">
        <p14:creationId xmlns:p14="http://schemas.microsoft.com/office/powerpoint/2010/main" val="41401046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D43AF7-68D5-6D18-89F2-FD3290E72C01}"/>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06B8D955-B661-E64E-0147-12E19E12D40A}"/>
              </a:ext>
            </a:extLst>
          </p:cNvPr>
          <p:cNvPicPr>
            <a:picLocks noGrp="1" noChangeAspect="1"/>
          </p:cNvPicPr>
          <p:nvPr>
            <p:ph idx="1"/>
          </p:nvPr>
        </p:nvPicPr>
        <p:blipFill>
          <a:blip r:embed="rId2"/>
          <a:stretch>
            <a:fillRect/>
          </a:stretch>
        </p:blipFill>
        <p:spPr>
          <a:xfrm>
            <a:off x="1093622" y="102638"/>
            <a:ext cx="10515600" cy="6214186"/>
          </a:xfrm>
        </p:spPr>
      </p:pic>
    </p:spTree>
    <p:extLst>
      <p:ext uri="{BB962C8B-B14F-4D97-AF65-F5344CB8AC3E}">
        <p14:creationId xmlns:p14="http://schemas.microsoft.com/office/powerpoint/2010/main" val="40203694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166254" y="-241070"/>
            <a:ext cx="12192000" cy="6936647"/>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679380" cy="1209539"/>
            <a:chOff x="2" y="3832"/>
            <a:chExt cx="11679380"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02378" y="256177"/>
              <a:ext cx="9277004" cy="584775"/>
            </a:xfrm>
            <a:prstGeom prst="rect">
              <a:avLst/>
            </a:prstGeom>
          </p:spPr>
          <p:txBody>
            <a:bodyPr wrap="square">
              <a:spAutoFit/>
            </a:bodyPr>
            <a:lstStyle/>
            <a:p>
              <a:r>
                <a:rPr lang="tr-TR" sz="3200" dirty="0"/>
                <a:t>AKILLI LOJİSTİK, BÜTÜNLEŞİK BÖLGE UYGULAMALARI</a:t>
              </a:r>
            </a:p>
          </p:txBody>
        </p:sp>
      </p:grpSp>
      <p:sp>
        <p:nvSpPr>
          <p:cNvPr id="2" name="Metin kutusu 1"/>
          <p:cNvSpPr txBox="1"/>
          <p:nvPr/>
        </p:nvSpPr>
        <p:spPr>
          <a:xfrm>
            <a:off x="243840" y="1465716"/>
            <a:ext cx="11371811" cy="646331"/>
          </a:xfrm>
          <a:prstGeom prst="rect">
            <a:avLst/>
          </a:prstGeom>
          <a:noFill/>
        </p:spPr>
        <p:txBody>
          <a:bodyPr wrap="square" rtlCol="0">
            <a:spAutoFit/>
          </a:bodyPr>
          <a:lstStyle/>
          <a:p>
            <a:r>
              <a:rPr lang="tr-TR" b="1" dirty="0"/>
              <a:t>Yükseköğretim Kurulu (YÖK) tarafından ‘Bölgesel Kalkınma Odaklı Misyon Farklılaşması ve İhtisaslaşma Projesi’ kapsamında ‘Akıllı Lojistik ve Bütünleşik Bölge Uygulamaları’ alanında Üniversitemiz ihtisaslaşmaya hak kazandı.</a:t>
            </a: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288" y="2321474"/>
            <a:ext cx="4896197" cy="4164676"/>
          </a:xfrm>
          <a:prstGeom prst="rect">
            <a:avLst/>
          </a:prstGeom>
        </p:spPr>
      </p:pic>
      <p:sp>
        <p:nvSpPr>
          <p:cNvPr id="7" name="Metin kutusu 6"/>
          <p:cNvSpPr txBox="1"/>
          <p:nvPr/>
        </p:nvSpPr>
        <p:spPr>
          <a:xfrm>
            <a:off x="243840" y="2502132"/>
            <a:ext cx="5367251" cy="3785652"/>
          </a:xfrm>
          <a:prstGeom prst="rect">
            <a:avLst/>
          </a:prstGeom>
          <a:noFill/>
        </p:spPr>
        <p:txBody>
          <a:bodyPr wrap="square" rtlCol="0">
            <a:spAutoFit/>
          </a:bodyPr>
          <a:lstStyle/>
          <a:p>
            <a:r>
              <a:rPr lang="tr-TR" sz="1600" dirty="0"/>
              <a:t>Sultan Abdülhamit döneminde hazırlanan ''Anadolu'da Genel Üretim Raporu''</a:t>
            </a:r>
            <a:r>
              <a:rPr lang="tr-TR" sz="1600" dirty="0" err="1"/>
              <a:t>nda</a:t>
            </a:r>
            <a:r>
              <a:rPr lang="tr-TR" sz="1600" dirty="0"/>
              <a:t> </a:t>
            </a:r>
            <a:r>
              <a:rPr lang="tr-TR" sz="1600" dirty="0" err="1"/>
              <a:t>Filyos'ta</a:t>
            </a:r>
            <a:r>
              <a:rPr lang="tr-TR" sz="1600" dirty="0"/>
              <a:t> denizden açılacak kanallar vasıtasıyla gemilerin Gökçebey ilçesine kadar girerek yükleme-boşaltma yapabileceği uluslararası bir ticaret ve sanayi alanı oluşturulması projesiyle kurulan yatırım hayali, havzanın 8 Eylül 2012'te Bakanlar Kurulu Kararı ile Karma Endüstri Bölgesi ilan edilmesiyle gerçeğe dönüştü.</a:t>
            </a:r>
          </a:p>
          <a:p>
            <a:r>
              <a:rPr lang="tr-TR" sz="1600" dirty="0" err="1"/>
              <a:t>Filyos</a:t>
            </a:r>
            <a:r>
              <a:rPr lang="tr-TR" sz="1600" dirty="0"/>
              <a:t> Limanı ve geri sahasındaki endüstri tesisleri için geliştirilen ''</a:t>
            </a:r>
            <a:r>
              <a:rPr lang="tr-TR" sz="1600" dirty="0" err="1"/>
              <a:t>Filyos</a:t>
            </a:r>
            <a:r>
              <a:rPr lang="tr-TR" sz="1600" dirty="0"/>
              <a:t> Vadisi Projesi'', Türkiye'nin en büyük 5 yatırımı arasında yer alıyor.</a:t>
            </a:r>
          </a:p>
          <a:p>
            <a:r>
              <a:rPr lang="tr-TR" sz="1600" dirty="0"/>
              <a:t>Bünyesinde </a:t>
            </a:r>
            <a:r>
              <a:rPr lang="tr-TR" sz="1600" dirty="0" err="1"/>
              <a:t>Filyos</a:t>
            </a:r>
            <a:r>
              <a:rPr lang="tr-TR" sz="1600" dirty="0"/>
              <a:t> Endüstri Bölgesi, </a:t>
            </a:r>
            <a:r>
              <a:rPr lang="tr-TR" sz="1600" dirty="0" err="1"/>
              <a:t>Filyos</a:t>
            </a:r>
            <a:r>
              <a:rPr lang="tr-TR" sz="1600" dirty="0"/>
              <a:t> Serbest Bölgesi ve Serbest Bölge Gelişme Alanı'nı da barındıran projede </a:t>
            </a:r>
            <a:r>
              <a:rPr lang="tr-TR" sz="1600" dirty="0" err="1"/>
              <a:t>Filyos</a:t>
            </a:r>
            <a:r>
              <a:rPr lang="tr-TR" sz="1600" dirty="0"/>
              <a:t> Limanı'nın Türkiye'nin artan dış ticaretini karşılamak ve bölgesel bir aktarma merkezi olmasını sağlamak için planlanan yatırım olarak dikkati çekiyor. </a:t>
            </a:r>
          </a:p>
        </p:txBody>
      </p:sp>
    </p:spTree>
    <p:extLst>
      <p:ext uri="{BB962C8B-B14F-4D97-AF65-F5344CB8AC3E}">
        <p14:creationId xmlns:p14="http://schemas.microsoft.com/office/powerpoint/2010/main" val="32053417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166254" y="-74815"/>
            <a:ext cx="12192000" cy="6936647"/>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679380" cy="1209539"/>
            <a:chOff x="2" y="3832"/>
            <a:chExt cx="11679380"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02378" y="256177"/>
              <a:ext cx="9277004" cy="584775"/>
            </a:xfrm>
            <a:prstGeom prst="rect">
              <a:avLst/>
            </a:prstGeom>
          </p:spPr>
          <p:txBody>
            <a:bodyPr wrap="square">
              <a:spAutoFit/>
            </a:bodyPr>
            <a:lstStyle/>
            <a:p>
              <a:r>
                <a:rPr lang="tr-TR" sz="3200" dirty="0"/>
                <a:t>AKILLI LOJİSTİK, BÜTÜNLEŞİK BÖLGE UYGULAMALARI</a:t>
              </a:r>
            </a:p>
          </p:txBody>
        </p:sp>
      </p:grpSp>
      <p:sp>
        <p:nvSpPr>
          <p:cNvPr id="2" name="Metin kutusu 1"/>
          <p:cNvSpPr txBox="1"/>
          <p:nvPr/>
        </p:nvSpPr>
        <p:spPr>
          <a:xfrm>
            <a:off x="243840" y="1465716"/>
            <a:ext cx="11371811" cy="646331"/>
          </a:xfrm>
          <a:prstGeom prst="rect">
            <a:avLst/>
          </a:prstGeom>
          <a:noFill/>
        </p:spPr>
        <p:txBody>
          <a:bodyPr wrap="square" rtlCol="0">
            <a:spAutoFit/>
          </a:bodyPr>
          <a:lstStyle/>
          <a:p>
            <a:r>
              <a:rPr lang="tr-TR" b="1" dirty="0"/>
              <a:t>Yükseköğretim Kurulu (YÖK) tarafından ‘Bölgesel Kalkınma Odaklı Misyon Farklılaşması ve İhtisaslaşma Projesi’ kapsamında ‘Akıllı Lojistik ve Bütünleşik Bölge Uygulamaları’ alanında Üniversitemiz ihtisaslaşmaya hak kazandı.</a:t>
            </a: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55" y="2211185"/>
            <a:ext cx="5267498" cy="3960858"/>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662" y="2211186"/>
            <a:ext cx="5079076" cy="3960858"/>
          </a:xfrm>
          <a:prstGeom prst="rect">
            <a:avLst/>
          </a:prstGeom>
        </p:spPr>
      </p:pic>
    </p:spTree>
    <p:extLst>
      <p:ext uri="{BB962C8B-B14F-4D97-AF65-F5344CB8AC3E}">
        <p14:creationId xmlns:p14="http://schemas.microsoft.com/office/powerpoint/2010/main" val="1362928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FFF3CE-898A-2A35-58C0-4F95E57F6C63}"/>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856FE45-2E4C-86A6-BF2E-E412781E3E8E}"/>
              </a:ext>
            </a:extLst>
          </p:cNvPr>
          <p:cNvPicPr>
            <a:picLocks noGrp="1" noChangeAspect="1"/>
          </p:cNvPicPr>
          <p:nvPr>
            <p:ph idx="1"/>
          </p:nvPr>
        </p:nvPicPr>
        <p:blipFill>
          <a:blip r:embed="rId2"/>
          <a:stretch>
            <a:fillRect/>
          </a:stretch>
        </p:blipFill>
        <p:spPr>
          <a:xfrm>
            <a:off x="524656" y="127819"/>
            <a:ext cx="11667344" cy="6617110"/>
          </a:xfrm>
        </p:spPr>
      </p:pic>
    </p:spTree>
    <p:extLst>
      <p:ext uri="{BB962C8B-B14F-4D97-AF65-F5344CB8AC3E}">
        <p14:creationId xmlns:p14="http://schemas.microsoft.com/office/powerpoint/2010/main" val="25377127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EC0641-B9D2-4016-9D88-7CEE27E40046}"/>
              </a:ext>
            </a:extLst>
          </p:cNvPr>
          <p:cNvSpPr>
            <a:spLocks noGrp="1"/>
          </p:cNvSpPr>
          <p:nvPr>
            <p:ph type="title"/>
          </p:nvPr>
        </p:nvSpPr>
        <p:spPr/>
        <p:txBody>
          <a:bodyPr/>
          <a:lstStyle/>
          <a:p>
            <a:endParaRPr lang="tr-TR"/>
          </a:p>
        </p:txBody>
      </p:sp>
      <p:pic>
        <p:nvPicPr>
          <p:cNvPr id="5" name="İçerik Yer Tutucusu 4" descr="harita içeren bir resim&#10;&#10;Açıklama otomatik olarak oluşturuldu">
            <a:extLst>
              <a:ext uri="{FF2B5EF4-FFF2-40B4-BE49-F238E27FC236}">
                <a16:creationId xmlns:a16="http://schemas.microsoft.com/office/drawing/2014/main" id="{851BD3D8-BAFD-7294-ED6A-03B5CE511CE8}"/>
              </a:ext>
            </a:extLst>
          </p:cNvPr>
          <p:cNvPicPr>
            <a:picLocks noGrp="1" noChangeAspect="1"/>
          </p:cNvPicPr>
          <p:nvPr>
            <p:ph idx="1"/>
          </p:nvPr>
        </p:nvPicPr>
        <p:blipFill>
          <a:blip r:embed="rId2"/>
          <a:stretch>
            <a:fillRect/>
          </a:stretch>
        </p:blipFill>
        <p:spPr>
          <a:xfrm>
            <a:off x="224852" y="0"/>
            <a:ext cx="11741005" cy="6980903"/>
          </a:xfrm>
        </p:spPr>
      </p:pic>
    </p:spTree>
    <p:extLst>
      <p:ext uri="{BB962C8B-B14F-4D97-AF65-F5344CB8AC3E}">
        <p14:creationId xmlns:p14="http://schemas.microsoft.com/office/powerpoint/2010/main" val="31375939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çerik Yer Tutucusu 4" descr="metin, doğa, sahil içeren bir resim&#10;&#10;Açıklama otomatik olarak oluşturuldu">
            <a:extLst>
              <a:ext uri="{FF2B5EF4-FFF2-40B4-BE49-F238E27FC236}">
                <a16:creationId xmlns:a16="http://schemas.microsoft.com/office/drawing/2014/main" id="{0A3B015E-CF82-E3DD-49AF-043B7243601E}"/>
              </a:ext>
            </a:extLst>
          </p:cNvPr>
          <p:cNvPicPr>
            <a:picLocks noGrp="1" noChangeAspect="1"/>
          </p:cNvPicPr>
          <p:nvPr>
            <p:ph idx="1"/>
          </p:nvPr>
        </p:nvPicPr>
        <p:blipFill rotWithShape="1">
          <a:blip r:embed="rId2"/>
          <a:srcRect l="8026" r="12849"/>
          <a:stretch/>
        </p:blipFill>
        <p:spPr>
          <a:xfrm>
            <a:off x="20" y="1282"/>
            <a:ext cx="12191980" cy="6856718"/>
          </a:xfrm>
          <a:prstGeom prst="rect">
            <a:avLst/>
          </a:prstGeom>
        </p:spPr>
      </p:pic>
    </p:spTree>
    <p:extLst>
      <p:ext uri="{BB962C8B-B14F-4D97-AF65-F5344CB8AC3E}">
        <p14:creationId xmlns:p14="http://schemas.microsoft.com/office/powerpoint/2010/main" val="8412778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DB0B64-E4DE-A764-F63E-9C9084D0AFBC}"/>
              </a:ext>
            </a:extLst>
          </p:cNvPr>
          <p:cNvSpPr>
            <a:spLocks noGrp="1"/>
          </p:cNvSpPr>
          <p:nvPr>
            <p:ph type="title"/>
          </p:nvPr>
        </p:nvSpPr>
        <p:spPr/>
        <p:txBody>
          <a:bodyPr/>
          <a:lstStyle/>
          <a:p>
            <a:endParaRPr lang="tr-TR"/>
          </a:p>
        </p:txBody>
      </p:sp>
      <p:pic>
        <p:nvPicPr>
          <p:cNvPr id="5" name="İçerik Yer Tutucusu 4" descr="metin, doğa, sahil, burun içeren bir resim&#10;&#10;Açıklama otomatik olarak oluşturuldu">
            <a:extLst>
              <a:ext uri="{FF2B5EF4-FFF2-40B4-BE49-F238E27FC236}">
                <a16:creationId xmlns:a16="http://schemas.microsoft.com/office/drawing/2014/main" id="{5D148F2D-C34E-4127-EC7A-D30DA9A366D0}"/>
              </a:ext>
            </a:extLst>
          </p:cNvPr>
          <p:cNvPicPr>
            <a:picLocks noGrp="1" noChangeAspect="1"/>
          </p:cNvPicPr>
          <p:nvPr>
            <p:ph idx="1"/>
          </p:nvPr>
        </p:nvPicPr>
        <p:blipFill>
          <a:blip r:embed="rId2"/>
          <a:stretch>
            <a:fillRect/>
          </a:stretch>
        </p:blipFill>
        <p:spPr>
          <a:xfrm>
            <a:off x="1332794" y="179882"/>
            <a:ext cx="10021006" cy="6312993"/>
          </a:xfrm>
        </p:spPr>
      </p:pic>
    </p:spTree>
    <p:extLst>
      <p:ext uri="{BB962C8B-B14F-4D97-AF65-F5344CB8AC3E}">
        <p14:creationId xmlns:p14="http://schemas.microsoft.com/office/powerpoint/2010/main" val="21301507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F0EBF9-2DC6-B0D1-48B4-2B595197E88D}"/>
              </a:ext>
            </a:extLst>
          </p:cNvPr>
          <p:cNvSpPr>
            <a:spLocks noGrp="1"/>
          </p:cNvSpPr>
          <p:nvPr>
            <p:ph type="title"/>
          </p:nvPr>
        </p:nvSpPr>
        <p:spPr>
          <a:xfrm>
            <a:off x="838200" y="681037"/>
            <a:ext cx="10515600" cy="1325563"/>
          </a:xfrm>
        </p:spPr>
        <p:txBody>
          <a:bodyPr/>
          <a:lstStyle/>
          <a:p>
            <a:endParaRPr lang="tr-TR"/>
          </a:p>
        </p:txBody>
      </p:sp>
      <p:pic>
        <p:nvPicPr>
          <p:cNvPr id="5" name="İçerik Yer Tutucusu 4">
            <a:extLst>
              <a:ext uri="{FF2B5EF4-FFF2-40B4-BE49-F238E27FC236}">
                <a16:creationId xmlns:a16="http://schemas.microsoft.com/office/drawing/2014/main" id="{5ABB6E12-10AF-AAB2-F04E-513A3EF23E4B}"/>
              </a:ext>
            </a:extLst>
          </p:cNvPr>
          <p:cNvPicPr>
            <a:picLocks noGrp="1" noChangeAspect="1"/>
          </p:cNvPicPr>
          <p:nvPr>
            <p:ph idx="1"/>
          </p:nvPr>
        </p:nvPicPr>
        <p:blipFill>
          <a:blip r:embed="rId2"/>
          <a:stretch>
            <a:fillRect/>
          </a:stretch>
        </p:blipFill>
        <p:spPr>
          <a:xfrm>
            <a:off x="629587" y="239843"/>
            <a:ext cx="10176206" cy="5937120"/>
          </a:xfrm>
        </p:spPr>
      </p:pic>
    </p:spTree>
    <p:extLst>
      <p:ext uri="{BB962C8B-B14F-4D97-AF65-F5344CB8AC3E}">
        <p14:creationId xmlns:p14="http://schemas.microsoft.com/office/powerpoint/2010/main" val="2159766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167135-2864-2C26-FF22-485E66E237CE}"/>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4A9C848-4BE4-F777-CEEA-93981F00AFB8}"/>
              </a:ext>
            </a:extLst>
          </p:cNvPr>
          <p:cNvPicPr>
            <a:picLocks noGrp="1" noChangeAspect="1"/>
          </p:cNvPicPr>
          <p:nvPr>
            <p:ph idx="1"/>
          </p:nvPr>
        </p:nvPicPr>
        <p:blipFill>
          <a:blip r:embed="rId2"/>
          <a:stretch>
            <a:fillRect/>
          </a:stretch>
        </p:blipFill>
        <p:spPr>
          <a:xfrm>
            <a:off x="689548" y="365125"/>
            <a:ext cx="11032760" cy="6275518"/>
          </a:xfrm>
        </p:spPr>
      </p:pic>
    </p:spTree>
    <p:extLst>
      <p:ext uri="{BB962C8B-B14F-4D97-AF65-F5344CB8AC3E}">
        <p14:creationId xmlns:p14="http://schemas.microsoft.com/office/powerpoint/2010/main" val="36110037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çerik Yer Tutucusu 4" descr="metin içeren bir resim&#10;&#10;Açıklama otomatik olarak oluşturuldu">
            <a:extLst>
              <a:ext uri="{FF2B5EF4-FFF2-40B4-BE49-F238E27FC236}">
                <a16:creationId xmlns:a16="http://schemas.microsoft.com/office/drawing/2014/main" id="{1357AB36-B412-5769-76B0-95145CA8AB2E}"/>
              </a:ext>
            </a:extLst>
          </p:cNvPr>
          <p:cNvPicPr>
            <a:picLocks noGrp="1" noChangeAspect="1"/>
          </p:cNvPicPr>
          <p:nvPr>
            <p:ph idx="1"/>
          </p:nvPr>
        </p:nvPicPr>
        <p:blipFill rotWithShape="1">
          <a:blip r:embed="rId2"/>
          <a:srcRect t="13229" b="18395"/>
          <a:stretch/>
        </p:blipFill>
        <p:spPr>
          <a:xfrm>
            <a:off x="20" y="-623455"/>
            <a:ext cx="12191980" cy="7319223"/>
          </a:xfrm>
          <a:prstGeom prst="rect">
            <a:avLst/>
          </a:prstGeom>
        </p:spPr>
      </p:pic>
    </p:spTree>
    <p:extLst>
      <p:ext uri="{BB962C8B-B14F-4D97-AF65-F5344CB8AC3E}">
        <p14:creationId xmlns:p14="http://schemas.microsoft.com/office/powerpoint/2010/main" val="28669968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33250" y="0"/>
            <a:ext cx="12192000" cy="6951936"/>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089465"/>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35876" y="256177"/>
              <a:ext cx="6234546" cy="584775"/>
            </a:xfrm>
            <a:prstGeom prst="rect">
              <a:avLst/>
            </a:prstGeom>
          </p:spPr>
          <p:txBody>
            <a:bodyPr wrap="square">
              <a:spAutoFit/>
            </a:bodyPr>
            <a:lstStyle/>
            <a:p>
              <a:r>
                <a:rPr lang="tr-TR" altLang="tr-TR" sz="3200" b="1" dirty="0">
                  <a:solidFill>
                    <a:schemeClr val="accent1">
                      <a:lumMod val="50000"/>
                    </a:schemeClr>
                  </a:solidFill>
                  <a:latin typeface="Helvetica" pitchFamily="34" charset="0"/>
                </a:rPr>
                <a:t>AKADEMİK TEŞKİLAT ŞEMASI</a:t>
              </a:r>
              <a:endParaRPr lang="tr-TR" sz="3200" dirty="0"/>
            </a:p>
          </p:txBody>
        </p:sp>
      </p:grpSp>
      <p:sp>
        <p:nvSpPr>
          <p:cNvPr id="14" name="Rectangle 3"/>
          <p:cNvSpPr txBox="1">
            <a:spLocks noChangeArrowheads="1"/>
          </p:cNvSpPr>
          <p:nvPr/>
        </p:nvSpPr>
        <p:spPr bwMode="auto">
          <a:xfrm>
            <a:off x="190502" y="1163782"/>
            <a:ext cx="9435636" cy="574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tr-TR" sz="2400" b="1" u="sng" dirty="0">
                <a:latin typeface="Helvetica" panose="020B0604020202020204" pitchFamily="34" charset="0"/>
                <a:ea typeface="Cambria" panose="02040503050406030204" pitchFamily="18" charset="0"/>
                <a:cs typeface="Helvetica" panose="020B0604020202020204" pitchFamily="34" charset="0"/>
              </a:rPr>
              <a:t> </a:t>
            </a:r>
            <a:endParaRPr lang="tr-TR" sz="2400" dirty="0">
              <a:latin typeface="Helvetica" panose="020B0604020202020204" pitchFamily="34" charset="0"/>
              <a:ea typeface="Cambria" panose="02040503050406030204" pitchFamily="18" charset="0"/>
              <a:cs typeface="Helvetica" panose="020B0604020202020204" pitchFamily="34" charset="0"/>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68" y="1093297"/>
            <a:ext cx="9277003" cy="5812602"/>
          </a:xfrm>
          <a:prstGeom prst="rect">
            <a:avLst/>
          </a:prstGeom>
        </p:spPr>
      </p:pic>
    </p:spTree>
    <p:extLst>
      <p:ext uri="{BB962C8B-B14F-4D97-AF65-F5344CB8AC3E}">
        <p14:creationId xmlns:p14="http://schemas.microsoft.com/office/powerpoint/2010/main" val="4646159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çerik Yer Tutucusu 4" descr="metin, çayır, doğa içeren bir resim&#10;&#10;Açıklama otomatik olarak oluşturuldu">
            <a:extLst>
              <a:ext uri="{FF2B5EF4-FFF2-40B4-BE49-F238E27FC236}">
                <a16:creationId xmlns:a16="http://schemas.microsoft.com/office/drawing/2014/main" id="{0787EFF2-7330-01FC-F243-57E56CA74F02}"/>
              </a:ext>
            </a:extLst>
          </p:cNvPr>
          <p:cNvPicPr>
            <a:picLocks noGrp="1" noChangeAspect="1"/>
          </p:cNvPicPr>
          <p:nvPr>
            <p:ph idx="1"/>
          </p:nvPr>
        </p:nvPicPr>
        <p:blipFill rotWithShape="1">
          <a:blip r:embed="rId2"/>
          <a:srcRect l="19064" r="3588" b="-1"/>
          <a:stretch/>
        </p:blipFill>
        <p:spPr>
          <a:xfrm>
            <a:off x="20" y="1282"/>
            <a:ext cx="12191980" cy="6856718"/>
          </a:xfrm>
          <a:prstGeom prst="rect">
            <a:avLst/>
          </a:prstGeom>
        </p:spPr>
      </p:pic>
    </p:spTree>
    <p:extLst>
      <p:ext uri="{BB962C8B-B14F-4D97-AF65-F5344CB8AC3E}">
        <p14:creationId xmlns:p14="http://schemas.microsoft.com/office/powerpoint/2010/main" val="35299342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B6F2C0-9570-4DB7-ED6E-3A72FF30AE68}"/>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329913A6-3FE7-8671-1583-EEB27E5D468C}"/>
              </a:ext>
            </a:extLst>
          </p:cNvPr>
          <p:cNvPicPr>
            <a:picLocks noGrp="1" noChangeAspect="1"/>
          </p:cNvPicPr>
          <p:nvPr>
            <p:ph idx="1"/>
          </p:nvPr>
        </p:nvPicPr>
        <p:blipFill>
          <a:blip r:embed="rId2"/>
          <a:stretch>
            <a:fillRect/>
          </a:stretch>
        </p:blipFill>
        <p:spPr>
          <a:xfrm>
            <a:off x="644236" y="602673"/>
            <a:ext cx="11139055" cy="5574290"/>
          </a:xfrm>
        </p:spPr>
      </p:pic>
    </p:spTree>
    <p:extLst>
      <p:ext uri="{BB962C8B-B14F-4D97-AF65-F5344CB8AC3E}">
        <p14:creationId xmlns:p14="http://schemas.microsoft.com/office/powerpoint/2010/main" val="36606176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870FBE-8CFD-56C3-FEF1-BDA9DBD479E3}"/>
              </a:ext>
            </a:extLst>
          </p:cNvPr>
          <p:cNvSpPr>
            <a:spLocks noGrp="1"/>
          </p:cNvSpPr>
          <p:nvPr>
            <p:ph type="title"/>
          </p:nvPr>
        </p:nvSpPr>
        <p:spPr/>
        <p:txBody>
          <a:bodyPr/>
          <a:lstStyle/>
          <a:p>
            <a:endParaRPr lang="tr-TR"/>
          </a:p>
        </p:txBody>
      </p:sp>
      <p:pic>
        <p:nvPicPr>
          <p:cNvPr id="5" name="İçerik Yer Tutucusu 4" descr="metin, gazete, ekran görüntüsü içeren bir resim&#10;&#10;Açıklama otomatik olarak oluşturuldu">
            <a:extLst>
              <a:ext uri="{FF2B5EF4-FFF2-40B4-BE49-F238E27FC236}">
                <a16:creationId xmlns:a16="http://schemas.microsoft.com/office/drawing/2014/main" id="{D109933D-8843-352C-2032-28891AAB04FC}"/>
              </a:ext>
            </a:extLst>
          </p:cNvPr>
          <p:cNvPicPr>
            <a:picLocks noGrp="1" noChangeAspect="1"/>
          </p:cNvPicPr>
          <p:nvPr>
            <p:ph idx="1"/>
          </p:nvPr>
        </p:nvPicPr>
        <p:blipFill>
          <a:blip r:embed="rId2"/>
          <a:stretch>
            <a:fillRect/>
          </a:stretch>
        </p:blipFill>
        <p:spPr>
          <a:xfrm>
            <a:off x="422031" y="623455"/>
            <a:ext cx="11394831" cy="5869420"/>
          </a:xfrm>
        </p:spPr>
      </p:pic>
    </p:spTree>
    <p:extLst>
      <p:ext uri="{BB962C8B-B14F-4D97-AF65-F5344CB8AC3E}">
        <p14:creationId xmlns:p14="http://schemas.microsoft.com/office/powerpoint/2010/main" val="1284493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BE9955-62EE-630E-1EAC-F83718B6B5E1}"/>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5931534-A37A-C224-58E6-299BA56F51E6}"/>
              </a:ext>
            </a:extLst>
          </p:cNvPr>
          <p:cNvPicPr>
            <a:picLocks noGrp="1" noChangeAspect="1"/>
          </p:cNvPicPr>
          <p:nvPr>
            <p:ph idx="1"/>
          </p:nvPr>
        </p:nvPicPr>
        <p:blipFill>
          <a:blip r:embed="rId2"/>
          <a:stretch>
            <a:fillRect/>
          </a:stretch>
        </p:blipFill>
        <p:spPr>
          <a:xfrm>
            <a:off x="569627" y="365125"/>
            <a:ext cx="11452484" cy="6281894"/>
          </a:xfrm>
        </p:spPr>
      </p:pic>
    </p:spTree>
    <p:extLst>
      <p:ext uri="{BB962C8B-B14F-4D97-AF65-F5344CB8AC3E}">
        <p14:creationId xmlns:p14="http://schemas.microsoft.com/office/powerpoint/2010/main" val="482255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9591C9-D712-97ED-9778-6DC1ADB0C27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BB2449C-3669-3036-5E66-6CC54F80E4C1}"/>
              </a:ext>
            </a:extLst>
          </p:cNvPr>
          <p:cNvPicPr>
            <a:picLocks noGrp="1" noChangeAspect="1"/>
          </p:cNvPicPr>
          <p:nvPr>
            <p:ph idx="1"/>
          </p:nvPr>
        </p:nvPicPr>
        <p:blipFill>
          <a:blip r:embed="rId2"/>
          <a:stretch>
            <a:fillRect/>
          </a:stretch>
        </p:blipFill>
        <p:spPr>
          <a:xfrm>
            <a:off x="509666" y="614597"/>
            <a:ext cx="11276656" cy="5878278"/>
          </a:xfrm>
        </p:spPr>
      </p:pic>
    </p:spTree>
    <p:extLst>
      <p:ext uri="{BB962C8B-B14F-4D97-AF65-F5344CB8AC3E}">
        <p14:creationId xmlns:p14="http://schemas.microsoft.com/office/powerpoint/2010/main" val="2945857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94CB92-2668-205A-4D8E-54F03269B865}"/>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CFC03370-8B88-C978-5EB2-F7B6C40805D9}"/>
              </a:ext>
            </a:extLst>
          </p:cNvPr>
          <p:cNvPicPr>
            <a:picLocks noGrp="1" noChangeAspect="1"/>
          </p:cNvPicPr>
          <p:nvPr>
            <p:ph idx="1"/>
          </p:nvPr>
        </p:nvPicPr>
        <p:blipFill>
          <a:blip r:embed="rId2"/>
          <a:stretch>
            <a:fillRect/>
          </a:stretch>
        </p:blipFill>
        <p:spPr>
          <a:xfrm>
            <a:off x="468923" y="773723"/>
            <a:ext cx="11318506" cy="5888920"/>
          </a:xfrm>
        </p:spPr>
      </p:pic>
    </p:spTree>
    <p:extLst>
      <p:ext uri="{BB962C8B-B14F-4D97-AF65-F5344CB8AC3E}">
        <p14:creationId xmlns:p14="http://schemas.microsoft.com/office/powerpoint/2010/main" val="21890836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0114CB-F9F2-4804-1C60-1EC25B22B8E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E1CA2E71-A076-1678-D25C-E65D422C984E}"/>
              </a:ext>
            </a:extLst>
          </p:cNvPr>
          <p:cNvPicPr>
            <a:picLocks noGrp="1" noChangeAspect="1"/>
          </p:cNvPicPr>
          <p:nvPr>
            <p:ph idx="1"/>
          </p:nvPr>
        </p:nvPicPr>
        <p:blipFill>
          <a:blip r:embed="rId2"/>
          <a:stretch>
            <a:fillRect/>
          </a:stretch>
        </p:blipFill>
        <p:spPr>
          <a:xfrm>
            <a:off x="1184557" y="1825625"/>
            <a:ext cx="9822886" cy="4351338"/>
          </a:xfrm>
        </p:spPr>
      </p:pic>
    </p:spTree>
    <p:extLst>
      <p:ext uri="{BB962C8B-B14F-4D97-AF65-F5344CB8AC3E}">
        <p14:creationId xmlns:p14="http://schemas.microsoft.com/office/powerpoint/2010/main" val="2982436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0324CF-CB11-0678-E17B-A1FCB4AAD0E8}"/>
              </a:ext>
            </a:extLst>
          </p:cNvPr>
          <p:cNvSpPr>
            <a:spLocks noGrp="1"/>
          </p:cNvSpPr>
          <p:nvPr>
            <p:ph type="title"/>
          </p:nvPr>
        </p:nvSpPr>
        <p:spPr/>
        <p:txBody>
          <a:bodyPr/>
          <a:lstStyle/>
          <a:p>
            <a:endParaRPr lang="tr-TR"/>
          </a:p>
        </p:txBody>
      </p:sp>
      <p:pic>
        <p:nvPicPr>
          <p:cNvPr id="5" name="İçerik Yer Tutucusu 4" descr="metin içeren bir resim&#10;&#10;Açıklama otomatik olarak oluşturuldu">
            <a:extLst>
              <a:ext uri="{FF2B5EF4-FFF2-40B4-BE49-F238E27FC236}">
                <a16:creationId xmlns:a16="http://schemas.microsoft.com/office/drawing/2014/main" id="{99A73CB6-1FD5-7145-391B-F982F70DEE76}"/>
              </a:ext>
            </a:extLst>
          </p:cNvPr>
          <p:cNvPicPr>
            <a:picLocks noGrp="1" noChangeAspect="1"/>
          </p:cNvPicPr>
          <p:nvPr>
            <p:ph idx="1"/>
          </p:nvPr>
        </p:nvPicPr>
        <p:blipFill>
          <a:blip r:embed="rId2"/>
          <a:stretch>
            <a:fillRect/>
          </a:stretch>
        </p:blipFill>
        <p:spPr>
          <a:xfrm>
            <a:off x="1278219" y="365125"/>
            <a:ext cx="9635561" cy="5811838"/>
          </a:xfrm>
        </p:spPr>
      </p:pic>
    </p:spTree>
    <p:extLst>
      <p:ext uri="{BB962C8B-B14F-4D97-AF65-F5344CB8AC3E}">
        <p14:creationId xmlns:p14="http://schemas.microsoft.com/office/powerpoint/2010/main" val="31448580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çerik Yer Tutucusu 4">
            <a:extLst>
              <a:ext uri="{FF2B5EF4-FFF2-40B4-BE49-F238E27FC236}">
                <a16:creationId xmlns:a16="http://schemas.microsoft.com/office/drawing/2014/main" id="{563495DB-00DD-E9BE-B734-36DCD29844BF}"/>
              </a:ext>
            </a:extLst>
          </p:cNvPr>
          <p:cNvPicPr>
            <a:picLocks noGrp="1" noChangeAspect="1"/>
          </p:cNvPicPr>
          <p:nvPr>
            <p:ph idx="1"/>
          </p:nvPr>
        </p:nvPicPr>
        <p:blipFill rotWithShape="1">
          <a:blip r:embed="rId2"/>
          <a:srcRect l="20430" r="1" b="1"/>
          <a:stretch/>
        </p:blipFill>
        <p:spPr>
          <a:xfrm>
            <a:off x="20" y="1282"/>
            <a:ext cx="12191980" cy="6856718"/>
          </a:xfrm>
          <a:prstGeom prst="rect">
            <a:avLst/>
          </a:prstGeom>
        </p:spPr>
      </p:pic>
    </p:spTree>
    <p:extLst>
      <p:ext uri="{BB962C8B-B14F-4D97-AF65-F5344CB8AC3E}">
        <p14:creationId xmlns:p14="http://schemas.microsoft.com/office/powerpoint/2010/main" val="14328215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0D8323-A812-BA36-32DE-D1D9C636631D}"/>
              </a:ext>
            </a:extLst>
          </p:cNvPr>
          <p:cNvSpPr>
            <a:spLocks noGrp="1"/>
          </p:cNvSpPr>
          <p:nvPr>
            <p:ph type="title"/>
          </p:nvPr>
        </p:nvSpPr>
        <p:spPr/>
        <p:txBody>
          <a:bodyPr/>
          <a:lstStyle/>
          <a:p>
            <a:endParaRPr lang="tr-TR"/>
          </a:p>
        </p:txBody>
      </p:sp>
      <p:pic>
        <p:nvPicPr>
          <p:cNvPr id="5" name="İçerik Yer Tutucusu 4" descr="metin içeren bir resim&#10;&#10;Açıklama otomatik olarak oluşturuldu">
            <a:extLst>
              <a:ext uri="{FF2B5EF4-FFF2-40B4-BE49-F238E27FC236}">
                <a16:creationId xmlns:a16="http://schemas.microsoft.com/office/drawing/2014/main" id="{D8EF2894-E594-D2F5-5FAF-406E213CBCAC}"/>
              </a:ext>
            </a:extLst>
          </p:cNvPr>
          <p:cNvPicPr>
            <a:picLocks noGrp="1" noChangeAspect="1"/>
          </p:cNvPicPr>
          <p:nvPr>
            <p:ph idx="1"/>
          </p:nvPr>
        </p:nvPicPr>
        <p:blipFill>
          <a:blip r:embed="rId2"/>
          <a:stretch>
            <a:fillRect/>
          </a:stretch>
        </p:blipFill>
        <p:spPr>
          <a:xfrm>
            <a:off x="509666" y="224852"/>
            <a:ext cx="11467475" cy="6268023"/>
          </a:xfrm>
        </p:spPr>
      </p:pic>
    </p:spTree>
    <p:extLst>
      <p:ext uri="{BB962C8B-B14F-4D97-AF65-F5344CB8AC3E}">
        <p14:creationId xmlns:p14="http://schemas.microsoft.com/office/powerpoint/2010/main" val="29817353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33250" y="0"/>
            <a:ext cx="12192000" cy="6951936"/>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3"/>
            <a:ext cx="8690385" cy="977070"/>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335876" y="256177"/>
              <a:ext cx="6234546" cy="649225"/>
            </a:xfrm>
            <a:prstGeom prst="rect">
              <a:avLst/>
            </a:prstGeom>
          </p:spPr>
          <p:txBody>
            <a:bodyPr wrap="square">
              <a:spAutoFit/>
            </a:bodyPr>
            <a:lstStyle/>
            <a:p>
              <a:r>
                <a:rPr lang="tr-TR" altLang="tr-TR" sz="3200" b="1" dirty="0">
                  <a:solidFill>
                    <a:schemeClr val="accent1">
                      <a:lumMod val="50000"/>
                    </a:schemeClr>
                  </a:solidFill>
                  <a:latin typeface="Helvetica" pitchFamily="34" charset="0"/>
                </a:rPr>
                <a:t>İDARİ TEŞKİLAT ŞEMASI</a:t>
              </a:r>
              <a:endParaRPr lang="tr-TR" sz="3200" dirty="0"/>
            </a:p>
          </p:txBody>
        </p:sp>
      </p:gr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12" y="728291"/>
            <a:ext cx="8757888" cy="6125876"/>
          </a:xfrm>
          <a:prstGeom prst="rect">
            <a:avLst/>
          </a:prstGeom>
        </p:spPr>
      </p:pic>
    </p:spTree>
    <p:extLst>
      <p:ext uri="{BB962C8B-B14F-4D97-AF65-F5344CB8AC3E}">
        <p14:creationId xmlns:p14="http://schemas.microsoft.com/office/powerpoint/2010/main" val="14498440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157F39-F377-476F-6959-8AB4666C36A2}"/>
              </a:ext>
            </a:extLst>
          </p:cNvPr>
          <p:cNvSpPr>
            <a:spLocks noGrp="1"/>
          </p:cNvSpPr>
          <p:nvPr>
            <p:ph type="title"/>
          </p:nvPr>
        </p:nvSpPr>
        <p:spPr>
          <a:xfrm>
            <a:off x="838200" y="365125"/>
            <a:ext cx="10515600" cy="411623"/>
          </a:xfrm>
        </p:spPr>
        <p:txBody>
          <a:bodyPr>
            <a:normAutofit fontScale="90000"/>
          </a:bodyPr>
          <a:lstStyle/>
          <a:p>
            <a:endParaRPr lang="tr-TR" dirty="0"/>
          </a:p>
        </p:txBody>
      </p:sp>
      <p:pic>
        <p:nvPicPr>
          <p:cNvPr id="5" name="İçerik Yer Tutucusu 4">
            <a:extLst>
              <a:ext uri="{FF2B5EF4-FFF2-40B4-BE49-F238E27FC236}">
                <a16:creationId xmlns:a16="http://schemas.microsoft.com/office/drawing/2014/main" id="{338507A4-45B1-0D70-DDF6-511825937147}"/>
              </a:ext>
            </a:extLst>
          </p:cNvPr>
          <p:cNvPicPr>
            <a:picLocks noGrp="1" noChangeAspect="1"/>
          </p:cNvPicPr>
          <p:nvPr>
            <p:ph idx="1"/>
          </p:nvPr>
        </p:nvPicPr>
        <p:blipFill>
          <a:blip r:embed="rId2"/>
          <a:stretch>
            <a:fillRect/>
          </a:stretch>
        </p:blipFill>
        <p:spPr>
          <a:xfrm>
            <a:off x="570271" y="1129305"/>
            <a:ext cx="11235399" cy="5241997"/>
          </a:xfrm>
        </p:spPr>
      </p:pic>
    </p:spTree>
    <p:extLst>
      <p:ext uri="{BB962C8B-B14F-4D97-AF65-F5344CB8AC3E}">
        <p14:creationId xmlns:p14="http://schemas.microsoft.com/office/powerpoint/2010/main" val="18505354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B1CEA1-F1C4-6822-024E-AD7ABEEF345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AC96EFD-2C60-8FA1-8858-A33F42B47801}"/>
              </a:ext>
            </a:extLst>
          </p:cNvPr>
          <p:cNvPicPr>
            <a:picLocks noGrp="1" noChangeAspect="1"/>
          </p:cNvPicPr>
          <p:nvPr>
            <p:ph idx="1"/>
          </p:nvPr>
        </p:nvPicPr>
        <p:blipFill>
          <a:blip r:embed="rId2"/>
          <a:stretch>
            <a:fillRect/>
          </a:stretch>
        </p:blipFill>
        <p:spPr>
          <a:xfrm>
            <a:off x="623455" y="665018"/>
            <a:ext cx="11045804" cy="5827857"/>
          </a:xfrm>
        </p:spPr>
      </p:pic>
    </p:spTree>
    <p:extLst>
      <p:ext uri="{BB962C8B-B14F-4D97-AF65-F5344CB8AC3E}">
        <p14:creationId xmlns:p14="http://schemas.microsoft.com/office/powerpoint/2010/main" val="15938061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F5906B-B5F8-E5A6-B4FE-51DDCFB4C1D7}"/>
              </a:ext>
            </a:extLst>
          </p:cNvPr>
          <p:cNvSpPr>
            <a:spLocks noGrp="1"/>
          </p:cNvSpPr>
          <p:nvPr>
            <p:ph type="title"/>
          </p:nvPr>
        </p:nvSpPr>
        <p:spPr/>
        <p:txBody>
          <a:bodyPr/>
          <a:lstStyle/>
          <a:p>
            <a:endParaRPr lang="tr-TR"/>
          </a:p>
        </p:txBody>
      </p:sp>
      <p:pic>
        <p:nvPicPr>
          <p:cNvPr id="5" name="İçerik Yer Tutucusu 4" descr="metin, gazete, ekran görüntüsü içeren bir resim&#10;&#10;Açıklama otomatik olarak oluşturuldu">
            <a:extLst>
              <a:ext uri="{FF2B5EF4-FFF2-40B4-BE49-F238E27FC236}">
                <a16:creationId xmlns:a16="http://schemas.microsoft.com/office/drawing/2014/main" id="{7425920D-8047-51E6-E1AC-0A2B3A65CAE0}"/>
              </a:ext>
            </a:extLst>
          </p:cNvPr>
          <p:cNvPicPr>
            <a:picLocks noGrp="1" noChangeAspect="1"/>
          </p:cNvPicPr>
          <p:nvPr>
            <p:ph idx="1"/>
          </p:nvPr>
        </p:nvPicPr>
        <p:blipFill>
          <a:blip r:embed="rId2"/>
          <a:stretch>
            <a:fillRect/>
          </a:stretch>
        </p:blipFill>
        <p:spPr>
          <a:xfrm>
            <a:off x="1102823" y="984738"/>
            <a:ext cx="10250977" cy="5508137"/>
          </a:xfrm>
        </p:spPr>
      </p:pic>
    </p:spTree>
    <p:extLst>
      <p:ext uri="{BB962C8B-B14F-4D97-AF65-F5344CB8AC3E}">
        <p14:creationId xmlns:p14="http://schemas.microsoft.com/office/powerpoint/2010/main" val="42734769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8DC439-2BF5-825C-EE0E-7752D62EF12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85B37714-B628-31B5-AC9B-A8E837FFDB7A}"/>
              </a:ext>
            </a:extLst>
          </p:cNvPr>
          <p:cNvPicPr>
            <a:picLocks noGrp="1" noChangeAspect="1"/>
          </p:cNvPicPr>
          <p:nvPr>
            <p:ph idx="1"/>
          </p:nvPr>
        </p:nvPicPr>
        <p:blipFill>
          <a:blip r:embed="rId2"/>
          <a:stretch>
            <a:fillRect/>
          </a:stretch>
        </p:blipFill>
        <p:spPr>
          <a:xfrm>
            <a:off x="644236" y="365126"/>
            <a:ext cx="11242964" cy="6261816"/>
          </a:xfrm>
        </p:spPr>
      </p:pic>
    </p:spTree>
    <p:extLst>
      <p:ext uri="{BB962C8B-B14F-4D97-AF65-F5344CB8AC3E}">
        <p14:creationId xmlns:p14="http://schemas.microsoft.com/office/powerpoint/2010/main" val="39482744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658895-AF0D-01DF-0D48-1E207F4C042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F11F861B-055C-451C-D481-257072AA8F3B}"/>
              </a:ext>
            </a:extLst>
          </p:cNvPr>
          <p:cNvPicPr>
            <a:picLocks noGrp="1" noChangeAspect="1"/>
          </p:cNvPicPr>
          <p:nvPr>
            <p:ph idx="1"/>
          </p:nvPr>
        </p:nvPicPr>
        <p:blipFill>
          <a:blip r:embed="rId2"/>
          <a:stretch>
            <a:fillRect/>
          </a:stretch>
        </p:blipFill>
        <p:spPr>
          <a:xfrm>
            <a:off x="249383" y="365125"/>
            <a:ext cx="11942618" cy="5811838"/>
          </a:xfrm>
        </p:spPr>
      </p:pic>
    </p:spTree>
    <p:extLst>
      <p:ext uri="{BB962C8B-B14F-4D97-AF65-F5344CB8AC3E}">
        <p14:creationId xmlns:p14="http://schemas.microsoft.com/office/powerpoint/2010/main" val="10757176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313113" y="0"/>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11679380" cy="1209539"/>
            <a:chOff x="2" y="3832"/>
            <a:chExt cx="11679380"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402378" y="256177"/>
              <a:ext cx="9277004" cy="584775"/>
            </a:xfrm>
            <a:prstGeom prst="rect">
              <a:avLst/>
            </a:prstGeom>
          </p:spPr>
          <p:txBody>
            <a:bodyPr wrap="square">
              <a:spAutoFit/>
            </a:bodyPr>
            <a:lstStyle/>
            <a:p>
              <a:endParaRPr lang="tr-TR" sz="3200" dirty="0"/>
            </a:p>
          </p:txBody>
        </p:sp>
      </p:grpSp>
      <p:sp>
        <p:nvSpPr>
          <p:cNvPr id="2" name="Metin kutusu 1"/>
          <p:cNvSpPr txBox="1"/>
          <p:nvPr/>
        </p:nvSpPr>
        <p:spPr>
          <a:xfrm>
            <a:off x="2402378" y="2990481"/>
            <a:ext cx="9476509" cy="707886"/>
          </a:xfrm>
          <a:prstGeom prst="rect">
            <a:avLst/>
          </a:prstGeom>
          <a:noFill/>
        </p:spPr>
        <p:txBody>
          <a:bodyPr wrap="square" rtlCol="0">
            <a:spAutoFit/>
          </a:bodyPr>
          <a:lstStyle/>
          <a:p>
            <a:r>
              <a:rPr lang="tr-TR" sz="4000" dirty="0"/>
              <a:t>TEŞEKKÜRLER…</a:t>
            </a:r>
          </a:p>
        </p:txBody>
      </p:sp>
    </p:spTree>
    <p:extLst>
      <p:ext uri="{BB962C8B-B14F-4D97-AF65-F5344CB8AC3E}">
        <p14:creationId xmlns:p14="http://schemas.microsoft.com/office/powerpoint/2010/main" val="104627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b="1" dirty="0">
                  <a:solidFill>
                    <a:schemeClr val="accent1">
                      <a:lumMod val="50000"/>
                    </a:schemeClr>
                  </a:solidFill>
                  <a:latin typeface="Helvetica" pitchFamily="34" charset="0"/>
                </a:rPr>
                <a:t>REKTÖR</a:t>
              </a:r>
              <a:endParaRPr lang="tr-TR" sz="3200" dirty="0"/>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14812" y="1307307"/>
            <a:ext cx="10664982" cy="555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tr-TR" sz="3200" dirty="0"/>
              <a:t>Üniversitelerde akademik ve idari yapının başıdır. Devlet ve vakıf üniversitelerine rektör, Cumhurbaşkanınca atanır. Vakıflarca kurulan üniversitelerde rektör ataması, mütevelli heyetinin teklifi üzerine yapılır. Rektör, üniversite veya yüksek teknoloji enstitüsü tüzel kişiliğini temsil eder. </a:t>
            </a:r>
          </a:p>
          <a:p>
            <a:pPr algn="just"/>
            <a:endParaRPr lang="tr-TR" sz="3200" dirty="0"/>
          </a:p>
          <a:p>
            <a:pPr algn="just"/>
            <a:r>
              <a:rPr lang="tr-TR" sz="3200" dirty="0"/>
              <a:t>Rektörlerin yaş haddi 67 yaştır. Ancak rektör olarak atanmış olanlarda görev süreleri bitinceye kadar yaş haddi aranmaz. </a:t>
            </a:r>
            <a:endParaRPr lang="tr-TR" sz="32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571606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6"/>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REKTÖRÜMÜZ</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807018" y="1307307"/>
            <a:ext cx="10577968"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032" y="1017024"/>
            <a:ext cx="4572000" cy="4944084"/>
          </a:xfrm>
          <a:prstGeom prst="rect">
            <a:avLst/>
          </a:prstGeom>
        </p:spPr>
      </p:pic>
      <p:sp>
        <p:nvSpPr>
          <p:cNvPr id="3" name="Metin kutusu 2"/>
          <p:cNvSpPr txBox="1"/>
          <p:nvPr/>
        </p:nvSpPr>
        <p:spPr>
          <a:xfrm>
            <a:off x="409865" y="1120447"/>
            <a:ext cx="6295810" cy="5632311"/>
          </a:xfrm>
          <a:prstGeom prst="rect">
            <a:avLst/>
          </a:prstGeom>
          <a:noFill/>
        </p:spPr>
        <p:txBody>
          <a:bodyPr wrap="square" rtlCol="0">
            <a:spAutoFit/>
          </a:bodyPr>
          <a:lstStyle/>
          <a:p>
            <a:r>
              <a:rPr lang="tr-TR" dirty="0"/>
              <a:t>8 Ekim 1965 tarihinde Trabzon'da doğdu. 1990 yılında Karadeniz Teknik Üniversitesi Fatih Eğitim Fakültesi Fizik Öğretmenliği Bölümünden mezun olan Orhan UZUN, 1993 yılında Yüzüncü Yıl Üniversitesinde Fizik Anabilim Dalında yüksek lisans, 1998 yılında Gazi Üniversitesi Fizik Eğitimi Anabilim Dalında doktora çalışmasını tamamladı.</a:t>
            </a:r>
          </a:p>
          <a:p>
            <a:r>
              <a:rPr lang="tr-TR" dirty="0"/>
              <a:t> </a:t>
            </a:r>
          </a:p>
          <a:p>
            <a:r>
              <a:rPr lang="tr-TR" dirty="0"/>
              <a:t>1992 yılında Yüzüncü Yıl Üniversitesi’nde Araştırma görevlisi olarak göreve başlayan UZUN, Gaziosmanpaşa Üniversitesi’nde sırasıyla 1998 yılında Dr., 1999 yılında Yardımcı Doçent, 2005 yılında Doçent ve 2010 yılında Profesör unvanlarını aldı.</a:t>
            </a:r>
          </a:p>
          <a:p>
            <a:r>
              <a:rPr lang="tr-TR" dirty="0"/>
              <a:t> </a:t>
            </a:r>
          </a:p>
          <a:p>
            <a:r>
              <a:rPr lang="tr-TR" dirty="0"/>
              <a:t>2012 yılından itibaren Bülent Ecevit Üniversitesinde görev yapan Uzun, bu süre zarfında Rektör Yardımcılığı ve Dekanlık gibi yönetim görevlerinde bulundu. Evli ve üç çocuk babası olan ve Aralık 2015’ten itibaren Yükseköğretim Kalite Kurulu Başkanlığı görevini yürüten Prof. Dr. Orhan UZUN, </a:t>
            </a:r>
            <a:r>
              <a:rPr lang="tr-TR" b="1" dirty="0"/>
              <a:t>18 Nisan 2017 </a:t>
            </a:r>
            <a:r>
              <a:rPr lang="tr-TR" dirty="0"/>
              <a:t>tarihinde Cumhurbaşkanımız Sayın Recep Tayyip Erdoğan tarafından Bartın Üniversitesi Rektörlüğüne atandı. Prof. Dr. UZUN, 21 Nisan 2021 tarihinde bu göreve yeniden atandı.</a:t>
            </a:r>
          </a:p>
        </p:txBody>
      </p:sp>
      <p:sp>
        <p:nvSpPr>
          <p:cNvPr id="5" name="Metin kutusu 4"/>
          <p:cNvSpPr txBox="1"/>
          <p:nvPr/>
        </p:nvSpPr>
        <p:spPr>
          <a:xfrm>
            <a:off x="7381779" y="6055044"/>
            <a:ext cx="4222866" cy="646331"/>
          </a:xfrm>
          <a:prstGeom prst="rect">
            <a:avLst/>
          </a:prstGeom>
          <a:noFill/>
        </p:spPr>
        <p:txBody>
          <a:bodyPr wrap="square" rtlCol="0">
            <a:spAutoFit/>
          </a:bodyPr>
          <a:lstStyle/>
          <a:p>
            <a:pPr algn="ctr"/>
            <a:r>
              <a:rPr lang="tr-TR" b="1" dirty="0"/>
              <a:t>PROF. DR. ORHAN UZUN</a:t>
            </a:r>
          </a:p>
          <a:p>
            <a:pPr algn="ctr"/>
            <a:r>
              <a:rPr lang="tr-TR" b="1" dirty="0"/>
              <a:t>REKTÖR</a:t>
            </a:r>
          </a:p>
        </p:txBody>
      </p:sp>
    </p:spTree>
    <p:extLst>
      <p:ext uri="{BB962C8B-B14F-4D97-AF65-F5344CB8AC3E}">
        <p14:creationId xmlns:p14="http://schemas.microsoft.com/office/powerpoint/2010/main" val="27031398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REKTÖR YARDIMCILARIMIZ</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921944" y="1405350"/>
            <a:ext cx="10348111"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a:p>
            <a:pPr algn="just"/>
            <a:endParaRPr lang="tr-TR" sz="2000" b="1" dirty="0"/>
          </a:p>
        </p:txBody>
      </p:sp>
      <p:pic>
        <p:nvPicPr>
          <p:cNvPr id="8" name="Resim 7">
            <a:extLst>
              <a:ext uri="{FF2B5EF4-FFF2-40B4-BE49-F238E27FC236}">
                <a16:creationId xmlns:a16="http://schemas.microsoft.com/office/drawing/2014/main" id="{D8A55B55-C742-9C56-D557-949EA7BDD60F}"/>
              </a:ext>
            </a:extLst>
          </p:cNvPr>
          <p:cNvPicPr>
            <a:picLocks noChangeAspect="1"/>
          </p:cNvPicPr>
          <p:nvPr/>
        </p:nvPicPr>
        <p:blipFill>
          <a:blip r:embed="rId4"/>
          <a:stretch>
            <a:fillRect/>
          </a:stretch>
        </p:blipFill>
        <p:spPr>
          <a:xfrm>
            <a:off x="326571" y="1305767"/>
            <a:ext cx="11620540" cy="5296056"/>
          </a:xfrm>
          <a:prstGeom prst="rect">
            <a:avLst/>
          </a:prstGeom>
        </p:spPr>
      </p:pic>
    </p:spTree>
    <p:extLst>
      <p:ext uri="{BB962C8B-B14F-4D97-AF65-F5344CB8AC3E}">
        <p14:creationId xmlns:p14="http://schemas.microsoft.com/office/powerpoint/2010/main" val="30728227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bina, beyaz, oda, küvet içeren bir resim&#10;&#10;Açıklama otomatik olarak oluşturuldu">
            <a:extLst>
              <a:ext uri="{FF2B5EF4-FFF2-40B4-BE49-F238E27FC236}">
                <a16:creationId xmlns:a16="http://schemas.microsoft.com/office/drawing/2014/main" id="{5FBFE52F-C34A-3444-AFA7-C813C999210E}"/>
              </a:ext>
            </a:extLst>
          </p:cNvPr>
          <p:cNvPicPr>
            <a:picLocks noChangeAspect="1"/>
          </p:cNvPicPr>
          <p:nvPr/>
        </p:nvPicPr>
        <p:blipFill>
          <a:blip r:embed="rId2"/>
          <a:stretch>
            <a:fillRect/>
          </a:stretch>
        </p:blipFill>
        <p:spPr>
          <a:xfrm>
            <a:off x="2" y="-1815"/>
            <a:ext cx="12192000" cy="6858000"/>
          </a:xfrm>
          <a:prstGeom prst="rect">
            <a:avLst/>
          </a:prstGeom>
        </p:spPr>
      </p:pic>
      <p:grpSp>
        <p:nvGrpSpPr>
          <p:cNvPr id="4" name="Grup 3">
            <a:extLst>
              <a:ext uri="{FF2B5EF4-FFF2-40B4-BE49-F238E27FC236}">
                <a16:creationId xmlns:a16="http://schemas.microsoft.com/office/drawing/2014/main" id="{779077B5-FDAD-BA4E-B873-323420319BB4}"/>
              </a:ext>
            </a:extLst>
          </p:cNvPr>
          <p:cNvGrpSpPr/>
          <p:nvPr/>
        </p:nvGrpSpPr>
        <p:grpSpPr>
          <a:xfrm>
            <a:off x="2" y="3832"/>
            <a:ext cx="8690385" cy="1209539"/>
            <a:chOff x="2" y="3832"/>
            <a:chExt cx="8690385" cy="1209539"/>
          </a:xfrm>
        </p:grpSpPr>
        <p:pic>
          <p:nvPicPr>
            <p:cNvPr id="23" name="Resim 22">
              <a:extLst>
                <a:ext uri="{FF2B5EF4-FFF2-40B4-BE49-F238E27FC236}">
                  <a16:creationId xmlns:a16="http://schemas.microsoft.com/office/drawing/2014/main" id="{17B64CAC-008E-554E-9E55-5DBC68F7BF67}"/>
                </a:ext>
              </a:extLst>
            </p:cNvPr>
            <p:cNvPicPr>
              <a:picLocks noChangeAspect="1"/>
            </p:cNvPicPr>
            <p:nvPr/>
          </p:nvPicPr>
          <p:blipFill>
            <a:blip r:embed="rId3"/>
            <a:srcRect/>
            <a:stretch/>
          </p:blipFill>
          <p:spPr>
            <a:xfrm>
              <a:off x="2" y="3832"/>
              <a:ext cx="8690385" cy="1209539"/>
            </a:xfrm>
            <a:prstGeom prst="rect">
              <a:avLst/>
            </a:prstGeom>
          </p:spPr>
        </p:pic>
        <p:sp>
          <p:nvSpPr>
            <p:cNvPr id="24" name="Dikdörtgen 23">
              <a:extLst>
                <a:ext uri="{FF2B5EF4-FFF2-40B4-BE49-F238E27FC236}">
                  <a16:creationId xmlns:a16="http://schemas.microsoft.com/office/drawing/2014/main" id="{4EC0CCF7-578E-E647-A8E0-D8CB277624CD}"/>
                </a:ext>
              </a:extLst>
            </p:cNvPr>
            <p:cNvSpPr/>
            <p:nvPr/>
          </p:nvSpPr>
          <p:spPr>
            <a:xfrm>
              <a:off x="2713220" y="256177"/>
              <a:ext cx="5246557" cy="584775"/>
            </a:xfrm>
            <a:prstGeom prst="rect">
              <a:avLst/>
            </a:prstGeom>
          </p:spPr>
          <p:txBody>
            <a:bodyPr wrap="square">
              <a:spAutoFit/>
            </a:bodyPr>
            <a:lstStyle/>
            <a:p>
              <a:r>
                <a:rPr lang="tr-TR" sz="3200" dirty="0"/>
                <a:t>GENEL SEKRETER</a:t>
              </a:r>
            </a:p>
          </p:txBody>
        </p:sp>
      </p:grpSp>
      <p:sp>
        <p:nvSpPr>
          <p:cNvPr id="14" name="Rectangle 3"/>
          <p:cNvSpPr txBox="1">
            <a:spLocks noChangeArrowheads="1"/>
          </p:cNvSpPr>
          <p:nvPr/>
        </p:nvSpPr>
        <p:spPr bwMode="auto">
          <a:xfrm>
            <a:off x="244888" y="1635609"/>
            <a:ext cx="12112211" cy="5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tr-TR" sz="3200" dirty="0">
              <a:latin typeface="Helvetica" panose="020B0604020202020204" pitchFamily="34" charset="0"/>
              <a:ea typeface="Cambria" panose="02040503050406030204" pitchFamily="18" charset="0"/>
              <a:cs typeface="Helvetica" panose="020B0604020202020204" pitchFamily="34" charset="0"/>
            </a:endParaRPr>
          </a:p>
        </p:txBody>
      </p:sp>
      <p:sp>
        <p:nvSpPr>
          <p:cNvPr id="7" name="Rectangle 3"/>
          <p:cNvSpPr txBox="1">
            <a:spLocks noChangeArrowheads="1"/>
          </p:cNvSpPr>
          <p:nvPr/>
        </p:nvSpPr>
        <p:spPr bwMode="auto">
          <a:xfrm>
            <a:off x="704663" y="1263190"/>
            <a:ext cx="10782677" cy="525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buFont typeface="Arial" panose="020B0604020202020204" pitchFamily="34" charset="0"/>
              <a:buChar char="•"/>
            </a:pPr>
            <a:r>
              <a:rPr lang="tr-TR" sz="2000" dirty="0"/>
              <a:t>Genel Sekreter, Üniversite idari teşkilatının başıdır ve bu teşkilatın çalışmasından Rektöre karşı sorumludur.</a:t>
            </a:r>
          </a:p>
          <a:p>
            <a:pPr marL="285750" indent="-285750">
              <a:buFont typeface="Arial" panose="020B0604020202020204" pitchFamily="34" charset="0"/>
              <a:buChar char="•"/>
            </a:pPr>
            <a:r>
              <a:rPr lang="tr-TR" sz="2000" dirty="0"/>
              <a:t>Genel Sekreter, Üniversite idari teşkilatının başı olarak yapacağı görevler dışında, kendisi ve kendisine bağlı birimler aracılığı ile aşağıdaki görevleri yerine getirir.</a:t>
            </a:r>
          </a:p>
          <a:p>
            <a:pPr marL="285750" indent="-285750">
              <a:buFont typeface="Arial" panose="020B0604020202020204" pitchFamily="34" charset="0"/>
              <a:buChar char="•"/>
            </a:pPr>
            <a:r>
              <a:rPr lang="tr-TR" sz="2000" dirty="0"/>
              <a:t>Üniversite idari teşkilatında bulunan birimlerin, verimli düzenli ve uyum içinde çalışmalarını sağlamak</a:t>
            </a:r>
          </a:p>
          <a:p>
            <a:pPr marL="285750" indent="-285750">
              <a:buFont typeface="Arial" panose="020B0604020202020204" pitchFamily="34" charset="0"/>
              <a:buChar char="•"/>
            </a:pPr>
            <a:r>
              <a:rPr lang="tr-TR" sz="2000" dirty="0"/>
              <a:t>Üniversite Senatosu ile Üniversite Yönetim Kurulunda oya katılmaksızın raportörlük yapmak; bu kurallarda alınan kararların yazılması, korunması ve saklanmasını sağlamak</a:t>
            </a:r>
          </a:p>
          <a:p>
            <a:pPr marL="285750" indent="-285750">
              <a:buFont typeface="Arial" panose="020B0604020202020204" pitchFamily="34" charset="0"/>
              <a:buChar char="•"/>
            </a:pPr>
            <a:r>
              <a:rPr lang="tr-TR" sz="2000" dirty="0"/>
              <a:t>Üniversite Senatosu ile Üniversite Yönetim Kurulunun kararlarını Üniversiteye bağlı birimlere iletmek,</a:t>
            </a:r>
          </a:p>
          <a:p>
            <a:pPr marL="285750" indent="-285750">
              <a:buFont typeface="Arial" panose="020B0604020202020204" pitchFamily="34" charset="0"/>
              <a:buChar char="•"/>
            </a:pPr>
            <a:r>
              <a:rPr lang="tr-TR" sz="2000" dirty="0"/>
              <a:t>Üniversite İdari teşkilatında görevlendirilecek personel hakkında rektöre öneride bulunmak</a:t>
            </a:r>
          </a:p>
          <a:p>
            <a:pPr marL="285750" indent="-285750">
              <a:buFont typeface="Arial" panose="020B0604020202020204" pitchFamily="34" charset="0"/>
              <a:buChar char="•"/>
            </a:pPr>
            <a:r>
              <a:rPr lang="tr-TR" sz="2000" dirty="0"/>
              <a:t>Rektörlüğün yazışmalarını yürütmek</a:t>
            </a:r>
          </a:p>
          <a:p>
            <a:pPr marL="285750" indent="-285750">
              <a:buFont typeface="Arial" panose="020B0604020202020204" pitchFamily="34" charset="0"/>
              <a:buChar char="•"/>
            </a:pPr>
            <a:r>
              <a:rPr lang="tr-TR" sz="2000" dirty="0"/>
              <a:t>Rektör tarafından verilecek benzeri görevleri yapmak.</a:t>
            </a:r>
          </a:p>
        </p:txBody>
      </p:sp>
    </p:spTree>
    <p:extLst>
      <p:ext uri="{BB962C8B-B14F-4D97-AF65-F5344CB8AC3E}">
        <p14:creationId xmlns:p14="http://schemas.microsoft.com/office/powerpoint/2010/main" val="9580699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1658</TotalTime>
  <Words>927</Words>
  <Application>Microsoft Office PowerPoint</Application>
  <PresentationFormat>Geniş ekran</PresentationFormat>
  <Paragraphs>117</Paragraphs>
  <Slides>55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55</vt:i4>
      </vt:variant>
    </vt:vector>
  </HeadingPairs>
  <TitlesOfParts>
    <vt:vector size="61" baseType="lpstr">
      <vt:lpstr>Arial</vt:lpstr>
      <vt:lpstr>Calibri</vt:lpstr>
      <vt:lpstr>Calibri Light</vt:lpstr>
      <vt:lpstr>Cambria</vt:lpstr>
      <vt:lpstr>Helvetica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Basın Yayın</dc:creator>
  <cp:lastModifiedBy>Hasan Özdemir</cp:lastModifiedBy>
  <cp:revision>277</cp:revision>
  <cp:lastPrinted>2020-09-30T13:36:55Z</cp:lastPrinted>
  <dcterms:created xsi:type="dcterms:W3CDTF">2020-03-03T07:32:53Z</dcterms:created>
  <dcterms:modified xsi:type="dcterms:W3CDTF">2022-07-20T06:30:44Z</dcterms:modified>
</cp:coreProperties>
</file>