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311" r:id="rId3"/>
    <p:sldId id="368" r:id="rId4"/>
    <p:sldId id="313" r:id="rId5"/>
    <p:sldId id="341" r:id="rId6"/>
    <p:sldId id="291" r:id="rId7"/>
    <p:sldId id="283" r:id="rId8"/>
    <p:sldId id="369" r:id="rId9"/>
    <p:sldId id="279" r:id="rId1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finur" initials="S" lastIdx="1" clrIdx="0">
    <p:extLst>
      <p:ext uri="{19B8F6BF-5375-455C-9EA6-DF929625EA0E}">
        <p15:presenceInfo xmlns:p15="http://schemas.microsoft.com/office/powerpoint/2012/main" userId="Safin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57A7B5"/>
    <a:srgbClr val="EC0A40"/>
    <a:srgbClr val="963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E04A73-09CB-49F9-90F3-67735F49E388}">
  <a:tblStyle styleId="{55E04A73-09CB-49F9-90F3-67735F49E38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7" autoAdjust="0"/>
    <p:restoredTop sz="87309" autoAdjust="0"/>
  </p:normalViewPr>
  <p:slideViewPr>
    <p:cSldViewPr>
      <p:cViewPr varScale="1">
        <p:scale>
          <a:sx n="96" d="100"/>
          <a:sy n="96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6418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 Yer Tutucusu 1">
            <a:extLst>
              <a:ext uri="{FF2B5EF4-FFF2-40B4-BE49-F238E27FC236}">
                <a16:creationId xmlns:a16="http://schemas.microsoft.com/office/drawing/2014/main" id="{7483A1E0-00B8-37B3-9A17-2775CFD20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357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9334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8457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147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6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1pPr>
            <a:lvl2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5938246" y="3377550"/>
            <a:ext cx="7218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659860" y="3377550"/>
            <a:ext cx="7218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1" y="3377550"/>
            <a:ext cx="7218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721424" y="3377550"/>
            <a:ext cx="5216699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9144000" cy="5323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1pPr>
            <a:lvl2pPr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047703" y="5323800"/>
            <a:ext cx="30477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6096270" y="5323800"/>
            <a:ext cx="30477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" y="5323800"/>
            <a:ext cx="30477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6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 i="1"/>
            </a:lvl1pPr>
            <a:lvl2pPr algn="ctr" rtl="0">
              <a:spcBef>
                <a:spcPts val="0"/>
              </a:spcBef>
              <a:defRPr i="1"/>
            </a:lvl2pPr>
            <a:lvl3pPr algn="ctr" rtl="0">
              <a:spcBef>
                <a:spcPts val="0"/>
              </a:spcBef>
              <a:defRPr i="1"/>
            </a:lvl3pPr>
            <a:lvl4pPr algn="ctr" rtl="0">
              <a:spcBef>
                <a:spcPts val="0"/>
              </a:spcBef>
              <a:defRPr i="1"/>
            </a:lvl4pPr>
            <a:lvl5pPr algn="ctr" rtl="0">
              <a:spcBef>
                <a:spcPts val="0"/>
              </a:spcBef>
              <a:defRPr i="1"/>
            </a:lvl5pPr>
            <a:lvl6pPr algn="ctr" rtl="0">
              <a:spcBef>
                <a:spcPts val="0"/>
              </a:spcBef>
              <a:defRPr i="1"/>
            </a:lvl6pPr>
            <a:lvl7pPr algn="ctr" rtl="0">
              <a:spcBef>
                <a:spcPts val="0"/>
              </a:spcBef>
              <a:defRPr i="1"/>
            </a:lvl7pPr>
            <a:lvl8pPr algn="ctr" rtl="0">
              <a:spcBef>
                <a:spcPts val="0"/>
              </a:spcBef>
              <a:defRPr i="1"/>
            </a:lvl8pPr>
            <a:lvl9pPr algn="ctr">
              <a:spcBef>
                <a:spcPts val="0"/>
              </a:spcBef>
              <a:defRPr i="1"/>
            </a:lvl9pPr>
          </a:lstStyle>
          <a:p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3593400" y="15752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</a:p>
        </p:txBody>
      </p:sp>
      <p:sp>
        <p:nvSpPr>
          <p:cNvPr id="23" name="Shape 23"/>
          <p:cNvSpPr/>
          <p:nvPr/>
        </p:nvSpPr>
        <p:spPr>
          <a:xfrm>
            <a:off x="5723283" y="2132900"/>
            <a:ext cx="17103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434176" y="2132900"/>
            <a:ext cx="17103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2132900"/>
            <a:ext cx="17103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710424" y="2132900"/>
            <a:ext cx="17103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8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800"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219455" y="1600200"/>
            <a:ext cx="3136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8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800"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 background">
    <p:bg>
      <p:bgPr>
        <a:solidFill>
          <a:srgbClr val="2185C5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7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2426118" y="869910"/>
            <a:ext cx="6514872" cy="172819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tr-TR" sz="4400" dirty="0">
                <a:solidFill>
                  <a:srgbClr val="00B0F0"/>
                </a:solidFill>
              </a:rPr>
              <a:t>Üniversite Bilgi Yönetim Sistemi</a:t>
            </a:r>
            <a:br>
              <a:rPr lang="tr-TR" sz="4400" dirty="0">
                <a:solidFill>
                  <a:srgbClr val="00B0F0"/>
                </a:solidFill>
              </a:rPr>
            </a:br>
            <a:endParaRPr lang="en" sz="4400" dirty="0">
              <a:solidFill>
                <a:srgbClr val="00B0F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7E803C-56C4-4BC4-8441-8EBF4E3E1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63292"/>
            <a:ext cx="1944216" cy="19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292">
            <a:extLst>
              <a:ext uri="{FF2B5EF4-FFF2-40B4-BE49-F238E27FC236}">
                <a16:creationId xmlns:a16="http://schemas.microsoft.com/office/drawing/2014/main" id="{8E4F2E60-9F17-4394-AB24-17B4261B6293}"/>
              </a:ext>
            </a:extLst>
          </p:cNvPr>
          <p:cNvSpPr txBox="1">
            <a:spLocks/>
          </p:cNvSpPr>
          <p:nvPr/>
        </p:nvSpPr>
        <p:spPr>
          <a:xfrm>
            <a:off x="1331640" y="4259899"/>
            <a:ext cx="6624736" cy="946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2400" dirty="0">
                <a:solidFill>
                  <a:srgbClr val="FFFFFF"/>
                </a:solidFill>
              </a:rPr>
              <a:t>Öğretim Görevlisi Safinur COŞKUNSU DOĞAN</a:t>
            </a:r>
          </a:p>
          <a:p>
            <a:pPr algn="ctr"/>
            <a:r>
              <a:rPr lang="tr-TR" sz="2400" dirty="0">
                <a:solidFill>
                  <a:srgbClr val="FFFFFF"/>
                </a:solidFill>
              </a:rPr>
              <a:t>Bilgi İşlem Daire Başkanlığı</a:t>
            </a:r>
            <a:endParaRPr lang="en" sz="2400" dirty="0">
              <a:solidFill>
                <a:srgbClr val="FFFFFF"/>
              </a:solidFill>
            </a:endParaRPr>
          </a:p>
          <a:p>
            <a:pPr algn="ctr"/>
            <a:endParaRPr lang="tr-TR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017545" y="392660"/>
            <a:ext cx="7516950" cy="79208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tr-TR" sz="3600" i="1" dirty="0">
                <a:solidFill>
                  <a:srgbClr val="EC0A40"/>
                </a:solidFill>
                <a:latin typeface="Raleway"/>
                <a:ea typeface="Lato"/>
                <a:cs typeface="Lato"/>
                <a:sym typeface="Lato"/>
              </a:rPr>
              <a:t>Üniversite Bilgi Yönetim Sitemi</a:t>
            </a:r>
            <a:endParaRPr lang="en" sz="3600" i="1" dirty="0">
              <a:solidFill>
                <a:srgbClr val="EC0A40"/>
              </a:solidFill>
              <a:latin typeface="Raleway"/>
              <a:ea typeface="Lato"/>
              <a:cs typeface="Lato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2267744" y="1628800"/>
            <a:ext cx="2724300" cy="2724300"/>
          </a:xfrm>
          <a:prstGeom prst="ellipse">
            <a:avLst/>
          </a:prstGeom>
          <a:solidFill>
            <a:srgbClr val="FF9715">
              <a:alpha val="85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tr-TR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İdari</a:t>
            </a:r>
            <a:endParaRPr lang="en"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4355976" y="1628800"/>
            <a:ext cx="2724300" cy="2724300"/>
          </a:xfrm>
          <a:prstGeom prst="ellipse">
            <a:avLst/>
          </a:prstGeom>
          <a:solidFill>
            <a:srgbClr val="F20253">
              <a:alpha val="851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tr-TR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Akademik</a:t>
            </a:r>
            <a:endParaRPr lang="en"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Shape 108">
            <a:extLst>
              <a:ext uri="{FF2B5EF4-FFF2-40B4-BE49-F238E27FC236}">
                <a16:creationId xmlns:a16="http://schemas.microsoft.com/office/drawing/2014/main" id="{C12AB9C1-556F-4BC5-A7AD-B5A693467494}"/>
              </a:ext>
            </a:extLst>
          </p:cNvPr>
          <p:cNvSpPr txBox="1">
            <a:spLocks/>
          </p:cNvSpPr>
          <p:nvPr/>
        </p:nvSpPr>
        <p:spPr>
          <a:xfrm>
            <a:off x="215516" y="4657700"/>
            <a:ext cx="8712968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algn="just">
              <a:buClr>
                <a:srgbClr val="EC0A40"/>
              </a:buClr>
              <a:buSzPct val="150000"/>
            </a:pPr>
            <a:r>
              <a:rPr lang="tr-TR" sz="2000" dirty="0">
                <a:solidFill>
                  <a:schemeClr val="tx1"/>
                </a:solidFill>
                <a:latin typeface="Raleway"/>
              </a:rPr>
              <a:t>İzmir Kâtip Çelebi Üniversitesi tarafından geliştirilen Kalkınma Bakanlığı destekli </a:t>
            </a:r>
            <a:r>
              <a:rPr lang="tr-TR" sz="2000" b="1" dirty="0">
                <a:solidFill>
                  <a:schemeClr val="tx1"/>
                </a:solidFill>
                <a:latin typeface="Raleway"/>
              </a:rPr>
              <a:t>Üniversite Bilgi Yönetim Sistemi </a:t>
            </a:r>
            <a:r>
              <a:rPr lang="tr-TR" sz="2000" dirty="0">
                <a:solidFill>
                  <a:schemeClr val="tx1"/>
                </a:solidFill>
                <a:latin typeface="Raleway"/>
              </a:rPr>
              <a:t>üniversitelerin tüm idari ve akademik süreçlerini kapsayacak </a:t>
            </a:r>
            <a:r>
              <a:rPr lang="tr-TR" sz="2000" i="0" dirty="0">
                <a:solidFill>
                  <a:schemeClr val="tx1"/>
                </a:solidFill>
                <a:effectLst/>
                <a:latin typeface="Raleway"/>
              </a:rPr>
              <a:t>şekilde entegre modüllerden oluşan e-üniversite projesidir.</a:t>
            </a:r>
            <a:endParaRPr lang="en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39531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07">
            <a:extLst>
              <a:ext uri="{FF2B5EF4-FFF2-40B4-BE49-F238E27FC236}">
                <a16:creationId xmlns:a16="http://schemas.microsoft.com/office/drawing/2014/main" id="{E2B1E72F-0871-43D8-A46B-B3E3FF169020}"/>
              </a:ext>
            </a:extLst>
          </p:cNvPr>
          <p:cNvSpPr txBox="1">
            <a:spLocks/>
          </p:cNvSpPr>
          <p:nvPr/>
        </p:nvSpPr>
        <p:spPr>
          <a:xfrm>
            <a:off x="179512" y="404664"/>
            <a:ext cx="8784976" cy="80233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sz="3600" b="1" i="1" dirty="0" err="1">
                <a:solidFill>
                  <a:srgbClr val="EC0A40"/>
                </a:solidFill>
                <a:latin typeface="Raleway"/>
                <a:ea typeface="Lato"/>
                <a:cs typeface="Lato"/>
                <a:sym typeface="Lato"/>
              </a:rPr>
              <a:t>ÜBYS’yi</a:t>
            </a:r>
            <a:r>
              <a:rPr lang="tr-TR" sz="3600" b="1" i="1" dirty="0">
                <a:solidFill>
                  <a:srgbClr val="EC0A40"/>
                </a:solidFill>
                <a:latin typeface="Raleway"/>
                <a:ea typeface="Lato"/>
                <a:cs typeface="Lato"/>
                <a:sym typeface="Lato"/>
              </a:rPr>
              <a:t> Kullanan Üniversiteler</a:t>
            </a:r>
            <a:endParaRPr lang="en" sz="3600" b="1" i="1" dirty="0">
              <a:solidFill>
                <a:srgbClr val="EC0A40"/>
              </a:solidFill>
              <a:latin typeface="Raleway"/>
              <a:ea typeface="Lato"/>
              <a:cs typeface="Lato"/>
            </a:endParaRPr>
          </a:p>
        </p:txBody>
      </p:sp>
      <p:sp>
        <p:nvSpPr>
          <p:cNvPr id="11" name="Shape 108">
            <a:extLst>
              <a:ext uri="{FF2B5EF4-FFF2-40B4-BE49-F238E27FC236}">
                <a16:creationId xmlns:a16="http://schemas.microsoft.com/office/drawing/2014/main" id="{3D04FE97-651B-423A-9372-DFF28BC9D416}"/>
              </a:ext>
            </a:extLst>
          </p:cNvPr>
          <p:cNvSpPr txBox="1">
            <a:spLocks/>
          </p:cNvSpPr>
          <p:nvPr/>
        </p:nvSpPr>
        <p:spPr>
          <a:xfrm>
            <a:off x="179512" y="1233102"/>
            <a:ext cx="8610241" cy="550826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indent="-514350">
              <a:buClr>
                <a:srgbClr val="EC0A40"/>
              </a:buClr>
              <a:buSzPct val="100000"/>
              <a:buFont typeface="+mj-lt"/>
              <a:buAutoNum type="arabicPeriod"/>
            </a:pPr>
            <a:r>
              <a:rPr lang="tr-TR" sz="2100" dirty="0">
                <a:solidFill>
                  <a:schemeClr val="tx1"/>
                </a:solidFill>
                <a:latin typeface="+mj-lt"/>
              </a:rPr>
              <a:t>Ardahan Üniversitesi</a:t>
            </a:r>
          </a:p>
          <a:p>
            <a:pPr marL="742950" indent="-514350">
              <a:buClr>
                <a:srgbClr val="EC0A40"/>
              </a:buClr>
              <a:buSzPct val="100000"/>
              <a:buFont typeface="+mj-lt"/>
              <a:buAutoNum type="arabicPeriod"/>
            </a:pPr>
            <a:r>
              <a:rPr lang="tr-TR" sz="2100" dirty="0">
                <a:solidFill>
                  <a:schemeClr val="tx1"/>
                </a:solidFill>
                <a:latin typeface="+mj-lt"/>
              </a:rPr>
              <a:t>Bartın Üniversitesi</a:t>
            </a:r>
          </a:p>
          <a:p>
            <a:pPr marL="742950" indent="-514350">
              <a:buClr>
                <a:srgbClr val="EC0A40"/>
              </a:buClr>
              <a:buSzPct val="100000"/>
              <a:buFont typeface="+mj-lt"/>
              <a:buAutoNum type="arabicPeriod"/>
            </a:pPr>
            <a:r>
              <a:rPr lang="tr-TR" sz="2100" dirty="0">
                <a:solidFill>
                  <a:schemeClr val="tx1"/>
                </a:solidFill>
                <a:latin typeface="+mj-lt"/>
              </a:rPr>
              <a:t>Bolu Abant İzzet Baysal Üniversitesi</a:t>
            </a:r>
          </a:p>
          <a:p>
            <a:pPr marL="742950" indent="-514350">
              <a:buClr>
                <a:srgbClr val="EC0A40"/>
              </a:buClr>
              <a:buSzPct val="100000"/>
              <a:buFont typeface="+mj-lt"/>
              <a:buAutoNum type="arabicPeriod"/>
            </a:pPr>
            <a:r>
              <a:rPr lang="tr-TR" sz="2100" dirty="0">
                <a:solidFill>
                  <a:schemeClr val="tx1"/>
                </a:solidFill>
                <a:latin typeface="+mj-lt"/>
              </a:rPr>
              <a:t>Çanakkale </a:t>
            </a:r>
            <a:r>
              <a:rPr lang="tr-TR" sz="2100" dirty="0" err="1">
                <a:solidFill>
                  <a:schemeClr val="tx1"/>
                </a:solidFill>
                <a:latin typeface="+mj-lt"/>
              </a:rPr>
              <a:t>Onsekiz</a:t>
            </a:r>
            <a:r>
              <a:rPr lang="tr-TR" sz="2100" dirty="0">
                <a:solidFill>
                  <a:schemeClr val="tx1"/>
                </a:solidFill>
                <a:latin typeface="+mj-lt"/>
              </a:rPr>
              <a:t> Mart Üniversitesi</a:t>
            </a:r>
          </a:p>
          <a:p>
            <a:pPr marL="742950" indent="-514350">
              <a:buClr>
                <a:srgbClr val="EC0A40"/>
              </a:buClr>
              <a:buSzPct val="100000"/>
              <a:buFont typeface="+mj-lt"/>
              <a:buAutoNum type="arabicPeriod"/>
            </a:pPr>
            <a:r>
              <a:rPr lang="tr-TR" sz="2100" dirty="0">
                <a:solidFill>
                  <a:schemeClr val="tx1"/>
                </a:solidFill>
                <a:latin typeface="+mj-lt"/>
              </a:rPr>
              <a:t>Erzurum Teknik Üniversitesi</a:t>
            </a:r>
          </a:p>
          <a:p>
            <a:pPr marL="742950" indent="-514350">
              <a:buClr>
                <a:srgbClr val="EC0A40"/>
              </a:buClr>
              <a:buSzPct val="100000"/>
              <a:buFont typeface="+mj-lt"/>
              <a:buAutoNum type="arabicPeriod"/>
            </a:pPr>
            <a:r>
              <a:rPr lang="tr-TR" sz="2100" dirty="0">
                <a:solidFill>
                  <a:schemeClr val="tx1"/>
                </a:solidFill>
                <a:latin typeface="+mj-lt"/>
              </a:rPr>
              <a:t>Gaziantep İslam Bilim ve Teknoloji Üniversitesi</a:t>
            </a:r>
          </a:p>
          <a:p>
            <a:pPr marL="742950" indent="-514350">
              <a:buClr>
                <a:srgbClr val="EC0A40"/>
              </a:buClr>
              <a:buSzPct val="100000"/>
              <a:buFont typeface="+mj-lt"/>
              <a:buAutoNum type="arabicPeriod"/>
            </a:pPr>
            <a:r>
              <a:rPr lang="tr-TR" sz="2100" dirty="0">
                <a:solidFill>
                  <a:schemeClr val="tx1"/>
                </a:solidFill>
                <a:latin typeface="+mj-lt"/>
              </a:rPr>
              <a:t>Hitit Üniversitesi</a:t>
            </a:r>
          </a:p>
          <a:p>
            <a:pPr marL="742950" indent="-514350">
              <a:buClr>
                <a:srgbClr val="EC0A40"/>
              </a:buClr>
              <a:buSzPct val="100000"/>
              <a:buFont typeface="+mj-lt"/>
              <a:buAutoNum type="arabicPeriod"/>
            </a:pPr>
            <a:r>
              <a:rPr lang="tr-TR" sz="2100" dirty="0">
                <a:solidFill>
                  <a:schemeClr val="tx1"/>
                </a:solidFill>
                <a:latin typeface="+mj-lt"/>
              </a:rPr>
              <a:t>İzmir Kâtip Çelebi Üniversitesi</a:t>
            </a:r>
          </a:p>
          <a:p>
            <a:pPr marL="742950" indent="-514350">
              <a:buClr>
                <a:srgbClr val="EC0A40"/>
              </a:buClr>
              <a:buSzPct val="100000"/>
              <a:buFont typeface="+mj-lt"/>
              <a:buAutoNum type="arabicPeriod"/>
            </a:pPr>
            <a:r>
              <a:rPr lang="tr-TR" sz="2100" dirty="0">
                <a:solidFill>
                  <a:schemeClr val="tx1"/>
                </a:solidFill>
                <a:latin typeface="+mj-lt"/>
              </a:rPr>
              <a:t>Sivas Bilim ve Teknoloji Üniversitesi</a:t>
            </a:r>
          </a:p>
          <a:p>
            <a:pPr marL="742950" indent="-514350">
              <a:buClr>
                <a:srgbClr val="EC0A40"/>
              </a:buClr>
              <a:buSzPct val="100000"/>
              <a:buFont typeface="+mj-lt"/>
              <a:buAutoNum type="arabicPeriod"/>
            </a:pPr>
            <a:r>
              <a:rPr lang="tr-TR" sz="2100" dirty="0">
                <a:solidFill>
                  <a:schemeClr val="tx1"/>
                </a:solidFill>
                <a:latin typeface="+mj-lt"/>
              </a:rPr>
              <a:t>Yalova Üniversitesi</a:t>
            </a:r>
          </a:p>
          <a:p>
            <a:pPr marL="742950" indent="-514350">
              <a:buClr>
                <a:srgbClr val="EC0A40"/>
              </a:buClr>
              <a:buSzPct val="100000"/>
              <a:buFont typeface="+mj-lt"/>
              <a:buAutoNum type="arabicPeriod"/>
            </a:pPr>
            <a:r>
              <a:rPr lang="tr-TR" sz="2100" dirty="0">
                <a:solidFill>
                  <a:schemeClr val="tx1"/>
                </a:solidFill>
                <a:latin typeface="+mj-lt"/>
              </a:rPr>
              <a:t>Kastamonu Üniversitesi</a:t>
            </a:r>
          </a:p>
          <a:p>
            <a:pPr marL="742950" indent="-514350">
              <a:buClr>
                <a:srgbClr val="EC0A40"/>
              </a:buClr>
              <a:buSzPct val="100000"/>
              <a:buFont typeface="+mj-lt"/>
              <a:buAutoNum type="arabicPeriod"/>
            </a:pPr>
            <a:r>
              <a:rPr lang="tr-TR" sz="2100" dirty="0">
                <a:solidFill>
                  <a:schemeClr val="tx1"/>
                </a:solidFill>
                <a:latin typeface="+mj-lt"/>
              </a:rPr>
              <a:t>İzmir </a:t>
            </a:r>
            <a:r>
              <a:rPr lang="tr-TR" sz="2100" dirty="0" err="1">
                <a:solidFill>
                  <a:schemeClr val="tx1"/>
                </a:solidFill>
                <a:latin typeface="+mj-lt"/>
              </a:rPr>
              <a:t>Bakırçay</a:t>
            </a:r>
            <a:r>
              <a:rPr lang="tr-TR" sz="2100" dirty="0">
                <a:solidFill>
                  <a:schemeClr val="tx1"/>
                </a:solidFill>
                <a:latin typeface="+mj-lt"/>
              </a:rPr>
              <a:t> Üniversitesi</a:t>
            </a:r>
          </a:p>
          <a:p>
            <a:pPr marL="742950" indent="-514350">
              <a:buClr>
                <a:srgbClr val="EC0A40"/>
              </a:buClr>
              <a:buSzPct val="100000"/>
              <a:buFont typeface="+mj-lt"/>
              <a:buAutoNum type="arabicPeriod"/>
            </a:pPr>
            <a:r>
              <a:rPr lang="tr-TR" sz="2100" dirty="0">
                <a:solidFill>
                  <a:schemeClr val="tx1"/>
                </a:solidFill>
                <a:latin typeface="+mj-lt"/>
              </a:rPr>
              <a:t>İstanbul Medeniyet Üniversitesi</a:t>
            </a:r>
          </a:p>
          <a:p>
            <a:pPr marL="742950" indent="-514350">
              <a:buClr>
                <a:srgbClr val="EC0A40"/>
              </a:buClr>
              <a:buSzPct val="100000"/>
              <a:buFont typeface="+mj-lt"/>
              <a:buAutoNum type="arabicPeriod"/>
            </a:pPr>
            <a:r>
              <a:rPr lang="tr-TR" sz="2100" dirty="0" err="1">
                <a:solidFill>
                  <a:schemeClr val="tx1"/>
                </a:solidFill>
                <a:latin typeface="+mj-lt"/>
              </a:rPr>
              <a:t>Ondokuz</a:t>
            </a:r>
            <a:r>
              <a:rPr lang="tr-TR" sz="2100" dirty="0">
                <a:solidFill>
                  <a:schemeClr val="tx1"/>
                </a:solidFill>
                <a:latin typeface="+mj-lt"/>
              </a:rPr>
              <a:t> Mayıs Üniversitesi</a:t>
            </a:r>
          </a:p>
          <a:p>
            <a:pPr marL="742950" indent="-514350">
              <a:buClr>
                <a:srgbClr val="EC0A40"/>
              </a:buClr>
              <a:buSzPct val="100000"/>
              <a:buFont typeface="+mj-lt"/>
              <a:buAutoNum type="arabicPeriod"/>
            </a:pPr>
            <a:r>
              <a:rPr lang="tr-TR" sz="2100" dirty="0">
                <a:solidFill>
                  <a:schemeClr val="tx1"/>
                </a:solidFill>
                <a:latin typeface="+mj-lt"/>
              </a:rPr>
              <a:t>Batman Üniversitesi</a:t>
            </a:r>
          </a:p>
          <a:p>
            <a:pPr marL="742950" indent="-514350">
              <a:buClr>
                <a:srgbClr val="EC0A40"/>
              </a:buClr>
              <a:buSzPct val="100000"/>
              <a:buFont typeface="+mj-lt"/>
              <a:buAutoNum type="arabicPeriod"/>
            </a:pPr>
            <a:r>
              <a:rPr lang="tr-TR" sz="2100" dirty="0">
                <a:solidFill>
                  <a:schemeClr val="tx1"/>
                </a:solidFill>
                <a:latin typeface="+mj-lt"/>
              </a:rPr>
              <a:t>Trabzon Üniversitesi</a:t>
            </a:r>
          </a:p>
        </p:txBody>
      </p:sp>
    </p:spTree>
    <p:extLst>
      <p:ext uri="{BB962C8B-B14F-4D97-AF65-F5344CB8AC3E}">
        <p14:creationId xmlns:p14="http://schemas.microsoft.com/office/powerpoint/2010/main" val="252976946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07">
            <a:extLst>
              <a:ext uri="{FF2B5EF4-FFF2-40B4-BE49-F238E27FC236}">
                <a16:creationId xmlns:a16="http://schemas.microsoft.com/office/drawing/2014/main" id="{E2B1E72F-0871-43D8-A46B-B3E3FF169020}"/>
              </a:ext>
            </a:extLst>
          </p:cNvPr>
          <p:cNvSpPr txBox="1">
            <a:spLocks/>
          </p:cNvSpPr>
          <p:nvPr/>
        </p:nvSpPr>
        <p:spPr>
          <a:xfrm>
            <a:off x="179512" y="404664"/>
            <a:ext cx="8784976" cy="80233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sz="3600" b="1" i="1" dirty="0">
                <a:solidFill>
                  <a:srgbClr val="EC0A40"/>
                </a:solidFill>
                <a:latin typeface="Raleway"/>
                <a:ea typeface="Lato"/>
                <a:cs typeface="Lato"/>
              </a:rPr>
              <a:t>Bartın Üniversitesi</a:t>
            </a:r>
            <a:endParaRPr lang="en" sz="3600" b="1" i="1" dirty="0">
              <a:solidFill>
                <a:srgbClr val="EC0A40"/>
              </a:solidFill>
              <a:latin typeface="Raleway"/>
              <a:ea typeface="Lato"/>
              <a:cs typeface="Lato"/>
            </a:endParaRPr>
          </a:p>
        </p:txBody>
      </p:sp>
      <p:sp>
        <p:nvSpPr>
          <p:cNvPr id="11" name="Shape 108">
            <a:extLst>
              <a:ext uri="{FF2B5EF4-FFF2-40B4-BE49-F238E27FC236}">
                <a16:creationId xmlns:a16="http://schemas.microsoft.com/office/drawing/2014/main" id="{3D04FE97-651B-423A-9372-DFF28BC9D416}"/>
              </a:ext>
            </a:extLst>
          </p:cNvPr>
          <p:cNvSpPr txBox="1">
            <a:spLocks/>
          </p:cNvSpPr>
          <p:nvPr/>
        </p:nvSpPr>
        <p:spPr>
          <a:xfrm>
            <a:off x="210230" y="1412776"/>
            <a:ext cx="8610241" cy="473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85800" indent="-457200">
              <a:buClr>
                <a:srgbClr val="EC0A4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+mj-lt"/>
              </a:rPr>
              <a:t>Üniversitemiz 2015 yılında </a:t>
            </a:r>
            <a:r>
              <a:rPr lang="tr-TR" sz="2800" dirty="0" err="1">
                <a:solidFill>
                  <a:schemeClr val="tx1"/>
                </a:solidFill>
                <a:latin typeface="+mj-lt"/>
              </a:rPr>
              <a:t>ÜBYS’ye</a:t>
            </a:r>
            <a:r>
              <a:rPr lang="tr-TR" sz="2800" dirty="0">
                <a:solidFill>
                  <a:schemeClr val="tx1"/>
                </a:solidFill>
                <a:latin typeface="+mj-lt"/>
              </a:rPr>
              <a:t> Öğrenci Bilgi Sistemi ve Personel Bilgi Sistemi ile geçiş yapmıştır.</a:t>
            </a:r>
          </a:p>
          <a:p>
            <a:pPr marL="685800" indent="-457200">
              <a:buClr>
                <a:srgbClr val="EC0A40"/>
              </a:buClr>
              <a:buSzPct val="150000"/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+mj-lt"/>
            </a:endParaRPr>
          </a:p>
          <a:p>
            <a:pPr marL="685800" indent="-457200">
              <a:buClr>
                <a:srgbClr val="EC0A4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+mj-lt"/>
              </a:rPr>
              <a:t>2016 yıllı Mayıs ayında ise Elektronik Belge Yönetim Sistemi (EBYS) kullanılmaya başlanmıştır.</a:t>
            </a:r>
          </a:p>
          <a:p>
            <a:pPr marL="685800" indent="-457200">
              <a:buClr>
                <a:srgbClr val="EC0A40"/>
              </a:buClr>
              <a:buSzPct val="150000"/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+mj-lt"/>
            </a:endParaRPr>
          </a:p>
          <a:p>
            <a:pPr marL="685800" indent="-457200">
              <a:buClr>
                <a:srgbClr val="EC0A4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+mj-lt"/>
              </a:rPr>
              <a:t>Şu anda üniversitemiz </a:t>
            </a:r>
            <a:r>
              <a:rPr lang="tr-TR" sz="2800" dirty="0" err="1">
                <a:solidFill>
                  <a:schemeClr val="tx1"/>
                </a:solidFill>
                <a:latin typeface="+mj-lt"/>
              </a:rPr>
              <a:t>ÜBYS’de</a:t>
            </a:r>
            <a:r>
              <a:rPr lang="tr-TR" sz="2800" dirty="0">
                <a:solidFill>
                  <a:schemeClr val="tx1"/>
                </a:solidFill>
                <a:latin typeface="+mj-lt"/>
              </a:rPr>
              <a:t> bulunan 34 modülden 19 tanesini aktif olarak kullanmaktadır.</a:t>
            </a:r>
            <a:endParaRPr lang="en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754414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7">
            <a:extLst>
              <a:ext uri="{FF2B5EF4-FFF2-40B4-BE49-F238E27FC236}">
                <a16:creationId xmlns:a16="http://schemas.microsoft.com/office/drawing/2014/main" id="{BDEC5AAA-1378-4013-BAC3-CEB47C4542BC}"/>
              </a:ext>
            </a:extLst>
          </p:cNvPr>
          <p:cNvSpPr txBox="1">
            <a:spLocks/>
          </p:cNvSpPr>
          <p:nvPr/>
        </p:nvSpPr>
        <p:spPr>
          <a:xfrm>
            <a:off x="179512" y="243541"/>
            <a:ext cx="8784976" cy="80233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sz="3200" b="1" i="1" dirty="0">
                <a:solidFill>
                  <a:srgbClr val="EC0A40"/>
                </a:solidFill>
                <a:latin typeface="Raleway"/>
                <a:ea typeface="Lato"/>
                <a:cs typeface="Lato"/>
                <a:sym typeface="Lato"/>
              </a:rPr>
              <a:t>Kullanılan Modüller</a:t>
            </a:r>
            <a:endParaRPr lang="en" sz="3200" b="1" i="1" dirty="0">
              <a:solidFill>
                <a:srgbClr val="EC0A40"/>
              </a:solidFill>
              <a:latin typeface="Raleway"/>
              <a:ea typeface="Lato"/>
              <a:cs typeface="Lato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F0DB8CA0-3C68-4739-AAB0-ECF0F64721D9}"/>
              </a:ext>
            </a:extLst>
          </p:cNvPr>
          <p:cNvGrpSpPr/>
          <p:nvPr/>
        </p:nvGrpSpPr>
        <p:grpSpPr>
          <a:xfrm>
            <a:off x="378283" y="1556793"/>
            <a:ext cx="8568952" cy="4608510"/>
            <a:chOff x="751907" y="1625883"/>
            <a:chExt cx="7965667" cy="4089904"/>
          </a:xfrm>
        </p:grpSpPr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7FF54AD6-857D-4E97-BCFF-566859F37343}"/>
                </a:ext>
              </a:extLst>
            </p:cNvPr>
            <p:cNvGrpSpPr/>
            <p:nvPr/>
          </p:nvGrpSpPr>
          <p:grpSpPr>
            <a:xfrm>
              <a:off x="755576" y="1628800"/>
              <a:ext cx="1515772" cy="622273"/>
              <a:chOff x="2679729" y="1857765"/>
              <a:chExt cx="1515772" cy="489185"/>
            </a:xfrm>
          </p:grpSpPr>
          <p:sp>
            <p:nvSpPr>
              <p:cNvPr id="6" name="Rectangle 221">
                <a:extLst>
                  <a:ext uri="{FF2B5EF4-FFF2-40B4-BE49-F238E27FC236}">
                    <a16:creationId xmlns:a16="http://schemas.microsoft.com/office/drawing/2014/main" id="{5403F2AD-6D0F-4CB3-B193-B917A51C57E5}"/>
                  </a:ext>
                </a:extLst>
              </p:cNvPr>
              <p:cNvSpPr/>
              <p:nvPr/>
            </p:nvSpPr>
            <p:spPr>
              <a:xfrm rot="360000">
                <a:off x="3133569" y="2074536"/>
                <a:ext cx="942446" cy="1286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39700" dist="190500" dir="4800000" algn="t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noProof="1"/>
              </a:p>
            </p:txBody>
          </p:sp>
          <p:grpSp>
            <p:nvGrpSpPr>
              <p:cNvPr id="7" name="Group 222">
                <a:extLst>
                  <a:ext uri="{FF2B5EF4-FFF2-40B4-BE49-F238E27FC236}">
                    <a16:creationId xmlns:a16="http://schemas.microsoft.com/office/drawing/2014/main" id="{D7606222-4562-43CA-A749-95AF6AAAA655}"/>
                  </a:ext>
                </a:extLst>
              </p:cNvPr>
              <p:cNvGrpSpPr/>
              <p:nvPr/>
            </p:nvGrpSpPr>
            <p:grpSpPr>
              <a:xfrm>
                <a:off x="2679729" y="1857765"/>
                <a:ext cx="1515772" cy="489185"/>
                <a:chOff x="5921828" y="3617002"/>
                <a:chExt cx="2569464" cy="551055"/>
              </a:xfrm>
              <a:solidFill>
                <a:schemeClr val="accent2"/>
              </a:solidFill>
              <a:effectLst/>
            </p:grpSpPr>
            <p:sp>
              <p:nvSpPr>
                <p:cNvPr id="8" name="Rectangle 223">
                  <a:extLst>
                    <a:ext uri="{FF2B5EF4-FFF2-40B4-BE49-F238E27FC236}">
                      <a16:creationId xmlns:a16="http://schemas.microsoft.com/office/drawing/2014/main" id="{AC9D4304-FDC8-43C9-9841-1FDBD283281A}"/>
                    </a:ext>
                  </a:extLst>
                </p:cNvPr>
                <p:cNvSpPr/>
                <p:nvPr/>
              </p:nvSpPr>
              <p:spPr>
                <a:xfrm>
                  <a:off x="5921828" y="3617003"/>
                  <a:ext cx="2569464" cy="5510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tr-TR" sz="1350" noProof="1">
                      <a:solidFill>
                        <a:schemeClr val="tx1"/>
                      </a:solidFill>
                    </a:rPr>
                    <a:t>ÖĞRENCİ BİLGİ SİSTEMİ</a:t>
                  </a:r>
                  <a:endParaRPr lang="en-US" sz="1350" noProof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Rectangle 224">
                  <a:extLst>
                    <a:ext uri="{FF2B5EF4-FFF2-40B4-BE49-F238E27FC236}">
                      <a16:creationId xmlns:a16="http://schemas.microsoft.com/office/drawing/2014/main" id="{1B7D9A64-40B3-4BAF-BFB7-5A45A071CF36}"/>
                    </a:ext>
                  </a:extLst>
                </p:cNvPr>
                <p:cNvSpPr/>
                <p:nvPr/>
              </p:nvSpPr>
              <p:spPr>
                <a:xfrm>
                  <a:off x="5921828" y="3617002"/>
                  <a:ext cx="740664" cy="551054"/>
                </a:xfrm>
                <a:prstGeom prst="rect">
                  <a:avLst/>
                </a:prstGeom>
                <a:solidFill>
                  <a:schemeClr val="tx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noProof="1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58A9652-4DC4-4C36-8A54-075B1F0C1FFC}"/>
                </a:ext>
              </a:extLst>
            </p:cNvPr>
            <p:cNvGrpSpPr/>
            <p:nvPr/>
          </p:nvGrpSpPr>
          <p:grpSpPr>
            <a:xfrm>
              <a:off x="2555776" y="1628799"/>
              <a:ext cx="1515772" cy="622275"/>
              <a:chOff x="2679729" y="1857765"/>
              <a:chExt cx="1515772" cy="489185"/>
            </a:xfrm>
          </p:grpSpPr>
          <p:sp>
            <p:nvSpPr>
              <p:cNvPr id="11" name="Rectangle 221">
                <a:extLst>
                  <a:ext uri="{FF2B5EF4-FFF2-40B4-BE49-F238E27FC236}">
                    <a16:creationId xmlns:a16="http://schemas.microsoft.com/office/drawing/2014/main" id="{015EE6C3-771F-4A39-9816-60DC9C407870}"/>
                  </a:ext>
                </a:extLst>
              </p:cNvPr>
              <p:cNvSpPr/>
              <p:nvPr/>
            </p:nvSpPr>
            <p:spPr>
              <a:xfrm rot="360000">
                <a:off x="3133569" y="2074536"/>
                <a:ext cx="942446" cy="1286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39700" dist="190500" dir="4800000" algn="t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noProof="1"/>
              </a:p>
            </p:txBody>
          </p:sp>
          <p:grpSp>
            <p:nvGrpSpPr>
              <p:cNvPr id="12" name="Group 222">
                <a:extLst>
                  <a:ext uri="{FF2B5EF4-FFF2-40B4-BE49-F238E27FC236}">
                    <a16:creationId xmlns:a16="http://schemas.microsoft.com/office/drawing/2014/main" id="{63781E5A-5B23-46FF-A394-DEE4205A9851}"/>
                  </a:ext>
                </a:extLst>
              </p:cNvPr>
              <p:cNvGrpSpPr/>
              <p:nvPr/>
            </p:nvGrpSpPr>
            <p:grpSpPr>
              <a:xfrm>
                <a:off x="2679729" y="1857765"/>
                <a:ext cx="1515772" cy="489185"/>
                <a:chOff x="5921828" y="3617002"/>
                <a:chExt cx="2569464" cy="551055"/>
              </a:xfrm>
              <a:solidFill>
                <a:schemeClr val="accent2"/>
              </a:solidFill>
              <a:effectLst/>
            </p:grpSpPr>
            <p:sp>
              <p:nvSpPr>
                <p:cNvPr id="13" name="Rectangle 223">
                  <a:extLst>
                    <a:ext uri="{FF2B5EF4-FFF2-40B4-BE49-F238E27FC236}">
                      <a16:creationId xmlns:a16="http://schemas.microsoft.com/office/drawing/2014/main" id="{5C171610-40CC-49FA-A617-B7C741557C52}"/>
                    </a:ext>
                  </a:extLst>
                </p:cNvPr>
                <p:cNvSpPr/>
                <p:nvPr/>
              </p:nvSpPr>
              <p:spPr>
                <a:xfrm>
                  <a:off x="5921828" y="3617003"/>
                  <a:ext cx="2569464" cy="5510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tr-TR" sz="1350" noProof="1">
                      <a:solidFill>
                        <a:schemeClr val="tx1"/>
                      </a:solidFill>
                    </a:rPr>
                    <a:t>ELEKTRONİK BELGE YÖNETİM SİSTEMİ</a:t>
                  </a:r>
                  <a:endParaRPr lang="en-US" sz="1350" noProof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224">
                  <a:extLst>
                    <a:ext uri="{FF2B5EF4-FFF2-40B4-BE49-F238E27FC236}">
                      <a16:creationId xmlns:a16="http://schemas.microsoft.com/office/drawing/2014/main" id="{25BF544E-AB47-49A1-AF68-A98E87EA1E3C}"/>
                    </a:ext>
                  </a:extLst>
                </p:cNvPr>
                <p:cNvSpPr/>
                <p:nvPr/>
              </p:nvSpPr>
              <p:spPr>
                <a:xfrm>
                  <a:off x="5921828" y="3617002"/>
                  <a:ext cx="740664" cy="551054"/>
                </a:xfrm>
                <a:prstGeom prst="rect">
                  <a:avLst/>
                </a:prstGeom>
                <a:solidFill>
                  <a:schemeClr val="tx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noProof="1"/>
                </a:p>
              </p:txBody>
            </p:sp>
          </p:grpSp>
        </p:grpSp>
        <p:grpSp>
          <p:nvGrpSpPr>
            <p:cNvPr id="20" name="Group 9">
              <a:extLst>
                <a:ext uri="{FF2B5EF4-FFF2-40B4-BE49-F238E27FC236}">
                  <a16:creationId xmlns:a16="http://schemas.microsoft.com/office/drawing/2014/main" id="{140CF542-F64C-47EF-B166-06DD075FA307}"/>
                </a:ext>
              </a:extLst>
            </p:cNvPr>
            <p:cNvGrpSpPr/>
            <p:nvPr/>
          </p:nvGrpSpPr>
          <p:grpSpPr>
            <a:xfrm>
              <a:off x="4355976" y="1628797"/>
              <a:ext cx="1515772" cy="622275"/>
              <a:chOff x="2679729" y="1857765"/>
              <a:chExt cx="1515772" cy="489185"/>
            </a:xfrm>
          </p:grpSpPr>
          <p:sp>
            <p:nvSpPr>
              <p:cNvPr id="21" name="Rectangle 221">
                <a:extLst>
                  <a:ext uri="{FF2B5EF4-FFF2-40B4-BE49-F238E27FC236}">
                    <a16:creationId xmlns:a16="http://schemas.microsoft.com/office/drawing/2014/main" id="{2A6866E6-7E5E-49C6-8D39-16CE876CA0DD}"/>
                  </a:ext>
                </a:extLst>
              </p:cNvPr>
              <p:cNvSpPr/>
              <p:nvPr/>
            </p:nvSpPr>
            <p:spPr>
              <a:xfrm rot="360000">
                <a:off x="3133569" y="2074536"/>
                <a:ext cx="942446" cy="1286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39700" dist="190500" dir="4800000" algn="t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noProof="1"/>
              </a:p>
            </p:txBody>
          </p:sp>
          <p:grpSp>
            <p:nvGrpSpPr>
              <p:cNvPr id="22" name="Group 222">
                <a:extLst>
                  <a:ext uri="{FF2B5EF4-FFF2-40B4-BE49-F238E27FC236}">
                    <a16:creationId xmlns:a16="http://schemas.microsoft.com/office/drawing/2014/main" id="{7B5F88AA-687F-4BB4-8D48-618F8BCF66CF}"/>
                  </a:ext>
                </a:extLst>
              </p:cNvPr>
              <p:cNvGrpSpPr/>
              <p:nvPr/>
            </p:nvGrpSpPr>
            <p:grpSpPr>
              <a:xfrm>
                <a:off x="2679729" y="1857765"/>
                <a:ext cx="1515772" cy="489185"/>
                <a:chOff x="5921828" y="3617002"/>
                <a:chExt cx="2569464" cy="551055"/>
              </a:xfrm>
              <a:solidFill>
                <a:schemeClr val="accent2"/>
              </a:solidFill>
              <a:effectLst/>
            </p:grpSpPr>
            <p:sp>
              <p:nvSpPr>
                <p:cNvPr id="23" name="Rectangle 223">
                  <a:extLst>
                    <a:ext uri="{FF2B5EF4-FFF2-40B4-BE49-F238E27FC236}">
                      <a16:creationId xmlns:a16="http://schemas.microsoft.com/office/drawing/2014/main" id="{C22E051C-0EFB-457D-8026-CE2F44A6D350}"/>
                    </a:ext>
                  </a:extLst>
                </p:cNvPr>
                <p:cNvSpPr/>
                <p:nvPr/>
              </p:nvSpPr>
              <p:spPr>
                <a:xfrm>
                  <a:off x="5921828" y="3617003"/>
                  <a:ext cx="2569464" cy="5510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tr-TR" sz="1350" noProof="1">
                      <a:solidFill>
                        <a:schemeClr val="tx1"/>
                      </a:solidFill>
                    </a:rPr>
                    <a:t>PERSONEL BİLGİ SİSTEMİ</a:t>
                  </a:r>
                  <a:endParaRPr lang="en-US" sz="1350" noProof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Rectangle 224">
                  <a:extLst>
                    <a:ext uri="{FF2B5EF4-FFF2-40B4-BE49-F238E27FC236}">
                      <a16:creationId xmlns:a16="http://schemas.microsoft.com/office/drawing/2014/main" id="{973948A7-55D2-40A1-8960-4743DD2981FA}"/>
                    </a:ext>
                  </a:extLst>
                </p:cNvPr>
                <p:cNvSpPr/>
                <p:nvPr/>
              </p:nvSpPr>
              <p:spPr>
                <a:xfrm>
                  <a:off x="5921828" y="3617002"/>
                  <a:ext cx="740664" cy="551054"/>
                </a:xfrm>
                <a:prstGeom prst="rect">
                  <a:avLst/>
                </a:prstGeom>
                <a:solidFill>
                  <a:schemeClr val="tx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noProof="1"/>
                </a:p>
              </p:txBody>
            </p:sp>
          </p:grpSp>
        </p:grpSp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C9A91F80-03C3-4E4F-8799-A39FCF4BDEFE}"/>
                </a:ext>
              </a:extLst>
            </p:cNvPr>
            <p:cNvGrpSpPr/>
            <p:nvPr/>
          </p:nvGrpSpPr>
          <p:grpSpPr>
            <a:xfrm>
              <a:off x="3508758" y="2474170"/>
              <a:ext cx="1515772" cy="622275"/>
              <a:chOff x="2679729" y="1857765"/>
              <a:chExt cx="1515772" cy="489185"/>
            </a:xfrm>
          </p:grpSpPr>
          <p:sp>
            <p:nvSpPr>
              <p:cNvPr id="26" name="Rectangle 221">
                <a:extLst>
                  <a:ext uri="{FF2B5EF4-FFF2-40B4-BE49-F238E27FC236}">
                    <a16:creationId xmlns:a16="http://schemas.microsoft.com/office/drawing/2014/main" id="{0C6EF073-B3AD-4184-882E-8ACB3350BAEE}"/>
                  </a:ext>
                </a:extLst>
              </p:cNvPr>
              <p:cNvSpPr/>
              <p:nvPr/>
            </p:nvSpPr>
            <p:spPr>
              <a:xfrm rot="360000">
                <a:off x="3133569" y="2074536"/>
                <a:ext cx="942446" cy="1286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39700" dist="190500" dir="4800000" algn="t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noProof="1"/>
              </a:p>
            </p:txBody>
          </p:sp>
          <p:grpSp>
            <p:nvGrpSpPr>
              <p:cNvPr id="27" name="Group 222">
                <a:extLst>
                  <a:ext uri="{FF2B5EF4-FFF2-40B4-BE49-F238E27FC236}">
                    <a16:creationId xmlns:a16="http://schemas.microsoft.com/office/drawing/2014/main" id="{E284FF2A-FB3B-4E19-9BE4-F77FE5847605}"/>
                  </a:ext>
                </a:extLst>
              </p:cNvPr>
              <p:cNvGrpSpPr/>
              <p:nvPr/>
            </p:nvGrpSpPr>
            <p:grpSpPr>
              <a:xfrm>
                <a:off x="2679729" y="1857765"/>
                <a:ext cx="1515772" cy="489185"/>
                <a:chOff x="5921828" y="3617002"/>
                <a:chExt cx="2569464" cy="551055"/>
              </a:xfrm>
              <a:solidFill>
                <a:schemeClr val="accent2"/>
              </a:solidFill>
              <a:effectLst/>
            </p:grpSpPr>
            <p:sp>
              <p:nvSpPr>
                <p:cNvPr id="28" name="Rectangle 223">
                  <a:extLst>
                    <a:ext uri="{FF2B5EF4-FFF2-40B4-BE49-F238E27FC236}">
                      <a16:creationId xmlns:a16="http://schemas.microsoft.com/office/drawing/2014/main" id="{68C455FD-9501-4239-8C56-01486EEE0BF0}"/>
                    </a:ext>
                  </a:extLst>
                </p:cNvPr>
                <p:cNvSpPr/>
                <p:nvPr/>
              </p:nvSpPr>
              <p:spPr>
                <a:xfrm>
                  <a:off x="5921828" y="3617003"/>
                  <a:ext cx="2569464" cy="5510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tr-TR" sz="1350" noProof="1">
                      <a:solidFill>
                        <a:schemeClr val="tx1"/>
                      </a:solidFill>
                    </a:rPr>
                    <a:t>SERVİS TALEP TAKİP SİSTEMİ</a:t>
                  </a:r>
                  <a:endParaRPr lang="en-US" sz="1350" noProof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Rectangle 224">
                  <a:extLst>
                    <a:ext uri="{FF2B5EF4-FFF2-40B4-BE49-F238E27FC236}">
                      <a16:creationId xmlns:a16="http://schemas.microsoft.com/office/drawing/2014/main" id="{7DD55083-8EE0-4A5A-8E98-CB9A9654EE5D}"/>
                    </a:ext>
                  </a:extLst>
                </p:cNvPr>
                <p:cNvSpPr/>
                <p:nvPr/>
              </p:nvSpPr>
              <p:spPr>
                <a:xfrm>
                  <a:off x="5921828" y="3617002"/>
                  <a:ext cx="740664" cy="551054"/>
                </a:xfrm>
                <a:prstGeom prst="rect">
                  <a:avLst/>
                </a:prstGeom>
                <a:solidFill>
                  <a:schemeClr val="tx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noProof="1"/>
                </a:p>
              </p:txBody>
            </p:sp>
          </p:grpSp>
        </p:grpSp>
        <p:grpSp>
          <p:nvGrpSpPr>
            <p:cNvPr id="30" name="Group 9">
              <a:extLst>
                <a:ext uri="{FF2B5EF4-FFF2-40B4-BE49-F238E27FC236}">
                  <a16:creationId xmlns:a16="http://schemas.microsoft.com/office/drawing/2014/main" id="{BB80BAAC-8D4B-4C14-905D-E2C238EF9D25}"/>
                </a:ext>
              </a:extLst>
            </p:cNvPr>
            <p:cNvGrpSpPr/>
            <p:nvPr/>
          </p:nvGrpSpPr>
          <p:grpSpPr>
            <a:xfrm>
              <a:off x="1662236" y="2474171"/>
              <a:ext cx="1515772" cy="622275"/>
              <a:chOff x="2679729" y="1857765"/>
              <a:chExt cx="1515772" cy="489185"/>
            </a:xfrm>
          </p:grpSpPr>
          <p:sp>
            <p:nvSpPr>
              <p:cNvPr id="31" name="Rectangle 221">
                <a:extLst>
                  <a:ext uri="{FF2B5EF4-FFF2-40B4-BE49-F238E27FC236}">
                    <a16:creationId xmlns:a16="http://schemas.microsoft.com/office/drawing/2014/main" id="{9A5E05DA-0BDF-4F29-AA57-AA58DE201746}"/>
                  </a:ext>
                </a:extLst>
              </p:cNvPr>
              <p:cNvSpPr/>
              <p:nvPr/>
            </p:nvSpPr>
            <p:spPr>
              <a:xfrm rot="360000">
                <a:off x="3133569" y="2074536"/>
                <a:ext cx="942446" cy="1286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39700" dist="190500" dir="4800000" algn="t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noProof="1"/>
              </a:p>
            </p:txBody>
          </p:sp>
          <p:grpSp>
            <p:nvGrpSpPr>
              <p:cNvPr id="32" name="Group 222">
                <a:extLst>
                  <a:ext uri="{FF2B5EF4-FFF2-40B4-BE49-F238E27FC236}">
                    <a16:creationId xmlns:a16="http://schemas.microsoft.com/office/drawing/2014/main" id="{55A74762-0C34-47C4-9361-BCB7CC19748C}"/>
                  </a:ext>
                </a:extLst>
              </p:cNvPr>
              <p:cNvGrpSpPr/>
              <p:nvPr/>
            </p:nvGrpSpPr>
            <p:grpSpPr>
              <a:xfrm>
                <a:off x="2679729" y="1857765"/>
                <a:ext cx="1515772" cy="489185"/>
                <a:chOff x="5921828" y="3617002"/>
                <a:chExt cx="2569464" cy="551055"/>
              </a:xfrm>
              <a:solidFill>
                <a:schemeClr val="accent2"/>
              </a:solidFill>
              <a:effectLst/>
            </p:grpSpPr>
            <p:sp>
              <p:nvSpPr>
                <p:cNvPr id="33" name="Rectangle 223">
                  <a:extLst>
                    <a:ext uri="{FF2B5EF4-FFF2-40B4-BE49-F238E27FC236}">
                      <a16:creationId xmlns:a16="http://schemas.microsoft.com/office/drawing/2014/main" id="{3DF6FE0D-0542-4D96-AEA8-0746A4921ED0}"/>
                    </a:ext>
                  </a:extLst>
                </p:cNvPr>
                <p:cNvSpPr/>
                <p:nvPr/>
              </p:nvSpPr>
              <p:spPr>
                <a:xfrm>
                  <a:off x="5921828" y="3617003"/>
                  <a:ext cx="2569464" cy="5510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tr-TR" sz="1350" noProof="1">
                      <a:solidFill>
                        <a:schemeClr val="tx1"/>
                      </a:solidFill>
                    </a:rPr>
                    <a:t>MALZEME YÖNETİM SİSTEMİ</a:t>
                  </a:r>
                  <a:endParaRPr lang="en-US" sz="1350" noProof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Rectangle 224">
                  <a:extLst>
                    <a:ext uri="{FF2B5EF4-FFF2-40B4-BE49-F238E27FC236}">
                      <a16:creationId xmlns:a16="http://schemas.microsoft.com/office/drawing/2014/main" id="{4B8154B7-15BF-49B4-98CF-56D6FB766A68}"/>
                    </a:ext>
                  </a:extLst>
                </p:cNvPr>
                <p:cNvSpPr/>
                <p:nvPr/>
              </p:nvSpPr>
              <p:spPr>
                <a:xfrm>
                  <a:off x="5921828" y="3617002"/>
                  <a:ext cx="740664" cy="551054"/>
                </a:xfrm>
                <a:prstGeom prst="rect">
                  <a:avLst/>
                </a:prstGeom>
                <a:solidFill>
                  <a:schemeClr val="tx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noProof="1"/>
                </a:p>
              </p:txBody>
            </p:sp>
          </p:grpSp>
        </p:grpSp>
        <p:grpSp>
          <p:nvGrpSpPr>
            <p:cNvPr id="35" name="Group 9">
              <a:extLst>
                <a:ext uri="{FF2B5EF4-FFF2-40B4-BE49-F238E27FC236}">
                  <a16:creationId xmlns:a16="http://schemas.microsoft.com/office/drawing/2014/main" id="{F9A512CB-5F53-47D6-9B13-CBEBBF22C0AA}"/>
                </a:ext>
              </a:extLst>
            </p:cNvPr>
            <p:cNvGrpSpPr/>
            <p:nvPr/>
          </p:nvGrpSpPr>
          <p:grpSpPr>
            <a:xfrm>
              <a:off x="6156176" y="1625883"/>
              <a:ext cx="1515772" cy="622274"/>
              <a:chOff x="2679729" y="1857765"/>
              <a:chExt cx="1515772" cy="489184"/>
            </a:xfrm>
          </p:grpSpPr>
          <p:sp>
            <p:nvSpPr>
              <p:cNvPr id="36" name="Rectangle 221">
                <a:extLst>
                  <a:ext uri="{FF2B5EF4-FFF2-40B4-BE49-F238E27FC236}">
                    <a16:creationId xmlns:a16="http://schemas.microsoft.com/office/drawing/2014/main" id="{4F391065-9FCA-401D-BE8D-91BF698CF33F}"/>
                  </a:ext>
                </a:extLst>
              </p:cNvPr>
              <p:cNvSpPr/>
              <p:nvPr/>
            </p:nvSpPr>
            <p:spPr>
              <a:xfrm rot="360000">
                <a:off x="3133569" y="2074536"/>
                <a:ext cx="942446" cy="1286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39700" dist="190500" dir="4800000" algn="t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noProof="1"/>
              </a:p>
            </p:txBody>
          </p:sp>
          <p:grpSp>
            <p:nvGrpSpPr>
              <p:cNvPr id="37" name="Group 222">
                <a:extLst>
                  <a:ext uri="{FF2B5EF4-FFF2-40B4-BE49-F238E27FC236}">
                    <a16:creationId xmlns:a16="http://schemas.microsoft.com/office/drawing/2014/main" id="{9D0F3703-BD70-4CBA-AFF2-6EC94AB7AA34}"/>
                  </a:ext>
                </a:extLst>
              </p:cNvPr>
              <p:cNvGrpSpPr/>
              <p:nvPr/>
            </p:nvGrpSpPr>
            <p:grpSpPr>
              <a:xfrm>
                <a:off x="2679729" y="1857765"/>
                <a:ext cx="1515772" cy="489184"/>
                <a:chOff x="5921828" y="3617003"/>
                <a:chExt cx="2569464" cy="551054"/>
              </a:xfrm>
              <a:solidFill>
                <a:schemeClr val="accent2"/>
              </a:solidFill>
              <a:effectLst/>
            </p:grpSpPr>
            <p:sp>
              <p:nvSpPr>
                <p:cNvPr id="38" name="Rectangle 223">
                  <a:extLst>
                    <a:ext uri="{FF2B5EF4-FFF2-40B4-BE49-F238E27FC236}">
                      <a16:creationId xmlns:a16="http://schemas.microsoft.com/office/drawing/2014/main" id="{9EEDCE5C-DA2D-4A6E-B590-ED0A6C9A02A7}"/>
                    </a:ext>
                  </a:extLst>
                </p:cNvPr>
                <p:cNvSpPr/>
                <p:nvPr/>
              </p:nvSpPr>
              <p:spPr>
                <a:xfrm>
                  <a:off x="5921828" y="3617003"/>
                  <a:ext cx="2569464" cy="5510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n-US" sz="1350" noProof="1">
                      <a:solidFill>
                        <a:schemeClr val="tx1"/>
                      </a:solidFill>
                    </a:rPr>
                    <a:t>BİLİMSEL ARAŞTIRMA PROJELERİ SİSTEMİ</a:t>
                  </a:r>
                </a:p>
              </p:txBody>
            </p:sp>
            <p:sp>
              <p:nvSpPr>
                <p:cNvPr id="39" name="Rectangle 224">
                  <a:extLst>
                    <a:ext uri="{FF2B5EF4-FFF2-40B4-BE49-F238E27FC236}">
                      <a16:creationId xmlns:a16="http://schemas.microsoft.com/office/drawing/2014/main" id="{DCA32A9D-35AA-4BCC-914A-DFA97D790427}"/>
                    </a:ext>
                  </a:extLst>
                </p:cNvPr>
                <p:cNvSpPr/>
                <p:nvPr/>
              </p:nvSpPr>
              <p:spPr>
                <a:xfrm>
                  <a:off x="5921828" y="3617002"/>
                  <a:ext cx="740664" cy="551054"/>
                </a:xfrm>
                <a:prstGeom prst="rect">
                  <a:avLst/>
                </a:prstGeom>
                <a:solidFill>
                  <a:schemeClr val="tx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noProof="1"/>
                </a:p>
              </p:txBody>
            </p:sp>
          </p:grpSp>
        </p:grpSp>
        <p:grpSp>
          <p:nvGrpSpPr>
            <p:cNvPr id="40" name="Group 9">
              <a:extLst>
                <a:ext uri="{FF2B5EF4-FFF2-40B4-BE49-F238E27FC236}">
                  <a16:creationId xmlns:a16="http://schemas.microsoft.com/office/drawing/2014/main" id="{69CD08C1-F547-4F24-84AA-84B40B8BAFD8}"/>
                </a:ext>
              </a:extLst>
            </p:cNvPr>
            <p:cNvGrpSpPr/>
            <p:nvPr/>
          </p:nvGrpSpPr>
          <p:grpSpPr>
            <a:xfrm>
              <a:off x="5355280" y="2474170"/>
              <a:ext cx="1515772" cy="622275"/>
              <a:chOff x="2679729" y="1857765"/>
              <a:chExt cx="1515772" cy="489185"/>
            </a:xfrm>
          </p:grpSpPr>
          <p:sp>
            <p:nvSpPr>
              <p:cNvPr id="41" name="Rectangle 221">
                <a:extLst>
                  <a:ext uri="{FF2B5EF4-FFF2-40B4-BE49-F238E27FC236}">
                    <a16:creationId xmlns:a16="http://schemas.microsoft.com/office/drawing/2014/main" id="{51453E54-59CA-44BE-9520-3CB796EAB7BC}"/>
                  </a:ext>
                </a:extLst>
              </p:cNvPr>
              <p:cNvSpPr/>
              <p:nvPr/>
            </p:nvSpPr>
            <p:spPr>
              <a:xfrm rot="360000">
                <a:off x="3133569" y="2074536"/>
                <a:ext cx="942446" cy="1286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39700" dist="190500" dir="4800000" algn="t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noProof="1"/>
              </a:p>
            </p:txBody>
          </p:sp>
          <p:grpSp>
            <p:nvGrpSpPr>
              <p:cNvPr id="42" name="Group 222">
                <a:extLst>
                  <a:ext uri="{FF2B5EF4-FFF2-40B4-BE49-F238E27FC236}">
                    <a16:creationId xmlns:a16="http://schemas.microsoft.com/office/drawing/2014/main" id="{FA165447-8C03-43E0-BB97-0F57116CDDBA}"/>
                  </a:ext>
                </a:extLst>
              </p:cNvPr>
              <p:cNvGrpSpPr/>
              <p:nvPr/>
            </p:nvGrpSpPr>
            <p:grpSpPr>
              <a:xfrm>
                <a:off x="2679729" y="1857765"/>
                <a:ext cx="1515772" cy="489185"/>
                <a:chOff x="5921828" y="3617002"/>
                <a:chExt cx="2569464" cy="551055"/>
              </a:xfrm>
              <a:solidFill>
                <a:schemeClr val="accent2"/>
              </a:solidFill>
              <a:effectLst/>
            </p:grpSpPr>
            <p:sp>
              <p:nvSpPr>
                <p:cNvPr id="43" name="Rectangle 223">
                  <a:extLst>
                    <a:ext uri="{FF2B5EF4-FFF2-40B4-BE49-F238E27FC236}">
                      <a16:creationId xmlns:a16="http://schemas.microsoft.com/office/drawing/2014/main" id="{B4D1A530-7CE6-4147-AF37-2F4A4DDE147A}"/>
                    </a:ext>
                  </a:extLst>
                </p:cNvPr>
                <p:cNvSpPr/>
                <p:nvPr/>
              </p:nvSpPr>
              <p:spPr>
                <a:xfrm>
                  <a:off x="5921828" y="3617003"/>
                  <a:ext cx="2569464" cy="5510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tr-TR" sz="1350" noProof="1">
                      <a:solidFill>
                        <a:schemeClr val="tx1"/>
                      </a:solidFill>
                    </a:rPr>
                    <a:t>SİSTEM VE ORGANİZASYON YÖNETİMİ</a:t>
                  </a:r>
                  <a:endParaRPr lang="en-US" sz="1350" noProof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Rectangle 224">
                  <a:extLst>
                    <a:ext uri="{FF2B5EF4-FFF2-40B4-BE49-F238E27FC236}">
                      <a16:creationId xmlns:a16="http://schemas.microsoft.com/office/drawing/2014/main" id="{ADFA925A-FFCE-4D00-B858-AEC008422F57}"/>
                    </a:ext>
                  </a:extLst>
                </p:cNvPr>
                <p:cNvSpPr/>
                <p:nvPr/>
              </p:nvSpPr>
              <p:spPr>
                <a:xfrm>
                  <a:off x="5921828" y="3617002"/>
                  <a:ext cx="740664" cy="551054"/>
                </a:xfrm>
                <a:prstGeom prst="rect">
                  <a:avLst/>
                </a:prstGeom>
                <a:solidFill>
                  <a:schemeClr val="tx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noProof="1"/>
                </a:p>
              </p:txBody>
            </p:sp>
          </p:grpSp>
        </p:grpSp>
        <p:grpSp>
          <p:nvGrpSpPr>
            <p:cNvPr id="45" name="Group 9">
              <a:extLst>
                <a:ext uri="{FF2B5EF4-FFF2-40B4-BE49-F238E27FC236}">
                  <a16:creationId xmlns:a16="http://schemas.microsoft.com/office/drawing/2014/main" id="{926F64F6-324F-4D79-AF15-2BF6BB27F110}"/>
                </a:ext>
              </a:extLst>
            </p:cNvPr>
            <p:cNvGrpSpPr/>
            <p:nvPr/>
          </p:nvGrpSpPr>
          <p:grpSpPr>
            <a:xfrm>
              <a:off x="7201802" y="2472714"/>
              <a:ext cx="1515772" cy="622275"/>
              <a:chOff x="2679729" y="1857765"/>
              <a:chExt cx="1515772" cy="489185"/>
            </a:xfrm>
          </p:grpSpPr>
          <p:sp>
            <p:nvSpPr>
              <p:cNvPr id="46" name="Rectangle 221">
                <a:extLst>
                  <a:ext uri="{FF2B5EF4-FFF2-40B4-BE49-F238E27FC236}">
                    <a16:creationId xmlns:a16="http://schemas.microsoft.com/office/drawing/2014/main" id="{1FD0EC9A-4EC2-4D52-A444-7390CB917A31}"/>
                  </a:ext>
                </a:extLst>
              </p:cNvPr>
              <p:cNvSpPr/>
              <p:nvPr/>
            </p:nvSpPr>
            <p:spPr>
              <a:xfrm rot="360000">
                <a:off x="3133569" y="2074536"/>
                <a:ext cx="942446" cy="1286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39700" dist="190500" dir="4800000" algn="t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noProof="1"/>
              </a:p>
            </p:txBody>
          </p:sp>
          <p:grpSp>
            <p:nvGrpSpPr>
              <p:cNvPr id="47" name="Group 222">
                <a:extLst>
                  <a:ext uri="{FF2B5EF4-FFF2-40B4-BE49-F238E27FC236}">
                    <a16:creationId xmlns:a16="http://schemas.microsoft.com/office/drawing/2014/main" id="{BC98B12A-0290-43A6-81D9-09BAA65748E4}"/>
                  </a:ext>
                </a:extLst>
              </p:cNvPr>
              <p:cNvGrpSpPr/>
              <p:nvPr/>
            </p:nvGrpSpPr>
            <p:grpSpPr>
              <a:xfrm>
                <a:off x="2679729" y="1857765"/>
                <a:ext cx="1515772" cy="489185"/>
                <a:chOff x="5921828" y="3617002"/>
                <a:chExt cx="2569464" cy="551055"/>
              </a:xfrm>
              <a:solidFill>
                <a:schemeClr val="accent2"/>
              </a:solidFill>
              <a:effectLst/>
            </p:grpSpPr>
            <p:sp>
              <p:nvSpPr>
                <p:cNvPr id="48" name="Rectangle 223">
                  <a:extLst>
                    <a:ext uri="{FF2B5EF4-FFF2-40B4-BE49-F238E27FC236}">
                      <a16:creationId xmlns:a16="http://schemas.microsoft.com/office/drawing/2014/main" id="{E5369730-46B8-4B6F-BD33-250BCB4CBE68}"/>
                    </a:ext>
                  </a:extLst>
                </p:cNvPr>
                <p:cNvSpPr/>
                <p:nvPr/>
              </p:nvSpPr>
              <p:spPr>
                <a:xfrm>
                  <a:off x="5921828" y="3617003"/>
                  <a:ext cx="2569464" cy="5510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tr-TR" sz="1350" dirty="0">
                      <a:solidFill>
                        <a:schemeClr val="tx1"/>
                      </a:solidFill>
                    </a:rPr>
                    <a:t>AKADEMİK PERFORMANS BİLGİ SİSTEMİ</a:t>
                  </a:r>
                  <a:endParaRPr lang="en-US" sz="1350" noProof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Rectangle 224">
                  <a:extLst>
                    <a:ext uri="{FF2B5EF4-FFF2-40B4-BE49-F238E27FC236}">
                      <a16:creationId xmlns:a16="http://schemas.microsoft.com/office/drawing/2014/main" id="{0BFA7C91-7E24-42E7-BEB0-8513FBD96DB3}"/>
                    </a:ext>
                  </a:extLst>
                </p:cNvPr>
                <p:cNvSpPr/>
                <p:nvPr/>
              </p:nvSpPr>
              <p:spPr>
                <a:xfrm>
                  <a:off x="5921828" y="3617002"/>
                  <a:ext cx="740664" cy="551054"/>
                </a:xfrm>
                <a:prstGeom prst="rect">
                  <a:avLst/>
                </a:prstGeom>
                <a:solidFill>
                  <a:schemeClr val="tx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noProof="1"/>
                </a:p>
              </p:txBody>
            </p:sp>
          </p:grpSp>
        </p:grpSp>
        <p:grpSp>
          <p:nvGrpSpPr>
            <p:cNvPr id="50" name="Group 9">
              <a:extLst>
                <a:ext uri="{FF2B5EF4-FFF2-40B4-BE49-F238E27FC236}">
                  <a16:creationId xmlns:a16="http://schemas.microsoft.com/office/drawing/2014/main" id="{5E26B400-C86D-4B8B-A55C-66931021BBB7}"/>
                </a:ext>
              </a:extLst>
            </p:cNvPr>
            <p:cNvGrpSpPr/>
            <p:nvPr/>
          </p:nvGrpSpPr>
          <p:grpSpPr>
            <a:xfrm>
              <a:off x="751907" y="3319540"/>
              <a:ext cx="1515772" cy="622275"/>
              <a:chOff x="2679729" y="1857765"/>
              <a:chExt cx="1515772" cy="489185"/>
            </a:xfrm>
          </p:grpSpPr>
          <p:sp>
            <p:nvSpPr>
              <p:cNvPr id="51" name="Rectangle 221">
                <a:extLst>
                  <a:ext uri="{FF2B5EF4-FFF2-40B4-BE49-F238E27FC236}">
                    <a16:creationId xmlns:a16="http://schemas.microsoft.com/office/drawing/2014/main" id="{75AFD232-5473-4873-AE46-129D236BF72F}"/>
                  </a:ext>
                </a:extLst>
              </p:cNvPr>
              <p:cNvSpPr/>
              <p:nvPr/>
            </p:nvSpPr>
            <p:spPr>
              <a:xfrm rot="360000">
                <a:off x="3133569" y="2074536"/>
                <a:ext cx="942446" cy="1286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39700" dist="190500" dir="4800000" algn="t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noProof="1"/>
              </a:p>
            </p:txBody>
          </p:sp>
          <p:grpSp>
            <p:nvGrpSpPr>
              <p:cNvPr id="52" name="Group 222">
                <a:extLst>
                  <a:ext uri="{FF2B5EF4-FFF2-40B4-BE49-F238E27FC236}">
                    <a16:creationId xmlns:a16="http://schemas.microsoft.com/office/drawing/2014/main" id="{6CDA20CB-6CE9-4EFE-978A-3F275A753F2A}"/>
                  </a:ext>
                </a:extLst>
              </p:cNvPr>
              <p:cNvGrpSpPr/>
              <p:nvPr/>
            </p:nvGrpSpPr>
            <p:grpSpPr>
              <a:xfrm>
                <a:off x="2679729" y="1857765"/>
                <a:ext cx="1515772" cy="489185"/>
                <a:chOff x="5921828" y="3617002"/>
                <a:chExt cx="2569464" cy="551055"/>
              </a:xfrm>
              <a:solidFill>
                <a:schemeClr val="accent2"/>
              </a:solidFill>
              <a:effectLst/>
            </p:grpSpPr>
            <p:sp>
              <p:nvSpPr>
                <p:cNvPr id="53" name="Rectangle 223">
                  <a:extLst>
                    <a:ext uri="{FF2B5EF4-FFF2-40B4-BE49-F238E27FC236}">
                      <a16:creationId xmlns:a16="http://schemas.microsoft.com/office/drawing/2014/main" id="{BB6A3495-3FF2-4108-95F3-1B58AF53D45D}"/>
                    </a:ext>
                  </a:extLst>
                </p:cNvPr>
                <p:cNvSpPr/>
                <p:nvPr/>
              </p:nvSpPr>
              <p:spPr>
                <a:xfrm>
                  <a:off x="5921828" y="3617003"/>
                  <a:ext cx="2569464" cy="5510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tr-TR" sz="1350" noProof="1">
                      <a:solidFill>
                        <a:schemeClr val="tx1"/>
                      </a:solidFill>
                    </a:rPr>
                    <a:t>ETİK KURULLAR SİSTEMİ</a:t>
                  </a:r>
                  <a:endParaRPr lang="en-US" sz="1350" noProof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Rectangle 224">
                  <a:extLst>
                    <a:ext uri="{FF2B5EF4-FFF2-40B4-BE49-F238E27FC236}">
                      <a16:creationId xmlns:a16="http://schemas.microsoft.com/office/drawing/2014/main" id="{025B2C01-F2CB-4DE5-95B8-80636BABB97B}"/>
                    </a:ext>
                  </a:extLst>
                </p:cNvPr>
                <p:cNvSpPr/>
                <p:nvPr/>
              </p:nvSpPr>
              <p:spPr>
                <a:xfrm>
                  <a:off x="5921828" y="3617002"/>
                  <a:ext cx="740664" cy="551054"/>
                </a:xfrm>
                <a:prstGeom prst="rect">
                  <a:avLst/>
                </a:prstGeom>
                <a:solidFill>
                  <a:schemeClr val="tx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noProof="1"/>
                </a:p>
              </p:txBody>
            </p:sp>
          </p:grpSp>
        </p:grpSp>
        <p:grpSp>
          <p:nvGrpSpPr>
            <p:cNvPr id="56" name="Group 9">
              <a:extLst>
                <a:ext uri="{FF2B5EF4-FFF2-40B4-BE49-F238E27FC236}">
                  <a16:creationId xmlns:a16="http://schemas.microsoft.com/office/drawing/2014/main" id="{7EF90583-AC06-4C72-A3C3-CF4DD282DE95}"/>
                </a:ext>
              </a:extLst>
            </p:cNvPr>
            <p:cNvGrpSpPr/>
            <p:nvPr/>
          </p:nvGrpSpPr>
          <p:grpSpPr>
            <a:xfrm>
              <a:off x="2555776" y="3319539"/>
              <a:ext cx="1515772" cy="622275"/>
              <a:chOff x="2679729" y="1857765"/>
              <a:chExt cx="1515772" cy="489185"/>
            </a:xfrm>
          </p:grpSpPr>
          <p:sp>
            <p:nvSpPr>
              <p:cNvPr id="57" name="Rectangle 221">
                <a:extLst>
                  <a:ext uri="{FF2B5EF4-FFF2-40B4-BE49-F238E27FC236}">
                    <a16:creationId xmlns:a16="http://schemas.microsoft.com/office/drawing/2014/main" id="{94FB6B69-756C-403D-9125-79C0E9B8375B}"/>
                  </a:ext>
                </a:extLst>
              </p:cNvPr>
              <p:cNvSpPr/>
              <p:nvPr/>
            </p:nvSpPr>
            <p:spPr>
              <a:xfrm rot="360000">
                <a:off x="3133569" y="2074536"/>
                <a:ext cx="942446" cy="1286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39700" dist="190500" dir="4800000" algn="t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noProof="1"/>
              </a:p>
            </p:txBody>
          </p:sp>
          <p:grpSp>
            <p:nvGrpSpPr>
              <p:cNvPr id="58" name="Group 222">
                <a:extLst>
                  <a:ext uri="{FF2B5EF4-FFF2-40B4-BE49-F238E27FC236}">
                    <a16:creationId xmlns:a16="http://schemas.microsoft.com/office/drawing/2014/main" id="{5A219DCD-3C07-4FB8-84A3-C3B63E0A477B}"/>
                  </a:ext>
                </a:extLst>
              </p:cNvPr>
              <p:cNvGrpSpPr/>
              <p:nvPr/>
            </p:nvGrpSpPr>
            <p:grpSpPr>
              <a:xfrm>
                <a:off x="2679729" y="1857765"/>
                <a:ext cx="1515772" cy="489185"/>
                <a:chOff x="5921828" y="3617002"/>
                <a:chExt cx="2569464" cy="551055"/>
              </a:xfrm>
              <a:solidFill>
                <a:schemeClr val="accent2"/>
              </a:solidFill>
              <a:effectLst/>
            </p:grpSpPr>
            <p:sp>
              <p:nvSpPr>
                <p:cNvPr id="59" name="Rectangle 223">
                  <a:extLst>
                    <a:ext uri="{FF2B5EF4-FFF2-40B4-BE49-F238E27FC236}">
                      <a16:creationId xmlns:a16="http://schemas.microsoft.com/office/drawing/2014/main" id="{B73743FB-A1B6-4F70-9AF0-2416E54AB3E6}"/>
                    </a:ext>
                  </a:extLst>
                </p:cNvPr>
                <p:cNvSpPr/>
                <p:nvPr/>
              </p:nvSpPr>
              <p:spPr>
                <a:xfrm>
                  <a:off x="5921828" y="3617003"/>
                  <a:ext cx="2569464" cy="5510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tr-TR" sz="1350" noProof="1">
                      <a:solidFill>
                        <a:schemeClr val="tx1"/>
                      </a:solidFill>
                    </a:rPr>
                    <a:t>KURUMSAL DEĞERLENDİRME ANALİZİ</a:t>
                  </a:r>
                  <a:endParaRPr lang="en-US" sz="1350" noProof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Rectangle 224">
                  <a:extLst>
                    <a:ext uri="{FF2B5EF4-FFF2-40B4-BE49-F238E27FC236}">
                      <a16:creationId xmlns:a16="http://schemas.microsoft.com/office/drawing/2014/main" id="{CD80C3CD-EB55-47E6-AF30-73104E2D9814}"/>
                    </a:ext>
                  </a:extLst>
                </p:cNvPr>
                <p:cNvSpPr/>
                <p:nvPr/>
              </p:nvSpPr>
              <p:spPr>
                <a:xfrm>
                  <a:off x="5921828" y="3617002"/>
                  <a:ext cx="740664" cy="551054"/>
                </a:xfrm>
                <a:prstGeom prst="rect">
                  <a:avLst/>
                </a:prstGeom>
                <a:solidFill>
                  <a:schemeClr val="tx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noProof="1"/>
                </a:p>
              </p:txBody>
            </p:sp>
          </p:grpSp>
        </p:grpSp>
        <p:grpSp>
          <p:nvGrpSpPr>
            <p:cNvPr id="61" name="Group 9">
              <a:extLst>
                <a:ext uri="{FF2B5EF4-FFF2-40B4-BE49-F238E27FC236}">
                  <a16:creationId xmlns:a16="http://schemas.microsoft.com/office/drawing/2014/main" id="{D1ADBEBC-11CE-4588-BB0E-2EC417551D80}"/>
                </a:ext>
              </a:extLst>
            </p:cNvPr>
            <p:cNvGrpSpPr/>
            <p:nvPr/>
          </p:nvGrpSpPr>
          <p:grpSpPr>
            <a:xfrm>
              <a:off x="4316350" y="3319551"/>
              <a:ext cx="1555398" cy="628340"/>
              <a:chOff x="2640103" y="1857772"/>
              <a:chExt cx="1555398" cy="493952"/>
            </a:xfrm>
          </p:grpSpPr>
          <p:sp>
            <p:nvSpPr>
              <p:cNvPr id="62" name="Rectangle 221">
                <a:extLst>
                  <a:ext uri="{FF2B5EF4-FFF2-40B4-BE49-F238E27FC236}">
                    <a16:creationId xmlns:a16="http://schemas.microsoft.com/office/drawing/2014/main" id="{944B7021-BBBD-40F7-8075-95DEC4A46A3B}"/>
                  </a:ext>
                </a:extLst>
              </p:cNvPr>
              <p:cNvSpPr/>
              <p:nvPr/>
            </p:nvSpPr>
            <p:spPr>
              <a:xfrm rot="360000">
                <a:off x="3133569" y="2074536"/>
                <a:ext cx="942446" cy="1286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39700" dist="190500" dir="4800000" algn="t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noProof="1"/>
              </a:p>
            </p:txBody>
          </p:sp>
          <p:grpSp>
            <p:nvGrpSpPr>
              <p:cNvPr id="63" name="Group 222">
                <a:extLst>
                  <a:ext uri="{FF2B5EF4-FFF2-40B4-BE49-F238E27FC236}">
                    <a16:creationId xmlns:a16="http://schemas.microsoft.com/office/drawing/2014/main" id="{ED2716B8-4CD5-4818-AA7A-0BD54A25974C}"/>
                  </a:ext>
                </a:extLst>
              </p:cNvPr>
              <p:cNvGrpSpPr/>
              <p:nvPr/>
            </p:nvGrpSpPr>
            <p:grpSpPr>
              <a:xfrm>
                <a:off x="2640103" y="1857772"/>
                <a:ext cx="1555398" cy="493952"/>
                <a:chOff x="5854656" y="3617003"/>
                <a:chExt cx="2636636" cy="556424"/>
              </a:xfrm>
              <a:solidFill>
                <a:schemeClr val="accent2"/>
              </a:solidFill>
              <a:effectLst/>
            </p:grpSpPr>
            <p:sp>
              <p:nvSpPr>
                <p:cNvPr id="64" name="Rectangle 223">
                  <a:extLst>
                    <a:ext uri="{FF2B5EF4-FFF2-40B4-BE49-F238E27FC236}">
                      <a16:creationId xmlns:a16="http://schemas.microsoft.com/office/drawing/2014/main" id="{5D353B67-DAAB-4D17-861F-17F84908D771}"/>
                    </a:ext>
                  </a:extLst>
                </p:cNvPr>
                <p:cNvSpPr/>
                <p:nvPr/>
              </p:nvSpPr>
              <p:spPr>
                <a:xfrm>
                  <a:off x="5921828" y="3617003"/>
                  <a:ext cx="2569464" cy="5510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tr-TR" sz="1600" b="0" i="0" dirty="0">
                      <a:solidFill>
                        <a:srgbClr val="212529"/>
                      </a:solidFill>
                      <a:effectLst/>
                      <a:latin typeface="Montserrat" panose="02000505000000020004" pitchFamily="2" charset="0"/>
                    </a:rPr>
                    <a:t> </a:t>
                  </a:r>
                  <a:r>
                    <a:rPr lang="tr-TR" sz="1350" dirty="0">
                      <a:solidFill>
                        <a:schemeClr val="tx1"/>
                      </a:solidFill>
                    </a:rPr>
                    <a:t>ÜNİVERSİTE BİLGİ YÖNETİM SİSTEMİ MOBİL UYGULAMA</a:t>
                  </a:r>
                  <a:endParaRPr lang="en-US" sz="1350" noProof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Rectangle 224">
                  <a:extLst>
                    <a:ext uri="{FF2B5EF4-FFF2-40B4-BE49-F238E27FC236}">
                      <a16:creationId xmlns:a16="http://schemas.microsoft.com/office/drawing/2014/main" id="{7DA9B607-2173-4D9C-9413-C9143EF4AE1F}"/>
                    </a:ext>
                  </a:extLst>
                </p:cNvPr>
                <p:cNvSpPr/>
                <p:nvPr/>
              </p:nvSpPr>
              <p:spPr>
                <a:xfrm>
                  <a:off x="5854656" y="3622374"/>
                  <a:ext cx="740664" cy="551053"/>
                </a:xfrm>
                <a:prstGeom prst="rect">
                  <a:avLst/>
                </a:prstGeom>
                <a:solidFill>
                  <a:schemeClr val="tx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noProof="1"/>
                </a:p>
              </p:txBody>
            </p:sp>
          </p:grpSp>
        </p:grpSp>
        <p:grpSp>
          <p:nvGrpSpPr>
            <p:cNvPr id="66" name="Group 9">
              <a:extLst>
                <a:ext uri="{FF2B5EF4-FFF2-40B4-BE49-F238E27FC236}">
                  <a16:creationId xmlns:a16="http://schemas.microsoft.com/office/drawing/2014/main" id="{8E846BF2-EA7B-4CF3-B9DC-74FACFCC1CCB}"/>
                </a:ext>
              </a:extLst>
            </p:cNvPr>
            <p:cNvGrpSpPr/>
            <p:nvPr/>
          </p:nvGrpSpPr>
          <p:grpSpPr>
            <a:xfrm>
              <a:off x="6154887" y="3319538"/>
              <a:ext cx="1515772" cy="622275"/>
              <a:chOff x="2679729" y="1857765"/>
              <a:chExt cx="1515772" cy="489185"/>
            </a:xfrm>
          </p:grpSpPr>
          <p:sp>
            <p:nvSpPr>
              <p:cNvPr id="67" name="Rectangle 221">
                <a:extLst>
                  <a:ext uri="{FF2B5EF4-FFF2-40B4-BE49-F238E27FC236}">
                    <a16:creationId xmlns:a16="http://schemas.microsoft.com/office/drawing/2014/main" id="{A50A2C15-5A27-4529-A54D-4695E3BD73FA}"/>
                  </a:ext>
                </a:extLst>
              </p:cNvPr>
              <p:cNvSpPr/>
              <p:nvPr/>
            </p:nvSpPr>
            <p:spPr>
              <a:xfrm rot="360000">
                <a:off x="3133569" y="2074536"/>
                <a:ext cx="942446" cy="1286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39700" dist="190500" dir="4800000" algn="t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noProof="1"/>
              </a:p>
            </p:txBody>
          </p:sp>
          <p:grpSp>
            <p:nvGrpSpPr>
              <p:cNvPr id="68" name="Group 222">
                <a:extLst>
                  <a:ext uri="{FF2B5EF4-FFF2-40B4-BE49-F238E27FC236}">
                    <a16:creationId xmlns:a16="http://schemas.microsoft.com/office/drawing/2014/main" id="{1BB4B8E7-4D64-4A5C-BF01-F03529CDC7BC}"/>
                  </a:ext>
                </a:extLst>
              </p:cNvPr>
              <p:cNvGrpSpPr/>
              <p:nvPr/>
            </p:nvGrpSpPr>
            <p:grpSpPr>
              <a:xfrm>
                <a:off x="2679729" y="1857765"/>
                <a:ext cx="1515772" cy="489185"/>
                <a:chOff x="5921828" y="3617002"/>
                <a:chExt cx="2569464" cy="551055"/>
              </a:xfrm>
              <a:solidFill>
                <a:schemeClr val="accent2"/>
              </a:solidFill>
              <a:effectLst/>
            </p:grpSpPr>
            <p:sp>
              <p:nvSpPr>
                <p:cNvPr id="69" name="Rectangle 223">
                  <a:extLst>
                    <a:ext uri="{FF2B5EF4-FFF2-40B4-BE49-F238E27FC236}">
                      <a16:creationId xmlns:a16="http://schemas.microsoft.com/office/drawing/2014/main" id="{74C84CCA-B0CC-4EE6-BC35-FC7041080A66}"/>
                    </a:ext>
                  </a:extLst>
                </p:cNvPr>
                <p:cNvSpPr/>
                <p:nvPr/>
              </p:nvSpPr>
              <p:spPr>
                <a:xfrm>
                  <a:off x="5921828" y="3617003"/>
                  <a:ext cx="2569464" cy="5510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tr-TR" sz="1350" noProof="1">
                      <a:solidFill>
                        <a:schemeClr val="tx1"/>
                      </a:solidFill>
                    </a:rPr>
                    <a:t>EK DERS BİLGİ SİSTEMİ</a:t>
                  </a:r>
                  <a:endParaRPr lang="en-US" sz="1350" noProof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Rectangle 224">
                  <a:extLst>
                    <a:ext uri="{FF2B5EF4-FFF2-40B4-BE49-F238E27FC236}">
                      <a16:creationId xmlns:a16="http://schemas.microsoft.com/office/drawing/2014/main" id="{90E2E157-93F2-4CB3-83E4-3C688FF2C937}"/>
                    </a:ext>
                  </a:extLst>
                </p:cNvPr>
                <p:cNvSpPr/>
                <p:nvPr/>
              </p:nvSpPr>
              <p:spPr>
                <a:xfrm>
                  <a:off x="5921828" y="3617002"/>
                  <a:ext cx="740664" cy="551054"/>
                </a:xfrm>
                <a:prstGeom prst="rect">
                  <a:avLst/>
                </a:prstGeom>
                <a:solidFill>
                  <a:schemeClr val="tx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noProof="1"/>
                </a:p>
              </p:txBody>
            </p:sp>
          </p:grpSp>
        </p:grpSp>
        <p:grpSp>
          <p:nvGrpSpPr>
            <p:cNvPr id="71" name="Group 9">
              <a:extLst>
                <a:ext uri="{FF2B5EF4-FFF2-40B4-BE49-F238E27FC236}">
                  <a16:creationId xmlns:a16="http://schemas.microsoft.com/office/drawing/2014/main" id="{B3D1757F-D3FE-4276-9C4B-80A4A41458B2}"/>
                </a:ext>
              </a:extLst>
            </p:cNvPr>
            <p:cNvGrpSpPr/>
            <p:nvPr/>
          </p:nvGrpSpPr>
          <p:grpSpPr>
            <a:xfrm>
              <a:off x="1571207" y="4248150"/>
              <a:ext cx="1606802" cy="622274"/>
              <a:chOff x="2588700" y="1857765"/>
              <a:chExt cx="1606802" cy="489184"/>
            </a:xfrm>
          </p:grpSpPr>
          <p:sp>
            <p:nvSpPr>
              <p:cNvPr id="72" name="Rectangle 221">
                <a:extLst>
                  <a:ext uri="{FF2B5EF4-FFF2-40B4-BE49-F238E27FC236}">
                    <a16:creationId xmlns:a16="http://schemas.microsoft.com/office/drawing/2014/main" id="{1A937F7C-AF6C-40AB-A3B6-E0C86298E100}"/>
                  </a:ext>
                </a:extLst>
              </p:cNvPr>
              <p:cNvSpPr/>
              <p:nvPr/>
            </p:nvSpPr>
            <p:spPr>
              <a:xfrm rot="360000">
                <a:off x="3133569" y="2074536"/>
                <a:ext cx="942446" cy="1286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39700" dist="190500" dir="4800000" algn="t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noProof="1"/>
              </a:p>
            </p:txBody>
          </p:sp>
          <p:grpSp>
            <p:nvGrpSpPr>
              <p:cNvPr id="73" name="Group 222">
                <a:extLst>
                  <a:ext uri="{FF2B5EF4-FFF2-40B4-BE49-F238E27FC236}">
                    <a16:creationId xmlns:a16="http://schemas.microsoft.com/office/drawing/2014/main" id="{B2534ECC-C0B2-4AED-B2F0-E28C14B2F9DF}"/>
                  </a:ext>
                </a:extLst>
              </p:cNvPr>
              <p:cNvGrpSpPr/>
              <p:nvPr/>
            </p:nvGrpSpPr>
            <p:grpSpPr>
              <a:xfrm>
                <a:off x="2588700" y="1857765"/>
                <a:ext cx="1606802" cy="489184"/>
                <a:chOff x="5767519" y="3617003"/>
                <a:chExt cx="2723773" cy="551054"/>
              </a:xfrm>
              <a:solidFill>
                <a:schemeClr val="accent2"/>
              </a:solidFill>
              <a:effectLst/>
            </p:grpSpPr>
            <p:sp>
              <p:nvSpPr>
                <p:cNvPr id="74" name="Rectangle 223">
                  <a:extLst>
                    <a:ext uri="{FF2B5EF4-FFF2-40B4-BE49-F238E27FC236}">
                      <a16:creationId xmlns:a16="http://schemas.microsoft.com/office/drawing/2014/main" id="{1A77A12D-503E-49DA-BA57-4882105331BD}"/>
                    </a:ext>
                  </a:extLst>
                </p:cNvPr>
                <p:cNvSpPr/>
                <p:nvPr/>
              </p:nvSpPr>
              <p:spPr>
                <a:xfrm>
                  <a:off x="5767519" y="3617003"/>
                  <a:ext cx="2723773" cy="5510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tr-TR" sz="1350" dirty="0">
                      <a:solidFill>
                        <a:schemeClr val="tx1"/>
                      </a:solidFill>
                    </a:rPr>
                    <a:t>TEKNOLOJİ TRANSFER OFİSİ SİSTEMİ</a:t>
                  </a:r>
                  <a:endParaRPr lang="en-US" sz="1350" noProof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Rectangle 224">
                  <a:extLst>
                    <a:ext uri="{FF2B5EF4-FFF2-40B4-BE49-F238E27FC236}">
                      <a16:creationId xmlns:a16="http://schemas.microsoft.com/office/drawing/2014/main" id="{8E8EBED5-4EFD-4D20-AAED-48130A592EE9}"/>
                    </a:ext>
                  </a:extLst>
                </p:cNvPr>
                <p:cNvSpPr/>
                <p:nvPr/>
              </p:nvSpPr>
              <p:spPr>
                <a:xfrm>
                  <a:off x="5921828" y="3617003"/>
                  <a:ext cx="740664" cy="551054"/>
                </a:xfrm>
                <a:prstGeom prst="rect">
                  <a:avLst/>
                </a:prstGeom>
                <a:solidFill>
                  <a:schemeClr val="tx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noProof="1"/>
                </a:p>
              </p:txBody>
            </p:sp>
          </p:grpSp>
        </p:grpSp>
        <p:grpSp>
          <p:nvGrpSpPr>
            <p:cNvPr id="76" name="Group 9">
              <a:extLst>
                <a:ext uri="{FF2B5EF4-FFF2-40B4-BE49-F238E27FC236}">
                  <a16:creationId xmlns:a16="http://schemas.microsoft.com/office/drawing/2014/main" id="{363645FB-B678-489D-8058-AB906FD7D719}"/>
                </a:ext>
              </a:extLst>
            </p:cNvPr>
            <p:cNvGrpSpPr/>
            <p:nvPr/>
          </p:nvGrpSpPr>
          <p:grpSpPr>
            <a:xfrm>
              <a:off x="3480839" y="4248147"/>
              <a:ext cx="1515772" cy="622275"/>
              <a:chOff x="2679729" y="1857765"/>
              <a:chExt cx="1515772" cy="489185"/>
            </a:xfrm>
          </p:grpSpPr>
          <p:sp>
            <p:nvSpPr>
              <p:cNvPr id="77" name="Rectangle 221">
                <a:extLst>
                  <a:ext uri="{FF2B5EF4-FFF2-40B4-BE49-F238E27FC236}">
                    <a16:creationId xmlns:a16="http://schemas.microsoft.com/office/drawing/2014/main" id="{FAE13DB7-189C-457E-9BB8-C5C0B4764E44}"/>
                  </a:ext>
                </a:extLst>
              </p:cNvPr>
              <p:cNvSpPr/>
              <p:nvPr/>
            </p:nvSpPr>
            <p:spPr>
              <a:xfrm rot="360000">
                <a:off x="3133569" y="2074536"/>
                <a:ext cx="942446" cy="1286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39700" dist="190500" dir="4800000" algn="t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noProof="1"/>
              </a:p>
            </p:txBody>
          </p:sp>
          <p:grpSp>
            <p:nvGrpSpPr>
              <p:cNvPr id="78" name="Group 222">
                <a:extLst>
                  <a:ext uri="{FF2B5EF4-FFF2-40B4-BE49-F238E27FC236}">
                    <a16:creationId xmlns:a16="http://schemas.microsoft.com/office/drawing/2014/main" id="{7758CF51-491D-4730-9DC4-C15CE587D261}"/>
                  </a:ext>
                </a:extLst>
              </p:cNvPr>
              <p:cNvGrpSpPr/>
              <p:nvPr/>
            </p:nvGrpSpPr>
            <p:grpSpPr>
              <a:xfrm>
                <a:off x="2679729" y="1857765"/>
                <a:ext cx="1515772" cy="489185"/>
                <a:chOff x="5921828" y="3617002"/>
                <a:chExt cx="2569464" cy="551055"/>
              </a:xfrm>
              <a:solidFill>
                <a:schemeClr val="accent2"/>
              </a:solidFill>
              <a:effectLst/>
            </p:grpSpPr>
            <p:sp>
              <p:nvSpPr>
                <p:cNvPr id="79" name="Rectangle 223">
                  <a:extLst>
                    <a:ext uri="{FF2B5EF4-FFF2-40B4-BE49-F238E27FC236}">
                      <a16:creationId xmlns:a16="http://schemas.microsoft.com/office/drawing/2014/main" id="{2722D50C-D4BF-4D63-B8D2-1E325B6652AF}"/>
                    </a:ext>
                  </a:extLst>
                </p:cNvPr>
                <p:cNvSpPr/>
                <p:nvPr/>
              </p:nvSpPr>
              <p:spPr>
                <a:xfrm>
                  <a:off x="5921828" y="3617003"/>
                  <a:ext cx="2569464" cy="5510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tr-TR" sz="1350" dirty="0">
                      <a:solidFill>
                        <a:schemeClr val="tx1"/>
                      </a:solidFill>
                    </a:rPr>
                    <a:t>MEZUN TAKİP SİSTEMİ</a:t>
                  </a:r>
                  <a:endParaRPr lang="en-US" sz="1350" noProof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Rectangle 224">
                  <a:extLst>
                    <a:ext uri="{FF2B5EF4-FFF2-40B4-BE49-F238E27FC236}">
                      <a16:creationId xmlns:a16="http://schemas.microsoft.com/office/drawing/2014/main" id="{A801B6EA-B411-41C7-A0AF-3DA50B0F2397}"/>
                    </a:ext>
                  </a:extLst>
                </p:cNvPr>
                <p:cNvSpPr/>
                <p:nvPr/>
              </p:nvSpPr>
              <p:spPr>
                <a:xfrm>
                  <a:off x="5921828" y="3617002"/>
                  <a:ext cx="740664" cy="551054"/>
                </a:xfrm>
                <a:prstGeom prst="rect">
                  <a:avLst/>
                </a:prstGeom>
                <a:solidFill>
                  <a:schemeClr val="tx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noProof="1"/>
                </a:p>
              </p:txBody>
            </p:sp>
          </p:grpSp>
        </p:grpSp>
        <p:grpSp>
          <p:nvGrpSpPr>
            <p:cNvPr id="81" name="Group 9">
              <a:extLst>
                <a:ext uri="{FF2B5EF4-FFF2-40B4-BE49-F238E27FC236}">
                  <a16:creationId xmlns:a16="http://schemas.microsoft.com/office/drawing/2014/main" id="{EED89C6A-2BF9-42F6-9DFA-C224D6C44815}"/>
                </a:ext>
              </a:extLst>
            </p:cNvPr>
            <p:cNvGrpSpPr/>
            <p:nvPr/>
          </p:nvGrpSpPr>
          <p:grpSpPr>
            <a:xfrm>
              <a:off x="5355280" y="4247419"/>
              <a:ext cx="1515772" cy="622275"/>
              <a:chOff x="2679729" y="1857765"/>
              <a:chExt cx="1515772" cy="489185"/>
            </a:xfrm>
          </p:grpSpPr>
          <p:sp>
            <p:nvSpPr>
              <p:cNvPr id="82" name="Rectangle 221">
                <a:extLst>
                  <a:ext uri="{FF2B5EF4-FFF2-40B4-BE49-F238E27FC236}">
                    <a16:creationId xmlns:a16="http://schemas.microsoft.com/office/drawing/2014/main" id="{5A9C8161-5693-4A9E-9CC2-8EDC579A3466}"/>
                  </a:ext>
                </a:extLst>
              </p:cNvPr>
              <p:cNvSpPr/>
              <p:nvPr/>
            </p:nvSpPr>
            <p:spPr>
              <a:xfrm rot="360000">
                <a:off x="3133569" y="2074536"/>
                <a:ext cx="942446" cy="1286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39700" dist="190500" dir="4800000" algn="t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noProof="1"/>
              </a:p>
            </p:txBody>
          </p:sp>
          <p:grpSp>
            <p:nvGrpSpPr>
              <p:cNvPr id="83" name="Group 222">
                <a:extLst>
                  <a:ext uri="{FF2B5EF4-FFF2-40B4-BE49-F238E27FC236}">
                    <a16:creationId xmlns:a16="http://schemas.microsoft.com/office/drawing/2014/main" id="{F526A359-BCB6-480D-9E20-CF4A1E6F0600}"/>
                  </a:ext>
                </a:extLst>
              </p:cNvPr>
              <p:cNvGrpSpPr/>
              <p:nvPr/>
            </p:nvGrpSpPr>
            <p:grpSpPr>
              <a:xfrm>
                <a:off x="2679729" y="1857765"/>
                <a:ext cx="1515772" cy="489185"/>
                <a:chOff x="5921828" y="3617002"/>
                <a:chExt cx="2569464" cy="551055"/>
              </a:xfrm>
              <a:solidFill>
                <a:schemeClr val="accent2"/>
              </a:solidFill>
              <a:effectLst/>
            </p:grpSpPr>
            <p:sp>
              <p:nvSpPr>
                <p:cNvPr id="84" name="Rectangle 223">
                  <a:extLst>
                    <a:ext uri="{FF2B5EF4-FFF2-40B4-BE49-F238E27FC236}">
                      <a16:creationId xmlns:a16="http://schemas.microsoft.com/office/drawing/2014/main" id="{7C92968C-A772-4CAC-A967-C22CD79ADC2A}"/>
                    </a:ext>
                  </a:extLst>
                </p:cNvPr>
                <p:cNvSpPr/>
                <p:nvPr/>
              </p:nvSpPr>
              <p:spPr>
                <a:xfrm>
                  <a:off x="5921828" y="3617003"/>
                  <a:ext cx="2569464" cy="5510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tr-TR" sz="1350" noProof="1">
                      <a:solidFill>
                        <a:schemeClr val="tx1"/>
                      </a:solidFill>
                    </a:rPr>
                    <a:t>ANKET YONETİM SİSTEMİ</a:t>
                  </a:r>
                  <a:endParaRPr lang="en-US" sz="1350" noProof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Rectangle 224">
                  <a:extLst>
                    <a:ext uri="{FF2B5EF4-FFF2-40B4-BE49-F238E27FC236}">
                      <a16:creationId xmlns:a16="http://schemas.microsoft.com/office/drawing/2014/main" id="{2EF956C3-E326-4BA9-A16D-37B26190B227}"/>
                    </a:ext>
                  </a:extLst>
                </p:cNvPr>
                <p:cNvSpPr/>
                <p:nvPr/>
              </p:nvSpPr>
              <p:spPr>
                <a:xfrm>
                  <a:off x="5921828" y="3617002"/>
                  <a:ext cx="740664" cy="551054"/>
                </a:xfrm>
                <a:prstGeom prst="rect">
                  <a:avLst/>
                </a:prstGeom>
                <a:solidFill>
                  <a:schemeClr val="tx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noProof="1"/>
                </a:p>
              </p:txBody>
            </p:sp>
          </p:grpSp>
        </p:grpSp>
        <p:grpSp>
          <p:nvGrpSpPr>
            <p:cNvPr id="86" name="Group 9">
              <a:extLst>
                <a:ext uri="{FF2B5EF4-FFF2-40B4-BE49-F238E27FC236}">
                  <a16:creationId xmlns:a16="http://schemas.microsoft.com/office/drawing/2014/main" id="{BCE3F73D-76B7-4294-A7CE-A9AF0E8687EE}"/>
                </a:ext>
              </a:extLst>
            </p:cNvPr>
            <p:cNvGrpSpPr/>
            <p:nvPr/>
          </p:nvGrpSpPr>
          <p:grpSpPr>
            <a:xfrm>
              <a:off x="2587299" y="5093511"/>
              <a:ext cx="1515773" cy="622276"/>
              <a:chOff x="2679729" y="1857764"/>
              <a:chExt cx="1515773" cy="489186"/>
            </a:xfrm>
          </p:grpSpPr>
          <p:sp>
            <p:nvSpPr>
              <p:cNvPr id="87" name="Rectangle 221">
                <a:extLst>
                  <a:ext uri="{FF2B5EF4-FFF2-40B4-BE49-F238E27FC236}">
                    <a16:creationId xmlns:a16="http://schemas.microsoft.com/office/drawing/2014/main" id="{A9B8F6F7-4400-457E-81AE-1F61B63640A4}"/>
                  </a:ext>
                </a:extLst>
              </p:cNvPr>
              <p:cNvSpPr/>
              <p:nvPr/>
            </p:nvSpPr>
            <p:spPr>
              <a:xfrm rot="360000">
                <a:off x="3133569" y="2074536"/>
                <a:ext cx="942446" cy="1286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39700" dist="190500" dir="4800000" algn="t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noProof="1"/>
              </a:p>
            </p:txBody>
          </p:sp>
          <p:grpSp>
            <p:nvGrpSpPr>
              <p:cNvPr id="88" name="Group 222">
                <a:extLst>
                  <a:ext uri="{FF2B5EF4-FFF2-40B4-BE49-F238E27FC236}">
                    <a16:creationId xmlns:a16="http://schemas.microsoft.com/office/drawing/2014/main" id="{2F526C04-C479-4207-97FD-03CF5FB5D0DE}"/>
                  </a:ext>
                </a:extLst>
              </p:cNvPr>
              <p:cNvGrpSpPr/>
              <p:nvPr/>
            </p:nvGrpSpPr>
            <p:grpSpPr>
              <a:xfrm>
                <a:off x="2679729" y="1857764"/>
                <a:ext cx="1515773" cy="489186"/>
                <a:chOff x="5921828" y="3617000"/>
                <a:chExt cx="2569465" cy="551056"/>
              </a:xfrm>
              <a:solidFill>
                <a:schemeClr val="accent2"/>
              </a:solidFill>
              <a:effectLst/>
            </p:grpSpPr>
            <p:sp>
              <p:nvSpPr>
                <p:cNvPr id="89" name="Rectangle 223">
                  <a:extLst>
                    <a:ext uri="{FF2B5EF4-FFF2-40B4-BE49-F238E27FC236}">
                      <a16:creationId xmlns:a16="http://schemas.microsoft.com/office/drawing/2014/main" id="{8798010A-9D81-4362-8488-E20FEFAE94D3}"/>
                    </a:ext>
                  </a:extLst>
                </p:cNvPr>
                <p:cNvSpPr/>
                <p:nvPr/>
              </p:nvSpPr>
              <p:spPr>
                <a:xfrm>
                  <a:off x="5921829" y="3617000"/>
                  <a:ext cx="2569464" cy="5510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tr-TR" sz="1350" noProof="1">
                      <a:solidFill>
                        <a:schemeClr val="tx1"/>
                      </a:solidFill>
                    </a:rPr>
                    <a:t>RİMER</a:t>
                  </a:r>
                  <a:endParaRPr lang="en-US" sz="1350" noProof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Rectangle 224">
                  <a:extLst>
                    <a:ext uri="{FF2B5EF4-FFF2-40B4-BE49-F238E27FC236}">
                      <a16:creationId xmlns:a16="http://schemas.microsoft.com/office/drawing/2014/main" id="{C23F6DE1-7879-468A-9549-CFADF0EFF4C9}"/>
                    </a:ext>
                  </a:extLst>
                </p:cNvPr>
                <p:cNvSpPr/>
                <p:nvPr/>
              </p:nvSpPr>
              <p:spPr>
                <a:xfrm>
                  <a:off x="5921828" y="3617002"/>
                  <a:ext cx="740664" cy="551054"/>
                </a:xfrm>
                <a:prstGeom prst="rect">
                  <a:avLst/>
                </a:prstGeom>
                <a:solidFill>
                  <a:schemeClr val="tx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noProof="1"/>
                </a:p>
              </p:txBody>
            </p:sp>
          </p:grpSp>
        </p:grpSp>
        <p:grpSp>
          <p:nvGrpSpPr>
            <p:cNvPr id="91" name="Group 9">
              <a:extLst>
                <a:ext uri="{FF2B5EF4-FFF2-40B4-BE49-F238E27FC236}">
                  <a16:creationId xmlns:a16="http://schemas.microsoft.com/office/drawing/2014/main" id="{29B6F9DE-7FDC-4EB9-952D-FD2CEE77F513}"/>
                </a:ext>
              </a:extLst>
            </p:cNvPr>
            <p:cNvGrpSpPr/>
            <p:nvPr/>
          </p:nvGrpSpPr>
          <p:grpSpPr>
            <a:xfrm>
              <a:off x="4355974" y="5093512"/>
              <a:ext cx="1653873" cy="622275"/>
              <a:chOff x="2679727" y="1857765"/>
              <a:chExt cx="1653873" cy="489185"/>
            </a:xfrm>
          </p:grpSpPr>
          <p:sp>
            <p:nvSpPr>
              <p:cNvPr id="92" name="Rectangle 221">
                <a:extLst>
                  <a:ext uri="{FF2B5EF4-FFF2-40B4-BE49-F238E27FC236}">
                    <a16:creationId xmlns:a16="http://schemas.microsoft.com/office/drawing/2014/main" id="{E3E33EAA-0C27-4FA2-A002-B388794A5AF0}"/>
                  </a:ext>
                </a:extLst>
              </p:cNvPr>
              <p:cNvSpPr/>
              <p:nvPr/>
            </p:nvSpPr>
            <p:spPr>
              <a:xfrm rot="360000">
                <a:off x="3133569" y="2074536"/>
                <a:ext cx="942446" cy="1286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39700" dist="190500" dir="4800000" algn="t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noProof="1"/>
              </a:p>
            </p:txBody>
          </p:sp>
          <p:grpSp>
            <p:nvGrpSpPr>
              <p:cNvPr id="93" name="Group 222">
                <a:extLst>
                  <a:ext uri="{FF2B5EF4-FFF2-40B4-BE49-F238E27FC236}">
                    <a16:creationId xmlns:a16="http://schemas.microsoft.com/office/drawing/2014/main" id="{163B2A8A-A2DA-44E2-A857-FC59374B01E2}"/>
                  </a:ext>
                </a:extLst>
              </p:cNvPr>
              <p:cNvGrpSpPr/>
              <p:nvPr/>
            </p:nvGrpSpPr>
            <p:grpSpPr>
              <a:xfrm>
                <a:off x="2679727" y="1857765"/>
                <a:ext cx="1653873" cy="489185"/>
                <a:chOff x="5921826" y="3617002"/>
                <a:chExt cx="2803567" cy="551055"/>
              </a:xfrm>
              <a:solidFill>
                <a:schemeClr val="accent2"/>
              </a:solidFill>
              <a:effectLst/>
            </p:grpSpPr>
            <p:sp>
              <p:nvSpPr>
                <p:cNvPr id="94" name="Rectangle 223">
                  <a:extLst>
                    <a:ext uri="{FF2B5EF4-FFF2-40B4-BE49-F238E27FC236}">
                      <a16:creationId xmlns:a16="http://schemas.microsoft.com/office/drawing/2014/main" id="{9FADB33C-6CA6-4B4F-BD0E-443B24D40AF4}"/>
                    </a:ext>
                  </a:extLst>
                </p:cNvPr>
                <p:cNvSpPr/>
                <p:nvPr/>
              </p:nvSpPr>
              <p:spPr>
                <a:xfrm>
                  <a:off x="5921826" y="3617003"/>
                  <a:ext cx="2803567" cy="5510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tr-TR" sz="1350" dirty="0">
                      <a:solidFill>
                        <a:schemeClr val="tx1"/>
                      </a:solidFill>
                    </a:rPr>
                    <a:t>AKADEMİK PERSONEL ONLİNE BAŞVURU SÜRECİ SİSTEMİ</a:t>
                  </a:r>
                  <a:endParaRPr lang="en-US" sz="1350" noProof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Rectangle 224">
                  <a:extLst>
                    <a:ext uri="{FF2B5EF4-FFF2-40B4-BE49-F238E27FC236}">
                      <a16:creationId xmlns:a16="http://schemas.microsoft.com/office/drawing/2014/main" id="{11E82D3E-2E2E-4352-ADCA-186280FF4366}"/>
                    </a:ext>
                  </a:extLst>
                </p:cNvPr>
                <p:cNvSpPr/>
                <p:nvPr/>
              </p:nvSpPr>
              <p:spPr>
                <a:xfrm>
                  <a:off x="5921828" y="3617002"/>
                  <a:ext cx="740664" cy="551054"/>
                </a:xfrm>
                <a:prstGeom prst="rect">
                  <a:avLst/>
                </a:prstGeom>
                <a:solidFill>
                  <a:schemeClr val="tx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noProof="1"/>
                </a:p>
              </p:txBody>
            </p:sp>
          </p:grpSp>
        </p:grpSp>
      </p:grpSp>
      <p:sp>
        <p:nvSpPr>
          <p:cNvPr id="3" name="Rectangle 223">
            <a:extLst>
              <a:ext uri="{FF2B5EF4-FFF2-40B4-BE49-F238E27FC236}">
                <a16:creationId xmlns:a16="http://schemas.microsoft.com/office/drawing/2014/main" id="{8F44B948-9FE4-498E-8281-B03A6C9C4793}"/>
              </a:ext>
            </a:extLst>
          </p:cNvPr>
          <p:cNvSpPr/>
          <p:nvPr/>
        </p:nvSpPr>
        <p:spPr>
          <a:xfrm>
            <a:off x="450052" y="5470974"/>
            <a:ext cx="1630570" cy="7011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ts val="1200"/>
              </a:lnSpc>
            </a:pPr>
            <a:r>
              <a:rPr lang="tr-TR" sz="1600" b="0" i="0" dirty="0">
                <a:solidFill>
                  <a:srgbClr val="212529"/>
                </a:solidFill>
                <a:effectLst/>
                <a:latin typeface="Montserrat" panose="02000505000000020004" pitchFamily="2" charset="0"/>
              </a:rPr>
              <a:t>  </a:t>
            </a:r>
            <a:r>
              <a:rPr lang="tr-TR" sz="1350" dirty="0">
                <a:solidFill>
                  <a:schemeClr val="tx1"/>
                </a:solidFill>
              </a:rPr>
              <a:t>ONLİNE İLİŞİK KESME SÜRECİ</a:t>
            </a:r>
            <a:endParaRPr lang="en-US" sz="1350" noProof="1">
              <a:solidFill>
                <a:schemeClr val="tx1"/>
              </a:solidFill>
            </a:endParaRPr>
          </a:p>
        </p:txBody>
      </p:sp>
      <p:sp>
        <p:nvSpPr>
          <p:cNvPr id="15" name="Rectangle 223">
            <a:extLst>
              <a:ext uri="{FF2B5EF4-FFF2-40B4-BE49-F238E27FC236}">
                <a16:creationId xmlns:a16="http://schemas.microsoft.com/office/drawing/2014/main" id="{2A283D05-2B13-4B93-AC1F-B587C5F1AB81}"/>
              </a:ext>
            </a:extLst>
          </p:cNvPr>
          <p:cNvSpPr/>
          <p:nvPr/>
        </p:nvSpPr>
        <p:spPr>
          <a:xfrm>
            <a:off x="6325806" y="5464121"/>
            <a:ext cx="1630570" cy="7011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ts val="1200"/>
              </a:lnSpc>
            </a:pPr>
            <a:r>
              <a:rPr lang="tr-TR" sz="1350" dirty="0">
                <a:solidFill>
                  <a:schemeClr val="tx1"/>
                </a:solidFill>
              </a:rPr>
              <a:t>AKADEMİK TEŞVİK BAŞVURU SÜRECİ SİSTEMİ</a:t>
            </a:r>
            <a:endParaRPr lang="en-US" sz="1350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8766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7"/>
          <p:cNvSpPr txBox="1">
            <a:spLocks/>
          </p:cNvSpPr>
          <p:nvPr/>
        </p:nvSpPr>
        <p:spPr>
          <a:xfrm>
            <a:off x="0" y="538433"/>
            <a:ext cx="91440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r-TR" sz="3600" b="1" i="1" dirty="0" err="1">
                <a:solidFill>
                  <a:srgbClr val="EC0A40"/>
                </a:solidFill>
                <a:latin typeface="Raleway"/>
                <a:ea typeface="Lato"/>
                <a:cs typeface="Lato"/>
                <a:sym typeface="Lato"/>
              </a:rPr>
              <a:t>ÜBYS’yi</a:t>
            </a:r>
            <a:r>
              <a:rPr lang="tr-TR" sz="3600" b="1" i="1" dirty="0">
                <a:solidFill>
                  <a:srgbClr val="EC0A40"/>
                </a:solidFill>
                <a:latin typeface="Raleway"/>
                <a:ea typeface="Lato"/>
                <a:cs typeface="Lato"/>
                <a:sym typeface="Lato"/>
              </a:rPr>
              <a:t> Kullanmak Neden Avantajlı?</a:t>
            </a:r>
            <a:endParaRPr lang="en" sz="3600" b="1" i="1" dirty="0">
              <a:solidFill>
                <a:srgbClr val="EC0A40"/>
              </a:solidFill>
              <a:latin typeface="Raleway"/>
              <a:ea typeface="Lato"/>
              <a:cs typeface="Lato"/>
            </a:endParaRPr>
          </a:p>
        </p:txBody>
      </p:sp>
      <p:sp>
        <p:nvSpPr>
          <p:cNvPr id="6" name="Shape 161">
            <a:extLst>
              <a:ext uri="{FF2B5EF4-FFF2-40B4-BE49-F238E27FC236}">
                <a16:creationId xmlns:a16="http://schemas.microsoft.com/office/drawing/2014/main" id="{D5BE7639-8DF0-4E8A-AE5F-518D731D46AE}"/>
              </a:ext>
            </a:extLst>
          </p:cNvPr>
          <p:cNvSpPr/>
          <p:nvPr/>
        </p:nvSpPr>
        <p:spPr>
          <a:xfrm>
            <a:off x="1968762" y="2324986"/>
            <a:ext cx="3184813" cy="3011016"/>
          </a:xfrm>
          <a:prstGeom prst="ellipse">
            <a:avLst/>
          </a:prstGeom>
          <a:solidFill>
            <a:srgbClr val="FF9715">
              <a:alpha val="5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en"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Shape 160">
            <a:extLst>
              <a:ext uri="{FF2B5EF4-FFF2-40B4-BE49-F238E27FC236}">
                <a16:creationId xmlns:a16="http://schemas.microsoft.com/office/drawing/2014/main" id="{073C5DA2-51FB-406D-8F1C-4BADB34CB8DD}"/>
              </a:ext>
            </a:extLst>
          </p:cNvPr>
          <p:cNvSpPr/>
          <p:nvPr/>
        </p:nvSpPr>
        <p:spPr>
          <a:xfrm>
            <a:off x="3929124" y="2324986"/>
            <a:ext cx="3184813" cy="3011016"/>
          </a:xfrm>
          <a:prstGeom prst="ellipse">
            <a:avLst/>
          </a:prstGeom>
          <a:solidFill>
            <a:srgbClr val="7ECEFD">
              <a:alpha val="51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en"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Shape 162">
            <a:extLst>
              <a:ext uri="{FF2B5EF4-FFF2-40B4-BE49-F238E27FC236}">
                <a16:creationId xmlns:a16="http://schemas.microsoft.com/office/drawing/2014/main" id="{E90BB641-D1A7-4189-A17E-DC1DC261FEAD}"/>
              </a:ext>
            </a:extLst>
          </p:cNvPr>
          <p:cNvSpPr/>
          <p:nvPr/>
        </p:nvSpPr>
        <p:spPr>
          <a:xfrm>
            <a:off x="2979593" y="3679304"/>
            <a:ext cx="3184813" cy="3168352"/>
          </a:xfrm>
          <a:prstGeom prst="ellipse">
            <a:avLst/>
          </a:prstGeom>
          <a:solidFill>
            <a:srgbClr val="F20253">
              <a:alpha val="48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en"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4B75BE8-800E-4B18-9E84-979E810A430F}"/>
              </a:ext>
            </a:extLst>
          </p:cNvPr>
          <p:cNvSpPr txBox="1"/>
          <p:nvPr/>
        </p:nvSpPr>
        <p:spPr>
          <a:xfrm>
            <a:off x="3931378" y="3786183"/>
            <a:ext cx="1351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ÜBYS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FD878B7-E21D-4E7E-BD82-9A6AAFD4F374}"/>
              </a:ext>
            </a:extLst>
          </p:cNvPr>
          <p:cNvSpPr txBox="1"/>
          <p:nvPr/>
        </p:nvSpPr>
        <p:spPr>
          <a:xfrm>
            <a:off x="2006572" y="3027473"/>
            <a:ext cx="200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Akademik Personel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A9676DE-FEB1-4ED4-8854-83DC97CEBC2D}"/>
              </a:ext>
            </a:extLst>
          </p:cNvPr>
          <p:cNvSpPr txBox="1"/>
          <p:nvPr/>
        </p:nvSpPr>
        <p:spPr>
          <a:xfrm>
            <a:off x="5207417" y="2857829"/>
            <a:ext cx="1656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İdari Personel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BBE53F3-58A6-4C24-BD23-EF802BBC49DF}"/>
              </a:ext>
            </a:extLst>
          </p:cNvPr>
          <p:cNvSpPr txBox="1"/>
          <p:nvPr/>
        </p:nvSpPr>
        <p:spPr>
          <a:xfrm>
            <a:off x="3457328" y="5514902"/>
            <a:ext cx="2229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Öğrenci</a:t>
            </a:r>
          </a:p>
        </p:txBody>
      </p:sp>
    </p:spTree>
    <p:extLst>
      <p:ext uri="{BB962C8B-B14F-4D97-AF65-F5344CB8AC3E}">
        <p14:creationId xmlns:p14="http://schemas.microsoft.com/office/powerpoint/2010/main" val="336112339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195F48D-EEDC-4702-AB8F-F010FD892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133052"/>
            <a:ext cx="9144000" cy="64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2687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07">
            <a:extLst>
              <a:ext uri="{FF2B5EF4-FFF2-40B4-BE49-F238E27FC236}">
                <a16:creationId xmlns:a16="http://schemas.microsoft.com/office/drawing/2014/main" id="{E2B1E72F-0871-43D8-A46B-B3E3FF169020}"/>
              </a:ext>
            </a:extLst>
          </p:cNvPr>
          <p:cNvSpPr txBox="1">
            <a:spLocks/>
          </p:cNvSpPr>
          <p:nvPr/>
        </p:nvSpPr>
        <p:spPr>
          <a:xfrm>
            <a:off x="179512" y="404664"/>
            <a:ext cx="8784976" cy="80233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sz="3600" b="1" i="1" dirty="0">
                <a:solidFill>
                  <a:srgbClr val="EC0A40"/>
                </a:solidFill>
                <a:latin typeface="Raleway"/>
                <a:ea typeface="Lato"/>
                <a:cs typeface="Lato"/>
              </a:rPr>
              <a:t>ÜBYS </a:t>
            </a:r>
            <a:r>
              <a:rPr lang="tr-TR" sz="3600" b="1" i="1">
                <a:solidFill>
                  <a:srgbClr val="EC0A40"/>
                </a:solidFill>
                <a:latin typeface="Raleway"/>
                <a:ea typeface="Lato"/>
                <a:cs typeface="Lato"/>
              </a:rPr>
              <a:t>Ortak Sayfalar</a:t>
            </a:r>
            <a:endParaRPr lang="en" sz="3600" b="1" i="1" dirty="0">
              <a:solidFill>
                <a:srgbClr val="EC0A40"/>
              </a:solidFill>
              <a:latin typeface="Raleway"/>
              <a:ea typeface="Lato"/>
              <a:cs typeface="Lato"/>
            </a:endParaRPr>
          </a:p>
        </p:txBody>
      </p:sp>
      <p:sp>
        <p:nvSpPr>
          <p:cNvPr id="11" name="Shape 108">
            <a:extLst>
              <a:ext uri="{FF2B5EF4-FFF2-40B4-BE49-F238E27FC236}">
                <a16:creationId xmlns:a16="http://schemas.microsoft.com/office/drawing/2014/main" id="{3D04FE97-651B-423A-9372-DFF28BC9D416}"/>
              </a:ext>
            </a:extLst>
          </p:cNvPr>
          <p:cNvSpPr txBox="1">
            <a:spLocks/>
          </p:cNvSpPr>
          <p:nvPr/>
        </p:nvSpPr>
        <p:spPr>
          <a:xfrm>
            <a:off x="210230" y="1412776"/>
            <a:ext cx="8610241" cy="473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85800" indent="-457200">
              <a:buClr>
                <a:srgbClr val="EC0A4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+mj-lt"/>
              </a:rPr>
              <a:t>Kişisel Memur İşlemleri</a:t>
            </a:r>
          </a:p>
          <a:p>
            <a:pPr marL="685800" indent="-457200">
              <a:buClr>
                <a:srgbClr val="EC0A4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+mj-lt"/>
              </a:rPr>
              <a:t>EBYS</a:t>
            </a:r>
          </a:p>
          <a:p>
            <a:pPr marL="685800" indent="-457200">
              <a:buClr>
                <a:srgbClr val="EC0A4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+mj-lt"/>
              </a:rPr>
              <a:t>Servis Destek Modülü</a:t>
            </a:r>
          </a:p>
          <a:p>
            <a:pPr marL="685800" indent="-457200">
              <a:buClr>
                <a:srgbClr val="EC0A4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+mj-lt"/>
              </a:rPr>
              <a:t>ÜBYS Destek</a:t>
            </a:r>
          </a:p>
          <a:p>
            <a:pPr marL="685800" indent="-457200">
              <a:buClr>
                <a:srgbClr val="EC0A4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+mj-lt"/>
              </a:rPr>
              <a:t>RİMER</a:t>
            </a:r>
          </a:p>
          <a:p>
            <a:pPr marL="685800" indent="-457200">
              <a:buClr>
                <a:srgbClr val="EC0A4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+mj-lt"/>
              </a:rPr>
              <a:t>Kurumsal Değerlendirme</a:t>
            </a:r>
          </a:p>
          <a:p>
            <a:pPr marL="685800" indent="-457200">
              <a:buClr>
                <a:srgbClr val="EC0A4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+mj-lt"/>
              </a:rPr>
              <a:t>Kütüphane İşlemleri</a:t>
            </a:r>
          </a:p>
          <a:p>
            <a:pPr marL="685800" indent="-457200">
              <a:buClr>
                <a:srgbClr val="EC0A4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+mj-lt"/>
              </a:rPr>
              <a:t>Kişisel </a:t>
            </a:r>
            <a:r>
              <a:rPr lang="tr-TR" sz="2800" dirty="0" err="1">
                <a:solidFill>
                  <a:schemeClr val="tx1"/>
                </a:solidFill>
                <a:latin typeface="+mj-lt"/>
              </a:rPr>
              <a:t>Kısayollar</a:t>
            </a:r>
            <a:endParaRPr lang="tr-TR" sz="2800" dirty="0">
              <a:solidFill>
                <a:schemeClr val="tx1"/>
              </a:solidFill>
              <a:latin typeface="+mj-lt"/>
            </a:endParaRPr>
          </a:p>
          <a:p>
            <a:pPr marL="685800" indent="-457200">
              <a:buClr>
                <a:srgbClr val="EC0A4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+mj-lt"/>
              </a:rPr>
              <a:t>Hesap Ayarları</a:t>
            </a:r>
            <a:endParaRPr lang="en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259242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ctrTitle"/>
          </p:nvPr>
        </p:nvSpPr>
        <p:spPr>
          <a:xfrm>
            <a:off x="552053" y="2900206"/>
            <a:ext cx="7976455" cy="912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sz="4000" dirty="0">
                <a:solidFill>
                  <a:srgbClr val="7ECEFD"/>
                </a:solidFill>
              </a:rPr>
              <a:t>Dinlediğiniz için teşekkür ederim.</a:t>
            </a:r>
            <a:endParaRPr lang="en" sz="4000" dirty="0">
              <a:solidFill>
                <a:srgbClr val="7ECEFD"/>
              </a:solidFill>
            </a:endParaRPr>
          </a:p>
        </p:txBody>
      </p:sp>
      <p:sp>
        <p:nvSpPr>
          <p:cNvPr id="292" name="Shape 292"/>
          <p:cNvSpPr txBox="1">
            <a:spLocks noGrp="1"/>
          </p:cNvSpPr>
          <p:nvPr>
            <p:ph type="body" idx="2"/>
          </p:nvPr>
        </p:nvSpPr>
        <p:spPr>
          <a:xfrm>
            <a:off x="552052" y="3994872"/>
            <a:ext cx="7332315" cy="758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sz="2400" dirty="0">
                <a:solidFill>
                  <a:srgbClr val="FFFFFF"/>
                </a:solidFill>
              </a:rPr>
              <a:t>Öğretim Görevlisi Safinur Coşkunsu Doğan</a:t>
            </a:r>
            <a:endParaRPr lang="en" sz="2400" dirty="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lang="tr-TR" sz="2400" dirty="0">
              <a:solidFill>
                <a:srgbClr val="FFFFFF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A6173CD-6A43-4441-9224-A5C709C8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4140"/>
            <a:ext cx="1944216" cy="19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37058</TotalTime>
  <Words>262</Words>
  <Application>Microsoft Office PowerPoint</Application>
  <PresentationFormat>Ekran Gösterisi (4:3)</PresentationFormat>
  <Paragraphs>67</Paragraphs>
  <Slides>9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Lato</vt:lpstr>
      <vt:lpstr>Montserrat</vt:lpstr>
      <vt:lpstr>Raleway</vt:lpstr>
      <vt:lpstr>Antonio template</vt:lpstr>
      <vt:lpstr>Üniversite Bilgi Yönetim Sistemi </vt:lpstr>
      <vt:lpstr>Üniversite Bilgi Yönetim Sitemi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Dinlediğiniz için teşekkür ederim.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ToberliWin7</dc:creator>
  <cp:lastModifiedBy>Safinur Coşkunsu</cp:lastModifiedBy>
  <cp:revision>224</cp:revision>
  <dcterms:modified xsi:type="dcterms:W3CDTF">2022-06-24T12:54:40Z</dcterms:modified>
</cp:coreProperties>
</file>