
<file path=[Content_Types].xml><?xml version="1.0" encoding="utf-8"?>
<Types xmlns="http://schemas.openxmlformats.org/package/2006/content-types">
  <Default Extension="png" ContentType="image/png"/>
  <Default Extension="jpeg" ContentType="image/jpeg"/>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18.10.2020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18.10.2020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18.10.2020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18.10.2020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18.10.2020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371600"/>
            <a:ext cx="7851648" cy="2561456"/>
          </a:xfrm>
        </p:spPr>
        <p:txBody>
          <a:bodyPr/>
          <a:lstStyle/>
          <a:p>
            <a:pPr algn="ctr"/>
            <a:r>
              <a:rPr lang="tr-TR" dirty="0" smtClean="0">
                <a:effectLst>
                  <a:outerShdw blurRad="38100" dist="38100" dir="2700000" algn="tl">
                    <a:srgbClr val="000000">
                      <a:alpha val="43137"/>
                    </a:srgbClr>
                  </a:outerShdw>
                </a:effectLst>
              </a:rPr>
              <a:t>Sosyal Medyanın Doğru Kullanımı</a:t>
            </a:r>
            <a:endParaRPr lang="tr-TR"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582049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Beğenilmenin Dayanılmaz Cazibesi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0838" y="1935163"/>
            <a:ext cx="7602323" cy="4389437"/>
          </a:xfrm>
        </p:spPr>
      </p:pic>
    </p:spTree>
    <p:extLst>
      <p:ext uri="{BB962C8B-B14F-4D97-AF65-F5344CB8AC3E}">
        <p14:creationId xmlns:p14="http://schemas.microsoft.com/office/powerpoint/2010/main" val="289252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Sosyal Medyanın Kullanım Tartışmaları</a:t>
            </a:r>
            <a:endParaRPr lang="tr-TR" dirty="0"/>
          </a:p>
        </p:txBody>
      </p:sp>
      <p:sp>
        <p:nvSpPr>
          <p:cNvPr id="3" name="İçerik Yer Tutucusu 2"/>
          <p:cNvSpPr>
            <a:spLocks noGrp="1"/>
          </p:cNvSpPr>
          <p:nvPr>
            <p:ph idx="1"/>
          </p:nvPr>
        </p:nvSpPr>
        <p:spPr/>
        <p:txBody>
          <a:bodyPr/>
          <a:lstStyle/>
          <a:p>
            <a:pPr marL="0" indent="0" algn="just">
              <a:buNone/>
            </a:pPr>
            <a:r>
              <a:rPr lang="tr-TR" dirty="0" smtClean="0"/>
              <a:t>İster platform/uygulama kaynaklı olsun ister insan kaynaklı olsun sosyal medyanın kullanımı konusunda ciddi tartışmalar yürütülmektedir. Tartışmalar öyle boyuta gelmiştir ki artık bazı ülkeler bazı uygulamaları ülkede yasaklayacak veya kısıtlayacak noktaya gelmiştir. Elbette bu çözüm beraberinde ciddi sorunları beraberine getirmektedir. En temelde devletin bu davranışı gerçekleştirmesi ‘özgürlük alanı’ olarak görülen sosyal medyaya uygulanan bir ‘sansür’ olarak görülebilir. </a:t>
            </a:r>
            <a:endParaRPr lang="tr-TR" dirty="0"/>
          </a:p>
        </p:txBody>
      </p:sp>
    </p:spTree>
    <p:extLst>
      <p:ext uri="{BB962C8B-B14F-4D97-AF65-F5344CB8AC3E}">
        <p14:creationId xmlns:p14="http://schemas.microsoft.com/office/powerpoint/2010/main" val="34415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Sosyal Medyanın Kullanım Tartışmaları</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916832"/>
            <a:ext cx="7632848" cy="3908499"/>
          </a:xfrm>
        </p:spPr>
      </p:pic>
    </p:spTree>
    <p:extLst>
      <p:ext uri="{BB962C8B-B14F-4D97-AF65-F5344CB8AC3E}">
        <p14:creationId xmlns:p14="http://schemas.microsoft.com/office/powerpoint/2010/main" val="350641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Sosyal Medyanın Kullanım Tartışmaları</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Konuya bireyler açısından ele alındığında özellikle uygulamaların sadece belirli amaçlar doğrultusunda kullanımı ciddi sorunlar yaratmaktadır. Tabi burada uygulamaların kullanım amacına da dikkat edilmelidir.</a:t>
            </a:r>
          </a:p>
          <a:p>
            <a:pPr algn="just"/>
            <a:r>
              <a:rPr lang="tr-TR" dirty="0" smtClean="0"/>
              <a:t>Dolandırıcılık</a:t>
            </a:r>
          </a:p>
          <a:p>
            <a:pPr algn="just"/>
            <a:r>
              <a:rPr lang="tr-TR" dirty="0" smtClean="0"/>
              <a:t>Flört</a:t>
            </a:r>
          </a:p>
          <a:p>
            <a:pPr algn="just"/>
            <a:r>
              <a:rPr lang="tr-TR" dirty="0" smtClean="0"/>
              <a:t>Manipülasyon</a:t>
            </a:r>
          </a:p>
          <a:p>
            <a:pPr algn="just"/>
            <a:r>
              <a:rPr lang="tr-TR" dirty="0" smtClean="0"/>
              <a:t>Toplumu yanlış yönlendirmek</a:t>
            </a:r>
          </a:p>
          <a:p>
            <a:pPr algn="just"/>
            <a:r>
              <a:rPr lang="tr-TR" dirty="0" smtClean="0"/>
              <a:t>Kültürel dezenformasyon</a:t>
            </a:r>
          </a:p>
          <a:p>
            <a:pPr algn="just"/>
            <a:r>
              <a:rPr lang="tr-TR" dirty="0" smtClean="0"/>
              <a:t>İstismar</a:t>
            </a:r>
          </a:p>
          <a:p>
            <a:pPr algn="just"/>
            <a:r>
              <a:rPr lang="tr-TR" dirty="0" smtClean="0"/>
              <a:t>Hakaret </a:t>
            </a:r>
            <a:r>
              <a:rPr lang="tr-TR" dirty="0" err="1" smtClean="0"/>
              <a:t>vs</a:t>
            </a:r>
            <a:r>
              <a:rPr lang="tr-TR" dirty="0" smtClean="0"/>
              <a:t>…</a:t>
            </a:r>
          </a:p>
          <a:p>
            <a:pPr algn="just"/>
            <a:endParaRPr lang="tr-TR" dirty="0"/>
          </a:p>
        </p:txBody>
      </p:sp>
    </p:spTree>
    <p:extLst>
      <p:ext uri="{BB962C8B-B14F-4D97-AF65-F5344CB8AC3E}">
        <p14:creationId xmlns:p14="http://schemas.microsoft.com/office/powerpoint/2010/main" val="378426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Bir Arkadaşlık İsteği…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935163"/>
            <a:ext cx="7704856" cy="4389437"/>
          </a:xfrm>
        </p:spPr>
      </p:pic>
    </p:spTree>
    <p:extLst>
      <p:ext uri="{BB962C8B-B14F-4D97-AF65-F5344CB8AC3E}">
        <p14:creationId xmlns:p14="http://schemas.microsoft.com/office/powerpoint/2010/main" val="818607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Toplumun Günah Keçisi: Sosyal Medya</a:t>
            </a:r>
            <a:endParaRPr lang="tr-TR" dirty="0"/>
          </a:p>
        </p:txBody>
      </p:sp>
      <p:sp>
        <p:nvSpPr>
          <p:cNvPr id="3" name="İçerik Yer Tutucusu 2"/>
          <p:cNvSpPr>
            <a:spLocks noGrp="1"/>
          </p:cNvSpPr>
          <p:nvPr>
            <p:ph idx="1"/>
          </p:nvPr>
        </p:nvSpPr>
        <p:spPr/>
        <p:txBody>
          <a:bodyPr>
            <a:normAutofit/>
          </a:bodyPr>
          <a:lstStyle/>
          <a:p>
            <a:pPr marL="0" indent="0" algn="just">
              <a:buNone/>
            </a:pPr>
            <a:r>
              <a:rPr lang="tr-TR" sz="3200" dirty="0" smtClean="0"/>
              <a:t>Platform veya uygulama hangi amaçla kurulursa kurulsun ‘yanlış kullanımı’ yaratan ve bunu sürdüren bireylerdir. Elbette kullanılan uygulamaların cazibesi, sosyal medyanın yarattığı bir (sözde!) özgürlük söz konusudur. Ancak eylemi gerçekleştiren bizleriz. Sosyal medyadan kaynaklı yaşanılan sorunlarda öncelikle kendimize bakmalıyız!</a:t>
            </a:r>
            <a:endParaRPr lang="tr-TR" sz="3200" dirty="0"/>
          </a:p>
        </p:txBody>
      </p:sp>
    </p:spTree>
    <p:extLst>
      <p:ext uri="{BB962C8B-B14F-4D97-AF65-F5344CB8AC3E}">
        <p14:creationId xmlns:p14="http://schemas.microsoft.com/office/powerpoint/2010/main" val="528573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Sosyal Medyanın Faydaları</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5849" y="1935163"/>
            <a:ext cx="7852302" cy="4389437"/>
          </a:xfrm>
        </p:spPr>
      </p:pic>
    </p:spTree>
    <p:extLst>
      <p:ext uri="{BB962C8B-B14F-4D97-AF65-F5344CB8AC3E}">
        <p14:creationId xmlns:p14="http://schemas.microsoft.com/office/powerpoint/2010/main" val="302249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Faydaları</a:t>
            </a:r>
          </a:p>
        </p:txBody>
      </p:sp>
      <p:sp>
        <p:nvSpPr>
          <p:cNvPr id="3" name="İçerik Yer Tutucusu 2"/>
          <p:cNvSpPr>
            <a:spLocks noGrp="1"/>
          </p:cNvSpPr>
          <p:nvPr>
            <p:ph idx="1"/>
          </p:nvPr>
        </p:nvSpPr>
        <p:spPr/>
        <p:txBody>
          <a:bodyPr>
            <a:normAutofit fontScale="92500" lnSpcReduction="10000"/>
          </a:bodyPr>
          <a:lstStyle/>
          <a:p>
            <a:pPr algn="just"/>
            <a:r>
              <a:rPr lang="tr-TR" dirty="0" smtClean="0"/>
              <a:t>İnsanların iletişim olanakları artmıştır.</a:t>
            </a:r>
          </a:p>
          <a:p>
            <a:pPr algn="just"/>
            <a:r>
              <a:rPr lang="tr-TR" dirty="0" smtClean="0"/>
              <a:t>Toplumların doğru bilgiye ulaşmalarında hız muazzam seviyede yükselmiştir.</a:t>
            </a:r>
          </a:p>
          <a:p>
            <a:pPr algn="just"/>
            <a:r>
              <a:rPr lang="tr-TR" dirty="0"/>
              <a:t>Anlık bilgi akışına yeni bir boyut kazandırılmış, her yeni gelişmeden çok daha hızlı haberdar olabilmemiz sağlanmıştır</a:t>
            </a:r>
            <a:r>
              <a:rPr lang="tr-TR" dirty="0" smtClean="0"/>
              <a:t>.</a:t>
            </a:r>
          </a:p>
          <a:p>
            <a:pPr algn="just"/>
            <a:r>
              <a:rPr lang="tr-TR" dirty="0" smtClean="0"/>
              <a:t>Geleneksel medyada sesini duyuramayan kalabalıklar sosyal medya sayesinde varlıklarını toplumlara kanıtlamıştır.</a:t>
            </a:r>
          </a:p>
          <a:p>
            <a:pPr algn="just"/>
            <a:r>
              <a:rPr lang="tr-TR" dirty="0" smtClean="0"/>
              <a:t>Alternatif medyaya bağlı olarak haber alma özgürlüğü çeşitlenmiştir.</a:t>
            </a:r>
          </a:p>
          <a:p>
            <a:pPr marL="0" indent="0">
              <a:buNone/>
            </a:pPr>
            <a:endParaRPr lang="tr-TR" dirty="0"/>
          </a:p>
        </p:txBody>
      </p:sp>
    </p:spTree>
    <p:extLst>
      <p:ext uri="{BB962C8B-B14F-4D97-AF65-F5344CB8AC3E}">
        <p14:creationId xmlns:p14="http://schemas.microsoft.com/office/powerpoint/2010/main" val="214744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Faydaları</a:t>
            </a:r>
          </a:p>
        </p:txBody>
      </p:sp>
      <p:sp>
        <p:nvSpPr>
          <p:cNvPr id="3" name="İçerik Yer Tutucusu 2"/>
          <p:cNvSpPr>
            <a:spLocks noGrp="1"/>
          </p:cNvSpPr>
          <p:nvPr>
            <p:ph idx="1"/>
          </p:nvPr>
        </p:nvSpPr>
        <p:spPr/>
        <p:txBody>
          <a:bodyPr/>
          <a:lstStyle/>
          <a:p>
            <a:r>
              <a:rPr lang="tr-TR" dirty="0" smtClean="0"/>
              <a:t>Özgür düşüncenin ifade edilmesi artmıştır.</a:t>
            </a:r>
          </a:p>
          <a:p>
            <a:r>
              <a:rPr lang="tr-TR" dirty="0" smtClean="0"/>
              <a:t>Sosyal medya bazı sektörlerde istihdamı ciddi anlamda arttırmıştır.</a:t>
            </a:r>
          </a:p>
          <a:p>
            <a:r>
              <a:rPr lang="tr-TR" dirty="0" smtClean="0"/>
              <a:t>Yeni iş alanları doğmuştur.</a:t>
            </a:r>
          </a:p>
          <a:p>
            <a:r>
              <a:rPr lang="tr-TR" dirty="0" smtClean="0"/>
              <a:t>Küçük işletmeler kendilerini tanıtma fırsatı bulmuştur.</a:t>
            </a:r>
          </a:p>
          <a:p>
            <a:r>
              <a:rPr lang="tr-TR" dirty="0" smtClean="0"/>
              <a:t>Medya tekeli belli düzeyde kırılmıştır.</a:t>
            </a:r>
          </a:p>
          <a:p>
            <a:r>
              <a:rPr lang="tr-TR" dirty="0"/>
              <a:t>Sosyal medyanın kanıksanmasıyla birlikte toplumsal hareketler daha kolay gerçekleştirilebilir oldu</a:t>
            </a:r>
            <a:r>
              <a:rPr lang="tr-TR" dirty="0" smtClean="0"/>
              <a:t>.</a:t>
            </a:r>
          </a:p>
          <a:p>
            <a:endParaRPr lang="tr-TR" dirty="0"/>
          </a:p>
        </p:txBody>
      </p:sp>
    </p:spTree>
    <p:extLst>
      <p:ext uri="{BB962C8B-B14F-4D97-AF65-F5344CB8AC3E}">
        <p14:creationId xmlns:p14="http://schemas.microsoft.com/office/powerpoint/2010/main" val="2421109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Faydaları</a:t>
            </a:r>
          </a:p>
        </p:txBody>
      </p:sp>
      <p:sp>
        <p:nvSpPr>
          <p:cNvPr id="3" name="İçerik Yer Tutucusu 2"/>
          <p:cNvSpPr>
            <a:spLocks noGrp="1"/>
          </p:cNvSpPr>
          <p:nvPr>
            <p:ph idx="1"/>
          </p:nvPr>
        </p:nvSpPr>
        <p:spPr/>
        <p:txBody>
          <a:bodyPr>
            <a:normAutofit fontScale="92500"/>
          </a:bodyPr>
          <a:lstStyle/>
          <a:p>
            <a:pPr marL="0" indent="0" algn="just">
              <a:buNone/>
            </a:pPr>
            <a:r>
              <a:rPr lang="tr-TR" dirty="0" smtClean="0"/>
              <a:t>Elbette sosyal medya sadece bireyler ve işletmeler için değil, kamu kurum ve kuruluşları için de oldukça faydalı olmuştur.</a:t>
            </a:r>
          </a:p>
          <a:p>
            <a:pPr marL="0" indent="0" algn="just">
              <a:buNone/>
            </a:pPr>
            <a:endParaRPr lang="tr-TR" dirty="0"/>
          </a:p>
          <a:p>
            <a:pPr algn="just"/>
            <a:r>
              <a:rPr lang="tr-TR" dirty="0" smtClean="0"/>
              <a:t>Kamu kurumları toplum ile olan mesafeleri kaldırmak zorunda kalmıştır.</a:t>
            </a:r>
          </a:p>
          <a:p>
            <a:pPr algn="just"/>
            <a:r>
              <a:rPr lang="tr-TR" dirty="0" smtClean="0"/>
              <a:t>Kendilerini daha iyi ifade etmeye başlamıştır.</a:t>
            </a:r>
          </a:p>
          <a:p>
            <a:pPr algn="just"/>
            <a:r>
              <a:rPr lang="tr-TR" dirty="0" smtClean="0"/>
              <a:t>Hizmetlerini sayıca daha fazla kitleye duyurmaya başlamıştır.</a:t>
            </a:r>
          </a:p>
          <a:p>
            <a:pPr algn="just"/>
            <a:r>
              <a:rPr lang="tr-TR" dirty="0" smtClean="0"/>
              <a:t>İletişim eğitimi almış bireylerin devlette istihdamı artmıştır.</a:t>
            </a:r>
          </a:p>
          <a:p>
            <a:pPr algn="just"/>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10815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Sosyal Medya Nedir?</a:t>
            </a:r>
            <a:endParaRPr lang="tr-TR" dirty="0"/>
          </a:p>
        </p:txBody>
      </p:sp>
      <p:sp>
        <p:nvSpPr>
          <p:cNvPr id="3" name="İçerik Yer Tutucusu 2"/>
          <p:cNvSpPr>
            <a:spLocks noGrp="1"/>
          </p:cNvSpPr>
          <p:nvPr>
            <p:ph idx="1"/>
          </p:nvPr>
        </p:nvSpPr>
        <p:spPr/>
        <p:txBody>
          <a:bodyPr/>
          <a:lstStyle/>
          <a:p>
            <a:pPr marL="0" indent="0" algn="just">
              <a:buNone/>
            </a:pPr>
            <a:r>
              <a:rPr lang="tr-TR" dirty="0"/>
              <a:t>Sosyal medya kavramına ilişkin </a:t>
            </a:r>
            <a:r>
              <a:rPr lang="tr-TR" dirty="0" smtClean="0"/>
              <a:t>fazlasıyla tanım bulmak mümkündür. </a:t>
            </a:r>
            <a:r>
              <a:rPr lang="tr-TR" dirty="0"/>
              <a:t>Tüm bu tanımların ortak noktası ve sosyal medyayı diğer iletişim ortamlarından ayıran yönü </a:t>
            </a:r>
            <a:r>
              <a:rPr lang="tr-TR" b="1" dirty="0"/>
              <a:t>“çift taraflı ve eş zamanlı bilgi paylaşımı” </a:t>
            </a:r>
            <a:r>
              <a:rPr lang="tr-TR" dirty="0"/>
              <a:t>imkânı </a:t>
            </a:r>
            <a:r>
              <a:rPr lang="tr-TR" dirty="0" smtClean="0"/>
              <a:t>sunmasıdır. İster eleştirel perspektiften olsun ister hakim yaklaşımdan genel olarak tanımlara bakıldığında bu iki özellik genel bir kapsayıcılık içermektedir. Bunun en temel sebebi sosyal medyanın çift yönlü bir iletişim çerçevesinde gerçekleşmesidir…</a:t>
            </a:r>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1354894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Faydaları</a:t>
            </a:r>
          </a:p>
        </p:txBody>
      </p:sp>
      <p:sp>
        <p:nvSpPr>
          <p:cNvPr id="3" name="İçerik Yer Tutucusu 2"/>
          <p:cNvSpPr>
            <a:spLocks noGrp="1"/>
          </p:cNvSpPr>
          <p:nvPr>
            <p:ph idx="1"/>
          </p:nvPr>
        </p:nvSpPr>
        <p:spPr/>
        <p:txBody>
          <a:bodyPr/>
          <a:lstStyle/>
          <a:p>
            <a:pPr algn="just"/>
            <a:r>
              <a:rPr lang="tr-TR" dirty="0" smtClean="0"/>
              <a:t>Kamu kurumları ‘kapalı kutu’ olmaktan çıkıp eskiye oranla daha şeffaf bir yönetim sergilemeye başlamıştır.</a:t>
            </a:r>
          </a:p>
          <a:p>
            <a:pPr algn="just"/>
            <a:r>
              <a:rPr lang="tr-TR" dirty="0" smtClean="0"/>
              <a:t>Hesap verilebilirlikleri artmıştır.</a:t>
            </a:r>
          </a:p>
          <a:p>
            <a:pPr algn="just"/>
            <a:r>
              <a:rPr lang="tr-TR" dirty="0" smtClean="0"/>
              <a:t>Belli düzeyde rekabetin içerisinde olmuşlardır.</a:t>
            </a:r>
          </a:p>
          <a:p>
            <a:pPr algn="just"/>
            <a:r>
              <a:rPr lang="tr-TR" dirty="0" smtClean="0"/>
              <a:t>Sosyal medya aracılığıyla kampanyalar yürüterek ‘toplumsal konularda’ farkındalık arttırmaya çalışmışlardır.</a:t>
            </a:r>
          </a:p>
          <a:p>
            <a:pPr marL="0" indent="0" algn="just">
              <a:buNone/>
            </a:pPr>
            <a:endParaRPr lang="tr-TR" dirty="0" smtClean="0"/>
          </a:p>
          <a:p>
            <a:pPr marL="0" indent="0" algn="just">
              <a:buNone/>
            </a:pPr>
            <a:r>
              <a:rPr lang="tr-TR" dirty="0" smtClean="0">
                <a:solidFill>
                  <a:srgbClr val="FF0000"/>
                </a:solidFill>
              </a:rPr>
              <a:t>*Bunlar gibi onlarca madde saymak mümkündür</a:t>
            </a:r>
            <a:endParaRPr lang="tr-TR" dirty="0">
              <a:solidFill>
                <a:srgbClr val="FF0000"/>
              </a:solidFill>
            </a:endParaRPr>
          </a:p>
        </p:txBody>
      </p:sp>
    </p:spTree>
    <p:extLst>
      <p:ext uri="{BB962C8B-B14F-4D97-AF65-F5344CB8AC3E}">
        <p14:creationId xmlns:p14="http://schemas.microsoft.com/office/powerpoint/2010/main" val="3147878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Zararları</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204864"/>
            <a:ext cx="7488832" cy="3744416"/>
          </a:xfrm>
        </p:spPr>
      </p:pic>
    </p:spTree>
    <p:extLst>
      <p:ext uri="{BB962C8B-B14F-4D97-AF65-F5344CB8AC3E}">
        <p14:creationId xmlns:p14="http://schemas.microsoft.com/office/powerpoint/2010/main" val="194017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Sosyal Medyanın Zararları</a:t>
            </a:r>
            <a:endParaRPr lang="tr-TR" dirty="0"/>
          </a:p>
        </p:txBody>
      </p:sp>
      <p:sp>
        <p:nvSpPr>
          <p:cNvPr id="3" name="İçerik Yer Tutucusu 2"/>
          <p:cNvSpPr>
            <a:spLocks noGrp="1"/>
          </p:cNvSpPr>
          <p:nvPr>
            <p:ph idx="1"/>
          </p:nvPr>
        </p:nvSpPr>
        <p:spPr/>
        <p:txBody>
          <a:bodyPr/>
          <a:lstStyle/>
          <a:p>
            <a:pPr algn="just"/>
            <a:r>
              <a:rPr lang="tr-TR" dirty="0" smtClean="0"/>
              <a:t>Ciddi oranda bilgi kirliliği artmıştır.</a:t>
            </a:r>
          </a:p>
          <a:p>
            <a:pPr algn="just"/>
            <a:r>
              <a:rPr lang="tr-TR" dirty="0" smtClean="0"/>
              <a:t>Mahremiyet kavramı ortadan kalmış veya ciddi seviyede sekteye uğradı.</a:t>
            </a:r>
          </a:p>
          <a:p>
            <a:pPr algn="just"/>
            <a:r>
              <a:rPr lang="tr-TR" dirty="0"/>
              <a:t>Kişisel bilgilerin paylaşılması ortaya farklı sorunların çıkmasına neden oldu.</a:t>
            </a:r>
          </a:p>
          <a:p>
            <a:pPr algn="just"/>
            <a:r>
              <a:rPr lang="tr-TR" dirty="0" smtClean="0"/>
              <a:t>Özel hayatın ihlali ciddi bir sorun haline gelmiştir.</a:t>
            </a:r>
          </a:p>
          <a:p>
            <a:pPr algn="just"/>
            <a:r>
              <a:rPr lang="tr-TR" dirty="0" smtClean="0"/>
              <a:t>Anonim hesaplar ortaya çıkmıştır (</a:t>
            </a:r>
            <a:r>
              <a:rPr lang="tr-TR" dirty="0"/>
              <a:t>b</a:t>
            </a:r>
            <a:r>
              <a:rPr lang="tr-TR" dirty="0" smtClean="0"/>
              <a:t>ot hesap)</a:t>
            </a:r>
          </a:p>
          <a:p>
            <a:pPr algn="just"/>
            <a:r>
              <a:rPr lang="tr-TR" dirty="0" smtClean="0"/>
              <a:t>Klavye delikanlılığı, siber zorbalık gibi kavramlar hayatımıza girmiştir.</a:t>
            </a:r>
          </a:p>
          <a:p>
            <a:endParaRPr lang="tr-TR" dirty="0" smtClean="0"/>
          </a:p>
          <a:p>
            <a:endParaRPr lang="tr-TR" dirty="0"/>
          </a:p>
        </p:txBody>
      </p:sp>
    </p:spTree>
    <p:extLst>
      <p:ext uri="{BB962C8B-B14F-4D97-AF65-F5344CB8AC3E}">
        <p14:creationId xmlns:p14="http://schemas.microsoft.com/office/powerpoint/2010/main" val="205535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Zararları</a:t>
            </a:r>
          </a:p>
        </p:txBody>
      </p:sp>
      <p:sp>
        <p:nvSpPr>
          <p:cNvPr id="3" name="İçerik Yer Tutucusu 2"/>
          <p:cNvSpPr>
            <a:spLocks noGrp="1"/>
          </p:cNvSpPr>
          <p:nvPr>
            <p:ph idx="1"/>
          </p:nvPr>
        </p:nvSpPr>
        <p:spPr/>
        <p:txBody>
          <a:bodyPr>
            <a:normAutofit fontScale="92500" lnSpcReduction="10000"/>
          </a:bodyPr>
          <a:lstStyle/>
          <a:p>
            <a:pPr algn="just"/>
            <a:r>
              <a:rPr lang="tr-TR" dirty="0" smtClean="0"/>
              <a:t>Dolandırıcılık tarzları değişime uğramıştır.</a:t>
            </a:r>
          </a:p>
          <a:p>
            <a:pPr algn="just"/>
            <a:r>
              <a:rPr lang="tr-TR" dirty="0" smtClean="0"/>
              <a:t>Aile birliği bozulmuş ve buna bağlı olarak boşanma olayları artmıştır.</a:t>
            </a:r>
          </a:p>
          <a:p>
            <a:pPr algn="just"/>
            <a:r>
              <a:rPr lang="tr-TR" dirty="0" smtClean="0"/>
              <a:t>Özellikle genç kuşaklarda sosyal medya bağımlılığı artmıştır.</a:t>
            </a:r>
          </a:p>
          <a:p>
            <a:pPr algn="just"/>
            <a:r>
              <a:rPr lang="tr-TR" dirty="0" smtClean="0"/>
              <a:t>Platformda ilgi çekmek adına gayri ahlaki davranışlar yayılmaya başlamıştır.</a:t>
            </a:r>
          </a:p>
          <a:p>
            <a:pPr algn="just"/>
            <a:r>
              <a:rPr lang="tr-TR" dirty="0" smtClean="0"/>
              <a:t>Kuşaklar arasındaki fark yükselmiştir.</a:t>
            </a:r>
          </a:p>
          <a:p>
            <a:pPr algn="just"/>
            <a:r>
              <a:rPr lang="tr-TR" dirty="0"/>
              <a:t>Her gün saatlerce Facebook, </a:t>
            </a:r>
            <a:r>
              <a:rPr lang="tr-TR" dirty="0" err="1"/>
              <a:t>Instagram</a:t>
            </a:r>
            <a:r>
              <a:rPr lang="tr-TR" dirty="0"/>
              <a:t> gibi mecralarda insanları takip etme, paylaşımda bulunma ve paylaşım yapanları izleme hastalığı ortaya çıktı.</a:t>
            </a:r>
          </a:p>
          <a:p>
            <a:endParaRPr lang="tr-TR" dirty="0" smtClean="0"/>
          </a:p>
          <a:p>
            <a:endParaRPr lang="tr-TR" dirty="0"/>
          </a:p>
        </p:txBody>
      </p:sp>
    </p:spTree>
    <p:extLst>
      <p:ext uri="{BB962C8B-B14F-4D97-AF65-F5344CB8AC3E}">
        <p14:creationId xmlns:p14="http://schemas.microsoft.com/office/powerpoint/2010/main" val="1624423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Medyanın Zararları</a:t>
            </a:r>
          </a:p>
        </p:txBody>
      </p:sp>
      <p:sp>
        <p:nvSpPr>
          <p:cNvPr id="3" name="İçerik Yer Tutucusu 2"/>
          <p:cNvSpPr>
            <a:spLocks noGrp="1"/>
          </p:cNvSpPr>
          <p:nvPr>
            <p:ph idx="1"/>
          </p:nvPr>
        </p:nvSpPr>
        <p:spPr/>
        <p:txBody>
          <a:bodyPr>
            <a:normAutofit lnSpcReduction="10000"/>
          </a:bodyPr>
          <a:lstStyle/>
          <a:p>
            <a:pPr algn="just"/>
            <a:r>
              <a:rPr lang="tr-TR" dirty="0" smtClean="0"/>
              <a:t>Nefret söylemi artmıştır.</a:t>
            </a:r>
          </a:p>
          <a:p>
            <a:pPr algn="just"/>
            <a:r>
              <a:rPr lang="tr-TR" dirty="0" smtClean="0"/>
              <a:t>Gençlerde kimlik sorunu oluşmaya başlamıştır.</a:t>
            </a:r>
          </a:p>
          <a:p>
            <a:pPr algn="just"/>
            <a:r>
              <a:rPr lang="tr-TR" dirty="0" smtClean="0"/>
              <a:t>Gündemi kaçırma korkusu meydana gelmiştir.</a:t>
            </a:r>
          </a:p>
          <a:p>
            <a:pPr algn="just"/>
            <a:r>
              <a:rPr lang="tr-TR" dirty="0" smtClean="0"/>
              <a:t>Gündelik yaşamdaki iletişim sınırlı hale gelmiştir.</a:t>
            </a:r>
          </a:p>
          <a:p>
            <a:pPr algn="just"/>
            <a:r>
              <a:rPr lang="tr-TR" dirty="0" smtClean="0"/>
              <a:t>Asosyal insanların sayısı artış göstermiştir.</a:t>
            </a:r>
          </a:p>
          <a:p>
            <a:pPr algn="just"/>
            <a:r>
              <a:rPr lang="tr-TR" dirty="0" smtClean="0"/>
              <a:t>Sosyal medyada gerçekleştirdiğimiz hareketler üzerinden bir ‘profil’ oluşturulmaya başlanmıştır. </a:t>
            </a:r>
          </a:p>
          <a:p>
            <a:pPr algn="just"/>
            <a:r>
              <a:rPr lang="tr-TR" dirty="0" smtClean="0"/>
              <a:t>Tüketim tercihlerimiz bu ‘profile’ göre şekillenmeye başlamıştır.</a:t>
            </a:r>
          </a:p>
          <a:p>
            <a:pPr algn="just"/>
            <a:r>
              <a:rPr lang="tr-TR" dirty="0" smtClean="0"/>
              <a:t>Tüketim odaklı olmaya başlanmıştır.</a:t>
            </a:r>
            <a:endParaRPr lang="tr-TR" dirty="0"/>
          </a:p>
        </p:txBody>
      </p:sp>
    </p:spTree>
    <p:extLst>
      <p:ext uri="{BB962C8B-B14F-4D97-AF65-F5344CB8AC3E}">
        <p14:creationId xmlns:p14="http://schemas.microsoft.com/office/powerpoint/2010/main" val="986703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Ne Seninle Ne Sensiz: Sosyal Medya</a:t>
            </a:r>
            <a:endParaRPr lang="tr-TR" dirty="0"/>
          </a:p>
        </p:txBody>
      </p:sp>
      <p:sp>
        <p:nvSpPr>
          <p:cNvPr id="3" name="İçerik Yer Tutucusu 2"/>
          <p:cNvSpPr>
            <a:spLocks noGrp="1"/>
          </p:cNvSpPr>
          <p:nvPr>
            <p:ph idx="1"/>
          </p:nvPr>
        </p:nvSpPr>
        <p:spPr/>
        <p:txBody>
          <a:bodyPr/>
          <a:lstStyle/>
          <a:p>
            <a:pPr marL="0" indent="0" algn="just">
              <a:buNone/>
            </a:pPr>
            <a:r>
              <a:rPr lang="tr-TR" sz="3600" dirty="0" smtClean="0"/>
              <a:t>Şu bir gerçektir ki sosyal medyayı hayatımızdan tamamen atmak pek olası görülmemektedir. Bireysel yaşantımızda ona yer vermesek te toplumsal yaşantımızda illaki karşımıza çıkacaktır. </a:t>
            </a:r>
            <a:r>
              <a:rPr lang="tr-TR" sz="3600" b="1" dirty="0" smtClean="0"/>
              <a:t>Bu yüzden onunla yaşamayı öğrenmemiz gerekiyor!</a:t>
            </a:r>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a:p>
        </p:txBody>
      </p:sp>
    </p:spTree>
    <p:extLst>
      <p:ext uri="{BB962C8B-B14F-4D97-AF65-F5344CB8AC3E}">
        <p14:creationId xmlns:p14="http://schemas.microsoft.com/office/powerpoint/2010/main" val="3518438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Neler Yapmalıyız?</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162969"/>
            <a:ext cx="7776864" cy="3933825"/>
          </a:xfrm>
        </p:spPr>
      </p:pic>
    </p:spTree>
    <p:extLst>
      <p:ext uri="{BB962C8B-B14F-4D97-AF65-F5344CB8AC3E}">
        <p14:creationId xmlns:p14="http://schemas.microsoft.com/office/powerpoint/2010/main" val="1313428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Neler Yapmalıyız?</a:t>
            </a:r>
          </a:p>
        </p:txBody>
      </p:sp>
      <p:sp>
        <p:nvSpPr>
          <p:cNvPr id="3" name="İçerik Yer Tutucusu 2"/>
          <p:cNvSpPr>
            <a:spLocks noGrp="1"/>
          </p:cNvSpPr>
          <p:nvPr>
            <p:ph idx="1"/>
          </p:nvPr>
        </p:nvSpPr>
        <p:spPr/>
        <p:txBody>
          <a:bodyPr/>
          <a:lstStyle/>
          <a:p>
            <a:pPr algn="just"/>
            <a:r>
              <a:rPr lang="tr-TR" dirty="0" smtClean="0"/>
              <a:t>Sosyal medyayı gerekçeli bir şekilde kullanmalıyız.</a:t>
            </a:r>
          </a:p>
          <a:p>
            <a:pPr algn="just"/>
            <a:r>
              <a:rPr lang="tr-TR" dirty="0" smtClean="0"/>
              <a:t>Günlük yaşantımızı etkilemesine izin vermemeliyiz.</a:t>
            </a:r>
          </a:p>
          <a:p>
            <a:pPr algn="just"/>
            <a:r>
              <a:rPr lang="tr-TR" dirty="0" smtClean="0"/>
              <a:t>Medya okur-yazarlığı eğitimi almalıyız.</a:t>
            </a:r>
          </a:p>
          <a:p>
            <a:pPr algn="just"/>
            <a:r>
              <a:rPr lang="tr-TR" dirty="0" smtClean="0"/>
              <a:t>Sosyal medyadaki çoğu bilgi </a:t>
            </a:r>
            <a:r>
              <a:rPr lang="tr-TR" dirty="0" err="1" smtClean="0"/>
              <a:t>teyite</a:t>
            </a:r>
            <a:r>
              <a:rPr lang="tr-TR" dirty="0" smtClean="0"/>
              <a:t> muhtaçtır. Bu yüzden şüphe ile yaklaşmalıyız.</a:t>
            </a:r>
          </a:p>
          <a:p>
            <a:pPr algn="just"/>
            <a:r>
              <a:rPr lang="tr-TR" dirty="0"/>
              <a:t>Özel paylaşımlar yapılırken dikkatli olunmalı, mahremiyeti ortadan kaldıran paylaşımlar yapılmamalı</a:t>
            </a:r>
            <a:r>
              <a:rPr lang="tr-TR" dirty="0" smtClean="0"/>
              <a:t>.</a:t>
            </a:r>
          </a:p>
          <a:p>
            <a:pPr algn="just"/>
            <a:endParaRPr lang="tr-TR" dirty="0" smtClean="0"/>
          </a:p>
          <a:p>
            <a:endParaRPr lang="tr-TR" dirty="0" smtClean="0"/>
          </a:p>
        </p:txBody>
      </p:sp>
    </p:spTree>
    <p:extLst>
      <p:ext uri="{BB962C8B-B14F-4D97-AF65-F5344CB8AC3E}">
        <p14:creationId xmlns:p14="http://schemas.microsoft.com/office/powerpoint/2010/main" val="1881296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Neler Yapmalıyız?</a:t>
            </a:r>
          </a:p>
        </p:txBody>
      </p:sp>
      <p:sp>
        <p:nvSpPr>
          <p:cNvPr id="3" name="İçerik Yer Tutucusu 2"/>
          <p:cNvSpPr>
            <a:spLocks noGrp="1"/>
          </p:cNvSpPr>
          <p:nvPr>
            <p:ph idx="1"/>
          </p:nvPr>
        </p:nvSpPr>
        <p:spPr/>
        <p:txBody>
          <a:bodyPr>
            <a:normAutofit fontScale="92500" lnSpcReduction="10000"/>
          </a:bodyPr>
          <a:lstStyle/>
          <a:p>
            <a:pPr algn="just"/>
            <a:r>
              <a:rPr lang="tr-TR" dirty="0"/>
              <a:t>Çocuklarla ilgili paylaşımlar, çocuğun yaşamını deşifre ediyor, “ayak izi” bırakıyor. Bu ayak izi gelecekte kötü niyetli insanlar tarafından kullanılabilir. Çocuklarla ilgili veriler paylaşılmamalı.</a:t>
            </a:r>
          </a:p>
          <a:p>
            <a:pPr algn="just"/>
            <a:r>
              <a:rPr lang="tr-TR" dirty="0" smtClean="0"/>
              <a:t>Hakaret etmek eleştirmek değildir. Bu ayrıma dikkat edilmelidir.</a:t>
            </a:r>
          </a:p>
          <a:p>
            <a:pPr algn="just"/>
            <a:r>
              <a:rPr lang="tr-TR" dirty="0" smtClean="0"/>
              <a:t>İster anonim bir hesabınız olsun ister kendi adınızla siber zorbalığa yaklaşan davranışlar sergilememeliyiz.</a:t>
            </a:r>
          </a:p>
          <a:p>
            <a:pPr algn="just"/>
            <a:r>
              <a:rPr lang="tr-TR" dirty="0" smtClean="0"/>
              <a:t>Sosyal medyada var olmayan bir hayat tablosu çizmemeliyiz.</a:t>
            </a:r>
          </a:p>
          <a:p>
            <a:pPr algn="just"/>
            <a:r>
              <a:rPr lang="tr-TR" dirty="0" smtClean="0"/>
              <a:t>Sosyal medyada zaman kontrolü önemli bir meseledir.</a:t>
            </a:r>
            <a:r>
              <a:rPr lang="tr-TR" dirty="0"/>
              <a:t/>
            </a:r>
            <a:br>
              <a:rPr lang="tr-TR" dirty="0"/>
            </a:br>
            <a:endParaRPr lang="tr-TR" dirty="0"/>
          </a:p>
        </p:txBody>
      </p:sp>
    </p:spTree>
    <p:extLst>
      <p:ext uri="{BB962C8B-B14F-4D97-AF65-F5344CB8AC3E}">
        <p14:creationId xmlns:p14="http://schemas.microsoft.com/office/powerpoint/2010/main" val="832563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Neler Yapmalıyız?</a:t>
            </a:r>
          </a:p>
        </p:txBody>
      </p:sp>
      <p:sp>
        <p:nvSpPr>
          <p:cNvPr id="3" name="İçerik Yer Tutucusu 2"/>
          <p:cNvSpPr>
            <a:spLocks noGrp="1"/>
          </p:cNvSpPr>
          <p:nvPr>
            <p:ph idx="1"/>
          </p:nvPr>
        </p:nvSpPr>
        <p:spPr/>
        <p:txBody>
          <a:bodyPr/>
          <a:lstStyle/>
          <a:p>
            <a:pPr algn="just"/>
            <a:r>
              <a:rPr lang="tr-TR" dirty="0" smtClean="0"/>
              <a:t>Devlet memurları için sosyal medya kullanımı fazladan  kurallara tabidir. İlgili maddeler gereği hiçbir devlet memuru siyasi içerikli paylaşım yapamaz. (Bunun ‘Başkanlık Sisteminden’ dolayı bazı güncellemelere ihtiyacı var.</a:t>
            </a:r>
          </a:p>
          <a:p>
            <a:pPr algn="just"/>
            <a:r>
              <a:rPr lang="tr-TR" dirty="0" smtClean="0"/>
              <a:t>Aynı şekilde devlet memurları çalıştığı kurumun imajına zedeleyecek bir paylaşımda da bulunamaz.</a:t>
            </a:r>
          </a:p>
          <a:p>
            <a:pPr algn="just"/>
            <a:r>
              <a:rPr lang="tr-TR" dirty="0" smtClean="0"/>
              <a:t>Sosyal medya özgür olduğu kadar gerektiğinde gözetime de tabi bir alandır. Bu yüzden dikkat edilmelidir.</a:t>
            </a:r>
          </a:p>
          <a:p>
            <a:endParaRPr lang="tr-TR" dirty="0"/>
          </a:p>
        </p:txBody>
      </p:sp>
    </p:spTree>
    <p:extLst>
      <p:ext uri="{BB962C8B-B14F-4D97-AF65-F5344CB8AC3E}">
        <p14:creationId xmlns:p14="http://schemas.microsoft.com/office/powerpoint/2010/main" val="1280462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 Nedir?</a:t>
            </a:r>
          </a:p>
        </p:txBody>
      </p:sp>
      <p:sp>
        <p:nvSpPr>
          <p:cNvPr id="3" name="İçerik Yer Tutucusu 2"/>
          <p:cNvSpPr>
            <a:spLocks noGrp="1"/>
          </p:cNvSpPr>
          <p:nvPr>
            <p:ph idx="1"/>
          </p:nvPr>
        </p:nvSpPr>
        <p:spPr/>
        <p:txBody>
          <a:bodyPr/>
          <a:lstStyle/>
          <a:p>
            <a:pPr marL="0" indent="0">
              <a:buNone/>
            </a:pPr>
            <a:r>
              <a:rPr lang="tr-TR" dirty="0" smtClean="0"/>
              <a:t>Genel olarak bazı tanımlara baktığımızda;</a:t>
            </a:r>
          </a:p>
          <a:p>
            <a:pPr algn="just"/>
            <a:r>
              <a:rPr lang="tr-TR" dirty="0"/>
              <a:t>İnsanların başka insanlarla iletişim kurmasını ve bilgi alışverişi yapmasını amaçlayan </a:t>
            </a:r>
            <a:r>
              <a:rPr lang="tr-TR" b="1" dirty="0"/>
              <a:t>çift taraflı </a:t>
            </a:r>
            <a:r>
              <a:rPr lang="tr-TR" dirty="0"/>
              <a:t>bir sosyal ağdır</a:t>
            </a:r>
            <a:r>
              <a:rPr lang="tr-TR" dirty="0" smtClean="0"/>
              <a:t>.</a:t>
            </a:r>
          </a:p>
          <a:p>
            <a:pPr algn="just"/>
            <a:r>
              <a:rPr lang="tr-TR" dirty="0"/>
              <a:t>Sosyal medya, </a:t>
            </a:r>
            <a:r>
              <a:rPr lang="tr-TR" b="1" dirty="0"/>
              <a:t>Web 2.0'ın </a:t>
            </a:r>
            <a:r>
              <a:rPr lang="tr-TR" dirty="0"/>
              <a:t>kullanıcı hizmetine sunulmasıyla birlikte, tek yönlü bilgi paylaşımından, </a:t>
            </a:r>
            <a:r>
              <a:rPr lang="tr-TR" b="1" dirty="0"/>
              <a:t>çift taraflı ve eş zamanlı</a:t>
            </a:r>
            <a:r>
              <a:rPr lang="tr-TR" dirty="0"/>
              <a:t> bilgi paylaşımına ulaşılmasını sağlayan medya sistemidir. Ayrıca sosyal medya; kişilerin İnternet üzerinde birbirleriyle yaptığı diyaloglar ve paylaşımların bütünüdür</a:t>
            </a:r>
            <a:r>
              <a:rPr lang="tr-TR" dirty="0" smtClean="0"/>
              <a:t>.</a:t>
            </a:r>
          </a:p>
          <a:p>
            <a:pPr algn="just"/>
            <a:endParaRPr lang="tr-TR" dirty="0" smtClean="0"/>
          </a:p>
          <a:p>
            <a:endParaRPr lang="tr-TR" dirty="0"/>
          </a:p>
        </p:txBody>
      </p:sp>
    </p:spTree>
    <p:extLst>
      <p:ext uri="{BB962C8B-B14F-4D97-AF65-F5344CB8AC3E}">
        <p14:creationId xmlns:p14="http://schemas.microsoft.com/office/powerpoint/2010/main" val="315320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 Nedir?</a:t>
            </a:r>
          </a:p>
        </p:txBody>
      </p:sp>
      <p:sp>
        <p:nvSpPr>
          <p:cNvPr id="3" name="İçerik Yer Tutucusu 2"/>
          <p:cNvSpPr>
            <a:spLocks noGrp="1"/>
          </p:cNvSpPr>
          <p:nvPr>
            <p:ph idx="1"/>
          </p:nvPr>
        </p:nvSpPr>
        <p:spPr/>
        <p:txBody>
          <a:bodyPr/>
          <a:lstStyle/>
          <a:p>
            <a:pPr algn="just"/>
            <a:r>
              <a:rPr lang="tr-TR" dirty="0"/>
              <a:t>“</a:t>
            </a:r>
            <a:r>
              <a:rPr lang="tr-TR" b="1" dirty="0"/>
              <a:t>Web 2.0</a:t>
            </a:r>
            <a:r>
              <a:rPr lang="tr-TR" dirty="0"/>
              <a:t> teknolojisi üzerine kurulan, daha derin, sosyal etkileşimi, topluluk oluşumunu ve işbirliği projelerini </a:t>
            </a:r>
            <a:r>
              <a:rPr lang="tr-TR" dirty="0" smtClean="0"/>
              <a:t>gerçekleştirmeyi </a:t>
            </a:r>
            <a:r>
              <a:rPr lang="tr-TR" dirty="0"/>
              <a:t>sağlayan web </a:t>
            </a:r>
            <a:r>
              <a:rPr lang="tr-TR" dirty="0" err="1"/>
              <a:t>siteleri”dir</a:t>
            </a:r>
            <a:r>
              <a:rPr lang="tr-TR" dirty="0"/>
              <a:t> </a:t>
            </a:r>
            <a:endParaRPr lang="tr-TR" dirty="0" smtClean="0"/>
          </a:p>
          <a:p>
            <a:pPr algn="just"/>
            <a:endParaRPr lang="tr-TR" dirty="0"/>
          </a:p>
          <a:p>
            <a:pPr algn="just"/>
            <a:r>
              <a:rPr lang="tr-TR" dirty="0" smtClean="0"/>
              <a:t>Sosyal </a:t>
            </a:r>
            <a:r>
              <a:rPr lang="tr-TR" dirty="0"/>
              <a:t>medya, </a:t>
            </a:r>
            <a:r>
              <a:rPr lang="tr-TR" b="1" dirty="0"/>
              <a:t>çevrimiçi</a:t>
            </a:r>
            <a:r>
              <a:rPr lang="tr-TR" dirty="0"/>
              <a:t> olarak bir araya gelen, bilgi ve fikirlerini bu yolla paylaşan insan toplulukları ve bunların faaliyetleri ile davranışlarını ifade </a:t>
            </a:r>
            <a:r>
              <a:rPr lang="tr-TR" dirty="0" smtClean="0"/>
              <a:t>etmektedir.</a:t>
            </a:r>
            <a:endParaRPr lang="tr-TR" dirty="0"/>
          </a:p>
        </p:txBody>
      </p:sp>
    </p:spTree>
    <p:extLst>
      <p:ext uri="{BB962C8B-B14F-4D97-AF65-F5344CB8AC3E}">
        <p14:creationId xmlns:p14="http://schemas.microsoft.com/office/powerpoint/2010/main" val="373641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Sosyal Medyanın Doğru Kullanımı</a:t>
            </a:r>
            <a:endParaRPr lang="tr-TR" dirty="0"/>
          </a:p>
        </p:txBody>
      </p:sp>
      <p:sp>
        <p:nvSpPr>
          <p:cNvPr id="3" name="İçerik Yer Tutucusu 2"/>
          <p:cNvSpPr>
            <a:spLocks noGrp="1"/>
          </p:cNvSpPr>
          <p:nvPr>
            <p:ph idx="1"/>
          </p:nvPr>
        </p:nvSpPr>
        <p:spPr/>
        <p:txBody>
          <a:bodyPr/>
          <a:lstStyle/>
          <a:p>
            <a:pPr marL="0" indent="0">
              <a:buNone/>
            </a:pPr>
            <a:r>
              <a:rPr lang="tr-TR" dirty="0" smtClean="0"/>
              <a:t>Günümüzün dünyasında sosyal medya artık vazgeçilmez bir olgu olarak karşımıza çıkmaktadır. Gelinen noktada ‘sosyal medyanın’ tamamen </a:t>
            </a:r>
            <a:r>
              <a:rPr lang="tr-TR" b="1" dirty="0" smtClean="0"/>
              <a:t>reddi mümkün değildir! </a:t>
            </a:r>
            <a:r>
              <a:rPr lang="tr-TR" dirty="0" smtClean="0"/>
              <a:t>Bu açıdan konuya bakıldığında yapılması gereken doğru kullanım şekillerini belirleyebilmektir. </a:t>
            </a:r>
          </a:p>
          <a:p>
            <a:pPr marL="0" indent="0">
              <a:buNone/>
            </a:pPr>
            <a:endParaRPr lang="tr-TR" dirty="0"/>
          </a:p>
          <a:p>
            <a:pPr marL="0" indent="0">
              <a:buNone/>
            </a:pPr>
            <a:r>
              <a:rPr lang="tr-TR" b="1" dirty="0" smtClean="0"/>
              <a:t>Ancak bu görüldüğü kadar kolay değildir!</a:t>
            </a:r>
          </a:p>
          <a:p>
            <a:pPr marL="0" indent="0">
              <a:buNone/>
            </a:pPr>
            <a:endParaRPr lang="tr-TR" b="1" dirty="0"/>
          </a:p>
          <a:p>
            <a:pPr marL="0" indent="0">
              <a:buNone/>
            </a:pPr>
            <a:r>
              <a:rPr lang="tr-TR" b="1" dirty="0" smtClean="0"/>
              <a:t>Bu yüzden bazı tartışmaları derinleştirmek gerekmektedir!.!</a:t>
            </a:r>
          </a:p>
        </p:txBody>
      </p:sp>
    </p:spTree>
    <p:extLst>
      <p:ext uri="{BB962C8B-B14F-4D97-AF65-F5344CB8AC3E}">
        <p14:creationId xmlns:p14="http://schemas.microsoft.com/office/powerpoint/2010/main" val="172817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Sosyal Medyanın Doğru Kullanımı</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1529" y="1935163"/>
            <a:ext cx="6580942" cy="4389437"/>
          </a:xfrm>
        </p:spPr>
      </p:pic>
    </p:spTree>
    <p:extLst>
      <p:ext uri="{BB962C8B-B14F-4D97-AF65-F5344CB8AC3E}">
        <p14:creationId xmlns:p14="http://schemas.microsoft.com/office/powerpoint/2010/main" val="64602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Sosyal Medyanın </a:t>
            </a:r>
            <a:r>
              <a:rPr lang="tr-TR" dirty="0" smtClean="0"/>
              <a:t>Oluşum Dinamikleri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060848"/>
            <a:ext cx="7704855" cy="4032448"/>
          </a:xfrm>
        </p:spPr>
      </p:pic>
    </p:spTree>
    <p:extLst>
      <p:ext uri="{BB962C8B-B14F-4D97-AF65-F5344CB8AC3E}">
        <p14:creationId xmlns:p14="http://schemas.microsoft.com/office/powerpoint/2010/main" val="248101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Sosyal Medya Platformları</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988840"/>
            <a:ext cx="7992888" cy="4248472"/>
          </a:xfrm>
        </p:spPr>
      </p:pic>
    </p:spTree>
    <p:extLst>
      <p:ext uri="{BB962C8B-B14F-4D97-AF65-F5344CB8AC3E}">
        <p14:creationId xmlns:p14="http://schemas.microsoft.com/office/powerpoint/2010/main" val="3663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Sosyal Medya Platformları</a:t>
            </a:r>
          </a:p>
        </p:txBody>
      </p:sp>
      <p:sp>
        <p:nvSpPr>
          <p:cNvPr id="3" name="İçerik Yer Tutucusu 2"/>
          <p:cNvSpPr>
            <a:spLocks noGrp="1"/>
          </p:cNvSpPr>
          <p:nvPr>
            <p:ph idx="1"/>
          </p:nvPr>
        </p:nvSpPr>
        <p:spPr/>
        <p:txBody>
          <a:bodyPr/>
          <a:lstStyle/>
          <a:p>
            <a:pPr marL="0" indent="0" algn="just">
              <a:buNone/>
            </a:pPr>
            <a:r>
              <a:rPr lang="tr-TR" dirty="0" smtClean="0"/>
              <a:t>Her yeni sosyal medya platformu veya uygulaması akabinde bazı yenilikleri, avantajları ve tartışmaları beraberinde getirmektedir. Bu hemen hemen her platform için geçerlidir. </a:t>
            </a:r>
            <a:endParaRPr lang="tr-TR" dirty="0"/>
          </a:p>
          <a:p>
            <a:pPr marL="0" indent="0" algn="just">
              <a:buNone/>
            </a:pPr>
            <a:endParaRPr lang="tr-TR" dirty="0" smtClean="0"/>
          </a:p>
          <a:p>
            <a:pPr marL="0" indent="0" algn="just">
              <a:buNone/>
            </a:pPr>
            <a:r>
              <a:rPr lang="tr-TR" b="1" dirty="0" smtClean="0"/>
              <a:t>Burada sorun platform/uygulamalarda mıdır? Yoksa sorun insan faktörü ve kullanım amaçlarında mıdır?</a:t>
            </a:r>
            <a:endParaRPr lang="tr-TR" b="1" dirty="0"/>
          </a:p>
        </p:txBody>
      </p:sp>
    </p:spTree>
    <p:extLst>
      <p:ext uri="{BB962C8B-B14F-4D97-AF65-F5344CB8AC3E}">
        <p14:creationId xmlns:p14="http://schemas.microsoft.com/office/powerpoint/2010/main" val="3901169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1379</TotalTime>
  <Words>1092</Words>
  <Application>Microsoft Office PowerPoint</Application>
  <PresentationFormat>Ekran Gösterisi (4:3)</PresentationFormat>
  <Paragraphs>117</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Akış</vt:lpstr>
      <vt:lpstr>Sosyal Medyanın Doğru Kullanımı</vt:lpstr>
      <vt:lpstr>Sosyal Medya Nedir?</vt:lpstr>
      <vt:lpstr>Sosyal Medya Nedir?</vt:lpstr>
      <vt:lpstr>Sosyal Medya Nedir?</vt:lpstr>
      <vt:lpstr>Sosyal Medyanın Doğru Kullanımı</vt:lpstr>
      <vt:lpstr>Sosyal Medyanın Doğru Kullanımı</vt:lpstr>
      <vt:lpstr>Sosyal Medyanın Oluşum Dinamikleri</vt:lpstr>
      <vt:lpstr>Sosyal Medya Platformları</vt:lpstr>
      <vt:lpstr>Sosyal Medya Platformları</vt:lpstr>
      <vt:lpstr>Beğenilmenin Dayanılmaz Cazibesi</vt:lpstr>
      <vt:lpstr>Sosyal Medyanın Kullanım Tartışmaları</vt:lpstr>
      <vt:lpstr>Sosyal Medyanın Kullanım Tartışmaları</vt:lpstr>
      <vt:lpstr>Sosyal Medyanın Kullanım Tartışmaları</vt:lpstr>
      <vt:lpstr>Bir Arkadaşlık İsteği…</vt:lpstr>
      <vt:lpstr>Toplumun Günah Keçisi: Sosyal Medya</vt:lpstr>
      <vt:lpstr>Sosyal Medyanın Faydaları</vt:lpstr>
      <vt:lpstr>Sosyal Medyanın Faydaları</vt:lpstr>
      <vt:lpstr>Sosyal Medyanın Faydaları</vt:lpstr>
      <vt:lpstr>Sosyal Medyanın Faydaları</vt:lpstr>
      <vt:lpstr>Sosyal Medyanın Faydaları</vt:lpstr>
      <vt:lpstr>Sosyal Medyanın Zararları</vt:lpstr>
      <vt:lpstr>Sosyal Medyanın Zararları</vt:lpstr>
      <vt:lpstr>Sosyal Medyanın Zararları</vt:lpstr>
      <vt:lpstr>Sosyal Medyanın Zararları</vt:lpstr>
      <vt:lpstr>Ne Seninle Ne Sensiz: Sosyal Medya</vt:lpstr>
      <vt:lpstr>Neler Yapmalıyız?</vt:lpstr>
      <vt:lpstr>Neler Yapmalıyız?</vt:lpstr>
      <vt:lpstr>Neler Yapmalıyız?</vt:lpstr>
      <vt:lpstr>Neler Yapmalıyız?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 ve Veblen’de Rasyonalite</dc:title>
  <dc:creator>asli emre</dc:creator>
  <cp:lastModifiedBy>asli emre</cp:lastModifiedBy>
  <cp:revision>67</cp:revision>
  <dcterms:created xsi:type="dcterms:W3CDTF">2019-05-08T18:43:14Z</dcterms:created>
  <dcterms:modified xsi:type="dcterms:W3CDTF">2020-10-18T22:20:02Z</dcterms:modified>
</cp:coreProperties>
</file>