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theme/themeOverride13.xml" ContentType="application/vnd.openxmlformats-officedocument.themeOverride+xml"/>
  <Override PartName="/ppt/notesSlides/notesSlide18.xml" ContentType="application/vnd.openxmlformats-officedocument.presentationml.notesSlide+xml"/>
  <Override PartName="/ppt/theme/themeOverride1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304" r:id="rId2"/>
    <p:sldId id="313" r:id="rId3"/>
    <p:sldId id="458" r:id="rId4"/>
    <p:sldId id="457" r:id="rId5"/>
    <p:sldId id="498" r:id="rId6"/>
    <p:sldId id="504" r:id="rId7"/>
    <p:sldId id="503" r:id="rId8"/>
    <p:sldId id="505" r:id="rId9"/>
    <p:sldId id="506" r:id="rId10"/>
    <p:sldId id="509" r:id="rId11"/>
    <p:sldId id="507" r:id="rId12"/>
    <p:sldId id="508" r:id="rId13"/>
    <p:sldId id="512" r:id="rId14"/>
    <p:sldId id="511" r:id="rId15"/>
    <p:sldId id="510" r:id="rId16"/>
    <p:sldId id="517" r:id="rId17"/>
    <p:sldId id="515" r:id="rId18"/>
    <p:sldId id="521" r:id="rId19"/>
    <p:sldId id="519" r:id="rId20"/>
    <p:sldId id="522" r:id="rId21"/>
    <p:sldId id="312" r:id="rId22"/>
  </p:sldIdLst>
  <p:sldSz cx="12192000" cy="6858000"/>
  <p:notesSz cx="9144000" cy="6858000"/>
  <p:embeddedFontLst>
    <p:embeddedFont>
      <p:font typeface="Montserrat" panose="020B0604020202020204" charset="-94"/>
      <p:regular r:id="rId25"/>
      <p:bold r:id="rId26"/>
      <p:italic r:id="rId27"/>
      <p:boldItalic r:id="rId28"/>
    </p:embeddedFont>
    <p:embeddedFont>
      <p:font typeface="Roboto Light" panose="020B0604020202020204" charset="0"/>
      <p:regular r:id="rId29"/>
      <p:italic r:id="rId30"/>
    </p:embeddedFont>
    <p:embeddedFont>
      <p:font typeface="Cambria" panose="02040503050406030204" pitchFamily="18"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Bookman Old Style" panose="02050604050505020204" pitchFamily="18" charset="0"/>
      <p:regular r:id="rId39"/>
      <p:bold r:id="rId40"/>
      <p:italic r:id="rId41"/>
      <p:boldItalic r:id="rId42"/>
    </p:embeddedFont>
    <p:embeddedFont>
      <p:font typeface="Konnect" panose="020B0604020202020204" charset="0"/>
      <p:regular r:id="rId43"/>
    </p:embeddedFont>
    <p:embeddedFont>
      <p:font typeface="Konnect ExtraBold" panose="00000900000000000000" charset="-94"/>
      <p:bold r:id="rId44"/>
    </p:embeddedFont>
  </p:embeddedFont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1pPr>
    <a:lvl2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2pPr>
    <a:lvl3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3pPr>
    <a:lvl4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4pPr>
    <a:lvl5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5pPr>
    <a:lvl6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6pPr>
    <a:lvl7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7pPr>
    <a:lvl8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8pPr>
    <a:lvl9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A8F"/>
    <a:srgbClr val="23398E"/>
    <a:srgbClr val="A1D2E3"/>
    <a:srgbClr val="D3D7D7"/>
    <a:srgbClr val="C3C4C4"/>
    <a:srgbClr val="A2CFE6"/>
    <a:srgbClr val="B9DFED"/>
    <a:srgbClr val="C2C3C5"/>
    <a:srgbClr val="38296E"/>
    <a:srgbClr val="8DC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824" autoAdjust="0"/>
  </p:normalViewPr>
  <p:slideViewPr>
    <p:cSldViewPr snapToGrid="0" snapToObjects="1">
      <p:cViewPr varScale="1">
        <p:scale>
          <a:sx n="99" d="100"/>
          <a:sy n="99" d="100"/>
        </p:scale>
        <p:origin x="103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4714"/>
    </p:cViewPr>
  </p:sorterViewPr>
  <p:notesViewPr>
    <p:cSldViewPr snapToGrid="0" snapToObjects="1">
      <p:cViewPr varScale="1">
        <p:scale>
          <a:sx n="160" d="100"/>
          <a:sy n="160" d="100"/>
        </p:scale>
        <p:origin x="67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28D3D-FE98-D44E-AE2E-DF42749B02B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BCB8F6-0BD8-BE45-AC95-2CCE4E4EE1E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B313155-6910-3A44-AD0F-6297D5CAA814}" type="datetimeFigureOut">
              <a:rPr lang="en-US" smtClean="0"/>
              <a:t>7/25/2025</a:t>
            </a:fld>
            <a:endParaRPr lang="en-US" dirty="0"/>
          </a:p>
        </p:txBody>
      </p:sp>
      <p:sp>
        <p:nvSpPr>
          <p:cNvPr id="4" name="Footer Placeholder 3">
            <a:extLst>
              <a:ext uri="{FF2B5EF4-FFF2-40B4-BE49-F238E27FC236}">
                <a16:creationId xmlns:a16="http://schemas.microsoft.com/office/drawing/2014/main" id="{C494C9E5-78FE-8E49-8F32-0387FEBBC07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98437E9-20F5-264C-919F-8FDFA5A2A91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B959DEC-2FE2-1E46-AC81-BF20A7064F42}" type="slidenum">
              <a:rPr lang="en-US" smtClean="0"/>
              <a:t>‹#›</a:t>
            </a:fld>
            <a:endParaRPr lang="en-US" dirty="0"/>
          </a:p>
        </p:txBody>
      </p:sp>
    </p:spTree>
    <p:extLst>
      <p:ext uri="{BB962C8B-B14F-4D97-AF65-F5344CB8AC3E}">
        <p14:creationId xmlns:p14="http://schemas.microsoft.com/office/powerpoint/2010/main" val="2895934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2286000" y="514350"/>
            <a:ext cx="4572000" cy="2571750"/>
          </a:xfrm>
          <a:prstGeom prst="rect">
            <a:avLst/>
          </a:prstGeom>
        </p:spPr>
        <p:txBody>
          <a:bodyPr/>
          <a:lstStyle/>
          <a:p>
            <a:endParaRPr dirty="0"/>
          </a:p>
        </p:txBody>
      </p:sp>
      <p:sp>
        <p:nvSpPr>
          <p:cNvPr id="204" name="Shape 204"/>
          <p:cNvSpPr>
            <a:spLocks noGrp="1"/>
          </p:cNvSpPr>
          <p:nvPr>
            <p:ph type="body" sz="quarter" idx="1"/>
          </p:nvPr>
        </p:nvSpPr>
        <p:spPr>
          <a:xfrm>
            <a:off x="1219200" y="3257550"/>
            <a:ext cx="6705600" cy="3086100"/>
          </a:xfrm>
          <a:prstGeom prst="rect">
            <a:avLst/>
          </a:prstGeom>
        </p:spPr>
        <p:txBody>
          <a:bodyPr/>
          <a:lstStyle/>
          <a:p>
            <a:endParaRPr/>
          </a:p>
        </p:txBody>
      </p:sp>
    </p:spTree>
    <p:extLst>
      <p:ext uri="{BB962C8B-B14F-4D97-AF65-F5344CB8AC3E}">
        <p14:creationId xmlns:p14="http://schemas.microsoft.com/office/powerpoint/2010/main" val="1430396623"/>
      </p:ext>
    </p:extLst>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63614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2216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884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33661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1691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58831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32383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143301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9409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835894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649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78043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defTabSz="228600" rtl="0" latinLnBrk="0">
              <a:lnSpc>
                <a:spcPct val="117999"/>
              </a:lnSpc>
            </a:pPr>
            <a:endParaRPr lang="tr-TR" dirty="0">
              <a:latin typeface="Montserrat" pitchFamily="2" charset="0"/>
            </a:endParaRPr>
          </a:p>
        </p:txBody>
      </p:sp>
    </p:spTree>
    <p:extLst>
      <p:ext uri="{BB962C8B-B14F-4D97-AF65-F5344CB8AC3E}">
        <p14:creationId xmlns:p14="http://schemas.microsoft.com/office/powerpoint/2010/main" val="185142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4478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5264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4625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6055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5508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2759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83380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2587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A8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Lst>
  <p:transition spd="med"/>
  <p:txStyles>
    <p:titleStyle>
      <a:lvl1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1pPr>
      <a:lvl2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2pPr>
      <a:lvl3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3pPr>
      <a:lvl4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4pPr>
      <a:lvl5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5pPr>
      <a:lvl6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6pPr>
      <a:lvl7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7pPr>
      <a:lvl8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8pPr>
      <a:lvl9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9pPr>
    </p:titleStyle>
    <p:bodyStyle>
      <a:lvl1pPr marL="152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1pPr>
      <a:lvl2pPr marL="342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2pPr>
      <a:lvl3pPr marL="533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3pPr>
      <a:lvl4pPr marL="723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4pPr>
      <a:lvl5pPr marL="914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5pPr>
      <a:lvl6pPr marL="1104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6pPr>
      <a:lvl7pPr marL="1295400" marR="0" indent="-152400" algn="l" defTabSz="1219170" rtl="0" latinLnBrk="0">
        <a:lnSpc>
          <a:spcPct val="150000"/>
        </a:lnSpc>
        <a:spcBef>
          <a:spcPts val="0"/>
        </a:spcBef>
        <a:spcAft>
          <a:spcPts val="0"/>
        </a:spcAft>
        <a:buClrTx/>
        <a:buSzPct val="100000"/>
        <a:buFontTx/>
        <a:buChar char="•"/>
        <a:tabLst/>
        <a:defRPr sz="1200" b="0" i="0" u="none" strike="noStrike" cap="none" spc="0" baseline="0">
          <a:solidFill>
            <a:srgbClr val="000000"/>
          </a:solidFill>
          <a:uFillTx/>
          <a:latin typeface="Roboto Light"/>
          <a:ea typeface="Roboto Light"/>
          <a:cs typeface="Roboto Light"/>
          <a:sym typeface="Roboto Light"/>
        </a:defRPr>
      </a:lvl7pPr>
      <a:lvl8pPr marL="1485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8pPr>
      <a:lvl9pPr marL="1676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9pPr>
    </p:bodyStyle>
    <p:otherStyle>
      <a:lvl1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1pPr>
      <a:lvl2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2pPr>
      <a:lvl3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3pPr>
      <a:lvl4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4pPr>
      <a:lvl5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5pPr>
      <a:lvl6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6pPr>
      <a:lvl7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7pPr>
      <a:lvl8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8pPr>
      <a:lvl9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6.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YETKİ</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5309146"/>
          </a:xfrm>
          <a:prstGeom prst="rect">
            <a:avLst/>
          </a:prstGeom>
        </p:spPr>
        <p:txBody>
          <a:bodyPr wrap="square">
            <a:spAutoFit/>
          </a:bodyPr>
          <a:lstStyle/>
          <a:p>
            <a:pPr>
              <a:defRPr/>
            </a:pPr>
            <a:r>
              <a:rPr lang="tr-TR" sz="2000" b="1" dirty="0">
                <a:latin typeface="Helvetica" panose="020B0604020202020204" pitchFamily="34" charset="0"/>
                <a:ea typeface="Cambria" panose="02040503050406030204" pitchFamily="18" charset="0"/>
                <a:cs typeface="Helvetica" panose="020B0604020202020204" pitchFamily="34" charset="0"/>
              </a:rPr>
              <a:t>Tedbiri Uygulamaya Yetkili Makamlar</a:t>
            </a:r>
          </a:p>
          <a:p>
            <a:pPr>
              <a:defRPr/>
            </a:pPr>
            <a:endParaRPr lang="tr-TR" sz="800" b="1" dirty="0">
              <a:solidFill>
                <a:schemeClr val="tx1"/>
              </a:solidFill>
              <a:cs typeface="Times New Roman" panose="02020603050405020304" pitchFamily="18" charset="0"/>
            </a:endParaRP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Görevden uzaklaştırmaya;</a:t>
            </a: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 Yükseköğretim Üst Kuruluş Başkanları ile Devlet yükseköğretim kurumlarında </a:t>
            </a:r>
            <a:r>
              <a:rPr lang="tr-TR" sz="1800" b="1" dirty="0">
                <a:solidFill>
                  <a:srgbClr val="C00000"/>
                </a:solidFill>
                <a:latin typeface="Helvetica" panose="020B0604020202020204" pitchFamily="34" charset="0"/>
                <a:ea typeface="Cambria" panose="02040503050406030204" pitchFamily="18" charset="0"/>
                <a:cs typeface="Helvetica" panose="020B0604020202020204" pitchFamily="34" charset="0"/>
              </a:rPr>
              <a:t>atamaya yetkili amirler, </a:t>
            </a: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 vakıf yükseköğretim kurumlarında </a:t>
            </a:r>
            <a:r>
              <a:rPr lang="tr-TR" sz="1800" b="1" dirty="0">
                <a:solidFill>
                  <a:srgbClr val="C00000"/>
                </a:solidFill>
                <a:latin typeface="Helvetica" panose="020B0604020202020204" pitchFamily="34" charset="0"/>
                <a:ea typeface="Cambria" panose="02040503050406030204" pitchFamily="18" charset="0"/>
                <a:cs typeface="Helvetica" panose="020B0604020202020204" pitchFamily="34" charset="0"/>
              </a:rPr>
              <a:t>rektörler</a:t>
            </a:r>
            <a:r>
              <a:rPr lang="tr-TR" sz="1800" dirty="0">
                <a:latin typeface="Helvetica" panose="020B0604020202020204" pitchFamily="34" charset="0"/>
                <a:ea typeface="Cambria" panose="02040503050406030204" pitchFamily="18" charset="0"/>
                <a:cs typeface="Helvetica" panose="020B0604020202020204" pitchFamily="34" charset="0"/>
              </a:rPr>
              <a:t> ve </a:t>
            </a: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 bağımsız vakıf meslek yüksekokullarında </a:t>
            </a:r>
            <a:r>
              <a:rPr lang="tr-TR" sz="1800" b="1" dirty="0">
                <a:solidFill>
                  <a:srgbClr val="C00000"/>
                </a:solidFill>
                <a:latin typeface="Helvetica" panose="020B0604020202020204" pitchFamily="34" charset="0"/>
                <a:ea typeface="Cambria" panose="02040503050406030204" pitchFamily="18" charset="0"/>
                <a:cs typeface="Helvetica" panose="020B0604020202020204" pitchFamily="34" charset="0"/>
              </a:rPr>
              <a:t>müdürler</a:t>
            </a:r>
            <a:r>
              <a:rPr lang="tr-TR" sz="1800" dirty="0">
                <a:latin typeface="Helvetica" panose="020B0604020202020204" pitchFamily="34" charset="0"/>
                <a:ea typeface="Cambria" panose="02040503050406030204" pitchFamily="18" charset="0"/>
                <a:cs typeface="Helvetica" panose="020B0604020202020204" pitchFamily="34" charset="0"/>
              </a:rPr>
              <a:t> </a:t>
            </a:r>
            <a:r>
              <a:rPr lang="tr-TR" sz="1800" dirty="0" smtClean="0">
                <a:latin typeface="Helvetica" panose="020B0604020202020204" pitchFamily="34" charset="0"/>
                <a:ea typeface="Cambria" panose="02040503050406030204" pitchFamily="18" charset="0"/>
                <a:cs typeface="Helvetica" panose="020B0604020202020204" pitchFamily="34" charset="0"/>
              </a:rPr>
              <a:t>yetkilidir.</a:t>
            </a:r>
          </a:p>
          <a:p>
            <a:pPr algn="just">
              <a:defRPr/>
            </a:pPr>
            <a:endParaRPr lang="tr-TR" sz="1800" dirty="0">
              <a:latin typeface="Helvetica" panose="020B0604020202020204" pitchFamily="34" charset="0"/>
              <a:ea typeface="Cambria" panose="02040503050406030204" pitchFamily="18" charset="0"/>
              <a:cs typeface="Helvetica" panose="020B0604020202020204" pitchFamily="34" charset="0"/>
            </a:endParaRPr>
          </a:p>
          <a:p>
            <a:pPr algn="just">
              <a:defRPr/>
            </a:pPr>
            <a:r>
              <a:rPr lang="tr-TR" sz="1800" dirty="0" smtClean="0">
                <a:latin typeface="Helvetica" panose="020B0604020202020204" pitchFamily="34" charset="0"/>
                <a:ea typeface="Cambria" panose="02040503050406030204" pitchFamily="18" charset="0"/>
                <a:cs typeface="Helvetica" panose="020B0604020202020204" pitchFamily="34" charset="0"/>
              </a:rPr>
              <a:t>Rektörlerin, bağımsız vakıf meslek yüksekokulu müdürlerinin ve dekanların görevden uzaklaştırılması kararı </a:t>
            </a:r>
            <a:r>
              <a:rPr lang="tr-TR" sz="1800" i="1" u="sng" dirty="0" smtClean="0">
                <a:latin typeface="Helvetica" panose="020B0604020202020204" pitchFamily="34" charset="0"/>
                <a:ea typeface="Cambria" panose="02040503050406030204" pitchFamily="18" charset="0"/>
                <a:cs typeface="Helvetica" panose="020B0604020202020204" pitchFamily="34" charset="0"/>
              </a:rPr>
              <a:t>disiplin amirinin teklifi üzerine </a:t>
            </a:r>
            <a:r>
              <a:rPr lang="tr-TR" sz="1800" b="1" dirty="0" smtClean="0">
                <a:solidFill>
                  <a:srgbClr val="C00000"/>
                </a:solidFill>
                <a:latin typeface="Helvetica" panose="020B0604020202020204" pitchFamily="34" charset="0"/>
                <a:ea typeface="Cambria" panose="02040503050406030204" pitchFamily="18" charset="0"/>
                <a:cs typeface="Helvetica" panose="020B0604020202020204" pitchFamily="34" charset="0"/>
              </a:rPr>
              <a:t>Yükseköğretim Genel Kurulu </a:t>
            </a:r>
            <a:r>
              <a:rPr lang="tr-TR" sz="1800" dirty="0" smtClean="0">
                <a:latin typeface="Helvetica" panose="020B0604020202020204" pitchFamily="34" charset="0"/>
                <a:ea typeface="Cambria" panose="02040503050406030204" pitchFamily="18" charset="0"/>
                <a:cs typeface="Helvetica" panose="020B0604020202020204" pitchFamily="34" charset="0"/>
              </a:rPr>
              <a:t>tarafından verilir. </a:t>
            </a:r>
          </a:p>
          <a:p>
            <a:pPr algn="just">
              <a:defRPr/>
            </a:pPr>
            <a:r>
              <a:rPr lang="tr-TR" sz="1800" dirty="0" smtClean="0">
                <a:latin typeface="Helvetica" panose="020B0604020202020204" pitchFamily="34" charset="0"/>
                <a:ea typeface="Cambria" panose="02040503050406030204" pitchFamily="18" charset="0"/>
                <a:cs typeface="Helvetica" panose="020B0604020202020204" pitchFamily="34" charset="0"/>
              </a:rPr>
              <a:t>Görevden uzaklaştırma kararları atamaya yetkili amirlere </a:t>
            </a:r>
            <a:r>
              <a:rPr lang="tr-TR" sz="1800" dirty="0">
                <a:latin typeface="Helvetica" panose="020B0604020202020204" pitchFamily="34" charset="0"/>
                <a:ea typeface="Cambria" panose="02040503050406030204" pitchFamily="18" charset="0"/>
                <a:cs typeface="Helvetica" panose="020B0604020202020204" pitchFamily="34" charset="0"/>
              </a:rPr>
              <a:t>bildirilir</a:t>
            </a:r>
            <a:r>
              <a:rPr lang="tr-TR" sz="1800" dirty="0" smtClean="0">
                <a:latin typeface="Helvetica" panose="020B0604020202020204" pitchFamily="34" charset="0"/>
                <a:ea typeface="Cambria" panose="02040503050406030204" pitchFamily="18" charset="0"/>
                <a:cs typeface="Helvetica" panose="020B0604020202020204" pitchFamily="34" charset="0"/>
              </a:rPr>
              <a:t>.</a:t>
            </a:r>
            <a:endParaRPr lang="tr-TR" sz="1800" dirty="0">
              <a:latin typeface="Helvetica" panose="020B0604020202020204" pitchFamily="34" charset="0"/>
              <a:ea typeface="Cambria" panose="02040503050406030204" pitchFamily="18" charset="0"/>
              <a:cs typeface="Helvetica" panose="020B0604020202020204" pitchFamily="34" charset="0"/>
            </a:endParaRPr>
          </a:p>
          <a:p>
            <a:pPr>
              <a:defRPr/>
            </a:pPr>
            <a:endParaRPr lang="tr-TR" sz="1800" u="sng"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86422727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SÜRELER</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4708981"/>
          </a:xfrm>
          <a:prstGeom prst="rect">
            <a:avLst/>
          </a:prstGeom>
        </p:spPr>
        <p:txBody>
          <a:bodyPr wrap="square">
            <a:spAutoFit/>
          </a:bodyPr>
          <a:lstStyle/>
          <a:p>
            <a:pPr>
              <a:defRPr/>
            </a:pPr>
            <a:r>
              <a:rPr lang="tr-TR" sz="1800" dirty="0">
                <a:latin typeface="Helvetica" panose="020B0604020202020204" pitchFamily="34" charset="0"/>
                <a:ea typeface="Cambria" panose="02040503050406030204" pitchFamily="18" charset="0"/>
                <a:cs typeface="Helvetica" panose="020B0604020202020204" pitchFamily="34" charset="0"/>
              </a:rPr>
              <a:t>*  Görevden uzaklaştırma tedbiri disiplin veya ceza soruşturmasının </a:t>
            </a:r>
            <a:r>
              <a:rPr lang="tr-TR" sz="1800" u="sng" dirty="0">
                <a:latin typeface="Helvetica" panose="020B0604020202020204" pitchFamily="34" charset="0"/>
                <a:ea typeface="Cambria" panose="02040503050406030204" pitchFamily="18" charset="0"/>
                <a:cs typeface="Helvetica" panose="020B0604020202020204" pitchFamily="34" charset="0"/>
              </a:rPr>
              <a:t>herhangi bir safhasında </a:t>
            </a:r>
            <a:r>
              <a:rPr lang="tr-TR" sz="1800" b="1" dirty="0" smtClean="0">
                <a:solidFill>
                  <a:srgbClr val="C00000"/>
                </a:solidFill>
                <a:latin typeface="Helvetica" panose="020B0604020202020204" pitchFamily="34" charset="0"/>
                <a:ea typeface="Cambria" panose="02040503050406030204" pitchFamily="18" charset="0"/>
                <a:cs typeface="Helvetica" panose="020B0604020202020204" pitchFamily="34" charset="0"/>
              </a:rPr>
              <a:t>ÜÇ AY SÜREYLE</a:t>
            </a:r>
            <a:r>
              <a:rPr lang="tr-TR" sz="1800" dirty="0" smtClean="0">
                <a:solidFill>
                  <a:srgbClr val="C00000"/>
                </a:solidFill>
                <a:latin typeface="Helvetica" panose="020B0604020202020204" pitchFamily="34" charset="0"/>
                <a:ea typeface="Cambria" panose="02040503050406030204" pitchFamily="18" charset="0"/>
                <a:cs typeface="Helvetica" panose="020B0604020202020204" pitchFamily="34" charset="0"/>
              </a:rPr>
              <a:t> </a:t>
            </a:r>
            <a:r>
              <a:rPr lang="tr-TR" sz="1800" dirty="0">
                <a:latin typeface="Helvetica" panose="020B0604020202020204" pitchFamily="34" charset="0"/>
                <a:ea typeface="Cambria" panose="02040503050406030204" pitchFamily="18" charset="0"/>
                <a:cs typeface="Helvetica" panose="020B0604020202020204" pitchFamily="34" charset="0"/>
              </a:rPr>
              <a:t>alınabilir. </a:t>
            </a:r>
          </a:p>
          <a:p>
            <a:pPr>
              <a:defRPr/>
            </a:pPr>
            <a:endParaRPr lang="tr-TR" sz="1800" dirty="0">
              <a:latin typeface="Helvetica" panose="020B0604020202020204" pitchFamily="34" charset="0"/>
              <a:ea typeface="Cambria" panose="02040503050406030204" pitchFamily="18" charset="0"/>
              <a:cs typeface="Helvetica" panose="020B0604020202020204" pitchFamily="34" charset="0"/>
            </a:endParaRP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 Bu sürenin bitiminde tedbir kararının alınmasına ilişkin sebeplerin devam etmesi halinde tedbir </a:t>
            </a:r>
            <a:r>
              <a:rPr lang="tr-TR" sz="1800" u="sng" dirty="0">
                <a:latin typeface="Helvetica" panose="020B0604020202020204" pitchFamily="34" charset="0"/>
                <a:ea typeface="Cambria" panose="02040503050406030204" pitchFamily="18" charset="0"/>
                <a:cs typeface="Helvetica" panose="020B0604020202020204" pitchFamily="34" charset="0"/>
              </a:rPr>
              <a:t>her defasında</a:t>
            </a:r>
            <a:r>
              <a:rPr lang="tr-TR" sz="1800" dirty="0">
                <a:latin typeface="Helvetica" panose="020B0604020202020204" pitchFamily="34" charset="0"/>
                <a:ea typeface="Cambria" panose="02040503050406030204" pitchFamily="18" charset="0"/>
                <a:cs typeface="Helvetica" panose="020B0604020202020204" pitchFamily="34" charset="0"/>
              </a:rPr>
              <a:t> </a:t>
            </a:r>
            <a:r>
              <a:rPr lang="tr-TR" sz="1800" b="1" dirty="0" smtClean="0">
                <a:solidFill>
                  <a:srgbClr val="C00000"/>
                </a:solidFill>
                <a:latin typeface="Helvetica" panose="020B0604020202020204" pitchFamily="34" charset="0"/>
                <a:ea typeface="Cambria" panose="02040503050406030204" pitchFamily="18" charset="0"/>
                <a:cs typeface="Helvetica" panose="020B0604020202020204" pitchFamily="34" charset="0"/>
              </a:rPr>
              <a:t>ÜÇ AY </a:t>
            </a:r>
            <a:r>
              <a:rPr lang="tr-TR" sz="1800" u="sng" dirty="0" smtClean="0">
                <a:latin typeface="Helvetica" panose="020B0604020202020204" pitchFamily="34" charset="0"/>
                <a:ea typeface="Cambria" panose="02040503050406030204" pitchFamily="18" charset="0"/>
                <a:cs typeface="Helvetica" panose="020B0604020202020204" pitchFamily="34" charset="0"/>
              </a:rPr>
              <a:t>uzatılabilir</a:t>
            </a:r>
            <a:r>
              <a:rPr lang="tr-TR" sz="1800" dirty="0">
                <a:latin typeface="Helvetica" panose="020B0604020202020204" pitchFamily="34" charset="0"/>
                <a:ea typeface="Cambria" panose="02040503050406030204" pitchFamily="18" charset="0"/>
                <a:cs typeface="Helvetica" panose="020B0604020202020204" pitchFamily="34" charset="0"/>
              </a:rPr>
              <a:t>.</a:t>
            </a:r>
          </a:p>
          <a:p>
            <a:pPr>
              <a:defRPr/>
            </a:pPr>
            <a:endParaRPr lang="tr-TR" sz="1800" dirty="0">
              <a:latin typeface="Helvetica" panose="020B0604020202020204" pitchFamily="34" charset="0"/>
              <a:ea typeface="Cambria" panose="02040503050406030204" pitchFamily="18" charset="0"/>
              <a:cs typeface="Helvetica" panose="020B0604020202020204" pitchFamily="34" charset="0"/>
            </a:endParaRP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  Görevinden uzaklaştırılanlar hakkında görevden uzaklaştırmayı izleyen </a:t>
            </a:r>
            <a:r>
              <a:rPr lang="tr-TR" sz="1800" b="1" dirty="0" smtClean="0">
                <a:solidFill>
                  <a:srgbClr val="C00000"/>
                </a:solidFill>
                <a:latin typeface="Helvetica" panose="020B0604020202020204" pitchFamily="34" charset="0"/>
                <a:ea typeface="Cambria" panose="02040503050406030204" pitchFamily="18" charset="0"/>
                <a:cs typeface="Helvetica" panose="020B0604020202020204" pitchFamily="34" charset="0"/>
              </a:rPr>
              <a:t>ON İŞGÜNÜ İÇİNDE</a:t>
            </a:r>
            <a:r>
              <a:rPr lang="tr-TR" sz="1800" dirty="0" smtClean="0">
                <a:solidFill>
                  <a:srgbClr val="C00000"/>
                </a:solidFill>
                <a:latin typeface="Helvetica" panose="020B0604020202020204" pitchFamily="34" charset="0"/>
                <a:ea typeface="Cambria" panose="02040503050406030204" pitchFamily="18" charset="0"/>
                <a:cs typeface="Helvetica" panose="020B0604020202020204" pitchFamily="34" charset="0"/>
              </a:rPr>
              <a:t> </a:t>
            </a:r>
            <a:r>
              <a:rPr lang="tr-TR" sz="1800" dirty="0">
                <a:latin typeface="Helvetica" panose="020B0604020202020204" pitchFamily="34" charset="0"/>
                <a:ea typeface="Cambria" panose="02040503050406030204" pitchFamily="18" charset="0"/>
                <a:cs typeface="Helvetica" panose="020B0604020202020204" pitchFamily="34" charset="0"/>
              </a:rPr>
              <a:t>soruşturmaya başlanması şarttır.</a:t>
            </a:r>
          </a:p>
          <a:p>
            <a:pPr>
              <a:defRPr/>
            </a:pPr>
            <a:endParaRPr lang="tr-TR" sz="1800" dirty="0">
              <a:latin typeface="Helvetica" panose="020B0604020202020204" pitchFamily="34" charset="0"/>
              <a:ea typeface="Cambria" panose="02040503050406030204" pitchFamily="18" charset="0"/>
              <a:cs typeface="Helvetica" panose="020B0604020202020204" pitchFamily="34" charset="0"/>
            </a:endParaRPr>
          </a:p>
          <a:p>
            <a:pPr>
              <a:defRPr/>
            </a:pPr>
            <a:r>
              <a:rPr lang="tr-TR" sz="1800" b="1" dirty="0">
                <a:solidFill>
                  <a:srgbClr val="FF0000"/>
                </a:solidFill>
                <a:latin typeface="Helvetica" panose="020B0604020202020204" pitchFamily="34" charset="0"/>
                <a:ea typeface="Cambria" panose="02040503050406030204" pitchFamily="18" charset="0"/>
                <a:cs typeface="Helvetica" panose="020B0604020202020204" pitchFamily="34" charset="0"/>
              </a:rPr>
              <a:t>!!!</a:t>
            </a:r>
            <a:r>
              <a:rPr lang="tr-TR" sz="1800" dirty="0">
                <a:latin typeface="Helvetica" panose="020B0604020202020204" pitchFamily="34" charset="0"/>
                <a:ea typeface="Cambria" panose="02040503050406030204" pitchFamily="18" charset="0"/>
                <a:cs typeface="Helvetica" panose="020B0604020202020204" pitchFamily="34" charset="0"/>
              </a:rPr>
              <a:t> </a:t>
            </a:r>
            <a:r>
              <a:rPr lang="tr-TR" sz="2000" b="1" i="1" dirty="0">
                <a:solidFill>
                  <a:srgbClr val="C00000"/>
                </a:solidFill>
                <a:latin typeface="Helvetica" panose="020B0604020202020204" pitchFamily="34" charset="0"/>
                <a:ea typeface="Cambria" panose="02040503050406030204" pitchFamily="18" charset="0"/>
                <a:cs typeface="Helvetica" panose="020B0604020202020204" pitchFamily="34" charset="0"/>
              </a:rPr>
              <a:t>Soruşturmayı yürütenler görevden uzaklaştırmayı teklif edebilirler</a:t>
            </a:r>
            <a:r>
              <a:rPr lang="tr-TR" sz="1800" dirty="0">
                <a:latin typeface="Helvetica" panose="020B0604020202020204" pitchFamily="34" charset="0"/>
                <a:ea typeface="Cambria" panose="02040503050406030204" pitchFamily="18" charset="0"/>
                <a:cs typeface="Helvetica" panose="020B0604020202020204" pitchFamily="34" charset="0"/>
              </a:rPr>
              <a:t>.</a:t>
            </a:r>
          </a:p>
          <a:p>
            <a:pPr>
              <a:defRPr/>
            </a:pPr>
            <a:endParaRPr lang="tr-TR" sz="1800" u="sng"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30215913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2002972" y="1816307"/>
            <a:ext cx="9294294" cy="2631490"/>
          </a:xfrm>
          <a:prstGeom prst="rect">
            <a:avLst/>
          </a:prstGeom>
        </p:spPr>
        <p:txBody>
          <a:bodyPr wrap="square">
            <a:spAutoFit/>
          </a:bodyPr>
          <a:lstStyle/>
          <a:p>
            <a:pPr>
              <a:defRPr/>
            </a:pPr>
            <a:r>
              <a:rPr lang="tr-TR" sz="1800" b="1" dirty="0">
                <a:latin typeface="Helvetica" panose="020B0604020202020204" pitchFamily="34" charset="0"/>
                <a:ea typeface="Cambria" panose="02040503050406030204" pitchFamily="18" charset="0"/>
                <a:cs typeface="Helvetica" panose="020B0604020202020204" pitchFamily="34" charset="0"/>
              </a:rPr>
              <a:t>Sendikal Gelişmeler Doğrultusunda Alınacak Önlemler</a:t>
            </a: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(2005/14 Başbakanlık Genelgesi)</a:t>
            </a:r>
          </a:p>
          <a:p>
            <a:pPr>
              <a:defRPr/>
            </a:pPr>
            <a:endParaRPr lang="tr-TR" sz="1800" dirty="0">
              <a:latin typeface="Helvetica" panose="020B0604020202020204" pitchFamily="34" charset="0"/>
              <a:ea typeface="Cambria" panose="02040503050406030204" pitchFamily="18" charset="0"/>
              <a:cs typeface="Helvetica" panose="020B0604020202020204" pitchFamily="34" charset="0"/>
            </a:endParaRPr>
          </a:p>
          <a:p>
            <a:pPr algn="just">
              <a:defRPr/>
            </a:pPr>
            <a:r>
              <a:rPr lang="tr-TR" sz="1800" dirty="0">
                <a:latin typeface="Helvetica" panose="020B0604020202020204" pitchFamily="34" charset="0"/>
                <a:ea typeface="Cambria" panose="02040503050406030204" pitchFamily="18" charset="0"/>
                <a:cs typeface="Helvetica" panose="020B0604020202020204" pitchFamily="34" charset="0"/>
              </a:rPr>
              <a:t>Kamu görevlisi hakkında görevden uzaklaştırma tedbiri, ancak ilgili personelin yürütmekte olduğu görevin yürütülen soruşturmayı etkileyeceği yönünde </a:t>
            </a:r>
            <a:r>
              <a:rPr lang="tr-TR" sz="2000" b="1" dirty="0">
                <a:solidFill>
                  <a:srgbClr val="C00000"/>
                </a:solidFill>
                <a:latin typeface="Helvetica" panose="020B0604020202020204" pitchFamily="34" charset="0"/>
                <a:ea typeface="Cambria" panose="02040503050406030204" pitchFamily="18" charset="0"/>
                <a:cs typeface="Helvetica" panose="020B0604020202020204" pitchFamily="34" charset="0"/>
              </a:rPr>
              <a:t>açık ve güçlü bir ihtimal </a:t>
            </a:r>
            <a:r>
              <a:rPr lang="tr-TR" sz="1800" dirty="0">
                <a:latin typeface="Helvetica" panose="020B0604020202020204" pitchFamily="34" charset="0"/>
                <a:ea typeface="Cambria" panose="02040503050406030204" pitchFamily="18" charset="0"/>
                <a:cs typeface="Helvetica" panose="020B0604020202020204" pitchFamily="34" charset="0"/>
              </a:rPr>
              <a:t>bulunması halinde uygulanacaktır.</a:t>
            </a:r>
          </a:p>
        </p:txBody>
      </p:sp>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ÖNLEMLER</a:t>
            </a:r>
            <a:endParaRPr lang="tr-TR" sz="2800" b="1" dirty="0">
              <a:solidFill>
                <a:srgbClr val="23398E"/>
              </a:solidFill>
              <a:latin typeface="Konnect ExtraBold" pitchFamily="2" charset="0"/>
            </a:endParaRPr>
          </a:p>
        </p:txBody>
      </p:sp>
    </p:spTree>
    <p:extLst>
      <p:ext uri="{BB962C8B-B14F-4D97-AF65-F5344CB8AC3E}">
        <p14:creationId xmlns:p14="http://schemas.microsoft.com/office/powerpoint/2010/main" val="19262600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YAPTIRIM/SORUMLULUK</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3831818"/>
          </a:xfrm>
          <a:prstGeom prst="rect">
            <a:avLst/>
          </a:prstGeom>
        </p:spPr>
        <p:txBody>
          <a:bodyPr wrap="square">
            <a:spAutoFit/>
          </a:bodyPr>
          <a:lstStyle/>
          <a:p>
            <a:pPr>
              <a:defRPr/>
            </a:pPr>
            <a:r>
              <a:rPr lang="tr-TR" sz="1800" b="1" dirty="0">
                <a:latin typeface="Helvetica" panose="020B0604020202020204" pitchFamily="34" charset="0"/>
                <a:ea typeface="Cambria" panose="02040503050406030204" pitchFamily="18" charset="0"/>
                <a:cs typeface="Helvetica" panose="020B0604020202020204" pitchFamily="34" charset="0"/>
              </a:rPr>
              <a:t>2547 SK, Madde 53/B Beşinci Fıkra:</a:t>
            </a:r>
          </a:p>
          <a:p>
            <a:pPr>
              <a:defRPr/>
            </a:pPr>
            <a:endParaRPr lang="tr-TR" sz="1800" dirty="0">
              <a:latin typeface="Helvetica" panose="020B0604020202020204" pitchFamily="34" charset="0"/>
              <a:ea typeface="Cambria" panose="02040503050406030204" pitchFamily="18" charset="0"/>
              <a:cs typeface="Helvetica" panose="020B0604020202020204" pitchFamily="34" charset="0"/>
            </a:endParaRPr>
          </a:p>
          <a:p>
            <a:pPr>
              <a:defRPr/>
            </a:pPr>
            <a:r>
              <a:rPr lang="tr-TR" sz="1800" dirty="0">
                <a:latin typeface="Helvetica" panose="020B0604020202020204" pitchFamily="34" charset="0"/>
                <a:ea typeface="Cambria" panose="02040503050406030204" pitchFamily="18" charset="0"/>
                <a:cs typeface="Helvetica" panose="020B0604020202020204" pitchFamily="34" charset="0"/>
              </a:rPr>
              <a:t>Görevden uzaklaştırma işleminden sonra</a:t>
            </a:r>
          </a:p>
          <a:p>
            <a:pPr marL="285750" indent="-285750">
              <a:buFontTx/>
              <a:buChar char="-"/>
              <a:defRPr/>
            </a:pPr>
            <a:r>
              <a:rPr lang="tr-TR" sz="1800" i="1" dirty="0">
                <a:latin typeface="Helvetica" panose="020B0604020202020204" pitchFamily="34" charset="0"/>
                <a:ea typeface="Cambria" panose="02040503050406030204" pitchFamily="18" charset="0"/>
                <a:cs typeface="Helvetica" panose="020B0604020202020204" pitchFamily="34" charset="0"/>
              </a:rPr>
              <a:t>süresi içinde soruşturmaya başlamayan</a:t>
            </a:r>
            <a:r>
              <a:rPr lang="tr-TR" sz="1800" dirty="0">
                <a:latin typeface="Helvetica" panose="020B0604020202020204" pitchFamily="34" charset="0"/>
                <a:ea typeface="Cambria" panose="02040503050406030204" pitchFamily="18" charset="0"/>
                <a:cs typeface="Helvetica" panose="020B0604020202020204" pitchFamily="34" charset="0"/>
              </a:rPr>
              <a:t>, </a:t>
            </a:r>
          </a:p>
          <a:p>
            <a:pPr marL="285750" indent="-285750">
              <a:buFontTx/>
              <a:buChar char="-"/>
              <a:defRPr/>
            </a:pPr>
            <a:r>
              <a:rPr lang="tr-TR" sz="1800" i="1" dirty="0">
                <a:latin typeface="Helvetica" panose="020B0604020202020204" pitchFamily="34" charset="0"/>
                <a:ea typeface="Cambria" panose="02040503050406030204" pitchFamily="18" charset="0"/>
                <a:cs typeface="Helvetica" panose="020B0604020202020204" pitchFamily="34" charset="0"/>
              </a:rPr>
              <a:t>görevden uzaklaştırma tedbirinin kaldırılmasının zorunlu olduğu durumlarda bu tedbiri kaldırmayan veya </a:t>
            </a:r>
          </a:p>
          <a:p>
            <a:pPr marL="285750" indent="-285750">
              <a:buFontTx/>
              <a:buChar char="-"/>
              <a:defRPr/>
            </a:pPr>
            <a:r>
              <a:rPr lang="tr-TR" sz="1800" i="1" dirty="0">
                <a:latin typeface="Helvetica" panose="020B0604020202020204" pitchFamily="34" charset="0"/>
                <a:ea typeface="Cambria" panose="02040503050406030204" pitchFamily="18" charset="0"/>
                <a:cs typeface="Helvetica" panose="020B0604020202020204" pitchFamily="34" charset="0"/>
              </a:rPr>
              <a:t>görevden uzaklaştırma işlemini keyfi olarak veya garaz ya da kini dolayısı ile yaptığı, yaptırılan soruşturma sonunda anlaşılan yetkililer</a:t>
            </a:r>
            <a:r>
              <a:rPr lang="tr-TR" sz="1800" dirty="0">
                <a:latin typeface="Helvetica" panose="020B0604020202020204" pitchFamily="34" charset="0"/>
                <a:ea typeface="Cambria" panose="02040503050406030204" pitchFamily="18" charset="0"/>
                <a:cs typeface="Helvetica" panose="020B0604020202020204" pitchFamily="34" charset="0"/>
              </a:rPr>
              <a:t>, </a:t>
            </a:r>
          </a:p>
          <a:p>
            <a:pPr marL="285750" indent="-285750">
              <a:buFontTx/>
              <a:buChar char="-"/>
              <a:defRPr/>
            </a:pPr>
            <a:r>
              <a:rPr lang="tr-TR" sz="1800" b="1" i="1" u="sng" dirty="0">
                <a:solidFill>
                  <a:srgbClr val="C00000"/>
                </a:solidFill>
                <a:latin typeface="Helvetica" panose="020B0604020202020204" pitchFamily="34" charset="0"/>
                <a:ea typeface="Cambria" panose="02040503050406030204" pitchFamily="18" charset="0"/>
                <a:cs typeface="Helvetica" panose="020B0604020202020204" pitchFamily="34" charset="0"/>
              </a:rPr>
              <a:t>hukuki, mali ve cezai sorumluluğa tabidirler</a:t>
            </a:r>
            <a:r>
              <a:rPr lang="tr-TR" sz="1800" u="sng" dirty="0">
                <a:latin typeface="Helvetica" panose="020B0604020202020204" pitchFamily="34" charset="0"/>
                <a:ea typeface="Cambria" panose="02040503050406030204" pitchFamily="18" charset="0"/>
                <a:cs typeface="Helvetica" panose="020B0604020202020204" pitchFamily="34" charset="0"/>
              </a:rPr>
              <a:t>.</a:t>
            </a:r>
          </a:p>
        </p:txBody>
      </p:sp>
    </p:spTree>
    <p:extLst>
      <p:ext uri="{BB962C8B-B14F-4D97-AF65-F5344CB8AC3E}">
        <p14:creationId xmlns:p14="http://schemas.microsoft.com/office/powerpoint/2010/main" val="294941905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325881" y="303935"/>
            <a:ext cx="1066800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Görevden </a:t>
            </a:r>
            <a:r>
              <a:rPr lang="tr-TR" altLang="tr-TR" sz="2800" b="1" dirty="0">
                <a:solidFill>
                  <a:srgbClr val="23398E"/>
                </a:solidFill>
                <a:latin typeface="Konnect ExtraBold" pitchFamily="2" charset="0"/>
              </a:rPr>
              <a:t>Uzaklaştırmanın </a:t>
            </a:r>
            <a:r>
              <a:rPr lang="tr-TR" altLang="tr-TR" sz="2800" b="1" dirty="0" smtClean="0">
                <a:solidFill>
                  <a:srgbClr val="23398E"/>
                </a:solidFill>
                <a:latin typeface="Konnect ExtraBold" pitchFamily="2" charset="0"/>
              </a:rPr>
              <a:t>Kaldırılması</a:t>
            </a:r>
            <a:r>
              <a:rPr lang="tr-TR" altLang="tr-TR" sz="2800" b="1" dirty="0">
                <a:solidFill>
                  <a:srgbClr val="23398E"/>
                </a:solidFill>
                <a:latin typeface="Konnect ExtraBold" pitchFamily="2" charset="0"/>
              </a:rPr>
              <a:t>,</a:t>
            </a:r>
            <a:r>
              <a:rPr lang="tr-TR" altLang="tr-TR" sz="2800" b="1" dirty="0" smtClean="0">
                <a:solidFill>
                  <a:srgbClr val="23398E"/>
                </a:solidFill>
                <a:latin typeface="Konnect ExtraBold" pitchFamily="2" charset="0"/>
              </a:rPr>
              <a:t> Göreve </a:t>
            </a:r>
            <a:r>
              <a:rPr lang="tr-TR" altLang="tr-TR" sz="2800" b="1" dirty="0">
                <a:solidFill>
                  <a:srgbClr val="23398E"/>
                </a:solidFill>
                <a:latin typeface="Konnect ExtraBold" pitchFamily="2" charset="0"/>
              </a:rPr>
              <a:t>Başlatma</a:t>
            </a:r>
            <a:endParaRPr lang="tr-TR" sz="2800" b="1" dirty="0">
              <a:solidFill>
                <a:srgbClr val="23398E"/>
              </a:solidFill>
              <a:latin typeface="Konnect ExtraBold" pitchFamily="2" charset="0"/>
            </a:endParaRPr>
          </a:p>
        </p:txBody>
      </p:sp>
      <p:sp>
        <p:nvSpPr>
          <p:cNvPr id="3" name="Dikdörtgen 2"/>
          <p:cNvSpPr/>
          <p:nvPr/>
        </p:nvSpPr>
        <p:spPr>
          <a:xfrm>
            <a:off x="2002971" y="1501882"/>
            <a:ext cx="9294294" cy="4247317"/>
          </a:xfrm>
          <a:prstGeom prst="rect">
            <a:avLst/>
          </a:prstGeom>
        </p:spPr>
        <p:txBody>
          <a:bodyPr wrap="square">
            <a:spAutoFit/>
          </a:bodyPr>
          <a:lstStyle/>
          <a:p>
            <a:pPr>
              <a:defRPr/>
            </a:pPr>
            <a:r>
              <a:rPr lang="tr-TR" sz="1800" dirty="0">
                <a:latin typeface="Helvetica" panose="020B0604020202020204" pitchFamily="34" charset="0"/>
                <a:ea typeface="Cambria" panose="02040503050406030204" pitchFamily="18" charset="0"/>
                <a:cs typeface="Helvetica" panose="020B0604020202020204" pitchFamily="34" charset="0"/>
              </a:rPr>
              <a:t>* Soruşturma sonunda </a:t>
            </a:r>
            <a:r>
              <a:rPr lang="tr-TR" sz="1800" b="1" i="1" dirty="0">
                <a:solidFill>
                  <a:srgbClr val="C00000"/>
                </a:solidFill>
                <a:latin typeface="Helvetica" panose="020B0604020202020204" pitchFamily="34" charset="0"/>
                <a:ea typeface="Cambria" panose="02040503050406030204" pitchFamily="18" charset="0"/>
                <a:cs typeface="Helvetica" panose="020B0604020202020204" pitchFamily="34" charset="0"/>
              </a:rPr>
              <a:t>kamu görevinden çıkarma cezası önerilmesi hali dışında </a:t>
            </a:r>
            <a:r>
              <a:rPr lang="tr-TR" sz="1800" dirty="0">
                <a:latin typeface="Helvetica" panose="020B0604020202020204" pitchFamily="34" charset="0"/>
                <a:ea typeface="Cambria" panose="02040503050406030204" pitchFamily="18" charset="0"/>
                <a:cs typeface="Helvetica" panose="020B0604020202020204" pitchFamily="34" charset="0"/>
              </a:rPr>
              <a:t>görevden uzaklaştırma tedbiri, bu tedbiri alan yetkililerce </a:t>
            </a:r>
            <a:r>
              <a:rPr lang="tr-TR" sz="1800" i="1" dirty="0">
                <a:solidFill>
                  <a:srgbClr val="C00000"/>
                </a:solidFill>
                <a:latin typeface="Helvetica" panose="020B0604020202020204" pitchFamily="34" charset="0"/>
                <a:ea typeface="Cambria" panose="02040503050406030204" pitchFamily="18" charset="0"/>
                <a:cs typeface="Helvetica" panose="020B0604020202020204" pitchFamily="34" charset="0"/>
              </a:rPr>
              <a:t>derhal</a:t>
            </a:r>
            <a:r>
              <a:rPr lang="tr-TR" sz="1800" dirty="0">
                <a:latin typeface="Helvetica" panose="020B0604020202020204" pitchFamily="34" charset="0"/>
                <a:ea typeface="Cambria" panose="02040503050406030204" pitchFamily="18" charset="0"/>
                <a:cs typeface="Helvetica" panose="020B0604020202020204" pitchFamily="34" charset="0"/>
              </a:rPr>
              <a:t> kaldırılır. </a:t>
            </a:r>
          </a:p>
          <a:p>
            <a:pPr>
              <a:defRPr/>
            </a:pPr>
            <a:r>
              <a:rPr lang="tr-TR" sz="1800" dirty="0" smtClean="0">
                <a:latin typeface="Helvetica" panose="020B0604020202020204" pitchFamily="34" charset="0"/>
                <a:ea typeface="Cambria" panose="02040503050406030204" pitchFamily="18" charset="0"/>
                <a:cs typeface="Helvetica" panose="020B0604020202020204" pitchFamily="34" charset="0"/>
              </a:rPr>
              <a:t>*  </a:t>
            </a:r>
            <a:r>
              <a:rPr lang="tr-TR" sz="1800" dirty="0">
                <a:latin typeface="Helvetica" panose="020B0604020202020204" pitchFamily="34" charset="0"/>
                <a:ea typeface="Cambria" panose="02040503050406030204" pitchFamily="18" charset="0"/>
                <a:cs typeface="Helvetica" panose="020B0604020202020204" pitchFamily="34" charset="0"/>
              </a:rPr>
              <a:t>Görevden uzaklaştırma tedbiri alınmakla beraber, </a:t>
            </a:r>
          </a:p>
          <a:p>
            <a:pPr marL="285750" indent="-285750">
              <a:buFontTx/>
              <a:buChar char="-"/>
              <a:defRPr/>
            </a:pPr>
            <a:r>
              <a:rPr lang="tr-TR" sz="1800" dirty="0">
                <a:latin typeface="Helvetica" panose="020B0604020202020204" pitchFamily="34" charset="0"/>
                <a:ea typeface="Cambria" panose="02040503050406030204" pitchFamily="18" charset="0"/>
                <a:cs typeface="Helvetica" panose="020B0604020202020204" pitchFamily="34" charset="0"/>
              </a:rPr>
              <a:t>soruşturma sonunda yetkili makam veya mercilerce hakkında kamu görevinden çıkarmadan başka bir disiplin cezası verilenler ile</a:t>
            </a:r>
          </a:p>
          <a:p>
            <a:pPr marL="285750" indent="-285750">
              <a:buFontTx/>
              <a:buChar char="-"/>
              <a:defRPr/>
            </a:pPr>
            <a:r>
              <a:rPr lang="tr-TR" sz="1800" dirty="0">
                <a:latin typeface="Helvetica" panose="020B0604020202020204" pitchFamily="34" charset="0"/>
                <a:ea typeface="Cambria" panose="02040503050406030204" pitchFamily="18" charset="0"/>
                <a:cs typeface="Helvetica" panose="020B0604020202020204" pitchFamily="34" charset="0"/>
              </a:rPr>
              <a:t> ceza kararından evvel haklarındaki disiplin soruşturması af ile kaldırılanlar, bu kararların kesinleşmesi üzerine veya </a:t>
            </a:r>
          </a:p>
          <a:p>
            <a:pPr marL="285750" indent="-285750">
              <a:buFontTx/>
              <a:buChar char="-"/>
              <a:defRPr/>
            </a:pPr>
            <a:r>
              <a:rPr lang="tr-TR" sz="1800" dirty="0">
                <a:latin typeface="Helvetica" panose="020B0604020202020204" pitchFamily="34" charset="0"/>
                <a:ea typeface="Cambria" panose="02040503050406030204" pitchFamily="18" charset="0"/>
                <a:cs typeface="Helvetica" panose="020B0604020202020204" pitchFamily="34" charset="0"/>
              </a:rPr>
              <a:t>tedbir süresinin dolması hâlinde derhal göreve iade edilirler. </a:t>
            </a:r>
          </a:p>
          <a:p>
            <a:pPr>
              <a:defRPr/>
            </a:pPr>
            <a:r>
              <a:rPr lang="tr-TR" sz="1800" dirty="0" smtClean="0">
                <a:latin typeface="Helvetica" panose="020B0604020202020204" pitchFamily="34" charset="0"/>
                <a:ea typeface="Cambria" panose="02040503050406030204" pitchFamily="18" charset="0"/>
                <a:cs typeface="Helvetica" panose="020B0604020202020204" pitchFamily="34" charset="0"/>
              </a:rPr>
              <a:t>*  </a:t>
            </a:r>
            <a:r>
              <a:rPr lang="tr-TR" sz="1800" i="1" u="sng" dirty="0">
                <a:solidFill>
                  <a:srgbClr val="C00000"/>
                </a:solidFill>
                <a:latin typeface="Helvetica" panose="020B0604020202020204" pitchFamily="34" charset="0"/>
                <a:ea typeface="Cambria" panose="02040503050406030204" pitchFamily="18" charset="0"/>
                <a:cs typeface="Helvetica" panose="020B0604020202020204" pitchFamily="34" charset="0"/>
              </a:rPr>
              <a:t>Kişinin görevi başında kalmasının, soruşturmanın devamına engel olmadığı hallerde görevden uzaklaştırma tedbiri süresi dolmadan da kaldırılabilir</a:t>
            </a:r>
            <a:r>
              <a:rPr lang="tr-TR" sz="1800" u="sng" dirty="0">
                <a:latin typeface="Helvetica" panose="020B0604020202020204" pitchFamily="34" charset="0"/>
                <a:ea typeface="Cambria" panose="02040503050406030204" pitchFamily="18" charset="0"/>
                <a:cs typeface="Helvetica" panose="020B0604020202020204" pitchFamily="34" charset="0"/>
              </a:rPr>
              <a:t>.</a:t>
            </a:r>
          </a:p>
        </p:txBody>
      </p:sp>
    </p:spTree>
    <p:extLst>
      <p:ext uri="{BB962C8B-B14F-4D97-AF65-F5344CB8AC3E}">
        <p14:creationId xmlns:p14="http://schemas.microsoft.com/office/powerpoint/2010/main" val="92346938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600200" y="485115"/>
            <a:ext cx="1001268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a:solidFill>
                  <a:srgbClr val="23398E"/>
                </a:solidFill>
                <a:latin typeface="Konnect ExtraBold" pitchFamily="2" charset="0"/>
              </a:rPr>
              <a:t>Görevden</a:t>
            </a:r>
            <a:r>
              <a:rPr lang="tr-TR" altLang="tr-TR" sz="2800" dirty="0">
                <a:solidFill>
                  <a:schemeClr val="accent2">
                    <a:lumMod val="50000"/>
                  </a:schemeClr>
                </a:solidFill>
              </a:rPr>
              <a:t> </a:t>
            </a:r>
            <a:r>
              <a:rPr lang="tr-TR" altLang="tr-TR" sz="2800" b="1" dirty="0">
                <a:solidFill>
                  <a:srgbClr val="23398E"/>
                </a:solidFill>
                <a:latin typeface="Konnect ExtraBold" pitchFamily="2" charset="0"/>
              </a:rPr>
              <a:t>Uzaklaştırmanın Kaldırılması, Göreve Başlatma</a:t>
            </a:r>
            <a:endParaRPr lang="tr-TR" sz="2800" b="1" dirty="0">
              <a:solidFill>
                <a:srgbClr val="23398E"/>
              </a:solidFill>
              <a:latin typeface="Konnect ExtraBold" pitchFamily="2" charset="0"/>
            </a:endParaRPr>
          </a:p>
        </p:txBody>
      </p:sp>
      <p:sp>
        <p:nvSpPr>
          <p:cNvPr id="3" name="Dikdörtgen 2"/>
          <p:cNvSpPr/>
          <p:nvPr/>
        </p:nvSpPr>
        <p:spPr>
          <a:xfrm>
            <a:off x="2002972" y="1258042"/>
            <a:ext cx="9609908" cy="5262979"/>
          </a:xfrm>
          <a:prstGeom prst="rect">
            <a:avLst/>
          </a:prstGeom>
        </p:spPr>
        <p:txBody>
          <a:bodyPr wrap="square">
            <a:spAutoFit/>
          </a:bodyPr>
          <a:lstStyle/>
          <a:p>
            <a:pPr>
              <a:defRPr/>
            </a:pPr>
            <a:r>
              <a:rPr lang="tr-TR" sz="1800" b="1" dirty="0">
                <a:latin typeface="Helvetica" panose="020B0604020202020204" pitchFamily="34" charset="0"/>
                <a:ea typeface="Cambria" panose="02040503050406030204" pitchFamily="18" charset="0"/>
                <a:cs typeface="Helvetica" panose="020B0604020202020204" pitchFamily="34" charset="0"/>
              </a:rPr>
              <a:t>!!! 657 sayılı DMK Md. 145, İkinci Fıkra</a:t>
            </a:r>
          </a:p>
          <a:p>
            <a:pPr algn="just">
              <a:defRPr/>
            </a:pPr>
            <a:r>
              <a:rPr lang="tr-TR" sz="1800" dirty="0">
                <a:latin typeface="Helvetica" panose="020B0604020202020204" pitchFamily="34" charset="0"/>
                <a:ea typeface="Cambria" panose="02040503050406030204" pitchFamily="18" charset="0"/>
                <a:cs typeface="Helvetica" panose="020B0604020202020204" pitchFamily="34" charset="0"/>
              </a:rPr>
              <a:t> </a:t>
            </a:r>
            <a:r>
              <a:rPr lang="tr-TR" sz="1600" dirty="0">
                <a:latin typeface="Helvetica" panose="020B0604020202020204" pitchFamily="34" charset="0"/>
                <a:ea typeface="Cambria" panose="02040503050406030204" pitchFamily="18" charset="0"/>
                <a:cs typeface="Helvetica" panose="020B0604020202020204" pitchFamily="34" charset="0"/>
              </a:rPr>
              <a:t>«Soruşturma bir ceza kovuşturması icabından olduğu takdirde görevinden uzaklaştırmaya yetkili amir (Müfettişlerin görevinden uzaklaştırdıkları memurlar hakkında atamaya yetkili amir) ilgilinin durumunu her iki ayda bir inceleyerek görevine dönüp dönmemesi hakkında bir karar verir ve ilgiliye de yazı ile tebliğ eder.»</a:t>
            </a:r>
          </a:p>
          <a:p>
            <a:pPr>
              <a:defRPr/>
            </a:pPr>
            <a:r>
              <a:rPr lang="tr-TR" sz="1800" b="1" dirty="0" smtClean="0">
                <a:latin typeface="Helvetica" panose="020B0604020202020204" pitchFamily="34" charset="0"/>
                <a:ea typeface="Cambria" panose="02040503050406030204" pitchFamily="18" charset="0"/>
                <a:cs typeface="Helvetica" panose="020B0604020202020204" pitchFamily="34" charset="0"/>
              </a:rPr>
              <a:t>Değerlendirme</a:t>
            </a:r>
            <a:r>
              <a:rPr lang="tr-TR" sz="1800" b="1" dirty="0">
                <a:latin typeface="Helvetica" panose="020B0604020202020204" pitchFamily="34" charset="0"/>
                <a:ea typeface="Cambria" panose="02040503050406030204" pitchFamily="18" charset="0"/>
                <a:cs typeface="Helvetica" panose="020B0604020202020204" pitchFamily="34" charset="0"/>
              </a:rPr>
              <a:t>:</a:t>
            </a:r>
          </a:p>
          <a:p>
            <a:pPr algn="just">
              <a:defRPr/>
            </a:pPr>
            <a:r>
              <a:rPr lang="tr-TR" sz="1600" dirty="0">
                <a:latin typeface="Helvetica" panose="020B0604020202020204" pitchFamily="34" charset="0"/>
                <a:ea typeface="Cambria" panose="02040503050406030204" pitchFamily="18" charset="0"/>
                <a:cs typeface="Helvetica" panose="020B0604020202020204" pitchFamily="34" charset="0"/>
              </a:rPr>
              <a:t>Her ne kadar 657 sayılı Kanunda böyle bir hüküm olsa da 2547 sayılı Kanunda görevden uzaklaştırma nedeni olarak ceza soruşturmasına ayrıca atıfta bulunması nedeni ile Yükseköğretim kurumları personeli açısından durumlarının iki ayda bir değerlendirilmesine gerek olmadığını mütalaa </a:t>
            </a:r>
            <a:r>
              <a:rPr lang="tr-TR" sz="1600" dirty="0" smtClean="0">
                <a:latin typeface="Helvetica" panose="020B0604020202020204" pitchFamily="34" charset="0"/>
                <a:ea typeface="Cambria" panose="02040503050406030204" pitchFamily="18" charset="0"/>
                <a:cs typeface="Helvetica" panose="020B0604020202020204" pitchFamily="34" charset="0"/>
              </a:rPr>
              <a:t>etmekteyiz.</a:t>
            </a:r>
            <a:endParaRPr lang="tr-TR" sz="1600" dirty="0">
              <a:latin typeface="Helvetica" panose="020B0604020202020204" pitchFamily="34" charset="0"/>
              <a:ea typeface="Cambria" panose="02040503050406030204" pitchFamily="18" charset="0"/>
              <a:cs typeface="Helvetica" panose="020B0604020202020204" pitchFamily="34" charset="0"/>
            </a:endParaRPr>
          </a:p>
          <a:p>
            <a:pPr algn="just">
              <a:defRPr/>
            </a:pPr>
            <a:r>
              <a:rPr lang="tr-TR" sz="1600" dirty="0" smtClean="0">
                <a:latin typeface="Helvetica" panose="020B0604020202020204" pitchFamily="34" charset="0"/>
                <a:ea typeface="Cambria" panose="02040503050406030204" pitchFamily="18" charset="0"/>
                <a:cs typeface="Helvetica" panose="020B0604020202020204" pitchFamily="34" charset="0"/>
              </a:rPr>
              <a:t>Ayrıca, 657 </a:t>
            </a:r>
            <a:r>
              <a:rPr lang="tr-TR" sz="1600" dirty="0">
                <a:latin typeface="Helvetica" panose="020B0604020202020204" pitchFamily="34" charset="0"/>
                <a:ea typeface="Cambria" panose="02040503050406030204" pitchFamily="18" charset="0"/>
                <a:cs typeface="Helvetica" panose="020B0604020202020204" pitchFamily="34" charset="0"/>
              </a:rPr>
              <a:t>sayılı Kanunda Görevden Uzaklaştırma tedbiri 3 ay süre ile sınırlı iken 2547 sayılı Kanunda her 3 ayın sonunda tekrar uzatma imkanı bulunmaktadır. Kanunda yer alan bu düzenleme ile 657 Kanunda yer alan ‘durumunun incelenmesi süreci’ de kendiliğinden gerçekleştirilmiş olmaktadır.</a:t>
            </a:r>
          </a:p>
          <a:p>
            <a:pPr>
              <a:defRPr/>
            </a:pPr>
            <a:endParaRPr lang="tr-TR" sz="20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3872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a:solidFill>
                  <a:srgbClr val="23398E"/>
                </a:solidFill>
                <a:latin typeface="Konnect ExtraBold" pitchFamily="2" charset="0"/>
              </a:rPr>
              <a:t>Sosyal</a:t>
            </a:r>
            <a:r>
              <a:rPr lang="tr-TR" altLang="tr-TR" sz="2800" dirty="0">
                <a:solidFill>
                  <a:schemeClr val="accent2">
                    <a:lumMod val="50000"/>
                  </a:schemeClr>
                </a:solidFill>
              </a:rPr>
              <a:t> </a:t>
            </a:r>
            <a:r>
              <a:rPr lang="tr-TR" altLang="tr-TR" sz="2800" b="1" dirty="0">
                <a:solidFill>
                  <a:srgbClr val="23398E"/>
                </a:solidFill>
                <a:latin typeface="Konnect ExtraBold" pitchFamily="2" charset="0"/>
              </a:rPr>
              <a:t>Haklar</a:t>
            </a:r>
            <a:endParaRPr lang="tr-TR" sz="2800" b="1" dirty="0">
              <a:solidFill>
                <a:srgbClr val="23398E"/>
              </a:solidFill>
              <a:latin typeface="Konnect ExtraBold" pitchFamily="2" charset="0"/>
            </a:endParaRPr>
          </a:p>
        </p:txBody>
      </p:sp>
      <p:sp>
        <p:nvSpPr>
          <p:cNvPr id="3" name="Dikdörtgen 2"/>
          <p:cNvSpPr/>
          <p:nvPr/>
        </p:nvSpPr>
        <p:spPr>
          <a:xfrm>
            <a:off x="2002972" y="1258042"/>
            <a:ext cx="9427028" cy="5113644"/>
          </a:xfrm>
          <a:prstGeom prst="rect">
            <a:avLst/>
          </a:prstGeom>
        </p:spPr>
        <p:txBody>
          <a:bodyPr wrap="square">
            <a:spAutoFit/>
          </a:bodyPr>
          <a:lstStyle/>
          <a:p>
            <a:pPr algn="just">
              <a:defRPr/>
            </a:pPr>
            <a:r>
              <a:rPr lang="tr-TR" sz="2000" dirty="0">
                <a:latin typeface="Helvetica" panose="020B0604020202020204" pitchFamily="34" charset="0"/>
                <a:ea typeface="Cambria" panose="02040503050406030204" pitchFamily="18" charset="0"/>
                <a:cs typeface="Helvetica" panose="020B0604020202020204" pitchFamily="34" charset="0"/>
              </a:rPr>
              <a:t>Görevden uzaklaştırılanlar, kanunların öngördüğü </a:t>
            </a:r>
            <a:r>
              <a:rPr lang="tr-TR" sz="2000" b="1" u="sng" dirty="0">
                <a:latin typeface="Helvetica" panose="020B0604020202020204" pitchFamily="34" charset="0"/>
                <a:ea typeface="Cambria" panose="02040503050406030204" pitchFamily="18" charset="0"/>
                <a:cs typeface="Helvetica" panose="020B0604020202020204" pitchFamily="34" charset="0"/>
              </a:rPr>
              <a:t>sosyal hak ve yardımlardan </a:t>
            </a:r>
            <a:r>
              <a:rPr lang="tr-TR" sz="2000" dirty="0">
                <a:latin typeface="Helvetica" panose="020B0604020202020204" pitchFamily="34" charset="0"/>
                <a:ea typeface="Cambria" panose="02040503050406030204" pitchFamily="18" charset="0"/>
                <a:cs typeface="Helvetica" panose="020B0604020202020204" pitchFamily="34" charset="0"/>
              </a:rPr>
              <a:t>faydalanmaya devam ederler. </a:t>
            </a:r>
            <a:r>
              <a:rPr lang="tr-TR" sz="2000" i="1" dirty="0">
                <a:solidFill>
                  <a:srgbClr val="C00000"/>
                </a:solidFill>
                <a:latin typeface="Helvetica" panose="020B0604020202020204" pitchFamily="34" charset="0"/>
                <a:ea typeface="Cambria" panose="02040503050406030204" pitchFamily="18" charset="0"/>
                <a:cs typeface="Helvetica" panose="020B0604020202020204" pitchFamily="34" charset="0"/>
              </a:rPr>
              <a:t>Ancak görevden uzaklaştırma süresi içinde kendilerine aylıklarının veya ücretlerinin üçte ikisi ödenir.</a:t>
            </a:r>
          </a:p>
          <a:p>
            <a:pPr algn="just">
              <a:defRPr/>
            </a:pPr>
            <a:r>
              <a:rPr lang="tr-TR" sz="2000" dirty="0" smtClean="0">
                <a:latin typeface="Helvetica" panose="020B0604020202020204" pitchFamily="34" charset="0"/>
                <a:ea typeface="Cambria" panose="02040503050406030204" pitchFamily="18" charset="0"/>
                <a:cs typeface="Helvetica" panose="020B0604020202020204" pitchFamily="34" charset="0"/>
              </a:rPr>
              <a:t>Göreve </a:t>
            </a:r>
            <a:r>
              <a:rPr lang="tr-TR" sz="2000" dirty="0">
                <a:latin typeface="Helvetica" panose="020B0604020202020204" pitchFamily="34" charset="0"/>
                <a:ea typeface="Cambria" panose="02040503050406030204" pitchFamily="18" charset="0"/>
                <a:cs typeface="Helvetica" panose="020B0604020202020204" pitchFamily="34" charset="0"/>
              </a:rPr>
              <a:t>tekrar başlatılmanın zorunlu olduğu durumlarda, bunların aylıklarının veya ücretlerinin kesilmiş olan üçte biri kendilerine ödenir ve Devlet yükseköğretim kurumlarında çalışanlar bakımından görevden uzakta geçirdikleri süre, </a:t>
            </a:r>
          </a:p>
          <a:p>
            <a:pPr marL="285750" indent="-285750">
              <a:buFontTx/>
              <a:buChar char="-"/>
              <a:defRPr/>
            </a:pPr>
            <a:r>
              <a:rPr lang="tr-TR" sz="2000" i="1" dirty="0">
                <a:solidFill>
                  <a:srgbClr val="C00000"/>
                </a:solidFill>
                <a:latin typeface="Helvetica" panose="020B0604020202020204" pitchFamily="34" charset="0"/>
                <a:ea typeface="Cambria" panose="02040503050406030204" pitchFamily="18" charset="0"/>
                <a:cs typeface="Helvetica" panose="020B0604020202020204" pitchFamily="34" charset="0"/>
              </a:rPr>
              <a:t>derecelerindeki kademe ilerlemesinde ve </a:t>
            </a:r>
          </a:p>
          <a:p>
            <a:pPr marL="285750" indent="-285750">
              <a:buFontTx/>
              <a:buChar char="-"/>
              <a:defRPr/>
            </a:pPr>
            <a:r>
              <a:rPr lang="tr-TR" sz="2000" i="1" dirty="0">
                <a:solidFill>
                  <a:srgbClr val="C00000"/>
                </a:solidFill>
                <a:latin typeface="Helvetica" panose="020B0604020202020204" pitchFamily="34" charset="0"/>
                <a:ea typeface="Cambria" panose="02040503050406030204" pitchFamily="18" charset="0"/>
                <a:cs typeface="Helvetica" panose="020B0604020202020204" pitchFamily="34" charset="0"/>
              </a:rPr>
              <a:t>bu sürenin dereceye yükselmesi için gerekli en az bekleme süresini aşan kısmı, üst dereceye yükselmeleri halinde, bu derecede kademe ilerlemesi yapılmak ve </a:t>
            </a:r>
          </a:p>
          <a:p>
            <a:pPr marL="285750" indent="-285750">
              <a:buFontTx/>
              <a:buChar char="-"/>
              <a:defRPr/>
            </a:pPr>
            <a:r>
              <a:rPr lang="tr-TR" sz="2000" i="1" dirty="0">
                <a:solidFill>
                  <a:srgbClr val="C00000"/>
                </a:solidFill>
                <a:latin typeface="Helvetica" panose="020B0604020202020204" pitchFamily="34" charset="0"/>
                <a:ea typeface="Cambria" panose="02040503050406030204" pitchFamily="18" charset="0"/>
                <a:cs typeface="Helvetica" panose="020B0604020202020204" pitchFamily="34" charset="0"/>
              </a:rPr>
              <a:t>akademik yükselme için gerekli bekleme süresinden sayılmak suretiyle değerlendirilir</a:t>
            </a:r>
            <a:r>
              <a:rPr lang="tr-TR" sz="2000" dirty="0" smtClean="0">
                <a:latin typeface="Helvetica" panose="020B0604020202020204" pitchFamily="34" charset="0"/>
                <a:ea typeface="Cambria" panose="02040503050406030204" pitchFamily="18" charset="0"/>
                <a:cs typeface="Helvetica" panose="020B0604020202020204" pitchFamily="34" charset="0"/>
              </a:rPr>
              <a:t>.</a:t>
            </a:r>
          </a:p>
        </p:txBody>
      </p:sp>
    </p:spTree>
    <p:extLst>
      <p:ext uri="{BB962C8B-B14F-4D97-AF65-F5344CB8AC3E}">
        <p14:creationId xmlns:p14="http://schemas.microsoft.com/office/powerpoint/2010/main" val="208177477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a:solidFill>
                  <a:srgbClr val="23398E"/>
                </a:solidFill>
                <a:latin typeface="Konnect ExtraBold" pitchFamily="2" charset="0"/>
              </a:rPr>
              <a:t>Kararlar/Görüşler/Değerlendirmeler</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5724644"/>
          </a:xfrm>
          <a:prstGeom prst="rect">
            <a:avLst/>
          </a:prstGeom>
        </p:spPr>
        <p:txBody>
          <a:bodyPr wrap="square">
            <a:spAutoFit/>
          </a:bodyPr>
          <a:lstStyle/>
          <a:p>
            <a:pPr algn="just">
              <a:defRPr/>
            </a:pPr>
            <a:r>
              <a:rPr lang="tr-TR" sz="1600" b="1" dirty="0" smtClean="0">
                <a:latin typeface="Helvetica" panose="020B0604020202020204" pitchFamily="34" charset="0"/>
                <a:ea typeface="Cambria" panose="02040503050406030204" pitchFamily="18" charset="0"/>
                <a:cs typeface="Helvetica" panose="020B0604020202020204" pitchFamily="34" charset="0"/>
              </a:rPr>
              <a:t>Sözleşmeli </a:t>
            </a:r>
            <a:r>
              <a:rPr lang="tr-TR" sz="1600" b="1" dirty="0">
                <a:latin typeface="Helvetica" panose="020B0604020202020204" pitchFamily="34" charset="0"/>
                <a:ea typeface="Cambria" panose="02040503050406030204" pitchFamily="18" charset="0"/>
                <a:cs typeface="Helvetica" panose="020B0604020202020204" pitchFamily="34" charset="0"/>
              </a:rPr>
              <a:t>Personelin Açığa Alınması</a:t>
            </a:r>
          </a:p>
          <a:p>
            <a:pPr algn="just">
              <a:defRPr/>
            </a:pPr>
            <a:r>
              <a:rPr lang="tr-TR" sz="1600" dirty="0">
                <a:latin typeface="Helvetica" panose="020B0604020202020204" pitchFamily="34" charset="0"/>
                <a:ea typeface="Cambria" panose="02040503050406030204" pitchFamily="18" charset="0"/>
                <a:cs typeface="Helvetica" panose="020B0604020202020204" pitchFamily="34" charset="0"/>
              </a:rPr>
              <a:t>Anayasa Mahkemesi 2008/19 E., 2010/17 K.; «Kamu hizmetinin gerektirdiği hallerde, görevi başında kalmasında sakınca görülen kamu görevlileri hakkında, memur ya da sözleşmeli personel ayrımı yapılmaksızın ihtiyati tedbir uygulanması nasıl hukuk devletinin gereği ise bu geçici önlemin kaldırılması halinde göreve başlatma da hukuk devletinin gereğidir.»  (Karara konu olay 399 sayılı KHK’ya tabi sözleşmeli personel ile ilgilidir.)</a:t>
            </a:r>
          </a:p>
          <a:p>
            <a:pPr algn="just">
              <a:defRPr/>
            </a:pPr>
            <a:r>
              <a:rPr lang="tr-TR" sz="1600" dirty="0" smtClean="0">
                <a:latin typeface="Helvetica" panose="020B0604020202020204" pitchFamily="34" charset="0"/>
                <a:ea typeface="Cambria" panose="02040503050406030204" pitchFamily="18" charset="0"/>
                <a:cs typeface="Helvetica" panose="020B0604020202020204" pitchFamily="34" charset="0"/>
              </a:rPr>
              <a:t>Devlet  </a:t>
            </a:r>
            <a:r>
              <a:rPr lang="tr-TR" sz="1600" dirty="0">
                <a:latin typeface="Helvetica" panose="020B0604020202020204" pitchFamily="34" charset="0"/>
                <a:ea typeface="Cambria" panose="02040503050406030204" pitchFamily="18" charset="0"/>
                <a:cs typeface="Helvetica" panose="020B0604020202020204" pitchFamily="34" charset="0"/>
              </a:rPr>
              <a:t>Personel Başkanlığı Görüşü: Devlet Personel Başkanlığı Adalet Bakanlığına verdiği görüşte « 657 sayılı Devlet Memurlarını Kanununun görevden uzaklaştırmaya ilişkin hükümlerinin kıyasen sözleşmeli personele uygulanmasının mümkün bulunmadığını» ifade etmiştir. (Kaynak: memurlar.net/haber/833602) </a:t>
            </a:r>
          </a:p>
          <a:p>
            <a:pPr algn="just">
              <a:defRPr/>
            </a:pPr>
            <a:r>
              <a:rPr lang="tr-TR" sz="1600" dirty="0" smtClean="0">
                <a:latin typeface="Helvetica" panose="020B0604020202020204" pitchFamily="34" charset="0"/>
                <a:ea typeface="Cambria" panose="02040503050406030204" pitchFamily="18" charset="0"/>
                <a:cs typeface="Helvetica" panose="020B0604020202020204" pitchFamily="34" charset="0"/>
              </a:rPr>
              <a:t>İlgili </a:t>
            </a:r>
            <a:r>
              <a:rPr lang="tr-TR" sz="1600" dirty="0">
                <a:latin typeface="Helvetica" panose="020B0604020202020204" pitchFamily="34" charset="0"/>
                <a:ea typeface="Cambria" panose="02040503050406030204" pitchFamily="18" charset="0"/>
                <a:cs typeface="Helvetica" panose="020B0604020202020204" pitchFamily="34" charset="0"/>
              </a:rPr>
              <a:t>Başkanlığın Milli Eğitim Bakanlığına verdiği 10.04.2017 tarihli ve E.2103 sayılı görüş yazısı da aynı içerikte olup, sözleşmeli personelin haklarında ki değerlendirme </a:t>
            </a:r>
            <a:r>
              <a:rPr lang="tr-TR" sz="1600" dirty="0" smtClean="0">
                <a:latin typeface="Helvetica" panose="020B0604020202020204" pitchFamily="34" charset="0"/>
                <a:ea typeface="Cambria" panose="02040503050406030204" pitchFamily="18" charset="0"/>
                <a:cs typeface="Helvetica" panose="020B0604020202020204" pitchFamily="34" charset="0"/>
              </a:rPr>
              <a:t>sürecinde </a:t>
            </a:r>
            <a:r>
              <a:rPr lang="tr-TR" sz="1600" dirty="0">
                <a:latin typeface="Helvetica" panose="020B0604020202020204" pitchFamily="34" charset="0"/>
                <a:ea typeface="Cambria" panose="02040503050406030204" pitchFamily="18" charset="0"/>
                <a:cs typeface="Helvetica" panose="020B0604020202020204" pitchFamily="34" charset="0"/>
              </a:rPr>
              <a:t>sözleşmelerinin askıya alınabileceği ifade edilmiştir.</a:t>
            </a:r>
          </a:p>
          <a:p>
            <a:pPr marL="285750" indent="-285750">
              <a:buFontTx/>
              <a:buChar char="-"/>
              <a:defRPr/>
            </a:pPr>
            <a:endParaRPr lang="tr-TR" sz="900" dirty="0">
              <a:solidFill>
                <a:schemeClr val="tx1">
                  <a:lumMod val="95000"/>
                  <a:lumOff val="5000"/>
                </a:schemeClr>
              </a:solidFill>
              <a:latin typeface="Bookman Old Style" panose="02050604050505020204" pitchFamily="18" charset="0"/>
              <a:cs typeface="Times New Roman" panose="02020603050405020304" pitchFamily="18" charset="0"/>
            </a:endParaRPr>
          </a:p>
          <a:p>
            <a:pPr>
              <a:defRPr/>
            </a:pPr>
            <a:endParaRPr lang="tr-TR" sz="1800" u="sng"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9275794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a:solidFill>
                  <a:srgbClr val="23398E"/>
                </a:solidFill>
                <a:latin typeface="Konnect ExtraBold" pitchFamily="2" charset="0"/>
              </a:rPr>
              <a:t>Kararlar/Görüşler/Değerlendirmeler</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3739998"/>
          </a:xfrm>
          <a:prstGeom prst="rect">
            <a:avLst/>
          </a:prstGeom>
        </p:spPr>
        <p:txBody>
          <a:bodyPr wrap="square">
            <a:spAutoFit/>
          </a:bodyPr>
          <a:lstStyle/>
          <a:p>
            <a:pPr algn="just">
              <a:defRPr/>
            </a:pPr>
            <a:r>
              <a:rPr lang="tr-TR" sz="1600" dirty="0" smtClean="0">
                <a:latin typeface="Helvetica" panose="020B0604020202020204" pitchFamily="34" charset="0"/>
                <a:ea typeface="Cambria" panose="02040503050406030204" pitchFamily="18" charset="0"/>
                <a:cs typeface="Helvetica" panose="020B0604020202020204" pitchFamily="34" charset="0"/>
              </a:rPr>
              <a:t>Sayıştay </a:t>
            </a:r>
            <a:r>
              <a:rPr lang="tr-TR" sz="1600" dirty="0">
                <a:latin typeface="Helvetica" panose="020B0604020202020204" pitchFamily="34" charset="0"/>
                <a:ea typeface="Cambria" panose="02040503050406030204" pitchFamily="18" charset="0"/>
                <a:cs typeface="Helvetica" panose="020B0604020202020204" pitchFamily="34" charset="0"/>
              </a:rPr>
              <a:t>6 </a:t>
            </a:r>
            <a:r>
              <a:rPr lang="tr-TR" sz="1600" dirty="0" err="1">
                <a:latin typeface="Helvetica" panose="020B0604020202020204" pitchFamily="34" charset="0"/>
                <a:ea typeface="Cambria" panose="02040503050406030204" pitchFamily="18" charset="0"/>
                <a:cs typeface="Helvetica" panose="020B0604020202020204" pitchFamily="34" charset="0"/>
              </a:rPr>
              <a:t>ncı</a:t>
            </a:r>
            <a:r>
              <a:rPr lang="tr-TR" sz="1600" dirty="0">
                <a:latin typeface="Helvetica" panose="020B0604020202020204" pitchFamily="34" charset="0"/>
                <a:ea typeface="Cambria" panose="02040503050406030204" pitchFamily="18" charset="0"/>
                <a:cs typeface="Helvetica" panose="020B0604020202020204" pitchFamily="34" charset="0"/>
              </a:rPr>
              <a:t> Daire, Karar No. 84, İlam No. 289, Tutanak Tarihi: 27.03.2014; «Anılan hükümler uyarınca; görevi ile ilgili olsun veya olmasın herhangi bir suçtan tutuklanan memurlara bu süre içinde aylıklarının 2/3’ü ödenecek olup, bunlara maaşlarından yapılan 1/3 oranındaki kesintilerin iade edilebilmesi için; haklarında yargılamanın </a:t>
            </a:r>
            <a:r>
              <a:rPr lang="tr-TR" sz="1600" dirty="0" err="1">
                <a:latin typeface="Helvetica" panose="020B0604020202020204" pitchFamily="34" charset="0"/>
                <a:ea typeface="Cambria" panose="02040503050406030204" pitchFamily="18" charset="0"/>
                <a:cs typeface="Helvetica" panose="020B0604020202020204" pitchFamily="34" charset="0"/>
              </a:rPr>
              <a:t>men’ine</a:t>
            </a:r>
            <a:r>
              <a:rPr lang="tr-TR" sz="1600" dirty="0">
                <a:latin typeface="Helvetica" panose="020B0604020202020204" pitchFamily="34" charset="0"/>
                <a:ea typeface="Cambria" panose="02040503050406030204" pitchFamily="18" charset="0"/>
                <a:cs typeface="Helvetica" panose="020B0604020202020204" pitchFamily="34" charset="0"/>
              </a:rPr>
              <a:t> veya beraatına karar verilmesi, hükümden evvel haklarındaki kovuşturmanın genel af ile kaldırılması ya da, görevlerine ve memurluklarına ilişkin olsun veya olmasın memurluğa engel olmayacak bir ceza ile hüküm giyip cezalarının ertelenmesi hallerinden birisiyle haklarındaki kararların kesinleşmesi gerekmektedir. Dolayısıyla, göreve dönen memurun aylığı göreve döndüğü tarih itibariyle yeniden tam olarak ödenmeye başlanılacak olmakla beraber görevde olmadığı süreye ilişkin olarak yapılan kesintilerin kendisine iade edilmesi ancak anılan 143’üncü maddede yer alan koşulların gerçekleşmesine bağlı kılınmıştır</a:t>
            </a:r>
            <a:r>
              <a:rPr lang="tr-TR" sz="1600" dirty="0" smtClean="0">
                <a:latin typeface="Helvetica" panose="020B0604020202020204" pitchFamily="34" charset="0"/>
                <a:ea typeface="Cambria" panose="02040503050406030204" pitchFamily="18" charset="0"/>
                <a:cs typeface="Helvetica" panose="020B0604020202020204" pitchFamily="34" charset="0"/>
              </a:rPr>
              <a:t>.»</a:t>
            </a:r>
            <a:endParaRPr lang="tr-TR" sz="16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19839867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a:solidFill>
                  <a:srgbClr val="23398E"/>
                </a:solidFill>
                <a:latin typeface="Konnect ExtraBold" pitchFamily="2" charset="0"/>
              </a:rPr>
              <a:t>Kararlar/Görüşler/Değerlendirmeler</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3093154"/>
          </a:xfrm>
          <a:prstGeom prst="rect">
            <a:avLst/>
          </a:prstGeom>
        </p:spPr>
        <p:txBody>
          <a:bodyPr wrap="square">
            <a:spAutoFit/>
          </a:bodyPr>
          <a:lstStyle/>
          <a:p>
            <a:pPr algn="just">
              <a:defRPr/>
            </a:pPr>
            <a:r>
              <a:rPr lang="tr-TR" sz="1800" b="1" dirty="0">
                <a:latin typeface="Helvetica" panose="020B0604020202020204" pitchFamily="34" charset="0"/>
                <a:ea typeface="Cambria" panose="02040503050406030204" pitchFamily="18" charset="0"/>
                <a:cs typeface="Helvetica" panose="020B0604020202020204" pitchFamily="34" charset="0"/>
              </a:rPr>
              <a:t>1/3 Kesintinin Ödenmesi</a:t>
            </a:r>
          </a:p>
          <a:p>
            <a:pPr algn="just">
              <a:defRPr/>
            </a:pPr>
            <a:r>
              <a:rPr lang="tr-TR" sz="1600" dirty="0">
                <a:latin typeface="Helvetica" panose="020B0604020202020204" pitchFamily="34" charset="0"/>
                <a:ea typeface="Cambria" panose="02040503050406030204" pitchFamily="18" charset="0"/>
                <a:cs typeface="Helvetica" panose="020B0604020202020204" pitchFamily="34" charset="0"/>
              </a:rPr>
              <a:t>Danıştay 5. Daire, 2015/649 E., 2016/272 K.;</a:t>
            </a:r>
          </a:p>
          <a:p>
            <a:pPr algn="just">
              <a:defRPr/>
            </a:pPr>
            <a:r>
              <a:rPr lang="tr-TR" sz="1600" dirty="0">
                <a:latin typeface="Helvetica" panose="020B0604020202020204" pitchFamily="34" charset="0"/>
                <a:ea typeface="Cambria" panose="02040503050406030204" pitchFamily="18" charset="0"/>
                <a:cs typeface="Helvetica" panose="020B0604020202020204" pitchFamily="34" charset="0"/>
              </a:rPr>
              <a:t> «Anılan yasa kurallarında belli koşulların gerçekleşmesi halinde ilgilinin 1/3 oranında maaşlarının ödeneceği öngörülmüş olup, bu miktara faiz ödenmesini gerektiren bir kural bulunmamaktadır.</a:t>
            </a:r>
          </a:p>
          <a:p>
            <a:pPr algn="just">
              <a:defRPr/>
            </a:pPr>
            <a:r>
              <a:rPr lang="tr-TR" sz="1600" dirty="0">
                <a:latin typeface="Helvetica" panose="020B0604020202020204" pitchFamily="34" charset="0"/>
                <a:ea typeface="Cambria" panose="02040503050406030204" pitchFamily="18" charset="0"/>
                <a:cs typeface="Helvetica" panose="020B0604020202020204" pitchFamily="34" charset="0"/>
              </a:rPr>
              <a:t>Bu durumda, görevden uzaklaştırma tedbiri kaldırılarak göreve iade edilmesi durumunda yapılacak ödemelere faiz işletilemeyeceği hususu göz önünde bulundurulduğunda bu döneme dair olarak ödenen  miktara faiz uygulaması yolunda verilen İdare Mahkemesi Kararında hukuki isabet görülmemiştir</a:t>
            </a:r>
            <a:r>
              <a:rPr lang="tr-TR" sz="1600" dirty="0" smtClean="0">
                <a:latin typeface="Helvetica" panose="020B0604020202020204" pitchFamily="34" charset="0"/>
                <a:ea typeface="Cambria" panose="02040503050406030204" pitchFamily="18" charset="0"/>
                <a:cs typeface="Helvetica" panose="020B0604020202020204" pitchFamily="34" charset="0"/>
              </a:rPr>
              <a:t>.»</a:t>
            </a:r>
            <a:endParaRPr lang="tr-TR" sz="16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09462707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1888D-6107-DA69-6DDE-5F7559E4FF75}"/>
              </a:ext>
            </a:extLst>
          </p:cNvPr>
          <p:cNvSpPr txBox="1"/>
          <p:nvPr/>
        </p:nvSpPr>
        <p:spPr>
          <a:xfrm>
            <a:off x="320041" y="1768153"/>
            <a:ext cx="6873240" cy="3929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eaLnBrk="1" hangingPunct="1">
              <a:defRPr/>
            </a:pPr>
            <a:endParaRPr lang="tr-TR" sz="2000" b="1" dirty="0" smtClean="0">
              <a:solidFill>
                <a:srgbClr val="1F3A8F"/>
              </a:solidFill>
              <a:latin typeface="Konnect ExtraBold" pitchFamily="2" charset="0"/>
              <a:ea typeface="Konnect ExtraBold Italic" charset="0"/>
              <a:cs typeface="Konnect ExtraBold Italic" charset="0"/>
            </a:endParaRPr>
          </a:p>
          <a:p>
            <a:pPr algn="ctr" eaLnBrk="1" hangingPunct="1">
              <a:defRPr/>
            </a:pPr>
            <a:r>
              <a:rPr lang="tr-TR" sz="3200" b="1" dirty="0" smtClean="0">
                <a:solidFill>
                  <a:srgbClr val="1F3A8F"/>
                </a:solidFill>
                <a:latin typeface="Konnect ExtraBold" pitchFamily="2" charset="0"/>
                <a:ea typeface="Konnect ExtraBold Italic" charset="0"/>
                <a:cs typeface="Konnect ExtraBold Italic" charset="0"/>
              </a:rPr>
              <a:t>GÖREVDEN UZAKLAŞTIRMA  EĞİTİMİ </a:t>
            </a:r>
          </a:p>
          <a:p>
            <a:pPr defTabSz="2438339"/>
            <a:endParaRPr lang="tr-TR" sz="2000" b="1" dirty="0">
              <a:solidFill>
                <a:srgbClr val="23398E"/>
              </a:solidFill>
              <a:latin typeface="Konnect ExtraBold" pitchFamily="2" charset="0"/>
              <a:ea typeface="Konnect ExtraBold Italic" charset="0"/>
              <a:cs typeface="Konnect ExtraBold Italic" charset="0"/>
            </a:endParaRPr>
          </a:p>
          <a:p>
            <a:pPr defTabSz="2438339"/>
            <a:endParaRPr lang="tr-TR" sz="2000" b="1" dirty="0">
              <a:solidFill>
                <a:srgbClr val="23398E"/>
              </a:solidFill>
              <a:latin typeface="Konnect ExtraBold" pitchFamily="2" charset="0"/>
              <a:ea typeface="Konnect ExtraBold Italic" charset="0"/>
              <a:cs typeface="Konnect ExtraBold Italic" charset="0"/>
            </a:endParaRPr>
          </a:p>
          <a:p>
            <a:pPr algn="ctr" defTabSz="2438339"/>
            <a:r>
              <a:rPr lang="tr-TR" sz="2000" dirty="0" smtClean="0">
                <a:solidFill>
                  <a:srgbClr val="23398E"/>
                </a:solidFill>
                <a:latin typeface="Konnect ExtraBold" pitchFamily="2" charset="0"/>
                <a:ea typeface="Konnect ExtraBold Italic" charset="0"/>
                <a:cs typeface="Konnect ExtraBold Italic" charset="0"/>
              </a:rPr>
              <a:t>Turgay DELİALİOĞLU</a:t>
            </a:r>
          </a:p>
          <a:p>
            <a:pPr algn="ctr" defTabSz="2438339"/>
            <a:r>
              <a:rPr lang="tr-TR" sz="2000" dirty="0" smtClean="0">
                <a:solidFill>
                  <a:srgbClr val="23398E"/>
                </a:solidFill>
                <a:latin typeface="Konnect ExtraBold" pitchFamily="2" charset="0"/>
                <a:ea typeface="Konnect ExtraBold Italic" charset="0"/>
                <a:cs typeface="Konnect ExtraBold Italic" charset="0"/>
              </a:rPr>
              <a:t>Personel Daire Başkanı</a:t>
            </a:r>
            <a:endParaRPr lang="tr-TR" sz="2000" dirty="0">
              <a:solidFill>
                <a:srgbClr val="23398E"/>
              </a:solidFill>
              <a:latin typeface="Konnect ExtraBold" pitchFamily="2" charset="0"/>
              <a:ea typeface="Konnect ExtraBold Italic" charset="0"/>
              <a:cs typeface="Konnect ExtraBold Italic" charset="0"/>
            </a:endParaRPr>
          </a:p>
        </p:txBody>
      </p:sp>
      <p:sp>
        <p:nvSpPr>
          <p:cNvPr id="3" name="Metin kutusu 2">
            <a:extLst>
              <a:ext uri="{FF2B5EF4-FFF2-40B4-BE49-F238E27FC236}">
                <a16:creationId xmlns:a16="http://schemas.microsoft.com/office/drawing/2014/main" id="{DBD32F54-DF1C-138A-4B1D-A5A9B6B50FF7}"/>
              </a:ext>
            </a:extLst>
          </p:cNvPr>
          <p:cNvSpPr txBox="1"/>
          <p:nvPr/>
        </p:nvSpPr>
        <p:spPr>
          <a:xfrm>
            <a:off x="4638675"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1" algn="ctr" defTabSz="2438339">
              <a:lnSpc>
                <a:spcPct val="100000"/>
              </a:lnSpc>
            </a:pPr>
            <a:r>
              <a:rPr kumimoji="0" lang="tr-TR" sz="1600" u="none" strike="noStrike" cap="none" spc="0" normalizeH="0" baseline="0" dirty="0">
                <a:ln>
                  <a:noFill/>
                </a:ln>
                <a:solidFill>
                  <a:srgbClr val="23398E"/>
                </a:solidFill>
                <a:effectLst/>
                <a:uFillTx/>
                <a:latin typeface="Konnect" charset="0"/>
                <a:ea typeface="Konnect" charset="0"/>
                <a:cs typeface="Konnect" charset="0"/>
                <a:sym typeface="Roboto Light"/>
              </a:rPr>
              <a:t>Bartın, </a:t>
            </a:r>
            <a:r>
              <a:rPr kumimoji="0" lang="tr-TR" sz="1600" u="none" strike="noStrike" cap="none" spc="0" normalizeH="0" baseline="0" dirty="0" smtClean="0">
                <a:ln>
                  <a:noFill/>
                </a:ln>
                <a:solidFill>
                  <a:srgbClr val="23398E"/>
                </a:solidFill>
                <a:effectLst/>
                <a:uFillTx/>
                <a:latin typeface="Konnect" charset="0"/>
                <a:ea typeface="Konnect" charset="0"/>
                <a:cs typeface="Konnect" charset="0"/>
                <a:sym typeface="Roboto Light"/>
              </a:rPr>
              <a:t>2025</a:t>
            </a:r>
            <a:endParaRPr kumimoji="0" lang="tr-TR" sz="1600" u="none" strike="noStrike" cap="none" spc="0" normalizeH="0" baseline="0" dirty="0">
              <a:ln>
                <a:noFill/>
              </a:ln>
              <a:solidFill>
                <a:srgbClr val="23398E"/>
              </a:solidFill>
              <a:effectLst/>
              <a:uFillTx/>
              <a:latin typeface="Konnect" charset="0"/>
              <a:ea typeface="Konnect" charset="0"/>
              <a:cs typeface="Konnect" charset="0"/>
              <a:sym typeface="Roboto Light"/>
            </a:endParaRPr>
          </a:p>
        </p:txBody>
      </p:sp>
      <p:sp>
        <p:nvSpPr>
          <p:cNvPr id="6" name="Metin kutusu 5">
            <a:extLst>
              <a:ext uri="{FF2B5EF4-FFF2-40B4-BE49-F238E27FC236}">
                <a16:creationId xmlns:a16="http://schemas.microsoft.com/office/drawing/2014/main" id="{34945A0F-6367-6446-EA6D-6C9F0FBA6401}"/>
              </a:ext>
            </a:extLst>
          </p:cNvPr>
          <p:cNvSpPr txBox="1"/>
          <p:nvPr/>
        </p:nvSpPr>
        <p:spPr>
          <a:xfrm>
            <a:off x="609600"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ct val="100000"/>
              </a:lnSpc>
              <a:spcBef>
                <a:spcPts val="0"/>
              </a:spcBef>
              <a:spcAft>
                <a:spcPts val="0"/>
              </a:spcAft>
              <a:buClrTx/>
              <a:buSzTx/>
              <a:buFontTx/>
              <a:buNone/>
              <a:tabLst/>
            </a:pPr>
            <a:r>
              <a:rPr lang="tr-TR" sz="1600" dirty="0">
                <a:solidFill>
                  <a:srgbClr val="23398E"/>
                </a:solidFill>
                <a:latin typeface="Konnect" charset="0"/>
                <a:ea typeface="Konnect" charset="0"/>
                <a:cs typeface="Konnect" charset="0"/>
              </a:rPr>
              <a:t>onceinsan</a:t>
            </a:r>
            <a:r>
              <a:rPr kumimoji="0" lang="tr-TR" sz="1600" u="none" strike="noStrike" cap="none" spc="0" normalizeH="0" baseline="0" dirty="0">
                <a:ln>
                  <a:noFill/>
                </a:ln>
                <a:solidFill>
                  <a:srgbClr val="23398E"/>
                </a:solidFill>
                <a:effectLst/>
                <a:uFillTx/>
                <a:latin typeface="Konnect" charset="0"/>
                <a:ea typeface="Konnect" charset="0"/>
                <a:cs typeface="Konnect" charset="0"/>
                <a:sym typeface="Roboto Light"/>
              </a:rPr>
              <a:t>.edu.tr</a:t>
            </a:r>
          </a:p>
        </p:txBody>
      </p:sp>
    </p:spTree>
    <p:extLst>
      <p:ext uri="{BB962C8B-B14F-4D97-AF65-F5344CB8AC3E}">
        <p14:creationId xmlns:p14="http://schemas.microsoft.com/office/powerpoint/2010/main" val="351679867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a:solidFill>
                  <a:srgbClr val="23398E"/>
                </a:solidFill>
                <a:latin typeface="Konnect ExtraBold" pitchFamily="2" charset="0"/>
              </a:rPr>
              <a:t>Kararlar/Görüşler/Değerlendirmeler</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4201150"/>
          </a:xfrm>
          <a:prstGeom prst="rect">
            <a:avLst/>
          </a:prstGeom>
        </p:spPr>
        <p:txBody>
          <a:bodyPr wrap="square">
            <a:spAutoFit/>
          </a:bodyPr>
          <a:lstStyle/>
          <a:p>
            <a:pPr algn="just">
              <a:defRPr/>
            </a:pPr>
            <a:r>
              <a:rPr lang="tr-TR" sz="1800" b="1" dirty="0" smtClean="0">
                <a:solidFill>
                  <a:schemeClr val="tx1"/>
                </a:solidFill>
                <a:latin typeface="Helvetica" panose="020B0604020202020204" pitchFamily="34" charset="0"/>
                <a:ea typeface="Cambria" panose="02040503050406030204" pitchFamily="18" charset="0"/>
                <a:cs typeface="Helvetica" panose="020B0604020202020204" pitchFamily="34" charset="0"/>
              </a:rPr>
              <a:t>Devlet </a:t>
            </a:r>
            <a:r>
              <a:rPr lang="tr-TR" sz="1800" b="1" dirty="0">
                <a:solidFill>
                  <a:schemeClr val="tx1"/>
                </a:solidFill>
                <a:latin typeface="Helvetica" panose="020B0604020202020204" pitchFamily="34" charset="0"/>
                <a:ea typeface="Cambria" panose="02040503050406030204" pitchFamily="18" charset="0"/>
                <a:cs typeface="Helvetica" panose="020B0604020202020204" pitchFamily="34" charset="0"/>
              </a:rPr>
              <a:t>Personel Başkanlığı Görüşü (6/9/2016-5363); </a:t>
            </a:r>
          </a:p>
          <a:p>
            <a:pPr algn="just">
              <a:defRPr/>
            </a:pPr>
            <a:r>
              <a:rPr lang="tr-TR" sz="1600" dirty="0">
                <a:latin typeface="Helvetica" panose="020B0604020202020204" pitchFamily="34" charset="0"/>
                <a:ea typeface="Cambria" panose="02040503050406030204" pitchFamily="18" charset="0"/>
                <a:cs typeface="Helvetica" panose="020B0604020202020204" pitchFamily="34" charset="0"/>
              </a:rPr>
              <a:t> «… Yukarıda yer verilen hüküm, açıklamalar ve yargı kararları çerçevesinde, </a:t>
            </a:r>
            <a:r>
              <a:rPr lang="tr-TR" sz="1600" dirty="0" err="1">
                <a:latin typeface="Helvetica" panose="020B0604020202020204" pitchFamily="34" charset="0"/>
                <a:ea typeface="Cambria" panose="02040503050406030204" pitchFamily="18" charset="0"/>
                <a:cs typeface="Helvetica" panose="020B0604020202020204" pitchFamily="34" charset="0"/>
              </a:rPr>
              <a:t>Suvarlı</a:t>
            </a:r>
            <a:r>
              <a:rPr lang="tr-TR" sz="1600" dirty="0">
                <a:latin typeface="Helvetica" panose="020B0604020202020204" pitchFamily="34" charset="0"/>
                <a:ea typeface="Cambria" panose="02040503050406030204" pitchFamily="18" charset="0"/>
                <a:cs typeface="Helvetica" panose="020B0604020202020204" pitchFamily="34" charset="0"/>
              </a:rPr>
              <a:t> Belde Belediyesinde memur unvanlı kadroda görev yapmakta iken işlediği suçtan dolayı 2001 yılında görevden uzaklaştırılan, 2006 yılında görevine iade edilen … hakkında, Mahkemece 2009 yılında hükmün açıklanmasının geri bırakılması kararı verilmesi ve bu kararın 657 sayılı Kanunun 143 üncü maddesinin (ç) fıkrasında yer alan erteleme müessesesine göre ilgilinin lehine olması sebebiyle, adı geçene görevden uzaklaştırıldığı dönemde maaşından kesilmiş  olan 1/3 oranına tekabül eden tutarın zamanaşımına uğramamış olması halinde ödenebileceği değerlendirilmekle birlikte, söz konusu ödemenin zamanaşımına uğrayıp uğramadığı hususunda ise Maliye Bakanlığından görüş alınması gerektiği mütalaa edilmektedir.</a:t>
            </a:r>
          </a:p>
          <a:p>
            <a:pPr>
              <a:defRPr/>
            </a:pPr>
            <a:endParaRPr lang="tr-TR" sz="16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3604943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87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a:solidFill>
                  <a:srgbClr val="23398E"/>
                </a:solidFill>
                <a:latin typeface="Konnect ExtraBold" pitchFamily="2" charset="0"/>
              </a:rPr>
              <a:t>SUNUM  PLANI</a:t>
            </a:r>
            <a:endParaRPr lang="tr-TR" sz="2800" b="1" dirty="0">
              <a:solidFill>
                <a:srgbClr val="23398E"/>
              </a:solidFill>
              <a:latin typeface="Konnect ExtraBold" pitchFamily="2" charset="0"/>
            </a:endParaRPr>
          </a:p>
        </p:txBody>
      </p:sp>
      <p:sp>
        <p:nvSpPr>
          <p:cNvPr id="3" name="Dikdörtgen 2"/>
          <p:cNvSpPr/>
          <p:nvPr/>
        </p:nvSpPr>
        <p:spPr>
          <a:xfrm>
            <a:off x="2897706" y="1225689"/>
            <a:ext cx="7389294" cy="5183150"/>
          </a:xfrm>
          <a:prstGeom prst="rect">
            <a:avLst/>
          </a:prstGeom>
        </p:spPr>
        <p:txBody>
          <a:bodyPr wrap="square">
            <a:spAutoFit/>
          </a:bodyPr>
          <a:lstStyle/>
          <a:p>
            <a:pPr marL="457200" indent="-457200" algn="just">
              <a:buFont typeface="+mj-lt"/>
              <a:buAutoNum type="arabicPeriod"/>
            </a:pPr>
            <a:r>
              <a:rPr lang="tr-TR" sz="2800" dirty="0" smtClean="0">
                <a:latin typeface="Helvetica" panose="020B0604020202020204" pitchFamily="34" charset="0"/>
                <a:ea typeface="Cambria" panose="02040503050406030204" pitchFamily="18" charset="0"/>
                <a:cs typeface="Helvetica" panose="020B0604020202020204" pitchFamily="34" charset="0"/>
              </a:rPr>
              <a:t>Genel Olarak </a:t>
            </a:r>
            <a:r>
              <a:rPr lang="tr-TR" altLang="tr-TR" sz="2800" dirty="0" smtClean="0">
                <a:latin typeface="Helvetica" panose="020B0604020202020204" pitchFamily="34" charset="0"/>
                <a:ea typeface="Cambria" panose="02040503050406030204" pitchFamily="18" charset="0"/>
                <a:cs typeface="Helvetica" panose="020B0604020202020204" pitchFamily="34" charset="0"/>
              </a:rPr>
              <a:t>Görevden Uzaklaştırma</a:t>
            </a:r>
            <a:endParaRPr lang="tr-TR" sz="2800" dirty="0" smtClean="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mj-lt"/>
              <a:buAutoNum type="arabicPeriod"/>
            </a:pPr>
            <a:r>
              <a:rPr lang="tr-TR" sz="2800" dirty="0" smtClean="0">
                <a:latin typeface="Helvetica" panose="020B0604020202020204" pitchFamily="34" charset="0"/>
                <a:ea typeface="Cambria" panose="02040503050406030204" pitchFamily="18" charset="0"/>
                <a:cs typeface="Helvetica" panose="020B0604020202020204" pitchFamily="34" charset="0"/>
              </a:rPr>
              <a:t>Tedbiri Uygulamaya Yetkili Makamlar</a:t>
            </a:r>
          </a:p>
          <a:p>
            <a:pPr marL="457200" indent="-457200" algn="just">
              <a:buFont typeface="+mj-lt"/>
              <a:buAutoNum type="arabicPeriod"/>
            </a:pPr>
            <a:r>
              <a:rPr lang="tr-TR" altLang="tr-TR" sz="2800" dirty="0" smtClean="0">
                <a:latin typeface="Helvetica" panose="020B0604020202020204" pitchFamily="34" charset="0"/>
                <a:ea typeface="Cambria" panose="02040503050406030204" pitchFamily="18" charset="0"/>
                <a:cs typeface="Helvetica" panose="020B0604020202020204" pitchFamily="34" charset="0"/>
              </a:rPr>
              <a:t>Süreler</a:t>
            </a:r>
          </a:p>
          <a:p>
            <a:pPr marL="457200" indent="-457200" algn="just">
              <a:buFont typeface="+mj-lt"/>
              <a:buAutoNum type="arabicPeriod"/>
            </a:pPr>
            <a:r>
              <a:rPr lang="tr-TR" altLang="tr-TR" sz="2800" dirty="0" smtClean="0">
                <a:latin typeface="Helvetica" panose="020B0604020202020204" pitchFamily="34" charset="0"/>
                <a:ea typeface="Cambria" panose="02040503050406030204" pitchFamily="18" charset="0"/>
                <a:cs typeface="Helvetica" panose="020B0604020202020204" pitchFamily="34" charset="0"/>
              </a:rPr>
              <a:t>Önlemler</a:t>
            </a:r>
          </a:p>
          <a:p>
            <a:pPr marL="457200" indent="-457200" algn="just">
              <a:buFont typeface="+mj-lt"/>
              <a:buAutoNum type="arabicPeriod"/>
            </a:pPr>
            <a:r>
              <a:rPr lang="tr-TR" altLang="tr-TR" sz="2800" dirty="0" smtClean="0">
                <a:latin typeface="Helvetica" panose="020B0604020202020204" pitchFamily="34" charset="0"/>
                <a:ea typeface="Cambria" panose="02040503050406030204" pitchFamily="18" charset="0"/>
                <a:cs typeface="Helvetica" panose="020B0604020202020204" pitchFamily="34" charset="0"/>
              </a:rPr>
              <a:t>Yaptırım/Sorumluluk</a:t>
            </a:r>
          </a:p>
          <a:p>
            <a:pPr marL="457200" indent="-457200" algn="just">
              <a:buFont typeface="+mj-lt"/>
              <a:buAutoNum type="arabicPeriod"/>
            </a:pPr>
            <a:r>
              <a:rPr lang="tr-TR" altLang="tr-TR" sz="2800" dirty="0" smtClean="0">
                <a:latin typeface="Helvetica" panose="020B0604020202020204" pitchFamily="34" charset="0"/>
                <a:ea typeface="Cambria" panose="02040503050406030204" pitchFamily="18" charset="0"/>
                <a:cs typeface="Helvetica" panose="020B0604020202020204" pitchFamily="34" charset="0"/>
              </a:rPr>
              <a:t>Kaldırılması/Göreve Başlatma</a:t>
            </a:r>
          </a:p>
          <a:p>
            <a:pPr marL="457200" indent="-457200" algn="just">
              <a:buFont typeface="+mj-lt"/>
              <a:buAutoNum type="arabicPeriod"/>
            </a:pPr>
            <a:r>
              <a:rPr lang="tr-TR" altLang="tr-TR" sz="2800" dirty="0" smtClean="0">
                <a:latin typeface="Helvetica" panose="020B0604020202020204" pitchFamily="34" charset="0"/>
                <a:ea typeface="Cambria" panose="02040503050406030204" pitchFamily="18" charset="0"/>
                <a:cs typeface="Helvetica" panose="020B0604020202020204" pitchFamily="34" charset="0"/>
              </a:rPr>
              <a:t>Sosyal Haklar</a:t>
            </a:r>
          </a:p>
          <a:p>
            <a:pPr marL="457200" indent="-457200" algn="just">
              <a:buFont typeface="+mj-lt"/>
              <a:buAutoNum type="arabicPeriod"/>
            </a:pPr>
            <a:r>
              <a:rPr lang="tr-TR" altLang="tr-TR" sz="2800" dirty="0" smtClean="0">
                <a:latin typeface="Helvetica" panose="020B0604020202020204" pitchFamily="34" charset="0"/>
                <a:ea typeface="Cambria" panose="02040503050406030204" pitchFamily="18" charset="0"/>
                <a:cs typeface="Helvetica" panose="020B0604020202020204" pitchFamily="34" charset="0"/>
              </a:rPr>
              <a:t>Kararlar/Görüşler/Değerlendirmeler</a:t>
            </a:r>
            <a:endParaRPr lang="tr-TR" sz="2800" dirty="0" smtClean="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62936549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contrast="-20000"/>
                    </a14:imgEffect>
                  </a14:imgLayer>
                </a14:imgProps>
              </a:ext>
            </a:extLst>
          </a:blip>
          <a:stretch>
            <a:fillRect/>
          </a:stretch>
        </p:blipFill>
        <p:spPr>
          <a:xfrm>
            <a:off x="0" y="0"/>
            <a:ext cx="12528176" cy="6858000"/>
          </a:xfrm>
          <a:prstGeom prst="rect">
            <a:avLst/>
          </a:prstGeom>
          <a:ln>
            <a:noFill/>
          </a:ln>
        </p:spPr>
      </p:pic>
      <p:sp>
        <p:nvSpPr>
          <p:cNvPr id="3" name="Dikdörtgen 2"/>
          <p:cNvSpPr/>
          <p:nvPr/>
        </p:nvSpPr>
        <p:spPr>
          <a:xfrm>
            <a:off x="636069" y="751344"/>
            <a:ext cx="10459066" cy="5355312"/>
          </a:xfrm>
          <a:prstGeom prst="rect">
            <a:avLst/>
          </a:prstGeom>
        </p:spPr>
        <p:txBody>
          <a:bodyPr wrap="square">
            <a:spAutoFit/>
          </a:bodyPr>
          <a:lstStyle/>
          <a:p>
            <a:pPr algn="ctr"/>
            <a:r>
              <a:rPr lang="tr-TR" sz="3600" u="sng" dirty="0" smtClean="0">
                <a:solidFill>
                  <a:srgbClr val="23398E"/>
                </a:solidFill>
                <a:latin typeface="Konnect ExtraBold" pitchFamily="2" charset="0"/>
                <a:ea typeface="Konnect ExtraBold Italic" charset="0"/>
                <a:cs typeface="Konnect ExtraBold Italic" charset="0"/>
              </a:rPr>
              <a:t>«Üniversite </a:t>
            </a:r>
            <a:r>
              <a:rPr lang="tr-TR" sz="3600" u="sng" dirty="0">
                <a:solidFill>
                  <a:srgbClr val="23398E"/>
                </a:solidFill>
                <a:latin typeface="Konnect ExtraBold" pitchFamily="2" charset="0"/>
                <a:ea typeface="Konnect ExtraBold Italic" charset="0"/>
                <a:cs typeface="Konnect ExtraBold Italic" charset="0"/>
              </a:rPr>
              <a:t>yönetim ve denetim organları ile öğretim elemanları; Yükseköğretim Kurulunun veya üniversitelerin yetkili organlarının dışında kalan makamlarca her ne suretle olursa olsun görevlerinden uzaklaştırılamazlar.»</a:t>
            </a:r>
          </a:p>
          <a:p>
            <a:pPr algn="ctr"/>
            <a:r>
              <a:rPr lang="tr-TR" sz="2400" dirty="0">
                <a:solidFill>
                  <a:srgbClr val="23398E"/>
                </a:solidFill>
                <a:latin typeface="Konnect ExtraBold" pitchFamily="2" charset="0"/>
                <a:ea typeface="Konnect ExtraBold Italic" charset="0"/>
                <a:cs typeface="Konnect ExtraBold Italic" charset="0"/>
              </a:rPr>
              <a:t>					</a:t>
            </a:r>
            <a:endParaRPr lang="tr-TR" sz="2400" dirty="0" smtClean="0">
              <a:solidFill>
                <a:srgbClr val="23398E"/>
              </a:solidFill>
              <a:latin typeface="Konnect ExtraBold" pitchFamily="2" charset="0"/>
              <a:ea typeface="Konnect ExtraBold Italic" charset="0"/>
              <a:cs typeface="Konnect ExtraBold Italic" charset="0"/>
            </a:endParaRPr>
          </a:p>
          <a:p>
            <a:pPr algn="ctr"/>
            <a:r>
              <a:rPr lang="tr-TR" sz="2400" dirty="0" smtClean="0">
                <a:solidFill>
                  <a:srgbClr val="23398E"/>
                </a:solidFill>
                <a:latin typeface="Konnect ExtraBold" pitchFamily="2" charset="0"/>
                <a:ea typeface="Konnect ExtraBold Italic" charset="0"/>
                <a:cs typeface="Konnect ExtraBold Italic" charset="0"/>
              </a:rPr>
              <a:t>Anayasa </a:t>
            </a:r>
            <a:r>
              <a:rPr lang="tr-TR" sz="2400" dirty="0">
                <a:solidFill>
                  <a:srgbClr val="23398E"/>
                </a:solidFill>
                <a:latin typeface="Konnect ExtraBold" pitchFamily="2" charset="0"/>
                <a:ea typeface="Konnect ExtraBold Italic" charset="0"/>
                <a:cs typeface="Konnect ExtraBold Italic" charset="0"/>
              </a:rPr>
              <a:t>Md. 130, Yedinci Fıkra</a:t>
            </a:r>
          </a:p>
        </p:txBody>
      </p:sp>
      <p:sp>
        <p:nvSpPr>
          <p:cNvPr id="2" name="AutoShape 2" descr="C:\Users\BARU\Desktop\ozel_hayatta_islenen_fiile_hangi_halde_disiplin_cezasi_verilir_h30009_5e489.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110292736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TANIM</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4955203"/>
          </a:xfrm>
          <a:prstGeom prst="rect">
            <a:avLst/>
          </a:prstGeom>
        </p:spPr>
        <p:txBody>
          <a:bodyPr wrap="square">
            <a:spAutoFit/>
          </a:bodyPr>
          <a:lstStyle/>
          <a:p>
            <a:pPr lvl="0" algn="just" defTabSz="914400" eaLnBrk="0" fontAlgn="base">
              <a:spcBef>
                <a:spcPct val="20000"/>
              </a:spcBef>
              <a:spcAft>
                <a:spcPct val="0"/>
              </a:spcAft>
              <a:defRPr/>
            </a:pPr>
            <a:r>
              <a:rPr lang="tr-TR" sz="2000" b="1" dirty="0">
                <a:latin typeface="Helvetica" panose="020B0604020202020204" pitchFamily="34" charset="0"/>
                <a:ea typeface="Cambria" panose="02040503050406030204" pitchFamily="18" charset="0"/>
                <a:cs typeface="Helvetica" panose="020B0604020202020204" pitchFamily="34" charset="0"/>
              </a:rPr>
              <a:t>Görevden Uzaklaştırma-2547 SK M. 53/B:</a:t>
            </a:r>
          </a:p>
          <a:p>
            <a:pPr lvl="0" algn="just" defTabSz="914400" eaLnBrk="0" fontAlgn="base">
              <a:spcBef>
                <a:spcPct val="20000"/>
              </a:spcBef>
              <a:spcAft>
                <a:spcPct val="0"/>
              </a:spcAft>
              <a:defRPr/>
            </a:pPr>
            <a:r>
              <a:rPr lang="tr-TR" sz="2000" dirty="0">
                <a:latin typeface="Helvetica" panose="020B0604020202020204" pitchFamily="34" charset="0"/>
                <a:ea typeface="Cambria" panose="02040503050406030204" pitchFamily="18" charset="0"/>
                <a:cs typeface="Helvetica" panose="020B0604020202020204" pitchFamily="34" charset="0"/>
              </a:rPr>
              <a:t>Görevden uzaklaştırma, Devlet veya </a:t>
            </a:r>
            <a:r>
              <a:rPr lang="tr-TR" sz="2000" b="1" dirty="0">
                <a:latin typeface="Helvetica" panose="020B0604020202020204" pitchFamily="34" charset="0"/>
                <a:ea typeface="Cambria" panose="02040503050406030204" pitchFamily="18" charset="0"/>
                <a:cs typeface="Helvetica" panose="020B0604020202020204" pitchFamily="34" charset="0"/>
              </a:rPr>
              <a:t>vakıf</a:t>
            </a:r>
            <a:r>
              <a:rPr lang="tr-TR" sz="2000" dirty="0">
                <a:latin typeface="Helvetica" panose="020B0604020202020204" pitchFamily="34" charset="0"/>
                <a:ea typeface="Cambria" panose="02040503050406030204" pitchFamily="18" charset="0"/>
                <a:cs typeface="Helvetica" panose="020B0604020202020204" pitchFamily="34" charset="0"/>
              </a:rPr>
              <a:t> yükseköğretim kurumlarında yürütülen kamu hizmetinin gerektirdiği hallerde, görevi başında kalmasında sakınca görülen üst kuruluşlar ile yükseköğretim kurumu yöneticileri, öğretim elemanları, memurlar ve diğer personel hakkında alınan </a:t>
            </a:r>
            <a:r>
              <a:rPr lang="tr-TR" sz="2000" b="1" u="sng" dirty="0">
                <a:latin typeface="Helvetica" panose="020B0604020202020204" pitchFamily="34" charset="0"/>
                <a:ea typeface="Cambria" panose="02040503050406030204" pitchFamily="18" charset="0"/>
                <a:cs typeface="Helvetica" panose="020B0604020202020204" pitchFamily="34" charset="0"/>
              </a:rPr>
              <a:t>ihtiyati bir tedbirdir.</a:t>
            </a:r>
          </a:p>
          <a:p>
            <a:pPr lvl="0" algn="just" defTabSz="914400" eaLnBrk="0" fontAlgn="base">
              <a:spcBef>
                <a:spcPct val="20000"/>
              </a:spcBef>
              <a:spcAft>
                <a:spcPct val="0"/>
              </a:spcAft>
              <a:defRPr/>
            </a:pPr>
            <a:endParaRPr lang="tr-TR" sz="2000" dirty="0">
              <a:latin typeface="Helvetica" panose="020B0604020202020204" pitchFamily="34" charset="0"/>
              <a:ea typeface="Cambria" panose="02040503050406030204" pitchFamily="18" charset="0"/>
              <a:cs typeface="Helvetica" panose="020B0604020202020204" pitchFamily="34" charset="0"/>
            </a:endParaRPr>
          </a:p>
          <a:p>
            <a:pPr lvl="0" algn="just" defTabSz="914400" eaLnBrk="0" fontAlgn="base">
              <a:spcBef>
                <a:spcPct val="20000"/>
              </a:spcBef>
              <a:spcAft>
                <a:spcPct val="0"/>
              </a:spcAft>
              <a:defRPr/>
            </a:pPr>
            <a:r>
              <a:rPr lang="tr-TR" sz="2000" b="1" dirty="0" smtClean="0">
                <a:latin typeface="Helvetica" panose="020B0604020202020204" pitchFamily="34" charset="0"/>
                <a:ea typeface="Cambria" panose="02040503050406030204" pitchFamily="18" charset="0"/>
                <a:cs typeface="Helvetica" panose="020B0604020202020204" pitchFamily="34" charset="0"/>
              </a:rPr>
              <a:t>Görevden </a:t>
            </a:r>
            <a:r>
              <a:rPr lang="tr-TR" sz="2000" b="1" dirty="0">
                <a:latin typeface="Helvetica" panose="020B0604020202020204" pitchFamily="34" charset="0"/>
                <a:ea typeface="Cambria" panose="02040503050406030204" pitchFamily="18" charset="0"/>
                <a:cs typeface="Helvetica" panose="020B0604020202020204" pitchFamily="34" charset="0"/>
              </a:rPr>
              <a:t>Uzaklaştırma- 657 sayılı DMK M. 137:</a:t>
            </a:r>
          </a:p>
          <a:p>
            <a:pPr algn="just" defTabSz="914400" eaLnBrk="0" fontAlgn="base">
              <a:spcBef>
                <a:spcPct val="20000"/>
              </a:spcBef>
              <a:spcAft>
                <a:spcPct val="0"/>
              </a:spcAft>
              <a:defRPr/>
            </a:pPr>
            <a:r>
              <a:rPr lang="tr-TR" sz="2000" dirty="0">
                <a:latin typeface="Helvetica" panose="020B0604020202020204" pitchFamily="34" charset="0"/>
                <a:ea typeface="Cambria" panose="02040503050406030204" pitchFamily="18" charset="0"/>
                <a:cs typeface="Helvetica" panose="020B0604020202020204" pitchFamily="34" charset="0"/>
              </a:rPr>
              <a:t>Görevden uzaklaştırma, Devlet kamu hizmetlerinin gerektirdiği hallerde, görevi başında kalmasında sakınca görülecek Devlet memurları hakkında alınan </a:t>
            </a:r>
            <a:r>
              <a:rPr lang="tr-TR" sz="2000" b="1" u="sng" dirty="0">
                <a:latin typeface="Helvetica" panose="020B0604020202020204" pitchFamily="34" charset="0"/>
                <a:ea typeface="Cambria" panose="02040503050406030204" pitchFamily="18" charset="0"/>
                <a:cs typeface="Helvetica" panose="020B0604020202020204" pitchFamily="34" charset="0"/>
              </a:rPr>
              <a:t>ihtiyati bir tedbirdir.</a:t>
            </a:r>
          </a:p>
        </p:txBody>
      </p:sp>
    </p:spTree>
    <p:extLst>
      <p:ext uri="{BB962C8B-B14F-4D97-AF65-F5344CB8AC3E}">
        <p14:creationId xmlns:p14="http://schemas.microsoft.com/office/powerpoint/2010/main" val="268085131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TANIM</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4708981"/>
          </a:xfrm>
          <a:prstGeom prst="rect">
            <a:avLst/>
          </a:prstGeom>
        </p:spPr>
        <p:txBody>
          <a:bodyPr wrap="square">
            <a:spAutoFit/>
          </a:bodyPr>
          <a:lstStyle/>
          <a:p>
            <a:pPr algn="just">
              <a:defRPr/>
            </a:pPr>
            <a:r>
              <a:rPr lang="tr-TR" sz="2000" b="1" dirty="0">
                <a:latin typeface="Helvetica" panose="020B0604020202020204" pitchFamily="34" charset="0"/>
                <a:ea typeface="Cambria" panose="02040503050406030204" pitchFamily="18" charset="0"/>
                <a:cs typeface="Helvetica" panose="020B0604020202020204" pitchFamily="34" charset="0"/>
              </a:rPr>
              <a:t>Danıştay İdari Dava Daireleri Kurulu, 2010/890 E., 2013/2890 K.</a:t>
            </a:r>
          </a:p>
          <a:p>
            <a:pPr algn="just">
              <a:defRPr/>
            </a:pPr>
            <a:r>
              <a:rPr lang="tr-TR" sz="2000" dirty="0">
                <a:latin typeface="Helvetica" panose="020B0604020202020204" pitchFamily="34" charset="0"/>
                <a:ea typeface="Cambria" panose="02040503050406030204" pitchFamily="18" charset="0"/>
                <a:cs typeface="Helvetica" panose="020B0604020202020204" pitchFamily="34" charset="0"/>
              </a:rPr>
              <a:t>…görevden uzaklaştırmanın, </a:t>
            </a:r>
          </a:p>
          <a:p>
            <a:pPr algn="just">
              <a:defRPr/>
            </a:pPr>
            <a:r>
              <a:rPr lang="tr-TR" sz="2000" dirty="0">
                <a:latin typeface="Helvetica" panose="020B0604020202020204" pitchFamily="34" charset="0"/>
                <a:ea typeface="Cambria" panose="02040503050406030204" pitchFamily="18" charset="0"/>
                <a:cs typeface="Helvetica" panose="020B0604020202020204" pitchFamily="34" charset="0"/>
              </a:rPr>
              <a:t>- yalnızca yürütülen soruşturma ya da kavuşturma nedeniyle suç delillerinin ortadan kaldırılmasını engelleyen bir önlem olmadığı,</a:t>
            </a:r>
          </a:p>
          <a:p>
            <a:pPr algn="just">
              <a:defRPr/>
            </a:pPr>
            <a:r>
              <a:rPr lang="tr-TR" sz="2000" dirty="0">
                <a:latin typeface="Helvetica" panose="020B0604020202020204" pitchFamily="34" charset="0"/>
                <a:ea typeface="Cambria" panose="02040503050406030204" pitchFamily="18" charset="0"/>
                <a:cs typeface="Helvetica" panose="020B0604020202020204" pitchFamily="34" charset="0"/>
              </a:rPr>
              <a:t>- </a:t>
            </a:r>
            <a:r>
              <a:rPr lang="tr-TR" sz="2000" i="1" dirty="0">
                <a:latin typeface="Helvetica" panose="020B0604020202020204" pitchFamily="34" charset="0"/>
                <a:ea typeface="Cambria" panose="02040503050406030204" pitchFamily="18" charset="0"/>
                <a:cs typeface="Helvetica" panose="020B0604020202020204" pitchFamily="34" charset="0"/>
              </a:rPr>
              <a:t>memurun işlediği öne sürülen suçun niteliğine ve yürüttüğü görevin önemine göre</a:t>
            </a:r>
            <a:r>
              <a:rPr lang="tr-TR" sz="2000" dirty="0">
                <a:latin typeface="Helvetica" panose="020B0604020202020204" pitchFamily="34" charset="0"/>
                <a:ea typeface="Cambria" panose="02040503050406030204" pitchFamily="18" charset="0"/>
                <a:cs typeface="Helvetica" panose="020B0604020202020204" pitchFamily="34" charset="0"/>
              </a:rPr>
              <a:t>, </a:t>
            </a:r>
          </a:p>
          <a:p>
            <a:pPr algn="just">
              <a:defRPr/>
            </a:pPr>
            <a:r>
              <a:rPr lang="tr-TR" sz="2000" dirty="0">
                <a:latin typeface="Helvetica" panose="020B0604020202020204" pitchFamily="34" charset="0"/>
                <a:ea typeface="Cambria" panose="02040503050406030204" pitchFamily="18" charset="0"/>
                <a:cs typeface="Helvetica" panose="020B0604020202020204" pitchFamily="34" charset="0"/>
              </a:rPr>
              <a:t>- </a:t>
            </a:r>
            <a:r>
              <a:rPr lang="tr-TR" sz="2000" i="1" dirty="0">
                <a:latin typeface="Helvetica" panose="020B0604020202020204" pitchFamily="34" charset="0"/>
                <a:ea typeface="Cambria" panose="02040503050406030204" pitchFamily="18" charset="0"/>
                <a:cs typeface="Helvetica" panose="020B0604020202020204" pitchFamily="34" charset="0"/>
              </a:rPr>
              <a:t>görevi başında kalmasının sakıncalı olduğu kanaatine varılan hallerde</a:t>
            </a:r>
            <a:r>
              <a:rPr lang="tr-TR" sz="2000" dirty="0">
                <a:latin typeface="Helvetica" panose="020B0604020202020204" pitchFamily="34" charset="0"/>
                <a:ea typeface="Cambria" panose="02040503050406030204" pitchFamily="18" charset="0"/>
                <a:cs typeface="Helvetica" panose="020B0604020202020204" pitchFamily="34" charset="0"/>
              </a:rPr>
              <a:t>,</a:t>
            </a:r>
          </a:p>
          <a:p>
            <a:pPr algn="just">
              <a:defRPr/>
            </a:pPr>
            <a:r>
              <a:rPr lang="tr-TR" sz="2000" dirty="0">
                <a:latin typeface="Helvetica" panose="020B0604020202020204" pitchFamily="34" charset="0"/>
                <a:ea typeface="Cambria" panose="02040503050406030204" pitchFamily="18" charset="0"/>
                <a:cs typeface="Helvetica" panose="020B0604020202020204" pitchFamily="34" charset="0"/>
              </a:rPr>
              <a:t>- kamu hizmetinin düzenli, sağlıklı bir şekilde yürütülmesini ve hizmetten yararlananların </a:t>
            </a:r>
            <a:r>
              <a:rPr lang="tr-TR" sz="2000" b="1" dirty="0">
                <a:latin typeface="Helvetica" panose="020B0604020202020204" pitchFamily="34" charset="0"/>
                <a:ea typeface="Cambria" panose="02040503050406030204" pitchFamily="18" charset="0"/>
                <a:cs typeface="Helvetica" panose="020B0604020202020204" pitchFamily="34" charset="0"/>
              </a:rPr>
              <a:t>güven duygusunun sarsılmasının önüne geçilmesini </a:t>
            </a:r>
            <a:r>
              <a:rPr lang="tr-TR" sz="2000" dirty="0">
                <a:latin typeface="Helvetica" panose="020B0604020202020204" pitchFamily="34" charset="0"/>
                <a:ea typeface="Cambria" panose="02040503050406030204" pitchFamily="18" charset="0"/>
                <a:cs typeface="Helvetica" panose="020B0604020202020204" pitchFamily="34" charset="0"/>
              </a:rPr>
              <a:t>amaçlayan geçici bir tedbir olduğu….</a:t>
            </a:r>
          </a:p>
        </p:txBody>
      </p:sp>
    </p:spTree>
    <p:extLst>
      <p:ext uri="{BB962C8B-B14F-4D97-AF65-F5344CB8AC3E}">
        <p14:creationId xmlns:p14="http://schemas.microsoft.com/office/powerpoint/2010/main" val="396281817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TANIM</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4662815"/>
          </a:xfrm>
          <a:prstGeom prst="rect">
            <a:avLst/>
          </a:prstGeom>
        </p:spPr>
        <p:txBody>
          <a:bodyPr wrap="square">
            <a:spAutoFit/>
          </a:bodyPr>
          <a:lstStyle/>
          <a:p>
            <a:pPr>
              <a:defRPr/>
            </a:pPr>
            <a:r>
              <a:rPr lang="tr-TR" sz="1800" b="1" dirty="0">
                <a:latin typeface="Helvetica" panose="020B0604020202020204" pitchFamily="34" charset="0"/>
                <a:ea typeface="Cambria" panose="02040503050406030204" pitchFamily="18" charset="0"/>
                <a:cs typeface="Helvetica" panose="020B0604020202020204" pitchFamily="34" charset="0"/>
              </a:rPr>
              <a:t>Ombudsmanlık Kararı, Şikâyet No: 2015/5738, Karar Tar.17.05.2016;</a:t>
            </a:r>
          </a:p>
          <a:p>
            <a:pPr algn="just">
              <a:defRPr/>
            </a:pPr>
            <a:r>
              <a:rPr lang="tr-TR" sz="1800" dirty="0">
                <a:latin typeface="Helvetica" panose="020B0604020202020204" pitchFamily="34" charset="0"/>
                <a:ea typeface="Cambria" panose="02040503050406030204" pitchFamily="18" charset="0"/>
                <a:cs typeface="Helvetica" panose="020B0604020202020204" pitchFamily="34" charset="0"/>
              </a:rPr>
              <a:t>Bir tedbir niteliğinde olan bu yetkinin (görevden uzaklaştırma yetkisi) yasa ile düzenlenmesiyle; memurun işlediği ileri sürülen suçun niteliğine ve yürüttüğü görevin önemine göre, kamu hizmetlerinin düzenli ve sağlıklı şekilde yürütülmesinin sağlanması, </a:t>
            </a:r>
            <a:r>
              <a:rPr lang="tr-TR" sz="1800" i="1" dirty="0">
                <a:latin typeface="Helvetica" panose="020B0604020202020204" pitchFamily="34" charset="0"/>
                <a:ea typeface="Cambria" panose="02040503050406030204" pitchFamily="18" charset="0"/>
                <a:cs typeface="Helvetica" panose="020B0604020202020204" pitchFamily="34" charset="0"/>
              </a:rPr>
              <a:t>bu kişilerin görevleri başlarında kalmaları halinde çalıştıkları kurum veya bu kurumun hizmetlerinden faydalanan vatandaşların güven duygusunun sarsılmasının önlenmesi</a:t>
            </a:r>
            <a:r>
              <a:rPr lang="tr-TR" sz="1800" dirty="0">
                <a:latin typeface="Helvetica" panose="020B0604020202020204" pitchFamily="34" charset="0"/>
                <a:ea typeface="Cambria" panose="02040503050406030204" pitchFamily="18" charset="0"/>
                <a:cs typeface="Helvetica" panose="020B0604020202020204" pitchFamily="34" charset="0"/>
              </a:rPr>
              <a:t>, açılan soruşturmaların sağlıklı yürütülmesi, </a:t>
            </a:r>
            <a:r>
              <a:rPr lang="tr-TR" sz="1800" b="1" i="1" dirty="0">
                <a:latin typeface="Helvetica" panose="020B0604020202020204" pitchFamily="34" charset="0"/>
                <a:ea typeface="Cambria" panose="02040503050406030204" pitchFamily="18" charset="0"/>
                <a:cs typeface="Helvetica" panose="020B0604020202020204" pitchFamily="34" charset="0"/>
              </a:rPr>
              <a:t>delillerin karartılmasının önüne geçilmesi </a:t>
            </a:r>
            <a:r>
              <a:rPr lang="tr-TR" sz="1800" dirty="0">
                <a:latin typeface="Helvetica" panose="020B0604020202020204" pitchFamily="34" charset="0"/>
                <a:ea typeface="Cambria" panose="02040503050406030204" pitchFamily="18" charset="0"/>
                <a:cs typeface="Helvetica" panose="020B0604020202020204" pitchFamily="34" charset="0"/>
              </a:rPr>
              <a:t>ve benzeri maslahatlar amaçlanmaktadır.</a:t>
            </a:r>
            <a:r>
              <a:rPr lang="tr-TR" sz="1800" dirty="0" smtClean="0">
                <a:latin typeface="Helvetica" panose="020B0604020202020204" pitchFamily="34" charset="0"/>
                <a:ea typeface="Cambria" panose="02040503050406030204" pitchFamily="18" charset="0"/>
                <a:cs typeface="Helvetica" panose="020B0604020202020204" pitchFamily="34" charset="0"/>
              </a:rPr>
              <a:t> </a:t>
            </a:r>
            <a:r>
              <a:rPr lang="tr-TR" sz="1800" u="sng" dirty="0" smtClean="0">
                <a:latin typeface="Helvetica" panose="020B0604020202020204" pitchFamily="34" charset="0"/>
                <a:ea typeface="Cambria" panose="02040503050406030204" pitchFamily="18" charset="0"/>
                <a:cs typeface="Helvetica" panose="020B0604020202020204" pitchFamily="34" charset="0"/>
              </a:rPr>
              <a:t>Görüldüğü </a:t>
            </a:r>
            <a:r>
              <a:rPr lang="tr-TR" sz="1800" u="sng" dirty="0">
                <a:latin typeface="Helvetica" panose="020B0604020202020204" pitchFamily="34" charset="0"/>
                <a:ea typeface="Cambria" panose="02040503050406030204" pitchFamily="18" charset="0"/>
                <a:cs typeface="Helvetica" panose="020B0604020202020204" pitchFamily="34" charset="0"/>
              </a:rPr>
              <a:t>üzere, memurun görevden uzaklaştırılmasının, yürütülen soruşturmanın etkileneceği konusunda açık ve güçlü bir ihtimal bulunmasına münhasıran kullanılan bir yetki değil; </a:t>
            </a:r>
            <a:r>
              <a:rPr lang="tr-TR" sz="1800" b="1" i="1" u="sng" dirty="0">
                <a:latin typeface="Helvetica" panose="020B0604020202020204" pitchFamily="34" charset="0"/>
                <a:ea typeface="Cambria" panose="02040503050406030204" pitchFamily="18" charset="0"/>
                <a:cs typeface="Helvetica" panose="020B0604020202020204" pitchFamily="34" charset="0"/>
              </a:rPr>
              <a:t>aynı zamanda, idarenin diğer sakınca gördüğü hallerde de kullanabileceği bir yetki olduğu anlaşılmaktadır</a:t>
            </a:r>
            <a:r>
              <a:rPr lang="tr-TR" sz="1800" u="sng" dirty="0">
                <a:latin typeface="Helvetica" panose="020B0604020202020204" pitchFamily="34" charset="0"/>
                <a:ea typeface="Cambria" panose="02040503050406030204" pitchFamily="18" charset="0"/>
                <a:cs typeface="Helvetica" panose="020B0604020202020204" pitchFamily="34" charset="0"/>
              </a:rPr>
              <a:t>.</a:t>
            </a:r>
          </a:p>
        </p:txBody>
      </p:sp>
    </p:spTree>
    <p:extLst>
      <p:ext uri="{BB962C8B-B14F-4D97-AF65-F5344CB8AC3E}">
        <p14:creationId xmlns:p14="http://schemas.microsoft.com/office/powerpoint/2010/main" val="140588532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2002972" y="1258042"/>
            <a:ext cx="9294294" cy="3693319"/>
          </a:xfrm>
          <a:prstGeom prst="rect">
            <a:avLst/>
          </a:prstGeom>
        </p:spPr>
        <p:txBody>
          <a:bodyPr wrap="square">
            <a:spAutoFit/>
          </a:bodyPr>
          <a:lstStyle/>
          <a:p>
            <a:pPr algn="ctr">
              <a:defRPr/>
            </a:pPr>
            <a:endParaRPr lang="tr-TR" sz="2800" b="1" dirty="0" smtClean="0">
              <a:solidFill>
                <a:schemeClr val="bg2">
                  <a:lumMod val="10000"/>
                </a:schemeClr>
              </a:solidFill>
              <a:latin typeface="Bookman Old Style" panose="02050604050505020204" pitchFamily="18" charset="0"/>
              <a:cs typeface="Times New Roman" panose="02020603050405020304" pitchFamily="18" charset="0"/>
            </a:endParaRPr>
          </a:p>
          <a:p>
            <a:pPr algn="ctr">
              <a:defRPr/>
            </a:pPr>
            <a:r>
              <a:rPr lang="tr-TR" sz="3200" b="1" dirty="0">
                <a:latin typeface="Helvetica" panose="020B0604020202020204" pitchFamily="34" charset="0"/>
                <a:ea typeface="Cambria" panose="02040503050406030204" pitchFamily="18" charset="0"/>
                <a:cs typeface="Helvetica" panose="020B0604020202020204" pitchFamily="34" charset="0"/>
              </a:rPr>
              <a:t>Görevden uzaklaştırma işlemi sadece </a:t>
            </a:r>
          </a:p>
          <a:p>
            <a:pPr algn="ctr">
              <a:defRPr/>
            </a:pPr>
            <a:r>
              <a:rPr lang="tr-TR" sz="3200" b="1" u="sng" dirty="0" smtClean="0">
                <a:solidFill>
                  <a:srgbClr val="FF0000"/>
                </a:solidFill>
                <a:latin typeface="Helvetica" panose="020B0604020202020204" pitchFamily="34" charset="0"/>
                <a:ea typeface="Cambria" panose="02040503050406030204" pitchFamily="18" charset="0"/>
                <a:cs typeface="Helvetica" panose="020B0604020202020204" pitchFamily="34" charset="0"/>
              </a:rPr>
              <a:t>GEÇİCİ</a:t>
            </a:r>
            <a:r>
              <a:rPr lang="tr-TR" sz="3200" b="1" u="sng" dirty="0" smtClean="0">
                <a:solidFill>
                  <a:srgbClr val="FF0000"/>
                </a:solidFill>
                <a:latin typeface="Helvetica" panose="020B0604020202020204" pitchFamily="34" charset="0"/>
                <a:ea typeface="Cambria" panose="02040503050406030204" pitchFamily="18" charset="0"/>
                <a:cs typeface="Helvetica" panose="020B0604020202020204" pitchFamily="34" charset="0"/>
              </a:rPr>
              <a:t> </a:t>
            </a:r>
            <a:r>
              <a:rPr lang="tr-TR" sz="3200" b="1" u="sng" dirty="0">
                <a:solidFill>
                  <a:srgbClr val="FF0000"/>
                </a:solidFill>
                <a:latin typeface="Helvetica" panose="020B0604020202020204" pitchFamily="34" charset="0"/>
                <a:ea typeface="Cambria" panose="02040503050406030204" pitchFamily="18" charset="0"/>
                <a:cs typeface="Helvetica" panose="020B0604020202020204" pitchFamily="34" charset="0"/>
              </a:rPr>
              <a:t>bir tedbirdir. </a:t>
            </a:r>
          </a:p>
          <a:p>
            <a:pPr algn="ctr">
              <a:defRPr/>
            </a:pPr>
            <a:r>
              <a:rPr lang="tr-TR" sz="3200" b="1" dirty="0">
                <a:latin typeface="Helvetica" panose="020B0604020202020204" pitchFamily="34" charset="0"/>
                <a:ea typeface="Cambria" panose="02040503050406030204" pitchFamily="18" charset="0"/>
                <a:cs typeface="Helvetica" panose="020B0604020202020204" pitchFamily="34" charset="0"/>
              </a:rPr>
              <a:t>Personel aleyhinde bir ceza ya da yaptırım aracına dönüştürülmemelidir.</a:t>
            </a:r>
          </a:p>
        </p:txBody>
      </p:sp>
    </p:spTree>
    <p:extLst>
      <p:ext uri="{BB962C8B-B14F-4D97-AF65-F5344CB8AC3E}">
        <p14:creationId xmlns:p14="http://schemas.microsoft.com/office/powerpoint/2010/main" val="423245942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E1F24C6-4322-EF4F-878B-DFBC4F83AA08}"/>
              </a:ext>
            </a:extLst>
          </p:cNvPr>
          <p:cNvSpPr txBox="1"/>
          <p:nvPr/>
        </p:nvSpPr>
        <p:spPr>
          <a:xfrm>
            <a:off x="1755058" y="485115"/>
            <a:ext cx="9542207"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9">
              <a:lnSpc>
                <a:spcPct val="100000"/>
              </a:lnSpc>
            </a:pPr>
            <a:r>
              <a:rPr lang="tr-TR" altLang="tr-TR" sz="2800" b="1" dirty="0" smtClean="0">
                <a:solidFill>
                  <a:srgbClr val="23398E"/>
                </a:solidFill>
                <a:latin typeface="Konnect ExtraBold" pitchFamily="2" charset="0"/>
              </a:rPr>
              <a:t>TANIM</a:t>
            </a:r>
            <a:endParaRPr lang="tr-TR" sz="2800" b="1" dirty="0">
              <a:solidFill>
                <a:srgbClr val="23398E"/>
              </a:solidFill>
              <a:latin typeface="Konnect ExtraBold" pitchFamily="2" charset="0"/>
            </a:endParaRPr>
          </a:p>
        </p:txBody>
      </p:sp>
      <p:sp>
        <p:nvSpPr>
          <p:cNvPr id="3" name="Dikdörtgen 2"/>
          <p:cNvSpPr/>
          <p:nvPr/>
        </p:nvSpPr>
        <p:spPr>
          <a:xfrm>
            <a:off x="2002972" y="1258042"/>
            <a:ext cx="9294294" cy="5078313"/>
          </a:xfrm>
          <a:prstGeom prst="rect">
            <a:avLst/>
          </a:prstGeom>
        </p:spPr>
        <p:txBody>
          <a:bodyPr wrap="square">
            <a:spAutoFit/>
          </a:bodyPr>
          <a:lstStyle/>
          <a:p>
            <a:pPr>
              <a:defRPr/>
            </a:pPr>
            <a:r>
              <a:rPr lang="tr-TR" sz="1800" b="1" dirty="0">
                <a:solidFill>
                  <a:schemeClr val="bg2">
                    <a:lumMod val="10000"/>
                  </a:schemeClr>
                </a:solidFill>
                <a:latin typeface="Bookman Old Style" panose="02050604050505020204" pitchFamily="18" charset="0"/>
                <a:cs typeface="Times New Roman" panose="02020603050405020304" pitchFamily="18" charset="0"/>
              </a:rPr>
              <a:t>Ombudsmanlık Kararı, Şikâyet No: 2015/5738, Karar Tar.17.05.2016;</a:t>
            </a:r>
          </a:p>
          <a:p>
            <a:pPr algn="just">
              <a:defRPr/>
            </a:pPr>
            <a:r>
              <a:rPr lang="tr-TR" sz="1800" dirty="0">
                <a:latin typeface="Helvetica" panose="020B0604020202020204" pitchFamily="34" charset="0"/>
                <a:ea typeface="Cambria" panose="02040503050406030204" pitchFamily="18" charset="0"/>
                <a:cs typeface="Helvetica" panose="020B0604020202020204" pitchFamily="34" charset="0"/>
              </a:rPr>
              <a:t>Şüphesiz ki, </a:t>
            </a:r>
            <a:r>
              <a:rPr lang="tr-TR" sz="1800" b="1" u="sng" dirty="0">
                <a:solidFill>
                  <a:srgbClr val="C00000"/>
                </a:solidFill>
                <a:latin typeface="Helvetica" panose="020B0604020202020204" pitchFamily="34" charset="0"/>
                <a:ea typeface="Cambria" panose="02040503050406030204" pitchFamily="18" charset="0"/>
                <a:cs typeface="Helvetica" panose="020B0604020202020204" pitchFamily="34" charset="0"/>
              </a:rPr>
              <a:t>hakkında görevden uzaklaştırma tedbirinin uygulanması şikayetçinin suçlu olduğu anlamına gelmemektedir</a:t>
            </a:r>
            <a:r>
              <a:rPr lang="tr-TR" sz="1800" u="sng" dirty="0">
                <a:latin typeface="Helvetica" panose="020B0604020202020204" pitchFamily="34" charset="0"/>
                <a:ea typeface="Cambria" panose="02040503050406030204" pitchFamily="18" charset="0"/>
                <a:cs typeface="Helvetica" panose="020B0604020202020204" pitchFamily="34" charset="0"/>
              </a:rPr>
              <a:t>.</a:t>
            </a:r>
            <a:r>
              <a:rPr lang="tr-TR" sz="1800" dirty="0">
                <a:latin typeface="Helvetica" panose="020B0604020202020204" pitchFamily="34" charset="0"/>
                <a:ea typeface="Cambria" panose="02040503050406030204" pitchFamily="18" charset="0"/>
                <a:cs typeface="Helvetica" panose="020B0604020202020204" pitchFamily="34" charset="0"/>
              </a:rPr>
              <a:t> Bu nedenle, kanun koyucu ilgilinin görevden uzaklaştırıldığı süre içerisinde aylıklarının üçte ikisi kendisine ödenmesini ve sosyal hak ve yardımlardan faydalanmaya devam etmesini düzenleyerek</a:t>
            </a:r>
            <a:r>
              <a:rPr lang="tr-TR" sz="1800" dirty="0">
                <a:solidFill>
                  <a:schemeClr val="bg2">
                    <a:lumMod val="10000"/>
                  </a:schemeClr>
                </a:solidFill>
                <a:latin typeface="Bookman Old Style" panose="02050604050505020204" pitchFamily="18" charset="0"/>
                <a:cs typeface="Times New Roman" panose="02020603050405020304" pitchFamily="18" charset="0"/>
              </a:rPr>
              <a:t> </a:t>
            </a:r>
            <a:r>
              <a:rPr lang="tr-TR" sz="1800" b="1" u="sng" dirty="0">
                <a:solidFill>
                  <a:srgbClr val="C00000"/>
                </a:solidFill>
                <a:latin typeface="Helvetica" panose="020B0604020202020204" pitchFamily="34" charset="0"/>
                <a:ea typeface="Cambria" panose="02040503050406030204" pitchFamily="18" charset="0"/>
                <a:cs typeface="Helvetica" panose="020B0604020202020204" pitchFamily="34" charset="0"/>
              </a:rPr>
              <a:t>suçu hükmen sabit oluncaya kadar mağdur olmamasını sağlamaya çalıştığı</a:t>
            </a:r>
            <a:r>
              <a:rPr lang="tr-TR" sz="1800" u="sng" dirty="0">
                <a:latin typeface="Helvetica" panose="020B0604020202020204" pitchFamily="34" charset="0"/>
                <a:ea typeface="Cambria" panose="02040503050406030204" pitchFamily="18" charset="0"/>
                <a:cs typeface="Helvetica" panose="020B0604020202020204" pitchFamily="34" charset="0"/>
              </a:rPr>
              <a:t>;</a:t>
            </a:r>
            <a:r>
              <a:rPr lang="tr-TR" sz="1800" dirty="0">
                <a:latin typeface="Helvetica" panose="020B0604020202020204" pitchFamily="34" charset="0"/>
                <a:ea typeface="Cambria" panose="02040503050406030204" pitchFamily="18" charset="0"/>
                <a:cs typeface="Helvetica" panose="020B0604020202020204" pitchFamily="34" charset="0"/>
              </a:rPr>
              <a:t> diğer yandan ise, ilgilinin suçlu olma ihtimaline binaen, bir tedbir mahiyetinde ve kamunun yararını korumak amacıyla, kişiyi fiilen görevinden uzaklaştırarak ve aylıklarının </a:t>
            </a:r>
            <a:r>
              <a:rPr lang="tr-TR" sz="1800" b="1" dirty="0">
                <a:solidFill>
                  <a:srgbClr val="C00000"/>
                </a:solidFill>
                <a:latin typeface="Helvetica" panose="020B0604020202020204" pitchFamily="34" charset="0"/>
                <a:ea typeface="Cambria" panose="02040503050406030204" pitchFamily="18" charset="0"/>
                <a:cs typeface="Helvetica" panose="020B0604020202020204" pitchFamily="34" charset="0"/>
              </a:rPr>
              <a:t>üçte birinde kesintiye giderek bir anlamda kamu zararının önlenmesini</a:t>
            </a:r>
            <a:r>
              <a:rPr lang="tr-TR" sz="1800" dirty="0">
                <a:latin typeface="Helvetica" panose="020B0604020202020204" pitchFamily="34" charset="0"/>
                <a:ea typeface="Cambria" panose="02040503050406030204" pitchFamily="18" charset="0"/>
                <a:cs typeface="Helvetica" panose="020B0604020202020204" pitchFamily="34" charset="0"/>
              </a:rPr>
              <a:t> amaçladığı düşünülebilir. Ayrıca, Kanunun 143 üncü maddesindeki şartların gerçekleşmesi durumunda, görevden uzaklaştırılan memurun görevine iadesi ve aylığından yapılan üçte birlik kesintinin iade edilmesi zorunluluğunu getirilmiştir.</a:t>
            </a:r>
          </a:p>
        </p:txBody>
      </p:sp>
    </p:spTree>
    <p:extLst>
      <p:ext uri="{BB962C8B-B14F-4D97-AF65-F5344CB8AC3E}">
        <p14:creationId xmlns:p14="http://schemas.microsoft.com/office/powerpoint/2010/main" val="315245077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10.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11.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12.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13.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14.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2.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3.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4.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5.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6.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7.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8.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9.xml><?xml version="1.0" encoding="utf-8"?>
<a:themeOverride xmlns:a="http://schemas.openxmlformats.org/drawingml/2006/main">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9841</TotalTime>
  <Words>1491</Words>
  <Application>Microsoft Office PowerPoint</Application>
  <PresentationFormat>Geniş ekran</PresentationFormat>
  <Paragraphs>108</Paragraphs>
  <Slides>21</Slides>
  <Notes>20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21</vt:i4>
      </vt:variant>
    </vt:vector>
  </HeadingPairs>
  <TitlesOfParts>
    <vt:vector size="33" baseType="lpstr">
      <vt:lpstr>Times New Roman</vt:lpstr>
      <vt:lpstr>Helvetica Neue</vt:lpstr>
      <vt:lpstr>Montserrat Bold</vt:lpstr>
      <vt:lpstr>Montserrat</vt:lpstr>
      <vt:lpstr>Roboto Light</vt:lpstr>
      <vt:lpstr>Cambria</vt:lpstr>
      <vt:lpstr>Helvetica</vt:lpstr>
      <vt:lpstr>Bookman Old Style</vt:lpstr>
      <vt:lpstr>Konnect ExtraBold Italic</vt:lpstr>
      <vt:lpstr>Konnect</vt:lpstr>
      <vt:lpstr>Konnect ExtraBold</vt:lpstr>
      <vt:lpstr>21_BasicWhite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BARÜ</cp:lastModifiedBy>
  <cp:revision>427</cp:revision>
  <cp:lastPrinted>2022-03-18T12:17:15Z</cp:lastPrinted>
  <dcterms:modified xsi:type="dcterms:W3CDTF">2025-07-25T07:42:57Z</dcterms:modified>
</cp:coreProperties>
</file>