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57" r:id="rId4"/>
    <p:sldId id="261" r:id="rId5"/>
    <p:sldId id="262" r:id="rId6"/>
    <p:sldId id="263" r:id="rId7"/>
    <p:sldId id="288" r:id="rId8"/>
    <p:sldId id="264" r:id="rId9"/>
    <p:sldId id="265" r:id="rId10"/>
    <p:sldId id="289" r:id="rId11"/>
    <p:sldId id="290" r:id="rId12"/>
    <p:sldId id="266" r:id="rId13"/>
    <p:sldId id="267" r:id="rId14"/>
    <p:sldId id="291"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5" r:id="rId29"/>
    <p:sldId id="281" r:id="rId30"/>
    <p:sldId id="282" r:id="rId31"/>
    <p:sldId id="283" r:id="rId32"/>
    <p:sldId id="284"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7/27/2022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92555" y="2111432"/>
            <a:ext cx="8791575" cy="1571105"/>
          </a:xfrm>
        </p:spPr>
        <p:txBody>
          <a:bodyPr>
            <a:normAutofit/>
          </a:bodyPr>
          <a:lstStyle/>
          <a:p>
            <a:pPr algn="ctr"/>
            <a:r>
              <a:rPr lang="tr-TR" dirty="0" smtClean="0">
                <a:solidFill>
                  <a:srgbClr val="FFFF00"/>
                </a:solidFill>
              </a:rPr>
              <a:t>YÜKSEKÖĞRETİM KURUMLARINDA DİSİPLİN İŞLEMLERİ</a:t>
            </a:r>
            <a:endParaRPr lang="tr-TR" dirty="0">
              <a:solidFill>
                <a:srgbClr val="FFFF00"/>
              </a:solidFill>
            </a:endParaRPr>
          </a:p>
        </p:txBody>
      </p:sp>
    </p:spTree>
    <p:extLst>
      <p:ext uri="{BB962C8B-B14F-4D97-AF65-F5344CB8AC3E}">
        <p14:creationId xmlns:p14="http://schemas.microsoft.com/office/powerpoint/2010/main" val="321765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83474" y="423948"/>
            <a:ext cx="9138457" cy="2136371"/>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1986742"/>
            <a:ext cx="9728143" cy="4871258"/>
          </a:xfrm>
        </p:spPr>
        <p:txBody>
          <a:bodyPr>
            <a:normAutofit fontScale="40000" lnSpcReduction="20000"/>
          </a:bodyPr>
          <a:lstStyle/>
          <a:p>
            <a:pPr algn="ctr"/>
            <a:endParaRPr lang="tr-TR" dirty="0" smtClean="0"/>
          </a:p>
          <a:p>
            <a:pPr algn="ctr"/>
            <a:endParaRPr lang="tr-TR" sz="3100" dirty="0" smtClean="0">
              <a:solidFill>
                <a:srgbClr val="FFFF00"/>
              </a:solidFill>
            </a:endParaRPr>
          </a:p>
          <a:p>
            <a:pPr algn="ctr"/>
            <a:r>
              <a:rPr lang="tr-TR" sz="3100" dirty="0" smtClean="0">
                <a:solidFill>
                  <a:srgbClr val="FF0000"/>
                </a:solidFill>
              </a:rPr>
              <a:t>D </a:t>
            </a:r>
            <a:r>
              <a:rPr lang="tr-TR" sz="3100" dirty="0">
                <a:solidFill>
                  <a:srgbClr val="FF0000"/>
                </a:solidFill>
              </a:rPr>
              <a:t>- Kademe ilerlemesinin durdurulması : Fiilin ağırlık derecesine göre memurun, bulunduğu kademede ilerlemesinin 1 - 3 </a:t>
            </a:r>
            <a:r>
              <a:rPr lang="tr-TR" sz="3100" dirty="0" smtClean="0">
                <a:solidFill>
                  <a:srgbClr val="FF0000"/>
                </a:solidFill>
              </a:rPr>
              <a:t>yıl durdurulmasıdır.</a:t>
            </a:r>
          </a:p>
          <a:p>
            <a:pPr algn="ctr"/>
            <a:r>
              <a:rPr lang="tr-TR" sz="3100" dirty="0" smtClean="0">
                <a:solidFill>
                  <a:srgbClr val="FF0000"/>
                </a:solidFill>
              </a:rPr>
              <a:t>Kademe </a:t>
            </a:r>
            <a:r>
              <a:rPr lang="tr-TR" sz="3100" dirty="0">
                <a:solidFill>
                  <a:srgbClr val="FF0000"/>
                </a:solidFill>
              </a:rPr>
              <a:t>ilerlemesinin durdurulması cezasını gerektiren fiil ve haller şunlardır:</a:t>
            </a:r>
          </a:p>
          <a:p>
            <a:pPr algn="ctr"/>
            <a:r>
              <a:rPr lang="tr-TR" sz="3100" dirty="0" smtClean="0">
                <a:solidFill>
                  <a:srgbClr val="FFFF00"/>
                </a:solidFill>
              </a:rPr>
              <a:t>h</a:t>
            </a:r>
            <a:r>
              <a:rPr lang="tr-TR" sz="3100" dirty="0">
                <a:solidFill>
                  <a:srgbClr val="FFFF00"/>
                </a:solidFill>
              </a:rPr>
              <a:t>) Ticaret yapmak veya Devlet memurlarına yasaklanan diğer kazanç getirici faaliyetlerde bulunmak,</a:t>
            </a:r>
          </a:p>
          <a:p>
            <a:pPr algn="ctr"/>
            <a:r>
              <a:rPr lang="tr-TR" sz="3100" dirty="0">
                <a:solidFill>
                  <a:srgbClr val="FFFF00"/>
                </a:solidFill>
              </a:rPr>
              <a:t>ı) Görevin yerine getirilmesinde dil, ırk, cinsiyet, siyasi düşünce, felsefi inanç, din ve mezhep ayrımı yapmak, kişilerin yarar veya zararını hedef tutan davranışlarda bulunmak,</a:t>
            </a:r>
          </a:p>
          <a:p>
            <a:pPr algn="ctr"/>
            <a:r>
              <a:rPr lang="tr-TR" sz="3100" dirty="0">
                <a:solidFill>
                  <a:srgbClr val="FFFF00"/>
                </a:solidFill>
              </a:rPr>
              <a:t>j) Belirlenen durum ve sürelerde mal bildiriminde bulunmamak,</a:t>
            </a:r>
          </a:p>
          <a:p>
            <a:pPr algn="ctr"/>
            <a:r>
              <a:rPr lang="tr-TR" sz="3100" dirty="0">
                <a:solidFill>
                  <a:srgbClr val="FFFF00"/>
                </a:solidFill>
              </a:rPr>
              <a:t>k) Açıklanması yasaklanan bilgileri açıklamak,</a:t>
            </a:r>
          </a:p>
          <a:p>
            <a:pPr algn="ctr"/>
            <a:r>
              <a:rPr lang="tr-TR" sz="3100" dirty="0">
                <a:solidFill>
                  <a:srgbClr val="FFFF00"/>
                </a:solidFill>
              </a:rPr>
              <a:t>l) Amirine, maiyetindekilere, iş arkadaşları veya iş sahiplerine hakarette bulunmak veya bunları tehdit etmek,</a:t>
            </a:r>
          </a:p>
          <a:p>
            <a:pPr algn="ctr"/>
            <a:r>
              <a:rPr lang="tr-TR" sz="3100" dirty="0">
                <a:solidFill>
                  <a:srgbClr val="FFFF00"/>
                </a:solidFill>
              </a:rPr>
              <a:t>m) Diplomatik statüsünden yararlanmak suretiyle yurt dışında, haklı bir sebep göstermeksizin ödeme kabiliyetinin üstünde borçlanmak ve borçlarını ödemedeki tutum ve davranışlarıyla Devlet itibarını zedelemek veya zorunlu bir sebebe dayanmaksızın borcunu ödemeden yurda dönmek,</a:t>
            </a:r>
          </a:p>
          <a:p>
            <a:pPr algn="ctr"/>
            <a:r>
              <a:rPr lang="tr-TR" sz="3100" dirty="0">
                <a:solidFill>
                  <a:srgbClr val="FFFF00"/>
                </a:solidFill>
              </a:rPr>
              <a:t>n) Verilen görev ve emirleri kasten yapmamak,</a:t>
            </a:r>
          </a:p>
          <a:p>
            <a:pPr algn="ctr"/>
            <a:r>
              <a:rPr lang="tr-TR" sz="3100" dirty="0">
                <a:solidFill>
                  <a:srgbClr val="FFFF00"/>
                </a:solidFill>
              </a:rPr>
              <a:t>o) Herhangi bir siyasi parti yararına veya zararına fiilen faaliyette bulunmak.</a:t>
            </a:r>
          </a:p>
          <a:p>
            <a:pPr marL="457200" indent="-457200">
              <a:buAutoNum type="alphaLcParenR"/>
            </a:pPr>
            <a:endParaRPr lang="tr-TR" dirty="0"/>
          </a:p>
        </p:txBody>
      </p:sp>
    </p:spTree>
    <p:extLst>
      <p:ext uri="{BB962C8B-B14F-4D97-AF65-F5344CB8AC3E}">
        <p14:creationId xmlns:p14="http://schemas.microsoft.com/office/powerpoint/2010/main" val="45344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0"/>
            <a:ext cx="8778242" cy="2377439"/>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2202871"/>
            <a:ext cx="9728143" cy="4505500"/>
          </a:xfrm>
        </p:spPr>
        <p:txBody>
          <a:bodyPr>
            <a:normAutofit fontScale="70000" lnSpcReduction="20000"/>
          </a:bodyPr>
          <a:lstStyle/>
          <a:p>
            <a:pPr algn="ctr"/>
            <a:endParaRPr lang="tr-TR" dirty="0" smtClean="0"/>
          </a:p>
          <a:p>
            <a:pPr algn="ctr"/>
            <a:r>
              <a:rPr lang="tr-TR" dirty="0">
                <a:solidFill>
                  <a:srgbClr val="FF0000"/>
                </a:solidFill>
              </a:rPr>
              <a:t>E - Devlet memurluğundan çıkarma : Bir daha Devlet memurluğuna atanmamak üzere memurluktan çıkarmaktır</a:t>
            </a:r>
            <a:r>
              <a:rPr lang="tr-TR" dirty="0" smtClean="0">
                <a:solidFill>
                  <a:srgbClr val="FF0000"/>
                </a:solidFill>
              </a:rPr>
              <a:t>.</a:t>
            </a:r>
          </a:p>
          <a:p>
            <a:pPr algn="ctr"/>
            <a:r>
              <a:rPr lang="tr-TR" dirty="0">
                <a:solidFill>
                  <a:srgbClr val="FF0000"/>
                </a:solidFill>
              </a:rPr>
              <a:t>Devlet memurluğundan çıkarma cezasını gerektiren fiil ve haller şunlardır:</a:t>
            </a:r>
          </a:p>
          <a:p>
            <a:pPr algn="ctr"/>
            <a:r>
              <a:rPr lang="tr-TR" dirty="0">
                <a:solidFill>
                  <a:srgbClr val="FFFF00"/>
                </a:solidFill>
              </a:rPr>
              <a:t>a) İdeolojik veya siyasi amaçlarla kurumların huzur, </a:t>
            </a:r>
            <a:r>
              <a:rPr lang="tr-TR" dirty="0" err="1">
                <a:solidFill>
                  <a:srgbClr val="FFFF00"/>
                </a:solidFill>
              </a:rPr>
              <a:t>sükün</a:t>
            </a:r>
            <a:r>
              <a:rPr lang="tr-TR" dirty="0">
                <a:solidFill>
                  <a:srgbClr val="FFFF00"/>
                </a:solidFill>
              </a:rPr>
              <a:t> ve çalışma düzenini bozmak, boykot, işgal, kamu hizmetlerinin yürütülmesini engelleme, işi yavaşlatma ve grev gibi eylemlere katılmak veya bu amaçlarla toplu olarak göreve gelmemek, bunları tahrik ve teşvik etmek veya yardımda bulunmak,</a:t>
            </a:r>
            <a:r>
              <a:rPr lang="tr-TR" baseline="30000" dirty="0">
                <a:solidFill>
                  <a:srgbClr val="FFFF00"/>
                </a:solidFill>
              </a:rPr>
              <a:t>(1)</a:t>
            </a:r>
            <a:endParaRPr lang="tr-TR" dirty="0">
              <a:solidFill>
                <a:srgbClr val="FFFF00"/>
              </a:solidFill>
            </a:endParaRPr>
          </a:p>
          <a:p>
            <a:pPr algn="ctr"/>
            <a:r>
              <a:rPr lang="tr-TR" dirty="0">
                <a:solidFill>
                  <a:srgbClr val="FFFF00"/>
                </a:solidFill>
              </a:rPr>
              <a:t>b) Yasaklanmış her türlü yayını veya siyasi veya ideolojik amaçlı bildiri, afiş, pankart, bant ve benzerlerini basmak, çoğaltmak, dağıtmak veya bunları kurumların herhangi bir yerine asmak veya teşhir etmek,</a:t>
            </a:r>
          </a:p>
          <a:p>
            <a:pPr algn="ctr"/>
            <a:r>
              <a:rPr lang="tr-TR" dirty="0">
                <a:solidFill>
                  <a:srgbClr val="FFFF00"/>
                </a:solidFill>
              </a:rPr>
              <a:t>c) Siyasi partiye girmek,</a:t>
            </a:r>
          </a:p>
          <a:p>
            <a:pPr algn="ctr"/>
            <a:r>
              <a:rPr lang="tr-TR" dirty="0">
                <a:solidFill>
                  <a:srgbClr val="FFFF00"/>
                </a:solidFill>
              </a:rPr>
              <a:t>d) Özürsüz olarak (...)</a:t>
            </a:r>
            <a:r>
              <a:rPr lang="tr-TR" baseline="30000" dirty="0">
                <a:solidFill>
                  <a:srgbClr val="FFFF00"/>
                </a:solidFill>
              </a:rPr>
              <a:t>(2)</a:t>
            </a:r>
            <a:r>
              <a:rPr lang="tr-TR" dirty="0">
                <a:solidFill>
                  <a:srgbClr val="FFFF00"/>
                </a:solidFill>
              </a:rPr>
              <a:t> bir yılda toplam 20 gün göreve gelmemek,</a:t>
            </a:r>
          </a:p>
          <a:p>
            <a:pPr algn="ctr"/>
            <a:r>
              <a:rPr lang="tr-TR" dirty="0">
                <a:solidFill>
                  <a:srgbClr val="FFFF00"/>
                </a:solidFill>
              </a:rPr>
              <a:t>e) Savaş, olağanüstü hal veya genel afetlere ilişkin konularda amirlerin verdiği görev veya emirleri yapmamak,</a:t>
            </a:r>
          </a:p>
          <a:p>
            <a:pPr algn="ctr"/>
            <a:r>
              <a:rPr lang="tr-TR" dirty="0">
                <a:solidFill>
                  <a:srgbClr val="FFFF00"/>
                </a:solidFill>
              </a:rPr>
              <a:t>f) </a:t>
            </a:r>
            <a:r>
              <a:rPr lang="tr-TR" b="1" dirty="0">
                <a:solidFill>
                  <a:srgbClr val="FFFF00"/>
                </a:solidFill>
              </a:rPr>
              <a:t>(Değişik: 13/2/2011 - 6111/111 </a:t>
            </a:r>
            <a:r>
              <a:rPr lang="tr-TR" b="1" dirty="0" err="1">
                <a:solidFill>
                  <a:srgbClr val="FFFF00"/>
                </a:solidFill>
              </a:rPr>
              <a:t>md.</a:t>
            </a:r>
            <a:r>
              <a:rPr lang="tr-TR" b="1" dirty="0">
                <a:solidFill>
                  <a:srgbClr val="FFFF00"/>
                </a:solidFill>
              </a:rPr>
              <a:t>) </a:t>
            </a:r>
            <a:r>
              <a:rPr lang="tr-TR" dirty="0">
                <a:solidFill>
                  <a:srgbClr val="FFFF00"/>
                </a:solidFill>
              </a:rPr>
              <a:t>Amirlerine, maiyetindekilere ve iş sahiplerine fiili tecavüzde bulunmak</a:t>
            </a:r>
            <a:r>
              <a:rPr lang="tr-TR" dirty="0"/>
              <a:t>,</a:t>
            </a:r>
          </a:p>
          <a:p>
            <a:pPr algn="ctr"/>
            <a:endParaRPr lang="tr-TR" dirty="0"/>
          </a:p>
          <a:p>
            <a:pPr marL="457200" indent="-457200">
              <a:buAutoNum type="alphaLcParenR"/>
            </a:pPr>
            <a:endParaRPr lang="tr-TR" dirty="0"/>
          </a:p>
        </p:txBody>
      </p:sp>
    </p:spTree>
    <p:extLst>
      <p:ext uri="{BB962C8B-B14F-4D97-AF65-F5344CB8AC3E}">
        <p14:creationId xmlns:p14="http://schemas.microsoft.com/office/powerpoint/2010/main" val="4127168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0"/>
            <a:ext cx="8778242" cy="2377439"/>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2202871"/>
            <a:ext cx="9728143" cy="4505500"/>
          </a:xfrm>
        </p:spPr>
        <p:txBody>
          <a:bodyPr>
            <a:normAutofit fontScale="70000" lnSpcReduction="20000"/>
          </a:bodyPr>
          <a:lstStyle/>
          <a:p>
            <a:pPr algn="ctr"/>
            <a:endParaRPr lang="tr-TR" dirty="0" smtClean="0"/>
          </a:p>
          <a:p>
            <a:pPr algn="ctr"/>
            <a:r>
              <a:rPr lang="tr-TR" dirty="0">
                <a:solidFill>
                  <a:srgbClr val="FF0000"/>
                </a:solidFill>
              </a:rPr>
              <a:t>E - Devlet memurluğundan çıkarma : Bir daha Devlet memurluğuna atanmamak üzere memurluktan çıkarmaktır</a:t>
            </a:r>
            <a:r>
              <a:rPr lang="tr-TR" dirty="0" smtClean="0">
                <a:solidFill>
                  <a:srgbClr val="FF0000"/>
                </a:solidFill>
              </a:rPr>
              <a:t>.</a:t>
            </a:r>
          </a:p>
          <a:p>
            <a:pPr algn="ctr"/>
            <a:r>
              <a:rPr lang="tr-TR" dirty="0">
                <a:solidFill>
                  <a:srgbClr val="FF0000"/>
                </a:solidFill>
              </a:rPr>
              <a:t>Devlet memurluğundan çıkarma cezasını gerektiren fiil ve haller şunlardır:</a:t>
            </a:r>
          </a:p>
          <a:p>
            <a:pPr algn="ctr"/>
            <a:endParaRPr lang="tr-TR" dirty="0"/>
          </a:p>
          <a:p>
            <a:pPr algn="ctr"/>
            <a:r>
              <a:rPr lang="tr-TR" dirty="0">
                <a:solidFill>
                  <a:srgbClr val="FFFF00"/>
                </a:solidFill>
              </a:rPr>
              <a:t>g) Memurluk sıfatı ile bağdaşmayacak nitelik ve derecede yüz kızartıcı ve utanç verici hareketlerde bulunmak,</a:t>
            </a:r>
          </a:p>
          <a:p>
            <a:pPr algn="ctr"/>
            <a:r>
              <a:rPr lang="tr-TR" dirty="0">
                <a:solidFill>
                  <a:srgbClr val="FFFF00"/>
                </a:solidFill>
              </a:rPr>
              <a:t>h) Yetki almadan gizli bilgileri açıklamak</a:t>
            </a:r>
            <a:r>
              <a:rPr lang="tr-TR" dirty="0" smtClean="0">
                <a:solidFill>
                  <a:srgbClr val="FFFF00"/>
                </a:solidFill>
              </a:rPr>
              <a:t>,</a:t>
            </a:r>
          </a:p>
          <a:p>
            <a:pPr algn="ctr"/>
            <a:r>
              <a:rPr lang="tr-TR" dirty="0">
                <a:solidFill>
                  <a:srgbClr val="FFFF00"/>
                </a:solidFill>
              </a:rPr>
              <a:t>ı) Siyasi ve ideolojik eylemlerden arananları görev mahallinde gizlemek,</a:t>
            </a:r>
          </a:p>
          <a:p>
            <a:pPr algn="ctr"/>
            <a:r>
              <a:rPr lang="tr-TR" dirty="0">
                <a:solidFill>
                  <a:srgbClr val="FFFF00"/>
                </a:solidFill>
              </a:rPr>
              <a:t>j) Yurt dışında Devletin itibarını düşürecek veya görev haysiyetini zedeleyecek tutum ve davranışlarda bulunmak,</a:t>
            </a:r>
          </a:p>
          <a:p>
            <a:pPr algn="ctr"/>
            <a:r>
              <a:rPr lang="tr-TR" dirty="0">
                <a:solidFill>
                  <a:srgbClr val="FFFF00"/>
                </a:solidFill>
              </a:rPr>
              <a:t>k) 5816 sayılı Atatürk Aleyhine İşlenen Suçlar Hakkındaki Kanuna aykırı fiilleri işlemek.</a:t>
            </a:r>
          </a:p>
          <a:p>
            <a:pPr algn="ctr"/>
            <a:r>
              <a:rPr lang="tr-TR" dirty="0">
                <a:solidFill>
                  <a:srgbClr val="FFFF00"/>
                </a:solidFill>
              </a:rPr>
              <a:t>l)</a:t>
            </a:r>
            <a:r>
              <a:rPr lang="tr-TR" b="1" dirty="0">
                <a:solidFill>
                  <a:srgbClr val="FFFF00"/>
                </a:solidFill>
              </a:rPr>
              <a:t> (Ek: 3/10/2016 – KHK-676/75 </a:t>
            </a:r>
            <a:r>
              <a:rPr lang="tr-TR" b="1" dirty="0" err="1">
                <a:solidFill>
                  <a:srgbClr val="FFFF00"/>
                </a:solidFill>
              </a:rPr>
              <a:t>md.</a:t>
            </a:r>
            <a:r>
              <a:rPr lang="tr-TR" b="1" dirty="0">
                <a:solidFill>
                  <a:srgbClr val="FFFF00"/>
                </a:solidFill>
              </a:rPr>
              <a:t>; Aynen kabul: 1/2/2018-7070/61 </a:t>
            </a:r>
            <a:r>
              <a:rPr lang="tr-TR" b="1" dirty="0" err="1">
                <a:solidFill>
                  <a:srgbClr val="FFFF00"/>
                </a:solidFill>
              </a:rPr>
              <a:t>md.</a:t>
            </a:r>
            <a:r>
              <a:rPr lang="tr-TR" b="1" dirty="0">
                <a:solidFill>
                  <a:srgbClr val="FFFF00"/>
                </a:solidFill>
              </a:rPr>
              <a:t>) </a:t>
            </a:r>
            <a:r>
              <a:rPr lang="tr-TR" dirty="0">
                <a:solidFill>
                  <a:srgbClr val="FFFF00"/>
                </a:solidFill>
              </a:rPr>
              <a:t>Terör örgütleriyle eylem birliği içerisinde olmak, bu örgütlere yardım etmek, kamu imkân ve kaynaklarını bu örgütleri desteklemeye yönelik kullanmak ya da kullandırmak, bu örgütlerin propagandasını yapmak.</a:t>
            </a:r>
          </a:p>
          <a:p>
            <a:pPr algn="ctr"/>
            <a:endParaRPr lang="tr-TR" dirty="0"/>
          </a:p>
          <a:p>
            <a:pPr marL="457200" indent="-457200">
              <a:buAutoNum type="alphaLcParenR"/>
            </a:pPr>
            <a:endParaRPr lang="tr-TR" dirty="0"/>
          </a:p>
        </p:txBody>
      </p:sp>
    </p:spTree>
    <p:extLst>
      <p:ext uri="{BB962C8B-B14F-4D97-AF65-F5344CB8AC3E}">
        <p14:creationId xmlns:p14="http://schemas.microsoft.com/office/powerpoint/2010/main" val="669033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0"/>
            <a:ext cx="8778242" cy="261019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2202871"/>
            <a:ext cx="9728143" cy="4505500"/>
          </a:xfrm>
        </p:spPr>
        <p:txBody>
          <a:bodyPr>
            <a:normAutofit lnSpcReduction="10000"/>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Disiplin cezası verilmesine sebep olmuş bir fiil veya halin cezaların özlük dosyasından silinmesine ilişkin süre içinde tekerrüründe bir derece ağır ceza uygulanır. Aynı derecede cezayı gerektiren fakat ayrı fiil veya haller nedeniyle verilen disiplin cezalarının üçüncü uygulamasında bir derece ağır ceza verilir</a:t>
            </a:r>
            <a:r>
              <a:rPr lang="tr-TR" dirty="0" smtClean="0">
                <a:solidFill>
                  <a:srgbClr val="FFFF00"/>
                </a:solidFill>
              </a:rPr>
              <a:t>.</a:t>
            </a:r>
          </a:p>
          <a:p>
            <a:pPr marL="342900" indent="-342900" algn="ctr">
              <a:buFont typeface="Wingdings" panose="05000000000000000000" pitchFamily="2" charset="2"/>
              <a:buChar char="ü"/>
            </a:pPr>
            <a:r>
              <a:rPr lang="tr-TR" dirty="0" smtClean="0">
                <a:solidFill>
                  <a:srgbClr val="FFFF00"/>
                </a:solidFill>
              </a:rPr>
              <a:t>Geçmiş </a:t>
            </a:r>
            <a:r>
              <a:rPr lang="tr-TR" dirty="0">
                <a:solidFill>
                  <a:srgbClr val="FFFF00"/>
                </a:solidFill>
              </a:rPr>
              <a:t>hizmetleri sırasındaki çalışmaları olumlu olan ve ödül veya başarı belgesi alan memurlar için verilecek cezalarda bir derece hafif olanı uygulanabilir</a:t>
            </a:r>
            <a:r>
              <a:rPr lang="tr-TR" dirty="0" smtClean="0">
                <a:solidFill>
                  <a:srgbClr val="FFFF00"/>
                </a:solidFill>
              </a:rPr>
              <a:t>.</a:t>
            </a:r>
            <a:endParaRPr lang="tr-TR" dirty="0">
              <a:solidFill>
                <a:srgbClr val="FFFF00"/>
              </a:solidFill>
            </a:endParaRPr>
          </a:p>
          <a:p>
            <a:pPr marL="342900" indent="-342900" algn="ctr">
              <a:buFont typeface="Wingdings" panose="05000000000000000000" pitchFamily="2" charset="2"/>
              <a:buChar char="ü"/>
            </a:pPr>
            <a:r>
              <a:rPr lang="tr-TR" dirty="0">
                <a:solidFill>
                  <a:srgbClr val="FFFF00"/>
                </a:solidFill>
              </a:rPr>
              <a:t>Yukarıda sayılan ve disiplin cezası verilmesini gerektiren fiil ve hallere nitelik ve ağırlıkları itibariyle benzer eylemlerde bulunanlara da aynı neviden disiplin cezaları verilir</a:t>
            </a:r>
            <a:r>
              <a:rPr lang="tr-TR" dirty="0" smtClean="0">
                <a:solidFill>
                  <a:srgbClr val="FFFF00"/>
                </a:solidFill>
              </a:rPr>
              <a:t>.</a:t>
            </a:r>
            <a:endParaRPr lang="tr-TR" dirty="0">
              <a:solidFill>
                <a:srgbClr val="FFFF00"/>
              </a:solidFill>
            </a:endParaRPr>
          </a:p>
        </p:txBody>
      </p:sp>
    </p:spTree>
    <p:extLst>
      <p:ext uri="{BB962C8B-B14F-4D97-AF65-F5344CB8AC3E}">
        <p14:creationId xmlns:p14="http://schemas.microsoft.com/office/powerpoint/2010/main" val="3315597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0"/>
            <a:ext cx="8778242" cy="261019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2202871"/>
            <a:ext cx="9728143" cy="4505500"/>
          </a:xfrm>
        </p:spPr>
        <p:txBody>
          <a:bodyPr>
            <a:normAutofit/>
          </a:bodyPr>
          <a:lstStyle/>
          <a:p>
            <a:pPr algn="ctr"/>
            <a:endParaRPr lang="tr-TR" dirty="0" smtClean="0"/>
          </a:p>
          <a:p>
            <a:pPr marL="342900" indent="-342900" algn="ctr">
              <a:buFont typeface="Wingdings" panose="05000000000000000000" pitchFamily="2" charset="2"/>
              <a:buChar char="ü"/>
            </a:pPr>
            <a:r>
              <a:rPr lang="tr-TR" dirty="0" smtClean="0">
                <a:solidFill>
                  <a:srgbClr val="FFFF00"/>
                </a:solidFill>
              </a:rPr>
              <a:t>Öğrenim </a:t>
            </a:r>
            <a:r>
              <a:rPr lang="tr-TR" dirty="0">
                <a:solidFill>
                  <a:srgbClr val="FFFF00"/>
                </a:solidFill>
              </a:rPr>
              <a:t>durumları nedeniyle yükselebilecekleri kadroların son kademelerinde bulunan Devlet memurlarının, kademe ilerlemesinin durdurulması cezasının verilmesini gerektiren hallerde, brüt aylıklarının ¼’ü – ½’si kesilir ve tekerrüründe görevlerine son verilir.</a:t>
            </a:r>
          </a:p>
          <a:p>
            <a:pPr marL="342900" indent="-342900" algn="ctr">
              <a:buFont typeface="Wingdings" panose="05000000000000000000" pitchFamily="2" charset="2"/>
              <a:buChar char="ü"/>
            </a:pPr>
            <a:r>
              <a:rPr lang="tr-TR" dirty="0">
                <a:solidFill>
                  <a:srgbClr val="FFFF00"/>
                </a:solidFill>
              </a:rPr>
              <a:t>Özel kanunların disiplin suçları ve cezalarına ilişkin hükümleri saklıdır.</a:t>
            </a:r>
          </a:p>
          <a:p>
            <a:pPr marL="342900" indent="-342900" algn="ctr">
              <a:buFont typeface="Wingdings" panose="05000000000000000000" pitchFamily="2" charset="2"/>
              <a:buChar char="ü"/>
            </a:pPr>
            <a:r>
              <a:rPr lang="tr-TR" dirty="0">
                <a:solidFill>
                  <a:srgbClr val="FFFF00"/>
                </a:solidFill>
              </a:rPr>
              <a:t>Yukarıda yazılı disiplin kovuşturmasının yapılmış olması, fiilin genel hükümler kapsamına girmesi halinde, sanık hakkında ayrıca ceza kovuşturması açılmasına engel teşkil etmez.</a:t>
            </a:r>
          </a:p>
        </p:txBody>
      </p:sp>
    </p:spTree>
    <p:extLst>
      <p:ext uri="{BB962C8B-B14F-4D97-AF65-F5344CB8AC3E}">
        <p14:creationId xmlns:p14="http://schemas.microsoft.com/office/powerpoint/2010/main" val="309921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249381"/>
            <a:ext cx="8808723" cy="2485505"/>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126</a:t>
            </a:r>
            <a:br>
              <a:rPr lang="tr-TR" sz="3600" dirty="0" smtClean="0"/>
            </a:br>
            <a:r>
              <a:rPr lang="tr-TR" sz="3600" i="1" dirty="0"/>
              <a:t>Disiplin cezası vermeye yetkili amir ve </a:t>
            </a:r>
            <a:r>
              <a:rPr lang="tr-TR" sz="3600" i="1" dirty="0" smtClean="0"/>
              <a:t>kurullar</a:t>
            </a:r>
            <a:r>
              <a:rPr lang="tr-TR" sz="3600" dirty="0"/>
              <a:t/>
            </a:r>
            <a:br>
              <a:rPr lang="tr-TR" sz="3600" dirty="0"/>
            </a:br>
            <a:endParaRPr lang="tr-TR" sz="3600" dirty="0"/>
          </a:p>
        </p:txBody>
      </p:sp>
      <p:sp>
        <p:nvSpPr>
          <p:cNvPr id="3" name="Alt Başlık 2"/>
          <p:cNvSpPr>
            <a:spLocks noGrp="1"/>
          </p:cNvSpPr>
          <p:nvPr>
            <p:ph type="subTitle" idx="1"/>
          </p:nvPr>
        </p:nvSpPr>
        <p:spPr>
          <a:xfrm>
            <a:off x="1888632" y="2435629"/>
            <a:ext cx="9728143" cy="4272742"/>
          </a:xfrm>
        </p:spPr>
        <p:txBody>
          <a:bodyPr>
            <a:normAutofit fontScale="92500" lnSpcReduction="20000"/>
          </a:bodyPr>
          <a:lstStyle/>
          <a:p>
            <a:pPr algn="ctr"/>
            <a:endParaRPr lang="tr-TR" dirty="0" smtClean="0"/>
          </a:p>
          <a:p>
            <a:pPr marL="342900" indent="-342900" algn="ctr">
              <a:buFont typeface="Wingdings" panose="05000000000000000000" pitchFamily="2" charset="2"/>
              <a:buChar char="ü"/>
            </a:pPr>
            <a:r>
              <a:rPr lang="tr-TR" dirty="0" smtClean="0">
                <a:solidFill>
                  <a:srgbClr val="FFFF00"/>
                </a:solidFill>
              </a:rPr>
              <a:t>Uyarma</a:t>
            </a:r>
            <a:r>
              <a:rPr lang="tr-TR" dirty="0">
                <a:solidFill>
                  <a:srgbClr val="FFFF00"/>
                </a:solidFill>
              </a:rPr>
              <a:t>, kınama ve aylıktan kesme cezaları disiplin amirleri tarafından; kademe ilerlemesinin durdurulması cezası, memurun bağlı olduğu kurumdaki disiplin kurulunun kararı alındıktan sonra,  atamaya yetkili amirler il disiplin kurullarının kararlarına dayanan hallerde Valiler tarafından verilir.</a:t>
            </a:r>
          </a:p>
          <a:p>
            <a:pPr marL="342900" indent="-342900" algn="ctr">
              <a:buFont typeface="Wingdings" panose="05000000000000000000" pitchFamily="2" charset="2"/>
              <a:buChar char="ü"/>
            </a:pPr>
            <a:r>
              <a:rPr lang="tr-TR" dirty="0" smtClean="0">
                <a:solidFill>
                  <a:srgbClr val="FFFF00"/>
                </a:solidFill>
              </a:rPr>
              <a:t>Devlet </a:t>
            </a:r>
            <a:r>
              <a:rPr lang="tr-TR" dirty="0">
                <a:solidFill>
                  <a:srgbClr val="FFFF00"/>
                </a:solidFill>
              </a:rPr>
              <a:t>memurluğundan çıkarma cezası amirlerin bu yoldaki isteği üzerine, memurun bağlı bulunduğu kurumun yüksek disiplin kurulu kararı ile verilir.</a:t>
            </a:r>
          </a:p>
          <a:p>
            <a:pPr marL="342900" indent="-342900" algn="ctr">
              <a:buFont typeface="Wingdings" panose="05000000000000000000" pitchFamily="2" charset="2"/>
              <a:buChar char="ü"/>
            </a:pPr>
            <a:r>
              <a:rPr lang="tr-TR" dirty="0">
                <a:solidFill>
                  <a:srgbClr val="FFFF00"/>
                </a:solidFill>
              </a:rPr>
              <a:t>Disiplin kurulu ve yüksek disiplin kurulunun ayrı bir ceza tayinine yetkisi yoktur, cezayı kabul veya reddeder. Ret halinde atamaya yetkili amirler 15 gün  içinde başka bir disiplin cezası vermekte serbesttirler.</a:t>
            </a:r>
          </a:p>
          <a:p>
            <a:pPr marL="342900" indent="-342900" algn="ctr">
              <a:buFont typeface="Wingdings" panose="05000000000000000000" pitchFamily="2" charset="2"/>
              <a:buChar char="ü"/>
            </a:pPr>
            <a:r>
              <a:rPr lang="tr-TR" dirty="0">
                <a:solidFill>
                  <a:srgbClr val="FFFF00"/>
                </a:solidFill>
              </a:rPr>
              <a:t>Özel kanunların disiplin cezası vermeye yetkili amir ve kurullarla ilgili hükümleri saklıdır.</a:t>
            </a:r>
          </a:p>
        </p:txBody>
      </p:sp>
    </p:spTree>
    <p:extLst>
      <p:ext uri="{BB962C8B-B14F-4D97-AF65-F5344CB8AC3E}">
        <p14:creationId xmlns:p14="http://schemas.microsoft.com/office/powerpoint/2010/main" val="31036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415635"/>
            <a:ext cx="8808723" cy="2319251"/>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127</a:t>
            </a:r>
            <a:br>
              <a:rPr lang="tr-TR" sz="3600" dirty="0" smtClean="0"/>
            </a:br>
            <a:r>
              <a:rPr lang="tr-TR" sz="3600" i="1" dirty="0" smtClean="0"/>
              <a:t>Zamanaşımı</a:t>
            </a:r>
            <a:r>
              <a:rPr lang="tr-TR" sz="3600" dirty="0"/>
              <a:t/>
            </a:r>
            <a:br>
              <a:rPr lang="tr-TR" sz="3600" dirty="0"/>
            </a:br>
            <a:endParaRPr lang="tr-TR" sz="3600" dirty="0"/>
          </a:p>
        </p:txBody>
      </p:sp>
      <p:sp>
        <p:nvSpPr>
          <p:cNvPr id="3" name="Alt Başlık 2"/>
          <p:cNvSpPr>
            <a:spLocks noGrp="1"/>
          </p:cNvSpPr>
          <p:nvPr>
            <p:ph type="subTitle" idx="1"/>
          </p:nvPr>
        </p:nvSpPr>
        <p:spPr>
          <a:xfrm>
            <a:off x="1888632" y="2435629"/>
            <a:ext cx="9728143" cy="4272742"/>
          </a:xfrm>
        </p:spPr>
        <p:txBody>
          <a:bodyPr>
            <a:normAutofit lnSpcReduction="10000"/>
          </a:bodyPr>
          <a:lstStyle/>
          <a:p>
            <a:pPr algn="ctr"/>
            <a:endParaRPr lang="tr-TR" dirty="0" smtClean="0"/>
          </a:p>
          <a:p>
            <a:pPr algn="ctr"/>
            <a:r>
              <a:rPr lang="tr-TR" dirty="0">
                <a:solidFill>
                  <a:srgbClr val="FF0000"/>
                </a:solidFill>
              </a:rPr>
              <a:t>Bu Kanunun 125 inci maddesinde sayılan fiil ve halleri işleyenler hakkında, bu fiil ve hallerin işlendiğinin öğrenildiği tarihten </a:t>
            </a:r>
            <a:r>
              <a:rPr lang="tr-TR" dirty="0" smtClean="0">
                <a:solidFill>
                  <a:srgbClr val="FF0000"/>
                </a:solidFill>
              </a:rPr>
              <a:t>itibaren</a:t>
            </a:r>
            <a:endParaRPr lang="tr-TR" dirty="0">
              <a:solidFill>
                <a:srgbClr val="FF0000"/>
              </a:solidFill>
            </a:endParaRPr>
          </a:p>
          <a:p>
            <a:pPr algn="ctr"/>
            <a:r>
              <a:rPr lang="tr-TR" dirty="0">
                <a:solidFill>
                  <a:srgbClr val="FFFF00"/>
                </a:solidFill>
              </a:rPr>
              <a:t>a) Uyarma, kınama, aylıktan kesme ve kademe ilerlemesinin durdurulması cezalarında bir ay içinde disiplin soruşturmasına,</a:t>
            </a:r>
          </a:p>
          <a:p>
            <a:pPr algn="ctr"/>
            <a:r>
              <a:rPr lang="tr-TR" dirty="0">
                <a:solidFill>
                  <a:srgbClr val="FFFF00"/>
                </a:solidFill>
              </a:rPr>
              <a:t>b) Memurluktan çıkarma cezasında altı ay içinde disiplin kovuşturmasına,</a:t>
            </a:r>
          </a:p>
          <a:p>
            <a:pPr algn="ctr"/>
            <a:r>
              <a:rPr lang="tr-TR" dirty="0">
                <a:solidFill>
                  <a:srgbClr val="FFFF00"/>
                </a:solidFill>
              </a:rPr>
              <a:t>Başlanmadığı takdirde disiplin cezası verme yetkisi zamanaşımına uğrar.</a:t>
            </a:r>
          </a:p>
          <a:p>
            <a:pPr algn="ctr"/>
            <a:r>
              <a:rPr lang="tr-TR" dirty="0">
                <a:solidFill>
                  <a:srgbClr val="FFFF00"/>
                </a:solidFill>
              </a:rPr>
              <a:t>Disiplin cezasını gerektiren fiil ve hallerin işlendiği tarihten itibaren  nihayet iki yıl içinde disiplin cezası verilmediği takdirde ceza verme yetkisi zamanaşımına uğrar.</a:t>
            </a:r>
          </a:p>
        </p:txBody>
      </p:sp>
    </p:spTree>
    <p:extLst>
      <p:ext uri="{BB962C8B-B14F-4D97-AF65-F5344CB8AC3E}">
        <p14:creationId xmlns:p14="http://schemas.microsoft.com/office/powerpoint/2010/main" val="4047797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365759"/>
            <a:ext cx="8808723" cy="2369127"/>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128</a:t>
            </a:r>
            <a:br>
              <a:rPr lang="tr-TR" sz="3600" dirty="0" smtClean="0"/>
            </a:br>
            <a:r>
              <a:rPr lang="tr-TR" sz="3600" i="1" dirty="0"/>
              <a:t>Karar </a:t>
            </a:r>
            <a:r>
              <a:rPr lang="tr-TR" sz="3600" i="1" dirty="0" smtClean="0"/>
              <a:t>süresi</a:t>
            </a:r>
            <a:r>
              <a:rPr lang="tr-TR" sz="3600" dirty="0"/>
              <a:t/>
            </a:r>
            <a:br>
              <a:rPr lang="tr-TR" sz="3600" dirty="0"/>
            </a:br>
            <a:endParaRPr lang="tr-TR" sz="3600" dirty="0"/>
          </a:p>
        </p:txBody>
      </p:sp>
      <p:sp>
        <p:nvSpPr>
          <p:cNvPr id="3" name="Alt Başlık 2"/>
          <p:cNvSpPr>
            <a:spLocks noGrp="1"/>
          </p:cNvSpPr>
          <p:nvPr>
            <p:ph type="subTitle" idx="1"/>
          </p:nvPr>
        </p:nvSpPr>
        <p:spPr>
          <a:xfrm>
            <a:off x="1888632" y="2435629"/>
            <a:ext cx="9728143" cy="4272742"/>
          </a:xfrm>
        </p:spPr>
        <p:txBody>
          <a:bodyPr>
            <a:normAutofit fontScale="92500" lnSpcReduction="10000"/>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Disiplin amirleri uyarma, kınama ve aylıktan kesme cezalarını soruşturmanın tamamlandığı günden itibaren 15 gün içinde vermek zorundadırlar.</a:t>
            </a:r>
          </a:p>
          <a:p>
            <a:pPr marL="342900" indent="-342900" algn="ctr">
              <a:buFont typeface="Wingdings" panose="05000000000000000000" pitchFamily="2" charset="2"/>
              <a:buChar char="ü"/>
            </a:pPr>
            <a:r>
              <a:rPr lang="tr-TR" dirty="0">
                <a:solidFill>
                  <a:srgbClr val="FFFF00"/>
                </a:solidFill>
              </a:rPr>
              <a:t>Kademe ilerlemesinin durdurulması cezasını gerektiren hallerde soruşturma dosyası, kararını bildirmek üzere yetkili disiplin kuruluna 15 gün içinde tevdi edilir. Disiplin kurulu, dosyayı aldığı tarihten itibaren 30 gün içinde soruşturma evrakına göre kararını bildirir.</a:t>
            </a:r>
          </a:p>
          <a:p>
            <a:pPr marL="342900" indent="-342900" algn="ctr">
              <a:buFont typeface="Wingdings" panose="05000000000000000000" pitchFamily="2" charset="2"/>
              <a:buChar char="ü"/>
            </a:pPr>
            <a:r>
              <a:rPr lang="tr-TR" dirty="0">
                <a:solidFill>
                  <a:srgbClr val="FFFF00"/>
                </a:solidFill>
              </a:rPr>
              <a:t>Memurluktan çıkarma cezası için disiplin amirleri tarafından yaptırılan soruşturmaya ait dosya, memurun bağlı bulunduğu kurumun yüksek disiplin kuruluna tevdiinden itibaren azami altı ay içinde bu kurulca, </a:t>
            </a:r>
            <a:endParaRPr lang="tr-TR" dirty="0" smtClean="0">
              <a:solidFill>
                <a:srgbClr val="FFFF00"/>
              </a:solidFill>
            </a:endParaRPr>
          </a:p>
          <a:p>
            <a:pPr algn="ctr"/>
            <a:r>
              <a:rPr lang="tr-TR" dirty="0" smtClean="0">
                <a:solidFill>
                  <a:srgbClr val="FFFF00"/>
                </a:solidFill>
              </a:rPr>
              <a:t>karara </a:t>
            </a:r>
            <a:r>
              <a:rPr lang="tr-TR" dirty="0">
                <a:solidFill>
                  <a:srgbClr val="FFFF00"/>
                </a:solidFill>
              </a:rPr>
              <a:t>bağlanır.</a:t>
            </a:r>
          </a:p>
        </p:txBody>
      </p:sp>
    </p:spTree>
    <p:extLst>
      <p:ext uri="{BB962C8B-B14F-4D97-AF65-F5344CB8AC3E}">
        <p14:creationId xmlns:p14="http://schemas.microsoft.com/office/powerpoint/2010/main" val="105841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3582" y="465513"/>
            <a:ext cx="8808723" cy="226937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129</a:t>
            </a:r>
            <a:br>
              <a:rPr lang="tr-TR" sz="3600" dirty="0" smtClean="0"/>
            </a:br>
            <a:r>
              <a:rPr lang="tr-TR" sz="3600" i="1" dirty="0"/>
              <a:t>Yüksek disiplin kurullarının karar usulü, memurun hakkı</a:t>
            </a:r>
            <a:endParaRPr lang="tr-TR" sz="3600" dirty="0"/>
          </a:p>
        </p:txBody>
      </p:sp>
      <p:sp>
        <p:nvSpPr>
          <p:cNvPr id="3" name="Alt Başlık 2"/>
          <p:cNvSpPr>
            <a:spLocks noGrp="1"/>
          </p:cNvSpPr>
          <p:nvPr>
            <p:ph type="subTitle" idx="1"/>
          </p:nvPr>
        </p:nvSpPr>
        <p:spPr>
          <a:xfrm>
            <a:off x="1888632" y="2435629"/>
            <a:ext cx="9728143" cy="4272742"/>
          </a:xfrm>
        </p:spPr>
        <p:txBody>
          <a:bodyPr>
            <a:normAutofit/>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Yüksek disiplin kurulları kendilerine intikal eden dosyaların incelenmesinde, gerekli gördükleri takdirde, ilgilinin özlük dosyasını ve her nevi evrakı incelemeye, ilgili kurumlardan bilgi almaya, yeminli tanık ve bilirkişi dinlemeye veya </a:t>
            </a:r>
            <a:r>
              <a:rPr lang="tr-TR" dirty="0" err="1">
                <a:solidFill>
                  <a:srgbClr val="FFFF00"/>
                </a:solidFill>
              </a:rPr>
              <a:t>niyabeten</a:t>
            </a:r>
            <a:r>
              <a:rPr lang="tr-TR" dirty="0">
                <a:solidFill>
                  <a:srgbClr val="FFFF00"/>
                </a:solidFill>
              </a:rPr>
              <a:t> dinletmeye, mahallen keşif yapmaya veya yaptırmaya yetkilidirler.</a:t>
            </a:r>
          </a:p>
          <a:p>
            <a:pPr marL="342900" indent="-342900" algn="ctr">
              <a:buFont typeface="Wingdings" panose="05000000000000000000" pitchFamily="2" charset="2"/>
              <a:buChar char="ü"/>
            </a:pPr>
            <a:r>
              <a:rPr lang="tr-TR" dirty="0">
                <a:solidFill>
                  <a:srgbClr val="FFFF00"/>
                </a:solidFill>
              </a:rPr>
              <a:t>Hakkında memurluktan çıkarma cezası istenen memur, </a:t>
            </a:r>
            <a:r>
              <a:rPr lang="tr-TR" dirty="0" smtClean="0">
                <a:solidFill>
                  <a:srgbClr val="FFFF00"/>
                </a:solidFill>
              </a:rPr>
              <a:t>soruşturma </a:t>
            </a:r>
            <a:r>
              <a:rPr lang="tr-TR" dirty="0">
                <a:solidFill>
                  <a:srgbClr val="FFFF00"/>
                </a:solidFill>
              </a:rPr>
              <a:t>evrakını incelemeye, tanık dinletmeye, disiplin kurulunda sözlü veya yazılı olarak kendisi veya vekili vasıtasıyla savunma yapma hakkına </a:t>
            </a:r>
            <a:r>
              <a:rPr lang="tr-TR" dirty="0" smtClean="0">
                <a:solidFill>
                  <a:srgbClr val="FFFF00"/>
                </a:solidFill>
              </a:rPr>
              <a:t>sahiptir.</a:t>
            </a:r>
            <a:endParaRPr lang="tr-TR" dirty="0">
              <a:solidFill>
                <a:srgbClr val="FFFF00"/>
              </a:solidFill>
            </a:endParaRPr>
          </a:p>
        </p:txBody>
      </p:sp>
    </p:spTree>
    <p:extLst>
      <p:ext uri="{BB962C8B-B14F-4D97-AF65-F5344CB8AC3E}">
        <p14:creationId xmlns:p14="http://schemas.microsoft.com/office/powerpoint/2010/main" val="2638453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455022" y="407324"/>
            <a:ext cx="8808723" cy="169579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130</a:t>
            </a:r>
            <a:br>
              <a:rPr lang="tr-TR" sz="3600" dirty="0" smtClean="0"/>
            </a:br>
            <a:r>
              <a:rPr lang="tr-TR" sz="3600" i="1" dirty="0"/>
              <a:t>Savunma hakkı</a:t>
            </a:r>
            <a:endParaRPr lang="tr-TR" sz="3600" dirty="0"/>
          </a:p>
        </p:txBody>
      </p:sp>
      <p:sp>
        <p:nvSpPr>
          <p:cNvPr id="3" name="Alt Başlık 2"/>
          <p:cNvSpPr>
            <a:spLocks noGrp="1"/>
          </p:cNvSpPr>
          <p:nvPr>
            <p:ph type="subTitle" idx="1"/>
          </p:nvPr>
        </p:nvSpPr>
        <p:spPr>
          <a:xfrm>
            <a:off x="1888632" y="2435629"/>
            <a:ext cx="9728143" cy="3499658"/>
          </a:xfrm>
        </p:spPr>
        <p:txBody>
          <a:bodyPr>
            <a:normAutofit/>
          </a:bodyPr>
          <a:lstStyle/>
          <a:p>
            <a:pPr algn="ctr"/>
            <a:endParaRPr lang="tr-TR" dirty="0" smtClean="0"/>
          </a:p>
          <a:p>
            <a:pPr algn="ctr"/>
            <a:r>
              <a:rPr lang="tr-TR" dirty="0">
                <a:solidFill>
                  <a:srgbClr val="FF0000"/>
                </a:solidFill>
              </a:rPr>
              <a:t>Devlet memuru hakkında savunması alınmadan disiplin cezası verilemez</a:t>
            </a:r>
            <a:r>
              <a:rPr lang="tr-TR" dirty="0" smtClean="0">
                <a:solidFill>
                  <a:srgbClr val="FF0000"/>
                </a:solidFill>
              </a:rPr>
              <a:t>.</a:t>
            </a:r>
          </a:p>
          <a:p>
            <a:pPr algn="ctr"/>
            <a:endParaRPr lang="tr-TR" dirty="0">
              <a:solidFill>
                <a:srgbClr val="FFFF00"/>
              </a:solidFill>
            </a:endParaRPr>
          </a:p>
          <a:p>
            <a:pPr algn="ctr"/>
            <a:r>
              <a:rPr lang="tr-TR" dirty="0">
                <a:solidFill>
                  <a:srgbClr val="FFFF00"/>
                </a:solidFill>
              </a:rPr>
              <a:t>Soruşturmayı yapanın veya yetkili disiplin kurulunun 7 günden az olmamak üzere verdiği süre içinde veya belirtilen bir tarihte savunmasını </a:t>
            </a:r>
            <a:r>
              <a:rPr lang="tr-TR" dirty="0" smtClean="0">
                <a:solidFill>
                  <a:srgbClr val="FFFF00"/>
                </a:solidFill>
              </a:rPr>
              <a:t>yapmayan </a:t>
            </a:r>
            <a:r>
              <a:rPr lang="tr-TR" dirty="0">
                <a:solidFill>
                  <a:srgbClr val="FFFF00"/>
                </a:solidFill>
              </a:rPr>
              <a:t>memur, savunma hakkından vazgeçmiş sayılır.</a:t>
            </a:r>
          </a:p>
        </p:txBody>
      </p:sp>
    </p:spTree>
    <p:extLst>
      <p:ext uri="{BB962C8B-B14F-4D97-AF65-F5344CB8AC3E}">
        <p14:creationId xmlns:p14="http://schemas.microsoft.com/office/powerpoint/2010/main" val="223808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59304" y="157941"/>
            <a:ext cx="8791575" cy="1365279"/>
          </a:xfrm>
        </p:spPr>
        <p:txBody>
          <a:bodyPr>
            <a:normAutofit fontScale="90000"/>
          </a:bodyPr>
          <a:lstStyle/>
          <a:p>
            <a:pPr algn="ctr"/>
            <a:r>
              <a:rPr lang="tr-TR" sz="3200" dirty="0"/>
              <a:t>2547 </a:t>
            </a:r>
            <a:r>
              <a:rPr lang="tr-TR" sz="3200" dirty="0" smtClean="0"/>
              <a:t>sayılı kanun</a:t>
            </a:r>
            <a:br>
              <a:rPr lang="tr-TR" sz="3200" dirty="0" smtClean="0"/>
            </a:br>
            <a:r>
              <a:rPr lang="tr-TR" sz="3200" dirty="0" smtClean="0"/>
              <a:t>madde </a:t>
            </a:r>
            <a:r>
              <a:rPr lang="tr-TR" sz="3200" dirty="0"/>
              <a:t>53</a:t>
            </a:r>
            <a:br>
              <a:rPr lang="tr-TR" sz="3200" dirty="0"/>
            </a:br>
            <a:r>
              <a:rPr lang="tr-TR" sz="3200" dirty="0"/>
              <a:t>Disiplin ve Ceza İşleri</a:t>
            </a:r>
          </a:p>
        </p:txBody>
      </p:sp>
      <p:sp>
        <p:nvSpPr>
          <p:cNvPr id="3" name="Alt Başlık 2"/>
          <p:cNvSpPr>
            <a:spLocks noGrp="1"/>
          </p:cNvSpPr>
          <p:nvPr>
            <p:ph type="subTitle" idx="1"/>
          </p:nvPr>
        </p:nvSpPr>
        <p:spPr>
          <a:xfrm>
            <a:off x="1884736" y="1523220"/>
            <a:ext cx="9403947" cy="5077085"/>
          </a:xfrm>
        </p:spPr>
        <p:txBody>
          <a:bodyPr>
            <a:noAutofit/>
          </a:bodyPr>
          <a:lstStyle/>
          <a:p>
            <a:pPr algn="ctr"/>
            <a:endParaRPr lang="tr-TR" sz="2400" dirty="0" smtClean="0">
              <a:solidFill>
                <a:srgbClr val="FFFF00"/>
              </a:solidFill>
            </a:endParaRPr>
          </a:p>
          <a:p>
            <a:pPr algn="ctr"/>
            <a:r>
              <a:rPr lang="tr-TR" sz="2400" dirty="0" smtClean="0">
                <a:solidFill>
                  <a:srgbClr val="FFFF00"/>
                </a:solidFill>
              </a:rPr>
              <a:t>a. Yükseköğretim </a:t>
            </a:r>
            <a:r>
              <a:rPr lang="tr-TR" sz="2400" dirty="0">
                <a:solidFill>
                  <a:srgbClr val="FFFF00"/>
                </a:solidFill>
              </a:rPr>
              <a:t>Kurulu Başkanı üst kuruluşlar, rektörler ve bağımsız vakıf meslek yüksekokulu müdürlerinin </a:t>
            </a:r>
            <a:r>
              <a:rPr lang="tr-TR" sz="2400" dirty="0" smtClean="0">
                <a:solidFill>
                  <a:srgbClr val="FFFF00"/>
                </a:solidFill>
              </a:rPr>
              <a:t>(…); </a:t>
            </a:r>
            <a:r>
              <a:rPr lang="tr-TR" sz="2400" dirty="0">
                <a:solidFill>
                  <a:srgbClr val="FF0000"/>
                </a:solidFill>
              </a:rPr>
              <a:t>rektör, üniversitenin;</a:t>
            </a:r>
            <a:r>
              <a:rPr lang="tr-TR" sz="2400" dirty="0">
                <a:solidFill>
                  <a:srgbClr val="FFFF00"/>
                </a:solidFill>
              </a:rPr>
              <a:t> </a:t>
            </a:r>
            <a:r>
              <a:rPr lang="tr-TR" sz="2400" dirty="0" smtClean="0">
                <a:solidFill>
                  <a:srgbClr val="FFFF00"/>
                </a:solidFill>
              </a:rPr>
              <a:t>bağımsız </a:t>
            </a:r>
            <a:r>
              <a:rPr lang="tr-TR" sz="2400" dirty="0">
                <a:solidFill>
                  <a:srgbClr val="FFFF00"/>
                </a:solidFill>
              </a:rPr>
              <a:t>vakıf meslek yüksekokulu müdürü, bağımsız vakıf meslek yüksekokulunun; </a:t>
            </a:r>
            <a:r>
              <a:rPr lang="tr-TR" sz="2400" dirty="0">
                <a:solidFill>
                  <a:srgbClr val="FF0000"/>
                </a:solidFill>
              </a:rPr>
              <a:t>dekan, </a:t>
            </a:r>
            <a:r>
              <a:rPr lang="tr-TR" sz="2400" dirty="0" smtClean="0">
                <a:solidFill>
                  <a:srgbClr val="FF0000"/>
                </a:solidFill>
              </a:rPr>
              <a:t>fakültenin</a:t>
            </a:r>
            <a:r>
              <a:rPr lang="tr-TR" sz="2400" dirty="0">
                <a:solidFill>
                  <a:srgbClr val="FF0000"/>
                </a:solidFill>
              </a:rPr>
              <a:t>; enstitü ve yüksekokul müdürleri, enstitü ve yüksekokulların; </a:t>
            </a:r>
            <a:r>
              <a:rPr lang="tr-TR" sz="2400" dirty="0">
                <a:solidFill>
                  <a:srgbClr val="FFFF00"/>
                </a:solidFill>
              </a:rPr>
              <a:t>kadrosu bulunan uygulama araştırma merkezi ile bağımsız enstitü müdürleri, uygulama araştırma merkezi ile enstitünün; </a:t>
            </a:r>
            <a:r>
              <a:rPr lang="tr-TR" sz="2400" dirty="0">
                <a:solidFill>
                  <a:srgbClr val="FF0000"/>
                </a:solidFill>
              </a:rPr>
              <a:t>bu birimlerin genel sekreter veya sekreterleri de bağlı birim personelinin disiplin amirleridir. </a:t>
            </a:r>
          </a:p>
        </p:txBody>
      </p:sp>
    </p:spTree>
    <p:extLst>
      <p:ext uri="{BB962C8B-B14F-4D97-AF65-F5344CB8AC3E}">
        <p14:creationId xmlns:p14="http://schemas.microsoft.com/office/powerpoint/2010/main" val="2819974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48341" y="299257"/>
            <a:ext cx="8808723" cy="1795549"/>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131</a:t>
            </a:r>
            <a:br>
              <a:rPr lang="tr-TR" sz="3600" dirty="0" smtClean="0"/>
            </a:br>
            <a:r>
              <a:rPr lang="tr-TR" sz="3600" i="1" dirty="0"/>
              <a:t>Cezai kovuşturma ile disiplin kovuşturmasının bir arada </a:t>
            </a:r>
            <a:r>
              <a:rPr lang="tr-TR" sz="3600" i="1" dirty="0" smtClean="0"/>
              <a:t>yürütülmesi</a:t>
            </a:r>
            <a:endParaRPr lang="tr-TR" sz="3600" dirty="0"/>
          </a:p>
        </p:txBody>
      </p:sp>
      <p:sp>
        <p:nvSpPr>
          <p:cNvPr id="3" name="Alt Başlık 2"/>
          <p:cNvSpPr>
            <a:spLocks noGrp="1"/>
          </p:cNvSpPr>
          <p:nvPr>
            <p:ph type="subTitle" idx="1"/>
          </p:nvPr>
        </p:nvSpPr>
        <p:spPr>
          <a:xfrm>
            <a:off x="1888632" y="2435629"/>
            <a:ext cx="9728143" cy="4272742"/>
          </a:xfrm>
        </p:spPr>
        <p:txBody>
          <a:bodyPr>
            <a:normAutofit fontScale="92500" lnSpcReduction="20000"/>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Aynı olaydan dolayı memur hakkında ceza mahkemesinde kovuşturmaya başlanmış olması, disiplin kovuşturmasını geciktiremez.</a:t>
            </a:r>
          </a:p>
          <a:p>
            <a:pPr marL="342900" indent="-342900" algn="ctr">
              <a:buFont typeface="Wingdings" panose="05000000000000000000" pitchFamily="2" charset="2"/>
              <a:buChar char="ü"/>
            </a:pPr>
            <a:r>
              <a:rPr lang="tr-TR" dirty="0">
                <a:solidFill>
                  <a:srgbClr val="FFFF00"/>
                </a:solidFill>
              </a:rPr>
              <a:t>Memurun ceza kanununa göre </a:t>
            </a:r>
            <a:r>
              <a:rPr lang="tr-TR" dirty="0" smtClean="0">
                <a:solidFill>
                  <a:srgbClr val="FFFF00"/>
                </a:solidFill>
              </a:rPr>
              <a:t>mahkum </a:t>
            </a:r>
            <a:r>
              <a:rPr lang="tr-TR" dirty="0">
                <a:solidFill>
                  <a:srgbClr val="FFFF00"/>
                </a:solidFill>
              </a:rPr>
              <a:t>olması veya olmaması halleri, ayrıca disiplin cezasının uygulanmasına engel olamaz.</a:t>
            </a:r>
          </a:p>
          <a:p>
            <a:pPr marL="342900" indent="-342900" algn="ctr">
              <a:buFont typeface="Wingdings" panose="05000000000000000000" pitchFamily="2" charset="2"/>
              <a:buChar char="ü"/>
            </a:pPr>
            <a:r>
              <a:rPr lang="tr-TR" dirty="0" smtClean="0">
                <a:solidFill>
                  <a:srgbClr val="FFFF00"/>
                </a:solidFill>
              </a:rPr>
              <a:t>160 </a:t>
            </a:r>
            <a:r>
              <a:rPr lang="tr-TR" dirty="0">
                <a:solidFill>
                  <a:srgbClr val="FFFF00"/>
                </a:solidFill>
              </a:rPr>
              <a:t>sayılı Devlet Personel Dairesi Kurulması Hakkında Kanunun 4 üncü maddesinde sayılan kuruluşlarda çalışan personel hakkında; görevden doğan veya görevi sırasında işledikleri suçlarla kişisel suçları sebebiyle Cumhuriyet savcıları veya </a:t>
            </a:r>
            <a:r>
              <a:rPr lang="tr-TR" dirty="0" smtClean="0">
                <a:solidFill>
                  <a:srgbClr val="FFFF00"/>
                </a:solidFill>
              </a:rPr>
              <a:t>sorgu </a:t>
            </a:r>
            <a:r>
              <a:rPr lang="tr-TR" dirty="0">
                <a:solidFill>
                  <a:srgbClr val="FFFF00"/>
                </a:solidFill>
              </a:rPr>
              <a:t>hakimlikleri veya Memurun </a:t>
            </a:r>
            <a:r>
              <a:rPr lang="tr-TR" dirty="0" err="1" smtClean="0">
                <a:solidFill>
                  <a:srgbClr val="FFFF00"/>
                </a:solidFill>
              </a:rPr>
              <a:t>Muhakematı</a:t>
            </a:r>
            <a:r>
              <a:rPr lang="tr-TR" dirty="0" smtClean="0">
                <a:solidFill>
                  <a:srgbClr val="FFFF00"/>
                </a:solidFill>
              </a:rPr>
              <a:t> </a:t>
            </a:r>
            <a:r>
              <a:rPr lang="tr-TR" dirty="0">
                <a:solidFill>
                  <a:srgbClr val="FFFF00"/>
                </a:solidFill>
              </a:rPr>
              <a:t>hakkında Kanun uyarınca yetkili kurullarca yapılan soruşturma sonunda düzenlenen takipsizlik, meni muhakeme, iddianame, talepname veya lüzumu muhakeme karar suretleri ile ilgili mahkemelerce verilen kesinleşmiş karar suretleri bu personelin bağlı olduğu bakanlık veya kurum veya kuruluşa gönderilir</a:t>
            </a:r>
            <a:r>
              <a:rPr lang="tr-TR" dirty="0" smtClean="0">
                <a:solidFill>
                  <a:srgbClr val="FFFF00"/>
                </a:solidFill>
              </a:rPr>
              <a:t>.</a:t>
            </a:r>
            <a:endParaRPr lang="tr-TR" dirty="0">
              <a:solidFill>
                <a:srgbClr val="FFFF00"/>
              </a:solidFill>
            </a:endParaRPr>
          </a:p>
        </p:txBody>
      </p:sp>
    </p:spTree>
    <p:extLst>
      <p:ext uri="{BB962C8B-B14F-4D97-AF65-F5344CB8AC3E}">
        <p14:creationId xmlns:p14="http://schemas.microsoft.com/office/powerpoint/2010/main" val="3762503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48341" y="241069"/>
            <a:ext cx="8808723" cy="160435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132</a:t>
            </a:r>
            <a:br>
              <a:rPr lang="tr-TR" sz="3600" dirty="0" smtClean="0"/>
            </a:br>
            <a:r>
              <a:rPr lang="tr-TR" sz="3600" i="1" dirty="0"/>
              <a:t>Uygulama</a:t>
            </a:r>
            <a:endParaRPr lang="tr-TR" sz="3600" dirty="0"/>
          </a:p>
        </p:txBody>
      </p:sp>
      <p:sp>
        <p:nvSpPr>
          <p:cNvPr id="3" name="Alt Başlık 2"/>
          <p:cNvSpPr>
            <a:spLocks noGrp="1"/>
          </p:cNvSpPr>
          <p:nvPr>
            <p:ph type="subTitle" idx="1"/>
          </p:nvPr>
        </p:nvSpPr>
        <p:spPr>
          <a:xfrm>
            <a:off x="1888632" y="2435629"/>
            <a:ext cx="9728143" cy="4272742"/>
          </a:xfrm>
        </p:spPr>
        <p:txBody>
          <a:bodyPr>
            <a:normAutofit fontScale="92500" lnSpcReduction="20000"/>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Disiplin cezaları verildiği tarihten itibaren hüküm ifade eder ve derhal uygulanır.</a:t>
            </a:r>
          </a:p>
          <a:p>
            <a:pPr marL="342900" indent="-342900" algn="ctr">
              <a:buFont typeface="Wingdings" panose="05000000000000000000" pitchFamily="2" charset="2"/>
              <a:buChar char="ü"/>
            </a:pPr>
            <a:r>
              <a:rPr lang="tr-TR" dirty="0">
                <a:solidFill>
                  <a:srgbClr val="FFFF00"/>
                </a:solidFill>
              </a:rPr>
              <a:t>Aylıktan kesme cezası, cezanın veriliş tarihini takip eden aybaşında uygulanır.</a:t>
            </a:r>
          </a:p>
          <a:p>
            <a:pPr marL="342900" indent="-342900" algn="ctr">
              <a:buFont typeface="Wingdings" panose="05000000000000000000" pitchFamily="2" charset="2"/>
              <a:buChar char="ü"/>
            </a:pPr>
            <a:r>
              <a:rPr lang="tr-TR" dirty="0">
                <a:solidFill>
                  <a:srgbClr val="FFFF00"/>
                </a:solidFill>
              </a:rPr>
              <a:t>Verilen disiplin cezaları üst disiplin amirine, </a:t>
            </a:r>
            <a:r>
              <a:rPr lang="tr-TR" dirty="0">
                <a:solidFill>
                  <a:srgbClr val="FF0000"/>
                </a:solidFill>
              </a:rPr>
              <a:t>Devlet memurluğundan çıkarma cezası ayrıca Devlet Personel Başkanlığına bildirilir</a:t>
            </a:r>
            <a:r>
              <a:rPr lang="tr-TR" dirty="0" smtClean="0">
                <a:solidFill>
                  <a:srgbClr val="FF0000"/>
                </a:solidFill>
              </a:rPr>
              <a:t>.</a:t>
            </a:r>
            <a:endParaRPr lang="tr-TR" dirty="0">
              <a:solidFill>
                <a:srgbClr val="FF0000"/>
              </a:solidFill>
            </a:endParaRPr>
          </a:p>
          <a:p>
            <a:pPr marL="342900" indent="-342900" algn="ctr">
              <a:buFont typeface="Wingdings" panose="05000000000000000000" pitchFamily="2" charset="2"/>
              <a:buChar char="ü"/>
            </a:pPr>
            <a:r>
              <a:rPr lang="tr-TR" dirty="0" smtClean="0">
                <a:solidFill>
                  <a:srgbClr val="FFFF00"/>
                </a:solidFill>
              </a:rPr>
              <a:t>Aylıktan </a:t>
            </a:r>
            <a:r>
              <a:rPr lang="tr-TR" dirty="0">
                <a:solidFill>
                  <a:srgbClr val="FFFF00"/>
                </a:solidFill>
              </a:rPr>
              <a:t>kesme cezası ile tecziye edilenler 5 yıl, kademe ilerlemesinin durdurulması cezası ile tecziye edilenler 10 yıl boyunca daire başkanı kadrolarına, daire başkanı kadrosunun dengi ve daha üstü kadrolara, bölge ve il teşkilatlarının en üst yönetici kadrolarına, düzenleyici ve denetleyici kurumların başkanlık ve üyeliklerine, vali ve büyükelçi kadrolarına atanamazlar.</a:t>
            </a:r>
          </a:p>
        </p:txBody>
      </p:sp>
    </p:spTree>
    <p:extLst>
      <p:ext uri="{BB962C8B-B14F-4D97-AF65-F5344CB8AC3E}">
        <p14:creationId xmlns:p14="http://schemas.microsoft.com/office/powerpoint/2010/main" val="325954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133</a:t>
            </a:r>
            <a:br>
              <a:rPr lang="tr-TR" sz="3600" dirty="0" smtClean="0"/>
            </a:br>
            <a:r>
              <a:rPr lang="tr-TR" sz="3600" i="1" dirty="0"/>
              <a:t>Disiplin cezalarının bir süre sonra özlük dosyasından silinmesi</a:t>
            </a:r>
            <a:endParaRPr lang="tr-TR" sz="3600" dirty="0"/>
          </a:p>
        </p:txBody>
      </p:sp>
      <p:sp>
        <p:nvSpPr>
          <p:cNvPr id="3" name="Alt Başlık 2"/>
          <p:cNvSpPr>
            <a:spLocks noGrp="1"/>
          </p:cNvSpPr>
          <p:nvPr>
            <p:ph type="subTitle" idx="1"/>
          </p:nvPr>
        </p:nvSpPr>
        <p:spPr>
          <a:xfrm>
            <a:off x="1912184" y="2344189"/>
            <a:ext cx="9728143" cy="4272742"/>
          </a:xfrm>
        </p:spPr>
        <p:txBody>
          <a:bodyPr>
            <a:normAutofit fontScale="85000" lnSpcReduction="10000"/>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Disiplin cezaları memurun özlük dosyasına işlenir. </a:t>
            </a:r>
            <a:endParaRPr lang="tr-TR" dirty="0" smtClean="0">
              <a:solidFill>
                <a:srgbClr val="FFFF00"/>
              </a:solidFill>
            </a:endParaRPr>
          </a:p>
          <a:p>
            <a:pPr marL="342900" indent="-342900" algn="ctr">
              <a:buFont typeface="Wingdings" panose="05000000000000000000" pitchFamily="2" charset="2"/>
              <a:buChar char="ü"/>
            </a:pPr>
            <a:r>
              <a:rPr lang="tr-TR" dirty="0" smtClean="0">
                <a:solidFill>
                  <a:srgbClr val="FFFF00"/>
                </a:solidFill>
              </a:rPr>
              <a:t>Devlet </a:t>
            </a:r>
            <a:r>
              <a:rPr lang="tr-TR" dirty="0">
                <a:solidFill>
                  <a:srgbClr val="FFFF00"/>
                </a:solidFill>
              </a:rPr>
              <a:t>memurluğundan çıkarma cezasından başka bir disiplin cezasına çarptırılmış olan memur uyarma ve kınama cezalarının uygulanmasından 5 sene, </a:t>
            </a:r>
            <a:endParaRPr lang="tr-TR" dirty="0" smtClean="0">
              <a:solidFill>
                <a:srgbClr val="FFFF00"/>
              </a:solidFill>
            </a:endParaRPr>
          </a:p>
          <a:p>
            <a:pPr marL="342900" indent="-342900" algn="ctr">
              <a:buFont typeface="Wingdings" panose="05000000000000000000" pitchFamily="2" charset="2"/>
              <a:buChar char="ü"/>
            </a:pPr>
            <a:r>
              <a:rPr lang="tr-TR" dirty="0" smtClean="0">
                <a:solidFill>
                  <a:srgbClr val="FFFF00"/>
                </a:solidFill>
              </a:rPr>
              <a:t>diğer </a:t>
            </a:r>
            <a:r>
              <a:rPr lang="tr-TR" dirty="0">
                <a:solidFill>
                  <a:srgbClr val="FFFF00"/>
                </a:solidFill>
              </a:rPr>
              <a:t>cezaların uygulanmasından 10 sene sonra atamaya yetkili amire başvurarak, verilmiş olan cezalarının özlük dosyasından silinmesini isteyebilir.</a:t>
            </a:r>
          </a:p>
          <a:p>
            <a:pPr marL="342900" indent="-342900" algn="ctr">
              <a:buFont typeface="Wingdings" panose="05000000000000000000" pitchFamily="2" charset="2"/>
              <a:buChar char="ü"/>
            </a:pPr>
            <a:r>
              <a:rPr lang="tr-TR" dirty="0">
                <a:solidFill>
                  <a:srgbClr val="FFFF00"/>
                </a:solidFill>
              </a:rPr>
              <a:t>Memurun, yukarıda yazılan süreler içerisindeki davranışları, bu isteğini haklı kılacak nitelikte görülürse, isteğinin yerine getirilmesine karar verilerek bu karar özlük dosyasına işlenir.</a:t>
            </a:r>
          </a:p>
          <a:p>
            <a:pPr marL="342900" indent="-342900" algn="ctr">
              <a:buFont typeface="Wingdings" panose="05000000000000000000" pitchFamily="2" charset="2"/>
              <a:buChar char="ü"/>
            </a:pPr>
            <a:r>
              <a:rPr lang="tr-TR" dirty="0">
                <a:solidFill>
                  <a:srgbClr val="FFFF00"/>
                </a:solidFill>
              </a:rPr>
              <a:t>Kademe ilerlemesinin durdurulması cezasının özlük dosyasından çıkarılmasında disiplin kurulunun mütalaası alındıktan sonra yukarıdaki fıkra hükmü uygulanır.</a:t>
            </a:r>
          </a:p>
        </p:txBody>
      </p:sp>
    </p:spTree>
    <p:extLst>
      <p:ext uri="{BB962C8B-B14F-4D97-AF65-F5344CB8AC3E}">
        <p14:creationId xmlns:p14="http://schemas.microsoft.com/office/powerpoint/2010/main" val="3898914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03121" y="266007"/>
            <a:ext cx="9102436" cy="151291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134</a:t>
            </a:r>
            <a:br>
              <a:rPr lang="tr-TR" sz="3600" dirty="0" smtClean="0"/>
            </a:br>
            <a:r>
              <a:rPr lang="sv-SE" sz="3600" i="1" dirty="0"/>
              <a:t>Disiplin kurulları ve disiplin amirleri</a:t>
            </a:r>
            <a:endParaRPr lang="tr-TR" sz="3600" dirty="0"/>
          </a:p>
        </p:txBody>
      </p:sp>
      <p:sp>
        <p:nvSpPr>
          <p:cNvPr id="3" name="Alt Başlık 2"/>
          <p:cNvSpPr>
            <a:spLocks noGrp="1"/>
          </p:cNvSpPr>
          <p:nvPr>
            <p:ph type="subTitle" idx="1"/>
          </p:nvPr>
        </p:nvSpPr>
        <p:spPr>
          <a:xfrm>
            <a:off x="1903871" y="1837113"/>
            <a:ext cx="9728143" cy="5170516"/>
          </a:xfrm>
        </p:spPr>
        <p:txBody>
          <a:bodyPr>
            <a:normAutofit/>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Disiplin ve soruşturma işlerinde kanunlarla verilen görevleri yapmak üzere Kurum merkezinde bir Yüksek Disiplin Kurulu ile her ilde, bölge esasına göre çalışan kuruluşlarda bölge merkezinde ve kurum merkezinde ayrıca Milli Eğitim müdürlüklerinde birer Disiplin Kurulu bulunur</a:t>
            </a:r>
            <a:r>
              <a:rPr lang="tr-TR" dirty="0" smtClean="0">
                <a:solidFill>
                  <a:srgbClr val="FFFF00"/>
                </a:solidFill>
              </a:rPr>
              <a:t>.</a:t>
            </a:r>
            <a:endParaRPr lang="tr-TR" dirty="0">
              <a:solidFill>
                <a:srgbClr val="FFFF00"/>
              </a:solidFill>
            </a:endParaRPr>
          </a:p>
          <a:p>
            <a:pPr marL="342900" indent="-342900" algn="ctr">
              <a:buFont typeface="Wingdings" panose="05000000000000000000" pitchFamily="2" charset="2"/>
              <a:buChar char="ü"/>
            </a:pPr>
            <a:r>
              <a:rPr lang="tr-TR" dirty="0" smtClean="0">
                <a:solidFill>
                  <a:srgbClr val="FFFF00"/>
                </a:solidFill>
              </a:rPr>
              <a:t>Bu </a:t>
            </a:r>
            <a:r>
              <a:rPr lang="tr-TR" dirty="0">
                <a:solidFill>
                  <a:srgbClr val="FFFF00"/>
                </a:solidFill>
              </a:rPr>
              <a:t>kurulların kuruluş, üyelerinin görev süresi, görüşme ve karar usulü, hangi memurlar hakkında karar verebilecekleri ve disiplin amirlerinin tayin ve tespitinde uygulanacak esaslar ile bunların yetki ve sorumlulukları gibi hususlar Cumhurbaşkanınca çıkarılacak yönetmelikle düzenlenir</a:t>
            </a:r>
            <a:r>
              <a:rPr lang="tr-TR" dirty="0" smtClean="0">
                <a:solidFill>
                  <a:srgbClr val="FFFF00"/>
                </a:solidFill>
              </a:rPr>
              <a:t>.</a:t>
            </a:r>
            <a:endParaRPr lang="tr-TR" dirty="0">
              <a:solidFill>
                <a:srgbClr val="FFFF00"/>
              </a:solidFill>
            </a:endParaRPr>
          </a:p>
        </p:txBody>
      </p:sp>
    </p:spTree>
    <p:extLst>
      <p:ext uri="{BB962C8B-B14F-4D97-AF65-F5344CB8AC3E}">
        <p14:creationId xmlns:p14="http://schemas.microsoft.com/office/powerpoint/2010/main" val="3563882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135</a:t>
            </a:r>
            <a:br>
              <a:rPr lang="tr-TR" sz="3600" dirty="0" smtClean="0"/>
            </a:br>
            <a:r>
              <a:rPr lang="tr-TR" sz="3600" i="1" dirty="0" smtClean="0"/>
              <a:t>İtiraz</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marL="342900" indent="-342900" algn="ctr">
              <a:buFont typeface="Wingdings" panose="05000000000000000000" pitchFamily="2" charset="2"/>
              <a:buChar char="ü"/>
            </a:pPr>
            <a:r>
              <a:rPr lang="tr-TR" dirty="0" smtClean="0">
                <a:solidFill>
                  <a:srgbClr val="FFFF00"/>
                </a:solidFill>
              </a:rPr>
              <a:t>Disiplin </a:t>
            </a:r>
            <a:r>
              <a:rPr lang="tr-TR" dirty="0">
                <a:solidFill>
                  <a:srgbClr val="FFFF00"/>
                </a:solidFill>
              </a:rPr>
              <a:t>amirleri tarafından verilen uyarma, kınama ve aylıktan kesme cezalarına karşı disiplin kuruluna, kademe ilerlemesinin durdurulması cezasına karşı yüksek disiplin kuruluna itiraz edilebilir.</a:t>
            </a:r>
          </a:p>
          <a:p>
            <a:pPr marL="342900" indent="-342900" algn="ctr">
              <a:buFont typeface="Wingdings" panose="05000000000000000000" pitchFamily="2" charset="2"/>
              <a:buChar char="ü"/>
            </a:pPr>
            <a:r>
              <a:rPr lang="tr-TR" dirty="0">
                <a:solidFill>
                  <a:srgbClr val="FFFF00"/>
                </a:solidFill>
              </a:rPr>
              <a:t>İtirazda süre, kararın ilgiliye tebliği tarihinden itibaren yedi gündür. Süresi içinde itiraz edilmeyen disiplin cezaları kesinleşir.</a:t>
            </a:r>
          </a:p>
          <a:p>
            <a:pPr marL="342900" indent="-342900" algn="ctr">
              <a:buFont typeface="Wingdings" panose="05000000000000000000" pitchFamily="2" charset="2"/>
              <a:buChar char="ü"/>
            </a:pPr>
            <a:r>
              <a:rPr lang="tr-TR" dirty="0">
                <a:solidFill>
                  <a:srgbClr val="FFFF00"/>
                </a:solidFill>
              </a:rPr>
              <a:t>İtiraz mercileri, itiraz dilekçesi ile karar ve eklerinin kendilerine intikalinden itibaren otuz gün içinde kararlarını vermek zorundadır.</a:t>
            </a:r>
          </a:p>
          <a:p>
            <a:pPr marL="342900" indent="-342900" algn="ctr">
              <a:buFont typeface="Wingdings" panose="05000000000000000000" pitchFamily="2" charset="2"/>
              <a:buChar char="ü"/>
            </a:pPr>
            <a:r>
              <a:rPr lang="tr-TR" dirty="0">
                <a:solidFill>
                  <a:srgbClr val="FFFF00"/>
                </a:solidFill>
              </a:rPr>
              <a:t>İtirazın kabulü hâlinde, disiplin amirleri kararı gözden geçirerek verilen cezayı hafifletebilir veya tamamen kaldırabilirler.</a:t>
            </a:r>
          </a:p>
          <a:p>
            <a:pPr marL="342900" indent="-342900" algn="ctr">
              <a:buFont typeface="Wingdings" panose="05000000000000000000" pitchFamily="2" charset="2"/>
              <a:buChar char="ü"/>
            </a:pPr>
            <a:r>
              <a:rPr lang="tr-TR" dirty="0">
                <a:solidFill>
                  <a:srgbClr val="FFFF00"/>
                </a:solidFill>
              </a:rPr>
              <a:t>Disiplin cezalarına karşı idari yargı yoluna başvurulabilir.</a:t>
            </a:r>
          </a:p>
        </p:txBody>
      </p:sp>
    </p:spTree>
    <p:extLst>
      <p:ext uri="{BB962C8B-B14F-4D97-AF65-F5344CB8AC3E}">
        <p14:creationId xmlns:p14="http://schemas.microsoft.com/office/powerpoint/2010/main" val="328051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137</a:t>
            </a:r>
            <a:br>
              <a:rPr lang="tr-TR" sz="3600" dirty="0" smtClean="0"/>
            </a:br>
            <a:r>
              <a:rPr lang="tr-TR" sz="3600" i="1" dirty="0"/>
              <a:t>Görevden uzaklaştırma</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p>
          <a:p>
            <a:pPr marL="342900" indent="-342900" algn="ctr">
              <a:buFont typeface="Wingdings" panose="05000000000000000000" pitchFamily="2" charset="2"/>
              <a:buChar char="ü"/>
            </a:pPr>
            <a:r>
              <a:rPr lang="tr-TR" sz="2400" dirty="0">
                <a:solidFill>
                  <a:srgbClr val="FFFF00"/>
                </a:solidFill>
              </a:rPr>
              <a:t>Görevden uzaklaştırma, Devlet kamu hizmetlerinin gerektirdiği hallerde, görevi başında kalmasında sakınca görülecek Devlet memurları hakkında alınan ihtiyati bir tedbirdir.</a:t>
            </a:r>
          </a:p>
          <a:p>
            <a:pPr marL="342900" indent="-342900" algn="ctr">
              <a:buFont typeface="Wingdings" panose="05000000000000000000" pitchFamily="2" charset="2"/>
              <a:buChar char="ü"/>
            </a:pPr>
            <a:r>
              <a:rPr lang="tr-TR" sz="2400" dirty="0">
                <a:solidFill>
                  <a:srgbClr val="FFFF00"/>
                </a:solidFill>
              </a:rPr>
              <a:t>Görevden uzaklaştırma tedbiri, soruşturmanın herhangi bir safhasında da alınabilir.</a:t>
            </a:r>
          </a:p>
        </p:txBody>
      </p:sp>
    </p:spTree>
    <p:extLst>
      <p:ext uri="{BB962C8B-B14F-4D97-AF65-F5344CB8AC3E}">
        <p14:creationId xmlns:p14="http://schemas.microsoft.com/office/powerpoint/2010/main" val="3354221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138</a:t>
            </a:r>
            <a:br>
              <a:rPr lang="tr-TR" sz="3600" dirty="0" smtClean="0"/>
            </a:br>
            <a:r>
              <a:rPr lang="tr-TR" sz="3600" i="1" dirty="0"/>
              <a:t>Yetkililer</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p>
          <a:p>
            <a:pPr algn="ctr"/>
            <a:r>
              <a:rPr lang="tr-TR" dirty="0">
                <a:solidFill>
                  <a:srgbClr val="FF0000"/>
                </a:solidFill>
              </a:rPr>
              <a:t>Görevden uzaklaştırmaya yetkililer şunlardır.</a:t>
            </a:r>
          </a:p>
          <a:p>
            <a:pPr algn="ctr"/>
            <a:r>
              <a:rPr lang="tr-TR" dirty="0">
                <a:solidFill>
                  <a:srgbClr val="FFFF00"/>
                </a:solidFill>
              </a:rPr>
              <a:t>a) Atamaya yetkili amirler;</a:t>
            </a:r>
          </a:p>
          <a:p>
            <a:pPr algn="ctr"/>
            <a:r>
              <a:rPr lang="tr-TR" dirty="0">
                <a:solidFill>
                  <a:srgbClr val="FFFF00"/>
                </a:solidFill>
              </a:rPr>
              <a:t>b) Bakanlık ve genel müdürlük müfettişleri;</a:t>
            </a:r>
          </a:p>
          <a:p>
            <a:pPr algn="ctr"/>
            <a:r>
              <a:rPr lang="tr-TR" dirty="0">
                <a:solidFill>
                  <a:srgbClr val="FFFF00"/>
                </a:solidFill>
              </a:rPr>
              <a:t>c) İllerde valiler;</a:t>
            </a:r>
          </a:p>
          <a:p>
            <a:pPr algn="ctr"/>
            <a:r>
              <a:rPr lang="tr-TR" dirty="0">
                <a:solidFill>
                  <a:srgbClr val="FFFF00"/>
                </a:solidFill>
              </a:rPr>
              <a:t>ç) İlçelerde kaymakamlar (İlçe idare şube başkanları hakkında valinin muvafakati şarttır.)</a:t>
            </a:r>
          </a:p>
          <a:p>
            <a:pPr algn="ctr"/>
            <a:r>
              <a:rPr lang="tr-TR" dirty="0">
                <a:solidFill>
                  <a:srgbClr val="FFFF00"/>
                </a:solidFill>
              </a:rPr>
              <a:t>Valiler ve kaymakamlar tarafından alınan görevden uzaklaştırma tedbiri, memurun kurumuna derhal bildirilir.</a:t>
            </a:r>
          </a:p>
        </p:txBody>
      </p:sp>
    </p:spTree>
    <p:extLst>
      <p:ext uri="{BB962C8B-B14F-4D97-AF65-F5344CB8AC3E}">
        <p14:creationId xmlns:p14="http://schemas.microsoft.com/office/powerpoint/2010/main" val="284686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139</a:t>
            </a:r>
            <a:br>
              <a:rPr lang="tr-TR" sz="3600" dirty="0" smtClean="0"/>
            </a:br>
            <a:r>
              <a:rPr lang="tr-TR" sz="3600" i="1" dirty="0"/>
              <a:t>Görevden uzaklaştıran amirin </a:t>
            </a:r>
            <a:r>
              <a:rPr lang="tr-TR" sz="3600" i="1" dirty="0" smtClean="0"/>
              <a:t>sorumluluğu</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solidFill>
                <a:srgbClr val="FFFF00"/>
              </a:solidFill>
            </a:endParaRPr>
          </a:p>
          <a:p>
            <a:pPr marL="342900" indent="-342900" algn="ctr">
              <a:buFont typeface="Wingdings" panose="05000000000000000000" pitchFamily="2" charset="2"/>
              <a:buChar char="ü"/>
            </a:pPr>
            <a:r>
              <a:rPr lang="tr-TR" dirty="0">
                <a:solidFill>
                  <a:srgbClr val="FFFF00"/>
                </a:solidFill>
              </a:rPr>
              <a:t>Görevinden uzaklaştırılan Devlet memurları hakkında görevden uzaklaştırmayı izleyen 10 iş günü içinde soruşturmaya başlanması şarttır.</a:t>
            </a:r>
          </a:p>
          <a:p>
            <a:pPr marL="342900" indent="-342900" algn="ctr">
              <a:buFont typeface="Wingdings" panose="05000000000000000000" pitchFamily="2" charset="2"/>
              <a:buChar char="ü"/>
            </a:pPr>
            <a:r>
              <a:rPr lang="tr-TR" dirty="0">
                <a:solidFill>
                  <a:srgbClr val="FFFF00"/>
                </a:solidFill>
              </a:rPr>
              <a:t>Memuru görevden uzaklaştırdıktan sonra memur hakkında derhal soruşturmaya </a:t>
            </a:r>
            <a:r>
              <a:rPr lang="tr-TR" dirty="0" smtClean="0">
                <a:solidFill>
                  <a:srgbClr val="FFFF00"/>
                </a:solidFill>
              </a:rPr>
              <a:t>başlamayan</a:t>
            </a:r>
            <a:r>
              <a:rPr lang="tr-TR" dirty="0">
                <a:solidFill>
                  <a:srgbClr val="FFFF00"/>
                </a:solidFill>
              </a:rPr>
              <a:t>, keyfi olarak veya garaz veya kini </a:t>
            </a:r>
            <a:r>
              <a:rPr lang="tr-TR" dirty="0" smtClean="0">
                <a:solidFill>
                  <a:srgbClr val="FFFF00"/>
                </a:solidFill>
              </a:rPr>
              <a:t>dolayısıyla </a:t>
            </a:r>
            <a:r>
              <a:rPr lang="tr-TR" dirty="0">
                <a:solidFill>
                  <a:srgbClr val="FFFF00"/>
                </a:solidFill>
              </a:rPr>
              <a:t>bu tasarrufu yaptığı, yaptırılan soruşturma sonunda anlaşılan amirler, hukuki, mali ve cezai sorumluluğa tabidirler.</a:t>
            </a:r>
          </a:p>
        </p:txBody>
      </p:sp>
    </p:spTree>
    <p:extLst>
      <p:ext uri="{BB962C8B-B14F-4D97-AF65-F5344CB8AC3E}">
        <p14:creationId xmlns:p14="http://schemas.microsoft.com/office/powerpoint/2010/main" val="3165324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140</a:t>
            </a:r>
            <a:br>
              <a:rPr lang="tr-TR" sz="3600" dirty="0" smtClean="0"/>
            </a:br>
            <a:r>
              <a:rPr lang="tr-TR" sz="3600" i="1" dirty="0"/>
              <a:t>Ceza kovuşturması sırasında görevden </a:t>
            </a:r>
            <a:r>
              <a:rPr lang="tr-TR" sz="3600" i="1" dirty="0" smtClean="0"/>
              <a:t>uzaklaştırma</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p>
          <a:p>
            <a:pPr marL="342900" indent="-342900" algn="ctr">
              <a:buFont typeface="Wingdings" panose="05000000000000000000" pitchFamily="2" charset="2"/>
              <a:buChar char="ü"/>
            </a:pPr>
            <a:r>
              <a:rPr lang="tr-TR" sz="2400" dirty="0">
                <a:solidFill>
                  <a:srgbClr val="FFFF00"/>
                </a:solidFill>
              </a:rPr>
              <a:t>Haklarında mahkemelerce cezai kovuşturma yapılan Devlet memurları da 138 inci maddedeki yetkililer tarafından görevden uzaklaştırılabilirler.</a:t>
            </a:r>
          </a:p>
        </p:txBody>
      </p:sp>
    </p:spTree>
    <p:extLst>
      <p:ext uri="{BB962C8B-B14F-4D97-AF65-F5344CB8AC3E}">
        <p14:creationId xmlns:p14="http://schemas.microsoft.com/office/powerpoint/2010/main" val="965092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141</a:t>
            </a:r>
            <a:br>
              <a:rPr lang="tr-TR" sz="3600" dirty="0" smtClean="0"/>
            </a:br>
            <a:r>
              <a:rPr lang="tr-TR" sz="3600" i="1" dirty="0"/>
              <a:t>Görevden uzaklaştırılan veya görevinden uzak kalan memurların hak ve </a:t>
            </a:r>
            <a:r>
              <a:rPr lang="tr-TR" sz="3600" i="1" dirty="0" smtClean="0"/>
              <a:t>yükümlülüğü</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marL="342900" indent="-342900" algn="ctr">
              <a:buFont typeface="Wingdings" panose="05000000000000000000" pitchFamily="2" charset="2"/>
              <a:buChar char="ü"/>
            </a:pPr>
            <a:r>
              <a:rPr lang="tr-TR" dirty="0" smtClean="0">
                <a:solidFill>
                  <a:srgbClr val="FFFF00"/>
                </a:solidFill>
              </a:rPr>
              <a:t>Görevden </a:t>
            </a:r>
            <a:r>
              <a:rPr lang="tr-TR" dirty="0">
                <a:solidFill>
                  <a:srgbClr val="FFFF00"/>
                </a:solidFill>
              </a:rPr>
              <a:t>uzaklaştırılan ve görevi ile ilgili olsun veya olmasın herhangi bir suçtan tutuklanan veya gözaltına alınan memurlara bu süre içinde aylıklarının üçte ikisi ödenir. Bu gibiler bu Kanunun öngördüğü sosyal hak ve yardımlardan faydalanmaya devam ederler.</a:t>
            </a:r>
          </a:p>
          <a:p>
            <a:pPr marL="342900" indent="-342900" algn="ctr">
              <a:buFont typeface="Wingdings" panose="05000000000000000000" pitchFamily="2" charset="2"/>
              <a:buChar char="ü"/>
            </a:pPr>
            <a:r>
              <a:rPr lang="tr-TR" dirty="0">
                <a:solidFill>
                  <a:srgbClr val="FFFF00"/>
                </a:solidFill>
              </a:rPr>
              <a:t>143 üncü maddede sayılan durumların gerçekleşmesi halinde, bunların aylıklarının kesilmiş olan üçte biri kendilerine ödenir ve görevden uzakta geçirdikleri süre, derecelerindeki kademe</a:t>
            </a:r>
          </a:p>
          <a:p>
            <a:pPr marL="342900" indent="-342900" algn="ctr">
              <a:buFont typeface="Wingdings" panose="05000000000000000000" pitchFamily="2" charset="2"/>
              <a:buChar char="ü"/>
            </a:pPr>
            <a:r>
              <a:rPr lang="tr-TR" dirty="0">
                <a:solidFill>
                  <a:srgbClr val="FFFF00"/>
                </a:solidFill>
              </a:rPr>
              <a:t>ilerlemesinde ve bu sürenin derece yükselmesi için gerekli en az bekleme süresini aşan kısmı</a:t>
            </a:r>
            <a:r>
              <a:rPr lang="tr-TR" dirty="0" smtClean="0">
                <a:solidFill>
                  <a:srgbClr val="FFFF00"/>
                </a:solidFill>
              </a:rPr>
              <a:t>, üst </a:t>
            </a:r>
            <a:r>
              <a:rPr lang="tr-TR" dirty="0">
                <a:solidFill>
                  <a:srgbClr val="FFFF00"/>
                </a:solidFill>
              </a:rPr>
              <a:t>dereceye yükselmeleri halinde, bu derecede kademe ilerlemesi yapılmak suretiyle  değerlendirilir.</a:t>
            </a:r>
          </a:p>
        </p:txBody>
      </p:sp>
    </p:spTree>
    <p:extLst>
      <p:ext uri="{BB962C8B-B14F-4D97-AF65-F5344CB8AC3E}">
        <p14:creationId xmlns:p14="http://schemas.microsoft.com/office/powerpoint/2010/main" val="3220218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01115" y="274319"/>
            <a:ext cx="8791575" cy="1404851"/>
          </a:xfrm>
        </p:spPr>
        <p:txBody>
          <a:bodyPr>
            <a:normAutofit fontScale="90000"/>
          </a:bodyPr>
          <a:lstStyle/>
          <a:p>
            <a:pPr algn="ctr"/>
            <a:r>
              <a:rPr lang="tr-TR" sz="3200" dirty="0"/>
              <a:t>2547 </a:t>
            </a:r>
            <a:r>
              <a:rPr lang="tr-TR" sz="3200" dirty="0" smtClean="0"/>
              <a:t>sayılı kanun</a:t>
            </a:r>
            <a:br>
              <a:rPr lang="tr-TR" sz="3200" dirty="0" smtClean="0"/>
            </a:br>
            <a:r>
              <a:rPr lang="tr-TR" sz="3200" dirty="0" smtClean="0"/>
              <a:t>madde </a:t>
            </a:r>
            <a:r>
              <a:rPr lang="tr-TR" sz="3200" dirty="0"/>
              <a:t>53</a:t>
            </a:r>
            <a:br>
              <a:rPr lang="tr-TR" sz="3200" dirty="0"/>
            </a:br>
            <a:r>
              <a:rPr lang="tr-TR" sz="3200" dirty="0"/>
              <a:t>Disiplin ve Ceza İşleri</a:t>
            </a:r>
          </a:p>
        </p:txBody>
      </p:sp>
      <p:sp>
        <p:nvSpPr>
          <p:cNvPr id="3" name="Alt Başlık 2"/>
          <p:cNvSpPr>
            <a:spLocks noGrp="1"/>
          </p:cNvSpPr>
          <p:nvPr>
            <p:ph type="subTitle" idx="1"/>
          </p:nvPr>
        </p:nvSpPr>
        <p:spPr>
          <a:xfrm>
            <a:off x="1876424" y="1778923"/>
            <a:ext cx="9403947" cy="5411586"/>
          </a:xfrm>
        </p:spPr>
        <p:txBody>
          <a:bodyPr>
            <a:noAutofit/>
          </a:bodyPr>
          <a:lstStyle/>
          <a:p>
            <a:pPr algn="ctr"/>
            <a:r>
              <a:rPr lang="tr-TR" sz="1700" dirty="0" smtClean="0">
                <a:solidFill>
                  <a:srgbClr val="FFFF00"/>
                </a:solidFill>
              </a:rPr>
              <a:t>b</a:t>
            </a:r>
            <a:r>
              <a:rPr lang="tr-TR" sz="1700" dirty="0">
                <a:solidFill>
                  <a:srgbClr val="FFFF00"/>
                </a:solidFill>
              </a:rPr>
              <a:t>. </a:t>
            </a:r>
            <a:r>
              <a:rPr lang="tr-TR" sz="1700" dirty="0" smtClean="0">
                <a:solidFill>
                  <a:srgbClr val="FFFF00"/>
                </a:solidFill>
              </a:rPr>
              <a:t>Devlet </a:t>
            </a:r>
            <a:r>
              <a:rPr lang="tr-TR" sz="1700" dirty="0">
                <a:solidFill>
                  <a:srgbClr val="FFFF00"/>
                </a:solidFill>
              </a:rPr>
              <a:t>ve vakıf yükseköğretim kurumlarının </a:t>
            </a:r>
            <a:r>
              <a:rPr lang="tr-TR" sz="1700" dirty="0" smtClean="0">
                <a:solidFill>
                  <a:srgbClr val="FFFF00"/>
                </a:solidFill>
              </a:rPr>
              <a:t>öğretim </a:t>
            </a:r>
            <a:r>
              <a:rPr lang="tr-TR" sz="1700" dirty="0">
                <a:solidFill>
                  <a:srgbClr val="FFFF00"/>
                </a:solidFill>
              </a:rPr>
              <a:t>elemanlarına uygulanabilecek disiplin cezaları </a:t>
            </a:r>
            <a:endParaRPr lang="tr-TR" sz="1700" dirty="0" smtClean="0">
              <a:solidFill>
                <a:srgbClr val="FFFF00"/>
              </a:solidFill>
            </a:endParaRPr>
          </a:p>
          <a:p>
            <a:pPr algn="ctr"/>
            <a:r>
              <a:rPr lang="tr-TR" sz="1700" dirty="0" smtClean="0">
                <a:solidFill>
                  <a:srgbClr val="FFFF00"/>
                </a:solidFill>
              </a:rPr>
              <a:t>uyarma</a:t>
            </a:r>
            <a:r>
              <a:rPr lang="tr-TR" sz="1700" dirty="0">
                <a:solidFill>
                  <a:srgbClr val="FFFF00"/>
                </a:solidFill>
              </a:rPr>
              <a:t>, </a:t>
            </a:r>
            <a:endParaRPr lang="tr-TR" sz="1700" dirty="0" smtClean="0">
              <a:solidFill>
                <a:srgbClr val="FFFF00"/>
              </a:solidFill>
            </a:endParaRPr>
          </a:p>
          <a:p>
            <a:pPr algn="ctr"/>
            <a:r>
              <a:rPr lang="tr-TR" sz="1700" dirty="0" smtClean="0">
                <a:solidFill>
                  <a:srgbClr val="FFFF00"/>
                </a:solidFill>
              </a:rPr>
              <a:t>kınama</a:t>
            </a:r>
            <a:r>
              <a:rPr lang="tr-TR" sz="1700" dirty="0">
                <a:solidFill>
                  <a:srgbClr val="FFFF00"/>
                </a:solidFill>
              </a:rPr>
              <a:t>, </a:t>
            </a:r>
            <a:endParaRPr lang="tr-TR" sz="1700" dirty="0" smtClean="0">
              <a:solidFill>
                <a:srgbClr val="FFFF00"/>
              </a:solidFill>
            </a:endParaRPr>
          </a:p>
          <a:p>
            <a:pPr algn="ctr"/>
            <a:r>
              <a:rPr lang="tr-TR" sz="1700" dirty="0" smtClean="0">
                <a:solidFill>
                  <a:srgbClr val="FFFF00"/>
                </a:solidFill>
              </a:rPr>
              <a:t>aylıktan </a:t>
            </a:r>
            <a:r>
              <a:rPr lang="tr-TR" sz="1700" dirty="0">
                <a:solidFill>
                  <a:srgbClr val="FFFF00"/>
                </a:solidFill>
              </a:rPr>
              <a:t>veya ücretten kesme, </a:t>
            </a:r>
            <a:endParaRPr lang="tr-TR" sz="1700" dirty="0" smtClean="0">
              <a:solidFill>
                <a:srgbClr val="FFFF00"/>
              </a:solidFill>
            </a:endParaRPr>
          </a:p>
          <a:p>
            <a:pPr algn="ctr"/>
            <a:r>
              <a:rPr lang="tr-TR" sz="1700" dirty="0" smtClean="0">
                <a:solidFill>
                  <a:srgbClr val="FFFF00"/>
                </a:solidFill>
              </a:rPr>
              <a:t>kademe </a:t>
            </a:r>
            <a:r>
              <a:rPr lang="tr-TR" sz="1700" dirty="0">
                <a:solidFill>
                  <a:srgbClr val="FFFF00"/>
                </a:solidFill>
              </a:rPr>
              <a:t>ilerlemesinin durdurulması veya birden fazla ücretten kesme, </a:t>
            </a:r>
            <a:endParaRPr lang="tr-TR" sz="1700" dirty="0" smtClean="0">
              <a:solidFill>
                <a:srgbClr val="FFFF00"/>
              </a:solidFill>
            </a:endParaRPr>
          </a:p>
          <a:p>
            <a:pPr algn="ctr"/>
            <a:r>
              <a:rPr lang="tr-TR" sz="1700" dirty="0" smtClean="0">
                <a:solidFill>
                  <a:srgbClr val="FFFF00"/>
                </a:solidFill>
              </a:rPr>
              <a:t>üniversite </a:t>
            </a:r>
            <a:r>
              <a:rPr lang="tr-TR" sz="1700" dirty="0">
                <a:solidFill>
                  <a:srgbClr val="FFFF00"/>
                </a:solidFill>
              </a:rPr>
              <a:t>öğretim </a:t>
            </a:r>
            <a:r>
              <a:rPr lang="tr-TR" sz="1700" dirty="0" smtClean="0">
                <a:solidFill>
                  <a:srgbClr val="FFFF00"/>
                </a:solidFill>
              </a:rPr>
              <a:t>mesleğinden </a:t>
            </a:r>
            <a:r>
              <a:rPr lang="tr-TR" sz="1700" dirty="0">
                <a:solidFill>
                  <a:srgbClr val="FFFF00"/>
                </a:solidFill>
              </a:rPr>
              <a:t>çıkarma ve kamu görevinden çıkarma cezalarıdır. </a:t>
            </a:r>
            <a:endParaRPr lang="tr-TR" sz="1700" dirty="0" smtClean="0">
              <a:solidFill>
                <a:srgbClr val="FFFF00"/>
              </a:solidFill>
            </a:endParaRPr>
          </a:p>
          <a:p>
            <a:pPr algn="ctr"/>
            <a:r>
              <a:rPr lang="tr-TR" sz="1700" dirty="0" smtClean="0">
                <a:solidFill>
                  <a:srgbClr val="FFFF00"/>
                </a:solidFill>
              </a:rPr>
              <a:t>Öğretim </a:t>
            </a:r>
            <a:r>
              <a:rPr lang="tr-TR" sz="1700" dirty="0">
                <a:solidFill>
                  <a:srgbClr val="FFFF00"/>
                </a:solidFill>
              </a:rPr>
              <a:t>elemanları dışında iş sözleşmesiyle çalışan personel 22/5/2003 tarihli ve 4857 sayılı İş Kanunu ve iş sözleşmesi veya toplu iş sözleşmesine tabidir. </a:t>
            </a:r>
            <a:endParaRPr lang="tr-TR" sz="1700" dirty="0" smtClean="0">
              <a:solidFill>
                <a:srgbClr val="FFFF00"/>
              </a:solidFill>
            </a:endParaRPr>
          </a:p>
          <a:p>
            <a:pPr algn="ctr"/>
            <a:r>
              <a:rPr lang="tr-TR" sz="2400" dirty="0" smtClean="0">
                <a:solidFill>
                  <a:srgbClr val="00CC00"/>
                </a:solidFill>
              </a:rPr>
              <a:t>Memurlar </a:t>
            </a:r>
            <a:r>
              <a:rPr lang="tr-TR" sz="2400" dirty="0">
                <a:solidFill>
                  <a:srgbClr val="00CC00"/>
                </a:solidFill>
              </a:rPr>
              <a:t>hakkında ise 657 sayılı Devlet Memurları Kanununun 125 inci maddesi uygulanır</a:t>
            </a:r>
            <a:r>
              <a:rPr lang="tr-TR" sz="2400" dirty="0" smtClean="0">
                <a:solidFill>
                  <a:srgbClr val="00CC00"/>
                </a:solidFill>
              </a:rPr>
              <a:t>.</a:t>
            </a:r>
            <a:endParaRPr lang="tr-TR" sz="2400" dirty="0">
              <a:solidFill>
                <a:srgbClr val="00CC00"/>
              </a:solidFill>
            </a:endParaRPr>
          </a:p>
        </p:txBody>
      </p:sp>
    </p:spTree>
    <p:extLst>
      <p:ext uri="{BB962C8B-B14F-4D97-AF65-F5344CB8AC3E}">
        <p14:creationId xmlns:p14="http://schemas.microsoft.com/office/powerpoint/2010/main" val="4068257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142</a:t>
            </a:r>
            <a:br>
              <a:rPr lang="tr-TR" sz="3600" dirty="0" smtClean="0"/>
            </a:br>
            <a:r>
              <a:rPr lang="tr-TR" sz="3600" i="1" dirty="0"/>
              <a:t>Tedbirin </a:t>
            </a:r>
            <a:r>
              <a:rPr lang="tr-TR" sz="3600" i="1" dirty="0" smtClean="0"/>
              <a:t>kaldırılması</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Soruşturma sonunda disiplin yüzünden memurluktan çıkarma veya cezai bir işlem uygulanmasına lüzum </a:t>
            </a:r>
            <a:r>
              <a:rPr lang="tr-TR" dirty="0" smtClean="0">
                <a:solidFill>
                  <a:srgbClr val="FFFF00"/>
                </a:solidFill>
              </a:rPr>
              <a:t>kalmayan </a:t>
            </a:r>
            <a:r>
              <a:rPr lang="tr-TR" dirty="0">
                <a:solidFill>
                  <a:srgbClr val="FFFF00"/>
                </a:solidFill>
              </a:rPr>
              <a:t>Devlet memurları için alınmış olan görevden uzaklaştırma tedbiri, 138 inci maddedeki yetkililerce (Müfettişler tarafından görevden uzaklaştırılanlar hakkında atamaya yetkili amirlerce) derhal kaldırılır.</a:t>
            </a:r>
          </a:p>
          <a:p>
            <a:pPr marL="342900" indent="-342900" algn="ctr">
              <a:buFont typeface="Wingdings" panose="05000000000000000000" pitchFamily="2" charset="2"/>
              <a:buChar char="ü"/>
            </a:pPr>
            <a:r>
              <a:rPr lang="tr-TR" dirty="0">
                <a:solidFill>
                  <a:srgbClr val="FFFF00"/>
                </a:solidFill>
              </a:rPr>
              <a:t>Görevden uzaklaştırma tedbirini </a:t>
            </a:r>
            <a:r>
              <a:rPr lang="tr-TR" dirty="0" smtClean="0">
                <a:solidFill>
                  <a:srgbClr val="FFFF00"/>
                </a:solidFill>
              </a:rPr>
              <a:t>kaldırmayan </a:t>
            </a:r>
            <a:r>
              <a:rPr lang="tr-TR" dirty="0">
                <a:solidFill>
                  <a:srgbClr val="FFFF00"/>
                </a:solidFill>
              </a:rPr>
              <a:t>görevli hakkında 139 uncu madde hükmü uygulanır.</a:t>
            </a:r>
          </a:p>
          <a:p>
            <a:pPr algn="ctr"/>
            <a:r>
              <a:rPr lang="tr-TR" dirty="0">
                <a:solidFill>
                  <a:srgbClr val="FFFF00"/>
                </a:solidFill>
              </a:rPr>
              <a:t> </a:t>
            </a:r>
          </a:p>
        </p:txBody>
      </p:sp>
    </p:spTree>
    <p:extLst>
      <p:ext uri="{BB962C8B-B14F-4D97-AF65-F5344CB8AC3E}">
        <p14:creationId xmlns:p14="http://schemas.microsoft.com/office/powerpoint/2010/main" val="1584496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143</a:t>
            </a:r>
            <a:br>
              <a:rPr lang="tr-TR" sz="3600" dirty="0" smtClean="0"/>
            </a:br>
            <a:r>
              <a:rPr lang="tr-TR" sz="3600" i="1" dirty="0"/>
              <a:t>Memurun göreve tekrar başlatılması zorunlu olan </a:t>
            </a:r>
            <a:r>
              <a:rPr lang="tr-TR" sz="3600" i="1" dirty="0" smtClean="0"/>
              <a:t>haller</a:t>
            </a:r>
            <a:endParaRPr lang="tr-TR" sz="3600" dirty="0"/>
          </a:p>
        </p:txBody>
      </p:sp>
      <p:sp>
        <p:nvSpPr>
          <p:cNvPr id="3" name="Alt Başlık 2"/>
          <p:cNvSpPr>
            <a:spLocks noGrp="1"/>
          </p:cNvSpPr>
          <p:nvPr>
            <p:ph type="subTitle" idx="1"/>
          </p:nvPr>
        </p:nvSpPr>
        <p:spPr>
          <a:xfrm>
            <a:off x="1920496" y="2352502"/>
            <a:ext cx="9728143" cy="4272742"/>
          </a:xfrm>
        </p:spPr>
        <p:txBody>
          <a:bodyPr>
            <a:normAutofit fontScale="92500" lnSpcReduction="10000"/>
          </a:bodyPr>
          <a:lstStyle/>
          <a:p>
            <a:pPr algn="ctr"/>
            <a:endParaRPr lang="tr-TR" dirty="0" smtClean="0"/>
          </a:p>
          <a:p>
            <a:pPr algn="ctr"/>
            <a:r>
              <a:rPr lang="tr-TR" dirty="0">
                <a:solidFill>
                  <a:srgbClr val="FF0000"/>
                </a:solidFill>
              </a:rPr>
              <a:t>Soruşturma veya yargılama sonunda yetkili </a:t>
            </a:r>
            <a:r>
              <a:rPr lang="tr-TR" dirty="0" smtClean="0">
                <a:solidFill>
                  <a:srgbClr val="FF0000"/>
                </a:solidFill>
              </a:rPr>
              <a:t>mercilerce</a:t>
            </a:r>
            <a:endParaRPr lang="tr-TR" dirty="0">
              <a:solidFill>
                <a:srgbClr val="FF0000"/>
              </a:solidFill>
            </a:endParaRPr>
          </a:p>
          <a:p>
            <a:pPr algn="ctr"/>
            <a:r>
              <a:rPr lang="tr-TR" dirty="0">
                <a:solidFill>
                  <a:srgbClr val="FFFF00"/>
                </a:solidFill>
              </a:rPr>
              <a:t>a) Haklarında memurluktan çıkarmadan başka bir disiplin cezası verilenler;</a:t>
            </a:r>
          </a:p>
          <a:p>
            <a:pPr algn="ctr"/>
            <a:r>
              <a:rPr lang="tr-TR" dirty="0">
                <a:solidFill>
                  <a:srgbClr val="FFFF00"/>
                </a:solidFill>
              </a:rPr>
              <a:t>b) Yargılamanın </a:t>
            </a:r>
            <a:r>
              <a:rPr lang="tr-TR" dirty="0" err="1">
                <a:solidFill>
                  <a:srgbClr val="FFFF00"/>
                </a:solidFill>
              </a:rPr>
              <a:t>men'ine</a:t>
            </a:r>
            <a:r>
              <a:rPr lang="tr-TR" dirty="0">
                <a:solidFill>
                  <a:srgbClr val="FFFF00"/>
                </a:solidFill>
              </a:rPr>
              <a:t> veya </a:t>
            </a:r>
            <a:r>
              <a:rPr lang="tr-TR" dirty="0" err="1">
                <a:solidFill>
                  <a:srgbClr val="FFFF00"/>
                </a:solidFill>
              </a:rPr>
              <a:t>beraatine</a:t>
            </a:r>
            <a:r>
              <a:rPr lang="tr-TR" dirty="0">
                <a:solidFill>
                  <a:srgbClr val="FFFF00"/>
                </a:solidFill>
              </a:rPr>
              <a:t> karar verilenler;</a:t>
            </a:r>
          </a:p>
          <a:p>
            <a:pPr algn="ctr"/>
            <a:r>
              <a:rPr lang="tr-TR" dirty="0">
                <a:solidFill>
                  <a:srgbClr val="FFFF00"/>
                </a:solidFill>
              </a:rPr>
              <a:t>c) Hükümden evvel haklarındaki kovuşturma genel af ile kaldırılanlar;</a:t>
            </a:r>
          </a:p>
          <a:p>
            <a:pPr algn="ctr"/>
            <a:r>
              <a:rPr lang="tr-TR" dirty="0">
                <a:solidFill>
                  <a:srgbClr val="FFFF00"/>
                </a:solidFill>
              </a:rPr>
              <a:t>ç) Görevlerine ve memurluklarına ilişkin olsun veya olmasın memurluğa engel </a:t>
            </a:r>
            <a:r>
              <a:rPr lang="tr-TR" dirty="0" smtClean="0">
                <a:solidFill>
                  <a:srgbClr val="FFFF00"/>
                </a:solidFill>
              </a:rPr>
              <a:t>olmayacak </a:t>
            </a:r>
            <a:r>
              <a:rPr lang="tr-TR" dirty="0">
                <a:solidFill>
                  <a:srgbClr val="FFFF00"/>
                </a:solidFill>
              </a:rPr>
              <a:t>bir ceza ile hükümlü olup cezası ertelenenler;</a:t>
            </a:r>
          </a:p>
          <a:p>
            <a:pPr algn="ctr"/>
            <a:r>
              <a:rPr lang="tr-TR" dirty="0">
                <a:solidFill>
                  <a:srgbClr val="FFFF00"/>
                </a:solidFill>
              </a:rPr>
              <a:t>Bu kararların kesinleşmesi üzerine haklarındaki görevden uzaklaştırma tedbiri kaldırılır.</a:t>
            </a:r>
          </a:p>
          <a:p>
            <a:pPr algn="ctr"/>
            <a:r>
              <a:rPr lang="tr-TR" dirty="0"/>
              <a:t> </a:t>
            </a:r>
          </a:p>
        </p:txBody>
      </p:sp>
    </p:spTree>
    <p:extLst>
      <p:ext uri="{BB962C8B-B14F-4D97-AF65-F5344CB8AC3E}">
        <p14:creationId xmlns:p14="http://schemas.microsoft.com/office/powerpoint/2010/main" val="1627278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144</a:t>
            </a:r>
            <a:br>
              <a:rPr lang="tr-TR" sz="3600" dirty="0" smtClean="0"/>
            </a:br>
            <a:r>
              <a:rPr lang="tr-TR" sz="3600" i="1" dirty="0"/>
              <a:t>Görevden uzaklaştırma tedbirinin kaldırılmasında amirin </a:t>
            </a:r>
            <a:r>
              <a:rPr lang="tr-TR" sz="3600" i="1" dirty="0" smtClean="0"/>
              <a:t>takdiri</a:t>
            </a:r>
            <a:endParaRPr lang="tr-TR" sz="3600" dirty="0"/>
          </a:p>
        </p:txBody>
      </p:sp>
      <p:sp>
        <p:nvSpPr>
          <p:cNvPr id="3" name="Alt Başlık 2"/>
          <p:cNvSpPr>
            <a:spLocks noGrp="1"/>
          </p:cNvSpPr>
          <p:nvPr>
            <p:ph type="subTitle" idx="1"/>
          </p:nvPr>
        </p:nvSpPr>
        <p:spPr>
          <a:xfrm>
            <a:off x="1920496" y="2352502"/>
            <a:ext cx="9728143" cy="2518756"/>
          </a:xfrm>
        </p:spPr>
        <p:txBody>
          <a:bodyPr>
            <a:normAutofit/>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140 </a:t>
            </a:r>
            <a:r>
              <a:rPr lang="tr-TR" dirty="0" err="1">
                <a:solidFill>
                  <a:srgbClr val="FFFF00"/>
                </a:solidFill>
              </a:rPr>
              <a:t>ıncı</a:t>
            </a:r>
            <a:r>
              <a:rPr lang="tr-TR" dirty="0">
                <a:solidFill>
                  <a:srgbClr val="FFFF00"/>
                </a:solidFill>
              </a:rPr>
              <a:t> ve 142 </a:t>
            </a:r>
            <a:r>
              <a:rPr lang="tr-TR" dirty="0" err="1">
                <a:solidFill>
                  <a:srgbClr val="FFFF00"/>
                </a:solidFill>
              </a:rPr>
              <a:t>nci</a:t>
            </a:r>
            <a:r>
              <a:rPr lang="tr-TR" dirty="0">
                <a:solidFill>
                  <a:srgbClr val="FFFF00"/>
                </a:solidFill>
              </a:rPr>
              <a:t> maddelerde 143 üncü maddenin a, b, c fıkralarında yazılı olanlar hakkındaki görevden uzaklaştırma tedbiri, Devlet memurunun soruşturmaya konu olan fiillerinin, hizmetlerini devama engel olmadığı hallerde her zaman kaldırılabilir. </a:t>
            </a:r>
          </a:p>
        </p:txBody>
      </p:sp>
    </p:spTree>
    <p:extLst>
      <p:ext uri="{BB962C8B-B14F-4D97-AF65-F5344CB8AC3E}">
        <p14:creationId xmlns:p14="http://schemas.microsoft.com/office/powerpoint/2010/main" val="3966126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9870" y="124691"/>
            <a:ext cx="9102436" cy="1995054"/>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145</a:t>
            </a:r>
            <a:br>
              <a:rPr lang="tr-TR" sz="3600" dirty="0" smtClean="0"/>
            </a:br>
            <a:r>
              <a:rPr lang="tr-TR" sz="3600" i="1" dirty="0" smtClean="0"/>
              <a:t>Süre</a:t>
            </a:r>
            <a:endParaRPr lang="tr-TR" sz="3600" dirty="0"/>
          </a:p>
        </p:txBody>
      </p:sp>
      <p:sp>
        <p:nvSpPr>
          <p:cNvPr id="3" name="Alt Başlık 2"/>
          <p:cNvSpPr>
            <a:spLocks noGrp="1"/>
          </p:cNvSpPr>
          <p:nvPr>
            <p:ph type="subTitle" idx="1"/>
          </p:nvPr>
        </p:nvSpPr>
        <p:spPr>
          <a:xfrm>
            <a:off x="1920496" y="2352502"/>
            <a:ext cx="9728143" cy="4272742"/>
          </a:xfrm>
        </p:spPr>
        <p:txBody>
          <a:bodyPr>
            <a:normAutofit/>
          </a:bodyPr>
          <a:lstStyle/>
          <a:p>
            <a:pPr algn="ctr"/>
            <a:endParaRPr lang="tr-TR" dirty="0" smtClean="0"/>
          </a:p>
          <a:p>
            <a:pPr marL="342900" indent="-342900" algn="ctr">
              <a:buFont typeface="Wingdings" panose="05000000000000000000" pitchFamily="2" charset="2"/>
              <a:buChar char="ü"/>
            </a:pPr>
            <a:r>
              <a:rPr lang="tr-TR" dirty="0">
                <a:solidFill>
                  <a:srgbClr val="FFFF00"/>
                </a:solidFill>
              </a:rPr>
              <a:t>Görevden uzaklaştırma; bir disiplin kovuşturması icabından olduğu takdirde en çok 3 ay devam edebilir. </a:t>
            </a:r>
            <a:endParaRPr lang="tr-TR" dirty="0" smtClean="0">
              <a:solidFill>
                <a:srgbClr val="FFFF00"/>
              </a:solidFill>
            </a:endParaRPr>
          </a:p>
          <a:p>
            <a:pPr marL="342900" indent="-342900" algn="ctr">
              <a:buFont typeface="Wingdings" panose="05000000000000000000" pitchFamily="2" charset="2"/>
              <a:buChar char="ü"/>
            </a:pPr>
            <a:r>
              <a:rPr lang="tr-TR" dirty="0" smtClean="0">
                <a:solidFill>
                  <a:srgbClr val="FFFF00"/>
                </a:solidFill>
              </a:rPr>
              <a:t>Bu </a:t>
            </a:r>
            <a:r>
              <a:rPr lang="tr-TR" dirty="0">
                <a:solidFill>
                  <a:srgbClr val="FFFF00"/>
                </a:solidFill>
              </a:rPr>
              <a:t>süre sonunda hakkında bir karar verilmediği takdirde memur görevine başlatılır.</a:t>
            </a:r>
          </a:p>
          <a:p>
            <a:pPr marL="342900" indent="-342900" algn="ctr">
              <a:buFont typeface="Wingdings" panose="05000000000000000000" pitchFamily="2" charset="2"/>
              <a:buChar char="ü"/>
            </a:pPr>
            <a:r>
              <a:rPr lang="tr-TR" dirty="0">
                <a:solidFill>
                  <a:srgbClr val="FFFF00"/>
                </a:solidFill>
              </a:rPr>
              <a:t>Bir ceza kovuşturması icabından olduğu takdirde görevinden uzaklaştırmaya yetkili amir (Müfettişlerin görevinden uzaklaştırdıkları memurlar hakkında atamaya yetkili amir) ilgilinin durumunu her iki ayda bir </a:t>
            </a:r>
            <a:r>
              <a:rPr lang="tr-TR" dirty="0" smtClean="0">
                <a:solidFill>
                  <a:srgbClr val="FFFF00"/>
                </a:solidFill>
              </a:rPr>
              <a:t>inceleyerek </a:t>
            </a:r>
            <a:r>
              <a:rPr lang="tr-TR" dirty="0">
                <a:solidFill>
                  <a:srgbClr val="FFFF00"/>
                </a:solidFill>
              </a:rPr>
              <a:t>görevine dönüp dönmemesi hakkında bir karar verir ve ilgiliye de yazı ile tebliğ eder.</a:t>
            </a:r>
          </a:p>
        </p:txBody>
      </p:sp>
    </p:spTree>
    <p:extLst>
      <p:ext uri="{BB962C8B-B14F-4D97-AF65-F5344CB8AC3E}">
        <p14:creationId xmlns:p14="http://schemas.microsoft.com/office/powerpoint/2010/main" val="146935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42926" y="182879"/>
            <a:ext cx="8791575" cy="2061557"/>
          </a:xfrm>
        </p:spPr>
        <p:txBody>
          <a:bodyPr>
            <a:normAutofit/>
          </a:bodyPr>
          <a:lstStyle/>
          <a:p>
            <a:pPr algn="ctr"/>
            <a:r>
              <a:rPr lang="tr-TR" sz="3200" dirty="0" smtClean="0"/>
              <a:t>657 sayılı kanun</a:t>
            </a:r>
            <a:br>
              <a:rPr lang="tr-TR" sz="3200" dirty="0" smtClean="0"/>
            </a:br>
            <a:r>
              <a:rPr lang="tr-TR" sz="3200" dirty="0" smtClean="0"/>
              <a:t>MADDE 124</a:t>
            </a:r>
            <a:br>
              <a:rPr lang="tr-TR" sz="3200" dirty="0" smtClean="0"/>
            </a:br>
            <a:r>
              <a:rPr lang="it-IT" sz="3200" i="1" dirty="0"/>
              <a:t>Disiplin amiri ve disiplin </a:t>
            </a:r>
            <a:r>
              <a:rPr lang="it-IT" sz="3200" i="1" dirty="0" smtClean="0"/>
              <a:t>cezaları</a:t>
            </a:r>
            <a:r>
              <a:rPr lang="tr-TR" sz="3200" dirty="0"/>
              <a:t/>
            </a:r>
            <a:br>
              <a:rPr lang="tr-TR" sz="3200" dirty="0"/>
            </a:br>
            <a:endParaRPr lang="tr-TR" sz="3200" dirty="0"/>
          </a:p>
        </p:txBody>
      </p:sp>
      <p:sp>
        <p:nvSpPr>
          <p:cNvPr id="3" name="Alt Başlık 2"/>
          <p:cNvSpPr>
            <a:spLocks noGrp="1"/>
          </p:cNvSpPr>
          <p:nvPr>
            <p:ph type="subTitle" idx="1"/>
          </p:nvPr>
        </p:nvSpPr>
        <p:spPr>
          <a:xfrm>
            <a:off x="1876424" y="1770611"/>
            <a:ext cx="9728143" cy="4189614"/>
          </a:xfrm>
        </p:spPr>
        <p:txBody>
          <a:bodyPr>
            <a:normAutofit fontScale="92500" lnSpcReduction="10000"/>
          </a:bodyPr>
          <a:lstStyle/>
          <a:p>
            <a:pPr algn="ctr"/>
            <a:endParaRPr lang="tr-TR" dirty="0" smtClean="0"/>
          </a:p>
          <a:p>
            <a:pPr algn="ctr"/>
            <a:r>
              <a:rPr lang="tr-TR" dirty="0">
                <a:solidFill>
                  <a:srgbClr val="FFFF00"/>
                </a:solidFill>
              </a:rPr>
              <a:t>Disiplin amirleri; </a:t>
            </a:r>
            <a:endParaRPr lang="tr-TR" dirty="0" smtClean="0">
              <a:solidFill>
                <a:srgbClr val="FFFF00"/>
              </a:solidFill>
            </a:endParaRPr>
          </a:p>
          <a:p>
            <a:pPr algn="ctr"/>
            <a:r>
              <a:rPr lang="tr-TR" dirty="0" smtClean="0">
                <a:solidFill>
                  <a:srgbClr val="FFFF00"/>
                </a:solidFill>
              </a:rPr>
              <a:t>kurumların </a:t>
            </a:r>
            <a:r>
              <a:rPr lang="tr-TR" dirty="0">
                <a:solidFill>
                  <a:srgbClr val="FFFF00"/>
                </a:solidFill>
              </a:rPr>
              <a:t>kuruluş ve görev özellikleri dikkate alınarak Devlet Personel Başkanlığı'nın görüşüne dayanılarak özel yönetmeliklerinde tayin ve </a:t>
            </a:r>
            <a:r>
              <a:rPr lang="tr-TR" dirty="0" err="1" smtClean="0">
                <a:solidFill>
                  <a:srgbClr val="FFFF00"/>
                </a:solidFill>
              </a:rPr>
              <a:t>tesPit</a:t>
            </a:r>
            <a:r>
              <a:rPr lang="tr-TR" dirty="0" smtClean="0">
                <a:solidFill>
                  <a:srgbClr val="FFFF00"/>
                </a:solidFill>
              </a:rPr>
              <a:t> </a:t>
            </a:r>
            <a:r>
              <a:rPr lang="tr-TR" dirty="0">
                <a:solidFill>
                  <a:srgbClr val="FFFF00"/>
                </a:solidFill>
              </a:rPr>
              <a:t>edilecek amirlerdir.</a:t>
            </a:r>
          </a:p>
          <a:p>
            <a:pPr algn="ctr"/>
            <a:r>
              <a:rPr lang="tr-TR" dirty="0" smtClean="0">
                <a:solidFill>
                  <a:srgbClr val="FFFF00"/>
                </a:solidFill>
              </a:rPr>
              <a:t>Kamu </a:t>
            </a:r>
            <a:r>
              <a:rPr lang="tr-TR" dirty="0">
                <a:solidFill>
                  <a:srgbClr val="FFFF00"/>
                </a:solidFill>
              </a:rPr>
              <a:t>hizmetlerinin gereği gibi yürütülmesini sağlamak amacı ile kanunların, Cumhurbaşkanlığı kararnamelerinin ve yönetmeliklerin Devlet memuru olarak emrettiği  ödevleri yurt içinde veya dışında yerine getirmeyenlere, uyulmasını zorunlu kıldığı hususları yapmayanlara, yasakladığı işleri yapanlara durumun niteliğine ve ağırlık derecesine göre 125 inci maddede sıralanan disiplin cezalarından birisi verilir</a:t>
            </a:r>
            <a:r>
              <a:rPr lang="tr-TR" dirty="0" smtClean="0">
                <a:solidFill>
                  <a:srgbClr val="FFFF00"/>
                </a:solidFill>
              </a:rPr>
              <a:t>.</a:t>
            </a:r>
            <a:endParaRPr lang="tr-TR" dirty="0">
              <a:solidFill>
                <a:srgbClr val="FFFF00"/>
              </a:solidFill>
            </a:endParaRPr>
          </a:p>
        </p:txBody>
      </p:sp>
    </p:spTree>
    <p:extLst>
      <p:ext uri="{BB962C8B-B14F-4D97-AF65-F5344CB8AC3E}">
        <p14:creationId xmlns:p14="http://schemas.microsoft.com/office/powerpoint/2010/main" val="205761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435629" y="199504"/>
            <a:ext cx="8767155" cy="2335878"/>
          </a:xfrm>
        </p:spPr>
        <p:txBody>
          <a:bodyPr>
            <a:normAutofit fontScale="90000"/>
          </a:bodyPr>
          <a:lstStyle/>
          <a:p>
            <a:pPr algn="ctr"/>
            <a:r>
              <a:rPr lang="tr-TR" dirty="0" smtClean="0"/>
              <a:t/>
            </a:r>
            <a:br>
              <a:rPr lang="tr-TR" dirty="0" smtClean="0"/>
            </a:br>
            <a:r>
              <a:rPr lang="tr-TR" dirty="0"/>
              <a:t/>
            </a:r>
            <a:br>
              <a:rPr lang="tr-TR" dirty="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sz="3600" dirty="0"/>
              <a:t/>
            </a:r>
            <a:br>
              <a:rPr lang="tr-TR" sz="3600" dirty="0"/>
            </a:br>
            <a:endParaRPr lang="tr-TR" sz="3600" dirty="0"/>
          </a:p>
        </p:txBody>
      </p:sp>
      <p:sp>
        <p:nvSpPr>
          <p:cNvPr id="3" name="Alt Başlık 2"/>
          <p:cNvSpPr>
            <a:spLocks noGrp="1"/>
          </p:cNvSpPr>
          <p:nvPr>
            <p:ph type="subTitle" idx="1"/>
          </p:nvPr>
        </p:nvSpPr>
        <p:spPr>
          <a:xfrm>
            <a:off x="1039092" y="2202872"/>
            <a:ext cx="10947862" cy="4189614"/>
          </a:xfrm>
        </p:spPr>
        <p:txBody>
          <a:bodyPr>
            <a:normAutofit fontScale="47500" lnSpcReduction="20000"/>
          </a:bodyPr>
          <a:lstStyle/>
          <a:p>
            <a:pPr algn="ctr"/>
            <a:endParaRPr lang="tr-TR" dirty="0" smtClean="0"/>
          </a:p>
          <a:p>
            <a:pPr algn="ctr"/>
            <a:r>
              <a:rPr lang="tr-TR" sz="2500" dirty="0">
                <a:solidFill>
                  <a:srgbClr val="FF0000"/>
                </a:solidFill>
              </a:rPr>
              <a:t>Devlet memurlarına verilecek disiplin cezaları ile her bir disiplin cezasını gerektiren fiil ve haller şunlardır:</a:t>
            </a:r>
          </a:p>
          <a:p>
            <a:pPr algn="ctr"/>
            <a:r>
              <a:rPr lang="tr-TR" sz="2500" dirty="0">
                <a:solidFill>
                  <a:srgbClr val="FF0000"/>
                </a:solidFill>
              </a:rPr>
              <a:t>A - Uyarma : Memura, görevinde ve davranışlarında daha dikkatli olması gerektiğinin yazı ile bildirilmesidir.</a:t>
            </a:r>
          </a:p>
          <a:p>
            <a:pPr algn="ctr"/>
            <a:r>
              <a:rPr lang="tr-TR" sz="2500" dirty="0">
                <a:solidFill>
                  <a:srgbClr val="FFFF00"/>
                </a:solidFill>
              </a:rPr>
              <a:t>Uyarma cezasını gerektiren fiil ve haller şunlardır:</a:t>
            </a:r>
          </a:p>
          <a:p>
            <a:pPr algn="ctr"/>
            <a:r>
              <a:rPr lang="tr-TR" sz="2500" dirty="0">
                <a:solidFill>
                  <a:srgbClr val="FFFF00"/>
                </a:solidFill>
              </a:rPr>
              <a:t>a) Verilen emir ve görevlerin tam ve zamanında yapılmasında, görev mahallinde kurumlarca belirlenen usul ve esasların yerine getirilmesinde, görevle ilgili resmi belge, araç ve gereçlerin korunması, kullanılması ve bakımında kayıtsızlık göstermek veya düzensiz davranmak,</a:t>
            </a:r>
          </a:p>
          <a:p>
            <a:pPr algn="ctr"/>
            <a:r>
              <a:rPr lang="tr-TR" sz="2500" dirty="0">
                <a:solidFill>
                  <a:srgbClr val="FFFF00"/>
                </a:solidFill>
              </a:rPr>
              <a:t>b) Özürsüz veya izinsiz olarak göreve geç gelmek, erken ayrılmak, görev mahallini </a:t>
            </a:r>
            <a:r>
              <a:rPr lang="tr-TR" sz="2500" dirty="0" smtClean="0">
                <a:solidFill>
                  <a:srgbClr val="FFFF00"/>
                </a:solidFill>
              </a:rPr>
              <a:t>terk etmek</a:t>
            </a:r>
            <a:r>
              <a:rPr lang="tr-TR" sz="2500" dirty="0">
                <a:solidFill>
                  <a:srgbClr val="FFFF00"/>
                </a:solidFill>
              </a:rPr>
              <a:t>,</a:t>
            </a:r>
          </a:p>
          <a:p>
            <a:pPr algn="ctr"/>
            <a:r>
              <a:rPr lang="tr-TR" sz="2500" dirty="0">
                <a:solidFill>
                  <a:srgbClr val="FFFF00"/>
                </a:solidFill>
              </a:rPr>
              <a:t>c) Kurumca belirlenen </a:t>
            </a:r>
            <a:r>
              <a:rPr lang="tr-TR" sz="2500" dirty="0" err="1" smtClean="0">
                <a:solidFill>
                  <a:srgbClr val="FFFF00"/>
                </a:solidFill>
              </a:rPr>
              <a:t>tasArruf</a:t>
            </a:r>
            <a:r>
              <a:rPr lang="tr-TR" sz="2500" dirty="0" smtClean="0">
                <a:solidFill>
                  <a:srgbClr val="FFFF00"/>
                </a:solidFill>
              </a:rPr>
              <a:t> </a:t>
            </a:r>
            <a:r>
              <a:rPr lang="tr-TR" sz="2500" dirty="0">
                <a:solidFill>
                  <a:srgbClr val="FFFF00"/>
                </a:solidFill>
              </a:rPr>
              <a:t>tedbirlerine riayet etmemek,</a:t>
            </a:r>
          </a:p>
          <a:p>
            <a:pPr algn="ctr"/>
            <a:r>
              <a:rPr lang="tr-TR" sz="2500" dirty="0">
                <a:solidFill>
                  <a:srgbClr val="FFFF00"/>
                </a:solidFill>
              </a:rPr>
              <a:t>d) Usulsüz müracaat veya şikayette bulunmak,</a:t>
            </a:r>
          </a:p>
          <a:p>
            <a:pPr algn="ctr"/>
            <a:r>
              <a:rPr lang="tr-TR" sz="2500" dirty="0">
                <a:solidFill>
                  <a:srgbClr val="FFFF00"/>
                </a:solidFill>
              </a:rPr>
              <a:t>e) Devlet memuru vakarına yakışmayan tutum ve davranışta bulunmak,</a:t>
            </a:r>
          </a:p>
          <a:p>
            <a:pPr algn="ctr"/>
            <a:r>
              <a:rPr lang="tr-TR" sz="2500" dirty="0">
                <a:solidFill>
                  <a:srgbClr val="FFFF00"/>
                </a:solidFill>
              </a:rPr>
              <a:t>f) Görevine veya iş sahiplerine karşı kayıtsızlık göstermek veya ilgisiz kalmak,</a:t>
            </a:r>
          </a:p>
          <a:p>
            <a:pPr algn="ctr"/>
            <a:r>
              <a:rPr lang="tr-TR" sz="2500" dirty="0">
                <a:solidFill>
                  <a:srgbClr val="FFFF00"/>
                </a:solidFill>
              </a:rPr>
              <a:t>g) Belirlenen kılık ve kıyafet hükümlerine aykırı davranmak,</a:t>
            </a:r>
          </a:p>
          <a:p>
            <a:pPr algn="ctr"/>
            <a:r>
              <a:rPr lang="tr-TR" sz="2500" dirty="0">
                <a:solidFill>
                  <a:srgbClr val="FFFF00"/>
                </a:solidFill>
              </a:rPr>
              <a:t>h) Görevin işbirliği içinde yapılması ilkesine aykırı davranışlarda bulunmak.</a:t>
            </a:r>
          </a:p>
        </p:txBody>
      </p:sp>
    </p:spTree>
    <p:extLst>
      <p:ext uri="{BB962C8B-B14F-4D97-AF65-F5344CB8AC3E}">
        <p14:creationId xmlns:p14="http://schemas.microsoft.com/office/powerpoint/2010/main" val="235318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9127" y="108065"/>
            <a:ext cx="8767155" cy="2552007"/>
          </a:xfrm>
        </p:spPr>
        <p:txBody>
          <a:bodyPr>
            <a:normAutofit fontScale="90000"/>
          </a:bodyPr>
          <a:lstStyle/>
          <a:p>
            <a:pPr algn="ctr"/>
            <a:r>
              <a:rPr lang="tr-TR" dirty="0" smtClean="0"/>
              <a:t/>
            </a:r>
            <a:br>
              <a:rPr lang="tr-TR" dirty="0" smtClean="0"/>
            </a:br>
            <a:r>
              <a:rPr lang="tr-TR" dirty="0"/>
              <a:t/>
            </a:r>
            <a:br>
              <a:rPr lang="tr-TR" dirty="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sz="3600" dirty="0"/>
              <a:t/>
            </a:r>
            <a:br>
              <a:rPr lang="tr-TR" sz="3600" dirty="0"/>
            </a:br>
            <a:endParaRPr lang="tr-TR" sz="3600" dirty="0"/>
          </a:p>
        </p:txBody>
      </p:sp>
      <p:sp>
        <p:nvSpPr>
          <p:cNvPr id="3" name="Alt Başlık 2"/>
          <p:cNvSpPr>
            <a:spLocks noGrp="1"/>
          </p:cNvSpPr>
          <p:nvPr>
            <p:ph type="subTitle" idx="1"/>
          </p:nvPr>
        </p:nvSpPr>
        <p:spPr>
          <a:xfrm>
            <a:off x="1888632" y="2202872"/>
            <a:ext cx="9728143" cy="4189614"/>
          </a:xfrm>
        </p:spPr>
        <p:txBody>
          <a:bodyPr>
            <a:normAutofit fontScale="55000" lnSpcReduction="20000"/>
          </a:bodyPr>
          <a:lstStyle/>
          <a:p>
            <a:pPr algn="ctr"/>
            <a:endParaRPr lang="tr-TR" dirty="0" smtClean="0"/>
          </a:p>
          <a:p>
            <a:pPr algn="ctr"/>
            <a:r>
              <a:rPr lang="tr-TR" sz="2600" dirty="0">
                <a:solidFill>
                  <a:srgbClr val="FF0000"/>
                </a:solidFill>
              </a:rPr>
              <a:t>B - Kınama : Memura, görevinde ve davranışlarında kusurlu olduğunun yazı ile bildirilmesidir.</a:t>
            </a:r>
          </a:p>
          <a:p>
            <a:pPr algn="ctr"/>
            <a:r>
              <a:rPr lang="tr-TR" sz="2600" dirty="0">
                <a:solidFill>
                  <a:srgbClr val="FF0000"/>
                </a:solidFill>
              </a:rPr>
              <a:t>Kınama cezasını gerektiren fiil ve haller şunlardır:</a:t>
            </a:r>
          </a:p>
          <a:p>
            <a:pPr algn="ctr"/>
            <a:r>
              <a:rPr lang="tr-TR" sz="2600" dirty="0" smtClean="0">
                <a:solidFill>
                  <a:srgbClr val="FFFF00"/>
                </a:solidFill>
              </a:rPr>
              <a:t>A) Verilen </a:t>
            </a:r>
            <a:r>
              <a:rPr lang="tr-TR" sz="2600" dirty="0">
                <a:solidFill>
                  <a:srgbClr val="FFFF00"/>
                </a:solidFill>
              </a:rPr>
              <a:t>emir ve görevlerin tam ve zamanında yapılmasında, görev mahallinde kurumlarca belirlenen usul ve esasların yerine getirilmesinde, görevle ilgili resmi belge, araç ve gereçlerin korunması, kullanılması ve bakımında kusurlu davranmak</a:t>
            </a:r>
            <a:r>
              <a:rPr lang="tr-TR" sz="2600" dirty="0" smtClean="0">
                <a:solidFill>
                  <a:srgbClr val="FFFF00"/>
                </a:solidFill>
              </a:rPr>
              <a:t>,</a:t>
            </a:r>
          </a:p>
          <a:p>
            <a:pPr algn="ctr"/>
            <a:r>
              <a:rPr lang="tr-TR" sz="2600" dirty="0">
                <a:solidFill>
                  <a:srgbClr val="FFFF00"/>
                </a:solidFill>
              </a:rPr>
              <a:t>b) Eşlerinin, reşit olmayan veya mahcur olan çocuklarının kazanç getiren sürekli faaliyetlerini belirlenen sürede kurumuna bildirmemek,</a:t>
            </a:r>
          </a:p>
          <a:p>
            <a:pPr algn="ctr"/>
            <a:r>
              <a:rPr lang="tr-TR" sz="2600" dirty="0">
                <a:solidFill>
                  <a:srgbClr val="FFFF00"/>
                </a:solidFill>
              </a:rPr>
              <a:t>c) Görev sırasında amire hal ve hareketi ile saygısız davranmak,</a:t>
            </a:r>
          </a:p>
          <a:p>
            <a:pPr algn="ctr"/>
            <a:r>
              <a:rPr lang="tr-TR" sz="2600" dirty="0">
                <a:solidFill>
                  <a:srgbClr val="FFFF00"/>
                </a:solidFill>
              </a:rPr>
              <a:t>d) Hizmet dışında Devlet memurunun itibar ve güven duygusunu sarsacak nitelikte davranışlarda bulunmak,</a:t>
            </a:r>
          </a:p>
          <a:p>
            <a:pPr algn="ctr"/>
            <a:r>
              <a:rPr lang="tr-TR" sz="2600" dirty="0">
                <a:solidFill>
                  <a:srgbClr val="FFFF00"/>
                </a:solidFill>
              </a:rPr>
              <a:t>e) Devlete ait resmi </a:t>
            </a:r>
            <a:r>
              <a:rPr lang="tr-TR" sz="2600" dirty="0" err="1" smtClean="0">
                <a:solidFill>
                  <a:srgbClr val="FFFF00"/>
                </a:solidFill>
              </a:rPr>
              <a:t>araÇ</a:t>
            </a:r>
            <a:r>
              <a:rPr lang="tr-TR" sz="2600" dirty="0" smtClean="0">
                <a:solidFill>
                  <a:srgbClr val="FFFF00"/>
                </a:solidFill>
              </a:rPr>
              <a:t>, gereç </a:t>
            </a:r>
            <a:r>
              <a:rPr lang="tr-TR" sz="2600" dirty="0">
                <a:solidFill>
                  <a:srgbClr val="FFFF00"/>
                </a:solidFill>
              </a:rPr>
              <a:t>ve benzeri eşyayı özel işlerinde kullanmak,</a:t>
            </a:r>
          </a:p>
          <a:p>
            <a:pPr algn="ctr"/>
            <a:r>
              <a:rPr lang="tr-TR" sz="2600" dirty="0">
                <a:solidFill>
                  <a:srgbClr val="FFFF00"/>
                </a:solidFill>
              </a:rPr>
              <a:t>f) Devlete ait resmi belge, araç, gereç ve benzeri eşyayı kaybetmek,</a:t>
            </a:r>
          </a:p>
          <a:p>
            <a:pPr marL="457200" indent="-457200">
              <a:buAutoNum type="alphaLcParenR"/>
            </a:pPr>
            <a:endParaRPr lang="tr-TR" dirty="0"/>
          </a:p>
        </p:txBody>
      </p:sp>
    </p:spTree>
    <p:extLst>
      <p:ext uri="{BB962C8B-B14F-4D97-AF65-F5344CB8AC3E}">
        <p14:creationId xmlns:p14="http://schemas.microsoft.com/office/powerpoint/2010/main" val="178996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9127" y="108065"/>
            <a:ext cx="8767155" cy="2552007"/>
          </a:xfrm>
        </p:spPr>
        <p:txBody>
          <a:bodyPr>
            <a:normAutofit fontScale="90000"/>
          </a:bodyPr>
          <a:lstStyle/>
          <a:p>
            <a:pPr algn="ctr"/>
            <a:r>
              <a:rPr lang="tr-TR" dirty="0" smtClean="0"/>
              <a:t/>
            </a:r>
            <a:br>
              <a:rPr lang="tr-TR" dirty="0" smtClean="0"/>
            </a:br>
            <a:r>
              <a:rPr lang="tr-TR" dirty="0"/>
              <a:t/>
            </a:r>
            <a:br>
              <a:rPr lang="tr-TR" dirty="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sz="3600" dirty="0"/>
              <a:t/>
            </a:r>
            <a:br>
              <a:rPr lang="tr-TR" sz="3600" dirty="0"/>
            </a:br>
            <a:endParaRPr lang="tr-TR" sz="3600" dirty="0"/>
          </a:p>
        </p:txBody>
      </p:sp>
      <p:sp>
        <p:nvSpPr>
          <p:cNvPr id="3" name="Alt Başlık 2"/>
          <p:cNvSpPr>
            <a:spLocks noGrp="1"/>
          </p:cNvSpPr>
          <p:nvPr>
            <p:ph type="subTitle" idx="1"/>
          </p:nvPr>
        </p:nvSpPr>
        <p:spPr>
          <a:xfrm>
            <a:off x="1888632" y="2202872"/>
            <a:ext cx="9728143" cy="4189614"/>
          </a:xfrm>
        </p:spPr>
        <p:txBody>
          <a:bodyPr>
            <a:normAutofit fontScale="85000" lnSpcReduction="20000"/>
          </a:bodyPr>
          <a:lstStyle/>
          <a:p>
            <a:pPr algn="ctr"/>
            <a:endParaRPr lang="tr-TR" dirty="0" smtClean="0"/>
          </a:p>
          <a:p>
            <a:pPr algn="ctr"/>
            <a:r>
              <a:rPr lang="tr-TR" sz="1900" dirty="0">
                <a:solidFill>
                  <a:srgbClr val="FF0000"/>
                </a:solidFill>
              </a:rPr>
              <a:t>B - Kınama : Memura, görevinde ve davranışlarında kusurlu olduğunun yazı ile bildirilmesidir.</a:t>
            </a:r>
          </a:p>
          <a:p>
            <a:pPr algn="ctr"/>
            <a:r>
              <a:rPr lang="tr-TR" sz="1900" dirty="0">
                <a:solidFill>
                  <a:srgbClr val="FF0000"/>
                </a:solidFill>
              </a:rPr>
              <a:t>Kınama cezasını gerektiren fiil ve haller şunlardır:</a:t>
            </a:r>
          </a:p>
          <a:p>
            <a:pPr algn="ctr"/>
            <a:r>
              <a:rPr lang="tr-TR" sz="1900" dirty="0" smtClean="0">
                <a:solidFill>
                  <a:srgbClr val="FFFF00"/>
                </a:solidFill>
              </a:rPr>
              <a:t>g</a:t>
            </a:r>
            <a:r>
              <a:rPr lang="tr-TR" sz="1900" dirty="0">
                <a:solidFill>
                  <a:srgbClr val="FFFF00"/>
                </a:solidFill>
              </a:rPr>
              <a:t>) İş arkadaşlarına, maiyetindeki personele ve iş sahiplerine kötü muamelede bulunmak,</a:t>
            </a:r>
          </a:p>
          <a:p>
            <a:pPr algn="ctr"/>
            <a:r>
              <a:rPr lang="tr-TR" sz="1900" dirty="0">
                <a:solidFill>
                  <a:srgbClr val="FFFF00"/>
                </a:solidFill>
              </a:rPr>
              <a:t>h) İş arkadaşlarına ve iş sahiplerine söz veya hareketle sataşmak,</a:t>
            </a:r>
          </a:p>
          <a:p>
            <a:pPr algn="ctr"/>
            <a:r>
              <a:rPr lang="tr-TR" sz="1900" dirty="0">
                <a:solidFill>
                  <a:srgbClr val="FFFF00"/>
                </a:solidFill>
              </a:rPr>
              <a:t>ı) Görev mahallinde genel ahlak ve edep dışı davranışlarda bulunmak ve bu tür yazı yazmak, işaret, resim ve benzeri şekiller çizmek ve yapmak,</a:t>
            </a:r>
          </a:p>
          <a:p>
            <a:pPr algn="ctr"/>
            <a:r>
              <a:rPr lang="tr-TR" sz="1900" dirty="0">
                <a:solidFill>
                  <a:srgbClr val="FFFF00"/>
                </a:solidFill>
              </a:rPr>
              <a:t>j) Verilen emirlere itiraz etmek,</a:t>
            </a:r>
          </a:p>
          <a:p>
            <a:pPr algn="ctr"/>
            <a:r>
              <a:rPr lang="tr-TR" sz="1900" dirty="0">
                <a:solidFill>
                  <a:srgbClr val="FFFF00"/>
                </a:solidFill>
              </a:rPr>
              <a:t>k) Borçlarını kasten ödemeyerek hakkında yasal yollara başvurulmasına neden olmak,</a:t>
            </a:r>
          </a:p>
          <a:p>
            <a:pPr algn="ctr"/>
            <a:r>
              <a:rPr lang="tr-TR" sz="1900" dirty="0">
                <a:solidFill>
                  <a:srgbClr val="FFFF00"/>
                </a:solidFill>
              </a:rPr>
              <a:t>l) Kurumların huzur, </a:t>
            </a:r>
            <a:r>
              <a:rPr lang="tr-TR" sz="1900" dirty="0" err="1">
                <a:solidFill>
                  <a:srgbClr val="FFFF00"/>
                </a:solidFill>
              </a:rPr>
              <a:t>sükün</a:t>
            </a:r>
            <a:r>
              <a:rPr lang="tr-TR" sz="1900" dirty="0">
                <a:solidFill>
                  <a:srgbClr val="FFFF00"/>
                </a:solidFill>
              </a:rPr>
              <a:t> ve çalışma düzenini bozmak.</a:t>
            </a:r>
          </a:p>
          <a:p>
            <a:pPr algn="ctr"/>
            <a:r>
              <a:rPr lang="tr-TR" sz="1900" dirty="0">
                <a:solidFill>
                  <a:srgbClr val="FFFF00"/>
                </a:solidFill>
              </a:rPr>
              <a:t>m) </a:t>
            </a:r>
            <a:r>
              <a:rPr lang="tr-TR" sz="1900" dirty="0" smtClean="0">
                <a:solidFill>
                  <a:srgbClr val="FFFF00"/>
                </a:solidFill>
              </a:rPr>
              <a:t>Yetkili </a:t>
            </a:r>
            <a:r>
              <a:rPr lang="tr-TR" sz="1900" dirty="0">
                <a:solidFill>
                  <a:srgbClr val="FFFF00"/>
                </a:solidFill>
              </a:rPr>
              <a:t>olmadığı halde basına, haber ajanslarına veya radyo ve televizyon kurumlarına bilgi veya demeç vermek.</a:t>
            </a:r>
          </a:p>
          <a:p>
            <a:pPr marL="457200" indent="-457200">
              <a:buAutoNum type="alphaLcParenR"/>
            </a:pPr>
            <a:endParaRPr lang="tr-TR" dirty="0"/>
          </a:p>
        </p:txBody>
      </p:sp>
    </p:spTree>
    <p:extLst>
      <p:ext uri="{BB962C8B-B14F-4D97-AF65-F5344CB8AC3E}">
        <p14:creationId xmlns:p14="http://schemas.microsoft.com/office/powerpoint/2010/main" val="58080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69127" y="108065"/>
            <a:ext cx="8767155" cy="2552007"/>
          </a:xfrm>
        </p:spPr>
        <p:txBody>
          <a:bodyPr>
            <a:normAutofit fontScale="90000"/>
          </a:bodyPr>
          <a:lstStyle/>
          <a:p>
            <a:pPr algn="ctr"/>
            <a:r>
              <a:rPr lang="tr-TR" dirty="0" smtClean="0"/>
              <a:t/>
            </a:r>
            <a:br>
              <a:rPr lang="tr-TR" dirty="0" smtClean="0"/>
            </a:br>
            <a:r>
              <a:rPr lang="tr-TR" dirty="0"/>
              <a:t/>
            </a:r>
            <a:br>
              <a:rPr lang="tr-TR" dirty="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2202872"/>
            <a:ext cx="9728143" cy="4430684"/>
          </a:xfrm>
        </p:spPr>
        <p:txBody>
          <a:bodyPr>
            <a:normAutofit fontScale="40000" lnSpcReduction="20000"/>
          </a:bodyPr>
          <a:lstStyle/>
          <a:p>
            <a:pPr algn="ctr"/>
            <a:endParaRPr lang="tr-TR" dirty="0" smtClean="0"/>
          </a:p>
          <a:p>
            <a:pPr algn="ctr"/>
            <a:r>
              <a:rPr lang="tr-TR" sz="3000" dirty="0">
                <a:solidFill>
                  <a:srgbClr val="FF0000"/>
                </a:solidFill>
              </a:rPr>
              <a:t>C - Aylıktan kesme : Memurun, brüt aylığından 1/30 - 1/8 arasında kesinti yapılmasıdır</a:t>
            </a:r>
            <a:r>
              <a:rPr lang="tr-TR" sz="3000" dirty="0" smtClean="0">
                <a:solidFill>
                  <a:srgbClr val="FF0000"/>
                </a:solidFill>
              </a:rPr>
              <a:t>.</a:t>
            </a:r>
          </a:p>
          <a:p>
            <a:pPr algn="ctr"/>
            <a:r>
              <a:rPr lang="tr-TR" sz="3000" dirty="0">
                <a:solidFill>
                  <a:srgbClr val="FF0000"/>
                </a:solidFill>
              </a:rPr>
              <a:t>Aylıktan kesme cezasını gerektiren fiil ve haller şunlardır:</a:t>
            </a:r>
          </a:p>
          <a:p>
            <a:pPr algn="ctr"/>
            <a:r>
              <a:rPr lang="tr-TR" sz="3000" dirty="0">
                <a:solidFill>
                  <a:srgbClr val="FFFF00"/>
                </a:solidFill>
              </a:rPr>
              <a:t>a) Kasıtlı olarak; verilen emir ve görevleri tam ve zamanında yapmamak, görev mahallinde kurumlarca belirlenen usul ve esasları yerine getirmemek, görevle ilgili resmi belge, araç ve gereçleri korumamak, bakımını yapmamak, hor kullanmak,</a:t>
            </a:r>
          </a:p>
          <a:p>
            <a:pPr algn="ctr"/>
            <a:r>
              <a:rPr lang="tr-TR" sz="3000" dirty="0">
                <a:solidFill>
                  <a:srgbClr val="FFFF00"/>
                </a:solidFill>
              </a:rPr>
              <a:t>b) Özürsüz olarak bir veya iki gün göreve gelmemek,</a:t>
            </a:r>
          </a:p>
          <a:p>
            <a:pPr algn="ctr"/>
            <a:r>
              <a:rPr lang="tr-TR" sz="3000" dirty="0">
                <a:solidFill>
                  <a:srgbClr val="FFFF00"/>
                </a:solidFill>
              </a:rPr>
              <a:t>c) Devlete ait resmi belge, araç, gereç ve benzerlerini özel menfaat sağlamak için kullanmak,</a:t>
            </a:r>
          </a:p>
          <a:p>
            <a:pPr algn="ctr"/>
            <a:r>
              <a:rPr lang="tr-TR" sz="3000" dirty="0">
                <a:solidFill>
                  <a:srgbClr val="FFFF00"/>
                </a:solidFill>
              </a:rPr>
              <a:t>d) Görevle ilgili konularda yükümlü olduğu kişilere yalan ve yanlış beyanda bulunmak,</a:t>
            </a:r>
          </a:p>
          <a:p>
            <a:pPr algn="ctr"/>
            <a:r>
              <a:rPr lang="tr-TR" sz="3000" dirty="0">
                <a:solidFill>
                  <a:srgbClr val="FFFF00"/>
                </a:solidFill>
              </a:rPr>
              <a:t>e) Görev sırasında amirine sözle saygısızlık etmek,</a:t>
            </a:r>
          </a:p>
          <a:p>
            <a:pPr algn="ctr"/>
            <a:r>
              <a:rPr lang="tr-TR" sz="3000" dirty="0">
                <a:solidFill>
                  <a:srgbClr val="FFFF00"/>
                </a:solidFill>
              </a:rPr>
              <a:t>f) Görev yeri sınırları içerisinde her hangi bir yerin toplantı, tören ve benzeri amaçlarla izinsiz olarak kullanılmasına yardımcı olmak,</a:t>
            </a:r>
          </a:p>
          <a:p>
            <a:pPr algn="ctr"/>
            <a:r>
              <a:rPr lang="tr-TR" sz="3000" dirty="0">
                <a:solidFill>
                  <a:srgbClr val="FFFF00"/>
                </a:solidFill>
              </a:rPr>
              <a:t>g) </a:t>
            </a:r>
            <a:r>
              <a:rPr lang="tr-TR" sz="3000" b="1" dirty="0">
                <a:solidFill>
                  <a:srgbClr val="FFFF00"/>
                </a:solidFill>
              </a:rPr>
              <a:t>(Mülga: 13/2/2011 - 6111/111 </a:t>
            </a:r>
            <a:r>
              <a:rPr lang="tr-TR" sz="3000" b="1" dirty="0" err="1">
                <a:solidFill>
                  <a:srgbClr val="FFFF00"/>
                </a:solidFill>
              </a:rPr>
              <a:t>md.</a:t>
            </a:r>
            <a:r>
              <a:rPr lang="tr-TR" sz="3000" b="1" dirty="0">
                <a:solidFill>
                  <a:srgbClr val="FFFF00"/>
                </a:solidFill>
              </a:rPr>
              <a:t>)</a:t>
            </a:r>
            <a:endParaRPr lang="tr-TR" sz="3000" dirty="0">
              <a:solidFill>
                <a:srgbClr val="FFFF00"/>
              </a:solidFill>
            </a:endParaRPr>
          </a:p>
          <a:p>
            <a:pPr algn="ctr"/>
            <a:r>
              <a:rPr lang="tr-TR" sz="3000" dirty="0">
                <a:solidFill>
                  <a:srgbClr val="FFFF00"/>
                </a:solidFill>
              </a:rPr>
              <a:t>h) </a:t>
            </a:r>
            <a:r>
              <a:rPr lang="tr-TR" sz="3000" b="1" dirty="0">
                <a:solidFill>
                  <a:srgbClr val="FFFF00"/>
                </a:solidFill>
              </a:rPr>
              <a:t>(Mülga: 13/2/2011 - 6111/111 </a:t>
            </a:r>
            <a:r>
              <a:rPr lang="tr-TR" sz="3000" b="1" dirty="0" err="1">
                <a:solidFill>
                  <a:srgbClr val="FFFF00"/>
                </a:solidFill>
              </a:rPr>
              <a:t>md.</a:t>
            </a:r>
            <a:r>
              <a:rPr lang="tr-TR" sz="3000" b="1" dirty="0">
                <a:solidFill>
                  <a:srgbClr val="FFFF00"/>
                </a:solidFill>
              </a:rPr>
              <a:t>)</a:t>
            </a:r>
            <a:endParaRPr lang="tr-TR" sz="3000" dirty="0">
              <a:solidFill>
                <a:srgbClr val="FFFF00"/>
              </a:solidFill>
            </a:endParaRPr>
          </a:p>
          <a:p>
            <a:pPr algn="ctr"/>
            <a:r>
              <a:rPr lang="tr-TR" sz="3000" dirty="0">
                <a:solidFill>
                  <a:srgbClr val="FFFF00"/>
                </a:solidFill>
              </a:rPr>
              <a:t>ı) Hizmet içinde Devlet memurunun itibar ve güven duygusunu sarsacak nitelikte davranışlarda bulunmak,</a:t>
            </a:r>
          </a:p>
          <a:p>
            <a:pPr algn="ctr"/>
            <a:r>
              <a:rPr lang="tr-TR" sz="3000" dirty="0">
                <a:solidFill>
                  <a:srgbClr val="FFFF00"/>
                </a:solidFill>
              </a:rPr>
              <a:t>j) </a:t>
            </a:r>
            <a:r>
              <a:rPr lang="tr-TR" sz="3000" b="1" dirty="0">
                <a:solidFill>
                  <a:srgbClr val="FFFF00"/>
                </a:solidFill>
              </a:rPr>
              <a:t>(Mülga: 13/2/2011 - 6111/111 </a:t>
            </a:r>
            <a:r>
              <a:rPr lang="tr-TR" sz="3000" b="1" dirty="0" err="1">
                <a:solidFill>
                  <a:srgbClr val="FFFF00"/>
                </a:solidFill>
              </a:rPr>
              <a:t>md.</a:t>
            </a:r>
            <a:r>
              <a:rPr lang="tr-TR" sz="3000" b="1" dirty="0">
                <a:solidFill>
                  <a:srgbClr val="FFFF00"/>
                </a:solidFill>
              </a:rPr>
              <a:t>)</a:t>
            </a:r>
            <a:endParaRPr lang="tr-TR" sz="3000" dirty="0">
              <a:solidFill>
                <a:srgbClr val="FFFF00"/>
              </a:solidFill>
            </a:endParaRPr>
          </a:p>
          <a:p>
            <a:pPr marL="457200" indent="-457200">
              <a:buAutoNum type="alphaLcParenR"/>
            </a:pPr>
            <a:endParaRPr lang="tr-TR" dirty="0">
              <a:solidFill>
                <a:srgbClr val="FFFF00"/>
              </a:solidFill>
            </a:endParaRPr>
          </a:p>
        </p:txBody>
      </p:sp>
    </p:spTree>
    <p:extLst>
      <p:ext uri="{BB962C8B-B14F-4D97-AF65-F5344CB8AC3E}">
        <p14:creationId xmlns:p14="http://schemas.microsoft.com/office/powerpoint/2010/main" val="213058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83474" y="423948"/>
            <a:ext cx="9138457" cy="2136371"/>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t>657 sayılı kanun</a:t>
            </a:r>
            <a:br>
              <a:rPr lang="tr-TR" sz="3600" dirty="0" smtClean="0"/>
            </a:br>
            <a:r>
              <a:rPr lang="tr-TR" sz="3600" dirty="0" smtClean="0"/>
              <a:t>MADDE 125</a:t>
            </a:r>
            <a:br>
              <a:rPr lang="tr-TR" sz="3600" dirty="0" smtClean="0"/>
            </a:br>
            <a:r>
              <a:rPr lang="tr-TR" sz="3600" i="1" dirty="0"/>
              <a:t>Disiplin cezalarının çeşitleri ile ceza uygulanacak fiil ve </a:t>
            </a:r>
            <a:r>
              <a:rPr lang="tr-TR" sz="3600" i="1" dirty="0" smtClean="0"/>
              <a:t>haller</a:t>
            </a:r>
            <a:r>
              <a:rPr lang="tr-TR" dirty="0"/>
              <a:t/>
            </a:r>
            <a:br>
              <a:rPr lang="tr-TR" dirty="0"/>
            </a:br>
            <a:endParaRPr lang="tr-TR" dirty="0"/>
          </a:p>
        </p:txBody>
      </p:sp>
      <p:sp>
        <p:nvSpPr>
          <p:cNvPr id="3" name="Alt Başlık 2"/>
          <p:cNvSpPr>
            <a:spLocks noGrp="1"/>
          </p:cNvSpPr>
          <p:nvPr>
            <p:ph type="subTitle" idx="1"/>
          </p:nvPr>
        </p:nvSpPr>
        <p:spPr>
          <a:xfrm>
            <a:off x="1888632" y="1986742"/>
            <a:ext cx="9728143" cy="4871258"/>
          </a:xfrm>
        </p:spPr>
        <p:txBody>
          <a:bodyPr>
            <a:normAutofit fontScale="47500" lnSpcReduction="20000"/>
          </a:bodyPr>
          <a:lstStyle/>
          <a:p>
            <a:pPr algn="ctr"/>
            <a:endParaRPr lang="tr-TR" dirty="0" smtClean="0"/>
          </a:p>
          <a:p>
            <a:pPr algn="ctr"/>
            <a:endParaRPr lang="tr-TR" sz="3100" dirty="0" smtClean="0">
              <a:solidFill>
                <a:srgbClr val="FFFF00"/>
              </a:solidFill>
            </a:endParaRPr>
          </a:p>
          <a:p>
            <a:pPr algn="ctr"/>
            <a:r>
              <a:rPr lang="tr-TR" sz="3100" dirty="0" smtClean="0">
                <a:solidFill>
                  <a:srgbClr val="FF0000"/>
                </a:solidFill>
              </a:rPr>
              <a:t>D </a:t>
            </a:r>
            <a:r>
              <a:rPr lang="tr-TR" sz="3100" dirty="0">
                <a:solidFill>
                  <a:srgbClr val="FF0000"/>
                </a:solidFill>
              </a:rPr>
              <a:t>- Kademe ilerlemesinin durdurulması : Fiilin ağırlık derecesine göre memurun, bulunduğu kademede ilerlemesinin 1 - 3 </a:t>
            </a:r>
            <a:r>
              <a:rPr lang="tr-TR" sz="3100" dirty="0" smtClean="0">
                <a:solidFill>
                  <a:srgbClr val="FF0000"/>
                </a:solidFill>
              </a:rPr>
              <a:t>yıl durdurulmasıdır.</a:t>
            </a:r>
          </a:p>
          <a:p>
            <a:pPr algn="ctr"/>
            <a:r>
              <a:rPr lang="tr-TR" sz="3100" dirty="0" smtClean="0">
                <a:solidFill>
                  <a:srgbClr val="FF0000"/>
                </a:solidFill>
              </a:rPr>
              <a:t>Kademe </a:t>
            </a:r>
            <a:r>
              <a:rPr lang="tr-TR" sz="3100" dirty="0">
                <a:solidFill>
                  <a:srgbClr val="FF0000"/>
                </a:solidFill>
              </a:rPr>
              <a:t>ilerlemesinin durdurulması cezasını gerektiren fiil ve haller şunlardır:</a:t>
            </a:r>
          </a:p>
          <a:p>
            <a:pPr algn="ctr"/>
            <a:r>
              <a:rPr lang="tr-TR" sz="3100" dirty="0">
                <a:solidFill>
                  <a:srgbClr val="FFFF00"/>
                </a:solidFill>
              </a:rPr>
              <a:t>a) Göreve sarhoş gelmek, görev yerinde alkollü içki içmek,</a:t>
            </a:r>
          </a:p>
          <a:p>
            <a:pPr algn="ctr"/>
            <a:r>
              <a:rPr lang="tr-TR" sz="3100" dirty="0">
                <a:solidFill>
                  <a:srgbClr val="FFFF00"/>
                </a:solidFill>
              </a:rPr>
              <a:t>b) Özürsüz ve kesintisiz 3 - 9 gün göreve gelmemek,</a:t>
            </a:r>
          </a:p>
          <a:p>
            <a:pPr algn="ctr"/>
            <a:r>
              <a:rPr lang="tr-TR" sz="3100" dirty="0">
                <a:solidFill>
                  <a:srgbClr val="FFFF00"/>
                </a:solidFill>
              </a:rPr>
              <a:t>c) Görevi ile ilgili olarak her ne şekilde olursa olsun çıkar sağlamak,</a:t>
            </a:r>
          </a:p>
          <a:p>
            <a:pPr algn="ctr"/>
            <a:r>
              <a:rPr lang="tr-TR" sz="3100" dirty="0">
                <a:solidFill>
                  <a:srgbClr val="FFFF00"/>
                </a:solidFill>
              </a:rPr>
              <a:t>d) Amirine veya maiyetindekilere karşı küçük düşürücü veya aşağılayıcı fiil ve hareketler yapmak,</a:t>
            </a:r>
          </a:p>
          <a:p>
            <a:pPr algn="ctr"/>
            <a:r>
              <a:rPr lang="tr-TR" sz="3100" dirty="0" smtClean="0">
                <a:solidFill>
                  <a:srgbClr val="FFFF00"/>
                </a:solidFill>
              </a:rPr>
              <a:t>e</a:t>
            </a:r>
            <a:r>
              <a:rPr lang="tr-TR" sz="3100" dirty="0">
                <a:solidFill>
                  <a:srgbClr val="FFFF00"/>
                </a:solidFill>
              </a:rPr>
              <a:t>) Görev yeri sınırları içinde herhangi bir yeri toplantı, tören ve benzeri amaçlarla izinsiz kullanmak veya kullandırmak,</a:t>
            </a:r>
          </a:p>
          <a:p>
            <a:pPr algn="ctr"/>
            <a:r>
              <a:rPr lang="tr-TR" sz="3100" dirty="0">
                <a:solidFill>
                  <a:srgbClr val="FFFF00"/>
                </a:solidFill>
              </a:rPr>
              <a:t>f) Gerçeğe aykırı rapor ve belge düzenlemek,</a:t>
            </a:r>
          </a:p>
          <a:p>
            <a:pPr algn="ctr"/>
            <a:r>
              <a:rPr lang="tr-TR" sz="3100" dirty="0">
                <a:solidFill>
                  <a:srgbClr val="FFFF00"/>
                </a:solidFill>
              </a:rPr>
              <a:t>g)</a:t>
            </a:r>
            <a:r>
              <a:rPr lang="tr-TR" sz="3100" b="1" dirty="0">
                <a:solidFill>
                  <a:srgbClr val="FFFF00"/>
                </a:solidFill>
              </a:rPr>
              <a:t> (Mülga:17/9/2004 - 5234/33 </a:t>
            </a:r>
            <a:r>
              <a:rPr lang="tr-TR" sz="3100" b="1" dirty="0" err="1">
                <a:solidFill>
                  <a:srgbClr val="FFFF00"/>
                </a:solidFill>
              </a:rPr>
              <a:t>md.</a:t>
            </a:r>
            <a:r>
              <a:rPr lang="tr-TR" sz="3100" b="1" dirty="0">
                <a:solidFill>
                  <a:srgbClr val="FFFF00"/>
                </a:solidFill>
              </a:rPr>
              <a:t>)</a:t>
            </a:r>
            <a:endParaRPr lang="tr-TR" sz="3100" dirty="0">
              <a:solidFill>
                <a:srgbClr val="FFFF00"/>
              </a:solidFill>
            </a:endParaRPr>
          </a:p>
          <a:p>
            <a:pPr marL="457200" indent="-457200">
              <a:buAutoNum type="alphaLcParenR"/>
            </a:pPr>
            <a:endParaRPr lang="tr-TR" dirty="0"/>
          </a:p>
        </p:txBody>
      </p:sp>
    </p:spTree>
    <p:extLst>
      <p:ext uri="{BB962C8B-B14F-4D97-AF65-F5344CB8AC3E}">
        <p14:creationId xmlns:p14="http://schemas.microsoft.com/office/powerpoint/2010/main" val="1366718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376</TotalTime>
  <Words>3529</Words>
  <Application>Microsoft Office PowerPoint</Application>
  <PresentationFormat>Geniş ekran</PresentationFormat>
  <Paragraphs>223</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Trebuchet MS</vt:lpstr>
      <vt:lpstr>Tw Cen MT</vt:lpstr>
      <vt:lpstr>Wingdings</vt:lpstr>
      <vt:lpstr>Devre</vt:lpstr>
      <vt:lpstr>YÜKSEKÖĞRETİM KURUMLARINDA DİSİPLİN İŞLEMLERİ</vt:lpstr>
      <vt:lpstr>2547 sayılı kanun madde 53 Disiplin ve Ceza İşleri</vt:lpstr>
      <vt:lpstr>2547 sayılı kanun madde 53 Disiplin ve Ceza İşleri</vt:lpstr>
      <vt:lpstr>657 sayılı kanun MADDE 124 Disiplin amiri ve disiplin cezaları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125 Disiplin cezalarının çeşitleri ile ceza uygulanacak fiil ve haller </vt:lpstr>
      <vt:lpstr>       657 sayılı kanun MADDE 126 Disiplin cezası vermeye yetkili amir ve kurullar </vt:lpstr>
      <vt:lpstr>       657 sayılı kanun MADDE 127 Zamanaşımı </vt:lpstr>
      <vt:lpstr>       657 sayılı kanun MADDE 128 Karar süresi </vt:lpstr>
      <vt:lpstr>       657 sayılı kanun MADDE 129 Yüksek disiplin kurullarının karar usulü, memurun hakkı</vt:lpstr>
      <vt:lpstr>       657 sayılı kanun MADDE 130 Savunma hakkı</vt:lpstr>
      <vt:lpstr>       657 sayılı kanun MADDE 131 Cezai kovuşturma ile disiplin kovuşturmasının bir arada yürütülmesi</vt:lpstr>
      <vt:lpstr>       657 sayılı kanun MADDE 132 Uygulama</vt:lpstr>
      <vt:lpstr>       657 sayılı kanun MADDE 133 Disiplin cezalarının bir süre sonra özlük dosyasından silinmesi</vt:lpstr>
      <vt:lpstr>       657 sayılı kanun MADDE 134 Disiplin kurulları ve disiplin amirleri</vt:lpstr>
      <vt:lpstr>       657 sayılı kanun MADDE 135 İtiraz</vt:lpstr>
      <vt:lpstr>       657 sayılı kanun MADDE 137 Görevden uzaklaştırma</vt:lpstr>
      <vt:lpstr>       657 sayılı kanun MADDE 138 Yetkililer</vt:lpstr>
      <vt:lpstr>       657 sayılı kanun MADDE 139 Görevden uzaklaştıran amirin sorumluluğu</vt:lpstr>
      <vt:lpstr>       657 sayılı kanun MADDE 140 Ceza kovuşturması sırasında görevden uzaklaştırma</vt:lpstr>
      <vt:lpstr>       657 sayılı kanun MADDE 141 Görevden uzaklaştırılan veya görevinden uzak kalan memurların hak ve yükümlülüğü</vt:lpstr>
      <vt:lpstr>       657 sayılı kanun MADDE 142 Tedbirin kaldırılması</vt:lpstr>
      <vt:lpstr>       657 sayılı kanun MADDE 143 Memurun göreve tekrar başlatılması zorunlu olan haller</vt:lpstr>
      <vt:lpstr>       657 sayılı kanun MADDE 144 Görevden uzaklaştırma tedbirinin kaldırılmasında amirin takdiri</vt:lpstr>
      <vt:lpstr>       657 sayılı kanun MADDE 145 Süre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2547 sayılı kanun madde 53 Disiplin ve Ceza İşleri</dc:title>
  <dc:creator>User</dc:creator>
  <cp:lastModifiedBy>User</cp:lastModifiedBy>
  <cp:revision>27</cp:revision>
  <dcterms:created xsi:type="dcterms:W3CDTF">2022-07-21T07:02:08Z</dcterms:created>
  <dcterms:modified xsi:type="dcterms:W3CDTF">2022-07-27T12:34:57Z</dcterms:modified>
</cp:coreProperties>
</file>