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Lst>
  <p:notesMasterIdLst>
    <p:notesMasterId r:id="rId43"/>
  </p:notesMasterIdLst>
  <p:handoutMasterIdLst>
    <p:handoutMasterId r:id="rId44"/>
  </p:handoutMasterIdLst>
  <p:sldIdLst>
    <p:sldId id="384" r:id="rId6"/>
    <p:sldId id="386" r:id="rId7"/>
    <p:sldId id="390" r:id="rId8"/>
    <p:sldId id="395" r:id="rId9"/>
    <p:sldId id="260" r:id="rId10"/>
    <p:sldId id="385" r:id="rId11"/>
    <p:sldId id="389" r:id="rId12"/>
    <p:sldId id="414" r:id="rId13"/>
    <p:sldId id="416" r:id="rId14"/>
    <p:sldId id="417" r:id="rId15"/>
    <p:sldId id="419" r:id="rId16"/>
    <p:sldId id="418" r:id="rId17"/>
    <p:sldId id="387" r:id="rId18"/>
    <p:sldId id="267" r:id="rId19"/>
    <p:sldId id="381" r:id="rId20"/>
    <p:sldId id="382" r:id="rId21"/>
    <p:sldId id="301" r:id="rId22"/>
    <p:sldId id="374" r:id="rId23"/>
    <p:sldId id="270" r:id="rId24"/>
    <p:sldId id="279" r:id="rId25"/>
    <p:sldId id="378" r:id="rId26"/>
    <p:sldId id="365" r:id="rId27"/>
    <p:sldId id="266" r:id="rId28"/>
    <p:sldId id="298" r:id="rId29"/>
    <p:sldId id="377" r:id="rId30"/>
    <p:sldId id="366" r:id="rId31"/>
    <p:sldId id="375" r:id="rId32"/>
    <p:sldId id="295" r:id="rId33"/>
    <p:sldId id="287" r:id="rId34"/>
    <p:sldId id="361" r:id="rId35"/>
    <p:sldId id="294" r:id="rId36"/>
    <p:sldId id="358" r:id="rId37"/>
    <p:sldId id="413" r:id="rId38"/>
    <p:sldId id="373" r:id="rId39"/>
    <p:sldId id="368" r:id="rId40"/>
    <p:sldId id="380" r:id="rId41"/>
    <p:sldId id="37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F45BA1-2A5E-43D0-8E5F-660125196FD2}" v="3" dt="2022-06-13T20:48:54.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4148" autoAdjust="0"/>
  </p:normalViewPr>
  <p:slideViewPr>
    <p:cSldViewPr snapToGrid="0" showGuides="1">
      <p:cViewPr varScale="1">
        <p:scale>
          <a:sx n="53" d="100"/>
          <a:sy n="53" d="100"/>
        </p:scale>
        <p:origin x="1140" y="44"/>
      </p:cViewPr>
      <p:guideLst>
        <p:guide orient="horz" pos="2160"/>
        <p:guide pos="3840"/>
      </p:guideLst>
    </p:cSldViewPr>
  </p:slideViewPr>
  <p:notesTextViewPr>
    <p:cViewPr>
      <p:scale>
        <a:sx n="1" d="1"/>
        <a:sy n="1" d="1"/>
      </p:scale>
      <p:origin x="0" y="-168"/>
    </p:cViewPr>
  </p:notesTextViewPr>
  <p:notesViewPr>
    <p:cSldViewPr snapToGrid="0" showGuides="1">
      <p:cViewPr varScale="1">
        <p:scale>
          <a:sx n="101" d="100"/>
          <a:sy n="101" d="100"/>
        </p:scale>
        <p:origin x="280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ku ozguven" userId="77e7a7a3f96e2bef" providerId="LiveId" clId="{DCF45BA1-2A5E-43D0-8E5F-660125196FD2}"/>
    <pc:docChg chg="custSel delSld modSld sldOrd">
      <pc:chgData name="ulku ozguven" userId="77e7a7a3f96e2bef" providerId="LiveId" clId="{DCF45BA1-2A5E-43D0-8E5F-660125196FD2}" dt="2022-06-13T20:48:54.149" v="42" actId="27636"/>
      <pc:docMkLst>
        <pc:docMk/>
      </pc:docMkLst>
      <pc:sldChg chg="modSp mod">
        <pc:chgData name="ulku ozguven" userId="77e7a7a3f96e2bef" providerId="LiveId" clId="{DCF45BA1-2A5E-43D0-8E5F-660125196FD2}" dt="2022-06-13T20:48:54.149" v="42" actId="27636"/>
        <pc:sldMkLst>
          <pc:docMk/>
          <pc:sldMk cId="3852586938" sldId="366"/>
        </pc:sldMkLst>
        <pc:spChg chg="mod">
          <ac:chgData name="ulku ozguven" userId="77e7a7a3f96e2bef" providerId="LiveId" clId="{DCF45BA1-2A5E-43D0-8E5F-660125196FD2}" dt="2022-06-13T20:48:54.149" v="42" actId="27636"/>
          <ac:spMkLst>
            <pc:docMk/>
            <pc:sldMk cId="3852586938" sldId="366"/>
            <ac:spMk id="4" creationId="{00000000-0000-0000-0000-000000000000}"/>
          </ac:spMkLst>
        </pc:spChg>
      </pc:sldChg>
      <pc:sldChg chg="modSp mod">
        <pc:chgData name="ulku ozguven" userId="77e7a7a3f96e2bef" providerId="LiveId" clId="{DCF45BA1-2A5E-43D0-8E5F-660125196FD2}" dt="2022-06-13T20:48:54.089" v="41" actId="27636"/>
        <pc:sldMkLst>
          <pc:docMk/>
          <pc:sldMk cId="106738134" sldId="381"/>
        </pc:sldMkLst>
        <pc:spChg chg="mod">
          <ac:chgData name="ulku ozguven" userId="77e7a7a3f96e2bef" providerId="LiveId" clId="{DCF45BA1-2A5E-43D0-8E5F-660125196FD2}" dt="2022-06-13T20:48:54.089" v="41" actId="27636"/>
          <ac:spMkLst>
            <pc:docMk/>
            <pc:sldMk cId="106738134" sldId="381"/>
            <ac:spMk id="6" creationId="{00000000-0000-0000-0000-000000000000}"/>
          </ac:spMkLst>
        </pc:spChg>
      </pc:sldChg>
      <pc:sldChg chg="modSp mod ord">
        <pc:chgData name="ulku ozguven" userId="77e7a7a3f96e2bef" providerId="LiveId" clId="{DCF45BA1-2A5E-43D0-8E5F-660125196FD2}" dt="2022-06-13T20:07:43.142" v="34" actId="20577"/>
        <pc:sldMkLst>
          <pc:docMk/>
          <pc:sldMk cId="2723197087" sldId="390"/>
        </pc:sldMkLst>
        <pc:spChg chg="mod">
          <ac:chgData name="ulku ozguven" userId="77e7a7a3f96e2bef" providerId="LiveId" clId="{DCF45BA1-2A5E-43D0-8E5F-660125196FD2}" dt="2022-06-13T20:07:43.142" v="34" actId="20577"/>
          <ac:spMkLst>
            <pc:docMk/>
            <pc:sldMk cId="2723197087" sldId="390"/>
            <ac:spMk id="3" creationId="{00000000-0000-0000-0000-000000000000}"/>
          </ac:spMkLst>
        </pc:spChg>
      </pc:sldChg>
      <pc:sldChg chg="ord">
        <pc:chgData name="ulku ozguven" userId="77e7a7a3f96e2bef" providerId="LiveId" clId="{DCF45BA1-2A5E-43D0-8E5F-660125196FD2}" dt="2022-06-13T20:06:01.819" v="5"/>
        <pc:sldMkLst>
          <pc:docMk/>
          <pc:sldMk cId="471550573" sldId="395"/>
        </pc:sldMkLst>
      </pc:sldChg>
      <pc:sldChg chg="del">
        <pc:chgData name="ulku ozguven" userId="77e7a7a3f96e2bef" providerId="LiveId" clId="{DCF45BA1-2A5E-43D0-8E5F-660125196FD2}" dt="2022-06-13T20:47:37.766" v="40" actId="2696"/>
        <pc:sldMkLst>
          <pc:docMk/>
          <pc:sldMk cId="2847934992" sldId="399"/>
        </pc:sldMkLst>
      </pc:sldChg>
      <pc:sldChg chg="del">
        <pc:chgData name="ulku ozguven" userId="77e7a7a3f96e2bef" providerId="LiveId" clId="{DCF45BA1-2A5E-43D0-8E5F-660125196FD2}" dt="2022-06-13T20:47:33.820" v="39" actId="2696"/>
        <pc:sldMkLst>
          <pc:docMk/>
          <pc:sldMk cId="1285642586" sldId="401"/>
        </pc:sldMkLst>
      </pc:sldChg>
      <pc:sldChg chg="modNotesTx">
        <pc:chgData name="ulku ozguven" userId="77e7a7a3f96e2bef" providerId="LiveId" clId="{DCF45BA1-2A5E-43D0-8E5F-660125196FD2}" dt="2022-06-13T20:10:49.040" v="38" actId="20577"/>
        <pc:sldMkLst>
          <pc:docMk/>
          <pc:sldMk cId="1593192206" sldId="41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tr-TR" sz="1200"/>
            </a:lvl1pPr>
          </a:lstStyle>
          <a:p>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tr-TR" sz="1200"/>
            </a:lvl1pPr>
          </a:lstStyle>
          <a:p>
            <a:fld id="{23CEAAF3-9831-450B-8D59-2C09DB96C8FC}" type="datetimeFigureOut">
              <a:rPr lang="tr-TR"/>
              <a:pPr/>
              <a:t>13.06.2022</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tr-T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tr-TR" sz="1200"/>
            </a:lvl1pPr>
          </a:lstStyle>
          <a:p>
            <a:fld id="{06834459-7356-44BF-850D-8B30C4FB3B6B}" type="slidenum">
              <a:rPr lang="tr-TR"/>
              <a:pPr/>
              <a:t>‹#›</a:t>
            </a:fld>
            <a:endParaRPr lang="tr-T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tr-TR" sz="1200"/>
            </a:lvl1pPr>
          </a:lstStyle>
          <a:p>
            <a:endParaRPr lang="tr-TR"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tr-TR" sz="1200"/>
            </a:lvl1pPr>
          </a:lstStyle>
          <a:p>
            <a:fld id="{2D50CD79-FC16-4410-AB61-17F26E6D3BC8}" type="datetimeFigureOut">
              <a:rPr lang="tr-TR"/>
              <a:pPr/>
              <a:t>13.06.2022</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tr-T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tr-TR" sz="1200"/>
            </a:lvl1pPr>
          </a:lstStyle>
          <a:p>
            <a:fld id="{0A3C37BE-C303-496D-B5CD-85F2937540FC}" type="slidenum">
              <a:rPr lang="tr-TR" smtClean="0"/>
              <a:pPr/>
              <a:t>‹#›</a:t>
            </a:fld>
            <a:endParaRPr lang="tr-TR"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lang="tr-TR" sz="1200" kern="1200">
        <a:solidFill>
          <a:schemeClr val="tx1"/>
        </a:solidFill>
        <a:latin typeface="+mn-lt"/>
        <a:ea typeface="+mn-ea"/>
        <a:cs typeface="+mn-cs"/>
      </a:defRPr>
    </a:lvl1pPr>
    <a:lvl2pPr marL="457200" algn="l" defTabSz="914400" rtl="0" eaLnBrk="1" latinLnBrk="0" hangingPunct="1">
      <a:defRPr lang="tr-TR" sz="1200" kern="1200">
        <a:solidFill>
          <a:schemeClr val="tx1"/>
        </a:solidFill>
        <a:latin typeface="+mn-lt"/>
        <a:ea typeface="+mn-ea"/>
        <a:cs typeface="+mn-cs"/>
      </a:defRPr>
    </a:lvl2pPr>
    <a:lvl3pPr marL="914400" algn="l" defTabSz="914400" rtl="0" eaLnBrk="1" latinLnBrk="0" hangingPunct="1">
      <a:defRPr lang="tr-TR" sz="1200" kern="1200">
        <a:solidFill>
          <a:schemeClr val="tx1"/>
        </a:solidFill>
        <a:latin typeface="+mn-lt"/>
        <a:ea typeface="+mn-ea"/>
        <a:cs typeface="+mn-cs"/>
      </a:defRPr>
    </a:lvl3pPr>
    <a:lvl4pPr marL="1371600" algn="l" defTabSz="914400" rtl="0" eaLnBrk="1" latinLnBrk="0" hangingPunct="1">
      <a:defRPr lang="tr-TR" sz="1200" kern="1200">
        <a:solidFill>
          <a:schemeClr val="tx1"/>
        </a:solidFill>
        <a:latin typeface="+mn-lt"/>
        <a:ea typeface="+mn-ea"/>
        <a:cs typeface="+mn-cs"/>
      </a:defRPr>
    </a:lvl4pPr>
    <a:lvl5pPr marL="1828800" algn="l" defTabSz="914400" rtl="0" eaLnBrk="1" latinLnBrk="0" hangingPunct="1">
      <a:defRPr lang="tr-TR" sz="1200" kern="1200">
        <a:solidFill>
          <a:schemeClr val="tx1"/>
        </a:solidFill>
        <a:latin typeface="+mn-lt"/>
        <a:ea typeface="+mn-ea"/>
        <a:cs typeface="+mn-cs"/>
      </a:defRPr>
    </a:lvl5pPr>
    <a:lvl6pPr marL="2286000" algn="l" defTabSz="914400" rtl="0" eaLnBrk="1" latinLnBrk="0" hangingPunct="1">
      <a:defRPr lang="tr-TR" sz="1200" kern="1200">
        <a:solidFill>
          <a:schemeClr val="tx1"/>
        </a:solidFill>
        <a:latin typeface="+mn-lt"/>
        <a:ea typeface="+mn-ea"/>
        <a:cs typeface="+mn-cs"/>
      </a:defRPr>
    </a:lvl6pPr>
    <a:lvl7pPr marL="2743200" algn="l" defTabSz="914400" rtl="0" eaLnBrk="1" latinLnBrk="0" hangingPunct="1">
      <a:defRPr lang="tr-TR" sz="1200" kern="1200">
        <a:solidFill>
          <a:schemeClr val="tx1"/>
        </a:solidFill>
        <a:latin typeface="+mn-lt"/>
        <a:ea typeface="+mn-ea"/>
        <a:cs typeface="+mn-cs"/>
      </a:defRPr>
    </a:lvl7pPr>
    <a:lvl8pPr marL="3200400" algn="l" defTabSz="914400" rtl="0" eaLnBrk="1" latinLnBrk="0" hangingPunct="1">
      <a:defRPr lang="tr-TR" sz="1200" kern="1200">
        <a:solidFill>
          <a:schemeClr val="tx1"/>
        </a:solidFill>
        <a:latin typeface="+mn-lt"/>
        <a:ea typeface="+mn-ea"/>
        <a:cs typeface="+mn-cs"/>
      </a:defRPr>
    </a:lvl8pPr>
    <a:lvl9pPr marL="3657600" algn="l" defTabSz="914400" rtl="0" eaLnBrk="1" latinLnBrk="0" hangingPunct="1">
      <a:defRPr lang="tr-T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oogle.com.tr/url?sa=t&amp;rct=j&amp;q=&amp;esrc=s&amp;source=web&amp;cd=1&amp;cad=rja&amp;uact=8&amp;sqi=2&amp;ved=0CCkQFjAA&amp;url=http://www.aect.org/&amp;ei=m5EfU-ndC4KG4gTC9YDgAg&amp;usg=AFQjCNFc5_IDeHluiwnuSqDVN4-UxKtbmQ&amp;sig2=SD5oykGzkQ1OJ4rxSc9LVQ&amp;bvm=bv.62788935,d.bG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google.com.tr/url?sa=t&amp;rct=j&amp;q=&amp;esrc=s&amp;source=web&amp;cd=1&amp;cad=rja&amp;uact=8&amp;sqi=2&amp;ved=0CCkQFjAA&amp;url=http://www.ala.org/aasl/&amp;ei=35EfU-zTD8Xn4gS4soCoCg&amp;usg=AFQjCNGYiEfI7_MmPsFPAhF7TrwDf0GaSA&amp;sig2=UHxdvmRsGd7u7CvjsL9Gqg&amp;bvm=bv.62788935,d.bG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dk.gov.tr/index.php?option=com_gts&amp;arama=gts&amp;guid=TDK.GTS.530e63704e2413.3965279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ureng.com/tr/turkce-ingilizce/tam%20zamanl%C4%B1%20sisteml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i="0" dirty="0">
                <a:solidFill>
                  <a:srgbClr val="333333"/>
                </a:solidFill>
                <a:effectLst/>
                <a:latin typeface="Helvetica Neue"/>
              </a:rPr>
              <a:t>Bilgi okuryazarlığı </a:t>
            </a:r>
            <a:r>
              <a:rPr lang="tr-TR" b="1" i="0" dirty="0">
                <a:solidFill>
                  <a:srgbClr val="333333"/>
                </a:solidFill>
                <a:effectLst/>
                <a:latin typeface="Helvetica Neue"/>
              </a:rPr>
              <a:t>1974 tarihinde</a:t>
            </a:r>
            <a:r>
              <a:rPr lang="tr-TR" b="0" i="0" dirty="0">
                <a:solidFill>
                  <a:srgbClr val="333333"/>
                </a:solidFill>
                <a:effectLst/>
                <a:latin typeface="Helvetica Neue"/>
              </a:rPr>
              <a:t>, Bilgi Endüstrisi Derneği’nde (ABD) ilk olarak </a:t>
            </a:r>
            <a:r>
              <a:rPr lang="tr-TR" b="1" i="0" dirty="0">
                <a:solidFill>
                  <a:srgbClr val="333333"/>
                </a:solidFill>
                <a:effectLst/>
                <a:latin typeface="Helvetica Neue"/>
              </a:rPr>
              <a:t>ifade edilmiştir</a:t>
            </a:r>
            <a:r>
              <a:rPr lang="tr-TR" b="0" i="0" dirty="0">
                <a:solidFill>
                  <a:srgbClr val="333333"/>
                </a:solidFill>
                <a:effectLst/>
                <a:latin typeface="Helvetica Neue"/>
              </a:rPr>
              <a:t>.</a:t>
            </a:r>
            <a:endParaRPr lang="tr-TR" dirty="0"/>
          </a:p>
          <a:p>
            <a:r>
              <a:rPr lang="tr-TR" dirty="0"/>
              <a:t>Kütüphaneler ve arşiv kurumları gibi bilgi kurumları, bilginin yönlendiricileri ve değerlendiricileridir. Bilgiye açılan kapılardır ve bu nedenle kaynakları ve hizmetleri bilgi okuryazarı, yaratıcı ve yenilikçi toplumların gelişimi için çok önemlidir. Bilgi kurumları kültürü ve mirası korur ve dolayısıyla sürekliliği teşvik eder, bilgiye erişimi teşvik eder, bilgi arayışını teşvik eder ve okuryazarlığı destekler. Eleştirel düşünmeyi öğretmek için benzersiz bir konuma sahip olduklarından, dezenformasyona karşı mücadelede önemli kilit oyunculardır</a:t>
            </a:r>
          </a:p>
        </p:txBody>
      </p:sp>
      <p:sp>
        <p:nvSpPr>
          <p:cNvPr id="4" name="Slayt Numarası Yer Tutucusu 3"/>
          <p:cNvSpPr>
            <a:spLocks noGrp="1"/>
          </p:cNvSpPr>
          <p:nvPr>
            <p:ph type="sldNum" sz="quarter" idx="10"/>
          </p:nvPr>
        </p:nvSpPr>
        <p:spPr/>
        <p:txBody>
          <a:bodyPr/>
          <a:lstStyle/>
          <a:p>
            <a:fld id="{0A3C37BE-C303-496D-B5CD-85F2937540FC}" type="slidenum">
              <a:rPr lang="tr-TR" smtClean="0"/>
              <a:pPr/>
              <a:t>2</a:t>
            </a:fld>
            <a:endParaRPr lang="tr-TR" dirty="0"/>
          </a:p>
        </p:txBody>
      </p:sp>
    </p:spTree>
    <p:extLst>
      <p:ext uri="{BB962C8B-B14F-4D97-AF65-F5344CB8AC3E}">
        <p14:creationId xmlns:p14="http://schemas.microsoft.com/office/powerpoint/2010/main" val="198288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*Alvin Toffler (</a:t>
            </a:r>
            <a:r>
              <a:rPr lang="en-US" dirty="0" err="1"/>
              <a:t>doğumu</a:t>
            </a:r>
            <a:r>
              <a:rPr lang="en-US" dirty="0"/>
              <a:t> 3 </a:t>
            </a:r>
            <a:r>
              <a:rPr lang="en-US" dirty="0" err="1"/>
              <a:t>Ekim</a:t>
            </a:r>
            <a:r>
              <a:rPr lang="en-US" dirty="0"/>
              <a:t> 1928), </a:t>
            </a:r>
            <a:r>
              <a:rPr lang="en-US" dirty="0" err="1"/>
              <a:t>sayısal</a:t>
            </a:r>
            <a:r>
              <a:rPr lang="en-US" dirty="0"/>
              <a:t> </a:t>
            </a:r>
            <a:r>
              <a:rPr lang="en-US" dirty="0" err="1"/>
              <a:t>devrimi</a:t>
            </a:r>
            <a:r>
              <a:rPr lang="en-US" dirty="0"/>
              <a:t>, </a:t>
            </a:r>
            <a:r>
              <a:rPr lang="en-US" dirty="0" err="1"/>
              <a:t>iletişim</a:t>
            </a:r>
            <a:r>
              <a:rPr lang="en-US" dirty="0"/>
              <a:t> </a:t>
            </a:r>
            <a:r>
              <a:rPr lang="en-US" dirty="0" err="1"/>
              <a:t>devrimini</a:t>
            </a:r>
            <a:r>
              <a:rPr lang="en-US" dirty="0"/>
              <a:t>, </a:t>
            </a:r>
            <a:r>
              <a:rPr lang="en-US" dirty="0" err="1"/>
              <a:t>şirket</a:t>
            </a:r>
            <a:r>
              <a:rPr lang="en-US" dirty="0"/>
              <a:t> </a:t>
            </a:r>
            <a:r>
              <a:rPr lang="en-US" dirty="0" err="1"/>
              <a:t>devrimini</a:t>
            </a:r>
            <a:r>
              <a:rPr lang="en-US" dirty="0"/>
              <a:t> </a:t>
            </a:r>
            <a:r>
              <a:rPr lang="en-US" dirty="0" err="1"/>
              <a:t>ve</a:t>
            </a:r>
            <a:r>
              <a:rPr lang="en-US" dirty="0"/>
              <a:t> </a:t>
            </a:r>
            <a:r>
              <a:rPr lang="en-US" dirty="0" err="1"/>
              <a:t>teknolojik</a:t>
            </a:r>
            <a:r>
              <a:rPr lang="en-US" dirty="0"/>
              <a:t> </a:t>
            </a:r>
            <a:r>
              <a:rPr lang="en-US" dirty="0" err="1"/>
              <a:t>tekilliği</a:t>
            </a:r>
            <a:r>
              <a:rPr lang="en-US" dirty="0"/>
              <a:t> </a:t>
            </a:r>
            <a:r>
              <a:rPr lang="en-US" dirty="0" err="1"/>
              <a:t>tartışan</a:t>
            </a:r>
            <a:r>
              <a:rPr lang="en-US" dirty="0"/>
              <a:t> </a:t>
            </a:r>
            <a:r>
              <a:rPr lang="en-US" dirty="0" err="1"/>
              <a:t>çalışmalarıyla</a:t>
            </a:r>
            <a:r>
              <a:rPr lang="en-US" dirty="0"/>
              <a:t> </a:t>
            </a:r>
            <a:r>
              <a:rPr lang="en-US" dirty="0" err="1"/>
              <a:t>bilinen</a:t>
            </a:r>
            <a:r>
              <a:rPr lang="en-US" dirty="0"/>
              <a:t> </a:t>
            </a:r>
            <a:r>
              <a:rPr lang="en-US" dirty="0" err="1"/>
              <a:t>ABD'li</a:t>
            </a:r>
            <a:r>
              <a:rPr lang="en-US" dirty="0"/>
              <a:t> </a:t>
            </a:r>
            <a:r>
              <a:rPr lang="en-US" dirty="0" err="1"/>
              <a:t>yazar</a:t>
            </a:r>
            <a:r>
              <a:rPr lang="en-US" dirty="0"/>
              <a:t> </a:t>
            </a:r>
            <a:r>
              <a:rPr lang="en-US" dirty="0" err="1"/>
              <a:t>ve</a:t>
            </a:r>
            <a:r>
              <a:rPr lang="en-US" dirty="0"/>
              <a:t> </a:t>
            </a:r>
            <a:r>
              <a:rPr lang="en-US" dirty="0" err="1"/>
              <a:t>gelecekçidir</a:t>
            </a:r>
            <a:r>
              <a:rPr lang="en-US" dirty="0"/>
              <a:t>.</a:t>
            </a:r>
            <a:endParaRPr lang="tr-TR" dirty="0"/>
          </a:p>
          <a:p>
            <a:endParaRPr lang="en-US" dirty="0"/>
          </a:p>
          <a:p>
            <a:r>
              <a:rPr lang="en-US" dirty="0"/>
              <a:t>Rethinking the Future </a:t>
            </a:r>
            <a:r>
              <a:rPr lang="tr-TR" dirty="0"/>
              <a:t>(Geleceğin Şekillenmesi) </a:t>
            </a:r>
            <a:r>
              <a:rPr lang="en-US" dirty="0" err="1"/>
              <a:t>adlı</a:t>
            </a:r>
            <a:r>
              <a:rPr lang="en-US" dirty="0"/>
              <a:t> </a:t>
            </a:r>
            <a:r>
              <a:rPr lang="en-US" dirty="0" err="1"/>
              <a:t>kitabında</a:t>
            </a:r>
            <a:r>
              <a:rPr lang="en-US" dirty="0"/>
              <a:t>  "21. </a:t>
            </a:r>
            <a:r>
              <a:rPr lang="en-US" dirty="0" err="1"/>
              <a:t>yüzyılın</a:t>
            </a:r>
            <a:r>
              <a:rPr lang="en-US" dirty="0"/>
              <a:t> </a:t>
            </a:r>
            <a:r>
              <a:rPr lang="en-US" dirty="0" err="1"/>
              <a:t>cahili</a:t>
            </a:r>
            <a:r>
              <a:rPr lang="tr-TR" dirty="0"/>
              <a:t>,</a:t>
            </a:r>
            <a:r>
              <a:rPr lang="en-US" dirty="0"/>
              <a:t> </a:t>
            </a:r>
            <a:r>
              <a:rPr lang="en-US" dirty="0" err="1"/>
              <a:t>okuyup</a:t>
            </a:r>
            <a:r>
              <a:rPr lang="en-US" dirty="0"/>
              <a:t> </a:t>
            </a:r>
            <a:r>
              <a:rPr lang="en-US" dirty="0" err="1"/>
              <a:t>yazamayanlar</a:t>
            </a:r>
            <a:r>
              <a:rPr lang="en-US" dirty="0"/>
              <a:t> </a:t>
            </a:r>
            <a:r>
              <a:rPr lang="en-US" dirty="0" err="1"/>
              <a:t>değil</a:t>
            </a:r>
            <a:r>
              <a:rPr lang="en-US" dirty="0"/>
              <a:t>, </a:t>
            </a:r>
            <a:r>
              <a:rPr lang="en-US" dirty="0" err="1"/>
              <a:t>aynı</a:t>
            </a:r>
            <a:r>
              <a:rPr lang="en-US" dirty="0"/>
              <a:t> </a:t>
            </a:r>
            <a:r>
              <a:rPr lang="en-US" dirty="0" err="1"/>
              <a:t>zamanda</a:t>
            </a:r>
            <a:r>
              <a:rPr lang="en-US" dirty="0"/>
              <a:t> </a:t>
            </a:r>
            <a:r>
              <a:rPr lang="en-US" dirty="0" err="1"/>
              <a:t>öğrenemeyen</a:t>
            </a:r>
            <a:r>
              <a:rPr lang="en-US" dirty="0"/>
              <a:t>, </a:t>
            </a:r>
            <a:r>
              <a:rPr lang="en-US" dirty="0" err="1"/>
              <a:t>unutamayan</a:t>
            </a:r>
            <a:r>
              <a:rPr lang="en-US" dirty="0"/>
              <a:t> </a:t>
            </a:r>
            <a:r>
              <a:rPr lang="en-US" dirty="0" err="1"/>
              <a:t>ve</a:t>
            </a:r>
            <a:r>
              <a:rPr lang="en-US" dirty="0"/>
              <a:t> </a:t>
            </a:r>
            <a:r>
              <a:rPr lang="en-US" dirty="0" err="1"/>
              <a:t>yeniden</a:t>
            </a:r>
            <a:r>
              <a:rPr lang="en-US" dirty="0"/>
              <a:t> </a:t>
            </a:r>
            <a:r>
              <a:rPr lang="en-US" dirty="0" err="1"/>
              <a:t>öğrenemeyenler</a:t>
            </a:r>
            <a:r>
              <a:rPr lang="en-US" dirty="0"/>
              <a:t> </a:t>
            </a:r>
            <a:r>
              <a:rPr lang="en-US" dirty="0" err="1"/>
              <a:t>olacaktır</a:t>
            </a:r>
            <a:r>
              <a:rPr lang="en-US" dirty="0"/>
              <a:t>."</a:t>
            </a:r>
          </a:p>
        </p:txBody>
      </p:sp>
      <p:sp>
        <p:nvSpPr>
          <p:cNvPr id="4" name="Slayt Numarası Yer Tutucusu 3"/>
          <p:cNvSpPr>
            <a:spLocks noGrp="1"/>
          </p:cNvSpPr>
          <p:nvPr>
            <p:ph type="sldNum" sz="quarter" idx="5"/>
          </p:nvPr>
        </p:nvSpPr>
        <p:spPr/>
        <p:txBody>
          <a:bodyPr/>
          <a:lstStyle/>
          <a:p>
            <a:fld id="{0A3C37BE-C303-496D-B5CD-85F2937540FC}" type="slidenum">
              <a:rPr lang="tr-TR" smtClean="0"/>
              <a:pPr/>
              <a:t>13</a:t>
            </a:fld>
            <a:endParaRPr lang="tr-TR" dirty="0"/>
          </a:p>
        </p:txBody>
      </p:sp>
    </p:spTree>
    <p:extLst>
      <p:ext uri="{BB962C8B-B14F-4D97-AF65-F5344CB8AC3E}">
        <p14:creationId xmlns:p14="http://schemas.microsoft.com/office/powerpoint/2010/main" val="121083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a:lstStyle/>
          <a:p>
            <a:r>
              <a:rPr lang="tr-TR" sz="1200" b="1" dirty="0">
                <a:cs typeface="Arial" pitchFamily="34" charset="0"/>
              </a:rPr>
              <a:t>NOT: </a:t>
            </a:r>
            <a:r>
              <a:rPr lang="tr-TR" sz="1200" dirty="0">
                <a:cs typeface="Arial" pitchFamily="34" charset="0"/>
              </a:rPr>
              <a:t>Bu slayttabaşka bir resim ister misiniz? Resmi seçin ve silin. Şimdi yer tutucuda Resimler simgesini tıklatarak kendi resminizi ekleyin.</a:t>
            </a:r>
          </a:p>
        </p:txBody>
      </p:sp>
      <p:sp>
        <p:nvSpPr>
          <p:cNvPr id="4" name="Slayt Numarası Yer Tutucusu 3"/>
          <p:cNvSpPr>
            <a:spLocks noGrp="1"/>
          </p:cNvSpPr>
          <p:nvPr>
            <p:ph type="sldNum" sz="quarter" idx="10"/>
          </p:nvPr>
        </p:nvSpPr>
        <p:spPr/>
        <p:txBody>
          <a:bodyPr/>
          <a:lstStyle/>
          <a:p>
            <a:fld id="{0A3C37BE-C303-496D-B5CD-85F2937540FC}" type="slidenum">
              <a:rPr lang="tr-TR" smtClean="0"/>
              <a:pPr/>
              <a:t>15</a:t>
            </a:fld>
            <a:endParaRPr lang="tr-TR"/>
          </a:p>
        </p:txBody>
      </p:sp>
    </p:spTree>
    <p:extLst>
      <p:ext uri="{BB962C8B-B14F-4D97-AF65-F5344CB8AC3E}">
        <p14:creationId xmlns:p14="http://schemas.microsoft.com/office/powerpoint/2010/main" val="1245493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a:lstStyle/>
          <a:p>
            <a:r>
              <a:rPr lang="tr-TR" dirty="0"/>
              <a:t>Bu </a:t>
            </a:r>
            <a:r>
              <a:rPr lang="tr-TR"/>
              <a:t>veriler 11.10.2020 </a:t>
            </a:r>
            <a:r>
              <a:rPr lang="tr-TR" dirty="0"/>
              <a:t>tarihine aittir.</a:t>
            </a:r>
          </a:p>
        </p:txBody>
      </p:sp>
      <p:sp>
        <p:nvSpPr>
          <p:cNvPr id="4" name="Slayt Numarası Yer Tutucusu 3"/>
          <p:cNvSpPr>
            <a:spLocks noGrp="1"/>
          </p:cNvSpPr>
          <p:nvPr>
            <p:ph type="sldNum" sz="quarter" idx="10"/>
          </p:nvPr>
        </p:nvSpPr>
        <p:spPr/>
        <p:txBody>
          <a:bodyPr/>
          <a:lstStyle/>
          <a:p>
            <a:fld id="{0A3C37BE-C303-496D-B5CD-85F2937540FC}" type="slidenum">
              <a:rPr lang="tr-TR"/>
              <a:pPr/>
              <a:t>16</a:t>
            </a:fld>
            <a:endParaRPr lang="tr-TR"/>
          </a:p>
        </p:txBody>
      </p:sp>
    </p:spTree>
    <p:extLst>
      <p:ext uri="{BB962C8B-B14F-4D97-AF65-F5344CB8AC3E}">
        <p14:creationId xmlns:p14="http://schemas.microsoft.com/office/powerpoint/2010/main" val="3157055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A3C37BE-C303-496D-B5CD-85F2937540FC}" type="slidenum">
              <a:rPr lang="tr-TR" smtClean="0"/>
              <a:pPr/>
              <a:t>18</a:t>
            </a:fld>
            <a:endParaRPr lang="tr-TR" dirty="0"/>
          </a:p>
        </p:txBody>
      </p:sp>
    </p:spTree>
    <p:extLst>
      <p:ext uri="{BB962C8B-B14F-4D97-AF65-F5344CB8AC3E}">
        <p14:creationId xmlns:p14="http://schemas.microsoft.com/office/powerpoint/2010/main" val="938348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A3C37BE-C303-496D-B5CD-85F2937540FC}" type="slidenum">
              <a:rPr lang="tr-TR"/>
              <a:pPr/>
              <a:t>19</a:t>
            </a:fld>
            <a:endParaRPr lang="tr-TR"/>
          </a:p>
        </p:txBody>
      </p:sp>
    </p:spTree>
    <p:extLst>
      <p:ext uri="{BB962C8B-B14F-4D97-AF65-F5344CB8AC3E}">
        <p14:creationId xmlns:p14="http://schemas.microsoft.com/office/powerpoint/2010/main" val="131531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A3C37BE-C303-496D-B5CD-85F2937540FC}" type="slidenum">
              <a:rPr lang="tr-TR"/>
              <a:pPr/>
              <a:t>20</a:t>
            </a:fld>
            <a:endParaRPr lang="tr-TR"/>
          </a:p>
        </p:txBody>
      </p:sp>
    </p:spTree>
    <p:extLst>
      <p:ext uri="{BB962C8B-B14F-4D97-AF65-F5344CB8AC3E}">
        <p14:creationId xmlns:p14="http://schemas.microsoft.com/office/powerpoint/2010/main" val="1729031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A3C37BE-C303-496D-B5CD-85F2937540FC}" type="slidenum">
              <a:rPr lang="tr-TR"/>
              <a:pPr/>
              <a:t>23</a:t>
            </a:fld>
            <a:endParaRPr lang="tr-TR"/>
          </a:p>
        </p:txBody>
      </p:sp>
    </p:spTree>
    <p:extLst>
      <p:ext uri="{BB962C8B-B14F-4D97-AF65-F5344CB8AC3E}">
        <p14:creationId xmlns:p14="http://schemas.microsoft.com/office/powerpoint/2010/main" val="93146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A3C37BE-C303-496D-B5CD-85F2937540FC}" type="slidenum">
              <a:rPr lang="tr-TR" smtClean="0"/>
              <a:pPr/>
              <a:t>35</a:t>
            </a:fld>
            <a:endParaRPr lang="tr-TR" dirty="0"/>
          </a:p>
        </p:txBody>
      </p:sp>
    </p:spTree>
    <p:extLst>
      <p:ext uri="{BB962C8B-B14F-4D97-AF65-F5344CB8AC3E}">
        <p14:creationId xmlns:p14="http://schemas.microsoft.com/office/powerpoint/2010/main" val="2182853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tr-TR" dirty="0"/>
              <a:t>AECT: </a:t>
            </a:r>
            <a:r>
              <a:rPr lang="en-US" b="0" i="1" dirty="0">
                <a:hlinkClick r:id="rId3"/>
              </a:rPr>
              <a:t>Association for Educational Communications and Technology</a:t>
            </a:r>
            <a:r>
              <a:rPr lang="en-US" b="0" dirty="0">
                <a:hlinkClick r:id="rId3"/>
              </a:rPr>
              <a:t> (</a:t>
            </a:r>
            <a:r>
              <a:rPr lang="en-US" b="0" i="1" dirty="0">
                <a:hlinkClick r:id="rId3"/>
              </a:rPr>
              <a:t>AECT</a:t>
            </a:r>
            <a:r>
              <a:rPr lang="en-US" b="0" dirty="0">
                <a:hlinkClick r:id="rId3"/>
              </a:rPr>
              <a:t>)</a:t>
            </a:r>
            <a:endParaRPr lang="tr-TR" b="0" dirty="0"/>
          </a:p>
          <a:p>
            <a:pPr marL="0" marR="0" indent="0" algn="l" defTabSz="914400" rtl="0" eaLnBrk="1" fontAlgn="auto" latinLnBrk="0" hangingPunct="1">
              <a:lnSpc>
                <a:spcPct val="100000"/>
              </a:lnSpc>
              <a:spcBef>
                <a:spcPct val="0"/>
              </a:spcBef>
              <a:spcAft>
                <a:spcPts val="0"/>
              </a:spcAft>
              <a:buClrTx/>
              <a:buSzTx/>
              <a:buFontTx/>
              <a:buNone/>
              <a:tabLst/>
              <a:defRPr/>
            </a:pPr>
            <a:r>
              <a:rPr lang="tr-TR" b="0" dirty="0"/>
              <a:t>AASL:</a:t>
            </a:r>
            <a:r>
              <a:rPr lang="en-US" b="1" i="1" dirty="0">
                <a:hlinkClick r:id="rId4"/>
              </a:rPr>
              <a:t>American Association of School Librarians</a:t>
            </a:r>
            <a:r>
              <a:rPr lang="en-US" b="1" dirty="0">
                <a:hlinkClick r:id="rId4"/>
              </a:rPr>
              <a:t> (</a:t>
            </a:r>
            <a:r>
              <a:rPr lang="en-US" b="1" i="1" dirty="0">
                <a:hlinkClick r:id="rId4"/>
              </a:rPr>
              <a:t>AASL</a:t>
            </a:r>
            <a:r>
              <a:rPr lang="en-US" b="1" dirty="0">
                <a:hlinkClick r:id="rId4"/>
              </a:rPr>
              <a:t>)</a:t>
            </a:r>
            <a:endParaRPr lang="en-US" b="1" dirty="0"/>
          </a:p>
          <a:p>
            <a:pPr>
              <a:spcBef>
                <a:spcPct val="0"/>
              </a:spcBef>
            </a:pPr>
            <a:r>
              <a:rPr lang="tr-TR" dirty="0"/>
              <a:t>Bilgi toplumları, yaşam boyu öğrenme becerileriyle donanmış bireylere gereksinim duyarlar </a:t>
            </a:r>
          </a:p>
          <a:p>
            <a:pPr>
              <a:spcBef>
                <a:spcPct val="0"/>
              </a:spcBef>
            </a:pPr>
            <a:r>
              <a:rPr lang="tr-TR" b="0" dirty="0"/>
              <a:t>Bilgi okuryazarlığı yaşam boyu öğrenme ve bilgi toplumunda başarılı olabilmek için gerekli anahtar beceridir</a:t>
            </a:r>
            <a:endParaRPr lang="tr-TR" dirty="0"/>
          </a:p>
          <a:p>
            <a:pPr>
              <a:spcBef>
                <a:spcPct val="0"/>
              </a:spcBef>
            </a:pPr>
            <a:r>
              <a:rPr lang="tr-TR" dirty="0"/>
              <a:t>Bilgi okuryazarlığı becerileri çağımızda her bireyin sahip olması gereken temel becerilerden biri haline gelmiştir</a:t>
            </a:r>
          </a:p>
          <a:p>
            <a:pPr>
              <a:spcBef>
                <a:spcPct val="0"/>
              </a:spcBef>
            </a:pPr>
            <a:endParaRPr lang="en-US" dirty="0"/>
          </a:p>
          <a:p>
            <a:r>
              <a:rPr lang="en-US" dirty="0" err="1"/>
              <a:t>Bilgi</a:t>
            </a:r>
            <a:r>
              <a:rPr lang="en-US" dirty="0"/>
              <a:t> </a:t>
            </a:r>
            <a:r>
              <a:rPr lang="en-US" dirty="0" err="1"/>
              <a:t>Okuryazarlığı</a:t>
            </a:r>
            <a:r>
              <a:rPr lang="en-US" dirty="0"/>
              <a:t>, </a:t>
            </a:r>
            <a:r>
              <a:rPr lang="en-US" dirty="0" err="1"/>
              <a:t>bilgisayar</a:t>
            </a:r>
            <a:r>
              <a:rPr lang="en-US" dirty="0"/>
              <a:t> </a:t>
            </a:r>
            <a:r>
              <a:rPr lang="en-US" dirty="0" err="1"/>
              <a:t>okuryazarlığı</a:t>
            </a:r>
            <a:r>
              <a:rPr lang="en-US" dirty="0"/>
              <a:t> </a:t>
            </a:r>
            <a:r>
              <a:rPr lang="en-US" dirty="0" err="1"/>
              <a:t>ve</a:t>
            </a:r>
            <a:r>
              <a:rPr lang="en-US" dirty="0"/>
              <a:t> </a:t>
            </a:r>
            <a:r>
              <a:rPr lang="en-US" dirty="0" err="1"/>
              <a:t>kütüphane</a:t>
            </a:r>
            <a:r>
              <a:rPr lang="en-US" dirty="0"/>
              <a:t> </a:t>
            </a:r>
            <a:r>
              <a:rPr lang="en-US" dirty="0" err="1"/>
              <a:t>becerilerinden</a:t>
            </a:r>
            <a:r>
              <a:rPr lang="en-US" dirty="0"/>
              <a:t> </a:t>
            </a:r>
            <a:r>
              <a:rPr lang="en-US" dirty="0" err="1"/>
              <a:t>daha</a:t>
            </a:r>
            <a:r>
              <a:rPr lang="en-US" dirty="0"/>
              <a:t> </a:t>
            </a:r>
            <a:r>
              <a:rPr lang="en-US" dirty="0" err="1"/>
              <a:t>fazlasıdır</a:t>
            </a:r>
            <a:r>
              <a:rPr lang="en-US" dirty="0"/>
              <a:t>, </a:t>
            </a:r>
            <a:r>
              <a:rPr lang="en-US" dirty="0" err="1"/>
              <a:t>eleştirel</a:t>
            </a:r>
            <a:r>
              <a:rPr lang="en-US" dirty="0"/>
              <a:t> </a:t>
            </a:r>
            <a:r>
              <a:rPr lang="en-US" dirty="0" err="1"/>
              <a:t>düşünme</a:t>
            </a:r>
            <a:r>
              <a:rPr lang="en-US" dirty="0"/>
              <a:t> </a:t>
            </a:r>
            <a:r>
              <a:rPr lang="en-US" dirty="0" err="1"/>
              <a:t>becerileridir</a:t>
            </a:r>
            <a:r>
              <a:rPr lang="en-US" dirty="0"/>
              <a:t>.</a:t>
            </a:r>
          </a:p>
        </p:txBody>
      </p:sp>
      <p:sp>
        <p:nvSpPr>
          <p:cNvPr id="4" name="Slayt Numarası Yer Tutucusu 3"/>
          <p:cNvSpPr>
            <a:spLocks noGrp="1"/>
          </p:cNvSpPr>
          <p:nvPr>
            <p:ph type="sldNum" sz="quarter" idx="5"/>
          </p:nvPr>
        </p:nvSpPr>
        <p:spPr/>
        <p:txBody>
          <a:bodyPr/>
          <a:lstStyle/>
          <a:p>
            <a:fld id="{0A3C37BE-C303-496D-B5CD-85F2937540FC}" type="slidenum">
              <a:rPr lang="tr-TR" smtClean="0"/>
              <a:pPr/>
              <a:t>3</a:t>
            </a:fld>
            <a:endParaRPr lang="tr-TR" dirty="0"/>
          </a:p>
        </p:txBody>
      </p:sp>
    </p:spTree>
    <p:extLst>
      <p:ext uri="{BB962C8B-B14F-4D97-AF65-F5344CB8AC3E}">
        <p14:creationId xmlns:p14="http://schemas.microsoft.com/office/powerpoint/2010/main" val="426241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Bilin: Gerekli bilginin kapsamını belirleyin </a:t>
            </a:r>
          </a:p>
          <a:p>
            <a:r>
              <a:rPr lang="tr-TR" dirty="0"/>
              <a:t>Erişin: Gerekli bilgilere erişin </a:t>
            </a:r>
          </a:p>
          <a:p>
            <a:r>
              <a:rPr lang="tr-TR" dirty="0"/>
              <a:t>Değerlendirin: Bilgileri ve kaynaklarını eleştirel bir şekilde değerlendirin </a:t>
            </a:r>
          </a:p>
          <a:p>
            <a:r>
              <a:rPr lang="tr-TR" dirty="0"/>
              <a:t>Kullanın: Belirli bir amacı gerçekleştirmek için bilgileri etkili bir şekilde kullanın </a:t>
            </a:r>
          </a:p>
          <a:p>
            <a:r>
              <a:rPr lang="tr-TR" dirty="0"/>
              <a:t>Etik: Bilgilerin etik ve yasal şekilde kullanımı </a:t>
            </a:r>
          </a:p>
          <a:p>
            <a:endParaRPr lang="tr-TR" dirty="0"/>
          </a:p>
        </p:txBody>
      </p:sp>
      <p:sp>
        <p:nvSpPr>
          <p:cNvPr id="4" name="Slayt Numarası Yer Tutucusu 3"/>
          <p:cNvSpPr>
            <a:spLocks noGrp="1"/>
          </p:cNvSpPr>
          <p:nvPr>
            <p:ph type="sldNum" sz="quarter" idx="10"/>
          </p:nvPr>
        </p:nvSpPr>
        <p:spPr/>
        <p:txBody>
          <a:bodyPr/>
          <a:lstStyle/>
          <a:p>
            <a:fld id="{0A3C37BE-C303-496D-B5CD-85F2937540FC}" type="slidenum">
              <a:rPr lang="tr-TR" smtClean="0"/>
              <a:pPr/>
              <a:t>4</a:t>
            </a:fld>
            <a:endParaRPr lang="tr-TR" dirty="0"/>
          </a:p>
        </p:txBody>
      </p:sp>
    </p:spTree>
    <p:extLst>
      <p:ext uri="{BB962C8B-B14F-4D97-AF65-F5344CB8AC3E}">
        <p14:creationId xmlns:p14="http://schemas.microsoft.com/office/powerpoint/2010/main" val="115151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Bilgi artışı ile bilgi arama, ilgili bilgiye erişme, bilgiyi seçme konularındaki becerilere her zamankinden daha fazla gereksinim var,</a:t>
            </a:r>
          </a:p>
          <a:p>
            <a:r>
              <a:rPr lang="tr-TR" dirty="0"/>
              <a:t>Niteliği belirsiz bilginin artışı eleştirel düşünce becerilerinin önemini artırıyor,</a:t>
            </a:r>
          </a:p>
          <a:p>
            <a:r>
              <a:rPr lang="tr-TR" dirty="0"/>
              <a:t>Yeni neslin bilgi arama ve bilgi kaynaklarını kullanma konusundaki eğilimleri bilgi okuryazarlığı becerilerinin önemini artırıyor,</a:t>
            </a:r>
          </a:p>
          <a:p>
            <a:r>
              <a:rPr lang="tr-TR" dirty="0"/>
              <a:t>Olanakların ve yeni ortamların etik davranışlar konusunda yarattığı karmaşanın çözülebilmesi için bilgi okuryazarlığı becerilerine ihtiyaç var,</a:t>
            </a:r>
          </a:p>
          <a:p>
            <a:endParaRPr lang="tr-TR" dirty="0"/>
          </a:p>
        </p:txBody>
      </p:sp>
      <p:sp>
        <p:nvSpPr>
          <p:cNvPr id="4" name="Slayt Numarası Yer Tutucusu 3"/>
          <p:cNvSpPr>
            <a:spLocks noGrp="1"/>
          </p:cNvSpPr>
          <p:nvPr>
            <p:ph type="sldNum" sz="quarter" idx="10"/>
          </p:nvPr>
        </p:nvSpPr>
        <p:spPr/>
        <p:txBody>
          <a:bodyPr/>
          <a:lstStyle/>
          <a:p>
            <a:fld id="{0A3C37BE-C303-496D-B5CD-85F2937540FC}" type="slidenum">
              <a:rPr lang="tr-TR" smtClean="0"/>
              <a:pPr/>
              <a:t>5</a:t>
            </a:fld>
            <a:endParaRPr lang="tr-TR" dirty="0"/>
          </a:p>
        </p:txBody>
      </p:sp>
    </p:spTree>
    <p:extLst>
      <p:ext uri="{BB962C8B-B14F-4D97-AF65-F5344CB8AC3E}">
        <p14:creationId xmlns:p14="http://schemas.microsoft.com/office/powerpoint/2010/main" val="396638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effectLst/>
                <a:latin typeface="Times New Roman" panose="02020603050405020304" pitchFamily="18" charset="0"/>
              </a:rPr>
              <a:t>Yrd. </a:t>
            </a:r>
            <a:r>
              <a:rPr lang="en-US" dirty="0" err="1">
                <a:effectLst/>
                <a:latin typeface="Times New Roman" panose="02020603050405020304" pitchFamily="18" charset="0"/>
              </a:rPr>
              <a:t>Doç</a:t>
            </a:r>
            <a:r>
              <a:rPr lang="en-US" dirty="0">
                <a:effectLst/>
                <a:latin typeface="Times New Roman" panose="02020603050405020304" pitchFamily="18" charset="0"/>
              </a:rPr>
              <a:t>. Dr. Mehmet KURUDAYIOĞLU*</a:t>
            </a:r>
            <a:r>
              <a:rPr lang="en-US" dirty="0" err="1">
                <a:effectLst/>
                <a:latin typeface="Times New Roman" panose="02020603050405020304" pitchFamily="18" charset="0"/>
              </a:rPr>
              <a:t>Arş</a:t>
            </a:r>
            <a:r>
              <a:rPr lang="en-US" dirty="0">
                <a:effectLst/>
                <a:latin typeface="Times New Roman" panose="02020603050405020304" pitchFamily="18" charset="0"/>
              </a:rPr>
              <a:t>. </a:t>
            </a:r>
            <a:r>
              <a:rPr lang="en-US" dirty="0" err="1">
                <a:effectLst/>
                <a:latin typeface="Times New Roman" panose="02020603050405020304" pitchFamily="18" charset="0"/>
              </a:rPr>
              <a:t>Gör</a:t>
            </a:r>
            <a:r>
              <a:rPr lang="en-US" dirty="0">
                <a:effectLst/>
                <a:latin typeface="Times New Roman" panose="02020603050405020304" pitchFamily="18" charset="0"/>
              </a:rPr>
              <a:t>. </a:t>
            </a:r>
            <a:r>
              <a:rPr lang="en-US" dirty="0" err="1">
                <a:effectLst/>
                <a:latin typeface="Times New Roman" panose="02020603050405020304" pitchFamily="18" charset="0"/>
              </a:rPr>
              <a:t>Sait</a:t>
            </a:r>
            <a:r>
              <a:rPr lang="en-US" dirty="0">
                <a:effectLst/>
                <a:latin typeface="Times New Roman" panose="02020603050405020304" pitchFamily="18" charset="0"/>
              </a:rPr>
              <a:t> TÜZEL</a:t>
            </a:r>
            <a:r>
              <a:rPr lang="tr-TR" dirty="0">
                <a:effectLst/>
                <a:latin typeface="Times New Roman" panose="02020603050405020304" pitchFamily="18" charset="0"/>
              </a:rPr>
              <a:t>, </a:t>
            </a:r>
            <a:r>
              <a:rPr lang="en-US" dirty="0">
                <a:effectLst/>
                <a:latin typeface="Times New Roman" panose="02020603050405020304" pitchFamily="18" charset="0"/>
              </a:rPr>
              <a:t>21. YÜZYIL OKURYAZARLIK TÜRLERİ, DEĞİŞEN METİN ALGISI VE TÜRKÇE EĞİTİMİ</a:t>
            </a:r>
            <a:endParaRPr lang="tr-TR" dirty="0">
              <a:effectLst/>
              <a:latin typeface="Times New Roman" panose="02020603050405020304" pitchFamily="18" charset="0"/>
            </a:endParaRPr>
          </a:p>
          <a:p>
            <a:endParaRPr lang="tr-TR" sz="1200" dirty="0">
              <a:hlinkClick r:id="rId3"/>
            </a:endParaRPr>
          </a:p>
          <a:p>
            <a:r>
              <a:rPr lang="tr-TR" sz="1200" dirty="0">
                <a:hlinkClick r:id="rId3"/>
              </a:rPr>
              <a:t>*1.http://www.tdk.gov.tr/</a:t>
            </a:r>
            <a:r>
              <a:rPr lang="tr-TR" sz="1200" dirty="0" err="1">
                <a:hlinkClick r:id="rId3"/>
              </a:rPr>
              <a:t>index.php?option</a:t>
            </a:r>
            <a:r>
              <a:rPr lang="tr-TR" sz="1200" dirty="0">
                <a:hlinkClick r:id="rId3"/>
              </a:rPr>
              <a:t>=</a:t>
            </a:r>
            <a:r>
              <a:rPr lang="tr-TR" sz="1200" dirty="0" err="1">
                <a:hlinkClick r:id="rId3"/>
              </a:rPr>
              <a:t>com_gts&amp;arama</a:t>
            </a:r>
            <a:r>
              <a:rPr lang="tr-TR" sz="1200" dirty="0">
                <a:hlinkClick r:id="rId3"/>
              </a:rPr>
              <a:t>=</a:t>
            </a:r>
            <a:r>
              <a:rPr lang="tr-TR" sz="1200" dirty="0" err="1">
                <a:hlinkClick r:id="rId3"/>
              </a:rPr>
              <a:t>gts&amp;guid</a:t>
            </a:r>
            <a:r>
              <a:rPr lang="tr-TR" sz="1200" dirty="0">
                <a:hlinkClick r:id="rId3"/>
              </a:rPr>
              <a:t>=TDK.GTS.530e63704e2413.39652796</a:t>
            </a:r>
            <a:r>
              <a:rPr lang="tr-TR" sz="1200" dirty="0"/>
              <a:t>, </a:t>
            </a:r>
            <a:endParaRPr lang="en-US" dirty="0"/>
          </a:p>
        </p:txBody>
      </p:sp>
      <p:sp>
        <p:nvSpPr>
          <p:cNvPr id="4" name="Slayt Numarası Yer Tutucusu 3"/>
          <p:cNvSpPr>
            <a:spLocks noGrp="1"/>
          </p:cNvSpPr>
          <p:nvPr>
            <p:ph type="sldNum" sz="quarter" idx="5"/>
          </p:nvPr>
        </p:nvSpPr>
        <p:spPr/>
        <p:txBody>
          <a:bodyPr/>
          <a:lstStyle/>
          <a:p>
            <a:fld id="{0A3C37BE-C303-496D-B5CD-85F2937540FC}" type="slidenum">
              <a:rPr lang="tr-TR" smtClean="0"/>
              <a:pPr/>
              <a:t>6</a:t>
            </a:fld>
            <a:endParaRPr lang="tr-TR" dirty="0"/>
          </a:p>
        </p:txBody>
      </p:sp>
    </p:spTree>
    <p:extLst>
      <p:ext uri="{BB962C8B-B14F-4D97-AF65-F5344CB8AC3E}">
        <p14:creationId xmlns:p14="http://schemas.microsoft.com/office/powerpoint/2010/main" val="1411343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err="1"/>
              <a:t>en</a:t>
            </a:r>
            <a:r>
              <a:rPr lang="en-US" dirty="0"/>
              <a:t> </a:t>
            </a:r>
            <a:r>
              <a:rPr lang="en-US" dirty="0" err="1"/>
              <a:t>iyi</a:t>
            </a:r>
            <a:r>
              <a:rPr lang="en-US" dirty="0"/>
              <a:t> </a:t>
            </a:r>
            <a:r>
              <a:rPr lang="en-US" dirty="0" err="1"/>
              <a:t>kararları</a:t>
            </a:r>
            <a:r>
              <a:rPr lang="en-US" dirty="0"/>
              <a:t> </a:t>
            </a:r>
            <a:r>
              <a:rPr lang="en-US" dirty="0" err="1"/>
              <a:t>ve</a:t>
            </a:r>
            <a:r>
              <a:rPr lang="en-US" dirty="0"/>
              <a:t> </a:t>
            </a:r>
            <a:r>
              <a:rPr lang="en-US" dirty="0" err="1"/>
              <a:t>en</a:t>
            </a:r>
            <a:r>
              <a:rPr lang="en-US" dirty="0"/>
              <a:t> </a:t>
            </a:r>
            <a:r>
              <a:rPr lang="en-US" dirty="0" err="1"/>
              <a:t>iyisini</a:t>
            </a:r>
            <a:r>
              <a:rPr lang="en-US" dirty="0"/>
              <a:t> </a:t>
            </a:r>
            <a:r>
              <a:rPr lang="en-US" dirty="0" err="1"/>
              <a:t>gerçekleştirin</a:t>
            </a:r>
            <a:r>
              <a:rPr lang="en-US" dirty="0"/>
              <a:t>. </a:t>
            </a:r>
            <a:r>
              <a:rPr lang="en-US" dirty="0" err="1"/>
              <a:t>İş</a:t>
            </a:r>
            <a:r>
              <a:rPr lang="en-US" dirty="0"/>
              <a:t> </a:t>
            </a:r>
            <a:r>
              <a:rPr lang="en-US" dirty="0" err="1"/>
              <a:t>başında</a:t>
            </a:r>
            <a:r>
              <a:rPr lang="en-US" dirty="0"/>
              <a:t> </a:t>
            </a:r>
            <a:r>
              <a:rPr lang="en-US" dirty="0" err="1"/>
              <a:t>araştırmanız</a:t>
            </a:r>
            <a:r>
              <a:rPr lang="en-US" dirty="0"/>
              <a:t>, </a:t>
            </a:r>
            <a:r>
              <a:rPr lang="en-US" dirty="0" err="1"/>
              <a:t>iş</a:t>
            </a:r>
            <a:r>
              <a:rPr lang="en-US" dirty="0"/>
              <a:t>, </a:t>
            </a:r>
            <a:r>
              <a:rPr lang="en-US" dirty="0" err="1"/>
              <a:t>elektronik</a:t>
            </a:r>
            <a:r>
              <a:rPr lang="en-US" dirty="0"/>
              <a:t>, </a:t>
            </a:r>
            <a:r>
              <a:rPr lang="en-US" dirty="0" err="1"/>
              <a:t>telekomünikasyon</a:t>
            </a:r>
            <a:r>
              <a:rPr lang="en-US" dirty="0"/>
              <a:t> </a:t>
            </a:r>
            <a:r>
              <a:rPr lang="en-US" dirty="0" err="1"/>
              <a:t>veya</a:t>
            </a:r>
            <a:r>
              <a:rPr lang="en-US" dirty="0"/>
              <a:t> </a:t>
            </a:r>
            <a:r>
              <a:rPr lang="en-US" dirty="0" err="1"/>
              <a:t>bilgisayar</a:t>
            </a:r>
            <a:r>
              <a:rPr lang="en-US" dirty="0"/>
              <a:t> </a:t>
            </a:r>
            <a:r>
              <a:rPr lang="en-US" dirty="0" err="1"/>
              <a:t>bilgi</a:t>
            </a:r>
            <a:r>
              <a:rPr lang="en-US" dirty="0"/>
              <a:t> </a:t>
            </a:r>
            <a:r>
              <a:rPr lang="en-US" dirty="0" err="1"/>
              <a:t>sistemleri</a:t>
            </a:r>
            <a:r>
              <a:rPr lang="en-US" dirty="0"/>
              <a:t> </a:t>
            </a:r>
            <a:r>
              <a:rPr lang="en-US" dirty="0" err="1"/>
              <a:t>olsun</a:t>
            </a:r>
            <a:r>
              <a:rPr lang="en-US" dirty="0"/>
              <a:t>, </a:t>
            </a:r>
            <a:r>
              <a:rPr lang="en-US" dirty="0" err="1"/>
              <a:t>seçtiğiniz</a:t>
            </a:r>
            <a:r>
              <a:rPr lang="en-US" dirty="0"/>
              <a:t> </a:t>
            </a:r>
            <a:r>
              <a:rPr lang="en-US" dirty="0" err="1"/>
              <a:t>alanda</a:t>
            </a:r>
            <a:r>
              <a:rPr lang="en-US" dirty="0"/>
              <a:t> </a:t>
            </a:r>
            <a:r>
              <a:rPr lang="en-US" dirty="0" err="1"/>
              <a:t>basılı</a:t>
            </a:r>
            <a:r>
              <a:rPr lang="en-US" dirty="0"/>
              <a:t> </a:t>
            </a:r>
            <a:r>
              <a:rPr lang="en-US" dirty="0" err="1"/>
              <a:t>veya</a:t>
            </a:r>
            <a:r>
              <a:rPr lang="en-US" dirty="0"/>
              <a:t> </a:t>
            </a:r>
            <a:r>
              <a:rPr lang="en-US" dirty="0" err="1"/>
              <a:t>elektronik</a:t>
            </a:r>
            <a:r>
              <a:rPr lang="en-US" dirty="0"/>
              <a:t> </a:t>
            </a:r>
            <a:r>
              <a:rPr lang="en-US" dirty="0" err="1"/>
              <a:t>referans</a:t>
            </a:r>
            <a:r>
              <a:rPr lang="en-US" dirty="0"/>
              <a:t> </a:t>
            </a:r>
            <a:r>
              <a:rPr lang="en-US" dirty="0" err="1"/>
              <a:t>materyallerinin</a:t>
            </a:r>
            <a:r>
              <a:rPr lang="en-US" dirty="0"/>
              <a:t> </a:t>
            </a:r>
            <a:r>
              <a:rPr lang="en-US" dirty="0" err="1"/>
              <a:t>kullanımını</a:t>
            </a:r>
            <a:r>
              <a:rPr lang="en-US" dirty="0"/>
              <a:t> </a:t>
            </a:r>
            <a:r>
              <a:rPr lang="en-US" dirty="0" err="1"/>
              <a:t>içerebilir</a:t>
            </a:r>
            <a:r>
              <a:rPr lang="tr-TR" dirty="0"/>
              <a:t>. </a:t>
            </a:r>
            <a:r>
              <a:rPr lang="en-US" dirty="0"/>
              <a:t>Bilgi </a:t>
            </a:r>
            <a:r>
              <a:rPr lang="en-US" dirty="0" err="1"/>
              <a:t>okuryazarlığı</a:t>
            </a:r>
            <a:r>
              <a:rPr lang="en-US" dirty="0"/>
              <a:t> </a:t>
            </a:r>
            <a:r>
              <a:rPr lang="en-US" dirty="0" err="1"/>
              <a:t>seviyeniz</a:t>
            </a:r>
            <a:r>
              <a:rPr lang="en-US" dirty="0"/>
              <a:t>, </a:t>
            </a:r>
            <a:r>
              <a:rPr lang="en-US" dirty="0" err="1"/>
              <a:t>bu</a:t>
            </a:r>
            <a:r>
              <a:rPr lang="en-US" dirty="0"/>
              <a:t> </a:t>
            </a:r>
            <a:r>
              <a:rPr lang="en-US" dirty="0" err="1"/>
              <a:t>alanların</a:t>
            </a:r>
            <a:r>
              <a:rPr lang="en-US" dirty="0"/>
              <a:t> her </a:t>
            </a:r>
            <a:r>
              <a:rPr lang="en-US" dirty="0" err="1"/>
              <a:t>birinde</a:t>
            </a:r>
            <a:r>
              <a:rPr lang="en-US" dirty="0"/>
              <a:t> </a:t>
            </a:r>
            <a:r>
              <a:rPr lang="en-US" dirty="0" err="1"/>
              <a:t>başarınızı</a:t>
            </a:r>
            <a:r>
              <a:rPr lang="en-US" dirty="0"/>
              <a:t> </a:t>
            </a:r>
            <a:r>
              <a:rPr lang="en-US" dirty="0" err="1"/>
              <a:t>belirleyecektir</a:t>
            </a:r>
            <a:r>
              <a:rPr lang="en-US" dirty="0"/>
              <a:t>.</a:t>
            </a:r>
          </a:p>
          <a:p>
            <a:endParaRPr lang="en-US" dirty="0"/>
          </a:p>
        </p:txBody>
      </p:sp>
      <p:sp>
        <p:nvSpPr>
          <p:cNvPr id="4" name="Slayt Numarası Yer Tutucusu 3"/>
          <p:cNvSpPr>
            <a:spLocks noGrp="1"/>
          </p:cNvSpPr>
          <p:nvPr>
            <p:ph type="sldNum" sz="quarter" idx="5"/>
          </p:nvPr>
        </p:nvSpPr>
        <p:spPr/>
        <p:txBody>
          <a:bodyPr/>
          <a:lstStyle/>
          <a:p>
            <a:fld id="{0A3C37BE-C303-496D-B5CD-85F2937540FC}" type="slidenum">
              <a:rPr lang="tr-TR" smtClean="0"/>
              <a:pPr/>
              <a:t>8</a:t>
            </a:fld>
            <a:endParaRPr lang="tr-TR" dirty="0"/>
          </a:p>
        </p:txBody>
      </p:sp>
    </p:spTree>
    <p:extLst>
      <p:ext uri="{BB962C8B-B14F-4D97-AF65-F5344CB8AC3E}">
        <p14:creationId xmlns:p14="http://schemas.microsoft.com/office/powerpoint/2010/main" val="373897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Just in time</a:t>
            </a:r>
            <a:r>
              <a:rPr lang="tr-TR" dirty="0"/>
              <a:t>: </a:t>
            </a:r>
            <a:r>
              <a:rPr lang="en-US" dirty="0">
                <a:hlinkClick r:id="rId3"/>
              </a:rPr>
              <a:t>tam </a:t>
            </a:r>
            <a:r>
              <a:rPr lang="en-US" dirty="0" err="1">
                <a:hlinkClick r:id="rId3"/>
              </a:rPr>
              <a:t>zamanlı</a:t>
            </a:r>
            <a:r>
              <a:rPr lang="en-US" dirty="0">
                <a:hlinkClick r:id="rId3"/>
              </a:rPr>
              <a:t> </a:t>
            </a:r>
            <a:r>
              <a:rPr lang="en-US" dirty="0" err="1">
                <a:hlinkClick r:id="rId3"/>
              </a:rPr>
              <a:t>sistemler</a:t>
            </a:r>
            <a:r>
              <a:rPr lang="tr-TR" dirty="0"/>
              <a:t>/ 7/24 erişim</a:t>
            </a:r>
            <a:endParaRPr lang="en-US" dirty="0"/>
          </a:p>
        </p:txBody>
      </p:sp>
      <p:sp>
        <p:nvSpPr>
          <p:cNvPr id="4" name="Slayt Numarası Yer Tutucusu 3"/>
          <p:cNvSpPr>
            <a:spLocks noGrp="1"/>
          </p:cNvSpPr>
          <p:nvPr>
            <p:ph type="sldNum" sz="quarter" idx="5"/>
          </p:nvPr>
        </p:nvSpPr>
        <p:spPr/>
        <p:txBody>
          <a:bodyPr/>
          <a:lstStyle/>
          <a:p>
            <a:fld id="{0A3C37BE-C303-496D-B5CD-85F2937540FC}" type="slidenum">
              <a:rPr lang="tr-TR" smtClean="0"/>
              <a:pPr/>
              <a:t>9</a:t>
            </a:fld>
            <a:endParaRPr lang="tr-TR" dirty="0"/>
          </a:p>
        </p:txBody>
      </p:sp>
    </p:spTree>
    <p:extLst>
      <p:ext uri="{BB962C8B-B14F-4D97-AF65-F5344CB8AC3E}">
        <p14:creationId xmlns:p14="http://schemas.microsoft.com/office/powerpoint/2010/main" val="320452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konuyu tam olarak anlayabilmeniz ve etkili bir çözüm geliştirebilmeniz için gerçekleri değerlendirme yeteneğinizi ifade eder. </a:t>
            </a:r>
          </a:p>
          <a:p>
            <a:r>
              <a:rPr lang="tr-TR" dirty="0"/>
              <a:t>-</a:t>
            </a:r>
            <a:r>
              <a:rPr lang="en-US" dirty="0" err="1"/>
              <a:t>yaratıcı</a:t>
            </a:r>
            <a:r>
              <a:rPr lang="en-US" dirty="0"/>
              <a:t> </a:t>
            </a:r>
            <a:r>
              <a:rPr lang="en-US" dirty="0" err="1"/>
              <a:t>düşüncede</a:t>
            </a:r>
            <a:r>
              <a:rPr lang="en-US" dirty="0"/>
              <a:t> </a:t>
            </a:r>
            <a:r>
              <a:rPr lang="en-US" dirty="0" err="1"/>
              <a:t>hayati</a:t>
            </a:r>
            <a:r>
              <a:rPr lang="en-US" dirty="0"/>
              <a:t> </a:t>
            </a:r>
            <a:r>
              <a:rPr lang="en-US" dirty="0" err="1"/>
              <a:t>önem</a:t>
            </a:r>
            <a:r>
              <a:rPr lang="en-US" dirty="0"/>
              <a:t> </a:t>
            </a:r>
            <a:r>
              <a:rPr lang="en-US" dirty="0" err="1"/>
              <a:t>taşır</a:t>
            </a:r>
            <a:r>
              <a:rPr lang="en-US" dirty="0"/>
              <a:t> </a:t>
            </a:r>
            <a:r>
              <a:rPr lang="en-US" dirty="0" err="1"/>
              <a:t>çünkü</a:t>
            </a:r>
            <a:r>
              <a:rPr lang="en-US" dirty="0"/>
              <a:t> </a:t>
            </a:r>
            <a:r>
              <a:rPr lang="en-US" dirty="0" err="1"/>
              <a:t>varsayımların</a:t>
            </a:r>
            <a:r>
              <a:rPr lang="en-US" dirty="0"/>
              <a:t>, </a:t>
            </a:r>
            <a:r>
              <a:rPr lang="en-US" dirty="0" err="1"/>
              <a:t>duyguların</a:t>
            </a:r>
            <a:r>
              <a:rPr lang="en-US" dirty="0"/>
              <a:t> </a:t>
            </a:r>
            <a:r>
              <a:rPr lang="en-US" dirty="0" err="1"/>
              <a:t>veya</a:t>
            </a:r>
            <a:r>
              <a:rPr lang="en-US" dirty="0"/>
              <a:t> </a:t>
            </a:r>
            <a:r>
              <a:rPr lang="en-US" dirty="0" err="1"/>
              <a:t>önyargıların</a:t>
            </a:r>
            <a:r>
              <a:rPr lang="en-US" dirty="0"/>
              <a:t> </a:t>
            </a:r>
            <a:r>
              <a:rPr lang="en-US" dirty="0" err="1"/>
              <a:t>kararınızı</a:t>
            </a:r>
            <a:r>
              <a:rPr lang="en-US" dirty="0"/>
              <a:t> </a:t>
            </a:r>
            <a:r>
              <a:rPr lang="en-US" dirty="0" err="1"/>
              <a:t>etkilemesine</a:t>
            </a:r>
            <a:r>
              <a:rPr lang="en-US" dirty="0"/>
              <a:t> </a:t>
            </a:r>
            <a:r>
              <a:rPr lang="en-US" dirty="0" err="1"/>
              <a:t>izin</a:t>
            </a:r>
            <a:r>
              <a:rPr lang="en-US" dirty="0"/>
              <a:t> </a:t>
            </a:r>
            <a:r>
              <a:rPr lang="en-US" dirty="0" err="1"/>
              <a:t>vermeden</a:t>
            </a:r>
            <a:r>
              <a:rPr lang="en-US" dirty="0"/>
              <a:t> </a:t>
            </a:r>
            <a:r>
              <a:rPr lang="en-US" dirty="0" err="1"/>
              <a:t>bir</a:t>
            </a:r>
            <a:r>
              <a:rPr lang="en-US" dirty="0"/>
              <a:t> </a:t>
            </a:r>
            <a:r>
              <a:rPr lang="en-US" dirty="0" err="1"/>
              <a:t>sorunu</a:t>
            </a:r>
            <a:r>
              <a:rPr lang="en-US" dirty="0"/>
              <a:t> </a:t>
            </a:r>
            <a:r>
              <a:rPr lang="en-US" dirty="0" err="1"/>
              <a:t>analiz</a:t>
            </a:r>
            <a:r>
              <a:rPr lang="en-US" dirty="0"/>
              <a:t> </a:t>
            </a:r>
            <a:r>
              <a:rPr lang="en-US" dirty="0" err="1"/>
              <a:t>etmenize</a:t>
            </a:r>
            <a:r>
              <a:rPr lang="en-US" dirty="0"/>
              <a:t> </a:t>
            </a:r>
            <a:r>
              <a:rPr lang="en-US" dirty="0" err="1"/>
              <a:t>olanak</a:t>
            </a:r>
            <a:r>
              <a:rPr lang="en-US" dirty="0"/>
              <a:t> </a:t>
            </a:r>
            <a:r>
              <a:rPr lang="en-US" dirty="0" err="1"/>
              <a:t>tanır</a:t>
            </a:r>
            <a:r>
              <a:rPr lang="en-US" dirty="0"/>
              <a:t>.</a:t>
            </a:r>
            <a:endParaRPr lang="tr-TR" dirty="0"/>
          </a:p>
          <a:p>
            <a:r>
              <a:rPr lang="en-US" dirty="0" err="1"/>
              <a:t>Bilgi</a:t>
            </a:r>
            <a:r>
              <a:rPr lang="en-US" dirty="0"/>
              <a:t> </a:t>
            </a:r>
            <a:r>
              <a:rPr lang="en-US" dirty="0" err="1"/>
              <a:t>okuryazarlığı</a:t>
            </a:r>
            <a:r>
              <a:rPr lang="en-US" dirty="0"/>
              <a:t> </a:t>
            </a:r>
            <a:r>
              <a:rPr lang="en-US" dirty="0" err="1"/>
              <a:t>genellikle</a:t>
            </a:r>
            <a:r>
              <a:rPr lang="en-US" dirty="0"/>
              <a:t> web </a:t>
            </a:r>
            <a:r>
              <a:rPr lang="en-US" dirty="0" err="1"/>
              <a:t>sitelerinde</a:t>
            </a:r>
            <a:r>
              <a:rPr lang="en-US" dirty="0"/>
              <a:t> </a:t>
            </a:r>
            <a:r>
              <a:rPr lang="en-US" dirty="0" err="1"/>
              <a:t>bulduğunuz</a:t>
            </a:r>
            <a:r>
              <a:rPr lang="en-US" dirty="0"/>
              <a:t> </a:t>
            </a:r>
            <a:r>
              <a:rPr lang="en-US" dirty="0" err="1"/>
              <a:t>bilgilerin</a:t>
            </a:r>
            <a:r>
              <a:rPr lang="en-US" dirty="0"/>
              <a:t> </a:t>
            </a:r>
            <a:r>
              <a:rPr lang="en-US" dirty="0" err="1"/>
              <a:t>geçerliliğini</a:t>
            </a:r>
            <a:r>
              <a:rPr lang="en-US" dirty="0"/>
              <a:t> </a:t>
            </a:r>
            <a:r>
              <a:rPr lang="en-US" dirty="0" err="1"/>
              <a:t>belirlemeyi</a:t>
            </a:r>
            <a:r>
              <a:rPr lang="en-US" dirty="0"/>
              <a:t> </a:t>
            </a:r>
            <a:r>
              <a:rPr lang="en-US" dirty="0" err="1"/>
              <a:t>ve</a:t>
            </a:r>
            <a:r>
              <a:rPr lang="en-US" dirty="0"/>
              <a:t> </a:t>
            </a:r>
            <a:r>
              <a:rPr lang="en-US" dirty="0" err="1"/>
              <a:t>çevrimiçi</a:t>
            </a:r>
            <a:r>
              <a:rPr lang="en-US" dirty="0"/>
              <a:t> </a:t>
            </a:r>
            <a:r>
              <a:rPr lang="en-US" dirty="0" err="1"/>
              <a:t>kaynaklara</a:t>
            </a:r>
            <a:r>
              <a:rPr lang="en-US" dirty="0"/>
              <a:t> </a:t>
            </a:r>
            <a:r>
              <a:rPr lang="en-US" dirty="0" err="1"/>
              <a:t>kredi</a:t>
            </a:r>
            <a:r>
              <a:rPr lang="en-US" dirty="0"/>
              <a:t> </a:t>
            </a:r>
            <a:r>
              <a:rPr lang="en-US" dirty="0" err="1"/>
              <a:t>vermeyi</a:t>
            </a:r>
            <a:r>
              <a:rPr lang="en-US" dirty="0"/>
              <a:t> </a:t>
            </a:r>
            <a:r>
              <a:rPr lang="en-US" dirty="0" err="1"/>
              <a:t>içerdiğinden</a:t>
            </a:r>
            <a:r>
              <a:rPr lang="en-US" dirty="0"/>
              <a:t>, </a:t>
            </a:r>
            <a:r>
              <a:rPr lang="en-US" dirty="0" err="1"/>
              <a:t>temel</a:t>
            </a:r>
            <a:r>
              <a:rPr lang="en-US" dirty="0"/>
              <a:t> </a:t>
            </a:r>
            <a:r>
              <a:rPr lang="en-US" dirty="0" err="1"/>
              <a:t>bilgisayar</a:t>
            </a:r>
            <a:r>
              <a:rPr lang="en-US" dirty="0"/>
              <a:t> </a:t>
            </a:r>
            <a:r>
              <a:rPr lang="en-US" dirty="0" err="1"/>
              <a:t>becerileri</a:t>
            </a:r>
            <a:r>
              <a:rPr lang="en-US" dirty="0"/>
              <a:t> </a:t>
            </a:r>
            <a:r>
              <a:rPr lang="en-US" dirty="0" err="1"/>
              <a:t>önemlidir</a:t>
            </a:r>
            <a:r>
              <a:rPr lang="en-US" dirty="0"/>
              <a:t>. </a:t>
            </a:r>
            <a:r>
              <a:rPr lang="en-US" dirty="0" err="1"/>
              <a:t>Bilgi</a:t>
            </a:r>
            <a:r>
              <a:rPr lang="en-US" dirty="0"/>
              <a:t> </a:t>
            </a:r>
            <a:r>
              <a:rPr lang="en-US" dirty="0" err="1"/>
              <a:t>okuryazarlığı</a:t>
            </a:r>
            <a:r>
              <a:rPr lang="en-US" dirty="0"/>
              <a:t> </a:t>
            </a:r>
            <a:r>
              <a:rPr lang="en-US" dirty="0" err="1"/>
              <a:t>için</a:t>
            </a:r>
            <a:r>
              <a:rPr lang="en-US" dirty="0"/>
              <a:t> </a:t>
            </a:r>
            <a:r>
              <a:rPr lang="en-US" dirty="0" err="1"/>
              <a:t>gerekli</a:t>
            </a:r>
            <a:r>
              <a:rPr lang="en-US" dirty="0"/>
              <a:t> </a:t>
            </a:r>
            <a:r>
              <a:rPr lang="en-US" dirty="0" err="1"/>
              <a:t>olan</a:t>
            </a:r>
            <a:r>
              <a:rPr lang="en-US" dirty="0"/>
              <a:t> </a:t>
            </a:r>
            <a:r>
              <a:rPr lang="en-US" dirty="0" err="1"/>
              <a:t>yazılım</a:t>
            </a:r>
            <a:r>
              <a:rPr lang="en-US" dirty="0"/>
              <a:t> </a:t>
            </a:r>
            <a:r>
              <a:rPr lang="en-US" dirty="0" err="1"/>
              <a:t>becerileri</a:t>
            </a:r>
            <a:r>
              <a:rPr lang="en-US" dirty="0"/>
              <a:t>, </a:t>
            </a:r>
            <a:r>
              <a:rPr lang="en-US" dirty="0" err="1"/>
              <a:t>uygulamaları</a:t>
            </a:r>
            <a:r>
              <a:rPr lang="en-US" dirty="0"/>
              <a:t> </a:t>
            </a:r>
            <a:r>
              <a:rPr lang="en-US" dirty="0" err="1"/>
              <a:t>ve</a:t>
            </a:r>
            <a:r>
              <a:rPr lang="en-US" dirty="0"/>
              <a:t> </a:t>
            </a:r>
            <a:r>
              <a:rPr lang="en-US" dirty="0" err="1"/>
              <a:t>programları</a:t>
            </a:r>
            <a:r>
              <a:rPr lang="en-US" dirty="0"/>
              <a:t> </a:t>
            </a:r>
            <a:r>
              <a:rPr lang="en-US" dirty="0" err="1"/>
              <a:t>verimli</a:t>
            </a:r>
            <a:r>
              <a:rPr lang="en-US" dirty="0"/>
              <a:t> </a:t>
            </a:r>
            <a:r>
              <a:rPr lang="en-US" dirty="0" err="1"/>
              <a:t>ve</a:t>
            </a:r>
            <a:r>
              <a:rPr lang="en-US" dirty="0"/>
              <a:t> </a:t>
            </a:r>
            <a:r>
              <a:rPr lang="en-US" dirty="0" err="1"/>
              <a:t>etkili</a:t>
            </a:r>
            <a:r>
              <a:rPr lang="en-US" dirty="0"/>
              <a:t> </a:t>
            </a:r>
            <a:r>
              <a:rPr lang="en-US" dirty="0" err="1"/>
              <a:t>bir</a:t>
            </a:r>
            <a:r>
              <a:rPr lang="en-US" dirty="0"/>
              <a:t> </a:t>
            </a:r>
            <a:r>
              <a:rPr lang="en-US" dirty="0" err="1"/>
              <a:t>şekilde</a:t>
            </a:r>
            <a:r>
              <a:rPr lang="en-US" dirty="0"/>
              <a:t> </a:t>
            </a:r>
            <a:r>
              <a:rPr lang="en-US" dirty="0" err="1"/>
              <a:t>kullanmanızı</a:t>
            </a:r>
            <a:r>
              <a:rPr lang="en-US" dirty="0"/>
              <a:t> </a:t>
            </a:r>
            <a:r>
              <a:rPr lang="en-US" dirty="0" err="1"/>
              <a:t>sağlar</a:t>
            </a:r>
            <a:r>
              <a:rPr lang="en-US" dirty="0"/>
              <a:t>.</a:t>
            </a:r>
            <a:endParaRPr lang="tr-TR" dirty="0"/>
          </a:p>
          <a:p>
            <a:r>
              <a:rPr lang="en-US" dirty="0" err="1"/>
              <a:t>Pek</a:t>
            </a:r>
            <a:r>
              <a:rPr lang="en-US" dirty="0"/>
              <a:t> </a:t>
            </a:r>
            <a:r>
              <a:rPr lang="en-US" dirty="0" err="1"/>
              <a:t>çok</a:t>
            </a:r>
            <a:r>
              <a:rPr lang="en-US" dirty="0"/>
              <a:t> </a:t>
            </a:r>
            <a:r>
              <a:rPr lang="en-US" dirty="0" err="1"/>
              <a:t>farklı</a:t>
            </a:r>
            <a:r>
              <a:rPr lang="en-US" dirty="0"/>
              <a:t> </a:t>
            </a:r>
            <a:r>
              <a:rPr lang="en-US" dirty="0" err="1"/>
              <a:t>şekilde</a:t>
            </a:r>
            <a:r>
              <a:rPr lang="en-US" dirty="0"/>
              <a:t> </a:t>
            </a:r>
            <a:r>
              <a:rPr lang="en-US" dirty="0" err="1"/>
              <a:t>iletişim</a:t>
            </a:r>
            <a:r>
              <a:rPr lang="en-US" dirty="0"/>
              <a:t> </a:t>
            </a:r>
            <a:r>
              <a:rPr lang="en-US" dirty="0" err="1"/>
              <a:t>kurabileceğiniz</a:t>
            </a:r>
            <a:r>
              <a:rPr lang="en-US" dirty="0"/>
              <a:t> </a:t>
            </a:r>
            <a:r>
              <a:rPr lang="en-US" dirty="0" err="1"/>
              <a:t>için</a:t>
            </a:r>
            <a:r>
              <a:rPr lang="en-US" dirty="0"/>
              <a:t> </a:t>
            </a:r>
            <a:r>
              <a:rPr lang="en-US" dirty="0" err="1"/>
              <a:t>bu</a:t>
            </a:r>
            <a:r>
              <a:rPr lang="en-US" dirty="0"/>
              <a:t> </a:t>
            </a:r>
            <a:r>
              <a:rPr lang="en-US" dirty="0" err="1"/>
              <a:t>beceri</a:t>
            </a:r>
            <a:r>
              <a:rPr lang="en-US" dirty="0"/>
              <a:t> </a:t>
            </a:r>
            <a:r>
              <a:rPr lang="en-US" dirty="0" err="1"/>
              <a:t>empati</a:t>
            </a:r>
            <a:r>
              <a:rPr lang="en-US" dirty="0"/>
              <a:t>, </a:t>
            </a:r>
            <a:r>
              <a:rPr lang="en-US" dirty="0" err="1"/>
              <a:t>gözlem</a:t>
            </a:r>
            <a:r>
              <a:rPr lang="en-US" dirty="0"/>
              <a:t>, </a:t>
            </a:r>
            <a:r>
              <a:rPr lang="en-US" dirty="0" err="1"/>
              <a:t>yazma</a:t>
            </a:r>
            <a:r>
              <a:rPr lang="en-US" dirty="0"/>
              <a:t>, </a:t>
            </a:r>
            <a:r>
              <a:rPr lang="en-US" dirty="0" err="1"/>
              <a:t>okuma</a:t>
            </a:r>
            <a:r>
              <a:rPr lang="en-US" dirty="0"/>
              <a:t>, </a:t>
            </a:r>
            <a:r>
              <a:rPr lang="en-US" dirty="0" err="1"/>
              <a:t>konuşma</a:t>
            </a:r>
            <a:r>
              <a:rPr lang="en-US" dirty="0"/>
              <a:t> </a:t>
            </a:r>
            <a:r>
              <a:rPr lang="en-US" dirty="0" err="1"/>
              <a:t>ve</a:t>
            </a:r>
            <a:r>
              <a:rPr lang="en-US" dirty="0"/>
              <a:t> </a:t>
            </a:r>
            <a:r>
              <a:rPr lang="en-US" dirty="0" err="1"/>
              <a:t>aktif</a:t>
            </a:r>
            <a:r>
              <a:rPr lang="en-US" dirty="0"/>
              <a:t> </a:t>
            </a:r>
            <a:r>
              <a:rPr lang="en-US" dirty="0" err="1"/>
              <a:t>dinleme</a:t>
            </a:r>
            <a:r>
              <a:rPr lang="en-US" dirty="0"/>
              <a:t> </a:t>
            </a:r>
            <a:r>
              <a:rPr lang="en-US" dirty="0" err="1"/>
              <a:t>gerektirir</a:t>
            </a:r>
            <a:r>
              <a:rPr lang="en-US" dirty="0"/>
              <a:t>.</a:t>
            </a:r>
          </a:p>
        </p:txBody>
      </p:sp>
      <p:sp>
        <p:nvSpPr>
          <p:cNvPr id="4" name="Slayt Numarası Yer Tutucusu 3"/>
          <p:cNvSpPr>
            <a:spLocks noGrp="1"/>
          </p:cNvSpPr>
          <p:nvPr>
            <p:ph type="sldNum" sz="quarter" idx="5"/>
          </p:nvPr>
        </p:nvSpPr>
        <p:spPr/>
        <p:txBody>
          <a:bodyPr/>
          <a:lstStyle/>
          <a:p>
            <a:fld id="{0A3C37BE-C303-496D-B5CD-85F2937540FC}" type="slidenum">
              <a:rPr lang="tr-TR" smtClean="0"/>
              <a:pPr/>
              <a:t>10</a:t>
            </a:fld>
            <a:endParaRPr lang="tr-TR" dirty="0"/>
          </a:p>
        </p:txBody>
      </p:sp>
    </p:spTree>
    <p:extLst>
      <p:ext uri="{BB962C8B-B14F-4D97-AF65-F5344CB8AC3E}">
        <p14:creationId xmlns:p14="http://schemas.microsoft.com/office/powerpoint/2010/main" val="310630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web sitesinin güvenilir olup olmadığını belirlemek için yazarın ve kaynağın kimlik bilgilerini kontrol edin,</a:t>
            </a:r>
          </a:p>
          <a:p>
            <a:r>
              <a:rPr lang="tr-TR" dirty="0"/>
              <a:t>İş ararken, işe alım süreci boyunca kilit becerilere sahip kaliteli bir aday olduğunuzu göstermek için elinizden gelen her şansı kullanmalısınız. İşte bu alandaki yeteneklerinizi tanıtmanın birkaç yolu</a:t>
            </a:r>
          </a:p>
          <a:p>
            <a:r>
              <a:rPr lang="tr-TR" dirty="0"/>
              <a:t>Özgeçmişiniz ve ön yazınız için bilgi okuryazarlığı </a:t>
            </a:r>
            <a:r>
              <a:rPr lang="tr-TR" dirty="0" err="1"/>
              <a:t>becerileriİşverenler</a:t>
            </a:r>
            <a:r>
              <a:rPr lang="tr-TR" dirty="0"/>
              <a:t> genellikle bir özgeçmiş ve ön yazı değerlendirirken bilgi okuryazarlığı becerileriyle ilgili belirli anahtar kelimeleri ararlar. Örneğin, araştırma, iletişim, bilgisayar ve eleştirel düşünme gibi terimleri arayabilirler. Bu anahtar kelimeleri deneyim ve beceriler bölümlerinde ve özgeçmiş hedefinizden bahsederek özgeçmişiniz ve ön yazınız boyunca becerilerinizi sergileyebilirsiniz. İlgili yazılıma aşinalığınızdan bahsetmek de faydalı olabilir.</a:t>
            </a:r>
          </a:p>
        </p:txBody>
      </p:sp>
      <p:sp>
        <p:nvSpPr>
          <p:cNvPr id="4" name="Slayt Numarası Yer Tutucusu 3"/>
          <p:cNvSpPr>
            <a:spLocks noGrp="1"/>
          </p:cNvSpPr>
          <p:nvPr>
            <p:ph type="sldNum" sz="quarter" idx="10"/>
          </p:nvPr>
        </p:nvSpPr>
        <p:spPr/>
        <p:txBody>
          <a:bodyPr/>
          <a:lstStyle/>
          <a:p>
            <a:fld id="{0A3C37BE-C303-496D-B5CD-85F2937540FC}" type="slidenum">
              <a:rPr lang="tr-TR" smtClean="0"/>
              <a:pPr/>
              <a:t>12</a:t>
            </a:fld>
            <a:endParaRPr lang="tr-TR" dirty="0"/>
          </a:p>
        </p:txBody>
      </p:sp>
    </p:spTree>
    <p:extLst>
      <p:ext uri="{BB962C8B-B14F-4D97-AF65-F5344CB8AC3E}">
        <p14:creationId xmlns:p14="http://schemas.microsoft.com/office/powerpoint/2010/main" val="199231515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Dikdörtgen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Dikdörtgen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p:cNvSpPr>
            <a:spLocks noGrp="1"/>
          </p:cNvSpPr>
          <p:nvPr>
            <p:ph type="ctrTitle"/>
          </p:nvPr>
        </p:nvSpPr>
        <p:spPr>
          <a:xfrm>
            <a:off x="1104900" y="2292094"/>
            <a:ext cx="10096500" cy="2219691"/>
          </a:xfrm>
        </p:spPr>
        <p:txBody>
          <a:bodyPr anchor="ctr">
            <a:normAutofit/>
          </a:bodyPr>
          <a:lstStyle>
            <a:lvl1pPr algn="l" latinLnBrk="0">
              <a:defRPr lang="tr-TR" sz="4400" cap="all" baseline="0">
                <a:latin typeface="Times New Roman" panose="02020603050405020304" pitchFamily="18" charset="0"/>
                <a:cs typeface="Times New Roman" panose="02020603050405020304" pitchFamily="18" charset="0"/>
              </a:defRPr>
            </a:lvl1pPr>
          </a:lstStyle>
          <a:p>
            <a:r>
              <a:rPr lang="tr-TR" dirty="0"/>
              <a:t>Asıl başlık stili için tıklatın</a:t>
            </a:r>
          </a:p>
        </p:txBody>
      </p:sp>
      <p:sp>
        <p:nvSpPr>
          <p:cNvPr id="3" name="Alt Başlık 2"/>
          <p:cNvSpPr>
            <a:spLocks noGrp="1"/>
          </p:cNvSpPr>
          <p:nvPr>
            <p:ph type="subTitle" idx="1"/>
          </p:nvPr>
        </p:nvSpPr>
        <p:spPr>
          <a:xfrm>
            <a:off x="1104898" y="4511784"/>
            <a:ext cx="10096501" cy="955565"/>
          </a:xfrm>
        </p:spPr>
        <p:txBody>
          <a:bodyPr>
            <a:normAutofit/>
          </a:bodyPr>
          <a:lstStyle>
            <a:lvl1pPr marL="0" indent="0" algn="l" latinLnBrk="0">
              <a:spcBef>
                <a:spcPts val="0"/>
              </a:spcBef>
              <a:buNone/>
              <a:defRPr lang="tr-TR" sz="1800"/>
            </a:lvl1pPr>
            <a:lvl2pPr marL="457200" indent="0" algn="ctr" latinLnBrk="0">
              <a:buNone/>
              <a:defRPr lang="tr-TR" sz="2000"/>
            </a:lvl2pPr>
            <a:lvl3pPr marL="914400" indent="0" algn="ctr" latinLnBrk="0">
              <a:buNone/>
              <a:defRPr lang="tr-TR" sz="1800"/>
            </a:lvl3pPr>
            <a:lvl4pPr marL="1371600" indent="0" algn="ctr" latinLnBrk="0">
              <a:buNone/>
              <a:defRPr lang="tr-TR" sz="1600"/>
            </a:lvl4pPr>
            <a:lvl5pPr marL="1828800" indent="0" algn="ctr" latinLnBrk="0">
              <a:buNone/>
              <a:defRPr lang="tr-TR" sz="1600"/>
            </a:lvl5pPr>
            <a:lvl6pPr marL="2286000" indent="0" algn="ctr" latinLnBrk="0">
              <a:buNone/>
              <a:defRPr lang="tr-TR" sz="1600"/>
            </a:lvl6pPr>
            <a:lvl7pPr marL="2743200" indent="0" algn="ctr" latinLnBrk="0">
              <a:buNone/>
              <a:defRPr lang="tr-TR" sz="1600"/>
            </a:lvl7pPr>
            <a:lvl8pPr marL="3200400" indent="0" algn="ctr" latinLnBrk="0">
              <a:buNone/>
              <a:defRPr lang="tr-TR" sz="1600"/>
            </a:lvl8pPr>
            <a:lvl9pPr marL="3657600" indent="0" algn="ctr" latinLnBrk="0">
              <a:buNone/>
              <a:defRPr lang="tr-TR" sz="1600"/>
            </a:lvl9pPr>
          </a:lstStyle>
          <a:p>
            <a:r>
              <a:rPr lang="tr-TR" dirty="0"/>
              <a:t>Asıl alt başlık stilini düzenlemek için tıklatın</a:t>
            </a:r>
          </a:p>
        </p:txBody>
      </p:sp>
      <p:sp>
        <p:nvSpPr>
          <p:cNvPr id="4" name="Tarih Yer Tutucusu 3"/>
          <p:cNvSpPr>
            <a:spLocks noGrp="1"/>
          </p:cNvSpPr>
          <p:nvPr>
            <p:ph type="dt" sz="half" idx="10"/>
          </p:nvPr>
        </p:nvSpPr>
        <p:spPr/>
        <p:txBody>
          <a:bodyPr/>
          <a:lstStyle/>
          <a:p>
            <a:fld id="{402B9795-92DC-40DC-A1CA-9A4B349D7824}" type="datetimeFigureOut">
              <a:rPr lang="tr-TR"/>
              <a:pPr/>
              <a:t>13.06.2022</a:t>
            </a:fld>
            <a:endParaRPr lang="tr-TR" dirty="0"/>
          </a:p>
        </p:txBody>
      </p:sp>
      <p:sp>
        <p:nvSpPr>
          <p:cNvPr id="5" name="Alt 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0FF54DE5-C571-48E8-A5BC-B369434E2F44}" type="slidenum">
              <a:rPr lang="tr-TR" smtClean="0"/>
              <a:pPr/>
              <a:t>‹#›</a:t>
            </a:fld>
            <a:endParaRPr lang="tr-TR" dirty="0"/>
          </a:p>
        </p:txBody>
      </p:sp>
      <p:pic>
        <p:nvPicPr>
          <p:cNvPr id="11" name="Resim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b"/>
          <a:lstStyle>
            <a:lvl1pPr latinLnBrk="0">
              <a:defRPr lang="tr-TR" sz="3200"/>
            </a:lvl1pPr>
          </a:lstStyle>
          <a:p>
            <a:r>
              <a:rPr lang="tr-TR" dirty="0"/>
              <a:t>Asıl başlık stili için tıklatın</a:t>
            </a:r>
          </a:p>
        </p:txBody>
      </p:sp>
      <p:sp>
        <p:nvSpPr>
          <p:cNvPr id="3" name="Resim Yer Tutucusu 2"/>
          <p:cNvSpPr>
            <a:spLocks noGrp="1"/>
          </p:cNvSpPr>
          <p:nvPr>
            <p:ph type="pic" idx="1"/>
          </p:nvPr>
        </p:nvSpPr>
        <p:spPr>
          <a:xfrm>
            <a:off x="4654671" y="1600199"/>
            <a:ext cx="6430912" cy="4572001"/>
          </a:xfrm>
        </p:spPr>
        <p:txBody>
          <a:bodyPr tIns="1188720">
            <a:normAutofit/>
          </a:bodyPr>
          <a:lstStyle>
            <a:lvl1pPr marL="0" indent="0" algn="ctr" latinLnBrk="0">
              <a:buNone/>
              <a:defRPr lang="tr-TR" sz="2000"/>
            </a:lvl1pPr>
            <a:lvl2pPr marL="457200" indent="0" latinLnBrk="0">
              <a:buNone/>
              <a:defRPr lang="tr-TR" sz="2800"/>
            </a:lvl2pPr>
            <a:lvl3pPr marL="914400" indent="0" latinLnBrk="0">
              <a:buNone/>
              <a:defRPr lang="tr-TR" sz="2400"/>
            </a:lvl3pPr>
            <a:lvl4pPr marL="1371600" indent="0" latinLnBrk="0">
              <a:buNone/>
              <a:defRPr lang="tr-TR" sz="2000"/>
            </a:lvl4pPr>
            <a:lvl5pPr marL="1828800" indent="0" latinLnBrk="0">
              <a:buNone/>
              <a:defRPr lang="tr-TR" sz="2000"/>
            </a:lvl5pPr>
            <a:lvl6pPr marL="2286000" indent="0" latinLnBrk="0">
              <a:buNone/>
              <a:defRPr lang="tr-TR" sz="2000"/>
            </a:lvl6pPr>
            <a:lvl7pPr marL="2743200" indent="0" latinLnBrk="0">
              <a:buNone/>
              <a:defRPr lang="tr-TR" sz="2000"/>
            </a:lvl7pPr>
            <a:lvl8pPr marL="3200400" indent="0" latinLnBrk="0">
              <a:buNone/>
              <a:defRPr lang="tr-TR" sz="2000"/>
            </a:lvl8pPr>
            <a:lvl9pPr marL="3657600" indent="0" latinLnBrk="0">
              <a:buNone/>
              <a:defRPr lang="tr-TR" sz="2000"/>
            </a:lvl9pPr>
          </a:lstStyle>
          <a:p>
            <a:endParaRPr lang="tr-TR" dirty="0"/>
          </a:p>
        </p:txBody>
      </p:sp>
      <p:sp>
        <p:nvSpPr>
          <p:cNvPr id="4" name="Metin Yer Tutucusu 3"/>
          <p:cNvSpPr>
            <a:spLocks noGrp="1"/>
          </p:cNvSpPr>
          <p:nvPr>
            <p:ph type="body" sz="half" idx="2"/>
          </p:nvPr>
        </p:nvSpPr>
        <p:spPr>
          <a:xfrm>
            <a:off x="1104900" y="1600200"/>
            <a:ext cx="3396996" cy="4572000"/>
          </a:xfrm>
        </p:spPr>
        <p:txBody>
          <a:bodyPr>
            <a:normAutofit/>
          </a:bodyPr>
          <a:lstStyle>
            <a:lvl1pPr marL="0" indent="0" latinLnBrk="0">
              <a:spcBef>
                <a:spcPts val="1200"/>
              </a:spcBef>
              <a:buNone/>
              <a:defRPr lang="tr-TR" sz="1800"/>
            </a:lvl1pPr>
            <a:lvl2pPr marL="457200" indent="0" latinLnBrk="0">
              <a:buNone/>
              <a:defRPr lang="tr-TR" sz="1400"/>
            </a:lvl2pPr>
            <a:lvl3pPr marL="914400" indent="0" latinLnBrk="0">
              <a:buNone/>
              <a:defRPr lang="tr-TR" sz="1200"/>
            </a:lvl3pPr>
            <a:lvl4pPr marL="1371600" indent="0" latinLnBrk="0">
              <a:buNone/>
              <a:defRPr lang="tr-TR" sz="1000"/>
            </a:lvl4pPr>
            <a:lvl5pPr marL="1828800" indent="0" latinLnBrk="0">
              <a:buNone/>
              <a:defRPr lang="tr-TR" sz="1000"/>
            </a:lvl5pPr>
            <a:lvl6pPr marL="2286000" indent="0" latinLnBrk="0">
              <a:buNone/>
              <a:defRPr lang="tr-TR" sz="1000"/>
            </a:lvl6pPr>
            <a:lvl7pPr marL="2743200" indent="0" latinLnBrk="0">
              <a:buNone/>
              <a:defRPr lang="tr-TR" sz="1000"/>
            </a:lvl7pPr>
            <a:lvl8pPr marL="3200400" indent="0" latinLnBrk="0">
              <a:buNone/>
              <a:defRPr lang="tr-TR" sz="1000"/>
            </a:lvl8pPr>
            <a:lvl9pPr marL="3657600" indent="0" latinLnBrk="0">
              <a:buNone/>
              <a:defRPr lang="tr-TR" sz="1000"/>
            </a:lvl9pPr>
          </a:lstStyle>
          <a:p>
            <a:pPr lvl="0"/>
            <a:r>
              <a:rPr lang="tr-TR" dirty="0"/>
              <a:t>Asıl metin stillerini düzenlemek için tıklatın</a:t>
            </a:r>
          </a:p>
        </p:txBody>
      </p:sp>
      <p:sp>
        <p:nvSpPr>
          <p:cNvPr id="5" name="Tarih Yer Tutucusu 4"/>
          <p:cNvSpPr>
            <a:spLocks noGrp="1"/>
          </p:cNvSpPr>
          <p:nvPr>
            <p:ph type="dt" sz="half" idx="10"/>
          </p:nvPr>
        </p:nvSpPr>
        <p:spPr/>
        <p:txBody>
          <a:bodyPr/>
          <a:lstStyle/>
          <a:p>
            <a:fld id="{402B9795-92DC-40DC-A1CA-9A4B349D7824}" type="datetimeFigureOut">
              <a:rPr lang="tr-TR"/>
              <a:pPr/>
              <a:t>13.06.2022</a:t>
            </a:fld>
            <a:endParaRPr lang="tr-TR" dirty="0"/>
          </a:p>
        </p:txBody>
      </p:sp>
      <p:sp>
        <p:nvSpPr>
          <p:cNvPr id="6" name="Alt 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Asıl başlık stili için tıklatın</a:t>
            </a:r>
          </a:p>
        </p:txBody>
      </p:sp>
      <p:sp>
        <p:nvSpPr>
          <p:cNvPr id="3" name="Dikey Metin Yer Tutucusu 2"/>
          <p:cNvSpPr>
            <a:spLocks noGrp="1"/>
          </p:cNvSpPr>
          <p:nvPr>
            <p:ph type="body" orient="vert" idx="1"/>
          </p:nvPr>
        </p:nvSpPr>
        <p:spPr/>
        <p:txBody>
          <a:bodyPr vert="eaVert"/>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Tarih Yer Tutucusu 3"/>
          <p:cNvSpPr>
            <a:spLocks noGrp="1"/>
          </p:cNvSpPr>
          <p:nvPr>
            <p:ph type="dt" sz="half" idx="10"/>
          </p:nvPr>
        </p:nvSpPr>
        <p:spPr/>
        <p:txBody>
          <a:bodyPr/>
          <a:lstStyle/>
          <a:p>
            <a:fld id="{402B9795-92DC-40DC-A1CA-9A4B349D7824}" type="datetimeFigureOut">
              <a:rPr lang="tr-TR"/>
              <a:pPr/>
              <a:t>13.06.2022</a:t>
            </a:fld>
            <a:endParaRPr lang="tr-TR" dirty="0"/>
          </a:p>
        </p:txBody>
      </p:sp>
      <p:sp>
        <p:nvSpPr>
          <p:cNvPr id="5" name="Alt 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372600" y="365125"/>
            <a:ext cx="1714500" cy="5811838"/>
          </a:xfrm>
        </p:spPr>
        <p:txBody>
          <a:bodyPr vert="eaVert"/>
          <a:lstStyle/>
          <a:p>
            <a:r>
              <a:rPr lang="tr-TR" dirty="0"/>
              <a:t>Asıl başlık stili için tıklatın</a:t>
            </a:r>
          </a:p>
        </p:txBody>
      </p:sp>
      <p:sp>
        <p:nvSpPr>
          <p:cNvPr id="3" name="Dikey Metin Yer Tutucusu 2"/>
          <p:cNvSpPr>
            <a:spLocks noGrp="1"/>
          </p:cNvSpPr>
          <p:nvPr>
            <p:ph type="body" orient="vert" idx="1"/>
          </p:nvPr>
        </p:nvSpPr>
        <p:spPr>
          <a:xfrm>
            <a:off x="1104900" y="365125"/>
            <a:ext cx="8098896" cy="5811838"/>
          </a:xfrm>
        </p:spPr>
        <p:txBody>
          <a:bodyPr vert="eaVert"/>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Tarih Yer Tutucusu 3"/>
          <p:cNvSpPr>
            <a:spLocks noGrp="1"/>
          </p:cNvSpPr>
          <p:nvPr>
            <p:ph type="dt" sz="half" idx="10"/>
          </p:nvPr>
        </p:nvSpPr>
        <p:spPr/>
        <p:txBody>
          <a:bodyPr/>
          <a:lstStyle/>
          <a:p>
            <a:fld id="{402B9795-92DC-40DC-A1CA-9A4B349D7824}" type="datetimeFigureOut">
              <a:rPr lang="tr-TR"/>
              <a:pPr/>
              <a:t>13.06.2022</a:t>
            </a:fld>
            <a:endParaRPr lang="tr-TR" dirty="0"/>
          </a:p>
        </p:txBody>
      </p:sp>
      <p:sp>
        <p:nvSpPr>
          <p:cNvPr id="5" name="Alt 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0FF54DE5-C571-48E8-A5BC-B369434E2F44}" type="slidenum">
              <a:rPr lang="tr-TR" smtClean="0"/>
              <a:pPr/>
              <a:t>‹#›</a:t>
            </a:fld>
            <a:endParaRPr lang="tr-TR" dirty="0"/>
          </a:p>
        </p:txBody>
      </p:sp>
      <p:grpSp>
        <p:nvGrpSpPr>
          <p:cNvPr id="7" name="Grup 6"/>
          <p:cNvGrpSpPr/>
          <p:nvPr/>
        </p:nvGrpSpPr>
        <p:grpSpPr>
          <a:xfrm rot="5400000">
            <a:off x="6514047" y="3228843"/>
            <a:ext cx="5632704" cy="84403"/>
            <a:chOff x="1073150" y="1219201"/>
            <a:chExt cx="10058400" cy="63125"/>
          </a:xfrm>
        </p:grpSpPr>
        <p:cxnSp>
          <p:nvCxnSpPr>
            <p:cNvPr id="8" name="Düz Bağlayıcı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33" y="4650641"/>
            <a:ext cx="10363200" cy="859205"/>
          </a:xfrm>
          <a:effectLst>
            <a:outerShdw blurRad="50800" dist="38100" dir="2700000" algn="tl" rotWithShape="0">
              <a:prstClr val="black">
                <a:alpha val="40000"/>
              </a:prstClr>
            </a:outerShdw>
          </a:effectLst>
        </p:spPr>
        <p:txBody>
          <a:bodyPr>
            <a:normAutofit/>
          </a:bodyPr>
          <a:lstStyle>
            <a:lvl1pPr algn="ctr">
              <a:defRPr sz="3600">
                <a:solidFill>
                  <a:srgbClr val="FF9E1D"/>
                </a:solidFill>
              </a:defRPr>
            </a:lvl1pPr>
          </a:lstStyle>
          <a:p>
            <a:r>
              <a:rPr lang="en-US" dirty="0"/>
              <a:t>Click to edit Master title style</a:t>
            </a:r>
          </a:p>
        </p:txBody>
      </p:sp>
      <p:sp>
        <p:nvSpPr>
          <p:cNvPr id="3" name="Subtitle 2"/>
          <p:cNvSpPr>
            <a:spLocks noGrp="1"/>
          </p:cNvSpPr>
          <p:nvPr>
            <p:ph type="subTitle" idx="1"/>
          </p:nvPr>
        </p:nvSpPr>
        <p:spPr>
          <a:xfrm>
            <a:off x="1837340" y="5566871"/>
            <a:ext cx="8534400" cy="835455"/>
          </a:xfrm>
        </p:spPr>
        <p:txBody>
          <a:bodyPr>
            <a:normAutofit/>
          </a:bodyPr>
          <a:lstStyle>
            <a:lvl1pPr marL="0" indent="0" algn="ctr">
              <a:buNone/>
              <a:defRPr sz="28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243841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91130"/>
            <a:ext cx="10972800" cy="1143000"/>
          </a:xfrm>
        </p:spPr>
        <p:txBody>
          <a:bodyPr>
            <a:normAutofit/>
          </a:bodyPr>
          <a:lstStyle>
            <a:lvl1pPr algn="l">
              <a:defRPr sz="3600">
                <a:solidFill>
                  <a:srgbClr val="FF9E1D"/>
                </a:solidFill>
              </a:defRPr>
            </a:lvl1pPr>
          </a:lstStyle>
          <a:p>
            <a:r>
              <a:rPr lang="en-US" dirty="0"/>
              <a:t>Click to edit Master title style</a:t>
            </a:r>
          </a:p>
        </p:txBody>
      </p:sp>
      <p:sp>
        <p:nvSpPr>
          <p:cNvPr id="3" name="Content Placeholder 2"/>
          <p:cNvSpPr>
            <a:spLocks noGrp="1"/>
          </p:cNvSpPr>
          <p:nvPr>
            <p:ph idx="1"/>
          </p:nvPr>
        </p:nvSpPr>
        <p:spPr>
          <a:xfrm>
            <a:off x="609600" y="2512771"/>
            <a:ext cx="10972800" cy="3918803"/>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67787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42059" y="374900"/>
            <a:ext cx="9354927" cy="1143000"/>
          </a:xfrm>
        </p:spPr>
        <p:txBody>
          <a:bodyPr>
            <a:normAutofit/>
          </a:bodyPr>
          <a:lstStyle>
            <a:lvl1pPr algn="l">
              <a:defRPr sz="3600">
                <a:solidFill>
                  <a:srgbClr val="FF9E1D"/>
                </a:solidFill>
              </a:defRPr>
            </a:lvl1pPr>
          </a:lstStyle>
          <a:p>
            <a:r>
              <a:rPr lang="en-US" dirty="0"/>
              <a:t>Click to edit Master title style</a:t>
            </a:r>
          </a:p>
        </p:txBody>
      </p:sp>
      <p:sp>
        <p:nvSpPr>
          <p:cNvPr id="3" name="Content Placeholder 2"/>
          <p:cNvSpPr>
            <a:spLocks noGrp="1"/>
          </p:cNvSpPr>
          <p:nvPr>
            <p:ph idx="1"/>
          </p:nvPr>
        </p:nvSpPr>
        <p:spPr>
          <a:xfrm>
            <a:off x="2442061" y="1544098"/>
            <a:ext cx="9354927" cy="4275740"/>
          </a:xfrm>
        </p:spPr>
        <p:txBody>
          <a:bodyPr/>
          <a:lstStyle>
            <a:lvl1pPr>
              <a:defRPr sz="28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475355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90971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10240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1217065"/>
            <a:ext cx="10972800" cy="1143000"/>
          </a:xfrm>
        </p:spPr>
        <p:txBody>
          <a:bodyPr>
            <a:normAutofit/>
          </a:bodyPr>
          <a:lstStyle>
            <a:lvl1pPr algn="l">
              <a:defRPr sz="3600">
                <a:solidFill>
                  <a:srgbClr val="FF9E1D"/>
                </a:solidFill>
              </a:defRPr>
            </a:lvl1pPr>
          </a:lstStyle>
          <a:p>
            <a:r>
              <a:rPr lang="en-US" dirty="0"/>
              <a:t>Click to edit Master title style</a:t>
            </a:r>
          </a:p>
        </p:txBody>
      </p:sp>
      <p:sp>
        <p:nvSpPr>
          <p:cNvPr id="3" name="Text Placeholder 2"/>
          <p:cNvSpPr>
            <a:spLocks noGrp="1"/>
          </p:cNvSpPr>
          <p:nvPr>
            <p:ph type="body" idx="1"/>
          </p:nvPr>
        </p:nvSpPr>
        <p:spPr>
          <a:xfrm>
            <a:off x="598620" y="2341022"/>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8620" y="2970885"/>
            <a:ext cx="5386917"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2388" y="2341022"/>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2388" y="2970885"/>
            <a:ext cx="5389033" cy="303505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6/13/2022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000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6/13/2022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873600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Asıl başlık stili için tıklatın</a:t>
            </a:r>
          </a:p>
        </p:txBody>
      </p:sp>
      <p:sp>
        <p:nvSpPr>
          <p:cNvPr id="3" name="İçerik Yer Tutucusu 2"/>
          <p:cNvSpPr>
            <a:spLocks noGrp="1"/>
          </p:cNvSpPr>
          <p:nvPr>
            <p:ph idx="1"/>
          </p:nvPr>
        </p:nvSpPr>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Tarih Yer Tutucusu 3"/>
          <p:cNvSpPr>
            <a:spLocks noGrp="1"/>
          </p:cNvSpPr>
          <p:nvPr>
            <p:ph type="dt" sz="half" idx="10"/>
          </p:nvPr>
        </p:nvSpPr>
        <p:spPr/>
        <p:txBody>
          <a:bodyPr/>
          <a:lstStyle/>
          <a:p>
            <a:fld id="{402B9795-92DC-40DC-A1CA-9A4B349D7824}" type="datetimeFigureOut">
              <a:rPr lang="tr-TR"/>
              <a:pPr/>
              <a:t>13.06.2022</a:t>
            </a:fld>
            <a:endParaRPr lang="tr-TR" dirty="0"/>
          </a:p>
        </p:txBody>
      </p:sp>
      <p:sp>
        <p:nvSpPr>
          <p:cNvPr id="5" name="Alt 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6/13/2022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7380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00222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340950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068746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08597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Resimli Başlık Slaydı">
    <p:spTree>
      <p:nvGrpSpPr>
        <p:cNvPr id="1" name=""/>
        <p:cNvGrpSpPr/>
        <p:nvPr/>
      </p:nvGrpSpPr>
      <p:grpSpPr>
        <a:xfrm>
          <a:off x="0" y="0"/>
          <a:ext cx="0" cy="0"/>
          <a:chOff x="0" y="0"/>
          <a:chExt cx="0" cy="0"/>
        </a:xfrm>
      </p:grpSpPr>
      <p:grpSp>
        <p:nvGrpSpPr>
          <p:cNvPr id="13" name="Grup 12"/>
          <p:cNvGrpSpPr/>
          <p:nvPr/>
        </p:nvGrpSpPr>
        <p:grpSpPr>
          <a:xfrm rot="10800000">
            <a:off x="0" y="5645510"/>
            <a:ext cx="12192000" cy="63125"/>
            <a:chOff x="507492" y="1501519"/>
            <a:chExt cx="8129016" cy="63125"/>
          </a:xfrm>
        </p:grpSpPr>
        <p:cxnSp>
          <p:nvCxnSpPr>
            <p:cNvPr id="17" name="Düz Bağlayıcı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up 13"/>
          <p:cNvGrpSpPr/>
          <p:nvPr/>
        </p:nvGrpSpPr>
        <p:grpSpPr>
          <a:xfrm>
            <a:off x="0" y="1143000"/>
            <a:ext cx="12192000" cy="63125"/>
            <a:chOff x="507492" y="1501519"/>
            <a:chExt cx="8129016" cy="63125"/>
          </a:xfrm>
        </p:grpSpPr>
        <p:cxnSp>
          <p:nvCxnSpPr>
            <p:cNvPr id="15" name="Düz Bağlayıcı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Dikdörtgen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Dikdörtgen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p:cNvSpPr>
            <a:spLocks noGrp="1"/>
          </p:cNvSpPr>
          <p:nvPr>
            <p:ph type="ctrTitle"/>
          </p:nvPr>
        </p:nvSpPr>
        <p:spPr>
          <a:xfrm>
            <a:off x="1104900" y="2292094"/>
            <a:ext cx="5734050" cy="2219691"/>
          </a:xfrm>
        </p:spPr>
        <p:txBody>
          <a:bodyPr anchor="ctr">
            <a:normAutofit/>
          </a:bodyPr>
          <a:lstStyle>
            <a:lvl1pPr algn="l" latinLnBrk="0">
              <a:defRPr lang="tr-TR" sz="4400" cap="all" baseline="0">
                <a:latin typeface="Times New Roman" panose="02020603050405020304" pitchFamily="18" charset="0"/>
                <a:cs typeface="Times New Roman" panose="02020603050405020304" pitchFamily="18" charset="0"/>
              </a:defRPr>
            </a:lvl1pPr>
          </a:lstStyle>
          <a:p>
            <a:r>
              <a:rPr lang="tr-TR" dirty="0"/>
              <a:t>Asıl başlık stili için tıklatın</a:t>
            </a:r>
          </a:p>
        </p:txBody>
      </p:sp>
      <p:sp>
        <p:nvSpPr>
          <p:cNvPr id="3" name="Alt Başlık 2"/>
          <p:cNvSpPr>
            <a:spLocks noGrp="1"/>
          </p:cNvSpPr>
          <p:nvPr>
            <p:ph type="subTitle" idx="1"/>
          </p:nvPr>
        </p:nvSpPr>
        <p:spPr>
          <a:xfrm>
            <a:off x="1104900" y="4511784"/>
            <a:ext cx="5734050" cy="955565"/>
          </a:xfrm>
        </p:spPr>
        <p:txBody>
          <a:bodyPr>
            <a:normAutofit/>
          </a:bodyPr>
          <a:lstStyle>
            <a:lvl1pPr marL="0" indent="0" algn="l" latinLnBrk="0">
              <a:spcBef>
                <a:spcPts val="0"/>
              </a:spcBef>
              <a:buNone/>
              <a:defRPr lang="tr-TR" sz="1800"/>
            </a:lvl1pPr>
            <a:lvl2pPr marL="457200" indent="0" algn="ctr" latinLnBrk="0">
              <a:buNone/>
              <a:defRPr lang="tr-TR" sz="2000"/>
            </a:lvl2pPr>
            <a:lvl3pPr marL="914400" indent="0" algn="ctr" latinLnBrk="0">
              <a:buNone/>
              <a:defRPr lang="tr-TR" sz="1800"/>
            </a:lvl3pPr>
            <a:lvl4pPr marL="1371600" indent="0" algn="ctr" latinLnBrk="0">
              <a:buNone/>
              <a:defRPr lang="tr-TR" sz="1600"/>
            </a:lvl4pPr>
            <a:lvl5pPr marL="1828800" indent="0" algn="ctr" latinLnBrk="0">
              <a:buNone/>
              <a:defRPr lang="tr-TR" sz="1600"/>
            </a:lvl5pPr>
            <a:lvl6pPr marL="2286000" indent="0" algn="ctr" latinLnBrk="0">
              <a:buNone/>
              <a:defRPr lang="tr-TR" sz="1600"/>
            </a:lvl6pPr>
            <a:lvl7pPr marL="2743200" indent="0" algn="ctr" latinLnBrk="0">
              <a:buNone/>
              <a:defRPr lang="tr-TR" sz="1600"/>
            </a:lvl7pPr>
            <a:lvl8pPr marL="3200400" indent="0" algn="ctr" latinLnBrk="0">
              <a:buNone/>
              <a:defRPr lang="tr-TR" sz="1600"/>
            </a:lvl8pPr>
            <a:lvl9pPr marL="3657600" indent="0" algn="ctr" latinLnBrk="0">
              <a:buNone/>
              <a:defRPr lang="tr-TR" sz="1600"/>
            </a:lvl9pPr>
          </a:lstStyle>
          <a:p>
            <a:r>
              <a:rPr lang="tr-TR" dirty="0"/>
              <a:t>Asıl alt başlık stilini düzenlemek için tıklatın</a:t>
            </a:r>
          </a:p>
        </p:txBody>
      </p:sp>
      <p:pic>
        <p:nvPicPr>
          <p:cNvPr id="10" name="Resim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Resim Yer Tutucusu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latinLnBrk="0">
              <a:buNone/>
              <a:defRPr lang="tr-TR"/>
            </a:lvl1pPr>
          </a:lstStyle>
          <a:p>
            <a:endParaRPr lang="tr-TR" dirty="0"/>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Bölüm Başlığı">
    <p:spTree>
      <p:nvGrpSpPr>
        <p:cNvPr id="1" name=""/>
        <p:cNvGrpSpPr/>
        <p:nvPr/>
      </p:nvGrpSpPr>
      <p:grpSpPr>
        <a:xfrm>
          <a:off x="0" y="0"/>
          <a:ext cx="0" cy="0"/>
          <a:chOff x="0" y="0"/>
          <a:chExt cx="0" cy="0"/>
        </a:xfrm>
      </p:grpSpPr>
      <p:grpSp>
        <p:nvGrpSpPr>
          <p:cNvPr id="8" name="Grup 7"/>
          <p:cNvGrpSpPr/>
          <p:nvPr/>
        </p:nvGrpSpPr>
        <p:grpSpPr>
          <a:xfrm>
            <a:off x="0" y="2514600"/>
            <a:ext cx="12192000" cy="3194035"/>
            <a:chOff x="647402" y="2514600"/>
            <a:chExt cx="10838688" cy="3194035"/>
          </a:xfrm>
        </p:grpSpPr>
        <p:grpSp>
          <p:nvGrpSpPr>
            <p:cNvPr id="9" name="Grup 8"/>
            <p:cNvGrpSpPr/>
            <p:nvPr/>
          </p:nvGrpSpPr>
          <p:grpSpPr>
            <a:xfrm>
              <a:off x="647402" y="2514600"/>
              <a:ext cx="10838688" cy="63125"/>
              <a:chOff x="507492" y="1501519"/>
              <a:chExt cx="8129016" cy="63125"/>
            </a:xfrm>
          </p:grpSpPr>
          <p:cxnSp>
            <p:nvCxnSpPr>
              <p:cNvPr id="14" name="Düz Bağlayıcı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Dikdörtgen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1" name="Grup 10"/>
            <p:cNvGrpSpPr/>
            <p:nvPr/>
          </p:nvGrpSpPr>
          <p:grpSpPr>
            <a:xfrm rot="10800000">
              <a:off x="647402" y="5645510"/>
              <a:ext cx="10838688" cy="63125"/>
              <a:chOff x="507492" y="1501519"/>
              <a:chExt cx="8129016" cy="63125"/>
            </a:xfrm>
          </p:grpSpPr>
          <p:cxnSp>
            <p:nvCxnSpPr>
              <p:cNvPr id="12" name="Düz Bağlayıcı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Başlık 1"/>
          <p:cNvSpPr>
            <a:spLocks noGrp="1"/>
          </p:cNvSpPr>
          <p:nvPr>
            <p:ph type="title"/>
          </p:nvPr>
        </p:nvSpPr>
        <p:spPr>
          <a:xfrm>
            <a:off x="1104899" y="2971806"/>
            <a:ext cx="10071099" cy="1684150"/>
          </a:xfrm>
        </p:spPr>
        <p:txBody>
          <a:bodyPr anchor="ctr">
            <a:normAutofit/>
          </a:bodyPr>
          <a:lstStyle>
            <a:lvl1pPr latinLnBrk="0">
              <a:defRPr lang="tr-TR" sz="4400" cap="all" baseline="0">
                <a:solidFill>
                  <a:schemeClr val="bg1"/>
                </a:solidFill>
                <a:latin typeface="Times New Roman" panose="02020603050405020304" pitchFamily="18" charset="0"/>
                <a:cs typeface="Times New Roman" panose="02020603050405020304" pitchFamily="18" charset="0"/>
              </a:defRPr>
            </a:lvl1pPr>
          </a:lstStyle>
          <a:p>
            <a:r>
              <a:rPr lang="tr-TR" dirty="0"/>
              <a:t>Asıl başlık stili için tıklatın</a:t>
            </a:r>
          </a:p>
        </p:txBody>
      </p:sp>
      <p:sp>
        <p:nvSpPr>
          <p:cNvPr id="3" name="Metin Yer Tutucusu 2"/>
          <p:cNvSpPr>
            <a:spLocks noGrp="1"/>
          </p:cNvSpPr>
          <p:nvPr>
            <p:ph type="body" idx="1"/>
          </p:nvPr>
        </p:nvSpPr>
        <p:spPr>
          <a:xfrm>
            <a:off x="1104899" y="4655956"/>
            <a:ext cx="10071099" cy="509750"/>
          </a:xfrm>
        </p:spPr>
        <p:txBody>
          <a:bodyPr>
            <a:normAutofit/>
          </a:bodyPr>
          <a:lstStyle>
            <a:lvl1pPr marL="0" indent="0" latinLnBrk="0">
              <a:spcBef>
                <a:spcPts val="0"/>
              </a:spcBef>
              <a:buNone/>
              <a:defRPr lang="tr-TR" sz="1600">
                <a:solidFill>
                  <a:schemeClr val="bg1"/>
                </a:solidFill>
              </a:defRPr>
            </a:lvl1pPr>
            <a:lvl2pPr marL="457200" indent="0" latinLnBrk="0">
              <a:buNone/>
              <a:defRPr lang="tr-TR" sz="2000">
                <a:solidFill>
                  <a:schemeClr val="tx1">
                    <a:tint val="75000"/>
                  </a:schemeClr>
                </a:solidFill>
              </a:defRPr>
            </a:lvl2pPr>
            <a:lvl3pPr marL="914400" indent="0" latinLnBrk="0">
              <a:buNone/>
              <a:defRPr lang="tr-TR" sz="1800">
                <a:solidFill>
                  <a:schemeClr val="tx1">
                    <a:tint val="75000"/>
                  </a:schemeClr>
                </a:solidFill>
              </a:defRPr>
            </a:lvl3pPr>
            <a:lvl4pPr marL="1371600" indent="0" latinLnBrk="0">
              <a:buNone/>
              <a:defRPr lang="tr-TR" sz="1600">
                <a:solidFill>
                  <a:schemeClr val="tx1">
                    <a:tint val="75000"/>
                  </a:schemeClr>
                </a:solidFill>
              </a:defRPr>
            </a:lvl4pPr>
            <a:lvl5pPr marL="1828800" indent="0" latinLnBrk="0">
              <a:buNone/>
              <a:defRPr lang="tr-TR" sz="1600">
                <a:solidFill>
                  <a:schemeClr val="tx1">
                    <a:tint val="75000"/>
                  </a:schemeClr>
                </a:solidFill>
              </a:defRPr>
            </a:lvl5pPr>
            <a:lvl6pPr marL="2286000" indent="0" latinLnBrk="0">
              <a:buNone/>
              <a:defRPr lang="tr-TR" sz="1600">
                <a:solidFill>
                  <a:schemeClr val="tx1">
                    <a:tint val="75000"/>
                  </a:schemeClr>
                </a:solidFill>
              </a:defRPr>
            </a:lvl6pPr>
            <a:lvl7pPr marL="2743200" indent="0" latinLnBrk="0">
              <a:buNone/>
              <a:defRPr lang="tr-TR" sz="1600">
                <a:solidFill>
                  <a:schemeClr val="tx1">
                    <a:tint val="75000"/>
                  </a:schemeClr>
                </a:solidFill>
              </a:defRPr>
            </a:lvl7pPr>
            <a:lvl8pPr marL="3200400" indent="0" latinLnBrk="0">
              <a:buNone/>
              <a:defRPr lang="tr-TR" sz="1600">
                <a:solidFill>
                  <a:schemeClr val="tx1">
                    <a:tint val="75000"/>
                  </a:schemeClr>
                </a:solidFill>
              </a:defRPr>
            </a:lvl8pPr>
            <a:lvl9pPr marL="3657600" indent="0" latinLnBrk="0">
              <a:buNone/>
              <a:defRPr lang="tr-TR" sz="1600">
                <a:solidFill>
                  <a:schemeClr val="tx1">
                    <a:tint val="75000"/>
                  </a:schemeClr>
                </a:solidFill>
              </a:defRPr>
            </a:lvl9pPr>
          </a:lstStyle>
          <a:p>
            <a:pPr lvl="0"/>
            <a:r>
              <a:rPr lang="tr-TR" dirty="0"/>
              <a:t>Asıl metin stillerini düzenlemek için tıklatın</a:t>
            </a:r>
          </a:p>
        </p:txBody>
      </p:sp>
      <p:sp>
        <p:nvSpPr>
          <p:cNvPr id="4" name="Tarih Yer Tutucusu 3"/>
          <p:cNvSpPr>
            <a:spLocks noGrp="1"/>
          </p:cNvSpPr>
          <p:nvPr>
            <p:ph type="dt" sz="half" idx="10"/>
          </p:nvPr>
        </p:nvSpPr>
        <p:spPr/>
        <p:txBody>
          <a:bodyPr/>
          <a:lstStyle/>
          <a:p>
            <a:fld id="{402B9795-92DC-40DC-A1CA-9A4B349D7824}" type="datetimeFigureOut">
              <a:rPr lang="tr-TR"/>
              <a:pPr/>
              <a:t>13.06.2022</a:t>
            </a:fld>
            <a:endParaRPr lang="tr-TR" dirty="0"/>
          </a:p>
        </p:txBody>
      </p:sp>
      <p:sp>
        <p:nvSpPr>
          <p:cNvPr id="5" name="Alt 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0FF54DE5-C571-48E8-A5BC-B369434E2F44}" type="slidenum">
              <a:rPr lang="tr-TR" smtClean="0"/>
              <a:pPr/>
              <a:t>‹#›</a:t>
            </a:fld>
            <a:endParaRPr lang="tr-TR" dirty="0"/>
          </a:p>
        </p:txBody>
      </p:sp>
      <p:pic>
        <p:nvPicPr>
          <p:cNvPr id="7" name="Resim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Asıl başlık stili için tıklatın</a:t>
            </a:r>
          </a:p>
        </p:txBody>
      </p:sp>
      <p:sp>
        <p:nvSpPr>
          <p:cNvPr id="3" name="İçerik Yer Tutucusu 2"/>
          <p:cNvSpPr>
            <a:spLocks noGrp="1"/>
          </p:cNvSpPr>
          <p:nvPr>
            <p:ph sz="half" idx="1"/>
          </p:nvPr>
        </p:nvSpPr>
        <p:spPr>
          <a:xfrm>
            <a:off x="1104900" y="1600200"/>
            <a:ext cx="4914900" cy="4571999"/>
          </a:xfrm>
        </p:spPr>
        <p:txBody>
          <a:bodyPr/>
          <a:lstStyle>
            <a:lvl5pPr latinLnBrk="0">
              <a:defRPr lang="tr-TR"/>
            </a:lvl5pPr>
            <a:lvl6pPr latinLnBrk="0">
              <a:defRPr lang="tr-TR"/>
            </a:lvl6pPr>
            <a:lvl7pPr latinLnBrk="0">
              <a:defRPr lang="tr-TR"/>
            </a:lvl7pPr>
            <a:lvl8pPr latinLnBrk="0">
              <a:defRPr lang="tr-TR"/>
            </a:lvl8pPr>
            <a:lvl9pPr latinLnBrk="0">
              <a:defRPr lang="tr-TR"/>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p:cNvSpPr>
            <a:spLocks noGrp="1"/>
          </p:cNvSpPr>
          <p:nvPr>
            <p:ph sz="half" idx="2"/>
          </p:nvPr>
        </p:nvSpPr>
        <p:spPr>
          <a:xfrm>
            <a:off x="6172200" y="1600200"/>
            <a:ext cx="4914900" cy="4571999"/>
          </a:xfrm>
        </p:spPr>
        <p:txBody>
          <a:bodyPr/>
          <a:lstStyle>
            <a:lvl5pPr latinLnBrk="0">
              <a:defRPr lang="tr-TR"/>
            </a:lvl5pPr>
            <a:lvl6pPr latinLnBrk="0">
              <a:defRPr lang="tr-TR"/>
            </a:lvl6pPr>
            <a:lvl7pPr latinLnBrk="0">
              <a:defRPr lang="tr-TR"/>
            </a:lvl7pPr>
            <a:lvl8pPr latinLnBrk="0">
              <a:defRPr lang="tr-TR"/>
            </a:lvl8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5" name="Tarih Yer Tutucusu 4"/>
          <p:cNvSpPr>
            <a:spLocks noGrp="1"/>
          </p:cNvSpPr>
          <p:nvPr>
            <p:ph type="dt" sz="half" idx="10"/>
          </p:nvPr>
        </p:nvSpPr>
        <p:spPr/>
        <p:txBody>
          <a:bodyPr/>
          <a:lstStyle/>
          <a:p>
            <a:fld id="{402B9795-92DC-40DC-A1CA-9A4B349D7824}" type="datetimeFigureOut">
              <a:rPr lang="tr-TR"/>
              <a:pPr/>
              <a:t>13.06.2022</a:t>
            </a:fld>
            <a:endParaRPr lang="tr-TR" dirty="0"/>
          </a:p>
        </p:txBody>
      </p:sp>
      <p:sp>
        <p:nvSpPr>
          <p:cNvPr id="6" name="Alt 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Asıl başlık stili için tıklatın</a:t>
            </a:r>
          </a:p>
        </p:txBody>
      </p:sp>
      <p:sp>
        <p:nvSpPr>
          <p:cNvPr id="3" name="Metin Yer Tutucusu 2"/>
          <p:cNvSpPr>
            <a:spLocks noGrp="1"/>
          </p:cNvSpPr>
          <p:nvPr>
            <p:ph type="body" idx="1"/>
          </p:nvPr>
        </p:nvSpPr>
        <p:spPr>
          <a:xfrm>
            <a:off x="1104900" y="1600200"/>
            <a:ext cx="4919472" cy="823912"/>
          </a:xfrm>
        </p:spPr>
        <p:txBody>
          <a:bodyPr anchor="b"/>
          <a:lstStyle>
            <a:lvl1pPr marL="0" indent="0" latinLnBrk="0">
              <a:spcBef>
                <a:spcPts val="0"/>
              </a:spcBef>
              <a:buNone/>
              <a:defRPr lang="tr-TR" sz="2400" b="1"/>
            </a:lvl1pPr>
            <a:lvl2pPr marL="457200" indent="0" latinLnBrk="0">
              <a:buNone/>
              <a:defRPr lang="tr-TR" sz="2000" b="1"/>
            </a:lvl2pPr>
            <a:lvl3pPr marL="914400" indent="0" latinLnBrk="0">
              <a:buNone/>
              <a:defRPr lang="tr-TR" sz="1800" b="1"/>
            </a:lvl3pPr>
            <a:lvl4pPr marL="1371600" indent="0" latinLnBrk="0">
              <a:buNone/>
              <a:defRPr lang="tr-TR" sz="1600" b="1"/>
            </a:lvl4pPr>
            <a:lvl5pPr marL="1828800" indent="0" latinLnBrk="0">
              <a:buNone/>
              <a:defRPr lang="tr-TR" sz="1600" b="1"/>
            </a:lvl5pPr>
            <a:lvl6pPr marL="2286000" indent="0" latinLnBrk="0">
              <a:buNone/>
              <a:defRPr lang="tr-TR" sz="1600" b="1"/>
            </a:lvl6pPr>
            <a:lvl7pPr marL="2743200" indent="0" latinLnBrk="0">
              <a:buNone/>
              <a:defRPr lang="tr-TR" sz="1600" b="1"/>
            </a:lvl7pPr>
            <a:lvl8pPr marL="3200400" indent="0" latinLnBrk="0">
              <a:buNone/>
              <a:defRPr lang="tr-TR" sz="1600" b="1"/>
            </a:lvl8pPr>
            <a:lvl9pPr marL="3657600" indent="0" latinLnBrk="0">
              <a:buNone/>
              <a:defRPr lang="tr-TR" sz="1600" b="1"/>
            </a:lvl9pPr>
          </a:lstStyle>
          <a:p>
            <a:pPr lvl="0"/>
            <a:r>
              <a:rPr lang="tr-TR" dirty="0"/>
              <a:t>Asıl metin stillerini düzenlemek için tıklatın</a:t>
            </a:r>
          </a:p>
        </p:txBody>
      </p:sp>
      <p:sp>
        <p:nvSpPr>
          <p:cNvPr id="4" name="İçerik Yer Tutucusu 3"/>
          <p:cNvSpPr>
            <a:spLocks noGrp="1"/>
          </p:cNvSpPr>
          <p:nvPr>
            <p:ph sz="half" idx="2"/>
          </p:nvPr>
        </p:nvSpPr>
        <p:spPr>
          <a:xfrm>
            <a:off x="1104900" y="2424112"/>
            <a:ext cx="4919472" cy="3748088"/>
          </a:xfr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5" name="Metin Yer Tutucusu 4"/>
          <p:cNvSpPr>
            <a:spLocks noGrp="1"/>
          </p:cNvSpPr>
          <p:nvPr>
            <p:ph type="body" sz="quarter" idx="3"/>
          </p:nvPr>
        </p:nvSpPr>
        <p:spPr>
          <a:xfrm>
            <a:off x="6166110" y="1600200"/>
            <a:ext cx="4919472" cy="823912"/>
          </a:xfrm>
        </p:spPr>
        <p:txBody>
          <a:bodyPr anchor="b"/>
          <a:lstStyle>
            <a:lvl1pPr marL="0" indent="0" latinLnBrk="0">
              <a:spcBef>
                <a:spcPts val="0"/>
              </a:spcBef>
              <a:buNone/>
              <a:defRPr lang="tr-TR" sz="2400" b="1"/>
            </a:lvl1pPr>
            <a:lvl2pPr marL="457200" indent="0" latinLnBrk="0">
              <a:buNone/>
              <a:defRPr lang="tr-TR" sz="2000" b="1"/>
            </a:lvl2pPr>
            <a:lvl3pPr marL="914400" indent="0" latinLnBrk="0">
              <a:buNone/>
              <a:defRPr lang="tr-TR" sz="1800" b="1"/>
            </a:lvl3pPr>
            <a:lvl4pPr marL="1371600" indent="0" latinLnBrk="0">
              <a:buNone/>
              <a:defRPr lang="tr-TR" sz="1600" b="1"/>
            </a:lvl4pPr>
            <a:lvl5pPr marL="1828800" indent="0" latinLnBrk="0">
              <a:buNone/>
              <a:defRPr lang="tr-TR" sz="1600" b="1"/>
            </a:lvl5pPr>
            <a:lvl6pPr marL="2286000" indent="0" latinLnBrk="0">
              <a:buNone/>
              <a:defRPr lang="tr-TR" sz="1600" b="1"/>
            </a:lvl6pPr>
            <a:lvl7pPr marL="2743200" indent="0" latinLnBrk="0">
              <a:buNone/>
              <a:defRPr lang="tr-TR" sz="1600" b="1"/>
            </a:lvl7pPr>
            <a:lvl8pPr marL="3200400" indent="0" latinLnBrk="0">
              <a:buNone/>
              <a:defRPr lang="tr-TR" sz="1600" b="1"/>
            </a:lvl8pPr>
            <a:lvl9pPr marL="3657600" indent="0" latinLnBrk="0">
              <a:buNone/>
              <a:defRPr lang="tr-TR" sz="1600" b="1"/>
            </a:lvl9pPr>
          </a:lstStyle>
          <a:p>
            <a:pPr lvl="0"/>
            <a:r>
              <a:rPr lang="tr-TR" dirty="0"/>
              <a:t>Asıl metin stillerini düzenlemek için tıklatın</a:t>
            </a:r>
          </a:p>
        </p:txBody>
      </p:sp>
      <p:sp>
        <p:nvSpPr>
          <p:cNvPr id="6" name="İçerik Yer Tutucusu 5"/>
          <p:cNvSpPr>
            <a:spLocks noGrp="1"/>
          </p:cNvSpPr>
          <p:nvPr>
            <p:ph sz="quarter" idx="4"/>
          </p:nvPr>
        </p:nvSpPr>
        <p:spPr>
          <a:xfrm>
            <a:off x="6166110" y="2424112"/>
            <a:ext cx="4919472" cy="3748088"/>
          </a:xfr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7" name="Tarih Yer Tutucusu 6"/>
          <p:cNvSpPr>
            <a:spLocks noGrp="1"/>
          </p:cNvSpPr>
          <p:nvPr>
            <p:ph type="dt" sz="half" idx="10"/>
          </p:nvPr>
        </p:nvSpPr>
        <p:spPr/>
        <p:txBody>
          <a:bodyPr/>
          <a:lstStyle/>
          <a:p>
            <a:fld id="{402B9795-92DC-40DC-A1CA-9A4B349D7824}" type="datetimeFigureOut">
              <a:rPr lang="tr-TR"/>
              <a:pPr/>
              <a:t>13.06.2022</a:t>
            </a:fld>
            <a:endParaRPr lang="tr-TR" dirty="0"/>
          </a:p>
        </p:txBody>
      </p:sp>
      <p:sp>
        <p:nvSpPr>
          <p:cNvPr id="8" name="Alt 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Asıl başlık stili için tıklatın</a:t>
            </a:r>
          </a:p>
        </p:txBody>
      </p:sp>
      <p:sp>
        <p:nvSpPr>
          <p:cNvPr id="3" name="Tarih Yer Tutucusu 2"/>
          <p:cNvSpPr>
            <a:spLocks noGrp="1"/>
          </p:cNvSpPr>
          <p:nvPr>
            <p:ph type="dt" sz="half" idx="10"/>
          </p:nvPr>
        </p:nvSpPr>
        <p:spPr/>
        <p:txBody>
          <a:bodyPr/>
          <a:lstStyle/>
          <a:p>
            <a:fld id="{402B9795-92DC-40DC-A1CA-9A4B349D7824}" type="datetimeFigureOut">
              <a:rPr lang="tr-TR"/>
              <a:pPr/>
              <a:t>13.06.2022</a:t>
            </a:fld>
            <a:endParaRPr lang="tr-TR" dirty="0"/>
          </a:p>
        </p:txBody>
      </p:sp>
      <p:sp>
        <p:nvSpPr>
          <p:cNvPr id="4" name="Alt 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a:lstStyle/>
          <a:p>
            <a:fld id="{402B9795-92DC-40DC-A1CA-9A4B349D7824}" type="datetimeFigureOut">
              <a:rPr lang="tr-TR"/>
              <a:pPr/>
              <a:t>13.06.2022</a:t>
            </a:fld>
            <a:endParaRPr lang="tr-TR" dirty="0"/>
          </a:p>
        </p:txBody>
      </p:sp>
      <p:sp>
        <p:nvSpPr>
          <p:cNvPr id="3" name="Alt 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b"/>
          <a:lstStyle>
            <a:lvl1pPr latinLnBrk="0">
              <a:defRPr lang="tr-TR" sz="3200"/>
            </a:lvl1pPr>
          </a:lstStyle>
          <a:p>
            <a:r>
              <a:rPr lang="tr-TR" dirty="0"/>
              <a:t>Asıl başlık stili için tıklatın</a:t>
            </a:r>
          </a:p>
        </p:txBody>
      </p:sp>
      <p:sp>
        <p:nvSpPr>
          <p:cNvPr id="3" name="İçerik Yer Tutucusu 2"/>
          <p:cNvSpPr>
            <a:spLocks noGrp="1"/>
          </p:cNvSpPr>
          <p:nvPr>
            <p:ph idx="1"/>
          </p:nvPr>
        </p:nvSpPr>
        <p:spPr>
          <a:xfrm>
            <a:off x="5641848" y="1600199"/>
            <a:ext cx="5445252" cy="4572001"/>
          </a:xfrm>
        </p:spPr>
        <p:txBody>
          <a:bodyPr>
            <a:normAutofit/>
          </a:bodyPr>
          <a:lstStyle>
            <a:lvl1pPr latinLnBrk="0">
              <a:defRPr lang="tr-TR" sz="2000"/>
            </a:lvl1pPr>
            <a:lvl2pPr latinLnBrk="0">
              <a:defRPr lang="tr-TR" sz="1600"/>
            </a:lvl2pPr>
            <a:lvl3pPr latinLnBrk="0">
              <a:defRPr lang="tr-TR" sz="1600"/>
            </a:lvl3pPr>
            <a:lvl4pPr latinLnBrk="0">
              <a:defRPr lang="tr-TR" sz="1400"/>
            </a:lvl4pPr>
            <a:lvl5pPr latinLnBrk="0">
              <a:defRPr lang="tr-TR" sz="1400"/>
            </a:lvl5pPr>
            <a:lvl6pPr latinLnBrk="0">
              <a:defRPr lang="tr-TR" sz="1400"/>
            </a:lvl6pPr>
            <a:lvl7pPr latinLnBrk="0">
              <a:defRPr lang="tr-TR" sz="1400"/>
            </a:lvl7pPr>
            <a:lvl8pPr latinLnBrk="0">
              <a:defRPr lang="tr-TR" sz="1400"/>
            </a:lvl8pPr>
            <a:lvl9pPr latinLnBrk="0">
              <a:defRPr lang="tr-TR" sz="14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Metin Yer Tutucusu 3"/>
          <p:cNvSpPr>
            <a:spLocks noGrp="1"/>
          </p:cNvSpPr>
          <p:nvPr>
            <p:ph type="body" sz="half" idx="2"/>
          </p:nvPr>
        </p:nvSpPr>
        <p:spPr>
          <a:xfrm>
            <a:off x="1104900" y="1600200"/>
            <a:ext cx="4384548" cy="4572000"/>
          </a:xfrm>
        </p:spPr>
        <p:txBody>
          <a:bodyPr>
            <a:normAutofit/>
          </a:bodyPr>
          <a:lstStyle>
            <a:lvl1pPr marL="0" indent="0" latinLnBrk="0">
              <a:spcBef>
                <a:spcPts val="1200"/>
              </a:spcBef>
              <a:buNone/>
              <a:defRPr lang="tr-TR" sz="1800"/>
            </a:lvl1pPr>
            <a:lvl2pPr marL="457200" indent="0" latinLnBrk="0">
              <a:buNone/>
              <a:defRPr lang="tr-TR" sz="1400"/>
            </a:lvl2pPr>
            <a:lvl3pPr marL="914400" indent="0" latinLnBrk="0">
              <a:buNone/>
              <a:defRPr lang="tr-TR" sz="1200"/>
            </a:lvl3pPr>
            <a:lvl4pPr marL="1371600" indent="0" latinLnBrk="0">
              <a:buNone/>
              <a:defRPr lang="tr-TR" sz="1000"/>
            </a:lvl4pPr>
            <a:lvl5pPr marL="1828800" indent="0" latinLnBrk="0">
              <a:buNone/>
              <a:defRPr lang="tr-TR" sz="1000"/>
            </a:lvl5pPr>
            <a:lvl6pPr marL="2286000" indent="0" latinLnBrk="0">
              <a:buNone/>
              <a:defRPr lang="tr-TR" sz="1000"/>
            </a:lvl6pPr>
            <a:lvl7pPr marL="2743200" indent="0" latinLnBrk="0">
              <a:buNone/>
              <a:defRPr lang="tr-TR" sz="1000"/>
            </a:lvl7pPr>
            <a:lvl8pPr marL="3200400" indent="0" latinLnBrk="0">
              <a:buNone/>
              <a:defRPr lang="tr-TR" sz="1000"/>
            </a:lvl8pPr>
            <a:lvl9pPr marL="3657600" indent="0" latinLnBrk="0">
              <a:buNone/>
              <a:defRPr lang="tr-TR" sz="1000"/>
            </a:lvl9pPr>
          </a:lstStyle>
          <a:p>
            <a:pPr lvl="0"/>
            <a:r>
              <a:rPr lang="tr-TR" dirty="0"/>
              <a:t>Asıl metin stillerini düzenlemek için tıklatın</a:t>
            </a:r>
          </a:p>
        </p:txBody>
      </p:sp>
      <p:sp>
        <p:nvSpPr>
          <p:cNvPr id="5" name="Tarih Yer Tutucusu 4"/>
          <p:cNvSpPr>
            <a:spLocks noGrp="1"/>
          </p:cNvSpPr>
          <p:nvPr>
            <p:ph type="dt" sz="half" idx="10"/>
          </p:nvPr>
        </p:nvSpPr>
        <p:spPr/>
        <p:txBody>
          <a:bodyPr/>
          <a:lstStyle/>
          <a:p>
            <a:fld id="{402B9795-92DC-40DC-A1CA-9A4B349D7824}" type="datetimeFigureOut">
              <a:rPr lang="tr-TR"/>
              <a:pPr/>
              <a:t>13.06.2022</a:t>
            </a:fld>
            <a:endParaRPr lang="tr-TR" dirty="0"/>
          </a:p>
        </p:txBody>
      </p:sp>
      <p:sp>
        <p:nvSpPr>
          <p:cNvPr id="6" name="Alt 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0FF54DE5-C571-48E8-A5BC-B369434E2F44}" type="slidenum">
              <a:rPr lang="tr-TR" smtClean="0"/>
              <a:pPr/>
              <a:t>‹#›</a:t>
            </a:fld>
            <a:endParaRPr lang="tr-TR"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tr-TR" dirty="0"/>
              <a:t>Asıl başlık stili için tıklatın</a:t>
            </a:r>
          </a:p>
        </p:txBody>
      </p:sp>
      <p:sp>
        <p:nvSpPr>
          <p:cNvPr id="3" name="Metin Yer Tutucusu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a:p>
            <a:pPr lvl="5"/>
            <a:r>
              <a:rPr lang="tr-TR" dirty="0"/>
              <a:t>Altıncı düzey</a:t>
            </a:r>
          </a:p>
          <a:p>
            <a:pPr lvl="6"/>
            <a:r>
              <a:rPr lang="tr-TR" dirty="0"/>
              <a:t>Yedinci düzey</a:t>
            </a:r>
          </a:p>
          <a:p>
            <a:pPr lvl="7"/>
            <a:r>
              <a:rPr lang="tr-TR" dirty="0"/>
              <a:t>Sekizinci düzey</a:t>
            </a:r>
          </a:p>
          <a:p>
            <a:pPr lvl="8"/>
            <a:r>
              <a:rPr lang="tr-TR" dirty="0"/>
              <a:t>Dokuzuncu düzey</a:t>
            </a:r>
          </a:p>
        </p:txBody>
      </p:sp>
      <p:sp>
        <p:nvSpPr>
          <p:cNvPr id="4" name="Tarih Yer Tutucusu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latinLnBrk="0">
              <a:defRPr lang="tr-TR" sz="1200">
                <a:solidFill>
                  <a:schemeClr val="tx1">
                    <a:lumMod val="60000"/>
                    <a:lumOff val="40000"/>
                  </a:schemeClr>
                </a:solidFill>
              </a:defRPr>
            </a:lvl1pPr>
          </a:lstStyle>
          <a:p>
            <a:fld id="{402B9795-92DC-40DC-A1CA-9A4B349D7824}" type="datetimeFigureOut">
              <a:rPr lang="tr-TR"/>
              <a:pPr/>
              <a:t>13.06.2022</a:t>
            </a:fld>
            <a:endParaRPr lang="tr-TR" dirty="0"/>
          </a:p>
        </p:txBody>
      </p:sp>
      <p:sp>
        <p:nvSpPr>
          <p:cNvPr id="5" name="Alt Bilgi Yer Tutucusu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latinLnBrk="0">
              <a:defRPr lang="tr-TR" sz="1200">
                <a:solidFill>
                  <a:schemeClr val="tx1">
                    <a:lumMod val="60000"/>
                    <a:lumOff val="40000"/>
                  </a:schemeClr>
                </a:solidFill>
              </a:defRPr>
            </a:lvl1pPr>
          </a:lstStyle>
          <a:p>
            <a:endParaRPr lang="tr-TR" dirty="0"/>
          </a:p>
        </p:txBody>
      </p:sp>
      <p:sp>
        <p:nvSpPr>
          <p:cNvPr id="6" name="Slayt Numarası Yer Tutucusu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latinLnBrk="0">
              <a:defRPr lang="tr-TR" sz="1200">
                <a:solidFill>
                  <a:schemeClr val="tx1">
                    <a:lumMod val="60000"/>
                    <a:lumOff val="40000"/>
                  </a:schemeClr>
                </a:solidFill>
              </a:defRPr>
            </a:lvl1pPr>
          </a:lstStyle>
          <a:p>
            <a:fld id="{0FF54DE5-C571-48E8-A5BC-B369434E2F44}" type="slidenum">
              <a:rPr lang="tr-TR" smtClean="0"/>
              <a:pPr/>
              <a:t>‹#›</a:t>
            </a:fld>
            <a:endParaRPr lang="tr-TR" dirty="0"/>
          </a:p>
        </p:txBody>
      </p:sp>
      <p:grpSp>
        <p:nvGrpSpPr>
          <p:cNvPr id="15" name="Grup 14"/>
          <p:cNvGrpSpPr/>
          <p:nvPr/>
        </p:nvGrpSpPr>
        <p:grpSpPr>
          <a:xfrm>
            <a:off x="1103376" y="1219201"/>
            <a:ext cx="9985248" cy="84403"/>
            <a:chOff x="1073150" y="1219201"/>
            <a:chExt cx="10058400" cy="63125"/>
          </a:xfrm>
        </p:grpSpPr>
        <p:cxnSp>
          <p:nvCxnSpPr>
            <p:cNvPr id="13" name="Düz Bağlayıcı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tr-T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lang="tr-T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lang="tr-T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lang="tr-T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lang="tr-T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lang="tr-T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9pPr>
    </p:bodyStyle>
    <p:otherStyle>
      <a:defPPr>
        <a:defRPr lang="tr-TR"/>
      </a:defPPr>
      <a:lvl1pPr marL="0" algn="l" defTabSz="914400" rtl="0" eaLnBrk="1" latinLnBrk="0" hangingPunct="1">
        <a:defRPr lang="tr-TR" sz="1800" kern="1200">
          <a:solidFill>
            <a:schemeClr val="tx1"/>
          </a:solidFill>
          <a:latin typeface="+mn-lt"/>
          <a:ea typeface="+mn-ea"/>
          <a:cs typeface="+mn-cs"/>
        </a:defRPr>
      </a:lvl1pPr>
      <a:lvl2pPr marL="457200" algn="l" defTabSz="914400" rtl="0" eaLnBrk="1" latinLnBrk="0" hangingPunct="1">
        <a:defRPr lang="tr-TR" sz="1800" kern="1200">
          <a:solidFill>
            <a:schemeClr val="tx1"/>
          </a:solidFill>
          <a:latin typeface="+mn-lt"/>
          <a:ea typeface="+mn-ea"/>
          <a:cs typeface="+mn-cs"/>
        </a:defRPr>
      </a:lvl2pPr>
      <a:lvl3pPr marL="914400" algn="l" defTabSz="914400" rtl="0" eaLnBrk="1" latinLnBrk="0" hangingPunct="1">
        <a:defRPr lang="tr-TR" sz="1800" kern="1200">
          <a:solidFill>
            <a:schemeClr val="tx1"/>
          </a:solidFill>
          <a:latin typeface="+mn-lt"/>
          <a:ea typeface="+mn-ea"/>
          <a:cs typeface="+mn-cs"/>
        </a:defRPr>
      </a:lvl3pPr>
      <a:lvl4pPr marL="1371600" algn="l" defTabSz="914400" rtl="0" eaLnBrk="1" latinLnBrk="0" hangingPunct="1">
        <a:defRPr lang="tr-TR" sz="1800" kern="1200">
          <a:solidFill>
            <a:schemeClr val="tx1"/>
          </a:solidFill>
          <a:latin typeface="+mn-lt"/>
          <a:ea typeface="+mn-ea"/>
          <a:cs typeface="+mn-cs"/>
        </a:defRPr>
      </a:lvl4pPr>
      <a:lvl5pPr marL="1828800" algn="l" defTabSz="914400" rtl="0" eaLnBrk="1" latinLnBrk="0" hangingPunct="1">
        <a:defRPr lang="tr-TR" sz="1800" kern="1200">
          <a:solidFill>
            <a:schemeClr val="tx1"/>
          </a:solidFill>
          <a:latin typeface="+mn-lt"/>
          <a:ea typeface="+mn-ea"/>
          <a:cs typeface="+mn-cs"/>
        </a:defRPr>
      </a:lvl5pPr>
      <a:lvl6pPr marL="2286000" algn="l" defTabSz="914400" rtl="0" eaLnBrk="1" latinLnBrk="0" hangingPunct="1">
        <a:defRPr lang="tr-TR" sz="1800" kern="1200">
          <a:solidFill>
            <a:schemeClr val="tx1"/>
          </a:solidFill>
          <a:latin typeface="+mn-lt"/>
          <a:ea typeface="+mn-ea"/>
          <a:cs typeface="+mn-cs"/>
        </a:defRPr>
      </a:lvl6pPr>
      <a:lvl7pPr marL="2743200" algn="l" defTabSz="914400" rtl="0" eaLnBrk="1" latinLnBrk="0" hangingPunct="1">
        <a:defRPr lang="tr-TR" sz="1800" kern="1200">
          <a:solidFill>
            <a:schemeClr val="tx1"/>
          </a:solidFill>
          <a:latin typeface="+mn-lt"/>
          <a:ea typeface="+mn-ea"/>
          <a:cs typeface="+mn-cs"/>
        </a:defRPr>
      </a:lvl7pPr>
      <a:lvl8pPr marL="3200400" algn="l" defTabSz="914400" rtl="0" eaLnBrk="1" latinLnBrk="0" hangingPunct="1">
        <a:defRPr lang="tr-TR" sz="1800" kern="1200">
          <a:solidFill>
            <a:schemeClr val="tx1"/>
          </a:solidFill>
          <a:latin typeface="+mn-lt"/>
          <a:ea typeface="+mn-ea"/>
          <a:cs typeface="+mn-cs"/>
        </a:defRPr>
      </a:lvl8pPr>
      <a:lvl9pPr marL="3657600" algn="l" defTabSz="914400" rtl="0" eaLnBrk="1" latinLnBrk="0" hangingPunct="1">
        <a:defRPr lang="tr-T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6/13/2022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40170575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kutuphane.bartin.edu.t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5762" y="4644776"/>
            <a:ext cx="7772400" cy="859205"/>
          </a:xfrm>
        </p:spPr>
        <p:txBody>
          <a:bodyPr>
            <a:normAutofit/>
          </a:bodyPr>
          <a:lstStyle/>
          <a:p>
            <a:r>
              <a:rPr lang="tr-TR" sz="4400" dirty="0"/>
              <a:t>BİLGİ OKURYAZARLIĞI</a:t>
            </a:r>
            <a:endParaRPr lang="en-US" sz="4400" dirty="0"/>
          </a:p>
        </p:txBody>
      </p:sp>
      <p:sp>
        <p:nvSpPr>
          <p:cNvPr id="3" name="Subtitle 2"/>
          <p:cNvSpPr>
            <a:spLocks noGrp="1"/>
          </p:cNvSpPr>
          <p:nvPr>
            <p:ph type="subTitle" idx="1"/>
          </p:nvPr>
        </p:nvSpPr>
        <p:spPr>
          <a:xfrm>
            <a:off x="2895600" y="6232235"/>
            <a:ext cx="6400800" cy="437095"/>
          </a:xfrm>
        </p:spPr>
        <p:txBody>
          <a:bodyPr>
            <a:normAutofit/>
          </a:bodyPr>
          <a:lstStyle/>
          <a:p>
            <a:r>
              <a:rPr lang="tr-TR" sz="2000" dirty="0"/>
              <a:t>Bartın Üniversitesi - 2022</a:t>
            </a:r>
            <a:endParaRPr lang="en-US" sz="2000" dirty="0"/>
          </a:p>
        </p:txBody>
      </p:sp>
      <p:sp>
        <p:nvSpPr>
          <p:cNvPr id="4" name="Subtitle 2"/>
          <p:cNvSpPr txBox="1">
            <a:spLocks/>
          </p:cNvSpPr>
          <p:nvPr/>
        </p:nvSpPr>
        <p:spPr>
          <a:xfrm>
            <a:off x="10228162" y="6594842"/>
            <a:ext cx="2100474" cy="315310"/>
          </a:xfrm>
          <a:prstGeom prst="rect">
            <a:avLst/>
          </a:prstGeom>
        </p:spPr>
        <p:txBody>
          <a:bodyPr vert="horz" lIns="91440" tIns="45720" rIns="91440" bIns="45720" rtlCol="0">
            <a:noAutofit/>
          </a:bodyPr>
          <a:lstStyle/>
          <a:p>
            <a:pPr algn="ctr">
              <a:spcBef>
                <a:spcPct val="20000"/>
              </a:spcBef>
              <a:defRPr/>
            </a:pPr>
            <a:r>
              <a:rPr lang="tr-TR" sz="1600" dirty="0">
                <a:solidFill>
                  <a:prstClr val="white">
                    <a:lumMod val="95000"/>
                  </a:prstClr>
                </a:solidFill>
                <a:latin typeface="Calibri"/>
              </a:rPr>
              <a:t>Haz. Ülkü ÖZGÜVEN</a:t>
            </a:r>
            <a:endParaRPr lang="en-US" sz="1600" dirty="0">
              <a:solidFill>
                <a:prstClr val="white">
                  <a:lumMod val="95000"/>
                </a:prstClr>
              </a:solidFill>
              <a:latin typeface="Calibri"/>
            </a:endParaRPr>
          </a:p>
        </p:txBody>
      </p:sp>
    </p:spTree>
    <p:extLst>
      <p:ext uri="{BB962C8B-B14F-4D97-AF65-F5344CB8AC3E}">
        <p14:creationId xmlns:p14="http://schemas.microsoft.com/office/powerpoint/2010/main" val="26360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520C31-9F4F-4E8D-8CF1-B94FEF9C799B}"/>
              </a:ext>
            </a:extLst>
          </p:cNvPr>
          <p:cNvSpPr>
            <a:spLocks noGrp="1"/>
          </p:cNvSpPr>
          <p:nvPr>
            <p:ph type="title"/>
          </p:nvPr>
        </p:nvSpPr>
        <p:spPr/>
        <p:txBody>
          <a:bodyPr/>
          <a:lstStyle/>
          <a:p>
            <a:r>
              <a:rPr lang="tr-TR" sz="3600" b="1" dirty="0"/>
              <a:t>Kurumsal Bilgi Okuryazarlığı</a:t>
            </a:r>
            <a:endParaRPr lang="en-US" dirty="0"/>
          </a:p>
        </p:txBody>
      </p:sp>
      <p:sp>
        <p:nvSpPr>
          <p:cNvPr id="3" name="İçerik Yer Tutucusu 2">
            <a:extLst>
              <a:ext uri="{FF2B5EF4-FFF2-40B4-BE49-F238E27FC236}">
                <a16:creationId xmlns:a16="http://schemas.microsoft.com/office/drawing/2014/main" id="{3C2335C3-3F21-4881-AC3D-CBEDE0B4FDA1}"/>
              </a:ext>
            </a:extLst>
          </p:cNvPr>
          <p:cNvSpPr>
            <a:spLocks noGrp="1"/>
          </p:cNvSpPr>
          <p:nvPr>
            <p:ph idx="1"/>
          </p:nvPr>
        </p:nvSpPr>
        <p:spPr/>
        <p:txBody>
          <a:bodyPr>
            <a:normAutofit/>
          </a:bodyPr>
          <a:lstStyle/>
          <a:p>
            <a:pPr>
              <a:lnSpc>
                <a:spcPct val="150000"/>
              </a:lnSpc>
              <a:defRPr/>
            </a:pPr>
            <a:r>
              <a:rPr lang="tr-TR" dirty="0"/>
              <a:t>Eleştirel düşünme becerileri</a:t>
            </a:r>
          </a:p>
          <a:p>
            <a:pPr lvl="1">
              <a:lnSpc>
                <a:spcPct val="150000"/>
              </a:lnSpc>
              <a:buFont typeface="Wingdings" panose="05000000000000000000" pitchFamily="2" charset="2"/>
              <a:buChar char="Ø"/>
              <a:defRPr/>
            </a:pPr>
            <a:r>
              <a:rPr lang="tr-TR" dirty="0"/>
              <a:t>Eleştirel düşünme</a:t>
            </a:r>
          </a:p>
          <a:p>
            <a:pPr lvl="1">
              <a:lnSpc>
                <a:spcPct val="150000"/>
              </a:lnSpc>
              <a:buFont typeface="Wingdings" panose="05000000000000000000" pitchFamily="2" charset="2"/>
              <a:buChar char="Ø"/>
              <a:defRPr/>
            </a:pPr>
            <a:r>
              <a:rPr lang="tr-TR" dirty="0"/>
              <a:t>Objektiflik</a:t>
            </a:r>
          </a:p>
          <a:p>
            <a:pPr>
              <a:lnSpc>
                <a:spcPct val="150000"/>
              </a:lnSpc>
              <a:defRPr/>
            </a:pPr>
            <a:r>
              <a:rPr lang="tr-TR" dirty="0"/>
              <a:t>Bilgisayar teknolojisi becerileri</a:t>
            </a:r>
          </a:p>
          <a:p>
            <a:pPr>
              <a:lnSpc>
                <a:spcPct val="150000"/>
              </a:lnSpc>
              <a:defRPr/>
            </a:pPr>
            <a:r>
              <a:rPr lang="tr-TR" dirty="0"/>
              <a:t>İletişim yetenekleri (Yazılı, Sözlü-sözsüz, Görsel)</a:t>
            </a:r>
          </a:p>
          <a:p>
            <a:pPr>
              <a:lnSpc>
                <a:spcPct val="150000"/>
              </a:lnSpc>
              <a:defRPr/>
            </a:pPr>
            <a:endParaRPr lang="tr-TR" dirty="0"/>
          </a:p>
          <a:p>
            <a:pPr marL="0" indent="0">
              <a:lnSpc>
                <a:spcPct val="150000"/>
              </a:lnSpc>
              <a:buNone/>
              <a:defRPr/>
            </a:pPr>
            <a:endParaRPr lang="tr-TR" dirty="0"/>
          </a:p>
          <a:p>
            <a:pPr marL="0" indent="0">
              <a:lnSpc>
                <a:spcPct val="150000"/>
              </a:lnSpc>
              <a:buNone/>
              <a:defRPr/>
            </a:pPr>
            <a:endParaRPr lang="en-US" dirty="0"/>
          </a:p>
        </p:txBody>
      </p:sp>
    </p:spTree>
    <p:extLst>
      <p:ext uri="{BB962C8B-B14F-4D97-AF65-F5344CB8AC3E}">
        <p14:creationId xmlns:p14="http://schemas.microsoft.com/office/powerpoint/2010/main" val="4273965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Çalışma Hayatı</a:t>
            </a:r>
          </a:p>
        </p:txBody>
      </p:sp>
      <p:sp>
        <p:nvSpPr>
          <p:cNvPr id="3" name="İçerik Yer Tutucusu 2"/>
          <p:cNvSpPr>
            <a:spLocks noGrp="1"/>
          </p:cNvSpPr>
          <p:nvPr>
            <p:ph idx="1"/>
          </p:nvPr>
        </p:nvSpPr>
        <p:spPr/>
        <p:txBody>
          <a:bodyPr>
            <a:normAutofit fontScale="85000" lnSpcReduction="20000"/>
          </a:bodyPr>
          <a:lstStyle/>
          <a:p>
            <a:r>
              <a:rPr lang="tr-TR" dirty="0"/>
              <a:t>Ekip yapısında çalışabilme,</a:t>
            </a:r>
          </a:p>
          <a:p>
            <a:r>
              <a:rPr lang="tr-TR" dirty="0"/>
              <a:t>Kurumsal iletişim becerisi,</a:t>
            </a:r>
          </a:p>
          <a:p>
            <a:r>
              <a:rPr lang="tr-TR" dirty="0"/>
              <a:t>Karar verme ve problem çözebilme,</a:t>
            </a:r>
          </a:p>
          <a:p>
            <a:r>
              <a:rPr lang="tr-TR" dirty="0"/>
              <a:t>Bilgi edinme ve işleme yeteneği,</a:t>
            </a:r>
          </a:p>
          <a:p>
            <a:r>
              <a:rPr lang="tr-TR" dirty="0"/>
              <a:t>İş planlama, organize etme, önceliklendirme becerisi</a:t>
            </a:r>
          </a:p>
          <a:p>
            <a:r>
              <a:rPr lang="tr-TR" dirty="0"/>
              <a:t>Nicel verileri analiz etme,</a:t>
            </a:r>
          </a:p>
          <a:p>
            <a:r>
              <a:rPr lang="tr-TR" dirty="0"/>
              <a:t>Mesleki bilgi birikimini geliştirme,</a:t>
            </a:r>
          </a:p>
          <a:p>
            <a:r>
              <a:rPr lang="tr-TR" dirty="0"/>
              <a:t>Yazılım programlarına hakim,</a:t>
            </a:r>
          </a:p>
          <a:p>
            <a:r>
              <a:rPr lang="tr-TR" dirty="0"/>
              <a:t>Yazılı rapor oluşturma, sunma becerisi,</a:t>
            </a:r>
          </a:p>
          <a:p>
            <a:r>
              <a:rPr lang="tr-TR" dirty="0"/>
              <a:t>Başkalarını ikna etme veya etkileme yeteneği,</a:t>
            </a:r>
          </a:p>
          <a:p>
            <a:endParaRPr lang="tr-TR" dirty="0"/>
          </a:p>
        </p:txBody>
      </p:sp>
    </p:spTree>
    <p:extLst>
      <p:ext uri="{BB962C8B-B14F-4D97-AF65-F5344CB8AC3E}">
        <p14:creationId xmlns:p14="http://schemas.microsoft.com/office/powerpoint/2010/main" val="2439597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Nasıl Geliştirilir?</a:t>
            </a:r>
          </a:p>
        </p:txBody>
      </p:sp>
      <p:sp>
        <p:nvSpPr>
          <p:cNvPr id="3" name="İçerik Yer Tutucusu 2"/>
          <p:cNvSpPr>
            <a:spLocks noGrp="1"/>
          </p:cNvSpPr>
          <p:nvPr>
            <p:ph idx="1"/>
          </p:nvPr>
        </p:nvSpPr>
        <p:spPr>
          <a:xfrm>
            <a:off x="609600" y="2434130"/>
            <a:ext cx="10972800" cy="3918803"/>
          </a:xfrm>
        </p:spPr>
        <p:txBody>
          <a:bodyPr/>
          <a:lstStyle/>
          <a:p>
            <a:r>
              <a:rPr lang="tr-TR" dirty="0"/>
              <a:t>Kaliteli kaynakları tanıma yeteneğinizi geliştirin (Doğruluk, güncellik)</a:t>
            </a:r>
          </a:p>
          <a:p>
            <a:r>
              <a:rPr lang="tr-TR" dirty="0"/>
              <a:t>İlgili ve güvenilir veriler sağlayan kaynakları bulmak</a:t>
            </a:r>
          </a:p>
          <a:p>
            <a:r>
              <a:rPr lang="tr-TR" dirty="0"/>
              <a:t>İşyerinde ve kişisel yaşamınızda araştırma projeleri üstlenmeyi deneyin</a:t>
            </a:r>
          </a:p>
          <a:p>
            <a:r>
              <a:rPr lang="tr-TR" dirty="0"/>
              <a:t>Topladığınız bilgileri etkili ve verimli bir şekilde iletmek</a:t>
            </a:r>
          </a:p>
          <a:p>
            <a:r>
              <a:rPr lang="tr-TR" dirty="0"/>
              <a:t>Bilgi edinmeye açık olmak</a:t>
            </a:r>
          </a:p>
          <a:p>
            <a:r>
              <a:rPr lang="tr-TR" dirty="0"/>
              <a:t>Bilgiyi paylaşma/sunma </a:t>
            </a:r>
          </a:p>
          <a:p>
            <a:r>
              <a:rPr lang="tr-TR" dirty="0"/>
              <a:t>Öğrenmeyi öğrenmek</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72930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36483" y="2175641"/>
            <a:ext cx="11776841" cy="4146331"/>
          </a:xfrm>
        </p:spPr>
        <p:txBody>
          <a:bodyPr>
            <a:normAutofit/>
          </a:bodyPr>
          <a:lstStyle/>
          <a:p>
            <a:pPr algn="ctr">
              <a:lnSpc>
                <a:spcPct val="150000"/>
              </a:lnSpc>
            </a:pPr>
            <a:r>
              <a:rPr kumimoji="0" lang="tr-TR" sz="3600" b="1" i="0" u="none" strike="noStrike" kern="1200" cap="none" spc="0" normalizeH="0" baseline="0" noProof="0" dirty="0">
                <a:ln>
                  <a:noFill/>
                </a:ln>
                <a:solidFill>
                  <a:srgbClr val="FFC000"/>
                </a:solidFill>
                <a:effectLst/>
                <a:uLnTx/>
                <a:uFillTx/>
                <a:latin typeface="Eras Demi ITC" panose="020B0805030504020804" pitchFamily="34" charset="0"/>
                <a:ea typeface="+mn-ea"/>
                <a:cs typeface="+mn-cs"/>
              </a:rPr>
              <a:t>“Gelecekte, cahil olarak tanımlanan kişiler, okuma-yazma bilmeyenler değil bilgiye nasıl ulaşılacağını bilmeyenler olacaktır.” </a:t>
            </a:r>
            <a:r>
              <a:rPr kumimoji="0" lang="tr-TR" sz="2000" b="1" i="0" u="none" strike="noStrike" kern="1200" cap="none" spc="0" normalizeH="0" baseline="0" noProof="0" dirty="0">
                <a:ln>
                  <a:noFill/>
                </a:ln>
                <a:solidFill>
                  <a:srgbClr val="FFC000"/>
                </a:solidFill>
                <a:effectLst/>
                <a:uLnTx/>
                <a:uFillTx/>
                <a:latin typeface="Eras Demi ITC" panose="020B0805030504020804" pitchFamily="34" charset="0"/>
                <a:ea typeface="+mn-ea"/>
                <a:cs typeface="+mn-cs"/>
              </a:rPr>
              <a:t>(</a:t>
            </a:r>
            <a:r>
              <a:rPr kumimoji="0" lang="tr-TR" sz="2000" b="1" i="0" u="none" strike="noStrike" kern="1200" cap="none" spc="0" normalizeH="0" baseline="0" noProof="0" dirty="0" err="1">
                <a:ln>
                  <a:noFill/>
                </a:ln>
                <a:solidFill>
                  <a:srgbClr val="FFC000"/>
                </a:solidFill>
                <a:effectLst/>
                <a:uLnTx/>
                <a:uFillTx/>
                <a:latin typeface="Eras Demi ITC" panose="020B0805030504020804" pitchFamily="34" charset="0"/>
                <a:ea typeface="+mn-ea"/>
                <a:cs typeface="+mn-cs"/>
              </a:rPr>
              <a:t>Alvin</a:t>
            </a:r>
            <a:r>
              <a:rPr kumimoji="0" lang="tr-TR" sz="2000" b="1" i="0" u="none" strike="noStrike" kern="1200" cap="none" spc="0" normalizeH="0" baseline="0" noProof="0" dirty="0">
                <a:ln>
                  <a:noFill/>
                </a:ln>
                <a:solidFill>
                  <a:srgbClr val="FFC000"/>
                </a:solidFill>
                <a:effectLst/>
                <a:uLnTx/>
                <a:uFillTx/>
                <a:latin typeface="Eras Demi ITC" panose="020B0805030504020804" pitchFamily="34" charset="0"/>
                <a:ea typeface="+mn-ea"/>
                <a:cs typeface="+mn-cs"/>
              </a:rPr>
              <a:t> </a:t>
            </a:r>
            <a:r>
              <a:rPr kumimoji="0" lang="tr-TR" sz="2000" b="1" i="0" u="none" strike="noStrike" kern="1200" cap="none" spc="0" normalizeH="0" baseline="0" noProof="0" dirty="0" err="1">
                <a:ln>
                  <a:noFill/>
                </a:ln>
                <a:solidFill>
                  <a:srgbClr val="FFC000"/>
                </a:solidFill>
                <a:effectLst/>
                <a:uLnTx/>
                <a:uFillTx/>
                <a:latin typeface="Eras Demi ITC" panose="020B0805030504020804" pitchFamily="34" charset="0"/>
                <a:ea typeface="+mn-ea"/>
                <a:cs typeface="+mn-cs"/>
              </a:rPr>
              <a:t>Toffler</a:t>
            </a:r>
            <a:r>
              <a:rPr kumimoji="0" lang="tr-TR" sz="2000" b="1" i="0" u="none" strike="noStrike" kern="1200" cap="none" spc="0" normalizeH="0" baseline="0" noProof="0" dirty="0">
                <a:ln>
                  <a:noFill/>
                </a:ln>
                <a:solidFill>
                  <a:srgbClr val="FFC000"/>
                </a:solidFill>
                <a:effectLst/>
                <a:uLnTx/>
                <a:uFillTx/>
                <a:latin typeface="Eras Demi ITC" panose="020B0805030504020804" pitchFamily="34" charset="0"/>
                <a:ea typeface="+mn-ea"/>
                <a:cs typeface="+mn-cs"/>
              </a:rPr>
              <a:t>)*</a:t>
            </a:r>
            <a:br>
              <a:rPr lang="tr-TR" dirty="0">
                <a:solidFill>
                  <a:srgbClr val="FFC000"/>
                </a:solidFill>
              </a:rPr>
            </a:br>
            <a:endParaRPr lang="tr-TR" dirty="0">
              <a:solidFill>
                <a:srgbClr val="FFC000"/>
              </a:solidFill>
            </a:endParaRPr>
          </a:p>
        </p:txBody>
      </p:sp>
    </p:spTree>
    <p:extLst>
      <p:ext uri="{BB962C8B-B14F-4D97-AF65-F5344CB8AC3E}">
        <p14:creationId xmlns:p14="http://schemas.microsoft.com/office/powerpoint/2010/main" val="2946155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0" y="0"/>
            <a:ext cx="12192000" cy="6960992"/>
          </a:xfrm>
          <a:prstGeom prst="rect">
            <a:avLst/>
          </a:prstGeom>
        </p:spPr>
      </p:pic>
      <p:pic>
        <p:nvPicPr>
          <p:cNvPr id="5" name="Resim 4"/>
          <p:cNvPicPr>
            <a:picLocks noChangeAspect="1"/>
          </p:cNvPicPr>
          <p:nvPr/>
        </p:nvPicPr>
        <p:blipFill>
          <a:blip r:embed="rId3"/>
          <a:stretch>
            <a:fillRect/>
          </a:stretch>
        </p:blipFill>
        <p:spPr>
          <a:xfrm>
            <a:off x="7674529" y="1470012"/>
            <a:ext cx="3194581" cy="170702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ctrTitle"/>
          </p:nvPr>
        </p:nvSpPr>
        <p:spPr>
          <a:xfrm>
            <a:off x="101347" y="2609330"/>
            <a:ext cx="6659881" cy="1697199"/>
          </a:xfrm>
        </p:spPr>
        <p:txBody>
          <a:bodyPr anchor="ctr">
            <a:normAutofit/>
          </a:bodyPr>
          <a:lstStyle/>
          <a:p>
            <a:pPr algn="ctr">
              <a:lnSpc>
                <a:spcPct val="150000"/>
              </a:lnSpc>
            </a:pPr>
            <a:r>
              <a:rPr lang="tr-TR" sz="3600" dirty="0"/>
              <a:t>Bartın Üniversitesi Kütüphanesi</a:t>
            </a:r>
          </a:p>
        </p:txBody>
      </p:sp>
      <p:pic>
        <p:nvPicPr>
          <p:cNvPr id="4" name="Resim Yer Tutucusu 3" descr="Masada açık bir kitap, arka planda bulanık kitap rafları"/>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67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şlık 12"/>
          <p:cNvSpPr>
            <a:spLocks noGrp="1"/>
          </p:cNvSpPr>
          <p:nvPr>
            <p:ph type="title"/>
          </p:nvPr>
        </p:nvSpPr>
        <p:spPr/>
        <p:txBody>
          <a:bodyPr/>
          <a:lstStyle/>
          <a:p>
            <a:r>
              <a:rPr lang="tr-TR" b="1" dirty="0">
                <a:solidFill>
                  <a:srgbClr val="C00000"/>
                </a:solidFill>
              </a:rPr>
              <a:t>Bartın Üniversitesi Kütüphanesi…</a:t>
            </a:r>
          </a:p>
        </p:txBody>
      </p:sp>
      <p:sp>
        <p:nvSpPr>
          <p:cNvPr id="14" name="İçerik Yer Tutucusu 13"/>
          <p:cNvSpPr>
            <a:spLocks noGrp="1"/>
          </p:cNvSpPr>
          <p:nvPr>
            <p:ph idx="1"/>
          </p:nvPr>
        </p:nvSpPr>
        <p:spPr>
          <a:xfrm>
            <a:off x="1104899" y="1600200"/>
            <a:ext cx="5097501" cy="4572000"/>
          </a:xfrm>
        </p:spPr>
        <p:txBody>
          <a:bodyPr>
            <a:normAutofit/>
          </a:bodyPr>
          <a:lstStyle/>
          <a:p>
            <a:r>
              <a:rPr lang="tr-TR" dirty="0"/>
              <a:t>2008 yılında kurulmuştur</a:t>
            </a:r>
          </a:p>
          <a:p>
            <a:r>
              <a:rPr lang="tr-TR" dirty="0"/>
              <a:t>Yaklaşık 96 bin kitap</a:t>
            </a:r>
          </a:p>
          <a:p>
            <a:r>
              <a:rPr lang="tr-TR" dirty="0"/>
              <a:t>35 adet veritabanı aboneliği</a:t>
            </a:r>
          </a:p>
          <a:p>
            <a:r>
              <a:rPr lang="tr-TR" dirty="0"/>
              <a:t>40 adet basılı dergi aboneliği</a:t>
            </a:r>
          </a:p>
          <a:p>
            <a:r>
              <a:rPr lang="tr-TR" dirty="0"/>
              <a:t>8 milyondan fazla e-kaynak</a:t>
            </a:r>
          </a:p>
          <a:p>
            <a:r>
              <a:rPr lang="tr-TR" dirty="0"/>
              <a:t>Açık arşiv koleksiyonu</a:t>
            </a:r>
          </a:p>
          <a:p>
            <a:r>
              <a:rPr lang="tr-TR" dirty="0"/>
              <a:t>950 kişi kapasiteli oturma alanı</a:t>
            </a:r>
          </a:p>
          <a:p>
            <a:r>
              <a:rPr lang="tr-TR" dirty="0"/>
              <a:t>İnternet bağlantılı bilgisayarlar</a:t>
            </a:r>
          </a:p>
          <a:p>
            <a:r>
              <a:rPr lang="tr-TR" dirty="0"/>
              <a:t>Bireysel ve grup çalışma alanları…</a:t>
            </a:r>
          </a:p>
        </p:txBody>
      </p:sp>
      <p:pic>
        <p:nvPicPr>
          <p:cNvPr id="2" name="Resim 1"/>
          <p:cNvPicPr>
            <a:picLocks noChangeAspect="1"/>
          </p:cNvPicPr>
          <p:nvPr/>
        </p:nvPicPr>
        <p:blipFill>
          <a:blip r:embed="rId3"/>
          <a:stretch>
            <a:fillRect/>
          </a:stretch>
        </p:blipFill>
        <p:spPr>
          <a:xfrm>
            <a:off x="6202401" y="1600200"/>
            <a:ext cx="5573411" cy="3967424"/>
          </a:xfrm>
          <a:prstGeom prst="rect">
            <a:avLst/>
          </a:prstGeom>
        </p:spPr>
      </p:pic>
    </p:spTree>
    <p:extLst>
      <p:ext uri="{BB962C8B-B14F-4D97-AF65-F5344CB8AC3E}">
        <p14:creationId xmlns:p14="http://schemas.microsoft.com/office/powerpoint/2010/main" val="307235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C00000"/>
                </a:solidFill>
              </a:rPr>
              <a:t>Kütüphanenin Açık Olduğu Saatler?</a:t>
            </a:r>
          </a:p>
        </p:txBody>
      </p:sp>
      <p:sp>
        <p:nvSpPr>
          <p:cNvPr id="3" name="İçerik Yer Tutucusu 2"/>
          <p:cNvSpPr>
            <a:spLocks noGrp="1"/>
          </p:cNvSpPr>
          <p:nvPr>
            <p:ph idx="1"/>
          </p:nvPr>
        </p:nvSpPr>
        <p:spPr>
          <a:xfrm>
            <a:off x="1104900" y="1737360"/>
            <a:ext cx="9982200" cy="4572000"/>
          </a:xfrm>
        </p:spPr>
        <p:txBody>
          <a:bodyPr>
            <a:normAutofit lnSpcReduction="10000"/>
          </a:bodyPr>
          <a:lstStyle/>
          <a:p>
            <a:r>
              <a:rPr lang="tr-TR" b="1" dirty="0"/>
              <a:t>Merkez Kütüphane (Kutlubey)</a:t>
            </a:r>
          </a:p>
          <a:p>
            <a:pPr marL="0" indent="0">
              <a:buNone/>
            </a:pPr>
            <a:r>
              <a:rPr lang="tr-TR" sz="1800" dirty="0"/>
              <a:t>	Hafta içi: 7/24</a:t>
            </a:r>
          </a:p>
          <a:p>
            <a:pPr marL="0" indent="0">
              <a:buNone/>
            </a:pPr>
            <a:r>
              <a:rPr lang="tr-TR" sz="1800" dirty="0"/>
              <a:t>	Hafta sonu: 7/24</a:t>
            </a:r>
          </a:p>
          <a:p>
            <a:pPr marL="0" indent="0">
              <a:buNone/>
            </a:pPr>
            <a:endParaRPr lang="tr-TR" sz="1800" dirty="0"/>
          </a:p>
          <a:p>
            <a:r>
              <a:rPr lang="tr-TR" b="1" dirty="0"/>
              <a:t>Ağdacı Kütüphanesi</a:t>
            </a:r>
          </a:p>
          <a:p>
            <a:pPr marL="0" indent="0">
              <a:buNone/>
            </a:pPr>
            <a:r>
              <a:rPr lang="tr-TR" sz="1800" dirty="0"/>
              <a:t>	Hafta içi: 08:30-21:30</a:t>
            </a:r>
          </a:p>
          <a:p>
            <a:pPr marL="0" indent="0">
              <a:buNone/>
            </a:pPr>
            <a:r>
              <a:rPr lang="tr-TR" sz="1800" dirty="0"/>
              <a:t>	</a:t>
            </a:r>
            <a:endParaRPr lang="tr-TR" sz="1600" dirty="0"/>
          </a:p>
          <a:p>
            <a:pPr marL="0" indent="0">
              <a:buNone/>
            </a:pPr>
            <a:endParaRPr lang="tr-TR" sz="1600" dirty="0"/>
          </a:p>
          <a:p>
            <a:pPr marL="0" indent="0">
              <a:buNone/>
            </a:pPr>
            <a:endParaRPr lang="tr-TR" sz="1600" dirty="0"/>
          </a:p>
          <a:p>
            <a:pPr marL="0" indent="0">
              <a:buNone/>
            </a:pPr>
            <a:r>
              <a:rPr lang="tr-TR" sz="1600" dirty="0"/>
              <a:t>*</a:t>
            </a:r>
            <a:r>
              <a:rPr lang="tr-TR" sz="1200" dirty="0"/>
              <a:t>Çalışma saatleri akademik takvime göre değişiklik gösterebilir!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071" y="1737360"/>
            <a:ext cx="2775816" cy="3607150"/>
          </a:xfrm>
          <a:prstGeom prst="rect">
            <a:avLst/>
          </a:prstGeom>
        </p:spPr>
      </p:pic>
    </p:spTree>
    <p:extLst>
      <p:ext uri="{BB962C8B-B14F-4D97-AF65-F5344CB8AC3E}">
        <p14:creationId xmlns:p14="http://schemas.microsoft.com/office/powerpoint/2010/main" val="1534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çerik Yer Tutucusu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Resim 2" descr="iç mekan, tablo, kütüphane, mutfak içeren bir resim&#10;&#10;Açıklama otomatik olarak oluşturuldu">
            <a:extLst>
              <a:ext uri="{FF2B5EF4-FFF2-40B4-BE49-F238E27FC236}">
                <a16:creationId xmlns:a16="http://schemas.microsoft.com/office/drawing/2014/main" id="{62A5BF61-34B7-47FD-8108-173665D5F528}"/>
              </a:ext>
            </a:extLst>
          </p:cNvPr>
          <p:cNvPicPr>
            <a:picLocks noChangeAspect="1"/>
          </p:cNvPicPr>
          <p:nvPr/>
        </p:nvPicPr>
        <p:blipFill rotWithShape="1">
          <a:blip r:embed="rId4">
            <a:extLst>
              <a:ext uri="{28A0092B-C50C-407E-A947-70E740481C1C}">
                <a14:useLocalDpi xmlns:a14="http://schemas.microsoft.com/office/drawing/2010/main" val="0"/>
              </a:ext>
            </a:extLst>
          </a:blip>
          <a:srcRect l="23735" r="6831"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6354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1104900" y="1600200"/>
            <a:ext cx="7613431" cy="4572000"/>
          </a:xfrm>
        </p:spPr>
        <p:txBody>
          <a:bodyPr/>
          <a:lstStyle/>
          <a:p>
            <a:r>
              <a:rPr lang="tr-TR" dirty="0"/>
              <a:t>Katalog tarama bilgisayarlarından kütüphane kaynaklarını tarayabilir,</a:t>
            </a:r>
          </a:p>
          <a:p>
            <a:r>
              <a:rPr lang="tr-TR" dirty="0"/>
              <a:t>Kitap ödünç alıp-iade edebilir,</a:t>
            </a:r>
          </a:p>
          <a:p>
            <a:r>
              <a:rPr lang="tr-TR" dirty="0"/>
              <a:t>Danışma hizmetinden yararlanabilir,</a:t>
            </a:r>
          </a:p>
          <a:p>
            <a:r>
              <a:rPr lang="tr-TR" dirty="0"/>
              <a:t>Ders çalışabilir,</a:t>
            </a:r>
          </a:p>
          <a:p>
            <a:r>
              <a:rPr lang="tr-TR" dirty="0"/>
              <a:t>Tarayıcı hizmetinden yararlanabilir,</a:t>
            </a:r>
          </a:p>
          <a:p>
            <a:r>
              <a:rPr lang="tr-TR" dirty="0"/>
              <a:t>İnternet bağlantılı bilgisayarları kullanabilir,</a:t>
            </a:r>
          </a:p>
          <a:p>
            <a:r>
              <a:rPr lang="tr-TR" dirty="0"/>
              <a:t>Kişisel bilgisayarınız ile ücretsiz internet hizmetinden yararlanabilirsiniz.</a:t>
            </a:r>
          </a:p>
        </p:txBody>
      </p:sp>
      <p:sp>
        <p:nvSpPr>
          <p:cNvPr id="8" name="Başlık 1"/>
          <p:cNvSpPr>
            <a:spLocks noGrp="1"/>
          </p:cNvSpPr>
          <p:nvPr>
            <p:ph type="title"/>
          </p:nvPr>
        </p:nvSpPr>
        <p:spPr>
          <a:xfrm>
            <a:off x="1104900" y="76200"/>
            <a:ext cx="9980682" cy="1096962"/>
          </a:xfrm>
        </p:spPr>
        <p:txBody>
          <a:bodyPr/>
          <a:lstStyle/>
          <a:p>
            <a:r>
              <a:rPr lang="tr-TR" b="1" dirty="0">
                <a:solidFill>
                  <a:srgbClr val="C00000"/>
                </a:solidFill>
              </a:rPr>
              <a:t>Kütüphaneye Gelerek…</a:t>
            </a:r>
          </a:p>
        </p:txBody>
      </p:sp>
      <p:pic>
        <p:nvPicPr>
          <p:cNvPr id="1026" name="Picture 2" descr="C:\Users\ACER\Desktop\4pha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634" y="1835652"/>
            <a:ext cx="3883535" cy="375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2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Başlangıç Soruları?</a:t>
            </a:r>
          </a:p>
        </p:txBody>
      </p:sp>
      <p:sp>
        <p:nvSpPr>
          <p:cNvPr id="3" name="Content Placeholder 2"/>
          <p:cNvSpPr>
            <a:spLocks noGrp="1"/>
          </p:cNvSpPr>
          <p:nvPr>
            <p:ph idx="1"/>
          </p:nvPr>
        </p:nvSpPr>
        <p:spPr/>
        <p:txBody>
          <a:bodyPr>
            <a:normAutofit/>
          </a:bodyPr>
          <a:lstStyle/>
          <a:p>
            <a:r>
              <a:rPr lang="tr-TR" sz="2800" dirty="0"/>
              <a:t>Bilgi okuryazarı olmak, okuryazar olmaktan farklı mıdır?</a:t>
            </a:r>
          </a:p>
          <a:p>
            <a:r>
              <a:rPr lang="tr-TR" sz="2800" dirty="0"/>
              <a:t>Başka okuryazarlık türleri duydunuz mu?</a:t>
            </a:r>
          </a:p>
          <a:p>
            <a:r>
              <a:rPr lang="tr-TR" sz="2800" dirty="0"/>
              <a:t>Bu okuryazarlıkların, bilgi okuryazarlığı ile ilişkisi nedir?</a:t>
            </a:r>
          </a:p>
          <a:p>
            <a:r>
              <a:rPr lang="tr-TR" sz="2800" dirty="0"/>
              <a:t>Bilgi okuryazarlığı kavramı ne zaman çıkmıştır? </a:t>
            </a:r>
          </a:p>
          <a:p>
            <a:r>
              <a:rPr lang="tr-TR" sz="2800" dirty="0"/>
              <a:t>Bilgi okuryazarlığı eğitimi nedir? </a:t>
            </a:r>
          </a:p>
          <a:p>
            <a:r>
              <a:rPr lang="tr-TR" sz="2800" dirty="0"/>
              <a:t>İçeriğinde neler olmalıdır?</a:t>
            </a:r>
          </a:p>
          <a:p>
            <a:r>
              <a:rPr lang="tr-TR" sz="2800" dirty="0"/>
              <a:t>Bilgi ve belge yöneticileri bilgi okuryazarlığı ile neden ilgilenirler?</a:t>
            </a:r>
            <a:endParaRPr lang="en-US" dirty="0"/>
          </a:p>
          <a:p>
            <a:endParaRPr lang="en-US" dirty="0"/>
          </a:p>
        </p:txBody>
      </p:sp>
    </p:spTree>
    <p:extLst>
      <p:ext uri="{BB962C8B-B14F-4D97-AF65-F5344CB8AC3E}">
        <p14:creationId xmlns:p14="http://schemas.microsoft.com/office/powerpoint/2010/main" val="2726241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1104899" y="1529255"/>
            <a:ext cx="5429031" cy="4698124"/>
          </a:xfrm>
        </p:spPr>
        <p:txBody>
          <a:bodyPr>
            <a:normAutofit/>
          </a:bodyPr>
          <a:lstStyle/>
          <a:p>
            <a:r>
              <a:rPr lang="tr-TR" dirty="0">
                <a:hlinkClick r:id="rId3"/>
              </a:rPr>
              <a:t>http://kutuphane.bartin.edu.tr/</a:t>
            </a:r>
            <a:r>
              <a:rPr lang="tr-TR" dirty="0"/>
              <a:t> adresinden</a:t>
            </a:r>
          </a:p>
          <a:p>
            <a:r>
              <a:rPr lang="tr-TR" dirty="0"/>
              <a:t>Katalog taraması yapabilir</a:t>
            </a:r>
          </a:p>
          <a:p>
            <a:r>
              <a:rPr lang="tr-TR" dirty="0"/>
              <a:t>Kütüphane hesabınıza ulaşabilir</a:t>
            </a:r>
          </a:p>
          <a:p>
            <a:r>
              <a:rPr lang="tr-TR" dirty="0"/>
              <a:t>Ödünç aldığınız kitapların süresini uzatabilir</a:t>
            </a:r>
          </a:p>
          <a:p>
            <a:r>
              <a:rPr lang="tr-TR" dirty="0">
                <a:solidFill>
                  <a:srgbClr val="C00000"/>
                </a:solidFill>
              </a:rPr>
              <a:t>E-kitap</a:t>
            </a:r>
            <a:r>
              <a:rPr lang="tr-TR" dirty="0"/>
              <a:t>lara erişebilir</a:t>
            </a:r>
          </a:p>
          <a:p>
            <a:r>
              <a:rPr lang="tr-TR" dirty="0"/>
              <a:t>Güncel duyuruları takip edebilir</a:t>
            </a:r>
          </a:p>
          <a:p>
            <a:r>
              <a:rPr lang="tr-TR" dirty="0">
                <a:solidFill>
                  <a:srgbClr val="C00000"/>
                </a:solidFill>
              </a:rPr>
              <a:t>Veri tabanları</a:t>
            </a:r>
            <a:r>
              <a:rPr lang="tr-TR" dirty="0"/>
              <a:t>ndan yararlanabilir</a:t>
            </a:r>
          </a:p>
          <a:p>
            <a:r>
              <a:rPr lang="tr-TR" dirty="0"/>
              <a:t>Kütüphane hizmetleri, personel bilgisi, çalışma saatleri vb. bilgileri öğrenebilirsiniz</a:t>
            </a:r>
          </a:p>
          <a:p>
            <a:pPr marL="0" indent="0">
              <a:buNone/>
            </a:pPr>
            <a:endParaRPr lang="tr-TR" dirty="0"/>
          </a:p>
          <a:p>
            <a:endParaRPr lang="tr-TR" dirty="0"/>
          </a:p>
        </p:txBody>
      </p:sp>
      <p:sp>
        <p:nvSpPr>
          <p:cNvPr id="8" name="Başlık 1"/>
          <p:cNvSpPr>
            <a:spLocks noGrp="1"/>
          </p:cNvSpPr>
          <p:nvPr>
            <p:ph type="title"/>
          </p:nvPr>
        </p:nvSpPr>
        <p:spPr>
          <a:xfrm>
            <a:off x="1104900" y="76200"/>
            <a:ext cx="9980682" cy="1096962"/>
          </a:xfrm>
        </p:spPr>
        <p:txBody>
          <a:bodyPr/>
          <a:lstStyle/>
          <a:p>
            <a:r>
              <a:rPr lang="tr-TR" b="1" dirty="0">
                <a:solidFill>
                  <a:srgbClr val="C00000"/>
                </a:solidFill>
              </a:rPr>
              <a:t>Kütüphane Web Sayfasını Kullanarak…</a:t>
            </a:r>
          </a:p>
        </p:txBody>
      </p:sp>
      <p:pic>
        <p:nvPicPr>
          <p:cNvPr id="4" name="Resim 3"/>
          <p:cNvPicPr>
            <a:picLocks noChangeAspect="1"/>
          </p:cNvPicPr>
          <p:nvPr/>
        </p:nvPicPr>
        <p:blipFill>
          <a:blip r:embed="rId4"/>
          <a:stretch>
            <a:fillRect/>
          </a:stretch>
        </p:blipFill>
        <p:spPr>
          <a:xfrm>
            <a:off x="6533930" y="2026921"/>
            <a:ext cx="5658070" cy="3459479"/>
          </a:xfrm>
          <a:prstGeom prst="rect">
            <a:avLst/>
          </a:prstGeom>
        </p:spPr>
      </p:pic>
    </p:spTree>
    <p:extLst>
      <p:ext uri="{BB962C8B-B14F-4D97-AF65-F5344CB8AC3E}">
        <p14:creationId xmlns:p14="http://schemas.microsoft.com/office/powerpoint/2010/main" val="151112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B91C08-673A-4B70-9D7F-B35138050BB4}"/>
              </a:ext>
            </a:extLst>
          </p:cNvPr>
          <p:cNvSpPr>
            <a:spLocks noGrp="1"/>
          </p:cNvSpPr>
          <p:nvPr>
            <p:ph type="title"/>
          </p:nvPr>
        </p:nvSpPr>
        <p:spPr>
          <a:xfrm>
            <a:off x="6096000" y="204681"/>
            <a:ext cx="5314536" cy="725757"/>
          </a:xfrm>
        </p:spPr>
        <p:txBody>
          <a:bodyPr>
            <a:normAutofit/>
          </a:bodyPr>
          <a:lstStyle/>
          <a:p>
            <a:r>
              <a:rPr lang="tr-TR" dirty="0">
                <a:solidFill>
                  <a:srgbClr val="FF0000"/>
                </a:solidFill>
              </a:rPr>
              <a:t>Hizmetlerimiz..</a:t>
            </a:r>
            <a:endParaRPr lang="en-US" dirty="0">
              <a:solidFill>
                <a:srgbClr val="FF0000"/>
              </a:solidFill>
            </a:endParaRPr>
          </a:p>
        </p:txBody>
      </p:sp>
      <p:sp>
        <p:nvSpPr>
          <p:cNvPr id="25" name="Freeform: Shape 2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4" descr="çizim içeren bir resim&#10;&#10;Açıklama otomatik olarak oluşturuldu">
            <a:extLst>
              <a:ext uri="{FF2B5EF4-FFF2-40B4-BE49-F238E27FC236}">
                <a16:creationId xmlns:a16="http://schemas.microsoft.com/office/drawing/2014/main" id="{E393155C-991B-4657-85CC-BD06E7D6CE86}"/>
              </a:ext>
            </a:extLst>
          </p:cNvPr>
          <p:cNvPicPr>
            <a:picLocks noChangeAspect="1"/>
          </p:cNvPicPr>
          <p:nvPr/>
        </p:nvPicPr>
        <p:blipFill rotWithShape="1">
          <a:blip r:embed="rId2">
            <a:extLst>
              <a:ext uri="{28A0092B-C50C-407E-A947-70E740481C1C}">
                <a14:useLocalDpi xmlns:a14="http://schemas.microsoft.com/office/drawing/2010/main" val="0"/>
              </a:ext>
            </a:extLst>
          </a:blip>
          <a:srcRect t="353" r="3" b="2229"/>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İçerik Yer Tutucusu 2">
            <a:extLst>
              <a:ext uri="{FF2B5EF4-FFF2-40B4-BE49-F238E27FC236}">
                <a16:creationId xmlns:a16="http://schemas.microsoft.com/office/drawing/2014/main" id="{88BC39C0-3023-4BFB-8605-99D49CB95967}"/>
              </a:ext>
            </a:extLst>
          </p:cNvPr>
          <p:cNvSpPr>
            <a:spLocks noGrp="1"/>
          </p:cNvSpPr>
          <p:nvPr>
            <p:ph idx="1"/>
          </p:nvPr>
        </p:nvSpPr>
        <p:spPr>
          <a:xfrm>
            <a:off x="6096000" y="1826847"/>
            <a:ext cx="5314543" cy="4011423"/>
          </a:xfrm>
        </p:spPr>
        <p:txBody>
          <a:bodyPr anchor="t">
            <a:normAutofit/>
          </a:bodyPr>
          <a:lstStyle/>
          <a:p>
            <a:r>
              <a:rPr lang="tr-TR" dirty="0"/>
              <a:t>KİTS</a:t>
            </a:r>
          </a:p>
          <a:p>
            <a:r>
              <a:rPr lang="tr-TR" dirty="0"/>
              <a:t>TÜBESS</a:t>
            </a:r>
          </a:p>
          <a:p>
            <a:r>
              <a:rPr lang="tr-TR" dirty="0"/>
              <a:t>İntihal programları üyeliği,</a:t>
            </a:r>
          </a:p>
          <a:p>
            <a:r>
              <a:rPr lang="tr-TR" dirty="0"/>
              <a:t>Kütüphane yayın talep işlemleri,</a:t>
            </a:r>
          </a:p>
          <a:p>
            <a:r>
              <a:rPr lang="tr-TR" dirty="0" err="1"/>
              <a:t>Wi</a:t>
            </a:r>
            <a:r>
              <a:rPr lang="tr-TR" dirty="0"/>
              <a:t>-fi</a:t>
            </a:r>
          </a:p>
          <a:p>
            <a:r>
              <a:rPr lang="tr-TR" dirty="0"/>
              <a:t>Fotokopi/Tarayıcı</a:t>
            </a:r>
          </a:p>
          <a:p>
            <a:r>
              <a:rPr lang="tr-TR" dirty="0"/>
              <a:t>Bilgisayar</a:t>
            </a:r>
          </a:p>
          <a:p>
            <a:r>
              <a:rPr lang="tr-TR" dirty="0" err="1"/>
              <a:t>Bibliyometrik</a:t>
            </a:r>
            <a:r>
              <a:rPr lang="tr-TR" dirty="0"/>
              <a:t> analiz…</a:t>
            </a:r>
          </a:p>
          <a:p>
            <a:endParaRPr lang="en-US" sz="1500" dirty="0"/>
          </a:p>
        </p:txBody>
      </p:sp>
    </p:spTree>
    <p:extLst>
      <p:ext uri="{BB962C8B-B14F-4D97-AF65-F5344CB8AC3E}">
        <p14:creationId xmlns:p14="http://schemas.microsoft.com/office/powerpoint/2010/main" val="26687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C00000"/>
                </a:solidFill>
              </a:rPr>
              <a:t>    Kütüphane Kuralları</a:t>
            </a:r>
          </a:p>
        </p:txBody>
      </p:sp>
      <p:sp>
        <p:nvSpPr>
          <p:cNvPr id="3" name="İçerik Yer Tutucusu 2"/>
          <p:cNvSpPr>
            <a:spLocks noGrp="1"/>
          </p:cNvSpPr>
          <p:nvPr>
            <p:ph idx="1"/>
          </p:nvPr>
        </p:nvSpPr>
        <p:spPr>
          <a:xfrm>
            <a:off x="1104899" y="1600200"/>
            <a:ext cx="6882330" cy="4106538"/>
          </a:xfrm>
        </p:spPr>
        <p:txBody>
          <a:bodyPr>
            <a:normAutofit lnSpcReduction="10000"/>
          </a:bodyPr>
          <a:lstStyle/>
          <a:p>
            <a:pPr algn="just">
              <a:buClr>
                <a:srgbClr val="002060"/>
              </a:buClr>
            </a:pPr>
            <a:r>
              <a:rPr lang="tr-TR" dirty="0">
                <a:cs typeface="Times New Roman" pitchFamily="18" charset="0"/>
              </a:rPr>
              <a:t>Sessiz olunuz ve cep telefonlarınızı sessize alınız,</a:t>
            </a:r>
          </a:p>
          <a:p>
            <a:pPr lvl="0" algn="just">
              <a:buClr>
                <a:srgbClr val="002060"/>
              </a:buClr>
            </a:pPr>
            <a:r>
              <a:rPr lang="tr-TR" dirty="0">
                <a:cs typeface="Times New Roman" pitchFamily="18" charset="0"/>
              </a:rPr>
              <a:t>Kütüphaneye şişelenmiş su dışında içecek ve yiyecek getirmeyiniz,</a:t>
            </a:r>
          </a:p>
          <a:p>
            <a:pPr lvl="0" algn="just">
              <a:buClr>
                <a:srgbClr val="002060"/>
              </a:buClr>
            </a:pPr>
            <a:r>
              <a:rPr lang="tr-TR" dirty="0">
                <a:cs typeface="Times New Roman" pitchFamily="18" charset="0"/>
              </a:rPr>
              <a:t>Raflardan alınan kitapları masalarda bırakınız,</a:t>
            </a:r>
          </a:p>
          <a:p>
            <a:pPr lvl="0" algn="just">
              <a:buClr>
                <a:srgbClr val="002060"/>
              </a:buClr>
            </a:pPr>
            <a:r>
              <a:rPr lang="tr-TR" dirty="0">
                <a:cs typeface="Times New Roman" pitchFamily="18" charset="0"/>
              </a:rPr>
              <a:t>Herhangi bir materyalin tamamını fotokopi vb. şekilde çoğaltmayınız!</a:t>
            </a:r>
          </a:p>
          <a:p>
            <a:pPr lvl="0" algn="just">
              <a:buClr>
                <a:srgbClr val="002060"/>
              </a:buClr>
            </a:pPr>
            <a:r>
              <a:rPr lang="tr-TR" dirty="0">
                <a:cs typeface="Times New Roman" pitchFamily="18" charset="0"/>
              </a:rPr>
              <a:t>Ödünç işlemi yapılmayan yayınları kütüphane dışına çıkartmayınız,</a:t>
            </a:r>
          </a:p>
          <a:p>
            <a:pPr algn="just">
              <a:buClr>
                <a:srgbClr val="002060"/>
              </a:buClr>
            </a:pPr>
            <a:r>
              <a:rPr lang="tr-TR" dirty="0">
                <a:cs typeface="Times New Roman" pitchFamily="18" charset="0"/>
              </a:rPr>
              <a:t>Özel eşyalarınızın sorumluluğu kütüphaneye ait değildir,</a:t>
            </a:r>
          </a:p>
          <a:p>
            <a:pPr algn="just">
              <a:buClr>
                <a:srgbClr val="002060"/>
              </a:buClr>
            </a:pPr>
            <a:r>
              <a:rPr lang="tr-TR" dirty="0">
                <a:cs typeface="Times New Roman" pitchFamily="18" charset="0"/>
              </a:rPr>
              <a:t>Ödünç aldığınız materyallerin sorumluluğu size aittir,</a:t>
            </a:r>
          </a:p>
        </p:txBody>
      </p:sp>
      <p:pic>
        <p:nvPicPr>
          <p:cNvPr id="4" name="Resim 3"/>
          <p:cNvPicPr>
            <a:picLocks noChangeAspect="1"/>
          </p:cNvPicPr>
          <p:nvPr/>
        </p:nvPicPr>
        <p:blipFill>
          <a:blip r:embed="rId2"/>
          <a:stretch>
            <a:fillRect/>
          </a:stretch>
        </p:blipFill>
        <p:spPr>
          <a:xfrm>
            <a:off x="8330773" y="1385113"/>
            <a:ext cx="2823635" cy="4233135"/>
          </a:xfrm>
          <a:prstGeom prst="rect">
            <a:avLst/>
          </a:prstGeom>
        </p:spPr>
      </p:pic>
    </p:spTree>
    <p:extLst>
      <p:ext uri="{BB962C8B-B14F-4D97-AF65-F5344CB8AC3E}">
        <p14:creationId xmlns:p14="http://schemas.microsoft.com/office/powerpoint/2010/main" val="24003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Yer Tutucusu 4"/>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5063" r="2879"/>
          <a:stretch/>
        </p:blipFill>
        <p:spPr>
          <a:xfrm>
            <a:off x="7546554" y="2005070"/>
            <a:ext cx="4524260" cy="3580482"/>
          </a:xfrm>
        </p:spPr>
      </p:pic>
      <p:sp>
        <p:nvSpPr>
          <p:cNvPr id="2" name="Başlık 1"/>
          <p:cNvSpPr>
            <a:spLocks noGrp="1"/>
          </p:cNvSpPr>
          <p:nvPr>
            <p:ph type="title"/>
          </p:nvPr>
        </p:nvSpPr>
        <p:spPr/>
        <p:txBody>
          <a:bodyPr/>
          <a:lstStyle/>
          <a:p>
            <a:r>
              <a:rPr lang="tr-TR" altLang="tr-TR" b="1" dirty="0">
                <a:solidFill>
                  <a:srgbClr val="C00000"/>
                </a:solidFill>
              </a:rPr>
              <a:t>Kütüphanede Aradığım Kitaba Nasıl Erişirim?</a:t>
            </a:r>
            <a:endParaRPr lang="tr-TR" dirty="0">
              <a:solidFill>
                <a:srgbClr val="C00000"/>
              </a:solidFill>
            </a:endParaRPr>
          </a:p>
        </p:txBody>
      </p:sp>
      <p:sp>
        <p:nvSpPr>
          <p:cNvPr id="4" name="Metin Yer Tutucusu 3"/>
          <p:cNvSpPr>
            <a:spLocks noGrp="1"/>
          </p:cNvSpPr>
          <p:nvPr>
            <p:ph type="body" sz="half" idx="2"/>
          </p:nvPr>
        </p:nvSpPr>
        <p:spPr>
          <a:xfrm>
            <a:off x="593727" y="1413095"/>
            <a:ext cx="7083846" cy="5254360"/>
          </a:xfrm>
        </p:spPr>
        <p:txBody>
          <a:bodyPr>
            <a:normAutofit/>
          </a:bodyPr>
          <a:lstStyle/>
          <a:p>
            <a:pPr marL="342900" lvl="0" indent="-342900" fontAlgn="base">
              <a:lnSpc>
                <a:spcPct val="100000"/>
              </a:lnSpc>
              <a:spcBef>
                <a:spcPct val="20000"/>
              </a:spcBef>
              <a:spcAft>
                <a:spcPct val="0"/>
              </a:spcAft>
              <a:buFontTx/>
              <a:buChar char="•"/>
            </a:pPr>
            <a:r>
              <a:rPr lang="tr-TR" altLang="tr-TR" sz="2400" kern="0" dirty="0">
                <a:solidFill>
                  <a:srgbClr val="000000"/>
                </a:solidFill>
                <a:latin typeface="Arial"/>
                <a:cs typeface="Arial"/>
              </a:rPr>
              <a:t>Kitabın yerini biliyorsanız raftan alabilirsiniz,</a:t>
            </a:r>
          </a:p>
          <a:p>
            <a:pPr lvl="0" fontAlgn="base">
              <a:lnSpc>
                <a:spcPct val="100000"/>
              </a:lnSpc>
              <a:spcBef>
                <a:spcPct val="20000"/>
              </a:spcBef>
              <a:spcAft>
                <a:spcPct val="0"/>
              </a:spcAft>
            </a:pPr>
            <a:r>
              <a:rPr lang="tr-TR" altLang="tr-TR" sz="2400" kern="0" dirty="0">
                <a:solidFill>
                  <a:srgbClr val="FF0000"/>
                </a:solidFill>
                <a:latin typeface="Arial"/>
                <a:cs typeface="Arial"/>
              </a:rPr>
              <a:t>Bilmiyorsanız:</a:t>
            </a:r>
          </a:p>
          <a:p>
            <a:pPr lvl="0" fontAlgn="base">
              <a:lnSpc>
                <a:spcPct val="100000"/>
              </a:lnSpc>
              <a:spcBef>
                <a:spcPct val="20000"/>
              </a:spcBef>
              <a:spcAft>
                <a:spcPct val="0"/>
              </a:spcAft>
            </a:pPr>
            <a:r>
              <a:rPr lang="tr-TR" altLang="tr-TR" sz="2400" kern="0" dirty="0">
                <a:solidFill>
                  <a:srgbClr val="000000"/>
                </a:solidFill>
                <a:latin typeface="Arial"/>
                <a:cs typeface="Arial"/>
              </a:rPr>
              <a:t>Katalog tarama bilgisayarlarını kullanarak;</a:t>
            </a:r>
          </a:p>
          <a:p>
            <a:pPr marL="539750" lvl="0" indent="-274638" fontAlgn="base">
              <a:lnSpc>
                <a:spcPct val="100000"/>
              </a:lnSpc>
              <a:spcBef>
                <a:spcPct val="20000"/>
              </a:spcBef>
              <a:spcAft>
                <a:spcPct val="0"/>
              </a:spcAft>
              <a:buFontTx/>
              <a:buChar char="•"/>
            </a:pPr>
            <a:r>
              <a:rPr lang="tr-TR" altLang="tr-TR" sz="2400" kern="0" dirty="0">
                <a:solidFill>
                  <a:srgbClr val="000000"/>
                </a:solidFill>
                <a:latin typeface="Arial"/>
                <a:cs typeface="Arial"/>
              </a:rPr>
              <a:t>Arama alanına; yazar, eser adı veya konu başlığı vb. yazarak aramanızı yapınız,</a:t>
            </a:r>
          </a:p>
          <a:p>
            <a:pPr marL="539750" lvl="0" indent="-274638" fontAlgn="base">
              <a:lnSpc>
                <a:spcPct val="100000"/>
              </a:lnSpc>
              <a:spcBef>
                <a:spcPct val="20000"/>
              </a:spcBef>
              <a:spcAft>
                <a:spcPct val="0"/>
              </a:spcAft>
              <a:buFontTx/>
              <a:buChar char="•"/>
            </a:pPr>
            <a:r>
              <a:rPr lang="tr-TR" altLang="tr-TR" sz="2400" kern="0" dirty="0">
                <a:solidFill>
                  <a:srgbClr val="000000"/>
                </a:solidFill>
                <a:latin typeface="Arial"/>
                <a:cs typeface="Arial"/>
              </a:rPr>
              <a:t>Çıkan sonuçlardan aradığınız kitabı seçiniz,</a:t>
            </a:r>
          </a:p>
          <a:p>
            <a:pPr marL="539750" lvl="0" indent="-274638" fontAlgn="base">
              <a:lnSpc>
                <a:spcPct val="100000"/>
              </a:lnSpc>
              <a:spcBef>
                <a:spcPct val="20000"/>
              </a:spcBef>
              <a:spcAft>
                <a:spcPct val="0"/>
              </a:spcAft>
              <a:buFontTx/>
              <a:buChar char="•"/>
            </a:pPr>
            <a:r>
              <a:rPr lang="tr-TR" altLang="tr-TR" sz="2400" kern="0" dirty="0">
                <a:solidFill>
                  <a:srgbClr val="000000"/>
                </a:solidFill>
                <a:latin typeface="Arial"/>
                <a:cs typeface="Arial"/>
              </a:rPr>
              <a:t>Eserin yer numarası, bulunduğu kütüphane, formatı (basılı-elektronik) ve rafta olup olmadığı bilgilerini kontrol ediniz,</a:t>
            </a:r>
          </a:p>
          <a:p>
            <a:pPr marL="539750" lvl="0" indent="-274638" fontAlgn="base">
              <a:lnSpc>
                <a:spcPct val="100000"/>
              </a:lnSpc>
              <a:spcBef>
                <a:spcPct val="20000"/>
              </a:spcBef>
              <a:spcAft>
                <a:spcPct val="0"/>
              </a:spcAft>
              <a:buFontTx/>
              <a:buChar char="•"/>
            </a:pPr>
            <a:r>
              <a:rPr lang="tr-TR" altLang="tr-TR" sz="2400" kern="0" dirty="0">
                <a:solidFill>
                  <a:srgbClr val="000000"/>
                </a:solidFill>
                <a:latin typeface="Arial"/>
                <a:cs typeface="Arial"/>
              </a:rPr>
              <a:t>Eğer eser «Rafta» ise </a:t>
            </a:r>
            <a:r>
              <a:rPr lang="tr-TR" altLang="tr-TR" sz="2400" kern="0" dirty="0">
                <a:solidFill>
                  <a:srgbClr val="C00000"/>
                </a:solidFill>
                <a:latin typeface="Arial"/>
                <a:cs typeface="Arial"/>
              </a:rPr>
              <a:t>yer numarası</a:t>
            </a:r>
            <a:r>
              <a:rPr lang="tr-TR" altLang="tr-TR" sz="2400" kern="0" dirty="0">
                <a:solidFill>
                  <a:srgbClr val="000000"/>
                </a:solidFill>
                <a:latin typeface="Arial"/>
                <a:cs typeface="Arial"/>
              </a:rPr>
              <a:t>nı not edip, eseri rafta bulunduğu yerden alabilirsiniz.</a:t>
            </a:r>
          </a:p>
          <a:p>
            <a:pPr marL="342900" lvl="0" indent="-342900" fontAlgn="base">
              <a:lnSpc>
                <a:spcPct val="100000"/>
              </a:lnSpc>
              <a:spcBef>
                <a:spcPct val="20000"/>
              </a:spcBef>
              <a:spcAft>
                <a:spcPct val="0"/>
              </a:spcAft>
              <a:buFontTx/>
              <a:buChar char="•"/>
            </a:pPr>
            <a:endParaRPr lang="tr-TR" altLang="tr-TR" sz="2400" kern="0" dirty="0">
              <a:solidFill>
                <a:srgbClr val="000000"/>
              </a:solidFill>
              <a:latin typeface="Arial"/>
              <a:cs typeface="Arial"/>
            </a:endParaRPr>
          </a:p>
          <a:p>
            <a:pPr lvl="0" fontAlgn="base">
              <a:lnSpc>
                <a:spcPct val="100000"/>
              </a:lnSpc>
              <a:spcBef>
                <a:spcPct val="20000"/>
              </a:spcBef>
              <a:spcAft>
                <a:spcPct val="0"/>
              </a:spcAft>
            </a:pPr>
            <a:endParaRPr lang="tr-TR" altLang="tr-TR" sz="1200" kern="0" dirty="0">
              <a:solidFill>
                <a:srgbClr val="000000"/>
              </a:solidFill>
              <a:latin typeface="Arial"/>
              <a:cs typeface="Arial"/>
            </a:endParaRPr>
          </a:p>
        </p:txBody>
      </p:sp>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C00000"/>
                </a:solidFill>
              </a:rPr>
              <a:t>Sınıflama Numarası-Yer Numarası Nedir?</a:t>
            </a:r>
            <a:endParaRPr lang="tr-TR" b="1" dirty="0">
              <a:solidFill>
                <a:srgbClr val="C00000"/>
              </a:solidFill>
            </a:endParaRPr>
          </a:p>
        </p:txBody>
      </p:sp>
      <p:sp>
        <p:nvSpPr>
          <p:cNvPr id="4" name="Metin Yer Tutucusu 3"/>
          <p:cNvSpPr>
            <a:spLocks noGrp="1"/>
          </p:cNvSpPr>
          <p:nvPr>
            <p:ph type="body" sz="half" idx="2"/>
          </p:nvPr>
        </p:nvSpPr>
        <p:spPr>
          <a:xfrm>
            <a:off x="810644" y="1628987"/>
            <a:ext cx="7339324" cy="4792662"/>
          </a:xfrm>
        </p:spPr>
        <p:txBody>
          <a:bodyPr>
            <a:normAutofit/>
          </a:bodyPr>
          <a:lstStyle/>
          <a:p>
            <a:pPr marL="228600" indent="-228600">
              <a:lnSpc>
                <a:spcPct val="100000"/>
              </a:lnSpc>
              <a:spcBef>
                <a:spcPts val="600"/>
              </a:spcBef>
              <a:spcAft>
                <a:spcPts val="600"/>
              </a:spcAft>
              <a:buFont typeface="Wingdings" panose="05000000000000000000" pitchFamily="2" charset="2"/>
              <a:buChar char="§"/>
            </a:pPr>
            <a:r>
              <a:rPr lang="tr-TR" sz="2200" dirty="0">
                <a:solidFill>
                  <a:srgbClr val="514843"/>
                </a:solidFill>
              </a:rPr>
              <a:t>Kütüphanemizde, </a:t>
            </a:r>
            <a:r>
              <a:rPr lang="tr-TR" sz="2200" dirty="0">
                <a:solidFill>
                  <a:srgbClr val="0070C0"/>
                </a:solidFill>
              </a:rPr>
              <a:t>Kongre Kütüphanesi Sınıflama Sistemi </a:t>
            </a:r>
            <a:r>
              <a:rPr lang="tr-TR" sz="2200" dirty="0">
                <a:solidFill>
                  <a:srgbClr val="514843"/>
                </a:solidFill>
              </a:rPr>
              <a:t>kullanılmakta ve açık raf sistemi uygulanmaktadır,</a:t>
            </a:r>
          </a:p>
          <a:p>
            <a:pPr marL="228600" lvl="0" indent="-228600">
              <a:lnSpc>
                <a:spcPct val="100000"/>
              </a:lnSpc>
              <a:spcBef>
                <a:spcPts val="600"/>
              </a:spcBef>
              <a:spcAft>
                <a:spcPts val="600"/>
              </a:spcAft>
              <a:buFont typeface="Wingdings" panose="05000000000000000000" pitchFamily="2" charset="2"/>
              <a:buChar char="§"/>
            </a:pPr>
            <a:r>
              <a:rPr lang="tr-TR" sz="2200" dirty="0">
                <a:solidFill>
                  <a:srgbClr val="514843"/>
                </a:solidFill>
              </a:rPr>
              <a:t>Binlerce kitaba sahip bir kütüphanede, aradığınız kitaba zaman kaybetmeden erişebilmeniz için gereklidir,</a:t>
            </a:r>
          </a:p>
          <a:p>
            <a:pPr marL="228600" indent="-228600">
              <a:lnSpc>
                <a:spcPct val="100000"/>
              </a:lnSpc>
              <a:spcBef>
                <a:spcPts val="600"/>
              </a:spcBef>
              <a:spcAft>
                <a:spcPts val="600"/>
              </a:spcAft>
              <a:buFont typeface="Wingdings" panose="05000000000000000000" pitchFamily="2" charset="2"/>
              <a:buChar char="§"/>
            </a:pPr>
            <a:r>
              <a:rPr lang="tr-TR" sz="2200" dirty="0">
                <a:solidFill>
                  <a:srgbClr val="514843"/>
                </a:solidFill>
              </a:rPr>
              <a:t>Kütüphanede her kitabın </a:t>
            </a:r>
            <a:r>
              <a:rPr lang="tr-TR" sz="2200" dirty="0">
                <a:solidFill>
                  <a:srgbClr val="0070C0"/>
                </a:solidFill>
              </a:rPr>
              <a:t>bir yer numarası vardır!</a:t>
            </a:r>
          </a:p>
          <a:p>
            <a:pPr marL="228600" lvl="0" indent="-228600">
              <a:lnSpc>
                <a:spcPct val="100000"/>
              </a:lnSpc>
              <a:spcBef>
                <a:spcPts val="600"/>
              </a:spcBef>
              <a:spcAft>
                <a:spcPts val="600"/>
              </a:spcAft>
              <a:buFont typeface="Wingdings" panose="05000000000000000000" pitchFamily="2" charset="2"/>
              <a:buChar char="§"/>
            </a:pPr>
            <a:r>
              <a:rPr lang="tr-TR" sz="2200" dirty="0">
                <a:solidFill>
                  <a:srgbClr val="514843"/>
                </a:solidFill>
              </a:rPr>
              <a:t>Aynı konudaki tüm kitapların rafta </a:t>
            </a:r>
            <a:r>
              <a:rPr lang="tr-TR" sz="2200" dirty="0">
                <a:solidFill>
                  <a:srgbClr val="0070C0"/>
                </a:solidFill>
              </a:rPr>
              <a:t>yan yana gelmesini </a:t>
            </a:r>
            <a:r>
              <a:rPr lang="tr-TR" sz="2200" dirty="0">
                <a:solidFill>
                  <a:srgbClr val="514843"/>
                </a:solidFill>
              </a:rPr>
              <a:t>sağlar. </a:t>
            </a:r>
          </a:p>
          <a:p>
            <a:pPr marL="228600" lvl="0" indent="-228600">
              <a:lnSpc>
                <a:spcPct val="100000"/>
              </a:lnSpc>
              <a:spcBef>
                <a:spcPts val="600"/>
              </a:spcBef>
              <a:spcAft>
                <a:spcPts val="600"/>
              </a:spcAft>
              <a:buFont typeface="Wingdings" panose="05000000000000000000" pitchFamily="2" charset="2"/>
              <a:buChar char="§"/>
            </a:pPr>
            <a:r>
              <a:rPr lang="tr-TR" sz="2200" dirty="0">
                <a:solidFill>
                  <a:srgbClr val="514843"/>
                </a:solidFill>
              </a:rPr>
              <a:t>Örneğin, Edebiyat kitapları edebiyat rafında, Ekonomi kitapları ekonomi rafında yan yana yer alır.</a:t>
            </a:r>
          </a:p>
        </p:txBody>
      </p:sp>
      <p:pic>
        <p:nvPicPr>
          <p:cNvPr id="6"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49969" y="1983037"/>
            <a:ext cx="3891468" cy="3187546"/>
          </a:xfrm>
        </p:spPr>
      </p:pic>
    </p:spTree>
    <p:extLst>
      <p:ext uri="{BB962C8B-B14F-4D97-AF65-F5344CB8AC3E}">
        <p14:creationId xmlns:p14="http://schemas.microsoft.com/office/powerpoint/2010/main" val="2908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Resim 7" descr="yer, iç mekan, tavan, tablo içeren bir resim&#10;&#10;Açıklama otomatik olarak oluşturuldu">
            <a:extLst>
              <a:ext uri="{FF2B5EF4-FFF2-40B4-BE49-F238E27FC236}">
                <a16:creationId xmlns:a16="http://schemas.microsoft.com/office/drawing/2014/main" id="{8D364EEC-6C24-4EF7-AEFC-9D871E0A0FED}"/>
              </a:ext>
            </a:extLst>
          </p:cNvPr>
          <p:cNvPicPr>
            <a:picLocks noChangeAspect="1"/>
          </p:cNvPicPr>
          <p:nvPr/>
        </p:nvPicPr>
        <p:blipFill rotWithShape="1">
          <a:blip r:embed="rId2">
            <a:extLst>
              <a:ext uri="{28A0092B-C50C-407E-A947-70E740481C1C}">
                <a14:useLocalDpi xmlns:a14="http://schemas.microsoft.com/office/drawing/2010/main" val="0"/>
              </a:ext>
            </a:extLst>
          </a:blip>
          <a:srcRect l="25671" r="14995" b="-1"/>
          <a:stretch/>
        </p:blipFill>
        <p:spPr>
          <a:xfrm>
            <a:off x="20" y="10"/>
            <a:ext cx="6095980" cy="6857990"/>
          </a:xfrm>
          <a:prstGeom prst="rect">
            <a:avLst/>
          </a:prstGeom>
        </p:spPr>
      </p:pic>
      <p:pic>
        <p:nvPicPr>
          <p:cNvPr id="6" name="Resim Yer Tutucusu 5" descr="tavan, iç mekan, tablo, sahne içeren bir resim&#10;&#10;Açıklama otomatik olarak oluşturuldu">
            <a:extLst>
              <a:ext uri="{FF2B5EF4-FFF2-40B4-BE49-F238E27FC236}">
                <a16:creationId xmlns:a16="http://schemas.microsoft.com/office/drawing/2014/main" id="{4C6AB4D4-FD91-4992-8D12-73038803C3E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5862" r="24804" b="-1"/>
          <a:stretch/>
        </p:blipFill>
        <p:spPr>
          <a:xfrm>
            <a:off x="6096000" y="10"/>
            <a:ext cx="6096000" cy="6857990"/>
          </a:xfrm>
          <a:prstGeom prst="rect">
            <a:avLst/>
          </a:prstGeom>
        </p:spPr>
      </p:pic>
    </p:spTree>
    <p:extLst>
      <p:ext uri="{BB962C8B-B14F-4D97-AF65-F5344CB8AC3E}">
        <p14:creationId xmlns:p14="http://schemas.microsoft.com/office/powerpoint/2010/main" val="65872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C00000"/>
                </a:solidFill>
              </a:rPr>
              <a:t>Ödünç Hizmetleri ve Kurallar</a:t>
            </a:r>
          </a:p>
        </p:txBody>
      </p:sp>
      <p:sp>
        <p:nvSpPr>
          <p:cNvPr id="4" name="İçerik Yer Tutucusu 3"/>
          <p:cNvSpPr>
            <a:spLocks noGrp="1"/>
          </p:cNvSpPr>
          <p:nvPr>
            <p:ph sz="half" idx="2"/>
          </p:nvPr>
        </p:nvSpPr>
        <p:spPr>
          <a:xfrm>
            <a:off x="528811" y="1514167"/>
            <a:ext cx="7766890" cy="5161935"/>
          </a:xfrm>
        </p:spPr>
        <p:txBody>
          <a:bodyPr>
            <a:normAutofit fontScale="92500"/>
          </a:bodyPr>
          <a:lstStyle/>
          <a:p>
            <a:pPr marL="452438" indent="-363538">
              <a:spcBef>
                <a:spcPts val="300"/>
              </a:spcBef>
              <a:spcAft>
                <a:spcPts val="300"/>
              </a:spcAft>
            </a:pPr>
            <a:r>
              <a:rPr lang="tr-TR" sz="2400" dirty="0">
                <a:solidFill>
                  <a:schemeClr val="tx2"/>
                </a:solidFill>
                <a:cs typeface="Times New Roman" pitchFamily="18" charset="0"/>
              </a:rPr>
              <a:t>Kütüphanemiz tüm araştırmacılara açıktır</a:t>
            </a:r>
          </a:p>
          <a:p>
            <a:pPr marL="452438" indent="-363538">
              <a:spcBef>
                <a:spcPts val="300"/>
              </a:spcBef>
              <a:spcAft>
                <a:spcPts val="300"/>
              </a:spcAft>
            </a:pPr>
            <a:r>
              <a:rPr lang="tr-TR" sz="2400" dirty="0">
                <a:solidFill>
                  <a:schemeClr val="tx2"/>
                </a:solidFill>
                <a:cs typeface="Times New Roman" pitchFamily="18" charset="0"/>
              </a:rPr>
              <a:t>Öğrenci / kurumsal kimlik kartları ile ödünç kitap alabilirsiniz</a:t>
            </a:r>
          </a:p>
          <a:p>
            <a:pPr marL="452438" lvl="0" indent="-363538">
              <a:spcBef>
                <a:spcPts val="300"/>
              </a:spcBef>
              <a:spcAft>
                <a:spcPts val="300"/>
              </a:spcAft>
            </a:pPr>
            <a:r>
              <a:rPr lang="tr-TR" sz="2400" dirty="0">
                <a:solidFill>
                  <a:schemeClr val="tx2"/>
                </a:solidFill>
                <a:cs typeface="Times New Roman" pitchFamily="18" charset="0"/>
              </a:rPr>
              <a:t>Başkasına ait kimlik kartı ile ödünç verme işlemi yapılamaz ve başkasının adına ödünç kitap alınamaz,</a:t>
            </a:r>
          </a:p>
          <a:p>
            <a:pPr marL="452438" indent="-363538">
              <a:spcBef>
                <a:spcPts val="300"/>
              </a:spcBef>
              <a:spcAft>
                <a:spcPts val="300"/>
              </a:spcAft>
            </a:pPr>
            <a:r>
              <a:rPr lang="tr-TR" sz="2400" dirty="0">
                <a:solidFill>
                  <a:schemeClr val="tx2"/>
                </a:solidFill>
              </a:rPr>
              <a:t>Kitapları ödünç alma işlemi yapılmadan kütüphane dışına çıkartmayınız</a:t>
            </a:r>
            <a:endParaRPr lang="tr-TR" sz="2400" dirty="0">
              <a:solidFill>
                <a:schemeClr val="tx2"/>
              </a:solidFill>
              <a:cs typeface="Times New Roman" pitchFamily="18" charset="0"/>
            </a:endParaRPr>
          </a:p>
          <a:p>
            <a:pPr marL="452438" lvl="0" indent="-363538">
              <a:spcBef>
                <a:spcPts val="300"/>
              </a:spcBef>
              <a:spcAft>
                <a:spcPts val="300"/>
              </a:spcAft>
            </a:pPr>
            <a:r>
              <a:rPr lang="tr-TR" sz="2400" dirty="0">
                <a:solidFill>
                  <a:schemeClr val="tx2"/>
                </a:solidFill>
              </a:rPr>
              <a:t>Öğrencilerimiz,15 gün süre ile 3 kitap ödünç alabilirler,</a:t>
            </a:r>
          </a:p>
          <a:p>
            <a:pPr marL="452438" lvl="0" indent="-363538">
              <a:spcBef>
                <a:spcPts val="300"/>
              </a:spcBef>
              <a:spcAft>
                <a:spcPts val="300"/>
              </a:spcAft>
            </a:pPr>
            <a:r>
              <a:rPr lang="tr-TR" sz="2400" dirty="0">
                <a:solidFill>
                  <a:schemeClr val="tx2"/>
                </a:solidFill>
              </a:rPr>
              <a:t>Ödünç aldığınız kitapların süresini 15’er gün süre ile 2 defa uzatabilirsiniz</a:t>
            </a:r>
          </a:p>
          <a:p>
            <a:pPr marL="452438" lvl="0" indent="-363538">
              <a:spcBef>
                <a:spcPts val="300"/>
              </a:spcBef>
              <a:spcAft>
                <a:spcPts val="300"/>
              </a:spcAft>
            </a:pPr>
            <a:r>
              <a:rPr lang="tr-TR" sz="2400" dirty="0">
                <a:solidFill>
                  <a:schemeClr val="tx2"/>
                </a:solidFill>
              </a:rPr>
              <a:t>İade süresi içerisinde iadesi yapılmayan kitaplar için </a:t>
            </a:r>
            <a:r>
              <a:rPr lang="tr-TR" sz="2400" dirty="0">
                <a:solidFill>
                  <a:srgbClr val="FF0000"/>
                </a:solidFill>
              </a:rPr>
              <a:t>gecikme bedeli </a:t>
            </a:r>
            <a:r>
              <a:rPr lang="tr-TR" sz="2400" dirty="0">
                <a:solidFill>
                  <a:schemeClr val="tx2"/>
                </a:solidFill>
              </a:rPr>
              <a:t>alınır</a:t>
            </a:r>
          </a:p>
          <a:p>
            <a:pPr marL="452438" lvl="0" indent="-363538">
              <a:spcBef>
                <a:spcPts val="300"/>
              </a:spcBef>
              <a:spcAft>
                <a:spcPts val="300"/>
              </a:spcAft>
            </a:pPr>
            <a:r>
              <a:rPr lang="tr-TR" sz="2400" dirty="0">
                <a:solidFill>
                  <a:schemeClr val="tx2"/>
                </a:solidFill>
              </a:rPr>
              <a:t>Ödünç alınan kitapların sorumluluğu (kaybolma/ yıpranma vb.) kullanıcıya aittir</a:t>
            </a:r>
          </a:p>
          <a:p>
            <a:endParaRPr lang="tr-TR" dirty="0"/>
          </a:p>
        </p:txBody>
      </p:sp>
      <p:grpSp>
        <p:nvGrpSpPr>
          <p:cNvPr id="5" name="Grup 4"/>
          <p:cNvGrpSpPr/>
          <p:nvPr/>
        </p:nvGrpSpPr>
        <p:grpSpPr>
          <a:xfrm>
            <a:off x="8394853" y="1776605"/>
            <a:ext cx="3797147" cy="3343999"/>
            <a:chOff x="8460955" y="2283381"/>
            <a:chExt cx="3547432" cy="3343999"/>
          </a:xfrm>
        </p:grpSpPr>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3700" r="4975"/>
            <a:stretch/>
          </p:blipFill>
          <p:spPr>
            <a:xfrm>
              <a:off x="8460955" y="3685498"/>
              <a:ext cx="3547432" cy="1941882"/>
            </a:xfrm>
            <a:prstGeom prst="rect">
              <a:avLst/>
            </a:prstGeo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92747">
              <a:off x="9258043" y="2283381"/>
              <a:ext cx="1689975" cy="1606338"/>
            </a:xfrm>
            <a:prstGeom prst="rect">
              <a:avLst/>
            </a:prstGeom>
          </p:spPr>
        </p:pic>
      </p:grpSp>
    </p:spTree>
    <p:extLst>
      <p:ext uri="{BB962C8B-B14F-4D97-AF65-F5344CB8AC3E}">
        <p14:creationId xmlns:p14="http://schemas.microsoft.com/office/powerpoint/2010/main" val="385258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C00000"/>
                </a:solidFill>
              </a:rPr>
              <a:t>Engelsiz Kütüphane</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200" y="1264653"/>
            <a:ext cx="3605382" cy="5097012"/>
          </a:xfrm>
          <a:prstGeom prst="rect">
            <a:avLst/>
          </a:prstGeom>
        </p:spPr>
      </p:pic>
      <p:sp>
        <p:nvSpPr>
          <p:cNvPr id="10" name="Metin Yer Tutucusu 3"/>
          <p:cNvSpPr>
            <a:spLocks noGrp="1"/>
          </p:cNvSpPr>
          <p:nvPr>
            <p:ph type="body" sz="half" idx="2"/>
          </p:nvPr>
        </p:nvSpPr>
        <p:spPr>
          <a:xfrm>
            <a:off x="1104901" y="1809135"/>
            <a:ext cx="5286067" cy="3323304"/>
          </a:xfrm>
        </p:spPr>
        <p:txBody>
          <a:bodyPr>
            <a:normAutofit/>
          </a:bodyPr>
          <a:lstStyle/>
          <a:p>
            <a:r>
              <a:rPr lang="tr-TR" sz="2400" dirty="0" err="1"/>
              <a:t>ShelfCheck</a:t>
            </a:r>
            <a:r>
              <a:rPr lang="tr-TR" sz="2400" dirty="0"/>
              <a:t> cihazını kullanarak</a:t>
            </a:r>
          </a:p>
          <a:p>
            <a:r>
              <a:rPr lang="tr-TR" sz="2400" dirty="0"/>
              <a:t>Personel yardımı olmadan</a:t>
            </a:r>
          </a:p>
          <a:p>
            <a:pPr marL="342900" indent="-342900">
              <a:buFont typeface="Arial" panose="020B0604020202020204" pitchFamily="34" charset="0"/>
              <a:buChar char="•"/>
            </a:pPr>
            <a:r>
              <a:rPr lang="tr-TR" sz="2400" dirty="0"/>
              <a:t>Kitap ödünç alabilir,</a:t>
            </a:r>
          </a:p>
          <a:p>
            <a:pPr marL="342900" indent="-342900">
              <a:buFont typeface="Arial" panose="020B0604020202020204" pitchFamily="34" charset="0"/>
              <a:buChar char="•"/>
            </a:pPr>
            <a:r>
              <a:rPr lang="tr-TR" sz="2400" dirty="0"/>
              <a:t>İade işlemi yapabilir,</a:t>
            </a:r>
          </a:p>
          <a:p>
            <a:pPr marL="342900" indent="-342900">
              <a:buFont typeface="Arial" panose="020B0604020202020204" pitchFamily="34" charset="0"/>
              <a:buChar char="•"/>
            </a:pPr>
            <a:r>
              <a:rPr lang="tr-TR" sz="2400" dirty="0"/>
              <a:t>Süresini uzatabilirsiniz,</a:t>
            </a:r>
          </a:p>
        </p:txBody>
      </p:sp>
    </p:spTree>
    <p:extLst>
      <p:ext uri="{BB962C8B-B14F-4D97-AF65-F5344CB8AC3E}">
        <p14:creationId xmlns:p14="http://schemas.microsoft.com/office/powerpoint/2010/main" val="411965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C00000"/>
                </a:solidFill>
              </a:rPr>
              <a:t>Hangi Kitaplar Ödünç Verilmez?</a:t>
            </a:r>
          </a:p>
        </p:txBody>
      </p:sp>
      <p:pic>
        <p:nvPicPr>
          <p:cNvPr id="5" name="Resim Yer Tutucusu 4"/>
          <p:cNvPicPr>
            <a:picLocks noGrp="1" noChangeAspect="1"/>
          </p:cNvPicPr>
          <p:nvPr>
            <p:ph type="pic" idx="1"/>
          </p:nvPr>
        </p:nvPicPr>
        <p:blipFill>
          <a:blip r:embed="rId2">
            <a:extLst>
              <a:ext uri="{28A0092B-C50C-407E-A947-70E740481C1C}">
                <a14:useLocalDpi xmlns:a14="http://schemas.microsoft.com/office/drawing/2010/main" val="0"/>
              </a:ext>
            </a:extLst>
          </a:blip>
          <a:srcRect l="14019" r="14019"/>
          <a:stretch>
            <a:fillRect/>
          </a:stretch>
        </p:blipFill>
        <p:spPr>
          <a:xfrm>
            <a:off x="5821432" y="1600200"/>
            <a:ext cx="5264150" cy="4572000"/>
          </a:xfrm>
        </p:spPr>
      </p:pic>
      <p:sp>
        <p:nvSpPr>
          <p:cNvPr id="4" name="Metin Yer Tutucusu 3"/>
          <p:cNvSpPr>
            <a:spLocks noGrp="1"/>
          </p:cNvSpPr>
          <p:nvPr>
            <p:ph type="body" sz="half" idx="2"/>
          </p:nvPr>
        </p:nvSpPr>
        <p:spPr>
          <a:xfrm>
            <a:off x="1104900" y="1600200"/>
            <a:ext cx="4488180" cy="4572000"/>
          </a:xfrm>
        </p:spPr>
        <p:txBody>
          <a:bodyPr>
            <a:normAutofit/>
          </a:bodyPr>
          <a:lstStyle/>
          <a:p>
            <a:r>
              <a:rPr lang="tr-TR" sz="2400" dirty="0">
                <a:solidFill>
                  <a:srgbClr val="FF0000"/>
                </a:solidFill>
              </a:rPr>
              <a:t>Referans Kaynakları</a:t>
            </a:r>
          </a:p>
          <a:p>
            <a:pPr marL="452438" indent="-276225">
              <a:buFont typeface="Arial" panose="020B0604020202020204" pitchFamily="34" charset="0"/>
              <a:buChar char="•"/>
            </a:pPr>
            <a:r>
              <a:rPr lang="tr-TR" sz="2400" i="1" dirty="0"/>
              <a:t>Ansiklopediler</a:t>
            </a:r>
          </a:p>
          <a:p>
            <a:pPr marL="452438" indent="-276225">
              <a:buFont typeface="Arial" panose="020B0604020202020204" pitchFamily="34" charset="0"/>
              <a:buChar char="•"/>
            </a:pPr>
            <a:r>
              <a:rPr lang="tr-TR" sz="2400" i="1" dirty="0"/>
              <a:t>Sözlükler</a:t>
            </a:r>
          </a:p>
          <a:p>
            <a:pPr marL="452438" indent="-276225">
              <a:buFont typeface="Arial" panose="020B0604020202020204" pitchFamily="34" charset="0"/>
              <a:buChar char="•"/>
            </a:pPr>
            <a:r>
              <a:rPr lang="tr-TR" sz="2400" i="1" dirty="0"/>
              <a:t>Tezler</a:t>
            </a:r>
          </a:p>
          <a:p>
            <a:pPr marL="452438" indent="-276225">
              <a:buFont typeface="Arial" panose="020B0604020202020204" pitchFamily="34" charset="0"/>
              <a:buChar char="•"/>
            </a:pPr>
            <a:r>
              <a:rPr lang="tr-TR" sz="2400" i="1" dirty="0"/>
              <a:t>Bibliyografyalar</a:t>
            </a:r>
          </a:p>
          <a:p>
            <a:pPr marL="452438" indent="-276225">
              <a:buFont typeface="Arial" panose="020B0604020202020204" pitchFamily="34" charset="0"/>
              <a:buChar char="•"/>
            </a:pPr>
            <a:r>
              <a:rPr lang="tr-TR" sz="2400" i="1" dirty="0"/>
              <a:t>Dizin (</a:t>
            </a:r>
            <a:r>
              <a:rPr lang="tr-TR" sz="2400" i="1" dirty="0" err="1"/>
              <a:t>Indeks</a:t>
            </a:r>
            <a:r>
              <a:rPr lang="tr-TR" sz="2400" i="1" dirty="0"/>
              <a:t>)</a:t>
            </a:r>
          </a:p>
          <a:p>
            <a:pPr marL="452438" indent="-276225">
              <a:buFont typeface="Arial" panose="020B0604020202020204" pitchFamily="34" charset="0"/>
              <a:buChar char="•"/>
            </a:pPr>
            <a:r>
              <a:rPr lang="tr-TR" sz="2400" dirty="0"/>
              <a:t>Dergiler (Süreli yayın)</a:t>
            </a:r>
          </a:p>
          <a:p>
            <a:pPr marL="452438" indent="-276225">
              <a:buFont typeface="Arial" panose="020B0604020202020204" pitchFamily="34" charset="0"/>
              <a:buChar char="•"/>
            </a:pPr>
            <a:r>
              <a:rPr lang="tr-TR" sz="2400" dirty="0"/>
              <a:t>Gazeteler</a:t>
            </a:r>
          </a:p>
        </p:txBody>
      </p:sp>
    </p:spTree>
    <p:extLst>
      <p:ext uri="{BB962C8B-B14F-4D97-AF65-F5344CB8AC3E}">
        <p14:creationId xmlns:p14="http://schemas.microsoft.com/office/powerpoint/2010/main" val="97481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7900" y="4103218"/>
            <a:ext cx="2695460" cy="2695460"/>
          </a:xfrm>
          <a:prstGeom prst="rect">
            <a:avLst/>
          </a:prstGeom>
        </p:spPr>
      </p:pic>
      <p:sp>
        <p:nvSpPr>
          <p:cNvPr id="2" name="Unvan 1"/>
          <p:cNvSpPr>
            <a:spLocks noGrp="1"/>
          </p:cNvSpPr>
          <p:nvPr>
            <p:ph type="title"/>
          </p:nvPr>
        </p:nvSpPr>
        <p:spPr/>
        <p:txBody>
          <a:bodyPr/>
          <a:lstStyle/>
          <a:p>
            <a:r>
              <a:rPr lang="tr-TR" b="1" dirty="0">
                <a:solidFill>
                  <a:srgbClr val="C00000"/>
                </a:solidFill>
              </a:rPr>
              <a:t>Kütüphane Hesabımla Neler Yapabilirim?</a:t>
            </a:r>
          </a:p>
        </p:txBody>
      </p:sp>
      <p:sp>
        <p:nvSpPr>
          <p:cNvPr id="3" name="İçerik Yer Tutucusu 2"/>
          <p:cNvSpPr>
            <a:spLocks noGrp="1"/>
          </p:cNvSpPr>
          <p:nvPr>
            <p:ph idx="1"/>
          </p:nvPr>
        </p:nvSpPr>
        <p:spPr>
          <a:xfrm>
            <a:off x="793214" y="1790808"/>
            <a:ext cx="6577070" cy="4655083"/>
          </a:xfrm>
        </p:spPr>
        <p:txBody>
          <a:bodyPr>
            <a:normAutofit/>
          </a:bodyPr>
          <a:lstStyle/>
          <a:p>
            <a:pPr marL="363538" indent="-274638"/>
            <a:r>
              <a:rPr lang="tr-TR" dirty="0"/>
              <a:t>Self-</a:t>
            </a:r>
            <a:r>
              <a:rPr lang="tr-TR" dirty="0" err="1"/>
              <a:t>Check</a:t>
            </a:r>
            <a:r>
              <a:rPr lang="tr-TR" dirty="0"/>
              <a:t> cihazlarından kitap ödünç alıp/iade etme işlemi yapabilirsiniz</a:t>
            </a:r>
          </a:p>
          <a:p>
            <a:pPr marL="363538" indent="-274638"/>
            <a:r>
              <a:rPr lang="tr-TR" dirty="0"/>
              <a:t>Kişisel bilgilerinizi güncelleyebilirsiniz (e-posta, telefon, adres vb.)</a:t>
            </a:r>
          </a:p>
          <a:p>
            <a:pPr marL="363538" indent="-274638"/>
            <a:r>
              <a:rPr lang="tr-TR" dirty="0"/>
              <a:t>Üzerinizdeki kitapları görebilirsiniz</a:t>
            </a:r>
          </a:p>
          <a:p>
            <a:pPr marL="363538" indent="-274638"/>
            <a:r>
              <a:rPr lang="tr-TR" dirty="0"/>
              <a:t>Üzerinizdeki kitapların iade tarihlerini görebilirsiniz</a:t>
            </a:r>
          </a:p>
          <a:p>
            <a:pPr marL="363538" indent="-274638"/>
            <a:r>
              <a:rPr lang="tr-TR" dirty="0"/>
              <a:t>Ödünç aldığınız kitaplarınızın süresini uzatabilirsiniz</a:t>
            </a:r>
          </a:p>
          <a:p>
            <a:pPr marL="363538" indent="-274638"/>
            <a:r>
              <a:rPr lang="tr-TR" dirty="0"/>
              <a:t>Daha önce aldığınız-iade ettiğiniz kitapların bilgisine ulaşabilir</a:t>
            </a:r>
          </a:p>
          <a:p>
            <a:pPr marL="363538" indent="-274638"/>
            <a:r>
              <a:rPr lang="tr-TR" dirty="0"/>
              <a:t>Kitap ayırtabilirsiniz</a:t>
            </a:r>
          </a:p>
        </p:txBody>
      </p:sp>
      <p:sp>
        <p:nvSpPr>
          <p:cNvPr id="4" name="Metin Yer Tutucusu 3"/>
          <p:cNvSpPr txBox="1">
            <a:spLocks/>
          </p:cNvSpPr>
          <p:nvPr/>
        </p:nvSpPr>
        <p:spPr>
          <a:xfrm rot="20701438">
            <a:off x="8034011" y="1646394"/>
            <a:ext cx="3982065" cy="3419727"/>
          </a:xfrm>
          <a:prstGeom prst="rect">
            <a:avLst/>
          </a:prstGeom>
        </p:spPr>
        <p:txBody>
          <a:bodyPr>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lang="tr-T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lang="tr-T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lang="tr-T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lang="tr-T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lang="tr-T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lang="tr-TR" sz="1400" kern="1200">
                <a:solidFill>
                  <a:schemeClr val="tx1"/>
                </a:solidFill>
                <a:latin typeface="+mn-lt"/>
                <a:ea typeface="+mn-ea"/>
                <a:cs typeface="+mn-cs"/>
              </a:defRPr>
            </a:lvl9pPr>
          </a:lstStyle>
          <a:p>
            <a:pPr marL="0" indent="0">
              <a:buNone/>
            </a:pPr>
            <a:r>
              <a:rPr lang="tr-TR" dirty="0">
                <a:solidFill>
                  <a:srgbClr val="00B050"/>
                </a:solidFill>
              </a:rPr>
              <a:t>Şifremi nereden öğreneceğim?</a:t>
            </a:r>
          </a:p>
          <a:p>
            <a:pPr marL="0" indent="0">
              <a:buNone/>
            </a:pPr>
            <a:r>
              <a:rPr lang="tr-TR" dirty="0">
                <a:solidFill>
                  <a:srgbClr val="00B050"/>
                </a:solidFill>
              </a:rPr>
              <a:t>Üzerimde kaç kitap var?</a:t>
            </a:r>
          </a:p>
          <a:p>
            <a:pPr marL="0" indent="0">
              <a:buNone/>
            </a:pPr>
            <a:r>
              <a:rPr lang="tr-TR" dirty="0">
                <a:solidFill>
                  <a:srgbClr val="00B050"/>
                </a:solidFill>
              </a:rPr>
              <a:t>Kaç kitap, Kaç gün?</a:t>
            </a:r>
          </a:p>
          <a:p>
            <a:pPr marL="0" indent="0">
              <a:buNone/>
            </a:pPr>
            <a:r>
              <a:rPr lang="tr-TR" b="1" dirty="0">
                <a:solidFill>
                  <a:srgbClr val="00B050"/>
                </a:solidFill>
              </a:rPr>
              <a:t>Nasıl uzatma yaparım?</a:t>
            </a:r>
          </a:p>
          <a:p>
            <a:pPr marL="0" indent="0">
              <a:buNone/>
            </a:pPr>
            <a:r>
              <a:rPr lang="tr-TR" dirty="0">
                <a:solidFill>
                  <a:srgbClr val="00B050"/>
                </a:solidFill>
              </a:rPr>
              <a:t>Kitapları iade etmezsem?</a:t>
            </a:r>
          </a:p>
          <a:p>
            <a:pPr marL="0" indent="0">
              <a:buNone/>
            </a:pPr>
            <a:r>
              <a:rPr lang="tr-TR" dirty="0">
                <a:solidFill>
                  <a:srgbClr val="00B050"/>
                </a:solidFill>
              </a:rPr>
              <a:t>Ayırtma yapmak ne demektir?</a:t>
            </a:r>
          </a:p>
        </p:txBody>
      </p:sp>
    </p:spTree>
    <p:extLst>
      <p:ext uri="{BB962C8B-B14F-4D97-AF65-F5344CB8AC3E}">
        <p14:creationId xmlns:p14="http://schemas.microsoft.com/office/powerpoint/2010/main" val="368234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1130"/>
            <a:ext cx="10972800" cy="884511"/>
          </a:xfrm>
        </p:spPr>
        <p:txBody>
          <a:bodyPr>
            <a:normAutofit/>
          </a:bodyPr>
          <a:lstStyle/>
          <a:p>
            <a:r>
              <a:rPr lang="tr-TR" sz="3600" b="1" dirty="0">
                <a:solidFill>
                  <a:srgbClr val="FF9900"/>
                </a:solidFill>
              </a:rPr>
              <a:t>Bilgi Okuryazarlığı?</a:t>
            </a:r>
            <a:endParaRPr lang="en-US" b="1" dirty="0"/>
          </a:p>
        </p:txBody>
      </p:sp>
      <p:sp>
        <p:nvSpPr>
          <p:cNvPr id="3" name="Content Placeholder 2"/>
          <p:cNvSpPr>
            <a:spLocks noGrp="1"/>
          </p:cNvSpPr>
          <p:nvPr>
            <p:ph idx="1"/>
          </p:nvPr>
        </p:nvSpPr>
        <p:spPr>
          <a:xfrm>
            <a:off x="609600" y="2175641"/>
            <a:ext cx="10972800" cy="4255933"/>
          </a:xfrm>
        </p:spPr>
        <p:txBody>
          <a:bodyPr>
            <a:normAutofit fontScale="85000" lnSpcReduction="20000"/>
          </a:bodyPr>
          <a:lstStyle/>
          <a:p>
            <a:r>
              <a:rPr lang="tr-TR" sz="2800" dirty="0"/>
              <a:t>Bilgiye ulaşma ve bilgiyi kullanma becerisidir (AASL &amp; AECT, 1998)</a:t>
            </a:r>
          </a:p>
          <a:p>
            <a:endParaRPr lang="tr-TR" sz="2800" dirty="0"/>
          </a:p>
          <a:p>
            <a:r>
              <a:rPr lang="tr-TR" sz="2800" dirty="0"/>
              <a:t>Bilgi problemlerini çözme becerisidir (ALA, 2000)</a:t>
            </a:r>
          </a:p>
          <a:p>
            <a:endParaRPr lang="tr-TR" sz="2800" dirty="0"/>
          </a:p>
          <a:p>
            <a:r>
              <a:rPr lang="tr-TR" dirty="0"/>
              <a:t>Bilgi gereksinimini tanımlama, gereksinim duyulan bilgiyi bulma, değerlendirme, etkin şekilde kullanma ve iletme becerisidir.</a:t>
            </a:r>
          </a:p>
          <a:p>
            <a:endParaRPr lang="tr-TR" sz="2800" dirty="0"/>
          </a:p>
          <a:p>
            <a:pPr>
              <a:lnSpc>
                <a:spcPct val="160000"/>
              </a:lnSpc>
            </a:pPr>
            <a:r>
              <a:rPr lang="en-US" dirty="0"/>
              <a:t>Bilgiye </a:t>
            </a:r>
            <a:r>
              <a:rPr lang="en-US" dirty="0" err="1"/>
              <a:t>gereksinim</a:t>
            </a:r>
            <a:r>
              <a:rPr lang="en-US" dirty="0"/>
              <a:t> duyulduğunun </a:t>
            </a:r>
            <a:r>
              <a:rPr lang="en-US" dirty="0" err="1"/>
              <a:t>farkında</a:t>
            </a:r>
            <a:r>
              <a:rPr lang="en-US" dirty="0"/>
              <a:t> </a:t>
            </a:r>
            <a:r>
              <a:rPr lang="en-US" dirty="0" err="1"/>
              <a:t>olunması</a:t>
            </a:r>
            <a:r>
              <a:rPr lang="en-US" dirty="0"/>
              <a:t>, </a:t>
            </a:r>
            <a:r>
              <a:rPr lang="en-US" dirty="0" err="1"/>
              <a:t>bilginin</a:t>
            </a:r>
            <a:r>
              <a:rPr lang="en-US" dirty="0"/>
              <a:t> </a:t>
            </a:r>
            <a:r>
              <a:rPr lang="en-US" dirty="0" err="1"/>
              <a:t>aranması</a:t>
            </a:r>
            <a:r>
              <a:rPr lang="en-US" dirty="0"/>
              <a:t>, </a:t>
            </a:r>
            <a:r>
              <a:rPr lang="en-US" dirty="0" err="1"/>
              <a:t>bulunması</a:t>
            </a:r>
            <a:r>
              <a:rPr lang="en-US" dirty="0"/>
              <a:t>, </a:t>
            </a:r>
            <a:r>
              <a:rPr lang="en-US" dirty="0" err="1"/>
              <a:t>elde</a:t>
            </a:r>
            <a:r>
              <a:rPr lang="en-US" dirty="0"/>
              <a:t> </a:t>
            </a:r>
            <a:r>
              <a:rPr lang="en-US" dirty="0" err="1"/>
              <a:t>edilmesi</a:t>
            </a:r>
            <a:r>
              <a:rPr lang="en-US" dirty="0"/>
              <a:t>, </a:t>
            </a:r>
            <a:r>
              <a:rPr lang="en-US" dirty="0" err="1"/>
              <a:t>değerlendirilmesi</a:t>
            </a:r>
            <a:r>
              <a:rPr lang="en-US" dirty="0"/>
              <a:t>, </a:t>
            </a:r>
            <a:r>
              <a:rPr lang="en-US" dirty="0" err="1"/>
              <a:t>sentezlenmesi</a:t>
            </a:r>
            <a:r>
              <a:rPr lang="en-US" dirty="0"/>
              <a:t>, </a:t>
            </a:r>
            <a:r>
              <a:rPr lang="en-US" dirty="0" err="1"/>
              <a:t>düzenlenmesi</a:t>
            </a:r>
            <a:r>
              <a:rPr lang="en-US" dirty="0"/>
              <a:t>, </a:t>
            </a:r>
            <a:r>
              <a:rPr lang="en-US" dirty="0" err="1"/>
              <a:t>kullanılması</a:t>
            </a:r>
            <a:r>
              <a:rPr lang="en-US" dirty="0"/>
              <a:t>, </a:t>
            </a:r>
            <a:r>
              <a:rPr lang="en-US" dirty="0" err="1"/>
              <a:t>iletilmesi</a:t>
            </a:r>
            <a:r>
              <a:rPr lang="en-US" dirty="0"/>
              <a:t> </a:t>
            </a:r>
            <a:r>
              <a:rPr lang="en-US" dirty="0" err="1"/>
              <a:t>süreçlerinde</a:t>
            </a:r>
            <a:r>
              <a:rPr lang="en-US" dirty="0"/>
              <a:t> </a:t>
            </a:r>
            <a:r>
              <a:rPr lang="en-US" dirty="0" err="1"/>
              <a:t>beceri</a:t>
            </a:r>
            <a:r>
              <a:rPr lang="en-US" dirty="0"/>
              <a:t> </a:t>
            </a:r>
            <a:r>
              <a:rPr lang="en-US" dirty="0" err="1"/>
              <a:t>sahibi</a:t>
            </a:r>
            <a:r>
              <a:rPr lang="en-US" dirty="0"/>
              <a:t> </a:t>
            </a:r>
            <a:r>
              <a:rPr lang="en-US" dirty="0" err="1"/>
              <a:t>olunmasıdır</a:t>
            </a:r>
            <a:r>
              <a:rPr lang="en-US" dirty="0"/>
              <a:t> (</a:t>
            </a:r>
            <a:r>
              <a:rPr lang="en-US" dirty="0" err="1"/>
              <a:t>Polat</a:t>
            </a:r>
            <a:r>
              <a:rPr lang="en-US" dirty="0"/>
              <a:t> </a:t>
            </a:r>
            <a:r>
              <a:rPr lang="en-US" dirty="0" err="1"/>
              <a:t>ve</a:t>
            </a:r>
            <a:r>
              <a:rPr lang="en-US" dirty="0"/>
              <a:t> </a:t>
            </a:r>
            <a:r>
              <a:rPr lang="en-US" dirty="0" err="1"/>
              <a:t>Odabaş</a:t>
            </a:r>
            <a:r>
              <a:rPr lang="en-US" dirty="0"/>
              <a:t>, 2005). </a:t>
            </a:r>
          </a:p>
          <a:p>
            <a:endParaRPr lang="en-US" dirty="0"/>
          </a:p>
          <a:p>
            <a:endParaRPr lang="en-US" dirty="0"/>
          </a:p>
        </p:txBody>
      </p:sp>
    </p:spTree>
    <p:extLst>
      <p:ext uri="{BB962C8B-B14F-4D97-AF65-F5344CB8AC3E}">
        <p14:creationId xmlns:p14="http://schemas.microsoft.com/office/powerpoint/2010/main" val="2723197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br>
              <a:rPr lang="tr-TR" dirty="0"/>
            </a:br>
            <a:r>
              <a:rPr lang="tr-TR" b="1" dirty="0">
                <a:solidFill>
                  <a:srgbClr val="C00000"/>
                </a:solidFill>
              </a:rPr>
              <a:t>Cep Kütüphanem</a:t>
            </a:r>
          </a:p>
        </p:txBody>
      </p:sp>
      <p:sp>
        <p:nvSpPr>
          <p:cNvPr id="5" name="İçerik Yer Tutucusu 4"/>
          <p:cNvSpPr>
            <a:spLocks noGrp="1"/>
          </p:cNvSpPr>
          <p:nvPr>
            <p:ph idx="1"/>
          </p:nvPr>
        </p:nvSpPr>
        <p:spPr>
          <a:xfrm>
            <a:off x="1104899" y="1707615"/>
            <a:ext cx="6199283" cy="4583016"/>
          </a:xfrm>
        </p:spPr>
        <p:txBody>
          <a:bodyPr/>
          <a:lstStyle/>
          <a:p>
            <a:pPr>
              <a:spcBef>
                <a:spcPts val="600"/>
              </a:spcBef>
              <a:spcAft>
                <a:spcPts val="1200"/>
              </a:spcAft>
            </a:pPr>
            <a:r>
              <a:rPr lang="tr-TR" dirty="0"/>
              <a:t>Cep kütüphanem, mobil kütüphane uygulamasıdır,</a:t>
            </a:r>
          </a:p>
          <a:p>
            <a:pPr>
              <a:spcBef>
                <a:spcPts val="600"/>
              </a:spcBef>
              <a:spcAft>
                <a:spcPts val="1200"/>
              </a:spcAft>
            </a:pPr>
            <a:r>
              <a:rPr lang="tr-TR" dirty="0"/>
              <a:t>Cep Kütüphanem uygulamasını, App Store ve Google Play üzerinden ücretsiz indirilip kolayca kurabilirsiniz,</a:t>
            </a:r>
          </a:p>
          <a:p>
            <a:pPr>
              <a:spcBef>
                <a:spcPts val="600"/>
              </a:spcBef>
              <a:spcAft>
                <a:spcPts val="1200"/>
              </a:spcAft>
            </a:pPr>
            <a:r>
              <a:rPr lang="tr-TR" dirty="0"/>
              <a:t>Cep Kütüphanem ile,</a:t>
            </a:r>
          </a:p>
          <a:p>
            <a:pPr lvl="1">
              <a:spcAft>
                <a:spcPts val="600"/>
              </a:spcAft>
            </a:pPr>
            <a:r>
              <a:rPr lang="tr-TR" sz="2000" dirty="0"/>
              <a:t>Katalog tarama yapabilir,</a:t>
            </a:r>
          </a:p>
          <a:p>
            <a:pPr lvl="1">
              <a:spcAft>
                <a:spcPts val="600"/>
              </a:spcAft>
            </a:pPr>
            <a:r>
              <a:rPr lang="tr-TR" sz="2000" dirty="0"/>
              <a:t>Kişisel kütüphane hesabınıza erişebilir,</a:t>
            </a:r>
          </a:p>
          <a:p>
            <a:pPr lvl="1">
              <a:spcAft>
                <a:spcPts val="600"/>
              </a:spcAft>
            </a:pPr>
            <a:r>
              <a:rPr lang="tr-TR" sz="2000" dirty="0"/>
              <a:t>Ödünç aldığınız kitapların süresini uzatabilir,</a:t>
            </a:r>
          </a:p>
          <a:p>
            <a:pPr lvl="1">
              <a:spcAft>
                <a:spcPts val="600"/>
              </a:spcAft>
            </a:pPr>
            <a:r>
              <a:rPr lang="tr-TR" sz="2000" dirty="0"/>
              <a:t>Kütüphane bildirimlerini takip edebilirsiniz.</a:t>
            </a:r>
          </a:p>
          <a:p>
            <a:endParaRPr lang="tr-TR" dirty="0"/>
          </a:p>
          <a:p>
            <a:endParaRPr lang="tr-TR" dirty="0"/>
          </a:p>
          <a:p>
            <a:endParaRPr lang="tr-TR" dirty="0"/>
          </a:p>
        </p:txBody>
      </p:sp>
      <p:pic>
        <p:nvPicPr>
          <p:cNvPr id="6"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1261">
            <a:off x="8106242" y="1725116"/>
            <a:ext cx="3276718" cy="4623999"/>
          </a:xfrm>
          <a:prstGeom prst="rect">
            <a:avLst/>
          </a:prstGeom>
        </p:spPr>
      </p:pic>
    </p:spTree>
    <p:extLst>
      <p:ext uri="{BB962C8B-B14F-4D97-AF65-F5344CB8AC3E}">
        <p14:creationId xmlns:p14="http://schemas.microsoft.com/office/powerpoint/2010/main" val="145686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C00000"/>
                </a:solidFill>
              </a:rPr>
              <a:t>Veritabanı Nedir? Nasıl Kullanırım?</a:t>
            </a:r>
            <a:endParaRPr lang="tr-TR" b="1" dirty="0">
              <a:solidFill>
                <a:srgbClr val="C00000"/>
              </a:solidFill>
            </a:endParaRPr>
          </a:p>
        </p:txBody>
      </p:sp>
      <p:sp>
        <p:nvSpPr>
          <p:cNvPr id="4" name="Metin Yer Tutucusu 3"/>
          <p:cNvSpPr>
            <a:spLocks noGrp="1"/>
          </p:cNvSpPr>
          <p:nvPr>
            <p:ph type="body" sz="half" idx="2"/>
          </p:nvPr>
        </p:nvSpPr>
        <p:spPr>
          <a:xfrm>
            <a:off x="1104900" y="1730477"/>
            <a:ext cx="6258789" cy="4739149"/>
          </a:xfrm>
        </p:spPr>
        <p:txBody>
          <a:bodyPr>
            <a:normAutofit/>
          </a:bodyPr>
          <a:lstStyle/>
          <a:p>
            <a:pPr marL="285750" indent="-285750">
              <a:buFont typeface="Arial" panose="020B0604020202020204" pitchFamily="34" charset="0"/>
              <a:buChar char="•"/>
            </a:pPr>
            <a:r>
              <a:rPr lang="tr-TR" sz="2000" dirty="0"/>
              <a:t>Bilgilerin depolandığı bir yazılımdır,</a:t>
            </a:r>
          </a:p>
          <a:p>
            <a:pPr marL="285750" indent="-285750">
              <a:buFont typeface="Arial" panose="020B0604020202020204" pitchFamily="34" charset="0"/>
              <a:buChar char="•"/>
            </a:pPr>
            <a:r>
              <a:rPr lang="tr-TR" sz="2000" dirty="0"/>
              <a:t>Ücretli-ücretsiz olabilir,</a:t>
            </a:r>
          </a:p>
          <a:p>
            <a:pPr marL="285750" indent="-285750">
              <a:buFont typeface="Arial" panose="020B0604020202020204" pitchFamily="34" charset="0"/>
              <a:buChar char="•"/>
            </a:pPr>
            <a:r>
              <a:rPr lang="tr-TR" sz="2000" dirty="0"/>
              <a:t>Erişim için internet bağlantılı bir bilgisayar/telefon gereklidir,</a:t>
            </a:r>
          </a:p>
          <a:p>
            <a:pPr marL="285750" indent="-285750">
              <a:buFont typeface="Arial" panose="020B0604020202020204" pitchFamily="34" charset="0"/>
              <a:buChar char="•"/>
            </a:pPr>
            <a:r>
              <a:rPr lang="tr-TR" sz="2000" dirty="0"/>
              <a:t>Kütüphanemiz 35 adet veritabanına abonedir, </a:t>
            </a:r>
          </a:p>
          <a:p>
            <a:pPr marL="285750" lvl="0" indent="-285750">
              <a:buFont typeface="Arial" panose="020B0604020202020204" pitchFamily="34" charset="0"/>
              <a:buChar char="•"/>
            </a:pPr>
            <a:r>
              <a:rPr lang="tr-TR" sz="2000" dirty="0">
                <a:solidFill>
                  <a:srgbClr val="514843"/>
                </a:solidFill>
              </a:rPr>
              <a:t>Veritabanları personel ve öğrencilerimizin kullanımına açıktır,</a:t>
            </a:r>
          </a:p>
          <a:p>
            <a:pPr marL="285750" lvl="0" indent="-285750">
              <a:buFont typeface="Arial" panose="020B0604020202020204" pitchFamily="34" charset="0"/>
              <a:buChar char="•"/>
            </a:pPr>
            <a:r>
              <a:rPr lang="tr-TR" sz="2000" dirty="0">
                <a:solidFill>
                  <a:srgbClr val="514843"/>
                </a:solidFill>
              </a:rPr>
              <a:t>Veritabanlarına erişim için üniversitenin ağı kullanılmalıdır,</a:t>
            </a:r>
            <a:endParaRPr lang="tr-TR" sz="2000" dirty="0"/>
          </a:p>
          <a:p>
            <a:pPr marL="285750" lvl="0" indent="-285750">
              <a:buFont typeface="Arial" panose="020B0604020202020204" pitchFamily="34" charset="0"/>
              <a:buChar char="•"/>
            </a:pPr>
            <a:r>
              <a:rPr lang="tr-TR" sz="2000" dirty="0"/>
              <a:t>Veri tabanlarına Kütüphane web sayfasından erişebilirsiniz.</a:t>
            </a:r>
          </a:p>
          <a:p>
            <a:pPr lvl="0"/>
            <a:r>
              <a:rPr lang="tr-TR" sz="2000" dirty="0"/>
              <a:t>		</a:t>
            </a:r>
            <a:endParaRPr lang="tr-TR" dirty="0"/>
          </a:p>
        </p:txBody>
      </p:sp>
      <p:pic>
        <p:nvPicPr>
          <p:cNvPr id="6"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3689" y="1993491"/>
            <a:ext cx="3721893" cy="3286432"/>
          </a:xfrm>
        </p:spPr>
      </p:pic>
    </p:spTree>
    <p:extLst>
      <p:ext uri="{BB962C8B-B14F-4D97-AF65-F5344CB8AC3E}">
        <p14:creationId xmlns:p14="http://schemas.microsoft.com/office/powerpoint/2010/main" val="347367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Veri tabanlarında toplu tarama?</a:t>
            </a:r>
          </a:p>
        </p:txBody>
      </p:sp>
      <p:cxnSp>
        <p:nvCxnSpPr>
          <p:cNvPr id="6" name="Düz Ok Bağlayıcısı 5"/>
          <p:cNvCxnSpPr/>
          <p:nvPr/>
        </p:nvCxnSpPr>
        <p:spPr>
          <a:xfrm flipH="1">
            <a:off x="3142058" y="5311790"/>
            <a:ext cx="1015771" cy="0"/>
          </a:xfrm>
          <a:prstGeom prst="straightConnector1">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894901" y="5122843"/>
            <a:ext cx="1247156" cy="352539"/>
          </a:xfrm>
          <a:prstGeom prst="ellipse">
            <a:avLst/>
          </a:prstGeom>
          <a:noFill/>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49537"/>
          </a:xfrm>
          <a:prstGeom prst="rect">
            <a:avLst/>
          </a:prstGeom>
        </p:spPr>
      </p:pic>
      <p:sp>
        <p:nvSpPr>
          <p:cNvPr id="8" name="Oval 7"/>
          <p:cNvSpPr/>
          <p:nvPr/>
        </p:nvSpPr>
        <p:spPr>
          <a:xfrm>
            <a:off x="86032" y="2694039"/>
            <a:ext cx="1408471" cy="4817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4501960" y="4527932"/>
            <a:ext cx="1408471" cy="6830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7" name="Düz Ok Bağlayıcısı 6"/>
          <p:cNvCxnSpPr/>
          <p:nvPr/>
        </p:nvCxnSpPr>
        <p:spPr>
          <a:xfrm flipH="1">
            <a:off x="1494503" y="2530448"/>
            <a:ext cx="1480051" cy="38902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p:cNvCxnSpPr>
            <a:endCxn id="10" idx="1"/>
          </p:cNvCxnSpPr>
          <p:nvPr/>
        </p:nvCxnSpPr>
        <p:spPr>
          <a:xfrm>
            <a:off x="2974554" y="2530448"/>
            <a:ext cx="1733672" cy="209751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8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33920" cy="6858000"/>
          </a:xfrm>
        </p:spPr>
      </p:pic>
      <p:sp>
        <p:nvSpPr>
          <p:cNvPr id="6" name="Ok: Sol 6">
            <a:extLst>
              <a:ext uri="{FF2B5EF4-FFF2-40B4-BE49-F238E27FC236}">
                <a16:creationId xmlns:a16="http://schemas.microsoft.com/office/drawing/2014/main" id="{05B405FA-1B9A-41E0-89EE-2C254FCB754A}"/>
              </a:ext>
            </a:extLst>
          </p:cNvPr>
          <p:cNvSpPr/>
          <p:nvPr/>
        </p:nvSpPr>
        <p:spPr>
          <a:xfrm>
            <a:off x="5855109" y="3137339"/>
            <a:ext cx="1261241" cy="58332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p:cNvPicPr>
            <a:picLocks noChangeAspect="1"/>
          </p:cNvPicPr>
          <p:nvPr/>
        </p:nvPicPr>
        <p:blipFill>
          <a:blip r:embed="rId3"/>
          <a:stretch>
            <a:fillRect/>
          </a:stretch>
        </p:blipFill>
        <p:spPr>
          <a:xfrm>
            <a:off x="0" y="76200"/>
            <a:ext cx="1671484" cy="1012492"/>
          </a:xfrm>
          <a:prstGeom prst="rect">
            <a:avLst/>
          </a:prstGeom>
        </p:spPr>
      </p:pic>
      <p:pic>
        <p:nvPicPr>
          <p:cNvPr id="4" name="Resim 3"/>
          <p:cNvPicPr>
            <a:picLocks noChangeAspect="1"/>
          </p:cNvPicPr>
          <p:nvPr/>
        </p:nvPicPr>
        <p:blipFill>
          <a:blip r:embed="rId4"/>
          <a:stretch>
            <a:fillRect/>
          </a:stretch>
        </p:blipFill>
        <p:spPr>
          <a:xfrm rot="10800000">
            <a:off x="495247" y="1118840"/>
            <a:ext cx="609653" cy="1036410"/>
          </a:xfrm>
          <a:prstGeom prst="rect">
            <a:avLst/>
          </a:prstGeom>
        </p:spPr>
      </p:pic>
    </p:spTree>
    <p:extLst>
      <p:ext uri="{BB962C8B-B14F-4D97-AF65-F5344CB8AC3E}">
        <p14:creationId xmlns:p14="http://schemas.microsoft.com/office/powerpoint/2010/main" val="30454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C00000"/>
                </a:solidFill>
              </a:rPr>
              <a:t>Rosetta Stone Dil Eğitim Veritabanı</a:t>
            </a:r>
          </a:p>
        </p:txBody>
      </p:sp>
      <p:sp>
        <p:nvSpPr>
          <p:cNvPr id="3" name="İçerik Yer Tutucusu 2"/>
          <p:cNvSpPr>
            <a:spLocks noGrp="1"/>
          </p:cNvSpPr>
          <p:nvPr>
            <p:ph idx="1"/>
          </p:nvPr>
        </p:nvSpPr>
        <p:spPr>
          <a:xfrm>
            <a:off x="1141164" y="1750735"/>
            <a:ext cx="5868777" cy="3969773"/>
          </a:xfrm>
        </p:spPr>
        <p:txBody>
          <a:bodyPr>
            <a:normAutofit/>
          </a:bodyPr>
          <a:lstStyle/>
          <a:p>
            <a:pPr algn="just"/>
            <a:r>
              <a:rPr lang="tr-TR" sz="2400" dirty="0">
                <a:latin typeface="Calibri" panose="020F0502020204030204" pitchFamily="34" charset="0"/>
                <a:cs typeface="Calibri" panose="020F0502020204030204" pitchFamily="34" charset="0"/>
              </a:rPr>
              <a:t>Online dil eğitim aracıdır</a:t>
            </a:r>
          </a:p>
          <a:p>
            <a:pPr algn="just"/>
            <a:r>
              <a:rPr lang="en-US" sz="2400" dirty="0">
                <a:latin typeface="Calibri" panose="020F0502020204030204" pitchFamily="34" charset="0"/>
                <a:cs typeface="Calibri" panose="020F0502020204030204" pitchFamily="34" charset="0"/>
              </a:rPr>
              <a:t>30 </a:t>
            </a:r>
            <a:r>
              <a:rPr lang="en-US" sz="2400" dirty="0" err="1">
                <a:latin typeface="Calibri" panose="020F0502020204030204" pitchFamily="34" charset="0"/>
                <a:cs typeface="Calibri" panose="020F0502020204030204" pitchFamily="34" charset="0"/>
              </a:rPr>
              <a:t>dilde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konuşma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yazma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okuma</a:t>
            </a:r>
            <a:r>
              <a:rPr lang="en-US" sz="2400" dirty="0">
                <a:latin typeface="Calibri" panose="020F0502020204030204" pitchFamily="34" charset="0"/>
                <a:cs typeface="Calibri" panose="020F0502020204030204" pitchFamily="34" charset="0"/>
              </a:rPr>
              <a:t> ve </a:t>
            </a:r>
            <a:r>
              <a:rPr lang="en-US" sz="2400" dirty="0" err="1">
                <a:latin typeface="Calibri" panose="020F0502020204030204" pitchFamily="34" charset="0"/>
                <a:cs typeface="Calibri" panose="020F0502020204030204" pitchFamily="34" charset="0"/>
              </a:rPr>
              <a:t>anlama</a:t>
            </a:r>
            <a:endParaRPr lang="tr-TR" sz="2400" dirty="0">
              <a:latin typeface="Calibri" panose="020F0502020204030204" pitchFamily="34" charset="0"/>
              <a:cs typeface="Calibri" panose="020F0502020204030204" pitchFamily="34" charset="0"/>
            </a:endParaRPr>
          </a:p>
          <a:p>
            <a:pPr algn="just"/>
            <a:r>
              <a:rPr lang="es-ES" sz="2400" dirty="0">
                <a:latin typeface="Calibri" panose="020F0502020204030204" pitchFamily="34" charset="0"/>
                <a:cs typeface="Calibri" panose="020F0502020204030204" pitchFamily="34" charset="0"/>
              </a:rPr>
              <a:t>Her yaş ve dil seviyesinde eğitim</a:t>
            </a:r>
            <a:endParaRPr lang="tr-TR" sz="2400" dirty="0">
              <a:latin typeface="Calibri" panose="020F0502020204030204" pitchFamily="34" charset="0"/>
              <a:cs typeface="Calibri" panose="020F0502020204030204" pitchFamily="34" charset="0"/>
            </a:endParaRPr>
          </a:p>
          <a:p>
            <a:pPr algn="just"/>
            <a:r>
              <a:rPr lang="tr-TR" sz="2400" dirty="0">
                <a:latin typeface="Calibri" panose="020F0502020204030204" pitchFamily="34" charset="0"/>
                <a:cs typeface="Calibri" panose="020F0502020204030204" pitchFamily="34" charset="0"/>
              </a:rPr>
              <a:t>Kısa sürede, eğlenerek dil öğrenme</a:t>
            </a:r>
          </a:p>
          <a:p>
            <a:pPr algn="just"/>
            <a:r>
              <a:rPr lang="tr-TR" sz="2400" dirty="0">
                <a:latin typeface="Calibri" panose="020F0502020204030204" pitchFamily="34" charset="0"/>
                <a:cs typeface="Calibri" panose="020F0502020204030204" pitchFamily="34" charset="0"/>
              </a:rPr>
              <a:t>Mobil uygulama </a:t>
            </a:r>
            <a:r>
              <a:rPr lang="tr-TR" sz="2400" dirty="0" err="1">
                <a:latin typeface="Calibri" panose="020F0502020204030204" pitchFamily="34" charset="0"/>
                <a:cs typeface="Calibri" panose="020F0502020204030204" pitchFamily="34" charset="0"/>
              </a:rPr>
              <a:t>arayüzü</a:t>
            </a:r>
            <a:endParaRPr lang="tr-TR" sz="2400" dirty="0">
              <a:latin typeface="Calibri" panose="020F0502020204030204" pitchFamily="34" charset="0"/>
              <a:cs typeface="Calibri" panose="020F0502020204030204" pitchFamily="34" charset="0"/>
            </a:endParaRPr>
          </a:p>
          <a:p>
            <a:endParaRPr lang="tr-TR" sz="2400" dirty="0"/>
          </a:p>
        </p:txBody>
      </p:sp>
      <p:pic>
        <p:nvPicPr>
          <p:cNvPr id="4" name="Resim 3"/>
          <p:cNvPicPr>
            <a:picLocks noChangeAspect="1"/>
          </p:cNvPicPr>
          <p:nvPr/>
        </p:nvPicPr>
        <p:blipFill>
          <a:blip r:embed="rId2"/>
          <a:stretch>
            <a:fillRect/>
          </a:stretch>
        </p:blipFill>
        <p:spPr>
          <a:xfrm>
            <a:off x="7604840" y="1523081"/>
            <a:ext cx="3643294" cy="4853412"/>
          </a:xfrm>
          <a:prstGeom prst="rect">
            <a:avLst/>
          </a:prstGeom>
        </p:spPr>
      </p:pic>
    </p:spTree>
    <p:extLst>
      <p:ext uri="{BB962C8B-B14F-4D97-AF65-F5344CB8AC3E}">
        <p14:creationId xmlns:p14="http://schemas.microsoft.com/office/powerpoint/2010/main" val="102795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C00000"/>
                </a:solidFill>
              </a:rPr>
              <a:t>Tümer Altaş Sınavlara Hazırlık Dil Veritabanı</a:t>
            </a:r>
          </a:p>
        </p:txBody>
      </p:sp>
      <p:sp>
        <p:nvSpPr>
          <p:cNvPr id="3" name="İçerik Yer Tutucusu 2"/>
          <p:cNvSpPr>
            <a:spLocks noGrp="1"/>
          </p:cNvSpPr>
          <p:nvPr>
            <p:ph idx="1"/>
          </p:nvPr>
        </p:nvSpPr>
        <p:spPr>
          <a:xfrm>
            <a:off x="1104900" y="1743694"/>
            <a:ext cx="6133182" cy="4156587"/>
          </a:xfrm>
        </p:spPr>
        <p:txBody>
          <a:bodyPr>
            <a:normAutofit fontScale="92500"/>
          </a:bodyPr>
          <a:lstStyle/>
          <a:p>
            <a:pPr>
              <a:lnSpc>
                <a:spcPct val="120000"/>
              </a:lnSpc>
              <a:spcBef>
                <a:spcPts val="1200"/>
              </a:spcBef>
              <a:spcAft>
                <a:spcPts val="1200"/>
              </a:spcAft>
            </a:pPr>
            <a:r>
              <a:rPr lang="tr-TR" sz="2600" dirty="0"/>
              <a:t>Dil sınavlarına hazırlık online </a:t>
            </a:r>
            <a:r>
              <a:rPr lang="tr-TR" sz="2600" dirty="0" err="1"/>
              <a:t>veritabanı</a:t>
            </a:r>
            <a:r>
              <a:rPr lang="tr-TR" sz="2600" dirty="0"/>
              <a:t> (YDS, YÖKDİL, IELTS vb.)</a:t>
            </a:r>
          </a:p>
          <a:p>
            <a:pPr>
              <a:lnSpc>
                <a:spcPct val="120000"/>
              </a:lnSpc>
              <a:spcBef>
                <a:spcPts val="1200"/>
              </a:spcBef>
              <a:spcAft>
                <a:spcPts val="1200"/>
              </a:spcAft>
            </a:pPr>
            <a:r>
              <a:rPr lang="es-ES" sz="2600" dirty="0"/>
              <a:t>10.000</a:t>
            </a:r>
            <a:r>
              <a:rPr lang="tr-TR" sz="2600" dirty="0"/>
              <a:t>’ den fazla</a:t>
            </a:r>
            <a:r>
              <a:rPr lang="es-ES" sz="2600" dirty="0"/>
              <a:t> ses ve video dosyası</a:t>
            </a:r>
            <a:endParaRPr lang="tr-TR" sz="2600" dirty="0"/>
          </a:p>
          <a:p>
            <a:pPr>
              <a:lnSpc>
                <a:spcPct val="120000"/>
              </a:lnSpc>
              <a:spcBef>
                <a:spcPts val="1200"/>
              </a:spcBef>
              <a:spcAft>
                <a:spcPts val="1200"/>
              </a:spcAft>
            </a:pPr>
            <a:r>
              <a:rPr lang="tr-TR" sz="2600" dirty="0"/>
              <a:t>Görüntülü gramer konu anlatımı</a:t>
            </a:r>
          </a:p>
          <a:p>
            <a:pPr>
              <a:lnSpc>
                <a:spcPct val="120000"/>
              </a:lnSpc>
              <a:spcBef>
                <a:spcPts val="1200"/>
              </a:spcBef>
              <a:spcAft>
                <a:spcPts val="1200"/>
              </a:spcAft>
            </a:pPr>
            <a:r>
              <a:rPr lang="tr-TR" sz="2600" dirty="0"/>
              <a:t>Çıkmış sınav soruları ve deneme sınavları</a:t>
            </a:r>
          </a:p>
          <a:p>
            <a:pPr>
              <a:lnSpc>
                <a:spcPct val="120000"/>
              </a:lnSpc>
              <a:spcBef>
                <a:spcPts val="1200"/>
              </a:spcBef>
              <a:spcAft>
                <a:spcPts val="1200"/>
              </a:spcAft>
            </a:pPr>
            <a:r>
              <a:rPr lang="tr-TR" sz="2600" dirty="0"/>
              <a:t>Mobil uygulama </a:t>
            </a:r>
            <a:r>
              <a:rPr lang="tr-TR" sz="2600" dirty="0" err="1"/>
              <a:t>arayüzü</a:t>
            </a:r>
            <a:endParaRPr lang="tr-TR" sz="2600" dirty="0"/>
          </a:p>
          <a:p>
            <a:endParaRPr lang="tr-TR" dirty="0"/>
          </a:p>
        </p:txBody>
      </p:sp>
      <p:pic>
        <p:nvPicPr>
          <p:cNvPr id="6" name="Resim 5"/>
          <p:cNvPicPr>
            <a:picLocks noChangeAspect="1"/>
          </p:cNvPicPr>
          <p:nvPr/>
        </p:nvPicPr>
        <p:blipFill>
          <a:blip r:embed="rId3"/>
          <a:stretch>
            <a:fillRect/>
          </a:stretch>
        </p:blipFill>
        <p:spPr>
          <a:xfrm>
            <a:off x="7409258" y="1471775"/>
            <a:ext cx="3819543" cy="4700423"/>
          </a:xfrm>
          <a:prstGeom prst="rect">
            <a:avLst/>
          </a:prstGeom>
        </p:spPr>
      </p:pic>
    </p:spTree>
    <p:extLst>
      <p:ext uri="{BB962C8B-B14F-4D97-AF65-F5344CB8AC3E}">
        <p14:creationId xmlns:p14="http://schemas.microsoft.com/office/powerpoint/2010/main" val="41959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BBD586-150C-4952-87FA-660FAD9F2E04}"/>
              </a:ext>
            </a:extLst>
          </p:cNvPr>
          <p:cNvSpPr>
            <a:spLocks noGrp="1"/>
          </p:cNvSpPr>
          <p:nvPr>
            <p:ph type="title"/>
          </p:nvPr>
        </p:nvSpPr>
        <p:spPr>
          <a:xfrm>
            <a:off x="7208159" y="425669"/>
            <a:ext cx="4343758" cy="675462"/>
          </a:xfrm>
        </p:spPr>
        <p:txBody>
          <a:bodyPr vert="horz" lIns="91440" tIns="45720" rIns="91440" bIns="45720" rtlCol="0" anchor="b">
            <a:normAutofit/>
          </a:bodyPr>
          <a:lstStyle/>
          <a:p>
            <a:r>
              <a:rPr lang="en-US" dirty="0">
                <a:solidFill>
                  <a:srgbClr val="FF0000"/>
                </a:solidFill>
              </a:rPr>
              <a:t>Vidobu Veritabanı</a:t>
            </a:r>
          </a:p>
        </p:txBody>
      </p:sp>
      <p:sp>
        <p:nvSpPr>
          <p:cNvPr id="3" name="İçerik Yer Tutucusu 2">
            <a:extLst>
              <a:ext uri="{FF2B5EF4-FFF2-40B4-BE49-F238E27FC236}">
                <a16:creationId xmlns:a16="http://schemas.microsoft.com/office/drawing/2014/main" id="{EFA40F28-2FBB-4A62-94FC-63B537E447A8}"/>
              </a:ext>
            </a:extLst>
          </p:cNvPr>
          <p:cNvSpPr>
            <a:spLocks noGrp="1"/>
          </p:cNvSpPr>
          <p:nvPr>
            <p:ph idx="1"/>
          </p:nvPr>
        </p:nvSpPr>
        <p:spPr>
          <a:xfrm>
            <a:off x="7208159" y="1860331"/>
            <a:ext cx="4726337" cy="4572000"/>
          </a:xfrm>
        </p:spPr>
        <p:txBody>
          <a:bodyPr vert="horz" lIns="91440" tIns="45720" rIns="91440" bIns="45720" rtlCol="0" anchor="t">
            <a:normAutofit/>
          </a:bodyPr>
          <a:lstStyle/>
          <a:p>
            <a:pPr marL="0" indent="0">
              <a:lnSpc>
                <a:spcPct val="150000"/>
              </a:lnSpc>
              <a:spcBef>
                <a:spcPts val="1000"/>
              </a:spcBef>
              <a:buNone/>
            </a:pPr>
            <a:r>
              <a:rPr lang="en-US" dirty="0"/>
              <a:t>Vidobu</a:t>
            </a:r>
            <a:r>
              <a:rPr lang="tr-TR" dirty="0"/>
              <a:t> Türkçe dilinde kişisel gelişim, mesleki gelişim, bilişim teknolojileri, fotoğrafçılık, grafik tasarım, web tasarım, programlama, 3D modelleme ve animasyon, video montaj ve düzenleme alanlarındaki eğitimleri, alanında uzman eğitmenler ile sağlayan online video eğitim platformudur.</a:t>
            </a:r>
            <a:endParaRPr lang="en-US" dirty="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çizim içeren bir resim&#10;&#10;Açıklama otomatik olarak oluşturuldu">
            <a:extLst>
              <a:ext uri="{FF2B5EF4-FFF2-40B4-BE49-F238E27FC236}">
                <a16:creationId xmlns:a16="http://schemas.microsoft.com/office/drawing/2014/main" id="{DBA88898-C259-4351-8C28-CB7FFCFA4C87}"/>
              </a:ext>
            </a:extLst>
          </p:cNvPr>
          <p:cNvPicPr>
            <a:picLocks noChangeAspect="1"/>
          </p:cNvPicPr>
          <p:nvPr/>
        </p:nvPicPr>
        <p:blipFill rotWithShape="1">
          <a:blip r:embed="rId2">
            <a:extLst>
              <a:ext uri="{28A0092B-C50C-407E-A947-70E740481C1C}">
                <a14:useLocalDpi xmlns:a14="http://schemas.microsoft.com/office/drawing/2010/main" val="0"/>
              </a:ext>
            </a:extLst>
          </a:blip>
          <a:srcRect l="18439" r="1765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811135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çerik Yer Tutucusu 4" descr="bina, açık hava, ön, geniş içeren bir resim&#10;&#10;Açıklama otomatik olarak oluşturuldu">
            <a:extLst>
              <a:ext uri="{FF2B5EF4-FFF2-40B4-BE49-F238E27FC236}">
                <a16:creationId xmlns:a16="http://schemas.microsoft.com/office/drawing/2014/main" id="{42D114FD-C4F7-4B12-946C-6A08B4E8E0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188" r="-3" b="20159"/>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9" name="Resim 18" descr="iç mekan, tablo, kütüphane, mutfak içeren bir resim&#10;&#10;Açıklama otomatik olarak oluşturuldu">
            <a:extLst>
              <a:ext uri="{FF2B5EF4-FFF2-40B4-BE49-F238E27FC236}">
                <a16:creationId xmlns:a16="http://schemas.microsoft.com/office/drawing/2014/main" id="{61DD480A-6907-4367-B618-46D32FB98C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23" r="-3" b="446"/>
          <a:stretch/>
        </p:blipFill>
        <p:spPr>
          <a:xfrm>
            <a:off x="5622231" y="1798"/>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5" name="İçerik Yer Tutucusu 14" descr="iç mekan, kitap, raf, tavan içeren bir resim&#10;&#10;Açıklama otomatik olarak oluşturuldu">
            <a:extLst>
              <a:ext uri="{FF2B5EF4-FFF2-40B4-BE49-F238E27FC236}">
                <a16:creationId xmlns:a16="http://schemas.microsoft.com/office/drawing/2014/main" id="{A4C5CE75-7994-4E2E-9861-F9A4C48650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489" r="1" b="1"/>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9" name="Rectangle 150">
            <a:extLst>
              <a:ext uri="{FF2B5EF4-FFF2-40B4-BE49-F238E27FC236}">
                <a16:creationId xmlns:a16="http://schemas.microsoft.com/office/drawing/2014/main" id="{64AFA3A8-9F0E-405F-8E68-33CD4C529593}"/>
              </a:ext>
            </a:extLst>
          </p:cNvPr>
          <p:cNvSpPr txBox="1">
            <a:spLocks noGrp="1" noChangeArrowheads="1"/>
          </p:cNvSpPr>
          <p:nvPr>
            <p:ph idx="1"/>
          </p:nvPr>
        </p:nvSpPr>
        <p:spPr>
          <a:xfrm>
            <a:off x="4291102" y="3889683"/>
            <a:ext cx="7674925" cy="2384994"/>
          </a:xfrm>
          <a:prstGeom prst="rect">
            <a:avLst/>
          </a:prstGeom>
        </p:spPr>
        <p:txBody>
          <a:bodyPr vert="horz" lIns="0" tIns="45720" rIns="0" bIns="45720" rtlCol="0" anchor="b">
            <a:normAutofit fontScale="92500" lnSpcReduction="20000"/>
          </a:bodyPr>
          <a:lstStyle>
            <a:lvl1pPr algn="l" defTabSz="914400" rtl="0" eaLnBrk="1" latinLnBrk="0" hangingPunct="1">
              <a:lnSpc>
                <a:spcPct val="90000"/>
              </a:lnSpc>
              <a:spcBef>
                <a:spcPct val="0"/>
              </a:spcBef>
              <a:buNone/>
              <a:defRPr lang="tr-TR" sz="2800" kern="1200">
                <a:solidFill>
                  <a:schemeClr val="tx1"/>
                </a:solidFill>
                <a:latin typeface="+mj-lt"/>
                <a:ea typeface="+mj-ea"/>
                <a:cs typeface="+mj-cs"/>
              </a:defRPr>
            </a:lvl1pPr>
          </a:lstStyle>
          <a:p>
            <a:pPr algn="ctr"/>
            <a:r>
              <a:rPr lang="tr-TR" altLang="tr-TR" b="1" dirty="0">
                <a:solidFill>
                  <a:srgbClr val="C00000"/>
                </a:solidFill>
              </a:rPr>
              <a:t>Teşekkürler..</a:t>
            </a:r>
          </a:p>
          <a:p>
            <a:pPr algn="ctr"/>
            <a:endParaRPr lang="tr-TR" altLang="tr-TR" b="1" dirty="0">
              <a:solidFill>
                <a:srgbClr val="C00000"/>
              </a:solidFill>
            </a:endParaRPr>
          </a:p>
          <a:p>
            <a:pPr algn="ctr"/>
            <a:br>
              <a:rPr lang="tr-TR" altLang="tr-TR" b="1" dirty="0">
                <a:solidFill>
                  <a:srgbClr val="C00000"/>
                </a:solidFill>
              </a:rPr>
            </a:br>
            <a:endParaRPr lang="tr-TR" altLang="tr-TR" b="1" dirty="0">
              <a:solidFill>
                <a:srgbClr val="C00000"/>
              </a:solidFill>
            </a:endParaRPr>
          </a:p>
          <a:p>
            <a:pPr algn="ctr"/>
            <a:r>
              <a:rPr lang="tr-TR" altLang="tr-TR" sz="2400" b="1" dirty="0">
                <a:solidFill>
                  <a:srgbClr val="C00000"/>
                </a:solidFill>
              </a:rPr>
              <a:t>@bartinkutuphane</a:t>
            </a:r>
          </a:p>
          <a:p>
            <a:pPr algn="ctr"/>
            <a:endParaRPr lang="tr-TR" altLang="tr-TR" b="1" dirty="0">
              <a:solidFill>
                <a:srgbClr val="C00000"/>
              </a:solidFill>
            </a:endParaRPr>
          </a:p>
          <a:p>
            <a:pPr algn="ctr"/>
            <a:br>
              <a:rPr lang="tr-TR" altLang="tr-TR" b="1" dirty="0">
                <a:solidFill>
                  <a:srgbClr val="C00000"/>
                </a:solidFill>
              </a:rPr>
            </a:br>
            <a:endParaRPr lang="tr-TR" altLang="tr-TR" b="1" dirty="0">
              <a:solidFill>
                <a:srgbClr val="C00000"/>
              </a:solidFill>
            </a:endParaRPr>
          </a:p>
        </p:txBody>
      </p:sp>
      <p:pic>
        <p:nvPicPr>
          <p:cNvPr id="3" name="Resim 2">
            <a:extLst>
              <a:ext uri="{FF2B5EF4-FFF2-40B4-BE49-F238E27FC236}">
                <a16:creationId xmlns:a16="http://schemas.microsoft.com/office/drawing/2014/main" id="{EC32AEEE-BD60-45D5-8909-9B9AE9006B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1105" y="4871224"/>
            <a:ext cx="748451" cy="898142"/>
          </a:xfrm>
          <a:prstGeom prst="rect">
            <a:avLst/>
          </a:prstGeom>
        </p:spPr>
      </p:pic>
      <p:pic>
        <p:nvPicPr>
          <p:cNvPr id="5" name="Resim 4">
            <a:extLst>
              <a:ext uri="{FF2B5EF4-FFF2-40B4-BE49-F238E27FC236}">
                <a16:creationId xmlns:a16="http://schemas.microsoft.com/office/drawing/2014/main" id="{1C414338-F0E1-47BE-AD99-45EECE681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925" y="4982232"/>
            <a:ext cx="905485" cy="676127"/>
          </a:xfrm>
          <a:prstGeom prst="rect">
            <a:avLst/>
          </a:prstGeom>
        </p:spPr>
      </p:pic>
    </p:spTree>
    <p:extLst>
      <p:ext uri="{BB962C8B-B14F-4D97-AF65-F5344CB8AC3E}">
        <p14:creationId xmlns:p14="http://schemas.microsoft.com/office/powerpoint/2010/main" val="338228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471C68-78FD-43D7-99C8-5E7B46FDBBAE}"/>
              </a:ext>
            </a:extLst>
          </p:cNvPr>
          <p:cNvSpPr>
            <a:spLocks noGrp="1"/>
          </p:cNvSpPr>
          <p:nvPr>
            <p:ph type="title"/>
          </p:nvPr>
        </p:nvSpPr>
        <p:spPr>
          <a:xfrm>
            <a:off x="609600" y="1291130"/>
            <a:ext cx="10972800" cy="947573"/>
          </a:xfrm>
        </p:spPr>
        <p:txBody>
          <a:bodyPr/>
          <a:lstStyle/>
          <a:p>
            <a:r>
              <a:rPr lang="tr-TR" sz="3600" b="1" dirty="0">
                <a:solidFill>
                  <a:srgbClr val="FF9900"/>
                </a:solidFill>
              </a:rPr>
              <a:t>Bilgi Okuryazarlığı?</a:t>
            </a:r>
            <a:endParaRPr lang="en-US" b="1" dirty="0"/>
          </a:p>
        </p:txBody>
      </p:sp>
      <p:sp>
        <p:nvSpPr>
          <p:cNvPr id="3" name="İçerik Yer Tutucusu 2">
            <a:extLst>
              <a:ext uri="{FF2B5EF4-FFF2-40B4-BE49-F238E27FC236}">
                <a16:creationId xmlns:a16="http://schemas.microsoft.com/office/drawing/2014/main" id="{B97BD3CA-F074-4409-AA99-955392E32BC0}"/>
              </a:ext>
            </a:extLst>
          </p:cNvPr>
          <p:cNvSpPr>
            <a:spLocks noGrp="1"/>
          </p:cNvSpPr>
          <p:nvPr>
            <p:ph idx="1"/>
          </p:nvPr>
        </p:nvSpPr>
        <p:spPr>
          <a:xfrm>
            <a:off x="609600" y="2238703"/>
            <a:ext cx="10972800" cy="4192872"/>
          </a:xfrm>
        </p:spPr>
        <p:txBody>
          <a:bodyPr>
            <a:normAutofit/>
          </a:bodyPr>
          <a:lstStyle/>
          <a:p>
            <a:r>
              <a:rPr lang="tr-TR" sz="2800" dirty="0"/>
              <a:t>The American Library Association </a:t>
            </a:r>
            <a:r>
              <a:rPr lang="tr-TR" sz="2800" b="1" u="sng" dirty="0"/>
              <a:t>bilgi okuryazarı bireyi </a:t>
            </a:r>
            <a:r>
              <a:rPr lang="tr-TR" sz="2800" dirty="0"/>
              <a:t>şöyle tanımlar:</a:t>
            </a:r>
          </a:p>
          <a:p>
            <a:pPr lvl="1"/>
            <a:r>
              <a:rPr lang="tr-TR" sz="2800" dirty="0"/>
              <a:t>Bilgi gereksiniminin boyutunu belirler </a:t>
            </a:r>
          </a:p>
          <a:p>
            <a:pPr lvl="1"/>
            <a:r>
              <a:rPr lang="tr-TR" sz="2800" dirty="0"/>
              <a:t>Gereksinim duyduğu bilgiye etkin ve yeterli olarak erişir </a:t>
            </a:r>
          </a:p>
          <a:p>
            <a:pPr lvl="1"/>
            <a:r>
              <a:rPr lang="tr-TR" sz="2800" dirty="0"/>
              <a:t>Bilgiyi ve bilgi kaynaklarını eleştirel olarak değerlendirir </a:t>
            </a:r>
          </a:p>
          <a:p>
            <a:pPr lvl="1"/>
            <a:r>
              <a:rPr lang="tr-TR" sz="2800" dirty="0"/>
              <a:t>Seçmiş olduğu bilgiyi kendi bilgi altyapısı ile birleştirir </a:t>
            </a:r>
          </a:p>
          <a:p>
            <a:pPr lvl="1"/>
            <a:r>
              <a:rPr lang="tr-TR" sz="2800" dirty="0"/>
              <a:t>Bilgiye erişimi ve bu bilgiyi kullanmayı etik ve yasal olarak gerçekleştirir.</a:t>
            </a:r>
            <a:endParaRPr lang="en-US" sz="2800" b="1" dirty="0"/>
          </a:p>
          <a:p>
            <a:endParaRPr lang="en-US" dirty="0"/>
          </a:p>
        </p:txBody>
      </p:sp>
    </p:spTree>
    <p:extLst>
      <p:ext uri="{BB962C8B-B14F-4D97-AF65-F5344CB8AC3E}">
        <p14:creationId xmlns:p14="http://schemas.microsoft.com/office/powerpoint/2010/main" val="47155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Niçin Bilgi Okuryazarlığı?</a:t>
            </a:r>
          </a:p>
        </p:txBody>
      </p:sp>
      <p:sp>
        <p:nvSpPr>
          <p:cNvPr id="3" name="Content Placeholder 2"/>
          <p:cNvSpPr>
            <a:spLocks noGrp="1"/>
          </p:cNvSpPr>
          <p:nvPr>
            <p:ph idx="1"/>
          </p:nvPr>
        </p:nvSpPr>
        <p:spPr/>
        <p:txBody>
          <a:bodyPr>
            <a:normAutofit/>
          </a:bodyPr>
          <a:lstStyle/>
          <a:p>
            <a:r>
              <a:rPr lang="tr-TR" b="1" dirty="0"/>
              <a:t>Bilgi Patlaması</a:t>
            </a:r>
          </a:p>
          <a:p>
            <a:r>
              <a:rPr lang="tr-TR" b="1" dirty="0"/>
              <a:t>Bilgi Çağı</a:t>
            </a:r>
          </a:p>
          <a:p>
            <a:r>
              <a:rPr lang="tr-TR" b="1" dirty="0"/>
              <a:t>Bilgi Toplumu</a:t>
            </a:r>
          </a:p>
          <a:p>
            <a:r>
              <a:rPr lang="tr-TR" b="1" dirty="0"/>
              <a:t>Dijital Varsıllık/Yoksulluk</a:t>
            </a:r>
          </a:p>
          <a:p>
            <a:r>
              <a:rPr lang="tr-TR" b="1" dirty="0"/>
              <a:t>Öğrenmeyi öğrenme</a:t>
            </a:r>
          </a:p>
          <a:p>
            <a:r>
              <a:rPr lang="tr-TR" b="1" dirty="0"/>
              <a:t>Yaşam Boyu Öğrenme…</a:t>
            </a:r>
          </a:p>
          <a:p>
            <a:endParaRPr lang="en-US" dirty="0"/>
          </a:p>
          <a:p>
            <a:endParaRPr lang="en-US" dirty="0"/>
          </a:p>
        </p:txBody>
      </p:sp>
      <p:pic>
        <p:nvPicPr>
          <p:cNvPr id="4" name="Resim 3"/>
          <p:cNvPicPr>
            <a:picLocks noChangeAspect="1"/>
          </p:cNvPicPr>
          <p:nvPr/>
        </p:nvPicPr>
        <p:blipFill>
          <a:blip r:embed="rId3"/>
          <a:stretch>
            <a:fillRect/>
          </a:stretch>
        </p:blipFill>
        <p:spPr>
          <a:xfrm>
            <a:off x="7403690" y="2648124"/>
            <a:ext cx="4426360" cy="3045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330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7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2782" y="867105"/>
            <a:ext cx="5314536" cy="1166648"/>
          </a:xfrm>
        </p:spPr>
        <p:txBody>
          <a:bodyPr>
            <a:normAutofit/>
          </a:bodyPr>
          <a:lstStyle/>
          <a:p>
            <a:r>
              <a:rPr lang="tr-TR" dirty="0"/>
              <a:t>Okur-Yazar?</a:t>
            </a:r>
            <a:endParaRPr lang="en-US" dirty="0"/>
          </a:p>
        </p:txBody>
      </p:sp>
      <p:sp>
        <p:nvSpPr>
          <p:cNvPr id="19" name="Freeform: Shape 1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sers\user\Desktop\ders sunumları\tumblr_static_1234497_512026098875628_195335756_n.jpg">
            <a:extLst>
              <a:ext uri="{FF2B5EF4-FFF2-40B4-BE49-F238E27FC236}">
                <a16:creationId xmlns:a16="http://schemas.microsoft.com/office/drawing/2014/main" id="{CBE2C4B1-8F63-452C-ACBA-960C103CACAE}"/>
              </a:ext>
            </a:extLst>
          </p:cNvPr>
          <p:cNvPicPr>
            <a:picLocks noChangeAspect="1" noChangeArrowheads="1"/>
          </p:cNvPicPr>
          <p:nvPr/>
        </p:nvPicPr>
        <p:blipFill rotWithShape="1">
          <a:blip r:embed="rId3" cstate="print"/>
          <a:srcRect l="1888" r="1877" b="-2"/>
          <a:stretch/>
        </p:blipFill>
        <p:spPr bwMode="auto">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p:spPr>
      </p:pic>
      <p:sp>
        <p:nvSpPr>
          <p:cNvPr id="3" name="Content Placeholder 2"/>
          <p:cNvSpPr>
            <a:spLocks noGrp="1"/>
          </p:cNvSpPr>
          <p:nvPr>
            <p:ph idx="1"/>
          </p:nvPr>
        </p:nvSpPr>
        <p:spPr>
          <a:xfrm>
            <a:off x="6234329" y="2364829"/>
            <a:ext cx="5314543" cy="4335516"/>
          </a:xfrm>
        </p:spPr>
        <p:txBody>
          <a:bodyPr anchor="t">
            <a:normAutofit/>
          </a:bodyPr>
          <a:lstStyle/>
          <a:p>
            <a:r>
              <a:rPr lang="tr-TR" b="1" dirty="0">
                <a:solidFill>
                  <a:schemeClr val="tx1"/>
                </a:solidFill>
              </a:rPr>
              <a:t>Okuma-yazma: </a:t>
            </a:r>
            <a:r>
              <a:rPr lang="tr-TR" dirty="0">
                <a:solidFill>
                  <a:schemeClr val="tx1"/>
                </a:solidFill>
              </a:rPr>
              <a:t>Alfabe aracılığı ile yazılı metinlerin okunması ve yazılması, (Kurudayıoğlu ve Tüzel,  2010, s.284)</a:t>
            </a:r>
          </a:p>
          <a:p>
            <a:endParaRPr lang="tr-TR" b="1" dirty="0">
              <a:solidFill>
                <a:schemeClr val="tx1"/>
              </a:solidFill>
            </a:endParaRPr>
          </a:p>
          <a:p>
            <a:r>
              <a:rPr lang="tr-TR" b="1" dirty="0">
                <a:solidFill>
                  <a:schemeClr val="tx1"/>
                </a:solidFill>
              </a:rPr>
              <a:t>Okuryazar: </a:t>
            </a:r>
            <a:r>
              <a:rPr lang="tr-TR" dirty="0">
                <a:solidFill>
                  <a:schemeClr val="tx1"/>
                </a:solidFill>
              </a:rPr>
              <a:t>Okuması yazması olan, öğrenim görmüş kimse, (TDK Güncel Türkçe Sözlük)*</a:t>
            </a:r>
          </a:p>
          <a:p>
            <a:pPr marL="0" indent="0">
              <a:buNone/>
            </a:pPr>
            <a:endParaRPr lang="en-US" sz="1800" dirty="0"/>
          </a:p>
          <a:p>
            <a:endParaRPr lang="en-US" sz="1800" dirty="0"/>
          </a:p>
        </p:txBody>
      </p:sp>
    </p:spTree>
    <p:extLst>
      <p:ext uri="{BB962C8B-B14F-4D97-AF65-F5344CB8AC3E}">
        <p14:creationId xmlns:p14="http://schemas.microsoft.com/office/powerpoint/2010/main" val="126268614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73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E8F5C8-9AAC-4845-A1C3-FE8EF2D018E4}"/>
              </a:ext>
            </a:extLst>
          </p:cNvPr>
          <p:cNvSpPr>
            <a:spLocks noGrp="1"/>
          </p:cNvSpPr>
          <p:nvPr>
            <p:ph type="title"/>
          </p:nvPr>
        </p:nvSpPr>
        <p:spPr>
          <a:xfrm>
            <a:off x="5609220" y="141174"/>
            <a:ext cx="6132787" cy="1325563"/>
          </a:xfrm>
        </p:spPr>
        <p:txBody>
          <a:bodyPr>
            <a:normAutofit/>
          </a:bodyPr>
          <a:lstStyle/>
          <a:p>
            <a:pPr algn="ctr"/>
            <a:r>
              <a:rPr lang="tr-TR" b="1" dirty="0"/>
              <a:t>Günümüzde Okur-Yazar Olmak Yeterli mi?</a:t>
            </a:r>
            <a:endParaRPr lang="en-US" dirty="0"/>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4318BD6-3122-4077-828B-595127441EA3}"/>
              </a:ext>
            </a:extLst>
          </p:cNvPr>
          <p:cNvPicPr>
            <a:picLocks noChangeAspect="1"/>
          </p:cNvPicPr>
          <p:nvPr/>
        </p:nvPicPr>
        <p:blipFill rotWithShape="1">
          <a:blip r:embed="rId2"/>
          <a:srcRect l="18725" r="27144"/>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2" name="İçerik Yer Tutucusu 11">
            <a:extLst>
              <a:ext uri="{FF2B5EF4-FFF2-40B4-BE49-F238E27FC236}">
                <a16:creationId xmlns:a16="http://schemas.microsoft.com/office/drawing/2014/main" id="{E6FF6702-E7A6-4941-9FFF-0F2D7B2F4815}"/>
              </a:ext>
            </a:extLst>
          </p:cNvPr>
          <p:cNvSpPr>
            <a:spLocks noGrp="1"/>
          </p:cNvSpPr>
          <p:nvPr>
            <p:ph idx="1"/>
          </p:nvPr>
        </p:nvSpPr>
        <p:spPr>
          <a:xfrm>
            <a:off x="6234329" y="1466737"/>
            <a:ext cx="5314543" cy="4981359"/>
          </a:xfrm>
        </p:spPr>
        <p:txBody>
          <a:bodyPr anchor="t">
            <a:noAutofit/>
          </a:bodyPr>
          <a:lstStyle/>
          <a:p>
            <a:pPr>
              <a:lnSpc>
                <a:spcPct val="150000"/>
              </a:lnSpc>
            </a:pPr>
            <a:r>
              <a:rPr lang="tr-TR" sz="2400" dirty="0">
                <a:solidFill>
                  <a:schemeClr val="tx1"/>
                </a:solidFill>
              </a:rPr>
              <a:t>Bilgisayar okuryazarlığı</a:t>
            </a:r>
          </a:p>
          <a:p>
            <a:pPr>
              <a:lnSpc>
                <a:spcPct val="150000"/>
              </a:lnSpc>
            </a:pPr>
            <a:r>
              <a:rPr lang="tr-TR" sz="2400" dirty="0">
                <a:solidFill>
                  <a:schemeClr val="tx1"/>
                </a:solidFill>
              </a:rPr>
              <a:t>Eleştirel okuryazarlık</a:t>
            </a:r>
          </a:p>
          <a:p>
            <a:pPr>
              <a:lnSpc>
                <a:spcPct val="150000"/>
              </a:lnSpc>
            </a:pPr>
            <a:r>
              <a:rPr lang="tr-TR" sz="2400" dirty="0">
                <a:solidFill>
                  <a:schemeClr val="tx1"/>
                </a:solidFill>
              </a:rPr>
              <a:t>Teknoloji okuryazarlığı</a:t>
            </a:r>
          </a:p>
          <a:p>
            <a:pPr>
              <a:lnSpc>
                <a:spcPct val="150000"/>
              </a:lnSpc>
            </a:pPr>
            <a:r>
              <a:rPr lang="tr-TR" sz="2400" dirty="0">
                <a:solidFill>
                  <a:schemeClr val="tx1"/>
                </a:solidFill>
              </a:rPr>
              <a:t>E-okuryazarlık</a:t>
            </a:r>
          </a:p>
          <a:p>
            <a:pPr>
              <a:lnSpc>
                <a:spcPct val="150000"/>
              </a:lnSpc>
            </a:pPr>
            <a:r>
              <a:rPr lang="tr-TR" sz="2400" dirty="0">
                <a:solidFill>
                  <a:schemeClr val="tx1"/>
                </a:solidFill>
              </a:rPr>
              <a:t>Medya okuryazarlığı</a:t>
            </a:r>
          </a:p>
          <a:p>
            <a:pPr>
              <a:lnSpc>
                <a:spcPct val="150000"/>
              </a:lnSpc>
            </a:pPr>
            <a:r>
              <a:rPr lang="tr-TR" sz="2400" dirty="0">
                <a:solidFill>
                  <a:schemeClr val="tx1"/>
                </a:solidFill>
              </a:rPr>
              <a:t>İnternet okuryazarlığı</a:t>
            </a:r>
          </a:p>
          <a:p>
            <a:pPr>
              <a:lnSpc>
                <a:spcPct val="150000"/>
              </a:lnSpc>
            </a:pPr>
            <a:r>
              <a:rPr lang="tr-TR" sz="2400" dirty="0">
                <a:solidFill>
                  <a:schemeClr val="tx1"/>
                </a:solidFill>
              </a:rPr>
              <a:t>Sayısal okuryazarlık…</a:t>
            </a:r>
          </a:p>
          <a:p>
            <a:pPr>
              <a:lnSpc>
                <a:spcPct val="150000"/>
              </a:lnSpc>
            </a:pPr>
            <a:r>
              <a:rPr lang="tr-TR" sz="2400" b="1" dirty="0">
                <a:solidFill>
                  <a:schemeClr val="tx1"/>
                </a:solidFill>
              </a:rPr>
              <a:t>BİLGİ OKURYAZARLIĞI</a:t>
            </a:r>
            <a:endParaRPr lang="en-US" sz="2400" b="1" dirty="0">
              <a:solidFill>
                <a:schemeClr val="tx1"/>
              </a:solidFill>
            </a:endParaRPr>
          </a:p>
        </p:txBody>
      </p:sp>
    </p:spTree>
    <p:extLst>
      <p:ext uri="{BB962C8B-B14F-4D97-AF65-F5344CB8AC3E}">
        <p14:creationId xmlns:p14="http://schemas.microsoft.com/office/powerpoint/2010/main" val="387372687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520C31-9F4F-4E8D-8CF1-B94FEF9C799B}"/>
              </a:ext>
            </a:extLst>
          </p:cNvPr>
          <p:cNvSpPr>
            <a:spLocks noGrp="1"/>
          </p:cNvSpPr>
          <p:nvPr>
            <p:ph type="title"/>
          </p:nvPr>
        </p:nvSpPr>
        <p:spPr/>
        <p:txBody>
          <a:bodyPr/>
          <a:lstStyle/>
          <a:p>
            <a:r>
              <a:rPr lang="tr-TR" sz="3600" b="1" dirty="0"/>
              <a:t>Kurumsal Bilgi Okuryazarlığı</a:t>
            </a:r>
            <a:endParaRPr lang="en-US" dirty="0"/>
          </a:p>
        </p:txBody>
      </p:sp>
      <p:sp>
        <p:nvSpPr>
          <p:cNvPr id="3" name="İçerik Yer Tutucusu 2">
            <a:extLst>
              <a:ext uri="{FF2B5EF4-FFF2-40B4-BE49-F238E27FC236}">
                <a16:creationId xmlns:a16="http://schemas.microsoft.com/office/drawing/2014/main" id="{3C2335C3-3F21-4881-AC3D-CBEDE0B4FDA1}"/>
              </a:ext>
            </a:extLst>
          </p:cNvPr>
          <p:cNvSpPr>
            <a:spLocks noGrp="1"/>
          </p:cNvSpPr>
          <p:nvPr>
            <p:ph idx="1"/>
          </p:nvPr>
        </p:nvSpPr>
        <p:spPr/>
        <p:txBody>
          <a:bodyPr>
            <a:normAutofit/>
          </a:bodyPr>
          <a:lstStyle/>
          <a:p>
            <a:pPr marL="0" indent="0">
              <a:lnSpc>
                <a:spcPct val="150000"/>
              </a:lnSpc>
              <a:buNone/>
              <a:defRPr/>
            </a:pPr>
            <a:r>
              <a:rPr lang="tr-TR" dirty="0"/>
              <a:t>İş başında:</a:t>
            </a:r>
          </a:p>
          <a:p>
            <a:pPr>
              <a:lnSpc>
                <a:spcPct val="150000"/>
              </a:lnSpc>
              <a:buFont typeface="Wingdings" panose="05000000000000000000" pitchFamily="2" charset="2"/>
              <a:buChar char="Ø"/>
              <a:defRPr/>
            </a:pPr>
            <a:r>
              <a:rPr lang="tr-TR" dirty="0"/>
              <a:t>rakipleri araştırmak,</a:t>
            </a:r>
          </a:p>
          <a:p>
            <a:pPr>
              <a:lnSpc>
                <a:spcPct val="150000"/>
              </a:lnSpc>
              <a:buFont typeface="Wingdings" panose="05000000000000000000" pitchFamily="2" charset="2"/>
              <a:buChar char="Ø"/>
              <a:defRPr/>
            </a:pPr>
            <a:r>
              <a:rPr lang="tr-TR" dirty="0"/>
              <a:t>ürünleri veya yazılımları değerlendirmek,</a:t>
            </a:r>
          </a:p>
          <a:p>
            <a:pPr>
              <a:lnSpc>
                <a:spcPct val="150000"/>
              </a:lnSpc>
              <a:buFont typeface="Wingdings" panose="05000000000000000000" pitchFamily="2" charset="2"/>
              <a:buChar char="Ø"/>
              <a:defRPr/>
            </a:pPr>
            <a:r>
              <a:rPr lang="tr-TR" dirty="0"/>
              <a:t>açık, özlü teklifler hazırlamak, </a:t>
            </a:r>
          </a:p>
          <a:p>
            <a:pPr>
              <a:lnSpc>
                <a:spcPct val="150000"/>
              </a:lnSpc>
              <a:buFont typeface="Wingdings" panose="05000000000000000000" pitchFamily="2" charset="2"/>
              <a:buChar char="Ø"/>
              <a:defRPr/>
            </a:pPr>
            <a:r>
              <a:rPr lang="tr-TR" dirty="0"/>
              <a:t>bir grupla veya bire bir temelde etkili iletişim kurmak, </a:t>
            </a:r>
          </a:p>
        </p:txBody>
      </p:sp>
    </p:spTree>
    <p:extLst>
      <p:ext uri="{BB962C8B-B14F-4D97-AF65-F5344CB8AC3E}">
        <p14:creationId xmlns:p14="http://schemas.microsoft.com/office/powerpoint/2010/main" val="1593192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520C31-9F4F-4E8D-8CF1-B94FEF9C799B}"/>
              </a:ext>
            </a:extLst>
          </p:cNvPr>
          <p:cNvSpPr>
            <a:spLocks noGrp="1"/>
          </p:cNvSpPr>
          <p:nvPr>
            <p:ph type="title"/>
          </p:nvPr>
        </p:nvSpPr>
        <p:spPr/>
        <p:txBody>
          <a:bodyPr/>
          <a:lstStyle/>
          <a:p>
            <a:r>
              <a:rPr lang="tr-TR" sz="3600" b="1" dirty="0"/>
              <a:t>Kurumsal Bilgi Okuryazarlığı</a:t>
            </a:r>
            <a:endParaRPr lang="en-US" dirty="0"/>
          </a:p>
        </p:txBody>
      </p:sp>
      <p:sp>
        <p:nvSpPr>
          <p:cNvPr id="3" name="İçerik Yer Tutucusu 2">
            <a:extLst>
              <a:ext uri="{FF2B5EF4-FFF2-40B4-BE49-F238E27FC236}">
                <a16:creationId xmlns:a16="http://schemas.microsoft.com/office/drawing/2014/main" id="{3C2335C3-3F21-4881-AC3D-CBEDE0B4FDA1}"/>
              </a:ext>
            </a:extLst>
          </p:cNvPr>
          <p:cNvSpPr>
            <a:spLocks noGrp="1"/>
          </p:cNvSpPr>
          <p:nvPr>
            <p:ph idx="1"/>
          </p:nvPr>
        </p:nvSpPr>
        <p:spPr/>
        <p:txBody>
          <a:bodyPr>
            <a:normAutofit/>
          </a:bodyPr>
          <a:lstStyle/>
          <a:p>
            <a:pPr marL="0" indent="0">
              <a:lnSpc>
                <a:spcPct val="150000"/>
              </a:lnSpc>
              <a:buNone/>
              <a:defRPr/>
            </a:pPr>
            <a:r>
              <a:rPr lang="tr-TR" dirty="0"/>
              <a:t>Araştırma becerileri:</a:t>
            </a:r>
          </a:p>
          <a:p>
            <a:pPr>
              <a:lnSpc>
                <a:spcPct val="150000"/>
              </a:lnSpc>
              <a:buFont typeface="Wingdings" panose="05000000000000000000" pitchFamily="2" charset="2"/>
              <a:buChar char="Ø"/>
              <a:defRPr/>
            </a:pPr>
            <a:r>
              <a:rPr lang="tr-TR" dirty="0"/>
              <a:t>Problem çözme</a:t>
            </a:r>
          </a:p>
          <a:p>
            <a:pPr>
              <a:lnSpc>
                <a:spcPct val="150000"/>
              </a:lnSpc>
              <a:buFont typeface="Wingdings" panose="05000000000000000000" pitchFamily="2" charset="2"/>
              <a:buChar char="Ø"/>
              <a:defRPr/>
            </a:pPr>
            <a:r>
              <a:rPr lang="tr-TR" dirty="0"/>
              <a:t>Zaman yönetimi</a:t>
            </a:r>
          </a:p>
          <a:p>
            <a:pPr>
              <a:lnSpc>
                <a:spcPct val="150000"/>
              </a:lnSpc>
              <a:buFont typeface="Wingdings" panose="05000000000000000000" pitchFamily="2" charset="2"/>
              <a:buChar char="Ø"/>
              <a:defRPr/>
            </a:pPr>
            <a:r>
              <a:rPr lang="tr-TR" dirty="0"/>
              <a:t>Not alma</a:t>
            </a:r>
          </a:p>
          <a:p>
            <a:pPr>
              <a:lnSpc>
                <a:spcPct val="150000"/>
              </a:lnSpc>
              <a:buFont typeface="Wingdings" panose="05000000000000000000" pitchFamily="2" charset="2"/>
              <a:buChar char="Ø"/>
              <a:defRPr/>
            </a:pPr>
            <a:r>
              <a:rPr lang="tr-TR" dirty="0"/>
              <a:t>Detaylara dikkat</a:t>
            </a:r>
          </a:p>
          <a:p>
            <a:pPr marL="365125" indent="-365125">
              <a:lnSpc>
                <a:spcPct val="150000"/>
              </a:lnSpc>
              <a:defRPr/>
            </a:pPr>
            <a:endParaRPr lang="en-US" dirty="0"/>
          </a:p>
        </p:txBody>
      </p:sp>
      <p:pic>
        <p:nvPicPr>
          <p:cNvPr id="4" name="Picture 2" descr="Information literacy and its role in higher education | The Asian Age  Online, Banglad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437" y="2434130"/>
            <a:ext cx="4356834" cy="2858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3044944"/>
      </p:ext>
    </p:extLst>
  </p:cSld>
  <p:clrMapOvr>
    <a:masterClrMapping/>
  </p:clrMapOvr>
</p:sld>
</file>

<file path=ppt/theme/theme1.xml><?xml version="1.0" encoding="utf-8"?>
<a:theme xmlns:a="http://schemas.openxmlformats.org/drawingml/2006/main" name="Akademik Belg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E0F479-A72A-4310-AA64-690A596FA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C159749-484A-4444-8368-710F51146B8D}">
  <ds:schemaRefs>
    <ds:schemaRef ds:uri="http://purl.org/dc/terms/"/>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F22C80C-2A12-4ADF-A25C-A987BFB8D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1187</TotalTime>
  <Words>1993</Words>
  <Application>Microsoft Office PowerPoint</Application>
  <PresentationFormat>Geniş ekran</PresentationFormat>
  <Paragraphs>286</Paragraphs>
  <Slides>37</Slides>
  <Notes>17</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37</vt:i4>
      </vt:variant>
    </vt:vector>
  </HeadingPairs>
  <TitlesOfParts>
    <vt:vector size="47" baseType="lpstr">
      <vt:lpstr>Arial</vt:lpstr>
      <vt:lpstr>Calibri</vt:lpstr>
      <vt:lpstr>Eras Demi ITC</vt:lpstr>
      <vt:lpstr>Euphemia</vt:lpstr>
      <vt:lpstr>Helvetica Neue</vt:lpstr>
      <vt:lpstr>Plantagenet Cherokee</vt:lpstr>
      <vt:lpstr>Times New Roman</vt:lpstr>
      <vt:lpstr>Wingdings</vt:lpstr>
      <vt:lpstr>Akademik Belge 16x9</vt:lpstr>
      <vt:lpstr>Office Theme</vt:lpstr>
      <vt:lpstr>BİLGİ OKURYAZARLIĞI</vt:lpstr>
      <vt:lpstr>Başlangıç Soruları?</vt:lpstr>
      <vt:lpstr>Bilgi Okuryazarlığı?</vt:lpstr>
      <vt:lpstr>Bilgi Okuryazarlığı?</vt:lpstr>
      <vt:lpstr>Niçin Bilgi Okuryazarlığı?</vt:lpstr>
      <vt:lpstr>Okur-Yazar?</vt:lpstr>
      <vt:lpstr>Günümüzde Okur-Yazar Olmak Yeterli mi?</vt:lpstr>
      <vt:lpstr>Kurumsal Bilgi Okuryazarlığı</vt:lpstr>
      <vt:lpstr>Kurumsal Bilgi Okuryazarlığı</vt:lpstr>
      <vt:lpstr>Kurumsal Bilgi Okuryazarlığı</vt:lpstr>
      <vt:lpstr>Çalışma Hayatı</vt:lpstr>
      <vt:lpstr>Nasıl Geliştirilir?</vt:lpstr>
      <vt:lpstr>“Gelecekte, cahil olarak tanımlanan kişiler, okuma-yazma bilmeyenler değil bilgiye nasıl ulaşılacağını bilmeyenler olacaktır.” (Alvin Toffler)* </vt:lpstr>
      <vt:lpstr>PowerPoint Sunusu</vt:lpstr>
      <vt:lpstr>Bartın Üniversitesi Kütüphanesi</vt:lpstr>
      <vt:lpstr>Bartın Üniversitesi Kütüphanesi…</vt:lpstr>
      <vt:lpstr>Kütüphanenin Açık Olduğu Saatler?</vt:lpstr>
      <vt:lpstr>PowerPoint Sunusu</vt:lpstr>
      <vt:lpstr>Kütüphaneye Gelerek…</vt:lpstr>
      <vt:lpstr>Kütüphane Web Sayfasını Kullanarak…</vt:lpstr>
      <vt:lpstr>Hizmetlerimiz..</vt:lpstr>
      <vt:lpstr>    Kütüphane Kuralları</vt:lpstr>
      <vt:lpstr>Kütüphanede Aradığım Kitaba Nasıl Erişirim?</vt:lpstr>
      <vt:lpstr>Sınıflama Numarası-Yer Numarası Nedir?</vt:lpstr>
      <vt:lpstr>PowerPoint Sunusu</vt:lpstr>
      <vt:lpstr>Ödünç Hizmetleri ve Kurallar</vt:lpstr>
      <vt:lpstr>Engelsiz Kütüphane</vt:lpstr>
      <vt:lpstr>Hangi Kitaplar Ödünç Verilmez?</vt:lpstr>
      <vt:lpstr>Kütüphane Hesabımla Neler Yapabilirim?</vt:lpstr>
      <vt:lpstr> Cep Kütüphanem</vt:lpstr>
      <vt:lpstr>Veritabanı Nedir? Nasıl Kullanırım?</vt:lpstr>
      <vt:lpstr>Veri tabanlarında toplu tarama?</vt:lpstr>
      <vt:lpstr>PowerPoint Sunusu</vt:lpstr>
      <vt:lpstr>Rosetta Stone Dil Eğitim Veritabanı</vt:lpstr>
      <vt:lpstr>Tümer Altaş Sınavlara Hazırlık Dil Veritabanı</vt:lpstr>
      <vt:lpstr>Vidobu Veritabanı</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 OKURYAZARLIĞI</dc:title>
  <dc:creator>Ülkü Özgüven</dc:creator>
  <cp:lastModifiedBy>ulku ozguven</cp:lastModifiedBy>
  <cp:revision>55</cp:revision>
  <dcterms:created xsi:type="dcterms:W3CDTF">2020-10-07T19:44:46Z</dcterms:created>
  <dcterms:modified xsi:type="dcterms:W3CDTF">2022-06-13T20:49:02Z</dcterms:modified>
</cp:coreProperties>
</file>