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handoutMasterIdLst>
    <p:handoutMasterId r:id="rId16"/>
  </p:handoutMasterIdLst>
  <p:sldIdLst>
    <p:sldId id="256" r:id="rId2"/>
    <p:sldId id="260" r:id="rId3"/>
    <p:sldId id="488" r:id="rId4"/>
    <p:sldId id="491" r:id="rId5"/>
    <p:sldId id="489" r:id="rId6"/>
    <p:sldId id="492" r:id="rId7"/>
    <p:sldId id="493" r:id="rId8"/>
    <p:sldId id="490" r:id="rId9"/>
    <p:sldId id="494" r:id="rId10"/>
    <p:sldId id="511" r:id="rId11"/>
    <p:sldId id="512" r:id="rId12"/>
    <p:sldId id="513" r:id="rId13"/>
    <p:sldId id="510" r:id="rId14"/>
  </p:sldIdLst>
  <p:sldSz cx="12192000" cy="6858000"/>
  <p:notesSz cx="6788150" cy="9923463"/>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Orta Stil 2 - Vurgu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3296810-A885-4BE3-A3E7-6D5BEEA58F35}" styleName="Orta Stil 2 - Vurgu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Orta Stil 2 - Vurgu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73A0DAA-6AF3-43AB-8588-CEC1D06C72B9}" styleName="Orta Stil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Orta Stil 2 - Vurgu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Orta Stil 2 - Vurgu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420" autoAdjust="0"/>
    <p:restoredTop sz="85000" autoAdjust="0"/>
  </p:normalViewPr>
  <p:slideViewPr>
    <p:cSldViewPr snapToGrid="0">
      <p:cViewPr varScale="1">
        <p:scale>
          <a:sx n="111" d="100"/>
          <a:sy n="111" d="100"/>
        </p:scale>
        <p:origin x="546"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CE3EFF3-21AB-4EAB-AB0C-05AF6B0A2093}" type="doc">
      <dgm:prSet loTypeId="urn:microsoft.com/office/officeart/2005/8/layout/process5" loCatId="process" qsTypeId="urn:microsoft.com/office/officeart/2005/8/quickstyle/3d3" qsCatId="3D" csTypeId="urn:microsoft.com/office/officeart/2005/8/colors/colorful3" csCatId="colorful" phldr="1"/>
      <dgm:spPr/>
      <dgm:t>
        <a:bodyPr/>
        <a:lstStyle/>
        <a:p>
          <a:endParaRPr lang="tr-TR"/>
        </a:p>
      </dgm:t>
    </dgm:pt>
    <dgm:pt modelId="{A4C8BB5A-060F-422F-A0A5-B181B793E99A}">
      <dgm:prSet phldrT="[Metin]"/>
      <dgm:spPr/>
      <dgm:t>
        <a:bodyPr/>
        <a:lstStyle/>
        <a:p>
          <a:r>
            <a:rPr lang="tr-TR" b="1" dirty="0" smtClean="0"/>
            <a:t>Tüketim mal ve malzemelerin gruplandırılması</a:t>
          </a:r>
          <a:endParaRPr lang="tr-TR" b="1" dirty="0"/>
        </a:p>
      </dgm:t>
    </dgm:pt>
    <dgm:pt modelId="{F4CF0DA2-B2C6-47E4-8CE0-0D77D21C4854}" type="parTrans" cxnId="{13FCE635-A421-4A38-B583-44DA737E22B8}">
      <dgm:prSet/>
      <dgm:spPr/>
      <dgm:t>
        <a:bodyPr/>
        <a:lstStyle/>
        <a:p>
          <a:endParaRPr lang="tr-TR" b="1">
            <a:solidFill>
              <a:schemeClr val="tx1"/>
            </a:solidFill>
          </a:endParaRPr>
        </a:p>
      </dgm:t>
    </dgm:pt>
    <dgm:pt modelId="{25AA0D91-8541-4E35-A279-94ECE7B5EACA}" type="sibTrans" cxnId="{13FCE635-A421-4A38-B583-44DA737E22B8}">
      <dgm:prSet/>
      <dgm:spPr/>
      <dgm:t>
        <a:bodyPr/>
        <a:lstStyle/>
        <a:p>
          <a:endParaRPr lang="tr-TR" b="1">
            <a:solidFill>
              <a:schemeClr val="tx1"/>
            </a:solidFill>
          </a:endParaRPr>
        </a:p>
      </dgm:t>
    </dgm:pt>
    <dgm:pt modelId="{83690313-592D-4C37-B38F-FBCC2DDF1F8F}">
      <dgm:prSet phldrT="[Metin]"/>
      <dgm:spPr/>
      <dgm:t>
        <a:bodyPr/>
        <a:lstStyle/>
        <a:p>
          <a:r>
            <a:rPr lang="tr-TR" b="1" dirty="0" smtClean="0"/>
            <a:t>Tüketim malzemeleri alt gruplarının içeriklerinin belirlenmesi</a:t>
          </a:r>
          <a:endParaRPr lang="tr-TR" b="1" dirty="0"/>
        </a:p>
      </dgm:t>
    </dgm:pt>
    <dgm:pt modelId="{91CB4D4A-7F5B-455D-B233-FF9D188BFD4D}" type="parTrans" cxnId="{7B03B8C5-08CD-4904-9954-5F334170D286}">
      <dgm:prSet/>
      <dgm:spPr/>
      <dgm:t>
        <a:bodyPr/>
        <a:lstStyle/>
        <a:p>
          <a:endParaRPr lang="tr-TR" b="1">
            <a:solidFill>
              <a:schemeClr val="tx1"/>
            </a:solidFill>
          </a:endParaRPr>
        </a:p>
      </dgm:t>
    </dgm:pt>
    <dgm:pt modelId="{09174040-520E-4D67-8762-62956F64845D}" type="sibTrans" cxnId="{7B03B8C5-08CD-4904-9954-5F334170D286}">
      <dgm:prSet/>
      <dgm:spPr/>
      <dgm:t>
        <a:bodyPr/>
        <a:lstStyle/>
        <a:p>
          <a:endParaRPr lang="tr-TR" b="1">
            <a:solidFill>
              <a:schemeClr val="tx1"/>
            </a:solidFill>
          </a:endParaRPr>
        </a:p>
      </dgm:t>
    </dgm:pt>
    <dgm:pt modelId="{21DAAA8C-350B-466C-A4C9-51DDD4D7C7FF}">
      <dgm:prSet phldrT="[Metin]"/>
      <dgm:spPr/>
      <dgm:t>
        <a:bodyPr/>
        <a:lstStyle/>
        <a:p>
          <a:r>
            <a:rPr lang="tr-TR" b="1" smtClean="0"/>
            <a:t>Parametrelerin belirlenmesi</a:t>
          </a:r>
          <a:endParaRPr lang="tr-TR" b="1" dirty="0"/>
        </a:p>
      </dgm:t>
    </dgm:pt>
    <dgm:pt modelId="{E1397E4B-BE39-4245-81E6-755DCDE3ADD1}" type="parTrans" cxnId="{065A724F-E996-4D02-86A0-8005AA040D46}">
      <dgm:prSet/>
      <dgm:spPr/>
      <dgm:t>
        <a:bodyPr/>
        <a:lstStyle/>
        <a:p>
          <a:endParaRPr lang="tr-TR" b="1">
            <a:solidFill>
              <a:schemeClr val="tx1"/>
            </a:solidFill>
          </a:endParaRPr>
        </a:p>
      </dgm:t>
    </dgm:pt>
    <dgm:pt modelId="{69DE9909-4F98-4718-9016-C92249B2DFD9}" type="sibTrans" cxnId="{065A724F-E996-4D02-86A0-8005AA040D46}">
      <dgm:prSet/>
      <dgm:spPr/>
      <dgm:t>
        <a:bodyPr/>
        <a:lstStyle/>
        <a:p>
          <a:endParaRPr lang="tr-TR" b="1">
            <a:solidFill>
              <a:schemeClr val="tx1"/>
            </a:solidFill>
          </a:endParaRPr>
        </a:p>
      </dgm:t>
    </dgm:pt>
    <dgm:pt modelId="{F76CDDE1-EFC5-4DF0-89BB-E3A6B9A94BB8}">
      <dgm:prSet phldrT="[Metin]"/>
      <dgm:spPr/>
      <dgm:t>
        <a:bodyPr/>
        <a:lstStyle/>
        <a:p>
          <a:r>
            <a:rPr lang="tr-TR" b="1" smtClean="0"/>
            <a:t>Anket çalışmasının yapılması ve detayları</a:t>
          </a:r>
          <a:endParaRPr lang="tr-TR" b="1" dirty="0"/>
        </a:p>
      </dgm:t>
    </dgm:pt>
    <dgm:pt modelId="{EF5BE109-632F-4749-BC61-21AA4EEBEFD3}" type="parTrans" cxnId="{A389A4A7-7303-4CDA-802F-115E9FBAADEC}">
      <dgm:prSet/>
      <dgm:spPr/>
      <dgm:t>
        <a:bodyPr/>
        <a:lstStyle/>
        <a:p>
          <a:endParaRPr lang="tr-TR" b="1">
            <a:solidFill>
              <a:schemeClr val="tx1"/>
            </a:solidFill>
          </a:endParaRPr>
        </a:p>
      </dgm:t>
    </dgm:pt>
    <dgm:pt modelId="{FF91260F-1A72-43B4-BF82-83D3AF485E9F}" type="sibTrans" cxnId="{A389A4A7-7303-4CDA-802F-115E9FBAADEC}">
      <dgm:prSet/>
      <dgm:spPr/>
      <dgm:t>
        <a:bodyPr/>
        <a:lstStyle/>
        <a:p>
          <a:endParaRPr lang="tr-TR" b="1">
            <a:solidFill>
              <a:schemeClr val="tx1"/>
            </a:solidFill>
          </a:endParaRPr>
        </a:p>
      </dgm:t>
    </dgm:pt>
    <dgm:pt modelId="{3F1DF06C-B916-47AB-8275-ED9CC3307F2B}">
      <dgm:prSet phldrT="[Metin]"/>
      <dgm:spPr/>
      <dgm:t>
        <a:bodyPr/>
        <a:lstStyle/>
        <a:p>
          <a:r>
            <a:rPr lang="tr-TR" b="1" smtClean="0"/>
            <a:t>Anket sonuçlarına göre parametre ağırlıklarının bulunması</a:t>
          </a:r>
          <a:endParaRPr lang="tr-TR" b="1" dirty="0"/>
        </a:p>
      </dgm:t>
    </dgm:pt>
    <dgm:pt modelId="{32776996-1B94-4435-86E9-E4A2E869CC3B}" type="parTrans" cxnId="{B503461C-B258-4611-81CB-0F798880E5B7}">
      <dgm:prSet/>
      <dgm:spPr/>
      <dgm:t>
        <a:bodyPr/>
        <a:lstStyle/>
        <a:p>
          <a:endParaRPr lang="tr-TR" b="1">
            <a:solidFill>
              <a:schemeClr val="tx1"/>
            </a:solidFill>
          </a:endParaRPr>
        </a:p>
      </dgm:t>
    </dgm:pt>
    <dgm:pt modelId="{7F184B9F-46A9-4B7A-9550-F1416E0E128C}" type="sibTrans" cxnId="{B503461C-B258-4611-81CB-0F798880E5B7}">
      <dgm:prSet/>
      <dgm:spPr/>
      <dgm:t>
        <a:bodyPr/>
        <a:lstStyle/>
        <a:p>
          <a:endParaRPr lang="tr-TR" b="1">
            <a:solidFill>
              <a:schemeClr val="tx1"/>
            </a:solidFill>
          </a:endParaRPr>
        </a:p>
      </dgm:t>
    </dgm:pt>
    <dgm:pt modelId="{72BF24F1-7094-4D41-BBBA-0111927A1550}">
      <dgm:prSet/>
      <dgm:spPr/>
      <dgm:t>
        <a:bodyPr/>
        <a:lstStyle/>
        <a:p>
          <a:r>
            <a:rPr lang="tr-TR" b="1" smtClean="0"/>
            <a:t>Parametrelere ait verilerin birimlerden somut olarak talep edilmesi</a:t>
          </a:r>
          <a:endParaRPr lang="tr-TR" b="1" dirty="0"/>
        </a:p>
      </dgm:t>
    </dgm:pt>
    <dgm:pt modelId="{07EE2DED-E8EB-49BC-9D6D-F88D3E9A8DC0}" type="parTrans" cxnId="{F96DC204-856F-41BD-BC27-F3D3EC621C24}">
      <dgm:prSet/>
      <dgm:spPr/>
      <dgm:t>
        <a:bodyPr/>
        <a:lstStyle/>
        <a:p>
          <a:endParaRPr lang="tr-TR" b="1">
            <a:solidFill>
              <a:schemeClr val="tx1"/>
            </a:solidFill>
          </a:endParaRPr>
        </a:p>
      </dgm:t>
    </dgm:pt>
    <dgm:pt modelId="{6AFEBAF0-5890-4766-95A8-4B7FC7965D04}" type="sibTrans" cxnId="{F96DC204-856F-41BD-BC27-F3D3EC621C24}">
      <dgm:prSet/>
      <dgm:spPr/>
      <dgm:t>
        <a:bodyPr/>
        <a:lstStyle/>
        <a:p>
          <a:endParaRPr lang="tr-TR" b="1">
            <a:solidFill>
              <a:schemeClr val="tx1"/>
            </a:solidFill>
          </a:endParaRPr>
        </a:p>
      </dgm:t>
    </dgm:pt>
    <dgm:pt modelId="{68D0B6A6-6467-4362-B43D-1D60B212FA14}">
      <dgm:prSet/>
      <dgm:spPr/>
      <dgm:t>
        <a:bodyPr/>
        <a:lstStyle/>
        <a:p>
          <a:r>
            <a:rPr lang="tr-TR" b="1" dirty="0" smtClean="0"/>
            <a:t>Parametre ağırlıkları ile birimlerden gelen somut veriler ile endeks değerlerinin hesaplanması</a:t>
          </a:r>
          <a:endParaRPr lang="tr-TR" b="1" dirty="0"/>
        </a:p>
      </dgm:t>
    </dgm:pt>
    <dgm:pt modelId="{5B3AD170-97EA-44B2-91CC-C4E3A0103637}" type="parTrans" cxnId="{B433D94C-16D2-4F69-940E-381E4731EF34}">
      <dgm:prSet/>
      <dgm:spPr/>
      <dgm:t>
        <a:bodyPr/>
        <a:lstStyle/>
        <a:p>
          <a:endParaRPr lang="tr-TR" b="1">
            <a:solidFill>
              <a:schemeClr val="tx1"/>
            </a:solidFill>
          </a:endParaRPr>
        </a:p>
      </dgm:t>
    </dgm:pt>
    <dgm:pt modelId="{BB1C32C3-F0E5-4291-9A01-2EEE6BDF714C}" type="sibTrans" cxnId="{B433D94C-16D2-4F69-940E-381E4731EF34}">
      <dgm:prSet/>
      <dgm:spPr/>
      <dgm:t>
        <a:bodyPr/>
        <a:lstStyle/>
        <a:p>
          <a:endParaRPr lang="tr-TR" b="1">
            <a:solidFill>
              <a:schemeClr val="tx1"/>
            </a:solidFill>
          </a:endParaRPr>
        </a:p>
      </dgm:t>
    </dgm:pt>
    <dgm:pt modelId="{ED18FDC6-261D-4CDD-BA84-16C8A29A29D5}">
      <dgm:prSet/>
      <dgm:spPr/>
      <dgm:t>
        <a:bodyPr/>
        <a:lstStyle/>
        <a:p>
          <a:r>
            <a:rPr lang="tr-TR" b="1" smtClean="0"/>
            <a:t>Toplam endeks değerlerinin elde edilmesi</a:t>
          </a:r>
          <a:endParaRPr lang="tr-TR" b="1" dirty="0"/>
        </a:p>
      </dgm:t>
    </dgm:pt>
    <dgm:pt modelId="{09F591C7-0693-4C2E-98E4-A982D271F2C7}" type="parTrans" cxnId="{D94019A9-65AA-4402-A433-2A3C3388517B}">
      <dgm:prSet/>
      <dgm:spPr/>
      <dgm:t>
        <a:bodyPr/>
        <a:lstStyle/>
        <a:p>
          <a:endParaRPr lang="tr-TR" b="1">
            <a:solidFill>
              <a:schemeClr val="tx1"/>
            </a:solidFill>
          </a:endParaRPr>
        </a:p>
      </dgm:t>
    </dgm:pt>
    <dgm:pt modelId="{85F1F2F8-D1EF-4ACC-B770-3FB185374A0E}" type="sibTrans" cxnId="{D94019A9-65AA-4402-A433-2A3C3388517B}">
      <dgm:prSet/>
      <dgm:spPr/>
      <dgm:t>
        <a:bodyPr/>
        <a:lstStyle/>
        <a:p>
          <a:endParaRPr lang="tr-TR" b="1">
            <a:solidFill>
              <a:schemeClr val="tx1"/>
            </a:solidFill>
          </a:endParaRPr>
        </a:p>
      </dgm:t>
    </dgm:pt>
    <dgm:pt modelId="{7613FAC5-3CEE-42FC-9A65-D62589585A70}">
      <dgm:prSet/>
      <dgm:spPr/>
      <dgm:t>
        <a:bodyPr/>
        <a:lstStyle/>
        <a:p>
          <a:r>
            <a:rPr lang="tr-TR" b="1" smtClean="0"/>
            <a:t>Birim ağırlıklarının bulunması</a:t>
          </a:r>
          <a:endParaRPr lang="tr-TR" b="1" dirty="0"/>
        </a:p>
      </dgm:t>
    </dgm:pt>
    <dgm:pt modelId="{22D7ACAC-629E-446B-A92C-EFE360A7DDBD}" type="parTrans" cxnId="{9B54AF4B-7789-4B9F-A423-B942BE2DB10D}">
      <dgm:prSet/>
      <dgm:spPr/>
      <dgm:t>
        <a:bodyPr/>
        <a:lstStyle/>
        <a:p>
          <a:endParaRPr lang="tr-TR" b="1">
            <a:solidFill>
              <a:schemeClr val="tx1"/>
            </a:solidFill>
          </a:endParaRPr>
        </a:p>
      </dgm:t>
    </dgm:pt>
    <dgm:pt modelId="{B349B607-EBE6-4E6B-B535-33316834897A}" type="sibTrans" cxnId="{9B54AF4B-7789-4B9F-A423-B942BE2DB10D}">
      <dgm:prSet/>
      <dgm:spPr/>
      <dgm:t>
        <a:bodyPr/>
        <a:lstStyle/>
        <a:p>
          <a:endParaRPr lang="tr-TR" b="1">
            <a:solidFill>
              <a:schemeClr val="tx1"/>
            </a:solidFill>
          </a:endParaRPr>
        </a:p>
      </dgm:t>
    </dgm:pt>
    <dgm:pt modelId="{F814CE5D-3679-47F2-9C27-BC9496637F0C}">
      <dgm:prSet/>
      <dgm:spPr/>
      <dgm:t>
        <a:bodyPr/>
        <a:lstStyle/>
        <a:p>
          <a:r>
            <a:rPr lang="tr-TR" b="1" smtClean="0"/>
            <a:t>ALYS sistemi üzerinden mevcut stok verilerine ulaşılması</a:t>
          </a:r>
          <a:endParaRPr lang="tr-TR" b="1" dirty="0"/>
        </a:p>
      </dgm:t>
    </dgm:pt>
    <dgm:pt modelId="{8C4ECF36-0CF1-4DF4-966A-FB3240BF659B}" type="parTrans" cxnId="{60AC4802-C7D6-4BF1-96C2-35E323ADABFF}">
      <dgm:prSet/>
      <dgm:spPr/>
      <dgm:t>
        <a:bodyPr/>
        <a:lstStyle/>
        <a:p>
          <a:endParaRPr lang="tr-TR" b="1">
            <a:solidFill>
              <a:schemeClr val="tx1"/>
            </a:solidFill>
          </a:endParaRPr>
        </a:p>
      </dgm:t>
    </dgm:pt>
    <dgm:pt modelId="{FAF88489-A1B5-4DF0-8E65-CF6F6DA64549}" type="sibTrans" cxnId="{60AC4802-C7D6-4BF1-96C2-35E323ADABFF}">
      <dgm:prSet/>
      <dgm:spPr/>
      <dgm:t>
        <a:bodyPr/>
        <a:lstStyle/>
        <a:p>
          <a:endParaRPr lang="tr-TR" b="1">
            <a:solidFill>
              <a:schemeClr val="tx1"/>
            </a:solidFill>
          </a:endParaRPr>
        </a:p>
      </dgm:t>
    </dgm:pt>
    <dgm:pt modelId="{94DA7FDF-DA2F-4D97-98DE-41822D1EE8F8}">
      <dgm:prSet/>
      <dgm:spPr/>
      <dgm:t>
        <a:bodyPr/>
        <a:lstStyle/>
        <a:p>
          <a:r>
            <a:rPr lang="tr-TR" b="1" smtClean="0"/>
            <a:t>Stokların birim ağırlıklarına göre adil olarak dağıtılması</a:t>
          </a:r>
          <a:endParaRPr lang="tr-TR" b="1" dirty="0"/>
        </a:p>
      </dgm:t>
    </dgm:pt>
    <dgm:pt modelId="{19FA18FF-6CAC-4E45-BBB3-A02517DA0A9C}" type="parTrans" cxnId="{01F5169C-17A3-4EC0-8DD9-492353B6EDA7}">
      <dgm:prSet/>
      <dgm:spPr/>
      <dgm:t>
        <a:bodyPr/>
        <a:lstStyle/>
        <a:p>
          <a:endParaRPr lang="tr-TR" b="1">
            <a:solidFill>
              <a:schemeClr val="tx1"/>
            </a:solidFill>
          </a:endParaRPr>
        </a:p>
      </dgm:t>
    </dgm:pt>
    <dgm:pt modelId="{1A649E9F-B691-4BBE-AD03-5888B0083458}" type="sibTrans" cxnId="{01F5169C-17A3-4EC0-8DD9-492353B6EDA7}">
      <dgm:prSet/>
      <dgm:spPr/>
      <dgm:t>
        <a:bodyPr/>
        <a:lstStyle/>
        <a:p>
          <a:endParaRPr lang="tr-TR" b="1">
            <a:solidFill>
              <a:schemeClr val="tx1"/>
            </a:solidFill>
          </a:endParaRPr>
        </a:p>
      </dgm:t>
    </dgm:pt>
    <dgm:pt modelId="{9C8F7EAC-6A4D-4EE2-A847-8ED178FB110C}" type="pres">
      <dgm:prSet presAssocID="{3CE3EFF3-21AB-4EAB-AB0C-05AF6B0A2093}" presName="diagram" presStyleCnt="0">
        <dgm:presLayoutVars>
          <dgm:dir/>
          <dgm:resizeHandles val="exact"/>
        </dgm:presLayoutVars>
      </dgm:prSet>
      <dgm:spPr/>
      <dgm:t>
        <a:bodyPr/>
        <a:lstStyle/>
        <a:p>
          <a:endParaRPr lang="tr-TR"/>
        </a:p>
      </dgm:t>
    </dgm:pt>
    <dgm:pt modelId="{5EDD482F-B83B-4563-A953-13BD337ACBBE}" type="pres">
      <dgm:prSet presAssocID="{A4C8BB5A-060F-422F-A0A5-B181B793E99A}" presName="node" presStyleLbl="node1" presStyleIdx="0" presStyleCnt="11">
        <dgm:presLayoutVars>
          <dgm:bulletEnabled val="1"/>
        </dgm:presLayoutVars>
      </dgm:prSet>
      <dgm:spPr/>
      <dgm:t>
        <a:bodyPr/>
        <a:lstStyle/>
        <a:p>
          <a:endParaRPr lang="tr-TR"/>
        </a:p>
      </dgm:t>
    </dgm:pt>
    <dgm:pt modelId="{7FA40E64-41F8-4475-8C3D-ADDA9F57FAA5}" type="pres">
      <dgm:prSet presAssocID="{25AA0D91-8541-4E35-A279-94ECE7B5EACA}" presName="sibTrans" presStyleLbl="sibTrans2D1" presStyleIdx="0" presStyleCnt="10"/>
      <dgm:spPr/>
      <dgm:t>
        <a:bodyPr/>
        <a:lstStyle/>
        <a:p>
          <a:endParaRPr lang="tr-TR"/>
        </a:p>
      </dgm:t>
    </dgm:pt>
    <dgm:pt modelId="{E8CBFE0E-5171-40ED-A8A5-3E65B685195D}" type="pres">
      <dgm:prSet presAssocID="{25AA0D91-8541-4E35-A279-94ECE7B5EACA}" presName="connectorText" presStyleLbl="sibTrans2D1" presStyleIdx="0" presStyleCnt="10"/>
      <dgm:spPr/>
      <dgm:t>
        <a:bodyPr/>
        <a:lstStyle/>
        <a:p>
          <a:endParaRPr lang="tr-TR"/>
        </a:p>
      </dgm:t>
    </dgm:pt>
    <dgm:pt modelId="{EC1A2668-6A7D-40ED-B258-C7571CA9FD58}" type="pres">
      <dgm:prSet presAssocID="{83690313-592D-4C37-B38F-FBCC2DDF1F8F}" presName="node" presStyleLbl="node1" presStyleIdx="1" presStyleCnt="11" custLinFactNeighborY="3563">
        <dgm:presLayoutVars>
          <dgm:bulletEnabled val="1"/>
        </dgm:presLayoutVars>
      </dgm:prSet>
      <dgm:spPr/>
      <dgm:t>
        <a:bodyPr/>
        <a:lstStyle/>
        <a:p>
          <a:endParaRPr lang="tr-TR"/>
        </a:p>
      </dgm:t>
    </dgm:pt>
    <dgm:pt modelId="{690500F3-AB25-44D2-84C3-813A81766F62}" type="pres">
      <dgm:prSet presAssocID="{09174040-520E-4D67-8762-62956F64845D}" presName="sibTrans" presStyleLbl="sibTrans2D1" presStyleIdx="1" presStyleCnt="10"/>
      <dgm:spPr/>
      <dgm:t>
        <a:bodyPr/>
        <a:lstStyle/>
        <a:p>
          <a:endParaRPr lang="tr-TR"/>
        </a:p>
      </dgm:t>
    </dgm:pt>
    <dgm:pt modelId="{9337F3C9-9055-49EC-BAD4-72E071DCA6E2}" type="pres">
      <dgm:prSet presAssocID="{09174040-520E-4D67-8762-62956F64845D}" presName="connectorText" presStyleLbl="sibTrans2D1" presStyleIdx="1" presStyleCnt="10"/>
      <dgm:spPr/>
      <dgm:t>
        <a:bodyPr/>
        <a:lstStyle/>
        <a:p>
          <a:endParaRPr lang="tr-TR"/>
        </a:p>
      </dgm:t>
    </dgm:pt>
    <dgm:pt modelId="{36A14A46-DF57-4F04-98C9-533F41443D7C}" type="pres">
      <dgm:prSet presAssocID="{21DAAA8C-350B-466C-A4C9-51DDD4D7C7FF}" presName="node" presStyleLbl="node1" presStyleIdx="2" presStyleCnt="11">
        <dgm:presLayoutVars>
          <dgm:bulletEnabled val="1"/>
        </dgm:presLayoutVars>
      </dgm:prSet>
      <dgm:spPr/>
      <dgm:t>
        <a:bodyPr/>
        <a:lstStyle/>
        <a:p>
          <a:endParaRPr lang="tr-TR"/>
        </a:p>
      </dgm:t>
    </dgm:pt>
    <dgm:pt modelId="{E8143845-7584-4DAE-899A-5B3C04E9998E}" type="pres">
      <dgm:prSet presAssocID="{69DE9909-4F98-4718-9016-C92249B2DFD9}" presName="sibTrans" presStyleLbl="sibTrans2D1" presStyleIdx="2" presStyleCnt="10"/>
      <dgm:spPr/>
      <dgm:t>
        <a:bodyPr/>
        <a:lstStyle/>
        <a:p>
          <a:endParaRPr lang="tr-TR"/>
        </a:p>
      </dgm:t>
    </dgm:pt>
    <dgm:pt modelId="{524A6A81-9FE7-4BFC-A636-FAE7D0970710}" type="pres">
      <dgm:prSet presAssocID="{69DE9909-4F98-4718-9016-C92249B2DFD9}" presName="connectorText" presStyleLbl="sibTrans2D1" presStyleIdx="2" presStyleCnt="10"/>
      <dgm:spPr/>
      <dgm:t>
        <a:bodyPr/>
        <a:lstStyle/>
        <a:p>
          <a:endParaRPr lang="tr-TR"/>
        </a:p>
      </dgm:t>
    </dgm:pt>
    <dgm:pt modelId="{A5A22E2F-976B-4A93-9E32-4AAA9C255E9E}" type="pres">
      <dgm:prSet presAssocID="{F76CDDE1-EFC5-4DF0-89BB-E3A6B9A94BB8}" presName="node" presStyleLbl="node1" presStyleIdx="3" presStyleCnt="11" custLinFactNeighborX="2884" custLinFactNeighborY="2599">
        <dgm:presLayoutVars>
          <dgm:bulletEnabled val="1"/>
        </dgm:presLayoutVars>
      </dgm:prSet>
      <dgm:spPr/>
      <dgm:t>
        <a:bodyPr/>
        <a:lstStyle/>
        <a:p>
          <a:endParaRPr lang="tr-TR"/>
        </a:p>
      </dgm:t>
    </dgm:pt>
    <dgm:pt modelId="{1E8329F2-2C81-4179-9230-3C4EE1AF7E38}" type="pres">
      <dgm:prSet presAssocID="{FF91260F-1A72-43B4-BF82-83D3AF485E9F}" presName="sibTrans" presStyleLbl="sibTrans2D1" presStyleIdx="3" presStyleCnt="10"/>
      <dgm:spPr/>
      <dgm:t>
        <a:bodyPr/>
        <a:lstStyle/>
        <a:p>
          <a:endParaRPr lang="tr-TR"/>
        </a:p>
      </dgm:t>
    </dgm:pt>
    <dgm:pt modelId="{19C24689-56FB-4568-A89C-37094DA438BD}" type="pres">
      <dgm:prSet presAssocID="{FF91260F-1A72-43B4-BF82-83D3AF485E9F}" presName="connectorText" presStyleLbl="sibTrans2D1" presStyleIdx="3" presStyleCnt="10"/>
      <dgm:spPr/>
      <dgm:t>
        <a:bodyPr/>
        <a:lstStyle/>
        <a:p>
          <a:endParaRPr lang="tr-TR"/>
        </a:p>
      </dgm:t>
    </dgm:pt>
    <dgm:pt modelId="{DDAD9D17-66BF-4E63-A55F-DB0EFB1A8C87}" type="pres">
      <dgm:prSet presAssocID="{3F1DF06C-B916-47AB-8275-ED9CC3307F2B}" presName="node" presStyleLbl="node1" presStyleIdx="4" presStyleCnt="11">
        <dgm:presLayoutVars>
          <dgm:bulletEnabled val="1"/>
        </dgm:presLayoutVars>
      </dgm:prSet>
      <dgm:spPr/>
      <dgm:t>
        <a:bodyPr/>
        <a:lstStyle/>
        <a:p>
          <a:endParaRPr lang="tr-TR"/>
        </a:p>
      </dgm:t>
    </dgm:pt>
    <dgm:pt modelId="{D7F4ACA0-7AC3-472B-8581-939A2721C50F}" type="pres">
      <dgm:prSet presAssocID="{7F184B9F-46A9-4B7A-9550-F1416E0E128C}" presName="sibTrans" presStyleLbl="sibTrans2D1" presStyleIdx="4" presStyleCnt="10"/>
      <dgm:spPr/>
      <dgm:t>
        <a:bodyPr/>
        <a:lstStyle/>
        <a:p>
          <a:endParaRPr lang="tr-TR"/>
        </a:p>
      </dgm:t>
    </dgm:pt>
    <dgm:pt modelId="{0AF1364E-493F-401D-8455-E2A4981BE9CE}" type="pres">
      <dgm:prSet presAssocID="{7F184B9F-46A9-4B7A-9550-F1416E0E128C}" presName="connectorText" presStyleLbl="sibTrans2D1" presStyleIdx="4" presStyleCnt="10"/>
      <dgm:spPr/>
      <dgm:t>
        <a:bodyPr/>
        <a:lstStyle/>
        <a:p>
          <a:endParaRPr lang="tr-TR"/>
        </a:p>
      </dgm:t>
    </dgm:pt>
    <dgm:pt modelId="{D7B62B61-8941-48F5-B4D2-DD0EB8B102D2}" type="pres">
      <dgm:prSet presAssocID="{72BF24F1-7094-4D41-BBBA-0111927A1550}" presName="node" presStyleLbl="node1" presStyleIdx="5" presStyleCnt="11">
        <dgm:presLayoutVars>
          <dgm:bulletEnabled val="1"/>
        </dgm:presLayoutVars>
      </dgm:prSet>
      <dgm:spPr/>
      <dgm:t>
        <a:bodyPr/>
        <a:lstStyle/>
        <a:p>
          <a:endParaRPr lang="tr-TR"/>
        </a:p>
      </dgm:t>
    </dgm:pt>
    <dgm:pt modelId="{C09EA7F5-97BB-419F-80CF-DC207033B5A6}" type="pres">
      <dgm:prSet presAssocID="{6AFEBAF0-5890-4766-95A8-4B7FC7965D04}" presName="sibTrans" presStyleLbl="sibTrans2D1" presStyleIdx="5" presStyleCnt="10"/>
      <dgm:spPr/>
      <dgm:t>
        <a:bodyPr/>
        <a:lstStyle/>
        <a:p>
          <a:endParaRPr lang="tr-TR"/>
        </a:p>
      </dgm:t>
    </dgm:pt>
    <dgm:pt modelId="{5C38EFA1-0D49-46A8-BAF3-35D0C088CC8A}" type="pres">
      <dgm:prSet presAssocID="{6AFEBAF0-5890-4766-95A8-4B7FC7965D04}" presName="connectorText" presStyleLbl="sibTrans2D1" presStyleIdx="5" presStyleCnt="10"/>
      <dgm:spPr/>
      <dgm:t>
        <a:bodyPr/>
        <a:lstStyle/>
        <a:p>
          <a:endParaRPr lang="tr-TR"/>
        </a:p>
      </dgm:t>
    </dgm:pt>
    <dgm:pt modelId="{834FDF8E-9DD0-4055-A935-E12341B10520}" type="pres">
      <dgm:prSet presAssocID="{68D0B6A6-6467-4362-B43D-1D60B212FA14}" presName="node" presStyleLbl="node1" presStyleIdx="6" presStyleCnt="11">
        <dgm:presLayoutVars>
          <dgm:bulletEnabled val="1"/>
        </dgm:presLayoutVars>
      </dgm:prSet>
      <dgm:spPr/>
      <dgm:t>
        <a:bodyPr/>
        <a:lstStyle/>
        <a:p>
          <a:endParaRPr lang="tr-TR"/>
        </a:p>
      </dgm:t>
    </dgm:pt>
    <dgm:pt modelId="{F58D52A9-5573-4F79-B768-ADE78E312525}" type="pres">
      <dgm:prSet presAssocID="{BB1C32C3-F0E5-4291-9A01-2EEE6BDF714C}" presName="sibTrans" presStyleLbl="sibTrans2D1" presStyleIdx="6" presStyleCnt="10"/>
      <dgm:spPr/>
      <dgm:t>
        <a:bodyPr/>
        <a:lstStyle/>
        <a:p>
          <a:endParaRPr lang="tr-TR"/>
        </a:p>
      </dgm:t>
    </dgm:pt>
    <dgm:pt modelId="{BA4362BA-D421-403A-9EC6-049D6E56CB86}" type="pres">
      <dgm:prSet presAssocID="{BB1C32C3-F0E5-4291-9A01-2EEE6BDF714C}" presName="connectorText" presStyleLbl="sibTrans2D1" presStyleIdx="6" presStyleCnt="10"/>
      <dgm:spPr/>
      <dgm:t>
        <a:bodyPr/>
        <a:lstStyle/>
        <a:p>
          <a:endParaRPr lang="tr-TR"/>
        </a:p>
      </dgm:t>
    </dgm:pt>
    <dgm:pt modelId="{97ED9A5D-F89F-4EB0-ADA5-4B365C04618C}" type="pres">
      <dgm:prSet presAssocID="{ED18FDC6-261D-4CDD-BA84-16C8A29A29D5}" presName="node" presStyleLbl="node1" presStyleIdx="7" presStyleCnt="11">
        <dgm:presLayoutVars>
          <dgm:bulletEnabled val="1"/>
        </dgm:presLayoutVars>
      </dgm:prSet>
      <dgm:spPr/>
      <dgm:t>
        <a:bodyPr/>
        <a:lstStyle/>
        <a:p>
          <a:endParaRPr lang="tr-TR"/>
        </a:p>
      </dgm:t>
    </dgm:pt>
    <dgm:pt modelId="{E80114BC-CD98-40B9-9462-1AF426A254A4}" type="pres">
      <dgm:prSet presAssocID="{85F1F2F8-D1EF-4ACC-B770-3FB185374A0E}" presName="sibTrans" presStyleLbl="sibTrans2D1" presStyleIdx="7" presStyleCnt="10"/>
      <dgm:spPr/>
      <dgm:t>
        <a:bodyPr/>
        <a:lstStyle/>
        <a:p>
          <a:endParaRPr lang="tr-TR"/>
        </a:p>
      </dgm:t>
    </dgm:pt>
    <dgm:pt modelId="{FDE0B643-3FA3-49E2-B29B-CD51D3B76BF4}" type="pres">
      <dgm:prSet presAssocID="{85F1F2F8-D1EF-4ACC-B770-3FB185374A0E}" presName="connectorText" presStyleLbl="sibTrans2D1" presStyleIdx="7" presStyleCnt="10"/>
      <dgm:spPr/>
      <dgm:t>
        <a:bodyPr/>
        <a:lstStyle/>
        <a:p>
          <a:endParaRPr lang="tr-TR"/>
        </a:p>
      </dgm:t>
    </dgm:pt>
    <dgm:pt modelId="{078CC27B-14D0-4286-8224-CB17AFAC1803}" type="pres">
      <dgm:prSet presAssocID="{7613FAC5-3CEE-42FC-9A65-D62589585A70}" presName="node" presStyleLbl="node1" presStyleIdx="8" presStyleCnt="11">
        <dgm:presLayoutVars>
          <dgm:bulletEnabled val="1"/>
        </dgm:presLayoutVars>
      </dgm:prSet>
      <dgm:spPr/>
      <dgm:t>
        <a:bodyPr/>
        <a:lstStyle/>
        <a:p>
          <a:endParaRPr lang="tr-TR"/>
        </a:p>
      </dgm:t>
    </dgm:pt>
    <dgm:pt modelId="{4C423132-9E75-40C5-886C-FEC0DEAF2B38}" type="pres">
      <dgm:prSet presAssocID="{B349B607-EBE6-4E6B-B535-33316834897A}" presName="sibTrans" presStyleLbl="sibTrans2D1" presStyleIdx="8" presStyleCnt="10"/>
      <dgm:spPr/>
      <dgm:t>
        <a:bodyPr/>
        <a:lstStyle/>
        <a:p>
          <a:endParaRPr lang="tr-TR"/>
        </a:p>
      </dgm:t>
    </dgm:pt>
    <dgm:pt modelId="{688190F9-5B24-4933-8007-C5CE1BD5F7B0}" type="pres">
      <dgm:prSet presAssocID="{B349B607-EBE6-4E6B-B535-33316834897A}" presName="connectorText" presStyleLbl="sibTrans2D1" presStyleIdx="8" presStyleCnt="10"/>
      <dgm:spPr/>
      <dgm:t>
        <a:bodyPr/>
        <a:lstStyle/>
        <a:p>
          <a:endParaRPr lang="tr-TR"/>
        </a:p>
      </dgm:t>
    </dgm:pt>
    <dgm:pt modelId="{64A6769C-03B9-4F06-BCF8-4C731D746F23}" type="pres">
      <dgm:prSet presAssocID="{F814CE5D-3679-47F2-9C27-BC9496637F0C}" presName="node" presStyleLbl="node1" presStyleIdx="9" presStyleCnt="11">
        <dgm:presLayoutVars>
          <dgm:bulletEnabled val="1"/>
        </dgm:presLayoutVars>
      </dgm:prSet>
      <dgm:spPr/>
      <dgm:t>
        <a:bodyPr/>
        <a:lstStyle/>
        <a:p>
          <a:endParaRPr lang="tr-TR"/>
        </a:p>
      </dgm:t>
    </dgm:pt>
    <dgm:pt modelId="{958061CE-E59D-4B71-A225-1FDF7A9508E8}" type="pres">
      <dgm:prSet presAssocID="{FAF88489-A1B5-4DF0-8E65-CF6F6DA64549}" presName="sibTrans" presStyleLbl="sibTrans2D1" presStyleIdx="9" presStyleCnt="10"/>
      <dgm:spPr/>
      <dgm:t>
        <a:bodyPr/>
        <a:lstStyle/>
        <a:p>
          <a:endParaRPr lang="tr-TR"/>
        </a:p>
      </dgm:t>
    </dgm:pt>
    <dgm:pt modelId="{C0C484C8-2724-490C-9829-A0FD34749065}" type="pres">
      <dgm:prSet presAssocID="{FAF88489-A1B5-4DF0-8E65-CF6F6DA64549}" presName="connectorText" presStyleLbl="sibTrans2D1" presStyleIdx="9" presStyleCnt="10"/>
      <dgm:spPr/>
      <dgm:t>
        <a:bodyPr/>
        <a:lstStyle/>
        <a:p>
          <a:endParaRPr lang="tr-TR"/>
        </a:p>
      </dgm:t>
    </dgm:pt>
    <dgm:pt modelId="{DDDE742C-6EB5-4053-A25C-F876124C041E}" type="pres">
      <dgm:prSet presAssocID="{94DA7FDF-DA2F-4D97-98DE-41822D1EE8F8}" presName="node" presStyleLbl="node1" presStyleIdx="10" presStyleCnt="11">
        <dgm:presLayoutVars>
          <dgm:bulletEnabled val="1"/>
        </dgm:presLayoutVars>
      </dgm:prSet>
      <dgm:spPr/>
      <dgm:t>
        <a:bodyPr/>
        <a:lstStyle/>
        <a:p>
          <a:endParaRPr lang="tr-TR"/>
        </a:p>
      </dgm:t>
    </dgm:pt>
  </dgm:ptLst>
  <dgm:cxnLst>
    <dgm:cxn modelId="{13FCE635-A421-4A38-B583-44DA737E22B8}" srcId="{3CE3EFF3-21AB-4EAB-AB0C-05AF6B0A2093}" destId="{A4C8BB5A-060F-422F-A0A5-B181B793E99A}" srcOrd="0" destOrd="0" parTransId="{F4CF0DA2-B2C6-47E4-8CE0-0D77D21C4854}" sibTransId="{25AA0D91-8541-4E35-A279-94ECE7B5EACA}"/>
    <dgm:cxn modelId="{A8DCB6AF-D7CA-41FB-8E52-EC15FCBAC2F3}" type="presOf" srcId="{09174040-520E-4D67-8762-62956F64845D}" destId="{9337F3C9-9055-49EC-BAD4-72E071DCA6E2}" srcOrd="1" destOrd="0" presId="urn:microsoft.com/office/officeart/2005/8/layout/process5"/>
    <dgm:cxn modelId="{7B03B8C5-08CD-4904-9954-5F334170D286}" srcId="{3CE3EFF3-21AB-4EAB-AB0C-05AF6B0A2093}" destId="{83690313-592D-4C37-B38F-FBCC2DDF1F8F}" srcOrd="1" destOrd="0" parTransId="{91CB4D4A-7F5B-455D-B233-FF9D188BFD4D}" sibTransId="{09174040-520E-4D67-8762-62956F64845D}"/>
    <dgm:cxn modelId="{9CC4C312-5F3E-4C31-9F5A-38A111FEF7E3}" type="presOf" srcId="{7613FAC5-3CEE-42FC-9A65-D62589585A70}" destId="{078CC27B-14D0-4286-8224-CB17AFAC1803}" srcOrd="0" destOrd="0" presId="urn:microsoft.com/office/officeart/2005/8/layout/process5"/>
    <dgm:cxn modelId="{0965233F-FFF1-492F-A178-9E30E0C57879}" type="presOf" srcId="{85F1F2F8-D1EF-4ACC-B770-3FB185374A0E}" destId="{E80114BC-CD98-40B9-9462-1AF426A254A4}" srcOrd="0" destOrd="0" presId="urn:microsoft.com/office/officeart/2005/8/layout/process5"/>
    <dgm:cxn modelId="{89628F6E-0CE0-42C6-93A3-A055490EF459}" type="presOf" srcId="{FF91260F-1A72-43B4-BF82-83D3AF485E9F}" destId="{1E8329F2-2C81-4179-9230-3C4EE1AF7E38}" srcOrd="0" destOrd="0" presId="urn:microsoft.com/office/officeart/2005/8/layout/process5"/>
    <dgm:cxn modelId="{926A20D8-AEE0-489E-B6D5-689D30C407EE}" type="presOf" srcId="{94DA7FDF-DA2F-4D97-98DE-41822D1EE8F8}" destId="{DDDE742C-6EB5-4053-A25C-F876124C041E}" srcOrd="0" destOrd="0" presId="urn:microsoft.com/office/officeart/2005/8/layout/process5"/>
    <dgm:cxn modelId="{D239D108-8946-4A51-8DC8-D9E55C50AD75}" type="presOf" srcId="{09174040-520E-4D67-8762-62956F64845D}" destId="{690500F3-AB25-44D2-84C3-813A81766F62}" srcOrd="0" destOrd="0" presId="urn:microsoft.com/office/officeart/2005/8/layout/process5"/>
    <dgm:cxn modelId="{BB287A66-7B14-4065-8536-69D42EDB59B0}" type="presOf" srcId="{6AFEBAF0-5890-4766-95A8-4B7FC7965D04}" destId="{C09EA7F5-97BB-419F-80CF-DC207033B5A6}" srcOrd="0" destOrd="0" presId="urn:microsoft.com/office/officeart/2005/8/layout/process5"/>
    <dgm:cxn modelId="{86ADCCD1-0B9E-4F9F-8503-E8644728C78D}" type="presOf" srcId="{69DE9909-4F98-4718-9016-C92249B2DFD9}" destId="{E8143845-7584-4DAE-899A-5B3C04E9998E}" srcOrd="0" destOrd="0" presId="urn:microsoft.com/office/officeart/2005/8/layout/process5"/>
    <dgm:cxn modelId="{CE52EC04-5DE6-42C9-B5F8-A661726F31E2}" type="presOf" srcId="{21DAAA8C-350B-466C-A4C9-51DDD4D7C7FF}" destId="{36A14A46-DF57-4F04-98C9-533F41443D7C}" srcOrd="0" destOrd="0" presId="urn:microsoft.com/office/officeart/2005/8/layout/process5"/>
    <dgm:cxn modelId="{5361D6DC-1302-4188-9C67-93C6904469DF}" type="presOf" srcId="{B349B607-EBE6-4E6B-B535-33316834897A}" destId="{688190F9-5B24-4933-8007-C5CE1BD5F7B0}" srcOrd="1" destOrd="0" presId="urn:microsoft.com/office/officeart/2005/8/layout/process5"/>
    <dgm:cxn modelId="{60AC4802-C7D6-4BF1-96C2-35E323ADABFF}" srcId="{3CE3EFF3-21AB-4EAB-AB0C-05AF6B0A2093}" destId="{F814CE5D-3679-47F2-9C27-BC9496637F0C}" srcOrd="9" destOrd="0" parTransId="{8C4ECF36-0CF1-4DF4-966A-FB3240BF659B}" sibTransId="{FAF88489-A1B5-4DF0-8E65-CF6F6DA64549}"/>
    <dgm:cxn modelId="{1D039CB9-B8EB-4895-A466-BA9C598D01C2}" type="presOf" srcId="{72BF24F1-7094-4D41-BBBA-0111927A1550}" destId="{D7B62B61-8941-48F5-B4D2-DD0EB8B102D2}" srcOrd="0" destOrd="0" presId="urn:microsoft.com/office/officeart/2005/8/layout/process5"/>
    <dgm:cxn modelId="{418C19BD-783C-46B1-B4FF-930D5FB82F0C}" type="presOf" srcId="{B349B607-EBE6-4E6B-B535-33316834897A}" destId="{4C423132-9E75-40C5-886C-FEC0DEAF2B38}" srcOrd="0" destOrd="0" presId="urn:microsoft.com/office/officeart/2005/8/layout/process5"/>
    <dgm:cxn modelId="{51D20C21-A4B5-4A8D-8E88-33C9CAEE4A89}" type="presOf" srcId="{FAF88489-A1B5-4DF0-8E65-CF6F6DA64549}" destId="{958061CE-E59D-4B71-A225-1FDF7A9508E8}" srcOrd="0" destOrd="0" presId="urn:microsoft.com/office/officeart/2005/8/layout/process5"/>
    <dgm:cxn modelId="{A24B3175-B6DF-4A4A-AF7B-26C22581A54C}" type="presOf" srcId="{69DE9909-4F98-4718-9016-C92249B2DFD9}" destId="{524A6A81-9FE7-4BFC-A636-FAE7D0970710}" srcOrd="1" destOrd="0" presId="urn:microsoft.com/office/officeart/2005/8/layout/process5"/>
    <dgm:cxn modelId="{B9FA8403-F426-4BBB-8906-4B5F5F5A1456}" type="presOf" srcId="{BB1C32C3-F0E5-4291-9A01-2EEE6BDF714C}" destId="{F58D52A9-5573-4F79-B768-ADE78E312525}" srcOrd="0" destOrd="0" presId="urn:microsoft.com/office/officeart/2005/8/layout/process5"/>
    <dgm:cxn modelId="{5CD0C1BB-CEE0-476E-852B-BE3B3F05AD5D}" type="presOf" srcId="{85F1F2F8-D1EF-4ACC-B770-3FB185374A0E}" destId="{FDE0B643-3FA3-49E2-B29B-CD51D3B76BF4}" srcOrd="1" destOrd="0" presId="urn:microsoft.com/office/officeart/2005/8/layout/process5"/>
    <dgm:cxn modelId="{2D940C22-05AA-497A-A2D5-11436E5C800B}" type="presOf" srcId="{BB1C32C3-F0E5-4291-9A01-2EEE6BDF714C}" destId="{BA4362BA-D421-403A-9EC6-049D6E56CB86}" srcOrd="1" destOrd="0" presId="urn:microsoft.com/office/officeart/2005/8/layout/process5"/>
    <dgm:cxn modelId="{792E3EDB-5CFA-4C44-9EDA-964D635894C3}" type="presOf" srcId="{F76CDDE1-EFC5-4DF0-89BB-E3A6B9A94BB8}" destId="{A5A22E2F-976B-4A93-9E32-4AAA9C255E9E}" srcOrd="0" destOrd="0" presId="urn:microsoft.com/office/officeart/2005/8/layout/process5"/>
    <dgm:cxn modelId="{99E1FC22-79F3-4311-B69C-95C900EE555E}" type="presOf" srcId="{7F184B9F-46A9-4B7A-9550-F1416E0E128C}" destId="{0AF1364E-493F-401D-8455-E2A4981BE9CE}" srcOrd="1" destOrd="0" presId="urn:microsoft.com/office/officeart/2005/8/layout/process5"/>
    <dgm:cxn modelId="{A389A4A7-7303-4CDA-802F-115E9FBAADEC}" srcId="{3CE3EFF3-21AB-4EAB-AB0C-05AF6B0A2093}" destId="{F76CDDE1-EFC5-4DF0-89BB-E3A6B9A94BB8}" srcOrd="3" destOrd="0" parTransId="{EF5BE109-632F-4749-BC61-21AA4EEBEFD3}" sibTransId="{FF91260F-1A72-43B4-BF82-83D3AF485E9F}"/>
    <dgm:cxn modelId="{F96DC204-856F-41BD-BC27-F3D3EC621C24}" srcId="{3CE3EFF3-21AB-4EAB-AB0C-05AF6B0A2093}" destId="{72BF24F1-7094-4D41-BBBA-0111927A1550}" srcOrd="5" destOrd="0" parTransId="{07EE2DED-E8EB-49BC-9D6D-F88D3E9A8DC0}" sibTransId="{6AFEBAF0-5890-4766-95A8-4B7FC7965D04}"/>
    <dgm:cxn modelId="{245DCB5D-78FB-448A-A7B0-B0D33D923CC8}" type="presOf" srcId="{A4C8BB5A-060F-422F-A0A5-B181B793E99A}" destId="{5EDD482F-B83B-4563-A953-13BD337ACBBE}" srcOrd="0" destOrd="0" presId="urn:microsoft.com/office/officeart/2005/8/layout/process5"/>
    <dgm:cxn modelId="{01F5169C-17A3-4EC0-8DD9-492353B6EDA7}" srcId="{3CE3EFF3-21AB-4EAB-AB0C-05AF6B0A2093}" destId="{94DA7FDF-DA2F-4D97-98DE-41822D1EE8F8}" srcOrd="10" destOrd="0" parTransId="{19FA18FF-6CAC-4E45-BBB3-A02517DA0A9C}" sibTransId="{1A649E9F-B691-4BBE-AD03-5888B0083458}"/>
    <dgm:cxn modelId="{61ED01E4-F44E-4C58-BB39-E90470FEFC12}" type="presOf" srcId="{25AA0D91-8541-4E35-A279-94ECE7B5EACA}" destId="{7FA40E64-41F8-4475-8C3D-ADDA9F57FAA5}" srcOrd="0" destOrd="0" presId="urn:microsoft.com/office/officeart/2005/8/layout/process5"/>
    <dgm:cxn modelId="{BBEBD48B-6927-4463-8F4A-7D04F44B1687}" type="presOf" srcId="{83690313-592D-4C37-B38F-FBCC2DDF1F8F}" destId="{EC1A2668-6A7D-40ED-B258-C7571CA9FD58}" srcOrd="0" destOrd="0" presId="urn:microsoft.com/office/officeart/2005/8/layout/process5"/>
    <dgm:cxn modelId="{494B5918-7053-461C-A7B0-3F762FC44DE7}" type="presOf" srcId="{68D0B6A6-6467-4362-B43D-1D60B212FA14}" destId="{834FDF8E-9DD0-4055-A935-E12341B10520}" srcOrd="0" destOrd="0" presId="urn:microsoft.com/office/officeart/2005/8/layout/process5"/>
    <dgm:cxn modelId="{B503461C-B258-4611-81CB-0F798880E5B7}" srcId="{3CE3EFF3-21AB-4EAB-AB0C-05AF6B0A2093}" destId="{3F1DF06C-B916-47AB-8275-ED9CC3307F2B}" srcOrd="4" destOrd="0" parTransId="{32776996-1B94-4435-86E9-E4A2E869CC3B}" sibTransId="{7F184B9F-46A9-4B7A-9550-F1416E0E128C}"/>
    <dgm:cxn modelId="{065A724F-E996-4D02-86A0-8005AA040D46}" srcId="{3CE3EFF3-21AB-4EAB-AB0C-05AF6B0A2093}" destId="{21DAAA8C-350B-466C-A4C9-51DDD4D7C7FF}" srcOrd="2" destOrd="0" parTransId="{E1397E4B-BE39-4245-81E6-755DCDE3ADD1}" sibTransId="{69DE9909-4F98-4718-9016-C92249B2DFD9}"/>
    <dgm:cxn modelId="{B433D94C-16D2-4F69-940E-381E4731EF34}" srcId="{3CE3EFF3-21AB-4EAB-AB0C-05AF6B0A2093}" destId="{68D0B6A6-6467-4362-B43D-1D60B212FA14}" srcOrd="6" destOrd="0" parTransId="{5B3AD170-97EA-44B2-91CC-C4E3A0103637}" sibTransId="{BB1C32C3-F0E5-4291-9A01-2EEE6BDF714C}"/>
    <dgm:cxn modelId="{D94019A9-65AA-4402-A433-2A3C3388517B}" srcId="{3CE3EFF3-21AB-4EAB-AB0C-05AF6B0A2093}" destId="{ED18FDC6-261D-4CDD-BA84-16C8A29A29D5}" srcOrd="7" destOrd="0" parTransId="{09F591C7-0693-4C2E-98E4-A982D271F2C7}" sibTransId="{85F1F2F8-D1EF-4ACC-B770-3FB185374A0E}"/>
    <dgm:cxn modelId="{CCE18A8F-BABB-40EB-A638-59784E6C5F05}" type="presOf" srcId="{6AFEBAF0-5890-4766-95A8-4B7FC7965D04}" destId="{5C38EFA1-0D49-46A8-BAF3-35D0C088CC8A}" srcOrd="1" destOrd="0" presId="urn:microsoft.com/office/officeart/2005/8/layout/process5"/>
    <dgm:cxn modelId="{D6233F6C-F65F-4662-A840-217C09F54DB8}" type="presOf" srcId="{3F1DF06C-B916-47AB-8275-ED9CC3307F2B}" destId="{DDAD9D17-66BF-4E63-A55F-DB0EFB1A8C87}" srcOrd="0" destOrd="0" presId="urn:microsoft.com/office/officeart/2005/8/layout/process5"/>
    <dgm:cxn modelId="{E0A8BB45-071A-478A-BD2C-D314A698C1B1}" type="presOf" srcId="{FF91260F-1A72-43B4-BF82-83D3AF485E9F}" destId="{19C24689-56FB-4568-A89C-37094DA438BD}" srcOrd="1" destOrd="0" presId="urn:microsoft.com/office/officeart/2005/8/layout/process5"/>
    <dgm:cxn modelId="{F8C79117-2D3A-4ACD-8ABA-EC1E8E7DFC67}" type="presOf" srcId="{7F184B9F-46A9-4B7A-9550-F1416E0E128C}" destId="{D7F4ACA0-7AC3-472B-8581-939A2721C50F}" srcOrd="0" destOrd="0" presId="urn:microsoft.com/office/officeart/2005/8/layout/process5"/>
    <dgm:cxn modelId="{7DA7B1C3-E9DC-4D5B-AB39-4A4B8EE96825}" type="presOf" srcId="{F814CE5D-3679-47F2-9C27-BC9496637F0C}" destId="{64A6769C-03B9-4F06-BCF8-4C731D746F23}" srcOrd="0" destOrd="0" presId="urn:microsoft.com/office/officeart/2005/8/layout/process5"/>
    <dgm:cxn modelId="{45789473-54CE-43AB-B477-0A5FF13FCDCF}" type="presOf" srcId="{25AA0D91-8541-4E35-A279-94ECE7B5EACA}" destId="{E8CBFE0E-5171-40ED-A8A5-3E65B685195D}" srcOrd="1" destOrd="0" presId="urn:microsoft.com/office/officeart/2005/8/layout/process5"/>
    <dgm:cxn modelId="{E9E6C062-261A-462C-B942-528A76E10E7D}" type="presOf" srcId="{FAF88489-A1B5-4DF0-8E65-CF6F6DA64549}" destId="{C0C484C8-2724-490C-9829-A0FD34749065}" srcOrd="1" destOrd="0" presId="urn:microsoft.com/office/officeart/2005/8/layout/process5"/>
    <dgm:cxn modelId="{06256EF5-DF72-4D37-AB8A-BD2969746CEC}" type="presOf" srcId="{ED18FDC6-261D-4CDD-BA84-16C8A29A29D5}" destId="{97ED9A5D-F89F-4EB0-ADA5-4B365C04618C}" srcOrd="0" destOrd="0" presId="urn:microsoft.com/office/officeart/2005/8/layout/process5"/>
    <dgm:cxn modelId="{37200698-0DCC-4636-BF90-250F3D02A58C}" type="presOf" srcId="{3CE3EFF3-21AB-4EAB-AB0C-05AF6B0A2093}" destId="{9C8F7EAC-6A4D-4EE2-A847-8ED178FB110C}" srcOrd="0" destOrd="0" presId="urn:microsoft.com/office/officeart/2005/8/layout/process5"/>
    <dgm:cxn modelId="{9B54AF4B-7789-4B9F-A423-B942BE2DB10D}" srcId="{3CE3EFF3-21AB-4EAB-AB0C-05AF6B0A2093}" destId="{7613FAC5-3CEE-42FC-9A65-D62589585A70}" srcOrd="8" destOrd="0" parTransId="{22D7ACAC-629E-446B-A92C-EFE360A7DDBD}" sibTransId="{B349B607-EBE6-4E6B-B535-33316834897A}"/>
    <dgm:cxn modelId="{401E527A-82EE-4C72-B8A6-C99DE3230182}" type="presParOf" srcId="{9C8F7EAC-6A4D-4EE2-A847-8ED178FB110C}" destId="{5EDD482F-B83B-4563-A953-13BD337ACBBE}" srcOrd="0" destOrd="0" presId="urn:microsoft.com/office/officeart/2005/8/layout/process5"/>
    <dgm:cxn modelId="{A1E1E5FD-5B39-4AAB-BA7B-9B6C75379AA3}" type="presParOf" srcId="{9C8F7EAC-6A4D-4EE2-A847-8ED178FB110C}" destId="{7FA40E64-41F8-4475-8C3D-ADDA9F57FAA5}" srcOrd="1" destOrd="0" presId="urn:microsoft.com/office/officeart/2005/8/layout/process5"/>
    <dgm:cxn modelId="{4F21CEF6-930D-4E1B-9AA8-0910573B0FA4}" type="presParOf" srcId="{7FA40E64-41F8-4475-8C3D-ADDA9F57FAA5}" destId="{E8CBFE0E-5171-40ED-A8A5-3E65B685195D}" srcOrd="0" destOrd="0" presId="urn:microsoft.com/office/officeart/2005/8/layout/process5"/>
    <dgm:cxn modelId="{6004F788-0CEC-4943-B904-C2086A728703}" type="presParOf" srcId="{9C8F7EAC-6A4D-4EE2-A847-8ED178FB110C}" destId="{EC1A2668-6A7D-40ED-B258-C7571CA9FD58}" srcOrd="2" destOrd="0" presId="urn:microsoft.com/office/officeart/2005/8/layout/process5"/>
    <dgm:cxn modelId="{6269DC18-DD1D-4492-B322-A8EB0030193E}" type="presParOf" srcId="{9C8F7EAC-6A4D-4EE2-A847-8ED178FB110C}" destId="{690500F3-AB25-44D2-84C3-813A81766F62}" srcOrd="3" destOrd="0" presId="urn:microsoft.com/office/officeart/2005/8/layout/process5"/>
    <dgm:cxn modelId="{734A726F-8107-4EB2-851D-F3659E9C2BB2}" type="presParOf" srcId="{690500F3-AB25-44D2-84C3-813A81766F62}" destId="{9337F3C9-9055-49EC-BAD4-72E071DCA6E2}" srcOrd="0" destOrd="0" presId="urn:microsoft.com/office/officeart/2005/8/layout/process5"/>
    <dgm:cxn modelId="{A96C1ED9-6447-48F6-9CF0-1D40C2A53A13}" type="presParOf" srcId="{9C8F7EAC-6A4D-4EE2-A847-8ED178FB110C}" destId="{36A14A46-DF57-4F04-98C9-533F41443D7C}" srcOrd="4" destOrd="0" presId="urn:microsoft.com/office/officeart/2005/8/layout/process5"/>
    <dgm:cxn modelId="{5A086304-166C-446F-9639-5B64605A4029}" type="presParOf" srcId="{9C8F7EAC-6A4D-4EE2-A847-8ED178FB110C}" destId="{E8143845-7584-4DAE-899A-5B3C04E9998E}" srcOrd="5" destOrd="0" presId="urn:microsoft.com/office/officeart/2005/8/layout/process5"/>
    <dgm:cxn modelId="{C0929845-DA8C-4202-8DD7-0D268EFCC883}" type="presParOf" srcId="{E8143845-7584-4DAE-899A-5B3C04E9998E}" destId="{524A6A81-9FE7-4BFC-A636-FAE7D0970710}" srcOrd="0" destOrd="0" presId="urn:microsoft.com/office/officeart/2005/8/layout/process5"/>
    <dgm:cxn modelId="{8ABD0B53-C5E8-4FCE-B446-469B115F91A0}" type="presParOf" srcId="{9C8F7EAC-6A4D-4EE2-A847-8ED178FB110C}" destId="{A5A22E2F-976B-4A93-9E32-4AAA9C255E9E}" srcOrd="6" destOrd="0" presId="urn:microsoft.com/office/officeart/2005/8/layout/process5"/>
    <dgm:cxn modelId="{5F2DB11E-36F5-4A64-8C03-A5889E2A0562}" type="presParOf" srcId="{9C8F7EAC-6A4D-4EE2-A847-8ED178FB110C}" destId="{1E8329F2-2C81-4179-9230-3C4EE1AF7E38}" srcOrd="7" destOrd="0" presId="urn:microsoft.com/office/officeart/2005/8/layout/process5"/>
    <dgm:cxn modelId="{561183E8-5018-4098-A467-53B18AF21F12}" type="presParOf" srcId="{1E8329F2-2C81-4179-9230-3C4EE1AF7E38}" destId="{19C24689-56FB-4568-A89C-37094DA438BD}" srcOrd="0" destOrd="0" presId="urn:microsoft.com/office/officeart/2005/8/layout/process5"/>
    <dgm:cxn modelId="{022E5EFF-8115-441F-8FF2-7249420AD0DC}" type="presParOf" srcId="{9C8F7EAC-6A4D-4EE2-A847-8ED178FB110C}" destId="{DDAD9D17-66BF-4E63-A55F-DB0EFB1A8C87}" srcOrd="8" destOrd="0" presId="urn:microsoft.com/office/officeart/2005/8/layout/process5"/>
    <dgm:cxn modelId="{ED3D0EA8-5F03-4B41-9690-9F6BDE095A89}" type="presParOf" srcId="{9C8F7EAC-6A4D-4EE2-A847-8ED178FB110C}" destId="{D7F4ACA0-7AC3-472B-8581-939A2721C50F}" srcOrd="9" destOrd="0" presId="urn:microsoft.com/office/officeart/2005/8/layout/process5"/>
    <dgm:cxn modelId="{4FD25B6F-AB12-42F5-A716-9B4679F41482}" type="presParOf" srcId="{D7F4ACA0-7AC3-472B-8581-939A2721C50F}" destId="{0AF1364E-493F-401D-8455-E2A4981BE9CE}" srcOrd="0" destOrd="0" presId="urn:microsoft.com/office/officeart/2005/8/layout/process5"/>
    <dgm:cxn modelId="{9FD3DA0C-16B1-4711-A370-C81B9BE07120}" type="presParOf" srcId="{9C8F7EAC-6A4D-4EE2-A847-8ED178FB110C}" destId="{D7B62B61-8941-48F5-B4D2-DD0EB8B102D2}" srcOrd="10" destOrd="0" presId="urn:microsoft.com/office/officeart/2005/8/layout/process5"/>
    <dgm:cxn modelId="{649D6CEE-93E3-4DD7-B9BB-02B99F0ACDA5}" type="presParOf" srcId="{9C8F7EAC-6A4D-4EE2-A847-8ED178FB110C}" destId="{C09EA7F5-97BB-419F-80CF-DC207033B5A6}" srcOrd="11" destOrd="0" presId="urn:microsoft.com/office/officeart/2005/8/layout/process5"/>
    <dgm:cxn modelId="{BDEFF344-0959-4FEA-B7A1-25A1FB4332E6}" type="presParOf" srcId="{C09EA7F5-97BB-419F-80CF-DC207033B5A6}" destId="{5C38EFA1-0D49-46A8-BAF3-35D0C088CC8A}" srcOrd="0" destOrd="0" presId="urn:microsoft.com/office/officeart/2005/8/layout/process5"/>
    <dgm:cxn modelId="{B2B1A8B9-1296-4961-A92A-BA2C94578047}" type="presParOf" srcId="{9C8F7EAC-6A4D-4EE2-A847-8ED178FB110C}" destId="{834FDF8E-9DD0-4055-A935-E12341B10520}" srcOrd="12" destOrd="0" presId="urn:microsoft.com/office/officeart/2005/8/layout/process5"/>
    <dgm:cxn modelId="{B9946FD7-F25F-4A16-BCD9-68A4A4D09891}" type="presParOf" srcId="{9C8F7EAC-6A4D-4EE2-A847-8ED178FB110C}" destId="{F58D52A9-5573-4F79-B768-ADE78E312525}" srcOrd="13" destOrd="0" presId="urn:microsoft.com/office/officeart/2005/8/layout/process5"/>
    <dgm:cxn modelId="{2234E51E-AF01-4C3E-A3FC-1AD21A8D1BA6}" type="presParOf" srcId="{F58D52A9-5573-4F79-B768-ADE78E312525}" destId="{BA4362BA-D421-403A-9EC6-049D6E56CB86}" srcOrd="0" destOrd="0" presId="urn:microsoft.com/office/officeart/2005/8/layout/process5"/>
    <dgm:cxn modelId="{9003B6B7-06F3-4250-82FF-E9079C72B308}" type="presParOf" srcId="{9C8F7EAC-6A4D-4EE2-A847-8ED178FB110C}" destId="{97ED9A5D-F89F-4EB0-ADA5-4B365C04618C}" srcOrd="14" destOrd="0" presId="urn:microsoft.com/office/officeart/2005/8/layout/process5"/>
    <dgm:cxn modelId="{0F74DECC-1FFB-4B50-AA00-B86427016701}" type="presParOf" srcId="{9C8F7EAC-6A4D-4EE2-A847-8ED178FB110C}" destId="{E80114BC-CD98-40B9-9462-1AF426A254A4}" srcOrd="15" destOrd="0" presId="urn:microsoft.com/office/officeart/2005/8/layout/process5"/>
    <dgm:cxn modelId="{2A9FD515-30C4-47A3-9411-2447D6226FBF}" type="presParOf" srcId="{E80114BC-CD98-40B9-9462-1AF426A254A4}" destId="{FDE0B643-3FA3-49E2-B29B-CD51D3B76BF4}" srcOrd="0" destOrd="0" presId="urn:microsoft.com/office/officeart/2005/8/layout/process5"/>
    <dgm:cxn modelId="{51EDFF0A-752A-42C8-AF16-264D71864E7E}" type="presParOf" srcId="{9C8F7EAC-6A4D-4EE2-A847-8ED178FB110C}" destId="{078CC27B-14D0-4286-8224-CB17AFAC1803}" srcOrd="16" destOrd="0" presId="urn:microsoft.com/office/officeart/2005/8/layout/process5"/>
    <dgm:cxn modelId="{BF730CC5-BA87-46C9-9031-85B3A2BE4A51}" type="presParOf" srcId="{9C8F7EAC-6A4D-4EE2-A847-8ED178FB110C}" destId="{4C423132-9E75-40C5-886C-FEC0DEAF2B38}" srcOrd="17" destOrd="0" presId="urn:microsoft.com/office/officeart/2005/8/layout/process5"/>
    <dgm:cxn modelId="{840ECD80-2C5A-4EC9-A346-86106105E6F0}" type="presParOf" srcId="{4C423132-9E75-40C5-886C-FEC0DEAF2B38}" destId="{688190F9-5B24-4933-8007-C5CE1BD5F7B0}" srcOrd="0" destOrd="0" presId="urn:microsoft.com/office/officeart/2005/8/layout/process5"/>
    <dgm:cxn modelId="{06203814-D278-4918-97F3-CA516448C05D}" type="presParOf" srcId="{9C8F7EAC-6A4D-4EE2-A847-8ED178FB110C}" destId="{64A6769C-03B9-4F06-BCF8-4C731D746F23}" srcOrd="18" destOrd="0" presId="urn:microsoft.com/office/officeart/2005/8/layout/process5"/>
    <dgm:cxn modelId="{651E9837-ABE9-4207-B310-937377FD0A66}" type="presParOf" srcId="{9C8F7EAC-6A4D-4EE2-A847-8ED178FB110C}" destId="{958061CE-E59D-4B71-A225-1FDF7A9508E8}" srcOrd="19" destOrd="0" presId="urn:microsoft.com/office/officeart/2005/8/layout/process5"/>
    <dgm:cxn modelId="{1C8D2144-6875-4AE5-ADD8-00C500FC61D5}" type="presParOf" srcId="{958061CE-E59D-4B71-A225-1FDF7A9508E8}" destId="{C0C484C8-2724-490C-9829-A0FD34749065}" srcOrd="0" destOrd="0" presId="urn:microsoft.com/office/officeart/2005/8/layout/process5"/>
    <dgm:cxn modelId="{13EC8056-CD7E-42D5-95EF-1A0753D96C85}" type="presParOf" srcId="{9C8F7EAC-6A4D-4EE2-A847-8ED178FB110C}" destId="{DDDE742C-6EB5-4053-A25C-F876124C041E}" srcOrd="20" destOrd="0" presId="urn:microsoft.com/office/officeart/2005/8/layout/process5"/>
  </dgm:cxnLst>
  <dgm:bg>
    <a:noFill/>
  </dgm:bg>
  <dgm:whole/>
  <dgm:extLst>
    <a:ext uri="http://schemas.microsoft.com/office/drawing/2008/diagram">
      <dsp:dataModelExt xmlns:dsp="http://schemas.microsoft.com/office/drawing/2008/diagram" relId="rId9"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EDD482F-B83B-4563-A953-13BD337ACBBE}">
      <dsp:nvSpPr>
        <dsp:cNvPr id="0" name=""/>
        <dsp:cNvSpPr/>
      </dsp:nvSpPr>
      <dsp:spPr>
        <a:xfrm>
          <a:off x="634664" y="2260"/>
          <a:ext cx="1349015" cy="809409"/>
        </a:xfrm>
        <a:prstGeom prst="roundRect">
          <a:avLst>
            <a:gd name="adj" fmla="val 10000"/>
          </a:avLst>
        </a:prstGeom>
        <a:solidFill>
          <a:schemeClr val="accent3">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tr-TR" sz="900" b="1" kern="1200" dirty="0" smtClean="0"/>
            <a:t>Tüketim mal ve malzemelerin gruplandırılması</a:t>
          </a:r>
          <a:endParaRPr lang="tr-TR" sz="900" b="1" kern="1200" dirty="0"/>
        </a:p>
      </dsp:txBody>
      <dsp:txXfrm>
        <a:off x="658371" y="25967"/>
        <a:ext cx="1301601" cy="761995"/>
      </dsp:txXfrm>
    </dsp:sp>
    <dsp:sp modelId="{7FA40E64-41F8-4475-8C3D-ADDA9F57FAA5}">
      <dsp:nvSpPr>
        <dsp:cNvPr id="0" name=""/>
        <dsp:cNvSpPr/>
      </dsp:nvSpPr>
      <dsp:spPr>
        <a:xfrm rot="52490">
          <a:off x="2102377" y="253983"/>
          <a:ext cx="286024" cy="334555"/>
        </a:xfrm>
        <a:prstGeom prst="rightArrow">
          <a:avLst>
            <a:gd name="adj1" fmla="val 60000"/>
            <a:gd name="adj2" fmla="val 50000"/>
          </a:avLst>
        </a:prstGeom>
        <a:solidFill>
          <a:schemeClr val="accent3">
            <a:hueOff val="0"/>
            <a:satOff val="0"/>
            <a:lumOff val="0"/>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311150">
            <a:lnSpc>
              <a:spcPct val="90000"/>
            </a:lnSpc>
            <a:spcBef>
              <a:spcPct val="0"/>
            </a:spcBef>
            <a:spcAft>
              <a:spcPct val="35000"/>
            </a:spcAft>
          </a:pPr>
          <a:endParaRPr lang="tr-TR" sz="700" b="1" kern="1200">
            <a:solidFill>
              <a:schemeClr val="tx1"/>
            </a:solidFill>
          </a:endParaRPr>
        </a:p>
      </dsp:txBody>
      <dsp:txXfrm>
        <a:off x="2102382" y="320239"/>
        <a:ext cx="200217" cy="200733"/>
      </dsp:txXfrm>
    </dsp:sp>
    <dsp:sp modelId="{EC1A2668-6A7D-40ED-B258-C7571CA9FD58}">
      <dsp:nvSpPr>
        <dsp:cNvPr id="0" name=""/>
        <dsp:cNvSpPr/>
      </dsp:nvSpPr>
      <dsp:spPr>
        <a:xfrm>
          <a:off x="2523286" y="31099"/>
          <a:ext cx="1349015" cy="809409"/>
        </a:xfrm>
        <a:prstGeom prst="roundRect">
          <a:avLst>
            <a:gd name="adj" fmla="val 10000"/>
          </a:avLst>
        </a:prstGeom>
        <a:solidFill>
          <a:schemeClr val="accent3">
            <a:hueOff val="271060"/>
            <a:satOff val="10000"/>
            <a:lumOff val="-1471"/>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tr-TR" sz="900" b="1" kern="1200" dirty="0" smtClean="0"/>
            <a:t>Tüketim malzemeleri alt gruplarının içeriklerinin belirlenmesi</a:t>
          </a:r>
          <a:endParaRPr lang="tr-TR" sz="900" b="1" kern="1200" dirty="0"/>
        </a:p>
      </dsp:txBody>
      <dsp:txXfrm>
        <a:off x="2546993" y="54806"/>
        <a:ext cx="1301601" cy="761995"/>
      </dsp:txXfrm>
    </dsp:sp>
    <dsp:sp modelId="{690500F3-AB25-44D2-84C3-813A81766F62}">
      <dsp:nvSpPr>
        <dsp:cNvPr id="0" name=""/>
        <dsp:cNvSpPr/>
      </dsp:nvSpPr>
      <dsp:spPr>
        <a:xfrm rot="21547510">
          <a:off x="3990999" y="254230"/>
          <a:ext cx="286024" cy="334555"/>
        </a:xfrm>
        <a:prstGeom prst="rightArrow">
          <a:avLst>
            <a:gd name="adj1" fmla="val 60000"/>
            <a:gd name="adj2" fmla="val 50000"/>
          </a:avLst>
        </a:prstGeom>
        <a:solidFill>
          <a:schemeClr val="accent3">
            <a:hueOff val="301178"/>
            <a:satOff val="11111"/>
            <a:lumOff val="-1634"/>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311150">
            <a:lnSpc>
              <a:spcPct val="90000"/>
            </a:lnSpc>
            <a:spcBef>
              <a:spcPct val="0"/>
            </a:spcBef>
            <a:spcAft>
              <a:spcPct val="35000"/>
            </a:spcAft>
          </a:pPr>
          <a:endParaRPr lang="tr-TR" sz="700" b="1" kern="1200">
            <a:solidFill>
              <a:schemeClr val="tx1"/>
            </a:solidFill>
          </a:endParaRPr>
        </a:p>
      </dsp:txBody>
      <dsp:txXfrm>
        <a:off x="3991004" y="321796"/>
        <a:ext cx="200217" cy="200733"/>
      </dsp:txXfrm>
    </dsp:sp>
    <dsp:sp modelId="{36A14A46-DF57-4F04-98C9-533F41443D7C}">
      <dsp:nvSpPr>
        <dsp:cNvPr id="0" name=""/>
        <dsp:cNvSpPr/>
      </dsp:nvSpPr>
      <dsp:spPr>
        <a:xfrm>
          <a:off x="4411909" y="2260"/>
          <a:ext cx="1349015" cy="809409"/>
        </a:xfrm>
        <a:prstGeom prst="roundRect">
          <a:avLst>
            <a:gd name="adj" fmla="val 10000"/>
          </a:avLst>
        </a:prstGeom>
        <a:solidFill>
          <a:schemeClr val="accent3">
            <a:hueOff val="542120"/>
            <a:satOff val="20000"/>
            <a:lumOff val="-2941"/>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tr-TR" sz="900" b="1" kern="1200" smtClean="0"/>
            <a:t>Parametrelerin belirlenmesi</a:t>
          </a:r>
          <a:endParaRPr lang="tr-TR" sz="900" b="1" kern="1200" dirty="0"/>
        </a:p>
      </dsp:txBody>
      <dsp:txXfrm>
        <a:off x="4435616" y="25967"/>
        <a:ext cx="1301601" cy="761995"/>
      </dsp:txXfrm>
    </dsp:sp>
    <dsp:sp modelId="{E8143845-7584-4DAE-899A-5B3C04E9998E}">
      <dsp:nvSpPr>
        <dsp:cNvPr id="0" name=""/>
        <dsp:cNvSpPr/>
      </dsp:nvSpPr>
      <dsp:spPr>
        <a:xfrm rot="37517">
          <a:off x="5888188" y="250110"/>
          <a:ext cx="306629" cy="334555"/>
        </a:xfrm>
        <a:prstGeom prst="rightArrow">
          <a:avLst>
            <a:gd name="adj1" fmla="val 60000"/>
            <a:gd name="adj2" fmla="val 50000"/>
          </a:avLst>
        </a:prstGeom>
        <a:solidFill>
          <a:schemeClr val="accent3">
            <a:hueOff val="602355"/>
            <a:satOff val="22222"/>
            <a:lumOff val="-3268"/>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311150">
            <a:lnSpc>
              <a:spcPct val="90000"/>
            </a:lnSpc>
            <a:spcBef>
              <a:spcPct val="0"/>
            </a:spcBef>
            <a:spcAft>
              <a:spcPct val="35000"/>
            </a:spcAft>
          </a:pPr>
          <a:endParaRPr lang="tr-TR" sz="700" b="1" kern="1200">
            <a:solidFill>
              <a:schemeClr val="tx1"/>
            </a:solidFill>
          </a:endParaRPr>
        </a:p>
      </dsp:txBody>
      <dsp:txXfrm>
        <a:off x="5888191" y="316519"/>
        <a:ext cx="214640" cy="200733"/>
      </dsp:txXfrm>
    </dsp:sp>
    <dsp:sp modelId="{A5A22E2F-976B-4A93-9E32-4AAA9C255E9E}">
      <dsp:nvSpPr>
        <dsp:cNvPr id="0" name=""/>
        <dsp:cNvSpPr/>
      </dsp:nvSpPr>
      <dsp:spPr>
        <a:xfrm>
          <a:off x="6339437" y="23296"/>
          <a:ext cx="1349015" cy="809409"/>
        </a:xfrm>
        <a:prstGeom prst="roundRect">
          <a:avLst>
            <a:gd name="adj" fmla="val 10000"/>
          </a:avLst>
        </a:prstGeom>
        <a:solidFill>
          <a:schemeClr val="accent3">
            <a:hueOff val="813180"/>
            <a:satOff val="30000"/>
            <a:lumOff val="-4412"/>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tr-TR" sz="900" b="1" kern="1200" smtClean="0"/>
            <a:t>Anket çalışmasının yapılması ve detayları</a:t>
          </a:r>
          <a:endParaRPr lang="tr-TR" sz="900" b="1" kern="1200" dirty="0"/>
        </a:p>
      </dsp:txBody>
      <dsp:txXfrm>
        <a:off x="6363144" y="47003"/>
        <a:ext cx="1301601" cy="761995"/>
      </dsp:txXfrm>
    </dsp:sp>
    <dsp:sp modelId="{1E8329F2-2C81-4179-9230-3C4EE1AF7E38}">
      <dsp:nvSpPr>
        <dsp:cNvPr id="0" name=""/>
        <dsp:cNvSpPr/>
      </dsp:nvSpPr>
      <dsp:spPr>
        <a:xfrm rot="5500686">
          <a:off x="6857240" y="916934"/>
          <a:ext cx="274959" cy="334555"/>
        </a:xfrm>
        <a:prstGeom prst="rightArrow">
          <a:avLst>
            <a:gd name="adj1" fmla="val 60000"/>
            <a:gd name="adj2" fmla="val 50000"/>
          </a:avLst>
        </a:prstGeom>
        <a:solidFill>
          <a:schemeClr val="accent3">
            <a:hueOff val="903533"/>
            <a:satOff val="33333"/>
            <a:lumOff val="-4902"/>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311150">
            <a:lnSpc>
              <a:spcPct val="90000"/>
            </a:lnSpc>
            <a:spcBef>
              <a:spcPct val="0"/>
            </a:spcBef>
            <a:spcAft>
              <a:spcPct val="35000"/>
            </a:spcAft>
          </a:pPr>
          <a:endParaRPr lang="tr-TR" sz="700" b="1" kern="1200">
            <a:solidFill>
              <a:schemeClr val="tx1"/>
            </a:solidFill>
          </a:endParaRPr>
        </a:p>
      </dsp:txBody>
      <dsp:txXfrm rot="-5400000">
        <a:off x="6895561" y="946750"/>
        <a:ext cx="200733" cy="192471"/>
      </dsp:txXfrm>
    </dsp:sp>
    <dsp:sp modelId="{DDAD9D17-66BF-4E63-A55F-DB0EFB1A8C87}">
      <dsp:nvSpPr>
        <dsp:cNvPr id="0" name=""/>
        <dsp:cNvSpPr/>
      </dsp:nvSpPr>
      <dsp:spPr>
        <a:xfrm>
          <a:off x="6300531" y="1351276"/>
          <a:ext cx="1349015" cy="809409"/>
        </a:xfrm>
        <a:prstGeom prst="roundRect">
          <a:avLst>
            <a:gd name="adj" fmla="val 10000"/>
          </a:avLst>
        </a:prstGeom>
        <a:solidFill>
          <a:schemeClr val="accent3">
            <a:hueOff val="1084240"/>
            <a:satOff val="40000"/>
            <a:lumOff val="-5882"/>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tr-TR" sz="900" b="1" kern="1200" smtClean="0"/>
            <a:t>Anket sonuçlarına göre parametre ağırlıklarının bulunması</a:t>
          </a:r>
          <a:endParaRPr lang="tr-TR" sz="900" b="1" kern="1200" dirty="0"/>
        </a:p>
      </dsp:txBody>
      <dsp:txXfrm>
        <a:off x="6324238" y="1374983"/>
        <a:ext cx="1301601" cy="761995"/>
      </dsp:txXfrm>
    </dsp:sp>
    <dsp:sp modelId="{D7F4ACA0-7AC3-472B-8581-939A2721C50F}">
      <dsp:nvSpPr>
        <dsp:cNvPr id="0" name=""/>
        <dsp:cNvSpPr/>
      </dsp:nvSpPr>
      <dsp:spPr>
        <a:xfrm rot="10800000">
          <a:off x="5895826" y="1588703"/>
          <a:ext cx="285991" cy="334555"/>
        </a:xfrm>
        <a:prstGeom prst="rightArrow">
          <a:avLst>
            <a:gd name="adj1" fmla="val 60000"/>
            <a:gd name="adj2" fmla="val 50000"/>
          </a:avLst>
        </a:prstGeom>
        <a:solidFill>
          <a:schemeClr val="accent3">
            <a:hueOff val="1204711"/>
            <a:satOff val="44444"/>
            <a:lumOff val="-6536"/>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311150">
            <a:lnSpc>
              <a:spcPct val="90000"/>
            </a:lnSpc>
            <a:spcBef>
              <a:spcPct val="0"/>
            </a:spcBef>
            <a:spcAft>
              <a:spcPct val="35000"/>
            </a:spcAft>
          </a:pPr>
          <a:endParaRPr lang="tr-TR" sz="700" b="1" kern="1200">
            <a:solidFill>
              <a:schemeClr val="tx1"/>
            </a:solidFill>
          </a:endParaRPr>
        </a:p>
      </dsp:txBody>
      <dsp:txXfrm rot="10800000">
        <a:off x="5981623" y="1655614"/>
        <a:ext cx="200194" cy="200733"/>
      </dsp:txXfrm>
    </dsp:sp>
    <dsp:sp modelId="{D7B62B61-8941-48F5-B4D2-DD0EB8B102D2}">
      <dsp:nvSpPr>
        <dsp:cNvPr id="0" name=""/>
        <dsp:cNvSpPr/>
      </dsp:nvSpPr>
      <dsp:spPr>
        <a:xfrm>
          <a:off x="4411909" y="1351276"/>
          <a:ext cx="1349015" cy="809409"/>
        </a:xfrm>
        <a:prstGeom prst="roundRect">
          <a:avLst>
            <a:gd name="adj" fmla="val 10000"/>
          </a:avLst>
        </a:prstGeom>
        <a:solidFill>
          <a:schemeClr val="accent3">
            <a:hueOff val="1355300"/>
            <a:satOff val="50000"/>
            <a:lumOff val="-7353"/>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tr-TR" sz="900" b="1" kern="1200" smtClean="0"/>
            <a:t>Parametrelere ait verilerin birimlerden somut olarak talep edilmesi</a:t>
          </a:r>
          <a:endParaRPr lang="tr-TR" sz="900" b="1" kern="1200" dirty="0"/>
        </a:p>
      </dsp:txBody>
      <dsp:txXfrm>
        <a:off x="4435616" y="1374983"/>
        <a:ext cx="1301601" cy="761995"/>
      </dsp:txXfrm>
    </dsp:sp>
    <dsp:sp modelId="{C09EA7F5-97BB-419F-80CF-DC207033B5A6}">
      <dsp:nvSpPr>
        <dsp:cNvPr id="0" name=""/>
        <dsp:cNvSpPr/>
      </dsp:nvSpPr>
      <dsp:spPr>
        <a:xfrm rot="10800000">
          <a:off x="4007204" y="1588703"/>
          <a:ext cx="285991" cy="334555"/>
        </a:xfrm>
        <a:prstGeom prst="rightArrow">
          <a:avLst>
            <a:gd name="adj1" fmla="val 60000"/>
            <a:gd name="adj2" fmla="val 50000"/>
          </a:avLst>
        </a:prstGeom>
        <a:solidFill>
          <a:schemeClr val="accent3">
            <a:hueOff val="1505888"/>
            <a:satOff val="55556"/>
            <a:lumOff val="-8170"/>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311150">
            <a:lnSpc>
              <a:spcPct val="90000"/>
            </a:lnSpc>
            <a:spcBef>
              <a:spcPct val="0"/>
            </a:spcBef>
            <a:spcAft>
              <a:spcPct val="35000"/>
            </a:spcAft>
          </a:pPr>
          <a:endParaRPr lang="tr-TR" sz="700" b="1" kern="1200">
            <a:solidFill>
              <a:schemeClr val="tx1"/>
            </a:solidFill>
          </a:endParaRPr>
        </a:p>
      </dsp:txBody>
      <dsp:txXfrm rot="10800000">
        <a:off x="4093001" y="1655614"/>
        <a:ext cx="200194" cy="200733"/>
      </dsp:txXfrm>
    </dsp:sp>
    <dsp:sp modelId="{834FDF8E-9DD0-4055-A935-E12341B10520}">
      <dsp:nvSpPr>
        <dsp:cNvPr id="0" name=""/>
        <dsp:cNvSpPr/>
      </dsp:nvSpPr>
      <dsp:spPr>
        <a:xfrm>
          <a:off x="2523286" y="1351276"/>
          <a:ext cx="1349015" cy="809409"/>
        </a:xfrm>
        <a:prstGeom prst="roundRect">
          <a:avLst>
            <a:gd name="adj" fmla="val 10000"/>
          </a:avLst>
        </a:prstGeom>
        <a:solidFill>
          <a:schemeClr val="accent3">
            <a:hueOff val="1626359"/>
            <a:satOff val="60000"/>
            <a:lumOff val="-8824"/>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tr-TR" sz="900" b="1" kern="1200" dirty="0" smtClean="0"/>
            <a:t>Parametre ağırlıkları ile birimlerden gelen somut veriler ile endeks değerlerinin hesaplanması</a:t>
          </a:r>
          <a:endParaRPr lang="tr-TR" sz="900" b="1" kern="1200" dirty="0"/>
        </a:p>
      </dsp:txBody>
      <dsp:txXfrm>
        <a:off x="2546993" y="1374983"/>
        <a:ext cx="1301601" cy="761995"/>
      </dsp:txXfrm>
    </dsp:sp>
    <dsp:sp modelId="{F58D52A9-5573-4F79-B768-ADE78E312525}">
      <dsp:nvSpPr>
        <dsp:cNvPr id="0" name=""/>
        <dsp:cNvSpPr/>
      </dsp:nvSpPr>
      <dsp:spPr>
        <a:xfrm rot="10800000">
          <a:off x="2118582" y="1588703"/>
          <a:ext cx="285991" cy="334555"/>
        </a:xfrm>
        <a:prstGeom prst="rightArrow">
          <a:avLst>
            <a:gd name="adj1" fmla="val 60000"/>
            <a:gd name="adj2" fmla="val 50000"/>
          </a:avLst>
        </a:prstGeom>
        <a:solidFill>
          <a:schemeClr val="accent3">
            <a:hueOff val="1807066"/>
            <a:satOff val="66667"/>
            <a:lumOff val="-9804"/>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311150">
            <a:lnSpc>
              <a:spcPct val="90000"/>
            </a:lnSpc>
            <a:spcBef>
              <a:spcPct val="0"/>
            </a:spcBef>
            <a:spcAft>
              <a:spcPct val="35000"/>
            </a:spcAft>
          </a:pPr>
          <a:endParaRPr lang="tr-TR" sz="700" b="1" kern="1200">
            <a:solidFill>
              <a:schemeClr val="tx1"/>
            </a:solidFill>
          </a:endParaRPr>
        </a:p>
      </dsp:txBody>
      <dsp:txXfrm rot="10800000">
        <a:off x="2204379" y="1655614"/>
        <a:ext cx="200194" cy="200733"/>
      </dsp:txXfrm>
    </dsp:sp>
    <dsp:sp modelId="{97ED9A5D-F89F-4EB0-ADA5-4B365C04618C}">
      <dsp:nvSpPr>
        <dsp:cNvPr id="0" name=""/>
        <dsp:cNvSpPr/>
      </dsp:nvSpPr>
      <dsp:spPr>
        <a:xfrm>
          <a:off x="634664" y="1351276"/>
          <a:ext cx="1349015" cy="809409"/>
        </a:xfrm>
        <a:prstGeom prst="roundRect">
          <a:avLst>
            <a:gd name="adj" fmla="val 10000"/>
          </a:avLst>
        </a:prstGeom>
        <a:solidFill>
          <a:schemeClr val="accent3">
            <a:hueOff val="1897419"/>
            <a:satOff val="70000"/>
            <a:lumOff val="-10294"/>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tr-TR" sz="900" b="1" kern="1200" smtClean="0"/>
            <a:t>Toplam endeks değerlerinin elde edilmesi</a:t>
          </a:r>
          <a:endParaRPr lang="tr-TR" sz="900" b="1" kern="1200" dirty="0"/>
        </a:p>
      </dsp:txBody>
      <dsp:txXfrm>
        <a:off x="658371" y="1374983"/>
        <a:ext cx="1301601" cy="761995"/>
      </dsp:txXfrm>
    </dsp:sp>
    <dsp:sp modelId="{E80114BC-CD98-40B9-9462-1AF426A254A4}">
      <dsp:nvSpPr>
        <dsp:cNvPr id="0" name=""/>
        <dsp:cNvSpPr/>
      </dsp:nvSpPr>
      <dsp:spPr>
        <a:xfrm rot="5400000">
          <a:off x="1166176" y="2255116"/>
          <a:ext cx="285991" cy="334555"/>
        </a:xfrm>
        <a:prstGeom prst="rightArrow">
          <a:avLst>
            <a:gd name="adj1" fmla="val 60000"/>
            <a:gd name="adj2" fmla="val 50000"/>
          </a:avLst>
        </a:prstGeom>
        <a:solidFill>
          <a:schemeClr val="accent3">
            <a:hueOff val="2108244"/>
            <a:satOff val="77778"/>
            <a:lumOff val="-11438"/>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311150">
            <a:lnSpc>
              <a:spcPct val="90000"/>
            </a:lnSpc>
            <a:spcBef>
              <a:spcPct val="0"/>
            </a:spcBef>
            <a:spcAft>
              <a:spcPct val="35000"/>
            </a:spcAft>
          </a:pPr>
          <a:endParaRPr lang="tr-TR" sz="700" b="1" kern="1200">
            <a:solidFill>
              <a:schemeClr val="tx1"/>
            </a:solidFill>
          </a:endParaRPr>
        </a:p>
      </dsp:txBody>
      <dsp:txXfrm rot="-5400000">
        <a:off x="1208806" y="2279398"/>
        <a:ext cx="200733" cy="200194"/>
      </dsp:txXfrm>
    </dsp:sp>
    <dsp:sp modelId="{078CC27B-14D0-4286-8224-CB17AFAC1803}">
      <dsp:nvSpPr>
        <dsp:cNvPr id="0" name=""/>
        <dsp:cNvSpPr/>
      </dsp:nvSpPr>
      <dsp:spPr>
        <a:xfrm>
          <a:off x="634664" y="2700292"/>
          <a:ext cx="1349015" cy="809409"/>
        </a:xfrm>
        <a:prstGeom prst="roundRect">
          <a:avLst>
            <a:gd name="adj" fmla="val 10000"/>
          </a:avLst>
        </a:prstGeom>
        <a:solidFill>
          <a:schemeClr val="accent3">
            <a:hueOff val="2168479"/>
            <a:satOff val="80000"/>
            <a:lumOff val="-11765"/>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tr-TR" sz="900" b="1" kern="1200" smtClean="0"/>
            <a:t>Birim ağırlıklarının bulunması</a:t>
          </a:r>
          <a:endParaRPr lang="tr-TR" sz="900" b="1" kern="1200" dirty="0"/>
        </a:p>
      </dsp:txBody>
      <dsp:txXfrm>
        <a:off x="658371" y="2723999"/>
        <a:ext cx="1301601" cy="761995"/>
      </dsp:txXfrm>
    </dsp:sp>
    <dsp:sp modelId="{4C423132-9E75-40C5-886C-FEC0DEAF2B38}">
      <dsp:nvSpPr>
        <dsp:cNvPr id="0" name=""/>
        <dsp:cNvSpPr/>
      </dsp:nvSpPr>
      <dsp:spPr>
        <a:xfrm>
          <a:off x="2102393" y="2937718"/>
          <a:ext cx="285991" cy="334555"/>
        </a:xfrm>
        <a:prstGeom prst="rightArrow">
          <a:avLst>
            <a:gd name="adj1" fmla="val 60000"/>
            <a:gd name="adj2" fmla="val 50000"/>
          </a:avLst>
        </a:prstGeom>
        <a:solidFill>
          <a:schemeClr val="accent3">
            <a:hueOff val="2409421"/>
            <a:satOff val="88889"/>
            <a:lumOff val="-13072"/>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311150">
            <a:lnSpc>
              <a:spcPct val="90000"/>
            </a:lnSpc>
            <a:spcBef>
              <a:spcPct val="0"/>
            </a:spcBef>
            <a:spcAft>
              <a:spcPct val="35000"/>
            </a:spcAft>
          </a:pPr>
          <a:endParaRPr lang="tr-TR" sz="700" b="1" kern="1200">
            <a:solidFill>
              <a:schemeClr val="tx1"/>
            </a:solidFill>
          </a:endParaRPr>
        </a:p>
      </dsp:txBody>
      <dsp:txXfrm>
        <a:off x="2102393" y="3004629"/>
        <a:ext cx="200194" cy="200733"/>
      </dsp:txXfrm>
    </dsp:sp>
    <dsp:sp modelId="{64A6769C-03B9-4F06-BCF8-4C731D746F23}">
      <dsp:nvSpPr>
        <dsp:cNvPr id="0" name=""/>
        <dsp:cNvSpPr/>
      </dsp:nvSpPr>
      <dsp:spPr>
        <a:xfrm>
          <a:off x="2523286" y="2700292"/>
          <a:ext cx="1349015" cy="809409"/>
        </a:xfrm>
        <a:prstGeom prst="roundRect">
          <a:avLst>
            <a:gd name="adj" fmla="val 10000"/>
          </a:avLst>
        </a:prstGeom>
        <a:solidFill>
          <a:schemeClr val="accent3">
            <a:hueOff val="2439539"/>
            <a:satOff val="90000"/>
            <a:lumOff val="-13235"/>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tr-TR" sz="900" b="1" kern="1200" smtClean="0"/>
            <a:t>ALYS sistemi üzerinden mevcut stok verilerine ulaşılması</a:t>
          </a:r>
          <a:endParaRPr lang="tr-TR" sz="900" b="1" kern="1200" dirty="0"/>
        </a:p>
      </dsp:txBody>
      <dsp:txXfrm>
        <a:off x="2546993" y="2723999"/>
        <a:ext cx="1301601" cy="761995"/>
      </dsp:txXfrm>
    </dsp:sp>
    <dsp:sp modelId="{958061CE-E59D-4B71-A225-1FDF7A9508E8}">
      <dsp:nvSpPr>
        <dsp:cNvPr id="0" name=""/>
        <dsp:cNvSpPr/>
      </dsp:nvSpPr>
      <dsp:spPr>
        <a:xfrm>
          <a:off x="3991016" y="2937718"/>
          <a:ext cx="285991" cy="334555"/>
        </a:xfrm>
        <a:prstGeom prst="rightArrow">
          <a:avLst>
            <a:gd name="adj1" fmla="val 60000"/>
            <a:gd name="adj2" fmla="val 50000"/>
          </a:avLst>
        </a:prstGeom>
        <a:solidFill>
          <a:schemeClr val="accent3">
            <a:hueOff val="2710599"/>
            <a:satOff val="100000"/>
            <a:lumOff val="-14706"/>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311150">
            <a:lnSpc>
              <a:spcPct val="90000"/>
            </a:lnSpc>
            <a:spcBef>
              <a:spcPct val="0"/>
            </a:spcBef>
            <a:spcAft>
              <a:spcPct val="35000"/>
            </a:spcAft>
          </a:pPr>
          <a:endParaRPr lang="tr-TR" sz="700" b="1" kern="1200">
            <a:solidFill>
              <a:schemeClr val="tx1"/>
            </a:solidFill>
          </a:endParaRPr>
        </a:p>
      </dsp:txBody>
      <dsp:txXfrm>
        <a:off x="3991016" y="3004629"/>
        <a:ext cx="200194" cy="200733"/>
      </dsp:txXfrm>
    </dsp:sp>
    <dsp:sp modelId="{DDDE742C-6EB5-4053-A25C-F876124C041E}">
      <dsp:nvSpPr>
        <dsp:cNvPr id="0" name=""/>
        <dsp:cNvSpPr/>
      </dsp:nvSpPr>
      <dsp:spPr>
        <a:xfrm>
          <a:off x="4411909" y="2700292"/>
          <a:ext cx="1349015" cy="809409"/>
        </a:xfrm>
        <a:prstGeom prst="roundRect">
          <a:avLst>
            <a:gd name="adj" fmla="val 10000"/>
          </a:avLst>
        </a:prstGeom>
        <a:solidFill>
          <a:schemeClr val="accent3">
            <a:hueOff val="2710599"/>
            <a:satOff val="100000"/>
            <a:lumOff val="-14706"/>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tr-TR" sz="900" b="1" kern="1200" smtClean="0"/>
            <a:t>Stokların birim ağırlıklarına göre adil olarak dağıtılması</a:t>
          </a:r>
          <a:endParaRPr lang="tr-TR" sz="900" b="1" kern="1200" dirty="0"/>
        </a:p>
      </dsp:txBody>
      <dsp:txXfrm>
        <a:off x="4435616" y="2723999"/>
        <a:ext cx="1301601" cy="761995"/>
      </dsp:txXfrm>
    </dsp:sp>
  </dsp:spTree>
</dsp:drawing>
</file>

<file path=ppt/diagrams/layout1.xml><?xml version="1.0" encoding="utf-8"?>
<dgm:layoutDef xmlns:dgm="http://schemas.openxmlformats.org/drawingml/2006/diagram" xmlns:a="http://schemas.openxmlformats.org/drawingml/2006/main" uniqueId="urn:microsoft.com/office/officeart/2005/8/layout/process5">
  <dgm:title val=""/>
  <dgm:desc val=""/>
  <dgm:catLst>
    <dgm:cat type="process" pri="17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self" func="var" arg="dir" op="equ" val="norm">
        <dgm:alg type="snake">
          <dgm:param type="grDir" val="tL"/>
          <dgm:param type="flowDir" val="row"/>
          <dgm:param type="contDir" val="revDir"/>
          <dgm:param type="bkpt" val="endCnv"/>
        </dgm:alg>
      </dgm:if>
      <dgm:else name="Name2">
        <dgm:alg type="snake">
          <dgm:param type="grDir" val="tR"/>
          <dgm:param type="flowDir" val="row"/>
          <dgm:param type="contDir" val="rev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4"/>
      <dgm:constr type="sp" refType="w" refFor="ch" refForName="sibTrans"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1638" cy="4968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sz="quarter" idx="1"/>
          </p:nvPr>
        </p:nvSpPr>
        <p:spPr>
          <a:xfrm>
            <a:off x="3844925" y="0"/>
            <a:ext cx="2941638" cy="496888"/>
          </a:xfrm>
          <a:prstGeom prst="rect">
            <a:avLst/>
          </a:prstGeom>
        </p:spPr>
        <p:txBody>
          <a:bodyPr vert="horz" lIns="91440" tIns="45720" rIns="91440" bIns="45720" rtlCol="0"/>
          <a:lstStyle>
            <a:lvl1pPr algn="r">
              <a:defRPr sz="1200"/>
            </a:lvl1pPr>
          </a:lstStyle>
          <a:p>
            <a:fld id="{01236AE2-5C5B-4E6A-8366-3CF65204FF63}" type="datetimeFigureOut">
              <a:rPr lang="tr-TR" smtClean="0"/>
              <a:t>14.06.2022</a:t>
            </a:fld>
            <a:endParaRPr lang="tr-TR"/>
          </a:p>
        </p:txBody>
      </p:sp>
      <p:sp>
        <p:nvSpPr>
          <p:cNvPr id="4" name="Altbilgi Yer Tutucusu 3"/>
          <p:cNvSpPr>
            <a:spLocks noGrp="1"/>
          </p:cNvSpPr>
          <p:nvPr>
            <p:ph type="ftr" sz="quarter" idx="2"/>
          </p:nvPr>
        </p:nvSpPr>
        <p:spPr>
          <a:xfrm>
            <a:off x="0" y="9426575"/>
            <a:ext cx="2941638" cy="496888"/>
          </a:xfrm>
          <a:prstGeom prst="rect">
            <a:avLst/>
          </a:prstGeom>
        </p:spPr>
        <p:txBody>
          <a:bodyPr vert="horz" lIns="91440" tIns="45720" rIns="91440" bIns="45720" rtlCol="0" anchor="b"/>
          <a:lstStyle>
            <a:lvl1pPr algn="l">
              <a:defRPr sz="1200"/>
            </a:lvl1pPr>
          </a:lstStyle>
          <a:p>
            <a:endParaRPr lang="tr-TR"/>
          </a:p>
        </p:txBody>
      </p:sp>
      <p:sp>
        <p:nvSpPr>
          <p:cNvPr id="5" name="Slayt Numarası Yer Tutucusu 4"/>
          <p:cNvSpPr>
            <a:spLocks noGrp="1"/>
          </p:cNvSpPr>
          <p:nvPr>
            <p:ph type="sldNum" sz="quarter" idx="3"/>
          </p:nvPr>
        </p:nvSpPr>
        <p:spPr>
          <a:xfrm>
            <a:off x="3844925" y="9426575"/>
            <a:ext cx="2941638" cy="496888"/>
          </a:xfrm>
          <a:prstGeom prst="rect">
            <a:avLst/>
          </a:prstGeom>
        </p:spPr>
        <p:txBody>
          <a:bodyPr vert="horz" lIns="91440" tIns="45720" rIns="91440" bIns="45720" rtlCol="0" anchor="b"/>
          <a:lstStyle>
            <a:lvl1pPr algn="r">
              <a:defRPr sz="1200"/>
            </a:lvl1pPr>
          </a:lstStyle>
          <a:p>
            <a:fld id="{BF49415F-DB7B-4892-B950-F54B76742C5D}" type="slidenum">
              <a:rPr lang="tr-TR" smtClean="0"/>
              <a:t>‹#›</a:t>
            </a:fld>
            <a:endParaRPr lang="tr-TR"/>
          </a:p>
        </p:txBody>
      </p:sp>
    </p:spTree>
    <p:extLst>
      <p:ext uri="{BB962C8B-B14F-4D97-AF65-F5344CB8AC3E}">
        <p14:creationId xmlns:p14="http://schemas.microsoft.com/office/powerpoint/2010/main" val="116536530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1532" cy="497897"/>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45047" y="0"/>
            <a:ext cx="2941532" cy="497897"/>
          </a:xfrm>
          <a:prstGeom prst="rect">
            <a:avLst/>
          </a:prstGeom>
        </p:spPr>
        <p:txBody>
          <a:bodyPr vert="horz" lIns="91440" tIns="45720" rIns="91440" bIns="45720" rtlCol="0"/>
          <a:lstStyle>
            <a:lvl1pPr algn="r">
              <a:defRPr sz="1200"/>
            </a:lvl1pPr>
          </a:lstStyle>
          <a:p>
            <a:fld id="{B547E59A-7022-4BD4-BE41-8CE098813399}" type="datetimeFigureOut">
              <a:rPr lang="tr-TR" smtClean="0"/>
              <a:t>14.06.2022</a:t>
            </a:fld>
            <a:endParaRPr lang="tr-TR"/>
          </a:p>
        </p:txBody>
      </p:sp>
      <p:sp>
        <p:nvSpPr>
          <p:cNvPr id="4" name="Slayt Görüntüsü Yer Tutucusu 3"/>
          <p:cNvSpPr>
            <a:spLocks noGrp="1" noRot="1" noChangeAspect="1"/>
          </p:cNvSpPr>
          <p:nvPr>
            <p:ph type="sldImg" idx="2"/>
          </p:nvPr>
        </p:nvSpPr>
        <p:spPr>
          <a:xfrm>
            <a:off x="417513" y="1239838"/>
            <a:ext cx="5953125" cy="3349625"/>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78815" y="4775666"/>
            <a:ext cx="5430520" cy="3907364"/>
          </a:xfrm>
          <a:prstGeom prst="rect">
            <a:avLst/>
          </a:prstGeom>
        </p:spPr>
        <p:txBody>
          <a:bodyPr vert="horz" lIns="91440" tIns="45720" rIns="91440" bIns="45720" rtlCol="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9425568"/>
            <a:ext cx="2941532" cy="497895"/>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45047" y="9425568"/>
            <a:ext cx="2941532" cy="497895"/>
          </a:xfrm>
          <a:prstGeom prst="rect">
            <a:avLst/>
          </a:prstGeom>
        </p:spPr>
        <p:txBody>
          <a:bodyPr vert="horz" lIns="91440" tIns="45720" rIns="91440" bIns="45720" rtlCol="0" anchor="b"/>
          <a:lstStyle>
            <a:lvl1pPr algn="r">
              <a:defRPr sz="1200"/>
            </a:lvl1pPr>
          </a:lstStyle>
          <a:p>
            <a:fld id="{59D95153-1BE2-46D4-B8EB-A2F8A4FB4BEA}" type="slidenum">
              <a:rPr lang="tr-TR" smtClean="0"/>
              <a:t>‹#›</a:t>
            </a:fld>
            <a:endParaRPr lang="tr-TR"/>
          </a:p>
        </p:txBody>
      </p:sp>
    </p:spTree>
    <p:extLst>
      <p:ext uri="{BB962C8B-B14F-4D97-AF65-F5344CB8AC3E}">
        <p14:creationId xmlns:p14="http://schemas.microsoft.com/office/powerpoint/2010/main" val="7088984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59D95153-1BE2-46D4-B8EB-A2F8A4FB4BEA}" type="slidenum">
              <a:rPr lang="tr-TR" smtClean="0"/>
              <a:t>1</a:t>
            </a:fld>
            <a:endParaRPr lang="tr-TR"/>
          </a:p>
        </p:txBody>
      </p:sp>
    </p:spTree>
    <p:extLst>
      <p:ext uri="{BB962C8B-B14F-4D97-AF65-F5344CB8AC3E}">
        <p14:creationId xmlns:p14="http://schemas.microsoft.com/office/powerpoint/2010/main" val="151030247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59D95153-1BE2-46D4-B8EB-A2F8A4FB4BEA}" type="slidenum">
              <a:rPr lang="tr-TR" smtClean="0"/>
              <a:t>10</a:t>
            </a:fld>
            <a:endParaRPr lang="tr-TR"/>
          </a:p>
        </p:txBody>
      </p:sp>
    </p:spTree>
    <p:extLst>
      <p:ext uri="{BB962C8B-B14F-4D97-AF65-F5344CB8AC3E}">
        <p14:creationId xmlns:p14="http://schemas.microsoft.com/office/powerpoint/2010/main" val="73318928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59D95153-1BE2-46D4-B8EB-A2F8A4FB4BEA}" type="slidenum">
              <a:rPr lang="tr-TR" smtClean="0"/>
              <a:t>11</a:t>
            </a:fld>
            <a:endParaRPr lang="tr-TR"/>
          </a:p>
        </p:txBody>
      </p:sp>
    </p:spTree>
    <p:extLst>
      <p:ext uri="{BB962C8B-B14F-4D97-AF65-F5344CB8AC3E}">
        <p14:creationId xmlns:p14="http://schemas.microsoft.com/office/powerpoint/2010/main" val="250277540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59D95153-1BE2-46D4-B8EB-A2F8A4FB4BEA}" type="slidenum">
              <a:rPr lang="tr-TR" smtClean="0"/>
              <a:t>12</a:t>
            </a:fld>
            <a:endParaRPr lang="tr-TR"/>
          </a:p>
        </p:txBody>
      </p:sp>
    </p:spTree>
    <p:extLst>
      <p:ext uri="{BB962C8B-B14F-4D97-AF65-F5344CB8AC3E}">
        <p14:creationId xmlns:p14="http://schemas.microsoft.com/office/powerpoint/2010/main" val="10243373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59D95153-1BE2-46D4-B8EB-A2F8A4FB4BEA}" type="slidenum">
              <a:rPr lang="tr-TR" smtClean="0"/>
              <a:t>2</a:t>
            </a:fld>
            <a:endParaRPr lang="tr-TR"/>
          </a:p>
        </p:txBody>
      </p:sp>
    </p:spTree>
    <p:extLst>
      <p:ext uri="{BB962C8B-B14F-4D97-AF65-F5344CB8AC3E}">
        <p14:creationId xmlns:p14="http://schemas.microsoft.com/office/powerpoint/2010/main" val="35086886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59D95153-1BE2-46D4-B8EB-A2F8A4FB4BEA}" type="slidenum">
              <a:rPr lang="tr-TR" smtClean="0"/>
              <a:t>3</a:t>
            </a:fld>
            <a:endParaRPr lang="tr-TR"/>
          </a:p>
        </p:txBody>
      </p:sp>
    </p:spTree>
    <p:extLst>
      <p:ext uri="{BB962C8B-B14F-4D97-AF65-F5344CB8AC3E}">
        <p14:creationId xmlns:p14="http://schemas.microsoft.com/office/powerpoint/2010/main" val="35927733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59D95153-1BE2-46D4-B8EB-A2F8A4FB4BEA}" type="slidenum">
              <a:rPr lang="tr-TR" smtClean="0"/>
              <a:t>4</a:t>
            </a:fld>
            <a:endParaRPr lang="tr-TR"/>
          </a:p>
        </p:txBody>
      </p:sp>
    </p:spTree>
    <p:extLst>
      <p:ext uri="{BB962C8B-B14F-4D97-AF65-F5344CB8AC3E}">
        <p14:creationId xmlns:p14="http://schemas.microsoft.com/office/powerpoint/2010/main" val="38852766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59D95153-1BE2-46D4-B8EB-A2F8A4FB4BEA}" type="slidenum">
              <a:rPr lang="tr-TR" smtClean="0"/>
              <a:t>5</a:t>
            </a:fld>
            <a:endParaRPr lang="tr-TR"/>
          </a:p>
        </p:txBody>
      </p:sp>
    </p:spTree>
    <p:extLst>
      <p:ext uri="{BB962C8B-B14F-4D97-AF65-F5344CB8AC3E}">
        <p14:creationId xmlns:p14="http://schemas.microsoft.com/office/powerpoint/2010/main" val="41840344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59D95153-1BE2-46D4-B8EB-A2F8A4FB4BEA}" type="slidenum">
              <a:rPr lang="tr-TR" smtClean="0"/>
              <a:t>6</a:t>
            </a:fld>
            <a:endParaRPr lang="tr-TR"/>
          </a:p>
        </p:txBody>
      </p:sp>
    </p:spTree>
    <p:extLst>
      <p:ext uri="{BB962C8B-B14F-4D97-AF65-F5344CB8AC3E}">
        <p14:creationId xmlns:p14="http://schemas.microsoft.com/office/powerpoint/2010/main" val="186023250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59D95153-1BE2-46D4-B8EB-A2F8A4FB4BEA}" type="slidenum">
              <a:rPr lang="tr-TR" smtClean="0"/>
              <a:t>7</a:t>
            </a:fld>
            <a:endParaRPr lang="tr-TR"/>
          </a:p>
        </p:txBody>
      </p:sp>
    </p:spTree>
    <p:extLst>
      <p:ext uri="{BB962C8B-B14F-4D97-AF65-F5344CB8AC3E}">
        <p14:creationId xmlns:p14="http://schemas.microsoft.com/office/powerpoint/2010/main" val="317467022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59D95153-1BE2-46D4-B8EB-A2F8A4FB4BEA}" type="slidenum">
              <a:rPr lang="tr-TR" smtClean="0"/>
              <a:t>8</a:t>
            </a:fld>
            <a:endParaRPr lang="tr-TR"/>
          </a:p>
        </p:txBody>
      </p:sp>
    </p:spTree>
    <p:extLst>
      <p:ext uri="{BB962C8B-B14F-4D97-AF65-F5344CB8AC3E}">
        <p14:creationId xmlns:p14="http://schemas.microsoft.com/office/powerpoint/2010/main" val="298374122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59D95153-1BE2-46D4-B8EB-A2F8A4FB4BEA}" type="slidenum">
              <a:rPr lang="tr-TR" smtClean="0"/>
              <a:t>9</a:t>
            </a:fld>
            <a:endParaRPr lang="tr-TR"/>
          </a:p>
        </p:txBody>
      </p:sp>
    </p:spTree>
    <p:extLst>
      <p:ext uri="{BB962C8B-B14F-4D97-AF65-F5344CB8AC3E}">
        <p14:creationId xmlns:p14="http://schemas.microsoft.com/office/powerpoint/2010/main" val="14161490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53EAB8BC-CB6F-40EF-B87C-22F2073E02E0}" type="datetimeFigureOut">
              <a:rPr lang="tr-TR" smtClean="0"/>
              <a:t>14.06.2022</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C86370C-7BA6-4661-B7FE-4B21695CE421}" type="slidenum">
              <a:rPr lang="tr-TR" smtClean="0"/>
              <a:t>‹#›</a:t>
            </a:fld>
            <a:endParaRPr lang="tr-TR"/>
          </a:p>
        </p:txBody>
      </p:sp>
    </p:spTree>
    <p:extLst>
      <p:ext uri="{BB962C8B-B14F-4D97-AF65-F5344CB8AC3E}">
        <p14:creationId xmlns:p14="http://schemas.microsoft.com/office/powerpoint/2010/main" val="33651141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53EAB8BC-CB6F-40EF-B87C-22F2073E02E0}" type="datetimeFigureOut">
              <a:rPr lang="tr-TR" smtClean="0"/>
              <a:t>14.06.2022</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C86370C-7BA6-4661-B7FE-4B21695CE421}" type="slidenum">
              <a:rPr lang="tr-TR" smtClean="0"/>
              <a:t>‹#›</a:t>
            </a:fld>
            <a:endParaRPr lang="tr-TR"/>
          </a:p>
        </p:txBody>
      </p:sp>
    </p:spTree>
    <p:extLst>
      <p:ext uri="{BB962C8B-B14F-4D97-AF65-F5344CB8AC3E}">
        <p14:creationId xmlns:p14="http://schemas.microsoft.com/office/powerpoint/2010/main" val="2832552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53EAB8BC-CB6F-40EF-B87C-22F2073E02E0}" type="datetimeFigureOut">
              <a:rPr lang="tr-TR" smtClean="0"/>
              <a:t>14.06.2022</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C86370C-7BA6-4661-B7FE-4B21695CE421}" type="slidenum">
              <a:rPr lang="tr-TR" smtClean="0"/>
              <a:t>‹#›</a:t>
            </a:fld>
            <a:endParaRPr lang="tr-TR"/>
          </a:p>
        </p:txBody>
      </p:sp>
    </p:spTree>
    <p:extLst>
      <p:ext uri="{BB962C8B-B14F-4D97-AF65-F5344CB8AC3E}">
        <p14:creationId xmlns:p14="http://schemas.microsoft.com/office/powerpoint/2010/main" val="25688724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53EAB8BC-CB6F-40EF-B87C-22F2073E02E0}" type="datetimeFigureOut">
              <a:rPr lang="tr-TR" smtClean="0"/>
              <a:t>14.06.2022</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C86370C-7BA6-4661-B7FE-4B21695CE421}" type="slidenum">
              <a:rPr lang="tr-TR" smtClean="0"/>
              <a:t>‹#›</a:t>
            </a:fld>
            <a:endParaRPr lang="tr-TR"/>
          </a:p>
        </p:txBody>
      </p:sp>
    </p:spTree>
    <p:extLst>
      <p:ext uri="{BB962C8B-B14F-4D97-AF65-F5344CB8AC3E}">
        <p14:creationId xmlns:p14="http://schemas.microsoft.com/office/powerpoint/2010/main" val="30214158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53EAB8BC-CB6F-40EF-B87C-22F2073E02E0}" type="datetimeFigureOut">
              <a:rPr lang="tr-TR" smtClean="0"/>
              <a:t>14.06.2022</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C86370C-7BA6-4661-B7FE-4B21695CE421}" type="slidenum">
              <a:rPr lang="tr-TR" smtClean="0"/>
              <a:t>‹#›</a:t>
            </a:fld>
            <a:endParaRPr lang="tr-TR"/>
          </a:p>
        </p:txBody>
      </p:sp>
    </p:spTree>
    <p:extLst>
      <p:ext uri="{BB962C8B-B14F-4D97-AF65-F5344CB8AC3E}">
        <p14:creationId xmlns:p14="http://schemas.microsoft.com/office/powerpoint/2010/main" val="19014005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53EAB8BC-CB6F-40EF-B87C-22F2073E02E0}" type="datetimeFigureOut">
              <a:rPr lang="tr-TR" smtClean="0"/>
              <a:t>14.06.2022</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9C86370C-7BA6-4661-B7FE-4B21695CE421}" type="slidenum">
              <a:rPr lang="tr-TR" smtClean="0"/>
              <a:t>‹#›</a:t>
            </a:fld>
            <a:endParaRPr lang="tr-TR"/>
          </a:p>
        </p:txBody>
      </p:sp>
    </p:spTree>
    <p:extLst>
      <p:ext uri="{BB962C8B-B14F-4D97-AF65-F5344CB8AC3E}">
        <p14:creationId xmlns:p14="http://schemas.microsoft.com/office/powerpoint/2010/main" val="15274254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53EAB8BC-CB6F-40EF-B87C-22F2073E02E0}" type="datetimeFigureOut">
              <a:rPr lang="tr-TR" smtClean="0"/>
              <a:t>14.06.2022</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9C86370C-7BA6-4661-B7FE-4B21695CE421}" type="slidenum">
              <a:rPr lang="tr-TR" smtClean="0"/>
              <a:t>‹#›</a:t>
            </a:fld>
            <a:endParaRPr lang="tr-TR"/>
          </a:p>
        </p:txBody>
      </p:sp>
    </p:spTree>
    <p:extLst>
      <p:ext uri="{BB962C8B-B14F-4D97-AF65-F5344CB8AC3E}">
        <p14:creationId xmlns:p14="http://schemas.microsoft.com/office/powerpoint/2010/main" val="24568518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53EAB8BC-CB6F-40EF-B87C-22F2073E02E0}" type="datetimeFigureOut">
              <a:rPr lang="tr-TR" smtClean="0"/>
              <a:t>14.06.2022</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9C86370C-7BA6-4661-B7FE-4B21695CE421}" type="slidenum">
              <a:rPr lang="tr-TR" smtClean="0"/>
              <a:t>‹#›</a:t>
            </a:fld>
            <a:endParaRPr lang="tr-TR"/>
          </a:p>
        </p:txBody>
      </p:sp>
    </p:spTree>
    <p:extLst>
      <p:ext uri="{BB962C8B-B14F-4D97-AF65-F5344CB8AC3E}">
        <p14:creationId xmlns:p14="http://schemas.microsoft.com/office/powerpoint/2010/main" val="14286610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53EAB8BC-CB6F-40EF-B87C-22F2073E02E0}" type="datetimeFigureOut">
              <a:rPr lang="tr-TR" smtClean="0"/>
              <a:t>14.06.2022</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9C86370C-7BA6-4661-B7FE-4B21695CE421}" type="slidenum">
              <a:rPr lang="tr-TR" smtClean="0"/>
              <a:t>‹#›</a:t>
            </a:fld>
            <a:endParaRPr lang="tr-TR"/>
          </a:p>
        </p:txBody>
      </p:sp>
    </p:spTree>
    <p:extLst>
      <p:ext uri="{BB962C8B-B14F-4D97-AF65-F5344CB8AC3E}">
        <p14:creationId xmlns:p14="http://schemas.microsoft.com/office/powerpoint/2010/main" val="28877292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53EAB8BC-CB6F-40EF-B87C-22F2073E02E0}" type="datetimeFigureOut">
              <a:rPr lang="tr-TR" smtClean="0"/>
              <a:t>14.06.2022</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9C86370C-7BA6-4661-B7FE-4B21695CE421}" type="slidenum">
              <a:rPr lang="tr-TR" smtClean="0"/>
              <a:t>‹#›</a:t>
            </a:fld>
            <a:endParaRPr lang="tr-TR"/>
          </a:p>
        </p:txBody>
      </p:sp>
    </p:spTree>
    <p:extLst>
      <p:ext uri="{BB962C8B-B14F-4D97-AF65-F5344CB8AC3E}">
        <p14:creationId xmlns:p14="http://schemas.microsoft.com/office/powerpoint/2010/main" val="8925483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53EAB8BC-CB6F-40EF-B87C-22F2073E02E0}" type="datetimeFigureOut">
              <a:rPr lang="tr-TR" smtClean="0"/>
              <a:t>14.06.2022</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9C86370C-7BA6-4661-B7FE-4B21695CE421}" type="slidenum">
              <a:rPr lang="tr-TR" smtClean="0"/>
              <a:t>‹#›</a:t>
            </a:fld>
            <a:endParaRPr lang="tr-TR"/>
          </a:p>
        </p:txBody>
      </p:sp>
    </p:spTree>
    <p:extLst>
      <p:ext uri="{BB962C8B-B14F-4D97-AF65-F5344CB8AC3E}">
        <p14:creationId xmlns:p14="http://schemas.microsoft.com/office/powerpoint/2010/main" val="17503778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EAB8BC-CB6F-40EF-B87C-22F2073E02E0}" type="datetimeFigureOut">
              <a:rPr lang="tr-TR" smtClean="0"/>
              <a:t>14.06.2022</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C86370C-7BA6-4661-B7FE-4B21695CE421}" type="slidenum">
              <a:rPr lang="tr-TR" smtClean="0"/>
              <a:t>‹#›</a:t>
            </a:fld>
            <a:endParaRPr lang="tr-TR"/>
          </a:p>
        </p:txBody>
      </p:sp>
    </p:spTree>
    <p:extLst>
      <p:ext uri="{BB962C8B-B14F-4D97-AF65-F5344CB8AC3E}">
        <p14:creationId xmlns:p14="http://schemas.microsoft.com/office/powerpoint/2010/main" val="36697635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3.jpg"/><Relationship Id="rId5" Type="http://schemas.openxmlformats.org/officeDocument/2006/relationships/image" Target="../media/image2.jpg"/><Relationship Id="rId4" Type="http://schemas.openxmlformats.org/officeDocument/2006/relationships/image" Target="NULL"/></Relationships>
</file>

<file path=ppt/slides/_rels/slide10.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image" Target="../media/image2.jpg"/></Relationships>
</file>

<file path=ppt/slides/_rels/slide1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1.xml"/><Relationship Id="rId1" Type="http://schemas.openxmlformats.org/officeDocument/2006/relationships/slideLayout" Target="../slideLayouts/slideLayout1.xml"/><Relationship Id="rId5" Type="http://schemas.openxmlformats.org/officeDocument/2006/relationships/image" Target="../media/image7.jpg"/><Relationship Id="rId4" Type="http://schemas.openxmlformats.org/officeDocument/2006/relationships/image" Target="../media/image2.jpg"/></Relationships>
</file>

<file path=ppt/slides/_rels/slide1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2.xml"/><Relationship Id="rId1" Type="http://schemas.openxmlformats.org/officeDocument/2006/relationships/slideLayout" Target="../slideLayouts/slideLayout1.xml"/><Relationship Id="rId4" Type="http://schemas.openxmlformats.org/officeDocument/2006/relationships/image" Target="../media/image2.jpg"/></Relationships>
</file>

<file path=ppt/slides/_rels/slide13.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2.jpg"/></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2.jpg"/></Relationships>
</file>

<file path=ppt/slides/_rels/slide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2.jpg"/></Relationships>
</file>

<file path=ppt/slides/_rels/slide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5.xml"/><Relationship Id="rId1" Type="http://schemas.openxmlformats.org/officeDocument/2006/relationships/slideLayout" Target="../slideLayouts/slideLayout1.xml"/><Relationship Id="rId5" Type="http://schemas.openxmlformats.org/officeDocument/2006/relationships/image" Target="../media/image4.jpg"/><Relationship Id="rId4" Type="http://schemas.openxmlformats.org/officeDocument/2006/relationships/image" Target="../media/image2.jpg"/></Relationships>
</file>

<file path=ppt/slides/_rels/slide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2.jpg"/></Relationships>
</file>

<file path=ppt/slides/_rels/slide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7.xml"/><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2.jpg"/><Relationship Id="rId4" Type="http://schemas.openxmlformats.org/officeDocument/2006/relationships/hyperlink" Target="https://www.memurlar.net/haber/1025392/bartin-universitesi-dunyanin-en-iyi-universiteleri-arasinda-yer-aldi.html"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8.xml"/><Relationship Id="rId1" Type="http://schemas.openxmlformats.org/officeDocument/2006/relationships/slideLayout" Target="../slideLayouts/slideLayout1.xml"/><Relationship Id="rId5" Type="http://schemas.openxmlformats.org/officeDocument/2006/relationships/image" Target="../media/image6.png"/><Relationship Id="rId4" Type="http://schemas.openxmlformats.org/officeDocument/2006/relationships/image" Target="../media/image2.jpg"/></Relationships>
</file>

<file path=ppt/slides/_rels/slide9.xml.rels><?xml version="1.0" encoding="UTF-8" standalone="yes"?>
<Relationships xmlns="http://schemas.openxmlformats.org/package/2006/relationships"><Relationship Id="rId8" Type="http://schemas.openxmlformats.org/officeDocument/2006/relationships/diagramColors" Target="../diagrams/colors1.xml"/><Relationship Id="rId3" Type="http://schemas.openxmlformats.org/officeDocument/2006/relationships/image" Target="../media/image1.jpg"/><Relationship Id="rId7" Type="http://schemas.openxmlformats.org/officeDocument/2006/relationships/diagramQuickStyle" Target="../diagrams/quickStyle1.xm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diagramLayout" Target="../diagrams/layout1.xml"/><Relationship Id="rId5" Type="http://schemas.openxmlformats.org/officeDocument/2006/relationships/diagramData" Target="../diagrams/data1.xml"/><Relationship Id="rId4" Type="http://schemas.openxmlformats.org/officeDocument/2006/relationships/image" Target="../media/image2.jpg"/><Relationship Id="rId9" Type="http://schemas.microsoft.com/office/2007/relationships/diagramDrawing" Target="../diagrams/drawing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Resim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878" y="-1"/>
            <a:ext cx="12198878" cy="6853060"/>
          </a:xfrm>
          <a:prstGeom prst="rect">
            <a:avLst/>
          </a:prstGeom>
        </p:spPr>
      </p:pic>
      <p:sp>
        <p:nvSpPr>
          <p:cNvPr id="4" name="Yuvarlatılmış Dikdörtgen 3"/>
          <p:cNvSpPr/>
          <p:nvPr/>
        </p:nvSpPr>
        <p:spPr>
          <a:xfrm>
            <a:off x="355001" y="290458"/>
            <a:ext cx="11575229" cy="6317407"/>
          </a:xfrm>
          <a:prstGeom prst="roundRect">
            <a:avLst/>
          </a:prstGeom>
          <a:solidFill>
            <a:schemeClr val="bg1"/>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p>
        </p:txBody>
      </p:sp>
      <p:pic>
        <p:nvPicPr>
          <p:cNvPr id="9" name="Resim 8"/>
          <p:cNvPicPr>
            <a:picLocks noChangeAspect="1"/>
          </p:cNvPicPr>
          <p:nvPr/>
        </p:nvPicPr>
        <p:blipFill rotWithShape="1">
          <a:blip r:embed="rId4" cstate="print">
            <a:extLst>
              <a:ext uri="{28A0092B-C50C-407E-A947-70E740481C1C}">
                <a14:useLocalDpi xmlns:a14="http://schemas.microsoft.com/office/drawing/2010/main" val="0"/>
              </a:ext>
            </a:extLst>
          </a:blip>
          <a:srcRect l="57689" t="19197"/>
          <a:stretch/>
        </p:blipFill>
        <p:spPr>
          <a:xfrm rot="18632888">
            <a:off x="10028699" y="4527073"/>
            <a:ext cx="1560504" cy="2162088"/>
          </a:xfrm>
          <a:prstGeom prst="rect">
            <a:avLst/>
          </a:prstGeom>
          <a:effectLst>
            <a:softEdge rad="317500"/>
          </a:effectLst>
        </p:spPr>
      </p:pic>
      <p:pic>
        <p:nvPicPr>
          <p:cNvPr id="13" name="Resim 12"/>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55001" y="290458"/>
            <a:ext cx="2586763" cy="1779882"/>
          </a:xfrm>
          <a:prstGeom prst="rect">
            <a:avLst/>
          </a:prstGeom>
        </p:spPr>
      </p:pic>
      <p:pic>
        <p:nvPicPr>
          <p:cNvPr id="8" name="Resim Yer Tutucusu 12">
            <a:extLst>
              <a:ext uri="{FF2B5EF4-FFF2-40B4-BE49-F238E27FC236}">
                <a16:creationId xmlns:a16="http://schemas.microsoft.com/office/drawing/2014/main" id="{47FC109F-8D09-47CF-A763-2E20CFA644FC}"/>
              </a:ext>
            </a:extLst>
          </p:cNvPr>
          <p:cNvPicPr>
            <a:picLocks noChangeAspect="1"/>
          </p:cNvPicPr>
          <p:nvPr/>
        </p:nvPicPr>
        <p:blipFill>
          <a:blip r:embed="rId6"/>
          <a:srcRect l="21261" r="21261"/>
          <a:stretch>
            <a:fillRect/>
          </a:stretch>
        </p:blipFill>
        <p:spPr>
          <a:xfrm>
            <a:off x="1265834" y="585539"/>
            <a:ext cx="5587960" cy="5772130"/>
          </a:xfrm>
          <a:custGeom>
            <a:avLst/>
            <a:gdLst>
              <a:gd name="connsiteX0" fmla="*/ 2214261 w 4428523"/>
              <a:gd name="connsiteY0" fmla="*/ 0 h 5137089"/>
              <a:gd name="connsiteX1" fmla="*/ 4428523 w 4428523"/>
              <a:gd name="connsiteY1" fmla="*/ 1107131 h 5137089"/>
              <a:gd name="connsiteX2" fmla="*/ 4428523 w 4428523"/>
              <a:gd name="connsiteY2" fmla="*/ 4029957 h 5137089"/>
              <a:gd name="connsiteX3" fmla="*/ 2214261 w 4428523"/>
              <a:gd name="connsiteY3" fmla="*/ 5137089 h 5137089"/>
              <a:gd name="connsiteX4" fmla="*/ 0 w 4428523"/>
              <a:gd name="connsiteY4" fmla="*/ 4029957 h 5137089"/>
              <a:gd name="connsiteX5" fmla="*/ 0 w 4428523"/>
              <a:gd name="connsiteY5" fmla="*/ 1107131 h 51370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428523" h="5137089">
                <a:moveTo>
                  <a:pt x="2214261" y="0"/>
                </a:moveTo>
                <a:lnTo>
                  <a:pt x="4428523" y="1107131"/>
                </a:lnTo>
                <a:lnTo>
                  <a:pt x="4428523" y="4029957"/>
                </a:lnTo>
                <a:lnTo>
                  <a:pt x="2214261" y="5137089"/>
                </a:lnTo>
                <a:lnTo>
                  <a:pt x="0" y="4029957"/>
                </a:lnTo>
                <a:lnTo>
                  <a:pt x="0" y="1107131"/>
                </a:lnTo>
                <a:close/>
              </a:path>
            </a:pathLst>
          </a:custGeom>
          <a:noFill/>
          <a:effectLst>
            <a:outerShdw blurRad="139700" dist="63500" dir="600000" sx="105000" sy="105000" algn="ctr" rotWithShape="0">
              <a:srgbClr val="000000">
                <a:alpha val="88000"/>
              </a:srgbClr>
            </a:outerShdw>
          </a:effectLst>
        </p:spPr>
      </p:pic>
      <p:sp>
        <p:nvSpPr>
          <p:cNvPr id="11" name="Altıgen 10" descr="Görüntü vurgusunun ortasında düz koyu renkli altıgen">
            <a:extLst>
              <a:ext uri="{FF2B5EF4-FFF2-40B4-BE49-F238E27FC236}">
                <a16:creationId xmlns:a16="http://schemas.microsoft.com/office/drawing/2014/main" id="{BFDD6377-EB41-4A98-BF30-2A702D3972E1}"/>
              </a:ext>
            </a:extLst>
          </p:cNvPr>
          <p:cNvSpPr/>
          <p:nvPr/>
        </p:nvSpPr>
        <p:spPr>
          <a:xfrm rot="16200000">
            <a:off x="5035001" y="2347058"/>
            <a:ext cx="2519361" cy="2717859"/>
          </a:xfrm>
          <a:prstGeom prst="hexagon">
            <a:avLst/>
          </a:prstGeom>
          <a:solidFill>
            <a:srgbClr val="013657">
              <a:alpha val="73000"/>
            </a:srgb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tr-TR" dirty="0"/>
          </a:p>
        </p:txBody>
      </p:sp>
      <p:sp>
        <p:nvSpPr>
          <p:cNvPr id="12" name="Metin Kutusu 19">
            <a:extLst>
              <a:ext uri="{FF2B5EF4-FFF2-40B4-BE49-F238E27FC236}">
                <a16:creationId xmlns:a16="http://schemas.microsoft.com/office/drawing/2014/main" id="{472173E2-AD3A-4516-B068-E84AB93F320D}"/>
              </a:ext>
            </a:extLst>
          </p:cNvPr>
          <p:cNvSpPr txBox="1"/>
          <p:nvPr/>
        </p:nvSpPr>
        <p:spPr>
          <a:xfrm>
            <a:off x="5410211" y="2874990"/>
            <a:ext cx="1923668" cy="830997"/>
          </a:xfrm>
          <a:prstGeom prst="rect">
            <a:avLst/>
          </a:prstGeom>
          <a:noFill/>
        </p:spPr>
        <p:txBody>
          <a:bodyPr wrap="none" rtlCol="0">
            <a:spAutoFit/>
          </a:bodyPr>
          <a:lstStyle/>
          <a:p>
            <a:pPr rtl="0"/>
            <a:r>
              <a:rPr lang="tr-TR" sz="4800" b="1" dirty="0">
                <a:solidFill>
                  <a:schemeClr val="bg1"/>
                </a:solidFill>
                <a:latin typeface="Arial Black" panose="020B0A04020102020204" pitchFamily="34" charset="0"/>
              </a:rPr>
              <a:t>ALYS</a:t>
            </a:r>
            <a:endParaRPr lang="tr-TR" sz="6000" b="1" dirty="0">
              <a:solidFill>
                <a:schemeClr val="bg1"/>
              </a:solidFill>
              <a:latin typeface="Arial Black" panose="020B0A04020102020204" pitchFamily="34" charset="0"/>
            </a:endParaRPr>
          </a:p>
        </p:txBody>
      </p:sp>
      <p:sp>
        <p:nvSpPr>
          <p:cNvPr id="14" name="Metin Kutusu 20">
            <a:extLst>
              <a:ext uri="{FF2B5EF4-FFF2-40B4-BE49-F238E27FC236}">
                <a16:creationId xmlns:a16="http://schemas.microsoft.com/office/drawing/2014/main" id="{AF4EB9DA-4048-418F-8406-D924F3F339F1}"/>
              </a:ext>
            </a:extLst>
          </p:cNvPr>
          <p:cNvSpPr txBox="1"/>
          <p:nvPr/>
        </p:nvSpPr>
        <p:spPr>
          <a:xfrm>
            <a:off x="5012042" y="3640336"/>
            <a:ext cx="2613088" cy="307777"/>
          </a:xfrm>
          <a:prstGeom prst="rect">
            <a:avLst/>
          </a:prstGeom>
          <a:noFill/>
        </p:spPr>
        <p:txBody>
          <a:bodyPr wrap="none" rtlCol="0">
            <a:spAutoFit/>
          </a:bodyPr>
          <a:lstStyle/>
          <a:p>
            <a:pPr rtl="0"/>
            <a:r>
              <a:rPr lang="tr-TR" sz="1400" dirty="0">
                <a:solidFill>
                  <a:schemeClr val="bg1"/>
                </a:solidFill>
                <a:cs typeface="Calibri Light" panose="020F0302020204030204" pitchFamily="34" charset="0"/>
              </a:rPr>
              <a:t>AKILLI LOJİSTİK YÖNETİM SİSTEMİ</a:t>
            </a:r>
          </a:p>
        </p:txBody>
      </p:sp>
      <p:sp>
        <p:nvSpPr>
          <p:cNvPr id="15" name="Başlık 3">
            <a:extLst>
              <a:ext uri="{FF2B5EF4-FFF2-40B4-BE49-F238E27FC236}">
                <a16:creationId xmlns:a16="http://schemas.microsoft.com/office/drawing/2014/main" id="{88BDFB2D-A3E0-40F1-84D3-9A0A11101BDB}"/>
              </a:ext>
            </a:extLst>
          </p:cNvPr>
          <p:cNvSpPr txBox="1">
            <a:spLocks/>
          </p:cNvSpPr>
          <p:nvPr/>
        </p:nvSpPr>
        <p:spPr>
          <a:xfrm>
            <a:off x="7177177" y="1289251"/>
            <a:ext cx="4882551" cy="1316748"/>
          </a:xfrm>
          <a:prstGeom prst="rect">
            <a:avLst/>
          </a:prstGeom>
        </p:spPr>
        <p:txBody>
          <a:bodyPr vert="horz" lIns="91440" tIns="45720" rIns="91440" bIns="0" rtlCol="0" anchor="b">
            <a:normAutofit/>
          </a:bodyPr>
          <a:lstStyle>
            <a:lvl1pPr algn="l" defTabSz="914400" rtl="0" eaLnBrk="1" latinLnBrk="0" hangingPunct="1">
              <a:lnSpc>
                <a:spcPct val="90000"/>
              </a:lnSpc>
              <a:spcBef>
                <a:spcPct val="0"/>
              </a:spcBef>
              <a:buNone/>
              <a:defRPr lang="en-IN" sz="4300" b="1" kern="1200">
                <a:solidFill>
                  <a:schemeClr val="accent1"/>
                </a:solidFill>
                <a:latin typeface="+mj-lt"/>
                <a:ea typeface="+mj-ea"/>
                <a:cs typeface="+mj-cs"/>
              </a:defRPr>
            </a:lvl1pPr>
          </a:lstStyle>
          <a:p>
            <a:pPr algn="ctr"/>
            <a:r>
              <a:rPr lang="tr-TR" sz="3200" dirty="0">
                <a:solidFill>
                  <a:srgbClr val="00194C"/>
                </a:solidFill>
                <a:latin typeface="Calibri" panose="020F0502020204030204"/>
              </a:rPr>
              <a:t>BARTIN ÜNİVERSİTESİ </a:t>
            </a:r>
            <a:r>
              <a:rPr lang="tr-TR" sz="3200" dirty="0" smtClean="0">
                <a:solidFill>
                  <a:srgbClr val="00194C"/>
                </a:solidFill>
                <a:latin typeface="Calibri" panose="020F0502020204030204"/>
              </a:rPr>
              <a:t>GENEL </a:t>
            </a:r>
            <a:r>
              <a:rPr lang="tr-TR" sz="3200" dirty="0">
                <a:solidFill>
                  <a:srgbClr val="00194C"/>
                </a:solidFill>
                <a:latin typeface="Calibri" panose="020F0502020204030204"/>
              </a:rPr>
              <a:t>SEKRETERLİK</a:t>
            </a:r>
          </a:p>
        </p:txBody>
      </p:sp>
      <p:sp>
        <p:nvSpPr>
          <p:cNvPr id="17" name="Başlık 3">
            <a:extLst>
              <a:ext uri="{FF2B5EF4-FFF2-40B4-BE49-F238E27FC236}">
                <a16:creationId xmlns:a16="http://schemas.microsoft.com/office/drawing/2014/main" id="{740A8984-7A7E-4019-B058-D133183F1B9E}"/>
              </a:ext>
            </a:extLst>
          </p:cNvPr>
          <p:cNvSpPr txBox="1">
            <a:spLocks/>
          </p:cNvSpPr>
          <p:nvPr/>
        </p:nvSpPr>
        <p:spPr>
          <a:xfrm>
            <a:off x="7287861" y="2879239"/>
            <a:ext cx="5019674" cy="1372763"/>
          </a:xfrm>
          <a:prstGeom prst="rect">
            <a:avLst/>
          </a:prstGeom>
        </p:spPr>
        <p:txBody>
          <a:bodyPr vert="horz" lIns="91440" tIns="45720" rIns="91440" bIns="0" rtlCol="0" anchor="b">
            <a:normAutofit/>
          </a:bodyPr>
          <a:lstStyle>
            <a:lvl1pPr algn="l" defTabSz="914400" rtl="0" eaLnBrk="1" latinLnBrk="0" hangingPunct="1">
              <a:lnSpc>
                <a:spcPct val="90000"/>
              </a:lnSpc>
              <a:spcBef>
                <a:spcPct val="0"/>
              </a:spcBef>
              <a:buNone/>
              <a:defRPr lang="en-IN" sz="4300" b="1" kern="1200">
                <a:solidFill>
                  <a:schemeClr val="accent1"/>
                </a:solidFill>
                <a:latin typeface="+mj-lt"/>
                <a:ea typeface="+mj-ea"/>
                <a:cs typeface="+mj-cs"/>
              </a:defRPr>
            </a:lvl1pPr>
          </a:lstStyle>
          <a:p>
            <a:pPr algn="ctr"/>
            <a:r>
              <a:rPr lang="tr-TR" sz="2800" b="0" dirty="0">
                <a:solidFill>
                  <a:srgbClr val="00194C"/>
                </a:solidFill>
                <a:latin typeface="Calibri" panose="020F0502020204030204"/>
              </a:rPr>
              <a:t>BÜTÇE VE AKILLI LOJİSTİK YÖNETİM SİSTEMİ </a:t>
            </a:r>
            <a:r>
              <a:rPr lang="tr-TR" sz="2800" b="0" dirty="0" smtClean="0">
                <a:solidFill>
                  <a:srgbClr val="00194C"/>
                </a:solidFill>
                <a:latin typeface="Calibri" panose="020F0502020204030204"/>
              </a:rPr>
              <a:t>ŞUBE MÜDÜRLÜĞÜ</a:t>
            </a:r>
            <a:endParaRPr lang="tr-TR" sz="2800" b="0" dirty="0">
              <a:solidFill>
                <a:srgbClr val="00194C"/>
              </a:solidFill>
              <a:latin typeface="Calibri" panose="020F0502020204030204"/>
            </a:endParaRPr>
          </a:p>
        </p:txBody>
      </p:sp>
      <p:sp>
        <p:nvSpPr>
          <p:cNvPr id="18" name="Metin kutusu 17">
            <a:extLst>
              <a:ext uri="{FF2B5EF4-FFF2-40B4-BE49-F238E27FC236}">
                <a16:creationId xmlns:a16="http://schemas.microsoft.com/office/drawing/2014/main" id="{680FD472-DE78-4E8A-B157-AC4BA4BBC707}"/>
              </a:ext>
            </a:extLst>
          </p:cNvPr>
          <p:cNvSpPr txBox="1"/>
          <p:nvPr/>
        </p:nvSpPr>
        <p:spPr>
          <a:xfrm>
            <a:off x="8081042" y="4788646"/>
            <a:ext cx="3657600" cy="901890"/>
          </a:xfrm>
          <a:prstGeom prst="rect">
            <a:avLst/>
          </a:prstGeom>
          <a:solidFill>
            <a:srgbClr val="013657">
              <a:alpha val="70000"/>
            </a:srgb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rtl="0">
              <a:defRPr lang="tr-tr"/>
            </a:defPPr>
            <a:lvl1pPr algn="ctr">
              <a:defRPr>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tr-TR" dirty="0" smtClean="0"/>
              <a:t>Halil KIR</a:t>
            </a:r>
          </a:p>
          <a:p>
            <a:r>
              <a:rPr lang="tr-TR" dirty="0" smtClean="0"/>
              <a:t>Şef</a:t>
            </a:r>
          </a:p>
        </p:txBody>
      </p:sp>
    </p:spTree>
    <p:extLst>
      <p:ext uri="{BB962C8B-B14F-4D97-AF65-F5344CB8AC3E}">
        <p14:creationId xmlns:p14="http://schemas.microsoft.com/office/powerpoint/2010/main" val="242329327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Resim 1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878" y="-1"/>
            <a:ext cx="12198878" cy="6853060"/>
          </a:xfrm>
          <a:prstGeom prst="rect">
            <a:avLst/>
          </a:prstGeom>
        </p:spPr>
      </p:pic>
      <p:sp>
        <p:nvSpPr>
          <p:cNvPr id="4" name="Yuvarlatılmış Dikdörtgen 3"/>
          <p:cNvSpPr/>
          <p:nvPr/>
        </p:nvSpPr>
        <p:spPr>
          <a:xfrm>
            <a:off x="355001" y="296054"/>
            <a:ext cx="11549451" cy="6260950"/>
          </a:xfrm>
          <a:prstGeom prst="roundRect">
            <a:avLst/>
          </a:prstGeom>
          <a:solidFill>
            <a:schemeClr val="bg1"/>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solidFill>
                <a:schemeClr val="tx1">
                  <a:lumMod val="95000"/>
                  <a:lumOff val="5000"/>
                </a:schemeClr>
              </a:solidFill>
            </a:endParaRPr>
          </a:p>
        </p:txBody>
      </p:sp>
      <p:sp>
        <p:nvSpPr>
          <p:cNvPr id="6" name="Metin kutusu 5"/>
          <p:cNvSpPr txBox="1"/>
          <p:nvPr/>
        </p:nvSpPr>
        <p:spPr>
          <a:xfrm>
            <a:off x="1631052" y="870472"/>
            <a:ext cx="9433097" cy="7986802"/>
          </a:xfrm>
          <a:prstGeom prst="rect">
            <a:avLst/>
          </a:prstGeom>
          <a:noFill/>
        </p:spPr>
        <p:txBody>
          <a:bodyPr wrap="square" rtlCol="0">
            <a:spAutoFit/>
          </a:bodyPr>
          <a:lstStyle/>
          <a:p>
            <a:pPr algn="ctr"/>
            <a:r>
              <a:rPr lang="tr-TR" sz="4000" b="1" u="sng" dirty="0" smtClean="0">
                <a:solidFill>
                  <a:srgbClr val="0563C1"/>
                </a:solidFill>
                <a:latin typeface="Tahoma" panose="020B0604030504040204" pitchFamily="34" charset="0"/>
                <a:ea typeface="Tahoma" panose="020B0604030504040204" pitchFamily="34" charset="0"/>
                <a:cs typeface="Tahoma" panose="020B0604030504040204" pitchFamily="34" charset="0"/>
              </a:rPr>
              <a:t>Tüketim Malzemelerinin </a:t>
            </a:r>
            <a:br>
              <a:rPr lang="tr-TR" sz="4000" b="1" u="sng" dirty="0" smtClean="0">
                <a:solidFill>
                  <a:srgbClr val="0563C1"/>
                </a:solidFill>
                <a:latin typeface="Tahoma" panose="020B0604030504040204" pitchFamily="34" charset="0"/>
                <a:ea typeface="Tahoma" panose="020B0604030504040204" pitchFamily="34" charset="0"/>
                <a:cs typeface="Tahoma" panose="020B0604030504040204" pitchFamily="34" charset="0"/>
              </a:rPr>
            </a:br>
            <a:r>
              <a:rPr lang="tr-TR" sz="4000" b="1" u="sng" dirty="0" smtClean="0">
                <a:solidFill>
                  <a:srgbClr val="0563C1"/>
                </a:solidFill>
                <a:latin typeface="Tahoma" panose="020B0604030504040204" pitchFamily="34" charset="0"/>
                <a:ea typeface="Tahoma" panose="020B0604030504040204" pitchFamily="34" charset="0"/>
                <a:cs typeface="Tahoma" panose="020B0604030504040204" pitchFamily="34" charset="0"/>
              </a:rPr>
              <a:t>  Birimlere Toplu Dağıtım Süreci</a:t>
            </a:r>
          </a:p>
          <a:p>
            <a:pPr marL="285750" indent="-285750" algn="just">
              <a:spcBef>
                <a:spcPts val="600"/>
              </a:spcBef>
              <a:buFont typeface="Wingdings" panose="05000000000000000000" pitchFamily="2" charset="2"/>
              <a:buChar char="v"/>
            </a:pPr>
            <a:r>
              <a:rPr lang="tr-TR" dirty="0"/>
              <a:t>T</a:t>
            </a:r>
            <a:r>
              <a:rPr lang="tr-TR" dirty="0" smtClean="0"/>
              <a:t>üketim </a:t>
            </a:r>
            <a:r>
              <a:rPr lang="tr-TR" dirty="0"/>
              <a:t>mallarının rasyonel, gerçek ihtiyaçlara dayalı, dengeli ve adaletli bir şekilde dağıtılması amacıyla uzun süredir yapılan çalışmalar </a:t>
            </a:r>
            <a:r>
              <a:rPr lang="tr-TR" dirty="0" smtClean="0"/>
              <a:t>yapılmıştır.</a:t>
            </a:r>
          </a:p>
          <a:p>
            <a:pPr marL="285750" indent="-285750" algn="just">
              <a:spcBef>
                <a:spcPts val="600"/>
              </a:spcBef>
              <a:buFont typeface="Wingdings" panose="05000000000000000000" pitchFamily="2" charset="2"/>
              <a:buChar char="v"/>
            </a:pPr>
            <a:r>
              <a:rPr lang="tr-TR" dirty="0" smtClean="0"/>
              <a:t>Bu </a:t>
            </a:r>
            <a:r>
              <a:rPr lang="tr-TR" dirty="0"/>
              <a:t>çalışmalarda öncelikle üniversitemizdeki iş akış süreçlerinde yer alan sorumlu ve yetkili personele 5'li </a:t>
            </a:r>
            <a:r>
              <a:rPr lang="tr-TR" dirty="0" err="1"/>
              <a:t>Likert</a:t>
            </a:r>
            <a:r>
              <a:rPr lang="tr-TR" dirty="0"/>
              <a:t> Ölçeğinde anketler uygulanmıştır. </a:t>
            </a:r>
            <a:endParaRPr lang="tr-TR" dirty="0" smtClean="0"/>
          </a:p>
          <a:p>
            <a:pPr marL="285750" indent="-285750" algn="just">
              <a:spcBef>
                <a:spcPts val="600"/>
              </a:spcBef>
              <a:buFont typeface="Wingdings" panose="05000000000000000000" pitchFamily="2" charset="2"/>
              <a:buChar char="v"/>
            </a:pPr>
            <a:r>
              <a:rPr lang="tr-TR" dirty="0" smtClean="0"/>
              <a:t>Bu </a:t>
            </a:r>
            <a:r>
              <a:rPr lang="tr-TR" dirty="0"/>
              <a:t>anketler ile tüketim miktarını etkileyen parametrelerden öğrenci, personel, fiziki mekanın metre kare büyüklüğü, tuvalet, lavabo, büro, ofis, sınıf sayısı vb. baz </a:t>
            </a:r>
            <a:r>
              <a:rPr lang="tr-TR" dirty="0" smtClean="0"/>
              <a:t>alınmıştır.</a:t>
            </a:r>
          </a:p>
          <a:p>
            <a:pPr marL="285750" indent="-285750" algn="just">
              <a:spcBef>
                <a:spcPts val="600"/>
              </a:spcBef>
              <a:buFont typeface="Wingdings" panose="05000000000000000000" pitchFamily="2" charset="2"/>
              <a:buChar char="v"/>
            </a:pPr>
            <a:r>
              <a:rPr lang="tr-TR" dirty="0" smtClean="0"/>
              <a:t>2022 </a:t>
            </a:r>
            <a:r>
              <a:rPr lang="tr-TR" dirty="0"/>
              <a:t>yılından itibaren tüm birimlerimizce yıllık rutin tüketim mal ve malzemelerine ilişkin ihtiyaçları ilgili birimin prensip olarak talepte bulunmasına gerek olmaksızın merkezi olarak planlanacaktır. </a:t>
            </a:r>
            <a:endParaRPr lang="tr-TR" dirty="0" smtClean="0"/>
          </a:p>
          <a:p>
            <a:pPr marL="285750" indent="-285750" algn="just">
              <a:spcBef>
                <a:spcPts val="600"/>
              </a:spcBef>
              <a:buFont typeface="Wingdings" panose="05000000000000000000" pitchFamily="2" charset="2"/>
              <a:buChar char="v"/>
            </a:pPr>
            <a:r>
              <a:rPr lang="tr-TR" dirty="0" smtClean="0"/>
              <a:t>Birimlerin </a:t>
            </a:r>
            <a:r>
              <a:rPr lang="tr-TR" dirty="0"/>
              <a:t>söz konusu istihkakı olan mal ve malzemeler bundan sonra her yıl Ocak-Şubat ayları içerisinde Rektörlüğümüzün dağıtım planına uygun olarak İdari ve Mali İşler Daire Başkanlığınca merkezi araç, şoför ve taşıyıcı planlanıp toplu olarak dağıtılarak sistemleştirilecek böylece personel, araç, akaryakıt ve şoför iş gücü tasarrufu sağlanmış olacaktır..</a:t>
            </a:r>
          </a:p>
          <a:p>
            <a:pPr algn="just">
              <a:spcBef>
                <a:spcPts val="600"/>
              </a:spcBef>
              <a:spcAft>
                <a:spcPts val="0"/>
              </a:spcAft>
            </a:pPr>
            <a:endParaRPr lang="tr-TR" dirty="0" smtClean="0"/>
          </a:p>
          <a:p>
            <a:endParaRPr lang="tr-TR" dirty="0" smtClean="0"/>
          </a:p>
          <a:p>
            <a:pPr algn="just"/>
            <a:r>
              <a:rPr lang="tr-TR" dirty="0"/>
              <a:t> </a:t>
            </a:r>
            <a:r>
              <a:rPr lang="tr-TR" dirty="0" smtClean="0"/>
              <a:t>                                                                                  </a:t>
            </a:r>
            <a:endParaRPr lang="tr-TR" dirty="0"/>
          </a:p>
          <a:p>
            <a:pPr algn="ctr"/>
            <a:endParaRPr lang="tr-TR" sz="4000" u="sng" dirty="0" smtClean="0">
              <a:solidFill>
                <a:srgbClr val="0563C1"/>
              </a:solidFill>
              <a:latin typeface="Times New Roman" panose="02020603050405020304" pitchFamily="18" charset="0"/>
              <a:cs typeface="Times New Roman" panose="02020603050405020304" pitchFamily="18" charset="0"/>
            </a:endParaRPr>
          </a:p>
          <a:p>
            <a:pPr algn="ctr"/>
            <a:endParaRPr lang="tr-TR" sz="4000" dirty="0">
              <a:latin typeface="Calibri" panose="020F0502020204030204" pitchFamily="34" charset="0"/>
              <a:ea typeface="Calibri" panose="020F0502020204030204" pitchFamily="34" charset="0"/>
              <a:cs typeface="Times New Roman" panose="02020603050405020304" pitchFamily="18" charset="0"/>
            </a:endParaRPr>
          </a:p>
          <a:p>
            <a:pPr algn="ctr"/>
            <a:endParaRPr lang="tr-TR" sz="4000" dirty="0">
              <a:solidFill>
                <a:srgbClr val="0070C0"/>
              </a:solidFill>
            </a:endParaRPr>
          </a:p>
        </p:txBody>
      </p:sp>
      <p:pic>
        <p:nvPicPr>
          <p:cNvPr id="14" name="Resim 1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55001" y="296054"/>
            <a:ext cx="2276055" cy="1566093"/>
          </a:xfrm>
          <a:prstGeom prst="rect">
            <a:avLst/>
          </a:prstGeom>
        </p:spPr>
      </p:pic>
    </p:spTree>
    <p:extLst>
      <p:ext uri="{BB962C8B-B14F-4D97-AF65-F5344CB8AC3E}">
        <p14:creationId xmlns:p14="http://schemas.microsoft.com/office/powerpoint/2010/main" val="101591476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Resim 1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878" y="-1"/>
            <a:ext cx="12198878" cy="6853060"/>
          </a:xfrm>
          <a:prstGeom prst="rect">
            <a:avLst/>
          </a:prstGeom>
        </p:spPr>
      </p:pic>
      <p:sp>
        <p:nvSpPr>
          <p:cNvPr id="4" name="Yuvarlatılmış Dikdörtgen 3"/>
          <p:cNvSpPr/>
          <p:nvPr/>
        </p:nvSpPr>
        <p:spPr>
          <a:xfrm>
            <a:off x="355001" y="296054"/>
            <a:ext cx="11549451" cy="6260950"/>
          </a:xfrm>
          <a:prstGeom prst="roundRect">
            <a:avLst/>
          </a:prstGeom>
          <a:solidFill>
            <a:schemeClr val="bg1"/>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solidFill>
                <a:schemeClr val="tx1">
                  <a:lumMod val="95000"/>
                  <a:lumOff val="5000"/>
                </a:schemeClr>
              </a:solidFill>
            </a:endParaRPr>
          </a:p>
        </p:txBody>
      </p:sp>
      <p:sp>
        <p:nvSpPr>
          <p:cNvPr id="6" name="Metin kutusu 5"/>
          <p:cNvSpPr txBox="1"/>
          <p:nvPr/>
        </p:nvSpPr>
        <p:spPr>
          <a:xfrm>
            <a:off x="1631052" y="870472"/>
            <a:ext cx="9433097" cy="3462486"/>
          </a:xfrm>
          <a:prstGeom prst="rect">
            <a:avLst/>
          </a:prstGeom>
          <a:noFill/>
        </p:spPr>
        <p:txBody>
          <a:bodyPr wrap="square" rtlCol="0">
            <a:spAutoFit/>
          </a:bodyPr>
          <a:lstStyle/>
          <a:p>
            <a:pPr algn="ctr"/>
            <a:r>
              <a:rPr lang="tr-TR" sz="4000" b="1" u="sng" dirty="0" err="1" smtClean="0">
                <a:solidFill>
                  <a:srgbClr val="0563C1"/>
                </a:solidFill>
                <a:latin typeface="Tahoma" panose="020B0604030504040204" pitchFamily="34" charset="0"/>
                <a:ea typeface="Tahoma" panose="020B0604030504040204" pitchFamily="34" charset="0"/>
                <a:cs typeface="Tahoma" panose="020B0604030504040204" pitchFamily="34" charset="0"/>
              </a:rPr>
              <a:t>Alys</a:t>
            </a:r>
            <a:r>
              <a:rPr lang="tr-TR" sz="4000" b="1" u="sng" dirty="0" smtClean="0">
                <a:solidFill>
                  <a:srgbClr val="0563C1"/>
                </a:solidFill>
                <a:latin typeface="Tahoma" panose="020B0604030504040204" pitchFamily="34" charset="0"/>
                <a:ea typeface="Tahoma" panose="020B0604030504040204" pitchFamily="34" charset="0"/>
                <a:cs typeface="Tahoma" panose="020B0604030504040204" pitchFamily="34" charset="0"/>
              </a:rPr>
              <a:t> Tasarruf Tutarları</a:t>
            </a:r>
          </a:p>
          <a:p>
            <a:pPr algn="just">
              <a:spcBef>
                <a:spcPts val="600"/>
              </a:spcBef>
              <a:spcAft>
                <a:spcPts val="0"/>
              </a:spcAft>
            </a:pPr>
            <a:endParaRPr lang="tr-TR" dirty="0" smtClean="0"/>
          </a:p>
          <a:p>
            <a:endParaRPr lang="tr-TR" dirty="0" smtClean="0"/>
          </a:p>
          <a:p>
            <a:pPr algn="just"/>
            <a:r>
              <a:rPr lang="tr-TR" dirty="0"/>
              <a:t> </a:t>
            </a:r>
            <a:r>
              <a:rPr lang="tr-TR" dirty="0" smtClean="0"/>
              <a:t>                                                                                  </a:t>
            </a:r>
            <a:endParaRPr lang="tr-TR" dirty="0"/>
          </a:p>
          <a:p>
            <a:pPr algn="ctr"/>
            <a:endParaRPr lang="tr-TR" sz="4000" u="sng" dirty="0" smtClean="0">
              <a:solidFill>
                <a:srgbClr val="0563C1"/>
              </a:solidFill>
              <a:latin typeface="Times New Roman" panose="02020603050405020304" pitchFamily="18" charset="0"/>
              <a:cs typeface="Times New Roman" panose="02020603050405020304" pitchFamily="18" charset="0"/>
            </a:endParaRPr>
          </a:p>
          <a:p>
            <a:pPr algn="ctr"/>
            <a:endParaRPr lang="tr-TR" sz="4000" dirty="0">
              <a:latin typeface="Calibri" panose="020F0502020204030204" pitchFamily="34" charset="0"/>
              <a:ea typeface="Calibri" panose="020F0502020204030204" pitchFamily="34" charset="0"/>
              <a:cs typeface="Times New Roman" panose="02020603050405020304" pitchFamily="18" charset="0"/>
            </a:endParaRPr>
          </a:p>
          <a:p>
            <a:pPr algn="ctr"/>
            <a:endParaRPr lang="tr-TR" sz="4000" dirty="0">
              <a:solidFill>
                <a:srgbClr val="0070C0"/>
              </a:solidFill>
            </a:endParaRPr>
          </a:p>
        </p:txBody>
      </p:sp>
      <p:pic>
        <p:nvPicPr>
          <p:cNvPr id="14" name="Resim 1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55001" y="296054"/>
            <a:ext cx="2276055" cy="1566093"/>
          </a:xfrm>
          <a:prstGeom prst="rect">
            <a:avLst/>
          </a:prstGeom>
        </p:spPr>
      </p:pic>
      <p:pic>
        <p:nvPicPr>
          <p:cNvPr id="2" name="Resim 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207698" y="1600907"/>
            <a:ext cx="10058400" cy="4368544"/>
          </a:xfrm>
          <a:prstGeom prst="rect">
            <a:avLst/>
          </a:prstGeom>
        </p:spPr>
      </p:pic>
    </p:spTree>
    <p:extLst>
      <p:ext uri="{BB962C8B-B14F-4D97-AF65-F5344CB8AC3E}">
        <p14:creationId xmlns:p14="http://schemas.microsoft.com/office/powerpoint/2010/main" val="320066080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Resim 1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878" y="-1"/>
            <a:ext cx="12198878" cy="6853060"/>
          </a:xfrm>
          <a:prstGeom prst="rect">
            <a:avLst/>
          </a:prstGeom>
        </p:spPr>
      </p:pic>
      <p:sp>
        <p:nvSpPr>
          <p:cNvPr id="4" name="Yuvarlatılmış Dikdörtgen 3"/>
          <p:cNvSpPr/>
          <p:nvPr/>
        </p:nvSpPr>
        <p:spPr>
          <a:xfrm>
            <a:off x="355001" y="296054"/>
            <a:ext cx="11549451" cy="6260950"/>
          </a:xfrm>
          <a:prstGeom prst="roundRect">
            <a:avLst/>
          </a:prstGeom>
          <a:solidFill>
            <a:schemeClr val="bg1"/>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solidFill>
                <a:schemeClr val="tx1">
                  <a:lumMod val="95000"/>
                  <a:lumOff val="5000"/>
                </a:schemeClr>
              </a:solidFill>
            </a:endParaRPr>
          </a:p>
        </p:txBody>
      </p:sp>
      <p:sp>
        <p:nvSpPr>
          <p:cNvPr id="6" name="Metin kutusu 5"/>
          <p:cNvSpPr txBox="1"/>
          <p:nvPr/>
        </p:nvSpPr>
        <p:spPr>
          <a:xfrm>
            <a:off x="1631052" y="870472"/>
            <a:ext cx="9433097" cy="7540526"/>
          </a:xfrm>
          <a:prstGeom prst="rect">
            <a:avLst/>
          </a:prstGeom>
          <a:noFill/>
        </p:spPr>
        <p:txBody>
          <a:bodyPr wrap="square" rtlCol="0">
            <a:spAutoFit/>
          </a:bodyPr>
          <a:lstStyle/>
          <a:p>
            <a:pPr algn="ctr"/>
            <a:r>
              <a:rPr lang="tr-TR" sz="4000" b="1" u="sng" dirty="0" err="1" smtClean="0">
                <a:solidFill>
                  <a:srgbClr val="0563C1"/>
                </a:solidFill>
                <a:latin typeface="Tahoma" panose="020B0604030504040204" pitchFamily="34" charset="0"/>
                <a:ea typeface="Tahoma" panose="020B0604030504040204" pitchFamily="34" charset="0"/>
                <a:cs typeface="Tahoma" panose="020B0604030504040204" pitchFamily="34" charset="0"/>
              </a:rPr>
              <a:t>Alys</a:t>
            </a:r>
            <a:r>
              <a:rPr lang="tr-TR" sz="4000" b="1" u="sng" dirty="0" smtClean="0">
                <a:solidFill>
                  <a:srgbClr val="0563C1"/>
                </a:solidFill>
                <a:latin typeface="Tahoma" panose="020B0604030504040204" pitchFamily="34" charset="0"/>
                <a:ea typeface="Tahoma" panose="020B0604030504040204" pitchFamily="34" charset="0"/>
                <a:cs typeface="Tahoma" panose="020B0604030504040204" pitchFamily="34" charset="0"/>
              </a:rPr>
              <a:t> Tasarruf Tutarları</a:t>
            </a:r>
          </a:p>
          <a:p>
            <a:endParaRPr lang="tr-TR" dirty="0"/>
          </a:p>
          <a:p>
            <a:endParaRPr lang="tr-TR" dirty="0" smtClean="0"/>
          </a:p>
          <a:p>
            <a:r>
              <a:rPr lang="tr-TR" dirty="0" smtClean="0"/>
              <a:t>Üniversitemizde </a:t>
            </a:r>
            <a:r>
              <a:rPr lang="tr-TR" dirty="0"/>
              <a:t>Akıllı Lojistik Yönetim Sistemi çalışmaları 2019 yılı itibariyle başlamış olup dayanıklı taşınır ve tüketim malzemelerine ilişkin tasarruf tutarları</a:t>
            </a:r>
            <a:r>
              <a:rPr lang="tr-TR" dirty="0" smtClean="0"/>
              <a:t>;</a:t>
            </a:r>
          </a:p>
          <a:p>
            <a:endParaRPr lang="tr-TR" dirty="0" smtClean="0"/>
          </a:p>
          <a:p>
            <a:r>
              <a:rPr lang="tr-TR" dirty="0" smtClean="0"/>
              <a:t>2019 yılında toplam</a:t>
            </a:r>
            <a:r>
              <a:rPr lang="tr-TR" b="1" dirty="0" smtClean="0">
                <a:solidFill>
                  <a:srgbClr val="212121"/>
                </a:solidFill>
              </a:rPr>
              <a:t> </a:t>
            </a:r>
            <a:r>
              <a:rPr lang="tr-TR" b="1" dirty="0">
                <a:solidFill>
                  <a:srgbClr val="212121"/>
                </a:solidFill>
              </a:rPr>
              <a:t>2.678.678 </a:t>
            </a:r>
            <a:r>
              <a:rPr lang="tr-TR" b="1" dirty="0" smtClean="0">
                <a:solidFill>
                  <a:srgbClr val="212121"/>
                </a:solidFill>
              </a:rPr>
              <a:t>TL</a:t>
            </a:r>
          </a:p>
          <a:p>
            <a:endParaRPr lang="tr-TR" b="1" dirty="0" smtClean="0">
              <a:solidFill>
                <a:srgbClr val="212121"/>
              </a:solidFill>
            </a:endParaRPr>
          </a:p>
          <a:p>
            <a:r>
              <a:rPr lang="tr-TR" dirty="0"/>
              <a:t>2020 yılında toplam </a:t>
            </a:r>
            <a:r>
              <a:rPr lang="tr-TR" b="1" dirty="0"/>
              <a:t>6.486.792 </a:t>
            </a:r>
            <a:r>
              <a:rPr lang="tr-TR" b="1" dirty="0" smtClean="0"/>
              <a:t>TL</a:t>
            </a:r>
          </a:p>
          <a:p>
            <a:endParaRPr lang="tr-TR" b="1" dirty="0" smtClean="0"/>
          </a:p>
          <a:p>
            <a:r>
              <a:rPr lang="tr-TR" dirty="0"/>
              <a:t>2021 yılında toplam </a:t>
            </a:r>
            <a:r>
              <a:rPr lang="tr-TR" b="1" dirty="0"/>
              <a:t>7.090.857 </a:t>
            </a:r>
            <a:r>
              <a:rPr lang="tr-TR" b="1" dirty="0" smtClean="0"/>
              <a:t>TL</a:t>
            </a:r>
          </a:p>
          <a:p>
            <a:endParaRPr lang="tr-TR" dirty="0"/>
          </a:p>
          <a:p>
            <a:r>
              <a:rPr lang="tr-TR" dirty="0" smtClean="0">
                <a:solidFill>
                  <a:prstClr val="black"/>
                </a:solidFill>
              </a:rPr>
              <a:t>2022 ilk 6 ay itibarıyla</a:t>
            </a:r>
            <a:r>
              <a:rPr lang="tr-TR" dirty="0">
                <a:solidFill>
                  <a:prstClr val="black"/>
                </a:solidFill>
              </a:rPr>
              <a:t> </a:t>
            </a:r>
            <a:r>
              <a:rPr lang="tr-TR" b="1" dirty="0" smtClean="0">
                <a:solidFill>
                  <a:prstClr val="black"/>
                </a:solidFill>
              </a:rPr>
              <a:t>2.617.495 </a:t>
            </a:r>
            <a:r>
              <a:rPr lang="tr-TR" b="1" dirty="0">
                <a:solidFill>
                  <a:prstClr val="black"/>
                </a:solidFill>
              </a:rPr>
              <a:t>TL</a:t>
            </a:r>
            <a:r>
              <a:rPr lang="tr-TR" dirty="0">
                <a:solidFill>
                  <a:prstClr val="black"/>
                </a:solidFill>
              </a:rPr>
              <a:t> </a:t>
            </a:r>
          </a:p>
          <a:p>
            <a:endParaRPr lang="tr-TR" dirty="0" smtClean="0"/>
          </a:p>
          <a:p>
            <a:r>
              <a:rPr lang="tr-TR" dirty="0" smtClean="0"/>
              <a:t>2019-2022 </a:t>
            </a:r>
            <a:r>
              <a:rPr lang="tr-TR" dirty="0"/>
              <a:t>yılları arası ve </a:t>
            </a:r>
            <a:r>
              <a:rPr lang="tr-TR" dirty="0" smtClean="0"/>
              <a:t>Haziran </a:t>
            </a:r>
            <a:r>
              <a:rPr lang="tr-TR" dirty="0"/>
              <a:t>ayı itibarıyla toplam </a:t>
            </a:r>
            <a:r>
              <a:rPr lang="tr-TR" b="1" dirty="0"/>
              <a:t>18.873.822 TL</a:t>
            </a:r>
            <a:r>
              <a:rPr lang="tr-TR" dirty="0"/>
              <a:t> tasarruf sağlanmıştır.</a:t>
            </a:r>
          </a:p>
          <a:p>
            <a:endParaRPr lang="tr-TR" dirty="0"/>
          </a:p>
          <a:p>
            <a:pPr>
              <a:buFont typeface="Arial" panose="020B0604020202020204" pitchFamily="34" charset="0"/>
              <a:buChar char="•"/>
            </a:pPr>
            <a:endParaRPr lang="tr-TR" dirty="0">
              <a:solidFill>
                <a:srgbClr val="212121"/>
              </a:solidFill>
              <a:latin typeface="SSS"/>
            </a:endParaRPr>
          </a:p>
          <a:p>
            <a:endParaRPr lang="tr-TR" dirty="0" smtClean="0"/>
          </a:p>
          <a:p>
            <a:pPr algn="just"/>
            <a:r>
              <a:rPr lang="tr-TR" dirty="0"/>
              <a:t> </a:t>
            </a:r>
            <a:r>
              <a:rPr lang="tr-TR" dirty="0" smtClean="0"/>
              <a:t>                                                                                  </a:t>
            </a:r>
            <a:endParaRPr lang="tr-TR" dirty="0"/>
          </a:p>
          <a:p>
            <a:pPr algn="ctr"/>
            <a:endParaRPr lang="tr-TR" sz="4000" u="sng" dirty="0" smtClean="0">
              <a:solidFill>
                <a:srgbClr val="0563C1"/>
              </a:solidFill>
              <a:latin typeface="Times New Roman" panose="02020603050405020304" pitchFamily="18" charset="0"/>
              <a:cs typeface="Times New Roman" panose="02020603050405020304" pitchFamily="18" charset="0"/>
            </a:endParaRPr>
          </a:p>
          <a:p>
            <a:pPr algn="ctr"/>
            <a:endParaRPr lang="tr-TR" sz="4000" dirty="0">
              <a:latin typeface="Calibri" panose="020F0502020204030204" pitchFamily="34" charset="0"/>
              <a:ea typeface="Calibri" panose="020F0502020204030204" pitchFamily="34" charset="0"/>
              <a:cs typeface="Times New Roman" panose="02020603050405020304" pitchFamily="18" charset="0"/>
            </a:endParaRPr>
          </a:p>
          <a:p>
            <a:pPr algn="ctr"/>
            <a:endParaRPr lang="tr-TR" sz="4000" dirty="0">
              <a:solidFill>
                <a:srgbClr val="0070C0"/>
              </a:solidFill>
            </a:endParaRPr>
          </a:p>
        </p:txBody>
      </p:sp>
      <p:pic>
        <p:nvPicPr>
          <p:cNvPr id="14" name="Resim 1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55001" y="296054"/>
            <a:ext cx="2276055" cy="1566093"/>
          </a:xfrm>
          <a:prstGeom prst="rect">
            <a:avLst/>
          </a:prstGeom>
        </p:spPr>
      </p:pic>
    </p:spTree>
    <p:extLst>
      <p:ext uri="{BB962C8B-B14F-4D97-AF65-F5344CB8AC3E}">
        <p14:creationId xmlns:p14="http://schemas.microsoft.com/office/powerpoint/2010/main" val="234537825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Resim 1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38890"/>
            <a:ext cx="12192001" cy="6896889"/>
          </a:xfrm>
          <a:prstGeom prst="rect">
            <a:avLst/>
          </a:prstGeom>
        </p:spPr>
      </p:pic>
      <p:sp>
        <p:nvSpPr>
          <p:cNvPr id="20" name="Dikdörtgen 19"/>
          <p:cNvSpPr/>
          <p:nvPr/>
        </p:nvSpPr>
        <p:spPr>
          <a:xfrm>
            <a:off x="6278879" y="3251053"/>
            <a:ext cx="5216630" cy="584775"/>
          </a:xfrm>
          <a:prstGeom prst="rect">
            <a:avLst/>
          </a:prstGeom>
        </p:spPr>
        <p:txBody>
          <a:bodyPr wrap="square">
            <a:spAutoFit/>
          </a:bodyPr>
          <a:lstStyle/>
          <a:p>
            <a:pPr algn="ctr"/>
            <a:r>
              <a:rPr lang="tr-TR" altLang="tr-TR" sz="3200" b="1" dirty="0" smtClean="0">
                <a:solidFill>
                  <a:srgbClr val="002060"/>
                </a:solidFill>
                <a:latin typeface="Times New Roman" panose="02020603050405020304" pitchFamily="18" charset="0"/>
              </a:rPr>
              <a:t>TEŞEKKÜRLER..</a:t>
            </a:r>
            <a:endParaRPr lang="tr-TR" altLang="tr-TR" sz="3200" b="1" dirty="0">
              <a:solidFill>
                <a:srgbClr val="002060"/>
              </a:solidFill>
              <a:latin typeface="Times New Roman" panose="02020603050405020304" pitchFamily="18" charset="0"/>
            </a:endParaRPr>
          </a:p>
        </p:txBody>
      </p:sp>
    </p:spTree>
    <p:extLst>
      <p:ext uri="{BB962C8B-B14F-4D97-AF65-F5344CB8AC3E}">
        <p14:creationId xmlns:p14="http://schemas.microsoft.com/office/powerpoint/2010/main" val="142774460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Resim 1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878" y="-1"/>
            <a:ext cx="12198878" cy="6853060"/>
          </a:xfrm>
          <a:prstGeom prst="rect">
            <a:avLst/>
          </a:prstGeom>
        </p:spPr>
      </p:pic>
      <p:sp>
        <p:nvSpPr>
          <p:cNvPr id="4" name="Yuvarlatılmış Dikdörtgen 3"/>
          <p:cNvSpPr/>
          <p:nvPr/>
        </p:nvSpPr>
        <p:spPr>
          <a:xfrm>
            <a:off x="355001" y="296054"/>
            <a:ext cx="11549451" cy="6260950"/>
          </a:xfrm>
          <a:prstGeom prst="roundRect">
            <a:avLst/>
          </a:prstGeom>
          <a:solidFill>
            <a:schemeClr val="bg1"/>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solidFill>
                <a:schemeClr val="tx1">
                  <a:lumMod val="95000"/>
                  <a:lumOff val="5000"/>
                </a:schemeClr>
              </a:solidFill>
            </a:endParaRPr>
          </a:p>
        </p:txBody>
      </p:sp>
      <p:sp>
        <p:nvSpPr>
          <p:cNvPr id="6" name="Metin kutusu 5"/>
          <p:cNvSpPr txBox="1"/>
          <p:nvPr/>
        </p:nvSpPr>
        <p:spPr>
          <a:xfrm>
            <a:off x="1501656" y="461220"/>
            <a:ext cx="9433097" cy="7325082"/>
          </a:xfrm>
          <a:prstGeom prst="rect">
            <a:avLst/>
          </a:prstGeom>
          <a:noFill/>
        </p:spPr>
        <p:txBody>
          <a:bodyPr wrap="square" rtlCol="0">
            <a:spAutoFit/>
          </a:bodyPr>
          <a:lstStyle/>
          <a:p>
            <a:pPr algn="ctr"/>
            <a:r>
              <a:rPr lang="tr-TR" sz="4000" b="1" u="sng" dirty="0" err="1" smtClean="0">
                <a:solidFill>
                  <a:srgbClr val="0563C1"/>
                </a:solidFill>
                <a:latin typeface="Tahoma" panose="020B0604030504040204" pitchFamily="34" charset="0"/>
                <a:ea typeface="Tahoma" panose="020B0604030504040204" pitchFamily="34" charset="0"/>
                <a:cs typeface="Tahoma" panose="020B0604030504040204" pitchFamily="34" charset="0"/>
              </a:rPr>
              <a:t>Alys</a:t>
            </a:r>
            <a:r>
              <a:rPr lang="tr-TR" sz="4000" b="1" u="sng" dirty="0" smtClean="0">
                <a:solidFill>
                  <a:srgbClr val="0563C1"/>
                </a:solidFill>
                <a:latin typeface="Tahoma" panose="020B0604030504040204" pitchFamily="34" charset="0"/>
                <a:ea typeface="Tahoma" panose="020B0604030504040204" pitchFamily="34" charset="0"/>
                <a:cs typeface="Tahoma" panose="020B0604030504040204" pitchFamily="34" charset="0"/>
              </a:rPr>
              <a:t> Kuruluş ve Tarihçesi </a:t>
            </a:r>
          </a:p>
          <a:p>
            <a:pPr algn="ctr"/>
            <a:endParaRPr lang="tr-TR" sz="4000" b="1" u="sng" dirty="0">
              <a:solidFill>
                <a:srgbClr val="0563C1"/>
              </a:solidFill>
              <a:latin typeface="Tahoma" panose="020B0604030504040204" pitchFamily="34" charset="0"/>
              <a:ea typeface="Tahoma" panose="020B0604030504040204" pitchFamily="34" charset="0"/>
              <a:cs typeface="Tahoma" panose="020B0604030504040204" pitchFamily="34" charset="0"/>
            </a:endParaRPr>
          </a:p>
          <a:p>
            <a:pPr algn="just"/>
            <a:r>
              <a:rPr lang="tr-TR" dirty="0" smtClean="0"/>
              <a:t>Üniversitemiz </a:t>
            </a:r>
            <a:r>
              <a:rPr lang="tr-TR" dirty="0"/>
              <a:t>resmi internet sayfası “www.bartin.edu.tr üzerinden ‘DEMO’ olarak kullanıma sunulan </a:t>
            </a:r>
            <a:r>
              <a:rPr lang="tr-TR" dirty="0" smtClean="0"/>
              <a:t>ALYS sistemine </a:t>
            </a:r>
            <a:r>
              <a:rPr lang="tr-TR" b="1" dirty="0" smtClean="0"/>
              <a:t>04 </a:t>
            </a:r>
            <a:r>
              <a:rPr lang="tr-TR" b="1" dirty="0"/>
              <a:t>Şubat </a:t>
            </a:r>
            <a:r>
              <a:rPr lang="tr-TR" b="1" dirty="0" smtClean="0"/>
              <a:t>2019 -  </a:t>
            </a:r>
            <a:r>
              <a:rPr lang="tr-TR" b="1" dirty="0"/>
              <a:t>28 Şubat 2019 </a:t>
            </a:r>
            <a:r>
              <a:rPr lang="tr-TR" dirty="0"/>
              <a:t>tarihleri arasında taşınır verileri, Taşınır Kayıt Yetkililerince girilmiş olup, bu süre içerisinde sistemde yapılan iyileştirmelerin ardından </a:t>
            </a:r>
            <a:r>
              <a:rPr lang="tr-TR" b="1" dirty="0"/>
              <a:t>1 Mart 2019</a:t>
            </a:r>
            <a:r>
              <a:rPr lang="tr-TR" dirty="0"/>
              <a:t> tarihi </a:t>
            </a:r>
            <a:r>
              <a:rPr lang="tr-TR" dirty="0" smtClean="0"/>
              <a:t>itibarıyla </a:t>
            </a:r>
            <a:r>
              <a:rPr lang="tr-TR" dirty="0"/>
              <a:t>ALYS tümüyle kullanıma sunulmuştur</a:t>
            </a:r>
            <a:r>
              <a:rPr lang="tr-TR" dirty="0" smtClean="0"/>
              <a:t>.</a:t>
            </a:r>
          </a:p>
          <a:p>
            <a:pPr algn="just"/>
            <a:r>
              <a:rPr lang="tr-TR" dirty="0" smtClean="0"/>
              <a:t> </a:t>
            </a:r>
            <a:endParaRPr lang="tr-TR" dirty="0"/>
          </a:p>
          <a:p>
            <a:pPr marL="285750" indent="-285750" algn="just">
              <a:buFont typeface="Wingdings" panose="05000000000000000000" pitchFamily="2" charset="2"/>
              <a:buChar char="v"/>
            </a:pPr>
            <a:r>
              <a:rPr lang="tr-TR" dirty="0"/>
              <a:t>Dayanıklı Taşınır ve Tüketim Malzemelerine yönelik gerçekçi ihtiyaçların </a:t>
            </a:r>
            <a:r>
              <a:rPr lang="tr-TR" dirty="0" smtClean="0"/>
              <a:t>belirlenmesi,</a:t>
            </a:r>
          </a:p>
          <a:p>
            <a:pPr marL="285750" indent="-285750" algn="just">
              <a:buFont typeface="Wingdings" panose="05000000000000000000" pitchFamily="2" charset="2"/>
              <a:buChar char="v"/>
            </a:pPr>
            <a:r>
              <a:rPr lang="tr-TR" dirty="0" smtClean="0"/>
              <a:t>S</a:t>
            </a:r>
            <a:r>
              <a:rPr lang="tr-TR" dirty="0" smtClean="0"/>
              <a:t>tok </a:t>
            </a:r>
            <a:r>
              <a:rPr lang="tr-TR" dirty="0"/>
              <a:t>kontrolünün yapılarak ihtiyaçların mümkün olan en kısa sürede temininin sağlanması, </a:t>
            </a:r>
            <a:endParaRPr lang="tr-TR" dirty="0" smtClean="0"/>
          </a:p>
          <a:p>
            <a:pPr marL="285750" indent="-285750" algn="just">
              <a:buFont typeface="Wingdings" panose="05000000000000000000" pitchFamily="2" charset="2"/>
              <a:buChar char="v"/>
            </a:pPr>
            <a:r>
              <a:rPr lang="tr-TR" dirty="0"/>
              <a:t>G</a:t>
            </a:r>
            <a:r>
              <a:rPr lang="tr-TR" dirty="0" smtClean="0"/>
              <a:t>irdi-çıktı </a:t>
            </a:r>
            <a:r>
              <a:rPr lang="tr-TR" dirty="0"/>
              <a:t>analizlerinin yapılması, atıl durumda bulunan kaynakların hizmete kazandırılması, </a:t>
            </a:r>
            <a:endParaRPr lang="tr-TR" dirty="0" smtClean="0"/>
          </a:p>
          <a:p>
            <a:pPr marL="285750" indent="-285750" algn="just">
              <a:buFont typeface="Wingdings" panose="05000000000000000000" pitchFamily="2" charset="2"/>
              <a:buChar char="v"/>
            </a:pPr>
            <a:r>
              <a:rPr lang="tr-TR" dirty="0"/>
              <a:t>G</a:t>
            </a:r>
            <a:r>
              <a:rPr lang="tr-TR" dirty="0" smtClean="0"/>
              <a:t>ereksiz </a:t>
            </a:r>
            <a:r>
              <a:rPr lang="tr-TR" dirty="0"/>
              <a:t>ve aşırı harcamaların azaltılması, </a:t>
            </a:r>
            <a:endParaRPr lang="tr-TR" dirty="0" smtClean="0"/>
          </a:p>
          <a:p>
            <a:pPr marL="285750" indent="-285750" algn="just">
              <a:buFont typeface="Wingdings" panose="05000000000000000000" pitchFamily="2" charset="2"/>
              <a:buChar char="v"/>
            </a:pPr>
            <a:r>
              <a:rPr lang="tr-TR" dirty="0" smtClean="0"/>
              <a:t>Bütçenin </a:t>
            </a:r>
            <a:r>
              <a:rPr lang="tr-TR" dirty="0"/>
              <a:t>en optimal şekilde planlanarak </a:t>
            </a:r>
            <a:r>
              <a:rPr lang="tr-TR" dirty="0" smtClean="0"/>
              <a:t>etkin, yerinde, </a:t>
            </a:r>
            <a:r>
              <a:rPr lang="tr-TR" dirty="0"/>
              <a:t>ekonomik ve verimli kullanılması, </a:t>
            </a:r>
            <a:endParaRPr lang="tr-TR" dirty="0" smtClean="0"/>
          </a:p>
          <a:p>
            <a:pPr marL="285750" indent="-285750" algn="just">
              <a:buFont typeface="Wingdings" panose="05000000000000000000" pitchFamily="2" charset="2"/>
              <a:buChar char="v"/>
            </a:pPr>
            <a:r>
              <a:rPr lang="tr-TR" dirty="0" smtClean="0"/>
              <a:t>insan</a:t>
            </a:r>
            <a:r>
              <a:rPr lang="tr-TR" dirty="0"/>
              <a:t>, enerji, hammadde ve malzeme gibi bileşenlerin ulaşılabilirliğinin ve tasarrufunun sağlanması vb. işlemlerin yürütülmesi amacıyla Üniversitemiz Yönetim Kurulunun </a:t>
            </a:r>
            <a:r>
              <a:rPr lang="tr-TR" b="1" dirty="0"/>
              <a:t>14.07.2021</a:t>
            </a:r>
            <a:r>
              <a:rPr lang="tr-TR" dirty="0"/>
              <a:t> tarihli ve </a:t>
            </a:r>
            <a:r>
              <a:rPr lang="tr-TR" b="1" dirty="0"/>
              <a:t>2021/14-23</a:t>
            </a:r>
            <a:r>
              <a:rPr lang="tr-TR" dirty="0"/>
              <a:t> sayılı kararı ile Genel Sekreterlik bünyesinde </a:t>
            </a:r>
            <a:r>
              <a:rPr lang="tr-TR" i="1" dirty="0"/>
              <a:t>“Bütçe ve Akıllı Lojistik Yönetim Sistemi Şube Müdürlüğü</a:t>
            </a:r>
            <a:r>
              <a:rPr lang="tr-TR" dirty="0"/>
              <a:t>” kurulmuştur.</a:t>
            </a:r>
          </a:p>
          <a:p>
            <a:pPr algn="just"/>
            <a:endParaRPr lang="tr-TR" dirty="0"/>
          </a:p>
          <a:p>
            <a:pPr algn="ctr"/>
            <a:endParaRPr lang="tr-TR" sz="4000" u="sng" dirty="0" smtClean="0">
              <a:solidFill>
                <a:srgbClr val="0563C1"/>
              </a:solidFill>
              <a:latin typeface="Times New Roman" panose="02020603050405020304" pitchFamily="18" charset="0"/>
              <a:cs typeface="Times New Roman" panose="02020603050405020304" pitchFamily="18" charset="0"/>
            </a:endParaRPr>
          </a:p>
          <a:p>
            <a:pPr algn="ctr"/>
            <a:endParaRPr lang="tr-TR" sz="4000" dirty="0">
              <a:latin typeface="Calibri" panose="020F0502020204030204" pitchFamily="34" charset="0"/>
              <a:ea typeface="Calibri" panose="020F0502020204030204" pitchFamily="34" charset="0"/>
              <a:cs typeface="Times New Roman" panose="02020603050405020304" pitchFamily="18" charset="0"/>
            </a:endParaRPr>
          </a:p>
          <a:p>
            <a:pPr algn="ctr"/>
            <a:endParaRPr lang="tr-TR" sz="4000" dirty="0">
              <a:solidFill>
                <a:srgbClr val="0070C0"/>
              </a:solidFill>
            </a:endParaRPr>
          </a:p>
        </p:txBody>
      </p:sp>
      <p:pic>
        <p:nvPicPr>
          <p:cNvPr id="14" name="Resim 1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55002" y="296054"/>
            <a:ext cx="2069022" cy="1423639"/>
          </a:xfrm>
          <a:prstGeom prst="rect">
            <a:avLst/>
          </a:prstGeom>
        </p:spPr>
      </p:pic>
    </p:spTree>
    <p:extLst>
      <p:ext uri="{BB962C8B-B14F-4D97-AF65-F5344CB8AC3E}">
        <p14:creationId xmlns:p14="http://schemas.microsoft.com/office/powerpoint/2010/main" val="218943708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Resim 1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878" y="-1"/>
            <a:ext cx="12198878" cy="6853060"/>
          </a:xfrm>
          <a:prstGeom prst="rect">
            <a:avLst/>
          </a:prstGeom>
        </p:spPr>
      </p:pic>
      <p:sp>
        <p:nvSpPr>
          <p:cNvPr id="4" name="Yuvarlatılmış Dikdörtgen 3"/>
          <p:cNvSpPr/>
          <p:nvPr/>
        </p:nvSpPr>
        <p:spPr>
          <a:xfrm>
            <a:off x="355001" y="296054"/>
            <a:ext cx="11549451" cy="6260950"/>
          </a:xfrm>
          <a:prstGeom prst="roundRect">
            <a:avLst/>
          </a:prstGeom>
          <a:solidFill>
            <a:schemeClr val="bg1"/>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solidFill>
                <a:schemeClr val="tx1">
                  <a:lumMod val="95000"/>
                  <a:lumOff val="5000"/>
                </a:schemeClr>
              </a:solidFill>
            </a:endParaRPr>
          </a:p>
        </p:txBody>
      </p:sp>
      <p:sp>
        <p:nvSpPr>
          <p:cNvPr id="6" name="Metin kutusu 5"/>
          <p:cNvSpPr txBox="1"/>
          <p:nvPr/>
        </p:nvSpPr>
        <p:spPr>
          <a:xfrm>
            <a:off x="1501656" y="461220"/>
            <a:ext cx="9433097" cy="6278642"/>
          </a:xfrm>
          <a:prstGeom prst="rect">
            <a:avLst/>
          </a:prstGeom>
          <a:noFill/>
        </p:spPr>
        <p:txBody>
          <a:bodyPr wrap="square" rtlCol="0">
            <a:spAutoFit/>
          </a:bodyPr>
          <a:lstStyle/>
          <a:p>
            <a:pPr algn="ctr"/>
            <a:r>
              <a:rPr lang="tr-TR" sz="4000" b="1" u="sng" dirty="0" err="1" smtClean="0">
                <a:solidFill>
                  <a:srgbClr val="0563C1"/>
                </a:solidFill>
                <a:latin typeface="Tahoma" panose="020B0604030504040204" pitchFamily="34" charset="0"/>
                <a:ea typeface="Tahoma" panose="020B0604030504040204" pitchFamily="34" charset="0"/>
                <a:cs typeface="Tahoma" panose="020B0604030504040204" pitchFamily="34" charset="0"/>
              </a:rPr>
              <a:t>Alys</a:t>
            </a:r>
            <a:r>
              <a:rPr lang="tr-TR" sz="4000" b="1" u="sng" dirty="0" smtClean="0">
                <a:solidFill>
                  <a:srgbClr val="0563C1"/>
                </a:solidFill>
                <a:latin typeface="Tahoma" panose="020B0604030504040204" pitchFamily="34" charset="0"/>
                <a:ea typeface="Tahoma" panose="020B0604030504040204" pitchFamily="34" charset="0"/>
                <a:cs typeface="Tahoma" panose="020B0604030504040204" pitchFamily="34" charset="0"/>
              </a:rPr>
              <a:t> Kuruluş ve Tarihçesi </a:t>
            </a:r>
          </a:p>
          <a:p>
            <a:pPr algn="ctr"/>
            <a:endParaRPr lang="tr-TR" sz="4000" b="1" u="sng" dirty="0" smtClean="0">
              <a:solidFill>
                <a:srgbClr val="0563C1"/>
              </a:solidFill>
              <a:latin typeface="Tahoma" panose="020B0604030504040204" pitchFamily="34" charset="0"/>
              <a:ea typeface="Tahoma" panose="020B0604030504040204" pitchFamily="34" charset="0"/>
              <a:cs typeface="Tahoma" panose="020B0604030504040204" pitchFamily="34" charset="0"/>
            </a:endParaRPr>
          </a:p>
          <a:p>
            <a:pPr algn="ctr"/>
            <a:endParaRPr lang="tr-TR" sz="4000" b="1" u="sng" dirty="0">
              <a:solidFill>
                <a:srgbClr val="0563C1"/>
              </a:solidFill>
              <a:latin typeface="Tahoma" panose="020B0604030504040204" pitchFamily="34" charset="0"/>
              <a:ea typeface="Tahoma" panose="020B0604030504040204" pitchFamily="34" charset="0"/>
              <a:cs typeface="Tahoma" panose="020B0604030504040204" pitchFamily="34" charset="0"/>
            </a:endParaRPr>
          </a:p>
          <a:p>
            <a:pPr algn="just"/>
            <a:r>
              <a:rPr lang="tr-TR" dirty="0" smtClean="0"/>
              <a:t>Bütçe </a:t>
            </a:r>
            <a:r>
              <a:rPr lang="tr-TR" dirty="0"/>
              <a:t>ve Akıllı Lojistik Yönetim Sistemi Şube Müdürlüğü tarafından yürütülen ''Dayanıklı Taşınır ve Tüketim Malzemesi'' taleplerinin Akıllı Lojistik Yönetim Sistemi üzerinden gerçekleştirilebilmesi ve süreçlerin birimlerimiz ile entegre bir şekilde yürütülmesi </a:t>
            </a:r>
            <a:r>
              <a:rPr lang="tr-TR" dirty="0" smtClean="0"/>
              <a:t>çalışmaları 2022 yılında tamamlanmıştır.</a:t>
            </a:r>
            <a:endParaRPr lang="tr-TR" dirty="0"/>
          </a:p>
          <a:p>
            <a:pPr algn="just"/>
            <a:r>
              <a:rPr lang="tr-TR" dirty="0" smtClean="0"/>
              <a:t> </a:t>
            </a:r>
            <a:endParaRPr lang="tr-TR" dirty="0"/>
          </a:p>
          <a:p>
            <a:pPr algn="just"/>
            <a:r>
              <a:rPr lang="tr-TR" dirty="0" smtClean="0"/>
              <a:t>Üniversitemiz "Taşınır </a:t>
            </a:r>
            <a:r>
              <a:rPr lang="tr-TR" dirty="0"/>
              <a:t>Kayıt Yetkilisi ve Taşınır Kontrol Yetkilisi" bilgileri ALYS sistemine entegre edilmiş olup </a:t>
            </a:r>
            <a:r>
              <a:rPr lang="tr-TR" b="1" dirty="0" smtClean="0"/>
              <a:t>01.02.2022</a:t>
            </a:r>
            <a:r>
              <a:rPr lang="tr-TR" dirty="0" smtClean="0"/>
              <a:t> </a:t>
            </a:r>
            <a:r>
              <a:rPr lang="tr-TR" dirty="0"/>
              <a:t>tarihinden itibaren </a:t>
            </a:r>
            <a:r>
              <a:rPr lang="tr-TR" dirty="0" smtClean="0"/>
              <a:t>dayanıklı </a:t>
            </a:r>
            <a:r>
              <a:rPr lang="tr-TR" dirty="0"/>
              <a:t>taşınır ve tüketim malzemelerine ilişkin </a:t>
            </a:r>
            <a:r>
              <a:rPr lang="tr-TR" dirty="0" smtClean="0"/>
              <a:t>talepler</a:t>
            </a:r>
            <a:r>
              <a:rPr lang="tr-TR" dirty="0"/>
              <a:t> resmi yazışmaya gerek olmaksızın ALYS üzerinde bulunan “</a:t>
            </a:r>
            <a:r>
              <a:rPr lang="tr-TR" b="1" dirty="0"/>
              <a:t>Malzeme Talep Ekranı</a:t>
            </a:r>
            <a:r>
              <a:rPr lang="tr-TR" dirty="0"/>
              <a:t>” modülünden </a:t>
            </a:r>
            <a:r>
              <a:rPr lang="tr-TR" dirty="0" smtClean="0"/>
              <a:t>alınmaya başlamıştır.</a:t>
            </a:r>
            <a:endParaRPr lang="tr-TR" dirty="0"/>
          </a:p>
          <a:p>
            <a:pPr algn="just"/>
            <a:endParaRPr lang="tr-TR" dirty="0"/>
          </a:p>
          <a:p>
            <a:pPr algn="ctr"/>
            <a:endParaRPr lang="tr-TR" sz="4000" u="sng" dirty="0" smtClean="0">
              <a:solidFill>
                <a:srgbClr val="0563C1"/>
              </a:solidFill>
              <a:latin typeface="Times New Roman" panose="02020603050405020304" pitchFamily="18" charset="0"/>
              <a:cs typeface="Times New Roman" panose="02020603050405020304" pitchFamily="18" charset="0"/>
            </a:endParaRPr>
          </a:p>
          <a:p>
            <a:pPr algn="ctr"/>
            <a:endParaRPr lang="tr-TR" sz="4000" dirty="0">
              <a:latin typeface="Calibri" panose="020F0502020204030204" pitchFamily="34" charset="0"/>
              <a:ea typeface="Calibri" panose="020F0502020204030204" pitchFamily="34" charset="0"/>
              <a:cs typeface="Times New Roman" panose="02020603050405020304" pitchFamily="18" charset="0"/>
            </a:endParaRPr>
          </a:p>
          <a:p>
            <a:pPr algn="ctr"/>
            <a:endParaRPr lang="tr-TR" sz="4000" dirty="0">
              <a:solidFill>
                <a:srgbClr val="0070C0"/>
              </a:solidFill>
            </a:endParaRPr>
          </a:p>
        </p:txBody>
      </p:sp>
      <p:pic>
        <p:nvPicPr>
          <p:cNvPr id="14" name="Resim 1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55001" y="296054"/>
            <a:ext cx="2276055" cy="1566093"/>
          </a:xfrm>
          <a:prstGeom prst="rect">
            <a:avLst/>
          </a:prstGeom>
        </p:spPr>
      </p:pic>
    </p:spTree>
    <p:extLst>
      <p:ext uri="{BB962C8B-B14F-4D97-AF65-F5344CB8AC3E}">
        <p14:creationId xmlns:p14="http://schemas.microsoft.com/office/powerpoint/2010/main" val="359126652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Resim 1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878" y="-1"/>
            <a:ext cx="12198878" cy="6853060"/>
          </a:xfrm>
          <a:prstGeom prst="rect">
            <a:avLst/>
          </a:prstGeom>
        </p:spPr>
      </p:pic>
      <p:sp>
        <p:nvSpPr>
          <p:cNvPr id="4" name="Yuvarlatılmış Dikdörtgen 3"/>
          <p:cNvSpPr/>
          <p:nvPr/>
        </p:nvSpPr>
        <p:spPr>
          <a:xfrm>
            <a:off x="355001" y="296054"/>
            <a:ext cx="11549451" cy="6260950"/>
          </a:xfrm>
          <a:prstGeom prst="roundRect">
            <a:avLst/>
          </a:prstGeom>
          <a:solidFill>
            <a:schemeClr val="bg1"/>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solidFill>
                <a:schemeClr val="tx1">
                  <a:lumMod val="95000"/>
                  <a:lumOff val="5000"/>
                </a:schemeClr>
              </a:solidFill>
            </a:endParaRPr>
          </a:p>
        </p:txBody>
      </p:sp>
      <p:sp>
        <p:nvSpPr>
          <p:cNvPr id="6" name="Metin kutusu 5"/>
          <p:cNvSpPr txBox="1"/>
          <p:nvPr/>
        </p:nvSpPr>
        <p:spPr>
          <a:xfrm>
            <a:off x="948907" y="461220"/>
            <a:ext cx="10515168" cy="5847755"/>
          </a:xfrm>
          <a:prstGeom prst="rect">
            <a:avLst/>
          </a:prstGeom>
          <a:noFill/>
        </p:spPr>
        <p:txBody>
          <a:bodyPr wrap="square" rtlCol="0">
            <a:spAutoFit/>
          </a:bodyPr>
          <a:lstStyle/>
          <a:p>
            <a:pPr algn="ctr"/>
            <a:r>
              <a:rPr lang="tr-TR" sz="4000" b="1" u="sng" dirty="0" err="1" smtClean="0">
                <a:solidFill>
                  <a:srgbClr val="0563C1"/>
                </a:solidFill>
                <a:latin typeface="Tahoma" panose="020B0604030504040204" pitchFamily="34" charset="0"/>
                <a:ea typeface="Tahoma" panose="020B0604030504040204" pitchFamily="34" charset="0"/>
                <a:cs typeface="Tahoma" panose="020B0604030504040204" pitchFamily="34" charset="0"/>
              </a:rPr>
              <a:t>Alys</a:t>
            </a:r>
            <a:r>
              <a:rPr lang="tr-TR" sz="4000" b="1" u="sng" dirty="0" smtClean="0">
                <a:solidFill>
                  <a:srgbClr val="0563C1"/>
                </a:solidFill>
                <a:latin typeface="Tahoma" panose="020B0604030504040204" pitchFamily="34" charset="0"/>
                <a:ea typeface="Tahoma" panose="020B0604030504040204" pitchFamily="34" charset="0"/>
                <a:cs typeface="Tahoma" panose="020B0604030504040204" pitchFamily="34" charset="0"/>
              </a:rPr>
              <a:t> Kuruluş ve Tarihçesi </a:t>
            </a:r>
          </a:p>
          <a:p>
            <a:pPr algn="ctr"/>
            <a:endParaRPr lang="tr-TR" sz="4000" u="sng" dirty="0" smtClean="0">
              <a:solidFill>
                <a:srgbClr val="0563C1"/>
              </a:solidFill>
              <a:latin typeface="Times New Roman" panose="02020603050405020304" pitchFamily="18" charset="0"/>
              <a:cs typeface="Times New Roman" panose="02020603050405020304" pitchFamily="18" charset="0"/>
            </a:endParaRPr>
          </a:p>
          <a:p>
            <a:pPr algn="ctr"/>
            <a:endParaRPr lang="tr-TR" sz="4000" dirty="0" smtClean="0">
              <a:latin typeface="Calibri" panose="020F0502020204030204" pitchFamily="34" charset="0"/>
              <a:ea typeface="Calibri" panose="020F0502020204030204" pitchFamily="34" charset="0"/>
              <a:cs typeface="Times New Roman" panose="02020603050405020304" pitchFamily="18" charset="0"/>
            </a:endParaRPr>
          </a:p>
          <a:p>
            <a:pPr algn="ctr"/>
            <a:endParaRPr lang="tr-TR" sz="4000" dirty="0">
              <a:latin typeface="Calibri" panose="020F0502020204030204" pitchFamily="34" charset="0"/>
              <a:ea typeface="Calibri" panose="020F0502020204030204" pitchFamily="34" charset="0"/>
              <a:cs typeface="Times New Roman" panose="02020603050405020304" pitchFamily="18" charset="0"/>
            </a:endParaRPr>
          </a:p>
          <a:p>
            <a:pPr algn="ctr"/>
            <a:endParaRPr lang="tr-TR" sz="4000" dirty="0" smtClean="0">
              <a:latin typeface="Calibri" panose="020F0502020204030204" pitchFamily="34" charset="0"/>
              <a:ea typeface="Calibri" panose="020F0502020204030204" pitchFamily="34" charset="0"/>
              <a:cs typeface="Times New Roman" panose="02020603050405020304" pitchFamily="18" charset="0"/>
            </a:endParaRPr>
          </a:p>
          <a:p>
            <a:pPr algn="ctr"/>
            <a:endParaRPr lang="tr-TR" sz="4000" dirty="0">
              <a:latin typeface="Calibri" panose="020F0502020204030204" pitchFamily="34" charset="0"/>
              <a:ea typeface="Calibri" panose="020F0502020204030204" pitchFamily="34" charset="0"/>
              <a:cs typeface="Times New Roman" panose="02020603050405020304" pitchFamily="18" charset="0"/>
            </a:endParaRPr>
          </a:p>
          <a:p>
            <a:pPr algn="ctr"/>
            <a:endParaRPr lang="tr-TR" sz="4000" dirty="0">
              <a:latin typeface="Calibri" panose="020F0502020204030204" pitchFamily="34" charset="0"/>
              <a:cs typeface="Times New Roman" panose="02020603050405020304" pitchFamily="18" charset="0"/>
            </a:endParaRPr>
          </a:p>
          <a:p>
            <a:pPr algn="just"/>
            <a:r>
              <a:rPr lang="tr-TR" dirty="0" smtClean="0">
                <a:solidFill>
                  <a:prstClr val="black"/>
                </a:solidFill>
              </a:rPr>
              <a:t>Malzeme taleplerinin ALYS </a:t>
            </a:r>
            <a:r>
              <a:rPr lang="tr-TR" dirty="0">
                <a:solidFill>
                  <a:prstClr val="black"/>
                </a:solidFill>
              </a:rPr>
              <a:t>üzerinde bulunan “</a:t>
            </a:r>
            <a:r>
              <a:rPr lang="tr-TR" b="1" dirty="0">
                <a:solidFill>
                  <a:prstClr val="black"/>
                </a:solidFill>
              </a:rPr>
              <a:t>Malzeme Talep Ekranı</a:t>
            </a:r>
            <a:r>
              <a:rPr lang="tr-TR" dirty="0">
                <a:solidFill>
                  <a:prstClr val="black"/>
                </a:solidFill>
              </a:rPr>
              <a:t>” </a:t>
            </a:r>
            <a:r>
              <a:rPr lang="tr-TR" dirty="0" smtClean="0">
                <a:solidFill>
                  <a:prstClr val="black"/>
                </a:solidFill>
              </a:rPr>
              <a:t>modülünden alınma sürecine kadar 17 toplantı yapılmış, 102 karar alınmış, Taşınır Kayıt Yetkililerine 5 defa eğitim verilmiş ve birimlerin talepleri doğrultusunda sistemde 4 defa güncelleme yapılmıştır. </a:t>
            </a:r>
            <a:endParaRPr lang="tr-TR" sz="4000" dirty="0">
              <a:latin typeface="Calibri" panose="020F0502020204030204" pitchFamily="34" charset="0"/>
              <a:ea typeface="Calibri" panose="020F0502020204030204" pitchFamily="34" charset="0"/>
              <a:cs typeface="Times New Roman" panose="02020603050405020304" pitchFamily="18" charset="0"/>
            </a:endParaRPr>
          </a:p>
          <a:p>
            <a:pPr algn="ctr"/>
            <a:endParaRPr lang="tr-TR" sz="4000" dirty="0">
              <a:solidFill>
                <a:srgbClr val="0070C0"/>
              </a:solidFill>
            </a:endParaRPr>
          </a:p>
        </p:txBody>
      </p:sp>
      <p:pic>
        <p:nvPicPr>
          <p:cNvPr id="14" name="Resim 1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55001" y="296054"/>
            <a:ext cx="2276055" cy="1566093"/>
          </a:xfrm>
          <a:prstGeom prst="rect">
            <a:avLst/>
          </a:prstGeom>
        </p:spPr>
      </p:pic>
      <p:graphicFrame>
        <p:nvGraphicFramePr>
          <p:cNvPr id="2" name="Tablo 1"/>
          <p:cNvGraphicFramePr>
            <a:graphicFrameLocks noGrp="1"/>
          </p:cNvGraphicFramePr>
          <p:nvPr>
            <p:extLst>
              <p:ext uri="{D42A27DB-BD31-4B8C-83A1-F6EECF244321}">
                <p14:modId xmlns:p14="http://schemas.microsoft.com/office/powerpoint/2010/main" val="3249698865"/>
              </p:ext>
            </p:extLst>
          </p:nvPr>
        </p:nvGraphicFramePr>
        <p:xfrm>
          <a:off x="948907" y="2063417"/>
          <a:ext cx="10153289" cy="2339847"/>
        </p:xfrm>
        <a:graphic>
          <a:graphicData uri="http://schemas.openxmlformats.org/drawingml/2006/table">
            <a:tbl>
              <a:tblPr firstRow="1" firstCol="1" bandRow="1">
                <a:tableStyleId>{5C22544A-7EE6-4342-B048-85BDC9FD1C3A}</a:tableStyleId>
              </a:tblPr>
              <a:tblGrid>
                <a:gridCol w="782044">
                  <a:extLst>
                    <a:ext uri="{9D8B030D-6E8A-4147-A177-3AD203B41FA5}">
                      <a16:colId xmlns:a16="http://schemas.microsoft.com/office/drawing/2014/main" val="883648071"/>
                    </a:ext>
                  </a:extLst>
                </a:gridCol>
                <a:gridCol w="2038622">
                  <a:extLst>
                    <a:ext uri="{9D8B030D-6E8A-4147-A177-3AD203B41FA5}">
                      <a16:colId xmlns:a16="http://schemas.microsoft.com/office/drawing/2014/main" val="1147783369"/>
                    </a:ext>
                  </a:extLst>
                </a:gridCol>
                <a:gridCol w="774299">
                  <a:extLst>
                    <a:ext uri="{9D8B030D-6E8A-4147-A177-3AD203B41FA5}">
                      <a16:colId xmlns:a16="http://schemas.microsoft.com/office/drawing/2014/main" val="674295327"/>
                    </a:ext>
                  </a:extLst>
                </a:gridCol>
                <a:gridCol w="1278702">
                  <a:extLst>
                    <a:ext uri="{9D8B030D-6E8A-4147-A177-3AD203B41FA5}">
                      <a16:colId xmlns:a16="http://schemas.microsoft.com/office/drawing/2014/main" val="2843775701"/>
                    </a:ext>
                  </a:extLst>
                </a:gridCol>
                <a:gridCol w="1318523">
                  <a:extLst>
                    <a:ext uri="{9D8B030D-6E8A-4147-A177-3AD203B41FA5}">
                      <a16:colId xmlns:a16="http://schemas.microsoft.com/office/drawing/2014/main" val="298316963"/>
                    </a:ext>
                  </a:extLst>
                </a:gridCol>
                <a:gridCol w="1358344">
                  <a:extLst>
                    <a:ext uri="{9D8B030D-6E8A-4147-A177-3AD203B41FA5}">
                      <a16:colId xmlns:a16="http://schemas.microsoft.com/office/drawing/2014/main" val="2957961311"/>
                    </a:ext>
                  </a:extLst>
                </a:gridCol>
                <a:gridCol w="1268746">
                  <a:extLst>
                    <a:ext uri="{9D8B030D-6E8A-4147-A177-3AD203B41FA5}">
                      <a16:colId xmlns:a16="http://schemas.microsoft.com/office/drawing/2014/main" val="838260633"/>
                    </a:ext>
                  </a:extLst>
                </a:gridCol>
                <a:gridCol w="1334009">
                  <a:extLst>
                    <a:ext uri="{9D8B030D-6E8A-4147-A177-3AD203B41FA5}">
                      <a16:colId xmlns:a16="http://schemas.microsoft.com/office/drawing/2014/main" val="4000544292"/>
                    </a:ext>
                  </a:extLst>
                </a:gridCol>
              </a:tblGrid>
              <a:tr h="402469">
                <a:tc>
                  <a:txBody>
                    <a:bodyPr/>
                    <a:lstStyle/>
                    <a:p>
                      <a:pPr>
                        <a:spcBef>
                          <a:spcPts val="600"/>
                        </a:spcBef>
                        <a:spcAft>
                          <a:spcPts val="0"/>
                        </a:spcAft>
                      </a:pPr>
                      <a:r>
                        <a:rPr lang="tr-TR" sz="1200" kern="1100" dirty="0">
                          <a:effectLst/>
                        </a:rPr>
                        <a:t>Adım</a:t>
                      </a:r>
                      <a:endParaRPr lang="tr-TR" sz="1200" kern="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5720" marR="45720" marT="0" marB="0" anchor="ctr"/>
                </a:tc>
                <a:tc>
                  <a:txBody>
                    <a:bodyPr/>
                    <a:lstStyle/>
                    <a:p>
                      <a:pPr>
                        <a:spcBef>
                          <a:spcPts val="600"/>
                        </a:spcBef>
                        <a:spcAft>
                          <a:spcPts val="0"/>
                        </a:spcAft>
                      </a:pPr>
                      <a:r>
                        <a:rPr lang="tr-TR" sz="1200" kern="1100" dirty="0">
                          <a:effectLst/>
                        </a:rPr>
                        <a:t>Eylem</a:t>
                      </a:r>
                      <a:endParaRPr lang="tr-TR" sz="1200" kern="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5720" marR="45720" marT="0" marB="0" anchor="ctr"/>
                </a:tc>
                <a:tc>
                  <a:txBody>
                    <a:bodyPr/>
                    <a:lstStyle/>
                    <a:p>
                      <a:pPr algn="ctr">
                        <a:spcBef>
                          <a:spcPts val="600"/>
                        </a:spcBef>
                        <a:spcAft>
                          <a:spcPts val="0"/>
                        </a:spcAft>
                      </a:pPr>
                      <a:r>
                        <a:rPr lang="tr-TR" sz="1200" kern="1100" dirty="0">
                          <a:effectLst/>
                        </a:rPr>
                        <a:t>2018</a:t>
                      </a:r>
                      <a:endParaRPr lang="tr-TR" sz="1200" kern="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5720" marR="45720" marT="0" marB="0" anchor="ctr"/>
                </a:tc>
                <a:tc>
                  <a:txBody>
                    <a:bodyPr/>
                    <a:lstStyle/>
                    <a:p>
                      <a:pPr algn="ctr">
                        <a:spcBef>
                          <a:spcPts val="600"/>
                        </a:spcBef>
                        <a:spcAft>
                          <a:spcPts val="0"/>
                        </a:spcAft>
                      </a:pPr>
                      <a:r>
                        <a:rPr lang="tr-TR" sz="1200" kern="1100" dirty="0">
                          <a:effectLst/>
                        </a:rPr>
                        <a:t>2019</a:t>
                      </a:r>
                      <a:endParaRPr lang="tr-TR" sz="1200" kern="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5720" marR="45720" marT="0" marB="0" anchor="ctr"/>
                </a:tc>
                <a:tc>
                  <a:txBody>
                    <a:bodyPr/>
                    <a:lstStyle/>
                    <a:p>
                      <a:pPr algn="ctr">
                        <a:spcBef>
                          <a:spcPts val="600"/>
                        </a:spcBef>
                        <a:spcAft>
                          <a:spcPts val="0"/>
                        </a:spcAft>
                      </a:pPr>
                      <a:r>
                        <a:rPr lang="tr-TR" sz="1200" kern="1100" dirty="0">
                          <a:effectLst/>
                        </a:rPr>
                        <a:t>2020</a:t>
                      </a:r>
                      <a:endParaRPr lang="tr-TR" sz="1200" kern="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5720" marR="45720" marT="0" marB="0" anchor="ctr"/>
                </a:tc>
                <a:tc>
                  <a:txBody>
                    <a:bodyPr/>
                    <a:lstStyle/>
                    <a:p>
                      <a:pPr algn="ctr">
                        <a:spcBef>
                          <a:spcPts val="600"/>
                        </a:spcBef>
                        <a:spcAft>
                          <a:spcPts val="0"/>
                        </a:spcAft>
                      </a:pPr>
                      <a:r>
                        <a:rPr lang="tr-TR" sz="1200" kern="1100" dirty="0">
                          <a:effectLst/>
                        </a:rPr>
                        <a:t>2021</a:t>
                      </a:r>
                      <a:endParaRPr lang="tr-TR" sz="1200" kern="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5720" marR="45720" marT="0" marB="0" anchor="ctr"/>
                </a:tc>
                <a:tc>
                  <a:txBody>
                    <a:bodyPr/>
                    <a:lstStyle/>
                    <a:p>
                      <a:pPr algn="ctr">
                        <a:spcBef>
                          <a:spcPts val="600"/>
                        </a:spcBef>
                        <a:spcAft>
                          <a:spcPts val="0"/>
                        </a:spcAft>
                      </a:pPr>
                      <a:r>
                        <a:rPr lang="tr-TR" sz="1200" kern="1100" dirty="0">
                          <a:effectLst/>
                        </a:rPr>
                        <a:t>2022</a:t>
                      </a:r>
                      <a:endParaRPr lang="tr-TR" sz="1200" kern="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5720" marR="45720" marT="0" marB="0" anchor="ctr"/>
                </a:tc>
                <a:tc>
                  <a:txBody>
                    <a:bodyPr/>
                    <a:lstStyle/>
                    <a:p>
                      <a:pPr algn="ctr">
                        <a:spcBef>
                          <a:spcPts val="600"/>
                        </a:spcBef>
                        <a:spcAft>
                          <a:spcPts val="0"/>
                        </a:spcAft>
                      </a:pPr>
                      <a:r>
                        <a:rPr lang="tr-TR" sz="1200" kern="1100" dirty="0">
                          <a:effectLst/>
                        </a:rPr>
                        <a:t>Toplam</a:t>
                      </a:r>
                      <a:endParaRPr lang="tr-TR" sz="1200" kern="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5720" marR="45720" marT="0" marB="0" anchor="ctr"/>
                </a:tc>
                <a:extLst>
                  <a:ext uri="{0D108BD9-81ED-4DB2-BD59-A6C34878D82A}">
                    <a16:rowId xmlns:a16="http://schemas.microsoft.com/office/drawing/2014/main" val="919816159"/>
                  </a:ext>
                </a:extLst>
              </a:tr>
              <a:tr h="365881">
                <a:tc>
                  <a:txBody>
                    <a:bodyPr/>
                    <a:lstStyle/>
                    <a:p>
                      <a:pPr marL="45720" indent="-182880" algn="ctr">
                        <a:spcBef>
                          <a:spcPts val="600"/>
                        </a:spcBef>
                        <a:spcAft>
                          <a:spcPts val="0"/>
                        </a:spcAft>
                      </a:pPr>
                      <a:r>
                        <a:rPr lang="tr-TR" sz="1000" kern="1100">
                          <a:effectLst/>
                        </a:rPr>
                        <a:t>1</a:t>
                      </a:r>
                      <a:endParaRPr lang="tr-TR" sz="1100" kern="1100">
                        <a:effectLst/>
                        <a:latin typeface="Calibri" panose="020F0502020204030204" pitchFamily="34" charset="0"/>
                        <a:ea typeface="Times New Roman" panose="02020603050405020304" pitchFamily="18" charset="0"/>
                        <a:cs typeface="Times New Roman" panose="02020603050405020304" pitchFamily="18" charset="0"/>
                      </a:endParaRPr>
                    </a:p>
                  </a:txBody>
                  <a:tcPr marL="45720" marR="45720" marT="0" marB="0" anchor="ctr"/>
                </a:tc>
                <a:tc>
                  <a:txBody>
                    <a:bodyPr/>
                    <a:lstStyle/>
                    <a:p>
                      <a:pPr>
                        <a:spcBef>
                          <a:spcPts val="600"/>
                        </a:spcBef>
                        <a:spcAft>
                          <a:spcPts val="0"/>
                        </a:spcAft>
                      </a:pPr>
                      <a:r>
                        <a:rPr lang="tr-TR" sz="1200" b="1" kern="1100" dirty="0" smtClean="0">
                          <a:effectLst/>
                        </a:rPr>
                        <a:t>Toplantılar</a:t>
                      </a:r>
                      <a:endParaRPr lang="tr-TR" sz="1200" b="1" kern="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5720" marR="45720" marT="0" marB="0" anchor="ctr"/>
                </a:tc>
                <a:tc>
                  <a:txBody>
                    <a:bodyPr/>
                    <a:lstStyle/>
                    <a:p>
                      <a:pPr algn="ctr">
                        <a:lnSpc>
                          <a:spcPct val="115000"/>
                        </a:lnSpc>
                        <a:spcBef>
                          <a:spcPts val="600"/>
                        </a:spcBef>
                        <a:spcAft>
                          <a:spcPts val="0"/>
                        </a:spcAft>
                      </a:pPr>
                      <a:r>
                        <a:rPr lang="tr-TR" sz="1200" b="1" kern="1100" dirty="0">
                          <a:effectLst/>
                        </a:rPr>
                        <a:t>2</a:t>
                      </a:r>
                      <a:endParaRPr lang="tr-TR" sz="1200" b="1" kern="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5720" marR="45720" marT="0" marB="0" anchor="ctr"/>
                </a:tc>
                <a:tc>
                  <a:txBody>
                    <a:bodyPr/>
                    <a:lstStyle/>
                    <a:p>
                      <a:pPr algn="ctr">
                        <a:lnSpc>
                          <a:spcPct val="115000"/>
                        </a:lnSpc>
                        <a:spcBef>
                          <a:spcPts val="600"/>
                        </a:spcBef>
                        <a:spcAft>
                          <a:spcPts val="0"/>
                        </a:spcAft>
                      </a:pPr>
                      <a:r>
                        <a:rPr lang="tr-TR" sz="1200" b="1" kern="1100">
                          <a:effectLst/>
                        </a:rPr>
                        <a:t>10</a:t>
                      </a:r>
                      <a:endParaRPr lang="tr-TR" sz="1200" b="1" kern="1100">
                        <a:effectLst/>
                        <a:latin typeface="Calibri" panose="020F0502020204030204" pitchFamily="34" charset="0"/>
                        <a:ea typeface="Times New Roman" panose="02020603050405020304" pitchFamily="18" charset="0"/>
                        <a:cs typeface="Times New Roman" panose="02020603050405020304" pitchFamily="18" charset="0"/>
                      </a:endParaRPr>
                    </a:p>
                  </a:txBody>
                  <a:tcPr marL="45720" marR="45720" marT="0" marB="0" anchor="ctr"/>
                </a:tc>
                <a:tc>
                  <a:txBody>
                    <a:bodyPr/>
                    <a:lstStyle/>
                    <a:p>
                      <a:pPr algn="ctr">
                        <a:lnSpc>
                          <a:spcPct val="115000"/>
                        </a:lnSpc>
                        <a:spcBef>
                          <a:spcPts val="600"/>
                        </a:spcBef>
                        <a:spcAft>
                          <a:spcPts val="0"/>
                        </a:spcAft>
                      </a:pPr>
                      <a:r>
                        <a:rPr lang="tr-TR" sz="1200" b="1" kern="1100">
                          <a:effectLst/>
                        </a:rPr>
                        <a:t>0</a:t>
                      </a:r>
                      <a:endParaRPr lang="tr-TR" sz="1200" b="1" kern="1100">
                        <a:effectLst/>
                        <a:latin typeface="Calibri" panose="020F0502020204030204" pitchFamily="34" charset="0"/>
                        <a:ea typeface="Times New Roman" panose="02020603050405020304" pitchFamily="18" charset="0"/>
                        <a:cs typeface="Times New Roman" panose="02020603050405020304" pitchFamily="18" charset="0"/>
                      </a:endParaRPr>
                    </a:p>
                  </a:txBody>
                  <a:tcPr marL="45720" marR="45720" marT="0" marB="0" anchor="ctr"/>
                </a:tc>
                <a:tc>
                  <a:txBody>
                    <a:bodyPr/>
                    <a:lstStyle/>
                    <a:p>
                      <a:pPr algn="ctr">
                        <a:lnSpc>
                          <a:spcPct val="115000"/>
                        </a:lnSpc>
                        <a:spcBef>
                          <a:spcPts val="600"/>
                        </a:spcBef>
                        <a:spcAft>
                          <a:spcPts val="0"/>
                        </a:spcAft>
                      </a:pPr>
                      <a:r>
                        <a:rPr lang="tr-TR" sz="1200" b="1" kern="1100">
                          <a:effectLst/>
                        </a:rPr>
                        <a:t>3</a:t>
                      </a:r>
                      <a:endParaRPr lang="tr-TR" sz="1200" b="1" kern="1100">
                        <a:effectLst/>
                        <a:latin typeface="Calibri" panose="020F0502020204030204" pitchFamily="34" charset="0"/>
                        <a:ea typeface="Times New Roman" panose="02020603050405020304" pitchFamily="18" charset="0"/>
                        <a:cs typeface="Times New Roman" panose="02020603050405020304" pitchFamily="18" charset="0"/>
                      </a:endParaRPr>
                    </a:p>
                  </a:txBody>
                  <a:tcPr marL="45720" marR="45720" marT="0" marB="0" anchor="ctr"/>
                </a:tc>
                <a:tc>
                  <a:txBody>
                    <a:bodyPr/>
                    <a:lstStyle/>
                    <a:p>
                      <a:pPr algn="ctr">
                        <a:lnSpc>
                          <a:spcPct val="115000"/>
                        </a:lnSpc>
                        <a:spcBef>
                          <a:spcPts val="600"/>
                        </a:spcBef>
                        <a:spcAft>
                          <a:spcPts val="0"/>
                        </a:spcAft>
                      </a:pPr>
                      <a:r>
                        <a:rPr lang="tr-TR" sz="1200" b="1" kern="1100">
                          <a:effectLst/>
                        </a:rPr>
                        <a:t>2</a:t>
                      </a:r>
                      <a:endParaRPr lang="tr-TR" sz="1200" b="1" kern="1100">
                        <a:effectLst/>
                        <a:latin typeface="Calibri" panose="020F0502020204030204" pitchFamily="34" charset="0"/>
                        <a:ea typeface="Times New Roman" panose="02020603050405020304" pitchFamily="18" charset="0"/>
                        <a:cs typeface="Times New Roman" panose="02020603050405020304" pitchFamily="18" charset="0"/>
                      </a:endParaRPr>
                    </a:p>
                  </a:txBody>
                  <a:tcPr marL="45720" marR="45720" marT="0" marB="0" anchor="ctr"/>
                </a:tc>
                <a:tc>
                  <a:txBody>
                    <a:bodyPr/>
                    <a:lstStyle/>
                    <a:p>
                      <a:pPr algn="ctr">
                        <a:lnSpc>
                          <a:spcPct val="115000"/>
                        </a:lnSpc>
                        <a:spcBef>
                          <a:spcPts val="600"/>
                        </a:spcBef>
                        <a:spcAft>
                          <a:spcPts val="0"/>
                        </a:spcAft>
                      </a:pPr>
                      <a:r>
                        <a:rPr lang="tr-TR" sz="1200" b="1" kern="1100">
                          <a:effectLst/>
                        </a:rPr>
                        <a:t>17</a:t>
                      </a:r>
                      <a:endParaRPr lang="tr-TR" sz="1200" b="1" kern="1100">
                        <a:effectLst/>
                        <a:latin typeface="Calibri" panose="020F0502020204030204" pitchFamily="34" charset="0"/>
                        <a:ea typeface="Times New Roman" panose="02020603050405020304" pitchFamily="18" charset="0"/>
                        <a:cs typeface="Times New Roman" panose="02020603050405020304" pitchFamily="18" charset="0"/>
                      </a:endParaRPr>
                    </a:p>
                  </a:txBody>
                  <a:tcPr marL="45720" marR="45720" marT="0" marB="0" anchor="ctr"/>
                </a:tc>
                <a:extLst>
                  <a:ext uri="{0D108BD9-81ED-4DB2-BD59-A6C34878D82A}">
                    <a16:rowId xmlns:a16="http://schemas.microsoft.com/office/drawing/2014/main" val="643708958"/>
                  </a:ext>
                </a:extLst>
              </a:tr>
              <a:tr h="473854">
                <a:tc>
                  <a:txBody>
                    <a:bodyPr/>
                    <a:lstStyle/>
                    <a:p>
                      <a:pPr marL="45720" indent="-182880" algn="ctr">
                        <a:spcBef>
                          <a:spcPts val="600"/>
                        </a:spcBef>
                        <a:spcAft>
                          <a:spcPts val="0"/>
                        </a:spcAft>
                      </a:pPr>
                      <a:r>
                        <a:rPr lang="tr-TR" sz="1000" kern="1100" dirty="0">
                          <a:effectLst/>
                        </a:rPr>
                        <a:t>2</a:t>
                      </a:r>
                      <a:endParaRPr lang="tr-TR" sz="1100" kern="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5720" marR="45720" marT="0" marB="0" anchor="ctr"/>
                </a:tc>
                <a:tc>
                  <a:txBody>
                    <a:bodyPr/>
                    <a:lstStyle/>
                    <a:p>
                      <a:pPr>
                        <a:spcBef>
                          <a:spcPts val="600"/>
                        </a:spcBef>
                        <a:spcAft>
                          <a:spcPts val="0"/>
                        </a:spcAft>
                      </a:pPr>
                      <a:r>
                        <a:rPr lang="tr-TR" sz="1200" b="1" kern="1100" dirty="0">
                          <a:effectLst/>
                        </a:rPr>
                        <a:t>Alınan Kararlar</a:t>
                      </a:r>
                      <a:endParaRPr lang="tr-TR" sz="1200" b="1" kern="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5720" marR="45720" marT="0" marB="0" anchor="ctr"/>
                </a:tc>
                <a:tc>
                  <a:txBody>
                    <a:bodyPr/>
                    <a:lstStyle/>
                    <a:p>
                      <a:pPr algn="ctr">
                        <a:lnSpc>
                          <a:spcPct val="115000"/>
                        </a:lnSpc>
                        <a:spcBef>
                          <a:spcPts val="600"/>
                        </a:spcBef>
                        <a:spcAft>
                          <a:spcPts val="0"/>
                        </a:spcAft>
                      </a:pPr>
                      <a:r>
                        <a:rPr lang="tr-TR" sz="1200" b="1" kern="1100" dirty="0">
                          <a:effectLst/>
                        </a:rPr>
                        <a:t>14</a:t>
                      </a:r>
                      <a:endParaRPr lang="tr-TR" sz="1200" b="1" kern="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5720" marR="45720" marT="0" marB="0" anchor="ctr"/>
                </a:tc>
                <a:tc>
                  <a:txBody>
                    <a:bodyPr/>
                    <a:lstStyle/>
                    <a:p>
                      <a:pPr algn="ctr">
                        <a:lnSpc>
                          <a:spcPct val="115000"/>
                        </a:lnSpc>
                        <a:spcBef>
                          <a:spcPts val="600"/>
                        </a:spcBef>
                        <a:spcAft>
                          <a:spcPts val="0"/>
                        </a:spcAft>
                      </a:pPr>
                      <a:r>
                        <a:rPr lang="tr-TR" sz="1200" b="1" kern="1100" dirty="0">
                          <a:effectLst/>
                        </a:rPr>
                        <a:t>48</a:t>
                      </a:r>
                      <a:endParaRPr lang="tr-TR" sz="1200" b="1" kern="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5720" marR="45720" marT="0" marB="0" anchor="ctr"/>
                </a:tc>
                <a:tc>
                  <a:txBody>
                    <a:bodyPr/>
                    <a:lstStyle/>
                    <a:p>
                      <a:pPr algn="ctr">
                        <a:lnSpc>
                          <a:spcPct val="115000"/>
                        </a:lnSpc>
                        <a:spcBef>
                          <a:spcPts val="600"/>
                        </a:spcBef>
                        <a:spcAft>
                          <a:spcPts val="0"/>
                        </a:spcAft>
                      </a:pPr>
                      <a:r>
                        <a:rPr lang="tr-TR" sz="1200" b="1" kern="1100">
                          <a:effectLst/>
                        </a:rPr>
                        <a:t>-</a:t>
                      </a:r>
                      <a:endParaRPr lang="tr-TR" sz="1200" b="1" kern="1100">
                        <a:effectLst/>
                        <a:latin typeface="Calibri" panose="020F0502020204030204" pitchFamily="34" charset="0"/>
                        <a:ea typeface="Times New Roman" panose="02020603050405020304" pitchFamily="18" charset="0"/>
                        <a:cs typeface="Times New Roman" panose="02020603050405020304" pitchFamily="18" charset="0"/>
                      </a:endParaRPr>
                    </a:p>
                  </a:txBody>
                  <a:tcPr marL="45720" marR="45720" marT="0" marB="0" anchor="ctr"/>
                </a:tc>
                <a:tc>
                  <a:txBody>
                    <a:bodyPr/>
                    <a:lstStyle/>
                    <a:p>
                      <a:pPr algn="ctr">
                        <a:lnSpc>
                          <a:spcPct val="115000"/>
                        </a:lnSpc>
                        <a:spcBef>
                          <a:spcPts val="600"/>
                        </a:spcBef>
                        <a:spcAft>
                          <a:spcPts val="0"/>
                        </a:spcAft>
                      </a:pPr>
                      <a:r>
                        <a:rPr lang="tr-TR" sz="1200" b="1" kern="1100">
                          <a:effectLst/>
                        </a:rPr>
                        <a:t>30</a:t>
                      </a:r>
                      <a:endParaRPr lang="tr-TR" sz="1200" b="1" kern="1100">
                        <a:effectLst/>
                        <a:latin typeface="Calibri" panose="020F0502020204030204" pitchFamily="34" charset="0"/>
                        <a:ea typeface="Times New Roman" panose="02020603050405020304" pitchFamily="18" charset="0"/>
                        <a:cs typeface="Times New Roman" panose="02020603050405020304" pitchFamily="18" charset="0"/>
                      </a:endParaRPr>
                    </a:p>
                  </a:txBody>
                  <a:tcPr marL="45720" marR="45720" marT="0" marB="0" anchor="ctr"/>
                </a:tc>
                <a:tc>
                  <a:txBody>
                    <a:bodyPr/>
                    <a:lstStyle/>
                    <a:p>
                      <a:pPr algn="ctr">
                        <a:lnSpc>
                          <a:spcPct val="115000"/>
                        </a:lnSpc>
                        <a:spcBef>
                          <a:spcPts val="600"/>
                        </a:spcBef>
                        <a:spcAft>
                          <a:spcPts val="0"/>
                        </a:spcAft>
                      </a:pPr>
                      <a:r>
                        <a:rPr lang="tr-TR" sz="1200" b="1" kern="1100">
                          <a:effectLst/>
                        </a:rPr>
                        <a:t>10</a:t>
                      </a:r>
                      <a:endParaRPr lang="tr-TR" sz="1200" b="1" kern="1100">
                        <a:effectLst/>
                        <a:latin typeface="Calibri" panose="020F0502020204030204" pitchFamily="34" charset="0"/>
                        <a:ea typeface="Times New Roman" panose="02020603050405020304" pitchFamily="18" charset="0"/>
                        <a:cs typeface="Times New Roman" panose="02020603050405020304" pitchFamily="18" charset="0"/>
                      </a:endParaRPr>
                    </a:p>
                  </a:txBody>
                  <a:tcPr marL="45720" marR="45720" marT="0" marB="0" anchor="ctr"/>
                </a:tc>
                <a:tc>
                  <a:txBody>
                    <a:bodyPr/>
                    <a:lstStyle/>
                    <a:p>
                      <a:pPr algn="ctr">
                        <a:lnSpc>
                          <a:spcPct val="115000"/>
                        </a:lnSpc>
                        <a:spcBef>
                          <a:spcPts val="600"/>
                        </a:spcBef>
                        <a:spcAft>
                          <a:spcPts val="0"/>
                        </a:spcAft>
                      </a:pPr>
                      <a:r>
                        <a:rPr lang="tr-TR" sz="1200" b="1" kern="1100">
                          <a:effectLst/>
                        </a:rPr>
                        <a:t>102</a:t>
                      </a:r>
                      <a:endParaRPr lang="tr-TR" sz="1200" b="1" kern="1100">
                        <a:effectLst/>
                        <a:latin typeface="Calibri" panose="020F0502020204030204" pitchFamily="34" charset="0"/>
                        <a:ea typeface="Times New Roman" panose="02020603050405020304" pitchFamily="18" charset="0"/>
                        <a:cs typeface="Times New Roman" panose="02020603050405020304" pitchFamily="18" charset="0"/>
                      </a:endParaRPr>
                    </a:p>
                  </a:txBody>
                  <a:tcPr marL="45720" marR="45720" marT="0" marB="0" anchor="ctr"/>
                </a:tc>
                <a:extLst>
                  <a:ext uri="{0D108BD9-81ED-4DB2-BD59-A6C34878D82A}">
                    <a16:rowId xmlns:a16="http://schemas.microsoft.com/office/drawing/2014/main" val="3425689023"/>
                  </a:ext>
                </a:extLst>
              </a:tr>
              <a:tr h="365881">
                <a:tc>
                  <a:txBody>
                    <a:bodyPr/>
                    <a:lstStyle/>
                    <a:p>
                      <a:pPr marL="45720" indent="-182880" algn="ctr">
                        <a:spcBef>
                          <a:spcPts val="600"/>
                        </a:spcBef>
                        <a:spcAft>
                          <a:spcPts val="0"/>
                        </a:spcAft>
                      </a:pPr>
                      <a:r>
                        <a:rPr lang="tr-TR" sz="1000" kern="1100">
                          <a:effectLst/>
                        </a:rPr>
                        <a:t>3</a:t>
                      </a:r>
                      <a:endParaRPr lang="tr-TR" sz="1100" kern="1100">
                        <a:effectLst/>
                        <a:latin typeface="Calibri" panose="020F0502020204030204" pitchFamily="34" charset="0"/>
                        <a:ea typeface="Times New Roman" panose="02020603050405020304" pitchFamily="18" charset="0"/>
                        <a:cs typeface="Times New Roman" panose="02020603050405020304" pitchFamily="18" charset="0"/>
                      </a:endParaRPr>
                    </a:p>
                  </a:txBody>
                  <a:tcPr marL="45720" marR="45720" marT="0" marB="0" anchor="ctr"/>
                </a:tc>
                <a:tc>
                  <a:txBody>
                    <a:bodyPr/>
                    <a:lstStyle/>
                    <a:p>
                      <a:pPr>
                        <a:spcBef>
                          <a:spcPts val="600"/>
                        </a:spcBef>
                        <a:spcAft>
                          <a:spcPts val="0"/>
                        </a:spcAft>
                      </a:pPr>
                      <a:r>
                        <a:rPr lang="tr-TR" sz="1200" b="1" kern="1100" dirty="0">
                          <a:effectLst/>
                        </a:rPr>
                        <a:t>Eğitimler</a:t>
                      </a:r>
                      <a:endParaRPr lang="tr-TR" sz="1200" b="1" kern="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5720" marR="45720" marT="0" marB="0" anchor="ctr"/>
                </a:tc>
                <a:tc>
                  <a:txBody>
                    <a:bodyPr/>
                    <a:lstStyle/>
                    <a:p>
                      <a:pPr algn="ctr">
                        <a:lnSpc>
                          <a:spcPct val="115000"/>
                        </a:lnSpc>
                        <a:spcBef>
                          <a:spcPts val="600"/>
                        </a:spcBef>
                        <a:spcAft>
                          <a:spcPts val="0"/>
                        </a:spcAft>
                      </a:pPr>
                      <a:r>
                        <a:rPr lang="tr-TR" sz="1200" b="1" kern="1100" dirty="0">
                          <a:effectLst/>
                        </a:rPr>
                        <a:t>0</a:t>
                      </a:r>
                      <a:endParaRPr lang="tr-TR" sz="1200" b="1" kern="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5720" marR="45720" marT="0" marB="0" anchor="ctr"/>
                </a:tc>
                <a:tc>
                  <a:txBody>
                    <a:bodyPr/>
                    <a:lstStyle/>
                    <a:p>
                      <a:pPr algn="ctr">
                        <a:lnSpc>
                          <a:spcPct val="115000"/>
                        </a:lnSpc>
                        <a:spcBef>
                          <a:spcPts val="600"/>
                        </a:spcBef>
                        <a:spcAft>
                          <a:spcPts val="0"/>
                        </a:spcAft>
                      </a:pPr>
                      <a:r>
                        <a:rPr lang="tr-TR" sz="1200" b="1" kern="1100" dirty="0">
                          <a:effectLst/>
                        </a:rPr>
                        <a:t>2</a:t>
                      </a:r>
                      <a:endParaRPr lang="tr-TR" sz="1200" b="1" kern="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5720" marR="45720" marT="0" marB="0" anchor="ctr"/>
                </a:tc>
                <a:tc>
                  <a:txBody>
                    <a:bodyPr/>
                    <a:lstStyle/>
                    <a:p>
                      <a:pPr algn="ctr">
                        <a:lnSpc>
                          <a:spcPct val="115000"/>
                        </a:lnSpc>
                        <a:spcBef>
                          <a:spcPts val="600"/>
                        </a:spcBef>
                        <a:spcAft>
                          <a:spcPts val="0"/>
                        </a:spcAft>
                      </a:pPr>
                      <a:r>
                        <a:rPr lang="tr-TR" sz="1200" b="1" kern="1100" dirty="0">
                          <a:effectLst/>
                        </a:rPr>
                        <a:t>2</a:t>
                      </a:r>
                      <a:endParaRPr lang="tr-TR" sz="1200" b="1" kern="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5720" marR="45720" marT="0" marB="0" anchor="ctr"/>
                </a:tc>
                <a:tc>
                  <a:txBody>
                    <a:bodyPr/>
                    <a:lstStyle/>
                    <a:p>
                      <a:pPr algn="ctr">
                        <a:lnSpc>
                          <a:spcPct val="115000"/>
                        </a:lnSpc>
                        <a:spcBef>
                          <a:spcPts val="600"/>
                        </a:spcBef>
                        <a:spcAft>
                          <a:spcPts val="0"/>
                        </a:spcAft>
                      </a:pPr>
                      <a:r>
                        <a:rPr lang="tr-TR" sz="1200" b="1" kern="1100" dirty="0">
                          <a:effectLst/>
                        </a:rPr>
                        <a:t>0</a:t>
                      </a:r>
                      <a:endParaRPr lang="tr-TR" sz="1200" b="1" kern="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5720" marR="45720" marT="0" marB="0" anchor="ctr"/>
                </a:tc>
                <a:tc>
                  <a:txBody>
                    <a:bodyPr/>
                    <a:lstStyle/>
                    <a:p>
                      <a:pPr algn="ctr">
                        <a:lnSpc>
                          <a:spcPct val="115000"/>
                        </a:lnSpc>
                        <a:spcBef>
                          <a:spcPts val="600"/>
                        </a:spcBef>
                        <a:spcAft>
                          <a:spcPts val="0"/>
                        </a:spcAft>
                      </a:pPr>
                      <a:r>
                        <a:rPr lang="tr-TR" sz="1200" b="1" kern="1100">
                          <a:effectLst/>
                        </a:rPr>
                        <a:t>1</a:t>
                      </a:r>
                      <a:endParaRPr lang="tr-TR" sz="1200" b="1" kern="1100">
                        <a:effectLst/>
                        <a:latin typeface="Calibri" panose="020F0502020204030204" pitchFamily="34" charset="0"/>
                        <a:ea typeface="Times New Roman" panose="02020603050405020304" pitchFamily="18" charset="0"/>
                        <a:cs typeface="Times New Roman" panose="02020603050405020304" pitchFamily="18" charset="0"/>
                      </a:endParaRPr>
                    </a:p>
                  </a:txBody>
                  <a:tcPr marL="45720" marR="45720" marT="0" marB="0" anchor="ctr"/>
                </a:tc>
                <a:tc>
                  <a:txBody>
                    <a:bodyPr/>
                    <a:lstStyle/>
                    <a:p>
                      <a:pPr algn="ctr">
                        <a:lnSpc>
                          <a:spcPct val="115000"/>
                        </a:lnSpc>
                        <a:spcBef>
                          <a:spcPts val="600"/>
                        </a:spcBef>
                        <a:spcAft>
                          <a:spcPts val="0"/>
                        </a:spcAft>
                      </a:pPr>
                      <a:r>
                        <a:rPr lang="tr-TR" sz="1200" b="1" kern="1100" dirty="0">
                          <a:effectLst/>
                        </a:rPr>
                        <a:t>5</a:t>
                      </a:r>
                      <a:endParaRPr lang="tr-TR" sz="1200" b="1" kern="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5720" marR="45720" marT="0" marB="0" anchor="ctr"/>
                </a:tc>
                <a:extLst>
                  <a:ext uri="{0D108BD9-81ED-4DB2-BD59-A6C34878D82A}">
                    <a16:rowId xmlns:a16="http://schemas.microsoft.com/office/drawing/2014/main" val="2690467273"/>
                  </a:ext>
                </a:extLst>
              </a:tr>
              <a:tr h="365881">
                <a:tc>
                  <a:txBody>
                    <a:bodyPr/>
                    <a:lstStyle/>
                    <a:p>
                      <a:pPr marL="45720" indent="-182880" algn="ctr">
                        <a:spcBef>
                          <a:spcPts val="600"/>
                        </a:spcBef>
                        <a:spcAft>
                          <a:spcPts val="0"/>
                        </a:spcAft>
                      </a:pPr>
                      <a:r>
                        <a:rPr lang="tr-TR" sz="1000" kern="1100">
                          <a:effectLst/>
                        </a:rPr>
                        <a:t>4</a:t>
                      </a:r>
                      <a:endParaRPr lang="tr-TR" sz="1100" kern="1100">
                        <a:effectLst/>
                        <a:latin typeface="Calibri" panose="020F0502020204030204" pitchFamily="34" charset="0"/>
                        <a:ea typeface="Times New Roman" panose="02020603050405020304" pitchFamily="18" charset="0"/>
                        <a:cs typeface="Times New Roman" panose="02020603050405020304" pitchFamily="18" charset="0"/>
                      </a:endParaRPr>
                    </a:p>
                  </a:txBody>
                  <a:tcPr marL="45720" marR="45720" marT="0" marB="0" anchor="ctr"/>
                </a:tc>
                <a:tc>
                  <a:txBody>
                    <a:bodyPr/>
                    <a:lstStyle/>
                    <a:p>
                      <a:pPr>
                        <a:spcBef>
                          <a:spcPts val="600"/>
                        </a:spcBef>
                        <a:spcAft>
                          <a:spcPts val="0"/>
                        </a:spcAft>
                      </a:pPr>
                      <a:r>
                        <a:rPr lang="tr-TR" sz="1200" b="1" kern="1100" dirty="0">
                          <a:effectLst/>
                        </a:rPr>
                        <a:t>Veri Analizi</a:t>
                      </a:r>
                      <a:endParaRPr lang="tr-TR" sz="1200" b="1" kern="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5720" marR="45720" marT="0" marB="0" anchor="ctr"/>
                </a:tc>
                <a:tc>
                  <a:txBody>
                    <a:bodyPr/>
                    <a:lstStyle/>
                    <a:p>
                      <a:pPr algn="ctr">
                        <a:lnSpc>
                          <a:spcPct val="115000"/>
                        </a:lnSpc>
                        <a:spcBef>
                          <a:spcPts val="600"/>
                        </a:spcBef>
                        <a:spcAft>
                          <a:spcPts val="0"/>
                        </a:spcAft>
                      </a:pPr>
                      <a:r>
                        <a:rPr lang="tr-TR" sz="1200" b="1" kern="1100">
                          <a:effectLst/>
                        </a:rPr>
                        <a:t>-</a:t>
                      </a:r>
                      <a:endParaRPr lang="tr-TR" sz="1200" b="1" kern="1100">
                        <a:effectLst/>
                        <a:latin typeface="Calibri" panose="020F0502020204030204" pitchFamily="34" charset="0"/>
                        <a:ea typeface="Times New Roman" panose="02020603050405020304" pitchFamily="18" charset="0"/>
                        <a:cs typeface="Times New Roman" panose="02020603050405020304" pitchFamily="18" charset="0"/>
                      </a:endParaRPr>
                    </a:p>
                  </a:txBody>
                  <a:tcPr marL="45720" marR="45720" marT="0" marB="0" anchor="ctr"/>
                </a:tc>
                <a:tc gridSpan="4">
                  <a:txBody>
                    <a:bodyPr/>
                    <a:lstStyle/>
                    <a:p>
                      <a:pPr algn="ctr">
                        <a:lnSpc>
                          <a:spcPct val="115000"/>
                        </a:lnSpc>
                        <a:spcBef>
                          <a:spcPts val="600"/>
                        </a:spcBef>
                        <a:spcAft>
                          <a:spcPts val="0"/>
                        </a:spcAft>
                      </a:pPr>
                      <a:r>
                        <a:rPr lang="tr-TR" sz="1200" b="1" kern="1100" dirty="0">
                          <a:effectLst/>
                        </a:rPr>
                        <a:t>Her talep edildiğinde</a:t>
                      </a:r>
                      <a:endParaRPr lang="tr-TR" sz="1200" b="1" kern="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5720" marR="45720" marT="0" marB="0" anchor="ctr"/>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lgn="ctr">
                        <a:lnSpc>
                          <a:spcPct val="115000"/>
                        </a:lnSpc>
                        <a:spcBef>
                          <a:spcPts val="600"/>
                        </a:spcBef>
                        <a:spcAft>
                          <a:spcPts val="0"/>
                        </a:spcAft>
                      </a:pPr>
                      <a:r>
                        <a:rPr lang="tr-TR" sz="1200" b="1" kern="1100">
                          <a:effectLst/>
                        </a:rPr>
                        <a:t>Sürekli</a:t>
                      </a:r>
                      <a:endParaRPr lang="tr-TR" sz="1200" b="1" kern="1100">
                        <a:effectLst/>
                        <a:latin typeface="Calibri" panose="020F0502020204030204" pitchFamily="34" charset="0"/>
                        <a:ea typeface="Times New Roman" panose="02020603050405020304" pitchFamily="18" charset="0"/>
                        <a:cs typeface="Times New Roman" panose="02020603050405020304" pitchFamily="18" charset="0"/>
                      </a:endParaRPr>
                    </a:p>
                  </a:txBody>
                  <a:tcPr marL="45720" marR="45720" marT="0" marB="0" anchor="ctr"/>
                </a:tc>
                <a:extLst>
                  <a:ext uri="{0D108BD9-81ED-4DB2-BD59-A6C34878D82A}">
                    <a16:rowId xmlns:a16="http://schemas.microsoft.com/office/drawing/2014/main" val="2376840816"/>
                  </a:ext>
                </a:extLst>
              </a:tr>
              <a:tr h="365881">
                <a:tc>
                  <a:txBody>
                    <a:bodyPr/>
                    <a:lstStyle/>
                    <a:p>
                      <a:pPr marL="45720" indent="-182880" algn="ctr">
                        <a:spcBef>
                          <a:spcPts val="600"/>
                        </a:spcBef>
                        <a:spcAft>
                          <a:spcPts val="0"/>
                        </a:spcAft>
                      </a:pPr>
                      <a:r>
                        <a:rPr lang="tr-TR" sz="1000" kern="1100">
                          <a:effectLst/>
                        </a:rPr>
                        <a:t>5</a:t>
                      </a:r>
                      <a:endParaRPr lang="tr-TR" sz="1100" kern="1100">
                        <a:effectLst/>
                        <a:latin typeface="Calibri" panose="020F0502020204030204" pitchFamily="34" charset="0"/>
                        <a:ea typeface="Times New Roman" panose="02020603050405020304" pitchFamily="18" charset="0"/>
                        <a:cs typeface="Times New Roman" panose="02020603050405020304" pitchFamily="18" charset="0"/>
                      </a:endParaRPr>
                    </a:p>
                  </a:txBody>
                  <a:tcPr marL="45720" marR="45720" marT="0" marB="0" anchor="ctr"/>
                </a:tc>
                <a:tc>
                  <a:txBody>
                    <a:bodyPr/>
                    <a:lstStyle/>
                    <a:p>
                      <a:pPr>
                        <a:spcBef>
                          <a:spcPts val="600"/>
                        </a:spcBef>
                        <a:spcAft>
                          <a:spcPts val="0"/>
                        </a:spcAft>
                      </a:pPr>
                      <a:r>
                        <a:rPr lang="tr-TR" sz="1200" b="1" kern="1100" dirty="0">
                          <a:effectLst/>
                        </a:rPr>
                        <a:t>Sistem Güncelleme</a:t>
                      </a:r>
                      <a:endParaRPr lang="tr-TR" sz="1200" b="1" kern="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5720" marR="45720" marT="0" marB="0" anchor="ctr"/>
                </a:tc>
                <a:tc>
                  <a:txBody>
                    <a:bodyPr/>
                    <a:lstStyle/>
                    <a:p>
                      <a:pPr algn="ctr">
                        <a:lnSpc>
                          <a:spcPct val="115000"/>
                        </a:lnSpc>
                        <a:spcBef>
                          <a:spcPts val="600"/>
                        </a:spcBef>
                        <a:spcAft>
                          <a:spcPts val="0"/>
                        </a:spcAft>
                      </a:pPr>
                      <a:r>
                        <a:rPr lang="tr-TR" sz="1200" b="1" kern="1100">
                          <a:effectLst/>
                        </a:rPr>
                        <a:t>0</a:t>
                      </a:r>
                      <a:endParaRPr lang="tr-TR" sz="1200" b="1" kern="1100">
                        <a:effectLst/>
                        <a:latin typeface="Calibri" panose="020F0502020204030204" pitchFamily="34" charset="0"/>
                        <a:ea typeface="Times New Roman" panose="02020603050405020304" pitchFamily="18" charset="0"/>
                        <a:cs typeface="Times New Roman" panose="02020603050405020304" pitchFamily="18" charset="0"/>
                      </a:endParaRPr>
                    </a:p>
                  </a:txBody>
                  <a:tcPr marL="45720" marR="45720" marT="0" marB="0" anchor="ctr"/>
                </a:tc>
                <a:tc>
                  <a:txBody>
                    <a:bodyPr/>
                    <a:lstStyle/>
                    <a:p>
                      <a:pPr algn="ctr">
                        <a:lnSpc>
                          <a:spcPct val="115000"/>
                        </a:lnSpc>
                        <a:spcBef>
                          <a:spcPts val="600"/>
                        </a:spcBef>
                        <a:spcAft>
                          <a:spcPts val="0"/>
                        </a:spcAft>
                      </a:pPr>
                      <a:r>
                        <a:rPr lang="tr-TR" sz="1200" b="1" kern="1100">
                          <a:effectLst/>
                        </a:rPr>
                        <a:t>1</a:t>
                      </a:r>
                      <a:endParaRPr lang="tr-TR" sz="1200" b="1" kern="1100">
                        <a:effectLst/>
                        <a:latin typeface="Calibri" panose="020F0502020204030204" pitchFamily="34" charset="0"/>
                        <a:ea typeface="Times New Roman" panose="02020603050405020304" pitchFamily="18" charset="0"/>
                        <a:cs typeface="Times New Roman" panose="02020603050405020304" pitchFamily="18" charset="0"/>
                      </a:endParaRPr>
                    </a:p>
                  </a:txBody>
                  <a:tcPr marL="45720" marR="45720" marT="0" marB="0" anchor="ctr"/>
                </a:tc>
                <a:tc>
                  <a:txBody>
                    <a:bodyPr/>
                    <a:lstStyle/>
                    <a:p>
                      <a:pPr algn="ctr">
                        <a:lnSpc>
                          <a:spcPct val="115000"/>
                        </a:lnSpc>
                        <a:spcBef>
                          <a:spcPts val="600"/>
                        </a:spcBef>
                        <a:spcAft>
                          <a:spcPts val="0"/>
                        </a:spcAft>
                      </a:pPr>
                      <a:r>
                        <a:rPr lang="tr-TR" sz="1200" b="1" kern="1100" dirty="0">
                          <a:effectLst/>
                        </a:rPr>
                        <a:t>1</a:t>
                      </a:r>
                      <a:endParaRPr lang="tr-TR" sz="1200" b="1" kern="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5720" marR="45720" marT="0" marB="0" anchor="ctr"/>
                </a:tc>
                <a:tc>
                  <a:txBody>
                    <a:bodyPr/>
                    <a:lstStyle/>
                    <a:p>
                      <a:pPr algn="ctr">
                        <a:lnSpc>
                          <a:spcPct val="115000"/>
                        </a:lnSpc>
                        <a:spcBef>
                          <a:spcPts val="600"/>
                        </a:spcBef>
                        <a:spcAft>
                          <a:spcPts val="0"/>
                        </a:spcAft>
                      </a:pPr>
                      <a:r>
                        <a:rPr lang="tr-TR" sz="1200" b="1" kern="1100" dirty="0">
                          <a:effectLst/>
                        </a:rPr>
                        <a:t>1</a:t>
                      </a:r>
                      <a:endParaRPr lang="tr-TR" sz="1200" b="1" kern="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5720" marR="45720" marT="0" marB="0" anchor="ctr"/>
                </a:tc>
                <a:tc>
                  <a:txBody>
                    <a:bodyPr/>
                    <a:lstStyle/>
                    <a:p>
                      <a:pPr algn="ctr">
                        <a:lnSpc>
                          <a:spcPct val="115000"/>
                        </a:lnSpc>
                        <a:spcBef>
                          <a:spcPts val="600"/>
                        </a:spcBef>
                        <a:spcAft>
                          <a:spcPts val="0"/>
                        </a:spcAft>
                      </a:pPr>
                      <a:r>
                        <a:rPr lang="tr-TR" sz="1200" b="1" kern="1100" dirty="0">
                          <a:effectLst/>
                        </a:rPr>
                        <a:t>1</a:t>
                      </a:r>
                      <a:endParaRPr lang="tr-TR" sz="1200" b="1" kern="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5720" marR="45720" marT="0" marB="0" anchor="ctr"/>
                </a:tc>
                <a:tc>
                  <a:txBody>
                    <a:bodyPr/>
                    <a:lstStyle/>
                    <a:p>
                      <a:pPr algn="ctr">
                        <a:lnSpc>
                          <a:spcPct val="115000"/>
                        </a:lnSpc>
                        <a:spcBef>
                          <a:spcPts val="600"/>
                        </a:spcBef>
                        <a:spcAft>
                          <a:spcPts val="0"/>
                        </a:spcAft>
                      </a:pPr>
                      <a:r>
                        <a:rPr lang="tr-TR" sz="1200" b="1" kern="1100" dirty="0">
                          <a:effectLst/>
                        </a:rPr>
                        <a:t>4</a:t>
                      </a:r>
                      <a:endParaRPr lang="tr-TR" sz="1200" b="1" kern="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5720" marR="45720" marT="0" marB="0" anchor="ctr"/>
                </a:tc>
                <a:extLst>
                  <a:ext uri="{0D108BD9-81ED-4DB2-BD59-A6C34878D82A}">
                    <a16:rowId xmlns:a16="http://schemas.microsoft.com/office/drawing/2014/main" val="4023154210"/>
                  </a:ext>
                </a:extLst>
              </a:tr>
            </a:tbl>
          </a:graphicData>
        </a:graphic>
      </p:graphicFrame>
    </p:spTree>
    <p:extLst>
      <p:ext uri="{BB962C8B-B14F-4D97-AF65-F5344CB8AC3E}">
        <p14:creationId xmlns:p14="http://schemas.microsoft.com/office/powerpoint/2010/main" val="40150329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Resim 1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878" y="-1"/>
            <a:ext cx="12198878" cy="6853060"/>
          </a:xfrm>
          <a:prstGeom prst="rect">
            <a:avLst/>
          </a:prstGeom>
        </p:spPr>
      </p:pic>
      <p:sp>
        <p:nvSpPr>
          <p:cNvPr id="4" name="Yuvarlatılmış Dikdörtgen 3"/>
          <p:cNvSpPr/>
          <p:nvPr/>
        </p:nvSpPr>
        <p:spPr>
          <a:xfrm>
            <a:off x="355001" y="296054"/>
            <a:ext cx="11549451" cy="6260950"/>
          </a:xfrm>
          <a:prstGeom prst="roundRect">
            <a:avLst/>
          </a:prstGeom>
          <a:solidFill>
            <a:schemeClr val="bg1"/>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solidFill>
                <a:schemeClr val="tx1">
                  <a:lumMod val="95000"/>
                  <a:lumOff val="5000"/>
                </a:schemeClr>
              </a:solidFill>
            </a:endParaRPr>
          </a:p>
        </p:txBody>
      </p:sp>
      <p:sp>
        <p:nvSpPr>
          <p:cNvPr id="6" name="Metin kutusu 5"/>
          <p:cNvSpPr txBox="1"/>
          <p:nvPr/>
        </p:nvSpPr>
        <p:spPr>
          <a:xfrm>
            <a:off x="1631052" y="870472"/>
            <a:ext cx="9433097" cy="7832914"/>
          </a:xfrm>
          <a:prstGeom prst="rect">
            <a:avLst/>
          </a:prstGeom>
          <a:noFill/>
        </p:spPr>
        <p:txBody>
          <a:bodyPr wrap="square" rtlCol="0">
            <a:spAutoFit/>
          </a:bodyPr>
          <a:lstStyle/>
          <a:p>
            <a:pPr algn="ctr"/>
            <a:r>
              <a:rPr lang="tr-TR" sz="4000" b="1" u="sng" dirty="0" smtClean="0">
                <a:solidFill>
                  <a:srgbClr val="0563C1"/>
                </a:solidFill>
                <a:latin typeface="Tahoma" panose="020B0604030504040204" pitchFamily="34" charset="0"/>
                <a:ea typeface="Tahoma" panose="020B0604030504040204" pitchFamily="34" charset="0"/>
                <a:cs typeface="Tahoma" panose="020B0604030504040204" pitchFamily="34" charset="0"/>
              </a:rPr>
              <a:t>Sistemin Kazanımları</a:t>
            </a:r>
          </a:p>
          <a:p>
            <a:pPr algn="ctr"/>
            <a:endParaRPr lang="tr-TR" sz="4000" b="1" u="sng" dirty="0">
              <a:solidFill>
                <a:srgbClr val="0563C1"/>
              </a:solidFill>
              <a:latin typeface="Tahoma" panose="020B0604030504040204" pitchFamily="34" charset="0"/>
              <a:ea typeface="Tahoma" panose="020B0604030504040204" pitchFamily="34" charset="0"/>
              <a:cs typeface="Tahoma" panose="020B0604030504040204" pitchFamily="34" charset="0"/>
            </a:endParaRPr>
          </a:p>
          <a:p>
            <a:pPr algn="just">
              <a:spcBef>
                <a:spcPts val="600"/>
              </a:spcBef>
              <a:spcAft>
                <a:spcPts val="0"/>
              </a:spcAft>
            </a:pPr>
            <a:r>
              <a:rPr lang="tr-TR" b="1" kern="1100" dirty="0">
                <a:latin typeface="Calibri" panose="020F0502020204030204" pitchFamily="34" charset="0"/>
                <a:ea typeface="Times New Roman" panose="02020603050405020304" pitchFamily="18" charset="0"/>
                <a:cs typeface="Times New Roman" panose="02020603050405020304" pitchFamily="18" charset="0"/>
              </a:rPr>
              <a:t>Sistem ile birlikte;</a:t>
            </a:r>
            <a:endParaRPr lang="tr-TR" kern="1100" dirty="0">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spcBef>
                <a:spcPts val="600"/>
              </a:spcBef>
              <a:spcAft>
                <a:spcPts val="0"/>
              </a:spcAft>
              <a:buFont typeface="Wingdings" panose="05000000000000000000" pitchFamily="2" charset="2"/>
              <a:buChar char=""/>
            </a:pPr>
            <a:r>
              <a:rPr lang="tr-TR" kern="11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Kurumdaki tüm demirbaş, makine, cihaz, araç, gereç ve tüketim malzemelerinin sanal depo üzerinden sevk, idare, dağıtım ve kontrolü sağlanmıştır.</a:t>
            </a:r>
            <a:endParaRPr lang="tr-TR" kern="1100" dirty="0">
              <a:latin typeface="Calibri" panose="020F0502020204030204" pitchFamily="34" charset="0"/>
              <a:ea typeface="Times New Roman" panose="02020603050405020304" pitchFamily="18" charset="0"/>
              <a:cs typeface="Times New Roman" panose="02020603050405020304" pitchFamily="18" charset="0"/>
            </a:endParaRPr>
          </a:p>
          <a:p>
            <a:pPr marL="457200" algn="just">
              <a:spcAft>
                <a:spcPts val="0"/>
              </a:spcAft>
            </a:pPr>
            <a:r>
              <a:rPr lang="tr-TR" kern="11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 </a:t>
            </a:r>
            <a:endParaRPr lang="tr-TR" kern="1100" dirty="0">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spcAft>
                <a:spcPts val="0"/>
              </a:spcAft>
              <a:buFont typeface="Wingdings" panose="05000000000000000000" pitchFamily="2" charset="2"/>
              <a:buChar char=""/>
            </a:pPr>
            <a:r>
              <a:rPr lang="tr-TR" kern="11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İhtiyaç duyulan malzemeler için satın alma yoluna gidilmeden önce mevcut sistem üzerinden varlıkların kontrolünden sonra stok maliyetleri minimize edilmiş ve kaynak israfı önlenmiştir.</a:t>
            </a:r>
            <a:endParaRPr lang="tr-TR" kern="1100" dirty="0">
              <a:latin typeface="Calibri" panose="020F0502020204030204" pitchFamily="34" charset="0"/>
              <a:ea typeface="Times New Roman" panose="02020603050405020304" pitchFamily="18" charset="0"/>
              <a:cs typeface="Times New Roman" panose="02020603050405020304" pitchFamily="18" charset="0"/>
            </a:endParaRPr>
          </a:p>
          <a:p>
            <a:pPr marL="914400" algn="just">
              <a:spcAft>
                <a:spcPts val="0"/>
              </a:spcAft>
            </a:pPr>
            <a:r>
              <a:rPr lang="tr-TR" kern="11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 </a:t>
            </a:r>
            <a:endParaRPr lang="tr-TR" kern="1100" dirty="0">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spcAft>
                <a:spcPts val="0"/>
              </a:spcAft>
              <a:buFont typeface="Wingdings" panose="05000000000000000000" pitchFamily="2" charset="2"/>
              <a:buChar char=""/>
            </a:pPr>
            <a:r>
              <a:rPr lang="tr-TR" kern="11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Kaynakların etkin, verimli ve yerinde kullanmak amacıyla sistematik çalışmalar yapılmış olup kaynakların birimlerimiz arasında adil ve dengeli bir şekilde paylaştırılması sağlanmıştır.</a:t>
            </a:r>
            <a:endParaRPr lang="tr-TR" kern="1100" dirty="0">
              <a:latin typeface="Calibri" panose="020F0502020204030204" pitchFamily="34" charset="0"/>
              <a:ea typeface="Times New Roman" panose="02020603050405020304" pitchFamily="18" charset="0"/>
              <a:cs typeface="Times New Roman" panose="02020603050405020304" pitchFamily="18" charset="0"/>
            </a:endParaRPr>
          </a:p>
          <a:p>
            <a:pPr marL="914400" algn="just">
              <a:spcAft>
                <a:spcPts val="0"/>
              </a:spcAft>
            </a:pPr>
            <a:r>
              <a:rPr lang="tr-TR" kern="11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 </a:t>
            </a:r>
            <a:endParaRPr lang="tr-TR" kern="1100" dirty="0">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spcAft>
                <a:spcPts val="0"/>
              </a:spcAft>
              <a:buFont typeface="Wingdings" panose="05000000000000000000" pitchFamily="2" charset="2"/>
              <a:buChar char=""/>
            </a:pPr>
            <a:r>
              <a:rPr lang="tr-TR" kern="11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Yapılan tasarruflar ile </a:t>
            </a:r>
            <a:r>
              <a:rPr lang="tr-TR" kern="1100" dirty="0" err="1">
                <a:solidFill>
                  <a:srgbClr val="000000"/>
                </a:solidFill>
                <a:latin typeface="Calibri" panose="020F0502020204030204" pitchFamily="34" charset="0"/>
                <a:ea typeface="Times New Roman" panose="02020603050405020304" pitchFamily="18" charset="0"/>
                <a:cs typeface="Times New Roman" panose="02020603050405020304" pitchFamily="18" charset="0"/>
              </a:rPr>
              <a:t>Arge</a:t>
            </a:r>
            <a:r>
              <a:rPr lang="tr-TR" kern="11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 </a:t>
            </a:r>
            <a:r>
              <a:rPr lang="tr-TR" kern="1100" dirty="0" err="1">
                <a:solidFill>
                  <a:srgbClr val="000000"/>
                </a:solidFill>
                <a:latin typeface="Calibri" panose="020F0502020204030204" pitchFamily="34" charset="0"/>
                <a:ea typeface="Times New Roman" panose="02020603050405020304" pitchFamily="18" charset="0"/>
                <a:cs typeface="Times New Roman" panose="02020603050405020304" pitchFamily="18" charset="0"/>
              </a:rPr>
              <a:t>inovasyon</a:t>
            </a:r>
            <a:r>
              <a:rPr lang="tr-TR" kern="11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 ve eğitime faaliyetlerine daha fazla kaynak ayrılması sağlanmıştır.</a:t>
            </a:r>
            <a:endParaRPr lang="tr-TR" kern="1100" dirty="0">
              <a:latin typeface="Calibri" panose="020F0502020204030204" pitchFamily="34" charset="0"/>
              <a:ea typeface="Times New Roman" panose="02020603050405020304" pitchFamily="18" charset="0"/>
              <a:cs typeface="Times New Roman" panose="02020603050405020304" pitchFamily="18" charset="0"/>
            </a:endParaRPr>
          </a:p>
          <a:p>
            <a:pPr marL="457200" algn="just">
              <a:spcAft>
                <a:spcPts val="0"/>
              </a:spcAft>
            </a:pPr>
            <a:r>
              <a:rPr lang="tr-TR" kern="11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 </a:t>
            </a:r>
            <a:endParaRPr lang="tr-TR" kern="1100" dirty="0">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spcAft>
                <a:spcPts val="0"/>
              </a:spcAft>
              <a:buFont typeface="Wingdings" panose="05000000000000000000" pitchFamily="2" charset="2"/>
              <a:buChar char=""/>
            </a:pPr>
            <a:r>
              <a:rPr lang="tr-TR" kern="11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Kamu bütçesi üzerindeki yük azaltılmış ve nitelikli kamu hizmeti sunulması sağlanmıştır.</a:t>
            </a:r>
            <a:endParaRPr lang="tr-TR" kern="1100" dirty="0">
              <a:latin typeface="Calibri" panose="020F0502020204030204" pitchFamily="34" charset="0"/>
              <a:ea typeface="Times New Roman" panose="02020603050405020304" pitchFamily="18" charset="0"/>
              <a:cs typeface="Times New Roman" panose="02020603050405020304" pitchFamily="18" charset="0"/>
            </a:endParaRPr>
          </a:p>
          <a:p>
            <a:pPr algn="just">
              <a:spcBef>
                <a:spcPts val="600"/>
              </a:spcBef>
              <a:spcAft>
                <a:spcPts val="0"/>
              </a:spcAft>
            </a:pPr>
            <a:r>
              <a:rPr lang="tr-TR" kern="11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 </a:t>
            </a:r>
            <a:endParaRPr lang="tr-TR" kern="1100" dirty="0">
              <a:latin typeface="Calibri" panose="020F0502020204030204" pitchFamily="34" charset="0"/>
              <a:ea typeface="Times New Roman" panose="02020603050405020304" pitchFamily="18" charset="0"/>
              <a:cs typeface="Times New Roman" panose="02020603050405020304" pitchFamily="18" charset="0"/>
            </a:endParaRPr>
          </a:p>
          <a:p>
            <a:pPr algn="just"/>
            <a:endParaRPr lang="tr-TR" dirty="0"/>
          </a:p>
          <a:p>
            <a:pPr algn="ctr"/>
            <a:endParaRPr lang="tr-TR" sz="4000" u="sng" dirty="0" smtClean="0">
              <a:solidFill>
                <a:srgbClr val="0563C1"/>
              </a:solidFill>
              <a:latin typeface="Times New Roman" panose="02020603050405020304" pitchFamily="18" charset="0"/>
              <a:cs typeface="Times New Roman" panose="02020603050405020304" pitchFamily="18" charset="0"/>
            </a:endParaRPr>
          </a:p>
          <a:p>
            <a:pPr algn="ctr"/>
            <a:endParaRPr lang="tr-TR" sz="4000" dirty="0">
              <a:latin typeface="Calibri" panose="020F0502020204030204" pitchFamily="34" charset="0"/>
              <a:ea typeface="Calibri" panose="020F0502020204030204" pitchFamily="34" charset="0"/>
              <a:cs typeface="Times New Roman" panose="02020603050405020304" pitchFamily="18" charset="0"/>
            </a:endParaRPr>
          </a:p>
          <a:p>
            <a:pPr algn="ctr"/>
            <a:endParaRPr lang="tr-TR" sz="4000" dirty="0">
              <a:solidFill>
                <a:srgbClr val="0070C0"/>
              </a:solidFill>
            </a:endParaRPr>
          </a:p>
        </p:txBody>
      </p:sp>
      <p:pic>
        <p:nvPicPr>
          <p:cNvPr id="14" name="Resim 1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55001" y="296054"/>
            <a:ext cx="2276055" cy="1566093"/>
          </a:xfrm>
          <a:prstGeom prst="rect">
            <a:avLst/>
          </a:prstGeom>
        </p:spPr>
      </p:pic>
      <p:pic>
        <p:nvPicPr>
          <p:cNvPr id="7" name="Resim 6"/>
          <p:cNvPicPr>
            <a:picLocks noChangeAspect="1"/>
          </p:cNvPicPr>
          <p:nvPr/>
        </p:nvPicPr>
        <p:blipFill rotWithShape="1">
          <a:blip r:embed="rId5" cstate="print">
            <a:extLst>
              <a:ext uri="{28A0092B-C50C-407E-A947-70E740481C1C}">
                <a14:useLocalDpi xmlns:a14="http://schemas.microsoft.com/office/drawing/2010/main" val="0"/>
              </a:ext>
            </a:extLst>
          </a:blip>
          <a:srcRect l="23749" t="13604" r="24782" b="14122"/>
          <a:stretch/>
        </p:blipFill>
        <p:spPr>
          <a:xfrm flipH="1">
            <a:off x="9416040" y="589026"/>
            <a:ext cx="1858410" cy="1954774"/>
          </a:xfrm>
          <a:prstGeom prst="rect">
            <a:avLst/>
          </a:prstGeom>
        </p:spPr>
      </p:pic>
    </p:spTree>
    <p:extLst>
      <p:ext uri="{BB962C8B-B14F-4D97-AF65-F5344CB8AC3E}">
        <p14:creationId xmlns:p14="http://schemas.microsoft.com/office/powerpoint/2010/main" val="372392138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Resim 1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878" y="-1"/>
            <a:ext cx="12198878" cy="6853060"/>
          </a:xfrm>
          <a:prstGeom prst="rect">
            <a:avLst/>
          </a:prstGeom>
        </p:spPr>
      </p:pic>
      <p:sp>
        <p:nvSpPr>
          <p:cNvPr id="4" name="Yuvarlatılmış Dikdörtgen 3"/>
          <p:cNvSpPr/>
          <p:nvPr/>
        </p:nvSpPr>
        <p:spPr>
          <a:xfrm>
            <a:off x="355001" y="296054"/>
            <a:ext cx="11549451" cy="6260950"/>
          </a:xfrm>
          <a:prstGeom prst="roundRect">
            <a:avLst/>
          </a:prstGeom>
          <a:solidFill>
            <a:schemeClr val="bg1"/>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solidFill>
                <a:schemeClr val="tx1">
                  <a:lumMod val="95000"/>
                  <a:lumOff val="5000"/>
                </a:schemeClr>
              </a:solidFill>
            </a:endParaRPr>
          </a:p>
        </p:txBody>
      </p:sp>
      <p:sp>
        <p:nvSpPr>
          <p:cNvPr id="6" name="Metin kutusu 5"/>
          <p:cNvSpPr txBox="1"/>
          <p:nvPr/>
        </p:nvSpPr>
        <p:spPr>
          <a:xfrm>
            <a:off x="1631052" y="870472"/>
            <a:ext cx="9433097" cy="5940088"/>
          </a:xfrm>
          <a:prstGeom prst="rect">
            <a:avLst/>
          </a:prstGeom>
          <a:noFill/>
        </p:spPr>
        <p:txBody>
          <a:bodyPr wrap="square" rtlCol="0">
            <a:spAutoFit/>
          </a:bodyPr>
          <a:lstStyle/>
          <a:p>
            <a:pPr algn="ctr"/>
            <a:r>
              <a:rPr lang="tr-TR" sz="4000" b="1" u="sng" dirty="0" smtClean="0">
                <a:solidFill>
                  <a:srgbClr val="0563C1"/>
                </a:solidFill>
                <a:latin typeface="Tahoma" panose="020B0604030504040204" pitchFamily="34" charset="0"/>
                <a:ea typeface="Tahoma" panose="020B0604030504040204" pitchFamily="34" charset="0"/>
                <a:cs typeface="Tahoma" panose="020B0604030504040204" pitchFamily="34" charset="0"/>
              </a:rPr>
              <a:t>Sistemin Kazanımları</a:t>
            </a:r>
          </a:p>
          <a:p>
            <a:pPr algn="ctr"/>
            <a:endParaRPr lang="tr-TR" sz="4000" b="1" u="sng" dirty="0">
              <a:solidFill>
                <a:srgbClr val="0563C1"/>
              </a:solidFill>
              <a:latin typeface="Tahoma" panose="020B0604030504040204" pitchFamily="34" charset="0"/>
              <a:ea typeface="Tahoma" panose="020B0604030504040204" pitchFamily="34" charset="0"/>
              <a:cs typeface="Tahoma" panose="020B0604030504040204" pitchFamily="34" charset="0"/>
            </a:endParaRPr>
          </a:p>
          <a:p>
            <a:pPr algn="just"/>
            <a:r>
              <a:rPr lang="tr-TR" dirty="0">
                <a:cs typeface="Times New Roman" panose="02020603050405020304" pitchFamily="18" charset="0"/>
              </a:rPr>
              <a:t>Üniversitemizde Yükseköğretim Kalite Kurulu’nun (YÖKAK) </a:t>
            </a:r>
            <a:r>
              <a:rPr lang="tr-TR" dirty="0" smtClean="0">
                <a:cs typeface="Times New Roman" panose="02020603050405020304" pitchFamily="18" charset="0"/>
              </a:rPr>
              <a:t>2019 </a:t>
            </a:r>
            <a:r>
              <a:rPr lang="tr-TR" dirty="0">
                <a:cs typeface="Times New Roman" panose="02020603050405020304" pitchFamily="18" charset="0"/>
              </a:rPr>
              <a:t>yılı Kurumsal Dış Değerlendirme </a:t>
            </a:r>
            <a:r>
              <a:rPr lang="tr-TR" dirty="0" smtClean="0">
                <a:cs typeface="Times New Roman" panose="02020603050405020304" pitchFamily="18" charset="0"/>
              </a:rPr>
              <a:t>Programı çerçevesinde </a:t>
            </a:r>
            <a:r>
              <a:rPr lang="tr-TR" dirty="0">
                <a:cs typeface="Times New Roman" panose="02020603050405020304" pitchFamily="18" charset="0"/>
              </a:rPr>
              <a:t>gerçekleştirdiği saha ziyaretinde </a:t>
            </a:r>
            <a:r>
              <a:rPr lang="tr-TR" dirty="0" smtClean="0">
                <a:cs typeface="Times New Roman" panose="02020603050405020304" pitchFamily="18" charset="0"/>
              </a:rPr>
              <a:t>Akıllı Lojistik </a:t>
            </a:r>
            <a:r>
              <a:rPr lang="tr-TR" dirty="0">
                <a:cs typeface="Times New Roman" panose="02020603050405020304" pitchFamily="18" charset="0"/>
              </a:rPr>
              <a:t>Yönetim Sistemi </a:t>
            </a:r>
            <a:r>
              <a:rPr lang="tr-TR" dirty="0" smtClean="0">
                <a:cs typeface="Times New Roman" panose="02020603050405020304" pitchFamily="18" charset="0"/>
              </a:rPr>
              <a:t>(ALYS</a:t>
            </a:r>
            <a:r>
              <a:rPr lang="tr-TR" dirty="0">
                <a:cs typeface="Times New Roman" panose="02020603050405020304" pitchFamily="18" charset="0"/>
              </a:rPr>
              <a:t>) Kurumsal Dış Değerlendirme Takımına tanıtılmış ve  anlatılmıştır</a:t>
            </a:r>
            <a:r>
              <a:rPr lang="tr-TR" dirty="0" smtClean="0">
                <a:cs typeface="Times New Roman" panose="02020603050405020304" pitchFamily="18" charset="0"/>
              </a:rPr>
              <a:t>.</a:t>
            </a:r>
          </a:p>
          <a:p>
            <a:pPr algn="just"/>
            <a:endParaRPr lang="tr-TR" dirty="0">
              <a:cs typeface="Times New Roman" panose="02020603050405020304" pitchFamily="18" charset="0"/>
            </a:endParaRPr>
          </a:p>
          <a:p>
            <a:pPr algn="just"/>
            <a:r>
              <a:rPr lang="tr-TR" dirty="0" smtClean="0">
                <a:cs typeface="Times New Roman" panose="02020603050405020304" pitchFamily="18" charset="0"/>
              </a:rPr>
              <a:t>Kurumsal </a:t>
            </a:r>
            <a:r>
              <a:rPr lang="tr-TR" dirty="0">
                <a:cs typeface="Times New Roman" panose="02020603050405020304" pitchFamily="18" charset="0"/>
              </a:rPr>
              <a:t>Dış Değerlendirme Takımı </a:t>
            </a:r>
            <a:r>
              <a:rPr lang="tr-TR" dirty="0" smtClean="0">
                <a:cs typeface="Times New Roman" panose="02020603050405020304" pitchFamily="18" charset="0"/>
              </a:rPr>
              <a:t>Akıllı Lojistik </a:t>
            </a:r>
            <a:r>
              <a:rPr lang="tr-TR" dirty="0">
                <a:cs typeface="Times New Roman" panose="02020603050405020304" pitchFamily="18" charset="0"/>
              </a:rPr>
              <a:t>Yönetim Sistemi’nin </a:t>
            </a:r>
            <a:r>
              <a:rPr lang="tr-TR" dirty="0" smtClean="0">
                <a:cs typeface="Times New Roman" panose="02020603050405020304" pitchFamily="18" charset="0"/>
              </a:rPr>
              <a:t>(ALYS</a:t>
            </a:r>
            <a:r>
              <a:rPr lang="tr-TR" dirty="0">
                <a:cs typeface="Times New Roman" panose="02020603050405020304" pitchFamily="18" charset="0"/>
              </a:rPr>
              <a:t>) Türkiye’de tüm kurumlara örnek teşkil edebilecek düzeyde bir çalışma olduğunu ve günümüzde tasarruf tedbirlerine ciddi şekilde ihtiyaç duyulduğunu, Bartın Üniversitesi’nin böyle bir çalışma ile ülke ekonomisine büyük katkı </a:t>
            </a:r>
            <a:r>
              <a:rPr lang="tr-TR" dirty="0" smtClean="0">
                <a:cs typeface="Times New Roman" panose="02020603050405020304" pitchFamily="18" charset="0"/>
              </a:rPr>
              <a:t>sağladığını </a:t>
            </a:r>
            <a:r>
              <a:rPr lang="tr-TR" dirty="0">
                <a:cs typeface="Times New Roman" panose="02020603050405020304" pitchFamily="18" charset="0"/>
              </a:rPr>
              <a:t>vurgulamışlardır.</a:t>
            </a:r>
          </a:p>
          <a:p>
            <a:pPr algn="just"/>
            <a:r>
              <a:rPr lang="tr-TR" dirty="0" smtClean="0">
                <a:cs typeface="Times New Roman" panose="02020603050405020304" pitchFamily="18" charset="0"/>
              </a:rPr>
              <a:t>Kurumsal </a:t>
            </a:r>
            <a:r>
              <a:rPr lang="tr-TR" dirty="0">
                <a:cs typeface="Times New Roman" panose="02020603050405020304" pitchFamily="18" charset="0"/>
              </a:rPr>
              <a:t>Geri Bildirim Raporunda </a:t>
            </a:r>
            <a:r>
              <a:rPr lang="tr-TR" dirty="0" smtClean="0">
                <a:cs typeface="Times New Roman" panose="02020603050405020304" pitchFamily="18" charset="0"/>
              </a:rPr>
              <a:t>ALYS için</a:t>
            </a:r>
            <a:r>
              <a:rPr lang="tr-TR" dirty="0" smtClean="0">
                <a:cs typeface="Times New Roman" panose="02020603050405020304" pitchFamily="18" charset="0"/>
              </a:rPr>
              <a:t> </a:t>
            </a:r>
            <a:r>
              <a:rPr lang="tr-TR" dirty="0">
                <a:cs typeface="Times New Roman" panose="02020603050405020304" pitchFamily="18" charset="0"/>
              </a:rPr>
              <a:t>örnek </a:t>
            </a:r>
            <a:r>
              <a:rPr lang="tr-TR" dirty="0" smtClean="0">
                <a:cs typeface="Times New Roman" panose="02020603050405020304" pitchFamily="18" charset="0"/>
              </a:rPr>
              <a:t>bir çalışma </a:t>
            </a:r>
            <a:r>
              <a:rPr lang="tr-TR" dirty="0">
                <a:cs typeface="Times New Roman" panose="02020603050405020304" pitchFamily="18" charset="0"/>
              </a:rPr>
              <a:t>olarak bahsedilmiştir.</a:t>
            </a:r>
          </a:p>
          <a:p>
            <a:pPr algn="just"/>
            <a:endParaRPr lang="tr-TR" dirty="0"/>
          </a:p>
          <a:p>
            <a:pPr algn="ctr"/>
            <a:endParaRPr lang="tr-TR" sz="4000" u="sng" dirty="0" smtClean="0">
              <a:solidFill>
                <a:srgbClr val="0563C1"/>
              </a:solidFill>
              <a:latin typeface="Times New Roman" panose="02020603050405020304" pitchFamily="18" charset="0"/>
              <a:cs typeface="Times New Roman" panose="02020603050405020304" pitchFamily="18" charset="0"/>
            </a:endParaRPr>
          </a:p>
          <a:p>
            <a:pPr algn="ctr"/>
            <a:endParaRPr lang="tr-TR" sz="4000" dirty="0">
              <a:latin typeface="Calibri" panose="020F0502020204030204" pitchFamily="34" charset="0"/>
              <a:ea typeface="Calibri" panose="020F0502020204030204" pitchFamily="34" charset="0"/>
              <a:cs typeface="Times New Roman" panose="02020603050405020304" pitchFamily="18" charset="0"/>
            </a:endParaRPr>
          </a:p>
          <a:p>
            <a:pPr algn="ctr"/>
            <a:endParaRPr lang="tr-TR" sz="4000" dirty="0">
              <a:solidFill>
                <a:srgbClr val="0070C0"/>
              </a:solidFill>
            </a:endParaRPr>
          </a:p>
        </p:txBody>
      </p:sp>
      <p:pic>
        <p:nvPicPr>
          <p:cNvPr id="14" name="Resim 1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55001" y="296054"/>
            <a:ext cx="2276055" cy="1566093"/>
          </a:xfrm>
          <a:prstGeom prst="rect">
            <a:avLst/>
          </a:prstGeom>
        </p:spPr>
      </p:pic>
    </p:spTree>
    <p:extLst>
      <p:ext uri="{BB962C8B-B14F-4D97-AF65-F5344CB8AC3E}">
        <p14:creationId xmlns:p14="http://schemas.microsoft.com/office/powerpoint/2010/main" val="310968166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Resim 1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878" y="-1"/>
            <a:ext cx="12198878" cy="6853060"/>
          </a:xfrm>
          <a:prstGeom prst="rect">
            <a:avLst/>
          </a:prstGeom>
        </p:spPr>
      </p:pic>
      <p:sp>
        <p:nvSpPr>
          <p:cNvPr id="4" name="Yuvarlatılmış Dikdörtgen 3"/>
          <p:cNvSpPr/>
          <p:nvPr/>
        </p:nvSpPr>
        <p:spPr>
          <a:xfrm>
            <a:off x="355001" y="296054"/>
            <a:ext cx="11549451" cy="6260950"/>
          </a:xfrm>
          <a:prstGeom prst="roundRect">
            <a:avLst/>
          </a:prstGeom>
          <a:solidFill>
            <a:schemeClr val="bg1"/>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solidFill>
                <a:schemeClr val="tx1">
                  <a:lumMod val="95000"/>
                  <a:lumOff val="5000"/>
                </a:schemeClr>
              </a:solidFill>
            </a:endParaRPr>
          </a:p>
        </p:txBody>
      </p:sp>
      <p:sp>
        <p:nvSpPr>
          <p:cNvPr id="6" name="Metin kutusu 5"/>
          <p:cNvSpPr txBox="1"/>
          <p:nvPr/>
        </p:nvSpPr>
        <p:spPr>
          <a:xfrm>
            <a:off x="1751822" y="561250"/>
            <a:ext cx="9433097" cy="4370427"/>
          </a:xfrm>
          <a:prstGeom prst="rect">
            <a:avLst/>
          </a:prstGeom>
          <a:noFill/>
        </p:spPr>
        <p:txBody>
          <a:bodyPr wrap="square" rtlCol="0">
            <a:spAutoFit/>
          </a:bodyPr>
          <a:lstStyle/>
          <a:p>
            <a:pPr algn="ctr"/>
            <a:r>
              <a:rPr lang="tr-TR" sz="4000" b="1" u="sng" dirty="0" smtClean="0">
                <a:solidFill>
                  <a:srgbClr val="0563C1"/>
                </a:solidFill>
                <a:latin typeface="Tahoma" panose="020B0604030504040204" pitchFamily="34" charset="0"/>
                <a:ea typeface="Tahoma" panose="020B0604030504040204" pitchFamily="34" charset="0"/>
                <a:cs typeface="Tahoma" panose="020B0604030504040204" pitchFamily="34" charset="0"/>
              </a:rPr>
              <a:t>Sistemin Kazanımları</a:t>
            </a:r>
          </a:p>
          <a:p>
            <a:pPr algn="ctr"/>
            <a:endParaRPr lang="tr-TR" sz="4000" b="1" u="sng" dirty="0">
              <a:solidFill>
                <a:srgbClr val="0563C1"/>
              </a:solidFill>
              <a:latin typeface="Tahoma" panose="020B0604030504040204" pitchFamily="34" charset="0"/>
              <a:ea typeface="Tahoma" panose="020B0604030504040204" pitchFamily="34" charset="0"/>
              <a:cs typeface="Tahoma" panose="020B0604030504040204" pitchFamily="34" charset="0"/>
            </a:endParaRPr>
          </a:p>
          <a:p>
            <a:pPr algn="just"/>
            <a:r>
              <a:rPr lang="tr-TR" dirty="0" smtClean="0"/>
              <a:t>THE 2022 Yılı Etki Sıralamasında Üniversitemiz, "</a:t>
            </a:r>
            <a:r>
              <a:rPr lang="tr-TR" b="1" dirty="0" smtClean="0"/>
              <a:t>Bilinçli </a:t>
            </a:r>
            <a:r>
              <a:rPr lang="tr-TR" b="1" dirty="0"/>
              <a:t>Üretim ve Tüketim</a:t>
            </a:r>
            <a:r>
              <a:rPr lang="tr-TR" dirty="0"/>
              <a:t>" kategorisinde 101+ bandına </a:t>
            </a:r>
            <a:r>
              <a:rPr lang="tr-TR" dirty="0" smtClean="0"/>
              <a:t>girdi.</a:t>
            </a:r>
            <a:endParaRPr lang="tr-TR" dirty="0"/>
          </a:p>
          <a:p>
            <a:pPr algn="just"/>
            <a:r>
              <a:rPr lang="tr-TR" dirty="0" smtClean="0"/>
              <a:t>Beş </a:t>
            </a:r>
            <a:r>
              <a:rPr lang="tr-TR" dirty="0"/>
              <a:t>gösterge üzerinde yapılan değerlendirmede Bartın Üniversitesi, "</a:t>
            </a:r>
            <a:r>
              <a:rPr lang="tr-TR" b="1" dirty="0"/>
              <a:t>Bilinçli Üretim ve Tüketim</a:t>
            </a:r>
            <a:r>
              <a:rPr lang="tr-TR" dirty="0"/>
              <a:t>" kategorisinde </a:t>
            </a:r>
            <a:r>
              <a:rPr lang="tr-TR" b="1" dirty="0"/>
              <a:t>Türkiye'de 2'nci </a:t>
            </a:r>
            <a:r>
              <a:rPr lang="tr-TR" dirty="0" smtClean="0"/>
              <a:t>olurken, İnsan</a:t>
            </a:r>
            <a:r>
              <a:rPr lang="tr-TR" dirty="0"/>
              <a:t>, iş süreçleri ve teknoloji alanında bütüncül bir dijital dönüşüm hedefleyen </a:t>
            </a:r>
            <a:r>
              <a:rPr lang="tr-TR" dirty="0" smtClean="0"/>
              <a:t>Üniversitemiz </a:t>
            </a:r>
            <a:r>
              <a:rPr lang="tr-TR" dirty="0"/>
              <a:t>bu alandaki başarısı, milyonlarca lira tasarrufun elde edildiği </a:t>
            </a:r>
            <a:r>
              <a:rPr lang="tr-TR" b="1" dirty="0"/>
              <a:t>Akıllı Lojistik Yönetim Sistemi (ALYS) </a:t>
            </a:r>
            <a:r>
              <a:rPr lang="tr-TR" dirty="0"/>
              <a:t>başta olmak üzere </a:t>
            </a:r>
            <a:r>
              <a:rPr lang="tr-TR" dirty="0" smtClean="0"/>
              <a:t>uygulamaya </a:t>
            </a:r>
            <a:r>
              <a:rPr lang="tr-TR" dirty="0"/>
              <a:t>aldığı yenilikçi projelerle elde edildi</a:t>
            </a:r>
            <a:r>
              <a:rPr lang="tr-TR" dirty="0" smtClean="0"/>
              <a:t>.</a:t>
            </a:r>
            <a:endParaRPr lang="tr-TR" dirty="0"/>
          </a:p>
          <a:p>
            <a:endParaRPr lang="tr-TR" dirty="0"/>
          </a:p>
          <a:p>
            <a:pPr algn="r"/>
            <a:r>
              <a:rPr lang="tr-TR" dirty="0"/>
              <a:t/>
            </a:r>
            <a:br>
              <a:rPr lang="tr-TR" dirty="0"/>
            </a:br>
            <a:r>
              <a:rPr lang="tr-TR" b="1" dirty="0" smtClean="0"/>
              <a:t>Kaynak</a:t>
            </a:r>
            <a:r>
              <a:rPr lang="tr-TR" b="1" dirty="0"/>
              <a:t>: </a:t>
            </a:r>
            <a:r>
              <a:rPr lang="tr-TR" b="1" u="sng" dirty="0">
                <a:hlinkClick r:id="rId4"/>
              </a:rPr>
              <a:t>www.memurlar.net</a:t>
            </a:r>
            <a:endParaRPr lang="tr-TR" b="1" dirty="0"/>
          </a:p>
          <a:p>
            <a:endParaRPr lang="tr-TR" dirty="0">
              <a:latin typeface="Times New Roman" panose="02020603050405020304" pitchFamily="18" charset="0"/>
              <a:cs typeface="Times New Roman" panose="02020603050405020304" pitchFamily="18" charset="0"/>
            </a:endParaRPr>
          </a:p>
        </p:txBody>
      </p:sp>
      <p:pic>
        <p:nvPicPr>
          <p:cNvPr id="14" name="Resim 13"/>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55001" y="296054"/>
            <a:ext cx="2276055" cy="1566093"/>
          </a:xfrm>
          <a:prstGeom prst="rect">
            <a:avLst/>
          </a:prstGeom>
        </p:spPr>
      </p:pic>
      <p:pic>
        <p:nvPicPr>
          <p:cNvPr id="7" name="Picture 2171"/>
          <p:cNvPicPr/>
          <p:nvPr/>
        </p:nvPicPr>
        <p:blipFill>
          <a:blip r:embed="rId6">
            <a:extLst>
              <a:ext uri="{28A0092B-C50C-407E-A947-70E740481C1C}">
                <a14:useLocalDpi xmlns:a14="http://schemas.microsoft.com/office/drawing/2010/main" val="0"/>
              </a:ext>
            </a:extLst>
          </a:blip>
          <a:srcRect/>
          <a:stretch>
            <a:fillRect/>
          </a:stretch>
        </p:blipFill>
        <p:spPr bwMode="auto">
          <a:xfrm>
            <a:off x="1631052" y="3812875"/>
            <a:ext cx="5805577" cy="26132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1988617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Resim 1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878" y="-1"/>
            <a:ext cx="12198878" cy="6853060"/>
          </a:xfrm>
          <a:prstGeom prst="rect">
            <a:avLst/>
          </a:prstGeom>
        </p:spPr>
      </p:pic>
      <p:sp>
        <p:nvSpPr>
          <p:cNvPr id="4" name="Yuvarlatılmış Dikdörtgen 3"/>
          <p:cNvSpPr/>
          <p:nvPr/>
        </p:nvSpPr>
        <p:spPr>
          <a:xfrm>
            <a:off x="355001" y="296054"/>
            <a:ext cx="11549451" cy="6260950"/>
          </a:xfrm>
          <a:prstGeom prst="roundRect">
            <a:avLst/>
          </a:prstGeom>
          <a:solidFill>
            <a:schemeClr val="bg1"/>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solidFill>
                <a:schemeClr val="tx1">
                  <a:lumMod val="95000"/>
                  <a:lumOff val="5000"/>
                </a:schemeClr>
              </a:solidFill>
            </a:endParaRPr>
          </a:p>
        </p:txBody>
      </p:sp>
      <p:sp>
        <p:nvSpPr>
          <p:cNvPr id="6" name="Metin kutusu 5"/>
          <p:cNvSpPr txBox="1"/>
          <p:nvPr/>
        </p:nvSpPr>
        <p:spPr>
          <a:xfrm>
            <a:off x="1631052" y="870472"/>
            <a:ext cx="9433097" cy="7894469"/>
          </a:xfrm>
          <a:prstGeom prst="rect">
            <a:avLst/>
          </a:prstGeom>
          <a:noFill/>
        </p:spPr>
        <p:txBody>
          <a:bodyPr wrap="square" rtlCol="0">
            <a:spAutoFit/>
          </a:bodyPr>
          <a:lstStyle/>
          <a:p>
            <a:pPr algn="ctr"/>
            <a:r>
              <a:rPr lang="tr-TR" sz="4000" b="1" u="sng" dirty="0" smtClean="0">
                <a:solidFill>
                  <a:srgbClr val="0563C1"/>
                </a:solidFill>
                <a:latin typeface="Tahoma" panose="020B0604030504040204" pitchFamily="34" charset="0"/>
                <a:ea typeface="Tahoma" panose="020B0604030504040204" pitchFamily="34" charset="0"/>
                <a:cs typeface="Tahoma" panose="020B0604030504040204" pitchFamily="34" charset="0"/>
              </a:rPr>
              <a:t>Malzeme Talebi</a:t>
            </a:r>
          </a:p>
          <a:p>
            <a:pPr algn="just">
              <a:spcBef>
                <a:spcPts val="600"/>
              </a:spcBef>
              <a:spcAft>
                <a:spcPts val="0"/>
              </a:spcAft>
            </a:pPr>
            <a:r>
              <a:rPr lang="tr-TR" b="1" kern="1100" dirty="0" smtClean="0">
                <a:latin typeface="Calibri" panose="020F0502020204030204" pitchFamily="34" charset="0"/>
                <a:ea typeface="Times New Roman" panose="02020603050405020304" pitchFamily="18" charset="0"/>
                <a:cs typeface="Times New Roman" panose="02020603050405020304" pitchFamily="18" charset="0"/>
              </a:rPr>
              <a:t>Sistem ile </a:t>
            </a:r>
          </a:p>
          <a:p>
            <a:pPr marL="285750" indent="-285750">
              <a:buFont typeface="Wingdings" panose="05000000000000000000" pitchFamily="2" charset="2"/>
              <a:buChar char="Ø"/>
            </a:pPr>
            <a:r>
              <a:rPr lang="tr-TR" dirty="0" smtClean="0"/>
              <a:t>Harcama Birimi Tarafından İhtiyaç Tespit Edilir.</a:t>
            </a:r>
          </a:p>
          <a:p>
            <a:pPr marL="285750" indent="-285750">
              <a:buFont typeface="Wingdings" panose="05000000000000000000" pitchFamily="2" charset="2"/>
              <a:buChar char="Ø"/>
            </a:pPr>
            <a:r>
              <a:rPr lang="tr-TR" dirty="0" smtClean="0"/>
              <a:t>İlgi birimin Taşınır Kayıt Yetkilisi ALYS Modülü Üzerinden </a:t>
            </a:r>
            <a:br>
              <a:rPr lang="tr-TR" dirty="0" smtClean="0"/>
            </a:br>
            <a:r>
              <a:rPr lang="tr-TR" dirty="0" smtClean="0"/>
              <a:t>Talepte Bulunur.</a:t>
            </a:r>
          </a:p>
          <a:p>
            <a:pPr marL="285750" indent="-285750">
              <a:buFont typeface="Wingdings" panose="05000000000000000000" pitchFamily="2" charset="2"/>
              <a:buChar char="Ø"/>
            </a:pPr>
            <a:r>
              <a:rPr lang="tr-TR" dirty="0" smtClean="0"/>
              <a:t>Talepler İlgili Birimin Taşınır Kontrol Yetkilisi Ekranına Düşer.</a:t>
            </a:r>
          </a:p>
          <a:p>
            <a:pPr marL="285750" indent="-285750">
              <a:buFont typeface="Wingdings" panose="05000000000000000000" pitchFamily="2" charset="2"/>
              <a:buChar char="Ø"/>
            </a:pPr>
            <a:r>
              <a:rPr lang="tr-TR" dirty="0" smtClean="0"/>
              <a:t>Taşınır Kontrol Yetkilisi Talepleri Onaylaması durumunda </a:t>
            </a:r>
            <a:br>
              <a:rPr lang="tr-TR" dirty="0" smtClean="0"/>
            </a:br>
            <a:r>
              <a:rPr lang="tr-TR" dirty="0" smtClean="0"/>
              <a:t>Talepler ALYS Şube Müdürlüğü Yeni Talep ekranına düşer.</a:t>
            </a:r>
          </a:p>
          <a:p>
            <a:pPr marL="285750" indent="-285750">
              <a:buFont typeface="Wingdings" panose="05000000000000000000" pitchFamily="2" charset="2"/>
              <a:buChar char="Ø"/>
            </a:pPr>
            <a:r>
              <a:rPr lang="tr-TR" dirty="0" smtClean="0"/>
              <a:t>Gelen Talep için ALYS Personeli Uygunluk Analizi Yapar.</a:t>
            </a:r>
          </a:p>
          <a:p>
            <a:pPr marL="285750" indent="-285750">
              <a:buFont typeface="Wingdings" panose="05000000000000000000" pitchFamily="2" charset="2"/>
              <a:buChar char="Ø"/>
            </a:pPr>
            <a:r>
              <a:rPr lang="tr-TR" dirty="0" smtClean="0"/>
              <a:t>Tüm Birimlerin Ambarlarında Araştırma Yapılır.</a:t>
            </a:r>
          </a:p>
          <a:p>
            <a:pPr marL="285750" indent="-285750">
              <a:buFont typeface="Wingdings" panose="05000000000000000000" pitchFamily="2" charset="2"/>
              <a:buChar char="Ø"/>
            </a:pPr>
            <a:r>
              <a:rPr lang="tr-TR" dirty="0" smtClean="0"/>
              <a:t>Talep Edilen Malzeme Ambarlarda Bulunuyorsa ALYS</a:t>
            </a:r>
          </a:p>
          <a:p>
            <a:r>
              <a:rPr lang="tr-TR" dirty="0" smtClean="0"/>
              <a:t>Üzerinden Malzemenin Bulunduğu Birime Görev Oluşturulur.</a:t>
            </a:r>
          </a:p>
          <a:p>
            <a:pPr marL="285750" indent="-285750">
              <a:buFont typeface="Wingdings" panose="05000000000000000000" pitchFamily="2" charset="2"/>
              <a:buChar char="Ø"/>
            </a:pPr>
            <a:r>
              <a:rPr lang="tr-TR" dirty="0" smtClean="0"/>
              <a:t>Süreç ALYS Şube Müdürlüğü Personelince Takip Edilir ve</a:t>
            </a:r>
            <a:br>
              <a:rPr lang="tr-TR" dirty="0" smtClean="0"/>
            </a:br>
            <a:r>
              <a:rPr lang="tr-TR" dirty="0" smtClean="0"/>
              <a:t>Olası Aksaklıklar Önlenir.</a:t>
            </a:r>
          </a:p>
          <a:p>
            <a:pPr marL="285750" indent="-285750">
              <a:buFont typeface="Wingdings" panose="05000000000000000000" pitchFamily="2" charset="2"/>
              <a:buChar char="Ø"/>
            </a:pPr>
            <a:r>
              <a:rPr lang="tr-TR" dirty="0" smtClean="0"/>
              <a:t>KBS Üzerinden Birimler Arası Devir İşlemleri Yapılarak Görev </a:t>
            </a:r>
            <a:br>
              <a:rPr lang="tr-TR" dirty="0" smtClean="0"/>
            </a:br>
            <a:r>
              <a:rPr lang="tr-TR" dirty="0" smtClean="0"/>
              <a:t>Oluşturulan Malzeme Teslim Edilir.</a:t>
            </a:r>
          </a:p>
          <a:p>
            <a:pPr marL="285750" indent="-285750">
              <a:buFont typeface="Wingdings" panose="05000000000000000000" pitchFamily="2" charset="2"/>
              <a:buChar char="Ø"/>
            </a:pPr>
            <a:r>
              <a:rPr lang="tr-TR" dirty="0" smtClean="0"/>
              <a:t>İlgili Birimler TİF Numaralarını ALYS Modülüne Girer ve</a:t>
            </a:r>
            <a:br>
              <a:rPr lang="tr-TR" dirty="0" smtClean="0"/>
            </a:br>
            <a:r>
              <a:rPr lang="tr-TR" dirty="0" smtClean="0"/>
              <a:t>Süreç Tamamlanır.</a:t>
            </a:r>
          </a:p>
          <a:p>
            <a:endParaRPr lang="tr-TR" dirty="0" smtClean="0"/>
          </a:p>
          <a:p>
            <a:pPr algn="just"/>
            <a:r>
              <a:rPr lang="tr-TR" dirty="0"/>
              <a:t> </a:t>
            </a:r>
            <a:r>
              <a:rPr lang="tr-TR" dirty="0" smtClean="0"/>
              <a:t>                                                                                  </a:t>
            </a:r>
            <a:endParaRPr lang="tr-TR" dirty="0"/>
          </a:p>
          <a:p>
            <a:pPr algn="ctr"/>
            <a:endParaRPr lang="tr-TR" sz="4000" u="sng" dirty="0" smtClean="0">
              <a:solidFill>
                <a:srgbClr val="0563C1"/>
              </a:solidFill>
              <a:latin typeface="Times New Roman" panose="02020603050405020304" pitchFamily="18" charset="0"/>
              <a:cs typeface="Times New Roman" panose="02020603050405020304" pitchFamily="18" charset="0"/>
            </a:endParaRPr>
          </a:p>
          <a:p>
            <a:pPr algn="ctr"/>
            <a:endParaRPr lang="tr-TR" sz="4000" dirty="0">
              <a:latin typeface="Calibri" panose="020F0502020204030204" pitchFamily="34" charset="0"/>
              <a:ea typeface="Calibri" panose="020F0502020204030204" pitchFamily="34" charset="0"/>
              <a:cs typeface="Times New Roman" panose="02020603050405020304" pitchFamily="18" charset="0"/>
            </a:endParaRPr>
          </a:p>
          <a:p>
            <a:pPr algn="ctr"/>
            <a:endParaRPr lang="tr-TR" sz="4000" dirty="0">
              <a:solidFill>
                <a:srgbClr val="0070C0"/>
              </a:solidFill>
            </a:endParaRPr>
          </a:p>
        </p:txBody>
      </p:sp>
      <p:pic>
        <p:nvPicPr>
          <p:cNvPr id="14" name="Resim 1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55001" y="296054"/>
            <a:ext cx="2276055" cy="1566093"/>
          </a:xfrm>
          <a:prstGeom prst="rect">
            <a:avLst/>
          </a:prstGeom>
        </p:spPr>
      </p:pic>
      <p:pic>
        <p:nvPicPr>
          <p:cNvPr id="2" name="Resim 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537719" y="1587261"/>
            <a:ext cx="4090688" cy="4641011"/>
          </a:xfrm>
          <a:prstGeom prst="rect">
            <a:avLst/>
          </a:prstGeom>
        </p:spPr>
      </p:pic>
    </p:spTree>
    <p:extLst>
      <p:ext uri="{BB962C8B-B14F-4D97-AF65-F5344CB8AC3E}">
        <p14:creationId xmlns:p14="http://schemas.microsoft.com/office/powerpoint/2010/main" val="417532693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Resim 1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878" y="-1"/>
            <a:ext cx="12198878" cy="6853060"/>
          </a:xfrm>
          <a:prstGeom prst="rect">
            <a:avLst/>
          </a:prstGeom>
        </p:spPr>
      </p:pic>
      <p:sp>
        <p:nvSpPr>
          <p:cNvPr id="4" name="Yuvarlatılmış Dikdörtgen 3"/>
          <p:cNvSpPr/>
          <p:nvPr/>
        </p:nvSpPr>
        <p:spPr>
          <a:xfrm>
            <a:off x="355001" y="296054"/>
            <a:ext cx="11549451" cy="6260950"/>
          </a:xfrm>
          <a:prstGeom prst="roundRect">
            <a:avLst/>
          </a:prstGeom>
          <a:solidFill>
            <a:schemeClr val="bg1"/>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solidFill>
                <a:schemeClr val="tx1">
                  <a:lumMod val="95000"/>
                  <a:lumOff val="5000"/>
                </a:schemeClr>
              </a:solidFill>
            </a:endParaRPr>
          </a:p>
        </p:txBody>
      </p:sp>
      <p:sp>
        <p:nvSpPr>
          <p:cNvPr id="6" name="Metin kutusu 5"/>
          <p:cNvSpPr txBox="1"/>
          <p:nvPr/>
        </p:nvSpPr>
        <p:spPr>
          <a:xfrm>
            <a:off x="1631052" y="870472"/>
            <a:ext cx="9433097" cy="4355038"/>
          </a:xfrm>
          <a:prstGeom prst="rect">
            <a:avLst/>
          </a:prstGeom>
          <a:noFill/>
        </p:spPr>
        <p:txBody>
          <a:bodyPr wrap="square" rtlCol="0">
            <a:spAutoFit/>
          </a:bodyPr>
          <a:lstStyle/>
          <a:p>
            <a:pPr algn="ctr"/>
            <a:r>
              <a:rPr lang="tr-TR" sz="4000" b="1" u="sng" dirty="0" smtClean="0">
                <a:solidFill>
                  <a:srgbClr val="0563C1"/>
                </a:solidFill>
                <a:latin typeface="Tahoma" panose="020B0604030504040204" pitchFamily="34" charset="0"/>
                <a:ea typeface="Tahoma" panose="020B0604030504040204" pitchFamily="34" charset="0"/>
                <a:cs typeface="Tahoma" panose="020B0604030504040204" pitchFamily="34" charset="0"/>
              </a:rPr>
              <a:t>Tüketim Malzemelerinin </a:t>
            </a:r>
            <a:br>
              <a:rPr lang="tr-TR" sz="4000" b="1" u="sng" dirty="0" smtClean="0">
                <a:solidFill>
                  <a:srgbClr val="0563C1"/>
                </a:solidFill>
                <a:latin typeface="Tahoma" panose="020B0604030504040204" pitchFamily="34" charset="0"/>
                <a:ea typeface="Tahoma" panose="020B0604030504040204" pitchFamily="34" charset="0"/>
                <a:cs typeface="Tahoma" panose="020B0604030504040204" pitchFamily="34" charset="0"/>
              </a:rPr>
            </a:br>
            <a:r>
              <a:rPr lang="tr-TR" sz="4000" b="1" u="sng" dirty="0" smtClean="0">
                <a:solidFill>
                  <a:srgbClr val="0563C1"/>
                </a:solidFill>
                <a:latin typeface="Tahoma" panose="020B0604030504040204" pitchFamily="34" charset="0"/>
                <a:ea typeface="Tahoma" panose="020B0604030504040204" pitchFamily="34" charset="0"/>
                <a:cs typeface="Tahoma" panose="020B0604030504040204" pitchFamily="34" charset="0"/>
              </a:rPr>
              <a:t>  Birimlere Toplu Dağıtım Süreci</a:t>
            </a:r>
          </a:p>
          <a:p>
            <a:pPr algn="just">
              <a:spcBef>
                <a:spcPts val="600"/>
              </a:spcBef>
              <a:spcAft>
                <a:spcPts val="0"/>
              </a:spcAft>
            </a:pPr>
            <a:r>
              <a:rPr lang="tr-TR" dirty="0" smtClean="0"/>
              <a:t/>
            </a:r>
            <a:br>
              <a:rPr lang="tr-TR" dirty="0" smtClean="0"/>
            </a:br>
            <a:endParaRPr lang="tr-TR" dirty="0" smtClean="0"/>
          </a:p>
          <a:p>
            <a:endParaRPr lang="tr-TR" dirty="0" smtClean="0"/>
          </a:p>
          <a:p>
            <a:pPr algn="just"/>
            <a:r>
              <a:rPr lang="tr-TR" dirty="0"/>
              <a:t> </a:t>
            </a:r>
            <a:r>
              <a:rPr lang="tr-TR" dirty="0" smtClean="0"/>
              <a:t>                                                                                  </a:t>
            </a:r>
            <a:endParaRPr lang="tr-TR" dirty="0"/>
          </a:p>
          <a:p>
            <a:pPr algn="ctr"/>
            <a:endParaRPr lang="tr-TR" sz="4000" u="sng" dirty="0" smtClean="0">
              <a:solidFill>
                <a:srgbClr val="0563C1"/>
              </a:solidFill>
              <a:latin typeface="Times New Roman" panose="02020603050405020304" pitchFamily="18" charset="0"/>
              <a:cs typeface="Times New Roman" panose="02020603050405020304" pitchFamily="18" charset="0"/>
            </a:endParaRPr>
          </a:p>
          <a:p>
            <a:pPr algn="ctr"/>
            <a:endParaRPr lang="tr-TR" sz="4000" dirty="0">
              <a:latin typeface="Calibri" panose="020F0502020204030204" pitchFamily="34" charset="0"/>
              <a:ea typeface="Calibri" panose="020F0502020204030204" pitchFamily="34" charset="0"/>
              <a:cs typeface="Times New Roman" panose="02020603050405020304" pitchFamily="18" charset="0"/>
            </a:endParaRPr>
          </a:p>
          <a:p>
            <a:pPr algn="ctr"/>
            <a:endParaRPr lang="tr-TR" sz="4000" dirty="0">
              <a:solidFill>
                <a:srgbClr val="0070C0"/>
              </a:solidFill>
            </a:endParaRPr>
          </a:p>
        </p:txBody>
      </p:sp>
      <p:pic>
        <p:nvPicPr>
          <p:cNvPr id="14" name="Resim 1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55001" y="296054"/>
            <a:ext cx="2276055" cy="1566093"/>
          </a:xfrm>
          <a:prstGeom prst="rect">
            <a:avLst/>
          </a:prstGeom>
        </p:spPr>
      </p:pic>
      <p:graphicFrame>
        <p:nvGraphicFramePr>
          <p:cNvPr id="7" name="Diyagram 6"/>
          <p:cNvGraphicFramePr/>
          <p:nvPr>
            <p:extLst>
              <p:ext uri="{D42A27DB-BD31-4B8C-83A1-F6EECF244321}">
                <p14:modId xmlns:p14="http://schemas.microsoft.com/office/powerpoint/2010/main" val="415899945"/>
              </p:ext>
            </p:extLst>
          </p:nvPr>
        </p:nvGraphicFramePr>
        <p:xfrm>
          <a:off x="2083580" y="2674189"/>
          <a:ext cx="8284212" cy="3511962"/>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Tree>
    <p:extLst>
      <p:ext uri="{BB962C8B-B14F-4D97-AF65-F5344CB8AC3E}">
        <p14:creationId xmlns:p14="http://schemas.microsoft.com/office/powerpoint/2010/main" val="365443024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2793</TotalTime>
  <Words>1069</Words>
  <Application>Microsoft Office PowerPoint</Application>
  <PresentationFormat>Geniş ekran</PresentationFormat>
  <Paragraphs>187</Paragraphs>
  <Slides>13</Slides>
  <Notes>12</Notes>
  <HiddenSlides>0</HiddenSlides>
  <MMClips>0</MMClips>
  <ScaleCrop>false</ScaleCrop>
  <HeadingPairs>
    <vt:vector size="6" baseType="variant">
      <vt:variant>
        <vt:lpstr>Kullanılan Yazı Tipleri</vt:lpstr>
      </vt:variant>
      <vt:variant>
        <vt:i4>8</vt:i4>
      </vt:variant>
      <vt:variant>
        <vt:lpstr>Tema</vt:lpstr>
      </vt:variant>
      <vt:variant>
        <vt:i4>1</vt:i4>
      </vt:variant>
      <vt:variant>
        <vt:lpstr>Slayt Başlıkları</vt:lpstr>
      </vt:variant>
      <vt:variant>
        <vt:i4>13</vt:i4>
      </vt:variant>
    </vt:vector>
  </HeadingPairs>
  <TitlesOfParts>
    <vt:vector size="22" baseType="lpstr">
      <vt:lpstr>Arial</vt:lpstr>
      <vt:lpstr>Arial Black</vt:lpstr>
      <vt:lpstr>Calibri</vt:lpstr>
      <vt:lpstr>Calibri Light</vt:lpstr>
      <vt:lpstr>SSS</vt:lpstr>
      <vt:lpstr>Tahoma</vt:lpstr>
      <vt:lpstr>Times New Roman</vt:lpstr>
      <vt:lpstr>Wingdings</vt:lpstr>
      <vt:lpstr>Office Teması</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User</dc:creator>
  <cp:lastModifiedBy>User</cp:lastModifiedBy>
  <cp:revision>379</cp:revision>
  <cp:lastPrinted>2022-05-26T12:34:59Z</cp:lastPrinted>
  <dcterms:created xsi:type="dcterms:W3CDTF">2021-11-19T11:54:57Z</dcterms:created>
  <dcterms:modified xsi:type="dcterms:W3CDTF">2022-06-14T11:28:22Z</dcterms:modified>
</cp:coreProperties>
</file>