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8" r:id="rId2"/>
  </p:sldMasterIdLst>
  <p:notesMasterIdLst>
    <p:notesMasterId r:id="rId30"/>
  </p:notesMasterIdLst>
  <p:sldIdLst>
    <p:sldId id="257" r:id="rId3"/>
    <p:sldId id="260" r:id="rId4"/>
    <p:sldId id="262" r:id="rId5"/>
    <p:sldId id="263" r:id="rId6"/>
    <p:sldId id="270" r:id="rId7"/>
    <p:sldId id="265" r:id="rId8"/>
    <p:sldId id="264" r:id="rId9"/>
    <p:sldId id="258" r:id="rId10"/>
    <p:sldId id="272" r:id="rId11"/>
    <p:sldId id="268" r:id="rId12"/>
    <p:sldId id="285" r:id="rId13"/>
    <p:sldId id="279" r:id="rId14"/>
    <p:sldId id="280" r:id="rId15"/>
    <p:sldId id="278" r:id="rId16"/>
    <p:sldId id="273" r:id="rId17"/>
    <p:sldId id="282" r:id="rId18"/>
    <p:sldId id="287" r:id="rId19"/>
    <p:sldId id="288" r:id="rId20"/>
    <p:sldId id="289" r:id="rId21"/>
    <p:sldId id="290" r:id="rId22"/>
    <p:sldId id="291" r:id="rId23"/>
    <p:sldId id="292" r:id="rId24"/>
    <p:sldId id="293" r:id="rId25"/>
    <p:sldId id="294" r:id="rId26"/>
    <p:sldId id="295" r:id="rId27"/>
    <p:sldId id="296"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34D0E-660C-4B37-B663-52AD61401BE5}"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tr-TR"/>
        </a:p>
      </dgm:t>
    </dgm:pt>
    <dgm:pt modelId="{7BE543A4-E2DF-4570-9461-70EC95A9A39B}">
      <dgm:prSet custT="1"/>
      <dgm:spPr/>
      <dgm:t>
        <a:bodyPr/>
        <a:lstStyle/>
        <a:p>
          <a:pPr rtl="0"/>
          <a:r>
            <a:rPr lang="tr-TR" sz="2000" dirty="0" smtClean="0"/>
            <a:t>İş, mal veya hizmetin belirlenmiş usul ve esaslara uygun olarak alındığının onaylanması  </a:t>
          </a:r>
          <a:endParaRPr lang="tr-TR" sz="2000" dirty="0"/>
        </a:p>
      </dgm:t>
    </dgm:pt>
    <dgm:pt modelId="{F8E388E3-653E-4BEB-84D9-C83F0EE3803A}" type="parTrans" cxnId="{4C8A6DA9-325F-4A72-AC61-66E8A4B8A27B}">
      <dgm:prSet/>
      <dgm:spPr/>
      <dgm:t>
        <a:bodyPr/>
        <a:lstStyle/>
        <a:p>
          <a:endParaRPr lang="tr-TR" sz="2000"/>
        </a:p>
      </dgm:t>
    </dgm:pt>
    <dgm:pt modelId="{43240B9A-E19F-456C-A4A9-A6A6F8F03F71}" type="sibTrans" cxnId="{4C8A6DA9-325F-4A72-AC61-66E8A4B8A27B}">
      <dgm:prSet/>
      <dgm:spPr/>
      <dgm:t>
        <a:bodyPr/>
        <a:lstStyle/>
        <a:p>
          <a:endParaRPr lang="tr-TR" sz="2000"/>
        </a:p>
      </dgm:t>
    </dgm:pt>
    <dgm:pt modelId="{C172AA26-5954-4F30-B4E1-84BE6B1CE352}">
      <dgm:prSet custT="1"/>
      <dgm:spPr/>
      <dgm:t>
        <a:bodyPr/>
        <a:lstStyle/>
        <a:p>
          <a:pPr rtl="0"/>
          <a:r>
            <a:rPr lang="tr-TR" sz="2000" dirty="0" smtClean="0"/>
            <a:t>Gerçekleştirme belgelerinin düzenlenmiş olması gerekir.</a:t>
          </a:r>
          <a:endParaRPr lang="tr-TR" sz="2000" dirty="0"/>
        </a:p>
      </dgm:t>
    </dgm:pt>
    <dgm:pt modelId="{521B1B2D-6D14-4D72-BC76-F3CEC6CE0C76}" type="parTrans" cxnId="{1131FAB7-C3F6-450F-AA46-E5746527597B}">
      <dgm:prSet/>
      <dgm:spPr/>
      <dgm:t>
        <a:bodyPr/>
        <a:lstStyle/>
        <a:p>
          <a:endParaRPr lang="tr-TR" sz="2000"/>
        </a:p>
      </dgm:t>
    </dgm:pt>
    <dgm:pt modelId="{603C2E05-C015-46D0-9136-D077ADD89871}" type="sibTrans" cxnId="{1131FAB7-C3F6-450F-AA46-E5746527597B}">
      <dgm:prSet/>
      <dgm:spPr/>
      <dgm:t>
        <a:bodyPr/>
        <a:lstStyle/>
        <a:p>
          <a:endParaRPr lang="tr-TR" sz="2000"/>
        </a:p>
      </dgm:t>
    </dgm:pt>
    <dgm:pt modelId="{8297C66A-3690-4734-9FE7-4D7063E636AC}">
      <dgm:prSet custT="1"/>
      <dgm:spPr/>
      <dgm:t>
        <a:bodyPr/>
        <a:lstStyle/>
        <a:p>
          <a:pPr rtl="0"/>
          <a:r>
            <a:rPr lang="tr-TR" sz="2000" dirty="0" smtClean="0"/>
            <a:t>Ödeme emri belgesinin harcama yetkilisince imzalanması ve </a:t>
          </a:r>
          <a:endParaRPr lang="tr-TR" sz="2000" dirty="0"/>
        </a:p>
      </dgm:t>
    </dgm:pt>
    <dgm:pt modelId="{3FBE2067-26D8-477E-AE8D-839459E250F3}" type="parTrans" cxnId="{097C2218-B65B-4CB4-AC92-A86A5FD9AEE8}">
      <dgm:prSet/>
      <dgm:spPr/>
      <dgm:t>
        <a:bodyPr/>
        <a:lstStyle/>
        <a:p>
          <a:endParaRPr lang="tr-TR" sz="2000"/>
        </a:p>
      </dgm:t>
    </dgm:pt>
    <dgm:pt modelId="{5FAEF270-2AD7-4AA7-B0D2-C1EB6DAD1785}" type="sibTrans" cxnId="{097C2218-B65B-4CB4-AC92-A86A5FD9AEE8}">
      <dgm:prSet/>
      <dgm:spPr/>
      <dgm:t>
        <a:bodyPr/>
        <a:lstStyle/>
        <a:p>
          <a:endParaRPr lang="tr-TR" sz="2000"/>
        </a:p>
      </dgm:t>
    </dgm:pt>
    <dgm:pt modelId="{CE242F83-ACE9-41FE-A48D-591F2FD4B037}">
      <dgm:prSet custT="1"/>
      <dgm:spPr/>
      <dgm:t>
        <a:bodyPr/>
        <a:lstStyle/>
        <a:p>
          <a:pPr rtl="0"/>
          <a:r>
            <a:rPr lang="tr-TR" sz="2000" smtClean="0"/>
            <a:t>Tutarın hak sahibine ödenmesiyle tamamlanır. </a:t>
          </a:r>
          <a:endParaRPr lang="tr-TR" sz="2000"/>
        </a:p>
      </dgm:t>
    </dgm:pt>
    <dgm:pt modelId="{72AE061B-704A-45D4-A42C-A79FCD54FA3A}" type="sibTrans" cxnId="{9504B8B9-501E-46E7-A29A-1D58299401EF}">
      <dgm:prSet/>
      <dgm:spPr/>
      <dgm:t>
        <a:bodyPr/>
        <a:lstStyle/>
        <a:p>
          <a:endParaRPr lang="tr-TR" sz="2000"/>
        </a:p>
      </dgm:t>
    </dgm:pt>
    <dgm:pt modelId="{765CBA89-9C42-4872-851A-7CFAA30498C7}" type="parTrans" cxnId="{9504B8B9-501E-46E7-A29A-1D58299401EF}">
      <dgm:prSet/>
      <dgm:spPr/>
      <dgm:t>
        <a:bodyPr/>
        <a:lstStyle/>
        <a:p>
          <a:endParaRPr lang="tr-TR" sz="2000"/>
        </a:p>
      </dgm:t>
    </dgm:pt>
    <dgm:pt modelId="{0E4813A8-7CC4-4648-BFFA-AAD9F55F464C}" type="pres">
      <dgm:prSet presAssocID="{49A34D0E-660C-4B37-B663-52AD61401BE5}" presName="Name0" presStyleCnt="0">
        <dgm:presLayoutVars>
          <dgm:dir/>
          <dgm:resizeHandles val="exact"/>
        </dgm:presLayoutVars>
      </dgm:prSet>
      <dgm:spPr/>
      <dgm:t>
        <a:bodyPr/>
        <a:lstStyle/>
        <a:p>
          <a:endParaRPr lang="tr-TR"/>
        </a:p>
      </dgm:t>
    </dgm:pt>
    <dgm:pt modelId="{353A04F9-B269-4EB3-89F7-CBB94E6B3765}" type="pres">
      <dgm:prSet presAssocID="{7BE543A4-E2DF-4570-9461-70EC95A9A39B}" presName="Name5" presStyleLbl="vennNode1" presStyleIdx="0" presStyleCnt="4">
        <dgm:presLayoutVars>
          <dgm:bulletEnabled val="1"/>
        </dgm:presLayoutVars>
      </dgm:prSet>
      <dgm:spPr/>
      <dgm:t>
        <a:bodyPr/>
        <a:lstStyle/>
        <a:p>
          <a:endParaRPr lang="tr-TR"/>
        </a:p>
      </dgm:t>
    </dgm:pt>
    <dgm:pt modelId="{110C0001-5B01-4CEE-862C-2B265D608B57}" type="pres">
      <dgm:prSet presAssocID="{43240B9A-E19F-456C-A4A9-A6A6F8F03F71}" presName="space" presStyleCnt="0"/>
      <dgm:spPr/>
    </dgm:pt>
    <dgm:pt modelId="{32A6C376-BF00-4E01-81DE-085A59E160E9}" type="pres">
      <dgm:prSet presAssocID="{C172AA26-5954-4F30-B4E1-84BE6B1CE352}" presName="Name5" presStyleLbl="vennNode1" presStyleIdx="1" presStyleCnt="4">
        <dgm:presLayoutVars>
          <dgm:bulletEnabled val="1"/>
        </dgm:presLayoutVars>
      </dgm:prSet>
      <dgm:spPr/>
      <dgm:t>
        <a:bodyPr/>
        <a:lstStyle/>
        <a:p>
          <a:endParaRPr lang="tr-TR"/>
        </a:p>
      </dgm:t>
    </dgm:pt>
    <dgm:pt modelId="{CBB369A3-FBBA-4B00-9C72-E52E02129926}" type="pres">
      <dgm:prSet presAssocID="{603C2E05-C015-46D0-9136-D077ADD89871}" presName="space" presStyleCnt="0"/>
      <dgm:spPr/>
    </dgm:pt>
    <dgm:pt modelId="{B841669E-6E90-4174-85F1-493D5FABC334}" type="pres">
      <dgm:prSet presAssocID="{8297C66A-3690-4734-9FE7-4D7063E636AC}" presName="Name5" presStyleLbl="vennNode1" presStyleIdx="2" presStyleCnt="4">
        <dgm:presLayoutVars>
          <dgm:bulletEnabled val="1"/>
        </dgm:presLayoutVars>
      </dgm:prSet>
      <dgm:spPr/>
      <dgm:t>
        <a:bodyPr/>
        <a:lstStyle/>
        <a:p>
          <a:endParaRPr lang="tr-TR"/>
        </a:p>
      </dgm:t>
    </dgm:pt>
    <dgm:pt modelId="{1A18BE75-4D05-4DA0-AD8F-1C6ED757C15A}" type="pres">
      <dgm:prSet presAssocID="{5FAEF270-2AD7-4AA7-B0D2-C1EB6DAD1785}" presName="space" presStyleCnt="0"/>
      <dgm:spPr/>
    </dgm:pt>
    <dgm:pt modelId="{4F05D951-44BC-4185-85FD-8D018939F642}" type="pres">
      <dgm:prSet presAssocID="{CE242F83-ACE9-41FE-A48D-591F2FD4B037}" presName="Name5" presStyleLbl="vennNode1" presStyleIdx="3" presStyleCnt="4">
        <dgm:presLayoutVars>
          <dgm:bulletEnabled val="1"/>
        </dgm:presLayoutVars>
      </dgm:prSet>
      <dgm:spPr/>
      <dgm:t>
        <a:bodyPr/>
        <a:lstStyle/>
        <a:p>
          <a:endParaRPr lang="tr-TR"/>
        </a:p>
      </dgm:t>
    </dgm:pt>
  </dgm:ptLst>
  <dgm:cxnLst>
    <dgm:cxn modelId="{097C2218-B65B-4CB4-AC92-A86A5FD9AEE8}" srcId="{49A34D0E-660C-4B37-B663-52AD61401BE5}" destId="{8297C66A-3690-4734-9FE7-4D7063E636AC}" srcOrd="2" destOrd="0" parTransId="{3FBE2067-26D8-477E-AE8D-839459E250F3}" sibTransId="{5FAEF270-2AD7-4AA7-B0D2-C1EB6DAD1785}"/>
    <dgm:cxn modelId="{229CF423-3C5F-40F4-9E7C-9318FF3EDA60}" type="presOf" srcId="{C172AA26-5954-4F30-B4E1-84BE6B1CE352}" destId="{32A6C376-BF00-4E01-81DE-085A59E160E9}" srcOrd="0" destOrd="0" presId="urn:microsoft.com/office/officeart/2005/8/layout/venn3"/>
    <dgm:cxn modelId="{1131FAB7-C3F6-450F-AA46-E5746527597B}" srcId="{49A34D0E-660C-4B37-B663-52AD61401BE5}" destId="{C172AA26-5954-4F30-B4E1-84BE6B1CE352}" srcOrd="1" destOrd="0" parTransId="{521B1B2D-6D14-4D72-BC76-F3CEC6CE0C76}" sibTransId="{603C2E05-C015-46D0-9136-D077ADD89871}"/>
    <dgm:cxn modelId="{678C14AD-3414-4D58-858E-2D63A3B6D967}" type="presOf" srcId="{7BE543A4-E2DF-4570-9461-70EC95A9A39B}" destId="{353A04F9-B269-4EB3-89F7-CBB94E6B3765}" srcOrd="0" destOrd="0" presId="urn:microsoft.com/office/officeart/2005/8/layout/venn3"/>
    <dgm:cxn modelId="{4C8A6DA9-325F-4A72-AC61-66E8A4B8A27B}" srcId="{49A34D0E-660C-4B37-B663-52AD61401BE5}" destId="{7BE543A4-E2DF-4570-9461-70EC95A9A39B}" srcOrd="0" destOrd="0" parTransId="{F8E388E3-653E-4BEB-84D9-C83F0EE3803A}" sibTransId="{43240B9A-E19F-456C-A4A9-A6A6F8F03F71}"/>
    <dgm:cxn modelId="{30DCE784-6E95-432D-897F-6EA37B1B7C1F}" type="presOf" srcId="{8297C66A-3690-4734-9FE7-4D7063E636AC}" destId="{B841669E-6E90-4174-85F1-493D5FABC334}" srcOrd="0" destOrd="0" presId="urn:microsoft.com/office/officeart/2005/8/layout/venn3"/>
    <dgm:cxn modelId="{DE2983DF-76FB-45A7-8584-9D6A84BA8322}" type="presOf" srcId="{49A34D0E-660C-4B37-B663-52AD61401BE5}" destId="{0E4813A8-7CC4-4648-BFFA-AAD9F55F464C}" srcOrd="0" destOrd="0" presId="urn:microsoft.com/office/officeart/2005/8/layout/venn3"/>
    <dgm:cxn modelId="{3DE9425F-7ABE-447D-BD2A-C39C2E07790C}" type="presOf" srcId="{CE242F83-ACE9-41FE-A48D-591F2FD4B037}" destId="{4F05D951-44BC-4185-85FD-8D018939F642}" srcOrd="0" destOrd="0" presId="urn:microsoft.com/office/officeart/2005/8/layout/venn3"/>
    <dgm:cxn modelId="{9504B8B9-501E-46E7-A29A-1D58299401EF}" srcId="{49A34D0E-660C-4B37-B663-52AD61401BE5}" destId="{CE242F83-ACE9-41FE-A48D-591F2FD4B037}" srcOrd="3" destOrd="0" parTransId="{765CBA89-9C42-4872-851A-7CFAA30498C7}" sibTransId="{72AE061B-704A-45D4-A42C-A79FCD54FA3A}"/>
    <dgm:cxn modelId="{BB4DB0ED-2B1E-4ED5-9CB8-B098ABE9E7E7}" type="presParOf" srcId="{0E4813A8-7CC4-4648-BFFA-AAD9F55F464C}" destId="{353A04F9-B269-4EB3-89F7-CBB94E6B3765}" srcOrd="0" destOrd="0" presId="urn:microsoft.com/office/officeart/2005/8/layout/venn3"/>
    <dgm:cxn modelId="{80C12D1B-A5E2-46EA-8952-CF6D78F4AE0C}" type="presParOf" srcId="{0E4813A8-7CC4-4648-BFFA-AAD9F55F464C}" destId="{110C0001-5B01-4CEE-862C-2B265D608B57}" srcOrd="1" destOrd="0" presId="urn:microsoft.com/office/officeart/2005/8/layout/venn3"/>
    <dgm:cxn modelId="{89DEDABB-6E83-4D52-BB7B-7B56EBB09365}" type="presParOf" srcId="{0E4813A8-7CC4-4648-BFFA-AAD9F55F464C}" destId="{32A6C376-BF00-4E01-81DE-085A59E160E9}" srcOrd="2" destOrd="0" presId="urn:microsoft.com/office/officeart/2005/8/layout/venn3"/>
    <dgm:cxn modelId="{4111CEB5-D472-462B-B406-B5E451D29DC6}" type="presParOf" srcId="{0E4813A8-7CC4-4648-BFFA-AAD9F55F464C}" destId="{CBB369A3-FBBA-4B00-9C72-E52E02129926}" srcOrd="3" destOrd="0" presId="urn:microsoft.com/office/officeart/2005/8/layout/venn3"/>
    <dgm:cxn modelId="{9B4A6740-96F4-4B73-8477-7DB9F969F7A7}" type="presParOf" srcId="{0E4813A8-7CC4-4648-BFFA-AAD9F55F464C}" destId="{B841669E-6E90-4174-85F1-493D5FABC334}" srcOrd="4" destOrd="0" presId="urn:microsoft.com/office/officeart/2005/8/layout/venn3"/>
    <dgm:cxn modelId="{B9C37DF5-28A5-41A0-BCBC-3CA239AC842D}" type="presParOf" srcId="{0E4813A8-7CC4-4648-BFFA-AAD9F55F464C}" destId="{1A18BE75-4D05-4DA0-AD8F-1C6ED757C15A}" srcOrd="5" destOrd="0" presId="urn:microsoft.com/office/officeart/2005/8/layout/venn3"/>
    <dgm:cxn modelId="{89BE8D3D-F06C-4D60-B5DD-F441F96EA774}" type="presParOf" srcId="{0E4813A8-7CC4-4648-BFFA-AAD9F55F464C}" destId="{4F05D951-44BC-4185-85FD-8D018939F642}"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04F18-2962-4292-87F5-996584895D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A61348B-59E9-48E8-A245-D084BB9AD76B}">
      <dgm:prSet custT="1"/>
      <dgm:spPr/>
      <dgm:t>
        <a:bodyPr anchor="ctr"/>
        <a:lstStyle/>
        <a:p>
          <a:pPr rtl="0"/>
          <a:r>
            <a:rPr lang="tr-TR" sz="2800" dirty="0" smtClean="0">
              <a:latin typeface="Times New Roman" panose="02020603050405020304" pitchFamily="18" charset="0"/>
              <a:cs typeface="Times New Roman" panose="02020603050405020304" pitchFamily="18" charset="0"/>
            </a:rPr>
            <a:t>İlgili idare hakkındaki genel bilgilerle birlikte; </a:t>
          </a:r>
          <a:endParaRPr lang="tr-TR" sz="2800" dirty="0">
            <a:latin typeface="Times New Roman" panose="02020603050405020304" pitchFamily="18" charset="0"/>
            <a:cs typeface="Times New Roman" panose="02020603050405020304" pitchFamily="18" charset="0"/>
          </a:endParaRPr>
        </a:p>
      </dgm:t>
    </dgm:pt>
    <dgm:pt modelId="{2724838C-9687-4469-BE36-6BD869B0800B}" type="parTrans" cxnId="{692FA9DA-8F46-4E91-94A3-36FC4E925CC0}">
      <dgm:prSet/>
      <dgm:spPr/>
      <dgm:t>
        <a:bodyPr/>
        <a:lstStyle/>
        <a:p>
          <a:endParaRPr lang="tr-TR" sz="2000">
            <a:latin typeface="Times New Roman" panose="02020603050405020304" pitchFamily="18" charset="0"/>
            <a:cs typeface="Times New Roman" panose="02020603050405020304" pitchFamily="18" charset="0"/>
          </a:endParaRPr>
        </a:p>
      </dgm:t>
    </dgm:pt>
    <dgm:pt modelId="{07C11B59-7A38-4D73-A2B1-0DC4D79AE3B2}" type="sibTrans" cxnId="{692FA9DA-8F46-4E91-94A3-36FC4E925CC0}">
      <dgm:prSet/>
      <dgm:spPr/>
      <dgm:t>
        <a:bodyPr/>
        <a:lstStyle/>
        <a:p>
          <a:endParaRPr lang="tr-TR" sz="2000">
            <a:latin typeface="Times New Roman" panose="02020603050405020304" pitchFamily="18" charset="0"/>
            <a:cs typeface="Times New Roman" panose="02020603050405020304" pitchFamily="18" charset="0"/>
          </a:endParaRPr>
        </a:p>
      </dgm:t>
    </dgm:pt>
    <dgm:pt modelId="{2F6BDC04-A0B3-406E-B8C4-123194D67ACA}">
      <dgm:prSet custT="1"/>
      <dgm:spPr/>
      <dgm:t>
        <a:bodyPr anchor="ctr"/>
        <a:lstStyle/>
        <a:p>
          <a:pPr rtl="0"/>
          <a:r>
            <a:rPr lang="tr-TR" sz="2800" dirty="0" smtClean="0">
              <a:latin typeface="Times New Roman" panose="02020603050405020304" pitchFamily="18" charset="0"/>
              <a:cs typeface="Times New Roman" panose="02020603050405020304" pitchFamily="18" charset="0"/>
            </a:rPr>
            <a:t>Kullanılan kaynakları, bütçe hedef ve gerçekleşmeleri ile meydana gelen sapmaların nedenlerini, </a:t>
          </a:r>
          <a:endParaRPr lang="tr-TR" sz="2800" dirty="0">
            <a:latin typeface="Times New Roman" panose="02020603050405020304" pitchFamily="18" charset="0"/>
            <a:cs typeface="Times New Roman" panose="02020603050405020304" pitchFamily="18" charset="0"/>
          </a:endParaRPr>
        </a:p>
      </dgm:t>
    </dgm:pt>
    <dgm:pt modelId="{6F695C9E-9353-43E1-99EF-790D4E9C3EDD}" type="parTrans" cxnId="{703F15D5-AA8D-4170-B2CB-918C6B0844BB}">
      <dgm:prSet/>
      <dgm:spPr/>
      <dgm:t>
        <a:bodyPr/>
        <a:lstStyle/>
        <a:p>
          <a:endParaRPr lang="tr-TR" sz="2000">
            <a:latin typeface="Times New Roman" panose="02020603050405020304" pitchFamily="18" charset="0"/>
            <a:cs typeface="Times New Roman" panose="02020603050405020304" pitchFamily="18" charset="0"/>
          </a:endParaRPr>
        </a:p>
      </dgm:t>
    </dgm:pt>
    <dgm:pt modelId="{6786D547-1F4D-4708-AC73-7D1BD2380202}" type="sibTrans" cxnId="{703F15D5-AA8D-4170-B2CB-918C6B0844BB}">
      <dgm:prSet/>
      <dgm:spPr/>
      <dgm:t>
        <a:bodyPr/>
        <a:lstStyle/>
        <a:p>
          <a:endParaRPr lang="tr-TR" sz="2000">
            <a:latin typeface="Times New Roman" panose="02020603050405020304" pitchFamily="18" charset="0"/>
            <a:cs typeface="Times New Roman" panose="02020603050405020304" pitchFamily="18" charset="0"/>
          </a:endParaRPr>
        </a:p>
      </dgm:t>
    </dgm:pt>
    <dgm:pt modelId="{1F5C52BB-40D4-4FEE-A3B9-ECE956FAAE95}">
      <dgm:prSet custT="1"/>
      <dgm:spPr/>
      <dgm:t>
        <a:bodyPr anchor="ctr"/>
        <a:lstStyle/>
        <a:p>
          <a:pPr rtl="0"/>
          <a:r>
            <a:rPr lang="tr-TR" sz="2800" dirty="0" smtClean="0">
              <a:latin typeface="Times New Roman" panose="02020603050405020304" pitchFamily="18" charset="0"/>
              <a:cs typeface="Times New Roman" panose="02020603050405020304" pitchFamily="18" charset="0"/>
            </a:rPr>
            <a:t>Stratejik plan ve performans programı uyarınca yürütülen faaliyetleri ve performans bilgilerini içerecek şekilde düzenlenir.</a:t>
          </a:r>
          <a:endParaRPr lang="tr-TR" sz="2800" dirty="0">
            <a:latin typeface="Times New Roman" panose="02020603050405020304" pitchFamily="18" charset="0"/>
            <a:cs typeface="Times New Roman" panose="02020603050405020304" pitchFamily="18" charset="0"/>
          </a:endParaRPr>
        </a:p>
      </dgm:t>
    </dgm:pt>
    <dgm:pt modelId="{5C9AE047-0A05-4BB5-8D23-2D0E04DF5630}" type="parTrans" cxnId="{8C9A8DF3-CCD9-429D-B2D1-4571194D4C43}">
      <dgm:prSet/>
      <dgm:spPr/>
      <dgm:t>
        <a:bodyPr/>
        <a:lstStyle/>
        <a:p>
          <a:endParaRPr lang="tr-TR" sz="2000">
            <a:latin typeface="Times New Roman" panose="02020603050405020304" pitchFamily="18" charset="0"/>
            <a:cs typeface="Times New Roman" panose="02020603050405020304" pitchFamily="18" charset="0"/>
          </a:endParaRPr>
        </a:p>
      </dgm:t>
    </dgm:pt>
    <dgm:pt modelId="{B492552A-617A-4309-9F08-EC216FE56CD4}" type="sibTrans" cxnId="{8C9A8DF3-CCD9-429D-B2D1-4571194D4C43}">
      <dgm:prSet/>
      <dgm:spPr/>
      <dgm:t>
        <a:bodyPr/>
        <a:lstStyle/>
        <a:p>
          <a:endParaRPr lang="tr-TR" sz="2000">
            <a:latin typeface="Times New Roman" panose="02020603050405020304" pitchFamily="18" charset="0"/>
            <a:cs typeface="Times New Roman" panose="02020603050405020304" pitchFamily="18" charset="0"/>
          </a:endParaRPr>
        </a:p>
      </dgm:t>
    </dgm:pt>
    <dgm:pt modelId="{4609234A-5FF0-4885-A36D-B6AC6032B4F7}">
      <dgm:prSet custT="1"/>
      <dgm:spPr/>
      <dgm:t>
        <a:bodyPr anchor="ctr"/>
        <a:lstStyle/>
        <a:p>
          <a:pPr rtl="0"/>
          <a:r>
            <a:rPr lang="tr-TR" sz="2800" dirty="0" smtClean="0">
              <a:latin typeface="Times New Roman" panose="02020603050405020304" pitchFamily="18" charset="0"/>
              <a:cs typeface="Times New Roman" panose="02020603050405020304" pitchFamily="18" charset="0"/>
            </a:rPr>
            <a:t>Varlık ve yükümlülükleri ile yardım yapılan birlik, kurum ve kuruluşların faaliyetlerine ilişkin bilgileri de kapsayan mali bilgileri; </a:t>
          </a:r>
          <a:endParaRPr lang="tr-TR" sz="2800" dirty="0">
            <a:latin typeface="Times New Roman" panose="02020603050405020304" pitchFamily="18" charset="0"/>
            <a:cs typeface="Times New Roman" panose="02020603050405020304" pitchFamily="18" charset="0"/>
          </a:endParaRPr>
        </a:p>
      </dgm:t>
    </dgm:pt>
    <dgm:pt modelId="{3F2D1D8E-E9C7-47F4-8863-DDD45A03B069}" type="parTrans" cxnId="{DB5B2E68-72A9-4549-B288-319B384A5655}">
      <dgm:prSet/>
      <dgm:spPr/>
      <dgm:t>
        <a:bodyPr/>
        <a:lstStyle/>
        <a:p>
          <a:endParaRPr lang="tr-TR" sz="2000">
            <a:latin typeface="Times New Roman" panose="02020603050405020304" pitchFamily="18" charset="0"/>
            <a:cs typeface="Times New Roman" panose="02020603050405020304" pitchFamily="18" charset="0"/>
          </a:endParaRPr>
        </a:p>
      </dgm:t>
    </dgm:pt>
    <dgm:pt modelId="{591B10D5-5E3B-475B-AB15-7D190DECA8AA}" type="sibTrans" cxnId="{DB5B2E68-72A9-4549-B288-319B384A5655}">
      <dgm:prSet/>
      <dgm:spPr/>
      <dgm:t>
        <a:bodyPr/>
        <a:lstStyle/>
        <a:p>
          <a:endParaRPr lang="tr-TR" sz="2000">
            <a:latin typeface="Times New Roman" panose="02020603050405020304" pitchFamily="18" charset="0"/>
            <a:cs typeface="Times New Roman" panose="02020603050405020304" pitchFamily="18" charset="0"/>
          </a:endParaRPr>
        </a:p>
      </dgm:t>
    </dgm:pt>
    <dgm:pt modelId="{E1634743-765F-456B-9781-4A11E413ADA1}" type="pres">
      <dgm:prSet presAssocID="{7A604F18-2962-4292-87F5-996584895D36}" presName="linear" presStyleCnt="0">
        <dgm:presLayoutVars>
          <dgm:animLvl val="lvl"/>
          <dgm:resizeHandles val="exact"/>
        </dgm:presLayoutVars>
      </dgm:prSet>
      <dgm:spPr/>
      <dgm:t>
        <a:bodyPr/>
        <a:lstStyle/>
        <a:p>
          <a:endParaRPr lang="tr-TR"/>
        </a:p>
      </dgm:t>
    </dgm:pt>
    <dgm:pt modelId="{FD9534DC-D5B3-4D9D-8222-FE3A1F799588}" type="pres">
      <dgm:prSet presAssocID="{2A61348B-59E9-48E8-A245-D084BB9AD76B}" presName="parentText" presStyleLbl="node1" presStyleIdx="0" presStyleCnt="4">
        <dgm:presLayoutVars>
          <dgm:chMax val="0"/>
          <dgm:bulletEnabled val="1"/>
        </dgm:presLayoutVars>
      </dgm:prSet>
      <dgm:spPr/>
      <dgm:t>
        <a:bodyPr/>
        <a:lstStyle/>
        <a:p>
          <a:endParaRPr lang="tr-TR"/>
        </a:p>
      </dgm:t>
    </dgm:pt>
    <dgm:pt modelId="{247E1345-5AB5-4F5A-9274-6126A11E5CAB}" type="pres">
      <dgm:prSet presAssocID="{07C11B59-7A38-4D73-A2B1-0DC4D79AE3B2}" presName="spacer" presStyleCnt="0"/>
      <dgm:spPr/>
    </dgm:pt>
    <dgm:pt modelId="{511A24C6-0A66-448E-8AA2-34ACDCB3AFDE}" type="pres">
      <dgm:prSet presAssocID="{2F6BDC04-A0B3-406E-B8C4-123194D67ACA}" presName="parentText" presStyleLbl="node1" presStyleIdx="1" presStyleCnt="4">
        <dgm:presLayoutVars>
          <dgm:chMax val="0"/>
          <dgm:bulletEnabled val="1"/>
        </dgm:presLayoutVars>
      </dgm:prSet>
      <dgm:spPr/>
      <dgm:t>
        <a:bodyPr/>
        <a:lstStyle/>
        <a:p>
          <a:endParaRPr lang="tr-TR"/>
        </a:p>
      </dgm:t>
    </dgm:pt>
    <dgm:pt modelId="{839EF9A2-1A89-40D7-861E-99C509E748A5}" type="pres">
      <dgm:prSet presAssocID="{6786D547-1F4D-4708-AC73-7D1BD2380202}" presName="spacer" presStyleCnt="0"/>
      <dgm:spPr/>
    </dgm:pt>
    <dgm:pt modelId="{A8F6CCC6-98BF-4F7E-A9CE-AADA0742250C}" type="pres">
      <dgm:prSet presAssocID="{4609234A-5FF0-4885-A36D-B6AC6032B4F7}" presName="parentText" presStyleLbl="node1" presStyleIdx="2" presStyleCnt="4">
        <dgm:presLayoutVars>
          <dgm:chMax val="0"/>
          <dgm:bulletEnabled val="1"/>
        </dgm:presLayoutVars>
      </dgm:prSet>
      <dgm:spPr/>
      <dgm:t>
        <a:bodyPr/>
        <a:lstStyle/>
        <a:p>
          <a:endParaRPr lang="tr-TR"/>
        </a:p>
      </dgm:t>
    </dgm:pt>
    <dgm:pt modelId="{CB48A29D-FEAF-495E-9E88-91DF5E1D5E4C}" type="pres">
      <dgm:prSet presAssocID="{591B10D5-5E3B-475B-AB15-7D190DECA8AA}" presName="spacer" presStyleCnt="0"/>
      <dgm:spPr/>
    </dgm:pt>
    <dgm:pt modelId="{20B31C22-42CA-4DF1-A7FB-3D77EAF70BEA}" type="pres">
      <dgm:prSet presAssocID="{1F5C52BB-40D4-4FEE-A3B9-ECE956FAAE95}" presName="parentText" presStyleLbl="node1" presStyleIdx="3" presStyleCnt="4">
        <dgm:presLayoutVars>
          <dgm:chMax val="0"/>
          <dgm:bulletEnabled val="1"/>
        </dgm:presLayoutVars>
      </dgm:prSet>
      <dgm:spPr/>
      <dgm:t>
        <a:bodyPr/>
        <a:lstStyle/>
        <a:p>
          <a:endParaRPr lang="tr-TR"/>
        </a:p>
      </dgm:t>
    </dgm:pt>
  </dgm:ptLst>
  <dgm:cxnLst>
    <dgm:cxn modelId="{F6F74B63-C2E5-448F-9510-3FFBE3B0AF98}" type="presOf" srcId="{2A61348B-59E9-48E8-A245-D084BB9AD76B}" destId="{FD9534DC-D5B3-4D9D-8222-FE3A1F799588}" srcOrd="0" destOrd="0" presId="urn:microsoft.com/office/officeart/2005/8/layout/vList2"/>
    <dgm:cxn modelId="{4426D12B-2EE8-436E-9462-BEF20C96EA13}" type="presOf" srcId="{2F6BDC04-A0B3-406E-B8C4-123194D67ACA}" destId="{511A24C6-0A66-448E-8AA2-34ACDCB3AFDE}" srcOrd="0" destOrd="0" presId="urn:microsoft.com/office/officeart/2005/8/layout/vList2"/>
    <dgm:cxn modelId="{DB5B2E68-72A9-4549-B288-319B384A5655}" srcId="{7A604F18-2962-4292-87F5-996584895D36}" destId="{4609234A-5FF0-4885-A36D-B6AC6032B4F7}" srcOrd="2" destOrd="0" parTransId="{3F2D1D8E-E9C7-47F4-8863-DDD45A03B069}" sibTransId="{591B10D5-5E3B-475B-AB15-7D190DECA8AA}"/>
    <dgm:cxn modelId="{C68D11EA-612D-456C-AC71-0432C6E268AC}" type="presOf" srcId="{4609234A-5FF0-4885-A36D-B6AC6032B4F7}" destId="{A8F6CCC6-98BF-4F7E-A9CE-AADA0742250C}" srcOrd="0" destOrd="0" presId="urn:microsoft.com/office/officeart/2005/8/layout/vList2"/>
    <dgm:cxn modelId="{703F15D5-AA8D-4170-B2CB-918C6B0844BB}" srcId="{7A604F18-2962-4292-87F5-996584895D36}" destId="{2F6BDC04-A0B3-406E-B8C4-123194D67ACA}" srcOrd="1" destOrd="0" parTransId="{6F695C9E-9353-43E1-99EF-790D4E9C3EDD}" sibTransId="{6786D547-1F4D-4708-AC73-7D1BD2380202}"/>
    <dgm:cxn modelId="{692FA9DA-8F46-4E91-94A3-36FC4E925CC0}" srcId="{7A604F18-2962-4292-87F5-996584895D36}" destId="{2A61348B-59E9-48E8-A245-D084BB9AD76B}" srcOrd="0" destOrd="0" parTransId="{2724838C-9687-4469-BE36-6BD869B0800B}" sibTransId="{07C11B59-7A38-4D73-A2B1-0DC4D79AE3B2}"/>
    <dgm:cxn modelId="{8FA8D803-A30F-43A3-BC3F-04F6FD81F3D3}" type="presOf" srcId="{7A604F18-2962-4292-87F5-996584895D36}" destId="{E1634743-765F-456B-9781-4A11E413ADA1}" srcOrd="0" destOrd="0" presId="urn:microsoft.com/office/officeart/2005/8/layout/vList2"/>
    <dgm:cxn modelId="{8C9A8DF3-CCD9-429D-B2D1-4571194D4C43}" srcId="{7A604F18-2962-4292-87F5-996584895D36}" destId="{1F5C52BB-40D4-4FEE-A3B9-ECE956FAAE95}" srcOrd="3" destOrd="0" parTransId="{5C9AE047-0A05-4BB5-8D23-2D0E04DF5630}" sibTransId="{B492552A-617A-4309-9F08-EC216FE56CD4}"/>
    <dgm:cxn modelId="{9DF37D79-1D55-40C1-8CA0-0CC49A43D1DE}" type="presOf" srcId="{1F5C52BB-40D4-4FEE-A3B9-ECE956FAAE95}" destId="{20B31C22-42CA-4DF1-A7FB-3D77EAF70BEA}" srcOrd="0" destOrd="0" presId="urn:microsoft.com/office/officeart/2005/8/layout/vList2"/>
    <dgm:cxn modelId="{76D18296-CCF5-4EA5-9AD4-DE3EB92714C3}" type="presParOf" srcId="{E1634743-765F-456B-9781-4A11E413ADA1}" destId="{FD9534DC-D5B3-4D9D-8222-FE3A1F799588}" srcOrd="0" destOrd="0" presId="urn:microsoft.com/office/officeart/2005/8/layout/vList2"/>
    <dgm:cxn modelId="{DC8AFD7C-F7B4-4A53-B183-4D4B53E8818E}" type="presParOf" srcId="{E1634743-765F-456B-9781-4A11E413ADA1}" destId="{247E1345-5AB5-4F5A-9274-6126A11E5CAB}" srcOrd="1" destOrd="0" presId="urn:microsoft.com/office/officeart/2005/8/layout/vList2"/>
    <dgm:cxn modelId="{4F74C476-7FCE-4B3A-9A7E-21E59EA565F7}" type="presParOf" srcId="{E1634743-765F-456B-9781-4A11E413ADA1}" destId="{511A24C6-0A66-448E-8AA2-34ACDCB3AFDE}" srcOrd="2" destOrd="0" presId="urn:microsoft.com/office/officeart/2005/8/layout/vList2"/>
    <dgm:cxn modelId="{F8139D7C-6109-462A-87C2-114A11F20D7A}" type="presParOf" srcId="{E1634743-765F-456B-9781-4A11E413ADA1}" destId="{839EF9A2-1A89-40D7-861E-99C509E748A5}" srcOrd="3" destOrd="0" presId="urn:microsoft.com/office/officeart/2005/8/layout/vList2"/>
    <dgm:cxn modelId="{FC57D9E6-CAC8-4A2D-8A32-477CB7E8FA06}" type="presParOf" srcId="{E1634743-765F-456B-9781-4A11E413ADA1}" destId="{A8F6CCC6-98BF-4F7E-A9CE-AADA0742250C}" srcOrd="4" destOrd="0" presId="urn:microsoft.com/office/officeart/2005/8/layout/vList2"/>
    <dgm:cxn modelId="{13201AEA-0134-4D49-B9FE-4644B3102A2E}" type="presParOf" srcId="{E1634743-765F-456B-9781-4A11E413ADA1}" destId="{CB48A29D-FEAF-495E-9E88-91DF5E1D5E4C}" srcOrd="5" destOrd="0" presId="urn:microsoft.com/office/officeart/2005/8/layout/vList2"/>
    <dgm:cxn modelId="{B921958D-D4ED-40FA-BCAA-C92B22064613}" type="presParOf" srcId="{E1634743-765F-456B-9781-4A11E413ADA1}" destId="{20B31C22-42CA-4DF1-A7FB-3D77EAF70BE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604F18-2962-4292-87F5-996584895D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A61348B-59E9-48E8-A245-D084BB9AD76B}">
      <dgm:prSet custT="1"/>
      <dgm:spPr/>
      <dgm:t>
        <a:bodyPr anchor="ctr"/>
        <a:lstStyle/>
        <a:p>
          <a:pPr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İdarenin stratejik plan ve performans programının hazırlanmasını koordine etmek ve sonuçlarının konsolide edilmesi çalışmalarını yürütmek</a:t>
          </a:r>
        </a:p>
      </dgm:t>
    </dgm:pt>
    <dgm:pt modelId="{2724838C-9687-4469-BE36-6BD869B0800B}" type="parTrans" cxnId="{692FA9DA-8F46-4E91-94A3-36FC4E925CC0}">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07C11B59-7A38-4D73-A2B1-0DC4D79AE3B2}" type="sibTrans" cxnId="{692FA9DA-8F46-4E91-94A3-36FC4E925CC0}">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2F6BDC04-A0B3-406E-B8C4-123194D67ACA}">
      <dgm:prSet custT="1"/>
      <dgm:spPr/>
      <dgm:t>
        <a:bodyPr anchor="ctr"/>
        <a:lstStyle/>
        <a:p>
          <a:pPr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İzleyen iki yılın bütçe tahminlerini de içeren idare bütçesini, stratejik plan ve yıllık performans programına uygun olarak hazırlamak ve idare faaliyetlerinin bunlara uygunluğunu izlemek ve değerlendirmek</a:t>
          </a:r>
        </a:p>
      </dgm:t>
    </dgm:pt>
    <dgm:pt modelId="{6F695C9E-9353-43E1-99EF-790D4E9C3EDD}" type="parTrans" cxnId="{703F15D5-AA8D-4170-B2CB-918C6B0844BB}">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6786D547-1F4D-4708-AC73-7D1BD2380202}" type="sibTrans" cxnId="{703F15D5-AA8D-4170-B2CB-918C6B0844BB}">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1F5C52BB-40D4-4FEE-A3B9-ECE956FAAE95}">
      <dgm:prSet custT="1"/>
      <dgm:spPr/>
      <dgm:t>
        <a:bodyPr anchor="ctr"/>
        <a:lstStyle/>
        <a:p>
          <a:pPr algn="just"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Bütçe kayıtlarını tutmak, bütçe uygulama sonuçlarına ilişkin verileri toplamak, değerlendirmek ve bütçe kesin hesabı ile malî istatistikleri hazırlamak</a:t>
          </a:r>
        </a:p>
      </dgm:t>
    </dgm:pt>
    <dgm:pt modelId="{5C9AE047-0A05-4BB5-8D23-2D0E04DF5630}" type="parTrans" cxnId="{8C9A8DF3-CCD9-429D-B2D1-4571194D4C43}">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B492552A-617A-4309-9F08-EC216FE56CD4}" type="sibTrans" cxnId="{8C9A8DF3-CCD9-429D-B2D1-4571194D4C43}">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4609234A-5FF0-4885-A36D-B6AC6032B4F7}">
      <dgm:prSet custT="1"/>
      <dgm:spPr/>
      <dgm:t>
        <a:bodyPr anchor="ctr"/>
        <a:lstStyle/>
        <a:p>
          <a:pPr algn="just"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Mevzuatı uyarınca belirlenecek bütçe ilke ve esasları çerçevesinde, ayrıntılı harcama programı hazırlamak ve hizmet gereksinimleri dikkate alınarak ödeneğin ilgili birimlere gönderilmesini sağlamak</a:t>
          </a:r>
        </a:p>
      </dgm:t>
    </dgm:pt>
    <dgm:pt modelId="{3F2D1D8E-E9C7-47F4-8863-DDD45A03B069}" type="parTrans" cxnId="{DB5B2E68-72A9-4549-B288-319B384A5655}">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591B10D5-5E3B-475B-AB15-7D190DECA8AA}" type="sibTrans" cxnId="{DB5B2E68-72A9-4549-B288-319B384A5655}">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E1634743-765F-456B-9781-4A11E413ADA1}" type="pres">
      <dgm:prSet presAssocID="{7A604F18-2962-4292-87F5-996584895D36}" presName="linear" presStyleCnt="0">
        <dgm:presLayoutVars>
          <dgm:animLvl val="lvl"/>
          <dgm:resizeHandles val="exact"/>
        </dgm:presLayoutVars>
      </dgm:prSet>
      <dgm:spPr/>
      <dgm:t>
        <a:bodyPr/>
        <a:lstStyle/>
        <a:p>
          <a:endParaRPr lang="tr-TR"/>
        </a:p>
      </dgm:t>
    </dgm:pt>
    <dgm:pt modelId="{FD9534DC-D5B3-4D9D-8222-FE3A1F799588}" type="pres">
      <dgm:prSet presAssocID="{2A61348B-59E9-48E8-A245-D084BB9AD76B}" presName="parentText" presStyleLbl="node1" presStyleIdx="0" presStyleCnt="4" custLinFactY="-3001" custLinFactNeighborX="0" custLinFactNeighborY="-100000">
        <dgm:presLayoutVars>
          <dgm:chMax val="0"/>
          <dgm:bulletEnabled val="1"/>
        </dgm:presLayoutVars>
      </dgm:prSet>
      <dgm:spPr/>
      <dgm:t>
        <a:bodyPr/>
        <a:lstStyle/>
        <a:p>
          <a:endParaRPr lang="tr-TR"/>
        </a:p>
      </dgm:t>
    </dgm:pt>
    <dgm:pt modelId="{247E1345-5AB5-4F5A-9274-6126A11E5CAB}" type="pres">
      <dgm:prSet presAssocID="{07C11B59-7A38-4D73-A2B1-0DC4D79AE3B2}" presName="spacer" presStyleCnt="0"/>
      <dgm:spPr/>
    </dgm:pt>
    <dgm:pt modelId="{511A24C6-0A66-448E-8AA2-34ACDCB3AFDE}" type="pres">
      <dgm:prSet presAssocID="{2F6BDC04-A0B3-406E-B8C4-123194D67ACA}" presName="parentText" presStyleLbl="node1" presStyleIdx="1" presStyleCnt="4">
        <dgm:presLayoutVars>
          <dgm:chMax val="0"/>
          <dgm:bulletEnabled val="1"/>
        </dgm:presLayoutVars>
      </dgm:prSet>
      <dgm:spPr/>
      <dgm:t>
        <a:bodyPr/>
        <a:lstStyle/>
        <a:p>
          <a:endParaRPr lang="tr-TR"/>
        </a:p>
      </dgm:t>
    </dgm:pt>
    <dgm:pt modelId="{839EF9A2-1A89-40D7-861E-99C509E748A5}" type="pres">
      <dgm:prSet presAssocID="{6786D547-1F4D-4708-AC73-7D1BD2380202}" presName="spacer" presStyleCnt="0"/>
      <dgm:spPr/>
    </dgm:pt>
    <dgm:pt modelId="{A8F6CCC6-98BF-4F7E-A9CE-AADA0742250C}" type="pres">
      <dgm:prSet presAssocID="{4609234A-5FF0-4885-A36D-B6AC6032B4F7}" presName="parentText" presStyleLbl="node1" presStyleIdx="2" presStyleCnt="4">
        <dgm:presLayoutVars>
          <dgm:chMax val="0"/>
          <dgm:bulletEnabled val="1"/>
        </dgm:presLayoutVars>
      </dgm:prSet>
      <dgm:spPr/>
      <dgm:t>
        <a:bodyPr/>
        <a:lstStyle/>
        <a:p>
          <a:endParaRPr lang="tr-TR"/>
        </a:p>
      </dgm:t>
    </dgm:pt>
    <dgm:pt modelId="{CB48A29D-FEAF-495E-9E88-91DF5E1D5E4C}" type="pres">
      <dgm:prSet presAssocID="{591B10D5-5E3B-475B-AB15-7D190DECA8AA}" presName="spacer" presStyleCnt="0"/>
      <dgm:spPr/>
    </dgm:pt>
    <dgm:pt modelId="{20B31C22-42CA-4DF1-A7FB-3D77EAF70BEA}" type="pres">
      <dgm:prSet presAssocID="{1F5C52BB-40D4-4FEE-A3B9-ECE956FAAE95}" presName="parentText" presStyleLbl="node1" presStyleIdx="3" presStyleCnt="4">
        <dgm:presLayoutVars>
          <dgm:chMax val="0"/>
          <dgm:bulletEnabled val="1"/>
        </dgm:presLayoutVars>
      </dgm:prSet>
      <dgm:spPr/>
      <dgm:t>
        <a:bodyPr/>
        <a:lstStyle/>
        <a:p>
          <a:endParaRPr lang="tr-TR"/>
        </a:p>
      </dgm:t>
    </dgm:pt>
  </dgm:ptLst>
  <dgm:cxnLst>
    <dgm:cxn modelId="{F6F74B63-C2E5-448F-9510-3FFBE3B0AF98}" type="presOf" srcId="{2A61348B-59E9-48E8-A245-D084BB9AD76B}" destId="{FD9534DC-D5B3-4D9D-8222-FE3A1F799588}" srcOrd="0" destOrd="0" presId="urn:microsoft.com/office/officeart/2005/8/layout/vList2"/>
    <dgm:cxn modelId="{4426D12B-2EE8-436E-9462-BEF20C96EA13}" type="presOf" srcId="{2F6BDC04-A0B3-406E-B8C4-123194D67ACA}" destId="{511A24C6-0A66-448E-8AA2-34ACDCB3AFDE}" srcOrd="0" destOrd="0" presId="urn:microsoft.com/office/officeart/2005/8/layout/vList2"/>
    <dgm:cxn modelId="{DB5B2E68-72A9-4549-B288-319B384A5655}" srcId="{7A604F18-2962-4292-87F5-996584895D36}" destId="{4609234A-5FF0-4885-A36D-B6AC6032B4F7}" srcOrd="2" destOrd="0" parTransId="{3F2D1D8E-E9C7-47F4-8863-DDD45A03B069}" sibTransId="{591B10D5-5E3B-475B-AB15-7D190DECA8AA}"/>
    <dgm:cxn modelId="{C68D11EA-612D-456C-AC71-0432C6E268AC}" type="presOf" srcId="{4609234A-5FF0-4885-A36D-B6AC6032B4F7}" destId="{A8F6CCC6-98BF-4F7E-A9CE-AADA0742250C}" srcOrd="0" destOrd="0" presId="urn:microsoft.com/office/officeart/2005/8/layout/vList2"/>
    <dgm:cxn modelId="{703F15D5-AA8D-4170-B2CB-918C6B0844BB}" srcId="{7A604F18-2962-4292-87F5-996584895D36}" destId="{2F6BDC04-A0B3-406E-B8C4-123194D67ACA}" srcOrd="1" destOrd="0" parTransId="{6F695C9E-9353-43E1-99EF-790D4E9C3EDD}" sibTransId="{6786D547-1F4D-4708-AC73-7D1BD2380202}"/>
    <dgm:cxn modelId="{692FA9DA-8F46-4E91-94A3-36FC4E925CC0}" srcId="{7A604F18-2962-4292-87F5-996584895D36}" destId="{2A61348B-59E9-48E8-A245-D084BB9AD76B}" srcOrd="0" destOrd="0" parTransId="{2724838C-9687-4469-BE36-6BD869B0800B}" sibTransId="{07C11B59-7A38-4D73-A2B1-0DC4D79AE3B2}"/>
    <dgm:cxn modelId="{8FA8D803-A30F-43A3-BC3F-04F6FD81F3D3}" type="presOf" srcId="{7A604F18-2962-4292-87F5-996584895D36}" destId="{E1634743-765F-456B-9781-4A11E413ADA1}" srcOrd="0" destOrd="0" presId="urn:microsoft.com/office/officeart/2005/8/layout/vList2"/>
    <dgm:cxn modelId="{8C9A8DF3-CCD9-429D-B2D1-4571194D4C43}" srcId="{7A604F18-2962-4292-87F5-996584895D36}" destId="{1F5C52BB-40D4-4FEE-A3B9-ECE956FAAE95}" srcOrd="3" destOrd="0" parTransId="{5C9AE047-0A05-4BB5-8D23-2D0E04DF5630}" sibTransId="{B492552A-617A-4309-9F08-EC216FE56CD4}"/>
    <dgm:cxn modelId="{9DF37D79-1D55-40C1-8CA0-0CC49A43D1DE}" type="presOf" srcId="{1F5C52BB-40D4-4FEE-A3B9-ECE956FAAE95}" destId="{20B31C22-42CA-4DF1-A7FB-3D77EAF70BEA}" srcOrd="0" destOrd="0" presId="urn:microsoft.com/office/officeart/2005/8/layout/vList2"/>
    <dgm:cxn modelId="{76D18296-CCF5-4EA5-9AD4-DE3EB92714C3}" type="presParOf" srcId="{E1634743-765F-456B-9781-4A11E413ADA1}" destId="{FD9534DC-D5B3-4D9D-8222-FE3A1F799588}" srcOrd="0" destOrd="0" presId="urn:microsoft.com/office/officeart/2005/8/layout/vList2"/>
    <dgm:cxn modelId="{DC8AFD7C-F7B4-4A53-B183-4D4B53E8818E}" type="presParOf" srcId="{E1634743-765F-456B-9781-4A11E413ADA1}" destId="{247E1345-5AB5-4F5A-9274-6126A11E5CAB}" srcOrd="1" destOrd="0" presId="urn:microsoft.com/office/officeart/2005/8/layout/vList2"/>
    <dgm:cxn modelId="{4F74C476-7FCE-4B3A-9A7E-21E59EA565F7}" type="presParOf" srcId="{E1634743-765F-456B-9781-4A11E413ADA1}" destId="{511A24C6-0A66-448E-8AA2-34ACDCB3AFDE}" srcOrd="2" destOrd="0" presId="urn:microsoft.com/office/officeart/2005/8/layout/vList2"/>
    <dgm:cxn modelId="{F8139D7C-6109-462A-87C2-114A11F20D7A}" type="presParOf" srcId="{E1634743-765F-456B-9781-4A11E413ADA1}" destId="{839EF9A2-1A89-40D7-861E-99C509E748A5}" srcOrd="3" destOrd="0" presId="urn:microsoft.com/office/officeart/2005/8/layout/vList2"/>
    <dgm:cxn modelId="{FC57D9E6-CAC8-4A2D-8A32-477CB7E8FA06}" type="presParOf" srcId="{E1634743-765F-456B-9781-4A11E413ADA1}" destId="{A8F6CCC6-98BF-4F7E-A9CE-AADA0742250C}" srcOrd="4" destOrd="0" presId="urn:microsoft.com/office/officeart/2005/8/layout/vList2"/>
    <dgm:cxn modelId="{13201AEA-0134-4D49-B9FE-4644B3102A2E}" type="presParOf" srcId="{E1634743-765F-456B-9781-4A11E413ADA1}" destId="{CB48A29D-FEAF-495E-9E88-91DF5E1D5E4C}" srcOrd="5" destOrd="0" presId="urn:microsoft.com/office/officeart/2005/8/layout/vList2"/>
    <dgm:cxn modelId="{B921958D-D4ED-40FA-BCAA-C92B22064613}" type="presParOf" srcId="{E1634743-765F-456B-9781-4A11E413ADA1}" destId="{20B31C22-42CA-4DF1-A7FB-3D77EAF70BE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04F18-2962-4292-87F5-996584895D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A61348B-59E9-48E8-A245-D084BB9AD76B}">
      <dgm:prSet custT="1"/>
      <dgm:spPr/>
      <dgm:t>
        <a:bodyPr anchor="ctr"/>
        <a:lstStyle/>
        <a:p>
          <a:pPr algn="just"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İdarenin, diğer idareler nezdinde takibi gereken malî iş ve işlemlerini yürütmek ve sonuçlandırmak</a:t>
          </a:r>
        </a:p>
      </dgm:t>
    </dgm:pt>
    <dgm:pt modelId="{2724838C-9687-4469-BE36-6BD869B0800B}" type="parTrans" cxnId="{692FA9DA-8F46-4E91-94A3-36FC4E925CC0}">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07C11B59-7A38-4D73-A2B1-0DC4D79AE3B2}" type="sibTrans" cxnId="{692FA9DA-8F46-4E91-94A3-36FC4E925CC0}">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2F6BDC04-A0B3-406E-B8C4-123194D67ACA}">
      <dgm:prSet custT="1"/>
      <dgm:spPr/>
      <dgm:t>
        <a:bodyPr anchor="ctr"/>
        <a:lstStyle/>
        <a:p>
          <a:pPr algn="just"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Mali kanunlarla ilgili diğer mevzuatın uygulanması konusunda üst yöneticiye ve harcama yetkililerine gerekli bilgileri sağlamak ve danışmanlık yapmak</a:t>
          </a:r>
        </a:p>
      </dgm:t>
    </dgm:pt>
    <dgm:pt modelId="{6F695C9E-9353-43E1-99EF-790D4E9C3EDD}" type="parTrans" cxnId="{703F15D5-AA8D-4170-B2CB-918C6B0844BB}">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6786D547-1F4D-4708-AC73-7D1BD2380202}" type="sibTrans" cxnId="{703F15D5-AA8D-4170-B2CB-918C6B0844BB}">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1F5C52BB-40D4-4FEE-A3B9-ECE956FAAE95}">
      <dgm:prSet custT="1"/>
      <dgm:spPr/>
      <dgm:t>
        <a:bodyPr anchor="ctr"/>
        <a:lstStyle/>
        <a:p>
          <a:pPr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İç kontrol sisteminin kurulması, standartlarının uygulanması ve geliştirilmesi konularında çalışmalar yapmak</a:t>
          </a:r>
        </a:p>
      </dgm:t>
    </dgm:pt>
    <dgm:pt modelId="{5C9AE047-0A05-4BB5-8D23-2D0E04DF5630}" type="parTrans" cxnId="{8C9A8DF3-CCD9-429D-B2D1-4571194D4C43}">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B492552A-617A-4309-9F08-EC216FE56CD4}" type="sibTrans" cxnId="{8C9A8DF3-CCD9-429D-B2D1-4571194D4C43}">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4609234A-5FF0-4885-A36D-B6AC6032B4F7}">
      <dgm:prSet custT="1"/>
      <dgm:spPr/>
      <dgm:t>
        <a:bodyPr anchor="ctr"/>
        <a:lstStyle/>
        <a:p>
          <a:pPr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Ön malî kontrol faaliyetini yürütmek</a:t>
          </a:r>
        </a:p>
      </dgm:t>
    </dgm:pt>
    <dgm:pt modelId="{3F2D1D8E-E9C7-47F4-8863-DDD45A03B069}" type="parTrans" cxnId="{DB5B2E68-72A9-4549-B288-319B384A5655}">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591B10D5-5E3B-475B-AB15-7D190DECA8AA}" type="sibTrans" cxnId="{DB5B2E68-72A9-4549-B288-319B384A5655}">
      <dgm:prSet/>
      <dgm:spPr/>
      <dgm:t>
        <a:bodyPr/>
        <a:lstStyle/>
        <a:p>
          <a:endParaRPr lang="tr-TR" sz="2000">
            <a:solidFill>
              <a:schemeClr val="bg1">
                <a:lumMod val="95000"/>
              </a:schemeClr>
            </a:solidFill>
            <a:latin typeface="Times New Roman" panose="02020603050405020304" pitchFamily="18" charset="0"/>
            <a:cs typeface="Times New Roman" panose="02020603050405020304" pitchFamily="18" charset="0"/>
          </a:endParaRPr>
        </a:p>
      </dgm:t>
    </dgm:pt>
    <dgm:pt modelId="{A500F6AB-9D4F-4130-8318-26D3838CC2C4}">
      <dgm:prSet custT="1"/>
      <dgm:spPr/>
      <dgm:t>
        <a:bodyPr anchor="ctr"/>
        <a:lstStyle/>
        <a:p>
          <a:pPr rtl="0"/>
          <a:r>
            <a:rPr lang="tr-TR" sz="2800" dirty="0" smtClean="0">
              <a:solidFill>
                <a:schemeClr val="bg1">
                  <a:lumMod val="95000"/>
                </a:schemeClr>
              </a:solidFill>
              <a:latin typeface="Times New Roman" panose="02020603050405020304" pitchFamily="18" charset="0"/>
              <a:cs typeface="Times New Roman" panose="02020603050405020304" pitchFamily="18" charset="0"/>
            </a:rPr>
            <a:t>Malî konularda üst yönetici tarafından verilen diğer görevleri yapmak</a:t>
          </a:r>
        </a:p>
      </dgm:t>
    </dgm:pt>
    <dgm:pt modelId="{A1D66D3F-A773-494D-AF3E-85B54AFFBDBA}" type="sibTrans" cxnId="{A18331E6-6672-4D0A-BA3C-12DB530C83A6}">
      <dgm:prSet/>
      <dgm:spPr/>
      <dgm:t>
        <a:bodyPr/>
        <a:lstStyle/>
        <a:p>
          <a:endParaRPr lang="tr-TR">
            <a:solidFill>
              <a:schemeClr val="bg1">
                <a:lumMod val="95000"/>
              </a:schemeClr>
            </a:solidFill>
          </a:endParaRPr>
        </a:p>
      </dgm:t>
    </dgm:pt>
    <dgm:pt modelId="{7570C988-E57B-4628-AA0B-F38F9125CB11}" type="parTrans" cxnId="{A18331E6-6672-4D0A-BA3C-12DB530C83A6}">
      <dgm:prSet/>
      <dgm:spPr/>
      <dgm:t>
        <a:bodyPr/>
        <a:lstStyle/>
        <a:p>
          <a:endParaRPr lang="tr-TR">
            <a:solidFill>
              <a:schemeClr val="bg1">
                <a:lumMod val="95000"/>
              </a:schemeClr>
            </a:solidFill>
          </a:endParaRPr>
        </a:p>
      </dgm:t>
    </dgm:pt>
    <dgm:pt modelId="{E1634743-765F-456B-9781-4A11E413ADA1}" type="pres">
      <dgm:prSet presAssocID="{7A604F18-2962-4292-87F5-996584895D36}" presName="linear" presStyleCnt="0">
        <dgm:presLayoutVars>
          <dgm:animLvl val="lvl"/>
          <dgm:resizeHandles val="exact"/>
        </dgm:presLayoutVars>
      </dgm:prSet>
      <dgm:spPr/>
      <dgm:t>
        <a:bodyPr/>
        <a:lstStyle/>
        <a:p>
          <a:endParaRPr lang="tr-TR"/>
        </a:p>
      </dgm:t>
    </dgm:pt>
    <dgm:pt modelId="{FD9534DC-D5B3-4D9D-8222-FE3A1F799588}" type="pres">
      <dgm:prSet presAssocID="{2A61348B-59E9-48E8-A245-D084BB9AD76B}" presName="parentText" presStyleLbl="node1" presStyleIdx="0" presStyleCnt="5" custLinFactY="-3001" custLinFactNeighborX="0" custLinFactNeighborY="-100000">
        <dgm:presLayoutVars>
          <dgm:chMax val="0"/>
          <dgm:bulletEnabled val="1"/>
        </dgm:presLayoutVars>
      </dgm:prSet>
      <dgm:spPr/>
      <dgm:t>
        <a:bodyPr/>
        <a:lstStyle/>
        <a:p>
          <a:endParaRPr lang="tr-TR"/>
        </a:p>
      </dgm:t>
    </dgm:pt>
    <dgm:pt modelId="{247E1345-5AB5-4F5A-9274-6126A11E5CAB}" type="pres">
      <dgm:prSet presAssocID="{07C11B59-7A38-4D73-A2B1-0DC4D79AE3B2}" presName="spacer" presStyleCnt="0"/>
      <dgm:spPr/>
    </dgm:pt>
    <dgm:pt modelId="{511A24C6-0A66-448E-8AA2-34ACDCB3AFDE}" type="pres">
      <dgm:prSet presAssocID="{2F6BDC04-A0B3-406E-B8C4-123194D67ACA}" presName="parentText" presStyleLbl="node1" presStyleIdx="1" presStyleCnt="5" custScaleY="111732">
        <dgm:presLayoutVars>
          <dgm:chMax val="0"/>
          <dgm:bulletEnabled val="1"/>
        </dgm:presLayoutVars>
      </dgm:prSet>
      <dgm:spPr/>
      <dgm:t>
        <a:bodyPr/>
        <a:lstStyle/>
        <a:p>
          <a:endParaRPr lang="tr-TR"/>
        </a:p>
      </dgm:t>
    </dgm:pt>
    <dgm:pt modelId="{839EF9A2-1A89-40D7-861E-99C509E748A5}" type="pres">
      <dgm:prSet presAssocID="{6786D547-1F4D-4708-AC73-7D1BD2380202}" presName="spacer" presStyleCnt="0"/>
      <dgm:spPr/>
    </dgm:pt>
    <dgm:pt modelId="{A8F6CCC6-98BF-4F7E-A9CE-AADA0742250C}" type="pres">
      <dgm:prSet presAssocID="{4609234A-5FF0-4885-A36D-B6AC6032B4F7}" presName="parentText" presStyleLbl="node1" presStyleIdx="2" presStyleCnt="5" custScaleY="69852">
        <dgm:presLayoutVars>
          <dgm:chMax val="0"/>
          <dgm:bulletEnabled val="1"/>
        </dgm:presLayoutVars>
      </dgm:prSet>
      <dgm:spPr/>
      <dgm:t>
        <a:bodyPr/>
        <a:lstStyle/>
        <a:p>
          <a:endParaRPr lang="tr-TR"/>
        </a:p>
      </dgm:t>
    </dgm:pt>
    <dgm:pt modelId="{CB48A29D-FEAF-495E-9E88-91DF5E1D5E4C}" type="pres">
      <dgm:prSet presAssocID="{591B10D5-5E3B-475B-AB15-7D190DECA8AA}" presName="spacer" presStyleCnt="0"/>
      <dgm:spPr/>
    </dgm:pt>
    <dgm:pt modelId="{20B31C22-42CA-4DF1-A7FB-3D77EAF70BEA}" type="pres">
      <dgm:prSet presAssocID="{1F5C52BB-40D4-4FEE-A3B9-ECE956FAAE95}" presName="parentText" presStyleLbl="node1" presStyleIdx="3" presStyleCnt="5">
        <dgm:presLayoutVars>
          <dgm:chMax val="0"/>
          <dgm:bulletEnabled val="1"/>
        </dgm:presLayoutVars>
      </dgm:prSet>
      <dgm:spPr/>
      <dgm:t>
        <a:bodyPr/>
        <a:lstStyle/>
        <a:p>
          <a:endParaRPr lang="tr-TR"/>
        </a:p>
      </dgm:t>
    </dgm:pt>
    <dgm:pt modelId="{6577646A-7B87-45AC-B4D5-692CCFA47B2F}" type="pres">
      <dgm:prSet presAssocID="{B492552A-617A-4309-9F08-EC216FE56CD4}" presName="spacer" presStyleCnt="0"/>
      <dgm:spPr/>
    </dgm:pt>
    <dgm:pt modelId="{CC8E4B66-DD6F-420F-9689-618642B7F272}" type="pres">
      <dgm:prSet presAssocID="{A500F6AB-9D4F-4130-8318-26D3838CC2C4}" presName="parentText" presStyleLbl="node1" presStyleIdx="4" presStyleCnt="5">
        <dgm:presLayoutVars>
          <dgm:chMax val="0"/>
          <dgm:bulletEnabled val="1"/>
        </dgm:presLayoutVars>
      </dgm:prSet>
      <dgm:spPr/>
      <dgm:t>
        <a:bodyPr/>
        <a:lstStyle/>
        <a:p>
          <a:endParaRPr lang="tr-TR"/>
        </a:p>
      </dgm:t>
    </dgm:pt>
  </dgm:ptLst>
  <dgm:cxnLst>
    <dgm:cxn modelId="{DB5B2E68-72A9-4549-B288-319B384A5655}" srcId="{7A604F18-2962-4292-87F5-996584895D36}" destId="{4609234A-5FF0-4885-A36D-B6AC6032B4F7}" srcOrd="2" destOrd="0" parTransId="{3F2D1D8E-E9C7-47F4-8863-DDD45A03B069}" sibTransId="{591B10D5-5E3B-475B-AB15-7D190DECA8AA}"/>
    <dgm:cxn modelId="{703F15D5-AA8D-4170-B2CB-918C6B0844BB}" srcId="{7A604F18-2962-4292-87F5-996584895D36}" destId="{2F6BDC04-A0B3-406E-B8C4-123194D67ACA}" srcOrd="1" destOrd="0" parTransId="{6F695C9E-9353-43E1-99EF-790D4E9C3EDD}" sibTransId="{6786D547-1F4D-4708-AC73-7D1BD2380202}"/>
    <dgm:cxn modelId="{F6F74B63-C2E5-448F-9510-3FFBE3B0AF98}" type="presOf" srcId="{2A61348B-59E9-48E8-A245-D084BB9AD76B}" destId="{FD9534DC-D5B3-4D9D-8222-FE3A1F799588}" srcOrd="0" destOrd="0" presId="urn:microsoft.com/office/officeart/2005/8/layout/vList2"/>
    <dgm:cxn modelId="{692FA9DA-8F46-4E91-94A3-36FC4E925CC0}" srcId="{7A604F18-2962-4292-87F5-996584895D36}" destId="{2A61348B-59E9-48E8-A245-D084BB9AD76B}" srcOrd="0" destOrd="0" parTransId="{2724838C-9687-4469-BE36-6BD869B0800B}" sibTransId="{07C11B59-7A38-4D73-A2B1-0DC4D79AE3B2}"/>
    <dgm:cxn modelId="{8FA8D803-A30F-43A3-BC3F-04F6FD81F3D3}" type="presOf" srcId="{7A604F18-2962-4292-87F5-996584895D36}" destId="{E1634743-765F-456B-9781-4A11E413ADA1}" srcOrd="0" destOrd="0" presId="urn:microsoft.com/office/officeart/2005/8/layout/vList2"/>
    <dgm:cxn modelId="{4426D12B-2EE8-436E-9462-BEF20C96EA13}" type="presOf" srcId="{2F6BDC04-A0B3-406E-B8C4-123194D67ACA}" destId="{511A24C6-0A66-448E-8AA2-34ACDCB3AFDE}" srcOrd="0" destOrd="0" presId="urn:microsoft.com/office/officeart/2005/8/layout/vList2"/>
    <dgm:cxn modelId="{A18331E6-6672-4D0A-BA3C-12DB530C83A6}" srcId="{7A604F18-2962-4292-87F5-996584895D36}" destId="{A500F6AB-9D4F-4130-8318-26D3838CC2C4}" srcOrd="4" destOrd="0" parTransId="{7570C988-E57B-4628-AA0B-F38F9125CB11}" sibTransId="{A1D66D3F-A773-494D-AF3E-85B54AFFBDBA}"/>
    <dgm:cxn modelId="{419686F5-2327-45A6-B78A-049CF07AA2AB}" type="presOf" srcId="{A500F6AB-9D4F-4130-8318-26D3838CC2C4}" destId="{CC8E4B66-DD6F-420F-9689-618642B7F272}" srcOrd="0" destOrd="0" presId="urn:microsoft.com/office/officeart/2005/8/layout/vList2"/>
    <dgm:cxn modelId="{8C9A8DF3-CCD9-429D-B2D1-4571194D4C43}" srcId="{7A604F18-2962-4292-87F5-996584895D36}" destId="{1F5C52BB-40D4-4FEE-A3B9-ECE956FAAE95}" srcOrd="3" destOrd="0" parTransId="{5C9AE047-0A05-4BB5-8D23-2D0E04DF5630}" sibTransId="{B492552A-617A-4309-9F08-EC216FE56CD4}"/>
    <dgm:cxn modelId="{9DF37D79-1D55-40C1-8CA0-0CC49A43D1DE}" type="presOf" srcId="{1F5C52BB-40D4-4FEE-A3B9-ECE956FAAE95}" destId="{20B31C22-42CA-4DF1-A7FB-3D77EAF70BEA}" srcOrd="0" destOrd="0" presId="urn:microsoft.com/office/officeart/2005/8/layout/vList2"/>
    <dgm:cxn modelId="{C68D11EA-612D-456C-AC71-0432C6E268AC}" type="presOf" srcId="{4609234A-5FF0-4885-A36D-B6AC6032B4F7}" destId="{A8F6CCC6-98BF-4F7E-A9CE-AADA0742250C}" srcOrd="0" destOrd="0" presId="urn:microsoft.com/office/officeart/2005/8/layout/vList2"/>
    <dgm:cxn modelId="{76D18296-CCF5-4EA5-9AD4-DE3EB92714C3}" type="presParOf" srcId="{E1634743-765F-456B-9781-4A11E413ADA1}" destId="{FD9534DC-D5B3-4D9D-8222-FE3A1F799588}" srcOrd="0" destOrd="0" presId="urn:microsoft.com/office/officeart/2005/8/layout/vList2"/>
    <dgm:cxn modelId="{DC8AFD7C-F7B4-4A53-B183-4D4B53E8818E}" type="presParOf" srcId="{E1634743-765F-456B-9781-4A11E413ADA1}" destId="{247E1345-5AB5-4F5A-9274-6126A11E5CAB}" srcOrd="1" destOrd="0" presId="urn:microsoft.com/office/officeart/2005/8/layout/vList2"/>
    <dgm:cxn modelId="{4F74C476-7FCE-4B3A-9A7E-21E59EA565F7}" type="presParOf" srcId="{E1634743-765F-456B-9781-4A11E413ADA1}" destId="{511A24C6-0A66-448E-8AA2-34ACDCB3AFDE}" srcOrd="2" destOrd="0" presId="urn:microsoft.com/office/officeart/2005/8/layout/vList2"/>
    <dgm:cxn modelId="{F8139D7C-6109-462A-87C2-114A11F20D7A}" type="presParOf" srcId="{E1634743-765F-456B-9781-4A11E413ADA1}" destId="{839EF9A2-1A89-40D7-861E-99C509E748A5}" srcOrd="3" destOrd="0" presId="urn:microsoft.com/office/officeart/2005/8/layout/vList2"/>
    <dgm:cxn modelId="{FC57D9E6-CAC8-4A2D-8A32-477CB7E8FA06}" type="presParOf" srcId="{E1634743-765F-456B-9781-4A11E413ADA1}" destId="{A8F6CCC6-98BF-4F7E-A9CE-AADA0742250C}" srcOrd="4" destOrd="0" presId="urn:microsoft.com/office/officeart/2005/8/layout/vList2"/>
    <dgm:cxn modelId="{13201AEA-0134-4D49-B9FE-4644B3102A2E}" type="presParOf" srcId="{E1634743-765F-456B-9781-4A11E413ADA1}" destId="{CB48A29D-FEAF-495E-9E88-91DF5E1D5E4C}" srcOrd="5" destOrd="0" presId="urn:microsoft.com/office/officeart/2005/8/layout/vList2"/>
    <dgm:cxn modelId="{B921958D-D4ED-40FA-BCAA-C92B22064613}" type="presParOf" srcId="{E1634743-765F-456B-9781-4A11E413ADA1}" destId="{20B31C22-42CA-4DF1-A7FB-3D77EAF70BEA}" srcOrd="6" destOrd="0" presId="urn:microsoft.com/office/officeart/2005/8/layout/vList2"/>
    <dgm:cxn modelId="{81912279-926D-49E8-840F-9C913C7B6214}" type="presParOf" srcId="{E1634743-765F-456B-9781-4A11E413ADA1}" destId="{6577646A-7B87-45AC-B4D5-692CCFA47B2F}" srcOrd="7" destOrd="0" presId="urn:microsoft.com/office/officeart/2005/8/layout/vList2"/>
    <dgm:cxn modelId="{3CCFC6CB-E108-4879-A75A-79A27A0BE720}" type="presParOf" srcId="{E1634743-765F-456B-9781-4A11E413ADA1}" destId="{CC8E4B66-DD6F-420F-9689-618642B7F27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A04F9-B269-4EB3-89F7-CBB94E6B3765}">
      <dsp:nvSpPr>
        <dsp:cNvPr id="0" name=""/>
        <dsp:cNvSpPr/>
      </dsp:nvSpPr>
      <dsp:spPr>
        <a:xfrm>
          <a:off x="2927" y="1308534"/>
          <a:ext cx="2937679" cy="293767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670" tIns="25400" rIns="161670" bIns="25400" numCol="1" spcCol="1270" anchor="ctr" anchorCtr="0">
          <a:noAutofit/>
        </a:bodyPr>
        <a:lstStyle/>
        <a:p>
          <a:pPr lvl="0" algn="ctr" defTabSz="889000" rtl="0">
            <a:lnSpc>
              <a:spcPct val="90000"/>
            </a:lnSpc>
            <a:spcBef>
              <a:spcPct val="0"/>
            </a:spcBef>
            <a:spcAft>
              <a:spcPct val="35000"/>
            </a:spcAft>
          </a:pPr>
          <a:r>
            <a:rPr lang="tr-TR" sz="2000" kern="1200" dirty="0" smtClean="0"/>
            <a:t>İş, mal veya hizmetin belirlenmiş usul ve esaslara uygun olarak alındığının onaylanması  </a:t>
          </a:r>
          <a:endParaRPr lang="tr-TR" sz="2000" kern="1200" dirty="0"/>
        </a:p>
      </dsp:txBody>
      <dsp:txXfrm>
        <a:off x="433140" y="1738747"/>
        <a:ext cx="2077253" cy="2077253"/>
      </dsp:txXfrm>
    </dsp:sp>
    <dsp:sp modelId="{32A6C376-BF00-4E01-81DE-085A59E160E9}">
      <dsp:nvSpPr>
        <dsp:cNvPr id="0" name=""/>
        <dsp:cNvSpPr/>
      </dsp:nvSpPr>
      <dsp:spPr>
        <a:xfrm>
          <a:off x="2353071" y="1308534"/>
          <a:ext cx="2937679" cy="293767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670" tIns="25400" rIns="161670" bIns="25400" numCol="1" spcCol="1270" anchor="ctr" anchorCtr="0">
          <a:noAutofit/>
        </a:bodyPr>
        <a:lstStyle/>
        <a:p>
          <a:pPr lvl="0" algn="ctr" defTabSz="889000" rtl="0">
            <a:lnSpc>
              <a:spcPct val="90000"/>
            </a:lnSpc>
            <a:spcBef>
              <a:spcPct val="0"/>
            </a:spcBef>
            <a:spcAft>
              <a:spcPct val="35000"/>
            </a:spcAft>
          </a:pPr>
          <a:r>
            <a:rPr lang="tr-TR" sz="2000" kern="1200" dirty="0" smtClean="0"/>
            <a:t>Gerçekleştirme belgelerinin düzenlenmiş olması gerekir.</a:t>
          </a:r>
          <a:endParaRPr lang="tr-TR" sz="2000" kern="1200" dirty="0"/>
        </a:p>
      </dsp:txBody>
      <dsp:txXfrm>
        <a:off x="2783284" y="1738747"/>
        <a:ext cx="2077253" cy="2077253"/>
      </dsp:txXfrm>
    </dsp:sp>
    <dsp:sp modelId="{B841669E-6E90-4174-85F1-493D5FABC334}">
      <dsp:nvSpPr>
        <dsp:cNvPr id="0" name=""/>
        <dsp:cNvSpPr/>
      </dsp:nvSpPr>
      <dsp:spPr>
        <a:xfrm>
          <a:off x="4703215" y="1308534"/>
          <a:ext cx="2937679" cy="293767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670" tIns="25400" rIns="161670" bIns="25400" numCol="1" spcCol="1270" anchor="ctr" anchorCtr="0">
          <a:noAutofit/>
        </a:bodyPr>
        <a:lstStyle/>
        <a:p>
          <a:pPr lvl="0" algn="ctr" defTabSz="889000" rtl="0">
            <a:lnSpc>
              <a:spcPct val="90000"/>
            </a:lnSpc>
            <a:spcBef>
              <a:spcPct val="0"/>
            </a:spcBef>
            <a:spcAft>
              <a:spcPct val="35000"/>
            </a:spcAft>
          </a:pPr>
          <a:r>
            <a:rPr lang="tr-TR" sz="2000" kern="1200" dirty="0" smtClean="0"/>
            <a:t>Ödeme emri belgesinin harcama yetkilisince imzalanması ve </a:t>
          </a:r>
          <a:endParaRPr lang="tr-TR" sz="2000" kern="1200" dirty="0"/>
        </a:p>
      </dsp:txBody>
      <dsp:txXfrm>
        <a:off x="5133428" y="1738747"/>
        <a:ext cx="2077253" cy="2077253"/>
      </dsp:txXfrm>
    </dsp:sp>
    <dsp:sp modelId="{4F05D951-44BC-4185-85FD-8D018939F642}">
      <dsp:nvSpPr>
        <dsp:cNvPr id="0" name=""/>
        <dsp:cNvSpPr/>
      </dsp:nvSpPr>
      <dsp:spPr>
        <a:xfrm>
          <a:off x="7053359" y="1308534"/>
          <a:ext cx="2937679" cy="29376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1670" tIns="25400" rIns="161670" bIns="25400" numCol="1" spcCol="1270" anchor="ctr" anchorCtr="0">
          <a:noAutofit/>
        </a:bodyPr>
        <a:lstStyle/>
        <a:p>
          <a:pPr lvl="0" algn="ctr" defTabSz="889000" rtl="0">
            <a:lnSpc>
              <a:spcPct val="90000"/>
            </a:lnSpc>
            <a:spcBef>
              <a:spcPct val="0"/>
            </a:spcBef>
            <a:spcAft>
              <a:spcPct val="35000"/>
            </a:spcAft>
          </a:pPr>
          <a:r>
            <a:rPr lang="tr-TR" sz="2000" kern="1200" smtClean="0"/>
            <a:t>Tutarın hak sahibine ödenmesiyle tamamlanır. </a:t>
          </a:r>
          <a:endParaRPr lang="tr-TR" sz="2000" kern="1200"/>
        </a:p>
      </dsp:txBody>
      <dsp:txXfrm>
        <a:off x="7483572" y="1738747"/>
        <a:ext cx="2077253" cy="2077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534DC-D5B3-4D9D-8222-FE3A1F799588}">
      <dsp:nvSpPr>
        <dsp:cNvPr id="0" name=""/>
        <dsp:cNvSpPr/>
      </dsp:nvSpPr>
      <dsp:spPr>
        <a:xfrm>
          <a:off x="0" y="32314"/>
          <a:ext cx="10529454"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İlgili idare hakkındaki genel bilgilerle birlikte; </a:t>
          </a:r>
          <a:endParaRPr lang="tr-TR" sz="2800" kern="1200" dirty="0">
            <a:latin typeface="Times New Roman" panose="02020603050405020304" pitchFamily="18" charset="0"/>
            <a:cs typeface="Times New Roman" panose="02020603050405020304" pitchFamily="18" charset="0"/>
          </a:endParaRPr>
        </a:p>
      </dsp:txBody>
      <dsp:txXfrm>
        <a:off x="53916" y="86230"/>
        <a:ext cx="10421622" cy="996648"/>
      </dsp:txXfrm>
    </dsp:sp>
    <dsp:sp modelId="{511A24C6-0A66-448E-8AA2-34ACDCB3AFDE}">
      <dsp:nvSpPr>
        <dsp:cNvPr id="0" name=""/>
        <dsp:cNvSpPr/>
      </dsp:nvSpPr>
      <dsp:spPr>
        <a:xfrm>
          <a:off x="0" y="1306714"/>
          <a:ext cx="10529454"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Kullanılan kaynakları, bütçe hedef ve gerçekleşmeleri ile meydana gelen sapmaların nedenlerini, </a:t>
          </a:r>
          <a:endParaRPr lang="tr-TR" sz="2800" kern="1200" dirty="0">
            <a:latin typeface="Times New Roman" panose="02020603050405020304" pitchFamily="18" charset="0"/>
            <a:cs typeface="Times New Roman" panose="02020603050405020304" pitchFamily="18" charset="0"/>
          </a:endParaRPr>
        </a:p>
      </dsp:txBody>
      <dsp:txXfrm>
        <a:off x="53916" y="1360630"/>
        <a:ext cx="10421622" cy="996648"/>
      </dsp:txXfrm>
    </dsp:sp>
    <dsp:sp modelId="{A8F6CCC6-98BF-4F7E-A9CE-AADA0742250C}">
      <dsp:nvSpPr>
        <dsp:cNvPr id="0" name=""/>
        <dsp:cNvSpPr/>
      </dsp:nvSpPr>
      <dsp:spPr>
        <a:xfrm>
          <a:off x="0" y="2581114"/>
          <a:ext cx="10529454"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Varlık ve yükümlülükleri ile yardım yapılan birlik, kurum ve kuruluşların faaliyetlerine ilişkin bilgileri de kapsayan mali bilgileri; </a:t>
          </a:r>
          <a:endParaRPr lang="tr-TR" sz="2800" kern="1200" dirty="0">
            <a:latin typeface="Times New Roman" panose="02020603050405020304" pitchFamily="18" charset="0"/>
            <a:cs typeface="Times New Roman" panose="02020603050405020304" pitchFamily="18" charset="0"/>
          </a:endParaRPr>
        </a:p>
      </dsp:txBody>
      <dsp:txXfrm>
        <a:off x="53916" y="2635030"/>
        <a:ext cx="10421622" cy="996648"/>
      </dsp:txXfrm>
    </dsp:sp>
    <dsp:sp modelId="{20B31C22-42CA-4DF1-A7FB-3D77EAF70BEA}">
      <dsp:nvSpPr>
        <dsp:cNvPr id="0" name=""/>
        <dsp:cNvSpPr/>
      </dsp:nvSpPr>
      <dsp:spPr>
        <a:xfrm>
          <a:off x="0" y="3855514"/>
          <a:ext cx="10529454" cy="110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latin typeface="Times New Roman" panose="02020603050405020304" pitchFamily="18" charset="0"/>
              <a:cs typeface="Times New Roman" panose="02020603050405020304" pitchFamily="18" charset="0"/>
            </a:rPr>
            <a:t>Stratejik plan ve performans programı uyarınca yürütülen faaliyetleri ve performans bilgilerini içerecek şekilde düzenlenir.</a:t>
          </a:r>
          <a:endParaRPr lang="tr-TR" sz="2800" kern="1200" dirty="0">
            <a:latin typeface="Times New Roman" panose="02020603050405020304" pitchFamily="18" charset="0"/>
            <a:cs typeface="Times New Roman" panose="02020603050405020304" pitchFamily="18" charset="0"/>
          </a:endParaRPr>
        </a:p>
      </dsp:txBody>
      <dsp:txXfrm>
        <a:off x="53916" y="3909430"/>
        <a:ext cx="10421622"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534DC-D5B3-4D9D-8222-FE3A1F799588}">
      <dsp:nvSpPr>
        <dsp:cNvPr id="0" name=""/>
        <dsp:cNvSpPr/>
      </dsp:nvSpPr>
      <dsp:spPr>
        <a:xfrm>
          <a:off x="0" y="0"/>
          <a:ext cx="11245900" cy="1259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İdarenin stratejik plan ve performans programının hazırlanmasını koordine etmek ve sonuçlarının konsolide edilmesi çalışmalarını yürütmek</a:t>
          </a:r>
        </a:p>
      </dsp:txBody>
      <dsp:txXfrm>
        <a:off x="61485" y="61485"/>
        <a:ext cx="11122930" cy="1136561"/>
      </dsp:txXfrm>
    </dsp:sp>
    <dsp:sp modelId="{511A24C6-0A66-448E-8AA2-34ACDCB3AFDE}">
      <dsp:nvSpPr>
        <dsp:cNvPr id="0" name=""/>
        <dsp:cNvSpPr/>
      </dsp:nvSpPr>
      <dsp:spPr>
        <a:xfrm>
          <a:off x="0" y="1272062"/>
          <a:ext cx="11245900" cy="1259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İzleyen iki yılın bütçe tahminlerini de içeren idare bütçesini, stratejik plan ve yıllık performans programına uygun olarak hazırlamak ve idare faaliyetlerinin bunlara uygunluğunu izlemek ve değerlendirmek</a:t>
          </a:r>
        </a:p>
      </dsp:txBody>
      <dsp:txXfrm>
        <a:off x="61485" y="1333547"/>
        <a:ext cx="11122930" cy="1136561"/>
      </dsp:txXfrm>
    </dsp:sp>
    <dsp:sp modelId="{A8F6CCC6-98BF-4F7E-A9CE-AADA0742250C}">
      <dsp:nvSpPr>
        <dsp:cNvPr id="0" name=""/>
        <dsp:cNvSpPr/>
      </dsp:nvSpPr>
      <dsp:spPr>
        <a:xfrm>
          <a:off x="0" y="2543842"/>
          <a:ext cx="11245900" cy="1259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Mevzuatı uyarınca belirlenecek bütçe ilke ve esasları çerçevesinde, ayrıntılı harcama programı hazırlamak ve hizmet gereksinimleri dikkate alınarak ödeneğin ilgili birimlere gönderilmesini sağlamak</a:t>
          </a:r>
        </a:p>
      </dsp:txBody>
      <dsp:txXfrm>
        <a:off x="61485" y="2605327"/>
        <a:ext cx="11122930" cy="1136561"/>
      </dsp:txXfrm>
    </dsp:sp>
    <dsp:sp modelId="{20B31C22-42CA-4DF1-A7FB-3D77EAF70BEA}">
      <dsp:nvSpPr>
        <dsp:cNvPr id="0" name=""/>
        <dsp:cNvSpPr/>
      </dsp:nvSpPr>
      <dsp:spPr>
        <a:xfrm>
          <a:off x="0" y="3815622"/>
          <a:ext cx="11245900" cy="12595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Bütçe kayıtlarını tutmak, bütçe uygulama sonuçlarına ilişkin verileri toplamak, değerlendirmek ve bütçe kesin hesabı ile malî istatistikleri hazırlamak</a:t>
          </a:r>
        </a:p>
      </dsp:txBody>
      <dsp:txXfrm>
        <a:off x="61485" y="3877107"/>
        <a:ext cx="11122930" cy="1136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534DC-D5B3-4D9D-8222-FE3A1F799588}">
      <dsp:nvSpPr>
        <dsp:cNvPr id="0" name=""/>
        <dsp:cNvSpPr/>
      </dsp:nvSpPr>
      <dsp:spPr>
        <a:xfrm>
          <a:off x="0" y="0"/>
          <a:ext cx="11245900" cy="1046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İdarenin, diğer idareler nezdinde takibi gereken malî iş ve işlemlerini yürütmek ve sonuçlandırmak</a:t>
          </a:r>
        </a:p>
      </dsp:txBody>
      <dsp:txXfrm>
        <a:off x="51082" y="51082"/>
        <a:ext cx="11143736" cy="944251"/>
      </dsp:txXfrm>
    </dsp:sp>
    <dsp:sp modelId="{511A24C6-0A66-448E-8AA2-34ACDCB3AFDE}">
      <dsp:nvSpPr>
        <dsp:cNvPr id="0" name=""/>
        <dsp:cNvSpPr/>
      </dsp:nvSpPr>
      <dsp:spPr>
        <a:xfrm>
          <a:off x="0" y="1056506"/>
          <a:ext cx="11245900" cy="1169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Mali kanunlarla ilgili diğer mevzuatın uygulanması konusunda üst yöneticiye ve harcama yetkililerine gerekli bilgileri sağlamak ve danışmanlık yapmak</a:t>
          </a:r>
        </a:p>
      </dsp:txBody>
      <dsp:txXfrm>
        <a:off x="57075" y="1113581"/>
        <a:ext cx="11131750" cy="1055031"/>
      </dsp:txXfrm>
    </dsp:sp>
    <dsp:sp modelId="{A8F6CCC6-98BF-4F7E-A9CE-AADA0742250C}">
      <dsp:nvSpPr>
        <dsp:cNvPr id="0" name=""/>
        <dsp:cNvSpPr/>
      </dsp:nvSpPr>
      <dsp:spPr>
        <a:xfrm>
          <a:off x="0" y="2233629"/>
          <a:ext cx="11245900" cy="7309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Ön malî kontrol faaliyetini yürütmek</a:t>
          </a:r>
        </a:p>
      </dsp:txBody>
      <dsp:txXfrm>
        <a:off x="35682" y="2269311"/>
        <a:ext cx="11174536" cy="659578"/>
      </dsp:txXfrm>
    </dsp:sp>
    <dsp:sp modelId="{20B31C22-42CA-4DF1-A7FB-3D77EAF70BEA}">
      <dsp:nvSpPr>
        <dsp:cNvPr id="0" name=""/>
        <dsp:cNvSpPr/>
      </dsp:nvSpPr>
      <dsp:spPr>
        <a:xfrm>
          <a:off x="0" y="2972513"/>
          <a:ext cx="11245900" cy="1046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İç kontrol sisteminin kurulması, standartlarının uygulanması ve geliştirilmesi konularında çalışmalar yapmak</a:t>
          </a:r>
        </a:p>
      </dsp:txBody>
      <dsp:txXfrm>
        <a:off x="51082" y="3023595"/>
        <a:ext cx="11143736" cy="944251"/>
      </dsp:txXfrm>
    </dsp:sp>
    <dsp:sp modelId="{CC8E4B66-DD6F-420F-9689-618642B7F272}">
      <dsp:nvSpPr>
        <dsp:cNvPr id="0" name=""/>
        <dsp:cNvSpPr/>
      </dsp:nvSpPr>
      <dsp:spPr>
        <a:xfrm>
          <a:off x="0" y="4026871"/>
          <a:ext cx="11245900" cy="1046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bg1">
                  <a:lumMod val="95000"/>
                </a:schemeClr>
              </a:solidFill>
              <a:latin typeface="Times New Roman" panose="02020603050405020304" pitchFamily="18" charset="0"/>
              <a:cs typeface="Times New Roman" panose="02020603050405020304" pitchFamily="18" charset="0"/>
            </a:rPr>
            <a:t>Malî konularda üst yönetici tarafından verilen diğer görevleri yapmak</a:t>
          </a:r>
        </a:p>
      </dsp:txBody>
      <dsp:txXfrm>
        <a:off x="51082" y="4077953"/>
        <a:ext cx="11143736" cy="94425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8E4F-120A-4E49-9ACD-01F74FDE8376}" type="datetimeFigureOut">
              <a:rPr lang="tr-TR" smtClean="0"/>
              <a:t>7.07.2022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A05DC-21D0-4794-A00D-A01A0CAE902A}" type="slidenum">
              <a:rPr lang="tr-TR" smtClean="0"/>
              <a:t>‹#›</a:t>
            </a:fld>
            <a:endParaRPr lang="tr-TR"/>
          </a:p>
        </p:txBody>
      </p:sp>
    </p:spTree>
    <p:extLst>
      <p:ext uri="{BB962C8B-B14F-4D97-AF65-F5344CB8AC3E}">
        <p14:creationId xmlns:p14="http://schemas.microsoft.com/office/powerpoint/2010/main" val="91294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55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5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36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54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96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599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9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59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889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06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08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Avrupa Birliği fonları ile yurt içi ve yurt dışından kamu idarelerine sağlanan kaynakların kullanımı ve kontrolü de uluslararası anlaşmaların hükümleri saklı kalmak kaydıyla, bu Kanun hükümlerine tâbidir. Düzenleyici ve denetleyici kurumlar, bu Kanunun sadece 3, 7, 8, 12, 15, 17, 18, 19, 25, 42, 43, 44, 47, 48, 49, 50, 51, 52, 53, 54, 68 ve 76 78 </a:t>
            </a:r>
            <a:r>
              <a:rPr lang="tr-TR" dirty="0" err="1" smtClean="0"/>
              <a:t>ncı</a:t>
            </a:r>
            <a:r>
              <a:rPr lang="tr-TR" dirty="0" smtClean="0"/>
              <a:t> maddelerine tâbidir.(1) </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51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433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54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13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5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708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53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74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Genel bütçede HMB, diğer</a:t>
            </a:r>
            <a:r>
              <a:rPr lang="tr-TR" baseline="0" dirty="0" smtClean="0"/>
              <a:t> kamu idarelerinde üst yönetici atar.</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3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Üst yöneticiler, bu sorumluluğun gereklerini harcama yetkilileri, malî hizmetler birimi ve iç denetçiler aracılığıyla yerine getirirler.</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626E6-F95C-4020-A6C7-CA61C002F3B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80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71608C7-08E1-43C9-9FC9-2892EAEF6410}"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29441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A139927-714F-4FCE-A5FA-F03BD985F110}" type="datetime1">
              <a:rPr lang="tr-TR" smtClean="0"/>
              <a:t>7.07.2022</a:t>
            </a:fld>
            <a:endParaRPr lang="tr-TR"/>
          </a:p>
        </p:txBody>
      </p:sp>
      <p:sp>
        <p:nvSpPr>
          <p:cNvPr id="6" name="Footer Placeholder 5"/>
          <p:cNvSpPr>
            <a:spLocks noGrp="1"/>
          </p:cNvSpPr>
          <p:nvPr>
            <p:ph type="ftr" sz="quarter" idx="11"/>
          </p:nvPr>
        </p:nvSpPr>
        <p:spPr/>
        <p:txBody>
          <a:bodyPr/>
          <a:lstStyle/>
          <a:p>
            <a:r>
              <a:rPr lang="tr-TR" smtClean="0"/>
              <a:t>Çiğdem ÇAKMAK, SGDB / Bartın Üniversitesi </a:t>
            </a:r>
            <a:endParaRPr lang="tr-TR"/>
          </a:p>
        </p:txBody>
      </p:sp>
      <p:sp>
        <p:nvSpPr>
          <p:cNvPr id="7" name="Slide Number Placeholder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29126339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A139927-714F-4FCE-A5FA-F03BD985F110}"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12854038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A139927-714F-4FCE-A5FA-F03BD985F110}"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186642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7.07.2022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92430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139927-714F-4FCE-A5FA-F03BD985F110}" type="datetime1">
              <a:rPr lang="tr-TR" smtClean="0"/>
              <a:t>7.07.2022</a:t>
            </a:fld>
            <a:endParaRPr lang="tr-TR"/>
          </a:p>
        </p:txBody>
      </p:sp>
      <p:sp>
        <p:nvSpPr>
          <p:cNvPr id="4"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03329997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139927-714F-4FCE-A5FA-F03BD985F110}" type="datetime1">
              <a:rPr lang="tr-TR" smtClean="0"/>
              <a:t>7.07.2022</a:t>
            </a:fld>
            <a:endParaRPr lang="tr-TR"/>
          </a:p>
        </p:txBody>
      </p:sp>
      <p:sp>
        <p:nvSpPr>
          <p:cNvPr id="4"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8196350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2D57363-5E97-40E7-B359-D7E3BC19A74B}"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402097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D8F20C8-D227-4D0D-8648-6710CD3651F0}"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418549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71608C7-08E1-43C9-9FC9-2892EAEF6410}" type="datetime1">
              <a:rPr lang="tr-TR" smtClean="0"/>
              <a:t>7.07.2022</a:t>
            </a:fld>
            <a:endParaRPr lang="tr-TR"/>
          </a:p>
        </p:txBody>
      </p:sp>
      <p:sp>
        <p:nvSpPr>
          <p:cNvPr id="5" name="Altbilgi Yer Tutucusu 4"/>
          <p:cNvSpPr>
            <a:spLocks noGrp="1"/>
          </p:cNvSpPr>
          <p:nvPr>
            <p:ph type="ftr" sz="quarter" idx="11"/>
          </p:nvPr>
        </p:nvSpPr>
        <p:spPr/>
        <p:txBody>
          <a:bodyPr/>
          <a:lstStyle/>
          <a:p>
            <a:r>
              <a:rPr lang="tr-TR" smtClean="0"/>
              <a:t>Çiğdem ÇAKMAK, SGDB / Bartın Üniversitesi </a:t>
            </a:r>
            <a:endParaRPr lang="tr-TR"/>
          </a:p>
        </p:txBody>
      </p:sp>
      <p:sp>
        <p:nvSpPr>
          <p:cNvPr id="6" name="Slayt Numarası Yer Tutucusu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219352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EB1262B-F8ED-413D-B71E-4291E29EDF04}" type="datetime1">
              <a:rPr lang="tr-TR" smtClean="0"/>
              <a:t>7.07.2022</a:t>
            </a:fld>
            <a:endParaRPr lang="tr-TR"/>
          </a:p>
        </p:txBody>
      </p:sp>
      <p:sp>
        <p:nvSpPr>
          <p:cNvPr id="5" name="Altbilgi Yer Tutucusu 4"/>
          <p:cNvSpPr>
            <a:spLocks noGrp="1"/>
          </p:cNvSpPr>
          <p:nvPr>
            <p:ph type="ftr" sz="quarter" idx="11"/>
          </p:nvPr>
        </p:nvSpPr>
        <p:spPr/>
        <p:txBody>
          <a:bodyPr/>
          <a:lstStyle/>
          <a:p>
            <a:r>
              <a:rPr lang="tr-TR" smtClean="0"/>
              <a:t>Çiğdem ÇAKMAK, SGDB / Bartın Üniversitesi </a:t>
            </a:r>
            <a:endParaRPr lang="tr-TR"/>
          </a:p>
        </p:txBody>
      </p:sp>
      <p:sp>
        <p:nvSpPr>
          <p:cNvPr id="6" name="Slayt Numarası Yer Tutucusu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60267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7EB1262B-F8ED-413D-B71E-4291E29EDF04}"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696752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FFCBCEC-A131-4C53-9620-04A1BF17BC80}" type="datetime1">
              <a:rPr lang="tr-TR" smtClean="0"/>
              <a:t>7.07.2022</a:t>
            </a:fld>
            <a:endParaRPr lang="tr-TR"/>
          </a:p>
        </p:txBody>
      </p:sp>
      <p:sp>
        <p:nvSpPr>
          <p:cNvPr id="5" name="Altbilgi Yer Tutucusu 4"/>
          <p:cNvSpPr>
            <a:spLocks noGrp="1"/>
          </p:cNvSpPr>
          <p:nvPr>
            <p:ph type="ftr" sz="quarter" idx="11"/>
          </p:nvPr>
        </p:nvSpPr>
        <p:spPr/>
        <p:txBody>
          <a:bodyPr/>
          <a:lstStyle/>
          <a:p>
            <a:r>
              <a:rPr lang="tr-TR" smtClean="0"/>
              <a:t>Çiğdem ÇAKMAK, SGDB / Bartın Üniversitesi </a:t>
            </a:r>
            <a:endParaRPr lang="tr-TR"/>
          </a:p>
        </p:txBody>
      </p:sp>
      <p:sp>
        <p:nvSpPr>
          <p:cNvPr id="6" name="Slayt Numarası Yer Tutucusu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47127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784915C-4C8A-45A2-96B2-37685E74D5BB}" type="datetime1">
              <a:rPr lang="tr-TR" smtClean="0"/>
              <a:t>7.07.2022</a:t>
            </a:fld>
            <a:endParaRPr lang="tr-TR"/>
          </a:p>
        </p:txBody>
      </p:sp>
      <p:sp>
        <p:nvSpPr>
          <p:cNvPr id="6" name="Altbilgi Yer Tutucusu 5"/>
          <p:cNvSpPr>
            <a:spLocks noGrp="1"/>
          </p:cNvSpPr>
          <p:nvPr>
            <p:ph type="ftr" sz="quarter" idx="11"/>
          </p:nvPr>
        </p:nvSpPr>
        <p:spPr/>
        <p:txBody>
          <a:bodyPr/>
          <a:lstStyle/>
          <a:p>
            <a:r>
              <a:rPr lang="tr-TR" smtClean="0"/>
              <a:t>Çiğdem ÇAKMAK, SGDB / Bartın Üniversitesi </a:t>
            </a:r>
            <a:endParaRPr lang="tr-TR"/>
          </a:p>
        </p:txBody>
      </p:sp>
      <p:sp>
        <p:nvSpPr>
          <p:cNvPr id="7" name="Slayt Numarası Yer Tutucusu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255242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2A1AC4C-D285-4105-B160-842D3B691F91}" type="datetime1">
              <a:rPr lang="tr-TR" smtClean="0"/>
              <a:t>7.07.2022</a:t>
            </a:fld>
            <a:endParaRPr lang="tr-TR"/>
          </a:p>
        </p:txBody>
      </p:sp>
      <p:sp>
        <p:nvSpPr>
          <p:cNvPr id="8" name="Altbilgi Yer Tutucusu 7"/>
          <p:cNvSpPr>
            <a:spLocks noGrp="1"/>
          </p:cNvSpPr>
          <p:nvPr>
            <p:ph type="ftr" sz="quarter" idx="11"/>
          </p:nvPr>
        </p:nvSpPr>
        <p:spPr/>
        <p:txBody>
          <a:bodyPr/>
          <a:lstStyle/>
          <a:p>
            <a:r>
              <a:rPr lang="tr-TR" smtClean="0"/>
              <a:t>Çiğdem ÇAKMAK, SGDB / Bartın Üniversitesi </a:t>
            </a:r>
            <a:endParaRPr lang="tr-TR"/>
          </a:p>
        </p:txBody>
      </p:sp>
      <p:sp>
        <p:nvSpPr>
          <p:cNvPr id="9" name="Slayt Numarası Yer Tutucusu 8"/>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52847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D374523-79CE-4531-9EC0-96D6C7B81DED}" type="datetime1">
              <a:rPr lang="tr-TR" smtClean="0"/>
              <a:t>7.07.2022</a:t>
            </a:fld>
            <a:endParaRPr lang="tr-TR"/>
          </a:p>
        </p:txBody>
      </p:sp>
      <p:sp>
        <p:nvSpPr>
          <p:cNvPr id="4" name="Altbilgi Yer Tutucusu 3"/>
          <p:cNvSpPr>
            <a:spLocks noGrp="1"/>
          </p:cNvSpPr>
          <p:nvPr>
            <p:ph type="ftr" sz="quarter" idx="11"/>
          </p:nvPr>
        </p:nvSpPr>
        <p:spPr/>
        <p:txBody>
          <a:bodyPr/>
          <a:lstStyle/>
          <a:p>
            <a:r>
              <a:rPr lang="tr-TR" smtClean="0"/>
              <a:t>Çiğdem ÇAKMAK, SGDB / Bartın Üniversitesi </a:t>
            </a:r>
            <a:endParaRPr lang="tr-TR"/>
          </a:p>
        </p:txBody>
      </p:sp>
      <p:sp>
        <p:nvSpPr>
          <p:cNvPr id="5" name="Slayt Numarası Yer Tutucusu 4"/>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037245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ED7B4E-3A88-4243-AD0D-87557D6938F7}" type="datetime1">
              <a:rPr lang="tr-TR" smtClean="0"/>
              <a:t>7.07.2022</a:t>
            </a:fld>
            <a:endParaRPr lang="tr-TR"/>
          </a:p>
        </p:txBody>
      </p:sp>
      <p:sp>
        <p:nvSpPr>
          <p:cNvPr id="3" name="Altbilgi Yer Tutucusu 2"/>
          <p:cNvSpPr>
            <a:spLocks noGrp="1"/>
          </p:cNvSpPr>
          <p:nvPr>
            <p:ph type="ftr" sz="quarter" idx="11"/>
          </p:nvPr>
        </p:nvSpPr>
        <p:spPr/>
        <p:txBody>
          <a:bodyPr/>
          <a:lstStyle/>
          <a:p>
            <a:r>
              <a:rPr lang="tr-TR" smtClean="0"/>
              <a:t>Çiğdem ÇAKMAK, SGDB / Bartın Üniversitesi </a:t>
            </a:r>
            <a:endParaRPr lang="tr-TR"/>
          </a:p>
        </p:txBody>
      </p:sp>
      <p:sp>
        <p:nvSpPr>
          <p:cNvPr id="4" name="Slayt Numarası Yer Tutucusu 3"/>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923041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587655F-7E2E-460D-BCE2-163C34F3344C}" type="datetime1">
              <a:rPr lang="tr-TR" smtClean="0"/>
              <a:t>7.07.2022</a:t>
            </a:fld>
            <a:endParaRPr lang="tr-TR"/>
          </a:p>
        </p:txBody>
      </p:sp>
      <p:sp>
        <p:nvSpPr>
          <p:cNvPr id="6" name="Altbilgi Yer Tutucusu 5"/>
          <p:cNvSpPr>
            <a:spLocks noGrp="1"/>
          </p:cNvSpPr>
          <p:nvPr>
            <p:ph type="ftr" sz="quarter" idx="11"/>
          </p:nvPr>
        </p:nvSpPr>
        <p:spPr/>
        <p:txBody>
          <a:bodyPr/>
          <a:lstStyle/>
          <a:p>
            <a:r>
              <a:rPr lang="tr-TR" smtClean="0"/>
              <a:t>Çiğdem ÇAKMAK, SGDB / Bartın Üniversitesi </a:t>
            </a:r>
            <a:endParaRPr lang="tr-TR"/>
          </a:p>
        </p:txBody>
      </p:sp>
      <p:sp>
        <p:nvSpPr>
          <p:cNvPr id="7" name="Slayt Numarası Yer Tutucusu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629091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C56583E-6351-4706-9944-BDFB080F20AA}" type="datetime1">
              <a:rPr lang="tr-TR" smtClean="0"/>
              <a:t>7.07.2022</a:t>
            </a:fld>
            <a:endParaRPr lang="tr-TR"/>
          </a:p>
        </p:txBody>
      </p:sp>
      <p:sp>
        <p:nvSpPr>
          <p:cNvPr id="6" name="Altbilgi Yer Tutucusu 5"/>
          <p:cNvSpPr>
            <a:spLocks noGrp="1"/>
          </p:cNvSpPr>
          <p:nvPr>
            <p:ph type="ftr" sz="quarter" idx="11"/>
          </p:nvPr>
        </p:nvSpPr>
        <p:spPr/>
        <p:txBody>
          <a:bodyPr/>
          <a:lstStyle/>
          <a:p>
            <a:r>
              <a:rPr lang="tr-TR" smtClean="0"/>
              <a:t>Çiğdem ÇAKMAK, SGDB / Bartın Üniversitesi </a:t>
            </a:r>
            <a:endParaRPr lang="tr-TR"/>
          </a:p>
        </p:txBody>
      </p:sp>
      <p:sp>
        <p:nvSpPr>
          <p:cNvPr id="7" name="Slayt Numarası Yer Tutucusu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12445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2D57363-5E97-40E7-B359-D7E3BC19A74B}" type="datetime1">
              <a:rPr lang="tr-TR" smtClean="0"/>
              <a:t>7.07.2022</a:t>
            </a:fld>
            <a:endParaRPr lang="tr-TR"/>
          </a:p>
        </p:txBody>
      </p:sp>
      <p:sp>
        <p:nvSpPr>
          <p:cNvPr id="5" name="Altbilgi Yer Tutucusu 4"/>
          <p:cNvSpPr>
            <a:spLocks noGrp="1"/>
          </p:cNvSpPr>
          <p:nvPr>
            <p:ph type="ftr" sz="quarter" idx="11"/>
          </p:nvPr>
        </p:nvSpPr>
        <p:spPr/>
        <p:txBody>
          <a:bodyPr/>
          <a:lstStyle/>
          <a:p>
            <a:r>
              <a:rPr lang="tr-TR" smtClean="0"/>
              <a:t>Çiğdem ÇAKMAK, SGDB / Bartın Üniversitesi </a:t>
            </a:r>
            <a:endParaRPr lang="tr-TR"/>
          </a:p>
        </p:txBody>
      </p:sp>
      <p:sp>
        <p:nvSpPr>
          <p:cNvPr id="6" name="Slayt Numarası Yer Tutucusu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80078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8F20C8-D227-4D0D-8648-6710CD3651F0}" type="datetime1">
              <a:rPr lang="tr-TR" smtClean="0"/>
              <a:t>7.07.2022</a:t>
            </a:fld>
            <a:endParaRPr lang="tr-TR"/>
          </a:p>
        </p:txBody>
      </p:sp>
      <p:sp>
        <p:nvSpPr>
          <p:cNvPr id="5" name="Altbilgi Yer Tutucusu 4"/>
          <p:cNvSpPr>
            <a:spLocks noGrp="1"/>
          </p:cNvSpPr>
          <p:nvPr>
            <p:ph type="ftr" sz="quarter" idx="11"/>
          </p:nvPr>
        </p:nvSpPr>
        <p:spPr/>
        <p:txBody>
          <a:bodyPr/>
          <a:lstStyle/>
          <a:p>
            <a:r>
              <a:rPr lang="tr-TR" smtClean="0"/>
              <a:t>Çiğdem ÇAKMAK, SGDB / Bartın Üniversitesi </a:t>
            </a:r>
            <a:endParaRPr lang="tr-TR"/>
          </a:p>
        </p:txBody>
      </p:sp>
      <p:sp>
        <p:nvSpPr>
          <p:cNvPr id="6" name="Slayt Numarası Yer Tutucusu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22337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FFCBCEC-A131-4C53-9620-04A1BF17BC80}" type="datetime1">
              <a:rPr lang="tr-TR" smtClean="0"/>
              <a:t>7.07.2022</a:t>
            </a:fld>
            <a:endParaRPr lang="tr-TR"/>
          </a:p>
        </p:txBody>
      </p:sp>
      <p:sp>
        <p:nvSpPr>
          <p:cNvPr id="5" name="Footer Placeholder 4"/>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5"/>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30819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784915C-4C8A-45A2-96B2-37685E74D5BB}" type="datetime1">
              <a:rPr lang="tr-TR" smtClean="0"/>
              <a:t>7.07.2022</a:t>
            </a:fld>
            <a:endParaRPr lang="tr-TR"/>
          </a:p>
        </p:txBody>
      </p:sp>
      <p:sp>
        <p:nvSpPr>
          <p:cNvPr id="6" name="Footer Placeholder 5"/>
          <p:cNvSpPr>
            <a:spLocks noGrp="1"/>
          </p:cNvSpPr>
          <p:nvPr>
            <p:ph type="ftr" sz="quarter" idx="11"/>
          </p:nvPr>
        </p:nvSpPr>
        <p:spPr/>
        <p:txBody>
          <a:bodyPr/>
          <a:lstStyle/>
          <a:p>
            <a:r>
              <a:rPr lang="tr-TR" smtClean="0"/>
              <a:t>Çiğdem ÇAKMAK, SGDB / Bartın Üniversitesi </a:t>
            </a:r>
            <a:endParaRPr lang="tr-TR"/>
          </a:p>
        </p:txBody>
      </p:sp>
      <p:sp>
        <p:nvSpPr>
          <p:cNvPr id="7" name="Slide Number Placeholder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11569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2A1AC4C-D285-4105-B160-842D3B691F91}" type="datetime1">
              <a:rPr lang="tr-TR" smtClean="0"/>
              <a:t>7.07.2022</a:t>
            </a:fld>
            <a:endParaRPr lang="tr-TR"/>
          </a:p>
        </p:txBody>
      </p:sp>
      <p:sp>
        <p:nvSpPr>
          <p:cNvPr id="8" name="Footer Placeholder 7"/>
          <p:cNvSpPr>
            <a:spLocks noGrp="1"/>
          </p:cNvSpPr>
          <p:nvPr>
            <p:ph type="ftr" sz="quarter" idx="11"/>
          </p:nvPr>
        </p:nvSpPr>
        <p:spPr/>
        <p:txBody>
          <a:bodyPr/>
          <a:lstStyle/>
          <a:p>
            <a:r>
              <a:rPr lang="tr-TR" smtClean="0"/>
              <a:t>Çiğdem ÇAKMAK, SGDB / Bartın Üniversitesi </a:t>
            </a:r>
            <a:endParaRPr lang="tr-TR"/>
          </a:p>
        </p:txBody>
      </p:sp>
      <p:sp>
        <p:nvSpPr>
          <p:cNvPr id="9" name="Slide Number Placeholder 8"/>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65233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DD374523-79CE-4531-9EC0-96D6C7B81DED}" type="datetime1">
              <a:rPr lang="tr-TR" smtClean="0"/>
              <a:t>7.07.2022</a:t>
            </a:fld>
            <a:endParaRPr lang="tr-TR"/>
          </a:p>
        </p:txBody>
      </p:sp>
      <p:sp>
        <p:nvSpPr>
          <p:cNvPr id="5" name="Footer Placeholder 3"/>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4"/>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52391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ED7B4E-3A88-4243-AD0D-87557D6938F7}" type="datetime1">
              <a:rPr lang="tr-TR" smtClean="0"/>
              <a:t>7.07.2022</a:t>
            </a:fld>
            <a:endParaRPr lang="tr-TR"/>
          </a:p>
        </p:txBody>
      </p:sp>
      <p:sp>
        <p:nvSpPr>
          <p:cNvPr id="5" name="Footer Placeholder 2"/>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3"/>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804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A587655F-7E2E-460D-BCE2-163C34F3344C}" type="datetime1">
              <a:rPr lang="tr-TR" smtClean="0"/>
              <a:t>7.07.2022</a:t>
            </a:fld>
            <a:endParaRPr lang="tr-TR"/>
          </a:p>
        </p:txBody>
      </p:sp>
      <p:sp>
        <p:nvSpPr>
          <p:cNvPr id="5" name="Footer Placeholder 5"/>
          <p:cNvSpPr>
            <a:spLocks noGrp="1"/>
          </p:cNvSpPr>
          <p:nvPr>
            <p:ph type="ftr" sz="quarter" idx="11"/>
          </p:nvPr>
        </p:nvSpPr>
        <p:spPr/>
        <p:txBody>
          <a:bodyPr/>
          <a:lstStyle/>
          <a:p>
            <a:r>
              <a:rPr lang="tr-TR" smtClean="0"/>
              <a:t>Çiğdem ÇAKMAK, SGDB / Bartın Üniversitesi </a:t>
            </a:r>
            <a:endParaRPr lang="tr-TR"/>
          </a:p>
        </p:txBody>
      </p:sp>
      <p:sp>
        <p:nvSpPr>
          <p:cNvPr id="6" name="Slide Number Placeholder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215958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C56583E-6351-4706-9944-BDFB080F20AA}" type="datetime1">
              <a:rPr lang="tr-TR" smtClean="0"/>
              <a:t>7.07.2022</a:t>
            </a:fld>
            <a:endParaRPr lang="tr-TR"/>
          </a:p>
        </p:txBody>
      </p:sp>
      <p:sp>
        <p:nvSpPr>
          <p:cNvPr id="6" name="Footer Placeholder 5"/>
          <p:cNvSpPr>
            <a:spLocks noGrp="1"/>
          </p:cNvSpPr>
          <p:nvPr>
            <p:ph type="ftr" sz="quarter" idx="11"/>
          </p:nvPr>
        </p:nvSpPr>
        <p:spPr/>
        <p:txBody>
          <a:bodyPr/>
          <a:lstStyle/>
          <a:p>
            <a:r>
              <a:rPr lang="tr-TR" smtClean="0"/>
              <a:t>Çiğdem ÇAKMAK, SGDB / Bartın Üniversitesi </a:t>
            </a:r>
            <a:endParaRPr lang="tr-TR"/>
          </a:p>
        </p:txBody>
      </p:sp>
      <p:sp>
        <p:nvSpPr>
          <p:cNvPr id="7" name="Slide Number Placeholder 6"/>
          <p:cNvSpPr>
            <a:spLocks noGrp="1"/>
          </p:cNvSpPr>
          <p:nvPr>
            <p:ph type="sldNum" sz="quarter" idx="12"/>
          </p:nvPr>
        </p:nvSpPr>
        <p:spPr/>
        <p:txBody>
          <a:bodyPr/>
          <a:lstStyle/>
          <a:p>
            <a:fld id="{EC9A1DD3-7551-4E59-9F41-450A6152DFEB}" type="slidenum">
              <a:rPr lang="tr-TR" smtClean="0"/>
              <a:t>‹#›</a:t>
            </a:fld>
            <a:endParaRPr lang="tr-TR"/>
          </a:p>
        </p:txBody>
      </p:sp>
    </p:spTree>
    <p:extLst>
      <p:ext uri="{BB962C8B-B14F-4D97-AF65-F5344CB8AC3E}">
        <p14:creationId xmlns:p14="http://schemas.microsoft.com/office/powerpoint/2010/main" val="365289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139927-714F-4FCE-A5FA-F03BD985F110}" type="datetime1">
              <a:rPr lang="tr-TR" smtClean="0"/>
              <a:t>7.07.2022</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smtClean="0"/>
              <a:t>Çiğdem ÇAKMAK, SGDB / Bartın Üniversitesi </a:t>
            </a:r>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C9A1DD3-7551-4E59-9F41-450A6152DFEB}" type="slidenum">
              <a:rPr lang="tr-TR" smtClean="0"/>
              <a:t>‹#›</a:t>
            </a:fld>
            <a:endParaRPr lang="tr-TR"/>
          </a:p>
        </p:txBody>
      </p:sp>
    </p:spTree>
    <p:extLst>
      <p:ext uri="{BB962C8B-B14F-4D97-AF65-F5344CB8AC3E}">
        <p14:creationId xmlns:p14="http://schemas.microsoft.com/office/powerpoint/2010/main" val="71709086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39927-714F-4FCE-A5FA-F03BD985F110}" type="datetime1">
              <a:rPr lang="tr-TR" smtClean="0"/>
              <a:t>7.07.2022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Çiğdem ÇAKMAK, SGDB / Bartın Üniversitesi </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A1DD3-7551-4E59-9F41-450A6152DFEB}" type="slidenum">
              <a:rPr lang="tr-TR" smtClean="0"/>
              <a:t>‹#›</a:t>
            </a:fld>
            <a:endParaRPr lang="tr-TR"/>
          </a:p>
        </p:txBody>
      </p:sp>
    </p:spTree>
    <p:extLst>
      <p:ext uri="{BB962C8B-B14F-4D97-AF65-F5344CB8AC3E}">
        <p14:creationId xmlns:p14="http://schemas.microsoft.com/office/powerpoint/2010/main" val="295487204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8664" y="1450731"/>
            <a:ext cx="8568952" cy="3736731"/>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tr-TR" sz="3200" b="1" dirty="0" smtClean="0">
                <a:ln/>
                <a:solidFill>
                  <a:srgbClr val="FF0000"/>
                </a:solidFill>
              </a:rPr>
              <a:t/>
            </a:r>
            <a:br>
              <a:rPr lang="tr-TR" sz="3200" b="1" dirty="0" smtClean="0">
                <a:ln/>
                <a:solidFill>
                  <a:srgbClr val="FF0000"/>
                </a:solidFill>
              </a:rPr>
            </a:br>
            <a:r>
              <a:rPr lang="tr-TR" sz="3200" b="1" dirty="0">
                <a:ln/>
                <a:solidFill>
                  <a:srgbClr val="FF0000"/>
                </a:solidFill>
              </a:rPr>
              <a:t/>
            </a:r>
            <a:br>
              <a:rPr lang="tr-TR" sz="3200" b="1" dirty="0">
                <a:ln/>
                <a:solidFill>
                  <a:srgbClr val="FF0000"/>
                </a:solidFill>
              </a:rPr>
            </a:br>
            <a:r>
              <a:rPr lang="tr-TR" sz="2800" b="1" dirty="0" smtClean="0">
                <a:ln/>
                <a:solidFill>
                  <a:srgbClr val="FF0000"/>
                </a:solidFill>
              </a:rPr>
              <a:t>5018 SAYILI Kamu Mali Yönetimi ve Kontrol Kanunu</a:t>
            </a:r>
            <a:br>
              <a:rPr lang="tr-TR" sz="2800" b="1" dirty="0" smtClean="0">
                <a:ln/>
                <a:solidFill>
                  <a:srgbClr val="FF0000"/>
                </a:solidFill>
              </a:rPr>
            </a:br>
            <a:r>
              <a:rPr lang="tr-TR" sz="2800" b="1" dirty="0" smtClean="0">
                <a:ln/>
                <a:solidFill>
                  <a:srgbClr val="FFFF00"/>
                </a:solidFill>
              </a:rPr>
              <a:t>Aday Memur Hazırlayıcı Eğitimi</a:t>
            </a:r>
            <a:r>
              <a:rPr lang="tr-TR" sz="3200" b="1" dirty="0" smtClean="0">
                <a:ln/>
                <a:solidFill>
                  <a:srgbClr val="FFFF00"/>
                </a:solidFill>
              </a:rPr>
              <a:t/>
            </a:r>
            <a:br>
              <a:rPr lang="tr-TR" sz="3200" b="1" dirty="0" smtClean="0">
                <a:ln/>
                <a:solidFill>
                  <a:srgbClr val="FFFF00"/>
                </a:solidFill>
              </a:rPr>
            </a:br>
            <a:r>
              <a:rPr lang="tr-TR" sz="3600" b="1" dirty="0" smtClean="0">
                <a:ln/>
                <a:solidFill>
                  <a:schemeClr val="tx1"/>
                </a:solidFill>
              </a:rPr>
              <a:t/>
            </a:r>
            <a:br>
              <a:rPr lang="tr-TR" sz="3600" b="1" dirty="0" smtClean="0">
                <a:ln/>
                <a:solidFill>
                  <a:schemeClr val="tx1"/>
                </a:solidFill>
              </a:rPr>
            </a:br>
            <a:r>
              <a:rPr lang="tr-TR" sz="1600" b="1" dirty="0" smtClean="0">
                <a:ln/>
                <a:solidFill>
                  <a:schemeClr val="tx1"/>
                </a:solidFill>
              </a:rPr>
              <a:t>Kadir ÇELİK</a:t>
            </a:r>
            <a:br>
              <a:rPr lang="tr-TR" sz="1600" b="1" dirty="0" smtClean="0">
                <a:ln/>
                <a:solidFill>
                  <a:schemeClr val="tx1"/>
                </a:solidFill>
              </a:rPr>
            </a:br>
            <a:r>
              <a:rPr lang="tr-TR" sz="1600" b="1" dirty="0" smtClean="0">
                <a:ln/>
                <a:solidFill>
                  <a:schemeClr val="tx1"/>
                </a:solidFill>
              </a:rPr>
              <a:t>Strateji Geliştirme Daire Başkanı</a:t>
            </a:r>
            <a:endParaRPr lang="tr-TR" sz="1600" b="1" dirty="0">
              <a:ln/>
              <a:solidFill>
                <a:schemeClr val="tx1"/>
              </a:solidFill>
            </a:endParaRPr>
          </a:p>
        </p:txBody>
      </p:sp>
      <p:sp>
        <p:nvSpPr>
          <p:cNvPr id="6" name="Metin Yer Tutucusu 5"/>
          <p:cNvSpPr>
            <a:spLocks noGrp="1"/>
          </p:cNvSpPr>
          <p:nvPr>
            <p:ph type="body" idx="1"/>
          </p:nvPr>
        </p:nvSpPr>
        <p:spPr>
          <a:xfrm>
            <a:off x="2855640" y="6255966"/>
            <a:ext cx="6620968" cy="451819"/>
          </a:xfrm>
        </p:spPr>
        <p:txBody>
          <a:bodyPr/>
          <a:lstStyle/>
          <a:p>
            <a:pPr algn="ctr"/>
            <a:r>
              <a:rPr lang="tr-TR" b="1" dirty="0" smtClean="0">
                <a:solidFill>
                  <a:schemeClr val="tx1"/>
                </a:solidFill>
              </a:rPr>
              <a:t>Temmuz  2022</a:t>
            </a:r>
            <a:endParaRPr lang="tr-TR"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897" y="313677"/>
            <a:ext cx="2772295" cy="133194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28422"/>
            <a:ext cx="1704074" cy="1702453"/>
          </a:xfrm>
          <a:prstGeom prst="rect">
            <a:avLst/>
          </a:prstGeom>
        </p:spPr>
      </p:pic>
    </p:spTree>
    <p:extLst>
      <p:ext uri="{BB962C8B-B14F-4D97-AF65-F5344CB8AC3E}">
        <p14:creationId xmlns:p14="http://schemas.microsoft.com/office/powerpoint/2010/main" val="3931269516"/>
      </p:ext>
    </p:extLst>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ikdörtgen 2"/>
          <p:cNvSpPr/>
          <p:nvPr/>
        </p:nvSpPr>
        <p:spPr>
          <a:xfrm>
            <a:off x="225663" y="1716369"/>
            <a:ext cx="11455786" cy="3785652"/>
          </a:xfrm>
          <a:prstGeom prst="rect">
            <a:avLst/>
          </a:prstGeom>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Yetki devri yazılı olmak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zorundadır.</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Devredilen yetkinin sınırları açıkça belirlenmiş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olmalıdır.</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Merkez teşkilatında harcama yetkisinin devri ve bu yetkinin geri alınması üst yöneticiye, mali hizmetler birimine ve muhasebe yetkilisine; merkez dışı birimlerde ise mali hizmetler birimine ve muhasebe yetkilisine yazılı olarak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bildirilmelidir.</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Harcama yetkisinin devredilmesi, yetkiyi devredenin idari sorumluluğunu ortadan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kaldırmaz.</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2864581" y="493614"/>
            <a:ext cx="4717655" cy="90714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Sonuç Olarak</a:t>
            </a:r>
            <a:endParaRPr lang="tr-TR" sz="3200" dirty="0"/>
          </a:p>
        </p:txBody>
      </p:sp>
    </p:spTree>
    <p:extLst>
      <p:ext uri="{BB962C8B-B14F-4D97-AF65-F5344CB8AC3E}">
        <p14:creationId xmlns:p14="http://schemas.microsoft.com/office/powerpoint/2010/main" val="360344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Muhasebe Yetkilisi</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ikdörtgen 2"/>
          <p:cNvSpPr/>
          <p:nvPr/>
        </p:nvSpPr>
        <p:spPr>
          <a:xfrm>
            <a:off x="225662" y="1199811"/>
            <a:ext cx="11857905" cy="5170646"/>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Ödeme belgelerinde</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altLang="tr-T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0100" marR="0" lvl="1"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Yetkililerin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imzası</a:t>
            </a:r>
          </a:p>
          <a:p>
            <a:pPr marL="800100" marR="0" lvl="1"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İlgili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mevzuatında sayılan belgelerin tamam olması </a:t>
            </a:r>
          </a:p>
          <a:p>
            <a:pPr marL="800100" marR="0" lvl="1"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Maddi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hata bulunup bulunmadığı  </a:t>
            </a:r>
          </a:p>
          <a:p>
            <a:pPr marL="800100" marR="0" lvl="1" indent="-342900" algn="just"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Hak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sahibinin kimliği yönlerinden </a:t>
            </a:r>
            <a:endPar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ct val="0"/>
              </a:spcBef>
              <a:spcAft>
                <a:spcPts val="0"/>
              </a:spcAft>
              <a:buClrTx/>
              <a:buSzTx/>
              <a:buFontTx/>
              <a:buNone/>
              <a:tabLst/>
              <a:defRPr/>
            </a:pPr>
            <a:endParaRPr kumimoji="0" lang="tr-TR" altLang="tr-TR"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altLang="tr-TR" sz="24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t>
            </a:r>
            <a:r>
              <a:rPr kumimoji="0" lang="tr-TR" altLang="tr-TR" sz="2400" b="0"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ontrol yapan, ödemeyi </a:t>
            </a:r>
            <a:r>
              <a:rPr kumimoji="0" lang="tr-TR" altLang="tr-TR" sz="24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gerçekleştiren ve m</a:t>
            </a:r>
            <a:r>
              <a:rPr kumimoji="0" lang="tr-TR" altLang="tr-TR" sz="2400" b="0"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uhasebe </a:t>
            </a:r>
            <a:r>
              <a:rPr kumimoji="0" lang="tr-TR" altLang="tr-TR" sz="24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kayıtlarını tutan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kişidir.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altLang="tr-T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Muhasebe yetkilileri, ilgili mevzuatında düzenlenmiş belgeler dışında belge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arayamaz. </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Yukarıda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sayılan konulara ilişkin hata veya eksiklik bulunması halinde ödeme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yapamaz.</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Belgesi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eksik veya hatalı olan ödeme emri belgeleri, düzeltilmek veya tamamlanmak üzere en geç bir iş günü içinde gerekçeleriyle birlikte harcama yetkilisine yazılı olarak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gönderilir.</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0973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96318"/>
            <a:ext cx="9618785" cy="732815"/>
          </a:xfrm>
        </p:spPr>
        <p:txBody>
          <a:bodyPr>
            <a:noAutofit/>
          </a:bodyPr>
          <a:lstStyle/>
          <a:p>
            <a:r>
              <a:rPr lang="tr-TR" sz="2500" b="1" u="sng" dirty="0" smtClean="0">
                <a:solidFill>
                  <a:srgbClr val="002060"/>
                </a:solidFill>
                <a:latin typeface="Times New Roman" panose="02020603050405020304" pitchFamily="18" charset="0"/>
                <a:cs typeface="Times New Roman" panose="02020603050405020304" pitchFamily="18" charset="0"/>
              </a:rPr>
              <a:t>5018 sayılı KMYKK  / Üst Yöneticiler</a:t>
            </a:r>
            <a:endParaRPr lang="tr-TR" sz="2500" b="1" u="sng" dirty="0">
              <a:solidFill>
                <a:srgbClr val="002060"/>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09954" y="2539921"/>
            <a:ext cx="11429998" cy="3816429"/>
          </a:xfrm>
          <a:prstGeom prst="rect">
            <a:avLst/>
          </a:prstGeom>
        </p:spPr>
        <p:txBody>
          <a:bodyPr wrap="square" numCol="2">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İdarelerinin </a:t>
            </a:r>
            <a:r>
              <a:rPr kumimoji="0" lang="tr-TR" sz="2200" b="0"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stratejik planlarının ve bütçelerinin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kalkınma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planına, </a:t>
            </a:r>
            <a:endPar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yıllık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programlara, </a:t>
            </a:r>
            <a:endPar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kurumun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stratejik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plan ve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performans  hedefleri ile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hizmet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gereklerine  uygun  olarak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hazırlanması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uygulanmasından, </a:t>
            </a:r>
            <a:endPar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200" b="0"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sorumlulukları </a:t>
            </a:r>
            <a:r>
              <a:rPr kumimoji="0" lang="tr-TR" sz="2200" b="0"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altındaki kaynakların </a:t>
            </a:r>
            <a:endParaRPr kumimoji="0" lang="tr-TR" sz="2200" b="0"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etkili</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ekonomik ve verimli şekilde elde edilmesi  ve kullanımını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sağlamaktan,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kayıp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kötüye kullanımının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önlenmesinden,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malî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yönetim ve kontrol sisteminin işleyişinin  gözetilmesi,  izlenmesi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kanunlar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  Cumhurbaşkanlığı  kararnamelerinde belirtilen  görev  ve sorumlulukların yerine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getirilmesinden</a:t>
            </a:r>
            <a:endPar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Dikdörtgen 9"/>
          <p:cNvSpPr/>
          <p:nvPr/>
        </p:nvSpPr>
        <p:spPr>
          <a:xfrm>
            <a:off x="147784" y="5760392"/>
            <a:ext cx="11134431" cy="461665"/>
          </a:xfrm>
          <a:prstGeom prst="rect">
            <a:avLst/>
          </a:prstGeom>
        </p:spPr>
        <p:txBody>
          <a:bodyPr wrap="square">
            <a:spAutoFit/>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Bakana; mahallî idarelerde ise meclislerine karşı sorumludurlar</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11" name="Tablo 10"/>
          <p:cNvGraphicFramePr>
            <a:graphicFrameLocks noGrp="1"/>
          </p:cNvGraphicFramePr>
          <p:nvPr>
            <p:extLst/>
          </p:nvPr>
        </p:nvGraphicFramePr>
        <p:xfrm>
          <a:off x="1345221" y="893987"/>
          <a:ext cx="9161587" cy="1420201"/>
        </p:xfrm>
        <a:graphic>
          <a:graphicData uri="http://schemas.openxmlformats.org/drawingml/2006/table">
            <a:tbl>
              <a:tblPr>
                <a:tableStyleId>{5C22544A-7EE6-4342-B048-85BDC9FD1C3A}</a:tableStyleId>
              </a:tblPr>
              <a:tblGrid>
                <a:gridCol w="5128389">
                  <a:extLst>
                    <a:ext uri="{9D8B030D-6E8A-4147-A177-3AD203B41FA5}">
                      <a16:colId xmlns:a16="http://schemas.microsoft.com/office/drawing/2014/main" val="179177460"/>
                    </a:ext>
                  </a:extLst>
                </a:gridCol>
                <a:gridCol w="4033198">
                  <a:extLst>
                    <a:ext uri="{9D8B030D-6E8A-4147-A177-3AD203B41FA5}">
                      <a16:colId xmlns:a16="http://schemas.microsoft.com/office/drawing/2014/main" val="49530293"/>
                    </a:ext>
                  </a:extLst>
                </a:gridCol>
              </a:tblGrid>
              <a:tr h="385786">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Bakanlıklar &amp; Diğer Kamu İdarileri</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Cumhurbaşkanınca belirlenir</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284486307"/>
                  </a:ext>
                </a:extLst>
              </a:tr>
              <a:tr h="343459">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İl Özel </a:t>
                      </a:r>
                      <a:r>
                        <a:rPr lang="tr-TR" sz="2200" u="none" strike="noStrike" dirty="0" smtClean="0">
                          <a:effectLst/>
                          <a:latin typeface="Times New Roman" panose="02020603050405020304" pitchFamily="18" charset="0"/>
                          <a:cs typeface="Times New Roman" panose="02020603050405020304" pitchFamily="18" charset="0"/>
                        </a:rPr>
                        <a:t>İdareleri</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40000"/>
                        <a:lumOff val="60000"/>
                      </a:schemeClr>
                    </a:solidFill>
                  </a:tcPr>
                </a:tc>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Vali</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530389295"/>
                  </a:ext>
                </a:extLst>
              </a:tr>
              <a:tr h="343459">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Belediyeler</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Belediye Başkanı</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3118979294"/>
                  </a:ext>
                </a:extLst>
              </a:tr>
              <a:tr h="297998">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Üniversiteler</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2200" u="none" strike="noStrike" dirty="0">
                          <a:effectLst/>
                          <a:latin typeface="Times New Roman" panose="02020603050405020304" pitchFamily="18" charset="0"/>
                          <a:cs typeface="Times New Roman" panose="02020603050405020304" pitchFamily="18" charset="0"/>
                        </a:rPr>
                        <a:t>Rektör</a:t>
                      </a:r>
                      <a:endParaRPr lang="tr-T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549427616"/>
                  </a:ext>
                </a:extLst>
              </a:tr>
            </a:tbl>
          </a:graphicData>
        </a:graphic>
      </p:graphicFrame>
    </p:spTree>
    <p:extLst>
      <p:ext uri="{BB962C8B-B14F-4D97-AF65-F5344CB8AC3E}">
        <p14:creationId xmlns:p14="http://schemas.microsoft.com/office/powerpoint/2010/main" val="2443152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3" y="267837"/>
            <a:ext cx="9618785" cy="732815"/>
          </a:xfrm>
        </p:spPr>
        <p:txBody>
          <a:bodyPr>
            <a:noAutofit/>
          </a:bodyPr>
          <a:lstStyle/>
          <a:p>
            <a:r>
              <a:rPr lang="tr-TR" sz="2500" b="1" u="sng" dirty="0" smtClean="0">
                <a:solidFill>
                  <a:srgbClr val="002060"/>
                </a:solidFill>
                <a:latin typeface="Times New Roman" panose="02020603050405020304" pitchFamily="18" charset="0"/>
                <a:cs typeface="Times New Roman" panose="02020603050405020304" pitchFamily="18" charset="0"/>
              </a:rPr>
              <a:t>5018 sayılı KMYKK / Hazine Birliği-Mali Saydamlık-Hesap Verme Sorumluluğu</a:t>
            </a:r>
            <a:endParaRPr lang="tr-TR" sz="2500" b="1" u="sng" dirty="0">
              <a:solidFill>
                <a:srgbClr val="002060"/>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lo 2"/>
          <p:cNvGraphicFramePr>
            <a:graphicFrameLocks noGrp="1"/>
          </p:cNvGraphicFramePr>
          <p:nvPr>
            <p:extLst/>
          </p:nvPr>
        </p:nvGraphicFramePr>
        <p:xfrm>
          <a:off x="844062" y="1239715"/>
          <a:ext cx="10509738" cy="4774223"/>
        </p:xfrm>
        <a:graphic>
          <a:graphicData uri="http://schemas.openxmlformats.org/drawingml/2006/table">
            <a:tbl>
              <a:tblPr>
                <a:tableStyleId>{5C22544A-7EE6-4342-B048-85BDC9FD1C3A}</a:tableStyleId>
              </a:tblPr>
              <a:tblGrid>
                <a:gridCol w="3587261">
                  <a:extLst>
                    <a:ext uri="{9D8B030D-6E8A-4147-A177-3AD203B41FA5}">
                      <a16:colId xmlns:a16="http://schemas.microsoft.com/office/drawing/2014/main" val="1029315053"/>
                    </a:ext>
                  </a:extLst>
                </a:gridCol>
                <a:gridCol w="2998177">
                  <a:extLst>
                    <a:ext uri="{9D8B030D-6E8A-4147-A177-3AD203B41FA5}">
                      <a16:colId xmlns:a16="http://schemas.microsoft.com/office/drawing/2014/main" val="107442388"/>
                    </a:ext>
                  </a:extLst>
                </a:gridCol>
                <a:gridCol w="3924300">
                  <a:extLst>
                    <a:ext uri="{9D8B030D-6E8A-4147-A177-3AD203B41FA5}">
                      <a16:colId xmlns:a16="http://schemas.microsoft.com/office/drawing/2014/main" val="325231821"/>
                    </a:ext>
                  </a:extLst>
                </a:gridCol>
              </a:tblGrid>
              <a:tr h="652150">
                <a:tc>
                  <a:txBody>
                    <a:bodyPr/>
                    <a:lstStyle/>
                    <a:p>
                      <a:pPr algn="ctr" rtl="0" fontAlgn="ctr"/>
                      <a:r>
                        <a:rPr lang="tr-TR" sz="2400" b="1" u="none" strike="noStrike" dirty="0">
                          <a:effectLst/>
                          <a:latin typeface="Times New Roman" panose="02020603050405020304" pitchFamily="18" charset="0"/>
                          <a:cs typeface="Times New Roman" panose="02020603050405020304" pitchFamily="18" charset="0"/>
                        </a:rPr>
                        <a:t>Hazine Birliği</a:t>
                      </a:r>
                      <a:endParaRPr lang="tr-T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rtl="0" fontAlgn="ctr"/>
                      <a:r>
                        <a:rPr lang="tr-TR" sz="2400" b="1" u="none" strike="noStrike" dirty="0">
                          <a:effectLst/>
                          <a:latin typeface="Times New Roman" panose="02020603050405020304" pitchFamily="18" charset="0"/>
                          <a:cs typeface="Times New Roman" panose="02020603050405020304" pitchFamily="18" charset="0"/>
                        </a:rPr>
                        <a:t>Mali Saydamlık</a:t>
                      </a:r>
                      <a:endParaRPr lang="tr-T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rtl="0" fontAlgn="ctr"/>
                      <a:r>
                        <a:rPr lang="tr-TR" sz="2400" b="1" u="none" strike="noStrike" dirty="0">
                          <a:effectLst/>
                          <a:latin typeface="Times New Roman" panose="02020603050405020304" pitchFamily="18" charset="0"/>
                          <a:cs typeface="Times New Roman" panose="02020603050405020304" pitchFamily="18" charset="0"/>
                        </a:rPr>
                        <a:t>Hesap Verme Sorumluluğu</a:t>
                      </a:r>
                      <a:endParaRPr lang="tr-T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918973950"/>
                  </a:ext>
                </a:extLst>
              </a:tr>
              <a:tr h="4122073">
                <a:tc>
                  <a:txBody>
                    <a:bodyPr/>
                    <a:lstStyle/>
                    <a:p>
                      <a:pPr algn="ctr" rtl="0" fontAlgn="ctr"/>
                      <a:r>
                        <a:rPr lang="tr-TR" sz="2000" u="none" strike="noStrike" dirty="0">
                          <a:effectLst/>
                          <a:latin typeface="Times New Roman" panose="02020603050405020304" pitchFamily="18" charset="0"/>
                          <a:cs typeface="Times New Roman" panose="02020603050405020304" pitchFamily="18" charset="0"/>
                        </a:rPr>
                        <a:t>Merkezi yönetim kapsamındaki kamu idarelerinin gelir, gider, tahsilat, ödeme, nakit planlaması ve borç yönetimi Hazine birliğini sağlayacak şekilde </a:t>
                      </a:r>
                      <a:r>
                        <a:rPr lang="tr-TR" sz="2000" u="none" strike="noStrike" dirty="0" smtClean="0">
                          <a:effectLst/>
                          <a:latin typeface="Times New Roman" panose="02020603050405020304" pitchFamily="18" charset="0"/>
                          <a:cs typeface="Times New Roman" panose="02020603050405020304" pitchFamily="18" charset="0"/>
                        </a:rPr>
                        <a:t>yürütülür.</a:t>
                      </a:r>
                    </a:p>
                    <a:p>
                      <a:pPr algn="ctr" rtl="0" fontAlgn="ctr"/>
                      <a:r>
                        <a:rPr lang="tr-TR" sz="2000" u="none" strike="noStrike" dirty="0" smtClean="0">
                          <a:effectLst/>
                          <a:latin typeface="Times New Roman" panose="02020603050405020304" pitchFamily="18" charset="0"/>
                          <a:cs typeface="Times New Roman" panose="02020603050405020304" pitchFamily="18" charset="0"/>
                        </a:rPr>
                        <a:t>Bu  </a:t>
                      </a:r>
                      <a:r>
                        <a:rPr lang="tr-TR" sz="2000" u="none" strike="noStrike" dirty="0">
                          <a:effectLst/>
                          <a:latin typeface="Times New Roman" panose="02020603050405020304" pitchFamily="18" charset="0"/>
                          <a:cs typeface="Times New Roman" panose="02020603050405020304" pitchFamily="18" charset="0"/>
                        </a:rPr>
                        <a:t>Kanuna  ekli  (I)  sayılı  cetvelde  yer  alan  kamu  idarelerinin  tüm gelirleri  Hazine veznelerine girer, giderleri bu veznelerden ödenir. Bu idareler özel vezne açamaz.</a:t>
                      </a:r>
                      <a:endParaRPr lang="tr-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ctr" rtl="0" fontAlgn="ctr"/>
                      <a:r>
                        <a:rPr lang="tr-TR" sz="2000" u="none" strike="noStrike" dirty="0">
                          <a:effectLst/>
                          <a:latin typeface="Times New Roman" panose="02020603050405020304" pitchFamily="18" charset="0"/>
                          <a:cs typeface="Times New Roman" panose="02020603050405020304" pitchFamily="18" charset="0"/>
                        </a:rPr>
                        <a:t>Her  türlü  </a:t>
                      </a:r>
                      <a:r>
                        <a:rPr lang="tr-TR" sz="2000" u="none" strike="noStrike" dirty="0" smtClean="0">
                          <a:effectLst/>
                          <a:latin typeface="Times New Roman" panose="02020603050405020304" pitchFamily="18" charset="0"/>
                          <a:cs typeface="Times New Roman" panose="02020603050405020304" pitchFamily="18" charset="0"/>
                        </a:rPr>
                        <a:t>kamu </a:t>
                      </a:r>
                      <a:r>
                        <a:rPr lang="tr-TR" sz="2000" u="none" strike="noStrike" dirty="0">
                          <a:effectLst/>
                          <a:latin typeface="Times New Roman" panose="02020603050405020304" pitchFamily="18" charset="0"/>
                          <a:cs typeface="Times New Roman" panose="02020603050405020304" pitchFamily="18" charset="0"/>
                        </a:rPr>
                        <a:t>kaynağının  elde  edilmesi  ve  kullanılmasında  denetimin sağlanması amacıyla kamuoyu zamanında bilgilendirilir. </a:t>
                      </a:r>
                      <a:endParaRPr lang="tr-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rtl="0" fontAlgn="ctr"/>
                      <a:r>
                        <a:rPr lang="tr-TR" sz="2000" u="none" strike="noStrike" dirty="0">
                          <a:effectLst/>
                          <a:latin typeface="Times New Roman" panose="02020603050405020304" pitchFamily="18" charset="0"/>
                          <a:cs typeface="Times New Roman" panose="02020603050405020304" pitchFamily="18" charset="0"/>
                        </a:rPr>
                        <a:t>Her türlü kamu kaynağının elde edilmesi ve kullanılmasında görevli ve yetkili olanlar,  kaynakların  etkili,  ekonomik,  verimli  ve  hukuka  uygun olarak  </a:t>
                      </a:r>
                      <a:r>
                        <a:rPr lang="tr-TR" sz="2000" i="1" u="none" strike="noStrike" dirty="0">
                          <a:effectLst/>
                          <a:latin typeface="Times New Roman" panose="02020603050405020304" pitchFamily="18" charset="0"/>
                          <a:cs typeface="Times New Roman" panose="02020603050405020304" pitchFamily="18" charset="0"/>
                        </a:rPr>
                        <a:t>elde  edilmesinden, kullanılmasından,  muhasebeleştirilmesinden,  raporlanmasından  ve  kötüye  kullanılmaması  için gerekli  önlemlerin alınmasından  </a:t>
                      </a:r>
                      <a:r>
                        <a:rPr lang="tr-TR" sz="2000" u="none" strike="noStrike" dirty="0">
                          <a:effectLst/>
                          <a:latin typeface="Times New Roman" panose="02020603050405020304" pitchFamily="18" charset="0"/>
                          <a:cs typeface="Times New Roman" panose="02020603050405020304" pitchFamily="18" charset="0"/>
                        </a:rPr>
                        <a:t>sorumludur  ve  yetkili  kılınmış  mercilere  hesap  vermek zorundadır.</a:t>
                      </a:r>
                      <a:endParaRPr lang="tr-T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285253444"/>
                  </a:ext>
                </a:extLst>
              </a:tr>
            </a:tbl>
          </a:graphicData>
        </a:graphic>
      </p:graphicFrame>
    </p:spTree>
    <p:extLst>
      <p:ext uri="{BB962C8B-B14F-4D97-AF65-F5344CB8AC3E}">
        <p14:creationId xmlns:p14="http://schemas.microsoft.com/office/powerpoint/2010/main" val="947118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u="sng" dirty="0">
                <a:latin typeface="Times New Roman" panose="02020603050405020304" pitchFamily="18" charset="0"/>
                <a:cs typeface="Times New Roman" panose="02020603050405020304" pitchFamily="18" charset="0"/>
              </a:rPr>
              <a:t>5018 sayılı KMYKK / </a:t>
            </a:r>
            <a:r>
              <a:rPr lang="tr-TR" sz="2800" b="1" u="sng" dirty="0" smtClean="0">
                <a:latin typeface="Times New Roman" panose="02020603050405020304" pitchFamily="18" charset="0"/>
                <a:cs typeface="Times New Roman" panose="02020603050405020304" pitchFamily="18" charset="0"/>
              </a:rPr>
              <a:t> </a:t>
            </a:r>
            <a:r>
              <a:rPr lang="tr-TR" sz="2800" b="1" u="sng" dirty="0">
                <a:latin typeface="Times New Roman" panose="02020603050405020304" pitchFamily="18" charset="0"/>
                <a:cs typeface="Times New Roman" panose="02020603050405020304" pitchFamily="18" charset="0"/>
              </a:rPr>
              <a:t>Ödeneklerin Kullanımı</a:t>
            </a:r>
            <a:endParaRPr lang="tr-TR" sz="2800" dirty="0"/>
          </a:p>
        </p:txBody>
      </p:sp>
      <p:sp>
        <p:nvSpPr>
          <p:cNvPr id="3" name="İçerik Yer Tutucusu 2"/>
          <p:cNvSpPr>
            <a:spLocks noGrp="1"/>
          </p:cNvSpPr>
          <p:nvPr>
            <p:ph idx="1"/>
          </p:nvPr>
        </p:nvSpPr>
        <p:spPr/>
        <p:txBody>
          <a:bodyPr/>
          <a:lstStyle/>
          <a:p>
            <a:pPr marL="342900" lvl="0" indent="-342900" algn="just">
              <a:lnSpc>
                <a:spcPct val="200000"/>
              </a:lnSpc>
              <a:buFont typeface="Wingdings" panose="05000000000000000000" pitchFamily="2" charset="2"/>
              <a:buChar char="ü"/>
            </a:pPr>
            <a:r>
              <a:rPr lang="tr-TR" dirty="0">
                <a:solidFill>
                  <a:srgbClr val="FF0000"/>
                </a:solidFill>
                <a:latin typeface="Times New Roman" panose="02020603050405020304" pitchFamily="18" charset="0"/>
                <a:cs typeface="Times New Roman" panose="02020603050405020304" pitchFamily="18" charset="0"/>
              </a:rPr>
              <a:t>AHP / AFP &amp; Cumhurbaşkanlığınca Vize Edilmesi</a:t>
            </a:r>
          </a:p>
          <a:p>
            <a:pPr marL="285750" lvl="0" indent="-285750" algn="just">
              <a:lnSpc>
                <a:spcPct val="150000"/>
              </a:lnSpc>
              <a:buFont typeface="Wingdings" panose="05000000000000000000" pitchFamily="2" charset="2"/>
              <a:buChar char="ü"/>
            </a:pPr>
            <a:r>
              <a:rPr lang="tr-TR" dirty="0">
                <a:solidFill>
                  <a:srgbClr val="FF0000"/>
                </a:solidFill>
                <a:latin typeface="Times New Roman" panose="02020603050405020304" pitchFamily="18" charset="0"/>
                <a:cs typeface="Times New Roman" panose="02020603050405020304" pitchFamily="18" charset="0"/>
              </a:rPr>
              <a:t>Ödenek üstü harcama yapılmaması </a:t>
            </a:r>
          </a:p>
          <a:p>
            <a:pPr marL="285750" lvl="0" indent="-285750" algn="just">
              <a:lnSpc>
                <a:spcPct val="150000"/>
              </a:lnSpc>
              <a:buFont typeface="Wingdings" panose="05000000000000000000" pitchFamily="2" charset="2"/>
              <a:buChar char="ü"/>
            </a:pPr>
            <a:r>
              <a:rPr lang="tr-TR" dirty="0">
                <a:solidFill>
                  <a:srgbClr val="FF0000"/>
                </a:solidFill>
                <a:latin typeface="Times New Roman" panose="02020603050405020304" pitchFamily="18" charset="0"/>
                <a:cs typeface="Times New Roman" panose="02020603050405020304" pitchFamily="18" charset="0"/>
              </a:rPr>
              <a:t>Cari yılda kullanılmayan ödeneklerin yılsonunda iptal edilmesi</a:t>
            </a:r>
          </a:p>
          <a:p>
            <a:pPr marL="285750" lvl="0" indent="-285750" algn="just">
              <a:lnSpc>
                <a:spcPct val="150000"/>
              </a:lnSpc>
              <a:buFont typeface="Wingdings" panose="05000000000000000000" pitchFamily="2" charset="2"/>
              <a:buChar char="ü"/>
            </a:pPr>
            <a:r>
              <a:rPr lang="tr-TR" dirty="0">
                <a:solidFill>
                  <a:srgbClr val="FF0000"/>
                </a:solidFill>
                <a:latin typeface="Times New Roman" panose="02020603050405020304" pitchFamily="18" charset="0"/>
                <a:cs typeface="Times New Roman" panose="02020603050405020304" pitchFamily="18" charset="0"/>
              </a:rPr>
              <a:t>Seferberlik, savaş ilanı vb. haller</a:t>
            </a:r>
          </a:p>
          <a:p>
            <a:endParaRPr lang="tr-TR" dirty="0"/>
          </a:p>
        </p:txBody>
      </p:sp>
    </p:spTree>
    <p:extLst>
      <p:ext uri="{BB962C8B-B14F-4D97-AF65-F5344CB8AC3E}">
        <p14:creationId xmlns:p14="http://schemas.microsoft.com/office/powerpoint/2010/main" val="150312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b="1" u="sng" dirty="0">
                <a:latin typeface="Times New Roman" panose="02020603050405020304" pitchFamily="18" charset="0"/>
                <a:cs typeface="Times New Roman" panose="02020603050405020304" pitchFamily="18" charset="0"/>
              </a:rPr>
              <a:t>5018 sayılı KMYKK / </a:t>
            </a:r>
            <a:r>
              <a:rPr lang="tr-TR" sz="4400" b="1" u="sng" dirty="0" smtClean="0">
                <a:latin typeface="Times New Roman" panose="02020603050405020304" pitchFamily="18" charset="0"/>
                <a:cs typeface="Times New Roman" panose="02020603050405020304" pitchFamily="18" charset="0"/>
              </a:rPr>
              <a:t>Ödenek </a:t>
            </a:r>
            <a:r>
              <a:rPr lang="tr-TR" sz="4400" b="1" u="sng" dirty="0">
                <a:latin typeface="Times New Roman" panose="02020603050405020304" pitchFamily="18" charset="0"/>
                <a:cs typeface="Times New Roman" panose="02020603050405020304" pitchFamily="18" charset="0"/>
              </a:rPr>
              <a:t>Aktarmaları</a:t>
            </a:r>
            <a:endParaRPr lang="tr-TR" dirty="0">
              <a:solidFill>
                <a:srgbClr val="FFFF00"/>
              </a:solidFill>
            </a:endParaRPr>
          </a:p>
        </p:txBody>
      </p:sp>
      <p:sp>
        <p:nvSpPr>
          <p:cNvPr id="4" name="Rectangle 1"/>
          <p:cNvSpPr>
            <a:spLocks noGrp="1" noChangeArrowheads="1"/>
          </p:cNvSpPr>
          <p:nvPr>
            <p:ph idx="4294967295"/>
          </p:nvPr>
        </p:nvSpPr>
        <p:spPr bwMode="auto">
          <a:xfrm>
            <a:off x="0" y="2320925"/>
            <a:ext cx="1118235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just">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Merkezi yönetim kapsamındaki kamu idarelerinin bütçeleri arasındaki ödenek aktarmaları </a:t>
            </a:r>
            <a:r>
              <a:rPr lang="tr-TR" b="1" i="1" dirty="0">
                <a:latin typeface="Times New Roman" panose="02020603050405020304" pitchFamily="18" charset="0"/>
                <a:cs typeface="Times New Roman" panose="02020603050405020304" pitchFamily="18" charset="0"/>
              </a:rPr>
              <a:t>kanunla</a:t>
            </a:r>
            <a:r>
              <a:rPr lang="tr-TR" dirty="0">
                <a:latin typeface="Times New Roman" panose="02020603050405020304" pitchFamily="18" charset="0"/>
                <a:cs typeface="Times New Roman" panose="02020603050405020304" pitchFamily="18" charset="0"/>
              </a:rPr>
              <a:t> yapılır. Ancak, harcamalarda tasarrufu sağlamak, dengeli ve etkili bir bütçe politikasını gerçekleştirmek üzere </a:t>
            </a:r>
            <a:r>
              <a:rPr lang="tr-TR" b="1" i="1" dirty="0">
                <a:latin typeface="Times New Roman" panose="02020603050405020304" pitchFamily="18" charset="0"/>
                <a:cs typeface="Times New Roman" panose="02020603050405020304" pitchFamily="18" charset="0"/>
              </a:rPr>
              <a:t>genel bütçe ödeneklerinin yüzde onunu geçmemek kaydıyla,</a:t>
            </a:r>
            <a:r>
              <a:rPr lang="tr-TR" dirty="0">
                <a:latin typeface="Times New Roman" panose="02020603050405020304" pitchFamily="18" charset="0"/>
                <a:cs typeface="Times New Roman" panose="02020603050405020304" pitchFamily="18" charset="0"/>
              </a:rPr>
              <a:t> merkezî yönetim kapsamındaki kamu idarelerinin bütçeleri arasındaki ödenek aktarmalarına ilişkin yetki ve işlemler ile usul ve esaslar merkezî yönetim bütçe kanununda belirlenir.</a:t>
            </a:r>
          </a:p>
          <a:p>
            <a:pPr lvl="0" algn="just"/>
            <a:endParaRPr lang="tr-TR"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Merkezi yönetim kapsamındaki kamu idareleri, </a:t>
            </a:r>
            <a:r>
              <a:rPr lang="tr-TR" b="1" i="1" dirty="0">
                <a:latin typeface="Times New Roman" panose="02020603050405020304" pitchFamily="18" charset="0"/>
                <a:cs typeface="Times New Roman" panose="02020603050405020304" pitchFamily="18" charset="0"/>
              </a:rPr>
              <a:t>aktarma yapılacak tertipteki ödeneğin yüzde yirmisine kadar</a:t>
            </a:r>
            <a:r>
              <a:rPr lang="tr-TR" dirty="0">
                <a:latin typeface="Times New Roman" panose="02020603050405020304" pitchFamily="18" charset="0"/>
                <a:cs typeface="Times New Roman" panose="02020603050405020304" pitchFamily="18" charset="0"/>
              </a:rPr>
              <a:t> </a:t>
            </a:r>
            <a:r>
              <a:rPr lang="tr-TR" b="1" i="1" dirty="0">
                <a:latin typeface="Times New Roman" panose="02020603050405020304" pitchFamily="18" charset="0"/>
                <a:cs typeface="Times New Roman" panose="02020603050405020304" pitchFamily="18" charset="0"/>
              </a:rPr>
              <a:t>kendi bütçeleri içinde ödenek aktarması yapabilirler. </a:t>
            </a:r>
            <a:r>
              <a:rPr lang="tr-TR" dirty="0">
                <a:latin typeface="Times New Roman" panose="02020603050405020304" pitchFamily="18" charset="0"/>
                <a:cs typeface="Times New Roman" panose="02020603050405020304" pitchFamily="18" charset="0"/>
              </a:rPr>
              <a:t>Ancak, ihtiyaç halinde yüzde yirmiyi </a:t>
            </a:r>
            <a:r>
              <a:rPr lang="tr-TR" b="1" i="1" dirty="0">
                <a:latin typeface="Times New Roman" panose="02020603050405020304" pitchFamily="18" charset="0"/>
                <a:cs typeface="Times New Roman" panose="02020603050405020304" pitchFamily="18" charset="0"/>
              </a:rPr>
              <a:t>aşan ödenek aktarma işlemlerini </a:t>
            </a:r>
            <a:r>
              <a:rPr lang="tr-TR" dirty="0">
                <a:latin typeface="Times New Roman" panose="02020603050405020304" pitchFamily="18" charset="0"/>
                <a:cs typeface="Times New Roman" panose="02020603050405020304" pitchFamily="18" charset="0"/>
              </a:rPr>
              <a:t>kurum bütçesinin başlangıç ödenekleri toplamının yüzde yirmisini geçmemek üzere </a:t>
            </a:r>
            <a:r>
              <a:rPr lang="tr-TR" b="1" i="1" dirty="0">
                <a:latin typeface="Times New Roman" panose="02020603050405020304" pitchFamily="18" charset="0"/>
                <a:cs typeface="Times New Roman" panose="02020603050405020304" pitchFamily="18" charset="0"/>
              </a:rPr>
              <a:t>yapmaya Cumhurbaşkanlığı</a:t>
            </a:r>
            <a:r>
              <a:rPr lang="tr-TR" dirty="0">
                <a:latin typeface="Times New Roman" panose="02020603050405020304" pitchFamily="18" charset="0"/>
                <a:cs typeface="Times New Roman" panose="02020603050405020304" pitchFamily="18" charset="0"/>
              </a:rPr>
              <a:t>, yılı yatırım programına ek yatırım cetvellerinde yer alan projelerde değişiklik yapılması halinde değişikliğin gerektirdiği tertipler arası ödenek aktarması işlemlerinin tamamını yapmaya ise ilgili idareler yetkilidir.</a:t>
            </a:r>
          </a:p>
        </p:txBody>
      </p:sp>
    </p:spTree>
    <p:extLst>
      <p:ext uri="{BB962C8B-B14F-4D97-AF65-F5344CB8AC3E}">
        <p14:creationId xmlns:p14="http://schemas.microsoft.com/office/powerpoint/2010/main" val="377457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solidFill>
                  <a:srgbClr val="0070C0"/>
                </a:solidFill>
                <a:latin typeface="Times New Roman" panose="02020603050405020304" pitchFamily="18" charset="0"/>
                <a:cs typeface="Times New Roman" panose="02020603050405020304" pitchFamily="18" charset="0"/>
              </a:rPr>
              <a:t>5018 sayılı KMYKK / Ödenek </a:t>
            </a:r>
            <a:r>
              <a:rPr lang="tr-TR" sz="2500" b="1" u="sng" dirty="0">
                <a:solidFill>
                  <a:srgbClr val="0070C0"/>
                </a:solidFill>
                <a:latin typeface="Times New Roman" panose="02020603050405020304" pitchFamily="18" charset="0"/>
                <a:cs typeface="Times New Roman" panose="02020603050405020304" pitchFamily="18" charset="0"/>
              </a:rPr>
              <a:t>Aktarmaları</a:t>
            </a: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431870" y="1209974"/>
            <a:ext cx="11009853" cy="2862322"/>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 idarelerinin bütçeleri içinde; </a:t>
            </a: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0100" marR="0" lvl="1"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personel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giderleri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tertiplerinden,</a:t>
            </a:r>
          </a:p>
          <a:p>
            <a:pPr marL="800100" marR="0" lvl="1"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aktarma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yapılmış tertiplerden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ve</a:t>
            </a:r>
          </a:p>
          <a:p>
            <a:pPr marL="800100" marR="0" lvl="1"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yedek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ödenekten aktarma yapılmış tertiplerden </a:t>
            </a: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ikdörtgen 2"/>
          <p:cNvSpPr/>
          <p:nvPr/>
        </p:nvSpPr>
        <p:spPr>
          <a:xfrm>
            <a:off x="225662" y="3867378"/>
            <a:ext cx="10902476" cy="1938992"/>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diğer tertiplere ödenek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aktarılamaz.</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Ancak</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yılı yatırım programına ek yatırım cetvellerinde yer alan projelerde değişiklik yapılması halinde, aktarma yapılan tertiplerden diğer tertiplere ödenek aktarılabilir.</a:t>
            </a:r>
            <a:endPar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1105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33. Madde / Giderin Gerçekleştirilmesi</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graphicFrame>
        <p:nvGraphicFramePr>
          <p:cNvPr id="10" name="İçerik Yer Tutucusu 10"/>
          <p:cNvGraphicFramePr>
            <a:graphicFrameLocks/>
          </p:cNvGraphicFramePr>
          <p:nvPr>
            <p:extLst/>
          </p:nvPr>
        </p:nvGraphicFramePr>
        <p:xfrm>
          <a:off x="970038" y="679795"/>
          <a:ext cx="9993967" cy="555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30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Faaliyet Raporu</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3" name="Dikdörtgen 2"/>
          <p:cNvSpPr/>
          <p:nvPr/>
        </p:nvSpPr>
        <p:spPr>
          <a:xfrm>
            <a:off x="429492" y="1313963"/>
            <a:ext cx="10924308" cy="3970318"/>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Üst yöneticiler ve bütçeyle ödenek tahsis edilen harcama yetkililerince, hesap verme sorumluluğu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çerçevesinde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her yıl faaliyet raporu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hazırlanır.</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Üst yönetici, birim faaliyet raporlarını esas alarak, idaresinin faaliyet sonuçlarını gösteren idare faaliyet raporunu düzenleyerek kamuoyuna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açıklar.</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Merkezi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yönetim kapsamındaki kamu idareleri ve sosyal güvenlik kurumları, idare faaliyet raporlarının birer örneğini </a:t>
            </a:r>
            <a:r>
              <a:rPr kumimoji="0" lang="tr-TR"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Sayıştaya</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ve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Cumhurbaşkanlığına,</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Mahalli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idareler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ise Sayıştay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Çevre Şehircilik Bakanlığına gönderir</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008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İdare Faaliyet Raporu</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3" name="Dikdörtgen 2"/>
          <p:cNvSpPr/>
          <p:nvPr/>
        </p:nvSpPr>
        <p:spPr>
          <a:xfrm>
            <a:off x="429492" y="1313963"/>
            <a:ext cx="10924308"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İçerik Yer Tutucusu 3"/>
          <p:cNvGraphicFramePr>
            <a:graphicFrameLocks/>
          </p:cNvGraphicFramePr>
          <p:nvPr>
            <p:extLst/>
          </p:nvPr>
        </p:nvGraphicFramePr>
        <p:xfrm>
          <a:off x="609601" y="1131400"/>
          <a:ext cx="10529454" cy="4992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5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25515" y="269507"/>
            <a:ext cx="9778805" cy="1421181"/>
          </a:xfrm>
        </p:spPr>
        <p:txBody>
          <a:bodyPr>
            <a:normAutofit/>
          </a:bodyPr>
          <a:lstStyle/>
          <a:p>
            <a:r>
              <a:rPr lang="tr-TR" sz="3200" b="1" u="sng" dirty="0" smtClean="0">
                <a:solidFill>
                  <a:schemeClr val="bg2">
                    <a:lumMod val="75000"/>
                  </a:schemeClr>
                </a:solidFill>
                <a:latin typeface="Times New Roman" panose="02020603050405020304" pitchFamily="18" charset="0"/>
                <a:cs typeface="Times New Roman" panose="02020603050405020304" pitchFamily="18" charset="0"/>
              </a:rPr>
              <a:t>5018 sayılı Kamu Mali Yönetimi ve Kontrol Kanununun Amacı;</a:t>
            </a:r>
            <a:endParaRPr lang="tr-TR" sz="3200" b="1" u="sng"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1" y="137090"/>
            <a:ext cx="1417288" cy="1410356"/>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Dikdörtgen 5"/>
          <p:cNvSpPr/>
          <p:nvPr/>
        </p:nvSpPr>
        <p:spPr>
          <a:xfrm>
            <a:off x="290146" y="1739702"/>
            <a:ext cx="11578004" cy="46166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Kalkınma planları ve programlarda yer alan politika ve hedefler doğrultusunda</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 kaynaklarının </a:t>
            </a:r>
            <a:r>
              <a:rPr kumimoji="0" lang="tr-T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etkili, ekonomik ve verimli</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bir şekilde elde edilmesi ve kullanılmasını</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Hesap verebilirliği ve malî saydamlığı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sağlamak üzere,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 malî yönetiminin yapısını ve işleyişini,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 bütçelerinin hazırlanmasını, uygulanmasını,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Tüm malî işlemlerin </a:t>
            </a:r>
            <a:r>
              <a:rPr kumimoji="0" lang="tr-TR"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muhasebeleştirilmesini, raporlanmasını ve malî kontrolü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düzenlemektir.</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96432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İdare Faaliyet Raporu</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3" name="Dikdörtgen 2"/>
          <p:cNvSpPr/>
          <p:nvPr/>
        </p:nvSpPr>
        <p:spPr>
          <a:xfrm>
            <a:off x="356817" y="1313963"/>
            <a:ext cx="11439865" cy="29238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Genel bütçe kapsamındaki kamu idareleri</a:t>
            </a:r>
            <a:r>
              <a:rPr kumimoji="0" lang="tr-TR" altLang="tr-T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özel bütçeli idareler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ile sosyal güvenlik kurumlarının ilgili mali yıla ilişkin idare faaliyet raporları üst yöneticileri tarafından </a:t>
            </a:r>
            <a:r>
              <a:rPr kumimoji="0" lang="tr-TR" altLang="tr-T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izleyen mali yılın en geç Şubat ayı sonuna kadar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kamuoyuna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açıklanır.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Merkezi yönetim kapsamındaki idarelerce hazırlanan idare faaliyet raporlarının birer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örneği aynı süre içerisinde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Sayıştay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Cumhurbaşkanlığına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gönderilir.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Mahallî idarelerce hazırlanan idare faaliyet raporlarının birer örneği Sayıştay ve Çevre ve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Şehircilik Bakanlığına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gönderilir.</a:t>
            </a:r>
          </a:p>
        </p:txBody>
      </p:sp>
    </p:spTree>
    <p:extLst>
      <p:ext uri="{BB962C8B-B14F-4D97-AF65-F5344CB8AC3E}">
        <p14:creationId xmlns:p14="http://schemas.microsoft.com/office/powerpoint/2010/main" val="98938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Taşınır İle İlgili Tanımlar</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3" name="Dikdörtgen 2"/>
          <p:cNvSpPr/>
          <p:nvPr/>
        </p:nvSpPr>
        <p:spPr>
          <a:xfrm>
            <a:off x="225662" y="1475523"/>
            <a:ext cx="11439865" cy="4154984"/>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Gerçeğe uygun değer</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Piyasa koşullarında muvazaasız bir işlemde bilgili ve istekli taraflar arasında bir varlığın el değiştirmesi veya bir borcun ödenmesi için belirlenen tutar.</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Taşınır </a:t>
            </a:r>
            <a:r>
              <a:rPr kumimoji="0" lang="tr-TR" altLang="tr-T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kayıt yetkilisi</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Taşınırları </a:t>
            </a:r>
            <a:r>
              <a:rPr kumimoji="0" lang="tr-TR" altLang="tr-TR"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teslim alan</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sorumluluğundaki ambarlarda </a:t>
            </a:r>
            <a:r>
              <a:rPr kumimoji="0" lang="tr-TR" altLang="tr-TR"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muhafaza eden</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kullanıcılarına ve kullanım yerlerine </a:t>
            </a:r>
            <a:r>
              <a:rPr kumimoji="0" lang="tr-TR" altLang="tr-TR"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teslim eden</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bu Yönetmelikte belirtilen esas ve usullere göre </a:t>
            </a:r>
            <a:r>
              <a:rPr kumimoji="0" lang="tr-TR" altLang="tr-TR"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kayıtları tutan, </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bunlara ilişkin </a:t>
            </a:r>
            <a:r>
              <a:rPr kumimoji="0" lang="tr-TR" altLang="tr-TR"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belge ve cetvelleri düzenleyen </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bu hususlarda </a:t>
            </a:r>
            <a:r>
              <a:rPr kumimoji="0" lang="tr-TR" altLang="tr-TR" sz="2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hesap verme sorumluluğu</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çerçevesinde taşınır kontrol yetkilisi ve harcama yetkilisine karşı sorumlu olan </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görevliler.</a:t>
            </a:r>
          </a:p>
        </p:txBody>
      </p:sp>
    </p:spTree>
    <p:extLst>
      <p:ext uri="{BB962C8B-B14F-4D97-AF65-F5344CB8AC3E}">
        <p14:creationId xmlns:p14="http://schemas.microsoft.com/office/powerpoint/2010/main" val="3847091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Taşınır İle İlgili Tanımlar</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3" name="Dikdörtgen 2"/>
          <p:cNvSpPr/>
          <p:nvPr/>
        </p:nvSpPr>
        <p:spPr>
          <a:xfrm>
            <a:off x="225662" y="1655495"/>
            <a:ext cx="11439865" cy="4154984"/>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Taşınır </a:t>
            </a:r>
            <a:r>
              <a:rPr kumimoji="0" lang="tr-TR" altLang="tr-T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konsolide görevlisi</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Kamu </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idaresinin taşınır kayıt yetkilisinden aldığı harcama birimi taşınır hesaplarını konsolide ederek taşınır hesap cetvellerini hazırlamak ve biriminin bir üst teşkilattaki taşınır konsolide görevlisine vermekle sorumlu olan </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görevliler.</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Taşınır kontrol </a:t>
            </a:r>
            <a:r>
              <a:rPr kumimoji="0" lang="tr-TR" altLang="tr-TR"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yetkilisi:</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Taşınır </a:t>
            </a: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kayıt yetkilisinin yapmış olduğu kayıt ve işlemler ile düzenlediği belge ve cetvellerin mevzuata ve mali tablolara uygunluğunu kontrol eden, Harcama Birimi Taşınır Mal Yönetim Hesabı Cetvelini imzalayan ve bu konularda harcama yetkilisine karşı sorumlu olan </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görevliler.</a:t>
            </a:r>
            <a:endPar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7666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Kayıt Zamanı – Kayıt Değeri</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3" name="Dikdörtgen 2"/>
          <p:cNvSpPr/>
          <p:nvPr/>
        </p:nvSpPr>
        <p:spPr>
          <a:xfrm>
            <a:off x="225662" y="1655495"/>
            <a:ext cx="11439865" cy="3078535"/>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Satın alma suretiyle edinme ve değer artırıcı değişiklik hallerinde maliyet bedeli,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Bedelsiz devir, kullanılamaz hale gelme, yok olma ve hurdaya ayrılma hallerinde kayıtlı değeri,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Bağış ve yardım yoluyla edinilen taşınırlarda; bağış ve yardımda bulunan tarafından ispat edici bir belge ile değeri belirtilmiş ise bu değer, belli bir değeri yoksa değer tespit komisyonunca belirlenen değer,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esas </a:t>
            </a:r>
            <a:r>
              <a:rPr kumimoji="0" lang="tr-TR" alt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alınır.</a:t>
            </a:r>
            <a:endParaRPr kumimoji="0" lang="tr-TR" alt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76055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Mali Hizmetler Birimi</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graphicFrame>
        <p:nvGraphicFramePr>
          <p:cNvPr id="12" name="İçerik Yer Tutucusu 3"/>
          <p:cNvGraphicFramePr>
            <a:graphicFrameLocks/>
          </p:cNvGraphicFramePr>
          <p:nvPr>
            <p:extLst/>
          </p:nvPr>
        </p:nvGraphicFramePr>
        <p:xfrm>
          <a:off x="453799" y="1179333"/>
          <a:ext cx="11245901" cy="5075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374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 </a:t>
            </a:r>
            <a:r>
              <a:rPr lang="tr-TR" sz="2500" b="1" u="sng" dirty="0">
                <a:latin typeface="Times New Roman" panose="02020603050405020304" pitchFamily="18" charset="0"/>
                <a:cs typeface="Times New Roman" panose="02020603050405020304" pitchFamily="18" charset="0"/>
              </a:rPr>
              <a:t>60. Madde / Mali Hizmetler Birimi</a:t>
            </a: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graphicFrame>
        <p:nvGraphicFramePr>
          <p:cNvPr id="12" name="İçerik Yer Tutucusu 3"/>
          <p:cNvGraphicFramePr>
            <a:graphicFrameLocks/>
          </p:cNvGraphicFramePr>
          <p:nvPr>
            <p:extLst/>
          </p:nvPr>
        </p:nvGraphicFramePr>
        <p:xfrm>
          <a:off x="453799" y="1179333"/>
          <a:ext cx="11245901" cy="5075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59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10204354" cy="732815"/>
          </a:xfrm>
        </p:spPr>
        <p:txBody>
          <a:bodyPr>
            <a:noAutofit/>
          </a:bodyPr>
          <a:lstStyle/>
          <a:p>
            <a:r>
              <a:rPr lang="tr-TR" sz="2500" b="1" u="sng" dirty="0" smtClean="0">
                <a:latin typeface="Times New Roman" panose="02020603050405020304" pitchFamily="18" charset="0"/>
                <a:cs typeface="Times New Roman" panose="02020603050405020304" pitchFamily="18" charset="0"/>
              </a:rPr>
              <a:t>5018 sayılı KMYKK  Kamu Zararı</a:t>
            </a:r>
            <a:endParaRPr lang="tr-TR" sz="2500" b="1" u="sng" dirty="0">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5" name="Dikdörtgen 4"/>
          <p:cNvSpPr/>
          <p:nvPr/>
        </p:nvSpPr>
        <p:spPr>
          <a:xfrm>
            <a:off x="225661" y="1131401"/>
            <a:ext cx="11816283" cy="512448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 </a:t>
            </a:r>
            <a:r>
              <a:rPr kumimoji="0" lang="tr-T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zararı, mevzuata aykırı karar, işlem, eylem veya ihmal sonucunda kamu kaynağında artışa engel veya eksilmeye neden olunmasıdır. Kamu zararının belirlenmesinde;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İş, mal veya hizmet karşılığı olarak belirlenen tutardan </a:t>
            </a:r>
            <a:r>
              <a:rPr kumimoji="0" lang="tr-TR" sz="26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fazla ödeme yapılması</a:t>
            </a: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Mal alımından, iş/hizmet </a:t>
            </a:r>
            <a:r>
              <a:rPr kumimoji="0" lang="tr-TR" sz="26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yaptırılmadan ödeme yapılması</a:t>
            </a: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Transfer niteliğindeki giderlerde, </a:t>
            </a:r>
            <a:r>
              <a:rPr kumimoji="0" lang="tr-TR" sz="26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fazla ve yersiz ödemede bulunulması</a:t>
            </a: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İş, mal/hizmetin </a:t>
            </a:r>
            <a:r>
              <a:rPr kumimoji="0" lang="tr-TR" sz="26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rayiç bedelinden daha yüksek fiyatla alınması/yaptırılması</a:t>
            </a: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İdare gelirlerinin tarh, tahakkuk veya tahsil işlemlerinin </a:t>
            </a:r>
            <a:r>
              <a:rPr kumimoji="0" lang="tr-TR" sz="26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mevzuatına uygun bir şekilde yapılmaması,</a:t>
            </a:r>
          </a:p>
          <a:p>
            <a:pPr marL="9144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Mevzuatında </a:t>
            </a:r>
            <a:r>
              <a:rPr kumimoji="0" lang="tr-TR" sz="26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öngörülmediği halde ödeme yapılması</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esas alınır.</a:t>
            </a:r>
            <a:endPar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39740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1723604"/>
            <a:ext cx="10377616" cy="4968509"/>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tr-TR" sz="2000" b="1" dirty="0" smtClean="0">
                <a:ln/>
                <a:solidFill>
                  <a:schemeClr val="tx1"/>
                </a:solidFill>
              </a:rPr>
              <a:t/>
            </a:r>
            <a:br>
              <a:rPr lang="tr-TR" sz="2000" b="1" dirty="0" smtClean="0">
                <a:ln/>
                <a:solidFill>
                  <a:schemeClr val="tx1"/>
                </a:solidFill>
              </a:rPr>
            </a:br>
            <a:r>
              <a:rPr lang="tr-TR" sz="3200" b="1" dirty="0" smtClean="0">
                <a:ln/>
                <a:solidFill>
                  <a:schemeClr val="tx1"/>
                </a:solidFill>
              </a:rPr>
              <a:t/>
            </a:r>
            <a:br>
              <a:rPr lang="tr-TR" sz="3200" b="1" dirty="0" smtClean="0">
                <a:ln/>
                <a:solidFill>
                  <a:schemeClr val="tx1"/>
                </a:solidFill>
              </a:rPr>
            </a:br>
            <a:endParaRPr lang="tr-TR" sz="3200" b="1" dirty="0">
              <a:ln/>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897" y="313677"/>
            <a:ext cx="2772295" cy="133194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28422"/>
            <a:ext cx="1704074" cy="1702453"/>
          </a:xfrm>
          <a:prstGeom prst="rect">
            <a:avLst/>
          </a:prstGeom>
        </p:spPr>
      </p:pic>
      <p:sp>
        <p:nvSpPr>
          <p:cNvPr id="14" name="Oval 13"/>
          <p:cNvSpPr/>
          <p:nvPr/>
        </p:nvSpPr>
        <p:spPr>
          <a:xfrm>
            <a:off x="3131618" y="2540900"/>
            <a:ext cx="5632056" cy="2783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solidFill>
                  <a:srgbClr val="FFFF00"/>
                </a:solidFill>
                <a:effectLst/>
                <a:uLnTx/>
                <a:uFillTx/>
                <a:latin typeface="Century Gothic" panose="020B0502020202020204"/>
                <a:ea typeface="+mn-ea"/>
                <a:cs typeface="+mn-cs"/>
              </a:rPr>
              <a:t>Teşekkür ederim</a:t>
            </a:r>
            <a:endParaRPr kumimoji="0" lang="tr-TR" sz="1800" b="0"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00142480"/>
      </p:ext>
    </p:extLst>
  </p:cSld>
  <p:clrMapOvr>
    <a:overrideClrMapping bg1="lt1" tx1="dk1" bg2="lt2" tx2="dk2" accent1="accent1" accent2="accent2" accent3="accent3" accent4="accent4" accent5="accent5" accent6="accent6" hlink="hlink" folHlink="folHlink"/>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25515" y="269508"/>
            <a:ext cx="9778805" cy="724024"/>
          </a:xfrm>
        </p:spPr>
        <p:txBody>
          <a:bodyPr>
            <a:normAutofit/>
          </a:bodyPr>
          <a:lstStyle/>
          <a:p>
            <a:r>
              <a:rPr lang="tr-TR" sz="3600" b="1" u="sng" dirty="0" smtClean="0">
                <a:solidFill>
                  <a:schemeClr val="bg2">
                    <a:lumMod val="75000"/>
                  </a:schemeClr>
                </a:solidFill>
                <a:latin typeface="Times New Roman" panose="02020603050405020304" pitchFamily="18" charset="0"/>
                <a:cs typeface="Times New Roman" panose="02020603050405020304" pitchFamily="18" charset="0"/>
              </a:rPr>
              <a:t>5018 sayılı KMYKK / Kapsam</a:t>
            </a:r>
            <a:endParaRPr lang="tr-TR" sz="3600" b="1" u="sng"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1" y="137090"/>
            <a:ext cx="1258249" cy="1252095"/>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Dikdörtgen 5"/>
          <p:cNvSpPr/>
          <p:nvPr/>
        </p:nvSpPr>
        <p:spPr>
          <a:xfrm>
            <a:off x="225661" y="1405555"/>
            <a:ext cx="11361420"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erkezi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yönetim kapsamındaki kamu idareleri, sosyal güvenlik kurumları ve mahallî idarelerden oluşan genel yönetim kapsamındaki kamu idarelerinin malî yönetim ve kontrolünü kapsar</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Yuvarlatılmış Dikdörtgen 4"/>
          <p:cNvSpPr txBox="1"/>
          <p:nvPr/>
        </p:nvSpPr>
        <p:spPr>
          <a:xfrm>
            <a:off x="339961" y="4114005"/>
            <a:ext cx="4144116" cy="1642096"/>
          </a:xfrm>
          <a:prstGeom prst="rect">
            <a:avLst/>
          </a:prstGeom>
          <a:solidFill>
            <a:schemeClr val="accent2">
              <a:lumMod val="20000"/>
              <a:lumOff val="8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000" b="1" i="0" u="sng" strike="noStrike" kern="1200" cap="none" spc="0" normalizeH="0" baseline="0" noProof="0" dirty="0" smtClean="0">
              <a:ln>
                <a:noFill/>
              </a:ln>
              <a:solidFill>
                <a:sysClr val="windowText" lastClr="000000"/>
              </a:solidFill>
              <a:effectLst/>
              <a:uLnTx/>
              <a:uFillTx/>
              <a:latin typeface="Cambria"/>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MERKEZİ</a:t>
            </a:r>
            <a:r>
              <a:rPr kumimoji="0" lang="tr-TR" sz="2400" b="1" i="0" u="sng" strike="noStrike" kern="1200" cap="none" spc="0" normalizeH="0" baseline="0" noProof="0" dirty="0" smtClean="0">
                <a:ln>
                  <a:noFill/>
                </a:ln>
                <a:solidFill>
                  <a:sysClr val="windowText" lastClr="000000"/>
                </a:solidFill>
                <a:effectLst/>
                <a:uLnTx/>
                <a:uFillTx/>
                <a:latin typeface="Cambria"/>
                <a:ea typeface="+mn-ea"/>
                <a:cs typeface="+mn-cs"/>
              </a:rPr>
              <a:t> </a:t>
            </a: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YÖNETİM</a:t>
            </a:r>
            <a:r>
              <a:rPr kumimoji="0" lang="tr-TR" sz="2400" b="1" i="0" u="sng" strike="noStrike" kern="1200" cap="none" spc="0" normalizeH="0" baseline="0" noProof="0" dirty="0" smtClean="0">
                <a:ln>
                  <a:noFill/>
                </a:ln>
                <a:solidFill>
                  <a:sysClr val="windowText" lastClr="000000"/>
                </a:solidFill>
                <a:effectLst/>
                <a:uLnTx/>
                <a:uFillTx/>
                <a:latin typeface="Cambria"/>
                <a:ea typeface="+mn-ea"/>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r>
              <a:rPr kumimoji="0" lang="tr-TR"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Genel Bütçeli İdareler (I sayılı Cetvel)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 Özel Bütçeli İdareler (II sayılı Cetvel)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3- Düzenleyici ve Denetleyici Kurumlar (III sayılı Cetvel)</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tr-TR" sz="1800" b="0" i="0" u="none" strike="noStrike" kern="1200" cap="none" spc="0" normalizeH="0" baseline="0" noProof="0" dirty="0">
              <a:ln>
                <a:noFill/>
              </a:ln>
              <a:solidFill>
                <a:sysClr val="windowText" lastClr="000000"/>
              </a:solidFill>
              <a:effectLst/>
              <a:uLnTx/>
              <a:uFillTx/>
              <a:latin typeface="Cambria"/>
              <a:ea typeface="+mn-ea"/>
              <a:cs typeface="+mn-cs"/>
            </a:endParaRPr>
          </a:p>
        </p:txBody>
      </p:sp>
      <p:sp>
        <p:nvSpPr>
          <p:cNvPr id="14" name="Yuvarlatılmış Dikdörtgen 4"/>
          <p:cNvSpPr txBox="1"/>
          <p:nvPr/>
        </p:nvSpPr>
        <p:spPr>
          <a:xfrm>
            <a:off x="4484077" y="4114005"/>
            <a:ext cx="4007870" cy="1642096"/>
          </a:xfrm>
          <a:prstGeom prst="rect">
            <a:avLst/>
          </a:prstGeom>
          <a:solidFill>
            <a:schemeClr val="accent4">
              <a:lumMod val="20000"/>
              <a:lumOff val="80000"/>
            </a:schemeClr>
          </a:solid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SOSYAL GÜVENLİK KURUMLARI</a:t>
            </a:r>
            <a:r>
              <a:rPr kumimoji="0" lang="tr-TR" sz="1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(IV sayılı Cetvel)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100" b="0" i="0" u="none" strike="noStrike" kern="1200" cap="none" spc="0" normalizeH="0" baseline="0" noProof="0" dirty="0" smtClean="0">
              <a:ln>
                <a:noFill/>
              </a:ln>
              <a:solidFill>
                <a:sysClr val="windowText" lastClr="000000"/>
              </a:solidFill>
              <a:effectLst/>
              <a:uLnTx/>
              <a:uFillTx/>
              <a:latin typeface="Cambria"/>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 Sosyal Güvenlik Kurumu</a:t>
            </a:r>
          </a:p>
          <a:p>
            <a:pPr marL="0" marR="0" lvl="0" indent="0" algn="l" defTabSz="31115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 Türkiye İş Kurumu Genel Müdürlüğü</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7" name="Yuvarlatılmış Dikdörtgen 4"/>
          <p:cNvSpPr txBox="1"/>
          <p:nvPr/>
        </p:nvSpPr>
        <p:spPr>
          <a:xfrm>
            <a:off x="8491947" y="4114005"/>
            <a:ext cx="3235906" cy="1642096"/>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18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MAHALLİ İDARELER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1-</a:t>
            </a:r>
            <a:r>
              <a:rPr kumimoji="0" lang="tr-TR"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Özel İdareler</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2-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Belediyeler</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3- </a:t>
            </a: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Bağlı İdareler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4- Mahalle İdare Birlikleri</a:t>
            </a:r>
            <a:endParaRPr kumimoji="0" lang="tr-TR" sz="1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 name="Sağ Ayraç 4"/>
          <p:cNvSpPr/>
          <p:nvPr/>
        </p:nvSpPr>
        <p:spPr>
          <a:xfrm rot="16200000">
            <a:off x="5615229" y="-27383"/>
            <a:ext cx="582282" cy="7485185"/>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Metin kutusu 17"/>
          <p:cNvSpPr txBox="1"/>
          <p:nvPr/>
        </p:nvSpPr>
        <p:spPr>
          <a:xfrm>
            <a:off x="2412019" y="2851473"/>
            <a:ext cx="71305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rPr>
              <a:t>GENEL YÖNETİM KAPSAMINDAKİ KAMU İDARELERİ</a:t>
            </a:r>
            <a:endParaRPr kumimoji="0" lang="tr-TR" sz="20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26086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25515" y="269508"/>
            <a:ext cx="9778805" cy="724024"/>
          </a:xfrm>
        </p:spPr>
        <p:txBody>
          <a:bodyPr>
            <a:normAutofit/>
          </a:bodyPr>
          <a:lstStyle/>
          <a:p>
            <a:r>
              <a:rPr lang="tr-TR" sz="3600" b="1" u="sng" dirty="0" smtClean="0">
                <a:solidFill>
                  <a:schemeClr val="bg2">
                    <a:lumMod val="75000"/>
                  </a:schemeClr>
                </a:solidFill>
                <a:latin typeface="Times New Roman" panose="02020603050405020304" pitchFamily="18" charset="0"/>
                <a:cs typeface="Times New Roman" panose="02020603050405020304" pitchFamily="18" charset="0"/>
              </a:rPr>
              <a:t>5018 sayılı KMYKK / Tanımlar</a:t>
            </a:r>
            <a:endParaRPr lang="tr-TR" sz="3600" b="1" u="sng"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1" y="137090"/>
            <a:ext cx="1258249" cy="1252095"/>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Dikdörtgen 5"/>
          <p:cNvSpPr/>
          <p:nvPr/>
        </p:nvSpPr>
        <p:spPr>
          <a:xfrm>
            <a:off x="624253" y="1496839"/>
            <a:ext cx="10962827" cy="449353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Özel gelir:</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Genel bütçe kapsamındaki idarelerin kamu görevi ve hizmeti dışında ilgili kanunlarında veya Cumhurbaşkanlığı kararnamelerinde belirtilen faaliyetlerinden ve fiyatlandırılabilir nitelikteki mal ve hizmet teslimlerinden sağlanan ve genel bütçede gösterilen </a:t>
            </a: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gelirlerdir.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Harcama </a:t>
            </a: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Birimi</a:t>
            </a: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Kamu idaresi bütçesinde ödenek tahsis edilen ve harcama yetkisi bulunan </a:t>
            </a: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birimdir.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Kamu </a:t>
            </a: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Mali </a:t>
            </a: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a:t>
            </a: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önetimi</a:t>
            </a: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Kamu kaynaklarının tanımlanmış standartlara uygun olarak etkili, ekonomik ve verimli kullanılmasını sağlayacak yasal ve yönetsel sistem ve </a:t>
            </a: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süreçlerdir.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Mali </a:t>
            </a: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t>
            </a: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ontrol</a:t>
            </a: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Kamu kaynaklarının belirlenmiş amaçlar doğrultusunda, ilgili mevzuatla belirlenen kurallara uygun, etkili, ekonomik ve verimli bir şekilde kullanılmasını sağlamak için oluşturulan kontrol sistemi ile kurumsal yapı, yöntem ve </a:t>
            </a: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süreçlerdir.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Stratejik </a:t>
            </a:r>
            <a:r>
              <a:rPr kumimoji="0" lang="tr-TR"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tr-TR"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lan</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Kamu idarelerinin orta ve uzun vadeli amaçlarını, temel ilke ve politikalarını, hedef ve önceliklerini, performans ölçütlerini, bunlara ulaşmak için izlenecek yöntemler ile kaynak dağılımlarını içeren </a:t>
            </a: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plandır.</a:t>
            </a:r>
          </a:p>
        </p:txBody>
      </p:sp>
    </p:spTree>
    <p:extLst>
      <p:ext uri="{BB962C8B-B14F-4D97-AF65-F5344CB8AC3E}">
        <p14:creationId xmlns:p14="http://schemas.microsoft.com/office/powerpoint/2010/main" val="4192654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817297" y="1589179"/>
            <a:ext cx="11124382"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Harcama talimatı üzerine;</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İşin yaptırılması</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Mal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veya hizmetin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alınması</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Teslim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almaya ilişkin işlemlerin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yapılması</a:t>
            </a: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Belgelendirilmesi </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 </a:t>
            </a:r>
            <a:endParaRPr kumimoji="0" lang="tr-TR" altLang="tr-TR"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10668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altLang="tr-TR" sz="2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Ödeme </a:t>
            </a:r>
            <a:r>
              <a:rPr kumimoji="0" lang="tr-TR" altLang="tr-TR" sz="24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için gerekli </a:t>
            </a:r>
            <a:r>
              <a:rPr kumimoji="0" lang="tr-TR" altLang="tr-TR" sz="24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belgelerin</a:t>
            </a:r>
            <a:endPar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23900" marR="0" lvl="0" indent="-723900" algn="l" defTabSz="914400" rtl="0" eaLnBrk="1" fontAlgn="auto" latinLnBrk="0" hangingPunct="1">
              <a:lnSpc>
                <a:spcPct val="100000"/>
              </a:lnSpc>
              <a:spcBef>
                <a:spcPts val="0"/>
              </a:spcBef>
              <a:spcAft>
                <a:spcPts val="0"/>
              </a:spcAft>
              <a:buClr>
                <a:srgbClr val="44546A">
                  <a:lumMod val="60000"/>
                  <a:lumOff val="40000"/>
                </a:srgbClr>
              </a:buClr>
              <a:buSzTx/>
              <a:buFontTx/>
              <a:buNone/>
              <a:tabLst/>
              <a:defRPr/>
            </a:pP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hazırlanması görevlerini </a:t>
            </a:r>
            <a:r>
              <a:rPr kumimoji="0" lang="tr-TR" alt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yürüten görevlilerdir</a:t>
            </a:r>
            <a:r>
              <a:rPr kumimoji="0" lang="tr-TR" alt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Dikdörtgen 5"/>
          <p:cNvSpPr/>
          <p:nvPr/>
        </p:nvSpPr>
        <p:spPr>
          <a:xfrm>
            <a:off x="624250" y="4786304"/>
            <a:ext cx="11060727" cy="161852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Harcama yetkilileri, yardımcıları veya hiyerarşik olarak kendisine en yakın üst kademe yöneticileri arasından bir veya daha fazla sayıda gerçekleştirme görevlisini ödeme emri belgesi düzenlemekle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görevlendirir. Ödeme </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emri belgesini düzenlemekle görevlendirilen gerçekleştirme görevlileri, </a:t>
            </a:r>
            <a:r>
              <a:rPr kumimoji="0" lang="tr-TR" sz="2200" b="0" i="1"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ödeme emri belgesi ve eki belgeler üzerinde ön malî kontrol</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 </a:t>
            </a:r>
            <a:r>
              <a:rPr kumimoji="0" lang="tr-TR"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a:cs typeface="Times New Roman" panose="02020603050405020304" pitchFamily="18" charset="0"/>
              </a:rPr>
              <a:t>yaparlar.</a:t>
            </a:r>
            <a:endPar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endParaRPr>
          </a:p>
        </p:txBody>
      </p:sp>
      <p:sp>
        <p:nvSpPr>
          <p:cNvPr id="13" name="Aşağı Ok 12"/>
          <p:cNvSpPr/>
          <p:nvPr/>
        </p:nvSpPr>
        <p:spPr>
          <a:xfrm>
            <a:off x="5025154" y="1018682"/>
            <a:ext cx="484632" cy="62152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3572188" y="214960"/>
            <a:ext cx="3600955" cy="670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FF00"/>
                </a:solidFill>
              </a:rPr>
              <a:t>Gerçekleştirme Görevlisi</a:t>
            </a:r>
            <a:endParaRPr lang="tr-TR" dirty="0">
              <a:solidFill>
                <a:srgbClr val="FFFF00"/>
              </a:solidFill>
            </a:endParaRPr>
          </a:p>
        </p:txBody>
      </p:sp>
    </p:spTree>
    <p:extLst>
      <p:ext uri="{BB962C8B-B14F-4D97-AF65-F5344CB8AC3E}">
        <p14:creationId xmlns:p14="http://schemas.microsoft.com/office/powerpoint/2010/main" val="147019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732815"/>
          </a:xfrm>
        </p:spPr>
        <p:txBody>
          <a:bodyPr>
            <a:noAutofit/>
          </a:bodyPr>
          <a:lstStyle/>
          <a:p>
            <a:r>
              <a:rPr lang="tr-TR" sz="2500" b="1" u="sng" dirty="0" smtClean="0">
                <a:solidFill>
                  <a:srgbClr val="00B050"/>
                </a:solidFill>
                <a:latin typeface="Times New Roman" panose="02020603050405020304" pitchFamily="18" charset="0"/>
                <a:cs typeface="Times New Roman" panose="02020603050405020304" pitchFamily="18" charset="0"/>
              </a:rPr>
              <a:t>5018 sayılı KMYKK / Harcama </a:t>
            </a:r>
            <a:r>
              <a:rPr lang="tr-TR" sz="2500" b="1" u="sng" dirty="0">
                <a:solidFill>
                  <a:srgbClr val="00B050"/>
                </a:solidFill>
                <a:latin typeface="Times New Roman" panose="02020603050405020304" pitchFamily="18" charset="0"/>
                <a:cs typeface="Times New Roman" panose="02020603050405020304" pitchFamily="18" charset="0"/>
              </a:rPr>
              <a:t>Yetkilisi</a:t>
            </a: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515377" y="1000652"/>
            <a:ext cx="1127847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tr-TR" sz="2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Dikdörtgen 2"/>
          <p:cNvSpPr/>
          <p:nvPr/>
        </p:nvSpPr>
        <p:spPr>
          <a:xfrm>
            <a:off x="364208" y="1562674"/>
            <a:ext cx="11139053" cy="4524315"/>
          </a:xfrm>
          <a:prstGeom prst="rect">
            <a:avLst/>
          </a:prstGeom>
        </p:spPr>
        <p:txBody>
          <a:bodyPr wrap="square" numCol="1">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Teşkilât yapısı ve personel durumu gibi nedenlerle harcama yetkililerinin belirlenmesinde güçlük bulunan idareler ile bütçelerinde harcama birimleri sınıflandırılmayan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idarelerde</a:t>
            </a:r>
          </a:p>
          <a:p>
            <a:pPr marL="1257300" marR="0" lvl="2"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Üst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yönetici veya üst yöneticinin belirleyeceği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kişiler,</a:t>
            </a:r>
          </a:p>
          <a:p>
            <a:pPr marL="1257300" marR="0" lvl="2"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Mahallî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idarelerde İçişleri ve Çevre Şehircilik Bakanlığının, </a:t>
            </a: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257300" marR="0" lvl="2"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Diğer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idarelerde ise Hazine ve Maliye Bakanlığının uygun görüşü üzerine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Üst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Yönetici tarafından </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belirlenen kişilerce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yürütülebilir.</a:t>
            </a: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060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45221" y="199427"/>
            <a:ext cx="9618785" cy="1232863"/>
          </a:xfrm>
        </p:spPr>
        <p:txBody>
          <a:bodyPr>
            <a:noAutofit/>
          </a:bodyPr>
          <a:lstStyle/>
          <a:p>
            <a:r>
              <a:rPr lang="tr-TR" sz="2500" b="1" u="sng" dirty="0" smtClean="0">
                <a:solidFill>
                  <a:srgbClr val="002060"/>
                </a:solidFill>
                <a:latin typeface="Times New Roman" panose="02020603050405020304" pitchFamily="18" charset="0"/>
                <a:cs typeface="Times New Roman" panose="02020603050405020304" pitchFamily="18" charset="0"/>
              </a:rPr>
              <a:t>5018 sayılı KMYKK / Harcama Yetkilisi</a:t>
            </a:r>
            <a:endParaRPr lang="tr-TR" sz="2500" b="1" u="sng" dirty="0">
              <a:solidFill>
                <a:srgbClr val="002060"/>
              </a:solidFill>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662" y="137090"/>
            <a:ext cx="999198" cy="994311"/>
          </a:xfrm>
        </p:spPr>
      </p:pic>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A1DD3-7551-4E59-9F41-450A6152DFEB}"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Dikdörtgen 2"/>
          <p:cNvSpPr/>
          <p:nvPr/>
        </p:nvSpPr>
        <p:spPr>
          <a:xfrm>
            <a:off x="347834" y="3147174"/>
            <a:ext cx="11139053" cy="2308324"/>
          </a:xfrm>
          <a:prstGeom prst="rect">
            <a:avLst/>
          </a:prstGeom>
        </p:spPr>
        <p:txBody>
          <a:bodyPr wrap="square" numCol="1">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Ödenek gönderme belgesiyle ödenek verilen merkez dışı birimlerin en üst yöneticisi, </a:t>
            </a:r>
            <a:r>
              <a:rPr kumimoji="0" lang="tr-TR"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harcama yetkilisi</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bu birimler de </a:t>
            </a:r>
            <a:r>
              <a:rPr kumimoji="0" lang="tr-TR"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harcama birimleri</a:t>
            </a:r>
            <a:r>
              <a:rPr kumimoji="0" lang="tr-TR"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dir.</a:t>
            </a:r>
          </a:p>
          <a:p>
            <a:pPr marL="742950" marR="0" lvl="1"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Aşağı Ok 4"/>
          <p:cNvSpPr/>
          <p:nvPr/>
        </p:nvSpPr>
        <p:spPr>
          <a:xfrm>
            <a:off x="5170810" y="1969606"/>
            <a:ext cx="484632" cy="90306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3882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5255" y="2192942"/>
            <a:ext cx="8827959" cy="4118846"/>
          </a:xfrm>
        </p:spPr>
        <p:txBody>
          <a:bodyPr>
            <a:normAutofit fontScale="90000"/>
          </a:bodyPr>
          <a:lstStyle/>
          <a:p>
            <a:r>
              <a:rPr lang="tr-TR" sz="3200" dirty="0" smtClean="0"/>
              <a:t/>
            </a:r>
            <a:br>
              <a:rPr lang="tr-TR" sz="3200" dirty="0" smtClean="0"/>
            </a:br>
            <a:r>
              <a:rPr lang="tr-TR" sz="3200" dirty="0"/>
              <a:t/>
            </a:r>
            <a:br>
              <a:rPr lang="tr-TR" sz="3200" dirty="0"/>
            </a:br>
            <a:r>
              <a:rPr lang="tr-TR" sz="3200" dirty="0" smtClean="0"/>
              <a:t/>
            </a:r>
            <a:br>
              <a:rPr lang="tr-TR" sz="3200" dirty="0" smtClean="0"/>
            </a:br>
            <a:r>
              <a:rPr lang="tr-TR" sz="3200" dirty="0"/>
              <a:t/>
            </a:r>
            <a:br>
              <a:rPr lang="tr-TR" sz="3200" dirty="0"/>
            </a:br>
            <a:r>
              <a:rPr lang="tr-TR" sz="3200" dirty="0" smtClean="0"/>
              <a:t/>
            </a:r>
            <a:br>
              <a:rPr lang="tr-TR" sz="3200" dirty="0" smtClean="0"/>
            </a:br>
            <a:r>
              <a:rPr lang="tr-TR" sz="3200" dirty="0"/>
              <a:t/>
            </a:r>
            <a:br>
              <a:rPr lang="tr-TR" sz="3200" dirty="0"/>
            </a:br>
            <a:r>
              <a:rPr lang="tr-TR" sz="3200" dirty="0" smtClean="0"/>
              <a:t>          </a:t>
            </a:r>
            <a:r>
              <a:rPr lang="tr-TR" sz="3200" dirty="0" smtClean="0">
                <a:solidFill>
                  <a:srgbClr val="FFFF00"/>
                </a:solidFill>
              </a:rPr>
              <a:t>Harcama </a:t>
            </a:r>
            <a:r>
              <a:rPr lang="tr-TR" sz="3200" dirty="0">
                <a:solidFill>
                  <a:srgbClr val="FFFF00"/>
                </a:solidFill>
              </a:rPr>
              <a:t>yetkisinin devri -1</a:t>
            </a:r>
            <a:r>
              <a:rPr lang="tr-TR" sz="3200" dirty="0" smtClean="0">
                <a:solidFill>
                  <a:srgbClr val="FFFF00"/>
                </a:solidFill>
              </a:rPr>
              <a:t/>
            </a:r>
            <a:br>
              <a:rPr lang="tr-TR" sz="3200" dirty="0" smtClean="0">
                <a:solidFill>
                  <a:srgbClr val="FFFF00"/>
                </a:solidFill>
              </a:rPr>
            </a:br>
            <a:r>
              <a:rPr lang="tr-TR" sz="3200" dirty="0">
                <a:solidFill>
                  <a:srgbClr val="FFFF00"/>
                </a:solidFill>
              </a:rPr>
              <a:t/>
            </a:r>
            <a:br>
              <a:rPr lang="tr-TR" sz="3200" dirty="0">
                <a:solidFill>
                  <a:srgbClr val="FFFF00"/>
                </a:solidFill>
              </a:rPr>
            </a:br>
            <a:r>
              <a:rPr lang="tr-TR" sz="3200" dirty="0" smtClean="0"/>
              <a:t/>
            </a:r>
            <a:br>
              <a:rPr lang="tr-TR" sz="3200" dirty="0" smtClean="0"/>
            </a:br>
            <a:r>
              <a:rPr lang="tr-TR" sz="1800" dirty="0"/>
              <a:t/>
            </a:r>
            <a:br>
              <a:rPr lang="tr-TR" sz="1800" dirty="0"/>
            </a:br>
            <a:r>
              <a:rPr lang="tr-TR" sz="1800" dirty="0" smtClean="0"/>
              <a:t/>
            </a:r>
            <a:br>
              <a:rPr lang="tr-TR" sz="1800" dirty="0" smtClean="0"/>
            </a:br>
            <a:r>
              <a:rPr lang="tr-TR" sz="1800" dirty="0"/>
              <a:t/>
            </a:r>
            <a:br>
              <a:rPr lang="tr-TR" sz="1800" dirty="0"/>
            </a:br>
            <a:r>
              <a:rPr lang="tr-TR" sz="1800" dirty="0" smtClean="0"/>
              <a:t>5018 </a:t>
            </a:r>
            <a:r>
              <a:rPr lang="tr-TR" sz="1800" dirty="0"/>
              <a:t>sayılı Kanunun 60 </a:t>
            </a:r>
            <a:r>
              <a:rPr lang="tr-TR" sz="1800" dirty="0" err="1"/>
              <a:t>ıncı</a:t>
            </a:r>
            <a:r>
              <a:rPr lang="tr-TR" sz="1800" dirty="0"/>
              <a:t> maddesinin ikinci fıkrasında, harcama birimlerini ilgilendiren harcamaların harcama birimleri tarafından gerçekleştirileceği, ancak, harcama yetkililiği görevi uhdesinde kalmak şartıyla, harcama birimlerinin talebi ve üst yöneticinin onayıyla diğer harcama birimlerine ilişkin mali işlemlerin idarenin destek hizmetlerini yürüten birimi tarafından yapılabileceği hükme bağlanmıştır. Bu hükmün uygulanmasında, idarelerin teşkilat yapılarında destek hizmetleri ile yardımcı hizmet birimleri olarak yer alan idari ve mali işler, makine-ikmal, satın alma, yapı işleri, personel gibi birimler destek hizmetleri birimi sayılaca</a:t>
            </a:r>
            <a:r>
              <a:rPr lang="tr-TR" sz="1600" dirty="0"/>
              <a:t>ktır.</a:t>
            </a:r>
            <a:r>
              <a:rPr lang="tr-TR" dirty="0"/>
              <a:t/>
            </a:r>
            <a:br>
              <a:rPr lang="tr-TR" dirty="0"/>
            </a:br>
            <a:r>
              <a:rPr lang="tr-TR" dirty="0"/>
              <a:t/>
            </a:r>
            <a:br>
              <a:rPr lang="tr-TR" dirty="0"/>
            </a:br>
            <a:endParaRPr lang="tr-TR" dirty="0"/>
          </a:p>
        </p:txBody>
      </p:sp>
      <p:sp>
        <p:nvSpPr>
          <p:cNvPr id="5" name="Aşağı Ok 4"/>
          <p:cNvSpPr/>
          <p:nvPr/>
        </p:nvSpPr>
        <p:spPr>
          <a:xfrm>
            <a:off x="4402067" y="1802921"/>
            <a:ext cx="484632" cy="1199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stretch>
            <a:fillRect/>
          </a:stretch>
        </p:blipFill>
        <p:spPr>
          <a:xfrm>
            <a:off x="481588" y="333815"/>
            <a:ext cx="1347333" cy="1341236"/>
          </a:xfrm>
          <a:prstGeom prst="rect">
            <a:avLst/>
          </a:prstGeom>
        </p:spPr>
      </p:pic>
    </p:spTree>
    <p:extLst>
      <p:ext uri="{BB962C8B-B14F-4D97-AF65-F5344CB8AC3E}">
        <p14:creationId xmlns:p14="http://schemas.microsoft.com/office/powerpoint/2010/main" val="80559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1505" y="2467155"/>
            <a:ext cx="8827959" cy="3800364"/>
          </a:xfrm>
        </p:spPr>
        <p:txBody>
          <a:bodyPr>
            <a:normAutofit fontScale="90000"/>
          </a:bodyPr>
          <a:lstStyle/>
          <a:p>
            <a:r>
              <a:rPr lang="tr-TR" sz="3200" dirty="0" smtClean="0"/>
              <a:t/>
            </a:r>
            <a:br>
              <a:rPr lang="tr-TR" sz="3200" dirty="0" smtClean="0"/>
            </a:br>
            <a:r>
              <a:rPr lang="tr-TR" sz="3200" dirty="0"/>
              <a:t/>
            </a:r>
            <a:br>
              <a:rPr lang="tr-TR" sz="3200" dirty="0"/>
            </a:br>
            <a:r>
              <a:rPr lang="tr-TR" sz="3200" dirty="0" smtClean="0"/>
              <a:t/>
            </a:r>
            <a:br>
              <a:rPr lang="tr-TR" sz="3200" dirty="0" smtClean="0"/>
            </a:br>
            <a:r>
              <a:rPr lang="tr-TR" sz="3200" dirty="0"/>
              <a:t/>
            </a:r>
            <a:br>
              <a:rPr lang="tr-TR" sz="3200" dirty="0"/>
            </a:br>
            <a:r>
              <a:rPr lang="tr-TR" sz="3200" dirty="0" smtClean="0"/>
              <a:t/>
            </a:r>
            <a:br>
              <a:rPr lang="tr-TR" sz="3200" dirty="0" smtClean="0"/>
            </a:br>
            <a:r>
              <a:rPr lang="tr-TR" sz="3200" dirty="0"/>
              <a:t/>
            </a:r>
            <a:br>
              <a:rPr lang="tr-TR" sz="3200" dirty="0"/>
            </a:br>
            <a:r>
              <a:rPr lang="tr-TR" sz="3200" dirty="0" smtClean="0"/>
              <a:t/>
            </a:r>
            <a:br>
              <a:rPr lang="tr-TR" sz="3200" dirty="0" smtClean="0"/>
            </a:br>
            <a:r>
              <a:rPr lang="tr-TR" sz="3200" dirty="0">
                <a:solidFill>
                  <a:srgbClr val="92D050"/>
                </a:solidFill>
              </a:rPr>
              <a:t/>
            </a:r>
            <a:br>
              <a:rPr lang="tr-TR" sz="3200" dirty="0">
                <a:solidFill>
                  <a:srgbClr val="92D050"/>
                </a:solidFill>
              </a:rPr>
            </a:br>
            <a:r>
              <a:rPr lang="tr-TR" sz="3200" dirty="0" smtClean="0">
                <a:solidFill>
                  <a:srgbClr val="92D050"/>
                </a:solidFill>
              </a:rPr>
              <a:t>             </a:t>
            </a:r>
            <a:r>
              <a:rPr lang="tr-TR" sz="3200" dirty="0" smtClean="0">
                <a:solidFill>
                  <a:srgbClr val="FFFF00"/>
                </a:solidFill>
              </a:rPr>
              <a:t>Harcama </a:t>
            </a:r>
            <a:r>
              <a:rPr lang="tr-TR" sz="3200" dirty="0">
                <a:solidFill>
                  <a:srgbClr val="FFFF00"/>
                </a:solidFill>
              </a:rPr>
              <a:t>yetkisinin devri </a:t>
            </a:r>
            <a:r>
              <a:rPr lang="tr-TR" sz="3200" dirty="0" smtClean="0">
                <a:solidFill>
                  <a:srgbClr val="FFFF00"/>
                </a:solidFill>
              </a:rPr>
              <a:t>-2</a:t>
            </a:r>
            <a:r>
              <a:rPr lang="tr-TR" sz="3200" dirty="0">
                <a:solidFill>
                  <a:srgbClr val="FFFF00"/>
                </a:solidFill>
              </a:rPr>
              <a:t/>
            </a:r>
            <a:br>
              <a:rPr lang="tr-TR" sz="3200" dirty="0">
                <a:solidFill>
                  <a:srgbClr val="FFFF00"/>
                </a:solidFill>
              </a:rPr>
            </a:br>
            <a:r>
              <a:rPr lang="tr-TR" sz="3200" dirty="0" smtClean="0">
                <a:solidFill>
                  <a:srgbClr val="92D050"/>
                </a:solidFill>
              </a:rPr>
              <a:t>                           </a:t>
            </a:r>
            <a:r>
              <a:rPr lang="tr-TR" sz="3200" dirty="0" smtClean="0"/>
              <a:t/>
            </a:r>
            <a:br>
              <a:rPr lang="tr-TR" sz="3200" dirty="0" smtClean="0"/>
            </a:br>
            <a:r>
              <a:rPr lang="tr-TR" sz="1800" dirty="0"/>
              <a:t/>
            </a:r>
            <a:br>
              <a:rPr lang="tr-TR" sz="1800" dirty="0"/>
            </a:br>
            <a:r>
              <a:rPr lang="tr-TR" sz="1800" dirty="0" smtClean="0"/>
              <a:t/>
            </a:r>
            <a:br>
              <a:rPr lang="tr-TR" sz="1800" dirty="0" smtClean="0"/>
            </a:br>
            <a:r>
              <a:rPr lang="tr-TR" sz="1800" dirty="0"/>
              <a:t/>
            </a:r>
            <a:br>
              <a:rPr lang="tr-TR" sz="1800" dirty="0"/>
            </a:br>
            <a:r>
              <a:rPr lang="tr-TR" sz="1800" dirty="0"/>
              <a:t>Buna göre, ayrı ayrı her bir harcama birimini ilgilendiren harcamalarda, harcama yetkililiği görevi uhdesinde kalmak şartıyla ve harcama birimlerinin talebi ve üst yöneticinin onayıyla, harcama birimlerinin bazı mali işlemlerinin idarelerin destek hizmetlerini yürüten birimler tarafından yerine getirilmesi mümkün bulunmaktadır. Bu işlemlere ilişkin olarak üst yöneticiden alınacak onay, </a:t>
            </a:r>
            <a:r>
              <a:rPr lang="tr-TR" sz="1800" dirty="0" smtClean="0"/>
              <a:t>harcama </a:t>
            </a:r>
            <a:r>
              <a:rPr lang="tr-TR" sz="1800" dirty="0"/>
              <a:t>birimleri tarafından ayrı ayrı alınabileceği gibi, harcama birimlerinin talebi üzerine mali hizmetler birimi  (Strateji Geliştirme Başkanlığı, Strateji Geliştirme Daire Başkanlığı, bu hizmetlerin yerine getirildiği müdürlük veya idarelerin mevcut yapılarında mali hizmetlerini yürüten birimleri) tarafından da alınabilir. </a:t>
            </a:r>
            <a:r>
              <a:rPr lang="tr-TR" sz="1800" b="1" i="1" u="sng" baseline="30000" dirty="0">
                <a:solidFill>
                  <a:srgbClr val="FF0000"/>
                </a:solidFill>
              </a:rPr>
              <a:t>Harcama Yetkilileri Hakkında Genel Tebliğ (Seri No: 2) (Madde 3)</a:t>
            </a:r>
            <a:r>
              <a:rPr lang="tr-TR" sz="1800" b="1" i="1" u="sng" dirty="0">
                <a:solidFill>
                  <a:srgbClr val="FF0000"/>
                </a:solidFill>
              </a:rPr>
              <a:t>  </a:t>
            </a:r>
            <a:r>
              <a:rPr lang="tr-TR" sz="2000" b="1" i="1" u="sng" dirty="0">
                <a:solidFill>
                  <a:srgbClr val="FF0000"/>
                </a:solidFill>
              </a:rPr>
              <a:t/>
            </a:r>
            <a:br>
              <a:rPr lang="tr-TR" sz="2000" b="1" i="1" u="sng" dirty="0">
                <a:solidFill>
                  <a:srgbClr val="FF0000"/>
                </a:solidFill>
              </a:rPr>
            </a:br>
            <a:r>
              <a:rPr lang="tr-TR" sz="1800" dirty="0">
                <a:solidFill>
                  <a:srgbClr val="FF0000"/>
                </a:solidFill>
              </a:rPr>
              <a:t/>
            </a:r>
            <a:br>
              <a:rPr lang="tr-TR" sz="1800" dirty="0">
                <a:solidFill>
                  <a:srgbClr val="FF0000"/>
                </a:solidFill>
              </a:rPr>
            </a:br>
            <a:r>
              <a:rPr lang="tr-TR" dirty="0"/>
              <a:t/>
            </a:r>
            <a:br>
              <a:rPr lang="tr-TR" dirty="0"/>
            </a:br>
            <a:endParaRPr lang="tr-TR" dirty="0"/>
          </a:p>
        </p:txBody>
      </p:sp>
      <p:sp>
        <p:nvSpPr>
          <p:cNvPr id="3" name="Aşağı Ok 2"/>
          <p:cNvSpPr/>
          <p:nvPr/>
        </p:nvSpPr>
        <p:spPr>
          <a:xfrm>
            <a:off x="4393975" y="1528479"/>
            <a:ext cx="484632" cy="938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09" y="529792"/>
            <a:ext cx="1344193" cy="1335660"/>
          </a:xfrm>
          <a:prstGeom prst="rect">
            <a:avLst/>
          </a:prstGeom>
        </p:spPr>
      </p:pic>
    </p:spTree>
    <p:extLst>
      <p:ext uri="{BB962C8B-B14F-4D97-AF65-F5344CB8AC3E}">
        <p14:creationId xmlns:p14="http://schemas.microsoft.com/office/powerpoint/2010/main" val="3955758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639</TotalTime>
  <Words>2247</Words>
  <Application>Microsoft Office PowerPoint</Application>
  <PresentationFormat>Geniş ekran</PresentationFormat>
  <Paragraphs>235</Paragraphs>
  <Slides>27</Slides>
  <Notes>21</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27</vt:i4>
      </vt:variant>
    </vt:vector>
  </HeadingPairs>
  <TitlesOfParts>
    <vt:vector size="37" baseType="lpstr">
      <vt:lpstr>Arial</vt:lpstr>
      <vt:lpstr>Calibri</vt:lpstr>
      <vt:lpstr>Calibri Light</vt:lpstr>
      <vt:lpstr>Cambria</vt:lpstr>
      <vt:lpstr>Century Gothic</vt:lpstr>
      <vt:lpstr>Times New Roman</vt:lpstr>
      <vt:lpstr>Wingdings</vt:lpstr>
      <vt:lpstr>Wingdings 3</vt:lpstr>
      <vt:lpstr>İyon</vt:lpstr>
      <vt:lpstr>Office Teması</vt:lpstr>
      <vt:lpstr>  5018 SAYILI Kamu Mali Yönetimi ve Kontrol Kanunu Aday Memur Hazırlayıcı Eğitimi  Kadir ÇELİK Strateji Geliştirme Daire Başkanı</vt:lpstr>
      <vt:lpstr>5018 sayılı Kamu Mali Yönetimi ve Kontrol Kanununun Amacı;</vt:lpstr>
      <vt:lpstr>5018 sayılı KMYKK / Kapsam</vt:lpstr>
      <vt:lpstr>5018 sayılı KMYKK / Tanımlar</vt:lpstr>
      <vt:lpstr>PowerPoint Sunusu</vt:lpstr>
      <vt:lpstr>5018 sayılı KMYKK / Harcama Yetkilisi</vt:lpstr>
      <vt:lpstr>5018 sayılı KMYKK / Harcama Yetkilisi</vt:lpstr>
      <vt:lpstr>                Harcama yetkisinin devri -1      5018 sayılı Kanunun 60 ıncı maddesinin ikinci fıkrasında, harcama birimlerini ilgilendiren harcamaların harcama birimleri tarafından gerçekleştirileceği, ancak, harcama yetkililiği görevi uhdesinde kalmak şartıyla, harcama birimlerinin talebi ve üst yöneticinin onayıyla diğer harcama birimlerine ilişkin mali işlemlerin idarenin destek hizmetlerini yürüten birimi tarafından yapılabileceği hükme bağlanmıştır. Bu hükmün uygulanmasında, idarelerin teşkilat yapılarında destek hizmetleri ile yardımcı hizmet birimleri olarak yer alan idari ve mali işler, makine-ikmal, satın alma, yapı işleri, personel gibi birimler destek hizmetleri birimi sayılacaktır.  </vt:lpstr>
      <vt:lpstr>                     Harcama yetkisinin devri -2                                Buna göre, ayrı ayrı her bir harcama birimini ilgilendiren harcamalarda, harcama yetkililiği görevi uhdesinde kalmak şartıyla ve harcama birimlerinin talebi ve üst yöneticinin onayıyla, harcama birimlerinin bazı mali işlemlerinin idarelerin destek hizmetlerini yürüten birimler tarafından yerine getirilmesi mümkün bulunmaktadır. Bu işlemlere ilişkin olarak üst yöneticiden alınacak onay, harcama birimleri tarafından ayrı ayrı alınabileceği gibi, harcama birimlerinin talebi üzerine mali hizmetler birimi  (Strateji Geliştirme Başkanlığı, Strateji Geliştirme Daire Başkanlığı, bu hizmetlerin yerine getirildiği müdürlük veya idarelerin mevcut yapılarında mali hizmetlerini yürüten birimleri) tarafından da alınabilir. Harcama Yetkilileri Hakkında Genel Tebliğ (Seri No: 2) (Madde 3)     </vt:lpstr>
      <vt:lpstr>PowerPoint Sunusu</vt:lpstr>
      <vt:lpstr>5018 sayılı KMYKK / Muhasebe Yetkilisi</vt:lpstr>
      <vt:lpstr>5018 sayılı KMYKK  / Üst Yöneticiler</vt:lpstr>
      <vt:lpstr>5018 sayılı KMYKK / Hazine Birliği-Mali Saydamlık-Hesap Verme Sorumluluğu</vt:lpstr>
      <vt:lpstr>5018 sayılı KMYKK /  Ödeneklerin Kullanımı</vt:lpstr>
      <vt:lpstr>5018 sayılı KMYKK / Ödenek Aktarmaları</vt:lpstr>
      <vt:lpstr>5018 sayılı KMYKK / Ödenek Aktarmaları</vt:lpstr>
      <vt:lpstr>5018 sayılı KMYKK / 33. Madde / Giderin Gerçekleştirilmesi</vt:lpstr>
      <vt:lpstr>5018 sayılı KMYKK / Faaliyet Raporu</vt:lpstr>
      <vt:lpstr>5018 sayılı KMYKK / İdare Faaliyet Raporu</vt:lpstr>
      <vt:lpstr>5018 sayılı KMYKK  İdare Faaliyet Raporu</vt:lpstr>
      <vt:lpstr>5018 sayılı KMYKK / Taşınır İle İlgili Tanımlar</vt:lpstr>
      <vt:lpstr>5018 sayılı KMYKK / Taşınır İle İlgili Tanımlar</vt:lpstr>
      <vt:lpstr>5018 sayılı KMYKK / Kayıt Zamanı – Kayıt Değeri</vt:lpstr>
      <vt:lpstr>5018 sayılı KMYKK Mali Hizmetler Birimi</vt:lpstr>
      <vt:lpstr>5018 sayılı KMYKK / 60. Madde / Mali Hizmetler Birimi</vt:lpstr>
      <vt:lpstr>5018 sayılı KMYKK  Kamu Zararı</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5018 SAYILI YASA HARCAMA YETKİLİSİ DEVİR İŞLEMLERİ VE TEK HAZİNE KURUMLAR HESABINA GEÇİŞ</dc:title>
  <dc:creator>User</dc:creator>
  <cp:lastModifiedBy>User</cp:lastModifiedBy>
  <cp:revision>20</cp:revision>
  <dcterms:created xsi:type="dcterms:W3CDTF">2021-06-22T12:57:19Z</dcterms:created>
  <dcterms:modified xsi:type="dcterms:W3CDTF">2022-07-07T06:44:55Z</dcterms:modified>
</cp:coreProperties>
</file>