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sldIdLst>
    <p:sldId id="256" r:id="rId2"/>
    <p:sldId id="320" r:id="rId3"/>
    <p:sldId id="340" r:id="rId4"/>
    <p:sldId id="258" r:id="rId5"/>
    <p:sldId id="299" r:id="rId6"/>
    <p:sldId id="259" r:id="rId7"/>
    <p:sldId id="300" r:id="rId8"/>
    <p:sldId id="291" r:id="rId9"/>
    <p:sldId id="261" r:id="rId10"/>
    <p:sldId id="303" r:id="rId11"/>
    <p:sldId id="284" r:id="rId12"/>
    <p:sldId id="304" r:id="rId13"/>
    <p:sldId id="265" r:id="rId14"/>
    <p:sldId id="305" r:id="rId15"/>
    <p:sldId id="306" r:id="rId16"/>
    <p:sldId id="307" r:id="rId17"/>
    <p:sldId id="290" r:id="rId18"/>
    <p:sldId id="292" r:id="rId19"/>
    <p:sldId id="309" r:id="rId20"/>
    <p:sldId id="310" r:id="rId21"/>
    <p:sldId id="276" r:id="rId22"/>
    <p:sldId id="321" r:id="rId23"/>
    <p:sldId id="322" r:id="rId24"/>
    <p:sldId id="311" r:id="rId25"/>
    <p:sldId id="277" r:id="rId26"/>
    <p:sldId id="282" r:id="rId27"/>
    <p:sldId id="312" r:id="rId28"/>
    <p:sldId id="270" r:id="rId29"/>
    <p:sldId id="286" r:id="rId30"/>
    <p:sldId id="287" r:id="rId31"/>
    <p:sldId id="288" r:id="rId32"/>
    <p:sldId id="313" r:id="rId33"/>
    <p:sldId id="271" r:id="rId34"/>
    <p:sldId id="315" r:id="rId35"/>
    <p:sldId id="323" r:id="rId36"/>
    <p:sldId id="324" r:id="rId37"/>
    <p:sldId id="279" r:id="rId38"/>
    <p:sldId id="325" r:id="rId39"/>
    <p:sldId id="316" r:id="rId40"/>
    <p:sldId id="327" r:id="rId41"/>
    <p:sldId id="326" r:id="rId42"/>
    <p:sldId id="328" r:id="rId43"/>
    <p:sldId id="269" r:id="rId44"/>
    <p:sldId id="317" r:id="rId45"/>
    <p:sldId id="329" r:id="rId46"/>
    <p:sldId id="330" r:id="rId47"/>
    <p:sldId id="331" r:id="rId48"/>
    <p:sldId id="280" r:id="rId49"/>
    <p:sldId id="332" r:id="rId50"/>
    <p:sldId id="339" r:id="rId51"/>
    <p:sldId id="333" r:id="rId52"/>
    <p:sldId id="273" r:id="rId53"/>
    <p:sldId id="318" r:id="rId54"/>
    <p:sldId id="338" r:id="rId55"/>
    <p:sldId id="275" r:id="rId56"/>
    <p:sldId id="336" r:id="rId57"/>
    <p:sldId id="342" r:id="rId58"/>
    <p:sldId id="341" r:id="rId59"/>
    <p:sldId id="285" r:id="rId60"/>
    <p:sldId id="334" r:id="rId61"/>
    <p:sldId id="319" r:id="rId62"/>
    <p:sldId id="274" r:id="rId63"/>
    <p:sldId id="294" r:id="rId64"/>
    <p:sldId id="337" r:id="rId65"/>
    <p:sldId id="335" r:id="rId66"/>
    <p:sldId id="295" r:id="rId67"/>
    <p:sldId id="278" r:id="rId6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4" autoAdjust="0"/>
    <p:restoredTop sz="94624" autoAdjust="0"/>
  </p:normalViewPr>
  <p:slideViewPr>
    <p:cSldViewPr>
      <p:cViewPr varScale="1">
        <p:scale>
          <a:sx n="74" d="100"/>
          <a:sy n="74" d="100"/>
        </p:scale>
        <p:origin x="8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FCF4-9062-4203-9FB4-836C740CF76D}" type="datetimeFigureOut">
              <a:rPr lang="tr-TR" smtClean="0"/>
              <a:pPr/>
              <a:t>13.01.2022</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BB843E-5223-4E6E-807E-66E16E6A0282}" type="slidenum">
              <a:rPr lang="tr-TR" smtClean="0"/>
              <a:pPr/>
              <a:t>‹#›</a:t>
            </a:fld>
            <a:endParaRPr lang="tr-TR"/>
          </a:p>
        </p:txBody>
      </p:sp>
    </p:spTree>
    <p:extLst>
      <p:ext uri="{BB962C8B-B14F-4D97-AF65-F5344CB8AC3E}">
        <p14:creationId xmlns:p14="http://schemas.microsoft.com/office/powerpoint/2010/main" val="175504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13.01.2022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02176B-0E47-46AC-8F43-DAB4B8A37D06}"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pPr/>
              <a:t>13.01.2022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00034" y="714356"/>
            <a:ext cx="8215370" cy="3429024"/>
          </a:xfrm>
        </p:spPr>
        <p:txBody>
          <a:bodyPr>
            <a:normAutofit/>
          </a:bodyPr>
          <a:lstStyle/>
          <a:p>
            <a:pPr algn="ctr"/>
            <a:r>
              <a:rPr lang="tr-TR" sz="3100" b="1" dirty="0" smtClean="0">
                <a:solidFill>
                  <a:srgbClr val="FF0000"/>
                </a:solidFill>
                <a:latin typeface="Bradley Hand ITC" pitchFamily="66" charset="0"/>
                <a:cs typeface="Times New Roman" panose="02020603050405020304" pitchFamily="18" charset="0"/>
              </a:rPr>
              <a:t>BİRLİKTE DÜŞÜNELİM</a:t>
            </a:r>
            <a:r>
              <a:rPr lang="tr-TR" sz="3100" b="1" dirty="0" smtClean="0">
                <a:solidFill>
                  <a:srgbClr val="FF0000"/>
                </a:solidFill>
                <a:latin typeface="Bradley Hand ITC" pitchFamily="66" charset="0"/>
                <a:cs typeface="Times New Roman" panose="02020603050405020304" pitchFamily="18" charset="0"/>
                <a:sym typeface="Wingdings" pitchFamily="2" charset="2"/>
              </a:rPr>
              <a:t></a:t>
            </a:r>
            <a:r>
              <a:rPr lang="tr-TR" sz="3100" dirty="0" smtClean="0">
                <a:latin typeface="Bookman Old Style" pitchFamily="18" charset="0"/>
                <a:cs typeface="Times New Roman" panose="02020603050405020304" pitchFamily="18" charset="0"/>
              </a:rPr>
              <a:t/>
            </a:r>
            <a:br>
              <a:rPr lang="tr-TR" sz="3100" dirty="0" smtClean="0">
                <a:latin typeface="Bookman Old Style" pitchFamily="18" charset="0"/>
                <a:cs typeface="Times New Roman" panose="02020603050405020304" pitchFamily="18" charset="0"/>
              </a:rPr>
            </a:br>
            <a:r>
              <a:rPr lang="tr-TR" sz="3100" dirty="0" smtClean="0">
                <a:latin typeface="Bookman Old Style" pitchFamily="18" charset="0"/>
                <a:cs typeface="Times New Roman" panose="02020603050405020304" pitchFamily="18" charset="0"/>
              </a:rPr>
              <a:t/>
            </a:r>
            <a:br>
              <a:rPr lang="tr-TR" sz="3100" dirty="0" smtClean="0">
                <a:latin typeface="Bookman Old Style" pitchFamily="18" charset="0"/>
                <a:cs typeface="Times New Roman" panose="02020603050405020304" pitchFamily="18" charset="0"/>
              </a:rPr>
            </a:br>
            <a:r>
              <a:rPr lang="tr-TR" sz="3100" b="1" dirty="0" smtClean="0">
                <a:latin typeface="Bookman Old Style" pitchFamily="18" charset="0"/>
                <a:cs typeface="Times New Roman" panose="02020603050405020304" pitchFamily="18" charset="0"/>
              </a:rPr>
              <a:t>SÖZLEŞMELİ PERSONEL ÇALIŞTIRILMASINA İLİŞKİN SÜREÇLER</a:t>
            </a:r>
            <a:endParaRPr lang="tr-TR" sz="2000" b="1" dirty="0">
              <a:latin typeface="Bookman Old Style" pitchFamily="18" charset="0"/>
              <a:cs typeface="Times New Roman" panose="02020603050405020304" pitchFamily="18" charset="0"/>
            </a:endParaRPr>
          </a:p>
        </p:txBody>
      </p:sp>
      <p:sp>
        <p:nvSpPr>
          <p:cNvPr id="3" name="Alt Başlık 2"/>
          <p:cNvSpPr>
            <a:spLocks noGrp="1"/>
          </p:cNvSpPr>
          <p:nvPr>
            <p:ph type="subTitle" idx="1"/>
          </p:nvPr>
        </p:nvSpPr>
        <p:spPr>
          <a:xfrm>
            <a:off x="533400" y="3929066"/>
            <a:ext cx="7854696" cy="2143140"/>
          </a:xfrm>
        </p:spPr>
        <p:txBody>
          <a:bodyPr>
            <a:normAutofit fontScale="92500" lnSpcReduction="10000"/>
          </a:bodyPr>
          <a:lstStyle/>
          <a:p>
            <a:pPr algn="ctr"/>
            <a:endParaRPr lang="tr-TR" sz="2300" dirty="0" smtClean="0">
              <a:latin typeface="Bookman Old Style" pitchFamily="18" charset="0"/>
              <a:cs typeface="Times New Roman" panose="02020603050405020304" pitchFamily="18" charset="0"/>
            </a:endParaRPr>
          </a:p>
          <a:p>
            <a:pPr algn="ctr"/>
            <a:endParaRPr lang="tr-TR" sz="2300" dirty="0" smtClean="0">
              <a:solidFill>
                <a:schemeClr val="tx1"/>
              </a:solidFill>
              <a:latin typeface="Bookman Old Style" pitchFamily="18" charset="0"/>
              <a:cs typeface="Times New Roman" panose="02020603050405020304" pitchFamily="18" charset="0"/>
            </a:endParaRPr>
          </a:p>
          <a:p>
            <a:pPr algn="ctr"/>
            <a:endParaRPr lang="tr-TR" sz="2300" dirty="0" smtClean="0">
              <a:solidFill>
                <a:schemeClr val="tx1"/>
              </a:solidFill>
              <a:latin typeface="Bookman Old Style" pitchFamily="18" charset="0"/>
              <a:cs typeface="Times New Roman" panose="02020603050405020304" pitchFamily="18" charset="0"/>
            </a:endParaRPr>
          </a:p>
          <a:p>
            <a:pPr algn="ctr"/>
            <a:r>
              <a:rPr lang="tr-TR" sz="2300" dirty="0" err="1" smtClean="0">
                <a:latin typeface="Bookman Old Style" pitchFamily="18" charset="0"/>
                <a:cs typeface="Times New Roman" panose="02020603050405020304" pitchFamily="18" charset="0"/>
              </a:rPr>
              <a:t>Sayime</a:t>
            </a:r>
            <a:r>
              <a:rPr lang="tr-TR" sz="2300" dirty="0" smtClean="0">
                <a:latin typeface="Bookman Old Style" pitchFamily="18" charset="0"/>
                <a:cs typeface="Times New Roman" panose="02020603050405020304" pitchFamily="18" charset="0"/>
              </a:rPr>
              <a:t> KILIÇARSLAN</a:t>
            </a:r>
          </a:p>
          <a:p>
            <a:pPr algn="ctr"/>
            <a:endParaRPr lang="tr-TR" sz="1300" dirty="0" smtClean="0">
              <a:latin typeface="Bookman Old Style" pitchFamily="18" charset="0"/>
              <a:cs typeface="Times New Roman" panose="02020603050405020304" pitchFamily="18" charset="0"/>
            </a:endParaRPr>
          </a:p>
          <a:p>
            <a:pPr algn="ctr"/>
            <a:r>
              <a:rPr lang="tr-TR" sz="2300" dirty="0" smtClean="0">
                <a:solidFill>
                  <a:schemeClr val="tx1"/>
                </a:solidFill>
                <a:latin typeface="Bookman Old Style" pitchFamily="18" charset="0"/>
                <a:cs typeface="Times New Roman" panose="02020603050405020304" pitchFamily="18" charset="0"/>
              </a:rPr>
              <a:t>13 Ocak 2022</a:t>
            </a:r>
            <a:endParaRPr lang="tr-TR" sz="2300" dirty="0">
              <a:solidFill>
                <a:schemeClr val="tx1"/>
              </a:solidFill>
              <a:latin typeface="Bookman Old Style" pitchFamily="18" charset="0"/>
              <a:cs typeface="Times New Roman" panose="02020603050405020304" pitchFamily="18" charset="0"/>
            </a:endParaRPr>
          </a:p>
        </p:txBody>
      </p:sp>
    </p:spTree>
    <p:extLst>
      <p:ext uri="{BB962C8B-B14F-4D97-AF65-F5344CB8AC3E}">
        <p14:creationId xmlns:p14="http://schemas.microsoft.com/office/powerpoint/2010/main" val="270943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Açıktan Atama ve Alım İzni</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endParaRPr lang="tr-TR" dirty="0" smtClean="0"/>
          </a:p>
          <a:p>
            <a:r>
              <a:rPr lang="tr-TR" dirty="0" smtClean="0"/>
              <a:t>İzin işlemleri tamamlanmaksızın sözleşmeli personel çalıştırılamaz (2 sayılı CB-Md. 8/3).</a:t>
            </a:r>
          </a:p>
          <a:p>
            <a:endParaRPr lang="tr-TR" dirty="0"/>
          </a:p>
        </p:txBody>
      </p:sp>
    </p:spTree>
    <p:extLst>
      <p:ext uri="{BB962C8B-B14F-4D97-AF65-F5344CB8AC3E}">
        <p14:creationId xmlns:p14="http://schemas.microsoft.com/office/powerpoint/2010/main" val="4274178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Vize İşlemleri</a:t>
            </a:r>
            <a:endParaRPr lang="tr-TR" dirty="0"/>
          </a:p>
        </p:txBody>
      </p:sp>
      <p:sp>
        <p:nvSpPr>
          <p:cNvPr id="3" name="2 İçerik Yer Tutucusu"/>
          <p:cNvSpPr>
            <a:spLocks noGrp="1"/>
          </p:cNvSpPr>
          <p:nvPr>
            <p:ph idx="1"/>
          </p:nvPr>
        </p:nvSpPr>
        <p:spPr/>
        <p:txBody>
          <a:bodyPr/>
          <a:lstStyle/>
          <a:p>
            <a:endParaRPr lang="tr-TR" dirty="0" smtClean="0"/>
          </a:p>
          <a:p>
            <a:endParaRPr lang="tr-TR" dirty="0"/>
          </a:p>
          <a:p>
            <a:endParaRPr lang="tr-TR" dirty="0" smtClean="0"/>
          </a:p>
          <a:p>
            <a:r>
              <a:rPr lang="tr-TR" dirty="0" smtClean="0"/>
              <a:t>Sözleşmeli personel ile imzalanacak hizmet sözleşmesi örneği Cumhurbaşkanlığınca vize edilir.</a:t>
            </a:r>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Personel Unvan Değişikliği</a:t>
            </a:r>
            <a:endParaRPr lang="tr-TR" dirty="0"/>
          </a:p>
        </p:txBody>
      </p:sp>
      <p:sp>
        <p:nvSpPr>
          <p:cNvPr id="3" name="İçerik Yer Tutucusu 2"/>
          <p:cNvSpPr>
            <a:spLocks noGrp="1"/>
          </p:cNvSpPr>
          <p:nvPr>
            <p:ph idx="1"/>
          </p:nvPr>
        </p:nvSpPr>
        <p:spPr/>
        <p:txBody>
          <a:bodyPr/>
          <a:lstStyle/>
          <a:p>
            <a:endParaRPr lang="tr-TR" smtClean="0"/>
          </a:p>
          <a:p>
            <a:endParaRPr lang="tr-TR" smtClean="0"/>
          </a:p>
          <a:p>
            <a:r>
              <a:rPr lang="tr-TR" smtClean="0"/>
              <a:t>Sözleşmeli personelin, unvan değişikliği suretiyle atamasının yapılacağı pozisyon için öngörülen ilk defa hizmete alınma prosedürüne riayet edilmesi kaydıyla, unvan değişikliği mümkündür.</a:t>
            </a:r>
          </a:p>
          <a:p>
            <a:endParaRPr lang="tr-TR" dirty="0"/>
          </a:p>
        </p:txBody>
      </p:sp>
    </p:spTree>
    <p:extLst>
      <p:ext uri="{BB962C8B-B14F-4D97-AF65-F5344CB8AC3E}">
        <p14:creationId xmlns:p14="http://schemas.microsoft.com/office/powerpoint/2010/main" val="26702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r>
            <a:br>
              <a:rPr lang="tr-TR" smtClean="0"/>
            </a:br>
            <a:r>
              <a:rPr lang="tr-TR" smtClean="0"/>
              <a:t> Genel Esaslar</a:t>
            </a:r>
            <a:endParaRPr lang="tr-TR" dirty="0"/>
          </a:p>
        </p:txBody>
      </p:sp>
      <p:sp>
        <p:nvSpPr>
          <p:cNvPr id="3" name="2 İçerik Yer Tutucusu"/>
          <p:cNvSpPr>
            <a:spLocks noGrp="1"/>
          </p:cNvSpPr>
          <p:nvPr>
            <p:ph idx="1"/>
          </p:nvPr>
        </p:nvSpPr>
        <p:spPr/>
        <p:txBody>
          <a:bodyPr/>
          <a:lstStyle/>
          <a:p>
            <a:endParaRPr lang="tr-TR" dirty="0" smtClean="0"/>
          </a:p>
          <a:p>
            <a:r>
              <a:rPr lang="tr-TR" dirty="0"/>
              <a:t>Esaslara </a:t>
            </a:r>
            <a:r>
              <a:rPr lang="tr-TR" dirty="0" smtClean="0"/>
              <a:t>ekli (</a:t>
            </a:r>
            <a:r>
              <a:rPr lang="tr-TR" dirty="0"/>
              <a:t>4) sayılı </a:t>
            </a:r>
            <a:r>
              <a:rPr lang="tr-TR" dirty="0" smtClean="0"/>
              <a:t>cetvelde belirtilenler dışında sözleşmeli personel pozisyonları kullanılamaz ve talepte bulunulamaz. Kurumlar, cetvelde belirlenen asgari niteliklere, ilave nitelikler belirleyebilirler. </a:t>
            </a:r>
          </a:p>
          <a:p>
            <a:endParaRPr lang="tr-TR" dirty="0" smtClean="0"/>
          </a:p>
          <a:p>
            <a:endParaRPr lang="tr-T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Genel Esaslar</a:t>
            </a:r>
            <a:endParaRPr lang="tr-TR" dirty="0"/>
          </a:p>
        </p:txBody>
      </p:sp>
      <p:sp>
        <p:nvSpPr>
          <p:cNvPr id="3" name="İçerik Yer Tutucusu 2"/>
          <p:cNvSpPr>
            <a:spLocks noGrp="1"/>
          </p:cNvSpPr>
          <p:nvPr>
            <p:ph idx="1"/>
          </p:nvPr>
        </p:nvSpPr>
        <p:spPr/>
        <p:txBody>
          <a:bodyPr/>
          <a:lstStyle/>
          <a:p>
            <a:pPr marL="0" indent="0">
              <a:buNone/>
            </a:pPr>
            <a:endParaRPr lang="tr-TR" dirty="0"/>
          </a:p>
          <a:p>
            <a:endParaRPr lang="tr-TR" dirty="0" smtClean="0"/>
          </a:p>
          <a:p>
            <a:r>
              <a:rPr lang="tr-TR" dirty="0" smtClean="0"/>
              <a:t>Personel, sözleşmelerinde belirtilen görev yeri dışında çalıştırılamaz. </a:t>
            </a:r>
          </a:p>
          <a:p>
            <a:endParaRPr lang="tr-TR" dirty="0"/>
          </a:p>
          <a:p>
            <a:r>
              <a:rPr lang="tr-TR" dirty="0"/>
              <a:t>İlgililer sözleşmelerinde belirtilen görev dışında başka bir işte çalıştırılamaz.</a:t>
            </a:r>
          </a:p>
          <a:p>
            <a:endParaRPr lang="tr-TR" dirty="0"/>
          </a:p>
        </p:txBody>
      </p:sp>
    </p:spTree>
    <p:extLst>
      <p:ext uri="{BB962C8B-B14F-4D97-AF65-F5344CB8AC3E}">
        <p14:creationId xmlns:p14="http://schemas.microsoft.com/office/powerpoint/2010/main" val="3009279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Genel Esaslar</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Sözleşme süreleri mali yıl ile sınırlıdır.</a:t>
            </a:r>
          </a:p>
          <a:p>
            <a:pPr marL="0" indent="0">
              <a:buNone/>
            </a:pPr>
            <a:endParaRPr lang="tr-TR" dirty="0" smtClean="0"/>
          </a:p>
          <a:p>
            <a:r>
              <a:rPr lang="tr-TR" dirty="0" smtClean="0"/>
              <a:t>Sözleşmeli personelin kurumlar arası yer değişikliği yapılamaz.</a:t>
            </a:r>
          </a:p>
          <a:p>
            <a:endParaRPr lang="tr-TR" dirty="0" smtClean="0"/>
          </a:p>
          <a:p>
            <a:pPr marL="0" indent="0">
              <a:buNone/>
            </a:pPr>
            <a:endParaRPr lang="tr-TR" dirty="0"/>
          </a:p>
        </p:txBody>
      </p:sp>
    </p:spTree>
    <p:extLst>
      <p:ext uri="{BB962C8B-B14F-4D97-AF65-F5344CB8AC3E}">
        <p14:creationId xmlns:p14="http://schemas.microsoft.com/office/powerpoint/2010/main" val="1675391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Genel Esaslar</a:t>
            </a:r>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smtClean="0"/>
              <a:t>Sözleşme ile çalıştırılan personel dışarıda kazanç getirici başka bir iş yapamaz (Dava vekili, kısmi zamanlı avukat, hekim ve uzman hekim hariç).</a:t>
            </a:r>
          </a:p>
          <a:p>
            <a:endParaRPr lang="tr-TR" dirty="0"/>
          </a:p>
        </p:txBody>
      </p:sp>
    </p:spTree>
    <p:extLst>
      <p:ext uri="{BB962C8B-B14F-4D97-AF65-F5344CB8AC3E}">
        <p14:creationId xmlns:p14="http://schemas.microsoft.com/office/powerpoint/2010/main" val="895948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Genel Esaslar</a:t>
            </a:r>
            <a:endParaRPr lang="tr-TR" dirty="0"/>
          </a:p>
        </p:txBody>
      </p:sp>
      <p:sp>
        <p:nvSpPr>
          <p:cNvPr id="3" name="2 İçerik Yer Tutucusu"/>
          <p:cNvSpPr>
            <a:spLocks noGrp="1"/>
          </p:cNvSpPr>
          <p:nvPr>
            <p:ph idx="1"/>
          </p:nvPr>
        </p:nvSpPr>
        <p:spPr/>
        <p:txBody>
          <a:bodyPr/>
          <a:lstStyle/>
          <a:p>
            <a:endParaRPr lang="tr-TR" dirty="0" smtClean="0"/>
          </a:p>
          <a:p>
            <a:r>
              <a:rPr lang="tr-TR" dirty="0" smtClean="0"/>
              <a:t>Ödemeler her ay başında peşin yapılır. </a:t>
            </a:r>
          </a:p>
          <a:p>
            <a:endParaRPr lang="tr-TR" dirty="0" smtClean="0"/>
          </a:p>
          <a:p>
            <a:r>
              <a:rPr lang="tr-TR" dirty="0" smtClean="0"/>
              <a:t>Sözleşmeli çalıştırılmakta iken 65 yaşını dolduranların sözleşmeleri, 65 yaşını doldurdukları tarihte hiçbir işleme gerek kalmaksızın sona erer. </a:t>
            </a:r>
          </a:p>
          <a:p>
            <a:endParaRPr lang="tr-TR" dirty="0" smtClean="0"/>
          </a:p>
          <a:p>
            <a:endParaRPr lang="tr-TR" dirty="0" smtClean="0"/>
          </a:p>
          <a:p>
            <a:endParaRPr lang="tr-TR" dirty="0" smtClean="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Ücret Belirleme</a:t>
            </a:r>
            <a:endParaRPr lang="tr-TR" dirty="0"/>
          </a:p>
        </p:txBody>
      </p:sp>
      <p:sp>
        <p:nvSpPr>
          <p:cNvPr id="3" name="2 İçerik Yer Tutucusu"/>
          <p:cNvSpPr>
            <a:spLocks noGrp="1"/>
          </p:cNvSpPr>
          <p:nvPr>
            <p:ph idx="1"/>
          </p:nvPr>
        </p:nvSpPr>
        <p:spPr/>
        <p:txBody>
          <a:bodyPr/>
          <a:lstStyle/>
          <a:p>
            <a:endParaRPr lang="tr-TR" dirty="0" smtClean="0"/>
          </a:p>
          <a:p>
            <a:pPr>
              <a:buNone/>
            </a:pPr>
            <a:r>
              <a:rPr lang="tr-TR" dirty="0" smtClean="0"/>
              <a:t>Sözleşmeli personelin ücreti; </a:t>
            </a:r>
          </a:p>
          <a:p>
            <a:r>
              <a:rPr lang="tr-TR" dirty="0" smtClean="0"/>
              <a:t>Pozisyon unvanı, </a:t>
            </a:r>
          </a:p>
          <a:p>
            <a:r>
              <a:rPr lang="tr-TR" dirty="0" smtClean="0"/>
              <a:t>Eğitim düzeyi, </a:t>
            </a:r>
          </a:p>
          <a:p>
            <a:r>
              <a:rPr lang="tr-TR" dirty="0" smtClean="0"/>
              <a:t>Hizmet süresi,</a:t>
            </a:r>
          </a:p>
          <a:p>
            <a:pPr>
              <a:buNone/>
            </a:pPr>
            <a:r>
              <a:rPr lang="tr-TR" dirty="0" smtClean="0"/>
              <a:t>Dikkate alınarak tespit edilir.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Ücret Belirleme</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Sözleşme ile çalıştırılacak personele ödenecek ücretlerin aylık brüt, diğer parasal ve ayni menfaatlerin tutarının toplamı 11.221,37 TL’yi geçemez. (Gemi adamı ile Ar-Ge proje iki katı)</a:t>
            </a:r>
            <a:endParaRPr lang="tr-TR" dirty="0"/>
          </a:p>
        </p:txBody>
      </p:sp>
    </p:spTree>
    <p:extLst>
      <p:ext uri="{BB962C8B-B14F-4D97-AF65-F5344CB8AC3E}">
        <p14:creationId xmlns:p14="http://schemas.microsoft.com/office/powerpoint/2010/main" val="401421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600" y="332656"/>
            <a:ext cx="8178800" cy="1135888"/>
          </a:xfrm>
        </p:spPr>
        <p:txBody>
          <a:bodyPr/>
          <a:lstStyle/>
          <a:p>
            <a:r>
              <a:rPr lang="tr-TR" dirty="0" smtClean="0"/>
              <a:t>Sunum İçeriği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Tanım, İlgili Mevzuat ve Cetvel,</a:t>
            </a:r>
          </a:p>
          <a:p>
            <a:r>
              <a:rPr lang="tr-TR" dirty="0" smtClean="0"/>
              <a:t>Pozisyon İhdası, Açıktan Atama ve Alım İzni,</a:t>
            </a:r>
          </a:p>
          <a:p>
            <a:r>
              <a:rPr lang="tr-TR" dirty="0" smtClean="0"/>
              <a:t>Personel Unvan Değişikliği,</a:t>
            </a:r>
          </a:p>
          <a:p>
            <a:r>
              <a:rPr lang="tr-TR" dirty="0" smtClean="0"/>
              <a:t>Genel Esaslar ve Ücret Belirleme,</a:t>
            </a:r>
          </a:p>
          <a:p>
            <a:r>
              <a:rPr lang="tr-TR" dirty="0" smtClean="0"/>
              <a:t>İstihdam Usulleri ve  Sınav İstisnaları,</a:t>
            </a:r>
          </a:p>
          <a:p>
            <a:r>
              <a:rPr lang="tr-TR" dirty="0" smtClean="0"/>
              <a:t>İlan, Komisyon Oluşturulması ve Görevleri,</a:t>
            </a:r>
          </a:p>
          <a:p>
            <a:r>
              <a:rPr lang="tr-TR" dirty="0" smtClean="0"/>
              <a:t>Koşullar  ve İstenecek Belgeler,</a:t>
            </a:r>
          </a:p>
          <a:p>
            <a:r>
              <a:rPr lang="tr-TR" dirty="0" smtClean="0"/>
              <a:t>Sözleşme İmzalama ve Bildirim,</a:t>
            </a:r>
          </a:p>
          <a:p>
            <a:r>
              <a:rPr lang="tr-TR" dirty="0" smtClean="0"/>
              <a:t>Haklar (Çalışma Süreleri ve Usulleri, İzinler),</a:t>
            </a:r>
          </a:p>
          <a:p>
            <a:r>
              <a:rPr lang="tr-TR" dirty="0" smtClean="0"/>
              <a:t>Yeniden Hizmete Alınma, Fesih ve Yasaklılık,</a:t>
            </a:r>
          </a:p>
          <a:p>
            <a:r>
              <a:rPr lang="tr-TR" dirty="0" smtClean="0"/>
              <a:t>İş Sonu Tazminatı,</a:t>
            </a:r>
          </a:p>
          <a:p>
            <a:pPr>
              <a:buNone/>
            </a:pPr>
            <a:r>
              <a:rPr lang="tr-TR" dirty="0" smtClean="0"/>
              <a:t>Başlıklarından oluşmaktadır.</a:t>
            </a:r>
            <a:endParaRPr lang="tr-TR" dirty="0"/>
          </a:p>
        </p:txBody>
      </p:sp>
    </p:spTree>
    <p:extLst>
      <p:ext uri="{BB962C8B-B14F-4D97-AF65-F5344CB8AC3E}">
        <p14:creationId xmlns:p14="http://schemas.microsoft.com/office/powerpoint/2010/main" val="3354332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Ücret Belirleme</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Personele sözleşme ücreti dışında herhangi bir ad altında ödeme yapılamaz ve sözleşmelere bu yolda hüküm konulamaz. (Avukatlık vekalet ücretleri hariç)</a:t>
            </a:r>
            <a:endParaRPr lang="tr-TR" dirty="0"/>
          </a:p>
        </p:txBody>
      </p:sp>
    </p:spTree>
    <p:extLst>
      <p:ext uri="{BB962C8B-B14F-4D97-AF65-F5344CB8AC3E}">
        <p14:creationId xmlns:p14="http://schemas.microsoft.com/office/powerpoint/2010/main" val="1065400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İstihdam Usulleri</a:t>
            </a:r>
            <a:endParaRPr lang="tr-TR" dirty="0"/>
          </a:p>
        </p:txBody>
      </p:sp>
      <p:sp>
        <p:nvSpPr>
          <p:cNvPr id="3" name="2 İçerik Yer Tutucusu"/>
          <p:cNvSpPr>
            <a:spLocks noGrp="1"/>
          </p:cNvSpPr>
          <p:nvPr>
            <p:ph idx="1"/>
          </p:nvPr>
        </p:nvSpPr>
        <p:spPr/>
        <p:txBody>
          <a:bodyPr>
            <a:normAutofit/>
          </a:bodyPr>
          <a:lstStyle/>
          <a:p>
            <a:endParaRPr lang="tr-TR" dirty="0" smtClean="0"/>
          </a:p>
          <a:p>
            <a:pPr marL="0" indent="0">
              <a:buNone/>
            </a:pPr>
            <a:r>
              <a:rPr lang="tr-TR" dirty="0" smtClean="0"/>
              <a:t>Üç türlü istihdam usulü bulunmaktadır;</a:t>
            </a:r>
          </a:p>
          <a:p>
            <a:endParaRPr lang="tr-TR" dirty="0" smtClean="0"/>
          </a:p>
          <a:p>
            <a:pPr marL="0" indent="0">
              <a:buNone/>
            </a:pPr>
            <a:r>
              <a:rPr lang="tr-TR" dirty="0" smtClean="0"/>
              <a:t>1- ÖSYM Başkanlığı tarafından KPSS (B) grubu puan sıralaması esas alınmak suretiyle doğrudan yapılacak merkezi yerleştirme,</a:t>
            </a:r>
          </a:p>
          <a:p>
            <a:pPr marL="0" indent="0">
              <a:buNone/>
            </a:pPr>
            <a:r>
              <a:rPr lang="tr-TR"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İstihdam Usulleri</a:t>
            </a:r>
          </a:p>
        </p:txBody>
      </p:sp>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smtClean="0"/>
              <a:t>2- Yazılı </a:t>
            </a:r>
            <a:r>
              <a:rPr lang="tr-TR" dirty="0"/>
              <a:t>ve/veya sözlü sınav yapılmaksızın, KPSS (B) grubu puan sıralamasına göre ilgili kurum tarafından yapılacak yerleştirme</a:t>
            </a:r>
            <a:r>
              <a:rPr lang="tr-TR" dirty="0" smtClean="0"/>
              <a:t>,</a:t>
            </a:r>
            <a:endParaRPr lang="tr-TR" dirty="0"/>
          </a:p>
        </p:txBody>
      </p:sp>
    </p:spTree>
    <p:extLst>
      <p:ext uri="{BB962C8B-B14F-4D97-AF65-F5344CB8AC3E}">
        <p14:creationId xmlns:p14="http://schemas.microsoft.com/office/powerpoint/2010/main" val="3421505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İstihdam Usulleri</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3- 3 sayılı cetveldeki pozisyonlar için KPSS (B) grubu puan sırasına göre alım yapılacak her bir unvan için boş bulunan sözleşmeli personel pozisyonunun on katına kadar aday arasından ilgili kurum tarafından yapılacak yazılı ve/veya sözlü sınav başarısı sırasına göre yapılacak yerleştirme,</a:t>
            </a:r>
          </a:p>
          <a:p>
            <a:endParaRPr lang="tr-TR" dirty="0"/>
          </a:p>
        </p:txBody>
      </p:sp>
    </p:spTree>
    <p:extLst>
      <p:ext uri="{BB962C8B-B14F-4D97-AF65-F5344CB8AC3E}">
        <p14:creationId xmlns:p14="http://schemas.microsoft.com/office/powerpoint/2010/main" val="3682369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Sınav İstisnaları</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Yükseköğretim kurumlarının </a:t>
            </a:r>
            <a:r>
              <a:rPr lang="tr-TR" dirty="0" err="1" smtClean="0"/>
              <a:t>gemiadamı</a:t>
            </a:r>
            <a:r>
              <a:rPr lang="tr-TR" dirty="0" smtClean="0"/>
              <a:t> pozisyonları, proje süresi ile </a:t>
            </a:r>
            <a:r>
              <a:rPr lang="tr-TR" dirty="0"/>
              <a:t>sınırlı araştırma-geliştirme </a:t>
            </a:r>
            <a:r>
              <a:rPr lang="tr-TR" dirty="0" smtClean="0"/>
              <a:t>projeleri </a:t>
            </a:r>
            <a:r>
              <a:rPr lang="tr-TR" dirty="0"/>
              <a:t>ile </a:t>
            </a:r>
            <a:r>
              <a:rPr lang="tr-TR" dirty="0" smtClean="0"/>
              <a:t>1 sayılı cetveldeki pozisyonlar için sınav şartı aranmaz.</a:t>
            </a:r>
          </a:p>
          <a:p>
            <a:endParaRPr lang="tr-TR" dirty="0" smtClean="0"/>
          </a:p>
          <a:p>
            <a:r>
              <a:rPr lang="tr-TR" dirty="0" smtClean="0"/>
              <a:t>2 sayılı cetveldeki pozisyonlara alınacaklar sadece mesleki uygulamalı sınava tabi tutulur. </a:t>
            </a:r>
          </a:p>
          <a:p>
            <a:endParaRPr lang="tr-TR" dirty="0" smtClean="0"/>
          </a:p>
          <a:p>
            <a:endParaRPr lang="tr-TR" dirty="0"/>
          </a:p>
        </p:txBody>
      </p:sp>
    </p:spTree>
    <p:extLst>
      <p:ext uri="{BB962C8B-B14F-4D97-AF65-F5344CB8AC3E}">
        <p14:creationId xmlns:p14="http://schemas.microsoft.com/office/powerpoint/2010/main" val="3074201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r>
            <a:br>
              <a:rPr lang="tr-TR" smtClean="0"/>
            </a:br>
            <a:r>
              <a:rPr lang="tr-TR" smtClean="0"/>
              <a:t/>
            </a:r>
            <a:br>
              <a:rPr lang="tr-TR" smtClean="0"/>
            </a:br>
            <a:r>
              <a:rPr lang="tr-TR" smtClean="0"/>
              <a:t/>
            </a:r>
            <a:br>
              <a:rPr lang="tr-TR" smtClean="0"/>
            </a:br>
            <a:r>
              <a:rPr lang="tr-TR" smtClean="0"/>
              <a:t>İlan</a:t>
            </a:r>
            <a:endParaRPr lang="tr-TR" dirty="0"/>
          </a:p>
        </p:txBody>
      </p:sp>
      <p:sp>
        <p:nvSpPr>
          <p:cNvPr id="3" name="2 İçerik Yer Tutucusu"/>
          <p:cNvSpPr>
            <a:spLocks noGrp="1"/>
          </p:cNvSpPr>
          <p:nvPr>
            <p:ph idx="1"/>
          </p:nvPr>
        </p:nvSpPr>
        <p:spPr/>
        <p:txBody>
          <a:bodyPr/>
          <a:lstStyle/>
          <a:p>
            <a:pPr marL="0" indent="0">
              <a:buNone/>
            </a:pPr>
            <a:endParaRPr lang="tr-TR" dirty="0" smtClean="0"/>
          </a:p>
          <a:p>
            <a:r>
              <a:rPr lang="tr-TR" dirty="0" smtClean="0"/>
              <a:t>Kamu kurum ve kuruluşları, (ÖSYM/merkezi yerleştirme hariç) istihdam edilecek sözleşmeli personele ilişkin ilan metnini, yerleştirme veya sınav tarihinden en az on beş gün önce Resmî Gazete ile Cumhurbaşkanınca belirlenen kurumun internet sitesi ve kendi internet sitelerinde ilan eder.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Komisyon Oluşturulması</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Komisyon; ilgili kurum veya kuruluşun atamaya yetkili amirinin veya görevlendireceği birim amirinin başkanlığında, personel işlerinden sorumlu birim yöneticisi ve atamaya yetkili amir tarafından görevlendirilecek üç üye olmak üzere toplam beş kişiden teşekkül eder.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Komisyonun Görevleri</a:t>
            </a:r>
            <a:endParaRPr lang="tr-TR" dirty="0"/>
          </a:p>
        </p:txBody>
      </p:sp>
      <p:sp>
        <p:nvSpPr>
          <p:cNvPr id="3" name="İçerik Yer Tutucusu 2"/>
          <p:cNvSpPr>
            <a:spLocks noGrp="1"/>
          </p:cNvSpPr>
          <p:nvPr>
            <p:ph idx="1"/>
          </p:nvPr>
        </p:nvSpPr>
        <p:spPr/>
        <p:txBody>
          <a:bodyPr/>
          <a:lstStyle/>
          <a:p>
            <a:endParaRPr lang="tr-TR" dirty="0" smtClean="0"/>
          </a:p>
          <a:p>
            <a:r>
              <a:rPr lang="tr-TR" dirty="0" smtClean="0"/>
              <a:t>Sınav veya yerleştirme başvurularının incelenmesi, gerçekleştirilmesi, sonuçlarının tespiti ile yerleştirilen adayların ilan edilen niteliklere uygunluğundan sorumludur. </a:t>
            </a:r>
          </a:p>
          <a:p>
            <a:endParaRPr lang="tr-TR" dirty="0"/>
          </a:p>
        </p:txBody>
      </p:sp>
    </p:spTree>
    <p:extLst>
      <p:ext uri="{BB962C8B-B14F-4D97-AF65-F5344CB8AC3E}">
        <p14:creationId xmlns:p14="http://schemas.microsoft.com/office/powerpoint/2010/main" val="1121758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r>
            <a:br>
              <a:rPr lang="tr-TR" smtClean="0"/>
            </a:br>
            <a:r>
              <a:rPr lang="tr-TR" smtClean="0"/>
              <a:t/>
            </a:r>
            <a:br>
              <a:rPr lang="tr-TR" smtClean="0"/>
            </a:br>
            <a:r>
              <a:rPr lang="tr-TR" smtClean="0"/>
              <a:t/>
            </a:r>
            <a:br>
              <a:rPr lang="tr-TR" smtClean="0"/>
            </a:br>
            <a:r>
              <a:rPr lang="tr-TR" smtClean="0"/>
              <a:t>Koşullar (Nitelikler)</a:t>
            </a:r>
            <a:endParaRPr lang="tr-TR" dirty="0"/>
          </a:p>
        </p:txBody>
      </p:sp>
      <p:sp>
        <p:nvSpPr>
          <p:cNvPr id="3" name="2 İçerik Yer Tutucusu"/>
          <p:cNvSpPr>
            <a:spLocks noGrp="1"/>
          </p:cNvSpPr>
          <p:nvPr>
            <p:ph idx="1"/>
          </p:nvPr>
        </p:nvSpPr>
        <p:spPr/>
        <p:txBody>
          <a:bodyPr>
            <a:normAutofit fontScale="92500"/>
          </a:bodyPr>
          <a:lstStyle/>
          <a:p>
            <a:pPr>
              <a:buNone/>
            </a:pPr>
            <a:endParaRPr lang="tr-TR" dirty="0" smtClean="0"/>
          </a:p>
          <a:p>
            <a:pPr>
              <a:buNone/>
            </a:pPr>
            <a:r>
              <a:rPr lang="tr-TR" dirty="0" smtClean="0"/>
              <a:t> </a:t>
            </a:r>
            <a:r>
              <a:rPr lang="tr-TR" sz="2400" dirty="0" smtClean="0"/>
              <a:t>Sözleşmeli olarak çalıştırılacakların, ilgili kurumun saptayacağı özel koşulların yanı sıra, 657/48-(A)</a:t>
            </a:r>
          </a:p>
          <a:p>
            <a:r>
              <a:rPr lang="tr-TR" sz="2400" dirty="0" smtClean="0"/>
              <a:t>(4)Kamu haklarından mahrum olmaması, </a:t>
            </a:r>
          </a:p>
          <a:p>
            <a:r>
              <a:rPr lang="tr-TR" sz="2400" dirty="0" smtClean="0"/>
              <a:t>(5)Kanun’da sayılan nitelikli suçlardan hüküm giymiş olmaması, </a:t>
            </a:r>
          </a:p>
          <a:p>
            <a:r>
              <a:rPr lang="tr-TR" sz="2400" dirty="0" smtClean="0"/>
              <a:t>(6)Askerlik ile ilişiğinin olmaması, </a:t>
            </a:r>
          </a:p>
          <a:p>
            <a:r>
              <a:rPr lang="tr-TR" sz="2400" dirty="0" smtClean="0"/>
              <a:t>(7) Görevin devamlı yapılmasına engel akıl hastalığı bulunmaması,</a:t>
            </a:r>
          </a:p>
          <a:p>
            <a:r>
              <a:rPr lang="tr-TR" sz="2400" dirty="0" smtClean="0"/>
              <a:t>(8) Güvenlik Soruşturması ve arşiv araştırması sonucunun olumlu olması,</a:t>
            </a:r>
          </a:p>
          <a:p>
            <a:pPr>
              <a:buNone/>
            </a:pPr>
            <a:r>
              <a:rPr lang="tr-TR" sz="2400" dirty="0" smtClean="0"/>
              <a:t>Koşullarını da taşımaları gereklidir. </a:t>
            </a:r>
            <a:endParaRPr lang="tr-TR"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İstenecek Belgeler</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Türkiye Cumhuriyeti kimlik numarası, </a:t>
            </a:r>
          </a:p>
          <a:p>
            <a:r>
              <a:rPr lang="tr-TR" dirty="0" smtClean="0"/>
              <a:t>Adres bildirimi, </a:t>
            </a:r>
          </a:p>
          <a:p>
            <a:r>
              <a:rPr lang="tr-TR" dirty="0"/>
              <a:t>A</a:t>
            </a:r>
            <a:r>
              <a:rPr lang="tr-TR" dirty="0" smtClean="0"/>
              <a:t>dli sicil,</a:t>
            </a:r>
          </a:p>
          <a:p>
            <a:r>
              <a:rPr lang="tr-TR" dirty="0" smtClean="0"/>
              <a:t>Askerlik durumu,</a:t>
            </a:r>
          </a:p>
          <a:p>
            <a:r>
              <a:rPr lang="tr-TR" dirty="0"/>
              <a:t>Sağlık </a:t>
            </a:r>
            <a:r>
              <a:rPr lang="tr-TR" dirty="0" smtClean="0"/>
              <a:t>durumlarına ilişkin olarak yazılı beyanları. </a:t>
            </a:r>
          </a:p>
          <a:p>
            <a:pPr marL="0" indent="0">
              <a:buNone/>
            </a:pPr>
            <a:endParaRPr lang="tr-TR" dirty="0"/>
          </a:p>
          <a:p>
            <a:pPr marL="0" indent="0">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a:t>
            </a:r>
            <a:endParaRPr lang="tr-TR" dirty="0"/>
          </a:p>
        </p:txBody>
      </p:sp>
      <p:sp>
        <p:nvSpPr>
          <p:cNvPr id="3" name="İçerik Yer Tutucusu 2"/>
          <p:cNvSpPr>
            <a:spLocks noGrp="1"/>
          </p:cNvSpPr>
          <p:nvPr>
            <p:ph idx="1"/>
          </p:nvPr>
        </p:nvSpPr>
        <p:spPr/>
        <p:txBody>
          <a:bodyPr>
            <a:normAutofit/>
          </a:bodyPr>
          <a:lstStyle/>
          <a:p>
            <a:pPr marL="0" indent="0">
              <a:buNone/>
            </a:pPr>
            <a:r>
              <a:rPr lang="tr-TR" sz="2300" dirty="0" smtClean="0"/>
              <a:t>Sözleşmeli personel; Kalkınma </a:t>
            </a:r>
            <a:r>
              <a:rPr lang="tr-TR" sz="2300" dirty="0"/>
              <a:t>planı, yıllık program ve iş programlarında yer alan önemli projelerin hazırlanması, gerçekleştirilmesi, işletilmesi ve işlerliği için şart olan, zaruri ve istisnai hallere münhasır olmak üzere özel bir meslek bilgisine ve ihtisasına ihtiyaç gösteren geçici işlerde, Cumhurbaşkanınca belirlenen esas ve usuller çerçevesinde, </a:t>
            </a:r>
            <a:r>
              <a:rPr lang="tr-TR" sz="2300" dirty="0" smtClean="0"/>
              <a:t>ihdas edilen pozisyonlarda, </a:t>
            </a:r>
            <a:r>
              <a:rPr lang="tr-TR" sz="2300" dirty="0"/>
              <a:t>mali yılla sınırlı olarak sözleşme ile çalıştırılmasına karar verilen ve işçi sayılmayan kamu hizmeti </a:t>
            </a:r>
            <a:r>
              <a:rPr lang="tr-TR" sz="2300" dirty="0" smtClean="0"/>
              <a:t>görevlileridir</a:t>
            </a:r>
            <a:r>
              <a:rPr lang="tr-TR" sz="2300" dirty="0"/>
              <a:t>.</a:t>
            </a:r>
          </a:p>
        </p:txBody>
      </p:sp>
    </p:spTree>
    <p:extLst>
      <p:ext uri="{BB962C8B-B14F-4D97-AF65-F5344CB8AC3E}">
        <p14:creationId xmlns:p14="http://schemas.microsoft.com/office/powerpoint/2010/main" val="1425857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İlanda Bulunması Gereken Hususlar</a:t>
            </a:r>
            <a:endParaRPr lang="tr-TR" dirty="0"/>
          </a:p>
        </p:txBody>
      </p:sp>
      <p:sp>
        <p:nvSpPr>
          <p:cNvPr id="3" name="2 İçerik Yer Tutucusu"/>
          <p:cNvSpPr>
            <a:spLocks noGrp="1"/>
          </p:cNvSpPr>
          <p:nvPr>
            <p:ph idx="1"/>
          </p:nvPr>
        </p:nvSpPr>
        <p:spPr/>
        <p:txBody>
          <a:bodyPr/>
          <a:lstStyle/>
          <a:p>
            <a:endParaRPr lang="tr-TR" dirty="0" smtClean="0"/>
          </a:p>
          <a:p>
            <a:r>
              <a:rPr lang="tr-TR" dirty="0" smtClean="0"/>
              <a:t>Gerçeğe aykırı belge verenler ya da beyanda bulunanlar hakkında yasal işlem yapılacağı, </a:t>
            </a:r>
          </a:p>
          <a:p>
            <a:r>
              <a:rPr lang="tr-TR" dirty="0" smtClean="0"/>
              <a:t>Atamaları yapılmış ise atamalarının iptal edileceği,</a:t>
            </a:r>
          </a:p>
          <a:p>
            <a:r>
              <a:rPr lang="tr-TR" dirty="0" smtClean="0"/>
              <a:t>İdare tarafından kendilerine bir bedel ödenmiş ise bu bedelin yasal faizi ile birlikte tazmin edileceği,</a:t>
            </a:r>
          </a:p>
          <a:p>
            <a:pPr>
              <a:buNone/>
            </a:pPr>
            <a:r>
              <a:rPr lang="tr-TR" dirty="0" smtClean="0"/>
              <a:t>   hususları sözleşmeli personel alım ilanlarında belirtilir.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Sözleşme İmzalama</a:t>
            </a:r>
            <a:endParaRPr lang="tr-TR" dirty="0"/>
          </a:p>
        </p:txBody>
      </p:sp>
      <p:sp>
        <p:nvSpPr>
          <p:cNvPr id="3" name="2 İçerik Yer Tutucusu"/>
          <p:cNvSpPr>
            <a:spLocks noGrp="1"/>
          </p:cNvSpPr>
          <p:nvPr>
            <p:ph idx="1"/>
          </p:nvPr>
        </p:nvSpPr>
        <p:spPr/>
        <p:txBody>
          <a:bodyPr/>
          <a:lstStyle/>
          <a:p>
            <a:pPr lvl="0"/>
            <a:endParaRPr lang="tr-TR" dirty="0" smtClean="0"/>
          </a:p>
          <a:p>
            <a:r>
              <a:rPr lang="tr-TR" dirty="0" smtClean="0"/>
              <a:t>Yapılan sıralama sonucunda asıl olarak yerleşmeye hak kazanan aday için “Güvenlik Soruşturması ve Arşiv Araştırması Kanunu” uyarınca “Arşiv Araştırması” yaptırılır. Arşiv araştırması sonucu olumlu olan aday ile sözleşme imzalanır ve adayın göreve başlaması sağlanır.</a:t>
            </a:r>
          </a:p>
          <a:p>
            <a:endParaRPr lang="tr-TR" dirty="0" smtClean="0"/>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Bildirim</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Boş olan pozisyonlara yapılacak atamalar, atamanın yapıldığı tarihten itibaren bir ay içerisinde Strateji ve Bütçe Başkanlığına bildirilir (2 sayılı CB-Md. 8/3-4).</a:t>
            </a:r>
          </a:p>
          <a:p>
            <a:endParaRPr lang="tr-TR" dirty="0"/>
          </a:p>
        </p:txBody>
      </p:sp>
    </p:spTree>
    <p:extLst>
      <p:ext uri="{BB962C8B-B14F-4D97-AF65-F5344CB8AC3E}">
        <p14:creationId xmlns:p14="http://schemas.microsoft.com/office/powerpoint/2010/main" val="3743749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r>
            <a:br>
              <a:rPr lang="tr-TR" smtClean="0"/>
            </a:br>
            <a:r>
              <a:rPr lang="tr-TR" smtClean="0"/>
              <a:t>Çalışma Süreleri ve Usulleri</a:t>
            </a:r>
            <a:endParaRPr lang="tr-TR" dirty="0"/>
          </a:p>
        </p:txBody>
      </p:sp>
      <p:sp>
        <p:nvSpPr>
          <p:cNvPr id="3" name="2 İçerik Yer Tutucusu"/>
          <p:cNvSpPr>
            <a:spLocks noGrp="1"/>
          </p:cNvSpPr>
          <p:nvPr>
            <p:ph idx="1"/>
          </p:nvPr>
        </p:nvSpPr>
        <p:spPr/>
        <p:txBody>
          <a:bodyPr/>
          <a:lstStyle/>
          <a:p>
            <a:pPr marL="0" indent="0">
              <a:buNone/>
            </a:pPr>
            <a:r>
              <a:rPr lang="tr-TR" dirty="0" smtClean="0"/>
              <a:t> </a:t>
            </a:r>
          </a:p>
          <a:p>
            <a:r>
              <a:rPr lang="tr-TR" dirty="0" smtClean="0"/>
              <a:t>Haftalık çalışma süresi 40 saat,</a:t>
            </a:r>
          </a:p>
          <a:p>
            <a:pPr marL="0" indent="0">
              <a:buNone/>
            </a:pPr>
            <a:endParaRPr lang="tr-TR" dirty="0" smtClean="0"/>
          </a:p>
          <a:p>
            <a:r>
              <a:rPr lang="tr-TR" dirty="0"/>
              <a:t>Ancak, tam gün çalışmayı gerektirmeyen durumlarda esnek çalışma uygulanabilir. (CB </a:t>
            </a:r>
            <a:r>
              <a:rPr lang="tr-TR" dirty="0" smtClean="0"/>
              <a:t>onayı gerekli),</a:t>
            </a:r>
          </a:p>
          <a:p>
            <a:endParaRPr lang="tr-TR" dirty="0"/>
          </a:p>
          <a:p>
            <a:r>
              <a:rPr lang="tr-TR" dirty="0"/>
              <a:t>Fazla mesai yaptırılabilir. Her sekiz saat için bir günlük izin verilir.</a:t>
            </a:r>
          </a:p>
          <a:p>
            <a:pPr marL="0" indent="0">
              <a:buNone/>
            </a:pPr>
            <a:endParaRPr lang="tr-TR" dirty="0"/>
          </a:p>
          <a:p>
            <a:endParaRPr lang="tr-T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Çalışma Süreleri ve Usulleri</a:t>
            </a:r>
            <a:endParaRPr lang="tr-TR" dirty="0"/>
          </a:p>
        </p:txBody>
      </p:sp>
      <p:sp>
        <p:nvSpPr>
          <p:cNvPr id="3" name="İçerik Yer Tutucusu 2"/>
          <p:cNvSpPr>
            <a:spLocks noGrp="1"/>
          </p:cNvSpPr>
          <p:nvPr>
            <p:ph idx="1"/>
          </p:nvPr>
        </p:nvSpPr>
        <p:spPr/>
        <p:txBody>
          <a:bodyPr>
            <a:normAutofit/>
          </a:bodyPr>
          <a:lstStyle/>
          <a:p>
            <a:endParaRPr lang="tr-TR" dirty="0" smtClean="0"/>
          </a:p>
          <a:p>
            <a:endParaRPr lang="tr-TR" dirty="0"/>
          </a:p>
          <a:p>
            <a:r>
              <a:rPr lang="tr-TR" dirty="0" smtClean="0"/>
              <a:t>Günün yirmi dört saatinde devamlılık gösteren hizmetlerde çalışan vardiya/nöbet usulü çalışma yaptırılabilir.</a:t>
            </a:r>
          </a:p>
          <a:p>
            <a:endParaRPr lang="tr-TR" dirty="0"/>
          </a:p>
        </p:txBody>
      </p:sp>
    </p:spTree>
    <p:extLst>
      <p:ext uri="{BB962C8B-B14F-4D97-AF65-F5344CB8AC3E}">
        <p14:creationId xmlns:p14="http://schemas.microsoft.com/office/powerpoint/2010/main" val="2233676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Çalışma Süreleri ve Usulleri</a:t>
            </a:r>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Kadın </a:t>
            </a:r>
            <a:r>
              <a:rPr lang="tr-TR" dirty="0"/>
              <a:t>personele; tabip raporunda belirtilmesi halinde hamileliğinin yirmi dördüncü haftasından önce ve her halde hamileliğinin yirmi dördüncü haftasından itibaren ve doğumdan sonraki iki yıl süreyle isteği dışında gece nöbeti ve gece vardiyası görevi verilemez. </a:t>
            </a:r>
          </a:p>
          <a:p>
            <a:pPr marL="0" indent="0">
              <a:buNone/>
            </a:pPr>
            <a:endParaRPr lang="tr-TR" dirty="0"/>
          </a:p>
        </p:txBody>
      </p:sp>
    </p:spTree>
    <p:extLst>
      <p:ext uri="{BB962C8B-B14F-4D97-AF65-F5344CB8AC3E}">
        <p14:creationId xmlns:p14="http://schemas.microsoft.com/office/powerpoint/2010/main" val="920769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Çalışma Süreleri ve Usulleri</a:t>
            </a: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r>
              <a:rPr lang="tr-TR" dirty="0" smtClean="0"/>
              <a:t>Engelli </a:t>
            </a:r>
            <a:r>
              <a:rPr lang="tr-TR" dirty="0"/>
              <a:t>sözleşmeli personele de isteği dışında gece nöbeti ve gece vardiyası görevi verilemez.</a:t>
            </a:r>
          </a:p>
          <a:p>
            <a:endParaRPr lang="tr-TR" dirty="0"/>
          </a:p>
        </p:txBody>
      </p:sp>
    </p:spTree>
    <p:extLst>
      <p:ext uri="{BB962C8B-B14F-4D97-AF65-F5344CB8AC3E}">
        <p14:creationId xmlns:p14="http://schemas.microsoft.com/office/powerpoint/2010/main" val="1741623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İzinler/Yıllık</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Yıllık izin; 217 sayılı KHK’nın 2’nci maddesinde belirtilen kurumlarda geçen hizmet süresi, bir yıldan on yıla kadar olan personele yirmi gün, on yıldan fazla olanlara otuz gün ücretli yıllık izin verilir.</a:t>
            </a:r>
          </a:p>
          <a:p>
            <a:pPr marL="0" indent="0">
              <a:buNone/>
            </a:pPr>
            <a:endParaRPr lang="tr-TR" dirty="0" smtClean="0"/>
          </a:p>
          <a:p>
            <a:endParaRPr lang="tr-TR" dirty="0" smtClean="0"/>
          </a:p>
          <a:p>
            <a:endParaRPr lang="tr-TR" dirty="0" smtClean="0"/>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İzinler/Yıllık</a:t>
            </a:r>
            <a:endParaRPr lang="tr-TR" dirty="0"/>
          </a:p>
        </p:txBody>
      </p:sp>
      <p:sp>
        <p:nvSpPr>
          <p:cNvPr id="3" name="İçerik Yer Tutucusu 2"/>
          <p:cNvSpPr>
            <a:spLocks noGrp="1"/>
          </p:cNvSpPr>
          <p:nvPr>
            <p:ph idx="1"/>
          </p:nvPr>
        </p:nvSpPr>
        <p:spPr/>
        <p:txBody>
          <a:bodyPr/>
          <a:lstStyle/>
          <a:p>
            <a:pPr lvl="0">
              <a:buClr>
                <a:srgbClr val="0BD0D9"/>
              </a:buClr>
            </a:pPr>
            <a:endParaRPr lang="tr-TR" dirty="0" smtClean="0">
              <a:solidFill>
                <a:prstClr val="black"/>
              </a:solidFill>
            </a:endParaRPr>
          </a:p>
          <a:p>
            <a:pPr marL="0" lvl="0" indent="0">
              <a:buClr>
                <a:srgbClr val="0BD0D9"/>
              </a:buClr>
              <a:buNone/>
            </a:pPr>
            <a:endParaRPr lang="tr-TR" dirty="0">
              <a:solidFill>
                <a:prstClr val="black"/>
              </a:solidFill>
            </a:endParaRPr>
          </a:p>
          <a:p>
            <a:pPr lvl="0">
              <a:buClr>
                <a:srgbClr val="0BD0D9"/>
              </a:buClr>
            </a:pPr>
            <a:r>
              <a:rPr lang="tr-TR" dirty="0" smtClean="0">
                <a:solidFill>
                  <a:prstClr val="black"/>
                </a:solidFill>
              </a:rPr>
              <a:t>Sözleşme </a:t>
            </a:r>
            <a:r>
              <a:rPr lang="tr-TR" dirty="0">
                <a:solidFill>
                  <a:prstClr val="black"/>
                </a:solidFill>
              </a:rPr>
              <a:t>döneminde kullanılmayan </a:t>
            </a:r>
            <a:r>
              <a:rPr lang="tr-TR" dirty="0" smtClean="0">
                <a:solidFill>
                  <a:prstClr val="black"/>
                </a:solidFill>
              </a:rPr>
              <a:t>yıllık izinler</a:t>
            </a:r>
            <a:r>
              <a:rPr lang="tr-TR" dirty="0">
                <a:solidFill>
                  <a:prstClr val="black"/>
                </a:solidFill>
              </a:rPr>
              <a:t>, sözleşmenin devamı halinde müteakip sözleşme döneminde kullanılabilir. Cari sözleşme dönemi ile bir önceki sözleşme dönemi hariç, önceki sözleşme dönemlerine ait kullanılamayan izin hakları düşer.</a:t>
            </a:r>
          </a:p>
          <a:p>
            <a:endParaRPr lang="tr-TR" dirty="0"/>
          </a:p>
        </p:txBody>
      </p:sp>
    </p:spTree>
    <p:extLst>
      <p:ext uri="{BB962C8B-B14F-4D97-AF65-F5344CB8AC3E}">
        <p14:creationId xmlns:p14="http://schemas.microsoft.com/office/powerpoint/2010/main" val="4025047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İzinler/Analık-Doğum</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Analık/Doğum İzni; kadın personele, doğumdan önce sekiz, çoğul gebelikte on; doğumdan sonra sekiz hafta olmak üzere ücretli doğum izni verilir. </a:t>
            </a:r>
          </a:p>
          <a:p>
            <a:pPr>
              <a:buNone/>
            </a:pPr>
            <a:endParaRPr lang="tr-TR" dirty="0" smtClean="0"/>
          </a:p>
          <a:p>
            <a:r>
              <a:rPr lang="tr-TR" dirty="0" smtClean="0"/>
              <a:t>Gebeliğinin yirmi dördüncü haftasından otuz ikinci  haftasına kadar ki süre içerisinde bulunan personel  idari izinli sayılır. (COVID Genelgesi)</a:t>
            </a:r>
          </a:p>
          <a:p>
            <a:pPr marL="0" indent="0">
              <a:buNone/>
            </a:pPr>
            <a:endParaRPr lang="tr-TR" dirty="0"/>
          </a:p>
        </p:txBody>
      </p:sp>
    </p:spTree>
    <p:extLst>
      <p:ext uri="{BB962C8B-B14F-4D97-AF65-F5344CB8AC3E}">
        <p14:creationId xmlns:p14="http://schemas.microsoft.com/office/powerpoint/2010/main" val="318308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mtClean="0"/>
              <a:t/>
            </a:r>
            <a:br>
              <a:rPr lang="tr-TR" smtClean="0"/>
            </a:br>
            <a:r>
              <a:rPr lang="tr-TR" smtClean="0"/>
              <a:t/>
            </a:r>
            <a:br>
              <a:rPr lang="tr-TR" smtClean="0"/>
            </a:br>
            <a:r>
              <a:rPr lang="tr-TR" smtClean="0"/>
              <a:t>İlgili Mevzuat</a:t>
            </a:r>
            <a:br>
              <a:rPr lang="tr-TR" smtClean="0"/>
            </a:br>
            <a:endParaRPr lang="tr-TR" dirty="0"/>
          </a:p>
        </p:txBody>
      </p:sp>
      <p:sp>
        <p:nvSpPr>
          <p:cNvPr id="3" name="İçerik Yer Tutucusu 2"/>
          <p:cNvSpPr>
            <a:spLocks noGrp="1"/>
          </p:cNvSpPr>
          <p:nvPr>
            <p:ph idx="1"/>
          </p:nvPr>
        </p:nvSpPr>
        <p:spPr/>
        <p:txBody>
          <a:bodyPr/>
          <a:lstStyle/>
          <a:p>
            <a:pPr marL="0" indent="0">
              <a:buNone/>
            </a:pPr>
            <a:endParaRPr lang="tr-TR" dirty="0" smtClean="0"/>
          </a:p>
          <a:p>
            <a:r>
              <a:rPr lang="tr-TR" dirty="0" smtClean="0"/>
              <a:t>657 sayılı Devlet Memurları Kanunu’nun 4/b maddesi, </a:t>
            </a:r>
          </a:p>
          <a:p>
            <a:r>
              <a:rPr lang="tr-TR" dirty="0" smtClean="0"/>
              <a:t>2 sayılı Genel Kadro ve Usulü Hakkında Cumhurbaşkanlığı Kararnamesi, </a:t>
            </a:r>
          </a:p>
          <a:p>
            <a:r>
              <a:rPr lang="tr-TR" dirty="0" smtClean="0"/>
              <a:t>Sözleşmeli Personel Çalıştırılmasına İlişkin Esaslar, uyarınca yürütülmektedir. </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3853884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İzinler/Analık-Doğum</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Ancak </a:t>
            </a:r>
            <a:r>
              <a:rPr lang="tr-TR" dirty="0"/>
              <a:t>beklenen doğum tarihinden sekiz hafta öncesinde, sağlık durumunun uygun olduğunu doktor raporu ile belgeleyen sözleşmeli kadın personel, isterse doğumdan önceki üç haftaya kadar işyerinde çalışabilir. Bu durumda, sözleşmeli kadın personelin </a:t>
            </a:r>
            <a:r>
              <a:rPr lang="tr-TR" b="1" dirty="0"/>
              <a:t>isteği</a:t>
            </a:r>
            <a:r>
              <a:rPr lang="tr-TR" dirty="0"/>
              <a:t> halinde doğum öncesi </a:t>
            </a:r>
            <a:r>
              <a:rPr lang="tr-TR" b="1" dirty="0"/>
              <a:t>fiilen</a:t>
            </a:r>
            <a:r>
              <a:rPr lang="tr-TR" dirty="0"/>
              <a:t> çalıştığı süreler, doğum sonrası izin süresine eklenir. </a:t>
            </a:r>
          </a:p>
          <a:p>
            <a:pPr marL="0" indent="0">
              <a:buNone/>
            </a:pPr>
            <a:endParaRPr lang="tr-TR" dirty="0"/>
          </a:p>
          <a:p>
            <a:pPr>
              <a:buNone/>
            </a:pPr>
            <a:endParaRPr lang="tr-TR" dirty="0"/>
          </a:p>
        </p:txBody>
      </p:sp>
    </p:spTree>
    <p:extLst>
      <p:ext uri="{BB962C8B-B14F-4D97-AF65-F5344CB8AC3E}">
        <p14:creationId xmlns:p14="http://schemas.microsoft.com/office/powerpoint/2010/main" val="6034168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İzinler/Analık-Doğum</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32’nci haftadan önce ve sonra erken </a:t>
            </a:r>
            <a:r>
              <a:rPr lang="tr-TR" dirty="0"/>
              <a:t>doğum halinde kullanılamayan izinler doğum sonrası izin süresine ilave edilir. </a:t>
            </a:r>
          </a:p>
          <a:p>
            <a:r>
              <a:rPr lang="tr-TR" dirty="0" smtClean="0"/>
              <a:t>Doğumda </a:t>
            </a:r>
            <a:r>
              <a:rPr lang="tr-TR" dirty="0"/>
              <a:t>veya doğum sonrasında doğum izni kullanırken annenin ölümü halinde, isteği üzerine sözleşmeli personel olan babaya anne için öngörülen süre kadar izin verilir.</a:t>
            </a:r>
          </a:p>
          <a:p>
            <a:pPr marL="0" indent="0">
              <a:buNone/>
            </a:pPr>
            <a:endParaRPr lang="tr-TR" dirty="0"/>
          </a:p>
        </p:txBody>
      </p:sp>
    </p:spTree>
    <p:extLst>
      <p:ext uri="{BB962C8B-B14F-4D97-AF65-F5344CB8AC3E}">
        <p14:creationId xmlns:p14="http://schemas.microsoft.com/office/powerpoint/2010/main" val="934960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İzinler/Analık-Doğum</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Doğum </a:t>
            </a:r>
            <a:r>
              <a:rPr lang="tr-TR" dirty="0"/>
              <a:t>izni sebebiyle Sosyal Güvenlik Kurumunca ödenen geçici iş göremezlik ödeneği ilgilinin ücretinden düşülür.</a:t>
            </a:r>
          </a:p>
          <a:p>
            <a:endParaRPr lang="tr-TR" dirty="0"/>
          </a:p>
        </p:txBody>
      </p:sp>
    </p:spTree>
    <p:extLst>
      <p:ext uri="{BB962C8B-B14F-4D97-AF65-F5344CB8AC3E}">
        <p14:creationId xmlns:p14="http://schemas.microsoft.com/office/powerpoint/2010/main" val="40100271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t>
            </a:r>
            <a:br>
              <a:rPr lang="tr-TR" dirty="0" smtClean="0"/>
            </a:br>
            <a:r>
              <a:rPr lang="tr-TR" dirty="0" smtClean="0"/>
              <a:t>İzinler/Süt İzni</a:t>
            </a:r>
            <a:endParaRPr lang="tr-TR" dirty="0"/>
          </a:p>
        </p:txBody>
      </p:sp>
      <p:sp>
        <p:nvSpPr>
          <p:cNvPr id="3" name="2 İçerik Yer Tutucusu"/>
          <p:cNvSpPr>
            <a:spLocks noGrp="1"/>
          </p:cNvSpPr>
          <p:nvPr>
            <p:ph idx="1"/>
          </p:nvPr>
        </p:nvSpPr>
        <p:spPr/>
        <p:txBody>
          <a:bodyPr>
            <a:normAutofit/>
          </a:bodyPr>
          <a:lstStyle/>
          <a:p>
            <a:r>
              <a:rPr lang="tr-TR" dirty="0" smtClean="0"/>
              <a:t>Süt İzni; ücretli doğum izni süresinin bitim tarihinden itibaren ilk altı ayda günde üç saat, ikinci altı ayda günde bir buçuk saat süt izni verilir. </a:t>
            </a:r>
          </a:p>
          <a:p>
            <a:r>
              <a:rPr lang="tr-TR" dirty="0" smtClean="0"/>
              <a:t>Annenin saat seçimi hakkı vardır.</a:t>
            </a:r>
          </a:p>
          <a:p>
            <a:pPr marL="0" indent="0">
              <a:buNone/>
            </a:pPr>
            <a:endParaRPr lang="tr-TR" dirty="0" smtClean="0"/>
          </a:p>
          <a:p>
            <a:r>
              <a:rPr lang="tr-TR" dirty="0" smtClean="0"/>
              <a:t>Sözleşmeli personelin </a:t>
            </a:r>
            <a:r>
              <a:rPr lang="tr-TR" b="1" dirty="0" smtClean="0"/>
              <a:t>yarım gün izin hakkı yoktur.</a:t>
            </a:r>
          </a:p>
          <a:p>
            <a:pPr marL="0" indent="0">
              <a:buNone/>
            </a:pPr>
            <a:endParaRPr lang="tr-TR" dirty="0" smtClean="0"/>
          </a:p>
          <a:p>
            <a:endParaRPr lang="tr-TR" dirty="0" smtClean="0"/>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İzinler/Babalık-Evlenme-Ölüm</a:t>
            </a:r>
            <a:endParaRPr lang="tr-TR" dirty="0"/>
          </a:p>
        </p:txBody>
      </p:sp>
      <p:sp>
        <p:nvSpPr>
          <p:cNvPr id="3" name="İçerik Yer Tutucusu 2"/>
          <p:cNvSpPr>
            <a:spLocks noGrp="1"/>
          </p:cNvSpPr>
          <p:nvPr>
            <p:ph idx="1"/>
          </p:nvPr>
        </p:nvSpPr>
        <p:spPr/>
        <p:txBody>
          <a:bodyPr>
            <a:normAutofit/>
          </a:bodyPr>
          <a:lstStyle/>
          <a:p>
            <a:r>
              <a:rPr lang="tr-TR" dirty="0" smtClean="0"/>
              <a:t>Babalık İzni; Eşinin doğum yapması </a:t>
            </a:r>
            <a:r>
              <a:rPr lang="tr-TR" dirty="0"/>
              <a:t>halinde isteği </a:t>
            </a:r>
            <a:r>
              <a:rPr lang="tr-TR" dirty="0" smtClean="0"/>
              <a:t>üzerine on gün, </a:t>
            </a:r>
          </a:p>
          <a:p>
            <a:r>
              <a:rPr lang="tr-TR" dirty="0" smtClean="0"/>
              <a:t>Evlenme İzni; Kendisinin veya çocuğunun evlenmesi halinde yedi gün,</a:t>
            </a:r>
          </a:p>
          <a:p>
            <a:r>
              <a:rPr lang="tr-TR" dirty="0" smtClean="0"/>
              <a:t>Ölüm İzni; Eşinin, çocuğunun, kendisinin veya eşinin ana, baba ve kardeşinin ölümü halinde ve her olay için yedi gün,</a:t>
            </a:r>
          </a:p>
          <a:p>
            <a:pPr marL="0" indent="0">
              <a:buNone/>
            </a:pPr>
            <a:r>
              <a:rPr lang="tr-TR" dirty="0"/>
              <a:t> </a:t>
            </a:r>
            <a:r>
              <a:rPr lang="tr-TR" dirty="0" smtClean="0"/>
              <a:t>  ücretli mazeret izni verilir.</a:t>
            </a:r>
          </a:p>
          <a:p>
            <a:endParaRPr lang="tr-TR" dirty="0"/>
          </a:p>
        </p:txBody>
      </p:sp>
    </p:spTree>
    <p:extLst>
      <p:ext uri="{BB962C8B-B14F-4D97-AF65-F5344CB8AC3E}">
        <p14:creationId xmlns:p14="http://schemas.microsoft.com/office/powerpoint/2010/main" val="22092291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İzinler/Sağlık</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Sağlık </a:t>
            </a:r>
            <a:r>
              <a:rPr lang="tr-TR" dirty="0"/>
              <a:t>İzni; Hizmetleri sırasında radyoaktif ışınlarla çalışan ve doğrudan radyasyona maruz kalan sözleşmeli personele ilgili mevzuatı uyarınca ücretli sağlık izni verilir. </a:t>
            </a:r>
            <a:r>
              <a:rPr lang="tr-TR" dirty="0" smtClean="0"/>
              <a:t>(senede dört hafta)</a:t>
            </a:r>
            <a:endParaRPr lang="tr-TR" dirty="0"/>
          </a:p>
          <a:p>
            <a:endParaRPr lang="tr-TR" dirty="0"/>
          </a:p>
        </p:txBody>
      </p:sp>
    </p:spTree>
    <p:extLst>
      <p:ext uri="{BB962C8B-B14F-4D97-AF65-F5344CB8AC3E}">
        <p14:creationId xmlns:p14="http://schemas.microsoft.com/office/powerpoint/2010/main" val="2128170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İzinler/Engelli-Süreğen Hastalık</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Engelli </a:t>
            </a:r>
            <a:r>
              <a:rPr lang="tr-TR" dirty="0"/>
              <a:t>ya da Süreğen Hastalıklı Çocuk; </a:t>
            </a:r>
            <a:r>
              <a:rPr lang="tr-TR" dirty="0" smtClean="0"/>
              <a:t>En </a:t>
            </a:r>
            <a:r>
              <a:rPr lang="tr-TR" dirty="0"/>
              <a:t>az yüzde 70 oranında engelli ya da süreğen hastalığı olan çocuğunun (çocuğun evli olması durumunda eşinin de en az yüzde 70 oranında engelli olması kaydıyla) hastalanması halinde hastalık raporuna dayalı olarak ana veya babadan sadece biri tarafından kullanılması kaydıyla bir yıl içinde toptan veya bölümler halinde on güne kadar ücretli mazeret izni verilir.</a:t>
            </a:r>
          </a:p>
          <a:p>
            <a:endParaRPr lang="tr-TR" dirty="0"/>
          </a:p>
        </p:txBody>
      </p:sp>
    </p:spTree>
    <p:extLst>
      <p:ext uri="{BB962C8B-B14F-4D97-AF65-F5344CB8AC3E}">
        <p14:creationId xmlns:p14="http://schemas.microsoft.com/office/powerpoint/2010/main" val="40519977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İzinler/Takdire Bağlı</a:t>
            </a:r>
            <a:endParaRPr lang="tr-TR" dirty="0"/>
          </a:p>
        </p:txBody>
      </p:sp>
      <p:sp>
        <p:nvSpPr>
          <p:cNvPr id="3" name="İçerik Yer Tutucusu 2"/>
          <p:cNvSpPr>
            <a:spLocks noGrp="1"/>
          </p:cNvSpPr>
          <p:nvPr>
            <p:ph idx="1"/>
          </p:nvPr>
        </p:nvSpPr>
        <p:spPr/>
        <p:txBody>
          <a:bodyPr/>
          <a:lstStyle/>
          <a:p>
            <a:endParaRPr lang="tr-TR" dirty="0" smtClean="0"/>
          </a:p>
          <a:p>
            <a:r>
              <a:rPr lang="tr-TR" dirty="0" smtClean="0"/>
              <a:t>Mazeret </a:t>
            </a:r>
            <a:r>
              <a:rPr lang="tr-TR" dirty="0"/>
              <a:t>(Takdire Bağlı) İzin; Yıllık izin hakkı bulunmayan sözleşmeli personele bu maddede belirtilen haller dışındaki mazeretleri nedeniyle bir sözleşme dönemi içinde toplamda on günü geçmemek üzere </a:t>
            </a:r>
            <a:r>
              <a:rPr lang="tr-TR" b="1" dirty="0"/>
              <a:t>yıllık izin vermeye yetkili amirlerince </a:t>
            </a:r>
            <a:r>
              <a:rPr lang="tr-TR" dirty="0"/>
              <a:t>ücretli mazeret izni verilebilir. </a:t>
            </a:r>
          </a:p>
          <a:p>
            <a:endParaRPr lang="tr-TR" dirty="0"/>
          </a:p>
        </p:txBody>
      </p:sp>
    </p:spTree>
    <p:extLst>
      <p:ext uri="{BB962C8B-B14F-4D97-AF65-F5344CB8AC3E}">
        <p14:creationId xmlns:p14="http://schemas.microsoft.com/office/powerpoint/2010/main" val="1708934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İzinler/Evlat Edinme</a:t>
            </a:r>
            <a:endParaRPr lang="tr-TR" dirty="0"/>
          </a:p>
        </p:txBody>
      </p:sp>
      <p:sp>
        <p:nvSpPr>
          <p:cNvPr id="3" name="2 İçerik Yer Tutucusu"/>
          <p:cNvSpPr>
            <a:spLocks noGrp="1"/>
          </p:cNvSpPr>
          <p:nvPr>
            <p:ph idx="1"/>
          </p:nvPr>
        </p:nvSpPr>
        <p:spPr/>
        <p:txBody>
          <a:bodyPr/>
          <a:lstStyle/>
          <a:p>
            <a:endParaRPr lang="tr-TR" dirty="0" smtClean="0"/>
          </a:p>
          <a:p>
            <a:r>
              <a:rPr lang="tr-TR" dirty="0" smtClean="0"/>
              <a:t>Evlat Edinme; Üç yaşını doldurmamış bir çocuğu eşiyle birlikte veya münferit olarak evlat edinen sözleşmeli personel ile sözleşmeli personel olmayan eşin münferit olarak evlat edinmesi halinde sözleşmeli personel olan eşlerine,  çocuğun teslim edildiği tarihten itibaren sekiz hafta süre ile izin verilir. Bu izin evlatlık kararı verilmeden önce çocuğun fiilen teslim edildiği durumlarda da uygulanır.</a:t>
            </a:r>
          </a:p>
          <a:p>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İzinler/Refakat</a:t>
            </a:r>
            <a:endParaRPr lang="tr-TR" dirty="0"/>
          </a:p>
        </p:txBody>
      </p:sp>
      <p:sp>
        <p:nvSpPr>
          <p:cNvPr id="3" name="İçerik Yer Tutucusu 2"/>
          <p:cNvSpPr>
            <a:spLocks noGrp="1"/>
          </p:cNvSpPr>
          <p:nvPr>
            <p:ph idx="1"/>
          </p:nvPr>
        </p:nvSpPr>
        <p:spPr/>
        <p:txBody>
          <a:bodyPr>
            <a:normAutofit/>
          </a:bodyPr>
          <a:lstStyle/>
          <a:p>
            <a:r>
              <a:rPr lang="tr-TR" dirty="0" smtClean="0"/>
              <a:t>Refakat İzni; Personelin bakmakla yükümlü olduğu veya refakat etmediği takdirde hayatı tehlikeye girecek;</a:t>
            </a:r>
          </a:p>
          <a:p>
            <a:r>
              <a:rPr lang="tr-TR" dirty="0" smtClean="0"/>
              <a:t> ana-baba, eş ve çocukları ile kardeşlerinden birinin </a:t>
            </a:r>
          </a:p>
          <a:p>
            <a:r>
              <a:rPr lang="tr-TR" dirty="0" smtClean="0"/>
              <a:t> ağır bir kaza geçirmesi veya tedavisi uzun süren bir hastalığının bulunması hâllerinde, </a:t>
            </a:r>
          </a:p>
          <a:p>
            <a:r>
              <a:rPr lang="tr-TR" dirty="0" smtClean="0"/>
              <a:t>sağlık kurulu raporuyla belgelendirilmesi şartıyla,</a:t>
            </a:r>
          </a:p>
          <a:p>
            <a:r>
              <a:rPr lang="tr-TR" dirty="0" smtClean="0"/>
              <a:t>istekleri</a:t>
            </a:r>
            <a:r>
              <a:rPr lang="tr-TR" b="1" dirty="0" smtClean="0"/>
              <a:t> </a:t>
            </a:r>
            <a:r>
              <a:rPr lang="tr-TR" dirty="0" smtClean="0"/>
              <a:t>üzerine üç aya kadar ücretli izin verilir. </a:t>
            </a:r>
          </a:p>
          <a:p>
            <a:pPr>
              <a:buNone/>
            </a:pPr>
            <a:r>
              <a:rPr lang="tr-TR" dirty="0" smtClean="0"/>
              <a:t> </a:t>
            </a:r>
          </a:p>
          <a:p>
            <a:endParaRPr lang="tr-TR" dirty="0"/>
          </a:p>
        </p:txBody>
      </p:sp>
    </p:spTree>
    <p:extLst>
      <p:ext uri="{BB962C8B-B14F-4D97-AF65-F5344CB8AC3E}">
        <p14:creationId xmlns:p14="http://schemas.microsoft.com/office/powerpoint/2010/main" val="2322203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Cetvel</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smtClean="0"/>
          </a:p>
          <a:p>
            <a:r>
              <a:rPr lang="tr-TR" dirty="0" smtClean="0"/>
              <a:t>Sözleşmeli personel pozisyonları, 2 sayılı Cumhurbaşkanlığı Kararnamesi’ne ekli (IV) sayılı cetvelde düzenlenir (2 sayılı CB-Md. 4/1-ç).</a:t>
            </a:r>
          </a:p>
          <a:p>
            <a:endParaRPr lang="tr-TR" dirty="0"/>
          </a:p>
        </p:txBody>
      </p:sp>
    </p:spTree>
    <p:extLst>
      <p:ext uri="{BB962C8B-B14F-4D97-AF65-F5344CB8AC3E}">
        <p14:creationId xmlns:p14="http://schemas.microsoft.com/office/powerpoint/2010/main" val="31297143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İzinler/Refakat</a:t>
            </a:r>
            <a:endParaRPr lang="tr-TR" dirty="0"/>
          </a:p>
        </p:txBody>
      </p:sp>
      <p:sp>
        <p:nvSpPr>
          <p:cNvPr id="3" name="2 İçerik Yer Tutucusu"/>
          <p:cNvSpPr>
            <a:spLocks noGrp="1"/>
          </p:cNvSpPr>
          <p:nvPr>
            <p:ph idx="1"/>
          </p:nvPr>
        </p:nvSpPr>
        <p:spPr/>
        <p:txBody>
          <a:bodyPr>
            <a:normAutofit/>
          </a:bodyPr>
          <a:lstStyle/>
          <a:p>
            <a:r>
              <a:rPr lang="tr-TR" dirty="0" smtClean="0"/>
              <a:t>Refakat sebebiyle izin verilmesine esas teşkil edecek sağlık kurulu raporunda; </a:t>
            </a:r>
          </a:p>
          <a:p>
            <a:r>
              <a:rPr lang="tr-TR" dirty="0" smtClean="0"/>
              <a:t>refakati gerektiren tıbbî sebepler, </a:t>
            </a:r>
          </a:p>
          <a:p>
            <a:r>
              <a:rPr lang="tr-TR" dirty="0" smtClean="0"/>
              <a:t>refakat edilmediği takdirde hayatî tehlike bulunup bulunmadığı, </a:t>
            </a:r>
          </a:p>
          <a:p>
            <a:r>
              <a:rPr lang="tr-TR" dirty="0" smtClean="0"/>
              <a:t>sürekli ve yakın bakım gerekip gerekmediği, </a:t>
            </a:r>
          </a:p>
          <a:p>
            <a:r>
              <a:rPr lang="tr-TR" dirty="0" smtClean="0"/>
              <a:t>üç ayı geçmeyecek şekilde refakat süresi,  </a:t>
            </a:r>
          </a:p>
          <a:p>
            <a:r>
              <a:rPr lang="tr-TR" dirty="0" smtClean="0"/>
              <a:t>varsa refakatçinin sahip olması gereken özel nitelikler belirtilir.</a:t>
            </a:r>
          </a:p>
          <a:p>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İzinler/Hastalık</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Hastalık İzni; Resmi tabip raporu ile kanıtlanan hastalıklar için ücretli hastalık izni verilebilir. </a:t>
            </a:r>
          </a:p>
          <a:p>
            <a:r>
              <a:rPr lang="tr-TR" dirty="0" smtClean="0"/>
              <a:t>Hastalık sebebiyle, Sosyal Sigortalar Kurumunca ödenen geçici iş göremezlik tazminatı ilgilinin ücretinden düşülür.</a:t>
            </a:r>
          </a:p>
          <a:p>
            <a:endParaRPr lang="tr-TR" dirty="0"/>
          </a:p>
        </p:txBody>
      </p:sp>
    </p:spTree>
    <p:extLst>
      <p:ext uri="{BB962C8B-B14F-4D97-AF65-F5344CB8AC3E}">
        <p14:creationId xmlns:p14="http://schemas.microsoft.com/office/powerpoint/2010/main" val="21529663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Yeniden Hizmete Alınma/Askı </a:t>
            </a:r>
            <a:endParaRPr lang="tr-TR" dirty="0"/>
          </a:p>
        </p:txBody>
      </p:sp>
      <p:sp>
        <p:nvSpPr>
          <p:cNvPr id="3" name="2 İçerik Yer Tutucusu"/>
          <p:cNvSpPr>
            <a:spLocks noGrp="1"/>
          </p:cNvSpPr>
          <p:nvPr>
            <p:ph idx="1"/>
          </p:nvPr>
        </p:nvSpPr>
        <p:spPr/>
        <p:txBody>
          <a:bodyPr>
            <a:normAutofit/>
          </a:bodyPr>
          <a:lstStyle/>
          <a:p>
            <a:r>
              <a:rPr lang="tr-TR" sz="2400" dirty="0" smtClean="0"/>
              <a:t>Doğum, </a:t>
            </a:r>
          </a:p>
          <a:p>
            <a:r>
              <a:rPr lang="tr-TR" sz="2400" dirty="0" smtClean="0"/>
              <a:t>Evlat edinme, </a:t>
            </a:r>
          </a:p>
          <a:p>
            <a:r>
              <a:rPr lang="tr-TR" sz="2400" dirty="0" smtClean="0"/>
              <a:t>Memur veya diğer personel kanunlarına tâbi olan eşinin yurt dışında sürekli göreve atanması veya en az altı ay süreyle yurt dışında geçici olarak görevlendirilmesi,</a:t>
            </a:r>
          </a:p>
          <a:p>
            <a:r>
              <a:rPr lang="tr-TR" sz="2400" dirty="0" smtClean="0"/>
              <a:t>Askerlik,</a:t>
            </a:r>
          </a:p>
          <a:p>
            <a:pPr marL="0" indent="0">
              <a:buNone/>
            </a:pPr>
            <a:r>
              <a:rPr lang="tr-TR" sz="2400" dirty="0" smtClean="0"/>
              <a:t>sebebiyle </a:t>
            </a:r>
            <a:r>
              <a:rPr lang="en-GB" sz="2400" dirty="0" err="1" smtClean="0"/>
              <a:t>hizmet</a:t>
            </a:r>
            <a:r>
              <a:rPr lang="en-GB" sz="2400" dirty="0" smtClean="0"/>
              <a:t> </a:t>
            </a:r>
            <a:r>
              <a:rPr lang="en-GB" sz="2400" dirty="0" err="1" smtClean="0"/>
              <a:t>sözleşmesi</a:t>
            </a:r>
            <a:r>
              <a:rPr lang="en-GB" sz="2400" dirty="0" smtClean="0"/>
              <a:t> </a:t>
            </a:r>
            <a:r>
              <a:rPr lang="en-GB" sz="2400" dirty="0" err="1" smtClean="0"/>
              <a:t>feshedilen</a:t>
            </a:r>
            <a:r>
              <a:rPr lang="en-GB" sz="2400" dirty="0" smtClean="0"/>
              <a:t> </a:t>
            </a:r>
            <a:r>
              <a:rPr lang="en-GB" sz="2400" dirty="0" err="1" smtClean="0"/>
              <a:t>sözleşmeli</a:t>
            </a:r>
            <a:r>
              <a:rPr lang="en-GB" sz="2400" dirty="0" smtClean="0"/>
              <a:t> </a:t>
            </a:r>
            <a:r>
              <a:rPr lang="en-GB" sz="2400" dirty="0" err="1" smtClean="0"/>
              <a:t>personelin</a:t>
            </a:r>
            <a:r>
              <a:rPr lang="en-GB" sz="2400" dirty="0" smtClean="0"/>
              <a:t> </a:t>
            </a:r>
            <a:r>
              <a:rPr lang="en-GB" sz="2400" dirty="0" err="1" smtClean="0"/>
              <a:t>pozisyonu</a:t>
            </a:r>
            <a:r>
              <a:rPr lang="en-GB" sz="2400" dirty="0" smtClean="0"/>
              <a:t> </a:t>
            </a:r>
            <a:r>
              <a:rPr lang="en-GB" sz="2400" dirty="0" err="1" smtClean="0"/>
              <a:t>saklı</a:t>
            </a:r>
            <a:r>
              <a:rPr lang="en-GB" sz="2400" dirty="0" smtClean="0"/>
              <a:t> </a:t>
            </a:r>
            <a:r>
              <a:rPr lang="en-GB" sz="2400" dirty="0" err="1" smtClean="0"/>
              <a:t>tutulur</a:t>
            </a:r>
            <a:r>
              <a:rPr lang="en-GB" sz="2400" dirty="0" smtClean="0"/>
              <a:t> </a:t>
            </a:r>
            <a:r>
              <a:rPr lang="en-GB" sz="2400" dirty="0" err="1" smtClean="0"/>
              <a:t>ve</a:t>
            </a:r>
            <a:r>
              <a:rPr lang="en-GB" sz="2400" dirty="0" smtClean="0"/>
              <a:t> </a:t>
            </a:r>
            <a:r>
              <a:rPr lang="en-GB" sz="2400" dirty="0" err="1" smtClean="0"/>
              <a:t>istekleri</a:t>
            </a:r>
            <a:r>
              <a:rPr lang="en-GB" sz="2400" dirty="0" smtClean="0"/>
              <a:t> </a:t>
            </a:r>
            <a:r>
              <a:rPr lang="en-GB" sz="2400" dirty="0" err="1" smtClean="0"/>
              <a:t>halinde</a:t>
            </a:r>
            <a:r>
              <a:rPr lang="en-GB" sz="2400" dirty="0" smtClean="0"/>
              <a:t> </a:t>
            </a:r>
            <a:r>
              <a:rPr lang="en-GB" sz="2400" dirty="0" err="1" smtClean="0"/>
              <a:t>bu</a:t>
            </a:r>
            <a:r>
              <a:rPr lang="en-GB" sz="2400" dirty="0" smtClean="0"/>
              <a:t> </a:t>
            </a:r>
            <a:r>
              <a:rPr lang="en-GB" sz="2400" dirty="0" err="1" smtClean="0"/>
              <a:t>personel</a:t>
            </a:r>
            <a:r>
              <a:rPr lang="en-GB" sz="2400" dirty="0" smtClean="0"/>
              <a:t> </a:t>
            </a:r>
            <a:r>
              <a:rPr lang="en-GB" sz="2400" dirty="0" err="1" smtClean="0"/>
              <a:t>ayrıldığı</a:t>
            </a:r>
            <a:r>
              <a:rPr lang="en-GB" sz="2400" dirty="0" smtClean="0"/>
              <a:t> </a:t>
            </a:r>
            <a:r>
              <a:rPr lang="en-GB" sz="2400" dirty="0" err="1" smtClean="0"/>
              <a:t>kurumunda</a:t>
            </a:r>
            <a:r>
              <a:rPr lang="en-GB" sz="2400" dirty="0" smtClean="0"/>
              <a:t> </a:t>
            </a:r>
            <a:r>
              <a:rPr lang="en-GB" sz="2400" dirty="0" err="1" smtClean="0"/>
              <a:t>yeniden</a:t>
            </a:r>
            <a:r>
              <a:rPr lang="en-GB" sz="2400" dirty="0" smtClean="0"/>
              <a:t> </a:t>
            </a:r>
            <a:r>
              <a:rPr lang="en-GB" sz="2400" dirty="0" err="1" smtClean="0"/>
              <a:t>hizmete</a:t>
            </a:r>
            <a:r>
              <a:rPr lang="en-GB" sz="2400" dirty="0" smtClean="0"/>
              <a:t> </a:t>
            </a:r>
            <a:r>
              <a:rPr lang="en-GB" sz="2400" dirty="0" err="1" smtClean="0"/>
              <a:t>alınır</a:t>
            </a:r>
            <a:r>
              <a:rPr lang="en-GB" sz="2400" dirty="0" smtClean="0"/>
              <a:t>. </a:t>
            </a:r>
            <a:endParaRPr lang="tr-TR" sz="2400" dirty="0" smtClean="0"/>
          </a:p>
          <a:p>
            <a:endParaRPr lang="tr-TR" dirty="0" smtClean="0"/>
          </a:p>
          <a:p>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Yeniden Hizmete Alınma/Askı</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en-GB" dirty="0" err="1" smtClean="0"/>
              <a:t>Ancak</a:t>
            </a:r>
            <a:r>
              <a:rPr lang="en-GB" dirty="0" smtClean="0"/>
              <a:t> </a:t>
            </a:r>
            <a:r>
              <a:rPr lang="en-GB" dirty="0" err="1" smtClean="0"/>
              <a:t>yeniden</a:t>
            </a:r>
            <a:r>
              <a:rPr lang="en-GB" dirty="0" smtClean="0"/>
              <a:t> </a:t>
            </a:r>
            <a:r>
              <a:rPr lang="en-GB" dirty="0" err="1" smtClean="0"/>
              <a:t>hizmete</a:t>
            </a:r>
            <a:r>
              <a:rPr lang="en-GB" dirty="0" smtClean="0"/>
              <a:t> </a:t>
            </a:r>
            <a:r>
              <a:rPr lang="en-GB" dirty="0" err="1" smtClean="0"/>
              <a:t>alınacak</a:t>
            </a:r>
            <a:r>
              <a:rPr lang="en-GB" dirty="0" smtClean="0"/>
              <a:t> </a:t>
            </a:r>
            <a:r>
              <a:rPr lang="en-GB" dirty="0" err="1" smtClean="0"/>
              <a:t>sözleşmeli</a:t>
            </a:r>
            <a:r>
              <a:rPr lang="en-GB" dirty="0" smtClean="0"/>
              <a:t> </a:t>
            </a:r>
            <a:r>
              <a:rPr lang="en-GB" dirty="0" err="1" smtClean="0"/>
              <a:t>personelin</a:t>
            </a:r>
            <a:r>
              <a:rPr lang="en-GB" dirty="0" smtClean="0"/>
              <a:t>;</a:t>
            </a:r>
            <a:endParaRPr lang="tr-TR" dirty="0" smtClean="0"/>
          </a:p>
          <a:p>
            <a:r>
              <a:rPr lang="en-GB" dirty="0" err="1" smtClean="0"/>
              <a:t>Sözleşmesinin</a:t>
            </a:r>
            <a:r>
              <a:rPr lang="en-GB" dirty="0" smtClean="0"/>
              <a:t> </a:t>
            </a:r>
            <a:r>
              <a:rPr lang="en-GB" dirty="0" err="1" smtClean="0"/>
              <a:t>feshi</a:t>
            </a:r>
            <a:r>
              <a:rPr lang="en-GB" dirty="0" smtClean="0"/>
              <a:t> </a:t>
            </a:r>
            <a:r>
              <a:rPr lang="en-GB" dirty="0" err="1" smtClean="0"/>
              <a:t>sebebiyle</a:t>
            </a:r>
            <a:r>
              <a:rPr lang="en-GB" dirty="0" smtClean="0"/>
              <a:t> </a:t>
            </a:r>
            <a:r>
              <a:rPr lang="en-GB" dirty="0" err="1" smtClean="0"/>
              <a:t>iş</a:t>
            </a:r>
            <a:r>
              <a:rPr lang="en-GB" dirty="0" smtClean="0"/>
              <a:t> </a:t>
            </a:r>
            <a:r>
              <a:rPr lang="en-GB" dirty="0" err="1" smtClean="0"/>
              <a:t>sonu</a:t>
            </a:r>
            <a:r>
              <a:rPr lang="en-GB" dirty="0" smtClean="0"/>
              <a:t> </a:t>
            </a:r>
            <a:r>
              <a:rPr lang="en-GB" dirty="0" err="1" smtClean="0"/>
              <a:t>tazminatı</a:t>
            </a:r>
            <a:r>
              <a:rPr lang="en-GB" dirty="0" smtClean="0"/>
              <a:t> </a:t>
            </a:r>
            <a:r>
              <a:rPr lang="en-GB" dirty="0" err="1" smtClean="0"/>
              <a:t>almamış</a:t>
            </a:r>
            <a:r>
              <a:rPr lang="en-GB" dirty="0" smtClean="0"/>
              <a:t> </a:t>
            </a:r>
            <a:r>
              <a:rPr lang="en-GB" dirty="0" err="1" smtClean="0"/>
              <a:t>bulunması</a:t>
            </a:r>
            <a:r>
              <a:rPr lang="en-GB" dirty="0" smtClean="0"/>
              <a:t>, </a:t>
            </a:r>
            <a:endParaRPr lang="tr-TR" dirty="0" smtClean="0"/>
          </a:p>
          <a:p>
            <a:r>
              <a:rPr lang="tr-TR" dirty="0" err="1" smtClean="0"/>
              <a:t>H</a:t>
            </a:r>
            <a:r>
              <a:rPr lang="en-GB" dirty="0" err="1" smtClean="0"/>
              <a:t>izmet</a:t>
            </a:r>
            <a:r>
              <a:rPr lang="en-GB" dirty="0" smtClean="0"/>
              <a:t> </a:t>
            </a:r>
            <a:r>
              <a:rPr lang="en-GB" dirty="0" err="1" smtClean="0"/>
              <a:t>sözleşmesi</a:t>
            </a:r>
            <a:r>
              <a:rPr lang="en-GB" dirty="0" smtClean="0"/>
              <a:t> </a:t>
            </a:r>
            <a:r>
              <a:rPr lang="en-GB" dirty="0" err="1" smtClean="0"/>
              <a:t>fesh</a:t>
            </a:r>
            <a:r>
              <a:rPr lang="tr-TR" dirty="0" smtClean="0"/>
              <a:t>i;</a:t>
            </a:r>
          </a:p>
          <a:p>
            <a:pPr marL="0" indent="0">
              <a:buNone/>
            </a:pPr>
            <a:r>
              <a:rPr lang="tr-TR" dirty="0" smtClean="0"/>
              <a:t>     1- </a:t>
            </a:r>
            <a:r>
              <a:rPr lang="en-GB" dirty="0" err="1" smtClean="0"/>
              <a:t>Doğum</a:t>
            </a:r>
            <a:r>
              <a:rPr lang="en-GB" dirty="0" smtClean="0"/>
              <a:t> </a:t>
            </a:r>
            <a:r>
              <a:rPr lang="en-GB" dirty="0" err="1" smtClean="0"/>
              <a:t>ya</a:t>
            </a:r>
            <a:r>
              <a:rPr lang="en-GB" dirty="0" smtClean="0"/>
              <a:t> da </a:t>
            </a:r>
            <a:r>
              <a:rPr lang="en-GB" dirty="0" err="1" smtClean="0"/>
              <a:t>evlat</a:t>
            </a:r>
            <a:r>
              <a:rPr lang="en-GB" dirty="0" smtClean="0"/>
              <a:t> </a:t>
            </a:r>
            <a:r>
              <a:rPr lang="en-GB" dirty="0" err="1" smtClean="0"/>
              <a:t>edinme</a:t>
            </a:r>
            <a:r>
              <a:rPr lang="en-GB" dirty="0" smtClean="0"/>
              <a:t> </a:t>
            </a:r>
            <a:r>
              <a:rPr lang="en-GB" dirty="0" err="1" smtClean="0"/>
              <a:t>nedenleriyle</a:t>
            </a:r>
            <a:r>
              <a:rPr lang="en-GB" dirty="0" smtClean="0"/>
              <a:t> </a:t>
            </a:r>
            <a:r>
              <a:rPr lang="tr-TR" dirty="0" smtClean="0"/>
              <a:t>ise</a:t>
            </a:r>
            <a:r>
              <a:rPr lang="en-GB" dirty="0" smtClean="0"/>
              <a:t> </a:t>
            </a:r>
            <a:r>
              <a:rPr lang="en-GB" dirty="0" err="1" smtClean="0"/>
              <a:t>iznin</a:t>
            </a:r>
            <a:r>
              <a:rPr lang="en-GB" dirty="0" smtClean="0"/>
              <a:t> </a:t>
            </a:r>
            <a:r>
              <a:rPr lang="en-GB" dirty="0" err="1" smtClean="0"/>
              <a:t>bitiminden</a:t>
            </a:r>
            <a:r>
              <a:rPr lang="en-GB" dirty="0" smtClean="0"/>
              <a:t> </a:t>
            </a:r>
            <a:r>
              <a:rPr lang="en-GB" dirty="0" err="1" smtClean="0"/>
              <a:t>itibaren</a:t>
            </a:r>
            <a:r>
              <a:rPr lang="en-GB" dirty="0" smtClean="0"/>
              <a:t> </a:t>
            </a:r>
            <a:r>
              <a:rPr lang="en-GB" dirty="0" err="1" smtClean="0"/>
              <a:t>en</a:t>
            </a:r>
            <a:r>
              <a:rPr lang="en-GB" dirty="0" smtClean="0"/>
              <a:t> </a:t>
            </a:r>
            <a:r>
              <a:rPr lang="en-GB" dirty="0" err="1" smtClean="0"/>
              <a:t>geç</a:t>
            </a:r>
            <a:r>
              <a:rPr lang="en-GB" dirty="0" smtClean="0"/>
              <a:t> </a:t>
            </a:r>
            <a:r>
              <a:rPr lang="en-GB" dirty="0" err="1" smtClean="0"/>
              <a:t>iki</a:t>
            </a:r>
            <a:r>
              <a:rPr lang="en-GB" dirty="0" smtClean="0"/>
              <a:t> </a:t>
            </a:r>
            <a:r>
              <a:rPr lang="en-GB" dirty="0" err="1" smtClean="0"/>
              <a:t>yıl</a:t>
            </a:r>
            <a:r>
              <a:rPr lang="en-GB" dirty="0" smtClean="0"/>
              <a:t>; </a:t>
            </a:r>
            <a:endParaRPr lang="tr-TR" dirty="0" smtClean="0"/>
          </a:p>
          <a:p>
            <a:pPr marL="0" indent="0">
              <a:buNone/>
            </a:pPr>
            <a:r>
              <a:rPr lang="tr-TR" dirty="0" smtClean="0"/>
              <a:t>     2- Eşinin yurt dışı görevi nedeniyle ise görev süresi bitiminden, </a:t>
            </a:r>
          </a:p>
          <a:p>
            <a:pPr marL="0" indent="0">
              <a:buNone/>
            </a:pPr>
            <a:r>
              <a:rPr lang="tr-TR" dirty="0" smtClean="0"/>
              <a:t>     3- A</a:t>
            </a:r>
            <a:r>
              <a:rPr lang="en-GB" dirty="0" err="1" smtClean="0"/>
              <a:t>skerlik</a:t>
            </a:r>
            <a:r>
              <a:rPr lang="en-GB" dirty="0" smtClean="0"/>
              <a:t> </a:t>
            </a:r>
            <a:r>
              <a:rPr lang="en-GB" dirty="0" err="1" smtClean="0"/>
              <a:t>sebebiyle</a:t>
            </a:r>
            <a:r>
              <a:rPr lang="en-GB" dirty="0" smtClean="0"/>
              <a:t> </a:t>
            </a:r>
            <a:r>
              <a:rPr lang="tr-TR" dirty="0" smtClean="0"/>
              <a:t>ise </a:t>
            </a:r>
            <a:r>
              <a:rPr lang="en-GB" dirty="0" err="1" smtClean="0"/>
              <a:t>terhis</a:t>
            </a:r>
            <a:r>
              <a:rPr lang="en-GB" dirty="0" smtClean="0"/>
              <a:t> </a:t>
            </a:r>
            <a:r>
              <a:rPr lang="en-GB" dirty="0" err="1" smtClean="0"/>
              <a:t>tarihinden</a:t>
            </a:r>
            <a:r>
              <a:rPr lang="en-GB" dirty="0" smtClean="0"/>
              <a:t> </a:t>
            </a:r>
            <a:r>
              <a:rPr lang="en-GB" dirty="0" err="1" smtClean="0"/>
              <a:t>itibaren</a:t>
            </a:r>
            <a:r>
              <a:rPr lang="en-GB" dirty="0" smtClean="0"/>
              <a:t> </a:t>
            </a:r>
            <a:r>
              <a:rPr lang="en-GB" dirty="0" err="1" smtClean="0"/>
              <a:t>en</a:t>
            </a:r>
            <a:r>
              <a:rPr lang="en-GB" dirty="0" smtClean="0"/>
              <a:t> </a:t>
            </a:r>
            <a:r>
              <a:rPr lang="en-GB" dirty="0" err="1" smtClean="0"/>
              <a:t>geç</a:t>
            </a:r>
            <a:r>
              <a:rPr lang="en-GB" dirty="0" smtClean="0"/>
              <a:t> </a:t>
            </a:r>
            <a:r>
              <a:rPr lang="en-GB" dirty="0" err="1" smtClean="0"/>
              <a:t>otuz</a:t>
            </a:r>
            <a:r>
              <a:rPr lang="en-GB" dirty="0" smtClean="0"/>
              <a:t> </a:t>
            </a:r>
            <a:r>
              <a:rPr lang="en-GB" dirty="0" err="1" smtClean="0"/>
              <a:t>gün</a:t>
            </a:r>
            <a:r>
              <a:rPr lang="en-GB" dirty="0" smtClean="0"/>
              <a:t> </a:t>
            </a:r>
            <a:r>
              <a:rPr lang="en-GB" dirty="0" err="1" smtClean="0"/>
              <a:t>içinde</a:t>
            </a:r>
            <a:r>
              <a:rPr lang="tr-TR" dirty="0" smtClean="0"/>
              <a:t>,</a:t>
            </a:r>
          </a:p>
          <a:p>
            <a:pPr marL="0" indent="0">
              <a:buNone/>
            </a:pPr>
            <a:endParaRPr lang="tr-TR" dirty="0" smtClean="0"/>
          </a:p>
          <a:p>
            <a:pPr marL="0" indent="0">
              <a:buNone/>
            </a:pPr>
            <a:r>
              <a:rPr lang="en-GB" dirty="0" err="1" smtClean="0"/>
              <a:t>yeniden</a:t>
            </a:r>
            <a:r>
              <a:rPr lang="en-GB" dirty="0" smtClean="0"/>
              <a:t> </a:t>
            </a:r>
            <a:r>
              <a:rPr lang="en-GB" dirty="0" err="1" smtClean="0"/>
              <a:t>istihdam</a:t>
            </a:r>
            <a:r>
              <a:rPr lang="en-GB" dirty="0" smtClean="0"/>
              <a:t> </a:t>
            </a:r>
            <a:r>
              <a:rPr lang="en-GB" dirty="0" err="1" smtClean="0"/>
              <a:t>edilmek</a:t>
            </a:r>
            <a:r>
              <a:rPr lang="en-GB" dirty="0" smtClean="0"/>
              <a:t> </a:t>
            </a:r>
            <a:r>
              <a:rPr lang="en-GB" dirty="0" err="1" smtClean="0"/>
              <a:t>üzere</a:t>
            </a:r>
            <a:r>
              <a:rPr lang="en-GB" dirty="0" smtClean="0"/>
              <a:t> </a:t>
            </a:r>
            <a:r>
              <a:rPr lang="en-GB" dirty="0" err="1" smtClean="0"/>
              <a:t>ayrıldığı</a:t>
            </a:r>
            <a:r>
              <a:rPr lang="en-GB" dirty="0" smtClean="0"/>
              <a:t> </a:t>
            </a:r>
            <a:r>
              <a:rPr lang="en-GB" dirty="0" err="1" smtClean="0"/>
              <a:t>kurumuna</a:t>
            </a:r>
            <a:r>
              <a:rPr lang="en-GB" dirty="0" smtClean="0"/>
              <a:t> </a:t>
            </a:r>
            <a:r>
              <a:rPr lang="en-GB" dirty="0" err="1" smtClean="0"/>
              <a:t>yazılı</a:t>
            </a:r>
            <a:r>
              <a:rPr lang="en-GB" dirty="0" smtClean="0"/>
              <a:t> </a:t>
            </a:r>
            <a:r>
              <a:rPr lang="en-GB" dirty="0" err="1" smtClean="0"/>
              <a:t>talepte</a:t>
            </a:r>
            <a:r>
              <a:rPr lang="en-GB" dirty="0" smtClean="0"/>
              <a:t> </a:t>
            </a:r>
            <a:r>
              <a:rPr lang="en-GB" dirty="0" err="1" smtClean="0"/>
              <a:t>bulunması</a:t>
            </a:r>
            <a:r>
              <a:rPr lang="tr-TR" dirty="0" smtClean="0"/>
              <a:t>      </a:t>
            </a:r>
            <a:r>
              <a:rPr lang="en-GB" dirty="0" err="1" smtClean="0"/>
              <a:t>gerekmektedir</a:t>
            </a:r>
            <a:r>
              <a:rPr lang="en-GB" dirty="0" smtClean="0"/>
              <a:t>. </a:t>
            </a:r>
            <a:endParaRPr lang="tr-TR" dirty="0" smtClean="0"/>
          </a:p>
        </p:txBody>
      </p:sp>
    </p:spTree>
    <p:extLst>
      <p:ext uri="{BB962C8B-B14F-4D97-AF65-F5344CB8AC3E}">
        <p14:creationId xmlns:p14="http://schemas.microsoft.com/office/powerpoint/2010/main" val="21304092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Yeniden Hizmete Alınma/Askı</a:t>
            </a:r>
            <a:endParaRPr lang="tr-TR" dirty="0"/>
          </a:p>
        </p:txBody>
      </p:sp>
      <p:sp>
        <p:nvSpPr>
          <p:cNvPr id="3" name="2 İçerik Yer Tutucusu"/>
          <p:cNvSpPr>
            <a:spLocks noGrp="1"/>
          </p:cNvSpPr>
          <p:nvPr>
            <p:ph idx="1"/>
          </p:nvPr>
        </p:nvSpPr>
        <p:spPr/>
        <p:txBody>
          <a:bodyPr/>
          <a:lstStyle/>
          <a:p>
            <a:endParaRPr lang="tr-TR" dirty="0" smtClean="0"/>
          </a:p>
          <a:p>
            <a:r>
              <a:rPr lang="tr-TR" dirty="0" smtClean="0"/>
              <a:t>Kurumlar, yazılı talebi takip eden en geç otuz gün içinde ilgilileri istihdam ederler.</a:t>
            </a:r>
          </a:p>
          <a:p>
            <a:endParaRPr lang="tr-TR" dirty="0" smtClean="0"/>
          </a:p>
          <a:p>
            <a:r>
              <a:rPr lang="tr-TR" dirty="0" smtClean="0"/>
              <a:t>Bu şekilde yeniden istihdam edilecek personel ile yapılacak sözleşme  eski sözleşmenin devamı niteliğindedir.</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Yeniden Hizmete Alınma</a:t>
            </a:r>
            <a:endParaRPr lang="tr-TR" dirty="0"/>
          </a:p>
        </p:txBody>
      </p:sp>
      <p:sp>
        <p:nvSpPr>
          <p:cNvPr id="3" name="2 İçerik Yer Tutucusu"/>
          <p:cNvSpPr>
            <a:spLocks noGrp="1"/>
          </p:cNvSpPr>
          <p:nvPr>
            <p:ph idx="1"/>
          </p:nvPr>
        </p:nvSpPr>
        <p:spPr/>
        <p:txBody>
          <a:bodyPr/>
          <a:lstStyle/>
          <a:p>
            <a:pPr marL="0" indent="0">
              <a:buNone/>
            </a:pPr>
            <a:r>
              <a:rPr lang="tr-TR" dirty="0" smtClean="0"/>
              <a:t>  </a:t>
            </a:r>
          </a:p>
          <a:p>
            <a:r>
              <a:rPr lang="tr-TR" dirty="0" smtClean="0"/>
              <a:t> Kısmi zamanlı veya proje süresi ile sınırlı çalışanlardan,</a:t>
            </a:r>
          </a:p>
          <a:p>
            <a:r>
              <a:rPr lang="tr-TR" dirty="0" smtClean="0"/>
              <a:t> Öğrenim durumu itibarıyla ihraz edilen unvanlara ilişkin pozisyonlara ilk defa alım yöntemi uygulanarak atanmak suretiyle unvan değişikliği yapanlardan,</a:t>
            </a:r>
          </a:p>
          <a:p>
            <a:endParaRPr lang="tr-TR" dirty="0" smtClean="0"/>
          </a:p>
          <a:p>
            <a:endParaRPr lang="tr-TR" dirty="0" smtClean="0"/>
          </a:p>
          <a:p>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Yeniden Hizmete Alınma</a:t>
            </a:r>
            <a:endParaRPr lang="tr-TR" dirty="0"/>
          </a:p>
        </p:txBody>
      </p:sp>
      <p:sp>
        <p:nvSpPr>
          <p:cNvPr id="3" name="2 İçerik Yer Tutucusu"/>
          <p:cNvSpPr>
            <a:spLocks noGrp="1"/>
          </p:cNvSpPr>
          <p:nvPr>
            <p:ph idx="1"/>
          </p:nvPr>
        </p:nvSpPr>
        <p:spPr/>
        <p:txBody>
          <a:bodyPr/>
          <a:lstStyle/>
          <a:p>
            <a:r>
              <a:rPr lang="tr-TR" sz="2400" dirty="0" smtClean="0"/>
              <a:t>Eş veya sağlık durumu nedeniyle kurum içi yer değişikliği talebinde bulunmakla beraber uygun birim ya da kadro olmaması ya da bir yıl fiili çalışmış olma şartını sağlayamaması sebebiyle,</a:t>
            </a:r>
          </a:p>
          <a:p>
            <a:pPr marL="0" indent="0">
              <a:buNone/>
            </a:pPr>
            <a:r>
              <a:rPr lang="tr-TR" sz="2400" dirty="0" smtClean="0"/>
              <a:t>sözleşmesini tek taraflı feshedenler, bir yıllık bekleme süresi şartına tabi tutulmadan yeniden istihdam edilebilirler. </a:t>
            </a:r>
          </a:p>
          <a:p>
            <a:endParaRPr lang="tr-TR" sz="2400" dirty="0" smtClean="0"/>
          </a:p>
          <a:p>
            <a:r>
              <a:rPr lang="tr-TR" sz="2400" dirty="0" smtClean="0"/>
              <a:t>Bu kapsamındakilerin yeniden istihdam edilebilmeleri için ilk defa işe alınma prosedürüne riayet edilmesi zorunludur. </a:t>
            </a:r>
            <a:endParaRPr lang="tr-TR"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Sözleşme Yenilememe (Personel)</a:t>
            </a:r>
            <a:endParaRPr lang="tr-TR" dirty="0"/>
          </a:p>
        </p:txBody>
      </p:sp>
      <p:sp>
        <p:nvSpPr>
          <p:cNvPr id="3" name="2 İçerik Yer Tutucusu"/>
          <p:cNvSpPr>
            <a:spLocks noGrp="1"/>
          </p:cNvSpPr>
          <p:nvPr>
            <p:ph idx="1"/>
          </p:nvPr>
        </p:nvSpPr>
        <p:spPr/>
        <p:txBody>
          <a:bodyPr/>
          <a:lstStyle/>
          <a:p>
            <a:endParaRPr lang="tr-TR" dirty="0" smtClean="0"/>
          </a:p>
          <a:p>
            <a:r>
              <a:rPr lang="tr-TR" dirty="0" smtClean="0"/>
              <a:t>Personel herhangi bir mazerete dayalı olmadan kendi isteği ile </a:t>
            </a:r>
            <a:r>
              <a:rPr lang="tr-TR" b="1" dirty="0" smtClean="0"/>
              <a:t>bir ay önceden haber  vermek koşuluyla </a:t>
            </a:r>
            <a:r>
              <a:rPr lang="tr-TR" dirty="0" smtClean="0"/>
              <a:t>ve sözleşme süresini </a:t>
            </a:r>
            <a:r>
              <a:rPr lang="tr-TR" b="1" dirty="0" smtClean="0"/>
              <a:t>tamamlanmasına müteakip </a:t>
            </a:r>
            <a:r>
              <a:rPr lang="tr-TR" dirty="0" smtClean="0"/>
              <a:t>sözleşme yenilememe hakkına sahiptir.</a:t>
            </a:r>
          </a:p>
          <a:p>
            <a:r>
              <a:rPr lang="tr-TR" dirty="0" smtClean="0"/>
              <a:t>Bu </a:t>
            </a:r>
            <a:r>
              <a:rPr lang="tr-TR" smtClean="0"/>
              <a:t>şekilde görevden </a:t>
            </a:r>
            <a:r>
              <a:rPr lang="tr-TR" dirty="0" smtClean="0"/>
              <a:t>ayrılanlar bir yıl bekleme süresi şartına tabi değildir. (Mülga DPB-28/12/2017-E.6845)</a:t>
            </a:r>
          </a:p>
          <a:p>
            <a:pPr>
              <a:buNone/>
            </a:pP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 Taraflı Fesih (Personel)</a:t>
            </a:r>
            <a:endParaRPr lang="tr-TR" dirty="0"/>
          </a:p>
        </p:txBody>
      </p:sp>
      <p:sp>
        <p:nvSpPr>
          <p:cNvPr id="3" name="İçerik Yer Tutucusu 2"/>
          <p:cNvSpPr>
            <a:spLocks noGrp="1"/>
          </p:cNvSpPr>
          <p:nvPr>
            <p:ph idx="1"/>
          </p:nvPr>
        </p:nvSpPr>
        <p:spPr/>
        <p:txBody>
          <a:bodyPr>
            <a:normAutofit lnSpcReduction="10000"/>
          </a:bodyPr>
          <a:lstStyle/>
          <a:p>
            <a:r>
              <a:rPr lang="tr-TR" dirty="0"/>
              <a:t>Personel;  </a:t>
            </a:r>
          </a:p>
          <a:p>
            <a:pPr>
              <a:buNone/>
            </a:pPr>
            <a:r>
              <a:rPr lang="tr-TR" dirty="0"/>
              <a:t>   kendi isteği ile bir ay önceden haber  vermek koşuluyla veya Ek 1’inci maddenin dördüncü fıkrasının </a:t>
            </a:r>
            <a:r>
              <a:rPr lang="tr-TR" i="1" dirty="0"/>
              <a:t>(b) ve (c)</a:t>
            </a:r>
            <a:r>
              <a:rPr lang="tr-TR" dirty="0"/>
              <a:t> bendi uyarınca sözleşmeyi tek taraflı feshedebilir. </a:t>
            </a:r>
            <a:endParaRPr lang="tr-TR" dirty="0" smtClean="0"/>
          </a:p>
          <a:p>
            <a:pPr>
              <a:buNone/>
            </a:pPr>
            <a:r>
              <a:rPr lang="tr-TR" i="1" dirty="0"/>
              <a:t> </a:t>
            </a:r>
            <a:r>
              <a:rPr lang="tr-TR" i="1" dirty="0" smtClean="0"/>
              <a:t>  (Öğrenim durumuna bağlı unvan değişikliği ile</a:t>
            </a:r>
            <a:r>
              <a:rPr lang="tr-TR" i="1" dirty="0"/>
              <a:t> eş veya sağlık </a:t>
            </a:r>
            <a:r>
              <a:rPr lang="tr-TR" i="1"/>
              <a:t>mazeretine </a:t>
            </a:r>
            <a:r>
              <a:rPr lang="tr-TR" i="1" smtClean="0"/>
              <a:t>bağlı kurum içi </a:t>
            </a:r>
            <a:r>
              <a:rPr lang="tr-TR" i="1" dirty="0"/>
              <a:t>yer </a:t>
            </a:r>
            <a:r>
              <a:rPr lang="tr-TR" i="1" dirty="0" smtClean="0"/>
              <a:t>değişikliği halleri sebebiyle fesih usulü)</a:t>
            </a:r>
          </a:p>
          <a:p>
            <a:r>
              <a:rPr lang="tr-TR" i="1" dirty="0" smtClean="0"/>
              <a:t>Bu kapsamdakiler, bir yıl bekleme süresi şartına tabi değildir.</a:t>
            </a:r>
          </a:p>
          <a:p>
            <a:r>
              <a:rPr lang="tr-TR" i="1" dirty="0" smtClean="0"/>
              <a:t>İlk defa alım prosedürü uygulanmak suretiyle yeniden istihdam edilebilirler.</a:t>
            </a:r>
            <a:endParaRPr lang="tr-TR" dirty="0"/>
          </a:p>
        </p:txBody>
      </p:sp>
    </p:spTree>
    <p:extLst>
      <p:ext uri="{BB962C8B-B14F-4D97-AF65-F5344CB8AC3E}">
        <p14:creationId xmlns:p14="http://schemas.microsoft.com/office/powerpoint/2010/main" val="35210664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Tek Taraflı Fesih (Kurum)</a:t>
            </a:r>
            <a:endParaRPr lang="tr-TR" dirty="0"/>
          </a:p>
        </p:txBody>
      </p:sp>
      <p:sp>
        <p:nvSpPr>
          <p:cNvPr id="3" name="2 İçerik Yer Tutucusu"/>
          <p:cNvSpPr>
            <a:spLocks noGrp="1"/>
          </p:cNvSpPr>
          <p:nvPr>
            <p:ph idx="1"/>
          </p:nvPr>
        </p:nvSpPr>
        <p:spPr/>
        <p:txBody>
          <a:bodyPr>
            <a:normAutofit/>
          </a:bodyPr>
          <a:lstStyle/>
          <a:p>
            <a:pPr marL="0" indent="0">
              <a:buNone/>
            </a:pPr>
            <a:endParaRPr lang="tr-TR" dirty="0" smtClean="0"/>
          </a:p>
          <a:p>
            <a:pPr marL="0" indent="0">
              <a:buNone/>
            </a:pPr>
            <a:r>
              <a:rPr lang="tr-TR" dirty="0" smtClean="0"/>
              <a:t>Personelin;</a:t>
            </a:r>
          </a:p>
          <a:p>
            <a:r>
              <a:rPr lang="tr-TR" dirty="0"/>
              <a:t>İşe alınma açısından gerekli </a:t>
            </a:r>
            <a:r>
              <a:rPr lang="tr-TR" dirty="0" smtClean="0"/>
              <a:t>olan niteliklerden herhangi birini taşımadığının sonradan anlaşılması,</a:t>
            </a:r>
          </a:p>
          <a:p>
            <a:r>
              <a:rPr lang="tr-TR" dirty="0" smtClean="0"/>
              <a:t>İşe alınma açısından gerekli olan niteliklerden herhangi birini sonradan kaybetmesi,</a:t>
            </a:r>
          </a:p>
          <a:p>
            <a:r>
              <a:rPr lang="tr-TR" dirty="0" smtClean="0"/>
              <a:t>Sözleşme dönemi içerisinde mazeretsiz ve kesintisiz üç gün veya toplam on gün süreyle görevine gelmemesi,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Pozisyon İhdası </a:t>
            </a:r>
            <a:endParaRPr lang="tr-TR" dirty="0"/>
          </a:p>
        </p:txBody>
      </p:sp>
      <p:sp>
        <p:nvSpPr>
          <p:cNvPr id="3" name="2 İçerik Yer Tutucusu"/>
          <p:cNvSpPr>
            <a:spLocks noGrp="1"/>
          </p:cNvSpPr>
          <p:nvPr>
            <p:ph idx="1"/>
          </p:nvPr>
        </p:nvSpPr>
        <p:spPr/>
        <p:txBody>
          <a:bodyPr/>
          <a:lstStyle/>
          <a:p>
            <a:pPr lvl="0"/>
            <a:endParaRPr lang="tr-TR" dirty="0" smtClean="0"/>
          </a:p>
          <a:p>
            <a:pPr lvl="0"/>
            <a:endParaRPr lang="tr-TR" dirty="0"/>
          </a:p>
          <a:p>
            <a:pPr lvl="0"/>
            <a:r>
              <a:rPr lang="tr-TR" dirty="0" smtClean="0"/>
              <a:t>Sözleşmeli personel pozisyonları; sayı, unvan, nitelik, sözleşme ücreti ve sürelerinin belirlenmesi suretiyle merkezde toplam sayı olarak, taşrada ise bölge veya il bazında Cumhurbaşkanınca ihdas edilebilir (2 sayılı CB-Md. 8/2-a).</a:t>
            </a:r>
          </a:p>
          <a:p>
            <a:pPr lvl="0"/>
            <a:endParaRPr lang="tr-TR" dirty="0" smtClean="0"/>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Tek Taraflı Fesih (Kurum)</a:t>
            </a:r>
          </a:p>
        </p:txBody>
      </p:sp>
      <p:sp>
        <p:nvSpPr>
          <p:cNvPr id="3" name="İçerik Yer Tutucusu 2"/>
          <p:cNvSpPr>
            <a:spLocks noGrp="1"/>
          </p:cNvSpPr>
          <p:nvPr>
            <p:ph idx="1"/>
          </p:nvPr>
        </p:nvSpPr>
        <p:spPr/>
        <p:txBody>
          <a:bodyPr>
            <a:normAutofit/>
          </a:bodyPr>
          <a:lstStyle/>
          <a:p>
            <a:endParaRPr lang="tr-TR" dirty="0" smtClean="0"/>
          </a:p>
          <a:p>
            <a:r>
              <a:rPr lang="tr-TR" dirty="0" smtClean="0"/>
              <a:t>Hizmetinin </a:t>
            </a:r>
            <a:r>
              <a:rPr lang="tr-TR" dirty="0"/>
              <a:t>gerektirdiği pozisyona ihtiyaç kalmaması,</a:t>
            </a:r>
          </a:p>
          <a:p>
            <a:r>
              <a:rPr lang="tr-TR" dirty="0" smtClean="0"/>
              <a:t>İstihdam bir </a:t>
            </a:r>
            <a:r>
              <a:rPr lang="tr-TR" dirty="0"/>
              <a:t>proje kapsamında </a:t>
            </a:r>
            <a:r>
              <a:rPr lang="tr-TR" dirty="0" smtClean="0"/>
              <a:t>ise projenin sözleşmede </a:t>
            </a:r>
            <a:r>
              <a:rPr lang="tr-TR" dirty="0"/>
              <a:t>öngörülen süreden önce tamamlanması,</a:t>
            </a:r>
          </a:p>
          <a:p>
            <a:r>
              <a:rPr lang="tr-TR" dirty="0"/>
              <a:t>Terör </a:t>
            </a:r>
            <a:r>
              <a:rPr lang="tr-TR" dirty="0" smtClean="0"/>
              <a:t>örgütlerine yönelik her türlü iş birliği faaliyet,</a:t>
            </a:r>
          </a:p>
          <a:p>
            <a:pPr marL="0" indent="0">
              <a:buNone/>
            </a:pPr>
            <a:endParaRPr lang="tr-TR" dirty="0"/>
          </a:p>
          <a:p>
            <a:pPr marL="0" indent="0">
              <a:buNone/>
            </a:pPr>
            <a:r>
              <a:rPr lang="tr-TR" dirty="0" smtClean="0"/>
              <a:t>hallerinden herhangi </a:t>
            </a:r>
            <a:r>
              <a:rPr lang="tr-TR" dirty="0"/>
              <a:t>birinin gerçekleşmesi halinde, ilgili </a:t>
            </a:r>
            <a:r>
              <a:rPr lang="tr-TR" dirty="0" smtClean="0"/>
              <a:t>kurumca sözleşmesi </a:t>
            </a:r>
            <a:r>
              <a:rPr lang="tr-TR" dirty="0"/>
              <a:t>tek taraflı feshedilir.</a:t>
            </a:r>
          </a:p>
          <a:p>
            <a:endParaRPr lang="tr-TR" dirty="0"/>
          </a:p>
        </p:txBody>
      </p:sp>
    </p:spTree>
    <p:extLst>
      <p:ext uri="{BB962C8B-B14F-4D97-AF65-F5344CB8AC3E}">
        <p14:creationId xmlns:p14="http://schemas.microsoft.com/office/powerpoint/2010/main" val="7793364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Doğal Fesih</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smtClean="0"/>
              <a:t>Hizmet sözleşmesi, ölüm </a:t>
            </a:r>
            <a:r>
              <a:rPr lang="tr-TR" dirty="0"/>
              <a:t>ve sürekli tam iş göremezlik geliri, </a:t>
            </a:r>
            <a:r>
              <a:rPr lang="tr-TR" dirty="0" err="1"/>
              <a:t>malüllük</a:t>
            </a:r>
            <a:r>
              <a:rPr lang="tr-TR" dirty="0"/>
              <a:t> veya yaşlılık aylığı bağlanması </a:t>
            </a:r>
            <a:r>
              <a:rPr lang="tr-TR" dirty="0" smtClean="0"/>
              <a:t>hallerinde kendiliğinden sona erer.  </a:t>
            </a:r>
          </a:p>
          <a:p>
            <a:endParaRPr lang="tr-TR" dirty="0"/>
          </a:p>
        </p:txBody>
      </p:sp>
    </p:spTree>
    <p:extLst>
      <p:ext uri="{BB962C8B-B14F-4D97-AF65-F5344CB8AC3E}">
        <p14:creationId xmlns:p14="http://schemas.microsoft.com/office/powerpoint/2010/main" val="17593382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
            </a:r>
            <a:br>
              <a:rPr lang="tr-TR" smtClean="0"/>
            </a:br>
            <a:r>
              <a:rPr lang="tr-TR" smtClean="0"/>
              <a:t> Yasaklılık Hali</a:t>
            </a:r>
            <a:endParaRPr lang="tr-TR" dirty="0"/>
          </a:p>
        </p:txBody>
      </p:sp>
      <p:sp>
        <p:nvSpPr>
          <p:cNvPr id="3" name="2 İçerik Yer Tutucusu"/>
          <p:cNvSpPr>
            <a:spLocks noGrp="1"/>
          </p:cNvSpPr>
          <p:nvPr>
            <p:ph idx="1"/>
          </p:nvPr>
        </p:nvSpPr>
        <p:spPr/>
        <p:txBody>
          <a:bodyPr/>
          <a:lstStyle/>
          <a:p>
            <a:pPr>
              <a:buNone/>
            </a:pPr>
            <a:endParaRPr lang="tr-TR" dirty="0" smtClean="0"/>
          </a:p>
          <a:p>
            <a:pPr>
              <a:buNone/>
            </a:pPr>
            <a:r>
              <a:rPr lang="tr-TR" dirty="0" smtClean="0"/>
              <a:t>Sözleşmeli personelin, </a:t>
            </a:r>
          </a:p>
          <a:p>
            <a:r>
              <a:rPr lang="tr-TR" dirty="0" smtClean="0"/>
              <a:t>Hizmet sözleşmesi esaslarına aykırı hareket etmesi nedeniyle kurumlarınca sözleşmesinin feshedilmesi,</a:t>
            </a:r>
          </a:p>
          <a:p>
            <a:r>
              <a:rPr lang="tr-TR" dirty="0" smtClean="0"/>
              <a:t>Sözleşme dönemi içinde sözleşmeyi tek taraflı feshetmesi halinde, </a:t>
            </a:r>
          </a:p>
          <a:p>
            <a:pPr>
              <a:buNone/>
            </a:pPr>
            <a:r>
              <a:rPr lang="tr-TR" dirty="0" smtClean="0"/>
              <a:t>   fesih tarihinden itibaren bir yıl geçmedikçe kamu kurum ve kuruluşlarının sözleşmeli personel pozisyonlarında yeniden istihdam edilemez. (657 s.k.-4/b---SPÇİE-Ek Md. 1)</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 Sonu Tazminatı</a:t>
            </a:r>
            <a:endParaRPr lang="tr-TR" dirty="0"/>
          </a:p>
        </p:txBody>
      </p:sp>
      <p:sp>
        <p:nvSpPr>
          <p:cNvPr id="3" name="2 İçerik Yer Tutucusu"/>
          <p:cNvSpPr>
            <a:spLocks noGrp="1"/>
          </p:cNvSpPr>
          <p:nvPr>
            <p:ph idx="1"/>
          </p:nvPr>
        </p:nvSpPr>
        <p:spPr/>
        <p:txBody>
          <a:bodyPr>
            <a:normAutofit/>
          </a:bodyPr>
          <a:lstStyle/>
          <a:p>
            <a:endParaRPr lang="tr-TR" dirty="0" smtClean="0"/>
          </a:p>
          <a:p>
            <a:pPr>
              <a:buNone/>
            </a:pPr>
            <a:r>
              <a:rPr lang="tr-TR" dirty="0" smtClean="0"/>
              <a:t>   Kamu kurum ve kuruluşlarında fiilen, askerlik ve doğum dışında kesintisiz en az 2 hizmet yılını tamamlayanlardan;</a:t>
            </a:r>
          </a:p>
          <a:p>
            <a:r>
              <a:rPr lang="tr-TR" dirty="0" smtClean="0"/>
              <a:t>5510 sayılı Kanun gereğince sürekli tam iş göremezlik geliri, malûllük veya yaşlılık aylığı bağlanması veya toptan ödeme yapılması,</a:t>
            </a:r>
          </a:p>
          <a:p>
            <a:r>
              <a:rPr lang="tr-TR" dirty="0" smtClean="0"/>
              <a:t>Hizmetlerine gerek kalmadığı için sözleşmesinin feshedilmesi veya yenilenmemesi,</a:t>
            </a:r>
          </a:p>
          <a:p>
            <a:pPr>
              <a:buNone/>
            </a:pPr>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 Sonu Tazminatı</a:t>
            </a:r>
            <a:endParaRPr lang="tr-TR" dirty="0"/>
          </a:p>
        </p:txBody>
      </p:sp>
      <p:sp>
        <p:nvSpPr>
          <p:cNvPr id="3" name="2 İçerik Yer Tutucusu"/>
          <p:cNvSpPr>
            <a:spLocks noGrp="1"/>
          </p:cNvSpPr>
          <p:nvPr>
            <p:ph idx="1"/>
          </p:nvPr>
        </p:nvSpPr>
        <p:spPr/>
        <p:txBody>
          <a:bodyPr>
            <a:normAutofit/>
          </a:bodyPr>
          <a:lstStyle/>
          <a:p>
            <a:r>
              <a:rPr lang="tr-TR" dirty="0" smtClean="0"/>
              <a:t>Personelin işe alınma açısından gerekli olan niteliklerden herhangi birini sonradan kaybetmesi sebebiyle sözleşmeyi feshetmesi,</a:t>
            </a:r>
          </a:p>
          <a:p>
            <a:r>
              <a:rPr lang="tr-TR" dirty="0" smtClean="0"/>
              <a:t>İlgilinin işe alınma açısından gerekli olan niteliklerden herhangi birini sonradan kaybetmesi sebebiyle Kurum tarafından sözleşmesini feshedilmesi,</a:t>
            </a:r>
          </a:p>
          <a:p>
            <a:r>
              <a:rPr lang="tr-TR" dirty="0" smtClean="0"/>
              <a:t>İlgilinin ölümü,</a:t>
            </a:r>
          </a:p>
          <a:p>
            <a:pPr>
              <a:buNone/>
            </a:pPr>
            <a:r>
              <a:rPr lang="tr-TR" dirty="0" smtClean="0"/>
              <a:t>    hallerinden birinin vuku bulmasından dolayı hizmet sözleşmesi sona erenlere, ilgili mevzuatı uyarınca iş sonu tazminatı ödenir. </a:t>
            </a:r>
          </a:p>
          <a:p>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Sonu Tazminatı</a:t>
            </a:r>
            <a:endParaRPr lang="tr-TR" dirty="0"/>
          </a:p>
        </p:txBody>
      </p:sp>
      <p:sp>
        <p:nvSpPr>
          <p:cNvPr id="3" name="İçerik Yer Tutucusu 2"/>
          <p:cNvSpPr>
            <a:spLocks noGrp="1"/>
          </p:cNvSpPr>
          <p:nvPr>
            <p:ph idx="1"/>
          </p:nvPr>
        </p:nvSpPr>
        <p:spPr/>
        <p:txBody>
          <a:bodyPr/>
          <a:lstStyle/>
          <a:p>
            <a:endParaRPr lang="tr-TR" dirty="0" smtClean="0"/>
          </a:p>
          <a:p>
            <a:r>
              <a:rPr lang="tr-TR" dirty="0" smtClean="0"/>
              <a:t>Personelin sözleşme koşullarına uymaması nedeniyle kurum tarafından, </a:t>
            </a:r>
          </a:p>
          <a:p>
            <a:r>
              <a:rPr lang="tr-TR" dirty="0" smtClean="0"/>
              <a:t>Sözleşme esasları dışında herhangi bir nedenle çalışanlar tarafından, </a:t>
            </a:r>
          </a:p>
          <a:p>
            <a:pPr>
              <a:buNone/>
            </a:pPr>
            <a:r>
              <a:rPr lang="tr-TR" dirty="0" smtClean="0"/>
              <a:t>    sözleşmesinin feshedilmesi veya yenilenmemesi hallerinde, iş sonu tazminatı ödenmez.</a:t>
            </a:r>
          </a:p>
          <a:p>
            <a:endParaRPr lang="tr-TR" dirty="0"/>
          </a:p>
        </p:txBody>
      </p:sp>
    </p:spTree>
    <p:extLst>
      <p:ext uri="{BB962C8B-B14F-4D97-AF65-F5344CB8AC3E}">
        <p14:creationId xmlns:p14="http://schemas.microsoft.com/office/powerpoint/2010/main" val="1508240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İş Sonu Tazminatı</a:t>
            </a:r>
            <a:endParaRPr lang="tr-TR" dirty="0"/>
          </a:p>
        </p:txBody>
      </p:sp>
      <p:sp>
        <p:nvSpPr>
          <p:cNvPr id="3" name="2 İçerik Yer Tutucusu"/>
          <p:cNvSpPr>
            <a:spLocks noGrp="1"/>
          </p:cNvSpPr>
          <p:nvPr>
            <p:ph idx="1"/>
          </p:nvPr>
        </p:nvSpPr>
        <p:spPr/>
        <p:txBody>
          <a:bodyPr/>
          <a:lstStyle/>
          <a:p>
            <a:endParaRPr lang="tr-TR" dirty="0" smtClean="0"/>
          </a:p>
          <a:p>
            <a:endParaRPr lang="tr-TR" dirty="0" smtClean="0"/>
          </a:p>
          <a:p>
            <a:r>
              <a:rPr lang="tr-TR" dirty="0" smtClean="0"/>
              <a:t>İş sonu tazminatı ödemelerinde emsal belirleme hususları ile uygulamada ortaya çıkabilecek tereddütleri gidermeye Cumhurbaşkanlığı yetkilidir.</a:t>
            </a:r>
          </a:p>
          <a:p>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100" b="1" dirty="0" smtClean="0"/>
              <a:t>.</a:t>
            </a:r>
            <a:endParaRPr lang="tr-TR" sz="100" b="1" dirty="0"/>
          </a:p>
        </p:txBody>
      </p:sp>
      <p:sp>
        <p:nvSpPr>
          <p:cNvPr id="3" name="2 İçerik Yer Tutucusu"/>
          <p:cNvSpPr>
            <a:spLocks noGrp="1"/>
          </p:cNvSpPr>
          <p:nvPr>
            <p:ph idx="1"/>
          </p:nvPr>
        </p:nvSpPr>
        <p:spPr>
          <a:xfrm>
            <a:off x="457200" y="1935480"/>
            <a:ext cx="8229600" cy="2493652"/>
          </a:xfrm>
        </p:spPr>
        <p:txBody>
          <a:bodyPr>
            <a:normAutofit lnSpcReduction="10000"/>
          </a:bodyPr>
          <a:lstStyle/>
          <a:p>
            <a:pPr algn="ctr">
              <a:buNone/>
            </a:pPr>
            <a:endParaRPr lang="tr-TR" sz="4100" b="1" dirty="0" smtClean="0"/>
          </a:p>
          <a:p>
            <a:pPr algn="ctr">
              <a:buNone/>
            </a:pPr>
            <a:endParaRPr lang="tr-TR" sz="4100" b="1" dirty="0" smtClean="0"/>
          </a:p>
          <a:p>
            <a:pPr algn="ctr">
              <a:buNone/>
            </a:pPr>
            <a:r>
              <a:rPr lang="tr-TR" sz="4100" b="1" dirty="0" smtClean="0"/>
              <a:t>Teşekkürler</a:t>
            </a:r>
            <a:r>
              <a:rPr lang="tr-TR" sz="2800" b="1" dirty="0" smtClean="0"/>
              <a:t/>
            </a:r>
            <a:br>
              <a:rPr lang="tr-TR" sz="2800" b="1" dirty="0" smtClean="0"/>
            </a:br>
            <a:endParaRPr lang="tr-TR" sz="2800" b="1" dirty="0" smtClean="0"/>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Pozisyon İhdası </a:t>
            </a:r>
            <a:endParaRPr lang="tr-TR" dirty="0"/>
          </a:p>
        </p:txBody>
      </p:sp>
      <p:sp>
        <p:nvSpPr>
          <p:cNvPr id="3" name="İçerik Yer Tutucusu 2"/>
          <p:cNvSpPr>
            <a:spLocks noGrp="1"/>
          </p:cNvSpPr>
          <p:nvPr>
            <p:ph idx="1"/>
          </p:nvPr>
        </p:nvSpPr>
        <p:spPr/>
        <p:txBody>
          <a:bodyPr/>
          <a:lstStyle/>
          <a:p>
            <a:endParaRPr lang="tr-TR" smtClean="0"/>
          </a:p>
          <a:p>
            <a:endParaRPr lang="tr-TR" smtClean="0"/>
          </a:p>
          <a:p>
            <a:r>
              <a:rPr lang="tr-TR" smtClean="0"/>
              <a:t>İhdas işlemleri tamamlanmaksızın sözleşmeli personel çalıştırılamaz (2 sayılı CB-Md. 8/3).</a:t>
            </a:r>
          </a:p>
          <a:p>
            <a:endParaRPr lang="tr-TR" dirty="0"/>
          </a:p>
        </p:txBody>
      </p:sp>
    </p:spTree>
    <p:extLst>
      <p:ext uri="{BB962C8B-B14F-4D97-AF65-F5344CB8AC3E}">
        <p14:creationId xmlns:p14="http://schemas.microsoft.com/office/powerpoint/2010/main" val="147237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Pozisyon İhdas Talepleri</a:t>
            </a:r>
            <a:endParaRPr lang="tr-TR" dirty="0"/>
          </a:p>
        </p:txBody>
      </p:sp>
      <p:sp>
        <p:nvSpPr>
          <p:cNvPr id="3" name="2 İçerik Yer Tutucusu"/>
          <p:cNvSpPr>
            <a:spLocks noGrp="1"/>
          </p:cNvSpPr>
          <p:nvPr>
            <p:ph idx="1"/>
          </p:nvPr>
        </p:nvSpPr>
        <p:spPr/>
        <p:txBody>
          <a:bodyPr/>
          <a:lstStyle/>
          <a:p>
            <a:pPr lvl="0"/>
            <a:endParaRPr lang="tr-TR" dirty="0" smtClean="0"/>
          </a:p>
          <a:p>
            <a:pPr lvl="0"/>
            <a:endParaRPr lang="tr-TR" dirty="0" smtClean="0"/>
          </a:p>
          <a:p>
            <a:pPr lvl="0"/>
            <a:r>
              <a:rPr lang="tr-TR" dirty="0" smtClean="0"/>
              <a:t>Sözleşmeli personel pozisyonlarına ilişkin ihdas talepleri, Bütçe Yönetim Enformasyon Sistemine gerekçe eklenmek suretiyle girilir.  Resmî yazı ile birlikte Cumhurbaşkanlığı İdari İşleri Başkanlığına gönderilir. (CB İdari İşler Bşk. PPGM-15.12.2020 t.-48677 s. yazısı)</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 Açıktan Atama ve Alım İzni</a:t>
            </a:r>
            <a:endParaRPr lang="tr-TR" dirty="0"/>
          </a:p>
        </p:txBody>
      </p:sp>
      <p:sp>
        <p:nvSpPr>
          <p:cNvPr id="3" name="2 İçerik Yer Tutucusu"/>
          <p:cNvSpPr>
            <a:spLocks noGrp="1"/>
          </p:cNvSpPr>
          <p:nvPr>
            <p:ph idx="1"/>
          </p:nvPr>
        </p:nvSpPr>
        <p:spPr/>
        <p:txBody>
          <a:bodyPr/>
          <a:lstStyle/>
          <a:p>
            <a:pPr lvl="0"/>
            <a:endParaRPr lang="tr-TR" dirty="0" smtClean="0"/>
          </a:p>
          <a:p>
            <a:pPr lvl="0"/>
            <a:r>
              <a:rPr lang="tr-TR" dirty="0" smtClean="0"/>
              <a:t>Sözleşmeli personel pozisyonlarından boş olanların açıktan alım amacıyla kullanılması, Cumhurbaşkanlığının iznine tâbidir. </a:t>
            </a:r>
          </a:p>
          <a:p>
            <a:pPr lvl="0"/>
            <a:r>
              <a:rPr lang="tr-TR" dirty="0" smtClean="0"/>
              <a:t>Yükseköğretim kurumlarının araştırma-geliştirme proje hizmetlerine ilişkin pozisyonlarda çalıştırılacaklar için açıktan alım izni aranmaz (2 sayılı CB-Md. 8/2-c).  </a:t>
            </a:r>
          </a:p>
          <a:p>
            <a:pPr lvl="0"/>
            <a:endParaRPr lang="tr-TR" dirty="0" smtClean="0"/>
          </a:p>
          <a:p>
            <a:pPr lvl="0"/>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2223</TotalTime>
  <Words>2317</Words>
  <Application>Microsoft Office PowerPoint</Application>
  <PresentationFormat>Ekran Gösterisi (4:3)</PresentationFormat>
  <Paragraphs>342</Paragraphs>
  <Slides>67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67</vt:i4>
      </vt:variant>
    </vt:vector>
  </HeadingPairs>
  <TitlesOfParts>
    <vt:vector size="75" baseType="lpstr">
      <vt:lpstr>Bookman Old Style</vt:lpstr>
      <vt:lpstr>Bradley Hand ITC</vt:lpstr>
      <vt:lpstr>Calibri</vt:lpstr>
      <vt:lpstr>Constantia</vt:lpstr>
      <vt:lpstr>Times New Roman</vt:lpstr>
      <vt:lpstr>Wingdings</vt:lpstr>
      <vt:lpstr>Wingdings 2</vt:lpstr>
      <vt:lpstr>Akış</vt:lpstr>
      <vt:lpstr>BİRLİKTE DÜŞÜNELİM  SÖZLEŞMELİ PERSONEL ÇALIŞTIRILMASINA İLİŞKİN SÜREÇLER</vt:lpstr>
      <vt:lpstr>Sunum İçeriği</vt:lpstr>
      <vt:lpstr>Tanım</vt:lpstr>
      <vt:lpstr>  İlgili Mevzuat </vt:lpstr>
      <vt:lpstr>Cetvel</vt:lpstr>
      <vt:lpstr>Pozisyon İhdası </vt:lpstr>
      <vt:lpstr>Pozisyon İhdası </vt:lpstr>
      <vt:lpstr>Pozisyon İhdas Talepleri</vt:lpstr>
      <vt:lpstr>  Açıktan Atama ve Alım İzni</vt:lpstr>
      <vt:lpstr>Açıktan Atama ve Alım İzni</vt:lpstr>
      <vt:lpstr>Vize İşlemleri</vt:lpstr>
      <vt:lpstr>Personel Unvan Değişikliği</vt:lpstr>
      <vt:lpstr>  Genel Esaslar</vt:lpstr>
      <vt:lpstr>Genel Esaslar</vt:lpstr>
      <vt:lpstr>Genel Esaslar</vt:lpstr>
      <vt:lpstr>Genel Esaslar</vt:lpstr>
      <vt:lpstr>Genel Esaslar</vt:lpstr>
      <vt:lpstr>Ücret Belirleme</vt:lpstr>
      <vt:lpstr>Ücret Belirleme</vt:lpstr>
      <vt:lpstr>Ücret Belirleme</vt:lpstr>
      <vt:lpstr>   İstihdam Usulleri</vt:lpstr>
      <vt:lpstr>İstihdam Usulleri</vt:lpstr>
      <vt:lpstr>İstihdam Usulleri</vt:lpstr>
      <vt:lpstr>Sınav İstisnaları</vt:lpstr>
      <vt:lpstr>   İlan</vt:lpstr>
      <vt:lpstr>Komisyon Oluşturulması</vt:lpstr>
      <vt:lpstr>Komisyonun Görevleri</vt:lpstr>
      <vt:lpstr>   Koşullar (Nitelikler)</vt:lpstr>
      <vt:lpstr>İstenecek Belgeler</vt:lpstr>
      <vt:lpstr>İlanda Bulunması Gereken Hususlar</vt:lpstr>
      <vt:lpstr>Sözleşme İmzalama</vt:lpstr>
      <vt:lpstr>Bildirim</vt:lpstr>
      <vt:lpstr> Çalışma Süreleri ve Usulleri</vt:lpstr>
      <vt:lpstr>Çalışma Süreleri ve Usulleri</vt:lpstr>
      <vt:lpstr>Çalışma Süreleri ve Usulleri</vt:lpstr>
      <vt:lpstr>Çalışma Süreleri ve Usulleri</vt:lpstr>
      <vt:lpstr>İzinler/Yıllık</vt:lpstr>
      <vt:lpstr>İzinler/Yıllık</vt:lpstr>
      <vt:lpstr>İzinler/Analık-Doğum</vt:lpstr>
      <vt:lpstr>İzinler/Analık-Doğum</vt:lpstr>
      <vt:lpstr>İzinler/Analık-Doğum</vt:lpstr>
      <vt:lpstr>İzinler/Analık-Doğum</vt:lpstr>
      <vt:lpstr>             İzinler/Süt İzni</vt:lpstr>
      <vt:lpstr>İzinler/Babalık-Evlenme-Ölüm</vt:lpstr>
      <vt:lpstr>İzinler/Sağlık</vt:lpstr>
      <vt:lpstr>İzinler/Engelli-Süreğen Hastalık</vt:lpstr>
      <vt:lpstr>İzinler/Takdire Bağlı</vt:lpstr>
      <vt:lpstr>  İzinler/Evlat Edinme</vt:lpstr>
      <vt:lpstr>İzinler/Refakat</vt:lpstr>
      <vt:lpstr>İzinler/Refakat</vt:lpstr>
      <vt:lpstr>İzinler/Hastalık</vt:lpstr>
      <vt:lpstr> Yeniden Hizmete Alınma/Askı </vt:lpstr>
      <vt:lpstr>Yeniden Hizmete Alınma/Askı</vt:lpstr>
      <vt:lpstr>Yeniden Hizmete Alınma/Askı</vt:lpstr>
      <vt:lpstr>Yeniden Hizmete Alınma</vt:lpstr>
      <vt:lpstr>Yeniden Hizmete Alınma</vt:lpstr>
      <vt:lpstr>Sözleşme Yenilememe (Personel)</vt:lpstr>
      <vt:lpstr>Tek Taraflı Fesih (Personel)</vt:lpstr>
      <vt:lpstr>Tek Taraflı Fesih (Kurum)</vt:lpstr>
      <vt:lpstr>Tek Taraflı Fesih (Kurum)</vt:lpstr>
      <vt:lpstr>Doğal Fesih</vt:lpstr>
      <vt:lpstr>  Yasaklılık Hali</vt:lpstr>
      <vt:lpstr>İş Sonu Tazminatı</vt:lpstr>
      <vt:lpstr>İş Sonu Tazminatı</vt:lpstr>
      <vt:lpstr>İş Sonu Tazminatı</vt:lpstr>
      <vt:lpstr>İş Sonu Tazminatı</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Gökce</dc:creator>
  <cp:lastModifiedBy>Personel</cp:lastModifiedBy>
  <cp:revision>238</cp:revision>
  <dcterms:created xsi:type="dcterms:W3CDTF">2018-11-06T06:51:16Z</dcterms:created>
  <dcterms:modified xsi:type="dcterms:W3CDTF">2022-01-13T10:02:26Z</dcterms:modified>
</cp:coreProperties>
</file>