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6" r:id="rId2"/>
    <p:sldId id="296" r:id="rId3"/>
    <p:sldId id="258" r:id="rId4"/>
    <p:sldId id="259" r:id="rId5"/>
    <p:sldId id="260" r:id="rId6"/>
    <p:sldId id="261" r:id="rId7"/>
    <p:sldId id="285" r:id="rId8"/>
    <p:sldId id="286" r:id="rId9"/>
    <p:sldId id="284" r:id="rId10"/>
    <p:sldId id="264" r:id="rId11"/>
    <p:sldId id="265" r:id="rId12"/>
    <p:sldId id="287" r:id="rId13"/>
    <p:sldId id="283" r:id="rId14"/>
    <p:sldId id="298" r:id="rId15"/>
    <p:sldId id="297" r:id="rId16"/>
    <p:sldId id="268" r:id="rId17"/>
    <p:sldId id="290" r:id="rId18"/>
    <p:sldId id="289" r:id="rId19"/>
    <p:sldId id="307" r:id="rId20"/>
    <p:sldId id="304" r:id="rId21"/>
    <p:sldId id="305" r:id="rId22"/>
    <p:sldId id="303" r:id="rId23"/>
    <p:sldId id="279" r:id="rId24"/>
    <p:sldId id="302" r:id="rId25"/>
    <p:sldId id="269" r:id="rId26"/>
    <p:sldId id="291" r:id="rId27"/>
    <p:sldId id="306" r:id="rId28"/>
    <p:sldId id="280" r:id="rId29"/>
    <p:sldId id="270" r:id="rId30"/>
    <p:sldId id="292" r:id="rId31"/>
    <p:sldId id="271" r:id="rId32"/>
    <p:sldId id="300" r:id="rId33"/>
    <p:sldId id="299" r:id="rId34"/>
    <p:sldId id="293" r:id="rId35"/>
    <p:sldId id="301" r:id="rId36"/>
    <p:sldId id="272" r:id="rId37"/>
    <p:sldId id="274" r:id="rId38"/>
    <p:sldId id="294" r:id="rId39"/>
    <p:sldId id="273" r:id="rId40"/>
    <p:sldId id="275" r:id="rId41"/>
    <p:sldId id="295" r:id="rId42"/>
    <p:sldId id="276" r:id="rId43"/>
    <p:sldId id="282" r:id="rId44"/>
    <p:sldId id="277" r:id="rId45"/>
    <p:sldId id="278" r:id="rId4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3" autoAdjust="0"/>
    <p:restoredTop sz="94624" autoAdjust="0"/>
  </p:normalViewPr>
  <p:slideViewPr>
    <p:cSldViewPr>
      <p:cViewPr varScale="1">
        <p:scale>
          <a:sx n="74" d="100"/>
          <a:sy n="74" d="100"/>
        </p:scale>
        <p:origin x="104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9EFCF4-9062-4203-9FB4-836C740CF76D}" type="datetimeFigureOut">
              <a:rPr lang="tr-TR" smtClean="0"/>
              <a:pPr/>
              <a:t>13.01.2022</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BB843E-5223-4E6E-807E-66E16E6A0282}" type="slidenum">
              <a:rPr lang="tr-TR" smtClean="0"/>
              <a:pPr/>
              <a:t>‹#›</a:t>
            </a:fld>
            <a:endParaRPr lang="tr-TR"/>
          </a:p>
        </p:txBody>
      </p:sp>
    </p:spTree>
    <p:extLst>
      <p:ext uri="{BB962C8B-B14F-4D97-AF65-F5344CB8AC3E}">
        <p14:creationId xmlns:p14="http://schemas.microsoft.com/office/powerpoint/2010/main" val="1755043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30" name="29 Veri Yer Tutucusu"/>
          <p:cNvSpPr>
            <a:spLocks noGrp="1"/>
          </p:cNvSpPr>
          <p:nvPr>
            <p:ph type="dt" sz="half" idx="10"/>
          </p:nvPr>
        </p:nvSpPr>
        <p:spPr/>
        <p:txBody>
          <a:bodyPr/>
          <a:lstStyle/>
          <a:p>
            <a:fld id="{A23720DD-5B6D-40BF-8493-A6B52D484E6B}" type="datetimeFigureOut">
              <a:rPr lang="tr-TR" smtClean="0"/>
              <a:pPr/>
              <a:t>13.01.2022</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A23720DD-5B6D-40BF-8493-A6B52D484E6B}" type="datetimeFigureOut">
              <a:rPr lang="tr-TR" smtClean="0"/>
              <a:pPr/>
              <a:t>13.01.2022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A23720DD-5B6D-40BF-8493-A6B52D484E6B}" type="datetimeFigureOut">
              <a:rPr lang="tr-TR" smtClean="0"/>
              <a:pPr/>
              <a:t>13.01.2022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A23720DD-5B6D-40BF-8493-A6B52D484E6B}" type="datetimeFigureOut">
              <a:rPr lang="tr-TR" smtClean="0"/>
              <a:pPr/>
              <a:t>13.01.2022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pPr/>
              <a:t>13.01.2022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A23720DD-5B6D-40BF-8493-A6B52D484E6B}" type="datetimeFigureOut">
              <a:rPr lang="tr-TR" smtClean="0"/>
              <a:pPr/>
              <a:t>13.01.2022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6 Veri Yer Tutucusu"/>
          <p:cNvSpPr>
            <a:spLocks noGrp="1"/>
          </p:cNvSpPr>
          <p:nvPr>
            <p:ph type="dt" sz="half" idx="10"/>
          </p:nvPr>
        </p:nvSpPr>
        <p:spPr/>
        <p:txBody>
          <a:bodyPr/>
          <a:lstStyle/>
          <a:p>
            <a:fld id="{A23720DD-5B6D-40BF-8493-A6B52D484E6B}" type="datetimeFigureOut">
              <a:rPr lang="tr-TR" smtClean="0"/>
              <a:pPr/>
              <a:t>13.01.2022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2 Veri Yer Tutucusu"/>
          <p:cNvSpPr>
            <a:spLocks noGrp="1"/>
          </p:cNvSpPr>
          <p:nvPr>
            <p:ph type="dt" sz="half" idx="10"/>
          </p:nvPr>
        </p:nvSpPr>
        <p:spPr/>
        <p:txBody>
          <a:bodyPr/>
          <a:lstStyle/>
          <a:p>
            <a:fld id="{A23720DD-5B6D-40BF-8493-A6B52D484E6B}" type="datetimeFigureOut">
              <a:rPr lang="tr-TR" smtClean="0"/>
              <a:pPr/>
              <a:t>13.01.2022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pPr/>
              <a:t>13.01.2022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A23720DD-5B6D-40BF-8493-A6B52D484E6B}" type="datetimeFigureOut">
              <a:rPr lang="tr-TR" smtClean="0"/>
              <a:pPr/>
              <a:t>13.01.2022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13.01.2022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F302176B-0E47-46AC-8F43-DAB4B8A37D06}"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23720DD-5B6D-40BF-8493-A6B52D484E6B}" type="datetimeFigureOut">
              <a:rPr lang="tr-TR" smtClean="0"/>
              <a:pPr/>
              <a:t>13.01.2022</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02176B-0E47-46AC-8F43-DAB4B8A37D06}"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533400" y="928670"/>
            <a:ext cx="7851648" cy="3286148"/>
          </a:xfrm>
        </p:spPr>
        <p:txBody>
          <a:bodyPr>
            <a:normAutofit/>
          </a:bodyPr>
          <a:lstStyle/>
          <a:p>
            <a:pPr algn="ctr"/>
            <a:r>
              <a:rPr lang="tr-TR" sz="3100" b="1" dirty="0">
                <a:solidFill>
                  <a:srgbClr val="FF0000"/>
                </a:solidFill>
                <a:latin typeface="Bradley Hand ITC" pitchFamily="66" charset="0"/>
                <a:cs typeface="Times New Roman" panose="02020603050405020304" pitchFamily="18" charset="0"/>
              </a:rPr>
              <a:t>BİRLİKTE DÜŞÜNELİM</a:t>
            </a:r>
            <a:r>
              <a:rPr lang="tr-TR" sz="3100" b="1" dirty="0">
                <a:solidFill>
                  <a:srgbClr val="FF0000"/>
                </a:solidFill>
                <a:latin typeface="Bradley Hand ITC" pitchFamily="66" charset="0"/>
                <a:cs typeface="Times New Roman" panose="02020603050405020304" pitchFamily="18" charset="0"/>
                <a:sym typeface="Wingdings" pitchFamily="2" charset="2"/>
              </a:rPr>
              <a:t></a:t>
            </a:r>
            <a:r>
              <a:rPr lang="tr-TR" sz="3100" dirty="0">
                <a:latin typeface="Bookman Old Style" pitchFamily="18" charset="0"/>
                <a:cs typeface="Times New Roman" panose="02020603050405020304" pitchFamily="18" charset="0"/>
              </a:rPr>
              <a:t/>
            </a:r>
            <a:br>
              <a:rPr lang="tr-TR" sz="3100" dirty="0">
                <a:latin typeface="Bookman Old Style" pitchFamily="18" charset="0"/>
                <a:cs typeface="Times New Roman" panose="02020603050405020304" pitchFamily="18" charset="0"/>
              </a:rPr>
            </a:br>
            <a:r>
              <a:rPr lang="tr-TR" sz="3100" dirty="0">
                <a:latin typeface="Bookman Old Style" pitchFamily="18" charset="0"/>
                <a:cs typeface="Times New Roman" panose="02020603050405020304" pitchFamily="18" charset="0"/>
              </a:rPr>
              <a:t/>
            </a:r>
            <a:br>
              <a:rPr lang="tr-TR" sz="3100" dirty="0">
                <a:latin typeface="Bookman Old Style" pitchFamily="18" charset="0"/>
                <a:cs typeface="Times New Roman" panose="02020603050405020304" pitchFamily="18" charset="0"/>
              </a:rPr>
            </a:br>
            <a:r>
              <a:rPr lang="tr-TR" sz="3100" b="1" dirty="0">
                <a:latin typeface="Bookman Old Style" pitchFamily="18" charset="0"/>
                <a:cs typeface="Times New Roman" panose="02020603050405020304" pitchFamily="18" charset="0"/>
              </a:rPr>
              <a:t>İDARİ </a:t>
            </a:r>
            <a:r>
              <a:rPr lang="tr-TR" sz="3100" b="1">
                <a:latin typeface="Bookman Old Style" pitchFamily="18" charset="0"/>
                <a:cs typeface="Times New Roman" panose="02020603050405020304" pitchFamily="18" charset="0"/>
              </a:rPr>
              <a:t>KADRO İŞLEMLERİ</a:t>
            </a:r>
            <a:r>
              <a:rPr lang="tr-TR" sz="3100" b="1" dirty="0">
                <a:latin typeface="Bookman Old Style" pitchFamily="18" charset="0"/>
                <a:cs typeface="Times New Roman" panose="02020603050405020304" pitchFamily="18" charset="0"/>
              </a:rPr>
              <a:t/>
            </a:r>
            <a:br>
              <a:rPr lang="tr-TR" sz="3100" b="1" dirty="0">
                <a:latin typeface="Bookman Old Style" pitchFamily="18" charset="0"/>
                <a:cs typeface="Times New Roman" panose="02020603050405020304" pitchFamily="18" charset="0"/>
              </a:rPr>
            </a:br>
            <a:r>
              <a:rPr lang="tr-TR" sz="3100" b="1" dirty="0">
                <a:latin typeface="Bookman Old Style" pitchFamily="18" charset="0"/>
                <a:cs typeface="Times New Roman" panose="02020603050405020304" pitchFamily="18" charset="0"/>
              </a:rPr>
              <a:t/>
            </a:r>
            <a:br>
              <a:rPr lang="tr-TR" sz="3100" b="1" dirty="0">
                <a:latin typeface="Bookman Old Style" pitchFamily="18" charset="0"/>
                <a:cs typeface="Times New Roman" panose="02020603050405020304" pitchFamily="18" charset="0"/>
              </a:rPr>
            </a:br>
            <a:r>
              <a:rPr lang="tr-TR" sz="2000" dirty="0">
                <a:latin typeface="Bookman Old Style" pitchFamily="18" charset="0"/>
                <a:cs typeface="Times New Roman" panose="02020603050405020304" pitchFamily="18" charset="0"/>
              </a:rPr>
              <a:t>(MEMUR-SÜREKLİ İŞÇİ-SÖZLEŞMELİ PERSONEL)</a:t>
            </a:r>
            <a:endParaRPr lang="tr-TR" sz="2000" b="1" dirty="0">
              <a:latin typeface="Bookman Old Style" pitchFamily="18" charset="0"/>
              <a:cs typeface="Times New Roman" panose="02020603050405020304" pitchFamily="18" charset="0"/>
            </a:endParaRPr>
          </a:p>
        </p:txBody>
      </p:sp>
      <p:sp>
        <p:nvSpPr>
          <p:cNvPr id="3" name="Alt Başlık 2"/>
          <p:cNvSpPr>
            <a:spLocks noGrp="1"/>
          </p:cNvSpPr>
          <p:nvPr>
            <p:ph type="subTitle" idx="1"/>
          </p:nvPr>
        </p:nvSpPr>
        <p:spPr>
          <a:xfrm>
            <a:off x="533400" y="3929066"/>
            <a:ext cx="7854696" cy="2214578"/>
          </a:xfrm>
        </p:spPr>
        <p:txBody>
          <a:bodyPr>
            <a:normAutofit lnSpcReduction="10000"/>
          </a:bodyPr>
          <a:lstStyle/>
          <a:p>
            <a:endParaRPr lang="tr-TR" sz="2300" dirty="0">
              <a:latin typeface="Bookman Old Style" pitchFamily="18" charset="0"/>
              <a:cs typeface="Times New Roman" panose="02020603050405020304" pitchFamily="18" charset="0"/>
            </a:endParaRPr>
          </a:p>
          <a:p>
            <a:endParaRPr lang="tr-TR" sz="2300" dirty="0" smtClean="0">
              <a:solidFill>
                <a:schemeClr val="tx1"/>
              </a:solidFill>
              <a:latin typeface="Bookman Old Style" pitchFamily="18" charset="0"/>
              <a:cs typeface="Times New Roman" panose="02020603050405020304" pitchFamily="18" charset="0"/>
            </a:endParaRPr>
          </a:p>
          <a:p>
            <a:pPr algn="ctr"/>
            <a:endParaRPr lang="tr-TR" sz="2300" dirty="0" smtClean="0">
              <a:solidFill>
                <a:schemeClr val="tx1"/>
              </a:solidFill>
              <a:latin typeface="Bookman Old Style" pitchFamily="18" charset="0"/>
              <a:cs typeface="Times New Roman" panose="02020603050405020304" pitchFamily="18" charset="0"/>
            </a:endParaRPr>
          </a:p>
          <a:p>
            <a:pPr algn="ctr"/>
            <a:r>
              <a:rPr lang="tr-TR" sz="2300" dirty="0" err="1" smtClean="0">
                <a:solidFill>
                  <a:schemeClr val="tx1"/>
                </a:solidFill>
                <a:latin typeface="Bookman Old Style" pitchFamily="18" charset="0"/>
                <a:cs typeface="Times New Roman" panose="02020603050405020304" pitchFamily="18" charset="0"/>
              </a:rPr>
              <a:t>Sayime</a:t>
            </a:r>
            <a:r>
              <a:rPr lang="tr-TR" sz="2300" dirty="0" smtClean="0">
                <a:solidFill>
                  <a:schemeClr val="tx1"/>
                </a:solidFill>
                <a:latin typeface="Bookman Old Style" pitchFamily="18" charset="0"/>
                <a:cs typeface="Times New Roman" panose="02020603050405020304" pitchFamily="18" charset="0"/>
              </a:rPr>
              <a:t> KILIÇARSLAN</a:t>
            </a:r>
          </a:p>
          <a:p>
            <a:pPr algn="ctr"/>
            <a:endParaRPr lang="tr-TR" sz="1200" dirty="0">
              <a:solidFill>
                <a:schemeClr val="tx1"/>
              </a:solidFill>
              <a:latin typeface="Bookman Old Style" pitchFamily="18" charset="0"/>
              <a:cs typeface="Times New Roman" panose="02020603050405020304" pitchFamily="18" charset="0"/>
            </a:endParaRPr>
          </a:p>
          <a:p>
            <a:pPr algn="ctr"/>
            <a:r>
              <a:rPr lang="tr-TR" sz="2300" dirty="0">
                <a:solidFill>
                  <a:schemeClr val="tx1"/>
                </a:solidFill>
                <a:latin typeface="Bookman Old Style" pitchFamily="18" charset="0"/>
                <a:cs typeface="Times New Roman" panose="02020603050405020304" pitchFamily="18" charset="0"/>
              </a:rPr>
              <a:t>13 Ocak 2022</a:t>
            </a:r>
          </a:p>
        </p:txBody>
      </p:sp>
    </p:spTree>
    <p:extLst>
      <p:ext uri="{BB962C8B-B14F-4D97-AF65-F5344CB8AC3E}">
        <p14:creationId xmlns:p14="http://schemas.microsoft.com/office/powerpoint/2010/main" val="27094349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0"/>
            <a:ext cx="8229600" cy="1143000"/>
          </a:xfrm>
        </p:spPr>
        <p:txBody>
          <a:bodyPr>
            <a:normAutofit fontScale="90000"/>
          </a:bodyPr>
          <a:lstStyle/>
          <a:p>
            <a:r>
              <a:rPr lang="tr-TR" dirty="0"/>
              <a:t/>
            </a:r>
            <a:br>
              <a:rPr lang="tr-TR" dirty="0"/>
            </a:br>
            <a:r>
              <a:rPr lang="tr-TR" sz="3900" b="1" dirty="0"/>
              <a:t>Kadro İhdası </a:t>
            </a:r>
          </a:p>
        </p:txBody>
      </p:sp>
      <p:sp>
        <p:nvSpPr>
          <p:cNvPr id="3" name="2 İçerik Yer Tutucusu"/>
          <p:cNvSpPr>
            <a:spLocks noGrp="1"/>
          </p:cNvSpPr>
          <p:nvPr>
            <p:ph idx="1"/>
          </p:nvPr>
        </p:nvSpPr>
        <p:spPr/>
        <p:txBody>
          <a:bodyPr>
            <a:normAutofit/>
          </a:bodyPr>
          <a:lstStyle/>
          <a:p>
            <a:endParaRPr lang="tr-TR" dirty="0"/>
          </a:p>
          <a:p>
            <a:r>
              <a:rPr lang="tr-TR" dirty="0"/>
              <a:t>Engelli ve eski hükümlü çalıştırma zorunluluğu,</a:t>
            </a:r>
          </a:p>
          <a:p>
            <a:r>
              <a:rPr lang="tr-TR" dirty="0"/>
              <a:t>Askerlik hizmeti dönüşü,</a:t>
            </a:r>
          </a:p>
          <a:p>
            <a:pPr>
              <a:buNone/>
            </a:pPr>
            <a:r>
              <a:rPr lang="tr-TR" dirty="0"/>
              <a:t>    yapılacak işçi atamaları için boş kadro bulunmaması durumunda kadro ihdas edilmeksizin atama işlemi tesis edilmemesi gerekmektedir (SBB-25/10/2019 t.-4005 s. yazısı.).</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142852"/>
            <a:ext cx="8229600" cy="1143000"/>
          </a:xfrm>
        </p:spPr>
        <p:txBody>
          <a:bodyPr>
            <a:normAutofit fontScale="90000"/>
          </a:bodyPr>
          <a:lstStyle/>
          <a:p>
            <a:r>
              <a:rPr lang="tr-TR" dirty="0"/>
              <a:t/>
            </a:r>
            <a:br>
              <a:rPr lang="tr-TR" dirty="0"/>
            </a:br>
            <a:r>
              <a:rPr lang="tr-TR" sz="3900" b="1" dirty="0"/>
              <a:t>Pozisyon İhdası </a:t>
            </a:r>
          </a:p>
        </p:txBody>
      </p:sp>
      <p:sp>
        <p:nvSpPr>
          <p:cNvPr id="3" name="2 İçerik Yer Tutucusu"/>
          <p:cNvSpPr>
            <a:spLocks noGrp="1"/>
          </p:cNvSpPr>
          <p:nvPr>
            <p:ph idx="1"/>
          </p:nvPr>
        </p:nvSpPr>
        <p:spPr/>
        <p:txBody>
          <a:bodyPr>
            <a:normAutofit lnSpcReduction="10000"/>
          </a:bodyPr>
          <a:lstStyle/>
          <a:p>
            <a:endParaRPr lang="tr-TR" dirty="0"/>
          </a:p>
          <a:p>
            <a:pPr>
              <a:buNone/>
            </a:pPr>
            <a:endParaRPr lang="tr-TR" dirty="0"/>
          </a:p>
          <a:p>
            <a:pPr lvl="0"/>
            <a:r>
              <a:rPr lang="tr-TR" dirty="0"/>
              <a:t>Sözleşmeli personel pozisyonları; sayı, unvan, nitelik, sözleşme ücreti ve sürelerinin belirlenmesi suretiyle merkezde toplam sayı olarak, taşrada ise bölge veya il bazında Cumhurbaşkanınca ihdas edilebilir (2 sayılı CB-Md. 8/2-a).</a:t>
            </a:r>
          </a:p>
          <a:p>
            <a:pPr lvl="0"/>
            <a:endParaRPr lang="tr-TR" dirty="0"/>
          </a:p>
          <a:p>
            <a:pPr>
              <a:buNone/>
            </a:pPr>
            <a:endParaRPr lang="tr-TR" dirty="0"/>
          </a:p>
          <a:p>
            <a:pPr>
              <a:buNone/>
            </a:pPr>
            <a:r>
              <a:rPr lang="tr-TR" dirty="0"/>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0"/>
            <a:ext cx="8229600" cy="1143000"/>
          </a:xfrm>
        </p:spPr>
        <p:txBody>
          <a:bodyPr>
            <a:normAutofit/>
          </a:bodyPr>
          <a:lstStyle/>
          <a:p>
            <a:r>
              <a:rPr lang="tr-TR" sz="3500" b="1" dirty="0"/>
              <a:t>Pozisyon İhdası</a:t>
            </a:r>
          </a:p>
        </p:txBody>
      </p:sp>
      <p:sp>
        <p:nvSpPr>
          <p:cNvPr id="3" name="2 İçerik Yer Tutucusu"/>
          <p:cNvSpPr>
            <a:spLocks noGrp="1"/>
          </p:cNvSpPr>
          <p:nvPr>
            <p:ph idx="1"/>
          </p:nvPr>
        </p:nvSpPr>
        <p:spPr/>
        <p:txBody>
          <a:bodyPr/>
          <a:lstStyle/>
          <a:p>
            <a:pPr lvl="0"/>
            <a:endParaRPr lang="tr-TR" dirty="0"/>
          </a:p>
          <a:p>
            <a:pPr lvl="0"/>
            <a:endParaRPr lang="tr-TR" dirty="0"/>
          </a:p>
          <a:p>
            <a:pPr lvl="0"/>
            <a:r>
              <a:rPr lang="tr-TR" dirty="0"/>
              <a:t>İhdas işlemleri tamamlanmaksızın sözleşmeli personel çalıştırılamaz. (2 sayılı CB-Md. 8/3)</a:t>
            </a:r>
          </a:p>
          <a:p>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0"/>
            <a:ext cx="8229600" cy="1143000"/>
          </a:xfrm>
        </p:spPr>
        <p:txBody>
          <a:bodyPr>
            <a:normAutofit/>
          </a:bodyPr>
          <a:lstStyle/>
          <a:p>
            <a:r>
              <a:rPr lang="tr-TR" sz="3500" b="1" dirty="0"/>
              <a:t>Kadro/Pozisyon İhdas Talepleri</a:t>
            </a:r>
          </a:p>
        </p:txBody>
      </p:sp>
      <p:sp>
        <p:nvSpPr>
          <p:cNvPr id="3" name="2 İçerik Yer Tutucusu"/>
          <p:cNvSpPr>
            <a:spLocks noGrp="1"/>
          </p:cNvSpPr>
          <p:nvPr>
            <p:ph idx="1"/>
          </p:nvPr>
        </p:nvSpPr>
        <p:spPr/>
        <p:txBody>
          <a:bodyPr/>
          <a:lstStyle/>
          <a:p>
            <a:pPr lvl="0"/>
            <a:endParaRPr lang="tr-TR" dirty="0"/>
          </a:p>
          <a:p>
            <a:pPr lvl="0"/>
            <a:r>
              <a:rPr lang="tr-TR" dirty="0"/>
              <a:t>Memur, sürekli işçi kadroları ile sözleşmeli personel pozisyonlarına ilişkin ihdas talepleri, Bütçe Yönetim Enformasyon Sistemine gerekçe eklenmek suretiyle girilir.  Resmî yazı ile birlikte Cumhurbaşkanlığı İdari İşleri Başkanlığına gönderilir. (CB İdari İşler Bşk. PPGM-15.12.2020 t.-48677 s. yazısı)</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24081" y="404664"/>
            <a:ext cx="9147170" cy="5209853"/>
          </a:xfrm>
          <a:prstGeom prst="rect">
            <a:avLst/>
          </a:prstGeom>
        </p:spPr>
      </p:pic>
    </p:spTree>
    <p:extLst>
      <p:ext uri="{BB962C8B-B14F-4D97-AF65-F5344CB8AC3E}">
        <p14:creationId xmlns:p14="http://schemas.microsoft.com/office/powerpoint/2010/main" val="28555729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pic>
        <p:nvPicPr>
          <p:cNvPr id="4" name="İçerik Yer Tutucusu 3"/>
          <p:cNvPicPr>
            <a:picLocks noGrp="1" noChangeAspect="1"/>
          </p:cNvPicPr>
          <p:nvPr>
            <p:ph idx="1"/>
          </p:nvPr>
        </p:nvPicPr>
        <p:blipFill>
          <a:blip r:embed="rId2"/>
          <a:stretch>
            <a:fillRect/>
          </a:stretch>
        </p:blipFill>
        <p:spPr>
          <a:xfrm>
            <a:off x="35496" y="1484785"/>
            <a:ext cx="9108504" cy="4839816"/>
          </a:xfrm>
          <a:prstGeom prst="rect">
            <a:avLst/>
          </a:prstGeom>
        </p:spPr>
      </p:pic>
      <p:pic>
        <p:nvPicPr>
          <p:cNvPr id="5" name="Resim 4"/>
          <p:cNvPicPr>
            <a:picLocks noChangeAspect="1"/>
          </p:cNvPicPr>
          <p:nvPr/>
        </p:nvPicPr>
        <p:blipFill>
          <a:blip r:embed="rId3"/>
          <a:stretch>
            <a:fillRect/>
          </a:stretch>
        </p:blipFill>
        <p:spPr>
          <a:xfrm>
            <a:off x="-43964" y="-99392"/>
            <a:ext cx="9143041" cy="6738498"/>
          </a:xfrm>
          <a:prstGeom prst="rect">
            <a:avLst/>
          </a:prstGeom>
        </p:spPr>
      </p:pic>
    </p:spTree>
    <p:extLst>
      <p:ext uri="{BB962C8B-B14F-4D97-AF65-F5344CB8AC3E}">
        <p14:creationId xmlns:p14="http://schemas.microsoft.com/office/powerpoint/2010/main" val="9847826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0"/>
            <a:ext cx="8229600" cy="1143000"/>
          </a:xfrm>
        </p:spPr>
        <p:txBody>
          <a:bodyPr>
            <a:normAutofit fontScale="90000"/>
          </a:bodyPr>
          <a:lstStyle/>
          <a:p>
            <a:r>
              <a:rPr lang="tr-TR" dirty="0"/>
              <a:t/>
            </a:r>
            <a:br>
              <a:rPr lang="tr-TR" dirty="0"/>
            </a:br>
            <a:r>
              <a:rPr lang="tr-TR" dirty="0"/>
              <a:t/>
            </a:r>
            <a:br>
              <a:rPr lang="tr-TR" dirty="0"/>
            </a:br>
            <a:r>
              <a:rPr lang="tr-TR" sz="3900" b="1" dirty="0"/>
              <a:t>Kadro Dağılımı ve Birimler Arası Aktarmalar</a:t>
            </a:r>
            <a:endParaRPr lang="tr-TR" dirty="0"/>
          </a:p>
        </p:txBody>
      </p:sp>
      <p:sp>
        <p:nvSpPr>
          <p:cNvPr id="3" name="2 İçerik Yer Tutucusu"/>
          <p:cNvSpPr>
            <a:spLocks noGrp="1"/>
          </p:cNvSpPr>
          <p:nvPr>
            <p:ph idx="1"/>
          </p:nvPr>
        </p:nvSpPr>
        <p:spPr/>
        <p:txBody>
          <a:bodyPr>
            <a:normAutofit/>
          </a:bodyPr>
          <a:lstStyle/>
          <a:p>
            <a:pPr>
              <a:buNone/>
            </a:pPr>
            <a:r>
              <a:rPr lang="tr-TR" dirty="0"/>
              <a:t>   </a:t>
            </a:r>
          </a:p>
          <a:p>
            <a:pPr>
              <a:buNone/>
            </a:pPr>
            <a:r>
              <a:rPr lang="tr-TR" dirty="0"/>
              <a:t>   Kadrolar, Cumhurbaşkanlığı Kararnamesi’ne eklendikleri tarihten itibaren bir ay içinde ilgili kurumlar tarafından;</a:t>
            </a:r>
          </a:p>
          <a:p>
            <a:r>
              <a:rPr lang="tr-TR" dirty="0"/>
              <a:t>Yurt içinde; unvan, sınıf, derece, adet, birim ve teşkilat belirtilmek suretiyle,</a:t>
            </a:r>
          </a:p>
          <a:p>
            <a:r>
              <a:rPr lang="tr-TR" dirty="0"/>
              <a:t>Yurt dışında ise toplam sayı olarak dağıtılır ve kamu personeli bilgi sisteminin ilgili alanına kaydedilir.</a:t>
            </a:r>
          </a:p>
          <a:p>
            <a:pPr>
              <a:buNone/>
            </a:pPr>
            <a:r>
              <a:rPr lang="tr-TR" dirty="0"/>
              <a:t>    </a:t>
            </a:r>
          </a:p>
          <a:p>
            <a:endParaRPr lang="tr-TR" dirty="0"/>
          </a:p>
          <a:p>
            <a:endParaRPr lang="tr-TR" dirty="0"/>
          </a:p>
          <a:p>
            <a:endParaRPr lang="tr-TR" dirty="0"/>
          </a:p>
          <a:p>
            <a:endParaRPr lang="tr-T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0"/>
            <a:ext cx="8229600" cy="1143000"/>
          </a:xfrm>
        </p:spPr>
        <p:txBody>
          <a:bodyPr>
            <a:normAutofit/>
          </a:bodyPr>
          <a:lstStyle/>
          <a:p>
            <a:r>
              <a:rPr lang="tr-TR" sz="3500" b="1" dirty="0"/>
              <a:t>Kadro Dağılımı ve Birimler Arası Aktarmalar</a:t>
            </a:r>
            <a:endParaRPr lang="tr-TR" sz="3500" dirty="0"/>
          </a:p>
        </p:txBody>
      </p:sp>
      <p:sp>
        <p:nvSpPr>
          <p:cNvPr id="3" name="2 İçerik Yer Tutucusu"/>
          <p:cNvSpPr>
            <a:spLocks noGrp="1"/>
          </p:cNvSpPr>
          <p:nvPr>
            <p:ph idx="1"/>
          </p:nvPr>
        </p:nvSpPr>
        <p:spPr/>
        <p:txBody>
          <a:bodyPr/>
          <a:lstStyle/>
          <a:p>
            <a:endParaRPr lang="tr-TR" dirty="0"/>
          </a:p>
          <a:p>
            <a:r>
              <a:rPr lang="tr-TR" dirty="0"/>
              <a:t>Kadrolar, bu dağılımların Cumhurbaşkanlığınca onaylanmasını müteakip kullanılabilir. </a:t>
            </a:r>
          </a:p>
          <a:p>
            <a:r>
              <a:rPr lang="tr-TR" dirty="0"/>
              <a:t>Bu dağılımdan sonra kadrolarda yapılacak birim değişikliklerinde de aynı usule uyulur (2 sayılı CB-Md. 6/1-2).</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0"/>
            <a:ext cx="8229600" cy="1143000"/>
          </a:xfrm>
        </p:spPr>
        <p:txBody>
          <a:bodyPr>
            <a:normAutofit/>
          </a:bodyPr>
          <a:lstStyle/>
          <a:p>
            <a:r>
              <a:rPr lang="tr-TR" sz="3500" b="1" dirty="0"/>
              <a:t>Kadro Dağılımı ve Birimler Arası Aktarmalar</a:t>
            </a:r>
            <a:endParaRPr lang="tr-TR" sz="3500" dirty="0"/>
          </a:p>
        </p:txBody>
      </p:sp>
      <p:sp>
        <p:nvSpPr>
          <p:cNvPr id="3" name="2 İçerik Yer Tutucusu"/>
          <p:cNvSpPr>
            <a:spLocks noGrp="1"/>
          </p:cNvSpPr>
          <p:nvPr>
            <p:ph idx="1"/>
          </p:nvPr>
        </p:nvSpPr>
        <p:spPr/>
        <p:txBody>
          <a:bodyPr/>
          <a:lstStyle/>
          <a:p>
            <a:endParaRPr lang="tr-TR" dirty="0"/>
          </a:p>
          <a:p>
            <a:endParaRPr lang="tr-TR" dirty="0"/>
          </a:p>
          <a:p>
            <a:r>
              <a:rPr lang="tr-TR" dirty="0"/>
              <a:t>İhdas edilen veya değiştirilen kadrolar, bunlara ilişkin dağılım cetvellerinin onaylandığı tarihten itibaren geçerli olmak üzere kullanılır (2 sayılı CB-Md. 6/4).</a:t>
            </a:r>
          </a:p>
          <a:p>
            <a:endParaRPr lang="tr-T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7286" y="332656"/>
            <a:ext cx="9151286" cy="5445225"/>
          </a:xfrm>
          <a:prstGeom prst="rect">
            <a:avLst/>
          </a:prstGeom>
        </p:spPr>
      </p:pic>
    </p:spTree>
    <p:extLst>
      <p:ext uri="{BB962C8B-B14F-4D97-AF65-F5344CB8AC3E}">
        <p14:creationId xmlns:p14="http://schemas.microsoft.com/office/powerpoint/2010/main" val="21901802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214290"/>
            <a:ext cx="8229600" cy="1143000"/>
          </a:xfrm>
        </p:spPr>
        <p:txBody>
          <a:bodyPr>
            <a:normAutofit/>
          </a:bodyPr>
          <a:lstStyle/>
          <a:p>
            <a:r>
              <a:rPr lang="tr-TR" sz="3500" b="1" dirty="0"/>
              <a:t>Sunum İçeriği</a:t>
            </a:r>
          </a:p>
        </p:txBody>
      </p:sp>
      <p:sp>
        <p:nvSpPr>
          <p:cNvPr id="3" name="2 İçerik Yer Tutucusu"/>
          <p:cNvSpPr>
            <a:spLocks noGrp="1"/>
          </p:cNvSpPr>
          <p:nvPr>
            <p:ph idx="1"/>
          </p:nvPr>
        </p:nvSpPr>
        <p:spPr/>
        <p:txBody>
          <a:bodyPr/>
          <a:lstStyle/>
          <a:p>
            <a:r>
              <a:rPr lang="tr-TR" dirty="0"/>
              <a:t>İlgili Mevzuat,</a:t>
            </a:r>
          </a:p>
          <a:p>
            <a:r>
              <a:rPr lang="tr-TR" dirty="0"/>
              <a:t>Cetveller,</a:t>
            </a:r>
          </a:p>
          <a:p>
            <a:r>
              <a:rPr lang="tr-TR" dirty="0"/>
              <a:t>Kadro/Pozisyon İhdası,</a:t>
            </a:r>
          </a:p>
          <a:p>
            <a:r>
              <a:rPr lang="tr-TR" dirty="0"/>
              <a:t>Kadro Dağılımı ve Birimler Arası Aktarmalar,</a:t>
            </a:r>
          </a:p>
          <a:p>
            <a:r>
              <a:rPr lang="tr-TR" dirty="0"/>
              <a:t>Kadro Değişikliği,</a:t>
            </a:r>
          </a:p>
          <a:p>
            <a:r>
              <a:rPr lang="tr-TR" dirty="0"/>
              <a:t>Açıktan Atama ve Alım İzni,</a:t>
            </a:r>
          </a:p>
          <a:p>
            <a:r>
              <a:rPr lang="tr-TR" dirty="0"/>
              <a:t>Bildirim,</a:t>
            </a:r>
          </a:p>
          <a:p>
            <a:r>
              <a:rPr lang="tr-TR" dirty="0"/>
              <a:t>Sorumlu Kurum,</a:t>
            </a:r>
          </a:p>
          <a:p>
            <a:pPr>
              <a:buNone/>
            </a:pPr>
            <a:r>
              <a:rPr lang="tr-TR" dirty="0"/>
              <a:t>Başlıklarından oluşmaktadır.</a:t>
            </a:r>
          </a:p>
          <a:p>
            <a:endParaRPr lang="tr-TR" dirty="0"/>
          </a:p>
          <a:p>
            <a:endParaRPr lang="tr-TR" dirty="0"/>
          </a:p>
          <a:p>
            <a:endParaRPr lang="tr-TR" dirty="0"/>
          </a:p>
          <a:p>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6" name="İçerik Yer Tutucusu 5"/>
          <p:cNvPicPr>
            <a:picLocks noGrp="1" noChangeAspect="1"/>
          </p:cNvPicPr>
          <p:nvPr>
            <p:ph idx="1"/>
          </p:nvPr>
        </p:nvPicPr>
        <p:blipFill>
          <a:blip r:embed="rId2"/>
          <a:stretch>
            <a:fillRect/>
          </a:stretch>
        </p:blipFill>
        <p:spPr>
          <a:xfrm>
            <a:off x="0" y="604525"/>
            <a:ext cx="9173309" cy="5648950"/>
          </a:xfrm>
          <a:prstGeom prst="rect">
            <a:avLst/>
          </a:prstGeom>
        </p:spPr>
      </p:pic>
    </p:spTree>
    <p:extLst>
      <p:ext uri="{BB962C8B-B14F-4D97-AF65-F5344CB8AC3E}">
        <p14:creationId xmlns:p14="http://schemas.microsoft.com/office/powerpoint/2010/main" val="39954534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7286" y="332656"/>
            <a:ext cx="9151286" cy="5445225"/>
          </a:xfrm>
          <a:prstGeom prst="rect">
            <a:avLst/>
          </a:prstGeom>
        </p:spPr>
      </p:pic>
    </p:spTree>
    <p:extLst>
      <p:ext uri="{BB962C8B-B14F-4D97-AF65-F5344CB8AC3E}">
        <p14:creationId xmlns:p14="http://schemas.microsoft.com/office/powerpoint/2010/main" val="7164109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6" name="Resim 5"/>
          <p:cNvPicPr>
            <a:picLocks noChangeAspect="1"/>
          </p:cNvPicPr>
          <p:nvPr/>
        </p:nvPicPr>
        <p:blipFill>
          <a:blip r:embed="rId2"/>
          <a:stretch>
            <a:fillRect/>
          </a:stretch>
        </p:blipFill>
        <p:spPr>
          <a:xfrm>
            <a:off x="-23577" y="563759"/>
            <a:ext cx="9166785" cy="4896544"/>
          </a:xfrm>
          <a:prstGeom prst="rect">
            <a:avLst/>
          </a:prstGeom>
        </p:spPr>
      </p:pic>
      <p:sp>
        <p:nvSpPr>
          <p:cNvPr id="11" name="İçerik Yer Tutucusu 10"/>
          <p:cNvSpPr>
            <a:spLocks noGrp="1"/>
          </p:cNvSpPr>
          <p:nvPr>
            <p:ph idx="1"/>
          </p:nvPr>
        </p:nvSpPr>
        <p:spPr/>
        <p:txBody>
          <a:bodyPr/>
          <a:lstStyle/>
          <a:p>
            <a:r>
              <a:rPr lang="tr-TR" dirty="0"/>
              <a:t>.</a:t>
            </a:r>
          </a:p>
        </p:txBody>
      </p:sp>
    </p:spTree>
    <p:extLst>
      <p:ext uri="{BB962C8B-B14F-4D97-AF65-F5344CB8AC3E}">
        <p14:creationId xmlns:p14="http://schemas.microsoft.com/office/powerpoint/2010/main" val="6038701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214290"/>
            <a:ext cx="8229600" cy="1143000"/>
          </a:xfrm>
        </p:spPr>
        <p:txBody>
          <a:bodyPr>
            <a:noAutofit/>
          </a:bodyPr>
          <a:lstStyle/>
          <a:p>
            <a:r>
              <a:rPr lang="tr-TR" sz="3300" b="1" dirty="0"/>
              <a:t>Rapor</a:t>
            </a:r>
            <a:endParaRPr lang="tr-TR" sz="3500" dirty="0"/>
          </a:p>
        </p:txBody>
      </p:sp>
      <p:sp>
        <p:nvSpPr>
          <p:cNvPr id="3" name="2 İçerik Yer Tutucusu"/>
          <p:cNvSpPr>
            <a:spLocks noGrp="1"/>
          </p:cNvSpPr>
          <p:nvPr>
            <p:ph idx="1"/>
          </p:nvPr>
        </p:nvSpPr>
        <p:spPr>
          <a:xfrm>
            <a:off x="457200" y="1428736"/>
            <a:ext cx="8229600" cy="5214974"/>
          </a:xfrm>
        </p:spPr>
        <p:txBody>
          <a:bodyPr>
            <a:normAutofit/>
          </a:bodyPr>
          <a:lstStyle/>
          <a:p>
            <a:endParaRPr lang="tr-TR" dirty="0"/>
          </a:p>
          <a:p>
            <a:endParaRPr lang="tr-TR" dirty="0"/>
          </a:p>
          <a:p>
            <a:r>
              <a:rPr lang="tr-TR" dirty="0"/>
              <a:t>Onaylanan kadrolara ilişkin raporlar, Kurum-Kadro İşlemleri modülünde bulunan Raporlar kısmına düşer.</a:t>
            </a:r>
          </a:p>
          <a:p>
            <a:endParaRPr lang="tr-TR" dirty="0"/>
          </a:p>
          <a:p>
            <a:endParaRPr lang="tr-TR" dirty="0"/>
          </a:p>
          <a:p>
            <a:endParaRPr lang="tr-TR" dirty="0"/>
          </a:p>
          <a:p>
            <a:endParaRPr lang="tr-T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0" y="704088"/>
            <a:ext cx="9073008" cy="5443804"/>
          </a:xfrm>
          <a:prstGeom prst="rect">
            <a:avLst/>
          </a:prstGeom>
        </p:spPr>
      </p:pic>
    </p:spTree>
    <p:extLst>
      <p:ext uri="{BB962C8B-B14F-4D97-AF65-F5344CB8AC3E}">
        <p14:creationId xmlns:p14="http://schemas.microsoft.com/office/powerpoint/2010/main" val="16200612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0"/>
            <a:ext cx="8229600" cy="1143000"/>
          </a:xfrm>
        </p:spPr>
        <p:txBody>
          <a:bodyPr>
            <a:normAutofit fontScale="90000"/>
          </a:bodyPr>
          <a:lstStyle/>
          <a:p>
            <a:r>
              <a:rPr lang="tr-TR" dirty="0"/>
              <a:t/>
            </a:r>
            <a:br>
              <a:rPr lang="tr-TR" dirty="0"/>
            </a:br>
            <a:r>
              <a:rPr lang="tr-TR" dirty="0"/>
              <a:t/>
            </a:r>
            <a:br>
              <a:rPr lang="tr-TR" dirty="0"/>
            </a:br>
            <a:r>
              <a:rPr lang="tr-TR" dirty="0"/>
              <a:t/>
            </a:r>
            <a:br>
              <a:rPr lang="tr-TR" dirty="0"/>
            </a:br>
            <a:r>
              <a:rPr lang="tr-TR" dirty="0"/>
              <a:t/>
            </a:r>
            <a:br>
              <a:rPr lang="tr-TR" dirty="0"/>
            </a:br>
            <a:r>
              <a:rPr lang="tr-TR" dirty="0"/>
              <a:t/>
            </a:r>
            <a:br>
              <a:rPr lang="tr-TR" dirty="0"/>
            </a:br>
            <a:r>
              <a:rPr lang="tr-TR" dirty="0"/>
              <a:t/>
            </a:r>
            <a:br>
              <a:rPr lang="tr-TR" dirty="0"/>
            </a:br>
            <a:r>
              <a:rPr lang="tr-TR" dirty="0"/>
              <a:t/>
            </a:r>
            <a:br>
              <a:rPr lang="tr-TR" dirty="0"/>
            </a:br>
            <a:r>
              <a:rPr lang="tr-TR" dirty="0"/>
              <a:t/>
            </a:r>
            <a:br>
              <a:rPr lang="tr-TR" dirty="0"/>
            </a:br>
            <a:r>
              <a:rPr lang="tr-TR" dirty="0"/>
              <a:t/>
            </a:r>
            <a:br>
              <a:rPr lang="tr-TR" dirty="0"/>
            </a:br>
            <a:r>
              <a:rPr lang="tr-TR" dirty="0"/>
              <a:t/>
            </a:r>
            <a:br>
              <a:rPr lang="tr-TR" dirty="0"/>
            </a:br>
            <a:r>
              <a:rPr lang="tr-TR" dirty="0"/>
              <a:t/>
            </a:r>
            <a:br>
              <a:rPr lang="tr-TR" dirty="0"/>
            </a:br>
            <a:r>
              <a:rPr lang="tr-TR" dirty="0"/>
              <a:t> </a:t>
            </a:r>
            <a:br>
              <a:rPr lang="tr-TR" dirty="0"/>
            </a:br>
            <a:r>
              <a:rPr lang="tr-TR" sz="3900" b="1" dirty="0"/>
              <a:t>Kadro Değişikliği</a:t>
            </a:r>
          </a:p>
        </p:txBody>
      </p:sp>
      <p:sp>
        <p:nvSpPr>
          <p:cNvPr id="3" name="2 İçerik Yer Tutucusu"/>
          <p:cNvSpPr>
            <a:spLocks noGrp="1"/>
          </p:cNvSpPr>
          <p:nvPr>
            <p:ph idx="1"/>
          </p:nvPr>
        </p:nvSpPr>
        <p:spPr/>
        <p:txBody>
          <a:bodyPr>
            <a:normAutofit/>
          </a:bodyPr>
          <a:lstStyle/>
          <a:p>
            <a:pPr>
              <a:buNone/>
            </a:pPr>
            <a:endParaRPr lang="tr-TR" dirty="0"/>
          </a:p>
          <a:p>
            <a:pPr>
              <a:buNone/>
            </a:pPr>
            <a:endParaRPr lang="tr-TR" dirty="0"/>
          </a:p>
          <a:p>
            <a:r>
              <a:rPr lang="tr-TR" dirty="0"/>
              <a:t>Memur kadrolarından dolu olanlarında derece değişikliği Cumhurbaşkanlığınca yapılır (2 sayılı CB-Md. 7/1).</a:t>
            </a:r>
          </a:p>
          <a:p>
            <a:pPr>
              <a:buNone/>
            </a:pPr>
            <a:r>
              <a:rPr lang="tr-TR" dirty="0"/>
              <a:t> </a:t>
            </a:r>
          </a:p>
          <a:p>
            <a:pPr>
              <a:buNone/>
            </a:pPr>
            <a:endParaRPr lang="tr-TR" dirty="0"/>
          </a:p>
          <a:p>
            <a:endParaRPr lang="tr-T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0"/>
            <a:ext cx="8229600" cy="1143000"/>
          </a:xfrm>
        </p:spPr>
        <p:txBody>
          <a:bodyPr>
            <a:normAutofit/>
          </a:bodyPr>
          <a:lstStyle/>
          <a:p>
            <a:r>
              <a:rPr lang="tr-TR" sz="3500" b="1" dirty="0"/>
              <a:t>Kadro Değişikliği</a:t>
            </a:r>
            <a:endParaRPr lang="tr-TR" sz="3500" dirty="0"/>
          </a:p>
        </p:txBody>
      </p:sp>
      <p:sp>
        <p:nvSpPr>
          <p:cNvPr id="3" name="2 İçerik Yer Tutucusu"/>
          <p:cNvSpPr>
            <a:spLocks noGrp="1"/>
          </p:cNvSpPr>
          <p:nvPr>
            <p:ph idx="1"/>
          </p:nvPr>
        </p:nvSpPr>
        <p:spPr/>
        <p:txBody>
          <a:bodyPr/>
          <a:lstStyle/>
          <a:p>
            <a:pPr lvl="0"/>
            <a:r>
              <a:rPr lang="tr-TR" dirty="0"/>
              <a:t>Memur kadrolarından boş olanların;</a:t>
            </a:r>
          </a:p>
          <a:p>
            <a:pPr lvl="0">
              <a:buNone/>
            </a:pPr>
            <a:r>
              <a:rPr lang="tr-TR" dirty="0"/>
              <a:t>      1) sınıf, unvan ve derecelerinin değiştirilmesi, </a:t>
            </a:r>
          </a:p>
          <a:p>
            <a:pPr lvl="0">
              <a:buNone/>
            </a:pPr>
            <a:r>
              <a:rPr lang="tr-TR" dirty="0"/>
              <a:t>     2) İptali, </a:t>
            </a:r>
          </a:p>
          <a:p>
            <a:pPr>
              <a:buNone/>
            </a:pPr>
            <a:r>
              <a:rPr lang="tr-TR" dirty="0"/>
              <a:t>Cumhurbaşkanınca yapılır (2 sayılı CB-Md. 7/2).</a:t>
            </a:r>
          </a:p>
          <a:p>
            <a:endParaRPr lang="tr-T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7544" y="8246"/>
            <a:ext cx="8229600" cy="1143000"/>
          </a:xfrm>
        </p:spPr>
        <p:txBody>
          <a:bodyPr>
            <a:normAutofit/>
          </a:bodyPr>
          <a:lstStyle/>
          <a:p>
            <a:r>
              <a:rPr lang="tr-TR" sz="3500" b="1" dirty="0"/>
              <a:t>Kadro Değişikliği Talep Girişleri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126707907"/>
              </p:ext>
            </p:extLst>
          </p:nvPr>
        </p:nvGraphicFramePr>
        <p:xfrm>
          <a:off x="683568" y="1988840"/>
          <a:ext cx="7560844" cy="3555305"/>
        </p:xfrm>
        <a:graphic>
          <a:graphicData uri="http://schemas.openxmlformats.org/drawingml/2006/table">
            <a:tbl>
              <a:tblPr>
                <a:tableStyleId>{5C22544A-7EE6-4342-B048-85BDC9FD1C3A}</a:tableStyleId>
              </a:tblPr>
              <a:tblGrid>
                <a:gridCol w="75780">
                  <a:extLst>
                    <a:ext uri="{9D8B030D-6E8A-4147-A177-3AD203B41FA5}">
                      <a16:colId xmlns:a16="http://schemas.microsoft.com/office/drawing/2014/main" val="1651271229"/>
                    </a:ext>
                  </a:extLst>
                </a:gridCol>
                <a:gridCol w="51530">
                  <a:extLst>
                    <a:ext uri="{9D8B030D-6E8A-4147-A177-3AD203B41FA5}">
                      <a16:colId xmlns:a16="http://schemas.microsoft.com/office/drawing/2014/main" val="1041179663"/>
                    </a:ext>
                  </a:extLst>
                </a:gridCol>
                <a:gridCol w="465508">
                  <a:extLst>
                    <a:ext uri="{9D8B030D-6E8A-4147-A177-3AD203B41FA5}">
                      <a16:colId xmlns:a16="http://schemas.microsoft.com/office/drawing/2014/main" val="4079155992"/>
                    </a:ext>
                  </a:extLst>
                </a:gridCol>
                <a:gridCol w="51530">
                  <a:extLst>
                    <a:ext uri="{9D8B030D-6E8A-4147-A177-3AD203B41FA5}">
                      <a16:colId xmlns:a16="http://schemas.microsoft.com/office/drawing/2014/main" val="4241737661"/>
                    </a:ext>
                  </a:extLst>
                </a:gridCol>
                <a:gridCol w="281469">
                  <a:extLst>
                    <a:ext uri="{9D8B030D-6E8A-4147-A177-3AD203B41FA5}">
                      <a16:colId xmlns:a16="http://schemas.microsoft.com/office/drawing/2014/main" val="382300267"/>
                    </a:ext>
                  </a:extLst>
                </a:gridCol>
                <a:gridCol w="1320741">
                  <a:extLst>
                    <a:ext uri="{9D8B030D-6E8A-4147-A177-3AD203B41FA5}">
                      <a16:colId xmlns:a16="http://schemas.microsoft.com/office/drawing/2014/main" val="866871310"/>
                    </a:ext>
                  </a:extLst>
                </a:gridCol>
                <a:gridCol w="51530">
                  <a:extLst>
                    <a:ext uri="{9D8B030D-6E8A-4147-A177-3AD203B41FA5}">
                      <a16:colId xmlns:a16="http://schemas.microsoft.com/office/drawing/2014/main" val="4279280389"/>
                    </a:ext>
                  </a:extLst>
                </a:gridCol>
                <a:gridCol w="562940">
                  <a:extLst>
                    <a:ext uri="{9D8B030D-6E8A-4147-A177-3AD203B41FA5}">
                      <a16:colId xmlns:a16="http://schemas.microsoft.com/office/drawing/2014/main" val="2781590035"/>
                    </a:ext>
                  </a:extLst>
                </a:gridCol>
                <a:gridCol w="51530">
                  <a:extLst>
                    <a:ext uri="{9D8B030D-6E8A-4147-A177-3AD203B41FA5}">
                      <a16:colId xmlns:a16="http://schemas.microsoft.com/office/drawing/2014/main" val="3604778771"/>
                    </a:ext>
                  </a:extLst>
                </a:gridCol>
                <a:gridCol w="591807">
                  <a:extLst>
                    <a:ext uri="{9D8B030D-6E8A-4147-A177-3AD203B41FA5}">
                      <a16:colId xmlns:a16="http://schemas.microsoft.com/office/drawing/2014/main" val="3620612965"/>
                    </a:ext>
                  </a:extLst>
                </a:gridCol>
                <a:gridCol w="51530">
                  <a:extLst>
                    <a:ext uri="{9D8B030D-6E8A-4147-A177-3AD203B41FA5}">
                      <a16:colId xmlns:a16="http://schemas.microsoft.com/office/drawing/2014/main" val="4043017249"/>
                    </a:ext>
                  </a:extLst>
                </a:gridCol>
                <a:gridCol w="465508">
                  <a:extLst>
                    <a:ext uri="{9D8B030D-6E8A-4147-A177-3AD203B41FA5}">
                      <a16:colId xmlns:a16="http://schemas.microsoft.com/office/drawing/2014/main" val="3248461892"/>
                    </a:ext>
                  </a:extLst>
                </a:gridCol>
                <a:gridCol w="51530">
                  <a:extLst>
                    <a:ext uri="{9D8B030D-6E8A-4147-A177-3AD203B41FA5}">
                      <a16:colId xmlns:a16="http://schemas.microsoft.com/office/drawing/2014/main" val="3490341230"/>
                    </a:ext>
                  </a:extLst>
                </a:gridCol>
                <a:gridCol w="2273407">
                  <a:extLst>
                    <a:ext uri="{9D8B030D-6E8A-4147-A177-3AD203B41FA5}">
                      <a16:colId xmlns:a16="http://schemas.microsoft.com/office/drawing/2014/main" val="1514943628"/>
                    </a:ext>
                  </a:extLst>
                </a:gridCol>
                <a:gridCol w="51530">
                  <a:extLst>
                    <a:ext uri="{9D8B030D-6E8A-4147-A177-3AD203B41FA5}">
                      <a16:colId xmlns:a16="http://schemas.microsoft.com/office/drawing/2014/main" val="3038884516"/>
                    </a:ext>
                  </a:extLst>
                </a:gridCol>
                <a:gridCol w="548504">
                  <a:extLst>
                    <a:ext uri="{9D8B030D-6E8A-4147-A177-3AD203B41FA5}">
                      <a16:colId xmlns:a16="http://schemas.microsoft.com/office/drawing/2014/main" val="1712756120"/>
                    </a:ext>
                  </a:extLst>
                </a:gridCol>
                <a:gridCol w="51530">
                  <a:extLst>
                    <a:ext uri="{9D8B030D-6E8A-4147-A177-3AD203B41FA5}">
                      <a16:colId xmlns:a16="http://schemas.microsoft.com/office/drawing/2014/main" val="4058900138"/>
                    </a:ext>
                  </a:extLst>
                </a:gridCol>
                <a:gridCol w="562940">
                  <a:extLst>
                    <a:ext uri="{9D8B030D-6E8A-4147-A177-3AD203B41FA5}">
                      <a16:colId xmlns:a16="http://schemas.microsoft.com/office/drawing/2014/main" val="1123160806"/>
                    </a:ext>
                  </a:extLst>
                </a:gridCol>
              </a:tblGrid>
              <a:tr h="149857">
                <a:tc gridSpan="2">
                  <a:txBody>
                    <a:bodyPr/>
                    <a:lstStyle/>
                    <a:p>
                      <a:pPr algn="ctr" fontAlgn="ctr"/>
                      <a:endParaRPr lang="tr-TR" sz="800" b="1" i="0" u="none" strike="noStrike" dirty="0">
                        <a:effectLst/>
                        <a:latin typeface="Verdana" panose="020B0604030504040204" pitchFamily="34" charset="0"/>
                      </a:endParaRPr>
                    </a:p>
                  </a:txBody>
                  <a:tcPr marL="9525" marR="9525" marT="9525" marB="0" anchor="ctr"/>
                </a:tc>
                <a:tc hMerge="1">
                  <a:txBody>
                    <a:bodyPr/>
                    <a:lstStyle/>
                    <a:p>
                      <a:endParaRPr lang="tr-TR"/>
                    </a:p>
                  </a:txBody>
                  <a:tcPr/>
                </a:tc>
                <a:tc gridSpan="12">
                  <a:txBody>
                    <a:bodyPr/>
                    <a:lstStyle/>
                    <a:p>
                      <a:pPr algn="l" fontAlgn="ctr"/>
                      <a:endParaRPr lang="tr-TR" sz="800" u="none" strike="noStrike" dirty="0">
                        <a:effectLst/>
                      </a:endParaRPr>
                    </a:p>
                    <a:p>
                      <a:pPr algn="l" fontAlgn="ctr"/>
                      <a:r>
                        <a:rPr lang="tr-TR" sz="1000" u="none" strike="noStrike" dirty="0">
                          <a:effectLst/>
                        </a:rPr>
                        <a:t>Kamu E-Uygulama/Kadro İşlemleri/İptal İhdas Girişi</a:t>
                      </a:r>
                      <a:r>
                        <a:rPr lang="tr-TR" sz="1000" u="none" strike="noStrike" baseline="0" dirty="0">
                          <a:effectLst/>
                        </a:rPr>
                        <a:t> Modülü </a:t>
                      </a:r>
                    </a:p>
                    <a:p>
                      <a:pPr algn="l" fontAlgn="ctr"/>
                      <a:endParaRPr lang="tr-TR" sz="1000" u="none" strike="noStrike" dirty="0">
                        <a:effectLst/>
                      </a:endParaRPr>
                    </a:p>
                    <a:p>
                      <a:pPr algn="l" fontAlgn="ctr"/>
                      <a:r>
                        <a:rPr lang="tr-TR" sz="800" u="none" strike="noStrike" dirty="0">
                          <a:effectLst/>
                        </a:rPr>
                        <a:t>KURUMU    :         RECEP TAYYİP ERDOĞAN ÜNİVERSİTESİ</a:t>
                      </a:r>
                      <a:endParaRPr lang="tr-TR" sz="800" b="1" i="0" u="none" strike="noStrike" dirty="0">
                        <a:effectLst/>
                        <a:latin typeface="Verdana" panose="020B0604030504040204" pitchFamily="34" charset="0"/>
                      </a:endParaRPr>
                    </a:p>
                  </a:txBody>
                  <a:tcPr marL="9525" marR="9525" marT="9525" marB="0" anchor="ctr"/>
                </a:tc>
                <a:tc hMerge="1">
                  <a:txBody>
                    <a:bodyPr/>
                    <a:lstStyle/>
                    <a:p>
                      <a:endParaRPr lang="tr-TR"/>
                    </a:p>
                  </a:txBody>
                  <a:tcPr/>
                </a:tc>
                <a:tc hMerge="1">
                  <a:txBody>
                    <a:bodyPr/>
                    <a:lstStyle/>
                    <a:p>
                      <a:endParaRPr lang="tr-TR"/>
                    </a:p>
                  </a:txBody>
                  <a:tcPr/>
                </a:tc>
                <a:tc hMerge="1">
                  <a:txBody>
                    <a:bodyPr/>
                    <a:lstStyle/>
                    <a:p>
                      <a:pPr algn="l" fontAlgn="ctr"/>
                      <a:endParaRPr lang="tr-TR" sz="800" b="1" i="0" u="none" strike="noStrike" dirty="0">
                        <a:effectLst/>
                        <a:latin typeface="Verdana" panose="020B0604030504040204" pitchFamily="34" charset="0"/>
                      </a:endParaRPr>
                    </a:p>
                  </a:txBody>
                  <a:tcPr marL="9525" marR="9525" marT="952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ctr"/>
                      <a:endParaRPr lang="tr-TR" sz="800" b="1" i="0" u="none" strike="noStrike">
                        <a:effectLst/>
                        <a:latin typeface="Verdana" panose="020B0604030504040204" pitchFamily="34" charset="0"/>
                      </a:endParaRPr>
                    </a:p>
                  </a:txBody>
                  <a:tcPr marL="9525" marR="9525" marT="9525" marB="0" anchor="ctr"/>
                </a:tc>
                <a:tc>
                  <a:txBody>
                    <a:bodyPr/>
                    <a:lstStyle/>
                    <a:p>
                      <a:pPr algn="l" fontAlgn="ctr"/>
                      <a:endParaRPr lang="tr-TR" sz="800" b="1" i="0" u="none" strike="noStrike">
                        <a:effectLst/>
                        <a:latin typeface="Verdana" panose="020B0604030504040204" pitchFamily="34" charset="0"/>
                      </a:endParaRPr>
                    </a:p>
                  </a:txBody>
                  <a:tcPr marL="9525" marR="9525" marT="9525" marB="0" anchor="ctr"/>
                </a:tc>
                <a:tc>
                  <a:txBody>
                    <a:bodyPr/>
                    <a:lstStyle/>
                    <a:p>
                      <a:pPr algn="l" fontAlgn="ctr"/>
                      <a:endParaRPr lang="tr-TR" sz="800" b="1" i="0" u="none" strike="noStrike">
                        <a:effectLst/>
                        <a:latin typeface="Verdana" panose="020B0604030504040204" pitchFamily="34" charset="0"/>
                      </a:endParaRPr>
                    </a:p>
                  </a:txBody>
                  <a:tcPr marL="9525" marR="9525" marT="9525" marB="0" anchor="ctr"/>
                </a:tc>
                <a:tc>
                  <a:txBody>
                    <a:bodyPr/>
                    <a:lstStyle/>
                    <a:p>
                      <a:pPr algn="l" fontAlgn="ctr"/>
                      <a:endParaRPr lang="tr-TR" sz="800" b="1" i="0" u="none" strike="noStrike">
                        <a:effectLst/>
                        <a:latin typeface="Verdana" panose="020B0604030504040204" pitchFamily="34" charset="0"/>
                      </a:endParaRPr>
                    </a:p>
                  </a:txBody>
                  <a:tcPr marL="9525" marR="9525" marT="9525" marB="0" anchor="ctr"/>
                </a:tc>
                <a:extLst>
                  <a:ext uri="{0D108BD9-81ED-4DB2-BD59-A6C34878D82A}">
                    <a16:rowId xmlns:a16="http://schemas.microsoft.com/office/drawing/2014/main" val="1934324394"/>
                  </a:ext>
                </a:extLst>
              </a:tr>
              <a:tr h="149857">
                <a:tc gridSpan="2">
                  <a:txBody>
                    <a:bodyPr/>
                    <a:lstStyle/>
                    <a:p>
                      <a:pPr algn="ctr" fontAlgn="ctr"/>
                      <a:endParaRPr lang="tr-TR" sz="800" b="1" i="0" u="none" strike="noStrike">
                        <a:effectLst/>
                        <a:latin typeface="Verdana" panose="020B0604030504040204" pitchFamily="34" charset="0"/>
                      </a:endParaRPr>
                    </a:p>
                  </a:txBody>
                  <a:tcPr marL="9525" marR="9525" marT="9525" marB="0" anchor="ctr"/>
                </a:tc>
                <a:tc hMerge="1">
                  <a:txBody>
                    <a:bodyPr/>
                    <a:lstStyle/>
                    <a:p>
                      <a:endParaRPr lang="tr-TR"/>
                    </a:p>
                  </a:txBody>
                  <a:tcPr/>
                </a:tc>
                <a:tc gridSpan="3">
                  <a:txBody>
                    <a:bodyPr/>
                    <a:lstStyle/>
                    <a:p>
                      <a:pPr algn="l" fontAlgn="ctr"/>
                      <a:r>
                        <a:rPr lang="tr-TR" sz="800" u="none" strike="noStrike">
                          <a:effectLst/>
                        </a:rPr>
                        <a:t>TEŞKİLATI  :</a:t>
                      </a:r>
                      <a:endParaRPr lang="tr-TR" sz="800" b="1" i="0" u="none" strike="noStrike">
                        <a:effectLst/>
                        <a:latin typeface="Verdana" panose="020B0604030504040204" pitchFamily="34" charset="0"/>
                      </a:endParaRPr>
                    </a:p>
                  </a:txBody>
                  <a:tcPr marL="9525" marR="9525" marT="9525" marB="0" anchor="ctr"/>
                </a:tc>
                <a:tc hMerge="1">
                  <a:txBody>
                    <a:bodyPr/>
                    <a:lstStyle/>
                    <a:p>
                      <a:endParaRPr lang="tr-TR"/>
                    </a:p>
                  </a:txBody>
                  <a:tcPr/>
                </a:tc>
                <a:tc hMerge="1">
                  <a:txBody>
                    <a:bodyPr/>
                    <a:lstStyle/>
                    <a:p>
                      <a:endParaRPr lang="tr-TR"/>
                    </a:p>
                  </a:txBody>
                  <a:tcPr/>
                </a:tc>
                <a:tc gridSpan="9">
                  <a:txBody>
                    <a:bodyPr/>
                    <a:lstStyle/>
                    <a:p>
                      <a:pPr algn="l" fontAlgn="ctr"/>
                      <a:r>
                        <a:rPr lang="tr-TR" sz="800" u="none" strike="noStrike" dirty="0">
                          <a:effectLst/>
                        </a:rPr>
                        <a:t>MERKEZ</a:t>
                      </a:r>
                      <a:endParaRPr lang="tr-TR" sz="800" b="1" i="0" u="none" strike="noStrike" dirty="0">
                        <a:effectLst/>
                        <a:latin typeface="Verdana" panose="020B0604030504040204" pitchFamily="34" charset="0"/>
                      </a:endParaRPr>
                    </a:p>
                  </a:txBody>
                  <a:tcPr marL="9525" marR="9525" marT="952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ctr"/>
                      <a:endParaRPr lang="tr-TR" sz="800" b="1" i="0" u="none" strike="noStrike">
                        <a:effectLst/>
                        <a:latin typeface="Verdana" panose="020B0604030504040204" pitchFamily="34" charset="0"/>
                      </a:endParaRPr>
                    </a:p>
                  </a:txBody>
                  <a:tcPr marL="9525" marR="9525" marT="9525" marB="0" anchor="ctr"/>
                </a:tc>
                <a:tc>
                  <a:txBody>
                    <a:bodyPr/>
                    <a:lstStyle/>
                    <a:p>
                      <a:pPr algn="l" fontAlgn="ctr"/>
                      <a:endParaRPr lang="tr-TR" sz="800" b="1" i="0" u="none" strike="noStrike">
                        <a:effectLst/>
                        <a:latin typeface="Verdana" panose="020B0604030504040204" pitchFamily="34" charset="0"/>
                      </a:endParaRPr>
                    </a:p>
                  </a:txBody>
                  <a:tcPr marL="9525" marR="9525" marT="9525" marB="0" anchor="ctr"/>
                </a:tc>
                <a:tc>
                  <a:txBody>
                    <a:bodyPr/>
                    <a:lstStyle/>
                    <a:p>
                      <a:pPr algn="l" fontAlgn="ctr"/>
                      <a:endParaRPr lang="tr-TR" sz="800" b="1" i="0" u="none" strike="noStrike">
                        <a:effectLst/>
                        <a:latin typeface="Verdana" panose="020B0604030504040204" pitchFamily="34" charset="0"/>
                      </a:endParaRPr>
                    </a:p>
                  </a:txBody>
                  <a:tcPr marL="9525" marR="9525" marT="9525" marB="0" anchor="ctr"/>
                </a:tc>
                <a:tc>
                  <a:txBody>
                    <a:bodyPr/>
                    <a:lstStyle/>
                    <a:p>
                      <a:pPr algn="l" fontAlgn="ctr"/>
                      <a:endParaRPr lang="tr-TR" sz="800" b="1" i="0" u="none" strike="noStrike">
                        <a:effectLst/>
                        <a:latin typeface="Verdana" panose="020B0604030504040204" pitchFamily="34" charset="0"/>
                      </a:endParaRPr>
                    </a:p>
                  </a:txBody>
                  <a:tcPr marL="9525" marR="9525" marT="9525" marB="0" anchor="ctr"/>
                </a:tc>
                <a:extLst>
                  <a:ext uri="{0D108BD9-81ED-4DB2-BD59-A6C34878D82A}">
                    <a16:rowId xmlns:a16="http://schemas.microsoft.com/office/drawing/2014/main" val="2782511321"/>
                  </a:ext>
                </a:extLst>
              </a:tr>
              <a:tr h="149857">
                <a:tc gridSpan="2">
                  <a:txBody>
                    <a:bodyPr/>
                    <a:lstStyle/>
                    <a:p>
                      <a:pPr algn="ctr" fontAlgn="ctr"/>
                      <a:endParaRPr lang="tr-TR" sz="800" b="1" i="0" u="none" strike="noStrike">
                        <a:effectLst/>
                        <a:latin typeface="Verdana" panose="020B0604030504040204" pitchFamily="34" charset="0"/>
                      </a:endParaRPr>
                    </a:p>
                  </a:txBody>
                  <a:tcPr marL="9525" marR="9525" marT="9525" marB="0" anchor="ctr"/>
                </a:tc>
                <a:tc hMerge="1">
                  <a:txBody>
                    <a:bodyPr/>
                    <a:lstStyle/>
                    <a:p>
                      <a:endParaRPr lang="tr-TR"/>
                    </a:p>
                  </a:txBody>
                  <a:tcPr/>
                </a:tc>
                <a:tc gridSpan="3">
                  <a:txBody>
                    <a:bodyPr/>
                    <a:lstStyle/>
                    <a:p>
                      <a:pPr algn="l" fontAlgn="ctr"/>
                      <a:endParaRPr lang="tr-TR" sz="800" b="1" i="0" u="none" strike="noStrike">
                        <a:effectLst/>
                        <a:latin typeface="Verdana" panose="020B0604030504040204" pitchFamily="34" charset="0"/>
                      </a:endParaRPr>
                    </a:p>
                  </a:txBody>
                  <a:tcPr marL="9525" marR="9525" marT="9525" marB="0" anchor="ctr"/>
                </a:tc>
                <a:tc hMerge="1">
                  <a:txBody>
                    <a:bodyPr/>
                    <a:lstStyle/>
                    <a:p>
                      <a:endParaRPr lang="tr-TR"/>
                    </a:p>
                  </a:txBody>
                  <a:tcPr/>
                </a:tc>
                <a:tc hMerge="1">
                  <a:txBody>
                    <a:bodyPr/>
                    <a:lstStyle/>
                    <a:p>
                      <a:endParaRPr lang="tr-TR"/>
                    </a:p>
                  </a:txBody>
                  <a:tcPr/>
                </a:tc>
                <a:tc gridSpan="9">
                  <a:txBody>
                    <a:bodyPr/>
                    <a:lstStyle/>
                    <a:p>
                      <a:pPr algn="l" fontAlgn="ctr"/>
                      <a:endParaRPr lang="tr-TR" sz="800" b="1" i="0" u="none" strike="noStrike" dirty="0">
                        <a:effectLst/>
                        <a:latin typeface="Verdana" panose="020B0604030504040204" pitchFamily="34" charset="0"/>
                      </a:endParaRPr>
                    </a:p>
                  </a:txBody>
                  <a:tcPr marL="9525" marR="9525" marT="952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ctr"/>
                      <a:endParaRPr lang="tr-TR" sz="800" b="1" i="0" u="none" strike="noStrike">
                        <a:effectLst/>
                        <a:latin typeface="Verdana" panose="020B0604030504040204" pitchFamily="34" charset="0"/>
                      </a:endParaRPr>
                    </a:p>
                  </a:txBody>
                  <a:tcPr marL="9525" marR="9525" marT="9525" marB="0" anchor="ctr"/>
                </a:tc>
                <a:tc>
                  <a:txBody>
                    <a:bodyPr/>
                    <a:lstStyle/>
                    <a:p>
                      <a:pPr algn="l" fontAlgn="ctr"/>
                      <a:endParaRPr lang="tr-TR" sz="800" b="1" i="0" u="none" strike="noStrike">
                        <a:effectLst/>
                        <a:latin typeface="Verdana" panose="020B0604030504040204" pitchFamily="34" charset="0"/>
                      </a:endParaRPr>
                    </a:p>
                  </a:txBody>
                  <a:tcPr marL="9525" marR="9525" marT="9525" marB="0" anchor="ctr"/>
                </a:tc>
                <a:tc>
                  <a:txBody>
                    <a:bodyPr/>
                    <a:lstStyle/>
                    <a:p>
                      <a:pPr algn="l" fontAlgn="ctr"/>
                      <a:endParaRPr lang="tr-TR" sz="800" b="1" i="0" u="none" strike="noStrike">
                        <a:effectLst/>
                        <a:latin typeface="Verdana" panose="020B0604030504040204" pitchFamily="34" charset="0"/>
                      </a:endParaRPr>
                    </a:p>
                  </a:txBody>
                  <a:tcPr marL="9525" marR="9525" marT="9525" marB="0" anchor="ctr"/>
                </a:tc>
                <a:tc>
                  <a:txBody>
                    <a:bodyPr/>
                    <a:lstStyle/>
                    <a:p>
                      <a:pPr algn="l" fontAlgn="ctr"/>
                      <a:endParaRPr lang="tr-TR" sz="800" b="1" i="0" u="none" strike="noStrike">
                        <a:effectLst/>
                        <a:latin typeface="Verdana" panose="020B0604030504040204" pitchFamily="34" charset="0"/>
                      </a:endParaRPr>
                    </a:p>
                  </a:txBody>
                  <a:tcPr marL="9525" marR="9525" marT="9525" marB="0" anchor="ctr"/>
                </a:tc>
                <a:extLst>
                  <a:ext uri="{0D108BD9-81ED-4DB2-BD59-A6C34878D82A}">
                    <a16:rowId xmlns:a16="http://schemas.microsoft.com/office/drawing/2014/main" val="3640115328"/>
                  </a:ext>
                </a:extLst>
              </a:tr>
              <a:tr h="149857">
                <a:tc>
                  <a:txBody>
                    <a:bodyPr/>
                    <a:lstStyle/>
                    <a:p>
                      <a:pPr algn="l" fontAlgn="ctr"/>
                      <a:endParaRPr lang="tr-TR" sz="800" b="1" i="0" u="none" strike="noStrike">
                        <a:effectLst/>
                        <a:latin typeface="Verdana" panose="020B0604030504040204" pitchFamily="34" charset="0"/>
                      </a:endParaRPr>
                    </a:p>
                  </a:txBody>
                  <a:tcPr marL="9525" marR="9525" marT="9525" marB="0" anchor="ctr"/>
                </a:tc>
                <a:tc>
                  <a:txBody>
                    <a:bodyPr/>
                    <a:lstStyle/>
                    <a:p>
                      <a:pPr algn="l" fontAlgn="ctr"/>
                      <a:endParaRPr lang="tr-TR" sz="800" b="1" i="0" u="none" strike="noStrike">
                        <a:effectLst/>
                        <a:latin typeface="Verdana" panose="020B0604030504040204" pitchFamily="34" charset="0"/>
                      </a:endParaRPr>
                    </a:p>
                  </a:txBody>
                  <a:tcPr marL="9525" marR="9525" marT="9525" marB="0" anchor="ctr"/>
                </a:tc>
                <a:tc gridSpan="12">
                  <a:txBody>
                    <a:bodyPr/>
                    <a:lstStyle/>
                    <a:p>
                      <a:pPr algn="ctr" fontAlgn="ctr"/>
                      <a:r>
                        <a:rPr lang="tr-TR" sz="800" u="none" strike="noStrike" dirty="0">
                          <a:effectLst/>
                        </a:rPr>
                        <a:t>DOLU KADRO DEĞİŞİKLİĞİ</a:t>
                      </a:r>
                      <a:endParaRPr lang="tr-TR" sz="800" b="1" i="0" u="none" strike="noStrike" dirty="0">
                        <a:effectLst/>
                        <a:latin typeface="Verdana" panose="020B0604030504040204" pitchFamily="34" charset="0"/>
                      </a:endParaRPr>
                    </a:p>
                  </a:txBody>
                  <a:tcPr marL="9525" marR="9525" marT="9525" marB="0" anchor="ctr">
                    <a:solidFill>
                      <a:schemeClr val="accent3">
                        <a:lumMod val="40000"/>
                        <a:lumOff val="6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endParaRPr lang="tr-TR" sz="800" b="1" i="0" u="none" strike="noStrike">
                        <a:effectLst/>
                        <a:latin typeface="Verdana" panose="020B0604030504040204" pitchFamily="34" charset="0"/>
                      </a:endParaRPr>
                    </a:p>
                  </a:txBody>
                  <a:tcPr marL="9525" marR="9525" marT="9525" marB="0" anchor="ctr"/>
                </a:tc>
                <a:tc>
                  <a:txBody>
                    <a:bodyPr/>
                    <a:lstStyle/>
                    <a:p>
                      <a:pPr algn="l" fontAlgn="ctr"/>
                      <a:endParaRPr lang="tr-TR" sz="800" b="1" i="0" u="none" strike="noStrike">
                        <a:effectLst/>
                        <a:latin typeface="Verdana" panose="020B0604030504040204" pitchFamily="34" charset="0"/>
                      </a:endParaRPr>
                    </a:p>
                  </a:txBody>
                  <a:tcPr marL="9525" marR="9525" marT="9525" marB="0" anchor="ctr"/>
                </a:tc>
                <a:tc>
                  <a:txBody>
                    <a:bodyPr/>
                    <a:lstStyle/>
                    <a:p>
                      <a:pPr algn="l" fontAlgn="ctr"/>
                      <a:endParaRPr lang="tr-TR" sz="800" b="1" i="0" u="none" strike="noStrike">
                        <a:effectLst/>
                        <a:latin typeface="Verdana" panose="020B0604030504040204" pitchFamily="34" charset="0"/>
                      </a:endParaRPr>
                    </a:p>
                  </a:txBody>
                  <a:tcPr marL="9525" marR="9525" marT="9525" marB="0" anchor="ctr"/>
                </a:tc>
                <a:tc>
                  <a:txBody>
                    <a:bodyPr/>
                    <a:lstStyle/>
                    <a:p>
                      <a:pPr algn="l" fontAlgn="ctr"/>
                      <a:endParaRPr lang="tr-TR" sz="800" b="1" i="0" u="none" strike="noStrike">
                        <a:effectLst/>
                        <a:latin typeface="Verdana" panose="020B0604030504040204" pitchFamily="34" charset="0"/>
                      </a:endParaRPr>
                    </a:p>
                  </a:txBody>
                  <a:tcPr marL="9525" marR="9525" marT="9525" marB="0" anchor="ctr"/>
                </a:tc>
                <a:extLst>
                  <a:ext uri="{0D108BD9-81ED-4DB2-BD59-A6C34878D82A}">
                    <a16:rowId xmlns:a16="http://schemas.microsoft.com/office/drawing/2014/main" val="3739414543"/>
                  </a:ext>
                </a:extLst>
              </a:tr>
              <a:tr h="149857">
                <a:tc>
                  <a:txBody>
                    <a:bodyPr/>
                    <a:lstStyle/>
                    <a:p>
                      <a:pPr algn="l" fontAlgn="ctr"/>
                      <a:endParaRPr lang="tr-TR" sz="800" b="1" i="0" u="none" strike="noStrike">
                        <a:effectLst/>
                        <a:latin typeface="Verdana" panose="020B0604030504040204" pitchFamily="34" charset="0"/>
                      </a:endParaRPr>
                    </a:p>
                  </a:txBody>
                  <a:tcPr marL="9525" marR="9525" marT="9525" marB="0" anchor="ctr"/>
                </a:tc>
                <a:tc>
                  <a:txBody>
                    <a:bodyPr/>
                    <a:lstStyle/>
                    <a:p>
                      <a:pPr algn="l" fontAlgn="ctr"/>
                      <a:endParaRPr lang="tr-TR" sz="800" b="1" i="0" u="none" strike="noStrike">
                        <a:effectLst/>
                        <a:latin typeface="Verdana" panose="020B0604030504040204" pitchFamily="34" charset="0"/>
                      </a:endParaRPr>
                    </a:p>
                  </a:txBody>
                  <a:tcPr marL="9525" marR="9525" marT="9525" marB="0" anchor="ctr"/>
                </a:tc>
                <a:tc gridSpan="12">
                  <a:txBody>
                    <a:bodyPr/>
                    <a:lstStyle/>
                    <a:p>
                      <a:pPr algn="ctr" fontAlgn="ctr"/>
                      <a:endParaRPr lang="tr-TR" sz="800" b="1" i="0" u="none" strike="noStrike" dirty="0">
                        <a:effectLst/>
                        <a:latin typeface="Verdana" panose="020B0604030504040204" pitchFamily="34" charset="0"/>
                      </a:endParaRPr>
                    </a:p>
                  </a:txBody>
                  <a:tcPr marL="9525" marR="9525" marT="952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ctr"/>
                      <a:endParaRPr lang="tr-TR" sz="800" b="1" i="0" u="none" strike="noStrike">
                        <a:effectLst/>
                        <a:latin typeface="Verdana" panose="020B0604030504040204" pitchFamily="34" charset="0"/>
                      </a:endParaRPr>
                    </a:p>
                  </a:txBody>
                  <a:tcPr marL="9525" marR="9525" marT="9525" marB="0" anchor="ctr"/>
                </a:tc>
                <a:tc>
                  <a:txBody>
                    <a:bodyPr/>
                    <a:lstStyle/>
                    <a:p>
                      <a:pPr algn="l" fontAlgn="ctr"/>
                      <a:endParaRPr lang="tr-TR" sz="800" b="1" i="0" u="none" strike="noStrike">
                        <a:effectLst/>
                        <a:latin typeface="Verdana" panose="020B0604030504040204" pitchFamily="34" charset="0"/>
                      </a:endParaRPr>
                    </a:p>
                  </a:txBody>
                  <a:tcPr marL="9525" marR="9525" marT="9525" marB="0" anchor="ctr"/>
                </a:tc>
                <a:tc>
                  <a:txBody>
                    <a:bodyPr/>
                    <a:lstStyle/>
                    <a:p>
                      <a:pPr algn="l" fontAlgn="ctr"/>
                      <a:endParaRPr lang="tr-TR" sz="800" b="1" i="0" u="none" strike="noStrike">
                        <a:effectLst/>
                        <a:latin typeface="Verdana" panose="020B0604030504040204" pitchFamily="34" charset="0"/>
                      </a:endParaRPr>
                    </a:p>
                  </a:txBody>
                  <a:tcPr marL="9525" marR="9525" marT="9525" marB="0" anchor="ctr"/>
                </a:tc>
                <a:tc>
                  <a:txBody>
                    <a:bodyPr/>
                    <a:lstStyle/>
                    <a:p>
                      <a:pPr algn="l" fontAlgn="ctr"/>
                      <a:endParaRPr lang="tr-TR" sz="800" b="1" i="0" u="none" strike="noStrike">
                        <a:effectLst/>
                        <a:latin typeface="Verdana" panose="020B0604030504040204" pitchFamily="34" charset="0"/>
                      </a:endParaRPr>
                    </a:p>
                  </a:txBody>
                  <a:tcPr marL="9525" marR="9525" marT="9525" marB="0" anchor="ctr"/>
                </a:tc>
                <a:extLst>
                  <a:ext uri="{0D108BD9-81ED-4DB2-BD59-A6C34878D82A}">
                    <a16:rowId xmlns:a16="http://schemas.microsoft.com/office/drawing/2014/main" val="1487202861"/>
                  </a:ext>
                </a:extLst>
              </a:tr>
              <a:tr h="149857">
                <a:tc>
                  <a:txBody>
                    <a:bodyPr/>
                    <a:lstStyle/>
                    <a:p>
                      <a:pPr algn="l" fontAlgn="ctr"/>
                      <a:endParaRPr lang="tr-TR" sz="800" b="1" i="0" u="none" strike="noStrike">
                        <a:effectLst/>
                        <a:latin typeface="Verdana" panose="020B0604030504040204" pitchFamily="34" charset="0"/>
                      </a:endParaRPr>
                    </a:p>
                  </a:txBody>
                  <a:tcPr marL="9525" marR="9525" marT="9525" marB="0" anchor="ctr"/>
                </a:tc>
                <a:tc>
                  <a:txBody>
                    <a:bodyPr/>
                    <a:lstStyle/>
                    <a:p>
                      <a:pPr algn="l" fontAlgn="ctr"/>
                      <a:endParaRPr lang="tr-TR" sz="800" b="1" i="0" u="none" strike="noStrike">
                        <a:effectLst/>
                        <a:latin typeface="Verdana" panose="020B0604030504040204" pitchFamily="34" charset="0"/>
                      </a:endParaRPr>
                    </a:p>
                  </a:txBody>
                  <a:tcPr marL="9525" marR="9525" marT="9525" marB="0" anchor="ctr"/>
                </a:tc>
                <a:tc gridSpan="8">
                  <a:txBody>
                    <a:bodyPr/>
                    <a:lstStyle/>
                    <a:p>
                      <a:pPr algn="l" fontAlgn="ctr"/>
                      <a:r>
                        <a:rPr lang="tr-TR" sz="800" u="none" strike="noStrike" dirty="0">
                          <a:effectLst/>
                        </a:rPr>
                        <a:t>DEĞİŞTİRİLMESİ İSTENEN KADROLARIN</a:t>
                      </a:r>
                      <a:endParaRPr lang="tr-TR" sz="800" b="1" i="0" u="none" strike="noStrike" dirty="0">
                        <a:effectLst/>
                        <a:latin typeface="Verdana" panose="020B0604030504040204" pitchFamily="34" charset="0"/>
                      </a:endParaRPr>
                    </a:p>
                  </a:txBody>
                  <a:tcPr marL="9525" marR="9525" marT="9525" marB="0" anchor="ctr">
                    <a:solidFill>
                      <a:schemeClr val="accent3">
                        <a:lumMod val="40000"/>
                        <a:lumOff val="6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ctr"/>
                      <a:endParaRPr lang="tr-TR" sz="800" b="1" i="0" u="none" strike="noStrike">
                        <a:effectLst/>
                        <a:latin typeface="Verdana" panose="020B0604030504040204" pitchFamily="34" charset="0"/>
                      </a:endParaRPr>
                    </a:p>
                  </a:txBody>
                  <a:tcPr marL="9525" marR="9525" marT="9525" marB="0" anchor="ctr"/>
                </a:tc>
                <a:tc gridSpan="3">
                  <a:txBody>
                    <a:bodyPr/>
                    <a:lstStyle/>
                    <a:p>
                      <a:pPr algn="l" fontAlgn="ctr"/>
                      <a:r>
                        <a:rPr lang="tr-TR" sz="800" u="none" strike="noStrike" dirty="0">
                          <a:effectLst/>
                        </a:rPr>
                        <a:t>YAPILMASI UYGUN GÖRÜLEN</a:t>
                      </a:r>
                      <a:endParaRPr lang="tr-TR" sz="800" b="1" i="0" u="none" strike="noStrike" dirty="0">
                        <a:effectLst/>
                        <a:latin typeface="Verdana" panose="020B0604030504040204" pitchFamily="34" charset="0"/>
                      </a:endParaRPr>
                    </a:p>
                  </a:txBody>
                  <a:tcPr marL="9525" marR="9525" marT="9525" marB="0" anchor="ctr">
                    <a:solidFill>
                      <a:schemeClr val="accent3">
                        <a:lumMod val="40000"/>
                        <a:lumOff val="60000"/>
                      </a:schemeClr>
                    </a:solidFill>
                  </a:tcPr>
                </a:tc>
                <a:tc hMerge="1">
                  <a:txBody>
                    <a:bodyPr/>
                    <a:lstStyle/>
                    <a:p>
                      <a:endParaRPr lang="tr-TR"/>
                    </a:p>
                  </a:txBody>
                  <a:tcPr/>
                </a:tc>
                <a:tc hMerge="1">
                  <a:txBody>
                    <a:bodyPr/>
                    <a:lstStyle/>
                    <a:p>
                      <a:endParaRPr lang="tr-TR"/>
                    </a:p>
                  </a:txBody>
                  <a:tcPr/>
                </a:tc>
                <a:tc>
                  <a:txBody>
                    <a:bodyPr/>
                    <a:lstStyle/>
                    <a:p>
                      <a:pPr algn="l" fontAlgn="ctr"/>
                      <a:endParaRPr lang="tr-TR" sz="800" b="1" i="0" u="none" strike="noStrike">
                        <a:effectLst/>
                        <a:latin typeface="Verdana" panose="020B0604030504040204" pitchFamily="34" charset="0"/>
                      </a:endParaRPr>
                    </a:p>
                  </a:txBody>
                  <a:tcPr marL="9525" marR="9525" marT="9525" marB="0" anchor="ctr"/>
                </a:tc>
                <a:tc>
                  <a:txBody>
                    <a:bodyPr/>
                    <a:lstStyle/>
                    <a:p>
                      <a:pPr algn="l" fontAlgn="ctr"/>
                      <a:endParaRPr lang="tr-TR" sz="800" b="1" i="0" u="none" strike="noStrike">
                        <a:effectLst/>
                        <a:latin typeface="Verdana" panose="020B0604030504040204" pitchFamily="34" charset="0"/>
                      </a:endParaRPr>
                    </a:p>
                  </a:txBody>
                  <a:tcPr marL="9525" marR="9525" marT="9525" marB="0" anchor="ctr"/>
                </a:tc>
                <a:tc>
                  <a:txBody>
                    <a:bodyPr/>
                    <a:lstStyle/>
                    <a:p>
                      <a:pPr algn="l" fontAlgn="ctr"/>
                      <a:endParaRPr lang="tr-TR" sz="800" b="1" i="0" u="none" strike="noStrike">
                        <a:effectLst/>
                        <a:latin typeface="Verdana" panose="020B0604030504040204" pitchFamily="34" charset="0"/>
                      </a:endParaRPr>
                    </a:p>
                  </a:txBody>
                  <a:tcPr marL="9525" marR="9525" marT="9525" marB="0" anchor="ctr"/>
                </a:tc>
                <a:tc>
                  <a:txBody>
                    <a:bodyPr/>
                    <a:lstStyle/>
                    <a:p>
                      <a:pPr algn="l" fontAlgn="ctr"/>
                      <a:endParaRPr lang="tr-TR" sz="800" b="1" i="0" u="none" strike="noStrike">
                        <a:effectLst/>
                        <a:latin typeface="Verdana" panose="020B0604030504040204" pitchFamily="34" charset="0"/>
                      </a:endParaRPr>
                    </a:p>
                  </a:txBody>
                  <a:tcPr marL="9525" marR="9525" marT="9525" marB="0" anchor="ctr"/>
                </a:tc>
                <a:extLst>
                  <a:ext uri="{0D108BD9-81ED-4DB2-BD59-A6C34878D82A}">
                    <a16:rowId xmlns:a16="http://schemas.microsoft.com/office/drawing/2014/main" val="63785591"/>
                  </a:ext>
                </a:extLst>
              </a:tr>
              <a:tr h="149857">
                <a:tc>
                  <a:txBody>
                    <a:bodyPr/>
                    <a:lstStyle/>
                    <a:p>
                      <a:pPr algn="l" fontAlgn="ctr"/>
                      <a:endParaRPr lang="tr-TR" sz="800" b="1" i="0" u="none" strike="noStrike">
                        <a:effectLst/>
                        <a:latin typeface="Verdana" panose="020B0604030504040204" pitchFamily="34" charset="0"/>
                      </a:endParaRPr>
                    </a:p>
                  </a:txBody>
                  <a:tcPr marL="9525" marR="9525" marT="9525" marB="0" anchor="ctr"/>
                </a:tc>
                <a:tc>
                  <a:txBody>
                    <a:bodyPr/>
                    <a:lstStyle/>
                    <a:p>
                      <a:pPr algn="l" fontAlgn="ctr"/>
                      <a:endParaRPr lang="tr-TR" sz="800" b="1" i="0" u="none" strike="noStrike">
                        <a:effectLst/>
                        <a:latin typeface="Verdana" panose="020B0604030504040204" pitchFamily="34" charset="0"/>
                      </a:endParaRPr>
                    </a:p>
                  </a:txBody>
                  <a:tcPr marL="9525" marR="9525" marT="9525" marB="0" anchor="ctr"/>
                </a:tc>
                <a:tc>
                  <a:txBody>
                    <a:bodyPr/>
                    <a:lstStyle/>
                    <a:p>
                      <a:pPr algn="l" fontAlgn="ctr"/>
                      <a:r>
                        <a:rPr lang="tr-TR" sz="800" u="none" strike="noStrike" dirty="0">
                          <a:effectLst/>
                        </a:rPr>
                        <a:t> </a:t>
                      </a:r>
                      <a:endParaRPr lang="tr-TR" sz="800" b="1" i="0" u="none" strike="noStrike" dirty="0">
                        <a:effectLst/>
                        <a:latin typeface="Verdana" panose="020B0604030504040204" pitchFamily="34" charset="0"/>
                      </a:endParaRPr>
                    </a:p>
                  </a:txBody>
                  <a:tcPr marL="9525" marR="9525" marT="9525" marB="0" anchor="ctr">
                    <a:solidFill>
                      <a:schemeClr val="accent3">
                        <a:lumMod val="40000"/>
                        <a:lumOff val="60000"/>
                      </a:schemeClr>
                    </a:solidFill>
                  </a:tcPr>
                </a:tc>
                <a:tc>
                  <a:txBody>
                    <a:bodyPr/>
                    <a:lstStyle/>
                    <a:p>
                      <a:pPr algn="l" fontAlgn="ctr"/>
                      <a:r>
                        <a:rPr lang="tr-TR" sz="800" u="none" strike="noStrike" dirty="0">
                          <a:effectLst/>
                        </a:rPr>
                        <a:t> </a:t>
                      </a:r>
                      <a:endParaRPr lang="tr-TR" sz="800" b="1" i="0" u="none" strike="noStrike" dirty="0">
                        <a:effectLst/>
                        <a:latin typeface="Verdana" panose="020B0604030504040204" pitchFamily="34" charset="0"/>
                      </a:endParaRPr>
                    </a:p>
                  </a:txBody>
                  <a:tcPr marL="9525" marR="9525" marT="9525" marB="0" anchor="ctr">
                    <a:solidFill>
                      <a:schemeClr val="accent3">
                        <a:lumMod val="40000"/>
                        <a:lumOff val="60000"/>
                      </a:schemeClr>
                    </a:solidFill>
                  </a:tcPr>
                </a:tc>
                <a:tc>
                  <a:txBody>
                    <a:bodyPr/>
                    <a:lstStyle/>
                    <a:p>
                      <a:pPr algn="l" fontAlgn="ctr"/>
                      <a:r>
                        <a:rPr lang="tr-TR" sz="800" u="none" strike="noStrike">
                          <a:effectLst/>
                        </a:rPr>
                        <a:t> </a:t>
                      </a:r>
                      <a:endParaRPr lang="tr-TR" sz="800" b="1" i="0" u="none" strike="noStrike">
                        <a:effectLst/>
                        <a:latin typeface="Verdana" panose="020B0604030504040204" pitchFamily="34" charset="0"/>
                      </a:endParaRPr>
                    </a:p>
                  </a:txBody>
                  <a:tcPr marL="9525" marR="9525" marT="9525" marB="0" anchor="ctr">
                    <a:solidFill>
                      <a:schemeClr val="accent3">
                        <a:lumMod val="40000"/>
                        <a:lumOff val="60000"/>
                      </a:schemeClr>
                    </a:solidFill>
                  </a:tcPr>
                </a:tc>
                <a:tc>
                  <a:txBody>
                    <a:bodyPr/>
                    <a:lstStyle/>
                    <a:p>
                      <a:pPr algn="l" fontAlgn="ctr"/>
                      <a:r>
                        <a:rPr lang="tr-TR" sz="800" u="none" strike="noStrike">
                          <a:effectLst/>
                        </a:rPr>
                        <a:t> </a:t>
                      </a:r>
                      <a:endParaRPr lang="tr-TR" sz="800" b="1" i="0" u="none" strike="noStrike">
                        <a:effectLst/>
                        <a:latin typeface="Verdana" panose="020B0604030504040204" pitchFamily="34" charset="0"/>
                      </a:endParaRPr>
                    </a:p>
                  </a:txBody>
                  <a:tcPr marL="9525" marR="9525" marT="9525" marB="0" anchor="ctr">
                    <a:solidFill>
                      <a:schemeClr val="accent3">
                        <a:lumMod val="40000"/>
                        <a:lumOff val="60000"/>
                      </a:schemeClr>
                    </a:solidFill>
                  </a:tcPr>
                </a:tc>
                <a:tc>
                  <a:txBody>
                    <a:bodyPr/>
                    <a:lstStyle/>
                    <a:p>
                      <a:pPr algn="l" fontAlgn="ctr"/>
                      <a:r>
                        <a:rPr lang="tr-TR" sz="800" u="none" strike="noStrike">
                          <a:effectLst/>
                        </a:rPr>
                        <a:t> </a:t>
                      </a:r>
                      <a:endParaRPr lang="tr-TR" sz="800" b="1" i="0" u="none" strike="noStrike">
                        <a:effectLst/>
                        <a:latin typeface="Verdana" panose="020B0604030504040204" pitchFamily="34" charset="0"/>
                      </a:endParaRPr>
                    </a:p>
                  </a:txBody>
                  <a:tcPr marL="9525" marR="9525" marT="9525" marB="0" anchor="ctr">
                    <a:solidFill>
                      <a:schemeClr val="accent3">
                        <a:lumMod val="40000"/>
                        <a:lumOff val="60000"/>
                      </a:schemeClr>
                    </a:solidFill>
                  </a:tcPr>
                </a:tc>
                <a:tc>
                  <a:txBody>
                    <a:bodyPr/>
                    <a:lstStyle/>
                    <a:p>
                      <a:pPr algn="ctr" fontAlgn="ctr"/>
                      <a:r>
                        <a:rPr lang="tr-TR" sz="800" u="none" strike="noStrike">
                          <a:effectLst/>
                        </a:rPr>
                        <a:t>KADRO</a:t>
                      </a:r>
                      <a:endParaRPr lang="tr-TR" sz="800" b="1" i="0" u="none" strike="noStrike">
                        <a:effectLst/>
                        <a:latin typeface="Verdana" panose="020B0604030504040204" pitchFamily="34" charset="0"/>
                      </a:endParaRPr>
                    </a:p>
                  </a:txBody>
                  <a:tcPr marL="9525" marR="9525" marT="9525" marB="0" anchor="ctr">
                    <a:solidFill>
                      <a:schemeClr val="accent3">
                        <a:lumMod val="40000"/>
                        <a:lumOff val="60000"/>
                      </a:schemeClr>
                    </a:solidFill>
                  </a:tcPr>
                </a:tc>
                <a:tc>
                  <a:txBody>
                    <a:bodyPr/>
                    <a:lstStyle/>
                    <a:p>
                      <a:pPr algn="ctr" fontAlgn="ctr"/>
                      <a:r>
                        <a:rPr lang="tr-TR" sz="800" u="none" strike="noStrike">
                          <a:effectLst/>
                        </a:rPr>
                        <a:t> </a:t>
                      </a:r>
                      <a:endParaRPr lang="tr-TR" sz="800" b="1" i="0" u="none" strike="noStrike">
                        <a:effectLst/>
                        <a:latin typeface="Verdana" panose="020B0604030504040204" pitchFamily="34" charset="0"/>
                      </a:endParaRPr>
                    </a:p>
                  </a:txBody>
                  <a:tcPr marL="9525" marR="9525" marT="9525" marB="0" anchor="ctr">
                    <a:solidFill>
                      <a:schemeClr val="accent3">
                        <a:lumMod val="40000"/>
                        <a:lumOff val="60000"/>
                      </a:schemeClr>
                    </a:solidFill>
                  </a:tcPr>
                </a:tc>
                <a:tc>
                  <a:txBody>
                    <a:bodyPr/>
                    <a:lstStyle/>
                    <a:p>
                      <a:pPr algn="ctr" fontAlgn="ctr"/>
                      <a:r>
                        <a:rPr lang="tr-TR" sz="800" u="none" strike="noStrike">
                          <a:effectLst/>
                        </a:rPr>
                        <a:t>KADRO</a:t>
                      </a:r>
                      <a:endParaRPr lang="tr-TR" sz="800" b="1" i="0" u="none" strike="noStrike">
                        <a:effectLst/>
                        <a:latin typeface="Verdana" panose="020B0604030504040204" pitchFamily="34" charset="0"/>
                      </a:endParaRPr>
                    </a:p>
                  </a:txBody>
                  <a:tcPr marL="9525" marR="9525" marT="9525" marB="0" anchor="ctr">
                    <a:solidFill>
                      <a:schemeClr val="accent3">
                        <a:lumMod val="40000"/>
                        <a:lumOff val="60000"/>
                      </a:schemeClr>
                    </a:solidFill>
                  </a:tcPr>
                </a:tc>
                <a:tc>
                  <a:txBody>
                    <a:bodyPr/>
                    <a:lstStyle/>
                    <a:p>
                      <a:pPr algn="l" fontAlgn="ctr"/>
                      <a:endParaRPr lang="tr-TR" sz="800" b="1" i="0" u="none" strike="noStrike">
                        <a:effectLst/>
                        <a:latin typeface="Verdana" panose="020B0604030504040204" pitchFamily="34" charset="0"/>
                      </a:endParaRPr>
                    </a:p>
                  </a:txBody>
                  <a:tcPr marL="9525" marR="9525" marT="9525" marB="0" anchor="ctr"/>
                </a:tc>
                <a:tc gridSpan="3">
                  <a:txBody>
                    <a:bodyPr/>
                    <a:lstStyle/>
                    <a:p>
                      <a:pPr algn="l" fontAlgn="ctr"/>
                      <a:r>
                        <a:rPr lang="tr-TR" sz="800" u="none" strike="noStrike" dirty="0">
                          <a:effectLst/>
                        </a:rPr>
                        <a:t>     DEĞİŞİKLİK</a:t>
                      </a:r>
                      <a:endParaRPr lang="tr-TR" sz="800" b="1" i="0" u="none" strike="noStrike" dirty="0">
                        <a:effectLst/>
                        <a:latin typeface="Verdana" panose="020B0604030504040204" pitchFamily="34" charset="0"/>
                      </a:endParaRPr>
                    </a:p>
                  </a:txBody>
                  <a:tcPr marL="9525" marR="9525" marT="9525" marB="0" anchor="ctr">
                    <a:solidFill>
                      <a:schemeClr val="accent3">
                        <a:lumMod val="40000"/>
                        <a:lumOff val="60000"/>
                      </a:schemeClr>
                    </a:solidFill>
                  </a:tcPr>
                </a:tc>
                <a:tc hMerge="1">
                  <a:txBody>
                    <a:bodyPr/>
                    <a:lstStyle/>
                    <a:p>
                      <a:endParaRPr lang="tr-TR"/>
                    </a:p>
                  </a:txBody>
                  <a:tcPr/>
                </a:tc>
                <a:tc hMerge="1">
                  <a:txBody>
                    <a:bodyPr/>
                    <a:lstStyle/>
                    <a:p>
                      <a:endParaRPr lang="tr-TR"/>
                    </a:p>
                  </a:txBody>
                  <a:tcPr/>
                </a:tc>
                <a:tc>
                  <a:txBody>
                    <a:bodyPr/>
                    <a:lstStyle/>
                    <a:p>
                      <a:pPr algn="l" fontAlgn="ctr"/>
                      <a:endParaRPr lang="tr-TR" sz="800" b="1" i="0" u="none" strike="noStrike">
                        <a:effectLst/>
                        <a:latin typeface="Verdana" panose="020B0604030504040204" pitchFamily="34" charset="0"/>
                      </a:endParaRPr>
                    </a:p>
                  </a:txBody>
                  <a:tcPr marL="9525" marR="9525" marT="9525" marB="0" anchor="ctr"/>
                </a:tc>
                <a:tc>
                  <a:txBody>
                    <a:bodyPr/>
                    <a:lstStyle/>
                    <a:p>
                      <a:pPr algn="l" fontAlgn="ctr"/>
                      <a:endParaRPr lang="tr-TR" sz="800" b="1" i="0" u="none" strike="noStrike">
                        <a:effectLst/>
                        <a:latin typeface="Verdana" panose="020B0604030504040204" pitchFamily="34" charset="0"/>
                      </a:endParaRPr>
                    </a:p>
                  </a:txBody>
                  <a:tcPr marL="9525" marR="9525" marT="9525" marB="0" anchor="ctr"/>
                </a:tc>
                <a:tc>
                  <a:txBody>
                    <a:bodyPr/>
                    <a:lstStyle/>
                    <a:p>
                      <a:pPr algn="l" fontAlgn="ctr"/>
                      <a:endParaRPr lang="tr-TR" sz="800" b="1" i="0" u="none" strike="noStrike">
                        <a:effectLst/>
                        <a:latin typeface="Verdana" panose="020B0604030504040204" pitchFamily="34" charset="0"/>
                      </a:endParaRPr>
                    </a:p>
                  </a:txBody>
                  <a:tcPr marL="9525" marR="9525" marT="9525" marB="0" anchor="ctr"/>
                </a:tc>
                <a:tc>
                  <a:txBody>
                    <a:bodyPr/>
                    <a:lstStyle/>
                    <a:p>
                      <a:pPr algn="l" fontAlgn="ctr"/>
                      <a:endParaRPr lang="tr-TR" sz="800" b="1" i="0" u="none" strike="noStrike">
                        <a:effectLst/>
                        <a:latin typeface="Verdana" panose="020B0604030504040204" pitchFamily="34" charset="0"/>
                      </a:endParaRPr>
                    </a:p>
                  </a:txBody>
                  <a:tcPr marL="9525" marR="9525" marT="9525" marB="0" anchor="ctr"/>
                </a:tc>
                <a:extLst>
                  <a:ext uri="{0D108BD9-81ED-4DB2-BD59-A6C34878D82A}">
                    <a16:rowId xmlns:a16="http://schemas.microsoft.com/office/drawing/2014/main" val="2482279718"/>
                  </a:ext>
                </a:extLst>
              </a:tr>
              <a:tr h="149857">
                <a:tc>
                  <a:txBody>
                    <a:bodyPr/>
                    <a:lstStyle/>
                    <a:p>
                      <a:pPr algn="ctr" fontAlgn="ctr"/>
                      <a:endParaRPr lang="tr-TR" sz="800" b="1" i="0" u="none" strike="noStrike">
                        <a:effectLst/>
                        <a:latin typeface="Verdana" panose="020B0604030504040204" pitchFamily="34" charset="0"/>
                      </a:endParaRPr>
                    </a:p>
                  </a:txBody>
                  <a:tcPr marL="9525" marR="9525" marT="9525" marB="0" anchor="ctr"/>
                </a:tc>
                <a:tc>
                  <a:txBody>
                    <a:bodyPr/>
                    <a:lstStyle/>
                    <a:p>
                      <a:pPr algn="l" fontAlgn="ctr"/>
                      <a:endParaRPr lang="tr-TR" sz="800" b="1" i="0" u="none" strike="noStrike">
                        <a:effectLst/>
                        <a:latin typeface="Verdana" panose="020B0604030504040204" pitchFamily="34" charset="0"/>
                      </a:endParaRPr>
                    </a:p>
                  </a:txBody>
                  <a:tcPr marL="9525" marR="9525" marT="9525" marB="0" anchor="ctr"/>
                </a:tc>
                <a:tc>
                  <a:txBody>
                    <a:bodyPr/>
                    <a:lstStyle/>
                    <a:p>
                      <a:pPr algn="l" fontAlgn="ctr"/>
                      <a:r>
                        <a:rPr lang="tr-TR" sz="800" u="none" strike="noStrike">
                          <a:effectLst/>
                        </a:rPr>
                        <a:t>SINIFI</a:t>
                      </a:r>
                      <a:endParaRPr lang="tr-TR" sz="800" b="1" i="0" u="none" strike="noStrike">
                        <a:effectLst/>
                        <a:latin typeface="Verdana" panose="020B0604030504040204" pitchFamily="34" charset="0"/>
                      </a:endParaRPr>
                    </a:p>
                  </a:txBody>
                  <a:tcPr marL="9525" marR="9525" marT="9525" marB="0" anchor="ctr">
                    <a:solidFill>
                      <a:schemeClr val="accent3">
                        <a:lumMod val="40000"/>
                        <a:lumOff val="60000"/>
                      </a:schemeClr>
                    </a:solidFill>
                  </a:tcPr>
                </a:tc>
                <a:tc>
                  <a:txBody>
                    <a:bodyPr/>
                    <a:lstStyle/>
                    <a:p>
                      <a:pPr algn="l" fontAlgn="ctr"/>
                      <a:r>
                        <a:rPr lang="tr-TR" sz="800" u="none" strike="noStrike" dirty="0">
                          <a:effectLst/>
                        </a:rPr>
                        <a:t> </a:t>
                      </a:r>
                      <a:endParaRPr lang="tr-TR" sz="800" b="1" i="0" u="none" strike="noStrike" dirty="0">
                        <a:effectLst/>
                        <a:latin typeface="Verdana" panose="020B0604030504040204" pitchFamily="34" charset="0"/>
                      </a:endParaRPr>
                    </a:p>
                  </a:txBody>
                  <a:tcPr marL="9525" marR="9525" marT="9525" marB="0" anchor="ctr">
                    <a:solidFill>
                      <a:schemeClr val="accent3">
                        <a:lumMod val="40000"/>
                        <a:lumOff val="60000"/>
                      </a:schemeClr>
                    </a:solidFill>
                  </a:tcPr>
                </a:tc>
                <a:tc gridSpan="2">
                  <a:txBody>
                    <a:bodyPr/>
                    <a:lstStyle/>
                    <a:p>
                      <a:pPr algn="ctr" fontAlgn="ctr"/>
                      <a:r>
                        <a:rPr lang="tr-TR" sz="800" u="none" strike="noStrike" dirty="0">
                          <a:effectLst/>
                        </a:rPr>
                        <a:t>UNVANI</a:t>
                      </a:r>
                      <a:endParaRPr lang="tr-TR" sz="800" b="1" i="0" u="none" strike="noStrike" dirty="0">
                        <a:effectLst/>
                        <a:latin typeface="Verdana" panose="020B0604030504040204" pitchFamily="34" charset="0"/>
                      </a:endParaRPr>
                    </a:p>
                  </a:txBody>
                  <a:tcPr marL="9525" marR="9525" marT="9525" marB="0" anchor="ctr">
                    <a:solidFill>
                      <a:schemeClr val="accent3">
                        <a:lumMod val="40000"/>
                        <a:lumOff val="60000"/>
                      </a:schemeClr>
                    </a:solidFill>
                  </a:tcPr>
                </a:tc>
                <a:tc hMerge="1">
                  <a:txBody>
                    <a:bodyPr/>
                    <a:lstStyle/>
                    <a:p>
                      <a:endParaRPr lang="tr-TR"/>
                    </a:p>
                  </a:txBody>
                  <a:tcPr/>
                </a:tc>
                <a:tc>
                  <a:txBody>
                    <a:bodyPr/>
                    <a:lstStyle/>
                    <a:p>
                      <a:pPr algn="ctr" fontAlgn="ctr"/>
                      <a:r>
                        <a:rPr lang="tr-TR" sz="800" u="none" strike="noStrike" dirty="0">
                          <a:effectLst/>
                        </a:rPr>
                        <a:t> </a:t>
                      </a:r>
                      <a:endParaRPr lang="tr-TR" sz="800" b="1" i="0" u="none" strike="noStrike" dirty="0">
                        <a:effectLst/>
                        <a:latin typeface="Verdana" panose="020B0604030504040204" pitchFamily="34" charset="0"/>
                      </a:endParaRPr>
                    </a:p>
                  </a:txBody>
                  <a:tcPr marL="9525" marR="9525" marT="9525" marB="0" anchor="ctr">
                    <a:solidFill>
                      <a:schemeClr val="accent3">
                        <a:lumMod val="40000"/>
                        <a:lumOff val="60000"/>
                      </a:schemeClr>
                    </a:solidFill>
                  </a:tcPr>
                </a:tc>
                <a:tc>
                  <a:txBody>
                    <a:bodyPr/>
                    <a:lstStyle/>
                    <a:p>
                      <a:pPr algn="ctr" fontAlgn="ctr"/>
                      <a:r>
                        <a:rPr lang="tr-TR" sz="800" u="none" strike="noStrike" dirty="0">
                          <a:effectLst/>
                        </a:rPr>
                        <a:t>ADEDİ</a:t>
                      </a:r>
                      <a:endParaRPr lang="tr-TR" sz="800" b="1" i="0" u="none" strike="noStrike" dirty="0">
                        <a:effectLst/>
                        <a:latin typeface="Verdana" panose="020B0604030504040204" pitchFamily="34" charset="0"/>
                      </a:endParaRPr>
                    </a:p>
                  </a:txBody>
                  <a:tcPr marL="9525" marR="9525" marT="9525" marB="0" anchor="ctr">
                    <a:solidFill>
                      <a:schemeClr val="accent3">
                        <a:lumMod val="40000"/>
                        <a:lumOff val="60000"/>
                      </a:schemeClr>
                    </a:solidFill>
                  </a:tcPr>
                </a:tc>
                <a:tc>
                  <a:txBody>
                    <a:bodyPr/>
                    <a:lstStyle/>
                    <a:p>
                      <a:pPr algn="ctr" fontAlgn="ctr"/>
                      <a:r>
                        <a:rPr lang="tr-TR" sz="800" u="none" strike="noStrike" dirty="0">
                          <a:effectLst/>
                        </a:rPr>
                        <a:t> </a:t>
                      </a:r>
                      <a:endParaRPr lang="tr-TR" sz="800" b="1" i="0" u="none" strike="noStrike" dirty="0">
                        <a:effectLst/>
                        <a:latin typeface="Verdana" panose="020B0604030504040204" pitchFamily="34" charset="0"/>
                      </a:endParaRPr>
                    </a:p>
                  </a:txBody>
                  <a:tcPr marL="9525" marR="9525" marT="9525" marB="0" anchor="ctr">
                    <a:solidFill>
                      <a:schemeClr val="accent3">
                        <a:lumMod val="40000"/>
                        <a:lumOff val="60000"/>
                      </a:schemeClr>
                    </a:solidFill>
                  </a:tcPr>
                </a:tc>
                <a:tc>
                  <a:txBody>
                    <a:bodyPr/>
                    <a:lstStyle/>
                    <a:p>
                      <a:pPr algn="ctr" fontAlgn="ctr"/>
                      <a:r>
                        <a:rPr lang="tr-TR" sz="700" u="none" strike="noStrike" dirty="0">
                          <a:effectLst/>
                        </a:rPr>
                        <a:t>DERECESİ</a:t>
                      </a:r>
                      <a:endParaRPr lang="tr-TR" sz="700" b="1" i="0" u="none" strike="noStrike" dirty="0">
                        <a:effectLst/>
                        <a:latin typeface="Verdana" panose="020B0604030504040204" pitchFamily="34" charset="0"/>
                      </a:endParaRPr>
                    </a:p>
                  </a:txBody>
                  <a:tcPr marL="9525" marR="9525" marT="9525" marB="0" anchor="ctr">
                    <a:solidFill>
                      <a:schemeClr val="accent3">
                        <a:lumMod val="40000"/>
                        <a:lumOff val="60000"/>
                      </a:schemeClr>
                    </a:solidFill>
                  </a:tcPr>
                </a:tc>
                <a:tc>
                  <a:txBody>
                    <a:bodyPr/>
                    <a:lstStyle/>
                    <a:p>
                      <a:pPr algn="l" fontAlgn="ctr"/>
                      <a:endParaRPr lang="tr-TR" sz="800" b="1" i="0" u="none" strike="noStrike">
                        <a:effectLst/>
                        <a:latin typeface="Verdana" panose="020B0604030504040204" pitchFamily="34" charset="0"/>
                      </a:endParaRPr>
                    </a:p>
                  </a:txBody>
                  <a:tcPr marL="9525" marR="9525" marT="9525" marB="0" anchor="ctr"/>
                </a:tc>
                <a:tc gridSpan="3">
                  <a:txBody>
                    <a:bodyPr/>
                    <a:lstStyle/>
                    <a:p>
                      <a:pPr algn="l" fontAlgn="ctr"/>
                      <a:r>
                        <a:rPr lang="tr-TR" sz="800" u="none" strike="noStrike" dirty="0">
                          <a:effectLst/>
                        </a:rPr>
                        <a:t>   KADRO DERECESİ</a:t>
                      </a:r>
                      <a:endParaRPr lang="tr-TR" sz="800" b="1" i="0" u="none" strike="noStrike" dirty="0">
                        <a:effectLst/>
                        <a:latin typeface="Verdana" panose="020B0604030504040204" pitchFamily="34" charset="0"/>
                      </a:endParaRPr>
                    </a:p>
                  </a:txBody>
                  <a:tcPr marL="9525" marR="9525" marT="9525" marB="0" anchor="ctr">
                    <a:solidFill>
                      <a:schemeClr val="accent3">
                        <a:lumMod val="40000"/>
                        <a:lumOff val="60000"/>
                      </a:schemeClr>
                    </a:solidFill>
                  </a:tcPr>
                </a:tc>
                <a:tc hMerge="1">
                  <a:txBody>
                    <a:bodyPr/>
                    <a:lstStyle/>
                    <a:p>
                      <a:endParaRPr lang="tr-TR"/>
                    </a:p>
                  </a:txBody>
                  <a:tcPr/>
                </a:tc>
                <a:tc hMerge="1">
                  <a:txBody>
                    <a:bodyPr/>
                    <a:lstStyle/>
                    <a:p>
                      <a:endParaRPr lang="tr-TR"/>
                    </a:p>
                  </a:txBody>
                  <a:tcPr/>
                </a:tc>
                <a:tc>
                  <a:txBody>
                    <a:bodyPr/>
                    <a:lstStyle/>
                    <a:p>
                      <a:pPr algn="ctr" fontAlgn="ctr"/>
                      <a:endParaRPr lang="tr-TR" sz="800" b="1" i="0" u="none" strike="noStrike">
                        <a:effectLst/>
                        <a:latin typeface="Verdana" panose="020B0604030504040204" pitchFamily="34" charset="0"/>
                      </a:endParaRPr>
                    </a:p>
                  </a:txBody>
                  <a:tcPr marL="9525" marR="9525" marT="9525" marB="0" anchor="ctr"/>
                </a:tc>
                <a:tc gridSpan="3">
                  <a:txBody>
                    <a:bodyPr/>
                    <a:lstStyle/>
                    <a:p>
                      <a:pPr algn="l" fontAlgn="ctr"/>
                      <a:endParaRPr lang="tr-TR" sz="800" b="0" i="0" u="none" strike="noStrike">
                        <a:effectLst/>
                        <a:latin typeface="Verdana" panose="020B0604030504040204" pitchFamily="34" charset="0"/>
                      </a:endParaRPr>
                    </a:p>
                  </a:txBody>
                  <a:tcPr marL="9525" marR="9525" marT="9525"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63183570"/>
                  </a:ext>
                </a:extLst>
              </a:tr>
              <a:tr h="149857">
                <a:tc>
                  <a:txBody>
                    <a:bodyPr/>
                    <a:lstStyle/>
                    <a:p>
                      <a:pPr algn="ctr" fontAlgn="ctr"/>
                      <a:r>
                        <a:rPr lang="tr-TR" sz="800" u="none" strike="noStrike">
                          <a:effectLst/>
                        </a:rPr>
                        <a:t>1</a:t>
                      </a:r>
                      <a:endParaRPr lang="tr-TR" sz="800" b="0" i="0" u="none" strike="noStrike">
                        <a:effectLst/>
                        <a:latin typeface="Verdana" panose="020B0604030504040204" pitchFamily="34" charset="0"/>
                      </a:endParaRPr>
                    </a:p>
                  </a:txBody>
                  <a:tcPr marL="9525" marR="9525" marT="9525" marB="0" anchor="ctr"/>
                </a:tc>
                <a:tc>
                  <a:txBody>
                    <a:bodyPr/>
                    <a:lstStyle/>
                    <a:p>
                      <a:pPr algn="l" fontAlgn="ctr"/>
                      <a:endParaRPr lang="tr-TR" sz="800" b="0" i="0" u="none" strike="noStrike">
                        <a:effectLst/>
                        <a:latin typeface="Verdana" panose="020B0604030504040204" pitchFamily="34" charset="0"/>
                      </a:endParaRPr>
                    </a:p>
                  </a:txBody>
                  <a:tcPr marL="9525" marR="9525" marT="9525" marB="0" anchor="ctr"/>
                </a:tc>
                <a:tc>
                  <a:txBody>
                    <a:bodyPr/>
                    <a:lstStyle/>
                    <a:p>
                      <a:pPr algn="l" fontAlgn="ctr"/>
                      <a:r>
                        <a:rPr lang="tr-TR" sz="800" u="none" strike="noStrike">
                          <a:effectLst/>
                        </a:rPr>
                        <a:t>SH</a:t>
                      </a:r>
                      <a:endParaRPr lang="tr-TR" sz="800" b="0" i="0" u="none" strike="noStrike">
                        <a:effectLst/>
                        <a:latin typeface="Verdana" panose="020B0604030504040204" pitchFamily="34" charset="0"/>
                      </a:endParaRPr>
                    </a:p>
                  </a:txBody>
                  <a:tcPr marL="114300" marR="9525" marT="9525" marB="0" anchor="ctr"/>
                </a:tc>
                <a:tc>
                  <a:txBody>
                    <a:bodyPr/>
                    <a:lstStyle/>
                    <a:p>
                      <a:pPr algn="l" fontAlgn="ctr"/>
                      <a:endParaRPr lang="tr-TR" sz="800" b="0" i="0" u="none" strike="noStrike">
                        <a:effectLst/>
                        <a:latin typeface="Verdana" panose="020B0604030504040204" pitchFamily="34" charset="0"/>
                      </a:endParaRPr>
                    </a:p>
                  </a:txBody>
                  <a:tcPr marL="9525" marR="9525" marT="9525" marB="0" anchor="ctr"/>
                </a:tc>
                <a:tc gridSpan="2">
                  <a:txBody>
                    <a:bodyPr/>
                    <a:lstStyle/>
                    <a:p>
                      <a:pPr algn="l" fontAlgn="ctr"/>
                      <a:r>
                        <a:rPr lang="tr-TR" sz="800" u="none" strike="noStrike">
                          <a:effectLst/>
                        </a:rPr>
                        <a:t>Hemşire</a:t>
                      </a:r>
                      <a:endParaRPr lang="tr-TR" sz="800" b="0" i="0" u="none" strike="noStrike">
                        <a:effectLst/>
                        <a:latin typeface="Verdana" panose="020B0604030504040204" pitchFamily="34" charset="0"/>
                      </a:endParaRPr>
                    </a:p>
                  </a:txBody>
                  <a:tcPr marL="9525" marR="9525" marT="9525" marB="0" anchor="ctr"/>
                </a:tc>
                <a:tc hMerge="1">
                  <a:txBody>
                    <a:bodyPr/>
                    <a:lstStyle/>
                    <a:p>
                      <a:endParaRPr lang="tr-TR"/>
                    </a:p>
                  </a:txBody>
                  <a:tcPr/>
                </a:tc>
                <a:tc>
                  <a:txBody>
                    <a:bodyPr/>
                    <a:lstStyle/>
                    <a:p>
                      <a:pPr algn="l" fontAlgn="ctr"/>
                      <a:endParaRPr lang="tr-TR" sz="800" b="0" i="0" u="none" strike="noStrike">
                        <a:effectLst/>
                        <a:latin typeface="Verdana" panose="020B0604030504040204" pitchFamily="34" charset="0"/>
                      </a:endParaRPr>
                    </a:p>
                  </a:txBody>
                  <a:tcPr marL="9525" marR="9525" marT="9525" marB="0" anchor="ctr"/>
                </a:tc>
                <a:tc>
                  <a:txBody>
                    <a:bodyPr/>
                    <a:lstStyle/>
                    <a:p>
                      <a:pPr algn="r" fontAlgn="ctr"/>
                      <a:r>
                        <a:rPr lang="tr-TR" sz="800" u="none" strike="noStrike">
                          <a:effectLst/>
                        </a:rPr>
                        <a:t>1</a:t>
                      </a:r>
                      <a:endParaRPr lang="tr-TR" sz="800" b="0" i="0" u="none" strike="noStrike">
                        <a:effectLst/>
                        <a:latin typeface="Verdana" panose="020B0604030504040204" pitchFamily="34" charset="0"/>
                      </a:endParaRPr>
                    </a:p>
                  </a:txBody>
                  <a:tcPr marL="9525" marR="114300" marT="9525" marB="0" anchor="ctr"/>
                </a:tc>
                <a:tc>
                  <a:txBody>
                    <a:bodyPr/>
                    <a:lstStyle/>
                    <a:p>
                      <a:pPr algn="l" fontAlgn="ctr"/>
                      <a:endParaRPr lang="tr-TR" sz="800" b="0" i="0" u="none" strike="noStrike">
                        <a:effectLst/>
                        <a:latin typeface="Verdana" panose="020B0604030504040204" pitchFamily="34" charset="0"/>
                      </a:endParaRPr>
                    </a:p>
                  </a:txBody>
                  <a:tcPr marL="9525" marR="9525" marT="9525" marB="0" anchor="ctr"/>
                </a:tc>
                <a:tc>
                  <a:txBody>
                    <a:bodyPr/>
                    <a:lstStyle/>
                    <a:p>
                      <a:pPr algn="r" fontAlgn="ctr"/>
                      <a:r>
                        <a:rPr lang="tr-TR" sz="800" u="none" strike="noStrike">
                          <a:effectLst/>
                        </a:rPr>
                        <a:t>3</a:t>
                      </a:r>
                      <a:endParaRPr lang="tr-TR" sz="800" b="0" i="0" u="none" strike="noStrike">
                        <a:effectLst/>
                        <a:latin typeface="Verdana" panose="020B0604030504040204" pitchFamily="34" charset="0"/>
                      </a:endParaRPr>
                    </a:p>
                  </a:txBody>
                  <a:tcPr marL="9525" marR="114300" marT="9525" marB="0" anchor="ctr"/>
                </a:tc>
                <a:tc>
                  <a:txBody>
                    <a:bodyPr/>
                    <a:lstStyle/>
                    <a:p>
                      <a:pPr algn="l" fontAlgn="ctr"/>
                      <a:endParaRPr lang="tr-TR" sz="800" b="0" i="0" u="none" strike="noStrike">
                        <a:effectLst/>
                        <a:latin typeface="Verdana" panose="020B0604030504040204" pitchFamily="34" charset="0"/>
                      </a:endParaRPr>
                    </a:p>
                  </a:txBody>
                  <a:tcPr marL="9525" marR="9525" marT="9525" marB="0" anchor="ctr"/>
                </a:tc>
                <a:tc>
                  <a:txBody>
                    <a:bodyPr/>
                    <a:lstStyle/>
                    <a:p>
                      <a:pPr algn="ctr" fontAlgn="ctr"/>
                      <a:endParaRPr lang="tr-TR" sz="800" b="0" i="0" u="none" strike="noStrike">
                        <a:effectLst/>
                        <a:latin typeface="Verdana" panose="020B0604030504040204" pitchFamily="34" charset="0"/>
                      </a:endParaRPr>
                    </a:p>
                  </a:txBody>
                  <a:tcPr marL="9525" marR="9525" marT="9525" marB="0" anchor="ctr"/>
                </a:tc>
                <a:tc>
                  <a:txBody>
                    <a:bodyPr/>
                    <a:lstStyle/>
                    <a:p>
                      <a:pPr algn="ctr" fontAlgn="ctr"/>
                      <a:endParaRPr lang="tr-TR" sz="800" b="0" i="0" u="none" strike="noStrike">
                        <a:effectLst/>
                        <a:latin typeface="Verdana" panose="020B0604030504040204" pitchFamily="34" charset="0"/>
                      </a:endParaRPr>
                    </a:p>
                  </a:txBody>
                  <a:tcPr marL="9525" marR="9525" marT="9525" marB="0" anchor="ctr"/>
                </a:tc>
                <a:tc>
                  <a:txBody>
                    <a:bodyPr/>
                    <a:lstStyle/>
                    <a:p>
                      <a:pPr algn="r" fontAlgn="ctr"/>
                      <a:r>
                        <a:rPr lang="tr-TR" sz="800" u="none" strike="noStrike">
                          <a:effectLst/>
                        </a:rPr>
                        <a:t>1</a:t>
                      </a:r>
                      <a:endParaRPr lang="tr-TR" sz="800" b="0" i="0" u="none" strike="noStrike">
                        <a:effectLst/>
                        <a:latin typeface="Verdana" panose="020B0604030504040204" pitchFamily="34" charset="0"/>
                      </a:endParaRPr>
                    </a:p>
                  </a:txBody>
                  <a:tcPr marL="9525" marR="1143000" marT="9525" marB="0" anchor="ctr"/>
                </a:tc>
                <a:tc>
                  <a:txBody>
                    <a:bodyPr/>
                    <a:lstStyle/>
                    <a:p>
                      <a:pPr algn="l" fontAlgn="ctr"/>
                      <a:endParaRPr lang="tr-TR" sz="800" b="0" i="0" u="none" strike="noStrike">
                        <a:effectLst/>
                        <a:latin typeface="Verdana" panose="020B0604030504040204" pitchFamily="34" charset="0"/>
                      </a:endParaRPr>
                    </a:p>
                  </a:txBody>
                  <a:tcPr marL="9525" marR="9525" marT="9525" marB="0" anchor="ctr"/>
                </a:tc>
                <a:tc gridSpan="3">
                  <a:txBody>
                    <a:bodyPr/>
                    <a:lstStyle/>
                    <a:p>
                      <a:pPr algn="l" fontAlgn="ctr"/>
                      <a:endParaRPr lang="tr-TR" sz="800" b="1" i="0" u="none" strike="noStrike">
                        <a:solidFill>
                          <a:srgbClr val="538DD5"/>
                        </a:solidFill>
                        <a:effectLst/>
                        <a:latin typeface="Verdana" panose="020B0604030504040204" pitchFamily="34" charset="0"/>
                      </a:endParaRPr>
                    </a:p>
                  </a:txBody>
                  <a:tcPr marL="9525" marR="9525" marT="9525"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696500187"/>
                  </a:ext>
                </a:extLst>
              </a:tr>
              <a:tr h="149857">
                <a:tc>
                  <a:txBody>
                    <a:bodyPr/>
                    <a:lstStyle/>
                    <a:p>
                      <a:pPr algn="ctr" fontAlgn="ctr"/>
                      <a:endParaRPr lang="tr-TR" sz="800" b="1" i="0" u="none" strike="noStrike">
                        <a:effectLst/>
                        <a:latin typeface="Verdana" panose="020B0604030504040204" pitchFamily="34" charset="0"/>
                      </a:endParaRPr>
                    </a:p>
                  </a:txBody>
                  <a:tcPr marL="9525" marR="9525" marT="9525" marB="0" anchor="ctr"/>
                </a:tc>
                <a:tc>
                  <a:txBody>
                    <a:bodyPr/>
                    <a:lstStyle/>
                    <a:p>
                      <a:pPr algn="l" fontAlgn="ctr"/>
                      <a:endParaRPr lang="tr-TR" sz="800" b="1" i="0" u="none" strike="noStrike">
                        <a:effectLst/>
                        <a:latin typeface="Verdana" panose="020B0604030504040204" pitchFamily="34" charset="0"/>
                      </a:endParaRPr>
                    </a:p>
                  </a:txBody>
                  <a:tcPr marL="9525" marR="9525" marT="9525" marB="0" anchor="ctr"/>
                </a:tc>
                <a:tc>
                  <a:txBody>
                    <a:bodyPr/>
                    <a:lstStyle/>
                    <a:p>
                      <a:pPr algn="l" fontAlgn="ctr"/>
                      <a:endParaRPr lang="tr-TR" sz="800" b="1" i="0" u="none" strike="noStrike">
                        <a:effectLst/>
                        <a:latin typeface="Verdana" panose="020B0604030504040204" pitchFamily="34" charset="0"/>
                      </a:endParaRPr>
                    </a:p>
                  </a:txBody>
                  <a:tcPr marL="9525" marR="9525" marT="9525" marB="0" anchor="ctr"/>
                </a:tc>
                <a:tc>
                  <a:txBody>
                    <a:bodyPr/>
                    <a:lstStyle/>
                    <a:p>
                      <a:pPr algn="l" fontAlgn="ctr"/>
                      <a:endParaRPr lang="tr-TR" sz="800" b="1" i="0" u="none" strike="noStrike">
                        <a:effectLst/>
                        <a:latin typeface="Verdana" panose="020B0604030504040204" pitchFamily="34" charset="0"/>
                      </a:endParaRPr>
                    </a:p>
                  </a:txBody>
                  <a:tcPr marL="9525" marR="9525" marT="9525" marB="0" anchor="ctr"/>
                </a:tc>
                <a:tc>
                  <a:txBody>
                    <a:bodyPr/>
                    <a:lstStyle/>
                    <a:p>
                      <a:pPr algn="l" fontAlgn="ctr"/>
                      <a:endParaRPr lang="tr-TR" sz="800" b="1" i="0" u="none" strike="noStrike">
                        <a:effectLst/>
                        <a:latin typeface="Verdana" panose="020B0604030504040204" pitchFamily="34" charset="0"/>
                      </a:endParaRPr>
                    </a:p>
                  </a:txBody>
                  <a:tcPr marL="9525" marR="9525" marT="9525" marB="0" anchor="ctr"/>
                </a:tc>
                <a:tc>
                  <a:txBody>
                    <a:bodyPr/>
                    <a:lstStyle/>
                    <a:p>
                      <a:pPr algn="l" fontAlgn="ctr"/>
                      <a:r>
                        <a:rPr lang="tr-TR" sz="800" u="none" strike="noStrike">
                          <a:effectLst/>
                        </a:rPr>
                        <a:t>TOPLAM :</a:t>
                      </a:r>
                      <a:endParaRPr lang="tr-TR" sz="800" b="1" i="0" u="none" strike="noStrike">
                        <a:effectLst/>
                        <a:latin typeface="Verdana" panose="020B0604030504040204" pitchFamily="34" charset="0"/>
                      </a:endParaRPr>
                    </a:p>
                  </a:txBody>
                  <a:tcPr marL="9525" marR="9525" marT="9525" marB="0" anchor="ctr"/>
                </a:tc>
                <a:tc>
                  <a:txBody>
                    <a:bodyPr/>
                    <a:lstStyle/>
                    <a:p>
                      <a:pPr algn="l" fontAlgn="ctr"/>
                      <a:endParaRPr lang="tr-TR" sz="800" b="1" i="0" u="none" strike="noStrike">
                        <a:effectLst/>
                        <a:latin typeface="Verdana" panose="020B0604030504040204" pitchFamily="34" charset="0"/>
                      </a:endParaRPr>
                    </a:p>
                  </a:txBody>
                  <a:tcPr marL="9525" marR="9525" marT="9525" marB="0" anchor="ctr"/>
                </a:tc>
                <a:tc>
                  <a:txBody>
                    <a:bodyPr/>
                    <a:lstStyle/>
                    <a:p>
                      <a:pPr algn="r" fontAlgn="b"/>
                      <a:r>
                        <a:rPr lang="tr-TR" sz="800" u="none" strike="noStrike">
                          <a:effectLst/>
                        </a:rPr>
                        <a:t>1</a:t>
                      </a:r>
                      <a:endParaRPr lang="tr-TR" sz="800" b="0" i="0" u="none" strike="noStrike">
                        <a:effectLst/>
                        <a:latin typeface="Verdana" panose="020B0604030504040204" pitchFamily="34" charset="0"/>
                      </a:endParaRPr>
                    </a:p>
                  </a:txBody>
                  <a:tcPr marL="9525" marR="114300" marT="9525" marB="0" anchor="b"/>
                </a:tc>
                <a:tc>
                  <a:txBody>
                    <a:bodyPr/>
                    <a:lstStyle/>
                    <a:p>
                      <a:pPr algn="l" fontAlgn="ctr"/>
                      <a:endParaRPr lang="tr-TR" sz="800" b="1" i="0" u="none" strike="noStrike">
                        <a:effectLst/>
                        <a:latin typeface="Verdana" panose="020B0604030504040204" pitchFamily="34" charset="0"/>
                      </a:endParaRPr>
                    </a:p>
                  </a:txBody>
                  <a:tcPr marL="9525" marR="9525" marT="9525" marB="0" anchor="ctr"/>
                </a:tc>
                <a:tc>
                  <a:txBody>
                    <a:bodyPr/>
                    <a:lstStyle/>
                    <a:p>
                      <a:pPr algn="r" fontAlgn="ctr"/>
                      <a:endParaRPr lang="tr-TR" sz="800" b="1" i="0" u="none" strike="noStrike">
                        <a:effectLst/>
                        <a:latin typeface="Verdana" panose="020B0604030504040204" pitchFamily="34" charset="0"/>
                      </a:endParaRPr>
                    </a:p>
                  </a:txBody>
                  <a:tcPr marL="9525" marR="114300" marT="9525" marB="0" anchor="ctr"/>
                </a:tc>
                <a:tc>
                  <a:txBody>
                    <a:bodyPr/>
                    <a:lstStyle/>
                    <a:p>
                      <a:pPr algn="l" fontAlgn="ctr"/>
                      <a:endParaRPr lang="tr-TR" sz="800" b="1" i="0" u="none" strike="noStrike">
                        <a:effectLst/>
                        <a:latin typeface="Verdana" panose="020B0604030504040204" pitchFamily="34" charset="0"/>
                      </a:endParaRPr>
                    </a:p>
                  </a:txBody>
                  <a:tcPr marL="9525" marR="9525" marT="9525" marB="0" anchor="ctr"/>
                </a:tc>
                <a:tc>
                  <a:txBody>
                    <a:bodyPr/>
                    <a:lstStyle/>
                    <a:p>
                      <a:pPr algn="ctr" fontAlgn="ctr"/>
                      <a:endParaRPr lang="tr-TR" sz="800" b="1" i="0" u="none" strike="noStrike">
                        <a:effectLst/>
                        <a:latin typeface="Verdana" panose="020B0604030504040204" pitchFamily="34" charset="0"/>
                      </a:endParaRPr>
                    </a:p>
                  </a:txBody>
                  <a:tcPr marL="9525" marR="9525" marT="9525" marB="0" anchor="ctr"/>
                </a:tc>
                <a:tc>
                  <a:txBody>
                    <a:bodyPr/>
                    <a:lstStyle/>
                    <a:p>
                      <a:pPr algn="ctr" fontAlgn="ctr"/>
                      <a:endParaRPr lang="tr-TR" sz="800" b="1" i="0" u="none" strike="noStrike">
                        <a:effectLst/>
                        <a:latin typeface="Verdana" panose="020B0604030504040204" pitchFamily="34" charset="0"/>
                      </a:endParaRPr>
                    </a:p>
                  </a:txBody>
                  <a:tcPr marL="9525" marR="9525" marT="9525" marB="0" anchor="ctr"/>
                </a:tc>
                <a:tc>
                  <a:txBody>
                    <a:bodyPr/>
                    <a:lstStyle/>
                    <a:p>
                      <a:pPr algn="l" fontAlgn="ctr"/>
                      <a:endParaRPr lang="tr-TR" sz="800" b="1" i="0" u="none" strike="noStrike">
                        <a:effectLst/>
                        <a:latin typeface="Verdana" panose="020B0604030504040204" pitchFamily="34" charset="0"/>
                      </a:endParaRPr>
                    </a:p>
                  </a:txBody>
                  <a:tcPr marL="9525" marR="9525" marT="9525" marB="0" anchor="ctr"/>
                </a:tc>
                <a:tc>
                  <a:txBody>
                    <a:bodyPr/>
                    <a:lstStyle/>
                    <a:p>
                      <a:pPr algn="l" fontAlgn="ctr"/>
                      <a:endParaRPr lang="tr-TR" sz="800" b="1" i="0" u="none" strike="noStrike">
                        <a:effectLst/>
                        <a:latin typeface="Verdana" panose="020B0604030504040204" pitchFamily="34" charset="0"/>
                      </a:endParaRPr>
                    </a:p>
                  </a:txBody>
                  <a:tcPr marL="9525" marR="9525" marT="9525" marB="0" anchor="ctr"/>
                </a:tc>
                <a:tc>
                  <a:txBody>
                    <a:bodyPr/>
                    <a:lstStyle/>
                    <a:p>
                      <a:pPr algn="l" fontAlgn="ctr"/>
                      <a:endParaRPr lang="tr-TR" sz="800" b="1" i="0" u="none" strike="noStrike">
                        <a:effectLst/>
                        <a:latin typeface="Verdana" panose="020B0604030504040204" pitchFamily="34" charset="0"/>
                      </a:endParaRPr>
                    </a:p>
                  </a:txBody>
                  <a:tcPr marL="9525" marR="9525" marT="9525" marB="0" anchor="ctr"/>
                </a:tc>
                <a:tc>
                  <a:txBody>
                    <a:bodyPr/>
                    <a:lstStyle/>
                    <a:p>
                      <a:pPr algn="l" fontAlgn="ctr"/>
                      <a:endParaRPr lang="tr-TR" sz="800" b="1" i="0" u="none" strike="noStrike">
                        <a:effectLst/>
                        <a:latin typeface="Verdana" panose="020B0604030504040204" pitchFamily="34" charset="0"/>
                      </a:endParaRPr>
                    </a:p>
                  </a:txBody>
                  <a:tcPr marL="9525" marR="9525" marT="9525" marB="0" anchor="ctr"/>
                </a:tc>
                <a:tc>
                  <a:txBody>
                    <a:bodyPr/>
                    <a:lstStyle/>
                    <a:p>
                      <a:pPr algn="l" fontAlgn="ctr"/>
                      <a:endParaRPr lang="tr-TR" sz="800" b="1" i="0" u="none" strike="noStrike">
                        <a:effectLst/>
                        <a:latin typeface="Verdana" panose="020B0604030504040204" pitchFamily="34" charset="0"/>
                      </a:endParaRPr>
                    </a:p>
                  </a:txBody>
                  <a:tcPr marL="9525" marR="9525" marT="9525" marB="0" anchor="ctr"/>
                </a:tc>
                <a:extLst>
                  <a:ext uri="{0D108BD9-81ED-4DB2-BD59-A6C34878D82A}">
                    <a16:rowId xmlns:a16="http://schemas.microsoft.com/office/drawing/2014/main" val="3965969219"/>
                  </a:ext>
                </a:extLst>
              </a:tr>
              <a:tr h="149857">
                <a:tc>
                  <a:txBody>
                    <a:bodyPr/>
                    <a:lstStyle/>
                    <a:p>
                      <a:pPr algn="l" fontAlgn="b"/>
                      <a:endParaRPr lang="tr-TR" sz="800" b="0" i="0" u="none" strike="noStrike">
                        <a:effectLst/>
                        <a:latin typeface="Arial" panose="020B0604020202020204" pitchFamily="34" charset="0"/>
                      </a:endParaRPr>
                    </a:p>
                  </a:txBody>
                  <a:tcPr marL="9525" marR="9525" marT="9525" marB="0" anchor="b"/>
                </a:tc>
                <a:tc>
                  <a:txBody>
                    <a:bodyPr/>
                    <a:lstStyle/>
                    <a:p>
                      <a:pPr algn="l" fontAlgn="b"/>
                      <a:endParaRPr lang="tr-TR" sz="800" b="0" i="0" u="none" strike="noStrike">
                        <a:effectLst/>
                        <a:latin typeface="Arial" panose="020B0604020202020204" pitchFamily="34" charset="0"/>
                      </a:endParaRPr>
                    </a:p>
                  </a:txBody>
                  <a:tcPr marL="9525" marR="9525" marT="9525" marB="0" anchor="b"/>
                </a:tc>
                <a:tc>
                  <a:txBody>
                    <a:bodyPr/>
                    <a:lstStyle/>
                    <a:p>
                      <a:pPr algn="l" fontAlgn="b"/>
                      <a:endParaRPr lang="tr-TR" sz="800" b="0" i="0" u="none" strike="noStrike">
                        <a:effectLst/>
                        <a:latin typeface="Arial" panose="020B0604020202020204" pitchFamily="34" charset="0"/>
                      </a:endParaRPr>
                    </a:p>
                  </a:txBody>
                  <a:tcPr marL="9525" marR="9525" marT="9525" marB="0" anchor="b"/>
                </a:tc>
                <a:tc>
                  <a:txBody>
                    <a:bodyPr/>
                    <a:lstStyle/>
                    <a:p>
                      <a:pPr algn="l" fontAlgn="b"/>
                      <a:endParaRPr lang="tr-TR" sz="800" b="0" i="0" u="none" strike="noStrike">
                        <a:effectLst/>
                        <a:latin typeface="Arial" panose="020B0604020202020204" pitchFamily="34" charset="0"/>
                      </a:endParaRPr>
                    </a:p>
                  </a:txBody>
                  <a:tcPr marL="9525" marR="9525" marT="9525" marB="0" anchor="b"/>
                </a:tc>
                <a:tc>
                  <a:txBody>
                    <a:bodyPr/>
                    <a:lstStyle/>
                    <a:p>
                      <a:pPr algn="l" fontAlgn="b"/>
                      <a:endParaRPr lang="tr-TR" sz="800" b="0" i="0" u="none" strike="noStrike">
                        <a:effectLst/>
                        <a:latin typeface="Arial" panose="020B0604020202020204" pitchFamily="34" charset="0"/>
                      </a:endParaRPr>
                    </a:p>
                  </a:txBody>
                  <a:tcPr marL="9525" marR="9525" marT="9525" marB="0" anchor="b"/>
                </a:tc>
                <a:tc>
                  <a:txBody>
                    <a:bodyPr/>
                    <a:lstStyle/>
                    <a:p>
                      <a:pPr algn="l" fontAlgn="b"/>
                      <a:endParaRPr lang="tr-TR" sz="800" b="0" i="0" u="none" strike="noStrike">
                        <a:effectLst/>
                        <a:latin typeface="Arial" panose="020B0604020202020204" pitchFamily="34" charset="0"/>
                      </a:endParaRPr>
                    </a:p>
                  </a:txBody>
                  <a:tcPr marL="9525" marR="9525" marT="9525" marB="0" anchor="b"/>
                </a:tc>
                <a:tc>
                  <a:txBody>
                    <a:bodyPr/>
                    <a:lstStyle/>
                    <a:p>
                      <a:pPr algn="l" fontAlgn="b"/>
                      <a:endParaRPr lang="tr-TR" sz="800" b="0" i="0" u="none" strike="noStrike">
                        <a:effectLst/>
                        <a:latin typeface="Arial" panose="020B0604020202020204" pitchFamily="34" charset="0"/>
                      </a:endParaRPr>
                    </a:p>
                  </a:txBody>
                  <a:tcPr marL="9525" marR="9525" marT="9525" marB="0" anchor="b"/>
                </a:tc>
                <a:tc>
                  <a:txBody>
                    <a:bodyPr/>
                    <a:lstStyle/>
                    <a:p>
                      <a:pPr algn="l" fontAlgn="b"/>
                      <a:endParaRPr lang="tr-TR" sz="800" b="0" i="0" u="none" strike="noStrike">
                        <a:effectLst/>
                        <a:latin typeface="Arial" panose="020B0604020202020204" pitchFamily="34" charset="0"/>
                      </a:endParaRPr>
                    </a:p>
                  </a:txBody>
                  <a:tcPr marL="9525" marR="9525" marT="9525" marB="0" anchor="b"/>
                </a:tc>
                <a:tc>
                  <a:txBody>
                    <a:bodyPr/>
                    <a:lstStyle/>
                    <a:p>
                      <a:pPr algn="l" fontAlgn="b"/>
                      <a:endParaRPr lang="tr-TR" sz="800" b="0" i="0" u="none" strike="noStrike">
                        <a:effectLst/>
                        <a:latin typeface="Arial" panose="020B0604020202020204" pitchFamily="34" charset="0"/>
                      </a:endParaRPr>
                    </a:p>
                  </a:txBody>
                  <a:tcPr marL="9525" marR="9525" marT="9525" marB="0" anchor="b"/>
                </a:tc>
                <a:tc>
                  <a:txBody>
                    <a:bodyPr/>
                    <a:lstStyle/>
                    <a:p>
                      <a:pPr algn="l" fontAlgn="b"/>
                      <a:endParaRPr lang="tr-TR" sz="800" b="0" i="0" u="none" strike="noStrike">
                        <a:effectLst/>
                        <a:latin typeface="Arial" panose="020B0604020202020204" pitchFamily="34" charset="0"/>
                      </a:endParaRPr>
                    </a:p>
                  </a:txBody>
                  <a:tcPr marL="9525" marR="9525" marT="9525" marB="0" anchor="b"/>
                </a:tc>
                <a:tc>
                  <a:txBody>
                    <a:bodyPr/>
                    <a:lstStyle/>
                    <a:p>
                      <a:pPr algn="l" fontAlgn="b"/>
                      <a:endParaRPr lang="tr-TR" sz="800" b="0" i="0" u="none" strike="noStrike">
                        <a:effectLst/>
                        <a:latin typeface="Arial" panose="020B0604020202020204" pitchFamily="34" charset="0"/>
                      </a:endParaRPr>
                    </a:p>
                  </a:txBody>
                  <a:tcPr marL="9525" marR="9525" marT="9525" marB="0" anchor="b"/>
                </a:tc>
                <a:tc>
                  <a:txBody>
                    <a:bodyPr/>
                    <a:lstStyle/>
                    <a:p>
                      <a:pPr algn="l" fontAlgn="b"/>
                      <a:endParaRPr lang="tr-TR" sz="800" b="0" i="0" u="none" strike="noStrike">
                        <a:effectLst/>
                        <a:latin typeface="Arial" panose="020B0604020202020204" pitchFamily="34" charset="0"/>
                      </a:endParaRPr>
                    </a:p>
                  </a:txBody>
                  <a:tcPr marL="9525" marR="9525" marT="9525" marB="0" anchor="b"/>
                </a:tc>
                <a:tc>
                  <a:txBody>
                    <a:bodyPr/>
                    <a:lstStyle/>
                    <a:p>
                      <a:pPr algn="l" fontAlgn="b"/>
                      <a:endParaRPr lang="tr-TR" sz="800" b="0" i="0" u="none" strike="noStrike">
                        <a:effectLst/>
                        <a:latin typeface="Arial" panose="020B0604020202020204" pitchFamily="34" charset="0"/>
                      </a:endParaRPr>
                    </a:p>
                  </a:txBody>
                  <a:tcPr marL="9525" marR="9525" marT="9525" marB="0" anchor="b"/>
                </a:tc>
                <a:tc>
                  <a:txBody>
                    <a:bodyPr/>
                    <a:lstStyle/>
                    <a:p>
                      <a:pPr algn="l" fontAlgn="b"/>
                      <a:endParaRPr lang="tr-TR" sz="800" b="0" i="0" u="none" strike="noStrike">
                        <a:effectLst/>
                        <a:latin typeface="Arial" panose="020B0604020202020204" pitchFamily="34" charset="0"/>
                      </a:endParaRPr>
                    </a:p>
                  </a:txBody>
                  <a:tcPr marL="9525" marR="9525" marT="9525" marB="0" anchor="b"/>
                </a:tc>
                <a:tc>
                  <a:txBody>
                    <a:bodyPr/>
                    <a:lstStyle/>
                    <a:p>
                      <a:pPr algn="l" fontAlgn="b"/>
                      <a:endParaRPr lang="tr-TR" sz="800" b="0" i="0" u="none" strike="noStrike">
                        <a:effectLst/>
                        <a:latin typeface="Arial" panose="020B0604020202020204" pitchFamily="34" charset="0"/>
                      </a:endParaRPr>
                    </a:p>
                  </a:txBody>
                  <a:tcPr marL="9525" marR="9525" marT="9525" marB="0" anchor="b"/>
                </a:tc>
                <a:tc>
                  <a:txBody>
                    <a:bodyPr/>
                    <a:lstStyle/>
                    <a:p>
                      <a:pPr algn="l" fontAlgn="b"/>
                      <a:endParaRPr lang="tr-TR" sz="800" b="0" i="0" u="none" strike="noStrike">
                        <a:effectLst/>
                        <a:latin typeface="Arial" panose="020B0604020202020204" pitchFamily="34" charset="0"/>
                      </a:endParaRPr>
                    </a:p>
                  </a:txBody>
                  <a:tcPr marL="9525" marR="9525" marT="9525" marB="0" anchor="b"/>
                </a:tc>
                <a:tc>
                  <a:txBody>
                    <a:bodyPr/>
                    <a:lstStyle/>
                    <a:p>
                      <a:pPr algn="l" fontAlgn="b"/>
                      <a:endParaRPr lang="tr-TR" sz="800" b="0" i="0" u="none" strike="noStrike">
                        <a:effectLst/>
                        <a:latin typeface="Arial" panose="020B0604020202020204" pitchFamily="34" charset="0"/>
                      </a:endParaRPr>
                    </a:p>
                  </a:txBody>
                  <a:tcPr marL="9525" marR="9525" marT="9525" marB="0" anchor="b"/>
                </a:tc>
                <a:tc>
                  <a:txBody>
                    <a:bodyPr/>
                    <a:lstStyle/>
                    <a:p>
                      <a:pPr algn="l" fontAlgn="b"/>
                      <a:endParaRPr lang="tr-TR" sz="8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3684888558"/>
                  </a:ext>
                </a:extLst>
              </a:tr>
              <a:tr h="149857">
                <a:tc gridSpan="2">
                  <a:txBody>
                    <a:bodyPr/>
                    <a:lstStyle/>
                    <a:p>
                      <a:pPr algn="ctr" fontAlgn="ctr"/>
                      <a:endParaRPr lang="tr-TR" sz="800" b="1" i="0" u="none" strike="noStrike">
                        <a:effectLst/>
                        <a:latin typeface="Verdana" panose="020B0604030504040204" pitchFamily="34" charset="0"/>
                      </a:endParaRPr>
                    </a:p>
                  </a:txBody>
                  <a:tcPr marL="9525" marR="9525" marT="9525" marB="0" anchor="ctr"/>
                </a:tc>
                <a:tc hMerge="1">
                  <a:txBody>
                    <a:bodyPr/>
                    <a:lstStyle/>
                    <a:p>
                      <a:endParaRPr lang="tr-TR"/>
                    </a:p>
                  </a:txBody>
                  <a:tcPr/>
                </a:tc>
                <a:tc gridSpan="3">
                  <a:txBody>
                    <a:bodyPr/>
                    <a:lstStyle/>
                    <a:p>
                      <a:pPr algn="l" fontAlgn="ctr"/>
                      <a:r>
                        <a:rPr lang="tr-TR" sz="800" u="none" strike="noStrike">
                          <a:effectLst/>
                        </a:rPr>
                        <a:t>KURUMU    :</a:t>
                      </a:r>
                      <a:endParaRPr lang="tr-TR" sz="800" b="1" i="0" u="none" strike="noStrike">
                        <a:effectLst/>
                        <a:latin typeface="Verdana" panose="020B0604030504040204" pitchFamily="34" charset="0"/>
                      </a:endParaRPr>
                    </a:p>
                  </a:txBody>
                  <a:tcPr marL="9525" marR="9525" marT="9525" marB="0" anchor="ctr"/>
                </a:tc>
                <a:tc hMerge="1">
                  <a:txBody>
                    <a:bodyPr/>
                    <a:lstStyle/>
                    <a:p>
                      <a:endParaRPr lang="tr-TR"/>
                    </a:p>
                  </a:txBody>
                  <a:tcPr/>
                </a:tc>
                <a:tc hMerge="1">
                  <a:txBody>
                    <a:bodyPr/>
                    <a:lstStyle/>
                    <a:p>
                      <a:endParaRPr lang="tr-TR"/>
                    </a:p>
                  </a:txBody>
                  <a:tcPr/>
                </a:tc>
                <a:tc gridSpan="9">
                  <a:txBody>
                    <a:bodyPr/>
                    <a:lstStyle/>
                    <a:p>
                      <a:pPr algn="l" fontAlgn="ctr"/>
                      <a:r>
                        <a:rPr lang="tr-TR" sz="800" u="none" strike="noStrike">
                          <a:effectLst/>
                        </a:rPr>
                        <a:t>RECEP TAYYİP ERDOĞAN ÜNİVERSİTESİ</a:t>
                      </a:r>
                      <a:endParaRPr lang="tr-TR" sz="800" b="1" i="0" u="none" strike="noStrike">
                        <a:effectLst/>
                        <a:latin typeface="Verdana" panose="020B0604030504040204" pitchFamily="34" charset="0"/>
                      </a:endParaRPr>
                    </a:p>
                  </a:txBody>
                  <a:tcPr marL="9525" marR="9525" marT="952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ctr"/>
                      <a:endParaRPr lang="tr-TR" sz="800" b="1" i="0" u="none" strike="noStrike">
                        <a:effectLst/>
                        <a:latin typeface="Verdana" panose="020B0604030504040204" pitchFamily="34" charset="0"/>
                      </a:endParaRPr>
                    </a:p>
                  </a:txBody>
                  <a:tcPr marL="9525" marR="9525" marT="9525" marB="0" anchor="ctr"/>
                </a:tc>
                <a:tc>
                  <a:txBody>
                    <a:bodyPr/>
                    <a:lstStyle/>
                    <a:p>
                      <a:pPr algn="l" fontAlgn="ctr"/>
                      <a:endParaRPr lang="tr-TR" sz="800" b="1" i="0" u="none" strike="noStrike">
                        <a:effectLst/>
                        <a:latin typeface="Verdana" panose="020B0604030504040204" pitchFamily="34" charset="0"/>
                      </a:endParaRPr>
                    </a:p>
                  </a:txBody>
                  <a:tcPr marL="9525" marR="9525" marT="9525" marB="0" anchor="ctr"/>
                </a:tc>
                <a:tc>
                  <a:txBody>
                    <a:bodyPr/>
                    <a:lstStyle/>
                    <a:p>
                      <a:pPr algn="l" fontAlgn="ctr"/>
                      <a:endParaRPr lang="tr-TR" sz="800" b="1" i="0" u="none" strike="noStrike">
                        <a:effectLst/>
                        <a:latin typeface="Verdana" panose="020B0604030504040204" pitchFamily="34" charset="0"/>
                      </a:endParaRPr>
                    </a:p>
                  </a:txBody>
                  <a:tcPr marL="9525" marR="9525" marT="9525" marB="0" anchor="ctr"/>
                </a:tc>
                <a:tc>
                  <a:txBody>
                    <a:bodyPr/>
                    <a:lstStyle/>
                    <a:p>
                      <a:pPr algn="l" fontAlgn="ctr"/>
                      <a:endParaRPr lang="tr-TR" sz="800" b="1" i="0" u="none" strike="noStrike">
                        <a:effectLst/>
                        <a:latin typeface="Verdana" panose="020B0604030504040204" pitchFamily="34" charset="0"/>
                      </a:endParaRPr>
                    </a:p>
                  </a:txBody>
                  <a:tcPr marL="9525" marR="9525" marT="9525" marB="0" anchor="ctr"/>
                </a:tc>
                <a:extLst>
                  <a:ext uri="{0D108BD9-81ED-4DB2-BD59-A6C34878D82A}">
                    <a16:rowId xmlns:a16="http://schemas.microsoft.com/office/drawing/2014/main" val="536167860"/>
                  </a:ext>
                </a:extLst>
              </a:tr>
              <a:tr h="149857">
                <a:tc gridSpan="2">
                  <a:txBody>
                    <a:bodyPr/>
                    <a:lstStyle/>
                    <a:p>
                      <a:pPr algn="ctr" fontAlgn="ctr"/>
                      <a:endParaRPr lang="tr-TR" sz="800" b="1" i="0" u="none" strike="noStrike">
                        <a:effectLst/>
                        <a:latin typeface="Verdana" panose="020B0604030504040204" pitchFamily="34" charset="0"/>
                      </a:endParaRPr>
                    </a:p>
                  </a:txBody>
                  <a:tcPr marL="9525" marR="9525" marT="9525" marB="0" anchor="ctr"/>
                </a:tc>
                <a:tc hMerge="1">
                  <a:txBody>
                    <a:bodyPr/>
                    <a:lstStyle/>
                    <a:p>
                      <a:endParaRPr lang="tr-TR"/>
                    </a:p>
                  </a:txBody>
                  <a:tcPr/>
                </a:tc>
                <a:tc gridSpan="3">
                  <a:txBody>
                    <a:bodyPr/>
                    <a:lstStyle/>
                    <a:p>
                      <a:pPr algn="l" fontAlgn="ctr"/>
                      <a:r>
                        <a:rPr lang="tr-TR" sz="800" u="none" strike="noStrike">
                          <a:effectLst/>
                        </a:rPr>
                        <a:t>TEŞKİLATI  :</a:t>
                      </a:r>
                      <a:endParaRPr lang="tr-TR" sz="800" b="1" i="0" u="none" strike="noStrike">
                        <a:effectLst/>
                        <a:latin typeface="Verdana" panose="020B0604030504040204" pitchFamily="34" charset="0"/>
                      </a:endParaRPr>
                    </a:p>
                  </a:txBody>
                  <a:tcPr marL="9525" marR="9525" marT="9525" marB="0" anchor="ctr"/>
                </a:tc>
                <a:tc hMerge="1">
                  <a:txBody>
                    <a:bodyPr/>
                    <a:lstStyle/>
                    <a:p>
                      <a:endParaRPr lang="tr-TR"/>
                    </a:p>
                  </a:txBody>
                  <a:tcPr/>
                </a:tc>
                <a:tc hMerge="1">
                  <a:txBody>
                    <a:bodyPr/>
                    <a:lstStyle/>
                    <a:p>
                      <a:endParaRPr lang="tr-TR"/>
                    </a:p>
                  </a:txBody>
                  <a:tcPr/>
                </a:tc>
                <a:tc gridSpan="9">
                  <a:txBody>
                    <a:bodyPr/>
                    <a:lstStyle/>
                    <a:p>
                      <a:pPr algn="l" fontAlgn="ctr"/>
                      <a:r>
                        <a:rPr lang="tr-TR" sz="800" u="none" strike="noStrike">
                          <a:effectLst/>
                        </a:rPr>
                        <a:t>MERKEZ</a:t>
                      </a:r>
                      <a:endParaRPr lang="tr-TR" sz="800" b="1" i="0" u="none" strike="noStrike">
                        <a:effectLst/>
                        <a:latin typeface="Verdana" panose="020B0604030504040204" pitchFamily="34" charset="0"/>
                      </a:endParaRPr>
                    </a:p>
                  </a:txBody>
                  <a:tcPr marL="9525" marR="9525" marT="952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ctr"/>
                      <a:endParaRPr lang="tr-TR" sz="800" b="1" i="0" u="none" strike="noStrike">
                        <a:effectLst/>
                        <a:latin typeface="Verdana" panose="020B0604030504040204" pitchFamily="34" charset="0"/>
                      </a:endParaRPr>
                    </a:p>
                  </a:txBody>
                  <a:tcPr marL="9525" marR="9525" marT="9525" marB="0" anchor="ctr"/>
                </a:tc>
                <a:tc>
                  <a:txBody>
                    <a:bodyPr/>
                    <a:lstStyle/>
                    <a:p>
                      <a:pPr algn="l" fontAlgn="ctr"/>
                      <a:endParaRPr lang="tr-TR" sz="800" b="1" i="0" u="none" strike="noStrike">
                        <a:effectLst/>
                        <a:latin typeface="Verdana" panose="020B0604030504040204" pitchFamily="34" charset="0"/>
                      </a:endParaRPr>
                    </a:p>
                  </a:txBody>
                  <a:tcPr marL="9525" marR="9525" marT="9525" marB="0" anchor="ctr"/>
                </a:tc>
                <a:tc>
                  <a:txBody>
                    <a:bodyPr/>
                    <a:lstStyle/>
                    <a:p>
                      <a:pPr algn="l" fontAlgn="ctr"/>
                      <a:endParaRPr lang="tr-TR" sz="800" b="1" i="0" u="none" strike="noStrike">
                        <a:effectLst/>
                        <a:latin typeface="Verdana" panose="020B0604030504040204" pitchFamily="34" charset="0"/>
                      </a:endParaRPr>
                    </a:p>
                  </a:txBody>
                  <a:tcPr marL="9525" marR="9525" marT="9525" marB="0" anchor="ctr"/>
                </a:tc>
                <a:tc>
                  <a:txBody>
                    <a:bodyPr/>
                    <a:lstStyle/>
                    <a:p>
                      <a:pPr algn="l" fontAlgn="ctr"/>
                      <a:endParaRPr lang="tr-TR" sz="800" b="1" i="0" u="none" strike="noStrike">
                        <a:effectLst/>
                        <a:latin typeface="Verdana" panose="020B0604030504040204" pitchFamily="34" charset="0"/>
                      </a:endParaRPr>
                    </a:p>
                  </a:txBody>
                  <a:tcPr marL="9525" marR="9525" marT="9525" marB="0" anchor="ctr"/>
                </a:tc>
                <a:extLst>
                  <a:ext uri="{0D108BD9-81ED-4DB2-BD59-A6C34878D82A}">
                    <a16:rowId xmlns:a16="http://schemas.microsoft.com/office/drawing/2014/main" val="1065118362"/>
                  </a:ext>
                </a:extLst>
              </a:tr>
              <a:tr h="149857">
                <a:tc gridSpan="2">
                  <a:txBody>
                    <a:bodyPr/>
                    <a:lstStyle/>
                    <a:p>
                      <a:pPr algn="ctr" fontAlgn="ctr"/>
                      <a:endParaRPr lang="tr-TR" sz="800" b="1" i="0" u="none" strike="noStrike">
                        <a:effectLst/>
                        <a:latin typeface="Verdana" panose="020B0604030504040204" pitchFamily="34" charset="0"/>
                      </a:endParaRPr>
                    </a:p>
                  </a:txBody>
                  <a:tcPr marL="9525" marR="9525" marT="9525" marB="0" anchor="ctr"/>
                </a:tc>
                <a:tc hMerge="1">
                  <a:txBody>
                    <a:bodyPr/>
                    <a:lstStyle/>
                    <a:p>
                      <a:endParaRPr lang="tr-TR"/>
                    </a:p>
                  </a:txBody>
                  <a:tcPr/>
                </a:tc>
                <a:tc gridSpan="3">
                  <a:txBody>
                    <a:bodyPr/>
                    <a:lstStyle/>
                    <a:p>
                      <a:pPr algn="l" fontAlgn="ctr"/>
                      <a:endParaRPr lang="tr-TR" sz="800" b="1" i="0" u="none" strike="noStrike">
                        <a:effectLst/>
                        <a:latin typeface="Verdana" panose="020B0604030504040204" pitchFamily="34" charset="0"/>
                      </a:endParaRPr>
                    </a:p>
                  </a:txBody>
                  <a:tcPr marL="9525" marR="9525" marT="9525" marB="0" anchor="ctr"/>
                </a:tc>
                <a:tc hMerge="1">
                  <a:txBody>
                    <a:bodyPr/>
                    <a:lstStyle/>
                    <a:p>
                      <a:endParaRPr lang="tr-TR"/>
                    </a:p>
                  </a:txBody>
                  <a:tcPr/>
                </a:tc>
                <a:tc hMerge="1">
                  <a:txBody>
                    <a:bodyPr/>
                    <a:lstStyle/>
                    <a:p>
                      <a:endParaRPr lang="tr-TR"/>
                    </a:p>
                  </a:txBody>
                  <a:tcPr/>
                </a:tc>
                <a:tc gridSpan="9">
                  <a:txBody>
                    <a:bodyPr/>
                    <a:lstStyle/>
                    <a:p>
                      <a:pPr algn="l" fontAlgn="ctr"/>
                      <a:endParaRPr lang="tr-TR" sz="800" b="1" i="0" u="none" strike="noStrike">
                        <a:effectLst/>
                        <a:latin typeface="Verdana" panose="020B0604030504040204" pitchFamily="34" charset="0"/>
                      </a:endParaRPr>
                    </a:p>
                  </a:txBody>
                  <a:tcPr marL="9525" marR="9525" marT="952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ctr"/>
                      <a:endParaRPr lang="tr-TR" sz="800" b="1" i="0" u="none" strike="noStrike">
                        <a:effectLst/>
                        <a:latin typeface="Verdana" panose="020B0604030504040204" pitchFamily="34" charset="0"/>
                      </a:endParaRPr>
                    </a:p>
                  </a:txBody>
                  <a:tcPr marL="9525" marR="9525" marT="9525" marB="0" anchor="ctr"/>
                </a:tc>
                <a:tc>
                  <a:txBody>
                    <a:bodyPr/>
                    <a:lstStyle/>
                    <a:p>
                      <a:pPr algn="l" fontAlgn="ctr"/>
                      <a:endParaRPr lang="tr-TR" sz="800" b="1" i="0" u="none" strike="noStrike">
                        <a:effectLst/>
                        <a:latin typeface="Verdana" panose="020B0604030504040204" pitchFamily="34" charset="0"/>
                      </a:endParaRPr>
                    </a:p>
                  </a:txBody>
                  <a:tcPr marL="9525" marR="9525" marT="9525" marB="0" anchor="ctr"/>
                </a:tc>
                <a:tc>
                  <a:txBody>
                    <a:bodyPr/>
                    <a:lstStyle/>
                    <a:p>
                      <a:pPr algn="l" fontAlgn="ctr"/>
                      <a:endParaRPr lang="tr-TR" sz="800" b="1" i="0" u="none" strike="noStrike">
                        <a:effectLst/>
                        <a:latin typeface="Verdana" panose="020B0604030504040204" pitchFamily="34" charset="0"/>
                      </a:endParaRPr>
                    </a:p>
                  </a:txBody>
                  <a:tcPr marL="9525" marR="9525" marT="9525" marB="0" anchor="ctr"/>
                </a:tc>
                <a:tc>
                  <a:txBody>
                    <a:bodyPr/>
                    <a:lstStyle/>
                    <a:p>
                      <a:pPr algn="l" fontAlgn="ctr"/>
                      <a:endParaRPr lang="tr-TR" sz="800" b="1" i="0" u="none" strike="noStrike">
                        <a:effectLst/>
                        <a:latin typeface="Verdana" panose="020B0604030504040204" pitchFamily="34" charset="0"/>
                      </a:endParaRPr>
                    </a:p>
                  </a:txBody>
                  <a:tcPr marL="9525" marR="9525" marT="9525" marB="0" anchor="ctr"/>
                </a:tc>
                <a:extLst>
                  <a:ext uri="{0D108BD9-81ED-4DB2-BD59-A6C34878D82A}">
                    <a16:rowId xmlns:a16="http://schemas.microsoft.com/office/drawing/2014/main" val="3176941184"/>
                  </a:ext>
                </a:extLst>
              </a:tr>
              <a:tr h="149857">
                <a:tc>
                  <a:txBody>
                    <a:bodyPr/>
                    <a:lstStyle/>
                    <a:p>
                      <a:pPr algn="l" fontAlgn="ctr"/>
                      <a:endParaRPr lang="tr-TR" sz="800" b="1" i="0" u="none" strike="noStrike">
                        <a:effectLst/>
                        <a:latin typeface="Verdana" panose="020B0604030504040204" pitchFamily="34" charset="0"/>
                      </a:endParaRPr>
                    </a:p>
                  </a:txBody>
                  <a:tcPr marL="9525" marR="9525" marT="9525" marB="0" anchor="ctr"/>
                </a:tc>
                <a:tc>
                  <a:txBody>
                    <a:bodyPr/>
                    <a:lstStyle/>
                    <a:p>
                      <a:pPr algn="l" fontAlgn="ctr"/>
                      <a:endParaRPr lang="tr-TR" sz="800" b="1" i="0" u="none" strike="noStrike">
                        <a:effectLst/>
                        <a:latin typeface="Verdana" panose="020B0604030504040204" pitchFamily="34" charset="0"/>
                      </a:endParaRPr>
                    </a:p>
                  </a:txBody>
                  <a:tcPr marL="9525" marR="9525" marT="9525" marB="0" anchor="ctr"/>
                </a:tc>
                <a:tc gridSpan="12">
                  <a:txBody>
                    <a:bodyPr/>
                    <a:lstStyle/>
                    <a:p>
                      <a:pPr algn="ctr" fontAlgn="ctr"/>
                      <a:r>
                        <a:rPr lang="tr-TR" sz="800" u="none" strike="noStrike" dirty="0">
                          <a:effectLst/>
                        </a:rPr>
                        <a:t>BOŞ KADRO DEĞİŞİKLİĞİ</a:t>
                      </a:r>
                      <a:endParaRPr lang="tr-TR" sz="800" b="1" i="0" u="none" strike="noStrike" dirty="0">
                        <a:effectLst/>
                        <a:latin typeface="Verdana" panose="020B0604030504040204" pitchFamily="34" charset="0"/>
                      </a:endParaRPr>
                    </a:p>
                  </a:txBody>
                  <a:tcPr marL="9525" marR="9525" marT="9525" marB="0" anchor="ctr">
                    <a:solidFill>
                      <a:schemeClr val="accent3">
                        <a:lumMod val="40000"/>
                        <a:lumOff val="6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endParaRPr lang="tr-TR" sz="800" b="1" i="0" u="none" strike="noStrike">
                        <a:effectLst/>
                        <a:latin typeface="Verdana" panose="020B0604030504040204" pitchFamily="34" charset="0"/>
                      </a:endParaRPr>
                    </a:p>
                  </a:txBody>
                  <a:tcPr marL="9525" marR="9525" marT="9525" marB="0" anchor="ctr"/>
                </a:tc>
                <a:tc>
                  <a:txBody>
                    <a:bodyPr/>
                    <a:lstStyle/>
                    <a:p>
                      <a:pPr algn="l" fontAlgn="ctr"/>
                      <a:endParaRPr lang="tr-TR" sz="800" b="1" i="0" u="none" strike="noStrike">
                        <a:effectLst/>
                        <a:latin typeface="Verdana" panose="020B0604030504040204" pitchFamily="34" charset="0"/>
                      </a:endParaRPr>
                    </a:p>
                  </a:txBody>
                  <a:tcPr marL="9525" marR="9525" marT="9525" marB="0" anchor="ctr"/>
                </a:tc>
                <a:tc>
                  <a:txBody>
                    <a:bodyPr/>
                    <a:lstStyle/>
                    <a:p>
                      <a:pPr algn="l" fontAlgn="ctr"/>
                      <a:endParaRPr lang="tr-TR" sz="800" b="1" i="0" u="none" strike="noStrike">
                        <a:effectLst/>
                        <a:latin typeface="Verdana" panose="020B0604030504040204" pitchFamily="34" charset="0"/>
                      </a:endParaRPr>
                    </a:p>
                  </a:txBody>
                  <a:tcPr marL="9525" marR="9525" marT="9525" marB="0" anchor="ctr"/>
                </a:tc>
                <a:tc>
                  <a:txBody>
                    <a:bodyPr/>
                    <a:lstStyle/>
                    <a:p>
                      <a:pPr algn="l" fontAlgn="ctr"/>
                      <a:endParaRPr lang="tr-TR" sz="800" b="1" i="0" u="none" strike="noStrike">
                        <a:effectLst/>
                        <a:latin typeface="Verdana" panose="020B0604030504040204" pitchFamily="34" charset="0"/>
                      </a:endParaRPr>
                    </a:p>
                  </a:txBody>
                  <a:tcPr marL="9525" marR="9525" marT="9525" marB="0" anchor="ctr"/>
                </a:tc>
                <a:extLst>
                  <a:ext uri="{0D108BD9-81ED-4DB2-BD59-A6C34878D82A}">
                    <a16:rowId xmlns:a16="http://schemas.microsoft.com/office/drawing/2014/main" val="2730356293"/>
                  </a:ext>
                </a:extLst>
              </a:tr>
              <a:tr h="149857">
                <a:tc>
                  <a:txBody>
                    <a:bodyPr/>
                    <a:lstStyle/>
                    <a:p>
                      <a:pPr algn="l" fontAlgn="ctr"/>
                      <a:endParaRPr lang="tr-TR" sz="800" b="1" i="0" u="none" strike="noStrike">
                        <a:effectLst/>
                        <a:latin typeface="Verdana" panose="020B0604030504040204" pitchFamily="34" charset="0"/>
                      </a:endParaRPr>
                    </a:p>
                  </a:txBody>
                  <a:tcPr marL="9525" marR="9525" marT="9525" marB="0" anchor="ctr"/>
                </a:tc>
                <a:tc>
                  <a:txBody>
                    <a:bodyPr/>
                    <a:lstStyle/>
                    <a:p>
                      <a:pPr algn="l" fontAlgn="ctr"/>
                      <a:endParaRPr lang="tr-TR" sz="800" b="1" i="0" u="none" strike="noStrike">
                        <a:effectLst/>
                        <a:latin typeface="Verdana" panose="020B0604030504040204" pitchFamily="34" charset="0"/>
                      </a:endParaRPr>
                    </a:p>
                  </a:txBody>
                  <a:tcPr marL="9525" marR="9525" marT="9525" marB="0" anchor="ctr"/>
                </a:tc>
                <a:tc gridSpan="12">
                  <a:txBody>
                    <a:bodyPr/>
                    <a:lstStyle/>
                    <a:p>
                      <a:pPr algn="ctr" fontAlgn="ctr"/>
                      <a:endParaRPr lang="tr-TR" sz="800" b="1" i="0" u="none" strike="noStrike">
                        <a:effectLst/>
                        <a:latin typeface="Verdana" panose="020B0604030504040204" pitchFamily="34" charset="0"/>
                      </a:endParaRPr>
                    </a:p>
                  </a:txBody>
                  <a:tcPr marL="9525" marR="9525" marT="952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ctr"/>
                      <a:endParaRPr lang="tr-TR" sz="800" b="1" i="0" u="none" strike="noStrike">
                        <a:effectLst/>
                        <a:latin typeface="Verdana" panose="020B0604030504040204" pitchFamily="34" charset="0"/>
                      </a:endParaRPr>
                    </a:p>
                  </a:txBody>
                  <a:tcPr marL="9525" marR="9525" marT="9525" marB="0" anchor="ctr"/>
                </a:tc>
                <a:tc>
                  <a:txBody>
                    <a:bodyPr/>
                    <a:lstStyle/>
                    <a:p>
                      <a:pPr algn="l" fontAlgn="ctr"/>
                      <a:endParaRPr lang="tr-TR" sz="800" b="1" i="0" u="none" strike="noStrike">
                        <a:effectLst/>
                        <a:latin typeface="Verdana" panose="020B0604030504040204" pitchFamily="34" charset="0"/>
                      </a:endParaRPr>
                    </a:p>
                  </a:txBody>
                  <a:tcPr marL="9525" marR="9525" marT="9525" marB="0" anchor="ctr"/>
                </a:tc>
                <a:tc>
                  <a:txBody>
                    <a:bodyPr/>
                    <a:lstStyle/>
                    <a:p>
                      <a:pPr algn="l" fontAlgn="ctr"/>
                      <a:endParaRPr lang="tr-TR" sz="800" b="1" i="0" u="none" strike="noStrike">
                        <a:effectLst/>
                        <a:latin typeface="Verdana" panose="020B0604030504040204" pitchFamily="34" charset="0"/>
                      </a:endParaRPr>
                    </a:p>
                  </a:txBody>
                  <a:tcPr marL="9525" marR="9525" marT="9525" marB="0" anchor="ctr"/>
                </a:tc>
                <a:tc>
                  <a:txBody>
                    <a:bodyPr/>
                    <a:lstStyle/>
                    <a:p>
                      <a:pPr algn="l" fontAlgn="ctr"/>
                      <a:endParaRPr lang="tr-TR" sz="800" b="1" i="0" u="none" strike="noStrike">
                        <a:effectLst/>
                        <a:latin typeface="Verdana" panose="020B0604030504040204" pitchFamily="34" charset="0"/>
                      </a:endParaRPr>
                    </a:p>
                  </a:txBody>
                  <a:tcPr marL="9525" marR="9525" marT="9525" marB="0" anchor="ctr"/>
                </a:tc>
                <a:extLst>
                  <a:ext uri="{0D108BD9-81ED-4DB2-BD59-A6C34878D82A}">
                    <a16:rowId xmlns:a16="http://schemas.microsoft.com/office/drawing/2014/main" val="814737278"/>
                  </a:ext>
                </a:extLst>
              </a:tr>
              <a:tr h="149857">
                <a:tc>
                  <a:txBody>
                    <a:bodyPr/>
                    <a:lstStyle/>
                    <a:p>
                      <a:pPr algn="l" fontAlgn="ctr"/>
                      <a:endParaRPr lang="tr-TR" sz="800" b="1" i="0" u="none" strike="noStrike">
                        <a:effectLst/>
                        <a:latin typeface="Verdana" panose="020B0604030504040204" pitchFamily="34" charset="0"/>
                      </a:endParaRPr>
                    </a:p>
                  </a:txBody>
                  <a:tcPr marL="9525" marR="9525" marT="9525" marB="0" anchor="ctr"/>
                </a:tc>
                <a:tc>
                  <a:txBody>
                    <a:bodyPr/>
                    <a:lstStyle/>
                    <a:p>
                      <a:pPr algn="l" fontAlgn="ctr"/>
                      <a:endParaRPr lang="tr-TR" sz="800" b="1" i="0" u="none" strike="noStrike">
                        <a:effectLst/>
                        <a:latin typeface="Verdana" panose="020B0604030504040204" pitchFamily="34" charset="0"/>
                      </a:endParaRPr>
                    </a:p>
                  </a:txBody>
                  <a:tcPr marL="9525" marR="9525" marT="9525" marB="0" anchor="ctr"/>
                </a:tc>
                <a:tc gridSpan="8">
                  <a:txBody>
                    <a:bodyPr/>
                    <a:lstStyle/>
                    <a:p>
                      <a:pPr algn="ctr" fontAlgn="ctr"/>
                      <a:r>
                        <a:rPr lang="tr-TR" sz="800" u="none" strike="noStrike">
                          <a:effectLst/>
                        </a:rPr>
                        <a:t>- A -</a:t>
                      </a:r>
                      <a:endParaRPr lang="tr-TR" sz="800" b="1" i="0" u="none" strike="noStrike">
                        <a:effectLst/>
                        <a:latin typeface="Verdana" panose="020B0604030504040204" pitchFamily="34" charset="0"/>
                      </a:endParaRPr>
                    </a:p>
                  </a:txBody>
                  <a:tcPr marL="9525" marR="9525" marT="952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ctr"/>
                      <a:endParaRPr lang="tr-TR" sz="800" b="1" i="0" u="none" strike="noStrike">
                        <a:effectLst/>
                        <a:latin typeface="Verdana" panose="020B0604030504040204" pitchFamily="34" charset="0"/>
                      </a:endParaRPr>
                    </a:p>
                  </a:txBody>
                  <a:tcPr marL="9525" marR="9525" marT="9525" marB="0" anchor="ctr"/>
                </a:tc>
                <a:tc gridSpan="7">
                  <a:txBody>
                    <a:bodyPr/>
                    <a:lstStyle/>
                    <a:p>
                      <a:pPr algn="ctr" fontAlgn="ctr"/>
                      <a:r>
                        <a:rPr lang="tr-TR" sz="800" u="none" strike="noStrike">
                          <a:effectLst/>
                        </a:rPr>
                        <a:t>- B -</a:t>
                      </a:r>
                      <a:endParaRPr lang="tr-TR" sz="800" b="1" i="0" u="none" strike="noStrike">
                        <a:effectLst/>
                        <a:latin typeface="Verdana" panose="020B0604030504040204" pitchFamily="34" charset="0"/>
                      </a:endParaRPr>
                    </a:p>
                  </a:txBody>
                  <a:tcPr marL="9525" marR="9525" marT="952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607630685"/>
                  </a:ext>
                </a:extLst>
              </a:tr>
              <a:tr h="149857">
                <a:tc>
                  <a:txBody>
                    <a:bodyPr/>
                    <a:lstStyle/>
                    <a:p>
                      <a:pPr algn="l" fontAlgn="ctr"/>
                      <a:endParaRPr lang="tr-TR" sz="800" b="1" i="0" u="none" strike="noStrike">
                        <a:effectLst/>
                        <a:latin typeface="Verdana" panose="020B0604030504040204" pitchFamily="34" charset="0"/>
                      </a:endParaRPr>
                    </a:p>
                  </a:txBody>
                  <a:tcPr marL="9525" marR="9525" marT="9525" marB="0" anchor="ctr"/>
                </a:tc>
                <a:tc>
                  <a:txBody>
                    <a:bodyPr/>
                    <a:lstStyle/>
                    <a:p>
                      <a:pPr algn="l" fontAlgn="ctr"/>
                      <a:endParaRPr lang="tr-TR" sz="800" b="1" i="0" u="none" strike="noStrike">
                        <a:effectLst/>
                        <a:latin typeface="Verdana" panose="020B0604030504040204" pitchFamily="34" charset="0"/>
                      </a:endParaRPr>
                    </a:p>
                  </a:txBody>
                  <a:tcPr marL="9525" marR="9525" marT="9525" marB="0" anchor="ctr"/>
                </a:tc>
                <a:tc gridSpan="8">
                  <a:txBody>
                    <a:bodyPr/>
                    <a:lstStyle/>
                    <a:p>
                      <a:pPr algn="ctr" fontAlgn="ctr"/>
                      <a:r>
                        <a:rPr lang="tr-TR" sz="800" u="none" strike="noStrike" dirty="0">
                          <a:effectLst/>
                        </a:rPr>
                        <a:t>MEVCUT KADRONUN</a:t>
                      </a:r>
                      <a:endParaRPr lang="tr-TR" sz="800" b="1" i="0" u="none" strike="noStrike" dirty="0">
                        <a:effectLst/>
                        <a:latin typeface="Verdana" panose="020B0604030504040204" pitchFamily="34" charset="0"/>
                      </a:endParaRPr>
                    </a:p>
                  </a:txBody>
                  <a:tcPr marL="9525" marR="9525" marT="9525" marB="0" anchor="ctr">
                    <a:solidFill>
                      <a:schemeClr val="accent3">
                        <a:lumMod val="40000"/>
                        <a:lumOff val="6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ctr"/>
                      <a:endParaRPr lang="tr-TR" sz="800" b="1" i="0" u="none" strike="noStrike">
                        <a:effectLst/>
                        <a:latin typeface="Verdana" panose="020B0604030504040204" pitchFamily="34" charset="0"/>
                      </a:endParaRPr>
                    </a:p>
                  </a:txBody>
                  <a:tcPr marL="9525" marR="9525" marT="9525" marB="0" anchor="ctr">
                    <a:solidFill>
                      <a:schemeClr val="accent3">
                        <a:lumMod val="40000"/>
                        <a:lumOff val="60000"/>
                      </a:schemeClr>
                    </a:solidFill>
                  </a:tcPr>
                </a:tc>
                <a:tc gridSpan="7">
                  <a:txBody>
                    <a:bodyPr/>
                    <a:lstStyle/>
                    <a:p>
                      <a:pPr algn="ctr" fontAlgn="ctr"/>
                      <a:r>
                        <a:rPr lang="tr-TR" sz="800" u="none" strike="noStrike">
                          <a:effectLst/>
                        </a:rPr>
                        <a:t>YAPILMASI UYGUN GÖRÜLEN DEĞİŞİKLİK</a:t>
                      </a:r>
                      <a:endParaRPr lang="tr-TR" sz="800" b="1" i="0" u="none" strike="noStrike">
                        <a:effectLst/>
                        <a:latin typeface="Verdana" panose="020B0604030504040204" pitchFamily="34" charset="0"/>
                      </a:endParaRPr>
                    </a:p>
                  </a:txBody>
                  <a:tcPr marL="9525" marR="9525" marT="9525" marB="0" anchor="ctr">
                    <a:solidFill>
                      <a:schemeClr val="accent3">
                        <a:lumMod val="40000"/>
                        <a:lumOff val="6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242410288"/>
                  </a:ext>
                </a:extLst>
              </a:tr>
              <a:tr h="149857">
                <a:tc>
                  <a:txBody>
                    <a:bodyPr/>
                    <a:lstStyle/>
                    <a:p>
                      <a:pPr algn="ctr" fontAlgn="ctr"/>
                      <a:endParaRPr lang="tr-TR" sz="800" b="1" i="0" u="none" strike="noStrike">
                        <a:effectLst/>
                        <a:latin typeface="Verdana" panose="020B0604030504040204" pitchFamily="34" charset="0"/>
                      </a:endParaRPr>
                    </a:p>
                  </a:txBody>
                  <a:tcPr marL="9525" marR="9525" marT="9525" marB="0" anchor="ctr"/>
                </a:tc>
                <a:tc>
                  <a:txBody>
                    <a:bodyPr/>
                    <a:lstStyle/>
                    <a:p>
                      <a:pPr algn="l" fontAlgn="ctr"/>
                      <a:endParaRPr lang="tr-TR" sz="800" b="1" i="0" u="none" strike="noStrike">
                        <a:effectLst/>
                        <a:latin typeface="Verdana" panose="020B0604030504040204" pitchFamily="34" charset="0"/>
                      </a:endParaRPr>
                    </a:p>
                  </a:txBody>
                  <a:tcPr marL="9525" marR="9525" marT="9525" marB="0" anchor="ctr"/>
                </a:tc>
                <a:tc>
                  <a:txBody>
                    <a:bodyPr/>
                    <a:lstStyle/>
                    <a:p>
                      <a:pPr algn="l" fontAlgn="ctr"/>
                      <a:r>
                        <a:rPr lang="tr-TR" sz="800" u="none" strike="noStrike" dirty="0">
                          <a:effectLst/>
                        </a:rPr>
                        <a:t>SINIFI</a:t>
                      </a:r>
                      <a:endParaRPr lang="tr-TR" sz="800" b="1" i="0" u="none" strike="noStrike" dirty="0">
                        <a:effectLst/>
                        <a:latin typeface="Verdana" panose="020B0604030504040204" pitchFamily="34" charset="0"/>
                      </a:endParaRPr>
                    </a:p>
                  </a:txBody>
                  <a:tcPr marL="9525" marR="9525" marT="9525" marB="0" anchor="ctr">
                    <a:solidFill>
                      <a:schemeClr val="accent3">
                        <a:lumMod val="40000"/>
                        <a:lumOff val="60000"/>
                      </a:schemeClr>
                    </a:solidFill>
                  </a:tcPr>
                </a:tc>
                <a:tc>
                  <a:txBody>
                    <a:bodyPr/>
                    <a:lstStyle/>
                    <a:p>
                      <a:pPr algn="l" fontAlgn="ctr"/>
                      <a:r>
                        <a:rPr lang="tr-TR" sz="800" u="none" strike="noStrike" dirty="0">
                          <a:effectLst/>
                        </a:rPr>
                        <a:t> </a:t>
                      </a:r>
                      <a:endParaRPr lang="tr-TR" sz="800" b="1" i="0" u="none" strike="noStrike" dirty="0">
                        <a:effectLst/>
                        <a:latin typeface="Verdana" panose="020B0604030504040204" pitchFamily="34" charset="0"/>
                      </a:endParaRPr>
                    </a:p>
                  </a:txBody>
                  <a:tcPr marL="9525" marR="9525" marT="9525" marB="0" anchor="ctr">
                    <a:solidFill>
                      <a:schemeClr val="accent3">
                        <a:lumMod val="40000"/>
                        <a:lumOff val="60000"/>
                      </a:schemeClr>
                    </a:solidFill>
                  </a:tcPr>
                </a:tc>
                <a:tc gridSpan="2">
                  <a:txBody>
                    <a:bodyPr/>
                    <a:lstStyle/>
                    <a:p>
                      <a:pPr algn="ctr" fontAlgn="ctr"/>
                      <a:r>
                        <a:rPr lang="tr-TR" sz="800" u="none" strike="noStrike" dirty="0">
                          <a:effectLst/>
                        </a:rPr>
                        <a:t>UNVANI</a:t>
                      </a:r>
                      <a:endParaRPr lang="tr-TR" sz="800" b="1" i="0" u="none" strike="noStrike" dirty="0">
                        <a:effectLst/>
                        <a:latin typeface="Verdana" panose="020B0604030504040204" pitchFamily="34" charset="0"/>
                      </a:endParaRPr>
                    </a:p>
                  </a:txBody>
                  <a:tcPr marL="9525" marR="9525" marT="9525" marB="0" anchor="ctr">
                    <a:solidFill>
                      <a:schemeClr val="accent3">
                        <a:lumMod val="40000"/>
                        <a:lumOff val="60000"/>
                      </a:schemeClr>
                    </a:solidFill>
                  </a:tcPr>
                </a:tc>
                <a:tc hMerge="1">
                  <a:txBody>
                    <a:bodyPr/>
                    <a:lstStyle/>
                    <a:p>
                      <a:endParaRPr lang="tr-TR"/>
                    </a:p>
                  </a:txBody>
                  <a:tcPr/>
                </a:tc>
                <a:tc>
                  <a:txBody>
                    <a:bodyPr/>
                    <a:lstStyle/>
                    <a:p>
                      <a:pPr algn="ctr" fontAlgn="ctr"/>
                      <a:r>
                        <a:rPr lang="tr-TR" sz="800" u="none" strike="noStrike" dirty="0">
                          <a:effectLst/>
                        </a:rPr>
                        <a:t> </a:t>
                      </a:r>
                      <a:endParaRPr lang="tr-TR" sz="800" b="1" i="0" u="none" strike="noStrike" dirty="0">
                        <a:effectLst/>
                        <a:latin typeface="Verdana" panose="020B0604030504040204" pitchFamily="34" charset="0"/>
                      </a:endParaRPr>
                    </a:p>
                  </a:txBody>
                  <a:tcPr marL="9525" marR="9525" marT="9525" marB="0" anchor="ctr">
                    <a:solidFill>
                      <a:schemeClr val="accent3">
                        <a:lumMod val="40000"/>
                        <a:lumOff val="60000"/>
                      </a:schemeClr>
                    </a:solidFill>
                  </a:tcPr>
                </a:tc>
                <a:tc>
                  <a:txBody>
                    <a:bodyPr/>
                    <a:lstStyle/>
                    <a:p>
                      <a:pPr algn="ctr" fontAlgn="ctr"/>
                      <a:r>
                        <a:rPr lang="tr-TR" sz="800" u="none" strike="noStrike" dirty="0">
                          <a:effectLst/>
                        </a:rPr>
                        <a:t>DERECE</a:t>
                      </a:r>
                      <a:endParaRPr lang="tr-TR" sz="800" b="1" i="0" u="none" strike="noStrike" dirty="0">
                        <a:effectLst/>
                        <a:latin typeface="Verdana" panose="020B0604030504040204" pitchFamily="34" charset="0"/>
                      </a:endParaRPr>
                    </a:p>
                  </a:txBody>
                  <a:tcPr marL="9525" marR="9525" marT="9525" marB="0" anchor="ctr">
                    <a:solidFill>
                      <a:schemeClr val="accent3">
                        <a:lumMod val="40000"/>
                        <a:lumOff val="60000"/>
                      </a:schemeClr>
                    </a:solidFill>
                  </a:tcPr>
                </a:tc>
                <a:tc>
                  <a:txBody>
                    <a:bodyPr/>
                    <a:lstStyle/>
                    <a:p>
                      <a:pPr algn="ctr" fontAlgn="ctr"/>
                      <a:r>
                        <a:rPr lang="tr-TR" sz="800" u="none" strike="noStrike" dirty="0">
                          <a:effectLst/>
                        </a:rPr>
                        <a:t> </a:t>
                      </a:r>
                      <a:endParaRPr lang="tr-TR" sz="800" b="1" i="0" u="none" strike="noStrike" dirty="0">
                        <a:effectLst/>
                        <a:latin typeface="Verdana" panose="020B0604030504040204" pitchFamily="34" charset="0"/>
                      </a:endParaRPr>
                    </a:p>
                  </a:txBody>
                  <a:tcPr marL="9525" marR="9525" marT="9525" marB="0" anchor="ctr">
                    <a:solidFill>
                      <a:schemeClr val="accent3">
                        <a:lumMod val="40000"/>
                        <a:lumOff val="60000"/>
                      </a:schemeClr>
                    </a:solidFill>
                  </a:tcPr>
                </a:tc>
                <a:tc>
                  <a:txBody>
                    <a:bodyPr/>
                    <a:lstStyle/>
                    <a:p>
                      <a:pPr algn="ctr" fontAlgn="ctr"/>
                      <a:r>
                        <a:rPr lang="tr-TR" sz="800" u="none" strike="noStrike" dirty="0">
                          <a:effectLst/>
                        </a:rPr>
                        <a:t>ADET</a:t>
                      </a:r>
                      <a:endParaRPr lang="tr-TR" sz="800" b="1" i="0" u="none" strike="noStrike" dirty="0">
                        <a:effectLst/>
                        <a:latin typeface="Verdana" panose="020B0604030504040204" pitchFamily="34" charset="0"/>
                      </a:endParaRPr>
                    </a:p>
                  </a:txBody>
                  <a:tcPr marL="9525" marR="9525" marT="9525" marB="0" anchor="ctr">
                    <a:solidFill>
                      <a:schemeClr val="accent3">
                        <a:lumMod val="40000"/>
                        <a:lumOff val="60000"/>
                      </a:schemeClr>
                    </a:solidFill>
                  </a:tcPr>
                </a:tc>
                <a:tc>
                  <a:txBody>
                    <a:bodyPr/>
                    <a:lstStyle/>
                    <a:p>
                      <a:pPr algn="l" fontAlgn="ctr"/>
                      <a:endParaRPr lang="tr-TR" sz="800" b="1" i="0" u="none" strike="noStrike" dirty="0">
                        <a:effectLst/>
                        <a:latin typeface="Verdana" panose="020B0604030504040204" pitchFamily="34" charset="0"/>
                      </a:endParaRPr>
                    </a:p>
                  </a:txBody>
                  <a:tcPr marL="9525" marR="9525" marT="9525" marB="0" anchor="ctr">
                    <a:solidFill>
                      <a:schemeClr val="accent3">
                        <a:lumMod val="40000"/>
                        <a:lumOff val="60000"/>
                      </a:schemeClr>
                    </a:solidFill>
                  </a:tcPr>
                </a:tc>
                <a:tc>
                  <a:txBody>
                    <a:bodyPr/>
                    <a:lstStyle/>
                    <a:p>
                      <a:pPr algn="l" fontAlgn="ctr"/>
                      <a:r>
                        <a:rPr lang="tr-TR" sz="800" u="none" strike="noStrike" dirty="0">
                          <a:effectLst/>
                        </a:rPr>
                        <a:t>SINIFI</a:t>
                      </a:r>
                      <a:endParaRPr lang="tr-TR" sz="800" b="1" i="0" u="none" strike="noStrike" dirty="0">
                        <a:effectLst/>
                        <a:latin typeface="Verdana" panose="020B0604030504040204" pitchFamily="34" charset="0"/>
                      </a:endParaRPr>
                    </a:p>
                  </a:txBody>
                  <a:tcPr marL="9525" marR="9525" marT="9525" marB="0" anchor="ctr">
                    <a:solidFill>
                      <a:schemeClr val="accent3">
                        <a:lumMod val="40000"/>
                        <a:lumOff val="60000"/>
                      </a:schemeClr>
                    </a:solidFill>
                  </a:tcPr>
                </a:tc>
                <a:tc>
                  <a:txBody>
                    <a:bodyPr/>
                    <a:lstStyle/>
                    <a:p>
                      <a:pPr algn="l" fontAlgn="ctr"/>
                      <a:r>
                        <a:rPr lang="tr-TR" sz="800" u="none" strike="noStrike" dirty="0">
                          <a:effectLst/>
                        </a:rPr>
                        <a:t> </a:t>
                      </a:r>
                      <a:endParaRPr lang="tr-TR" sz="800" b="1" i="0" u="none" strike="noStrike" dirty="0">
                        <a:effectLst/>
                        <a:latin typeface="Verdana" panose="020B0604030504040204" pitchFamily="34" charset="0"/>
                      </a:endParaRPr>
                    </a:p>
                  </a:txBody>
                  <a:tcPr marL="9525" marR="9525" marT="9525" marB="0" anchor="ctr">
                    <a:solidFill>
                      <a:schemeClr val="accent3">
                        <a:lumMod val="40000"/>
                        <a:lumOff val="60000"/>
                      </a:schemeClr>
                    </a:solidFill>
                  </a:tcPr>
                </a:tc>
                <a:tc>
                  <a:txBody>
                    <a:bodyPr/>
                    <a:lstStyle/>
                    <a:p>
                      <a:pPr algn="ctr" fontAlgn="ctr"/>
                      <a:r>
                        <a:rPr lang="tr-TR" sz="800" u="none" strike="noStrike" dirty="0">
                          <a:effectLst/>
                        </a:rPr>
                        <a:t>UNVANI</a:t>
                      </a:r>
                      <a:endParaRPr lang="tr-TR" sz="800" b="1" i="0" u="none" strike="noStrike" dirty="0">
                        <a:effectLst/>
                        <a:latin typeface="Verdana" panose="020B0604030504040204" pitchFamily="34" charset="0"/>
                      </a:endParaRPr>
                    </a:p>
                  </a:txBody>
                  <a:tcPr marL="9525" marR="9525" marT="9525" marB="0" anchor="ctr">
                    <a:solidFill>
                      <a:schemeClr val="accent3">
                        <a:lumMod val="40000"/>
                        <a:lumOff val="60000"/>
                      </a:schemeClr>
                    </a:solidFill>
                  </a:tcPr>
                </a:tc>
                <a:tc>
                  <a:txBody>
                    <a:bodyPr/>
                    <a:lstStyle/>
                    <a:p>
                      <a:pPr algn="ctr" fontAlgn="ctr"/>
                      <a:r>
                        <a:rPr lang="tr-TR" sz="800" u="none" strike="noStrike" dirty="0">
                          <a:effectLst/>
                        </a:rPr>
                        <a:t> </a:t>
                      </a:r>
                      <a:endParaRPr lang="tr-TR" sz="800" b="1" i="0" u="none" strike="noStrike" dirty="0">
                        <a:effectLst/>
                        <a:latin typeface="Verdana" panose="020B0604030504040204" pitchFamily="34" charset="0"/>
                      </a:endParaRPr>
                    </a:p>
                  </a:txBody>
                  <a:tcPr marL="9525" marR="9525" marT="9525" marB="0" anchor="ctr">
                    <a:solidFill>
                      <a:schemeClr val="accent3">
                        <a:lumMod val="40000"/>
                        <a:lumOff val="60000"/>
                      </a:schemeClr>
                    </a:solidFill>
                  </a:tcPr>
                </a:tc>
                <a:tc>
                  <a:txBody>
                    <a:bodyPr/>
                    <a:lstStyle/>
                    <a:p>
                      <a:pPr algn="ctr" fontAlgn="ctr"/>
                      <a:r>
                        <a:rPr lang="tr-TR" sz="800" u="none" strike="noStrike" dirty="0">
                          <a:effectLst/>
                        </a:rPr>
                        <a:t>DERECE</a:t>
                      </a:r>
                      <a:endParaRPr lang="tr-TR" sz="800" b="1" i="0" u="none" strike="noStrike" dirty="0">
                        <a:effectLst/>
                        <a:latin typeface="Verdana" panose="020B0604030504040204" pitchFamily="34" charset="0"/>
                      </a:endParaRPr>
                    </a:p>
                  </a:txBody>
                  <a:tcPr marL="9525" marR="9525" marT="9525" marB="0" anchor="ctr">
                    <a:solidFill>
                      <a:schemeClr val="accent3">
                        <a:lumMod val="40000"/>
                        <a:lumOff val="60000"/>
                      </a:schemeClr>
                    </a:solidFill>
                  </a:tcPr>
                </a:tc>
                <a:tc>
                  <a:txBody>
                    <a:bodyPr/>
                    <a:lstStyle/>
                    <a:p>
                      <a:pPr algn="ctr" fontAlgn="ctr"/>
                      <a:r>
                        <a:rPr lang="tr-TR" sz="800" u="none" strike="noStrike" dirty="0">
                          <a:effectLst/>
                        </a:rPr>
                        <a:t> </a:t>
                      </a:r>
                      <a:endParaRPr lang="tr-TR" sz="800" b="1" i="0" u="none" strike="noStrike" dirty="0">
                        <a:effectLst/>
                        <a:latin typeface="Verdana" panose="020B0604030504040204" pitchFamily="34" charset="0"/>
                      </a:endParaRPr>
                    </a:p>
                  </a:txBody>
                  <a:tcPr marL="9525" marR="9525" marT="9525" marB="0" anchor="ctr">
                    <a:solidFill>
                      <a:schemeClr val="accent3">
                        <a:lumMod val="40000"/>
                        <a:lumOff val="60000"/>
                      </a:schemeClr>
                    </a:solidFill>
                  </a:tcPr>
                </a:tc>
                <a:tc>
                  <a:txBody>
                    <a:bodyPr/>
                    <a:lstStyle/>
                    <a:p>
                      <a:pPr algn="ctr" fontAlgn="ctr"/>
                      <a:r>
                        <a:rPr lang="tr-TR" sz="800" u="none" strike="noStrike" dirty="0">
                          <a:effectLst/>
                        </a:rPr>
                        <a:t>ADET</a:t>
                      </a:r>
                      <a:endParaRPr lang="tr-TR" sz="800" b="1" i="0" u="none" strike="noStrike" dirty="0">
                        <a:effectLst/>
                        <a:latin typeface="Verdana" panose="020B0604030504040204" pitchFamily="34" charset="0"/>
                      </a:endParaRPr>
                    </a:p>
                  </a:txBody>
                  <a:tcPr marL="9525" marR="9525" marT="9525" marB="0" anchor="ctr">
                    <a:solidFill>
                      <a:schemeClr val="accent3">
                        <a:lumMod val="40000"/>
                        <a:lumOff val="60000"/>
                      </a:schemeClr>
                    </a:solidFill>
                  </a:tcPr>
                </a:tc>
                <a:extLst>
                  <a:ext uri="{0D108BD9-81ED-4DB2-BD59-A6C34878D82A}">
                    <a16:rowId xmlns:a16="http://schemas.microsoft.com/office/drawing/2014/main" val="3908930739"/>
                  </a:ext>
                </a:extLst>
              </a:tr>
              <a:tr h="149857">
                <a:tc>
                  <a:txBody>
                    <a:bodyPr/>
                    <a:lstStyle/>
                    <a:p>
                      <a:pPr algn="ctr" fontAlgn="ctr"/>
                      <a:r>
                        <a:rPr lang="tr-TR" sz="800" u="none" strike="noStrike">
                          <a:effectLst/>
                        </a:rPr>
                        <a:t>8</a:t>
                      </a:r>
                      <a:endParaRPr lang="tr-TR" sz="800" b="0" i="0" u="none" strike="noStrike">
                        <a:effectLst/>
                        <a:latin typeface="Verdana" panose="020B0604030504040204" pitchFamily="34" charset="0"/>
                      </a:endParaRPr>
                    </a:p>
                  </a:txBody>
                  <a:tcPr marL="9525" marR="9525" marT="9525" marB="0" anchor="ctr"/>
                </a:tc>
                <a:tc>
                  <a:txBody>
                    <a:bodyPr/>
                    <a:lstStyle/>
                    <a:p>
                      <a:pPr algn="l" fontAlgn="ctr"/>
                      <a:endParaRPr lang="tr-TR" sz="800" b="0" i="0" u="none" strike="noStrike">
                        <a:effectLst/>
                        <a:latin typeface="Verdana" panose="020B0604030504040204" pitchFamily="34" charset="0"/>
                      </a:endParaRPr>
                    </a:p>
                  </a:txBody>
                  <a:tcPr marL="9525" marR="9525" marT="9525" marB="0" anchor="ctr"/>
                </a:tc>
                <a:tc>
                  <a:txBody>
                    <a:bodyPr/>
                    <a:lstStyle/>
                    <a:p>
                      <a:pPr algn="l" fontAlgn="ctr"/>
                      <a:r>
                        <a:rPr lang="tr-TR" sz="800" u="none" strike="noStrike">
                          <a:effectLst/>
                        </a:rPr>
                        <a:t>GİH</a:t>
                      </a:r>
                      <a:endParaRPr lang="tr-TR" sz="800" b="0" i="0" u="none" strike="noStrike">
                        <a:effectLst/>
                        <a:latin typeface="Verdana" panose="020B0604030504040204" pitchFamily="34" charset="0"/>
                      </a:endParaRPr>
                    </a:p>
                  </a:txBody>
                  <a:tcPr marL="114300" marR="9525" marT="9525" marB="0" anchor="ctr"/>
                </a:tc>
                <a:tc>
                  <a:txBody>
                    <a:bodyPr/>
                    <a:lstStyle/>
                    <a:p>
                      <a:pPr algn="l" fontAlgn="ctr"/>
                      <a:endParaRPr lang="tr-TR" sz="800" b="0" i="0" u="none" strike="noStrike">
                        <a:effectLst/>
                        <a:latin typeface="Verdana" panose="020B0604030504040204" pitchFamily="34" charset="0"/>
                      </a:endParaRPr>
                    </a:p>
                  </a:txBody>
                  <a:tcPr marL="9525" marR="9525" marT="9525" marB="0" anchor="ctr"/>
                </a:tc>
                <a:tc gridSpan="2">
                  <a:txBody>
                    <a:bodyPr/>
                    <a:lstStyle/>
                    <a:p>
                      <a:pPr algn="l" fontAlgn="ctr"/>
                      <a:r>
                        <a:rPr lang="tr-TR" sz="800" u="none" strike="noStrike">
                          <a:effectLst/>
                        </a:rPr>
                        <a:t>Enstitü Sekreteri</a:t>
                      </a:r>
                      <a:endParaRPr lang="tr-TR" sz="800" b="0" i="0" u="none" strike="noStrike">
                        <a:effectLst/>
                        <a:latin typeface="Verdana" panose="020B0604030504040204" pitchFamily="34" charset="0"/>
                      </a:endParaRPr>
                    </a:p>
                  </a:txBody>
                  <a:tcPr marL="9525" marR="9525" marT="9525" marB="0" anchor="ctr"/>
                </a:tc>
                <a:tc hMerge="1">
                  <a:txBody>
                    <a:bodyPr/>
                    <a:lstStyle/>
                    <a:p>
                      <a:endParaRPr lang="tr-TR"/>
                    </a:p>
                  </a:txBody>
                  <a:tcPr/>
                </a:tc>
                <a:tc>
                  <a:txBody>
                    <a:bodyPr/>
                    <a:lstStyle/>
                    <a:p>
                      <a:pPr algn="l" fontAlgn="ctr"/>
                      <a:endParaRPr lang="tr-TR" sz="800" b="0" i="0" u="none" strike="noStrike">
                        <a:effectLst/>
                        <a:latin typeface="Verdana" panose="020B0604030504040204" pitchFamily="34" charset="0"/>
                      </a:endParaRPr>
                    </a:p>
                  </a:txBody>
                  <a:tcPr marL="9525" marR="9525" marT="9525" marB="0" anchor="ctr"/>
                </a:tc>
                <a:tc>
                  <a:txBody>
                    <a:bodyPr/>
                    <a:lstStyle/>
                    <a:p>
                      <a:pPr algn="r" fontAlgn="ctr"/>
                      <a:r>
                        <a:rPr lang="tr-TR" sz="800" u="none" strike="noStrike">
                          <a:effectLst/>
                        </a:rPr>
                        <a:t>1</a:t>
                      </a:r>
                      <a:endParaRPr lang="tr-TR" sz="800" b="0" i="0" u="none" strike="noStrike">
                        <a:effectLst/>
                        <a:latin typeface="Verdana" panose="020B0604030504040204" pitchFamily="34" charset="0"/>
                      </a:endParaRPr>
                    </a:p>
                  </a:txBody>
                  <a:tcPr marL="9525" marR="114300" marT="9525" marB="0" anchor="ctr"/>
                </a:tc>
                <a:tc>
                  <a:txBody>
                    <a:bodyPr/>
                    <a:lstStyle/>
                    <a:p>
                      <a:pPr algn="l" fontAlgn="ctr"/>
                      <a:endParaRPr lang="tr-TR" sz="800" b="0" i="0" u="none" strike="noStrike">
                        <a:effectLst/>
                        <a:latin typeface="Verdana" panose="020B0604030504040204" pitchFamily="34" charset="0"/>
                      </a:endParaRPr>
                    </a:p>
                  </a:txBody>
                  <a:tcPr marL="9525" marR="9525" marT="9525" marB="0" anchor="ctr"/>
                </a:tc>
                <a:tc>
                  <a:txBody>
                    <a:bodyPr/>
                    <a:lstStyle/>
                    <a:p>
                      <a:pPr algn="r" fontAlgn="ctr"/>
                      <a:r>
                        <a:rPr lang="tr-TR" sz="800" u="none" strike="noStrike">
                          <a:effectLst/>
                        </a:rPr>
                        <a:t>1</a:t>
                      </a:r>
                      <a:endParaRPr lang="tr-TR" sz="800" b="0" i="0" u="none" strike="noStrike">
                        <a:effectLst/>
                        <a:latin typeface="Verdana" panose="020B0604030504040204" pitchFamily="34" charset="0"/>
                      </a:endParaRPr>
                    </a:p>
                  </a:txBody>
                  <a:tcPr marL="9525" marR="114300" marT="9525" marB="0" anchor="ctr"/>
                </a:tc>
                <a:tc>
                  <a:txBody>
                    <a:bodyPr/>
                    <a:lstStyle/>
                    <a:p>
                      <a:pPr algn="l" fontAlgn="ctr"/>
                      <a:endParaRPr lang="tr-TR" sz="800" b="0" i="0" u="none" strike="noStrike">
                        <a:effectLst/>
                        <a:latin typeface="Verdana" panose="020B0604030504040204" pitchFamily="34" charset="0"/>
                      </a:endParaRPr>
                    </a:p>
                  </a:txBody>
                  <a:tcPr marL="9525" marR="9525" marT="9525" marB="0" anchor="ctr"/>
                </a:tc>
                <a:tc>
                  <a:txBody>
                    <a:bodyPr/>
                    <a:lstStyle/>
                    <a:p>
                      <a:pPr algn="l" fontAlgn="ctr"/>
                      <a:r>
                        <a:rPr lang="tr-TR" sz="800" u="none" strike="noStrike">
                          <a:effectLst/>
                        </a:rPr>
                        <a:t>GİH</a:t>
                      </a:r>
                      <a:endParaRPr lang="tr-TR" sz="800" b="0" i="0" u="none" strike="noStrike">
                        <a:effectLst/>
                        <a:latin typeface="Verdana" panose="020B0604030504040204" pitchFamily="34" charset="0"/>
                      </a:endParaRPr>
                    </a:p>
                  </a:txBody>
                  <a:tcPr marL="114300" marR="9525" marT="9525" marB="0" anchor="ctr"/>
                </a:tc>
                <a:tc>
                  <a:txBody>
                    <a:bodyPr/>
                    <a:lstStyle/>
                    <a:p>
                      <a:pPr algn="l" fontAlgn="ctr"/>
                      <a:endParaRPr lang="tr-TR" sz="800" b="0" i="0" u="none" strike="noStrike">
                        <a:effectLst/>
                        <a:latin typeface="Verdana" panose="020B0604030504040204" pitchFamily="34" charset="0"/>
                      </a:endParaRPr>
                    </a:p>
                  </a:txBody>
                  <a:tcPr marL="9525" marR="9525" marT="9525" marB="0" anchor="ctr"/>
                </a:tc>
                <a:tc gridSpan="2">
                  <a:txBody>
                    <a:bodyPr/>
                    <a:lstStyle/>
                    <a:p>
                      <a:pPr algn="l" fontAlgn="ctr"/>
                      <a:r>
                        <a:rPr lang="tr-TR" sz="800" u="none" strike="noStrike">
                          <a:effectLst/>
                        </a:rPr>
                        <a:t>Şube Müdürü</a:t>
                      </a:r>
                      <a:endParaRPr lang="tr-TR" sz="800" b="0" i="0" u="none" strike="noStrike">
                        <a:effectLst/>
                        <a:latin typeface="Verdana" panose="020B0604030504040204" pitchFamily="34" charset="0"/>
                      </a:endParaRPr>
                    </a:p>
                  </a:txBody>
                  <a:tcPr marL="9525" marR="9525" marT="9525" marB="0" anchor="ctr"/>
                </a:tc>
                <a:tc hMerge="1">
                  <a:txBody>
                    <a:bodyPr/>
                    <a:lstStyle/>
                    <a:p>
                      <a:endParaRPr lang="tr-TR"/>
                    </a:p>
                  </a:txBody>
                  <a:tcPr/>
                </a:tc>
                <a:tc>
                  <a:txBody>
                    <a:bodyPr/>
                    <a:lstStyle/>
                    <a:p>
                      <a:pPr algn="r" fontAlgn="ctr"/>
                      <a:r>
                        <a:rPr lang="tr-TR" sz="800" u="none" strike="noStrike">
                          <a:effectLst/>
                        </a:rPr>
                        <a:t>1</a:t>
                      </a:r>
                      <a:endParaRPr lang="tr-TR" sz="800" b="0" i="0" u="none" strike="noStrike">
                        <a:effectLst/>
                        <a:latin typeface="Verdana" panose="020B0604030504040204" pitchFamily="34" charset="0"/>
                      </a:endParaRPr>
                    </a:p>
                  </a:txBody>
                  <a:tcPr marL="9525" marR="114300" marT="9525" marB="0" anchor="ctr"/>
                </a:tc>
                <a:tc>
                  <a:txBody>
                    <a:bodyPr/>
                    <a:lstStyle/>
                    <a:p>
                      <a:pPr algn="r" fontAlgn="ctr"/>
                      <a:endParaRPr lang="tr-TR" sz="800" b="0" i="0" u="none" strike="noStrike">
                        <a:effectLst/>
                        <a:latin typeface="Verdana" panose="020B0604030504040204" pitchFamily="34" charset="0"/>
                      </a:endParaRPr>
                    </a:p>
                  </a:txBody>
                  <a:tcPr marL="9525" marR="9525" marT="9525" marB="0" anchor="ctr"/>
                </a:tc>
                <a:tc>
                  <a:txBody>
                    <a:bodyPr/>
                    <a:lstStyle/>
                    <a:p>
                      <a:pPr algn="r" fontAlgn="ctr"/>
                      <a:r>
                        <a:rPr lang="tr-TR" sz="800" u="none" strike="noStrike">
                          <a:effectLst/>
                        </a:rPr>
                        <a:t>1</a:t>
                      </a:r>
                      <a:endParaRPr lang="tr-TR" sz="800" b="0" i="0" u="none" strike="noStrike">
                        <a:effectLst/>
                        <a:latin typeface="Verdana" panose="020B0604030504040204" pitchFamily="34" charset="0"/>
                      </a:endParaRPr>
                    </a:p>
                  </a:txBody>
                  <a:tcPr marL="9525" marR="114300" marT="9525" marB="0" anchor="ctr"/>
                </a:tc>
                <a:extLst>
                  <a:ext uri="{0D108BD9-81ED-4DB2-BD59-A6C34878D82A}">
                    <a16:rowId xmlns:a16="http://schemas.microsoft.com/office/drawing/2014/main" val="252256479"/>
                  </a:ext>
                </a:extLst>
              </a:tr>
              <a:tr h="149857">
                <a:tc>
                  <a:txBody>
                    <a:bodyPr/>
                    <a:lstStyle/>
                    <a:p>
                      <a:pPr algn="ctr" fontAlgn="ctr"/>
                      <a:endParaRPr lang="tr-TR" sz="800" b="1" i="0" u="none" strike="noStrike">
                        <a:effectLst/>
                        <a:latin typeface="Verdana" panose="020B0604030504040204" pitchFamily="34" charset="0"/>
                      </a:endParaRPr>
                    </a:p>
                  </a:txBody>
                  <a:tcPr marL="9525" marR="9525" marT="9525" marB="0" anchor="ctr"/>
                </a:tc>
                <a:tc>
                  <a:txBody>
                    <a:bodyPr/>
                    <a:lstStyle/>
                    <a:p>
                      <a:pPr algn="l" fontAlgn="ctr"/>
                      <a:endParaRPr lang="tr-TR" sz="800" b="1" i="0" u="none" strike="noStrike">
                        <a:effectLst/>
                        <a:latin typeface="Verdana" panose="020B0604030504040204" pitchFamily="34" charset="0"/>
                      </a:endParaRPr>
                    </a:p>
                  </a:txBody>
                  <a:tcPr marL="9525" marR="9525" marT="9525" marB="0" anchor="ctr"/>
                </a:tc>
                <a:tc>
                  <a:txBody>
                    <a:bodyPr/>
                    <a:lstStyle/>
                    <a:p>
                      <a:pPr algn="l" fontAlgn="ctr"/>
                      <a:endParaRPr lang="tr-TR" sz="800" b="1" i="0" u="none" strike="noStrike" dirty="0">
                        <a:effectLst/>
                        <a:latin typeface="Verdana" panose="020B0604030504040204" pitchFamily="34" charset="0"/>
                      </a:endParaRPr>
                    </a:p>
                  </a:txBody>
                  <a:tcPr marL="9525" marR="9525" marT="9525" marB="0" anchor="ctr"/>
                </a:tc>
                <a:tc>
                  <a:txBody>
                    <a:bodyPr/>
                    <a:lstStyle/>
                    <a:p>
                      <a:pPr algn="l" fontAlgn="ctr"/>
                      <a:endParaRPr lang="tr-TR" sz="800" b="1" i="0" u="none" strike="noStrike">
                        <a:effectLst/>
                        <a:latin typeface="Verdana" panose="020B0604030504040204" pitchFamily="34" charset="0"/>
                      </a:endParaRPr>
                    </a:p>
                  </a:txBody>
                  <a:tcPr marL="9525" marR="9525" marT="9525" marB="0" anchor="ctr"/>
                </a:tc>
                <a:tc>
                  <a:txBody>
                    <a:bodyPr/>
                    <a:lstStyle/>
                    <a:p>
                      <a:pPr algn="l" fontAlgn="ctr"/>
                      <a:endParaRPr lang="tr-TR" sz="800" b="1" i="0" u="none" strike="noStrike" dirty="0">
                        <a:effectLst/>
                        <a:latin typeface="Verdana" panose="020B0604030504040204" pitchFamily="34" charset="0"/>
                      </a:endParaRPr>
                    </a:p>
                  </a:txBody>
                  <a:tcPr marL="9525" marR="9525" marT="9525" marB="0" anchor="ctr"/>
                </a:tc>
                <a:tc gridSpan="3">
                  <a:txBody>
                    <a:bodyPr/>
                    <a:lstStyle/>
                    <a:p>
                      <a:pPr algn="ctr" fontAlgn="ctr"/>
                      <a:r>
                        <a:rPr lang="tr-TR" sz="800" u="none" strike="noStrike">
                          <a:effectLst/>
                        </a:rPr>
                        <a:t>TOPLAM :</a:t>
                      </a:r>
                      <a:endParaRPr lang="tr-TR" sz="800" b="1" i="0" u="none" strike="noStrike">
                        <a:effectLst/>
                        <a:latin typeface="Verdana" panose="020B0604030504040204" pitchFamily="34" charset="0"/>
                      </a:endParaRPr>
                    </a:p>
                  </a:txBody>
                  <a:tcPr marL="9525" marR="9525" marT="9525" marB="0" anchor="ctr"/>
                </a:tc>
                <a:tc hMerge="1">
                  <a:txBody>
                    <a:bodyPr/>
                    <a:lstStyle/>
                    <a:p>
                      <a:endParaRPr lang="tr-TR"/>
                    </a:p>
                  </a:txBody>
                  <a:tcPr/>
                </a:tc>
                <a:tc hMerge="1">
                  <a:txBody>
                    <a:bodyPr/>
                    <a:lstStyle/>
                    <a:p>
                      <a:endParaRPr lang="tr-TR"/>
                    </a:p>
                  </a:txBody>
                  <a:tcPr/>
                </a:tc>
                <a:tc>
                  <a:txBody>
                    <a:bodyPr/>
                    <a:lstStyle/>
                    <a:p>
                      <a:pPr algn="l" fontAlgn="ctr"/>
                      <a:endParaRPr lang="tr-TR" sz="800" b="1" i="0" u="none" strike="noStrike">
                        <a:effectLst/>
                        <a:latin typeface="Verdana" panose="020B0604030504040204" pitchFamily="34" charset="0"/>
                      </a:endParaRPr>
                    </a:p>
                  </a:txBody>
                  <a:tcPr marL="9525" marR="9525" marT="9525" marB="0" anchor="ctr"/>
                </a:tc>
                <a:tc>
                  <a:txBody>
                    <a:bodyPr/>
                    <a:lstStyle/>
                    <a:p>
                      <a:pPr algn="r" fontAlgn="ctr"/>
                      <a:r>
                        <a:rPr lang="tr-TR" sz="800" u="none" strike="noStrike">
                          <a:effectLst/>
                        </a:rPr>
                        <a:t>1</a:t>
                      </a:r>
                      <a:endParaRPr lang="tr-TR" sz="800" b="0" i="0" u="none" strike="noStrike">
                        <a:effectLst/>
                        <a:latin typeface="Verdana" panose="020B0604030504040204" pitchFamily="34" charset="0"/>
                      </a:endParaRPr>
                    </a:p>
                  </a:txBody>
                  <a:tcPr marL="9525" marR="114300" marT="9525" marB="0" anchor="ctr"/>
                </a:tc>
                <a:tc>
                  <a:txBody>
                    <a:bodyPr/>
                    <a:lstStyle/>
                    <a:p>
                      <a:pPr algn="l" fontAlgn="ctr"/>
                      <a:endParaRPr lang="tr-TR" sz="800" b="1" i="0" u="none" strike="noStrike">
                        <a:effectLst/>
                        <a:latin typeface="Verdana" panose="020B0604030504040204" pitchFamily="34" charset="0"/>
                      </a:endParaRPr>
                    </a:p>
                  </a:txBody>
                  <a:tcPr marL="9525" marR="9525" marT="9525" marB="0" anchor="ctr"/>
                </a:tc>
                <a:tc>
                  <a:txBody>
                    <a:bodyPr/>
                    <a:lstStyle/>
                    <a:p>
                      <a:pPr algn="l" fontAlgn="ctr"/>
                      <a:endParaRPr lang="tr-TR" sz="800" b="1" i="0" u="none" strike="noStrike">
                        <a:effectLst/>
                        <a:latin typeface="Verdana" panose="020B0604030504040204" pitchFamily="34" charset="0"/>
                      </a:endParaRPr>
                    </a:p>
                  </a:txBody>
                  <a:tcPr marL="9525" marR="9525" marT="9525" marB="0" anchor="ctr"/>
                </a:tc>
                <a:tc>
                  <a:txBody>
                    <a:bodyPr/>
                    <a:lstStyle/>
                    <a:p>
                      <a:pPr algn="l" fontAlgn="ctr"/>
                      <a:endParaRPr lang="tr-TR" sz="800" b="1" i="0" u="none" strike="noStrike">
                        <a:effectLst/>
                        <a:latin typeface="Verdana" panose="020B0604030504040204" pitchFamily="34" charset="0"/>
                      </a:endParaRPr>
                    </a:p>
                  </a:txBody>
                  <a:tcPr marL="9525" marR="9525" marT="9525" marB="0" anchor="ctr"/>
                </a:tc>
                <a:tc gridSpan="3">
                  <a:txBody>
                    <a:bodyPr/>
                    <a:lstStyle/>
                    <a:p>
                      <a:pPr algn="ctr" fontAlgn="ctr"/>
                      <a:r>
                        <a:rPr lang="tr-TR" sz="800" u="none" strike="noStrike">
                          <a:effectLst/>
                        </a:rPr>
                        <a:t>TOPLAM :</a:t>
                      </a:r>
                      <a:endParaRPr lang="tr-TR" sz="800" b="1" i="0" u="none" strike="noStrike">
                        <a:effectLst/>
                        <a:latin typeface="Verdana" panose="020B0604030504040204" pitchFamily="34" charset="0"/>
                      </a:endParaRPr>
                    </a:p>
                  </a:txBody>
                  <a:tcPr marL="9525" marR="9525" marT="9525" marB="0" anchor="ctr"/>
                </a:tc>
                <a:tc hMerge="1">
                  <a:txBody>
                    <a:bodyPr/>
                    <a:lstStyle/>
                    <a:p>
                      <a:endParaRPr lang="tr-TR"/>
                    </a:p>
                  </a:txBody>
                  <a:tcPr/>
                </a:tc>
                <a:tc hMerge="1">
                  <a:txBody>
                    <a:bodyPr/>
                    <a:lstStyle/>
                    <a:p>
                      <a:endParaRPr lang="tr-TR"/>
                    </a:p>
                  </a:txBody>
                  <a:tcPr/>
                </a:tc>
                <a:tc>
                  <a:txBody>
                    <a:bodyPr/>
                    <a:lstStyle/>
                    <a:p>
                      <a:pPr algn="l" fontAlgn="ctr"/>
                      <a:endParaRPr lang="tr-TR" sz="800" b="1" i="0" u="none" strike="noStrike">
                        <a:effectLst/>
                        <a:latin typeface="Verdana" panose="020B0604030504040204" pitchFamily="34" charset="0"/>
                      </a:endParaRPr>
                    </a:p>
                  </a:txBody>
                  <a:tcPr marL="9525" marR="9525" marT="9525" marB="0" anchor="ctr"/>
                </a:tc>
                <a:tc>
                  <a:txBody>
                    <a:bodyPr/>
                    <a:lstStyle/>
                    <a:p>
                      <a:pPr algn="r" fontAlgn="ctr"/>
                      <a:r>
                        <a:rPr lang="tr-TR" sz="800" u="none" strike="noStrike" dirty="0">
                          <a:effectLst/>
                        </a:rPr>
                        <a:t>1</a:t>
                      </a:r>
                      <a:endParaRPr lang="tr-TR" sz="800" b="0" i="0" u="none" strike="noStrike" dirty="0">
                        <a:effectLst/>
                        <a:latin typeface="Verdana" panose="020B0604030504040204" pitchFamily="34" charset="0"/>
                      </a:endParaRPr>
                    </a:p>
                  </a:txBody>
                  <a:tcPr marL="9525" marR="114300" marT="9525" marB="0" anchor="ctr"/>
                </a:tc>
                <a:extLst>
                  <a:ext uri="{0D108BD9-81ED-4DB2-BD59-A6C34878D82A}">
                    <a16:rowId xmlns:a16="http://schemas.microsoft.com/office/drawing/2014/main" val="4078410049"/>
                  </a:ext>
                </a:extLst>
              </a:tr>
            </a:tbl>
          </a:graphicData>
        </a:graphic>
      </p:graphicFrame>
    </p:spTree>
    <p:extLst>
      <p:ext uri="{BB962C8B-B14F-4D97-AF65-F5344CB8AC3E}">
        <p14:creationId xmlns:p14="http://schemas.microsoft.com/office/powerpoint/2010/main" val="19242345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0"/>
            <a:ext cx="8229600" cy="1143000"/>
          </a:xfrm>
        </p:spPr>
        <p:txBody>
          <a:bodyPr>
            <a:normAutofit/>
          </a:bodyPr>
          <a:lstStyle/>
          <a:p>
            <a:r>
              <a:rPr lang="tr-TR" sz="3700" b="1" dirty="0"/>
              <a:t>Kadro Değişikliği</a:t>
            </a:r>
            <a:endParaRPr lang="tr-TR" sz="3700" dirty="0"/>
          </a:p>
        </p:txBody>
      </p:sp>
      <p:sp>
        <p:nvSpPr>
          <p:cNvPr id="3" name="2 İçerik Yer Tutucusu"/>
          <p:cNvSpPr>
            <a:spLocks noGrp="1"/>
          </p:cNvSpPr>
          <p:nvPr>
            <p:ph idx="1"/>
          </p:nvPr>
        </p:nvSpPr>
        <p:spPr>
          <a:xfrm>
            <a:off x="457200" y="1214422"/>
            <a:ext cx="8229600" cy="5357850"/>
          </a:xfrm>
        </p:spPr>
        <p:txBody>
          <a:bodyPr>
            <a:normAutofit/>
          </a:bodyPr>
          <a:lstStyle/>
          <a:p>
            <a:endParaRPr lang="tr-TR" dirty="0"/>
          </a:p>
          <a:p>
            <a:endParaRPr lang="tr-TR" dirty="0"/>
          </a:p>
          <a:p>
            <a:endParaRPr lang="tr-TR" dirty="0"/>
          </a:p>
          <a:p>
            <a:pPr marL="0" indent="0">
              <a:buNone/>
            </a:pPr>
            <a:endParaRPr lang="tr-TR" dirty="0"/>
          </a:p>
          <a:p>
            <a:r>
              <a:rPr lang="tr-TR" dirty="0" smtClean="0"/>
              <a:t>Kadro </a:t>
            </a:r>
            <a:r>
              <a:rPr lang="tr-TR" dirty="0"/>
              <a:t>değişiklik işlemleri her kurum için yılda en fazla iki defa </a:t>
            </a:r>
            <a:r>
              <a:rPr lang="tr-TR" dirty="0" smtClean="0"/>
              <a:t>yapılır. </a:t>
            </a:r>
            <a:r>
              <a:rPr lang="tr-TR" dirty="0"/>
              <a:t>(2 sayılı CB-Md. </a:t>
            </a:r>
            <a:r>
              <a:rPr lang="tr-TR"/>
              <a:t>7/3</a:t>
            </a:r>
            <a:r>
              <a:rPr lang="tr-TR" smtClean="0"/>
              <a:t>)</a:t>
            </a:r>
            <a:endParaRPr lang="tr-TR" dirty="0"/>
          </a:p>
          <a:p>
            <a:pPr>
              <a:buNone/>
            </a:pPr>
            <a:endParaRPr lang="tr-TR" sz="6800" dirty="0"/>
          </a:p>
          <a:p>
            <a:endParaRPr lang="tr-TR" sz="6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0"/>
            <a:ext cx="8229600" cy="1143000"/>
          </a:xfrm>
        </p:spPr>
        <p:txBody>
          <a:bodyPr>
            <a:normAutofit fontScale="90000"/>
          </a:bodyPr>
          <a:lstStyle/>
          <a:p>
            <a:r>
              <a:rPr lang="tr-TR" b="1" dirty="0"/>
              <a:t/>
            </a:r>
            <a:br>
              <a:rPr lang="tr-TR" b="1" dirty="0"/>
            </a:br>
            <a:r>
              <a:rPr lang="tr-TR" b="1" dirty="0"/>
              <a:t/>
            </a:r>
            <a:br>
              <a:rPr lang="tr-TR" b="1" dirty="0"/>
            </a:br>
            <a:r>
              <a:rPr lang="tr-TR" sz="3900" b="1" dirty="0"/>
              <a:t>Açıktan Atama ve Alım İzni</a:t>
            </a:r>
            <a:endParaRPr lang="tr-TR" dirty="0"/>
          </a:p>
        </p:txBody>
      </p:sp>
      <p:sp>
        <p:nvSpPr>
          <p:cNvPr id="3" name="2 İçerik Yer Tutucusu"/>
          <p:cNvSpPr>
            <a:spLocks noGrp="1"/>
          </p:cNvSpPr>
          <p:nvPr>
            <p:ph idx="1"/>
          </p:nvPr>
        </p:nvSpPr>
        <p:spPr>
          <a:xfrm>
            <a:off x="500034" y="1285860"/>
            <a:ext cx="8229600" cy="4967302"/>
          </a:xfrm>
        </p:spPr>
        <p:txBody>
          <a:bodyPr>
            <a:normAutofit/>
          </a:bodyPr>
          <a:lstStyle/>
          <a:p>
            <a:endParaRPr lang="tr-TR" dirty="0"/>
          </a:p>
          <a:p>
            <a:endParaRPr lang="tr-TR" dirty="0"/>
          </a:p>
          <a:p>
            <a:endParaRPr lang="tr-TR" dirty="0"/>
          </a:p>
          <a:p>
            <a:r>
              <a:rPr lang="tr-TR" dirty="0"/>
              <a:t>Kurumların memur kadrolarına açıktan veya naklen yapabilecekleri yıllık atama sayısı, bu sayı sınırlamasına tabi tutulmayacak atamalar ile uygulamaya ilişkin hususlar, Cumhurbaşkanınca belirlenir (2 sayılı CB-Md. 11/1).</a:t>
            </a:r>
          </a:p>
          <a:p>
            <a:pPr>
              <a:buNone/>
            </a:pPr>
            <a:endParaRPr lang="tr-TR" dirty="0"/>
          </a:p>
          <a:p>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00034" y="0"/>
            <a:ext cx="8229600" cy="1143000"/>
          </a:xfrm>
        </p:spPr>
        <p:txBody>
          <a:bodyPr>
            <a:normAutofit fontScale="90000"/>
          </a:bodyPr>
          <a:lstStyle/>
          <a:p>
            <a:r>
              <a:rPr lang="tr-TR" dirty="0"/>
              <a:t/>
            </a:r>
            <a:br>
              <a:rPr lang="tr-TR" dirty="0"/>
            </a:br>
            <a:r>
              <a:rPr lang="tr-TR" dirty="0"/>
              <a:t/>
            </a:r>
            <a:br>
              <a:rPr lang="tr-TR" dirty="0"/>
            </a:br>
            <a:r>
              <a:rPr lang="tr-TR" sz="3900" b="1" dirty="0"/>
              <a:t>İlgili Mevzuat</a:t>
            </a:r>
            <a:endParaRPr lang="tr-TR" dirty="0"/>
          </a:p>
        </p:txBody>
      </p:sp>
      <p:sp>
        <p:nvSpPr>
          <p:cNvPr id="3" name="İçerik Yer Tutucusu 2"/>
          <p:cNvSpPr>
            <a:spLocks noGrp="1"/>
          </p:cNvSpPr>
          <p:nvPr>
            <p:ph idx="1"/>
          </p:nvPr>
        </p:nvSpPr>
        <p:spPr/>
        <p:txBody>
          <a:bodyPr/>
          <a:lstStyle/>
          <a:p>
            <a:endParaRPr lang="tr-TR" dirty="0"/>
          </a:p>
          <a:p>
            <a:r>
              <a:rPr lang="tr-TR" dirty="0"/>
              <a:t>Üniversitelerde kadro işlemleri, 10/7/2018 tarihli ve 30474 sayılı Resmî Gazete’de yayımlanan 2 sayılı Genel Kadro ve Usulü Hakkında Cumhurbaşkanlığı Kararnamesi uyarınca yürütülmektedir. </a:t>
            </a:r>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Tree>
    <p:extLst>
      <p:ext uri="{BB962C8B-B14F-4D97-AF65-F5344CB8AC3E}">
        <p14:creationId xmlns:p14="http://schemas.microsoft.com/office/powerpoint/2010/main" val="38538846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0"/>
            <a:ext cx="8229600" cy="1143000"/>
          </a:xfrm>
        </p:spPr>
        <p:txBody>
          <a:bodyPr>
            <a:normAutofit/>
          </a:bodyPr>
          <a:lstStyle/>
          <a:p>
            <a:r>
              <a:rPr lang="tr-TR" sz="3500" b="1" dirty="0"/>
              <a:t>Açıktan Atama ve Alım İzni</a:t>
            </a:r>
            <a:endParaRPr lang="tr-TR" sz="3500" dirty="0"/>
          </a:p>
        </p:txBody>
      </p:sp>
      <p:sp>
        <p:nvSpPr>
          <p:cNvPr id="3" name="2 İçerik Yer Tutucusu"/>
          <p:cNvSpPr>
            <a:spLocks noGrp="1"/>
          </p:cNvSpPr>
          <p:nvPr>
            <p:ph idx="1"/>
          </p:nvPr>
        </p:nvSpPr>
        <p:spPr/>
        <p:txBody>
          <a:bodyPr/>
          <a:lstStyle/>
          <a:p>
            <a:pPr lvl="0"/>
            <a:endParaRPr lang="tr-TR" dirty="0"/>
          </a:p>
          <a:p>
            <a:pPr lvl="0"/>
            <a:r>
              <a:rPr lang="tr-TR" dirty="0" smtClean="0"/>
              <a:t>657 </a:t>
            </a:r>
            <a:r>
              <a:rPr lang="tr-TR" dirty="0"/>
              <a:t>sayılı Kanun’un 59’uncu ve 92’nci maddeleri uyarınca yapılabilecek açıktan atamalar için Cumhurbaşkanlığından izin alınması zorunludur (2 sayılı CB-Md. 11/2).</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0"/>
            <a:ext cx="8229600" cy="1143000"/>
          </a:xfrm>
        </p:spPr>
        <p:txBody>
          <a:bodyPr>
            <a:normAutofit fontScale="90000"/>
          </a:bodyPr>
          <a:lstStyle/>
          <a:p>
            <a:r>
              <a:rPr lang="tr-TR" b="1" dirty="0"/>
              <a:t/>
            </a:r>
            <a:br>
              <a:rPr lang="tr-TR" b="1" dirty="0"/>
            </a:br>
            <a:r>
              <a:rPr lang="tr-TR" sz="3900" b="1" dirty="0"/>
              <a:t>Açıktan Atama ve Alım İzni  Talep Girişleri</a:t>
            </a:r>
            <a:endParaRPr lang="tr-TR" sz="3900" dirty="0"/>
          </a:p>
        </p:txBody>
      </p:sp>
      <p:sp>
        <p:nvSpPr>
          <p:cNvPr id="3" name="2 İçerik Yer Tutucusu"/>
          <p:cNvSpPr>
            <a:spLocks noGrp="1"/>
          </p:cNvSpPr>
          <p:nvPr>
            <p:ph idx="1"/>
          </p:nvPr>
        </p:nvSpPr>
        <p:spPr>
          <a:xfrm>
            <a:off x="457200" y="1428736"/>
            <a:ext cx="8229600" cy="4643470"/>
          </a:xfrm>
        </p:spPr>
        <p:txBody>
          <a:bodyPr>
            <a:normAutofit/>
          </a:bodyPr>
          <a:lstStyle/>
          <a:p>
            <a:pPr lvl="0"/>
            <a:endParaRPr lang="tr-TR" sz="1800" dirty="0"/>
          </a:p>
          <a:p>
            <a:pPr lvl="0"/>
            <a:endParaRPr lang="tr-TR" sz="1800" dirty="0"/>
          </a:p>
          <a:p>
            <a:pPr lvl="0">
              <a:buNone/>
            </a:pPr>
            <a:endParaRPr lang="tr-TR" sz="1800" dirty="0"/>
          </a:p>
          <a:p>
            <a:pPr lvl="0"/>
            <a:r>
              <a:rPr lang="tr-TR" dirty="0"/>
              <a:t>Memur kadrolarına ilişkin talepler, Bütçe Yönetim Enformasyon Sistemine gerekçe eklenmek suretiyle girilir.  Resmî yazı ile birlikte Cumhurbaşkanlığı İdari İşleri Başkanlığına gönderilir. (CB İdari İşler Bşk. PPGM-15.12.2020 t.-48677 s. yazısı)</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12514" y="404664"/>
            <a:ext cx="9144000" cy="5616624"/>
          </a:xfrm>
          <a:prstGeom prst="rect">
            <a:avLst/>
          </a:prstGeom>
        </p:spPr>
      </p:pic>
    </p:spTree>
    <p:extLst>
      <p:ext uri="{BB962C8B-B14F-4D97-AF65-F5344CB8AC3E}">
        <p14:creationId xmlns:p14="http://schemas.microsoft.com/office/powerpoint/2010/main" val="36466190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8634" y="332656"/>
            <a:ext cx="9222728" cy="6048672"/>
          </a:xfrm>
          <a:prstGeom prst="rect">
            <a:avLst/>
          </a:prstGeom>
        </p:spPr>
      </p:pic>
    </p:spTree>
    <p:extLst>
      <p:ext uri="{BB962C8B-B14F-4D97-AF65-F5344CB8AC3E}">
        <p14:creationId xmlns:p14="http://schemas.microsoft.com/office/powerpoint/2010/main" val="26945654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0"/>
            <a:ext cx="8229600" cy="1143000"/>
          </a:xfrm>
        </p:spPr>
        <p:txBody>
          <a:bodyPr>
            <a:normAutofit/>
          </a:bodyPr>
          <a:lstStyle/>
          <a:p>
            <a:r>
              <a:rPr lang="tr-TR" sz="3500" b="1" dirty="0"/>
              <a:t>Açıktan Atama ve Alım İzni  Talep Girişleri</a:t>
            </a:r>
            <a:endParaRPr lang="tr-TR" sz="3500" dirty="0"/>
          </a:p>
        </p:txBody>
      </p:sp>
      <p:sp>
        <p:nvSpPr>
          <p:cNvPr id="3" name="2 İçerik Yer Tutucusu"/>
          <p:cNvSpPr>
            <a:spLocks noGrp="1"/>
          </p:cNvSpPr>
          <p:nvPr>
            <p:ph idx="1"/>
          </p:nvPr>
        </p:nvSpPr>
        <p:spPr/>
        <p:txBody>
          <a:bodyPr/>
          <a:lstStyle/>
          <a:p>
            <a:endParaRPr lang="tr-TR" sz="2800" dirty="0"/>
          </a:p>
          <a:p>
            <a:endParaRPr lang="tr-TR" sz="2800" dirty="0"/>
          </a:p>
          <a:p>
            <a:r>
              <a:rPr lang="tr-TR" sz="2800" dirty="0"/>
              <a:t>Talepler, ayrıca SBB Kamu E-Uygulama Sisteminde bulunan Kontenjan Talep Girişi modülü kısmına da girilir.  </a:t>
            </a:r>
            <a:endParaRPr lang="tr-T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0" y="188640"/>
            <a:ext cx="9144000" cy="5965272"/>
          </a:xfrm>
          <a:prstGeom prst="rect">
            <a:avLst/>
          </a:prstGeom>
        </p:spPr>
      </p:pic>
    </p:spTree>
    <p:extLst>
      <p:ext uri="{BB962C8B-B14F-4D97-AF65-F5344CB8AC3E}">
        <p14:creationId xmlns:p14="http://schemas.microsoft.com/office/powerpoint/2010/main" val="20016949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0"/>
            <a:ext cx="8229600" cy="1143000"/>
          </a:xfrm>
        </p:spPr>
        <p:txBody>
          <a:bodyPr>
            <a:normAutofit fontScale="90000"/>
          </a:bodyPr>
          <a:lstStyle/>
          <a:p>
            <a:r>
              <a:rPr lang="tr-TR" dirty="0"/>
              <a:t/>
            </a:r>
            <a:br>
              <a:rPr lang="tr-TR" dirty="0"/>
            </a:br>
            <a:r>
              <a:rPr lang="tr-TR" sz="3900" b="1" dirty="0"/>
              <a:t>Açıktan Atama ve Alım İzni</a:t>
            </a:r>
          </a:p>
        </p:txBody>
      </p:sp>
      <p:sp>
        <p:nvSpPr>
          <p:cNvPr id="3" name="2 İçerik Yer Tutucusu"/>
          <p:cNvSpPr>
            <a:spLocks noGrp="1"/>
          </p:cNvSpPr>
          <p:nvPr>
            <p:ph idx="1"/>
          </p:nvPr>
        </p:nvSpPr>
        <p:spPr/>
        <p:txBody>
          <a:bodyPr>
            <a:normAutofit/>
          </a:bodyPr>
          <a:lstStyle/>
          <a:p>
            <a:endParaRPr lang="tr-TR" dirty="0"/>
          </a:p>
          <a:p>
            <a:pPr lvl="0"/>
            <a:r>
              <a:rPr lang="tr-TR" dirty="0"/>
              <a:t>Sürekli işçi kadrolarından boş olanların açıktan atama amacıyla kullanılması, engelli-eski hükümlü ve askerlik dönüşü atamalar hariç olmak üzere Cumhurbaşkanlığının iznine </a:t>
            </a:r>
            <a:r>
              <a:rPr lang="tr-TR" dirty="0" smtClean="0"/>
              <a:t>tâbidir. (2 </a:t>
            </a:r>
            <a:r>
              <a:rPr lang="tr-TR" dirty="0"/>
              <a:t>sayılı CB-Md. 8/1-c)           </a:t>
            </a:r>
          </a:p>
          <a:p>
            <a:endParaRPr lang="tr-TR" dirty="0"/>
          </a:p>
          <a:p>
            <a:endParaRPr lang="tr-T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285728"/>
            <a:ext cx="8229600" cy="1143000"/>
          </a:xfrm>
        </p:spPr>
        <p:txBody>
          <a:bodyPr>
            <a:normAutofit fontScale="90000"/>
          </a:bodyPr>
          <a:lstStyle/>
          <a:p>
            <a:r>
              <a:rPr lang="tr-TR" b="1" dirty="0"/>
              <a:t/>
            </a:r>
            <a:br>
              <a:rPr lang="tr-TR" b="1" dirty="0"/>
            </a:br>
            <a:r>
              <a:rPr lang="tr-TR" sz="3900" b="1" dirty="0"/>
              <a:t>Açıktan Atama ve Alım İzni</a:t>
            </a:r>
            <a:endParaRPr lang="tr-TR" sz="3900" dirty="0"/>
          </a:p>
        </p:txBody>
      </p:sp>
      <p:sp>
        <p:nvSpPr>
          <p:cNvPr id="3" name="2 İçerik Yer Tutucusu"/>
          <p:cNvSpPr>
            <a:spLocks noGrp="1"/>
          </p:cNvSpPr>
          <p:nvPr>
            <p:ph idx="1"/>
          </p:nvPr>
        </p:nvSpPr>
        <p:spPr/>
        <p:txBody>
          <a:bodyPr>
            <a:normAutofit/>
          </a:bodyPr>
          <a:lstStyle/>
          <a:p>
            <a:pPr lvl="0"/>
            <a:endParaRPr lang="tr-TR" sz="2300" dirty="0"/>
          </a:p>
          <a:p>
            <a:pPr lvl="0"/>
            <a:endParaRPr lang="tr-TR" sz="2300" dirty="0"/>
          </a:p>
          <a:p>
            <a:pPr lvl="0"/>
            <a:r>
              <a:rPr lang="tr-TR" sz="2400" dirty="0"/>
              <a:t>Sözleşmeli personel pozisyonlarından boş olanların açıktan alım amacıyla kullanılması,Cumhurbaşkanlığının iznine tâbidir. </a:t>
            </a:r>
          </a:p>
          <a:p>
            <a:pPr lvl="0"/>
            <a:r>
              <a:rPr lang="tr-TR" sz="2400" dirty="0"/>
              <a:t>Yükseköğretim kurumlarının araştırma-geliştirme proje hizmetlerine ilişkin pozisyonlarda çalıştırılacaklar için açıktan alım izni aranmaz (2 sayılı CB-Md. 8/2-c).</a:t>
            </a:r>
          </a:p>
          <a:p>
            <a:pPr>
              <a:buNone/>
            </a:pPr>
            <a:r>
              <a:rPr lang="tr-TR" sz="2300" b="1" dirty="0"/>
              <a:t> </a:t>
            </a:r>
            <a:endParaRPr lang="tr-TR" sz="2300" dirty="0"/>
          </a:p>
          <a:p>
            <a:endParaRPr lang="tr-T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0"/>
            <a:ext cx="8229600" cy="1143000"/>
          </a:xfrm>
        </p:spPr>
        <p:txBody>
          <a:bodyPr>
            <a:normAutofit/>
          </a:bodyPr>
          <a:lstStyle/>
          <a:p>
            <a:r>
              <a:rPr lang="tr-TR" sz="3500" b="1" dirty="0"/>
              <a:t>Açıktan Atama ve Alım İzni</a:t>
            </a:r>
            <a:endParaRPr lang="tr-TR" sz="3500" dirty="0"/>
          </a:p>
        </p:txBody>
      </p:sp>
      <p:sp>
        <p:nvSpPr>
          <p:cNvPr id="3" name="2 İçerik Yer Tutucusu"/>
          <p:cNvSpPr>
            <a:spLocks noGrp="1"/>
          </p:cNvSpPr>
          <p:nvPr>
            <p:ph idx="1"/>
          </p:nvPr>
        </p:nvSpPr>
        <p:spPr/>
        <p:txBody>
          <a:bodyPr/>
          <a:lstStyle/>
          <a:p>
            <a:pPr lvl="0"/>
            <a:endParaRPr lang="tr-TR" dirty="0"/>
          </a:p>
          <a:p>
            <a:pPr lvl="0"/>
            <a:endParaRPr lang="tr-TR" dirty="0"/>
          </a:p>
          <a:p>
            <a:pPr lvl="0"/>
            <a:r>
              <a:rPr lang="tr-TR" dirty="0"/>
              <a:t>İzin işlemleri tamamlanmaksızın sürekli işçi ve sözleşmeli personel çalıştırılamaz (2 sayılı CB-Md. 8/3).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214290"/>
            <a:ext cx="8229600" cy="1143000"/>
          </a:xfrm>
        </p:spPr>
        <p:txBody>
          <a:bodyPr>
            <a:normAutofit fontScale="90000"/>
          </a:bodyPr>
          <a:lstStyle/>
          <a:p>
            <a:r>
              <a:rPr lang="tr-TR" b="1" dirty="0"/>
              <a:t/>
            </a:r>
            <a:br>
              <a:rPr lang="tr-TR" b="1" dirty="0"/>
            </a:br>
            <a:r>
              <a:rPr lang="tr-TR" sz="3900" b="1" dirty="0"/>
              <a:t>Açıktan Atama ve Alım İzni</a:t>
            </a:r>
            <a:endParaRPr lang="tr-TR" sz="3900" dirty="0"/>
          </a:p>
        </p:txBody>
      </p:sp>
      <p:sp>
        <p:nvSpPr>
          <p:cNvPr id="3" name="2 İçerik Yer Tutucusu"/>
          <p:cNvSpPr>
            <a:spLocks noGrp="1"/>
          </p:cNvSpPr>
          <p:nvPr>
            <p:ph idx="1"/>
          </p:nvPr>
        </p:nvSpPr>
        <p:spPr>
          <a:xfrm>
            <a:off x="457200" y="1500174"/>
            <a:ext cx="8229600" cy="4824426"/>
          </a:xfrm>
        </p:spPr>
        <p:txBody>
          <a:bodyPr>
            <a:normAutofit/>
          </a:bodyPr>
          <a:lstStyle/>
          <a:p>
            <a:endParaRPr lang="tr-TR" dirty="0">
              <a:solidFill>
                <a:srgbClr val="FF0000"/>
              </a:solidFill>
            </a:endParaRPr>
          </a:p>
          <a:p>
            <a:endParaRPr lang="tr-TR" dirty="0">
              <a:solidFill>
                <a:srgbClr val="FF0000"/>
              </a:solidFill>
            </a:endParaRPr>
          </a:p>
          <a:p>
            <a:r>
              <a:rPr lang="tr-TR" dirty="0"/>
              <a:t>Sürekli işçi kadroları ile sözleşmeli personel pozisyonlarının izin süreci tamamlanmaksızın kadro ve pozisyonların kullanımına ilişkin olarak ilan, sınav ve atama işlemlerine </a:t>
            </a:r>
            <a:r>
              <a:rPr lang="tr-TR" b="1" dirty="0"/>
              <a:t>başlanılmaması</a:t>
            </a:r>
            <a:r>
              <a:rPr lang="tr-TR" dirty="0"/>
              <a:t> gerekmektedir. (SBB-25/10/2019 t.-4005 s. yazısı.)</a:t>
            </a:r>
          </a:p>
          <a:p>
            <a:pPr>
              <a:buNone/>
            </a:pPr>
            <a:endParaRPr lang="tr-T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0"/>
            <a:ext cx="8229600" cy="1143000"/>
          </a:xfrm>
        </p:spPr>
        <p:txBody>
          <a:bodyPr>
            <a:normAutofit/>
          </a:bodyPr>
          <a:lstStyle/>
          <a:p>
            <a:r>
              <a:rPr lang="tr-TR" sz="3500" b="1" dirty="0"/>
              <a:t>Cetveller</a:t>
            </a:r>
          </a:p>
        </p:txBody>
      </p:sp>
      <p:sp>
        <p:nvSpPr>
          <p:cNvPr id="3" name="2 İçerik Yer Tutucusu"/>
          <p:cNvSpPr>
            <a:spLocks noGrp="1"/>
          </p:cNvSpPr>
          <p:nvPr>
            <p:ph idx="1"/>
          </p:nvPr>
        </p:nvSpPr>
        <p:spPr/>
        <p:txBody>
          <a:bodyPr/>
          <a:lstStyle/>
          <a:p>
            <a:pPr lvl="0"/>
            <a:endParaRPr lang="tr-TR" dirty="0"/>
          </a:p>
          <a:p>
            <a:pPr lvl="0"/>
            <a:r>
              <a:rPr lang="tr-TR" dirty="0"/>
              <a:t>Memur kadroları ekli (I) sayılı cetvelde,</a:t>
            </a:r>
          </a:p>
          <a:p>
            <a:pPr lvl="0"/>
            <a:r>
              <a:rPr lang="tr-TR" dirty="0"/>
              <a:t>Sözleşmeli personel pozisyonları (IV) sayılı cetvelde, </a:t>
            </a:r>
          </a:p>
          <a:p>
            <a:pPr lvl="0"/>
            <a:r>
              <a:rPr lang="tr-TR" dirty="0"/>
              <a:t>İşçi kadroları (V) sayılı cetvelde, </a:t>
            </a:r>
          </a:p>
          <a:p>
            <a:pPr>
              <a:buNone/>
            </a:pPr>
            <a:r>
              <a:rPr lang="tr-TR" dirty="0"/>
              <a:t>   Düzenlenir.(2 sayılı CB-Md. 4/1-a, ç, d)</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42910" y="214290"/>
            <a:ext cx="8229600" cy="1143000"/>
          </a:xfrm>
        </p:spPr>
        <p:txBody>
          <a:bodyPr>
            <a:normAutofit/>
          </a:bodyPr>
          <a:lstStyle/>
          <a:p>
            <a:r>
              <a:rPr lang="tr-TR" sz="3500" b="1" dirty="0"/>
              <a:t>Vize İşlemleri</a:t>
            </a:r>
            <a:endParaRPr lang="tr-TR" sz="3500" dirty="0"/>
          </a:p>
        </p:txBody>
      </p:sp>
      <p:sp>
        <p:nvSpPr>
          <p:cNvPr id="3" name="2 İçerik Yer Tutucusu"/>
          <p:cNvSpPr>
            <a:spLocks noGrp="1"/>
          </p:cNvSpPr>
          <p:nvPr>
            <p:ph idx="1"/>
          </p:nvPr>
        </p:nvSpPr>
        <p:spPr>
          <a:xfrm>
            <a:off x="457200" y="1600200"/>
            <a:ext cx="8229600" cy="4829196"/>
          </a:xfrm>
        </p:spPr>
        <p:txBody>
          <a:bodyPr>
            <a:normAutofit/>
          </a:bodyPr>
          <a:lstStyle/>
          <a:p>
            <a:pPr lvl="0">
              <a:buNone/>
            </a:pPr>
            <a:endParaRPr lang="tr-TR" sz="1100" b="1" dirty="0">
              <a:solidFill>
                <a:srgbClr val="FF0000"/>
              </a:solidFill>
            </a:endParaRPr>
          </a:p>
          <a:p>
            <a:pPr lvl="0">
              <a:buNone/>
            </a:pPr>
            <a:endParaRPr lang="tr-TR" sz="1100" b="1" dirty="0">
              <a:solidFill>
                <a:srgbClr val="FF0000"/>
              </a:solidFill>
            </a:endParaRPr>
          </a:p>
          <a:p>
            <a:pPr lvl="0">
              <a:buNone/>
            </a:pPr>
            <a:endParaRPr lang="tr-TR" sz="1100" b="1" dirty="0">
              <a:solidFill>
                <a:srgbClr val="FF0000"/>
              </a:solidFill>
            </a:endParaRPr>
          </a:p>
          <a:p>
            <a:pPr lvl="0">
              <a:buNone/>
            </a:pPr>
            <a:endParaRPr lang="tr-TR" sz="1100" dirty="0"/>
          </a:p>
          <a:p>
            <a:pPr lvl="0"/>
            <a:r>
              <a:rPr lang="tr-TR" dirty="0"/>
              <a:t>Sözleşmeli personel ile imzalanacak hizmet sözleşmesi örneği Cumhurbaşkanlığınca vize </a:t>
            </a:r>
            <a:r>
              <a:rPr lang="tr-TR" dirty="0" smtClean="0"/>
              <a:t>edilir. (Sözleşmeli </a:t>
            </a:r>
            <a:r>
              <a:rPr lang="tr-TR" dirty="0"/>
              <a:t>Personel Çalıştırılmasına İlişkin Esaslar Md. 5</a:t>
            </a:r>
            <a:r>
              <a:rPr lang="tr-TR" dirty="0" smtClean="0"/>
              <a:t>)</a:t>
            </a:r>
            <a:endParaRPr lang="tr-TR" dirty="0"/>
          </a:p>
          <a:p>
            <a:pPr lvl="0">
              <a:buNone/>
            </a:pPr>
            <a:endParaRPr lang="tr-TR" sz="1100" dirty="0"/>
          </a:p>
          <a:p>
            <a:pPr>
              <a:buNone/>
            </a:pPr>
            <a:endParaRPr lang="tr-T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0"/>
            <a:ext cx="8229600" cy="1143000"/>
          </a:xfrm>
        </p:spPr>
        <p:txBody>
          <a:bodyPr>
            <a:normAutofit/>
          </a:bodyPr>
          <a:lstStyle/>
          <a:p>
            <a:r>
              <a:rPr lang="tr-TR" sz="3500" b="1" dirty="0" smtClean="0"/>
              <a:t>Atama Sonrası Bildirim</a:t>
            </a:r>
            <a:endParaRPr lang="tr-TR" sz="3500" b="1" dirty="0"/>
          </a:p>
        </p:txBody>
      </p:sp>
      <p:sp>
        <p:nvSpPr>
          <p:cNvPr id="3" name="2 İçerik Yer Tutucusu"/>
          <p:cNvSpPr>
            <a:spLocks noGrp="1"/>
          </p:cNvSpPr>
          <p:nvPr>
            <p:ph idx="1"/>
          </p:nvPr>
        </p:nvSpPr>
        <p:spPr/>
        <p:txBody>
          <a:bodyPr/>
          <a:lstStyle/>
          <a:p>
            <a:pPr lvl="0"/>
            <a:endParaRPr lang="tr-TR" dirty="0"/>
          </a:p>
          <a:p>
            <a:pPr lvl="0"/>
            <a:r>
              <a:rPr lang="tr-TR" dirty="0"/>
              <a:t>Sürekli işçi kadroları ile sözleşmeli personel pozisyonlarından  boş olan kadro ve pozisyonlara yapılacak atamalar, atamanın yapıldığı tarihten itibaren bir ay içerisinde Strateji ve Bütçe Başkanlığına bildirilir. (2 sayılı CB-Md. 8/4)</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214290"/>
            <a:ext cx="8229600" cy="1143000"/>
          </a:xfrm>
        </p:spPr>
        <p:txBody>
          <a:bodyPr>
            <a:normAutofit fontScale="90000"/>
          </a:bodyPr>
          <a:lstStyle/>
          <a:p>
            <a:r>
              <a:rPr lang="tr-TR" b="1" dirty="0"/>
              <a:t/>
            </a:r>
            <a:br>
              <a:rPr lang="tr-TR" b="1" dirty="0"/>
            </a:br>
            <a:r>
              <a:rPr lang="tr-TR" b="1" dirty="0"/>
              <a:t/>
            </a:r>
            <a:br>
              <a:rPr lang="tr-TR" b="1" dirty="0"/>
            </a:br>
            <a:r>
              <a:rPr lang="tr-TR" dirty="0"/>
              <a:t/>
            </a:r>
            <a:br>
              <a:rPr lang="tr-TR" dirty="0"/>
            </a:br>
            <a:r>
              <a:rPr lang="tr-TR" sz="3900" b="1" dirty="0"/>
              <a:t>Bildirim</a:t>
            </a:r>
            <a:endParaRPr lang="tr-TR" sz="3900" dirty="0"/>
          </a:p>
        </p:txBody>
      </p:sp>
      <p:sp>
        <p:nvSpPr>
          <p:cNvPr id="3" name="2 İçerik Yer Tutucusu"/>
          <p:cNvSpPr>
            <a:spLocks noGrp="1"/>
          </p:cNvSpPr>
          <p:nvPr>
            <p:ph idx="1"/>
          </p:nvPr>
        </p:nvSpPr>
        <p:spPr>
          <a:xfrm>
            <a:off x="428596" y="1643050"/>
            <a:ext cx="8229600" cy="4525963"/>
          </a:xfrm>
        </p:spPr>
        <p:txBody>
          <a:bodyPr>
            <a:normAutofit/>
          </a:bodyPr>
          <a:lstStyle/>
          <a:p>
            <a:endParaRPr lang="tr-TR" dirty="0"/>
          </a:p>
          <a:p>
            <a:endParaRPr lang="tr-TR" dirty="0"/>
          </a:p>
          <a:p>
            <a:r>
              <a:rPr lang="tr-TR" dirty="0"/>
              <a:t>Kurumlar, kadro ve pozisyonlarının dolu-boş durumları ile bunlarda meydana gelen değişikliklere ilişkin bilgileri mart, haziran, eylül ve aralık aylarının son günleri itibarıyla düzenleyerek, anılan ayları izleyen ayın yirmisine kadar kamu personeli bilgi sistemine işlemekle yükümlüdür.</a:t>
            </a:r>
            <a:r>
              <a:rPr lang="tr-TR" dirty="0">
                <a:solidFill>
                  <a:srgbClr val="FF0000"/>
                </a:solidFill>
              </a:rPr>
              <a:t> </a:t>
            </a:r>
            <a:r>
              <a:rPr lang="tr-TR" dirty="0"/>
              <a:t>(2 sayılı CB-Md. </a:t>
            </a:r>
            <a:r>
              <a:rPr lang="tr-TR"/>
              <a:t>12</a:t>
            </a:r>
            <a:r>
              <a:rPr lang="tr-TR" smtClean="0"/>
              <a:t>)</a:t>
            </a:r>
            <a:endParaRPr lang="tr-TR" dirty="0"/>
          </a:p>
          <a:p>
            <a:endParaRPr lang="tr-TR" dirty="0"/>
          </a:p>
          <a:p>
            <a:endParaRPr lang="tr-TR" dirty="0"/>
          </a:p>
          <a:p>
            <a:endParaRPr lang="tr-T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0"/>
            <a:ext cx="8186766" cy="1132732"/>
          </a:xfrm>
        </p:spPr>
        <p:txBody>
          <a:bodyPr>
            <a:normAutofit/>
          </a:bodyPr>
          <a:lstStyle/>
          <a:p>
            <a:r>
              <a:rPr lang="tr-TR" sz="3500" b="1" dirty="0"/>
              <a:t>Atıf</a:t>
            </a:r>
          </a:p>
        </p:txBody>
      </p:sp>
      <p:sp>
        <p:nvSpPr>
          <p:cNvPr id="3" name="2 İçerik Yer Tutucusu"/>
          <p:cNvSpPr>
            <a:spLocks noGrp="1"/>
          </p:cNvSpPr>
          <p:nvPr>
            <p:ph idx="1"/>
          </p:nvPr>
        </p:nvSpPr>
        <p:spPr>
          <a:xfrm>
            <a:off x="457200" y="1935480"/>
            <a:ext cx="8229600" cy="2993718"/>
          </a:xfrm>
        </p:spPr>
        <p:txBody>
          <a:bodyPr/>
          <a:lstStyle/>
          <a:p>
            <a:r>
              <a:rPr lang="tr-TR" dirty="0"/>
              <a:t>Diğer mevzuatlarda 190 sayılı Genel Kadro ve Usulü Hakkında Kanun Hükmünde Kararname’ye yapılmış olan atıflar </a:t>
            </a:r>
            <a:r>
              <a:rPr lang="tr-TR" dirty="0" smtClean="0"/>
              <a:t>2 sayılı Genel Kadro ve Usulü Hakkında Cumhurbaşkanlığı </a:t>
            </a:r>
            <a:r>
              <a:rPr lang="tr-TR" dirty="0"/>
              <a:t>Kararnamesine yapılmış sayılır.</a:t>
            </a:r>
          </a:p>
          <a:p>
            <a:endParaRPr lang="tr-T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0"/>
            <a:ext cx="8229600" cy="1143000"/>
          </a:xfrm>
        </p:spPr>
        <p:txBody>
          <a:bodyPr>
            <a:normAutofit fontScale="90000"/>
          </a:bodyPr>
          <a:lstStyle/>
          <a:p>
            <a:r>
              <a:rPr lang="tr-TR" b="1" dirty="0"/>
              <a:t/>
            </a:r>
            <a:br>
              <a:rPr lang="tr-TR" b="1" dirty="0"/>
            </a:br>
            <a:r>
              <a:rPr lang="tr-TR" b="1" dirty="0"/>
              <a:t/>
            </a:r>
            <a:br>
              <a:rPr lang="tr-TR" b="1" dirty="0"/>
            </a:br>
            <a:r>
              <a:rPr lang="tr-TR" dirty="0"/>
              <a:t/>
            </a:r>
            <a:br>
              <a:rPr lang="tr-TR" dirty="0"/>
            </a:br>
            <a:r>
              <a:rPr lang="tr-TR" sz="3900" b="1" dirty="0"/>
              <a:t>Sorumlu Kurum</a:t>
            </a:r>
            <a:endParaRPr lang="tr-TR" sz="3900" dirty="0"/>
          </a:p>
        </p:txBody>
      </p:sp>
      <p:sp>
        <p:nvSpPr>
          <p:cNvPr id="3" name="2 İçerik Yer Tutucusu"/>
          <p:cNvSpPr>
            <a:spLocks noGrp="1"/>
          </p:cNvSpPr>
          <p:nvPr>
            <p:ph idx="1"/>
          </p:nvPr>
        </p:nvSpPr>
        <p:spPr>
          <a:xfrm>
            <a:off x="428596" y="1500174"/>
            <a:ext cx="8229600" cy="4429156"/>
          </a:xfrm>
        </p:spPr>
        <p:txBody>
          <a:bodyPr>
            <a:normAutofit/>
          </a:bodyPr>
          <a:lstStyle/>
          <a:p>
            <a:endParaRPr lang="tr-TR" dirty="0"/>
          </a:p>
          <a:p>
            <a:endParaRPr lang="tr-TR" dirty="0"/>
          </a:p>
          <a:p>
            <a:r>
              <a:rPr lang="tr-TR" dirty="0"/>
              <a:t>Kurumların kadro, pozisyon, atama izni ve açıktan alım izinlerine ilişkin olarak öngörülen iş ve işlemleri yapmak, uygulamaları izlemek ve yönlendirme işlemlerinden Cumhurbaşkanlığı İdari İşler Başkanlığı Personel ve Prensipler Genel Müdürlüğü sorumludur. </a:t>
            </a:r>
          </a:p>
          <a:p>
            <a:endParaRPr lang="tr-T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100" b="1" dirty="0"/>
              <a:t>.</a:t>
            </a:r>
          </a:p>
        </p:txBody>
      </p:sp>
      <p:sp>
        <p:nvSpPr>
          <p:cNvPr id="3" name="2 İçerik Yer Tutucusu"/>
          <p:cNvSpPr>
            <a:spLocks noGrp="1"/>
          </p:cNvSpPr>
          <p:nvPr>
            <p:ph idx="1"/>
          </p:nvPr>
        </p:nvSpPr>
        <p:spPr>
          <a:xfrm>
            <a:off x="457200" y="1935480"/>
            <a:ext cx="8229600" cy="2493652"/>
          </a:xfrm>
        </p:spPr>
        <p:txBody>
          <a:bodyPr>
            <a:normAutofit lnSpcReduction="10000"/>
          </a:bodyPr>
          <a:lstStyle/>
          <a:p>
            <a:pPr algn="ctr">
              <a:buNone/>
            </a:pPr>
            <a:endParaRPr lang="tr-TR" sz="4100" b="1" dirty="0"/>
          </a:p>
          <a:p>
            <a:pPr algn="ctr">
              <a:buNone/>
            </a:pPr>
            <a:endParaRPr lang="tr-TR" sz="4100" b="1" dirty="0"/>
          </a:p>
          <a:p>
            <a:pPr algn="ctr">
              <a:buNone/>
            </a:pPr>
            <a:r>
              <a:rPr lang="tr-TR" sz="4100" b="1" dirty="0"/>
              <a:t>Teşekkürler</a:t>
            </a:r>
            <a:r>
              <a:rPr lang="tr-TR" sz="2800" b="1" dirty="0"/>
              <a:t/>
            </a:r>
            <a:br>
              <a:rPr lang="tr-TR" sz="2800" b="1" dirty="0"/>
            </a:br>
            <a:endParaRPr lang="tr-TR" sz="2800" b="1" dirty="0"/>
          </a:p>
          <a:p>
            <a:pPr>
              <a:buNone/>
            </a:pPr>
            <a:endParaRPr lang="tr-T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0"/>
            <a:ext cx="8229600" cy="1143000"/>
          </a:xfrm>
        </p:spPr>
        <p:txBody>
          <a:bodyPr>
            <a:normAutofit fontScale="90000"/>
          </a:bodyPr>
          <a:lstStyle/>
          <a:p>
            <a:r>
              <a:rPr lang="tr-TR" dirty="0"/>
              <a:t/>
            </a:r>
            <a:br>
              <a:rPr lang="tr-TR" dirty="0"/>
            </a:br>
            <a:r>
              <a:rPr lang="tr-TR" sz="3900" b="1" dirty="0"/>
              <a:t>Kadro İhdası </a:t>
            </a:r>
          </a:p>
        </p:txBody>
      </p:sp>
      <p:sp>
        <p:nvSpPr>
          <p:cNvPr id="3" name="2 İçerik Yer Tutucusu"/>
          <p:cNvSpPr>
            <a:spLocks noGrp="1"/>
          </p:cNvSpPr>
          <p:nvPr>
            <p:ph idx="1"/>
          </p:nvPr>
        </p:nvSpPr>
        <p:spPr/>
        <p:txBody>
          <a:bodyPr>
            <a:normAutofit/>
          </a:bodyPr>
          <a:lstStyle/>
          <a:p>
            <a:endParaRPr lang="tr-TR" dirty="0"/>
          </a:p>
          <a:p>
            <a:pPr>
              <a:buNone/>
            </a:pPr>
            <a:endParaRPr lang="tr-TR" dirty="0"/>
          </a:p>
          <a:p>
            <a:r>
              <a:rPr lang="tr-TR" dirty="0"/>
              <a:t>Memur kadroları Cumhurbaşkanlığı Kararnamesiyle ihdas edilir .(2 sayılı CB-Md. 5/1)</a:t>
            </a:r>
          </a:p>
          <a:p>
            <a:pPr lvl="0"/>
            <a:endParaRPr lang="tr-TR" dirty="0"/>
          </a:p>
          <a:p>
            <a:endParaRPr lang="tr-T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0"/>
            <a:ext cx="8229600" cy="1143000"/>
          </a:xfrm>
        </p:spPr>
        <p:txBody>
          <a:bodyPr>
            <a:normAutofit fontScale="90000"/>
          </a:bodyPr>
          <a:lstStyle/>
          <a:p>
            <a:r>
              <a:rPr lang="tr-TR" dirty="0"/>
              <a:t/>
            </a:r>
            <a:br>
              <a:rPr lang="tr-TR" dirty="0"/>
            </a:br>
            <a:r>
              <a:rPr lang="tr-TR" sz="3900" b="1" dirty="0"/>
              <a:t>Kadro İhdası </a:t>
            </a:r>
          </a:p>
        </p:txBody>
      </p:sp>
      <p:sp>
        <p:nvSpPr>
          <p:cNvPr id="3" name="2 İçerik Yer Tutucusu"/>
          <p:cNvSpPr>
            <a:spLocks noGrp="1"/>
          </p:cNvSpPr>
          <p:nvPr>
            <p:ph idx="1"/>
          </p:nvPr>
        </p:nvSpPr>
        <p:spPr/>
        <p:txBody>
          <a:bodyPr/>
          <a:lstStyle/>
          <a:p>
            <a:endParaRPr lang="tr-TR" dirty="0"/>
          </a:p>
          <a:p>
            <a:r>
              <a:rPr lang="tr-TR" dirty="0"/>
              <a:t>Sürekli İşçi kadroları, atölye, şantiye, fabrika ve çiftlik gibi işçi istihdamı zorunlu olan hizmet birimleri ile temizlik, koruma ve güvenlik, bakım ve onarım gibi destek hizmetleri için Cumhurbaşkanınca ihdas edilebilir.(2 sayılı CB-Md. 8/1-a)</a:t>
            </a:r>
          </a:p>
          <a:p>
            <a:pPr lvl="0"/>
            <a:endParaRPr lang="tr-TR" dirty="0"/>
          </a:p>
          <a:p>
            <a:pPr lvl="0">
              <a:buNone/>
            </a:pPr>
            <a:endParaRPr lang="tr-TR" dirty="0"/>
          </a:p>
          <a:p>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0"/>
            <a:ext cx="8229600" cy="1143000"/>
          </a:xfrm>
        </p:spPr>
        <p:txBody>
          <a:bodyPr>
            <a:normAutofit/>
          </a:bodyPr>
          <a:lstStyle/>
          <a:p>
            <a:r>
              <a:rPr lang="tr-TR" sz="3500" b="1" dirty="0"/>
              <a:t>Kadro İhdası</a:t>
            </a:r>
          </a:p>
        </p:txBody>
      </p:sp>
      <p:sp>
        <p:nvSpPr>
          <p:cNvPr id="3" name="2 İçerik Yer Tutucusu"/>
          <p:cNvSpPr>
            <a:spLocks noGrp="1"/>
          </p:cNvSpPr>
          <p:nvPr>
            <p:ph idx="1"/>
          </p:nvPr>
        </p:nvSpPr>
        <p:spPr/>
        <p:txBody>
          <a:bodyPr/>
          <a:lstStyle/>
          <a:p>
            <a:endParaRPr lang="tr-TR" dirty="0"/>
          </a:p>
          <a:p>
            <a:r>
              <a:rPr lang="tr-TR" dirty="0"/>
              <a:t>2 sayılı Cumhurbaşkanlığı Kararnamesi’nde sürekli işçi istihdamına hizmet birimleri ile hizmet türleri itibarıyla sınırlandırma getirildiğinden sürekli işçilerin sadece anılan hizmet birimlerinde ve/veya hizmet türlerinde çalıştırılması gerekmektedir (SBB-25/10/2019 t.-4005 s. yazısı.).</a:t>
            </a:r>
          </a:p>
          <a:p>
            <a:endParaRPr lang="tr-T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428596" y="0"/>
            <a:ext cx="8229600" cy="1143000"/>
          </a:xfrm>
        </p:spPr>
        <p:txBody>
          <a:bodyPr>
            <a:normAutofit/>
          </a:bodyPr>
          <a:lstStyle/>
          <a:p>
            <a:r>
              <a:rPr lang="tr-TR" sz="3500" b="1" dirty="0"/>
              <a:t>Kadro İhdası</a:t>
            </a:r>
            <a:endParaRPr lang="tr-TR" sz="3500" dirty="0"/>
          </a:p>
        </p:txBody>
      </p:sp>
      <p:sp>
        <p:nvSpPr>
          <p:cNvPr id="3" name="2 İçerik Yer Tutucusu"/>
          <p:cNvSpPr>
            <a:spLocks noGrp="1"/>
          </p:cNvSpPr>
          <p:nvPr>
            <p:ph idx="1"/>
          </p:nvPr>
        </p:nvSpPr>
        <p:spPr/>
        <p:txBody>
          <a:bodyPr/>
          <a:lstStyle/>
          <a:p>
            <a:endParaRPr lang="tr-TR" dirty="0"/>
          </a:p>
          <a:p>
            <a:r>
              <a:rPr lang="tr-TR" dirty="0"/>
              <a:t>Mevzuatta öngörülen hizmet birimleri ve/veya hizmet türleri dışında istihdam edilmekte olan sürekli işçilerin çalıştırıldıkları hizmet birimi ve hizmet türleri mevzuata uygun hale getirilmelidir. (SBB-25/10/2019 t.-4005 s. yazısı.).</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0"/>
            <a:ext cx="8229600" cy="1143000"/>
          </a:xfrm>
        </p:spPr>
        <p:txBody>
          <a:bodyPr>
            <a:normAutofit/>
          </a:bodyPr>
          <a:lstStyle/>
          <a:p>
            <a:r>
              <a:rPr lang="tr-TR" sz="3500" b="1" dirty="0"/>
              <a:t>Kadro İhdası</a:t>
            </a:r>
            <a:endParaRPr lang="tr-TR" sz="3500" dirty="0"/>
          </a:p>
        </p:txBody>
      </p:sp>
      <p:sp>
        <p:nvSpPr>
          <p:cNvPr id="3" name="2 İçerik Yer Tutucusu"/>
          <p:cNvSpPr>
            <a:spLocks noGrp="1"/>
          </p:cNvSpPr>
          <p:nvPr>
            <p:ph idx="1"/>
          </p:nvPr>
        </p:nvSpPr>
        <p:spPr/>
        <p:txBody>
          <a:bodyPr/>
          <a:lstStyle/>
          <a:p>
            <a:pPr lvl="0">
              <a:buNone/>
            </a:pPr>
            <a:endParaRPr lang="tr-TR" dirty="0"/>
          </a:p>
          <a:p>
            <a:pPr lvl="0">
              <a:buNone/>
            </a:pPr>
            <a:endParaRPr lang="tr-TR" dirty="0"/>
          </a:p>
          <a:p>
            <a:pPr lvl="0"/>
            <a:r>
              <a:rPr lang="tr-TR" dirty="0"/>
              <a:t>İhdas işlemleri tamamlanmaksızın sürekli işçi çalıştırılamaz. (2 sayılı CB-Md. 8/3)</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1690</TotalTime>
  <Words>1091</Words>
  <Application>Microsoft Office PowerPoint</Application>
  <PresentationFormat>Ekran Gösterisi (4:3)</PresentationFormat>
  <Paragraphs>239</Paragraphs>
  <Slides>45</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45</vt:i4>
      </vt:variant>
    </vt:vector>
  </HeadingPairs>
  <TitlesOfParts>
    <vt:vector size="55" baseType="lpstr">
      <vt:lpstr>Arial</vt:lpstr>
      <vt:lpstr>Bookman Old Style</vt:lpstr>
      <vt:lpstr>Bradley Hand ITC</vt:lpstr>
      <vt:lpstr>Calibri</vt:lpstr>
      <vt:lpstr>Constantia</vt:lpstr>
      <vt:lpstr>Times New Roman</vt:lpstr>
      <vt:lpstr>Verdana</vt:lpstr>
      <vt:lpstr>Wingdings</vt:lpstr>
      <vt:lpstr>Wingdings 2</vt:lpstr>
      <vt:lpstr>Akış</vt:lpstr>
      <vt:lpstr>BİRLİKTE DÜŞÜNELİM  İDARİ KADRO İŞLEMLERİ  (MEMUR-SÜREKLİ İŞÇİ-SÖZLEŞMELİ PERSONEL)</vt:lpstr>
      <vt:lpstr>Sunum İçeriği</vt:lpstr>
      <vt:lpstr>  İlgili Mevzuat</vt:lpstr>
      <vt:lpstr>Cetveller</vt:lpstr>
      <vt:lpstr> Kadro İhdası </vt:lpstr>
      <vt:lpstr> Kadro İhdası </vt:lpstr>
      <vt:lpstr>Kadro İhdası</vt:lpstr>
      <vt:lpstr>Kadro İhdası</vt:lpstr>
      <vt:lpstr>Kadro İhdası</vt:lpstr>
      <vt:lpstr> Kadro İhdası </vt:lpstr>
      <vt:lpstr> Pozisyon İhdası </vt:lpstr>
      <vt:lpstr>Pozisyon İhdası</vt:lpstr>
      <vt:lpstr>Kadro/Pozisyon İhdas Talepleri</vt:lpstr>
      <vt:lpstr>PowerPoint Sunusu</vt:lpstr>
      <vt:lpstr>PowerPoint Sunusu</vt:lpstr>
      <vt:lpstr>  Kadro Dağılımı ve Birimler Arası Aktarmalar</vt:lpstr>
      <vt:lpstr>Kadro Dağılımı ve Birimler Arası Aktarmalar</vt:lpstr>
      <vt:lpstr>Kadro Dağılımı ve Birimler Arası Aktarmalar</vt:lpstr>
      <vt:lpstr>PowerPoint Sunusu</vt:lpstr>
      <vt:lpstr>PowerPoint Sunusu</vt:lpstr>
      <vt:lpstr>PowerPoint Sunusu</vt:lpstr>
      <vt:lpstr>PowerPoint Sunusu</vt:lpstr>
      <vt:lpstr>Rapor</vt:lpstr>
      <vt:lpstr>PowerPoint Sunusu</vt:lpstr>
      <vt:lpstr>             Kadro Değişikliği</vt:lpstr>
      <vt:lpstr>Kadro Değişikliği</vt:lpstr>
      <vt:lpstr>Kadro Değişikliği Talep Girişleri</vt:lpstr>
      <vt:lpstr>Kadro Değişikliği</vt:lpstr>
      <vt:lpstr>  Açıktan Atama ve Alım İzni</vt:lpstr>
      <vt:lpstr>Açıktan Atama ve Alım İzni</vt:lpstr>
      <vt:lpstr> Açıktan Atama ve Alım İzni  Talep Girişleri</vt:lpstr>
      <vt:lpstr>PowerPoint Sunusu</vt:lpstr>
      <vt:lpstr>PowerPoint Sunusu</vt:lpstr>
      <vt:lpstr>Açıktan Atama ve Alım İzni  Talep Girişleri</vt:lpstr>
      <vt:lpstr>PowerPoint Sunusu</vt:lpstr>
      <vt:lpstr> Açıktan Atama ve Alım İzni</vt:lpstr>
      <vt:lpstr> Açıktan Atama ve Alım İzni</vt:lpstr>
      <vt:lpstr>Açıktan Atama ve Alım İzni</vt:lpstr>
      <vt:lpstr> Açıktan Atama ve Alım İzni</vt:lpstr>
      <vt:lpstr>Vize İşlemleri</vt:lpstr>
      <vt:lpstr>Atama Sonrası Bildirim</vt:lpstr>
      <vt:lpstr>   Bildirim</vt:lpstr>
      <vt:lpstr>Atıf</vt:lpstr>
      <vt:lpstr>   Sorumlu Kurum</vt:lpstr>
      <vt:lpst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Gökce</dc:creator>
  <cp:lastModifiedBy>Personel</cp:lastModifiedBy>
  <cp:revision>132</cp:revision>
  <dcterms:created xsi:type="dcterms:W3CDTF">2018-11-06T06:51:16Z</dcterms:created>
  <dcterms:modified xsi:type="dcterms:W3CDTF">2022-01-13T09:37:53Z</dcterms:modified>
</cp:coreProperties>
</file>