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320" r:id="rId3"/>
    <p:sldId id="340" r:id="rId4"/>
    <p:sldId id="258" r:id="rId5"/>
    <p:sldId id="259" r:id="rId6"/>
    <p:sldId id="300" r:id="rId7"/>
    <p:sldId id="346" r:id="rId8"/>
    <p:sldId id="299" r:id="rId9"/>
    <p:sldId id="348" r:id="rId10"/>
    <p:sldId id="343" r:id="rId11"/>
    <p:sldId id="291" r:id="rId12"/>
    <p:sldId id="261" r:id="rId13"/>
    <p:sldId id="303" r:id="rId14"/>
    <p:sldId id="284" r:id="rId15"/>
    <p:sldId id="304" r:id="rId16"/>
    <p:sldId id="265" r:id="rId17"/>
    <p:sldId id="305" r:id="rId18"/>
    <p:sldId id="306" r:id="rId19"/>
    <p:sldId id="349" r:id="rId20"/>
    <p:sldId id="351" r:id="rId21"/>
    <p:sldId id="290" r:id="rId22"/>
    <p:sldId id="292" r:id="rId23"/>
    <p:sldId id="309" r:id="rId24"/>
    <p:sldId id="310" r:id="rId25"/>
    <p:sldId id="276" r:id="rId26"/>
    <p:sldId id="345" r:id="rId27"/>
    <p:sldId id="344" r:id="rId28"/>
    <p:sldId id="350" r:id="rId29"/>
    <p:sldId id="321" r:id="rId30"/>
    <p:sldId id="311" r:id="rId31"/>
    <p:sldId id="322" r:id="rId32"/>
    <p:sldId id="277" r:id="rId33"/>
    <p:sldId id="282" r:id="rId34"/>
    <p:sldId id="312" r:id="rId35"/>
    <p:sldId id="270" r:id="rId36"/>
    <p:sldId id="278"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89" autoAdjust="0"/>
    <p:restoredTop sz="94624" autoAdjust="0"/>
  </p:normalViewPr>
  <p:slideViewPr>
    <p:cSldViewPr>
      <p:cViewPr varScale="1">
        <p:scale>
          <a:sx n="106" d="100"/>
          <a:sy n="106" d="100"/>
        </p:scale>
        <p:origin x="21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EFCF4-9062-4203-9FB4-836C740CF76D}" type="datetimeFigureOut">
              <a:rPr lang="tr-TR" smtClean="0"/>
              <a:pPr/>
              <a:t>1.08.2025</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B843E-5223-4E6E-807E-66E16E6A0282}" type="slidenum">
              <a:rPr lang="tr-TR" smtClean="0"/>
              <a:pPr/>
              <a:t>‹#›</a:t>
            </a:fld>
            <a:endParaRPr lang="tr-TR"/>
          </a:p>
        </p:txBody>
      </p:sp>
    </p:spTree>
    <p:extLst>
      <p:ext uri="{BB962C8B-B14F-4D97-AF65-F5344CB8AC3E}">
        <p14:creationId xmlns:p14="http://schemas.microsoft.com/office/powerpoint/2010/main" val="1755043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A23720DD-5B6D-40BF-8493-A6B52D484E6B}" type="datetimeFigureOut">
              <a:rPr lang="tr-TR" smtClean="0"/>
              <a:pPr/>
              <a:t>1.08.2025</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1.08.2025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23720DD-5B6D-40BF-8493-A6B52D484E6B}" type="datetimeFigureOut">
              <a:rPr lang="tr-TR" smtClean="0"/>
              <a:pPr/>
              <a:t>1.08.2025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A23720DD-5B6D-40BF-8493-A6B52D484E6B}" type="datetimeFigureOut">
              <a:rPr lang="tr-TR" smtClean="0"/>
              <a:pPr/>
              <a:t>1.08.2025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A23720DD-5B6D-40BF-8493-A6B52D484E6B}" type="datetimeFigureOut">
              <a:rPr lang="tr-TR" smtClean="0"/>
              <a:pPr/>
              <a:t>1.08.2025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1.08.2025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23720DD-5B6D-40BF-8493-A6B52D484E6B}" type="datetimeFigureOut">
              <a:rPr lang="tr-TR" smtClean="0"/>
              <a:pPr/>
              <a:t>1.08.2025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1.08.2025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F302176B-0E47-46AC-8F43-DAB4B8A37D06}"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pPr/>
              <a:t>1.08.2025</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00034" y="714356"/>
            <a:ext cx="8215370" cy="4154804"/>
          </a:xfrm>
        </p:spPr>
        <p:txBody>
          <a:bodyPr>
            <a:normAutofit/>
          </a:bodyPr>
          <a:lstStyle/>
          <a:p>
            <a:pPr algn="ctr"/>
            <a:r>
              <a:rPr lang="tr-TR" sz="3100" dirty="0" smtClean="0">
                <a:latin typeface="Bookman Old Style" pitchFamily="18" charset="0"/>
                <a:cs typeface="Times New Roman" panose="02020603050405020304" pitchFamily="18" charset="0"/>
              </a:rPr>
              <a:t>7537 </a:t>
            </a:r>
            <a:r>
              <a:rPr lang="tr-TR" sz="3100" dirty="0">
                <a:latin typeface="Bookman Old Style" pitchFamily="18" charset="0"/>
                <a:cs typeface="Times New Roman" panose="02020603050405020304" pitchFamily="18" charset="0"/>
              </a:rPr>
              <a:t>SAYILI </a:t>
            </a:r>
            <a:r>
              <a:rPr lang="tr-TR" sz="3100" dirty="0" smtClean="0">
                <a:latin typeface="Bookman Old Style" pitchFamily="18" charset="0"/>
                <a:cs typeface="Times New Roman" panose="02020603050405020304" pitchFamily="18" charset="0"/>
              </a:rPr>
              <a:t>KANUN’UN UYGULANMASINA </a:t>
            </a:r>
            <a:r>
              <a:rPr lang="tr-TR" sz="3100" b="1" dirty="0" smtClean="0">
                <a:latin typeface="Bookman Old Style" pitchFamily="18" charset="0"/>
                <a:cs typeface="Times New Roman" panose="02020603050405020304" pitchFamily="18" charset="0"/>
              </a:rPr>
              <a:t>İLİŞKİN SÜREÇLER</a:t>
            </a:r>
            <a:br>
              <a:rPr lang="tr-TR" sz="3100" b="1" dirty="0" smtClean="0">
                <a:latin typeface="Bookman Old Style" pitchFamily="18" charset="0"/>
                <a:cs typeface="Times New Roman" panose="02020603050405020304" pitchFamily="18" charset="0"/>
              </a:rPr>
            </a:br>
            <a:r>
              <a:rPr lang="tr-TR" sz="3100" b="1" dirty="0" smtClean="0">
                <a:latin typeface="Bookman Old Style" pitchFamily="18" charset="0"/>
                <a:cs typeface="Times New Roman" panose="02020603050405020304" pitchFamily="18" charset="0"/>
              </a:rPr>
              <a:t> </a:t>
            </a:r>
            <a:br>
              <a:rPr lang="tr-TR" sz="3100" b="1" dirty="0" smtClean="0">
                <a:latin typeface="Bookman Old Style" pitchFamily="18" charset="0"/>
                <a:cs typeface="Times New Roman" panose="02020603050405020304" pitchFamily="18" charset="0"/>
              </a:rPr>
            </a:br>
            <a:r>
              <a:rPr lang="tr-TR" sz="2100" dirty="0" smtClean="0">
                <a:latin typeface="Bookman Old Style" pitchFamily="18" charset="0"/>
                <a:cs typeface="Times New Roman" panose="02020603050405020304" pitchFamily="18" charset="0"/>
              </a:rPr>
              <a:t>(657-4/B’Lİ SÖZLEŞMELİ </a:t>
            </a:r>
            <a:r>
              <a:rPr lang="tr-TR" sz="2100" dirty="0">
                <a:latin typeface="Bookman Old Style" pitchFamily="18" charset="0"/>
                <a:cs typeface="Times New Roman" panose="02020603050405020304" pitchFamily="18" charset="0"/>
              </a:rPr>
              <a:t>PERSONEL POZİSYONLARINDA GEÇEN SÜRELERİN </a:t>
            </a:r>
            <a:r>
              <a:rPr lang="tr-TR" sz="2100" dirty="0" smtClean="0">
                <a:latin typeface="Bookman Old Style" pitchFamily="18" charset="0"/>
                <a:cs typeface="Times New Roman" panose="02020603050405020304" pitchFamily="18" charset="0"/>
              </a:rPr>
              <a:t>657-64/4 MADDESİ UYARINCA </a:t>
            </a:r>
            <a:br>
              <a:rPr lang="tr-TR" sz="2100" dirty="0" smtClean="0">
                <a:latin typeface="Bookman Old Style" pitchFamily="18" charset="0"/>
                <a:cs typeface="Times New Roman" panose="02020603050405020304" pitchFamily="18" charset="0"/>
              </a:rPr>
            </a:br>
            <a:r>
              <a:rPr lang="tr-TR" sz="2100" dirty="0" smtClean="0">
                <a:latin typeface="Bookman Old Style" pitchFamily="18" charset="0"/>
                <a:cs typeface="Times New Roman" panose="02020603050405020304" pitchFamily="18" charset="0"/>
              </a:rPr>
              <a:t>SEKİZ </a:t>
            </a:r>
            <a:r>
              <a:rPr lang="tr-TR" sz="2100" dirty="0">
                <a:latin typeface="Bookman Old Style" pitchFamily="18" charset="0"/>
                <a:cs typeface="Times New Roman" panose="02020603050405020304" pitchFamily="18" charset="0"/>
              </a:rPr>
              <a:t>YILA BİR KADEME </a:t>
            </a:r>
            <a:r>
              <a:rPr lang="tr-TR" sz="2100" dirty="0" smtClean="0">
                <a:latin typeface="Bookman Old Style" pitchFamily="18" charset="0"/>
                <a:cs typeface="Times New Roman" panose="02020603050405020304" pitchFamily="18" charset="0"/>
              </a:rPr>
              <a:t>VERİLMESİ </a:t>
            </a:r>
            <a:br>
              <a:rPr lang="tr-TR" sz="2100" dirty="0" smtClean="0">
                <a:latin typeface="Bookman Old Style" pitchFamily="18" charset="0"/>
                <a:cs typeface="Times New Roman" panose="02020603050405020304" pitchFamily="18" charset="0"/>
              </a:rPr>
            </a:br>
            <a:r>
              <a:rPr lang="tr-TR" sz="2100" dirty="0" smtClean="0">
                <a:latin typeface="Bookman Old Style" pitchFamily="18" charset="0"/>
                <a:cs typeface="Times New Roman" panose="02020603050405020304" pitchFamily="18" charset="0"/>
              </a:rPr>
              <a:t>İŞLEMİNDE DEĞERLENDİRİLMESİ)</a:t>
            </a:r>
            <a:endParaRPr lang="tr-TR" sz="2100" b="1" dirty="0">
              <a:latin typeface="Bookman Old Style" pitchFamily="18" charset="0"/>
              <a:cs typeface="Times New Roman" panose="02020603050405020304" pitchFamily="18" charset="0"/>
            </a:endParaRPr>
          </a:p>
        </p:txBody>
      </p:sp>
      <p:sp>
        <p:nvSpPr>
          <p:cNvPr id="3" name="Alt Başlık 2"/>
          <p:cNvSpPr>
            <a:spLocks noGrp="1"/>
          </p:cNvSpPr>
          <p:nvPr>
            <p:ph type="subTitle" idx="1"/>
          </p:nvPr>
        </p:nvSpPr>
        <p:spPr>
          <a:xfrm>
            <a:off x="533400" y="4869160"/>
            <a:ext cx="7854696" cy="1203046"/>
          </a:xfrm>
        </p:spPr>
        <p:txBody>
          <a:bodyPr>
            <a:normAutofit fontScale="92500" lnSpcReduction="20000"/>
          </a:bodyPr>
          <a:lstStyle/>
          <a:p>
            <a:pPr algn="ctr"/>
            <a:endParaRPr lang="tr-TR" sz="2300" dirty="0" smtClean="0">
              <a:latin typeface="Bookman Old Style" pitchFamily="18" charset="0"/>
              <a:cs typeface="Times New Roman" panose="02020603050405020304" pitchFamily="18" charset="0"/>
            </a:endParaRPr>
          </a:p>
          <a:p>
            <a:pPr algn="ctr"/>
            <a:r>
              <a:rPr lang="tr-TR" sz="1900" dirty="0" smtClean="0">
                <a:cs typeface="Times New Roman" panose="02020603050405020304" pitchFamily="18" charset="0"/>
              </a:rPr>
              <a:t>Sayime KILIÇARSLAN</a:t>
            </a:r>
          </a:p>
          <a:p>
            <a:pPr algn="ctr"/>
            <a:endParaRPr lang="tr-TR" sz="1900" dirty="0" smtClean="0">
              <a:cs typeface="Times New Roman" panose="02020603050405020304" pitchFamily="18" charset="0"/>
            </a:endParaRPr>
          </a:p>
          <a:p>
            <a:pPr algn="ctr"/>
            <a:r>
              <a:rPr lang="tr-TR" sz="1900" dirty="0" smtClean="0">
                <a:solidFill>
                  <a:schemeClr val="tx1"/>
                </a:solidFill>
                <a:cs typeface="Times New Roman" panose="02020603050405020304" pitchFamily="18" charset="0"/>
              </a:rPr>
              <a:t>01 Ağustos 2025</a:t>
            </a:r>
            <a:endParaRPr lang="tr-TR" sz="1900" dirty="0">
              <a:solidFill>
                <a:schemeClr val="tx1"/>
              </a:solidFill>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179512" y="188640"/>
            <a:ext cx="1368152" cy="1842901"/>
          </a:xfrm>
          <a:prstGeom prst="rect">
            <a:avLst/>
          </a:prstGeom>
        </p:spPr>
      </p:pic>
    </p:spTree>
    <p:extLst>
      <p:ext uri="{BB962C8B-B14F-4D97-AF65-F5344CB8AC3E}">
        <p14:creationId xmlns:p14="http://schemas.microsoft.com/office/powerpoint/2010/main" val="2709434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504" y="465094"/>
            <a:ext cx="9036496" cy="1143000"/>
          </a:xfrm>
        </p:spPr>
        <p:txBody>
          <a:bodyPr>
            <a:noAutofit/>
          </a:bodyPr>
          <a:lstStyle/>
          <a:p>
            <a:pPr algn="ctr"/>
            <a:r>
              <a:rPr lang="tr-TR" sz="2700" dirty="0" smtClean="0">
                <a:latin typeface="+mn-lt"/>
              </a:rPr>
              <a:t>Değerlendirme Yapılabilmesinin Şartları</a:t>
            </a:r>
            <a:br>
              <a:rPr lang="tr-TR" sz="2700" dirty="0" smtClean="0">
                <a:latin typeface="+mn-lt"/>
              </a:rPr>
            </a:br>
            <a:r>
              <a:rPr lang="tr-TR" sz="2100" dirty="0" smtClean="0">
                <a:latin typeface="+mn-lt"/>
              </a:rPr>
              <a:t>(632 Sayılı KHK, 6495 ve 7433 Sayılı Kanun ile </a:t>
            </a:r>
            <a:br>
              <a:rPr lang="tr-TR" sz="2100" dirty="0" smtClean="0">
                <a:latin typeface="+mn-lt"/>
              </a:rPr>
            </a:br>
            <a:r>
              <a:rPr lang="tr-TR" sz="2100" dirty="0" smtClean="0">
                <a:latin typeface="+mn-lt"/>
              </a:rPr>
              <a:t>Memur </a:t>
            </a:r>
            <a:r>
              <a:rPr lang="tr-TR" sz="2100" dirty="0">
                <a:latin typeface="+mn-lt"/>
              </a:rPr>
              <a:t>K</a:t>
            </a:r>
            <a:r>
              <a:rPr lang="tr-TR" sz="2100" dirty="0" smtClean="0">
                <a:latin typeface="+mn-lt"/>
              </a:rPr>
              <a:t>adrosuna Geçenler </a:t>
            </a:r>
            <a:r>
              <a:rPr lang="tr-TR" sz="2100" dirty="0">
                <a:latin typeface="+mn-lt"/>
              </a:rPr>
              <a:t>İ</a:t>
            </a:r>
            <a:r>
              <a:rPr lang="tr-TR" sz="2100" dirty="0" smtClean="0">
                <a:latin typeface="+mn-lt"/>
              </a:rPr>
              <a:t>çin)</a:t>
            </a:r>
            <a:endParaRPr lang="tr-TR" sz="2100" dirty="0">
              <a:latin typeface="+mn-lt"/>
            </a:endParaRPr>
          </a:p>
        </p:txBody>
      </p:sp>
      <p:sp>
        <p:nvSpPr>
          <p:cNvPr id="3" name="İçerik Yer Tutucusu 2"/>
          <p:cNvSpPr>
            <a:spLocks noGrp="1"/>
          </p:cNvSpPr>
          <p:nvPr>
            <p:ph idx="1"/>
          </p:nvPr>
        </p:nvSpPr>
        <p:spPr>
          <a:xfrm>
            <a:off x="457200" y="1628800"/>
            <a:ext cx="8229600" cy="4695800"/>
          </a:xfrm>
        </p:spPr>
        <p:txBody>
          <a:bodyPr>
            <a:normAutofit/>
          </a:bodyPr>
          <a:lstStyle/>
          <a:p>
            <a:pPr marL="0" lvl="0" indent="0">
              <a:buClr>
                <a:srgbClr val="0BD0D9"/>
              </a:buClr>
              <a:buNone/>
            </a:pPr>
            <a:endParaRPr lang="tr-TR" dirty="0" smtClean="0">
              <a:solidFill>
                <a:prstClr val="black"/>
              </a:solidFill>
            </a:endParaRPr>
          </a:p>
          <a:p>
            <a:pPr marL="0" lvl="0" indent="0" algn="just">
              <a:buClr>
                <a:srgbClr val="0BD0D9"/>
              </a:buClr>
              <a:buNone/>
            </a:pPr>
            <a:r>
              <a:rPr lang="tr-TR" sz="1900" dirty="0" smtClean="0">
                <a:solidFill>
                  <a:prstClr val="black"/>
                </a:solidFill>
              </a:rPr>
              <a:t>1- </a:t>
            </a:r>
            <a:r>
              <a:rPr lang="tr-TR" sz="1900" dirty="0" smtClean="0"/>
              <a:t>Ge</a:t>
            </a:r>
            <a:r>
              <a:rPr lang="tr-TR" sz="1900" dirty="0" smtClean="0">
                <a:solidFill>
                  <a:prstClr val="black"/>
                </a:solidFill>
              </a:rPr>
              <a:t>çici 37’nci</a:t>
            </a:r>
            <a:r>
              <a:rPr lang="tr-TR" sz="1900" dirty="0">
                <a:solidFill>
                  <a:prstClr val="black"/>
                </a:solidFill>
              </a:rPr>
              <a:t>, geçici </a:t>
            </a:r>
            <a:r>
              <a:rPr lang="tr-TR" sz="1900" dirty="0" smtClean="0">
                <a:solidFill>
                  <a:prstClr val="black"/>
                </a:solidFill>
              </a:rPr>
              <a:t>41’inci </a:t>
            </a:r>
            <a:r>
              <a:rPr lang="tr-TR" sz="1900" dirty="0">
                <a:solidFill>
                  <a:prstClr val="black"/>
                </a:solidFill>
              </a:rPr>
              <a:t>ve geçici </a:t>
            </a:r>
            <a:r>
              <a:rPr lang="tr-TR" sz="1900" dirty="0" smtClean="0">
                <a:solidFill>
                  <a:prstClr val="black"/>
                </a:solidFill>
              </a:rPr>
              <a:t>48’inci </a:t>
            </a:r>
            <a:r>
              <a:rPr lang="tr-TR" sz="1900" dirty="0">
                <a:solidFill>
                  <a:prstClr val="black"/>
                </a:solidFill>
              </a:rPr>
              <a:t>madde çerçevesinde sözleşmeli personel pozisyonlarından memur kadrolarına atanmış </a:t>
            </a:r>
            <a:r>
              <a:rPr lang="tr-TR" sz="1900" dirty="0" smtClean="0">
                <a:solidFill>
                  <a:prstClr val="black"/>
                </a:solidFill>
              </a:rPr>
              <a:t>olmak.</a:t>
            </a:r>
          </a:p>
          <a:p>
            <a:pPr marL="0" lvl="0" indent="0" algn="just">
              <a:buClr>
                <a:srgbClr val="0BD0D9"/>
              </a:buClr>
              <a:buNone/>
            </a:pPr>
            <a:endParaRPr lang="tr-TR" sz="1900" dirty="0" smtClean="0">
              <a:solidFill>
                <a:prstClr val="black"/>
              </a:solidFill>
            </a:endParaRPr>
          </a:p>
          <a:p>
            <a:pPr marL="0" lvl="0" indent="0" algn="just">
              <a:buClr>
                <a:srgbClr val="0BD0D9"/>
              </a:buClr>
              <a:buNone/>
            </a:pPr>
            <a:r>
              <a:rPr lang="tr-TR" sz="1900" dirty="0" smtClean="0">
                <a:solidFill>
                  <a:prstClr val="black"/>
                </a:solidFill>
              </a:rPr>
              <a:t>2- Bu </a:t>
            </a:r>
            <a:r>
              <a:rPr lang="tr-TR" sz="1900" dirty="0">
                <a:solidFill>
                  <a:prstClr val="black"/>
                </a:solidFill>
              </a:rPr>
              <a:t>maddenin yürürlük </a:t>
            </a:r>
            <a:r>
              <a:rPr lang="tr-TR" sz="1900" dirty="0" smtClean="0">
                <a:solidFill>
                  <a:prstClr val="black"/>
                </a:solidFill>
              </a:rPr>
              <a:t>tarihi olan 27/12/2024 tarihi </a:t>
            </a:r>
            <a:r>
              <a:rPr lang="tr-TR" sz="1900" dirty="0">
                <a:solidFill>
                  <a:prstClr val="black"/>
                </a:solidFill>
              </a:rPr>
              <a:t>itibarıyla memur kadrolarında </a:t>
            </a:r>
            <a:r>
              <a:rPr lang="tr-TR" sz="1900" dirty="0" smtClean="0">
                <a:solidFill>
                  <a:prstClr val="black"/>
                </a:solidFill>
              </a:rPr>
              <a:t>bulunmak.</a:t>
            </a:r>
          </a:p>
          <a:p>
            <a:pPr marL="0" lvl="0" indent="0" algn="just">
              <a:buClr>
                <a:srgbClr val="0BD0D9"/>
              </a:buClr>
              <a:buNone/>
            </a:pPr>
            <a:endParaRPr lang="tr-TR" sz="1900" dirty="0">
              <a:solidFill>
                <a:prstClr val="black"/>
              </a:solidFill>
            </a:endParaRPr>
          </a:p>
          <a:p>
            <a:pPr marL="0" lvl="0" indent="0" algn="just">
              <a:buClr>
                <a:srgbClr val="0BD0D9"/>
              </a:buClr>
              <a:buNone/>
            </a:pPr>
            <a:r>
              <a:rPr lang="tr-TR" sz="1900" dirty="0" smtClean="0">
                <a:solidFill>
                  <a:prstClr val="black"/>
                </a:solidFill>
              </a:rPr>
              <a:t>3- Memur kadrolarına atandıktan sonra herhangi bir disiplin cezası almamış olmak.</a:t>
            </a:r>
          </a:p>
          <a:p>
            <a:pPr marL="0" lvl="0" indent="0" algn="just">
              <a:buClr>
                <a:srgbClr val="0BD0D9"/>
              </a:buClr>
              <a:buNone/>
            </a:pPr>
            <a:endParaRPr lang="tr-TR" sz="1900" dirty="0">
              <a:solidFill>
                <a:prstClr val="black"/>
              </a:solidFill>
            </a:endParaRPr>
          </a:p>
          <a:p>
            <a:pPr marL="0" lvl="0" indent="0" algn="just">
              <a:buClr>
                <a:srgbClr val="0BD0D9"/>
              </a:buClr>
              <a:buNone/>
            </a:pPr>
            <a:r>
              <a:rPr lang="tr-TR" sz="1900" dirty="0" smtClean="0">
                <a:solidFill>
                  <a:prstClr val="black"/>
                </a:solidFill>
              </a:rPr>
              <a:t>Bu şartları sağlayanların söz </a:t>
            </a:r>
            <a:r>
              <a:rPr lang="tr-TR" sz="1900" dirty="0">
                <a:solidFill>
                  <a:prstClr val="black"/>
                </a:solidFill>
              </a:rPr>
              <a:t>konusu pozisyonlarda geçen hizmet süreleri, bu maddenin yürürlüğe girdiği </a:t>
            </a:r>
            <a:r>
              <a:rPr lang="tr-TR" sz="1900" dirty="0" smtClean="0">
                <a:solidFill>
                  <a:prstClr val="black"/>
                </a:solidFill>
              </a:rPr>
              <a:t>tarih olan 27/12/2024 tarihinden </a:t>
            </a:r>
            <a:r>
              <a:rPr lang="tr-TR" sz="1900" dirty="0">
                <a:solidFill>
                  <a:prstClr val="black"/>
                </a:solidFill>
              </a:rPr>
              <a:t>itibaren, </a:t>
            </a:r>
            <a:r>
              <a:rPr lang="tr-TR" sz="1900" dirty="0" smtClean="0">
                <a:solidFill>
                  <a:prstClr val="black"/>
                </a:solidFill>
              </a:rPr>
              <a:t>657 sayılı Kanun’un 64’üncü maddesinin </a:t>
            </a:r>
            <a:r>
              <a:rPr lang="tr-TR" sz="1900" dirty="0">
                <a:solidFill>
                  <a:prstClr val="black"/>
                </a:solidFill>
              </a:rPr>
              <a:t>dördüncü fıkrası kapsamında </a:t>
            </a:r>
            <a:r>
              <a:rPr lang="tr-TR" sz="1900" dirty="0" smtClean="0">
                <a:solidFill>
                  <a:prstClr val="black"/>
                </a:solidFill>
              </a:rPr>
              <a:t>değerlendirilir.” (</a:t>
            </a:r>
            <a:r>
              <a:rPr lang="tr-TR" sz="1900" dirty="0">
                <a:solidFill>
                  <a:prstClr val="black"/>
                </a:solidFill>
              </a:rPr>
              <a:t>7537 sayılı Kanun/7. Md</a:t>
            </a:r>
            <a:r>
              <a:rPr lang="tr-TR" sz="1900" dirty="0" smtClean="0">
                <a:solidFill>
                  <a:prstClr val="black"/>
                </a:solidFill>
              </a:rPr>
              <a:t>.)</a:t>
            </a:r>
          </a:p>
          <a:p>
            <a:pPr marL="0" lvl="0" indent="0">
              <a:buClr>
                <a:srgbClr val="0BD0D9"/>
              </a:buClr>
              <a:buNone/>
            </a:pPr>
            <a:endParaRPr lang="tr-TR" dirty="0">
              <a:solidFill>
                <a:prstClr val="black"/>
              </a:solidFill>
            </a:endParaRPr>
          </a:p>
          <a:p>
            <a:endParaRPr lang="tr-TR" dirty="0"/>
          </a:p>
        </p:txBody>
      </p:sp>
    </p:spTree>
    <p:extLst>
      <p:ext uri="{BB962C8B-B14F-4D97-AF65-F5344CB8AC3E}">
        <p14:creationId xmlns:p14="http://schemas.microsoft.com/office/powerpoint/2010/main" val="1073316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476672"/>
            <a:ext cx="8229600" cy="1143000"/>
          </a:xfrm>
        </p:spPr>
        <p:txBody>
          <a:bodyPr>
            <a:noAutofit/>
          </a:bodyPr>
          <a:lstStyle/>
          <a:p>
            <a:pPr algn="ctr"/>
            <a:r>
              <a:rPr lang="tr-TR" sz="2700" dirty="0">
                <a:latin typeface="+mn-lt"/>
              </a:rPr>
              <a:t>Değerlendirme Yapılabilmesinin </a:t>
            </a:r>
            <a:r>
              <a:rPr lang="tr-TR" sz="2700" dirty="0" smtClean="0">
                <a:latin typeface="+mn-lt"/>
              </a:rPr>
              <a:t>Şartları</a:t>
            </a:r>
            <a:r>
              <a:rPr lang="tr-TR" sz="2500" dirty="0" smtClean="0">
                <a:latin typeface="+mn-lt"/>
              </a:rPr>
              <a:t/>
            </a:r>
            <a:br>
              <a:rPr lang="tr-TR" sz="2500" dirty="0" smtClean="0">
                <a:latin typeface="+mn-lt"/>
              </a:rPr>
            </a:br>
            <a:r>
              <a:rPr lang="tr-TR" sz="2100" dirty="0" smtClean="0">
                <a:solidFill>
                  <a:srgbClr val="04617B"/>
                </a:solidFill>
                <a:latin typeface="Constantia"/>
              </a:rPr>
              <a:t>(7433 Sayılı Kanun’dan </a:t>
            </a:r>
            <a:r>
              <a:rPr lang="tr-TR" sz="2100" dirty="0" smtClean="0">
                <a:latin typeface="+mn-lt"/>
              </a:rPr>
              <a:t>sonra (</a:t>
            </a:r>
            <a:r>
              <a:rPr lang="tr-TR" sz="2100" smtClean="0">
                <a:latin typeface="+mn-lt"/>
              </a:rPr>
              <a:t>Sınır Tarih: 28/11/2022) </a:t>
            </a:r>
            <a:r>
              <a:rPr lang="tr-TR" sz="2100" dirty="0" smtClean="0">
                <a:latin typeface="+mn-lt"/>
              </a:rPr>
              <a:t>3+1 ile Memur Kadrosuna Geçecekler </a:t>
            </a:r>
            <a:r>
              <a:rPr lang="tr-TR" sz="2100" dirty="0">
                <a:latin typeface="+mn-lt"/>
              </a:rPr>
              <a:t>İ</a:t>
            </a:r>
            <a:r>
              <a:rPr lang="tr-TR" sz="2100" dirty="0" smtClean="0">
                <a:latin typeface="+mn-lt"/>
              </a:rPr>
              <a:t>çin)</a:t>
            </a:r>
            <a:endParaRPr lang="tr-TR" sz="2100" dirty="0">
              <a:latin typeface="+mn-lt"/>
            </a:endParaRPr>
          </a:p>
        </p:txBody>
      </p:sp>
      <p:sp>
        <p:nvSpPr>
          <p:cNvPr id="3" name="2 İçerik Yer Tutucusu"/>
          <p:cNvSpPr>
            <a:spLocks noGrp="1"/>
          </p:cNvSpPr>
          <p:nvPr>
            <p:ph idx="1"/>
          </p:nvPr>
        </p:nvSpPr>
        <p:spPr/>
        <p:txBody>
          <a:bodyPr>
            <a:normAutofit lnSpcReduction="10000"/>
          </a:bodyPr>
          <a:lstStyle/>
          <a:p>
            <a:pPr marL="0" indent="0" algn="just">
              <a:buNone/>
            </a:pPr>
            <a:endParaRPr lang="tr-TR" sz="1600" dirty="0" smtClean="0"/>
          </a:p>
          <a:p>
            <a:pPr marL="0" indent="0" algn="just">
              <a:buNone/>
            </a:pPr>
            <a:r>
              <a:rPr lang="tr-TR" sz="1600" dirty="0" smtClean="0"/>
              <a:t>7433 </a:t>
            </a:r>
            <a:r>
              <a:rPr lang="tr-TR" sz="1600" dirty="0"/>
              <a:t>sayılı Kanun’un 2’nci </a:t>
            </a:r>
            <a:r>
              <a:rPr lang="tr-TR" sz="1600" dirty="0" smtClean="0"/>
              <a:t>maddesiyle 657 </a:t>
            </a:r>
            <a:r>
              <a:rPr lang="tr-TR" sz="1600" dirty="0"/>
              <a:t>sayılı Kanun’un 4’üncü maddesinin (B) fıkrasının dördüncü </a:t>
            </a:r>
            <a:r>
              <a:rPr lang="tr-TR" sz="1600" dirty="0" smtClean="0"/>
              <a:t>paragrafına eklenip </a:t>
            </a:r>
            <a:r>
              <a:rPr lang="tr-TR" sz="1600" dirty="0"/>
              <a:t>7537 sayılı Kanun’un 1’inci maddesi </a:t>
            </a:r>
            <a:r>
              <a:rPr lang="tr-TR" sz="1600" dirty="0" smtClean="0"/>
              <a:t>ile son kısmı değiştirilen hüküm uyarınca 657 sayılı Kanun’un 4’üncü maddesinin (B) fıkrası kapsamında sözleşmeli personel </a:t>
            </a:r>
            <a:r>
              <a:rPr lang="tr-TR" sz="1600" dirty="0"/>
              <a:t>pozisyonlarında geçen hizmet sürelerinin mezkûr </a:t>
            </a:r>
            <a:r>
              <a:rPr lang="tr-TR" sz="1600" dirty="0" smtClean="0"/>
              <a:t>Kanun’un 64’üncü maddesinin dördüncü fıkrası </a:t>
            </a:r>
            <a:r>
              <a:rPr lang="tr-TR" sz="1600" dirty="0"/>
              <a:t>kapsamında değerlendirilebilmesi </a:t>
            </a:r>
            <a:r>
              <a:rPr lang="tr-TR" sz="1600" dirty="0" smtClean="0"/>
              <a:t>için;</a:t>
            </a:r>
          </a:p>
          <a:p>
            <a:pPr marL="0" indent="0" algn="just">
              <a:buNone/>
            </a:pPr>
            <a:endParaRPr lang="tr-TR" sz="1600" dirty="0" smtClean="0"/>
          </a:p>
          <a:p>
            <a:pPr marL="0" indent="0" algn="just">
              <a:buNone/>
            </a:pPr>
            <a:r>
              <a:rPr lang="tr-TR" sz="1600" dirty="0" smtClean="0"/>
              <a:t>1- İlgililerin </a:t>
            </a:r>
            <a:r>
              <a:rPr lang="tr-TR" sz="1600" dirty="0"/>
              <a:t>657 sayılı </a:t>
            </a:r>
            <a:r>
              <a:rPr lang="tr-TR" sz="1600" dirty="0" smtClean="0"/>
              <a:t>Kanun’un 4’üncü </a:t>
            </a:r>
            <a:r>
              <a:rPr lang="tr-TR" sz="1600" dirty="0"/>
              <a:t>maddesinin (B) </a:t>
            </a:r>
            <a:r>
              <a:rPr lang="tr-TR" sz="1600" dirty="0" smtClean="0"/>
              <a:t>fıkrası kapsamında </a:t>
            </a:r>
            <a:r>
              <a:rPr lang="tr-TR" sz="1600" dirty="0"/>
              <a:t>istihdam </a:t>
            </a:r>
            <a:r>
              <a:rPr lang="tr-TR" sz="1600" dirty="0" smtClean="0"/>
              <a:t>edilmesi,</a:t>
            </a:r>
          </a:p>
          <a:p>
            <a:pPr marL="0" indent="0" algn="just">
              <a:buNone/>
            </a:pPr>
            <a:endParaRPr lang="tr-TR" sz="1600" dirty="0" smtClean="0"/>
          </a:p>
          <a:p>
            <a:pPr marL="0" indent="0" algn="just">
              <a:buNone/>
            </a:pPr>
            <a:r>
              <a:rPr lang="tr-TR" sz="1600" dirty="0" smtClean="0"/>
              <a:t>2- Aynı </a:t>
            </a:r>
            <a:r>
              <a:rPr lang="tr-TR" sz="1600" dirty="0"/>
              <a:t>kurumda üç yıllık çalışma süresini tamamladıktan </a:t>
            </a:r>
            <a:r>
              <a:rPr lang="tr-TR" sz="1600" dirty="0" smtClean="0"/>
              <a:t>sonra anılan </a:t>
            </a:r>
            <a:r>
              <a:rPr lang="tr-TR" sz="1600" dirty="0"/>
              <a:t>hüküm çerçevesinde memur kadrolarına </a:t>
            </a:r>
            <a:r>
              <a:rPr lang="tr-TR" sz="1600" dirty="0" smtClean="0"/>
              <a:t>atanmaları,</a:t>
            </a:r>
          </a:p>
          <a:p>
            <a:pPr marL="0" indent="0" algn="just">
              <a:buNone/>
            </a:pPr>
            <a:endParaRPr lang="tr-TR" sz="1600" dirty="0"/>
          </a:p>
          <a:p>
            <a:pPr marL="0" indent="0" algn="just">
              <a:buNone/>
            </a:pPr>
            <a:r>
              <a:rPr lang="tr-TR" sz="1600" dirty="0" smtClean="0"/>
              <a:t>3- Sekiz yıllık süre içinde herhangi bir disiplin cezası almamış olmaları,</a:t>
            </a:r>
          </a:p>
          <a:p>
            <a:pPr marL="0" indent="0" algn="just">
              <a:buNone/>
            </a:pPr>
            <a:endParaRPr lang="tr-TR" sz="1600" dirty="0" smtClean="0"/>
          </a:p>
          <a:p>
            <a:pPr marL="0" indent="0" algn="just">
              <a:buNone/>
            </a:pPr>
            <a:r>
              <a:rPr lang="tr-TR" sz="1600" dirty="0" smtClean="0"/>
              <a:t>Gerekmektedir. (657-4/B-CB Genel Sek. PPGM-04.06.2025 t.-303425 s. yazısı)</a:t>
            </a:r>
          </a:p>
          <a:p>
            <a:pPr marL="0" indent="0">
              <a:buNone/>
            </a:pPr>
            <a:endParaRPr lang="tr-TR"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491321"/>
            <a:ext cx="8229600" cy="1082384"/>
          </a:xfrm>
        </p:spPr>
        <p:txBody>
          <a:bodyPr>
            <a:normAutofit fontScale="90000"/>
          </a:bodyPr>
          <a:lstStyle/>
          <a:p>
            <a:pPr algn="ctr"/>
            <a:r>
              <a:rPr lang="tr-TR" dirty="0" smtClean="0"/>
              <a:t/>
            </a:r>
            <a:br>
              <a:rPr lang="tr-TR" dirty="0" smtClean="0"/>
            </a:br>
            <a:r>
              <a:rPr lang="tr-TR" sz="2800" dirty="0" smtClean="0">
                <a:latin typeface="+mn-lt"/>
              </a:rPr>
              <a:t>657 Sayılı Kanun’un 64’üncü Maddesinin Dördüncü Fıkrası Kapsamında Değerlendirilebilecek Süreler/Genel Hüküm</a:t>
            </a:r>
            <a:endParaRPr lang="tr-TR" sz="2800" dirty="0">
              <a:latin typeface="+mn-lt"/>
            </a:endParaRPr>
          </a:p>
        </p:txBody>
      </p:sp>
      <p:sp>
        <p:nvSpPr>
          <p:cNvPr id="3" name="2 İçerik Yer Tutucusu"/>
          <p:cNvSpPr>
            <a:spLocks noGrp="1"/>
          </p:cNvSpPr>
          <p:nvPr>
            <p:ph idx="1"/>
          </p:nvPr>
        </p:nvSpPr>
        <p:spPr>
          <a:xfrm>
            <a:off x="457200" y="1556792"/>
            <a:ext cx="8229600" cy="4767808"/>
          </a:xfrm>
        </p:spPr>
        <p:txBody>
          <a:bodyPr>
            <a:normAutofit fontScale="92500" lnSpcReduction="10000"/>
          </a:bodyPr>
          <a:lstStyle/>
          <a:p>
            <a:pPr marL="0" indent="0">
              <a:buNone/>
            </a:pPr>
            <a:endParaRPr lang="tr-TR" dirty="0" smtClean="0"/>
          </a:p>
          <a:p>
            <a:pPr marL="0" indent="0">
              <a:buNone/>
            </a:pPr>
            <a:endParaRPr lang="tr-TR" sz="1900" dirty="0" smtClean="0"/>
          </a:p>
          <a:p>
            <a:pPr algn="just">
              <a:buFont typeface="Wingdings" panose="05000000000000000000" pitchFamily="2" charset="2"/>
              <a:buChar char="Ø"/>
            </a:pPr>
            <a:r>
              <a:rPr lang="tr-TR" sz="1900" dirty="0" smtClean="0"/>
              <a:t>Disiplin cezası almaksızın geçirilen memuriyet süreleri (Aday memur süreleri dahil),</a:t>
            </a:r>
          </a:p>
          <a:p>
            <a:pPr algn="just">
              <a:buFont typeface="Wingdings" panose="05000000000000000000" pitchFamily="2" charset="2"/>
              <a:buChar char="Ø"/>
            </a:pPr>
            <a:endParaRPr lang="tr-TR" sz="1900" dirty="0" smtClean="0"/>
          </a:p>
          <a:p>
            <a:pPr algn="just">
              <a:buFont typeface="Wingdings" panose="05000000000000000000" pitchFamily="2" charset="2"/>
              <a:buChar char="Ø"/>
            </a:pPr>
            <a:r>
              <a:rPr lang="tr-TR" sz="1900" dirty="0"/>
              <a:t>Geçici 37, 41, 48’inci madde kapsamında memur kadrosuna geçenlerin sözleşmeli </a:t>
            </a:r>
            <a:r>
              <a:rPr lang="tr-TR" sz="1900" dirty="0" smtClean="0"/>
              <a:t>personel pozisyonunda </a:t>
            </a:r>
            <a:r>
              <a:rPr lang="tr-TR" sz="1900" dirty="0"/>
              <a:t>geçen süreleri</a:t>
            </a:r>
            <a:r>
              <a:rPr lang="tr-TR" sz="1900" dirty="0" smtClean="0"/>
              <a:t>,</a:t>
            </a:r>
          </a:p>
          <a:p>
            <a:pPr algn="just">
              <a:buFont typeface="Wingdings" panose="05000000000000000000" pitchFamily="2" charset="2"/>
              <a:buChar char="Ø"/>
            </a:pPr>
            <a:endParaRPr lang="tr-TR" sz="1900" dirty="0" smtClean="0"/>
          </a:p>
          <a:p>
            <a:pPr algn="just">
              <a:buFont typeface="Wingdings" panose="05000000000000000000" pitchFamily="2" charset="2"/>
              <a:buChar char="Ø"/>
            </a:pPr>
            <a:r>
              <a:rPr lang="tr-TR" sz="1900" dirty="0" smtClean="0"/>
              <a:t>7433 sayılı Kanun’dan sonra 3+1’e tabi olarak memur kadrosuna geçenlerin sözleşmeli personel pozisyonunda geçen süreleri,</a:t>
            </a:r>
          </a:p>
          <a:p>
            <a:pPr algn="just">
              <a:buFont typeface="Wingdings" panose="05000000000000000000" pitchFamily="2" charset="2"/>
              <a:buChar char="Ø"/>
            </a:pPr>
            <a:endParaRPr lang="tr-TR" sz="1900" dirty="0"/>
          </a:p>
          <a:p>
            <a:pPr algn="just">
              <a:buFont typeface="Wingdings" panose="05000000000000000000" pitchFamily="2" charset="2"/>
              <a:buChar char="Ø"/>
            </a:pPr>
            <a:r>
              <a:rPr lang="tr-TR" sz="1900" dirty="0" smtClean="0"/>
              <a:t>Görevden </a:t>
            </a:r>
            <a:r>
              <a:rPr lang="tr-TR" sz="1900" dirty="0"/>
              <a:t>Uzaklaştırma Süreleri </a:t>
            </a:r>
            <a:r>
              <a:rPr lang="tr-TR" sz="1900" dirty="0" smtClean="0"/>
              <a:t>(Soruşturma </a:t>
            </a:r>
            <a:r>
              <a:rPr lang="tr-TR" sz="1900" dirty="0"/>
              <a:t>sonucunda ceza almaması </a:t>
            </a:r>
            <a:r>
              <a:rPr lang="tr-TR" sz="1900" dirty="0" smtClean="0"/>
              <a:t>kaydıyla),</a:t>
            </a:r>
          </a:p>
          <a:p>
            <a:pPr algn="just">
              <a:buFont typeface="Wingdings" panose="05000000000000000000" pitchFamily="2" charset="2"/>
              <a:buChar char="Ø"/>
            </a:pPr>
            <a:endParaRPr lang="tr-TR" sz="1900" dirty="0" smtClean="0"/>
          </a:p>
          <a:p>
            <a:pPr marL="0" indent="0" algn="just">
              <a:buNone/>
            </a:pPr>
            <a:r>
              <a:rPr lang="tr-TR" sz="1900" dirty="0" smtClean="0"/>
              <a:t>Dâhil edilir.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9377" y="14526"/>
            <a:ext cx="8157592" cy="1070992"/>
          </a:xfrm>
        </p:spPr>
        <p:txBody>
          <a:bodyPr>
            <a:noAutofit/>
          </a:bodyPr>
          <a:lstStyle/>
          <a:p>
            <a:pPr algn="ctr"/>
            <a:r>
              <a:rPr lang="tr-TR" sz="2500" dirty="0">
                <a:solidFill>
                  <a:srgbClr val="04617B"/>
                </a:solidFill>
                <a:latin typeface="+mn-lt"/>
              </a:rPr>
              <a:t>657 Sayılı Kanun’un 64’üncü Maddesinin Dördüncü Fıkrası </a:t>
            </a:r>
            <a:r>
              <a:rPr lang="tr-TR" sz="2500" dirty="0" smtClean="0">
                <a:solidFill>
                  <a:srgbClr val="04617B"/>
                </a:solidFill>
                <a:latin typeface="+mn-lt"/>
              </a:rPr>
              <a:t>Kapsamında </a:t>
            </a:r>
            <a:r>
              <a:rPr lang="tr-TR" sz="2500" dirty="0" smtClean="0">
                <a:latin typeface="+mn-lt"/>
              </a:rPr>
              <a:t>Değerlendirilemeyecek Süreler/Genel Hüküm</a:t>
            </a:r>
            <a:endParaRPr lang="tr-TR" sz="2500" dirty="0">
              <a:latin typeface="+mn-lt"/>
            </a:endParaRPr>
          </a:p>
        </p:txBody>
      </p:sp>
      <p:sp>
        <p:nvSpPr>
          <p:cNvPr id="3" name="İçerik Yer Tutucusu 2"/>
          <p:cNvSpPr>
            <a:spLocks noGrp="1"/>
          </p:cNvSpPr>
          <p:nvPr>
            <p:ph idx="1"/>
          </p:nvPr>
        </p:nvSpPr>
        <p:spPr>
          <a:xfrm>
            <a:off x="323528" y="1085518"/>
            <a:ext cx="8640960" cy="5727858"/>
          </a:xfrm>
        </p:spPr>
        <p:txBody>
          <a:bodyPr>
            <a:normAutofit fontScale="25000" lnSpcReduction="20000"/>
          </a:bodyPr>
          <a:lstStyle/>
          <a:p>
            <a:pPr marL="0" indent="0" algn="just">
              <a:buClr>
                <a:srgbClr val="0BD0D9"/>
              </a:buClr>
              <a:buNone/>
            </a:pPr>
            <a:endParaRPr lang="tr-TR" sz="2800" dirty="0" smtClean="0">
              <a:solidFill>
                <a:prstClr val="black"/>
              </a:solidFill>
            </a:endParaRPr>
          </a:p>
          <a:p>
            <a:pPr algn="just">
              <a:buClr>
                <a:srgbClr val="0BD0D9"/>
              </a:buClr>
              <a:buFont typeface="Wingdings" panose="05000000000000000000" pitchFamily="2" charset="2"/>
              <a:buChar char="Ø"/>
            </a:pPr>
            <a:r>
              <a:rPr lang="tr-TR" sz="4800" dirty="0"/>
              <a:t>Disiplin cezası </a:t>
            </a:r>
            <a:r>
              <a:rPr lang="tr-TR" sz="4800" dirty="0" smtClean="0"/>
              <a:t>alınmışsa ceza kesinleşme tarihine kadar geçirilen memuriyet süreleri, </a:t>
            </a:r>
          </a:p>
          <a:p>
            <a:pPr algn="just">
              <a:buClr>
                <a:srgbClr val="0BD0D9"/>
              </a:buClr>
              <a:buFont typeface="Wingdings" panose="05000000000000000000" pitchFamily="2" charset="2"/>
              <a:buChar char="Ø"/>
            </a:pPr>
            <a:endParaRPr lang="tr-TR" sz="4800" dirty="0">
              <a:solidFill>
                <a:prstClr val="black"/>
              </a:solidFill>
            </a:endParaRPr>
          </a:p>
          <a:p>
            <a:pPr algn="just">
              <a:buClr>
                <a:srgbClr val="0BD0D9"/>
              </a:buClr>
              <a:buFont typeface="Wingdings" panose="05000000000000000000" pitchFamily="2" charset="2"/>
              <a:buChar char="Ø"/>
            </a:pPr>
            <a:r>
              <a:rPr lang="tr-TR" sz="4800" dirty="0" smtClean="0">
                <a:solidFill>
                  <a:prstClr val="black"/>
                </a:solidFill>
              </a:rPr>
              <a:t>Geçici </a:t>
            </a:r>
            <a:r>
              <a:rPr lang="tr-TR" sz="4800" dirty="0">
                <a:solidFill>
                  <a:prstClr val="black"/>
                </a:solidFill>
              </a:rPr>
              <a:t>37, 41, 48’inci madde </a:t>
            </a:r>
            <a:r>
              <a:rPr lang="tr-TR" sz="4800" dirty="0" smtClean="0">
                <a:solidFill>
                  <a:prstClr val="black"/>
                </a:solidFill>
              </a:rPr>
              <a:t>kapsamında ya da 7433 sayılı Kanun’dan sonra 3+1’e tabi olarak memur </a:t>
            </a:r>
            <a:r>
              <a:rPr lang="tr-TR" sz="4800" dirty="0">
                <a:solidFill>
                  <a:prstClr val="black"/>
                </a:solidFill>
              </a:rPr>
              <a:t>kadrosuna </a:t>
            </a:r>
            <a:r>
              <a:rPr lang="tr-TR" sz="4800" dirty="0" smtClean="0">
                <a:solidFill>
                  <a:prstClr val="black"/>
                </a:solidFill>
              </a:rPr>
              <a:t>geçenlerin bu pozisyon </a:t>
            </a:r>
            <a:r>
              <a:rPr lang="tr-TR" sz="4800" u="sng" dirty="0" smtClean="0">
                <a:solidFill>
                  <a:srgbClr val="FF0000"/>
                </a:solidFill>
              </a:rPr>
              <a:t>dışında</a:t>
            </a:r>
            <a:r>
              <a:rPr lang="tr-TR" sz="4800" dirty="0" smtClean="0">
                <a:solidFill>
                  <a:prstClr val="black"/>
                </a:solidFill>
              </a:rPr>
              <a:t> geçmiş 4/</a:t>
            </a:r>
            <a:r>
              <a:rPr lang="tr-TR" sz="4800" dirty="0" err="1" smtClean="0">
                <a:solidFill>
                  <a:prstClr val="black"/>
                </a:solidFill>
              </a:rPr>
              <a:t>B’li</a:t>
            </a:r>
            <a:r>
              <a:rPr lang="tr-TR" sz="4800" dirty="0" smtClean="0">
                <a:solidFill>
                  <a:prstClr val="black"/>
                </a:solidFill>
              </a:rPr>
              <a:t> sözleşmeli süreleri,</a:t>
            </a:r>
          </a:p>
          <a:p>
            <a:pPr algn="just">
              <a:buClr>
                <a:srgbClr val="0BD0D9"/>
              </a:buClr>
            </a:pPr>
            <a:endParaRPr lang="tr-TR" sz="4800" dirty="0" smtClean="0">
              <a:solidFill>
                <a:prstClr val="black"/>
              </a:solidFill>
            </a:endParaRPr>
          </a:p>
          <a:p>
            <a:pPr algn="just">
              <a:buFont typeface="Wingdings" panose="05000000000000000000" pitchFamily="2" charset="2"/>
              <a:buChar char="Ø"/>
            </a:pPr>
            <a:r>
              <a:rPr lang="tr-TR" sz="4800" dirty="0">
                <a:solidFill>
                  <a:prstClr val="black"/>
                </a:solidFill>
              </a:rPr>
              <a:t>Aylıksız izin süreleri (Askerlik, Doğum, Refakat, Evlat Edinme, Burs veya Geçici Görevlendirme, 5 </a:t>
            </a:r>
            <a:r>
              <a:rPr lang="tr-TR" sz="4800" dirty="0" smtClean="0">
                <a:solidFill>
                  <a:prstClr val="black"/>
                </a:solidFill>
              </a:rPr>
              <a:t>Yıl </a:t>
            </a:r>
            <a:r>
              <a:rPr lang="tr-TR" sz="4800" dirty="0">
                <a:solidFill>
                  <a:prstClr val="black"/>
                </a:solidFill>
              </a:rPr>
              <a:t>Fiili Hizmete Bağlı vb</a:t>
            </a:r>
            <a:r>
              <a:rPr lang="tr-TR" sz="4800" dirty="0" smtClean="0">
                <a:solidFill>
                  <a:prstClr val="black"/>
                </a:solidFill>
              </a:rPr>
              <a:t>.),</a:t>
            </a:r>
          </a:p>
          <a:p>
            <a:pPr marL="0" indent="0" algn="just">
              <a:buNone/>
            </a:pPr>
            <a:endParaRPr lang="tr-TR" sz="4800" dirty="0">
              <a:solidFill>
                <a:prstClr val="black"/>
              </a:solidFill>
            </a:endParaRPr>
          </a:p>
          <a:p>
            <a:pPr algn="just">
              <a:buFont typeface="Wingdings" panose="05000000000000000000" pitchFamily="2" charset="2"/>
              <a:buChar char="Ø"/>
            </a:pPr>
            <a:r>
              <a:rPr lang="tr-TR" sz="4800" dirty="0" smtClean="0"/>
              <a:t>657 </a:t>
            </a:r>
            <a:r>
              <a:rPr lang="tr-TR" sz="4800" dirty="0"/>
              <a:t>sayılı </a:t>
            </a:r>
            <a:r>
              <a:rPr lang="tr-TR" sz="4800" dirty="0" smtClean="0"/>
              <a:t>Kanun’a </a:t>
            </a:r>
            <a:r>
              <a:rPr lang="tr-TR" sz="4800" dirty="0"/>
              <a:t>tabi memurlardan aylıksız izinli olarak 4691 sayılı </a:t>
            </a:r>
            <a:r>
              <a:rPr lang="tr-TR" sz="4800" dirty="0" smtClean="0"/>
              <a:t>Teknoloji Geliştirme </a:t>
            </a:r>
            <a:r>
              <a:rPr lang="tr-TR" sz="4800" dirty="0"/>
              <a:t>Bölgeleri </a:t>
            </a:r>
            <a:r>
              <a:rPr lang="tr-TR" sz="4800" dirty="0" smtClean="0"/>
              <a:t>Kanunu’nun 7’nci </a:t>
            </a:r>
            <a:r>
              <a:rPr lang="tr-TR" sz="4800" dirty="0"/>
              <a:t>maddesi çerçevesinde sözleşmeli olarak çalıştırılanların, </a:t>
            </a:r>
            <a:r>
              <a:rPr lang="tr-TR" sz="4800" dirty="0" smtClean="0"/>
              <a:t>bahse konu </a:t>
            </a:r>
            <a:r>
              <a:rPr lang="tr-TR" sz="4800" dirty="0"/>
              <a:t>sözleşmeli olarak çalıştıkları süreleri, </a:t>
            </a:r>
            <a:endParaRPr lang="tr-TR" sz="4800" dirty="0" smtClean="0"/>
          </a:p>
          <a:p>
            <a:pPr marL="0" indent="0" algn="just">
              <a:buNone/>
            </a:pPr>
            <a:endParaRPr lang="tr-TR" sz="4800" dirty="0"/>
          </a:p>
          <a:p>
            <a:pPr algn="just">
              <a:buFont typeface="Wingdings" panose="05000000000000000000" pitchFamily="2" charset="2"/>
              <a:buChar char="Ø"/>
            </a:pPr>
            <a:r>
              <a:rPr lang="tr-TR" sz="4800" dirty="0" smtClean="0"/>
              <a:t>657 </a:t>
            </a:r>
            <a:r>
              <a:rPr lang="tr-TR" sz="4800" dirty="0"/>
              <a:t>sayılı </a:t>
            </a:r>
            <a:r>
              <a:rPr lang="tr-TR" sz="4800" dirty="0" smtClean="0"/>
              <a:t>Kanun’a </a:t>
            </a:r>
            <a:r>
              <a:rPr lang="tr-TR" sz="4800" dirty="0"/>
              <a:t>tabi memurlardan 5258 sayılı Aile Hekimliği </a:t>
            </a:r>
            <a:r>
              <a:rPr lang="tr-TR" sz="4800" dirty="0" smtClean="0"/>
              <a:t>Kanunu’nun 3’üncü maddesine </a:t>
            </a:r>
            <a:r>
              <a:rPr lang="tr-TR" sz="4800" dirty="0"/>
              <a:t>istinaden aylıksız izinli olarak çalışanların, çalıştıkları bu </a:t>
            </a:r>
            <a:r>
              <a:rPr lang="tr-TR" sz="4800" dirty="0" smtClean="0"/>
              <a:t>süreler, </a:t>
            </a:r>
          </a:p>
          <a:p>
            <a:pPr marL="0" indent="0" algn="just">
              <a:buNone/>
            </a:pPr>
            <a:endParaRPr lang="tr-TR" sz="4800" dirty="0"/>
          </a:p>
          <a:p>
            <a:pPr algn="just">
              <a:buFont typeface="Wingdings" panose="05000000000000000000" pitchFamily="2" charset="2"/>
              <a:buChar char="Ø"/>
            </a:pPr>
            <a:r>
              <a:rPr lang="tr-TR" sz="4800" dirty="0" smtClean="0"/>
              <a:t>657 </a:t>
            </a:r>
            <a:r>
              <a:rPr lang="tr-TR" sz="4800" dirty="0"/>
              <a:t>sayılı </a:t>
            </a:r>
            <a:r>
              <a:rPr lang="tr-TR" sz="4800" dirty="0" smtClean="0"/>
              <a:t>Kanun’a </a:t>
            </a:r>
            <a:r>
              <a:rPr lang="tr-TR" sz="4800" dirty="0"/>
              <a:t>tabi memurlardan 663 sayılı Sağlık Alanında Bazı </a:t>
            </a:r>
            <a:r>
              <a:rPr lang="tr-TR" sz="4800" dirty="0" smtClean="0"/>
              <a:t>Düzenlemeler Hakkında </a:t>
            </a:r>
            <a:r>
              <a:rPr lang="tr-TR" sz="4800" dirty="0"/>
              <a:t>Kanun Hükmünde </a:t>
            </a:r>
            <a:r>
              <a:rPr lang="tr-TR" sz="4800" dirty="0" smtClean="0"/>
              <a:t>Kararname’nin 42’nci </a:t>
            </a:r>
            <a:r>
              <a:rPr lang="tr-TR" sz="4800" dirty="0"/>
              <a:t>maddesinin on ikinci fıkrasına istinaden aylıksız </a:t>
            </a:r>
            <a:r>
              <a:rPr lang="tr-TR" sz="4800" dirty="0" smtClean="0"/>
              <a:t>izinli olarak </a:t>
            </a:r>
            <a:r>
              <a:rPr lang="tr-TR" sz="4800" dirty="0"/>
              <a:t>sözleşmeli personel pozisyonlarında çalışanların, sözleşmeli personel pozisyonlarında </a:t>
            </a:r>
            <a:r>
              <a:rPr lang="tr-TR" sz="4800" dirty="0" smtClean="0"/>
              <a:t>çalıştıkları süreleri, </a:t>
            </a:r>
          </a:p>
          <a:p>
            <a:pPr marL="0" indent="0" algn="just">
              <a:buNone/>
            </a:pPr>
            <a:endParaRPr lang="tr-TR" sz="4800" dirty="0"/>
          </a:p>
          <a:p>
            <a:pPr algn="just">
              <a:buFont typeface="Wingdings" panose="05000000000000000000" pitchFamily="2" charset="2"/>
              <a:buChar char="Ø"/>
            </a:pPr>
            <a:r>
              <a:rPr lang="tr-TR" sz="4800" dirty="0" smtClean="0"/>
              <a:t>657 </a:t>
            </a:r>
            <a:r>
              <a:rPr lang="tr-TR" sz="4800" dirty="0"/>
              <a:t>sayılı </a:t>
            </a:r>
            <a:r>
              <a:rPr lang="tr-TR" sz="4800" dirty="0" smtClean="0"/>
              <a:t>Kanun’a </a:t>
            </a:r>
            <a:r>
              <a:rPr lang="tr-TR" sz="4800" dirty="0"/>
              <a:t>tabi memurlardan 4924 sayılı Eleman Temininde Güçlük </a:t>
            </a:r>
            <a:r>
              <a:rPr lang="tr-TR" sz="4800" dirty="0" smtClean="0"/>
              <a:t>Çekilen Yerlerde </a:t>
            </a:r>
            <a:r>
              <a:rPr lang="tr-TR" sz="4800" dirty="0"/>
              <a:t>Sözleşmeli Sağlık Personeli Çalıştırılması ile Bazı Kanun ve Kanun Hükmünde </a:t>
            </a:r>
            <a:r>
              <a:rPr lang="tr-TR" sz="4800" dirty="0" smtClean="0"/>
              <a:t>Kararnamelerde Değişiklik </a:t>
            </a:r>
            <a:r>
              <a:rPr lang="tr-TR" sz="4800" dirty="0"/>
              <a:t>Yapılması Hakkında Kanun kapsamında sözleşmeli personel pozisyonlarında çalışıp </a:t>
            </a:r>
            <a:r>
              <a:rPr lang="tr-TR" sz="4800" dirty="0" smtClean="0"/>
              <a:t>daha sonra </a:t>
            </a:r>
            <a:r>
              <a:rPr lang="tr-TR" sz="4800" dirty="0"/>
              <a:t>memur kadrosuna atananların, sözleşmeli personel </a:t>
            </a:r>
            <a:r>
              <a:rPr lang="tr-TR" sz="4800" dirty="0" smtClean="0"/>
              <a:t>pozisyonlarında </a:t>
            </a:r>
            <a:r>
              <a:rPr lang="tr-TR" sz="4800" dirty="0"/>
              <a:t>çalıştıkları </a:t>
            </a:r>
            <a:r>
              <a:rPr lang="tr-TR" sz="4800" dirty="0" smtClean="0"/>
              <a:t>süreleri, </a:t>
            </a:r>
          </a:p>
          <a:p>
            <a:pPr marL="0" indent="0" algn="just">
              <a:buClr>
                <a:srgbClr val="0BD0D9"/>
              </a:buClr>
              <a:buNone/>
            </a:pPr>
            <a:endParaRPr lang="tr-TR" sz="4800" dirty="0" smtClean="0">
              <a:solidFill>
                <a:prstClr val="black"/>
              </a:solidFill>
            </a:endParaRPr>
          </a:p>
          <a:p>
            <a:pPr algn="just">
              <a:buClr>
                <a:srgbClr val="0BD0D9"/>
              </a:buClr>
              <a:buFont typeface="Wingdings" panose="05000000000000000000" pitchFamily="2" charset="2"/>
              <a:buChar char="Ø"/>
            </a:pPr>
            <a:r>
              <a:rPr lang="tr-TR" sz="4800" dirty="0" smtClean="0"/>
              <a:t>Kamu İktisadi Teşebbüsleri ve bağlı ortaklarda sözleşmeli statüde çalışan personelden, 4046 sayılı Özelleştirme Uygulamaları Hakkında Kanun’un geçici 9’uncu maddesi uyarınca nakledilerek ya da sözleşmesini feshedip açıktan atama yoluyla Devlet memuru olarak atananların bu statüde geçen süreleri,</a:t>
            </a:r>
          </a:p>
          <a:p>
            <a:pPr algn="just">
              <a:buClr>
                <a:srgbClr val="0BD0D9"/>
              </a:buClr>
              <a:buFont typeface="Wingdings" panose="05000000000000000000" pitchFamily="2" charset="2"/>
              <a:buChar char="Ø"/>
            </a:pPr>
            <a:endParaRPr lang="tr-TR" sz="4800" dirty="0" smtClean="0"/>
          </a:p>
          <a:p>
            <a:pPr algn="just">
              <a:buClr>
                <a:srgbClr val="0BD0D9"/>
              </a:buClr>
              <a:buFont typeface="Wingdings" panose="05000000000000000000" pitchFamily="2" charset="2"/>
              <a:buChar char="Ø"/>
            </a:pPr>
            <a:r>
              <a:rPr lang="tr-TR" sz="4800" dirty="0" smtClean="0"/>
              <a:t>657 dışında Özel Kanunlara tabi olarak çalışan personelin bu süreleri (Uzman Erbaş, Uzman Çavuş vb.),</a:t>
            </a:r>
          </a:p>
          <a:p>
            <a:pPr marL="0" indent="0" algn="just">
              <a:buClr>
                <a:srgbClr val="0BD0D9"/>
              </a:buClr>
              <a:buNone/>
            </a:pPr>
            <a:endParaRPr lang="tr-TR" sz="4800" dirty="0" smtClean="0">
              <a:solidFill>
                <a:prstClr val="black"/>
              </a:solidFill>
            </a:endParaRPr>
          </a:p>
          <a:p>
            <a:pPr algn="just">
              <a:buClr>
                <a:srgbClr val="0BD0D9"/>
              </a:buClr>
              <a:buFont typeface="Wingdings" panose="05000000000000000000" pitchFamily="2" charset="2"/>
              <a:buChar char="Ø"/>
            </a:pPr>
            <a:r>
              <a:rPr lang="tr-TR" sz="4800" dirty="0" err="1" smtClean="0">
                <a:solidFill>
                  <a:prstClr val="black"/>
                </a:solidFill>
              </a:rPr>
              <a:t>KHA’ya</a:t>
            </a:r>
            <a:r>
              <a:rPr lang="tr-TR" sz="4800" dirty="0" smtClean="0">
                <a:solidFill>
                  <a:prstClr val="black"/>
                </a:solidFill>
              </a:rPr>
              <a:t> değerlendirilen </a:t>
            </a:r>
            <a:r>
              <a:rPr lang="tr-TR" sz="4800" u="sng" dirty="0" smtClean="0">
                <a:solidFill>
                  <a:prstClr val="black"/>
                </a:solidFill>
              </a:rPr>
              <a:t>diğer hizmet </a:t>
            </a:r>
            <a:r>
              <a:rPr lang="tr-TR" sz="4800" dirty="0" smtClean="0">
                <a:solidFill>
                  <a:prstClr val="black"/>
                </a:solidFill>
              </a:rPr>
              <a:t>süreleri,</a:t>
            </a:r>
          </a:p>
          <a:p>
            <a:pPr marL="0" indent="0" algn="just">
              <a:buClr>
                <a:srgbClr val="0BD0D9"/>
              </a:buClr>
              <a:buNone/>
            </a:pPr>
            <a:endParaRPr lang="tr-TR" sz="4800" dirty="0" smtClean="0">
              <a:solidFill>
                <a:prstClr val="black"/>
              </a:solidFill>
            </a:endParaRPr>
          </a:p>
          <a:p>
            <a:pPr marL="0" indent="0" algn="just">
              <a:buClr>
                <a:srgbClr val="0BD0D9"/>
              </a:buClr>
              <a:buNone/>
            </a:pPr>
            <a:r>
              <a:rPr lang="tr-TR" sz="4800" dirty="0" smtClean="0">
                <a:solidFill>
                  <a:prstClr val="black"/>
                </a:solidFill>
              </a:rPr>
              <a:t>Dâhil edilmez.</a:t>
            </a:r>
          </a:p>
          <a:p>
            <a:pPr>
              <a:buClr>
                <a:srgbClr val="0BD0D9"/>
              </a:buClr>
            </a:pPr>
            <a:endParaRPr lang="tr-TR" sz="4800" dirty="0">
              <a:solidFill>
                <a:prstClr val="black"/>
              </a:solidFill>
            </a:endParaRPr>
          </a:p>
          <a:p>
            <a:endParaRPr lang="tr-TR" dirty="0"/>
          </a:p>
        </p:txBody>
      </p:sp>
    </p:spTree>
    <p:extLst>
      <p:ext uri="{BB962C8B-B14F-4D97-AF65-F5344CB8AC3E}">
        <p14:creationId xmlns:p14="http://schemas.microsoft.com/office/powerpoint/2010/main" val="4274178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1143000"/>
          </a:xfrm>
        </p:spPr>
        <p:txBody>
          <a:bodyPr>
            <a:normAutofit/>
          </a:bodyPr>
          <a:lstStyle/>
          <a:p>
            <a:pPr algn="ctr"/>
            <a:r>
              <a:rPr lang="tr-TR" sz="2700" dirty="0" smtClean="0">
                <a:latin typeface="+mn-lt"/>
              </a:rPr>
              <a:t>Örnekler (7537 Sayılı Kanun’un 1’inci Maddesi)</a:t>
            </a:r>
            <a:endParaRPr lang="tr-TR" sz="2700" dirty="0">
              <a:latin typeface="+mn-lt"/>
            </a:endParaRPr>
          </a:p>
        </p:txBody>
      </p:sp>
      <p:sp>
        <p:nvSpPr>
          <p:cNvPr id="3" name="2 İçerik Yer Tutucusu"/>
          <p:cNvSpPr>
            <a:spLocks noGrp="1"/>
          </p:cNvSpPr>
          <p:nvPr>
            <p:ph idx="1"/>
          </p:nvPr>
        </p:nvSpPr>
        <p:spPr>
          <a:xfrm>
            <a:off x="457200" y="1556792"/>
            <a:ext cx="8229600" cy="4767808"/>
          </a:xfrm>
        </p:spPr>
        <p:txBody>
          <a:bodyPr>
            <a:normAutofit/>
          </a:bodyPr>
          <a:lstStyle/>
          <a:p>
            <a:pPr algn="just"/>
            <a:endParaRPr lang="tr-TR" dirty="0" smtClean="0"/>
          </a:p>
          <a:p>
            <a:pPr algn="just">
              <a:buFont typeface="Wingdings" panose="05000000000000000000" pitchFamily="2" charset="2"/>
              <a:buChar char="Ø"/>
            </a:pPr>
            <a:r>
              <a:rPr lang="tr-TR" sz="1600" dirty="0"/>
              <a:t>Aynı kurumda 4/B sözleşmeli </a:t>
            </a:r>
            <a:r>
              <a:rPr lang="tr-TR" sz="1600" dirty="0" smtClean="0"/>
              <a:t>personel olarak başlayıp </a:t>
            </a:r>
            <a:r>
              <a:rPr lang="tr-TR" sz="1600" dirty="0"/>
              <a:t>memur kadrosuna </a:t>
            </a:r>
            <a:r>
              <a:rPr lang="tr-TR" sz="1600" dirty="0" smtClean="0"/>
              <a:t>geçenlerin </a:t>
            </a:r>
            <a:r>
              <a:rPr lang="tr-TR" sz="1600" dirty="0"/>
              <a:t>durumu </a:t>
            </a:r>
            <a:endParaRPr lang="tr-TR" sz="1600" dirty="0" smtClean="0"/>
          </a:p>
          <a:p>
            <a:pPr algn="just">
              <a:buFont typeface="Wingdings" panose="05000000000000000000" pitchFamily="2" charset="2"/>
              <a:buChar char="Ø"/>
            </a:pPr>
            <a:endParaRPr lang="tr-TR" sz="1600" dirty="0"/>
          </a:p>
          <a:p>
            <a:pPr marL="0" indent="0" algn="just">
              <a:buNone/>
            </a:pPr>
            <a:endParaRPr lang="tr-TR" sz="1600" dirty="0"/>
          </a:p>
          <a:p>
            <a:pPr algn="just"/>
            <a:r>
              <a:rPr lang="tr-TR" sz="1600" b="1" dirty="0" smtClean="0"/>
              <a:t>Örnek </a:t>
            </a:r>
            <a:r>
              <a:rPr lang="tr-TR" sz="1600" b="1" dirty="0"/>
              <a:t>1- </a:t>
            </a:r>
            <a:r>
              <a:rPr lang="tr-TR" sz="1600" dirty="0"/>
              <a:t>A bakanlığının 657 sayılı </a:t>
            </a:r>
            <a:r>
              <a:rPr lang="tr-TR" sz="1600" dirty="0" smtClean="0"/>
              <a:t>Kanun’un 4’üncü </a:t>
            </a:r>
            <a:r>
              <a:rPr lang="tr-TR" sz="1600" dirty="0"/>
              <a:t>maddesinin (B) fıkrası </a:t>
            </a:r>
            <a:r>
              <a:rPr lang="tr-TR" sz="1600" dirty="0" smtClean="0"/>
              <a:t>kapsamındaki sözleşmeli </a:t>
            </a:r>
            <a:r>
              <a:rPr lang="tr-TR" sz="1600" dirty="0"/>
              <a:t>personel pozisyonunda 02/01/2024 tarihinde göreve başlayan ilgiliye, anılan fıkra </a:t>
            </a:r>
            <a:r>
              <a:rPr lang="tr-TR" sz="1600" dirty="0" smtClean="0"/>
              <a:t>hükümleri çerçevesinde </a:t>
            </a:r>
            <a:r>
              <a:rPr lang="tr-TR" sz="1600" dirty="0"/>
              <a:t>memur kadrosuna atandığı ve anılan pozisyon ve kadroda 02/01/2032 tarihine </a:t>
            </a:r>
            <a:r>
              <a:rPr lang="tr-TR" sz="1600" dirty="0" smtClean="0"/>
              <a:t>kadar herhangi </a:t>
            </a:r>
            <a:r>
              <a:rPr lang="tr-TR" sz="1600" dirty="0"/>
              <a:t>bir disiplin cezası almadan görev yaptığı takdirde 657 sayılı </a:t>
            </a:r>
            <a:r>
              <a:rPr lang="tr-TR" sz="1600" dirty="0" smtClean="0"/>
              <a:t>Kanun’un 64’üncü maddesinin dördüncü </a:t>
            </a:r>
            <a:r>
              <a:rPr lang="tr-TR" sz="1600" dirty="0"/>
              <a:t>fıkrası hükmü gereği bir kademe ilerlemesi uygulanacaktır</a:t>
            </a:r>
            <a:r>
              <a:rPr lang="tr-TR" sz="1600" dirty="0" smtClean="0"/>
              <a:t>.</a:t>
            </a:r>
          </a:p>
          <a:p>
            <a:pPr marL="0" indent="0" algn="just">
              <a:buNone/>
            </a:pPr>
            <a:endParaRPr lang="tr-TR" sz="1600" dirty="0" smtClean="0"/>
          </a:p>
          <a:p>
            <a:pPr marL="0" indent="0" algn="just">
              <a:buNone/>
            </a:pPr>
            <a:endParaRPr lang="tr-TR" sz="1600" dirty="0" smtClean="0"/>
          </a:p>
          <a:p>
            <a:pPr marL="0" indent="0" algn="just">
              <a:buNone/>
            </a:pPr>
            <a:r>
              <a:rPr lang="tr-TR" sz="1600" dirty="0" smtClean="0"/>
              <a:t>    02/01/2024  4/</a:t>
            </a:r>
            <a:r>
              <a:rPr lang="tr-TR" sz="1600" dirty="0" err="1" smtClean="0"/>
              <a:t>B’li</a:t>
            </a:r>
            <a:r>
              <a:rPr lang="tr-TR" sz="1600" dirty="0" smtClean="0"/>
              <a:t> göreve başlama/</a:t>
            </a:r>
            <a:r>
              <a:rPr lang="tr-TR" sz="1600" dirty="0"/>
              <a:t>A Bakanlığı</a:t>
            </a:r>
            <a:endParaRPr lang="tr-TR" sz="1600" dirty="0" smtClean="0"/>
          </a:p>
          <a:p>
            <a:pPr marL="0" indent="0" algn="just">
              <a:buNone/>
            </a:pPr>
            <a:r>
              <a:rPr lang="tr-TR" sz="1600" u="sng" dirty="0" smtClean="0"/>
              <a:t>+                  8</a:t>
            </a:r>
            <a:r>
              <a:rPr lang="tr-TR" sz="1600" dirty="0" smtClean="0"/>
              <a:t>  yıl kesintisiz </a:t>
            </a:r>
            <a:r>
              <a:rPr lang="tr-TR" sz="1600" dirty="0"/>
              <a:t>(4/</a:t>
            </a:r>
            <a:r>
              <a:rPr lang="tr-TR" sz="1600" dirty="0" err="1"/>
              <a:t>B+memur</a:t>
            </a:r>
            <a:r>
              <a:rPr lang="tr-TR" sz="1600" dirty="0"/>
              <a:t>) </a:t>
            </a:r>
            <a:r>
              <a:rPr lang="tr-TR" sz="1600" dirty="0" smtClean="0"/>
              <a:t>çalışma/A </a:t>
            </a:r>
            <a:r>
              <a:rPr lang="tr-TR" sz="1600" dirty="0"/>
              <a:t>Bakanlığı</a:t>
            </a:r>
            <a:endParaRPr lang="tr-TR" sz="1600" dirty="0" smtClean="0"/>
          </a:p>
          <a:p>
            <a:pPr marL="0" indent="0" algn="just">
              <a:buNone/>
            </a:pPr>
            <a:r>
              <a:rPr lang="tr-TR" sz="1600" dirty="0" smtClean="0"/>
              <a:t>    02/01/2032  tarihinde bir kademe ilerlemesini hak eder.</a:t>
            </a:r>
          </a:p>
          <a:p>
            <a:pPr marL="0" indent="0" algn="just">
              <a:buNone/>
            </a:pPr>
            <a:endParaRPr lang="tr-TR" dirty="0" smtClean="0"/>
          </a:p>
          <a:p>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9615" y="8566"/>
            <a:ext cx="8229600" cy="1143000"/>
          </a:xfrm>
        </p:spPr>
        <p:txBody>
          <a:bodyPr/>
          <a:lstStyle/>
          <a:p>
            <a:pPr algn="ctr"/>
            <a:r>
              <a:rPr lang="tr-TR" sz="2700" dirty="0">
                <a:solidFill>
                  <a:srgbClr val="04617B"/>
                </a:solidFill>
                <a:latin typeface="Constantia"/>
              </a:rPr>
              <a:t>Örnekler (7537 Sayılı Kanun’un 1’inci Maddesi)</a:t>
            </a:r>
            <a:endParaRPr lang="tr-TR" dirty="0"/>
          </a:p>
        </p:txBody>
      </p:sp>
      <p:sp>
        <p:nvSpPr>
          <p:cNvPr id="3" name="İçerik Yer Tutucusu 2"/>
          <p:cNvSpPr>
            <a:spLocks noGrp="1"/>
          </p:cNvSpPr>
          <p:nvPr>
            <p:ph idx="1"/>
          </p:nvPr>
        </p:nvSpPr>
        <p:spPr>
          <a:xfrm>
            <a:off x="457200" y="1151566"/>
            <a:ext cx="8435280" cy="5589802"/>
          </a:xfrm>
        </p:spPr>
        <p:txBody>
          <a:bodyPr>
            <a:normAutofit fontScale="25000" lnSpcReduction="20000"/>
          </a:bodyPr>
          <a:lstStyle/>
          <a:p>
            <a:pPr algn="just">
              <a:buFont typeface="Wingdings" panose="05000000000000000000" pitchFamily="2" charset="2"/>
              <a:buChar char="Ø"/>
            </a:pPr>
            <a:endParaRPr lang="tr-TR" dirty="0" smtClean="0"/>
          </a:p>
          <a:p>
            <a:pPr algn="just">
              <a:buFont typeface="Wingdings" panose="05000000000000000000" pitchFamily="2" charset="2"/>
              <a:buChar char="Ø"/>
            </a:pPr>
            <a:endParaRPr lang="tr-TR" dirty="0" smtClean="0"/>
          </a:p>
          <a:p>
            <a:pPr algn="just">
              <a:buFont typeface="Wingdings" panose="05000000000000000000" pitchFamily="2" charset="2"/>
              <a:buChar char="Ø"/>
            </a:pPr>
            <a:endParaRPr lang="tr-TR" sz="4800" dirty="0"/>
          </a:p>
          <a:p>
            <a:pPr algn="just">
              <a:buFont typeface="Wingdings" panose="05000000000000000000" pitchFamily="2" charset="2"/>
              <a:buChar char="Ø"/>
            </a:pPr>
            <a:r>
              <a:rPr lang="tr-TR" sz="5600" dirty="0" smtClean="0"/>
              <a:t>Bir kurumda 4/</a:t>
            </a:r>
            <a:r>
              <a:rPr lang="tr-TR" sz="5600" dirty="0" err="1" smtClean="0"/>
              <a:t>B’li</a:t>
            </a:r>
            <a:r>
              <a:rPr lang="tr-TR" sz="5600" dirty="0" smtClean="0"/>
              <a:t> </a:t>
            </a:r>
            <a:r>
              <a:rPr lang="tr-TR" sz="5600" dirty="0"/>
              <a:t>sözleşmeli </a:t>
            </a:r>
            <a:r>
              <a:rPr lang="tr-TR" sz="5600" dirty="0" smtClean="0"/>
              <a:t>personel olarak başlayıp sözleşmeyi feshedip başka bir kurumda 4/</a:t>
            </a:r>
            <a:r>
              <a:rPr lang="tr-TR" sz="5600" dirty="0" err="1" smtClean="0"/>
              <a:t>B’li</a:t>
            </a:r>
            <a:r>
              <a:rPr lang="tr-TR" sz="5600" dirty="0" smtClean="0"/>
              <a:t> </a:t>
            </a:r>
            <a:r>
              <a:rPr lang="tr-TR" sz="5600" dirty="0"/>
              <a:t>sözleşmeli başlayıp memur kadrosuna </a:t>
            </a:r>
            <a:r>
              <a:rPr lang="tr-TR" sz="5600" dirty="0" smtClean="0"/>
              <a:t>geçenlerin durumu </a:t>
            </a:r>
          </a:p>
          <a:p>
            <a:pPr algn="just"/>
            <a:endParaRPr lang="tr-TR" sz="5600" b="1" dirty="0" smtClean="0"/>
          </a:p>
          <a:p>
            <a:pPr algn="just"/>
            <a:r>
              <a:rPr lang="tr-TR" sz="5600" b="1" dirty="0" smtClean="0"/>
              <a:t>Örnek </a:t>
            </a:r>
            <a:r>
              <a:rPr lang="tr-TR" sz="5600" b="1" dirty="0"/>
              <a:t>2- </a:t>
            </a:r>
            <a:r>
              <a:rPr lang="tr-TR" sz="5600" dirty="0"/>
              <a:t>A bakanlığının 657 sayılı </a:t>
            </a:r>
            <a:r>
              <a:rPr lang="tr-TR" sz="5600" dirty="0" smtClean="0"/>
              <a:t>Kanun’un 4’üncü </a:t>
            </a:r>
            <a:r>
              <a:rPr lang="tr-TR" sz="5600" dirty="0"/>
              <a:t>maddesinin (B) fıkrası </a:t>
            </a:r>
            <a:r>
              <a:rPr lang="tr-TR" sz="5600" dirty="0" smtClean="0"/>
              <a:t>kapsamında sözleşmeli </a:t>
            </a:r>
            <a:r>
              <a:rPr lang="tr-TR" sz="5600" dirty="0"/>
              <a:t>personel pozisyonunda 02/01/2017 tarihinde göreve başlayıp 02/01/2019 tarihinde görevi </a:t>
            </a:r>
            <a:r>
              <a:rPr lang="tr-TR" sz="5600" dirty="0" smtClean="0"/>
              <a:t>sona eren </a:t>
            </a:r>
            <a:r>
              <a:rPr lang="tr-TR" sz="5600" dirty="0"/>
              <a:t>ve ardından 02/01/2024 tarihinde B bakanlığının 657 sayılı </a:t>
            </a:r>
            <a:r>
              <a:rPr lang="tr-TR" sz="5600" dirty="0" smtClean="0"/>
              <a:t>Kanun’un 4’üncü </a:t>
            </a:r>
            <a:r>
              <a:rPr lang="tr-TR" sz="5600" dirty="0"/>
              <a:t>maddesinin (B) </a:t>
            </a:r>
            <a:r>
              <a:rPr lang="tr-TR" sz="5600" dirty="0" smtClean="0"/>
              <a:t>fıkrası kapsamındaki </a:t>
            </a:r>
            <a:r>
              <a:rPr lang="tr-TR" sz="5600" dirty="0"/>
              <a:t>sözleşmeli personel pozisyonuna atanan ilgiliye, anılan fıkra hükümleri </a:t>
            </a:r>
            <a:r>
              <a:rPr lang="tr-TR" sz="5600" dirty="0" smtClean="0"/>
              <a:t>çerçevesinde memur </a:t>
            </a:r>
            <a:r>
              <a:rPr lang="tr-TR" sz="5600" dirty="0"/>
              <a:t>kadrosuna atandığı ve anılan pozisyon ve kadroda 02/01/2032 tarihine kadar herhangi bir </a:t>
            </a:r>
            <a:r>
              <a:rPr lang="tr-TR" sz="5600" dirty="0" smtClean="0"/>
              <a:t>disiplin cezası </a:t>
            </a:r>
            <a:r>
              <a:rPr lang="tr-TR" sz="5600" dirty="0"/>
              <a:t>almadan görev yaptığı takdirde 657 sayılı </a:t>
            </a:r>
            <a:r>
              <a:rPr lang="tr-TR" sz="5600" dirty="0" smtClean="0"/>
              <a:t>Kanun’un 64’üncü </a:t>
            </a:r>
            <a:r>
              <a:rPr lang="tr-TR" sz="5600" dirty="0"/>
              <a:t>maddesinin dördüncü fıkrası </a:t>
            </a:r>
            <a:r>
              <a:rPr lang="tr-TR" sz="5600" dirty="0" smtClean="0"/>
              <a:t>hükmü gereği </a:t>
            </a:r>
            <a:r>
              <a:rPr lang="tr-TR" sz="5600" dirty="0"/>
              <a:t>bir kademe ilerlemesi uygulanacaktır</a:t>
            </a:r>
            <a:r>
              <a:rPr lang="tr-TR" sz="5600" dirty="0" smtClean="0"/>
              <a:t>.</a:t>
            </a:r>
          </a:p>
          <a:p>
            <a:pPr algn="just"/>
            <a:endParaRPr lang="tr-TR" sz="5600" dirty="0" smtClean="0"/>
          </a:p>
          <a:p>
            <a:pPr marL="0" indent="0" algn="just">
              <a:buNone/>
            </a:pPr>
            <a:r>
              <a:rPr lang="tr-TR" sz="5600" dirty="0" smtClean="0"/>
              <a:t>    02/01/2017 4/</a:t>
            </a:r>
            <a:r>
              <a:rPr lang="tr-TR" sz="5600" dirty="0" err="1" smtClean="0"/>
              <a:t>B’li</a:t>
            </a:r>
            <a:r>
              <a:rPr lang="tr-TR" sz="5600" dirty="0" smtClean="0"/>
              <a:t> </a:t>
            </a:r>
            <a:r>
              <a:rPr lang="tr-TR" sz="5600" dirty="0"/>
              <a:t>göreve </a:t>
            </a:r>
            <a:r>
              <a:rPr lang="tr-TR" sz="5600" dirty="0" smtClean="0"/>
              <a:t>başlama/A Bakanlığı</a:t>
            </a:r>
          </a:p>
          <a:p>
            <a:pPr marL="0" indent="0" algn="just">
              <a:buNone/>
            </a:pPr>
            <a:r>
              <a:rPr lang="tr-TR" sz="5600" dirty="0" smtClean="0"/>
              <a:t> </a:t>
            </a:r>
            <a:r>
              <a:rPr lang="tr-TR" sz="5600" dirty="0"/>
              <a:t> </a:t>
            </a:r>
            <a:r>
              <a:rPr lang="tr-TR" sz="5600" dirty="0" smtClean="0"/>
              <a:t> </a:t>
            </a:r>
            <a:r>
              <a:rPr lang="tr-TR" sz="5600" u="sng" dirty="0" smtClean="0"/>
              <a:t> 02/01/2019 </a:t>
            </a:r>
            <a:r>
              <a:rPr lang="tr-TR" sz="5600" dirty="0"/>
              <a:t>4/</a:t>
            </a:r>
            <a:r>
              <a:rPr lang="tr-TR" sz="5600" dirty="0" err="1"/>
              <a:t>B’li</a:t>
            </a:r>
            <a:r>
              <a:rPr lang="tr-TR" sz="5600" dirty="0"/>
              <a:t> </a:t>
            </a:r>
            <a:r>
              <a:rPr lang="tr-TR" sz="5600" dirty="0" smtClean="0"/>
              <a:t>iken sözleşme feshi/A Bakanlığı</a:t>
            </a:r>
          </a:p>
          <a:p>
            <a:pPr marL="0" indent="0" algn="just">
              <a:buNone/>
            </a:pPr>
            <a:r>
              <a:rPr lang="tr-TR" sz="5600" dirty="0" smtClean="0"/>
              <a:t>                 2 yıl    </a:t>
            </a:r>
          </a:p>
          <a:p>
            <a:pPr marL="0" indent="0" algn="just">
              <a:buNone/>
            </a:pPr>
            <a:endParaRPr lang="tr-TR" sz="5600" dirty="0" smtClean="0"/>
          </a:p>
          <a:p>
            <a:pPr marL="0" indent="0" algn="just">
              <a:buNone/>
            </a:pPr>
            <a:r>
              <a:rPr lang="tr-TR" sz="5600" dirty="0" smtClean="0"/>
              <a:t>Bu süre, değerlendirme şartlarından olan </a:t>
            </a:r>
            <a:r>
              <a:rPr lang="tr-TR" sz="5600" i="1" dirty="0">
                <a:solidFill>
                  <a:prstClr val="black"/>
                </a:solidFill>
              </a:rPr>
              <a:t>«...657 sayılı Kanun’un 4/B maddesi uyarınca istihdam edilenlerden </a:t>
            </a:r>
            <a:r>
              <a:rPr lang="tr-TR" sz="5600" b="1" i="1" dirty="0">
                <a:solidFill>
                  <a:prstClr val="black"/>
                </a:solidFill>
              </a:rPr>
              <a:t>aynı kurumda üç yıllık çalışma süresini tamamladıktan sonra anılan hüküm çerçevesinde memur kadrolarına atananlardan</a:t>
            </a:r>
            <a:r>
              <a:rPr lang="tr-TR" sz="5600" i="1" dirty="0">
                <a:solidFill>
                  <a:prstClr val="black"/>
                </a:solidFill>
              </a:rPr>
              <a:t>, memur kadrolarına atanmalarına imkan sağlayan sözleşmeli personel pozisyonunda geçen hizmet sürelerinin tamamı değerlendirilir» </a:t>
            </a:r>
            <a:r>
              <a:rPr lang="tr-TR" sz="5600" dirty="0" smtClean="0"/>
              <a:t>hükmüne aykırılık teşkil ettiğinden değerlendirilebilecek sürelerden değildir. Bu durumda;</a:t>
            </a:r>
          </a:p>
          <a:p>
            <a:pPr marL="0" indent="0" algn="just">
              <a:buNone/>
            </a:pPr>
            <a:r>
              <a:rPr lang="tr-TR" sz="5600" dirty="0" smtClean="0"/>
              <a:t> </a:t>
            </a:r>
          </a:p>
          <a:p>
            <a:pPr marL="0" indent="0" algn="just">
              <a:buNone/>
            </a:pPr>
            <a:r>
              <a:rPr lang="tr-TR" sz="5600" dirty="0"/>
              <a:t>  02/01/2024  4/</a:t>
            </a:r>
            <a:r>
              <a:rPr lang="tr-TR" sz="5600" dirty="0" err="1"/>
              <a:t>B’li</a:t>
            </a:r>
            <a:r>
              <a:rPr lang="tr-TR" sz="5600" dirty="0"/>
              <a:t> göreve </a:t>
            </a:r>
            <a:r>
              <a:rPr lang="tr-TR" sz="5600" dirty="0" smtClean="0"/>
              <a:t>başlama/B Bakanlığı</a:t>
            </a:r>
          </a:p>
          <a:p>
            <a:pPr marL="0" indent="0" algn="just">
              <a:buNone/>
            </a:pPr>
            <a:r>
              <a:rPr lang="tr-TR" sz="5600" u="sng" dirty="0" smtClean="0"/>
              <a:t>+                 8</a:t>
            </a:r>
            <a:r>
              <a:rPr lang="tr-TR" sz="5600" dirty="0" smtClean="0"/>
              <a:t>  </a:t>
            </a:r>
            <a:r>
              <a:rPr lang="tr-TR" sz="5600" dirty="0"/>
              <a:t>yıl </a:t>
            </a:r>
            <a:r>
              <a:rPr lang="tr-TR" sz="5600" dirty="0" smtClean="0"/>
              <a:t>kesintisiz</a:t>
            </a:r>
            <a:r>
              <a:rPr lang="tr-TR" sz="5600" dirty="0"/>
              <a:t> (4/</a:t>
            </a:r>
            <a:r>
              <a:rPr lang="tr-TR" sz="5600" dirty="0" err="1"/>
              <a:t>B+memur</a:t>
            </a:r>
            <a:r>
              <a:rPr lang="tr-TR" sz="5600" dirty="0"/>
              <a:t>)</a:t>
            </a:r>
            <a:r>
              <a:rPr lang="tr-TR" sz="5600" dirty="0" smtClean="0"/>
              <a:t> çalışma/B Bakanlığı</a:t>
            </a:r>
          </a:p>
          <a:p>
            <a:pPr marL="0" indent="0" algn="just">
              <a:buNone/>
            </a:pPr>
            <a:r>
              <a:rPr lang="tr-TR" sz="5600" dirty="0" smtClean="0"/>
              <a:t>    </a:t>
            </a:r>
            <a:r>
              <a:rPr lang="tr-TR" sz="5600" dirty="0"/>
              <a:t>02/01/2032  tarihinde bir kademe ilerlemesini hak eder.</a:t>
            </a:r>
          </a:p>
        </p:txBody>
      </p:sp>
    </p:spTree>
    <p:extLst>
      <p:ext uri="{BB962C8B-B14F-4D97-AF65-F5344CB8AC3E}">
        <p14:creationId xmlns:p14="http://schemas.microsoft.com/office/powerpoint/2010/main" val="267023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4785" y="8566"/>
            <a:ext cx="8229600" cy="1143000"/>
          </a:xfrm>
        </p:spPr>
        <p:txBody>
          <a:bodyPr>
            <a:normAutofit fontScale="90000"/>
          </a:bodyPr>
          <a:lstStyle/>
          <a:p>
            <a:pPr algn="ctr"/>
            <a:r>
              <a:rPr lang="tr-TR" dirty="0" smtClean="0"/>
              <a:t/>
            </a:r>
            <a:br>
              <a:rPr lang="tr-TR" dirty="0" smtClean="0"/>
            </a:br>
            <a:r>
              <a:rPr lang="tr-TR" sz="3000" dirty="0" smtClean="0">
                <a:latin typeface="+mn-lt"/>
              </a:rPr>
              <a:t> </a:t>
            </a:r>
            <a:r>
              <a:rPr lang="tr-TR" sz="3000" dirty="0">
                <a:solidFill>
                  <a:srgbClr val="04617B"/>
                </a:solidFill>
                <a:latin typeface="+mn-lt"/>
              </a:rPr>
              <a:t>Örnekler (7537 Sayılı Kanun’un 1’inci Maddesi)</a:t>
            </a:r>
            <a:endParaRPr lang="tr-TR" sz="3000" dirty="0">
              <a:latin typeface="+mn-lt"/>
            </a:endParaRPr>
          </a:p>
        </p:txBody>
      </p:sp>
      <p:sp>
        <p:nvSpPr>
          <p:cNvPr id="3" name="2 İçerik Yer Tutucusu"/>
          <p:cNvSpPr>
            <a:spLocks noGrp="1"/>
          </p:cNvSpPr>
          <p:nvPr>
            <p:ph idx="1"/>
          </p:nvPr>
        </p:nvSpPr>
        <p:spPr>
          <a:xfrm>
            <a:off x="457200" y="1151566"/>
            <a:ext cx="8507288" cy="5589802"/>
          </a:xfrm>
        </p:spPr>
        <p:txBody>
          <a:bodyPr>
            <a:normAutofit fontScale="55000" lnSpcReduction="20000"/>
          </a:bodyPr>
          <a:lstStyle/>
          <a:p>
            <a:pPr>
              <a:buFont typeface="Wingdings" panose="05000000000000000000" pitchFamily="2" charset="2"/>
              <a:buChar char="Ø"/>
            </a:pPr>
            <a:endParaRPr lang="tr-TR" sz="2800" dirty="0" smtClean="0"/>
          </a:p>
          <a:p>
            <a:pPr>
              <a:buFont typeface="Wingdings" panose="05000000000000000000" pitchFamily="2" charset="2"/>
              <a:buChar char="Ø"/>
            </a:pPr>
            <a:r>
              <a:rPr lang="tr-TR" sz="2800" dirty="0" smtClean="0"/>
              <a:t>Aynı kurumda 4/</a:t>
            </a:r>
            <a:r>
              <a:rPr lang="tr-TR" sz="2800" dirty="0" err="1" smtClean="0"/>
              <a:t>B’li</a:t>
            </a:r>
            <a:r>
              <a:rPr lang="tr-TR" sz="2800" dirty="0" smtClean="0"/>
              <a:t> </a:t>
            </a:r>
            <a:r>
              <a:rPr lang="tr-TR" sz="2800" dirty="0"/>
              <a:t>sözleşmeli başlayıp </a:t>
            </a:r>
            <a:r>
              <a:rPr lang="tr-TR" sz="2800" dirty="0" smtClean="0"/>
              <a:t>yine aynı kurumda merkezi yerleşme ile açıktan memur </a:t>
            </a:r>
            <a:r>
              <a:rPr lang="tr-TR" sz="2800" dirty="0"/>
              <a:t>kadrosuna </a:t>
            </a:r>
            <a:r>
              <a:rPr lang="tr-TR" sz="2800" dirty="0" smtClean="0"/>
              <a:t>yerleşenlerin durumu </a:t>
            </a:r>
            <a:endParaRPr lang="tr-TR" sz="2800" dirty="0"/>
          </a:p>
          <a:p>
            <a:endParaRPr lang="tr-TR" dirty="0" smtClean="0"/>
          </a:p>
          <a:p>
            <a:pPr algn="just"/>
            <a:endParaRPr lang="tr-TR" b="1" dirty="0" smtClean="0"/>
          </a:p>
          <a:p>
            <a:pPr algn="just"/>
            <a:r>
              <a:rPr lang="tr-TR" b="1" dirty="0" smtClean="0"/>
              <a:t>Örnek </a:t>
            </a:r>
            <a:r>
              <a:rPr lang="tr-TR" b="1" dirty="0"/>
              <a:t>3- </a:t>
            </a:r>
            <a:r>
              <a:rPr lang="tr-TR" dirty="0"/>
              <a:t>A bakanlığının 657 sayılı </a:t>
            </a:r>
            <a:r>
              <a:rPr lang="tr-TR" dirty="0" smtClean="0"/>
              <a:t>Kanun’un 4’üncü </a:t>
            </a:r>
            <a:r>
              <a:rPr lang="tr-TR" dirty="0"/>
              <a:t>maddesinin (B) fıkrası </a:t>
            </a:r>
            <a:r>
              <a:rPr lang="tr-TR" dirty="0" smtClean="0"/>
              <a:t>kapsamındaki sözleşmeli </a:t>
            </a:r>
            <a:r>
              <a:rPr lang="tr-TR" dirty="0"/>
              <a:t>personel pozisyonunda iki yıl görev yaptıktan sonra yine A </a:t>
            </a:r>
            <a:r>
              <a:rPr lang="tr-TR" dirty="0" smtClean="0"/>
              <a:t>Bakanlığının </a:t>
            </a:r>
            <a:r>
              <a:rPr lang="tr-TR" dirty="0"/>
              <a:t>memur </a:t>
            </a:r>
            <a:r>
              <a:rPr lang="tr-TR" dirty="0" smtClean="0"/>
              <a:t>kadrosuna, 657 </a:t>
            </a:r>
            <a:r>
              <a:rPr lang="tr-TR" dirty="0"/>
              <a:t>sayılı </a:t>
            </a:r>
            <a:r>
              <a:rPr lang="tr-TR" dirty="0" smtClean="0"/>
              <a:t>Kanun’un 4’üncü </a:t>
            </a:r>
            <a:r>
              <a:rPr lang="tr-TR" dirty="0"/>
              <a:t>maddesinin (B) fıkrasının </a:t>
            </a:r>
            <a:r>
              <a:rPr lang="tr-TR" b="1" dirty="0" smtClean="0"/>
              <a:t>dördüncü </a:t>
            </a:r>
            <a:r>
              <a:rPr lang="tr-TR" b="1" dirty="0"/>
              <a:t>paragrafı uygulaması dışında </a:t>
            </a:r>
            <a:r>
              <a:rPr lang="tr-TR" b="1" dirty="0" smtClean="0"/>
              <a:t>açıktan ataması </a:t>
            </a:r>
            <a:r>
              <a:rPr lang="tr-TR" b="1" dirty="0"/>
              <a:t>yapılan</a:t>
            </a:r>
            <a:r>
              <a:rPr lang="tr-TR" dirty="0"/>
              <a:t> </a:t>
            </a:r>
            <a:r>
              <a:rPr lang="tr-TR" b="1" dirty="0" smtClean="0"/>
              <a:t>(merkezi </a:t>
            </a:r>
            <a:r>
              <a:rPr lang="tr-TR" b="1" dirty="0"/>
              <a:t>yerleştirme ile açıktan memur kadrosuna </a:t>
            </a:r>
            <a:r>
              <a:rPr lang="tr-TR" b="1" dirty="0" smtClean="0"/>
              <a:t>atanma) </a:t>
            </a:r>
            <a:r>
              <a:rPr lang="tr-TR" dirty="0" smtClean="0"/>
              <a:t>ve </a:t>
            </a:r>
            <a:r>
              <a:rPr lang="tr-TR" dirty="0"/>
              <a:t>02/01/2025 tarihinde göreve başlayan ilgilinin, sözleşmeli personel </a:t>
            </a:r>
            <a:r>
              <a:rPr lang="tr-TR" dirty="0" smtClean="0"/>
              <a:t>pozisyonunda</a:t>
            </a:r>
            <a:r>
              <a:rPr lang="tr-TR" dirty="0"/>
              <a:t> </a:t>
            </a:r>
            <a:r>
              <a:rPr lang="tr-TR" dirty="0" smtClean="0"/>
              <a:t>geçen </a:t>
            </a:r>
            <a:r>
              <a:rPr lang="tr-TR" dirty="0"/>
              <a:t>hizmet süreleri 657 sayılı </a:t>
            </a:r>
            <a:r>
              <a:rPr lang="tr-TR" dirty="0" smtClean="0"/>
              <a:t>Kanun’un 64’üncü </a:t>
            </a:r>
            <a:r>
              <a:rPr lang="tr-TR" dirty="0"/>
              <a:t>maddesinin dördüncü fıkrası </a:t>
            </a:r>
            <a:r>
              <a:rPr lang="tr-TR" dirty="0" smtClean="0"/>
              <a:t>kapsamında değerlendirilemeyecektir. </a:t>
            </a:r>
          </a:p>
          <a:p>
            <a:pPr algn="just"/>
            <a:endParaRPr lang="tr-TR" dirty="0" smtClean="0"/>
          </a:p>
          <a:p>
            <a:pPr marL="0" indent="0" algn="just">
              <a:buNone/>
            </a:pPr>
            <a:r>
              <a:rPr lang="tr-TR" dirty="0"/>
              <a:t> </a:t>
            </a:r>
            <a:r>
              <a:rPr lang="tr-TR" dirty="0" smtClean="0"/>
              <a:t>   02/01/2023 </a:t>
            </a:r>
            <a:r>
              <a:rPr lang="tr-TR" dirty="0"/>
              <a:t>4/</a:t>
            </a:r>
            <a:r>
              <a:rPr lang="tr-TR" dirty="0" err="1"/>
              <a:t>B’li</a:t>
            </a:r>
            <a:r>
              <a:rPr lang="tr-TR" dirty="0"/>
              <a:t> göreve </a:t>
            </a:r>
            <a:r>
              <a:rPr lang="tr-TR" dirty="0" smtClean="0"/>
              <a:t>başlama/A Bakanlığı</a:t>
            </a:r>
            <a:endParaRPr lang="tr-TR" dirty="0"/>
          </a:p>
          <a:p>
            <a:pPr marL="0" indent="0" algn="just">
              <a:buNone/>
            </a:pPr>
            <a:r>
              <a:rPr lang="tr-TR" dirty="0"/>
              <a:t> </a:t>
            </a:r>
            <a:r>
              <a:rPr lang="tr-TR" u="sng" dirty="0"/>
              <a:t> </a:t>
            </a:r>
            <a:r>
              <a:rPr lang="tr-TR" u="sng" dirty="0" smtClean="0"/>
              <a:t>  02/01/2025 </a:t>
            </a:r>
            <a:r>
              <a:rPr lang="tr-TR" dirty="0"/>
              <a:t>4/</a:t>
            </a:r>
            <a:r>
              <a:rPr lang="tr-TR" dirty="0" err="1"/>
              <a:t>B’li</a:t>
            </a:r>
            <a:r>
              <a:rPr lang="tr-TR" dirty="0"/>
              <a:t> iken sözleşme </a:t>
            </a:r>
            <a:r>
              <a:rPr lang="tr-TR" dirty="0" smtClean="0"/>
              <a:t>feshi-merkezi yerleştirme ile memuriyete atanma/A Bakanlığı</a:t>
            </a:r>
          </a:p>
          <a:p>
            <a:pPr marL="0" indent="0" algn="just">
              <a:buNone/>
            </a:pPr>
            <a:r>
              <a:rPr lang="tr-TR" dirty="0" smtClean="0"/>
              <a:t>                 </a:t>
            </a:r>
            <a:r>
              <a:rPr lang="tr-TR" dirty="0"/>
              <a:t>2 yıl    </a:t>
            </a:r>
            <a:endParaRPr lang="tr-TR" dirty="0" smtClean="0"/>
          </a:p>
          <a:p>
            <a:pPr marL="0" indent="0" algn="just">
              <a:buNone/>
            </a:pPr>
            <a:endParaRPr lang="tr-TR" dirty="0"/>
          </a:p>
          <a:p>
            <a:pPr marL="0" indent="0" algn="just">
              <a:buNone/>
            </a:pPr>
            <a:r>
              <a:rPr lang="tr-TR" dirty="0"/>
              <a:t>Bu süre, değerlendirme şartlarından olan </a:t>
            </a:r>
            <a:r>
              <a:rPr lang="tr-TR" i="1" dirty="0"/>
              <a:t>«...657 sayılı Kanun’un </a:t>
            </a:r>
            <a:r>
              <a:rPr lang="tr-TR" b="1" i="1" dirty="0"/>
              <a:t>4/B maddesi uyarınca istihdam edilenlerden aynı kurumda üç yıllık çalışma süresini tamamladıktan sonra anılan hüküm çerçevesinde memur kadrolarına </a:t>
            </a:r>
            <a:r>
              <a:rPr lang="tr-TR" b="1" i="1" dirty="0" smtClean="0"/>
              <a:t>atananlardan</a:t>
            </a:r>
            <a:r>
              <a:rPr lang="tr-TR" i="1" dirty="0" smtClean="0"/>
              <a:t>, memur kadrolarına atanmalarına imkan sağlayan sözleşmeli personel pozisyonunda geçen hizmet sürelerinin tamamı değerlendirilir»</a:t>
            </a:r>
            <a:r>
              <a:rPr lang="tr-TR" dirty="0" smtClean="0"/>
              <a:t> </a:t>
            </a:r>
            <a:r>
              <a:rPr lang="tr-TR" dirty="0"/>
              <a:t>hükmüne aykırılık teşkil ettiğinden değerlendirilebilecek sürelerden değildir. Bu durumda;</a:t>
            </a:r>
          </a:p>
          <a:p>
            <a:pPr marL="0" indent="0" algn="just">
              <a:buNone/>
            </a:pPr>
            <a:r>
              <a:rPr lang="tr-TR" dirty="0"/>
              <a:t> </a:t>
            </a:r>
          </a:p>
          <a:p>
            <a:pPr marL="0" indent="0" algn="just">
              <a:buNone/>
            </a:pPr>
            <a:r>
              <a:rPr lang="tr-TR" dirty="0"/>
              <a:t>  </a:t>
            </a:r>
            <a:r>
              <a:rPr lang="tr-TR" dirty="0" smtClean="0"/>
              <a:t>02/01/2025  Memur olarak göreve başlama/A Bakanlığı</a:t>
            </a:r>
          </a:p>
          <a:p>
            <a:pPr marL="0" indent="0" algn="just">
              <a:buNone/>
            </a:pPr>
            <a:r>
              <a:rPr lang="tr-TR" u="sng" dirty="0" smtClean="0"/>
              <a:t>+                </a:t>
            </a:r>
            <a:r>
              <a:rPr lang="tr-TR" u="sng" dirty="0"/>
              <a:t>8</a:t>
            </a:r>
            <a:r>
              <a:rPr lang="tr-TR" dirty="0"/>
              <a:t>  yıl </a:t>
            </a:r>
            <a:r>
              <a:rPr lang="tr-TR" dirty="0" smtClean="0"/>
              <a:t>kesintisiz</a:t>
            </a:r>
            <a:r>
              <a:rPr lang="tr-TR" dirty="0"/>
              <a:t> </a:t>
            </a:r>
            <a:r>
              <a:rPr lang="tr-TR" dirty="0" smtClean="0"/>
              <a:t>(memur</a:t>
            </a:r>
            <a:r>
              <a:rPr lang="tr-TR" dirty="0"/>
              <a:t>)</a:t>
            </a:r>
            <a:r>
              <a:rPr lang="tr-TR" dirty="0" smtClean="0"/>
              <a:t> çalışma/A Bakanlığı</a:t>
            </a:r>
          </a:p>
          <a:p>
            <a:pPr marL="0" indent="0" algn="just">
              <a:buNone/>
            </a:pPr>
            <a:r>
              <a:rPr lang="tr-TR" dirty="0" smtClean="0"/>
              <a:t>    02/01/2033  </a:t>
            </a:r>
            <a:r>
              <a:rPr lang="tr-TR" dirty="0"/>
              <a:t>tarihinde bir kademe ilerlemesini hak eder.</a:t>
            </a:r>
            <a:endParaRPr lang="tr-TR" dirty="0" smtClean="0"/>
          </a:p>
          <a:p>
            <a:endParaRPr lang="tr-T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1143000"/>
          </a:xfrm>
        </p:spPr>
        <p:txBody>
          <a:bodyPr>
            <a:normAutofit/>
          </a:bodyPr>
          <a:lstStyle/>
          <a:p>
            <a:pPr algn="ctr"/>
            <a:r>
              <a:rPr lang="tr-TR" sz="2700" dirty="0">
                <a:latin typeface="+mn-lt"/>
              </a:rPr>
              <a:t>Örnekler (7537 Sayılı Kanun’un </a:t>
            </a:r>
            <a:r>
              <a:rPr lang="tr-TR" sz="2700" dirty="0" smtClean="0">
                <a:latin typeface="+mn-lt"/>
              </a:rPr>
              <a:t>7’nci </a:t>
            </a:r>
            <a:r>
              <a:rPr lang="tr-TR" sz="2700" dirty="0">
                <a:latin typeface="+mn-lt"/>
              </a:rPr>
              <a:t>Maddesi)</a:t>
            </a:r>
          </a:p>
        </p:txBody>
      </p:sp>
      <p:sp>
        <p:nvSpPr>
          <p:cNvPr id="3" name="İçerik Yer Tutucusu 2"/>
          <p:cNvSpPr>
            <a:spLocks noGrp="1"/>
          </p:cNvSpPr>
          <p:nvPr>
            <p:ph idx="1"/>
          </p:nvPr>
        </p:nvSpPr>
        <p:spPr>
          <a:xfrm>
            <a:off x="457200" y="1196752"/>
            <a:ext cx="8363272" cy="5616624"/>
          </a:xfrm>
        </p:spPr>
        <p:txBody>
          <a:bodyPr>
            <a:normAutofit fontScale="55000" lnSpcReduction="20000"/>
          </a:bodyPr>
          <a:lstStyle/>
          <a:p>
            <a:pPr>
              <a:buFont typeface="Wingdings" panose="05000000000000000000" pitchFamily="2" charset="2"/>
              <a:buChar char="Ø"/>
            </a:pPr>
            <a:endParaRPr lang="tr-TR" sz="2500" dirty="0" smtClean="0"/>
          </a:p>
          <a:p>
            <a:pPr>
              <a:buFont typeface="Wingdings" panose="05000000000000000000" pitchFamily="2" charset="2"/>
              <a:buChar char="Ø"/>
            </a:pPr>
            <a:r>
              <a:rPr lang="tr-TR" sz="2500" dirty="0" smtClean="0"/>
              <a:t>Aynı ya da farklı kurumda 2985 sayılı Kanun’un Ek 3’üncü maddesi kapsamında sözleşmeli çalışırken ayrılıp </a:t>
            </a:r>
            <a:r>
              <a:rPr lang="tr-TR" sz="2500" dirty="0"/>
              <a:t>yine </a:t>
            </a:r>
            <a:r>
              <a:rPr lang="tr-TR" sz="2500" dirty="0" smtClean="0"/>
              <a:t>aynı ya da farklı kurumda 4/</a:t>
            </a:r>
            <a:r>
              <a:rPr lang="tr-TR" sz="2500" dirty="0" err="1" smtClean="0"/>
              <a:t>B’li</a:t>
            </a:r>
            <a:r>
              <a:rPr lang="tr-TR" sz="2500" dirty="0"/>
              <a:t> </a:t>
            </a:r>
            <a:r>
              <a:rPr lang="tr-TR" sz="2500" dirty="0" smtClean="0"/>
              <a:t>sözleşmeli personel olarak çalışanların durumu</a:t>
            </a:r>
            <a:endParaRPr lang="tr-TR" sz="2500" dirty="0"/>
          </a:p>
          <a:p>
            <a:endParaRPr lang="tr-TR" sz="2500" dirty="0" smtClean="0"/>
          </a:p>
          <a:p>
            <a:pPr marL="0" indent="0">
              <a:buNone/>
            </a:pPr>
            <a:endParaRPr lang="tr-TR" sz="2500" dirty="0" smtClean="0"/>
          </a:p>
          <a:p>
            <a:pPr algn="just"/>
            <a:r>
              <a:rPr lang="tr-TR" sz="2500" b="1" dirty="0"/>
              <a:t>Örnek 1- </a:t>
            </a:r>
            <a:r>
              <a:rPr lang="tr-TR" sz="2500" dirty="0"/>
              <a:t>2985 sayılı Toplu Konut </a:t>
            </a:r>
            <a:r>
              <a:rPr lang="tr-TR" sz="2500" dirty="0" smtClean="0"/>
              <a:t>Kanunu’nun </a:t>
            </a:r>
            <a:r>
              <a:rPr lang="tr-TR" sz="2500" dirty="0"/>
              <a:t>ek </a:t>
            </a:r>
            <a:r>
              <a:rPr lang="tr-TR" sz="2500" dirty="0" smtClean="0"/>
              <a:t>3’üncü </a:t>
            </a:r>
            <a:r>
              <a:rPr lang="tr-TR" sz="2500" dirty="0"/>
              <a:t>maddesine istinaden bir yıl </a:t>
            </a:r>
            <a:r>
              <a:rPr lang="tr-TR" sz="2500" dirty="0" smtClean="0"/>
              <a:t>sözleşmeli personel </a:t>
            </a:r>
            <a:r>
              <a:rPr lang="tr-TR" sz="2500" dirty="0"/>
              <a:t>olarak çalıştıktan sonra 657 sayılı </a:t>
            </a:r>
            <a:r>
              <a:rPr lang="tr-TR" sz="2500" dirty="0" smtClean="0"/>
              <a:t>Kanun’un 4’üncü </a:t>
            </a:r>
            <a:r>
              <a:rPr lang="tr-TR" sz="2500" dirty="0"/>
              <a:t>maddesinin (B) fıkrası </a:t>
            </a:r>
            <a:r>
              <a:rPr lang="tr-TR" sz="2500" dirty="0" smtClean="0"/>
              <a:t>kapsamındaki sözleşmeli </a:t>
            </a:r>
            <a:r>
              <a:rPr lang="tr-TR" sz="2500" dirty="0"/>
              <a:t>personel pozisyonunda istihdam edilen ve 657 sayılı </a:t>
            </a:r>
            <a:r>
              <a:rPr lang="tr-TR" sz="2500" dirty="0" smtClean="0"/>
              <a:t>Kanun’un </a:t>
            </a:r>
            <a:r>
              <a:rPr lang="tr-TR" sz="2500" dirty="0"/>
              <a:t>geçici </a:t>
            </a:r>
            <a:r>
              <a:rPr lang="tr-TR" sz="2500" dirty="0" smtClean="0"/>
              <a:t>48’inci </a:t>
            </a:r>
            <a:r>
              <a:rPr lang="tr-TR" sz="2500" dirty="0"/>
              <a:t>maddesi </a:t>
            </a:r>
            <a:r>
              <a:rPr lang="tr-TR" sz="2500" dirty="0" smtClean="0"/>
              <a:t>uyarınca memur </a:t>
            </a:r>
            <a:r>
              <a:rPr lang="tr-TR" sz="2500" dirty="0"/>
              <a:t>kadrosuna atanan </a:t>
            </a:r>
            <a:r>
              <a:rPr lang="tr-TR" sz="2500" dirty="0" smtClean="0"/>
              <a:t>personelin, </a:t>
            </a:r>
            <a:r>
              <a:rPr lang="tr-TR" sz="2500" dirty="0"/>
              <a:t>657 sayılı </a:t>
            </a:r>
            <a:r>
              <a:rPr lang="tr-TR" sz="2500" dirty="0" smtClean="0"/>
              <a:t>Kanun’un 4’üncü </a:t>
            </a:r>
            <a:r>
              <a:rPr lang="tr-TR" sz="2500" dirty="0"/>
              <a:t>maddesinin (B) fıkrası </a:t>
            </a:r>
            <a:r>
              <a:rPr lang="tr-TR" sz="2500" dirty="0" smtClean="0"/>
              <a:t>kapsamındaki sözleşmeli </a:t>
            </a:r>
            <a:r>
              <a:rPr lang="tr-TR" sz="2500" dirty="0"/>
              <a:t>personel pozisyonunda geçen süreleri 657 sayılı </a:t>
            </a:r>
            <a:r>
              <a:rPr lang="tr-TR" sz="2500" dirty="0" smtClean="0"/>
              <a:t>Kanun’un 64’üncü </a:t>
            </a:r>
            <a:r>
              <a:rPr lang="tr-TR" sz="2500" dirty="0"/>
              <a:t>maddesinin </a:t>
            </a:r>
            <a:r>
              <a:rPr lang="tr-TR" sz="2500" dirty="0" smtClean="0"/>
              <a:t>dördüncü fıkrası </a:t>
            </a:r>
            <a:r>
              <a:rPr lang="tr-TR" sz="2500" dirty="0"/>
              <a:t>kapsamında değerlendirilecek ancak 2985 sayılı </a:t>
            </a:r>
            <a:r>
              <a:rPr lang="tr-TR" sz="2500" dirty="0" smtClean="0"/>
              <a:t>Kanun’un </a:t>
            </a:r>
            <a:r>
              <a:rPr lang="tr-TR" sz="2500" dirty="0"/>
              <a:t>ek </a:t>
            </a:r>
            <a:r>
              <a:rPr lang="tr-TR" sz="2500" dirty="0" smtClean="0"/>
              <a:t>3’üncü </a:t>
            </a:r>
            <a:r>
              <a:rPr lang="tr-TR" sz="2500" dirty="0"/>
              <a:t>maddesine istinaden </a:t>
            </a:r>
            <a:r>
              <a:rPr lang="tr-TR" sz="2500" dirty="0" smtClean="0"/>
              <a:t>çalıştığı süreler </a:t>
            </a:r>
            <a:r>
              <a:rPr lang="tr-TR" sz="2500" dirty="0"/>
              <a:t>dikkate alınamayacaktır</a:t>
            </a:r>
            <a:r>
              <a:rPr lang="tr-TR" sz="2500" dirty="0" smtClean="0"/>
              <a:t>.</a:t>
            </a:r>
          </a:p>
          <a:p>
            <a:pPr marL="0" indent="0">
              <a:buNone/>
            </a:pPr>
            <a:endParaRPr lang="tr-TR" sz="2500" dirty="0"/>
          </a:p>
          <a:p>
            <a:pPr marL="0" indent="0" algn="just">
              <a:buNone/>
            </a:pPr>
            <a:r>
              <a:rPr lang="tr-TR" sz="2500" dirty="0"/>
              <a:t> </a:t>
            </a:r>
            <a:r>
              <a:rPr lang="tr-TR" sz="2500" dirty="0" smtClean="0"/>
              <a:t>   02/01/2021  2985/Ek-3’ü kapsamında sözleşmeli </a:t>
            </a:r>
            <a:r>
              <a:rPr lang="tr-TR" sz="2500" dirty="0"/>
              <a:t>göreve başlama/A </a:t>
            </a:r>
            <a:r>
              <a:rPr lang="tr-TR" sz="2500" dirty="0" smtClean="0"/>
              <a:t>Bakanlığı</a:t>
            </a:r>
            <a:endParaRPr lang="tr-TR" sz="2500" dirty="0"/>
          </a:p>
          <a:p>
            <a:pPr marL="0" indent="0" algn="just">
              <a:buNone/>
            </a:pPr>
            <a:r>
              <a:rPr lang="tr-TR" sz="2500" dirty="0"/>
              <a:t> </a:t>
            </a:r>
            <a:r>
              <a:rPr lang="tr-TR" sz="2500" dirty="0" smtClean="0"/>
              <a:t>  </a:t>
            </a:r>
            <a:r>
              <a:rPr lang="tr-TR" sz="2500" u="sng" dirty="0" smtClean="0"/>
              <a:t> 02/01/2022  </a:t>
            </a:r>
            <a:r>
              <a:rPr lang="tr-TR" sz="2500" dirty="0" smtClean="0"/>
              <a:t>2985/Ek-3’lü </a:t>
            </a:r>
            <a:r>
              <a:rPr lang="tr-TR" sz="2500" dirty="0"/>
              <a:t>iken sözleşme </a:t>
            </a:r>
            <a:r>
              <a:rPr lang="tr-TR" sz="2500" dirty="0" smtClean="0"/>
              <a:t>feshi/A Bakanlığı</a:t>
            </a:r>
            <a:endParaRPr lang="tr-TR" sz="2500" dirty="0"/>
          </a:p>
          <a:p>
            <a:pPr marL="0" indent="0" algn="just">
              <a:buNone/>
            </a:pPr>
            <a:r>
              <a:rPr lang="tr-TR" sz="2500" dirty="0"/>
              <a:t>                 </a:t>
            </a:r>
            <a:r>
              <a:rPr lang="tr-TR" sz="2500" dirty="0" smtClean="0"/>
              <a:t>1 </a:t>
            </a:r>
            <a:r>
              <a:rPr lang="tr-TR" sz="2500" dirty="0"/>
              <a:t>yıl    </a:t>
            </a:r>
          </a:p>
          <a:p>
            <a:pPr marL="0" indent="0" algn="just">
              <a:buNone/>
            </a:pPr>
            <a:endParaRPr lang="tr-TR" sz="2500" dirty="0"/>
          </a:p>
          <a:p>
            <a:pPr lvl="0" algn="just">
              <a:buClr>
                <a:srgbClr val="0BD0D9"/>
              </a:buClr>
              <a:buFont typeface="Wingdings" panose="05000000000000000000" pitchFamily="2" charset="2"/>
              <a:buChar char="Ø"/>
            </a:pPr>
            <a:r>
              <a:rPr lang="tr-TR" sz="2300" dirty="0">
                <a:solidFill>
                  <a:prstClr val="black"/>
                </a:solidFill>
              </a:rPr>
              <a:t>Bu süre, değerlendirme şartlarından olan </a:t>
            </a:r>
            <a:r>
              <a:rPr lang="tr-TR" sz="2300" i="1" dirty="0">
                <a:solidFill>
                  <a:prstClr val="black"/>
                </a:solidFill>
              </a:rPr>
              <a:t>«... </a:t>
            </a:r>
            <a:r>
              <a:rPr lang="tr-TR" sz="2300" b="1" i="1" dirty="0">
                <a:solidFill>
                  <a:prstClr val="black"/>
                </a:solidFill>
              </a:rPr>
              <a:t>657 sayılı Kanun’un geçici 37’nci, geçici 41’inci ve geçici 48’inci maddelerine istinaden memur kadrolarına atanmış olmaları </a:t>
            </a:r>
            <a:r>
              <a:rPr lang="tr-TR" sz="2300" i="1" dirty="0">
                <a:solidFill>
                  <a:prstClr val="black"/>
                </a:solidFill>
              </a:rPr>
              <a:t>ve 7537 sayılı Kanun’un yürürlüğe girdiği 27/12/2024 tarihi itibarıyla memur kadrolarında bulunmaları gerekmektedir. (CB Genel Sek. PPGM-04.06.2025 t.-303425 s. yazısının B-(a) Md.)» </a:t>
            </a:r>
            <a:r>
              <a:rPr lang="tr-TR" sz="2300" dirty="0">
                <a:solidFill>
                  <a:prstClr val="black"/>
                </a:solidFill>
              </a:rPr>
              <a:t>ile </a:t>
            </a:r>
            <a:r>
              <a:rPr lang="tr-TR" sz="2300" i="1" dirty="0">
                <a:solidFill>
                  <a:prstClr val="black"/>
                </a:solidFill>
              </a:rPr>
              <a:t>«</a:t>
            </a:r>
            <a:r>
              <a:rPr lang="tr-TR" sz="2300" b="1" i="1" dirty="0">
                <a:solidFill>
                  <a:prstClr val="black"/>
                </a:solidFill>
              </a:rPr>
              <a:t>Memur kadrolarına atanmalarına imkan sağlayan sözleşmeli personel pozisyonunda geçen hizmet sürelerinin tamamı </a:t>
            </a:r>
            <a:r>
              <a:rPr lang="tr-TR" sz="2300" i="1" dirty="0">
                <a:solidFill>
                  <a:prstClr val="black"/>
                </a:solidFill>
              </a:rPr>
              <a:t>657 sayılı Kanun’un 64’üncü maddesinin dördüncü fıkrası kapsamında değerlendirilecektir. (CB Genel Sek. PPGM-04.06.2025 t.-303425 s. yazısının B-(b) Md.)» </a:t>
            </a:r>
            <a:r>
              <a:rPr lang="tr-TR" sz="2300" dirty="0">
                <a:solidFill>
                  <a:prstClr val="black"/>
                </a:solidFill>
              </a:rPr>
              <a:t>hükmüne aykırılık teşkil ettiğinden değerlendirilebilecek sürelerden değildir. Bu durumda;</a:t>
            </a:r>
          </a:p>
          <a:p>
            <a:pPr marL="0" indent="0" algn="just">
              <a:buNone/>
            </a:pPr>
            <a:r>
              <a:rPr lang="tr-TR" sz="2500" dirty="0" smtClean="0"/>
              <a:t> </a:t>
            </a:r>
            <a:endParaRPr lang="tr-TR" sz="2500" dirty="0"/>
          </a:p>
          <a:p>
            <a:pPr marL="0" indent="0" algn="just">
              <a:buNone/>
            </a:pPr>
            <a:r>
              <a:rPr lang="tr-TR" sz="2500" dirty="0"/>
              <a:t>  </a:t>
            </a:r>
            <a:r>
              <a:rPr lang="tr-TR" sz="2500" dirty="0" smtClean="0"/>
              <a:t>02/01/2022  4/</a:t>
            </a:r>
            <a:r>
              <a:rPr lang="tr-TR" sz="2500" dirty="0" err="1" smtClean="0"/>
              <a:t>B’li</a:t>
            </a:r>
            <a:r>
              <a:rPr lang="tr-TR" sz="2500" dirty="0" smtClean="0"/>
              <a:t> </a:t>
            </a:r>
            <a:r>
              <a:rPr lang="tr-TR" sz="2500" dirty="0"/>
              <a:t>göreve başlama/A </a:t>
            </a:r>
            <a:r>
              <a:rPr lang="tr-TR" sz="2500" dirty="0" smtClean="0"/>
              <a:t>ya da B Bakanlığı</a:t>
            </a:r>
            <a:endParaRPr lang="tr-TR" sz="2500" dirty="0"/>
          </a:p>
          <a:p>
            <a:pPr marL="0" indent="0" algn="just">
              <a:buNone/>
            </a:pPr>
            <a:r>
              <a:rPr lang="tr-TR" sz="2500" u="sng" dirty="0"/>
              <a:t>+               </a:t>
            </a:r>
            <a:r>
              <a:rPr lang="tr-TR" sz="2500" u="sng" dirty="0" smtClean="0"/>
              <a:t> </a:t>
            </a:r>
            <a:r>
              <a:rPr lang="tr-TR" sz="2500" u="sng" dirty="0"/>
              <a:t>8</a:t>
            </a:r>
            <a:r>
              <a:rPr lang="tr-TR" sz="2500" dirty="0"/>
              <a:t>  yıl kesintisiz </a:t>
            </a:r>
            <a:r>
              <a:rPr lang="tr-TR" sz="2500" dirty="0" smtClean="0"/>
              <a:t>(4/</a:t>
            </a:r>
            <a:r>
              <a:rPr lang="tr-TR" sz="2500" dirty="0" err="1" smtClean="0"/>
              <a:t>B+memur</a:t>
            </a:r>
            <a:r>
              <a:rPr lang="tr-TR" sz="2500" dirty="0" smtClean="0"/>
              <a:t>) çalışma/A ya da B </a:t>
            </a:r>
            <a:r>
              <a:rPr lang="tr-TR" sz="2500" dirty="0"/>
              <a:t>Bakanlığı</a:t>
            </a:r>
          </a:p>
          <a:p>
            <a:pPr marL="0" indent="0" algn="just">
              <a:buNone/>
            </a:pPr>
            <a:r>
              <a:rPr lang="tr-TR" sz="2500" dirty="0"/>
              <a:t>    </a:t>
            </a:r>
            <a:r>
              <a:rPr lang="tr-TR" sz="2500" dirty="0" smtClean="0"/>
              <a:t>02/01/2030  </a:t>
            </a:r>
            <a:r>
              <a:rPr lang="tr-TR" sz="2500" dirty="0"/>
              <a:t>tarihinde bir kademe ilerlemesini hak eder.</a:t>
            </a:r>
          </a:p>
          <a:p>
            <a:endParaRPr lang="tr-TR" dirty="0"/>
          </a:p>
          <a:p>
            <a:endParaRPr lang="tr-TR" dirty="0"/>
          </a:p>
        </p:txBody>
      </p:sp>
    </p:spTree>
    <p:extLst>
      <p:ext uri="{BB962C8B-B14F-4D97-AF65-F5344CB8AC3E}">
        <p14:creationId xmlns:p14="http://schemas.microsoft.com/office/powerpoint/2010/main" val="3009279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0"/>
            <a:ext cx="8229600" cy="1143000"/>
          </a:xfrm>
        </p:spPr>
        <p:txBody>
          <a:bodyPr>
            <a:normAutofit/>
          </a:bodyPr>
          <a:lstStyle/>
          <a:p>
            <a:pPr algn="ctr"/>
            <a:r>
              <a:rPr lang="tr-TR" sz="2700" dirty="0">
                <a:solidFill>
                  <a:srgbClr val="04617B"/>
                </a:solidFill>
                <a:latin typeface="Constantia"/>
              </a:rPr>
              <a:t>Örnekler (7537 Sayılı Kanun’un </a:t>
            </a:r>
            <a:r>
              <a:rPr lang="tr-TR" sz="2700" dirty="0" smtClean="0">
                <a:solidFill>
                  <a:srgbClr val="04617B"/>
                </a:solidFill>
                <a:latin typeface="Constantia"/>
              </a:rPr>
              <a:t>7’nci </a:t>
            </a:r>
            <a:r>
              <a:rPr lang="tr-TR" sz="2700" dirty="0">
                <a:solidFill>
                  <a:srgbClr val="04617B"/>
                </a:solidFill>
                <a:latin typeface="Constantia"/>
              </a:rPr>
              <a:t>Maddesi)</a:t>
            </a:r>
            <a:endParaRPr lang="tr-TR" sz="3700" dirty="0"/>
          </a:p>
        </p:txBody>
      </p:sp>
      <p:sp>
        <p:nvSpPr>
          <p:cNvPr id="3" name="İçerik Yer Tutucusu 2"/>
          <p:cNvSpPr>
            <a:spLocks noGrp="1"/>
          </p:cNvSpPr>
          <p:nvPr>
            <p:ph idx="1"/>
          </p:nvPr>
        </p:nvSpPr>
        <p:spPr>
          <a:xfrm>
            <a:off x="457200" y="1143000"/>
            <a:ext cx="8229600" cy="5598368"/>
          </a:xfrm>
        </p:spPr>
        <p:txBody>
          <a:bodyPr>
            <a:normAutofit fontScale="47500" lnSpcReduction="20000"/>
          </a:bodyPr>
          <a:lstStyle/>
          <a:p>
            <a:endParaRPr lang="tr-TR" dirty="0" smtClean="0"/>
          </a:p>
          <a:p>
            <a:pPr algn="just">
              <a:buFont typeface="Wingdings" panose="05000000000000000000" pitchFamily="2" charset="2"/>
              <a:buChar char="Ø"/>
            </a:pPr>
            <a:r>
              <a:rPr lang="tr-TR" sz="2800" dirty="0" smtClean="0"/>
              <a:t>657 </a:t>
            </a:r>
            <a:r>
              <a:rPr lang="tr-TR" sz="2800" dirty="0"/>
              <a:t>sayılı Kanun’un </a:t>
            </a:r>
            <a:r>
              <a:rPr lang="tr-TR" sz="2800" dirty="0" smtClean="0"/>
              <a:t>4/C maddesi </a:t>
            </a:r>
            <a:r>
              <a:rPr lang="tr-TR" sz="2800" dirty="0"/>
              <a:t>kapsamında </a:t>
            </a:r>
            <a:r>
              <a:rPr lang="tr-TR" sz="2800" dirty="0" smtClean="0"/>
              <a:t>geçici personel olarak çalışırken 4/</a:t>
            </a:r>
            <a:r>
              <a:rPr lang="tr-TR" sz="2800" dirty="0" err="1" smtClean="0"/>
              <a:t>B’li</a:t>
            </a:r>
            <a:r>
              <a:rPr lang="tr-TR" sz="2800" dirty="0" smtClean="0"/>
              <a:t> </a:t>
            </a:r>
            <a:r>
              <a:rPr lang="tr-TR" sz="2800" dirty="0"/>
              <a:t>sözleşmeli personel </a:t>
            </a:r>
            <a:r>
              <a:rPr lang="tr-TR" sz="2800" dirty="0" smtClean="0"/>
              <a:t>pozisyonuna geçirilenlerin durumu </a:t>
            </a:r>
          </a:p>
          <a:p>
            <a:pPr marL="0" indent="0">
              <a:buNone/>
            </a:pPr>
            <a:endParaRPr lang="tr-TR" dirty="0" smtClean="0"/>
          </a:p>
          <a:p>
            <a:pPr algn="just"/>
            <a:r>
              <a:rPr lang="tr-TR" sz="2800" b="1" dirty="0" smtClean="0"/>
              <a:t>Örnek </a:t>
            </a:r>
            <a:r>
              <a:rPr lang="tr-TR" sz="2800" b="1" dirty="0"/>
              <a:t>2- </a:t>
            </a:r>
            <a:r>
              <a:rPr lang="tr-TR" sz="2800" dirty="0"/>
              <a:t>657 sayılı </a:t>
            </a:r>
            <a:r>
              <a:rPr lang="tr-TR" sz="2800" dirty="0" smtClean="0"/>
              <a:t>Kanun’un 4’üncü </a:t>
            </a:r>
            <a:r>
              <a:rPr lang="tr-TR" sz="2800" dirty="0"/>
              <a:t>maddesinin mülga (C) fıkrası kapsamında tahsis </a:t>
            </a:r>
            <a:r>
              <a:rPr lang="tr-TR" sz="2800" dirty="0" smtClean="0"/>
              <a:t>edilmiş geçici </a:t>
            </a:r>
            <a:r>
              <a:rPr lang="tr-TR" sz="2800" dirty="0"/>
              <a:t>personel pozisyonunda 01/05/2017 tarihinde çalışmaya başlayan, sonrasında anılan </a:t>
            </a:r>
            <a:r>
              <a:rPr lang="tr-TR" sz="2800" dirty="0" smtClean="0"/>
              <a:t>Kanun’un geçici 43’üncü </a:t>
            </a:r>
            <a:r>
              <a:rPr lang="tr-TR" sz="2800" dirty="0"/>
              <a:t>maddesine istinaden 26/03/2018 tarihinde mezkûr </a:t>
            </a:r>
            <a:r>
              <a:rPr lang="tr-TR" sz="2800" dirty="0" smtClean="0"/>
              <a:t>Kanun’un 4’üncü </a:t>
            </a:r>
            <a:r>
              <a:rPr lang="tr-TR" sz="2800" dirty="0"/>
              <a:t>maddesinin (B) </a:t>
            </a:r>
            <a:r>
              <a:rPr lang="tr-TR" sz="2800" dirty="0" smtClean="0"/>
              <a:t>fıkrası kapsamındaki </a:t>
            </a:r>
            <a:r>
              <a:rPr lang="tr-TR" sz="2800" dirty="0"/>
              <a:t>sözleşmeli personel pozisyonuna geçirilen ve yine aynı Kanunun geçici </a:t>
            </a:r>
            <a:r>
              <a:rPr lang="tr-TR" sz="2800" dirty="0" smtClean="0"/>
              <a:t>48’inci maddesi kapsamında </a:t>
            </a:r>
            <a:r>
              <a:rPr lang="tr-TR" sz="2800" dirty="0"/>
              <a:t>25/01/2023 tarihinde memur kadrosuna atanan ilgilinin, 01/05/2017-26/03/2018 </a:t>
            </a:r>
            <a:r>
              <a:rPr lang="tr-TR" sz="2800" dirty="0" smtClean="0"/>
              <a:t>tarihleri arasında </a:t>
            </a:r>
            <a:r>
              <a:rPr lang="tr-TR" sz="2800" dirty="0"/>
              <a:t>geçici personel pozisyonunda geçen süreleri 657 sayılı Kanunun </a:t>
            </a:r>
            <a:r>
              <a:rPr lang="tr-TR" sz="2800" dirty="0" smtClean="0"/>
              <a:t>64’üncü </a:t>
            </a:r>
            <a:r>
              <a:rPr lang="tr-TR" sz="2800" dirty="0"/>
              <a:t>maddesinin </a:t>
            </a:r>
            <a:r>
              <a:rPr lang="tr-TR" sz="2800" dirty="0" smtClean="0"/>
              <a:t>dördüncü fıkrası </a:t>
            </a:r>
            <a:r>
              <a:rPr lang="tr-TR" sz="2800" dirty="0"/>
              <a:t>kapsamında değerlendirilemeyecektir</a:t>
            </a:r>
            <a:r>
              <a:rPr lang="tr-TR" sz="2800" dirty="0" smtClean="0"/>
              <a:t>.</a:t>
            </a:r>
          </a:p>
          <a:p>
            <a:pPr marL="0" indent="0" algn="just">
              <a:buNone/>
            </a:pPr>
            <a:endParaRPr lang="tr-TR" sz="2800" dirty="0" smtClean="0"/>
          </a:p>
          <a:p>
            <a:pPr marL="0" indent="0" algn="just">
              <a:buNone/>
            </a:pPr>
            <a:r>
              <a:rPr lang="tr-TR" sz="2800" dirty="0"/>
              <a:t> </a:t>
            </a:r>
            <a:r>
              <a:rPr lang="tr-TR" sz="2800" dirty="0" smtClean="0"/>
              <a:t>    01/05/2017  4/</a:t>
            </a:r>
            <a:r>
              <a:rPr lang="tr-TR" sz="2800" dirty="0" err="1" smtClean="0"/>
              <a:t>C’li</a:t>
            </a:r>
            <a:r>
              <a:rPr lang="tr-TR" sz="2800" dirty="0" smtClean="0"/>
              <a:t> geçici personel olarak göreve </a:t>
            </a:r>
            <a:r>
              <a:rPr lang="tr-TR" sz="2800" dirty="0"/>
              <a:t>başlama/A Bakanlığı</a:t>
            </a:r>
          </a:p>
          <a:p>
            <a:pPr marL="0" indent="0" algn="just">
              <a:buNone/>
            </a:pPr>
            <a:r>
              <a:rPr lang="tr-TR" sz="2800" dirty="0"/>
              <a:t> </a:t>
            </a:r>
            <a:r>
              <a:rPr lang="tr-TR" sz="2800" u="sng" dirty="0"/>
              <a:t> </a:t>
            </a:r>
            <a:r>
              <a:rPr lang="tr-TR" sz="2800" u="sng" dirty="0" smtClean="0"/>
              <a:t>  26/03/2018  </a:t>
            </a:r>
            <a:r>
              <a:rPr lang="tr-TR" sz="2800" dirty="0" smtClean="0"/>
              <a:t>4/</a:t>
            </a:r>
            <a:r>
              <a:rPr lang="tr-TR" sz="2800" dirty="0" err="1" smtClean="0"/>
              <a:t>C’li</a:t>
            </a:r>
            <a:r>
              <a:rPr lang="tr-TR" sz="2800" dirty="0" smtClean="0"/>
              <a:t> iken 4/</a:t>
            </a:r>
            <a:r>
              <a:rPr lang="tr-TR" sz="2800" dirty="0" err="1" smtClean="0"/>
              <a:t>B’li</a:t>
            </a:r>
            <a:r>
              <a:rPr lang="tr-TR" sz="2800" dirty="0" smtClean="0"/>
              <a:t> sözleşmeliye geçiş/A </a:t>
            </a:r>
            <a:r>
              <a:rPr lang="tr-TR" sz="2800" dirty="0"/>
              <a:t>Bakanlığı</a:t>
            </a:r>
          </a:p>
          <a:p>
            <a:pPr marL="0" indent="0" algn="just">
              <a:buNone/>
            </a:pPr>
            <a:r>
              <a:rPr lang="tr-TR" sz="2800" dirty="0"/>
              <a:t>    </a:t>
            </a:r>
            <a:r>
              <a:rPr lang="tr-TR" sz="2800" dirty="0" smtClean="0"/>
              <a:t> 10 ay 25 gün    </a:t>
            </a:r>
            <a:endParaRPr lang="tr-TR" sz="2800" dirty="0"/>
          </a:p>
          <a:p>
            <a:pPr marL="0" indent="0" algn="just">
              <a:buNone/>
            </a:pPr>
            <a:endParaRPr lang="tr-TR" sz="2800" dirty="0"/>
          </a:p>
          <a:p>
            <a:pPr algn="just">
              <a:buFont typeface="Wingdings" panose="05000000000000000000" pitchFamily="2" charset="2"/>
              <a:buChar char="Ø"/>
            </a:pPr>
            <a:r>
              <a:rPr lang="tr-TR" sz="2800" dirty="0" smtClean="0"/>
              <a:t>Bu </a:t>
            </a:r>
            <a:r>
              <a:rPr lang="tr-TR" sz="2800" dirty="0"/>
              <a:t>süre, değerlendirme şartlarından olan </a:t>
            </a:r>
            <a:r>
              <a:rPr lang="tr-TR" sz="2800" i="1" dirty="0"/>
              <a:t>«... </a:t>
            </a:r>
            <a:r>
              <a:rPr lang="tr-TR" sz="2800" b="1" i="1" dirty="0"/>
              <a:t>657 sayılı Kanun’un geçici 37’nci, geçici 41’inci ve geçici 48’inci maddelerine istinaden memur kadrolarına atanmış olmaları </a:t>
            </a:r>
            <a:r>
              <a:rPr lang="tr-TR" sz="2800" i="1" dirty="0"/>
              <a:t>ve 7537 sayılı Kanun’un yürürlüğe girdiği 27/12/2024 tarihi itibarıyla memur kadrolarında bulunmaları gerekmektedir. (CB Genel Sek. PPGM-04.06.2025 t.-303425 s. yazısının B-(a) Md.)» </a:t>
            </a:r>
            <a:r>
              <a:rPr lang="tr-TR" sz="2800" dirty="0"/>
              <a:t>ile </a:t>
            </a:r>
            <a:r>
              <a:rPr lang="tr-TR" sz="2800" i="1" dirty="0"/>
              <a:t>«</a:t>
            </a:r>
            <a:r>
              <a:rPr lang="tr-TR" sz="2800" b="1" i="1" dirty="0"/>
              <a:t>Memur kadrolarına atanmalarına imkan sağlayan sözleşmeli personel pozisyonunda geçen hizmet sürelerinin tamamı </a:t>
            </a:r>
            <a:r>
              <a:rPr lang="tr-TR" sz="2800" i="1" dirty="0"/>
              <a:t>657 sayılı Kanun’un 64’üncü maddesinin dördüncü fıkrası kapsamında değerlendirilecektir. (CB Genel Sek. PPGM-04.06.2025 t.-303425 s. yazısının B-(b) Md.)» </a:t>
            </a:r>
            <a:r>
              <a:rPr lang="tr-TR" sz="2800" dirty="0"/>
              <a:t>hükmüne aykırılık teşkil ettiğinden değerlendirilebilecek sürelerden değildir. Bu durumda;</a:t>
            </a:r>
          </a:p>
          <a:p>
            <a:pPr marL="0" indent="0" algn="just">
              <a:buNone/>
            </a:pPr>
            <a:r>
              <a:rPr lang="tr-TR" sz="2800" dirty="0"/>
              <a:t> </a:t>
            </a:r>
          </a:p>
          <a:p>
            <a:pPr marL="0" indent="0" algn="just">
              <a:buNone/>
            </a:pPr>
            <a:r>
              <a:rPr lang="tr-TR" sz="2800" dirty="0" smtClean="0"/>
              <a:t>  26/03/2018  </a:t>
            </a:r>
            <a:r>
              <a:rPr lang="tr-TR" sz="2800" dirty="0"/>
              <a:t>4/</a:t>
            </a:r>
            <a:r>
              <a:rPr lang="tr-TR" sz="2800" dirty="0" err="1"/>
              <a:t>B’li</a:t>
            </a:r>
            <a:r>
              <a:rPr lang="tr-TR" sz="2800" dirty="0"/>
              <a:t> göreve başlama/A Bakanlığı</a:t>
            </a:r>
          </a:p>
          <a:p>
            <a:pPr marL="0" indent="0" algn="just">
              <a:buNone/>
            </a:pPr>
            <a:r>
              <a:rPr lang="tr-TR" sz="2800" u="sng" dirty="0"/>
              <a:t>+               </a:t>
            </a:r>
            <a:r>
              <a:rPr lang="tr-TR" sz="2800" u="sng" dirty="0" smtClean="0"/>
              <a:t>  </a:t>
            </a:r>
            <a:r>
              <a:rPr lang="tr-TR" sz="2800" u="sng" dirty="0"/>
              <a:t>8</a:t>
            </a:r>
            <a:r>
              <a:rPr lang="tr-TR" sz="2800" dirty="0"/>
              <a:t>  yıl kesintisiz (4/</a:t>
            </a:r>
            <a:r>
              <a:rPr lang="tr-TR" sz="2800" dirty="0" err="1"/>
              <a:t>B+memur</a:t>
            </a:r>
            <a:r>
              <a:rPr lang="tr-TR" sz="2800" dirty="0"/>
              <a:t>) çalışma/A Bakanlığı</a:t>
            </a:r>
          </a:p>
          <a:p>
            <a:pPr marL="0" indent="0" algn="just">
              <a:buNone/>
            </a:pPr>
            <a:r>
              <a:rPr lang="tr-TR" sz="2800" dirty="0"/>
              <a:t>   </a:t>
            </a:r>
            <a:r>
              <a:rPr lang="tr-TR" sz="2800" dirty="0" smtClean="0"/>
              <a:t>26/03/2026  </a:t>
            </a:r>
            <a:r>
              <a:rPr lang="tr-TR" sz="2800" dirty="0"/>
              <a:t>tarihinde bir kademe ilerlemesini hak eder.</a:t>
            </a:r>
            <a:endParaRPr lang="tr-TR" dirty="0" smtClean="0"/>
          </a:p>
          <a:p>
            <a:pPr marL="0" indent="0">
              <a:buNone/>
            </a:pPr>
            <a:endParaRPr lang="tr-TR" dirty="0"/>
          </a:p>
        </p:txBody>
      </p:sp>
    </p:spTree>
    <p:extLst>
      <p:ext uri="{BB962C8B-B14F-4D97-AF65-F5344CB8AC3E}">
        <p14:creationId xmlns:p14="http://schemas.microsoft.com/office/powerpoint/2010/main" val="1675391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116632"/>
            <a:ext cx="8229600" cy="980728"/>
          </a:xfrm>
        </p:spPr>
        <p:txBody>
          <a:bodyPr>
            <a:normAutofit/>
          </a:bodyPr>
          <a:lstStyle/>
          <a:p>
            <a:pPr algn="ctr"/>
            <a:r>
              <a:rPr lang="tr-TR" sz="2700" dirty="0" smtClean="0">
                <a:solidFill>
                  <a:srgbClr val="04617B"/>
                </a:solidFill>
                <a:latin typeface="Constantia"/>
              </a:rPr>
              <a:t>Örnekler </a:t>
            </a:r>
            <a:r>
              <a:rPr lang="tr-TR" sz="2700" dirty="0">
                <a:solidFill>
                  <a:srgbClr val="04617B"/>
                </a:solidFill>
                <a:latin typeface="Constantia"/>
              </a:rPr>
              <a:t>(7537 Sayılı Kanun’un </a:t>
            </a:r>
            <a:r>
              <a:rPr lang="tr-TR" sz="2700" dirty="0" smtClean="0">
                <a:solidFill>
                  <a:srgbClr val="04617B"/>
                </a:solidFill>
                <a:latin typeface="Constantia"/>
              </a:rPr>
              <a:t>7’nci </a:t>
            </a:r>
            <a:r>
              <a:rPr lang="tr-TR" sz="2700" dirty="0">
                <a:solidFill>
                  <a:srgbClr val="04617B"/>
                </a:solidFill>
                <a:latin typeface="Constantia"/>
              </a:rPr>
              <a:t>Maddesi)</a:t>
            </a:r>
            <a:endParaRPr lang="tr-TR" sz="3700" dirty="0"/>
          </a:p>
        </p:txBody>
      </p:sp>
      <p:sp>
        <p:nvSpPr>
          <p:cNvPr id="3" name="İçerik Yer Tutucusu 2"/>
          <p:cNvSpPr>
            <a:spLocks noGrp="1"/>
          </p:cNvSpPr>
          <p:nvPr>
            <p:ph idx="1"/>
          </p:nvPr>
        </p:nvSpPr>
        <p:spPr>
          <a:xfrm>
            <a:off x="179512" y="1268760"/>
            <a:ext cx="8856984" cy="5400600"/>
          </a:xfrm>
        </p:spPr>
        <p:txBody>
          <a:bodyPr>
            <a:noAutofit/>
          </a:bodyPr>
          <a:lstStyle/>
          <a:p>
            <a:pPr algn="just">
              <a:buFont typeface="Wingdings" panose="05000000000000000000" pitchFamily="2" charset="2"/>
              <a:buChar char="Ø"/>
            </a:pPr>
            <a:endParaRPr lang="tr-TR" sz="600" dirty="0" smtClean="0"/>
          </a:p>
          <a:p>
            <a:pPr algn="just">
              <a:buFont typeface="Wingdings" panose="05000000000000000000" pitchFamily="2" charset="2"/>
              <a:buChar char="Ø"/>
            </a:pPr>
            <a:endParaRPr lang="tr-TR" sz="1200" dirty="0" smtClean="0"/>
          </a:p>
          <a:p>
            <a:pPr algn="just">
              <a:buFont typeface="Wingdings" panose="05000000000000000000" pitchFamily="2" charset="2"/>
              <a:buChar char="Ø"/>
            </a:pPr>
            <a:r>
              <a:rPr lang="tr-TR" sz="1200" dirty="0" smtClean="0"/>
              <a:t>657 </a:t>
            </a:r>
            <a:r>
              <a:rPr lang="tr-TR" sz="1200" dirty="0"/>
              <a:t>sayılı Kanun’un </a:t>
            </a:r>
            <a:r>
              <a:rPr lang="tr-TR" sz="1200" dirty="0" smtClean="0"/>
              <a:t>4/B maddesi </a:t>
            </a:r>
            <a:r>
              <a:rPr lang="tr-TR" sz="1200" dirty="0"/>
              <a:t>kapsamında </a:t>
            </a:r>
            <a:r>
              <a:rPr lang="tr-TR" sz="1200" dirty="0" smtClean="0"/>
              <a:t>sözleşmeli </a:t>
            </a:r>
            <a:r>
              <a:rPr lang="tr-TR" sz="1200" dirty="0"/>
              <a:t>personel olarak çalışırken </a:t>
            </a:r>
            <a:r>
              <a:rPr lang="tr-TR" sz="1200" dirty="0" smtClean="0"/>
              <a:t>ilk defa alım usulüyle </a:t>
            </a:r>
            <a:r>
              <a:rPr lang="tr-TR" sz="1200" b="1" dirty="0" err="1" smtClean="0"/>
              <a:t>ünvan</a:t>
            </a:r>
            <a:r>
              <a:rPr lang="tr-TR" sz="1200" b="1" dirty="0" smtClean="0"/>
              <a:t> değişikliği </a:t>
            </a:r>
            <a:r>
              <a:rPr lang="tr-TR" sz="1200" dirty="0" smtClean="0"/>
              <a:t>yapan ile yasa çıkış tarihi olan 27/12/2024 tarihinde 657/64’ün dördüncü fıkrası kapsamında sekiz yıldan </a:t>
            </a:r>
            <a:r>
              <a:rPr lang="tr-TR" sz="1200" b="1" dirty="0" smtClean="0"/>
              <a:t>fazla</a:t>
            </a:r>
            <a:r>
              <a:rPr lang="tr-TR" sz="1200" dirty="0" smtClean="0"/>
              <a:t> değerlendirilebilecek süresi olanların durumu </a:t>
            </a:r>
          </a:p>
          <a:p>
            <a:pPr algn="just">
              <a:buFont typeface="Wingdings" panose="05000000000000000000" pitchFamily="2" charset="2"/>
              <a:buChar char="Ø"/>
            </a:pPr>
            <a:endParaRPr lang="tr-TR" sz="1200" dirty="0"/>
          </a:p>
          <a:p>
            <a:pPr algn="just"/>
            <a:r>
              <a:rPr lang="tr-TR" sz="1200" b="1" dirty="0"/>
              <a:t>Örnek 3- </a:t>
            </a:r>
            <a:r>
              <a:rPr lang="tr-TR" sz="1200" dirty="0"/>
              <a:t>16/06/2010 tarihinde 657 sayılı </a:t>
            </a:r>
            <a:r>
              <a:rPr lang="tr-TR" sz="1200" dirty="0" smtClean="0"/>
              <a:t>Kanun’un 4’üncü </a:t>
            </a:r>
            <a:r>
              <a:rPr lang="tr-TR" sz="1200" dirty="0"/>
              <a:t>maddesinin (B) fıkrası </a:t>
            </a:r>
            <a:r>
              <a:rPr lang="tr-TR" sz="1200" dirty="0" smtClean="0"/>
              <a:t>kapsamında programcı </a:t>
            </a:r>
            <a:r>
              <a:rPr lang="tr-TR" sz="1200" dirty="0"/>
              <a:t>ünvanlı sözleşmeli personel pozisyonunda göreve başlayan, 27/07/2011 tarihinde anılan </a:t>
            </a:r>
            <a:r>
              <a:rPr lang="tr-TR" sz="1200" dirty="0" smtClean="0"/>
              <a:t>fıkra kapsamındaki </a:t>
            </a:r>
            <a:r>
              <a:rPr lang="tr-TR" sz="1200" dirty="0"/>
              <a:t>çözümleyici ünvanlı sözleşmeli personel pozisyonuna ilk defa alım usulüne göre geçen </a:t>
            </a:r>
            <a:r>
              <a:rPr lang="tr-TR" sz="1200" dirty="0" smtClean="0"/>
              <a:t>ve bu </a:t>
            </a:r>
            <a:r>
              <a:rPr lang="tr-TR" sz="1200" dirty="0"/>
              <a:t>pozisyonda görev yapmaktayken 657 sayılı </a:t>
            </a:r>
            <a:r>
              <a:rPr lang="tr-TR" sz="1200" dirty="0" smtClean="0"/>
              <a:t>Kanun’un </a:t>
            </a:r>
            <a:r>
              <a:rPr lang="tr-TR" sz="1200" dirty="0">
                <a:solidFill>
                  <a:srgbClr val="FF0000"/>
                </a:solidFill>
              </a:rPr>
              <a:t>geçici </a:t>
            </a:r>
            <a:r>
              <a:rPr lang="tr-TR" sz="1200" dirty="0" smtClean="0">
                <a:solidFill>
                  <a:srgbClr val="FF0000"/>
                </a:solidFill>
              </a:rPr>
              <a:t>48’inci </a:t>
            </a:r>
            <a:r>
              <a:rPr lang="tr-TR" sz="1200" dirty="0"/>
              <a:t>maddesi çerçevesinde </a:t>
            </a:r>
            <a:r>
              <a:rPr lang="tr-TR" sz="1200" dirty="0" smtClean="0"/>
              <a:t>teknik hizmetler </a:t>
            </a:r>
            <a:r>
              <a:rPr lang="tr-TR" sz="1200" dirty="0"/>
              <a:t>sınıfında çözümleyici ünvanlı kadroya atanıp 27/03/2023 tarihinde göreve başlayan </a:t>
            </a:r>
            <a:r>
              <a:rPr lang="tr-TR" sz="1200" dirty="0" smtClean="0"/>
              <a:t>ilgiliye, herhangi </a:t>
            </a:r>
            <a:r>
              <a:rPr lang="tr-TR" sz="1200" dirty="0"/>
              <a:t>bir disiplin cezası bulunmaması halinde 27/12/2024 tarihinde bir kademe </a:t>
            </a:r>
            <a:r>
              <a:rPr lang="tr-TR" sz="1200" dirty="0" smtClean="0"/>
              <a:t>ilerlemesi uygulanacak</a:t>
            </a:r>
            <a:r>
              <a:rPr lang="tr-TR" sz="1200" dirty="0"/>
              <a:t>, 27/07/2027 tarihine kadar disiplin cezası almaksızın görev yapması halinde ise ilave </a:t>
            </a:r>
            <a:r>
              <a:rPr lang="tr-TR" sz="1200" dirty="0" smtClean="0"/>
              <a:t>bir kademe </a:t>
            </a:r>
            <a:r>
              <a:rPr lang="tr-TR" sz="1200" dirty="0"/>
              <a:t>ilerlemesi daha uygulanacaktır</a:t>
            </a:r>
            <a:r>
              <a:rPr lang="tr-TR" sz="1200" dirty="0" smtClean="0"/>
              <a:t>.</a:t>
            </a:r>
          </a:p>
          <a:p>
            <a:pPr algn="just"/>
            <a:endParaRPr lang="tr-TR" sz="1200" dirty="0"/>
          </a:p>
          <a:p>
            <a:pPr marL="0" indent="0" algn="just">
              <a:buNone/>
            </a:pPr>
            <a:r>
              <a:rPr lang="tr-TR" sz="1200" dirty="0" smtClean="0"/>
              <a:t>    16/06/2010  4/</a:t>
            </a:r>
            <a:r>
              <a:rPr lang="tr-TR" sz="1200" dirty="0" err="1" smtClean="0"/>
              <a:t>B’li</a:t>
            </a:r>
            <a:r>
              <a:rPr lang="tr-TR" sz="1200" dirty="0" smtClean="0"/>
              <a:t> sözleşmeli PROGRAMCI </a:t>
            </a:r>
            <a:r>
              <a:rPr lang="tr-TR" sz="1200" dirty="0"/>
              <a:t>olarak göreve başlama/A </a:t>
            </a:r>
            <a:r>
              <a:rPr lang="tr-TR" sz="1200" dirty="0" smtClean="0"/>
              <a:t>Üniversitesi</a:t>
            </a:r>
            <a:endParaRPr lang="tr-TR" sz="1200" dirty="0"/>
          </a:p>
          <a:p>
            <a:pPr marL="0" indent="0" algn="just">
              <a:buNone/>
            </a:pPr>
            <a:r>
              <a:rPr lang="tr-TR" sz="1200" u="sng" dirty="0" smtClean="0"/>
              <a:t>    27/07/2011  </a:t>
            </a:r>
            <a:r>
              <a:rPr lang="tr-TR" sz="1200" dirty="0" smtClean="0"/>
              <a:t>4/</a:t>
            </a:r>
            <a:r>
              <a:rPr lang="tr-TR" sz="1200" dirty="0" err="1"/>
              <a:t>B</a:t>
            </a:r>
            <a:r>
              <a:rPr lang="tr-TR" sz="1200" dirty="0" err="1" smtClean="0"/>
              <a:t>’li</a:t>
            </a:r>
            <a:r>
              <a:rPr lang="tr-TR" sz="1200" dirty="0" smtClean="0"/>
              <a:t> PROGRAMCI iken 4/</a:t>
            </a:r>
            <a:r>
              <a:rPr lang="tr-TR" sz="1200" dirty="0" err="1" smtClean="0"/>
              <a:t>B’li</a:t>
            </a:r>
            <a:r>
              <a:rPr lang="tr-TR" sz="1200" dirty="0" smtClean="0"/>
              <a:t> ÇÖZÜMLEYİCİ pozisyonuna/</a:t>
            </a:r>
            <a:r>
              <a:rPr lang="tr-TR" sz="1200" dirty="0" err="1" smtClean="0"/>
              <a:t>ünvanına</a:t>
            </a:r>
            <a:r>
              <a:rPr lang="tr-TR" sz="1200" dirty="0" smtClean="0"/>
              <a:t> </a:t>
            </a:r>
            <a:r>
              <a:rPr lang="tr-TR" sz="1200" dirty="0"/>
              <a:t>geçiş/A </a:t>
            </a:r>
            <a:r>
              <a:rPr lang="tr-TR" sz="1200" dirty="0" smtClean="0"/>
              <a:t>Üniversitesi</a:t>
            </a:r>
            <a:endParaRPr lang="tr-TR" sz="1200" dirty="0"/>
          </a:p>
          <a:p>
            <a:pPr marL="0" indent="0" algn="just">
              <a:buNone/>
            </a:pPr>
            <a:r>
              <a:rPr lang="tr-TR" sz="1200" dirty="0"/>
              <a:t>     </a:t>
            </a:r>
            <a:r>
              <a:rPr lang="tr-TR" sz="1200" dirty="0" smtClean="0"/>
              <a:t>1 yıl 1 </a:t>
            </a:r>
            <a:r>
              <a:rPr lang="tr-TR" sz="1200" dirty="0"/>
              <a:t>ay </a:t>
            </a:r>
            <a:r>
              <a:rPr lang="tr-TR" sz="1200" dirty="0" smtClean="0"/>
              <a:t>11 </a:t>
            </a:r>
            <a:r>
              <a:rPr lang="tr-TR" sz="1200" dirty="0"/>
              <a:t>gün 4/</a:t>
            </a:r>
            <a:r>
              <a:rPr lang="tr-TR" sz="1200" dirty="0" err="1"/>
              <a:t>B’li</a:t>
            </a:r>
            <a:r>
              <a:rPr lang="tr-TR" sz="1200" dirty="0"/>
              <a:t> sözleşmeli PROGRAMCI </a:t>
            </a:r>
            <a:r>
              <a:rPr lang="tr-TR" sz="1200" dirty="0" smtClean="0"/>
              <a:t>görev süresi</a:t>
            </a:r>
            <a:endParaRPr lang="tr-TR" sz="1200" dirty="0"/>
          </a:p>
          <a:p>
            <a:pPr marL="0" indent="0" algn="just">
              <a:buNone/>
            </a:pPr>
            <a:endParaRPr lang="tr-TR" sz="1200" dirty="0"/>
          </a:p>
          <a:p>
            <a:pPr algn="just">
              <a:buFont typeface="Wingdings" panose="05000000000000000000" pitchFamily="2" charset="2"/>
              <a:buChar char="Ø"/>
            </a:pPr>
            <a:r>
              <a:rPr lang="tr-TR" sz="1200" dirty="0" smtClean="0"/>
              <a:t>Bu </a:t>
            </a:r>
            <a:r>
              <a:rPr lang="tr-TR" sz="1200" dirty="0"/>
              <a:t>süre, değerlendirme şartlarından olan </a:t>
            </a:r>
            <a:r>
              <a:rPr lang="tr-TR" sz="1200" i="1" dirty="0" smtClean="0"/>
              <a:t>«... 657 sayılı Kanun’un geçici 37’nci, geçici 41’inci ve geçici 48’inci maddelerine istinaden memur kadrolarına atanmış olmaları ve 7537 sayılı Kanun’un yürürlüğe girdiği </a:t>
            </a:r>
            <a:r>
              <a:rPr lang="tr-TR" sz="1200" b="1" i="1" dirty="0" smtClean="0"/>
              <a:t>27/12/2024 tarihi itibarıyla memur kadrolarında bulunmaları gerekmektedir.</a:t>
            </a:r>
            <a:r>
              <a:rPr lang="tr-TR" sz="1200" i="1" dirty="0" smtClean="0"/>
              <a:t> (</a:t>
            </a:r>
            <a:r>
              <a:rPr lang="tr-TR" sz="1200" i="1" dirty="0"/>
              <a:t>CB Genel Sek. PPGM-04.06.2025 t.-303425 s. yazısının B-</a:t>
            </a:r>
            <a:r>
              <a:rPr lang="tr-TR" sz="1200" i="1" dirty="0" smtClean="0"/>
              <a:t>(a) </a:t>
            </a:r>
            <a:r>
              <a:rPr lang="tr-TR" sz="1200" i="1" dirty="0"/>
              <a:t>Md.)</a:t>
            </a:r>
            <a:r>
              <a:rPr lang="tr-TR" sz="1200" i="1" dirty="0" smtClean="0"/>
              <a:t>» </a:t>
            </a:r>
            <a:r>
              <a:rPr lang="tr-TR" sz="1200" dirty="0" smtClean="0"/>
              <a:t>ile </a:t>
            </a:r>
            <a:r>
              <a:rPr lang="tr-TR" sz="1200" i="1" dirty="0" smtClean="0"/>
              <a:t>«</a:t>
            </a:r>
            <a:r>
              <a:rPr lang="tr-TR" sz="1200" b="1" i="1" dirty="0" smtClean="0"/>
              <a:t>Memur kadrolarına atanmalarına imkan sağlayan sözleşmeli personel pozisyonunda geçen hizmet </a:t>
            </a:r>
            <a:r>
              <a:rPr lang="tr-TR" sz="1200" b="1" i="1" dirty="0"/>
              <a:t>sürelerinin tamamı </a:t>
            </a:r>
            <a:r>
              <a:rPr lang="tr-TR" sz="1200" i="1" dirty="0"/>
              <a:t>657 sayılı </a:t>
            </a:r>
            <a:r>
              <a:rPr lang="tr-TR" sz="1200" i="1" dirty="0" smtClean="0"/>
              <a:t>Kanun’un 64’üncü </a:t>
            </a:r>
            <a:r>
              <a:rPr lang="tr-TR" sz="1200" i="1" dirty="0"/>
              <a:t>maddesinin dördüncü fıkrası </a:t>
            </a:r>
            <a:r>
              <a:rPr lang="tr-TR" sz="1200" i="1" dirty="0" smtClean="0"/>
              <a:t>kapsamında değerlendirilecektir.</a:t>
            </a:r>
            <a:r>
              <a:rPr lang="tr-TR" sz="1200" i="1" dirty="0"/>
              <a:t> </a:t>
            </a:r>
            <a:r>
              <a:rPr lang="tr-TR" sz="1200" i="1" dirty="0" smtClean="0"/>
              <a:t>(</a:t>
            </a:r>
            <a:r>
              <a:rPr lang="tr-TR" sz="1200" i="1" dirty="0"/>
              <a:t>CB Genel Sek. PPGM-04.06.2025 t.-303425 s. yazısının B-</a:t>
            </a:r>
            <a:r>
              <a:rPr lang="tr-TR" sz="1200" i="1" dirty="0" smtClean="0"/>
              <a:t>(b) </a:t>
            </a:r>
            <a:r>
              <a:rPr lang="tr-TR" sz="1200" i="1" dirty="0"/>
              <a:t>Md.)</a:t>
            </a:r>
            <a:r>
              <a:rPr lang="tr-TR" sz="1200" i="1" dirty="0" smtClean="0"/>
              <a:t>» </a:t>
            </a:r>
            <a:r>
              <a:rPr lang="tr-TR" sz="1200" dirty="0" smtClean="0"/>
              <a:t>hükmüne </a:t>
            </a:r>
            <a:r>
              <a:rPr lang="tr-TR" sz="1200" dirty="0"/>
              <a:t>aykırılık teşkil ettiğinden değerlendirilebilecek sürelerden değildir. </a:t>
            </a:r>
            <a:endParaRPr lang="tr-TR" sz="1200" dirty="0" smtClean="0"/>
          </a:p>
          <a:p>
            <a:pPr algn="just">
              <a:buFont typeface="Wingdings" panose="05000000000000000000" pitchFamily="2" charset="2"/>
              <a:buChar char="Ø"/>
            </a:pPr>
            <a:endParaRPr lang="tr-TR" sz="1200" dirty="0"/>
          </a:p>
          <a:p>
            <a:pPr marL="2286000" lvl="8" indent="0" algn="just">
              <a:buNone/>
            </a:pPr>
            <a:r>
              <a:rPr lang="tr-TR" sz="1100" dirty="0" smtClean="0"/>
              <a:t>					Devamı</a:t>
            </a:r>
          </a:p>
        </p:txBody>
      </p:sp>
      <p:cxnSp>
        <p:nvCxnSpPr>
          <p:cNvPr id="5" name="Düz Ok Bağlayıcısı 4"/>
          <p:cNvCxnSpPr/>
          <p:nvPr/>
        </p:nvCxnSpPr>
        <p:spPr>
          <a:xfrm>
            <a:off x="7236296" y="6165304"/>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945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8000" y="404664"/>
            <a:ext cx="8178800" cy="1135888"/>
          </a:xfrm>
        </p:spPr>
        <p:txBody>
          <a:bodyPr>
            <a:normAutofit/>
          </a:bodyPr>
          <a:lstStyle/>
          <a:p>
            <a:pPr algn="ctr"/>
            <a:r>
              <a:rPr lang="tr-TR" sz="2700" dirty="0" smtClean="0">
                <a:latin typeface="+mn-lt"/>
              </a:rPr>
              <a:t>Sunum İçeriği</a:t>
            </a:r>
            <a:endParaRPr lang="tr-TR" sz="2700" dirty="0">
              <a:latin typeface="+mn-lt"/>
            </a:endParaRPr>
          </a:p>
        </p:txBody>
      </p:sp>
      <p:sp>
        <p:nvSpPr>
          <p:cNvPr id="3" name="İçerik Yer Tutucusu 2"/>
          <p:cNvSpPr>
            <a:spLocks noGrp="1"/>
          </p:cNvSpPr>
          <p:nvPr>
            <p:ph idx="1"/>
          </p:nvPr>
        </p:nvSpPr>
        <p:spPr/>
        <p:txBody>
          <a:bodyPr>
            <a:normAutofit/>
          </a:bodyPr>
          <a:lstStyle/>
          <a:p>
            <a:endParaRPr lang="tr-TR" sz="2200" dirty="0"/>
          </a:p>
          <a:p>
            <a:r>
              <a:rPr lang="tr-TR" sz="2200" dirty="0" smtClean="0"/>
              <a:t>Tanım, </a:t>
            </a:r>
            <a:endParaRPr lang="tr-TR" sz="2200" dirty="0"/>
          </a:p>
          <a:p>
            <a:r>
              <a:rPr lang="tr-TR" sz="2200" dirty="0" smtClean="0"/>
              <a:t>İlgili Mevzuat,</a:t>
            </a:r>
          </a:p>
          <a:p>
            <a:r>
              <a:rPr lang="tr-TR" sz="2200" dirty="0" smtClean="0"/>
              <a:t>Değerlendirme Yapılabilmesinin Şartları,</a:t>
            </a:r>
          </a:p>
          <a:p>
            <a:r>
              <a:rPr lang="tr-TR" sz="2200" dirty="0" smtClean="0"/>
              <a:t>Değerlendirmeye Dâhil Edilebilecek/Edilemeyecek Süreler,</a:t>
            </a:r>
          </a:p>
          <a:p>
            <a:r>
              <a:rPr lang="tr-TR" sz="2200" dirty="0" smtClean="0"/>
              <a:t>7537 Sayılı Kanun’un 1’inci ve 7’nci Maddelerinin Uygulanmasına İlişkin Örnekler,</a:t>
            </a:r>
          </a:p>
          <a:p>
            <a:r>
              <a:rPr lang="tr-TR" sz="2200" dirty="0" smtClean="0"/>
              <a:t>Kararname Örnekleri,</a:t>
            </a:r>
          </a:p>
          <a:p>
            <a:pPr marL="0" indent="0">
              <a:buNone/>
            </a:pPr>
            <a:endParaRPr lang="tr-TR" sz="2200" dirty="0" smtClean="0"/>
          </a:p>
          <a:p>
            <a:pPr>
              <a:buNone/>
            </a:pPr>
            <a:r>
              <a:rPr lang="tr-TR" sz="2200" dirty="0" smtClean="0"/>
              <a:t>Başlıklarından oluşmaktadır.</a:t>
            </a:r>
            <a:endParaRPr lang="tr-TR" sz="2200" dirty="0"/>
          </a:p>
        </p:txBody>
      </p:sp>
    </p:spTree>
    <p:extLst>
      <p:ext uri="{BB962C8B-B14F-4D97-AF65-F5344CB8AC3E}">
        <p14:creationId xmlns:p14="http://schemas.microsoft.com/office/powerpoint/2010/main" val="3354332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6994" y="44624"/>
            <a:ext cx="8229600" cy="1143000"/>
          </a:xfrm>
        </p:spPr>
        <p:txBody>
          <a:bodyPr/>
          <a:lstStyle/>
          <a:p>
            <a:r>
              <a:rPr lang="tr-TR" sz="2700" dirty="0">
                <a:solidFill>
                  <a:srgbClr val="04617B"/>
                </a:solidFill>
                <a:latin typeface="Constantia"/>
              </a:rPr>
              <a:t>Örnekler (7537 Sayılı Kanun’un 7’nci Maddesi)</a:t>
            </a:r>
            <a:endParaRPr lang="tr-TR" dirty="0"/>
          </a:p>
        </p:txBody>
      </p:sp>
      <p:sp>
        <p:nvSpPr>
          <p:cNvPr id="3" name="İçerik Yer Tutucusu 2"/>
          <p:cNvSpPr>
            <a:spLocks noGrp="1"/>
          </p:cNvSpPr>
          <p:nvPr>
            <p:ph idx="1"/>
          </p:nvPr>
        </p:nvSpPr>
        <p:spPr>
          <a:xfrm>
            <a:off x="395536" y="1340768"/>
            <a:ext cx="8496944" cy="5328592"/>
          </a:xfrm>
        </p:spPr>
        <p:txBody>
          <a:bodyPr>
            <a:noAutofit/>
          </a:bodyPr>
          <a:lstStyle/>
          <a:p>
            <a:pPr lvl="0" algn="just">
              <a:buClr>
                <a:srgbClr val="0BD0D9"/>
              </a:buClr>
              <a:buFont typeface="Wingdings" panose="05000000000000000000" pitchFamily="2" charset="2"/>
              <a:buChar char="Ø"/>
            </a:pPr>
            <a:r>
              <a:rPr lang="tr-TR" sz="1200" b="1" dirty="0"/>
              <a:t>Örnek </a:t>
            </a:r>
            <a:r>
              <a:rPr lang="tr-TR" sz="1200" b="1" dirty="0" smtClean="0"/>
              <a:t>3’ün Devamı-</a:t>
            </a:r>
            <a:endParaRPr lang="tr-TR" sz="1200" dirty="0" smtClean="0">
              <a:solidFill>
                <a:prstClr val="black"/>
              </a:solidFill>
            </a:endParaRPr>
          </a:p>
          <a:p>
            <a:pPr lvl="0" algn="just">
              <a:buClr>
                <a:srgbClr val="0BD0D9"/>
              </a:buClr>
              <a:buFont typeface="Wingdings" panose="05000000000000000000" pitchFamily="2" charset="2"/>
              <a:buChar char="Ø"/>
            </a:pPr>
            <a:endParaRPr lang="tr-TR" sz="600" dirty="0" smtClean="0">
              <a:solidFill>
                <a:prstClr val="black"/>
              </a:solidFill>
            </a:endParaRPr>
          </a:p>
          <a:p>
            <a:pPr lvl="0" algn="just">
              <a:buClr>
                <a:srgbClr val="0BD0D9"/>
              </a:buClr>
              <a:buFont typeface="Wingdings" panose="05000000000000000000" pitchFamily="2" charset="2"/>
              <a:buChar char="Ø"/>
            </a:pPr>
            <a:r>
              <a:rPr lang="tr-TR" sz="1200" dirty="0" smtClean="0">
                <a:solidFill>
                  <a:prstClr val="black"/>
                </a:solidFill>
              </a:rPr>
              <a:t>Bu </a:t>
            </a:r>
            <a:r>
              <a:rPr lang="tr-TR" sz="1200" dirty="0">
                <a:solidFill>
                  <a:prstClr val="black"/>
                </a:solidFill>
              </a:rPr>
              <a:t>durumda</a:t>
            </a:r>
            <a:r>
              <a:rPr lang="tr-TR" sz="1200" dirty="0" smtClean="0">
                <a:solidFill>
                  <a:prstClr val="black"/>
                </a:solidFill>
              </a:rPr>
              <a:t>;</a:t>
            </a:r>
          </a:p>
          <a:p>
            <a:pPr lvl="0" algn="just">
              <a:buClr>
                <a:srgbClr val="0BD0D9"/>
              </a:buClr>
              <a:buFont typeface="Wingdings" panose="05000000000000000000" pitchFamily="2" charset="2"/>
              <a:buChar char="Ø"/>
            </a:pPr>
            <a:endParaRPr lang="tr-TR" sz="600" dirty="0">
              <a:solidFill>
                <a:prstClr val="black"/>
              </a:solidFill>
            </a:endParaRPr>
          </a:p>
          <a:p>
            <a:pPr marL="0" lvl="0" indent="0" algn="just">
              <a:buClr>
                <a:srgbClr val="0BD0D9"/>
              </a:buClr>
              <a:buNone/>
            </a:pPr>
            <a:r>
              <a:rPr lang="tr-TR" sz="1200" dirty="0" smtClean="0">
                <a:solidFill>
                  <a:prstClr val="black"/>
                </a:solidFill>
              </a:rPr>
              <a:t>  </a:t>
            </a:r>
            <a:r>
              <a:rPr lang="tr-TR" sz="1200" dirty="0">
                <a:solidFill>
                  <a:prstClr val="black"/>
                </a:solidFill>
              </a:rPr>
              <a:t>27/07/2011   	4/</a:t>
            </a:r>
            <a:r>
              <a:rPr lang="tr-TR" sz="1200" dirty="0" err="1">
                <a:solidFill>
                  <a:prstClr val="black"/>
                </a:solidFill>
              </a:rPr>
              <a:t>B’li</a:t>
            </a:r>
            <a:r>
              <a:rPr lang="tr-TR" sz="1200" dirty="0">
                <a:solidFill>
                  <a:prstClr val="black"/>
                </a:solidFill>
              </a:rPr>
              <a:t> ÇÖZÜMLEYİCİ olarak göreve başlama/A Üniversitesi</a:t>
            </a:r>
          </a:p>
          <a:p>
            <a:pPr marL="0" lvl="0" indent="0" algn="just">
              <a:buClr>
                <a:srgbClr val="0BD0D9"/>
              </a:buClr>
              <a:buNone/>
            </a:pPr>
            <a:r>
              <a:rPr lang="tr-TR" sz="1200" u="sng" dirty="0">
                <a:solidFill>
                  <a:prstClr val="black"/>
                </a:solidFill>
              </a:rPr>
              <a:t>+                8</a:t>
            </a:r>
            <a:r>
              <a:rPr lang="tr-TR" sz="1200" dirty="0">
                <a:solidFill>
                  <a:prstClr val="black"/>
                </a:solidFill>
              </a:rPr>
              <a:t>  	yıl kesintisiz (4/</a:t>
            </a:r>
            <a:r>
              <a:rPr lang="tr-TR" sz="1200" dirty="0" err="1">
                <a:solidFill>
                  <a:prstClr val="black"/>
                </a:solidFill>
              </a:rPr>
              <a:t>B+memur</a:t>
            </a:r>
            <a:r>
              <a:rPr lang="tr-TR" sz="1200" dirty="0">
                <a:solidFill>
                  <a:prstClr val="black"/>
                </a:solidFill>
              </a:rPr>
              <a:t>) çalışma/A Üniversitesi</a:t>
            </a:r>
          </a:p>
          <a:p>
            <a:pPr marL="0" lvl="0" indent="0" algn="just">
              <a:buClr>
                <a:srgbClr val="0BD0D9"/>
              </a:buClr>
              <a:buNone/>
            </a:pPr>
            <a:r>
              <a:rPr lang="tr-TR" sz="1200" dirty="0">
                <a:solidFill>
                  <a:prstClr val="black"/>
                </a:solidFill>
              </a:rPr>
              <a:t>   27/07/2019  	tarihinde sekiz yıllık süresi dolsa da;</a:t>
            </a:r>
          </a:p>
          <a:p>
            <a:pPr marL="0" lvl="0" indent="0" algn="just">
              <a:buClr>
                <a:srgbClr val="0BD0D9"/>
              </a:buClr>
              <a:buNone/>
            </a:pPr>
            <a:endParaRPr lang="tr-TR" sz="600" dirty="0">
              <a:solidFill>
                <a:prstClr val="black"/>
              </a:solidFill>
            </a:endParaRPr>
          </a:p>
          <a:p>
            <a:pPr lvl="0" algn="just">
              <a:buClr>
                <a:srgbClr val="0BD0D9"/>
              </a:buClr>
              <a:buFont typeface="Wingdings" panose="05000000000000000000" pitchFamily="2" charset="2"/>
              <a:buChar char="Ø"/>
            </a:pPr>
            <a:r>
              <a:rPr lang="tr-TR" sz="1200" dirty="0">
                <a:solidFill>
                  <a:prstClr val="black"/>
                </a:solidFill>
              </a:rPr>
              <a:t> </a:t>
            </a:r>
            <a:r>
              <a:rPr lang="tr-TR" sz="1200" i="1" dirty="0">
                <a:solidFill>
                  <a:prstClr val="black"/>
                </a:solidFill>
              </a:rPr>
              <a:t>«…bu Kanun’un </a:t>
            </a:r>
            <a:r>
              <a:rPr lang="tr-TR" sz="1200" b="1" i="1" dirty="0">
                <a:solidFill>
                  <a:prstClr val="black"/>
                </a:solidFill>
              </a:rPr>
              <a:t>yürürlüğe girdiği tarihten itibaren</a:t>
            </a:r>
            <a:r>
              <a:rPr lang="tr-TR" sz="1200" i="1" dirty="0">
                <a:solidFill>
                  <a:prstClr val="black"/>
                </a:solidFill>
              </a:rPr>
              <a:t>, 64’üncü maddenin dördüncü fıkrası kapsamında değerlendirilir. (7537/7 Md.)»,</a:t>
            </a:r>
          </a:p>
          <a:p>
            <a:pPr lvl="0" algn="just">
              <a:buClr>
                <a:srgbClr val="0BD0D9"/>
              </a:buClr>
              <a:buFont typeface="Wingdings" panose="05000000000000000000" pitchFamily="2" charset="2"/>
              <a:buChar char="Ø"/>
            </a:pPr>
            <a:r>
              <a:rPr lang="tr-TR" sz="1200" dirty="0">
                <a:solidFill>
                  <a:prstClr val="black"/>
                </a:solidFill>
              </a:rPr>
              <a:t>«7537 sayılı Kanun 27/12/2024 tarihinde yürürlüğe girmiştir. Dolayısıyla, geçici 52’nci madde kapsamında sözleşmeli personel pozisyonlarında geçen sürelerin 657 sayılı Kanun’un 64’üncü maddesinin dördüncü fıkrası kapsamında değerlendirilmesi işlemi anılan maddenin yürürlüğe girdiği 27/12/2024 tarihinden itibaren geçerli olacak şekilde yapılacak olup bu işlemler sebebiyle ilgililere belirtilen tarihten öncesine yönelik herhangi bir intibak anlamına gelecek uygulama ve buna dayalı ödeme yapılması söz konusu olmayacaktır. (CB Genel Sek. PPGM-04.06.2025 t.-303425 s. yazısının (D) Md.)»,</a:t>
            </a:r>
          </a:p>
          <a:p>
            <a:pPr marL="0" lvl="0" indent="0" algn="just">
              <a:buClr>
                <a:srgbClr val="0BD0D9"/>
              </a:buClr>
              <a:buNone/>
            </a:pPr>
            <a:r>
              <a:rPr lang="tr-TR" sz="1200" dirty="0">
                <a:solidFill>
                  <a:prstClr val="black"/>
                </a:solidFill>
              </a:rPr>
              <a:t> hükmü uyarınca </a:t>
            </a:r>
            <a:r>
              <a:rPr lang="tr-TR" sz="1200" dirty="0">
                <a:solidFill>
                  <a:srgbClr val="FF0000"/>
                </a:solidFill>
              </a:rPr>
              <a:t>kademe ilerlemesine hak kazanma tarihi </a:t>
            </a:r>
            <a:r>
              <a:rPr lang="tr-TR" sz="1200" b="1" dirty="0">
                <a:solidFill>
                  <a:srgbClr val="FF0000"/>
                </a:solidFill>
              </a:rPr>
              <a:t>27/12/2024</a:t>
            </a:r>
            <a:r>
              <a:rPr lang="tr-TR" sz="1200" dirty="0">
                <a:solidFill>
                  <a:prstClr val="black"/>
                </a:solidFill>
              </a:rPr>
              <a:t> olarak uygulanır. </a:t>
            </a:r>
          </a:p>
          <a:p>
            <a:pPr marL="0" lvl="0" indent="0" algn="just">
              <a:buClr>
                <a:srgbClr val="0BD0D9"/>
              </a:buClr>
              <a:buNone/>
            </a:pPr>
            <a:endParaRPr lang="tr-TR" sz="600" dirty="0">
              <a:solidFill>
                <a:prstClr val="black"/>
              </a:solidFill>
            </a:endParaRPr>
          </a:p>
          <a:p>
            <a:pPr lvl="0" algn="just">
              <a:buClr>
                <a:srgbClr val="0BD0D9"/>
              </a:buClr>
              <a:buFont typeface="Wingdings" panose="05000000000000000000" pitchFamily="2" charset="2"/>
              <a:buChar char="Ø"/>
            </a:pPr>
            <a:r>
              <a:rPr lang="tr-TR" sz="1200" dirty="0">
                <a:solidFill>
                  <a:prstClr val="black"/>
                </a:solidFill>
              </a:rPr>
              <a:t>657/64’ün dördüncü fıkrası kapsamında değerlendirilebilecek (4/</a:t>
            </a:r>
            <a:r>
              <a:rPr lang="tr-TR" sz="1200" dirty="0" err="1">
                <a:solidFill>
                  <a:prstClr val="black"/>
                </a:solidFill>
              </a:rPr>
              <a:t>B’li</a:t>
            </a:r>
            <a:r>
              <a:rPr lang="tr-TR" sz="1200" dirty="0">
                <a:solidFill>
                  <a:prstClr val="black"/>
                </a:solidFill>
              </a:rPr>
              <a:t> </a:t>
            </a:r>
            <a:r>
              <a:rPr lang="tr-TR" sz="1200" dirty="0" err="1">
                <a:solidFill>
                  <a:prstClr val="black"/>
                </a:solidFill>
              </a:rPr>
              <a:t>Çözümleyici+Memuriyet</a:t>
            </a:r>
            <a:r>
              <a:rPr lang="tr-TR" sz="1200" dirty="0">
                <a:solidFill>
                  <a:prstClr val="black"/>
                </a:solidFill>
              </a:rPr>
              <a:t>) süresi 27/12/2024 tarihi itibarıyla </a:t>
            </a:r>
            <a:r>
              <a:rPr lang="tr-TR" sz="1200" dirty="0">
                <a:solidFill>
                  <a:srgbClr val="FF0000"/>
                </a:solidFill>
              </a:rPr>
              <a:t>sekiz yıldan fazla </a:t>
            </a:r>
            <a:r>
              <a:rPr lang="tr-TR" sz="1200" dirty="0">
                <a:solidFill>
                  <a:prstClr val="black"/>
                </a:solidFill>
              </a:rPr>
              <a:t>olduğundan;</a:t>
            </a:r>
          </a:p>
          <a:p>
            <a:pPr marL="0" lvl="0" indent="0" algn="just">
              <a:buClr>
                <a:srgbClr val="0BD0D9"/>
              </a:buClr>
              <a:buNone/>
            </a:pPr>
            <a:endParaRPr lang="tr-TR" sz="600" dirty="0">
              <a:solidFill>
                <a:prstClr val="black"/>
              </a:solidFill>
            </a:endParaRPr>
          </a:p>
          <a:p>
            <a:pPr lvl="0" algn="just">
              <a:buClr>
                <a:srgbClr val="0BD0D9"/>
              </a:buClr>
              <a:buFont typeface="Wingdings" panose="05000000000000000000" pitchFamily="2" charset="2"/>
              <a:buChar char="Ø"/>
            </a:pPr>
            <a:r>
              <a:rPr lang="tr-TR" sz="1200" i="1" dirty="0">
                <a:solidFill>
                  <a:prstClr val="black"/>
                </a:solidFill>
              </a:rPr>
              <a:t>«27/12/2024 tarihinden önce memur kadrosunda disiplin cezası almaksızın görev yapılan ve 657 	sayılı Kanun’un 64’üncü maddesinin dördüncü fıkrası kapsamında </a:t>
            </a:r>
            <a:r>
              <a:rPr lang="tr-TR" sz="1200" i="1" dirty="0">
                <a:solidFill>
                  <a:srgbClr val="FF0000"/>
                </a:solidFill>
              </a:rPr>
              <a:t>kademe ilerlemesine konu olmamış süreye sözleşmeli personel pozisyonunda geçen süreler </a:t>
            </a:r>
            <a:r>
              <a:rPr lang="tr-TR" sz="1200" i="1" dirty="0">
                <a:solidFill>
                  <a:prstClr val="black"/>
                </a:solidFill>
              </a:rPr>
              <a:t>eklendiğinde bulunacak toplam süre sekiz yıldan </a:t>
            </a:r>
            <a:r>
              <a:rPr lang="tr-TR" sz="1200" b="1" i="1" dirty="0">
                <a:solidFill>
                  <a:srgbClr val="FF0000"/>
                </a:solidFill>
              </a:rPr>
              <a:t>fazla</a:t>
            </a:r>
            <a:r>
              <a:rPr lang="tr-TR" sz="1200" i="1" dirty="0">
                <a:solidFill>
                  <a:prstClr val="black"/>
                </a:solidFill>
              </a:rPr>
              <a:t> ise </a:t>
            </a:r>
            <a:r>
              <a:rPr lang="tr-TR" sz="1200" b="1" i="1" dirty="0">
                <a:solidFill>
                  <a:prstClr val="black"/>
                </a:solidFill>
              </a:rPr>
              <a:t>27/12/2024 </a:t>
            </a:r>
            <a:r>
              <a:rPr lang="tr-TR" sz="1200" i="1" dirty="0">
                <a:solidFill>
                  <a:prstClr val="black"/>
                </a:solidFill>
              </a:rPr>
              <a:t>tarihi itibarıyla sekiz yıl için </a:t>
            </a:r>
            <a:r>
              <a:rPr lang="tr-TR" sz="1200" b="1" i="1" dirty="0">
                <a:solidFill>
                  <a:prstClr val="black"/>
                </a:solidFill>
              </a:rPr>
              <a:t>ilave bir kademe ilerlemesi uygulanacak</a:t>
            </a:r>
            <a:r>
              <a:rPr lang="tr-TR" sz="1200" i="1" dirty="0">
                <a:solidFill>
                  <a:prstClr val="black"/>
                </a:solidFill>
              </a:rPr>
              <a:t>, </a:t>
            </a:r>
            <a:r>
              <a:rPr lang="tr-TR" sz="1200" b="1" i="1" dirty="0">
                <a:solidFill>
                  <a:prstClr val="black"/>
                </a:solidFill>
              </a:rPr>
              <a:t>arta kalan süreler </a:t>
            </a:r>
            <a:r>
              <a:rPr lang="tr-TR" sz="1200" i="1" dirty="0">
                <a:solidFill>
                  <a:prstClr val="black"/>
                </a:solidFill>
              </a:rPr>
              <a:t>ise 657 sayılı Kanun’un 64’üncü maddesinin dördüncü fıkrasının bir sonraki uygulaması bakımından mevcut memuriyet hizmetine ilave edilecektir.</a:t>
            </a:r>
            <a:r>
              <a:rPr lang="tr-TR" sz="1200" dirty="0">
                <a:solidFill>
                  <a:prstClr val="black"/>
                </a:solidFill>
              </a:rPr>
              <a:t>(CB Genel Sek. PPGM-04.06.2025 t.-303425 s. yazısının B-(c) Md.)</a:t>
            </a:r>
            <a:r>
              <a:rPr lang="tr-TR" sz="1200" i="1" dirty="0">
                <a:solidFill>
                  <a:prstClr val="black"/>
                </a:solidFill>
              </a:rPr>
              <a:t>»</a:t>
            </a:r>
            <a:r>
              <a:rPr lang="tr-TR" sz="1200" b="1" i="1" dirty="0">
                <a:solidFill>
                  <a:prstClr val="black"/>
                </a:solidFill>
              </a:rPr>
              <a:t> </a:t>
            </a:r>
            <a:r>
              <a:rPr lang="tr-TR" sz="1200" dirty="0">
                <a:solidFill>
                  <a:prstClr val="black"/>
                </a:solidFill>
              </a:rPr>
              <a:t>hüküm uyarınca sekiz yıllık kademe ilerlemesine </a:t>
            </a:r>
            <a:r>
              <a:rPr lang="tr-TR" sz="1200" dirty="0">
                <a:solidFill>
                  <a:srgbClr val="FF0000"/>
                </a:solidFill>
              </a:rPr>
              <a:t>ikinci hak kazanma tarihi </a:t>
            </a:r>
            <a:r>
              <a:rPr lang="tr-TR" sz="1200" dirty="0">
                <a:solidFill>
                  <a:prstClr val="black"/>
                </a:solidFill>
              </a:rPr>
              <a:t>ise;       </a:t>
            </a:r>
          </a:p>
          <a:p>
            <a:pPr lvl="0" algn="just">
              <a:buClr>
                <a:srgbClr val="0BD0D9"/>
              </a:buClr>
              <a:buFont typeface="Wingdings" panose="05000000000000000000" pitchFamily="2" charset="2"/>
              <a:buChar char="Ø"/>
            </a:pPr>
            <a:r>
              <a:rPr lang="tr-TR" sz="1200" dirty="0" smtClean="0">
                <a:solidFill>
                  <a:prstClr val="black"/>
                </a:solidFill>
              </a:rPr>
              <a:t>27/07/2019+8 </a:t>
            </a:r>
            <a:r>
              <a:rPr lang="tr-TR" sz="1200" dirty="0">
                <a:solidFill>
                  <a:prstClr val="black"/>
                </a:solidFill>
              </a:rPr>
              <a:t>yıl= </a:t>
            </a:r>
            <a:r>
              <a:rPr lang="tr-TR" sz="1200" b="1" dirty="0">
                <a:solidFill>
                  <a:srgbClr val="FF0000"/>
                </a:solidFill>
              </a:rPr>
              <a:t>27/07/2027</a:t>
            </a:r>
            <a:r>
              <a:rPr lang="tr-TR" sz="1200" dirty="0">
                <a:solidFill>
                  <a:prstClr val="black"/>
                </a:solidFill>
              </a:rPr>
              <a:t> olarak uygulanacaktır.</a:t>
            </a:r>
          </a:p>
          <a:p>
            <a:endParaRPr lang="tr-TR" sz="1100" dirty="0"/>
          </a:p>
        </p:txBody>
      </p:sp>
    </p:spTree>
    <p:extLst>
      <p:ext uri="{BB962C8B-B14F-4D97-AF65-F5344CB8AC3E}">
        <p14:creationId xmlns:p14="http://schemas.microsoft.com/office/powerpoint/2010/main" val="2393007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143000"/>
          </a:xfrm>
        </p:spPr>
        <p:txBody>
          <a:bodyPr>
            <a:normAutofit/>
          </a:bodyPr>
          <a:lstStyle/>
          <a:p>
            <a:pPr algn="ctr"/>
            <a:r>
              <a:rPr lang="tr-TR" sz="2700" dirty="0">
                <a:solidFill>
                  <a:srgbClr val="04617B"/>
                </a:solidFill>
                <a:latin typeface="Constantia"/>
              </a:rPr>
              <a:t>Örnekler (7537 Sayılı Kanun’un </a:t>
            </a:r>
            <a:r>
              <a:rPr lang="tr-TR" sz="2700" dirty="0" smtClean="0">
                <a:solidFill>
                  <a:srgbClr val="04617B"/>
                </a:solidFill>
                <a:latin typeface="Constantia"/>
              </a:rPr>
              <a:t>7’nci </a:t>
            </a:r>
            <a:r>
              <a:rPr lang="tr-TR" sz="2700" dirty="0">
                <a:solidFill>
                  <a:srgbClr val="04617B"/>
                </a:solidFill>
                <a:latin typeface="Constantia"/>
              </a:rPr>
              <a:t>Maddesi)</a:t>
            </a:r>
            <a:endParaRPr lang="tr-TR" sz="3700" dirty="0"/>
          </a:p>
        </p:txBody>
      </p:sp>
      <p:sp>
        <p:nvSpPr>
          <p:cNvPr id="3" name="2 İçerik Yer Tutucusu"/>
          <p:cNvSpPr>
            <a:spLocks noGrp="1"/>
          </p:cNvSpPr>
          <p:nvPr>
            <p:ph idx="1"/>
          </p:nvPr>
        </p:nvSpPr>
        <p:spPr>
          <a:xfrm>
            <a:off x="457200" y="1412776"/>
            <a:ext cx="8229600" cy="5328592"/>
          </a:xfrm>
        </p:spPr>
        <p:txBody>
          <a:bodyPr>
            <a:normAutofit fontScale="55000" lnSpcReduction="20000"/>
          </a:bodyPr>
          <a:lstStyle/>
          <a:p>
            <a:pPr>
              <a:buFont typeface="Wingdings" panose="05000000000000000000" pitchFamily="2" charset="2"/>
              <a:buChar char="Ø"/>
            </a:pPr>
            <a:endParaRPr lang="tr-TR" sz="2800" dirty="0" smtClean="0"/>
          </a:p>
          <a:p>
            <a:pPr algn="just">
              <a:buFont typeface="Wingdings" panose="05000000000000000000" pitchFamily="2" charset="2"/>
              <a:buChar char="Ø"/>
            </a:pPr>
            <a:r>
              <a:rPr lang="tr-TR" sz="2800" dirty="0" smtClean="0"/>
              <a:t>657 </a:t>
            </a:r>
            <a:r>
              <a:rPr lang="tr-TR" sz="2800" dirty="0"/>
              <a:t>sayılı Kanun’un 4/B maddesi kapsamında sözleşmeli personel olarak çalışırken </a:t>
            </a:r>
            <a:r>
              <a:rPr lang="tr-TR" sz="2800" dirty="0" smtClean="0"/>
              <a:t>yasa </a:t>
            </a:r>
            <a:r>
              <a:rPr lang="tr-TR" sz="2800" dirty="0"/>
              <a:t>çıkış tarihi olan 27/12/2024 tarihinde 64’ün dördüncü fıkrası kapsamında sekiz yıldan </a:t>
            </a:r>
            <a:r>
              <a:rPr lang="tr-TR" sz="2800" b="1" dirty="0" smtClean="0"/>
              <a:t>az</a:t>
            </a:r>
            <a:r>
              <a:rPr lang="tr-TR" sz="2800" dirty="0" smtClean="0"/>
              <a:t> </a:t>
            </a:r>
            <a:r>
              <a:rPr lang="tr-TR" sz="2800" dirty="0"/>
              <a:t>süresi olan 4/</a:t>
            </a:r>
            <a:r>
              <a:rPr lang="tr-TR" sz="2800" dirty="0" err="1"/>
              <a:t>B’lilerin</a:t>
            </a:r>
            <a:r>
              <a:rPr lang="tr-TR" sz="2800" dirty="0"/>
              <a:t> durumu </a:t>
            </a:r>
          </a:p>
          <a:p>
            <a:endParaRPr lang="tr-TR" dirty="0" smtClean="0"/>
          </a:p>
          <a:p>
            <a:pPr algn="just"/>
            <a:r>
              <a:rPr lang="tr-TR" b="1" dirty="0"/>
              <a:t>Örnek 4- </a:t>
            </a:r>
            <a:r>
              <a:rPr lang="tr-TR" dirty="0"/>
              <a:t>27/01/2022 tarihinde 657 sayılı </a:t>
            </a:r>
            <a:r>
              <a:rPr lang="tr-TR" dirty="0" smtClean="0"/>
              <a:t>Kanun’un 4’üncü </a:t>
            </a:r>
            <a:r>
              <a:rPr lang="tr-TR" dirty="0"/>
              <a:t>maddesinin (B) fıkrası </a:t>
            </a:r>
            <a:r>
              <a:rPr lang="tr-TR" dirty="0" smtClean="0"/>
              <a:t>kapsamında sözleşmeli </a:t>
            </a:r>
            <a:r>
              <a:rPr lang="tr-TR" dirty="0"/>
              <a:t>personel pozisyonunda göreve başlayan ve 657 sayılı </a:t>
            </a:r>
            <a:r>
              <a:rPr lang="tr-TR" dirty="0" smtClean="0"/>
              <a:t>Kanun’un </a:t>
            </a:r>
            <a:r>
              <a:rPr lang="tr-TR" dirty="0"/>
              <a:t>geçici </a:t>
            </a:r>
            <a:r>
              <a:rPr lang="tr-TR" dirty="0" smtClean="0"/>
              <a:t>48’inci maddesi çerçevesinde </a:t>
            </a:r>
            <a:r>
              <a:rPr lang="tr-TR" dirty="0"/>
              <a:t>memur kadrosuna atanıp 27/03/2023 tarihinde göreve başlayan ilgili hakkında </a:t>
            </a:r>
            <a:r>
              <a:rPr lang="tr-TR" dirty="0" smtClean="0"/>
              <a:t>27/12/2024 tarihinde </a:t>
            </a:r>
            <a:r>
              <a:rPr lang="tr-TR" dirty="0"/>
              <a:t>bir kademe ilerlemesi uygulanmayacak, 27/01/2030 tarihine kadar disiplin cezası </a:t>
            </a:r>
            <a:r>
              <a:rPr lang="tr-TR" dirty="0" smtClean="0"/>
              <a:t>almaksızın görev </a:t>
            </a:r>
            <a:r>
              <a:rPr lang="tr-TR" dirty="0"/>
              <a:t>yapması halinde ilave bir kademe ilerlemesi uygulanacaktır</a:t>
            </a:r>
            <a:r>
              <a:rPr lang="tr-TR" dirty="0" smtClean="0"/>
              <a:t>.</a:t>
            </a:r>
          </a:p>
          <a:p>
            <a:pPr marL="0" indent="0" algn="just">
              <a:buNone/>
            </a:pPr>
            <a:endParaRPr lang="tr-TR" dirty="0" smtClean="0"/>
          </a:p>
          <a:p>
            <a:pPr marL="0" indent="0" algn="just">
              <a:buNone/>
            </a:pPr>
            <a:r>
              <a:rPr lang="tr-TR" sz="2800" dirty="0" smtClean="0"/>
              <a:t>     27/01/2022   </a:t>
            </a:r>
            <a:r>
              <a:rPr lang="tr-TR" sz="2800" dirty="0"/>
              <a:t>4/</a:t>
            </a:r>
            <a:r>
              <a:rPr lang="tr-TR" sz="2800" dirty="0" err="1"/>
              <a:t>B’li</a:t>
            </a:r>
            <a:r>
              <a:rPr lang="tr-TR" sz="2800" dirty="0"/>
              <a:t> </a:t>
            </a:r>
            <a:r>
              <a:rPr lang="tr-TR" sz="2800" dirty="0" smtClean="0"/>
              <a:t>göreve </a:t>
            </a:r>
            <a:r>
              <a:rPr lang="tr-TR" sz="2800" dirty="0"/>
              <a:t>başlama/A Üniversitesi</a:t>
            </a:r>
          </a:p>
          <a:p>
            <a:pPr marL="0" indent="0" algn="just">
              <a:buNone/>
            </a:pPr>
            <a:r>
              <a:rPr lang="tr-TR" sz="2800" dirty="0" smtClean="0"/>
              <a:t>   </a:t>
            </a:r>
            <a:r>
              <a:rPr lang="tr-TR" sz="2800" u="sng" dirty="0" smtClean="0"/>
              <a:t>+                </a:t>
            </a:r>
            <a:r>
              <a:rPr lang="tr-TR" sz="2800" u="sng" dirty="0"/>
              <a:t>8</a:t>
            </a:r>
            <a:r>
              <a:rPr lang="tr-TR" sz="2800" dirty="0"/>
              <a:t>  </a:t>
            </a:r>
            <a:r>
              <a:rPr lang="tr-TR" sz="2800" dirty="0" smtClean="0"/>
              <a:t> yıl </a:t>
            </a:r>
            <a:r>
              <a:rPr lang="tr-TR" sz="2800" dirty="0"/>
              <a:t>kesintisiz (4/</a:t>
            </a:r>
            <a:r>
              <a:rPr lang="tr-TR" sz="2800" dirty="0" err="1"/>
              <a:t>B+memur</a:t>
            </a:r>
            <a:r>
              <a:rPr lang="tr-TR" sz="2800" dirty="0"/>
              <a:t>) çalışma/A Üniversitesi</a:t>
            </a:r>
          </a:p>
          <a:p>
            <a:pPr marL="0" indent="0" algn="just">
              <a:buNone/>
            </a:pPr>
            <a:r>
              <a:rPr lang="tr-TR" sz="2800" dirty="0"/>
              <a:t>   </a:t>
            </a:r>
            <a:r>
              <a:rPr lang="tr-TR" sz="2800" dirty="0" smtClean="0"/>
              <a:t>  27/01/2030    tarihinde </a:t>
            </a:r>
            <a:r>
              <a:rPr lang="tr-TR" sz="2800" dirty="0"/>
              <a:t>bir kademe ilerlemesini hak </a:t>
            </a:r>
            <a:r>
              <a:rPr lang="tr-TR" sz="2800" dirty="0" smtClean="0"/>
              <a:t>eder. </a:t>
            </a:r>
          </a:p>
          <a:p>
            <a:pPr marL="0" indent="0" algn="just">
              <a:buNone/>
            </a:pPr>
            <a:endParaRPr lang="tr-TR" sz="2800" dirty="0" smtClean="0"/>
          </a:p>
          <a:p>
            <a:pPr marL="0" indent="0" algn="just">
              <a:buNone/>
            </a:pPr>
            <a:endParaRPr lang="tr-TR" sz="2800" dirty="0"/>
          </a:p>
          <a:p>
            <a:pPr marL="0" indent="0" algn="just">
              <a:buNone/>
            </a:pPr>
            <a:r>
              <a:rPr lang="tr-TR" sz="2400" i="1" dirty="0" smtClean="0"/>
              <a:t>«27/12/2024 </a:t>
            </a:r>
            <a:r>
              <a:rPr lang="tr-TR" sz="2400" i="1" dirty="0"/>
              <a:t>tarihinden önce memur kadrosunda disiplin cezası almaksızın görev yapılan ve </a:t>
            </a:r>
            <a:r>
              <a:rPr lang="tr-TR" sz="2400" i="1" dirty="0" smtClean="0"/>
              <a:t>657 sayılı </a:t>
            </a:r>
            <a:r>
              <a:rPr lang="tr-TR" sz="2400" i="1" dirty="0"/>
              <a:t>Kanunun 64 üncü maddesinin dördüncü fıkrası kapsamında kademe ilerlemesine konu </a:t>
            </a:r>
            <a:r>
              <a:rPr lang="tr-TR" sz="2400" i="1" dirty="0" smtClean="0"/>
              <a:t>olmamış süreye </a:t>
            </a:r>
            <a:r>
              <a:rPr lang="tr-TR" sz="2400" i="1" dirty="0"/>
              <a:t>sözleşmeli personel pozisyonunda geçen süreler eklendiğinde bulunacak toplam süre sekiz </a:t>
            </a:r>
            <a:r>
              <a:rPr lang="tr-TR" sz="2400" i="1" dirty="0" smtClean="0"/>
              <a:t>yıldan </a:t>
            </a:r>
            <a:r>
              <a:rPr lang="tr-TR" sz="2400" b="1" i="1" dirty="0" smtClean="0"/>
              <a:t>az </a:t>
            </a:r>
            <a:r>
              <a:rPr lang="tr-TR" sz="2400" b="1" i="1" dirty="0"/>
              <a:t>ise </a:t>
            </a:r>
            <a:r>
              <a:rPr lang="tr-TR" sz="2400" i="1" dirty="0"/>
              <a:t>27/12/2024 tarihi itibarıyla ilave bir kademe ilerlemesi uygulanmayacak, bu süreler ile </a:t>
            </a:r>
            <a:r>
              <a:rPr lang="tr-TR" sz="2400" i="1" dirty="0" smtClean="0"/>
              <a:t>memur kadrosunda </a:t>
            </a:r>
            <a:r>
              <a:rPr lang="tr-TR" sz="2400" i="1" dirty="0"/>
              <a:t>disiplin cezası almaksızın görev yapılan sürelerin </a:t>
            </a:r>
            <a:r>
              <a:rPr lang="tr-TR" sz="2400" b="1" i="1" dirty="0"/>
              <a:t>toplamının sekiz yılı bulduğu </a:t>
            </a:r>
            <a:r>
              <a:rPr lang="tr-TR" sz="2400" b="1" i="1" dirty="0" smtClean="0"/>
              <a:t>tarih itibarıyla</a:t>
            </a:r>
            <a:r>
              <a:rPr lang="tr-TR" sz="2400" i="1" dirty="0" smtClean="0"/>
              <a:t> </a:t>
            </a:r>
            <a:r>
              <a:rPr lang="tr-TR" sz="2400" i="1" dirty="0"/>
              <a:t>657 sayılı Kanunun </a:t>
            </a:r>
            <a:r>
              <a:rPr lang="tr-TR" sz="2400" i="1" dirty="0" smtClean="0"/>
              <a:t>64’üncü </a:t>
            </a:r>
            <a:r>
              <a:rPr lang="tr-TR" sz="2400" i="1" dirty="0"/>
              <a:t>maddesinin dördüncü fıkrası kapsamında bir kademe </a:t>
            </a:r>
            <a:r>
              <a:rPr lang="tr-TR" sz="2400" i="1" dirty="0" smtClean="0"/>
              <a:t>ilerlemesi uygulanacaktır.</a:t>
            </a:r>
            <a:r>
              <a:rPr lang="tr-TR" sz="2400" i="1" dirty="0"/>
              <a:t> (CB </a:t>
            </a:r>
            <a:r>
              <a:rPr lang="tr-TR" sz="2400" i="1" dirty="0" smtClean="0"/>
              <a:t>Genel </a:t>
            </a:r>
            <a:r>
              <a:rPr lang="tr-TR" sz="2400" i="1" dirty="0"/>
              <a:t>Sek. </a:t>
            </a:r>
            <a:r>
              <a:rPr lang="tr-TR" sz="2400" i="1" dirty="0" smtClean="0"/>
              <a:t>PPGM-04.06.2025 </a:t>
            </a:r>
            <a:r>
              <a:rPr lang="tr-TR" sz="2400" i="1" dirty="0"/>
              <a:t>t.-303425 s. yazısının B-</a:t>
            </a:r>
            <a:r>
              <a:rPr lang="tr-TR" sz="2400" i="1" dirty="0" smtClean="0"/>
              <a:t>(ç) </a:t>
            </a:r>
            <a:r>
              <a:rPr lang="tr-TR" sz="2400" i="1" dirty="0"/>
              <a:t>Md</a:t>
            </a:r>
            <a:r>
              <a:rPr lang="tr-TR" sz="2400" i="1" dirty="0" smtClean="0"/>
              <a:t>.)»</a:t>
            </a:r>
          </a:p>
          <a:p>
            <a:pPr algn="just"/>
            <a:endParaRPr lang="tr-TR" sz="2400" dirty="0" smtClean="0"/>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116632"/>
            <a:ext cx="8229600" cy="1143000"/>
          </a:xfrm>
        </p:spPr>
        <p:txBody>
          <a:bodyPr>
            <a:normAutofit/>
          </a:bodyPr>
          <a:lstStyle/>
          <a:p>
            <a:pPr algn="ctr"/>
            <a:r>
              <a:rPr lang="tr-TR" sz="2700" dirty="0">
                <a:solidFill>
                  <a:srgbClr val="04617B"/>
                </a:solidFill>
                <a:latin typeface="Constantia"/>
              </a:rPr>
              <a:t>Örnekler (7537 Sayılı Kanun’un </a:t>
            </a:r>
            <a:r>
              <a:rPr lang="tr-TR" sz="2700" dirty="0" smtClean="0">
                <a:solidFill>
                  <a:srgbClr val="04617B"/>
                </a:solidFill>
                <a:latin typeface="Constantia"/>
              </a:rPr>
              <a:t>7’nci </a:t>
            </a:r>
            <a:r>
              <a:rPr lang="tr-TR" sz="2700" dirty="0">
                <a:solidFill>
                  <a:srgbClr val="04617B"/>
                </a:solidFill>
                <a:latin typeface="Constantia"/>
              </a:rPr>
              <a:t>Maddesi)</a:t>
            </a:r>
            <a:endParaRPr lang="tr-TR" sz="3700" dirty="0"/>
          </a:p>
        </p:txBody>
      </p:sp>
      <p:sp>
        <p:nvSpPr>
          <p:cNvPr id="3" name="2 İçerik Yer Tutucusu"/>
          <p:cNvSpPr>
            <a:spLocks noGrp="1"/>
          </p:cNvSpPr>
          <p:nvPr>
            <p:ph idx="1"/>
          </p:nvPr>
        </p:nvSpPr>
        <p:spPr>
          <a:xfrm>
            <a:off x="457200" y="1259632"/>
            <a:ext cx="8229600" cy="5409728"/>
          </a:xfrm>
        </p:spPr>
        <p:txBody>
          <a:bodyPr>
            <a:normAutofit fontScale="47500" lnSpcReduction="20000"/>
          </a:bodyPr>
          <a:lstStyle/>
          <a:p>
            <a:pPr>
              <a:buFont typeface="Wingdings" panose="05000000000000000000" pitchFamily="2" charset="2"/>
              <a:buChar char="Ø"/>
            </a:pPr>
            <a:endParaRPr lang="tr-TR" sz="2800" dirty="0" smtClean="0"/>
          </a:p>
          <a:p>
            <a:pPr>
              <a:buFont typeface="Wingdings" panose="05000000000000000000" pitchFamily="2" charset="2"/>
              <a:buChar char="Ø"/>
            </a:pPr>
            <a:r>
              <a:rPr lang="tr-TR" sz="2800" dirty="0" smtClean="0"/>
              <a:t>657 </a:t>
            </a:r>
            <a:r>
              <a:rPr lang="tr-TR" sz="2800" dirty="0"/>
              <a:t>sayılı Kanun’un 4/B maddesi kapsamında sözleşmeli personel olarak </a:t>
            </a:r>
            <a:r>
              <a:rPr lang="tr-TR" sz="2800" dirty="0" smtClean="0"/>
              <a:t>çalışırken memuriyete geçen ve </a:t>
            </a:r>
            <a:r>
              <a:rPr lang="tr-TR" sz="2800" dirty="0">
                <a:solidFill>
                  <a:srgbClr val="FF0000"/>
                </a:solidFill>
              </a:rPr>
              <a:t>yasa çıkış </a:t>
            </a:r>
            <a:r>
              <a:rPr lang="tr-TR" sz="2800" dirty="0" smtClean="0">
                <a:solidFill>
                  <a:srgbClr val="FF0000"/>
                </a:solidFill>
              </a:rPr>
              <a:t>tarihinden sonra</a:t>
            </a:r>
            <a:r>
              <a:rPr lang="tr-TR" sz="2800" dirty="0" smtClean="0"/>
              <a:t> memuriyetten çekilip yeniden memuriyete dönenlerin durumu</a:t>
            </a:r>
            <a:endParaRPr lang="tr-TR" sz="2800" dirty="0"/>
          </a:p>
          <a:p>
            <a:endParaRPr lang="tr-TR" sz="2800" dirty="0" smtClean="0"/>
          </a:p>
          <a:p>
            <a:pPr marL="0" indent="0">
              <a:buNone/>
            </a:pPr>
            <a:endParaRPr lang="tr-TR" sz="2800" dirty="0" smtClean="0"/>
          </a:p>
          <a:p>
            <a:pPr algn="just"/>
            <a:r>
              <a:rPr lang="tr-TR" sz="2800" b="1" dirty="0"/>
              <a:t>Örnek 5- </a:t>
            </a:r>
            <a:r>
              <a:rPr lang="tr-TR" sz="2800" dirty="0"/>
              <a:t>06/01/2021 tarihinde 657 sayılı </a:t>
            </a:r>
            <a:r>
              <a:rPr lang="tr-TR" sz="2800" dirty="0" smtClean="0"/>
              <a:t>Kanun’un 4’üncü </a:t>
            </a:r>
            <a:r>
              <a:rPr lang="tr-TR" sz="2800" dirty="0"/>
              <a:t>maddesinin (B) fıkrası </a:t>
            </a:r>
            <a:r>
              <a:rPr lang="tr-TR" sz="2800" dirty="0" smtClean="0"/>
              <a:t>kapsamındaki sözleşmeli </a:t>
            </a:r>
            <a:r>
              <a:rPr lang="tr-TR" sz="2800" dirty="0"/>
              <a:t>personel pozisyonunda çalışmaya başlayan ve mezkûr </a:t>
            </a:r>
            <a:r>
              <a:rPr lang="tr-TR" sz="2800" dirty="0" smtClean="0"/>
              <a:t>Kanun’un </a:t>
            </a:r>
            <a:r>
              <a:rPr lang="tr-TR" sz="2800" b="1" dirty="0" smtClean="0"/>
              <a:t>geçici 48’inci </a:t>
            </a:r>
            <a:r>
              <a:rPr lang="tr-TR" sz="2800" dirty="0" smtClean="0"/>
              <a:t>maddesi çerçevesinde </a:t>
            </a:r>
            <a:r>
              <a:rPr lang="tr-TR" sz="2800" dirty="0"/>
              <a:t>06/03/2023 tarihinde memur kadrosuna atandıktan sonra 06/01/2025 </a:t>
            </a:r>
            <a:r>
              <a:rPr lang="tr-TR" sz="2800" dirty="0" smtClean="0"/>
              <a:t>tarihinde memuriyetten </a:t>
            </a:r>
            <a:r>
              <a:rPr lang="tr-TR" sz="2800" dirty="0"/>
              <a:t>çekilen ve memuriyetten çekildiği tarih itibarıyla herhangi bir disiplin cezası </a:t>
            </a:r>
            <a:r>
              <a:rPr lang="tr-TR" sz="2800" dirty="0" smtClean="0"/>
              <a:t>almayan ilgili</a:t>
            </a:r>
            <a:r>
              <a:rPr lang="tr-TR" sz="2800" dirty="0"/>
              <a:t>, 06/01/2026 tarihinde tekrar memuriyete başladığında, 06/01/2030 tarihine kadar herhangi </a:t>
            </a:r>
            <a:r>
              <a:rPr lang="tr-TR" sz="2800" dirty="0" smtClean="0"/>
              <a:t>bir disiplin </a:t>
            </a:r>
            <a:r>
              <a:rPr lang="tr-TR" sz="2800" dirty="0"/>
              <a:t>cezası almadan görev yaptığı takdirde hakkında 657 sayılı Kanunun 64 üncü </a:t>
            </a:r>
            <a:r>
              <a:rPr lang="tr-TR" sz="2800" dirty="0" smtClean="0"/>
              <a:t>maddesinin dördüncü </a:t>
            </a:r>
            <a:r>
              <a:rPr lang="tr-TR" sz="2800" dirty="0"/>
              <a:t>fıkrası hükmü gereği bir kademe ilerlemesi uygulanacaktır</a:t>
            </a:r>
            <a:r>
              <a:rPr lang="tr-TR" sz="2800" dirty="0" smtClean="0"/>
              <a:t>.</a:t>
            </a:r>
          </a:p>
          <a:p>
            <a:pPr algn="just"/>
            <a:endParaRPr lang="tr-TR" sz="2800" dirty="0" smtClean="0"/>
          </a:p>
          <a:p>
            <a:pPr marL="0" indent="0" algn="just">
              <a:buNone/>
            </a:pPr>
            <a:r>
              <a:rPr lang="tr-TR" sz="2800" dirty="0"/>
              <a:t> </a:t>
            </a:r>
            <a:r>
              <a:rPr lang="tr-TR" sz="2800" dirty="0" smtClean="0"/>
              <a:t>   06/01/2021  </a:t>
            </a:r>
            <a:r>
              <a:rPr lang="tr-TR" sz="2800" dirty="0"/>
              <a:t>4/</a:t>
            </a:r>
            <a:r>
              <a:rPr lang="tr-TR" sz="2800" dirty="0" err="1"/>
              <a:t>B’li</a:t>
            </a:r>
            <a:r>
              <a:rPr lang="tr-TR" sz="2800" dirty="0"/>
              <a:t> sözleşmeli </a:t>
            </a:r>
            <a:r>
              <a:rPr lang="tr-TR" sz="2800" dirty="0" smtClean="0"/>
              <a:t>olarak </a:t>
            </a:r>
            <a:r>
              <a:rPr lang="tr-TR" sz="2800" dirty="0"/>
              <a:t>göreve başlama/A Üniversitesi</a:t>
            </a:r>
          </a:p>
          <a:p>
            <a:pPr marL="0" indent="0" algn="just">
              <a:buNone/>
            </a:pPr>
            <a:r>
              <a:rPr lang="tr-TR" sz="2800" u="sng" dirty="0" smtClean="0"/>
              <a:t>    06/01/2025 </a:t>
            </a:r>
            <a:r>
              <a:rPr lang="tr-TR" sz="2800" dirty="0" smtClean="0"/>
              <a:t> 4/</a:t>
            </a:r>
            <a:r>
              <a:rPr lang="tr-TR" sz="2800" dirty="0" err="1" smtClean="0"/>
              <a:t>B’li</a:t>
            </a:r>
            <a:r>
              <a:rPr lang="tr-TR" sz="2800" dirty="0" smtClean="0"/>
              <a:t> iken memur kadrosuna geçtikten sonra görevden çekilme/A </a:t>
            </a:r>
            <a:r>
              <a:rPr lang="tr-TR" sz="2800" dirty="0"/>
              <a:t>Üniversitesi </a:t>
            </a:r>
            <a:endParaRPr lang="tr-TR" sz="2800" dirty="0" smtClean="0"/>
          </a:p>
          <a:p>
            <a:pPr marL="0" indent="0" algn="just">
              <a:buNone/>
            </a:pPr>
            <a:r>
              <a:rPr lang="tr-TR" sz="2800" dirty="0"/>
              <a:t> </a:t>
            </a:r>
            <a:r>
              <a:rPr lang="tr-TR" sz="2800" dirty="0" smtClean="0"/>
              <a:t>               4 yıl</a:t>
            </a:r>
            <a:endParaRPr lang="tr-TR" sz="2800" dirty="0"/>
          </a:p>
          <a:p>
            <a:pPr marL="0" indent="0" algn="just">
              <a:buNone/>
            </a:pPr>
            <a:endParaRPr lang="tr-TR" sz="2800" dirty="0"/>
          </a:p>
          <a:p>
            <a:pPr lvl="0" algn="just">
              <a:buClr>
                <a:srgbClr val="0BD0D9"/>
              </a:buClr>
              <a:buFont typeface="Wingdings" panose="05000000000000000000" pitchFamily="2" charset="2"/>
              <a:buChar char="Ø"/>
            </a:pPr>
            <a:r>
              <a:rPr lang="tr-TR" sz="2800" dirty="0">
                <a:solidFill>
                  <a:prstClr val="black"/>
                </a:solidFill>
              </a:rPr>
              <a:t>Bu süre, değerlendirme şartlarından olan </a:t>
            </a:r>
            <a:r>
              <a:rPr lang="tr-TR" sz="2800" i="1" dirty="0">
                <a:solidFill>
                  <a:prstClr val="black"/>
                </a:solidFill>
              </a:rPr>
              <a:t>«... 657 sayılı Kanun’un geçici 37’nci, geçici 41’inci ve geçici 48’inci maddelerine istinaden memur kadrolarına atanmış olmaları ve 7537 sayılı Kanun’un yürürlüğe girdiği </a:t>
            </a:r>
            <a:r>
              <a:rPr lang="tr-TR" sz="2800" b="1" i="1" dirty="0">
                <a:solidFill>
                  <a:prstClr val="black"/>
                </a:solidFill>
              </a:rPr>
              <a:t>27/12/2024 tarihi itibarıyla memur kadrolarında bulunmaları gerekmektedir.</a:t>
            </a:r>
            <a:r>
              <a:rPr lang="tr-TR" sz="2800" i="1" dirty="0">
                <a:solidFill>
                  <a:prstClr val="black"/>
                </a:solidFill>
              </a:rPr>
              <a:t> (CB Genel Sek. PPGM-04.06.2025 t.-303425 s. yazısının B-(a) Md.)» </a:t>
            </a:r>
            <a:r>
              <a:rPr lang="tr-TR" sz="2800" dirty="0">
                <a:solidFill>
                  <a:prstClr val="black"/>
                </a:solidFill>
              </a:rPr>
              <a:t>ile </a:t>
            </a:r>
            <a:r>
              <a:rPr lang="tr-TR" sz="2800" i="1" dirty="0">
                <a:solidFill>
                  <a:prstClr val="black"/>
                </a:solidFill>
              </a:rPr>
              <a:t>«</a:t>
            </a:r>
            <a:r>
              <a:rPr lang="tr-TR" sz="2800" b="1" i="1" dirty="0">
                <a:solidFill>
                  <a:prstClr val="black"/>
                </a:solidFill>
              </a:rPr>
              <a:t>Memur kadrolarına atanmalarına imkan sağlayan sözleşmeli personel pozisyonunda geçen hizmet sürelerinin tamamı </a:t>
            </a:r>
            <a:r>
              <a:rPr lang="tr-TR" sz="2800" i="1" dirty="0">
                <a:solidFill>
                  <a:prstClr val="black"/>
                </a:solidFill>
              </a:rPr>
              <a:t>657 sayılı Kanun’un 64’üncü maddesinin dördüncü fıkrası kapsamında değerlendirilecektir. (CB Genel Sek. PPGM-04.06.2025 t.-303425 s. yazısının B-(b) Md.)» </a:t>
            </a:r>
            <a:r>
              <a:rPr lang="tr-TR" sz="2800" dirty="0">
                <a:solidFill>
                  <a:prstClr val="black"/>
                </a:solidFill>
              </a:rPr>
              <a:t>hükmüne </a:t>
            </a:r>
            <a:r>
              <a:rPr lang="tr-TR" sz="2800" b="1" dirty="0" smtClean="0">
                <a:solidFill>
                  <a:prstClr val="black"/>
                </a:solidFill>
              </a:rPr>
              <a:t>uygun olduğundan </a:t>
            </a:r>
            <a:r>
              <a:rPr lang="tr-TR" sz="2800" b="1" dirty="0" smtClean="0">
                <a:solidFill>
                  <a:srgbClr val="FF0000"/>
                </a:solidFill>
              </a:rPr>
              <a:t>değerlendirilebilecek sürelerdendir</a:t>
            </a:r>
            <a:r>
              <a:rPr lang="tr-TR" sz="2800" b="1" dirty="0">
                <a:solidFill>
                  <a:prstClr val="black"/>
                </a:solidFill>
              </a:rPr>
              <a:t>. Bu </a:t>
            </a:r>
            <a:r>
              <a:rPr lang="tr-TR" sz="2800" b="1" dirty="0" smtClean="0">
                <a:solidFill>
                  <a:prstClr val="black"/>
                </a:solidFill>
              </a:rPr>
              <a:t>durumda </a:t>
            </a:r>
            <a:r>
              <a:rPr lang="tr-TR" sz="2800" b="1" dirty="0" smtClean="0">
                <a:solidFill>
                  <a:srgbClr val="FF0000"/>
                </a:solidFill>
              </a:rPr>
              <a:t>bu süreye ilave olarak;</a:t>
            </a:r>
            <a:endParaRPr lang="tr-TR" sz="2800" b="1" dirty="0">
              <a:solidFill>
                <a:srgbClr val="FF0000"/>
              </a:solidFill>
            </a:endParaRPr>
          </a:p>
          <a:p>
            <a:pPr marL="0" indent="0" algn="just">
              <a:buNone/>
            </a:pPr>
            <a:r>
              <a:rPr lang="tr-TR" sz="2800" dirty="0" smtClean="0"/>
              <a:t> </a:t>
            </a:r>
            <a:endParaRPr lang="tr-TR" sz="2800" dirty="0"/>
          </a:p>
          <a:p>
            <a:pPr marL="0" indent="0" algn="just">
              <a:buNone/>
            </a:pPr>
            <a:r>
              <a:rPr lang="tr-TR" sz="2800" dirty="0"/>
              <a:t>  </a:t>
            </a:r>
            <a:r>
              <a:rPr lang="tr-TR" sz="2800" dirty="0" smtClean="0"/>
              <a:t> 06/01/2026  Çekilme sonrası yeniden memuriyete başlama/A ya da B </a:t>
            </a:r>
            <a:r>
              <a:rPr lang="tr-TR" sz="2800" dirty="0"/>
              <a:t>Üniversitesi</a:t>
            </a:r>
          </a:p>
          <a:p>
            <a:pPr marL="0" indent="0" algn="just">
              <a:buNone/>
            </a:pPr>
            <a:r>
              <a:rPr lang="tr-TR" sz="2800" u="sng" dirty="0"/>
              <a:t>+ </a:t>
            </a:r>
            <a:r>
              <a:rPr lang="tr-TR" sz="2800" u="sng" dirty="0" smtClean="0"/>
              <a:t>                 4 </a:t>
            </a:r>
            <a:r>
              <a:rPr lang="tr-TR" sz="2800" dirty="0" smtClean="0"/>
              <a:t> Yıl kesintisiz (memur</a:t>
            </a:r>
            <a:r>
              <a:rPr lang="tr-TR" sz="2800" dirty="0"/>
              <a:t>) çalışma/A </a:t>
            </a:r>
            <a:r>
              <a:rPr lang="tr-TR" sz="2800" dirty="0" smtClean="0"/>
              <a:t>ya da B Üniversitesi</a:t>
            </a:r>
            <a:endParaRPr lang="tr-TR" sz="2800" dirty="0"/>
          </a:p>
          <a:p>
            <a:pPr marL="0" indent="0" algn="just">
              <a:buNone/>
            </a:pPr>
            <a:r>
              <a:rPr lang="tr-TR" sz="2800" dirty="0" smtClean="0"/>
              <a:t>   06/01/2030</a:t>
            </a:r>
            <a:r>
              <a:rPr lang="tr-TR" sz="2800" dirty="0"/>
              <a:t>	</a:t>
            </a:r>
            <a:r>
              <a:rPr lang="tr-TR" sz="2800" dirty="0" smtClean="0"/>
              <a:t> </a:t>
            </a:r>
            <a:r>
              <a:rPr lang="tr-TR" sz="2800" dirty="0"/>
              <a:t>tarihinde bir kademe ilerlemesini hak eder. </a:t>
            </a:r>
          </a:p>
          <a:p>
            <a:pPr marL="0" indent="0" algn="just">
              <a:buNone/>
            </a:pP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6044" y="-171400"/>
            <a:ext cx="8229600" cy="1143000"/>
          </a:xfrm>
        </p:spPr>
        <p:txBody>
          <a:bodyPr>
            <a:normAutofit/>
          </a:bodyPr>
          <a:lstStyle/>
          <a:p>
            <a:pPr algn="ctr"/>
            <a:r>
              <a:rPr lang="tr-TR" sz="2700" dirty="0">
                <a:solidFill>
                  <a:srgbClr val="04617B"/>
                </a:solidFill>
                <a:latin typeface="Constantia"/>
              </a:rPr>
              <a:t>Örnekler (7537 Sayılı Kanun’un </a:t>
            </a:r>
            <a:r>
              <a:rPr lang="tr-TR" sz="2700" dirty="0" smtClean="0">
                <a:solidFill>
                  <a:srgbClr val="04617B"/>
                </a:solidFill>
                <a:latin typeface="Constantia"/>
              </a:rPr>
              <a:t>7’nci </a:t>
            </a:r>
            <a:r>
              <a:rPr lang="tr-TR" sz="2700" dirty="0">
                <a:solidFill>
                  <a:srgbClr val="04617B"/>
                </a:solidFill>
                <a:latin typeface="Constantia"/>
              </a:rPr>
              <a:t>Maddesi)</a:t>
            </a:r>
            <a:endParaRPr lang="tr-TR" sz="3700" dirty="0"/>
          </a:p>
        </p:txBody>
      </p:sp>
      <p:sp>
        <p:nvSpPr>
          <p:cNvPr id="3" name="İçerik Yer Tutucusu 2"/>
          <p:cNvSpPr>
            <a:spLocks noGrp="1"/>
          </p:cNvSpPr>
          <p:nvPr>
            <p:ph idx="1"/>
          </p:nvPr>
        </p:nvSpPr>
        <p:spPr>
          <a:xfrm>
            <a:off x="457200" y="971600"/>
            <a:ext cx="8507288" cy="5886400"/>
          </a:xfrm>
        </p:spPr>
        <p:txBody>
          <a:bodyPr>
            <a:normAutofit fontScale="25000" lnSpcReduction="20000"/>
          </a:bodyPr>
          <a:lstStyle/>
          <a:p>
            <a:endParaRPr lang="tr-TR" dirty="0" smtClean="0"/>
          </a:p>
          <a:p>
            <a:pPr algn="just">
              <a:buFont typeface="Wingdings" panose="05000000000000000000" pitchFamily="2" charset="2"/>
              <a:buChar char="Ø"/>
            </a:pPr>
            <a:r>
              <a:rPr lang="tr-TR" sz="4800" dirty="0"/>
              <a:t>657 sayılı Kanun’un 4/B maddesi kapsamında sözleşmeli personel olarak çalışırken memuriyete geçen ve </a:t>
            </a:r>
            <a:r>
              <a:rPr lang="tr-TR" sz="4800" dirty="0">
                <a:solidFill>
                  <a:srgbClr val="FF0000"/>
                </a:solidFill>
              </a:rPr>
              <a:t>yasa çıkış tarihinden </a:t>
            </a:r>
            <a:r>
              <a:rPr lang="tr-TR" sz="4800" dirty="0" smtClean="0">
                <a:solidFill>
                  <a:srgbClr val="FF0000"/>
                </a:solidFill>
              </a:rPr>
              <a:t>önce </a:t>
            </a:r>
            <a:r>
              <a:rPr lang="tr-TR" sz="4800" dirty="0"/>
              <a:t>memuriyetten çekilip </a:t>
            </a:r>
            <a:r>
              <a:rPr lang="tr-TR" sz="4800" dirty="0" smtClean="0"/>
              <a:t>yasa çıkış tarihinden sonra yeniden </a:t>
            </a:r>
            <a:r>
              <a:rPr lang="tr-TR" sz="4800" dirty="0"/>
              <a:t>memuriyete dönenlerin durumu</a:t>
            </a:r>
          </a:p>
          <a:p>
            <a:endParaRPr lang="tr-TR" sz="4800" dirty="0" smtClean="0"/>
          </a:p>
          <a:p>
            <a:pPr algn="just"/>
            <a:r>
              <a:rPr lang="tr-TR" sz="4800" b="1" dirty="0"/>
              <a:t>Örnek 6- </a:t>
            </a:r>
            <a:r>
              <a:rPr lang="tr-TR" sz="4800" dirty="0"/>
              <a:t>02/01/2011 tarihinde 657 sayılı </a:t>
            </a:r>
            <a:r>
              <a:rPr lang="tr-TR" sz="4800" dirty="0" smtClean="0"/>
              <a:t>Kanun’un 4’üncü </a:t>
            </a:r>
            <a:r>
              <a:rPr lang="tr-TR" sz="4800" dirty="0"/>
              <a:t>maddesinin (B) fıkrası </a:t>
            </a:r>
            <a:r>
              <a:rPr lang="tr-TR" sz="4800" dirty="0" smtClean="0"/>
              <a:t>kapsamındaki sözleşmeli </a:t>
            </a:r>
            <a:r>
              <a:rPr lang="tr-TR" sz="4800" dirty="0"/>
              <a:t>personel pozisyonunda çalışmaya başlayan ve mezkûr </a:t>
            </a:r>
            <a:r>
              <a:rPr lang="tr-TR" sz="4800" dirty="0" smtClean="0"/>
              <a:t>Kanun’un </a:t>
            </a:r>
            <a:r>
              <a:rPr lang="tr-TR" sz="4800" b="1" dirty="0"/>
              <a:t>geçici </a:t>
            </a:r>
            <a:r>
              <a:rPr lang="tr-TR" sz="4800" b="1" dirty="0" smtClean="0"/>
              <a:t>41’inci </a:t>
            </a:r>
            <a:r>
              <a:rPr lang="tr-TR" sz="4800" dirty="0" smtClean="0"/>
              <a:t>maddesi çerçevesinde </a:t>
            </a:r>
            <a:r>
              <a:rPr lang="tr-TR" sz="4800" dirty="0"/>
              <a:t>02/09/2013 tarihinde memur kadrosuna atandıktan sonra 02/09/2020 </a:t>
            </a:r>
            <a:r>
              <a:rPr lang="tr-TR" sz="4800" dirty="0" smtClean="0"/>
              <a:t>tarihinde memuriyetten </a:t>
            </a:r>
            <a:r>
              <a:rPr lang="tr-TR" sz="4800" dirty="0"/>
              <a:t>çekilen ve memuriyetten çekildiği tarih itibarıyla herhangi bir disiplin cezası </a:t>
            </a:r>
            <a:r>
              <a:rPr lang="tr-TR" sz="4800" dirty="0" smtClean="0"/>
              <a:t>almayan ilgili</a:t>
            </a:r>
            <a:r>
              <a:rPr lang="tr-TR" sz="4800" dirty="0"/>
              <a:t>, 14/02/2025 tarihinde (7537 sayılı Kanunun yürürlüğe girdiği 27/12/2024 tarihinden sonra) </a:t>
            </a:r>
            <a:r>
              <a:rPr lang="tr-TR" sz="4800" dirty="0" smtClean="0"/>
              <a:t>tekrar memuriyete </a:t>
            </a:r>
            <a:r>
              <a:rPr lang="tr-TR" sz="4800" dirty="0"/>
              <a:t>atandığında, 14/02/2026 tarihine kadar herhangi bir disiplin cezası almadan görev </a:t>
            </a:r>
            <a:r>
              <a:rPr lang="tr-TR" sz="4800" dirty="0" smtClean="0"/>
              <a:t>yaptığı takdirde </a:t>
            </a:r>
            <a:r>
              <a:rPr lang="tr-TR" sz="4800" dirty="0"/>
              <a:t>hakkında 657 sayılı Kanunun 64 üncü maddesinin dördüncü fıkrası hükmü gereği bir </a:t>
            </a:r>
            <a:r>
              <a:rPr lang="tr-TR" sz="4800" dirty="0" smtClean="0"/>
              <a:t>kademe ilerlemesi </a:t>
            </a:r>
            <a:r>
              <a:rPr lang="tr-TR" sz="4800" dirty="0"/>
              <a:t>uygulanacaktır. İlgilinin 7537 sayılı Kanunun </a:t>
            </a:r>
            <a:r>
              <a:rPr lang="tr-TR" sz="4800" b="1" dirty="0"/>
              <a:t>yürürlüğe girdiği tarih itibarıyla </a:t>
            </a:r>
            <a:r>
              <a:rPr lang="tr-TR" sz="4800" b="1" dirty="0" smtClean="0"/>
              <a:t>memur kadrosunda </a:t>
            </a:r>
            <a:r>
              <a:rPr lang="tr-TR" sz="4800" b="1" dirty="0"/>
              <a:t>olmaması sebebiyle </a:t>
            </a:r>
            <a:r>
              <a:rPr lang="tr-TR" sz="4800" dirty="0"/>
              <a:t>bahse konu sözleşmeli personel pozisyonunda geçen süreleri 657 </a:t>
            </a:r>
            <a:r>
              <a:rPr lang="tr-TR" sz="4800" dirty="0" smtClean="0"/>
              <a:t>sayılı Kanunun </a:t>
            </a:r>
            <a:r>
              <a:rPr lang="tr-TR" sz="4800" dirty="0"/>
              <a:t>64 üncü maddesinin dördüncü fıkrası kapsamında </a:t>
            </a:r>
            <a:r>
              <a:rPr lang="tr-TR" sz="4800" b="1" dirty="0"/>
              <a:t>değerlendirilemeyecektir</a:t>
            </a:r>
            <a:r>
              <a:rPr lang="tr-TR" sz="4800" b="1" dirty="0" smtClean="0"/>
              <a:t>.</a:t>
            </a:r>
          </a:p>
          <a:p>
            <a:pPr algn="just"/>
            <a:endParaRPr lang="tr-TR" sz="2400" dirty="0" smtClean="0"/>
          </a:p>
          <a:p>
            <a:pPr marL="0" indent="0" algn="just">
              <a:buNone/>
            </a:pPr>
            <a:r>
              <a:rPr lang="tr-TR" sz="4800" dirty="0"/>
              <a:t> </a:t>
            </a:r>
            <a:r>
              <a:rPr lang="tr-TR" sz="4800" dirty="0" smtClean="0"/>
              <a:t>   02/01/2011     </a:t>
            </a:r>
            <a:r>
              <a:rPr lang="tr-TR" sz="4800" dirty="0"/>
              <a:t>4/</a:t>
            </a:r>
            <a:r>
              <a:rPr lang="tr-TR" sz="4800" dirty="0" err="1"/>
              <a:t>B’li</a:t>
            </a:r>
            <a:r>
              <a:rPr lang="tr-TR" sz="4800" dirty="0"/>
              <a:t> sözleşmeli olarak göreve başlama/A Üniversitesi</a:t>
            </a:r>
          </a:p>
          <a:p>
            <a:pPr marL="0" indent="0" algn="just">
              <a:buNone/>
            </a:pPr>
            <a:r>
              <a:rPr lang="tr-TR" sz="4800" u="sng" dirty="0" smtClean="0"/>
              <a:t>    02/09/2013  </a:t>
            </a:r>
            <a:r>
              <a:rPr lang="tr-TR" sz="4800" dirty="0" smtClean="0"/>
              <a:t> </a:t>
            </a:r>
            <a:r>
              <a:rPr lang="tr-TR" sz="4800" dirty="0"/>
              <a:t>4/</a:t>
            </a:r>
            <a:r>
              <a:rPr lang="tr-TR" sz="4800" dirty="0" err="1"/>
              <a:t>B’li</a:t>
            </a:r>
            <a:r>
              <a:rPr lang="tr-TR" sz="4800" dirty="0"/>
              <a:t> iken memur kadrosuna </a:t>
            </a:r>
            <a:r>
              <a:rPr lang="tr-TR" sz="4800" dirty="0" smtClean="0"/>
              <a:t>atanma/A Üniversitesi </a:t>
            </a:r>
            <a:endParaRPr lang="tr-TR" sz="4800" dirty="0"/>
          </a:p>
          <a:p>
            <a:pPr marL="0" indent="0" algn="just">
              <a:buNone/>
            </a:pPr>
            <a:r>
              <a:rPr lang="tr-TR" sz="4800" dirty="0"/>
              <a:t>       </a:t>
            </a:r>
            <a:r>
              <a:rPr lang="tr-TR" sz="4800" dirty="0" smtClean="0"/>
              <a:t> 2 yıl 8 ay   4/</a:t>
            </a:r>
            <a:r>
              <a:rPr lang="tr-TR" sz="4800" dirty="0" err="1" smtClean="0"/>
              <a:t>B’li</a:t>
            </a:r>
            <a:r>
              <a:rPr lang="tr-TR" sz="4800" dirty="0" smtClean="0"/>
              <a:t> süresi</a:t>
            </a:r>
            <a:endParaRPr lang="tr-TR" sz="4800" dirty="0"/>
          </a:p>
          <a:p>
            <a:pPr marL="0" indent="0" algn="just">
              <a:buNone/>
            </a:pPr>
            <a:endParaRPr lang="tr-TR" sz="2400" dirty="0"/>
          </a:p>
          <a:p>
            <a:pPr algn="just">
              <a:buClr>
                <a:srgbClr val="0BD0D9"/>
              </a:buClr>
              <a:buFont typeface="Wingdings" panose="05000000000000000000" pitchFamily="2" charset="2"/>
              <a:buChar char="Ø"/>
            </a:pPr>
            <a:r>
              <a:rPr lang="tr-TR" sz="4800" dirty="0">
                <a:solidFill>
                  <a:prstClr val="black"/>
                </a:solidFill>
              </a:rPr>
              <a:t>Bu süre, değerlendirme şartlarından olan </a:t>
            </a:r>
            <a:r>
              <a:rPr lang="tr-TR" sz="4800" i="1" dirty="0">
                <a:solidFill>
                  <a:prstClr val="black"/>
                </a:solidFill>
              </a:rPr>
              <a:t>«... 657 sayılı Kanun’un geçici 37’nci, geçici 41’inci ve geçici 48’inci maddelerine istinaden memur kadrolarına atanmış olmaları ve 7537 sayılı Kanun’un yürürlüğe girdiği </a:t>
            </a:r>
            <a:r>
              <a:rPr lang="tr-TR" sz="4800" b="1" i="1" dirty="0">
                <a:solidFill>
                  <a:prstClr val="black"/>
                </a:solidFill>
              </a:rPr>
              <a:t>27/12/2024 tarihi itibarıyla memur kadrolarında bulunmaları gerekmektedir.</a:t>
            </a:r>
            <a:r>
              <a:rPr lang="tr-TR" sz="4800" i="1" dirty="0">
                <a:solidFill>
                  <a:prstClr val="black"/>
                </a:solidFill>
              </a:rPr>
              <a:t> (CB Genel Sek. PPGM-04.06.2025 t.-303425 s. yazısının B-(a) Md.)» </a:t>
            </a:r>
            <a:r>
              <a:rPr lang="tr-TR" sz="4800" dirty="0">
                <a:solidFill>
                  <a:prstClr val="black"/>
                </a:solidFill>
              </a:rPr>
              <a:t>ile </a:t>
            </a:r>
            <a:r>
              <a:rPr lang="tr-TR" sz="4800" i="1" dirty="0">
                <a:solidFill>
                  <a:prstClr val="black"/>
                </a:solidFill>
              </a:rPr>
              <a:t>«Memur kadrolarına atanmalarına imkan sağlayan sözleşmeli personel pozisyonunda geçen hizmet sürelerinin tamamı 657 sayılı Kanun’un 64’üncü maddesinin dördüncü fıkrası kapsamında değerlendirilecektir. (CB Genel Sek. PPGM-04.06.2025 t.-303425 s. yazısının B-(b) Md.)» </a:t>
            </a:r>
            <a:r>
              <a:rPr lang="tr-TR" sz="4800" dirty="0"/>
              <a:t>hükmüne aykırılık teşkil ettiğinden değerlendirilebilecek sürelerden değildir. Bu durumda;</a:t>
            </a:r>
          </a:p>
          <a:p>
            <a:pPr lvl="0" algn="just">
              <a:buClr>
                <a:srgbClr val="0BD0D9"/>
              </a:buClr>
              <a:buFont typeface="Wingdings" panose="05000000000000000000" pitchFamily="2" charset="2"/>
              <a:buChar char="Ø"/>
            </a:pPr>
            <a:endParaRPr lang="tr-TR" sz="4800" b="1" dirty="0">
              <a:solidFill>
                <a:srgbClr val="FF0000"/>
              </a:solidFill>
            </a:endParaRPr>
          </a:p>
          <a:p>
            <a:pPr marL="0" indent="0" algn="just">
              <a:buNone/>
            </a:pPr>
            <a:r>
              <a:rPr lang="tr-TR" sz="4800" dirty="0"/>
              <a:t> </a:t>
            </a:r>
            <a:r>
              <a:rPr lang="tr-TR" sz="4800" dirty="0" smtClean="0"/>
              <a:t>    02/09/2013   </a:t>
            </a:r>
            <a:r>
              <a:rPr lang="tr-TR" sz="4800" dirty="0"/>
              <a:t>4/</a:t>
            </a:r>
            <a:r>
              <a:rPr lang="tr-TR" sz="4800" dirty="0" err="1"/>
              <a:t>B’li</a:t>
            </a:r>
            <a:r>
              <a:rPr lang="tr-TR" sz="4800" dirty="0"/>
              <a:t> </a:t>
            </a:r>
            <a:r>
              <a:rPr lang="tr-TR" sz="4800" dirty="0" smtClean="0"/>
              <a:t>iken memur kadrosuna atanma/A </a:t>
            </a:r>
            <a:r>
              <a:rPr lang="tr-TR" sz="4800" dirty="0"/>
              <a:t>Üniversitesi</a:t>
            </a:r>
          </a:p>
          <a:p>
            <a:pPr marL="0" indent="0" algn="just">
              <a:buNone/>
            </a:pPr>
            <a:r>
              <a:rPr lang="tr-TR" sz="4800" dirty="0"/>
              <a:t> </a:t>
            </a:r>
            <a:r>
              <a:rPr lang="tr-TR" sz="4800" u="sng" dirty="0"/>
              <a:t> </a:t>
            </a:r>
            <a:r>
              <a:rPr lang="tr-TR" sz="4800" u="sng" dirty="0" smtClean="0"/>
              <a:t>  02/09/2020  </a:t>
            </a:r>
            <a:r>
              <a:rPr lang="tr-TR" sz="4800" dirty="0" smtClean="0"/>
              <a:t> Memur kad</a:t>
            </a:r>
            <a:r>
              <a:rPr lang="tr-TR" sz="4800" dirty="0" smtClean="0">
                <a:solidFill>
                  <a:prstClr val="black"/>
                </a:solidFill>
              </a:rPr>
              <a:t>rosuna geçtikten sonra görevden çekilme/A </a:t>
            </a:r>
            <a:r>
              <a:rPr lang="tr-TR" sz="4800" dirty="0" smtClean="0"/>
              <a:t>Üniversitesi </a:t>
            </a:r>
            <a:endParaRPr lang="tr-TR" sz="4800" dirty="0"/>
          </a:p>
          <a:p>
            <a:pPr marL="0" indent="0" algn="just">
              <a:buNone/>
            </a:pPr>
            <a:r>
              <a:rPr lang="tr-TR" sz="4800" dirty="0"/>
              <a:t>                </a:t>
            </a:r>
            <a:r>
              <a:rPr lang="tr-TR" sz="4800" dirty="0" smtClean="0"/>
              <a:t>7 yıl    Memuriyet süresi-1</a:t>
            </a:r>
            <a:endParaRPr lang="tr-TR" sz="4800" dirty="0"/>
          </a:p>
          <a:p>
            <a:pPr marL="0" indent="0" algn="just">
              <a:buNone/>
            </a:pPr>
            <a:endParaRPr lang="tr-TR" sz="4800" dirty="0"/>
          </a:p>
          <a:p>
            <a:pPr marL="0" indent="0" algn="just">
              <a:buNone/>
            </a:pPr>
            <a:r>
              <a:rPr lang="tr-TR" sz="4800" dirty="0"/>
              <a:t>   </a:t>
            </a:r>
            <a:r>
              <a:rPr lang="tr-TR" sz="4800" dirty="0" smtClean="0"/>
              <a:t>14/02/2025  </a:t>
            </a:r>
            <a:r>
              <a:rPr lang="tr-TR" sz="4800" dirty="0"/>
              <a:t>Çekilme sonrası yeniden memuriyete başlama/A ya da B Üniversitesi</a:t>
            </a:r>
          </a:p>
          <a:p>
            <a:pPr marL="0" indent="0" algn="just">
              <a:buNone/>
            </a:pPr>
            <a:r>
              <a:rPr lang="tr-TR" sz="4800" u="sng" dirty="0" smtClean="0"/>
              <a:t>   14/02/2026</a:t>
            </a:r>
            <a:r>
              <a:rPr lang="tr-TR" sz="4800" dirty="0" smtClean="0"/>
              <a:t>  Kesintisiz </a:t>
            </a:r>
            <a:r>
              <a:rPr lang="tr-TR" sz="4800" dirty="0"/>
              <a:t>(memur) çalışma/A ya da B </a:t>
            </a:r>
            <a:r>
              <a:rPr lang="tr-TR" sz="4800" dirty="0" smtClean="0"/>
              <a:t>Üniversitesi              </a:t>
            </a:r>
          </a:p>
          <a:p>
            <a:pPr marL="0" indent="0" algn="just">
              <a:buNone/>
            </a:pPr>
            <a:r>
              <a:rPr lang="tr-TR" sz="4800" dirty="0"/>
              <a:t> </a:t>
            </a:r>
            <a:r>
              <a:rPr lang="tr-TR" sz="4800" dirty="0" smtClean="0"/>
              <a:t>                1 yıl Memuriyet </a:t>
            </a:r>
            <a:r>
              <a:rPr lang="tr-TR" sz="4800" dirty="0"/>
              <a:t>Süresi-2</a:t>
            </a:r>
          </a:p>
          <a:p>
            <a:pPr marL="0" indent="0" algn="just">
              <a:buNone/>
            </a:pPr>
            <a:endParaRPr lang="tr-TR" sz="2400" dirty="0"/>
          </a:p>
          <a:p>
            <a:pPr marL="0" indent="0" algn="just">
              <a:buNone/>
            </a:pPr>
            <a:r>
              <a:rPr lang="tr-TR" sz="4800" u="sng" dirty="0" smtClean="0"/>
              <a:t>               7 yıl              </a:t>
            </a:r>
            <a:r>
              <a:rPr lang="tr-TR" sz="4800" dirty="0" smtClean="0"/>
              <a:t>   + </a:t>
            </a:r>
            <a:r>
              <a:rPr lang="tr-TR" sz="4800" u="sng" dirty="0" smtClean="0"/>
              <a:t>              1 yıl                 </a:t>
            </a:r>
            <a:r>
              <a:rPr lang="tr-TR" sz="4800" dirty="0" smtClean="0"/>
              <a:t>=8 yıl        14/02/2026  </a:t>
            </a:r>
            <a:r>
              <a:rPr lang="tr-TR" sz="4800" dirty="0"/>
              <a:t>tarihinde bir kademe ilerlemesini hak eder. </a:t>
            </a:r>
            <a:endParaRPr lang="tr-TR" sz="4800" dirty="0" smtClean="0"/>
          </a:p>
          <a:p>
            <a:pPr marL="0" indent="0" algn="just">
              <a:buNone/>
            </a:pPr>
            <a:r>
              <a:rPr lang="tr-TR" sz="4800" dirty="0"/>
              <a:t> ( Memuriyet Süresi-1) + (Memuriyet Süresi-2) </a:t>
            </a:r>
          </a:p>
          <a:p>
            <a:pPr marL="0" indent="0" algn="just">
              <a:buNone/>
            </a:pPr>
            <a:endParaRPr lang="tr-TR" sz="3400" dirty="0"/>
          </a:p>
        </p:txBody>
      </p:sp>
    </p:spTree>
    <p:extLst>
      <p:ext uri="{BB962C8B-B14F-4D97-AF65-F5344CB8AC3E}">
        <p14:creationId xmlns:p14="http://schemas.microsoft.com/office/powerpoint/2010/main" val="4014215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4624"/>
            <a:ext cx="8229600" cy="1143000"/>
          </a:xfrm>
        </p:spPr>
        <p:txBody>
          <a:bodyPr>
            <a:normAutofit/>
          </a:bodyPr>
          <a:lstStyle/>
          <a:p>
            <a:pPr algn="ctr"/>
            <a:r>
              <a:rPr lang="tr-TR" sz="2700" dirty="0">
                <a:solidFill>
                  <a:srgbClr val="04617B"/>
                </a:solidFill>
                <a:latin typeface="Constantia"/>
              </a:rPr>
              <a:t>Örnekler (7537 Sayılı Kanun’un </a:t>
            </a:r>
            <a:r>
              <a:rPr lang="tr-TR" sz="2700" dirty="0" smtClean="0">
                <a:solidFill>
                  <a:srgbClr val="04617B"/>
                </a:solidFill>
                <a:latin typeface="Constantia"/>
              </a:rPr>
              <a:t>7’nci </a:t>
            </a:r>
            <a:r>
              <a:rPr lang="tr-TR" sz="2700" dirty="0">
                <a:solidFill>
                  <a:srgbClr val="04617B"/>
                </a:solidFill>
                <a:latin typeface="Constantia"/>
              </a:rPr>
              <a:t>Maddesi)</a:t>
            </a:r>
            <a:endParaRPr lang="tr-TR" sz="3700" dirty="0"/>
          </a:p>
        </p:txBody>
      </p:sp>
      <p:sp>
        <p:nvSpPr>
          <p:cNvPr id="3" name="İçerik Yer Tutucusu 2"/>
          <p:cNvSpPr>
            <a:spLocks noGrp="1"/>
          </p:cNvSpPr>
          <p:nvPr>
            <p:ph idx="1"/>
          </p:nvPr>
        </p:nvSpPr>
        <p:spPr>
          <a:xfrm>
            <a:off x="457200" y="1187624"/>
            <a:ext cx="8229600" cy="5136976"/>
          </a:xfrm>
        </p:spPr>
        <p:txBody>
          <a:bodyPr>
            <a:normAutofit fontScale="47500" lnSpcReduction="20000"/>
          </a:bodyPr>
          <a:lstStyle/>
          <a:p>
            <a:pPr>
              <a:buFont typeface="Wingdings" panose="05000000000000000000" pitchFamily="2" charset="2"/>
              <a:buChar char="Ø"/>
            </a:pPr>
            <a:endParaRPr lang="tr-TR" sz="2400" dirty="0" smtClean="0"/>
          </a:p>
          <a:p>
            <a:pPr algn="just">
              <a:buFont typeface="Wingdings" panose="05000000000000000000" pitchFamily="2" charset="2"/>
              <a:buChar char="Ø"/>
            </a:pPr>
            <a:r>
              <a:rPr lang="tr-TR" sz="2700" dirty="0" smtClean="0"/>
              <a:t>4/</a:t>
            </a:r>
            <a:r>
              <a:rPr lang="tr-TR" sz="2700" dirty="0" err="1" smtClean="0"/>
              <a:t>B’li</a:t>
            </a:r>
            <a:r>
              <a:rPr lang="tr-TR" sz="2700" dirty="0" smtClean="0"/>
              <a:t> </a:t>
            </a:r>
            <a:r>
              <a:rPr lang="tr-TR" sz="2700" dirty="0"/>
              <a:t>sözleşmeli </a:t>
            </a:r>
            <a:r>
              <a:rPr lang="tr-TR" sz="2700" dirty="0" smtClean="0"/>
              <a:t>çalışırken kadroya geçmeyip </a:t>
            </a:r>
            <a:r>
              <a:rPr lang="tr-TR" sz="2700" dirty="0"/>
              <a:t>yine aynı </a:t>
            </a:r>
            <a:r>
              <a:rPr lang="tr-TR" sz="2700" dirty="0" smtClean="0"/>
              <a:t>ya da farklı kurumda </a:t>
            </a:r>
            <a:r>
              <a:rPr lang="tr-TR" sz="2700" dirty="0"/>
              <a:t>merkezi yerleşme ile açıktan memur kadrosuna yerleşenlerin durumu </a:t>
            </a:r>
          </a:p>
          <a:p>
            <a:endParaRPr lang="tr-TR" sz="2700" dirty="0" smtClean="0"/>
          </a:p>
          <a:p>
            <a:endParaRPr lang="tr-TR" sz="2700" dirty="0" smtClean="0"/>
          </a:p>
          <a:p>
            <a:pPr algn="just"/>
            <a:r>
              <a:rPr lang="tr-TR" sz="2700" b="1" dirty="0"/>
              <a:t>Örnek 7- </a:t>
            </a:r>
            <a:r>
              <a:rPr lang="tr-TR" sz="2700" dirty="0"/>
              <a:t>03/01/2022 tarihinde 657 sayılı </a:t>
            </a:r>
            <a:r>
              <a:rPr lang="tr-TR" sz="2700" dirty="0" smtClean="0"/>
              <a:t>Kanun’un 4’üncü </a:t>
            </a:r>
            <a:r>
              <a:rPr lang="tr-TR" sz="2700" dirty="0"/>
              <a:t>maddesinin (B) fıkrası </a:t>
            </a:r>
            <a:r>
              <a:rPr lang="tr-TR" sz="2700" dirty="0" smtClean="0"/>
              <a:t>kapsamındaki sözleşmeli </a:t>
            </a:r>
            <a:r>
              <a:rPr lang="tr-TR" sz="2700" dirty="0"/>
              <a:t>personel pozisyonunda çalışmaya başlayan ve 657 sayılı </a:t>
            </a:r>
            <a:r>
              <a:rPr lang="tr-TR" sz="2700" dirty="0" smtClean="0"/>
              <a:t>Kanun’un </a:t>
            </a:r>
            <a:r>
              <a:rPr lang="tr-TR" sz="2700" b="1" dirty="0"/>
              <a:t>geçici </a:t>
            </a:r>
            <a:r>
              <a:rPr lang="tr-TR" sz="2700" b="1" dirty="0" smtClean="0"/>
              <a:t>48’inci </a:t>
            </a:r>
            <a:r>
              <a:rPr lang="tr-TR" sz="2700" dirty="0" smtClean="0"/>
              <a:t>maddesi kapsamında </a:t>
            </a:r>
            <a:r>
              <a:rPr lang="tr-TR" sz="2700" dirty="0"/>
              <a:t>memur kadrosuna </a:t>
            </a:r>
            <a:r>
              <a:rPr lang="tr-TR" sz="2700" b="1" dirty="0"/>
              <a:t>atanmayıp</a:t>
            </a:r>
            <a:r>
              <a:rPr lang="tr-TR" sz="2700" dirty="0"/>
              <a:t> bulunduğu sözleşmeli personel pozisyonunda görev </a:t>
            </a:r>
            <a:r>
              <a:rPr lang="tr-TR" sz="2700" dirty="0" smtClean="0"/>
              <a:t>yapmaya devam </a:t>
            </a:r>
            <a:r>
              <a:rPr lang="tr-TR" sz="2700" dirty="0"/>
              <a:t>ederken 03/01/2025 tarihinde memur kadrosuna açıktan atanan ilgilinin, </a:t>
            </a:r>
            <a:r>
              <a:rPr lang="tr-TR" sz="2700" dirty="0">
                <a:solidFill>
                  <a:srgbClr val="FF0000"/>
                </a:solidFill>
              </a:rPr>
              <a:t>anılan geçici </a:t>
            </a:r>
            <a:r>
              <a:rPr lang="tr-TR" sz="2700" dirty="0" smtClean="0">
                <a:solidFill>
                  <a:srgbClr val="FF0000"/>
                </a:solidFill>
              </a:rPr>
              <a:t>maddeler kapsamında </a:t>
            </a:r>
            <a:r>
              <a:rPr lang="tr-TR" sz="2700" dirty="0">
                <a:solidFill>
                  <a:srgbClr val="FF0000"/>
                </a:solidFill>
              </a:rPr>
              <a:t>memur kadrosuna atanmaması nedeniyle</a:t>
            </a:r>
            <a:r>
              <a:rPr lang="tr-TR" sz="2700" dirty="0"/>
              <a:t>, sözleşmeli personel pozisyonunda geçen </a:t>
            </a:r>
            <a:r>
              <a:rPr lang="tr-TR" sz="2700" dirty="0" smtClean="0"/>
              <a:t>süreleri 657 </a:t>
            </a:r>
            <a:r>
              <a:rPr lang="tr-TR" sz="2700" dirty="0"/>
              <a:t>sayılı </a:t>
            </a:r>
            <a:r>
              <a:rPr lang="tr-TR" sz="2700" dirty="0" smtClean="0"/>
              <a:t>Kanun’un 64’üncü </a:t>
            </a:r>
            <a:r>
              <a:rPr lang="tr-TR" sz="2700" dirty="0"/>
              <a:t>maddesinin dördüncü fıkrası hükmü kapsamında değerlendirilemeyecektir</a:t>
            </a:r>
            <a:r>
              <a:rPr lang="tr-TR" sz="2700" dirty="0" smtClean="0"/>
              <a:t>.</a:t>
            </a:r>
          </a:p>
          <a:p>
            <a:pPr algn="just"/>
            <a:endParaRPr lang="tr-TR" sz="2700" dirty="0" smtClean="0"/>
          </a:p>
          <a:p>
            <a:pPr marL="0" indent="0" algn="just">
              <a:buNone/>
            </a:pPr>
            <a:r>
              <a:rPr lang="tr-TR" sz="2700" dirty="0" smtClean="0"/>
              <a:t>    03/01/2022 </a:t>
            </a:r>
            <a:r>
              <a:rPr lang="tr-TR" sz="2700" dirty="0"/>
              <a:t>4/</a:t>
            </a:r>
            <a:r>
              <a:rPr lang="tr-TR" sz="2700" dirty="0" err="1"/>
              <a:t>B’li</a:t>
            </a:r>
            <a:r>
              <a:rPr lang="tr-TR" sz="2700" dirty="0"/>
              <a:t> göreve başlama/A </a:t>
            </a:r>
            <a:r>
              <a:rPr lang="tr-TR" sz="2700" dirty="0" smtClean="0"/>
              <a:t>Üniversitesi</a:t>
            </a:r>
            <a:endParaRPr lang="tr-TR" sz="2700" dirty="0"/>
          </a:p>
          <a:p>
            <a:pPr marL="0" indent="0" algn="just">
              <a:buNone/>
            </a:pPr>
            <a:r>
              <a:rPr lang="tr-TR" sz="2700" dirty="0"/>
              <a:t> </a:t>
            </a:r>
            <a:r>
              <a:rPr lang="tr-TR" sz="2700" u="sng" dirty="0" smtClean="0"/>
              <a:t>   03/01/2025 </a:t>
            </a:r>
            <a:r>
              <a:rPr lang="tr-TR" sz="2700" dirty="0"/>
              <a:t>4/</a:t>
            </a:r>
            <a:r>
              <a:rPr lang="tr-TR" sz="2700" dirty="0" err="1"/>
              <a:t>B’li</a:t>
            </a:r>
            <a:r>
              <a:rPr lang="tr-TR" sz="2700" dirty="0"/>
              <a:t> iken sözleşme feshi-merkezi yerleştirme ile memuriyete atanma/A </a:t>
            </a:r>
            <a:r>
              <a:rPr lang="tr-TR" sz="2700" dirty="0" smtClean="0"/>
              <a:t>Üniversitesi</a:t>
            </a:r>
            <a:endParaRPr lang="tr-TR" sz="2700" dirty="0"/>
          </a:p>
          <a:p>
            <a:pPr marL="0" indent="0" algn="just">
              <a:buNone/>
            </a:pPr>
            <a:r>
              <a:rPr lang="tr-TR" sz="2700" dirty="0"/>
              <a:t>                 </a:t>
            </a:r>
            <a:r>
              <a:rPr lang="tr-TR" sz="2700" dirty="0" smtClean="0"/>
              <a:t>3 </a:t>
            </a:r>
            <a:r>
              <a:rPr lang="tr-TR" sz="2700" dirty="0"/>
              <a:t>yıl  </a:t>
            </a:r>
            <a:r>
              <a:rPr lang="tr-TR" sz="2700" dirty="0" smtClean="0"/>
              <a:t>4/</a:t>
            </a:r>
            <a:r>
              <a:rPr lang="tr-TR" sz="2700" dirty="0" err="1" smtClean="0"/>
              <a:t>B’li</a:t>
            </a:r>
            <a:r>
              <a:rPr lang="tr-TR" sz="2700" dirty="0" smtClean="0"/>
              <a:t> süresi  </a:t>
            </a:r>
            <a:endParaRPr lang="tr-TR" sz="2700" dirty="0"/>
          </a:p>
          <a:p>
            <a:pPr marL="0" indent="0" algn="just">
              <a:buNone/>
            </a:pPr>
            <a:endParaRPr lang="tr-TR" sz="2700" dirty="0"/>
          </a:p>
          <a:p>
            <a:pPr algn="just">
              <a:buClr>
                <a:srgbClr val="0BD0D9"/>
              </a:buClr>
              <a:buFont typeface="Wingdings" panose="05000000000000000000" pitchFamily="2" charset="2"/>
              <a:buChar char="Ø"/>
            </a:pPr>
            <a:r>
              <a:rPr lang="tr-TR" sz="2700" dirty="0">
                <a:solidFill>
                  <a:prstClr val="black"/>
                </a:solidFill>
              </a:rPr>
              <a:t>Bu süre, değerlendirme şartlarından olan </a:t>
            </a:r>
            <a:r>
              <a:rPr lang="tr-TR" sz="2700" i="1" dirty="0">
                <a:solidFill>
                  <a:prstClr val="black"/>
                </a:solidFill>
              </a:rPr>
              <a:t>«... </a:t>
            </a:r>
            <a:r>
              <a:rPr lang="tr-TR" sz="2700" b="1" i="1" dirty="0">
                <a:solidFill>
                  <a:prstClr val="black"/>
                </a:solidFill>
              </a:rPr>
              <a:t>657 sayılı Kanun’un geçici 37’nci, geçici 41’inci ve geçici 48’inci maddelerine istinaden memur kadrolarına atanmış olmaları</a:t>
            </a:r>
            <a:r>
              <a:rPr lang="tr-TR" sz="2700" i="1" dirty="0">
                <a:solidFill>
                  <a:prstClr val="black"/>
                </a:solidFill>
              </a:rPr>
              <a:t> ve 7537 sayılı Kanun’un yürürlüğe girdiği 27/12/2024 tarihi itibarıyla memur kadrolarında bulunmaları gerekmektedir. (CB Genel Sek. PPGM-04.06.2025 t.-303425 s. yazısının B-(a) Md.)» </a:t>
            </a:r>
            <a:r>
              <a:rPr lang="tr-TR" sz="2700" dirty="0">
                <a:solidFill>
                  <a:prstClr val="black"/>
                </a:solidFill>
              </a:rPr>
              <a:t>ile </a:t>
            </a:r>
            <a:r>
              <a:rPr lang="tr-TR" sz="2700" i="1" dirty="0">
                <a:solidFill>
                  <a:prstClr val="black"/>
                </a:solidFill>
              </a:rPr>
              <a:t>«</a:t>
            </a:r>
            <a:r>
              <a:rPr lang="tr-TR" sz="2700" b="1" i="1" dirty="0">
                <a:solidFill>
                  <a:prstClr val="black"/>
                </a:solidFill>
              </a:rPr>
              <a:t>Memur kadrolarına atanmalarına imkan sağlayan sözleşmeli personel pozisyonunda geçen hizmet sürelerinin tamamı </a:t>
            </a:r>
            <a:r>
              <a:rPr lang="tr-TR" sz="2700" i="1" dirty="0">
                <a:solidFill>
                  <a:prstClr val="black"/>
                </a:solidFill>
              </a:rPr>
              <a:t>657 sayılı Kanun’un 64’üncü maddesinin dördüncü fıkrası kapsamında değerlendirilecektir. (CB Genel Sek. PPGM-04.06.2025 t.-303425 s. yazısının B-(b) Md.)» </a:t>
            </a:r>
            <a:r>
              <a:rPr lang="tr-TR" sz="2700" dirty="0"/>
              <a:t>hükmüne aykırılık teşkil ettiğinden değerlendirilebilecek sürelerden değildir. Bu durumda;</a:t>
            </a:r>
          </a:p>
          <a:p>
            <a:pPr marL="0" indent="0" algn="just">
              <a:buNone/>
            </a:pPr>
            <a:r>
              <a:rPr lang="tr-TR" sz="2700" dirty="0" smtClean="0"/>
              <a:t> </a:t>
            </a:r>
            <a:endParaRPr lang="tr-TR" sz="2700" dirty="0"/>
          </a:p>
          <a:p>
            <a:pPr marL="0" indent="0" algn="just">
              <a:buNone/>
            </a:pPr>
            <a:r>
              <a:rPr lang="tr-TR" sz="2700" dirty="0"/>
              <a:t>  </a:t>
            </a:r>
            <a:r>
              <a:rPr lang="tr-TR" sz="2700" dirty="0" smtClean="0"/>
              <a:t>03/01/2025  </a:t>
            </a:r>
            <a:r>
              <a:rPr lang="tr-TR" sz="2700" dirty="0"/>
              <a:t>Memur </a:t>
            </a:r>
            <a:r>
              <a:rPr lang="tr-TR" sz="2700" dirty="0" smtClean="0"/>
              <a:t>olarak göreve </a:t>
            </a:r>
            <a:r>
              <a:rPr lang="tr-TR" sz="2700" dirty="0"/>
              <a:t>başlama/A </a:t>
            </a:r>
            <a:r>
              <a:rPr lang="tr-TR" sz="2700" dirty="0" smtClean="0"/>
              <a:t>ya da B Üniversitesi</a:t>
            </a:r>
            <a:endParaRPr lang="tr-TR" sz="2700" dirty="0"/>
          </a:p>
          <a:p>
            <a:pPr marL="0" indent="0" algn="just">
              <a:buNone/>
            </a:pPr>
            <a:r>
              <a:rPr lang="tr-TR" sz="2700" u="sng" dirty="0"/>
              <a:t>+                 8</a:t>
            </a:r>
            <a:r>
              <a:rPr lang="tr-TR" sz="2700" dirty="0"/>
              <a:t>  yıl kesintisiz </a:t>
            </a:r>
            <a:r>
              <a:rPr lang="tr-TR" sz="2700" dirty="0" smtClean="0"/>
              <a:t>(memur</a:t>
            </a:r>
            <a:r>
              <a:rPr lang="tr-TR" sz="2700" dirty="0"/>
              <a:t>) çalışma/A ya da B </a:t>
            </a:r>
            <a:r>
              <a:rPr lang="tr-TR" sz="2700" dirty="0" smtClean="0"/>
              <a:t>Üniversitesi</a:t>
            </a:r>
          </a:p>
          <a:p>
            <a:pPr marL="0" indent="0" algn="just">
              <a:buNone/>
            </a:pPr>
            <a:r>
              <a:rPr lang="tr-TR" sz="2700" dirty="0" smtClean="0"/>
              <a:t>    03/01/2033  </a:t>
            </a:r>
            <a:r>
              <a:rPr lang="tr-TR" sz="2700" dirty="0"/>
              <a:t>tarihinde bir kademe ilerlemesini hak eder.</a:t>
            </a:r>
          </a:p>
          <a:p>
            <a:pPr algn="just"/>
            <a:endParaRPr lang="tr-TR" sz="2700" dirty="0"/>
          </a:p>
        </p:txBody>
      </p:sp>
    </p:spTree>
    <p:extLst>
      <p:ext uri="{BB962C8B-B14F-4D97-AF65-F5344CB8AC3E}">
        <p14:creationId xmlns:p14="http://schemas.microsoft.com/office/powerpoint/2010/main" val="1065400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71400"/>
            <a:ext cx="8229600" cy="1143000"/>
          </a:xfrm>
        </p:spPr>
        <p:txBody>
          <a:bodyPr>
            <a:normAutofit fontScale="90000"/>
          </a:bodyPr>
          <a:lstStyle/>
          <a:p>
            <a:pPr algn="ctr"/>
            <a:r>
              <a:rPr lang="tr-TR" dirty="0" smtClean="0"/>
              <a:t/>
            </a:r>
            <a:br>
              <a:rPr lang="tr-TR" dirty="0" smtClean="0"/>
            </a:br>
            <a:r>
              <a:rPr lang="tr-TR" dirty="0" smtClean="0"/>
              <a:t/>
            </a:r>
            <a:br>
              <a:rPr lang="tr-TR" dirty="0" smtClean="0"/>
            </a:br>
            <a:r>
              <a:rPr lang="tr-TR" dirty="0" smtClean="0"/>
              <a:t/>
            </a:r>
            <a:br>
              <a:rPr lang="tr-TR" dirty="0" smtClean="0"/>
            </a:br>
            <a:r>
              <a:rPr lang="tr-TR" sz="2700" dirty="0">
                <a:solidFill>
                  <a:srgbClr val="04617B"/>
                </a:solidFill>
                <a:latin typeface="Constantia"/>
              </a:rPr>
              <a:t>Örnekler (7537 Sayılı Kanun’un </a:t>
            </a:r>
            <a:r>
              <a:rPr lang="tr-TR" sz="2700" dirty="0" smtClean="0">
                <a:solidFill>
                  <a:srgbClr val="04617B"/>
                </a:solidFill>
                <a:latin typeface="Constantia"/>
              </a:rPr>
              <a:t>7’nci </a:t>
            </a:r>
            <a:r>
              <a:rPr lang="tr-TR" sz="2700" dirty="0">
                <a:solidFill>
                  <a:srgbClr val="04617B"/>
                </a:solidFill>
                <a:latin typeface="Constantia"/>
              </a:rPr>
              <a:t>Maddesi)</a:t>
            </a:r>
            <a:endParaRPr lang="tr-TR" sz="4100" dirty="0"/>
          </a:p>
        </p:txBody>
      </p:sp>
      <p:sp>
        <p:nvSpPr>
          <p:cNvPr id="3" name="2 İçerik Yer Tutucusu"/>
          <p:cNvSpPr>
            <a:spLocks noGrp="1"/>
          </p:cNvSpPr>
          <p:nvPr>
            <p:ph idx="1"/>
          </p:nvPr>
        </p:nvSpPr>
        <p:spPr>
          <a:xfrm>
            <a:off x="179512" y="971600"/>
            <a:ext cx="8856984" cy="5886400"/>
          </a:xfrm>
        </p:spPr>
        <p:txBody>
          <a:bodyPr>
            <a:normAutofit fontScale="25000" lnSpcReduction="20000"/>
          </a:bodyPr>
          <a:lstStyle/>
          <a:p>
            <a:endParaRPr lang="tr-TR" dirty="0" smtClean="0"/>
          </a:p>
          <a:p>
            <a:pPr algn="just">
              <a:buFont typeface="Wingdings" panose="05000000000000000000" pitchFamily="2" charset="2"/>
              <a:buChar char="Ø"/>
            </a:pPr>
            <a:endParaRPr lang="tr-TR" sz="2800" dirty="0" smtClean="0"/>
          </a:p>
          <a:p>
            <a:pPr algn="just">
              <a:buFont typeface="Wingdings" panose="05000000000000000000" pitchFamily="2" charset="2"/>
              <a:buChar char="Ø"/>
            </a:pPr>
            <a:r>
              <a:rPr lang="tr-TR" sz="4400" dirty="0" smtClean="0"/>
              <a:t>657 </a:t>
            </a:r>
            <a:r>
              <a:rPr lang="tr-TR" sz="4400" dirty="0"/>
              <a:t>sayılı Kanun’un 4/B maddesi kapsamında sözleşmeli personel olarak çalışırken </a:t>
            </a:r>
            <a:r>
              <a:rPr lang="tr-TR" sz="4400" dirty="0" smtClean="0"/>
              <a:t>memuriyete geçip daha önce kademe ilerlemesinden yararlanmış olanların durumu </a:t>
            </a:r>
            <a:endParaRPr lang="tr-TR" sz="4400" dirty="0"/>
          </a:p>
          <a:p>
            <a:pPr marL="0" indent="0" algn="just">
              <a:buNone/>
            </a:pPr>
            <a:endParaRPr lang="tr-TR" sz="4400" b="1" dirty="0" smtClean="0"/>
          </a:p>
          <a:p>
            <a:pPr algn="just"/>
            <a:r>
              <a:rPr lang="tr-TR" sz="4400" b="1" dirty="0" smtClean="0"/>
              <a:t>Örnek </a:t>
            </a:r>
            <a:r>
              <a:rPr lang="tr-TR" sz="4400" b="1" dirty="0"/>
              <a:t>8- </a:t>
            </a:r>
            <a:r>
              <a:rPr lang="tr-TR" sz="4400" dirty="0"/>
              <a:t>27/01/2009 tarihinde 657 sayılı </a:t>
            </a:r>
            <a:r>
              <a:rPr lang="tr-TR" sz="4400" dirty="0" smtClean="0"/>
              <a:t>Kanun’un 4’üncü </a:t>
            </a:r>
            <a:r>
              <a:rPr lang="tr-TR" sz="4400" dirty="0"/>
              <a:t>maddesinin (B) fıkrası </a:t>
            </a:r>
            <a:r>
              <a:rPr lang="tr-TR" sz="4400" dirty="0" smtClean="0"/>
              <a:t>kapsamındaki sözleşmeli </a:t>
            </a:r>
            <a:r>
              <a:rPr lang="tr-TR" sz="4400" dirty="0"/>
              <a:t>personel pozisyonunda çalışmaya başlayan ve anılan </a:t>
            </a:r>
            <a:r>
              <a:rPr lang="tr-TR" sz="4400" dirty="0" smtClean="0"/>
              <a:t>Kanun’un </a:t>
            </a:r>
            <a:r>
              <a:rPr lang="tr-TR" sz="4400" b="1" dirty="0"/>
              <a:t>geçici </a:t>
            </a:r>
            <a:r>
              <a:rPr lang="tr-TR" sz="4400" b="1" dirty="0" smtClean="0"/>
              <a:t>37’nci </a:t>
            </a:r>
            <a:r>
              <a:rPr lang="tr-TR" sz="4400" dirty="0" smtClean="0"/>
              <a:t>maddesi kapsamında </a:t>
            </a:r>
            <a:r>
              <a:rPr lang="tr-TR" sz="4400" dirty="0"/>
              <a:t>27/07/2011 tarihinde memur kadrosuna atanan ve bu kadroda herhangi bir disiplin </a:t>
            </a:r>
            <a:r>
              <a:rPr lang="tr-TR" sz="4400" dirty="0" smtClean="0"/>
              <a:t>cezası almadan </a:t>
            </a:r>
            <a:r>
              <a:rPr lang="tr-TR" sz="4400" dirty="0"/>
              <a:t>görev yapan ilgili hakkında, </a:t>
            </a:r>
            <a:r>
              <a:rPr lang="tr-TR" sz="4400" b="1" dirty="0">
                <a:solidFill>
                  <a:srgbClr val="FF0000"/>
                </a:solidFill>
              </a:rPr>
              <a:t>27/07/2019 tarihinde ilave bir kademeden yararlanmış </a:t>
            </a:r>
            <a:r>
              <a:rPr lang="tr-TR" sz="4400" b="1" dirty="0" smtClean="0">
                <a:solidFill>
                  <a:srgbClr val="FF0000"/>
                </a:solidFill>
              </a:rPr>
              <a:t>olması nedeniyle</a:t>
            </a:r>
            <a:r>
              <a:rPr lang="tr-TR" sz="4400" b="1" dirty="0"/>
              <a:t>,</a:t>
            </a:r>
            <a:r>
              <a:rPr lang="tr-TR" sz="4400" dirty="0"/>
              <a:t> </a:t>
            </a:r>
            <a:r>
              <a:rPr lang="tr-TR" sz="4400" b="1" dirty="0">
                <a:solidFill>
                  <a:srgbClr val="FF0000"/>
                </a:solidFill>
              </a:rPr>
              <a:t>27/12/2024 tarihi itibarıyla yeni bir ilave kademe ilerlemesi uygulanmayacaktır</a:t>
            </a:r>
            <a:r>
              <a:rPr lang="tr-TR" sz="4400" dirty="0"/>
              <a:t>. Söz </a:t>
            </a:r>
            <a:r>
              <a:rPr lang="tr-TR" sz="4400" dirty="0" smtClean="0"/>
              <a:t>konusu sözleşmeli </a:t>
            </a:r>
            <a:r>
              <a:rPr lang="tr-TR" sz="4400" dirty="0"/>
              <a:t>personel pozisyonunda geçirdiği süreler dikkate alınarak 27/01/2025 tarihinde herhangi </a:t>
            </a:r>
            <a:r>
              <a:rPr lang="tr-TR" sz="4400" dirty="0" smtClean="0"/>
              <a:t>bir disiplin </a:t>
            </a:r>
            <a:r>
              <a:rPr lang="tr-TR" sz="4400" dirty="0"/>
              <a:t>cezası almamış olması kaydıyla 657 sayılı </a:t>
            </a:r>
            <a:r>
              <a:rPr lang="tr-TR" sz="4400" dirty="0" smtClean="0"/>
              <a:t>Kanun’un 64’üncü maddesinin </a:t>
            </a:r>
            <a:r>
              <a:rPr lang="tr-TR" sz="4400" dirty="0"/>
              <a:t>dördüncü </a:t>
            </a:r>
            <a:r>
              <a:rPr lang="tr-TR" sz="4400" dirty="0" smtClean="0"/>
              <a:t>fıkrasına istinaden </a:t>
            </a:r>
            <a:r>
              <a:rPr lang="tr-TR" sz="4400" dirty="0"/>
              <a:t>ilave bir kademe ilerlemesi uygulanacaktır.</a:t>
            </a:r>
            <a:r>
              <a:rPr lang="tr-TR" sz="4400" dirty="0" smtClean="0"/>
              <a:t>    </a:t>
            </a:r>
          </a:p>
          <a:p>
            <a:pPr marL="0" indent="0" algn="just">
              <a:buNone/>
            </a:pPr>
            <a:endParaRPr lang="tr-TR" sz="4400" dirty="0"/>
          </a:p>
          <a:p>
            <a:pPr marL="0" indent="0" algn="just">
              <a:buNone/>
            </a:pPr>
            <a:r>
              <a:rPr lang="tr-TR" sz="4400" dirty="0" smtClean="0"/>
              <a:t>   27/01/2009  4/</a:t>
            </a:r>
            <a:r>
              <a:rPr lang="tr-TR" sz="4400" dirty="0" err="1" smtClean="0"/>
              <a:t>B’li</a:t>
            </a:r>
            <a:r>
              <a:rPr lang="tr-TR" sz="4400" dirty="0" smtClean="0"/>
              <a:t> sözleşmeli olarak </a:t>
            </a:r>
            <a:r>
              <a:rPr lang="tr-TR" sz="4400" dirty="0"/>
              <a:t>göreve başlama/A Üniversitesi</a:t>
            </a:r>
          </a:p>
          <a:p>
            <a:pPr marL="0" indent="0" algn="just">
              <a:buNone/>
            </a:pPr>
            <a:r>
              <a:rPr lang="tr-TR" sz="4400" u="sng" dirty="0"/>
              <a:t>+                8</a:t>
            </a:r>
            <a:r>
              <a:rPr lang="tr-TR" sz="4400" dirty="0"/>
              <a:t>  </a:t>
            </a:r>
            <a:r>
              <a:rPr lang="tr-TR" sz="4400" dirty="0" smtClean="0"/>
              <a:t> yıl </a:t>
            </a:r>
            <a:r>
              <a:rPr lang="tr-TR" sz="4400" dirty="0"/>
              <a:t>kesintisiz (4/</a:t>
            </a:r>
            <a:r>
              <a:rPr lang="tr-TR" sz="4400" dirty="0" err="1"/>
              <a:t>B+memur</a:t>
            </a:r>
            <a:r>
              <a:rPr lang="tr-TR" sz="4400" dirty="0"/>
              <a:t>) çalışma/A Üniversitesi</a:t>
            </a:r>
          </a:p>
          <a:p>
            <a:pPr marL="0" indent="0" algn="just">
              <a:buNone/>
            </a:pPr>
            <a:r>
              <a:rPr lang="tr-TR" sz="4400" dirty="0"/>
              <a:t>   </a:t>
            </a:r>
            <a:r>
              <a:rPr lang="tr-TR" sz="4400" dirty="0" smtClean="0"/>
              <a:t>27/01/2017  tarihinde </a:t>
            </a:r>
            <a:r>
              <a:rPr lang="tr-TR" sz="4400" dirty="0">
                <a:solidFill>
                  <a:prstClr val="black"/>
                </a:solidFill>
              </a:rPr>
              <a:t>sekiz yıllık süresi </a:t>
            </a:r>
            <a:r>
              <a:rPr lang="tr-TR" sz="4400" dirty="0" smtClean="0"/>
              <a:t>dolsa da;</a:t>
            </a:r>
          </a:p>
          <a:p>
            <a:pPr marL="0" indent="0" algn="just">
              <a:buNone/>
            </a:pPr>
            <a:endParaRPr lang="tr-TR" sz="4400" dirty="0" smtClean="0"/>
          </a:p>
          <a:p>
            <a:pPr algn="just">
              <a:buFont typeface="Wingdings" panose="05000000000000000000" pitchFamily="2" charset="2"/>
              <a:buChar char="Ø"/>
            </a:pPr>
            <a:r>
              <a:rPr lang="tr-TR" sz="4400" dirty="0"/>
              <a:t> </a:t>
            </a:r>
            <a:r>
              <a:rPr lang="tr-TR" sz="4400" i="1" dirty="0"/>
              <a:t>«…bu Kanun’un </a:t>
            </a:r>
            <a:r>
              <a:rPr lang="tr-TR" sz="4400" b="1" i="1" dirty="0"/>
              <a:t>yürürlüğe girdiği tarihten (27/12/2024) itibaren</a:t>
            </a:r>
            <a:r>
              <a:rPr lang="tr-TR" sz="4400" i="1" dirty="0"/>
              <a:t>, 64’üncü maddenin dördüncü fıkrası kapsamında değerlendirilir. (7537/7 Md.)»,</a:t>
            </a:r>
          </a:p>
          <a:p>
            <a:pPr algn="just">
              <a:buFont typeface="Wingdings" panose="05000000000000000000" pitchFamily="2" charset="2"/>
              <a:buChar char="Ø"/>
            </a:pPr>
            <a:r>
              <a:rPr lang="tr-TR" sz="4400" dirty="0">
                <a:solidFill>
                  <a:prstClr val="black"/>
                </a:solidFill>
              </a:rPr>
              <a:t>«7537 sayılı Kanun 27/12/2024 tarihinde yürürlüğe girmiştir. Dolayısıyla, geçici 52’nci madde kapsamında sözleşmeli personel pozisyonlarında geçen sürelerin 657 sayılı Kanun’un 64’üncü maddesinin dördüncü fıkrası kapsamında değerlendirilmesi işlemi anılan maddenin </a:t>
            </a:r>
            <a:r>
              <a:rPr lang="tr-TR" sz="4400" dirty="0">
                <a:solidFill>
                  <a:srgbClr val="FF0000"/>
                </a:solidFill>
              </a:rPr>
              <a:t>yürürlüğe girdiği 27/12/2024 tarihinden itibaren geçerli olacak şekilde yapılacak </a:t>
            </a:r>
            <a:r>
              <a:rPr lang="tr-TR" sz="4400" dirty="0">
                <a:solidFill>
                  <a:prstClr val="black"/>
                </a:solidFill>
              </a:rPr>
              <a:t>olup bu işlemler sebebiyle ilgililere belirtilen tarihten öncesine yönelik herhangi bir intibak anlamına gelecek uygulama ve buna dayalı ödeme yapılması söz konusu olmayacaktır. (</a:t>
            </a:r>
            <a:r>
              <a:rPr lang="tr-TR" sz="4400" dirty="0"/>
              <a:t>CB Genel Sek. PPGM-04.06.2025 t.-303425 s. yazısının (D) Md</a:t>
            </a:r>
            <a:r>
              <a:rPr lang="tr-TR" sz="4400" dirty="0" smtClean="0"/>
              <a:t>.)»,</a:t>
            </a:r>
          </a:p>
          <a:p>
            <a:pPr algn="just">
              <a:buFont typeface="Wingdings" panose="05000000000000000000" pitchFamily="2" charset="2"/>
              <a:buChar char="Ø"/>
            </a:pPr>
            <a:endParaRPr lang="tr-TR" sz="4400" dirty="0"/>
          </a:p>
          <a:p>
            <a:pPr marL="0" indent="0" algn="just">
              <a:buNone/>
            </a:pPr>
            <a:r>
              <a:rPr lang="tr-TR" sz="4400" dirty="0" smtClean="0"/>
              <a:t>Hükümleri </a:t>
            </a:r>
            <a:r>
              <a:rPr lang="tr-TR" sz="4400" dirty="0"/>
              <a:t>uyarınca </a:t>
            </a:r>
            <a:r>
              <a:rPr lang="tr-TR" sz="4400" dirty="0">
                <a:solidFill>
                  <a:srgbClr val="FF0000"/>
                </a:solidFill>
              </a:rPr>
              <a:t>27/07/2019 tarihinde ilave bir kademeden yararlanmış olması nedeniyle, 27/12/2024 tarihi itibarıyla yeni bir ilave kademe ilerlemesi uygulanmayacaktır</a:t>
            </a:r>
            <a:r>
              <a:rPr lang="tr-TR" sz="4400" dirty="0" smtClean="0">
                <a:solidFill>
                  <a:srgbClr val="FF0000"/>
                </a:solidFill>
              </a:rPr>
              <a:t>.</a:t>
            </a:r>
          </a:p>
          <a:p>
            <a:pPr algn="just">
              <a:buFont typeface="Wingdings" panose="05000000000000000000" pitchFamily="2" charset="2"/>
              <a:buChar char="Ø"/>
            </a:pPr>
            <a:endParaRPr lang="tr-TR" sz="4400" dirty="0"/>
          </a:p>
          <a:p>
            <a:pPr algn="just">
              <a:buFont typeface="Wingdings" panose="05000000000000000000" pitchFamily="2" charset="2"/>
              <a:buChar char="Ø"/>
            </a:pPr>
            <a:r>
              <a:rPr lang="tr-TR" sz="4400" dirty="0" smtClean="0"/>
              <a:t>657/64’ün </a:t>
            </a:r>
            <a:r>
              <a:rPr lang="tr-TR" sz="4400" dirty="0"/>
              <a:t>dördüncü fıkrası kapsamında değerlendirilebilecek (</a:t>
            </a:r>
            <a:r>
              <a:rPr lang="tr-TR" sz="4400" dirty="0" smtClean="0"/>
              <a:t>4/</a:t>
            </a:r>
            <a:r>
              <a:rPr lang="tr-TR" sz="4400" dirty="0" err="1" smtClean="0"/>
              <a:t>B’li+Memuriyet</a:t>
            </a:r>
            <a:r>
              <a:rPr lang="tr-TR" sz="4400" dirty="0"/>
              <a:t>) süresi 27/12/2024 tarihi itibarıyla </a:t>
            </a:r>
            <a:r>
              <a:rPr lang="tr-TR" sz="4400" dirty="0">
                <a:solidFill>
                  <a:srgbClr val="FF0000"/>
                </a:solidFill>
              </a:rPr>
              <a:t>sekiz yıldan fazla </a:t>
            </a:r>
            <a:r>
              <a:rPr lang="tr-TR" sz="4400" dirty="0"/>
              <a:t>olduğundan;</a:t>
            </a:r>
          </a:p>
          <a:p>
            <a:pPr marL="0" indent="0" algn="just">
              <a:buNone/>
            </a:pPr>
            <a:endParaRPr lang="tr-TR" sz="4400" dirty="0"/>
          </a:p>
          <a:p>
            <a:pPr algn="just">
              <a:buFont typeface="Wingdings" panose="05000000000000000000" pitchFamily="2" charset="2"/>
              <a:buChar char="Ø"/>
            </a:pPr>
            <a:r>
              <a:rPr lang="tr-TR" sz="4400" i="1" dirty="0"/>
              <a:t>«27/12/2024 tarihinden önce memur kadrosunda disiplin </a:t>
            </a:r>
            <a:r>
              <a:rPr lang="tr-TR" sz="4400" i="1" dirty="0" smtClean="0"/>
              <a:t>cezası </a:t>
            </a:r>
            <a:r>
              <a:rPr lang="tr-TR" sz="4400" i="1" dirty="0"/>
              <a:t>almaksızın görev yapılan ve 657 </a:t>
            </a:r>
            <a:r>
              <a:rPr lang="tr-TR" sz="4400" i="1" dirty="0" smtClean="0"/>
              <a:t>sayılı Kanun’un </a:t>
            </a:r>
            <a:r>
              <a:rPr lang="tr-TR" sz="4400" i="1" dirty="0"/>
              <a:t>64’üncü maddesinin dördüncü fıkrası kapsamında </a:t>
            </a:r>
            <a:r>
              <a:rPr lang="tr-TR" sz="4400" i="1" dirty="0">
                <a:solidFill>
                  <a:srgbClr val="FF0000"/>
                </a:solidFill>
              </a:rPr>
              <a:t>kademe ilerlemesine konu olmamış süreye </a:t>
            </a:r>
            <a:r>
              <a:rPr lang="tr-TR" sz="4400" i="1" dirty="0" smtClean="0">
                <a:solidFill>
                  <a:srgbClr val="FF0000"/>
                </a:solidFill>
              </a:rPr>
              <a:t>sözleşmeli </a:t>
            </a:r>
            <a:r>
              <a:rPr lang="tr-TR" sz="4400" i="1" dirty="0">
                <a:solidFill>
                  <a:srgbClr val="FF0000"/>
                </a:solidFill>
              </a:rPr>
              <a:t>personel pozisyonunda geçen süreler eklendiğinde </a:t>
            </a:r>
            <a:r>
              <a:rPr lang="tr-TR" sz="4400" i="1" dirty="0"/>
              <a:t>bulunacak toplam süre sekiz yıldan </a:t>
            </a:r>
            <a:r>
              <a:rPr lang="tr-TR" sz="4400" i="1" dirty="0">
                <a:solidFill>
                  <a:srgbClr val="FF0000"/>
                </a:solidFill>
              </a:rPr>
              <a:t>fazla</a:t>
            </a:r>
            <a:r>
              <a:rPr lang="tr-TR" sz="4400" i="1" dirty="0"/>
              <a:t> ise </a:t>
            </a:r>
            <a:r>
              <a:rPr lang="tr-TR" sz="4400" i="1" dirty="0" smtClean="0"/>
              <a:t>27/12/2024</a:t>
            </a:r>
            <a:r>
              <a:rPr lang="tr-TR" sz="4400" b="1" i="1" dirty="0" smtClean="0"/>
              <a:t> </a:t>
            </a:r>
            <a:r>
              <a:rPr lang="tr-TR" sz="4400" i="1" dirty="0" smtClean="0"/>
              <a:t>tarihi </a:t>
            </a:r>
            <a:r>
              <a:rPr lang="tr-TR" sz="4400" i="1" dirty="0"/>
              <a:t>itibarıyla sekiz yıl için </a:t>
            </a:r>
            <a:r>
              <a:rPr lang="tr-TR" sz="4400" i="1" dirty="0" smtClean="0"/>
              <a:t>ilave </a:t>
            </a:r>
            <a:r>
              <a:rPr lang="tr-TR" sz="4400" i="1" dirty="0"/>
              <a:t>bir kademe ilerlemesi uygulanacak, </a:t>
            </a:r>
            <a:r>
              <a:rPr lang="tr-TR" sz="4400" b="1" i="1" dirty="0">
                <a:solidFill>
                  <a:srgbClr val="FF0000"/>
                </a:solidFill>
              </a:rPr>
              <a:t>arta kalan süreler </a:t>
            </a:r>
            <a:r>
              <a:rPr lang="tr-TR" sz="4400" i="1" dirty="0"/>
              <a:t>ise 657 sayılı </a:t>
            </a:r>
            <a:r>
              <a:rPr lang="tr-TR" sz="4400" i="1" dirty="0" smtClean="0"/>
              <a:t>Kanun’un 64’üncü </a:t>
            </a:r>
            <a:r>
              <a:rPr lang="tr-TR" sz="4400" i="1" dirty="0"/>
              <a:t>maddesinin dördüncü fıkrasının bir sonraki uygulaması bakımından mevcut memuriyet hizmetine ilave </a:t>
            </a:r>
            <a:r>
              <a:rPr lang="tr-TR" sz="4400" i="1" dirty="0" smtClean="0"/>
              <a:t>edilecektir</a:t>
            </a:r>
            <a:r>
              <a:rPr lang="tr-TR" sz="4400" i="1" dirty="0"/>
              <a:t>.</a:t>
            </a:r>
            <a:r>
              <a:rPr lang="tr-TR" sz="4400" dirty="0"/>
              <a:t>(CB Genel Sek. PPGM-04.06.2025 t.-303425 s. yazısının B-(c) Md.)</a:t>
            </a:r>
            <a:r>
              <a:rPr lang="tr-TR" sz="4400" i="1" dirty="0"/>
              <a:t>»</a:t>
            </a:r>
            <a:r>
              <a:rPr lang="tr-TR" sz="4400" b="1" i="1" dirty="0"/>
              <a:t> </a:t>
            </a:r>
            <a:r>
              <a:rPr lang="tr-TR" sz="4400" dirty="0"/>
              <a:t>hüküm uyarınca sekiz yıllık kademe ilerlemesine </a:t>
            </a:r>
            <a:r>
              <a:rPr lang="tr-TR" sz="4400" dirty="0">
                <a:solidFill>
                  <a:srgbClr val="FF0000"/>
                </a:solidFill>
              </a:rPr>
              <a:t>ikinci hak kazanma tarihi </a:t>
            </a:r>
            <a:r>
              <a:rPr lang="tr-TR" sz="4400" dirty="0" smtClean="0"/>
              <a:t>ise;</a:t>
            </a:r>
          </a:p>
          <a:p>
            <a:pPr marL="0" indent="0" algn="just">
              <a:buNone/>
            </a:pPr>
            <a:r>
              <a:rPr lang="tr-TR" sz="4400" dirty="0" smtClean="0"/>
              <a:t>   </a:t>
            </a:r>
          </a:p>
          <a:p>
            <a:pPr marL="0" indent="0" algn="just">
              <a:buNone/>
            </a:pPr>
            <a:r>
              <a:rPr lang="tr-TR" sz="4400" dirty="0"/>
              <a:t> </a:t>
            </a:r>
            <a:r>
              <a:rPr lang="tr-TR" sz="4400" dirty="0" smtClean="0"/>
              <a:t>        27/01/2017+8 yıl= </a:t>
            </a:r>
            <a:r>
              <a:rPr lang="tr-TR" sz="4400" b="1" dirty="0" smtClean="0">
                <a:solidFill>
                  <a:srgbClr val="FF0000"/>
                </a:solidFill>
              </a:rPr>
              <a:t>27/01/2025</a:t>
            </a:r>
            <a:r>
              <a:rPr lang="tr-TR" sz="4400" dirty="0" smtClean="0"/>
              <a:t> </a:t>
            </a:r>
            <a:r>
              <a:rPr lang="tr-TR" sz="4400" dirty="0"/>
              <a:t>olarak </a:t>
            </a:r>
            <a:r>
              <a:rPr lang="tr-TR" sz="4400" dirty="0" smtClean="0"/>
              <a:t>uygulanacaktır.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83566" y="476672"/>
            <a:ext cx="7992888" cy="861774"/>
          </a:xfrm>
          <a:prstGeom prst="rect">
            <a:avLst/>
          </a:prstGeom>
        </p:spPr>
        <p:txBody>
          <a:bodyPr wrap="square">
            <a:spAutoFit/>
          </a:bodyPr>
          <a:lstStyle/>
          <a:p>
            <a:pPr algn="ctr"/>
            <a:r>
              <a:rPr lang="tr-TR" sz="2500" dirty="0">
                <a:solidFill>
                  <a:srgbClr val="04617B"/>
                </a:solidFill>
                <a:ea typeface="+mj-ea"/>
                <a:cs typeface="+mj-cs"/>
              </a:rPr>
              <a:t>Örnek- Geçici 37 </a:t>
            </a:r>
            <a:br>
              <a:rPr lang="tr-TR" sz="2500" dirty="0">
                <a:solidFill>
                  <a:srgbClr val="04617B"/>
                </a:solidFill>
                <a:ea typeface="+mj-ea"/>
                <a:cs typeface="+mj-cs"/>
              </a:rPr>
            </a:br>
            <a:r>
              <a:rPr lang="tr-TR" sz="2500" dirty="0">
                <a:solidFill>
                  <a:srgbClr val="04617B"/>
                </a:solidFill>
                <a:ea typeface="+mj-ea"/>
                <a:cs typeface="+mj-cs"/>
              </a:rPr>
              <a:t>(Daha Önce Kademe </a:t>
            </a:r>
            <a:r>
              <a:rPr lang="tr-TR" sz="2500" dirty="0" smtClean="0">
                <a:solidFill>
                  <a:srgbClr val="04617B"/>
                </a:solidFill>
                <a:ea typeface="+mj-ea"/>
                <a:cs typeface="+mj-cs"/>
              </a:rPr>
              <a:t>Verilen)</a:t>
            </a:r>
            <a:endParaRPr lang="tr-TR" sz="2500" dirty="0"/>
          </a:p>
        </p:txBody>
      </p:sp>
      <p:pic>
        <p:nvPicPr>
          <p:cNvPr id="2" name="Resim 1"/>
          <p:cNvPicPr>
            <a:picLocks noChangeAspect="1"/>
          </p:cNvPicPr>
          <p:nvPr/>
        </p:nvPicPr>
        <p:blipFill>
          <a:blip r:embed="rId2"/>
          <a:stretch>
            <a:fillRect/>
          </a:stretch>
        </p:blipFill>
        <p:spPr>
          <a:xfrm>
            <a:off x="1187624" y="1338446"/>
            <a:ext cx="7201698" cy="4610834"/>
          </a:xfrm>
          <a:prstGeom prst="rect">
            <a:avLst/>
          </a:prstGeom>
        </p:spPr>
      </p:pic>
      <p:sp>
        <p:nvSpPr>
          <p:cNvPr id="5" name="İçerik Yer Tutucusu 4"/>
          <p:cNvSpPr>
            <a:spLocks noGrp="1"/>
          </p:cNvSpPr>
          <p:nvPr>
            <p:ph idx="1"/>
          </p:nvPr>
        </p:nvSpPr>
        <p:spPr>
          <a:xfrm>
            <a:off x="457200" y="1935480"/>
            <a:ext cx="8229600" cy="4648158"/>
          </a:xfrm>
        </p:spPr>
        <p:txBody>
          <a:bodyPr>
            <a:normAutofit fontScale="92500" lnSpcReduction="10000"/>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sz="1300" dirty="0" smtClean="0"/>
          </a:p>
          <a:p>
            <a:endParaRPr lang="tr-TR" sz="1300" dirty="0"/>
          </a:p>
          <a:p>
            <a:endParaRPr lang="tr-TR" sz="1300" dirty="0" smtClean="0"/>
          </a:p>
          <a:p>
            <a:endParaRPr lang="tr-TR" sz="1300" dirty="0"/>
          </a:p>
          <a:p>
            <a:endParaRPr lang="tr-TR" sz="1300" dirty="0" smtClean="0"/>
          </a:p>
          <a:p>
            <a:pPr>
              <a:buFont typeface="Wingdings" panose="05000000000000000000" pitchFamily="2" charset="2"/>
              <a:buChar char="Ø"/>
            </a:pPr>
            <a:r>
              <a:rPr lang="tr-TR" sz="1300" dirty="0" smtClean="0"/>
              <a:t>İlgilinin kesintisiz çalışması ve herhangi </a:t>
            </a:r>
            <a:r>
              <a:rPr lang="tr-TR" sz="1300" dirty="0"/>
              <a:t>bir disiplin cezası almaması </a:t>
            </a:r>
            <a:r>
              <a:rPr lang="tr-TR" sz="1300" dirty="0" smtClean="0"/>
              <a:t>hâlinde ikinci kademe ilerlemesine hak kazanma tarihi: 21/05/2018+8=21/05/2026’dır.</a:t>
            </a:r>
          </a:p>
        </p:txBody>
      </p:sp>
    </p:spTree>
    <p:extLst>
      <p:ext uri="{BB962C8B-B14F-4D97-AF65-F5344CB8AC3E}">
        <p14:creationId xmlns:p14="http://schemas.microsoft.com/office/powerpoint/2010/main" val="22121426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3793"/>
            <a:ext cx="8229600" cy="1143000"/>
          </a:xfrm>
        </p:spPr>
        <p:txBody>
          <a:bodyPr>
            <a:normAutofit/>
          </a:bodyPr>
          <a:lstStyle/>
          <a:p>
            <a:pPr algn="ctr"/>
            <a:r>
              <a:rPr lang="tr-TR" sz="2500" dirty="0">
                <a:latin typeface="+mn-lt"/>
              </a:rPr>
              <a:t>Örnek- Geçici </a:t>
            </a:r>
            <a:r>
              <a:rPr lang="tr-TR" sz="2500" dirty="0" smtClean="0">
                <a:latin typeface="+mn-lt"/>
              </a:rPr>
              <a:t>37 </a:t>
            </a:r>
            <a:br>
              <a:rPr lang="tr-TR" sz="2500" dirty="0" smtClean="0">
                <a:latin typeface="+mn-lt"/>
              </a:rPr>
            </a:br>
            <a:r>
              <a:rPr lang="tr-TR" sz="2500" dirty="0" smtClean="0">
                <a:latin typeface="+mn-lt"/>
              </a:rPr>
              <a:t>(Daha Önce Kademe Verilen/Prim Günlü/Aylıksız İzinli)</a:t>
            </a:r>
            <a:endParaRPr lang="tr-TR" sz="2500" dirty="0">
              <a:latin typeface="+mn-lt"/>
            </a:endParaRP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196924"/>
            <a:ext cx="7056784" cy="4774232"/>
          </a:xfrm>
        </p:spPr>
      </p:pic>
      <p:sp>
        <p:nvSpPr>
          <p:cNvPr id="3" name="Dikdörtgen 2"/>
          <p:cNvSpPr/>
          <p:nvPr/>
        </p:nvSpPr>
        <p:spPr>
          <a:xfrm>
            <a:off x="755576" y="6021288"/>
            <a:ext cx="7920880" cy="646331"/>
          </a:xfrm>
          <a:prstGeom prst="rect">
            <a:avLst/>
          </a:prstGeom>
        </p:spPr>
        <p:txBody>
          <a:bodyPr wrap="square">
            <a:spAutoFit/>
          </a:bodyPr>
          <a:lstStyle/>
          <a:p>
            <a:pPr marL="285750" indent="-285750">
              <a:buFont typeface="Wingdings" panose="05000000000000000000" pitchFamily="2" charset="2"/>
              <a:buChar char="Ø"/>
            </a:pPr>
            <a:r>
              <a:rPr lang="tr-TR" sz="1200" dirty="0" smtClean="0"/>
              <a:t>İlgilinin 1. kademe hak kazanma tarihi olan 02/10/2016’dan sonra almış olduğu 1 yıl 23 gün aylıksız izin süresi kadar ilave süre çalışması şartıyla kesintisiz çalışması ve herhangi bir disiplin cezası almaması hâlinde ikinci kademe ilerlemesine hak kazanma tarihi: 25/10/2026’dır. Örnek hesaplama bir sonraki sayfadadır.</a:t>
            </a:r>
            <a:endParaRPr lang="tr-TR" sz="1200" dirty="0"/>
          </a:p>
        </p:txBody>
      </p:sp>
    </p:spTree>
    <p:extLst>
      <p:ext uri="{BB962C8B-B14F-4D97-AF65-F5344CB8AC3E}">
        <p14:creationId xmlns:p14="http://schemas.microsoft.com/office/powerpoint/2010/main" val="2895119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2598" y="116632"/>
            <a:ext cx="8229600" cy="1143000"/>
          </a:xfrm>
        </p:spPr>
        <p:txBody>
          <a:bodyPr>
            <a:normAutofit fontScale="90000"/>
          </a:bodyPr>
          <a:lstStyle/>
          <a:p>
            <a:pPr algn="ctr"/>
            <a:r>
              <a:rPr lang="tr-TR" sz="2500" dirty="0" smtClean="0">
                <a:solidFill>
                  <a:srgbClr val="04617B"/>
                </a:solidFill>
                <a:latin typeface="Constantia"/>
              </a:rPr>
              <a:t>Hesaplama Örneği</a:t>
            </a:r>
            <a:br>
              <a:rPr lang="tr-TR" sz="2500" dirty="0" smtClean="0">
                <a:solidFill>
                  <a:srgbClr val="04617B"/>
                </a:solidFill>
                <a:latin typeface="Constantia"/>
              </a:rPr>
            </a:br>
            <a:r>
              <a:rPr lang="tr-TR" sz="2500" dirty="0" smtClean="0">
                <a:solidFill>
                  <a:srgbClr val="04617B"/>
                </a:solidFill>
                <a:latin typeface="Constantia"/>
              </a:rPr>
              <a:t>Örnek- </a:t>
            </a:r>
            <a:r>
              <a:rPr lang="tr-TR" sz="2500" dirty="0">
                <a:solidFill>
                  <a:srgbClr val="04617B"/>
                </a:solidFill>
                <a:latin typeface="Constantia"/>
              </a:rPr>
              <a:t>Geçici 37 </a:t>
            </a:r>
            <a:br>
              <a:rPr lang="tr-TR" sz="2500" dirty="0">
                <a:solidFill>
                  <a:srgbClr val="04617B"/>
                </a:solidFill>
                <a:latin typeface="Constantia"/>
              </a:rPr>
            </a:br>
            <a:r>
              <a:rPr lang="tr-TR" sz="2500" dirty="0">
                <a:solidFill>
                  <a:srgbClr val="04617B"/>
                </a:solidFill>
                <a:latin typeface="Constantia"/>
              </a:rPr>
              <a:t>(Daha Önce Kademe Verilen/Prim Günlü/Aylıksız İzinli)</a:t>
            </a:r>
            <a:endParaRPr lang="tr-TR" dirty="0"/>
          </a:p>
        </p:txBody>
      </p:sp>
      <p:sp>
        <p:nvSpPr>
          <p:cNvPr id="3" name="İçerik Yer Tutucusu 2"/>
          <p:cNvSpPr>
            <a:spLocks noGrp="1"/>
          </p:cNvSpPr>
          <p:nvPr>
            <p:ph idx="1"/>
          </p:nvPr>
        </p:nvSpPr>
        <p:spPr>
          <a:xfrm>
            <a:off x="457200" y="1484784"/>
            <a:ext cx="8229600" cy="4839816"/>
          </a:xfrm>
        </p:spPr>
        <p:txBody>
          <a:bodyPr>
            <a:normAutofit fontScale="85000" lnSpcReduction="20000"/>
          </a:bodyPr>
          <a:lstStyle/>
          <a:p>
            <a:pPr>
              <a:buFont typeface="Wingdings" panose="05000000000000000000" pitchFamily="2" charset="2"/>
              <a:buChar char="Ø"/>
            </a:pPr>
            <a:r>
              <a:rPr lang="tr-TR" sz="1300" dirty="0" smtClean="0"/>
              <a:t>Sözleşmeliden Memur Kadrosuna Geçiş Tarihi: 05/08/2011’dir.</a:t>
            </a:r>
          </a:p>
          <a:p>
            <a:pPr>
              <a:buFont typeface="Wingdings" panose="05000000000000000000" pitchFamily="2" charset="2"/>
              <a:buChar char="Ø"/>
            </a:pPr>
            <a:endParaRPr lang="tr-TR" sz="1300" dirty="0" smtClean="0"/>
          </a:p>
          <a:p>
            <a:pPr>
              <a:buFont typeface="Wingdings" panose="05000000000000000000" pitchFamily="2" charset="2"/>
              <a:buChar char="Ø"/>
            </a:pPr>
            <a:r>
              <a:rPr lang="tr-TR" sz="1300" dirty="0" smtClean="0"/>
              <a:t>   05/08/2011  </a:t>
            </a:r>
            <a:r>
              <a:rPr lang="tr-TR" sz="1300" dirty="0"/>
              <a:t>memuriyete başlangıcı</a:t>
            </a:r>
          </a:p>
          <a:p>
            <a:pPr marL="0" indent="0">
              <a:buNone/>
            </a:pPr>
            <a:r>
              <a:rPr lang="tr-TR" sz="1300" dirty="0"/>
              <a:t>        </a:t>
            </a:r>
            <a:r>
              <a:rPr lang="tr-TR" sz="1300" u="sng" dirty="0"/>
              <a:t> </a:t>
            </a:r>
            <a:r>
              <a:rPr lang="tr-TR" sz="1300" u="sng" dirty="0" smtClean="0"/>
              <a:t>+                8  </a:t>
            </a:r>
            <a:r>
              <a:rPr lang="tr-TR" sz="1300" dirty="0" smtClean="0"/>
              <a:t>kesintisiz çalışması gereken süre-1</a:t>
            </a:r>
            <a:endParaRPr lang="tr-TR" sz="1300" dirty="0"/>
          </a:p>
          <a:p>
            <a:pPr marL="0" indent="0">
              <a:buNone/>
            </a:pPr>
            <a:r>
              <a:rPr lang="tr-TR" sz="1300" dirty="0"/>
              <a:t>           </a:t>
            </a:r>
            <a:r>
              <a:rPr lang="tr-TR" sz="1300" dirty="0" smtClean="0"/>
              <a:t>05/08/2019’a </a:t>
            </a:r>
            <a:r>
              <a:rPr lang="tr-TR" sz="1300" dirty="0"/>
              <a:t>tekabül eder. </a:t>
            </a:r>
          </a:p>
          <a:p>
            <a:pPr>
              <a:buFont typeface="Wingdings" panose="05000000000000000000" pitchFamily="2" charset="2"/>
              <a:buChar char="Ø"/>
            </a:pPr>
            <a:endParaRPr lang="tr-TR" sz="1300" dirty="0"/>
          </a:p>
          <a:p>
            <a:pPr>
              <a:buFont typeface="Wingdings" panose="05000000000000000000" pitchFamily="2" charset="2"/>
              <a:buChar char="Ø"/>
            </a:pPr>
            <a:r>
              <a:rPr lang="tr-TR" sz="1300" dirty="0" smtClean="0"/>
              <a:t>Değerlendirilebilecek sözleşmeli (prim usulü) gün süresi: 3 yıl 3 ay 12 gün olduğundan bu kadar süre erken hak eder. Bu durumda;</a:t>
            </a:r>
          </a:p>
          <a:p>
            <a:pPr marL="0" indent="0">
              <a:buNone/>
            </a:pPr>
            <a:endParaRPr lang="tr-TR" sz="1300" dirty="0" smtClean="0"/>
          </a:p>
          <a:p>
            <a:pPr marL="0" indent="0">
              <a:buNone/>
            </a:pPr>
            <a:r>
              <a:rPr lang="tr-TR" sz="1300" dirty="0"/>
              <a:t> </a:t>
            </a:r>
            <a:r>
              <a:rPr lang="tr-TR" sz="1300" dirty="0" smtClean="0"/>
              <a:t>         05/08/2019</a:t>
            </a:r>
            <a:r>
              <a:rPr lang="tr-TR" sz="1300" dirty="0"/>
              <a:t> </a:t>
            </a:r>
            <a:r>
              <a:rPr lang="tr-TR" sz="1300" dirty="0" smtClean="0"/>
              <a:t>  kesintisiz çalışsaydı hak kazanacağı tarih </a:t>
            </a:r>
          </a:p>
          <a:p>
            <a:pPr marL="0" indent="0">
              <a:buNone/>
            </a:pPr>
            <a:r>
              <a:rPr lang="tr-TR" sz="1300" dirty="0" smtClean="0"/>
              <a:t>         - </a:t>
            </a:r>
            <a:r>
              <a:rPr lang="tr-TR" sz="1300" u="sng" dirty="0" smtClean="0"/>
              <a:t>12/03/03 </a:t>
            </a:r>
            <a:r>
              <a:rPr lang="tr-TR" sz="1300" dirty="0" smtClean="0"/>
              <a:t>     değerlendirilen sözleşmeli süre</a:t>
            </a:r>
          </a:p>
          <a:p>
            <a:pPr marL="0" indent="0">
              <a:buNone/>
            </a:pPr>
            <a:r>
              <a:rPr lang="tr-TR" sz="1300" dirty="0" smtClean="0"/>
              <a:t>           23/04/2016’ya tekabül eder. </a:t>
            </a:r>
          </a:p>
          <a:p>
            <a:pPr marL="0" indent="0">
              <a:buNone/>
            </a:pPr>
            <a:endParaRPr lang="tr-TR" sz="1300" dirty="0" smtClean="0"/>
          </a:p>
          <a:p>
            <a:pPr>
              <a:buFont typeface="Wingdings" panose="05000000000000000000" pitchFamily="2" charset="2"/>
              <a:buChar char="Ø"/>
            </a:pPr>
            <a:r>
              <a:rPr lang="tr-TR" sz="1300" dirty="0" smtClean="0"/>
              <a:t>Bu tarihe aylıksız izinde olduğu 14/06/2015-23/11/2015 tarihleri arasındaki 5 ay 9 günlük süre ilave edilir. (Bu süre kadar daha çalışması lazım) Bu da;</a:t>
            </a:r>
          </a:p>
          <a:p>
            <a:pPr marL="0" indent="0">
              <a:buNone/>
            </a:pPr>
            <a:r>
              <a:rPr lang="tr-TR" sz="1300" dirty="0" smtClean="0"/>
              <a:t>           23/04/2016</a:t>
            </a:r>
          </a:p>
          <a:p>
            <a:pPr marL="0" indent="0">
              <a:buNone/>
            </a:pPr>
            <a:r>
              <a:rPr lang="tr-TR" sz="1300" dirty="0" smtClean="0"/>
              <a:t>        + </a:t>
            </a:r>
            <a:r>
              <a:rPr lang="tr-TR" sz="1300" u="sng" dirty="0" smtClean="0"/>
              <a:t>09/05/0</a:t>
            </a:r>
          </a:p>
          <a:p>
            <a:pPr marL="0" indent="0">
              <a:buNone/>
            </a:pPr>
            <a:r>
              <a:rPr lang="tr-TR" sz="1300" dirty="0" smtClean="0"/>
              <a:t>           02/10/2016   tarihine tekabül eder. 1. kademe terfi hak tarihi</a:t>
            </a:r>
          </a:p>
          <a:p>
            <a:endParaRPr lang="tr-TR" sz="1300" dirty="0" smtClean="0"/>
          </a:p>
          <a:p>
            <a:pPr marL="0" indent="0">
              <a:buNone/>
            </a:pPr>
            <a:r>
              <a:rPr lang="tr-TR" sz="1300" dirty="0" smtClean="0"/>
              <a:t>          </a:t>
            </a:r>
            <a:r>
              <a:rPr lang="tr-TR" sz="1300" dirty="0"/>
              <a:t>02/10/2016 </a:t>
            </a:r>
            <a:r>
              <a:rPr lang="tr-TR" sz="1300" dirty="0" smtClean="0"/>
              <a:t>    </a:t>
            </a:r>
            <a:r>
              <a:rPr lang="tr-TR" sz="1300" dirty="0"/>
              <a:t>1. kademe terfi hak </a:t>
            </a:r>
            <a:r>
              <a:rPr lang="tr-TR" sz="1300" dirty="0" smtClean="0"/>
              <a:t>tarihi</a:t>
            </a:r>
          </a:p>
          <a:p>
            <a:pPr marL="0" indent="0">
              <a:buNone/>
            </a:pPr>
            <a:r>
              <a:rPr lang="tr-TR" sz="1300" dirty="0" smtClean="0"/>
              <a:t>           </a:t>
            </a:r>
            <a:r>
              <a:rPr lang="tr-TR" sz="1300" u="sng" dirty="0" smtClean="0"/>
              <a:t> +            8 </a:t>
            </a:r>
            <a:r>
              <a:rPr lang="tr-TR" sz="1300" dirty="0" smtClean="0"/>
              <a:t>    kesintisiz </a:t>
            </a:r>
            <a:r>
              <a:rPr lang="tr-TR" sz="1300" dirty="0"/>
              <a:t>çalışması gereken </a:t>
            </a:r>
            <a:r>
              <a:rPr lang="tr-TR" sz="1300" dirty="0" smtClean="0"/>
              <a:t>süre-2</a:t>
            </a:r>
            <a:endParaRPr lang="tr-TR" sz="1300" u="sng" dirty="0" smtClean="0"/>
          </a:p>
          <a:p>
            <a:pPr marL="0" indent="0">
              <a:buNone/>
            </a:pPr>
            <a:r>
              <a:rPr lang="tr-TR" sz="1300" dirty="0" smtClean="0"/>
              <a:t>02/10/2024’e tekabül eder. Ancak ilgilinin 1. kademe terfi tarihi olan 02/10/2016’dan sonra 14/08/2017-15/01/2018 tarihleri arasında 5 ay 1 gün ile 15/01/2019-07/09/2020 tarihleri arasında 7 ay 22 gün olmak üzere toplamda 1 yıl 23 gün aylıksız izni bulunduğundan bu süre kadar daha çalışması gerekmektedir. Bu sebeple;</a:t>
            </a:r>
          </a:p>
          <a:p>
            <a:pPr marL="0" indent="0">
              <a:buNone/>
            </a:pPr>
            <a:endParaRPr lang="tr-TR" sz="1300" dirty="0"/>
          </a:p>
          <a:p>
            <a:pPr marL="0" indent="0">
              <a:buNone/>
            </a:pPr>
            <a:r>
              <a:rPr lang="tr-TR" sz="1300" dirty="0" smtClean="0"/>
              <a:t>   02/10/2024</a:t>
            </a:r>
          </a:p>
          <a:p>
            <a:pPr marL="0" indent="0">
              <a:buNone/>
            </a:pPr>
            <a:r>
              <a:rPr lang="tr-TR" sz="1300" u="sng" dirty="0" smtClean="0"/>
              <a:t>+ 23/0/1</a:t>
            </a:r>
          </a:p>
          <a:p>
            <a:pPr marL="0" indent="0">
              <a:buNone/>
            </a:pPr>
            <a:r>
              <a:rPr lang="tr-TR" sz="1300" dirty="0" smtClean="0"/>
              <a:t>25/10/2026- 2. kademe terfi tarihi</a:t>
            </a:r>
          </a:p>
          <a:p>
            <a:pPr marL="0" indent="0">
              <a:buNone/>
            </a:pPr>
            <a:endParaRPr lang="tr-TR" sz="1900" dirty="0" smtClean="0"/>
          </a:p>
          <a:p>
            <a:endParaRPr lang="tr-TR" dirty="0"/>
          </a:p>
        </p:txBody>
      </p:sp>
    </p:spTree>
    <p:extLst>
      <p:ext uri="{BB962C8B-B14F-4D97-AF65-F5344CB8AC3E}">
        <p14:creationId xmlns:p14="http://schemas.microsoft.com/office/powerpoint/2010/main" val="174012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118876"/>
            <a:ext cx="8229600" cy="1143000"/>
          </a:xfrm>
        </p:spPr>
        <p:txBody>
          <a:bodyPr>
            <a:normAutofit/>
          </a:bodyPr>
          <a:lstStyle/>
          <a:p>
            <a:pPr algn="ctr"/>
            <a:r>
              <a:rPr lang="tr-TR" sz="2500" dirty="0" smtClean="0">
                <a:latin typeface="+mn-lt"/>
              </a:rPr>
              <a:t>Örnek- Geçici 41</a:t>
            </a:r>
            <a:br>
              <a:rPr lang="tr-TR" sz="2500" dirty="0" smtClean="0">
                <a:latin typeface="+mn-lt"/>
              </a:rPr>
            </a:br>
            <a:r>
              <a:rPr lang="tr-TR" sz="2500" dirty="0" smtClean="0">
                <a:latin typeface="+mn-lt"/>
              </a:rPr>
              <a:t>(</a:t>
            </a:r>
            <a:r>
              <a:rPr lang="tr-TR" sz="2500" dirty="0">
                <a:solidFill>
                  <a:srgbClr val="04617B"/>
                </a:solidFill>
                <a:latin typeface="+mn-lt"/>
              </a:rPr>
              <a:t>Daha Önceden Kademe </a:t>
            </a:r>
            <a:r>
              <a:rPr lang="tr-TR" sz="2500" dirty="0" smtClean="0">
                <a:solidFill>
                  <a:srgbClr val="04617B"/>
                </a:solidFill>
                <a:latin typeface="+mn-lt"/>
              </a:rPr>
              <a:t>Verilen</a:t>
            </a:r>
            <a:r>
              <a:rPr lang="tr-TR" sz="2500" dirty="0" smtClean="0">
                <a:latin typeface="+mn-lt"/>
              </a:rPr>
              <a:t>) </a:t>
            </a:r>
            <a:endParaRPr lang="tr-TR" sz="2500" dirty="0">
              <a:latin typeface="+mn-lt"/>
            </a:endParaRPr>
          </a:p>
        </p:txBody>
      </p:sp>
      <p:sp>
        <p:nvSpPr>
          <p:cNvPr id="3" name="İçerik Yer Tutucusu 2"/>
          <p:cNvSpPr>
            <a:spLocks noGrp="1"/>
          </p:cNvSpPr>
          <p:nvPr>
            <p:ph idx="1"/>
          </p:nvPr>
        </p:nvSpPr>
        <p:spPr>
          <a:xfrm>
            <a:off x="539552" y="5661248"/>
            <a:ext cx="8147248" cy="663352"/>
          </a:xfrm>
        </p:spPr>
        <p:txBody>
          <a:bodyPr/>
          <a:lstStyle/>
          <a:p>
            <a:pPr marL="0" indent="0">
              <a:buNone/>
            </a:pPr>
            <a:endParaRPr lang="tr-TR" dirty="0" smtClean="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p:txBody>
      </p:sp>
      <p:pic>
        <p:nvPicPr>
          <p:cNvPr id="4" name="Resim 3"/>
          <p:cNvPicPr>
            <a:picLocks noChangeAspect="1"/>
          </p:cNvPicPr>
          <p:nvPr/>
        </p:nvPicPr>
        <p:blipFill>
          <a:blip r:embed="rId2"/>
          <a:stretch>
            <a:fillRect/>
          </a:stretch>
        </p:blipFill>
        <p:spPr>
          <a:xfrm>
            <a:off x="758627" y="1024124"/>
            <a:ext cx="7791450" cy="4980800"/>
          </a:xfrm>
          <a:prstGeom prst="rect">
            <a:avLst/>
          </a:prstGeom>
        </p:spPr>
      </p:pic>
      <p:sp>
        <p:nvSpPr>
          <p:cNvPr id="6" name="Dikdörtgen 5"/>
          <p:cNvSpPr/>
          <p:nvPr/>
        </p:nvSpPr>
        <p:spPr>
          <a:xfrm>
            <a:off x="621903" y="5671396"/>
            <a:ext cx="8270577" cy="923330"/>
          </a:xfrm>
          <a:prstGeom prst="rect">
            <a:avLst/>
          </a:prstGeom>
        </p:spPr>
        <p:txBody>
          <a:bodyPr wrap="square">
            <a:spAutoFit/>
          </a:bodyPr>
          <a:lstStyle/>
          <a:p>
            <a:pPr>
              <a:buFont typeface="Wingdings" panose="05000000000000000000" pitchFamily="2" charset="2"/>
              <a:buChar char="Ø"/>
            </a:pPr>
            <a:endParaRPr lang="tr-TR" dirty="0" smtClean="0"/>
          </a:p>
          <a:p>
            <a:endParaRPr lang="tr-TR" sz="1200" dirty="0" smtClean="0"/>
          </a:p>
          <a:p>
            <a:pPr marL="171450" indent="-171450">
              <a:buFont typeface="Wingdings" panose="05000000000000000000" pitchFamily="2" charset="2"/>
              <a:buChar char="Ø"/>
            </a:pPr>
            <a:r>
              <a:rPr lang="tr-TR" sz="1200" dirty="0" smtClean="0"/>
              <a:t>İlgilinin </a:t>
            </a:r>
            <a:r>
              <a:rPr lang="tr-TR" sz="1200" dirty="0"/>
              <a:t>kesintisiz çalışması ve herhangi bir disiplin cezası almaması hâlinde ikinci kademe ilerlemesine hak kazanma tarihi: </a:t>
            </a:r>
            <a:r>
              <a:rPr lang="tr-TR" sz="1200" dirty="0" smtClean="0"/>
              <a:t>14/06/2020+8=14/06/2028’dir</a:t>
            </a:r>
            <a:r>
              <a:rPr lang="tr-TR" sz="1200" dirty="0"/>
              <a:t>.</a:t>
            </a:r>
          </a:p>
        </p:txBody>
      </p:sp>
    </p:spTree>
    <p:extLst>
      <p:ext uri="{BB962C8B-B14F-4D97-AF65-F5344CB8AC3E}">
        <p14:creationId xmlns:p14="http://schemas.microsoft.com/office/powerpoint/2010/main" val="3421505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116632"/>
            <a:ext cx="8229600" cy="1143000"/>
          </a:xfrm>
        </p:spPr>
        <p:txBody>
          <a:bodyPr>
            <a:normAutofit/>
          </a:bodyPr>
          <a:lstStyle/>
          <a:p>
            <a:pPr algn="ctr"/>
            <a:r>
              <a:rPr lang="tr-TR" sz="2700" dirty="0" smtClean="0">
                <a:latin typeface="+mn-lt"/>
              </a:rPr>
              <a:t>Tanım</a:t>
            </a:r>
            <a:endParaRPr lang="tr-TR" sz="2700" dirty="0">
              <a:latin typeface="+mn-lt"/>
            </a:endParaRPr>
          </a:p>
        </p:txBody>
      </p:sp>
      <p:sp>
        <p:nvSpPr>
          <p:cNvPr id="3" name="İçerik Yer Tutucusu 2"/>
          <p:cNvSpPr>
            <a:spLocks noGrp="1"/>
          </p:cNvSpPr>
          <p:nvPr>
            <p:ph idx="1"/>
          </p:nvPr>
        </p:nvSpPr>
        <p:spPr>
          <a:xfrm>
            <a:off x="457200" y="1412776"/>
            <a:ext cx="8229600" cy="4911824"/>
          </a:xfrm>
        </p:spPr>
        <p:txBody>
          <a:bodyPr>
            <a:noAutofit/>
          </a:bodyPr>
          <a:lstStyle/>
          <a:p>
            <a:pPr algn="just"/>
            <a:endParaRPr lang="tr-TR" sz="1800" dirty="0" smtClean="0">
              <a:solidFill>
                <a:srgbClr val="FF0000"/>
              </a:solidFill>
            </a:endParaRPr>
          </a:p>
          <a:p>
            <a:pPr marL="0" indent="0" algn="just">
              <a:buNone/>
            </a:pPr>
            <a:endParaRPr lang="tr-TR" sz="1800" dirty="0" smtClean="0">
              <a:solidFill>
                <a:srgbClr val="FF0000"/>
              </a:solidFill>
            </a:endParaRPr>
          </a:p>
          <a:p>
            <a:pPr algn="just">
              <a:buFont typeface="Wingdings" panose="05000000000000000000" pitchFamily="2" charset="2"/>
              <a:buChar char="Ø"/>
            </a:pPr>
            <a:r>
              <a:rPr lang="tr-TR" sz="1600" dirty="0" smtClean="0"/>
              <a:t>Memur; Mevcut </a:t>
            </a:r>
            <a:r>
              <a:rPr lang="tr-TR" sz="1600" dirty="0"/>
              <a:t>kuruluş biçimine bakılmaksızın, Devlet ve diğer kamu tüzel kişiliklerince genel idare esaslarına göre yürütülen asli ve sürekli kamu hizmetlerini ifa ile görevlendirilenler, bu Kanunun uygulanmasında memur </a:t>
            </a:r>
            <a:r>
              <a:rPr lang="tr-TR" sz="1600" dirty="0" smtClean="0"/>
              <a:t>sayılır. Yukarıdaki </a:t>
            </a:r>
            <a:r>
              <a:rPr lang="tr-TR" sz="1600" dirty="0"/>
              <a:t>tanımlananlar dışındaki kurumlarda genel politika tespiti, araştırma, planlama, programlama, yönetim ve denetim gibi işlerde görevli ve yetkili olanlar da memur sayılır</a:t>
            </a:r>
            <a:r>
              <a:rPr lang="tr-TR" sz="1600" dirty="0" smtClean="0"/>
              <a:t>. (657 sayılı Kanun’un 4/A Md.)</a:t>
            </a:r>
            <a:endParaRPr lang="tr-TR" sz="1600" dirty="0"/>
          </a:p>
          <a:p>
            <a:pPr marL="0" indent="0" algn="just">
              <a:buNone/>
            </a:pPr>
            <a:endParaRPr lang="tr-TR" sz="1600" dirty="0" smtClean="0"/>
          </a:p>
          <a:p>
            <a:pPr marL="0" indent="0" algn="just">
              <a:buNone/>
            </a:pPr>
            <a:endParaRPr lang="tr-TR" sz="1600" dirty="0" smtClean="0"/>
          </a:p>
          <a:p>
            <a:pPr algn="just">
              <a:buFont typeface="Wingdings" panose="05000000000000000000" pitchFamily="2" charset="2"/>
              <a:buChar char="Ø"/>
            </a:pPr>
            <a:r>
              <a:rPr lang="tr-TR" sz="1600" dirty="0" smtClean="0"/>
              <a:t>Sözleşmeli personel; Kalkınma </a:t>
            </a:r>
            <a:r>
              <a:rPr lang="tr-TR" sz="1600" dirty="0"/>
              <a:t>planı, yıllık program ve iş programlarında yer alan önemli projelerin hazırlanması, gerçekleştirilmesi, işletilmesi ve işlerliği için şart olan, zaruri ve istisnai hallere münhasır olmak üzere özel bir meslek bilgisine ve ihtisasına ihtiyaç gösteren geçici işlerde, Cumhurbaşkanınca belirlenen esas ve usuller çerçevesinde, </a:t>
            </a:r>
            <a:r>
              <a:rPr lang="tr-TR" sz="1600" dirty="0" smtClean="0"/>
              <a:t>ihdas edilen pozisyonlarda, </a:t>
            </a:r>
            <a:r>
              <a:rPr lang="tr-TR" sz="1600" dirty="0"/>
              <a:t>mali yılla sınırlı olarak sözleşme ile çalıştırılmasına karar verilen ve işçi sayılmayan kamu hizmeti </a:t>
            </a:r>
            <a:r>
              <a:rPr lang="tr-TR" sz="1600" dirty="0" smtClean="0"/>
              <a:t>görevlileridir. (</a:t>
            </a:r>
            <a:r>
              <a:rPr lang="tr-TR" sz="1600" dirty="0"/>
              <a:t>657 sayılı Kanun’un </a:t>
            </a:r>
            <a:r>
              <a:rPr lang="tr-TR" sz="1600" dirty="0" smtClean="0"/>
              <a:t>4/B Md.)</a:t>
            </a:r>
            <a:endParaRPr lang="tr-TR" sz="1600" dirty="0"/>
          </a:p>
        </p:txBody>
      </p:sp>
    </p:spTree>
    <p:extLst>
      <p:ext uri="{BB962C8B-B14F-4D97-AF65-F5344CB8AC3E}">
        <p14:creationId xmlns:p14="http://schemas.microsoft.com/office/powerpoint/2010/main" val="1425857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4838"/>
            <a:ext cx="8229600" cy="1143000"/>
          </a:xfrm>
        </p:spPr>
        <p:txBody>
          <a:bodyPr/>
          <a:lstStyle/>
          <a:p>
            <a:pPr algn="ctr"/>
            <a:r>
              <a:rPr lang="tr-TR" sz="2500" dirty="0">
                <a:solidFill>
                  <a:srgbClr val="04617B"/>
                </a:solidFill>
                <a:latin typeface="+mn-lt"/>
              </a:rPr>
              <a:t>Örnek- Geçici </a:t>
            </a:r>
            <a:r>
              <a:rPr lang="tr-TR" sz="2500" dirty="0" smtClean="0">
                <a:solidFill>
                  <a:srgbClr val="04617B"/>
                </a:solidFill>
                <a:latin typeface="+mn-lt"/>
              </a:rPr>
              <a:t>41 </a:t>
            </a:r>
            <a:r>
              <a:rPr lang="tr-TR" sz="2500" dirty="0">
                <a:solidFill>
                  <a:srgbClr val="04617B"/>
                </a:solidFill>
                <a:latin typeface="+mn-lt"/>
              </a:rPr>
              <a:t/>
            </a:r>
            <a:br>
              <a:rPr lang="tr-TR" sz="2500" dirty="0">
                <a:solidFill>
                  <a:srgbClr val="04617B"/>
                </a:solidFill>
                <a:latin typeface="+mn-lt"/>
              </a:rPr>
            </a:br>
            <a:r>
              <a:rPr lang="tr-TR" sz="2500" dirty="0" smtClean="0">
                <a:solidFill>
                  <a:srgbClr val="04617B"/>
                </a:solidFill>
                <a:latin typeface="+mn-lt"/>
              </a:rPr>
              <a:t>(Daha Önceden Kademe </a:t>
            </a:r>
            <a:r>
              <a:rPr lang="tr-TR" sz="2500" dirty="0">
                <a:solidFill>
                  <a:srgbClr val="04617B"/>
                </a:solidFill>
                <a:latin typeface="+mn-lt"/>
              </a:rPr>
              <a:t>Verilen/Prim Günlü</a:t>
            </a:r>
            <a:r>
              <a:rPr lang="tr-TR" sz="3300" dirty="0">
                <a:solidFill>
                  <a:srgbClr val="04617B"/>
                </a:solidFill>
              </a:rPr>
              <a:t>)</a:t>
            </a:r>
            <a:endParaRPr lang="tr-TR" dirty="0"/>
          </a:p>
        </p:txBody>
      </p:sp>
      <p:sp>
        <p:nvSpPr>
          <p:cNvPr id="3" name="İçerik Yer Tutucusu 2"/>
          <p:cNvSpPr>
            <a:spLocks noGrp="1"/>
          </p:cNvSpPr>
          <p:nvPr>
            <p:ph idx="1"/>
          </p:nvPr>
        </p:nvSpPr>
        <p:spPr>
          <a:xfrm>
            <a:off x="508736" y="6093296"/>
            <a:ext cx="8147248" cy="591344"/>
          </a:xfrm>
        </p:spPr>
        <p:txBody>
          <a:bodyPr>
            <a:normAutofit/>
          </a:bodyPr>
          <a:lstStyle/>
          <a:p>
            <a:pPr>
              <a:buFont typeface="Wingdings" panose="05000000000000000000" pitchFamily="2" charset="2"/>
              <a:buChar char="Ø"/>
            </a:pPr>
            <a:r>
              <a:rPr lang="tr-TR" sz="1200" dirty="0"/>
              <a:t>İlgilinin kesintisiz çalışması ve herhangi bir disiplin cezası almaması hâlinde ikinci kademe ilerlemesine hak kazanma tarihi: </a:t>
            </a:r>
            <a:r>
              <a:rPr lang="tr-TR" sz="1200" dirty="0" smtClean="0"/>
              <a:t>22/09/2020+8=22/09/2028’dir</a:t>
            </a:r>
            <a:r>
              <a:rPr lang="tr-TR" sz="1200" dirty="0"/>
              <a:t>.</a:t>
            </a:r>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20" y="1167838"/>
            <a:ext cx="7802064" cy="4925458"/>
          </a:xfrm>
          <a:prstGeom prst="rect">
            <a:avLst/>
          </a:prstGeom>
        </p:spPr>
      </p:pic>
    </p:spTree>
    <p:extLst>
      <p:ext uri="{BB962C8B-B14F-4D97-AF65-F5344CB8AC3E}">
        <p14:creationId xmlns:p14="http://schemas.microsoft.com/office/powerpoint/2010/main" val="3074201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0562" y="0"/>
            <a:ext cx="8229600" cy="1143000"/>
          </a:xfrm>
        </p:spPr>
        <p:txBody>
          <a:bodyPr>
            <a:normAutofit/>
          </a:bodyPr>
          <a:lstStyle/>
          <a:p>
            <a:pPr algn="ctr"/>
            <a:r>
              <a:rPr lang="tr-TR" sz="2500" dirty="0">
                <a:solidFill>
                  <a:srgbClr val="04617B"/>
                </a:solidFill>
                <a:latin typeface="+mn-lt"/>
              </a:rPr>
              <a:t>Örnek- Geçici </a:t>
            </a:r>
            <a:r>
              <a:rPr lang="tr-TR" sz="2500" dirty="0" smtClean="0">
                <a:solidFill>
                  <a:srgbClr val="04617B"/>
                </a:solidFill>
                <a:latin typeface="+mn-lt"/>
              </a:rPr>
              <a:t>41 </a:t>
            </a:r>
            <a:br>
              <a:rPr lang="tr-TR" sz="2500" dirty="0" smtClean="0">
                <a:solidFill>
                  <a:srgbClr val="04617B"/>
                </a:solidFill>
                <a:latin typeface="+mn-lt"/>
              </a:rPr>
            </a:br>
            <a:r>
              <a:rPr lang="tr-TR" sz="2500" dirty="0" smtClean="0">
                <a:solidFill>
                  <a:srgbClr val="04617B"/>
                </a:solidFill>
                <a:latin typeface="+mn-lt"/>
              </a:rPr>
              <a:t>(Daha Önce Kademe Verilen/Aylıksız İzinli)</a:t>
            </a:r>
            <a:endParaRPr lang="tr-TR" sz="2500" dirty="0">
              <a:latin typeface="+mn-lt"/>
            </a:endParaRPr>
          </a:p>
        </p:txBody>
      </p:sp>
      <p:sp>
        <p:nvSpPr>
          <p:cNvPr id="3" name="İçerik Yer Tutucusu 2"/>
          <p:cNvSpPr>
            <a:spLocks noGrp="1"/>
          </p:cNvSpPr>
          <p:nvPr>
            <p:ph idx="1"/>
          </p:nvPr>
        </p:nvSpPr>
        <p:spPr/>
        <p:txBody>
          <a:bodyPr/>
          <a:lstStyle/>
          <a:p>
            <a:endParaRPr lang="tr-TR" dirty="0" smtClean="0"/>
          </a:p>
          <a:p>
            <a:pPr marL="0" indent="0">
              <a:buNone/>
            </a:pPr>
            <a:endParaRPr lang="tr-TR" dirty="0" smtClean="0"/>
          </a:p>
        </p:txBody>
      </p:sp>
      <p:pic>
        <p:nvPicPr>
          <p:cNvPr id="4" name="Resim 3"/>
          <p:cNvPicPr>
            <a:picLocks noChangeAspect="1"/>
          </p:cNvPicPr>
          <p:nvPr/>
        </p:nvPicPr>
        <p:blipFill>
          <a:blip r:embed="rId2"/>
          <a:stretch>
            <a:fillRect/>
          </a:stretch>
        </p:blipFill>
        <p:spPr>
          <a:xfrm>
            <a:off x="923925" y="1143000"/>
            <a:ext cx="7762875" cy="5094312"/>
          </a:xfrm>
          <a:prstGeom prst="rect">
            <a:avLst/>
          </a:prstGeom>
        </p:spPr>
      </p:pic>
      <p:sp>
        <p:nvSpPr>
          <p:cNvPr id="6" name="İçerik Yer Tutucusu 2"/>
          <p:cNvSpPr txBox="1">
            <a:spLocks/>
          </p:cNvSpPr>
          <p:nvPr/>
        </p:nvSpPr>
        <p:spPr>
          <a:xfrm>
            <a:off x="535476" y="6237312"/>
            <a:ext cx="8147248" cy="59134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Ø"/>
            </a:pPr>
            <a:r>
              <a:rPr lang="tr-TR" sz="1200" dirty="0" smtClean="0"/>
              <a:t>İlgilinin kesintisiz çalışması ve herhangi bir disiplin cezası almaması hâlinde ikinci kademe ilerlemesine hak kazanma tarihi: 22/10/2020+8=22/10/2028’dir.</a:t>
            </a:r>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3682369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93204" y="0"/>
            <a:ext cx="8229600" cy="1143000"/>
          </a:xfrm>
        </p:spPr>
        <p:txBody>
          <a:bodyPr>
            <a:noAutofit/>
          </a:bodyPr>
          <a:lstStyle/>
          <a:p>
            <a:pPr algn="ctr"/>
            <a:r>
              <a:rPr lang="tr-TR" sz="2300" dirty="0">
                <a:solidFill>
                  <a:srgbClr val="04617B"/>
                </a:solidFill>
                <a:latin typeface="+mn-lt"/>
              </a:rPr>
              <a:t>Örnek- Geçici 41 </a:t>
            </a:r>
            <a:br>
              <a:rPr lang="tr-TR" sz="2300" dirty="0">
                <a:solidFill>
                  <a:srgbClr val="04617B"/>
                </a:solidFill>
                <a:latin typeface="+mn-lt"/>
              </a:rPr>
            </a:br>
            <a:r>
              <a:rPr lang="tr-TR" sz="2300" dirty="0" smtClean="0">
                <a:solidFill>
                  <a:srgbClr val="04617B"/>
                </a:solidFill>
                <a:latin typeface="+mn-lt"/>
              </a:rPr>
              <a:t>(7537’den Sonra İlk </a:t>
            </a:r>
            <a:r>
              <a:rPr lang="tr-TR" sz="2300" dirty="0">
                <a:solidFill>
                  <a:srgbClr val="04617B"/>
                </a:solidFill>
                <a:latin typeface="+mn-lt"/>
              </a:rPr>
              <a:t>Defa Kademe </a:t>
            </a:r>
            <a:r>
              <a:rPr lang="tr-TR" sz="2300" dirty="0" smtClean="0">
                <a:solidFill>
                  <a:srgbClr val="04617B"/>
                </a:solidFill>
                <a:latin typeface="+mn-lt"/>
              </a:rPr>
              <a:t>Verilen/Disiplin Cezası Olan)</a:t>
            </a:r>
            <a:endParaRPr lang="tr-TR" sz="2300" dirty="0">
              <a:latin typeface="+mn-lt"/>
            </a:endParaRPr>
          </a:p>
        </p:txBody>
      </p:sp>
      <p:sp>
        <p:nvSpPr>
          <p:cNvPr id="5" name="İçerik Yer Tutucusu 2"/>
          <p:cNvSpPr txBox="1">
            <a:spLocks/>
          </p:cNvSpPr>
          <p:nvPr/>
        </p:nvSpPr>
        <p:spPr>
          <a:xfrm>
            <a:off x="493204" y="6173145"/>
            <a:ext cx="8147248" cy="59134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Ø"/>
            </a:pPr>
            <a:r>
              <a:rPr lang="tr-TR" sz="1200" dirty="0" smtClean="0"/>
              <a:t>İlgilinin kesintisiz çalışması ve herhangi bir disiplin cezası almaması hâlinde ikinci kademe ilerlemesine hak kazanma tarihi: 10/04/2025+8=10/04/2033’tür.</a:t>
            </a:r>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p:txBody>
      </p:sp>
      <p:pic>
        <p:nvPicPr>
          <p:cNvPr id="6" name="İçerik Yer Tutucusu 5"/>
          <p:cNvPicPr>
            <a:picLocks noGrp="1" noChangeAspect="1"/>
          </p:cNvPicPr>
          <p:nvPr>
            <p:ph idx="1"/>
          </p:nvPr>
        </p:nvPicPr>
        <p:blipFill>
          <a:blip r:embed="rId2"/>
          <a:stretch>
            <a:fillRect/>
          </a:stretch>
        </p:blipFill>
        <p:spPr>
          <a:xfrm>
            <a:off x="827584" y="1268760"/>
            <a:ext cx="7344816" cy="4828197"/>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20849"/>
            <a:ext cx="8229600" cy="1143000"/>
          </a:xfrm>
        </p:spPr>
        <p:txBody>
          <a:bodyPr>
            <a:normAutofit/>
          </a:bodyPr>
          <a:lstStyle/>
          <a:p>
            <a:pPr algn="ctr"/>
            <a:r>
              <a:rPr lang="tr-TR" sz="2500" dirty="0">
                <a:solidFill>
                  <a:srgbClr val="04617B"/>
                </a:solidFill>
                <a:latin typeface="+mn-lt"/>
              </a:rPr>
              <a:t>Örnek- Geçici </a:t>
            </a:r>
            <a:r>
              <a:rPr lang="tr-TR" sz="2500" dirty="0" smtClean="0">
                <a:solidFill>
                  <a:srgbClr val="04617B"/>
                </a:solidFill>
                <a:latin typeface="+mn-lt"/>
              </a:rPr>
              <a:t>48 </a:t>
            </a:r>
            <a:r>
              <a:rPr lang="tr-TR" sz="2500" dirty="0">
                <a:solidFill>
                  <a:srgbClr val="04617B"/>
                </a:solidFill>
                <a:latin typeface="+mn-lt"/>
              </a:rPr>
              <a:t/>
            </a:r>
            <a:br>
              <a:rPr lang="tr-TR" sz="2500" dirty="0">
                <a:solidFill>
                  <a:srgbClr val="04617B"/>
                </a:solidFill>
                <a:latin typeface="+mn-lt"/>
              </a:rPr>
            </a:br>
            <a:r>
              <a:rPr lang="tr-TR" sz="2500" dirty="0" smtClean="0">
                <a:solidFill>
                  <a:srgbClr val="04617B"/>
                </a:solidFill>
                <a:latin typeface="+mn-lt"/>
              </a:rPr>
              <a:t>(7537 ile İlk </a:t>
            </a:r>
            <a:r>
              <a:rPr lang="tr-TR" sz="2500" dirty="0">
                <a:solidFill>
                  <a:srgbClr val="04617B"/>
                </a:solidFill>
                <a:latin typeface="+mn-lt"/>
              </a:rPr>
              <a:t>Defa Kademe </a:t>
            </a:r>
            <a:r>
              <a:rPr lang="tr-TR" sz="2500" dirty="0" smtClean="0">
                <a:solidFill>
                  <a:srgbClr val="04617B"/>
                </a:solidFill>
                <a:latin typeface="+mn-lt"/>
              </a:rPr>
              <a:t>Verilen)</a:t>
            </a:r>
            <a:endParaRPr lang="tr-TR" sz="2500" dirty="0">
              <a:latin typeface="+mn-lt"/>
            </a:endParaRPr>
          </a:p>
        </p:txBody>
      </p:sp>
      <p:pic>
        <p:nvPicPr>
          <p:cNvPr id="4" name="İçerik Yer Tutucusu 3"/>
          <p:cNvPicPr>
            <a:picLocks noGrp="1" noChangeAspect="1"/>
          </p:cNvPicPr>
          <p:nvPr>
            <p:ph idx="1"/>
          </p:nvPr>
        </p:nvPicPr>
        <p:blipFill>
          <a:blip r:embed="rId2"/>
          <a:stretch>
            <a:fillRect/>
          </a:stretch>
        </p:blipFill>
        <p:spPr>
          <a:xfrm>
            <a:off x="899592" y="1196752"/>
            <a:ext cx="7416824" cy="4896544"/>
          </a:xfrm>
          <a:prstGeom prst="rect">
            <a:avLst/>
          </a:prstGeom>
        </p:spPr>
      </p:pic>
      <p:sp>
        <p:nvSpPr>
          <p:cNvPr id="5" name="İçerik Yer Tutucusu 2"/>
          <p:cNvSpPr txBox="1">
            <a:spLocks/>
          </p:cNvSpPr>
          <p:nvPr/>
        </p:nvSpPr>
        <p:spPr>
          <a:xfrm>
            <a:off x="508736" y="6093296"/>
            <a:ext cx="8147248" cy="59134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Ø"/>
            </a:pPr>
            <a:r>
              <a:rPr lang="tr-TR" sz="1200" dirty="0" smtClean="0"/>
              <a:t>İlgilinin kesintisiz çalışması ve herhangi bir disiplin cezası almaması hâlinde ikinci kademe ilerlemesine hak kazanma tarihi: 04/01/2024+8=04/01/2032’dir.</a:t>
            </a:r>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0"/>
            <a:ext cx="8229600" cy="1143000"/>
          </a:xfrm>
        </p:spPr>
        <p:txBody>
          <a:bodyPr>
            <a:normAutofit/>
          </a:bodyPr>
          <a:lstStyle/>
          <a:p>
            <a:pPr algn="ctr"/>
            <a:r>
              <a:rPr lang="tr-TR" sz="2500" dirty="0">
                <a:solidFill>
                  <a:srgbClr val="04617B"/>
                </a:solidFill>
                <a:latin typeface="+mn-lt"/>
              </a:rPr>
              <a:t>Örnek- Geçici 48 </a:t>
            </a:r>
            <a:br>
              <a:rPr lang="tr-TR" sz="2500" dirty="0">
                <a:solidFill>
                  <a:srgbClr val="04617B"/>
                </a:solidFill>
                <a:latin typeface="+mn-lt"/>
              </a:rPr>
            </a:br>
            <a:r>
              <a:rPr lang="tr-TR" sz="2500" dirty="0" smtClean="0">
                <a:solidFill>
                  <a:srgbClr val="04617B"/>
                </a:solidFill>
                <a:latin typeface="+mn-lt"/>
              </a:rPr>
              <a:t>(</a:t>
            </a:r>
            <a:r>
              <a:rPr lang="tr-TR" sz="2800" dirty="0" smtClean="0">
                <a:solidFill>
                  <a:srgbClr val="04617B"/>
                </a:solidFill>
                <a:latin typeface="+mn-lt"/>
              </a:rPr>
              <a:t>7537’den</a:t>
            </a:r>
            <a:r>
              <a:rPr lang="tr-TR" sz="2500" dirty="0" smtClean="0">
                <a:solidFill>
                  <a:srgbClr val="04617B"/>
                </a:solidFill>
                <a:latin typeface="+mn-lt"/>
              </a:rPr>
              <a:t> Sonra İlk </a:t>
            </a:r>
            <a:r>
              <a:rPr lang="tr-TR" sz="2500" dirty="0">
                <a:solidFill>
                  <a:srgbClr val="04617B"/>
                </a:solidFill>
                <a:latin typeface="+mn-lt"/>
              </a:rPr>
              <a:t>Defa Kademe </a:t>
            </a:r>
            <a:r>
              <a:rPr lang="tr-TR" sz="2500" dirty="0" smtClean="0">
                <a:solidFill>
                  <a:srgbClr val="04617B"/>
                </a:solidFill>
                <a:latin typeface="+mn-lt"/>
              </a:rPr>
              <a:t>Verilen/</a:t>
            </a:r>
            <a:r>
              <a:rPr lang="tr-TR" sz="2500" dirty="0">
                <a:solidFill>
                  <a:srgbClr val="04617B"/>
                </a:solidFill>
              </a:rPr>
              <a:t>Prim Günlü</a:t>
            </a:r>
            <a:r>
              <a:rPr lang="tr-TR" sz="2500" dirty="0" smtClean="0">
                <a:solidFill>
                  <a:srgbClr val="04617B"/>
                </a:solidFill>
                <a:latin typeface="+mn-lt"/>
              </a:rPr>
              <a:t>)</a:t>
            </a:r>
            <a:endParaRPr lang="tr-TR" sz="2500" dirty="0">
              <a:latin typeface="+mn-lt"/>
            </a:endParaRPr>
          </a:p>
        </p:txBody>
      </p:sp>
      <p:sp>
        <p:nvSpPr>
          <p:cNvPr id="3" name="İçerik Yer Tutucusu 2"/>
          <p:cNvSpPr>
            <a:spLocks noGrp="1"/>
          </p:cNvSpPr>
          <p:nvPr>
            <p:ph idx="1"/>
          </p:nvPr>
        </p:nvSpPr>
        <p:spPr/>
        <p:txBody>
          <a:bodyPr/>
          <a:lstStyle/>
          <a:p>
            <a:endParaRPr lang="tr-TR" dirty="0" smtClean="0"/>
          </a:p>
          <a:p>
            <a:endParaRPr lang="tr-TR" dirty="0"/>
          </a:p>
        </p:txBody>
      </p:sp>
      <p:pic>
        <p:nvPicPr>
          <p:cNvPr id="4" name="Resim 3"/>
          <p:cNvPicPr>
            <a:picLocks noChangeAspect="1"/>
          </p:cNvPicPr>
          <p:nvPr/>
        </p:nvPicPr>
        <p:blipFill>
          <a:blip r:embed="rId2"/>
          <a:stretch>
            <a:fillRect/>
          </a:stretch>
        </p:blipFill>
        <p:spPr>
          <a:xfrm>
            <a:off x="681037" y="1143000"/>
            <a:ext cx="7781925" cy="5181600"/>
          </a:xfrm>
          <a:prstGeom prst="rect">
            <a:avLst/>
          </a:prstGeom>
        </p:spPr>
      </p:pic>
      <p:sp>
        <p:nvSpPr>
          <p:cNvPr id="5" name="İçerik Yer Tutucusu 2"/>
          <p:cNvSpPr txBox="1">
            <a:spLocks/>
          </p:cNvSpPr>
          <p:nvPr/>
        </p:nvSpPr>
        <p:spPr>
          <a:xfrm>
            <a:off x="457200" y="6257916"/>
            <a:ext cx="8147248" cy="59134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Ø"/>
            </a:pPr>
            <a:r>
              <a:rPr lang="tr-TR" sz="1200" dirty="0" smtClean="0"/>
              <a:t>İlgilinin kesintisiz çalışması ve herhangi bir disiplin cezası almaması hâlinde ikinci kademe ilerlemesine hak kazanma tarihi: 27/04/2025+8=27/04/2033’tür.</a:t>
            </a:r>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1121758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507288" cy="1143000"/>
          </a:xfrm>
        </p:spPr>
        <p:txBody>
          <a:bodyPr>
            <a:noAutofit/>
          </a:bodyPr>
          <a:lstStyle/>
          <a:p>
            <a:pPr algn="ctr"/>
            <a:r>
              <a:rPr lang="tr-TR" sz="2200" dirty="0" smtClean="0"/>
              <a:t/>
            </a:r>
            <a:br>
              <a:rPr lang="tr-TR" sz="2200" dirty="0" smtClean="0"/>
            </a:br>
            <a:r>
              <a:rPr lang="tr-TR" sz="2200" dirty="0" smtClean="0"/>
              <a:t/>
            </a:r>
            <a:br>
              <a:rPr lang="tr-TR" sz="2200" dirty="0" smtClean="0"/>
            </a:br>
            <a:r>
              <a:rPr lang="tr-TR" sz="2200" dirty="0" smtClean="0"/>
              <a:t/>
            </a:r>
            <a:br>
              <a:rPr lang="tr-TR" sz="2200" dirty="0" smtClean="0"/>
            </a:br>
            <a:r>
              <a:rPr lang="tr-TR" sz="2200" dirty="0">
                <a:solidFill>
                  <a:srgbClr val="04617B"/>
                </a:solidFill>
                <a:latin typeface="+mn-lt"/>
              </a:rPr>
              <a:t>Örnek- Geçici 48 </a:t>
            </a:r>
            <a:br>
              <a:rPr lang="tr-TR" sz="2200" dirty="0">
                <a:solidFill>
                  <a:srgbClr val="04617B"/>
                </a:solidFill>
                <a:latin typeface="+mn-lt"/>
              </a:rPr>
            </a:br>
            <a:r>
              <a:rPr lang="tr-TR" sz="2200" dirty="0">
                <a:solidFill>
                  <a:srgbClr val="04617B"/>
                </a:solidFill>
                <a:latin typeface="+mn-lt"/>
              </a:rPr>
              <a:t>(Prim </a:t>
            </a:r>
            <a:r>
              <a:rPr lang="tr-TR" sz="2200" dirty="0" smtClean="0">
                <a:solidFill>
                  <a:srgbClr val="04617B"/>
                </a:solidFill>
                <a:latin typeface="+mn-lt"/>
              </a:rPr>
              <a:t>Günlü/7537’den Sonra </a:t>
            </a:r>
            <a:r>
              <a:rPr lang="tr-TR" sz="2200" dirty="0">
                <a:solidFill>
                  <a:srgbClr val="04617B"/>
                </a:solidFill>
                <a:latin typeface="+mn-lt"/>
              </a:rPr>
              <a:t>İlk Defa Kademe </a:t>
            </a:r>
            <a:r>
              <a:rPr lang="tr-TR" sz="2200" dirty="0" smtClean="0">
                <a:solidFill>
                  <a:srgbClr val="04617B"/>
                </a:solidFill>
                <a:latin typeface="+mn-lt"/>
              </a:rPr>
              <a:t>Verilen/Aylıksız İzinli)</a:t>
            </a:r>
            <a:endParaRPr lang="tr-TR" sz="2200" dirty="0">
              <a:latin typeface="+mn-lt"/>
            </a:endParaRPr>
          </a:p>
        </p:txBody>
      </p:sp>
      <p:sp>
        <p:nvSpPr>
          <p:cNvPr id="3" name="2 İçerik Yer Tutucusu"/>
          <p:cNvSpPr>
            <a:spLocks noGrp="1"/>
          </p:cNvSpPr>
          <p:nvPr>
            <p:ph idx="1"/>
          </p:nvPr>
        </p:nvSpPr>
        <p:spPr/>
        <p:txBody>
          <a:bodyPr>
            <a:normAutofit/>
          </a:bodyPr>
          <a:lstStyle/>
          <a:p>
            <a:pPr>
              <a:buNone/>
            </a:pPr>
            <a:endParaRPr lang="tr-TR" dirty="0" smtClean="0"/>
          </a:p>
          <a:p>
            <a:pPr>
              <a:buNone/>
            </a:pPr>
            <a:r>
              <a:rPr lang="tr-TR" dirty="0" smtClean="0"/>
              <a:t> </a:t>
            </a:r>
            <a:endParaRPr lang="tr-TR" sz="2400" dirty="0"/>
          </a:p>
        </p:txBody>
      </p:sp>
      <p:pic>
        <p:nvPicPr>
          <p:cNvPr id="4" name="Resim 3"/>
          <p:cNvPicPr>
            <a:picLocks noChangeAspect="1"/>
          </p:cNvPicPr>
          <p:nvPr/>
        </p:nvPicPr>
        <p:blipFill>
          <a:blip r:embed="rId2"/>
          <a:stretch>
            <a:fillRect/>
          </a:stretch>
        </p:blipFill>
        <p:spPr>
          <a:xfrm>
            <a:off x="755576" y="1175872"/>
            <a:ext cx="7772400" cy="5061440"/>
          </a:xfrm>
          <a:prstGeom prst="rect">
            <a:avLst/>
          </a:prstGeom>
        </p:spPr>
      </p:pic>
      <p:sp>
        <p:nvSpPr>
          <p:cNvPr id="5" name="İçerik Yer Tutucusu 2"/>
          <p:cNvSpPr txBox="1">
            <a:spLocks/>
          </p:cNvSpPr>
          <p:nvPr/>
        </p:nvSpPr>
        <p:spPr>
          <a:xfrm>
            <a:off x="539552" y="6237312"/>
            <a:ext cx="8147248" cy="59134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Ø"/>
            </a:pPr>
            <a:r>
              <a:rPr lang="tr-TR" sz="1200" dirty="0" smtClean="0"/>
              <a:t>İlgilinin kesintisiz çalışması ve herhangi bir disiplin cezası almaması hâlinde ikinci kademe ilerlemesine hak kazanma tarihi: 21/03/2025+8=21/03/2033’tür.</a:t>
            </a:r>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100" b="1" dirty="0" smtClean="0"/>
              <a:t>.</a:t>
            </a:r>
            <a:endParaRPr lang="tr-TR" sz="100" b="1" dirty="0"/>
          </a:p>
        </p:txBody>
      </p:sp>
      <p:sp>
        <p:nvSpPr>
          <p:cNvPr id="3" name="2 İçerik Yer Tutucusu"/>
          <p:cNvSpPr>
            <a:spLocks noGrp="1"/>
          </p:cNvSpPr>
          <p:nvPr>
            <p:ph idx="1"/>
          </p:nvPr>
        </p:nvSpPr>
        <p:spPr>
          <a:xfrm>
            <a:off x="457200" y="1935480"/>
            <a:ext cx="8229600" cy="2493652"/>
          </a:xfrm>
        </p:spPr>
        <p:txBody>
          <a:bodyPr>
            <a:normAutofit lnSpcReduction="10000"/>
          </a:bodyPr>
          <a:lstStyle/>
          <a:p>
            <a:pPr algn="ctr">
              <a:buNone/>
            </a:pPr>
            <a:endParaRPr lang="tr-TR" sz="4100" b="1" dirty="0" smtClean="0"/>
          </a:p>
          <a:p>
            <a:pPr algn="ctr">
              <a:buNone/>
            </a:pPr>
            <a:endParaRPr lang="tr-TR" sz="4100" b="1" dirty="0" smtClean="0"/>
          </a:p>
          <a:p>
            <a:pPr algn="ctr">
              <a:buNone/>
            </a:pPr>
            <a:r>
              <a:rPr lang="tr-TR" sz="4100" b="1" dirty="0" smtClean="0"/>
              <a:t>Teşekkürler</a:t>
            </a:r>
            <a:r>
              <a:rPr lang="tr-TR" sz="2800" b="1" dirty="0" smtClean="0"/>
              <a:t/>
            </a:r>
            <a:br>
              <a:rPr lang="tr-TR" sz="2800" b="1" dirty="0" smtClean="0"/>
            </a:br>
            <a:endParaRPr lang="tr-TR" sz="2800" b="1" dirty="0" smtClean="0"/>
          </a:p>
          <a:p>
            <a:pPr>
              <a:buNone/>
            </a:pP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143000"/>
          </a:xfrm>
        </p:spPr>
        <p:txBody>
          <a:bodyPr>
            <a:normAutofit fontScale="90000"/>
          </a:bodyPr>
          <a:lstStyle/>
          <a:p>
            <a:pPr algn="ctr"/>
            <a:r>
              <a:rPr lang="tr-TR" dirty="0" smtClean="0"/>
              <a:t/>
            </a:r>
            <a:br>
              <a:rPr lang="tr-TR" dirty="0" smtClean="0"/>
            </a:br>
            <a:r>
              <a:rPr lang="tr-TR" dirty="0" smtClean="0"/>
              <a:t/>
            </a:r>
            <a:br>
              <a:rPr lang="tr-TR" dirty="0" smtClean="0"/>
            </a:br>
            <a:r>
              <a:rPr lang="tr-TR" dirty="0" smtClean="0"/>
              <a:t/>
            </a:r>
            <a:br>
              <a:rPr lang="tr-TR" dirty="0" smtClean="0"/>
            </a:br>
            <a:r>
              <a:rPr lang="tr-TR" dirty="0"/>
              <a:t/>
            </a:r>
            <a:br>
              <a:rPr lang="tr-TR" dirty="0"/>
            </a:br>
            <a:r>
              <a:rPr lang="tr-TR" dirty="0" smtClean="0"/>
              <a:t/>
            </a:r>
            <a:br>
              <a:rPr lang="tr-TR" dirty="0" smtClean="0"/>
            </a:br>
            <a:r>
              <a:rPr lang="tr-TR" dirty="0" smtClean="0"/>
              <a:t/>
            </a:r>
            <a:br>
              <a:rPr lang="tr-TR" dirty="0" smtClean="0"/>
            </a:br>
            <a:r>
              <a:rPr lang="tr-TR" sz="3000" dirty="0" smtClean="0">
                <a:latin typeface="+mn-lt"/>
              </a:rPr>
              <a:t>İlgili Mevzuat</a:t>
            </a:r>
            <a:endParaRPr lang="tr-TR" sz="3000" dirty="0">
              <a:latin typeface="+mn-lt"/>
            </a:endParaRPr>
          </a:p>
        </p:txBody>
      </p:sp>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smtClean="0"/>
          </a:p>
          <a:p>
            <a:pPr algn="just">
              <a:buFont typeface="Wingdings" panose="05000000000000000000" pitchFamily="2" charset="2"/>
              <a:buChar char="Ø"/>
            </a:pPr>
            <a:r>
              <a:rPr lang="tr-TR" sz="1800" dirty="0"/>
              <a:t>657 sayılı Devlet Memurları Kanunu’nun 64’üncü maddesinin dördüncü fıkrası, </a:t>
            </a:r>
            <a:endParaRPr lang="tr-TR" sz="1800" dirty="0" smtClean="0"/>
          </a:p>
          <a:p>
            <a:pPr marL="0" indent="0" algn="just">
              <a:buNone/>
            </a:pPr>
            <a:endParaRPr lang="tr-TR" sz="1800" dirty="0"/>
          </a:p>
          <a:p>
            <a:pPr marL="0" indent="0" algn="just">
              <a:buNone/>
            </a:pPr>
            <a:endParaRPr lang="tr-TR" sz="1800" dirty="0"/>
          </a:p>
          <a:p>
            <a:pPr algn="just">
              <a:buFont typeface="Wingdings" panose="05000000000000000000" pitchFamily="2" charset="2"/>
              <a:buChar char="Ø"/>
            </a:pPr>
            <a:r>
              <a:rPr lang="tr-TR" sz="1800" dirty="0" smtClean="0"/>
              <a:t>657 sayılı Devlet Memurları Kanunu’nun 4’üncü maddesinin (B) fıkrası (19/01/2023-7433 sayılı Kanun’un 2’nci Md. ile 25/12/2024-7537 sayılı Kanun’un 1’inci ve 7’nci Md.)</a:t>
            </a:r>
          </a:p>
          <a:p>
            <a:pPr marL="0" indent="0">
              <a:buNone/>
            </a:pPr>
            <a:endParaRPr lang="tr-TR" sz="2200" dirty="0" smtClean="0"/>
          </a:p>
          <a:p>
            <a:pPr marL="0" indent="0">
              <a:buNone/>
            </a:pPr>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val="3853884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08" y="404664"/>
            <a:ext cx="8856984" cy="1143000"/>
          </a:xfrm>
        </p:spPr>
        <p:txBody>
          <a:bodyPr>
            <a:noAutofit/>
          </a:bodyPr>
          <a:lstStyle/>
          <a:p>
            <a:pPr algn="ctr"/>
            <a:r>
              <a:rPr lang="tr-TR" sz="2600" dirty="0" smtClean="0">
                <a:latin typeface="+mn-lt"/>
              </a:rPr>
              <a:t>İlgili Mevzuat </a:t>
            </a:r>
            <a:br>
              <a:rPr lang="tr-TR" sz="2600" dirty="0" smtClean="0">
                <a:latin typeface="+mn-lt"/>
              </a:rPr>
            </a:br>
            <a:r>
              <a:rPr lang="tr-TR" sz="2600" dirty="0" smtClean="0">
                <a:latin typeface="+mn-lt"/>
              </a:rPr>
              <a:t>(657 </a:t>
            </a:r>
            <a:r>
              <a:rPr lang="tr-TR" sz="2600" dirty="0">
                <a:latin typeface="+mn-lt"/>
              </a:rPr>
              <a:t>S</a:t>
            </a:r>
            <a:r>
              <a:rPr lang="tr-TR" sz="2600" dirty="0" smtClean="0">
                <a:latin typeface="+mn-lt"/>
              </a:rPr>
              <a:t>ayılı </a:t>
            </a:r>
            <a:r>
              <a:rPr lang="tr-TR" sz="2600" dirty="0">
                <a:latin typeface="+mn-lt"/>
              </a:rPr>
              <a:t>Kanun’un </a:t>
            </a:r>
            <a:r>
              <a:rPr lang="tr-TR" sz="2600" dirty="0" smtClean="0">
                <a:latin typeface="+mn-lt"/>
              </a:rPr>
              <a:t>64’üncü </a:t>
            </a:r>
            <a:r>
              <a:rPr lang="tr-TR" sz="2600" dirty="0">
                <a:latin typeface="+mn-lt"/>
              </a:rPr>
              <a:t>M</a:t>
            </a:r>
            <a:r>
              <a:rPr lang="tr-TR" sz="2600" dirty="0" smtClean="0">
                <a:latin typeface="+mn-lt"/>
              </a:rPr>
              <a:t>addesinin Dördüncü Fıkrası)</a:t>
            </a:r>
            <a:endParaRPr lang="tr-TR" sz="2600" dirty="0">
              <a:latin typeface="+mn-lt"/>
            </a:endParaRPr>
          </a:p>
        </p:txBody>
      </p:sp>
      <p:sp>
        <p:nvSpPr>
          <p:cNvPr id="3" name="2 İçerik Yer Tutucusu"/>
          <p:cNvSpPr>
            <a:spLocks noGrp="1"/>
          </p:cNvSpPr>
          <p:nvPr>
            <p:ph idx="1"/>
          </p:nvPr>
        </p:nvSpPr>
        <p:spPr/>
        <p:txBody>
          <a:bodyPr/>
          <a:lstStyle/>
          <a:p>
            <a:pPr lvl="0"/>
            <a:endParaRPr lang="tr-TR" dirty="0" smtClean="0"/>
          </a:p>
          <a:p>
            <a:pPr lvl="0"/>
            <a:endParaRPr lang="tr-TR" dirty="0" smtClean="0"/>
          </a:p>
          <a:p>
            <a:pPr lvl="0"/>
            <a:endParaRPr lang="tr-TR" dirty="0"/>
          </a:p>
          <a:p>
            <a:pPr lvl="0" algn="just">
              <a:buFont typeface="Wingdings" panose="05000000000000000000" pitchFamily="2" charset="2"/>
              <a:buChar char="Ø"/>
            </a:pPr>
            <a:r>
              <a:rPr lang="tr-TR" sz="1900" dirty="0" smtClean="0"/>
              <a:t>Son sekiz yıl içinde herhangi bir disiplin cezası almayan memurlara, aylık derecelerinin yükseltilmesinde dikkate alınmak üzere bir kademe ilerlemesi uygulanır. (13/02/2011 tarihli ve 6111/100. Md. - RG: 25/02/2011-27857)</a:t>
            </a:r>
          </a:p>
          <a:p>
            <a:pPr marL="0" lvl="0" indent="0" algn="just">
              <a:buNone/>
            </a:pPr>
            <a:endParaRPr lang="tr-TR" sz="2200" dirty="0" smtClean="0"/>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197768"/>
            <a:ext cx="8229600" cy="1143000"/>
          </a:xfrm>
        </p:spPr>
        <p:txBody>
          <a:bodyPr>
            <a:normAutofit/>
          </a:bodyPr>
          <a:lstStyle/>
          <a:p>
            <a:pPr algn="ctr"/>
            <a:r>
              <a:rPr lang="tr-TR" sz="2700" dirty="0">
                <a:latin typeface="+mn-lt"/>
              </a:rPr>
              <a:t>İlgili </a:t>
            </a:r>
            <a:r>
              <a:rPr lang="tr-TR" sz="2700" dirty="0" smtClean="0">
                <a:latin typeface="+mn-lt"/>
              </a:rPr>
              <a:t>Mevzuat (657 Sayılı Kanun’un 4/B Maddesi)</a:t>
            </a:r>
            <a:endParaRPr lang="tr-TR" sz="2700" dirty="0">
              <a:latin typeface="+mn-lt"/>
            </a:endParaRPr>
          </a:p>
        </p:txBody>
      </p:sp>
      <p:sp>
        <p:nvSpPr>
          <p:cNvPr id="3" name="İçerik Yer Tutucusu 2"/>
          <p:cNvSpPr>
            <a:spLocks noGrp="1"/>
          </p:cNvSpPr>
          <p:nvPr>
            <p:ph idx="1"/>
          </p:nvPr>
        </p:nvSpPr>
        <p:spPr>
          <a:xfrm>
            <a:off x="457200" y="1340768"/>
            <a:ext cx="8229600" cy="4983832"/>
          </a:xfrm>
        </p:spPr>
        <p:txBody>
          <a:bodyPr>
            <a:normAutofit fontScale="70000" lnSpcReduction="20000"/>
          </a:bodyPr>
          <a:lstStyle/>
          <a:p>
            <a:endParaRPr lang="tr-TR" dirty="0" smtClean="0"/>
          </a:p>
          <a:p>
            <a:endParaRPr lang="tr-TR" dirty="0" smtClean="0"/>
          </a:p>
          <a:p>
            <a:endParaRPr lang="tr-TR" dirty="0" smtClean="0"/>
          </a:p>
          <a:p>
            <a:pPr algn="just">
              <a:buFont typeface="Wingdings" panose="05000000000000000000" pitchFamily="2" charset="2"/>
              <a:buChar char="Ø"/>
            </a:pPr>
            <a:r>
              <a:rPr lang="tr-TR" sz="2300" dirty="0" smtClean="0"/>
              <a:t>657 </a:t>
            </a:r>
            <a:r>
              <a:rPr lang="tr-TR" sz="2300" dirty="0"/>
              <a:t>sayılı </a:t>
            </a:r>
            <a:r>
              <a:rPr lang="tr-TR" sz="2300" dirty="0" smtClean="0"/>
              <a:t>Kanun’un 4’üncü </a:t>
            </a:r>
            <a:r>
              <a:rPr lang="tr-TR" sz="2300" dirty="0"/>
              <a:t>maddesinin (</a:t>
            </a:r>
            <a:r>
              <a:rPr lang="tr-TR" sz="2300" dirty="0" smtClean="0"/>
              <a:t>B) fıkrasının </a:t>
            </a:r>
            <a:r>
              <a:rPr lang="tr-TR" sz="2300" dirty="0"/>
              <a:t>dördüncü </a:t>
            </a:r>
            <a:r>
              <a:rPr lang="tr-TR" sz="2300" dirty="0" smtClean="0"/>
              <a:t>paragrafına;</a:t>
            </a:r>
          </a:p>
          <a:p>
            <a:pPr marL="0" indent="0" algn="just">
              <a:buNone/>
            </a:pPr>
            <a:endParaRPr lang="tr-TR" sz="2300" dirty="0" smtClean="0"/>
          </a:p>
          <a:p>
            <a:pPr algn="just"/>
            <a:r>
              <a:rPr lang="tr-TR" sz="2300" dirty="0" smtClean="0"/>
              <a:t> 19/01/2023 tarihli ve 7433 </a:t>
            </a:r>
            <a:r>
              <a:rPr lang="tr-TR" sz="2300" dirty="0"/>
              <a:t>sayılı Kanun’un 2’nci </a:t>
            </a:r>
            <a:r>
              <a:rPr lang="tr-TR" sz="2300" dirty="0" smtClean="0"/>
              <a:t>maddesiyle «Bu</a:t>
            </a:r>
            <a:r>
              <a:rPr lang="tr-TR" sz="2300" dirty="0" smtClean="0">
                <a:solidFill>
                  <a:srgbClr val="FF0000"/>
                </a:solidFill>
              </a:rPr>
              <a:t> </a:t>
            </a:r>
            <a:r>
              <a:rPr lang="tr-TR" sz="2300" dirty="0"/>
              <a:t>fıkranın diğer paragraflarındaki hükümler ile özel kanunlarındaki hükümler saklı </a:t>
            </a:r>
            <a:r>
              <a:rPr lang="tr-TR" sz="2300" dirty="0" smtClean="0"/>
              <a:t>kalmak kaydıyla</a:t>
            </a:r>
            <a:r>
              <a:rPr lang="tr-TR" sz="2300" dirty="0"/>
              <a:t>, bu </a:t>
            </a:r>
            <a:r>
              <a:rPr lang="tr-TR" sz="2300" dirty="0" smtClean="0"/>
              <a:t>Kanun’a </a:t>
            </a:r>
            <a:r>
              <a:rPr lang="tr-TR" sz="2300" dirty="0"/>
              <a:t>tâbi kamu idarelerinde Cumhurbaşkanınca belirlenecek pozisyon </a:t>
            </a:r>
            <a:r>
              <a:rPr lang="tr-TR" sz="2300" dirty="0" err="1" smtClean="0"/>
              <a:t>ünvanlarında</a:t>
            </a:r>
            <a:r>
              <a:rPr lang="tr-TR" sz="2300" dirty="0" smtClean="0"/>
              <a:t> </a:t>
            </a:r>
            <a:r>
              <a:rPr lang="tr-TR" sz="2300" dirty="0"/>
              <a:t>çalıştırılmak üzere işin geçici olması şartı aranmaksızın sözleşmeli personel istihdam edilebilir. </a:t>
            </a:r>
            <a:r>
              <a:rPr lang="tr-TR" sz="2300" dirty="0" smtClean="0"/>
              <a:t>Bu kapsamda </a:t>
            </a:r>
            <a:r>
              <a:rPr lang="tr-TR" sz="2300" dirty="0"/>
              <a:t>istihdam edilen sözleşmeli personelden aynı kurumda üç yıllık çalışma süresini </a:t>
            </a:r>
            <a:r>
              <a:rPr lang="tr-TR" sz="2300" dirty="0" smtClean="0"/>
              <a:t>tamamlayanlar bu </a:t>
            </a:r>
            <a:r>
              <a:rPr lang="tr-TR" sz="2300" dirty="0"/>
              <a:t>sürenin bitiminden itibaren otuz gün içinde talepte bulunmaları hâlinde bulundukları yerde </a:t>
            </a:r>
            <a:r>
              <a:rPr lang="tr-TR" sz="2300" dirty="0" smtClean="0"/>
              <a:t>aynı ünvanlı </a:t>
            </a:r>
            <a:r>
              <a:rPr lang="tr-TR" sz="2300" dirty="0"/>
              <a:t>memur kadrolarına atanır...Memur kadrolarına atananlar, aynı yerde en az bir yıl daha </a:t>
            </a:r>
            <a:r>
              <a:rPr lang="tr-TR" sz="2300" dirty="0" smtClean="0"/>
              <a:t>görev yapar</a:t>
            </a:r>
            <a:r>
              <a:rPr lang="tr-TR" sz="2300" dirty="0"/>
              <a:t>. </a:t>
            </a:r>
            <a:r>
              <a:rPr lang="tr-TR" sz="2300" dirty="0" smtClean="0"/>
              <a:t>Bu </a:t>
            </a:r>
            <a:r>
              <a:rPr lang="tr-TR" sz="2300" dirty="0"/>
              <a:t>kapsamda memur kadrolarına atananların, </a:t>
            </a:r>
            <a:r>
              <a:rPr lang="tr-TR" sz="2300" dirty="0" smtClean="0"/>
              <a:t>geçirdikleri hizmet </a:t>
            </a:r>
            <a:r>
              <a:rPr lang="tr-TR" sz="2300" dirty="0"/>
              <a:t>süreleri, öğrenim durumlarına göre yükselebilecekleri dereceleri aşmamak kaydıyla </a:t>
            </a:r>
            <a:r>
              <a:rPr lang="tr-TR" sz="2300" dirty="0" smtClean="0"/>
              <a:t>kazanılmış hak </a:t>
            </a:r>
            <a:r>
              <a:rPr lang="tr-TR" sz="2300" dirty="0"/>
              <a:t>aylık derece ve kademelerinin </a:t>
            </a:r>
            <a:r>
              <a:rPr lang="tr-TR" sz="2300" dirty="0" smtClean="0">
                <a:solidFill>
                  <a:srgbClr val="FF0000"/>
                </a:solidFill>
              </a:rPr>
              <a:t>tespitinde</a:t>
            </a:r>
            <a:r>
              <a:rPr lang="tr-TR" sz="2300" dirty="0" smtClean="0"/>
              <a:t> değerlendirilir.» hükmü eklenmiştir. </a:t>
            </a:r>
          </a:p>
          <a:p>
            <a:pPr marL="0" indent="0" algn="just">
              <a:buNone/>
            </a:pPr>
            <a:endParaRPr lang="tr-TR" sz="2300" i="1" dirty="0"/>
          </a:p>
          <a:p>
            <a:pPr algn="just"/>
            <a:r>
              <a:rPr lang="tr-TR" sz="2300" dirty="0" smtClean="0"/>
              <a:t>25/12/2024 tarihli ve 7537 </a:t>
            </a:r>
            <a:r>
              <a:rPr lang="tr-TR" sz="2300" dirty="0"/>
              <a:t>sayılı Kanun’un 1’inci </a:t>
            </a:r>
            <a:r>
              <a:rPr lang="tr-TR" sz="2300" dirty="0" smtClean="0"/>
              <a:t>maddesi ile </a:t>
            </a:r>
            <a:r>
              <a:rPr lang="tr-TR" sz="2300" dirty="0" smtClean="0">
                <a:solidFill>
                  <a:srgbClr val="FF0000"/>
                </a:solidFill>
              </a:rPr>
              <a:t>«tespitinde» </a:t>
            </a:r>
            <a:r>
              <a:rPr lang="tr-TR" sz="2300" dirty="0" smtClean="0"/>
              <a:t>ibaresi </a:t>
            </a:r>
            <a:r>
              <a:rPr lang="tr-TR" sz="2300" dirty="0" smtClean="0">
                <a:solidFill>
                  <a:srgbClr val="FF0000"/>
                </a:solidFill>
              </a:rPr>
              <a:t>«tespiti </a:t>
            </a:r>
            <a:r>
              <a:rPr lang="tr-TR" sz="2300" i="1" dirty="0" smtClean="0">
                <a:solidFill>
                  <a:srgbClr val="FF0000"/>
                </a:solidFill>
              </a:rPr>
              <a:t>ile </a:t>
            </a:r>
            <a:r>
              <a:rPr lang="tr-TR" sz="2300" i="1" dirty="0">
                <a:solidFill>
                  <a:srgbClr val="FF0000"/>
                </a:solidFill>
              </a:rPr>
              <a:t>64 üncü maddenin dördüncü fıkrası kapsamında değerlendirilir</a:t>
            </a:r>
            <a:r>
              <a:rPr lang="tr-TR" sz="2300" i="1" dirty="0" smtClean="0">
                <a:solidFill>
                  <a:srgbClr val="FF0000"/>
                </a:solidFill>
              </a:rPr>
              <a:t>…»</a:t>
            </a:r>
            <a:r>
              <a:rPr lang="tr-TR" sz="2300" dirty="0" smtClean="0">
                <a:solidFill>
                  <a:srgbClr val="FF0000"/>
                </a:solidFill>
              </a:rPr>
              <a:t> </a:t>
            </a:r>
            <a:r>
              <a:rPr lang="tr-TR" sz="2300" dirty="0" smtClean="0"/>
              <a:t>şeklinde değiştirilmiştir.</a:t>
            </a:r>
            <a:endParaRPr lang="tr-TR" sz="2300" i="1" dirty="0" smtClean="0"/>
          </a:p>
          <a:p>
            <a:pPr marL="0" indent="0" algn="just">
              <a:buNone/>
            </a:pPr>
            <a:r>
              <a:rPr lang="tr-TR" sz="2300" dirty="0" smtClean="0"/>
              <a:t> </a:t>
            </a:r>
            <a:endParaRPr lang="tr-TR" sz="2300" dirty="0"/>
          </a:p>
        </p:txBody>
      </p:sp>
    </p:spTree>
    <p:extLst>
      <p:ext uri="{BB962C8B-B14F-4D97-AF65-F5344CB8AC3E}">
        <p14:creationId xmlns:p14="http://schemas.microsoft.com/office/powerpoint/2010/main" val="1472377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2700" dirty="0">
                <a:solidFill>
                  <a:srgbClr val="04617B"/>
                </a:solidFill>
                <a:latin typeface="Constantia"/>
              </a:rPr>
              <a:t>İlgili Mevzuat </a:t>
            </a:r>
            <a:r>
              <a:rPr lang="tr-TR" sz="2700" dirty="0" smtClean="0">
                <a:solidFill>
                  <a:srgbClr val="04617B"/>
                </a:solidFill>
                <a:latin typeface="Constantia"/>
              </a:rPr>
              <a:t/>
            </a:r>
            <a:br>
              <a:rPr lang="tr-TR" sz="2700" dirty="0" smtClean="0">
                <a:solidFill>
                  <a:srgbClr val="04617B"/>
                </a:solidFill>
                <a:latin typeface="Constantia"/>
              </a:rPr>
            </a:br>
            <a:r>
              <a:rPr lang="tr-TR" sz="2700" dirty="0" smtClean="0">
                <a:solidFill>
                  <a:srgbClr val="04617B"/>
                </a:solidFill>
                <a:latin typeface="Constantia"/>
              </a:rPr>
              <a:t>(657-4/B’den Memur Kadrosuna Geçiş  Maddeleri</a:t>
            </a:r>
            <a:r>
              <a:rPr lang="tr-TR" sz="2700" dirty="0">
                <a:solidFill>
                  <a:srgbClr val="04617B"/>
                </a:solidFill>
                <a:latin typeface="Constantia"/>
              </a:rPr>
              <a:t>)</a:t>
            </a:r>
            <a:endParaRPr lang="tr-TR" dirty="0"/>
          </a:p>
        </p:txBody>
      </p:sp>
      <p:sp>
        <p:nvSpPr>
          <p:cNvPr id="3" name="İçerik Yer Tutucusu 2"/>
          <p:cNvSpPr>
            <a:spLocks noGrp="1"/>
          </p:cNvSpPr>
          <p:nvPr>
            <p:ph idx="1"/>
          </p:nvPr>
        </p:nvSpPr>
        <p:spPr/>
        <p:txBody>
          <a:bodyPr/>
          <a:lstStyle/>
          <a:p>
            <a:pPr lvl="0" algn="just">
              <a:buClr>
                <a:srgbClr val="0BD0D9"/>
              </a:buClr>
              <a:buFont typeface="Wingdings" panose="05000000000000000000" pitchFamily="2" charset="2"/>
              <a:buChar char="Ø"/>
            </a:pPr>
            <a:endParaRPr lang="tr-TR" sz="1900" dirty="0" smtClean="0">
              <a:solidFill>
                <a:prstClr val="black"/>
              </a:solidFill>
            </a:endParaRPr>
          </a:p>
          <a:p>
            <a:pPr lvl="0" algn="just">
              <a:buClr>
                <a:srgbClr val="0BD0D9"/>
              </a:buClr>
              <a:buFont typeface="Wingdings" panose="05000000000000000000" pitchFamily="2" charset="2"/>
              <a:buChar char="Ø"/>
            </a:pPr>
            <a:endParaRPr lang="tr-TR" sz="1900" dirty="0">
              <a:solidFill>
                <a:prstClr val="black"/>
              </a:solidFill>
            </a:endParaRPr>
          </a:p>
          <a:p>
            <a:pPr lvl="0" algn="just">
              <a:buClr>
                <a:srgbClr val="0BD0D9"/>
              </a:buClr>
              <a:buFont typeface="Wingdings" panose="05000000000000000000" pitchFamily="2" charset="2"/>
              <a:buChar char="Ø"/>
            </a:pPr>
            <a:r>
              <a:rPr lang="tr-TR" sz="1900" dirty="0" smtClean="0">
                <a:solidFill>
                  <a:prstClr val="black"/>
                </a:solidFill>
              </a:rPr>
              <a:t>657 </a:t>
            </a:r>
            <a:r>
              <a:rPr lang="tr-TR" sz="1900" dirty="0">
                <a:solidFill>
                  <a:prstClr val="black"/>
                </a:solidFill>
              </a:rPr>
              <a:t>sayılı Kanun’a</a:t>
            </a:r>
            <a:r>
              <a:rPr lang="tr-TR" sz="1900" dirty="0" smtClean="0">
                <a:solidFill>
                  <a:prstClr val="black"/>
                </a:solidFill>
              </a:rPr>
              <a:t>;</a:t>
            </a:r>
          </a:p>
          <a:p>
            <a:pPr marL="0" lvl="0" indent="0" algn="just">
              <a:buClr>
                <a:srgbClr val="0BD0D9"/>
              </a:buClr>
              <a:buNone/>
            </a:pPr>
            <a:endParaRPr lang="tr-TR" sz="1900" dirty="0">
              <a:solidFill>
                <a:prstClr val="black"/>
              </a:solidFill>
            </a:endParaRPr>
          </a:p>
          <a:p>
            <a:pPr algn="just">
              <a:buClr>
                <a:srgbClr val="0BD0D9"/>
              </a:buClr>
            </a:pPr>
            <a:r>
              <a:rPr lang="tr-TR" sz="1900" dirty="0">
                <a:solidFill>
                  <a:prstClr val="black"/>
                </a:solidFill>
              </a:rPr>
              <a:t>Geçici 37’nci madde, 02/06/2011 tarihli ve 632 sayılı KHK’nın 1’inci </a:t>
            </a:r>
            <a:r>
              <a:rPr lang="tr-TR" sz="1900" dirty="0" smtClean="0">
                <a:solidFill>
                  <a:prstClr val="black"/>
                </a:solidFill>
              </a:rPr>
              <a:t>maddesiyle (RG: 04/06/2011-27954),</a:t>
            </a:r>
            <a:endParaRPr lang="tr-TR" sz="1900" dirty="0">
              <a:solidFill>
                <a:prstClr val="black"/>
              </a:solidFill>
            </a:endParaRPr>
          </a:p>
          <a:p>
            <a:pPr algn="just">
              <a:buClr>
                <a:srgbClr val="0BD0D9"/>
              </a:buClr>
            </a:pPr>
            <a:r>
              <a:rPr lang="tr-TR" sz="1900" dirty="0">
                <a:solidFill>
                  <a:prstClr val="black"/>
                </a:solidFill>
              </a:rPr>
              <a:t>Geçici 41’inci madde, 12/07/2013 tarihli ve 6495 sayılı Kanun’un 9’uncu </a:t>
            </a:r>
            <a:r>
              <a:rPr lang="tr-TR" sz="1900" dirty="0" smtClean="0">
                <a:solidFill>
                  <a:prstClr val="black"/>
                </a:solidFill>
              </a:rPr>
              <a:t>maddesiyle (RG: 02/08/2013-28726),</a:t>
            </a:r>
            <a:endParaRPr lang="tr-TR" sz="1900" dirty="0">
              <a:solidFill>
                <a:prstClr val="black"/>
              </a:solidFill>
            </a:endParaRPr>
          </a:p>
          <a:p>
            <a:pPr algn="just">
              <a:buClr>
                <a:srgbClr val="0BD0D9"/>
              </a:buClr>
            </a:pPr>
            <a:r>
              <a:rPr lang="tr-TR" sz="1900" dirty="0">
                <a:solidFill>
                  <a:prstClr val="black"/>
                </a:solidFill>
              </a:rPr>
              <a:t>Geçici 48’inci madde, 19/01/2023 tarihli ve 7433 sayılı Kanun’un 3’üncü </a:t>
            </a:r>
            <a:r>
              <a:rPr lang="tr-TR" sz="1900" dirty="0" smtClean="0">
                <a:solidFill>
                  <a:prstClr val="black"/>
                </a:solidFill>
              </a:rPr>
              <a:t>maddesiyle (RG: 26/01/2023-32085),</a:t>
            </a:r>
            <a:endParaRPr lang="tr-TR" sz="1900" dirty="0">
              <a:solidFill>
                <a:prstClr val="black"/>
              </a:solidFill>
            </a:endParaRPr>
          </a:p>
          <a:p>
            <a:pPr marL="0" lvl="0" indent="0" algn="just">
              <a:buClr>
                <a:srgbClr val="0BD0D9"/>
              </a:buClr>
              <a:buNone/>
            </a:pPr>
            <a:endParaRPr lang="tr-TR" sz="1900" dirty="0">
              <a:solidFill>
                <a:prstClr val="black"/>
              </a:solidFill>
            </a:endParaRPr>
          </a:p>
          <a:p>
            <a:pPr marL="0" lvl="0" indent="0" algn="just">
              <a:buClr>
                <a:srgbClr val="0BD0D9"/>
              </a:buClr>
              <a:buNone/>
            </a:pPr>
            <a:r>
              <a:rPr lang="tr-TR" sz="1900" dirty="0">
                <a:solidFill>
                  <a:prstClr val="black"/>
                </a:solidFill>
              </a:rPr>
              <a:t>Eklenmiştir.</a:t>
            </a:r>
          </a:p>
          <a:p>
            <a:endParaRPr lang="tr-TR" dirty="0"/>
          </a:p>
        </p:txBody>
      </p:sp>
    </p:spTree>
    <p:extLst>
      <p:ext uri="{BB962C8B-B14F-4D97-AF65-F5344CB8AC3E}">
        <p14:creationId xmlns:p14="http://schemas.microsoft.com/office/powerpoint/2010/main" val="420991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116632"/>
            <a:ext cx="8229600" cy="1143000"/>
          </a:xfrm>
        </p:spPr>
        <p:txBody>
          <a:bodyPr>
            <a:normAutofit/>
          </a:bodyPr>
          <a:lstStyle/>
          <a:p>
            <a:pPr algn="ctr"/>
            <a:r>
              <a:rPr lang="tr-TR" sz="2700" dirty="0" smtClean="0">
                <a:latin typeface="+mn-lt"/>
              </a:rPr>
              <a:t>İlgili Mevzuat (7537 Sayılı Kanun’un 7’nci Maddesi)</a:t>
            </a:r>
            <a:endParaRPr lang="tr-TR" sz="2700" dirty="0">
              <a:latin typeface="+mn-lt"/>
            </a:endParaRPr>
          </a:p>
        </p:txBody>
      </p:sp>
      <p:sp>
        <p:nvSpPr>
          <p:cNvPr id="3" name="İçerik Yer Tutucusu 2"/>
          <p:cNvSpPr>
            <a:spLocks noGrp="1"/>
          </p:cNvSpPr>
          <p:nvPr>
            <p:ph idx="1"/>
          </p:nvPr>
        </p:nvSpPr>
        <p:spPr>
          <a:xfrm>
            <a:off x="457200" y="1556792"/>
            <a:ext cx="8229600" cy="4767808"/>
          </a:xfrm>
        </p:spPr>
        <p:txBody>
          <a:bodyPr>
            <a:normAutofit/>
          </a:bodyPr>
          <a:lstStyle/>
          <a:p>
            <a:pPr algn="just">
              <a:buFont typeface="Wingdings" panose="05000000000000000000" pitchFamily="2" charset="2"/>
              <a:buChar char="Ø"/>
            </a:pPr>
            <a:endParaRPr lang="tr-TR" sz="2100" dirty="0" smtClean="0"/>
          </a:p>
          <a:p>
            <a:pPr algn="just">
              <a:buFont typeface="Wingdings" panose="05000000000000000000" pitchFamily="2" charset="2"/>
              <a:buChar char="Ø"/>
            </a:pPr>
            <a:endParaRPr lang="tr-TR" sz="2100" dirty="0" smtClean="0"/>
          </a:p>
          <a:p>
            <a:pPr algn="just">
              <a:buFont typeface="Wingdings" panose="05000000000000000000" pitchFamily="2" charset="2"/>
              <a:buChar char="Ø"/>
            </a:pPr>
            <a:endParaRPr lang="tr-TR" sz="2100" dirty="0" smtClean="0"/>
          </a:p>
          <a:p>
            <a:pPr algn="just">
              <a:buFont typeface="Wingdings" panose="05000000000000000000" pitchFamily="2" charset="2"/>
              <a:buChar char="Ø"/>
            </a:pPr>
            <a:r>
              <a:rPr lang="tr-TR" sz="1900" dirty="0" smtClean="0"/>
              <a:t>657/GEÇİCİ MADDE 52- Geçici 37’nci</a:t>
            </a:r>
            <a:r>
              <a:rPr lang="tr-TR" sz="1900" dirty="0"/>
              <a:t>, geçici </a:t>
            </a:r>
            <a:r>
              <a:rPr lang="tr-TR" sz="1900" dirty="0" smtClean="0"/>
              <a:t>41’inci </a:t>
            </a:r>
            <a:r>
              <a:rPr lang="tr-TR" sz="1900" dirty="0"/>
              <a:t>ve geçici </a:t>
            </a:r>
            <a:r>
              <a:rPr lang="tr-TR" sz="1900" dirty="0" smtClean="0"/>
              <a:t>48’inci </a:t>
            </a:r>
            <a:r>
              <a:rPr lang="tr-TR" sz="1900" dirty="0"/>
              <a:t>madde çerçevesinde sözleşmeli personel pozisyonlarından memur kadrolarına atanmış olup bu maddenin yürürlük tarihi itibarıyla memur kadrolarında bulunanların söz konusu pozisyonlarda geçen hizmet süreleri, bu maddenin yürürlüğe girdiği tarihten itibaren, </a:t>
            </a:r>
            <a:r>
              <a:rPr lang="tr-TR" sz="1900" dirty="0" smtClean="0"/>
              <a:t>64’üncü </a:t>
            </a:r>
            <a:r>
              <a:rPr lang="tr-TR" sz="1900" dirty="0"/>
              <a:t>maddenin dördüncü fıkrası kapsamında değerlendirilir</a:t>
            </a:r>
            <a:r>
              <a:rPr lang="tr-TR" sz="1900" dirty="0" smtClean="0"/>
              <a:t>. (25/12/2024 tarihli ve 7537/7. Md.</a:t>
            </a:r>
            <a:r>
              <a:rPr lang="tr-TR" sz="1900" dirty="0" smtClean="0">
                <a:solidFill>
                  <a:prstClr val="black"/>
                </a:solidFill>
              </a:rPr>
              <a:t>/RG</a:t>
            </a:r>
            <a:r>
              <a:rPr lang="tr-TR" sz="1900">
                <a:solidFill>
                  <a:prstClr val="black"/>
                </a:solidFill>
              </a:rPr>
              <a:t>: </a:t>
            </a:r>
            <a:r>
              <a:rPr lang="tr-TR" sz="1900" smtClean="0">
                <a:solidFill>
                  <a:prstClr val="black"/>
                </a:solidFill>
              </a:rPr>
              <a:t>27/12/2024-32765</a:t>
            </a:r>
            <a:r>
              <a:rPr lang="tr-TR" sz="1900" smtClean="0"/>
              <a:t>)</a:t>
            </a:r>
            <a:endParaRPr lang="tr-TR" sz="1900" dirty="0" smtClean="0"/>
          </a:p>
          <a:p>
            <a:pPr algn="just">
              <a:buFont typeface="Wingdings" panose="05000000000000000000" pitchFamily="2" charset="2"/>
              <a:buChar char="Ø"/>
            </a:pPr>
            <a:endParaRPr lang="tr-TR" sz="2100" dirty="0"/>
          </a:p>
          <a:p>
            <a:pPr marL="0" indent="0" algn="just">
              <a:buNone/>
            </a:pPr>
            <a:endParaRPr lang="tr-TR" sz="2100" dirty="0" smtClean="0"/>
          </a:p>
          <a:p>
            <a:pPr marL="0" indent="0" algn="just">
              <a:buNone/>
            </a:pPr>
            <a:endParaRPr lang="tr-TR" dirty="0"/>
          </a:p>
        </p:txBody>
      </p:sp>
    </p:spTree>
    <p:extLst>
      <p:ext uri="{BB962C8B-B14F-4D97-AF65-F5344CB8AC3E}">
        <p14:creationId xmlns:p14="http://schemas.microsoft.com/office/powerpoint/2010/main" val="3129714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60648"/>
            <a:ext cx="8229600" cy="1143000"/>
          </a:xfrm>
        </p:spPr>
        <p:txBody>
          <a:bodyPr/>
          <a:lstStyle/>
          <a:p>
            <a:pPr algn="ctr"/>
            <a:r>
              <a:rPr lang="tr-TR" sz="2700" dirty="0">
                <a:solidFill>
                  <a:srgbClr val="04617B"/>
                </a:solidFill>
                <a:latin typeface="Constantia"/>
              </a:rPr>
              <a:t>İlgili Mevzuat </a:t>
            </a:r>
            <a:r>
              <a:rPr lang="tr-TR" sz="2700" dirty="0" smtClean="0">
                <a:solidFill>
                  <a:srgbClr val="04617B"/>
                </a:solidFill>
                <a:latin typeface="Constantia"/>
              </a:rPr>
              <a:t>(</a:t>
            </a:r>
            <a:r>
              <a:rPr lang="tr-TR" sz="2700" dirty="0">
                <a:solidFill>
                  <a:srgbClr val="04617B"/>
                </a:solidFill>
                <a:latin typeface="Constantia"/>
              </a:rPr>
              <a:t>7537 </a:t>
            </a:r>
            <a:r>
              <a:rPr lang="tr-TR" sz="2700" dirty="0" smtClean="0">
                <a:solidFill>
                  <a:srgbClr val="04617B"/>
                </a:solidFill>
                <a:latin typeface="Constantia"/>
              </a:rPr>
              <a:t>Sayılı </a:t>
            </a:r>
            <a:r>
              <a:rPr lang="tr-TR" sz="2700" dirty="0">
                <a:solidFill>
                  <a:srgbClr val="04617B"/>
                </a:solidFill>
                <a:latin typeface="Constantia"/>
              </a:rPr>
              <a:t>Kanun’un 7’nci </a:t>
            </a:r>
            <a:r>
              <a:rPr lang="tr-TR" sz="2700" dirty="0" smtClean="0">
                <a:solidFill>
                  <a:srgbClr val="04617B"/>
                </a:solidFill>
                <a:latin typeface="Constantia"/>
              </a:rPr>
              <a:t>Maddesi)</a:t>
            </a:r>
            <a:endParaRPr lang="tr-TR" dirty="0"/>
          </a:p>
        </p:txBody>
      </p:sp>
      <p:sp>
        <p:nvSpPr>
          <p:cNvPr id="3" name="İçerik Yer Tutucusu 2"/>
          <p:cNvSpPr>
            <a:spLocks noGrp="1"/>
          </p:cNvSpPr>
          <p:nvPr>
            <p:ph idx="1"/>
          </p:nvPr>
        </p:nvSpPr>
        <p:spPr/>
        <p:txBody>
          <a:bodyPr/>
          <a:lstStyle/>
          <a:p>
            <a:pPr lvl="0" algn="just">
              <a:buClr>
                <a:srgbClr val="0BD0D9"/>
              </a:buClr>
            </a:pPr>
            <a:endParaRPr lang="tr-TR" sz="1900" dirty="0" smtClean="0">
              <a:solidFill>
                <a:prstClr val="black"/>
              </a:solidFill>
            </a:endParaRPr>
          </a:p>
          <a:p>
            <a:pPr marL="0" lvl="0" indent="0" algn="just">
              <a:buClr>
                <a:srgbClr val="0BD0D9"/>
              </a:buClr>
              <a:buNone/>
            </a:pPr>
            <a:endParaRPr lang="tr-TR" sz="1900" dirty="0">
              <a:solidFill>
                <a:prstClr val="black"/>
              </a:solidFill>
            </a:endParaRPr>
          </a:p>
          <a:p>
            <a:pPr algn="just">
              <a:buClr>
                <a:srgbClr val="0BD0D9"/>
              </a:buClr>
              <a:buFont typeface="Wingdings" panose="05000000000000000000" pitchFamily="2" charset="2"/>
              <a:buChar char="Ø"/>
            </a:pPr>
            <a:r>
              <a:rPr lang="tr-TR" sz="1900" dirty="0" smtClean="0">
                <a:solidFill>
                  <a:prstClr val="black"/>
                </a:solidFill>
              </a:rPr>
              <a:t>7537 </a:t>
            </a:r>
            <a:r>
              <a:rPr lang="tr-TR" sz="1900" dirty="0">
                <a:solidFill>
                  <a:prstClr val="black"/>
                </a:solidFill>
              </a:rPr>
              <a:t>sayılı Kanun 27/12/2024 tarihinde yürürlüğe girmiştir. Dolayısıyla, geçici </a:t>
            </a:r>
            <a:r>
              <a:rPr lang="tr-TR" sz="1900" dirty="0" smtClean="0">
                <a:solidFill>
                  <a:prstClr val="black"/>
                </a:solidFill>
              </a:rPr>
              <a:t>52’nci </a:t>
            </a:r>
            <a:r>
              <a:rPr lang="tr-TR" sz="1900" dirty="0">
                <a:solidFill>
                  <a:prstClr val="black"/>
                </a:solidFill>
              </a:rPr>
              <a:t>madde kapsamında sözleşmeli personel pozisyonlarında geçen sürelerin 657 sayılı </a:t>
            </a:r>
            <a:r>
              <a:rPr lang="tr-TR" sz="1900" dirty="0" smtClean="0">
                <a:solidFill>
                  <a:prstClr val="black"/>
                </a:solidFill>
              </a:rPr>
              <a:t>Kanun’un 64’üncü </a:t>
            </a:r>
            <a:r>
              <a:rPr lang="tr-TR" sz="1900" dirty="0">
                <a:solidFill>
                  <a:prstClr val="black"/>
                </a:solidFill>
              </a:rPr>
              <a:t>maddesinin dördüncü fıkrası kapsamında değerlendirilmesi işlemi anılan maddenin yürürlüğe girdiği 27/12/2024 tarihinden itibaren geçerli olacak şekilde yapılacak olup bu işlemler sebebiyle ilgililere belirtilen tarihten öncesine yönelik herhangi bir intibak anlamına gelecek uygulama ve buna dayalı ödeme yapılması söz konusu olmayacaktır</a:t>
            </a:r>
            <a:r>
              <a:rPr lang="tr-TR" sz="1900" dirty="0" smtClean="0">
                <a:solidFill>
                  <a:prstClr val="black"/>
                </a:solidFill>
              </a:rPr>
              <a:t>. (</a:t>
            </a:r>
            <a:r>
              <a:rPr lang="tr-TR" sz="2000" dirty="0" smtClean="0"/>
              <a:t>CB </a:t>
            </a:r>
            <a:r>
              <a:rPr lang="tr-TR" sz="2000" dirty="0"/>
              <a:t>Genel Sek. PPGM-04.06.2025 t.-303425 s. </a:t>
            </a:r>
            <a:r>
              <a:rPr lang="tr-TR" sz="2000" dirty="0" smtClean="0"/>
              <a:t>Yazısının (D) Md.)</a:t>
            </a:r>
            <a:endParaRPr lang="tr-TR" sz="2000" dirty="0"/>
          </a:p>
          <a:p>
            <a:pPr lvl="0" algn="just">
              <a:buClr>
                <a:srgbClr val="0BD0D9"/>
              </a:buClr>
              <a:buFont typeface="Wingdings" panose="05000000000000000000" pitchFamily="2" charset="2"/>
              <a:buChar char="Ø"/>
            </a:pPr>
            <a:endParaRPr lang="tr-TR" sz="1900" dirty="0">
              <a:solidFill>
                <a:prstClr val="black"/>
              </a:solidFill>
            </a:endParaRPr>
          </a:p>
          <a:p>
            <a:endParaRPr lang="tr-TR" dirty="0"/>
          </a:p>
        </p:txBody>
      </p:sp>
    </p:spTree>
    <p:extLst>
      <p:ext uri="{BB962C8B-B14F-4D97-AF65-F5344CB8AC3E}">
        <p14:creationId xmlns:p14="http://schemas.microsoft.com/office/powerpoint/2010/main" val="32646964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3811</TotalTime>
  <Words>4419</Words>
  <Application>Microsoft Office PowerPoint</Application>
  <PresentationFormat>Ekran Gösterisi (4:3)</PresentationFormat>
  <Paragraphs>389</Paragraphs>
  <Slides>36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36</vt:i4>
      </vt:variant>
    </vt:vector>
  </HeadingPairs>
  <TitlesOfParts>
    <vt:vector size="43" baseType="lpstr">
      <vt:lpstr>Bookman Old Style</vt:lpstr>
      <vt:lpstr>Calibri</vt:lpstr>
      <vt:lpstr>Constantia</vt:lpstr>
      <vt:lpstr>Times New Roman</vt:lpstr>
      <vt:lpstr>Wingdings</vt:lpstr>
      <vt:lpstr>Wingdings 2</vt:lpstr>
      <vt:lpstr>Akış</vt:lpstr>
      <vt:lpstr>7537 SAYILI KANUN’UN UYGULANMASINA İLİŞKİN SÜREÇLER   (657-4/B’Lİ SÖZLEŞMELİ PERSONEL POZİSYONLARINDA GEÇEN SÜRELERİN 657-64/4 MADDESİ UYARINCA  SEKİZ YILA BİR KADEME VERİLMESİ  İŞLEMİNDE DEĞERLENDİRİLMESİ)</vt:lpstr>
      <vt:lpstr>Sunum İçeriği</vt:lpstr>
      <vt:lpstr>Tanım</vt:lpstr>
      <vt:lpstr>      İlgili Mevzuat</vt:lpstr>
      <vt:lpstr>İlgili Mevzuat  (657 Sayılı Kanun’un 64’üncü Maddesinin Dördüncü Fıkrası)</vt:lpstr>
      <vt:lpstr>İlgili Mevzuat (657 Sayılı Kanun’un 4/B Maddesi)</vt:lpstr>
      <vt:lpstr>İlgili Mevzuat  (657-4/B’den Memur Kadrosuna Geçiş  Maddeleri)</vt:lpstr>
      <vt:lpstr>İlgili Mevzuat (7537 Sayılı Kanun’un 7’nci Maddesi)</vt:lpstr>
      <vt:lpstr>İlgili Mevzuat (7537 Sayılı Kanun’un 7’nci Maddesi)</vt:lpstr>
      <vt:lpstr>Değerlendirme Yapılabilmesinin Şartları (632 Sayılı KHK, 6495 ve 7433 Sayılı Kanun ile  Memur Kadrosuna Geçenler İçin)</vt:lpstr>
      <vt:lpstr>Değerlendirme Yapılabilmesinin Şartları (7433 Sayılı Kanun’dan sonra (Sınır Tarih: 28/11/2022) 3+1 ile Memur Kadrosuna Geçecekler İçin)</vt:lpstr>
      <vt:lpstr> 657 Sayılı Kanun’un 64’üncü Maddesinin Dördüncü Fıkrası Kapsamında Değerlendirilebilecek Süreler/Genel Hüküm</vt:lpstr>
      <vt:lpstr>657 Sayılı Kanun’un 64’üncü Maddesinin Dördüncü Fıkrası Kapsamında Değerlendirilemeyecek Süreler/Genel Hüküm</vt:lpstr>
      <vt:lpstr>Örnekler (7537 Sayılı Kanun’un 1’inci Maddesi)</vt:lpstr>
      <vt:lpstr>Örnekler (7537 Sayılı Kanun’un 1’inci Maddesi)</vt:lpstr>
      <vt:lpstr>  Örnekler (7537 Sayılı Kanun’un 1’inci Maddesi)</vt:lpstr>
      <vt:lpstr>Örnekler (7537 Sayılı Kanun’un 7’nci Maddesi)</vt:lpstr>
      <vt:lpstr>Örnekler (7537 Sayılı Kanun’un 7’nci Maddesi)</vt:lpstr>
      <vt:lpstr>Örnekler (7537 Sayılı Kanun’un 7’nci Maddesi)</vt:lpstr>
      <vt:lpstr>Örnekler (7537 Sayılı Kanun’un 7’nci Maddesi)</vt:lpstr>
      <vt:lpstr>Örnekler (7537 Sayılı Kanun’un 7’nci Maddesi)</vt:lpstr>
      <vt:lpstr>Örnekler (7537 Sayılı Kanun’un 7’nci Maddesi)</vt:lpstr>
      <vt:lpstr>Örnekler (7537 Sayılı Kanun’un 7’nci Maddesi)</vt:lpstr>
      <vt:lpstr>Örnekler (7537 Sayılı Kanun’un 7’nci Maddesi)</vt:lpstr>
      <vt:lpstr>   Örnekler (7537 Sayılı Kanun’un 7’nci Maddesi)</vt:lpstr>
      <vt:lpstr>PowerPoint Sunusu</vt:lpstr>
      <vt:lpstr>Örnek- Geçici 37  (Daha Önce Kademe Verilen/Prim Günlü/Aylıksız İzinli)</vt:lpstr>
      <vt:lpstr>Hesaplama Örneği Örnek- Geçici 37  (Daha Önce Kademe Verilen/Prim Günlü/Aylıksız İzinli)</vt:lpstr>
      <vt:lpstr>Örnek- Geçici 41 (Daha Önceden Kademe Verilen) </vt:lpstr>
      <vt:lpstr>Örnek- Geçici 41  (Daha Önceden Kademe Verilen/Prim Günlü)</vt:lpstr>
      <vt:lpstr>Örnek- Geçici 41  (Daha Önce Kademe Verilen/Aylıksız İzinli)</vt:lpstr>
      <vt:lpstr>Örnek- Geçici 41  (7537’den Sonra İlk Defa Kademe Verilen/Disiplin Cezası Olan)</vt:lpstr>
      <vt:lpstr>Örnek- Geçici 48  (7537 ile İlk Defa Kademe Verilen)</vt:lpstr>
      <vt:lpstr>Örnek- Geçici 48  (7537’den Sonra İlk Defa Kademe Verilen/Prim Günlü)</vt:lpstr>
      <vt:lpstr>   Örnek- Geçici 48  (Prim Günlü/7537’den Sonra İlk Defa Kademe Verilen/Aylıksız İzinli)</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Gökce</dc:creator>
  <cp:lastModifiedBy>sayime kılıçarslan</cp:lastModifiedBy>
  <cp:revision>445</cp:revision>
  <dcterms:created xsi:type="dcterms:W3CDTF">2018-11-06T06:51:16Z</dcterms:created>
  <dcterms:modified xsi:type="dcterms:W3CDTF">2025-08-01T07:18:04Z</dcterms:modified>
</cp:coreProperties>
</file>