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handoutMasterIdLst>
    <p:handoutMasterId r:id="rId39"/>
  </p:handoutMasterIdLst>
  <p:sldIdLst>
    <p:sldId id="304" r:id="rId2"/>
    <p:sldId id="313" r:id="rId3"/>
    <p:sldId id="328" r:id="rId4"/>
    <p:sldId id="338" r:id="rId5"/>
    <p:sldId id="325" r:id="rId6"/>
    <p:sldId id="327" r:id="rId7"/>
    <p:sldId id="337" r:id="rId8"/>
    <p:sldId id="319" r:id="rId9"/>
    <p:sldId id="307" r:id="rId10"/>
    <p:sldId id="326" r:id="rId11"/>
    <p:sldId id="336" r:id="rId12"/>
    <p:sldId id="334" r:id="rId13"/>
    <p:sldId id="317" r:id="rId14"/>
    <p:sldId id="320" r:id="rId15"/>
    <p:sldId id="323" r:id="rId16"/>
    <p:sldId id="339" r:id="rId17"/>
    <p:sldId id="314" r:id="rId18"/>
    <p:sldId id="321" r:id="rId19"/>
    <p:sldId id="318" r:id="rId20"/>
    <p:sldId id="316" r:id="rId21"/>
    <p:sldId id="315" r:id="rId22"/>
    <p:sldId id="340" r:id="rId23"/>
    <p:sldId id="322" r:id="rId24"/>
    <p:sldId id="324" r:id="rId25"/>
    <p:sldId id="329" r:id="rId26"/>
    <p:sldId id="331" r:id="rId27"/>
    <p:sldId id="330" r:id="rId28"/>
    <p:sldId id="332" r:id="rId29"/>
    <p:sldId id="333" r:id="rId30"/>
    <p:sldId id="335" r:id="rId31"/>
    <p:sldId id="341" r:id="rId32"/>
    <p:sldId id="342" r:id="rId33"/>
    <p:sldId id="343" r:id="rId34"/>
    <p:sldId id="345" r:id="rId35"/>
    <p:sldId id="344" r:id="rId36"/>
    <p:sldId id="312" r:id="rId37"/>
  </p:sldIdLst>
  <p:sldSz cx="12192000" cy="6858000"/>
  <p:notesSz cx="6858000" cy="9144000"/>
  <p:embeddedFontLst>
    <p:embeddedFont>
      <p:font typeface="Konnect" panose="020B0604020202020204" charset="-94"/>
      <p:regular r:id="rId40"/>
    </p:embeddedFont>
    <p:embeddedFont>
      <p:font typeface="Montserrat Light" panose="020B0604020202020204" charset="-94"/>
      <p:regular r:id="rId41"/>
      <p:italic r:id="rId42"/>
    </p:embeddedFont>
    <p:embeddedFont>
      <p:font typeface="Montserrat" panose="020B0604020202020204" charset="-94"/>
      <p:regular r:id="rId43"/>
      <p:bold r:id="rId44"/>
      <p:italic r:id="rId45"/>
      <p:boldItalic r:id="rId46"/>
    </p:embeddedFont>
    <p:embeddedFont>
      <p:font typeface="Roboto Light" panose="020B0604020202020204" charset="0"/>
      <p:regular r:id="rId47"/>
    </p:embeddedFont>
    <p:embeddedFont>
      <p:font typeface="Konnect SemiBold" panose="00000700000000000000" charset="-94"/>
      <p:regular r:id="rId48"/>
      <p:bold r:id="rId49"/>
    </p:embeddedFont>
    <p:embeddedFont>
      <p:font typeface="Konnect ExtraBold" panose="00000900000000000000" charset="-94"/>
      <p:bold r:id="rId50"/>
    </p:embeddedFont>
  </p:embeddedFontLst>
  <p:defaultTex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70" rtl="0" fontAlgn="auto" latinLnBrk="0" hangingPunct="0">
      <a:lnSpc>
        <a:spcPct val="15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Roboto Light"/>
        <a:ea typeface="Roboto Light"/>
        <a:cs typeface="Roboto Light"/>
        <a:sym typeface="Roboto Light"/>
      </a:defRPr>
    </a:lvl1pPr>
    <a:lvl2pPr marL="0" marR="0" indent="0" algn="l" defTabSz="1219170" rtl="0" fontAlgn="auto" latinLnBrk="0" hangingPunct="0">
      <a:lnSpc>
        <a:spcPct val="15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Roboto Light"/>
        <a:ea typeface="Roboto Light"/>
        <a:cs typeface="Roboto Light"/>
        <a:sym typeface="Roboto Light"/>
      </a:defRPr>
    </a:lvl2pPr>
    <a:lvl3pPr marL="0" marR="0" indent="0" algn="l" defTabSz="1219170" rtl="0" fontAlgn="auto" latinLnBrk="0" hangingPunct="0">
      <a:lnSpc>
        <a:spcPct val="15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Roboto Light"/>
        <a:ea typeface="Roboto Light"/>
        <a:cs typeface="Roboto Light"/>
        <a:sym typeface="Roboto Light"/>
      </a:defRPr>
    </a:lvl3pPr>
    <a:lvl4pPr marL="0" marR="0" indent="0" algn="l" defTabSz="1219170" rtl="0" fontAlgn="auto" latinLnBrk="0" hangingPunct="0">
      <a:lnSpc>
        <a:spcPct val="15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Roboto Light"/>
        <a:ea typeface="Roboto Light"/>
        <a:cs typeface="Roboto Light"/>
        <a:sym typeface="Roboto Light"/>
      </a:defRPr>
    </a:lvl4pPr>
    <a:lvl5pPr marL="0" marR="0" indent="0" algn="l" defTabSz="1219170" rtl="0" fontAlgn="auto" latinLnBrk="0" hangingPunct="0">
      <a:lnSpc>
        <a:spcPct val="15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Roboto Light"/>
        <a:ea typeface="Roboto Light"/>
        <a:cs typeface="Roboto Light"/>
        <a:sym typeface="Roboto Light"/>
      </a:defRPr>
    </a:lvl5pPr>
    <a:lvl6pPr marL="0" marR="0" indent="0" algn="l" defTabSz="1219170" rtl="0" fontAlgn="auto" latinLnBrk="0" hangingPunct="0">
      <a:lnSpc>
        <a:spcPct val="15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Roboto Light"/>
        <a:ea typeface="Roboto Light"/>
        <a:cs typeface="Roboto Light"/>
        <a:sym typeface="Roboto Light"/>
      </a:defRPr>
    </a:lvl6pPr>
    <a:lvl7pPr marL="0" marR="0" indent="0" algn="l" defTabSz="1219170" rtl="0" fontAlgn="auto" latinLnBrk="0" hangingPunct="0">
      <a:lnSpc>
        <a:spcPct val="15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Roboto Light"/>
        <a:ea typeface="Roboto Light"/>
        <a:cs typeface="Roboto Light"/>
        <a:sym typeface="Roboto Light"/>
      </a:defRPr>
    </a:lvl7pPr>
    <a:lvl8pPr marL="0" marR="0" indent="0" algn="l" defTabSz="1219170" rtl="0" fontAlgn="auto" latinLnBrk="0" hangingPunct="0">
      <a:lnSpc>
        <a:spcPct val="15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Roboto Light"/>
        <a:ea typeface="Roboto Light"/>
        <a:cs typeface="Roboto Light"/>
        <a:sym typeface="Roboto Light"/>
      </a:defRPr>
    </a:lvl8pPr>
    <a:lvl9pPr marL="0" marR="0" indent="0" algn="l" defTabSz="1219170" rtl="0" fontAlgn="auto" latinLnBrk="0" hangingPunct="0">
      <a:lnSpc>
        <a:spcPct val="15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Roboto Light"/>
        <a:ea typeface="Roboto Light"/>
        <a:cs typeface="Roboto Light"/>
        <a:sym typeface="Roboto Light"/>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5E8"/>
    <a:srgbClr val="23398E"/>
    <a:srgbClr val="8B8E90"/>
    <a:srgbClr val="1F3A8F"/>
    <a:srgbClr val="8A8E91"/>
    <a:srgbClr val="C3C4C4"/>
    <a:srgbClr val="C2C3C5"/>
    <a:srgbClr val="38296E"/>
    <a:srgbClr val="F15F7E"/>
    <a:srgbClr val="2311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508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76672"/>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noFill/>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80626" autoAdjust="0"/>
  </p:normalViewPr>
  <p:slideViewPr>
    <p:cSldViewPr snapToGrid="0" snapToObjects="1">
      <p:cViewPr varScale="1">
        <p:scale>
          <a:sx n="93" d="100"/>
          <a:sy n="93" d="100"/>
        </p:scale>
        <p:origin x="1158"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60" d="100"/>
          <a:sy n="160" d="100"/>
        </p:scale>
        <p:origin x="679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828D3D-FE98-D44E-AE2E-DF42749B02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BCB8F6-0BD8-BE45-AC95-2CCE4E4EE1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313155-6910-3A44-AD0F-6297D5CAA814}" type="datetimeFigureOut">
              <a:rPr lang="en-US" smtClean="0"/>
              <a:t>7/28/2023</a:t>
            </a:fld>
            <a:endParaRPr lang="en-US"/>
          </a:p>
        </p:txBody>
      </p:sp>
      <p:sp>
        <p:nvSpPr>
          <p:cNvPr id="4" name="Footer Placeholder 3">
            <a:extLst>
              <a:ext uri="{FF2B5EF4-FFF2-40B4-BE49-F238E27FC236}">
                <a16:creationId xmlns:a16="http://schemas.microsoft.com/office/drawing/2014/main" id="{C494C9E5-78FE-8E49-8F32-0387FEBBC0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8437E9-20F5-264C-919F-8FDFA5A2A9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959DEC-2FE2-1E46-AC81-BF20A7064F42}" type="slidenum">
              <a:rPr lang="en-US" smtClean="0"/>
              <a:t>‹#›</a:t>
            </a:fld>
            <a:endParaRPr lang="en-US"/>
          </a:p>
        </p:txBody>
      </p:sp>
    </p:spTree>
    <p:extLst>
      <p:ext uri="{BB962C8B-B14F-4D97-AF65-F5344CB8AC3E}">
        <p14:creationId xmlns:p14="http://schemas.microsoft.com/office/powerpoint/2010/main" val="2895934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28600" latinLnBrk="0">
      <a:lnSpc>
        <a:spcPct val="117999"/>
      </a:lnSpc>
      <a:defRPr sz="1100">
        <a:latin typeface="Helvetica Neue"/>
        <a:ea typeface="Helvetica Neue"/>
        <a:cs typeface="Helvetica Neue"/>
        <a:sym typeface="Helvetica Neue"/>
      </a:defRPr>
    </a:lvl1pPr>
    <a:lvl2pPr indent="114300" defTabSz="228600" latinLnBrk="0">
      <a:lnSpc>
        <a:spcPct val="117999"/>
      </a:lnSpc>
      <a:defRPr sz="1100">
        <a:latin typeface="Helvetica Neue"/>
        <a:ea typeface="Helvetica Neue"/>
        <a:cs typeface="Helvetica Neue"/>
        <a:sym typeface="Helvetica Neue"/>
      </a:defRPr>
    </a:lvl2pPr>
    <a:lvl3pPr indent="228600" defTabSz="228600" latinLnBrk="0">
      <a:lnSpc>
        <a:spcPct val="117999"/>
      </a:lnSpc>
      <a:defRPr sz="1100">
        <a:latin typeface="Helvetica Neue"/>
        <a:ea typeface="Helvetica Neue"/>
        <a:cs typeface="Helvetica Neue"/>
        <a:sym typeface="Helvetica Neue"/>
      </a:defRPr>
    </a:lvl3pPr>
    <a:lvl4pPr indent="342900" defTabSz="228600" latinLnBrk="0">
      <a:lnSpc>
        <a:spcPct val="117999"/>
      </a:lnSpc>
      <a:defRPr sz="1100">
        <a:latin typeface="Helvetica Neue"/>
        <a:ea typeface="Helvetica Neue"/>
        <a:cs typeface="Helvetica Neue"/>
        <a:sym typeface="Helvetica Neue"/>
      </a:defRPr>
    </a:lvl4pPr>
    <a:lvl5pPr indent="457200" defTabSz="228600" latinLnBrk="0">
      <a:lnSpc>
        <a:spcPct val="117999"/>
      </a:lnSpc>
      <a:defRPr sz="1100">
        <a:latin typeface="Helvetica Neue"/>
        <a:ea typeface="Helvetica Neue"/>
        <a:cs typeface="Helvetica Neue"/>
        <a:sym typeface="Helvetica Neue"/>
      </a:defRPr>
    </a:lvl5pPr>
    <a:lvl6pPr indent="571500" defTabSz="228600" latinLnBrk="0">
      <a:lnSpc>
        <a:spcPct val="117999"/>
      </a:lnSpc>
      <a:defRPr sz="1100">
        <a:latin typeface="Helvetica Neue"/>
        <a:ea typeface="Helvetica Neue"/>
        <a:cs typeface="Helvetica Neue"/>
        <a:sym typeface="Helvetica Neue"/>
      </a:defRPr>
    </a:lvl6pPr>
    <a:lvl7pPr indent="685800" defTabSz="228600" latinLnBrk="0">
      <a:lnSpc>
        <a:spcPct val="117999"/>
      </a:lnSpc>
      <a:defRPr sz="1100">
        <a:latin typeface="Helvetica Neue"/>
        <a:ea typeface="Helvetica Neue"/>
        <a:cs typeface="Helvetica Neue"/>
        <a:sym typeface="Helvetica Neue"/>
      </a:defRPr>
    </a:lvl7pPr>
    <a:lvl8pPr indent="800100" defTabSz="228600" latinLnBrk="0">
      <a:lnSpc>
        <a:spcPct val="117999"/>
      </a:lnSpc>
      <a:defRPr sz="1100">
        <a:latin typeface="Helvetica Neue"/>
        <a:ea typeface="Helvetica Neue"/>
        <a:cs typeface="Helvetica Neue"/>
        <a:sym typeface="Helvetica Neue"/>
      </a:defRPr>
    </a:lvl8pPr>
    <a:lvl9pPr indent="914400" defTabSz="228600" latinLnBrk="0">
      <a:lnSpc>
        <a:spcPct val="117999"/>
      </a:lnSpc>
      <a:defRPr sz="1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defTabSz="228600" rtl="0" latinLnBrk="0">
              <a:lnSpc>
                <a:spcPct val="117999"/>
              </a:lnSpc>
            </a:pPr>
            <a:endParaRPr lang="en-US" dirty="0">
              <a:latin typeface="Montserrat" pitchFamily="2" charset="0"/>
            </a:endParaRPr>
          </a:p>
        </p:txBody>
      </p:sp>
    </p:spTree>
    <p:extLst>
      <p:ext uri="{BB962C8B-B14F-4D97-AF65-F5344CB8AC3E}">
        <p14:creationId xmlns:p14="http://schemas.microsoft.com/office/powerpoint/2010/main" val="3636147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836850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721952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599566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just">
              <a:lnSpc>
                <a:spcPct val="100000"/>
              </a:lnSpc>
              <a:buFont typeface="Arial" panose="020B0604020202020204" pitchFamily="34" charset="0"/>
              <a:buNone/>
            </a:pPr>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599682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049264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616897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476503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107739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958874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23307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228600" rtl="0" eaLnBrk="1" fontAlgn="auto" latinLnBrk="0" hangingPunct="1">
              <a:lnSpc>
                <a:spcPct val="117999"/>
              </a:lnSpc>
              <a:spcBef>
                <a:spcPts val="0"/>
              </a:spcBef>
              <a:spcAft>
                <a:spcPts val="0"/>
              </a:spcAft>
              <a:buClrTx/>
              <a:buSzTx/>
              <a:buFontTx/>
              <a:buNone/>
              <a:tabLst/>
              <a:defRPr/>
            </a:pPr>
            <a:endParaRPr lang="en-US" sz="1400" dirty="0" smtClean="0">
              <a:latin typeface="Montserrat" pitchFamily="2" charset="0"/>
            </a:endParaRPr>
          </a:p>
        </p:txBody>
      </p:sp>
    </p:spTree>
    <p:extLst>
      <p:ext uri="{BB962C8B-B14F-4D97-AF65-F5344CB8AC3E}">
        <p14:creationId xmlns:p14="http://schemas.microsoft.com/office/powerpoint/2010/main" val="176056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431451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168162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739260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863078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93510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14837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847796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461893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841020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31119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just" defTabSz="228600" eaLnBrk="1" fontAlgn="auto" latinLnBrk="0" hangingPunct="1">
              <a:lnSpc>
                <a:spcPct val="117999"/>
              </a:lnSpc>
              <a:spcBef>
                <a:spcPts val="0"/>
              </a:spcBef>
              <a:spcAft>
                <a:spcPts val="0"/>
              </a:spcAft>
              <a:buClrTx/>
              <a:buSzTx/>
              <a:buFontTx/>
              <a:buNone/>
              <a:tabLst/>
              <a:defRPr/>
            </a:pPr>
            <a:endParaRPr lang="tr-TR" sz="2000" b="0" i="0" baseline="0" dirty="0">
              <a:solidFill>
                <a:schemeClr val="tx1"/>
              </a:solidFill>
              <a:effectLst/>
              <a:latin typeface="Times New Roman" panose="02020603050405020304" pitchFamily="18" charset="0"/>
              <a:ea typeface="Helvetica Neue"/>
              <a:cs typeface="Times New Roman" panose="02020603050405020304" pitchFamily="18" charset="0"/>
              <a:sym typeface="Helvetica Neue"/>
            </a:endParaRPr>
          </a:p>
        </p:txBody>
      </p:sp>
    </p:spTree>
    <p:extLst>
      <p:ext uri="{BB962C8B-B14F-4D97-AF65-F5344CB8AC3E}">
        <p14:creationId xmlns:p14="http://schemas.microsoft.com/office/powerpoint/2010/main" val="865424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225832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2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669186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0363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827154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722451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723941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defTabSz="228600" rtl="0" latinLnBrk="0">
              <a:lnSpc>
                <a:spcPct val="117999"/>
              </a:lnSpc>
            </a:pPr>
            <a:endParaRPr lang="tr-TR" dirty="0">
              <a:latin typeface="Montserrat" pitchFamily="2" charset="0"/>
            </a:endParaRPr>
          </a:p>
        </p:txBody>
      </p:sp>
    </p:spTree>
    <p:extLst>
      <p:ext uri="{BB962C8B-B14F-4D97-AF65-F5344CB8AC3E}">
        <p14:creationId xmlns:p14="http://schemas.microsoft.com/office/powerpoint/2010/main" val="1851420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just" defTabSz="228600" eaLnBrk="1" fontAlgn="auto" latinLnBrk="0" hangingPunct="1">
              <a:lnSpc>
                <a:spcPct val="117999"/>
              </a:lnSpc>
              <a:spcBef>
                <a:spcPts val="0"/>
              </a:spcBef>
              <a:spcAft>
                <a:spcPts val="0"/>
              </a:spcAft>
              <a:buClrTx/>
              <a:buSzTx/>
              <a:buFontTx/>
              <a:buNone/>
              <a:tabLst/>
              <a:defRPr/>
            </a:pPr>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722084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668462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351943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446835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028121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tr-TR" sz="1600" b="0" i="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9742888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Özel Düz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25877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F3A8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Lst>
  <p:transition spd="med"/>
  <p:txStyles>
    <p:titleStyle>
      <a:lvl1pPr marL="0" marR="0" indent="0" algn="l" defTabSz="1219170" rtl="0" latinLnBrk="0">
        <a:lnSpc>
          <a:spcPct val="80000"/>
        </a:lnSpc>
        <a:spcBef>
          <a:spcPts val="0"/>
        </a:spcBef>
        <a:spcAft>
          <a:spcPts val="0"/>
        </a:spcAft>
        <a:buClrTx/>
        <a:buSzTx/>
        <a:buFontTx/>
        <a:buNone/>
        <a:tabLst/>
        <a:defRPr sz="5600" b="0" i="0" u="none" strike="noStrike" cap="none" spc="-112" baseline="0">
          <a:solidFill>
            <a:schemeClr val="accent2">
              <a:hueOff val="-11135122"/>
              <a:satOff val="1570"/>
              <a:lumOff val="16427"/>
            </a:schemeClr>
          </a:solidFill>
          <a:uFillTx/>
          <a:latin typeface="+mn-lt"/>
          <a:ea typeface="+mn-ea"/>
          <a:cs typeface="+mn-cs"/>
          <a:sym typeface="Montserrat Bold"/>
        </a:defRPr>
      </a:lvl1pPr>
      <a:lvl2pPr marL="0" marR="0" indent="0" algn="l" defTabSz="1219170" rtl="0" latinLnBrk="0">
        <a:lnSpc>
          <a:spcPct val="80000"/>
        </a:lnSpc>
        <a:spcBef>
          <a:spcPts val="0"/>
        </a:spcBef>
        <a:spcAft>
          <a:spcPts val="0"/>
        </a:spcAft>
        <a:buClrTx/>
        <a:buSzTx/>
        <a:buFontTx/>
        <a:buNone/>
        <a:tabLst/>
        <a:defRPr sz="5600" b="0" i="0" u="none" strike="noStrike" cap="none" spc="-112" baseline="0">
          <a:solidFill>
            <a:schemeClr val="accent2">
              <a:hueOff val="-11135122"/>
              <a:satOff val="1570"/>
              <a:lumOff val="16427"/>
            </a:schemeClr>
          </a:solidFill>
          <a:uFillTx/>
          <a:latin typeface="+mn-lt"/>
          <a:ea typeface="+mn-ea"/>
          <a:cs typeface="+mn-cs"/>
          <a:sym typeface="Montserrat Bold"/>
        </a:defRPr>
      </a:lvl2pPr>
      <a:lvl3pPr marL="0" marR="0" indent="0" algn="l" defTabSz="1219170" rtl="0" latinLnBrk="0">
        <a:lnSpc>
          <a:spcPct val="80000"/>
        </a:lnSpc>
        <a:spcBef>
          <a:spcPts val="0"/>
        </a:spcBef>
        <a:spcAft>
          <a:spcPts val="0"/>
        </a:spcAft>
        <a:buClrTx/>
        <a:buSzTx/>
        <a:buFontTx/>
        <a:buNone/>
        <a:tabLst/>
        <a:defRPr sz="5600" b="0" i="0" u="none" strike="noStrike" cap="none" spc="-112" baseline="0">
          <a:solidFill>
            <a:schemeClr val="accent2">
              <a:hueOff val="-11135122"/>
              <a:satOff val="1570"/>
              <a:lumOff val="16427"/>
            </a:schemeClr>
          </a:solidFill>
          <a:uFillTx/>
          <a:latin typeface="+mn-lt"/>
          <a:ea typeface="+mn-ea"/>
          <a:cs typeface="+mn-cs"/>
          <a:sym typeface="Montserrat Bold"/>
        </a:defRPr>
      </a:lvl3pPr>
      <a:lvl4pPr marL="0" marR="0" indent="0" algn="l" defTabSz="1219170" rtl="0" latinLnBrk="0">
        <a:lnSpc>
          <a:spcPct val="80000"/>
        </a:lnSpc>
        <a:spcBef>
          <a:spcPts val="0"/>
        </a:spcBef>
        <a:spcAft>
          <a:spcPts val="0"/>
        </a:spcAft>
        <a:buClrTx/>
        <a:buSzTx/>
        <a:buFontTx/>
        <a:buNone/>
        <a:tabLst/>
        <a:defRPr sz="5600" b="0" i="0" u="none" strike="noStrike" cap="none" spc="-112" baseline="0">
          <a:solidFill>
            <a:schemeClr val="accent2">
              <a:hueOff val="-11135122"/>
              <a:satOff val="1570"/>
              <a:lumOff val="16427"/>
            </a:schemeClr>
          </a:solidFill>
          <a:uFillTx/>
          <a:latin typeface="+mn-lt"/>
          <a:ea typeface="+mn-ea"/>
          <a:cs typeface="+mn-cs"/>
          <a:sym typeface="Montserrat Bold"/>
        </a:defRPr>
      </a:lvl4pPr>
      <a:lvl5pPr marL="0" marR="0" indent="0" algn="l" defTabSz="1219170" rtl="0" latinLnBrk="0">
        <a:lnSpc>
          <a:spcPct val="80000"/>
        </a:lnSpc>
        <a:spcBef>
          <a:spcPts val="0"/>
        </a:spcBef>
        <a:spcAft>
          <a:spcPts val="0"/>
        </a:spcAft>
        <a:buClrTx/>
        <a:buSzTx/>
        <a:buFontTx/>
        <a:buNone/>
        <a:tabLst/>
        <a:defRPr sz="5600" b="0" i="0" u="none" strike="noStrike" cap="none" spc="-112" baseline="0">
          <a:solidFill>
            <a:schemeClr val="accent2">
              <a:hueOff val="-11135122"/>
              <a:satOff val="1570"/>
              <a:lumOff val="16427"/>
            </a:schemeClr>
          </a:solidFill>
          <a:uFillTx/>
          <a:latin typeface="+mn-lt"/>
          <a:ea typeface="+mn-ea"/>
          <a:cs typeface="+mn-cs"/>
          <a:sym typeface="Montserrat Bold"/>
        </a:defRPr>
      </a:lvl5pPr>
      <a:lvl6pPr marL="0" marR="0" indent="0" algn="l" defTabSz="1219170" rtl="0" latinLnBrk="0">
        <a:lnSpc>
          <a:spcPct val="80000"/>
        </a:lnSpc>
        <a:spcBef>
          <a:spcPts val="0"/>
        </a:spcBef>
        <a:spcAft>
          <a:spcPts val="0"/>
        </a:spcAft>
        <a:buClrTx/>
        <a:buSzTx/>
        <a:buFontTx/>
        <a:buNone/>
        <a:tabLst/>
        <a:defRPr sz="5600" b="0" i="0" u="none" strike="noStrike" cap="none" spc="-112" baseline="0">
          <a:solidFill>
            <a:schemeClr val="accent2">
              <a:hueOff val="-11135122"/>
              <a:satOff val="1570"/>
              <a:lumOff val="16427"/>
            </a:schemeClr>
          </a:solidFill>
          <a:uFillTx/>
          <a:latin typeface="+mn-lt"/>
          <a:ea typeface="+mn-ea"/>
          <a:cs typeface="+mn-cs"/>
          <a:sym typeface="Montserrat Bold"/>
        </a:defRPr>
      </a:lvl6pPr>
      <a:lvl7pPr marL="0" marR="0" indent="0" algn="l" defTabSz="1219170" rtl="0" latinLnBrk="0">
        <a:lnSpc>
          <a:spcPct val="80000"/>
        </a:lnSpc>
        <a:spcBef>
          <a:spcPts val="0"/>
        </a:spcBef>
        <a:spcAft>
          <a:spcPts val="0"/>
        </a:spcAft>
        <a:buClrTx/>
        <a:buSzTx/>
        <a:buFontTx/>
        <a:buNone/>
        <a:tabLst/>
        <a:defRPr sz="5600" b="0" i="0" u="none" strike="noStrike" cap="none" spc="-112" baseline="0">
          <a:solidFill>
            <a:schemeClr val="accent2">
              <a:hueOff val="-11135122"/>
              <a:satOff val="1570"/>
              <a:lumOff val="16427"/>
            </a:schemeClr>
          </a:solidFill>
          <a:uFillTx/>
          <a:latin typeface="+mn-lt"/>
          <a:ea typeface="+mn-ea"/>
          <a:cs typeface="+mn-cs"/>
          <a:sym typeface="Montserrat Bold"/>
        </a:defRPr>
      </a:lvl7pPr>
      <a:lvl8pPr marL="0" marR="0" indent="0" algn="l" defTabSz="1219170" rtl="0" latinLnBrk="0">
        <a:lnSpc>
          <a:spcPct val="80000"/>
        </a:lnSpc>
        <a:spcBef>
          <a:spcPts val="0"/>
        </a:spcBef>
        <a:spcAft>
          <a:spcPts val="0"/>
        </a:spcAft>
        <a:buClrTx/>
        <a:buSzTx/>
        <a:buFontTx/>
        <a:buNone/>
        <a:tabLst/>
        <a:defRPr sz="5600" b="0" i="0" u="none" strike="noStrike" cap="none" spc="-112" baseline="0">
          <a:solidFill>
            <a:schemeClr val="accent2">
              <a:hueOff val="-11135122"/>
              <a:satOff val="1570"/>
              <a:lumOff val="16427"/>
            </a:schemeClr>
          </a:solidFill>
          <a:uFillTx/>
          <a:latin typeface="+mn-lt"/>
          <a:ea typeface="+mn-ea"/>
          <a:cs typeface="+mn-cs"/>
          <a:sym typeface="Montserrat Bold"/>
        </a:defRPr>
      </a:lvl8pPr>
      <a:lvl9pPr marL="0" marR="0" indent="0" algn="l" defTabSz="1219170" rtl="0" latinLnBrk="0">
        <a:lnSpc>
          <a:spcPct val="80000"/>
        </a:lnSpc>
        <a:spcBef>
          <a:spcPts val="0"/>
        </a:spcBef>
        <a:spcAft>
          <a:spcPts val="0"/>
        </a:spcAft>
        <a:buClrTx/>
        <a:buSzTx/>
        <a:buFontTx/>
        <a:buNone/>
        <a:tabLst/>
        <a:defRPr sz="5600" b="0" i="0" u="none" strike="noStrike" cap="none" spc="-112" baseline="0">
          <a:solidFill>
            <a:schemeClr val="accent2">
              <a:hueOff val="-11135122"/>
              <a:satOff val="1570"/>
              <a:lumOff val="16427"/>
            </a:schemeClr>
          </a:solidFill>
          <a:uFillTx/>
          <a:latin typeface="+mn-lt"/>
          <a:ea typeface="+mn-ea"/>
          <a:cs typeface="+mn-cs"/>
          <a:sym typeface="Montserrat Bold"/>
        </a:defRPr>
      </a:lvl9pPr>
    </p:titleStyle>
    <p:bodyStyle>
      <a:lvl1pPr marL="152400" marR="0" indent="-152400" algn="l" defTabSz="1219170" rtl="0" latinLnBrk="0">
        <a:lnSpc>
          <a:spcPct val="150000"/>
        </a:lnSpc>
        <a:spcBef>
          <a:spcPts val="0"/>
        </a:spcBef>
        <a:spcAft>
          <a:spcPts val="0"/>
        </a:spcAft>
        <a:buClrTx/>
        <a:buSzPct val="123000"/>
        <a:buFontTx/>
        <a:buChar char="•"/>
        <a:tabLst/>
        <a:defRPr sz="1200" b="0" i="0" u="none" strike="noStrike" cap="none" spc="0" baseline="0">
          <a:solidFill>
            <a:srgbClr val="000000"/>
          </a:solidFill>
          <a:uFillTx/>
          <a:latin typeface="Roboto Light"/>
          <a:ea typeface="Roboto Light"/>
          <a:cs typeface="Roboto Light"/>
          <a:sym typeface="Roboto Light"/>
        </a:defRPr>
      </a:lvl1pPr>
      <a:lvl2pPr marL="342900" marR="0" indent="-152400" algn="l" defTabSz="1219170" rtl="0" latinLnBrk="0">
        <a:lnSpc>
          <a:spcPct val="150000"/>
        </a:lnSpc>
        <a:spcBef>
          <a:spcPts val="0"/>
        </a:spcBef>
        <a:spcAft>
          <a:spcPts val="0"/>
        </a:spcAft>
        <a:buClrTx/>
        <a:buSzPct val="123000"/>
        <a:buFontTx/>
        <a:buChar char="•"/>
        <a:tabLst/>
        <a:defRPr sz="1200" b="0" i="0" u="none" strike="noStrike" cap="none" spc="0" baseline="0">
          <a:solidFill>
            <a:srgbClr val="000000"/>
          </a:solidFill>
          <a:uFillTx/>
          <a:latin typeface="Roboto Light"/>
          <a:ea typeface="Roboto Light"/>
          <a:cs typeface="Roboto Light"/>
          <a:sym typeface="Roboto Light"/>
        </a:defRPr>
      </a:lvl2pPr>
      <a:lvl3pPr marL="533400" marR="0" indent="-152400" algn="l" defTabSz="1219170" rtl="0" latinLnBrk="0">
        <a:lnSpc>
          <a:spcPct val="150000"/>
        </a:lnSpc>
        <a:spcBef>
          <a:spcPts val="0"/>
        </a:spcBef>
        <a:spcAft>
          <a:spcPts val="0"/>
        </a:spcAft>
        <a:buClrTx/>
        <a:buSzPct val="123000"/>
        <a:buFontTx/>
        <a:buChar char="•"/>
        <a:tabLst/>
        <a:defRPr sz="1200" b="0" i="0" u="none" strike="noStrike" cap="none" spc="0" baseline="0">
          <a:solidFill>
            <a:srgbClr val="000000"/>
          </a:solidFill>
          <a:uFillTx/>
          <a:latin typeface="Roboto Light"/>
          <a:ea typeface="Roboto Light"/>
          <a:cs typeface="Roboto Light"/>
          <a:sym typeface="Roboto Light"/>
        </a:defRPr>
      </a:lvl3pPr>
      <a:lvl4pPr marL="723900" marR="0" indent="-152400" algn="l" defTabSz="1219170" rtl="0" latinLnBrk="0">
        <a:lnSpc>
          <a:spcPct val="150000"/>
        </a:lnSpc>
        <a:spcBef>
          <a:spcPts val="0"/>
        </a:spcBef>
        <a:spcAft>
          <a:spcPts val="0"/>
        </a:spcAft>
        <a:buClrTx/>
        <a:buSzPct val="123000"/>
        <a:buFontTx/>
        <a:buChar char="•"/>
        <a:tabLst/>
        <a:defRPr sz="1200" b="0" i="0" u="none" strike="noStrike" cap="none" spc="0" baseline="0">
          <a:solidFill>
            <a:srgbClr val="000000"/>
          </a:solidFill>
          <a:uFillTx/>
          <a:latin typeface="Roboto Light"/>
          <a:ea typeface="Roboto Light"/>
          <a:cs typeface="Roboto Light"/>
          <a:sym typeface="Roboto Light"/>
        </a:defRPr>
      </a:lvl4pPr>
      <a:lvl5pPr marL="914400" marR="0" indent="-152400" algn="l" defTabSz="1219170" rtl="0" latinLnBrk="0">
        <a:lnSpc>
          <a:spcPct val="150000"/>
        </a:lnSpc>
        <a:spcBef>
          <a:spcPts val="0"/>
        </a:spcBef>
        <a:spcAft>
          <a:spcPts val="0"/>
        </a:spcAft>
        <a:buClrTx/>
        <a:buSzPct val="123000"/>
        <a:buFontTx/>
        <a:buChar char="•"/>
        <a:tabLst/>
        <a:defRPr sz="1200" b="0" i="0" u="none" strike="noStrike" cap="none" spc="0" baseline="0">
          <a:solidFill>
            <a:srgbClr val="000000"/>
          </a:solidFill>
          <a:uFillTx/>
          <a:latin typeface="Roboto Light"/>
          <a:ea typeface="Roboto Light"/>
          <a:cs typeface="Roboto Light"/>
          <a:sym typeface="Roboto Light"/>
        </a:defRPr>
      </a:lvl5pPr>
      <a:lvl6pPr marL="1104900" marR="0" indent="-152400" algn="l" defTabSz="1219170" rtl="0" latinLnBrk="0">
        <a:lnSpc>
          <a:spcPct val="150000"/>
        </a:lnSpc>
        <a:spcBef>
          <a:spcPts val="0"/>
        </a:spcBef>
        <a:spcAft>
          <a:spcPts val="0"/>
        </a:spcAft>
        <a:buClrTx/>
        <a:buSzPct val="123000"/>
        <a:buFontTx/>
        <a:buChar char="•"/>
        <a:tabLst/>
        <a:defRPr sz="1200" b="0" i="0" u="none" strike="noStrike" cap="none" spc="0" baseline="0">
          <a:solidFill>
            <a:srgbClr val="000000"/>
          </a:solidFill>
          <a:uFillTx/>
          <a:latin typeface="Roboto Light"/>
          <a:ea typeface="Roboto Light"/>
          <a:cs typeface="Roboto Light"/>
          <a:sym typeface="Roboto Light"/>
        </a:defRPr>
      </a:lvl6pPr>
      <a:lvl7pPr marL="1295400" marR="0" indent="-152400" algn="l" defTabSz="1219170" rtl="0" latinLnBrk="0">
        <a:lnSpc>
          <a:spcPct val="150000"/>
        </a:lnSpc>
        <a:spcBef>
          <a:spcPts val="0"/>
        </a:spcBef>
        <a:spcAft>
          <a:spcPts val="0"/>
        </a:spcAft>
        <a:buClrTx/>
        <a:buSzPct val="100000"/>
        <a:buFontTx/>
        <a:buChar char="•"/>
        <a:tabLst/>
        <a:defRPr sz="1200" b="0" i="0" u="none" strike="noStrike" cap="none" spc="0" baseline="0">
          <a:solidFill>
            <a:srgbClr val="000000"/>
          </a:solidFill>
          <a:uFillTx/>
          <a:latin typeface="Roboto Light"/>
          <a:ea typeface="Roboto Light"/>
          <a:cs typeface="Roboto Light"/>
          <a:sym typeface="Roboto Light"/>
        </a:defRPr>
      </a:lvl7pPr>
      <a:lvl8pPr marL="1485900" marR="0" indent="-152400" algn="l" defTabSz="1219170" rtl="0" latinLnBrk="0">
        <a:lnSpc>
          <a:spcPct val="150000"/>
        </a:lnSpc>
        <a:spcBef>
          <a:spcPts val="0"/>
        </a:spcBef>
        <a:spcAft>
          <a:spcPts val="0"/>
        </a:spcAft>
        <a:buClrTx/>
        <a:buSzPct val="123000"/>
        <a:buFontTx/>
        <a:buChar char="•"/>
        <a:tabLst/>
        <a:defRPr sz="1200" b="0" i="0" u="none" strike="noStrike" cap="none" spc="0" baseline="0">
          <a:solidFill>
            <a:srgbClr val="000000"/>
          </a:solidFill>
          <a:uFillTx/>
          <a:latin typeface="Roboto Light"/>
          <a:ea typeface="Roboto Light"/>
          <a:cs typeface="Roboto Light"/>
          <a:sym typeface="Roboto Light"/>
        </a:defRPr>
      </a:lvl8pPr>
      <a:lvl9pPr marL="1676400" marR="0" indent="-152400" algn="l" defTabSz="1219170" rtl="0" latinLnBrk="0">
        <a:lnSpc>
          <a:spcPct val="150000"/>
        </a:lnSpc>
        <a:spcBef>
          <a:spcPts val="0"/>
        </a:spcBef>
        <a:spcAft>
          <a:spcPts val="0"/>
        </a:spcAft>
        <a:buClrTx/>
        <a:buSzPct val="123000"/>
        <a:buFontTx/>
        <a:buChar char="•"/>
        <a:tabLst/>
        <a:defRPr sz="1200" b="0" i="0" u="none" strike="noStrike" cap="none" spc="0" baseline="0">
          <a:solidFill>
            <a:srgbClr val="000000"/>
          </a:solidFill>
          <a:uFillTx/>
          <a:latin typeface="Roboto Light"/>
          <a:ea typeface="Roboto Light"/>
          <a:cs typeface="Roboto Light"/>
          <a:sym typeface="Roboto Light"/>
        </a:defRPr>
      </a:lvl9pPr>
    </p:bodyStyle>
    <p:otherStyle>
      <a:lvl1pPr marL="0" marR="0" indent="0" algn="ctr" defTabSz="410766"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Bold"/>
        </a:defRPr>
      </a:lvl1pPr>
      <a:lvl2pPr marL="0" marR="0" indent="0" algn="ctr" defTabSz="410766"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Bold"/>
        </a:defRPr>
      </a:lvl2pPr>
      <a:lvl3pPr marL="0" marR="0" indent="0" algn="ctr" defTabSz="410766"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Bold"/>
        </a:defRPr>
      </a:lvl3pPr>
      <a:lvl4pPr marL="0" marR="0" indent="0" algn="ctr" defTabSz="410766"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Bold"/>
        </a:defRPr>
      </a:lvl4pPr>
      <a:lvl5pPr marL="0" marR="0" indent="0" algn="ctr" defTabSz="410766"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Bold"/>
        </a:defRPr>
      </a:lvl5pPr>
      <a:lvl6pPr marL="0" marR="0" indent="0" algn="ctr" defTabSz="410766"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Bold"/>
        </a:defRPr>
      </a:lvl6pPr>
      <a:lvl7pPr marL="0" marR="0" indent="0" algn="ctr" defTabSz="410766"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Bold"/>
        </a:defRPr>
      </a:lvl7pPr>
      <a:lvl8pPr marL="0" marR="0" indent="0" algn="ctr" defTabSz="410766"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Bold"/>
        </a:defRPr>
      </a:lvl8pPr>
      <a:lvl9pPr marL="0" marR="0" indent="0" algn="ctr" defTabSz="410766"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Bold"/>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73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BE1F24C6-4322-EF4F-878B-DFBC4F83AA08}"/>
              </a:ext>
            </a:extLst>
          </p:cNvPr>
          <p:cNvSpPr txBox="1"/>
          <p:nvPr/>
        </p:nvSpPr>
        <p:spPr>
          <a:xfrm>
            <a:off x="2253182" y="531882"/>
            <a:ext cx="3624549"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nSpc>
                <a:spcPct val="100000"/>
              </a:lnSpc>
            </a:pPr>
            <a:r>
              <a:rPr lang="tr-TR" sz="2000" dirty="0"/>
              <a:t>Kullanıcı, yetkisi itibariyle Gelen klasöründe birden çok klasör ve alt klasör görüyorsa sol üstteki ‘genişlet’ ‘daralt’ butonu ile görünümü sadeleştirebilmektedir.</a:t>
            </a:r>
          </a:p>
        </p:txBody>
      </p:sp>
      <p:pic>
        <p:nvPicPr>
          <p:cNvPr id="4" name="Resim 3">
            <a:extLst>
              <a:ext uri="{FF2B5EF4-FFF2-40B4-BE49-F238E27FC236}">
                <a16:creationId xmlns:a16="http://schemas.microsoft.com/office/drawing/2014/main" id="{0A601C6B-32B6-1D0A-3225-A0F2810FD9EB}"/>
              </a:ext>
            </a:extLst>
          </p:cNvPr>
          <p:cNvPicPr>
            <a:picLocks noChangeAspect="1"/>
          </p:cNvPicPr>
          <p:nvPr/>
        </p:nvPicPr>
        <p:blipFill rotWithShape="1">
          <a:blip r:embed="rId3"/>
          <a:srcRect t="11039" r="83807" b="13163"/>
          <a:stretch/>
        </p:blipFill>
        <p:spPr>
          <a:xfrm>
            <a:off x="6287799" y="187286"/>
            <a:ext cx="2557205" cy="6483678"/>
          </a:xfrm>
          <a:prstGeom prst="rect">
            <a:avLst/>
          </a:prstGeom>
          <a:ln>
            <a:solidFill>
              <a:schemeClr val="tx1"/>
            </a:solidFill>
          </a:ln>
        </p:spPr>
      </p:pic>
      <p:pic>
        <p:nvPicPr>
          <p:cNvPr id="5" name="Resim 4">
            <a:extLst>
              <a:ext uri="{FF2B5EF4-FFF2-40B4-BE49-F238E27FC236}">
                <a16:creationId xmlns:a16="http://schemas.microsoft.com/office/drawing/2014/main" id="{2CC63F5B-70DE-A07F-726A-4DC8484BB901}"/>
              </a:ext>
            </a:extLst>
          </p:cNvPr>
          <p:cNvPicPr>
            <a:picLocks noChangeAspect="1"/>
          </p:cNvPicPr>
          <p:nvPr/>
        </p:nvPicPr>
        <p:blipFill rotWithShape="1">
          <a:blip r:embed="rId4"/>
          <a:srcRect l="2" t="11165" r="83954" b="19318"/>
          <a:stretch/>
        </p:blipFill>
        <p:spPr>
          <a:xfrm>
            <a:off x="8937594" y="187286"/>
            <a:ext cx="2762570" cy="6483678"/>
          </a:xfrm>
          <a:prstGeom prst="rect">
            <a:avLst/>
          </a:prstGeom>
          <a:ln>
            <a:solidFill>
              <a:schemeClr val="tx1"/>
            </a:solidFill>
          </a:ln>
        </p:spPr>
      </p:pic>
      <p:sp>
        <p:nvSpPr>
          <p:cNvPr id="6" name="Dikdörtgen: Köşeleri Yuvarlatılmış 5">
            <a:extLst>
              <a:ext uri="{FF2B5EF4-FFF2-40B4-BE49-F238E27FC236}">
                <a16:creationId xmlns:a16="http://schemas.microsoft.com/office/drawing/2014/main" id="{90D2FA2D-63EF-03D2-4AC3-E8D8FD4FFD21}"/>
              </a:ext>
            </a:extLst>
          </p:cNvPr>
          <p:cNvSpPr/>
          <p:nvPr/>
        </p:nvSpPr>
        <p:spPr>
          <a:xfrm>
            <a:off x="6301648" y="187286"/>
            <a:ext cx="296579" cy="301087"/>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7" name="Dikdörtgen: Köşeleri Yuvarlatılmış 6">
            <a:extLst>
              <a:ext uri="{FF2B5EF4-FFF2-40B4-BE49-F238E27FC236}">
                <a16:creationId xmlns:a16="http://schemas.microsoft.com/office/drawing/2014/main" id="{D2428832-757D-452F-A773-A61517B28AF0}"/>
              </a:ext>
            </a:extLst>
          </p:cNvPr>
          <p:cNvSpPr/>
          <p:nvPr/>
        </p:nvSpPr>
        <p:spPr>
          <a:xfrm>
            <a:off x="8957447" y="187036"/>
            <a:ext cx="296579" cy="301087"/>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9" name="Metin kutusu 8">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402531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BE1F24C6-4322-EF4F-878B-DFBC4F83AA08}"/>
              </a:ext>
            </a:extLst>
          </p:cNvPr>
          <p:cNvSpPr txBox="1"/>
          <p:nvPr/>
        </p:nvSpPr>
        <p:spPr>
          <a:xfrm>
            <a:off x="2677099" y="666964"/>
            <a:ext cx="8912646"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dirty="0" smtClean="0"/>
              <a:t>Belgenin havalesinin yanlış yapılması durumunda geriye alınması da </a:t>
            </a:r>
            <a:r>
              <a:rPr lang="tr-TR" sz="2000" dirty="0"/>
              <a:t>mümkündür. Bu işlemi sadece havaleyi yapan kişi gerçekleştirebilir</a:t>
            </a:r>
            <a:r>
              <a:rPr lang="tr-TR" sz="2000" dirty="0" smtClean="0"/>
              <a:t>. </a:t>
            </a:r>
            <a:r>
              <a:rPr lang="tr-TR" sz="2000" dirty="0" err="1" smtClean="0"/>
              <a:t>Inbox</a:t>
            </a:r>
            <a:r>
              <a:rPr lang="tr-TR" sz="2000" dirty="0" smtClean="0"/>
              <a:t> ekranındaki    havale simgesine tıklayarak ilgili havale işlemi çöp kutusu simgesinden kaldırılabilir.</a:t>
            </a:r>
            <a:endParaRPr lang="tr-TR" sz="2000" dirty="0"/>
          </a:p>
        </p:txBody>
      </p:sp>
      <p:pic>
        <p:nvPicPr>
          <p:cNvPr id="7" name="Resim 6"/>
          <p:cNvPicPr/>
          <p:nvPr/>
        </p:nvPicPr>
        <p:blipFill rotWithShape="1">
          <a:blip r:embed="rId3"/>
          <a:srcRect l="7962" t="6624" r="5296"/>
          <a:stretch/>
        </p:blipFill>
        <p:spPr>
          <a:xfrm>
            <a:off x="3719946" y="2108447"/>
            <a:ext cx="6587835" cy="4206373"/>
          </a:xfrm>
          <a:prstGeom prst="rect">
            <a:avLst/>
          </a:prstGeom>
          <a:ln>
            <a:solidFill>
              <a:schemeClr val="tx1"/>
            </a:solidFill>
          </a:ln>
        </p:spPr>
      </p:pic>
      <p:sp>
        <p:nvSpPr>
          <p:cNvPr id="4" name="Dikdörtgen: Köşeleri Yuvarlatılmış 3">
            <a:extLst>
              <a:ext uri="{FF2B5EF4-FFF2-40B4-BE49-F238E27FC236}">
                <a16:creationId xmlns:a16="http://schemas.microsoft.com/office/drawing/2014/main" id="{288CFF0B-EA65-8AFA-C142-38A57154853C}"/>
              </a:ext>
            </a:extLst>
          </p:cNvPr>
          <p:cNvSpPr/>
          <p:nvPr/>
        </p:nvSpPr>
        <p:spPr>
          <a:xfrm>
            <a:off x="9300767" y="3512124"/>
            <a:ext cx="633846" cy="550718"/>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pic>
        <p:nvPicPr>
          <p:cNvPr id="5" name="Resim 4"/>
          <p:cNvPicPr>
            <a:picLocks noChangeAspect="1"/>
          </p:cNvPicPr>
          <p:nvPr/>
        </p:nvPicPr>
        <p:blipFill>
          <a:blip r:embed="rId4"/>
          <a:stretch>
            <a:fillRect/>
          </a:stretch>
        </p:blipFill>
        <p:spPr>
          <a:xfrm>
            <a:off x="4164059" y="1338622"/>
            <a:ext cx="285790" cy="276264"/>
          </a:xfrm>
          <a:prstGeom prst="rect">
            <a:avLst/>
          </a:prstGeom>
        </p:spPr>
      </p:pic>
      <p:sp>
        <p:nvSpPr>
          <p:cNvPr id="8" name="Metin kutusu 7">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170801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BE1F24C6-4322-EF4F-878B-DFBC4F83AA08}"/>
              </a:ext>
            </a:extLst>
          </p:cNvPr>
          <p:cNvSpPr txBox="1"/>
          <p:nvPr/>
        </p:nvSpPr>
        <p:spPr>
          <a:xfrm>
            <a:off x="2389911" y="666964"/>
            <a:ext cx="9199834"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dirty="0"/>
              <a:t>Gelen bir belge, üzerinde araştırma yapılması gerekiyorsa ve bekleyen kutusunda kalması da istenmiyorsa “İncelemeye Al” butonu kullanılarak “İnceleme Bekleyenler” klasöründe istenilen süreye kadar bekletilebilir.</a:t>
            </a:r>
          </a:p>
        </p:txBody>
      </p:sp>
      <p:pic>
        <p:nvPicPr>
          <p:cNvPr id="4" name="Resim 3">
            <a:extLst>
              <a:ext uri="{FF2B5EF4-FFF2-40B4-BE49-F238E27FC236}">
                <a16:creationId xmlns:a16="http://schemas.microsoft.com/office/drawing/2014/main" id="{622839F1-5A54-9551-6B51-64287789908E}"/>
              </a:ext>
            </a:extLst>
          </p:cNvPr>
          <p:cNvPicPr>
            <a:picLocks noChangeAspect="1"/>
          </p:cNvPicPr>
          <p:nvPr/>
        </p:nvPicPr>
        <p:blipFill rotWithShape="1">
          <a:blip r:embed="rId3"/>
          <a:srcRect l="31193" t="6416" r="15028" b="64003"/>
          <a:stretch/>
        </p:blipFill>
        <p:spPr>
          <a:xfrm>
            <a:off x="2389911" y="1942750"/>
            <a:ext cx="6556662" cy="1953491"/>
          </a:xfrm>
          <a:prstGeom prst="rect">
            <a:avLst/>
          </a:prstGeom>
          <a:ln>
            <a:solidFill>
              <a:schemeClr val="tx1"/>
            </a:solidFill>
          </a:ln>
        </p:spPr>
      </p:pic>
      <p:pic>
        <p:nvPicPr>
          <p:cNvPr id="5" name="Resim 4">
            <a:extLst>
              <a:ext uri="{FF2B5EF4-FFF2-40B4-BE49-F238E27FC236}">
                <a16:creationId xmlns:a16="http://schemas.microsoft.com/office/drawing/2014/main" id="{335B14DD-5879-820F-7910-A011CE675E0F}"/>
              </a:ext>
            </a:extLst>
          </p:cNvPr>
          <p:cNvPicPr>
            <a:picLocks noChangeAspect="1"/>
          </p:cNvPicPr>
          <p:nvPr/>
        </p:nvPicPr>
        <p:blipFill rotWithShape="1">
          <a:blip r:embed="rId4"/>
          <a:srcRect l="26335" t="10664" r="26193" b="58654"/>
          <a:stretch/>
        </p:blipFill>
        <p:spPr>
          <a:xfrm>
            <a:off x="2389911" y="4177146"/>
            <a:ext cx="6590116" cy="2307133"/>
          </a:xfrm>
          <a:prstGeom prst="rect">
            <a:avLst/>
          </a:prstGeom>
          <a:ln>
            <a:solidFill>
              <a:schemeClr val="tx1"/>
            </a:solidFill>
          </a:ln>
        </p:spPr>
      </p:pic>
      <p:sp>
        <p:nvSpPr>
          <p:cNvPr id="6" name="Dikdörtgen: Köşeleri Yuvarlatılmış 5">
            <a:extLst>
              <a:ext uri="{FF2B5EF4-FFF2-40B4-BE49-F238E27FC236}">
                <a16:creationId xmlns:a16="http://schemas.microsoft.com/office/drawing/2014/main" id="{4CA425E2-B158-1E11-844E-EA386D79BD0E}"/>
              </a:ext>
            </a:extLst>
          </p:cNvPr>
          <p:cNvSpPr/>
          <p:nvPr/>
        </p:nvSpPr>
        <p:spPr>
          <a:xfrm>
            <a:off x="2691246" y="2317173"/>
            <a:ext cx="1122218" cy="363682"/>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cxnSp>
        <p:nvCxnSpPr>
          <p:cNvPr id="9" name="Düz Ok Bağlayıcısı 8">
            <a:extLst>
              <a:ext uri="{FF2B5EF4-FFF2-40B4-BE49-F238E27FC236}">
                <a16:creationId xmlns:a16="http://schemas.microsoft.com/office/drawing/2014/main" id="{487D9925-E52E-B394-B26B-D28267484B5F}"/>
              </a:ext>
            </a:extLst>
          </p:cNvPr>
          <p:cNvCxnSpPr>
            <a:stCxn id="6" idx="2"/>
          </p:cNvCxnSpPr>
          <p:nvPr/>
        </p:nvCxnSpPr>
        <p:spPr>
          <a:xfrm>
            <a:off x="3252355" y="2680855"/>
            <a:ext cx="301336" cy="1496291"/>
          </a:xfrm>
          <a:prstGeom prst="straightConnector1">
            <a:avLst/>
          </a:prstGeom>
          <a:noFill/>
          <a:ln w="28575" cap="flat">
            <a:solidFill>
              <a:srgbClr val="C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10" name="Resim 9">
            <a:extLst>
              <a:ext uri="{FF2B5EF4-FFF2-40B4-BE49-F238E27FC236}">
                <a16:creationId xmlns:a16="http://schemas.microsoft.com/office/drawing/2014/main" id="{9AA057A3-4108-2379-41F3-0ECBAD22843E}"/>
              </a:ext>
            </a:extLst>
          </p:cNvPr>
          <p:cNvPicPr>
            <a:picLocks noChangeAspect="1"/>
          </p:cNvPicPr>
          <p:nvPr/>
        </p:nvPicPr>
        <p:blipFill rotWithShape="1">
          <a:blip r:embed="rId5"/>
          <a:srcRect t="16826" r="80173" b="45123"/>
          <a:stretch/>
        </p:blipFill>
        <p:spPr>
          <a:xfrm>
            <a:off x="9133612" y="2499014"/>
            <a:ext cx="2887934" cy="3002129"/>
          </a:xfrm>
          <a:prstGeom prst="rect">
            <a:avLst/>
          </a:prstGeom>
          <a:ln>
            <a:solidFill>
              <a:schemeClr val="tx1"/>
            </a:solidFill>
          </a:ln>
        </p:spPr>
      </p:pic>
      <p:sp>
        <p:nvSpPr>
          <p:cNvPr id="11" name="Dikdörtgen: Köşeleri Yuvarlatılmış 10">
            <a:extLst>
              <a:ext uri="{FF2B5EF4-FFF2-40B4-BE49-F238E27FC236}">
                <a16:creationId xmlns:a16="http://schemas.microsoft.com/office/drawing/2014/main" id="{DD2CD60D-5BF6-E631-3FA0-7C0D8BB04918}"/>
              </a:ext>
            </a:extLst>
          </p:cNvPr>
          <p:cNvSpPr/>
          <p:nvPr/>
        </p:nvSpPr>
        <p:spPr>
          <a:xfrm>
            <a:off x="9455361" y="4703619"/>
            <a:ext cx="1569394" cy="363682"/>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12" name="Metin kutusu 11">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247989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E1F24C6-4322-EF4F-878B-DFBC4F83AA08}"/>
              </a:ext>
            </a:extLst>
          </p:cNvPr>
          <p:cNvSpPr txBox="1"/>
          <p:nvPr/>
        </p:nvSpPr>
        <p:spPr>
          <a:xfrm>
            <a:off x="2451099" y="562975"/>
            <a:ext cx="9339281" cy="2246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lgn="just">
              <a:lnSpc>
                <a:spcPct val="100000"/>
              </a:lnSpc>
              <a:buFont typeface="Arial" panose="020B0604020202020204" pitchFamily="34" charset="0"/>
              <a:buChar char="•"/>
            </a:pPr>
            <a:r>
              <a:rPr lang="tr-TR" sz="2000" dirty="0"/>
              <a:t>Sık Kullanılanlar sekmesinin kişisel kısmından istenilen isimde klasör oluşturulabilir. Bu kısımda birden fazla özellik mevcuttur (Klasör sıralama yap / Yeni klasör ekle / Seçili klasörü düzenle / Seçili Klasörün altına klasör ekle / Seçili klasörü kaldır). </a:t>
            </a:r>
          </a:p>
          <a:p>
            <a:pPr marL="342900" indent="-342900" algn="just">
              <a:lnSpc>
                <a:spcPct val="100000"/>
              </a:lnSpc>
              <a:buFont typeface="Arial" panose="020B0604020202020204" pitchFamily="34" charset="0"/>
              <a:buChar char="•"/>
            </a:pPr>
            <a:r>
              <a:rPr lang="tr-TR" sz="2000" dirty="0"/>
              <a:t>Kullanıcı tarafından takip edilmesi ya da konu itibariyle gruplandırılması istenilen yazılar için kişisel klasör oluşturularak bu klasörlerde saklanabilmektedir.</a:t>
            </a:r>
            <a:endParaRPr lang="tr-TR" sz="2000" dirty="0">
              <a:solidFill>
                <a:srgbClr val="1F3A8F"/>
              </a:solidFill>
              <a:latin typeface="Konnect SemiBold" charset="0"/>
              <a:ea typeface="Konnect SemiBold" charset="0"/>
              <a:cs typeface="Konnect SemiBold" charset="0"/>
            </a:endParaRPr>
          </a:p>
        </p:txBody>
      </p:sp>
      <p:pic>
        <p:nvPicPr>
          <p:cNvPr id="4" name="Resim 3">
            <a:extLst>
              <a:ext uri="{FF2B5EF4-FFF2-40B4-BE49-F238E27FC236}">
                <a16:creationId xmlns:a16="http://schemas.microsoft.com/office/drawing/2014/main" id="{6A55B441-40BE-3004-32B9-998715A8C2C0}"/>
              </a:ext>
            </a:extLst>
          </p:cNvPr>
          <p:cNvPicPr>
            <a:picLocks noChangeAspect="1"/>
          </p:cNvPicPr>
          <p:nvPr/>
        </p:nvPicPr>
        <p:blipFill rotWithShape="1">
          <a:blip r:embed="rId3"/>
          <a:srcRect t="17669" r="79896" b="30017"/>
          <a:stretch/>
        </p:blipFill>
        <p:spPr>
          <a:xfrm>
            <a:off x="2864782" y="2926083"/>
            <a:ext cx="2691996" cy="3794375"/>
          </a:xfrm>
          <a:prstGeom prst="rect">
            <a:avLst/>
          </a:prstGeom>
          <a:ln>
            <a:solidFill>
              <a:schemeClr val="tx1"/>
            </a:solidFill>
          </a:ln>
        </p:spPr>
      </p:pic>
      <p:sp>
        <p:nvSpPr>
          <p:cNvPr id="7" name="Dikdörtgen: Köşeleri Yuvarlatılmış 6">
            <a:extLst>
              <a:ext uri="{FF2B5EF4-FFF2-40B4-BE49-F238E27FC236}">
                <a16:creationId xmlns:a16="http://schemas.microsoft.com/office/drawing/2014/main" id="{259A4868-32E9-5DD0-B3B7-24573CF9F4F2}"/>
              </a:ext>
            </a:extLst>
          </p:cNvPr>
          <p:cNvSpPr/>
          <p:nvPr/>
        </p:nvSpPr>
        <p:spPr>
          <a:xfrm>
            <a:off x="2864782" y="5542025"/>
            <a:ext cx="2598882" cy="322119"/>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pic>
        <p:nvPicPr>
          <p:cNvPr id="8" name="Resim 7">
            <a:extLst>
              <a:ext uri="{FF2B5EF4-FFF2-40B4-BE49-F238E27FC236}">
                <a16:creationId xmlns:a16="http://schemas.microsoft.com/office/drawing/2014/main" id="{6E9C7ACE-DCF6-7A7E-FB23-A55A31846F6C}"/>
              </a:ext>
            </a:extLst>
          </p:cNvPr>
          <p:cNvPicPr>
            <a:picLocks noChangeAspect="1"/>
          </p:cNvPicPr>
          <p:nvPr/>
        </p:nvPicPr>
        <p:blipFill rotWithShape="1">
          <a:blip r:embed="rId4"/>
          <a:srcRect l="19324" t="18439" r="48823" b="57778"/>
          <a:stretch/>
        </p:blipFill>
        <p:spPr>
          <a:xfrm>
            <a:off x="6347894" y="2785418"/>
            <a:ext cx="3883511" cy="1570616"/>
          </a:xfrm>
          <a:prstGeom prst="rect">
            <a:avLst/>
          </a:prstGeom>
          <a:ln>
            <a:solidFill>
              <a:schemeClr val="tx1"/>
            </a:solidFill>
          </a:ln>
        </p:spPr>
      </p:pic>
      <p:pic>
        <p:nvPicPr>
          <p:cNvPr id="9" name="Resim 8">
            <a:extLst>
              <a:ext uri="{FF2B5EF4-FFF2-40B4-BE49-F238E27FC236}">
                <a16:creationId xmlns:a16="http://schemas.microsoft.com/office/drawing/2014/main" id="{993E2016-4F84-9A6E-526C-D03C29660F32}"/>
              </a:ext>
            </a:extLst>
          </p:cNvPr>
          <p:cNvPicPr>
            <a:picLocks noChangeAspect="1"/>
          </p:cNvPicPr>
          <p:nvPr/>
        </p:nvPicPr>
        <p:blipFill rotWithShape="1">
          <a:blip r:embed="rId5"/>
          <a:srcRect l="22147" t="10619" r="22088" b="53217"/>
          <a:stretch/>
        </p:blipFill>
        <p:spPr>
          <a:xfrm>
            <a:off x="5914837" y="4802418"/>
            <a:ext cx="5432613" cy="1908291"/>
          </a:xfrm>
          <a:prstGeom prst="rect">
            <a:avLst/>
          </a:prstGeom>
          <a:ln>
            <a:solidFill>
              <a:schemeClr val="tx1"/>
            </a:solidFill>
          </a:ln>
        </p:spPr>
      </p:pic>
      <p:sp>
        <p:nvSpPr>
          <p:cNvPr id="10" name="Dikdörtgen: Köşeleri Yuvarlatılmış 9">
            <a:extLst>
              <a:ext uri="{FF2B5EF4-FFF2-40B4-BE49-F238E27FC236}">
                <a16:creationId xmlns:a16="http://schemas.microsoft.com/office/drawing/2014/main" id="{70FCD50E-DACE-63E3-06CC-254352A5271E}"/>
              </a:ext>
            </a:extLst>
          </p:cNvPr>
          <p:cNvSpPr/>
          <p:nvPr/>
        </p:nvSpPr>
        <p:spPr>
          <a:xfrm>
            <a:off x="9019948" y="3915889"/>
            <a:ext cx="349963" cy="322119"/>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cxnSp>
        <p:nvCxnSpPr>
          <p:cNvPr id="12" name="Düz Ok Bağlayıcısı 11">
            <a:extLst>
              <a:ext uri="{FF2B5EF4-FFF2-40B4-BE49-F238E27FC236}">
                <a16:creationId xmlns:a16="http://schemas.microsoft.com/office/drawing/2014/main" id="{2C33F3A5-E4FD-E197-3184-C52BF8EA569C}"/>
              </a:ext>
            </a:extLst>
          </p:cNvPr>
          <p:cNvCxnSpPr/>
          <p:nvPr/>
        </p:nvCxnSpPr>
        <p:spPr>
          <a:xfrm>
            <a:off x="9194929" y="4238008"/>
            <a:ext cx="0" cy="564410"/>
          </a:xfrm>
          <a:prstGeom prst="straightConnector1">
            <a:avLst/>
          </a:prstGeom>
          <a:noFill/>
          <a:ln w="28575" cap="flat">
            <a:solidFill>
              <a:srgbClr val="C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1" name="Metin kutusu 10">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179938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E1F24C6-4322-EF4F-878B-DFBC4F83AA08}"/>
              </a:ext>
            </a:extLst>
          </p:cNvPr>
          <p:cNvSpPr txBox="1"/>
          <p:nvPr/>
        </p:nvSpPr>
        <p:spPr>
          <a:xfrm>
            <a:off x="2451100" y="562975"/>
            <a:ext cx="8896350" cy="496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r>
              <a:rPr lang="tr-TR" sz="2000" dirty="0"/>
              <a:t>Birden çok ekranda belge arama yapılabilmektedir. </a:t>
            </a:r>
          </a:p>
        </p:txBody>
      </p:sp>
      <p:pic>
        <p:nvPicPr>
          <p:cNvPr id="9" name="Resim 8">
            <a:extLst>
              <a:ext uri="{FF2B5EF4-FFF2-40B4-BE49-F238E27FC236}">
                <a16:creationId xmlns:a16="http://schemas.microsoft.com/office/drawing/2014/main" id="{C4543CE3-5DCB-326F-48A9-C983185C00AD}"/>
              </a:ext>
            </a:extLst>
          </p:cNvPr>
          <p:cNvPicPr>
            <a:picLocks noChangeAspect="1"/>
          </p:cNvPicPr>
          <p:nvPr/>
        </p:nvPicPr>
        <p:blipFill rotWithShape="1">
          <a:blip r:embed="rId3"/>
          <a:srcRect t="6601" r="65057" b="69398"/>
          <a:stretch/>
        </p:blipFill>
        <p:spPr>
          <a:xfrm>
            <a:off x="2545772" y="1550110"/>
            <a:ext cx="4260273" cy="1585005"/>
          </a:xfrm>
          <a:prstGeom prst="rect">
            <a:avLst/>
          </a:prstGeom>
          <a:ln>
            <a:solidFill>
              <a:schemeClr val="tx1"/>
            </a:solidFill>
          </a:ln>
        </p:spPr>
      </p:pic>
      <p:pic>
        <p:nvPicPr>
          <p:cNvPr id="10" name="Resim 9">
            <a:extLst>
              <a:ext uri="{FF2B5EF4-FFF2-40B4-BE49-F238E27FC236}">
                <a16:creationId xmlns:a16="http://schemas.microsoft.com/office/drawing/2014/main" id="{9D58A4BC-314A-7432-C56A-8C1381FFF2D7}"/>
              </a:ext>
            </a:extLst>
          </p:cNvPr>
          <p:cNvPicPr>
            <a:picLocks noChangeAspect="1"/>
          </p:cNvPicPr>
          <p:nvPr/>
        </p:nvPicPr>
        <p:blipFill rotWithShape="1">
          <a:blip r:embed="rId4"/>
          <a:srcRect l="16619" t="6602" r="59347" b="30017"/>
          <a:stretch/>
        </p:blipFill>
        <p:spPr>
          <a:xfrm>
            <a:off x="8196696" y="1309720"/>
            <a:ext cx="3564081" cy="5091080"/>
          </a:xfrm>
          <a:prstGeom prst="rect">
            <a:avLst/>
          </a:prstGeom>
          <a:ln>
            <a:solidFill>
              <a:schemeClr val="tx1"/>
            </a:solidFill>
          </a:ln>
        </p:spPr>
      </p:pic>
      <p:pic>
        <p:nvPicPr>
          <p:cNvPr id="13" name="Resim 12">
            <a:extLst>
              <a:ext uri="{FF2B5EF4-FFF2-40B4-BE49-F238E27FC236}">
                <a16:creationId xmlns:a16="http://schemas.microsoft.com/office/drawing/2014/main" id="{948EA7DC-2C97-F2D3-8A85-162F1685914D}"/>
              </a:ext>
            </a:extLst>
          </p:cNvPr>
          <p:cNvPicPr>
            <a:picLocks noChangeAspect="1"/>
          </p:cNvPicPr>
          <p:nvPr/>
        </p:nvPicPr>
        <p:blipFill rotWithShape="1">
          <a:blip r:embed="rId5"/>
          <a:srcRect l="9280" t="18763" r="9217" b="15238"/>
          <a:stretch/>
        </p:blipFill>
        <p:spPr>
          <a:xfrm>
            <a:off x="2140527" y="3319635"/>
            <a:ext cx="5808518" cy="2842173"/>
          </a:xfrm>
          <a:prstGeom prst="rect">
            <a:avLst/>
          </a:prstGeom>
          <a:ln>
            <a:solidFill>
              <a:schemeClr val="tx1"/>
            </a:solidFill>
          </a:ln>
        </p:spPr>
      </p:pic>
      <p:sp>
        <p:nvSpPr>
          <p:cNvPr id="8" name="Metin kutusu 7">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79543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E1F24C6-4322-EF4F-878B-DFBC4F83AA08}"/>
              </a:ext>
            </a:extLst>
          </p:cNvPr>
          <p:cNvSpPr txBox="1"/>
          <p:nvPr/>
        </p:nvSpPr>
        <p:spPr>
          <a:xfrm>
            <a:off x="2451100" y="562975"/>
            <a:ext cx="8896350"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dirty="0"/>
              <a:t>Hiçbir belgeye “Dosya Planı Öğesi” olarak </a:t>
            </a:r>
            <a:r>
              <a:rPr lang="tr-TR" sz="2000" b="1" dirty="0"/>
              <a:t>000</a:t>
            </a:r>
            <a:r>
              <a:rPr lang="tr-TR" sz="2000" dirty="0"/>
              <a:t> kodu </a:t>
            </a:r>
            <a:r>
              <a:rPr lang="tr-TR" sz="2000" u="sng" dirty="0"/>
              <a:t>verilmemelidir.</a:t>
            </a:r>
            <a:r>
              <a:rPr lang="tr-TR" sz="2000" dirty="0"/>
              <a:t> 000 dosya koduna saklama süresi tanımlı olmadığından, belgenin dijital olarak </a:t>
            </a:r>
            <a:r>
              <a:rPr lang="tr-TR" sz="2000" dirty="0" smtClean="0"/>
              <a:t>tasniflenmesi, arşivlenmesi ve imhası aşamasında </a:t>
            </a:r>
            <a:r>
              <a:rPr lang="tr-TR" sz="2000" dirty="0"/>
              <a:t>sorunlar çıkacaktır.</a:t>
            </a:r>
          </a:p>
        </p:txBody>
      </p:sp>
      <p:pic>
        <p:nvPicPr>
          <p:cNvPr id="6" name="Resim 5">
            <a:extLst>
              <a:ext uri="{FF2B5EF4-FFF2-40B4-BE49-F238E27FC236}">
                <a16:creationId xmlns:a16="http://schemas.microsoft.com/office/drawing/2014/main" id="{6E27CC88-10D7-2C85-856E-0D3DEE10F36E}"/>
              </a:ext>
            </a:extLst>
          </p:cNvPr>
          <p:cNvPicPr>
            <a:picLocks noChangeAspect="1"/>
          </p:cNvPicPr>
          <p:nvPr/>
        </p:nvPicPr>
        <p:blipFill rotWithShape="1">
          <a:blip r:embed="rId3"/>
          <a:srcRect l="14148" t="9878" r="14176" b="27184"/>
          <a:stretch/>
        </p:blipFill>
        <p:spPr>
          <a:xfrm>
            <a:off x="2529898" y="1932709"/>
            <a:ext cx="8738754" cy="4156364"/>
          </a:xfrm>
          <a:prstGeom prst="rect">
            <a:avLst/>
          </a:prstGeom>
          <a:ln>
            <a:solidFill>
              <a:schemeClr val="tx1"/>
            </a:solidFill>
          </a:ln>
        </p:spPr>
      </p:pic>
      <p:sp>
        <p:nvSpPr>
          <p:cNvPr id="7" name="Dikdörtgen: Köşeleri Yuvarlatılmış 6">
            <a:extLst>
              <a:ext uri="{FF2B5EF4-FFF2-40B4-BE49-F238E27FC236}">
                <a16:creationId xmlns:a16="http://schemas.microsoft.com/office/drawing/2014/main" id="{C16F788C-4133-CCE0-28A7-E4F67C4249B6}"/>
              </a:ext>
            </a:extLst>
          </p:cNvPr>
          <p:cNvSpPr/>
          <p:nvPr/>
        </p:nvSpPr>
        <p:spPr>
          <a:xfrm>
            <a:off x="3906982" y="4499264"/>
            <a:ext cx="3709554" cy="290945"/>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8" name="Metin kutusu 7">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182346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E1F24C6-4322-EF4F-878B-DFBC4F83AA08}"/>
              </a:ext>
            </a:extLst>
          </p:cNvPr>
          <p:cNvSpPr txBox="1"/>
          <p:nvPr/>
        </p:nvSpPr>
        <p:spPr>
          <a:xfrm>
            <a:off x="2451100" y="562975"/>
            <a:ext cx="8896350"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dirty="0"/>
              <a:t>Bir belgeye otomatik gelen başlıkların altına başka bir başlık eklenmesi isteniyorsa üst veri ekranındaki başlık kısmı kullanılabilir.</a:t>
            </a:r>
          </a:p>
          <a:p>
            <a:pPr lvl="0">
              <a:lnSpc>
                <a:spcPct val="100000"/>
              </a:lnSpc>
            </a:pPr>
            <a:endParaRPr lang="tr-TR" sz="2000" dirty="0"/>
          </a:p>
          <a:p>
            <a:pPr lvl="0" algn="just">
              <a:lnSpc>
                <a:spcPct val="100000"/>
              </a:lnSpc>
            </a:pPr>
            <a:r>
              <a:rPr lang="tr-TR" sz="2000" dirty="0"/>
              <a:t>Açıklama kısmı ise belge üzerine basılmayan ancak belge imzacılarının ve belge hareketinde bulunanların gördüğü bir alandır.</a:t>
            </a:r>
          </a:p>
        </p:txBody>
      </p:sp>
      <p:sp>
        <p:nvSpPr>
          <p:cNvPr id="7" name="Dikdörtgen: Köşeleri Yuvarlatılmış 6">
            <a:extLst>
              <a:ext uri="{FF2B5EF4-FFF2-40B4-BE49-F238E27FC236}">
                <a16:creationId xmlns:a16="http://schemas.microsoft.com/office/drawing/2014/main" id="{C16F788C-4133-CCE0-28A7-E4F67C4249B6}"/>
              </a:ext>
            </a:extLst>
          </p:cNvPr>
          <p:cNvSpPr/>
          <p:nvPr/>
        </p:nvSpPr>
        <p:spPr>
          <a:xfrm>
            <a:off x="3906982" y="4499264"/>
            <a:ext cx="3709554" cy="290945"/>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pic>
        <p:nvPicPr>
          <p:cNvPr id="9" name="Resim 8">
            <a:extLst>
              <a:ext uri="{FF2B5EF4-FFF2-40B4-BE49-F238E27FC236}">
                <a16:creationId xmlns:a16="http://schemas.microsoft.com/office/drawing/2014/main" id="{C4ADE979-9EAF-9395-6A27-113F0E1C6A9D}"/>
              </a:ext>
            </a:extLst>
          </p:cNvPr>
          <p:cNvPicPr>
            <a:picLocks noChangeAspect="1"/>
          </p:cNvPicPr>
          <p:nvPr/>
        </p:nvPicPr>
        <p:blipFill rotWithShape="1">
          <a:blip r:embed="rId3"/>
          <a:srcRect l="22998" t="27212" r="4033" b="12214"/>
          <a:stretch/>
        </p:blipFill>
        <p:spPr>
          <a:xfrm>
            <a:off x="2437245" y="2619813"/>
            <a:ext cx="8896350" cy="3231572"/>
          </a:xfrm>
          <a:prstGeom prst="rect">
            <a:avLst/>
          </a:prstGeom>
          <a:ln>
            <a:solidFill>
              <a:schemeClr val="tx1"/>
            </a:solidFill>
          </a:ln>
        </p:spPr>
      </p:pic>
      <p:sp>
        <p:nvSpPr>
          <p:cNvPr id="10" name="Dikdörtgen: Köşeleri Yuvarlatılmış 9">
            <a:extLst>
              <a:ext uri="{FF2B5EF4-FFF2-40B4-BE49-F238E27FC236}">
                <a16:creationId xmlns:a16="http://schemas.microsoft.com/office/drawing/2014/main" id="{5FBB16CC-5CD6-BABB-29F8-584AD57B07BF}"/>
              </a:ext>
            </a:extLst>
          </p:cNvPr>
          <p:cNvSpPr/>
          <p:nvPr/>
        </p:nvSpPr>
        <p:spPr>
          <a:xfrm>
            <a:off x="2524990" y="4094018"/>
            <a:ext cx="945573" cy="405246"/>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11" name="Dikdörtgen: Köşeleri Yuvarlatılmış 10">
            <a:extLst>
              <a:ext uri="{FF2B5EF4-FFF2-40B4-BE49-F238E27FC236}">
                <a16:creationId xmlns:a16="http://schemas.microsoft.com/office/drawing/2014/main" id="{F23B748F-3E86-B428-433A-F11503BBF95A}"/>
              </a:ext>
            </a:extLst>
          </p:cNvPr>
          <p:cNvSpPr/>
          <p:nvPr/>
        </p:nvSpPr>
        <p:spPr>
          <a:xfrm>
            <a:off x="2518063" y="4651664"/>
            <a:ext cx="945573" cy="405246"/>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12" name="Metin kutusu 11">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192214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0A9B117C-D91B-10FC-62E8-BE161E292FDE}"/>
              </a:ext>
            </a:extLst>
          </p:cNvPr>
          <p:cNvPicPr>
            <a:picLocks noChangeAspect="1"/>
          </p:cNvPicPr>
          <p:nvPr/>
        </p:nvPicPr>
        <p:blipFill rotWithShape="1">
          <a:blip r:embed="rId3"/>
          <a:srcRect l="15767" t="6730" r="61392" b="42920"/>
          <a:stretch/>
        </p:blipFill>
        <p:spPr>
          <a:xfrm>
            <a:off x="6879251" y="1089127"/>
            <a:ext cx="3885260" cy="4639116"/>
          </a:xfrm>
          <a:prstGeom prst="rect">
            <a:avLst/>
          </a:prstGeom>
          <a:ln>
            <a:solidFill>
              <a:schemeClr val="tx1"/>
            </a:solidFill>
          </a:ln>
        </p:spPr>
      </p:pic>
      <p:sp>
        <p:nvSpPr>
          <p:cNvPr id="5" name="Metin kutusu 4">
            <a:extLst>
              <a:ext uri="{FF2B5EF4-FFF2-40B4-BE49-F238E27FC236}">
                <a16:creationId xmlns:a16="http://schemas.microsoft.com/office/drawing/2014/main" id="{BE1F24C6-4322-EF4F-878B-DFBC4F83AA08}"/>
              </a:ext>
            </a:extLst>
          </p:cNvPr>
          <p:cNvSpPr txBox="1"/>
          <p:nvPr/>
        </p:nvSpPr>
        <p:spPr>
          <a:xfrm>
            <a:off x="2358737" y="992048"/>
            <a:ext cx="4010890" cy="5355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indent="-342900">
              <a:buFont typeface="Arial" panose="020B0604020202020204" pitchFamily="34" charset="0"/>
              <a:buChar char="•"/>
            </a:pPr>
            <a:r>
              <a:rPr lang="tr-TR" sz="1900" dirty="0" smtClean="0"/>
              <a:t>E-Posta İle Paylaş butonu kullanılarak, Belge indirmeye </a:t>
            </a:r>
            <a:r>
              <a:rPr lang="tr-TR" sz="1900" dirty="0"/>
              <a:t>gerek kalmadan E-posta ile bir başkasına gönderilebilmektedir.</a:t>
            </a:r>
          </a:p>
          <a:p>
            <a:pPr lvl="0"/>
            <a:endParaRPr lang="tr-TR" sz="1900" dirty="0"/>
          </a:p>
          <a:p>
            <a:pPr marL="342900" lvl="0" indent="-342900">
              <a:buFont typeface="Arial" panose="020B0604020202020204" pitchFamily="34" charset="0"/>
              <a:buChar char="•"/>
            </a:pPr>
            <a:r>
              <a:rPr lang="tr-TR" sz="1900" dirty="0"/>
              <a:t>Ekli bir belge, üst yazıyla ekler sonradan başka birleştirme programları kullanılmaya gerek kalmadan ekleriyle birleşmiş şekilde tek bir pdf. uzantılı dosya olarak indirilebilmektedir.</a:t>
            </a:r>
          </a:p>
          <a:p>
            <a:pPr lvl="0"/>
            <a:endParaRPr lang="tr-TR" sz="1900" dirty="0"/>
          </a:p>
        </p:txBody>
      </p:sp>
      <p:sp>
        <p:nvSpPr>
          <p:cNvPr id="4" name="Dikdörtgen: Köşeleri Yuvarlatılmış 3">
            <a:extLst>
              <a:ext uri="{FF2B5EF4-FFF2-40B4-BE49-F238E27FC236}">
                <a16:creationId xmlns:a16="http://schemas.microsoft.com/office/drawing/2014/main" id="{19B81F4D-9532-CF68-9274-4D2E74A435F6}"/>
              </a:ext>
            </a:extLst>
          </p:cNvPr>
          <p:cNvSpPr/>
          <p:nvPr/>
        </p:nvSpPr>
        <p:spPr>
          <a:xfrm>
            <a:off x="7275585" y="2878282"/>
            <a:ext cx="2065843" cy="354084"/>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9" name="Dikdörtgen: Köşeleri Yuvarlatılmış 8">
            <a:extLst>
              <a:ext uri="{FF2B5EF4-FFF2-40B4-BE49-F238E27FC236}">
                <a16:creationId xmlns:a16="http://schemas.microsoft.com/office/drawing/2014/main" id="{5B7234C6-3629-63B8-F740-6593BF8824A7}"/>
              </a:ext>
            </a:extLst>
          </p:cNvPr>
          <p:cNvSpPr/>
          <p:nvPr/>
        </p:nvSpPr>
        <p:spPr>
          <a:xfrm>
            <a:off x="7275584" y="4568537"/>
            <a:ext cx="3208843" cy="354084"/>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10" name="Metin kutusu 9">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292960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E1F24C6-4322-EF4F-878B-DFBC4F83AA08}"/>
              </a:ext>
            </a:extLst>
          </p:cNvPr>
          <p:cNvSpPr txBox="1"/>
          <p:nvPr/>
        </p:nvSpPr>
        <p:spPr>
          <a:xfrm>
            <a:off x="2451100" y="562975"/>
            <a:ext cx="8918307"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ct val="100000"/>
              </a:lnSpc>
            </a:pPr>
            <a:r>
              <a:rPr lang="tr-TR" sz="2000" dirty="0" smtClean="0"/>
              <a:t>Standart hale gelmiş yazı </a:t>
            </a:r>
            <a:r>
              <a:rPr lang="tr-TR" sz="2000" dirty="0"/>
              <a:t>kalıpları kaydedilerek </a:t>
            </a:r>
            <a:r>
              <a:rPr lang="tr-TR" sz="2000" dirty="0" smtClean="0"/>
              <a:t>daha sonra benzer </a:t>
            </a:r>
            <a:r>
              <a:rPr lang="tr-TR" sz="2000" dirty="0"/>
              <a:t>bir </a:t>
            </a:r>
            <a:r>
              <a:rPr lang="tr-TR" sz="2000" dirty="0" smtClean="0"/>
              <a:t>yazıda kullanılmak üzere editöre otomatik olarak aktarılabilmektedir.</a:t>
            </a:r>
            <a:endParaRPr lang="tr-TR" sz="2000" dirty="0">
              <a:solidFill>
                <a:srgbClr val="1F3A8F"/>
              </a:solidFill>
              <a:latin typeface="Konnect SemiBold" charset="0"/>
              <a:ea typeface="Konnect SemiBold" charset="0"/>
              <a:cs typeface="Konnect SemiBold" charset="0"/>
            </a:endParaRPr>
          </a:p>
        </p:txBody>
      </p:sp>
      <p:grpSp>
        <p:nvGrpSpPr>
          <p:cNvPr id="9" name="Grup 8">
            <a:extLst>
              <a:ext uri="{FF2B5EF4-FFF2-40B4-BE49-F238E27FC236}">
                <a16:creationId xmlns:a16="http://schemas.microsoft.com/office/drawing/2014/main" id="{068049BB-67A8-D0CC-02E3-BB3B787F90C6}"/>
              </a:ext>
            </a:extLst>
          </p:cNvPr>
          <p:cNvGrpSpPr/>
          <p:nvPr/>
        </p:nvGrpSpPr>
        <p:grpSpPr>
          <a:xfrm>
            <a:off x="5254171" y="3002973"/>
            <a:ext cx="6612248" cy="3699164"/>
            <a:chOff x="2988952" y="1432624"/>
            <a:chExt cx="8015021" cy="5092867"/>
          </a:xfrm>
        </p:grpSpPr>
        <p:pic>
          <p:nvPicPr>
            <p:cNvPr id="4" name="Resim 3">
              <a:extLst>
                <a:ext uri="{FF2B5EF4-FFF2-40B4-BE49-F238E27FC236}">
                  <a16:creationId xmlns:a16="http://schemas.microsoft.com/office/drawing/2014/main" id="{782D6A83-EFE5-95DD-1768-1D2D6662D010}"/>
                </a:ext>
              </a:extLst>
            </p:cNvPr>
            <p:cNvPicPr>
              <a:picLocks noChangeAspect="1"/>
            </p:cNvPicPr>
            <p:nvPr/>
          </p:nvPicPr>
          <p:blipFill rotWithShape="1">
            <a:blip r:embed="rId3"/>
            <a:srcRect l="17136" t="10193" r="17123" b="22028"/>
            <a:stretch/>
          </p:blipFill>
          <p:spPr>
            <a:xfrm>
              <a:off x="2988952" y="1432624"/>
              <a:ext cx="8015021" cy="4476173"/>
            </a:xfrm>
            <a:prstGeom prst="rect">
              <a:avLst/>
            </a:prstGeom>
            <a:ln>
              <a:noFill/>
            </a:ln>
          </p:spPr>
        </p:pic>
        <p:pic>
          <p:nvPicPr>
            <p:cNvPr id="7" name="Resim 6">
              <a:extLst>
                <a:ext uri="{FF2B5EF4-FFF2-40B4-BE49-F238E27FC236}">
                  <a16:creationId xmlns:a16="http://schemas.microsoft.com/office/drawing/2014/main" id="{A9D6E53C-B6C4-82EC-A216-1671684AD6B9}"/>
                </a:ext>
              </a:extLst>
            </p:cNvPr>
            <p:cNvPicPr>
              <a:picLocks noChangeAspect="1"/>
            </p:cNvPicPr>
            <p:nvPr/>
          </p:nvPicPr>
          <p:blipFill rotWithShape="1">
            <a:blip r:embed="rId4"/>
            <a:srcRect l="17119" t="72583" r="17140" b="3271"/>
            <a:stretch/>
          </p:blipFill>
          <p:spPr>
            <a:xfrm>
              <a:off x="2988952" y="4930898"/>
              <a:ext cx="8015021" cy="1594593"/>
            </a:xfrm>
            <a:prstGeom prst="rect">
              <a:avLst/>
            </a:prstGeom>
            <a:ln>
              <a:noFill/>
            </a:ln>
          </p:spPr>
        </p:pic>
      </p:grpSp>
      <p:pic>
        <p:nvPicPr>
          <p:cNvPr id="10" name="Resim 9">
            <a:extLst>
              <a:ext uri="{FF2B5EF4-FFF2-40B4-BE49-F238E27FC236}">
                <a16:creationId xmlns:a16="http://schemas.microsoft.com/office/drawing/2014/main" id="{3BC62A56-D3B9-A827-39F5-B0F81471E8E2}"/>
              </a:ext>
            </a:extLst>
          </p:cNvPr>
          <p:cNvPicPr>
            <a:picLocks noChangeAspect="1"/>
          </p:cNvPicPr>
          <p:nvPr/>
        </p:nvPicPr>
        <p:blipFill rotWithShape="1">
          <a:blip r:embed="rId5"/>
          <a:srcRect t="6601" r="50000" b="69995"/>
          <a:stretch/>
        </p:blipFill>
        <p:spPr>
          <a:xfrm>
            <a:off x="2594536" y="1404358"/>
            <a:ext cx="5778723" cy="1465118"/>
          </a:xfrm>
          <a:prstGeom prst="rect">
            <a:avLst/>
          </a:prstGeom>
          <a:ln>
            <a:solidFill>
              <a:schemeClr val="tx1"/>
            </a:solidFill>
          </a:ln>
        </p:spPr>
      </p:pic>
      <p:sp>
        <p:nvSpPr>
          <p:cNvPr id="11" name="Dikdörtgen: Köşeleri Yuvarlatılmış 10">
            <a:extLst>
              <a:ext uri="{FF2B5EF4-FFF2-40B4-BE49-F238E27FC236}">
                <a16:creationId xmlns:a16="http://schemas.microsoft.com/office/drawing/2014/main" id="{5059F7EA-111C-B05E-A530-1770D38D41A7}"/>
              </a:ext>
            </a:extLst>
          </p:cNvPr>
          <p:cNvSpPr/>
          <p:nvPr/>
        </p:nvSpPr>
        <p:spPr>
          <a:xfrm>
            <a:off x="4999975" y="2035391"/>
            <a:ext cx="3168000" cy="432000"/>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12" name="Metin kutusu 11">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270692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E1F24C6-4322-EF4F-878B-DFBC4F83AA08}"/>
              </a:ext>
            </a:extLst>
          </p:cNvPr>
          <p:cNvSpPr txBox="1"/>
          <p:nvPr/>
        </p:nvSpPr>
        <p:spPr>
          <a:xfrm>
            <a:off x="2451100" y="562975"/>
            <a:ext cx="8700604" cy="2400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r>
              <a:rPr lang="tr-TR" sz="2000" dirty="0"/>
              <a:t>Alıcının web sayfasına bakıldığında KEP adresinin olduğunu görülüyor ancak EBYS’de alıcı olarak bu kurum yok ise Bilgi İşlem Daire </a:t>
            </a:r>
            <a:r>
              <a:rPr lang="tr-TR" sz="2000" dirty="0" smtClean="0"/>
              <a:t>Başkanlığına </a:t>
            </a:r>
            <a:r>
              <a:rPr lang="tr-TR" sz="2000" b="1" dirty="0" smtClean="0"/>
              <a:t>alıcı kurumun </a:t>
            </a:r>
            <a:r>
              <a:rPr lang="tr-TR" sz="2000" b="1" dirty="0"/>
              <a:t>tam ismi, </a:t>
            </a:r>
            <a:r>
              <a:rPr lang="tr-TR" sz="2000" b="1" dirty="0" smtClean="0"/>
              <a:t>MERSİS veya DETSİS numarasını ve </a:t>
            </a:r>
            <a:r>
              <a:rPr lang="tr-TR" sz="2000" b="1" dirty="0"/>
              <a:t>KEP adresi</a:t>
            </a:r>
            <a:r>
              <a:rPr lang="tr-TR" sz="2000" dirty="0"/>
              <a:t> iletilerek alıcı eklemesi yapılabilmekte ve yazı KEP sisteminden bu yeni tanımlanan alıcıya gönderilebilmektedir.</a:t>
            </a:r>
          </a:p>
        </p:txBody>
      </p:sp>
      <p:pic>
        <p:nvPicPr>
          <p:cNvPr id="4" name="Resim 3">
            <a:extLst>
              <a:ext uri="{FF2B5EF4-FFF2-40B4-BE49-F238E27FC236}">
                <a16:creationId xmlns:a16="http://schemas.microsoft.com/office/drawing/2014/main" id="{38109286-B923-E170-DE32-D7C06F35D5FB}"/>
              </a:ext>
            </a:extLst>
          </p:cNvPr>
          <p:cNvPicPr>
            <a:picLocks noChangeAspect="1"/>
          </p:cNvPicPr>
          <p:nvPr/>
        </p:nvPicPr>
        <p:blipFill rotWithShape="1">
          <a:blip r:embed="rId3"/>
          <a:srcRect l="33655" t="8538" r="33942" b="63449"/>
          <a:stretch/>
        </p:blipFill>
        <p:spPr>
          <a:xfrm>
            <a:off x="3180388" y="3132104"/>
            <a:ext cx="6754651" cy="3162921"/>
          </a:xfrm>
          <a:prstGeom prst="rect">
            <a:avLst/>
          </a:prstGeom>
          <a:ln>
            <a:solidFill>
              <a:schemeClr val="tx1"/>
            </a:solidFill>
          </a:ln>
        </p:spPr>
      </p:pic>
      <p:sp>
        <p:nvSpPr>
          <p:cNvPr id="6" name="Metin kutusu 5">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51725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09F1888D-6107-DA69-6DDE-5F7559E4FF75}"/>
              </a:ext>
            </a:extLst>
          </p:cNvPr>
          <p:cNvSpPr txBox="1"/>
          <p:nvPr/>
        </p:nvSpPr>
        <p:spPr>
          <a:xfrm>
            <a:off x="582784" y="2601937"/>
            <a:ext cx="5622547" cy="7290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2438339">
              <a:lnSpc>
                <a:spcPct val="100000"/>
              </a:lnSpc>
            </a:pPr>
            <a:r>
              <a:rPr lang="tr-TR" sz="3800" b="1" dirty="0">
                <a:solidFill>
                  <a:srgbClr val="23398E"/>
                </a:solidFill>
                <a:latin typeface="Konnect ExtraBold" pitchFamily="2" charset="0"/>
                <a:ea typeface="Konnect ExtraBold Italic" charset="0"/>
                <a:cs typeface="Konnect ExtraBold Italic" charset="0"/>
              </a:rPr>
              <a:t>EBYS’de Pratik Bilgiler</a:t>
            </a:r>
          </a:p>
        </p:txBody>
      </p:sp>
      <p:sp>
        <p:nvSpPr>
          <p:cNvPr id="3" name="Metin kutusu 2">
            <a:extLst>
              <a:ext uri="{FF2B5EF4-FFF2-40B4-BE49-F238E27FC236}">
                <a16:creationId xmlns:a16="http://schemas.microsoft.com/office/drawing/2014/main" id="{DBD32F54-DF1C-138A-4B1D-A5A9B6B50FF7}"/>
              </a:ext>
            </a:extLst>
          </p:cNvPr>
          <p:cNvSpPr txBox="1"/>
          <p:nvPr/>
        </p:nvSpPr>
        <p:spPr>
          <a:xfrm>
            <a:off x="4638675" y="5862166"/>
            <a:ext cx="2914650" cy="390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1" algn="ctr" defTabSz="2438339">
              <a:lnSpc>
                <a:spcPct val="100000"/>
              </a:lnSpc>
            </a:pPr>
            <a:r>
              <a:rPr kumimoji="0" lang="tr-TR" sz="1600" u="none" strike="noStrike" cap="none" spc="0" normalizeH="0" baseline="0" dirty="0" smtClean="0">
                <a:ln>
                  <a:noFill/>
                </a:ln>
                <a:solidFill>
                  <a:srgbClr val="23398E"/>
                </a:solidFill>
                <a:effectLst/>
                <a:uFillTx/>
                <a:latin typeface="Konnect" charset="0"/>
                <a:ea typeface="Konnect" charset="0"/>
                <a:cs typeface="Konnect" charset="0"/>
                <a:sym typeface="Roboto Light"/>
              </a:rPr>
              <a:t>28.</a:t>
            </a:r>
            <a:r>
              <a:rPr lang="tr-TR" sz="1600" dirty="0" smtClean="0">
                <a:solidFill>
                  <a:srgbClr val="23398E"/>
                </a:solidFill>
                <a:latin typeface="Konnect" charset="0"/>
                <a:ea typeface="Konnect" charset="0"/>
                <a:cs typeface="Konnect" charset="0"/>
              </a:rPr>
              <a:t>07.</a:t>
            </a:r>
            <a:r>
              <a:rPr kumimoji="0" lang="tr-TR" sz="1600" u="none" strike="noStrike" cap="none" spc="0" normalizeH="0" baseline="0" dirty="0" smtClean="0">
                <a:ln>
                  <a:noFill/>
                </a:ln>
                <a:solidFill>
                  <a:srgbClr val="23398E"/>
                </a:solidFill>
                <a:effectLst/>
                <a:uFillTx/>
                <a:latin typeface="Konnect" charset="0"/>
                <a:ea typeface="Konnect" charset="0"/>
                <a:cs typeface="Konnect" charset="0"/>
                <a:sym typeface="Roboto Light"/>
              </a:rPr>
              <a:t>2023</a:t>
            </a:r>
            <a:endParaRPr kumimoji="0" lang="tr-TR" sz="1600" u="none" strike="noStrike" cap="none" spc="0" normalizeH="0" baseline="0" dirty="0">
              <a:ln>
                <a:noFill/>
              </a:ln>
              <a:solidFill>
                <a:srgbClr val="23398E"/>
              </a:solidFill>
              <a:effectLst/>
              <a:uFillTx/>
              <a:latin typeface="Konnect" charset="0"/>
              <a:ea typeface="Konnect" charset="0"/>
              <a:cs typeface="Konnect" charset="0"/>
              <a:sym typeface="Roboto Light"/>
            </a:endParaRPr>
          </a:p>
        </p:txBody>
      </p:sp>
      <p:sp>
        <p:nvSpPr>
          <p:cNvPr id="4" name="Metin kutusu 3">
            <a:extLst>
              <a:ext uri="{FF2B5EF4-FFF2-40B4-BE49-F238E27FC236}">
                <a16:creationId xmlns:a16="http://schemas.microsoft.com/office/drawing/2014/main" id="{AD9A7213-2592-E7AF-3E7B-EF2121C584EB}"/>
              </a:ext>
            </a:extLst>
          </p:cNvPr>
          <p:cNvSpPr txBox="1"/>
          <p:nvPr/>
        </p:nvSpPr>
        <p:spPr>
          <a:xfrm>
            <a:off x="609600" y="4961998"/>
            <a:ext cx="5956300"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ct val="100000"/>
              </a:lnSpc>
              <a:spcBef>
                <a:spcPts val="0"/>
              </a:spcBef>
              <a:spcAft>
                <a:spcPts val="0"/>
              </a:spcAft>
              <a:buClrTx/>
              <a:buSzTx/>
              <a:buFontTx/>
              <a:buNone/>
              <a:tabLst/>
            </a:pPr>
            <a:r>
              <a:rPr kumimoji="0" lang="tr-TR" sz="1800" u="none" strike="noStrike" cap="none" spc="0" normalizeH="0" baseline="0" dirty="0" smtClean="0">
                <a:ln>
                  <a:noFill/>
                </a:ln>
                <a:solidFill>
                  <a:srgbClr val="23398E"/>
                </a:solidFill>
                <a:effectLst/>
                <a:uFillTx/>
                <a:latin typeface="Konnect SemiBold" charset="0"/>
                <a:ea typeface="Konnect SemiBold" charset="0"/>
                <a:cs typeface="Konnect SemiBold" charset="0"/>
                <a:sym typeface="Roboto Light"/>
              </a:rPr>
              <a:t>Emeği Geçenler:</a:t>
            </a:r>
          </a:p>
          <a:p>
            <a:pPr marL="0" marR="0" indent="0" algn="l" defTabSz="2438339" rtl="0" fontAlgn="auto" latinLnBrk="0" hangingPunct="0">
              <a:lnSpc>
                <a:spcPct val="100000"/>
              </a:lnSpc>
              <a:spcBef>
                <a:spcPts val="0"/>
              </a:spcBef>
              <a:spcAft>
                <a:spcPts val="0"/>
              </a:spcAft>
              <a:buClrTx/>
              <a:buSzTx/>
              <a:buFontTx/>
              <a:buNone/>
              <a:tabLst/>
            </a:pPr>
            <a:r>
              <a:rPr kumimoji="0" lang="tr-TR" sz="1800" u="none" strike="noStrike" cap="none" spc="0" normalizeH="0" baseline="0" dirty="0" smtClean="0">
                <a:ln>
                  <a:noFill/>
                </a:ln>
                <a:solidFill>
                  <a:srgbClr val="23398E"/>
                </a:solidFill>
                <a:effectLst/>
                <a:uFillTx/>
                <a:latin typeface="Konnect SemiBold" charset="0"/>
                <a:ea typeface="Konnect SemiBold" charset="0"/>
                <a:cs typeface="Konnect SemiBold" charset="0"/>
                <a:sym typeface="Roboto Light"/>
              </a:rPr>
              <a:t>Öğr</a:t>
            </a:r>
            <a:r>
              <a:rPr kumimoji="0" lang="tr-TR" sz="1800" u="none" strike="noStrike" cap="none" spc="0" normalizeH="0" baseline="0" dirty="0">
                <a:ln>
                  <a:noFill/>
                </a:ln>
                <a:solidFill>
                  <a:srgbClr val="23398E"/>
                </a:solidFill>
                <a:effectLst/>
                <a:uFillTx/>
                <a:latin typeface="Konnect SemiBold" charset="0"/>
                <a:ea typeface="Konnect SemiBold" charset="0"/>
                <a:cs typeface="Konnect SemiBold" charset="0"/>
                <a:sym typeface="Roboto Light"/>
              </a:rPr>
              <a:t>. Gör. Safinur COŞKUNSU </a:t>
            </a:r>
            <a:r>
              <a:rPr kumimoji="0" lang="tr-TR" sz="1800" u="none" strike="noStrike" cap="none" spc="0" normalizeH="0" baseline="0" dirty="0" smtClean="0">
                <a:ln>
                  <a:noFill/>
                </a:ln>
                <a:solidFill>
                  <a:srgbClr val="23398E"/>
                </a:solidFill>
                <a:effectLst/>
                <a:uFillTx/>
                <a:latin typeface="Konnect SemiBold" charset="0"/>
                <a:ea typeface="Konnect SemiBold" charset="0"/>
                <a:cs typeface="Konnect SemiBold" charset="0"/>
                <a:sym typeface="Roboto Light"/>
              </a:rPr>
              <a:t>DOĞAN</a:t>
            </a:r>
            <a:endParaRPr kumimoji="0" lang="tr-TR" sz="1800" u="none" strike="noStrike" cap="none" spc="0" normalizeH="0" baseline="0" dirty="0">
              <a:ln>
                <a:noFill/>
              </a:ln>
              <a:solidFill>
                <a:srgbClr val="23398E"/>
              </a:solidFill>
              <a:effectLst/>
              <a:uFillTx/>
              <a:latin typeface="Konnect SemiBold" charset="0"/>
              <a:ea typeface="Konnect SemiBold" charset="0"/>
              <a:cs typeface="Konnect SemiBold" charset="0"/>
              <a:sym typeface="Roboto Light"/>
            </a:endParaRPr>
          </a:p>
        </p:txBody>
      </p:sp>
      <p:sp>
        <p:nvSpPr>
          <p:cNvPr id="6" name="Metin kutusu 5">
            <a:extLst>
              <a:ext uri="{FF2B5EF4-FFF2-40B4-BE49-F238E27FC236}">
                <a16:creationId xmlns:a16="http://schemas.microsoft.com/office/drawing/2014/main" id="{34945A0F-6367-6446-EA6D-6C9F0FBA6401}"/>
              </a:ext>
            </a:extLst>
          </p:cNvPr>
          <p:cNvSpPr txBox="1"/>
          <p:nvPr/>
        </p:nvSpPr>
        <p:spPr>
          <a:xfrm>
            <a:off x="609600" y="5862166"/>
            <a:ext cx="2914650" cy="390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defTabSz="2438339" rtl="0" fontAlgn="auto" latinLnBrk="0" hangingPunct="0">
              <a:lnSpc>
                <a:spcPct val="100000"/>
              </a:lnSpc>
              <a:spcBef>
                <a:spcPts val="0"/>
              </a:spcBef>
              <a:spcAft>
                <a:spcPts val="0"/>
              </a:spcAft>
              <a:buClrTx/>
              <a:buSzTx/>
              <a:buFontTx/>
              <a:buNone/>
              <a:tabLst/>
            </a:pPr>
            <a:r>
              <a:rPr kumimoji="0" lang="tr-TR" sz="1600" u="none" strike="noStrike" cap="none" spc="0" normalizeH="0" baseline="0" dirty="0">
                <a:ln>
                  <a:noFill/>
                </a:ln>
                <a:solidFill>
                  <a:srgbClr val="23398E"/>
                </a:solidFill>
                <a:effectLst/>
                <a:uFillTx/>
                <a:latin typeface="Konnect" charset="0"/>
                <a:ea typeface="Konnect" charset="0"/>
                <a:cs typeface="Konnect" charset="0"/>
                <a:sym typeface="Roboto Light"/>
              </a:rPr>
              <a:t>www.bartin.edu.tr</a:t>
            </a:r>
          </a:p>
        </p:txBody>
      </p:sp>
      <p:sp>
        <p:nvSpPr>
          <p:cNvPr id="7" name="Metin kutusu 6">
            <a:extLst>
              <a:ext uri="{FF2B5EF4-FFF2-40B4-BE49-F238E27FC236}">
                <a16:creationId xmlns:a16="http://schemas.microsoft.com/office/drawing/2014/main" id="{AD9A7213-2592-E7AF-3E7B-EF2121C584EB}"/>
              </a:ext>
            </a:extLst>
          </p:cNvPr>
          <p:cNvSpPr txBox="1"/>
          <p:nvPr/>
        </p:nvSpPr>
        <p:spPr>
          <a:xfrm>
            <a:off x="609600" y="4084696"/>
            <a:ext cx="5956300"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ct val="100000"/>
              </a:lnSpc>
              <a:spcBef>
                <a:spcPts val="0"/>
              </a:spcBef>
              <a:spcAft>
                <a:spcPts val="0"/>
              </a:spcAft>
              <a:buClrTx/>
              <a:buSzTx/>
              <a:buFontTx/>
              <a:buNone/>
              <a:tabLst/>
            </a:pPr>
            <a:r>
              <a:rPr kumimoji="0" lang="tr-TR" sz="1800" u="none" strike="noStrike" cap="none" spc="0" normalizeH="0" baseline="0" dirty="0" smtClean="0">
                <a:ln>
                  <a:noFill/>
                </a:ln>
                <a:solidFill>
                  <a:srgbClr val="23398E"/>
                </a:solidFill>
                <a:effectLst/>
                <a:uFillTx/>
                <a:latin typeface="Konnect SemiBold" charset="0"/>
                <a:ea typeface="Konnect SemiBold" charset="0"/>
                <a:cs typeface="Konnect SemiBold" charset="0"/>
                <a:sym typeface="Roboto Light"/>
              </a:rPr>
              <a:t>Öğr. Gör. Nurbahar BORA</a:t>
            </a:r>
            <a:endParaRPr kumimoji="0" lang="tr-TR" sz="1800" u="none" strike="noStrike" cap="none" spc="0" normalizeH="0" baseline="0" dirty="0">
              <a:ln>
                <a:noFill/>
              </a:ln>
              <a:solidFill>
                <a:srgbClr val="23398E"/>
              </a:solidFill>
              <a:effectLst/>
              <a:uFillTx/>
              <a:latin typeface="Konnect SemiBold" charset="0"/>
              <a:ea typeface="Konnect SemiBold" charset="0"/>
              <a:cs typeface="Konnect SemiBold" charset="0"/>
              <a:sym typeface="Roboto Light"/>
            </a:endParaRPr>
          </a:p>
          <a:p>
            <a:pPr marL="0" marR="0" indent="0" algn="l" defTabSz="2438339" rtl="0" fontAlgn="auto" latinLnBrk="0" hangingPunct="0">
              <a:lnSpc>
                <a:spcPct val="100000"/>
              </a:lnSpc>
              <a:spcBef>
                <a:spcPts val="0"/>
              </a:spcBef>
              <a:spcAft>
                <a:spcPts val="0"/>
              </a:spcAft>
              <a:buClrTx/>
              <a:buSzTx/>
              <a:buFontTx/>
              <a:buNone/>
              <a:tabLst/>
            </a:pPr>
            <a:r>
              <a:rPr kumimoji="0" lang="tr-TR" sz="1800" u="none" strike="noStrike" cap="none" spc="0" normalizeH="0" baseline="0" dirty="0">
                <a:ln>
                  <a:noFill/>
                </a:ln>
                <a:solidFill>
                  <a:srgbClr val="23398E"/>
                </a:solidFill>
                <a:effectLst/>
                <a:uFillTx/>
                <a:latin typeface="Konnect SemiBold" charset="0"/>
                <a:ea typeface="Konnect SemiBold" charset="0"/>
                <a:cs typeface="Konnect SemiBold" charset="0"/>
                <a:sym typeface="Roboto Light"/>
              </a:rPr>
              <a:t>Şube Müdürü Recep MEMUS</a:t>
            </a:r>
          </a:p>
        </p:txBody>
      </p:sp>
    </p:spTree>
    <p:extLst>
      <p:ext uri="{BB962C8B-B14F-4D97-AF65-F5344CB8AC3E}">
        <p14:creationId xmlns:p14="http://schemas.microsoft.com/office/powerpoint/2010/main" val="3516798675"/>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E1F24C6-4322-EF4F-878B-DFBC4F83AA08}"/>
              </a:ext>
            </a:extLst>
          </p:cNvPr>
          <p:cNvSpPr txBox="1"/>
          <p:nvPr/>
        </p:nvSpPr>
        <p:spPr>
          <a:xfrm>
            <a:off x="2451100" y="562975"/>
            <a:ext cx="8896350"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r>
              <a:rPr lang="tr-TR" sz="2000" dirty="0"/>
              <a:t>Bir belgeyle ilgili olarak, belge üzerine daha sonradan hatırlayabilmek için not alınması gerektiğinde </a:t>
            </a:r>
            <a:r>
              <a:rPr lang="tr-TR" sz="2000" dirty="0" smtClean="0"/>
              <a:t>“</a:t>
            </a:r>
            <a:r>
              <a:rPr lang="tr-TR" sz="2000" dirty="0"/>
              <a:t>Notlar” sekmesinden </a:t>
            </a:r>
            <a:r>
              <a:rPr lang="tr-TR" sz="2000" dirty="0" smtClean="0"/>
              <a:t>«</a:t>
            </a:r>
            <a:r>
              <a:rPr lang="tr-TR" sz="2000" b="1" dirty="0"/>
              <a:t>kişisel</a:t>
            </a:r>
            <a:r>
              <a:rPr lang="tr-TR" sz="2000" dirty="0"/>
              <a:t>» yada herkesin görebileceği şekilde </a:t>
            </a:r>
            <a:r>
              <a:rPr lang="tr-TR" sz="2000" dirty="0" smtClean="0"/>
              <a:t>«</a:t>
            </a:r>
            <a:r>
              <a:rPr lang="tr-TR" sz="2000" b="1" dirty="0" smtClean="0"/>
              <a:t>Herkese açık</a:t>
            </a:r>
            <a:r>
              <a:rPr lang="tr-TR" sz="2000" dirty="0" smtClean="0"/>
              <a:t>» </a:t>
            </a:r>
            <a:r>
              <a:rPr lang="tr-TR" sz="2000" dirty="0"/>
              <a:t>not yazılabilmektedir.</a:t>
            </a:r>
          </a:p>
        </p:txBody>
      </p:sp>
      <p:pic>
        <p:nvPicPr>
          <p:cNvPr id="8" name="Resim 7">
            <a:extLst>
              <a:ext uri="{FF2B5EF4-FFF2-40B4-BE49-F238E27FC236}">
                <a16:creationId xmlns:a16="http://schemas.microsoft.com/office/drawing/2014/main" id="{2F7DDF79-44FF-3A16-0214-F42A0D47837B}"/>
              </a:ext>
            </a:extLst>
          </p:cNvPr>
          <p:cNvPicPr>
            <a:picLocks noChangeAspect="1"/>
          </p:cNvPicPr>
          <p:nvPr/>
        </p:nvPicPr>
        <p:blipFill rotWithShape="1">
          <a:blip r:embed="rId3"/>
          <a:srcRect l="2942" t="10191" r="2212" b="32879"/>
          <a:stretch/>
        </p:blipFill>
        <p:spPr>
          <a:xfrm>
            <a:off x="2597857" y="2555742"/>
            <a:ext cx="8988584" cy="3367076"/>
          </a:xfrm>
          <a:prstGeom prst="rect">
            <a:avLst/>
          </a:prstGeom>
          <a:ln>
            <a:solidFill>
              <a:schemeClr val="tx1"/>
            </a:solidFill>
          </a:ln>
        </p:spPr>
      </p:pic>
      <p:sp>
        <p:nvSpPr>
          <p:cNvPr id="9" name="Dikdörtgen: Köşeleri Yuvarlatılmış 8">
            <a:extLst>
              <a:ext uri="{FF2B5EF4-FFF2-40B4-BE49-F238E27FC236}">
                <a16:creationId xmlns:a16="http://schemas.microsoft.com/office/drawing/2014/main" id="{EA185F4D-966C-02D6-7D2C-F8316B5ED06A}"/>
              </a:ext>
            </a:extLst>
          </p:cNvPr>
          <p:cNvSpPr/>
          <p:nvPr/>
        </p:nvSpPr>
        <p:spPr>
          <a:xfrm>
            <a:off x="2597857" y="5521991"/>
            <a:ext cx="1096025" cy="324000"/>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7" name="Metin kutusu 6">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348158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E1F24C6-4322-EF4F-878B-DFBC4F83AA08}"/>
              </a:ext>
            </a:extLst>
          </p:cNvPr>
          <p:cNvSpPr txBox="1"/>
          <p:nvPr/>
        </p:nvSpPr>
        <p:spPr>
          <a:xfrm>
            <a:off x="2451100" y="562975"/>
            <a:ext cx="8896350"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ct val="100000"/>
              </a:lnSpc>
            </a:pPr>
            <a:r>
              <a:rPr lang="tr-TR" sz="1800" dirty="0"/>
              <a:t>Hazırlanışı aşamasında birkaç kez iade işlemi gören belgelerde, belge hareketlerinin </a:t>
            </a:r>
            <a:r>
              <a:rPr lang="tr-TR" sz="1800" dirty="0" smtClean="0"/>
              <a:t>tamamı </a:t>
            </a:r>
            <a:r>
              <a:rPr lang="tr-TR" sz="1800" dirty="0"/>
              <a:t>“</a:t>
            </a:r>
            <a:r>
              <a:rPr lang="tr-TR" sz="1800" b="1" dirty="0"/>
              <a:t>Belge Geçmişi</a:t>
            </a:r>
            <a:r>
              <a:rPr lang="tr-TR" sz="1800" dirty="0"/>
              <a:t>” sekmesinden, son çıktığı dolaşımdaki hareketleri ise “</a:t>
            </a:r>
            <a:r>
              <a:rPr lang="tr-TR" sz="1800" b="1" dirty="0"/>
              <a:t>Belge Hareketleri</a:t>
            </a:r>
            <a:r>
              <a:rPr lang="tr-TR" sz="1800" dirty="0"/>
              <a:t>” sekmesinden izlenebilmektedir. Aynı ekranda </a:t>
            </a:r>
            <a:r>
              <a:rPr lang="tr-TR" sz="1800" dirty="0" smtClean="0"/>
              <a:t>“</a:t>
            </a:r>
            <a:r>
              <a:rPr lang="tr-TR" sz="1800" b="1" dirty="0"/>
              <a:t>Benimle İlgili Hareketleri Göster</a:t>
            </a:r>
            <a:r>
              <a:rPr lang="tr-TR" sz="1800" dirty="0"/>
              <a:t>” </a:t>
            </a:r>
            <a:r>
              <a:rPr lang="tr-TR" sz="1800" dirty="0" smtClean="0"/>
              <a:t>butonu kullanılarak da kullanıcı </a:t>
            </a:r>
            <a:r>
              <a:rPr lang="tr-TR" sz="1800" dirty="0"/>
              <a:t>sadece kendisiyle ilgili belge hareketlerini </a:t>
            </a:r>
            <a:r>
              <a:rPr lang="tr-TR" sz="1800" dirty="0" smtClean="0"/>
              <a:t>görebilmektedir</a:t>
            </a:r>
            <a:r>
              <a:rPr lang="tr-TR" sz="1800" dirty="0"/>
              <a:t>.</a:t>
            </a:r>
            <a:endParaRPr lang="tr-TR" sz="1800" dirty="0">
              <a:solidFill>
                <a:srgbClr val="1F3A8F"/>
              </a:solidFill>
              <a:latin typeface="Konnect SemiBold" charset="0"/>
              <a:ea typeface="Konnect SemiBold" charset="0"/>
              <a:cs typeface="Konnect SemiBold" charset="0"/>
            </a:endParaRPr>
          </a:p>
        </p:txBody>
      </p:sp>
      <p:pic>
        <p:nvPicPr>
          <p:cNvPr id="9" name="Resim 8">
            <a:extLst>
              <a:ext uri="{FF2B5EF4-FFF2-40B4-BE49-F238E27FC236}">
                <a16:creationId xmlns:a16="http://schemas.microsoft.com/office/drawing/2014/main" id="{9F8CEB88-BA51-4DE1-72B3-24B4886427F5}"/>
              </a:ext>
            </a:extLst>
          </p:cNvPr>
          <p:cNvPicPr>
            <a:picLocks noChangeAspect="1"/>
          </p:cNvPicPr>
          <p:nvPr/>
        </p:nvPicPr>
        <p:blipFill rotWithShape="1">
          <a:blip r:embed="rId3"/>
          <a:srcRect l="1448" t="19584" r="2183" b="10741"/>
          <a:stretch/>
        </p:blipFill>
        <p:spPr>
          <a:xfrm>
            <a:off x="2088572" y="2040303"/>
            <a:ext cx="9996055" cy="4665518"/>
          </a:xfrm>
          <a:prstGeom prst="rect">
            <a:avLst/>
          </a:prstGeom>
          <a:ln>
            <a:solidFill>
              <a:schemeClr val="tx1"/>
            </a:solidFill>
          </a:ln>
        </p:spPr>
      </p:pic>
      <p:sp>
        <p:nvSpPr>
          <p:cNvPr id="10" name="Dikdörtgen: Köşeleri Yuvarlatılmış 9">
            <a:extLst>
              <a:ext uri="{FF2B5EF4-FFF2-40B4-BE49-F238E27FC236}">
                <a16:creationId xmlns:a16="http://schemas.microsoft.com/office/drawing/2014/main" id="{004E0C27-E1AF-F246-7DDA-06E59F316EB4}"/>
              </a:ext>
            </a:extLst>
          </p:cNvPr>
          <p:cNvSpPr/>
          <p:nvPr/>
        </p:nvSpPr>
        <p:spPr>
          <a:xfrm>
            <a:off x="2223785" y="3693191"/>
            <a:ext cx="1516942" cy="324000"/>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7" name="Metin kutusu 6">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369840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E1F24C6-4322-EF4F-878B-DFBC4F83AA08}"/>
              </a:ext>
            </a:extLst>
          </p:cNvPr>
          <p:cNvSpPr txBox="1"/>
          <p:nvPr/>
        </p:nvSpPr>
        <p:spPr>
          <a:xfrm>
            <a:off x="2451100" y="562975"/>
            <a:ext cx="889635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ct val="100000"/>
              </a:lnSpc>
            </a:pPr>
            <a:r>
              <a:rPr lang="tr-TR" sz="1800" dirty="0" smtClean="0"/>
              <a:t>Belgenin kimler tarafından okunduğu “</a:t>
            </a:r>
            <a:r>
              <a:rPr lang="tr-TR" sz="1800" b="1" dirty="0"/>
              <a:t>Belge Hareketleri</a:t>
            </a:r>
            <a:r>
              <a:rPr lang="tr-TR" sz="1800" dirty="0"/>
              <a:t>” sekmesinden </a:t>
            </a:r>
            <a:r>
              <a:rPr lang="tr-TR" sz="1800" dirty="0" smtClean="0"/>
              <a:t>görülebilmektedir. Belgenin ilgilisine tebliğ edilmesi gereken durumlarda tebligatın gerçekleşip gerçekleşmediğinin takibi için kullanışlı bir özelliktir.</a:t>
            </a:r>
            <a:endParaRPr lang="tr-TR" sz="1800" dirty="0">
              <a:solidFill>
                <a:srgbClr val="1F3A8F"/>
              </a:solidFill>
              <a:latin typeface="Konnect SemiBold" charset="0"/>
              <a:ea typeface="Konnect SemiBold" charset="0"/>
              <a:cs typeface="Konnect SemiBold" charset="0"/>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479" y="2040303"/>
            <a:ext cx="9001815" cy="4307930"/>
          </a:xfrm>
          <a:prstGeom prst="rect">
            <a:avLst/>
          </a:prstGeom>
        </p:spPr>
      </p:pic>
      <p:sp>
        <p:nvSpPr>
          <p:cNvPr id="6" name="Metin kutusu 5">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64668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E1F24C6-4322-EF4F-878B-DFBC4F83AA08}"/>
              </a:ext>
            </a:extLst>
          </p:cNvPr>
          <p:cNvSpPr txBox="1"/>
          <p:nvPr/>
        </p:nvSpPr>
        <p:spPr>
          <a:xfrm>
            <a:off x="2451100" y="562975"/>
            <a:ext cx="8896350"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dirty="0"/>
              <a:t>Belgede ihtiyaç olması halinde görseldeki gibi tablo eklenerek sola </a:t>
            </a:r>
            <a:r>
              <a:rPr lang="tr-TR" sz="2000" dirty="0" smtClean="0"/>
              <a:t>veya </a:t>
            </a:r>
            <a:r>
              <a:rPr lang="tr-TR" sz="2000" dirty="0"/>
              <a:t>sağa dayalı yada ortalı şekilde hücresel ayarlamalar yapılabilmektedir. (Her hücrede tek satır olmalı) </a:t>
            </a:r>
          </a:p>
        </p:txBody>
      </p:sp>
      <p:pic>
        <p:nvPicPr>
          <p:cNvPr id="6" name="Resim 5"/>
          <p:cNvPicPr/>
          <p:nvPr/>
        </p:nvPicPr>
        <p:blipFill rotWithShape="1">
          <a:blip r:embed="rId3"/>
          <a:srcRect r="4742" b="2758"/>
          <a:stretch/>
        </p:blipFill>
        <p:spPr>
          <a:xfrm>
            <a:off x="3822700" y="1672156"/>
            <a:ext cx="5487555" cy="4716387"/>
          </a:xfrm>
          <a:prstGeom prst="rect">
            <a:avLst/>
          </a:prstGeom>
          <a:ln>
            <a:solidFill>
              <a:schemeClr val="tx1"/>
            </a:solidFill>
          </a:ln>
        </p:spPr>
      </p:pic>
      <p:sp>
        <p:nvSpPr>
          <p:cNvPr id="7" name="Metin kutusu 6">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52676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E1F24C6-4322-EF4F-878B-DFBC4F83AA08}"/>
              </a:ext>
            </a:extLst>
          </p:cNvPr>
          <p:cNvSpPr txBox="1"/>
          <p:nvPr/>
        </p:nvSpPr>
        <p:spPr>
          <a:xfrm>
            <a:off x="2451100" y="562975"/>
            <a:ext cx="8896350"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dirty="0"/>
              <a:t>Elektronik belge gezgini ekranına eklenen yeni geliştirmelerle belgenin ilgili, ilişkili veya ek olarak eklendiği belgelerin takibini ve tespitini yapabilmek mümkün hale gelmiştir</a:t>
            </a:r>
            <a:r>
              <a:rPr lang="tr-TR" sz="2000" dirty="0" smtClean="0"/>
              <a:t>. Böylece belgeler birbirine bağlanarak ulaşılmaları kolaylaşmıştır. </a:t>
            </a:r>
            <a:endParaRPr lang="tr-TR" sz="2000" dirty="0"/>
          </a:p>
        </p:txBody>
      </p:sp>
      <p:pic>
        <p:nvPicPr>
          <p:cNvPr id="6" name="Resim 5">
            <a:extLst>
              <a:ext uri="{FF2B5EF4-FFF2-40B4-BE49-F238E27FC236}">
                <a16:creationId xmlns:a16="http://schemas.microsoft.com/office/drawing/2014/main" id="{BA2AE3F8-B645-3DE8-F954-FF4A1AA2C2FC}"/>
              </a:ext>
            </a:extLst>
          </p:cNvPr>
          <p:cNvPicPr>
            <a:picLocks noChangeAspect="1"/>
          </p:cNvPicPr>
          <p:nvPr/>
        </p:nvPicPr>
        <p:blipFill rotWithShape="1">
          <a:blip r:embed="rId3"/>
          <a:srcRect l="2362" t="11361" r="1866" b="3602"/>
          <a:stretch/>
        </p:blipFill>
        <p:spPr>
          <a:xfrm>
            <a:off x="2451100" y="1862996"/>
            <a:ext cx="9154392" cy="4589759"/>
          </a:xfrm>
          <a:prstGeom prst="rect">
            <a:avLst/>
          </a:prstGeom>
          <a:ln>
            <a:solidFill>
              <a:schemeClr val="tx1"/>
            </a:solidFill>
          </a:ln>
        </p:spPr>
      </p:pic>
      <p:sp>
        <p:nvSpPr>
          <p:cNvPr id="8" name="Dikdörtgen: Köşeleri Yuvarlatılmış 7">
            <a:extLst>
              <a:ext uri="{FF2B5EF4-FFF2-40B4-BE49-F238E27FC236}">
                <a16:creationId xmlns:a16="http://schemas.microsoft.com/office/drawing/2014/main" id="{4816F90E-0B1E-D6E3-63B7-BF9F8E2063C1}"/>
              </a:ext>
            </a:extLst>
          </p:cNvPr>
          <p:cNvSpPr/>
          <p:nvPr/>
        </p:nvSpPr>
        <p:spPr>
          <a:xfrm>
            <a:off x="2451100" y="4727864"/>
            <a:ext cx="1663700" cy="1381991"/>
          </a:xfrm>
          <a:prstGeom prst="roundRect">
            <a:avLst>
              <a:gd name="adj" fmla="val 7644"/>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7" name="Metin kutusu 6">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203752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BE1F24C6-4322-EF4F-878B-DFBC4F83AA08}"/>
              </a:ext>
            </a:extLst>
          </p:cNvPr>
          <p:cNvSpPr txBox="1"/>
          <p:nvPr/>
        </p:nvSpPr>
        <p:spPr>
          <a:xfrm>
            <a:off x="2677099" y="666964"/>
            <a:ext cx="8912646"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dirty="0"/>
              <a:t>Kurum içinden gelen bir yazıya “Cevap Yaz” butonu kullanılarak mümkün olan en kısa sürede cevap yazısı hazırlamak mümkündür. Bu şekilde oluşturulan belgede konu, dosya kodu, ilgi ve alıcı sistem tarafından otomatik olarak getirilmektedir.</a:t>
            </a:r>
          </a:p>
        </p:txBody>
      </p:sp>
      <p:pic>
        <p:nvPicPr>
          <p:cNvPr id="4" name="Resim 3">
            <a:extLst>
              <a:ext uri="{FF2B5EF4-FFF2-40B4-BE49-F238E27FC236}">
                <a16:creationId xmlns:a16="http://schemas.microsoft.com/office/drawing/2014/main" id="{9777F58F-C10F-5991-FA75-D2CB56658098}"/>
              </a:ext>
            </a:extLst>
          </p:cNvPr>
          <p:cNvPicPr>
            <a:picLocks noChangeAspect="1"/>
          </p:cNvPicPr>
          <p:nvPr/>
        </p:nvPicPr>
        <p:blipFill rotWithShape="1">
          <a:blip r:embed="rId3"/>
          <a:srcRect l="18316" t="12638" r="35075" b="26878"/>
          <a:stretch/>
        </p:blipFill>
        <p:spPr>
          <a:xfrm>
            <a:off x="2677099" y="2298824"/>
            <a:ext cx="5527199" cy="4050021"/>
          </a:xfrm>
          <a:prstGeom prst="rect">
            <a:avLst/>
          </a:prstGeom>
          <a:ln>
            <a:solidFill>
              <a:schemeClr val="tx1"/>
            </a:solidFill>
          </a:ln>
        </p:spPr>
      </p:pic>
      <p:pic>
        <p:nvPicPr>
          <p:cNvPr id="6" name="Resim 5">
            <a:extLst>
              <a:ext uri="{FF2B5EF4-FFF2-40B4-BE49-F238E27FC236}">
                <a16:creationId xmlns:a16="http://schemas.microsoft.com/office/drawing/2014/main" id="{5DC5B43B-3616-7C5C-4A29-4E4CE7CE8F20}"/>
              </a:ext>
            </a:extLst>
          </p:cNvPr>
          <p:cNvPicPr>
            <a:picLocks noChangeAspect="1"/>
          </p:cNvPicPr>
          <p:nvPr/>
        </p:nvPicPr>
        <p:blipFill rotWithShape="1">
          <a:blip r:embed="rId4"/>
          <a:srcRect l="72102" t="7674" b="59755"/>
          <a:stretch/>
        </p:blipFill>
        <p:spPr>
          <a:xfrm>
            <a:off x="8416636" y="2298824"/>
            <a:ext cx="3401291" cy="2150920"/>
          </a:xfrm>
          <a:prstGeom prst="rect">
            <a:avLst/>
          </a:prstGeom>
          <a:ln>
            <a:solidFill>
              <a:schemeClr val="tx1"/>
            </a:solidFill>
          </a:ln>
        </p:spPr>
      </p:pic>
      <p:sp>
        <p:nvSpPr>
          <p:cNvPr id="8" name="Dikdörtgen: Köşeleri Yuvarlatılmış 7">
            <a:extLst>
              <a:ext uri="{FF2B5EF4-FFF2-40B4-BE49-F238E27FC236}">
                <a16:creationId xmlns:a16="http://schemas.microsoft.com/office/drawing/2014/main" id="{B63D6777-12AA-8086-159F-F6443210BE9D}"/>
              </a:ext>
            </a:extLst>
          </p:cNvPr>
          <p:cNvSpPr/>
          <p:nvPr/>
        </p:nvSpPr>
        <p:spPr>
          <a:xfrm>
            <a:off x="3074553" y="5496789"/>
            <a:ext cx="4968011" cy="684000"/>
          </a:xfrm>
          <a:prstGeom prst="roundRect">
            <a:avLst>
              <a:gd name="adj" fmla="val 7644"/>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9" name="Dikdörtgen: Köşeleri Yuvarlatılmış 8">
            <a:extLst>
              <a:ext uri="{FF2B5EF4-FFF2-40B4-BE49-F238E27FC236}">
                <a16:creationId xmlns:a16="http://schemas.microsoft.com/office/drawing/2014/main" id="{14D8964E-F614-4FEA-DB25-55BA8C586C06}"/>
              </a:ext>
            </a:extLst>
          </p:cNvPr>
          <p:cNvSpPr/>
          <p:nvPr/>
        </p:nvSpPr>
        <p:spPr>
          <a:xfrm>
            <a:off x="9514901" y="2656609"/>
            <a:ext cx="1849290" cy="1063336"/>
          </a:xfrm>
          <a:prstGeom prst="roundRect">
            <a:avLst>
              <a:gd name="adj" fmla="val 7644"/>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10" name="Metin kutusu 9">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26753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BE1F24C6-4322-EF4F-878B-DFBC4F83AA08}"/>
              </a:ext>
            </a:extLst>
          </p:cNvPr>
          <p:cNvSpPr txBox="1"/>
          <p:nvPr/>
        </p:nvSpPr>
        <p:spPr>
          <a:xfrm>
            <a:off x="2677099" y="666964"/>
            <a:ext cx="8912646"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dirty="0"/>
              <a:t>Dağıtımlı bir yazı olması durumunda, kullanıcı bir defaya mahsus alıcı listesi oluşturarak sonraki yazılarında bu listeyi hazır olarak kullanabilmekte yada daha önceden Bilgi İşlem Daire Başkanlığı tarafından tanımlanmış ortak alıcı listelerini kullanabilmektedir.</a:t>
            </a:r>
          </a:p>
        </p:txBody>
      </p:sp>
      <p:pic>
        <p:nvPicPr>
          <p:cNvPr id="4" name="Resim 3">
            <a:extLst>
              <a:ext uri="{FF2B5EF4-FFF2-40B4-BE49-F238E27FC236}">
                <a16:creationId xmlns:a16="http://schemas.microsoft.com/office/drawing/2014/main" id="{F3CB76BD-0026-DBF6-D791-43F6019261F9}"/>
              </a:ext>
            </a:extLst>
          </p:cNvPr>
          <p:cNvPicPr>
            <a:picLocks noChangeAspect="1"/>
          </p:cNvPicPr>
          <p:nvPr/>
        </p:nvPicPr>
        <p:blipFill rotWithShape="1">
          <a:blip r:embed="rId3"/>
          <a:srcRect l="24971" t="15070" r="12983" b="12117"/>
          <a:stretch/>
        </p:blipFill>
        <p:spPr>
          <a:xfrm>
            <a:off x="3210791" y="1990403"/>
            <a:ext cx="7564582" cy="4808558"/>
          </a:xfrm>
          <a:prstGeom prst="rect">
            <a:avLst/>
          </a:prstGeom>
          <a:ln>
            <a:solidFill>
              <a:schemeClr val="tx1"/>
            </a:solidFill>
          </a:ln>
        </p:spPr>
      </p:pic>
      <p:sp>
        <p:nvSpPr>
          <p:cNvPr id="6" name="Metin kutusu 5">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4483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BE1F24C6-4322-EF4F-878B-DFBC4F83AA08}"/>
              </a:ext>
            </a:extLst>
          </p:cNvPr>
          <p:cNvSpPr txBox="1"/>
          <p:nvPr/>
        </p:nvSpPr>
        <p:spPr>
          <a:xfrm>
            <a:off x="2677099" y="666964"/>
            <a:ext cx="8912646"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dirty="0"/>
              <a:t>Kullanıcı, oluşturduğu belgelerde bir kereye mahsus birimi için bir imzacı listesi oluşturarak birimindeki </a:t>
            </a:r>
            <a:r>
              <a:rPr lang="tr-TR" sz="2000" dirty="0" err="1"/>
              <a:t>parafçıları</a:t>
            </a:r>
            <a:r>
              <a:rPr lang="tr-TR" sz="2000" dirty="0"/>
              <a:t> ve imzacıyı belgeye tek tıkla getirebilmektedir.</a:t>
            </a:r>
          </a:p>
        </p:txBody>
      </p:sp>
      <p:pic>
        <p:nvPicPr>
          <p:cNvPr id="4" name="Resim 3">
            <a:extLst>
              <a:ext uri="{FF2B5EF4-FFF2-40B4-BE49-F238E27FC236}">
                <a16:creationId xmlns:a16="http://schemas.microsoft.com/office/drawing/2014/main" id="{87578191-1DCB-7E8F-9369-2A749FAA6580}"/>
              </a:ext>
            </a:extLst>
          </p:cNvPr>
          <p:cNvPicPr>
            <a:picLocks noChangeAspect="1"/>
          </p:cNvPicPr>
          <p:nvPr/>
        </p:nvPicPr>
        <p:blipFill rotWithShape="1">
          <a:blip r:embed="rId3"/>
          <a:srcRect l="20199" t="10507" r="20654" b="17471"/>
          <a:stretch/>
        </p:blipFill>
        <p:spPr>
          <a:xfrm>
            <a:off x="3619917" y="1789945"/>
            <a:ext cx="7211291" cy="4756327"/>
          </a:xfrm>
          <a:prstGeom prst="rect">
            <a:avLst/>
          </a:prstGeom>
          <a:ln>
            <a:solidFill>
              <a:schemeClr val="tx1"/>
            </a:solidFill>
          </a:ln>
        </p:spPr>
      </p:pic>
      <p:sp>
        <p:nvSpPr>
          <p:cNvPr id="6" name="Metin kutusu 5">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195671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BE1F24C6-4322-EF4F-878B-DFBC4F83AA08}"/>
              </a:ext>
            </a:extLst>
          </p:cNvPr>
          <p:cNvSpPr txBox="1"/>
          <p:nvPr/>
        </p:nvSpPr>
        <p:spPr>
          <a:xfrm>
            <a:off x="2677099" y="666964"/>
            <a:ext cx="8912646"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dirty="0"/>
              <a:t>Belgenin metin yani editör bölümünde bir link paylaşılması gerektiği durumda bu link açık ve uzun uzun yazmak yerine köprü yaparak kelime yada cümle üzerine yerleştirilebilmektedir.</a:t>
            </a:r>
          </a:p>
        </p:txBody>
      </p:sp>
      <p:pic>
        <p:nvPicPr>
          <p:cNvPr id="7" name="Resim 6"/>
          <p:cNvPicPr/>
          <p:nvPr/>
        </p:nvPicPr>
        <p:blipFill>
          <a:blip r:embed="rId3"/>
          <a:stretch>
            <a:fillRect/>
          </a:stretch>
        </p:blipFill>
        <p:spPr>
          <a:xfrm>
            <a:off x="2763053" y="1776560"/>
            <a:ext cx="4370369" cy="4150515"/>
          </a:xfrm>
          <a:prstGeom prst="rect">
            <a:avLst/>
          </a:prstGeom>
          <a:ln>
            <a:solidFill>
              <a:schemeClr val="tx1"/>
            </a:solidFill>
          </a:ln>
        </p:spPr>
      </p:pic>
      <p:pic>
        <p:nvPicPr>
          <p:cNvPr id="4" name="Resim 3"/>
          <p:cNvPicPr>
            <a:picLocks noChangeAspect="1"/>
          </p:cNvPicPr>
          <p:nvPr/>
        </p:nvPicPr>
        <p:blipFill>
          <a:blip r:embed="rId4"/>
          <a:stretch>
            <a:fillRect/>
          </a:stretch>
        </p:blipFill>
        <p:spPr>
          <a:xfrm>
            <a:off x="7265624" y="2577945"/>
            <a:ext cx="4762778" cy="1378143"/>
          </a:xfrm>
          <a:prstGeom prst="rect">
            <a:avLst/>
          </a:prstGeom>
        </p:spPr>
      </p:pic>
      <p:sp>
        <p:nvSpPr>
          <p:cNvPr id="8" name="Metin kutusu 7">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74912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BE1F24C6-4322-EF4F-878B-DFBC4F83AA08}"/>
              </a:ext>
            </a:extLst>
          </p:cNvPr>
          <p:cNvSpPr txBox="1"/>
          <p:nvPr/>
        </p:nvSpPr>
        <p:spPr>
          <a:xfrm>
            <a:off x="2677099" y="666964"/>
            <a:ext cx="8912646"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dirty="0"/>
              <a:t>Belgenin, birden fazla konuyu içermesi halinde çapraz referanstan ikinci dosya kodu seçmek suretiyle her iki konu için ayrı ayrı standart dosya planı kodu belirlenebilmektedir. Bu şekilde, yazılar ilgili dosya kodlarında </a:t>
            </a:r>
            <a:r>
              <a:rPr lang="tr-TR" sz="2000" dirty="0" smtClean="0"/>
              <a:t>arşivlenecek ve kolayca </a:t>
            </a:r>
            <a:r>
              <a:rPr lang="tr-TR" sz="2000" dirty="0"/>
              <a:t>bulunabilecektir.</a:t>
            </a:r>
          </a:p>
        </p:txBody>
      </p:sp>
      <p:pic>
        <p:nvPicPr>
          <p:cNvPr id="5" name="Resim 4">
            <a:extLst>
              <a:ext uri="{FF2B5EF4-FFF2-40B4-BE49-F238E27FC236}">
                <a16:creationId xmlns:a16="http://schemas.microsoft.com/office/drawing/2014/main" id="{25C7F918-2146-DB54-1C6F-E03E6147D9C2}"/>
              </a:ext>
            </a:extLst>
          </p:cNvPr>
          <p:cNvPicPr>
            <a:picLocks noChangeAspect="1"/>
          </p:cNvPicPr>
          <p:nvPr/>
        </p:nvPicPr>
        <p:blipFill rotWithShape="1">
          <a:blip r:embed="rId3"/>
          <a:srcRect l="2928" t="21394" r="4048" b="9273"/>
          <a:stretch/>
        </p:blipFill>
        <p:spPr>
          <a:xfrm>
            <a:off x="2516534" y="2078182"/>
            <a:ext cx="9073211" cy="4457700"/>
          </a:xfrm>
          <a:prstGeom prst="rect">
            <a:avLst/>
          </a:prstGeom>
          <a:ln>
            <a:solidFill>
              <a:schemeClr val="tx1"/>
            </a:solidFill>
          </a:ln>
        </p:spPr>
      </p:pic>
      <p:sp>
        <p:nvSpPr>
          <p:cNvPr id="6" name="Metin kutusu 5">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280975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096CCF25-2241-B87E-D1D1-FD5AFCCF789D}"/>
              </a:ext>
            </a:extLst>
          </p:cNvPr>
          <p:cNvPicPr>
            <a:picLocks noChangeAspect="1"/>
          </p:cNvPicPr>
          <p:nvPr/>
        </p:nvPicPr>
        <p:blipFill rotWithShape="1">
          <a:blip r:embed="rId3"/>
          <a:srcRect t="9351"/>
          <a:stretch/>
        </p:blipFill>
        <p:spPr>
          <a:xfrm>
            <a:off x="3089694" y="1990403"/>
            <a:ext cx="7414755" cy="4846314"/>
          </a:xfrm>
          <a:prstGeom prst="rect">
            <a:avLst/>
          </a:prstGeom>
        </p:spPr>
      </p:pic>
      <p:sp>
        <p:nvSpPr>
          <p:cNvPr id="16" name="Metin kutusu 15">
            <a:extLst>
              <a:ext uri="{FF2B5EF4-FFF2-40B4-BE49-F238E27FC236}">
                <a16:creationId xmlns:a16="http://schemas.microsoft.com/office/drawing/2014/main" id="{BE1F24C6-4322-EF4F-878B-DFBC4F83AA08}"/>
              </a:ext>
            </a:extLst>
          </p:cNvPr>
          <p:cNvSpPr txBox="1"/>
          <p:nvPr/>
        </p:nvSpPr>
        <p:spPr>
          <a:xfrm>
            <a:off x="2677099" y="666964"/>
            <a:ext cx="8912646"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dirty="0"/>
              <a:t>U</a:t>
            </a:r>
            <a:r>
              <a:rPr lang="tr-TR" sz="2000" dirty="0" smtClean="0"/>
              <a:t>BYS </a:t>
            </a:r>
            <a:r>
              <a:rPr lang="tr-TR" sz="2000" dirty="0"/>
              <a:t>ana ekranında kişisel kısayollar ve </a:t>
            </a:r>
            <a:r>
              <a:rPr lang="tr-TR" sz="2000" dirty="0" err="1"/>
              <a:t>widget’ler</a:t>
            </a:r>
            <a:r>
              <a:rPr lang="tr-TR" sz="2000" dirty="0"/>
              <a:t> gibi kişisel ayarlamalar yapılabilmektedir. Aynı zamanda bu ana ekranda tüm personelin dahili telefonlarının olduğu bir rehberde mevcut olup bir çok hızlı link de bulunmaktadır.</a:t>
            </a:r>
          </a:p>
        </p:txBody>
      </p:sp>
      <p:sp>
        <p:nvSpPr>
          <p:cNvPr id="5" name="Dikdörtgen: Köşeleri Yuvarlatılmış 4">
            <a:extLst>
              <a:ext uri="{FF2B5EF4-FFF2-40B4-BE49-F238E27FC236}">
                <a16:creationId xmlns:a16="http://schemas.microsoft.com/office/drawing/2014/main" id="{640E02B8-F101-3D73-0C47-4425501C5964}"/>
              </a:ext>
            </a:extLst>
          </p:cNvPr>
          <p:cNvSpPr/>
          <p:nvPr/>
        </p:nvSpPr>
        <p:spPr>
          <a:xfrm>
            <a:off x="5070089" y="2316578"/>
            <a:ext cx="992457" cy="289931"/>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6" name="Dikdörtgen: Köşeleri Yuvarlatılmış 5">
            <a:extLst>
              <a:ext uri="{FF2B5EF4-FFF2-40B4-BE49-F238E27FC236}">
                <a16:creationId xmlns:a16="http://schemas.microsoft.com/office/drawing/2014/main" id="{A367D6AA-0233-E75C-E8CB-3DF1F5BFA944}"/>
              </a:ext>
            </a:extLst>
          </p:cNvPr>
          <p:cNvSpPr/>
          <p:nvPr/>
        </p:nvSpPr>
        <p:spPr>
          <a:xfrm>
            <a:off x="5058935" y="3336055"/>
            <a:ext cx="1706137" cy="289931"/>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7" name="Dikdörtgen: Köşeleri Yuvarlatılmış 6">
            <a:extLst>
              <a:ext uri="{FF2B5EF4-FFF2-40B4-BE49-F238E27FC236}">
                <a16:creationId xmlns:a16="http://schemas.microsoft.com/office/drawing/2014/main" id="{83869134-385F-0CB6-BC4E-301B2A3246EA}"/>
              </a:ext>
            </a:extLst>
          </p:cNvPr>
          <p:cNvSpPr/>
          <p:nvPr/>
        </p:nvSpPr>
        <p:spPr>
          <a:xfrm>
            <a:off x="3311912" y="4806176"/>
            <a:ext cx="1460810" cy="1494263"/>
          </a:xfrm>
          <a:prstGeom prst="roundRect">
            <a:avLst>
              <a:gd name="adj" fmla="val 2927"/>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9" name="Metin kutusu 8">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349248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BE1F24C6-4322-EF4F-878B-DFBC4F83AA08}"/>
              </a:ext>
            </a:extLst>
          </p:cNvPr>
          <p:cNvSpPr txBox="1"/>
          <p:nvPr/>
        </p:nvSpPr>
        <p:spPr>
          <a:xfrm>
            <a:off x="2677099" y="666964"/>
            <a:ext cx="8912646"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dirty="0"/>
              <a:t>Gönderimi yapılan belgenin iptali ancak belgenin son imzacısı tarafından yapılabilmektedir. </a:t>
            </a:r>
            <a:r>
              <a:rPr lang="tr-TR" sz="2000" dirty="0" smtClean="0"/>
              <a:t>Bunun için belgenin alıcısı </a:t>
            </a:r>
            <a:r>
              <a:rPr lang="tr-TR" sz="2000" dirty="0"/>
              <a:t>tarafından işleme alınmamış olması gerekmektedir. Belge sistemde kalmakta ancak üzerine kırmızı renkli kalın puntoyla </a:t>
            </a:r>
            <a:r>
              <a:rPr lang="tr-TR" sz="2000" b="1" dirty="0">
                <a:solidFill>
                  <a:srgbClr val="FF0000"/>
                </a:solidFill>
              </a:rPr>
              <a:t>İPTAL EDİLDİ</a:t>
            </a:r>
            <a:r>
              <a:rPr lang="tr-TR" sz="2000" dirty="0">
                <a:solidFill>
                  <a:srgbClr val="FF0000"/>
                </a:solidFill>
              </a:rPr>
              <a:t> </a:t>
            </a:r>
            <a:r>
              <a:rPr lang="tr-TR" sz="2000" dirty="0"/>
              <a:t>ibaresi çekilmektedir.</a:t>
            </a:r>
          </a:p>
        </p:txBody>
      </p:sp>
      <p:pic>
        <p:nvPicPr>
          <p:cNvPr id="6" name="Resim 5"/>
          <p:cNvPicPr/>
          <p:nvPr/>
        </p:nvPicPr>
        <p:blipFill>
          <a:blip r:embed="rId3">
            <a:extLst>
              <a:ext uri="{28A0092B-C50C-407E-A947-70E740481C1C}">
                <a14:useLocalDpi xmlns:a14="http://schemas.microsoft.com/office/drawing/2010/main" val="0"/>
              </a:ext>
            </a:extLst>
          </a:blip>
          <a:stretch>
            <a:fillRect/>
          </a:stretch>
        </p:blipFill>
        <p:spPr>
          <a:xfrm>
            <a:off x="3831822" y="2145967"/>
            <a:ext cx="5971142" cy="4441978"/>
          </a:xfrm>
          <a:prstGeom prst="rect">
            <a:avLst/>
          </a:prstGeom>
          <a:ln>
            <a:solidFill>
              <a:schemeClr val="tx1"/>
            </a:solidFill>
          </a:ln>
        </p:spPr>
      </p:pic>
      <p:sp>
        <p:nvSpPr>
          <p:cNvPr id="7" name="Metin kutusu 6">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355428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BE1F24C6-4322-EF4F-878B-DFBC4F83AA08}"/>
              </a:ext>
            </a:extLst>
          </p:cNvPr>
          <p:cNvSpPr txBox="1"/>
          <p:nvPr/>
        </p:nvSpPr>
        <p:spPr>
          <a:xfrm>
            <a:off x="2677099" y="666964"/>
            <a:ext cx="8912646" cy="29238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b="1" dirty="0" smtClean="0"/>
              <a:t>YÜKSEK BOYUTLU EKLER</a:t>
            </a:r>
            <a:endParaRPr lang="tr-TR" sz="2000" dirty="0" smtClean="0"/>
          </a:p>
          <a:p>
            <a:pPr lvl="0" algn="just">
              <a:lnSpc>
                <a:spcPct val="100000"/>
              </a:lnSpc>
            </a:pPr>
            <a:endParaRPr lang="tr-TR" sz="2000" dirty="0" smtClean="0"/>
          </a:p>
          <a:p>
            <a:pPr lvl="0" algn="just">
              <a:lnSpc>
                <a:spcPct val="100000"/>
              </a:lnSpc>
            </a:pPr>
            <a:r>
              <a:rPr lang="tr-TR" sz="2400" b="1" dirty="0" smtClean="0">
                <a:solidFill>
                  <a:srgbClr val="FF0000"/>
                </a:solidFill>
              </a:rPr>
              <a:t>Belgeye tek seferde en fazla 10 </a:t>
            </a:r>
            <a:r>
              <a:rPr lang="tr-TR" sz="2400" b="1" dirty="0" err="1" smtClean="0">
                <a:solidFill>
                  <a:srgbClr val="FF0000"/>
                </a:solidFill>
              </a:rPr>
              <a:t>megabayt’lık</a:t>
            </a:r>
            <a:r>
              <a:rPr lang="tr-TR" sz="2400" b="1" dirty="0" smtClean="0">
                <a:solidFill>
                  <a:srgbClr val="FF0000"/>
                </a:solidFill>
              </a:rPr>
              <a:t> bir dosya eklenebilmektedir. </a:t>
            </a:r>
            <a:r>
              <a:rPr lang="tr-TR" sz="2400" dirty="0" smtClean="0"/>
              <a:t>Daha büyük boyutta bir dosyanın eklenmesi durumunda sistem hata vermektedir. Bu durumda eklerin 10’ar megabaytlık parçalara ayrılması, her seferinde bir dosyanın eklenmesi, sonrakiler için kaydet-düzenle yapılarak diğer ek dosyaların bu şekilde tek tek eklenmesi gerekecektir.</a:t>
            </a:r>
          </a:p>
        </p:txBody>
      </p:sp>
      <p:sp>
        <p:nvSpPr>
          <p:cNvPr id="5" name="Metin kutusu 4">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126612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BE1F24C6-4322-EF4F-878B-DFBC4F83AA08}"/>
              </a:ext>
            </a:extLst>
          </p:cNvPr>
          <p:cNvSpPr txBox="1"/>
          <p:nvPr/>
        </p:nvSpPr>
        <p:spPr>
          <a:xfrm>
            <a:off x="2677099" y="666964"/>
            <a:ext cx="8912646"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b="1" dirty="0" smtClean="0"/>
              <a:t>TABLO BOYUTU</a:t>
            </a:r>
          </a:p>
          <a:p>
            <a:pPr lvl="0" algn="just">
              <a:lnSpc>
                <a:spcPct val="100000"/>
              </a:lnSpc>
            </a:pPr>
            <a:r>
              <a:rPr lang="tr-TR" sz="2000" dirty="0" smtClean="0"/>
              <a:t>Editöre eklenen tabloların yazı alanı dışına taşmaması ve şekil bozukluğu olmaması için yazı alanı içine sığacak en ideal genişlik ölçüsü 670px’dir.</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099" y="1682627"/>
            <a:ext cx="8180623" cy="4859839"/>
          </a:xfrm>
          <a:prstGeom prst="rect">
            <a:avLst/>
          </a:prstGeom>
        </p:spPr>
      </p:pic>
      <p:sp>
        <p:nvSpPr>
          <p:cNvPr id="7" name="Dikdörtgen: Köşeleri Yuvarlatılmış 4">
            <a:extLst>
              <a:ext uri="{FF2B5EF4-FFF2-40B4-BE49-F238E27FC236}">
                <a16:creationId xmlns:a16="http://schemas.microsoft.com/office/drawing/2014/main" id="{640E02B8-F101-3D73-0C47-4425501C5964}"/>
              </a:ext>
            </a:extLst>
          </p:cNvPr>
          <p:cNvSpPr/>
          <p:nvPr/>
        </p:nvSpPr>
        <p:spPr>
          <a:xfrm>
            <a:off x="6848061" y="2902226"/>
            <a:ext cx="646043" cy="310570"/>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8" name="Metin kutusu 7">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86726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BE1F24C6-4322-EF4F-878B-DFBC4F83AA08}"/>
              </a:ext>
            </a:extLst>
          </p:cNvPr>
          <p:cNvSpPr txBox="1"/>
          <p:nvPr/>
        </p:nvSpPr>
        <p:spPr>
          <a:xfrm>
            <a:off x="2677099" y="666964"/>
            <a:ext cx="8912646"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b="1" dirty="0" smtClean="0"/>
              <a:t>ORJİNAL EK</a:t>
            </a:r>
          </a:p>
          <a:p>
            <a:pPr lvl="0" algn="just">
              <a:lnSpc>
                <a:spcPct val="100000"/>
              </a:lnSpc>
            </a:pPr>
            <a:endParaRPr lang="tr-TR" sz="2000" dirty="0" smtClean="0"/>
          </a:p>
          <a:p>
            <a:pPr lvl="0" algn="just">
              <a:lnSpc>
                <a:spcPct val="100000"/>
              </a:lnSpc>
            </a:pPr>
            <a:r>
              <a:rPr lang="tr-TR" sz="2000" dirty="0" smtClean="0"/>
              <a:t>Belgenin Word, Excel dosyası gibi orijinal ekine ulaşılması gerektiğinde </a:t>
            </a:r>
            <a:r>
              <a:rPr lang="tr-TR" sz="2000" dirty="0" smtClean="0">
                <a:solidFill>
                  <a:schemeClr val="tx1"/>
                </a:solidFill>
              </a:rPr>
              <a:t>Detay </a:t>
            </a:r>
            <a:r>
              <a:rPr lang="tr-TR" sz="2000" dirty="0" err="1" smtClean="0">
                <a:solidFill>
                  <a:schemeClr val="tx1"/>
                </a:solidFill>
              </a:rPr>
              <a:t>Gör’den</a:t>
            </a:r>
            <a:r>
              <a:rPr lang="tr-TR" sz="2000" dirty="0" smtClean="0">
                <a:solidFill>
                  <a:schemeClr val="tx1"/>
                </a:solidFill>
              </a:rPr>
              <a:t> </a:t>
            </a:r>
            <a:r>
              <a:rPr lang="tr-TR" sz="2000" dirty="0" smtClean="0"/>
              <a:t>belgenin Ek kısmına gelerek </a:t>
            </a:r>
            <a:r>
              <a:rPr lang="tr-TR" sz="2000" b="1" dirty="0" smtClean="0">
                <a:solidFill>
                  <a:srgbClr val="FF0000"/>
                </a:solidFill>
              </a:rPr>
              <a:t>Orijinal Eki indir </a:t>
            </a:r>
            <a:r>
              <a:rPr lang="tr-TR" sz="2000" dirty="0" smtClean="0"/>
              <a:t>seçeneği kullanılmalıdır.</a:t>
            </a: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826" y="2409644"/>
            <a:ext cx="10058400" cy="3485888"/>
          </a:xfrm>
          <a:prstGeom prst="rect">
            <a:avLst/>
          </a:prstGeom>
        </p:spPr>
      </p:pic>
      <p:sp>
        <p:nvSpPr>
          <p:cNvPr id="8" name="Dikdörtgen: Köşeleri Yuvarlatılmış 4">
            <a:extLst>
              <a:ext uri="{FF2B5EF4-FFF2-40B4-BE49-F238E27FC236}">
                <a16:creationId xmlns:a16="http://schemas.microsoft.com/office/drawing/2014/main" id="{640E02B8-F101-3D73-0C47-4425501C5964}"/>
              </a:ext>
            </a:extLst>
          </p:cNvPr>
          <p:cNvSpPr/>
          <p:nvPr/>
        </p:nvSpPr>
        <p:spPr>
          <a:xfrm>
            <a:off x="10377890" y="3001616"/>
            <a:ext cx="1262270" cy="646044"/>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7" name="Metin kutusu 6">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69250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BE1F24C6-4322-EF4F-878B-DFBC4F83AA08}"/>
              </a:ext>
            </a:extLst>
          </p:cNvPr>
          <p:cNvSpPr txBox="1"/>
          <p:nvPr/>
        </p:nvSpPr>
        <p:spPr>
          <a:xfrm>
            <a:off x="2677099" y="666964"/>
            <a:ext cx="8912646"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b="1" dirty="0" smtClean="0"/>
              <a:t>EK ADININ DÜZENLENMESİ</a:t>
            </a:r>
          </a:p>
          <a:p>
            <a:pPr lvl="0" algn="just">
              <a:lnSpc>
                <a:spcPct val="100000"/>
              </a:lnSpc>
            </a:pPr>
            <a:endParaRPr lang="tr-TR" sz="2000" dirty="0" smtClean="0"/>
          </a:p>
          <a:p>
            <a:pPr lvl="0" algn="just">
              <a:lnSpc>
                <a:spcPct val="100000"/>
              </a:lnSpc>
            </a:pPr>
            <a:r>
              <a:rPr lang="tr-TR" sz="2000" dirty="0" smtClean="0"/>
              <a:t>Belgeye eklenen dosya isimleri kaydet aşamasında sonradan düzenlenebilmektedir.</a:t>
            </a:r>
          </a:p>
        </p:txBody>
      </p:sp>
      <p:pic>
        <p:nvPicPr>
          <p:cNvPr id="4" name="Resim 3"/>
          <p:cNvPicPr>
            <a:picLocks noChangeAspect="1"/>
          </p:cNvPicPr>
          <p:nvPr/>
        </p:nvPicPr>
        <p:blipFill>
          <a:blip r:embed="rId3"/>
          <a:stretch>
            <a:fillRect/>
          </a:stretch>
        </p:blipFill>
        <p:spPr>
          <a:xfrm>
            <a:off x="3184982" y="2093145"/>
            <a:ext cx="7726173" cy="4625862"/>
          </a:xfrm>
          <a:prstGeom prst="rect">
            <a:avLst/>
          </a:prstGeom>
        </p:spPr>
      </p:pic>
      <p:sp>
        <p:nvSpPr>
          <p:cNvPr id="9" name="Metin kutusu 8">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355826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BE1F24C6-4322-EF4F-878B-DFBC4F83AA08}"/>
              </a:ext>
            </a:extLst>
          </p:cNvPr>
          <p:cNvSpPr txBox="1"/>
          <p:nvPr/>
        </p:nvSpPr>
        <p:spPr>
          <a:xfrm>
            <a:off x="2677099" y="666964"/>
            <a:ext cx="8912646"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b="1" dirty="0" smtClean="0"/>
              <a:t>POSTAYLA YADA ELDEN GÖNDERİLEN BELGELER</a:t>
            </a:r>
          </a:p>
          <a:p>
            <a:pPr lvl="0" algn="just">
              <a:lnSpc>
                <a:spcPct val="100000"/>
              </a:lnSpc>
            </a:pPr>
            <a:endParaRPr lang="tr-TR" sz="2000" dirty="0" smtClean="0"/>
          </a:p>
          <a:p>
            <a:pPr lvl="0" algn="just">
              <a:lnSpc>
                <a:spcPct val="100000"/>
              </a:lnSpc>
            </a:pPr>
            <a:r>
              <a:rPr lang="tr-TR" sz="2000" dirty="0" smtClean="0"/>
              <a:t>Belgelerin eklerinin dosya, CD gibi alıcısına elden fiziki olarak teslim edilmesi gereken durumlarda, belgenin gönderim şekli </a:t>
            </a:r>
            <a:r>
              <a:rPr lang="tr-TR" sz="2000" b="1" dirty="0" smtClean="0">
                <a:solidFill>
                  <a:srgbClr val="FF0000"/>
                </a:solidFill>
              </a:rPr>
              <a:t>Posta</a:t>
            </a:r>
            <a:r>
              <a:rPr lang="tr-TR" sz="2000" dirty="0" smtClean="0"/>
              <a:t> seçilmeli ve yazı imzadan çıktıktan sonra ekiyle birlikte alıcısına elden teslim edilmelidir. Belgenin gönderim şeklinin </a:t>
            </a:r>
            <a:r>
              <a:rPr lang="tr-TR" sz="2000" b="1" dirty="0" smtClean="0">
                <a:solidFill>
                  <a:srgbClr val="FF0000"/>
                </a:solidFill>
              </a:rPr>
              <a:t>Kep</a:t>
            </a:r>
            <a:r>
              <a:rPr lang="tr-TR" sz="2000" dirty="0" smtClean="0"/>
              <a:t> seçilmesi durumunda üst yazı Kep sisteminden gidecek, ekinin de elden ayrıca teslim edilmesi gerekecektir. Bu durumda da gereksiz posta maliyeti oluşacaktır.</a:t>
            </a:r>
          </a:p>
          <a:p>
            <a:pPr lvl="0" algn="just">
              <a:lnSpc>
                <a:spcPct val="100000"/>
              </a:lnSpc>
            </a:pPr>
            <a:endParaRPr lang="tr-TR" sz="2000" dirty="0" smtClean="0"/>
          </a:p>
          <a:p>
            <a:pPr lvl="0" algn="just">
              <a:lnSpc>
                <a:spcPct val="100000"/>
              </a:lnSpc>
            </a:pPr>
            <a:endParaRPr lang="tr-TR" sz="2000" dirty="0"/>
          </a:p>
          <a:p>
            <a:pPr lvl="0" algn="just">
              <a:lnSpc>
                <a:spcPct val="100000"/>
              </a:lnSpc>
            </a:pPr>
            <a:r>
              <a:rPr lang="tr-TR" sz="2000" dirty="0" smtClean="0"/>
              <a:t>* Gönderim şeklinin posta seçilmesi durumunda Ek isminde parantez içinde (elden teslim edilecektir gibi) açıklayıcı ibareler kullanılmasına gerek yoktur.</a:t>
            </a:r>
          </a:p>
        </p:txBody>
      </p:sp>
      <p:sp>
        <p:nvSpPr>
          <p:cNvPr id="5" name="Metin kutusu 4">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205286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87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096CCF25-2241-B87E-D1D1-FD5AFCCF789D}"/>
              </a:ext>
            </a:extLst>
          </p:cNvPr>
          <p:cNvPicPr>
            <a:picLocks noChangeAspect="1"/>
          </p:cNvPicPr>
          <p:nvPr/>
        </p:nvPicPr>
        <p:blipFill rotWithShape="1">
          <a:blip r:embed="rId3"/>
          <a:srcRect l="1794" t="60996" r="74745" b="9803"/>
          <a:stretch/>
        </p:blipFill>
        <p:spPr>
          <a:xfrm>
            <a:off x="2264504" y="2420539"/>
            <a:ext cx="2534831" cy="2274848"/>
          </a:xfrm>
          <a:prstGeom prst="rect">
            <a:avLst/>
          </a:prstGeom>
          <a:ln>
            <a:solidFill>
              <a:schemeClr val="tx1"/>
            </a:solidFill>
          </a:ln>
        </p:spPr>
      </p:pic>
      <p:sp>
        <p:nvSpPr>
          <p:cNvPr id="3" name="Metin kutusu 2">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
        <p:nvSpPr>
          <p:cNvPr id="16" name="Metin kutusu 15">
            <a:extLst>
              <a:ext uri="{FF2B5EF4-FFF2-40B4-BE49-F238E27FC236}">
                <a16:creationId xmlns:a16="http://schemas.microsoft.com/office/drawing/2014/main" id="{BE1F24C6-4322-EF4F-878B-DFBC4F83AA08}"/>
              </a:ext>
            </a:extLst>
          </p:cNvPr>
          <p:cNvSpPr txBox="1"/>
          <p:nvPr/>
        </p:nvSpPr>
        <p:spPr>
          <a:xfrm>
            <a:off x="2677099" y="666964"/>
            <a:ext cx="8912646"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dirty="0"/>
              <a:t>UBYS ana ekranında </a:t>
            </a:r>
            <a:r>
              <a:rPr lang="tr-TR" sz="2000" dirty="0" smtClean="0"/>
              <a:t>«Hızlı Linkler» </a:t>
            </a:r>
            <a:r>
              <a:rPr lang="tr-TR" sz="2000" dirty="0"/>
              <a:t>kısmında bulunan </a:t>
            </a:r>
            <a:r>
              <a:rPr lang="tr-TR" sz="2000" dirty="0" smtClean="0"/>
              <a:t>«ÜBYS Destek» linkinden </a:t>
            </a:r>
            <a:r>
              <a:rPr lang="tr-TR" sz="2000" dirty="0" err="1" smtClean="0"/>
              <a:t>ÜBYS’de</a:t>
            </a:r>
            <a:r>
              <a:rPr lang="tr-TR" sz="2000" dirty="0" smtClean="0"/>
              <a:t> karşılaştığınız sorunlarınızı veya isteklerinizi modül </a:t>
            </a:r>
            <a:r>
              <a:rPr lang="tr-TR" sz="2000" dirty="0"/>
              <a:t>bazlı olarak bildirebilirsiniz. Destekleriniz ilk önce Bilgi İşlem Daire Başkanlığına yönlenmektedir. Eğer yazılım desteği </a:t>
            </a:r>
            <a:r>
              <a:rPr lang="tr-TR" sz="2000" dirty="0" smtClean="0"/>
              <a:t>gerekiyorsa Bilgi İşlem tarafından </a:t>
            </a:r>
            <a:r>
              <a:rPr lang="tr-TR" sz="2000" dirty="0"/>
              <a:t>İzmir Katip Çelebi </a:t>
            </a:r>
            <a:r>
              <a:rPr lang="tr-TR" sz="2000" dirty="0" smtClean="0"/>
              <a:t>Üniversitesinin yazılım ekibine </a:t>
            </a:r>
            <a:r>
              <a:rPr lang="tr-TR" sz="2000" dirty="0"/>
              <a:t>bildirilmektedir. </a:t>
            </a:r>
          </a:p>
        </p:txBody>
      </p:sp>
      <p:pic>
        <p:nvPicPr>
          <p:cNvPr id="4" name="Resim 3">
            <a:extLst>
              <a:ext uri="{FF2B5EF4-FFF2-40B4-BE49-F238E27FC236}">
                <a16:creationId xmlns:a16="http://schemas.microsoft.com/office/drawing/2014/main" id="{7D86A2FC-8E80-1F81-BDC2-DB6F8091273C}"/>
              </a:ext>
            </a:extLst>
          </p:cNvPr>
          <p:cNvPicPr>
            <a:picLocks noChangeAspect="1"/>
          </p:cNvPicPr>
          <p:nvPr/>
        </p:nvPicPr>
        <p:blipFill rotWithShape="1">
          <a:blip r:embed="rId4"/>
          <a:srcRect t="9726"/>
          <a:stretch/>
        </p:blipFill>
        <p:spPr>
          <a:xfrm>
            <a:off x="5189996" y="2430478"/>
            <a:ext cx="6088263" cy="3869473"/>
          </a:xfrm>
          <a:prstGeom prst="rect">
            <a:avLst/>
          </a:prstGeom>
          <a:ln>
            <a:solidFill>
              <a:schemeClr val="tx1"/>
            </a:solidFill>
          </a:ln>
        </p:spPr>
      </p:pic>
      <p:sp>
        <p:nvSpPr>
          <p:cNvPr id="9" name="Dikdörtgen: Köşeleri Yuvarlatılmış 8">
            <a:extLst>
              <a:ext uri="{FF2B5EF4-FFF2-40B4-BE49-F238E27FC236}">
                <a16:creationId xmlns:a16="http://schemas.microsoft.com/office/drawing/2014/main" id="{34B5B25D-B491-31EB-4EEF-C80ED42AF390}"/>
              </a:ext>
            </a:extLst>
          </p:cNvPr>
          <p:cNvSpPr/>
          <p:nvPr/>
        </p:nvSpPr>
        <p:spPr>
          <a:xfrm>
            <a:off x="2386361" y="3717231"/>
            <a:ext cx="1315844" cy="429322"/>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cxnSp>
        <p:nvCxnSpPr>
          <p:cNvPr id="10" name="Düz Ok Bağlayıcısı 9">
            <a:extLst>
              <a:ext uri="{FF2B5EF4-FFF2-40B4-BE49-F238E27FC236}">
                <a16:creationId xmlns:a16="http://schemas.microsoft.com/office/drawing/2014/main" id="{6B8E6377-E9F3-C308-87A2-59BD4CF14408}"/>
              </a:ext>
            </a:extLst>
          </p:cNvPr>
          <p:cNvCxnSpPr>
            <a:cxnSpLocks/>
          </p:cNvCxnSpPr>
          <p:nvPr/>
        </p:nvCxnSpPr>
        <p:spPr>
          <a:xfrm>
            <a:off x="3702205" y="3936636"/>
            <a:ext cx="1487791" cy="0"/>
          </a:xfrm>
          <a:prstGeom prst="straightConnector1">
            <a:avLst/>
          </a:prstGeom>
          <a:noFill/>
          <a:ln w="28575" cap="flat">
            <a:solidFill>
              <a:srgbClr val="C0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4052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BE1F24C6-4322-EF4F-878B-DFBC4F83AA08}"/>
              </a:ext>
            </a:extLst>
          </p:cNvPr>
          <p:cNvSpPr txBox="1"/>
          <p:nvPr/>
        </p:nvSpPr>
        <p:spPr>
          <a:xfrm>
            <a:off x="2677099" y="666964"/>
            <a:ext cx="8912646"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2000" dirty="0"/>
              <a:t>Kullanıcının birden fazla kullanıcı grubu olması halinde, bunlardan birisini favori yaparak her defasında o kullanıcı grubu </a:t>
            </a:r>
            <a:r>
              <a:rPr lang="tr-TR" sz="2000" dirty="0" smtClean="0"/>
              <a:t>otomatik seçili olarak </a:t>
            </a:r>
            <a:r>
              <a:rPr lang="tr-TR" sz="2000" dirty="0" err="1" smtClean="0"/>
              <a:t>EBYS’ye</a:t>
            </a:r>
            <a:r>
              <a:rPr lang="tr-TR" sz="2000" dirty="0" smtClean="0"/>
              <a:t> </a:t>
            </a:r>
            <a:r>
              <a:rPr lang="tr-TR" sz="2000" dirty="0"/>
              <a:t>giriş </a:t>
            </a:r>
            <a:r>
              <a:rPr lang="tr-TR" sz="2000" dirty="0" smtClean="0"/>
              <a:t>yapılabilmektedir</a:t>
            </a:r>
            <a:r>
              <a:rPr lang="tr-TR" sz="2000" dirty="0"/>
              <a:t>.</a:t>
            </a:r>
          </a:p>
        </p:txBody>
      </p:sp>
      <p:pic>
        <p:nvPicPr>
          <p:cNvPr id="5" name="Resim 4">
            <a:extLst>
              <a:ext uri="{FF2B5EF4-FFF2-40B4-BE49-F238E27FC236}">
                <a16:creationId xmlns:a16="http://schemas.microsoft.com/office/drawing/2014/main" id="{BC0FF0DD-67AF-1FEE-10F1-FB2439F4825D}"/>
              </a:ext>
            </a:extLst>
          </p:cNvPr>
          <p:cNvPicPr>
            <a:picLocks noChangeAspect="1"/>
          </p:cNvPicPr>
          <p:nvPr/>
        </p:nvPicPr>
        <p:blipFill rotWithShape="1">
          <a:blip r:embed="rId3"/>
          <a:srcRect t="7290" r="71243" b="66267"/>
          <a:stretch/>
        </p:blipFill>
        <p:spPr>
          <a:xfrm>
            <a:off x="3528585" y="2212562"/>
            <a:ext cx="6468324" cy="3221883"/>
          </a:xfrm>
          <a:prstGeom prst="rect">
            <a:avLst/>
          </a:prstGeom>
          <a:ln>
            <a:solidFill>
              <a:schemeClr val="tx1"/>
            </a:solidFill>
          </a:ln>
        </p:spPr>
      </p:pic>
      <p:sp>
        <p:nvSpPr>
          <p:cNvPr id="6" name="Metin kutusu 5">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374687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BE1F24C6-4322-EF4F-878B-DFBC4F83AA08}"/>
              </a:ext>
            </a:extLst>
          </p:cNvPr>
          <p:cNvSpPr txBox="1"/>
          <p:nvPr/>
        </p:nvSpPr>
        <p:spPr>
          <a:xfrm>
            <a:off x="2677099" y="666964"/>
            <a:ext cx="8912646" cy="1261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just">
              <a:lnSpc>
                <a:spcPct val="100000"/>
              </a:lnSpc>
            </a:pPr>
            <a:r>
              <a:rPr lang="tr-TR" sz="1900" dirty="0"/>
              <a:t>«Kullanıcı Portal </a:t>
            </a:r>
            <a:r>
              <a:rPr lang="tr-TR" sz="1900" dirty="0" err="1"/>
              <a:t>Ayarları»ndan</a:t>
            </a:r>
            <a:r>
              <a:rPr lang="tr-TR" sz="1900" dirty="0"/>
              <a:t>, </a:t>
            </a:r>
            <a:r>
              <a:rPr lang="tr-TR" sz="1900" dirty="0" err="1"/>
              <a:t>EBYS’deki</a:t>
            </a:r>
            <a:r>
              <a:rPr lang="tr-TR" sz="1900" dirty="0"/>
              <a:t> belgelerin parafa geldiği, imzalandığı, iade edildiği, alıcısına gönderildiği gibi bir çok belge hareketinin e-mail olarak da bildirilmesi yada tam tersi bu bildirimlerin pasife çekilmesi mümkündür. </a:t>
            </a:r>
            <a:r>
              <a:rPr lang="tr-TR" sz="1900" dirty="0" smtClean="0"/>
              <a:t>Bu şekilde belge hareketleri, iade ve havale notları e-mail bildirimi olarak takip edilebilmektedir.</a:t>
            </a:r>
            <a:endParaRPr lang="tr-TR" sz="1900" dirty="0"/>
          </a:p>
        </p:txBody>
      </p:sp>
      <p:pic>
        <p:nvPicPr>
          <p:cNvPr id="4" name="Resim 3">
            <a:extLst>
              <a:ext uri="{FF2B5EF4-FFF2-40B4-BE49-F238E27FC236}">
                <a16:creationId xmlns:a16="http://schemas.microsoft.com/office/drawing/2014/main" id="{AC11B566-9602-2AFF-E130-83625F71D4D6}"/>
              </a:ext>
            </a:extLst>
          </p:cNvPr>
          <p:cNvPicPr>
            <a:picLocks noChangeAspect="1"/>
          </p:cNvPicPr>
          <p:nvPr/>
        </p:nvPicPr>
        <p:blipFill rotWithShape="1">
          <a:blip r:embed="rId3"/>
          <a:srcRect l="767" t="6573" r="75029" b="48741"/>
          <a:stretch/>
        </p:blipFill>
        <p:spPr>
          <a:xfrm>
            <a:off x="2563091" y="2285999"/>
            <a:ext cx="3532909" cy="3532910"/>
          </a:xfrm>
          <a:prstGeom prst="rect">
            <a:avLst/>
          </a:prstGeom>
          <a:ln>
            <a:solidFill>
              <a:schemeClr val="tx1"/>
            </a:solidFill>
          </a:ln>
        </p:spPr>
      </p:pic>
      <p:pic>
        <p:nvPicPr>
          <p:cNvPr id="5" name="Resim 4">
            <a:extLst>
              <a:ext uri="{FF2B5EF4-FFF2-40B4-BE49-F238E27FC236}">
                <a16:creationId xmlns:a16="http://schemas.microsoft.com/office/drawing/2014/main" id="{2FAE06F6-EBE8-B654-6E3C-866E65EE9534}"/>
              </a:ext>
            </a:extLst>
          </p:cNvPr>
          <p:cNvPicPr>
            <a:picLocks noChangeAspect="1"/>
          </p:cNvPicPr>
          <p:nvPr/>
        </p:nvPicPr>
        <p:blipFill rotWithShape="1">
          <a:blip r:embed="rId4"/>
          <a:srcRect t="12273" r="21766"/>
          <a:stretch/>
        </p:blipFill>
        <p:spPr>
          <a:xfrm>
            <a:off x="6380452" y="2011184"/>
            <a:ext cx="5527530" cy="4261682"/>
          </a:xfrm>
          <a:prstGeom prst="rect">
            <a:avLst/>
          </a:prstGeom>
          <a:ln>
            <a:solidFill>
              <a:schemeClr val="tx1"/>
            </a:solidFill>
          </a:ln>
        </p:spPr>
      </p:pic>
      <p:sp>
        <p:nvSpPr>
          <p:cNvPr id="7" name="Dikdörtgen: Köşeleri Yuvarlatılmış 6">
            <a:extLst>
              <a:ext uri="{FF2B5EF4-FFF2-40B4-BE49-F238E27FC236}">
                <a16:creationId xmlns:a16="http://schemas.microsoft.com/office/drawing/2014/main" id="{395DF22F-8699-95AD-BA47-1A6E14787069}"/>
              </a:ext>
            </a:extLst>
          </p:cNvPr>
          <p:cNvSpPr/>
          <p:nvPr/>
        </p:nvSpPr>
        <p:spPr>
          <a:xfrm>
            <a:off x="2677099" y="5278582"/>
            <a:ext cx="1583174" cy="384463"/>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cxnSp>
        <p:nvCxnSpPr>
          <p:cNvPr id="9" name="Düz Ok Bağlayıcısı 8">
            <a:extLst>
              <a:ext uri="{FF2B5EF4-FFF2-40B4-BE49-F238E27FC236}">
                <a16:creationId xmlns:a16="http://schemas.microsoft.com/office/drawing/2014/main" id="{24B6A353-14DE-C7E7-7922-F0053EFE8010}"/>
              </a:ext>
            </a:extLst>
          </p:cNvPr>
          <p:cNvCxnSpPr>
            <a:stCxn id="7" idx="3"/>
          </p:cNvCxnSpPr>
          <p:nvPr/>
        </p:nvCxnSpPr>
        <p:spPr>
          <a:xfrm>
            <a:off x="4260273" y="5470814"/>
            <a:ext cx="2120179" cy="5195"/>
          </a:xfrm>
          <a:prstGeom prst="straightConnector1">
            <a:avLst/>
          </a:prstGeom>
          <a:noFill/>
          <a:ln w="28575" cap="flat">
            <a:solidFill>
              <a:srgbClr val="C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7" name="Metin kutusu 16">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367598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BE1F24C6-4322-EF4F-878B-DFBC4F83AA08}"/>
              </a:ext>
            </a:extLst>
          </p:cNvPr>
          <p:cNvSpPr txBox="1"/>
          <p:nvPr/>
        </p:nvSpPr>
        <p:spPr>
          <a:xfrm>
            <a:off x="2677099" y="666964"/>
            <a:ext cx="3646583" cy="2246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nSpc>
                <a:spcPct val="100000"/>
              </a:lnSpc>
            </a:pPr>
            <a:r>
              <a:rPr lang="tr-TR" sz="2000" dirty="0"/>
              <a:t>Kullanıcı, oluşturduğu belgelerin alt bilgi kısmında adı soyadı ve dâhili numarasının gözükebilmesi için “Hesap </a:t>
            </a:r>
            <a:r>
              <a:rPr lang="tr-TR" sz="2000" dirty="0" err="1"/>
              <a:t>Ayarları”nda</a:t>
            </a:r>
            <a:r>
              <a:rPr lang="tr-TR" sz="2000" dirty="0"/>
              <a:t> gerekli alanları doldurmalıdır. </a:t>
            </a:r>
          </a:p>
          <a:p>
            <a:pPr lvl="0">
              <a:lnSpc>
                <a:spcPct val="100000"/>
              </a:lnSpc>
            </a:pPr>
            <a:endParaRPr lang="tr-TR" sz="2000" dirty="0"/>
          </a:p>
        </p:txBody>
      </p:sp>
      <p:pic>
        <p:nvPicPr>
          <p:cNvPr id="6" name="Resim 5"/>
          <p:cNvPicPr/>
          <p:nvPr/>
        </p:nvPicPr>
        <p:blipFill>
          <a:blip r:embed="rId3"/>
          <a:stretch>
            <a:fillRect/>
          </a:stretch>
        </p:blipFill>
        <p:spPr>
          <a:xfrm>
            <a:off x="6801129" y="854391"/>
            <a:ext cx="4507321" cy="5524516"/>
          </a:xfrm>
          <a:prstGeom prst="rect">
            <a:avLst/>
          </a:prstGeom>
          <a:ln>
            <a:solidFill>
              <a:schemeClr val="tx1"/>
            </a:solidFill>
          </a:ln>
        </p:spPr>
      </p:pic>
      <p:sp>
        <p:nvSpPr>
          <p:cNvPr id="4" name="Dikdörtgen: Köşeleri Yuvarlatılmış 3">
            <a:extLst>
              <a:ext uri="{FF2B5EF4-FFF2-40B4-BE49-F238E27FC236}">
                <a16:creationId xmlns:a16="http://schemas.microsoft.com/office/drawing/2014/main" id="{742FC6AA-0CA8-7359-BDF2-035A93E98081}"/>
              </a:ext>
            </a:extLst>
          </p:cNvPr>
          <p:cNvSpPr/>
          <p:nvPr/>
        </p:nvSpPr>
        <p:spPr>
          <a:xfrm>
            <a:off x="8396868" y="1982384"/>
            <a:ext cx="657922" cy="144966"/>
          </a:xfrm>
          <a:prstGeom prst="roundRect">
            <a:avLst/>
          </a:prstGeom>
          <a:solidFill>
            <a:schemeClr val="accent1">
              <a:hueOff val="1184617"/>
              <a:satOff val="-51665"/>
              <a:lumOff val="-25708"/>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5" name="Dikdörtgen: Köşeleri Yuvarlatılmış 4">
            <a:extLst>
              <a:ext uri="{FF2B5EF4-FFF2-40B4-BE49-F238E27FC236}">
                <a16:creationId xmlns:a16="http://schemas.microsoft.com/office/drawing/2014/main" id="{1ECCDD30-5FC5-9166-11F0-CC46EF6E9A19}"/>
              </a:ext>
            </a:extLst>
          </p:cNvPr>
          <p:cNvSpPr/>
          <p:nvPr/>
        </p:nvSpPr>
        <p:spPr>
          <a:xfrm>
            <a:off x="8386477" y="4007343"/>
            <a:ext cx="2352908" cy="278780"/>
          </a:xfrm>
          <a:prstGeom prst="roundRect">
            <a:avLst/>
          </a:prstGeom>
          <a:solidFill>
            <a:schemeClr val="accent1">
              <a:hueOff val="1184617"/>
              <a:satOff val="-51665"/>
              <a:lumOff val="-25708"/>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pic>
        <p:nvPicPr>
          <p:cNvPr id="7" name="Resim 6">
            <a:extLst>
              <a:ext uri="{FF2B5EF4-FFF2-40B4-BE49-F238E27FC236}">
                <a16:creationId xmlns:a16="http://schemas.microsoft.com/office/drawing/2014/main" id="{1947EAE6-2699-E291-6FB8-287B7E20A173}"/>
              </a:ext>
            </a:extLst>
          </p:cNvPr>
          <p:cNvPicPr>
            <a:picLocks noChangeAspect="1"/>
          </p:cNvPicPr>
          <p:nvPr/>
        </p:nvPicPr>
        <p:blipFill rotWithShape="1">
          <a:blip r:embed="rId4"/>
          <a:srcRect l="767" t="6573" r="75029" b="48741"/>
          <a:stretch/>
        </p:blipFill>
        <p:spPr>
          <a:xfrm>
            <a:off x="2790773" y="2826326"/>
            <a:ext cx="3532909" cy="3532910"/>
          </a:xfrm>
          <a:prstGeom prst="rect">
            <a:avLst/>
          </a:prstGeom>
          <a:ln>
            <a:solidFill>
              <a:schemeClr val="tx1"/>
            </a:solidFill>
          </a:ln>
        </p:spPr>
      </p:pic>
      <p:sp>
        <p:nvSpPr>
          <p:cNvPr id="8" name="Dikdörtgen: Köşeleri Yuvarlatılmış 7">
            <a:extLst>
              <a:ext uri="{FF2B5EF4-FFF2-40B4-BE49-F238E27FC236}">
                <a16:creationId xmlns:a16="http://schemas.microsoft.com/office/drawing/2014/main" id="{21973F19-7E0A-CA11-D159-313B4D21D1DF}"/>
              </a:ext>
            </a:extLst>
          </p:cNvPr>
          <p:cNvSpPr/>
          <p:nvPr/>
        </p:nvSpPr>
        <p:spPr>
          <a:xfrm>
            <a:off x="2974053" y="5470813"/>
            <a:ext cx="1583174" cy="384463"/>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cxnSp>
        <p:nvCxnSpPr>
          <p:cNvPr id="9" name="Düz Ok Bağlayıcısı 8">
            <a:extLst>
              <a:ext uri="{FF2B5EF4-FFF2-40B4-BE49-F238E27FC236}">
                <a16:creationId xmlns:a16="http://schemas.microsoft.com/office/drawing/2014/main" id="{C6CA4ADE-C907-E1EC-45D1-50D2E4E9E39C}"/>
              </a:ext>
            </a:extLst>
          </p:cNvPr>
          <p:cNvCxnSpPr>
            <a:cxnSpLocks/>
          </p:cNvCxnSpPr>
          <p:nvPr/>
        </p:nvCxnSpPr>
        <p:spPr>
          <a:xfrm>
            <a:off x="4557227" y="5663044"/>
            <a:ext cx="2238757" cy="0"/>
          </a:xfrm>
          <a:prstGeom prst="straightConnector1">
            <a:avLst/>
          </a:prstGeom>
          <a:noFill/>
          <a:ln w="28575" cap="flat">
            <a:solidFill>
              <a:srgbClr val="C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1" name="Metin kutusu 10">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322142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E1F24C6-4322-EF4F-878B-DFBC4F83AA08}"/>
              </a:ext>
            </a:extLst>
          </p:cNvPr>
          <p:cNvSpPr txBox="1"/>
          <p:nvPr/>
        </p:nvSpPr>
        <p:spPr>
          <a:xfrm>
            <a:off x="2243282" y="700766"/>
            <a:ext cx="4573154" cy="50321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r>
              <a:rPr lang="tr-TR" sz="1800" dirty="0"/>
              <a:t>Belgeler </a:t>
            </a:r>
            <a:r>
              <a:rPr lang="tr-TR" sz="1800" b="1" dirty="0"/>
              <a:t>3 farklı şekilde </a:t>
            </a:r>
            <a:r>
              <a:rPr lang="tr-TR" sz="1800" dirty="0"/>
              <a:t>oluşturulabilmektedir.</a:t>
            </a:r>
          </a:p>
          <a:p>
            <a:pPr lvl="0"/>
            <a:r>
              <a:rPr lang="tr-TR" sz="1800" dirty="0"/>
              <a:t>1. “</a:t>
            </a:r>
            <a:r>
              <a:rPr lang="tr-TR" sz="1800" b="1" dirty="0"/>
              <a:t>Elektronik Belge</a:t>
            </a:r>
            <a:r>
              <a:rPr lang="tr-TR" sz="1800" dirty="0"/>
              <a:t>” seçilerek tamamen </a:t>
            </a:r>
            <a:r>
              <a:rPr lang="tr-TR" sz="1800" dirty="0" err="1"/>
              <a:t>EBYS’de</a:t>
            </a:r>
            <a:r>
              <a:rPr lang="tr-TR" sz="1800" dirty="0"/>
              <a:t> üretilmesi ve imzalanması şeklinde,</a:t>
            </a:r>
          </a:p>
          <a:p>
            <a:pPr lvl="0"/>
            <a:r>
              <a:rPr lang="tr-TR" sz="1800" dirty="0"/>
              <a:t>2. “</a:t>
            </a:r>
            <a:r>
              <a:rPr lang="tr-TR" sz="1800" b="1" dirty="0"/>
              <a:t>Harici Elektronik Belge</a:t>
            </a:r>
            <a:r>
              <a:rPr lang="tr-TR" sz="1800" dirty="0"/>
              <a:t>” seçilerek, daha önce </a:t>
            </a:r>
            <a:r>
              <a:rPr lang="tr-TR" sz="1800" dirty="0" err="1"/>
              <a:t>word</a:t>
            </a:r>
            <a:r>
              <a:rPr lang="tr-TR" sz="1800" dirty="0"/>
              <a:t> ya da </a:t>
            </a:r>
            <a:r>
              <a:rPr lang="tr-TR" sz="1800" dirty="0" err="1"/>
              <a:t>excel</a:t>
            </a:r>
            <a:r>
              <a:rPr lang="tr-TR" sz="1800" dirty="0"/>
              <a:t> olarak oluşturulan belgelerin imza sürecine sokulması şeklinde,</a:t>
            </a:r>
          </a:p>
          <a:p>
            <a:pPr lvl="0"/>
            <a:r>
              <a:rPr lang="tr-TR" sz="1800" dirty="0"/>
              <a:t>3. “</a:t>
            </a:r>
            <a:r>
              <a:rPr lang="tr-TR" sz="1800" b="1" dirty="0"/>
              <a:t>Fiziksel Belge</a:t>
            </a:r>
            <a:r>
              <a:rPr lang="tr-TR" sz="1800" dirty="0"/>
              <a:t>” seçilerek, daha önce imzalanmış bir belgenin sisteme kayıt edilmesi şeklinde,</a:t>
            </a:r>
          </a:p>
        </p:txBody>
      </p:sp>
      <p:pic>
        <p:nvPicPr>
          <p:cNvPr id="7" name="Resim 6">
            <a:extLst>
              <a:ext uri="{FF2B5EF4-FFF2-40B4-BE49-F238E27FC236}">
                <a16:creationId xmlns:a16="http://schemas.microsoft.com/office/drawing/2014/main" id="{348BC9B1-D4CE-A8B1-EE82-F72629643E7B}"/>
              </a:ext>
            </a:extLst>
          </p:cNvPr>
          <p:cNvPicPr>
            <a:picLocks noChangeAspect="1"/>
          </p:cNvPicPr>
          <p:nvPr/>
        </p:nvPicPr>
        <p:blipFill rotWithShape="1">
          <a:blip r:embed="rId3"/>
          <a:srcRect l="32556" r="46222" b="65577"/>
          <a:stretch/>
        </p:blipFill>
        <p:spPr>
          <a:xfrm>
            <a:off x="7142852" y="1102404"/>
            <a:ext cx="4499403" cy="3953288"/>
          </a:xfrm>
          <a:prstGeom prst="rect">
            <a:avLst/>
          </a:prstGeom>
          <a:ln>
            <a:solidFill>
              <a:schemeClr val="tx1"/>
            </a:solidFill>
          </a:ln>
        </p:spPr>
      </p:pic>
      <p:sp>
        <p:nvSpPr>
          <p:cNvPr id="6" name="Metin kutusu 5">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326220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BE1F24C6-4322-EF4F-878B-DFBC4F83AA08}"/>
              </a:ext>
            </a:extLst>
          </p:cNvPr>
          <p:cNvSpPr txBox="1"/>
          <p:nvPr/>
        </p:nvSpPr>
        <p:spPr>
          <a:xfrm>
            <a:off x="2451100" y="562975"/>
            <a:ext cx="889635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ct val="100000"/>
              </a:lnSpc>
            </a:pPr>
            <a:r>
              <a:rPr lang="tr-TR" sz="2000" dirty="0"/>
              <a:t>Sıklıkla takip edilen klasörler favorilere alınarak, sık kullanılanlar sekmesi aktif ve pratik bir kullanım sunabilmektedir.</a:t>
            </a:r>
            <a:endParaRPr lang="tr-TR" sz="2000" dirty="0">
              <a:solidFill>
                <a:srgbClr val="1F3A8F"/>
              </a:solidFill>
              <a:latin typeface="Konnect SemiBold" charset="0"/>
              <a:ea typeface="Konnect SemiBold" charset="0"/>
              <a:cs typeface="Konnect SemiBold" charset="0"/>
            </a:endParaRPr>
          </a:p>
        </p:txBody>
      </p:sp>
      <p:pic>
        <p:nvPicPr>
          <p:cNvPr id="6" name="Resim 5">
            <a:extLst>
              <a:ext uri="{FF2B5EF4-FFF2-40B4-BE49-F238E27FC236}">
                <a16:creationId xmlns:a16="http://schemas.microsoft.com/office/drawing/2014/main" id="{0DB00F90-AD60-C873-BBBA-1DC8AC3C75D4}"/>
              </a:ext>
            </a:extLst>
          </p:cNvPr>
          <p:cNvPicPr>
            <a:picLocks noChangeAspect="1"/>
          </p:cNvPicPr>
          <p:nvPr/>
        </p:nvPicPr>
        <p:blipFill rotWithShape="1">
          <a:blip r:embed="rId3"/>
          <a:srcRect t="16826" r="72301" b="41346"/>
          <a:stretch/>
        </p:blipFill>
        <p:spPr>
          <a:xfrm>
            <a:off x="6696897" y="1839618"/>
            <a:ext cx="4255122" cy="3480527"/>
          </a:xfrm>
          <a:prstGeom prst="rect">
            <a:avLst/>
          </a:prstGeom>
          <a:ln>
            <a:solidFill>
              <a:schemeClr val="tx1"/>
            </a:solidFill>
          </a:ln>
        </p:spPr>
      </p:pic>
      <p:pic>
        <p:nvPicPr>
          <p:cNvPr id="7" name="Resim 6">
            <a:extLst>
              <a:ext uri="{FF2B5EF4-FFF2-40B4-BE49-F238E27FC236}">
                <a16:creationId xmlns:a16="http://schemas.microsoft.com/office/drawing/2014/main" id="{764D63CB-8968-B3FE-D9C5-C8796F95AC3E}"/>
              </a:ext>
            </a:extLst>
          </p:cNvPr>
          <p:cNvPicPr>
            <a:picLocks noChangeAspect="1"/>
          </p:cNvPicPr>
          <p:nvPr/>
        </p:nvPicPr>
        <p:blipFill rotWithShape="1">
          <a:blip r:embed="rId4"/>
          <a:srcRect t="53619" r="79896" b="19003"/>
          <a:stretch/>
        </p:blipFill>
        <p:spPr>
          <a:xfrm>
            <a:off x="2701087" y="2265217"/>
            <a:ext cx="3394913" cy="2504209"/>
          </a:xfrm>
          <a:prstGeom prst="rect">
            <a:avLst/>
          </a:prstGeom>
          <a:ln>
            <a:solidFill>
              <a:schemeClr val="tx1"/>
            </a:solidFill>
          </a:ln>
        </p:spPr>
      </p:pic>
      <p:sp>
        <p:nvSpPr>
          <p:cNvPr id="8" name="Oval 7">
            <a:extLst>
              <a:ext uri="{FF2B5EF4-FFF2-40B4-BE49-F238E27FC236}">
                <a16:creationId xmlns:a16="http://schemas.microsoft.com/office/drawing/2014/main" id="{7129A0EF-E30E-FA5C-D7A3-D9460BE5743D}"/>
              </a:ext>
            </a:extLst>
          </p:cNvPr>
          <p:cNvSpPr/>
          <p:nvPr/>
        </p:nvSpPr>
        <p:spPr>
          <a:xfrm>
            <a:off x="5621482" y="2712027"/>
            <a:ext cx="381000" cy="426028"/>
          </a:xfrm>
          <a:prstGeom prst="ellipse">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9" name="Dikdörtgen: Köşeleri Yuvarlatılmış 8">
            <a:extLst>
              <a:ext uri="{FF2B5EF4-FFF2-40B4-BE49-F238E27FC236}">
                <a16:creationId xmlns:a16="http://schemas.microsoft.com/office/drawing/2014/main" id="{95ED7C2C-2A86-A66E-0F99-CF6F8858FC7E}"/>
              </a:ext>
            </a:extLst>
          </p:cNvPr>
          <p:cNvSpPr/>
          <p:nvPr/>
        </p:nvSpPr>
        <p:spPr>
          <a:xfrm>
            <a:off x="8824458" y="1839618"/>
            <a:ext cx="1265115" cy="560682"/>
          </a:xfrm>
          <a:prstGeom prst="roundRect">
            <a:avLst/>
          </a:prstGeom>
          <a:noFill/>
          <a:ln w="28575"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tr-TR" sz="800" b="0" i="0" u="none" strike="noStrike" cap="none" spc="0" normalizeH="0" baseline="0">
              <a:ln>
                <a:noFill/>
              </a:ln>
              <a:solidFill>
                <a:srgbClr val="000000"/>
              </a:solidFill>
              <a:effectLst/>
              <a:uFillTx/>
              <a:latin typeface="Montserrat Light"/>
              <a:ea typeface="Montserrat Light"/>
              <a:cs typeface="Montserrat Light"/>
              <a:sym typeface="Montserrat Light"/>
            </a:endParaRPr>
          </a:p>
        </p:txBody>
      </p:sp>
      <p:sp>
        <p:nvSpPr>
          <p:cNvPr id="10" name="Metin kutusu 9">
            <a:extLst>
              <a:ext uri="{FF2B5EF4-FFF2-40B4-BE49-F238E27FC236}">
                <a16:creationId xmlns:a16="http://schemas.microsoft.com/office/drawing/2014/main" id="{A5D68214-3FBD-5246-8AFA-81156701AA6C}"/>
              </a:ext>
            </a:extLst>
          </p:cNvPr>
          <p:cNvSpPr txBox="1"/>
          <p:nvPr/>
        </p:nvSpPr>
        <p:spPr>
          <a:xfrm>
            <a:off x="662014" y="698900"/>
            <a:ext cx="1181100" cy="310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2438339" rtl="0" fontAlgn="auto" latinLnBrk="0" hangingPunct="0">
              <a:lnSpc>
                <a:spcPts val="1300"/>
              </a:lnSpc>
              <a:spcBef>
                <a:spcPts val="0"/>
              </a:spcBef>
              <a:spcAft>
                <a:spcPts val="0"/>
              </a:spcAft>
              <a:buClrTx/>
              <a:buSzTx/>
              <a:buFontTx/>
              <a:buNone/>
              <a:tabLst/>
            </a:pPr>
            <a:r>
              <a:rPr lang="tr-TR" sz="900" dirty="0" smtClean="0">
                <a:solidFill>
                  <a:srgbClr val="8A8E91"/>
                </a:solidFill>
                <a:latin typeface="Konnect" charset="0"/>
                <a:ea typeface="Konnect" charset="0"/>
                <a:cs typeface="Konnect" charset="0"/>
              </a:rPr>
              <a:t>28 temmuz 2023</a:t>
            </a:r>
            <a:endParaRPr lang="tr-TR" sz="900" dirty="0">
              <a:solidFill>
                <a:srgbClr val="8A8E91"/>
              </a:solidFill>
              <a:latin typeface="Konnect" charset="0"/>
              <a:ea typeface="Konnect" charset="0"/>
              <a:cs typeface="Konnect" charset="0"/>
            </a:endParaRPr>
          </a:p>
        </p:txBody>
      </p:sp>
    </p:spTree>
    <p:extLst>
      <p:ext uri="{BB962C8B-B14F-4D97-AF65-F5344CB8AC3E}">
        <p14:creationId xmlns:p14="http://schemas.microsoft.com/office/powerpoint/2010/main" val="168364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Montserrat Bold"/>
        <a:ea typeface="Montserrat Bold"/>
        <a:cs typeface="Montserrat Bold"/>
      </a:majorFont>
      <a:minorFont>
        <a:latin typeface="Montserrat Bold"/>
        <a:ea typeface="Montserrat Bold"/>
        <a:cs typeface="Montserrat 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184617"/>
            <a:satOff val="-51665"/>
            <a:lumOff val="-25708"/>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rgbClr val="000000"/>
            </a:solidFill>
            <a:effectLst/>
            <a:uFillTx/>
            <a:latin typeface="Montserrat Light"/>
            <a:ea typeface="Montserrat Light"/>
            <a:cs typeface="Montserrat Light"/>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2438339" rtl="0" fontAlgn="auto" latinLnBrk="0" hangingPunct="0">
          <a:lnSpc>
            <a:spcPct val="15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Roboto Light"/>
            <a:ea typeface="Roboto Light"/>
            <a:cs typeface="Roboto Light"/>
            <a:sym typeface="Robo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Montserrat Bold"/>
        <a:ea typeface="Montserrat Bold"/>
        <a:cs typeface="Montserrat Bold"/>
      </a:majorFont>
      <a:minorFont>
        <a:latin typeface="Montserrat Bold"/>
        <a:ea typeface="Montserrat Bold"/>
        <a:cs typeface="Montserrat 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184617"/>
            <a:satOff val="-51665"/>
            <a:lumOff val="-25708"/>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rgbClr val="000000"/>
            </a:solidFill>
            <a:effectLst/>
            <a:uFillTx/>
            <a:latin typeface="Montserrat Light"/>
            <a:ea typeface="Montserrat Light"/>
            <a:cs typeface="Montserrat Light"/>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2438339" rtl="0" fontAlgn="auto" latinLnBrk="0" hangingPunct="0">
          <a:lnSpc>
            <a:spcPct val="15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Roboto Light"/>
            <a:ea typeface="Roboto Light"/>
            <a:cs typeface="Roboto Light"/>
            <a:sym typeface="Robo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{084A97A0-3FA8-3D46-B641-D284F2925014}tf10001071</Template>
  <TotalTime>6734</TotalTime>
  <Words>1261</Words>
  <Application>Microsoft Office PowerPoint</Application>
  <PresentationFormat>Geniş ekran</PresentationFormat>
  <Paragraphs>93</Paragraphs>
  <Slides>36</Slides>
  <Notes>36</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36</vt:i4>
      </vt:variant>
    </vt:vector>
  </HeadingPairs>
  <TitlesOfParts>
    <vt:vector size="48" baseType="lpstr">
      <vt:lpstr>Helvetica Neue</vt:lpstr>
      <vt:lpstr>Konnect</vt:lpstr>
      <vt:lpstr>Montserrat Light</vt:lpstr>
      <vt:lpstr>Montserrat</vt:lpstr>
      <vt:lpstr>Roboto Light</vt:lpstr>
      <vt:lpstr>Konnect ExtraBold Italic</vt:lpstr>
      <vt:lpstr>Montserrat Bold</vt:lpstr>
      <vt:lpstr>Konnect SemiBold</vt:lpstr>
      <vt:lpstr>Konnect ExtraBold</vt:lpstr>
      <vt:lpstr>Times New Roman</vt:lpstr>
      <vt:lpstr>Arial</vt:lpstr>
      <vt:lpstr>21_BasicWhite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Safinur</dc:creator>
  <cp:lastModifiedBy>Windows Kullanıcısı</cp:lastModifiedBy>
  <cp:revision>495</cp:revision>
  <cp:lastPrinted>2022-03-18T12:17:15Z</cp:lastPrinted>
  <dcterms:modified xsi:type="dcterms:W3CDTF">2023-07-28T13:04:52Z</dcterms:modified>
</cp:coreProperties>
</file>