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6" r:id="rId3"/>
  </p:sldMasterIdLst>
  <p:notesMasterIdLst>
    <p:notesMasterId r:id="rId39"/>
  </p:notesMasterIdLst>
  <p:sldIdLst>
    <p:sldId id="256" r:id="rId4"/>
    <p:sldId id="259" r:id="rId5"/>
    <p:sldId id="260" r:id="rId6"/>
    <p:sldId id="261" r:id="rId7"/>
    <p:sldId id="262" r:id="rId8"/>
    <p:sldId id="265" r:id="rId9"/>
    <p:sldId id="264" r:id="rId10"/>
    <p:sldId id="263" r:id="rId11"/>
    <p:sldId id="266" r:id="rId12"/>
    <p:sldId id="267" r:id="rId13"/>
    <p:sldId id="268" r:id="rId14"/>
    <p:sldId id="269" r:id="rId15"/>
    <p:sldId id="277" r:id="rId16"/>
    <p:sldId id="271" r:id="rId17"/>
    <p:sldId id="278" r:id="rId18"/>
    <p:sldId id="279" r:id="rId19"/>
    <p:sldId id="280" r:id="rId20"/>
    <p:sldId id="281" r:id="rId21"/>
    <p:sldId id="282" r:id="rId22"/>
    <p:sldId id="284" r:id="rId23"/>
    <p:sldId id="285" r:id="rId24"/>
    <p:sldId id="286" r:id="rId25"/>
    <p:sldId id="272" r:id="rId26"/>
    <p:sldId id="293" r:id="rId27"/>
    <p:sldId id="275" r:id="rId28"/>
    <p:sldId id="287" r:id="rId29"/>
    <p:sldId id="276" r:id="rId30"/>
    <p:sldId id="288" r:id="rId31"/>
    <p:sldId id="290" r:id="rId32"/>
    <p:sldId id="291" r:id="rId33"/>
    <p:sldId id="292" r:id="rId34"/>
    <p:sldId id="294" r:id="rId35"/>
    <p:sldId id="296" r:id="rId36"/>
    <p:sldId id="295" r:id="rId37"/>
    <p:sldId id="258" r:id="rId38"/>
  </p:sldIdLst>
  <p:sldSz cx="12192000" cy="6858000"/>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8" autoAdjust="0"/>
    <p:restoredTop sz="94660"/>
  </p:normalViewPr>
  <p:slideViewPr>
    <p:cSldViewPr snapToGrid="0">
      <p:cViewPr varScale="1">
        <p:scale>
          <a:sx n="112" d="100"/>
          <a:sy n="112" d="100"/>
        </p:scale>
        <p:origin x="35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FFEE6E2-28A7-4C0F-8484-DAC203132B03}" type="datetimeFigureOut">
              <a:rPr lang="tr-TR" smtClean="0"/>
              <a:t>28.07.2022</a:t>
            </a:fld>
            <a:endParaRPr lang="tr-TR"/>
          </a:p>
        </p:txBody>
      </p:sp>
      <p:sp>
        <p:nvSpPr>
          <p:cNvPr id="4" name="Slayt Görüntüsü Yer Tutucus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13B6BE3-1E0D-468A-BEC0-645292446A54}" type="slidenum">
              <a:rPr lang="tr-TR" smtClean="0"/>
              <a:t>‹#›</a:t>
            </a:fld>
            <a:endParaRPr lang="tr-TR"/>
          </a:p>
        </p:txBody>
      </p:sp>
    </p:spTree>
    <p:extLst>
      <p:ext uri="{BB962C8B-B14F-4D97-AF65-F5344CB8AC3E}">
        <p14:creationId xmlns:p14="http://schemas.microsoft.com/office/powerpoint/2010/main" val="1430295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39474104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9747243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7381371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41256417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32233202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13438918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36371490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4512784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12806955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3511290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1365715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3667959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26976117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3217823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10498343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10712501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10061940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24825966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36242233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20073238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26967554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4214040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5578810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4516517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21868114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33018662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2168356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9161482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1127955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2319062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39437047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21152569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tr-TR" sz="1200" b="0" i="0" u="none" strike="noStrike" kern="1200" cap="none" spc="0" normalizeH="0" baseline="0" noProof="0" smtClean="0">
                <a:ln>
                  <a:noFill/>
                </a:ln>
                <a:solidFill>
                  <a:prstClr val="black"/>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tr-TR" sz="1200"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3072087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28F3EED-3B1C-427B-881A-D394A320AB65}" type="datetimeFigureOut">
              <a:rPr lang="tr-TR" smtClean="0"/>
              <a:t>28.07.2022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1CE8E1-B2BB-45FC-B663-3B5E01231DB8}" type="slidenum">
              <a:rPr lang="tr-TR" smtClean="0"/>
              <a:t>‹#›</a:t>
            </a:fld>
            <a:endParaRPr lang="tr-TR"/>
          </a:p>
        </p:txBody>
      </p:sp>
    </p:spTree>
    <p:extLst>
      <p:ext uri="{BB962C8B-B14F-4D97-AF65-F5344CB8AC3E}">
        <p14:creationId xmlns:p14="http://schemas.microsoft.com/office/powerpoint/2010/main" val="4016899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28F3EED-3B1C-427B-881A-D394A320AB65}" type="datetimeFigureOut">
              <a:rPr lang="tr-TR" smtClean="0"/>
              <a:t>28.07.2022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1CE8E1-B2BB-45FC-B663-3B5E01231DB8}" type="slidenum">
              <a:rPr lang="tr-TR" smtClean="0"/>
              <a:t>‹#›</a:t>
            </a:fld>
            <a:endParaRPr lang="tr-TR"/>
          </a:p>
        </p:txBody>
      </p:sp>
    </p:spTree>
    <p:extLst>
      <p:ext uri="{BB962C8B-B14F-4D97-AF65-F5344CB8AC3E}">
        <p14:creationId xmlns:p14="http://schemas.microsoft.com/office/powerpoint/2010/main" val="3661685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28F3EED-3B1C-427B-881A-D394A320AB65}" type="datetimeFigureOut">
              <a:rPr lang="tr-TR" smtClean="0"/>
              <a:t>28.07.2022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1CE8E1-B2BB-45FC-B663-3B5E01231DB8}" type="slidenum">
              <a:rPr lang="tr-TR" smtClean="0"/>
              <a:t>‹#›</a:t>
            </a:fld>
            <a:endParaRPr lang="tr-TR"/>
          </a:p>
        </p:txBody>
      </p:sp>
    </p:spTree>
    <p:extLst>
      <p:ext uri="{BB962C8B-B14F-4D97-AF65-F5344CB8AC3E}">
        <p14:creationId xmlns:p14="http://schemas.microsoft.com/office/powerpoint/2010/main" val="3023801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4ECE41-1B26-4D5C-BAEB-D19974A5923B}" type="datetime1">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28.07.2022</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t>Alt bilgi ekleme</a:t>
            </a:r>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01CF334-2D5C-4859-84A6-CA7E6E43FAEB}" type="slidenum">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5302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48DA78D-FCBB-43BF-89EF-F1565416AE85}" type="datetime1">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28.07.2022</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t>Alt bilgi ekleme</a:t>
            </a:r>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01CF334-2D5C-4859-84A6-CA7E6E43FAEB}" type="slidenum">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Tree>
    <p:extLst>
      <p:ext uri="{BB962C8B-B14F-4D97-AF65-F5344CB8AC3E}">
        <p14:creationId xmlns:p14="http://schemas.microsoft.com/office/powerpoint/2010/main" val="3987690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460E0F-F634-4202-944A-81A570460D6E}" type="datetime1">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28.07.2022</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t>Alt bilgi ekleme</a:t>
            </a:r>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01CF334-2D5C-4859-84A6-CA7E6E43FAEB}" type="slidenum">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651046"/>
      </p:ext>
    </p:extLst>
  </p:cSld>
  <p:clrMapOvr>
    <a:masterClrMapping/>
  </p:clrMapOvr>
  <p:timing>
    <p:tnLst>
      <p:par>
        <p:cTn id="1" dur="indefinite" restart="never" nodeType="tmRoot"/>
      </p:par>
    </p:tnLst>
  </p:timing>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42A79D6-D8FF-40F8-99E5-622AAA150D25}" type="datetime1">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28.07.2022</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t>Alt bilgi ekleme</a:t>
            </a:r>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7" name="Slide Number Placeholder 6"/>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01CF334-2D5C-4859-84A6-CA7E6E43FAEB}" type="slidenum">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Tree>
    <p:extLst>
      <p:ext uri="{BB962C8B-B14F-4D97-AF65-F5344CB8AC3E}">
        <p14:creationId xmlns:p14="http://schemas.microsoft.com/office/powerpoint/2010/main" val="647055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348E84-966E-4CE0-B480-CF589A13A6AE}" type="datetime1">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28.07.2022</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t>Alt bilgi ekleme</a:t>
            </a:r>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9" name="Slide Number Placeholder 8"/>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01CF334-2D5C-4859-84A6-CA7E6E43FAEB}" type="slidenum">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Tree>
    <p:extLst>
      <p:ext uri="{BB962C8B-B14F-4D97-AF65-F5344CB8AC3E}">
        <p14:creationId xmlns:p14="http://schemas.microsoft.com/office/powerpoint/2010/main" val="2874263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801780-ECC2-4C2D-BDAA-21EF429DC4C0}" type="datetime1">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28.07.2022</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t>Alt bilgi ekleme</a:t>
            </a:r>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5" name="Slide Number Placeholder 4"/>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01CF334-2D5C-4859-84A6-CA7E6E43FAEB}" type="slidenum">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Tree>
    <p:extLst>
      <p:ext uri="{BB962C8B-B14F-4D97-AF65-F5344CB8AC3E}">
        <p14:creationId xmlns:p14="http://schemas.microsoft.com/office/powerpoint/2010/main" val="2158206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8DF927-CEEB-4C16-9DA0-C945004A23FB}" type="datetime1">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28.07.2022</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8" name="Footer Placeholder 7"/>
          <p:cNvSpPr>
            <a:spLocks noGrp="1"/>
          </p:cNvSpPr>
          <p:nvPr>
            <p:ph type="ftr" sz="quarter" idx="11"/>
          </p:nvPr>
        </p:nvSpPr>
        <p:spPr/>
        <p:txBody>
          <a:bodyPr/>
          <a:lstStyle>
            <a:lvl1pPr>
              <a:defRPr>
                <a:solidFill>
                  <a:srgbClr val="FFFFFF"/>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t>Alt bilgi ekleme</a:t>
            </a:r>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9" name="Slide Number Placeholder 8"/>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01CF334-2D5C-4859-84A6-CA7E6E43FAEB}" type="slidenum">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Tree>
    <p:extLst>
      <p:ext uri="{BB962C8B-B14F-4D97-AF65-F5344CB8AC3E}">
        <p14:creationId xmlns:p14="http://schemas.microsoft.com/office/powerpoint/2010/main" val="1780888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6460E0F-F634-4202-944A-81A570460D6E}" type="datetime1">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28.07.2022</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t>Alt bilgi ekleme</a:t>
            </a:r>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01CF334-2D5C-4859-84A6-CA7E6E43FAEB}" type="slidenum">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Tree>
    <p:extLst>
      <p:ext uri="{BB962C8B-B14F-4D97-AF65-F5344CB8AC3E}">
        <p14:creationId xmlns:p14="http://schemas.microsoft.com/office/powerpoint/2010/main" val="453252545"/>
      </p:ext>
    </p:extLst>
  </p:cSld>
  <p:clrMapOvr>
    <a:masterClrMapping/>
  </p:clrMapOvr>
  <p:timing>
    <p:tnLst>
      <p:par>
        <p:cTn id="1" dur="indefinite" restart="never" nodeType="tmRoot"/>
      </p:par>
    </p:tnLst>
  </p:timing>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28F3EED-3B1C-427B-881A-D394A320AB65}" type="datetimeFigureOut">
              <a:rPr lang="tr-TR" smtClean="0"/>
              <a:t>28.07.2022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1CE8E1-B2BB-45FC-B663-3B5E01231DB8}" type="slidenum">
              <a:rPr lang="tr-TR" smtClean="0"/>
              <a:t>‹#›</a:t>
            </a:fld>
            <a:endParaRPr lang="tr-TR"/>
          </a:p>
        </p:txBody>
      </p:sp>
    </p:spTree>
    <p:extLst>
      <p:ext uri="{BB962C8B-B14F-4D97-AF65-F5344CB8AC3E}">
        <p14:creationId xmlns:p14="http://schemas.microsoft.com/office/powerpoint/2010/main" val="3697483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460E0F-F634-4202-944A-81A570460D6E}" type="datetime1">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28.07.2022</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t>Alt bilgi ekleme</a:t>
            </a:r>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7" name="Slide Number Placeholder 6"/>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01CF334-2D5C-4859-84A6-CA7E6E43FAEB}" type="slidenum">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Tree>
    <p:extLst>
      <p:ext uri="{BB962C8B-B14F-4D97-AF65-F5344CB8AC3E}">
        <p14:creationId xmlns:p14="http://schemas.microsoft.com/office/powerpoint/2010/main" val="583774069"/>
      </p:ext>
    </p:extLst>
  </p:cSld>
  <p:clrMapOvr>
    <a:masterClrMapping/>
  </p:clrMapOvr>
  <p:timing>
    <p:tnLst>
      <p:par>
        <p:cTn id="1" dur="indefinite" restart="never" nodeType="tmRoot"/>
      </p:par>
    </p:tnLst>
  </p:timing>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9EEB432-0F81-468F-9C81-D98E6251982E}" type="datetime1">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28.07.2022</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t>Alt bilgi ekleme</a:t>
            </a:r>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01CF334-2D5C-4859-84A6-CA7E6E43FAEB}" type="slidenum">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Tree>
    <p:extLst>
      <p:ext uri="{BB962C8B-B14F-4D97-AF65-F5344CB8AC3E}">
        <p14:creationId xmlns:p14="http://schemas.microsoft.com/office/powerpoint/2010/main" val="619740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40AC6D-EC80-4B67-8E12-C47119B0A787}" type="datetime1">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28.07.2022</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t>Alt bilgi ekleme</a:t>
            </a:r>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01CF334-2D5C-4859-84A6-CA7E6E43FAEB}" type="slidenum">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Tree>
    <p:extLst>
      <p:ext uri="{BB962C8B-B14F-4D97-AF65-F5344CB8AC3E}">
        <p14:creationId xmlns:p14="http://schemas.microsoft.com/office/powerpoint/2010/main" val="1257780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4ECE41-1B26-4D5C-BAEB-D19974A5923B}" type="datetime1">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28.07.2022</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t>Alt bilgi ekleme</a:t>
            </a:r>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01CF334-2D5C-4859-84A6-CA7E6E43FAEB}" type="slidenum">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306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48DA78D-FCBB-43BF-89EF-F1565416AE85}" type="datetime1">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28.07.2022</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t>Alt bilgi ekleme</a:t>
            </a:r>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01CF334-2D5C-4859-84A6-CA7E6E43FAEB}" type="slidenum">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Tree>
    <p:extLst>
      <p:ext uri="{BB962C8B-B14F-4D97-AF65-F5344CB8AC3E}">
        <p14:creationId xmlns:p14="http://schemas.microsoft.com/office/powerpoint/2010/main" val="1743804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460E0F-F634-4202-944A-81A570460D6E}" type="datetime1">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28.07.2022</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t>Alt bilgi ekleme</a:t>
            </a:r>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01CF334-2D5C-4859-84A6-CA7E6E43FAEB}" type="slidenum">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7918764"/>
      </p:ext>
    </p:extLst>
  </p:cSld>
  <p:clrMapOvr>
    <a:masterClrMapping/>
  </p:clrMapOvr>
  <p:timing>
    <p:tnLst>
      <p:par>
        <p:cTn id="1" dur="indefinite" restart="never" nodeType="tmRoot"/>
      </p:par>
    </p:tnLst>
  </p:timing>
  <p:hf sldNum="0"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42A79D6-D8FF-40F8-99E5-622AAA150D25}" type="datetime1">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28.07.2022</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t>Alt bilgi ekleme</a:t>
            </a:r>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7" name="Slide Number Placeholder 6"/>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01CF334-2D5C-4859-84A6-CA7E6E43FAEB}" type="slidenum">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Tree>
    <p:extLst>
      <p:ext uri="{BB962C8B-B14F-4D97-AF65-F5344CB8AC3E}">
        <p14:creationId xmlns:p14="http://schemas.microsoft.com/office/powerpoint/2010/main" val="2056263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348E84-966E-4CE0-B480-CF589A13A6AE}" type="datetime1">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28.07.2022</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t>Alt bilgi ekleme</a:t>
            </a:r>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9" name="Slide Number Placeholder 8"/>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01CF334-2D5C-4859-84A6-CA7E6E43FAEB}" type="slidenum">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Tree>
    <p:extLst>
      <p:ext uri="{BB962C8B-B14F-4D97-AF65-F5344CB8AC3E}">
        <p14:creationId xmlns:p14="http://schemas.microsoft.com/office/powerpoint/2010/main" val="1244453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801780-ECC2-4C2D-BDAA-21EF429DC4C0}" type="datetime1">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28.07.2022</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t>Alt bilgi ekleme</a:t>
            </a:r>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5" name="Slide Number Placeholder 4"/>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01CF334-2D5C-4859-84A6-CA7E6E43FAEB}" type="slidenum">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Tree>
    <p:extLst>
      <p:ext uri="{BB962C8B-B14F-4D97-AF65-F5344CB8AC3E}">
        <p14:creationId xmlns:p14="http://schemas.microsoft.com/office/powerpoint/2010/main" val="3100477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8DF927-CEEB-4C16-9DA0-C945004A23FB}" type="datetime1">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28.07.2022</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8" name="Footer Placeholder 7"/>
          <p:cNvSpPr>
            <a:spLocks noGrp="1"/>
          </p:cNvSpPr>
          <p:nvPr>
            <p:ph type="ftr" sz="quarter" idx="11"/>
          </p:nvPr>
        </p:nvSpPr>
        <p:spPr/>
        <p:txBody>
          <a:bodyPr/>
          <a:lstStyle>
            <a:lvl1pPr>
              <a:defRPr>
                <a:solidFill>
                  <a:srgbClr val="FFFFFF"/>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t>Alt bilgi ekleme</a:t>
            </a:r>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9" name="Slide Number Placeholder 8"/>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01CF334-2D5C-4859-84A6-CA7E6E43FAEB}" type="slidenum">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Tree>
    <p:extLst>
      <p:ext uri="{BB962C8B-B14F-4D97-AF65-F5344CB8AC3E}">
        <p14:creationId xmlns:p14="http://schemas.microsoft.com/office/powerpoint/2010/main" val="3920958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28F3EED-3B1C-427B-881A-D394A320AB65}" type="datetimeFigureOut">
              <a:rPr lang="tr-TR" smtClean="0"/>
              <a:t>28.07.2022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1CE8E1-B2BB-45FC-B663-3B5E01231DB8}" type="slidenum">
              <a:rPr lang="tr-TR" smtClean="0"/>
              <a:t>‹#›</a:t>
            </a:fld>
            <a:endParaRPr lang="tr-TR"/>
          </a:p>
        </p:txBody>
      </p:sp>
    </p:spTree>
    <p:extLst>
      <p:ext uri="{BB962C8B-B14F-4D97-AF65-F5344CB8AC3E}">
        <p14:creationId xmlns:p14="http://schemas.microsoft.com/office/powerpoint/2010/main" val="5291487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6460E0F-F634-4202-944A-81A570460D6E}" type="datetime1">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28.07.2022</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t>Alt bilgi ekleme</a:t>
            </a:r>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01CF334-2D5C-4859-84A6-CA7E6E43FAEB}" type="slidenum">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Tree>
    <p:extLst>
      <p:ext uri="{BB962C8B-B14F-4D97-AF65-F5344CB8AC3E}">
        <p14:creationId xmlns:p14="http://schemas.microsoft.com/office/powerpoint/2010/main" val="520494004"/>
      </p:ext>
    </p:extLst>
  </p:cSld>
  <p:clrMapOvr>
    <a:masterClrMapping/>
  </p:clrMapOvr>
  <p:timing>
    <p:tnLst>
      <p:par>
        <p:cTn id="1" dur="indefinite" restart="never" nodeType="tmRoot"/>
      </p:par>
    </p:tnLst>
  </p:timing>
  <p:hf sldNum="0"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460E0F-F634-4202-944A-81A570460D6E}" type="datetime1">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28.07.2022</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t>Alt bilgi ekleme</a:t>
            </a:r>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7" name="Slide Number Placeholder 6"/>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01CF334-2D5C-4859-84A6-CA7E6E43FAEB}" type="slidenum">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Tree>
    <p:extLst>
      <p:ext uri="{BB962C8B-B14F-4D97-AF65-F5344CB8AC3E}">
        <p14:creationId xmlns:p14="http://schemas.microsoft.com/office/powerpoint/2010/main" val="1015392004"/>
      </p:ext>
    </p:extLst>
  </p:cSld>
  <p:clrMapOvr>
    <a:masterClrMapping/>
  </p:clrMapOvr>
  <p:timing>
    <p:tnLst>
      <p:par>
        <p:cTn id="1" dur="indefinite" restart="never" nodeType="tmRoot"/>
      </p:par>
    </p:tnLst>
  </p:timing>
  <p:hf sldNum="0"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9EEB432-0F81-468F-9C81-D98E6251982E}" type="datetime1">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28.07.2022</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t>Alt bilgi ekleme</a:t>
            </a:r>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01CF334-2D5C-4859-84A6-CA7E6E43FAEB}" type="slidenum">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Tree>
    <p:extLst>
      <p:ext uri="{BB962C8B-B14F-4D97-AF65-F5344CB8AC3E}">
        <p14:creationId xmlns:p14="http://schemas.microsoft.com/office/powerpoint/2010/main" val="3851257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40AC6D-EC80-4B67-8E12-C47119B0A787}" type="datetime1">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28.07.2022</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t>Alt bilgi ekleme</a:t>
            </a:r>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01CF334-2D5C-4859-84A6-CA7E6E43FAEB}" type="slidenum">
              <a:rPr kumimoji="0" lang="tr-TR" sz="1200" b="0" i="0" u="none" strike="noStrike" kern="1200" cap="none" spc="0" normalizeH="0" baseline="0" noProof="0" smtClean="0">
                <a:ln>
                  <a:noFill/>
                </a:ln>
                <a:solidFill>
                  <a:prstClr val="black"/>
                </a:solidFill>
                <a:effectLst/>
                <a:uLnTx/>
                <a:uFillTx/>
                <a:latin typeface="Century Gothic"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Tree>
    <p:extLst>
      <p:ext uri="{BB962C8B-B14F-4D97-AF65-F5344CB8AC3E}">
        <p14:creationId xmlns:p14="http://schemas.microsoft.com/office/powerpoint/2010/main" val="450097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28F3EED-3B1C-427B-881A-D394A320AB65}" type="datetimeFigureOut">
              <a:rPr lang="tr-TR" smtClean="0"/>
              <a:t>28.07.2022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E1CE8E1-B2BB-45FC-B663-3B5E01231DB8}" type="slidenum">
              <a:rPr lang="tr-TR" smtClean="0"/>
              <a:t>‹#›</a:t>
            </a:fld>
            <a:endParaRPr lang="tr-TR"/>
          </a:p>
        </p:txBody>
      </p:sp>
    </p:spTree>
    <p:extLst>
      <p:ext uri="{BB962C8B-B14F-4D97-AF65-F5344CB8AC3E}">
        <p14:creationId xmlns:p14="http://schemas.microsoft.com/office/powerpoint/2010/main" val="458913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28F3EED-3B1C-427B-881A-D394A320AB65}" type="datetimeFigureOut">
              <a:rPr lang="tr-TR" smtClean="0"/>
              <a:t>28.07.2022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E1CE8E1-B2BB-45FC-B663-3B5E01231DB8}" type="slidenum">
              <a:rPr lang="tr-TR" smtClean="0"/>
              <a:t>‹#›</a:t>
            </a:fld>
            <a:endParaRPr lang="tr-TR"/>
          </a:p>
        </p:txBody>
      </p:sp>
    </p:spTree>
    <p:extLst>
      <p:ext uri="{BB962C8B-B14F-4D97-AF65-F5344CB8AC3E}">
        <p14:creationId xmlns:p14="http://schemas.microsoft.com/office/powerpoint/2010/main" val="152375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28F3EED-3B1C-427B-881A-D394A320AB65}" type="datetimeFigureOut">
              <a:rPr lang="tr-TR" smtClean="0"/>
              <a:t>28.07.2022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E1CE8E1-B2BB-45FC-B663-3B5E01231DB8}" type="slidenum">
              <a:rPr lang="tr-TR" smtClean="0"/>
              <a:t>‹#›</a:t>
            </a:fld>
            <a:endParaRPr lang="tr-TR"/>
          </a:p>
        </p:txBody>
      </p:sp>
    </p:spTree>
    <p:extLst>
      <p:ext uri="{BB962C8B-B14F-4D97-AF65-F5344CB8AC3E}">
        <p14:creationId xmlns:p14="http://schemas.microsoft.com/office/powerpoint/2010/main" val="2863910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28F3EED-3B1C-427B-881A-D394A320AB65}" type="datetimeFigureOut">
              <a:rPr lang="tr-TR" smtClean="0"/>
              <a:t>28.07.2022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E1CE8E1-B2BB-45FC-B663-3B5E01231DB8}" type="slidenum">
              <a:rPr lang="tr-TR" smtClean="0"/>
              <a:t>‹#›</a:t>
            </a:fld>
            <a:endParaRPr lang="tr-TR"/>
          </a:p>
        </p:txBody>
      </p:sp>
    </p:spTree>
    <p:extLst>
      <p:ext uri="{BB962C8B-B14F-4D97-AF65-F5344CB8AC3E}">
        <p14:creationId xmlns:p14="http://schemas.microsoft.com/office/powerpoint/2010/main" val="615558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28F3EED-3B1C-427B-881A-D394A320AB65}" type="datetimeFigureOut">
              <a:rPr lang="tr-TR" smtClean="0"/>
              <a:t>28.07.2022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E1CE8E1-B2BB-45FC-B663-3B5E01231DB8}" type="slidenum">
              <a:rPr lang="tr-TR" smtClean="0"/>
              <a:t>‹#›</a:t>
            </a:fld>
            <a:endParaRPr lang="tr-TR"/>
          </a:p>
        </p:txBody>
      </p:sp>
    </p:spTree>
    <p:extLst>
      <p:ext uri="{BB962C8B-B14F-4D97-AF65-F5344CB8AC3E}">
        <p14:creationId xmlns:p14="http://schemas.microsoft.com/office/powerpoint/2010/main" val="4193118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28F3EED-3B1C-427B-881A-D394A320AB65}" type="datetimeFigureOut">
              <a:rPr lang="tr-TR" smtClean="0"/>
              <a:t>28.07.2022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E1CE8E1-B2BB-45FC-B663-3B5E01231DB8}" type="slidenum">
              <a:rPr lang="tr-TR" smtClean="0"/>
              <a:t>‹#›</a:t>
            </a:fld>
            <a:endParaRPr lang="tr-TR"/>
          </a:p>
        </p:txBody>
      </p:sp>
    </p:spTree>
    <p:extLst>
      <p:ext uri="{BB962C8B-B14F-4D97-AF65-F5344CB8AC3E}">
        <p14:creationId xmlns:p14="http://schemas.microsoft.com/office/powerpoint/2010/main" val="1688362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F3EED-3B1C-427B-881A-D394A320AB65}" type="datetimeFigureOut">
              <a:rPr lang="tr-TR" smtClean="0"/>
              <a:t>28.07.2022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1CE8E1-B2BB-45FC-B663-3B5E01231DB8}" type="slidenum">
              <a:rPr lang="tr-TR" smtClean="0"/>
              <a:t>‹#›</a:t>
            </a:fld>
            <a:endParaRPr lang="tr-TR"/>
          </a:p>
        </p:txBody>
      </p:sp>
    </p:spTree>
    <p:extLst>
      <p:ext uri="{BB962C8B-B14F-4D97-AF65-F5344CB8AC3E}">
        <p14:creationId xmlns:p14="http://schemas.microsoft.com/office/powerpoint/2010/main" val="4071009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28F3EED-3B1C-427B-881A-D394A320AB65}" type="datetimeFigureOut">
              <a:rPr lang="tr-TR" smtClean="0"/>
              <a:t>28.07.2022</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E1CE8E1-B2BB-45FC-B663-3B5E01231DB8}"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705749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28F3EED-3B1C-427B-881A-D394A320AB65}" type="datetimeFigureOut">
              <a:rPr lang="tr-TR" smtClean="0"/>
              <a:t>28.07.2022</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E1CE8E1-B2BB-45FC-B663-3B5E01231DB8}"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533998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BEBA8EAE-BF5A-486C-A8C5-ECC9F3942E4B}">
                <a14:imgProps xmlns:a14="http://schemas.microsoft.com/office/drawing/2010/main">
                  <a14:imgLayer r:embed="rId3">
                    <a14:imgEffect>
                      <a14:artisticPhotocopy/>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latin typeface="Cambria" panose="02040503050406030204" pitchFamily="18" charset="0"/>
                <a:ea typeface="Cambria" panose="02040503050406030204" pitchFamily="18" charset="0"/>
              </a:rPr>
              <a:t>YARGI KARARLARININ UYGULANMASI</a:t>
            </a:r>
            <a:endParaRPr lang="tr-TR" dirty="0">
              <a:latin typeface="Cambria" panose="02040503050406030204" pitchFamily="18" charset="0"/>
              <a:ea typeface="Cambria" panose="02040503050406030204" pitchFamily="18" charset="0"/>
            </a:endParaRPr>
          </a:p>
        </p:txBody>
      </p:sp>
      <p:sp>
        <p:nvSpPr>
          <p:cNvPr id="3" name="Alt Başlık 2"/>
          <p:cNvSpPr>
            <a:spLocks noGrp="1"/>
          </p:cNvSpPr>
          <p:nvPr>
            <p:ph type="subTitle" idx="1"/>
          </p:nvPr>
        </p:nvSpPr>
        <p:spPr>
          <a:xfrm>
            <a:off x="1494813" y="4925004"/>
            <a:ext cx="9144000" cy="1655762"/>
          </a:xfrm>
        </p:spPr>
        <p:txBody>
          <a:bodyPr>
            <a:normAutofit/>
          </a:bodyPr>
          <a:lstStyle/>
          <a:p>
            <a:pPr>
              <a:spcBef>
                <a:spcPts val="0"/>
              </a:spcBef>
            </a:pPr>
            <a:r>
              <a:rPr lang="tr-TR" sz="1800" dirty="0" smtClean="0">
                <a:latin typeface="Calisto MT" panose="02040603050505030304" pitchFamily="18" charset="0"/>
                <a:ea typeface="Cambria" panose="02040503050406030204" pitchFamily="18" charset="0"/>
              </a:rPr>
              <a:t>Yasin AKKAYA</a:t>
            </a:r>
          </a:p>
          <a:p>
            <a:pPr>
              <a:spcBef>
                <a:spcPts val="0"/>
              </a:spcBef>
            </a:pPr>
            <a:endParaRPr lang="tr-TR" sz="1000" dirty="0" smtClean="0">
              <a:latin typeface="Calisto MT" panose="02040603050505030304" pitchFamily="18" charset="0"/>
              <a:ea typeface="Cambria" panose="02040503050406030204" pitchFamily="18" charset="0"/>
            </a:endParaRPr>
          </a:p>
          <a:p>
            <a:pPr>
              <a:spcBef>
                <a:spcPts val="0"/>
              </a:spcBef>
            </a:pPr>
            <a:r>
              <a:rPr lang="tr-TR" sz="1800" dirty="0" smtClean="0">
                <a:latin typeface="Calisto MT" panose="02040603050505030304" pitchFamily="18" charset="0"/>
                <a:ea typeface="Cambria" panose="02040503050406030204" pitchFamily="18" charset="0"/>
              </a:rPr>
              <a:t>Isparta Uygulamalı Bilimler Üniversitesi</a:t>
            </a:r>
          </a:p>
          <a:p>
            <a:pPr>
              <a:spcBef>
                <a:spcPts val="0"/>
              </a:spcBef>
            </a:pPr>
            <a:r>
              <a:rPr lang="tr-TR" sz="1800" dirty="0" smtClean="0">
                <a:latin typeface="Calisto MT" panose="02040603050505030304" pitchFamily="18" charset="0"/>
                <a:ea typeface="Cambria" panose="02040503050406030204" pitchFamily="18" charset="0"/>
              </a:rPr>
              <a:t>Personel Daire Başkanlığı</a:t>
            </a:r>
          </a:p>
          <a:p>
            <a:pPr>
              <a:spcBef>
                <a:spcPts val="0"/>
              </a:spcBef>
            </a:pPr>
            <a:r>
              <a:rPr lang="tr-TR" sz="1800" dirty="0" smtClean="0">
                <a:latin typeface="Calisto MT" panose="02040603050505030304" pitchFamily="18" charset="0"/>
                <a:ea typeface="Cambria" panose="02040503050406030204" pitchFamily="18" charset="0"/>
              </a:rPr>
              <a:t>Şube Müdürü</a:t>
            </a:r>
          </a:p>
          <a:p>
            <a:pPr>
              <a:spcBef>
                <a:spcPts val="0"/>
              </a:spcBef>
            </a:pPr>
            <a:r>
              <a:rPr lang="tr-TR" sz="1000" dirty="0" smtClean="0">
                <a:latin typeface="Calisto MT" panose="02040603050505030304" pitchFamily="18" charset="0"/>
                <a:ea typeface="Cambria" panose="02040503050406030204" pitchFamily="18" charset="0"/>
              </a:rPr>
              <a:t>28.07.2022</a:t>
            </a:r>
            <a:endParaRPr lang="tr-TR" sz="1000" dirty="0">
              <a:latin typeface="Calisto MT" panose="02040603050505030304" pitchFamily="18" charset="0"/>
              <a:ea typeface="Cambria" panose="02040503050406030204" pitchFamily="18" charset="0"/>
            </a:endParaRPr>
          </a:p>
        </p:txBody>
      </p:sp>
    </p:spTree>
    <p:extLst>
      <p:ext uri="{BB962C8B-B14F-4D97-AF65-F5344CB8AC3E}">
        <p14:creationId xmlns:p14="http://schemas.microsoft.com/office/powerpoint/2010/main" val="3636210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pPr algn="l" rtl="0"/>
            <a:r>
              <a:rPr lang="tr-TR" sz="3600" dirty="0" smtClean="0">
                <a:solidFill>
                  <a:schemeClr val="accent5">
                    <a:lumMod val="50000"/>
                  </a:schemeClr>
                </a:solidFill>
                <a:latin typeface="Cambria" panose="02040503050406030204" pitchFamily="18" charset="0"/>
                <a:ea typeface="Cambria" panose="02040503050406030204" pitchFamily="18" charset="0"/>
              </a:rPr>
              <a:t>Kararların Sonuçları ve Uygulanması</a:t>
            </a:r>
            <a:endParaRPr lang="tr-TR" sz="3600" dirty="0">
              <a:solidFill>
                <a:schemeClr val="accent5">
                  <a:lumMod val="50000"/>
                </a:schemeClr>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indent="0" algn="just">
              <a:spcBef>
                <a:spcPts val="0"/>
              </a:spcBef>
              <a:spcAft>
                <a:spcPts val="0"/>
              </a:spcAft>
              <a:buNone/>
            </a:pPr>
            <a:endParaRPr lang="tr-TR" sz="1600" dirty="0" smtClean="0">
              <a:latin typeface="Cambria" panose="02040503050406030204" pitchFamily="18" charset="0"/>
              <a:ea typeface="Cambria" panose="02040503050406030204" pitchFamily="18" charset="0"/>
            </a:endParaRPr>
          </a:p>
          <a:p>
            <a:pPr marL="0" lvl="1" indent="0" algn="just">
              <a:spcBef>
                <a:spcPts val="0"/>
              </a:spcBef>
              <a:spcAft>
                <a:spcPts val="0"/>
              </a:spcAft>
              <a:buNone/>
              <a:tabLst>
                <a:tab pos="357188" algn="l"/>
              </a:tabLst>
            </a:pPr>
            <a:r>
              <a:rPr lang="tr-TR" sz="14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2577 sayılı İdari Yargılama Usulü Kanunun 28 </a:t>
            </a:r>
            <a:r>
              <a:rPr lang="tr-TR" sz="1600" dirty="0" err="1" smtClean="0">
                <a:latin typeface="Cambria" panose="02040503050406030204" pitchFamily="18" charset="0"/>
                <a:ea typeface="Cambria" panose="02040503050406030204" pitchFamily="18" charset="0"/>
              </a:rPr>
              <a:t>nci</a:t>
            </a:r>
            <a:r>
              <a:rPr lang="tr-TR" sz="1600" dirty="0" smtClean="0">
                <a:latin typeface="Cambria" panose="02040503050406030204" pitchFamily="18" charset="0"/>
                <a:ea typeface="Cambria" panose="02040503050406030204" pitchFamily="18" charset="0"/>
              </a:rPr>
              <a:t> maddesi gereğince, </a:t>
            </a:r>
            <a:r>
              <a:rPr lang="tr-TR" sz="1600" dirty="0">
                <a:latin typeface="Cambria" panose="02040503050406030204" pitchFamily="18" charset="0"/>
                <a:ea typeface="Cambria" panose="02040503050406030204" pitchFamily="18" charset="0"/>
              </a:rPr>
              <a:t>Danıştay, bölge idare mahkemeleri, idare ve vergi mahkemelerinin esasa ve yürütmenin durdurulmasına ilişkin kararlarının icaplarına göre idare, gecikmeksizin işlem tesis etmeye veya eylemde bulunmaya mecburdur. Bu süre hiçbir şekilde kararın idareye tebliğinden başlayarak </a:t>
            </a:r>
            <a:r>
              <a:rPr lang="tr-TR" sz="1600" b="1" dirty="0">
                <a:latin typeface="Cambria" panose="02040503050406030204" pitchFamily="18" charset="0"/>
                <a:ea typeface="Cambria" panose="02040503050406030204" pitchFamily="18" charset="0"/>
              </a:rPr>
              <a:t>otuz günü </a:t>
            </a:r>
            <a:r>
              <a:rPr lang="tr-TR" sz="1600" dirty="0">
                <a:latin typeface="Cambria" panose="02040503050406030204" pitchFamily="18" charset="0"/>
                <a:ea typeface="Cambria" panose="02040503050406030204" pitchFamily="18" charset="0"/>
              </a:rPr>
              <a:t>geçemez.	</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endParaRPr lang="tr-TR" sz="1600" dirty="0" smtClean="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a:t>
            </a:r>
            <a:r>
              <a:rPr lang="tr-TR" sz="1600" i="1" dirty="0" smtClean="0">
                <a:latin typeface="Cambria" panose="02040503050406030204" pitchFamily="18" charset="0"/>
                <a:ea typeface="Cambria" panose="02040503050406030204" pitchFamily="18" charset="0"/>
              </a:rPr>
              <a:t>İdari </a:t>
            </a:r>
            <a:r>
              <a:rPr lang="tr-TR" sz="1600" i="1" dirty="0">
                <a:latin typeface="Cambria" panose="02040503050406030204" pitchFamily="18" charset="0"/>
                <a:ea typeface="Cambria" panose="02040503050406030204" pitchFamily="18" charset="0"/>
              </a:rPr>
              <a:t>işleyiş nedeniyle oluşabilecek olası gecikmeler için öngörülen 30 günlük sürenin, karar gereklerinin yerine getirilmesinin geciktirilmesi amacıyla kullanılması hukuken olanaklı değildir. Dolayısıyla, bu süre idarenin işlem tesis etmesi gereken en son tarihi belirlemekte olup, 30 günlük sürenin bitimiyle beraber idarenin yargı kararlarının gereklerine göre işlem tesis etmeme yönündeki iradesi ortaya çıkmış </a:t>
            </a:r>
            <a:r>
              <a:rPr lang="tr-TR" sz="1600" i="1" dirty="0" smtClean="0">
                <a:latin typeface="Cambria" panose="02040503050406030204" pitchFamily="18" charset="0"/>
                <a:ea typeface="Cambria" panose="02040503050406030204" pitchFamily="18" charset="0"/>
              </a:rPr>
              <a:t>olacaktır» </a:t>
            </a:r>
            <a:r>
              <a:rPr lang="tr-TR" sz="1600" dirty="0" smtClean="0">
                <a:latin typeface="Cambria" panose="02040503050406030204" pitchFamily="18" charset="0"/>
                <a:ea typeface="Cambria" panose="02040503050406030204" pitchFamily="18" charset="0"/>
              </a:rPr>
              <a:t>(İDDK 2007/557 E., 2011/112 K.).</a:t>
            </a:r>
            <a:endParaRPr lang="tr-TR" sz="1600" dirty="0">
              <a:latin typeface="Cambria" panose="02040503050406030204" pitchFamily="18" charset="0"/>
              <a:ea typeface="Cambria" panose="02040503050406030204" pitchFamily="18" charset="0"/>
            </a:endParaRPr>
          </a:p>
          <a:p>
            <a:pPr algn="just">
              <a:spcBef>
                <a:spcPts val="0"/>
              </a:spcBef>
              <a:spcAft>
                <a:spcPts val="0"/>
              </a:spcAft>
            </a:pPr>
            <a:endParaRPr lang="tr-TR" sz="1600" dirty="0" smtClean="0">
              <a:latin typeface="Cambria" panose="02040503050406030204" pitchFamily="18" charset="0"/>
              <a:ea typeface="Cambria" panose="02040503050406030204" pitchFamily="18" charset="0"/>
            </a:endParaRPr>
          </a:p>
          <a:p>
            <a:pPr marL="91440" lvl="1" indent="-91440" algn="just">
              <a:spcBef>
                <a:spcPts val="0"/>
              </a:spcBef>
              <a:spcAft>
                <a:spcPts val="0"/>
              </a:spcAft>
              <a:buSzPct val="100000"/>
              <a:buFont typeface="Calibri" panose="020F0502020204030204" pitchFamily="34" charset="0"/>
              <a:buChar char=" "/>
            </a:pPr>
            <a:r>
              <a:rPr lang="tr-TR" dirty="0">
                <a:latin typeface="Cambria" panose="02040503050406030204" pitchFamily="18" charset="0"/>
                <a:ea typeface="Cambria" panose="02040503050406030204" pitchFamily="18" charset="0"/>
              </a:rPr>
              <a:t>*** Süresi içinde icabına göre yerine getirilmeyen mahkeme kararlarından dolayı idari (disiplin), mali ve cezai sorumluluk doğabilir.</a:t>
            </a:r>
          </a:p>
          <a:p>
            <a:pPr marL="201168" lvl="1" indent="0" algn="just">
              <a:spcBef>
                <a:spcPts val="0"/>
              </a:spcBef>
              <a:spcAft>
                <a:spcPts val="0"/>
              </a:spcAft>
              <a:buNone/>
            </a:pPr>
            <a:endParaRPr lang="tr-TR" sz="1400" dirty="0" smtClean="0">
              <a:latin typeface="Cambria" panose="02040503050406030204" pitchFamily="18" charset="0"/>
              <a:ea typeface="Cambria" panose="02040503050406030204" pitchFamily="18" charset="0"/>
            </a:endParaRPr>
          </a:p>
          <a:p>
            <a:pPr marL="201168" lvl="1" indent="0" algn="just">
              <a:spcBef>
                <a:spcPts val="0"/>
              </a:spcBef>
              <a:spcAft>
                <a:spcPts val="0"/>
              </a:spcAft>
              <a:buNone/>
            </a:pPr>
            <a:r>
              <a:rPr lang="tr-TR" sz="1400" b="1" dirty="0" smtClean="0">
                <a:solidFill>
                  <a:srgbClr val="002060"/>
                </a:solidFill>
                <a:latin typeface="Cambria" panose="02040503050406030204" pitchFamily="18" charset="0"/>
                <a:ea typeface="Cambria" panose="02040503050406030204" pitchFamily="18" charset="0"/>
              </a:rPr>
              <a:t>Not: </a:t>
            </a:r>
            <a:r>
              <a:rPr lang="tr-TR" sz="1400" dirty="0" smtClean="0">
                <a:solidFill>
                  <a:srgbClr val="0070C0"/>
                </a:solidFill>
                <a:latin typeface="Cambria" panose="02040503050406030204" pitchFamily="18" charset="0"/>
                <a:ea typeface="Cambria" panose="02040503050406030204" pitchFamily="18" charset="0"/>
              </a:rPr>
              <a:t>Ancak davalı idarenin haricinde dava konusu kararın gereği ile ilgili olarak farklı kurumlarca da başkaca işlem tesis edilmesi zorunlu durumlarda konunun bu hususiyet çerçevesinde değerlendirilmesi gerekmektedir. Ancak bu değerlendirme sorumluluğu ortadan kaldırmak için değil sorumluluğu en aza indirmek ya da paylaşmak için olmalıdır. Bunun için de davalı idarenin kendi üzerine düşen işlemler için ivedi olarak harekete geçmesi gerekir. </a:t>
            </a:r>
          </a:p>
          <a:p>
            <a:pPr algn="just">
              <a:spcBef>
                <a:spcPts val="0"/>
              </a:spcBef>
              <a:spcAft>
                <a:spcPts val="0"/>
              </a:spcAft>
            </a:pPr>
            <a:endParaRPr lang="tr-TR"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870426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pPr algn="l" rtl="0"/>
            <a:r>
              <a:rPr lang="tr-TR" sz="3600" dirty="0" smtClean="0">
                <a:solidFill>
                  <a:schemeClr val="accent5">
                    <a:lumMod val="50000"/>
                  </a:schemeClr>
                </a:solidFill>
                <a:latin typeface="Cambria" panose="02040503050406030204" pitchFamily="18" charset="0"/>
                <a:ea typeface="Cambria" panose="02040503050406030204" pitchFamily="18" charset="0"/>
              </a:rPr>
              <a:t>Kararların Sonuçları ve Uygulanması</a:t>
            </a:r>
            <a:endParaRPr lang="tr-TR" sz="3600" dirty="0">
              <a:solidFill>
                <a:schemeClr val="accent5">
                  <a:lumMod val="50000"/>
                </a:schemeClr>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lvl="1" indent="0" algn="just">
              <a:spcBef>
                <a:spcPts val="0"/>
              </a:spcBef>
              <a:spcAft>
                <a:spcPts val="0"/>
              </a:spcAft>
              <a:buNone/>
              <a:tabLst>
                <a:tab pos="357188" algn="l"/>
              </a:tabLst>
            </a:pPr>
            <a:endParaRPr lang="tr-TR" sz="800" dirty="0" smtClean="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 </a:t>
            </a:r>
            <a:r>
              <a:rPr lang="tr-TR" sz="1600" i="1" dirty="0" smtClean="0">
                <a:latin typeface="Cambria" panose="02040503050406030204" pitchFamily="18" charset="0"/>
                <a:ea typeface="Cambria" panose="02040503050406030204" pitchFamily="18" charset="0"/>
              </a:rPr>
              <a:t>«2577 </a:t>
            </a:r>
            <a:r>
              <a:rPr lang="tr-TR" sz="1600" i="1" dirty="0">
                <a:latin typeface="Cambria" panose="02040503050406030204" pitchFamily="18" charset="0"/>
                <a:ea typeface="Cambria" panose="02040503050406030204" pitchFamily="18" charset="0"/>
              </a:rPr>
              <a:t>sayılı İdari Yargılama Usulü Yasası'nın 28. maddesinde düzenlenen 30 günlük sürenin ilgilinin eylemli olarak göreve başlatılması için öngörülen en fazla süre olduğu anlaşılmaktadır. Bu süre içerisinde ilgilinin göreve başlatmasına yönelik işlemlerin başlatılmış olması yargı kararı gereğinin yerine getirildiği biçiminde </a:t>
            </a:r>
            <a:r>
              <a:rPr lang="tr-TR" sz="1600" i="1" dirty="0" smtClean="0">
                <a:latin typeface="Cambria" panose="02040503050406030204" pitchFamily="18" charset="0"/>
                <a:ea typeface="Cambria" panose="02040503050406030204" pitchFamily="18" charset="0"/>
              </a:rPr>
              <a:t>yorumlanamaz.»</a:t>
            </a:r>
            <a:r>
              <a:rPr lang="tr-TR" sz="1600" dirty="0" smtClean="0">
                <a:latin typeface="Cambria" panose="02040503050406030204" pitchFamily="18" charset="0"/>
                <a:ea typeface="Cambria" panose="02040503050406030204" pitchFamily="18" charset="0"/>
              </a:rPr>
              <a:t> (Yargıtay HGK, 2013/4-1553 E., 2015/11K.)</a:t>
            </a:r>
          </a:p>
          <a:p>
            <a:pPr marL="91440" lvl="1" indent="-91440" algn="just">
              <a:spcBef>
                <a:spcPts val="0"/>
              </a:spcBef>
              <a:spcAft>
                <a:spcPts val="0"/>
              </a:spcAft>
              <a:buSzPct val="100000"/>
              <a:buFont typeface="Calibri" panose="020F0502020204030204" pitchFamily="34" charset="0"/>
              <a:buChar char=" "/>
            </a:pPr>
            <a:endParaRPr lang="tr-TR" sz="1000" dirty="0" smtClean="0">
              <a:latin typeface="Cambria" panose="02040503050406030204" pitchFamily="18" charset="0"/>
              <a:ea typeface="Cambria" panose="02040503050406030204" pitchFamily="18" charset="0"/>
            </a:endParaRPr>
          </a:p>
          <a:p>
            <a:pPr marL="91440" lvl="1" indent="-91440" algn="just">
              <a:spcBef>
                <a:spcPts val="0"/>
              </a:spcBef>
              <a:spcAft>
                <a:spcPts val="0"/>
              </a:spcAft>
              <a:buSzPct val="100000"/>
              <a:buFont typeface="Calibri" panose="020F0502020204030204" pitchFamily="34" charset="0"/>
              <a:buChar char=" "/>
            </a:pPr>
            <a:r>
              <a:rPr lang="tr-TR" sz="1600" dirty="0">
                <a:latin typeface="Cambria" panose="02040503050406030204" pitchFamily="18" charset="0"/>
                <a:ea typeface="Cambria" panose="02040503050406030204" pitchFamily="18" charset="0"/>
              </a:rPr>
              <a:t>- </a:t>
            </a:r>
            <a:r>
              <a:rPr lang="tr-TR" sz="1600" i="1" dirty="0" smtClean="0">
                <a:latin typeface="Cambria" panose="02040503050406030204" pitchFamily="18" charset="0"/>
                <a:ea typeface="Cambria" panose="02040503050406030204" pitchFamily="18" charset="0"/>
              </a:rPr>
              <a:t>«Uygulamada</a:t>
            </a:r>
            <a:r>
              <a:rPr lang="tr-TR" sz="1600" i="1" dirty="0">
                <a:latin typeface="Cambria" panose="02040503050406030204" pitchFamily="18" charset="0"/>
                <a:ea typeface="Cambria" panose="02040503050406030204" pitchFamily="18" charset="0"/>
              </a:rPr>
              <a:t>, yargı kararlarını yerine getirmeyenlerin tazminatla sorumlu tutulacakları kabul edilmekte, kararın otuz gün içinde uygulanmamış olması kişisel sorumluluk için yeterli sayılmaktadır. Yargı kararını uygulamak durumunda bulunanların, kararın eksikliğini veya yanlışlığını tartışma yetkileri bulunmadığı gibi bu kararları eksik uygulamaları, uygulamış gibi davranarak işleme yapay bir görüntü vermeleri de kararın uygulandığı sonucunu doğurmaz. Kararın 30 gün içinde uygulanmamış olması kişisel sorumluluk için yeterli </a:t>
            </a:r>
            <a:r>
              <a:rPr lang="tr-TR" sz="1600" i="1" dirty="0" smtClean="0">
                <a:latin typeface="Cambria" panose="02040503050406030204" pitchFamily="18" charset="0"/>
                <a:ea typeface="Cambria" panose="02040503050406030204" pitchFamily="18" charset="0"/>
              </a:rPr>
              <a:t>sayılmaktadır» </a:t>
            </a:r>
            <a:r>
              <a:rPr lang="tr-TR" sz="1600" dirty="0">
                <a:latin typeface="Cambria" panose="02040503050406030204" pitchFamily="18" charset="0"/>
                <a:ea typeface="Cambria" panose="02040503050406030204" pitchFamily="18" charset="0"/>
              </a:rPr>
              <a:t>(Yargıtay HGK, 2013/4-1553 E., 2015/11K.)</a:t>
            </a:r>
          </a:p>
          <a:p>
            <a:pPr marL="91440" lvl="1" indent="-91440" algn="just">
              <a:spcBef>
                <a:spcPts val="0"/>
              </a:spcBef>
              <a:spcAft>
                <a:spcPts val="0"/>
              </a:spcAft>
              <a:buSzPct val="100000"/>
              <a:buFont typeface="Calibri" panose="020F0502020204030204" pitchFamily="34" charset="0"/>
              <a:buChar char=" "/>
            </a:pPr>
            <a:endParaRPr lang="tr-TR" sz="1600" i="1" dirty="0" smtClean="0">
              <a:latin typeface="Cambria" panose="02040503050406030204" pitchFamily="18" charset="0"/>
              <a:ea typeface="Cambria" panose="02040503050406030204" pitchFamily="18" charset="0"/>
            </a:endParaRPr>
          </a:p>
          <a:p>
            <a:pPr marL="91440" lvl="1" indent="-91440" algn="just">
              <a:spcBef>
                <a:spcPts val="0"/>
              </a:spcBef>
              <a:spcAft>
                <a:spcPts val="0"/>
              </a:spcAft>
              <a:buSzPct val="100000"/>
              <a:buFont typeface="Calibri" panose="020F0502020204030204" pitchFamily="34" charset="0"/>
              <a:buChar char=" "/>
            </a:pPr>
            <a:r>
              <a:rPr lang="tr-TR" sz="1600" i="1" dirty="0">
                <a:latin typeface="Cambria" panose="02040503050406030204" pitchFamily="18" charset="0"/>
                <a:ea typeface="Cambria" panose="02040503050406030204" pitchFamily="18" charset="0"/>
              </a:rPr>
              <a:t>- </a:t>
            </a:r>
            <a:r>
              <a:rPr lang="tr-TR" sz="1600" i="1" dirty="0" smtClean="0">
                <a:latin typeface="Cambria" panose="02040503050406030204" pitchFamily="18" charset="0"/>
                <a:ea typeface="Cambria" panose="02040503050406030204" pitchFamily="18" charset="0"/>
              </a:rPr>
              <a:t>«idari </a:t>
            </a:r>
            <a:r>
              <a:rPr lang="tr-TR" sz="1600" i="1" dirty="0">
                <a:latin typeface="Cambria" panose="02040503050406030204" pitchFamily="18" charset="0"/>
                <a:ea typeface="Cambria" panose="02040503050406030204" pitchFamily="18" charset="0"/>
              </a:rPr>
              <a:t>yargı ve Danıştay tarafından verilen yürütmenin durdurulması veya iptal kararlarının salt uygulanmaması, bu kararları uygulamayan kamu görevlilerinin, zararın gerçekleşmesi halinde tazminatla sorumlu tutulmasını gerektirici bir </a:t>
            </a:r>
            <a:r>
              <a:rPr lang="tr-TR" sz="1600" i="1" dirty="0" smtClean="0">
                <a:latin typeface="Cambria" panose="02040503050406030204" pitchFamily="18" charset="0"/>
                <a:ea typeface="Cambria" panose="02040503050406030204" pitchFamily="18" charset="0"/>
              </a:rPr>
              <a:t>olgudur.» </a:t>
            </a:r>
            <a:r>
              <a:rPr lang="tr-TR" sz="1600" dirty="0" smtClean="0">
                <a:latin typeface="Cambria" panose="02040503050406030204" pitchFamily="18" charset="0"/>
                <a:ea typeface="Cambria" panose="02040503050406030204" pitchFamily="18" charset="0"/>
              </a:rPr>
              <a:t>(Yargıtay </a:t>
            </a:r>
            <a:r>
              <a:rPr lang="tr-TR" sz="1600" dirty="0">
                <a:latin typeface="Cambria" panose="02040503050406030204" pitchFamily="18" charset="0"/>
                <a:ea typeface="Cambria" panose="02040503050406030204" pitchFamily="18" charset="0"/>
              </a:rPr>
              <a:t>HGK, </a:t>
            </a:r>
            <a:r>
              <a:rPr lang="tr-TR" sz="1600" dirty="0" smtClean="0">
                <a:latin typeface="Cambria" panose="02040503050406030204" pitchFamily="18" charset="0"/>
                <a:ea typeface="Cambria" panose="02040503050406030204" pitchFamily="18" charset="0"/>
              </a:rPr>
              <a:t>2006/4-309 </a:t>
            </a:r>
            <a:r>
              <a:rPr lang="tr-TR" sz="1600" dirty="0">
                <a:latin typeface="Cambria" panose="02040503050406030204" pitchFamily="18" charset="0"/>
                <a:ea typeface="Cambria" panose="02040503050406030204" pitchFamily="18" charset="0"/>
              </a:rPr>
              <a:t>E., </a:t>
            </a:r>
            <a:r>
              <a:rPr lang="tr-TR" sz="1600" dirty="0" smtClean="0">
                <a:latin typeface="Cambria" panose="02040503050406030204" pitchFamily="18" charset="0"/>
                <a:ea typeface="Cambria" panose="02040503050406030204" pitchFamily="18" charset="0"/>
              </a:rPr>
              <a:t>2006/359 K</a:t>
            </a:r>
            <a:r>
              <a:rPr lang="tr-TR" sz="1600" dirty="0">
                <a:latin typeface="Cambria" panose="02040503050406030204" pitchFamily="18" charset="0"/>
                <a:ea typeface="Cambria" panose="02040503050406030204" pitchFamily="18" charset="0"/>
              </a:rPr>
              <a:t>.)</a:t>
            </a:r>
          </a:p>
          <a:p>
            <a:pPr marL="91440" lvl="1" indent="-91440" algn="just">
              <a:spcBef>
                <a:spcPts val="0"/>
              </a:spcBef>
              <a:spcAft>
                <a:spcPts val="0"/>
              </a:spcAft>
              <a:buSzPct val="100000"/>
              <a:buFont typeface="Calibri" panose="020F0502020204030204" pitchFamily="34" charset="0"/>
              <a:buChar char=" "/>
            </a:pPr>
            <a:endParaRPr lang="tr-TR" sz="1600" i="1" dirty="0" smtClean="0">
              <a:latin typeface="Cambria" panose="02040503050406030204" pitchFamily="18" charset="0"/>
              <a:ea typeface="Cambria" panose="02040503050406030204" pitchFamily="18" charset="0"/>
            </a:endParaRPr>
          </a:p>
          <a:p>
            <a:pPr marL="91440" lvl="1" indent="-91440" algn="just">
              <a:spcBef>
                <a:spcPts val="0"/>
              </a:spcBef>
              <a:spcAft>
                <a:spcPts val="0"/>
              </a:spcAft>
              <a:buSzPct val="100000"/>
              <a:buFont typeface="Calibri" panose="020F0502020204030204" pitchFamily="34" charset="0"/>
              <a:buChar char=" "/>
            </a:pPr>
            <a:r>
              <a:rPr lang="tr-TR" sz="1600" i="1" dirty="0" smtClean="0">
                <a:latin typeface="Cambria" panose="02040503050406030204" pitchFamily="18" charset="0"/>
                <a:ea typeface="Cambria" panose="02040503050406030204" pitchFamily="18" charset="0"/>
              </a:rPr>
              <a:t>- «Salt </a:t>
            </a:r>
            <a:r>
              <a:rPr lang="tr-TR" sz="1600" i="1" dirty="0">
                <a:latin typeface="Cambria" panose="02040503050406030204" pitchFamily="18" charset="0"/>
                <a:ea typeface="Cambria" panose="02040503050406030204" pitchFamily="18" charset="0"/>
              </a:rPr>
              <a:t>yargı kararlarının yerine getirilmemesi sorumluluk için yeterli bir unsurdur.» </a:t>
            </a:r>
            <a:r>
              <a:rPr lang="tr-TR" sz="1600" dirty="0" smtClean="0">
                <a:latin typeface="Cambria" panose="02040503050406030204" pitchFamily="18" charset="0"/>
                <a:ea typeface="Cambria" panose="02040503050406030204" pitchFamily="18" charset="0"/>
              </a:rPr>
              <a:t>(Yargıtay İBBGK 22.10.1979 </a:t>
            </a:r>
            <a:r>
              <a:rPr lang="tr-TR" sz="1600" dirty="0">
                <a:latin typeface="Cambria" panose="02040503050406030204" pitchFamily="18" charset="0"/>
                <a:ea typeface="Cambria" panose="02040503050406030204" pitchFamily="18" charset="0"/>
              </a:rPr>
              <a:t>gün ve </a:t>
            </a:r>
            <a:r>
              <a:rPr lang="tr-TR" sz="1600" dirty="0" smtClean="0">
                <a:latin typeface="Cambria" panose="02040503050406030204" pitchFamily="18" charset="0"/>
                <a:ea typeface="Cambria" panose="02040503050406030204" pitchFamily="18" charset="0"/>
              </a:rPr>
              <a:t>7/2 K.)</a:t>
            </a:r>
            <a:endParaRPr lang="tr-TR"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610407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pPr algn="l" rtl="0"/>
            <a:r>
              <a:rPr lang="tr-TR" sz="3600" dirty="0" smtClean="0">
                <a:solidFill>
                  <a:schemeClr val="accent5">
                    <a:lumMod val="50000"/>
                  </a:schemeClr>
                </a:solidFill>
                <a:latin typeface="Cambria" panose="02040503050406030204" pitchFamily="18" charset="0"/>
                <a:ea typeface="Cambria" panose="02040503050406030204" pitchFamily="18" charset="0"/>
              </a:rPr>
              <a:t>Davalar İle İlgili Bazı Genel ve Özel Hususiyetler</a:t>
            </a:r>
            <a:endParaRPr lang="tr-TR" sz="3600" dirty="0">
              <a:solidFill>
                <a:schemeClr val="accent5">
                  <a:lumMod val="50000"/>
                </a:schemeClr>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 Davalar gerek gerçek kişi gerekse de tüzel kişi tarafından açılsın bireysel özellik taşır (Dava sonucu itibarıyla genele etki eden davalar hariç). Bu nedenle bir dava konusunda ki karar başka bir idari işlem için emsal olamaz (İçtihat niteliğindeki kararlar hariç).</a:t>
            </a:r>
          </a:p>
          <a:p>
            <a:pPr marL="0" lvl="1" indent="0" algn="just" defTabSz="357188">
              <a:spcBef>
                <a:spcPts val="0"/>
              </a:spcBef>
              <a:spcAft>
                <a:spcPts val="0"/>
              </a:spcAft>
              <a:buNone/>
            </a:pPr>
            <a:endParaRPr lang="tr-TR" sz="1600" dirty="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Ancak idari işlemlerin denetiminin gerçekleştiği idari yargı yerlerince verilen kararlar, benzer idari işlemlerde işlemin hukuka aykırılığını engellemek ya da hukuka uygun bir idari işlem tesis etmek adına hukuk kaynağı oluşturur.</a:t>
            </a:r>
          </a:p>
          <a:p>
            <a:pPr marL="0" lvl="1" indent="0" algn="just" defTabSz="357188">
              <a:spcBef>
                <a:spcPts val="0"/>
              </a:spcBef>
              <a:spcAft>
                <a:spcPts val="0"/>
              </a:spcAft>
              <a:buNone/>
            </a:pPr>
            <a:endParaRPr lang="tr-TR" sz="1600" dirty="0" smtClean="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Her dava özeldir, dolayısıyla idarece yapılan aynı işlemden dolayı farklı kişilerce dava açılmış olsa dahi her dava dilekçesini ve verilen kararı ayrı ayrı incelemek gerekir. İdari yargı yerince verilen kararın gereğince anlaşılabilmesi için, dava dilekçesi/ davacının talebi, karardaki hukuki değerlendirme ve karar sonucunun birlikte incelenmesi gerekir.</a:t>
            </a:r>
          </a:p>
          <a:p>
            <a:pPr marL="0" lvl="1" indent="0" algn="just" defTabSz="357188">
              <a:spcBef>
                <a:spcPts val="0"/>
              </a:spcBef>
              <a:spcAft>
                <a:spcPts val="0"/>
              </a:spcAft>
              <a:buNone/>
            </a:pPr>
            <a:endParaRPr lang="tr-TR" sz="1600" dirty="0" smtClean="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Kararda yer alan değerlendirmeler dava sonucu değildir. Sadece olaya/davaya dair hukuki değerlendirmedir. İdare için esas olan durum dava da verilen karardır. Ancak davada kurulan hüküm hukuki değerlendirme ya da karar gerekçesi birbiri ile bağlantılı olabilir. Bu durumda davada verilen kararın davacı lehine gereğini yerine getirir iken dava konusu işlem  ile beraber farklı işlemleri de gerçekleştirmek gerekebilir. Örneğin, birden fazla adayın başvurusu olduğu bir öğretim üyesi ilanında atanmaya hak kazanamayan kişi lehine idari yargı yerince bir karar verildiğine ve gerekçe olarak ta öğretim üyesi ilanının özel nitelik barındırdığı ifade edildiğinde tüm ilan ve atama süreci geçersiz kalacaktır.</a:t>
            </a:r>
          </a:p>
          <a:p>
            <a:pPr marL="0" lvl="1" indent="0" algn="just" defTabSz="357188">
              <a:spcBef>
                <a:spcPts val="0"/>
              </a:spcBef>
              <a:spcAft>
                <a:spcPts val="0"/>
              </a:spcAft>
              <a:buNone/>
            </a:pPr>
            <a:endParaRPr lang="tr-TR" sz="1600" dirty="0" smtClean="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endParaRPr lang="tr-TR"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944054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pPr algn="l" rtl="0"/>
            <a:r>
              <a:rPr lang="tr-TR" sz="3600" dirty="0" smtClean="0">
                <a:solidFill>
                  <a:schemeClr val="accent2">
                    <a:lumMod val="50000"/>
                  </a:schemeClr>
                </a:solidFill>
                <a:latin typeface="Cambria" panose="02040503050406030204" pitchFamily="18" charset="0"/>
                <a:ea typeface="Cambria" panose="02040503050406030204" pitchFamily="18" charset="0"/>
              </a:rPr>
              <a:t>Adli Davaların İdari İşlemlere Etkisi</a:t>
            </a:r>
            <a:br>
              <a:rPr lang="tr-TR" sz="3600" dirty="0" smtClean="0">
                <a:solidFill>
                  <a:schemeClr val="accent2">
                    <a:lumMod val="50000"/>
                  </a:schemeClr>
                </a:solidFill>
                <a:latin typeface="Cambria" panose="02040503050406030204" pitchFamily="18" charset="0"/>
                <a:ea typeface="Cambria" panose="02040503050406030204" pitchFamily="18" charset="0"/>
              </a:rPr>
            </a:br>
            <a:r>
              <a:rPr lang="tr-TR" sz="2000" dirty="0" smtClean="0">
                <a:solidFill>
                  <a:schemeClr val="accent2">
                    <a:lumMod val="50000"/>
                  </a:schemeClr>
                </a:solidFill>
                <a:latin typeface="Cambria" panose="02040503050406030204" pitchFamily="18" charset="0"/>
                <a:ea typeface="Cambria" panose="02040503050406030204" pitchFamily="18" charset="0"/>
              </a:rPr>
              <a:t>(Kavramlar ve Genel Çerçeve)</a:t>
            </a:r>
            <a:endParaRPr lang="tr-TR" sz="2000" dirty="0">
              <a:solidFill>
                <a:schemeClr val="accent2">
                  <a:lumMod val="50000"/>
                </a:schemeClr>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lvl="1" indent="0" algn="just">
              <a:spcBef>
                <a:spcPts val="0"/>
              </a:spcBef>
              <a:spcAft>
                <a:spcPts val="0"/>
              </a:spcAft>
              <a:buNone/>
              <a:tabLst>
                <a:tab pos="357188" algn="l"/>
              </a:tabLst>
            </a:pPr>
            <a:endParaRPr lang="tr-TR" sz="800" dirty="0" smtClean="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a:t>
            </a:r>
            <a:r>
              <a:rPr lang="tr-TR" sz="1600" dirty="0" smtClean="0">
                <a:solidFill>
                  <a:srgbClr val="002060"/>
                </a:solidFill>
                <a:latin typeface="Cambria" panose="02040503050406030204" pitchFamily="18" charset="0"/>
                <a:ea typeface="Cambria" panose="02040503050406030204" pitchFamily="18" charset="0"/>
              </a:rPr>
              <a:t>- Adli davların memuriyete etkisi (Memuriyete Giriş/Memuriyetten Ayrılma)</a:t>
            </a:r>
          </a:p>
          <a:p>
            <a:pPr marL="0" lvl="1" indent="0" algn="just" defTabSz="357188">
              <a:spcBef>
                <a:spcPts val="0"/>
              </a:spcBef>
              <a:spcAft>
                <a:spcPts val="0"/>
              </a:spcAft>
              <a:buNone/>
            </a:pPr>
            <a:endParaRPr lang="tr-TR" sz="1600" b="1" dirty="0">
              <a:solidFill>
                <a:schemeClr val="accent2">
                  <a:lumMod val="50000"/>
                </a:schemeClr>
              </a:solidFill>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b="1" dirty="0" smtClean="0">
                <a:solidFill>
                  <a:schemeClr val="accent2">
                    <a:lumMod val="50000"/>
                  </a:schemeClr>
                </a:solidFill>
                <a:latin typeface="Cambria" panose="02040503050406030204" pitchFamily="18" charset="0"/>
                <a:ea typeface="Cambria" panose="02040503050406030204" pitchFamily="18" charset="0"/>
              </a:rPr>
              <a:t>* İstinaf ve Temyiz.</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Adli yargıdaki istinaf ve temyiz işlemi idari yargıya göre farklı sonuçlar doğurur. </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5271 SK. Ceza Muhakemesi Kanunu:</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a:t>
            </a:r>
            <a:r>
              <a:rPr lang="tr-TR" sz="1600" i="1" dirty="0" smtClean="0">
                <a:latin typeface="Cambria" panose="02040503050406030204" pitchFamily="18" charset="0"/>
                <a:ea typeface="Cambria" panose="02040503050406030204" pitchFamily="18" charset="0"/>
              </a:rPr>
              <a:t>Md. 275/1: </a:t>
            </a:r>
            <a:r>
              <a:rPr lang="tr-TR" sz="1600" i="1" dirty="0">
                <a:latin typeface="Cambria" panose="02040503050406030204" pitchFamily="18" charset="0"/>
                <a:ea typeface="Cambria" panose="02040503050406030204" pitchFamily="18" charset="0"/>
              </a:rPr>
              <a:t>Süresi içinde yapılan istinaf başvurusu, hükmün kesinleşmesini engeller</a:t>
            </a:r>
            <a:r>
              <a:rPr lang="tr-TR" sz="1600" i="1" dirty="0" smtClean="0">
                <a:latin typeface="Cambria" panose="02040503050406030204" pitchFamily="18" charset="0"/>
                <a:ea typeface="Cambria" panose="02040503050406030204" pitchFamily="18" charset="0"/>
              </a:rPr>
              <a:t>.</a:t>
            </a:r>
          </a:p>
          <a:p>
            <a:pPr marL="0" lvl="1" indent="0" algn="just" defTabSz="357188">
              <a:spcBef>
                <a:spcPts val="0"/>
              </a:spcBef>
              <a:spcAft>
                <a:spcPts val="0"/>
              </a:spcAft>
              <a:buNone/>
            </a:pPr>
            <a:r>
              <a:rPr lang="tr-TR" sz="1600" i="1" dirty="0" smtClean="0">
                <a:latin typeface="Cambria" panose="02040503050406030204" pitchFamily="18" charset="0"/>
                <a:ea typeface="Cambria" panose="02040503050406030204" pitchFamily="18" charset="0"/>
              </a:rPr>
              <a:t>		Md. 293/1: </a:t>
            </a:r>
            <a:r>
              <a:rPr lang="tr-TR" sz="1600" i="1" dirty="0">
                <a:latin typeface="Cambria" panose="02040503050406030204" pitchFamily="18" charset="0"/>
                <a:ea typeface="Cambria" panose="02040503050406030204" pitchFamily="18" charset="0"/>
              </a:rPr>
              <a:t>Süresi içinde yapılan temyiz başvurusu, hükmün kesinleşmesini engeller.</a:t>
            </a:r>
            <a:endParaRPr lang="tr-TR" sz="1600" i="1" dirty="0" smtClean="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b="1" dirty="0">
                <a:latin typeface="Cambria" panose="02040503050406030204" pitchFamily="18" charset="0"/>
                <a:ea typeface="Cambria" panose="02040503050406030204" pitchFamily="18" charset="0"/>
              </a:rPr>
              <a:t>	</a:t>
            </a:r>
            <a:endParaRPr lang="tr-TR" sz="1600" b="1" dirty="0" smtClean="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b="1" dirty="0" smtClean="0">
                <a:latin typeface="Cambria" panose="02040503050406030204" pitchFamily="18" charset="0"/>
                <a:ea typeface="Cambria" panose="02040503050406030204" pitchFamily="18" charset="0"/>
              </a:rPr>
              <a:t>* Kesinleşme</a:t>
            </a: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 Adli yargı da bir hükmün kesinleşmesi hüküm kararında yer alan ya da ayrıca hazırlanan kesinleşme şerhi/kararı ile duyurulur.</a:t>
            </a:r>
          </a:p>
          <a:p>
            <a:pPr marL="0" lvl="1" indent="0" algn="just" defTabSz="357188">
              <a:spcBef>
                <a:spcPts val="0"/>
              </a:spcBef>
              <a:spcAft>
                <a:spcPts val="0"/>
              </a:spcAft>
              <a:buNone/>
            </a:pPr>
            <a:endParaRPr lang="tr-TR" sz="1600" dirty="0" smtClean="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b="1" dirty="0" smtClean="0">
                <a:latin typeface="Cambria" panose="02040503050406030204" pitchFamily="18" charset="0"/>
                <a:ea typeface="Cambria" panose="02040503050406030204" pitchFamily="18" charset="0"/>
              </a:rPr>
              <a:t>* Hükmün Açıklanmasının Geri Bırakılması (HAGB)</a:t>
            </a: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- 5237 sayılı CMK Madde 231/5</a:t>
            </a:r>
            <a:r>
              <a:rPr lang="tr-TR" sz="1600" dirty="0">
                <a:latin typeface="Cambria" panose="02040503050406030204" pitchFamily="18" charset="0"/>
                <a:ea typeface="Cambria" panose="02040503050406030204" pitchFamily="18" charset="0"/>
              </a:rPr>
              <a:t>: </a:t>
            </a:r>
            <a:r>
              <a:rPr lang="tr-TR" sz="1600" i="1" dirty="0">
                <a:latin typeface="Cambria" panose="02040503050406030204" pitchFamily="18" charset="0"/>
                <a:ea typeface="Cambria" panose="02040503050406030204" pitchFamily="18" charset="0"/>
              </a:rPr>
              <a:t>Sanığa yüklenen suçtan dolayı yapılan yargılama sonunda hükmolunan ceza, iki </a:t>
            </a:r>
            <a:r>
              <a:rPr lang="tr-TR" sz="1600" i="1" dirty="0" smtClean="0">
                <a:latin typeface="Cambria" panose="02040503050406030204" pitchFamily="18" charset="0"/>
                <a:ea typeface="Cambria" panose="02040503050406030204" pitchFamily="18" charset="0"/>
              </a:rPr>
              <a:t>yıl </a:t>
            </a:r>
            <a:r>
              <a:rPr lang="tr-TR" sz="1600" i="1" dirty="0">
                <a:latin typeface="Cambria" panose="02040503050406030204" pitchFamily="18" charset="0"/>
                <a:ea typeface="Cambria" panose="02040503050406030204" pitchFamily="18" charset="0"/>
              </a:rPr>
              <a:t>veya daha az süreli hapis veya adlî para cezası ise; mahkemece, hükmün açıklanmasının geri bırakılmasına karar verilebilir. Uzlaşmaya ilişkin hükümler saklıdır. </a:t>
            </a:r>
            <a:endParaRPr lang="tr-TR" sz="1600" i="1" dirty="0" smtClean="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i="1" dirty="0">
                <a:latin typeface="Cambria" panose="02040503050406030204" pitchFamily="18" charset="0"/>
                <a:ea typeface="Cambria" panose="02040503050406030204" pitchFamily="18" charset="0"/>
              </a:rPr>
              <a:t>	</a:t>
            </a:r>
            <a:r>
              <a:rPr lang="tr-TR" sz="1600" i="1" u="sng" dirty="0" smtClean="0">
                <a:latin typeface="Cambria" panose="02040503050406030204" pitchFamily="18" charset="0"/>
                <a:ea typeface="Cambria" panose="02040503050406030204" pitchFamily="18" charset="0"/>
              </a:rPr>
              <a:t>Hükmün </a:t>
            </a:r>
            <a:r>
              <a:rPr lang="tr-TR" sz="1600" i="1" u="sng" dirty="0">
                <a:latin typeface="Cambria" panose="02040503050406030204" pitchFamily="18" charset="0"/>
                <a:ea typeface="Cambria" panose="02040503050406030204" pitchFamily="18" charset="0"/>
              </a:rPr>
              <a:t>açıklanmasının geri bırakılması</a:t>
            </a:r>
            <a:r>
              <a:rPr lang="tr-TR" sz="1600" i="1" dirty="0">
                <a:latin typeface="Cambria" panose="02040503050406030204" pitchFamily="18" charset="0"/>
                <a:ea typeface="Cambria" panose="02040503050406030204" pitchFamily="18" charset="0"/>
              </a:rPr>
              <a:t>, </a:t>
            </a:r>
            <a:r>
              <a:rPr lang="tr-TR" sz="1600" b="1" i="1" u="sng" dirty="0">
                <a:latin typeface="Cambria" panose="02040503050406030204" pitchFamily="18" charset="0"/>
                <a:ea typeface="Cambria" panose="02040503050406030204" pitchFamily="18" charset="0"/>
              </a:rPr>
              <a:t>kurulan hükmün sanık hakkında bir hukukî sonuç doğurmamasını </a:t>
            </a:r>
            <a:r>
              <a:rPr lang="tr-TR" sz="1600" i="1" u="sng" dirty="0">
                <a:latin typeface="Cambria" panose="02040503050406030204" pitchFamily="18" charset="0"/>
                <a:ea typeface="Cambria" panose="02040503050406030204" pitchFamily="18" charset="0"/>
              </a:rPr>
              <a:t>ifade eder</a:t>
            </a:r>
            <a:r>
              <a:rPr lang="tr-TR" sz="1600" i="1" dirty="0" smtClean="0">
                <a:latin typeface="Cambria" panose="02040503050406030204" pitchFamily="18" charset="0"/>
                <a:ea typeface="Cambria" panose="02040503050406030204" pitchFamily="18" charset="0"/>
              </a:rPr>
              <a:t>.</a:t>
            </a:r>
            <a:endParaRPr lang="tr-TR"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780368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r>
              <a:rPr lang="tr-TR" sz="3600" dirty="0" smtClean="0">
                <a:solidFill>
                  <a:schemeClr val="accent2">
                    <a:lumMod val="50000"/>
                  </a:schemeClr>
                </a:solidFill>
                <a:latin typeface="Cambria" panose="02040503050406030204" pitchFamily="18" charset="0"/>
                <a:ea typeface="Cambria" panose="02040503050406030204" pitchFamily="18" charset="0"/>
              </a:rPr>
              <a:t>Adli Davaların İdari İşlemlere </a:t>
            </a:r>
            <a:r>
              <a:rPr lang="tr-TR" sz="3600" dirty="0">
                <a:solidFill>
                  <a:schemeClr val="accent2">
                    <a:lumMod val="50000"/>
                  </a:schemeClr>
                </a:solidFill>
                <a:latin typeface="Cambria" panose="02040503050406030204" pitchFamily="18" charset="0"/>
                <a:ea typeface="Cambria" panose="02040503050406030204" pitchFamily="18" charset="0"/>
              </a:rPr>
              <a:t>Etkisi</a:t>
            </a:r>
            <a:br>
              <a:rPr lang="tr-TR" sz="3600" dirty="0">
                <a:solidFill>
                  <a:schemeClr val="accent2">
                    <a:lumMod val="50000"/>
                  </a:schemeClr>
                </a:solidFill>
                <a:latin typeface="Cambria" panose="02040503050406030204" pitchFamily="18" charset="0"/>
                <a:ea typeface="Cambria" panose="02040503050406030204" pitchFamily="18" charset="0"/>
              </a:rPr>
            </a:br>
            <a:r>
              <a:rPr lang="tr-TR" sz="2000" dirty="0">
                <a:solidFill>
                  <a:schemeClr val="accent2">
                    <a:lumMod val="50000"/>
                  </a:schemeClr>
                </a:solidFill>
                <a:latin typeface="Cambria" panose="02040503050406030204" pitchFamily="18" charset="0"/>
                <a:ea typeface="Cambria" panose="02040503050406030204" pitchFamily="18" charset="0"/>
              </a:rPr>
              <a:t>(Kavramlar ve Genel Çerçeve)</a:t>
            </a: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lvl="1" indent="0" algn="just">
              <a:spcBef>
                <a:spcPts val="0"/>
              </a:spcBef>
              <a:spcAft>
                <a:spcPts val="0"/>
              </a:spcAft>
              <a:buNone/>
              <a:tabLst>
                <a:tab pos="357188" algn="l"/>
              </a:tabLst>
            </a:pPr>
            <a:endParaRPr lang="tr-TR" sz="800" dirty="0" smtClean="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a:t>
            </a:r>
            <a:r>
              <a:rPr lang="tr-TR" sz="1600" b="1" dirty="0" smtClean="0">
                <a:solidFill>
                  <a:schemeClr val="accent2">
                    <a:lumMod val="50000"/>
                  </a:schemeClr>
                </a:solidFill>
                <a:latin typeface="Cambria" panose="02040503050406030204" pitchFamily="18" charset="0"/>
                <a:ea typeface="Cambria" panose="02040503050406030204" pitchFamily="18" charset="0"/>
              </a:rPr>
              <a:t>* Tutuklama/Tutuklu Olma ve Hükümlü Kavramları</a:t>
            </a: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 Tutuklama (Tutuklu Olma Hali): </a:t>
            </a:r>
            <a:r>
              <a:rPr lang="tr-TR" sz="1600" i="1" dirty="0" smtClean="0">
                <a:latin typeface="Cambria" panose="02040503050406030204" pitchFamily="18" charset="0"/>
                <a:ea typeface="Cambria" panose="02040503050406030204" pitchFamily="18" charset="0"/>
              </a:rPr>
              <a:t>Ceza muhakemesinde kişiyi koruyucu ve önleyici bir </a:t>
            </a:r>
            <a:r>
              <a:rPr lang="tr-TR" sz="1600" i="1" u="sng" dirty="0" smtClean="0">
                <a:latin typeface="Cambria" panose="02040503050406030204" pitchFamily="18" charset="0"/>
                <a:ea typeface="Cambria" panose="02040503050406030204" pitchFamily="18" charset="0"/>
              </a:rPr>
              <a:t>tedbirdir.</a:t>
            </a:r>
            <a:r>
              <a:rPr lang="tr-TR" sz="1600" i="1" dirty="0" smtClean="0">
                <a:latin typeface="Cambria" panose="02040503050406030204" pitchFamily="18" charset="0"/>
                <a:ea typeface="Cambria" panose="02040503050406030204" pitchFamily="18" charset="0"/>
              </a:rPr>
              <a:t> (Bk. CMK Md. 100)</a:t>
            </a:r>
          </a:p>
          <a:p>
            <a:pPr marL="0" lvl="1" indent="0" algn="just" defTabSz="357188">
              <a:spcBef>
                <a:spcPts val="0"/>
              </a:spcBef>
              <a:spcAft>
                <a:spcPts val="0"/>
              </a:spcAft>
              <a:buNone/>
            </a:pPr>
            <a:endParaRPr lang="tr-TR" sz="800" i="1" dirty="0" smtClean="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i="1" dirty="0">
                <a:latin typeface="Cambria" panose="02040503050406030204" pitchFamily="18" charset="0"/>
                <a:ea typeface="Cambria" panose="02040503050406030204" pitchFamily="18" charset="0"/>
              </a:rPr>
              <a:t>	</a:t>
            </a:r>
            <a:r>
              <a:rPr lang="tr-TR" sz="1600" i="1" dirty="0" smtClean="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Hükümlü:</a:t>
            </a:r>
            <a:r>
              <a:rPr lang="tr-TR" sz="1600" i="1" dirty="0" smtClean="0">
                <a:latin typeface="Cambria" panose="02040503050406030204" pitchFamily="18" charset="0"/>
                <a:ea typeface="Cambria" panose="02040503050406030204" pitchFamily="18" charset="0"/>
              </a:rPr>
              <a:t> Hakkındaki mahkumiyet hükmü </a:t>
            </a:r>
            <a:r>
              <a:rPr lang="tr-TR" sz="1600" i="1" u="sng" dirty="0" smtClean="0">
                <a:latin typeface="Cambria" panose="02040503050406030204" pitchFamily="18" charset="0"/>
                <a:ea typeface="Cambria" panose="02040503050406030204" pitchFamily="18" charset="0"/>
              </a:rPr>
              <a:t>kesinleşmiş</a:t>
            </a:r>
            <a:r>
              <a:rPr lang="tr-TR" sz="1600" i="1" dirty="0" smtClean="0">
                <a:latin typeface="Cambria" panose="02040503050406030204" pitchFamily="18" charset="0"/>
                <a:ea typeface="Cambria" panose="02040503050406030204" pitchFamily="18" charset="0"/>
              </a:rPr>
              <a:t> olan kimse.</a:t>
            </a: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a:t>
            </a:r>
          </a:p>
          <a:p>
            <a:pPr marL="0" lvl="1" indent="0" algn="just" defTabSz="357188">
              <a:spcBef>
                <a:spcPts val="0"/>
              </a:spcBef>
              <a:spcAft>
                <a:spcPts val="0"/>
              </a:spcAft>
              <a:buNone/>
            </a:pPr>
            <a:r>
              <a:rPr lang="tr-TR" sz="1600" b="1" dirty="0">
                <a:solidFill>
                  <a:schemeClr val="accent2">
                    <a:lumMod val="50000"/>
                  </a:schemeClr>
                </a:solidFill>
                <a:latin typeface="Cambria" panose="02040503050406030204" pitchFamily="18" charset="0"/>
                <a:ea typeface="Cambria" panose="02040503050406030204" pitchFamily="18" charset="0"/>
              </a:rPr>
              <a:t> </a:t>
            </a:r>
            <a:r>
              <a:rPr lang="tr-TR" sz="1600" b="1" dirty="0" smtClean="0">
                <a:solidFill>
                  <a:schemeClr val="accent2">
                    <a:lumMod val="50000"/>
                  </a:schemeClr>
                </a:solidFill>
                <a:latin typeface="Cambria" panose="02040503050406030204" pitchFamily="18" charset="0"/>
                <a:ea typeface="Cambria" panose="02040503050406030204" pitchFamily="18" charset="0"/>
              </a:rPr>
              <a:t> * Taksir/Taksirli Suç Kavramı</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 Taksir: </a:t>
            </a:r>
            <a:r>
              <a:rPr lang="tr-TR" sz="1600" dirty="0" smtClean="0">
                <a:latin typeface="Cambria" panose="02040503050406030204" pitchFamily="18" charset="0"/>
                <a:ea typeface="Cambria" panose="02040503050406030204" pitchFamily="18" charset="0"/>
              </a:rPr>
              <a:t>İradi </a:t>
            </a:r>
            <a:r>
              <a:rPr lang="tr-TR" sz="1600" dirty="0">
                <a:latin typeface="Cambria" panose="02040503050406030204" pitchFamily="18" charset="0"/>
                <a:ea typeface="Cambria" panose="02040503050406030204" pitchFamily="18" charset="0"/>
              </a:rPr>
              <a:t>olarak işlenen bir icra ya da ihmal eyleminden, fail tarafından istenmemiş olmalarına rağmen, kanunun cezalandırdığı sonuçların meydana gelmesi </a:t>
            </a:r>
            <a:r>
              <a:rPr lang="tr-TR" sz="1600" dirty="0" smtClean="0">
                <a:latin typeface="Cambria" panose="02040503050406030204" pitchFamily="18" charset="0"/>
                <a:ea typeface="Cambria" panose="02040503050406030204" pitchFamily="18" charset="0"/>
              </a:rPr>
              <a:t>hali</a:t>
            </a: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Dikkat </a:t>
            </a:r>
            <a:r>
              <a:rPr lang="tr-TR" sz="1600" dirty="0">
                <a:latin typeface="Cambria" panose="02040503050406030204" pitchFamily="18" charset="0"/>
                <a:ea typeface="Cambria" panose="02040503050406030204" pitchFamily="18" charset="0"/>
              </a:rPr>
              <a:t>ve özen yükümlülüğüne aykırılık dolayısıyla, bir davranışın suçun kanuni tanımında belirtilen neticesi öngörülmeyerek </a:t>
            </a:r>
            <a:r>
              <a:rPr lang="tr-TR" sz="1600" dirty="0" smtClean="0">
                <a:latin typeface="Cambria" panose="02040503050406030204" pitchFamily="18" charset="0"/>
                <a:ea typeface="Cambria" panose="02040503050406030204" pitchFamily="18" charset="0"/>
              </a:rPr>
              <a:t>gerçekleştirilmesidir (TCK Md. 22).</a:t>
            </a:r>
            <a:endParaRPr lang="tr-TR" sz="1600" dirty="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a:t>
            </a:r>
          </a:p>
          <a:p>
            <a:pPr marL="0" lvl="1" indent="0" algn="just" defTabSz="357188">
              <a:spcBef>
                <a:spcPts val="0"/>
              </a:spcBef>
              <a:spcAft>
                <a:spcPts val="0"/>
              </a:spcAft>
              <a:buNone/>
            </a:pPr>
            <a:r>
              <a:rPr lang="tr-TR" sz="1600" b="1" dirty="0" smtClean="0">
                <a:solidFill>
                  <a:schemeClr val="accent2">
                    <a:lumMod val="50000"/>
                  </a:schemeClr>
                </a:solidFill>
                <a:latin typeface="Cambria" panose="02040503050406030204" pitchFamily="18" charset="0"/>
                <a:ea typeface="Cambria" panose="02040503050406030204" pitchFamily="18" charset="0"/>
              </a:rPr>
              <a:t>  Memuriyetin Askıya Alınması</a:t>
            </a: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a:t>
            </a:r>
            <a:r>
              <a:rPr lang="tr-TR" sz="1600" i="1" dirty="0" smtClean="0">
                <a:latin typeface="Cambria" panose="02040503050406030204" pitchFamily="18" charset="0"/>
                <a:ea typeface="Cambria" panose="02040503050406030204" pitchFamily="18" charset="0"/>
              </a:rPr>
              <a:t>«…</a:t>
            </a:r>
            <a:r>
              <a:rPr lang="tr-TR" sz="1600" i="1" dirty="0">
                <a:latin typeface="Cambria" panose="02040503050406030204" pitchFamily="18" charset="0"/>
                <a:ea typeface="Cambria" panose="02040503050406030204" pitchFamily="18" charset="0"/>
              </a:rPr>
              <a:t>Devlet memuru olup da memuriyetine son verilmesini gerektirmeyen bir hürriyeti bağlayıcı ceza ile mahkum olan bir kişinin, söz konusu cezanın infazı süresince memuriyet haklarını koruma ve kullanma ehliyetinin devam ettiğinin kabulü mümkün bulunmamaktadır. Bu durumda olan Devlet memurunun hizmet ilişkisinin infaz süresince askıda olduğunun kabulüyle hükümlülük süresinin sona ermesinden sonra göreve iade suretiyle memuriyet statüsünü yeniden kazanması </a:t>
            </a:r>
            <a:r>
              <a:rPr lang="tr-TR" sz="1600" i="1" dirty="0" smtClean="0">
                <a:latin typeface="Cambria" panose="02040503050406030204" pitchFamily="18" charset="0"/>
                <a:ea typeface="Cambria" panose="02040503050406030204" pitchFamily="18" charset="0"/>
              </a:rPr>
              <a:t>gerekmektedir.</a:t>
            </a:r>
            <a:r>
              <a:rPr lang="tr-TR" sz="1600" dirty="0" smtClean="0">
                <a:latin typeface="Cambria" panose="02040503050406030204" pitchFamily="18" charset="0"/>
                <a:ea typeface="Cambria" panose="02040503050406030204" pitchFamily="18" charset="0"/>
              </a:rPr>
              <a:t>» Danıştay 1. D., 2003/170 E., 2004/3 K.</a:t>
            </a: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a:t>
            </a:r>
            <a:r>
              <a:rPr lang="tr-TR" sz="1600" i="1" dirty="0" smtClean="0">
                <a:latin typeface="Cambria" panose="02040503050406030204" pitchFamily="18" charset="0"/>
                <a:ea typeface="Cambria" panose="02040503050406030204" pitchFamily="18" charset="0"/>
              </a:rPr>
              <a:t>Memur </a:t>
            </a:r>
            <a:r>
              <a:rPr lang="tr-TR" sz="1600" i="1" dirty="0">
                <a:latin typeface="Cambria" panose="02040503050406030204" pitchFamily="18" charset="0"/>
                <a:ea typeface="Cambria" panose="02040503050406030204" pitchFamily="18" charset="0"/>
              </a:rPr>
              <a:t>iken taksirle işlenen suç nedeniyle hüküm giyenlerin memurluklarına son verilemeyeceği değerlendirilmekte olup, ilgilinin, hapis cezasının infazı süresince memuriyetinin askıda </a:t>
            </a:r>
            <a:r>
              <a:rPr lang="tr-TR" sz="1600" i="1" dirty="0" smtClean="0">
                <a:latin typeface="Cambria" panose="02040503050406030204" pitchFamily="18" charset="0"/>
                <a:ea typeface="Cambria" panose="02040503050406030204" pitchFamily="18" charset="0"/>
              </a:rPr>
              <a:t>olduğu mütalaa edilmektedir.</a:t>
            </a:r>
            <a:r>
              <a:rPr lang="tr-TR" sz="1600" dirty="0" smtClean="0">
                <a:latin typeface="Cambria" panose="02040503050406030204" pitchFamily="18" charset="0"/>
                <a:ea typeface="Cambria" panose="02040503050406030204" pitchFamily="18" charset="0"/>
              </a:rPr>
              <a:t>» DPB, 23.06.2016/3823</a:t>
            </a: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a:t>
            </a:r>
            <a:r>
              <a:rPr lang="tr-TR" sz="1600" u="sng" dirty="0" smtClean="0">
                <a:latin typeface="Cambria" panose="02040503050406030204" pitchFamily="18" charset="0"/>
                <a:ea typeface="Cambria" panose="02040503050406030204" pitchFamily="18" charset="0"/>
              </a:rPr>
              <a:t>HİTAP Kodu</a:t>
            </a:r>
            <a:r>
              <a:rPr lang="tr-TR" sz="1600" u="sng" dirty="0">
                <a:latin typeface="Cambria" panose="02040503050406030204" pitchFamily="18" charset="0"/>
                <a:ea typeface="Cambria" panose="02040503050406030204" pitchFamily="18" charset="0"/>
              </a:rPr>
              <a:t>:</a:t>
            </a:r>
            <a:r>
              <a:rPr lang="tr-TR" sz="1600" dirty="0">
                <a:latin typeface="Cambria" panose="02040503050406030204" pitchFamily="18" charset="0"/>
                <a:ea typeface="Cambria" panose="02040503050406030204" pitchFamily="18" charset="0"/>
              </a:rPr>
              <a:t> </a:t>
            </a:r>
            <a:r>
              <a:rPr lang="tr-TR" sz="1600" i="1" dirty="0">
                <a:latin typeface="Cambria" panose="02040503050406030204" pitchFamily="18" charset="0"/>
                <a:ea typeface="Cambria" panose="02040503050406030204" pitchFamily="18" charset="0"/>
              </a:rPr>
              <a:t>3189 </a:t>
            </a:r>
            <a:r>
              <a:rPr lang="tr-TR" sz="1600" i="1" dirty="0" smtClean="0">
                <a:latin typeface="Cambria" panose="02040503050406030204" pitchFamily="18" charset="0"/>
                <a:ea typeface="Cambria" panose="02040503050406030204" pitchFamily="18" charset="0"/>
              </a:rPr>
              <a:t>Memuriyetin </a:t>
            </a:r>
            <a:r>
              <a:rPr lang="tr-TR" sz="1600" i="1" dirty="0">
                <a:latin typeface="Cambria" panose="02040503050406030204" pitchFamily="18" charset="0"/>
                <a:ea typeface="Cambria" panose="02040503050406030204" pitchFamily="18" charset="0"/>
              </a:rPr>
              <a:t>Askıya Alınması Nedeniyle Görevden </a:t>
            </a:r>
            <a:r>
              <a:rPr lang="tr-TR" sz="1600" i="1" dirty="0" smtClean="0">
                <a:latin typeface="Cambria" panose="02040503050406030204" pitchFamily="18" charset="0"/>
                <a:ea typeface="Cambria" panose="02040503050406030204" pitchFamily="18" charset="0"/>
              </a:rPr>
              <a:t>Ayrılma</a:t>
            </a:r>
            <a:endParaRPr lang="tr-TR" sz="1600" i="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076565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r>
              <a:rPr lang="tr-TR" sz="3600" dirty="0" smtClean="0">
                <a:solidFill>
                  <a:schemeClr val="accent2">
                    <a:lumMod val="50000"/>
                  </a:schemeClr>
                </a:solidFill>
                <a:latin typeface="Cambria" panose="02040503050406030204" pitchFamily="18" charset="0"/>
                <a:ea typeface="Cambria" panose="02040503050406030204" pitchFamily="18" charset="0"/>
              </a:rPr>
              <a:t>Adli Davaların İdari İşlemlere </a:t>
            </a:r>
            <a:r>
              <a:rPr lang="tr-TR" sz="3600" dirty="0">
                <a:solidFill>
                  <a:schemeClr val="accent2">
                    <a:lumMod val="50000"/>
                  </a:schemeClr>
                </a:solidFill>
                <a:latin typeface="Cambria" panose="02040503050406030204" pitchFamily="18" charset="0"/>
                <a:ea typeface="Cambria" panose="02040503050406030204" pitchFamily="18" charset="0"/>
              </a:rPr>
              <a:t>Etkisi</a:t>
            </a:r>
            <a:br>
              <a:rPr lang="tr-TR" sz="3600" dirty="0">
                <a:solidFill>
                  <a:schemeClr val="accent2">
                    <a:lumMod val="50000"/>
                  </a:schemeClr>
                </a:solidFill>
                <a:latin typeface="Cambria" panose="02040503050406030204" pitchFamily="18" charset="0"/>
                <a:ea typeface="Cambria" panose="02040503050406030204" pitchFamily="18" charset="0"/>
              </a:rPr>
            </a:br>
            <a:r>
              <a:rPr lang="tr-TR" sz="2000" dirty="0">
                <a:solidFill>
                  <a:schemeClr val="accent2">
                    <a:lumMod val="50000"/>
                  </a:schemeClr>
                </a:solidFill>
                <a:latin typeface="Cambria" panose="02040503050406030204" pitchFamily="18" charset="0"/>
                <a:ea typeface="Cambria" panose="02040503050406030204" pitchFamily="18" charset="0"/>
              </a:rPr>
              <a:t>(Kavramlar ve Genel Çerçeve)</a:t>
            </a: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lvl="1" indent="0" algn="just" defTabSz="357188">
              <a:spcBef>
                <a:spcPts val="0"/>
              </a:spcBef>
              <a:spcAft>
                <a:spcPts val="0"/>
              </a:spcAft>
              <a:buNone/>
            </a:pPr>
            <a:endParaRPr lang="tr-TR" sz="1600" dirty="0" smtClean="0">
              <a:latin typeface="Cambria" panose="02040503050406030204" pitchFamily="18" charset="0"/>
              <a:ea typeface="Cambria" panose="02040503050406030204" pitchFamily="18" charset="0"/>
            </a:endParaRPr>
          </a:p>
          <a:p>
            <a:pPr marL="85725" lvl="1" indent="0" algn="just" defTabSz="179388">
              <a:spcBef>
                <a:spcPts val="0"/>
              </a:spcBef>
              <a:spcAft>
                <a:spcPts val="0"/>
              </a:spcAft>
              <a:buNone/>
            </a:pPr>
            <a:endParaRPr lang="tr-TR" sz="1600" dirty="0" smtClean="0">
              <a:latin typeface="Cambria" panose="02040503050406030204" pitchFamily="18" charset="0"/>
              <a:ea typeface="Cambria" panose="02040503050406030204" pitchFamily="18" charset="0"/>
            </a:endParaRPr>
          </a:p>
          <a:p>
            <a:pPr marL="85725" lvl="1" indent="0" algn="just" defTabSz="179388">
              <a:spcBef>
                <a:spcPts val="0"/>
              </a:spcBef>
              <a:spcAft>
                <a:spcPts val="0"/>
              </a:spcAft>
              <a:buNone/>
            </a:pPr>
            <a:endParaRPr lang="tr-TR" sz="1600" dirty="0" smtClean="0">
              <a:latin typeface="Cambria" panose="02040503050406030204" pitchFamily="18" charset="0"/>
              <a:ea typeface="Cambria" panose="02040503050406030204" pitchFamily="18" charset="0"/>
            </a:endParaRPr>
          </a:p>
          <a:p>
            <a:pPr marL="85725" lvl="1" indent="0" algn="just" defTabSz="179388">
              <a:spcBef>
                <a:spcPts val="0"/>
              </a:spcBef>
              <a:spcAft>
                <a:spcPts val="0"/>
              </a:spcAft>
              <a:buNone/>
            </a:pPr>
            <a:endParaRPr lang="tr-TR" sz="1600" dirty="0">
              <a:latin typeface="Cambria" panose="02040503050406030204" pitchFamily="18" charset="0"/>
              <a:ea typeface="Cambria" panose="02040503050406030204" pitchFamily="18" charset="0"/>
            </a:endParaRPr>
          </a:p>
          <a:p>
            <a:pPr marL="85725" lvl="1" indent="0" algn="ctr" defTabSz="179388">
              <a:spcBef>
                <a:spcPts val="0"/>
              </a:spcBef>
              <a:spcAft>
                <a:spcPts val="0"/>
              </a:spcAft>
              <a:buNone/>
            </a:pPr>
            <a:r>
              <a:rPr lang="tr-TR" dirty="0" smtClean="0">
                <a:latin typeface="Cambria" panose="02040503050406030204" pitchFamily="18" charset="0"/>
                <a:ea typeface="Cambria" panose="02040503050406030204" pitchFamily="18" charset="0"/>
              </a:rPr>
              <a:t>Suçun </a:t>
            </a:r>
            <a:r>
              <a:rPr lang="tr-TR" dirty="0">
                <a:latin typeface="Cambria" panose="02040503050406030204" pitchFamily="18" charset="0"/>
                <a:ea typeface="Cambria" panose="02040503050406030204" pitchFamily="18" charset="0"/>
              </a:rPr>
              <a:t>içeriğinden bağımsız olarak </a:t>
            </a:r>
            <a:r>
              <a:rPr lang="tr-TR" dirty="0" smtClean="0">
                <a:latin typeface="Cambria" panose="02040503050406030204" pitchFamily="18" charset="0"/>
                <a:ea typeface="Cambria" panose="02040503050406030204" pitchFamily="18" charset="0"/>
              </a:rPr>
              <a:t>tutuklanma </a:t>
            </a:r>
            <a:r>
              <a:rPr lang="tr-TR" dirty="0">
                <a:latin typeface="Cambria" panose="02040503050406030204" pitchFamily="18" charset="0"/>
                <a:ea typeface="Cambria" panose="02040503050406030204" pitchFamily="18" charset="0"/>
              </a:rPr>
              <a:t>durumları memuriyete engel oluşturmaz</a:t>
            </a:r>
            <a:r>
              <a:rPr lang="tr-TR" dirty="0" smtClean="0">
                <a:latin typeface="Cambria" panose="02040503050406030204" pitchFamily="18" charset="0"/>
                <a:ea typeface="Cambria" panose="02040503050406030204" pitchFamily="18" charset="0"/>
              </a:rPr>
              <a:t>.  </a:t>
            </a:r>
            <a:r>
              <a:rPr lang="tr-TR" dirty="0">
                <a:latin typeface="Cambria" panose="02040503050406030204" pitchFamily="18" charset="0"/>
                <a:ea typeface="Cambria" panose="02040503050406030204" pitchFamily="18" charset="0"/>
              </a:rPr>
              <a:t>Ancak güvenlik soruşturması hali ya da tutuklanmaya esas soruşturmadaki bilgi ve belgelerin durumuna bağlı olarak disiplin soruşturması sonucu verilecek kararlar istisnadır.</a:t>
            </a:r>
          </a:p>
          <a:p>
            <a:pPr marL="85725" lvl="1" indent="0" algn="just" defTabSz="179388">
              <a:spcBef>
                <a:spcPts val="0"/>
              </a:spcBef>
              <a:spcAft>
                <a:spcPts val="0"/>
              </a:spcAft>
              <a:buNone/>
            </a:pPr>
            <a:endParaRPr lang="tr-TR" dirty="0" smtClean="0">
              <a:latin typeface="Cambria" panose="02040503050406030204" pitchFamily="18" charset="0"/>
              <a:ea typeface="Cambria" panose="02040503050406030204" pitchFamily="18" charset="0"/>
            </a:endParaRPr>
          </a:p>
          <a:p>
            <a:pPr marL="85725" lvl="1" indent="0" algn="ctr" defTabSz="179388">
              <a:spcBef>
                <a:spcPts val="0"/>
              </a:spcBef>
              <a:spcAft>
                <a:spcPts val="0"/>
              </a:spcAft>
              <a:buNone/>
            </a:pPr>
            <a:r>
              <a:rPr lang="tr-TR" dirty="0" smtClean="0">
                <a:latin typeface="Cambria" panose="02040503050406030204" pitchFamily="18" charset="0"/>
                <a:ea typeface="Cambria" panose="02040503050406030204" pitchFamily="18" charset="0"/>
              </a:rPr>
              <a:t>4857 sayılı </a:t>
            </a:r>
            <a:r>
              <a:rPr lang="tr-TR" dirty="0">
                <a:latin typeface="Cambria" panose="02040503050406030204" pitchFamily="18" charset="0"/>
                <a:ea typeface="Cambria" panose="02040503050406030204" pitchFamily="18" charset="0"/>
              </a:rPr>
              <a:t>İş Kanunun  </a:t>
            </a:r>
            <a:r>
              <a:rPr lang="tr-TR" b="1" i="1" dirty="0">
                <a:latin typeface="Cambria" panose="02040503050406030204" pitchFamily="18" charset="0"/>
                <a:ea typeface="Cambria" panose="02040503050406030204" pitchFamily="18" charset="0"/>
              </a:rPr>
              <a:t>İşverenin haklı nedenle derhal fesih </a:t>
            </a:r>
            <a:r>
              <a:rPr lang="tr-TR" b="1" i="1" dirty="0" smtClean="0">
                <a:latin typeface="Cambria" panose="02040503050406030204" pitchFamily="18" charset="0"/>
                <a:ea typeface="Cambria" panose="02040503050406030204" pitchFamily="18" charset="0"/>
              </a:rPr>
              <a:t>hakkı </a:t>
            </a:r>
            <a:r>
              <a:rPr lang="tr-TR" dirty="0" smtClean="0">
                <a:latin typeface="Cambria" panose="02040503050406030204" pitchFamily="18" charset="0"/>
                <a:ea typeface="Cambria" panose="02040503050406030204" pitchFamily="18" charset="0"/>
              </a:rPr>
              <a:t> yan başlıklı 25 inci maddesinde yer </a:t>
            </a:r>
            <a:r>
              <a:rPr lang="tr-TR" dirty="0">
                <a:latin typeface="Cambria" panose="02040503050406030204" pitchFamily="18" charset="0"/>
                <a:ea typeface="Cambria" panose="02040503050406030204" pitchFamily="18" charset="0"/>
              </a:rPr>
              <a:t>alan </a:t>
            </a:r>
            <a:r>
              <a:rPr lang="tr-TR" i="1" dirty="0" smtClean="0">
                <a:latin typeface="Cambria" panose="02040503050406030204" pitchFamily="18" charset="0"/>
                <a:ea typeface="Cambria" panose="02040503050406030204" pitchFamily="18" charset="0"/>
              </a:rPr>
              <a:t>«İşçinin </a:t>
            </a:r>
            <a:r>
              <a:rPr lang="tr-TR" i="1" dirty="0">
                <a:latin typeface="Cambria" panose="02040503050406030204" pitchFamily="18" charset="0"/>
                <a:ea typeface="Cambria" panose="02040503050406030204" pitchFamily="18" charset="0"/>
              </a:rPr>
              <a:t>gözaltına alınması veya tutuklanması halinde devamsızlığın 17 </a:t>
            </a:r>
            <a:r>
              <a:rPr lang="tr-TR" i="1" dirty="0" err="1">
                <a:latin typeface="Cambria" panose="02040503050406030204" pitchFamily="18" charset="0"/>
                <a:ea typeface="Cambria" panose="02040503050406030204" pitchFamily="18" charset="0"/>
              </a:rPr>
              <a:t>nci</a:t>
            </a:r>
            <a:r>
              <a:rPr lang="tr-TR" i="1" dirty="0">
                <a:latin typeface="Cambria" panose="02040503050406030204" pitchFamily="18" charset="0"/>
                <a:ea typeface="Cambria" panose="02040503050406030204" pitchFamily="18" charset="0"/>
              </a:rPr>
              <a:t> maddedeki bildirim süresini aşması</a:t>
            </a:r>
            <a:r>
              <a:rPr lang="tr-TR" i="1" dirty="0" smtClean="0">
                <a:latin typeface="Cambria" panose="02040503050406030204" pitchFamily="18" charset="0"/>
                <a:ea typeface="Cambria" panose="02040503050406030204" pitchFamily="18" charset="0"/>
              </a:rPr>
              <a:t>.»</a:t>
            </a:r>
            <a:r>
              <a:rPr lang="tr-TR" dirty="0" smtClean="0">
                <a:latin typeface="Cambria" panose="02040503050406030204" pitchFamily="18" charset="0"/>
                <a:ea typeface="Cambria" panose="02040503050406030204" pitchFamily="18" charset="0"/>
              </a:rPr>
              <a:t> hükmü, işçi kadrosunda görev yapan personel için genel kuraldan farklı bir iş tesisini gerekli kılar.</a:t>
            </a:r>
          </a:p>
          <a:p>
            <a:pPr marL="85725" lvl="1" indent="0" algn="ctr" defTabSz="179388">
              <a:spcBef>
                <a:spcPts val="0"/>
              </a:spcBef>
              <a:spcAft>
                <a:spcPts val="0"/>
              </a:spcAft>
              <a:buNone/>
            </a:pPr>
            <a:endParaRPr lang="tr-TR" dirty="0">
              <a:latin typeface="Cambria" panose="02040503050406030204" pitchFamily="18" charset="0"/>
              <a:ea typeface="Cambria" panose="02040503050406030204" pitchFamily="18" charset="0"/>
            </a:endParaRPr>
          </a:p>
          <a:p>
            <a:pPr marL="85725" lvl="1" indent="0" algn="ctr" defTabSz="179388">
              <a:spcBef>
                <a:spcPts val="0"/>
              </a:spcBef>
              <a:spcAft>
                <a:spcPts val="0"/>
              </a:spcAft>
              <a:buNone/>
            </a:pPr>
            <a:r>
              <a:rPr lang="tr-TR" dirty="0">
                <a:latin typeface="Cambria" panose="02040503050406030204" pitchFamily="18" charset="0"/>
                <a:ea typeface="Cambria" panose="02040503050406030204" pitchFamily="18" charset="0"/>
              </a:rPr>
              <a:t>Denetimli serbestlik uygulaması da hükmün infazı kapsamındadır. Dolayısı ile denetimli serbestlik uygulaması sürecince kişi için verilen hükmün infazına devam edilmektedir. </a:t>
            </a:r>
            <a:endParaRPr lang="tr-TR" dirty="0" smtClean="0">
              <a:latin typeface="Cambria" panose="02040503050406030204" pitchFamily="18" charset="0"/>
              <a:ea typeface="Cambria" panose="02040503050406030204" pitchFamily="18" charset="0"/>
            </a:endParaRPr>
          </a:p>
          <a:p>
            <a:pPr marL="85725" lvl="1" indent="0" algn="ctr" defTabSz="179388">
              <a:spcBef>
                <a:spcPts val="0"/>
              </a:spcBef>
              <a:spcAft>
                <a:spcPts val="0"/>
              </a:spcAft>
              <a:buNone/>
            </a:pPr>
            <a:r>
              <a:rPr lang="tr-TR" dirty="0" smtClean="0">
                <a:latin typeface="Cambria" panose="02040503050406030204" pitchFamily="18" charset="0"/>
                <a:ea typeface="Cambria" panose="02040503050406030204" pitchFamily="18" charset="0"/>
              </a:rPr>
              <a:t>(Bk. 5275 </a:t>
            </a:r>
            <a:r>
              <a:rPr lang="tr-TR" dirty="0">
                <a:latin typeface="Cambria" panose="02040503050406030204" pitchFamily="18" charset="0"/>
                <a:ea typeface="Cambria" panose="02040503050406030204" pitchFamily="18" charset="0"/>
              </a:rPr>
              <a:t>sayılı Kanun Md. </a:t>
            </a:r>
            <a:r>
              <a:rPr lang="tr-TR" dirty="0" smtClean="0">
                <a:latin typeface="Cambria" panose="02040503050406030204" pitchFamily="18" charset="0"/>
                <a:ea typeface="Cambria" panose="02040503050406030204" pitchFamily="18" charset="0"/>
              </a:rPr>
              <a:t>105/A, Ayrıca DPB 12.10.2016/6078: </a:t>
            </a:r>
            <a:r>
              <a:rPr lang="tr-TR" i="1" dirty="0">
                <a:latin typeface="Cambria" panose="02040503050406030204" pitchFamily="18" charset="0"/>
                <a:ea typeface="Cambria" panose="02040503050406030204" pitchFamily="18" charset="0"/>
              </a:rPr>
              <a:t>«… ilgilinin, denetimli serbestlik tedbiri</a:t>
            </a:r>
          </a:p>
          <a:p>
            <a:pPr marL="85725" lvl="1" indent="0" algn="ctr" defTabSz="179388">
              <a:spcBef>
                <a:spcPts val="0"/>
              </a:spcBef>
              <a:spcAft>
                <a:spcPts val="0"/>
              </a:spcAft>
              <a:buNone/>
            </a:pPr>
            <a:r>
              <a:rPr lang="tr-TR" i="1" dirty="0">
                <a:latin typeface="Cambria" panose="02040503050406030204" pitchFamily="18" charset="0"/>
                <a:ea typeface="Cambria" panose="02040503050406030204" pitchFamily="18" charset="0"/>
              </a:rPr>
              <a:t>uygulanmak suretiyle hapis cezasının infazı süresince memuriyetinin askıda </a:t>
            </a:r>
            <a:r>
              <a:rPr lang="tr-TR" i="1" dirty="0" smtClean="0">
                <a:latin typeface="Cambria" panose="02040503050406030204" pitchFamily="18" charset="0"/>
                <a:ea typeface="Cambria" panose="02040503050406030204" pitchFamily="18" charset="0"/>
              </a:rPr>
              <a:t>olduğu…»</a:t>
            </a:r>
          </a:p>
        </p:txBody>
      </p:sp>
    </p:spTree>
    <p:extLst>
      <p:ext uri="{BB962C8B-B14F-4D97-AF65-F5344CB8AC3E}">
        <p14:creationId xmlns:p14="http://schemas.microsoft.com/office/powerpoint/2010/main" val="4002314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r>
              <a:rPr lang="tr-TR" sz="3600" dirty="0" smtClean="0">
                <a:solidFill>
                  <a:schemeClr val="accent2">
                    <a:lumMod val="50000"/>
                  </a:schemeClr>
                </a:solidFill>
                <a:latin typeface="Cambria" panose="02040503050406030204" pitchFamily="18" charset="0"/>
                <a:ea typeface="Cambria" panose="02040503050406030204" pitchFamily="18" charset="0"/>
              </a:rPr>
              <a:t>Adli Davaların İdari İşlemlere </a:t>
            </a:r>
            <a:r>
              <a:rPr lang="tr-TR" sz="3600" dirty="0">
                <a:solidFill>
                  <a:schemeClr val="accent2">
                    <a:lumMod val="50000"/>
                  </a:schemeClr>
                </a:solidFill>
                <a:latin typeface="Cambria" panose="02040503050406030204" pitchFamily="18" charset="0"/>
                <a:ea typeface="Cambria" panose="02040503050406030204" pitchFamily="18" charset="0"/>
              </a:rPr>
              <a:t>Etkisi</a:t>
            </a:r>
            <a:br>
              <a:rPr lang="tr-TR" sz="3600" dirty="0">
                <a:solidFill>
                  <a:schemeClr val="accent2">
                    <a:lumMod val="50000"/>
                  </a:schemeClr>
                </a:solidFill>
                <a:latin typeface="Cambria" panose="02040503050406030204" pitchFamily="18" charset="0"/>
                <a:ea typeface="Cambria" panose="02040503050406030204" pitchFamily="18" charset="0"/>
              </a:rPr>
            </a:br>
            <a:r>
              <a:rPr lang="tr-TR" sz="2000" dirty="0">
                <a:solidFill>
                  <a:schemeClr val="accent2">
                    <a:lumMod val="50000"/>
                  </a:schemeClr>
                </a:solidFill>
                <a:latin typeface="Cambria" panose="02040503050406030204" pitchFamily="18" charset="0"/>
                <a:ea typeface="Cambria" panose="02040503050406030204" pitchFamily="18" charset="0"/>
              </a:rPr>
              <a:t>(Kavramlar ve Genel Çerçeve)</a:t>
            </a: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lvl="1" indent="0" algn="just" defTabSz="357188">
              <a:spcBef>
                <a:spcPts val="0"/>
              </a:spcBef>
              <a:spcAft>
                <a:spcPts val="0"/>
              </a:spcAft>
              <a:buNone/>
            </a:pPr>
            <a:r>
              <a:rPr lang="tr-TR" sz="1600" b="1" dirty="0" smtClean="0">
                <a:solidFill>
                  <a:schemeClr val="accent2">
                    <a:lumMod val="50000"/>
                  </a:schemeClr>
                </a:solidFill>
                <a:latin typeface="Cambria" panose="02040503050406030204" pitchFamily="18" charset="0"/>
                <a:ea typeface="Cambria" panose="02040503050406030204" pitchFamily="18" charset="0"/>
              </a:rPr>
              <a:t>  * Kasıt Kavramı </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 </a:t>
            </a:r>
            <a:r>
              <a:rPr lang="tr-TR" sz="1600" i="1" dirty="0">
                <a:latin typeface="Cambria" panose="02040503050406030204" pitchFamily="18" charset="0"/>
                <a:ea typeface="Cambria" panose="02040503050406030204" pitchFamily="18" charset="0"/>
              </a:rPr>
              <a:t>Uygun olmadığını bilerek yapılan eylem. Öldürmeyi, yaralamayı veya zarar vermeyi isteme, kötü niyet.</a:t>
            </a:r>
            <a:endParaRPr lang="tr-TR" sz="1600" i="1" dirty="0" smtClean="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endParaRPr lang="tr-TR" sz="1600" dirty="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endParaRPr lang="tr-TR" sz="1600" dirty="0" smtClean="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b="1" dirty="0" smtClean="0">
                <a:latin typeface="Cambria" panose="02040503050406030204" pitchFamily="18" charset="0"/>
                <a:ea typeface="Cambria" panose="02040503050406030204" pitchFamily="18" charset="0"/>
              </a:rPr>
              <a:t>  </a:t>
            </a:r>
            <a:r>
              <a:rPr lang="tr-TR" sz="1600" b="1" dirty="0" smtClean="0">
                <a:solidFill>
                  <a:schemeClr val="accent2">
                    <a:lumMod val="50000"/>
                  </a:schemeClr>
                </a:solidFill>
                <a:latin typeface="Cambria" panose="02040503050406030204" pitchFamily="18" charset="0"/>
                <a:ea typeface="Cambria" panose="02040503050406030204" pitchFamily="18" charset="0"/>
              </a:rPr>
              <a:t>* 18 yaş altı hükümler ve adli sicil mevzuatı</a:t>
            </a: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- 5352 sayılı Adli Sicil Kanunu Md. 10/3</a:t>
            </a:r>
            <a:r>
              <a:rPr lang="tr-TR" sz="1600" dirty="0">
                <a:latin typeface="Cambria" panose="02040503050406030204" pitchFamily="18" charset="0"/>
                <a:ea typeface="Cambria" panose="02040503050406030204" pitchFamily="18" charset="0"/>
              </a:rPr>
              <a:t>: </a:t>
            </a:r>
            <a:r>
              <a:rPr lang="tr-TR" sz="1600" i="1" dirty="0" err="1">
                <a:latin typeface="Cambria" panose="02040503050406030204" pitchFamily="18" charset="0"/>
                <a:ea typeface="Cambria" panose="02040503050406030204" pitchFamily="18" charset="0"/>
              </a:rPr>
              <a:t>Onsekiz</a:t>
            </a:r>
            <a:r>
              <a:rPr lang="tr-TR" sz="1600" i="1" dirty="0">
                <a:latin typeface="Cambria" panose="02040503050406030204" pitchFamily="18" charset="0"/>
                <a:ea typeface="Cambria" panose="02040503050406030204" pitchFamily="18" charset="0"/>
              </a:rPr>
              <a:t> yaşından küçüklerle ilgili adlî sicil ve arşiv kayıtları; ancak soruşturma ve kovuşturma kapsamında değerlendirilmek üzere Cumhuriyet başsavcılıkları, hâkim veya mahkemelerce istenebilir</a:t>
            </a:r>
            <a:r>
              <a:rPr lang="tr-TR" sz="1600" i="1" dirty="0" smtClean="0">
                <a:latin typeface="Cambria" panose="02040503050406030204" pitchFamily="18" charset="0"/>
                <a:ea typeface="Cambria" panose="02040503050406030204" pitchFamily="18" charset="0"/>
              </a:rPr>
              <a:t>.</a:t>
            </a:r>
          </a:p>
          <a:p>
            <a:pPr marL="0" lvl="1" indent="0" algn="just" defTabSz="357188">
              <a:spcBef>
                <a:spcPts val="0"/>
              </a:spcBef>
              <a:spcAft>
                <a:spcPts val="0"/>
              </a:spcAft>
              <a:buNone/>
            </a:pPr>
            <a:r>
              <a:rPr lang="tr-TR" sz="1600" i="1" dirty="0">
                <a:latin typeface="Cambria" panose="02040503050406030204" pitchFamily="18" charset="0"/>
                <a:ea typeface="Cambria" panose="02040503050406030204" pitchFamily="18" charset="0"/>
              </a:rPr>
              <a:t>	</a:t>
            </a:r>
            <a:r>
              <a:rPr lang="tr-TR" sz="1600" i="1" dirty="0" smtClean="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Yukarıda yer verilen madde hükmü 18 yaş altı sicil ve arşiv kayıtlarının kamu kurumları ile paylaşılmasını yasaklamaktadır. Herhangi bir şekilde bu bilgilerin gerek güvenlik soruşturması ve arşiv araştırması gerekse de herhangi bir şekilde kamu kurumlarınca öğrenilmesi durumunda memuriyete girişe engel olarak ya da memuriyet şartlarını kaybetme açısından kullanılması hukuken mümkün değildir.</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Konu hakkında ayrıntılı bilgi için: </a:t>
            </a: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&gt; Anayasa Mahkemesi</a:t>
            </a: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2014/7256 Başvuru</a:t>
            </a: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27/2/2019 tarihli karar, R.G. </a:t>
            </a:r>
            <a:r>
              <a:rPr lang="tr-TR" sz="1600" dirty="0">
                <a:latin typeface="Cambria" panose="02040503050406030204" pitchFamily="18" charset="0"/>
                <a:ea typeface="Cambria" panose="02040503050406030204" pitchFamily="18" charset="0"/>
              </a:rPr>
              <a:t>: 27/3/2019 </a:t>
            </a:r>
            <a:r>
              <a:rPr lang="tr-TR" sz="1600" dirty="0" smtClean="0">
                <a:latin typeface="Cambria" panose="02040503050406030204" pitchFamily="18" charset="0"/>
                <a:ea typeface="Cambria" panose="02040503050406030204" pitchFamily="18" charset="0"/>
              </a:rPr>
              <a:t>– 30727</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&gt; Danıştay İDDK </a:t>
            </a:r>
            <a:r>
              <a:rPr lang="tr-TR" sz="1600" dirty="0" smtClean="0">
                <a:latin typeface="Cambria" panose="02040503050406030204" pitchFamily="18" charset="0"/>
                <a:ea typeface="Cambria" panose="02040503050406030204" pitchFamily="18" charset="0"/>
              </a:rPr>
              <a:t>2018/4265 E., 2019/4012 K.</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&gt; Danıştay İDDK </a:t>
            </a:r>
            <a:r>
              <a:rPr lang="tr-TR" sz="1600" dirty="0" smtClean="0">
                <a:latin typeface="Cambria" panose="02040503050406030204" pitchFamily="18" charset="0"/>
                <a:ea typeface="Cambria" panose="02040503050406030204" pitchFamily="18" charset="0"/>
              </a:rPr>
              <a:t>2017/2396 </a:t>
            </a:r>
            <a:r>
              <a:rPr lang="tr-TR" sz="1600" dirty="0">
                <a:latin typeface="Cambria" panose="02040503050406030204" pitchFamily="18" charset="0"/>
                <a:ea typeface="Cambria" panose="02040503050406030204" pitchFamily="18" charset="0"/>
              </a:rPr>
              <a:t>E., </a:t>
            </a:r>
            <a:r>
              <a:rPr lang="tr-TR" sz="1600" dirty="0" smtClean="0">
                <a:latin typeface="Cambria" panose="02040503050406030204" pitchFamily="18" charset="0"/>
                <a:ea typeface="Cambria" panose="02040503050406030204" pitchFamily="18" charset="0"/>
              </a:rPr>
              <a:t>2019/4011 </a:t>
            </a:r>
            <a:r>
              <a:rPr lang="tr-TR" sz="1600" dirty="0">
                <a:latin typeface="Cambria" panose="02040503050406030204" pitchFamily="18" charset="0"/>
                <a:ea typeface="Cambria" panose="02040503050406030204" pitchFamily="18" charset="0"/>
              </a:rPr>
              <a:t>K</a:t>
            </a:r>
            <a:r>
              <a:rPr lang="tr-TR" sz="1600" dirty="0" smtClean="0">
                <a:latin typeface="Cambria" panose="02040503050406030204" pitchFamily="18" charset="0"/>
                <a:ea typeface="Cambria" panose="02040503050406030204" pitchFamily="18" charset="0"/>
              </a:rPr>
              <a:t>.</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&gt; Devlet Personel Başkanlığı Görüşü</a:t>
            </a:r>
            <a:r>
              <a:rPr lang="tr-TR" sz="1600" dirty="0">
                <a:latin typeface="Cambria" panose="02040503050406030204" pitchFamily="18" charset="0"/>
                <a:ea typeface="Cambria" panose="02040503050406030204" pitchFamily="18" charset="0"/>
              </a:rPr>
              <a:t>, 01.04.2013/1506, </a:t>
            </a:r>
            <a:r>
              <a:rPr lang="tr-TR" sz="1600" dirty="0" smtClean="0">
                <a:latin typeface="Cambria" panose="02040503050406030204" pitchFamily="18" charset="0"/>
                <a:ea typeface="Cambria" panose="02040503050406030204" pitchFamily="18" charset="0"/>
              </a:rPr>
              <a:t>26/08/2013-13899</a:t>
            </a:r>
          </a:p>
          <a:p>
            <a:pPr marL="0" lvl="1" indent="0" algn="just" defTabSz="357188">
              <a:spcBef>
                <a:spcPts val="0"/>
              </a:spcBef>
              <a:spcAft>
                <a:spcPts val="0"/>
              </a:spcAft>
              <a:buNone/>
            </a:pPr>
            <a:r>
              <a:rPr lang="tr-TR" sz="1600" i="1" dirty="0">
                <a:latin typeface="Cambria" panose="02040503050406030204" pitchFamily="18" charset="0"/>
                <a:ea typeface="Cambria" panose="02040503050406030204" pitchFamily="18" charset="0"/>
              </a:rPr>
              <a:t>	</a:t>
            </a:r>
            <a:endParaRPr lang="tr-TR" sz="1600" dirty="0" smtClean="0">
              <a:latin typeface="Cambria" panose="02040503050406030204" pitchFamily="18" charset="0"/>
              <a:ea typeface="Cambria" panose="02040503050406030204" pitchFamily="18" charset="0"/>
            </a:endParaRPr>
          </a:p>
          <a:p>
            <a:pPr marL="85725" lvl="1" indent="0" algn="just" defTabSz="179388">
              <a:spcBef>
                <a:spcPts val="0"/>
              </a:spcBef>
              <a:spcAft>
                <a:spcPts val="0"/>
              </a:spcAft>
              <a:buNone/>
            </a:pPr>
            <a:endParaRPr lang="tr-TR"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75065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r>
              <a:rPr lang="tr-TR" sz="3600" dirty="0" smtClean="0">
                <a:solidFill>
                  <a:schemeClr val="accent2">
                    <a:lumMod val="50000"/>
                  </a:schemeClr>
                </a:solidFill>
                <a:latin typeface="Cambria" panose="02040503050406030204" pitchFamily="18" charset="0"/>
                <a:ea typeface="Cambria" panose="02040503050406030204" pitchFamily="18" charset="0"/>
              </a:rPr>
              <a:t>Adli Davaların İdari İşlemlere </a:t>
            </a:r>
            <a:r>
              <a:rPr lang="tr-TR" sz="3600" dirty="0">
                <a:solidFill>
                  <a:schemeClr val="accent2">
                    <a:lumMod val="50000"/>
                  </a:schemeClr>
                </a:solidFill>
                <a:latin typeface="Cambria" panose="02040503050406030204" pitchFamily="18" charset="0"/>
                <a:ea typeface="Cambria" panose="02040503050406030204" pitchFamily="18" charset="0"/>
              </a:rPr>
              <a:t>Etkisi</a:t>
            </a:r>
            <a:br>
              <a:rPr lang="tr-TR" sz="3600" dirty="0">
                <a:solidFill>
                  <a:schemeClr val="accent2">
                    <a:lumMod val="50000"/>
                  </a:schemeClr>
                </a:solidFill>
                <a:latin typeface="Cambria" panose="02040503050406030204" pitchFamily="18" charset="0"/>
                <a:ea typeface="Cambria" panose="02040503050406030204" pitchFamily="18" charset="0"/>
              </a:rPr>
            </a:br>
            <a:r>
              <a:rPr lang="tr-TR" sz="2000" dirty="0">
                <a:solidFill>
                  <a:schemeClr val="accent2">
                    <a:lumMod val="50000"/>
                  </a:schemeClr>
                </a:solidFill>
                <a:latin typeface="Cambria" panose="02040503050406030204" pitchFamily="18" charset="0"/>
                <a:ea typeface="Cambria" panose="02040503050406030204" pitchFamily="18" charset="0"/>
              </a:rPr>
              <a:t>(Kavramlar ve Genel Çerçeve)</a:t>
            </a: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lvl="1" indent="0" algn="just" defTabSz="357188">
              <a:spcBef>
                <a:spcPts val="0"/>
              </a:spcBef>
              <a:spcAft>
                <a:spcPts val="0"/>
              </a:spcAft>
              <a:buNone/>
            </a:pPr>
            <a:r>
              <a:rPr lang="tr-TR" sz="1600" b="1" dirty="0" smtClean="0">
                <a:solidFill>
                  <a:schemeClr val="accent2">
                    <a:lumMod val="50000"/>
                  </a:schemeClr>
                </a:solidFill>
                <a:latin typeface="Cambria" panose="02040503050406030204" pitchFamily="18" charset="0"/>
                <a:ea typeface="Cambria" panose="02040503050406030204" pitchFamily="18" charset="0"/>
              </a:rPr>
              <a:t>  * Memuriyete Giriş ve Memuriyetten Ayrılma (DMK M. 48, M. 98/b)</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- 657 DMK Md.48-A/5</a:t>
            </a:r>
            <a:r>
              <a:rPr lang="tr-TR" sz="1600" dirty="0">
                <a:latin typeface="Cambria" panose="02040503050406030204" pitchFamily="18" charset="0"/>
                <a:ea typeface="Cambria" panose="02040503050406030204" pitchFamily="18" charset="0"/>
              </a:rPr>
              <a:t>: Türk Ceza Kanununun 53 üncü maddesinde </a:t>
            </a:r>
            <a:r>
              <a:rPr lang="tr-TR" sz="1600" u="sng" dirty="0">
                <a:latin typeface="Cambria" panose="02040503050406030204" pitchFamily="18" charset="0"/>
                <a:ea typeface="Cambria" panose="02040503050406030204" pitchFamily="18" charset="0"/>
              </a:rPr>
              <a:t>belirtilen süreler geçmiş olsa bile</a:t>
            </a:r>
            <a:r>
              <a:rPr lang="tr-TR" sz="1600" dirty="0">
                <a:latin typeface="Cambria" panose="02040503050406030204" pitchFamily="18" charset="0"/>
                <a:ea typeface="Cambria" panose="02040503050406030204" pitchFamily="18" charset="0"/>
              </a:rPr>
              <a:t>; kasten işlenen bir suçtan dolayı bir yıl veya daha fazla süreyle hapis cezasına ya da affa uğramış olsa bile devletin güvenliğine karşı suçlar, Anayasal düzene ve bu düzenin işleyişine karşı suçlar</a:t>
            </a:r>
            <a:r>
              <a:rPr lang="tr-TR" sz="1600" dirty="0" smtClean="0">
                <a:latin typeface="Cambria" panose="02040503050406030204" pitchFamily="18" charset="0"/>
                <a:ea typeface="Cambria" panose="02040503050406030204" pitchFamily="18" charset="0"/>
              </a:rPr>
              <a:t>, </a:t>
            </a:r>
            <a:r>
              <a:rPr lang="tr-TR" sz="1600" dirty="0">
                <a:latin typeface="Cambria" panose="02040503050406030204" pitchFamily="18" charset="0"/>
                <a:ea typeface="Cambria" panose="02040503050406030204" pitchFamily="18" charset="0"/>
              </a:rPr>
              <a:t>zimmet, irtikâp, rüşvet, hırsızlık, dolandırıcılık, sahtecilik, güveni kötüye kullanma, hileli iflas, ihaleye fesat karıştırma, edimin ifasına fesat karıştırma, suçtan kaynaklanan malvarlığı değerlerini aklama veya kaçakçılık suçlarından mahkûm olmamak.</a:t>
            </a:r>
            <a:endParaRPr lang="tr-TR" sz="1600" dirty="0" smtClean="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endParaRPr lang="tr-TR" sz="800" dirty="0" smtClean="0">
              <a:latin typeface="Cambria" panose="02040503050406030204" pitchFamily="18" charset="0"/>
              <a:ea typeface="Cambria" panose="02040503050406030204" pitchFamily="18" charset="0"/>
            </a:endParaRPr>
          </a:p>
          <a:p>
            <a:pPr marL="85725" lvl="1" indent="0" algn="just" defTabSz="1793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- 5237 sayılı TCK Md. </a:t>
            </a:r>
            <a:r>
              <a:rPr lang="tr-TR" sz="1600" dirty="0">
                <a:latin typeface="Cambria" panose="02040503050406030204" pitchFamily="18" charset="0"/>
                <a:ea typeface="Cambria" panose="02040503050406030204" pitchFamily="18" charset="0"/>
              </a:rPr>
              <a:t>53/1: Kişi, kasten işlemiş olduğu suçtan dolayı hapis cezasına mahkûmiyetin kanuni sonucu olarak;</a:t>
            </a:r>
            <a:endParaRPr lang="tr-TR" sz="1600" dirty="0" smtClean="0">
              <a:latin typeface="Cambria" panose="02040503050406030204" pitchFamily="18" charset="0"/>
              <a:ea typeface="Cambria" panose="02040503050406030204" pitchFamily="18" charset="0"/>
            </a:endParaRPr>
          </a:p>
          <a:p>
            <a:pPr marL="85725" lvl="1" indent="0" algn="just" defTabSz="1793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a</a:t>
            </a:r>
            <a:r>
              <a:rPr lang="tr-TR" sz="1600" dirty="0">
                <a:latin typeface="Cambria" panose="02040503050406030204" pitchFamily="18" charset="0"/>
                <a:ea typeface="Cambria" panose="02040503050406030204" pitchFamily="18" charset="0"/>
              </a:rPr>
              <a:t>) Sürekli, süreli veya geçici bir kamu görevinin üstlenilmesinden; bu kapsamda, Türkiye Büyük Millet Meclisi üyeliğinden veya Devlet, il, belediye, köy veya bunların denetim ve gözetimi altında bulunan kurum ve kuruluşlarca verilen, atamaya veya seçime tabi bütün memuriyet ve hizmetlerde istihdam edilmekten</a:t>
            </a:r>
            <a:r>
              <a:rPr lang="tr-TR" sz="1600" dirty="0" smtClean="0">
                <a:latin typeface="Cambria" panose="02040503050406030204" pitchFamily="18" charset="0"/>
                <a:ea typeface="Cambria" panose="02040503050406030204" pitchFamily="18" charset="0"/>
              </a:rPr>
              <a:t>,</a:t>
            </a:r>
          </a:p>
          <a:p>
            <a:pPr marL="85725" lvl="1" indent="0" algn="just" defTabSz="179388">
              <a:spcBef>
                <a:spcPts val="0"/>
              </a:spcBef>
              <a:spcAft>
                <a:spcPts val="0"/>
              </a:spcAft>
              <a:buNone/>
            </a:pPr>
            <a:r>
              <a:rPr lang="tr-TR" sz="1600" dirty="0">
                <a:latin typeface="Cambria" panose="02040503050406030204" pitchFamily="18" charset="0"/>
                <a:ea typeface="Cambria" panose="02040503050406030204" pitchFamily="18" charset="0"/>
              </a:rPr>
              <a:t>		e) Bir kamu kurumunun veya kamu kurumu niteliğindeki meslek kuruluşunun iznine tabi bir meslek veya sanatı, kendi sorumluluğu altında serbest meslek erbabı veya tacir olarak icra </a:t>
            </a:r>
            <a:r>
              <a:rPr lang="tr-TR" sz="1600" dirty="0" smtClean="0">
                <a:latin typeface="Cambria" panose="02040503050406030204" pitchFamily="18" charset="0"/>
                <a:ea typeface="Cambria" panose="02040503050406030204" pitchFamily="18" charset="0"/>
              </a:rPr>
              <a:t>etmekten, yoksun bırakılabilir.</a:t>
            </a:r>
          </a:p>
          <a:p>
            <a:pPr marL="85725" lvl="1" indent="0" algn="just" defTabSz="179388">
              <a:spcBef>
                <a:spcPts val="0"/>
              </a:spcBef>
              <a:spcAft>
                <a:spcPts val="0"/>
              </a:spcAft>
              <a:buNone/>
            </a:pPr>
            <a:endParaRPr lang="tr-TR" sz="800" dirty="0">
              <a:latin typeface="Cambria" panose="02040503050406030204" pitchFamily="18" charset="0"/>
              <a:ea typeface="Cambria" panose="02040503050406030204" pitchFamily="18" charset="0"/>
            </a:endParaRPr>
          </a:p>
          <a:p>
            <a:pPr marL="85725" lvl="1" indent="0" algn="just" defTabSz="1793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b="1" dirty="0">
                <a:solidFill>
                  <a:schemeClr val="accent2">
                    <a:lumMod val="50000"/>
                  </a:schemeClr>
                </a:solidFill>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a:t>
            </a:r>
            <a:r>
              <a:rPr lang="tr-TR" sz="1600" b="1" dirty="0">
                <a:solidFill>
                  <a:schemeClr val="accent2">
                    <a:lumMod val="50000"/>
                  </a:schemeClr>
                </a:solidFill>
                <a:latin typeface="Cambria" panose="02040503050406030204" pitchFamily="18" charset="0"/>
                <a:ea typeface="Cambria" panose="02040503050406030204" pitchFamily="18" charset="0"/>
              </a:rPr>
              <a:t>Memnu Hak Kavramı ve Memnu Hakların İadesi</a:t>
            </a:r>
          </a:p>
          <a:p>
            <a:pPr marL="85725" lvl="1" indent="0" algn="just" defTabSz="1793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 Memnu Hak: Yasaklanmış Hak, </a:t>
            </a:r>
          </a:p>
          <a:p>
            <a:pPr marL="85725" lvl="1" indent="0" algn="just" defTabSz="179388">
              <a:spcBef>
                <a:spcPts val="0"/>
              </a:spcBef>
              <a:spcAft>
                <a:spcPts val="0"/>
              </a:spcAft>
              <a:buNone/>
            </a:pPr>
            <a:r>
              <a:rPr lang="tr-TR" sz="1600" dirty="0">
                <a:latin typeface="Cambria" panose="02040503050406030204" pitchFamily="18" charset="0"/>
                <a:ea typeface="Cambria" panose="02040503050406030204" pitchFamily="18" charset="0"/>
              </a:rPr>
              <a:t>		- Memnu Hakların İadesi: </a:t>
            </a:r>
            <a:r>
              <a:rPr lang="tr-TR" sz="1600" dirty="0" smtClean="0">
                <a:latin typeface="Cambria" panose="02040503050406030204" pitchFamily="18" charset="0"/>
                <a:ea typeface="Cambria" panose="02040503050406030204" pitchFamily="18" charset="0"/>
              </a:rPr>
              <a:t>Gerek </a:t>
            </a:r>
            <a:r>
              <a:rPr lang="tr-TR" sz="1600" dirty="0">
                <a:latin typeface="Cambria" panose="02040503050406030204" pitchFamily="18" charset="0"/>
                <a:ea typeface="Cambria" panose="02040503050406030204" pitchFamily="18" charset="0"/>
              </a:rPr>
              <a:t>Türk Ceza Kanunundan, gerekse özel bir kanundan kaynaklansın kamu hizmetlerinden yasaklanma, memuriyetten mahrumiyet, seçme ve seçilme hakkından yoksun kılınma gibi temel hak ve özgürlükler alanındaki ehliyetsizlikleri gelecek için ortadan kaldıran ve kişiye kullanılması men edilen haklarını </a:t>
            </a:r>
            <a:r>
              <a:rPr lang="tr-TR" sz="1600" u="sng" dirty="0">
                <a:latin typeface="Cambria" panose="02040503050406030204" pitchFamily="18" charset="0"/>
                <a:ea typeface="Cambria" panose="02040503050406030204" pitchFamily="18" charset="0"/>
              </a:rPr>
              <a:t>geleceğe yönelik olarak </a:t>
            </a:r>
            <a:r>
              <a:rPr lang="tr-TR" sz="1600" dirty="0">
                <a:latin typeface="Cambria" panose="02040503050406030204" pitchFamily="18" charset="0"/>
                <a:ea typeface="Cambria" panose="02040503050406030204" pitchFamily="18" charset="0"/>
              </a:rPr>
              <a:t>kullanma yetkisi sağlayan </a:t>
            </a:r>
            <a:r>
              <a:rPr lang="tr-TR" sz="1600" dirty="0" smtClean="0">
                <a:latin typeface="Cambria" panose="02040503050406030204" pitchFamily="18" charset="0"/>
                <a:ea typeface="Cambria" panose="02040503050406030204" pitchFamily="18" charset="0"/>
              </a:rPr>
              <a:t>kararlardır  (Danıştay 8. D., 2018/2262 E., 2021/5405 K.).</a:t>
            </a:r>
          </a:p>
          <a:p>
            <a:pPr marL="85725" lvl="1" indent="0" algn="just" defTabSz="179388">
              <a:spcBef>
                <a:spcPts val="0"/>
              </a:spcBef>
              <a:spcAft>
                <a:spcPts val="0"/>
              </a:spcAft>
              <a:buNone/>
            </a:pPr>
            <a:endParaRPr lang="tr-TR" sz="1600" dirty="0" smtClean="0">
              <a:latin typeface="Cambria" panose="02040503050406030204" pitchFamily="18" charset="0"/>
              <a:ea typeface="Cambria" panose="02040503050406030204" pitchFamily="18" charset="0"/>
            </a:endParaRPr>
          </a:p>
          <a:p>
            <a:pPr marL="85725" lvl="1" indent="0" algn="just" defTabSz="179388">
              <a:spcBef>
                <a:spcPts val="0"/>
              </a:spcBef>
              <a:spcAft>
                <a:spcPts val="0"/>
              </a:spcAft>
              <a:buNone/>
            </a:pPr>
            <a:endParaRPr lang="tr-TR"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610156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r>
              <a:rPr lang="tr-TR" sz="3600" dirty="0" smtClean="0">
                <a:solidFill>
                  <a:schemeClr val="accent2">
                    <a:lumMod val="50000"/>
                  </a:schemeClr>
                </a:solidFill>
                <a:latin typeface="Cambria" panose="02040503050406030204" pitchFamily="18" charset="0"/>
                <a:ea typeface="Cambria" panose="02040503050406030204" pitchFamily="18" charset="0"/>
              </a:rPr>
              <a:t>Adli Davaların İdari İşlemlere </a:t>
            </a:r>
            <a:r>
              <a:rPr lang="tr-TR" sz="3600" dirty="0">
                <a:solidFill>
                  <a:schemeClr val="accent2">
                    <a:lumMod val="50000"/>
                  </a:schemeClr>
                </a:solidFill>
                <a:latin typeface="Cambria" panose="02040503050406030204" pitchFamily="18" charset="0"/>
                <a:ea typeface="Cambria" panose="02040503050406030204" pitchFamily="18" charset="0"/>
              </a:rPr>
              <a:t>Etkisi</a:t>
            </a:r>
            <a:br>
              <a:rPr lang="tr-TR" sz="3600" dirty="0">
                <a:solidFill>
                  <a:schemeClr val="accent2">
                    <a:lumMod val="50000"/>
                  </a:schemeClr>
                </a:solidFill>
                <a:latin typeface="Cambria" panose="02040503050406030204" pitchFamily="18" charset="0"/>
                <a:ea typeface="Cambria" panose="02040503050406030204" pitchFamily="18" charset="0"/>
              </a:rPr>
            </a:br>
            <a:r>
              <a:rPr lang="tr-TR" sz="2000" dirty="0">
                <a:solidFill>
                  <a:schemeClr val="accent2">
                    <a:lumMod val="50000"/>
                  </a:schemeClr>
                </a:solidFill>
                <a:latin typeface="Cambria" panose="02040503050406030204" pitchFamily="18" charset="0"/>
                <a:ea typeface="Cambria" panose="02040503050406030204" pitchFamily="18" charset="0"/>
              </a:rPr>
              <a:t>(Kavramlar ve Genel Çerçeve)</a:t>
            </a: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lvl="1" indent="0" algn="just" defTabSz="357188">
              <a:spcBef>
                <a:spcPts val="0"/>
              </a:spcBef>
              <a:spcAft>
                <a:spcPts val="0"/>
              </a:spcAft>
              <a:buNone/>
            </a:pPr>
            <a:r>
              <a:rPr lang="tr-TR" sz="1600" b="1" dirty="0" smtClean="0">
                <a:solidFill>
                  <a:schemeClr val="accent2">
                    <a:lumMod val="50000"/>
                  </a:schemeClr>
                </a:solidFill>
                <a:latin typeface="Cambria" panose="02040503050406030204" pitchFamily="18" charset="0"/>
                <a:ea typeface="Cambria" panose="02040503050406030204" pitchFamily="18" charset="0"/>
              </a:rPr>
              <a:t>  * Memuriyete Giriş ve Memuriyetten Ayrılma</a:t>
            </a:r>
          </a:p>
          <a:p>
            <a:pPr marL="0" lvl="1" indent="0" algn="just" defTabSz="357188">
              <a:spcBef>
                <a:spcPts val="0"/>
              </a:spcBef>
              <a:spcAft>
                <a:spcPts val="0"/>
              </a:spcAft>
              <a:buNone/>
            </a:pPr>
            <a:r>
              <a:rPr lang="tr-TR" sz="1600" b="1" dirty="0" smtClean="0">
                <a:solidFill>
                  <a:schemeClr val="accent2">
                    <a:lumMod val="50000"/>
                  </a:schemeClr>
                </a:solidFill>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a:t>
            </a:r>
            <a:r>
              <a:rPr lang="tr-TR" sz="1600" dirty="0">
                <a:latin typeface="Cambria" panose="02040503050406030204" pitchFamily="18" charset="0"/>
                <a:ea typeface="Cambria" panose="02040503050406030204" pitchFamily="18" charset="0"/>
              </a:rPr>
              <a:t>Devlet </a:t>
            </a:r>
            <a:r>
              <a:rPr lang="tr-TR" sz="1600" dirty="0" smtClean="0">
                <a:latin typeface="Cambria" panose="02040503050406030204" pitchFamily="18" charset="0"/>
                <a:ea typeface="Cambria" panose="02040503050406030204" pitchFamily="18" charset="0"/>
              </a:rPr>
              <a:t> Memurları Kanunun 48-A/5 maddesi memuriyeti girme yönünden (Md. 98/b şartları kaybetme ile birlikte) adli suç ve cezaları iki yönlü olarak ele almaktadır.</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1-  Kasten işlenen bir suçtan dolayı TCK 53’de belirtilen süreler geçmiş olsa dahi kasten işlenen bir suçtan dolayı 1 yıl veya daha fazla hapis cezası almış olmak. </a:t>
            </a:r>
            <a:r>
              <a:rPr lang="tr-TR" sz="1600" dirty="0">
                <a:latin typeface="Cambria" panose="02040503050406030204" pitchFamily="18" charset="0"/>
                <a:ea typeface="Cambria" panose="02040503050406030204" pitchFamily="18" charset="0"/>
              </a:rPr>
              <a:t>Kast, suçun kanuni tanımındaki unsurların bilerek ve istenerek gerçekleştirilmesidir (TCK Md. 21). </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2- </a:t>
            </a:r>
            <a:r>
              <a:rPr lang="tr-TR" sz="1600" dirty="0" smtClean="0">
                <a:latin typeface="Cambria" panose="02040503050406030204" pitchFamily="18" charset="0"/>
                <a:ea typeface="Cambria" panose="02040503050406030204" pitchFamily="18" charset="0"/>
              </a:rPr>
              <a:t>Affa </a:t>
            </a:r>
            <a:r>
              <a:rPr lang="tr-TR" sz="1600" dirty="0">
                <a:latin typeface="Cambria" panose="02040503050406030204" pitchFamily="18" charset="0"/>
                <a:ea typeface="Cambria" panose="02040503050406030204" pitchFamily="18" charset="0"/>
              </a:rPr>
              <a:t>uğramış olsa bile devletin güvenliğine karşı suçlar, Anayasal düzene ve bu düzenin işleyişine karşı suçlar, zimmet, irtikâp, rüşvet, hırsızlık, dolandırıcılık, sahtecilik, güveni kötüye kullanma, hileli iflas, ihaleye fesat karıştırma, edimin ifasına fesat karıştırma, suçtan kaynaklanan malvarlığı değerlerini aklama veya kaçakçılık suçlarından mahkûm </a:t>
            </a:r>
            <a:r>
              <a:rPr lang="tr-TR" sz="1600" dirty="0" smtClean="0">
                <a:latin typeface="Cambria" panose="02040503050406030204" pitchFamily="18" charset="0"/>
                <a:ea typeface="Cambria" panose="02040503050406030204" pitchFamily="18" charset="0"/>
              </a:rPr>
              <a:t>olmamak. </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- 1 yıl veya daha fazla hapis cezası almış olma durumunun dikkate alınabilmesi için olayın kasten işlenip işlenmediğine ve hükmün kesinleşip kesinleşmediğine bakılması gereklidir. </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- 48 inci maddenin ilgili fıkrasının devamındaki hususlar için herhangi bir asgari süre şartı konmamıştır. Dolayısı ile süre yönünden bir değerlendirme yapmadan işlem tesisi gerekmektedir.</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Diğer </a:t>
            </a:r>
            <a:r>
              <a:rPr lang="tr-TR" sz="1600" dirty="0">
                <a:latin typeface="Cambria" panose="02040503050406030204" pitchFamily="18" charset="0"/>
                <a:ea typeface="Cambria" panose="02040503050406030204" pitchFamily="18" charset="0"/>
              </a:rPr>
              <a:t>taraftan </a:t>
            </a:r>
            <a:r>
              <a:rPr lang="tr-TR" sz="1600" i="1" dirty="0">
                <a:latin typeface="Cambria" panose="02040503050406030204" pitchFamily="18" charset="0"/>
                <a:ea typeface="Cambria" panose="02040503050406030204" pitchFamily="18" charset="0"/>
              </a:rPr>
              <a:t>«657 Sayılı Kanun'un 98. maddesinin lafzında idarece tesis edilecek işlemden bahsedilmeden doğrudan ortaya çıkan hukukî neticenin belirtilmesi ve “memurluk sona erer” ifadesine yer verilmesi suretiyle, görevde bulunan memurun, memurluğa alınma şartlarından her hangi birini taşımadığının sonradan anlaşılması veya memurlukları sırasında bu şartlardan her hangi birini kaybetmesi halinde görevine son verileceği, </a:t>
            </a:r>
            <a:r>
              <a:rPr lang="tr-TR" sz="1600" i="1" u="sng" dirty="0">
                <a:latin typeface="Cambria" panose="02040503050406030204" pitchFamily="18" charset="0"/>
                <a:ea typeface="Cambria" panose="02040503050406030204" pitchFamily="18" charset="0"/>
              </a:rPr>
              <a:t>burada idarenin işlem tesisinde takdir yetkisinin bulunmadığı</a:t>
            </a:r>
            <a:r>
              <a:rPr lang="tr-TR" sz="1600" i="1" dirty="0">
                <a:latin typeface="Cambria" panose="02040503050406030204" pitchFamily="18" charset="0"/>
                <a:ea typeface="Cambria" panose="02040503050406030204" pitchFamily="18" charset="0"/>
              </a:rPr>
              <a:t>, bir başka anlatımla; </a:t>
            </a:r>
            <a:r>
              <a:rPr lang="tr-TR" sz="1600" i="1" u="sng" dirty="0">
                <a:latin typeface="Cambria" panose="02040503050406030204" pitchFamily="18" charset="0"/>
                <a:ea typeface="Cambria" panose="02040503050406030204" pitchFamily="18" charset="0"/>
              </a:rPr>
              <a:t>bağlı yetki içerisinde bulunduğu görülmektedir</a:t>
            </a:r>
            <a:r>
              <a:rPr lang="tr-TR" sz="1600" i="1" dirty="0" smtClean="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Danıştay 8. D., 2021/5405 K. </a:t>
            </a:r>
            <a:endParaRPr lang="tr-TR" sz="1600" dirty="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b="1" dirty="0" smtClean="0">
                <a:solidFill>
                  <a:schemeClr val="accent2">
                    <a:lumMod val="50000"/>
                  </a:schemeClr>
                </a:solidFill>
                <a:latin typeface="Cambria" panose="02040503050406030204" pitchFamily="18" charset="0"/>
                <a:ea typeface="Cambria" panose="02040503050406030204" pitchFamily="18" charset="0"/>
              </a:rPr>
              <a:t>	</a:t>
            </a:r>
          </a:p>
          <a:p>
            <a:pPr marL="85725" lvl="1" indent="0" algn="just" defTabSz="179388">
              <a:spcBef>
                <a:spcPts val="0"/>
              </a:spcBef>
              <a:spcAft>
                <a:spcPts val="0"/>
              </a:spcAft>
              <a:buNone/>
            </a:pPr>
            <a:endParaRPr lang="tr-TR"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733707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r>
              <a:rPr lang="tr-TR" sz="3600" dirty="0" smtClean="0">
                <a:solidFill>
                  <a:schemeClr val="accent2">
                    <a:lumMod val="50000"/>
                  </a:schemeClr>
                </a:solidFill>
                <a:latin typeface="Cambria" panose="02040503050406030204" pitchFamily="18" charset="0"/>
                <a:ea typeface="Cambria" panose="02040503050406030204" pitchFamily="18" charset="0"/>
              </a:rPr>
              <a:t>Adli Davaların İdari İşlemlere </a:t>
            </a:r>
            <a:r>
              <a:rPr lang="tr-TR" sz="3600" dirty="0">
                <a:solidFill>
                  <a:schemeClr val="accent2">
                    <a:lumMod val="50000"/>
                  </a:schemeClr>
                </a:solidFill>
                <a:latin typeface="Cambria" panose="02040503050406030204" pitchFamily="18" charset="0"/>
                <a:ea typeface="Cambria" panose="02040503050406030204" pitchFamily="18" charset="0"/>
              </a:rPr>
              <a:t>Etkisi</a:t>
            </a:r>
            <a:br>
              <a:rPr lang="tr-TR" sz="3600" dirty="0">
                <a:solidFill>
                  <a:schemeClr val="accent2">
                    <a:lumMod val="50000"/>
                  </a:schemeClr>
                </a:solidFill>
                <a:latin typeface="Cambria" panose="02040503050406030204" pitchFamily="18" charset="0"/>
                <a:ea typeface="Cambria" panose="02040503050406030204" pitchFamily="18" charset="0"/>
              </a:rPr>
            </a:br>
            <a:r>
              <a:rPr lang="tr-TR" sz="2000" dirty="0">
                <a:solidFill>
                  <a:schemeClr val="accent2">
                    <a:lumMod val="50000"/>
                  </a:schemeClr>
                </a:solidFill>
                <a:latin typeface="Cambria" panose="02040503050406030204" pitchFamily="18" charset="0"/>
                <a:ea typeface="Cambria" panose="02040503050406030204" pitchFamily="18" charset="0"/>
              </a:rPr>
              <a:t>(Kavramlar ve Genel Çerçeve)</a:t>
            </a: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lvl="1" indent="0" algn="just" defTabSz="357188">
              <a:spcBef>
                <a:spcPts val="0"/>
              </a:spcBef>
              <a:spcAft>
                <a:spcPts val="0"/>
              </a:spcAft>
              <a:buNone/>
            </a:pPr>
            <a:r>
              <a:rPr lang="tr-TR" sz="1600" b="1" dirty="0" smtClean="0">
                <a:solidFill>
                  <a:schemeClr val="accent2">
                    <a:lumMod val="50000"/>
                  </a:schemeClr>
                </a:solidFill>
                <a:latin typeface="Cambria" panose="02040503050406030204" pitchFamily="18" charset="0"/>
                <a:ea typeface="Cambria" panose="02040503050406030204" pitchFamily="18" charset="0"/>
              </a:rPr>
              <a:t>  * Memuriyete Giriş ve Memuriyetten Ayrılma</a:t>
            </a:r>
          </a:p>
          <a:p>
            <a:pPr marL="0" lvl="1" indent="0" algn="just" defTabSz="357188">
              <a:spcBef>
                <a:spcPts val="0"/>
              </a:spcBef>
              <a:spcAft>
                <a:spcPts val="0"/>
              </a:spcAft>
              <a:buNone/>
            </a:pPr>
            <a:r>
              <a:rPr lang="tr-TR" sz="1600" b="1" dirty="0" smtClean="0">
                <a:solidFill>
                  <a:schemeClr val="accent2">
                    <a:lumMod val="50000"/>
                  </a:schemeClr>
                </a:solidFill>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Adli cezaların memuriyete giriş ve memuriyetten ayrılma durumlarına etkisi yönünden dikkat edilmesi gereken bir kaç husus bulunmaktadır.</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Memuriyet giriş açısından kurumla paylaşılan cezanın 18 yaş altı suçtan kaynaklanıp kaynaklanmadı, kesinleşip kesinleşmediği ve memnu hakların iadesi kararının alınıp alınmadığı. </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i="1" dirty="0" smtClean="0">
                <a:solidFill>
                  <a:schemeClr val="accent6">
                    <a:lumMod val="50000"/>
                  </a:schemeClr>
                </a:solidFill>
                <a:latin typeface="Cambria" panose="02040503050406030204" pitchFamily="18" charset="0"/>
                <a:ea typeface="Cambria" panose="02040503050406030204" pitchFamily="18" charset="0"/>
              </a:rPr>
              <a:t>&lt;Güvenlik Soruşturması ve arşiv araştırması sonucu elde edilen bilgiler gizlilik dereceli birimler ve diğer hususlar açısından ayrıca değerlendirilmelidir.&gt;</a:t>
            </a: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Memurluğun sona ermesi açısından ise gelen bilginin kesinleşmiş olması gerekmektedir. Bu durumda kesinleşme şerhinin oluşturulduğu tarih memuriyet şartlarının kaybedildiği tarihi oluşturmaktadır.</a:t>
            </a: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Memnu hakların iadesi açısından Danıştay 8. Dairesinin (2021/5405 K.) şu değerlendirmesi önemlidir</a:t>
            </a:r>
            <a:r>
              <a:rPr lang="tr-TR" sz="1600" dirty="0">
                <a:latin typeface="Cambria" panose="02040503050406030204" pitchFamily="18" charset="0"/>
                <a:ea typeface="Cambria" panose="02040503050406030204" pitchFamily="18" charset="0"/>
              </a:rPr>
              <a:t>. </a:t>
            </a:r>
            <a:r>
              <a:rPr lang="tr-TR" sz="1600" i="1" dirty="0">
                <a:latin typeface="Cambria" panose="02040503050406030204" pitchFamily="18" charset="0"/>
                <a:ea typeface="Cambria" panose="02040503050406030204" pitchFamily="18" charset="0"/>
              </a:rPr>
              <a:t>«yasaklanmış hakların geri verilmesi kararı" mahkûmiyeti ortadan kalkmamakla birlikte bu mahkûmiyetten doğan veya mahkûmiyetle birlikte hükmedilen ehliyetsizliklerinin </a:t>
            </a:r>
            <a:r>
              <a:rPr lang="tr-TR" sz="1600" i="1" u="sng" dirty="0">
                <a:latin typeface="Cambria" panose="02040503050406030204" pitchFamily="18" charset="0"/>
                <a:ea typeface="Cambria" panose="02040503050406030204" pitchFamily="18" charset="0"/>
              </a:rPr>
              <a:t>ileriye dönük olarak ortadan kaldıracağı</a:t>
            </a:r>
            <a:r>
              <a:rPr lang="tr-TR" sz="1600" i="1" dirty="0">
                <a:latin typeface="Cambria" panose="02040503050406030204" pitchFamily="18" charset="0"/>
                <a:ea typeface="Cambria" panose="02040503050406030204" pitchFamily="18" charset="0"/>
              </a:rPr>
              <a:t>, bununla birlikte, memnu hakların iadesi kararı, </a:t>
            </a:r>
            <a:r>
              <a:rPr lang="tr-TR" sz="1600" i="1" u="sng" dirty="0">
                <a:latin typeface="Cambria" panose="02040503050406030204" pitchFamily="18" charset="0"/>
                <a:ea typeface="Cambria" panose="02040503050406030204" pitchFamily="18" charset="0"/>
              </a:rPr>
              <a:t>ilgili kişiye bu karar uyarınca doğrudan memuriyete alınma hakkı vermeyip</a:t>
            </a:r>
            <a:r>
              <a:rPr lang="tr-TR" sz="1600" i="1" dirty="0">
                <a:latin typeface="Cambria" panose="02040503050406030204" pitchFamily="18" charset="0"/>
                <a:ea typeface="Cambria" panose="02040503050406030204" pitchFamily="18" charset="0"/>
              </a:rPr>
              <a:t>, </a:t>
            </a:r>
            <a:r>
              <a:rPr lang="tr-TR" sz="1600" i="1" u="sng" dirty="0">
                <a:latin typeface="Cambria" panose="02040503050406030204" pitchFamily="18" charset="0"/>
                <a:ea typeface="Cambria" panose="02040503050406030204" pitchFamily="18" charset="0"/>
              </a:rPr>
              <a:t>sonrasında memuriyete başvurma hakkı sağlayacağı</a:t>
            </a:r>
            <a:r>
              <a:rPr lang="tr-TR" sz="1600" i="1" dirty="0">
                <a:latin typeface="Cambria" panose="02040503050406030204" pitchFamily="18" charset="0"/>
                <a:ea typeface="Cambria" panose="02040503050406030204" pitchFamily="18" charset="0"/>
              </a:rPr>
              <a:t>, idarenin de ilgilinin açıktan atama niteliğinde olan bu talebini değerlendirirken kadro ve ihtiyaç durumunu gözeterek takdir yetkisini kullanacağı açıktır</a:t>
            </a:r>
            <a:r>
              <a:rPr lang="tr-TR" sz="1600" i="1" dirty="0" smtClean="0">
                <a:latin typeface="Cambria" panose="02040503050406030204" pitchFamily="18" charset="0"/>
                <a:ea typeface="Cambria" panose="02040503050406030204" pitchFamily="18" charset="0"/>
              </a:rPr>
              <a:t>.»</a:t>
            </a:r>
            <a:endParaRPr lang="tr-TR" sz="1600" i="1" dirty="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a:t>
            </a:r>
            <a:r>
              <a:rPr lang="tr-TR" sz="1600" b="1" dirty="0" smtClean="0">
                <a:solidFill>
                  <a:srgbClr val="002060"/>
                </a:solidFill>
                <a:latin typeface="Cambria" panose="02040503050406030204" pitchFamily="18" charset="0"/>
                <a:ea typeface="Cambria" panose="02040503050406030204" pitchFamily="18" charset="0"/>
              </a:rPr>
              <a:t>Memnu hakların geri verilme şartları ve usulü için bk. : </a:t>
            </a:r>
            <a:r>
              <a:rPr lang="tr-TR" sz="1600" dirty="0" smtClean="0">
                <a:latin typeface="Cambria" panose="02040503050406030204" pitchFamily="18" charset="0"/>
                <a:ea typeface="Cambria" panose="02040503050406030204" pitchFamily="18" charset="0"/>
              </a:rPr>
              <a:t>5352 sayılı Adli Sicil Kanunu Madde 13/A</a:t>
            </a:r>
          </a:p>
          <a:p>
            <a:pPr marL="0" lvl="1" indent="0" algn="just" defTabSz="357188">
              <a:spcBef>
                <a:spcPts val="0"/>
              </a:spcBef>
              <a:spcAft>
                <a:spcPts val="0"/>
              </a:spcAft>
              <a:buNone/>
            </a:pPr>
            <a:r>
              <a:rPr lang="tr-TR" sz="1600" b="1" dirty="0" smtClean="0">
                <a:solidFill>
                  <a:schemeClr val="accent2">
                    <a:lumMod val="50000"/>
                  </a:schemeClr>
                </a:solidFill>
                <a:latin typeface="Cambria" panose="02040503050406030204" pitchFamily="18" charset="0"/>
                <a:ea typeface="Cambria" panose="02040503050406030204" pitchFamily="18" charset="0"/>
              </a:rPr>
              <a:t>	</a:t>
            </a:r>
          </a:p>
        </p:txBody>
      </p:sp>
    </p:spTree>
    <p:extLst>
      <p:ext uri="{BB962C8B-B14F-4D97-AF65-F5344CB8AC3E}">
        <p14:creationId xmlns:p14="http://schemas.microsoft.com/office/powerpoint/2010/main" val="1599815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59000">
              <a:schemeClr val="accent4">
                <a:lumMod val="20000"/>
                <a:lumOff val="80000"/>
              </a:schemeClr>
            </a:gs>
            <a:gs pos="91000">
              <a:schemeClr val="bg1"/>
            </a:gs>
            <a:gs pos="97000">
              <a:schemeClr val="accent4">
                <a:lumMod val="20000"/>
                <a:lumOff val="80000"/>
              </a:schemeClr>
            </a:gs>
            <a:gs pos="7000">
              <a:schemeClr val="bg1"/>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440574"/>
            <a:ext cx="10972800" cy="1159625"/>
          </a:xfrm>
        </p:spPr>
        <p:txBody>
          <a:bodyPr rtlCol="0"/>
          <a:lstStyle/>
          <a:p>
            <a:pPr rtl="0"/>
            <a:r>
              <a:rPr lang="tr-TR" dirty="0" smtClean="0">
                <a:latin typeface="Cambria" panose="02040503050406030204" pitchFamily="18" charset="0"/>
                <a:ea typeface="Cambria" panose="02040503050406030204" pitchFamily="18" charset="0"/>
              </a:rPr>
              <a:t>Kavramsal Çerçeve</a:t>
            </a:r>
            <a:endParaRPr lang="tr-TR" dirty="0">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noFill/>
          <a:effectLst>
            <a:outerShdw blurRad="50800" dist="50800" dir="5400000" algn="ctr" rotWithShape="0">
              <a:schemeClr val="accent1">
                <a:lumMod val="20000"/>
                <a:lumOff val="80000"/>
              </a:schemeClr>
            </a:outerShdw>
          </a:effectLst>
        </p:spPr>
        <p:txBody>
          <a:bodyPr rtlCol="0"/>
          <a:lstStyle/>
          <a:p>
            <a:pPr rtl="0"/>
            <a:r>
              <a:rPr lang="tr-TR" dirty="0" smtClean="0">
                <a:latin typeface="Palatino Linotype" panose="02040502050505030304" pitchFamily="18" charset="0"/>
              </a:rPr>
              <a:t>İdari Dava</a:t>
            </a:r>
            <a:endParaRPr lang="tr-TR" dirty="0">
              <a:latin typeface="Palatino Linotype" panose="02040502050505030304" pitchFamily="18" charset="0"/>
            </a:endParaRPr>
          </a:p>
          <a:p>
            <a:pPr rtl="0"/>
            <a:r>
              <a:rPr lang="tr-TR" dirty="0" smtClean="0">
                <a:latin typeface="Palatino Linotype" panose="02040502050505030304" pitchFamily="18" charset="0"/>
              </a:rPr>
              <a:t>İptal Davası</a:t>
            </a:r>
            <a:endParaRPr lang="tr-TR" dirty="0">
              <a:latin typeface="Palatino Linotype" panose="02040502050505030304" pitchFamily="18" charset="0"/>
            </a:endParaRPr>
          </a:p>
          <a:p>
            <a:pPr rtl="0"/>
            <a:r>
              <a:rPr lang="tr-TR" dirty="0" smtClean="0">
                <a:latin typeface="Palatino Linotype" panose="02040502050505030304" pitchFamily="18" charset="0"/>
              </a:rPr>
              <a:t>Yürütmenin Durdurulması</a:t>
            </a:r>
          </a:p>
          <a:p>
            <a:pPr rtl="0"/>
            <a:r>
              <a:rPr lang="tr-TR" dirty="0">
                <a:latin typeface="Palatino Linotype" panose="02040502050505030304" pitchFamily="18" charset="0"/>
              </a:rPr>
              <a:t>İstinaf</a:t>
            </a:r>
          </a:p>
          <a:p>
            <a:pPr rtl="0"/>
            <a:r>
              <a:rPr lang="tr-TR" dirty="0" smtClean="0">
                <a:latin typeface="Palatino Linotype" panose="02040502050505030304" pitchFamily="18" charset="0"/>
              </a:rPr>
              <a:t>Temyiz</a:t>
            </a:r>
            <a:endParaRPr lang="tr-TR" dirty="0">
              <a:latin typeface="Palatino Linotype" panose="02040502050505030304" pitchFamily="18" charset="0"/>
            </a:endParaRPr>
          </a:p>
        </p:txBody>
      </p:sp>
    </p:spTree>
    <p:extLst>
      <p:ext uri="{BB962C8B-B14F-4D97-AF65-F5344CB8AC3E}">
        <p14:creationId xmlns:p14="http://schemas.microsoft.com/office/powerpoint/2010/main" val="1525061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r>
              <a:rPr lang="tr-TR" sz="3600" dirty="0" smtClean="0">
                <a:solidFill>
                  <a:schemeClr val="accent2">
                    <a:lumMod val="50000"/>
                  </a:schemeClr>
                </a:solidFill>
                <a:latin typeface="Cambria" panose="02040503050406030204" pitchFamily="18" charset="0"/>
                <a:ea typeface="Cambria" panose="02040503050406030204" pitchFamily="18" charset="0"/>
              </a:rPr>
              <a:t>Adli Davaların İdari İşlemlere </a:t>
            </a:r>
            <a:r>
              <a:rPr lang="tr-TR" sz="3600" dirty="0">
                <a:solidFill>
                  <a:schemeClr val="accent2">
                    <a:lumMod val="50000"/>
                  </a:schemeClr>
                </a:solidFill>
                <a:latin typeface="Cambria" panose="02040503050406030204" pitchFamily="18" charset="0"/>
                <a:ea typeface="Cambria" panose="02040503050406030204" pitchFamily="18" charset="0"/>
              </a:rPr>
              <a:t>Etkisi</a:t>
            </a:r>
            <a:br>
              <a:rPr lang="tr-TR" sz="3600" dirty="0">
                <a:solidFill>
                  <a:schemeClr val="accent2">
                    <a:lumMod val="50000"/>
                  </a:schemeClr>
                </a:solidFill>
                <a:latin typeface="Cambria" panose="02040503050406030204" pitchFamily="18" charset="0"/>
                <a:ea typeface="Cambria" panose="02040503050406030204" pitchFamily="18" charset="0"/>
              </a:rPr>
            </a:br>
            <a:r>
              <a:rPr lang="tr-TR" sz="2000" dirty="0">
                <a:solidFill>
                  <a:schemeClr val="accent2">
                    <a:lumMod val="50000"/>
                  </a:schemeClr>
                </a:solidFill>
                <a:latin typeface="Cambria" panose="02040503050406030204" pitchFamily="18" charset="0"/>
                <a:ea typeface="Cambria" panose="02040503050406030204" pitchFamily="18" charset="0"/>
              </a:rPr>
              <a:t>(Kavramlar ve Genel Çerçeve)</a:t>
            </a: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lvl="1" indent="0" algn="ctr" defTabSz="357188">
              <a:spcBef>
                <a:spcPts val="0"/>
              </a:spcBef>
              <a:spcAft>
                <a:spcPts val="0"/>
              </a:spcAft>
              <a:buNone/>
            </a:pPr>
            <a:r>
              <a:rPr lang="tr-TR" sz="1600" b="1" dirty="0" smtClean="0">
                <a:solidFill>
                  <a:schemeClr val="accent2">
                    <a:lumMod val="50000"/>
                  </a:schemeClr>
                </a:solidFill>
                <a:latin typeface="Cambria" panose="02040503050406030204" pitchFamily="18" charset="0"/>
                <a:ea typeface="Cambria" panose="02040503050406030204" pitchFamily="18" charset="0"/>
              </a:rPr>
              <a:t>  </a:t>
            </a:r>
          </a:p>
          <a:p>
            <a:pPr marL="0" lvl="1" indent="0" algn="ctr" defTabSz="357188">
              <a:spcBef>
                <a:spcPts val="0"/>
              </a:spcBef>
              <a:spcAft>
                <a:spcPts val="0"/>
              </a:spcAft>
              <a:buNone/>
            </a:pPr>
            <a:endParaRPr lang="tr-TR" sz="1600" b="1" dirty="0">
              <a:solidFill>
                <a:schemeClr val="accent2">
                  <a:lumMod val="50000"/>
                </a:schemeClr>
              </a:solidFill>
              <a:latin typeface="Cambria" panose="02040503050406030204" pitchFamily="18" charset="0"/>
              <a:ea typeface="Cambria" panose="02040503050406030204" pitchFamily="18" charset="0"/>
            </a:endParaRPr>
          </a:p>
          <a:p>
            <a:pPr marL="0" lvl="1" indent="0" algn="ctr" defTabSz="357188">
              <a:spcBef>
                <a:spcPts val="0"/>
              </a:spcBef>
              <a:spcAft>
                <a:spcPts val="0"/>
              </a:spcAft>
              <a:buNone/>
            </a:pPr>
            <a:endParaRPr lang="tr-TR" sz="1600" b="1" dirty="0" smtClean="0">
              <a:solidFill>
                <a:schemeClr val="accent2">
                  <a:lumMod val="50000"/>
                </a:schemeClr>
              </a:solidFill>
              <a:latin typeface="Cambria" panose="02040503050406030204" pitchFamily="18" charset="0"/>
              <a:ea typeface="Cambria" panose="02040503050406030204" pitchFamily="18" charset="0"/>
            </a:endParaRPr>
          </a:p>
          <a:p>
            <a:pPr marL="0" lvl="1" indent="0" algn="ctr" defTabSz="357188">
              <a:spcBef>
                <a:spcPts val="0"/>
              </a:spcBef>
              <a:spcAft>
                <a:spcPts val="0"/>
              </a:spcAft>
              <a:buNone/>
            </a:pPr>
            <a:r>
              <a:rPr lang="tr-TR" dirty="0" smtClean="0">
                <a:latin typeface="Cambria" panose="02040503050406030204" pitchFamily="18" charset="0"/>
                <a:ea typeface="Cambria" panose="02040503050406030204" pitchFamily="18" charset="0"/>
              </a:rPr>
              <a:t>Adli cezalardaki süre hesabında süre kavramları önemli bir ayrıntıyı içermektedir.  5237 sayılı Kanunun 61 inci maddesinin altıncı fıkrasında gün, ay ve yıl kavramlarının hangi sürelere karşılık geldiği sayma yolu ile belirtilmiştir.</a:t>
            </a:r>
          </a:p>
          <a:p>
            <a:pPr marL="0" lvl="1" indent="0" algn="ctr" defTabSz="357188">
              <a:spcBef>
                <a:spcPts val="0"/>
              </a:spcBef>
              <a:spcAft>
                <a:spcPts val="0"/>
              </a:spcAft>
              <a:buNone/>
            </a:pPr>
            <a:r>
              <a:rPr lang="tr-TR" dirty="0" smtClean="0">
                <a:latin typeface="Cambria" panose="02040503050406030204" pitchFamily="18" charset="0"/>
                <a:ea typeface="Cambria" panose="02040503050406030204" pitchFamily="18" charset="0"/>
              </a:rPr>
              <a:t>Dolayısı ile kasten işlenen bir suçtan dolayı 12 ay hapis cezası alınmış olması bu suçun karşılığının 1 (bir) yıla tekabül ettiği anlamını oluşturmamaktadır.</a:t>
            </a:r>
          </a:p>
          <a:p>
            <a:pPr marL="0" lvl="1" indent="0" algn="ctr" defTabSz="357188">
              <a:spcBef>
                <a:spcPts val="0"/>
              </a:spcBef>
              <a:spcAft>
                <a:spcPts val="0"/>
              </a:spcAft>
              <a:buNone/>
            </a:pPr>
            <a:endParaRPr lang="tr-TR" dirty="0" smtClean="0">
              <a:latin typeface="Cambria" panose="02040503050406030204" pitchFamily="18" charset="0"/>
              <a:ea typeface="Cambria" panose="02040503050406030204" pitchFamily="18" charset="0"/>
            </a:endParaRPr>
          </a:p>
          <a:p>
            <a:pPr marL="0" lvl="1" indent="0" algn="ctr" defTabSz="357188">
              <a:spcBef>
                <a:spcPts val="0"/>
              </a:spcBef>
              <a:spcAft>
                <a:spcPts val="0"/>
              </a:spcAft>
              <a:buNone/>
            </a:pPr>
            <a:r>
              <a:rPr lang="tr-TR" dirty="0" smtClean="0">
                <a:latin typeface="Cambria" panose="02040503050406030204" pitchFamily="18" charset="0"/>
                <a:ea typeface="Cambria" panose="02040503050406030204" pitchFamily="18" charset="0"/>
              </a:rPr>
              <a:t>Ayrıntılı bilgi için 12. Dairesinin temyiz incelemesi sonucu verilen onama Kararına ( 2016/8142 E., 2018/2259 K.) bakılabilir.</a:t>
            </a:r>
          </a:p>
          <a:p>
            <a:pPr marL="0" lvl="1" indent="0" algn="ctr" defTabSz="357188">
              <a:spcBef>
                <a:spcPts val="0"/>
              </a:spcBef>
              <a:spcAft>
                <a:spcPts val="0"/>
              </a:spcAft>
              <a:buNone/>
            </a:pPr>
            <a:endParaRPr lang="tr-TR" sz="1600" dirty="0">
              <a:latin typeface="Cambria" panose="02040503050406030204" pitchFamily="18" charset="0"/>
              <a:ea typeface="Cambria" panose="02040503050406030204" pitchFamily="18" charset="0"/>
            </a:endParaRPr>
          </a:p>
          <a:p>
            <a:pPr marL="0" lvl="1" indent="0" algn="ctr" defTabSz="357188">
              <a:spcBef>
                <a:spcPts val="0"/>
              </a:spcBef>
              <a:spcAft>
                <a:spcPts val="0"/>
              </a:spcAft>
              <a:buNone/>
            </a:pPr>
            <a:endParaRPr lang="tr-TR" sz="1600" dirty="0" smtClean="0">
              <a:latin typeface="Cambria" panose="02040503050406030204" pitchFamily="18" charset="0"/>
              <a:ea typeface="Cambria" panose="02040503050406030204" pitchFamily="18" charset="0"/>
            </a:endParaRPr>
          </a:p>
          <a:p>
            <a:pPr marL="0" lvl="1" indent="0" algn="ctr" defTabSz="357188">
              <a:spcBef>
                <a:spcPts val="0"/>
              </a:spcBef>
              <a:spcAft>
                <a:spcPts val="0"/>
              </a:spcAft>
              <a:buNone/>
            </a:pPr>
            <a:endParaRPr lang="tr-TR"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672911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r>
              <a:rPr lang="tr-TR" sz="3600" dirty="0" smtClean="0">
                <a:solidFill>
                  <a:schemeClr val="accent2">
                    <a:lumMod val="50000"/>
                  </a:schemeClr>
                </a:solidFill>
                <a:latin typeface="Cambria" panose="02040503050406030204" pitchFamily="18" charset="0"/>
                <a:ea typeface="Cambria" panose="02040503050406030204" pitchFamily="18" charset="0"/>
              </a:rPr>
              <a:t>Adli Davaların İdari İşlemlere </a:t>
            </a:r>
            <a:r>
              <a:rPr lang="tr-TR" sz="3600" dirty="0">
                <a:solidFill>
                  <a:schemeClr val="accent2">
                    <a:lumMod val="50000"/>
                  </a:schemeClr>
                </a:solidFill>
                <a:latin typeface="Cambria" panose="02040503050406030204" pitchFamily="18" charset="0"/>
                <a:ea typeface="Cambria" panose="02040503050406030204" pitchFamily="18" charset="0"/>
              </a:rPr>
              <a:t>Etkisi</a:t>
            </a:r>
            <a:br>
              <a:rPr lang="tr-TR" sz="3600" dirty="0">
                <a:solidFill>
                  <a:schemeClr val="accent2">
                    <a:lumMod val="50000"/>
                  </a:schemeClr>
                </a:solidFill>
                <a:latin typeface="Cambria" panose="02040503050406030204" pitchFamily="18" charset="0"/>
                <a:ea typeface="Cambria" panose="02040503050406030204" pitchFamily="18" charset="0"/>
              </a:rPr>
            </a:br>
            <a:r>
              <a:rPr lang="tr-TR" sz="2000" dirty="0">
                <a:solidFill>
                  <a:schemeClr val="accent2">
                    <a:lumMod val="50000"/>
                  </a:schemeClr>
                </a:solidFill>
                <a:latin typeface="Cambria" panose="02040503050406030204" pitchFamily="18" charset="0"/>
                <a:ea typeface="Cambria" panose="02040503050406030204" pitchFamily="18" charset="0"/>
              </a:rPr>
              <a:t>(Kavramlar ve Genel Çerçeve)</a:t>
            </a: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lvl="1" indent="0" algn="just" defTabSz="357188">
              <a:spcBef>
                <a:spcPts val="0"/>
              </a:spcBef>
              <a:spcAft>
                <a:spcPts val="0"/>
              </a:spcAft>
              <a:buNone/>
            </a:pPr>
            <a:endParaRPr lang="tr-TR" sz="1600" dirty="0" smtClean="0">
              <a:latin typeface="Cambria" panose="02040503050406030204" pitchFamily="18" charset="0"/>
              <a:ea typeface="Cambria" panose="02040503050406030204" pitchFamily="18" charset="0"/>
            </a:endParaRPr>
          </a:p>
          <a:p>
            <a:pPr marL="85725" lvl="1" indent="0" algn="just" defTabSz="179388">
              <a:spcBef>
                <a:spcPts val="0"/>
              </a:spcBef>
              <a:spcAft>
                <a:spcPts val="0"/>
              </a:spcAft>
              <a:buNone/>
            </a:pPr>
            <a:r>
              <a:rPr lang="tr-TR" sz="1600" b="1" dirty="0" smtClean="0">
                <a:solidFill>
                  <a:schemeClr val="accent2">
                    <a:lumMod val="50000"/>
                  </a:schemeClr>
                </a:solidFill>
                <a:latin typeface="Cambria" panose="02040503050406030204" pitchFamily="18" charset="0"/>
                <a:ea typeface="Cambria" panose="02040503050406030204" pitchFamily="18" charset="0"/>
              </a:rPr>
              <a:t>* Soruşturmalar</a:t>
            </a:r>
          </a:p>
          <a:p>
            <a:pPr marL="85725" lvl="1" indent="0" algn="just" defTabSz="179388">
              <a:spcBef>
                <a:spcPts val="0"/>
              </a:spcBef>
              <a:spcAft>
                <a:spcPts val="0"/>
              </a:spcAft>
              <a:buNone/>
            </a:pPr>
            <a:r>
              <a:rPr lang="tr-TR" sz="1600" dirty="0" smtClean="0">
                <a:latin typeface="Cambria" panose="02040503050406030204" pitchFamily="18" charset="0"/>
                <a:ea typeface="Cambria" panose="02040503050406030204" pitchFamily="18" charset="0"/>
              </a:rPr>
              <a:t>	- 2547 SK Md. </a:t>
            </a:r>
            <a:r>
              <a:rPr lang="tr-TR" sz="1600" u="sng" dirty="0" smtClean="0">
                <a:latin typeface="Cambria" panose="02040503050406030204" pitchFamily="18" charset="0"/>
                <a:ea typeface="Cambria" panose="02040503050406030204" pitchFamily="18" charset="0"/>
              </a:rPr>
              <a:t>53/A-n</a:t>
            </a:r>
            <a:r>
              <a:rPr lang="tr-TR" sz="1600" dirty="0" smtClean="0">
                <a:latin typeface="Cambria" panose="02040503050406030204" pitchFamily="18" charset="0"/>
                <a:ea typeface="Cambria" panose="02040503050406030204" pitchFamily="18" charset="0"/>
              </a:rPr>
              <a:t>):</a:t>
            </a:r>
          </a:p>
          <a:p>
            <a:pPr marL="85725" lvl="1" indent="0" algn="just" defTabSz="1793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a:t>
            </a:r>
            <a:r>
              <a:rPr lang="tr-TR" sz="1600" i="1" dirty="0" smtClean="0">
                <a:latin typeface="Cambria" panose="02040503050406030204" pitchFamily="18" charset="0"/>
                <a:ea typeface="Cambria" panose="02040503050406030204" pitchFamily="18" charset="0"/>
              </a:rPr>
              <a:t>Bir </a:t>
            </a:r>
            <a:r>
              <a:rPr lang="tr-TR" sz="1600" i="1" dirty="0">
                <a:latin typeface="Cambria" panose="02040503050406030204" pitchFamily="18" charset="0"/>
                <a:ea typeface="Cambria" panose="02040503050406030204" pitchFamily="18" charset="0"/>
              </a:rPr>
              <a:t>fiilden dolayı ilgili hakkında ceza soruşturması veya kovuşturması yapılıyor olması, aynı fiilden dolayı disiplin soruşturması yapılmasına, ceza verilmesine ve bu cezanın yerine getirilmesine engel değildir. </a:t>
            </a:r>
            <a:endParaRPr lang="tr-TR" sz="1600" i="1" dirty="0" smtClean="0">
              <a:latin typeface="Cambria" panose="02040503050406030204" pitchFamily="18" charset="0"/>
              <a:ea typeface="Cambria" panose="02040503050406030204" pitchFamily="18" charset="0"/>
            </a:endParaRPr>
          </a:p>
          <a:p>
            <a:pPr marL="85725" lvl="1" indent="0" algn="just" defTabSz="179388">
              <a:spcBef>
                <a:spcPts val="0"/>
              </a:spcBef>
              <a:spcAft>
                <a:spcPts val="0"/>
              </a:spcAft>
              <a:buNone/>
            </a:pPr>
            <a:r>
              <a:rPr lang="tr-TR" sz="1600" i="1" dirty="0">
                <a:latin typeface="Cambria" panose="02040503050406030204" pitchFamily="18" charset="0"/>
                <a:ea typeface="Cambria" panose="02040503050406030204" pitchFamily="18" charset="0"/>
              </a:rPr>
              <a:t>	</a:t>
            </a:r>
            <a:r>
              <a:rPr lang="tr-TR" sz="1600" i="1" dirty="0" smtClean="0">
                <a:latin typeface="Cambria" panose="02040503050406030204" pitchFamily="18" charset="0"/>
                <a:ea typeface="Cambria" panose="02040503050406030204" pitchFamily="18" charset="0"/>
              </a:rPr>
              <a:t>	Gerektiğinde </a:t>
            </a:r>
            <a:r>
              <a:rPr lang="tr-TR" sz="1600" i="1" dirty="0">
                <a:latin typeface="Cambria" panose="02040503050406030204" pitchFamily="18" charset="0"/>
                <a:ea typeface="Cambria" panose="02040503050406030204" pitchFamily="18" charset="0"/>
              </a:rPr>
              <a:t>ceza kovuşturması bekletici mesele yapılabilir. </a:t>
            </a:r>
            <a:r>
              <a:rPr lang="tr-TR" sz="1600" i="1" dirty="0" smtClean="0">
                <a:latin typeface="Cambria" panose="02040503050406030204" pitchFamily="18" charset="0"/>
                <a:ea typeface="Cambria" panose="02040503050406030204" pitchFamily="18" charset="0"/>
              </a:rPr>
              <a:t>Bu </a:t>
            </a:r>
            <a:r>
              <a:rPr lang="tr-TR" sz="1600" i="1" dirty="0">
                <a:latin typeface="Cambria" panose="02040503050406030204" pitchFamily="18" charset="0"/>
                <a:ea typeface="Cambria" panose="02040503050406030204" pitchFamily="18" charset="0"/>
              </a:rPr>
              <a:t>durumda disiplin soruşturmasına ilişkin zamanaşımı süreleri durur.</a:t>
            </a:r>
          </a:p>
          <a:p>
            <a:pPr marL="85725" lvl="1" indent="0" algn="just" defTabSz="179388">
              <a:spcBef>
                <a:spcPts val="0"/>
              </a:spcBef>
              <a:spcAft>
                <a:spcPts val="0"/>
              </a:spcAft>
              <a:buNone/>
            </a:pPr>
            <a:r>
              <a:rPr lang="tr-TR" sz="1600" dirty="0" smtClean="0">
                <a:latin typeface="Cambria" panose="02040503050406030204" pitchFamily="18" charset="0"/>
                <a:ea typeface="Cambria" panose="02040503050406030204" pitchFamily="18" charset="0"/>
              </a:rPr>
              <a:t>		</a:t>
            </a:r>
          </a:p>
          <a:p>
            <a:pPr marL="85725" lvl="1" indent="0" algn="just" defTabSz="179388">
              <a:spcBef>
                <a:spcPts val="0"/>
              </a:spcBef>
              <a:spcAft>
                <a:spcPts val="0"/>
              </a:spcAft>
              <a:buNone/>
            </a:pPr>
            <a:r>
              <a:rPr lang="tr-TR" sz="1600" dirty="0" smtClean="0">
                <a:latin typeface="Cambria" panose="02040503050406030204" pitchFamily="18" charset="0"/>
                <a:ea typeface="Cambria" panose="02040503050406030204" pitchFamily="18" charset="0"/>
              </a:rPr>
              <a:t>		Yükseköğretim kurumlarında yürütülen gerek ceza, gerekse de disiplin soruşturmaları ile ilgili adli yargı yerlerinde yapılan soruşturma ve kovuşturmalar farklı yönlerde etki oluşturabilmektedir.</a:t>
            </a:r>
          </a:p>
          <a:p>
            <a:pPr marL="85725" lvl="1" indent="0" algn="just" defTabSz="179388">
              <a:spcBef>
                <a:spcPts val="0"/>
              </a:spcBef>
              <a:spcAft>
                <a:spcPts val="0"/>
              </a:spcAft>
              <a:buNone/>
            </a:pPr>
            <a:r>
              <a:rPr lang="tr-TR" sz="1600" dirty="0" smtClean="0">
                <a:latin typeface="Cambria" panose="02040503050406030204" pitchFamily="18" charset="0"/>
                <a:ea typeface="Cambria" panose="02040503050406030204" pitchFamily="18" charset="0"/>
              </a:rPr>
              <a:t>		Ceza soruşturması sürecinde daha önce yapılan soruşturma ya da kovuşturma süreçlerindeki ifadeler yeterli görülerek soruşturma raporu hazırlanması hukuka uygun bulunmamaktadır.</a:t>
            </a:r>
          </a:p>
          <a:p>
            <a:pPr marL="85725" lvl="1" indent="0" algn="just" defTabSz="179388">
              <a:spcBef>
                <a:spcPts val="0"/>
              </a:spcBef>
              <a:spcAft>
                <a:spcPts val="0"/>
              </a:spcAft>
              <a:buNone/>
            </a:pPr>
            <a:r>
              <a:rPr lang="tr-TR" sz="1600" dirty="0" smtClean="0">
                <a:latin typeface="Cambria" panose="02040503050406030204" pitchFamily="18" charset="0"/>
                <a:ea typeface="Cambria" panose="02040503050406030204" pitchFamily="18" charset="0"/>
              </a:rPr>
              <a:t>		Soruşturma yetkisi el değiştirdiği ve yeni bir süreç başladığı için her kadar dosya yükseköğretim kurumuna gelmeden önce adli yargı yerlerince ifade alınmış olsa da Danıştay 1. Dairesince verilen kararlarda soruşturmacı tarafından tekrardan ifade alınması talep edilmektedir.</a:t>
            </a:r>
          </a:p>
          <a:p>
            <a:pPr marL="85725" lvl="1" indent="0" algn="just" defTabSz="179388">
              <a:spcBef>
                <a:spcPts val="0"/>
              </a:spcBef>
              <a:spcAft>
                <a:spcPts val="0"/>
              </a:spcAft>
              <a:buNone/>
            </a:pPr>
            <a:r>
              <a:rPr lang="tr-TR" sz="1600" dirty="0" smtClean="0">
                <a:latin typeface="Cambria" panose="02040503050406030204" pitchFamily="18" charset="0"/>
                <a:ea typeface="Cambria" panose="02040503050406030204" pitchFamily="18" charset="0"/>
              </a:rPr>
              <a:t>	</a:t>
            </a:r>
            <a:r>
              <a:rPr lang="tr-TR" sz="1600" dirty="0">
                <a:latin typeface="Cambria" panose="02040503050406030204" pitchFamily="18" charset="0"/>
                <a:ea typeface="Cambria" panose="02040503050406030204" pitchFamily="18" charset="0"/>
              </a:rPr>
              <a:t>	</a:t>
            </a:r>
          </a:p>
        </p:txBody>
      </p:sp>
    </p:spTree>
    <p:extLst>
      <p:ext uri="{BB962C8B-B14F-4D97-AF65-F5344CB8AC3E}">
        <p14:creationId xmlns:p14="http://schemas.microsoft.com/office/powerpoint/2010/main" val="492262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r>
              <a:rPr lang="tr-TR" sz="3600" dirty="0" smtClean="0">
                <a:solidFill>
                  <a:schemeClr val="accent2">
                    <a:lumMod val="50000"/>
                  </a:schemeClr>
                </a:solidFill>
                <a:latin typeface="Cambria" panose="02040503050406030204" pitchFamily="18" charset="0"/>
                <a:ea typeface="Cambria" panose="02040503050406030204" pitchFamily="18" charset="0"/>
              </a:rPr>
              <a:t>Adli Davaların İdari İşlemlere </a:t>
            </a:r>
            <a:r>
              <a:rPr lang="tr-TR" sz="3600" dirty="0">
                <a:solidFill>
                  <a:schemeClr val="accent2">
                    <a:lumMod val="50000"/>
                  </a:schemeClr>
                </a:solidFill>
                <a:latin typeface="Cambria" panose="02040503050406030204" pitchFamily="18" charset="0"/>
                <a:ea typeface="Cambria" panose="02040503050406030204" pitchFamily="18" charset="0"/>
              </a:rPr>
              <a:t>Etkisi</a:t>
            </a:r>
            <a:br>
              <a:rPr lang="tr-TR" sz="3600" dirty="0">
                <a:solidFill>
                  <a:schemeClr val="accent2">
                    <a:lumMod val="50000"/>
                  </a:schemeClr>
                </a:solidFill>
                <a:latin typeface="Cambria" panose="02040503050406030204" pitchFamily="18" charset="0"/>
                <a:ea typeface="Cambria" panose="02040503050406030204" pitchFamily="18" charset="0"/>
              </a:rPr>
            </a:br>
            <a:r>
              <a:rPr lang="tr-TR" sz="2000" dirty="0">
                <a:solidFill>
                  <a:schemeClr val="accent2">
                    <a:lumMod val="50000"/>
                  </a:schemeClr>
                </a:solidFill>
                <a:latin typeface="Cambria" panose="02040503050406030204" pitchFamily="18" charset="0"/>
                <a:ea typeface="Cambria" panose="02040503050406030204" pitchFamily="18" charset="0"/>
              </a:rPr>
              <a:t>(Kavramlar ve Genel Çerçeve)</a:t>
            </a: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lvl="1" indent="0" algn="just" defTabSz="357188">
              <a:spcBef>
                <a:spcPts val="0"/>
              </a:spcBef>
              <a:spcAft>
                <a:spcPts val="0"/>
              </a:spcAft>
              <a:buNone/>
            </a:pPr>
            <a:endParaRPr lang="tr-TR" sz="1600" dirty="0" smtClean="0">
              <a:latin typeface="Cambria" panose="02040503050406030204" pitchFamily="18" charset="0"/>
              <a:ea typeface="Cambria" panose="02040503050406030204" pitchFamily="18" charset="0"/>
            </a:endParaRPr>
          </a:p>
          <a:p>
            <a:pPr marL="85725" lvl="1" indent="0" algn="just" defTabSz="179388">
              <a:spcBef>
                <a:spcPts val="0"/>
              </a:spcBef>
              <a:spcAft>
                <a:spcPts val="0"/>
              </a:spcAft>
              <a:buNone/>
            </a:pPr>
            <a:r>
              <a:rPr lang="tr-TR" sz="1600" b="1" dirty="0" smtClean="0">
                <a:solidFill>
                  <a:schemeClr val="accent2">
                    <a:lumMod val="50000"/>
                  </a:schemeClr>
                </a:solidFill>
                <a:latin typeface="Cambria" panose="02040503050406030204" pitchFamily="18" charset="0"/>
                <a:ea typeface="Cambria" panose="02040503050406030204" pitchFamily="18" charset="0"/>
              </a:rPr>
              <a:t>* Soruşturmalar </a:t>
            </a:r>
            <a:r>
              <a:rPr lang="tr-TR" sz="1600" dirty="0" smtClean="0">
                <a:solidFill>
                  <a:schemeClr val="accent2">
                    <a:lumMod val="50000"/>
                  </a:schemeClr>
                </a:solidFill>
                <a:latin typeface="Cambria" panose="02040503050406030204" pitchFamily="18" charset="0"/>
                <a:ea typeface="Cambria" panose="02040503050406030204" pitchFamily="18" charset="0"/>
              </a:rPr>
              <a:t>(Bekletici Mesele Hususu)</a:t>
            </a:r>
          </a:p>
          <a:p>
            <a:pPr marL="85725" lvl="1" indent="0" algn="just" defTabSz="179388">
              <a:spcBef>
                <a:spcPts val="0"/>
              </a:spcBef>
              <a:spcAft>
                <a:spcPts val="0"/>
              </a:spcAft>
              <a:buNone/>
            </a:pPr>
            <a:r>
              <a:rPr lang="tr-TR" sz="1600" dirty="0" smtClean="0">
                <a:latin typeface="Cambria" panose="02040503050406030204" pitchFamily="18" charset="0"/>
                <a:ea typeface="Cambria" panose="02040503050406030204" pitchFamily="18" charset="0"/>
              </a:rPr>
              <a:t>	-  Bekletici mesele için Rektörlükten onay alınması sürecin durdurulmasının kayıt altına alınması için önemlidir.</a:t>
            </a:r>
          </a:p>
          <a:p>
            <a:pPr marL="85725" lvl="1" indent="0" algn="just" defTabSz="1793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Bekletici mesele konusunda farklı yargı kararları bulunmakla birlikte, bazı durumlarda disiplin soruşturması ile adli yargılamanın farklı olduğu, bazı durumlarda ise (özellikle kamu görevinden çıkarmayı gerektiren suçlarda) adli yargı sonucunun beklenilmesi gerektiği ifade edilmiştir.</a:t>
            </a:r>
          </a:p>
          <a:p>
            <a:pPr marL="85725" lvl="1" indent="0" algn="just" defTabSz="1793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Ancak adli yargıda gerek hükümle gerekse de beraat ile sonuçlanmış bir davada verilen karar ve karara dayanak delillerin tek başına disiplin soruşturmasının sonucunu oluşturması için yeterli değildir. Soruşturmacı kendisine verilen yetki çerçevesinde ihtiyaç duyulan tüm ifadeleri alacak, varsa delilleri toplayacaktır. Bu sürecin işletilmesinden sonra idari soruşturma ve adli soruşturmada elde edilen deliller ile verilen kararın birlikte tartışıldığı bir soruşturma raporu ile kanaate ulaşılması daha yerinde bir işlem olacaktır.</a:t>
            </a:r>
          </a:p>
          <a:p>
            <a:pPr marL="85725" lvl="1" indent="0" algn="just" defTabSz="179388">
              <a:spcBef>
                <a:spcPts val="0"/>
              </a:spcBef>
              <a:spcAft>
                <a:spcPts val="0"/>
              </a:spcAft>
              <a:buNone/>
            </a:pPr>
            <a:r>
              <a:rPr lang="tr-TR" sz="1600" dirty="0" smtClean="0">
                <a:latin typeface="Cambria" panose="02040503050406030204" pitchFamily="18" charset="0"/>
                <a:ea typeface="Cambria" panose="02040503050406030204" pitchFamily="18" charset="0"/>
              </a:rPr>
              <a:t>		Ayrıntılı Bilgi İçin:</a:t>
            </a:r>
          </a:p>
          <a:p>
            <a:pPr marL="85725" lvl="1" indent="0" algn="just" defTabSz="179388">
              <a:spcBef>
                <a:spcPts val="0"/>
              </a:spcBef>
              <a:spcAft>
                <a:spcPts val="0"/>
              </a:spcAft>
              <a:buNone/>
            </a:pPr>
            <a:r>
              <a:rPr lang="tr-TR" sz="1600" dirty="0" smtClean="0">
                <a:latin typeface="Cambria" panose="02040503050406030204" pitchFamily="18" charset="0"/>
                <a:ea typeface="Cambria" panose="02040503050406030204" pitchFamily="18" charset="0"/>
              </a:rPr>
              <a:t>		&gt; Danıştay 12. </a:t>
            </a:r>
            <a:r>
              <a:rPr lang="tr-TR" sz="1600" dirty="0">
                <a:latin typeface="Cambria" panose="02040503050406030204" pitchFamily="18" charset="0"/>
                <a:ea typeface="Cambria" panose="02040503050406030204" pitchFamily="18" charset="0"/>
              </a:rPr>
              <a:t>Daire E. </a:t>
            </a:r>
            <a:r>
              <a:rPr lang="tr-TR" sz="1600" dirty="0" smtClean="0">
                <a:latin typeface="Cambria" panose="02040503050406030204" pitchFamily="18" charset="0"/>
                <a:ea typeface="Cambria" panose="02040503050406030204" pitchFamily="18" charset="0"/>
              </a:rPr>
              <a:t>2020/2895, K</a:t>
            </a: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2021/4314</a:t>
            </a:r>
          </a:p>
          <a:p>
            <a:pPr marL="85725" lvl="1" indent="0" algn="just" defTabSz="179388">
              <a:spcBef>
                <a:spcPts val="0"/>
              </a:spcBef>
              <a:spcAft>
                <a:spcPts val="0"/>
              </a:spcAft>
              <a:buNone/>
            </a:pPr>
            <a:r>
              <a:rPr lang="tr-TR" sz="1600" dirty="0">
                <a:latin typeface="Cambria" panose="02040503050406030204" pitchFamily="18" charset="0"/>
                <a:ea typeface="Cambria" panose="02040503050406030204" pitchFamily="18" charset="0"/>
              </a:rPr>
              <a:t>		&gt; Danıştay 12. Daire E. </a:t>
            </a:r>
            <a:r>
              <a:rPr lang="tr-TR" sz="1600" dirty="0" smtClean="0">
                <a:latin typeface="Cambria" panose="02040503050406030204" pitchFamily="18" charset="0"/>
                <a:ea typeface="Cambria" panose="02040503050406030204" pitchFamily="18" charset="0"/>
              </a:rPr>
              <a:t>2021/715, K</a:t>
            </a: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2021/291</a:t>
            </a:r>
          </a:p>
          <a:p>
            <a:pPr marL="85725" lvl="1" indent="0" algn="just" defTabSz="179388">
              <a:spcBef>
                <a:spcPts val="0"/>
              </a:spcBef>
              <a:spcAft>
                <a:spcPts val="0"/>
              </a:spcAft>
              <a:buNone/>
            </a:pPr>
            <a:r>
              <a:rPr lang="tr-TR" sz="1600" dirty="0" smtClean="0">
                <a:latin typeface="Cambria" panose="02040503050406030204" pitchFamily="18" charset="0"/>
                <a:ea typeface="Cambria" panose="02040503050406030204" pitchFamily="18" charset="0"/>
              </a:rPr>
              <a:t>		&gt; Danıştay 8. </a:t>
            </a:r>
            <a:r>
              <a:rPr lang="tr-TR" sz="1600" dirty="0">
                <a:latin typeface="Cambria" panose="02040503050406030204" pitchFamily="18" charset="0"/>
                <a:ea typeface="Cambria" panose="02040503050406030204" pitchFamily="18" charset="0"/>
              </a:rPr>
              <a:t>Daire E. </a:t>
            </a:r>
            <a:r>
              <a:rPr lang="tr-TR" sz="1600" dirty="0" smtClean="0">
                <a:latin typeface="Cambria" panose="02040503050406030204" pitchFamily="18" charset="0"/>
                <a:ea typeface="Cambria" panose="02040503050406030204" pitchFamily="18" charset="0"/>
              </a:rPr>
              <a:t>2004/3112, K</a:t>
            </a: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2005/4906</a:t>
            </a:r>
          </a:p>
          <a:p>
            <a:pPr marL="85725" lvl="1" indent="0" algn="just" defTabSz="1793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a:t>
            </a:r>
            <a:r>
              <a:rPr lang="tr-TR" sz="1600" dirty="0">
                <a:latin typeface="Cambria" panose="02040503050406030204" pitchFamily="18" charset="0"/>
                <a:ea typeface="Cambria" panose="02040503050406030204" pitchFamily="18" charset="0"/>
              </a:rPr>
              <a:t>&gt; Danıştay </a:t>
            </a:r>
            <a:r>
              <a:rPr lang="tr-TR" sz="1600" dirty="0" smtClean="0">
                <a:latin typeface="Cambria" panose="02040503050406030204" pitchFamily="18" charset="0"/>
                <a:ea typeface="Cambria" panose="02040503050406030204" pitchFamily="18" charset="0"/>
              </a:rPr>
              <a:t>1. Daire E</a:t>
            </a: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2020/922, K</a:t>
            </a:r>
            <a:r>
              <a:rPr lang="tr-TR" sz="1600" dirty="0">
                <a:latin typeface="Cambria" panose="02040503050406030204" pitchFamily="18" charset="0"/>
                <a:ea typeface="Cambria" panose="02040503050406030204" pitchFamily="18" charset="0"/>
              </a:rPr>
              <a:t>. 2020/938</a:t>
            </a:r>
            <a:endParaRPr lang="tr-TR" sz="1600" dirty="0" smtClean="0">
              <a:latin typeface="Cambria" panose="02040503050406030204" pitchFamily="18" charset="0"/>
              <a:ea typeface="Cambria" panose="02040503050406030204" pitchFamily="18" charset="0"/>
            </a:endParaRPr>
          </a:p>
          <a:p>
            <a:pPr marL="85725" lvl="1" indent="0" algn="just" defTabSz="1793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&gt; Anayasa Mahkemesi, </a:t>
            </a:r>
            <a:r>
              <a:rPr lang="tr-TR" sz="1600" dirty="0">
                <a:latin typeface="Cambria" panose="02040503050406030204" pitchFamily="18" charset="0"/>
                <a:ea typeface="Cambria" panose="02040503050406030204" pitchFamily="18" charset="0"/>
              </a:rPr>
              <a:t>Başvuru Numarası: </a:t>
            </a:r>
            <a:r>
              <a:rPr lang="tr-TR" sz="1600" dirty="0" smtClean="0">
                <a:latin typeface="Cambria" panose="02040503050406030204" pitchFamily="18" charset="0"/>
                <a:ea typeface="Cambria" panose="02040503050406030204" pitchFamily="18" charset="0"/>
              </a:rPr>
              <a:t>2016/13566, Karar Tarihi: 02.07.2020</a:t>
            </a:r>
          </a:p>
          <a:p>
            <a:pPr marL="85725" lvl="1" indent="0" algn="just" defTabSz="1793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&gt; </a:t>
            </a:r>
            <a:r>
              <a:rPr lang="tr-TR" sz="1600" dirty="0">
                <a:latin typeface="Cambria" panose="02040503050406030204" pitchFamily="18" charset="0"/>
                <a:ea typeface="Cambria" panose="02040503050406030204" pitchFamily="18" charset="0"/>
              </a:rPr>
              <a:t>Anayasa Mahkemesi, Başvuru Numarası: </a:t>
            </a:r>
            <a:r>
              <a:rPr lang="tr-TR" sz="1600" dirty="0" smtClean="0">
                <a:latin typeface="Cambria" panose="02040503050406030204" pitchFamily="18" charset="0"/>
                <a:ea typeface="Cambria" panose="02040503050406030204" pitchFamily="18" charset="0"/>
              </a:rPr>
              <a:t>2016/10891, </a:t>
            </a:r>
            <a:r>
              <a:rPr lang="tr-TR" sz="1600" dirty="0">
                <a:latin typeface="Cambria" panose="02040503050406030204" pitchFamily="18" charset="0"/>
                <a:ea typeface="Cambria" panose="02040503050406030204" pitchFamily="18" charset="0"/>
              </a:rPr>
              <a:t>Karar Tarihi: </a:t>
            </a:r>
            <a:r>
              <a:rPr lang="tr-TR" sz="1600" dirty="0" smtClean="0">
                <a:latin typeface="Cambria" panose="02040503050406030204" pitchFamily="18" charset="0"/>
                <a:ea typeface="Cambria" panose="02040503050406030204" pitchFamily="18" charset="0"/>
              </a:rPr>
              <a:t>09.09.2020 (HAGB çerçevesinde değerlendirme)</a:t>
            </a:r>
          </a:p>
          <a:p>
            <a:pPr marL="85725" lvl="1" indent="0" algn="just" defTabSz="179388">
              <a:spcBef>
                <a:spcPts val="0"/>
              </a:spcBef>
              <a:spcAft>
                <a:spcPts val="0"/>
              </a:spcAft>
              <a:buNone/>
            </a:pPr>
            <a:endParaRPr lang="tr-TR" sz="1600" dirty="0">
              <a:latin typeface="Cambria" panose="02040503050406030204" pitchFamily="18" charset="0"/>
              <a:ea typeface="Cambria" panose="02040503050406030204" pitchFamily="18" charset="0"/>
            </a:endParaRPr>
          </a:p>
          <a:p>
            <a:pPr marL="85725" lvl="1" indent="0" algn="just" defTabSz="179388">
              <a:spcBef>
                <a:spcPts val="0"/>
              </a:spcBef>
              <a:spcAft>
                <a:spcPts val="0"/>
              </a:spcAft>
              <a:buNone/>
            </a:pPr>
            <a:endParaRPr lang="tr-TR" sz="1600" dirty="0" smtClean="0">
              <a:latin typeface="Cambria" panose="02040503050406030204" pitchFamily="18" charset="0"/>
              <a:ea typeface="Cambria" panose="02040503050406030204" pitchFamily="18" charset="0"/>
            </a:endParaRPr>
          </a:p>
          <a:p>
            <a:pPr marL="85725" lvl="1" indent="0" algn="just" defTabSz="179388">
              <a:spcBef>
                <a:spcPts val="0"/>
              </a:spcBef>
              <a:spcAft>
                <a:spcPts val="0"/>
              </a:spcAft>
              <a:buNone/>
            </a:pPr>
            <a:endParaRPr lang="tr-TR"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391475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pPr algn="l" rtl="0"/>
            <a:r>
              <a:rPr lang="tr-TR" sz="3600" dirty="0" smtClean="0">
                <a:solidFill>
                  <a:srgbClr val="00B0F0"/>
                </a:solidFill>
                <a:latin typeface="Cambria" panose="02040503050406030204" pitchFamily="18" charset="0"/>
                <a:ea typeface="Cambria" panose="02040503050406030204" pitchFamily="18" charset="0"/>
              </a:rPr>
              <a:t>İdari Dava Örnekleri ve Etkileri</a:t>
            </a:r>
            <a:endParaRPr lang="tr-TR" sz="3600" dirty="0">
              <a:solidFill>
                <a:srgbClr val="00B0F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lvl="1" indent="0" algn="just">
              <a:spcBef>
                <a:spcPts val="0"/>
              </a:spcBef>
              <a:spcAft>
                <a:spcPts val="0"/>
              </a:spcAft>
              <a:buNone/>
              <a:tabLst>
                <a:tab pos="357188" algn="l"/>
              </a:tabLst>
            </a:pPr>
            <a:endParaRPr lang="tr-TR" sz="800" dirty="0" smtClean="0">
              <a:solidFill>
                <a:srgbClr val="0070C0"/>
              </a:solidFill>
              <a:latin typeface="Cambria" panose="02040503050406030204" pitchFamily="18" charset="0"/>
              <a:ea typeface="Cambria" panose="02040503050406030204" pitchFamily="18" charset="0"/>
            </a:endParaRPr>
          </a:p>
          <a:p>
            <a:pPr marL="0" lvl="1" indent="0" algn="ctr" defTabSz="357188">
              <a:spcBef>
                <a:spcPts val="0"/>
              </a:spcBef>
              <a:spcAft>
                <a:spcPts val="0"/>
              </a:spcAft>
              <a:buNone/>
            </a:pPr>
            <a:endParaRPr lang="tr-TR" sz="1600" dirty="0" smtClean="0">
              <a:solidFill>
                <a:srgbClr val="0070C0"/>
              </a:solidFill>
              <a:latin typeface="Cambria" panose="02040503050406030204" pitchFamily="18" charset="0"/>
              <a:ea typeface="Cambria" panose="02040503050406030204" pitchFamily="18" charset="0"/>
            </a:endParaRPr>
          </a:p>
          <a:p>
            <a:pPr marL="0" lvl="1" indent="0" algn="ctr" defTabSz="357188">
              <a:spcBef>
                <a:spcPts val="0"/>
              </a:spcBef>
              <a:spcAft>
                <a:spcPts val="0"/>
              </a:spcAft>
              <a:buNone/>
            </a:pPr>
            <a:endParaRPr lang="tr-TR" sz="1600" dirty="0">
              <a:solidFill>
                <a:srgbClr val="0070C0"/>
              </a:solidFill>
              <a:latin typeface="Cambria" panose="02040503050406030204" pitchFamily="18" charset="0"/>
              <a:ea typeface="Cambria" panose="02040503050406030204" pitchFamily="18" charset="0"/>
            </a:endParaRPr>
          </a:p>
          <a:p>
            <a:pPr marL="0" lvl="1" indent="0" algn="ctr" defTabSz="357188">
              <a:spcBef>
                <a:spcPts val="0"/>
              </a:spcBef>
              <a:spcAft>
                <a:spcPts val="0"/>
              </a:spcAft>
              <a:buNone/>
            </a:pPr>
            <a:endParaRPr lang="tr-TR" sz="1600" dirty="0" smtClean="0">
              <a:solidFill>
                <a:srgbClr val="0070C0"/>
              </a:solidFill>
              <a:latin typeface="Cambria" panose="02040503050406030204" pitchFamily="18" charset="0"/>
              <a:ea typeface="Cambria" panose="02040503050406030204" pitchFamily="18" charset="0"/>
            </a:endParaRPr>
          </a:p>
          <a:p>
            <a:pPr marL="0" lvl="1" indent="0" algn="ctr" defTabSz="357188">
              <a:spcBef>
                <a:spcPts val="0"/>
              </a:spcBef>
              <a:spcAft>
                <a:spcPts val="0"/>
              </a:spcAft>
              <a:buNone/>
            </a:pPr>
            <a:endParaRPr lang="tr-TR" sz="1600" dirty="0">
              <a:solidFill>
                <a:srgbClr val="0070C0"/>
              </a:solidFill>
              <a:latin typeface="Cambria" panose="02040503050406030204" pitchFamily="18" charset="0"/>
              <a:ea typeface="Cambria" panose="02040503050406030204" pitchFamily="18" charset="0"/>
            </a:endParaRPr>
          </a:p>
          <a:p>
            <a:pPr marL="0" lvl="1" indent="0" algn="ctr" defTabSz="357188">
              <a:spcBef>
                <a:spcPts val="0"/>
              </a:spcBef>
              <a:spcAft>
                <a:spcPts val="0"/>
              </a:spcAft>
              <a:buNone/>
            </a:pPr>
            <a:endParaRPr lang="tr-TR" sz="1600" dirty="0" smtClean="0">
              <a:solidFill>
                <a:srgbClr val="0070C0"/>
              </a:solidFill>
              <a:latin typeface="Cambria" panose="02040503050406030204" pitchFamily="18" charset="0"/>
              <a:ea typeface="Cambria" panose="02040503050406030204" pitchFamily="18" charset="0"/>
            </a:endParaRPr>
          </a:p>
          <a:p>
            <a:pPr marL="0" lvl="1" indent="0" algn="ctr" defTabSz="357188">
              <a:spcBef>
                <a:spcPts val="0"/>
              </a:spcBef>
              <a:spcAft>
                <a:spcPts val="0"/>
              </a:spcAft>
              <a:buNone/>
            </a:pPr>
            <a:endParaRPr lang="tr-TR" sz="1600" dirty="0">
              <a:solidFill>
                <a:srgbClr val="0070C0"/>
              </a:solidFill>
              <a:latin typeface="Cambria" panose="02040503050406030204" pitchFamily="18" charset="0"/>
              <a:ea typeface="Cambria" panose="02040503050406030204" pitchFamily="18" charset="0"/>
            </a:endParaRPr>
          </a:p>
          <a:p>
            <a:pPr marL="0" lvl="1" indent="0" algn="ctr" defTabSz="357188">
              <a:spcBef>
                <a:spcPts val="0"/>
              </a:spcBef>
              <a:spcAft>
                <a:spcPts val="0"/>
              </a:spcAft>
              <a:buNone/>
            </a:pPr>
            <a:r>
              <a:rPr lang="tr-TR" sz="2000" dirty="0" smtClean="0">
                <a:solidFill>
                  <a:srgbClr val="0070C0"/>
                </a:solidFill>
                <a:latin typeface="Cambria" panose="02040503050406030204" pitchFamily="18" charset="0"/>
                <a:ea typeface="Cambria" panose="02040503050406030204" pitchFamily="18" charset="0"/>
              </a:rPr>
              <a:t>  </a:t>
            </a:r>
            <a:r>
              <a:rPr lang="tr-TR" sz="2000" dirty="0" smtClean="0">
                <a:solidFill>
                  <a:schemeClr val="tx1">
                    <a:lumMod val="65000"/>
                    <a:lumOff val="35000"/>
                  </a:schemeClr>
                </a:solidFill>
                <a:latin typeface="Cambria" panose="02040503050406030204" pitchFamily="18" charset="0"/>
                <a:ea typeface="Cambria" panose="02040503050406030204" pitchFamily="18" charset="0"/>
              </a:rPr>
              <a:t>Sunumda yer verilen örnek olaylar yaşanmış tekil işlemler üzerinden ya da tekil işlemlerin birbiri içine eklenmesi ile hazırlanmıştır.</a:t>
            </a:r>
          </a:p>
          <a:p>
            <a:pPr marL="0" lvl="1" indent="0" algn="ctr" defTabSz="357188">
              <a:spcBef>
                <a:spcPts val="0"/>
              </a:spcBef>
              <a:spcAft>
                <a:spcPts val="0"/>
              </a:spcAft>
              <a:buNone/>
            </a:pPr>
            <a:endParaRPr lang="tr-TR" sz="2000" dirty="0" smtClean="0">
              <a:solidFill>
                <a:schemeClr val="tx1">
                  <a:lumMod val="65000"/>
                  <a:lumOff val="35000"/>
                </a:schemeClr>
              </a:solidFill>
              <a:latin typeface="Cambria" panose="02040503050406030204" pitchFamily="18" charset="0"/>
              <a:ea typeface="Cambria" panose="02040503050406030204" pitchFamily="18" charset="0"/>
            </a:endParaRPr>
          </a:p>
          <a:p>
            <a:pPr marL="0" lvl="1" indent="0" algn="ctr" defTabSz="357188">
              <a:spcBef>
                <a:spcPts val="0"/>
              </a:spcBef>
              <a:spcAft>
                <a:spcPts val="0"/>
              </a:spcAft>
              <a:buNone/>
            </a:pPr>
            <a:r>
              <a:rPr lang="tr-TR" sz="2000" dirty="0" smtClean="0">
                <a:solidFill>
                  <a:schemeClr val="tx1">
                    <a:lumMod val="65000"/>
                    <a:lumOff val="35000"/>
                  </a:schemeClr>
                </a:solidFill>
                <a:latin typeface="Cambria" panose="02040503050406030204" pitchFamily="18" charset="0"/>
                <a:ea typeface="Cambria" panose="02040503050406030204" pitchFamily="18" charset="0"/>
              </a:rPr>
              <a:t>Bununla birlikte burada yer verilen genel değerlendirmeler her işlem için emsal bir değerlendirme değildir. Dolayısı ile her bir dava konusunun ve dava sonucu verilen kararın müstakil olarak incelenmesi gerekir.</a:t>
            </a:r>
            <a:endParaRPr lang="tr-TR" sz="2000" dirty="0">
              <a:solidFill>
                <a:schemeClr val="tx1">
                  <a:lumMod val="65000"/>
                  <a:lumOff val="35000"/>
                </a:schemeClr>
              </a:solidFill>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endParaRPr lang="tr-TR"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552111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pPr algn="l" rtl="0"/>
            <a:r>
              <a:rPr lang="tr-TR" sz="3600" dirty="0" smtClean="0">
                <a:solidFill>
                  <a:srgbClr val="00B0F0"/>
                </a:solidFill>
                <a:latin typeface="Cambria" panose="02040503050406030204" pitchFamily="18" charset="0"/>
                <a:ea typeface="Cambria" panose="02040503050406030204" pitchFamily="18" charset="0"/>
              </a:rPr>
              <a:t>İdari Dava Örnekleri ve Etkileri</a:t>
            </a:r>
            <a:endParaRPr lang="tr-TR" sz="3600" dirty="0">
              <a:solidFill>
                <a:srgbClr val="00B0F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lvl="1" indent="0" algn="just">
              <a:spcBef>
                <a:spcPts val="0"/>
              </a:spcBef>
              <a:spcAft>
                <a:spcPts val="0"/>
              </a:spcAft>
              <a:buNone/>
              <a:tabLst>
                <a:tab pos="357188" algn="l"/>
              </a:tabLst>
            </a:pPr>
            <a:endParaRPr lang="tr-TR" sz="800" dirty="0" smtClean="0">
              <a:solidFill>
                <a:srgbClr val="0070C0"/>
              </a:solidFill>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a:solidFill>
                  <a:srgbClr val="0070C0"/>
                </a:solidFill>
                <a:latin typeface="Cambria" panose="02040503050406030204" pitchFamily="18" charset="0"/>
                <a:ea typeface="Cambria" panose="02040503050406030204" pitchFamily="18" charset="0"/>
              </a:rPr>
              <a:t> </a:t>
            </a:r>
            <a:r>
              <a:rPr lang="tr-TR" sz="1600" dirty="0" smtClean="0">
                <a:solidFill>
                  <a:srgbClr val="0070C0"/>
                </a:solidFill>
                <a:latin typeface="Cambria" panose="02040503050406030204" pitchFamily="18" charset="0"/>
                <a:ea typeface="Cambria" panose="02040503050406030204" pitchFamily="18" charset="0"/>
              </a:rPr>
              <a:t> </a:t>
            </a:r>
            <a:r>
              <a:rPr lang="tr-TR" sz="1600" b="1" dirty="0" smtClean="0">
                <a:solidFill>
                  <a:srgbClr val="0070C0"/>
                </a:solidFill>
                <a:latin typeface="Cambria" panose="02040503050406030204" pitchFamily="18" charset="0"/>
                <a:ea typeface="Cambria" panose="02040503050406030204" pitchFamily="18" charset="0"/>
              </a:rPr>
              <a:t>Örnek Olay:</a:t>
            </a:r>
            <a:r>
              <a:rPr lang="tr-TR" sz="1600" dirty="0" smtClean="0">
                <a:solidFill>
                  <a:srgbClr val="0070C0"/>
                </a:solidFill>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Dr. </a:t>
            </a:r>
            <a:r>
              <a:rPr lang="tr-TR" sz="1600" dirty="0" err="1" smtClean="0">
                <a:latin typeface="Cambria" panose="02040503050406030204" pitchFamily="18" charset="0"/>
                <a:ea typeface="Cambria" panose="02040503050406030204" pitchFamily="18" charset="0"/>
              </a:rPr>
              <a:t>Öğr</a:t>
            </a:r>
            <a:r>
              <a:rPr lang="tr-TR" sz="1600" dirty="0" smtClean="0">
                <a:latin typeface="Cambria" panose="02040503050406030204" pitchFamily="18" charset="0"/>
                <a:ea typeface="Cambria" panose="02040503050406030204" pitchFamily="18" charset="0"/>
              </a:rPr>
              <a:t>. Üyesi B, adli yargıda </a:t>
            </a:r>
            <a:r>
              <a:rPr lang="tr-TR" sz="1600" dirty="0" smtClean="0">
                <a:latin typeface="Cambria" panose="02040503050406030204" pitchFamily="18" charset="0"/>
                <a:ea typeface="Cambria" panose="02040503050406030204" pitchFamily="18" charset="0"/>
              </a:rPr>
              <a:t>açılan </a:t>
            </a:r>
            <a:r>
              <a:rPr lang="tr-TR" sz="1600" dirty="0" smtClean="0">
                <a:latin typeface="Cambria" panose="02040503050406030204" pitchFamily="18" charset="0"/>
                <a:ea typeface="Cambria" panose="02040503050406030204" pitchFamily="18" charset="0"/>
              </a:rPr>
              <a:t>dava sonrasında hakkında disiplin soruşturması açılarak kamu görevinden çıkarma teklifi ile soruşturma dosyası gereği işlem için Yükseköğretim Kuruluna gönderilmiştir. Devam eden süreçte 25.07.2020 tarihinde dolan görev süresi yenilenmemiş ve kadro ile ilişiği kesilmiştir. </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Akademisyen B görev süresinin uzatılmama işleminin iptali için idari yargıda dava açmış, dava 15.06.2022 tarihinde sonuçlanarak idarenin işlemi iptal edilmiştir. Bu arada yaş haddi (67) 13.04.2022’de dolmuştur.</a:t>
            </a:r>
          </a:p>
          <a:p>
            <a:pPr marL="0" lvl="1" indent="0" algn="just" defTabSz="357188">
              <a:spcBef>
                <a:spcPts val="0"/>
              </a:spcBef>
              <a:spcAft>
                <a:spcPts val="0"/>
              </a:spcAft>
              <a:buNone/>
            </a:pPr>
            <a:endParaRPr lang="tr-TR" sz="1600" dirty="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b="1" dirty="0" smtClean="0">
                <a:solidFill>
                  <a:srgbClr val="0070C0"/>
                </a:solidFill>
                <a:latin typeface="Cambria" panose="02040503050406030204" pitchFamily="18" charset="0"/>
                <a:ea typeface="Cambria" panose="02040503050406030204" pitchFamily="18" charset="0"/>
              </a:rPr>
              <a:t>  Değerlendirme:</a:t>
            </a:r>
            <a:r>
              <a:rPr lang="tr-TR" sz="1600" dirty="0" smtClean="0">
                <a:latin typeface="Cambria" panose="02040503050406030204" pitchFamily="18" charset="0"/>
                <a:ea typeface="Cambria" panose="02040503050406030204" pitchFamily="18" charset="0"/>
              </a:rPr>
              <a:t> </a:t>
            </a: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Her ne kadar 2547 sayılı Kanunun 53/A-n maddesi ceza soruşturması ya da kovuşturmasının disiplin soruşturması sürecini etkilemeyeceğini hüküm altına almış ise de maddenin devamında gerektiğinde ceza kovuşturmasının bekletici mesele yapılabileceği ifade edilmiştir. Özellikle ağır </a:t>
            </a:r>
            <a:r>
              <a:rPr lang="tr-TR" sz="1600" dirty="0" smtClean="0">
                <a:latin typeface="Cambria" panose="02040503050406030204" pitchFamily="18" charset="0"/>
                <a:ea typeface="Cambria" panose="02040503050406030204" pitchFamily="18" charset="0"/>
              </a:rPr>
              <a:t>disiplin </a:t>
            </a:r>
            <a:r>
              <a:rPr lang="tr-TR" sz="1600" dirty="0" smtClean="0">
                <a:latin typeface="Cambria" panose="02040503050406030204" pitchFamily="18" charset="0"/>
                <a:ea typeface="Cambria" panose="02040503050406030204" pitchFamily="18" charset="0"/>
              </a:rPr>
              <a:t>cezası gerektiren durumlarda adli yargı sürecinin takip edilmesi  daha sıhhatli olabilir.</a:t>
            </a: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- 657 </a:t>
            </a:r>
            <a:r>
              <a:rPr lang="tr-TR" sz="1600" dirty="0" err="1" smtClean="0">
                <a:latin typeface="Cambria" panose="02040503050406030204" pitchFamily="18" charset="0"/>
                <a:ea typeface="Cambria" panose="02040503050406030204" pitchFamily="18" charset="0"/>
              </a:rPr>
              <a:t>DMK’dan</a:t>
            </a:r>
            <a:r>
              <a:rPr lang="tr-TR" sz="1600" dirty="0" smtClean="0">
                <a:latin typeface="Cambria" panose="02040503050406030204" pitchFamily="18" charset="0"/>
                <a:ea typeface="Cambria" panose="02040503050406030204" pitchFamily="18" charset="0"/>
              </a:rPr>
              <a:t> farklı olarak 2547 SK kapsamında yapılacak görevden uzaklaştırma için azami süre sınır yoktur. Örnek olayımız çerçevesinde kişinin görevinde kalması sakıncalı görülüyor ise görevden uzaklaştırma işlemi yapmak ve adli süreci takip etmek daha yerinde bir işlem olabilir.</a:t>
            </a: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Teorik bölümde de belirtildiği üzere mahkeme kararının yerine getirilmesi için bazen </a:t>
            </a:r>
            <a:r>
              <a:rPr lang="tr-TR" sz="1600" dirty="0" smtClean="0">
                <a:latin typeface="Cambria" panose="02040503050406030204" pitchFamily="18" charset="0"/>
                <a:ea typeface="Cambria" panose="02040503050406030204" pitchFamily="18" charset="0"/>
              </a:rPr>
              <a:t>hukuki imkansızlık durumları </a:t>
            </a:r>
            <a:r>
              <a:rPr lang="tr-TR" sz="1600" dirty="0" smtClean="0">
                <a:latin typeface="Cambria" panose="02040503050406030204" pitchFamily="18" charset="0"/>
                <a:ea typeface="Cambria" panose="02040503050406030204" pitchFamily="18" charset="0"/>
              </a:rPr>
              <a:t>oluşabilir. Örnek olayımızda kişinin emeklilik yaş haddi dolmuş, kişinin tekrar göreve atanma imkanı ortadan kalkmıştır. Bu nedenle dava konusu işlem tarihi ile emeklilik yaş haddi tarihi arasındaki mali </a:t>
            </a:r>
            <a:r>
              <a:rPr lang="tr-TR" sz="1600" dirty="0" smtClean="0">
                <a:latin typeface="Cambria" panose="02040503050406030204" pitchFamily="18" charset="0"/>
                <a:ea typeface="Cambria" panose="02040503050406030204" pitchFamily="18" charset="0"/>
              </a:rPr>
              <a:t>hakları ödenmeli </a:t>
            </a:r>
            <a:r>
              <a:rPr lang="tr-TR" sz="1600" dirty="0" smtClean="0">
                <a:latin typeface="Cambria" panose="02040503050406030204" pitchFamily="18" charset="0"/>
                <a:ea typeface="Cambria" panose="02040503050406030204" pitchFamily="18" charset="0"/>
              </a:rPr>
              <a:t>ve hizmet süresinin sayılması için bir Rektörlük </a:t>
            </a:r>
            <a:r>
              <a:rPr lang="tr-TR" sz="1600" dirty="0" err="1" smtClean="0">
                <a:latin typeface="Cambria" panose="02040503050406030204" pitchFamily="18" charset="0"/>
                <a:ea typeface="Cambria" panose="02040503050406030204" pitchFamily="18" charset="0"/>
              </a:rPr>
              <a:t>olur’u</a:t>
            </a:r>
            <a:r>
              <a:rPr lang="tr-TR" sz="1600" dirty="0" smtClean="0">
                <a:latin typeface="Cambria" panose="02040503050406030204" pitchFamily="18" charset="0"/>
                <a:ea typeface="Cambria" panose="02040503050406030204" pitchFamily="18" charset="0"/>
              </a:rPr>
              <a:t> alınmalı, arada geçen süreye ilişkin emeklilik keseneklerinin ödenmesi sonrasında yaş haddinden dolayı emekliye sevk </a:t>
            </a:r>
            <a:r>
              <a:rPr lang="tr-TR" sz="1600" dirty="0" smtClean="0">
                <a:latin typeface="Cambria" panose="02040503050406030204" pitchFamily="18" charset="0"/>
                <a:ea typeface="Cambria" panose="02040503050406030204" pitchFamily="18" charset="0"/>
              </a:rPr>
              <a:t>edilmelidir.</a:t>
            </a:r>
            <a:endParaRPr lang="tr-TR" sz="1600" dirty="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endParaRPr lang="tr-TR"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531760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pPr algn="l" rtl="0"/>
            <a:r>
              <a:rPr lang="tr-TR" sz="3600" dirty="0" smtClean="0">
                <a:solidFill>
                  <a:srgbClr val="00B0F0"/>
                </a:solidFill>
                <a:latin typeface="Cambria" panose="02040503050406030204" pitchFamily="18" charset="0"/>
                <a:ea typeface="Cambria" panose="02040503050406030204" pitchFamily="18" charset="0"/>
              </a:rPr>
              <a:t>İdari Dava Örnekleri ve Etkileri</a:t>
            </a:r>
            <a:endParaRPr lang="tr-TR" sz="3600" dirty="0">
              <a:solidFill>
                <a:srgbClr val="00B0F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lvl="1" indent="0" algn="just">
              <a:spcBef>
                <a:spcPts val="0"/>
              </a:spcBef>
              <a:spcAft>
                <a:spcPts val="0"/>
              </a:spcAft>
              <a:buNone/>
              <a:tabLst>
                <a:tab pos="357188" algn="l"/>
              </a:tabLst>
            </a:pPr>
            <a:endParaRPr lang="tr-TR" sz="800" dirty="0" smtClean="0">
              <a:solidFill>
                <a:srgbClr val="0070C0"/>
              </a:solidFill>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a:solidFill>
                  <a:srgbClr val="0070C0"/>
                </a:solidFill>
                <a:latin typeface="Cambria" panose="02040503050406030204" pitchFamily="18" charset="0"/>
                <a:ea typeface="Cambria" panose="02040503050406030204" pitchFamily="18" charset="0"/>
              </a:rPr>
              <a:t> </a:t>
            </a:r>
            <a:r>
              <a:rPr lang="tr-TR" sz="1600" dirty="0" smtClean="0">
                <a:solidFill>
                  <a:srgbClr val="0070C0"/>
                </a:solidFill>
                <a:latin typeface="Cambria" panose="02040503050406030204" pitchFamily="18" charset="0"/>
                <a:ea typeface="Cambria" panose="02040503050406030204" pitchFamily="18" charset="0"/>
              </a:rPr>
              <a:t> </a:t>
            </a:r>
            <a:r>
              <a:rPr lang="tr-TR" sz="1600" b="1" dirty="0" smtClean="0">
                <a:solidFill>
                  <a:srgbClr val="0070C0"/>
                </a:solidFill>
                <a:latin typeface="Cambria" panose="02040503050406030204" pitchFamily="18" charset="0"/>
                <a:ea typeface="Cambria" panose="02040503050406030204" pitchFamily="18" charset="0"/>
              </a:rPr>
              <a:t>Örnek Olay:</a:t>
            </a:r>
            <a:r>
              <a:rPr lang="tr-TR" sz="1600" dirty="0" smtClean="0">
                <a:solidFill>
                  <a:srgbClr val="0070C0"/>
                </a:solidFill>
                <a:latin typeface="Cambria" panose="02040503050406030204" pitchFamily="18" charset="0"/>
                <a:ea typeface="Cambria" panose="02040503050406030204" pitchFamily="18" charset="0"/>
              </a:rPr>
              <a:t> </a:t>
            </a:r>
            <a:r>
              <a:rPr lang="tr-TR" sz="1600" dirty="0">
                <a:latin typeface="Cambria" panose="02040503050406030204" pitchFamily="18" charset="0"/>
                <a:ea typeface="Cambria" panose="02040503050406030204" pitchFamily="18" charset="0"/>
              </a:rPr>
              <a:t>X</a:t>
            </a:r>
            <a:r>
              <a:rPr lang="tr-TR" sz="1600" dirty="0" smtClean="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Üniversitesi Prof. </a:t>
            </a:r>
            <a:r>
              <a:rPr lang="tr-TR" sz="1600" dirty="0" smtClean="0">
                <a:latin typeface="Cambria" panose="02040503050406030204" pitchFamily="18" charset="0"/>
                <a:ea typeface="Cambria" panose="02040503050406030204" pitchFamily="18" charset="0"/>
              </a:rPr>
              <a:t>ilanına </a:t>
            </a:r>
            <a:r>
              <a:rPr lang="tr-TR" sz="1600" dirty="0" smtClean="0">
                <a:latin typeface="Cambria" panose="02040503050406030204" pitchFamily="18" charset="0"/>
                <a:ea typeface="Cambria" panose="02040503050406030204" pitchFamily="18" charset="0"/>
              </a:rPr>
              <a:t>3 aday başvurmuş, aday B’nin atanması sonrasında, diğer adaylara atamalarının yapılmadığı ile ilgili bilgilendirme yazısı gönderilmiş, aday C jüri üyelerinin taraflı değerlendirme yaptığını ileri sürerek atanamadığına dair </a:t>
            </a:r>
            <a:r>
              <a:rPr lang="tr-TR" sz="1600" dirty="0" smtClean="0">
                <a:latin typeface="Cambria" panose="02040503050406030204" pitchFamily="18" charset="0"/>
                <a:ea typeface="Cambria" panose="02040503050406030204" pitchFamily="18" charset="0"/>
              </a:rPr>
              <a:t>işlemi </a:t>
            </a:r>
            <a:r>
              <a:rPr lang="tr-TR" sz="1600" dirty="0" smtClean="0">
                <a:latin typeface="Cambria" panose="02040503050406030204" pitchFamily="18" charset="0"/>
                <a:ea typeface="Cambria" panose="02040503050406030204" pitchFamily="18" charset="0"/>
              </a:rPr>
              <a:t>dava etmiştir. Mahkeme atanan B ile bir kısım jüri üyelerinin ortak yayını olduğunu ifade ederek işlemi iptal etmiştir.</a:t>
            </a:r>
            <a:endParaRPr lang="tr-TR" sz="1600" dirty="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b="1" dirty="0" smtClean="0">
                <a:solidFill>
                  <a:srgbClr val="0070C0"/>
                </a:solidFill>
                <a:latin typeface="Cambria" panose="02040503050406030204" pitchFamily="18" charset="0"/>
                <a:ea typeface="Cambria" panose="02040503050406030204" pitchFamily="18" charset="0"/>
              </a:rPr>
              <a:t>  Değerlendirme:</a:t>
            </a:r>
            <a:r>
              <a:rPr lang="tr-TR" sz="1600" dirty="0" smtClean="0">
                <a:latin typeface="Cambria" panose="02040503050406030204" pitchFamily="18" charset="0"/>
                <a:ea typeface="Cambria" panose="02040503050406030204" pitchFamily="18" charset="0"/>
              </a:rPr>
              <a:t> </a:t>
            </a: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-Öncelikle belirtmek gerekir ki bu türden iptal kararları her zaman </a:t>
            </a:r>
            <a:r>
              <a:rPr lang="tr-TR" sz="1600" dirty="0" smtClean="0">
                <a:latin typeface="Cambria" panose="02040503050406030204" pitchFamily="18" charset="0"/>
                <a:ea typeface="Cambria" panose="02040503050406030204" pitchFamily="18" charset="0"/>
              </a:rPr>
              <a:t>davacı </a:t>
            </a:r>
            <a:r>
              <a:rPr lang="tr-TR" sz="1600" dirty="0" smtClean="0">
                <a:latin typeface="Cambria" panose="02040503050406030204" pitchFamily="18" charset="0"/>
                <a:ea typeface="Cambria" panose="02040503050406030204" pitchFamily="18" charset="0"/>
              </a:rPr>
              <a:t>lehine bir atama sonucu doğurmaz. Örnek olayımızda atama işleminin gerçekleşebilmesi için jüri sürecinin tamamlanması, eğer açıktan atama ise güvenlik soruşturmasının yapılması ve ilgili yönetim </a:t>
            </a:r>
            <a:r>
              <a:rPr lang="tr-TR" sz="1600" dirty="0" smtClean="0">
                <a:latin typeface="Cambria" panose="02040503050406030204" pitchFamily="18" charset="0"/>
                <a:ea typeface="Cambria" panose="02040503050406030204" pitchFamily="18" charset="0"/>
              </a:rPr>
              <a:t>kurulunun </a:t>
            </a:r>
            <a:r>
              <a:rPr lang="tr-TR" sz="1600" dirty="0" smtClean="0">
                <a:latin typeface="Cambria" panose="02040503050406030204" pitchFamily="18" charset="0"/>
                <a:ea typeface="Cambria" panose="02040503050406030204" pitchFamily="18" charset="0"/>
              </a:rPr>
              <a:t>görüş vermesi gerekir.</a:t>
            </a:r>
          </a:p>
          <a:p>
            <a:pPr marL="0" lvl="1" indent="0" algn="just" defTabSz="357188">
              <a:spcBef>
                <a:spcPts val="0"/>
              </a:spcBef>
              <a:spcAft>
                <a:spcPts val="0"/>
              </a:spcAft>
              <a:buNone/>
            </a:pPr>
            <a:endParaRPr lang="tr-TR" sz="1600" dirty="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Örnek olayımız açısından baktığımızda iptal gerekçesinin jürinin tarafsız oluşturulmadığı tespiti üzerine şekillendirildiği, dolayısı ile işlem sürecinin bu aşamaya kadar çekilerek tarafsız bir jüri tespiti sonrasında sürecin devam ettirilmesi gerekmektedir.</a:t>
            </a:r>
          </a:p>
          <a:p>
            <a:pPr marL="0" lvl="1" indent="0" algn="just" defTabSz="357188">
              <a:spcBef>
                <a:spcPts val="0"/>
              </a:spcBef>
              <a:spcAft>
                <a:spcPts val="0"/>
              </a:spcAft>
              <a:buNone/>
            </a:pPr>
            <a:endParaRPr lang="tr-TR" sz="1600" dirty="0" smtClean="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İdari davaların bireysel olduğunu ancak bazı durumlarda geneli etkileyebileceğini belirtmiştik. Bu olayda jüri üyelerinin yeniden oluşturulması gerektiği için diğer başvurucularda dava sonucundan etkilenecektir.</a:t>
            </a:r>
            <a:endParaRPr lang="tr-TR"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930803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pPr algn="l" rtl="0"/>
            <a:r>
              <a:rPr lang="tr-TR" sz="3600" dirty="0" smtClean="0">
                <a:solidFill>
                  <a:srgbClr val="00B0F0"/>
                </a:solidFill>
                <a:latin typeface="Cambria" panose="02040503050406030204" pitchFamily="18" charset="0"/>
                <a:ea typeface="Cambria" panose="02040503050406030204" pitchFamily="18" charset="0"/>
              </a:rPr>
              <a:t>İdari Dava Örnekleri ve Etkileri</a:t>
            </a:r>
            <a:endParaRPr lang="tr-TR" sz="3600" dirty="0">
              <a:solidFill>
                <a:srgbClr val="00B0F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lvl="1" indent="0" algn="just">
              <a:spcBef>
                <a:spcPts val="0"/>
              </a:spcBef>
              <a:spcAft>
                <a:spcPts val="0"/>
              </a:spcAft>
              <a:buNone/>
              <a:tabLst>
                <a:tab pos="357188" algn="l"/>
              </a:tabLst>
            </a:pPr>
            <a:endParaRPr lang="tr-TR" sz="800" dirty="0" smtClean="0">
              <a:solidFill>
                <a:srgbClr val="0070C0"/>
              </a:solidFill>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a:solidFill>
                  <a:srgbClr val="0070C0"/>
                </a:solidFill>
                <a:latin typeface="Cambria" panose="02040503050406030204" pitchFamily="18" charset="0"/>
                <a:ea typeface="Cambria" panose="02040503050406030204" pitchFamily="18" charset="0"/>
              </a:rPr>
              <a:t> </a:t>
            </a:r>
            <a:r>
              <a:rPr lang="tr-TR" sz="1600" dirty="0" smtClean="0">
                <a:solidFill>
                  <a:srgbClr val="0070C0"/>
                </a:solidFill>
                <a:latin typeface="Cambria" panose="02040503050406030204" pitchFamily="18" charset="0"/>
                <a:ea typeface="Cambria" panose="02040503050406030204" pitchFamily="18" charset="0"/>
              </a:rPr>
              <a:t> </a:t>
            </a:r>
            <a:endParaRPr lang="tr-TR" sz="1600" dirty="0" smtClean="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Yazılı sınav ya da yayın ve ilan şartı kapsamında sınav jürisinin veya bilim jürisinin yapmış olduğu değerlendirmelerin yetersiz olduğu iddiası ile ilgili de davalar açılabilmektedir. Bu türden davalarda mahkemece zaman zaman bilirkişiye de başvurulmaktadır (Bk. 2577 </a:t>
            </a:r>
            <a:r>
              <a:rPr lang="tr-TR" sz="1600" dirty="0" err="1" smtClean="0">
                <a:latin typeface="Cambria" panose="02040503050406030204" pitchFamily="18" charset="0"/>
                <a:ea typeface="Cambria" panose="02040503050406030204" pitchFamily="18" charset="0"/>
              </a:rPr>
              <a:t>sk</a:t>
            </a:r>
            <a:r>
              <a:rPr lang="tr-TR" sz="1600" dirty="0" smtClean="0">
                <a:latin typeface="Cambria" panose="02040503050406030204" pitchFamily="18" charset="0"/>
                <a:ea typeface="Cambria" panose="02040503050406030204" pitchFamily="18" charset="0"/>
              </a:rPr>
              <a:t> Md. 31 ile atfen 6100 sayılı Hukuk Muhakemeleri Kanunu Md. 266 ve devamı).</a:t>
            </a:r>
          </a:p>
          <a:p>
            <a:pPr marL="0" lvl="1" indent="0" algn="just" defTabSz="357188">
              <a:spcBef>
                <a:spcPts val="0"/>
              </a:spcBef>
              <a:spcAft>
                <a:spcPts val="0"/>
              </a:spcAft>
              <a:buNone/>
            </a:pPr>
            <a:endParaRPr lang="tr-TR" sz="1600" dirty="0" smtClean="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Bilirkişiye </a:t>
            </a:r>
            <a:r>
              <a:rPr lang="tr-TR" sz="1600" dirty="0" smtClean="0">
                <a:latin typeface="Cambria" panose="02040503050406030204" pitchFamily="18" charset="0"/>
                <a:ea typeface="Cambria" panose="02040503050406030204" pitchFamily="18" charset="0"/>
              </a:rPr>
              <a:t>başvurulması, </a:t>
            </a:r>
            <a:r>
              <a:rPr lang="tr-TR" sz="1600" dirty="0" smtClean="0">
                <a:latin typeface="Cambria" panose="02040503050406030204" pitchFamily="18" charset="0"/>
                <a:ea typeface="Cambria" panose="02040503050406030204" pitchFamily="18" charset="0"/>
              </a:rPr>
              <a:t>çözümü hukuk dışında, özel veya teknik bilgiyi gerektiren hâllerde yerine getirilen bir karardır</a:t>
            </a:r>
            <a:r>
              <a:rPr lang="tr-TR" sz="1600" dirty="0">
                <a:latin typeface="Cambria" panose="02040503050406030204" pitchFamily="18" charset="0"/>
                <a:ea typeface="Cambria" panose="02040503050406030204" pitchFamily="18" charset="0"/>
              </a:rPr>
              <a:t>. Bilirkişi, raporunda ve sözlü açıklamaları sırasında çözümü uzmanlığı, özel veya teknik bilgiyi gerektiren hususlar dışında açıklama yapamaz; hâkim tarafından yapılması gereken hukuki nitelendirme ve değerlendirmelerde bulunamaz</a:t>
            </a:r>
            <a:r>
              <a:rPr lang="tr-TR" sz="1600" dirty="0" smtClean="0">
                <a:latin typeface="Cambria" panose="02040503050406030204" pitchFamily="18" charset="0"/>
                <a:ea typeface="Cambria" panose="02040503050406030204" pitchFamily="18" charset="0"/>
              </a:rPr>
              <a:t>.</a:t>
            </a:r>
          </a:p>
          <a:p>
            <a:pPr marL="0" lvl="1" indent="0" algn="just" defTabSz="357188">
              <a:spcBef>
                <a:spcPts val="0"/>
              </a:spcBef>
              <a:spcAft>
                <a:spcPts val="0"/>
              </a:spcAft>
              <a:buNone/>
            </a:pPr>
            <a:endParaRPr lang="tr-TR" sz="1600" dirty="0" smtClean="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-Dolayısı ile bilirkişi raporları mahkeme kararı hükmünde olmayıp hakimin değerlendirmesine katkı sağlayan bir kaynaktır. Dava konusu ile ilgili karar tamamen mahkemeye aittir.</a:t>
            </a:r>
          </a:p>
          <a:p>
            <a:pPr marL="0" lvl="1" indent="0" algn="just" defTabSz="357188">
              <a:spcBef>
                <a:spcPts val="0"/>
              </a:spcBef>
              <a:spcAft>
                <a:spcPts val="0"/>
              </a:spcAft>
              <a:buNone/>
            </a:pPr>
            <a:endParaRPr lang="tr-TR" sz="1600" dirty="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- 2577 sayılı Kanunun 28 inci </a:t>
            </a:r>
            <a:r>
              <a:rPr lang="tr-TR" sz="1600" dirty="0" smtClean="0">
                <a:latin typeface="Cambria" panose="02040503050406030204" pitchFamily="18" charset="0"/>
                <a:ea typeface="Cambria" panose="02040503050406030204" pitchFamily="18" charset="0"/>
              </a:rPr>
              <a:t>maddesi gereği </a:t>
            </a:r>
            <a:r>
              <a:rPr lang="tr-TR" sz="1600" dirty="0" smtClean="0">
                <a:latin typeface="Cambria" panose="02040503050406030204" pitchFamily="18" charset="0"/>
                <a:ea typeface="Cambria" panose="02040503050406030204" pitchFamily="18" charset="0"/>
              </a:rPr>
              <a:t>mahkeme kararlarının icaplarına göre yerine getirilmesi gerekmektedir. Bu nedenle bilirkişi heyetinin </a:t>
            </a:r>
            <a:r>
              <a:rPr lang="tr-TR" sz="1600" dirty="0" smtClean="0">
                <a:latin typeface="Cambria" panose="02040503050406030204" pitchFamily="18" charset="0"/>
                <a:ea typeface="Cambria" panose="02040503050406030204" pitchFamily="18" charset="0"/>
              </a:rPr>
              <a:t>kararı değil </a:t>
            </a:r>
            <a:r>
              <a:rPr lang="tr-TR" sz="1600" dirty="0" smtClean="0">
                <a:latin typeface="Cambria" panose="02040503050406030204" pitchFamily="18" charset="0"/>
                <a:ea typeface="Cambria" panose="02040503050406030204" pitchFamily="18" charset="0"/>
              </a:rPr>
              <a:t>mahkemenin kararı bağlayıcı olduğundan bilirkişi üyelerinin sayısı kararın gereği için bir engel değildir. Örneğin profesör ataması ile ilgili bir davada bilirkişi heyetinin 3 kişiden oluşmuş olması mahkeme kararını hükümsüz kılmaz.</a:t>
            </a:r>
            <a:endParaRPr lang="tr-TR" sz="1600" dirty="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endParaRPr lang="tr-TR" sz="1600" dirty="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endParaRPr lang="tr-TR" sz="1600" dirty="0" smtClean="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endParaRPr lang="tr-TR" sz="1600" dirty="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endParaRPr lang="tr-TR"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643976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pPr algn="l" rtl="0"/>
            <a:r>
              <a:rPr lang="tr-TR" sz="3600" dirty="0" smtClean="0">
                <a:solidFill>
                  <a:srgbClr val="00B0F0"/>
                </a:solidFill>
                <a:latin typeface="Cambria" panose="02040503050406030204" pitchFamily="18" charset="0"/>
                <a:ea typeface="Cambria" panose="02040503050406030204" pitchFamily="18" charset="0"/>
              </a:rPr>
              <a:t>İdari Dava Örnekleri ve Etkileri</a:t>
            </a:r>
            <a:endParaRPr lang="tr-TR" sz="3600" dirty="0">
              <a:solidFill>
                <a:srgbClr val="00B0F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lvl="1" indent="0" algn="just">
              <a:spcBef>
                <a:spcPts val="0"/>
              </a:spcBef>
              <a:spcAft>
                <a:spcPts val="0"/>
              </a:spcAft>
              <a:buNone/>
              <a:tabLst>
                <a:tab pos="357188" algn="l"/>
              </a:tabLst>
            </a:pPr>
            <a:endParaRPr lang="tr-TR" sz="800" dirty="0" smtClean="0">
              <a:solidFill>
                <a:srgbClr val="0070C0"/>
              </a:solidFill>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a:solidFill>
                  <a:srgbClr val="0070C0"/>
                </a:solidFill>
                <a:latin typeface="Cambria" panose="02040503050406030204" pitchFamily="18" charset="0"/>
                <a:ea typeface="Cambria" panose="02040503050406030204" pitchFamily="18" charset="0"/>
              </a:rPr>
              <a:t> </a:t>
            </a:r>
            <a:r>
              <a:rPr lang="tr-TR" sz="1600" dirty="0" smtClean="0">
                <a:solidFill>
                  <a:srgbClr val="0070C0"/>
                </a:solidFill>
                <a:latin typeface="Cambria" panose="02040503050406030204" pitchFamily="18" charset="0"/>
                <a:ea typeface="Cambria" panose="02040503050406030204" pitchFamily="18" charset="0"/>
              </a:rPr>
              <a:t> </a:t>
            </a:r>
            <a:r>
              <a:rPr lang="tr-TR" sz="1600" b="1" dirty="0" smtClean="0">
                <a:solidFill>
                  <a:srgbClr val="0070C0"/>
                </a:solidFill>
                <a:latin typeface="Cambria" panose="02040503050406030204" pitchFamily="18" charset="0"/>
                <a:ea typeface="Cambria" panose="02040503050406030204" pitchFamily="18" charset="0"/>
              </a:rPr>
              <a:t>Örnek Olay:</a:t>
            </a:r>
            <a:r>
              <a:rPr lang="tr-TR" sz="1600" dirty="0" smtClean="0">
                <a:solidFill>
                  <a:srgbClr val="0070C0"/>
                </a:solidFill>
                <a:latin typeface="Cambria" panose="02040503050406030204" pitchFamily="18" charset="0"/>
                <a:ea typeface="Cambria" panose="02040503050406030204" pitchFamily="18" charset="0"/>
              </a:rPr>
              <a:t> </a:t>
            </a:r>
            <a:r>
              <a:rPr lang="tr-TR" sz="1600" dirty="0">
                <a:latin typeface="Cambria" panose="02040503050406030204" pitchFamily="18" charset="0"/>
                <a:ea typeface="Cambria" panose="02040503050406030204" pitchFamily="18" charset="0"/>
              </a:rPr>
              <a:t>X</a:t>
            </a:r>
            <a:r>
              <a:rPr lang="tr-TR" sz="1600" dirty="0" smtClean="0">
                <a:latin typeface="Cambria" panose="02040503050406030204" pitchFamily="18" charset="0"/>
                <a:ea typeface="Cambria" panose="02040503050406030204" pitchFamily="18" charset="0"/>
              </a:rPr>
              <a:t> MYO öğretim görevlisi alımında adaylardan adli sicil kaydı istenmiş,  başvurucu K evrakı sunmadığı için (sadece yazılı beyanı var) ön değerlendirme sonucunda yazılı sınava girmeye hak kazanamamıştır.  İşlemin iptali için dava açmış ve mahkeme işlemi iptal etmiştir. Aday K mahkeme kararı gereği yapılan yazılı sınavdan başarısız olmuş, bu kez de başarısız sayılma işleminin iptali için dava açmıştır. Mahkeme aday </a:t>
            </a:r>
            <a:r>
              <a:rPr lang="tr-TR" sz="1600" dirty="0" err="1" smtClean="0">
                <a:latin typeface="Cambria" panose="02040503050406030204" pitchFamily="18" charset="0"/>
                <a:ea typeface="Cambria" panose="02040503050406030204" pitchFamily="18" charset="0"/>
              </a:rPr>
              <a:t>K’nın</a:t>
            </a:r>
            <a:r>
              <a:rPr lang="tr-TR" sz="1600" dirty="0" smtClean="0">
                <a:latin typeface="Cambria" panose="02040503050406030204" pitchFamily="18" charset="0"/>
                <a:ea typeface="Cambria" panose="02040503050406030204" pitchFamily="18" charset="0"/>
              </a:rPr>
              <a:t> yazılı sınavdan başarısız sayılma işlemini de iptal etmiştir.</a:t>
            </a:r>
          </a:p>
          <a:p>
            <a:pPr marL="0" lvl="1" indent="0" algn="just" defTabSz="357188">
              <a:spcBef>
                <a:spcPts val="0"/>
              </a:spcBef>
              <a:spcAft>
                <a:spcPts val="0"/>
              </a:spcAft>
              <a:buNone/>
            </a:pPr>
            <a:endParaRPr lang="tr-TR" sz="1600" dirty="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b="1" dirty="0" smtClean="0">
                <a:solidFill>
                  <a:srgbClr val="0070C0"/>
                </a:solidFill>
                <a:latin typeface="Cambria" panose="02040503050406030204" pitchFamily="18" charset="0"/>
                <a:ea typeface="Cambria" panose="02040503050406030204" pitchFamily="18" charset="0"/>
              </a:rPr>
              <a:t>  Değerlendirme:</a:t>
            </a:r>
            <a:r>
              <a:rPr lang="tr-TR" sz="1600" dirty="0" smtClean="0">
                <a:latin typeface="Cambria" panose="02040503050406030204" pitchFamily="18" charset="0"/>
                <a:ea typeface="Cambria" panose="02040503050406030204" pitchFamily="18" charset="0"/>
              </a:rPr>
              <a:t> </a:t>
            </a: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-Kamu Hizmetlerinin Sunumunda Uyulacak Usul Ve Esaslara İlişkin Yönetmelik hükümleri gereği işlemin tekemmülüne kadar belge istenmemesi hüküm altına alınmıştır. Ancak bu hüküm başvuru için zorunlu olan ALES, Dil, vb. sınav sonucu, mezuniyet belgesi gibi belgeler için geçerli olmayabilir. Adli sicil için ise beyan yeterlidir. Dolayısı ile aday </a:t>
            </a:r>
            <a:r>
              <a:rPr lang="tr-TR" sz="1600" dirty="0" err="1" smtClean="0">
                <a:latin typeface="Cambria" panose="02040503050406030204" pitchFamily="18" charset="0"/>
                <a:ea typeface="Cambria" panose="02040503050406030204" pitchFamily="18" charset="0"/>
              </a:rPr>
              <a:t>K’nın</a:t>
            </a:r>
            <a:r>
              <a:rPr lang="tr-TR" sz="1600" dirty="0" smtClean="0">
                <a:latin typeface="Cambria" panose="02040503050406030204" pitchFamily="18" charset="0"/>
                <a:ea typeface="Cambria" panose="02040503050406030204" pitchFamily="18" charset="0"/>
              </a:rPr>
              <a:t> durumunun bu çerçevede değerlendirilmesi ve ilan edilen kadro sayısının 10 katına kadar aday arasına giriyor ise yazılı sınava alınması gerekir.</a:t>
            </a: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Örnek olayımızda ilk mahkeme kararı sonrasında ilk </a:t>
            </a:r>
            <a:r>
              <a:rPr lang="tr-TR" sz="1600" dirty="0" err="1" smtClean="0">
                <a:latin typeface="Cambria" panose="02040503050406030204" pitchFamily="18" charset="0"/>
                <a:ea typeface="Cambria" panose="02040503050406030204" pitchFamily="18" charset="0"/>
              </a:rPr>
              <a:t>on’a</a:t>
            </a:r>
            <a:r>
              <a:rPr lang="tr-TR" sz="1600" dirty="0" smtClean="0">
                <a:latin typeface="Cambria" panose="02040503050406030204" pitchFamily="18" charset="0"/>
                <a:ea typeface="Cambria" panose="02040503050406030204" pitchFamily="18" charset="0"/>
              </a:rPr>
              <a:t> giren adayın sadece kendisi </a:t>
            </a:r>
            <a:r>
              <a:rPr lang="tr-TR" sz="1600" dirty="0" smtClean="0">
                <a:latin typeface="Cambria" panose="02040503050406030204" pitchFamily="18" charset="0"/>
                <a:ea typeface="Cambria" panose="02040503050406030204" pitchFamily="18" charset="0"/>
              </a:rPr>
              <a:t>için </a:t>
            </a:r>
            <a:r>
              <a:rPr lang="tr-TR" sz="1600" dirty="0" smtClean="0">
                <a:latin typeface="Cambria" panose="02040503050406030204" pitchFamily="18" charset="0"/>
                <a:ea typeface="Cambria" panose="02040503050406030204" pitchFamily="18" charset="0"/>
              </a:rPr>
              <a:t>yazılı sınav yapılması ve başarı durumuna göre atanma hakkı elde ediyor  ise mevcut atamanın iptal edilerek Aday </a:t>
            </a:r>
            <a:r>
              <a:rPr lang="tr-TR" sz="1600" dirty="0" err="1" smtClean="0">
                <a:latin typeface="Cambria" panose="02040503050406030204" pitchFamily="18" charset="0"/>
                <a:ea typeface="Cambria" panose="02040503050406030204" pitchFamily="18" charset="0"/>
              </a:rPr>
              <a:t>K’nın</a:t>
            </a:r>
            <a:r>
              <a:rPr lang="tr-TR" sz="1600" dirty="0" smtClean="0">
                <a:latin typeface="Cambria" panose="02040503050406030204" pitchFamily="18" charset="0"/>
                <a:ea typeface="Cambria" panose="02040503050406030204" pitchFamily="18" charset="0"/>
              </a:rPr>
              <a:t> atamasının yapılması gerekir. (</a:t>
            </a:r>
            <a:r>
              <a:rPr lang="tr-TR" sz="1600" dirty="0">
                <a:latin typeface="Cambria" panose="02040503050406030204" pitchFamily="18" charset="0"/>
                <a:ea typeface="Cambria" panose="02040503050406030204" pitchFamily="18" charset="0"/>
              </a:rPr>
              <a:t>diğer süreçler tamamlandıktan sonra</a:t>
            </a:r>
            <a:r>
              <a:rPr lang="tr-TR" sz="1600" dirty="0" smtClean="0">
                <a:latin typeface="Cambria" panose="02040503050406030204" pitchFamily="18" charset="0"/>
                <a:ea typeface="Cambria" panose="02040503050406030204" pitchFamily="18" charset="0"/>
              </a:rPr>
              <a:t>). Sınav sorularının paylaşılmış olabileceği düşüncesi var ise tüm adaylar yeniden sınava alınabilir. Yeni sınav kararı alınır iken bu gerekçenin belirtilmesi iyi olacaktır.</a:t>
            </a: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Mahkeme Aday </a:t>
            </a:r>
            <a:r>
              <a:rPr lang="tr-TR" sz="1600" dirty="0" err="1" smtClean="0">
                <a:latin typeface="Cambria" panose="02040503050406030204" pitchFamily="18" charset="0"/>
                <a:ea typeface="Cambria" panose="02040503050406030204" pitchFamily="18" charset="0"/>
              </a:rPr>
              <a:t>K’nın</a:t>
            </a:r>
            <a:r>
              <a:rPr lang="tr-TR" sz="1600" dirty="0" smtClean="0">
                <a:latin typeface="Cambria" panose="02040503050406030204" pitchFamily="18" charset="0"/>
                <a:ea typeface="Cambria" panose="02040503050406030204" pitchFamily="18" charset="0"/>
              </a:rPr>
              <a:t> yazılı sınavdan başarısız sayılma işlemini iptal eder iken sınav jürisinin alan dışından oluşturulmuş olmasını gerekçe göstermiştir. Bu nedenle yazılı sınav tüm adaylar açısından geçersiz duruma düşer. Bu durumda doğru olan işlem mevcut atamanın iptal edilmesi ve tüm adayların tekrar sınava çağrılarak oluşturulacak yeni sınav jürisi tarafından yazılı sınava alınmasıdır.</a:t>
            </a:r>
            <a:endParaRPr lang="tr-TR"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813480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pPr algn="l" rtl="0"/>
            <a:r>
              <a:rPr lang="tr-TR" sz="3600" dirty="0" smtClean="0">
                <a:solidFill>
                  <a:srgbClr val="00B0F0"/>
                </a:solidFill>
                <a:latin typeface="Cambria" panose="02040503050406030204" pitchFamily="18" charset="0"/>
                <a:ea typeface="Cambria" panose="02040503050406030204" pitchFamily="18" charset="0"/>
              </a:rPr>
              <a:t>İdari Dava Örnekleri ve Etkileri</a:t>
            </a:r>
            <a:endParaRPr lang="tr-TR" sz="3600" dirty="0">
              <a:solidFill>
                <a:srgbClr val="00B0F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lvl="1" indent="0" algn="just">
              <a:spcBef>
                <a:spcPts val="0"/>
              </a:spcBef>
              <a:spcAft>
                <a:spcPts val="0"/>
              </a:spcAft>
              <a:buNone/>
              <a:tabLst>
                <a:tab pos="357188" algn="l"/>
              </a:tabLst>
            </a:pPr>
            <a:endParaRPr lang="tr-TR" sz="800" dirty="0" smtClean="0">
              <a:solidFill>
                <a:srgbClr val="0070C0"/>
              </a:solidFill>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smtClean="0">
                <a:solidFill>
                  <a:srgbClr val="0070C0"/>
                </a:solidFill>
                <a:latin typeface="Cambria" panose="02040503050406030204" pitchFamily="18" charset="0"/>
                <a:ea typeface="Cambria" panose="02040503050406030204" pitchFamily="18" charset="0"/>
              </a:rPr>
              <a:t>  </a:t>
            </a:r>
            <a:r>
              <a:rPr lang="tr-TR" sz="1600" b="1" dirty="0" smtClean="0">
                <a:solidFill>
                  <a:srgbClr val="0070C0"/>
                </a:solidFill>
                <a:latin typeface="Cambria" panose="02040503050406030204" pitchFamily="18" charset="0"/>
                <a:ea typeface="Cambria" panose="02040503050406030204" pitchFamily="18" charset="0"/>
              </a:rPr>
              <a:t>Örnek Olay:</a:t>
            </a:r>
            <a:r>
              <a:rPr lang="tr-TR" sz="1600" dirty="0" smtClean="0">
                <a:solidFill>
                  <a:srgbClr val="0070C0"/>
                </a:solidFill>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Memur A, arkadaşı ile girmiş olduğu tartışma sırasında odada bulunan bilgisayara zarar vermiş, olayın duyulması üzerine yüksekokul müdürü odaya gelmiş ve yüksek okul müdürüne de saygısızca davranışlarda bulunmuştur. Müdür, memurun kendisine karşı sergilediği davranışları nedeni ile şikâyetçi olarak soruşturma açmıştır. Açılan soruşturma sonucunda; «</a:t>
            </a:r>
            <a:r>
              <a:rPr lang="tr-TR" sz="1600" i="1" dirty="0" smtClean="0">
                <a:latin typeface="Cambria" panose="02040503050406030204" pitchFamily="18" charset="0"/>
                <a:ea typeface="Cambria" panose="02040503050406030204" pitchFamily="18" charset="0"/>
              </a:rPr>
              <a:t>Görev sırasında amire hal ve hareketi ile saygısız davranmak</a:t>
            </a:r>
            <a:r>
              <a:rPr lang="tr-TR" sz="1600" dirty="0" smtClean="0">
                <a:latin typeface="Cambria" panose="02040503050406030204" pitchFamily="18" charset="0"/>
                <a:ea typeface="Cambria" panose="02040503050406030204" pitchFamily="18" charset="0"/>
              </a:rPr>
              <a:t>» disiplin suçunun karşılığı olarak KINAMA, «</a:t>
            </a:r>
            <a:r>
              <a:rPr lang="tr-TR" sz="1600" i="1" dirty="0" smtClean="0">
                <a:latin typeface="Cambria" panose="02040503050406030204" pitchFamily="18" charset="0"/>
                <a:ea typeface="Cambria" panose="02040503050406030204" pitchFamily="18" charset="0"/>
              </a:rPr>
              <a:t>Kasıtlı olarak; </a:t>
            </a:r>
            <a:r>
              <a:rPr lang="tr-TR" sz="1600" i="1" dirty="0">
                <a:latin typeface="Cambria" panose="02040503050406030204" pitchFamily="18" charset="0"/>
                <a:ea typeface="Cambria" panose="02040503050406030204" pitchFamily="18" charset="0"/>
              </a:rPr>
              <a:t>…. araç ve gereçleri korumamak, </a:t>
            </a:r>
            <a:r>
              <a:rPr lang="tr-TR" sz="1600" i="1" dirty="0" smtClean="0">
                <a:latin typeface="Cambria" panose="02040503050406030204" pitchFamily="18" charset="0"/>
                <a:ea typeface="Cambria" panose="02040503050406030204" pitchFamily="18" charset="0"/>
              </a:rPr>
              <a:t>…., hor kullanmak</a:t>
            </a:r>
            <a:r>
              <a:rPr lang="tr-TR" sz="1600" dirty="0" smtClean="0">
                <a:latin typeface="Cambria" panose="02040503050406030204" pitchFamily="18" charset="0"/>
                <a:ea typeface="Cambria" panose="02040503050406030204" pitchFamily="18" charset="0"/>
              </a:rPr>
              <a:t>» suçunun karşılığı olarak ise AYLIKTAN KESME disiplin cezası ile cezalandırılmıştır. Memur A, disiplin cezası </a:t>
            </a:r>
            <a:r>
              <a:rPr lang="tr-TR" sz="1600" dirty="0" smtClean="0">
                <a:latin typeface="Cambria" panose="02040503050406030204" pitchFamily="18" charset="0"/>
                <a:ea typeface="Cambria" panose="02040503050406030204" pitchFamily="18" charset="0"/>
              </a:rPr>
              <a:t>işlemlerine </a:t>
            </a:r>
            <a:r>
              <a:rPr lang="tr-TR" sz="1600" dirty="0" smtClean="0">
                <a:latin typeface="Cambria" panose="02040503050406030204" pitchFamily="18" charset="0"/>
                <a:ea typeface="Cambria" panose="02040503050406030204" pitchFamily="18" charset="0"/>
              </a:rPr>
              <a:t>karşı dava açmış, öncelikle dava reddedilmiş, sonrasında açmış olduğu davada ise işlemlerin iptaline karar verilmiştir.</a:t>
            </a:r>
          </a:p>
          <a:p>
            <a:pPr marL="0" lvl="1" indent="0" algn="just" defTabSz="357188">
              <a:spcBef>
                <a:spcPts val="0"/>
              </a:spcBef>
              <a:spcAft>
                <a:spcPts val="0"/>
              </a:spcAft>
              <a:buNone/>
            </a:pPr>
            <a:endParaRPr lang="tr-TR" sz="1600" dirty="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b="1" dirty="0" smtClean="0">
                <a:solidFill>
                  <a:srgbClr val="0070C0"/>
                </a:solidFill>
                <a:latin typeface="Cambria" panose="02040503050406030204" pitchFamily="18" charset="0"/>
                <a:ea typeface="Cambria" panose="02040503050406030204" pitchFamily="18" charset="0"/>
              </a:rPr>
              <a:t>  Değerlendirme:</a:t>
            </a:r>
            <a:r>
              <a:rPr lang="tr-TR" sz="1600" dirty="0" smtClean="0">
                <a:latin typeface="Cambria" panose="02040503050406030204" pitchFamily="18" charset="0"/>
                <a:ea typeface="Cambria" panose="02040503050406030204" pitchFamily="18" charset="0"/>
              </a:rPr>
              <a:t> </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Öncelikle belirtmek gerekir ki, Kanunda belirtilen istisnalar hariç olmak üzere her idari işlem için ayrı ayrı dava açılması gerekmektedir (2577 SK Md. 5). Memur A, her iki disiplin cezası için tek bir dilekçe ile dava açtığı için ilk dava reddedilmiştir.</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Disiplin cezaları ve cezayı uygulayacak disiplin amirleri Kanunda sayma yolu ile belirtilmiş, soruşturma ile ilgisi olanların ceza verme ve itiraz makamında görev alamayacağı gerek Kanun gerekse de yerleşik yargı kararları ile hüküm altına alınmıştır. Dolayısı ile örnek olayımızda Kınama disiplin cezası, şikâyetçi konumunda olan Müdür tarafından uygulanmıştır. Ayrıca yüksekokulda ki memurun Uyarma ve Kınama disiplin cezalarını vermeye yetkili amir Yüksekokul Sekreteridir.</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Soruşturma işlemi sadece soruşturma emrine konu olaylar ile sınırlıdır (2547 SK Md. 53/A-I). Örnek olayımızda soruşturma işlemi sadece müdüre yapılan </a:t>
            </a:r>
            <a:r>
              <a:rPr lang="tr-TR" sz="1600" dirty="0" smtClean="0">
                <a:latin typeface="Cambria" panose="02040503050406030204" pitchFamily="18" charset="0"/>
                <a:ea typeface="Cambria" panose="02040503050406030204" pitchFamily="18" charset="0"/>
              </a:rPr>
              <a:t>saygısızlık </a:t>
            </a:r>
            <a:r>
              <a:rPr lang="tr-TR" sz="1600" dirty="0" smtClean="0">
                <a:latin typeface="Cambria" panose="02040503050406030204" pitchFamily="18" charset="0"/>
                <a:ea typeface="Cambria" panose="02040503050406030204" pitchFamily="18" charset="0"/>
              </a:rPr>
              <a:t>üzerine tesis edilmiştir. Dolayısı ile Aylıktan Kesme cezası hukuka aykırı olarak tesis edilen bir işlemdir. Bu türden muhtemel usul hatalarını engellemek adına ya olay tamamen anlatılara olay hakkında genel bir soruşturma emri verilmeli ya da suç oluşturduğu değerlendirilen fiil ve hareketler soruşturma </a:t>
            </a:r>
            <a:r>
              <a:rPr lang="tr-TR" sz="1600" dirty="0" smtClean="0">
                <a:latin typeface="Cambria" panose="02040503050406030204" pitchFamily="18" charset="0"/>
                <a:ea typeface="Cambria" panose="02040503050406030204" pitchFamily="18" charset="0"/>
              </a:rPr>
              <a:t>emrinde tek </a:t>
            </a:r>
            <a:r>
              <a:rPr lang="tr-TR" sz="1600" dirty="0" smtClean="0">
                <a:latin typeface="Cambria" panose="02040503050406030204" pitchFamily="18" charset="0"/>
                <a:ea typeface="Cambria" panose="02040503050406030204" pitchFamily="18" charset="0"/>
              </a:rPr>
              <a:t>tek sayılmalıdır. </a:t>
            </a:r>
            <a:endParaRPr lang="tr-TR"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899270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pPr algn="l" rtl="0"/>
            <a:r>
              <a:rPr lang="tr-TR" sz="3600" dirty="0" smtClean="0">
                <a:solidFill>
                  <a:srgbClr val="00B0F0"/>
                </a:solidFill>
                <a:latin typeface="Cambria" panose="02040503050406030204" pitchFamily="18" charset="0"/>
                <a:ea typeface="Cambria" panose="02040503050406030204" pitchFamily="18" charset="0"/>
              </a:rPr>
              <a:t>İdari Dava Örnekleri ve Etkileri</a:t>
            </a:r>
            <a:endParaRPr lang="tr-TR" sz="3600" dirty="0">
              <a:solidFill>
                <a:srgbClr val="00B0F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lvl="1" indent="0" algn="just">
              <a:spcBef>
                <a:spcPts val="0"/>
              </a:spcBef>
              <a:spcAft>
                <a:spcPts val="0"/>
              </a:spcAft>
              <a:buNone/>
              <a:tabLst>
                <a:tab pos="357188" algn="l"/>
              </a:tabLst>
            </a:pPr>
            <a:endParaRPr lang="tr-TR" sz="800" dirty="0" smtClean="0">
              <a:solidFill>
                <a:srgbClr val="0070C0"/>
              </a:solidFill>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 Soruşturma işlemi sadece soruşturma emrine konu olaylar ile sınırlıdır (2547 SK Md. 53/A-I). Örnek olayımızda soruşturma işlemi sadece müdüre yapılan </a:t>
            </a:r>
            <a:r>
              <a:rPr lang="tr-TR" sz="1600" dirty="0" smtClean="0">
                <a:latin typeface="Cambria" panose="02040503050406030204" pitchFamily="18" charset="0"/>
                <a:ea typeface="Cambria" panose="02040503050406030204" pitchFamily="18" charset="0"/>
              </a:rPr>
              <a:t>saygısızlık </a:t>
            </a:r>
            <a:r>
              <a:rPr lang="tr-TR" sz="1600" dirty="0" smtClean="0">
                <a:latin typeface="Cambria" panose="02040503050406030204" pitchFamily="18" charset="0"/>
                <a:ea typeface="Cambria" panose="02040503050406030204" pitchFamily="18" charset="0"/>
              </a:rPr>
              <a:t>üzerine tesis edilmiştir. Dolayısı ile Aylıktan Kesme cezası hukuka aykırı olarak tesis edilen bir işlemdir. Bu türden muhtemel usul hatalarını engellemek adına ya olay tamamen </a:t>
            </a:r>
            <a:r>
              <a:rPr lang="tr-TR" sz="1600" dirty="0" smtClean="0">
                <a:latin typeface="Cambria" panose="02040503050406030204" pitchFamily="18" charset="0"/>
                <a:ea typeface="Cambria" panose="02040503050406030204" pitchFamily="18" charset="0"/>
              </a:rPr>
              <a:t>anlatılarak </a:t>
            </a:r>
            <a:r>
              <a:rPr lang="tr-TR" sz="1600" dirty="0" smtClean="0">
                <a:latin typeface="Cambria" panose="02040503050406030204" pitchFamily="18" charset="0"/>
                <a:ea typeface="Cambria" panose="02040503050406030204" pitchFamily="18" charset="0"/>
              </a:rPr>
              <a:t>olay hakkında genel bir soruşturma emri verilmeli ya da suç oluşturduğu değerlendirilen fiil ve hareketler soruşturma emrinde tek tek belirtilmelidir.</a:t>
            </a:r>
          </a:p>
          <a:p>
            <a:pPr marL="0" lvl="1" indent="0" algn="just" defTabSz="357188">
              <a:spcBef>
                <a:spcPts val="0"/>
              </a:spcBef>
              <a:spcAft>
                <a:spcPts val="0"/>
              </a:spcAft>
              <a:buNone/>
            </a:pPr>
            <a:endParaRPr lang="tr-TR" sz="1600" dirty="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 Mahkemenin vermiş olduğu kararların gereği olarak; </a:t>
            </a:r>
            <a:r>
              <a:rPr lang="tr-TR" sz="1600" dirty="0" smtClean="0">
                <a:latin typeface="Cambria" panose="02040503050406030204" pitchFamily="18" charset="0"/>
                <a:ea typeface="Cambria" panose="02040503050406030204" pitchFamily="18" charset="0"/>
              </a:rPr>
              <a:t>soruşturma sürecinde </a:t>
            </a:r>
            <a:r>
              <a:rPr lang="tr-TR" sz="1600" dirty="0" smtClean="0">
                <a:latin typeface="Cambria" panose="02040503050406030204" pitchFamily="18" charset="0"/>
                <a:ea typeface="Cambria" panose="02040503050406030204" pitchFamily="18" charset="0"/>
              </a:rPr>
              <a:t>esas ve usul yönünden başkaca bir eksiklik yok ise zaman aşımı süresi dolmadan, doldu ise en geç 3 ay içinde yüksek okul sekreteri tarafından Kınama disiplin cezası uygulanabilir. </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Aylıktan Kesme cezası için ise yeni bir soruşturma emri verilerek ayrıca bir soruşturma açılması gerekmektedir. Bu soruşturma sonunda uygulanacak cezaya dair işlemin zaman aşımı süresi içinde ya da mahkeme kararının tebliğinden itibaren 3 ay içinde tesis edilmesi gerekmektedir.</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p>
        </p:txBody>
      </p:sp>
    </p:spTree>
    <p:extLst>
      <p:ext uri="{BB962C8B-B14F-4D97-AF65-F5344CB8AC3E}">
        <p14:creationId xmlns:p14="http://schemas.microsoft.com/office/powerpoint/2010/main" val="401104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423947"/>
            <a:ext cx="10972800" cy="1101436"/>
          </a:xfrm>
        </p:spPr>
        <p:txBody>
          <a:bodyPr rtlCol="0"/>
          <a:lstStyle/>
          <a:p>
            <a:r>
              <a:rPr lang="tr-TR" dirty="0">
                <a:latin typeface="Cambria" panose="02040503050406030204" pitchFamily="18" charset="0"/>
                <a:ea typeface="Cambria" panose="02040503050406030204" pitchFamily="18" charset="0"/>
              </a:rPr>
              <a:t>Kavramsal Çerçeve</a:t>
            </a:r>
          </a:p>
        </p:txBody>
      </p:sp>
      <p:sp>
        <p:nvSpPr>
          <p:cNvPr id="3" name="İçerik Yer Tutucusu 2"/>
          <p:cNvSpPr>
            <a:spLocks noGrp="1"/>
          </p:cNvSpPr>
          <p:nvPr>
            <p:ph idx="1"/>
          </p:nvPr>
        </p:nvSpPr>
        <p:spPr>
          <a:xfrm>
            <a:off x="609600" y="1853127"/>
            <a:ext cx="10972800" cy="3837561"/>
          </a:xfrm>
          <a:noFill/>
          <a:effectLst>
            <a:outerShdw blurRad="50800" dist="50800" dir="5400000" algn="ctr" rotWithShape="0">
              <a:schemeClr val="accent1">
                <a:lumMod val="20000"/>
                <a:lumOff val="80000"/>
              </a:schemeClr>
            </a:outerShdw>
          </a:effectLst>
        </p:spPr>
        <p:txBody>
          <a:bodyPr wrap="square" rtlCol="0">
            <a:normAutofit/>
          </a:bodyPr>
          <a:lstStyle/>
          <a:p>
            <a:pPr algn="just"/>
            <a:r>
              <a:rPr lang="tr-TR" b="1" dirty="0" smtClean="0">
                <a:solidFill>
                  <a:srgbClr val="002060"/>
                </a:solidFill>
                <a:latin typeface="Palatino Linotype" panose="02040502050505030304" pitchFamily="18" charset="0"/>
              </a:rPr>
              <a:t>İdari Dava: </a:t>
            </a:r>
            <a:r>
              <a:rPr lang="tr-TR" dirty="0"/>
              <a:t>İdari işlemlerin hukuka uygunluğunun denetlendiği davalar ile idarenin davranışlarından kaynaklı zararların konu edildiği tam yargı (tazminat) davalardır.</a:t>
            </a:r>
          </a:p>
          <a:p>
            <a:pPr algn="just" rtl="0"/>
            <a:endParaRPr lang="tr-TR" dirty="0">
              <a:latin typeface="Palatino Linotype" panose="02040502050505030304" pitchFamily="18" charset="0"/>
            </a:endParaRPr>
          </a:p>
          <a:p>
            <a:pPr algn="just"/>
            <a:r>
              <a:rPr lang="tr-TR" b="1" dirty="0">
                <a:solidFill>
                  <a:srgbClr val="002060"/>
                </a:solidFill>
                <a:latin typeface="Palatino Linotype" panose="02040502050505030304" pitchFamily="18" charset="0"/>
              </a:rPr>
              <a:t>İptal Davası: </a:t>
            </a:r>
            <a:r>
              <a:rPr lang="tr-TR" dirty="0"/>
              <a:t>İdari işlemlerin yetki, şekil, sebep, konu ve maksat/amaç yönlerinden biri ile işlemin hukuka aykırılığı noktasında menfaatinin ihlal edildiğini düşünen taraflarca açılan davalar (2577 SK. Md. 2/a).</a:t>
            </a:r>
          </a:p>
          <a:p>
            <a:pPr algn="just" rtl="0"/>
            <a:endParaRPr lang="tr-TR" dirty="0" smtClean="0">
              <a:latin typeface="Palatino Linotype" panose="02040502050505030304" pitchFamily="18" charset="0"/>
            </a:endParaRPr>
          </a:p>
        </p:txBody>
      </p:sp>
    </p:spTree>
    <p:extLst>
      <p:ext uri="{BB962C8B-B14F-4D97-AF65-F5344CB8AC3E}">
        <p14:creationId xmlns:p14="http://schemas.microsoft.com/office/powerpoint/2010/main" val="116185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pPr algn="l" rtl="0"/>
            <a:r>
              <a:rPr lang="tr-TR" sz="3600" dirty="0" smtClean="0">
                <a:solidFill>
                  <a:srgbClr val="00B0F0"/>
                </a:solidFill>
                <a:latin typeface="Cambria" panose="02040503050406030204" pitchFamily="18" charset="0"/>
                <a:ea typeface="Cambria" panose="02040503050406030204" pitchFamily="18" charset="0"/>
              </a:rPr>
              <a:t>İdari Dava Örnekleri ve Etkileri</a:t>
            </a:r>
            <a:endParaRPr lang="tr-TR" sz="3600" dirty="0">
              <a:solidFill>
                <a:srgbClr val="00B0F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lvl="1" indent="0" algn="just">
              <a:spcBef>
                <a:spcPts val="0"/>
              </a:spcBef>
              <a:spcAft>
                <a:spcPts val="0"/>
              </a:spcAft>
              <a:buNone/>
              <a:tabLst>
                <a:tab pos="357188" algn="l"/>
              </a:tabLst>
            </a:pPr>
            <a:endParaRPr lang="tr-TR" sz="800" dirty="0" smtClean="0">
              <a:solidFill>
                <a:srgbClr val="0070C0"/>
              </a:solidFill>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smtClean="0">
                <a:solidFill>
                  <a:srgbClr val="0070C0"/>
                </a:solidFill>
                <a:latin typeface="Cambria" panose="02040503050406030204" pitchFamily="18" charset="0"/>
                <a:ea typeface="Cambria" panose="02040503050406030204" pitchFamily="18" charset="0"/>
              </a:rPr>
              <a:t>  </a:t>
            </a:r>
            <a:r>
              <a:rPr lang="tr-TR" sz="1600" b="1" dirty="0" smtClean="0">
                <a:solidFill>
                  <a:srgbClr val="0070C0"/>
                </a:solidFill>
                <a:latin typeface="Cambria" panose="02040503050406030204" pitchFamily="18" charset="0"/>
                <a:ea typeface="Cambria" panose="02040503050406030204" pitchFamily="18" charset="0"/>
              </a:rPr>
              <a:t>Örnek Olay:</a:t>
            </a:r>
            <a:r>
              <a:rPr lang="tr-TR" sz="1600" dirty="0" smtClean="0">
                <a:solidFill>
                  <a:srgbClr val="0070C0"/>
                </a:solidFill>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Hemşire B, sorumluluğu altında olan hastaya hatalı tedavi uygulamaktan dolayı hastada bir kısım sorunlar oluşmuştur. Hemşire B, bu olayın idarece duyulması üzerine 10 günü </a:t>
            </a:r>
            <a:r>
              <a:rPr lang="tr-TR" sz="1600" dirty="0" smtClean="0">
                <a:latin typeface="Cambria" panose="02040503050406030204" pitchFamily="18" charset="0"/>
                <a:ea typeface="Cambria" panose="02040503050406030204" pitchFamily="18" charset="0"/>
              </a:rPr>
              <a:t>kesintili </a:t>
            </a:r>
            <a:r>
              <a:rPr lang="tr-TR" sz="1600" dirty="0" smtClean="0">
                <a:latin typeface="Cambria" panose="02040503050406030204" pitchFamily="18" charset="0"/>
                <a:ea typeface="Cambria" panose="02040503050406030204" pitchFamily="18" charset="0"/>
              </a:rPr>
              <a:t>olmak üzere toplamda 22 gün görevine gelmemiştir. Hatalı tedavi nedeniyle hakkında ceza soruşturması açılmış, almış olduğu 1 yıl 6 </a:t>
            </a:r>
            <a:r>
              <a:rPr lang="tr-TR" sz="1600" dirty="0" err="1" smtClean="0">
                <a:latin typeface="Cambria" panose="02040503050406030204" pitchFamily="18" charset="0"/>
                <a:ea typeface="Cambria" panose="02040503050406030204" pitchFamily="18" charset="0"/>
              </a:rPr>
              <a:t>ay’lık</a:t>
            </a:r>
            <a:r>
              <a:rPr lang="tr-TR" sz="1600" dirty="0" smtClean="0">
                <a:latin typeface="Cambria" panose="02040503050406030204" pitchFamily="18" charset="0"/>
                <a:ea typeface="Cambria" panose="02040503050406030204" pitchFamily="18" charset="0"/>
              </a:rPr>
              <a:t> adli ceza (taksirli bir suçtan dolayı) ile birlikte, TCK Md. 53 gereği 3 yıl süre ile mesleğinin yasaklanmasına karar verilmiştir. </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Kişi hakkında devamsızlığı nedeni ile müstafi sayma işlemi uygulanmış ayrıca disiplin soruşturması açılmıştır.</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Disiplin soruşturması sonucunda da kamu görevinden çıkarılma cezası ile tecziye edilmiştir. </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Hemşire B, Hem müstafi sayılma işlemini hem de kamu görevinden çıkarılma işlemini dava etmiş ve davayı kazanmıştır. </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b="1" dirty="0" smtClean="0">
                <a:latin typeface="Cambria" panose="02040503050406030204" pitchFamily="18" charset="0"/>
                <a:ea typeface="Cambria" panose="02040503050406030204" pitchFamily="18" charset="0"/>
              </a:rPr>
              <a:t>Not: </a:t>
            </a:r>
            <a:r>
              <a:rPr lang="tr-TR" sz="1600" dirty="0" smtClean="0">
                <a:latin typeface="Cambria" panose="02040503050406030204" pitchFamily="18" charset="0"/>
                <a:ea typeface="Cambria" panose="02040503050406030204" pitchFamily="18" charset="0"/>
              </a:rPr>
              <a:t>İdareye sunulmayan 3 günlük hastalık raporu bulunmaktadır.</a:t>
            </a:r>
          </a:p>
          <a:p>
            <a:pPr marL="0" lvl="1" indent="0" algn="just" defTabSz="357188">
              <a:spcBef>
                <a:spcPts val="0"/>
              </a:spcBef>
              <a:spcAft>
                <a:spcPts val="0"/>
              </a:spcAft>
              <a:buNone/>
            </a:pPr>
            <a:endParaRPr lang="tr-TR" sz="1600" dirty="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b="1" dirty="0" smtClean="0">
                <a:solidFill>
                  <a:srgbClr val="0070C0"/>
                </a:solidFill>
                <a:latin typeface="Cambria" panose="02040503050406030204" pitchFamily="18" charset="0"/>
                <a:ea typeface="Cambria" panose="02040503050406030204" pitchFamily="18" charset="0"/>
              </a:rPr>
              <a:t>  Değerlendirme:</a:t>
            </a:r>
            <a:r>
              <a:rPr lang="tr-TR" sz="1600" dirty="0" smtClean="0">
                <a:latin typeface="Cambria" panose="02040503050406030204" pitchFamily="18" charset="0"/>
                <a:ea typeface="Cambria" panose="02040503050406030204" pitchFamily="18" charset="0"/>
              </a:rPr>
              <a:t> </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Öncelikle belirtmek gerekir ki, idarelerin aynı fiilden dolayı personel hakkında  birden fazla yaptırım uygulanmasını gerektirecek işlemlerden kaçınması gerekir. Her idari işlemin sonucu bir diğerine göre daha ağır ya da daha hafif etkiler oluşturabilmektedir.</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Personelin ilk amiri durumunda ki kişilerin personelin takibi noktasında gerekli özeni göstermesi, soruşturmacılarında iddia olunan fille ilgili tüm detayları araştırması, suç kanaati oluşturur iken tüp şüpheleri ortadan kaldırması gerekir.</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Danıştay dava daireleri arasında kurum ya da konu bakımından iş dağılımı </a:t>
            </a:r>
            <a:r>
              <a:rPr lang="tr-TR" sz="1600" dirty="0" smtClean="0">
                <a:latin typeface="Cambria" panose="02040503050406030204" pitchFamily="18" charset="0"/>
                <a:ea typeface="Cambria" panose="02040503050406030204" pitchFamily="18" charset="0"/>
              </a:rPr>
              <a:t>bulunmaktadır</a:t>
            </a:r>
            <a:r>
              <a:rPr lang="tr-TR" sz="1600" dirty="0" smtClean="0">
                <a:latin typeface="Cambria" panose="02040503050406030204" pitchFamily="18" charset="0"/>
                <a:ea typeface="Cambria" panose="02040503050406030204" pitchFamily="18" charset="0"/>
              </a:rPr>
              <a:t>. Benzer konularda daireler arasında içtihat farklılıkları oluşabilmektedir. Dolayısı ile verilmiş olan kararı kendi sınırları içerisinde ele almak gerekir.</a:t>
            </a:r>
          </a:p>
          <a:p>
            <a:pPr marL="0" lvl="1" indent="0" algn="just" defTabSz="357188">
              <a:spcBef>
                <a:spcPts val="0"/>
              </a:spcBef>
              <a:spcAft>
                <a:spcPts val="0"/>
              </a:spcAft>
              <a:buNone/>
            </a:pPr>
            <a:endParaRPr lang="tr-TR"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29785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pPr algn="l" rtl="0"/>
            <a:r>
              <a:rPr lang="tr-TR" sz="3600" dirty="0" smtClean="0">
                <a:solidFill>
                  <a:srgbClr val="00B0F0"/>
                </a:solidFill>
                <a:latin typeface="Cambria" panose="02040503050406030204" pitchFamily="18" charset="0"/>
                <a:ea typeface="Cambria" panose="02040503050406030204" pitchFamily="18" charset="0"/>
              </a:rPr>
              <a:t>İdari Dava Örnekleri ve Etkileri</a:t>
            </a:r>
            <a:endParaRPr lang="tr-TR" sz="3600" dirty="0">
              <a:solidFill>
                <a:srgbClr val="00B0F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lvl="1" indent="0" algn="just">
              <a:spcBef>
                <a:spcPts val="0"/>
              </a:spcBef>
              <a:spcAft>
                <a:spcPts val="0"/>
              </a:spcAft>
              <a:buNone/>
              <a:tabLst>
                <a:tab pos="357188" algn="l"/>
              </a:tabLst>
            </a:pPr>
            <a:endParaRPr lang="tr-TR" sz="800" dirty="0" smtClean="0">
              <a:solidFill>
                <a:srgbClr val="0070C0"/>
              </a:solidFill>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Örnek olayımızdan da görüleceği üzere bir biri içine geçmiş birden fazla idari ve adli işlem bulunmaktadır. Hemşire A’nın devamsızlığı nedeni ile müstafi sayılma işlemi idare mahkemesince iptal edilmiştir. Çünkü ilgili personel dava dilekçesinin ekine 3 günlük hastalık raporu eklemiştir.  Mahkeme 10 günlük kesintisiz devamsızlık şartının oluşmamasını gerekçe göstermiştir.</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Hastalık raporlarının süresi içinde kuruma teslim edilmemesi nedeni ile yapılan müstafi işlemlerinde farklı yargı kararları oluşmuştur. Kamu görevinden çıkarma cezası ile ilgili bir dava da mahkeme kişinin durumunun tam olarak araştırılmadığı, personelin amiri durumundaki kişilerin gerekli takip ve özeni göstermediğini ifade etmiştir.</a:t>
            </a:r>
          </a:p>
          <a:p>
            <a:pPr marL="0" lvl="1" indent="0" algn="just" defTabSz="357188">
              <a:spcBef>
                <a:spcPts val="0"/>
              </a:spcBef>
              <a:spcAft>
                <a:spcPts val="0"/>
              </a:spcAft>
              <a:buNone/>
            </a:pPr>
            <a:r>
              <a:rPr lang="tr-TR" sz="1600" dirty="0" smtClean="0">
                <a:latin typeface="Cambria" panose="02040503050406030204" pitchFamily="18" charset="0"/>
                <a:ea typeface="Cambria" panose="02040503050406030204" pitchFamily="18" charset="0"/>
              </a:rPr>
              <a:t>	- Farklı bir mahkeme kararında ise kişinin hastalık raporunu idareye bildirmemesinin kendi sorumluluğunda olduğu, bunun takibinin sorumluluk olarak idareye yüklenemeyeceği, her ne kadar kişi hastalık raporu kullanıyor idi ise de</a:t>
            </a: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müstafi sayma işleminin hukuka uygun olduğunu ifade etmiştir.</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endParaRPr lang="tr-TR" sz="1600" dirty="0" smtClean="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Örnek olayımızda idare mahkemesince müstafi sayma işleminin iptalinin sonucu olarak kişinin göreve </a:t>
            </a:r>
            <a:r>
              <a:rPr lang="tr-TR" sz="1600" dirty="0" smtClean="0">
                <a:latin typeface="Cambria" panose="02040503050406030204" pitchFamily="18" charset="0"/>
                <a:ea typeface="Cambria" panose="02040503050406030204" pitchFamily="18" charset="0"/>
              </a:rPr>
              <a:t>başlatılması </a:t>
            </a:r>
            <a:r>
              <a:rPr lang="tr-TR" sz="1600" dirty="0" smtClean="0">
                <a:latin typeface="Cambria" panose="02040503050406030204" pitchFamily="18" charset="0"/>
                <a:ea typeface="Cambria" panose="02040503050406030204" pitchFamily="18" charset="0"/>
              </a:rPr>
              <a:t>ve geçen </a:t>
            </a:r>
            <a:r>
              <a:rPr lang="tr-TR" sz="1600" dirty="0" smtClean="0">
                <a:latin typeface="Cambria" panose="02040503050406030204" pitchFamily="18" charset="0"/>
                <a:ea typeface="Cambria" panose="02040503050406030204" pitchFamily="18" charset="0"/>
              </a:rPr>
              <a:t>süredeki </a:t>
            </a:r>
            <a:r>
              <a:rPr lang="tr-TR" sz="1600" dirty="0" smtClean="0">
                <a:latin typeface="Cambria" panose="02040503050406030204" pitchFamily="18" charset="0"/>
                <a:ea typeface="Cambria" panose="02040503050406030204" pitchFamily="18" charset="0"/>
              </a:rPr>
              <a:t>mali ve diğer haklarının ödenmesi gerekmektedir. Ancak kişi hakkında aynı zamanda Devlet Memurluğundan çıkarma işlemi de uygulandığı ve bununla ilgili mahkeme süreci de devam ettiği için ortada bir hukuki imkansızlık durumu vardır.</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Devam eden süreçte Hemşire A’nın Devlet Memurluğundan Çıkarma işlemi de idare mahkemesince iptal edilmiştir. Mahkeme gerekçesinde; aynı fiilden dolayı kişi hakkında birden fazla yaptırım uygulanmasını gerektirir işlem tesis edilemeyeceğini, kişinin 3 günlük hastalık raporundan dolayı 20 gün devamsızlığın oluşmadığı ifade edilmiştir.</a:t>
            </a:r>
            <a:endParaRPr lang="tr-TR"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834580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pPr algn="l" rtl="0"/>
            <a:r>
              <a:rPr lang="tr-TR" sz="3600" dirty="0" smtClean="0">
                <a:solidFill>
                  <a:srgbClr val="00B0F0"/>
                </a:solidFill>
                <a:latin typeface="Cambria" panose="02040503050406030204" pitchFamily="18" charset="0"/>
                <a:ea typeface="Cambria" panose="02040503050406030204" pitchFamily="18" charset="0"/>
              </a:rPr>
              <a:t>İdari Dava Örnekleri ve Etkileri</a:t>
            </a:r>
            <a:endParaRPr lang="tr-TR" sz="3600" dirty="0">
              <a:solidFill>
                <a:srgbClr val="00B0F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lvl="1" indent="0" algn="just">
              <a:spcBef>
                <a:spcPts val="0"/>
              </a:spcBef>
              <a:spcAft>
                <a:spcPts val="0"/>
              </a:spcAft>
              <a:buNone/>
              <a:tabLst>
                <a:tab pos="357188" algn="l"/>
              </a:tabLst>
            </a:pPr>
            <a:endParaRPr lang="tr-TR" sz="800" dirty="0" smtClean="0">
              <a:solidFill>
                <a:srgbClr val="0070C0"/>
              </a:solidFill>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İdare Mahkemesinin Devlet Memurluğundan Çıkarma işlemini iptal etmesinden </a:t>
            </a:r>
            <a:r>
              <a:rPr lang="tr-TR" sz="1600" dirty="0" smtClean="0">
                <a:latin typeface="Cambria" panose="02040503050406030204" pitchFamily="18" charset="0"/>
                <a:ea typeface="Cambria" panose="02040503050406030204" pitchFamily="18" charset="0"/>
              </a:rPr>
              <a:t>dolayı kişinin </a:t>
            </a:r>
            <a:r>
              <a:rPr lang="tr-TR" sz="1600" dirty="0" smtClean="0">
                <a:latin typeface="Cambria" panose="02040503050406030204" pitchFamily="18" charset="0"/>
                <a:ea typeface="Cambria" panose="02040503050406030204" pitchFamily="18" charset="0"/>
              </a:rPr>
              <a:t>devamsızlığı ile ilgili tesis edilen tüm idari işlemler iptal edilmiş, idari anlamda kişinin görevine dönmesi, mali ve diğer haklarını alması noktasında idari olarak herhangi bir engel kalmamış gibi görünmektedir.</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endParaRPr lang="tr-TR" sz="1600" dirty="0" smtClean="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-Ancak olay örgüsünde de bahsedildiği gibi, kişi hakkında olayın adli yargılamasının sonucu olarak verilmiş kararlar bulunmaktadır.</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&gt; Taksirli bir suçtan dolayı 1 yıl 6 ay hapis cezası</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&gt; 3 yıl süre ile mesleğin icrasından yasaklanması</a:t>
            </a:r>
          </a:p>
          <a:p>
            <a:pPr marL="0" lvl="1" indent="0" algn="just" defTabSz="357188">
              <a:spcBef>
                <a:spcPts val="0"/>
              </a:spcBef>
              <a:spcAft>
                <a:spcPts val="0"/>
              </a:spcAft>
              <a:buNone/>
            </a:pPr>
            <a:endParaRPr lang="tr-TR" sz="1600" dirty="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Öncesinde de ifade edildiği üzere taksirli suçlar memuriyete engel oluşturmamaktadır. Ancak kararın </a:t>
            </a:r>
            <a:r>
              <a:rPr lang="tr-TR" sz="1600" u="sng" dirty="0" smtClean="0">
                <a:latin typeface="Cambria" panose="02040503050406030204" pitchFamily="18" charset="0"/>
                <a:ea typeface="Cambria" panose="02040503050406030204" pitchFamily="18" charset="0"/>
              </a:rPr>
              <a:t>kesinleşmiş olması şartı</a:t>
            </a:r>
            <a:r>
              <a:rPr lang="tr-TR" sz="1600" dirty="0" smtClean="0">
                <a:latin typeface="Cambria" panose="02040503050406030204" pitchFamily="18" charset="0"/>
                <a:ea typeface="Cambria" panose="02040503050406030204" pitchFamily="18" charset="0"/>
              </a:rPr>
              <a:t> ile kişi hakkında başkaca bir hüküm verilip verilmediği incelenmelidir. Örnek olayımızdaki kararda hüküm kesinleşmiştir (cezanın ne şekilde infaz edileceği, yasaklanma süresinin ne zaman başlayacağı ayrıca incelenmelidir.).</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Bu durumda idarenin yapması gereken işlemler ile ilgili farklı tereddütler oluşmuştur.</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Kişi KPSS Merkezi yerleştirme ile DMK 4/A kapsamında hemşire olarak atanmıştır. Yani kişi hemşirelik unvan ve görevini unvan değişikliği sınavı sonucunda elde etmemiştir. Dolayısı ile kişi hakkında </a:t>
            </a:r>
            <a:r>
              <a:rPr lang="tr-TR" sz="1600" dirty="0" smtClean="0">
                <a:latin typeface="Cambria" panose="02040503050406030204" pitchFamily="18" charset="0"/>
                <a:ea typeface="Cambria" panose="02040503050406030204" pitchFamily="18" charset="0"/>
              </a:rPr>
              <a:t>idarenin </a:t>
            </a:r>
            <a:r>
              <a:rPr lang="tr-TR" sz="1600" dirty="0" smtClean="0">
                <a:latin typeface="Cambria" panose="02040503050406030204" pitchFamily="18" charset="0"/>
                <a:ea typeface="Cambria" panose="02040503050406030204" pitchFamily="18" charset="0"/>
              </a:rPr>
              <a:t>bir takdir hakkı kullanarak farklı bir unvana atama yapmasının mümkün olmadığı değerlendirilmektedir. Bununla birlikte böyle bir durum için memuriyetin askıya alınıp alınamayacağı görüşe muhtaçtır.</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Ancak yapılması en muhtemel işlem, kişinin müstafi sayılma tarihinden adli yargıda ki cezanın kesinleştiği tarihe kadar geçen süreye tekabül eden mali ve sosyal haklarının ödenebileceğidir.</a:t>
            </a:r>
            <a:endParaRPr lang="tr-TR"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48580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pPr algn="l" rtl="0"/>
            <a:r>
              <a:rPr lang="tr-TR" sz="3600" dirty="0" smtClean="0">
                <a:solidFill>
                  <a:srgbClr val="00B0F0"/>
                </a:solidFill>
                <a:latin typeface="Cambria" panose="02040503050406030204" pitchFamily="18" charset="0"/>
                <a:ea typeface="Cambria" panose="02040503050406030204" pitchFamily="18" charset="0"/>
              </a:rPr>
              <a:t>İdari Dava Örnekleri ve Etkileri</a:t>
            </a:r>
            <a:endParaRPr lang="tr-TR" sz="3600" dirty="0">
              <a:solidFill>
                <a:srgbClr val="00B0F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lvl="1" indent="0" algn="just">
              <a:spcBef>
                <a:spcPts val="0"/>
              </a:spcBef>
              <a:spcAft>
                <a:spcPts val="0"/>
              </a:spcAft>
              <a:buNone/>
              <a:tabLst>
                <a:tab pos="357188" algn="l"/>
              </a:tabLst>
            </a:pPr>
            <a:endParaRPr lang="tr-TR" sz="800" dirty="0" smtClean="0">
              <a:solidFill>
                <a:srgbClr val="0070C0"/>
              </a:solidFill>
              <a:latin typeface="Cambria" panose="02040503050406030204" pitchFamily="18" charset="0"/>
              <a:ea typeface="Cambria" panose="02040503050406030204" pitchFamily="18" charset="0"/>
            </a:endParaRPr>
          </a:p>
          <a:p>
            <a:pPr marL="0" lvl="1" indent="0" algn="ctr" defTabSz="357188">
              <a:spcBef>
                <a:spcPts val="0"/>
              </a:spcBef>
              <a:spcAft>
                <a:spcPts val="0"/>
              </a:spcAft>
              <a:buNone/>
            </a:pPr>
            <a:r>
              <a:rPr lang="tr-TR" sz="1600" dirty="0">
                <a:latin typeface="Cambria" panose="02040503050406030204" pitchFamily="18" charset="0"/>
                <a:ea typeface="Cambria" panose="02040503050406030204" pitchFamily="18" charset="0"/>
              </a:rPr>
              <a:t>	</a:t>
            </a:r>
            <a:endParaRPr lang="tr-TR" sz="1600" dirty="0" smtClean="0">
              <a:latin typeface="Cambria" panose="02040503050406030204" pitchFamily="18" charset="0"/>
              <a:ea typeface="Cambria" panose="02040503050406030204" pitchFamily="18" charset="0"/>
            </a:endParaRPr>
          </a:p>
          <a:p>
            <a:pPr marL="0" lvl="1" indent="0" algn="ctr" defTabSz="357188">
              <a:spcBef>
                <a:spcPts val="0"/>
              </a:spcBef>
              <a:spcAft>
                <a:spcPts val="0"/>
              </a:spcAft>
              <a:buNone/>
            </a:pPr>
            <a:r>
              <a:rPr lang="tr-TR" dirty="0" smtClean="0">
                <a:solidFill>
                  <a:srgbClr val="002060"/>
                </a:solidFill>
                <a:latin typeface="Cambria" panose="02040503050406030204" pitchFamily="18" charset="0"/>
                <a:ea typeface="Cambria" panose="02040503050406030204" pitchFamily="18" charset="0"/>
              </a:rPr>
              <a:t>Uzun süreli devamsızlık nedeni ile verilen Kamu Görevinden Çıkarma </a:t>
            </a:r>
            <a:r>
              <a:rPr lang="tr-TR" dirty="0" smtClean="0">
                <a:solidFill>
                  <a:srgbClr val="002060"/>
                </a:solidFill>
                <a:latin typeface="Cambria" panose="02040503050406030204" pitchFamily="18" charset="0"/>
                <a:ea typeface="Cambria" panose="02040503050406030204" pitchFamily="18" charset="0"/>
              </a:rPr>
              <a:t>ceza</a:t>
            </a:r>
            <a:r>
              <a:rPr lang="tr-TR" dirty="0" smtClean="0">
                <a:solidFill>
                  <a:srgbClr val="002060"/>
                </a:solidFill>
                <a:latin typeface="Cambria" panose="02040503050406030204" pitchFamily="18" charset="0"/>
                <a:ea typeface="Cambria" panose="02040503050406030204" pitchFamily="18" charset="0"/>
              </a:rPr>
              <a:t>sında </a:t>
            </a:r>
            <a:r>
              <a:rPr lang="tr-TR" dirty="0" smtClean="0">
                <a:solidFill>
                  <a:srgbClr val="002060"/>
                </a:solidFill>
                <a:latin typeface="Cambria" panose="02040503050406030204" pitchFamily="18" charset="0"/>
                <a:ea typeface="Cambria" panose="02040503050406030204" pitchFamily="18" charset="0"/>
              </a:rPr>
              <a:t>devamsızlıktan kaynaklı daha önceki cezaların durumu!</a:t>
            </a:r>
          </a:p>
          <a:p>
            <a:pPr marL="0" lvl="1" indent="0" algn="just" defTabSz="357188">
              <a:spcBef>
                <a:spcPts val="0"/>
              </a:spcBef>
              <a:spcAft>
                <a:spcPts val="0"/>
              </a:spcAft>
              <a:buNone/>
            </a:pPr>
            <a:endParaRPr lang="tr-TR" sz="1600" dirty="0">
              <a:latin typeface="Cambria" panose="02040503050406030204" pitchFamily="18" charset="0"/>
              <a:ea typeface="Cambria" panose="02040503050406030204" pitchFamily="18" charset="0"/>
            </a:endParaRPr>
          </a:p>
          <a:p>
            <a:pPr marL="0" lvl="1" indent="0" algn="ctr" defTabSz="357188">
              <a:spcBef>
                <a:spcPts val="0"/>
              </a:spcBef>
              <a:spcAft>
                <a:spcPts val="0"/>
              </a:spcAft>
              <a:buNone/>
            </a:pPr>
            <a:r>
              <a:rPr lang="tr-TR" i="1" dirty="0" smtClean="0">
                <a:solidFill>
                  <a:srgbClr val="002060"/>
                </a:solidFill>
                <a:latin typeface="Cambria" panose="02040503050406030204" pitchFamily="18" charset="0"/>
                <a:ea typeface="Cambria" panose="02040503050406030204" pitchFamily="18" charset="0"/>
              </a:rPr>
              <a:t>«</a:t>
            </a:r>
            <a:r>
              <a:rPr lang="tr-TR" dirty="0" smtClean="0">
                <a:solidFill>
                  <a:schemeClr val="accent5">
                    <a:lumMod val="50000"/>
                  </a:schemeClr>
                </a:solidFill>
                <a:latin typeface="Cambria" panose="02040503050406030204" pitchFamily="18" charset="0"/>
                <a:ea typeface="Cambria" panose="02040503050406030204" pitchFamily="18" charset="0"/>
              </a:rPr>
              <a:t>Memurun </a:t>
            </a:r>
            <a:r>
              <a:rPr lang="tr-TR" dirty="0">
                <a:solidFill>
                  <a:schemeClr val="accent5">
                    <a:lumMod val="50000"/>
                  </a:schemeClr>
                </a:solidFill>
                <a:latin typeface="Cambria" panose="02040503050406030204" pitchFamily="18" charset="0"/>
                <a:ea typeface="Cambria" panose="02040503050406030204" pitchFamily="18" charset="0"/>
              </a:rPr>
              <a:t>belli </a:t>
            </a:r>
            <a:r>
              <a:rPr lang="tr-TR" dirty="0" smtClean="0">
                <a:solidFill>
                  <a:schemeClr val="accent5">
                    <a:lumMod val="50000"/>
                  </a:schemeClr>
                </a:solidFill>
                <a:latin typeface="Cambria" panose="02040503050406030204" pitchFamily="18" charset="0"/>
                <a:ea typeface="Cambria" panose="02040503050406030204" pitchFamily="18" charset="0"/>
              </a:rPr>
              <a:t>aralıklarla görevine </a:t>
            </a:r>
            <a:r>
              <a:rPr lang="tr-TR" dirty="0">
                <a:solidFill>
                  <a:schemeClr val="accent5">
                    <a:lumMod val="50000"/>
                  </a:schemeClr>
                </a:solidFill>
                <a:latin typeface="Cambria" panose="02040503050406030204" pitchFamily="18" charset="0"/>
                <a:ea typeface="Cambria" panose="02040503050406030204" pitchFamily="18" charset="0"/>
              </a:rPr>
              <a:t>gelmemesi ve bu göreve gelmeme gün sayısının 1-2 gün olması </a:t>
            </a:r>
            <a:r>
              <a:rPr lang="tr-TR" dirty="0" smtClean="0">
                <a:solidFill>
                  <a:schemeClr val="accent5">
                    <a:lumMod val="50000"/>
                  </a:schemeClr>
                </a:solidFill>
                <a:latin typeface="Cambria" panose="02040503050406030204" pitchFamily="18" charset="0"/>
                <a:ea typeface="Cambria" panose="02040503050406030204" pitchFamily="18" charset="0"/>
              </a:rPr>
              <a:t>durumunun, aylıktan </a:t>
            </a:r>
            <a:r>
              <a:rPr lang="tr-TR" dirty="0">
                <a:solidFill>
                  <a:schemeClr val="accent5">
                    <a:lumMod val="50000"/>
                  </a:schemeClr>
                </a:solidFill>
                <a:latin typeface="Cambria" panose="02040503050406030204" pitchFamily="18" charset="0"/>
                <a:ea typeface="Cambria" panose="02040503050406030204" pitchFamily="18" charset="0"/>
              </a:rPr>
              <a:t>kesme cezasını, 3-9 gün sürmesi durumunun, kademe ilerlemesinin </a:t>
            </a:r>
            <a:r>
              <a:rPr lang="tr-TR" dirty="0" smtClean="0">
                <a:solidFill>
                  <a:schemeClr val="accent5">
                    <a:lumMod val="50000"/>
                  </a:schemeClr>
                </a:solidFill>
                <a:latin typeface="Cambria" panose="02040503050406030204" pitchFamily="18" charset="0"/>
                <a:ea typeface="Cambria" panose="02040503050406030204" pitchFamily="18" charset="0"/>
              </a:rPr>
              <a:t>durdurulması cezasını </a:t>
            </a:r>
            <a:r>
              <a:rPr lang="tr-TR" dirty="0">
                <a:solidFill>
                  <a:schemeClr val="accent5">
                    <a:lumMod val="50000"/>
                  </a:schemeClr>
                </a:solidFill>
                <a:latin typeface="Cambria" panose="02040503050406030204" pitchFamily="18" charset="0"/>
                <a:ea typeface="Cambria" panose="02040503050406030204" pitchFamily="18" charset="0"/>
              </a:rPr>
              <a:t>gerektireceği, memurun bir yıl içinde aralıklı olarak göreve gelmediği gün </a:t>
            </a:r>
            <a:r>
              <a:rPr lang="tr-TR" dirty="0" smtClean="0">
                <a:solidFill>
                  <a:schemeClr val="accent5">
                    <a:lumMod val="50000"/>
                  </a:schemeClr>
                </a:solidFill>
                <a:latin typeface="Cambria" panose="02040503050406030204" pitchFamily="18" charset="0"/>
                <a:ea typeface="Cambria" panose="02040503050406030204" pitchFamily="18" charset="0"/>
              </a:rPr>
              <a:t>sayısının 20</a:t>
            </a:r>
            <a:r>
              <a:rPr lang="tr-TR" dirty="0">
                <a:solidFill>
                  <a:schemeClr val="accent5">
                    <a:lumMod val="50000"/>
                  </a:schemeClr>
                </a:solidFill>
                <a:latin typeface="Cambria" panose="02040503050406030204" pitchFamily="18" charset="0"/>
                <a:ea typeface="Cambria" panose="02040503050406030204" pitchFamily="18" charset="0"/>
              </a:rPr>
              <a:t>' </a:t>
            </a:r>
            <a:r>
              <a:rPr lang="tr-TR" dirty="0" err="1">
                <a:solidFill>
                  <a:schemeClr val="accent5">
                    <a:lumMod val="50000"/>
                  </a:schemeClr>
                </a:solidFill>
                <a:latin typeface="Cambria" panose="02040503050406030204" pitchFamily="18" charset="0"/>
                <a:ea typeface="Cambria" panose="02040503050406030204" pitchFamily="18" charset="0"/>
              </a:rPr>
              <a:t>yi</a:t>
            </a:r>
            <a:r>
              <a:rPr lang="tr-TR" dirty="0">
                <a:solidFill>
                  <a:schemeClr val="accent5">
                    <a:lumMod val="50000"/>
                  </a:schemeClr>
                </a:solidFill>
                <a:latin typeface="Cambria" panose="02040503050406030204" pitchFamily="18" charset="0"/>
                <a:ea typeface="Cambria" panose="02040503050406030204" pitchFamily="18" charset="0"/>
              </a:rPr>
              <a:t> bulması halinde ise daha önce aldığı cezaların yanında ayrıca Devlet </a:t>
            </a:r>
            <a:r>
              <a:rPr lang="tr-TR" dirty="0" smtClean="0">
                <a:solidFill>
                  <a:schemeClr val="accent5">
                    <a:lumMod val="50000"/>
                  </a:schemeClr>
                </a:solidFill>
                <a:latin typeface="Cambria" panose="02040503050406030204" pitchFamily="18" charset="0"/>
                <a:ea typeface="Cambria" panose="02040503050406030204" pitchFamily="18" charset="0"/>
              </a:rPr>
              <a:t>memurluğundan çıkarma </a:t>
            </a:r>
            <a:r>
              <a:rPr lang="tr-TR" dirty="0">
                <a:solidFill>
                  <a:schemeClr val="accent5">
                    <a:lumMod val="50000"/>
                  </a:schemeClr>
                </a:solidFill>
                <a:latin typeface="Cambria" panose="02040503050406030204" pitchFamily="18" charset="0"/>
                <a:ea typeface="Cambria" panose="02040503050406030204" pitchFamily="18" charset="0"/>
              </a:rPr>
              <a:t>cezası ile de cezalandırılabileceği, </a:t>
            </a:r>
            <a:r>
              <a:rPr lang="tr-TR" u="sng" dirty="0">
                <a:solidFill>
                  <a:schemeClr val="accent5">
                    <a:lumMod val="50000"/>
                  </a:schemeClr>
                </a:solidFill>
                <a:latin typeface="Cambria" panose="02040503050406030204" pitchFamily="18" charset="0"/>
                <a:ea typeface="Cambria" panose="02040503050406030204" pitchFamily="18" charset="0"/>
              </a:rPr>
              <a:t>bu durumun aynı fiil için iki farklı ceza </a:t>
            </a:r>
            <a:r>
              <a:rPr lang="tr-TR" u="sng" dirty="0" smtClean="0">
                <a:solidFill>
                  <a:schemeClr val="accent5">
                    <a:lumMod val="50000"/>
                  </a:schemeClr>
                </a:solidFill>
                <a:latin typeface="Cambria" panose="02040503050406030204" pitchFamily="18" charset="0"/>
                <a:ea typeface="Cambria" panose="02040503050406030204" pitchFamily="18" charset="0"/>
              </a:rPr>
              <a:t>verilmesi olarak </a:t>
            </a:r>
            <a:r>
              <a:rPr lang="tr-TR" u="sng" dirty="0">
                <a:solidFill>
                  <a:schemeClr val="accent5">
                    <a:lumMod val="50000"/>
                  </a:schemeClr>
                </a:solidFill>
                <a:latin typeface="Cambria" panose="02040503050406030204" pitchFamily="18" charset="0"/>
                <a:ea typeface="Cambria" panose="02040503050406030204" pitchFamily="18" charset="0"/>
              </a:rPr>
              <a:t>değerlendirilmesinin mümkün olmadığı,</a:t>
            </a:r>
            <a:r>
              <a:rPr lang="tr-TR" dirty="0">
                <a:solidFill>
                  <a:schemeClr val="accent5">
                    <a:lumMod val="50000"/>
                  </a:schemeClr>
                </a:solidFill>
                <a:latin typeface="Cambria" panose="02040503050406030204" pitchFamily="18" charset="0"/>
                <a:ea typeface="Cambria" panose="02040503050406030204" pitchFamily="18" charset="0"/>
              </a:rPr>
              <a:t> çünkü davacıya verilen aylıktan </a:t>
            </a:r>
            <a:r>
              <a:rPr lang="tr-TR" dirty="0" smtClean="0">
                <a:solidFill>
                  <a:schemeClr val="accent5">
                    <a:lumMod val="50000"/>
                  </a:schemeClr>
                </a:solidFill>
                <a:latin typeface="Cambria" panose="02040503050406030204" pitchFamily="18" charset="0"/>
                <a:ea typeface="Cambria" panose="02040503050406030204" pitchFamily="18" charset="0"/>
              </a:rPr>
              <a:t>kesme cezalarının </a:t>
            </a:r>
            <a:r>
              <a:rPr lang="tr-TR" dirty="0">
                <a:solidFill>
                  <a:schemeClr val="accent5">
                    <a:lumMod val="50000"/>
                  </a:schemeClr>
                </a:solidFill>
                <a:latin typeface="Cambria" panose="02040503050406030204" pitchFamily="18" charset="0"/>
                <a:ea typeface="Cambria" panose="02040503050406030204" pitchFamily="18" charset="0"/>
              </a:rPr>
              <a:t>1-2 gün göreve gelmemesi eyleminin karşılığı olmasına rağmen, </a:t>
            </a:r>
            <a:r>
              <a:rPr lang="tr-TR" dirty="0" smtClean="0">
                <a:solidFill>
                  <a:schemeClr val="accent5">
                    <a:lumMod val="50000"/>
                  </a:schemeClr>
                </a:solidFill>
                <a:latin typeface="Cambria" panose="02040503050406030204" pitchFamily="18" charset="0"/>
                <a:ea typeface="Cambria" panose="02040503050406030204" pitchFamily="18" charset="0"/>
              </a:rPr>
              <a:t>Devlet memurluğundan </a:t>
            </a:r>
            <a:r>
              <a:rPr lang="tr-TR" dirty="0">
                <a:solidFill>
                  <a:schemeClr val="accent5">
                    <a:lumMod val="50000"/>
                  </a:schemeClr>
                </a:solidFill>
                <a:latin typeface="Cambria" panose="02040503050406030204" pitchFamily="18" charset="0"/>
                <a:ea typeface="Cambria" panose="02040503050406030204" pitchFamily="18" charset="0"/>
              </a:rPr>
              <a:t>çıkarma cezasının davacının göreve gelmemeyi alışkanlık haline </a:t>
            </a:r>
            <a:r>
              <a:rPr lang="tr-TR" dirty="0" smtClean="0">
                <a:solidFill>
                  <a:schemeClr val="accent5">
                    <a:lumMod val="50000"/>
                  </a:schemeClr>
                </a:solidFill>
                <a:latin typeface="Cambria" panose="02040503050406030204" pitchFamily="18" charset="0"/>
                <a:ea typeface="Cambria" panose="02040503050406030204" pitchFamily="18" charset="0"/>
              </a:rPr>
              <a:t>getirmesi fiilinin </a:t>
            </a:r>
            <a:r>
              <a:rPr lang="tr-TR" dirty="0">
                <a:solidFill>
                  <a:schemeClr val="accent5">
                    <a:lumMod val="50000"/>
                  </a:schemeClr>
                </a:solidFill>
                <a:latin typeface="Cambria" panose="02040503050406030204" pitchFamily="18" charset="0"/>
                <a:ea typeface="Cambria" panose="02040503050406030204" pitchFamily="18" charset="0"/>
              </a:rPr>
              <a:t>cezası olarak verildiği sonucuna ulaşılmıştır</a:t>
            </a:r>
            <a:r>
              <a:rPr lang="tr-TR" dirty="0" smtClean="0">
                <a:solidFill>
                  <a:schemeClr val="accent5">
                    <a:lumMod val="50000"/>
                  </a:schemeClr>
                </a:solidFill>
                <a:latin typeface="Cambria" panose="02040503050406030204" pitchFamily="18" charset="0"/>
                <a:ea typeface="Cambria" panose="02040503050406030204" pitchFamily="18" charset="0"/>
              </a:rPr>
              <a:t>.</a:t>
            </a:r>
          </a:p>
          <a:p>
            <a:pPr marL="0" lvl="1" indent="0" algn="ctr" defTabSz="357188">
              <a:spcBef>
                <a:spcPts val="0"/>
              </a:spcBef>
              <a:spcAft>
                <a:spcPts val="0"/>
              </a:spcAft>
              <a:buNone/>
            </a:pPr>
            <a:endParaRPr lang="tr-TR" sz="800" dirty="0">
              <a:solidFill>
                <a:schemeClr val="accent5">
                  <a:lumMod val="50000"/>
                </a:schemeClr>
              </a:solidFill>
              <a:latin typeface="Cambria" panose="02040503050406030204" pitchFamily="18" charset="0"/>
              <a:ea typeface="Cambria" panose="02040503050406030204" pitchFamily="18" charset="0"/>
            </a:endParaRPr>
          </a:p>
          <a:p>
            <a:pPr marL="0" lvl="1" indent="0" algn="ctr" defTabSz="357188">
              <a:spcBef>
                <a:spcPts val="0"/>
              </a:spcBef>
              <a:spcAft>
                <a:spcPts val="0"/>
              </a:spcAft>
              <a:buNone/>
            </a:pPr>
            <a:r>
              <a:rPr lang="tr-TR" u="sng" dirty="0">
                <a:solidFill>
                  <a:schemeClr val="accent5">
                    <a:lumMod val="50000"/>
                  </a:schemeClr>
                </a:solidFill>
                <a:latin typeface="Cambria" panose="02040503050406030204" pitchFamily="18" charset="0"/>
                <a:ea typeface="Cambria" panose="02040503050406030204" pitchFamily="18" charset="0"/>
              </a:rPr>
              <a:t>Aksi bir düşüncenin benimsenmesi halinde</a:t>
            </a:r>
            <a:r>
              <a:rPr lang="tr-TR" dirty="0">
                <a:solidFill>
                  <a:schemeClr val="accent5">
                    <a:lumMod val="50000"/>
                  </a:schemeClr>
                </a:solidFill>
                <a:latin typeface="Cambria" panose="02040503050406030204" pitchFamily="18" charset="0"/>
                <a:ea typeface="Cambria" panose="02040503050406030204" pitchFamily="18" charset="0"/>
              </a:rPr>
              <a:t>; </a:t>
            </a:r>
            <a:r>
              <a:rPr lang="tr-TR" u="sng" dirty="0">
                <a:solidFill>
                  <a:schemeClr val="accent5">
                    <a:lumMod val="50000"/>
                  </a:schemeClr>
                </a:solidFill>
                <a:latin typeface="Cambria" panose="02040503050406030204" pitchFamily="18" charset="0"/>
                <a:ea typeface="Cambria" panose="02040503050406030204" pitchFamily="18" charset="0"/>
              </a:rPr>
              <a:t>657 sayılı Yasanın 125/E-d </a:t>
            </a:r>
            <a:r>
              <a:rPr lang="tr-TR" u="sng" dirty="0" smtClean="0">
                <a:solidFill>
                  <a:schemeClr val="accent5">
                    <a:lumMod val="50000"/>
                  </a:schemeClr>
                </a:solidFill>
                <a:latin typeface="Cambria" panose="02040503050406030204" pitchFamily="18" charset="0"/>
                <a:ea typeface="Cambria" panose="02040503050406030204" pitchFamily="18" charset="0"/>
              </a:rPr>
              <a:t>maddesinde ayrıca </a:t>
            </a:r>
            <a:r>
              <a:rPr lang="tr-TR" u="sng" dirty="0">
                <a:solidFill>
                  <a:schemeClr val="accent5">
                    <a:lumMod val="50000"/>
                  </a:schemeClr>
                </a:solidFill>
                <a:latin typeface="Cambria" panose="02040503050406030204" pitchFamily="18" charset="0"/>
                <a:ea typeface="Cambria" panose="02040503050406030204" pitchFamily="18" charset="0"/>
              </a:rPr>
              <a:t>düzenlenen Devlet memurluğundan çıkarma cezası hükümleri hiçbir </a:t>
            </a:r>
            <a:r>
              <a:rPr lang="tr-TR" u="sng" dirty="0" smtClean="0">
                <a:solidFill>
                  <a:schemeClr val="accent5">
                    <a:lumMod val="50000"/>
                  </a:schemeClr>
                </a:solidFill>
                <a:latin typeface="Cambria" panose="02040503050406030204" pitchFamily="18" charset="0"/>
                <a:ea typeface="Cambria" panose="02040503050406030204" pitchFamily="18" charset="0"/>
              </a:rPr>
              <a:t>zaman uygulanamayacaktır</a:t>
            </a:r>
            <a:r>
              <a:rPr lang="tr-TR" i="1" dirty="0" smtClean="0">
                <a:solidFill>
                  <a:schemeClr val="accent5">
                    <a:lumMod val="50000"/>
                  </a:schemeClr>
                </a:solidFill>
                <a:latin typeface="Cambria" panose="02040503050406030204" pitchFamily="18" charset="0"/>
                <a:ea typeface="Cambria" panose="02040503050406030204" pitchFamily="18" charset="0"/>
              </a:rPr>
              <a:t>.</a:t>
            </a:r>
            <a:r>
              <a:rPr lang="tr-TR" i="1" dirty="0" smtClean="0">
                <a:solidFill>
                  <a:srgbClr val="002060"/>
                </a:solidFill>
                <a:latin typeface="Cambria" panose="02040503050406030204" pitchFamily="18" charset="0"/>
                <a:ea typeface="Cambria" panose="02040503050406030204" pitchFamily="18" charset="0"/>
              </a:rPr>
              <a:t>»</a:t>
            </a:r>
          </a:p>
          <a:p>
            <a:pPr marL="0" lvl="1" indent="0" algn="ctr" defTabSz="357188">
              <a:spcBef>
                <a:spcPts val="0"/>
              </a:spcBef>
              <a:spcAft>
                <a:spcPts val="0"/>
              </a:spcAft>
              <a:buNone/>
            </a:pPr>
            <a:r>
              <a:rPr lang="tr-TR" sz="1700" i="1" dirty="0" smtClean="0">
                <a:solidFill>
                  <a:srgbClr val="002060"/>
                </a:solidFill>
                <a:latin typeface="Cambria" panose="02040503050406030204" pitchFamily="18" charset="0"/>
                <a:ea typeface="Cambria" panose="02040503050406030204" pitchFamily="18" charset="0"/>
              </a:rPr>
              <a:t>Danıştay 8. Daire, 2008/7586 E., 2009/5098 K.</a:t>
            </a:r>
            <a:endParaRPr lang="tr-TR" sz="1700" i="1" dirty="0">
              <a:solidFill>
                <a:srgbClr val="00206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466216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pPr algn="l" rtl="0"/>
            <a:r>
              <a:rPr lang="tr-TR" sz="3600" dirty="0" smtClean="0">
                <a:solidFill>
                  <a:srgbClr val="00B0F0"/>
                </a:solidFill>
                <a:latin typeface="Cambria" panose="02040503050406030204" pitchFamily="18" charset="0"/>
                <a:ea typeface="Cambria" panose="02040503050406030204" pitchFamily="18" charset="0"/>
              </a:rPr>
              <a:t>İdari Dava Örnekleri ve Etkileri</a:t>
            </a:r>
            <a:endParaRPr lang="tr-TR" sz="3600" dirty="0">
              <a:solidFill>
                <a:srgbClr val="00B0F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marL="0" lvl="1" indent="0" algn="just">
              <a:spcBef>
                <a:spcPts val="0"/>
              </a:spcBef>
              <a:spcAft>
                <a:spcPts val="0"/>
              </a:spcAft>
              <a:buNone/>
              <a:tabLst>
                <a:tab pos="357188" algn="l"/>
              </a:tabLst>
            </a:pPr>
            <a:endParaRPr lang="tr-TR" sz="800" dirty="0" smtClean="0">
              <a:solidFill>
                <a:srgbClr val="0070C0"/>
              </a:solidFill>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dirty="0" smtClean="0">
                <a:solidFill>
                  <a:srgbClr val="0070C0"/>
                </a:solidFill>
                <a:latin typeface="Cambria" panose="02040503050406030204" pitchFamily="18" charset="0"/>
                <a:ea typeface="Cambria" panose="02040503050406030204" pitchFamily="18" charset="0"/>
              </a:rPr>
              <a:t>  </a:t>
            </a:r>
            <a:r>
              <a:rPr lang="tr-TR" sz="1600" b="1" dirty="0" smtClean="0">
                <a:solidFill>
                  <a:srgbClr val="0070C0"/>
                </a:solidFill>
                <a:latin typeface="Cambria" panose="02040503050406030204" pitchFamily="18" charset="0"/>
                <a:ea typeface="Cambria" panose="02040503050406030204" pitchFamily="18" charset="0"/>
              </a:rPr>
              <a:t>Örnek Olay:</a:t>
            </a:r>
            <a:r>
              <a:rPr lang="tr-TR" sz="1600" dirty="0" smtClean="0">
                <a:solidFill>
                  <a:srgbClr val="0070C0"/>
                </a:solidFill>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Şef K, üniversitesinde açılan görevde yükselme sınavında Şube Müdürlüğü unvanı için başvuruda bulunmuş, yazılı sınav sonucunda sözlü mülakata girmeye hak kazanmış, ancak sözlü mülakatta elenmesi </a:t>
            </a:r>
            <a:r>
              <a:rPr lang="tr-TR" sz="1600" dirty="0" smtClean="0">
                <a:latin typeface="Cambria" panose="02040503050406030204" pitchFamily="18" charset="0"/>
                <a:ea typeface="Cambria" panose="02040503050406030204" pitchFamily="18" charset="0"/>
              </a:rPr>
              <a:t>üzerine </a:t>
            </a:r>
            <a:r>
              <a:rPr lang="tr-TR" sz="1600" dirty="0" smtClean="0">
                <a:latin typeface="Cambria" panose="02040503050406030204" pitchFamily="18" charset="0"/>
                <a:ea typeface="Cambria" panose="02040503050406030204" pitchFamily="18" charset="0"/>
              </a:rPr>
              <a:t>işlemin iptali için dava açmıştır. İdare mahkemesi soru ve cevapların tutanağa bağlanmaması, mülakatın sesli ve görüntülü olarak kayda alınmaması nedenleri ile </a:t>
            </a:r>
            <a:r>
              <a:rPr lang="tr-TR" sz="1600" u="sng" dirty="0" smtClean="0">
                <a:latin typeface="Cambria" panose="02040503050406030204" pitchFamily="18" charset="0"/>
                <a:ea typeface="Cambria" panose="02040503050406030204" pitchFamily="18" charset="0"/>
              </a:rPr>
              <a:t>Şef </a:t>
            </a:r>
            <a:r>
              <a:rPr lang="tr-TR" sz="1600" u="sng" dirty="0" err="1" smtClean="0">
                <a:latin typeface="Cambria" panose="02040503050406030204" pitchFamily="18" charset="0"/>
                <a:ea typeface="Cambria" panose="02040503050406030204" pitchFamily="18" charset="0"/>
              </a:rPr>
              <a:t>K’nın</a:t>
            </a:r>
            <a:r>
              <a:rPr lang="tr-TR" sz="1600" u="sng" dirty="0" smtClean="0">
                <a:latin typeface="Cambria" panose="02040503050406030204" pitchFamily="18" charset="0"/>
                <a:ea typeface="Cambria" panose="02040503050406030204" pitchFamily="18" charset="0"/>
              </a:rPr>
              <a:t> başarısız sayılma işlemini</a:t>
            </a:r>
            <a:r>
              <a:rPr lang="tr-TR" sz="1600" dirty="0" smtClean="0">
                <a:latin typeface="Cambria" panose="02040503050406030204" pitchFamily="18" charset="0"/>
                <a:ea typeface="Cambria" panose="02040503050406030204" pitchFamily="18" charset="0"/>
              </a:rPr>
              <a:t> iptal etmiştir.</a:t>
            </a:r>
          </a:p>
          <a:p>
            <a:pPr marL="0" lvl="1" indent="0" algn="just" defTabSz="357188">
              <a:spcBef>
                <a:spcPts val="0"/>
              </a:spcBef>
              <a:spcAft>
                <a:spcPts val="0"/>
              </a:spcAft>
              <a:buNone/>
            </a:pPr>
            <a:endParaRPr lang="tr-TR" sz="1600" dirty="0">
              <a:latin typeface="Cambria" panose="02040503050406030204" pitchFamily="18" charset="0"/>
              <a:ea typeface="Cambria" panose="02040503050406030204" pitchFamily="18" charset="0"/>
            </a:endParaRPr>
          </a:p>
          <a:p>
            <a:pPr marL="0" lvl="1" indent="0" algn="just" defTabSz="357188">
              <a:spcBef>
                <a:spcPts val="0"/>
              </a:spcBef>
              <a:spcAft>
                <a:spcPts val="0"/>
              </a:spcAft>
              <a:buNone/>
            </a:pPr>
            <a:r>
              <a:rPr lang="tr-TR" sz="1600" b="1" dirty="0" smtClean="0">
                <a:solidFill>
                  <a:srgbClr val="0070C0"/>
                </a:solidFill>
                <a:latin typeface="Cambria" panose="02040503050406030204" pitchFamily="18" charset="0"/>
                <a:ea typeface="Cambria" panose="02040503050406030204" pitchFamily="18" charset="0"/>
              </a:rPr>
              <a:t>  Değerlendirme:</a:t>
            </a:r>
            <a:r>
              <a:rPr lang="tr-TR" sz="1600" dirty="0" smtClean="0">
                <a:latin typeface="Cambria" panose="02040503050406030204" pitchFamily="18" charset="0"/>
                <a:ea typeface="Cambria" panose="02040503050406030204" pitchFamily="18" charset="0"/>
              </a:rPr>
              <a:t> </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İdarenin bazı işlemleri (görevde yükselme sınavı gibi) aynı anda bir çok kişiye yönelik olmak üzere tesis edilmekte, ancak etkilenen kişi açısından her bir işlem müstakil olarak ele alınabilmektedir.</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Görevde yükselme sınavlarında ki gerek yazılı gerekse de sözlü mülakat uygulamaları aynı anda bir çok kişi için tesis edilmekte, yazılı sınav sürecinin somut verilere dayanması süreci daha denetlenebilir kılarken, sözlü sınav/mülakat süreci ise daha soyut kalmaktadır.</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Örnek olayımızda kişi sözlü mülakatın kendi özelindeki başarısız sayılma işlemini dava etmiş ve mahkeme yukarıdaki gerekçeler ile işlemi iptal etmiştir. Mahkeme kararının gereği olarak yeniden bir mülakat yapılması, mülakattaki soru ve cevapların tutanak altına alınması, ayrıca görsel ve sesli kayıt işleminin gerçekleştirilmesi gerekmektedir.</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Bu türden işlemlere karşı verilen iptal kararları kişi adına atanmayı gerektirici bir hüküm doğurmamaktadır.</a:t>
            </a:r>
          </a:p>
          <a:p>
            <a:pPr marL="0" lvl="1" indent="0" algn="just" defTabSz="357188">
              <a:spcBef>
                <a:spcPts val="0"/>
              </a:spcBef>
              <a:spcAft>
                <a:spcPts val="0"/>
              </a:spcAft>
              <a:buNone/>
            </a:pPr>
            <a:r>
              <a:rPr lang="tr-TR" sz="1600" dirty="0">
                <a:latin typeface="Cambria" panose="02040503050406030204" pitchFamily="18" charset="0"/>
                <a:ea typeface="Cambria" panose="02040503050406030204" pitchFamily="18" charset="0"/>
              </a:rPr>
              <a:t>	</a:t>
            </a:r>
            <a:r>
              <a:rPr lang="tr-TR" sz="1600" dirty="0" smtClean="0">
                <a:latin typeface="Cambria" panose="02040503050406030204" pitchFamily="18" charset="0"/>
                <a:ea typeface="Cambria" panose="02040503050406030204" pitchFamily="18" charset="0"/>
              </a:rPr>
              <a:t>- Örnek olayımızda kişi kendisinin başarısız sayılma işlemini değil de mülakatta soru ve cevapların tutanak altına alınmaması ve görüntü kaydını yapılmamasını dava etmiş olsaydı ve mahkeme de bu işlemi iptal etmiş olsaydı mahkeme kararı mülakata katılan her bir aday için sonuç doğurmuş olacaktı. </a:t>
            </a:r>
            <a:endParaRPr lang="tr-TR"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430087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dirty="0"/>
          </a:p>
        </p:txBody>
      </p:sp>
      <p:sp>
        <p:nvSpPr>
          <p:cNvPr id="5" name="İçerik Yer Tutucusu 4"/>
          <p:cNvSpPr>
            <a:spLocks noGrp="1"/>
          </p:cNvSpPr>
          <p:nvPr>
            <p:ph idx="1"/>
          </p:nvPr>
        </p:nvSpPr>
        <p:spPr/>
        <p:txBody>
          <a:bodyPr>
            <a:normAutofit/>
          </a:bodyPr>
          <a:lstStyle/>
          <a:p>
            <a:pPr marL="0" indent="0">
              <a:buNone/>
            </a:pPr>
            <a:r>
              <a:rPr lang="tr-TR" sz="1800" b="1" u="sng" dirty="0" smtClean="0"/>
              <a:t>Yararlanılan Kaynaklar</a:t>
            </a:r>
          </a:p>
          <a:p>
            <a:pPr marL="0" indent="0">
              <a:buNone/>
            </a:pPr>
            <a:endParaRPr lang="tr-TR" sz="1800" dirty="0"/>
          </a:p>
          <a:p>
            <a:pPr>
              <a:buFontTx/>
              <a:buChar char="-"/>
            </a:pPr>
            <a:r>
              <a:rPr lang="tr-TR" sz="1800" dirty="0"/>
              <a:t>Çağlayan, Ramazan, İdari Yargılama Hukuku (Temel Bilgiler), Seçkin Yayıncılık, Ankara, </a:t>
            </a:r>
            <a:r>
              <a:rPr lang="tr-TR" sz="1800" dirty="0" smtClean="0"/>
              <a:t>2016</a:t>
            </a:r>
          </a:p>
          <a:p>
            <a:pPr>
              <a:buFontTx/>
              <a:buChar char="-"/>
            </a:pPr>
            <a:r>
              <a:rPr lang="tr-TR" sz="1800" dirty="0"/>
              <a:t>Kaplan, Gürsel, İdari Yargılama Hukuku, Bursa, </a:t>
            </a:r>
            <a:r>
              <a:rPr lang="tr-TR" sz="1800" dirty="0" smtClean="0"/>
              <a:t>2016</a:t>
            </a:r>
          </a:p>
          <a:p>
            <a:pPr>
              <a:buFontTx/>
              <a:buChar char="-"/>
            </a:pPr>
            <a:r>
              <a:rPr lang="tr-TR" sz="1800" dirty="0"/>
              <a:t>karararama.danistay.gov.tr</a:t>
            </a:r>
          </a:p>
          <a:p>
            <a:pPr>
              <a:buFontTx/>
              <a:buChar char="-"/>
            </a:pPr>
            <a:r>
              <a:rPr lang="tr-TR" sz="1800" dirty="0" smtClean="0"/>
              <a:t>kazanci.com.tr</a:t>
            </a:r>
          </a:p>
          <a:p>
            <a:pPr>
              <a:buFontTx/>
              <a:buChar char="-"/>
            </a:pPr>
            <a:r>
              <a:rPr lang="tr-TR" sz="1800" dirty="0"/>
              <a:t>kararlarbilgibankasi.anayasa.gov.tr</a:t>
            </a:r>
            <a:endParaRPr lang="tr-TR" sz="1800" dirty="0" smtClean="0"/>
          </a:p>
          <a:p>
            <a:pPr>
              <a:buFontTx/>
              <a:buChar char="-"/>
            </a:pPr>
            <a:r>
              <a:rPr lang="tr-TR" sz="1800" dirty="0" smtClean="0"/>
              <a:t>pbb.bartin.edu.tr</a:t>
            </a:r>
            <a:endParaRPr lang="tr-TR" sz="1800" dirty="0"/>
          </a:p>
          <a:p>
            <a:pPr>
              <a:buFontTx/>
              <a:buChar char="-"/>
            </a:pPr>
            <a:r>
              <a:rPr lang="tr-TR" sz="1800" dirty="0" smtClean="0"/>
              <a:t>sozluk.adalet.gov.tr</a:t>
            </a:r>
            <a:endParaRPr lang="tr-TR" sz="1800" dirty="0"/>
          </a:p>
          <a:p>
            <a:pPr>
              <a:buFontTx/>
              <a:buChar char="-"/>
            </a:pPr>
            <a:r>
              <a:rPr lang="tr-TR" sz="1800" dirty="0" smtClean="0"/>
              <a:t>sozluk.gov.tr</a:t>
            </a:r>
            <a:endParaRPr lang="tr-TR" sz="1800" dirty="0"/>
          </a:p>
        </p:txBody>
      </p:sp>
    </p:spTree>
    <p:extLst>
      <p:ext uri="{BB962C8B-B14F-4D97-AF65-F5344CB8AC3E}">
        <p14:creationId xmlns:p14="http://schemas.microsoft.com/office/powerpoint/2010/main" val="3426319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pPr algn="l" rtl="0"/>
            <a:r>
              <a:rPr lang="tr-TR" sz="3600" dirty="0" smtClean="0">
                <a:solidFill>
                  <a:srgbClr val="002060"/>
                </a:solidFill>
                <a:latin typeface="Cambria" panose="02040503050406030204" pitchFamily="18" charset="0"/>
                <a:ea typeface="Cambria" panose="02040503050406030204" pitchFamily="18" charset="0"/>
              </a:rPr>
              <a:t>İptal Davası ile İlgili Hususlar</a:t>
            </a:r>
            <a:endParaRPr lang="tr-TR" sz="3600" dirty="0">
              <a:solidFill>
                <a:srgbClr val="00206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609600" y="1833673"/>
            <a:ext cx="10972800" cy="4294761"/>
          </a:xfrm>
          <a:noFill/>
          <a:effectLst/>
        </p:spPr>
        <p:txBody>
          <a:bodyPr wrap="square" rtlCol="0">
            <a:normAutofit/>
          </a:bodyPr>
          <a:lstStyle/>
          <a:p>
            <a:pPr marL="0" indent="0" algn="just">
              <a:spcBef>
                <a:spcPts val="0"/>
              </a:spcBef>
              <a:spcAft>
                <a:spcPts val="0"/>
              </a:spcAft>
              <a:buNone/>
            </a:pPr>
            <a:r>
              <a:rPr lang="tr-TR" dirty="0" smtClean="0"/>
              <a:t>- </a:t>
            </a:r>
            <a:r>
              <a:rPr lang="tr-TR" dirty="0"/>
              <a:t>İptal kararı </a:t>
            </a:r>
            <a:r>
              <a:rPr lang="tr-TR" u="sng" dirty="0"/>
              <a:t>dava konusu</a:t>
            </a:r>
            <a:r>
              <a:rPr lang="tr-TR" dirty="0"/>
              <a:t> işlemin varlığını sona erdirir. Bunun için ayrıca bir karara gerek yoktur.</a:t>
            </a:r>
          </a:p>
          <a:p>
            <a:pPr marL="0" indent="0" algn="just">
              <a:spcBef>
                <a:spcPts val="0"/>
              </a:spcBef>
              <a:spcAft>
                <a:spcPts val="0"/>
              </a:spcAft>
              <a:buNone/>
            </a:pPr>
            <a:r>
              <a:rPr lang="tr-TR" dirty="0"/>
              <a:t> </a:t>
            </a:r>
          </a:p>
          <a:p>
            <a:pPr marL="0" indent="0" algn="just">
              <a:spcBef>
                <a:spcPts val="0"/>
              </a:spcBef>
              <a:spcAft>
                <a:spcPts val="0"/>
              </a:spcAft>
              <a:buNone/>
            </a:pPr>
            <a:r>
              <a:rPr lang="tr-TR" dirty="0"/>
              <a:t>- İptal kararı geçmişe etkilidir. Yani karar, karar tarihinden itibaren değil, dava konusu işlem tarihinden itibaren etkili ve geçerlidir.</a:t>
            </a:r>
          </a:p>
          <a:p>
            <a:pPr marL="0" indent="0" algn="just">
              <a:spcBef>
                <a:spcPts val="0"/>
              </a:spcBef>
              <a:spcAft>
                <a:spcPts val="0"/>
              </a:spcAft>
              <a:buNone/>
            </a:pPr>
            <a:endParaRPr lang="tr-TR" dirty="0" smtClean="0"/>
          </a:p>
          <a:p>
            <a:pPr marL="0" indent="0" algn="just">
              <a:spcBef>
                <a:spcPts val="0"/>
              </a:spcBef>
              <a:spcAft>
                <a:spcPts val="0"/>
              </a:spcAft>
              <a:buNone/>
            </a:pPr>
            <a:r>
              <a:rPr lang="tr-TR" dirty="0" smtClean="0"/>
              <a:t>- İptal kararı, dava konusu işlemin muhatabını işlem tarihinden önceki duruma geri getirir. </a:t>
            </a:r>
          </a:p>
          <a:p>
            <a:pPr marL="0" indent="0" algn="just">
              <a:spcBef>
                <a:spcPts val="0"/>
              </a:spcBef>
              <a:spcAft>
                <a:spcPts val="0"/>
              </a:spcAft>
              <a:buNone/>
            </a:pPr>
            <a:r>
              <a:rPr lang="tr-TR" dirty="0"/>
              <a:t> </a:t>
            </a:r>
          </a:p>
          <a:p>
            <a:pPr marL="0" indent="0" algn="just">
              <a:spcBef>
                <a:spcPts val="0"/>
              </a:spcBef>
              <a:spcAft>
                <a:spcPts val="0"/>
              </a:spcAft>
              <a:buNone/>
            </a:pPr>
            <a:r>
              <a:rPr lang="tr-TR" dirty="0"/>
              <a:t>- İptal kararı ile dava konusu işlem hiç gerçekleşmemiş sayılır.</a:t>
            </a:r>
          </a:p>
          <a:p>
            <a:pPr marL="0" indent="0" algn="just">
              <a:spcBef>
                <a:spcPts val="0"/>
              </a:spcBef>
              <a:spcAft>
                <a:spcPts val="0"/>
              </a:spcAft>
              <a:buNone/>
            </a:pPr>
            <a:r>
              <a:rPr lang="tr-TR" dirty="0"/>
              <a:t> </a:t>
            </a:r>
          </a:p>
          <a:p>
            <a:pPr marL="0" indent="0" algn="just">
              <a:spcBef>
                <a:spcPts val="0"/>
              </a:spcBef>
              <a:spcAft>
                <a:spcPts val="0"/>
              </a:spcAft>
              <a:buNone/>
            </a:pPr>
            <a:r>
              <a:rPr lang="tr-TR" dirty="0"/>
              <a:t>- İptal kararı genele etkilidir. Özellikle mevzuat içeriğine sahip ya da düzenleyici yapısı olan işlemler bireysel olarak dava edilmiş ve düzenleme iptal edilmiş olsa dahi sadece taraflar için değil herkes için etkilidir.</a:t>
            </a:r>
          </a:p>
          <a:p>
            <a:pPr marL="0" indent="0" algn="just" rtl="0">
              <a:spcBef>
                <a:spcPts val="0"/>
              </a:spcBef>
              <a:spcAft>
                <a:spcPts val="0"/>
              </a:spcAft>
              <a:buNone/>
            </a:pPr>
            <a:endParaRPr lang="tr-TR" dirty="0" smtClean="0">
              <a:latin typeface="Palatino Linotype" panose="02040502050505030304" pitchFamily="18" charset="0"/>
            </a:endParaRPr>
          </a:p>
        </p:txBody>
      </p:sp>
    </p:spTree>
    <p:extLst>
      <p:ext uri="{BB962C8B-B14F-4D97-AF65-F5344CB8AC3E}">
        <p14:creationId xmlns:p14="http://schemas.microsoft.com/office/powerpoint/2010/main" val="3821752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pPr algn="l" rtl="0"/>
            <a:r>
              <a:rPr lang="tr-TR" sz="3600" dirty="0" smtClean="0">
                <a:solidFill>
                  <a:srgbClr val="002060"/>
                </a:solidFill>
                <a:latin typeface="Cambria" panose="02040503050406030204" pitchFamily="18" charset="0"/>
                <a:ea typeface="Cambria" panose="02040503050406030204" pitchFamily="18" charset="0"/>
              </a:rPr>
              <a:t>İptal Davası ile İlgili Hususlar</a:t>
            </a:r>
            <a:endParaRPr lang="tr-TR" sz="3600" dirty="0">
              <a:solidFill>
                <a:srgbClr val="00206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609600" y="1823946"/>
            <a:ext cx="10972800" cy="4499042"/>
          </a:xfrm>
          <a:noFill/>
          <a:effectLst>
            <a:outerShdw blurRad="50800" dist="50800" dir="5400000" algn="ctr" rotWithShape="0">
              <a:schemeClr val="accent1">
                <a:lumMod val="20000"/>
                <a:lumOff val="80000"/>
              </a:schemeClr>
            </a:outerShdw>
          </a:effectLst>
        </p:spPr>
        <p:txBody>
          <a:bodyPr wrap="square" rtlCol="0">
            <a:normAutofit/>
          </a:bodyPr>
          <a:lstStyle/>
          <a:p>
            <a:pPr marL="0" indent="0" algn="just">
              <a:spcBef>
                <a:spcPts val="0"/>
              </a:spcBef>
              <a:spcAft>
                <a:spcPts val="0"/>
              </a:spcAft>
              <a:buNone/>
            </a:pPr>
            <a:r>
              <a:rPr lang="tr-TR" sz="1800" dirty="0">
                <a:latin typeface="Cambria" panose="02040503050406030204" pitchFamily="18" charset="0"/>
                <a:ea typeface="Cambria" panose="02040503050406030204" pitchFamily="18" charset="0"/>
              </a:rPr>
              <a:t>*** </a:t>
            </a:r>
            <a:r>
              <a:rPr lang="tr-TR" sz="1800" dirty="0">
                <a:solidFill>
                  <a:schemeClr val="tx1">
                    <a:lumMod val="65000"/>
                    <a:lumOff val="35000"/>
                  </a:schemeClr>
                </a:solidFill>
                <a:latin typeface="Cambria" panose="02040503050406030204" pitchFamily="18" charset="0"/>
                <a:ea typeface="Cambria" panose="02040503050406030204" pitchFamily="18" charset="0"/>
              </a:rPr>
              <a:t>Bazı durumlarda iptal davaları işlemi hiç gerçekleşmemiş gibi sonuç doğursa da idari işlemin yenilenmesi imkânı ya da zorunluluğu da ortaya çıkabilir. Özellikle idari işlemin yetki, şekil, sebep, konu ve maksat/amaç unsurlarından biri ya da bir kaçı sebebi ile iptal edilmesi durumunda bu sebebin hukuka uygun bir şekilde gerçekleştirilmesi ile dava konusu işlem yenilenebilir.</a:t>
            </a:r>
          </a:p>
          <a:p>
            <a:pPr marL="0" indent="0" algn="just">
              <a:spcBef>
                <a:spcPts val="0"/>
              </a:spcBef>
              <a:spcAft>
                <a:spcPts val="0"/>
              </a:spcAft>
              <a:buNone/>
            </a:pPr>
            <a:r>
              <a:rPr lang="tr-TR" sz="1800" dirty="0">
                <a:latin typeface="Cambria" panose="02040503050406030204" pitchFamily="18" charset="0"/>
                <a:ea typeface="Cambria" panose="02040503050406030204" pitchFamily="18" charset="0"/>
              </a:rPr>
              <a:t> </a:t>
            </a:r>
          </a:p>
          <a:p>
            <a:pPr marL="0" indent="0" algn="just">
              <a:spcBef>
                <a:spcPts val="0"/>
              </a:spcBef>
              <a:spcAft>
                <a:spcPts val="0"/>
              </a:spcAft>
              <a:buNone/>
            </a:pPr>
            <a:r>
              <a:rPr lang="tr-TR" sz="1800" dirty="0">
                <a:latin typeface="Cambria" panose="02040503050406030204" pitchFamily="18" charset="0"/>
                <a:ea typeface="Cambria" panose="02040503050406030204" pitchFamily="18" charset="0"/>
              </a:rPr>
              <a:t>- İptal kararlarının sonuçları bazı durumlarda uygulanma imkânı </a:t>
            </a:r>
            <a:r>
              <a:rPr lang="tr-TR" sz="1800" dirty="0" smtClean="0">
                <a:latin typeface="Cambria" panose="02040503050406030204" pitchFamily="18" charset="0"/>
                <a:ea typeface="Cambria" panose="02040503050406030204" pitchFamily="18" charset="0"/>
              </a:rPr>
              <a:t>bulamaz. </a:t>
            </a:r>
            <a:r>
              <a:rPr lang="tr-TR" sz="1800" dirty="0">
                <a:latin typeface="Cambria" panose="02040503050406030204" pitchFamily="18" charset="0"/>
                <a:ea typeface="Cambria" panose="02040503050406030204" pitchFamily="18" charset="0"/>
              </a:rPr>
              <a:t>Bu durum hukuki imkânsızlık ve fiili imkânsızlık ile karşılık bulmuş olabilir. Örneğin, 65 yaşında iken görev süresi uzatılmayan Dr. Öğretim Üyesi açmış olduğu iptal davası 68 yaşında sonuçlanır ve işlemin iptaline karar verilir ise bu kişinin görevine döndürülme imkânı olmayacaktır. Bu bir hukuki imkânsızlık durumudur. Ancak 65 ile 67 yaş arasındaki mali ve diğer haklarını talep edebilecektir.</a:t>
            </a:r>
          </a:p>
          <a:p>
            <a:pPr marL="0" indent="0" algn="just">
              <a:spcBef>
                <a:spcPts val="0"/>
              </a:spcBef>
              <a:spcAft>
                <a:spcPts val="0"/>
              </a:spcAft>
              <a:buNone/>
            </a:pPr>
            <a:r>
              <a:rPr lang="tr-TR" sz="1800" dirty="0">
                <a:latin typeface="Cambria" panose="02040503050406030204" pitchFamily="18" charset="0"/>
                <a:ea typeface="Cambria" panose="02040503050406030204" pitchFamily="18" charset="0"/>
              </a:rPr>
              <a:t> </a:t>
            </a:r>
          </a:p>
          <a:p>
            <a:pPr marL="0" indent="0" algn="just">
              <a:spcBef>
                <a:spcPts val="0"/>
              </a:spcBef>
              <a:spcAft>
                <a:spcPts val="0"/>
              </a:spcAft>
              <a:buNone/>
            </a:pPr>
            <a:r>
              <a:rPr lang="tr-TR" sz="1800" dirty="0">
                <a:latin typeface="Cambria" panose="02040503050406030204" pitchFamily="18" charset="0"/>
                <a:ea typeface="Cambria" panose="02040503050406030204" pitchFamily="18" charset="0"/>
              </a:rPr>
              <a:t>- Bireysel işlemlerin iptalinde iptal edilen işlem yok hükmünde </a:t>
            </a:r>
            <a:r>
              <a:rPr lang="tr-TR" sz="1800" dirty="0" smtClean="0">
                <a:latin typeface="Cambria" panose="02040503050406030204" pitchFamily="18" charset="0"/>
                <a:ea typeface="Cambria" panose="02040503050406030204" pitchFamily="18" charset="0"/>
              </a:rPr>
              <a:t>sayılmakla </a:t>
            </a:r>
            <a:r>
              <a:rPr lang="tr-TR" sz="1800" dirty="0">
                <a:latin typeface="Cambria" panose="02040503050406030204" pitchFamily="18" charset="0"/>
                <a:ea typeface="Cambria" panose="02040503050406030204" pitchFamily="18" charset="0"/>
              </a:rPr>
              <a:t>birlikte kişinin önceki durumuna dönmesi için salt mahkeme kararı yeterli olmaz. Örneğin dava konusu işlem bir atama işlemi ise bunun için bir atama kararnamesi hazırlanması gerekmektedir. Dava konusu işlemin durumuna göre bir sınav süreci, kadro talep süreci ve güvenlik soruşturması/arşiv araştırması vb. süreçlerin yerine </a:t>
            </a:r>
            <a:r>
              <a:rPr lang="tr-TR" sz="1800" dirty="0" smtClean="0">
                <a:latin typeface="Cambria" panose="02040503050406030204" pitchFamily="18" charset="0"/>
                <a:ea typeface="Cambria" panose="02040503050406030204" pitchFamily="18" charset="0"/>
              </a:rPr>
              <a:t>getirilmesi gerekebilir.</a:t>
            </a:r>
            <a:endParaRPr lang="tr-TR" sz="1800" dirty="0">
              <a:latin typeface="Cambria" panose="02040503050406030204" pitchFamily="18" charset="0"/>
              <a:ea typeface="Cambria" panose="02040503050406030204" pitchFamily="18" charset="0"/>
            </a:endParaRPr>
          </a:p>
          <a:p>
            <a:pPr algn="just">
              <a:spcBef>
                <a:spcPts val="0"/>
              </a:spcBef>
              <a:spcAft>
                <a:spcPts val="0"/>
              </a:spcAft>
            </a:pPr>
            <a:endParaRPr lang="tr-TR" sz="1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556602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423947"/>
            <a:ext cx="10972800" cy="1101436"/>
          </a:xfrm>
        </p:spPr>
        <p:txBody>
          <a:bodyPr rtlCol="0"/>
          <a:lstStyle/>
          <a:p>
            <a:r>
              <a:rPr lang="tr-TR" dirty="0">
                <a:latin typeface="Cambria" panose="02040503050406030204" pitchFamily="18" charset="0"/>
                <a:ea typeface="Cambria" panose="02040503050406030204" pitchFamily="18" charset="0"/>
              </a:rPr>
              <a:t>Kavramsal Çerçeve</a:t>
            </a:r>
          </a:p>
        </p:txBody>
      </p:sp>
      <p:sp>
        <p:nvSpPr>
          <p:cNvPr id="3" name="İçerik Yer Tutucusu 2"/>
          <p:cNvSpPr>
            <a:spLocks noGrp="1"/>
          </p:cNvSpPr>
          <p:nvPr>
            <p:ph idx="1"/>
          </p:nvPr>
        </p:nvSpPr>
        <p:spPr>
          <a:xfrm>
            <a:off x="609600" y="1823943"/>
            <a:ext cx="10972800" cy="3769467"/>
          </a:xfrm>
          <a:noFill/>
          <a:effectLst>
            <a:outerShdw blurRad="50800" dist="50800" dir="5400000" algn="ctr" rotWithShape="0">
              <a:schemeClr val="accent1">
                <a:lumMod val="20000"/>
                <a:lumOff val="80000"/>
              </a:schemeClr>
            </a:outerShdw>
          </a:effectLst>
        </p:spPr>
        <p:txBody>
          <a:bodyPr wrap="square" rtlCol="0">
            <a:normAutofit/>
          </a:bodyPr>
          <a:lstStyle/>
          <a:p>
            <a:pPr algn="just">
              <a:spcBef>
                <a:spcPts val="0"/>
              </a:spcBef>
              <a:spcAft>
                <a:spcPts val="0"/>
              </a:spcAft>
            </a:pPr>
            <a:r>
              <a:rPr lang="tr-TR" b="1" dirty="0">
                <a:solidFill>
                  <a:srgbClr val="002060"/>
                </a:solidFill>
                <a:latin typeface="Palatino Linotype" panose="02040502050505030304" pitchFamily="18" charset="0"/>
              </a:rPr>
              <a:t>Yürütmenin Durdurulması: </a:t>
            </a:r>
            <a:r>
              <a:rPr lang="tr-TR" sz="2000" dirty="0" smtClean="0">
                <a:latin typeface="Cambria" panose="02040503050406030204" pitchFamily="18" charset="0"/>
                <a:ea typeface="Cambria" panose="02040503050406030204" pitchFamily="18" charset="0"/>
              </a:rPr>
              <a:t>İdari </a:t>
            </a:r>
            <a:r>
              <a:rPr lang="tr-TR" sz="2000" dirty="0">
                <a:latin typeface="Cambria" panose="02040503050406030204" pitchFamily="18" charset="0"/>
                <a:ea typeface="Cambria" panose="02040503050406030204" pitchFamily="18" charset="0"/>
              </a:rPr>
              <a:t>işlemin uygulanması halinde telafisi güç veya imkânsız zararların doğması ve idari işlemin açıkça hukuka aykırı olması şartlarının birlikte gerçekleşmesi durumunda, davalı idarenin savunması alındıktan veya savunma süresi geçtikten sonra gerekçe göstererek yürütmenin durdurulmasına karar verebilirler (2577 SK. 27/2</a:t>
            </a:r>
            <a:r>
              <a:rPr lang="tr-TR" sz="2000" dirty="0" smtClean="0">
                <a:latin typeface="Cambria" panose="02040503050406030204" pitchFamily="18" charset="0"/>
                <a:ea typeface="Cambria" panose="02040503050406030204" pitchFamily="18" charset="0"/>
              </a:rPr>
              <a:t>).</a:t>
            </a:r>
          </a:p>
          <a:p>
            <a:pPr marL="0" indent="0" algn="just">
              <a:spcBef>
                <a:spcPts val="0"/>
              </a:spcBef>
              <a:spcAft>
                <a:spcPts val="0"/>
              </a:spcAft>
              <a:buNone/>
            </a:pPr>
            <a:endParaRPr lang="tr-TR" sz="2000" dirty="0" smtClean="0">
              <a:latin typeface="Cambria" panose="02040503050406030204" pitchFamily="18" charset="0"/>
              <a:ea typeface="Cambria" panose="02040503050406030204" pitchFamily="18" charset="0"/>
            </a:endParaRPr>
          </a:p>
          <a:p>
            <a:pPr algn="just">
              <a:spcBef>
                <a:spcPts val="0"/>
              </a:spcBef>
              <a:spcAft>
                <a:spcPts val="0"/>
              </a:spcAft>
            </a:pPr>
            <a:r>
              <a:rPr lang="tr-TR" sz="2000" dirty="0">
                <a:latin typeface="Cambria" panose="02040503050406030204" pitchFamily="18" charset="0"/>
                <a:ea typeface="Cambria" panose="02040503050406030204" pitchFamily="18" charset="0"/>
              </a:rPr>
              <a:t>*** </a:t>
            </a:r>
            <a:r>
              <a:rPr lang="tr-TR" sz="2000" i="1" dirty="0" smtClean="0">
                <a:solidFill>
                  <a:schemeClr val="tx1">
                    <a:lumMod val="65000"/>
                    <a:lumOff val="35000"/>
                  </a:schemeClr>
                </a:solidFill>
                <a:latin typeface="Cambria" panose="02040503050406030204" pitchFamily="18" charset="0"/>
                <a:ea typeface="Cambria" panose="02040503050406030204" pitchFamily="18" charset="0"/>
              </a:rPr>
              <a:t>İptal </a:t>
            </a:r>
            <a:r>
              <a:rPr lang="tr-TR" sz="2000" i="1" dirty="0">
                <a:solidFill>
                  <a:schemeClr val="tx1">
                    <a:lumMod val="65000"/>
                    <a:lumOff val="35000"/>
                  </a:schemeClr>
                </a:solidFill>
                <a:latin typeface="Cambria" panose="02040503050406030204" pitchFamily="18" charset="0"/>
                <a:ea typeface="Cambria" panose="02040503050406030204" pitchFamily="18" charset="0"/>
              </a:rPr>
              <a:t>kararları, iptali istenilen idari tasarrufu ve ona bağlı işlemleri tesis edildikleri tarihten itibaren ortadan kaldırarak tasarrufun tesisinden önceki hukuki durumu ortaya koyar. Diğer bir deyişle iptal edilmiş olan işlemi hukuk alemine hiç doğmamış hale getirir. </a:t>
            </a:r>
            <a:r>
              <a:rPr lang="tr-TR" sz="2000" i="1" u="sng" dirty="0">
                <a:solidFill>
                  <a:schemeClr val="tx1">
                    <a:lumMod val="65000"/>
                    <a:lumOff val="35000"/>
                  </a:schemeClr>
                </a:solidFill>
                <a:latin typeface="Cambria" panose="02040503050406030204" pitchFamily="18" charset="0"/>
                <a:ea typeface="Cambria" panose="02040503050406030204" pitchFamily="18" charset="0"/>
              </a:rPr>
              <a:t>Bir iptal davasında verilmiş yürütmenin durdurulması kararı da aynı niteliktedir.</a:t>
            </a:r>
            <a:r>
              <a:rPr lang="tr-TR" sz="2000" i="1" dirty="0">
                <a:solidFill>
                  <a:schemeClr val="tx1">
                    <a:lumMod val="65000"/>
                    <a:lumOff val="35000"/>
                  </a:schemeClr>
                </a:solidFill>
                <a:latin typeface="Cambria" panose="02040503050406030204" pitchFamily="18" charset="0"/>
                <a:ea typeface="Cambria" panose="02040503050406030204" pitchFamily="18" charset="0"/>
              </a:rPr>
              <a:t> Yani; </a:t>
            </a:r>
            <a:r>
              <a:rPr lang="tr-TR" sz="2000" i="1" u="sng" dirty="0">
                <a:solidFill>
                  <a:schemeClr val="tx1">
                    <a:lumMod val="65000"/>
                    <a:lumOff val="35000"/>
                  </a:schemeClr>
                </a:solidFill>
                <a:latin typeface="Cambria" panose="02040503050406030204" pitchFamily="18" charset="0"/>
                <a:ea typeface="Cambria" panose="02040503050406030204" pitchFamily="18" charset="0"/>
              </a:rPr>
              <a:t>henüz ortada bir iptal kararı bulunmadığı, halde</a:t>
            </a:r>
            <a:r>
              <a:rPr lang="tr-TR" sz="2000" i="1" dirty="0">
                <a:solidFill>
                  <a:schemeClr val="tx1">
                    <a:lumMod val="65000"/>
                    <a:lumOff val="35000"/>
                  </a:schemeClr>
                </a:solidFill>
                <a:latin typeface="Cambria" panose="02040503050406030204" pitchFamily="18" charset="0"/>
                <a:ea typeface="Cambria" panose="02040503050406030204" pitchFamily="18" charset="0"/>
              </a:rPr>
              <a:t>, </a:t>
            </a:r>
            <a:r>
              <a:rPr lang="tr-TR" sz="2000" i="1" u="sng" dirty="0">
                <a:solidFill>
                  <a:schemeClr val="tx1">
                    <a:lumMod val="65000"/>
                    <a:lumOff val="35000"/>
                  </a:schemeClr>
                </a:solidFill>
                <a:latin typeface="Cambria" panose="02040503050406030204" pitchFamily="18" charset="0"/>
                <a:ea typeface="Cambria" panose="02040503050406030204" pitchFamily="18" charset="0"/>
              </a:rPr>
              <a:t>iptali istenen idari tasarrufu ve onun sonucu olan işlemleri durdurur</a:t>
            </a:r>
            <a:r>
              <a:rPr lang="tr-TR" sz="2000" i="1" dirty="0">
                <a:solidFill>
                  <a:schemeClr val="tx1">
                    <a:lumMod val="65000"/>
                    <a:lumOff val="35000"/>
                  </a:schemeClr>
                </a:solidFill>
                <a:latin typeface="Cambria" panose="02040503050406030204" pitchFamily="18" charset="0"/>
                <a:ea typeface="Cambria" panose="02040503050406030204" pitchFamily="18" charset="0"/>
              </a:rPr>
              <a:t> ve </a:t>
            </a:r>
            <a:r>
              <a:rPr lang="tr-TR" sz="2000" i="1" u="sng" dirty="0">
                <a:solidFill>
                  <a:schemeClr val="tx1">
                    <a:lumMod val="65000"/>
                    <a:lumOff val="35000"/>
                  </a:schemeClr>
                </a:solidFill>
                <a:latin typeface="Cambria" panose="02040503050406030204" pitchFamily="18" charset="0"/>
                <a:ea typeface="Cambria" panose="02040503050406030204" pitchFamily="18" charset="0"/>
              </a:rPr>
              <a:t>bu tasarruf ve işlemlerin tesisinden ve icrasından önceki hukuki durumun yürürlüğünü </a:t>
            </a:r>
            <a:r>
              <a:rPr lang="tr-TR" sz="2000" i="1" u="sng" dirty="0" smtClean="0">
                <a:solidFill>
                  <a:schemeClr val="tx1">
                    <a:lumMod val="65000"/>
                    <a:lumOff val="35000"/>
                  </a:schemeClr>
                </a:solidFill>
                <a:latin typeface="Cambria" panose="02040503050406030204" pitchFamily="18" charset="0"/>
                <a:ea typeface="Cambria" panose="02040503050406030204" pitchFamily="18" charset="0"/>
              </a:rPr>
              <a:t>sağlar</a:t>
            </a:r>
            <a:r>
              <a:rPr lang="tr-TR" sz="2000" i="1" dirty="0" smtClean="0">
                <a:solidFill>
                  <a:schemeClr val="tx1">
                    <a:lumMod val="65000"/>
                    <a:lumOff val="35000"/>
                  </a:schemeClr>
                </a:solidFill>
                <a:latin typeface="Cambria" panose="02040503050406030204" pitchFamily="18" charset="0"/>
                <a:ea typeface="Cambria" panose="02040503050406030204" pitchFamily="18" charset="0"/>
              </a:rPr>
              <a:t> (Danıştay 3. Daire, 1979/190 E., 1979/265 K.).</a:t>
            </a:r>
            <a:endParaRPr lang="tr-TR" sz="2000" i="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115307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423947"/>
            <a:ext cx="10972800" cy="1101436"/>
          </a:xfrm>
        </p:spPr>
        <p:txBody>
          <a:bodyPr rtlCol="0"/>
          <a:lstStyle/>
          <a:p>
            <a:r>
              <a:rPr lang="tr-TR" dirty="0">
                <a:latin typeface="Cambria" panose="02040503050406030204" pitchFamily="18" charset="0"/>
                <a:ea typeface="Cambria" panose="02040503050406030204" pitchFamily="18" charset="0"/>
              </a:rPr>
              <a:t>Kavramsal Çerçeve</a:t>
            </a:r>
          </a:p>
        </p:txBody>
      </p:sp>
      <p:sp>
        <p:nvSpPr>
          <p:cNvPr id="3" name="İçerik Yer Tutucusu 2"/>
          <p:cNvSpPr>
            <a:spLocks noGrp="1"/>
          </p:cNvSpPr>
          <p:nvPr>
            <p:ph idx="1"/>
          </p:nvPr>
        </p:nvSpPr>
        <p:spPr>
          <a:xfrm>
            <a:off x="609600" y="1823943"/>
            <a:ext cx="10972800" cy="3769467"/>
          </a:xfrm>
          <a:noFill/>
          <a:effectLst>
            <a:outerShdw blurRad="50800" dist="50800" dir="5400000" algn="ctr" rotWithShape="0">
              <a:schemeClr val="accent1">
                <a:lumMod val="20000"/>
                <a:lumOff val="80000"/>
              </a:schemeClr>
            </a:outerShdw>
          </a:effectLst>
        </p:spPr>
        <p:txBody>
          <a:bodyPr wrap="square" rtlCol="0">
            <a:normAutofit/>
          </a:bodyPr>
          <a:lstStyle/>
          <a:p>
            <a:pPr algn="just">
              <a:spcBef>
                <a:spcPts val="0"/>
              </a:spcBef>
              <a:spcAft>
                <a:spcPts val="0"/>
              </a:spcAft>
            </a:pPr>
            <a:r>
              <a:rPr lang="tr-TR" b="1" dirty="0">
                <a:solidFill>
                  <a:srgbClr val="002060"/>
                </a:solidFill>
                <a:latin typeface="Palatino Linotype" panose="02040502050505030304" pitchFamily="18" charset="0"/>
              </a:rPr>
              <a:t>İstinaf: </a:t>
            </a:r>
            <a:r>
              <a:rPr lang="tr-TR" dirty="0">
                <a:latin typeface="Cambria" panose="02040503050406030204" pitchFamily="18" charset="0"/>
                <a:ea typeface="Cambria" panose="02040503050406030204" pitchFamily="18" charset="0"/>
              </a:rPr>
              <a:t>Bir işe yeniden başlamak, Dava mahkemeleri ile Temyiz Mahkemesi arasındaki bir derece yüksek mahkemeye verilen isim. Mahkemenin verdiği kararı kabul etmeyerek bir üst mahkemeye götürme </a:t>
            </a:r>
            <a:r>
              <a:rPr lang="tr-TR" dirty="0" smtClean="0">
                <a:latin typeface="Cambria" panose="02040503050406030204" pitchFamily="18" charset="0"/>
                <a:ea typeface="Cambria" panose="02040503050406030204" pitchFamily="18" charset="0"/>
              </a:rPr>
              <a:t>eylemi.</a:t>
            </a:r>
          </a:p>
          <a:p>
            <a:pPr algn="just">
              <a:spcBef>
                <a:spcPts val="0"/>
              </a:spcBef>
              <a:spcAft>
                <a:spcPts val="0"/>
              </a:spcAft>
            </a:pPr>
            <a:endParaRPr lang="tr-TR" sz="2000" dirty="0" smtClean="0"/>
          </a:p>
          <a:p>
            <a:pPr algn="just"/>
            <a:r>
              <a:rPr lang="tr-TR" b="1" dirty="0" smtClean="0">
                <a:solidFill>
                  <a:srgbClr val="002060"/>
                </a:solidFill>
                <a:latin typeface="Palatino Linotype" panose="02040502050505030304" pitchFamily="18" charset="0"/>
              </a:rPr>
              <a:t>Temyiz: </a:t>
            </a:r>
            <a:r>
              <a:rPr lang="tr-TR" dirty="0">
                <a:latin typeface="Cambria" panose="02040503050406030204" pitchFamily="18" charset="0"/>
                <a:ea typeface="Cambria" panose="02040503050406030204" pitchFamily="18" charset="0"/>
              </a:rPr>
              <a:t>Ayırt etmek. Mahkemelerce verilen kararın kanun ve usul yönünden Yargıtay, Askerî Yargıtay veya Danıştay’da incelenmesini istemek.</a:t>
            </a:r>
          </a:p>
          <a:p>
            <a:pPr algn="just"/>
            <a:r>
              <a:rPr lang="tr-TR" dirty="0">
                <a:latin typeface="Cambria" panose="02040503050406030204" pitchFamily="18" charset="0"/>
                <a:ea typeface="Cambria" panose="02040503050406030204" pitchFamily="18" charset="0"/>
              </a:rPr>
              <a:t>	İyiyi </a:t>
            </a:r>
            <a:r>
              <a:rPr lang="tr-TR" dirty="0" smtClean="0">
                <a:latin typeface="Cambria" panose="02040503050406030204" pitchFamily="18" charset="0"/>
                <a:ea typeface="Cambria" panose="02040503050406030204" pitchFamily="18" charset="0"/>
              </a:rPr>
              <a:t>kötüden, </a:t>
            </a:r>
            <a:r>
              <a:rPr lang="tr-TR" dirty="0">
                <a:latin typeface="Cambria" panose="02040503050406030204" pitchFamily="18" charset="0"/>
                <a:ea typeface="Cambria" panose="02040503050406030204" pitchFamily="18" charset="0"/>
              </a:rPr>
              <a:t>hayrı, şerden ayırt edebilme yeteneği, akıl gücü. İlk derece mahkemelerince verilen yargı kararlarının esas ve </a:t>
            </a:r>
            <a:r>
              <a:rPr lang="tr-TR" dirty="0" err="1">
                <a:latin typeface="Cambria" panose="02040503050406030204" pitchFamily="18" charset="0"/>
                <a:ea typeface="Cambria" panose="02040503050406030204" pitchFamily="18" charset="0"/>
              </a:rPr>
              <a:t>usûl</a:t>
            </a:r>
            <a:r>
              <a:rPr lang="tr-TR" dirty="0">
                <a:latin typeface="Cambria" panose="02040503050406030204" pitchFamily="18" charset="0"/>
                <a:ea typeface="Cambria" panose="02040503050406030204" pitchFamily="18" charset="0"/>
              </a:rPr>
              <a:t> açısından denetime tabi tutulduğu üst derece mahkemesi.</a:t>
            </a:r>
          </a:p>
          <a:p>
            <a:pPr algn="just">
              <a:spcBef>
                <a:spcPts val="0"/>
              </a:spcBef>
              <a:spcAft>
                <a:spcPts val="0"/>
              </a:spcAft>
            </a:pPr>
            <a:endParaRPr lang="tr-TR" dirty="0">
              <a:latin typeface="Cambria" panose="02040503050406030204" pitchFamily="18" charset="0"/>
              <a:ea typeface="Cambria" panose="02040503050406030204" pitchFamily="18" charset="0"/>
            </a:endParaRPr>
          </a:p>
          <a:p>
            <a:pPr algn="just">
              <a:spcBef>
                <a:spcPts val="0"/>
              </a:spcBef>
              <a:spcAft>
                <a:spcPts val="0"/>
              </a:spcAft>
            </a:pPr>
            <a:endParaRPr lang="tr-TR"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990979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pPr algn="l" rtl="0"/>
            <a:r>
              <a:rPr lang="tr-TR" sz="3600" dirty="0" smtClean="0">
                <a:solidFill>
                  <a:srgbClr val="002060"/>
                </a:solidFill>
                <a:latin typeface="Cambria" panose="02040503050406030204" pitchFamily="18" charset="0"/>
                <a:ea typeface="Cambria" panose="02040503050406030204" pitchFamily="18" charset="0"/>
              </a:rPr>
              <a:t>İstinaf ve Temyiz ile İlgili Hususlar</a:t>
            </a:r>
            <a:endParaRPr lang="tr-TR" sz="3600" dirty="0">
              <a:solidFill>
                <a:srgbClr val="00206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rmAutofit/>
          </a:bodyPr>
          <a:lstStyle/>
          <a:p>
            <a:pPr algn="just"/>
            <a:r>
              <a:rPr lang="tr-TR" dirty="0">
                <a:latin typeface="Cambria" panose="02040503050406030204" pitchFamily="18" charset="0"/>
                <a:ea typeface="Cambria" panose="02040503050406030204" pitchFamily="18" charset="0"/>
              </a:rPr>
              <a:t>- İdare ve vergi mahkemelerinin kararlarına karşı, başka kanunlarda farklı bir kanun yolu öngörülmüş olsa dahi, mahkemenin bulunduğu yargı çevresindeki bölge idare mahkemesine, </a:t>
            </a:r>
            <a:r>
              <a:rPr lang="tr-TR" u="sng" dirty="0">
                <a:latin typeface="Cambria" panose="02040503050406030204" pitchFamily="18" charset="0"/>
                <a:ea typeface="Cambria" panose="02040503050406030204" pitchFamily="18" charset="0"/>
              </a:rPr>
              <a:t>kararın tebliğinden itibaren otuz gün içinde istinaf yoluna başvurulabilir</a:t>
            </a:r>
            <a:r>
              <a:rPr lang="tr-TR" dirty="0">
                <a:latin typeface="Cambria" panose="02040503050406030204" pitchFamily="18" charset="0"/>
                <a:ea typeface="Cambria" panose="02040503050406030204" pitchFamily="18" charset="0"/>
              </a:rPr>
              <a:t>. Ancak, konusu beş bin Türk lirasını geçmeyen vergi davaları, tam yargı davaları ve idari işlemlere karşı açılan iptal davaları hakkında idare ve vergi mahkemelerince verilen kararlar kesin olup, bunlara karşı istinaf yoluna başvurulamaz (2547 SK. Md. 45/1)</a:t>
            </a:r>
          </a:p>
          <a:p>
            <a:pPr algn="just"/>
            <a:r>
              <a:rPr lang="tr-TR" dirty="0">
                <a:latin typeface="Cambria" panose="02040503050406030204" pitchFamily="18" charset="0"/>
                <a:ea typeface="Cambria" panose="02040503050406030204" pitchFamily="18" charset="0"/>
              </a:rPr>
              <a:t> </a:t>
            </a:r>
            <a:r>
              <a:rPr lang="tr-TR" dirty="0" smtClean="0">
                <a:latin typeface="Cambria" panose="02040503050406030204" pitchFamily="18" charset="0"/>
                <a:ea typeface="Cambria" panose="02040503050406030204" pitchFamily="18" charset="0"/>
              </a:rPr>
              <a:t>- </a:t>
            </a:r>
            <a:r>
              <a:rPr lang="tr-TR" dirty="0">
                <a:latin typeface="Cambria" panose="02040503050406030204" pitchFamily="18" charset="0"/>
                <a:ea typeface="Cambria" panose="02040503050406030204" pitchFamily="18" charset="0"/>
              </a:rPr>
              <a:t>Bölge idare mahkemelerinin 46 </a:t>
            </a:r>
            <a:r>
              <a:rPr lang="tr-TR" dirty="0" err="1">
                <a:latin typeface="Cambria" panose="02040503050406030204" pitchFamily="18" charset="0"/>
                <a:ea typeface="Cambria" panose="02040503050406030204" pitchFamily="18" charset="0"/>
              </a:rPr>
              <a:t>ncı</a:t>
            </a:r>
            <a:r>
              <a:rPr lang="tr-TR" dirty="0">
                <a:latin typeface="Cambria" panose="02040503050406030204" pitchFamily="18" charset="0"/>
                <a:ea typeface="Cambria" panose="02040503050406030204" pitchFamily="18" charset="0"/>
              </a:rPr>
              <a:t> maddeye göre </a:t>
            </a:r>
            <a:r>
              <a:rPr lang="tr-TR" u="sng" dirty="0">
                <a:latin typeface="Cambria" panose="02040503050406030204" pitchFamily="18" charset="0"/>
                <a:ea typeface="Cambria" panose="02040503050406030204" pitchFamily="18" charset="0"/>
              </a:rPr>
              <a:t>temyize açık olmayan kararları kesindir</a:t>
            </a:r>
            <a:r>
              <a:rPr lang="tr-TR" dirty="0">
                <a:latin typeface="Cambria" panose="02040503050406030204" pitchFamily="18" charset="0"/>
                <a:ea typeface="Cambria" panose="02040503050406030204" pitchFamily="18" charset="0"/>
              </a:rPr>
              <a:t> (2547 SK. Md. 45/2</a:t>
            </a:r>
            <a:r>
              <a:rPr lang="tr-TR" dirty="0" smtClean="0">
                <a:latin typeface="Cambria" panose="02040503050406030204" pitchFamily="18" charset="0"/>
                <a:ea typeface="Cambria" panose="02040503050406030204" pitchFamily="18" charset="0"/>
              </a:rPr>
              <a:t>)</a:t>
            </a:r>
          </a:p>
          <a:p>
            <a:pPr algn="just"/>
            <a:endParaRPr lang="tr-TR" dirty="0">
              <a:latin typeface="Cambria" panose="02040503050406030204" pitchFamily="18" charset="0"/>
              <a:ea typeface="Cambria" panose="02040503050406030204" pitchFamily="18" charset="0"/>
            </a:endParaRPr>
          </a:p>
          <a:p>
            <a:pPr marL="0" indent="0" algn="just">
              <a:buNone/>
            </a:pPr>
            <a:endParaRPr lang="tr-TR"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611670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7200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398830"/>
            <a:ext cx="10972800" cy="1123545"/>
          </a:xfrm>
        </p:spPr>
        <p:txBody>
          <a:bodyPr rtlCol="0">
            <a:normAutofit/>
          </a:bodyPr>
          <a:lstStyle/>
          <a:p>
            <a:pPr algn="l" rtl="0"/>
            <a:r>
              <a:rPr lang="tr-TR" sz="3600" dirty="0" smtClean="0">
                <a:solidFill>
                  <a:srgbClr val="002060"/>
                </a:solidFill>
                <a:latin typeface="Cambria" panose="02040503050406030204" pitchFamily="18" charset="0"/>
                <a:ea typeface="Cambria" panose="02040503050406030204" pitchFamily="18" charset="0"/>
              </a:rPr>
              <a:t>İstinaf ve Temyiz ile İlgili Hususlar</a:t>
            </a:r>
            <a:endParaRPr lang="tr-TR" sz="3600" dirty="0">
              <a:solidFill>
                <a:srgbClr val="00206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609600" y="1809345"/>
            <a:ext cx="10972800" cy="4542817"/>
          </a:xfrm>
          <a:noFill/>
          <a:ln>
            <a:noFill/>
          </a:ln>
          <a:effectLst>
            <a:outerShdw blurRad="50800" dist="50800" dir="5400000" algn="ctr" rotWithShape="0">
              <a:schemeClr val="accent1">
                <a:lumMod val="20000"/>
                <a:lumOff val="80000"/>
              </a:schemeClr>
            </a:outerShdw>
          </a:effectLst>
        </p:spPr>
        <p:txBody>
          <a:bodyPr wrap="square" rtlCol="0">
            <a:noAutofit/>
          </a:bodyPr>
          <a:lstStyle/>
          <a:p>
            <a:pPr algn="just">
              <a:spcBef>
                <a:spcPts val="0"/>
              </a:spcBef>
              <a:spcAft>
                <a:spcPts val="0"/>
              </a:spcAft>
            </a:pPr>
            <a:endParaRPr lang="tr-TR" sz="1600" dirty="0" smtClean="0">
              <a:latin typeface="Cambria" panose="02040503050406030204" pitchFamily="18" charset="0"/>
              <a:ea typeface="Cambria" panose="02040503050406030204" pitchFamily="18" charset="0"/>
            </a:endParaRPr>
          </a:p>
          <a:p>
            <a:pPr algn="just">
              <a:spcBef>
                <a:spcPts val="0"/>
              </a:spcBef>
              <a:spcAft>
                <a:spcPts val="0"/>
              </a:spcAft>
            </a:pPr>
            <a:r>
              <a:rPr lang="tr-TR" sz="1600" dirty="0" smtClean="0">
                <a:latin typeface="Cambria" panose="02040503050406030204" pitchFamily="18" charset="0"/>
                <a:ea typeface="Cambria" panose="02040503050406030204" pitchFamily="18" charset="0"/>
              </a:rPr>
              <a:t>*** </a:t>
            </a:r>
            <a:r>
              <a:rPr lang="tr-TR" sz="1600" b="1" dirty="0">
                <a:latin typeface="Cambria" panose="02040503050406030204" pitchFamily="18" charset="0"/>
                <a:ea typeface="Cambria" panose="02040503050406030204" pitchFamily="18" charset="0"/>
              </a:rPr>
              <a:t>Temyize Konu Davalar </a:t>
            </a:r>
            <a:r>
              <a:rPr lang="tr-TR" sz="1600" dirty="0">
                <a:latin typeface="Cambria" panose="02040503050406030204" pitchFamily="18" charset="0"/>
                <a:ea typeface="Cambria" panose="02040503050406030204" pitchFamily="18" charset="0"/>
              </a:rPr>
              <a:t>(Personel Rejimi Açısından): </a:t>
            </a:r>
          </a:p>
          <a:p>
            <a:pPr lvl="1" algn="just">
              <a:spcBef>
                <a:spcPts val="0"/>
              </a:spcBef>
              <a:spcAft>
                <a:spcPts val="0"/>
              </a:spcAft>
            </a:pPr>
            <a:r>
              <a:rPr lang="tr-TR" sz="1600" dirty="0" smtClean="0">
                <a:latin typeface="Cambria" panose="02040503050406030204" pitchFamily="18" charset="0"/>
                <a:ea typeface="Cambria" panose="02040503050406030204" pitchFamily="18" charset="0"/>
              </a:rPr>
              <a:t>- </a:t>
            </a:r>
            <a:r>
              <a:rPr lang="tr-TR" sz="1600" dirty="0">
                <a:latin typeface="Cambria" panose="02040503050406030204" pitchFamily="18" charset="0"/>
                <a:ea typeface="Cambria" panose="02040503050406030204" pitchFamily="18" charset="0"/>
              </a:rPr>
              <a:t>Belli bir meslekten, kamu görevinden veya öğrencilik statüsünden çıkarılma sonucunu doğuran işlemlere karşı açılan iptal davaları (2547 SK. Md. 46/1-c).</a:t>
            </a:r>
          </a:p>
          <a:p>
            <a:pPr lvl="1" algn="just">
              <a:spcBef>
                <a:spcPts val="0"/>
              </a:spcBef>
              <a:spcAft>
                <a:spcPts val="0"/>
              </a:spcAft>
            </a:pPr>
            <a:r>
              <a:rPr lang="tr-TR" sz="1600" dirty="0" smtClean="0">
                <a:latin typeface="Cambria" panose="02040503050406030204" pitchFamily="18" charset="0"/>
                <a:ea typeface="Cambria" panose="02040503050406030204" pitchFamily="18" charset="0"/>
              </a:rPr>
              <a:t>- </a:t>
            </a:r>
            <a:r>
              <a:rPr lang="tr-TR" sz="1600" dirty="0">
                <a:latin typeface="Cambria" panose="02040503050406030204" pitchFamily="18" charset="0"/>
                <a:ea typeface="Cambria" panose="02040503050406030204" pitchFamily="18" charset="0"/>
              </a:rPr>
              <a:t>Belli bir meslekten, kamu görevinden veya öğrencilik statüsünden çıkarılma sonucunu doğuran işlemlere karşı açılan iptal davaları (2547 SK. Md. 46/1-e).</a:t>
            </a:r>
          </a:p>
          <a:p>
            <a:pPr lvl="1" algn="just">
              <a:spcBef>
                <a:spcPts val="0"/>
              </a:spcBef>
              <a:spcAft>
                <a:spcPts val="0"/>
              </a:spcAft>
            </a:pPr>
            <a:r>
              <a:rPr lang="tr-TR" sz="1600" dirty="0" smtClean="0">
                <a:latin typeface="Cambria" panose="02040503050406030204" pitchFamily="18" charset="0"/>
                <a:ea typeface="Cambria" panose="02040503050406030204" pitchFamily="18" charset="0"/>
              </a:rPr>
              <a:t>- </a:t>
            </a:r>
            <a:r>
              <a:rPr lang="tr-TR" sz="1600" dirty="0">
                <a:latin typeface="Cambria" panose="02040503050406030204" pitchFamily="18" charset="0"/>
                <a:ea typeface="Cambria" panose="02040503050406030204" pitchFamily="18" charset="0"/>
              </a:rPr>
              <a:t>Ülke çapında uygulanan öğrenim ya da bir meslek veya sanatın icrası veyahut kamu hizmetine giriş amacıyla yapılan sınavlar hakkında açılan davalar (2547 SK. Md. 46/1-ı).</a:t>
            </a:r>
          </a:p>
          <a:p>
            <a:pPr algn="just">
              <a:spcBef>
                <a:spcPts val="0"/>
              </a:spcBef>
              <a:spcAft>
                <a:spcPts val="0"/>
              </a:spcAft>
            </a:pPr>
            <a:r>
              <a:rPr lang="tr-TR" sz="1600" dirty="0">
                <a:latin typeface="Cambria" panose="02040503050406030204" pitchFamily="18" charset="0"/>
                <a:ea typeface="Cambria" panose="02040503050406030204" pitchFamily="18" charset="0"/>
              </a:rPr>
              <a:t>	</a:t>
            </a:r>
          </a:p>
          <a:p>
            <a:pPr algn="just">
              <a:spcBef>
                <a:spcPts val="0"/>
              </a:spcBef>
              <a:spcAft>
                <a:spcPts val="0"/>
              </a:spcAft>
            </a:pPr>
            <a:r>
              <a:rPr lang="tr-TR" sz="1600" dirty="0">
                <a:latin typeface="Cambria" panose="02040503050406030204" pitchFamily="18" charset="0"/>
                <a:ea typeface="Cambria" panose="02040503050406030204" pitchFamily="18" charset="0"/>
              </a:rPr>
              <a:t>*** </a:t>
            </a:r>
            <a:r>
              <a:rPr lang="tr-TR" sz="1600" b="1" dirty="0">
                <a:latin typeface="Cambria" panose="02040503050406030204" pitchFamily="18" charset="0"/>
                <a:ea typeface="Cambria" panose="02040503050406030204" pitchFamily="18" charset="0"/>
              </a:rPr>
              <a:t>Temyiz İncelemesi Sonucu Oluşan Kararlar</a:t>
            </a:r>
            <a:r>
              <a:rPr lang="tr-TR" sz="1600" dirty="0">
                <a:latin typeface="Cambria" panose="02040503050406030204" pitchFamily="18" charset="0"/>
                <a:ea typeface="Cambria" panose="02040503050406030204" pitchFamily="18" charset="0"/>
              </a:rPr>
              <a:t>.</a:t>
            </a:r>
          </a:p>
          <a:p>
            <a:pPr algn="just">
              <a:spcBef>
                <a:spcPts val="0"/>
              </a:spcBef>
              <a:spcAft>
                <a:spcPts val="0"/>
              </a:spcAft>
            </a:pPr>
            <a:r>
              <a:rPr lang="tr-TR" sz="1600" dirty="0">
                <a:latin typeface="Cambria" panose="02040503050406030204" pitchFamily="18" charset="0"/>
                <a:ea typeface="Cambria" panose="02040503050406030204" pitchFamily="18" charset="0"/>
              </a:rPr>
              <a:t>	I- Onama Kararları;</a:t>
            </a:r>
          </a:p>
          <a:p>
            <a:pPr algn="just">
              <a:spcBef>
                <a:spcPts val="0"/>
              </a:spcBef>
              <a:spcAft>
                <a:spcPts val="0"/>
              </a:spcAft>
            </a:pPr>
            <a:r>
              <a:rPr lang="tr-TR" sz="1600" dirty="0">
                <a:latin typeface="Cambria" panose="02040503050406030204" pitchFamily="18" charset="0"/>
                <a:ea typeface="Cambria" panose="02040503050406030204" pitchFamily="18" charset="0"/>
              </a:rPr>
              <a:t>	 a) Kararı hukuka uygun bulursa onar. Kararın sonucu hukuka uygun olmakla birlikte gösterilen gerekçeyi doğru bulmaz veya eksik bulursa, kararı, gerekçesini değiştirerek onar.</a:t>
            </a:r>
          </a:p>
          <a:p>
            <a:pPr algn="just">
              <a:spcBef>
                <a:spcPts val="0"/>
              </a:spcBef>
              <a:spcAft>
                <a:spcPts val="0"/>
              </a:spcAft>
            </a:pPr>
            <a:r>
              <a:rPr lang="tr-TR" sz="1600" dirty="0">
                <a:latin typeface="Cambria" panose="02040503050406030204" pitchFamily="18" charset="0"/>
                <a:ea typeface="Cambria" panose="02040503050406030204" pitchFamily="18" charset="0"/>
              </a:rPr>
              <a:t>	b) Kararda yeniden yargılama yapılmasına ihtiyaç duyulmayan maddi hatalar ile düzeltilmesi mümkün eksiklik veya yanlışlıklar varsa kararı düzelterek onar.</a:t>
            </a:r>
          </a:p>
          <a:p>
            <a:pPr algn="just">
              <a:spcBef>
                <a:spcPts val="0"/>
              </a:spcBef>
              <a:spcAft>
                <a:spcPts val="0"/>
              </a:spcAft>
            </a:pPr>
            <a:r>
              <a:rPr lang="tr-TR" sz="1600" dirty="0">
                <a:latin typeface="Cambria" panose="02040503050406030204" pitchFamily="18" charset="0"/>
                <a:ea typeface="Cambria" panose="02040503050406030204" pitchFamily="18" charset="0"/>
              </a:rPr>
              <a:t>	I- Bozma Kararları</a:t>
            </a:r>
          </a:p>
          <a:p>
            <a:pPr marL="0" indent="0" algn="just">
              <a:spcBef>
                <a:spcPts val="0"/>
              </a:spcBef>
              <a:spcAft>
                <a:spcPts val="0"/>
              </a:spcAft>
              <a:buNone/>
            </a:pPr>
            <a:endParaRPr lang="tr-TR" sz="1600" dirty="0">
              <a:latin typeface="Cambria" panose="02040503050406030204" pitchFamily="18" charset="0"/>
              <a:ea typeface="Cambria" panose="02040503050406030204" pitchFamily="18" charset="0"/>
            </a:endParaRPr>
          </a:p>
          <a:p>
            <a:pPr algn="just">
              <a:spcBef>
                <a:spcPts val="0"/>
              </a:spcBef>
              <a:spcAft>
                <a:spcPts val="0"/>
              </a:spcAft>
            </a:pPr>
            <a:r>
              <a:rPr lang="tr-TR" sz="1600" b="1" dirty="0">
                <a:solidFill>
                  <a:srgbClr val="0070C0"/>
                </a:solidFill>
                <a:latin typeface="Cambria" panose="02040503050406030204" pitchFamily="18" charset="0"/>
                <a:ea typeface="Cambria" panose="02040503050406030204" pitchFamily="18" charset="0"/>
              </a:rPr>
              <a:t>Önemli:</a:t>
            </a:r>
            <a:r>
              <a:rPr lang="tr-TR" sz="1600" dirty="0">
                <a:solidFill>
                  <a:srgbClr val="0070C0"/>
                </a:solidFill>
                <a:latin typeface="Cambria" panose="02040503050406030204" pitchFamily="18" charset="0"/>
                <a:ea typeface="Cambria" panose="02040503050406030204" pitchFamily="18" charset="0"/>
              </a:rPr>
              <a:t> </a:t>
            </a:r>
            <a:r>
              <a:rPr lang="tr-TR" sz="1600" dirty="0">
                <a:latin typeface="Cambria" panose="02040503050406030204" pitchFamily="18" charset="0"/>
                <a:ea typeface="Cambria" panose="02040503050406030204" pitchFamily="18" charset="0"/>
              </a:rPr>
              <a:t>Onama kararlarında kararlar kesinleşir iken bozma kararlarında yeniden yargılama yapılması için dosya ilgili mahkemeye gönderilir. </a:t>
            </a:r>
          </a:p>
          <a:p>
            <a:pPr algn="just">
              <a:spcBef>
                <a:spcPts val="0"/>
              </a:spcBef>
              <a:spcAft>
                <a:spcPts val="0"/>
              </a:spcAft>
            </a:pPr>
            <a:r>
              <a:rPr lang="tr-TR" sz="1600" dirty="0">
                <a:latin typeface="Cambria" panose="02040503050406030204" pitchFamily="18" charset="0"/>
                <a:ea typeface="Cambria" panose="02040503050406030204" pitchFamily="18" charset="0"/>
              </a:rPr>
              <a:t>	</a:t>
            </a:r>
          </a:p>
        </p:txBody>
      </p:sp>
    </p:spTree>
    <p:extLst>
      <p:ext uri="{BB962C8B-B14F-4D97-AF65-F5344CB8AC3E}">
        <p14:creationId xmlns:p14="http://schemas.microsoft.com/office/powerpoint/2010/main" val="1523164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çmişe bakış">
  <a:themeElements>
    <a:clrScheme name="Geçmişe bakış">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3.xml><?xml version="1.0" encoding="utf-8"?>
<a:theme xmlns:a="http://schemas.openxmlformats.org/drawingml/2006/main" name="1_Geçmişe bakış">
  <a:themeElements>
    <a:clrScheme name="Geçmişe bakış">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4337</TotalTime>
  <Words>2467</Words>
  <Application>Microsoft Office PowerPoint</Application>
  <PresentationFormat>Geniş ekran</PresentationFormat>
  <Paragraphs>363</Paragraphs>
  <Slides>35</Slides>
  <Notes>33</Notes>
  <HiddenSlides>0</HiddenSlides>
  <MMClips>0</MMClips>
  <ScaleCrop>false</ScaleCrop>
  <HeadingPairs>
    <vt:vector size="6" baseType="variant">
      <vt:variant>
        <vt:lpstr>Kullanılan Yazı Tipleri</vt:lpstr>
      </vt:variant>
      <vt:variant>
        <vt:i4>7</vt:i4>
      </vt:variant>
      <vt:variant>
        <vt:lpstr>Tema</vt:lpstr>
      </vt:variant>
      <vt:variant>
        <vt:i4>3</vt:i4>
      </vt:variant>
      <vt:variant>
        <vt:lpstr>Slayt Başlıkları</vt:lpstr>
      </vt:variant>
      <vt:variant>
        <vt:i4>35</vt:i4>
      </vt:variant>
    </vt:vector>
  </HeadingPairs>
  <TitlesOfParts>
    <vt:vector size="45" baseType="lpstr">
      <vt:lpstr>Arial</vt:lpstr>
      <vt:lpstr>Calibri</vt:lpstr>
      <vt:lpstr>Calibri Light</vt:lpstr>
      <vt:lpstr>Calisto MT</vt:lpstr>
      <vt:lpstr>Cambria</vt:lpstr>
      <vt:lpstr>Century Gothic</vt:lpstr>
      <vt:lpstr>Palatino Linotype</vt:lpstr>
      <vt:lpstr>Office Teması</vt:lpstr>
      <vt:lpstr>Geçmişe bakış</vt:lpstr>
      <vt:lpstr>1_Geçmişe bakış</vt:lpstr>
      <vt:lpstr>YARGI KARARLARININ UYGULANMASI</vt:lpstr>
      <vt:lpstr>Kavramsal Çerçeve</vt:lpstr>
      <vt:lpstr>Kavramsal Çerçeve</vt:lpstr>
      <vt:lpstr>İptal Davası ile İlgili Hususlar</vt:lpstr>
      <vt:lpstr>İptal Davası ile İlgili Hususlar</vt:lpstr>
      <vt:lpstr>Kavramsal Çerçeve</vt:lpstr>
      <vt:lpstr>Kavramsal Çerçeve</vt:lpstr>
      <vt:lpstr>İstinaf ve Temyiz ile İlgili Hususlar</vt:lpstr>
      <vt:lpstr>İstinaf ve Temyiz ile İlgili Hususlar</vt:lpstr>
      <vt:lpstr>Kararların Sonuçları ve Uygulanması</vt:lpstr>
      <vt:lpstr>Kararların Sonuçları ve Uygulanması</vt:lpstr>
      <vt:lpstr>Davalar İle İlgili Bazı Genel ve Özel Hususiyetler</vt:lpstr>
      <vt:lpstr>Adli Davaların İdari İşlemlere Etkisi (Kavramlar ve Genel Çerçeve)</vt:lpstr>
      <vt:lpstr>Adli Davaların İdari İşlemlere Etkisi (Kavramlar ve Genel Çerçeve)</vt:lpstr>
      <vt:lpstr>Adli Davaların İdari İşlemlere Etkisi (Kavramlar ve Genel Çerçeve)</vt:lpstr>
      <vt:lpstr>Adli Davaların İdari İşlemlere Etkisi (Kavramlar ve Genel Çerçeve)</vt:lpstr>
      <vt:lpstr>Adli Davaların İdari İşlemlere Etkisi (Kavramlar ve Genel Çerçeve)</vt:lpstr>
      <vt:lpstr>Adli Davaların İdari İşlemlere Etkisi (Kavramlar ve Genel Çerçeve)</vt:lpstr>
      <vt:lpstr>Adli Davaların İdari İşlemlere Etkisi (Kavramlar ve Genel Çerçeve)</vt:lpstr>
      <vt:lpstr>Adli Davaların İdari İşlemlere Etkisi (Kavramlar ve Genel Çerçeve)</vt:lpstr>
      <vt:lpstr>Adli Davaların İdari İşlemlere Etkisi (Kavramlar ve Genel Çerçeve)</vt:lpstr>
      <vt:lpstr>Adli Davaların İdari İşlemlere Etkisi (Kavramlar ve Genel Çerçeve)</vt:lpstr>
      <vt:lpstr>İdari Dava Örnekleri ve Etkileri</vt:lpstr>
      <vt:lpstr>İdari Dava Örnekleri ve Etkileri</vt:lpstr>
      <vt:lpstr>İdari Dava Örnekleri ve Etkileri</vt:lpstr>
      <vt:lpstr>İdari Dava Örnekleri ve Etkileri</vt:lpstr>
      <vt:lpstr>İdari Dava Örnekleri ve Etkileri</vt:lpstr>
      <vt:lpstr>İdari Dava Örnekleri ve Etkileri</vt:lpstr>
      <vt:lpstr>İdari Dava Örnekleri ve Etkileri</vt:lpstr>
      <vt:lpstr>İdari Dava Örnekleri ve Etkileri</vt:lpstr>
      <vt:lpstr>İdari Dava Örnekleri ve Etkileri</vt:lpstr>
      <vt:lpstr>İdari Dava Örnekleri ve Etkileri</vt:lpstr>
      <vt:lpstr>İdari Dava Örnekleri ve Etkileri</vt:lpstr>
      <vt:lpstr>İdari Dava Örnekleri ve Etkileri</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434</cp:revision>
  <cp:lastPrinted>2022-07-28T10:21:20Z</cp:lastPrinted>
  <dcterms:created xsi:type="dcterms:W3CDTF">2021-03-18T14:13:26Z</dcterms:created>
  <dcterms:modified xsi:type="dcterms:W3CDTF">2022-07-28T13:08:20Z</dcterms:modified>
</cp:coreProperties>
</file>