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5" r:id="rId5"/>
    <p:sldId id="345" r:id="rId6"/>
    <p:sldId id="346" r:id="rId7"/>
    <p:sldId id="310" r:id="rId8"/>
    <p:sldId id="320" r:id="rId9"/>
    <p:sldId id="321" r:id="rId10"/>
    <p:sldId id="322" r:id="rId11"/>
    <p:sldId id="344" r:id="rId12"/>
    <p:sldId id="311" r:id="rId13"/>
    <p:sldId id="328" r:id="rId14"/>
    <p:sldId id="329" r:id="rId15"/>
    <p:sldId id="330" r:id="rId16"/>
    <p:sldId id="331" r:id="rId17"/>
    <p:sldId id="323" r:id="rId18"/>
    <p:sldId id="324" r:id="rId19"/>
    <p:sldId id="325" r:id="rId20"/>
    <p:sldId id="326" r:id="rId21"/>
    <p:sldId id="327" r:id="rId22"/>
    <p:sldId id="338" r:id="rId23"/>
    <p:sldId id="335" r:id="rId24"/>
    <p:sldId id="332" r:id="rId25"/>
    <p:sldId id="347" r:id="rId26"/>
    <p:sldId id="349" r:id="rId27"/>
    <p:sldId id="334" r:id="rId28"/>
    <p:sldId id="333" r:id="rId29"/>
    <p:sldId id="336" r:id="rId30"/>
    <p:sldId id="339" r:id="rId31"/>
    <p:sldId id="337" r:id="rId32"/>
  </p:sldIdLst>
  <p:sldSz cx="9144000" cy="6858000" type="screen4x3"/>
  <p:notesSz cx="6858000" cy="9144000"/>
  <p:custDataLst>
    <p:tags r:id="rId35"/>
  </p:custDataLst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1530" y="11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750E6-48EE-430F-AF2D-4E63F5CA479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7602ECE-09BF-4125-834B-569E3970F5DF}">
      <dgm:prSet phldrT="[Metin]"/>
      <dgm:spPr/>
      <dgm:t>
        <a:bodyPr/>
        <a:lstStyle/>
        <a:p>
          <a:r>
            <a:rPr lang="tr-TR" b="1" dirty="0" smtClean="0"/>
            <a:t>1</a:t>
          </a:r>
          <a:endParaRPr lang="tr-TR" b="1" dirty="0"/>
        </a:p>
      </dgm:t>
    </dgm:pt>
    <dgm:pt modelId="{FA64EC6A-AC9F-4DA4-82E8-3A5CAB2F43D6}" type="parTrans" cxnId="{E42862C4-107E-43CC-9370-B3DC2EE6A81B}">
      <dgm:prSet/>
      <dgm:spPr/>
      <dgm:t>
        <a:bodyPr/>
        <a:lstStyle/>
        <a:p>
          <a:endParaRPr lang="tr-TR" b="1"/>
        </a:p>
      </dgm:t>
    </dgm:pt>
    <dgm:pt modelId="{7EC43934-167C-4E96-BB7A-A3B1939884B2}" type="sibTrans" cxnId="{E42862C4-107E-43CC-9370-B3DC2EE6A81B}">
      <dgm:prSet/>
      <dgm:spPr/>
      <dgm:t>
        <a:bodyPr/>
        <a:lstStyle/>
        <a:p>
          <a:endParaRPr lang="tr-TR" b="1"/>
        </a:p>
      </dgm:t>
    </dgm:pt>
    <dgm:pt modelId="{7B4E7B04-1498-4E0C-9410-54A5D474D796}">
      <dgm:prSet phldrT="[Metin]"/>
      <dgm:spPr/>
      <dgm:t>
        <a:bodyPr/>
        <a:lstStyle/>
        <a:p>
          <a:r>
            <a:rPr lang="tr-TR" b="1" dirty="0" smtClean="0"/>
            <a:t>Toplum sağlığını korumaya yönelik yönetimsel bir çerçeve oluşturmak.</a:t>
          </a:r>
          <a:endParaRPr lang="tr-TR" b="1" dirty="0"/>
        </a:p>
      </dgm:t>
    </dgm:pt>
    <dgm:pt modelId="{8E478EB2-0890-4188-8C1E-4D5BF850A885}" type="parTrans" cxnId="{168FF590-CA04-4815-A928-4D4E7B96D999}">
      <dgm:prSet/>
      <dgm:spPr/>
      <dgm:t>
        <a:bodyPr/>
        <a:lstStyle/>
        <a:p>
          <a:endParaRPr lang="tr-TR" b="1"/>
        </a:p>
      </dgm:t>
    </dgm:pt>
    <dgm:pt modelId="{A09E97A3-432F-4A1E-9C8C-522B51E8A108}" type="sibTrans" cxnId="{168FF590-CA04-4815-A928-4D4E7B96D999}">
      <dgm:prSet/>
      <dgm:spPr/>
      <dgm:t>
        <a:bodyPr/>
        <a:lstStyle/>
        <a:p>
          <a:endParaRPr lang="tr-TR" b="1"/>
        </a:p>
      </dgm:t>
    </dgm:pt>
    <dgm:pt modelId="{46964FFA-B07C-44A2-992D-700595DD0450}">
      <dgm:prSet phldrT="[Metin]"/>
      <dgm:spPr/>
      <dgm:t>
        <a:bodyPr/>
        <a:lstStyle/>
        <a:p>
          <a:r>
            <a:rPr lang="tr-TR" b="1" dirty="0" smtClean="0"/>
            <a:t>2</a:t>
          </a:r>
          <a:endParaRPr lang="tr-TR" b="1" dirty="0"/>
        </a:p>
      </dgm:t>
    </dgm:pt>
    <dgm:pt modelId="{5FA134EA-F6E7-4C4F-9BB3-EAE6BCF2E8E2}" type="parTrans" cxnId="{7DC84ADE-3C2C-4AEF-B66A-0563E0FF2798}">
      <dgm:prSet/>
      <dgm:spPr/>
      <dgm:t>
        <a:bodyPr/>
        <a:lstStyle/>
        <a:p>
          <a:endParaRPr lang="tr-TR" b="1"/>
        </a:p>
      </dgm:t>
    </dgm:pt>
    <dgm:pt modelId="{5EF9F270-FFA9-42DE-AA89-AFC9CBEB9879}" type="sibTrans" cxnId="{7DC84ADE-3C2C-4AEF-B66A-0563E0FF2798}">
      <dgm:prSet/>
      <dgm:spPr/>
      <dgm:t>
        <a:bodyPr/>
        <a:lstStyle/>
        <a:p>
          <a:endParaRPr lang="tr-TR" b="1"/>
        </a:p>
      </dgm:t>
    </dgm:pt>
    <dgm:pt modelId="{60C3366D-D121-4E34-BC44-04CBC24E4A51}">
      <dgm:prSet phldrT="[Metin]"/>
      <dgm:spPr/>
      <dgm:t>
        <a:bodyPr/>
        <a:lstStyle/>
        <a:p>
          <a:r>
            <a:rPr lang="tr-TR" b="1" dirty="0" smtClean="0"/>
            <a:t>Amaç ve hedeflerine ulaşmak için şartları tanımlamak.</a:t>
          </a:r>
          <a:endParaRPr lang="tr-TR" b="1" dirty="0"/>
        </a:p>
      </dgm:t>
    </dgm:pt>
    <dgm:pt modelId="{492241CF-EC3E-4B57-9EEA-F00A99EB9CEE}" type="parTrans" cxnId="{50365302-186F-490A-B2BE-FF843D9C13F4}">
      <dgm:prSet/>
      <dgm:spPr/>
      <dgm:t>
        <a:bodyPr/>
        <a:lstStyle/>
        <a:p>
          <a:endParaRPr lang="tr-TR" b="1"/>
        </a:p>
      </dgm:t>
    </dgm:pt>
    <dgm:pt modelId="{AA739988-5AF8-4491-AD3D-0137024249E2}" type="sibTrans" cxnId="{50365302-186F-490A-B2BE-FF843D9C13F4}">
      <dgm:prSet/>
      <dgm:spPr/>
      <dgm:t>
        <a:bodyPr/>
        <a:lstStyle/>
        <a:p>
          <a:endParaRPr lang="tr-TR" b="1"/>
        </a:p>
      </dgm:t>
    </dgm:pt>
    <dgm:pt modelId="{4AFD6F7D-F965-41B2-B052-B4231257C2F6}">
      <dgm:prSet phldrT="[Metin]"/>
      <dgm:spPr/>
      <dgm:t>
        <a:bodyPr/>
        <a:lstStyle/>
        <a:p>
          <a:r>
            <a:rPr lang="tr-TR" b="1" dirty="0" smtClean="0"/>
            <a:t>3</a:t>
          </a:r>
          <a:endParaRPr lang="tr-TR" b="1" dirty="0"/>
        </a:p>
      </dgm:t>
    </dgm:pt>
    <dgm:pt modelId="{9222882D-9EEA-49B9-9044-3508DBA78B3F}" type="parTrans" cxnId="{A3646714-DB72-4C5B-8C01-D6FA2223F572}">
      <dgm:prSet/>
      <dgm:spPr/>
      <dgm:t>
        <a:bodyPr/>
        <a:lstStyle/>
        <a:p>
          <a:endParaRPr lang="tr-TR" b="1"/>
        </a:p>
      </dgm:t>
    </dgm:pt>
    <dgm:pt modelId="{B3E114E1-BE1F-47B1-9C37-4650CA9E02EE}" type="sibTrans" cxnId="{A3646714-DB72-4C5B-8C01-D6FA2223F572}">
      <dgm:prSet/>
      <dgm:spPr/>
      <dgm:t>
        <a:bodyPr/>
        <a:lstStyle/>
        <a:p>
          <a:endParaRPr lang="tr-TR" b="1"/>
        </a:p>
      </dgm:t>
    </dgm:pt>
    <dgm:pt modelId="{EABA38F9-D6C4-461E-BAF3-28768A0E95D0}">
      <dgm:prSet phldrT="[Metin]"/>
      <dgm:spPr/>
      <dgm:t>
        <a:bodyPr/>
        <a:lstStyle/>
        <a:p>
          <a:r>
            <a:rPr lang="tr-TR" b="1" dirty="0" smtClean="0"/>
            <a:t>Toplum sağlığının korunmasına yönelik asgari hijyen ve sanitasyon standartlarına ulaşmaya yardımcı olmak.</a:t>
          </a:r>
          <a:endParaRPr lang="tr-TR" b="1" dirty="0"/>
        </a:p>
      </dgm:t>
    </dgm:pt>
    <dgm:pt modelId="{C85F54A4-1A75-45E7-8F1E-1AB34D088434}" type="parTrans" cxnId="{BAE578E8-6E87-4E46-BDE5-A1A29C0A4722}">
      <dgm:prSet/>
      <dgm:spPr/>
      <dgm:t>
        <a:bodyPr/>
        <a:lstStyle/>
        <a:p>
          <a:endParaRPr lang="tr-TR" b="1"/>
        </a:p>
      </dgm:t>
    </dgm:pt>
    <dgm:pt modelId="{D5B7FD5F-D59D-43E3-AB69-44C95E11FD5F}" type="sibTrans" cxnId="{BAE578E8-6E87-4E46-BDE5-A1A29C0A4722}">
      <dgm:prSet/>
      <dgm:spPr/>
      <dgm:t>
        <a:bodyPr/>
        <a:lstStyle/>
        <a:p>
          <a:endParaRPr lang="tr-TR" b="1"/>
        </a:p>
      </dgm:t>
    </dgm:pt>
    <dgm:pt modelId="{027BD86B-5743-4A23-A2A3-3A520021585A}" type="pres">
      <dgm:prSet presAssocID="{5F4750E6-48EE-430F-AF2D-4E63F5CA47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6401793-FFCB-4B2C-8115-A21489A5A651}" type="pres">
      <dgm:prSet presAssocID="{37602ECE-09BF-4125-834B-569E3970F5D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D7E6FB-0AC4-4D05-8D7A-D281C4B3E58D}" type="pres">
      <dgm:prSet presAssocID="{37602ECE-09BF-4125-834B-569E3970F5D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242E07-5FE9-4248-A7CD-7C723681F5A9}" type="pres">
      <dgm:prSet presAssocID="{46964FFA-B07C-44A2-992D-700595DD045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60F372-8B3B-44AA-B012-6D19227EFAA7}" type="pres">
      <dgm:prSet presAssocID="{46964FFA-B07C-44A2-992D-700595DD045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25F1B3-77BE-45CA-9D0E-9D2C517E639D}" type="pres">
      <dgm:prSet presAssocID="{4AFD6F7D-F965-41B2-B052-B4231257C2F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4278BF-E0C6-4EE4-9AB1-4F5AFC1945B4}" type="pres">
      <dgm:prSet presAssocID="{4AFD6F7D-F965-41B2-B052-B4231257C2F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E578E8-6E87-4E46-BDE5-A1A29C0A4722}" srcId="{4AFD6F7D-F965-41B2-B052-B4231257C2F6}" destId="{EABA38F9-D6C4-461E-BAF3-28768A0E95D0}" srcOrd="0" destOrd="0" parTransId="{C85F54A4-1A75-45E7-8F1E-1AB34D088434}" sibTransId="{D5B7FD5F-D59D-43E3-AB69-44C95E11FD5F}"/>
    <dgm:cxn modelId="{168FF590-CA04-4815-A928-4D4E7B96D999}" srcId="{37602ECE-09BF-4125-834B-569E3970F5DF}" destId="{7B4E7B04-1498-4E0C-9410-54A5D474D796}" srcOrd="0" destOrd="0" parTransId="{8E478EB2-0890-4188-8C1E-4D5BF850A885}" sibTransId="{A09E97A3-432F-4A1E-9C8C-522B51E8A108}"/>
    <dgm:cxn modelId="{57A06E07-B7E2-4E2B-8EA6-A5285E20E6AB}" type="presOf" srcId="{60C3366D-D121-4E34-BC44-04CBC24E4A51}" destId="{9B60F372-8B3B-44AA-B012-6D19227EFAA7}" srcOrd="0" destOrd="0" presId="urn:microsoft.com/office/officeart/2009/3/layout/IncreasingArrowsProcess"/>
    <dgm:cxn modelId="{A6E8284E-53FA-4696-A51E-177F5AD27CE0}" type="presOf" srcId="{7B4E7B04-1498-4E0C-9410-54A5D474D796}" destId="{60D7E6FB-0AC4-4D05-8D7A-D281C4B3E58D}" srcOrd="0" destOrd="0" presId="urn:microsoft.com/office/officeart/2009/3/layout/IncreasingArrowsProcess"/>
    <dgm:cxn modelId="{50365302-186F-490A-B2BE-FF843D9C13F4}" srcId="{46964FFA-B07C-44A2-992D-700595DD0450}" destId="{60C3366D-D121-4E34-BC44-04CBC24E4A51}" srcOrd="0" destOrd="0" parTransId="{492241CF-EC3E-4B57-9EEA-F00A99EB9CEE}" sibTransId="{AA739988-5AF8-4491-AD3D-0137024249E2}"/>
    <dgm:cxn modelId="{7DC84ADE-3C2C-4AEF-B66A-0563E0FF2798}" srcId="{5F4750E6-48EE-430F-AF2D-4E63F5CA4792}" destId="{46964FFA-B07C-44A2-992D-700595DD0450}" srcOrd="1" destOrd="0" parTransId="{5FA134EA-F6E7-4C4F-9BB3-EAE6BCF2E8E2}" sibTransId="{5EF9F270-FFA9-42DE-AA89-AFC9CBEB9879}"/>
    <dgm:cxn modelId="{91E0EE2A-DEF9-46D5-9B69-B5F9873EF7E6}" type="presOf" srcId="{4AFD6F7D-F965-41B2-B052-B4231257C2F6}" destId="{EC25F1B3-77BE-45CA-9D0E-9D2C517E639D}" srcOrd="0" destOrd="0" presId="urn:microsoft.com/office/officeart/2009/3/layout/IncreasingArrowsProcess"/>
    <dgm:cxn modelId="{7DCAD450-8AE1-4A82-A7ED-B5A57B31FECD}" type="presOf" srcId="{46964FFA-B07C-44A2-992D-700595DD0450}" destId="{F0242E07-5FE9-4248-A7CD-7C723681F5A9}" srcOrd="0" destOrd="0" presId="urn:microsoft.com/office/officeart/2009/3/layout/IncreasingArrowsProcess"/>
    <dgm:cxn modelId="{A3646714-DB72-4C5B-8C01-D6FA2223F572}" srcId="{5F4750E6-48EE-430F-AF2D-4E63F5CA4792}" destId="{4AFD6F7D-F965-41B2-B052-B4231257C2F6}" srcOrd="2" destOrd="0" parTransId="{9222882D-9EEA-49B9-9044-3508DBA78B3F}" sibTransId="{B3E114E1-BE1F-47B1-9C37-4650CA9E02EE}"/>
    <dgm:cxn modelId="{E42862C4-107E-43CC-9370-B3DC2EE6A81B}" srcId="{5F4750E6-48EE-430F-AF2D-4E63F5CA4792}" destId="{37602ECE-09BF-4125-834B-569E3970F5DF}" srcOrd="0" destOrd="0" parTransId="{FA64EC6A-AC9F-4DA4-82E8-3A5CAB2F43D6}" sibTransId="{7EC43934-167C-4E96-BB7A-A3B1939884B2}"/>
    <dgm:cxn modelId="{DB09FF8C-898D-4D83-B560-6D5F2D426378}" type="presOf" srcId="{37602ECE-09BF-4125-834B-569E3970F5DF}" destId="{86401793-FFCB-4B2C-8115-A21489A5A651}" srcOrd="0" destOrd="0" presId="urn:microsoft.com/office/officeart/2009/3/layout/IncreasingArrowsProcess"/>
    <dgm:cxn modelId="{5ECE0818-372B-4A11-890B-1C8C00B71360}" type="presOf" srcId="{EABA38F9-D6C4-461E-BAF3-28768A0E95D0}" destId="{EB4278BF-E0C6-4EE4-9AB1-4F5AFC1945B4}" srcOrd="0" destOrd="0" presId="urn:microsoft.com/office/officeart/2009/3/layout/IncreasingArrowsProcess"/>
    <dgm:cxn modelId="{4BD001EB-56D4-410D-84D8-E2EED46146A8}" type="presOf" srcId="{5F4750E6-48EE-430F-AF2D-4E63F5CA4792}" destId="{027BD86B-5743-4A23-A2A3-3A520021585A}" srcOrd="0" destOrd="0" presId="urn:microsoft.com/office/officeart/2009/3/layout/IncreasingArrowsProcess"/>
    <dgm:cxn modelId="{678A85F1-DC0A-48BB-972D-13D1330015E6}" type="presParOf" srcId="{027BD86B-5743-4A23-A2A3-3A520021585A}" destId="{86401793-FFCB-4B2C-8115-A21489A5A651}" srcOrd="0" destOrd="0" presId="urn:microsoft.com/office/officeart/2009/3/layout/IncreasingArrowsProcess"/>
    <dgm:cxn modelId="{AAE563C1-BC12-4087-B734-532A33C4D001}" type="presParOf" srcId="{027BD86B-5743-4A23-A2A3-3A520021585A}" destId="{60D7E6FB-0AC4-4D05-8D7A-D281C4B3E58D}" srcOrd="1" destOrd="0" presId="urn:microsoft.com/office/officeart/2009/3/layout/IncreasingArrowsProcess"/>
    <dgm:cxn modelId="{920592D1-DB8F-4923-94BC-E9BD1C97ABC6}" type="presParOf" srcId="{027BD86B-5743-4A23-A2A3-3A520021585A}" destId="{F0242E07-5FE9-4248-A7CD-7C723681F5A9}" srcOrd="2" destOrd="0" presId="urn:microsoft.com/office/officeart/2009/3/layout/IncreasingArrowsProcess"/>
    <dgm:cxn modelId="{E65F10EC-543D-4F7D-A0FF-50D13C2F75AD}" type="presParOf" srcId="{027BD86B-5743-4A23-A2A3-3A520021585A}" destId="{9B60F372-8B3B-44AA-B012-6D19227EFAA7}" srcOrd="3" destOrd="0" presId="urn:microsoft.com/office/officeart/2009/3/layout/IncreasingArrowsProcess"/>
    <dgm:cxn modelId="{5DEF673B-F0FE-4FF7-952E-A3C2375681C1}" type="presParOf" srcId="{027BD86B-5743-4A23-A2A3-3A520021585A}" destId="{EC25F1B3-77BE-45CA-9D0E-9D2C517E639D}" srcOrd="4" destOrd="0" presId="urn:microsoft.com/office/officeart/2009/3/layout/IncreasingArrowsProcess"/>
    <dgm:cxn modelId="{0A13680C-DAFD-4BB9-BF00-9B607C3C1FF7}" type="presParOf" srcId="{027BD86B-5743-4A23-A2A3-3A520021585A}" destId="{EB4278BF-E0C6-4EE4-9AB1-4F5AFC1945B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FB3C5-BC0B-45A7-9862-6E05CA8F4051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D3624190-D9CD-4F14-972B-7AEBC85F8C25}">
      <dgm:prSet phldrT="[Metin]" custT="1"/>
      <dgm:spPr/>
      <dgm:t>
        <a:bodyPr/>
        <a:lstStyle/>
        <a:p>
          <a:r>
            <a:rPr lang="tr-TR" sz="1800" b="1" dirty="0" smtClean="0"/>
            <a:t>Küresel Covid-19 salgını ve bulaşıcı hastalıklarla mücadele kapsamında yükseköğretim kurumlarında sağlıklı ve temiz ortamların geliştirilmesi, hijyen koşullarının sağlanması.</a:t>
          </a:r>
          <a:endParaRPr lang="tr-TR" sz="1800" b="1" dirty="0"/>
        </a:p>
      </dgm:t>
    </dgm:pt>
    <dgm:pt modelId="{797F8B5B-B1B9-4F4B-B135-ED2283CFE0CC}" type="parTrans" cxnId="{17A500B5-44A3-4C13-A67A-6A8222B145D5}">
      <dgm:prSet/>
      <dgm:spPr/>
      <dgm:t>
        <a:bodyPr/>
        <a:lstStyle/>
        <a:p>
          <a:endParaRPr lang="tr-TR" sz="2000" b="1"/>
        </a:p>
      </dgm:t>
    </dgm:pt>
    <dgm:pt modelId="{2D61FF0B-704E-4834-B123-0077DA71EEBE}" type="sibTrans" cxnId="{17A500B5-44A3-4C13-A67A-6A8222B145D5}">
      <dgm:prSet/>
      <dgm:spPr/>
      <dgm:t>
        <a:bodyPr/>
        <a:lstStyle/>
        <a:p>
          <a:endParaRPr lang="tr-TR" sz="2000" b="1"/>
        </a:p>
      </dgm:t>
    </dgm:pt>
    <dgm:pt modelId="{AD2734FD-A064-40B9-A009-BD2A20EFCE6E}">
      <dgm:prSet phldrT="[Metin]" custT="1"/>
      <dgm:spPr/>
      <dgm:t>
        <a:bodyPr/>
        <a:lstStyle/>
        <a:p>
          <a:r>
            <a:rPr lang="tr-TR" sz="1800" b="1" dirty="0" smtClean="0"/>
            <a:t>Enfeksiyon kontrol önlemlerinin uygulanması ve takibi için gerekli altyapının geliştirilmesine katkı sağlanması ve genel standartlara uyum sağlanması.</a:t>
          </a:r>
          <a:endParaRPr lang="tr-TR" sz="1800" b="1" dirty="0"/>
        </a:p>
      </dgm:t>
    </dgm:pt>
    <dgm:pt modelId="{6CBAEF99-6F8C-4030-A40B-D3389338953C}" type="parTrans" cxnId="{1C98029B-2D9C-4AF4-B4AD-FD1BD9AF4163}">
      <dgm:prSet/>
      <dgm:spPr/>
      <dgm:t>
        <a:bodyPr/>
        <a:lstStyle/>
        <a:p>
          <a:endParaRPr lang="tr-TR" sz="2000" b="1"/>
        </a:p>
      </dgm:t>
    </dgm:pt>
    <dgm:pt modelId="{FA840A64-85E1-443C-AB94-B81C542E1A1F}" type="sibTrans" cxnId="{1C98029B-2D9C-4AF4-B4AD-FD1BD9AF4163}">
      <dgm:prSet/>
      <dgm:spPr/>
      <dgm:t>
        <a:bodyPr/>
        <a:lstStyle/>
        <a:p>
          <a:endParaRPr lang="tr-TR" sz="2000" b="1"/>
        </a:p>
      </dgm:t>
    </dgm:pt>
    <dgm:pt modelId="{BA6E606E-A765-48BE-A095-A204C55A798F}" type="pres">
      <dgm:prSet presAssocID="{B2BFB3C5-BC0B-45A7-9862-6E05CA8F4051}" presName="compositeShape" presStyleCnt="0">
        <dgm:presLayoutVars>
          <dgm:dir/>
          <dgm:resizeHandles/>
        </dgm:presLayoutVars>
      </dgm:prSet>
      <dgm:spPr/>
    </dgm:pt>
    <dgm:pt modelId="{8831ED8E-85D2-4CBE-AE20-8AA360312673}" type="pres">
      <dgm:prSet presAssocID="{B2BFB3C5-BC0B-45A7-9862-6E05CA8F4051}" presName="pyramid" presStyleLbl="node1" presStyleIdx="0" presStyleCnt="1"/>
      <dgm:spPr/>
    </dgm:pt>
    <dgm:pt modelId="{EC05F2C5-EFC6-4A14-85DA-E48ADFC320BE}" type="pres">
      <dgm:prSet presAssocID="{B2BFB3C5-BC0B-45A7-9862-6E05CA8F4051}" presName="theList" presStyleCnt="0"/>
      <dgm:spPr/>
    </dgm:pt>
    <dgm:pt modelId="{F774726B-0BEE-47FE-97E5-CAF00DC1EF64}" type="pres">
      <dgm:prSet presAssocID="{D3624190-D9CD-4F14-972B-7AEBC85F8C25}" presName="aNode" presStyleLbl="fgAcc1" presStyleIdx="0" presStyleCnt="2" custScaleX="1546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D4F263-362D-4F28-B057-917F04BF8051}" type="pres">
      <dgm:prSet presAssocID="{D3624190-D9CD-4F14-972B-7AEBC85F8C25}" presName="aSpace" presStyleCnt="0"/>
      <dgm:spPr/>
    </dgm:pt>
    <dgm:pt modelId="{BDE2344D-05CF-4A1C-88C4-D58ABFA02881}" type="pres">
      <dgm:prSet presAssocID="{AD2734FD-A064-40B9-A009-BD2A20EFCE6E}" presName="aNode" presStyleLbl="fgAcc1" presStyleIdx="1" presStyleCnt="2" custScaleX="1593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034E1A-A879-422E-91E0-4916E49B0C9C}" type="pres">
      <dgm:prSet presAssocID="{AD2734FD-A064-40B9-A009-BD2A20EFCE6E}" presName="aSpace" presStyleCnt="0"/>
      <dgm:spPr/>
    </dgm:pt>
  </dgm:ptLst>
  <dgm:cxnLst>
    <dgm:cxn modelId="{17A500B5-44A3-4C13-A67A-6A8222B145D5}" srcId="{B2BFB3C5-BC0B-45A7-9862-6E05CA8F4051}" destId="{D3624190-D9CD-4F14-972B-7AEBC85F8C25}" srcOrd="0" destOrd="0" parTransId="{797F8B5B-B1B9-4F4B-B135-ED2283CFE0CC}" sibTransId="{2D61FF0B-704E-4834-B123-0077DA71EEBE}"/>
    <dgm:cxn modelId="{1A043086-5EF3-4280-BF00-2BAA78E65AC8}" type="presOf" srcId="{B2BFB3C5-BC0B-45A7-9862-6E05CA8F4051}" destId="{BA6E606E-A765-48BE-A095-A204C55A798F}" srcOrd="0" destOrd="0" presId="urn:microsoft.com/office/officeart/2005/8/layout/pyramid2"/>
    <dgm:cxn modelId="{ACB9F9C2-30A3-4745-A587-4D5D7CC6D40F}" type="presOf" srcId="{AD2734FD-A064-40B9-A009-BD2A20EFCE6E}" destId="{BDE2344D-05CF-4A1C-88C4-D58ABFA02881}" srcOrd="0" destOrd="0" presId="urn:microsoft.com/office/officeart/2005/8/layout/pyramid2"/>
    <dgm:cxn modelId="{1C98029B-2D9C-4AF4-B4AD-FD1BD9AF4163}" srcId="{B2BFB3C5-BC0B-45A7-9862-6E05CA8F4051}" destId="{AD2734FD-A064-40B9-A009-BD2A20EFCE6E}" srcOrd="1" destOrd="0" parTransId="{6CBAEF99-6F8C-4030-A40B-D3389338953C}" sibTransId="{FA840A64-85E1-443C-AB94-B81C542E1A1F}"/>
    <dgm:cxn modelId="{74ADFBDC-BD33-447A-94F1-2552C670B9B8}" type="presOf" srcId="{D3624190-D9CD-4F14-972B-7AEBC85F8C25}" destId="{F774726B-0BEE-47FE-97E5-CAF00DC1EF64}" srcOrd="0" destOrd="0" presId="urn:microsoft.com/office/officeart/2005/8/layout/pyramid2"/>
    <dgm:cxn modelId="{37BA8BB0-01BF-4921-A9EC-EA86A5548BC5}" type="presParOf" srcId="{BA6E606E-A765-48BE-A095-A204C55A798F}" destId="{8831ED8E-85D2-4CBE-AE20-8AA360312673}" srcOrd="0" destOrd="0" presId="urn:microsoft.com/office/officeart/2005/8/layout/pyramid2"/>
    <dgm:cxn modelId="{81D6E132-4183-4EAE-B97A-7C0837943456}" type="presParOf" srcId="{BA6E606E-A765-48BE-A095-A204C55A798F}" destId="{EC05F2C5-EFC6-4A14-85DA-E48ADFC320BE}" srcOrd="1" destOrd="0" presId="urn:microsoft.com/office/officeart/2005/8/layout/pyramid2"/>
    <dgm:cxn modelId="{5D1115C2-F36E-4598-95B7-68270BF2A779}" type="presParOf" srcId="{EC05F2C5-EFC6-4A14-85DA-E48ADFC320BE}" destId="{F774726B-0BEE-47FE-97E5-CAF00DC1EF64}" srcOrd="0" destOrd="0" presId="urn:microsoft.com/office/officeart/2005/8/layout/pyramid2"/>
    <dgm:cxn modelId="{981AAE97-FA27-4551-A140-79799509D5F0}" type="presParOf" srcId="{EC05F2C5-EFC6-4A14-85DA-E48ADFC320BE}" destId="{9DD4F263-362D-4F28-B057-917F04BF8051}" srcOrd="1" destOrd="0" presId="urn:microsoft.com/office/officeart/2005/8/layout/pyramid2"/>
    <dgm:cxn modelId="{E45F50CE-3043-4160-9C6B-7C66AB06C195}" type="presParOf" srcId="{EC05F2C5-EFC6-4A14-85DA-E48ADFC320BE}" destId="{BDE2344D-05CF-4A1C-88C4-D58ABFA02881}" srcOrd="2" destOrd="0" presId="urn:microsoft.com/office/officeart/2005/8/layout/pyramid2"/>
    <dgm:cxn modelId="{17F8F3D6-0D19-4402-8F4C-13F2160D0ECC}" type="presParOf" srcId="{EC05F2C5-EFC6-4A14-85DA-E48ADFC320BE}" destId="{7F034E1A-A879-422E-91E0-4916E49B0C9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01793-FFCB-4B2C-8115-A21489A5A651}">
      <dsp:nvSpPr>
        <dsp:cNvPr id="0" name=""/>
        <dsp:cNvSpPr/>
      </dsp:nvSpPr>
      <dsp:spPr>
        <a:xfrm>
          <a:off x="0" y="388996"/>
          <a:ext cx="8064896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46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1</a:t>
          </a:r>
          <a:endParaRPr lang="tr-TR" sz="2200" b="1" kern="1200" dirty="0"/>
        </a:p>
      </dsp:txBody>
      <dsp:txXfrm>
        <a:off x="0" y="682635"/>
        <a:ext cx="7771257" cy="587278"/>
      </dsp:txXfrm>
    </dsp:sp>
    <dsp:sp modelId="{60D7E6FB-0AC4-4D05-8D7A-D281C4B3E58D}">
      <dsp:nvSpPr>
        <dsp:cNvPr id="0" name=""/>
        <dsp:cNvSpPr/>
      </dsp:nvSpPr>
      <dsp:spPr>
        <a:xfrm>
          <a:off x="0" y="1294748"/>
          <a:ext cx="2483987" cy="226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Toplum sağlığını korumaya yönelik yönetimsel bir çerçeve oluşturmak.</a:t>
          </a:r>
          <a:endParaRPr lang="tr-TR" sz="2000" b="1" kern="1200" dirty="0"/>
        </a:p>
      </dsp:txBody>
      <dsp:txXfrm>
        <a:off x="0" y="1294748"/>
        <a:ext cx="2483987" cy="2262627"/>
      </dsp:txXfrm>
    </dsp:sp>
    <dsp:sp modelId="{F0242E07-5FE9-4248-A7CD-7C723681F5A9}">
      <dsp:nvSpPr>
        <dsp:cNvPr id="0" name=""/>
        <dsp:cNvSpPr/>
      </dsp:nvSpPr>
      <dsp:spPr>
        <a:xfrm>
          <a:off x="2483987" y="780514"/>
          <a:ext cx="5580908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7775370"/>
            <a:satOff val="13906"/>
            <a:lumOff val="3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46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2</a:t>
          </a:r>
          <a:endParaRPr lang="tr-TR" sz="2200" b="1" kern="1200" dirty="0"/>
        </a:p>
      </dsp:txBody>
      <dsp:txXfrm>
        <a:off x="2483987" y="1074153"/>
        <a:ext cx="5287269" cy="587278"/>
      </dsp:txXfrm>
    </dsp:sp>
    <dsp:sp modelId="{9B60F372-8B3B-44AA-B012-6D19227EFAA7}">
      <dsp:nvSpPr>
        <dsp:cNvPr id="0" name=""/>
        <dsp:cNvSpPr/>
      </dsp:nvSpPr>
      <dsp:spPr>
        <a:xfrm>
          <a:off x="2483987" y="1686267"/>
          <a:ext cx="2483987" cy="226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775370"/>
              <a:satOff val="13906"/>
              <a:lumOff val="3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Amaç ve hedeflerine ulaşmak için şartları tanımlamak.</a:t>
          </a:r>
          <a:endParaRPr lang="tr-TR" sz="2000" b="1" kern="1200" dirty="0"/>
        </a:p>
      </dsp:txBody>
      <dsp:txXfrm>
        <a:off x="2483987" y="1686267"/>
        <a:ext cx="2483987" cy="2262627"/>
      </dsp:txXfrm>
    </dsp:sp>
    <dsp:sp modelId="{EC25F1B3-77BE-45CA-9D0E-9D2C517E639D}">
      <dsp:nvSpPr>
        <dsp:cNvPr id="0" name=""/>
        <dsp:cNvSpPr/>
      </dsp:nvSpPr>
      <dsp:spPr>
        <a:xfrm>
          <a:off x="4967975" y="1172033"/>
          <a:ext cx="3096920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15550739"/>
            <a:satOff val="2781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46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3</a:t>
          </a:r>
          <a:endParaRPr lang="tr-TR" sz="2200" b="1" kern="1200" dirty="0"/>
        </a:p>
      </dsp:txBody>
      <dsp:txXfrm>
        <a:off x="4967975" y="1465672"/>
        <a:ext cx="2803281" cy="587278"/>
      </dsp:txXfrm>
    </dsp:sp>
    <dsp:sp modelId="{EB4278BF-E0C6-4EE4-9AB1-4F5AFC1945B4}">
      <dsp:nvSpPr>
        <dsp:cNvPr id="0" name=""/>
        <dsp:cNvSpPr/>
      </dsp:nvSpPr>
      <dsp:spPr>
        <a:xfrm>
          <a:off x="4967975" y="2077785"/>
          <a:ext cx="2483987" cy="2229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550739"/>
              <a:satOff val="27812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Toplum sağlığının korunmasına yönelik asgari hijyen ve sanitasyon standartlarına ulaşmaya yardımcı olmak.</a:t>
          </a:r>
          <a:endParaRPr lang="tr-TR" sz="2000" b="1" kern="1200" dirty="0"/>
        </a:p>
      </dsp:txBody>
      <dsp:txXfrm>
        <a:off x="4967975" y="2077785"/>
        <a:ext cx="2483987" cy="222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1ED8E-85D2-4CBE-AE20-8AA360312673}">
      <dsp:nvSpPr>
        <dsp:cNvPr id="0" name=""/>
        <dsp:cNvSpPr/>
      </dsp:nvSpPr>
      <dsp:spPr>
        <a:xfrm>
          <a:off x="630023" y="0"/>
          <a:ext cx="4102273" cy="619268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4726B-0BEE-47FE-97E5-CAF00DC1EF64}">
      <dsp:nvSpPr>
        <dsp:cNvPr id="0" name=""/>
        <dsp:cNvSpPr/>
      </dsp:nvSpPr>
      <dsp:spPr>
        <a:xfrm>
          <a:off x="1952291" y="619873"/>
          <a:ext cx="4124214" cy="2201307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Küresel Covid-19 salgını ve bulaşıcı hastalıklarla mücadele kapsamında yükseköğretim kurumlarında sağlıklı ve temiz ortamların geliştirilmesi, hijyen koşullarının sağlanması.</a:t>
          </a:r>
          <a:endParaRPr lang="tr-TR" sz="1800" b="1" kern="1200" dirty="0"/>
        </a:p>
      </dsp:txBody>
      <dsp:txXfrm>
        <a:off x="2059750" y="727332"/>
        <a:ext cx="3909296" cy="1986389"/>
      </dsp:txXfrm>
    </dsp:sp>
    <dsp:sp modelId="{BDE2344D-05CF-4A1C-88C4-D58ABFA02881}">
      <dsp:nvSpPr>
        <dsp:cNvPr id="0" name=""/>
        <dsp:cNvSpPr/>
      </dsp:nvSpPr>
      <dsp:spPr>
        <a:xfrm>
          <a:off x="1890069" y="3096344"/>
          <a:ext cx="4248659" cy="2201307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Enfeksiyon kontrol önlemlerinin uygulanması ve takibi için gerekli altyapının geliştirilmesine katkı sağlanması ve genel standartlara uyum sağlanması.</a:t>
          </a:r>
          <a:endParaRPr lang="tr-TR" sz="1800" b="1" kern="1200" dirty="0"/>
        </a:p>
      </dsp:txBody>
      <dsp:txXfrm>
        <a:off x="1997528" y="3203803"/>
        <a:ext cx="4033741" cy="1986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8B2FC7F-16C6-4B5C-8B7F-DAE0D27CA2ED}" type="datetime1">
              <a:rPr lang="tr-TR" smtClean="0"/>
              <a:pPr algn="r" rtl="0"/>
              <a:t>16.10.2020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tr-TR" smtClean="0"/>
              <a:pPr algn="r"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1CC6C54-1CF4-4AB4-84D8-BA55C737A701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EC1992-B7D4-446A-9702-5AA52CA394F7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2108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7B9D2C-5D32-45C2-A64F-4ABE02DDD7D8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91DE08-CA36-4992-BB88-87E0F80E16D6}" type="datetime1">
              <a:rPr lang="tr-TR" noProof="0" smtClean="0"/>
              <a:pPr/>
              <a:t>16.10.2020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9119" y="5410203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0408E-E761-4703-825E-0428F94523D3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28881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399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399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FF128077-407A-490D-9679-8EDC13F53386}" type="datetime1">
              <a:rPr lang="tr-TR" smtClean="0"/>
              <a:pPr/>
              <a:t>16.10.2020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7" indent="0" algn="l" rtl="0">
              <a:buNone/>
              <a:defRPr sz="2000" b="1"/>
            </a:lvl2pPr>
            <a:lvl3pPr marL="914415" indent="0" algn="l" rtl="0">
              <a:buNone/>
              <a:defRPr sz="1800" b="1"/>
            </a:lvl3pPr>
            <a:lvl4pPr marL="1371622" indent="0" algn="l" rtl="0">
              <a:buNone/>
              <a:defRPr sz="1600" b="1"/>
            </a:lvl4pPr>
            <a:lvl5pPr marL="1828831" indent="0" algn="l" rtl="0">
              <a:buNone/>
              <a:defRPr sz="1600" b="1"/>
            </a:lvl5pPr>
            <a:lvl6pPr marL="2286038" indent="0" algn="l" rtl="0">
              <a:buNone/>
              <a:defRPr sz="1600" b="1"/>
            </a:lvl6pPr>
            <a:lvl7pPr marL="2743246" indent="0" algn="l" rtl="0">
              <a:buNone/>
              <a:defRPr sz="1600" b="1"/>
            </a:lvl7pPr>
            <a:lvl8pPr marL="3200453" indent="0" algn="l" rtl="0">
              <a:buNone/>
              <a:defRPr sz="1600" b="1"/>
            </a:lvl8pPr>
            <a:lvl9pPr marL="3657661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399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7" indent="0" algn="l" rtl="0">
              <a:buNone/>
              <a:defRPr sz="2000" b="1"/>
            </a:lvl2pPr>
            <a:lvl3pPr marL="914415" indent="0" algn="l" rtl="0">
              <a:buNone/>
              <a:defRPr sz="1800" b="1"/>
            </a:lvl3pPr>
            <a:lvl4pPr marL="1371622" indent="0" algn="l" rtl="0">
              <a:buNone/>
              <a:defRPr sz="1600" b="1"/>
            </a:lvl4pPr>
            <a:lvl5pPr marL="1828831" indent="0" algn="l" rtl="0">
              <a:buNone/>
              <a:defRPr sz="1600" b="1"/>
            </a:lvl5pPr>
            <a:lvl6pPr marL="2286038" indent="0" algn="l" rtl="0">
              <a:buNone/>
              <a:defRPr sz="1600" b="1"/>
            </a:lvl6pPr>
            <a:lvl7pPr marL="2743246" indent="0" algn="l" rtl="0">
              <a:buNone/>
              <a:defRPr sz="1600" b="1"/>
            </a:lvl7pPr>
            <a:lvl8pPr marL="3200453" indent="0" algn="l" rtl="0">
              <a:buNone/>
              <a:defRPr sz="1600" b="1"/>
            </a:lvl8pPr>
            <a:lvl9pPr marL="3657661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399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B9CA931F-4E31-40C0-B258-B7613F666466}" type="datetime1">
              <a:rPr lang="tr-TR" smtClean="0"/>
              <a:pPr/>
              <a:t>16.10.2020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F7457F-9BFD-468B-9EDA-43BBCA36D012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26E9EC-CA8E-4278-8EC9-A4841AF97EC5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399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7" indent="0" algn="l" rtl="0">
              <a:buNone/>
              <a:defRPr sz="1200"/>
            </a:lvl2pPr>
            <a:lvl3pPr marL="914415" indent="0" algn="l" rtl="0">
              <a:buNone/>
              <a:defRPr sz="1000"/>
            </a:lvl3pPr>
            <a:lvl4pPr marL="1371622" indent="0" algn="l" rtl="0">
              <a:buNone/>
              <a:defRPr sz="900"/>
            </a:lvl4pPr>
            <a:lvl5pPr marL="1828831" indent="0" algn="l" rtl="0">
              <a:buNone/>
              <a:defRPr sz="900"/>
            </a:lvl5pPr>
            <a:lvl6pPr marL="2286038" indent="0" algn="l" rtl="0">
              <a:buNone/>
              <a:defRPr sz="900"/>
            </a:lvl6pPr>
            <a:lvl7pPr marL="2743246" indent="0" algn="l" rtl="0">
              <a:buNone/>
              <a:defRPr sz="900"/>
            </a:lvl7pPr>
            <a:lvl8pPr marL="3200453" indent="0" algn="l" rtl="0">
              <a:buNone/>
              <a:defRPr sz="900"/>
            </a:lvl8pPr>
            <a:lvl9pPr marL="3657661" indent="0" algn="l" rtl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D2C89C-8ED0-4ADD-9AD0-A0D712C4D9B8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399"/>
            </a:lvl1pPr>
            <a:lvl2pPr marL="457207" indent="0" algn="l" rtl="0">
              <a:buNone/>
              <a:defRPr sz="2801"/>
            </a:lvl2pPr>
            <a:lvl3pPr marL="914415" indent="0" algn="l" rtl="0">
              <a:buNone/>
              <a:defRPr sz="2399"/>
            </a:lvl3pPr>
            <a:lvl4pPr marL="1371622" indent="0" algn="l" rtl="0">
              <a:buNone/>
              <a:defRPr sz="2000"/>
            </a:lvl4pPr>
            <a:lvl5pPr marL="1828831" indent="0" algn="l" rtl="0">
              <a:buNone/>
              <a:defRPr sz="2000"/>
            </a:lvl5pPr>
            <a:lvl6pPr marL="2286038" indent="0" algn="l" rtl="0">
              <a:buNone/>
              <a:defRPr sz="2000"/>
            </a:lvl6pPr>
            <a:lvl7pPr marL="2743246" indent="0" algn="l" rtl="0">
              <a:buNone/>
              <a:defRPr sz="2000"/>
            </a:lvl7pPr>
            <a:lvl8pPr marL="3200453" indent="0" algn="l" rtl="0">
              <a:buNone/>
              <a:defRPr sz="2000"/>
            </a:lvl8pPr>
            <a:lvl9pPr marL="3657661" indent="0" algn="l" rtl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7" indent="0" algn="l" rtl="0">
              <a:buNone/>
              <a:defRPr sz="1200"/>
            </a:lvl2pPr>
            <a:lvl3pPr marL="914415" indent="0" algn="l" rtl="0">
              <a:buNone/>
              <a:defRPr sz="1000"/>
            </a:lvl3pPr>
            <a:lvl4pPr marL="1371622" indent="0" algn="l" rtl="0">
              <a:buNone/>
              <a:defRPr sz="900"/>
            </a:lvl4pPr>
            <a:lvl5pPr marL="1828831" indent="0" algn="l" rtl="0">
              <a:buNone/>
              <a:defRPr sz="900"/>
            </a:lvl5pPr>
            <a:lvl6pPr marL="2286038" indent="0" algn="l" rtl="0">
              <a:buNone/>
              <a:defRPr sz="900"/>
            </a:lvl6pPr>
            <a:lvl7pPr marL="2743246" indent="0" algn="l" rtl="0">
              <a:buNone/>
              <a:defRPr sz="900"/>
            </a:lvl7pPr>
            <a:lvl8pPr marL="3200453" indent="0" algn="l" rtl="0">
              <a:buNone/>
              <a:defRPr sz="900"/>
            </a:lvl8pPr>
            <a:lvl9pPr marL="3657661" indent="0" algn="l" rtl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13E90-0161-41A8-890C-F5CAE5A3CE22}" type="datetime1">
              <a:rPr lang="tr-TR" smtClean="0"/>
              <a:pPr/>
              <a:t>16.10.2020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2109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6171425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6123-25F7-49DA-9DAF-5C8218CD4493}" type="datetime1">
              <a:rPr lang="tr-TR" noProof="0" smtClean="0"/>
              <a:pPr/>
              <a:t>16.10.2020</a:t>
            </a:fld>
            <a:endParaRPr lang="tr-TR" noProof="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1" indent="-223841" algn="l" defTabSz="914415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63557" indent="-231779" algn="l" defTabSz="914415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36" indent="-219079" algn="l" defTabSz="914415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64" indent="-174628" algn="l" defTabSz="914415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305" indent="-173041" algn="l" defTabSz="914415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28" indent="-173739" algn="l" defTabSz="914415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67" indent="-173739" algn="l" defTabSz="914415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506" indent="-173739" algn="l" defTabSz="914415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45" indent="-173739" algn="l" defTabSz="914415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0" y="332656"/>
            <a:ext cx="7517298" cy="4248472"/>
          </a:xfrm>
        </p:spPr>
        <p:txBody>
          <a:bodyPr rtlCol="0"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STANDARDLARI  ENSTİTÜSÜ </a:t>
            </a:r>
            <a: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Türk Standardı TS 13811</a:t>
            </a:r>
            <a:b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Hijyen Ve Sanitasyon Yönetim Sistemi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39552" y="47251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BELGE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ÇALIŞMALARI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osya:Bartın Üniversitesi logosu.jpg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681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0349"/>
              </p:ext>
            </p:extLst>
          </p:nvPr>
        </p:nvGraphicFramePr>
        <p:xfrm>
          <a:off x="827584" y="2852936"/>
          <a:ext cx="7704857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719">
                  <a:extLst>
                    <a:ext uri="{9D8B030D-6E8A-4147-A177-3AD203B41FA5}">
                      <a16:colId xmlns:a16="http://schemas.microsoft.com/office/drawing/2014/main" val="883215910"/>
                    </a:ext>
                  </a:extLst>
                </a:gridCol>
                <a:gridCol w="2568569">
                  <a:extLst>
                    <a:ext uri="{9D8B030D-6E8A-4147-A177-3AD203B41FA5}">
                      <a16:colId xmlns:a16="http://schemas.microsoft.com/office/drawing/2014/main" val="3125307597"/>
                    </a:ext>
                  </a:extLst>
                </a:gridCol>
                <a:gridCol w="2568569">
                  <a:extLst>
                    <a:ext uri="{9D8B030D-6E8A-4147-A177-3AD203B41FA5}">
                      <a16:colId xmlns:a16="http://schemas.microsoft.com/office/drawing/2014/main" val="2381106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ADI-SOYADI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UNVANI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Görevi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03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Kadir ÇELİK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Fakülte Sekreteri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Başkan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60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Bayram TURİDİ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Tekniker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Üye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35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Tevfik GÜRSU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Bilgisayar İşletmeni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Üye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947586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394012" y="602045"/>
            <a:ext cx="4572000" cy="8651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TSE İSO ÇALIŞMA KOMİSYONU</a:t>
            </a:r>
            <a:r>
              <a:rPr lang="tr-T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BİRİMLERİ</a:t>
            </a:r>
            <a:endParaRPr lang="tr-TR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95936" y="1925305"/>
            <a:ext cx="156575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ALT BİRİM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4506"/>
              </p:ext>
            </p:extLst>
          </p:nvPr>
        </p:nvGraphicFramePr>
        <p:xfrm>
          <a:off x="2483768" y="476672"/>
          <a:ext cx="6408711" cy="6001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765">
                  <a:extLst>
                    <a:ext uri="{9D8B030D-6E8A-4147-A177-3AD203B41FA5}">
                      <a16:colId xmlns:a16="http://schemas.microsoft.com/office/drawing/2014/main" val="2611015337"/>
                    </a:ext>
                  </a:extLst>
                </a:gridCol>
                <a:gridCol w="2136473">
                  <a:extLst>
                    <a:ext uri="{9D8B030D-6E8A-4147-A177-3AD203B41FA5}">
                      <a16:colId xmlns:a16="http://schemas.microsoft.com/office/drawing/2014/main" val="1338364168"/>
                    </a:ext>
                  </a:extLst>
                </a:gridCol>
                <a:gridCol w="2136473">
                  <a:extLst>
                    <a:ext uri="{9D8B030D-6E8A-4147-A177-3AD203B41FA5}">
                      <a16:colId xmlns:a16="http://schemas.microsoft.com/office/drawing/2014/main" val="654374522"/>
                    </a:ext>
                  </a:extLst>
                </a:gridCol>
              </a:tblGrid>
              <a:tr h="142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ADI-SOYADI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UNVANI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Görevi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/>
                </a:tc>
                <a:extLst>
                  <a:ext uri="{0D108BD9-81ED-4DB2-BD59-A6C34878D82A}">
                    <a16:rowId xmlns:a16="http://schemas.microsoft.com/office/drawing/2014/main" val="1385923752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Turgay DELİALİOĞLU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Personel Daire Başkanı 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3090551012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Ali BULAMAÇCI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Strateji Gel. Daire Başkanı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05431796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Anıl ÇAM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Yapı İşl. Tek. Daire Başkanı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853934327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Hüseyin GÖL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Küt. Ve Dok. Daire Başkanı 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147592136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Yavuz ÇOMARLI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İdari Ve Mali İşl. Daire Başkanı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354242690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Feridun BADUR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Bil. İşl. Daire Başkanı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395614399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Ekrem KAYIŞ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Sağ. Kült. Ve Spor Daire Başkanı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407377408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Yusuf TÜRKAY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Öğr. İşl. Daire Başkanı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22121827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Nazan DEMİR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Sağ. Bil. Fakültesi Sekreter V.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Katılımcı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2725227725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Kadir ÇELİK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Fen Fakültesi Sekreteri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Üye</a:t>
                      </a:r>
                      <a:endParaRPr lang="tr-TR" sz="1600" b="1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97397230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>
                          <a:effectLst/>
                          <a:latin typeface="+mn-lt"/>
                        </a:rPr>
                        <a:t>Memduh ŞAHİN</a:t>
                      </a:r>
                      <a:endParaRPr lang="tr-T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Eğit. Fakültesi Sekreter V.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Katılımcı</a:t>
                      </a:r>
                      <a:endParaRPr lang="tr-TR" sz="1600" b="1" dirty="0">
                        <a:solidFill>
                          <a:srgbClr val="000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ctr"/>
                </a:tc>
                <a:extLst>
                  <a:ext uri="{0D108BD9-81ED-4DB2-BD59-A6C34878D82A}">
                    <a16:rowId xmlns:a16="http://schemas.microsoft.com/office/drawing/2014/main" val="1309475148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69435" y="2636912"/>
            <a:ext cx="1898660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UYGULAMA </a:t>
            </a:r>
            <a:endParaRPr lang="tr-TR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BİRİMİ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23606"/>
              </p:ext>
            </p:extLst>
          </p:nvPr>
        </p:nvGraphicFramePr>
        <p:xfrm>
          <a:off x="2411760" y="548680"/>
          <a:ext cx="5754370" cy="528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3713144200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3116892888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3753570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 dirty="0">
                          <a:effectLst/>
                        </a:rPr>
                        <a:t>Mehmet ÖZSAN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Müh. Mim. Tas. Fakülte Sekreteri 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Katılımcı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88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Murat DEDE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Spor Bil. Fakültesi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396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Mehmet ŞERBETÇİ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İsl. İlim. Fakültesi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Katılımcı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66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Refik ÜNVER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Bartın Orm. Fakültesi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Katılımcı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55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İlyas KARA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İkt. Ve İd. Bil. Fakültesi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Katılımcı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534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Ekrem ÖZTEKNECİ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Edebiyat Fakültesi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Katılımcı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544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Sema DÖNMEZ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 dirty="0">
                          <a:effectLst/>
                        </a:rPr>
                        <a:t>Yüksekokul Sekreteri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 dirty="0">
                          <a:effectLst/>
                        </a:rPr>
                        <a:t>Katılımcı</a:t>
                      </a:r>
                      <a:endParaRPr lang="tr-TR" sz="1800" b="1" dirty="0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3140662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69435" y="2636912"/>
            <a:ext cx="1898660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UYGULAMA </a:t>
            </a:r>
            <a:endParaRPr lang="tr-TR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BİRİMİ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22709"/>
              </p:ext>
            </p:extLst>
          </p:nvPr>
        </p:nvGraphicFramePr>
        <p:xfrm>
          <a:off x="2483768" y="692696"/>
          <a:ext cx="5753100" cy="55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265">
                  <a:extLst>
                    <a:ext uri="{9D8B030D-6E8A-4147-A177-3AD203B41FA5}">
                      <a16:colId xmlns:a16="http://schemas.microsoft.com/office/drawing/2014/main" val="2939869480"/>
                    </a:ext>
                  </a:extLst>
                </a:gridCol>
                <a:gridCol w="1588135">
                  <a:extLst>
                    <a:ext uri="{9D8B030D-6E8A-4147-A177-3AD203B41FA5}">
                      <a16:colId xmlns:a16="http://schemas.microsoft.com/office/drawing/2014/main" val="117971303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4118951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ADI-SOYADI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UNVANI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Görevi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5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Doç. Dr. Said CEYHAN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Genel Sekreter V.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9620" algn="r"/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Başkan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899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Vildan BAŞBUĞ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Tabip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095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Dr. Öğr. Üyesi Mahir GÜLEN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Öğretim Elemanı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934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Kadir ÇELİK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Fakülte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567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Mehmet ÖZSAN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Fakülte Sekreteri V.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215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Sema DÖNMEZ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Yüksekokul Sekreteri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633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Bayram TURİDİ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Tekniker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Üye</a:t>
                      </a:r>
                      <a:endParaRPr lang="tr-TR" sz="1800" b="1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1254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Tevfik GÜRSU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>
                          <a:effectLst/>
                        </a:rPr>
                        <a:t>Bilgisayar İşletmeni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tr-TR" sz="1800" b="1" dirty="0">
                          <a:effectLst/>
                        </a:rPr>
                        <a:t>Üye</a:t>
                      </a:r>
                      <a:endParaRPr lang="tr-TR" sz="1800" b="1" dirty="0">
                        <a:solidFill>
                          <a:srgbClr val="000080"/>
                        </a:solidFill>
                        <a:effectLst/>
                        <a:latin typeface="Times New Roman (WT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26816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543553" y="2636912"/>
            <a:ext cx="1550424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DENETİM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BİRİMİ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53913" y="1844824"/>
            <a:ext cx="2113831" cy="3960440"/>
          </a:xfrm>
          <a:prstGeom prst="verticalScroll">
            <a:avLst/>
          </a:prstGeom>
          <a:ln w="76200">
            <a:solidFill>
              <a:srgbClr val="00206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2">
                    <a:lumMod val="10000"/>
                  </a:schemeClr>
                </a:solidFill>
              </a:rPr>
              <a:t>PLANLA</a:t>
            </a:r>
          </a:p>
          <a:p>
            <a:pPr algn="ctr"/>
            <a:endParaRPr lang="tr-TR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411760" y="437763"/>
            <a:ext cx="6264697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/>
            <a:r>
              <a:rPr lang="tr-TR" sz="2400" b="1" dirty="0"/>
              <a:t>21.08.2020 tarihinde komisyon ikinci toplantısını yaptı.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411760" y="1561165"/>
            <a:ext cx="6264696" cy="3906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Toplantıda Hijyen ve Sanitasyon </a:t>
            </a:r>
            <a:r>
              <a:rPr lang="tr-T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Yönetim Sistemi Kalite Belgesinin dokümantasyon süreci kapsamında talimatlar, prosesler, planlar, politikalar, listeler, çizelgeler, formlar hazırlandı ve 01.09.2020 tarihinde uygulanmaya başlandı.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Hijyen </a:t>
            </a:r>
            <a:r>
              <a:rPr lang="tr-T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Sanitasyon Yönetim Sistemi kapsamında verilen eğitimler varsa söz konusu eğitimlerin belgelendirilmesine ve ileride verilecek olan eğitimlerin </a:t>
            </a:r>
            <a:r>
              <a:rPr lang="tr-T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planlanması yapıldı.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Komisyona </a:t>
            </a:r>
            <a:r>
              <a:rPr lang="tr-T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yeni üyeler dâhil edildi. </a:t>
            </a:r>
            <a:endParaRPr lang="tr-TR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ea typeface="Calibri" panose="020F0502020204030204" pitchFamily="34" charset="0"/>
              </a:rPr>
              <a:t>Üniversitenin web sayfasında Hijyen ve Sanitasyon Yönetim Sistemi ile alakalı </a:t>
            </a:r>
            <a:r>
              <a:rPr lang="tr-TR" b="1" dirty="0" smtClean="0">
                <a:latin typeface="+mj-lt"/>
                <a:ea typeface="Calibri" panose="020F0502020204030204" pitchFamily="34" charset="0"/>
              </a:rPr>
              <a:t>belgeler yayımlandı.</a:t>
            </a:r>
            <a:endParaRPr lang="tr-T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23758" y="1772816"/>
            <a:ext cx="2952328" cy="3960440"/>
          </a:xfrm>
          <a:prstGeom prst="verticalScroll">
            <a:avLst/>
          </a:prstGeom>
          <a:ln w="76200"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2">
                    <a:lumMod val="10000"/>
                  </a:schemeClr>
                </a:solidFill>
              </a:rPr>
              <a:t>PLANLA</a:t>
            </a:r>
          </a:p>
          <a:p>
            <a:pPr algn="ctr"/>
            <a:endParaRPr lang="tr-TR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03848" y="1124744"/>
            <a:ext cx="5616624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tr-TR" sz="2400" b="1" dirty="0"/>
              <a:t>28.08.2020 tarihinde komisyon üçüncü toplantısını yaptı.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059832" y="3068960"/>
            <a:ext cx="5544616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Yapılan toplantıda </a:t>
            </a: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yemekhanelerin durumu görüşüldü ve mevcut şartların durumu hakkında rapor oluşturulması için görevlendirme yapıldı.</a:t>
            </a:r>
            <a:endParaRPr lang="tr-T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63888" y="1052736"/>
            <a:ext cx="5256584" cy="466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Üniversitemizde bulunan bütün personele (akademik, idari ve sürekli işçi) 16.09.2020 tarihinde </a:t>
            </a:r>
            <a:r>
              <a:rPr lang="tr-TR" sz="20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Hijyen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 Sanitasyon Eğitimi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verildi. Verilen eğitim kayıt altına alınarak Üniversitemizin Youtube kanalında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yayınlanmış olup tüm birimlere eğitimin linki  gönderildi.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tr-T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21.09.2020 tarihinde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Üniversitemizin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mevcut temizlik malzemelerinin sayısının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artırıldı etiket basımı yapıldı ve renk kodlamasına uygun şekilde gerekli mekanlara yerleştirildi.</a:t>
            </a:r>
          </a:p>
        </p:txBody>
      </p:sp>
      <p:pic>
        <p:nvPicPr>
          <p:cNvPr id="2050" name="Picture 2" descr="Nöbet Yaz Detay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563888" cy="4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05651" y="4941168"/>
            <a:ext cx="15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UYGULA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792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öbet Yaz Detay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995936" cy="4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71600" y="5036492"/>
            <a:ext cx="15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UYGULA</a:t>
            </a:r>
            <a:endParaRPr lang="tr-TR" sz="2800" b="1" dirty="0"/>
          </a:p>
        </p:txBody>
      </p:sp>
      <p:sp>
        <p:nvSpPr>
          <p:cNvPr id="6" name="Dikdörtgen 5"/>
          <p:cNvSpPr/>
          <p:nvPr/>
        </p:nvSpPr>
        <p:spPr>
          <a:xfrm>
            <a:off x="3275854" y="620688"/>
            <a:ext cx="5688633" cy="88267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02.09.2020 tarihinde komisyonun </a:t>
            </a: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dördüncü </a:t>
            </a: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toplantısı yapıldı.</a:t>
            </a:r>
            <a:endParaRPr lang="tr-T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75855" y="2309592"/>
            <a:ext cx="565938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TSE tarından 04.09.2020 tarihinde İç Tetkik Eğitimi alındı ve eğitime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katılan 30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personele İç Tetkik Eğitimi Katılım Sertifikası verildi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tr-TR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Hijyen ve Sanitasyon Yönetim Sistemi El Kitabı hazırlandı.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Üniversitemiz Hijyen ve Sanitasyon Risk Raporu hazırlandı.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106" t="18200" r="32275" b="4802"/>
          <a:stretch/>
        </p:blipFill>
        <p:spPr>
          <a:xfrm>
            <a:off x="2051720" y="548680"/>
            <a:ext cx="4896544" cy="57916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11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82095"/>
              </p:ext>
            </p:extLst>
          </p:nvPr>
        </p:nvGraphicFramePr>
        <p:xfrm>
          <a:off x="1403648" y="1916832"/>
          <a:ext cx="6696743" cy="2844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755">
                  <a:extLst>
                    <a:ext uri="{9D8B030D-6E8A-4147-A177-3AD203B41FA5}">
                      <a16:colId xmlns:a16="http://schemas.microsoft.com/office/drawing/2014/main" val="1128119778"/>
                    </a:ext>
                  </a:extLst>
                </a:gridCol>
                <a:gridCol w="2232494">
                  <a:extLst>
                    <a:ext uri="{9D8B030D-6E8A-4147-A177-3AD203B41FA5}">
                      <a16:colId xmlns:a16="http://schemas.microsoft.com/office/drawing/2014/main" val="2776150839"/>
                    </a:ext>
                  </a:extLst>
                </a:gridCol>
                <a:gridCol w="2232494">
                  <a:extLst>
                    <a:ext uri="{9D8B030D-6E8A-4147-A177-3AD203B41FA5}">
                      <a16:colId xmlns:a16="http://schemas.microsoft.com/office/drawing/2014/main" val="3512610181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Adı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Gelen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Tamamlanan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781950"/>
                  </a:ext>
                </a:extLst>
              </a:tr>
              <a:tr h="403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El Kitabı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 Adet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484413"/>
                  </a:ext>
                </a:extLst>
              </a:tr>
              <a:tr h="403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Prosedür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 Adet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858845"/>
                  </a:ext>
                </a:extLst>
              </a:tr>
              <a:tr h="403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Talimat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170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158 Adet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350313"/>
                  </a:ext>
                </a:extLst>
              </a:tr>
              <a:tr h="826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Form, Plan, Çizelge, Liste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072285"/>
                  </a:ext>
                </a:extLst>
              </a:tr>
              <a:tr h="403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Proses Kartı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32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142109" y="764704"/>
            <a:ext cx="6859787" cy="151216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Hijyen ve Sanitasyon Yönetim Sistemi Kalite Belgesi alımı 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05.08.2020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tarihli ilk resmi yazışma yapıldı ve komisyonun ilk üyeleri belirlenerek çalışmalar başlatıldı.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83944"/>
              </p:ext>
            </p:extLst>
          </p:nvPr>
        </p:nvGraphicFramePr>
        <p:xfrm>
          <a:off x="1142109" y="2996951"/>
          <a:ext cx="6853236" cy="34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03">
                  <a:extLst>
                    <a:ext uri="{9D8B030D-6E8A-4147-A177-3AD203B41FA5}">
                      <a16:colId xmlns:a16="http://schemas.microsoft.com/office/drawing/2014/main" val="58767686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794633712"/>
                    </a:ext>
                  </a:extLst>
                </a:gridCol>
                <a:gridCol w="1839169">
                  <a:extLst>
                    <a:ext uri="{9D8B030D-6E8A-4147-A177-3AD203B41FA5}">
                      <a16:colId xmlns:a16="http://schemas.microsoft.com/office/drawing/2014/main" val="791450552"/>
                    </a:ext>
                  </a:extLst>
                </a:gridCol>
              </a:tblGrid>
              <a:tr h="445402">
                <a:tc>
                  <a:txBody>
                    <a:bodyPr/>
                    <a:lstStyle/>
                    <a:p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 ve Soyadı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Unvanı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37100"/>
                  </a:ext>
                </a:extLst>
              </a:tr>
              <a:tr h="768774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Said CEYHAN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 Sekreter V.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92239"/>
                  </a:ext>
                </a:extLst>
              </a:tr>
              <a:tr h="445402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Kadir ÇELİK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Fakülte Sekreteri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49083"/>
                  </a:ext>
                </a:extLst>
              </a:tr>
              <a:tr h="445402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Mehmet ÖZSAN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Fakülte Sekreteri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308"/>
                  </a:ext>
                </a:extLst>
              </a:tr>
              <a:tr h="445402">
                <a:tc>
                  <a:txBody>
                    <a:bodyPr/>
                    <a:lstStyle/>
                    <a:p>
                      <a:r>
                        <a:rPr lang="tr-TR" dirty="0" smtClean="0"/>
                        <a:t>Sema</a:t>
                      </a:r>
                      <a:r>
                        <a:rPr lang="tr-TR" baseline="0" dirty="0" smtClean="0"/>
                        <a:t> DÖNMEZ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Yüksekokul Sekreteri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1277"/>
                  </a:ext>
                </a:extLst>
              </a:tr>
              <a:tr h="445402">
                <a:tc>
                  <a:txBody>
                    <a:bodyPr/>
                    <a:lstStyle/>
                    <a:p>
                      <a:r>
                        <a:rPr lang="tr-TR" dirty="0" smtClean="0"/>
                        <a:t>Bayram</a:t>
                      </a:r>
                      <a:r>
                        <a:rPr lang="tr-TR" baseline="0" dirty="0" smtClean="0"/>
                        <a:t> TURİDİ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Tekniker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13157"/>
                  </a:ext>
                </a:extLst>
              </a:tr>
              <a:tr h="445402">
                <a:tc>
                  <a:txBody>
                    <a:bodyPr/>
                    <a:lstStyle/>
                    <a:p>
                      <a:r>
                        <a:rPr lang="tr-TR" dirty="0" smtClean="0"/>
                        <a:t>Tevfik GÜRSU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İşletmeni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Üye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9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44794" y="2086981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tr-TR" sz="2400" b="1" dirty="0"/>
              <a:t>18.09.2020 tarihinde İç </a:t>
            </a:r>
            <a:r>
              <a:rPr lang="tr-TR" sz="2400" b="1" dirty="0" smtClean="0"/>
              <a:t>Tetkik Soru Listesi, Kılavuzu ve  </a:t>
            </a:r>
            <a:r>
              <a:rPr lang="tr-TR" sz="2400" b="1" dirty="0"/>
              <a:t>Planı </a:t>
            </a:r>
            <a:r>
              <a:rPr lang="tr-TR" sz="2400" b="1" dirty="0" smtClean="0"/>
              <a:t>hazırlandı.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tr-TR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/>
              <a:t>Hazırlanan İç Tetkik dokümanları İç Tetkik Eğitimi Katılım Sertifikası alan ve İç Tetkiki gerçekleştirecek olan personele gönderildi.</a:t>
            </a:r>
          </a:p>
          <a:p>
            <a:pPr lvl="0" algn="just"/>
            <a:endParaRPr lang="tr-TR" sz="2400" b="1" dirty="0"/>
          </a:p>
        </p:txBody>
      </p:sp>
      <p:pic>
        <p:nvPicPr>
          <p:cNvPr id="6" name="Picture 2" descr="Nöbet Yaz Detay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" y="1604706"/>
            <a:ext cx="3779912" cy="4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89896" y="4941168"/>
            <a:ext cx="15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UYGULA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497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yvah Denetleme Var ~ Turgay Aks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273630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02095" y="4273932"/>
            <a:ext cx="229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KONTROL ET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38399" y="1750164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ea typeface="Calibri" panose="020F0502020204030204" pitchFamily="34" charset="0"/>
              </a:rPr>
              <a:t>22-24 Eylül 2020 tarihlerinde 23 ayrı hizmet binasında 11 ekip ve 27 personel tarafından 3 gün içinde İç </a:t>
            </a:r>
            <a:r>
              <a:rPr lang="tr-TR" sz="2400" b="1" dirty="0">
                <a:ea typeface="Calibri" panose="020F0502020204030204" pitchFamily="34" charset="0"/>
              </a:rPr>
              <a:t>Tetkik </a:t>
            </a:r>
            <a:r>
              <a:rPr lang="tr-TR" sz="2400" b="1" dirty="0" smtClean="0">
                <a:ea typeface="Calibri" panose="020F0502020204030204" pitchFamily="34" charset="0"/>
              </a:rPr>
              <a:t>yapıldı.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400" b="1" dirty="0"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ea typeface="Calibri" panose="020F0502020204030204" pitchFamily="34" charset="0"/>
              </a:rPr>
              <a:t>25 Eylül 2020 tarihinde Nihai İç Tetkik Raporu hazırlandı. </a:t>
            </a:r>
          </a:p>
          <a:p>
            <a:pPr algn="just"/>
            <a:endParaRPr lang="tr-TR" sz="2400" b="1" dirty="0" smtClean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vah Denetleme Var ~ Turgay Aks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05106"/>
            <a:ext cx="1800199" cy="1963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67544" y="278092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KONTROL ET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138399" y="175016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400" b="1" dirty="0">
              <a:ea typeface="Calibri" panose="020F0502020204030204" pitchFamily="34" charset="0"/>
            </a:endParaRPr>
          </a:p>
          <a:p>
            <a:pPr algn="just"/>
            <a:endParaRPr lang="tr-TR" sz="2400" b="1" dirty="0" smtClean="0">
              <a:ea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105106"/>
            <a:ext cx="6408713" cy="51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vah Denetleme Var ~ Turgay Aks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9" y="620687"/>
            <a:ext cx="1805109" cy="2090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18618" y="2492896"/>
            <a:ext cx="180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KONTROL ET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138399" y="175016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400" b="1" dirty="0">
              <a:ea typeface="Calibri" panose="020F0502020204030204" pitchFamily="34" charset="0"/>
            </a:endParaRPr>
          </a:p>
          <a:p>
            <a:pPr algn="just"/>
            <a:endParaRPr lang="tr-TR" sz="2400" b="1" dirty="0" smtClean="0">
              <a:ea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99" y="620688"/>
            <a:ext cx="5466049" cy="47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1840" y="2204864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b="1" dirty="0"/>
              <a:t>Yapılan İç Tetkik raporları incelendi </a:t>
            </a:r>
            <a:r>
              <a:rPr lang="tr-TR" sz="2400" b="1" dirty="0" smtClean="0"/>
              <a:t>ve kısa vadeli uygunsuzluklar için gerekli düzenlemeler yapıldı.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/>
              <a:t>Uzun vadedeki uygunsuzlukların çözülebilmesi için gerekli planlamalar yapıldı.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48819" t="19900" r="38582" b="38800"/>
          <a:stretch/>
        </p:blipFill>
        <p:spPr>
          <a:xfrm flipH="1">
            <a:off x="467544" y="980728"/>
            <a:ext cx="244827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Metin kutusu 9"/>
          <p:cNvSpPr txBox="1"/>
          <p:nvPr/>
        </p:nvSpPr>
        <p:spPr>
          <a:xfrm>
            <a:off x="580918" y="1484784"/>
            <a:ext cx="164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ÖNLEM AL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63888" y="1408603"/>
            <a:ext cx="4752528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02.10.2020 tarihinde Çalışma Komisyonu Alt Biriminin toplantısı yapıldı</a:t>
            </a: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tr-TR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sz="2400" b="1" dirty="0" smtClean="0"/>
              <a:t>13.10.2020 </a:t>
            </a:r>
            <a:r>
              <a:rPr lang="tr-TR" sz="2400" b="1" dirty="0"/>
              <a:t>tarihi itibariyle Üniversitemiz hizmetlerinden yararlanan bütün personel ve dış paydaşlara </a:t>
            </a:r>
            <a:r>
              <a:rPr lang="tr-TR" sz="2400" b="1" dirty="0" smtClean="0"/>
              <a:t>UBYS </a:t>
            </a:r>
            <a:r>
              <a:rPr lang="tr-TR" sz="2400" b="1" dirty="0"/>
              <a:t>üzerinden Memnuniyet Anketi yapılmaya </a:t>
            </a:r>
            <a:r>
              <a:rPr lang="tr-TR" sz="2400" b="1" dirty="0" smtClean="0"/>
              <a:t>başlandı ve halen devam etmektedir.</a:t>
            </a:r>
            <a:endParaRPr lang="tr-T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Nöbet Yaz Detay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779912" cy="4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899592" y="4941168"/>
            <a:ext cx="15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UYGULA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75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eni fikirler ODTÜ'de yarıştı | Arşiv | Halkbank Ko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64696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11560" y="2564904"/>
            <a:ext cx="7992888" cy="344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01.10.2020 </a:t>
            </a:r>
            <a:r>
              <a:rPr 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tarihinde TSE İSO 13118 Hijyen ve Sanitasyon Yönetim Sistemi Kalite Belgesi alınabilmesi için gerekli başvuru </a:t>
            </a: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yapıldı ve Dış Tetkik onayı alındı.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TSE tarafından gönderilen Tetkik Teyidi, Nihai Tetkik tarihi, Tetkik Programı ve Tetkik Heyeti ile ilgili onaylama yapıldı. </a:t>
            </a:r>
            <a:endParaRPr lang="tr-TR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21.10.2020-23.10.2020 tarihleri arasında TSE Denetim Ekibi Üniversitemizi ziyaret edecektir.</a:t>
            </a:r>
            <a:endParaRPr lang="tr-TR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3" cy="1296144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2700" b="1" dirty="0" smtClean="0"/>
              <a:t>Dış </a:t>
            </a:r>
            <a:r>
              <a:rPr lang="tr-TR" sz="2700" b="1" dirty="0"/>
              <a:t>Tetkik sırasında Üniversitemiz adına Savunma Ekibi oluşturuldu</a:t>
            </a:r>
            <a:r>
              <a:rPr lang="tr-TR" b="1" dirty="0"/>
              <a:t>.</a:t>
            </a:r>
            <a:br>
              <a:rPr lang="tr-TR" b="1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632848" cy="4320480"/>
          </a:xfrm>
        </p:spPr>
      </p:pic>
    </p:spTree>
    <p:extLst>
      <p:ext uri="{BB962C8B-B14F-4D97-AF65-F5344CB8AC3E}">
        <p14:creationId xmlns:p14="http://schemas.microsoft.com/office/powerpoint/2010/main" val="6015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y team spirit, knock the door if you are here! — Eyy takım ruhu,  geldiysen bir işaret ver! | sH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10625" cy="4665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771800" y="2816676"/>
            <a:ext cx="33137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 </a:t>
            </a:r>
          </a:p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tr-TR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tr-T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EDERİM…</a:t>
            </a:r>
            <a:endParaRPr lang="tr-TR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Komisyon Çalışmalarının Dayanakları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2107" y="2420888"/>
            <a:ext cx="6852578" cy="3598912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 Standartları Enstitüsü Belgelendirme Yönergesi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 Eğitim Bakanlığı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Kurumlarında Hijyen Şartlarının Geliştirilmesi ve Enfeksiyon Önleme Kontrol Kılavuzu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Kurumlarında Sağlıklı ve Temiz Ortamların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 Kılavuzu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95536" y="404664"/>
            <a:ext cx="770485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HİJYEN VE SANİTASYON YÖNETİM SİSTEMİ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STANDART BELGESİ AMAÇLARI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280097922"/>
              </p:ext>
            </p:extLst>
          </p:nvPr>
        </p:nvGraphicFramePr>
        <p:xfrm>
          <a:off x="755576" y="1397000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29347536"/>
              </p:ext>
            </p:extLst>
          </p:nvPr>
        </p:nvGraphicFramePr>
        <p:xfrm>
          <a:off x="2195736" y="476672"/>
          <a:ext cx="67687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0" y="2780928"/>
            <a:ext cx="3313152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YÖK</a:t>
            </a:r>
          </a:p>
          <a:p>
            <a:pPr algn="ctr"/>
            <a:r>
              <a:rPr lang="tr-TR" sz="2000" b="1" dirty="0" smtClean="0"/>
              <a:t> Sanayi ve Teknoloji Bakanlığı </a:t>
            </a:r>
          </a:p>
          <a:p>
            <a:pPr algn="ctr"/>
            <a:r>
              <a:rPr lang="tr-TR" sz="2000" b="1" dirty="0" smtClean="0"/>
              <a:t>Kılavuzu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644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şağı Ok Belirtme Çizgisi 4"/>
          <p:cNvSpPr/>
          <p:nvPr/>
        </p:nvSpPr>
        <p:spPr>
          <a:xfrm>
            <a:off x="755576" y="548680"/>
            <a:ext cx="7920880" cy="216024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Bartın </a:t>
            </a: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Üniversitesi’nin 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Standardı TS 13811  </a:t>
            </a:r>
            <a:endParaRPr lang="tr-TR" sz="2000" b="1" dirty="0" smtClean="0"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Hijyen ve Sanitasyonu </a:t>
            </a: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Belgesi Çalışmaları Amaçları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520" y="27089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Bartın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 Yeni YÖK yaklaşımı çerçevesinde yükseköğretim kurumlarında  yürütülen faaliyetlerin ve elde edilen çıktıların şeffaflık, ölçülebilirlik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karşılaştırılabilirlik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ölçütlerine uygun olarak,  kalitenin artırılması ve kalite güvence sisteminin geliştirilmesi ile her alanda sürekli iyileştirme ve bu iyileştirmenin devamlılığını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sağlamak,</a:t>
            </a:r>
          </a:p>
          <a:p>
            <a:pPr algn="just"/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13811 Hijyen ve Sanitasyon Yönetim Sistemi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 ile almış olduğu etkin önlemlerin yanında bu kapsamdaki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Belgeyi de alarak bir anlamda bu belgenin gereklerini tam anlamıyla yapmak ve bu kapsamındaki sürekli denetime hazır etkin işleyen kalite güvence sistemiyle öncü üniversitelerin arasında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olmak,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COVİD-19 </a:t>
            </a:r>
            <a:r>
              <a:rPr lang="tr-T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andemi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sürecinde eğitim ve öğretim faaliyetleri ile araştırmalarına ve topluma hizmet faaliyetlerine devam edebilmesi için güvenli kampüs ortamlarını sağlamak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TS 13811 Hijyen ve 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Sanitasyon </a:t>
            </a:r>
            <a:b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Ana Komisyonu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90556"/>
              </p:ext>
            </p:extLst>
          </p:nvPr>
        </p:nvGraphicFramePr>
        <p:xfrm>
          <a:off x="1115617" y="2420888"/>
          <a:ext cx="7128792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740">
                  <a:extLst>
                    <a:ext uri="{9D8B030D-6E8A-4147-A177-3AD203B41FA5}">
                      <a16:colId xmlns:a16="http://schemas.microsoft.com/office/drawing/2014/main" val="2805886472"/>
                    </a:ext>
                  </a:extLst>
                </a:gridCol>
                <a:gridCol w="2376526">
                  <a:extLst>
                    <a:ext uri="{9D8B030D-6E8A-4147-A177-3AD203B41FA5}">
                      <a16:colId xmlns:a16="http://schemas.microsoft.com/office/drawing/2014/main" val="2219323975"/>
                    </a:ext>
                  </a:extLst>
                </a:gridCol>
                <a:gridCol w="2376526">
                  <a:extLst>
                    <a:ext uri="{9D8B030D-6E8A-4147-A177-3AD203B41FA5}">
                      <a16:colId xmlns:a16="http://schemas.microsoft.com/office/drawing/2014/main" val="1458134563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C00000"/>
                          </a:solidFill>
                          <a:effectLst/>
                        </a:rPr>
                        <a:t>Doç. Dr. Said CEYHAN</a:t>
                      </a:r>
                      <a:endParaRPr lang="tr-T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C00000"/>
                          </a:solidFill>
                          <a:effectLst/>
                        </a:rPr>
                        <a:t>Genel Sekreter V.</a:t>
                      </a:r>
                      <a:endParaRPr lang="tr-T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C00000"/>
                          </a:solidFill>
                          <a:effectLst/>
                        </a:rPr>
                        <a:t>Başkan</a:t>
                      </a:r>
                      <a:endParaRPr lang="tr-T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63005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Dr. Öğr. Üyesi Mahir GÜLEN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İş Güvenliği Uzmanı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85775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Kadir ÇELİK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Fakülte Sekreteri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38019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Mehmet ÖZSAN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Fakülte Sekreteri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093937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Sema DÖNMEZ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MYO Sekreteri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6852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Vildan BAŞBUĞ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Kurum Doktoru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40285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Bayram TURİDİ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Tekniker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Üye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42886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Tevfik GÜRSU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Bilgisayar İşletmeni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Raportör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26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3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ey Kaydırma 6"/>
          <p:cNvSpPr/>
          <p:nvPr/>
        </p:nvSpPr>
        <p:spPr>
          <a:xfrm>
            <a:off x="315346" y="2132856"/>
            <a:ext cx="2240430" cy="3960440"/>
          </a:xfrm>
          <a:prstGeom prst="verticalScrol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2">
                    <a:lumMod val="10000"/>
                  </a:schemeClr>
                </a:solidFill>
              </a:rPr>
              <a:t>PLANLA</a:t>
            </a:r>
          </a:p>
          <a:p>
            <a:pPr algn="ctr"/>
            <a:endParaRPr lang="tr-TR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99792" y="332656"/>
            <a:ext cx="5827969" cy="12778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14.08.2020 tarihinde TSE </a:t>
            </a:r>
            <a:r>
              <a:rPr lang="tr-TR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İSO Hijyen ve Sanitasyon Kalite </a:t>
            </a:r>
            <a:r>
              <a:rPr lang="tr-TR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Belgesi Çalışma Komisyonu ilk toplantısını yaptı.</a:t>
            </a:r>
            <a:endParaRPr lang="tr-TR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699792" y="1988840"/>
            <a:ext cx="5827969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Hijyen ve Sanitasyon Yönetim Sistemi Kalite </a:t>
            </a:r>
            <a:r>
              <a:rPr lang="tr-T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belgesi hakkında gerekli </a:t>
            </a: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araştırmalar yapıldı, komisyonlar oluşturuldu </a:t>
            </a:r>
            <a:r>
              <a:rPr lang="tr-T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standart </a:t>
            </a: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temin edildi.</a:t>
            </a:r>
          </a:p>
          <a:p>
            <a:pPr algn="just">
              <a:lnSpc>
                <a:spcPct val="107000"/>
              </a:lnSpc>
            </a:pPr>
            <a:endParaRPr lang="tr-TR" sz="20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Çalışma </a:t>
            </a:r>
            <a:r>
              <a:rPr lang="tr-T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komisyonunda görev dağılımı yapıldı ve komisyon alt birimlere ayrıldı</a:t>
            </a: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tr-TR" sz="20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Komisyonda uygulama ve denetime ilişkin birimlerin yer, takvim ve görev dağılımı yapıldı.</a:t>
            </a:r>
          </a:p>
          <a:p>
            <a:pPr algn="just">
              <a:lnSpc>
                <a:spcPct val="107000"/>
              </a:lnSpc>
            </a:pPr>
            <a:endParaRPr lang="tr-TR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>
                <a:latin typeface="+mj-lt"/>
                <a:ea typeface="Calibri" panose="020F0502020204030204" pitchFamily="34" charset="0"/>
              </a:rPr>
              <a:t>Yapılan ve yapılacak olan çalışmalar kayıt altına alınıp arşivlenmeye </a:t>
            </a:r>
            <a:r>
              <a:rPr lang="tr-TR" sz="2000" b="1" dirty="0" smtClean="0">
                <a:latin typeface="+mj-lt"/>
                <a:ea typeface="Calibri" panose="020F0502020204030204" pitchFamily="34" charset="0"/>
              </a:rPr>
              <a:t>başlandı.</a:t>
            </a:r>
            <a:endParaRPr lang="tr-T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jital Mavi Tü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2_TF02895261_TF02895261" id="{2598FAA0-6486-4B57-A17E-AB0A19F7B3FF}" vid="{27613D1A-3BC7-4D3C-9448-64EF36778982}"/>
    </a:ext>
  </a:extLst>
</a:theme>
</file>

<file path=ppt/theme/theme2.xml><?xml version="1.0" encoding="utf-8"?>
<a:theme xmlns:a="http://schemas.openxmlformats.org/drawingml/2006/main" name="Office Teması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İş için dijital mavi tünel sunusu (geniş ekran)</Template>
  <TotalTime>0</TotalTime>
  <Words>1023</Words>
  <Application>Microsoft Office PowerPoint</Application>
  <PresentationFormat>Ekran Gösterisi (4:3)</PresentationFormat>
  <Paragraphs>283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Times New Roman (WT)</vt:lpstr>
      <vt:lpstr>Wingdings</vt:lpstr>
      <vt:lpstr>Dijital Mavi Tünel 16 x 9</vt:lpstr>
      <vt:lpstr>TÜRK STANDARDLARI  ENSTİTÜSÜ   Türk Standardı TS 13811  Hijyen Ve Sanitasyon Yönetim Sistemi</vt:lpstr>
      <vt:lpstr>Hijyen ve Sanitasyon Yönetim Sistemi Kalite Belgesi alımı için 05.08.2020 tarihli ilk resmi yazışma yapıldı ve komisyonun ilk üyeleri belirlenerek çalışmalar başlatıldı.</vt:lpstr>
      <vt:lpstr>Komisyon Çalışmalarının Dayanakları</vt:lpstr>
      <vt:lpstr>PowerPoint Sunusu</vt:lpstr>
      <vt:lpstr>PowerPoint Sunusu</vt:lpstr>
      <vt:lpstr>PowerPoint Sunusu</vt:lpstr>
      <vt:lpstr>PowerPoint Sunusu</vt:lpstr>
      <vt:lpstr>TS 13811 Hijyen ve Sanitasyon   Ana Komisyonu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Dış Tetkik sırasında Üniversitemiz adına Savunma Ekibi oluşturuldu.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2020-10-14T17:11:50Z</dcterms:created>
  <dcterms:modified xsi:type="dcterms:W3CDTF">2020-10-16T11:15:36Z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