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BBDEE-D59A-80D3-D614-B0C32E45AF3D}" v="754" dt="2025-01-03T10:13:52.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3.01.2025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3.01.2025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3.01.2025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3.01.2025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3.01.2025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3.01.2025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3.01.2025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3.01.2025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3.01.2025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3.01.2025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3.01.2025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072480-10DA-4FB4-BEAE-2A1DEA90F248}" type="datetimeFigureOut">
              <a:rPr lang="tr-TR" smtClean="0"/>
              <a:t>3.01.2025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Kariyer@bartin.edu.tr"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5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grafik tasarım içeren bir resim&#10;&#10;Açıklama otomatik olarak oluşturuldu">
            <a:extLst>
              <a:ext uri="{FF2B5EF4-FFF2-40B4-BE49-F238E27FC236}">
                <a16:creationId xmlns:a16="http://schemas.microsoft.com/office/drawing/2014/main" id="{ED321B51-1440-1D29-9CC4-5E864165353C}"/>
              </a:ext>
            </a:extLst>
          </p:cNvPr>
          <p:cNvPicPr>
            <a:picLocks noChangeAspect="1"/>
          </p:cNvPicPr>
          <p:nvPr/>
        </p:nvPicPr>
        <p:blipFill>
          <a:blip r:embed="rId2"/>
          <a:stretch>
            <a:fillRect/>
          </a:stretch>
        </p:blipFill>
        <p:spPr>
          <a:xfrm>
            <a:off x="643467" y="1438825"/>
            <a:ext cx="10905066" cy="3980349"/>
          </a:xfrm>
          <a:prstGeom prst="rect">
            <a:avLst/>
          </a:prstGeom>
        </p:spPr>
      </p:pic>
    </p:spTree>
    <p:extLst>
      <p:ext uri="{BB962C8B-B14F-4D97-AF65-F5344CB8AC3E}">
        <p14:creationId xmlns:p14="http://schemas.microsoft.com/office/powerpoint/2010/main" val="174861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descr="metin, ekran görüntüsü, marka, tasarım içeren bir resim&#10;&#10;Açıklama otomatik olarak oluşturuldu">
            <a:extLst>
              <a:ext uri="{FF2B5EF4-FFF2-40B4-BE49-F238E27FC236}">
                <a16:creationId xmlns:a16="http://schemas.microsoft.com/office/drawing/2014/main" id="{5A0A6C13-07D8-B704-C54E-597F19641302}"/>
              </a:ext>
            </a:extLst>
          </p:cNvPr>
          <p:cNvPicPr>
            <a:picLocks noGrp="1" noChangeAspect="1"/>
          </p:cNvPicPr>
          <p:nvPr>
            <p:ph idx="1"/>
          </p:nvPr>
        </p:nvPicPr>
        <p:blipFill>
          <a:blip r:embed="rId2"/>
          <a:srcRect t="54" r="-2" b="-2"/>
          <a:stretch/>
        </p:blipFill>
        <p:spPr>
          <a:xfrm>
            <a:off x="-6588" y="10"/>
            <a:ext cx="12198588" cy="6857990"/>
          </a:xfrm>
          <a:prstGeom prst="rect">
            <a:avLst/>
          </a:prstGeom>
        </p:spPr>
      </p:pic>
    </p:spTree>
    <p:extLst>
      <p:ext uri="{BB962C8B-B14F-4D97-AF65-F5344CB8AC3E}">
        <p14:creationId xmlns:p14="http://schemas.microsoft.com/office/powerpoint/2010/main" val="143289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Öğrencilerin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sigorta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primleri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Üniversite</a:t>
            </a:r>
            <a:r>
              <a:rPr lang="en-US" b="1" dirty="0">
                <a:solidFill>
                  <a:srgbClr val="FFFFFF"/>
                </a:solidFill>
                <a:latin typeface="Times New Roman"/>
                <a:cs typeface="Times New Roman"/>
              </a:rPr>
              <a:t> </a:t>
            </a:r>
            <a:r>
              <a:rPr lang="en-US" b="1" err="1">
                <a:solidFill>
                  <a:srgbClr val="FFFFFF"/>
                </a:solidFill>
                <a:latin typeface="Times New Roman"/>
                <a:cs typeface="Times New Roman"/>
              </a:rPr>
              <a:t>tarafından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karşılanıyor</a:t>
            </a:r>
            <a:r>
              <a:rPr lang="en-US" b="1" dirty="0">
                <a:solidFill>
                  <a:srgbClr val="FFFFFF"/>
                </a:solidFill>
                <a:latin typeface="Times New Roman"/>
                <a:cs typeface="Times New Roman"/>
              </a:rPr>
              <a:t> mu?</a:t>
            </a:r>
            <a:endParaRPr lang="tr-TR">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933440" y="2418080"/>
            <a:ext cx="5892799" cy="203132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tr-TR" dirty="0">
                <a:latin typeface="Times New Roman"/>
                <a:cs typeface="Times New Roman"/>
              </a:rPr>
              <a:t>Öğrencinin sigorta primi üniversite tarafından karşılanmaktadır. Dolayısıyla; staja kabul alan öğrencilerin bölümüne, daha önce staj yapıp yapmadığına, kaçıncı stajı olduğuna, gönüllü/zorunlu stajı olup olmadığına bakılmaksızın sigorta primleri üniversitemiz tarafından ödenmektedir.</a:t>
            </a:r>
          </a:p>
          <a:p>
            <a:pPr algn="ctr"/>
            <a:endParaRPr lang="tr-TR" dirty="0">
              <a:latin typeface="Times New Roman"/>
              <a:cs typeface="Times New Roman"/>
            </a:endParaRPr>
          </a:p>
        </p:txBody>
      </p:sp>
    </p:spTree>
    <p:extLst>
      <p:ext uri="{BB962C8B-B14F-4D97-AF65-F5344CB8AC3E}">
        <p14:creationId xmlns:p14="http://schemas.microsoft.com/office/powerpoint/2010/main" val="331186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İşverenler</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staja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kabul</a:t>
            </a:r>
            <a:r>
              <a:rPr lang="en-US" b="1" dirty="0">
                <a:solidFill>
                  <a:srgbClr val="FFFFFF"/>
                </a:solidFill>
                <a:latin typeface="Times New Roman"/>
                <a:cs typeface="Times New Roman"/>
              </a:rPr>
              <a:t> </a:t>
            </a:r>
            <a:r>
              <a:rPr lang="en-US" b="1" err="1">
                <a:solidFill>
                  <a:srgbClr val="FFFFFF"/>
                </a:solidFill>
                <a:latin typeface="Times New Roman"/>
                <a:cs typeface="Times New Roman"/>
              </a:rPr>
              <a:t>ettikleri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öğrencilerin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bilgilerini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Üniversiteye</a:t>
            </a:r>
            <a:r>
              <a:rPr lang="en-US" b="1" dirty="0">
                <a:solidFill>
                  <a:srgbClr val="FFFFFF"/>
                </a:solidFill>
                <a:latin typeface="Times New Roman"/>
                <a:cs typeface="Times New Roman"/>
              </a:rPr>
              <a:t> </a:t>
            </a:r>
            <a:r>
              <a:rPr lang="en-US" b="1" err="1">
                <a:solidFill>
                  <a:srgbClr val="FFFFFF"/>
                </a:solidFill>
                <a:latin typeface="Times New Roman"/>
                <a:cs typeface="Times New Roman"/>
              </a:rPr>
              <a:t>nasıl</a:t>
            </a:r>
            <a:r>
              <a:rPr lang="en-US" b="1" dirty="0">
                <a:solidFill>
                  <a:srgbClr val="FFFFFF"/>
                </a:solidFill>
                <a:latin typeface="Times New Roman"/>
                <a:cs typeface="Times New Roman"/>
              </a:rPr>
              <a:t> </a:t>
            </a:r>
            <a:r>
              <a:rPr lang="en-US" b="1" err="1">
                <a:solidFill>
                  <a:srgbClr val="FFFFFF"/>
                </a:solidFill>
                <a:latin typeface="Times New Roman"/>
                <a:cs typeface="Times New Roman"/>
              </a:rPr>
              <a:t>ulaştırıyor</a:t>
            </a:r>
            <a:r>
              <a:rPr lang="en-US" b="1" dirty="0">
                <a:solidFill>
                  <a:srgbClr val="FFFFFF"/>
                </a:solidFill>
                <a:latin typeface="Times New Roman"/>
                <a:cs typeface="Times New Roman"/>
              </a:rPr>
              <a:t>?</a:t>
            </a:r>
            <a:endParaRPr lang="tr-TR">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882640" y="1879600"/>
            <a:ext cx="5892799" cy="37702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tr-TR" sz="1700" dirty="0">
                <a:latin typeface="Times New Roman"/>
                <a:cs typeface="Times New Roman"/>
              </a:rPr>
              <a:t>Çok sayıda stajyer istihdam eden kamu kurumları (Bakanlıklar vb.) stajyerlerine tek tek belge vermek yerine staja kabul ettiği adaylara ilişkin bilgileri UBYS üzerinden üniversite yönetimleri ile paylaşıyorlar. </a:t>
            </a:r>
            <a:endParaRPr lang="tr-TR">
              <a:latin typeface="Times New Roman"/>
              <a:cs typeface="Times New Roman"/>
            </a:endParaRPr>
          </a:p>
          <a:p>
            <a:pPr algn="ctr"/>
            <a:r>
              <a:rPr lang="tr-TR" sz="1700" dirty="0">
                <a:latin typeface="Times New Roman"/>
                <a:cs typeface="Times New Roman"/>
              </a:rPr>
              <a:t>Üniversite yönetimlerinin, kendilerine ulaştırılan bu resmi yazıların ilgili birimlere dağıtımını ivedilikle yapmaları ve ilgili birimlerin konuyu takip etmeleri öğrencilerin mağduriyet yaşamaması bakımından önem arz etmektedir. </a:t>
            </a:r>
            <a:endParaRPr lang="tr-TR" dirty="0">
              <a:latin typeface="Times New Roman"/>
              <a:cs typeface="Times New Roman"/>
            </a:endParaRPr>
          </a:p>
          <a:p>
            <a:pPr algn="ctr"/>
            <a:endParaRPr lang="tr-TR" sz="1700" dirty="0">
              <a:latin typeface="Times New Roman"/>
              <a:cs typeface="Times New Roman"/>
            </a:endParaRPr>
          </a:p>
          <a:p>
            <a:pPr algn="ctr"/>
            <a:r>
              <a:rPr lang="tr-TR" sz="1700" dirty="0">
                <a:latin typeface="Times New Roman"/>
                <a:cs typeface="Times New Roman"/>
              </a:rPr>
              <a:t>Ancak, her kurum staja kabul edilen öğrencileri üniversitelere liste olarak göndermemektedir. Bu sebeple, öğrencilerinizden staja kabul aldıklarına dair işveren tarafından düzenlenmiş staja kabul belgesi talep edebilirsiniz.</a:t>
            </a:r>
            <a:endParaRPr lang="tr-TR" dirty="0">
              <a:latin typeface="Times New Roman"/>
              <a:cs typeface="Times New Roman"/>
            </a:endParaRPr>
          </a:p>
          <a:p>
            <a:pPr algn="ctr"/>
            <a:endParaRPr lang="tr-TR" dirty="0">
              <a:latin typeface="Avenir Next LT Pro"/>
            </a:endParaRPr>
          </a:p>
        </p:txBody>
      </p:sp>
    </p:spTree>
    <p:extLst>
      <p:ext uri="{BB962C8B-B14F-4D97-AF65-F5344CB8AC3E}">
        <p14:creationId xmlns:p14="http://schemas.microsoft.com/office/powerpoint/2010/main" val="326221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İşveren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staja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kabul</a:t>
            </a:r>
            <a:r>
              <a:rPr lang="en-US" b="1" dirty="0">
                <a:solidFill>
                  <a:srgbClr val="FFFFFF"/>
                </a:solidFill>
                <a:latin typeface="Times New Roman"/>
                <a:cs typeface="Times New Roman"/>
              </a:rPr>
              <a:t> </a:t>
            </a:r>
            <a:r>
              <a:rPr lang="en-US" b="1" err="1">
                <a:solidFill>
                  <a:srgbClr val="FFFFFF"/>
                </a:solidFill>
                <a:latin typeface="Times New Roman"/>
                <a:cs typeface="Times New Roman"/>
              </a:rPr>
              <a:t>edilen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Üniversitemiz</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öğrencisi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için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bir</a:t>
            </a:r>
            <a:r>
              <a:rPr lang="en-US" b="1" dirty="0">
                <a:solidFill>
                  <a:srgbClr val="FFFFFF"/>
                </a:solidFill>
                <a:latin typeface="Times New Roman"/>
                <a:cs typeface="Times New Roman"/>
              </a:rPr>
              <a:t> </a:t>
            </a:r>
            <a:r>
              <a:rPr lang="en-US" b="1" err="1">
                <a:solidFill>
                  <a:srgbClr val="FFFFFF"/>
                </a:solidFill>
                <a:latin typeface="Times New Roman"/>
                <a:cs typeface="Times New Roman"/>
              </a:rPr>
              <a:t>belge</a:t>
            </a:r>
            <a:r>
              <a:rPr lang="en-US" b="1" dirty="0">
                <a:solidFill>
                  <a:srgbClr val="FFFFFF"/>
                </a:solidFill>
                <a:latin typeface="Times New Roman"/>
                <a:cs typeface="Times New Roman"/>
              </a:rPr>
              <a:t> </a:t>
            </a:r>
            <a:r>
              <a:rPr lang="en-US" b="1" err="1">
                <a:solidFill>
                  <a:srgbClr val="FFFFFF"/>
                </a:solidFill>
                <a:latin typeface="Times New Roman"/>
                <a:cs typeface="Times New Roman"/>
              </a:rPr>
              <a:t>talep</a:t>
            </a:r>
            <a:r>
              <a:rPr lang="en-US" b="1" dirty="0">
                <a:solidFill>
                  <a:srgbClr val="FFFFFF"/>
                </a:solidFill>
                <a:latin typeface="Times New Roman"/>
                <a:cs typeface="Times New Roman"/>
              </a:rPr>
              <a:t> </a:t>
            </a:r>
            <a:r>
              <a:rPr lang="en-US" b="1" err="1">
                <a:solidFill>
                  <a:srgbClr val="FFFFFF"/>
                </a:solidFill>
                <a:latin typeface="Times New Roman"/>
                <a:cs typeface="Times New Roman"/>
              </a:rPr>
              <a:t>ediyor</a:t>
            </a:r>
            <a:r>
              <a:rPr lang="en-US" b="1" dirty="0">
                <a:solidFill>
                  <a:srgbClr val="FFFFFF"/>
                </a:solidFill>
                <a:latin typeface="Times New Roman"/>
                <a:cs typeface="Times New Roman"/>
              </a:rPr>
              <a:t>. </a:t>
            </a:r>
            <a:br>
              <a:rPr lang="en-US" b="1" dirty="0">
                <a:latin typeface="Times New Roman"/>
              </a:rPr>
            </a:br>
            <a:br>
              <a:rPr lang="en-US" b="1" dirty="0">
                <a:latin typeface="Times New Roman"/>
              </a:rPr>
            </a:br>
            <a:r>
              <a:rPr lang="en-US" b="1" dirty="0">
                <a:solidFill>
                  <a:srgbClr val="FFFFFF"/>
                </a:solidFill>
                <a:latin typeface="Times New Roman"/>
                <a:cs typeface="Times New Roman"/>
              </a:rPr>
              <a:t>Bu </a:t>
            </a:r>
            <a:r>
              <a:rPr lang="en-US" b="1" err="1">
                <a:solidFill>
                  <a:srgbClr val="FFFFFF"/>
                </a:solidFill>
                <a:latin typeface="Times New Roman"/>
                <a:cs typeface="Times New Roman"/>
              </a:rPr>
              <a:t>durumda</a:t>
            </a:r>
            <a:r>
              <a:rPr lang="en-US" b="1" dirty="0">
                <a:solidFill>
                  <a:srgbClr val="FFFFFF"/>
                </a:solidFill>
                <a:latin typeface="Times New Roman"/>
                <a:cs typeface="Times New Roman"/>
              </a:rPr>
              <a:t> ne </a:t>
            </a:r>
            <a:r>
              <a:rPr lang="en-US" b="1" err="1">
                <a:solidFill>
                  <a:srgbClr val="FFFFFF"/>
                </a:solidFill>
                <a:latin typeface="Times New Roman"/>
                <a:cs typeface="Times New Roman"/>
              </a:rPr>
              <a:t>yapmalıyız</a:t>
            </a:r>
            <a:r>
              <a:rPr lang="en-US" b="1" dirty="0">
                <a:solidFill>
                  <a:srgbClr val="FFFFFF"/>
                </a:solidFill>
                <a:latin typeface="Times New Roman"/>
                <a:cs typeface="Times New Roman"/>
              </a:rPr>
              <a:t>?</a:t>
            </a:r>
            <a:endParaRPr lang="tr-TR">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770880" y="2113280"/>
            <a:ext cx="589279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latin typeface="Times New Roman"/>
                <a:cs typeface="Times New Roman"/>
              </a:rPr>
              <a:t>Program kapsamında kabul alan öğrencilerimiz için varsa üniversitemize ait staj kabul formu/belgesi formatını kullanıyoruz.</a:t>
            </a:r>
            <a:endParaRPr lang="tr-TR">
              <a:latin typeface="Times New Roman"/>
              <a:cs typeface="Times New Roman"/>
            </a:endParaRPr>
          </a:p>
          <a:p>
            <a:pPr algn="ctr"/>
            <a:endParaRPr lang="tr-TR" dirty="0">
              <a:latin typeface="Times New Roman"/>
              <a:cs typeface="Times New Roman"/>
            </a:endParaRPr>
          </a:p>
          <a:p>
            <a:pPr algn="ctr"/>
            <a:r>
              <a:rPr lang="tr-TR" dirty="0">
                <a:latin typeface="Times New Roman"/>
                <a:cs typeface="Times New Roman"/>
              </a:rPr>
              <a:t>Böyle bir formatınız olmaması halinde (zorunlu stajı olmayan birimler için) öğrencinin ad, </a:t>
            </a:r>
            <a:r>
              <a:rPr lang="tr-TR" err="1">
                <a:latin typeface="Times New Roman"/>
                <a:cs typeface="Times New Roman"/>
              </a:rPr>
              <a:t>soyad</a:t>
            </a:r>
            <a:r>
              <a:rPr lang="tr-TR" dirty="0">
                <a:latin typeface="Times New Roman"/>
                <a:cs typeface="Times New Roman"/>
              </a:rPr>
              <a:t>, bölüm, sınıf ve staj dönemi vb. bilgilerini içeren bir belge oluşturduk. Bunu öğrenciye vererek işverenine ulaştırmasını rica ediyoruz.</a:t>
            </a:r>
            <a:endParaRPr lang="tr-TR">
              <a:latin typeface="Times New Roman"/>
              <a:cs typeface="Times New Roman"/>
            </a:endParaRPr>
          </a:p>
          <a:p>
            <a:pPr algn="ctr"/>
            <a:endParaRPr lang="tr-TR" dirty="0">
              <a:latin typeface="Avenir Next LT Pro"/>
            </a:endParaRPr>
          </a:p>
        </p:txBody>
      </p:sp>
    </p:spTree>
    <p:extLst>
      <p:ext uri="{BB962C8B-B14F-4D97-AF65-F5344CB8AC3E}">
        <p14:creationId xmlns:p14="http://schemas.microsoft.com/office/powerpoint/2010/main" val="366982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Staj</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sonrası</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öğrenciye</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ücret</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ödemesi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yapılıyor</a:t>
            </a:r>
            <a:r>
              <a:rPr lang="en-US" b="1" dirty="0">
                <a:solidFill>
                  <a:srgbClr val="FFFFFF"/>
                </a:solidFill>
                <a:latin typeface="Times New Roman"/>
                <a:cs typeface="Times New Roman"/>
              </a:rPr>
              <a:t> mu?</a:t>
            </a:r>
            <a:endParaRPr lang="tr-TR">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770880" y="2448560"/>
            <a:ext cx="58927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latin typeface="Times New Roman"/>
                <a:cs typeface="Times New Roman"/>
              </a:rPr>
              <a:t>Geçtiğimiz yıllarda staj sürecinde 3308 sayılı Mesleki Eğitim Kanununun 25. Maddesi hükmü gereğince stajyerlere asgari ücretin 1/3'ü kadar ücret ödenmişti.</a:t>
            </a:r>
            <a:endParaRPr lang="tr-TR">
              <a:latin typeface="Times New Roman"/>
              <a:cs typeface="Times New Roman"/>
            </a:endParaRPr>
          </a:p>
          <a:p>
            <a:pPr algn="ctr"/>
            <a:endParaRPr lang="tr-TR" dirty="0">
              <a:latin typeface="Times New Roman"/>
              <a:cs typeface="Times New Roman"/>
            </a:endParaRPr>
          </a:p>
          <a:p>
            <a:pPr algn="ctr"/>
            <a:r>
              <a:rPr lang="tr-TR" dirty="0">
                <a:latin typeface="Times New Roman"/>
                <a:cs typeface="Times New Roman"/>
              </a:rPr>
              <a:t>2023 yılı itibariyle bu rakam </a:t>
            </a:r>
            <a:r>
              <a:rPr lang="tr-TR" b="1" dirty="0">
                <a:latin typeface="Times New Roman"/>
                <a:cs typeface="Times New Roman"/>
              </a:rPr>
              <a:t>asgari ücrete </a:t>
            </a:r>
            <a:r>
              <a:rPr lang="tr-TR" dirty="0">
                <a:latin typeface="Times New Roman"/>
                <a:cs typeface="Times New Roman"/>
              </a:rPr>
              <a:t>yükseltilmişti.</a:t>
            </a:r>
            <a:endParaRPr lang="tr-TR">
              <a:latin typeface="Times New Roman"/>
              <a:cs typeface="Times New Roman"/>
            </a:endParaRPr>
          </a:p>
          <a:p>
            <a:pPr algn="ctr"/>
            <a:endParaRPr lang="tr-TR" dirty="0">
              <a:latin typeface="Times New Roman"/>
              <a:cs typeface="Times New Roman"/>
            </a:endParaRPr>
          </a:p>
        </p:txBody>
      </p:sp>
    </p:spTree>
    <p:extLst>
      <p:ext uri="{BB962C8B-B14F-4D97-AF65-F5344CB8AC3E}">
        <p14:creationId xmlns:p14="http://schemas.microsoft.com/office/powerpoint/2010/main" val="388549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Staj</a:t>
            </a:r>
            <a:r>
              <a:rPr lang="en-US" b="1" dirty="0">
                <a:solidFill>
                  <a:srgbClr val="FFFFFF"/>
                </a:solidFill>
                <a:latin typeface="Times New Roman"/>
                <a:cs typeface="Times New Roman"/>
              </a:rPr>
              <a:t> </a:t>
            </a:r>
            <a:r>
              <a:rPr lang="en-US" b="1" err="1">
                <a:solidFill>
                  <a:srgbClr val="FFFFFF"/>
                </a:solidFill>
                <a:latin typeface="Times New Roman"/>
                <a:cs typeface="Times New Roman"/>
              </a:rPr>
              <a:t>yapmak</a:t>
            </a:r>
            <a:r>
              <a:rPr lang="en-US" b="1" dirty="0">
                <a:solidFill>
                  <a:srgbClr val="FFFFFF"/>
                </a:solidFill>
                <a:latin typeface="Times New Roman"/>
                <a:cs typeface="Times New Roman"/>
              </a:rPr>
              <a:t> </a:t>
            </a:r>
            <a:r>
              <a:rPr lang="en-US" b="1" err="1">
                <a:solidFill>
                  <a:srgbClr val="FFFFFF"/>
                </a:solidFill>
                <a:latin typeface="Times New Roman"/>
                <a:cs typeface="Times New Roman"/>
              </a:rPr>
              <a:t>için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uygun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olduğum</a:t>
            </a:r>
            <a:r>
              <a:rPr lang="en-US" b="1" dirty="0">
                <a:solidFill>
                  <a:srgbClr val="FFFFFF"/>
                </a:solidFill>
                <a:latin typeface="Times New Roman"/>
                <a:cs typeface="Times New Roman"/>
              </a:rPr>
              <a:t> </a:t>
            </a:r>
            <a:r>
              <a:rPr lang="en-US" b="1" err="1">
                <a:solidFill>
                  <a:srgbClr val="FFFFFF"/>
                </a:solidFill>
                <a:latin typeface="Times New Roman"/>
                <a:cs typeface="Times New Roman"/>
              </a:rPr>
              <a:t>tarih</a:t>
            </a:r>
            <a:r>
              <a:rPr lang="en-US" b="1" dirty="0">
                <a:solidFill>
                  <a:srgbClr val="FFFFFF"/>
                </a:solidFill>
                <a:latin typeface="Times New Roman"/>
                <a:cs typeface="Times New Roman"/>
              </a:rPr>
              <a:t> </a:t>
            </a:r>
            <a:r>
              <a:rPr lang="en-US" b="1" err="1">
                <a:solidFill>
                  <a:srgbClr val="FFFFFF"/>
                </a:solidFill>
                <a:latin typeface="Times New Roman"/>
                <a:cs typeface="Times New Roman"/>
              </a:rPr>
              <a:t>aralıklarını</a:t>
            </a:r>
            <a:r>
              <a:rPr lang="en-US" b="1" dirty="0">
                <a:solidFill>
                  <a:srgbClr val="FFFFFF"/>
                </a:solidFill>
                <a:latin typeface="Times New Roman"/>
                <a:cs typeface="Times New Roman"/>
              </a:rPr>
              <a:t> </a:t>
            </a:r>
            <a:r>
              <a:rPr lang="en-US" b="1" err="1">
                <a:solidFill>
                  <a:srgbClr val="FFFFFF"/>
                </a:solidFill>
                <a:latin typeface="Times New Roman"/>
                <a:cs typeface="Times New Roman"/>
              </a:rPr>
              <a:t>işverenler</a:t>
            </a:r>
            <a:r>
              <a:rPr lang="en-US" b="1" dirty="0">
                <a:solidFill>
                  <a:srgbClr val="FFFFFF"/>
                </a:solidFill>
                <a:latin typeface="Times New Roman"/>
                <a:cs typeface="Times New Roman"/>
              </a:rPr>
              <a:t> </a:t>
            </a:r>
            <a:r>
              <a:rPr lang="en-US" b="1" err="1">
                <a:solidFill>
                  <a:srgbClr val="FFFFFF"/>
                </a:solidFill>
                <a:latin typeface="Times New Roman"/>
                <a:cs typeface="Times New Roman"/>
              </a:rPr>
              <a:t>ile</a:t>
            </a:r>
            <a:r>
              <a:rPr lang="en-US" b="1" dirty="0">
                <a:solidFill>
                  <a:srgbClr val="FFFFFF"/>
                </a:solidFill>
                <a:latin typeface="Times New Roman"/>
                <a:cs typeface="Times New Roman"/>
              </a:rPr>
              <a:t> </a:t>
            </a:r>
            <a:r>
              <a:rPr lang="en-US" b="1" err="1">
                <a:solidFill>
                  <a:srgbClr val="FFFFFF"/>
                </a:solidFill>
                <a:latin typeface="Times New Roman"/>
                <a:cs typeface="Times New Roman"/>
              </a:rPr>
              <a:t>nasıl</a:t>
            </a:r>
            <a:endParaRPr lang="tr-TR" b="1">
              <a:latin typeface="Times New Roman"/>
              <a:cs typeface="Times New Roman"/>
            </a:endParaRPr>
          </a:p>
          <a:p>
            <a:pPr algn="ctr"/>
            <a:r>
              <a:rPr lang="en-US" b="1" err="1">
                <a:solidFill>
                  <a:srgbClr val="FFFFFF"/>
                </a:solidFill>
                <a:latin typeface="Times New Roman"/>
                <a:cs typeface="Times New Roman"/>
              </a:rPr>
              <a:t>paylaşabilirim</a:t>
            </a:r>
            <a:r>
              <a:rPr lang="en-US" b="1" dirty="0">
                <a:solidFill>
                  <a:srgbClr val="FFFFFF"/>
                </a:solidFill>
                <a:latin typeface="Times New Roman"/>
                <a:cs typeface="Times New Roman"/>
              </a:rPr>
              <a:t>?</a:t>
            </a:r>
            <a:endParaRPr lang="tr-TR" b="1" dirty="0">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770880" y="1879600"/>
            <a:ext cx="589279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latin typeface="Times New Roman"/>
                <a:cs typeface="Times New Roman"/>
              </a:rPr>
              <a:t>Staj yapmak istediğin tarih aralıklarını Kariyer Kapısı’nda sol menüde yer alan </a:t>
            </a:r>
            <a:r>
              <a:rPr lang="tr-TR" b="1" dirty="0">
                <a:latin typeface="Times New Roman"/>
                <a:cs typeface="Times New Roman"/>
              </a:rPr>
              <a:t>“Staj Takvimlerim</a:t>
            </a:r>
            <a:r>
              <a:rPr lang="tr-TR" dirty="0">
                <a:latin typeface="Times New Roman"/>
                <a:cs typeface="Times New Roman"/>
              </a:rPr>
              <a:t>” sekmesine girerek işverenler ile paylaşabilirsin. </a:t>
            </a:r>
            <a:endParaRPr lang="tr-TR">
              <a:latin typeface="Times New Roman"/>
              <a:cs typeface="Times New Roman"/>
            </a:endParaRPr>
          </a:p>
          <a:p>
            <a:pPr algn="ctr"/>
            <a:endParaRPr lang="tr-TR">
              <a:latin typeface="Times New Roman"/>
              <a:cs typeface="Times New Roman"/>
            </a:endParaRPr>
          </a:p>
          <a:p>
            <a:pPr algn="ctr"/>
            <a:r>
              <a:rPr lang="tr-TR" dirty="0">
                <a:latin typeface="Times New Roman"/>
                <a:cs typeface="Times New Roman"/>
              </a:rPr>
              <a:t>Bu alanda </a:t>
            </a:r>
            <a:r>
              <a:rPr lang="tr-TR" b="1" dirty="0">
                <a:latin typeface="Times New Roman"/>
                <a:cs typeface="Times New Roman"/>
              </a:rPr>
              <a:t>en fazla 5 tane staj takvimi oluşturabilir</a:t>
            </a:r>
            <a:r>
              <a:rPr lang="tr-TR" dirty="0">
                <a:latin typeface="Times New Roman"/>
                <a:cs typeface="Times New Roman"/>
              </a:rPr>
              <a:t>, öncelik sırasını belirleyebilirsin. Bu bilgiler İşverenler ile de paylaşılacağından, sizlere staj teklifi gönderirken staj yapmayı tercih ettiğin dönemleri göz önünde bulunduracaklardır. </a:t>
            </a:r>
          </a:p>
          <a:p>
            <a:pPr algn="ctr"/>
            <a:endParaRPr lang="tr-TR" dirty="0">
              <a:latin typeface="Times New Roman"/>
              <a:cs typeface="Times New Roman"/>
            </a:endParaRPr>
          </a:p>
          <a:p>
            <a:pPr algn="ctr"/>
            <a:r>
              <a:rPr lang="tr-TR" dirty="0">
                <a:latin typeface="Times New Roman"/>
                <a:cs typeface="Times New Roman"/>
              </a:rPr>
              <a:t>Ancak oluşturacağın takvimler size farklı bir tarih için teklif iletilmesini engellemez.</a:t>
            </a:r>
            <a:endParaRPr lang="tr-TR" dirty="0"/>
          </a:p>
          <a:p>
            <a:pPr algn="ctr"/>
            <a:endParaRPr lang="tr-TR" b="1" dirty="0">
              <a:latin typeface="Times New Roman"/>
              <a:cs typeface="Times New Roman"/>
            </a:endParaRPr>
          </a:p>
          <a:p>
            <a:pPr algn="ctr"/>
            <a:endParaRPr lang="tr-TR" dirty="0">
              <a:latin typeface="Avenir Next LT Pro"/>
            </a:endParaRPr>
          </a:p>
        </p:txBody>
      </p:sp>
    </p:spTree>
    <p:extLst>
      <p:ext uri="{BB962C8B-B14F-4D97-AF65-F5344CB8AC3E}">
        <p14:creationId xmlns:p14="http://schemas.microsoft.com/office/powerpoint/2010/main" val="155449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İşverenler</a:t>
            </a:r>
            <a:r>
              <a:rPr lang="en-US" b="1" dirty="0">
                <a:solidFill>
                  <a:srgbClr val="FFFFFF"/>
                </a:solidFill>
                <a:latin typeface="Times New Roman"/>
                <a:cs typeface="Times New Roman"/>
              </a:rPr>
              <a:t> hangi </a:t>
            </a:r>
            <a:r>
              <a:rPr lang="en-US" b="1" err="1">
                <a:solidFill>
                  <a:srgbClr val="FFFFFF"/>
                </a:solidFill>
                <a:latin typeface="Times New Roman"/>
                <a:cs typeface="Times New Roman"/>
              </a:rPr>
              <a:t>kriterleri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göz</a:t>
            </a:r>
            <a:r>
              <a:rPr lang="en-US" b="1" dirty="0">
                <a:solidFill>
                  <a:srgbClr val="FFFFFF"/>
                </a:solidFill>
                <a:latin typeface="Times New Roman"/>
                <a:cs typeface="Times New Roman"/>
              </a:rPr>
              <a:t> </a:t>
            </a:r>
            <a:r>
              <a:rPr lang="en-US" b="1" err="1">
                <a:solidFill>
                  <a:srgbClr val="FFFFFF"/>
                </a:solidFill>
                <a:latin typeface="Times New Roman"/>
                <a:cs typeface="Times New Roman"/>
              </a:rPr>
              <a:t>önünde</a:t>
            </a:r>
            <a:r>
              <a:rPr lang="en-US" b="1" dirty="0">
                <a:solidFill>
                  <a:srgbClr val="FFFFFF"/>
                </a:solidFill>
                <a:latin typeface="Times New Roman"/>
                <a:cs typeface="Times New Roman"/>
              </a:rPr>
              <a:t> </a:t>
            </a:r>
            <a:r>
              <a:rPr lang="en-US" b="1" err="1">
                <a:solidFill>
                  <a:srgbClr val="FFFFFF"/>
                </a:solidFill>
                <a:latin typeface="Times New Roman"/>
                <a:cs typeface="Times New Roman"/>
              </a:rPr>
              <a:t>bulundurarak</a:t>
            </a:r>
            <a:r>
              <a:rPr lang="en-US" b="1" dirty="0">
                <a:solidFill>
                  <a:srgbClr val="FFFFFF"/>
                </a:solidFill>
                <a:latin typeface="Times New Roman"/>
                <a:cs typeface="Times New Roman"/>
              </a:rPr>
              <a:t> </a:t>
            </a:r>
            <a:r>
              <a:rPr lang="en-US" b="1" err="1">
                <a:solidFill>
                  <a:srgbClr val="FFFFFF"/>
                </a:solidFill>
                <a:latin typeface="Times New Roman"/>
                <a:cs typeface="Times New Roman"/>
              </a:rPr>
              <a:t>teklif</a:t>
            </a:r>
            <a:r>
              <a:rPr lang="en-US" b="1" dirty="0">
                <a:solidFill>
                  <a:srgbClr val="FFFFFF"/>
                </a:solidFill>
                <a:latin typeface="Times New Roman"/>
                <a:cs typeface="Times New Roman"/>
              </a:rPr>
              <a:t> </a:t>
            </a:r>
            <a:r>
              <a:rPr lang="en-US" b="1" err="1">
                <a:solidFill>
                  <a:srgbClr val="FFFFFF"/>
                </a:solidFill>
                <a:latin typeface="Times New Roman"/>
                <a:cs typeface="Times New Roman"/>
              </a:rPr>
              <a:t>gönderiyor</a:t>
            </a:r>
            <a:r>
              <a:rPr lang="en-US" b="1" dirty="0">
                <a:solidFill>
                  <a:srgbClr val="FFFFFF"/>
                </a:solidFill>
                <a:latin typeface="Times New Roman"/>
                <a:cs typeface="Times New Roman"/>
              </a:rPr>
              <a:t>?</a:t>
            </a:r>
            <a:endParaRPr lang="tr-TR" b="1">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872480" y="1859280"/>
            <a:ext cx="589279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latin typeface="Times New Roman"/>
                <a:cs typeface="Times New Roman"/>
              </a:rPr>
              <a:t>İşverenler, kurum ihtiyaçları doğrultusunda, adayların kişisel bilgilerini görmeksizin, </a:t>
            </a:r>
            <a:r>
              <a:rPr lang="tr-TR" b="1" dirty="0">
                <a:latin typeface="Times New Roman"/>
                <a:cs typeface="Times New Roman"/>
              </a:rPr>
              <a:t>adayların bölümlerini ve yetkinlik puanlarını </a:t>
            </a:r>
            <a:r>
              <a:rPr lang="tr-TR" dirty="0">
                <a:latin typeface="Times New Roman"/>
                <a:cs typeface="Times New Roman"/>
              </a:rPr>
              <a:t>göz önünde bulundurarak tekliflerini iletmektedir.</a:t>
            </a:r>
            <a:endParaRPr lang="tr-TR">
              <a:latin typeface="Times New Roman"/>
              <a:cs typeface="Times New Roman"/>
            </a:endParaRPr>
          </a:p>
          <a:p>
            <a:pPr algn="ctr"/>
            <a:endParaRPr lang="tr-TR">
              <a:latin typeface="Times New Roman"/>
              <a:cs typeface="Times New Roman"/>
            </a:endParaRPr>
          </a:p>
          <a:p>
            <a:pPr algn="ctr"/>
            <a:r>
              <a:rPr lang="tr-TR" dirty="0">
                <a:latin typeface="Times New Roman"/>
                <a:cs typeface="Times New Roman"/>
              </a:rPr>
              <a:t>Kariyer Kapısı’ndaki başvuru formuna yüklediğin belgelerin doğruluğu, bağlı olduğun yükseköğretim kurumunun kariyer merkezin ve ilgili diğer kurum ve kuruluşlarca kontrol edilmekte, uygunluğu teyit edilenler onaylanmakta diğerleri reddedilmekledir. </a:t>
            </a:r>
          </a:p>
          <a:p>
            <a:pPr algn="ctr"/>
            <a:endParaRPr lang="tr-TR" dirty="0">
              <a:latin typeface="Times New Roman"/>
              <a:cs typeface="Times New Roman"/>
            </a:endParaRPr>
          </a:p>
          <a:p>
            <a:pPr algn="ctr"/>
            <a:r>
              <a:rPr lang="tr-TR" dirty="0">
                <a:latin typeface="Times New Roman"/>
                <a:cs typeface="Times New Roman"/>
              </a:rPr>
              <a:t>Sadece kabul edilen belgeler yetkinlik puanlarının hesaplanmasına kullanılmaktadır.</a:t>
            </a:r>
            <a:endParaRPr lang="tr-TR" dirty="0"/>
          </a:p>
          <a:p>
            <a:pPr algn="ctr"/>
            <a:endParaRPr lang="tr-TR" dirty="0">
              <a:latin typeface="Avenir Next LT Pro"/>
            </a:endParaRPr>
          </a:p>
        </p:txBody>
      </p:sp>
    </p:spTree>
    <p:extLst>
      <p:ext uri="{BB962C8B-B14F-4D97-AF65-F5344CB8AC3E}">
        <p14:creationId xmlns:p14="http://schemas.microsoft.com/office/powerpoint/2010/main" val="326365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Teklifi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kabul</a:t>
            </a:r>
            <a:r>
              <a:rPr lang="en-US" b="1" dirty="0">
                <a:solidFill>
                  <a:srgbClr val="FFFFFF"/>
                </a:solidFill>
                <a:latin typeface="Times New Roman"/>
                <a:cs typeface="Times New Roman"/>
              </a:rPr>
              <a:t> </a:t>
            </a:r>
            <a:r>
              <a:rPr lang="en-US" b="1" err="1">
                <a:solidFill>
                  <a:srgbClr val="FFFFFF"/>
                </a:solidFill>
                <a:latin typeface="Times New Roman"/>
                <a:cs typeface="Times New Roman"/>
              </a:rPr>
              <a:t>ettikten</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sonraki</a:t>
            </a:r>
            <a:r>
              <a:rPr lang="en-US" b="1" dirty="0">
                <a:solidFill>
                  <a:srgbClr val="FFFFFF"/>
                </a:solidFill>
                <a:latin typeface="Times New Roman"/>
                <a:cs typeface="Times New Roman"/>
              </a:rPr>
              <a:t> </a:t>
            </a:r>
            <a:r>
              <a:rPr lang="en-US" b="1" err="1">
                <a:solidFill>
                  <a:srgbClr val="FFFFFF"/>
                </a:solidFill>
                <a:latin typeface="Times New Roman"/>
                <a:cs typeface="Times New Roman"/>
              </a:rPr>
              <a:t>aşama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nedir</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süreç</a:t>
            </a:r>
            <a:r>
              <a:rPr lang="en-US" b="1" dirty="0">
                <a:solidFill>
                  <a:srgbClr val="FFFFFF"/>
                </a:solidFill>
                <a:latin typeface="Times New Roman"/>
                <a:cs typeface="Times New Roman"/>
              </a:rPr>
              <a:t> </a:t>
            </a:r>
            <a:r>
              <a:rPr lang="en-US" b="1" err="1">
                <a:solidFill>
                  <a:srgbClr val="FFFFFF"/>
                </a:solidFill>
                <a:latin typeface="Times New Roman"/>
                <a:cs typeface="Times New Roman"/>
              </a:rPr>
              <a:t>nasıl</a:t>
            </a:r>
            <a:r>
              <a:rPr lang="en-US" b="1" dirty="0">
                <a:solidFill>
                  <a:srgbClr val="FFFFFF"/>
                </a:solidFill>
                <a:latin typeface="Times New Roman"/>
                <a:cs typeface="Times New Roman"/>
              </a:rPr>
              <a:t> </a:t>
            </a:r>
            <a:r>
              <a:rPr lang="en-US" b="1" err="1">
                <a:solidFill>
                  <a:srgbClr val="FFFFFF"/>
                </a:solidFill>
                <a:latin typeface="Times New Roman"/>
                <a:cs typeface="Times New Roman"/>
              </a:rPr>
              <a:t>ilerler</a:t>
            </a:r>
            <a:r>
              <a:rPr lang="en-US" b="1" dirty="0">
                <a:solidFill>
                  <a:srgbClr val="FFFFFF"/>
                </a:solidFill>
                <a:latin typeface="Times New Roman"/>
                <a:cs typeface="Times New Roman"/>
              </a:rPr>
              <a:t>?</a:t>
            </a:r>
            <a:endParaRPr lang="tr-TR" b="1">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892800" y="1706880"/>
            <a:ext cx="589279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1500" dirty="0">
                <a:latin typeface="Times New Roman"/>
                <a:cs typeface="Times New Roman"/>
              </a:rPr>
              <a:t>İşverenlerin büyük çoğunluğu sen teklifi kabul ettikten sonra farklı bir aşama yürütmez ve </a:t>
            </a:r>
            <a:r>
              <a:rPr lang="tr-TR" sz="1500" b="1" dirty="0">
                <a:latin typeface="Times New Roman"/>
                <a:cs typeface="Times New Roman"/>
              </a:rPr>
              <a:t>staja</a:t>
            </a:r>
            <a:r>
              <a:rPr lang="tr-TR" sz="1500" dirty="0">
                <a:latin typeface="Times New Roman"/>
                <a:cs typeface="Times New Roman"/>
              </a:rPr>
              <a:t> </a:t>
            </a:r>
            <a:r>
              <a:rPr lang="tr-TR" sz="1500" b="1" dirty="0">
                <a:latin typeface="Times New Roman"/>
                <a:cs typeface="Times New Roman"/>
              </a:rPr>
              <a:t>kabul işlemlerini (öğrenci belgen, sigorta giriş belgeni talep edilmesi vb. ) başlatır</a:t>
            </a:r>
            <a:r>
              <a:rPr lang="tr-TR" sz="1500" dirty="0">
                <a:latin typeface="Times New Roman"/>
                <a:cs typeface="Times New Roman"/>
              </a:rPr>
              <a:t>. Ancak kimi zaman işverenler, seni stajyer olarak konumlandıracakları pozisyona göre çevrim içi bir mülakat ile bazı beceri ve yetkinliklerini gözlemlemek ya da staj tarihinde öğrenciliğinin devam ettiğini teyit eden bilgileri paylaşmanızı isteyebilir. </a:t>
            </a:r>
            <a:endParaRPr lang="tr-TR">
              <a:latin typeface="Times New Roman"/>
              <a:cs typeface="Times New Roman"/>
            </a:endParaRPr>
          </a:p>
          <a:p>
            <a:pPr algn="ctr"/>
            <a:endParaRPr lang="tr-TR" sz="1500" dirty="0">
              <a:latin typeface="Times New Roman"/>
              <a:cs typeface="Times New Roman"/>
            </a:endParaRPr>
          </a:p>
          <a:p>
            <a:pPr algn="ctr"/>
            <a:r>
              <a:rPr lang="tr-TR" sz="1500" dirty="0">
                <a:latin typeface="Times New Roman"/>
                <a:cs typeface="Times New Roman"/>
              </a:rPr>
              <a:t>Bu gibi özel durumların yürütüldüğü aşama </a:t>
            </a:r>
            <a:r>
              <a:rPr lang="tr-TR" sz="1500" b="1" dirty="0">
                <a:latin typeface="Times New Roman"/>
                <a:cs typeface="Times New Roman"/>
              </a:rPr>
              <a:t>“ek değerleme aşaması” </a:t>
            </a:r>
            <a:r>
              <a:rPr lang="tr-TR" sz="1500" dirty="0">
                <a:latin typeface="Times New Roman"/>
                <a:cs typeface="Times New Roman"/>
              </a:rPr>
              <a:t>olarak adlandırılır ve “staja kabul işlemleri” bu aşamaların tamamlanmasını takiben başlattırılır. </a:t>
            </a:r>
            <a:endParaRPr lang="tr-TR">
              <a:latin typeface="Times New Roman"/>
              <a:cs typeface="Times New Roman"/>
            </a:endParaRPr>
          </a:p>
          <a:p>
            <a:pPr algn="ctr"/>
            <a:endParaRPr lang="tr-TR" sz="1500" dirty="0">
              <a:latin typeface="Times New Roman"/>
              <a:cs typeface="Times New Roman"/>
            </a:endParaRPr>
          </a:p>
          <a:p>
            <a:pPr algn="ctr"/>
            <a:r>
              <a:rPr lang="tr-TR" sz="1500" dirty="0">
                <a:latin typeface="Times New Roman"/>
                <a:cs typeface="Times New Roman"/>
              </a:rPr>
              <a:t>Staj kabulünden sonraki gelişmeleri "Aldığım Teklifler" sekmesi üzerinden ve işveren tarafından talep edildi ise “Mülakatlarım” bölümünden takip edebilirsin.</a:t>
            </a:r>
            <a:endParaRPr lang="tr-TR" dirty="0">
              <a:latin typeface="Times New Roman"/>
              <a:cs typeface="Times New Roman"/>
            </a:endParaRPr>
          </a:p>
          <a:p>
            <a:pPr algn="ctr"/>
            <a:endParaRPr lang="tr-TR" dirty="0">
              <a:latin typeface="Times New Roman"/>
              <a:cs typeface="Times New Roman"/>
            </a:endParaRPr>
          </a:p>
        </p:txBody>
      </p:sp>
    </p:spTree>
    <p:extLst>
      <p:ext uri="{BB962C8B-B14F-4D97-AF65-F5344CB8AC3E}">
        <p14:creationId xmlns:p14="http://schemas.microsoft.com/office/powerpoint/2010/main" val="6060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err="1">
                <a:solidFill>
                  <a:srgbClr val="FFFFFF"/>
                </a:solidFill>
                <a:latin typeface="Times New Roman"/>
                <a:cs typeface="Times New Roman"/>
              </a:rPr>
              <a:t>Staj</a:t>
            </a:r>
            <a:r>
              <a:rPr lang="en-US" dirty="0">
                <a:solidFill>
                  <a:srgbClr val="FFFFFF"/>
                </a:solidFill>
                <a:latin typeface="Times New Roman"/>
                <a:cs typeface="Times New Roman"/>
              </a:rPr>
              <a:t> </a:t>
            </a:r>
            <a:r>
              <a:rPr lang="en-US" err="1">
                <a:solidFill>
                  <a:srgbClr val="FFFFFF"/>
                </a:solidFill>
                <a:latin typeface="Times New Roman"/>
                <a:cs typeface="Times New Roman"/>
              </a:rPr>
              <a:t>kabulü</a:t>
            </a:r>
            <a:r>
              <a:rPr lang="en-US" dirty="0">
                <a:solidFill>
                  <a:srgbClr val="FFFFFF"/>
                </a:solidFill>
                <a:latin typeface="Times New Roman"/>
                <a:cs typeface="Times New Roman"/>
              </a:rPr>
              <a:t> </a:t>
            </a:r>
            <a:r>
              <a:rPr lang="en-US" err="1">
                <a:solidFill>
                  <a:srgbClr val="FFFFFF"/>
                </a:solidFill>
                <a:latin typeface="Times New Roman"/>
                <a:cs typeface="Times New Roman"/>
              </a:rPr>
              <a:t>aldıktan</a:t>
            </a:r>
            <a:r>
              <a:rPr lang="en-US" dirty="0">
                <a:solidFill>
                  <a:srgbClr val="FFFFFF"/>
                </a:solidFill>
                <a:latin typeface="Times New Roman"/>
                <a:cs typeface="Times New Roman"/>
              </a:rPr>
              <a:t> </a:t>
            </a:r>
            <a:r>
              <a:rPr lang="en-US" err="1">
                <a:solidFill>
                  <a:srgbClr val="FFFFFF"/>
                </a:solidFill>
                <a:latin typeface="Times New Roman"/>
                <a:cs typeface="Times New Roman"/>
              </a:rPr>
              <a:t>sonra</a:t>
            </a:r>
            <a:r>
              <a:rPr lang="en-US" dirty="0">
                <a:solidFill>
                  <a:srgbClr val="FFFFFF"/>
                </a:solidFill>
                <a:latin typeface="Times New Roman"/>
                <a:cs typeface="Times New Roman"/>
              </a:rPr>
              <a:t> </a:t>
            </a:r>
            <a:r>
              <a:rPr lang="en-US" err="1">
                <a:solidFill>
                  <a:srgbClr val="FFFFFF"/>
                </a:solidFill>
                <a:latin typeface="Times New Roman"/>
                <a:cs typeface="Times New Roman"/>
              </a:rPr>
              <a:t>işverenime</a:t>
            </a:r>
            <a:r>
              <a:rPr lang="en-US" dirty="0">
                <a:solidFill>
                  <a:srgbClr val="FFFFFF"/>
                </a:solidFill>
                <a:latin typeface="Times New Roman"/>
                <a:cs typeface="Times New Roman"/>
              </a:rPr>
              <a:t> hangi </a:t>
            </a:r>
            <a:r>
              <a:rPr lang="en-US" err="1">
                <a:solidFill>
                  <a:srgbClr val="FFFFFF"/>
                </a:solidFill>
                <a:latin typeface="Times New Roman"/>
                <a:cs typeface="Times New Roman"/>
              </a:rPr>
              <a:t>belgeleri</a:t>
            </a:r>
            <a:r>
              <a:rPr lang="en-US" dirty="0">
                <a:solidFill>
                  <a:srgbClr val="FFFFFF"/>
                </a:solidFill>
                <a:latin typeface="Times New Roman"/>
                <a:cs typeface="Times New Roman"/>
              </a:rPr>
              <a:t> </a:t>
            </a:r>
            <a:r>
              <a:rPr lang="en-US" err="1">
                <a:solidFill>
                  <a:srgbClr val="FFFFFF"/>
                </a:solidFill>
                <a:latin typeface="Times New Roman"/>
                <a:cs typeface="Times New Roman"/>
              </a:rPr>
              <a:t>iletmem</a:t>
            </a:r>
            <a:r>
              <a:rPr lang="en-US" dirty="0">
                <a:solidFill>
                  <a:srgbClr val="FFFFFF"/>
                </a:solidFill>
                <a:latin typeface="Times New Roman"/>
                <a:cs typeface="Times New Roman"/>
              </a:rPr>
              <a:t> </a:t>
            </a:r>
            <a:r>
              <a:rPr lang="en-US" err="1">
                <a:solidFill>
                  <a:srgbClr val="FFFFFF"/>
                </a:solidFill>
                <a:latin typeface="Times New Roman"/>
                <a:cs typeface="Times New Roman"/>
              </a:rPr>
              <a:t>gerekiyor</a:t>
            </a:r>
            <a:r>
              <a:rPr lang="en-US" dirty="0">
                <a:solidFill>
                  <a:srgbClr val="FFFFFF"/>
                </a:solidFill>
                <a:latin typeface="Times New Roman"/>
                <a:cs typeface="Times New Roman"/>
              </a:rPr>
              <a:t>?</a:t>
            </a:r>
            <a:endParaRPr lang="tr-TR">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882640" y="2164080"/>
            <a:ext cx="5892799"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latin typeface="Times New Roman"/>
                <a:cs typeface="Times New Roman"/>
              </a:rPr>
              <a:t>Staja ilişkin istenen belgeler ve izlenecek süreçler işverenden işverene değişebilmektedir. Dolayısıyla gerekli evrakları ve sürece ilişkin detaylar hakkında Kariyer Kapısı Platformundaki “</a:t>
            </a:r>
            <a:r>
              <a:rPr lang="tr-TR" b="1" dirty="0">
                <a:latin typeface="Times New Roman"/>
                <a:cs typeface="Times New Roman"/>
              </a:rPr>
              <a:t>Aldığım Teklifler” sayfasında yer alan Staj Sorumlusu ile iletişime geçmen önerilir.</a:t>
            </a:r>
            <a:endParaRPr lang="tr-TR" b="1">
              <a:latin typeface="Times New Roman"/>
              <a:cs typeface="Times New Roman"/>
            </a:endParaRPr>
          </a:p>
          <a:p>
            <a:pPr algn="ctr"/>
            <a:endParaRPr lang="tr-TR" b="1" dirty="0">
              <a:latin typeface="Times New Roman"/>
              <a:cs typeface="Times New Roman"/>
            </a:endParaRPr>
          </a:p>
          <a:p>
            <a:pPr algn="ctr"/>
            <a:endParaRPr lang="tr-TR" b="1" dirty="0">
              <a:latin typeface="Times New Roman"/>
              <a:cs typeface="Times New Roman"/>
            </a:endParaRPr>
          </a:p>
          <a:p>
            <a:pPr algn="ctr"/>
            <a:r>
              <a:rPr lang="tr-TR" dirty="0">
                <a:latin typeface="Times New Roman"/>
                <a:cs typeface="Times New Roman"/>
              </a:rPr>
              <a:t>Ancak; stajını yapacağın kurum/kuruluş ve staj tarihlerin kesinleştikten sonra mutlaka sigorta girişinin yapılması ve bu belgenin işverenin ile paylaşılması gerekmektedir.</a:t>
            </a:r>
            <a:endParaRPr lang="tr-TR">
              <a:latin typeface="Times New Roman"/>
              <a:cs typeface="Times New Roman"/>
            </a:endParaRPr>
          </a:p>
          <a:p>
            <a:pPr algn="ctr"/>
            <a:endParaRPr lang="tr-TR" sz="1500" dirty="0">
              <a:latin typeface="Times New Roman"/>
              <a:cs typeface="Times New Roman"/>
            </a:endParaRPr>
          </a:p>
        </p:txBody>
      </p:sp>
    </p:spTree>
    <p:extLst>
      <p:ext uri="{BB962C8B-B14F-4D97-AF65-F5344CB8AC3E}">
        <p14:creationId xmlns:p14="http://schemas.microsoft.com/office/powerpoint/2010/main" val="408833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DD081726-B4A7-3481-2190-04801F8F3655}"/>
              </a:ext>
            </a:extLst>
          </p:cNvPr>
          <p:cNvSpPr>
            <a:spLocks noGrp="1"/>
          </p:cNvSpPr>
          <p:nvPr>
            <p:ph type="title"/>
          </p:nvPr>
        </p:nvSpPr>
        <p:spPr>
          <a:xfrm>
            <a:off x="242910" y="291961"/>
            <a:ext cx="4626709" cy="6429270"/>
          </a:xfrm>
        </p:spPr>
        <p:txBody>
          <a:bodyPr vert="horz" lIns="91440" tIns="45720" rIns="91440" bIns="45720" rtlCol="0" anchor="ctr">
            <a:normAutofit/>
          </a:bodyPr>
          <a:lstStyle/>
          <a:p>
            <a:pPr algn="ctr"/>
            <a:r>
              <a:rPr lang="en-US" b="1" err="1">
                <a:solidFill>
                  <a:srgbClr val="FFFFFF"/>
                </a:solidFill>
                <a:latin typeface="Times New Roman"/>
                <a:cs typeface="Times New Roman"/>
              </a:rPr>
              <a:t>Onayladığım</a:t>
            </a:r>
            <a:r>
              <a:rPr lang="en-US" b="1" dirty="0">
                <a:solidFill>
                  <a:srgbClr val="FFFFFF"/>
                </a:solidFill>
                <a:latin typeface="Times New Roman"/>
                <a:cs typeface="Times New Roman"/>
              </a:rPr>
              <a:t> </a:t>
            </a:r>
            <a:r>
              <a:rPr lang="en-US" b="1" err="1">
                <a:solidFill>
                  <a:srgbClr val="FFFFFF"/>
                </a:solidFill>
                <a:latin typeface="Times New Roman"/>
                <a:cs typeface="Times New Roman"/>
              </a:rPr>
              <a:t>bir</a:t>
            </a:r>
            <a:r>
              <a:rPr lang="en-US" b="1" dirty="0">
                <a:solidFill>
                  <a:srgbClr val="FFFFFF"/>
                </a:solidFill>
                <a:latin typeface="Times New Roman"/>
                <a:cs typeface="Times New Roman"/>
              </a:rPr>
              <a:t> </a:t>
            </a:r>
            <a:r>
              <a:rPr lang="en-US" b="1" err="1">
                <a:solidFill>
                  <a:srgbClr val="FFFFFF"/>
                </a:solidFill>
                <a:latin typeface="Times New Roman"/>
                <a:cs typeface="Times New Roman"/>
              </a:rPr>
              <a:t>staja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gitmemem</a:t>
            </a:r>
            <a:r>
              <a:rPr lang="en-US" b="1" dirty="0">
                <a:solidFill>
                  <a:srgbClr val="FFFFFF"/>
                </a:solidFill>
                <a:latin typeface="Times New Roman"/>
                <a:cs typeface="Times New Roman"/>
              </a:rPr>
              <a:t> </a:t>
            </a:r>
            <a:r>
              <a:rPr lang="en-US" b="1" err="1">
                <a:solidFill>
                  <a:srgbClr val="FFFFFF"/>
                </a:solidFill>
                <a:latin typeface="Times New Roman"/>
                <a:cs typeface="Times New Roman"/>
              </a:rPr>
              <a:t>veya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yarıda</a:t>
            </a:r>
            <a:r>
              <a:rPr lang="en-US" b="1" dirty="0">
                <a:solidFill>
                  <a:srgbClr val="FFFFFF"/>
                </a:solidFill>
                <a:latin typeface="Times New Roman"/>
                <a:cs typeface="Times New Roman"/>
              </a:rPr>
              <a:t> </a:t>
            </a:r>
            <a:r>
              <a:rPr lang="en-US" b="1" err="1">
                <a:solidFill>
                  <a:srgbClr val="FFFFFF"/>
                </a:solidFill>
                <a:latin typeface="Times New Roman"/>
                <a:cs typeface="Times New Roman"/>
              </a:rPr>
              <a:t>bırakmam</a:t>
            </a:r>
            <a:r>
              <a:rPr lang="en-US" b="1" dirty="0">
                <a:solidFill>
                  <a:srgbClr val="FFFFFF"/>
                </a:solidFill>
                <a:latin typeface="Times New Roman"/>
                <a:cs typeface="Times New Roman"/>
              </a:rPr>
              <a:t> </a:t>
            </a:r>
            <a:r>
              <a:rPr lang="en-US" b="1" err="1">
                <a:solidFill>
                  <a:srgbClr val="FFFFFF"/>
                </a:solidFill>
                <a:latin typeface="Times New Roman"/>
                <a:cs typeface="Times New Roman"/>
              </a:rPr>
              <a:t>halinde</a:t>
            </a:r>
            <a:r>
              <a:rPr lang="en-US" b="1" dirty="0">
                <a:solidFill>
                  <a:srgbClr val="FFFFFF"/>
                </a:solidFill>
                <a:latin typeface="Times New Roman"/>
                <a:cs typeface="Times New Roman"/>
              </a:rPr>
              <a:t> ne </a:t>
            </a:r>
            <a:r>
              <a:rPr lang="en-US" b="1" err="1">
                <a:solidFill>
                  <a:srgbClr val="FFFFFF"/>
                </a:solidFill>
                <a:latin typeface="Times New Roman"/>
                <a:cs typeface="Times New Roman"/>
              </a:rPr>
              <a:t>olur</a:t>
            </a:r>
            <a:r>
              <a:rPr lang="en-US" b="1" dirty="0">
                <a:solidFill>
                  <a:srgbClr val="FFFFFF"/>
                </a:solidFill>
                <a:latin typeface="Times New Roman"/>
                <a:cs typeface="Times New Roman"/>
              </a:rPr>
              <a:t>?</a:t>
            </a:r>
            <a:endParaRPr lang="tr-TR" b="1">
              <a:latin typeface="Times New Roman"/>
              <a:cs typeface="Times New Roman"/>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B8FF96D0-F6EE-CC4D-61C2-3DFB6F120F28}"/>
              </a:ext>
            </a:extLst>
          </p:cNvPr>
          <p:cNvSpPr txBox="1"/>
          <p:nvPr/>
        </p:nvSpPr>
        <p:spPr>
          <a:xfrm>
            <a:off x="5892800" y="2519680"/>
            <a:ext cx="5892799"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latin typeface="Times New Roman"/>
                <a:cs typeface="Times New Roman"/>
              </a:rPr>
              <a:t>Staj teklifini kabul ettikten sonra stajını iptal etmek istersen kabul aldığın kuruma mazeretinizi beyan ederek sürecinin sonlandırılmasını talep etmelisin. </a:t>
            </a:r>
            <a:endParaRPr lang="tr-TR">
              <a:latin typeface="Times New Roman"/>
              <a:cs typeface="Times New Roman"/>
            </a:endParaRPr>
          </a:p>
          <a:p>
            <a:pPr algn="ctr"/>
            <a:endParaRPr lang="tr-TR" dirty="0">
              <a:latin typeface="Times New Roman"/>
              <a:cs typeface="Times New Roman"/>
            </a:endParaRPr>
          </a:p>
          <a:p>
            <a:pPr algn="ctr"/>
            <a:r>
              <a:rPr lang="tr-TR" dirty="0">
                <a:latin typeface="Times New Roman"/>
                <a:cs typeface="Times New Roman"/>
              </a:rPr>
              <a:t>Mazeret bildirilmeksizin iptal edilen/yarıda bırakılan stajlar, ilgili işveren tarafından stajyerin sistemdeki profiline işlenir ve bu durum diğer işverenler tarafından görüntülenebilir.</a:t>
            </a:r>
            <a:endParaRPr lang="tr-TR" dirty="0"/>
          </a:p>
          <a:p>
            <a:pPr algn="ctr"/>
            <a:endParaRPr lang="tr-TR" sz="1500" dirty="0">
              <a:latin typeface="Avenir Next LT Pro"/>
            </a:endParaRPr>
          </a:p>
        </p:txBody>
      </p:sp>
    </p:spTree>
    <p:extLst>
      <p:ext uri="{BB962C8B-B14F-4D97-AF65-F5344CB8AC3E}">
        <p14:creationId xmlns:p14="http://schemas.microsoft.com/office/powerpoint/2010/main" val="388071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descr="metin, yazı tipi, ekran görüntüsü, logo içeren bir resim&#10;&#10;Açıklama otomatik olarak oluşturuldu">
            <a:extLst>
              <a:ext uri="{FF2B5EF4-FFF2-40B4-BE49-F238E27FC236}">
                <a16:creationId xmlns:a16="http://schemas.microsoft.com/office/drawing/2014/main" id="{E1E16D66-113C-3F22-94CE-A4A614FC3433}"/>
              </a:ext>
            </a:extLst>
          </p:cNvPr>
          <p:cNvPicPr>
            <a:picLocks noChangeAspect="1"/>
          </p:cNvPicPr>
          <p:nvPr/>
        </p:nvPicPr>
        <p:blipFill>
          <a:blip r:embed="rId2"/>
          <a:stretch>
            <a:fillRect/>
          </a:stretch>
        </p:blipFill>
        <p:spPr>
          <a:xfrm>
            <a:off x="0" y="0"/>
            <a:ext cx="12192000" cy="6858000"/>
          </a:xfrm>
          <a:prstGeom prst="rect">
            <a:avLst/>
          </a:prstGeom>
          <a:ln>
            <a:noFill/>
          </a:ln>
          <a:effectLst>
            <a:softEdge rad="112500"/>
          </a:effectLst>
        </p:spPr>
      </p:pic>
      <p:pic>
        <p:nvPicPr>
          <p:cNvPr id="5" name="Resim 4" descr="yazı tipi, logo, grafik, metin içeren bir resim&#10;&#10;Açıklama otomatik olarak oluşturuldu">
            <a:extLst>
              <a:ext uri="{FF2B5EF4-FFF2-40B4-BE49-F238E27FC236}">
                <a16:creationId xmlns:a16="http://schemas.microsoft.com/office/drawing/2014/main" id="{9DDE1A2F-DBC5-57CB-1DD2-FB1E33F0F56E}"/>
              </a:ext>
            </a:extLst>
          </p:cNvPr>
          <p:cNvPicPr>
            <a:picLocks noChangeAspect="1"/>
          </p:cNvPicPr>
          <p:nvPr/>
        </p:nvPicPr>
        <p:blipFill>
          <a:blip r:embed="rId3"/>
          <a:stretch>
            <a:fillRect/>
          </a:stretch>
        </p:blipFill>
        <p:spPr>
          <a:xfrm>
            <a:off x="11250385" y="5927271"/>
            <a:ext cx="674915" cy="707571"/>
          </a:xfrm>
          <a:prstGeom prst="rect">
            <a:avLst/>
          </a:prstGeom>
        </p:spPr>
      </p:pic>
      <p:pic>
        <p:nvPicPr>
          <p:cNvPr id="6" name="Resim 5" descr="daire, kalıp, desen, düzen, kırmızı, simge, sembol içeren bir resim&#10;&#10;Açıklama otomatik olarak oluşturuldu">
            <a:extLst>
              <a:ext uri="{FF2B5EF4-FFF2-40B4-BE49-F238E27FC236}">
                <a16:creationId xmlns:a16="http://schemas.microsoft.com/office/drawing/2014/main" id="{E7C866F0-CDE0-07E1-34FE-E6DF09003515}"/>
              </a:ext>
            </a:extLst>
          </p:cNvPr>
          <p:cNvPicPr>
            <a:picLocks noChangeAspect="1"/>
          </p:cNvPicPr>
          <p:nvPr/>
        </p:nvPicPr>
        <p:blipFill>
          <a:blip r:embed="rId4"/>
          <a:stretch>
            <a:fillRect/>
          </a:stretch>
        </p:blipFill>
        <p:spPr>
          <a:xfrm>
            <a:off x="10336666" y="5927951"/>
            <a:ext cx="706213" cy="706214"/>
          </a:xfrm>
          <a:prstGeom prst="rect">
            <a:avLst/>
          </a:prstGeom>
        </p:spPr>
      </p:pic>
    </p:spTree>
    <p:extLst>
      <p:ext uri="{BB962C8B-B14F-4D97-AF65-F5344CB8AC3E}">
        <p14:creationId xmlns:p14="http://schemas.microsoft.com/office/powerpoint/2010/main" val="167442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12">
            <a:extLst>
              <a:ext uri="{FF2B5EF4-FFF2-40B4-BE49-F238E27FC236}">
                <a16:creationId xmlns:a16="http://schemas.microsoft.com/office/drawing/2014/main" id="{6EFF236D-6B03-39F6-A300-C018E6EA182E}"/>
              </a:ext>
            </a:extLst>
          </p:cNvPr>
          <p:cNvSpPr>
            <a:spLocks noGrp="1"/>
          </p:cNvSpPr>
          <p:nvPr>
            <p:ph idx="1"/>
          </p:nvPr>
        </p:nvSpPr>
        <p:spPr>
          <a:xfrm>
            <a:off x="6484023" y="1568962"/>
            <a:ext cx="4434721" cy="3710427"/>
          </a:xfrm>
        </p:spPr>
        <p:txBody>
          <a:bodyPr vert="horz" lIns="91440" tIns="45720" rIns="91440" bIns="45720" rtlCol="0" anchor="t">
            <a:normAutofit/>
          </a:bodyPr>
          <a:lstStyle/>
          <a:p>
            <a:pPr marL="0" indent="0">
              <a:buNone/>
            </a:pPr>
            <a:r>
              <a:rPr lang="tr-TR" sz="2000" b="1" dirty="0">
                <a:solidFill>
                  <a:schemeClr val="tx2">
                    <a:lumMod val="90000"/>
                    <a:lumOff val="10000"/>
                  </a:schemeClr>
                </a:solidFill>
                <a:latin typeface="tim"/>
              </a:rPr>
              <a:t>Kariyer Merkezi İletişim Bilgileri</a:t>
            </a:r>
            <a:endParaRPr lang="en-US" sz="2000" b="1" dirty="0">
              <a:solidFill>
                <a:schemeClr val="tx2">
                  <a:lumMod val="90000"/>
                  <a:lumOff val="10000"/>
                </a:schemeClr>
              </a:solidFill>
              <a:latin typeface="tim"/>
            </a:endParaRPr>
          </a:p>
          <a:p>
            <a:pPr marL="0" indent="0">
              <a:buNone/>
            </a:pPr>
            <a:endParaRPr lang="tr-TR" sz="2000" dirty="0">
              <a:solidFill>
                <a:schemeClr val="tx2">
                  <a:lumMod val="90000"/>
                  <a:lumOff val="10000"/>
                </a:schemeClr>
              </a:solidFill>
              <a:latin typeface="tim"/>
            </a:endParaRPr>
          </a:p>
          <a:p>
            <a:pPr marL="0" indent="0">
              <a:buNone/>
            </a:pPr>
            <a:r>
              <a:rPr lang="tr-TR" sz="2000" b="1" dirty="0">
                <a:solidFill>
                  <a:schemeClr val="tx2">
                    <a:lumMod val="90000"/>
                    <a:lumOff val="10000"/>
                  </a:schemeClr>
                </a:solidFill>
                <a:latin typeface="tim"/>
                <a:hlinkClick r:id="rId2">
                  <a:extLst>
                    <a:ext uri="{A12FA001-AC4F-418D-AE19-62706E023703}">
                      <ahyp:hlinkClr xmlns:ahyp="http://schemas.microsoft.com/office/drawing/2018/hyperlinkcolor" val="tx"/>
                    </a:ext>
                  </a:extLst>
                </a:hlinkClick>
              </a:rPr>
              <a:t>kariyer@bartin.edu.tr</a:t>
            </a:r>
            <a:endParaRPr lang="tr-TR" sz="2000" b="1" dirty="0">
              <a:solidFill>
                <a:schemeClr val="tx2">
                  <a:lumMod val="90000"/>
                  <a:lumOff val="10000"/>
                </a:schemeClr>
              </a:solidFill>
              <a:latin typeface="tim"/>
            </a:endParaRPr>
          </a:p>
          <a:p>
            <a:pPr marL="0" indent="0">
              <a:buNone/>
            </a:pPr>
            <a:r>
              <a:rPr lang="tr-TR" sz="2000" dirty="0">
                <a:solidFill>
                  <a:schemeClr val="tx2">
                    <a:lumMod val="90000"/>
                    <a:lumOff val="10000"/>
                  </a:schemeClr>
                </a:solidFill>
                <a:latin typeface="tim"/>
              </a:rPr>
              <a:t>0378 501 1000- 2801, 2802, 2803</a:t>
            </a:r>
          </a:p>
          <a:p>
            <a:pPr marL="0" indent="0">
              <a:buNone/>
            </a:pPr>
            <a:r>
              <a:rPr lang="tr-TR" sz="2000" err="1">
                <a:solidFill>
                  <a:schemeClr val="tx2">
                    <a:lumMod val="90000"/>
                    <a:lumOff val="10000"/>
                  </a:schemeClr>
                </a:solidFill>
                <a:latin typeface="tim"/>
              </a:rPr>
              <a:t>Kutlubey</a:t>
            </a:r>
            <a:r>
              <a:rPr lang="tr-TR" sz="2000" dirty="0">
                <a:solidFill>
                  <a:schemeClr val="tx2">
                    <a:lumMod val="90000"/>
                    <a:lumOff val="10000"/>
                  </a:schemeClr>
                </a:solidFill>
                <a:latin typeface="tim"/>
              </a:rPr>
              <a:t> Kampüsü Rektörlük Binası -2.Kat</a:t>
            </a:r>
          </a:p>
        </p:txBody>
      </p:sp>
      <p:cxnSp>
        <p:nvCxnSpPr>
          <p:cNvPr id="55" name="Straight Connector 5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Resim 4" descr="metin, elektronik donanım, bilgisayar, ekran görüntüsü içeren bir resim&#10;&#10;Açıklama otomatik olarak oluşturuldu">
            <a:extLst>
              <a:ext uri="{FF2B5EF4-FFF2-40B4-BE49-F238E27FC236}">
                <a16:creationId xmlns:a16="http://schemas.microsoft.com/office/drawing/2014/main" id="{AC8763A9-CE63-4E5D-B257-695E0001BBE2}"/>
              </a:ext>
            </a:extLst>
          </p:cNvPr>
          <p:cNvPicPr>
            <a:picLocks noChangeAspect="1"/>
          </p:cNvPicPr>
          <p:nvPr/>
        </p:nvPicPr>
        <p:blipFill>
          <a:blip r:embed="rId3">
            <a:extLst>
              <a:ext uri="{BEBA8EAE-BF5A-486C-A8C5-ECC9F3942E4B}">
                <a14:imgProps xmlns:a14="http://schemas.microsoft.com/office/drawing/2010/main">
                  <a14:imgLayer r:embed="rId4">
                    <a14:imgEffect>
                      <a14:saturation sat="142000"/>
                    </a14:imgEffect>
                    <a14:imgEffect>
                      <a14:brightnessContrast bright="-4000" contrast="30000"/>
                    </a14:imgEffect>
                  </a14:imgLayer>
                </a14:imgProps>
              </a:ext>
            </a:extLst>
          </a:blip>
          <a:stretch>
            <a:fillRect/>
          </a:stretch>
        </p:blipFill>
        <p:spPr>
          <a:xfrm>
            <a:off x="1" y="365826"/>
            <a:ext cx="5780313" cy="5715000"/>
          </a:xfrm>
          <a:prstGeom prst="rect">
            <a:avLst/>
          </a:prstGeom>
          <a:ln>
            <a:noFill/>
          </a:ln>
          <a:effectLst>
            <a:softEdge rad="112500"/>
          </a:effectLst>
        </p:spPr>
      </p:pic>
    </p:spTree>
    <p:extLst>
      <p:ext uri="{BB962C8B-B14F-4D97-AF65-F5344CB8AC3E}">
        <p14:creationId xmlns:p14="http://schemas.microsoft.com/office/powerpoint/2010/main" val="69379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5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grafik tasarım içeren bir resim&#10;&#10;Açıklama otomatik olarak oluşturuldu">
            <a:extLst>
              <a:ext uri="{FF2B5EF4-FFF2-40B4-BE49-F238E27FC236}">
                <a16:creationId xmlns:a16="http://schemas.microsoft.com/office/drawing/2014/main" id="{ED321B51-1440-1D29-9CC4-5E864165353C}"/>
              </a:ext>
            </a:extLst>
          </p:cNvPr>
          <p:cNvPicPr>
            <a:picLocks noChangeAspect="1"/>
          </p:cNvPicPr>
          <p:nvPr/>
        </p:nvPicPr>
        <p:blipFill>
          <a:blip r:embed="rId2"/>
          <a:stretch>
            <a:fillRect/>
          </a:stretch>
        </p:blipFill>
        <p:spPr>
          <a:xfrm>
            <a:off x="643467" y="1438825"/>
            <a:ext cx="10905066" cy="3980349"/>
          </a:xfrm>
          <a:prstGeom prst="rect">
            <a:avLst/>
          </a:prstGeom>
        </p:spPr>
      </p:pic>
    </p:spTree>
    <p:extLst>
      <p:ext uri="{BB962C8B-B14F-4D97-AF65-F5344CB8AC3E}">
        <p14:creationId xmlns:p14="http://schemas.microsoft.com/office/powerpoint/2010/main" val="180059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71351EB0-1D91-6E17-8A7B-3FE3A3CBD96C}"/>
              </a:ext>
            </a:extLst>
          </p:cNvPr>
          <p:cNvSpPr>
            <a:spLocks noGrp="1"/>
          </p:cNvSpPr>
          <p:nvPr>
            <p:ph type="title"/>
          </p:nvPr>
        </p:nvSpPr>
        <p:spPr>
          <a:xfrm>
            <a:off x="3880430" y="637773"/>
            <a:ext cx="7116815" cy="2161850"/>
          </a:xfrm>
        </p:spPr>
        <p:txBody>
          <a:bodyPr vert="horz" lIns="91440" tIns="45720" rIns="91440" bIns="45720" rtlCol="0" anchor="t">
            <a:normAutofit/>
          </a:bodyPr>
          <a:lstStyle/>
          <a:p>
            <a:r>
              <a:rPr lang="tr-TR" b="1" dirty="0">
                <a:solidFill>
                  <a:srgbClr val="243841"/>
                </a:solidFill>
                <a:latin typeface="Avenir Next LT Pro"/>
              </a:rPr>
              <a:t>ULUSAL STAJ PROGRAMI NEDİR?</a:t>
            </a:r>
            <a:endParaRPr lang="en-US" dirty="0">
              <a:solidFill>
                <a:srgbClr val="000000"/>
              </a:solidFill>
              <a:latin typeface="Avenir Next LT Pro"/>
            </a:endParaRPr>
          </a:p>
          <a:p>
            <a:pPr algn="r"/>
            <a:endParaRPr lang="en-US" sz="8000" kern="1200" dirty="0">
              <a:solidFill>
                <a:srgbClr val="FFFFFF"/>
              </a:solidFill>
              <a:latin typeface="+mj-lt"/>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Metin kutusu 3">
            <a:extLst>
              <a:ext uri="{FF2B5EF4-FFF2-40B4-BE49-F238E27FC236}">
                <a16:creationId xmlns:a16="http://schemas.microsoft.com/office/drawing/2014/main" id="{A73B94A4-F0F6-E5EC-9300-612C9320FD09}"/>
              </a:ext>
            </a:extLst>
          </p:cNvPr>
          <p:cNvSpPr txBox="1"/>
          <p:nvPr/>
        </p:nvSpPr>
        <p:spPr>
          <a:xfrm>
            <a:off x="1700893" y="2707821"/>
            <a:ext cx="10246178"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dirty="0">
                <a:solidFill>
                  <a:srgbClr val="243841"/>
                </a:solidFill>
                <a:latin typeface="Avenir Next LT Pro"/>
              </a:rPr>
              <a:t>Gençlerimizin fırsat eşitliği çerçevesinde ve liyakat esaslarına uygun olarak kamu kurumları ve özel sektör kuruluşlarınca sunulan staj olanaklarından faydalanmasını sağlamak adına Cumhurbaşkanlığı İnsan Kaynakları Ofisi tarafından 'Senin İçin </a:t>
            </a:r>
            <a:r>
              <a:rPr lang="tr-TR" dirty="0" err="1">
                <a:solidFill>
                  <a:srgbClr val="243841"/>
                </a:solidFill>
                <a:latin typeface="Avenir Next LT Pro"/>
              </a:rPr>
              <a:t>Seferbiriz</a:t>
            </a:r>
            <a:r>
              <a:rPr lang="tr-TR" dirty="0">
                <a:solidFill>
                  <a:srgbClr val="243841"/>
                </a:solidFill>
                <a:latin typeface="Avenir Next LT Pro"/>
              </a:rPr>
              <a:t>' teması altında kuruluşu 2020 yılına dayanan Ulusal Staj Programı (USP) başlatılmıştır.</a:t>
            </a:r>
            <a:endParaRPr lang="tr-TR" dirty="0"/>
          </a:p>
          <a:p>
            <a:pPr algn="just"/>
            <a:endParaRPr lang="tr-TR" dirty="0">
              <a:solidFill>
                <a:srgbClr val="243841"/>
              </a:solidFill>
              <a:latin typeface="Avenir Next LT Pro"/>
            </a:endParaRPr>
          </a:p>
          <a:p>
            <a:pPr algn="just"/>
            <a:r>
              <a:rPr lang="tr-TR" dirty="0">
                <a:solidFill>
                  <a:srgbClr val="243841"/>
                </a:solidFill>
                <a:latin typeface="Avenir Next LT Pro"/>
              </a:rPr>
              <a:t>2025 yılı başvuruları </a:t>
            </a:r>
            <a:r>
              <a:rPr lang="tr-TR" b="1" dirty="0">
                <a:solidFill>
                  <a:srgbClr val="243841"/>
                </a:solidFill>
                <a:latin typeface="Avenir Next LT Pro"/>
              </a:rPr>
              <a:t>28 Şubat 2025 tarihine kadar</a:t>
            </a:r>
            <a:r>
              <a:rPr lang="tr-TR" dirty="0">
                <a:solidFill>
                  <a:srgbClr val="243841"/>
                </a:solidFill>
                <a:latin typeface="Avenir Next LT Pro"/>
              </a:rPr>
              <a:t> kariyerkapisi.cbiko.gov.tr adresinden alınmaktadır. </a:t>
            </a:r>
          </a:p>
          <a:p>
            <a:endParaRPr lang="tr-TR" sz="4400" b="1" dirty="0">
              <a:solidFill>
                <a:srgbClr val="243841"/>
              </a:solidFill>
              <a:latin typeface="Avenir Next LT Pro"/>
            </a:endParaRPr>
          </a:p>
        </p:txBody>
      </p:sp>
    </p:spTree>
    <p:extLst>
      <p:ext uri="{BB962C8B-B14F-4D97-AF65-F5344CB8AC3E}">
        <p14:creationId xmlns:p14="http://schemas.microsoft.com/office/powerpoint/2010/main" val="14012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ED5C083C-E689-8784-20F4-F8A1E384B47D}"/>
              </a:ext>
            </a:extLst>
          </p:cNvPr>
          <p:cNvSpPr>
            <a:spLocks noGrp="1"/>
          </p:cNvSpPr>
          <p:nvPr>
            <p:ph type="title"/>
          </p:nvPr>
        </p:nvSpPr>
        <p:spPr>
          <a:xfrm>
            <a:off x="1250461" y="590062"/>
            <a:ext cx="7421335" cy="1975338"/>
          </a:xfrm>
        </p:spPr>
        <p:txBody>
          <a:bodyPr vert="horz" lIns="91440" tIns="45720" rIns="91440" bIns="45720" rtlCol="0" anchor="b">
            <a:normAutofit/>
          </a:bodyPr>
          <a:lstStyle/>
          <a:p>
            <a:r>
              <a:rPr lang="en-US" b="1" dirty="0">
                <a:solidFill>
                  <a:srgbClr val="243841"/>
                </a:solidFill>
                <a:latin typeface="Avenir Next LT Pro"/>
              </a:rPr>
              <a:t>ULUSAL STAJ PROGRAMININ AMACI NEDİR?</a:t>
            </a:r>
            <a:endParaRPr lang="tr-TR" dirty="0">
              <a:ea typeface="+mj-ea"/>
              <a:cs typeface="+mj-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409CD315-3AE9-275C-20D9-22EC5A62948B}"/>
              </a:ext>
            </a:extLst>
          </p:cNvPr>
          <p:cNvSpPr txBox="1"/>
          <p:nvPr/>
        </p:nvSpPr>
        <p:spPr>
          <a:xfrm>
            <a:off x="3144520" y="3324859"/>
            <a:ext cx="7312660" cy="2031325"/>
          </a:xfrm>
          <a:prstGeom prst="rect">
            <a:avLst/>
          </a:prstGeom>
          <a:no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1" algn="just"/>
            <a:r>
              <a:rPr lang="tr-TR" dirty="0">
                <a:solidFill>
                  <a:srgbClr val="243841"/>
                </a:solidFill>
                <a:latin typeface="Avenir Next LT Pro"/>
              </a:rPr>
              <a:t>Program aracılığıyla; şeffaf, izlenebilir ve yenilikçi bir değerleme yöntemi ile gençlerimizin istihdam edilebilirliklerinin artırılması, kariyer olanaklarına erişimde fırsat eşitliğinin desteklenmesi, staj imkânının zorunlu staj gerektiren teknik bölümlerle sınırlı kalmayıp tüm bölümlere yaygınlaştırılması hedeflenmektedir.</a:t>
            </a:r>
            <a:br>
              <a:rPr lang="tr-TR" dirty="0">
                <a:solidFill>
                  <a:srgbClr val="243841"/>
                </a:solidFill>
                <a:latin typeface="Avenir Next LT Pro"/>
              </a:rPr>
            </a:br>
            <a:r>
              <a:rPr lang="tr-TR" dirty="0">
                <a:solidFill>
                  <a:srgbClr val="243841"/>
                </a:solidFill>
                <a:latin typeface="Avenir Next LT Pro"/>
              </a:rPr>
              <a:t> </a:t>
            </a:r>
            <a:endParaRPr lang="tr-TR" dirty="0"/>
          </a:p>
          <a:p>
            <a:pPr algn="l"/>
            <a:endParaRPr lang="tr-TR" dirty="0"/>
          </a:p>
        </p:txBody>
      </p:sp>
    </p:spTree>
    <p:extLst>
      <p:ext uri="{BB962C8B-B14F-4D97-AF65-F5344CB8AC3E}">
        <p14:creationId xmlns:p14="http://schemas.microsoft.com/office/powerpoint/2010/main" val="304394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750297BD-CAF5-4022-ED3A-85A3AF6A05CA}"/>
              </a:ext>
            </a:extLst>
          </p:cNvPr>
          <p:cNvSpPr>
            <a:spLocks noGrp="1"/>
          </p:cNvSpPr>
          <p:nvPr>
            <p:ph type="title"/>
          </p:nvPr>
        </p:nvSpPr>
        <p:spPr>
          <a:xfrm>
            <a:off x="242910" y="887046"/>
            <a:ext cx="4626709" cy="5275385"/>
          </a:xfrm>
        </p:spPr>
        <p:txBody>
          <a:bodyPr vert="horz" lIns="91440" tIns="45720" rIns="91440" bIns="45720" rtlCol="0" anchor="ctr">
            <a:normAutofit/>
          </a:bodyPr>
          <a:lstStyle/>
          <a:p>
            <a:pPr algn="ctr"/>
            <a:r>
              <a:rPr lang="en-US" b="1" dirty="0">
                <a:solidFill>
                  <a:srgbClr val="243841"/>
                </a:solidFill>
                <a:latin typeface="Avenir Next LT Pro"/>
              </a:rPr>
              <a:t>ULUSAL </a:t>
            </a:r>
            <a:br>
              <a:rPr lang="en-US" b="1" dirty="0">
                <a:solidFill>
                  <a:srgbClr val="243841"/>
                </a:solidFill>
                <a:latin typeface="Avenir Next LT Pro"/>
              </a:rPr>
            </a:br>
            <a:r>
              <a:rPr lang="en-US" b="1" dirty="0">
                <a:solidFill>
                  <a:srgbClr val="243841"/>
                </a:solidFill>
                <a:latin typeface="Avenir Next LT Pro"/>
              </a:rPr>
              <a:t>STAJ PROGRAMININ SİSTEMİ </a:t>
            </a:r>
            <a:br>
              <a:rPr lang="en-US" b="1" dirty="0">
                <a:solidFill>
                  <a:srgbClr val="243841"/>
                </a:solidFill>
                <a:latin typeface="Avenir Next LT Pro"/>
              </a:rPr>
            </a:br>
            <a:r>
              <a:rPr lang="en-US" b="1" dirty="0">
                <a:solidFill>
                  <a:srgbClr val="243841"/>
                </a:solidFill>
                <a:latin typeface="Avenir Next LT Pro"/>
              </a:rPr>
              <a:t>NEDİR?</a:t>
            </a:r>
            <a:endParaRPr lang="en-US" dirty="0">
              <a:solidFill>
                <a:srgbClr val="000000"/>
              </a:solidFill>
              <a:latin typeface="Avenir Next LT Pro"/>
            </a:endParaRPr>
          </a:p>
          <a:p>
            <a:pPr algn="r"/>
            <a:endParaRPr lang="en-US" sz="8000" kern="1200" dirty="0">
              <a:solidFill>
                <a:srgbClr val="FFFFFF"/>
              </a:solidFill>
              <a:latin typeface="+mj-lt"/>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4BE2DD0B-F4AB-64C3-9695-DB3835ED053F}"/>
              </a:ext>
            </a:extLst>
          </p:cNvPr>
          <p:cNvSpPr txBox="1"/>
          <p:nvPr/>
        </p:nvSpPr>
        <p:spPr>
          <a:xfrm>
            <a:off x="5956300" y="1369059"/>
            <a:ext cx="57023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dirty="0">
                <a:solidFill>
                  <a:srgbClr val="243841"/>
                </a:solidFill>
                <a:latin typeface="Avenir Next LT Pro"/>
              </a:rPr>
              <a:t>Programa başvuru yapan öğrenciler; eğitim hayatları boyunca sergiledikleri performans, becerilerini arttırmaya yönelik gerçekleştirdikleri çalışmalar ve başarıları göz önünde bulundurularak akademik/mesleki, sanatsal/sosyal ve sportif yeterlilik puanları üzerinden değerlenmektedir. </a:t>
            </a:r>
            <a:endParaRPr lang="tr-TR" dirty="0"/>
          </a:p>
          <a:p>
            <a:pPr algn="just"/>
            <a:endParaRPr lang="tr-TR" dirty="0">
              <a:solidFill>
                <a:srgbClr val="243841"/>
              </a:solidFill>
              <a:latin typeface="Avenir Next LT Pro"/>
            </a:endParaRPr>
          </a:p>
          <a:p>
            <a:pPr algn="just"/>
            <a:r>
              <a:rPr lang="tr-TR" dirty="0">
                <a:solidFill>
                  <a:srgbClr val="243841"/>
                </a:solidFill>
                <a:latin typeface="Avenir Next LT Pro"/>
              </a:rPr>
              <a:t>İşverenler ise öğrencilere, kimlik bilgilerini görmeden söz konusu yeterlilik alanlarında aldıkları puanlar üzerinden staj teklifi göndermektedir.</a:t>
            </a:r>
            <a:endParaRPr lang="tr-TR" dirty="0"/>
          </a:p>
          <a:p>
            <a:pPr algn="l"/>
            <a:endParaRPr lang="tr-TR" dirty="0"/>
          </a:p>
        </p:txBody>
      </p:sp>
    </p:spTree>
    <p:extLst>
      <p:ext uri="{BB962C8B-B14F-4D97-AF65-F5344CB8AC3E}">
        <p14:creationId xmlns:p14="http://schemas.microsoft.com/office/powerpoint/2010/main" val="126273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06468EA4-7D46-525E-6F5B-812DA2586075}"/>
              </a:ext>
            </a:extLst>
          </p:cNvPr>
          <p:cNvSpPr>
            <a:spLocks noGrp="1"/>
          </p:cNvSpPr>
          <p:nvPr>
            <p:ph type="title"/>
          </p:nvPr>
        </p:nvSpPr>
        <p:spPr>
          <a:xfrm>
            <a:off x="2722190" y="1345345"/>
            <a:ext cx="7160357" cy="4164820"/>
          </a:xfrm>
        </p:spPr>
        <p:txBody>
          <a:bodyPr vert="horz" lIns="91440" tIns="45720" rIns="91440" bIns="45720" rtlCol="0" anchor="ctr">
            <a:normAutofit/>
          </a:bodyPr>
          <a:lstStyle/>
          <a:p>
            <a:pPr algn="ctr"/>
            <a:r>
              <a:rPr lang="en-US" sz="5200" b="1" dirty="0">
                <a:solidFill>
                  <a:srgbClr val="FFFFFF"/>
                </a:solidFill>
                <a:latin typeface="Avenir Next LT Pro"/>
              </a:rPr>
              <a:t>ULUSAL STAJ PROGRAMINA KİMLER BAŞVURABİLİR?</a:t>
            </a:r>
            <a:endParaRPr lang="tr-TR" dirty="0"/>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11623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A5361B93-6BBF-609D-7BE7-A924FE73FD92}"/>
              </a:ext>
            </a:extLst>
          </p:cNvPr>
          <p:cNvSpPr>
            <a:spLocks noGrp="1"/>
          </p:cNvSpPr>
          <p:nvPr>
            <p:ph type="title"/>
          </p:nvPr>
        </p:nvSpPr>
        <p:spPr>
          <a:xfrm>
            <a:off x="1250461" y="590062"/>
            <a:ext cx="10337255" cy="1325098"/>
          </a:xfrm>
        </p:spPr>
        <p:txBody>
          <a:bodyPr vert="horz" lIns="91440" tIns="45720" rIns="91440" bIns="45720" rtlCol="0" anchor="b">
            <a:normAutofit/>
          </a:bodyPr>
          <a:lstStyle/>
          <a:p>
            <a:r>
              <a:rPr lang="en-US" b="1" dirty="0">
                <a:solidFill>
                  <a:srgbClr val="243841"/>
                </a:solidFill>
                <a:latin typeface="Avenir Next LT Pro"/>
              </a:rPr>
              <a:t>ULUSAL STAJ PROGRAMI BAŞVURU ŞARTLARI;</a:t>
            </a:r>
            <a:endParaRPr lang="tr-TR" dirty="0"/>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DD18CF91-E9A9-FB3C-847A-9B42CD54BAC3}"/>
              </a:ext>
            </a:extLst>
          </p:cNvPr>
          <p:cNvSpPr txBox="1"/>
          <p:nvPr/>
        </p:nvSpPr>
        <p:spPr>
          <a:xfrm>
            <a:off x="1600200" y="2324100"/>
            <a:ext cx="10109200"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400" b="1" dirty="0">
                <a:solidFill>
                  <a:srgbClr val="243841"/>
                </a:solidFill>
                <a:latin typeface="Avenir Next LT Pro"/>
              </a:rPr>
              <a:t>Türkiye, KKTC ve yurt dışında üniversitelerde</a:t>
            </a:r>
            <a:r>
              <a:rPr lang="tr-TR" sz="1400" dirty="0">
                <a:solidFill>
                  <a:srgbClr val="243841"/>
                </a:solidFill>
                <a:latin typeface="Avenir Next LT Pro"/>
              </a:rPr>
              <a:t> eğitimine devam eden ve not ortalaması* 4 üzerinden en az 2 (diğer sistemlerde dengi) olan;</a:t>
            </a:r>
            <a:br>
              <a:rPr lang="tr-TR" sz="1400" dirty="0">
                <a:solidFill>
                  <a:srgbClr val="243841"/>
                </a:solidFill>
                <a:latin typeface="Avenir Next LT Pro"/>
              </a:rPr>
            </a:br>
            <a:r>
              <a:rPr lang="tr-TR" sz="1400" dirty="0">
                <a:solidFill>
                  <a:srgbClr val="243841"/>
                </a:solidFill>
                <a:latin typeface="Avenir Next LT Pro"/>
              </a:rPr>
              <a:t> </a:t>
            </a:r>
            <a:br>
              <a:rPr lang="tr-TR" sz="1400" dirty="0">
                <a:solidFill>
                  <a:srgbClr val="243841"/>
                </a:solidFill>
                <a:latin typeface="Avenir Next LT Pro"/>
              </a:rPr>
            </a:br>
            <a:r>
              <a:rPr lang="tr-TR" sz="1400" dirty="0">
                <a:solidFill>
                  <a:srgbClr val="243841"/>
                </a:solidFill>
                <a:latin typeface="Avenir Next LT Pro"/>
              </a:rPr>
              <a:t>• </a:t>
            </a:r>
            <a:r>
              <a:rPr lang="tr-TR" sz="1400" b="1" dirty="0">
                <a:solidFill>
                  <a:srgbClr val="243841"/>
                </a:solidFill>
                <a:latin typeface="Avenir Next LT Pro"/>
              </a:rPr>
              <a:t>Örgün eğitim veren lisans programlarının</a:t>
            </a:r>
            <a:r>
              <a:rPr lang="tr-TR" sz="1400" dirty="0">
                <a:solidFill>
                  <a:srgbClr val="243841"/>
                </a:solidFill>
                <a:latin typeface="Avenir Next LT Pro"/>
              </a:rPr>
              <a:t> 2., 3. veya 4. sınıf öğrencileri (tıp fakültesi ve öğretmenlik bölümleri hariç),</a:t>
            </a:r>
            <a:br>
              <a:rPr lang="tr-TR" sz="1400" dirty="0">
                <a:solidFill>
                  <a:srgbClr val="243841"/>
                </a:solidFill>
                <a:latin typeface="Avenir Next LT Pro"/>
              </a:rPr>
            </a:br>
            <a:r>
              <a:rPr lang="tr-TR" sz="1400" dirty="0">
                <a:solidFill>
                  <a:srgbClr val="243841"/>
                </a:solidFill>
                <a:latin typeface="Avenir Next LT Pro"/>
              </a:rPr>
              <a:t> • </a:t>
            </a:r>
            <a:r>
              <a:rPr lang="tr-TR" sz="1400" b="1" dirty="0">
                <a:solidFill>
                  <a:srgbClr val="243841"/>
                </a:solidFill>
                <a:latin typeface="Avenir Next LT Pro"/>
              </a:rPr>
              <a:t>Örgün eğitim veren ön lisans programlarının</a:t>
            </a:r>
            <a:r>
              <a:rPr lang="tr-TR" sz="1400" dirty="0">
                <a:solidFill>
                  <a:srgbClr val="243841"/>
                </a:solidFill>
                <a:latin typeface="Avenir Next LT Pro"/>
              </a:rPr>
              <a:t> 1. veya 2. sınıf öğrencileri</a:t>
            </a:r>
            <a:br>
              <a:rPr lang="tr-TR" sz="1400" dirty="0">
                <a:solidFill>
                  <a:srgbClr val="243841"/>
                </a:solidFill>
                <a:latin typeface="Avenir Next LT Pro"/>
              </a:rPr>
            </a:br>
            <a:r>
              <a:rPr lang="tr-TR" sz="1400" dirty="0">
                <a:solidFill>
                  <a:srgbClr val="243841"/>
                </a:solidFill>
                <a:latin typeface="Avenir Next LT Pro"/>
              </a:rPr>
              <a:t> </a:t>
            </a:r>
            <a:br>
              <a:rPr lang="tr-TR" sz="1400" dirty="0">
                <a:solidFill>
                  <a:srgbClr val="243841"/>
                </a:solidFill>
                <a:latin typeface="Avenir Next LT Pro"/>
              </a:rPr>
            </a:br>
            <a:r>
              <a:rPr lang="tr-TR" sz="1400" dirty="0">
                <a:solidFill>
                  <a:srgbClr val="243841"/>
                </a:solidFill>
                <a:latin typeface="Avenir Next LT Pro"/>
              </a:rPr>
              <a:t>ve</a:t>
            </a:r>
            <a:br>
              <a:rPr lang="tr-TR" sz="1400" dirty="0">
                <a:solidFill>
                  <a:srgbClr val="243841"/>
                </a:solidFill>
                <a:latin typeface="Avenir Next LT Pro"/>
              </a:rPr>
            </a:br>
            <a:r>
              <a:rPr lang="tr-TR" sz="1400" dirty="0">
                <a:solidFill>
                  <a:srgbClr val="243841"/>
                </a:solidFill>
                <a:latin typeface="Avenir Next LT Pro"/>
              </a:rPr>
              <a:t> </a:t>
            </a:r>
            <a:br>
              <a:rPr lang="tr-TR" sz="1400" dirty="0">
                <a:solidFill>
                  <a:srgbClr val="243841"/>
                </a:solidFill>
                <a:latin typeface="Avenir Next LT Pro"/>
              </a:rPr>
            </a:br>
            <a:r>
              <a:rPr lang="tr-TR" sz="1400" dirty="0">
                <a:solidFill>
                  <a:srgbClr val="243841"/>
                </a:solidFill>
                <a:latin typeface="Avenir Next LT Pro"/>
              </a:rPr>
              <a:t>• </a:t>
            </a:r>
            <a:r>
              <a:rPr lang="tr-TR" sz="1400" b="1" dirty="0">
                <a:solidFill>
                  <a:srgbClr val="243841"/>
                </a:solidFill>
                <a:latin typeface="Avenir Next LT Pro"/>
              </a:rPr>
              <a:t>Yurt dışındaki üniversitelerde, </a:t>
            </a:r>
            <a:r>
              <a:rPr lang="tr-TR" sz="1400" dirty="0">
                <a:solidFill>
                  <a:srgbClr val="243841"/>
                </a:solidFill>
                <a:latin typeface="Avenir Next LT Pro"/>
              </a:rPr>
              <a:t>not ortalaması 4 üzerinden en az 2 (diğer sistemlerde dengi) olan yüksek lisans/doktora eğitimine devam eden Türk Vatandaşı veya Mavi Kart sahibi öğrenciler.</a:t>
            </a:r>
            <a:br>
              <a:rPr lang="tr-TR" sz="1400" dirty="0">
                <a:solidFill>
                  <a:srgbClr val="243841"/>
                </a:solidFill>
                <a:latin typeface="Avenir Next LT Pro"/>
              </a:rPr>
            </a:br>
            <a:r>
              <a:rPr lang="tr-TR" sz="1400" dirty="0">
                <a:solidFill>
                  <a:srgbClr val="243841"/>
                </a:solidFill>
                <a:latin typeface="Avenir Next LT Pro"/>
              </a:rPr>
              <a:t> </a:t>
            </a:r>
            <a:br>
              <a:rPr lang="tr-TR" sz="1400" dirty="0">
                <a:solidFill>
                  <a:srgbClr val="243841"/>
                </a:solidFill>
                <a:latin typeface="Avenir Next LT Pro"/>
              </a:rPr>
            </a:br>
            <a:r>
              <a:rPr lang="tr-TR" sz="1400" dirty="0">
                <a:solidFill>
                  <a:srgbClr val="243841"/>
                </a:solidFill>
                <a:latin typeface="Avenir Next LT Pro"/>
              </a:rPr>
              <a:t>*</a:t>
            </a:r>
            <a:r>
              <a:rPr lang="tr-TR" sz="1400" b="1" i="1" dirty="0">
                <a:solidFill>
                  <a:srgbClr val="243841"/>
                </a:solidFill>
                <a:latin typeface="Avenir Next LT Pro"/>
              </a:rPr>
              <a:t>Genel not ortalamaları henüz netleşmemiş olduğu için, başvuru döneminde ön lisans 1. sınıf öğrencilerinden bu şart aranmamaktadır, ancak staj tarihinde not ortalamasının 4 üzerinden en az 2 (diğer sistemlerde dengi) olması beklenmektedir.</a:t>
            </a:r>
            <a:endParaRPr lang="tr-TR" dirty="0"/>
          </a:p>
          <a:p>
            <a:pPr algn="l"/>
            <a:endParaRPr lang="tr-TR" dirty="0"/>
          </a:p>
        </p:txBody>
      </p:sp>
    </p:spTree>
    <p:extLst>
      <p:ext uri="{BB962C8B-B14F-4D97-AF65-F5344CB8AC3E}">
        <p14:creationId xmlns:p14="http://schemas.microsoft.com/office/powerpoint/2010/main" val="400963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06468EA4-7D46-525E-6F5B-812DA2586075}"/>
              </a:ext>
            </a:extLst>
          </p:cNvPr>
          <p:cNvSpPr>
            <a:spLocks noGrp="1"/>
          </p:cNvSpPr>
          <p:nvPr>
            <p:ph type="title"/>
          </p:nvPr>
        </p:nvSpPr>
        <p:spPr>
          <a:xfrm>
            <a:off x="2722190" y="1345345"/>
            <a:ext cx="7160357" cy="4164820"/>
          </a:xfrm>
        </p:spPr>
        <p:txBody>
          <a:bodyPr vert="horz" lIns="91440" tIns="45720" rIns="91440" bIns="45720" rtlCol="0" anchor="ctr">
            <a:normAutofit/>
          </a:bodyPr>
          <a:lstStyle/>
          <a:p>
            <a:pPr algn="ctr"/>
            <a:r>
              <a:rPr lang="en-US" sz="5200" b="1" dirty="0">
                <a:solidFill>
                  <a:srgbClr val="FFFFFF"/>
                </a:solidFill>
                <a:latin typeface="Avenir Next LT Pro"/>
              </a:rPr>
              <a:t>ULUSAL STAJ PROGRAMINA NASIL BAŞVURU YAPILIR?</a:t>
            </a:r>
            <a:endParaRPr lang="tr-TR" dirty="0"/>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80745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2DA2600F-D18F-5A19-4752-A7BE6FF0440B}"/>
              </a:ext>
            </a:extLst>
          </p:cNvPr>
          <p:cNvSpPr>
            <a:spLocks noGrp="1"/>
          </p:cNvSpPr>
          <p:nvPr>
            <p:ph type="title"/>
          </p:nvPr>
        </p:nvSpPr>
        <p:spPr>
          <a:xfrm>
            <a:off x="1011986" y="-168311"/>
            <a:ext cx="3115695" cy="4702574"/>
          </a:xfrm>
        </p:spPr>
        <p:txBody>
          <a:bodyPr vert="horz" lIns="91440" tIns="45720" rIns="91440" bIns="45720" rtlCol="0" anchor="ctr">
            <a:normAutofit/>
          </a:bodyPr>
          <a:lstStyle/>
          <a:p>
            <a:pPr algn="ctr"/>
            <a:r>
              <a:rPr lang="en-US" b="1" dirty="0">
                <a:solidFill>
                  <a:srgbClr val="243841"/>
                </a:solidFill>
                <a:latin typeface="Avenir Next LT Pro"/>
              </a:rPr>
              <a:t>BAŞVURU SÜRECİ;</a:t>
            </a:r>
            <a:endParaRPr lang="en-US" dirty="0">
              <a:solidFill>
                <a:srgbClr val="000000"/>
              </a:solidFill>
              <a:latin typeface="Avenir Next LT Pro"/>
            </a:endParaRPr>
          </a:p>
          <a:p>
            <a:pPr algn="ctr"/>
            <a:endParaRPr lang="en-US" sz="5600" kern="1200" dirty="0">
              <a:solidFill>
                <a:srgbClr val="FFFFFF"/>
              </a:solidFill>
              <a:latin typeface="+mj-lt"/>
            </a:endParaRPr>
          </a:p>
        </p:txBody>
      </p:sp>
      <p:grpSp>
        <p:nvGrpSpPr>
          <p:cNvPr id="19" name="Group 18">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2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Resim 3" descr="metin, ekran görüntüsü, tasarım içeren bir resim&#10;&#10;Açıklama otomatik olarak oluşturuldu">
            <a:extLst>
              <a:ext uri="{FF2B5EF4-FFF2-40B4-BE49-F238E27FC236}">
                <a16:creationId xmlns:a16="http://schemas.microsoft.com/office/drawing/2014/main" id="{70D9B984-B5E1-C35F-17C1-8D3B008A30E8}"/>
              </a:ext>
            </a:extLst>
          </p:cNvPr>
          <p:cNvPicPr>
            <a:picLocks noChangeAspect="1"/>
          </p:cNvPicPr>
          <p:nvPr/>
        </p:nvPicPr>
        <p:blipFill>
          <a:blip r:embed="rId2"/>
          <a:stretch>
            <a:fillRect/>
          </a:stretch>
        </p:blipFill>
        <p:spPr>
          <a:xfrm>
            <a:off x="6086003" y="109585"/>
            <a:ext cx="5564449" cy="6607626"/>
          </a:xfrm>
          <a:prstGeom prst="rect">
            <a:avLst/>
          </a:prstGeom>
          <a:ln>
            <a:noFill/>
          </a:ln>
          <a:effectLst>
            <a:softEdge rad="112500"/>
          </a:effectLst>
        </p:spPr>
      </p:pic>
    </p:spTree>
    <p:extLst>
      <p:ext uri="{BB962C8B-B14F-4D97-AF65-F5344CB8AC3E}">
        <p14:creationId xmlns:p14="http://schemas.microsoft.com/office/powerpoint/2010/main" val="3265035566"/>
      </p:ext>
    </p:extLst>
  </p:cSld>
  <p:clrMapOvr>
    <a:masterClrMapping/>
  </p:clrMapOvr>
</p:sld>
</file>

<file path=ppt/theme/theme1.xml><?xml version="1.0" encoding="utf-8"?>
<a:theme xmlns:a="http://schemas.openxmlformats.org/drawingml/2006/main" name="Ofis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s">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PowerPoint Sunusu</vt:lpstr>
      <vt:lpstr>PowerPoint Sunusu</vt:lpstr>
      <vt:lpstr>ULUSAL STAJ PROGRAMI NEDİR? </vt:lpstr>
      <vt:lpstr>ULUSAL STAJ PROGRAMININ AMACI NEDİR?</vt:lpstr>
      <vt:lpstr>ULUSAL  STAJ PROGRAMININ SİSTEMİ  NEDİR? </vt:lpstr>
      <vt:lpstr>ULUSAL STAJ PROGRAMINA KİMLER BAŞVURABİLİR?</vt:lpstr>
      <vt:lpstr>ULUSAL STAJ PROGRAMI BAŞVURU ŞARTLARI;</vt:lpstr>
      <vt:lpstr>ULUSAL STAJ PROGRAMINA NASIL BAŞVURU YAPILIR?</vt:lpstr>
      <vt:lpstr>BAŞVURU SÜRECİ; </vt:lpstr>
      <vt:lpstr>PowerPoint Sunusu</vt:lpstr>
      <vt:lpstr>Öğrencilerin sigorta primleri Üniversite tarafından karşılanıyor mu?</vt:lpstr>
      <vt:lpstr>İşverenler staja kabul ettikleri öğrencilerin bilgilerini Üniversiteye nasıl ulaştırıyor?</vt:lpstr>
      <vt:lpstr>İşveren, staja kabul edilen Üniversitemiz öğrencisi için bir belge talep ediyor.   Bu durumda ne yapmalıyız?</vt:lpstr>
      <vt:lpstr>Staj sonrası öğrenciye ücret ödemesi yapılıyor mu?</vt:lpstr>
      <vt:lpstr>Staj yapmak için uygun olduğum tarih aralıklarını işverenler ile nasıl paylaşabilirim?</vt:lpstr>
      <vt:lpstr>İşverenler hangi kriterleri göz önünde bulundurarak teklif gönderiyor?</vt:lpstr>
      <vt:lpstr>Teklifi kabul ettikten sonraki aşama nedir, süreç nasıl ilerler?</vt:lpstr>
      <vt:lpstr>Staj kabulü aldıktan sonra işverenime hangi belgeleri iletmem gerekiyor?</vt:lpstr>
      <vt:lpstr>Onayladığım bir staja gitmemem veya yarıda bırakmam halinde ne olur?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302</cp:revision>
  <dcterms:created xsi:type="dcterms:W3CDTF">2025-01-03T09:19:29Z</dcterms:created>
  <dcterms:modified xsi:type="dcterms:W3CDTF">2025-01-03T10:14:53Z</dcterms:modified>
</cp:coreProperties>
</file>