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65"/>
  </p:notesMasterIdLst>
  <p:handoutMasterIdLst>
    <p:handoutMasterId r:id="rId66"/>
  </p:handoutMasterIdLst>
  <p:sldIdLst>
    <p:sldId id="256" r:id="rId5"/>
    <p:sldId id="270" r:id="rId6"/>
    <p:sldId id="271" r:id="rId7"/>
    <p:sldId id="343" r:id="rId8"/>
    <p:sldId id="277" r:id="rId9"/>
    <p:sldId id="281" r:id="rId10"/>
    <p:sldId id="318" r:id="rId11"/>
    <p:sldId id="287" r:id="rId12"/>
    <p:sldId id="286" r:id="rId13"/>
    <p:sldId id="283" r:id="rId14"/>
    <p:sldId id="288" r:id="rId15"/>
    <p:sldId id="285" r:id="rId16"/>
    <p:sldId id="331" r:id="rId17"/>
    <p:sldId id="332" r:id="rId18"/>
    <p:sldId id="289" r:id="rId19"/>
    <p:sldId id="308" r:id="rId20"/>
    <p:sldId id="319" r:id="rId21"/>
    <p:sldId id="320" r:id="rId22"/>
    <p:sldId id="346" r:id="rId23"/>
    <p:sldId id="347" r:id="rId24"/>
    <p:sldId id="348" r:id="rId25"/>
    <p:sldId id="328" r:id="rId26"/>
    <p:sldId id="330" r:id="rId27"/>
    <p:sldId id="291" r:id="rId28"/>
    <p:sldId id="292" r:id="rId29"/>
    <p:sldId id="290" r:id="rId30"/>
    <p:sldId id="284" r:id="rId31"/>
    <p:sldId id="293" r:id="rId32"/>
    <p:sldId id="268" r:id="rId33"/>
    <p:sldId id="299" r:id="rId34"/>
    <p:sldId id="294" r:id="rId35"/>
    <p:sldId id="321" r:id="rId36"/>
    <p:sldId id="295" r:id="rId37"/>
    <p:sldId id="296" r:id="rId38"/>
    <p:sldId id="298" r:id="rId39"/>
    <p:sldId id="333" r:id="rId40"/>
    <p:sldId id="300" r:id="rId41"/>
    <p:sldId id="301" r:id="rId42"/>
    <p:sldId id="302" r:id="rId43"/>
    <p:sldId id="303" r:id="rId44"/>
    <p:sldId id="304" r:id="rId45"/>
    <p:sldId id="349" r:id="rId46"/>
    <p:sldId id="322" r:id="rId47"/>
    <p:sldId id="334" r:id="rId48"/>
    <p:sldId id="335" r:id="rId49"/>
    <p:sldId id="336" r:id="rId50"/>
    <p:sldId id="317" r:id="rId51"/>
    <p:sldId id="305" r:id="rId52"/>
    <p:sldId id="312" r:id="rId53"/>
    <p:sldId id="306" r:id="rId54"/>
    <p:sldId id="313" r:id="rId55"/>
    <p:sldId id="337" r:id="rId56"/>
    <p:sldId id="339" r:id="rId57"/>
    <p:sldId id="338" r:id="rId58"/>
    <p:sldId id="340" r:id="rId59"/>
    <p:sldId id="342" r:id="rId60"/>
    <p:sldId id="341" r:id="rId61"/>
    <p:sldId id="344" r:id="rId62"/>
    <p:sldId id="345" r:id="rId63"/>
    <p:sldId id="263" r:id="rId64"/>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501" autoAdjust="0"/>
  </p:normalViewPr>
  <p:slideViewPr>
    <p:cSldViewPr snapToGrid="0" showGuides="1">
      <p:cViewPr varScale="1">
        <p:scale>
          <a:sx n="115" d="100"/>
          <a:sy n="115" d="100"/>
        </p:scale>
        <p:origin x="432"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303AEE5D-6B2A-45FF-9A93-F8D71F36EE79}" type="datetime1">
              <a:rPr lang="tr-TR" smtClean="0"/>
              <a:pPr algn="r" rtl="0"/>
              <a:t>4.10.2023</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tr-TR" smtClean="0"/>
              <a:pPr algn="r" rtl="0"/>
              <a:t>‹#›</a:t>
            </a:fld>
            <a:endParaRPr lang="tr-T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4D2362BE-E97E-40FB-A708-815F6D70D169}" type="datetime1">
              <a:rPr lang="tr-TR" noProof="0" smtClean="0"/>
              <a:pPr/>
              <a:t>4.10.2023</a:t>
            </a:fld>
            <a:endParaRPr lang="tr-TR" noProof="0"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dirty="0" smtClean="0"/>
              <a:t>Asıl metin stillerini düzenlemek için tıklayın</a:t>
            </a:r>
          </a:p>
          <a:p>
            <a:pPr lvl="1" rtl="0"/>
            <a:r>
              <a:rPr lang="tr-TR" noProof="0" dirty="0" smtClean="0"/>
              <a:t>İkinci düzey</a:t>
            </a:r>
          </a:p>
          <a:p>
            <a:pPr lvl="2" rtl="0"/>
            <a:r>
              <a:rPr lang="tr-TR" noProof="0" dirty="0" smtClean="0"/>
              <a:t>Üçüncü düzey</a:t>
            </a:r>
          </a:p>
          <a:p>
            <a:pPr lvl="3" rtl="0"/>
            <a:r>
              <a:rPr lang="tr-TR" noProof="0" dirty="0" smtClean="0"/>
              <a:t>Dördüncü düzey</a:t>
            </a:r>
          </a:p>
          <a:p>
            <a:pPr lvl="4" rtl="0"/>
            <a:r>
              <a:rPr lang="tr-TR" noProof="0" dirty="0" smtClean="0"/>
              <a:t>Beşinci düzey</a:t>
            </a:r>
            <a:endParaRPr lang="tr-TR" noProof="0" dirty="0"/>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0A3C37BE-C303-496D-B5CD-85F2937540FC}" type="slidenum">
              <a:rPr lang="tr-TR" noProof="0" smtClean="0"/>
              <a:pPr/>
              <a:t>‹#›</a:t>
            </a:fld>
            <a:endParaRPr lang="tr-TR" noProof="0"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Dikdörtgen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8" name="Dikdörtgen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Başlık 1"/>
          <p:cNvSpPr>
            <a:spLocks noGrp="1"/>
          </p:cNvSpPr>
          <p:nvPr>
            <p:ph type="ctrTitle"/>
          </p:nvPr>
        </p:nvSpPr>
        <p:spPr>
          <a:xfrm>
            <a:off x="1104900" y="2292094"/>
            <a:ext cx="10096500" cy="2219691"/>
          </a:xfrm>
        </p:spPr>
        <p:txBody>
          <a:bodyPr rtlCol="0" anchor="ctr">
            <a:normAutofit/>
          </a:bodyPr>
          <a:lstStyle>
            <a:lvl1pPr algn="l" rtl="0">
              <a:defRPr sz="4400" cap="all" baseline="0"/>
            </a:lvl1pPr>
          </a:lstStyle>
          <a:p>
            <a:pPr rtl="0"/>
            <a:r>
              <a:rPr lang="tr-TR" smtClean="0"/>
              <a:t>Asıl başlık stili için tıklatın</a:t>
            </a:r>
            <a:endParaRPr lang="tr-TR" noProof="0" dirty="0"/>
          </a:p>
        </p:txBody>
      </p:sp>
      <p:sp>
        <p:nvSpPr>
          <p:cNvPr id="3" name="Alt Başlık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tr-TR" noProof="0" smtClean="0"/>
              <a:t>Asıl alt başlık stilini düzenlemek için tıklayın</a:t>
            </a:r>
            <a:endParaRPr lang="tr-TR" noProof="0" dirty="0"/>
          </a:p>
        </p:txBody>
      </p:sp>
      <p:sp>
        <p:nvSpPr>
          <p:cNvPr id="4" name="Tarih Yer Tutucusu 3"/>
          <p:cNvSpPr>
            <a:spLocks noGrp="1"/>
          </p:cNvSpPr>
          <p:nvPr>
            <p:ph type="dt" sz="half" idx="10"/>
          </p:nvPr>
        </p:nvSpPr>
        <p:spPr/>
        <p:txBody>
          <a:bodyPr rtlCol="0"/>
          <a:lstStyle/>
          <a:p>
            <a:r>
              <a:rPr lang="tr-TR" dirty="0" smtClean="0"/>
              <a:t>​</a:t>
            </a:r>
            <a:fld id="{8CC5024F-FC10-43EC-90B2-14A686CD0E18}" type="datetime1">
              <a:rPr lang="tr-TR" smtClean="0"/>
              <a:pPr/>
              <a:t>4.10.2023</a:t>
            </a:fld>
            <a:r>
              <a:rPr lang="tr-TR" dirty="0" smtClean="0"/>
              <a:t>​</a:t>
            </a:r>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pic>
        <p:nvPicPr>
          <p:cNvPr id="11" name="Resim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chor="b"/>
          <a:lstStyle>
            <a:lvl1pPr algn="l" rtl="0">
              <a:defRPr sz="3200"/>
            </a:lvl1pPr>
          </a:lstStyle>
          <a:p>
            <a:pPr rtl="0"/>
            <a:r>
              <a:rPr lang="tr-TR" smtClean="0"/>
              <a:t>Asıl başlık stili için tıklatın</a:t>
            </a:r>
            <a:endParaRPr lang="tr-TR" noProof="0" dirty="0"/>
          </a:p>
        </p:txBody>
      </p:sp>
      <p:sp>
        <p:nvSpPr>
          <p:cNvPr id="3" name="Resim Yer Tutucusu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tr-TR" noProof="0" smtClean="0"/>
              <a:t>Resim eklemek için simgeyi tıklatın</a:t>
            </a:r>
            <a:endParaRPr lang="tr-TR" noProof="0" dirty="0"/>
          </a:p>
        </p:txBody>
      </p:sp>
      <p:sp>
        <p:nvSpPr>
          <p:cNvPr id="4" name="Metin Yer Tutucusu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tr-TR" noProof="0" smtClean="0"/>
              <a:t>Asıl metin stillerini düzenle</a:t>
            </a:r>
          </a:p>
        </p:txBody>
      </p:sp>
      <p:sp>
        <p:nvSpPr>
          <p:cNvPr id="5" name="Tarih Yer Tutucusu 4"/>
          <p:cNvSpPr>
            <a:spLocks noGrp="1"/>
          </p:cNvSpPr>
          <p:nvPr>
            <p:ph type="dt" sz="half" idx="10"/>
          </p:nvPr>
        </p:nvSpPr>
        <p:spPr/>
        <p:txBody>
          <a:bodyPr rtlCol="0"/>
          <a:lstStyle>
            <a:lvl1pPr>
              <a:defRPr/>
            </a:lvl1pPr>
          </a:lstStyle>
          <a:p>
            <a:fld id="{D1DA0D8A-3C21-42E2-A072-19EF71ADDE14}" type="datetime1">
              <a:rPr lang="tr-TR" smtClean="0"/>
              <a:pPr/>
              <a:t>4.10.2023</a:t>
            </a:fld>
            <a:endParaRPr lang="tr-TR"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Dikey Metin Yer Tutucusu 2"/>
          <p:cNvSpPr>
            <a:spLocks noGrp="1"/>
          </p:cNvSpPr>
          <p:nvPr>
            <p:ph type="body" orient="vert" idx="1"/>
          </p:nvPr>
        </p:nvSpPr>
        <p:spPr/>
        <p:txBody>
          <a:bodyPr vert="eaVert" rtlCol="0"/>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4" name="Tarih Yer Tutucusu 3"/>
          <p:cNvSpPr>
            <a:spLocks noGrp="1"/>
          </p:cNvSpPr>
          <p:nvPr>
            <p:ph type="dt" sz="half" idx="10"/>
          </p:nvPr>
        </p:nvSpPr>
        <p:spPr/>
        <p:txBody>
          <a:bodyPr rtlCol="0"/>
          <a:lstStyle/>
          <a:p>
            <a:r>
              <a:rPr lang="tr-TR" dirty="0" smtClean="0"/>
              <a:t>​</a:t>
            </a:r>
            <a:fld id="{90B9948F-6C35-4F44-87EE-340F4B9A62E5}" type="datetime1">
              <a:rPr lang="tr-TR" smtClean="0"/>
              <a:pPr/>
              <a:t>4.10.2023</a:t>
            </a:fld>
            <a:r>
              <a:rPr lang="tr-TR" dirty="0" smtClean="0"/>
              <a:t>​</a:t>
            </a:r>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372600" y="365125"/>
            <a:ext cx="1714500" cy="5811838"/>
          </a:xfrm>
        </p:spPr>
        <p:txBody>
          <a:bodyPr vert="eaVert" rtlCol="0"/>
          <a:lstStyle>
            <a:lvl1pPr rtl="0">
              <a:defRPr/>
            </a:lvl1pPr>
          </a:lstStyle>
          <a:p>
            <a:pPr rtl="0"/>
            <a:r>
              <a:rPr lang="tr-TR" noProof="0" smtClean="0"/>
              <a:t>Asıl başlık stili için tıklatın</a:t>
            </a:r>
            <a:endParaRPr lang="tr-TR" noProof="0" dirty="0"/>
          </a:p>
        </p:txBody>
      </p:sp>
      <p:sp>
        <p:nvSpPr>
          <p:cNvPr id="3" name="Dikey Metin Yer Tutucusu 2"/>
          <p:cNvSpPr>
            <a:spLocks noGrp="1"/>
          </p:cNvSpPr>
          <p:nvPr>
            <p:ph type="body" orient="vert" idx="1"/>
          </p:nvPr>
        </p:nvSpPr>
        <p:spPr>
          <a:xfrm>
            <a:off x="1104900" y="365125"/>
            <a:ext cx="8098896" cy="5811838"/>
          </a:xfrm>
        </p:spPr>
        <p:txBody>
          <a:bodyPr vert="eaVert" rtlCol="0"/>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4" name="Tarih Yer Tutucusu 3"/>
          <p:cNvSpPr>
            <a:spLocks noGrp="1"/>
          </p:cNvSpPr>
          <p:nvPr>
            <p:ph type="dt" sz="half" idx="10"/>
          </p:nvPr>
        </p:nvSpPr>
        <p:spPr/>
        <p:txBody>
          <a:bodyPr rtlCol="0"/>
          <a:lstStyle>
            <a:lvl1pPr>
              <a:defRPr/>
            </a:lvl1pPr>
          </a:lstStyle>
          <a:p>
            <a:fld id="{5F5582A7-8AE1-41B7-AD9C-A6E2FE14B4B7}" type="datetime1">
              <a:rPr lang="tr-TR" smtClean="0"/>
              <a:pPr/>
              <a:t>4.10.2023</a:t>
            </a:fld>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grpSp>
        <p:nvGrpSpPr>
          <p:cNvPr id="7" name="Grup 6"/>
          <p:cNvGrpSpPr/>
          <p:nvPr/>
        </p:nvGrpSpPr>
        <p:grpSpPr>
          <a:xfrm rot="5400000">
            <a:off x="6514047" y="3228843"/>
            <a:ext cx="5632704" cy="84403"/>
            <a:chOff x="1073150" y="1219201"/>
            <a:chExt cx="10058400" cy="63125"/>
          </a:xfrm>
        </p:grpSpPr>
        <p:cxnSp>
          <p:nvCxnSpPr>
            <p:cNvPr id="8" name="Düz Bağlayıcı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İçerik Yer Tutucusu 2"/>
          <p:cNvSpPr>
            <a:spLocks noGrp="1"/>
          </p:cNvSpPr>
          <p:nvPr>
            <p:ph idx="1"/>
          </p:nvPr>
        </p:nvSpPr>
        <p:spPr/>
        <p:txBody>
          <a:bodyPr rtlCol="0"/>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4" name="Tarih Yer Tutucusu 3"/>
          <p:cNvSpPr>
            <a:spLocks noGrp="1"/>
          </p:cNvSpPr>
          <p:nvPr>
            <p:ph type="dt" sz="half" idx="10"/>
          </p:nvPr>
        </p:nvSpPr>
        <p:spPr/>
        <p:txBody>
          <a:bodyPr rtlCol="0"/>
          <a:lstStyle>
            <a:lvl1pPr>
              <a:defRPr/>
            </a:lvl1pPr>
          </a:lstStyle>
          <a:p>
            <a:fld id="{2AA002D1-C4DA-4457-8A2A-A94E3772E2A8}" type="datetime1">
              <a:rPr lang="tr-TR" smtClean="0"/>
              <a:pPr/>
              <a:t>4.10.2023</a:t>
            </a:fld>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Resimli Başlık Slaydı">
    <p:spTree>
      <p:nvGrpSpPr>
        <p:cNvPr id="1" name=""/>
        <p:cNvGrpSpPr/>
        <p:nvPr/>
      </p:nvGrpSpPr>
      <p:grpSpPr>
        <a:xfrm>
          <a:off x="0" y="0"/>
          <a:ext cx="0" cy="0"/>
          <a:chOff x="0" y="0"/>
          <a:chExt cx="0" cy="0"/>
        </a:xfrm>
      </p:grpSpPr>
      <p:grpSp>
        <p:nvGrpSpPr>
          <p:cNvPr id="13" name="Grup 12"/>
          <p:cNvGrpSpPr/>
          <p:nvPr/>
        </p:nvGrpSpPr>
        <p:grpSpPr>
          <a:xfrm rot="10800000">
            <a:off x="0" y="5645510"/>
            <a:ext cx="12192000" cy="63125"/>
            <a:chOff x="507492" y="1501519"/>
            <a:chExt cx="8129016" cy="63125"/>
          </a:xfrm>
        </p:grpSpPr>
        <p:cxnSp>
          <p:nvCxnSpPr>
            <p:cNvPr id="17" name="Düz Bağlayıcı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 13"/>
          <p:cNvGrpSpPr/>
          <p:nvPr/>
        </p:nvGrpSpPr>
        <p:grpSpPr>
          <a:xfrm>
            <a:off x="0" y="1143000"/>
            <a:ext cx="12192000" cy="63125"/>
            <a:chOff x="507492" y="1501519"/>
            <a:chExt cx="8129016" cy="63125"/>
          </a:xfrm>
        </p:grpSpPr>
        <p:cxnSp>
          <p:nvCxnSpPr>
            <p:cNvPr id="15" name="Düz Bağlayıcı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Dikdörtgen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8" name="Dikdörtgen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Başlık 1"/>
          <p:cNvSpPr>
            <a:spLocks noGrp="1"/>
          </p:cNvSpPr>
          <p:nvPr>
            <p:ph type="ctrTitle"/>
          </p:nvPr>
        </p:nvSpPr>
        <p:spPr>
          <a:xfrm>
            <a:off x="1104900" y="2292094"/>
            <a:ext cx="5734050" cy="2219691"/>
          </a:xfrm>
        </p:spPr>
        <p:txBody>
          <a:bodyPr rtlCol="0" anchor="ctr">
            <a:normAutofit/>
          </a:bodyPr>
          <a:lstStyle>
            <a:lvl1pPr algn="l" rtl="0">
              <a:defRPr sz="4400" cap="all" baseline="0"/>
            </a:lvl1pPr>
          </a:lstStyle>
          <a:p>
            <a:pPr rtl="0"/>
            <a:r>
              <a:rPr lang="tr-TR" smtClean="0"/>
              <a:t>Asıl başlık stili için tıklatın</a:t>
            </a:r>
            <a:endParaRPr lang="tr-TR" noProof="0" dirty="0"/>
          </a:p>
        </p:txBody>
      </p:sp>
      <p:sp>
        <p:nvSpPr>
          <p:cNvPr id="3" name="Alt Başlık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tr-TR" noProof="0" smtClean="0"/>
              <a:t>Asıl alt başlık stilini düzenlemek için tıklayın</a:t>
            </a:r>
            <a:endParaRPr lang="tr-TR" noProof="0" dirty="0"/>
          </a:p>
        </p:txBody>
      </p:sp>
      <p:pic>
        <p:nvPicPr>
          <p:cNvPr id="10" name="Resim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Resim Yer Tutucusu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tr-TR" noProof="0" smtClean="0"/>
              <a:t>Resim eklemek için simgeyi tıklatın</a:t>
            </a:r>
            <a:endParaRPr lang="tr-TR" noProof="0" dirty="0"/>
          </a:p>
        </p:txBody>
      </p:sp>
      <p:sp>
        <p:nvSpPr>
          <p:cNvPr id="19" name="Açıklayıcı Metin"/>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tr-TR" sz="1200" b="1" i="1" noProof="0" dirty="0" smtClean="0">
                <a:latin typeface="Arial" pitchFamily="34" charset="0"/>
                <a:cs typeface="Arial" pitchFamily="34" charset="0"/>
              </a:rPr>
              <a:t>NOT:</a:t>
            </a:r>
          </a:p>
          <a:p>
            <a:pPr rtl="0"/>
            <a:r>
              <a:rPr lang="tr-TR" sz="1200" i="1" noProof="0" dirty="0" smtClean="0">
                <a:latin typeface="Arial" pitchFamily="34" charset="0"/>
                <a:cs typeface="Arial" pitchFamily="34" charset="0"/>
              </a:rPr>
              <a:t>Bu slayttaki resmi değiştirmek için resmi seçin ve silin. Sonra, yer tutucudaki Resimler simgesine tıklayarak kendi resminizi ekleyin.</a:t>
            </a:r>
            <a:endParaRPr lang="tr-TR" sz="1200" i="1" noProof="0" dirty="0">
              <a:latin typeface="Arial" pitchFamily="34" charset="0"/>
              <a:cs typeface="Arial" pitchFamily="34" charset="0"/>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grpSp>
        <p:nvGrpSpPr>
          <p:cNvPr id="8" name="Grup 7"/>
          <p:cNvGrpSpPr/>
          <p:nvPr/>
        </p:nvGrpSpPr>
        <p:grpSpPr>
          <a:xfrm>
            <a:off x="0" y="2514600"/>
            <a:ext cx="12192000" cy="3194035"/>
            <a:chOff x="647402" y="2514600"/>
            <a:chExt cx="10838688" cy="3194035"/>
          </a:xfrm>
        </p:grpSpPr>
        <p:grpSp>
          <p:nvGrpSpPr>
            <p:cNvPr id="9" name="Grup 8"/>
            <p:cNvGrpSpPr/>
            <p:nvPr/>
          </p:nvGrpSpPr>
          <p:grpSpPr>
            <a:xfrm>
              <a:off x="647402" y="2514600"/>
              <a:ext cx="10838688" cy="63125"/>
              <a:chOff x="507492" y="1501519"/>
              <a:chExt cx="8129016" cy="63125"/>
            </a:xfrm>
          </p:grpSpPr>
          <p:cxnSp>
            <p:nvCxnSpPr>
              <p:cNvPr id="14" name="Düz Bağlayıcı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Dikdörtgen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grpSp>
          <p:nvGrpSpPr>
            <p:cNvPr id="11" name="Grup 10"/>
            <p:cNvGrpSpPr/>
            <p:nvPr/>
          </p:nvGrpSpPr>
          <p:grpSpPr>
            <a:xfrm rot="10800000">
              <a:off x="647402" y="5645510"/>
              <a:ext cx="10838688" cy="63125"/>
              <a:chOff x="507492" y="1501519"/>
              <a:chExt cx="8129016" cy="63125"/>
            </a:xfrm>
          </p:grpSpPr>
          <p:cxnSp>
            <p:nvCxnSpPr>
              <p:cNvPr id="12" name="Düz Bağlayıcı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Başlık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tr-TR" smtClean="0"/>
              <a:t>Asıl başlık stili için tıklatın</a:t>
            </a:r>
            <a:endParaRPr lang="tr-TR" noProof="0" dirty="0"/>
          </a:p>
        </p:txBody>
      </p:sp>
      <p:sp>
        <p:nvSpPr>
          <p:cNvPr id="3" name="Metin Yer Tutucusu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tr-TR" noProof="0" smtClean="0"/>
              <a:t>Asıl metin stillerini düzenle</a:t>
            </a:r>
          </a:p>
        </p:txBody>
      </p:sp>
      <p:sp>
        <p:nvSpPr>
          <p:cNvPr id="4" name="Tarih Yer Tutucusu 3"/>
          <p:cNvSpPr>
            <a:spLocks noGrp="1"/>
          </p:cNvSpPr>
          <p:nvPr>
            <p:ph type="dt" sz="half" idx="10"/>
          </p:nvPr>
        </p:nvSpPr>
        <p:spPr/>
        <p:txBody>
          <a:bodyPr rtlCol="0"/>
          <a:lstStyle>
            <a:lvl1pPr>
              <a:defRPr/>
            </a:lvl1pPr>
          </a:lstStyle>
          <a:p>
            <a:fld id="{B21CD1C1-8A31-41B9-A065-156D435E96E2}" type="datetime1">
              <a:rPr lang="tr-TR" smtClean="0"/>
              <a:pPr/>
              <a:t>4.10.2023</a:t>
            </a:fld>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pic>
        <p:nvPicPr>
          <p:cNvPr id="7" name="Resim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İçerik Yer Tutucusu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4" name="İçerik Yer Tutucusu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5" name="Tarih Yer Tutucusu 4"/>
          <p:cNvSpPr>
            <a:spLocks noGrp="1"/>
          </p:cNvSpPr>
          <p:nvPr>
            <p:ph type="dt" sz="half" idx="10"/>
          </p:nvPr>
        </p:nvSpPr>
        <p:spPr/>
        <p:txBody>
          <a:bodyPr rtlCol="0"/>
          <a:lstStyle/>
          <a:p>
            <a:r>
              <a:rPr lang="tr-TR" dirty="0" smtClean="0"/>
              <a:t>​</a:t>
            </a:r>
            <a:fld id="{CBFBAE38-B184-44B3-BA3B-396A8F1C180C}" type="datetime1">
              <a:rPr lang="tr-TR" smtClean="0"/>
              <a:pPr/>
              <a:t>4.10.2023</a:t>
            </a:fld>
            <a:r>
              <a:rPr lang="tr-TR" dirty="0" smtClean="0"/>
              <a:t>​</a:t>
            </a:r>
            <a:endParaRPr lang="tr-TR"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Metin Yer Tutucusu 2"/>
          <p:cNvSpPr>
            <a:spLocks noGrp="1"/>
          </p:cNvSpPr>
          <p:nvPr>
            <p:ph type="body" idx="1"/>
          </p:nvPr>
        </p:nvSpPr>
        <p:spPr>
          <a:xfrm>
            <a:off x="1104900" y="1600200"/>
            <a:ext cx="4919472" cy="823912"/>
          </a:xfrm>
        </p:spPr>
        <p:txBody>
          <a:bodyPr rtlCol="0" anchor="b">
            <a:normAutofit/>
          </a:bodyPr>
          <a:lstStyle>
            <a:lvl1pPr marL="0" indent="0" algn="l" rtl="0">
              <a:spcBef>
                <a:spcPts val="0"/>
              </a:spcBef>
              <a:buNone/>
              <a:defRPr sz="22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tr-TR" noProof="0" smtClean="0"/>
              <a:t>Asıl metin stillerini düzenle</a:t>
            </a:r>
          </a:p>
        </p:txBody>
      </p:sp>
      <p:sp>
        <p:nvSpPr>
          <p:cNvPr id="4" name="İçerik Yer Tutucusu 3"/>
          <p:cNvSpPr>
            <a:spLocks noGrp="1"/>
          </p:cNvSpPr>
          <p:nvPr>
            <p:ph sz="half" idx="2"/>
          </p:nvPr>
        </p:nvSpPr>
        <p:spPr>
          <a:xfrm>
            <a:off x="1104900" y="2424112"/>
            <a:ext cx="4919472" cy="3748088"/>
          </a:xfrm>
        </p:spPr>
        <p:txBody>
          <a:bodyPr rtlCol="0"/>
          <a:lstStyle>
            <a:lvl1pPr>
              <a:defRPr sz="1800"/>
            </a:lvl1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5" name="Metin Yer Tutucusu 4"/>
          <p:cNvSpPr>
            <a:spLocks noGrp="1"/>
          </p:cNvSpPr>
          <p:nvPr>
            <p:ph type="body" sz="quarter" idx="3"/>
          </p:nvPr>
        </p:nvSpPr>
        <p:spPr>
          <a:xfrm>
            <a:off x="6166110" y="1600200"/>
            <a:ext cx="4919472" cy="823912"/>
          </a:xfrm>
        </p:spPr>
        <p:txBody>
          <a:bodyPr rtlCol="0" anchor="b">
            <a:normAutofit/>
          </a:bodyPr>
          <a:lstStyle>
            <a:lvl1pPr marL="0" indent="0" algn="l" rtl="0">
              <a:spcBef>
                <a:spcPts val="0"/>
              </a:spcBef>
              <a:buNone/>
              <a:defRPr sz="22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tr-TR" noProof="0" smtClean="0"/>
              <a:t>Asıl metin stillerini düzenle</a:t>
            </a:r>
          </a:p>
        </p:txBody>
      </p:sp>
      <p:sp>
        <p:nvSpPr>
          <p:cNvPr id="6" name="İçerik Yer Tutucusu 5"/>
          <p:cNvSpPr>
            <a:spLocks noGrp="1"/>
          </p:cNvSpPr>
          <p:nvPr>
            <p:ph sz="quarter" idx="4"/>
          </p:nvPr>
        </p:nvSpPr>
        <p:spPr>
          <a:xfrm>
            <a:off x="6166110" y="2424112"/>
            <a:ext cx="4919472" cy="3748088"/>
          </a:xfrm>
        </p:spPr>
        <p:txBody>
          <a:bodyPr rtlCol="0"/>
          <a:lstStyle>
            <a:lvl1pPr>
              <a:defRPr sz="1800"/>
            </a:lvl1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7" name="Tarih Yer Tutucusu 6"/>
          <p:cNvSpPr>
            <a:spLocks noGrp="1"/>
          </p:cNvSpPr>
          <p:nvPr>
            <p:ph type="dt" sz="half" idx="10"/>
          </p:nvPr>
        </p:nvSpPr>
        <p:spPr/>
        <p:txBody>
          <a:bodyPr rtlCol="0"/>
          <a:lstStyle>
            <a:lvl1pPr>
              <a:defRPr/>
            </a:lvl1pPr>
          </a:lstStyle>
          <a:p>
            <a:fld id="{518C863B-F7A6-4DF3-BBF1-5257AD3FDACF}" type="datetime1">
              <a:rPr lang="tr-TR" smtClean="0"/>
              <a:pPr/>
              <a:t>4.10.2023</a:t>
            </a:fld>
            <a:endParaRPr lang="tr-TR" dirty="0"/>
          </a:p>
        </p:txBody>
      </p:sp>
      <p:sp>
        <p:nvSpPr>
          <p:cNvPr id="8" name="Alt Bilgi Yer Tutucusu 7"/>
          <p:cNvSpPr>
            <a:spLocks noGrp="1"/>
          </p:cNvSpPr>
          <p:nvPr>
            <p:ph type="ftr" sz="quarter" idx="11"/>
          </p:nvPr>
        </p:nvSpPr>
        <p:spPr/>
        <p:txBody>
          <a:bodyPr rtlCol="0"/>
          <a:lstStyle/>
          <a:p>
            <a:pPr rtl="0"/>
            <a:endParaRPr lang="tr-TR" noProof="0" dirty="0"/>
          </a:p>
        </p:txBody>
      </p:sp>
      <p:sp>
        <p:nvSpPr>
          <p:cNvPr id="9" name="Slayt Numarası Yer Tutucusu 8"/>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smtClean="0"/>
              <a:t>Asıl başlık stili için tıklatın</a:t>
            </a:r>
            <a:endParaRPr lang="tr-TR" noProof="0" dirty="0"/>
          </a:p>
        </p:txBody>
      </p:sp>
      <p:sp>
        <p:nvSpPr>
          <p:cNvPr id="3" name="Tarih Yer Tutucusu 2"/>
          <p:cNvSpPr>
            <a:spLocks noGrp="1"/>
          </p:cNvSpPr>
          <p:nvPr>
            <p:ph type="dt" sz="half" idx="10"/>
          </p:nvPr>
        </p:nvSpPr>
        <p:spPr/>
        <p:txBody>
          <a:bodyPr rtlCol="0"/>
          <a:lstStyle/>
          <a:p>
            <a:r>
              <a:rPr lang="tr-TR" dirty="0" smtClean="0"/>
              <a:t>​</a:t>
            </a:r>
            <a:fld id="{640DCAEE-D4BE-44EB-87B0-0C856B8BD294}" type="datetime1">
              <a:rPr lang="tr-TR" smtClean="0"/>
              <a:pPr/>
              <a:t>4.10.2023</a:t>
            </a:fld>
            <a:r>
              <a:rPr lang="tr-TR" dirty="0" smtClean="0"/>
              <a:t>​</a:t>
            </a:r>
            <a:endParaRPr lang="tr-TR" dirty="0"/>
          </a:p>
        </p:txBody>
      </p:sp>
      <p:sp>
        <p:nvSpPr>
          <p:cNvPr id="4" name="Alt Bilgi Yer Tutucusu 3"/>
          <p:cNvSpPr>
            <a:spLocks noGrp="1"/>
          </p:cNvSpPr>
          <p:nvPr>
            <p:ph type="ftr" sz="quarter" idx="11"/>
          </p:nvPr>
        </p:nvSpPr>
        <p:spPr/>
        <p:txBody>
          <a:bodyPr rtlCol="0"/>
          <a:lstStyle/>
          <a:p>
            <a:pPr rtl="0"/>
            <a:endParaRPr lang="tr-TR" noProof="0" dirty="0"/>
          </a:p>
        </p:txBody>
      </p:sp>
      <p:sp>
        <p:nvSpPr>
          <p:cNvPr id="5" name="Slayt Numarası Yer Tutucusu 4"/>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lvl1pPr>
              <a:defRPr/>
            </a:lvl1pPr>
          </a:lstStyle>
          <a:p>
            <a:fld id="{0CF3E193-3E59-4173-AA9D-E2E5052958C9}" type="datetime1">
              <a:rPr lang="tr-TR" smtClean="0"/>
              <a:pPr/>
              <a:t>4.10.2023</a:t>
            </a:fld>
            <a:endParaRPr lang="tr-TR" dirty="0"/>
          </a:p>
        </p:txBody>
      </p:sp>
      <p:sp>
        <p:nvSpPr>
          <p:cNvPr id="3" name="Alt Bilgi Yer Tutucusu 2"/>
          <p:cNvSpPr>
            <a:spLocks noGrp="1"/>
          </p:cNvSpPr>
          <p:nvPr>
            <p:ph type="ftr" sz="quarter" idx="11"/>
          </p:nvPr>
        </p:nvSpPr>
        <p:spPr/>
        <p:txBody>
          <a:bodyPr rtlCol="0"/>
          <a:lstStyle/>
          <a:p>
            <a:pPr rtl="0"/>
            <a:endParaRPr lang="tr-TR" noProof="0" dirty="0"/>
          </a:p>
        </p:txBody>
      </p:sp>
      <p:sp>
        <p:nvSpPr>
          <p:cNvPr id="4" name="Slayt Numarası Yer Tutucusu 3"/>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chor="b"/>
          <a:lstStyle>
            <a:lvl1pPr algn="l" rtl="0">
              <a:defRPr sz="3200"/>
            </a:lvl1pPr>
          </a:lstStyle>
          <a:p>
            <a:pPr rtl="0"/>
            <a:r>
              <a:rPr lang="tr-TR" smtClean="0"/>
              <a:t>Asıl başlık stili için tıklatın</a:t>
            </a:r>
            <a:endParaRPr lang="tr-TR" noProof="0" dirty="0"/>
          </a:p>
        </p:txBody>
      </p:sp>
      <p:sp>
        <p:nvSpPr>
          <p:cNvPr id="3" name="İçerik Yer Tutucusu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4" name="Metin Yer Tutucusu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tr-TR" noProof="0" smtClean="0"/>
              <a:t>Asıl metin stillerini düzenle</a:t>
            </a:r>
          </a:p>
        </p:txBody>
      </p:sp>
      <p:sp>
        <p:nvSpPr>
          <p:cNvPr id="5" name="Tarih Yer Tutucusu 4"/>
          <p:cNvSpPr>
            <a:spLocks noGrp="1"/>
          </p:cNvSpPr>
          <p:nvPr>
            <p:ph type="dt" sz="half" idx="10"/>
          </p:nvPr>
        </p:nvSpPr>
        <p:spPr/>
        <p:txBody>
          <a:bodyPr rtlCol="0"/>
          <a:lstStyle/>
          <a:p>
            <a:r>
              <a:rPr lang="tr-TR" dirty="0" smtClean="0"/>
              <a:t>​</a:t>
            </a:r>
            <a:fld id="{6CF079EB-9CA5-4E80-A77B-A4FC36BC9F8F}" type="datetime1">
              <a:rPr lang="tr-TR" smtClean="0"/>
              <a:pPr/>
              <a:t>4.10.2023</a:t>
            </a:fld>
            <a:r>
              <a:rPr lang="tr-TR" dirty="0" smtClean="0"/>
              <a:t>​</a:t>
            </a:r>
            <a:endParaRPr lang="tr-TR"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tr-TR" noProof="0" dirty="0" smtClean="0"/>
              <a:t>Asıl başlık stili için tıklatın</a:t>
            </a:r>
            <a:endParaRPr lang="tr-TR" noProof="0" dirty="0"/>
          </a:p>
        </p:txBody>
      </p:sp>
      <p:sp>
        <p:nvSpPr>
          <p:cNvPr id="3" name="Metin Yer Tutucusu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tr-TR" noProof="0" dirty="0" smtClean="0"/>
              <a:t>Asıl metin stillerini düzenlemek için tıklayın</a:t>
            </a:r>
          </a:p>
          <a:p>
            <a:pPr lvl="1" rtl="0"/>
            <a:r>
              <a:rPr lang="tr-TR" noProof="0" dirty="0" smtClean="0"/>
              <a:t>İkinci düzey</a:t>
            </a:r>
          </a:p>
          <a:p>
            <a:pPr lvl="2" rtl="0"/>
            <a:r>
              <a:rPr lang="tr-TR" noProof="0" dirty="0" smtClean="0"/>
              <a:t>Üçüncü düzey</a:t>
            </a:r>
          </a:p>
          <a:p>
            <a:pPr lvl="3" rtl="0"/>
            <a:r>
              <a:rPr lang="tr-TR" noProof="0" dirty="0" smtClean="0"/>
              <a:t>Dördüncü düzey</a:t>
            </a:r>
          </a:p>
          <a:p>
            <a:pPr lvl="4" rtl="0"/>
            <a:r>
              <a:rPr lang="tr-TR" noProof="0" dirty="0" smtClean="0"/>
              <a:t>Beşinci düzey</a:t>
            </a:r>
          </a:p>
          <a:p>
            <a:pPr lvl="5" rtl="0"/>
            <a:r>
              <a:rPr lang="tr-TR" noProof="0" dirty="0" smtClean="0"/>
              <a:t>Altıncı düzey</a:t>
            </a:r>
          </a:p>
          <a:p>
            <a:pPr lvl="6" rtl="0"/>
            <a:r>
              <a:rPr lang="tr-TR" noProof="0" dirty="0" smtClean="0"/>
              <a:t>Yedinci düzey</a:t>
            </a:r>
          </a:p>
          <a:p>
            <a:pPr lvl="7" rtl="0"/>
            <a:r>
              <a:rPr lang="tr-TR" noProof="0" dirty="0" smtClean="0"/>
              <a:t>Sekizinci düzey</a:t>
            </a:r>
          </a:p>
          <a:p>
            <a:pPr lvl="8" rtl="0"/>
            <a:r>
              <a:rPr lang="tr-TR" noProof="0" dirty="0" smtClean="0"/>
              <a:t>Dokuzuncu düzey</a:t>
            </a:r>
            <a:endParaRPr lang="tr-TR" noProof="0" dirty="0"/>
          </a:p>
        </p:txBody>
      </p:sp>
      <p:sp>
        <p:nvSpPr>
          <p:cNvPr id="4" name="Tarih Yer Tutucusu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fld id="{4B0A7983-9BC1-48E3-B0A2-CC979373F1C6}" type="datetime1">
              <a:rPr lang="tr-TR" smtClean="0"/>
              <a:pPr/>
              <a:t>4.10.2023</a:t>
            </a:fld>
            <a:endParaRPr lang="tr-TR" dirty="0"/>
          </a:p>
        </p:txBody>
      </p:sp>
      <p:sp>
        <p:nvSpPr>
          <p:cNvPr id="5" name="Alt Bilgi Yer Tutucusu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defRPr>
            </a:lvl1pPr>
          </a:lstStyle>
          <a:p>
            <a:pPr rtl="0"/>
            <a:endParaRPr lang="tr-TR" noProof="0" dirty="0"/>
          </a:p>
        </p:txBody>
      </p:sp>
      <p:sp>
        <p:nvSpPr>
          <p:cNvPr id="6" name="Slayt Numarası Yer Tutucusu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rtl="0">
              <a:defRPr sz="1200">
                <a:solidFill>
                  <a:schemeClr val="tx1">
                    <a:lumMod val="60000"/>
                    <a:lumOff val="40000"/>
                  </a:schemeClr>
                </a:solidFill>
              </a:defRPr>
            </a:lvl1pPr>
          </a:lstStyle>
          <a:p>
            <a:fld id="{0FF54DE5-C571-48E8-A5BC-B369434E2F44}" type="slidenum">
              <a:rPr lang="tr-TR" smtClean="0"/>
              <a:pPr/>
              <a:t>‹#›</a:t>
            </a:fld>
            <a:endParaRPr lang="tr-TR" dirty="0"/>
          </a:p>
        </p:txBody>
      </p:sp>
      <p:grpSp>
        <p:nvGrpSpPr>
          <p:cNvPr id="15" name="Grup 14"/>
          <p:cNvGrpSpPr/>
          <p:nvPr/>
        </p:nvGrpSpPr>
        <p:grpSpPr>
          <a:xfrm>
            <a:off x="1103376" y="1219201"/>
            <a:ext cx="9985248" cy="84403"/>
            <a:chOff x="1073150" y="1219201"/>
            <a:chExt cx="10058400" cy="63125"/>
          </a:xfrm>
        </p:grpSpPr>
        <p:cxnSp>
          <p:nvCxnSpPr>
            <p:cNvPr id="13" name="Düz Bağlayıcı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bartin.edu.t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facebook.com/bartinedu" TargetMode="External"/><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youtube.com/user/bartinedu" TargetMode="External"/><Relationship Id="rId5" Type="http://schemas.openxmlformats.org/officeDocument/2006/relationships/hyperlink" Target="https://www.instagram.com/bartinuni/" TargetMode="External"/><Relationship Id="rId10" Type="http://schemas.openxmlformats.org/officeDocument/2006/relationships/image" Target="../media/image10.jpeg"/><Relationship Id="rId4" Type="http://schemas.openxmlformats.org/officeDocument/2006/relationships/hyperlink" Target="https://twitter.com/bartinedu" TargetMode="External"/><Relationship Id="rId9"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ctrTitle"/>
          </p:nvPr>
        </p:nvSpPr>
        <p:spPr>
          <a:xfrm>
            <a:off x="927463" y="2292094"/>
            <a:ext cx="5911487" cy="3115929"/>
          </a:xfrm>
        </p:spPr>
        <p:txBody>
          <a:bodyPr rtlCol="0" anchor="ctr">
            <a:normAutofit/>
          </a:bodyPr>
          <a:lstStyle/>
          <a:p>
            <a:r>
              <a:rPr lang="tr-TR" sz="3600" dirty="0">
                <a:latin typeface="Times New Roman" panose="02020603050405020304" pitchFamily="18" charset="0"/>
                <a:cs typeface="Times New Roman" panose="02020603050405020304" pitchFamily="18" charset="0"/>
              </a:rPr>
              <a:t>Bartın Üniversitesi </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Edebiyat Fakültesi </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Felsefe Bölümü</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Oryantasyon Eğitimi</a:t>
            </a:r>
            <a:endParaRPr lang="en-US" sz="3600" dirty="0"/>
          </a:p>
        </p:txBody>
      </p:sp>
      <p:pic>
        <p:nvPicPr>
          <p:cNvPr id="4" name="Resim Yer Tutucusu 3" descr="Masada açık duran kitap, arka planda bulanıklaştırılmış kitap rafları" title="Örnek Resim"/>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8890" r="8890"/>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67537" y="1813810"/>
            <a:ext cx="10051343" cy="4848246"/>
          </a:xfrm>
        </p:spPr>
        <p:txBody>
          <a:bodyPr>
            <a:noAutofit/>
          </a:bodyPr>
          <a:lstStyle/>
          <a:p>
            <a:pPr algn="just"/>
            <a:r>
              <a:rPr lang="tr-TR" dirty="0"/>
              <a:t>Bartın Üniversitesi Edebiyat Fakültesi Felsefe Bölümü 2015 yılında öğretime başlamıştır. </a:t>
            </a:r>
            <a:endParaRPr lang="tr-TR" dirty="0" smtClean="0"/>
          </a:p>
          <a:p>
            <a:pPr algn="just"/>
            <a:r>
              <a:rPr lang="tr-TR" dirty="0" smtClean="0"/>
              <a:t>Bünyesinde Bilim Tarihi ABD, Felsefe Tarihi ABD, Mantık ABD, Sistematik Felsefe ABD ve Türk-İslam Düşüncesi Tarihi ABD olmak üzere beş ana bilim </a:t>
            </a:r>
            <a:r>
              <a:rPr lang="tr-TR" dirty="0"/>
              <a:t>dalını </a:t>
            </a:r>
            <a:r>
              <a:rPr lang="tr-TR" dirty="0" smtClean="0"/>
              <a:t>barındırmaktadır.</a:t>
            </a:r>
          </a:p>
          <a:p>
            <a:pPr algn="just"/>
            <a:r>
              <a:rPr lang="tr-TR" dirty="0" smtClean="0"/>
              <a:t>Bölümümüzde </a:t>
            </a:r>
            <a:r>
              <a:rPr lang="tr-TR" dirty="0" smtClean="0">
                <a:solidFill>
                  <a:srgbClr val="FF0000"/>
                </a:solidFill>
              </a:rPr>
              <a:t>138</a:t>
            </a:r>
            <a:r>
              <a:rPr lang="tr-TR" dirty="0" smtClean="0"/>
              <a:t> öğrenciye lisans eğitimi </a:t>
            </a:r>
            <a:r>
              <a:rPr lang="tr-TR" dirty="0"/>
              <a:t>vermektedir</a:t>
            </a:r>
            <a:r>
              <a:rPr lang="tr-TR" dirty="0" smtClean="0"/>
              <a:t>.</a:t>
            </a:r>
          </a:p>
          <a:p>
            <a:pPr algn="just"/>
            <a:r>
              <a:rPr lang="tr-TR" dirty="0" smtClean="0"/>
              <a:t>Bölümümüzde 2017-2018 Eğitim-Öğretim yılında </a:t>
            </a:r>
            <a:r>
              <a:rPr lang="tr-TR" dirty="0" smtClean="0">
                <a:solidFill>
                  <a:srgbClr val="FF0000"/>
                </a:solidFill>
              </a:rPr>
              <a:t>Yüksek Lisans Programı </a:t>
            </a:r>
            <a:r>
              <a:rPr lang="tr-TR" dirty="0" smtClean="0"/>
              <a:t>açılmıştır.</a:t>
            </a:r>
          </a:p>
          <a:p>
            <a:pPr algn="just"/>
            <a:r>
              <a:rPr lang="tr-TR" dirty="0"/>
              <a:t>Yükseköğretim Yürütme Kurulu’nun 31/12/2019 tarihli kararıyla Felsefe bölümünde </a:t>
            </a:r>
            <a:r>
              <a:rPr lang="tr-TR" dirty="0" smtClean="0">
                <a:solidFill>
                  <a:srgbClr val="FF0000"/>
                </a:solidFill>
              </a:rPr>
              <a:t>Doktora </a:t>
            </a:r>
            <a:r>
              <a:rPr lang="tr-TR" dirty="0">
                <a:solidFill>
                  <a:srgbClr val="FF0000"/>
                </a:solidFill>
              </a:rPr>
              <a:t>P</a:t>
            </a:r>
            <a:r>
              <a:rPr lang="tr-TR" dirty="0" smtClean="0">
                <a:solidFill>
                  <a:srgbClr val="FF0000"/>
                </a:solidFill>
              </a:rPr>
              <a:t>rogramı </a:t>
            </a:r>
            <a:r>
              <a:rPr lang="tr-TR" dirty="0"/>
              <a:t>açılmasına karar verilmiştir. </a:t>
            </a:r>
            <a:r>
              <a:rPr lang="tr-TR" dirty="0" smtClean="0"/>
              <a:t>2020 </a:t>
            </a:r>
            <a:r>
              <a:rPr lang="tr-TR" dirty="0"/>
              <a:t>yılı Güz </a:t>
            </a:r>
            <a:r>
              <a:rPr lang="tr-TR" dirty="0" smtClean="0"/>
              <a:t>döneminde ilk  </a:t>
            </a:r>
            <a:r>
              <a:rPr lang="tr-TR" dirty="0"/>
              <a:t>Doktora öğrencisi kabul </a:t>
            </a:r>
            <a:r>
              <a:rPr lang="tr-TR" dirty="0" smtClean="0"/>
              <a:t>edilmiştir.</a:t>
            </a:r>
          </a:p>
          <a:p>
            <a:pPr algn="just"/>
            <a:r>
              <a:rPr lang="tr-TR" dirty="0" smtClean="0"/>
              <a:t>Bölümümüz ilk mezunlarını 2019 yılının Haziran ayında vermiştir.</a:t>
            </a:r>
            <a:endParaRPr lang="tr-TR" dirty="0"/>
          </a:p>
        </p:txBody>
      </p:sp>
      <p:sp>
        <p:nvSpPr>
          <p:cNvPr id="2" name="Unvan 1"/>
          <p:cNvSpPr>
            <a:spLocks noGrp="1"/>
          </p:cNvSpPr>
          <p:nvPr>
            <p:ph type="title"/>
          </p:nvPr>
        </p:nvSpPr>
        <p:spPr/>
        <p:txBody>
          <a:bodyPr>
            <a:normAutofit/>
          </a:bodyPr>
          <a:lstStyle/>
          <a:p>
            <a:r>
              <a:rPr lang="tr-TR" sz="4000" dirty="0" smtClean="0">
                <a:latin typeface="Times New Roman" panose="02020603050405020304" pitchFamily="18" charset="0"/>
                <a:cs typeface="Times New Roman" panose="02020603050405020304" pitchFamily="18" charset="0"/>
              </a:rPr>
              <a:t>FELSEFE BÖLÜMÜ</a:t>
            </a:r>
            <a:endParaRPr lang="tr-TR"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04900" y="251776"/>
            <a:ext cx="9980682" cy="744584"/>
          </a:xfrm>
        </p:spPr>
        <p:txBody>
          <a:bodyPr rtlCol="0">
            <a:normAutofit/>
          </a:bodyPr>
          <a:lstStyle/>
          <a:p>
            <a:r>
              <a:rPr lang="tr-TR" sz="4000" dirty="0">
                <a:latin typeface="Times New Roman" panose="02020603050405020304" pitchFamily="18" charset="0"/>
                <a:cs typeface="Times New Roman" panose="02020603050405020304" pitchFamily="18" charset="0"/>
              </a:rPr>
              <a:t>FELSEFE BÖLÜMÜ</a:t>
            </a:r>
            <a:endParaRPr lang="en-US" sz="4000" dirty="0"/>
          </a:p>
        </p:txBody>
      </p:sp>
      <p:sp>
        <p:nvSpPr>
          <p:cNvPr id="4" name="Metin Yer Tutucusu 3"/>
          <p:cNvSpPr>
            <a:spLocks noGrp="1"/>
          </p:cNvSpPr>
          <p:nvPr>
            <p:ph type="body" sz="half" idx="2"/>
          </p:nvPr>
        </p:nvSpPr>
        <p:spPr>
          <a:xfrm>
            <a:off x="748223" y="2966714"/>
            <a:ext cx="4777365" cy="3166615"/>
          </a:xfrm>
        </p:spPr>
        <p:txBody>
          <a:bodyPr rtlCol="0"/>
          <a:lstStyle/>
          <a:p>
            <a:pPr algn="ctr">
              <a:lnSpc>
                <a:spcPct val="150000"/>
              </a:lnSpc>
            </a:pPr>
            <a:r>
              <a:rPr lang="tr-TR" b="1" dirty="0">
                <a:latin typeface="Times New Roman" panose="02020603050405020304" pitchFamily="18" charset="0"/>
                <a:cs typeface="Times New Roman" panose="02020603050405020304" pitchFamily="18" charset="0"/>
              </a:rPr>
              <a:t>Bölümün Temel İlke ve Hedefleri</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Eleştirel düşünme.</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Çok boyutlu eğitim-öğretim.</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Evrensel nitelikte mesleki eğitim.</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Üniversitenin ve bölümün iç dinamikleri çerçevesinde kurumsal bütünlük.</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Kapsayıcı, kucaklayıcı ve demokratik yaklaşım kazandırma.</a:t>
            </a:r>
          </a:p>
          <a:p>
            <a:pPr rtl="0"/>
            <a:endParaRPr lang="en-US" dirty="0"/>
          </a:p>
        </p:txBody>
      </p:sp>
      <p:sp>
        <p:nvSpPr>
          <p:cNvPr id="14" name="Dikdörtgen 13"/>
          <p:cNvSpPr/>
          <p:nvPr/>
        </p:nvSpPr>
        <p:spPr>
          <a:xfrm>
            <a:off x="522513" y="1538126"/>
            <a:ext cx="11351623" cy="1200329"/>
          </a:xfrm>
          <a:prstGeom prst="rect">
            <a:avLst/>
          </a:prstGeom>
        </p:spPr>
        <p:txBody>
          <a:bodyPr wrap="square">
            <a:spAutoFit/>
          </a:bodyPr>
          <a:lstStyle/>
          <a:p>
            <a:pPr algn="just"/>
            <a:r>
              <a:rPr lang="tr-TR" dirty="0">
                <a:latin typeface="Times New Roman" panose="02020603050405020304" pitchFamily="18" charset="0"/>
                <a:cs typeface="Times New Roman" panose="02020603050405020304" pitchFamily="18" charset="0"/>
              </a:rPr>
              <a:t>Felsefe bölümünde, temel felsefe bilgi birikiminin edindirilmesi, eleştirel ve sorgulayıcı felsefi bakış açısının kazandırılması amaçlanmaktadır. Bu doğrultuda Eski Çağ’dan günümüze temel felsefe tarihi eğitiminin yanı sıra mantık, değer, etik, bilgi, varlık, siyaset, tarih, hukuk ve insan felsefesi gibi felsefenin temel disiplinlerini içeren dersler verilmektedir.</a:t>
            </a:r>
          </a:p>
        </p:txBody>
      </p:sp>
      <p:pic>
        <p:nvPicPr>
          <p:cNvPr id="5" name="Resim 4"/>
          <p:cNvPicPr>
            <a:picLocks noChangeAspect="1"/>
          </p:cNvPicPr>
          <p:nvPr/>
        </p:nvPicPr>
        <p:blipFill>
          <a:blip r:embed="rId2"/>
          <a:stretch>
            <a:fillRect/>
          </a:stretch>
        </p:blipFill>
        <p:spPr>
          <a:xfrm>
            <a:off x="6700965" y="2673596"/>
            <a:ext cx="4667250" cy="3752850"/>
          </a:xfrm>
          <a:prstGeom prst="rect">
            <a:avLst/>
          </a:prstGeom>
        </p:spPr>
      </p:pic>
    </p:spTree>
    <p:extLst>
      <p:ext uri="{BB962C8B-B14F-4D97-AF65-F5344CB8AC3E}">
        <p14:creationId xmlns:p14="http://schemas.microsoft.com/office/powerpoint/2010/main" val="33789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Metin kutusu 3"/>
          <p:cNvSpPr txBox="1"/>
          <p:nvPr/>
        </p:nvSpPr>
        <p:spPr>
          <a:xfrm>
            <a:off x="2899954" y="418010"/>
            <a:ext cx="6560512" cy="923330"/>
          </a:xfrm>
          <a:prstGeom prst="rect">
            <a:avLst/>
          </a:prstGeom>
          <a:noFill/>
        </p:spPr>
        <p:txBody>
          <a:bodyPr wrap="square" rtlCol="0">
            <a:spAutoFit/>
          </a:bodyPr>
          <a:lstStyle/>
          <a:p>
            <a:r>
              <a:rPr lang="tr-TR" sz="5400" dirty="0" smtClean="0">
                <a:solidFill>
                  <a:schemeClr val="tx2"/>
                </a:solidFill>
                <a:latin typeface="Times New Roman" panose="02020603050405020304" pitchFamily="18" charset="0"/>
                <a:cs typeface="Times New Roman" panose="02020603050405020304" pitchFamily="18" charset="0"/>
              </a:rPr>
              <a:t>AKADEMİK KADRO</a:t>
            </a:r>
            <a:endParaRPr lang="tr-TR" sz="5400" dirty="0">
              <a:solidFill>
                <a:schemeClr val="tx2"/>
              </a:solidFill>
              <a:latin typeface="Times New Roman" panose="02020603050405020304" pitchFamily="18" charset="0"/>
              <a:cs typeface="Times New Roman" panose="02020603050405020304" pitchFamily="18" charset="0"/>
            </a:endParaRPr>
          </a:p>
        </p:txBody>
      </p:sp>
      <p:pic>
        <p:nvPicPr>
          <p:cNvPr id="6146" name="Picture 2" descr="http://felsefe.bartin.edu.tr/handler/PersonelResimHandler.ashx?Guid=ac8be602-0088-e711-80da-000c29b5b5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046" y="2715261"/>
            <a:ext cx="955464" cy="13029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felsefe.bartin.edu.tr/handler/PersonelResimHandler.ashx?Guid=0040cc22-0088-e711-80da-000c29b5b5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817" y="2750017"/>
            <a:ext cx="962693" cy="123339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273082" y="4064266"/>
            <a:ext cx="1182588" cy="461665"/>
          </a:xfrm>
          <a:prstGeom prst="rect">
            <a:avLst/>
          </a:prstGeom>
        </p:spPr>
        <p:txBody>
          <a:bodyPr wrap="square">
            <a:spAutoFit/>
          </a:bodyPr>
          <a:lstStyle/>
          <a:p>
            <a:pPr algn="ctr"/>
            <a:r>
              <a:rPr lang="tr-TR" sz="1200" dirty="0">
                <a:solidFill>
                  <a:srgbClr val="333333"/>
                </a:solidFill>
                <a:latin typeface="Times New Roman" panose="02020603050405020304" pitchFamily="18" charset="0"/>
                <a:cs typeface="Times New Roman" panose="02020603050405020304" pitchFamily="18" charset="0"/>
              </a:rPr>
              <a:t>Prof. Dr. Sedat </a:t>
            </a:r>
            <a:r>
              <a:rPr lang="tr-TR" sz="1200" dirty="0" smtClean="0">
                <a:solidFill>
                  <a:srgbClr val="333333"/>
                </a:solidFill>
                <a:latin typeface="Times New Roman" panose="02020603050405020304" pitchFamily="18" charset="0"/>
                <a:cs typeface="Times New Roman" panose="02020603050405020304" pitchFamily="18" charset="0"/>
              </a:rPr>
              <a:t>YAZICI</a:t>
            </a:r>
          </a:p>
        </p:txBody>
      </p:sp>
      <p:sp>
        <p:nvSpPr>
          <p:cNvPr id="6" name="Dikdörtgen 5"/>
          <p:cNvSpPr/>
          <p:nvPr/>
        </p:nvSpPr>
        <p:spPr>
          <a:xfrm>
            <a:off x="3309317" y="4008963"/>
            <a:ext cx="1046101" cy="461665"/>
          </a:xfrm>
          <a:prstGeom prst="rect">
            <a:avLst/>
          </a:prstGeom>
        </p:spPr>
        <p:txBody>
          <a:bodyPr wrap="square">
            <a:spAutoFit/>
          </a:bodyPr>
          <a:lstStyle/>
          <a:p>
            <a:pPr algn="ctr"/>
            <a:r>
              <a:rPr lang="tr-TR" sz="1200" dirty="0">
                <a:solidFill>
                  <a:srgbClr val="333333"/>
                </a:solidFill>
                <a:latin typeface="Times New Roman" panose="02020603050405020304" pitchFamily="18" charset="0"/>
                <a:cs typeface="Times New Roman" panose="02020603050405020304" pitchFamily="18" charset="0"/>
              </a:rPr>
              <a:t>Prof. Dr. Aslı YAZICI </a:t>
            </a:r>
            <a:endParaRPr lang="tr-TR" sz="1200" dirty="0" smtClean="0">
              <a:solidFill>
                <a:srgbClr val="333333"/>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5272193" y="4064266"/>
            <a:ext cx="1473997" cy="646331"/>
          </a:xfrm>
          <a:prstGeom prst="rect">
            <a:avLst/>
          </a:prstGeom>
        </p:spPr>
        <p:txBody>
          <a:bodyPr wrap="square">
            <a:spAutoFit/>
          </a:bodyPr>
          <a:lstStyle/>
          <a:p>
            <a:pPr algn="ctr"/>
            <a:r>
              <a:rPr lang="tr-TR" sz="1200" dirty="0" smtClean="0">
                <a:latin typeface="Times New Roman" panose="02020603050405020304" pitchFamily="18" charset="0"/>
                <a:cs typeface="Times New Roman" panose="02020603050405020304" pitchFamily="18" charset="0"/>
              </a:rPr>
              <a:t>Doç. Dr. </a:t>
            </a:r>
            <a:r>
              <a:rPr lang="tr-TR" sz="1200" dirty="0" smtClean="0">
                <a:solidFill>
                  <a:srgbClr val="333333"/>
                </a:solidFill>
                <a:latin typeface="Times New Roman" panose="02020603050405020304" pitchFamily="18" charset="0"/>
                <a:cs typeface="Times New Roman" panose="02020603050405020304" pitchFamily="18" charset="0"/>
              </a:rPr>
              <a:t>Ayşe </a:t>
            </a:r>
            <a:r>
              <a:rPr lang="tr-TR" sz="1200" dirty="0">
                <a:solidFill>
                  <a:srgbClr val="333333"/>
                </a:solidFill>
                <a:latin typeface="Times New Roman" panose="02020603050405020304" pitchFamily="18" charset="0"/>
                <a:cs typeface="Times New Roman" panose="02020603050405020304" pitchFamily="18" charset="0"/>
              </a:rPr>
              <a:t>Gül ÇIVGIN</a:t>
            </a:r>
          </a:p>
          <a:p>
            <a:pPr algn="ctr"/>
            <a:endParaRPr lang="tr-TR" sz="1200" dirty="0" smtClean="0">
              <a:solidFill>
                <a:srgbClr val="333333"/>
              </a:solidFill>
              <a:latin typeface="Times New Roman" panose="02020603050405020304" pitchFamily="18" charset="0"/>
              <a:cs typeface="Times New Roman" panose="02020603050405020304" pitchFamily="18" charset="0"/>
            </a:endParaRPr>
          </a:p>
        </p:txBody>
      </p:sp>
      <p:pic>
        <p:nvPicPr>
          <p:cNvPr id="9" name="İçerik Yer Tutucusu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60631" y="2798129"/>
            <a:ext cx="910833" cy="1210809"/>
          </a:xfrm>
        </p:spPr>
      </p:pic>
      <p:pic>
        <p:nvPicPr>
          <p:cNvPr id="10" name="İçerik Yer Tutucus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520" y="2807359"/>
            <a:ext cx="906504" cy="1210807"/>
          </a:xfrm>
          <a:prstGeom prst="rect">
            <a:avLst/>
          </a:prstGeom>
        </p:spPr>
      </p:pic>
      <p:sp>
        <p:nvSpPr>
          <p:cNvPr id="12" name="Dikdörtgen 11"/>
          <p:cNvSpPr/>
          <p:nvPr/>
        </p:nvSpPr>
        <p:spPr>
          <a:xfrm>
            <a:off x="7221986" y="4074378"/>
            <a:ext cx="1525909"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a:t>
            </a:r>
            <a:r>
              <a:rPr lang="tr-TR" sz="1200" dirty="0" err="1" smtClean="0">
                <a:solidFill>
                  <a:srgbClr val="333333"/>
                </a:solidFill>
                <a:latin typeface="Times New Roman" panose="02020603050405020304" pitchFamily="18" charset="0"/>
                <a:cs typeface="Times New Roman" panose="02020603050405020304" pitchFamily="18" charset="0"/>
              </a:rPr>
              <a:t>Gülüse</a:t>
            </a:r>
            <a:r>
              <a:rPr lang="tr-TR" sz="1200" dirty="0" smtClean="0">
                <a:solidFill>
                  <a:srgbClr val="333333"/>
                </a:solidFill>
                <a:latin typeface="Times New Roman" panose="02020603050405020304" pitchFamily="18" charset="0"/>
                <a:cs typeface="Times New Roman" panose="02020603050405020304" pitchFamily="18" charset="0"/>
              </a:rPr>
              <a:t> AKSOY</a:t>
            </a:r>
          </a:p>
        </p:txBody>
      </p:sp>
      <p:pic>
        <p:nvPicPr>
          <p:cNvPr id="13" name="İçerik Yer Tutucus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0024" y="4661595"/>
            <a:ext cx="980598" cy="1230246"/>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498" y="4654816"/>
            <a:ext cx="952328" cy="1316775"/>
          </a:xfrm>
          <a:prstGeom prst="rect">
            <a:avLst/>
          </a:prstGeom>
        </p:spPr>
      </p:pic>
      <p:sp>
        <p:nvSpPr>
          <p:cNvPr id="16" name="Metin kutusu 15"/>
          <p:cNvSpPr txBox="1"/>
          <p:nvPr/>
        </p:nvSpPr>
        <p:spPr>
          <a:xfrm>
            <a:off x="8204098" y="5931522"/>
            <a:ext cx="1292236" cy="461665"/>
          </a:xfrm>
          <a:prstGeom prst="rect">
            <a:avLst/>
          </a:prstGeom>
          <a:noFill/>
        </p:spPr>
        <p:txBody>
          <a:bodyPr wrap="square" rtlCol="0">
            <a:spAutoFit/>
          </a:bodyPr>
          <a:lstStyle/>
          <a:p>
            <a:pPr algn="ctr"/>
            <a:r>
              <a:rPr lang="tr-TR" sz="1200" dirty="0" smtClean="0">
                <a:latin typeface="Times New Roman" panose="02020603050405020304" pitchFamily="18" charset="0"/>
                <a:cs typeface="Times New Roman" panose="02020603050405020304" pitchFamily="18" charset="0"/>
              </a:rPr>
              <a:t>Arş. Gör. Öner GÜLER </a:t>
            </a:r>
            <a:endParaRPr lang="tr-TR" sz="1200" dirty="0">
              <a:latin typeface="Times New Roman" panose="02020603050405020304" pitchFamily="18" charset="0"/>
              <a:cs typeface="Times New Roman" panose="02020603050405020304" pitchFamily="18" charset="0"/>
            </a:endParaRPr>
          </a:p>
        </p:txBody>
      </p:sp>
      <p:sp>
        <p:nvSpPr>
          <p:cNvPr id="17" name="Metin kutusu 16"/>
          <p:cNvSpPr txBox="1"/>
          <p:nvPr/>
        </p:nvSpPr>
        <p:spPr>
          <a:xfrm>
            <a:off x="6327876" y="5993717"/>
            <a:ext cx="1489572" cy="461665"/>
          </a:xfrm>
          <a:prstGeom prst="rect">
            <a:avLst/>
          </a:prstGeom>
          <a:noFill/>
        </p:spPr>
        <p:txBody>
          <a:bodyPr wrap="square" rtlCol="0">
            <a:spAutoFit/>
          </a:bodyPr>
          <a:lstStyle/>
          <a:p>
            <a:pPr algn="ctr"/>
            <a:r>
              <a:rPr lang="tr-TR" sz="1200" dirty="0" smtClean="0">
                <a:latin typeface="Times New Roman" panose="02020603050405020304" pitchFamily="18" charset="0"/>
                <a:cs typeface="Times New Roman" panose="02020603050405020304" pitchFamily="18" charset="0"/>
              </a:rPr>
              <a:t>Arş. Gör. Fahriye YARAŞ ELALMIŞ</a:t>
            </a:r>
          </a:p>
        </p:txBody>
      </p:sp>
      <p:sp>
        <p:nvSpPr>
          <p:cNvPr id="18" name="Metin kutusu 17"/>
          <p:cNvSpPr txBox="1"/>
          <p:nvPr/>
        </p:nvSpPr>
        <p:spPr>
          <a:xfrm>
            <a:off x="2181632" y="5993717"/>
            <a:ext cx="1436643"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a:t>
            </a:r>
            <a:r>
              <a:rPr lang="tr-TR" sz="1200" dirty="0" smtClean="0">
                <a:latin typeface="Times New Roman" panose="02020603050405020304" pitchFamily="18" charset="0"/>
                <a:cs typeface="Times New Roman" panose="02020603050405020304" pitchFamily="18" charset="0"/>
              </a:rPr>
              <a:t>İrem ASLAN SEYHAN</a:t>
            </a:r>
          </a:p>
        </p:txBody>
      </p:sp>
      <p:pic>
        <p:nvPicPr>
          <p:cNvPr id="19" name="Resi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9955" y="2835412"/>
            <a:ext cx="921641" cy="1228854"/>
          </a:xfrm>
          <a:prstGeom prst="rect">
            <a:avLst/>
          </a:prstGeom>
        </p:spPr>
      </p:pic>
      <p:sp>
        <p:nvSpPr>
          <p:cNvPr id="20" name="Metin kutusu 19"/>
          <p:cNvSpPr txBox="1"/>
          <p:nvPr/>
        </p:nvSpPr>
        <p:spPr>
          <a:xfrm>
            <a:off x="9072353" y="4085306"/>
            <a:ext cx="1554094" cy="461665"/>
          </a:xfrm>
          <a:prstGeom prst="rect">
            <a:avLst/>
          </a:prstGeom>
          <a:noFill/>
        </p:spPr>
        <p:txBody>
          <a:bodyPr wrap="square" rtlCol="0">
            <a:spAutoFit/>
          </a:bodyPr>
          <a:lstStyle/>
          <a:p>
            <a:pPr algn="ctr"/>
            <a:r>
              <a:rPr lang="tr-TR" sz="1200" dirty="0" smtClean="0">
                <a:latin typeface="Times New Roman" panose="02020603050405020304" pitchFamily="18" charset="0"/>
                <a:cs typeface="Times New Roman" panose="02020603050405020304" pitchFamily="18" charset="0"/>
              </a:rPr>
              <a:t>Dr. </a:t>
            </a:r>
            <a:r>
              <a:rPr lang="tr-TR" sz="1200" dirty="0" err="1" smtClean="0">
                <a:latin typeface="Times New Roman" panose="02020603050405020304" pitchFamily="18" charset="0"/>
                <a:cs typeface="Times New Roman" panose="02020603050405020304" pitchFamily="18" charset="0"/>
              </a:rPr>
              <a:t>Öğr</a:t>
            </a:r>
            <a:r>
              <a:rPr lang="tr-TR" sz="1200" dirty="0" smtClean="0">
                <a:latin typeface="Times New Roman" panose="02020603050405020304" pitchFamily="18" charset="0"/>
                <a:cs typeface="Times New Roman" panose="02020603050405020304" pitchFamily="18" charset="0"/>
              </a:rPr>
              <a:t>. Üyesi Berk </a:t>
            </a:r>
            <a:r>
              <a:rPr lang="tr-TR" sz="1200" dirty="0">
                <a:latin typeface="Times New Roman" panose="02020603050405020304" pitchFamily="18" charset="0"/>
                <a:cs typeface="Times New Roman" panose="02020603050405020304" pitchFamily="18" charset="0"/>
              </a:rPr>
              <a:t>Utkan </a:t>
            </a:r>
            <a:r>
              <a:rPr lang="tr-TR" sz="1200" dirty="0" smtClean="0">
                <a:latin typeface="Times New Roman" panose="02020603050405020304" pitchFamily="18" charset="0"/>
                <a:cs typeface="Times New Roman" panose="02020603050405020304" pitchFamily="18" charset="0"/>
              </a:rPr>
              <a:t>ATBAKAN</a:t>
            </a:r>
          </a:p>
        </p:txBody>
      </p:sp>
      <p:pic>
        <p:nvPicPr>
          <p:cNvPr id="3" name="Resim 2"/>
          <p:cNvPicPr>
            <a:picLocks noChangeAspect="1"/>
          </p:cNvPicPr>
          <p:nvPr/>
        </p:nvPicPr>
        <p:blipFill>
          <a:blip r:embed="rId9"/>
          <a:stretch>
            <a:fillRect/>
          </a:stretch>
        </p:blipFill>
        <p:spPr>
          <a:xfrm>
            <a:off x="2348510" y="4583787"/>
            <a:ext cx="977199" cy="1210608"/>
          </a:xfrm>
          <a:prstGeom prst="rect">
            <a:avLst/>
          </a:prstGeom>
        </p:spPr>
      </p:pic>
      <p:pic>
        <p:nvPicPr>
          <p:cNvPr id="1026" name="Picture 2" descr="https://cdn.bartin.edu.tr/w3/cfb8acd8e614dea368d8cb5730cfec2d/svtlan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7331" y="4588895"/>
            <a:ext cx="907777" cy="1185087"/>
          </a:xfrm>
          <a:prstGeom prst="rect">
            <a:avLst/>
          </a:prstGeom>
          <a:noFill/>
          <a:extLst>
            <a:ext uri="{909E8E84-426E-40DD-AFC4-6F175D3DCCD1}">
              <a14:hiddenFill xmlns:a14="http://schemas.microsoft.com/office/drawing/2010/main">
                <a:solidFill>
                  <a:srgbClr val="FFFFFF"/>
                </a:solidFill>
              </a14:hiddenFill>
            </a:ext>
          </a:extLst>
        </p:spPr>
      </p:pic>
      <p:sp>
        <p:nvSpPr>
          <p:cNvPr id="24" name="Metin kutusu 23"/>
          <p:cNvSpPr txBox="1"/>
          <p:nvPr/>
        </p:nvSpPr>
        <p:spPr>
          <a:xfrm>
            <a:off x="4011375" y="5993717"/>
            <a:ext cx="17324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a:t>
            </a:r>
            <a:r>
              <a:rPr lang="tr-TR" sz="1200" dirty="0" err="1">
                <a:latin typeface="Times New Roman" panose="02020603050405020304" pitchFamily="18" charset="0"/>
                <a:cs typeface="Times New Roman" panose="02020603050405020304" pitchFamily="18" charset="0"/>
              </a:rPr>
              <a:t>Svıtlana</a:t>
            </a:r>
            <a:r>
              <a:rPr lang="tr-TR" sz="1200" dirty="0">
                <a:latin typeface="Times New Roman" panose="02020603050405020304" pitchFamily="18" charset="0"/>
                <a:cs typeface="Times New Roman" panose="02020603050405020304" pitchFamily="18" charset="0"/>
              </a:rPr>
              <a:t> NESTEROVA COŞKUN</a:t>
            </a:r>
            <a:endParaRPr lang="tr-TR" sz="1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84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smtClean="0"/>
              <a:t>Bölüm WEB Sayfamız</a:t>
            </a:r>
            <a:endParaRPr lang="tr-TR"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521" y="1331497"/>
            <a:ext cx="6239440" cy="5398168"/>
          </a:xfrm>
          <a:prstGeom prst="rect">
            <a:avLst/>
          </a:prstGeom>
        </p:spPr>
      </p:pic>
    </p:spTree>
    <p:extLst>
      <p:ext uri="{BB962C8B-B14F-4D97-AF65-F5344CB8AC3E}">
        <p14:creationId xmlns:p14="http://schemas.microsoft.com/office/powerpoint/2010/main" val="2427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Sosyal Medya Hesaplarımız</a:t>
            </a:r>
            <a:endParaRPr lang="tr-TR" dirty="0"/>
          </a:p>
        </p:txBody>
      </p:sp>
      <p:pic>
        <p:nvPicPr>
          <p:cNvPr id="1026" name="Picture 2" descr="Facebook 'Whitelists' Gave Access To User Data | PYMNTS.c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41" t="12003" r="18441" b="11835"/>
          <a:stretch/>
        </p:blipFill>
        <p:spPr bwMode="auto">
          <a:xfrm>
            <a:off x="1153297" y="1713470"/>
            <a:ext cx="1491049" cy="14498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a Son Görülme Özelliği Geldi! | Pazarlamasy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39" t="11155" r="11576" b="11210"/>
          <a:stretch/>
        </p:blipFill>
        <p:spPr bwMode="auto">
          <a:xfrm>
            <a:off x="1104900" y="3362301"/>
            <a:ext cx="1491049" cy="1482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ğlenceli Paylaşımlar Yapan Avukat Hesapları | MicroDest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381" y="5034582"/>
            <a:ext cx="1495568" cy="149556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901152" y="3749497"/>
            <a:ext cx="4318811" cy="707886"/>
          </a:xfrm>
          <a:prstGeom prst="rect">
            <a:avLst/>
          </a:prstGeom>
          <a:noFill/>
        </p:spPr>
        <p:txBody>
          <a:bodyPr wrap="none" lIns="91440" tIns="45720" rIns="91440" bIns="45720">
            <a:spAutoFit/>
          </a:bodyPr>
          <a:lstStyle/>
          <a:p>
            <a:pPr algn="ctr"/>
            <a:r>
              <a:rPr lang="tr-TR"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bartinfelsefebolumu</a:t>
            </a:r>
            <a:endParaRPr lang="tr-TR"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Dikdörtgen 7"/>
          <p:cNvSpPr/>
          <p:nvPr/>
        </p:nvSpPr>
        <p:spPr>
          <a:xfrm>
            <a:off x="2901152" y="2084457"/>
            <a:ext cx="3078087" cy="707886"/>
          </a:xfrm>
          <a:prstGeom prst="rect">
            <a:avLst/>
          </a:prstGeom>
          <a:noFill/>
        </p:spPr>
        <p:txBody>
          <a:bodyPr wrap="none" lIns="91440" tIns="45720" rIns="91440" bIns="45720">
            <a:spAutoFit/>
          </a:bodyPr>
          <a:lstStyle/>
          <a:p>
            <a:pPr algn="ctr"/>
            <a:r>
              <a:rPr lang="tr-TR"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Bartın Felsefe</a:t>
            </a:r>
            <a:endParaRPr lang="tr-TR"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Dikdörtgen 8"/>
          <p:cNvSpPr/>
          <p:nvPr/>
        </p:nvSpPr>
        <p:spPr>
          <a:xfrm>
            <a:off x="2901152" y="5428423"/>
            <a:ext cx="3078087" cy="707886"/>
          </a:xfrm>
          <a:prstGeom prst="rect">
            <a:avLst/>
          </a:prstGeom>
          <a:noFill/>
        </p:spPr>
        <p:txBody>
          <a:bodyPr wrap="none" lIns="91440" tIns="45720" rIns="91440" bIns="45720">
            <a:spAutoFit/>
          </a:bodyPr>
          <a:lstStyle/>
          <a:p>
            <a:pPr algn="ctr"/>
            <a:r>
              <a:rPr lang="tr-TR"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Bartın Felsefe</a:t>
            </a:r>
            <a:endParaRPr lang="tr-TR"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5"/>
          <a:stretch>
            <a:fillRect/>
          </a:stretch>
        </p:blipFill>
        <p:spPr>
          <a:xfrm>
            <a:off x="7285577" y="1713470"/>
            <a:ext cx="4362952" cy="4591245"/>
          </a:xfrm>
          <a:prstGeom prst="rect">
            <a:avLst/>
          </a:prstGeom>
        </p:spPr>
      </p:pic>
    </p:spTree>
    <p:extLst>
      <p:ext uri="{BB962C8B-B14F-4D97-AF65-F5344CB8AC3E}">
        <p14:creationId xmlns:p14="http://schemas.microsoft.com/office/powerpoint/2010/main" val="277804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87477" y="2521564"/>
            <a:ext cx="11341100" cy="954107"/>
          </a:xfrm>
          <a:prstGeom prst="rect">
            <a:avLst/>
          </a:prstGeom>
          <a:noFill/>
        </p:spPr>
        <p:txBody>
          <a:bodyPr wrap="square" rtlCol="0">
            <a:spAutoFit/>
          </a:bodyPr>
          <a:lstStyle/>
          <a:p>
            <a:pPr algn="ctr"/>
            <a:r>
              <a:rPr lang="tr-TR" sz="2800" dirty="0" smtClean="0">
                <a:solidFill>
                  <a:schemeClr val="bg1"/>
                </a:solidFill>
                <a:latin typeface="Times New Roman" panose="02020603050405020304" pitchFamily="18" charset="0"/>
                <a:cs typeface="Times New Roman" panose="02020603050405020304" pitchFamily="18" charset="0"/>
              </a:rPr>
              <a:t>Öğrenci Danışmanlıkları, Ders Seçimleri ile İlgili Yönergeler ve Öğrenci Disiplin Yönetmeliği Hakkında</a:t>
            </a:r>
            <a:endParaRPr lang="tr-TR" sz="2800"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193754" y="1708693"/>
            <a:ext cx="11594749" cy="4939814"/>
          </a:xfrm>
          <a:prstGeom prst="rect">
            <a:avLst/>
          </a:prstGeom>
          <a:noFill/>
        </p:spPr>
        <p:txBody>
          <a:bodyPr wrap="square" rtlCol="0">
            <a:spAutoFit/>
          </a:bodyPr>
          <a:lstStyle/>
          <a:p>
            <a:pPr marL="342900" indent="-342900" algn="just">
              <a:lnSpc>
                <a:spcPct val="150000"/>
              </a:lnSpc>
              <a:buAutoNum type="arabicPeriod"/>
            </a:pPr>
            <a:r>
              <a:rPr lang="tr-TR" dirty="0" smtClean="0">
                <a:latin typeface="Times New Roman" panose="02020603050405020304" pitchFamily="18" charset="0"/>
                <a:cs typeface="Times New Roman" panose="02020603050405020304" pitchFamily="18" charset="0"/>
              </a:rPr>
              <a:t>Sınıf </a:t>
            </a:r>
            <a:r>
              <a:rPr lang="tr-TR" dirty="0">
                <a:latin typeface="Times New Roman" panose="02020603050405020304" pitchFamily="18" charset="0"/>
                <a:cs typeface="Times New Roman" panose="02020603050405020304" pitchFamily="18" charset="0"/>
              </a:rPr>
              <a:t>Birinci </a:t>
            </a:r>
            <a:r>
              <a:rPr lang="tr-TR" dirty="0" smtClean="0">
                <a:latin typeface="Times New Roman" panose="02020603050405020304" pitchFamily="18" charset="0"/>
                <a:cs typeface="Times New Roman" panose="02020603050405020304" pitchFamily="18" charset="0"/>
              </a:rPr>
              <a:t>öğrencilerin </a:t>
            </a:r>
            <a:r>
              <a:rPr lang="tr-TR" dirty="0">
                <a:latin typeface="Times New Roman" panose="02020603050405020304" pitchFamily="18" charset="0"/>
                <a:cs typeface="Times New Roman" panose="02020603050405020304" pitchFamily="18" charset="0"/>
              </a:rPr>
              <a:t>danışmanı</a:t>
            </a:r>
            <a:r>
              <a:rPr lang="tr-TR" dirty="0" smtClean="0">
                <a:latin typeface="Times New Roman" panose="02020603050405020304" pitchFamily="18" charset="0"/>
                <a:cs typeface="Times New Roman" panose="02020603050405020304" pitchFamily="18" charset="0"/>
              </a:rPr>
              <a:t>: 	Dr</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Öğr</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Üyesi İrem ASLAN SEYHAN.</a:t>
            </a:r>
            <a:endParaRPr lang="tr-TR" dirty="0">
              <a:latin typeface="Times New Roman" panose="02020603050405020304" pitchFamily="18" charset="0"/>
              <a:cs typeface="Times New Roman" panose="02020603050405020304" pitchFamily="18" charset="0"/>
            </a:endParaRPr>
          </a:p>
          <a:p>
            <a:pPr marL="342900" indent="-342900" algn="just">
              <a:lnSpc>
                <a:spcPct val="150000"/>
              </a:lnSpc>
              <a:buFont typeface="+mj-lt"/>
              <a:buAutoNum type="arabicPeriod"/>
            </a:pPr>
            <a:r>
              <a:rPr lang="tr-TR" dirty="0" smtClean="0">
                <a:latin typeface="Times New Roman" panose="02020603050405020304" pitchFamily="18" charset="0"/>
                <a:cs typeface="Times New Roman" panose="02020603050405020304" pitchFamily="18" charset="0"/>
              </a:rPr>
              <a:t>Sınıf Birinci öğrencilerin danışmanı: 	Dr</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Öğr</a:t>
            </a:r>
            <a:r>
              <a:rPr lang="tr-TR" dirty="0">
                <a:latin typeface="Times New Roman" panose="02020603050405020304" pitchFamily="18" charset="0"/>
                <a:cs typeface="Times New Roman" panose="02020603050405020304" pitchFamily="18" charset="0"/>
              </a:rPr>
              <a:t>. Üyesi </a:t>
            </a:r>
            <a:r>
              <a:rPr lang="tr-TR" dirty="0" smtClean="0">
                <a:latin typeface="Times New Roman" panose="02020603050405020304" pitchFamily="18" charset="0"/>
                <a:cs typeface="Times New Roman" panose="02020603050405020304" pitchFamily="18" charset="0"/>
              </a:rPr>
              <a:t>B. Utkan ATBAKAN.</a:t>
            </a:r>
            <a:endParaRPr lang="tr-TR" dirty="0">
              <a:latin typeface="Times New Roman" panose="02020603050405020304" pitchFamily="18" charset="0"/>
              <a:cs typeface="Times New Roman" panose="02020603050405020304" pitchFamily="18" charset="0"/>
            </a:endParaRPr>
          </a:p>
          <a:p>
            <a:pPr marL="342900" indent="-342900" algn="just">
              <a:lnSpc>
                <a:spcPct val="150000"/>
              </a:lnSpc>
              <a:buFont typeface="+mj-lt"/>
              <a:buAutoNum type="arabicPeriod"/>
            </a:pPr>
            <a:r>
              <a:rPr lang="tr-TR" dirty="0" smtClean="0">
                <a:latin typeface="Times New Roman" panose="02020603050405020304" pitchFamily="18" charset="0"/>
                <a:cs typeface="Times New Roman" panose="02020603050405020304" pitchFamily="18" charset="0"/>
              </a:rPr>
              <a:t>Sınıf Birinci öğrencilerinin danışmanı: 	Dr</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Öğr</a:t>
            </a:r>
            <a:r>
              <a:rPr lang="tr-TR" dirty="0">
                <a:latin typeface="Times New Roman" panose="02020603050405020304" pitchFamily="18" charset="0"/>
                <a:cs typeface="Times New Roman" panose="02020603050405020304" pitchFamily="18" charset="0"/>
              </a:rPr>
              <a:t>. Üyesi </a:t>
            </a:r>
            <a:r>
              <a:rPr lang="tr-TR" dirty="0" err="1" smtClean="0">
                <a:latin typeface="Times New Roman" panose="02020603050405020304" pitchFamily="18" charset="0"/>
                <a:cs typeface="Times New Roman" panose="02020603050405020304" pitchFamily="18" charset="0"/>
              </a:rPr>
              <a:t>Svıtlana</a:t>
            </a:r>
            <a:r>
              <a:rPr lang="tr-TR" dirty="0" smtClean="0">
                <a:latin typeface="Times New Roman" panose="02020603050405020304" pitchFamily="18" charset="0"/>
                <a:cs typeface="Times New Roman" panose="02020603050405020304" pitchFamily="18" charset="0"/>
              </a:rPr>
              <a:t> NESTEROVA COŞKUN. </a:t>
            </a:r>
            <a:endParaRPr lang="tr-TR" dirty="0">
              <a:latin typeface="Times New Roman" panose="02020603050405020304" pitchFamily="18" charset="0"/>
              <a:cs typeface="Times New Roman" panose="02020603050405020304" pitchFamily="18" charset="0"/>
            </a:endParaRPr>
          </a:p>
          <a:p>
            <a:pPr marL="342900" indent="-342900" algn="just">
              <a:lnSpc>
                <a:spcPct val="150000"/>
              </a:lnSpc>
              <a:buFont typeface="+mj-lt"/>
              <a:buAutoNum type="arabicPeriod"/>
            </a:pPr>
            <a:r>
              <a:rPr lang="tr-TR" dirty="0" smtClean="0">
                <a:latin typeface="Times New Roman" panose="02020603050405020304" pitchFamily="18" charset="0"/>
                <a:cs typeface="Times New Roman" panose="02020603050405020304" pitchFamily="18" charset="0"/>
              </a:rPr>
              <a:t>Sınıf Birinci öğrencilerinin </a:t>
            </a:r>
            <a:r>
              <a:rPr lang="tr-TR" dirty="0">
                <a:latin typeface="Times New Roman" panose="02020603050405020304" pitchFamily="18" charset="0"/>
                <a:cs typeface="Times New Roman" panose="02020603050405020304" pitchFamily="18" charset="0"/>
              </a:rPr>
              <a:t>danışmanı</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Dr</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Öğr</a:t>
            </a:r>
            <a:r>
              <a:rPr lang="tr-TR" dirty="0">
                <a:latin typeface="Times New Roman" panose="02020603050405020304" pitchFamily="18" charset="0"/>
                <a:cs typeface="Times New Roman" panose="02020603050405020304" pitchFamily="18" charset="0"/>
              </a:rPr>
              <a:t>. Üyesi </a:t>
            </a:r>
            <a:r>
              <a:rPr lang="tr-TR" dirty="0" err="1">
                <a:latin typeface="Times New Roman" panose="02020603050405020304" pitchFamily="18" charset="0"/>
                <a:cs typeface="Times New Roman" panose="02020603050405020304" pitchFamily="18" charset="0"/>
              </a:rPr>
              <a:t>Svıtlana</a:t>
            </a:r>
            <a:r>
              <a:rPr lang="tr-TR" dirty="0">
                <a:latin typeface="Times New Roman" panose="02020603050405020304" pitchFamily="18" charset="0"/>
                <a:cs typeface="Times New Roman" panose="02020603050405020304" pitchFamily="18" charset="0"/>
              </a:rPr>
              <a:t> NESTEROVA COŞKUN.</a:t>
            </a:r>
          </a:p>
          <a:p>
            <a:pPr algn="just">
              <a:lnSpc>
                <a:spcPct val="150000"/>
              </a:lnSpc>
            </a:pPr>
            <a:endParaRPr lang="tr-TR" dirty="0" smtClean="0">
              <a:latin typeface="Times New Roman" panose="02020603050405020304" pitchFamily="18" charset="0"/>
              <a:cs typeface="Times New Roman" panose="02020603050405020304" pitchFamily="18" charset="0"/>
            </a:endParaRPr>
          </a:p>
          <a:p>
            <a:pPr algn="just">
              <a:lnSpc>
                <a:spcPct val="150000"/>
              </a:lnSpc>
            </a:pPr>
            <a:r>
              <a:rPr lang="tr-TR" dirty="0" smtClean="0">
                <a:latin typeface="Times New Roman" panose="02020603050405020304" pitchFamily="18" charset="0"/>
                <a:cs typeface="Times New Roman" panose="02020603050405020304" pitchFamily="18" charset="0"/>
              </a:rPr>
              <a:t> </a:t>
            </a:r>
            <a:r>
              <a:rPr lang="tr-TR" sz="1700" dirty="0" smtClean="0">
                <a:latin typeface="Times New Roman" panose="02020603050405020304" pitchFamily="18" charset="0"/>
                <a:cs typeface="Times New Roman" panose="02020603050405020304" pitchFamily="18" charset="0"/>
              </a:rPr>
              <a:t>Danışman</a:t>
            </a:r>
            <a:r>
              <a:rPr lang="tr-TR" sz="1700" dirty="0">
                <a:latin typeface="Times New Roman" panose="02020603050405020304" pitchFamily="18" charset="0"/>
                <a:cs typeface="Times New Roman" panose="02020603050405020304" pitchFamily="18" charset="0"/>
              </a:rPr>
              <a:t>, öğrencinin devam ettiği programdaki başarı durumu ve derslerin program içindeki dağılımını dikkate alarak öğrencinin alması </a:t>
            </a:r>
            <a:r>
              <a:rPr lang="tr-TR" sz="1700" dirty="0" smtClean="0">
                <a:latin typeface="Times New Roman" panose="02020603050405020304" pitchFamily="18" charset="0"/>
                <a:cs typeface="Times New Roman" panose="02020603050405020304" pitchFamily="18" charset="0"/>
              </a:rPr>
              <a:t>gereken </a:t>
            </a:r>
            <a:r>
              <a:rPr lang="tr-TR" sz="1700" dirty="0">
                <a:latin typeface="Times New Roman" panose="02020603050405020304" pitchFamily="18" charset="0"/>
                <a:cs typeface="Times New Roman" panose="02020603050405020304" pitchFamily="18" charset="0"/>
              </a:rPr>
              <a:t>zorunlu ve seçmeli dersler hakkında öğrenciye önerilerde bulunur ve öğrencinin ders kaydını onaylar</a:t>
            </a:r>
            <a:r>
              <a:rPr lang="tr-TR" sz="1700" dirty="0" smtClean="0">
                <a:latin typeface="Times New Roman" panose="02020603050405020304" pitchFamily="18" charset="0"/>
                <a:cs typeface="Times New Roman" panose="02020603050405020304" pitchFamily="18" charset="0"/>
              </a:rPr>
              <a:t>.</a:t>
            </a:r>
          </a:p>
          <a:p>
            <a:pPr marL="285750" indent="-285750" algn="just">
              <a:lnSpc>
                <a:spcPct val="150000"/>
              </a:lnSpc>
              <a:buFont typeface="Wingdings" panose="05000000000000000000" pitchFamily="2" charset="2"/>
              <a:buChar char="Ø"/>
            </a:pPr>
            <a:r>
              <a:rPr lang="tr-TR" sz="1700" dirty="0">
                <a:latin typeface="Times New Roman" panose="02020603050405020304" pitchFamily="18" charset="0"/>
                <a:cs typeface="Times New Roman" panose="02020603050405020304" pitchFamily="18" charset="0"/>
              </a:rPr>
              <a:t>Ders kaydı danışmanın onayı ile tamamlanır. Ders kayıt belgelerinin, kayıt süresi içinde ilgili yerlere teslim edilmesi gerekir</a:t>
            </a:r>
            <a:r>
              <a:rPr lang="tr-TR" sz="1700" dirty="0" smtClean="0">
                <a:latin typeface="Times New Roman" panose="02020603050405020304" pitchFamily="18" charset="0"/>
                <a:cs typeface="Times New Roman" panose="02020603050405020304" pitchFamily="18" charset="0"/>
              </a:rPr>
              <a:t>.</a:t>
            </a:r>
          </a:p>
          <a:p>
            <a:pPr marL="285750" indent="-285750" algn="just">
              <a:lnSpc>
                <a:spcPct val="150000"/>
              </a:lnSpc>
              <a:buFont typeface="Wingdings" panose="05000000000000000000" pitchFamily="2" charset="2"/>
              <a:buChar char="Ø"/>
            </a:pPr>
            <a:r>
              <a:rPr lang="tr-TR" sz="1700" dirty="0">
                <a:latin typeface="Times New Roman" panose="02020603050405020304" pitchFamily="18" charset="0"/>
                <a:cs typeface="Times New Roman" panose="02020603050405020304" pitchFamily="18" charset="0"/>
              </a:rPr>
              <a:t>Dersler; zorunlu ve seçmeli olarak iki gruba ayrılır. Öğrencinin almak zorunda olduğu dersler zorunlu, seçerek almak zorunda olduğu dersler seçmeli ders olarak adlandırılır. </a:t>
            </a:r>
            <a:r>
              <a:rPr lang="tr-TR" sz="1700" dirty="0" smtClean="0">
                <a:latin typeface="Times New Roman" panose="02020603050405020304" pitchFamily="18" charset="0"/>
                <a:cs typeface="Times New Roman" panose="02020603050405020304" pitchFamily="18" charset="0"/>
              </a:rPr>
              <a:t>Öğrenci</a:t>
            </a:r>
            <a:r>
              <a:rPr lang="tr-TR" sz="1700" dirty="0">
                <a:latin typeface="Times New Roman" panose="02020603050405020304" pitchFamily="18" charset="0"/>
                <a:cs typeface="Times New Roman" panose="02020603050405020304" pitchFamily="18" charset="0"/>
              </a:rPr>
              <a:t>, programda yer alan tüm zorunlu dersler ile öngörülen seçmeli derslerden gerekli sayıda almak ve başarılı olmakla yükümlüdür. Seçmeli dersten başarısız olan öğrenci başka bir seçmeli ders alabilir.</a:t>
            </a:r>
          </a:p>
        </p:txBody>
      </p:sp>
      <p:sp>
        <p:nvSpPr>
          <p:cNvPr id="8" name="Metin kutusu 7"/>
          <p:cNvSpPr txBox="1"/>
          <p:nvPr/>
        </p:nvSpPr>
        <p:spPr>
          <a:xfrm>
            <a:off x="2914804" y="574742"/>
            <a:ext cx="6686446" cy="646331"/>
          </a:xfrm>
          <a:prstGeom prst="rect">
            <a:avLst/>
          </a:prstGeom>
          <a:noFill/>
        </p:spPr>
        <p:txBody>
          <a:bodyPr wrap="none" rtlCol="0">
            <a:spAutoFit/>
          </a:bodyPr>
          <a:lstStyle/>
          <a:p>
            <a:r>
              <a:rPr lang="tr-TR" sz="3600" dirty="0" smtClean="0">
                <a:latin typeface="Times New Roman" panose="02020603050405020304" pitchFamily="18" charset="0"/>
                <a:cs typeface="Times New Roman" panose="02020603050405020304" pitchFamily="18" charset="0"/>
              </a:rPr>
              <a:t>ÖĞRENCİ</a:t>
            </a:r>
            <a:r>
              <a:rPr lang="tr-TR" sz="3600" dirty="0" smtClean="0">
                <a:solidFill>
                  <a:schemeClr val="bg1"/>
                </a:solidFill>
                <a:latin typeface="Times New Roman" panose="02020603050405020304" pitchFamily="18" charset="0"/>
                <a:cs typeface="Times New Roman" panose="02020603050405020304" pitchFamily="18" charset="0"/>
              </a:rPr>
              <a:t> </a:t>
            </a:r>
            <a:r>
              <a:rPr lang="tr-TR" sz="3600" dirty="0" smtClean="0">
                <a:latin typeface="Times New Roman" panose="02020603050405020304" pitchFamily="18" charset="0"/>
                <a:cs typeface="Times New Roman" panose="02020603050405020304" pitchFamily="18" charset="0"/>
              </a:rPr>
              <a:t>DANIŞMANLIKLARI</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12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666750" y="319278"/>
            <a:ext cx="10972800" cy="751876"/>
          </a:xfrm>
        </p:spPr>
        <p:txBody>
          <a:bodyPr>
            <a:normAutofit/>
          </a:bodyPr>
          <a:lstStyle/>
          <a:p>
            <a:r>
              <a:rPr lang="tr-TR" dirty="0" err="1" smtClean="0">
                <a:latin typeface="Times New Roman" panose="02020603050405020304" pitchFamily="18" charset="0"/>
                <a:cs typeface="Times New Roman" panose="02020603050405020304" pitchFamily="18" charset="0"/>
              </a:rPr>
              <a:t>Erasmus</a:t>
            </a:r>
            <a:r>
              <a:rPr lang="tr-TR" dirty="0" smtClean="0">
                <a:latin typeface="Times New Roman" panose="02020603050405020304" pitchFamily="18" charset="0"/>
                <a:cs typeface="Times New Roman" panose="02020603050405020304" pitchFamily="18" charset="0"/>
              </a:rPr>
              <a:t>, Farabi ve Mevlana Değişim Programları</a:t>
            </a:r>
            <a:endParaRPr lang="tr-TR" dirty="0">
              <a:latin typeface="Times New Roman" panose="02020603050405020304" pitchFamily="18" charset="0"/>
              <a:cs typeface="Times New Roman" panose="02020603050405020304" pitchFamily="18" charset="0"/>
            </a:endParaRPr>
          </a:p>
        </p:txBody>
      </p:sp>
      <p:sp>
        <p:nvSpPr>
          <p:cNvPr id="5" name="Metin kutusu 4"/>
          <p:cNvSpPr txBox="1"/>
          <p:nvPr/>
        </p:nvSpPr>
        <p:spPr>
          <a:xfrm>
            <a:off x="1618249" y="1537967"/>
            <a:ext cx="7053534" cy="369332"/>
          </a:xfrm>
          <a:prstGeom prst="rect">
            <a:avLst/>
          </a:prstGeom>
          <a:noFill/>
        </p:spPr>
        <p:txBody>
          <a:bodyPr wrap="none" rtlCol="0">
            <a:spAutoFit/>
          </a:bodyPr>
          <a:lstStyle/>
          <a:p>
            <a:r>
              <a:rPr lang="tr-TR" dirty="0" smtClean="0"/>
              <a:t>Değişim Programları Koordinatörü: </a:t>
            </a:r>
            <a:r>
              <a:rPr lang="tr-TR" dirty="0"/>
              <a:t>Dr. </a:t>
            </a:r>
            <a:r>
              <a:rPr lang="tr-TR" dirty="0" err="1"/>
              <a:t>Öğr</a:t>
            </a:r>
            <a:r>
              <a:rPr lang="tr-TR" dirty="0"/>
              <a:t>. Üyesi İrem ASLAN SEYHAN</a:t>
            </a:r>
          </a:p>
        </p:txBody>
      </p:sp>
      <p:sp>
        <p:nvSpPr>
          <p:cNvPr id="6" name="Metin kutusu 5"/>
          <p:cNvSpPr txBox="1"/>
          <p:nvPr/>
        </p:nvSpPr>
        <p:spPr>
          <a:xfrm>
            <a:off x="361155" y="1907299"/>
            <a:ext cx="11472862" cy="4185761"/>
          </a:xfrm>
          <a:prstGeom prst="rect">
            <a:avLst/>
          </a:prstGeom>
          <a:noFill/>
        </p:spPr>
        <p:txBody>
          <a:bodyPr wrap="square" rtlCol="0">
            <a:spAutoFit/>
          </a:bodyPr>
          <a:lstStyle/>
          <a:p>
            <a:pPr algn="just"/>
            <a:r>
              <a:rPr lang="tr-TR" sz="1400" b="1" dirty="0" err="1">
                <a:latin typeface="Times New Roman" panose="02020603050405020304" pitchFamily="18" charset="0"/>
                <a:cs typeface="Times New Roman" panose="02020603050405020304" pitchFamily="18" charset="0"/>
              </a:rPr>
              <a:t>Erasmus</a:t>
            </a:r>
            <a:r>
              <a:rPr lang="tr-TR" sz="1400" b="1" dirty="0">
                <a:latin typeface="Times New Roman" panose="02020603050405020304" pitchFamily="18" charset="0"/>
                <a:cs typeface="Times New Roman" panose="02020603050405020304" pitchFamily="18" charset="0"/>
              </a:rPr>
              <a:t> Programı Nedir </a:t>
            </a:r>
            <a:r>
              <a:rPr lang="tr-TR" sz="1400" b="1" dirty="0" smtClean="0">
                <a:latin typeface="Times New Roman" panose="02020603050405020304" pitchFamily="18" charset="0"/>
                <a:cs typeface="Times New Roman" panose="02020603050405020304" pitchFamily="18" charset="0"/>
              </a:rPr>
              <a:t>?</a:t>
            </a:r>
            <a:endParaRPr lang="tr-TR" sz="1400" dirty="0">
              <a:latin typeface="Times New Roman" panose="02020603050405020304" pitchFamily="18" charset="0"/>
              <a:cs typeface="Times New Roman" panose="02020603050405020304" pitchFamily="18" charset="0"/>
            </a:endParaRPr>
          </a:p>
          <a:p>
            <a:pPr algn="just"/>
            <a:r>
              <a:rPr lang="tr-TR" sz="1400" dirty="0" err="1">
                <a:latin typeface="Times New Roman" panose="02020603050405020304" pitchFamily="18" charset="0"/>
                <a:cs typeface="Times New Roman" panose="02020603050405020304" pitchFamily="18" charset="0"/>
              </a:rPr>
              <a:t>Erasmus</a:t>
            </a:r>
            <a:r>
              <a:rPr lang="tr-TR" sz="1400" dirty="0">
                <a:latin typeface="Times New Roman" panose="02020603050405020304" pitchFamily="18" charset="0"/>
                <a:cs typeface="Times New Roman" panose="02020603050405020304" pitchFamily="18" charset="0"/>
              </a:rPr>
              <a:t> programı, Avrupa’daki yüksek öğretim kurumlarının birbirleri ile çok yönlü işbirliği yapmalarını teşvik etmeye yönelik bir Avrupa Birliği programıdır. Yüksek öğretim kurumlarının birbirleri ile ortak projeler üretip hayata geçirmeleri, kısa süreli öğrenci ve akademik personel değişimi yapabilmeleri için hibe niteliğinde karşılıksız mali destek sağlamaktadır. </a:t>
            </a:r>
            <a:r>
              <a:rPr lang="tr-TR" sz="1400" dirty="0" smtClean="0">
                <a:latin typeface="Times New Roman" panose="02020603050405020304" pitchFamily="18" charset="0"/>
                <a:cs typeface="Times New Roman" panose="02020603050405020304" pitchFamily="18" charset="0"/>
              </a:rPr>
              <a:t>Bölümümüz </a:t>
            </a:r>
            <a:r>
              <a:rPr lang="en-GB" sz="1400" b="1" dirty="0" err="1" smtClean="0">
                <a:latin typeface="Times New Roman" panose="02020603050405020304" pitchFamily="18" charset="0"/>
                <a:cs typeface="Times New Roman" panose="02020603050405020304" pitchFamily="18" charset="0"/>
              </a:rPr>
              <a:t>Polonya</a:t>
            </a:r>
            <a:r>
              <a:rPr lang="en-GB" sz="1400" dirty="0" err="1" smtClean="0">
                <a:latin typeface="Times New Roman" panose="02020603050405020304" pitchFamily="18" charset="0"/>
                <a:cs typeface="Times New Roman" panose="02020603050405020304" pitchFamily="18" charset="0"/>
              </a:rPr>
              <a:t>’da</a:t>
            </a:r>
            <a:r>
              <a:rPr lang="en-GB" sz="1400" dirty="0" smtClean="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bulunan</a:t>
            </a:r>
            <a:r>
              <a:rPr lang="en-GB" sz="1400" dirty="0">
                <a:latin typeface="Times New Roman" panose="02020603050405020304" pitchFamily="18" charset="0"/>
                <a:cs typeface="Times New Roman" panose="02020603050405020304" pitchFamily="18" charset="0"/>
              </a:rPr>
              <a:t> </a:t>
            </a:r>
            <a:r>
              <a:rPr lang="en-GB" sz="1400" u="sng" dirty="0">
                <a:latin typeface="Times New Roman" panose="02020603050405020304" pitchFamily="18" charset="0"/>
                <a:cs typeface="Times New Roman" panose="02020603050405020304" pitchFamily="18" charset="0"/>
              </a:rPr>
              <a:t>NICOLAUS COPERNICUS UNIVERSITY IN </a:t>
            </a:r>
            <a:r>
              <a:rPr lang="en-GB" sz="1400" u="sng" dirty="0" smtClean="0">
                <a:latin typeface="Times New Roman" panose="02020603050405020304" pitchFamily="18" charset="0"/>
                <a:cs typeface="Times New Roman" panose="02020603050405020304" pitchFamily="18" charset="0"/>
              </a:rPr>
              <a:t>TORUN</a:t>
            </a:r>
            <a:r>
              <a:rPr lang="tr-TR" sz="1400" dirty="0">
                <a:latin typeface="Times New Roman" panose="02020603050405020304" pitchFamily="18" charset="0"/>
                <a:cs typeface="Times New Roman" panose="02020603050405020304" pitchFamily="18" charset="0"/>
              </a:rPr>
              <a:t>,</a:t>
            </a:r>
            <a:r>
              <a:rPr lang="tr-TR" sz="1400" dirty="0" smtClean="0">
                <a:latin typeface="Times New Roman" panose="02020603050405020304" pitchFamily="18" charset="0"/>
                <a:cs typeface="Times New Roman" panose="02020603050405020304" pitchFamily="18" charset="0"/>
              </a:rPr>
              <a:t> </a:t>
            </a:r>
            <a:r>
              <a:rPr lang="en-GB" sz="1400" b="1" dirty="0" err="1" smtClean="0">
                <a:latin typeface="Times New Roman" panose="02020603050405020304" pitchFamily="18" charset="0"/>
                <a:cs typeface="Times New Roman" panose="02020603050405020304" pitchFamily="18" charset="0"/>
              </a:rPr>
              <a:t>Bulgaristan</a:t>
            </a:r>
            <a:r>
              <a:rPr lang="en-GB" sz="1400" dirty="0" err="1" smtClean="0">
                <a:latin typeface="Times New Roman" panose="02020603050405020304" pitchFamily="18" charset="0"/>
                <a:cs typeface="Times New Roman" panose="02020603050405020304" pitchFamily="18" charset="0"/>
              </a:rPr>
              <a:t>’da</a:t>
            </a:r>
            <a:r>
              <a:rPr lang="en-GB" sz="1400" dirty="0" smtClean="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bulunan</a:t>
            </a:r>
            <a:r>
              <a:rPr lang="en-GB" sz="1400" dirty="0">
                <a:latin typeface="Times New Roman" panose="02020603050405020304" pitchFamily="18" charset="0"/>
                <a:cs typeface="Times New Roman" panose="02020603050405020304" pitchFamily="18" charset="0"/>
              </a:rPr>
              <a:t> </a:t>
            </a:r>
            <a:r>
              <a:rPr lang="en-GB" sz="1400" u="sng" dirty="0">
                <a:latin typeface="Times New Roman" panose="02020603050405020304" pitchFamily="18" charset="0"/>
                <a:cs typeface="Times New Roman" panose="02020603050405020304" pitchFamily="18" charset="0"/>
              </a:rPr>
              <a:t>ST CYRIL AND ST METHODIUS UNIVERSITY OF VELIKO </a:t>
            </a:r>
            <a:r>
              <a:rPr lang="en-GB" sz="1400" u="sng" dirty="0" smtClean="0">
                <a:latin typeface="Times New Roman" panose="02020603050405020304" pitchFamily="18" charset="0"/>
                <a:cs typeface="Times New Roman" panose="02020603050405020304" pitchFamily="18" charset="0"/>
              </a:rPr>
              <a:t>TARNOVO</a:t>
            </a:r>
            <a:r>
              <a:rPr lang="tr-TR" sz="1400" u="sng" dirty="0" smtClean="0">
                <a:latin typeface="Times New Roman" panose="02020603050405020304" pitchFamily="18" charset="0"/>
                <a:cs typeface="Times New Roman" panose="02020603050405020304" pitchFamily="18" charset="0"/>
              </a:rPr>
              <a:t>,</a:t>
            </a:r>
            <a:r>
              <a:rPr lang="tr-TR" sz="1400" dirty="0" smtClean="0">
                <a:latin typeface="Times New Roman" panose="02020603050405020304" pitchFamily="18" charset="0"/>
                <a:cs typeface="Times New Roman" panose="02020603050405020304" pitchFamily="18" charset="0"/>
              </a:rPr>
              <a:t> </a:t>
            </a:r>
            <a:r>
              <a:rPr lang="tr-TR" sz="1400" b="1" dirty="0" smtClean="0">
                <a:latin typeface="Times New Roman" panose="02020603050405020304" pitchFamily="18" charset="0"/>
                <a:cs typeface="Times New Roman" panose="02020603050405020304" pitchFamily="18" charset="0"/>
              </a:rPr>
              <a:t>Güney Afrika</a:t>
            </a:r>
            <a:r>
              <a:rPr lang="tr-TR" sz="1400" dirty="0" smtClean="0">
                <a:latin typeface="Times New Roman" panose="02020603050405020304" pitchFamily="18" charset="0"/>
                <a:cs typeface="Times New Roman" panose="02020603050405020304" pitchFamily="18" charset="0"/>
              </a:rPr>
              <a:t>’da bulunan  </a:t>
            </a:r>
            <a:r>
              <a:rPr lang="tr-TR" sz="1400" u="sng" dirty="0" smtClean="0">
                <a:solidFill>
                  <a:srgbClr val="444444"/>
                </a:solidFill>
                <a:latin typeface="Calibri" panose="020F0502020204030204" pitchFamily="34" charset="0"/>
              </a:rPr>
              <a:t>UNİVERSİTY OF JOHANNESBURG</a:t>
            </a:r>
            <a:r>
              <a:rPr lang="tr-TR" sz="1400" dirty="0" smtClean="0">
                <a:solidFill>
                  <a:srgbClr val="444444"/>
                </a:solidFill>
                <a:latin typeface="Calibri" panose="020F0502020204030204" pitchFamily="34" charset="0"/>
              </a:rPr>
              <a:t>, </a:t>
            </a:r>
            <a:r>
              <a:rPr lang="tr-TR" sz="1400" b="1" dirty="0" smtClean="0">
                <a:solidFill>
                  <a:srgbClr val="444444"/>
                </a:solidFill>
                <a:latin typeface="Calibri" panose="020F0502020204030204" pitchFamily="34" charset="0"/>
              </a:rPr>
              <a:t>Kenya</a:t>
            </a:r>
            <a:r>
              <a:rPr lang="tr-TR" sz="1400" dirty="0" smtClean="0">
                <a:solidFill>
                  <a:srgbClr val="444444"/>
                </a:solidFill>
                <a:latin typeface="Calibri" panose="020F0502020204030204" pitchFamily="34" charset="0"/>
              </a:rPr>
              <a:t>’da bulunan </a:t>
            </a:r>
            <a:r>
              <a:rPr lang="tr-TR" sz="1400" u="sng" dirty="0" smtClean="0">
                <a:solidFill>
                  <a:srgbClr val="444444"/>
                </a:solidFill>
                <a:latin typeface="Calibri" panose="020F0502020204030204" pitchFamily="34" charset="0"/>
              </a:rPr>
              <a:t>KENYATTA UNİVERSİTY</a:t>
            </a:r>
            <a:r>
              <a:rPr lang="tr-TR" sz="1400" dirty="0" smtClean="0">
                <a:solidFill>
                  <a:srgbClr val="444444"/>
                </a:solidFill>
                <a:latin typeface="Calibri" panose="020F0502020204030204" pitchFamily="34" charset="0"/>
              </a:rPr>
              <a:t> ve </a:t>
            </a:r>
            <a:r>
              <a:rPr lang="tr-TR" sz="1400" b="1" dirty="0" smtClean="0">
                <a:solidFill>
                  <a:srgbClr val="444444"/>
                </a:solidFill>
                <a:latin typeface="Calibri" panose="020F0502020204030204" pitchFamily="34" charset="0"/>
              </a:rPr>
              <a:t>Ukrayna</a:t>
            </a:r>
            <a:r>
              <a:rPr lang="tr-TR" sz="1400" dirty="0" smtClean="0">
                <a:solidFill>
                  <a:srgbClr val="444444"/>
                </a:solidFill>
                <a:latin typeface="Calibri" panose="020F0502020204030204" pitchFamily="34" charset="0"/>
              </a:rPr>
              <a:t>’da bulunan </a:t>
            </a:r>
            <a:r>
              <a:rPr lang="en-US" sz="1400" u="sng" dirty="0" smtClean="0">
                <a:solidFill>
                  <a:srgbClr val="444444"/>
                </a:solidFill>
                <a:latin typeface="Calibri" panose="020F0502020204030204" pitchFamily="34" charset="0"/>
              </a:rPr>
              <a:t>IVAN FRANKO NATIONAL UNIVERSITY OF LVIV</a:t>
            </a:r>
            <a:r>
              <a:rPr lang="tr-TR" sz="1400" dirty="0" smtClean="0">
                <a:solidFill>
                  <a:srgbClr val="444444"/>
                </a:solidFill>
                <a:latin typeface="Calibri" panose="020F0502020204030204" pitchFamily="34" charset="0"/>
              </a:rPr>
              <a:t> </a:t>
            </a:r>
            <a:r>
              <a:rPr lang="tr-TR" sz="1400" dirty="0" smtClean="0">
                <a:latin typeface="Times New Roman" panose="02020603050405020304" pitchFamily="18" charset="0"/>
                <a:cs typeface="Times New Roman" panose="02020603050405020304" pitchFamily="18" charset="0"/>
              </a:rPr>
              <a:t>üniversiteleri</a:t>
            </a:r>
            <a:r>
              <a:rPr lang="en-GB" sz="1400" dirty="0">
                <a:latin typeface="Times New Roman" panose="02020603050405020304" pitchFamily="18" charset="0"/>
                <a:cs typeface="Times New Roman" panose="02020603050405020304" pitchFamily="18" charset="0"/>
              </a:rPr>
              <a:t> </a:t>
            </a:r>
            <a:r>
              <a:rPr lang="tr-TR" sz="1400" dirty="0" smtClean="0">
                <a:latin typeface="Times New Roman" panose="02020603050405020304" pitchFamily="18" charset="0"/>
                <a:cs typeface="Times New Roman" panose="02020603050405020304" pitchFamily="18" charset="0"/>
              </a:rPr>
              <a:t>ile anlaşmalıdır.</a:t>
            </a:r>
            <a:r>
              <a:rPr lang="en-GB" sz="1400" dirty="0">
                <a:latin typeface="Times New Roman" panose="02020603050405020304" pitchFamily="18" charset="0"/>
                <a:cs typeface="Times New Roman" panose="02020603050405020304" pitchFamily="18" charset="0"/>
              </a:rPr>
              <a:t/>
            </a:r>
            <a:br>
              <a:rPr lang="en-GB" sz="1400" dirty="0">
                <a:latin typeface="Times New Roman" panose="02020603050405020304" pitchFamily="18" charset="0"/>
                <a:cs typeface="Times New Roman" panose="02020603050405020304" pitchFamily="18" charset="0"/>
              </a:rPr>
            </a:br>
            <a:r>
              <a:rPr lang="en-GB" sz="1400" dirty="0">
                <a:latin typeface="Times New Roman" panose="02020603050405020304" pitchFamily="18" charset="0"/>
                <a:cs typeface="Times New Roman" panose="02020603050405020304" pitchFamily="18" charset="0"/>
              </a:rPr>
              <a:t> </a:t>
            </a:r>
            <a:endParaRPr lang="tr-TR" sz="1400" b="1" dirty="0" smtClean="0">
              <a:latin typeface="Times New Roman" panose="02020603050405020304" pitchFamily="18" charset="0"/>
              <a:cs typeface="Times New Roman" panose="02020603050405020304" pitchFamily="18" charset="0"/>
            </a:endParaRPr>
          </a:p>
          <a:p>
            <a:pPr algn="just"/>
            <a:r>
              <a:rPr lang="tr-TR" sz="1400" b="1" dirty="0" smtClean="0">
                <a:latin typeface="Times New Roman" panose="02020603050405020304" pitchFamily="18" charset="0"/>
                <a:cs typeface="Times New Roman" panose="02020603050405020304" pitchFamily="18" charset="0"/>
              </a:rPr>
              <a:t>Mevlana </a:t>
            </a:r>
            <a:r>
              <a:rPr lang="tr-TR" sz="1400" b="1" dirty="0">
                <a:latin typeface="Times New Roman" panose="02020603050405020304" pitchFamily="18" charset="0"/>
                <a:cs typeface="Times New Roman" panose="02020603050405020304" pitchFamily="18" charset="0"/>
              </a:rPr>
              <a:t>Değişim </a:t>
            </a:r>
            <a:r>
              <a:rPr lang="tr-TR" sz="1400" b="1" dirty="0" smtClean="0">
                <a:latin typeface="Times New Roman" panose="02020603050405020304" pitchFamily="18" charset="0"/>
                <a:cs typeface="Times New Roman" panose="02020603050405020304" pitchFamily="18" charset="0"/>
              </a:rPr>
              <a:t>Programı</a:t>
            </a:r>
            <a:endParaRPr lang="tr-TR" sz="1400" dirty="0">
              <a:latin typeface="Times New Roman" panose="02020603050405020304" pitchFamily="18" charset="0"/>
              <a:cs typeface="Times New Roman" panose="02020603050405020304" pitchFamily="18" charset="0"/>
            </a:endParaRPr>
          </a:p>
          <a:p>
            <a:pPr algn="just"/>
            <a:r>
              <a:rPr lang="tr-TR" sz="1400" dirty="0">
                <a:latin typeface="Times New Roman" panose="02020603050405020304" pitchFamily="18" charset="0"/>
                <a:cs typeface="Times New Roman" panose="02020603050405020304" pitchFamily="18" charset="0"/>
              </a:rPr>
              <a:t>Mevlana Değişim Programı, yurtiçinde eğitim veren yükseköğretim kurumları ile yurtdışında eğitim veren yükseköğretim kurumları arasında öğrenci ve öğretim elemanı değişimini gerçekleştirmeyi amaçlayan bir programdır. </a:t>
            </a:r>
            <a:r>
              <a:rPr lang="tr-TR" sz="1400" dirty="0" smtClean="0">
                <a:latin typeface="Times New Roman" panose="02020603050405020304" pitchFamily="18" charset="0"/>
                <a:cs typeface="Times New Roman" panose="02020603050405020304" pitchFamily="18" charset="0"/>
              </a:rPr>
              <a:t>Değişim </a:t>
            </a:r>
            <a:r>
              <a:rPr lang="tr-TR" sz="1400" dirty="0">
                <a:latin typeface="Times New Roman" panose="02020603050405020304" pitchFamily="18" charset="0"/>
                <a:cs typeface="Times New Roman" panose="02020603050405020304" pitchFamily="18" charset="0"/>
              </a:rPr>
              <a:t>programına katılmak isteyen öğrenciler en az bir en fazla iki yarıyıl eğitim </a:t>
            </a:r>
            <a:r>
              <a:rPr lang="tr-TR" sz="1400" dirty="0" smtClean="0">
                <a:latin typeface="Times New Roman" panose="02020603050405020304" pitchFamily="18" charset="0"/>
                <a:cs typeface="Times New Roman" panose="02020603050405020304" pitchFamily="18" charset="0"/>
              </a:rPr>
              <a:t>için programdan </a:t>
            </a:r>
            <a:r>
              <a:rPr lang="tr-TR" sz="1400" dirty="0">
                <a:latin typeface="Times New Roman" panose="02020603050405020304" pitchFamily="18" charset="0"/>
                <a:cs typeface="Times New Roman" panose="02020603050405020304" pitchFamily="18" charset="0"/>
              </a:rPr>
              <a:t>faydalanabilirler. </a:t>
            </a:r>
            <a:endParaRPr lang="tr-TR" sz="1400" dirty="0" smtClean="0">
              <a:latin typeface="Times New Roman" panose="02020603050405020304" pitchFamily="18" charset="0"/>
              <a:cs typeface="Times New Roman" panose="02020603050405020304" pitchFamily="18" charset="0"/>
            </a:endParaRPr>
          </a:p>
          <a:p>
            <a:pPr algn="just"/>
            <a:endParaRPr lang="tr-TR" sz="1400" b="1" dirty="0">
              <a:latin typeface="Times New Roman" panose="02020603050405020304" pitchFamily="18" charset="0"/>
              <a:cs typeface="Times New Roman" panose="02020603050405020304" pitchFamily="18" charset="0"/>
            </a:endParaRPr>
          </a:p>
          <a:p>
            <a:pPr algn="just"/>
            <a:r>
              <a:rPr lang="tr-TR" sz="1400" b="1" dirty="0" smtClean="0">
                <a:latin typeface="Times New Roman" panose="02020603050405020304" pitchFamily="18" charset="0"/>
                <a:cs typeface="Times New Roman" panose="02020603050405020304" pitchFamily="18" charset="0"/>
              </a:rPr>
              <a:t>Farabi </a:t>
            </a:r>
            <a:r>
              <a:rPr lang="tr-TR" sz="1400" b="1" dirty="0">
                <a:latin typeface="Times New Roman" panose="02020603050405020304" pitchFamily="18" charset="0"/>
                <a:cs typeface="Times New Roman" panose="02020603050405020304" pitchFamily="18" charset="0"/>
              </a:rPr>
              <a:t>Değişim Programı Nedir</a:t>
            </a:r>
            <a:r>
              <a:rPr lang="tr-TR" sz="1400" b="1" dirty="0" smtClean="0">
                <a:latin typeface="Times New Roman" panose="02020603050405020304" pitchFamily="18" charset="0"/>
                <a:cs typeface="Times New Roman" panose="02020603050405020304" pitchFamily="18" charset="0"/>
              </a:rPr>
              <a:t>?</a:t>
            </a:r>
            <a:endParaRPr lang="tr-TR" sz="1400" dirty="0">
              <a:latin typeface="Times New Roman" panose="02020603050405020304" pitchFamily="18" charset="0"/>
              <a:cs typeface="Times New Roman" panose="02020603050405020304" pitchFamily="18" charset="0"/>
            </a:endParaRPr>
          </a:p>
          <a:p>
            <a:pPr algn="just"/>
            <a:r>
              <a:rPr lang="tr-TR" sz="1400" dirty="0">
                <a:latin typeface="Times New Roman" panose="02020603050405020304" pitchFamily="18" charset="0"/>
                <a:cs typeface="Times New Roman" panose="02020603050405020304" pitchFamily="18" charset="0"/>
              </a:rPr>
              <a:t>Kısaca "Farabi Değişim Programı" olarak adlandırılan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 Farabi Değişim Programı, öğrenci veya öğretim üyelerinin bir veya iki yarıyıl süresince kendi kurumlarının dışında bir yükseköğretim kurumunda eğitim ve öğretim faaliyetlerine devam etmelerini amaçlamaktadır. </a:t>
            </a:r>
          </a:p>
          <a:p>
            <a:pPr algn="just"/>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54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62757" y="1842448"/>
            <a:ext cx="9877777" cy="4283715"/>
          </a:xfrm>
        </p:spPr>
        <p:txBody>
          <a:bodyPr>
            <a:normAutofit/>
          </a:bodyPr>
          <a:lstStyle/>
          <a:p>
            <a:pPr algn="just"/>
            <a:r>
              <a:rPr lang="tr-TR" sz="1800" b="1" dirty="0" smtClean="0"/>
              <a:t>3. yarıyıldan itibaren </a:t>
            </a:r>
            <a:r>
              <a:rPr lang="tr-TR" sz="1800" dirty="0" smtClean="0"/>
              <a:t>bu başvurulmak istenilen bölüm başkanlığına başvuru tarihleri takip edilerek </a:t>
            </a:r>
            <a:r>
              <a:rPr lang="tr-TR" sz="1800" dirty="0" err="1" smtClean="0"/>
              <a:t>müracat</a:t>
            </a:r>
            <a:r>
              <a:rPr lang="tr-TR" sz="1800" dirty="0" smtClean="0"/>
              <a:t> edilebilir. </a:t>
            </a:r>
          </a:p>
          <a:p>
            <a:pPr algn="just"/>
            <a:r>
              <a:rPr lang="en-GB" sz="1800" b="1" u="sng" dirty="0" err="1" smtClean="0"/>
              <a:t>Yandal</a:t>
            </a:r>
            <a:r>
              <a:rPr lang="en-GB" sz="1800" b="1" u="sng" dirty="0" smtClean="0"/>
              <a:t> </a:t>
            </a:r>
            <a:r>
              <a:rPr lang="en-GB" sz="1800" b="1" u="sng" dirty="0" err="1"/>
              <a:t>Programı</a:t>
            </a:r>
            <a:r>
              <a:rPr lang="en-GB" sz="1800" b="1" u="sng" dirty="0"/>
              <a:t>: </a:t>
            </a:r>
            <a:r>
              <a:rPr lang="en-GB" sz="1800" dirty="0" err="1"/>
              <a:t>Bir</a:t>
            </a:r>
            <a:r>
              <a:rPr lang="en-GB" sz="1800" dirty="0"/>
              <a:t> diploma </a:t>
            </a:r>
            <a:r>
              <a:rPr lang="en-GB" sz="1800" dirty="0" err="1"/>
              <a:t>programına</a:t>
            </a:r>
            <a:r>
              <a:rPr lang="en-GB" sz="1800" dirty="0"/>
              <a:t> </a:t>
            </a:r>
            <a:r>
              <a:rPr lang="en-GB" sz="1800" dirty="0" err="1"/>
              <a:t>kayıtlı</a:t>
            </a:r>
            <a:r>
              <a:rPr lang="en-GB" sz="1800" dirty="0"/>
              <a:t> </a:t>
            </a:r>
            <a:r>
              <a:rPr lang="en-GB" sz="1800" dirty="0" err="1"/>
              <a:t>öğrencinin</a:t>
            </a:r>
            <a:r>
              <a:rPr lang="en-GB" sz="1800" dirty="0"/>
              <a:t> </a:t>
            </a:r>
            <a:r>
              <a:rPr lang="en-GB" sz="1800" dirty="0" err="1"/>
              <a:t>öngörülen</a:t>
            </a:r>
            <a:r>
              <a:rPr lang="en-GB" sz="1800" dirty="0"/>
              <a:t> </a:t>
            </a:r>
            <a:r>
              <a:rPr lang="en-GB" sz="1800" dirty="0" err="1"/>
              <a:t>şartları</a:t>
            </a:r>
            <a:r>
              <a:rPr lang="en-GB" sz="1800" dirty="0"/>
              <a:t> </a:t>
            </a:r>
            <a:r>
              <a:rPr lang="en-GB" sz="1800" dirty="0" err="1"/>
              <a:t>taşıması</a:t>
            </a:r>
            <a:r>
              <a:rPr lang="en-GB" sz="1800" dirty="0"/>
              <a:t> </a:t>
            </a:r>
            <a:r>
              <a:rPr lang="en-GB" sz="1800" dirty="0" err="1"/>
              <a:t>kaydıyla</a:t>
            </a:r>
            <a:r>
              <a:rPr lang="en-GB" sz="1800" dirty="0"/>
              <a:t>, </a:t>
            </a:r>
            <a:r>
              <a:rPr lang="en-GB" sz="1800" dirty="0" err="1"/>
              <a:t>başka</a:t>
            </a:r>
            <a:r>
              <a:rPr lang="en-GB" sz="1800" dirty="0"/>
              <a:t> </a:t>
            </a:r>
            <a:r>
              <a:rPr lang="en-GB" sz="1800" dirty="0" err="1"/>
              <a:t>bir</a:t>
            </a:r>
            <a:r>
              <a:rPr lang="en-GB" sz="1800" dirty="0"/>
              <a:t> diploma </a:t>
            </a:r>
            <a:r>
              <a:rPr lang="en-GB" sz="1800" dirty="0" err="1"/>
              <a:t>programı</a:t>
            </a:r>
            <a:r>
              <a:rPr lang="en-GB" sz="1800" dirty="0"/>
              <a:t> </a:t>
            </a:r>
            <a:r>
              <a:rPr lang="en-GB" sz="1800" dirty="0" err="1"/>
              <a:t>kapsamında</a:t>
            </a:r>
            <a:r>
              <a:rPr lang="en-GB" sz="1800" dirty="0"/>
              <a:t> </a:t>
            </a:r>
            <a:r>
              <a:rPr lang="en-GB" sz="1800" dirty="0" err="1"/>
              <a:t>belirli</a:t>
            </a:r>
            <a:r>
              <a:rPr lang="en-GB" sz="1800" dirty="0"/>
              <a:t> </a:t>
            </a:r>
            <a:r>
              <a:rPr lang="en-GB" sz="1800" dirty="0" err="1"/>
              <a:t>bir</a:t>
            </a:r>
            <a:r>
              <a:rPr lang="en-GB" sz="1800" dirty="0"/>
              <a:t> </a:t>
            </a:r>
            <a:r>
              <a:rPr lang="en-GB" sz="1800" dirty="0" err="1"/>
              <a:t>konuya</a:t>
            </a:r>
            <a:r>
              <a:rPr lang="en-GB" sz="1800" dirty="0"/>
              <a:t> </a:t>
            </a:r>
            <a:r>
              <a:rPr lang="en-GB" sz="1800" dirty="0" err="1"/>
              <a:t>yönelik</a:t>
            </a:r>
            <a:r>
              <a:rPr lang="en-GB" sz="1800" dirty="0"/>
              <a:t> </a:t>
            </a:r>
            <a:r>
              <a:rPr lang="en-GB" sz="1800" dirty="0" err="1"/>
              <a:t>sınırlı</a:t>
            </a:r>
            <a:r>
              <a:rPr lang="en-GB" sz="1800" dirty="0"/>
              <a:t> </a:t>
            </a:r>
            <a:r>
              <a:rPr lang="en-GB" sz="1800" dirty="0" err="1"/>
              <a:t>sayıda</a:t>
            </a:r>
            <a:r>
              <a:rPr lang="en-GB" sz="1800" dirty="0"/>
              <a:t> </a:t>
            </a:r>
            <a:r>
              <a:rPr lang="en-GB" sz="1800" dirty="0" err="1"/>
              <a:t>dersi</a:t>
            </a:r>
            <a:r>
              <a:rPr lang="en-GB" sz="1800" dirty="0"/>
              <a:t> </a:t>
            </a:r>
            <a:r>
              <a:rPr lang="en-GB" sz="1800" dirty="0" err="1"/>
              <a:t>almak</a:t>
            </a:r>
            <a:r>
              <a:rPr lang="en-GB" sz="1800" dirty="0"/>
              <a:t> </a:t>
            </a:r>
            <a:r>
              <a:rPr lang="en-GB" sz="1800" dirty="0" err="1"/>
              <a:t>suretiyle</a:t>
            </a:r>
            <a:r>
              <a:rPr lang="en-GB" sz="1800" dirty="0"/>
              <a:t> diploma </a:t>
            </a:r>
            <a:r>
              <a:rPr lang="en-GB" sz="1800" dirty="0" err="1"/>
              <a:t>yerine</a:t>
            </a:r>
            <a:r>
              <a:rPr lang="en-GB" sz="1800" dirty="0"/>
              <a:t> </a:t>
            </a:r>
            <a:r>
              <a:rPr lang="en-GB" sz="1800" dirty="0" err="1"/>
              <a:t>geçmeyen</a:t>
            </a:r>
            <a:r>
              <a:rPr lang="en-GB" sz="1800" dirty="0"/>
              <a:t> </a:t>
            </a:r>
            <a:r>
              <a:rPr lang="en-GB" sz="1800" dirty="0" err="1"/>
              <a:t>bir</a:t>
            </a:r>
            <a:r>
              <a:rPr lang="en-GB" sz="1800" dirty="0"/>
              <a:t> </a:t>
            </a:r>
            <a:r>
              <a:rPr lang="en-GB" sz="1800" dirty="0" err="1"/>
              <a:t>belge</a:t>
            </a:r>
            <a:r>
              <a:rPr lang="en-GB" sz="1800" dirty="0"/>
              <a:t> </a:t>
            </a:r>
            <a:r>
              <a:rPr lang="en-GB" sz="1800" dirty="0" err="1"/>
              <a:t>alabilmelerini</a:t>
            </a:r>
            <a:r>
              <a:rPr lang="en-GB" sz="1800" dirty="0"/>
              <a:t> </a:t>
            </a:r>
            <a:r>
              <a:rPr lang="en-GB" sz="1800" dirty="0" err="1"/>
              <a:t>sağlayan</a:t>
            </a:r>
            <a:r>
              <a:rPr lang="en-GB" sz="1800" dirty="0"/>
              <a:t> </a:t>
            </a:r>
            <a:r>
              <a:rPr lang="en-GB" sz="1800" dirty="0" smtClean="0"/>
              <a:t>program</a:t>
            </a:r>
            <a:r>
              <a:rPr lang="tr-TR" sz="1800" dirty="0" err="1" smtClean="0"/>
              <a:t>dır</a:t>
            </a:r>
            <a:r>
              <a:rPr lang="tr-TR" sz="1800" dirty="0" smtClean="0"/>
              <a:t>. Bu programa başvurabilmek için en az için </a:t>
            </a:r>
            <a:r>
              <a:rPr lang="tr-TR" sz="1800" b="1" dirty="0" smtClean="0"/>
              <a:t>2,50 ortalama </a:t>
            </a:r>
            <a:r>
              <a:rPr lang="tr-TR" sz="1800" dirty="0" smtClean="0"/>
              <a:t>sahibi olmak gerekir</a:t>
            </a:r>
            <a:r>
              <a:rPr lang="tr-TR" sz="1800" dirty="0"/>
              <a:t>. </a:t>
            </a:r>
            <a:r>
              <a:rPr lang="tr-TR" sz="1800" dirty="0" smtClean="0"/>
              <a:t>Ayrıca </a:t>
            </a:r>
            <a:r>
              <a:rPr lang="tr-TR" sz="1800" dirty="0" err="1" smtClean="0"/>
              <a:t>yandal</a:t>
            </a:r>
            <a:r>
              <a:rPr lang="tr-TR" sz="1800" dirty="0" smtClean="0"/>
              <a:t> programına başvurabilmek </a:t>
            </a:r>
            <a:r>
              <a:rPr lang="tr-TR" sz="1800" dirty="0"/>
              <a:t>için öğrencinin başvurduğu yarıyıla kadar </a:t>
            </a:r>
            <a:r>
              <a:rPr lang="tr-TR" sz="1800" dirty="0" err="1"/>
              <a:t>anadal</a:t>
            </a:r>
            <a:r>
              <a:rPr lang="tr-TR" sz="1800" dirty="0"/>
              <a:t> diploma programında </a:t>
            </a:r>
            <a:r>
              <a:rPr lang="tr-TR" sz="1800" b="1" dirty="0"/>
              <a:t>aldığı tüm dersleri başarıyla geçmiş olması </a:t>
            </a:r>
            <a:r>
              <a:rPr lang="tr-TR" sz="1800" dirty="0"/>
              <a:t>gerekmektedir</a:t>
            </a:r>
            <a:r>
              <a:rPr lang="tr-TR" sz="1800" dirty="0" smtClean="0"/>
              <a:t>.</a:t>
            </a:r>
          </a:p>
          <a:p>
            <a:pPr algn="just"/>
            <a:r>
              <a:rPr lang="tr-TR" sz="1800" b="1" u="sng" dirty="0" smtClean="0"/>
              <a:t>Çift </a:t>
            </a:r>
            <a:r>
              <a:rPr lang="tr-TR" sz="1800" b="1" u="sng" dirty="0" err="1" smtClean="0"/>
              <a:t>Anadal</a:t>
            </a:r>
            <a:r>
              <a:rPr lang="tr-TR" sz="1800" b="1" u="sng" dirty="0" smtClean="0"/>
              <a:t> Programı:</a:t>
            </a:r>
            <a:r>
              <a:rPr lang="en-GB" sz="1800" b="1" u="sng" dirty="0"/>
              <a:t> </a:t>
            </a:r>
            <a:r>
              <a:rPr lang="en-GB" sz="1800" dirty="0" err="1"/>
              <a:t>Bir</a:t>
            </a:r>
            <a:r>
              <a:rPr lang="en-GB" sz="1800" dirty="0"/>
              <a:t> diploma </a:t>
            </a:r>
            <a:r>
              <a:rPr lang="tr-TR" sz="1800" dirty="0" smtClean="0"/>
              <a:t>programına</a:t>
            </a:r>
            <a:r>
              <a:rPr lang="en-GB" sz="1800" dirty="0" smtClean="0"/>
              <a:t> </a:t>
            </a:r>
            <a:r>
              <a:rPr lang="en-GB" sz="1800" dirty="0" err="1"/>
              <a:t>kayıtlı</a:t>
            </a:r>
            <a:r>
              <a:rPr lang="en-GB" sz="1800" dirty="0"/>
              <a:t> </a:t>
            </a:r>
            <a:r>
              <a:rPr lang="en-GB" sz="1800" dirty="0" err="1"/>
              <a:t>öğrencinin</a:t>
            </a:r>
            <a:r>
              <a:rPr lang="en-GB" sz="1800" dirty="0"/>
              <a:t> </a:t>
            </a:r>
            <a:r>
              <a:rPr lang="en-GB" sz="1800" dirty="0" err="1"/>
              <a:t>öngörülen</a:t>
            </a:r>
            <a:r>
              <a:rPr lang="en-GB" sz="1800" dirty="0"/>
              <a:t> </a:t>
            </a:r>
            <a:r>
              <a:rPr lang="en-GB" sz="1800" dirty="0" err="1"/>
              <a:t>şartları</a:t>
            </a:r>
            <a:r>
              <a:rPr lang="en-GB" sz="1800" dirty="0"/>
              <a:t> </a:t>
            </a:r>
            <a:r>
              <a:rPr lang="en-GB" sz="1800" dirty="0" err="1"/>
              <a:t>taşıması</a:t>
            </a:r>
            <a:r>
              <a:rPr lang="en-GB" sz="1800" dirty="0"/>
              <a:t> </a:t>
            </a:r>
            <a:r>
              <a:rPr lang="en-GB" sz="1800" dirty="0" err="1"/>
              <a:t>kaydıyla</a:t>
            </a:r>
            <a:r>
              <a:rPr lang="en-GB" sz="1800" dirty="0"/>
              <a:t>, </a:t>
            </a:r>
            <a:r>
              <a:rPr lang="en-GB" sz="1800" dirty="0" err="1"/>
              <a:t>başka</a:t>
            </a:r>
            <a:r>
              <a:rPr lang="en-GB" sz="1800" dirty="0"/>
              <a:t> </a:t>
            </a:r>
            <a:r>
              <a:rPr lang="en-GB" sz="1800" dirty="0" err="1"/>
              <a:t>bir</a:t>
            </a:r>
            <a:r>
              <a:rPr lang="en-GB" sz="1800" dirty="0"/>
              <a:t> diploma </a:t>
            </a:r>
            <a:r>
              <a:rPr lang="tr-TR" sz="1800" dirty="0" smtClean="0"/>
              <a:t>programına da eş zamanlı olarak kayıt olmasıdır. Bunun için en az </a:t>
            </a:r>
            <a:r>
              <a:rPr lang="tr-TR" sz="1800" b="1" dirty="0" smtClean="0"/>
              <a:t>3,00 ortalama </a:t>
            </a:r>
            <a:r>
              <a:rPr lang="tr-TR" sz="1800" dirty="0" smtClean="0"/>
              <a:t>sahibi olmak gerekmektedir. Çift </a:t>
            </a:r>
            <a:r>
              <a:rPr lang="tr-TR" sz="1800" dirty="0" err="1" smtClean="0"/>
              <a:t>anadal</a:t>
            </a:r>
            <a:r>
              <a:rPr lang="tr-TR" sz="1800" dirty="0" smtClean="0"/>
              <a:t> programına başvurabilmek için öğrencinin başvurduğu yarıyıla kadar </a:t>
            </a:r>
            <a:r>
              <a:rPr lang="tr-TR" sz="1800" dirty="0" err="1" smtClean="0"/>
              <a:t>anadal</a:t>
            </a:r>
            <a:r>
              <a:rPr lang="tr-TR" sz="1800" dirty="0" smtClean="0"/>
              <a:t> diploma programında </a:t>
            </a:r>
            <a:r>
              <a:rPr lang="tr-TR" sz="1800" b="1" dirty="0" smtClean="0"/>
              <a:t>aldığı tüm dersleri başarıyla geçmiş olması</a:t>
            </a:r>
            <a:r>
              <a:rPr lang="tr-TR" sz="1800" dirty="0" smtClean="0"/>
              <a:t> gerekmektedir.</a:t>
            </a:r>
          </a:p>
          <a:p>
            <a:endParaRPr lang="en-GB" dirty="0"/>
          </a:p>
        </p:txBody>
      </p:sp>
      <p:sp>
        <p:nvSpPr>
          <p:cNvPr id="3" name="Unvan 2"/>
          <p:cNvSpPr>
            <a:spLocks noGrp="1"/>
          </p:cNvSpPr>
          <p:nvPr>
            <p:ph type="title"/>
          </p:nvPr>
        </p:nvSpPr>
        <p:spPr/>
        <p:txBody>
          <a:bodyPr/>
          <a:lstStyle/>
          <a:p>
            <a:r>
              <a:rPr lang="tr-TR" dirty="0" smtClean="0"/>
              <a:t>Çift </a:t>
            </a:r>
            <a:r>
              <a:rPr lang="tr-TR" dirty="0" err="1" smtClean="0"/>
              <a:t>Anadal</a:t>
            </a:r>
            <a:r>
              <a:rPr lang="tr-TR" dirty="0" smtClean="0"/>
              <a:t>- </a:t>
            </a:r>
            <a:r>
              <a:rPr lang="tr-TR" dirty="0" err="1" smtClean="0"/>
              <a:t>Yandal</a:t>
            </a:r>
            <a:r>
              <a:rPr lang="tr-TR" dirty="0" smtClean="0"/>
              <a:t> Programları</a:t>
            </a:r>
            <a:endParaRPr lang="en-GB" dirty="0"/>
          </a:p>
        </p:txBody>
      </p:sp>
    </p:spTree>
    <p:extLst>
      <p:ext uri="{BB962C8B-B14F-4D97-AF65-F5344CB8AC3E}">
        <p14:creationId xmlns:p14="http://schemas.microsoft.com/office/powerpoint/2010/main" val="274090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8601" y="0"/>
            <a:ext cx="9980682" cy="1096962"/>
          </a:xfrm>
        </p:spPr>
        <p:txBody>
          <a:bodyPr/>
          <a:lstStyle/>
          <a:p>
            <a:r>
              <a:rPr lang="tr-TR" dirty="0" smtClean="0"/>
              <a:t>FELSEFE BÖLÜMÜNDE ÇİFT ANADAL VE YANDAL</a:t>
            </a:r>
            <a:br>
              <a:rPr lang="tr-TR" dirty="0" smtClean="0"/>
            </a:br>
            <a:r>
              <a:rPr lang="tr-TR" dirty="0" smtClean="0"/>
              <a:t> EĞİTİM İMKANLARI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579509434"/>
              </p:ext>
            </p:extLst>
          </p:nvPr>
        </p:nvGraphicFramePr>
        <p:xfrm>
          <a:off x="209550" y="1300480"/>
          <a:ext cx="7755573" cy="5163150"/>
        </p:xfrm>
        <a:graphic>
          <a:graphicData uri="http://schemas.openxmlformats.org/drawingml/2006/table">
            <a:tbl>
              <a:tblPr/>
              <a:tblGrid>
                <a:gridCol w="7755573">
                  <a:extLst>
                    <a:ext uri="{9D8B030D-6E8A-4147-A177-3AD203B41FA5}">
                      <a16:colId xmlns:a16="http://schemas.microsoft.com/office/drawing/2014/main" val="3343753994"/>
                    </a:ext>
                  </a:extLst>
                </a:gridCol>
              </a:tblGrid>
              <a:tr h="419138">
                <a:tc>
                  <a:txBody>
                    <a:bodyPr/>
                    <a:lstStyle/>
                    <a:p>
                      <a:pPr algn="ctr" rtl="0" fontAlgn="t">
                        <a:spcBef>
                          <a:spcPts val="0"/>
                        </a:spcBef>
                        <a:spcAft>
                          <a:spcPts val="0"/>
                        </a:spcAft>
                      </a:pPr>
                      <a:r>
                        <a:rPr lang="tr-TR" sz="1800" b="1" i="0" u="none" strike="noStrike" dirty="0" smtClean="0">
                          <a:solidFill>
                            <a:srgbClr val="000000"/>
                          </a:solidFill>
                          <a:effectLst/>
                          <a:latin typeface="Times New Roman" panose="02020603050405020304" pitchFamily="18" charset="0"/>
                        </a:rPr>
                        <a:t>Çift</a:t>
                      </a:r>
                      <a:r>
                        <a:rPr lang="tr-TR" sz="1800" b="1" i="0" u="none" strike="noStrike" baseline="0" dirty="0" smtClean="0">
                          <a:solidFill>
                            <a:srgbClr val="000000"/>
                          </a:solidFill>
                          <a:effectLst/>
                          <a:latin typeface="Times New Roman" panose="02020603050405020304" pitchFamily="18" charset="0"/>
                        </a:rPr>
                        <a:t> </a:t>
                      </a:r>
                      <a:r>
                        <a:rPr lang="tr-TR" sz="1800" b="1" i="0" u="none" strike="noStrike" baseline="0" dirty="0" err="1" smtClean="0">
                          <a:solidFill>
                            <a:srgbClr val="000000"/>
                          </a:solidFill>
                          <a:effectLst/>
                          <a:latin typeface="Times New Roman" panose="02020603050405020304" pitchFamily="18" charset="0"/>
                        </a:rPr>
                        <a:t>Anadal</a:t>
                      </a:r>
                      <a:r>
                        <a:rPr lang="tr-TR" sz="1800" b="1" i="0" u="none" strike="noStrike" baseline="0" dirty="0" smtClean="0">
                          <a:solidFill>
                            <a:srgbClr val="000000"/>
                          </a:solidFill>
                          <a:effectLst/>
                          <a:latin typeface="Times New Roman" panose="02020603050405020304" pitchFamily="18" charset="0"/>
                        </a:rPr>
                        <a:t> Programına </a:t>
                      </a:r>
                      <a:r>
                        <a:rPr lang="tr-TR" sz="1800" b="1" i="0" u="none" strike="noStrike" dirty="0" smtClean="0">
                          <a:solidFill>
                            <a:srgbClr val="000000"/>
                          </a:solidFill>
                          <a:effectLst/>
                          <a:latin typeface="Times New Roman" panose="02020603050405020304" pitchFamily="18" charset="0"/>
                        </a:rPr>
                        <a:t>Başvurulabilen </a:t>
                      </a:r>
                      <a:r>
                        <a:rPr lang="tr-TR" sz="1800" b="1" i="0" u="none" strike="noStrike" dirty="0">
                          <a:solidFill>
                            <a:srgbClr val="000000"/>
                          </a:solidFill>
                          <a:effectLst/>
                          <a:latin typeface="Times New Roman" panose="02020603050405020304" pitchFamily="18" charset="0"/>
                        </a:rPr>
                        <a:t>Programlar</a:t>
                      </a:r>
                      <a:endParaRPr lang="tr-T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578673"/>
                  </a:ext>
                </a:extLst>
              </a:tr>
              <a:tr h="4744012">
                <a:tc>
                  <a:txBody>
                    <a:bodyPr/>
                    <a:lstStyle/>
                    <a:p>
                      <a:pPr rtl="0" fontAlgn="t">
                        <a:lnSpc>
                          <a:spcPct val="150000"/>
                        </a:lnSpc>
                        <a:spcBef>
                          <a:spcPts val="0"/>
                        </a:spcBef>
                        <a:spcAft>
                          <a:spcPts val="0"/>
                        </a:spcAft>
                      </a:pPr>
                      <a:r>
                        <a:rPr lang="tr-TR" sz="1400" b="1" i="0" u="none" strike="noStrike" kern="1200" dirty="0" smtClean="0">
                          <a:solidFill>
                            <a:srgbClr val="3399FF"/>
                          </a:solidFill>
                          <a:effectLst/>
                          <a:latin typeface="Times New Roman" panose="02020603050405020304" pitchFamily="18" charset="0"/>
                          <a:ea typeface="+mn-ea"/>
                          <a:cs typeface="+mn-cs"/>
                        </a:rPr>
                        <a:t>Turizm ve Otel İşletmeciliği (Ön Lisans)</a:t>
                      </a:r>
                    </a:p>
                    <a:p>
                      <a:pPr rtl="0" fontAlgn="t">
                        <a:lnSpc>
                          <a:spcPct val="150000"/>
                        </a:lnSpc>
                        <a:spcBef>
                          <a:spcPts val="0"/>
                        </a:spcBef>
                        <a:spcAft>
                          <a:spcPts val="0"/>
                        </a:spcAft>
                      </a:pPr>
                      <a:r>
                        <a:rPr lang="tr-TR" sz="1400" b="1" i="0" u="none" strike="noStrike" kern="1200" dirty="0" smtClean="0">
                          <a:solidFill>
                            <a:srgbClr val="3399FF"/>
                          </a:solidFill>
                          <a:effectLst/>
                          <a:latin typeface="Times New Roman" panose="02020603050405020304" pitchFamily="18" charset="0"/>
                          <a:ea typeface="+mn-ea"/>
                          <a:cs typeface="+mn-cs"/>
                        </a:rPr>
                        <a:t>Bilgisayar Programcılığı (Ön Lisans) </a:t>
                      </a: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Psikoloji </a:t>
                      </a:r>
                      <a:r>
                        <a:rPr lang="tr-TR" sz="1400" b="1" i="0" u="none" strike="noStrike" kern="1200" dirty="0">
                          <a:solidFill>
                            <a:srgbClr val="CC00CC"/>
                          </a:solidFill>
                          <a:effectLst/>
                          <a:latin typeface="Times New Roman" panose="02020603050405020304" pitchFamily="18" charset="0"/>
                          <a:ea typeface="+mn-ea"/>
                          <a:cs typeface="+mn-cs"/>
                        </a:rPr>
                        <a:t>(Lisans)</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Sosyoloji (Lisans</a:t>
                      </a:r>
                      <a:r>
                        <a:rPr lang="tr-TR" sz="1400" b="1" i="0" u="none" strike="noStrike" kern="1200" dirty="0" smtClean="0">
                          <a:solidFill>
                            <a:srgbClr val="CC00CC"/>
                          </a:solidFill>
                          <a:effectLst/>
                          <a:latin typeface="Times New Roman" panose="02020603050405020304" pitchFamily="18" charset="0"/>
                          <a:ea typeface="+mn-ea"/>
                          <a:cs typeface="+mn-cs"/>
                        </a:rPr>
                        <a:t>)</a:t>
                      </a: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Sanat Tarihi (Lisans)</a:t>
                      </a: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Tarih (Lisans)</a:t>
                      </a: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*İngilizce Mütercim ve Tercümanlık (İngilizce) (Lisans) </a:t>
                      </a:r>
                      <a:r>
                        <a:rPr lang="tr-TR" sz="1400" kern="1200" dirty="0" smtClean="0">
                          <a:solidFill>
                            <a:schemeClr val="tx1"/>
                          </a:solidFill>
                          <a:latin typeface="+mn-lt"/>
                          <a:ea typeface="+mn-ea"/>
                          <a:cs typeface="+mn-cs"/>
                        </a:rPr>
                        <a:t>(</a:t>
                      </a:r>
                      <a:r>
                        <a:rPr lang="tr-TR" sz="1400" dirty="0" smtClean="0"/>
                        <a:t>*:Bu bölümde ÇAP yapacak öğrenciler 1 yıl zorunlu İngilizce Hazırlık eğitimi görecektir.)</a:t>
                      </a:r>
                      <a:endParaRPr lang="tr-TR" sz="1400" b="1" i="0" u="none" strike="noStrike" kern="1200" dirty="0">
                        <a:solidFill>
                          <a:srgbClr val="000000"/>
                        </a:solidFill>
                        <a:effectLst/>
                        <a:latin typeface="Times New Roman" panose="02020603050405020304" pitchFamily="18" charset="0"/>
                        <a:ea typeface="+mn-ea"/>
                        <a:cs typeface="+mn-cs"/>
                      </a:endParaRP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**İslami İlimler (Lisans) </a:t>
                      </a:r>
                      <a:r>
                        <a:rPr lang="tr-TR" sz="1400" dirty="0" smtClean="0"/>
                        <a:t>(**:Bu bölümde ÇAP yapacak öğrenciler 1 yıl zorunlu Arapça Hazırlık eğitimi görecektir.)</a:t>
                      </a:r>
                      <a:endParaRPr lang="tr-TR" sz="1400" b="1" i="0" u="none" strike="noStrike" kern="1200" dirty="0">
                        <a:solidFill>
                          <a:srgbClr val="000000"/>
                        </a:solidFill>
                        <a:effectLst/>
                        <a:latin typeface="Times New Roman" panose="02020603050405020304" pitchFamily="18" charset="0"/>
                        <a:ea typeface="+mn-ea"/>
                        <a:cs typeface="+mn-cs"/>
                      </a:endParaRPr>
                    </a:p>
                    <a:p>
                      <a:pPr rtl="0" fontAlgn="t">
                        <a:lnSpc>
                          <a:spcPct val="150000"/>
                        </a:lnSpc>
                        <a:spcBef>
                          <a:spcPts val="0"/>
                        </a:spcBef>
                        <a:spcAft>
                          <a:spcPts val="0"/>
                        </a:spcAft>
                      </a:pPr>
                      <a:r>
                        <a:rPr lang="fi-FI" sz="1400" b="1" i="0" u="none" strike="noStrike" kern="1200" dirty="0">
                          <a:solidFill>
                            <a:srgbClr val="CC00CC"/>
                          </a:solidFill>
                          <a:effectLst/>
                          <a:latin typeface="Times New Roman" panose="02020603050405020304" pitchFamily="18" charset="0"/>
                          <a:ea typeface="+mn-ea"/>
                          <a:cs typeface="+mn-cs"/>
                        </a:rPr>
                        <a:t>Siyaset Bilimi ve Kamu Yönetimi (Lisans</a:t>
                      </a:r>
                      <a:r>
                        <a:rPr lang="fi-FI" sz="1400" b="1" i="0" u="none" strike="noStrike" kern="1200" dirty="0" smtClean="0">
                          <a:solidFill>
                            <a:srgbClr val="CC00CC"/>
                          </a:solidFill>
                          <a:effectLst/>
                          <a:latin typeface="Times New Roman" panose="02020603050405020304" pitchFamily="18" charset="0"/>
                          <a:ea typeface="+mn-ea"/>
                          <a:cs typeface="+mn-cs"/>
                        </a:rPr>
                        <a:t>)</a:t>
                      </a:r>
                      <a:endParaRPr lang="tr-TR" sz="1400" b="1" i="0" u="none" strike="noStrike" kern="1200" dirty="0" smtClean="0">
                        <a:solidFill>
                          <a:srgbClr val="CC00CC"/>
                        </a:solidFill>
                        <a:effectLst/>
                        <a:latin typeface="Times New Roman" panose="02020603050405020304" pitchFamily="18" charset="0"/>
                        <a:ea typeface="+mn-ea"/>
                        <a:cs typeface="+mn-cs"/>
                      </a:endParaRP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İktisat (Lisans)</a:t>
                      </a:r>
                    </a:p>
                    <a:p>
                      <a:pPr rtl="0" fontAlgn="t">
                        <a:lnSpc>
                          <a:spcPct val="150000"/>
                        </a:lnSpc>
                        <a:spcBef>
                          <a:spcPts val="0"/>
                        </a:spcBef>
                        <a:spcAft>
                          <a:spcPts val="0"/>
                        </a:spcAft>
                      </a:pPr>
                      <a:r>
                        <a:rPr lang="tr-TR" sz="1400" b="1" i="0" u="none" strike="noStrike" kern="1200" dirty="0" smtClean="0">
                          <a:solidFill>
                            <a:srgbClr val="CC00CC"/>
                          </a:solidFill>
                          <a:effectLst/>
                          <a:latin typeface="Times New Roman" panose="02020603050405020304" pitchFamily="18" charset="0"/>
                          <a:ea typeface="+mn-ea"/>
                          <a:cs typeface="+mn-cs"/>
                        </a:rPr>
                        <a:t>İşletme (Lisans)</a:t>
                      </a:r>
                    </a:p>
                    <a:p>
                      <a:pPr rtl="0" fontAlgn="t">
                        <a:lnSpc>
                          <a:spcPct val="150000"/>
                        </a:lnSpc>
                        <a:spcBef>
                          <a:spcPts val="0"/>
                        </a:spcBef>
                        <a:spcAft>
                          <a:spcPts val="0"/>
                        </a:spcAft>
                      </a:pPr>
                      <a:r>
                        <a:rPr lang="tr-TR" sz="1400" b="1" i="0" u="none" strike="noStrike" kern="1200" dirty="0" err="1" smtClean="0">
                          <a:solidFill>
                            <a:srgbClr val="CC00CC"/>
                          </a:solidFill>
                          <a:effectLst/>
                          <a:latin typeface="Times New Roman" panose="02020603050405020304" pitchFamily="18" charset="0"/>
                          <a:ea typeface="+mn-ea"/>
                          <a:cs typeface="+mn-cs"/>
                        </a:rPr>
                        <a:t>Uluslarası</a:t>
                      </a:r>
                      <a:r>
                        <a:rPr lang="tr-TR" sz="1400" b="1" i="0" u="none" strike="noStrike" kern="1200" dirty="0" smtClean="0">
                          <a:solidFill>
                            <a:srgbClr val="CC00CC"/>
                          </a:solidFill>
                          <a:effectLst/>
                          <a:latin typeface="Times New Roman" panose="02020603050405020304" pitchFamily="18" charset="0"/>
                          <a:ea typeface="+mn-ea"/>
                          <a:cs typeface="+mn-cs"/>
                        </a:rPr>
                        <a:t> Ticaret ve Lojistik (Lisans)</a:t>
                      </a:r>
                      <a:endParaRPr lang="fi-FI" sz="1400" b="1" i="0" u="none" strike="noStrike" kern="1200" dirty="0">
                        <a:solidFill>
                          <a:srgbClr val="CC00CC"/>
                        </a:solidFill>
                        <a:effectLst/>
                        <a:latin typeface="Times New Roman" panose="02020603050405020304" pitchFamily="18" charset="0"/>
                        <a:ea typeface="+mn-ea"/>
                        <a:cs typeface="+mn-cs"/>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045050"/>
                  </a:ext>
                </a:extLst>
              </a:tr>
            </a:tbl>
          </a:graphicData>
        </a:graphic>
      </p:graphicFrame>
      <p:sp>
        <p:nvSpPr>
          <p:cNvPr id="5" name="Rectangle 1"/>
          <p:cNvSpPr>
            <a:spLocks noChangeArrowheads="1"/>
          </p:cNvSpPr>
          <p:nvPr/>
        </p:nvSpPr>
        <p:spPr bwMode="auto">
          <a:xfrm>
            <a:off x="-1724297" y="-638013"/>
            <a:ext cx="57457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
            </a:r>
            <a:br>
              <a:rPr kumimoji="0" lang="tr-TR" altLang="tr-TR" sz="1800" b="0" i="0" u="none" strike="noStrike" cap="none" normalizeH="0" baseline="0" smtClean="0">
                <a:ln>
                  <a:noFill/>
                </a:ln>
                <a:solidFill>
                  <a:schemeClr val="tx1"/>
                </a:solidFill>
                <a:effectLst/>
                <a:latin typeface="Arial" panose="020B0604020202020204" pitchFamily="34" charset="0"/>
              </a:rPr>
            </a:br>
            <a:endParaRPr kumimoji="0" lang="tr-TR" altLang="tr-T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622023069"/>
              </p:ext>
            </p:extLst>
          </p:nvPr>
        </p:nvGraphicFramePr>
        <p:xfrm>
          <a:off x="8087952" y="1300480"/>
          <a:ext cx="3978512" cy="4498594"/>
        </p:xfrm>
        <a:graphic>
          <a:graphicData uri="http://schemas.openxmlformats.org/drawingml/2006/table">
            <a:tbl>
              <a:tblPr firstRow="1" firstCol="1" bandRow="1"/>
              <a:tblGrid>
                <a:gridCol w="3978512">
                  <a:extLst>
                    <a:ext uri="{9D8B030D-6E8A-4147-A177-3AD203B41FA5}">
                      <a16:colId xmlns:a16="http://schemas.microsoft.com/office/drawing/2014/main" val="1012531811"/>
                    </a:ext>
                  </a:extLst>
                </a:gridCol>
              </a:tblGrid>
              <a:tr h="651150">
                <a:tc>
                  <a:txBody>
                    <a:bodyPr/>
                    <a:lstStyle/>
                    <a:p>
                      <a:pPr marL="0" algn="ctr" defTabSz="914400" rtl="0" eaLnBrk="1" fontAlgn="t" latinLnBrk="0" hangingPunct="1">
                        <a:lnSpc>
                          <a:spcPct val="107000"/>
                        </a:lnSpc>
                        <a:spcBef>
                          <a:spcPts val="0"/>
                        </a:spcBef>
                        <a:spcAft>
                          <a:spcPts val="0"/>
                        </a:spcAft>
                      </a:pPr>
                      <a:r>
                        <a:rPr lang="tr-TR" sz="1800" b="1" i="0" u="none" strike="noStrike" kern="1200" dirty="0">
                          <a:solidFill>
                            <a:srgbClr val="000000"/>
                          </a:solidFill>
                          <a:effectLst/>
                          <a:latin typeface="Times New Roman" panose="02020603050405020304" pitchFamily="18" charset="0"/>
                          <a:ea typeface="+mn-ea"/>
                          <a:cs typeface="+mn-cs"/>
                        </a:rPr>
                        <a:t>Yan Dal </a:t>
                      </a:r>
                      <a:r>
                        <a:rPr lang="tr-TR" sz="1800" b="1" i="0" u="none" strike="noStrike" kern="1200" dirty="0" smtClean="0">
                          <a:solidFill>
                            <a:srgbClr val="000000"/>
                          </a:solidFill>
                          <a:effectLst/>
                          <a:latin typeface="Times New Roman" panose="02020603050405020304" pitchFamily="18" charset="0"/>
                          <a:ea typeface="+mn-ea"/>
                          <a:cs typeface="+mn-cs"/>
                        </a:rPr>
                        <a:t>Programına Başvurulabilen </a:t>
                      </a:r>
                      <a:r>
                        <a:rPr lang="tr-TR" sz="1800" b="1" i="0" u="none" strike="noStrike" kern="1200" dirty="0">
                          <a:solidFill>
                            <a:srgbClr val="000000"/>
                          </a:solidFill>
                          <a:effectLst/>
                          <a:latin typeface="Times New Roman" panose="02020603050405020304" pitchFamily="18" charset="0"/>
                          <a:ea typeface="+mn-ea"/>
                          <a:cs typeface="+mn-cs"/>
                        </a:rPr>
                        <a:t>Programlar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008594"/>
                  </a:ext>
                </a:extLst>
              </a:tr>
              <a:tr h="3640137">
                <a:tc>
                  <a:txBody>
                    <a:bodyPr/>
                    <a:lstStyle/>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Sosyoloji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Psikoloji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Tarih</a:t>
                      </a:r>
                    </a:p>
                    <a:p>
                      <a:pPr marL="0" algn="l" defTabSz="914400" rtl="0" eaLnBrk="1" fontAlgn="t" latinLnBrk="0" hangingPunct="1">
                        <a:lnSpc>
                          <a:spcPct val="150000"/>
                        </a:lnSpc>
                        <a:spcBef>
                          <a:spcPts val="0"/>
                        </a:spcBef>
                        <a:spcAft>
                          <a:spcPts val="0"/>
                        </a:spcAft>
                      </a:pPr>
                      <a:r>
                        <a:rPr lang="tr-TR" sz="1600" b="1" i="0" u="none" strike="noStrike" kern="1200" dirty="0" smtClean="0">
                          <a:solidFill>
                            <a:srgbClr val="CC00CC"/>
                          </a:solidFill>
                          <a:effectLst/>
                          <a:latin typeface="Times New Roman" panose="02020603050405020304" pitchFamily="18" charset="0"/>
                          <a:ea typeface="+mn-ea"/>
                          <a:cs typeface="+mn-cs"/>
                        </a:rPr>
                        <a:t>Sanat </a:t>
                      </a:r>
                      <a:r>
                        <a:rPr lang="tr-TR" sz="1600" b="1" i="0" u="none" strike="noStrike" kern="1200" dirty="0">
                          <a:solidFill>
                            <a:srgbClr val="CC00CC"/>
                          </a:solidFill>
                          <a:effectLst/>
                          <a:latin typeface="Times New Roman" panose="02020603050405020304" pitchFamily="18" charset="0"/>
                          <a:ea typeface="+mn-ea"/>
                          <a:cs typeface="+mn-cs"/>
                        </a:rPr>
                        <a:t>Tarihi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Çağdaş Türk Lehçeleri ve Edebiyatları</a:t>
                      </a:r>
                    </a:p>
                    <a:p>
                      <a:pPr marL="0" algn="l" defTabSz="914400" rtl="0" eaLnBrk="1" fontAlgn="t" latinLnBrk="0" hangingPunct="1">
                        <a:lnSpc>
                          <a:spcPct val="150000"/>
                        </a:lnSpc>
                        <a:spcBef>
                          <a:spcPts val="0"/>
                        </a:spcBef>
                        <a:spcAft>
                          <a:spcPts val="0"/>
                        </a:spcAft>
                      </a:pPr>
                      <a:r>
                        <a:rPr lang="tr-TR" sz="1600" b="1" i="0" u="none" strike="noStrike" kern="1200" dirty="0" smtClean="0">
                          <a:solidFill>
                            <a:srgbClr val="CC00CC"/>
                          </a:solidFill>
                          <a:effectLst/>
                          <a:latin typeface="Times New Roman" panose="02020603050405020304" pitchFamily="18" charset="0"/>
                          <a:ea typeface="+mn-ea"/>
                          <a:cs typeface="+mn-cs"/>
                        </a:rPr>
                        <a:t>*İngilizce Mütercim ve Tercümanlık (İngilizce)</a:t>
                      </a:r>
                    </a:p>
                    <a:p>
                      <a:pPr marL="0" algn="l" defTabSz="914400" rtl="0" eaLnBrk="1" fontAlgn="t" latinLnBrk="0" hangingPunct="1">
                        <a:lnSpc>
                          <a:spcPct val="150000"/>
                        </a:lnSpc>
                        <a:spcBef>
                          <a:spcPts val="0"/>
                        </a:spcBef>
                        <a:spcAft>
                          <a:spcPts val="0"/>
                        </a:spcAft>
                      </a:pPr>
                      <a:r>
                        <a:rPr lang="tr-TR" sz="1600" b="1" i="0" u="none" strike="noStrike" kern="1200" dirty="0" smtClean="0">
                          <a:solidFill>
                            <a:srgbClr val="CC00CC"/>
                          </a:solidFill>
                          <a:effectLst/>
                          <a:latin typeface="Times New Roman" panose="02020603050405020304" pitchFamily="18" charset="0"/>
                          <a:ea typeface="+mn-ea"/>
                          <a:cs typeface="+mn-cs"/>
                        </a:rPr>
                        <a:t>Siyaset </a:t>
                      </a:r>
                      <a:r>
                        <a:rPr lang="tr-TR" sz="1600" b="1" i="0" u="none" strike="noStrike" kern="1200" dirty="0">
                          <a:solidFill>
                            <a:srgbClr val="CC00CC"/>
                          </a:solidFill>
                          <a:effectLst/>
                          <a:latin typeface="Times New Roman" panose="02020603050405020304" pitchFamily="18" charset="0"/>
                          <a:ea typeface="+mn-ea"/>
                          <a:cs typeface="+mn-cs"/>
                        </a:rPr>
                        <a:t>Bilimi ve Kamu </a:t>
                      </a:r>
                      <a:r>
                        <a:rPr lang="tr-TR" sz="1600" b="1" i="0" u="none" strike="noStrike" kern="1200" dirty="0" smtClean="0">
                          <a:solidFill>
                            <a:srgbClr val="CC00CC"/>
                          </a:solidFill>
                          <a:effectLst/>
                          <a:latin typeface="Times New Roman" panose="02020603050405020304" pitchFamily="18" charset="0"/>
                          <a:ea typeface="+mn-ea"/>
                          <a:cs typeface="+mn-cs"/>
                        </a:rPr>
                        <a:t>Yönetimi</a:t>
                      </a:r>
                    </a:p>
                    <a:p>
                      <a:pPr marL="0" algn="l" defTabSz="914400" rtl="0" eaLnBrk="1" fontAlgn="t" latinLnBrk="0" hangingPunct="1">
                        <a:lnSpc>
                          <a:spcPct val="150000"/>
                        </a:lnSpc>
                        <a:spcBef>
                          <a:spcPts val="0"/>
                        </a:spcBef>
                        <a:spcAft>
                          <a:spcPts val="0"/>
                        </a:spcAft>
                      </a:pPr>
                      <a:r>
                        <a:rPr lang="tr-TR" sz="1600" b="1" i="0" u="none" strike="noStrike" kern="1200" dirty="0" smtClean="0">
                          <a:solidFill>
                            <a:srgbClr val="CC00CC"/>
                          </a:solidFill>
                          <a:effectLst/>
                          <a:latin typeface="Times New Roman" panose="02020603050405020304" pitchFamily="18" charset="0"/>
                          <a:ea typeface="+mn-ea"/>
                          <a:cs typeface="+mn-cs"/>
                        </a:rPr>
                        <a:t>Peyzaj Mimarlığı </a:t>
                      </a:r>
                    </a:p>
                    <a:p>
                      <a:pPr marL="0" algn="l" defTabSz="914400" rtl="0" eaLnBrk="1" fontAlgn="t" latinLnBrk="0" hangingPunct="1">
                        <a:lnSpc>
                          <a:spcPct val="150000"/>
                        </a:lnSpc>
                        <a:spcBef>
                          <a:spcPts val="0"/>
                        </a:spcBef>
                        <a:spcAft>
                          <a:spcPts val="0"/>
                        </a:spcAft>
                      </a:pPr>
                      <a:r>
                        <a:rPr lang="tr-TR" sz="1600" b="1" i="0" u="none" strike="noStrike" kern="1200" dirty="0" smtClean="0">
                          <a:solidFill>
                            <a:srgbClr val="CC00CC"/>
                          </a:solidFill>
                          <a:effectLst/>
                          <a:latin typeface="Times New Roman" panose="02020603050405020304" pitchFamily="18" charset="0"/>
                          <a:ea typeface="+mn-ea"/>
                          <a:cs typeface="+mn-cs"/>
                        </a:rPr>
                        <a:t>Uluslararası</a:t>
                      </a:r>
                      <a:r>
                        <a:rPr lang="tr-TR" sz="1600" b="1" i="0" u="none" strike="noStrike" kern="1200" baseline="0" dirty="0" smtClean="0">
                          <a:solidFill>
                            <a:srgbClr val="CC00CC"/>
                          </a:solidFill>
                          <a:effectLst/>
                          <a:latin typeface="Times New Roman" panose="02020603050405020304" pitchFamily="18" charset="0"/>
                          <a:ea typeface="+mn-ea"/>
                          <a:cs typeface="+mn-cs"/>
                        </a:rPr>
                        <a:t> Ticaret ve Lojistik</a:t>
                      </a:r>
                      <a:endParaRPr lang="tr-TR" sz="1600" b="1" i="0" u="none" strike="noStrike" kern="1200" dirty="0">
                        <a:solidFill>
                          <a:srgbClr val="CC00CC"/>
                        </a:solidFill>
                        <a:effectLst/>
                        <a:latin typeface="Times New Roman" panose="02020603050405020304" pitchFamily="18" charset="0"/>
                        <a:ea typeface="+mn-ea"/>
                        <a:cs typeface="+mn-cs"/>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111314"/>
                  </a:ext>
                </a:extLst>
              </a:tr>
            </a:tbl>
          </a:graphicData>
        </a:graphic>
      </p:graphicFrame>
    </p:spTree>
    <p:extLst>
      <p:ext uri="{BB962C8B-B14F-4D97-AF65-F5344CB8AC3E}">
        <p14:creationId xmlns:p14="http://schemas.microsoft.com/office/powerpoint/2010/main" val="16076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smtClean="0"/>
              <a:t>UZEM</a:t>
            </a:r>
            <a:endParaRPr lang="tr-TR" dirty="0"/>
          </a:p>
        </p:txBody>
      </p:sp>
      <p:pic>
        <p:nvPicPr>
          <p:cNvPr id="3" name="Resim 2"/>
          <p:cNvPicPr>
            <a:picLocks noChangeAspect="1"/>
          </p:cNvPicPr>
          <p:nvPr/>
        </p:nvPicPr>
        <p:blipFill>
          <a:blip r:embed="rId2"/>
          <a:stretch>
            <a:fillRect/>
          </a:stretch>
        </p:blipFill>
        <p:spPr>
          <a:xfrm>
            <a:off x="1196340" y="2546989"/>
            <a:ext cx="6250808" cy="3546240"/>
          </a:xfrm>
          <a:prstGeom prst="rect">
            <a:avLst/>
          </a:prstGeom>
        </p:spPr>
      </p:pic>
      <p:sp>
        <p:nvSpPr>
          <p:cNvPr id="5" name="Metin kutusu 4"/>
          <p:cNvSpPr txBox="1"/>
          <p:nvPr/>
        </p:nvSpPr>
        <p:spPr>
          <a:xfrm>
            <a:off x="1104900" y="1346660"/>
            <a:ext cx="9980682" cy="1200329"/>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Üniversitemizde 2023-2024 Güz döneminde tüm birimlerdeki </a:t>
            </a:r>
            <a:r>
              <a:rPr lang="tr-TR" b="1" dirty="0">
                <a:latin typeface="Times New Roman" panose="02020603050405020304" pitchFamily="18" charset="0"/>
                <a:cs typeface="Times New Roman" panose="02020603050405020304" pitchFamily="18" charset="0"/>
              </a:rPr>
              <a:t>ortak zorunlu dersler </a:t>
            </a:r>
            <a:r>
              <a:rPr lang="tr-TR" dirty="0">
                <a:latin typeface="Times New Roman" panose="02020603050405020304" pitchFamily="18" charset="0"/>
                <a:cs typeface="Times New Roman" panose="02020603050405020304" pitchFamily="18" charset="0"/>
              </a:rPr>
              <a:t>(</a:t>
            </a:r>
            <a:r>
              <a:rPr lang="tr-TR" u="sng" dirty="0">
                <a:latin typeface="Times New Roman" panose="02020603050405020304" pitchFamily="18" charset="0"/>
                <a:cs typeface="Times New Roman" panose="02020603050405020304" pitchFamily="18" charset="0"/>
              </a:rPr>
              <a:t>Türk Dili, Yabancı Dil, Atatürk İlkeleri ve İnkılap Tarihi</a:t>
            </a:r>
            <a:r>
              <a:rPr lang="tr-TR" dirty="0">
                <a:latin typeface="Times New Roman" panose="02020603050405020304" pitchFamily="18" charset="0"/>
                <a:cs typeface="Times New Roman" panose="02020603050405020304" pitchFamily="18" charset="0"/>
              </a:rPr>
              <a:t>) uzaktan eğitim yoluyla verilmektedir. Bu dersleri alan öğrencilerimizin </a:t>
            </a:r>
            <a:r>
              <a:rPr lang="tr-TR" dirty="0">
                <a:solidFill>
                  <a:srgbClr val="FF0000"/>
                </a:solidFill>
                <a:latin typeface="Times New Roman" panose="02020603050405020304" pitchFamily="18" charset="0"/>
                <a:cs typeface="Times New Roman" panose="02020603050405020304" pitchFamily="18" charset="0"/>
              </a:rPr>
              <a:t>E-ders sistemi </a:t>
            </a:r>
            <a:r>
              <a:rPr lang="tr-TR" dirty="0">
                <a:latin typeface="Times New Roman" panose="02020603050405020304" pitchFamily="18" charset="0"/>
                <a:cs typeface="Times New Roman" panose="02020603050405020304" pitchFamily="18" charset="0"/>
              </a:rPr>
              <a:t>(Uzaktan eğitim) üzerinden sisteme giriş yaparak dersleri düzenli olarak takip etmeleri gerekmektedir.</a:t>
            </a:r>
          </a:p>
        </p:txBody>
      </p:sp>
      <p:pic>
        <p:nvPicPr>
          <p:cNvPr id="8" name="Resim 7"/>
          <p:cNvPicPr>
            <a:picLocks noChangeAspect="1"/>
          </p:cNvPicPr>
          <p:nvPr/>
        </p:nvPicPr>
        <p:blipFill>
          <a:blip r:embed="rId3"/>
          <a:stretch>
            <a:fillRect/>
          </a:stretch>
        </p:blipFill>
        <p:spPr>
          <a:xfrm>
            <a:off x="7870507" y="2877071"/>
            <a:ext cx="3400425" cy="2886075"/>
          </a:xfrm>
          <a:prstGeom prst="rect">
            <a:avLst/>
          </a:prstGeom>
        </p:spPr>
      </p:pic>
    </p:spTree>
    <p:extLst>
      <p:ext uri="{BB962C8B-B14F-4D97-AF65-F5344CB8AC3E}">
        <p14:creationId xmlns:p14="http://schemas.microsoft.com/office/powerpoint/2010/main" val="303844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357153" y="1377695"/>
            <a:ext cx="7844246" cy="908306"/>
          </a:xfrm>
        </p:spPr>
        <p:txBody>
          <a:bodyPr rtlCol="0"/>
          <a:lstStyle/>
          <a:p>
            <a:pPr rtl="0"/>
            <a:r>
              <a:rPr lang="tr-TR" dirty="0" smtClean="0"/>
              <a:t>BARTIN ÜNİVERSİTESİ</a:t>
            </a:r>
            <a:endParaRPr lang="en-US" dirty="0"/>
          </a:p>
        </p:txBody>
      </p:sp>
      <p:sp>
        <p:nvSpPr>
          <p:cNvPr id="3" name="Alt Başlık 2"/>
          <p:cNvSpPr>
            <a:spLocks noGrp="1"/>
          </p:cNvSpPr>
          <p:nvPr>
            <p:ph type="subTitle" idx="1"/>
          </p:nvPr>
        </p:nvSpPr>
        <p:spPr>
          <a:xfrm>
            <a:off x="1104898" y="2286001"/>
            <a:ext cx="10096501" cy="3181349"/>
          </a:xfrm>
        </p:spPr>
        <p:txBody>
          <a:bodyPr rtlCol="0">
            <a:normAutofit fontScale="92500" lnSpcReduction="20000"/>
          </a:bodyPr>
          <a:lstStyle/>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 Bartın Üniversitesi 22 Mayıs 2008 tarihinde kurulmuştur.</a:t>
            </a:r>
          </a:p>
          <a:p>
            <a:pPr algn="just"/>
            <a:endParaRPr lang="tr-TR" altLang="tr-TR" dirty="0">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Zonguldak Karaelmas Üniversitesine bağlı olan  Bartın Orman Fakültesi, Bartın Meslek Yüksekokulu, Beden Eğitimi ve Spor Yüksekokulu ile Sağlık Hizmetleri Meslek Yüksekokulu Bartın Üniversitesi Rektörlüğü’ne bağlanmıştır.</a:t>
            </a:r>
          </a:p>
          <a:p>
            <a:pPr algn="just">
              <a:buFont typeface="Arial" panose="020B0604020202020204" pitchFamily="34" charset="0"/>
              <a:buChar char="•"/>
            </a:pPr>
            <a:endParaRPr lang="tr-TR" altLang="tr-TR" dirty="0">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 Edebiyat Fakültesi 27.09.2010 tarihinde kurulmuştur.</a:t>
            </a:r>
          </a:p>
          <a:p>
            <a:pPr algn="just">
              <a:buFont typeface="Arial" panose="020B0604020202020204" pitchFamily="34" charset="0"/>
              <a:buChar char="•"/>
            </a:pPr>
            <a:endParaRPr lang="tr-TR" altLang="tr-TR" dirty="0">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2010-2016 Eğitim ve Öğretim yılları arasında Ağdacı Kampüsü’nde yer alan Edebiyat Fakültesi, 2016-2017 Eğitim ve Öğretim yılında </a:t>
            </a:r>
            <a:r>
              <a:rPr lang="tr-TR" altLang="tr-TR" dirty="0" err="1">
                <a:latin typeface="Times New Roman" panose="02020603050405020304" pitchFamily="18" charset="0"/>
                <a:cs typeface="Times New Roman" panose="02020603050405020304" pitchFamily="18" charset="0"/>
              </a:rPr>
              <a:t>Kutlubey</a:t>
            </a:r>
            <a:r>
              <a:rPr lang="tr-TR" altLang="tr-TR" dirty="0">
                <a:latin typeface="Times New Roman" panose="02020603050405020304" pitchFamily="18" charset="0"/>
                <a:cs typeface="Times New Roman" panose="02020603050405020304" pitchFamily="18" charset="0"/>
              </a:rPr>
              <a:t> Kampüsü’ne taşınmıştır.</a:t>
            </a:r>
          </a:p>
          <a:p>
            <a:pPr rtl="0"/>
            <a:endParaRPr lang="en-US" dirty="0"/>
          </a:p>
        </p:txBody>
      </p:sp>
    </p:spTree>
    <p:extLst>
      <p:ext uri="{BB962C8B-B14F-4D97-AF65-F5344CB8AC3E}">
        <p14:creationId xmlns:p14="http://schemas.microsoft.com/office/powerpoint/2010/main" val="18167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smtClean="0"/>
              <a:t>UZEM</a:t>
            </a:r>
            <a:endParaRPr lang="tr-TR" dirty="0"/>
          </a:p>
        </p:txBody>
      </p:sp>
      <p:pic>
        <p:nvPicPr>
          <p:cNvPr id="4" name="Resim 3"/>
          <p:cNvPicPr>
            <a:picLocks noChangeAspect="1"/>
          </p:cNvPicPr>
          <p:nvPr/>
        </p:nvPicPr>
        <p:blipFill>
          <a:blip r:embed="rId2"/>
          <a:stretch>
            <a:fillRect/>
          </a:stretch>
        </p:blipFill>
        <p:spPr>
          <a:xfrm>
            <a:off x="1104900" y="1461598"/>
            <a:ext cx="5077084" cy="5116800"/>
          </a:xfrm>
          <a:prstGeom prst="rect">
            <a:avLst/>
          </a:prstGeom>
        </p:spPr>
      </p:pic>
      <p:pic>
        <p:nvPicPr>
          <p:cNvPr id="5" name="Resim 4"/>
          <p:cNvPicPr>
            <a:picLocks noChangeAspect="1"/>
          </p:cNvPicPr>
          <p:nvPr/>
        </p:nvPicPr>
        <p:blipFill>
          <a:blip r:embed="rId3"/>
          <a:stretch>
            <a:fillRect/>
          </a:stretch>
        </p:blipFill>
        <p:spPr>
          <a:xfrm>
            <a:off x="6181984" y="1461598"/>
            <a:ext cx="5031885" cy="5058024"/>
          </a:xfrm>
          <a:prstGeom prst="rect">
            <a:avLst/>
          </a:prstGeom>
        </p:spPr>
      </p:pic>
    </p:spTree>
    <p:extLst>
      <p:ext uri="{BB962C8B-B14F-4D97-AF65-F5344CB8AC3E}">
        <p14:creationId xmlns:p14="http://schemas.microsoft.com/office/powerpoint/2010/main" val="17469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smtClean="0"/>
              <a:t>Office 365</a:t>
            </a:r>
            <a:endParaRPr lang="tr-TR" dirty="0"/>
          </a:p>
        </p:txBody>
      </p:sp>
      <p:sp>
        <p:nvSpPr>
          <p:cNvPr id="6" name="Metin kutusu 5"/>
          <p:cNvSpPr txBox="1"/>
          <p:nvPr/>
        </p:nvSpPr>
        <p:spPr>
          <a:xfrm>
            <a:off x="1104900" y="1391519"/>
            <a:ext cx="10042467" cy="2800767"/>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Bilgi İşlem Daire Başkanlığı aracılığıyla tüm öğrencilerimize kurumsal </a:t>
            </a:r>
            <a:r>
              <a:rPr lang="tr-TR" sz="1600" b="1" dirty="0">
                <a:latin typeface="Times New Roman" panose="02020603050405020304" pitchFamily="18" charset="0"/>
                <a:cs typeface="Times New Roman" panose="02020603050405020304" pitchFamily="18" charset="0"/>
              </a:rPr>
              <a:t>Office 365 eposta adresi </a:t>
            </a:r>
            <a:r>
              <a:rPr lang="tr-TR" sz="1600" dirty="0">
                <a:latin typeface="Times New Roman" panose="02020603050405020304" pitchFamily="18" charset="0"/>
                <a:cs typeface="Times New Roman" panose="02020603050405020304" pitchFamily="18" charset="0"/>
              </a:rPr>
              <a:t>açılmaktadır. Office 365 hesabınız aracılılığıyla e-posta, 5TB ücretsiz </a:t>
            </a:r>
            <a:r>
              <a:rPr lang="tr-TR" sz="1600" dirty="0" err="1">
                <a:latin typeface="Times New Roman" panose="02020603050405020304" pitchFamily="18" charset="0"/>
                <a:cs typeface="Times New Roman" panose="02020603050405020304" pitchFamily="18" charset="0"/>
              </a:rPr>
              <a:t>OneDrive</a:t>
            </a:r>
            <a:r>
              <a:rPr lang="tr-TR" sz="1600" dirty="0">
                <a:latin typeface="Times New Roman" panose="02020603050405020304" pitchFamily="18" charset="0"/>
                <a:cs typeface="Times New Roman" panose="02020603050405020304" pitchFamily="18" charset="0"/>
              </a:rPr>
              <a:t> depolama alanı, sınav, anket vs. hizmetler sunulmaktadır. Özellikle uzaktan eğitim derslerinde ödev ve sınavlarda eğitmenlerimiz bu alanı kullandığından kullanıcı adı ve şifrenizi mutlaka edinmeniz gerekmektedir. Geçmiş dönemde Office 365 hesapları olan öğrencilerimiz, hesaplarını aynen kullanabilirler. Yeni öğrencilerimize yönelik açıklamalar aşağıda verilmiştir. </a:t>
            </a:r>
            <a:r>
              <a:rPr lang="tr-TR" sz="1600" b="1" dirty="0">
                <a:latin typeface="Times New Roman" panose="02020603050405020304" pitchFamily="18" charset="0"/>
                <a:cs typeface="Times New Roman" panose="02020603050405020304" pitchFamily="18" charset="0"/>
              </a:rPr>
              <a:t>Office 365 hesabınıza yönelik şifre yenileme işlemleri ve sorularınız için Bilgi İşlem Daire Başkanlığı ile iletişime (bim@bartin.edu.tr) geçebilirsiniz. </a:t>
            </a:r>
            <a:endParaRPr lang="tr-TR" sz="1600" b="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Office </a:t>
            </a:r>
            <a:r>
              <a:rPr lang="tr-TR" sz="1600" dirty="0">
                <a:latin typeface="Times New Roman" panose="02020603050405020304" pitchFamily="18" charset="0"/>
                <a:cs typeface="Times New Roman" panose="02020603050405020304" pitchFamily="18" charset="0"/>
              </a:rPr>
              <a:t>365 hesapları eski öğrencilerimiz için geçen dönem tanımlandığı şekildedir. </a:t>
            </a:r>
            <a:r>
              <a:rPr lang="tr-TR" sz="1600" dirty="0">
                <a:solidFill>
                  <a:srgbClr val="FF0000"/>
                </a:solidFill>
                <a:latin typeface="Times New Roman" panose="02020603050405020304" pitchFamily="18" charset="0"/>
                <a:cs typeface="Times New Roman" panose="02020603050405020304" pitchFamily="18" charset="0"/>
              </a:rPr>
              <a:t>Yeni öğrencilerimiz ise Kullanıcı adı: öğrenci no@ogrenci.bartin.edu.tr ve Geçici Şifre: Maskeli T.C. Kimlik No </a:t>
            </a:r>
            <a:r>
              <a:rPr lang="tr-TR" sz="1600" dirty="0" err="1">
                <a:solidFill>
                  <a:srgbClr val="FF0000"/>
                </a:solidFill>
                <a:latin typeface="Times New Roman" panose="02020603050405020304" pitchFamily="18" charset="0"/>
                <a:cs typeface="Times New Roman" panose="02020603050405020304" pitchFamily="18" charset="0"/>
              </a:rPr>
              <a:t>Baru</a:t>
            </a:r>
            <a:r>
              <a:rPr lang="tr-TR" sz="1600" dirty="0">
                <a:solidFill>
                  <a:srgbClr val="FF0000"/>
                </a:solidFill>
                <a:latin typeface="Times New Roman" panose="02020603050405020304" pitchFamily="18" charset="0"/>
                <a:cs typeface="Times New Roman" panose="02020603050405020304" pitchFamily="18" charset="0"/>
              </a:rPr>
              <a:t> ile </a:t>
            </a:r>
            <a:r>
              <a:rPr lang="tr-TR" sz="1600" dirty="0" err="1">
                <a:solidFill>
                  <a:srgbClr val="FF0000"/>
                </a:solidFill>
                <a:latin typeface="Times New Roman" panose="02020603050405020304" pitchFamily="18" charset="0"/>
                <a:cs typeface="Times New Roman" panose="02020603050405020304" pitchFamily="18" charset="0"/>
              </a:rPr>
              <a:t>office</a:t>
            </a:r>
            <a:r>
              <a:rPr lang="tr-TR" sz="1600" dirty="0">
                <a:solidFill>
                  <a:srgbClr val="FF0000"/>
                </a:solidFill>
                <a:latin typeface="Times New Roman" panose="02020603050405020304" pitchFamily="18" charset="0"/>
                <a:cs typeface="Times New Roman" panose="02020603050405020304" pitchFamily="18" charset="0"/>
              </a:rPr>
              <a:t> 365 hesaplarına giriş yapabilirler. </a:t>
            </a:r>
            <a:r>
              <a:rPr lang="tr-TR" sz="1600" dirty="0">
                <a:latin typeface="Times New Roman" panose="02020603050405020304" pitchFamily="18" charset="0"/>
                <a:cs typeface="Times New Roman" panose="02020603050405020304" pitchFamily="18" charset="0"/>
              </a:rPr>
              <a:t>Örneğin; 12345678910 T.C. Kimlik numaralı öğrencinin geçici şifresi Geçici Şifre: 12******910Baru şeklindedir.</a:t>
            </a:r>
          </a:p>
        </p:txBody>
      </p:sp>
      <p:pic>
        <p:nvPicPr>
          <p:cNvPr id="4" name="Resim 3"/>
          <p:cNvPicPr>
            <a:picLocks noChangeAspect="1"/>
          </p:cNvPicPr>
          <p:nvPr/>
        </p:nvPicPr>
        <p:blipFill>
          <a:blip r:embed="rId2"/>
          <a:stretch>
            <a:fillRect/>
          </a:stretch>
        </p:blipFill>
        <p:spPr>
          <a:xfrm>
            <a:off x="3363883" y="4311881"/>
            <a:ext cx="5524500" cy="2324100"/>
          </a:xfrm>
          <a:prstGeom prst="rect">
            <a:avLst/>
          </a:prstGeom>
        </p:spPr>
      </p:pic>
    </p:spTree>
    <p:extLst>
      <p:ext uri="{BB962C8B-B14F-4D97-AF65-F5344CB8AC3E}">
        <p14:creationId xmlns:p14="http://schemas.microsoft.com/office/powerpoint/2010/main" val="256853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5553" y="1662975"/>
            <a:ext cx="10239375" cy="4724762"/>
          </a:xfrm>
        </p:spPr>
        <p:txBody>
          <a:bodyPr>
            <a:noAutofit/>
          </a:bodyPr>
          <a:lstStyle/>
          <a:p>
            <a:pPr algn="just">
              <a:lnSpc>
                <a:spcPct val="150000"/>
              </a:lnSpc>
            </a:pPr>
            <a:r>
              <a:rPr lang="tr-TR" dirty="0" smtClean="0">
                <a:latin typeface="Times New Roman" panose="02020603050405020304" pitchFamily="18" charset="0"/>
                <a:cs typeface="Times New Roman" panose="02020603050405020304" pitchFamily="18" charset="0"/>
              </a:rPr>
              <a:t>Entelektüel </a:t>
            </a:r>
            <a:r>
              <a:rPr lang="tr-TR" dirty="0">
                <a:latin typeface="Times New Roman" panose="02020603050405020304" pitchFamily="18" charset="0"/>
                <a:cs typeface="Times New Roman" panose="02020603050405020304" pitchFamily="18" charset="0"/>
              </a:rPr>
              <a:t>gelişmeyi </a:t>
            </a:r>
            <a:r>
              <a:rPr lang="tr-TR" dirty="0" smtClean="0">
                <a:latin typeface="Times New Roman" panose="02020603050405020304" pitchFamily="18" charset="0"/>
                <a:cs typeface="Times New Roman" panose="02020603050405020304" pitchFamily="18" charset="0"/>
              </a:rPr>
              <a:t>amaçlayan,</a:t>
            </a:r>
            <a:endParaRPr lang="tr-TR" dirty="0">
              <a:latin typeface="Times New Roman" panose="02020603050405020304" pitchFamily="18" charset="0"/>
              <a:cs typeface="Times New Roman" panose="02020603050405020304" pitchFamily="18" charset="0"/>
            </a:endParaRPr>
          </a:p>
          <a:p>
            <a:pPr algn="just">
              <a:lnSpc>
                <a:spcPct val="150000"/>
              </a:lnSpc>
            </a:pPr>
            <a:r>
              <a:rPr lang="tr-TR" dirty="0" smtClean="0">
                <a:latin typeface="Times New Roman" panose="02020603050405020304" pitchFamily="18" charset="0"/>
                <a:cs typeface="Times New Roman" panose="02020603050405020304" pitchFamily="18" charset="0"/>
              </a:rPr>
              <a:t>Okuma</a:t>
            </a:r>
            <a:r>
              <a:rPr lang="tr-TR" dirty="0">
                <a:latin typeface="Times New Roman" panose="02020603050405020304" pitchFamily="18" charset="0"/>
                <a:cs typeface="Times New Roman" panose="02020603050405020304" pitchFamily="18" charset="0"/>
              </a:rPr>
              <a:t>, araştırma ve yorumlama yeteneğine sahip </a:t>
            </a:r>
            <a:r>
              <a:rPr lang="tr-TR" dirty="0" smtClean="0">
                <a:latin typeface="Times New Roman" panose="02020603050405020304" pitchFamily="18" charset="0"/>
                <a:cs typeface="Times New Roman" panose="02020603050405020304" pitchFamily="18" charset="0"/>
              </a:rPr>
              <a:t>olan,</a:t>
            </a:r>
          </a:p>
          <a:p>
            <a:pPr algn="just">
              <a:lnSpc>
                <a:spcPct val="150000"/>
              </a:lnSpc>
            </a:pPr>
            <a:r>
              <a:rPr lang="tr-TR" dirty="0">
                <a:latin typeface="Times New Roman" panose="02020603050405020304" pitchFamily="18" charset="0"/>
                <a:cs typeface="Times New Roman" panose="02020603050405020304" pitchFamily="18" charset="0"/>
              </a:rPr>
              <a:t>Düşüncelerini başkalarına açık bir biçimde aktarabilen</a:t>
            </a:r>
            <a:r>
              <a:rPr lang="tr-TR" dirty="0" smtClean="0">
                <a:latin typeface="Times New Roman" panose="02020603050405020304" pitchFamily="18" charset="0"/>
                <a:cs typeface="Times New Roman" panose="02020603050405020304" pitchFamily="18" charset="0"/>
              </a:rPr>
              <a:t>,</a:t>
            </a:r>
          </a:p>
          <a:p>
            <a:pPr algn="just">
              <a:lnSpc>
                <a:spcPct val="150000"/>
              </a:lnSpc>
            </a:pPr>
            <a:r>
              <a:rPr lang="tr-TR" dirty="0" smtClean="0">
                <a:latin typeface="Times New Roman" panose="02020603050405020304" pitchFamily="18" charset="0"/>
                <a:cs typeface="Times New Roman" panose="02020603050405020304" pitchFamily="18" charset="0"/>
              </a:rPr>
              <a:t>Soyut </a:t>
            </a:r>
            <a:r>
              <a:rPr lang="tr-TR" dirty="0">
                <a:latin typeface="Times New Roman" panose="02020603050405020304" pitchFamily="18" charset="0"/>
                <a:cs typeface="Times New Roman" panose="02020603050405020304" pitchFamily="18" charset="0"/>
              </a:rPr>
              <a:t>konularla uğraşmaktan hoşlanan</a:t>
            </a:r>
            <a:r>
              <a:rPr lang="tr-TR" dirty="0" smtClean="0">
                <a:latin typeface="Times New Roman" panose="02020603050405020304" pitchFamily="18" charset="0"/>
                <a:cs typeface="Times New Roman" panose="02020603050405020304" pitchFamily="18" charset="0"/>
              </a:rPr>
              <a:t>,</a:t>
            </a:r>
          </a:p>
          <a:p>
            <a:pPr algn="just">
              <a:lnSpc>
                <a:spcPct val="150000"/>
              </a:lnSpc>
            </a:pPr>
            <a:r>
              <a:rPr lang="tr-TR" dirty="0" smtClean="0">
                <a:latin typeface="Times New Roman" panose="02020603050405020304" pitchFamily="18" charset="0"/>
                <a:cs typeface="Times New Roman" panose="02020603050405020304" pitchFamily="18" charset="0"/>
              </a:rPr>
              <a:t>Temel </a:t>
            </a:r>
            <a:r>
              <a:rPr lang="tr-TR" dirty="0">
                <a:latin typeface="Times New Roman" panose="02020603050405020304" pitchFamily="18" charset="0"/>
                <a:cs typeface="Times New Roman" panose="02020603050405020304" pitchFamily="18" charset="0"/>
              </a:rPr>
              <a:t>bilimler ve sosyal bilimler alanında </a:t>
            </a:r>
            <a:r>
              <a:rPr lang="tr-TR" dirty="0" smtClean="0">
                <a:latin typeface="Times New Roman" panose="02020603050405020304" pitchFamily="18" charset="0"/>
                <a:cs typeface="Times New Roman" panose="02020603050405020304" pitchFamily="18" charset="0"/>
              </a:rPr>
              <a:t>başarılı</a:t>
            </a:r>
            <a:r>
              <a:rPr lang="tr-TR" dirty="0">
                <a:latin typeface="Times New Roman" panose="02020603050405020304" pitchFamily="18" charset="0"/>
                <a:cs typeface="Times New Roman" panose="02020603050405020304" pitchFamily="18" charset="0"/>
              </a:rPr>
              <a:t>, olaylar arasında ilişki kurma yeteneğine sahip, </a:t>
            </a:r>
            <a:endParaRPr lang="tr-TR" dirty="0" smtClean="0">
              <a:latin typeface="Times New Roman" panose="02020603050405020304" pitchFamily="18" charset="0"/>
              <a:cs typeface="Times New Roman" panose="02020603050405020304" pitchFamily="18" charset="0"/>
            </a:endParaRPr>
          </a:p>
          <a:p>
            <a:pPr algn="just">
              <a:lnSpc>
                <a:spcPct val="150000"/>
              </a:lnSpc>
            </a:pPr>
            <a:r>
              <a:rPr lang="tr-TR" dirty="0" smtClean="0">
                <a:latin typeface="Times New Roman" panose="02020603050405020304" pitchFamily="18" charset="0"/>
                <a:cs typeface="Times New Roman" panose="02020603050405020304" pitchFamily="18" charset="0"/>
              </a:rPr>
              <a:t>Filozoflar </a:t>
            </a:r>
            <a:r>
              <a:rPr lang="tr-TR" dirty="0">
                <a:latin typeface="Times New Roman" panose="02020603050405020304" pitchFamily="18" charset="0"/>
                <a:cs typeface="Times New Roman" panose="02020603050405020304" pitchFamily="18" charset="0"/>
              </a:rPr>
              <a:t>ve sistemleri sabır ve dikkatle incelemeye meraklı, kavramları ve fikirleri sistemleştirme yeteneğine </a:t>
            </a:r>
            <a:r>
              <a:rPr lang="tr-TR" dirty="0" smtClean="0">
                <a:latin typeface="Times New Roman" panose="02020603050405020304" pitchFamily="18" charset="0"/>
                <a:cs typeface="Times New Roman" panose="02020603050405020304" pitchFamily="18" charset="0"/>
              </a:rPr>
              <a:t>sahip kimseler </a:t>
            </a:r>
            <a:r>
              <a:rPr lang="tr-TR" dirty="0">
                <a:latin typeface="Times New Roman" panose="02020603050405020304" pitchFamily="18" charset="0"/>
                <a:cs typeface="Times New Roman" panose="02020603050405020304" pitchFamily="18" charset="0"/>
              </a:rPr>
              <a:t>olmaları gerekir</a:t>
            </a:r>
            <a:r>
              <a:rPr lang="tr-TR" dirty="0" smtClean="0">
                <a:latin typeface="Times New Roman" panose="02020603050405020304" pitchFamily="18" charset="0"/>
                <a:cs typeface="Times New Roman" panose="02020603050405020304" pitchFamily="18" charset="0"/>
              </a:rPr>
              <a:t>.</a:t>
            </a:r>
          </a:p>
        </p:txBody>
      </p:sp>
      <p:sp>
        <p:nvSpPr>
          <p:cNvPr id="2" name="Unvan 1"/>
          <p:cNvSpPr>
            <a:spLocks noGrp="1"/>
          </p:cNvSpPr>
          <p:nvPr>
            <p:ph type="title"/>
          </p:nvPr>
        </p:nvSpPr>
        <p:spPr/>
        <p:txBody>
          <a:bodyPr>
            <a:normAutofit/>
          </a:bodyPr>
          <a:lstStyle/>
          <a:p>
            <a:pPr algn="ctr"/>
            <a:r>
              <a:rPr lang="tr-TR" dirty="0" smtClean="0"/>
              <a:t>Felsefe Bölümünü Okumak İsteyen Öğrencilerde Bulunması Önerilen Nitelikler</a:t>
            </a:r>
            <a:endParaRPr lang="tr-TR" dirty="0"/>
          </a:p>
        </p:txBody>
      </p:sp>
    </p:spTree>
    <p:extLst>
      <p:ext uri="{BB962C8B-B14F-4D97-AF65-F5344CB8AC3E}">
        <p14:creationId xmlns:p14="http://schemas.microsoft.com/office/powerpoint/2010/main" val="296097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5516" y="1780811"/>
            <a:ext cx="10839450" cy="4567738"/>
          </a:xfrm>
        </p:spPr>
        <p:txBody>
          <a:bodyPr>
            <a:noAutofit/>
          </a:bodyPr>
          <a:lstStyle/>
          <a:p>
            <a:pPr algn="just">
              <a:lnSpc>
                <a:spcPct val="120000"/>
              </a:lnSpc>
            </a:pPr>
            <a:r>
              <a:rPr lang="tr-TR" sz="1800" dirty="0">
                <a:latin typeface="Times New Roman" panose="02020603050405020304" pitchFamily="18" charset="0"/>
                <a:cs typeface="Times New Roman" panose="02020603050405020304" pitchFamily="18" charset="0"/>
              </a:rPr>
              <a:t>Bölümümüzü tüm gereksinimlerini yerine getirerek başarı ile tamamlayan mezunlar felsefe alanında lisans diploması almaktadırlar. İş bulma imkânı, mezunların, kendilerini, çeşitli konularda geliştirmelerine ve yeteneklerini kullanabilmelerine bağlıdır. </a:t>
            </a:r>
            <a:endParaRPr lang="tr-TR" sz="1800" dirty="0" smtClean="0">
              <a:latin typeface="Times New Roman" panose="02020603050405020304" pitchFamily="18" charset="0"/>
              <a:cs typeface="Times New Roman" panose="02020603050405020304" pitchFamily="18" charset="0"/>
            </a:endParaRPr>
          </a:p>
          <a:p>
            <a:pPr algn="just">
              <a:lnSpc>
                <a:spcPct val="120000"/>
              </a:lnSpc>
            </a:pPr>
            <a:r>
              <a:rPr lang="tr-TR" sz="1800" dirty="0">
                <a:latin typeface="Times New Roman" panose="02020603050405020304" pitchFamily="18" charset="0"/>
                <a:cs typeface="Times New Roman" panose="02020603050405020304" pitchFamily="18" charset="0"/>
              </a:rPr>
              <a:t>Mezunlar lisans üstü eğitimi alarak üniversitelerde öğretim elemanı olabilecekleri gibi, </a:t>
            </a:r>
            <a:endParaRPr lang="tr-TR" sz="1800" dirty="0" smtClean="0">
              <a:latin typeface="Times New Roman" panose="02020603050405020304" pitchFamily="18" charset="0"/>
              <a:cs typeface="Times New Roman" panose="02020603050405020304" pitchFamily="18" charset="0"/>
            </a:endParaRPr>
          </a:p>
          <a:p>
            <a:pPr algn="just">
              <a:lnSpc>
                <a:spcPct val="120000"/>
              </a:lnSpc>
            </a:pPr>
            <a:r>
              <a:rPr lang="tr-TR" sz="1800" dirty="0">
                <a:latin typeface="Times New Roman" panose="02020603050405020304" pitchFamily="18" charset="0"/>
                <a:cs typeface="Times New Roman" panose="02020603050405020304" pitchFamily="18" charset="0"/>
              </a:rPr>
              <a:t>F</a:t>
            </a:r>
            <a:r>
              <a:rPr lang="tr-TR" sz="1800" dirty="0" smtClean="0">
                <a:latin typeface="Times New Roman" panose="02020603050405020304" pitchFamily="18" charset="0"/>
                <a:cs typeface="Times New Roman" panose="02020603050405020304" pitchFamily="18" charset="0"/>
              </a:rPr>
              <a:t>ormasyon </a:t>
            </a:r>
            <a:r>
              <a:rPr lang="tr-TR" sz="1800" dirty="0">
                <a:latin typeface="Times New Roman" panose="02020603050405020304" pitchFamily="18" charset="0"/>
                <a:cs typeface="Times New Roman" panose="02020603050405020304" pitchFamily="18" charset="0"/>
              </a:rPr>
              <a:t>eğitimi almaları halinde lise düzeyinde özel ve devlet okullarında öğretmen olarak çalışabileceklerdir</a:t>
            </a:r>
            <a:r>
              <a:rPr lang="tr-TR" sz="1800" dirty="0" smtClean="0">
                <a:latin typeface="Times New Roman" panose="02020603050405020304" pitchFamily="18" charset="0"/>
                <a:cs typeface="Times New Roman" panose="02020603050405020304" pitchFamily="18" charset="0"/>
              </a:rPr>
              <a:t>.</a:t>
            </a:r>
          </a:p>
          <a:p>
            <a:pPr>
              <a:lnSpc>
                <a:spcPct val="120000"/>
              </a:lnSpc>
            </a:pPr>
            <a:r>
              <a:rPr lang="tr-TR" sz="1800" dirty="0">
                <a:latin typeface="Times New Roman" panose="02020603050405020304" pitchFamily="18" charset="0"/>
                <a:cs typeface="Times New Roman" panose="02020603050405020304" pitchFamily="18" charset="0"/>
              </a:rPr>
              <a:t>Bunun yanında felsefe, edebiyat, sanat gibi farklı konularda uzmanlaşmayı tercih eden öğrenciler bu alandaki farklı dergilerde yazar veya editör olarak da çalışabilirler. Bu amaçla öğrencilerin üniversite dergilerinde yazı yazabilmelerine yönelik faaliyetlerde de bulunulmaktadır.</a:t>
            </a:r>
          </a:p>
          <a:p>
            <a:pPr algn="just">
              <a:lnSpc>
                <a:spcPct val="120000"/>
              </a:lnSpc>
            </a:pPr>
            <a:r>
              <a:rPr lang="tr-TR" sz="1800" dirty="0">
                <a:latin typeface="Times New Roman" panose="02020603050405020304" pitchFamily="18" charset="0"/>
                <a:cs typeface="Times New Roman" panose="02020603050405020304" pitchFamily="18" charset="0"/>
              </a:rPr>
              <a:t>Mezunlar edindikleri, sorgulama, analiz etme, kapsayıcı düşünme, açıklayıcı ve inandırıcı yazı yazma becerileri sayesinde genel kültür veya yaratıcılık isteyen alanlarda iş bulabilirler.</a:t>
            </a:r>
          </a:p>
          <a:p>
            <a:endParaRPr lang="tr-TR" sz="1600" dirty="0">
              <a:latin typeface="Times New Roman" panose="02020603050405020304" pitchFamily="18" charset="0"/>
              <a:cs typeface="Times New Roman" panose="02020603050405020304" pitchFamily="18" charset="0"/>
            </a:endParaRPr>
          </a:p>
          <a:p>
            <a:pPr algn="just">
              <a:lnSpc>
                <a:spcPct val="120000"/>
              </a:lnSpc>
            </a:pPr>
            <a:endParaRPr lang="tr-TR" sz="1600" dirty="0" smtClean="0">
              <a:latin typeface="Times New Roman" panose="02020603050405020304" pitchFamily="18" charset="0"/>
              <a:cs typeface="Times New Roman" panose="02020603050405020304" pitchFamily="18" charset="0"/>
            </a:endParaRPr>
          </a:p>
          <a:p>
            <a:pPr algn="just">
              <a:lnSpc>
                <a:spcPct val="120000"/>
              </a:lnSpc>
            </a:pPr>
            <a:endParaRPr lang="tr-TR" sz="1600" dirty="0" smtClean="0">
              <a:latin typeface="Times New Roman" panose="02020603050405020304" pitchFamily="18" charset="0"/>
              <a:cs typeface="Times New Roman" panose="02020603050405020304" pitchFamily="18" charset="0"/>
            </a:endParaRPr>
          </a:p>
        </p:txBody>
      </p:sp>
      <p:sp>
        <p:nvSpPr>
          <p:cNvPr id="2" name="Unvan 1"/>
          <p:cNvSpPr>
            <a:spLocks noGrp="1"/>
          </p:cNvSpPr>
          <p:nvPr>
            <p:ph type="title"/>
          </p:nvPr>
        </p:nvSpPr>
        <p:spPr/>
        <p:txBody>
          <a:bodyPr/>
          <a:lstStyle/>
          <a:p>
            <a:pPr algn="ctr"/>
            <a:r>
              <a:rPr lang="tr-TR" dirty="0" smtClean="0"/>
              <a:t>İş İmkanları</a:t>
            </a:r>
            <a:endParaRPr lang="tr-TR" dirty="0"/>
          </a:p>
        </p:txBody>
      </p:sp>
    </p:spTree>
    <p:extLst>
      <p:ext uri="{BB962C8B-B14F-4D97-AF65-F5344CB8AC3E}">
        <p14:creationId xmlns:p14="http://schemas.microsoft.com/office/powerpoint/2010/main" val="252817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004060" y="2704011"/>
            <a:ext cx="8373292" cy="509451"/>
          </a:xfrm>
        </p:spPr>
        <p:txBody>
          <a:bodyPr rtlCol="0">
            <a:normAutofit fontScale="90000"/>
          </a:bodyPr>
          <a:lstStyle/>
          <a:p>
            <a:r>
              <a:rPr lang="tr-TR" b="1" dirty="0" smtClean="0"/>
              <a:t>MEVZUAT BİLGİLERİ</a:t>
            </a:r>
            <a:endParaRPr lang="en-US" b="1" dirty="0"/>
          </a:p>
        </p:txBody>
      </p:sp>
      <p:sp>
        <p:nvSpPr>
          <p:cNvPr id="5" name="Başlık 1"/>
          <p:cNvSpPr txBox="1">
            <a:spLocks/>
          </p:cNvSpPr>
          <p:nvPr/>
        </p:nvSpPr>
        <p:spPr>
          <a:xfrm>
            <a:off x="1406434" y="3862251"/>
            <a:ext cx="9568544" cy="1254035"/>
          </a:xfrm>
          <a:prstGeom prst="rect">
            <a:avLst/>
          </a:prstGeom>
        </p:spPr>
        <p:txBody>
          <a:bodyPr vert="horz" lIns="0" tIns="45720" rIns="0" bIns="45720" rtlCol="0" anchor="ctr">
            <a:normAutofit fontScale="90000"/>
          </a:bodyPr>
          <a:lst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a:lstStyle>
          <a:p>
            <a:r>
              <a:rPr lang="tr-TR" sz="3600" b="1" dirty="0" smtClean="0">
                <a:latin typeface="Times New Roman" panose="02020603050405020304" pitchFamily="18" charset="0"/>
                <a:cs typeface="Times New Roman" panose="02020603050405020304" pitchFamily="18" charset="0"/>
              </a:rPr>
              <a:t>BARTIN ÜNİVERSİTESİ ÖNLİSANS VE LİSANS EĞİTİM ÖĞRETİM VE SINAV YÖNETMELİĞİ</a:t>
            </a:r>
            <a:endParaRPr lang="en-US" dirty="0"/>
          </a:p>
        </p:txBody>
      </p:sp>
    </p:spTree>
    <p:extLst>
      <p:ext uri="{BB962C8B-B14F-4D97-AF65-F5344CB8AC3E}">
        <p14:creationId xmlns:p14="http://schemas.microsoft.com/office/powerpoint/2010/main" val="33532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48640" y="1777772"/>
            <a:ext cx="10998926" cy="4356962"/>
          </a:xfrm>
          <a:prstGeom prst="rect">
            <a:avLst/>
          </a:prstGeom>
          <a:noFill/>
        </p:spPr>
        <p:txBody>
          <a:bodyPr wrap="square" rtlCol="0">
            <a:spAutoFit/>
          </a:bodyPr>
          <a:lstStyle/>
          <a:p>
            <a:pPr marL="171450" indent="-171450" algn="just">
              <a:lnSpc>
                <a:spcPct val="150000"/>
              </a:lnSpc>
              <a:spcBef>
                <a:spcPts val="600"/>
              </a:spcBef>
              <a:spcAft>
                <a:spcPts val="600"/>
              </a:spcAf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Eğitim-öğretim yılı güz ve bahar dönemlerinden oluşur. Bir dönem, dönem sonu sınavları hariç </a:t>
            </a:r>
            <a:r>
              <a:rPr lang="tr-TR" sz="1600" b="1" dirty="0" smtClean="0">
                <a:latin typeface="Times New Roman" panose="02020603050405020304" pitchFamily="18" charset="0"/>
                <a:cs typeface="Times New Roman" panose="02020603050405020304" pitchFamily="18" charset="0"/>
              </a:rPr>
              <a:t>14 haftadır </a:t>
            </a:r>
            <a:r>
              <a:rPr lang="tr-TR" sz="1600" dirty="0" smtClean="0">
                <a:latin typeface="Times New Roman" panose="02020603050405020304" pitchFamily="18" charset="0"/>
                <a:cs typeface="Times New Roman" panose="02020603050405020304" pitchFamily="18" charset="0"/>
              </a:rPr>
              <a:t>(yetmiş iş günü). </a:t>
            </a:r>
          </a:p>
          <a:p>
            <a:pPr marL="171450" indent="-171450" algn="just">
              <a:lnSpc>
                <a:spcPct val="150000"/>
              </a:lnSpc>
              <a:spcBef>
                <a:spcPts val="600"/>
              </a:spcBef>
              <a:spcAft>
                <a:spcPts val="600"/>
              </a:spcAf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Öğrencilerin</a:t>
            </a:r>
            <a:r>
              <a:rPr lang="tr-TR" sz="1600" dirty="0">
                <a:latin typeface="Times New Roman" panose="02020603050405020304" pitchFamily="18" charset="0"/>
                <a:cs typeface="Times New Roman" panose="02020603050405020304" pitchFamily="18" charset="0"/>
              </a:rPr>
              <a:t>, her dönem akademik takvimde belirtilen süre içinde </a:t>
            </a:r>
            <a:r>
              <a:rPr lang="tr-TR" sz="1600" b="1" dirty="0">
                <a:latin typeface="Times New Roman" panose="02020603050405020304" pitchFamily="18" charset="0"/>
                <a:cs typeface="Times New Roman" panose="02020603050405020304" pitchFamily="18" charset="0"/>
              </a:rPr>
              <a:t>kayıtlarını yenilemeleri </a:t>
            </a:r>
            <a:r>
              <a:rPr lang="tr-TR" sz="1600" dirty="0">
                <a:latin typeface="Times New Roman" panose="02020603050405020304" pitchFamily="18" charset="0"/>
                <a:cs typeface="Times New Roman" panose="02020603050405020304" pitchFamily="18" charset="0"/>
              </a:rPr>
              <a:t>gerekir. Öğrencinin kayıt yenileyebilmesi için, öğrenim katkı payını ya da öğrenim ücretini ödemiş olması gerekir</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600"/>
              </a:spcBef>
              <a:spcAft>
                <a:spcPts val="600"/>
              </a:spcAf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Süresi </a:t>
            </a:r>
            <a:r>
              <a:rPr lang="tr-TR" sz="1600" dirty="0">
                <a:latin typeface="Times New Roman" panose="02020603050405020304" pitchFamily="18" charset="0"/>
                <a:cs typeface="Times New Roman" panose="02020603050405020304" pitchFamily="18" charset="0"/>
              </a:rPr>
              <a:t>içinde katkı payı veya öğrenim ücretini ödemeyenler ve mazeretleri ilgili yönetim kurulunca kabul edilmeyenler, o dönem için kayıt yaptıramaz ve öğrencilik haklarından yararlanamaz. Bu durumdaki öğrencilerin sağlık hizmetleri Üniversite tarafından karşılanmaz, askerlikle ilgili işlemlerde durum askerlik şubesine bildirilir ve bu dönemler için öğrenci belgesi verilmez</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600"/>
              </a:spcBef>
              <a:spcAft>
                <a:spcPts val="600"/>
              </a:spcAft>
              <a:buFont typeface="Wingdings" panose="05000000000000000000" pitchFamily="2" charset="2"/>
              <a:buChar char="Ø"/>
            </a:pPr>
            <a:r>
              <a:rPr lang="tr-TR" sz="1600" b="1"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Ders kaydı, akademik takvimde belirtilen kayıt süresi içinde yapılır. Bu süre içinde ders kaydını yaptıramayan bir öğrencinin durumu, öğrencinin başvurusu üzerine ilgili yönetim kurulunda karara bağlanır. Ders kaydı yaptırılmayan dönem öğretim süresine dahildir</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600"/>
              </a:spcBef>
              <a:spcAft>
                <a:spcPts val="600"/>
              </a:spcAf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Türkiye </a:t>
            </a:r>
            <a:r>
              <a:rPr lang="tr-TR" sz="1600" dirty="0">
                <a:latin typeface="Times New Roman" panose="02020603050405020304" pitchFamily="18" charset="0"/>
                <a:cs typeface="Times New Roman" panose="02020603050405020304" pitchFamily="18" charset="0"/>
              </a:rPr>
              <a:t>yüksek öğretim yeterlilikler </a:t>
            </a:r>
            <a:r>
              <a:rPr lang="tr-TR" sz="1600" dirty="0" smtClean="0">
                <a:latin typeface="Times New Roman" panose="02020603050405020304" pitchFamily="18" charset="0"/>
                <a:cs typeface="Times New Roman" panose="02020603050405020304" pitchFamily="18" charset="0"/>
              </a:rPr>
              <a:t>çerçevesinde </a:t>
            </a:r>
            <a:r>
              <a:rPr lang="tr-TR" sz="1600" dirty="0">
                <a:latin typeface="Times New Roman" panose="02020603050405020304" pitchFamily="18" charset="0"/>
                <a:cs typeface="Times New Roman" panose="02020603050405020304" pitchFamily="18" charset="0"/>
              </a:rPr>
              <a:t>lisans </a:t>
            </a:r>
            <a:r>
              <a:rPr lang="tr-TR" sz="1600" dirty="0" smtClean="0">
                <a:latin typeface="Times New Roman" panose="02020603050405020304" pitchFamily="18" charset="0"/>
                <a:cs typeface="Times New Roman" panose="02020603050405020304" pitchFamily="18" charset="0"/>
              </a:rPr>
              <a:t>için </a:t>
            </a:r>
            <a:r>
              <a:rPr lang="tr-TR" sz="1600" b="1" dirty="0" smtClean="0">
                <a:latin typeface="Times New Roman" panose="02020603050405020304" pitchFamily="18" charset="0"/>
                <a:cs typeface="Times New Roman" panose="02020603050405020304" pitchFamily="18" charset="0"/>
              </a:rPr>
              <a:t>toplam 240 kredi </a:t>
            </a:r>
            <a:r>
              <a:rPr lang="tr-TR" sz="1600" dirty="0" smtClean="0">
                <a:latin typeface="Times New Roman" panose="02020603050405020304" pitchFamily="18" charset="0"/>
                <a:cs typeface="Times New Roman" panose="02020603050405020304" pitchFamily="18" charset="0"/>
              </a:rPr>
              <a:t>esas </a:t>
            </a:r>
            <a:r>
              <a:rPr lang="tr-TR" sz="1600" dirty="0">
                <a:latin typeface="Times New Roman" panose="02020603050405020304" pitchFamily="18" charset="0"/>
                <a:cs typeface="Times New Roman" panose="02020603050405020304" pitchFamily="18" charset="0"/>
              </a:rPr>
              <a:t>alınır. Bir dönem için </a:t>
            </a:r>
            <a:r>
              <a:rPr lang="tr-TR" sz="1600" b="1" dirty="0">
                <a:latin typeface="Times New Roman" panose="02020603050405020304" pitchFamily="18" charset="0"/>
                <a:cs typeface="Times New Roman" panose="02020603050405020304" pitchFamily="18" charset="0"/>
              </a:rPr>
              <a:t>30 kredi </a:t>
            </a:r>
            <a:r>
              <a:rPr lang="tr-TR" sz="1600" dirty="0">
                <a:latin typeface="Times New Roman" panose="02020603050405020304" pitchFamily="18" charset="0"/>
                <a:cs typeface="Times New Roman" panose="02020603050405020304" pitchFamily="18" charset="0"/>
              </a:rPr>
              <a:t>esas alınır</a:t>
            </a:r>
            <a:r>
              <a:rPr lang="tr-TR" sz="1600" dirty="0" smtClean="0">
                <a:latin typeface="Times New Roman" panose="02020603050405020304" pitchFamily="18" charset="0"/>
                <a:cs typeface="Times New Roman" panose="02020603050405020304" pitchFamily="18" charset="0"/>
              </a:rPr>
              <a:t>.</a:t>
            </a:r>
          </a:p>
        </p:txBody>
      </p:sp>
      <p:sp>
        <p:nvSpPr>
          <p:cNvPr id="6" name="Dikdörtgen 5"/>
          <p:cNvSpPr/>
          <p:nvPr/>
        </p:nvSpPr>
        <p:spPr>
          <a:xfrm>
            <a:off x="714375" y="639948"/>
            <a:ext cx="11049000" cy="584775"/>
          </a:xfrm>
          <a:prstGeom prst="rect">
            <a:avLst/>
          </a:prstGeom>
        </p:spPr>
        <p:txBody>
          <a:bodyPr wrap="square">
            <a:spAutoFit/>
          </a:bodyPr>
          <a:lstStyle/>
          <a:p>
            <a:r>
              <a:rPr lang="tr-TR" sz="3200" dirty="0" smtClean="0">
                <a:latin typeface="Times New Roman" panose="02020603050405020304" pitchFamily="18" charset="0"/>
                <a:cs typeface="Times New Roman" panose="02020603050405020304" pitchFamily="18" charset="0"/>
              </a:rPr>
              <a:t>ÖĞRETİM VE SINAV ESASLARI </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86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75210" y="1529578"/>
            <a:ext cx="10358847" cy="4972515"/>
          </a:xfrm>
          <a:prstGeom prst="rect">
            <a:avLst/>
          </a:prstGeom>
          <a:noFill/>
        </p:spPr>
        <p:txBody>
          <a:bodyPr wrap="square" rtlCol="0">
            <a:spAutoFit/>
          </a:bodyPr>
          <a:lstStyle/>
          <a:p>
            <a:pPr marL="171450" indent="-171450" algn="just">
              <a:lnSpc>
                <a:spcPct val="150000"/>
              </a:lnSpc>
              <a:spcBef>
                <a:spcPts val="1200"/>
              </a:spcBef>
              <a:spcAft>
                <a:spcPts val="1200"/>
              </a:spcAf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Lisans </a:t>
            </a:r>
            <a:r>
              <a:rPr lang="tr-TR" sz="1600" dirty="0">
                <a:latin typeface="Times New Roman" panose="02020603050405020304" pitchFamily="18" charset="0"/>
                <a:cs typeface="Times New Roman" panose="02020603050405020304" pitchFamily="18" charset="0"/>
              </a:rPr>
              <a:t>öğrencisi, bulunduğu döneme kadar tüm derslerini almış ve </a:t>
            </a:r>
            <a:r>
              <a:rPr lang="tr-TR" sz="1600" dirty="0" smtClean="0">
                <a:latin typeface="Times New Roman" panose="02020603050405020304" pitchFamily="18" charset="0"/>
                <a:cs typeface="Times New Roman" panose="02020603050405020304" pitchFamily="18" charset="0"/>
              </a:rPr>
              <a:t>başarmış </a:t>
            </a:r>
            <a:r>
              <a:rPr lang="tr-TR" sz="1600" dirty="0">
                <a:latin typeface="Times New Roman" panose="02020603050405020304" pitchFamily="18" charset="0"/>
                <a:cs typeface="Times New Roman" panose="02020603050405020304" pitchFamily="18" charset="0"/>
              </a:rPr>
              <a:t>olmak ve </a:t>
            </a:r>
            <a:r>
              <a:rPr lang="tr-TR" sz="1600" b="1" dirty="0">
                <a:latin typeface="Times New Roman" panose="02020603050405020304" pitchFamily="18" charset="0"/>
                <a:cs typeface="Times New Roman" panose="02020603050405020304" pitchFamily="18" charset="0"/>
              </a:rPr>
              <a:t>3.00 veya üzerinde genel not ortalamasına sahip olmak şartıyla bir üst sınıfın derslerine kayıt olabilir</a:t>
            </a:r>
            <a:r>
              <a:rPr lang="tr-TR" sz="1600" dirty="0">
                <a:latin typeface="Times New Roman" panose="02020603050405020304" pitchFamily="18" charset="0"/>
                <a:cs typeface="Times New Roman" panose="02020603050405020304" pitchFamily="18" charset="0"/>
              </a:rPr>
              <a:t>, ancak kayıt olacağı derslerin kredi toplamı devam mecburiyeti olan derslerde çakışmamak koşuluyla 45 krediyi aşamaz</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 bir yükseköğretim kurumunda başarmış olduğu ders için muafiyet talebinde bulunabilir. Muafiyet talebini içeren dilekçe, muafiyete esas olacak belgelerle birlikte kayıt işlemi süresi içerisinde ilgili birime verilir. Muafiyet talebi; dersin içeriği, kredisi ve başarı notu dikkate alınarak ilgili yönetim kurulu tarafından karara bağlanır</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Teorik ve uygulamalı </a:t>
            </a:r>
            <a:r>
              <a:rPr lang="tr-TR" sz="1600" b="1" dirty="0">
                <a:latin typeface="Times New Roman" panose="02020603050405020304" pitchFamily="18" charset="0"/>
                <a:cs typeface="Times New Roman" panose="02020603050405020304" pitchFamily="18" charset="0"/>
              </a:rPr>
              <a:t>bir dersin en </a:t>
            </a:r>
            <a:r>
              <a:rPr lang="tr-TR" sz="1600" b="1" dirty="0" smtClean="0">
                <a:latin typeface="Times New Roman" panose="02020603050405020304" pitchFamily="18" charset="0"/>
                <a:cs typeface="Times New Roman" panose="02020603050405020304" pitchFamily="18" charset="0"/>
              </a:rPr>
              <a:t>az % 70’ine devam zorunludur</a:t>
            </a:r>
            <a:r>
              <a:rPr lang="tr-TR" sz="1600" dirty="0">
                <a:latin typeface="Times New Roman" panose="02020603050405020304" pitchFamily="18" charset="0"/>
                <a:cs typeface="Times New Roman" panose="02020603050405020304" pitchFamily="18" charset="0"/>
              </a:rPr>
              <a:t>. Bu koşulu yerine getirmeyen öğrenci, o dersin dönem sonu ve bütünleme sınavlarına giremez</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Sağlık raporu ya da geçerli herhangi bir mazeret belgesinin olması, derse devam zorunluluğunu ortadan kaldırmaz</a:t>
            </a:r>
            <a:r>
              <a:rPr lang="tr-TR" sz="1600" dirty="0" smtClean="0">
                <a:latin typeface="Times New Roman" panose="02020603050405020304" pitchFamily="18" charset="0"/>
                <a:cs typeface="Times New Roman" panose="02020603050405020304" pitchFamily="18" charset="0"/>
              </a:rPr>
              <a:t>.</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Devam zorunluluğunu yerine getirdiği halde başarısız olan öğrenciler, başarısız oldukları derslere devam etmeyebilir.</a:t>
            </a:r>
          </a:p>
        </p:txBody>
      </p:sp>
      <p:sp>
        <p:nvSpPr>
          <p:cNvPr id="6" name="Dikdörtgen 5"/>
          <p:cNvSpPr/>
          <p:nvPr/>
        </p:nvSpPr>
        <p:spPr>
          <a:xfrm>
            <a:off x="714375" y="639948"/>
            <a:ext cx="11049000" cy="584775"/>
          </a:xfrm>
          <a:prstGeom prst="rect">
            <a:avLst/>
          </a:prstGeom>
        </p:spPr>
        <p:txBody>
          <a:bodyPr wrap="square">
            <a:spAutoFit/>
          </a:bodyPr>
          <a:lstStyle/>
          <a:p>
            <a:r>
              <a:rPr lang="tr-TR" sz="3200" dirty="0" smtClean="0">
                <a:latin typeface="Times New Roman" panose="02020603050405020304" pitchFamily="18" charset="0"/>
                <a:cs typeface="Times New Roman" panose="02020603050405020304" pitchFamily="18" charset="0"/>
              </a:rPr>
              <a:t>ÖĞRETİM VE SINAV ESASLARI </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02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431074"/>
            <a:ext cx="9980682" cy="742088"/>
          </a:xfrm>
        </p:spPr>
        <p:txBody>
          <a:bodyPr>
            <a:normAutofit/>
          </a:bodyPr>
          <a:lstStyle/>
          <a:p>
            <a:r>
              <a:rPr lang="tr-TR" sz="4000" dirty="0">
                <a:latin typeface="Times New Roman" panose="02020603050405020304" pitchFamily="18" charset="0"/>
                <a:cs typeface="Times New Roman" panose="02020603050405020304" pitchFamily="18" charset="0"/>
              </a:rPr>
              <a:t>SINAV ESASLARI</a:t>
            </a:r>
          </a:p>
        </p:txBody>
      </p:sp>
      <p:sp>
        <p:nvSpPr>
          <p:cNvPr id="8" name="Metin kutusu 7"/>
          <p:cNvSpPr txBox="1"/>
          <p:nvPr/>
        </p:nvSpPr>
        <p:spPr>
          <a:xfrm>
            <a:off x="609171" y="2030048"/>
            <a:ext cx="10476411" cy="3631763"/>
          </a:xfrm>
          <a:prstGeom prst="rect">
            <a:avLst/>
          </a:prstGeom>
          <a:noFill/>
        </p:spPr>
        <p:txBody>
          <a:bodyPr wrap="square" rtlCol="0">
            <a:spAutoFit/>
          </a:bodyPr>
          <a:lstStyle/>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Ara sınav: </a:t>
            </a:r>
            <a:r>
              <a:rPr lang="tr-TR" dirty="0">
                <a:latin typeface="Times New Roman" panose="02020603050405020304" pitchFamily="18" charset="0"/>
                <a:cs typeface="Times New Roman" panose="02020603050405020304" pitchFamily="18" charset="0"/>
              </a:rPr>
              <a:t>Her ders için en az bir ara sınav yapılır. Proje, bitirme ödevi/tezi, laboratuvar ve atölye çalışmalarının dönem içi değerlendirmeleri ara sınav yerine geçebilir</a:t>
            </a:r>
            <a:r>
              <a:rPr lang="tr-TR"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endParaRPr lang="tr-TR" b="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Mazeret sınavı: </a:t>
            </a:r>
            <a:r>
              <a:rPr lang="tr-TR" dirty="0">
                <a:latin typeface="Times New Roman" panose="02020603050405020304" pitchFamily="18" charset="0"/>
                <a:cs typeface="Times New Roman" panose="02020603050405020304" pitchFamily="18" charset="0"/>
              </a:rPr>
              <a:t>Yalnız ara sınavlar için yapılır. Ara sınavların bitimini takip eden hafta içerisinde müracaat edip ilgili yönetim kurulunca mazereti kabul edilen öğrenci, mazeret sınavına girebilir</a:t>
            </a:r>
            <a:r>
              <a:rPr lang="tr-TR"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endParaRPr lang="tr-TR" b="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Dönem sonu sınavı: </a:t>
            </a:r>
            <a:r>
              <a:rPr lang="tr-TR" dirty="0">
                <a:latin typeface="Times New Roman" panose="02020603050405020304" pitchFamily="18" charset="0"/>
                <a:cs typeface="Times New Roman" panose="02020603050405020304" pitchFamily="18" charset="0"/>
              </a:rPr>
              <a:t>Dersin alındığı dönemin sonunda yapılan sınavdır</a:t>
            </a:r>
            <a:r>
              <a:rPr lang="tr-TR" dirty="0" smtClean="0">
                <a:latin typeface="Times New Roman" panose="02020603050405020304" pitchFamily="18" charset="0"/>
                <a:cs typeface="Times New Roman" panose="02020603050405020304" pitchFamily="18" charset="0"/>
              </a:rPr>
              <a:t>.</a:t>
            </a:r>
          </a:p>
          <a:p>
            <a:pPr algn="just"/>
            <a:endParaRPr lang="tr-TR"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Bütünleme sınavı: </a:t>
            </a:r>
            <a:r>
              <a:rPr lang="tr-TR" dirty="0">
                <a:latin typeface="Times New Roman" panose="02020603050405020304" pitchFamily="18" charset="0"/>
                <a:cs typeface="Times New Roman" panose="02020603050405020304" pitchFamily="18" charset="0"/>
              </a:rPr>
              <a:t>Bu sınava, dersin dönem sonu sınavına girme hakkı kazanan öğrenciler girebilir. Ancak, dersin dönem sonu sınavında başarılı olan öğrencinin bu sınava girebilmesi için, ilgili dönem sonu sınav notlarının BİM (Bilgi İşlem Merkezi) ortamına yüklenmesinin son gününe kadar birimine yazılı müracaat etmesi gerekir</a:t>
            </a:r>
            <a:r>
              <a:rPr lang="tr-TR" dirty="0" smtClean="0">
                <a:latin typeface="Times New Roman" panose="02020603050405020304" pitchFamily="18" charset="0"/>
                <a:cs typeface="Times New Roman" panose="02020603050405020304" pitchFamily="18" charset="0"/>
              </a:rPr>
              <a:t>.</a:t>
            </a:r>
          </a:p>
          <a:p>
            <a:pPr algn="just"/>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59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20701" y="1397000"/>
            <a:ext cx="102710" cy="663032"/>
          </a:xfrm>
          <a:prstGeom prst="rect">
            <a:avLst/>
          </a:prstGeom>
          <a:noFill/>
        </p:spPr>
        <p:txBody>
          <a:bodyPr wrap="square" rtlCol="0">
            <a:spAutoFit/>
          </a:bodyPr>
          <a:lstStyle/>
          <a:p>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652523956"/>
              </p:ext>
            </p:extLst>
          </p:nvPr>
        </p:nvGraphicFramePr>
        <p:xfrm>
          <a:off x="3931921" y="3875914"/>
          <a:ext cx="3820635" cy="2438400"/>
        </p:xfrm>
        <a:graphic>
          <a:graphicData uri="http://schemas.openxmlformats.org/drawingml/2006/table">
            <a:tbl>
              <a:tblPr/>
              <a:tblGrid>
                <a:gridCol w="1273545">
                  <a:extLst>
                    <a:ext uri="{9D8B030D-6E8A-4147-A177-3AD203B41FA5}">
                      <a16:colId xmlns:a16="http://schemas.microsoft.com/office/drawing/2014/main" val="20000"/>
                    </a:ext>
                  </a:extLst>
                </a:gridCol>
                <a:gridCol w="1273545">
                  <a:extLst>
                    <a:ext uri="{9D8B030D-6E8A-4147-A177-3AD203B41FA5}">
                      <a16:colId xmlns:a16="http://schemas.microsoft.com/office/drawing/2014/main" val="20001"/>
                    </a:ext>
                  </a:extLst>
                </a:gridCol>
                <a:gridCol w="1273545">
                  <a:extLst>
                    <a:ext uri="{9D8B030D-6E8A-4147-A177-3AD203B41FA5}">
                      <a16:colId xmlns:a16="http://schemas.microsoft.com/office/drawing/2014/main" val="20002"/>
                    </a:ext>
                  </a:extLst>
                </a:gridCol>
              </a:tblGrid>
              <a:tr h="1963183">
                <a:tc>
                  <a:txBody>
                    <a:bodyPr/>
                    <a:lstStyle/>
                    <a:p>
                      <a:pPr algn="just">
                        <a:spcAft>
                          <a:spcPts val="0"/>
                        </a:spcAft>
                      </a:pPr>
                      <a:r>
                        <a:rPr lang="tr-TR" sz="1600" b="1" dirty="0">
                          <a:effectLst/>
                          <a:latin typeface="Calibri" panose="020F0502020204030204" pitchFamily="34" charset="0"/>
                        </a:rPr>
                        <a:t>Harf Notu</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AA</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BA</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BB</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CB</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CC</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DC</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DD</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FF</a:t>
                      </a:r>
                      <a:endParaRPr lang="tr-TR" sz="1600" dirty="0">
                        <a:effectLst/>
                        <a:latin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just">
                        <a:spcAft>
                          <a:spcPts val="0"/>
                        </a:spcAft>
                      </a:pPr>
                      <a:r>
                        <a:rPr lang="fi-FI" sz="1600" b="1" dirty="0">
                          <a:effectLst/>
                          <a:latin typeface="Calibri" panose="020F0502020204030204" pitchFamily="34" charset="0"/>
                        </a:rPr>
                        <a:t>Katsayısı</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4,00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3,50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3,00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2,50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2,00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1,50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1,00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0,00</a:t>
                      </a:r>
                      <a:endParaRPr lang="fi-FI" sz="1600" dirty="0">
                        <a:effectLst/>
                        <a:latin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just">
                        <a:spcAft>
                          <a:spcPts val="0"/>
                        </a:spcAft>
                      </a:pPr>
                      <a:r>
                        <a:rPr lang="tr-TR" sz="1600" b="1" dirty="0">
                          <a:effectLst/>
                          <a:latin typeface="Calibri" panose="020F0502020204030204" pitchFamily="34" charset="0"/>
                        </a:rPr>
                        <a:t>Başarı Derecesi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Pekiyi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İyi-Pekiyi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Orta-İyi</a:t>
                      </a:r>
                      <a:endParaRPr lang="tr-TR" sz="1600" dirty="0">
                        <a:effectLst/>
                        <a:latin typeface="Times New Roman" panose="02020603050405020304" pitchFamily="18" charset="0"/>
                      </a:endParaRPr>
                    </a:p>
                    <a:p>
                      <a:pPr algn="l">
                        <a:spcAft>
                          <a:spcPts val="0"/>
                        </a:spcAft>
                      </a:pPr>
                      <a:r>
                        <a:rPr lang="tr-TR" sz="1600" dirty="0" smtClean="0">
                          <a:effectLst/>
                          <a:latin typeface="Calibri" panose="020F0502020204030204" pitchFamily="34" charset="0"/>
                        </a:rPr>
                        <a:t>Orta</a:t>
                      </a:r>
                    </a:p>
                    <a:p>
                      <a:pPr algn="l">
                        <a:spcAft>
                          <a:spcPts val="0"/>
                        </a:spcAft>
                      </a:pPr>
                      <a:r>
                        <a:rPr lang="tr-TR" sz="1600" dirty="0" smtClean="0">
                          <a:effectLst/>
                          <a:latin typeface="Calibri" panose="020F0502020204030204" pitchFamily="34" charset="0"/>
                        </a:rPr>
                        <a:t>Zayıf- Orta</a:t>
                      </a:r>
                      <a:endParaRPr lang="tr-TR" sz="1600" dirty="0" smtClean="0">
                        <a:effectLst/>
                        <a:latin typeface="Times New Roman" panose="02020603050405020304" pitchFamily="18" charset="0"/>
                      </a:endParaRPr>
                    </a:p>
                    <a:p>
                      <a:pPr algn="l">
                        <a:spcAft>
                          <a:spcPts val="0"/>
                        </a:spcAft>
                      </a:pPr>
                      <a:r>
                        <a:rPr lang="tr-TR" sz="1600" dirty="0" smtClean="0">
                          <a:effectLst/>
                          <a:latin typeface="Calibri" panose="020F0502020204030204" pitchFamily="34" charset="0"/>
                        </a:rPr>
                        <a:t>Zayıf</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Başarısız</a:t>
                      </a:r>
                      <a:endParaRPr lang="tr-TR" sz="1600" dirty="0">
                        <a:effectLst/>
                        <a:latin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6" name="Metin kutusu 5"/>
          <p:cNvSpPr txBox="1"/>
          <p:nvPr/>
        </p:nvSpPr>
        <p:spPr>
          <a:xfrm>
            <a:off x="623411" y="1728516"/>
            <a:ext cx="10702087" cy="1815882"/>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Öğrencinin kayıtlı olduğu programı bitirebilmesi ve diploma alabilmesi için, genel not ortalamasının </a:t>
            </a:r>
            <a:r>
              <a:rPr lang="tr-TR" sz="1600" b="1" dirty="0">
                <a:latin typeface="Times New Roman" panose="02020603050405020304" pitchFamily="18" charset="0"/>
                <a:cs typeface="Times New Roman" panose="02020603050405020304" pitchFamily="18" charset="0"/>
              </a:rPr>
              <a:t>en az 2,00 </a:t>
            </a:r>
            <a:r>
              <a:rPr lang="tr-TR" sz="1600" dirty="0">
                <a:latin typeface="Times New Roman" panose="02020603050405020304" pitchFamily="18" charset="0"/>
                <a:cs typeface="Times New Roman" panose="02020603050405020304" pitchFamily="18" charset="0"/>
              </a:rPr>
              <a:t>olması, tüm derslerden ve zorunlu staj/stajlardan </a:t>
            </a:r>
            <a:r>
              <a:rPr lang="tr-TR" sz="1600" b="1" dirty="0">
                <a:latin typeface="Times New Roman" panose="02020603050405020304" pitchFamily="18" charset="0"/>
                <a:cs typeface="Times New Roman" panose="02020603050405020304" pitchFamily="18" charset="0"/>
              </a:rPr>
              <a:t>en az DD</a:t>
            </a:r>
            <a:r>
              <a:rPr lang="tr-TR" sz="1600" dirty="0">
                <a:latin typeface="Times New Roman" panose="02020603050405020304" pitchFamily="18" charset="0"/>
                <a:cs typeface="Times New Roman" panose="02020603050405020304" pitchFamily="18" charset="0"/>
              </a:rPr>
              <a:t> notu alması gerekir. Bu koşulları sağlayan öğrenci normal öğretim süresinden önce diploma alabilir</a:t>
            </a:r>
            <a:r>
              <a:rPr lang="tr-TR" sz="1600" dirty="0" smtClean="0">
                <a:latin typeface="Times New Roman" panose="02020603050405020304" pitchFamily="18" charset="0"/>
                <a:cs typeface="Times New Roman" panose="02020603050405020304" pitchFamily="18" charset="0"/>
              </a:rPr>
              <a:t>.</a:t>
            </a:r>
          </a:p>
          <a:p>
            <a:pPr algn="just"/>
            <a:endParaRPr lang="tr-TR" sz="16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Disiplin cezası almamış olmak şartıyla kayıtlı bulunduğu programı </a:t>
            </a:r>
            <a:r>
              <a:rPr lang="tr-TR" sz="1600" b="1" dirty="0">
                <a:latin typeface="Times New Roman" panose="02020603050405020304" pitchFamily="18" charset="0"/>
                <a:cs typeface="Times New Roman" panose="02020603050405020304" pitchFamily="18" charset="0"/>
              </a:rPr>
              <a:t>3,00–3,49</a:t>
            </a:r>
            <a:r>
              <a:rPr lang="tr-TR" sz="1600" dirty="0">
                <a:latin typeface="Times New Roman" panose="02020603050405020304" pitchFamily="18" charset="0"/>
                <a:cs typeface="Times New Roman" panose="02020603050405020304" pitchFamily="18" charset="0"/>
              </a:rPr>
              <a:t> genel not ortalaması ile tamamlayan öğrenci </a:t>
            </a:r>
            <a:r>
              <a:rPr lang="tr-TR" sz="1600" b="1" dirty="0">
                <a:latin typeface="Times New Roman" panose="02020603050405020304" pitchFamily="18" charset="0"/>
                <a:cs typeface="Times New Roman" panose="02020603050405020304" pitchFamily="18" charset="0"/>
              </a:rPr>
              <a:t>onur öğrencisi, 3,50–4,00 </a:t>
            </a:r>
            <a:r>
              <a:rPr lang="tr-TR" sz="1600" dirty="0">
                <a:latin typeface="Times New Roman" panose="02020603050405020304" pitchFamily="18" charset="0"/>
                <a:cs typeface="Times New Roman" panose="02020603050405020304" pitchFamily="18" charset="0"/>
              </a:rPr>
              <a:t>genel not ortalaması ile tamamlayan öğrenci </a:t>
            </a:r>
            <a:r>
              <a:rPr lang="tr-TR" sz="1600" b="1" dirty="0">
                <a:latin typeface="Times New Roman" panose="02020603050405020304" pitchFamily="18" charset="0"/>
                <a:cs typeface="Times New Roman" panose="02020603050405020304" pitchFamily="18" charset="0"/>
              </a:rPr>
              <a:t>yüksek onur öğrencisi </a:t>
            </a:r>
            <a:r>
              <a:rPr lang="tr-TR" sz="1600" dirty="0">
                <a:latin typeface="Times New Roman" panose="02020603050405020304" pitchFamily="18" charset="0"/>
                <a:cs typeface="Times New Roman" panose="02020603050405020304" pitchFamily="18" charset="0"/>
              </a:rPr>
              <a:t>olarak mezun edilir. Onur öğrencisi ve yüksek onur öğrencisine diploması ile birlikte başarısını gösteren bir belge verilir.</a:t>
            </a:r>
          </a:p>
        </p:txBody>
      </p:sp>
      <p:sp>
        <p:nvSpPr>
          <p:cNvPr id="7" name="Metin kutusu 6"/>
          <p:cNvSpPr txBox="1"/>
          <p:nvPr/>
        </p:nvSpPr>
        <p:spPr>
          <a:xfrm>
            <a:off x="2302783" y="590550"/>
            <a:ext cx="7691208" cy="646331"/>
          </a:xfrm>
          <a:prstGeom prst="rect">
            <a:avLst/>
          </a:prstGeom>
          <a:noFill/>
        </p:spPr>
        <p:txBody>
          <a:bodyPr wrap="none" rtlCol="0">
            <a:spAutoFit/>
          </a:bodyPr>
          <a:lstStyle/>
          <a:p>
            <a:r>
              <a:rPr lang="tr-TR" sz="3600" dirty="0" smtClean="0">
                <a:latin typeface="Times New Roman" panose="02020603050405020304" pitchFamily="18" charset="0"/>
                <a:cs typeface="Times New Roman" panose="02020603050405020304" pitchFamily="18" charset="0"/>
              </a:rPr>
              <a:t>DEĞERLENDİRMELER VE NOTLAR</a:t>
            </a:r>
            <a:endParaRPr lang="tr-T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73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rtlCol="0"/>
          <a:lstStyle/>
          <a:p>
            <a:pPr rtl="0"/>
            <a:r>
              <a:rPr lang="tr-TR" dirty="0" smtClean="0"/>
              <a:t>KÜTÜPHANE </a:t>
            </a:r>
            <a:endParaRPr lang="en-US" dirty="0"/>
          </a:p>
        </p:txBody>
      </p:sp>
      <p:pic>
        <p:nvPicPr>
          <p:cNvPr id="4" name="Resim 3"/>
          <p:cNvPicPr>
            <a:picLocks noChangeAspect="1"/>
          </p:cNvPicPr>
          <p:nvPr/>
        </p:nvPicPr>
        <p:blipFill>
          <a:blip r:embed="rId2"/>
          <a:stretch>
            <a:fillRect/>
          </a:stretch>
        </p:blipFill>
        <p:spPr>
          <a:xfrm>
            <a:off x="6335486" y="1336530"/>
            <a:ext cx="4227370" cy="3008495"/>
          </a:xfrm>
          <a:prstGeom prst="rect">
            <a:avLst/>
          </a:prstGeom>
        </p:spPr>
      </p:pic>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oAutofit/>
          </a:bodyPr>
          <a:lstStyle/>
          <a:p>
            <a:r>
              <a:rPr lang="tr-TR" sz="4000" dirty="0" smtClean="0"/>
              <a:t>ÖĞRENCİ ODAKLI ÜNİVERSİTE</a:t>
            </a:r>
            <a:endParaRPr lang="en-US" sz="4000" dirty="0"/>
          </a:p>
        </p:txBody>
      </p:sp>
      <p:sp>
        <p:nvSpPr>
          <p:cNvPr id="4" name="Metin Yer Tutucusu 3"/>
          <p:cNvSpPr>
            <a:spLocks noGrp="1"/>
          </p:cNvSpPr>
          <p:nvPr>
            <p:ph type="body" sz="half" idx="2"/>
          </p:nvPr>
        </p:nvSpPr>
        <p:spPr>
          <a:xfrm>
            <a:off x="666207" y="1600200"/>
            <a:ext cx="5212080" cy="4572000"/>
          </a:xfrm>
        </p:spPr>
        <p:txBody>
          <a:bodyPr rtlCol="0">
            <a:normAutofit fontScale="92500"/>
          </a:bodyPr>
          <a:lstStyle/>
          <a:p>
            <a:pPr>
              <a:lnSpc>
                <a:spcPct val="150000"/>
              </a:lnSpc>
            </a:pPr>
            <a:r>
              <a:rPr lang="tr-TR" b="1" dirty="0" smtClean="0">
                <a:latin typeface="Times New Roman" panose="02020603050405020304" pitchFamily="18" charset="0"/>
                <a:cs typeface="Times New Roman" panose="02020603050405020304" pitchFamily="18" charset="0"/>
              </a:rPr>
              <a:t>Misyonumuz:</a:t>
            </a:r>
            <a:endParaRPr lang="tr-TR" dirty="0">
              <a:latin typeface="Times New Roman" panose="02020603050405020304" pitchFamily="18" charset="0"/>
              <a:cs typeface="Times New Roman" panose="02020603050405020304" pitchFamily="18" charset="0"/>
            </a:endParaRPr>
          </a:p>
          <a:p>
            <a:pPr algn="just">
              <a:lnSpc>
                <a:spcPct val="150000"/>
              </a:lnSpc>
            </a:pPr>
            <a:r>
              <a:rPr lang="tr-TR" dirty="0">
                <a:latin typeface="Times New Roman" panose="02020603050405020304" pitchFamily="18" charset="0"/>
                <a:cs typeface="Times New Roman" panose="02020603050405020304" pitchFamily="18" charset="0"/>
              </a:rPr>
              <a:t>Bartın Üniversitesi’nin misyonu, öğrenci merkezli bir yaklaşımla nitelikli bireyler yetiştirmek, toplumsal sorumluluk bilinciyle bilime, sanata ve kültüre ulusal ve evrensel düzeyde katkı sağlamaktır</a:t>
            </a:r>
            <a:r>
              <a:rPr lang="tr-TR" dirty="0" smtClean="0">
                <a:latin typeface="Times New Roman" panose="02020603050405020304" pitchFamily="18" charset="0"/>
                <a:cs typeface="Times New Roman" panose="02020603050405020304" pitchFamily="18" charset="0"/>
              </a:rPr>
              <a:t>.</a:t>
            </a:r>
          </a:p>
          <a:p>
            <a:pPr algn="just">
              <a:lnSpc>
                <a:spcPct val="150000"/>
              </a:lnSpc>
            </a:pPr>
            <a:r>
              <a:rPr lang="tr-TR" b="1" dirty="0" smtClean="0">
                <a:latin typeface="Times New Roman" panose="02020603050405020304" pitchFamily="18" charset="0"/>
                <a:cs typeface="Times New Roman" panose="02020603050405020304" pitchFamily="18" charset="0"/>
              </a:rPr>
              <a:t>Vizyonumuz:</a:t>
            </a:r>
            <a:endParaRPr lang="tr-TR" dirty="0">
              <a:latin typeface="Times New Roman" panose="02020603050405020304" pitchFamily="18" charset="0"/>
              <a:cs typeface="Times New Roman" panose="02020603050405020304" pitchFamily="18" charset="0"/>
            </a:endParaRPr>
          </a:p>
          <a:p>
            <a:pPr algn="just">
              <a:lnSpc>
                <a:spcPct val="150000"/>
              </a:lnSpc>
            </a:pPr>
            <a:r>
              <a:rPr lang="tr-TR" dirty="0">
                <a:latin typeface="Times New Roman" panose="02020603050405020304" pitchFamily="18" charset="0"/>
                <a:cs typeface="Times New Roman" panose="02020603050405020304" pitchFamily="18" charset="0"/>
              </a:rPr>
              <a:t>Çözüm odaklı bir yaklaşımla bilimsel ve toplumsal sorunlara yönelik araştırmalar ve uygulamalar gerçekleştiren, kurumsal kültürü ve aidiyet duygusu yüksek, verdiği iyi eğitimle tercih edilen bir üniversite olmaktır.</a:t>
            </a:r>
          </a:p>
          <a:p>
            <a:pPr algn="just">
              <a:lnSpc>
                <a:spcPct val="150000"/>
              </a:lnSpc>
            </a:pPr>
            <a:endParaRPr lang="tr-TR" dirty="0" smtClean="0">
              <a:latin typeface="Times New Roman" panose="02020603050405020304" pitchFamily="18" charset="0"/>
              <a:cs typeface="Times New Roman" panose="02020603050405020304" pitchFamily="18" charset="0"/>
            </a:endParaRPr>
          </a:p>
          <a:p>
            <a:pPr algn="just">
              <a:lnSpc>
                <a:spcPct val="150000"/>
              </a:lnSpc>
            </a:pPr>
            <a:endParaRPr lang="tr-TR" dirty="0">
              <a:latin typeface="Times New Roman" panose="02020603050405020304" pitchFamily="18" charset="0"/>
              <a:cs typeface="Times New Roman" panose="02020603050405020304" pitchFamily="18" charset="0"/>
            </a:endParaRPr>
          </a:p>
          <a:p>
            <a:pPr rtl="0"/>
            <a:endParaRPr lang="en-US" dirty="0"/>
          </a:p>
        </p:txBody>
      </p:sp>
      <p:pic>
        <p:nvPicPr>
          <p:cNvPr id="5" name="Resim Yer Tutucusu 4"/>
          <p:cNvPicPr>
            <a:picLocks noGrp="1" noChangeAspect="1"/>
          </p:cNvPicPr>
          <p:nvPr>
            <p:ph type="pic" idx="1"/>
          </p:nvPr>
        </p:nvPicPr>
        <p:blipFill>
          <a:blip r:embed="rId2"/>
          <a:srcRect t="9362" b="9362"/>
          <a:stretch>
            <a:fillRect/>
          </a:stretch>
        </p:blipFill>
        <p:spPr>
          <a:xfrm>
            <a:off x="6426926" y="1600200"/>
            <a:ext cx="5172890" cy="4129670"/>
          </a:xfrm>
          <a:prstGeom prst="rect">
            <a:avLst/>
          </a:prstGeom>
        </p:spPr>
      </p:pic>
    </p:spTree>
    <p:extLst>
      <p:ext uri="{BB962C8B-B14F-4D97-AF65-F5344CB8AC3E}">
        <p14:creationId xmlns:p14="http://schemas.microsoft.com/office/powerpoint/2010/main" val="92643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25500" y="352697"/>
            <a:ext cx="10972800" cy="637467"/>
          </a:xfrm>
        </p:spPr>
        <p:txBody>
          <a:bodyPr>
            <a:normAutofit/>
          </a:bodyPr>
          <a:lstStyle/>
          <a:p>
            <a:r>
              <a:rPr lang="tr-TR" dirty="0" smtClean="0">
                <a:latin typeface="Times New Roman" panose="02020603050405020304" pitchFamily="18" charset="0"/>
                <a:cs typeface="Times New Roman" panose="02020603050405020304" pitchFamily="18" charset="0"/>
              </a:rPr>
              <a:t>KÜTÜPHANE  HİZMETLERİ</a:t>
            </a:r>
            <a:endParaRPr lang="tr-TR" dirty="0">
              <a:latin typeface="Times New Roman" panose="02020603050405020304" pitchFamily="18" charset="0"/>
              <a:cs typeface="Times New Roman" panose="02020603050405020304" pitchFamily="18" charset="0"/>
            </a:endParaRPr>
          </a:p>
        </p:txBody>
      </p:sp>
      <p:sp>
        <p:nvSpPr>
          <p:cNvPr id="4" name="Metin kutusu 3"/>
          <p:cNvSpPr txBox="1"/>
          <p:nvPr/>
        </p:nvSpPr>
        <p:spPr>
          <a:xfrm>
            <a:off x="1324429" y="1538299"/>
            <a:ext cx="10473871" cy="1169551"/>
          </a:xfrm>
          <a:prstGeom prst="rect">
            <a:avLst/>
          </a:prstGeom>
          <a:noFill/>
        </p:spPr>
        <p:txBody>
          <a:bodyPr wrap="square" rtlCol="0">
            <a:spAutoFit/>
          </a:bodyPr>
          <a:lstStyle/>
          <a:p>
            <a:pPr algn="just"/>
            <a:r>
              <a:rPr lang="tr-TR" dirty="0"/>
              <a:t>Bartın Üniversitesinin her iki kampüsünde de kütüphane hizmeti verilmektedir.  2020 yılında üniversitemizin </a:t>
            </a:r>
            <a:r>
              <a:rPr lang="tr-TR" dirty="0" err="1"/>
              <a:t>Kutlubey</a:t>
            </a:r>
            <a:r>
              <a:rPr lang="tr-TR" dirty="0"/>
              <a:t> Kampüsünde </a:t>
            </a:r>
            <a:r>
              <a:rPr lang="tr-TR" dirty="0" smtClean="0"/>
              <a:t>BÖLGEDE EN BÜYÜK SAYILAN 10.599 </a:t>
            </a:r>
            <a:r>
              <a:rPr lang="tr-TR" dirty="0"/>
              <a:t>m² kapasiteli yeni kütüphane binasının inşaatı tamamlanmıştır. </a:t>
            </a:r>
            <a:r>
              <a:rPr lang="tr-TR" sz="1600" dirty="0" smtClean="0">
                <a:latin typeface="Times New Roman" panose="02020603050405020304" pitchFamily="18" charset="0"/>
                <a:cs typeface="Times New Roman" panose="02020603050405020304" pitchFamily="18" charset="0"/>
              </a:rPr>
              <a:t> </a:t>
            </a:r>
          </a:p>
          <a:p>
            <a:pPr algn="just"/>
            <a:endParaRPr lang="tr-TR" sz="16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5416936" y="2708908"/>
            <a:ext cx="5621548" cy="3746762"/>
          </a:xfrm>
          <a:prstGeom prst="rect">
            <a:avLst/>
          </a:prstGeom>
        </p:spPr>
      </p:pic>
      <p:pic>
        <p:nvPicPr>
          <p:cNvPr id="5" name="Resim 4"/>
          <p:cNvPicPr>
            <a:picLocks noChangeAspect="1"/>
          </p:cNvPicPr>
          <p:nvPr/>
        </p:nvPicPr>
        <p:blipFill>
          <a:blip r:embed="rId3"/>
          <a:stretch>
            <a:fillRect/>
          </a:stretch>
        </p:blipFill>
        <p:spPr>
          <a:xfrm>
            <a:off x="825500" y="2671209"/>
            <a:ext cx="4190637" cy="3784461"/>
          </a:xfrm>
          <a:prstGeom prst="rect">
            <a:avLst/>
          </a:prstGeom>
        </p:spPr>
      </p:pic>
    </p:spTree>
    <p:extLst>
      <p:ext uri="{BB962C8B-B14F-4D97-AF65-F5344CB8AC3E}">
        <p14:creationId xmlns:p14="http://schemas.microsoft.com/office/powerpoint/2010/main" val="401835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25500" y="352697"/>
            <a:ext cx="10972800" cy="637467"/>
          </a:xfrm>
        </p:spPr>
        <p:txBody>
          <a:bodyPr>
            <a:normAutofit/>
          </a:bodyPr>
          <a:lstStyle/>
          <a:p>
            <a:r>
              <a:rPr lang="tr-TR" dirty="0" smtClean="0">
                <a:latin typeface="Times New Roman" panose="02020603050405020304" pitchFamily="18" charset="0"/>
                <a:cs typeface="Times New Roman" panose="02020603050405020304" pitchFamily="18" charset="0"/>
              </a:rPr>
              <a:t>KÜTÜPHANE  HİZMETLERİ</a:t>
            </a:r>
            <a:endParaRPr lang="tr-TR" dirty="0">
              <a:latin typeface="Times New Roman" panose="02020603050405020304" pitchFamily="18" charset="0"/>
              <a:cs typeface="Times New Roman" panose="02020603050405020304" pitchFamily="18" charset="0"/>
            </a:endParaRPr>
          </a:p>
        </p:txBody>
      </p:sp>
      <p:sp>
        <p:nvSpPr>
          <p:cNvPr id="4" name="Metin kutusu 3"/>
          <p:cNvSpPr txBox="1"/>
          <p:nvPr/>
        </p:nvSpPr>
        <p:spPr>
          <a:xfrm>
            <a:off x="6019800" y="1512442"/>
            <a:ext cx="5778500" cy="5755422"/>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Öğrencilerimizin kütüphaneden ödünç kitap alabilmeleri için Daire Başkanlığınca verilen </a:t>
            </a:r>
            <a:r>
              <a:rPr lang="tr-TR" sz="1600" dirty="0" smtClean="0">
                <a:latin typeface="Times New Roman" panose="02020603050405020304" pitchFamily="18" charset="0"/>
                <a:cs typeface="Times New Roman" panose="02020603050405020304" pitchFamily="18" charset="0"/>
              </a:rPr>
              <a:t>‘Kütüphane </a:t>
            </a:r>
            <a:r>
              <a:rPr lang="tr-TR" sz="1600" dirty="0">
                <a:latin typeface="Times New Roman" panose="02020603050405020304" pitchFamily="18" charset="0"/>
                <a:cs typeface="Times New Roman" panose="02020603050405020304" pitchFamily="18" charset="0"/>
              </a:rPr>
              <a:t>Üye </a:t>
            </a:r>
            <a:r>
              <a:rPr lang="tr-TR" sz="1600" dirty="0" err="1" smtClean="0">
                <a:latin typeface="Times New Roman" panose="02020603050405020304" pitchFamily="18" charset="0"/>
                <a:cs typeface="Times New Roman" panose="02020603050405020304" pitchFamily="18" charset="0"/>
              </a:rPr>
              <a:t>Kartı’na</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sahip olmaları gerekir. Bu kart olmadan kitap ve diğer materyal ödünç alınamaz</a:t>
            </a:r>
            <a:r>
              <a:rPr lang="tr-TR" sz="1600" dirty="0" smtClean="0">
                <a:latin typeface="Times New Roman" panose="02020603050405020304" pitchFamily="18" charset="0"/>
                <a:cs typeface="Times New Roman" panose="02020603050405020304" pitchFamily="18" charset="0"/>
              </a:rPr>
              <a:t>.</a:t>
            </a:r>
          </a:p>
          <a:p>
            <a:pPr marL="285750" lvl="0" indent="-285750" algn="just" defTabSz="914400" eaLnBrk="0" fontAlgn="base" hangingPunct="0">
              <a:spcBef>
                <a:spcPct val="0"/>
              </a:spcBef>
              <a:spcAft>
                <a:spcPct val="0"/>
              </a:spcAft>
              <a:buFont typeface="Wingdings" panose="05000000000000000000" pitchFamily="2" charset="2"/>
              <a:buChar char="Ø"/>
            </a:pPr>
            <a:r>
              <a:rPr lang="tr-TR" sz="1600" b="1" dirty="0">
                <a:latin typeface="Times New Roman" panose="02020603050405020304" pitchFamily="18" charset="0"/>
                <a:cs typeface="Times New Roman" panose="02020603050405020304" pitchFamily="18" charset="0"/>
              </a:rPr>
              <a:t>L</a:t>
            </a:r>
            <a:r>
              <a:rPr lang="tr-TR" sz="1600" b="1" dirty="0" smtClean="0">
                <a:latin typeface="Times New Roman" panose="02020603050405020304" pitchFamily="18" charset="0"/>
                <a:cs typeface="Times New Roman" panose="02020603050405020304" pitchFamily="18" charset="0"/>
              </a:rPr>
              <a:t>isans </a:t>
            </a:r>
            <a:r>
              <a:rPr lang="tr-TR" sz="1600" b="1" dirty="0">
                <a:latin typeface="Times New Roman" panose="02020603050405020304" pitchFamily="18" charset="0"/>
                <a:cs typeface="Times New Roman" panose="02020603050405020304" pitchFamily="18" charset="0"/>
              </a:rPr>
              <a:t>öğrencilerine 15 gün süre ile en çok 3(üç) kitap ödünç verilebilir</a:t>
            </a:r>
            <a:r>
              <a:rPr lang="tr-TR" sz="1600" b="1" dirty="0" smtClean="0">
                <a:latin typeface="Times New Roman" panose="02020603050405020304" pitchFamily="18" charset="0"/>
                <a:cs typeface="Times New Roman" panose="02020603050405020304" pitchFamily="18" charset="0"/>
              </a:rPr>
              <a:t>.</a:t>
            </a:r>
            <a:r>
              <a:rPr lang="tr-TR" altLang="tr-TR" sz="1600" b="1" dirty="0">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Ödünç aldığı kitabı zamanında iade etmeyen kullanıcıdan günlük gecikme bedeli alınır.</a:t>
            </a:r>
          </a:p>
          <a:p>
            <a:pPr marL="285750" lvl="0" indent="-285750" algn="just" defTabSz="914400" eaLnBrk="0" fontAlgn="base" hangingPunct="0">
              <a:spcBef>
                <a:spcPct val="0"/>
              </a:spcBef>
              <a:spcAft>
                <a:spcPct val="0"/>
              </a:spcAft>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Ödünç aldığı kitabı süresi içerisinde iade etmeyen kullanıcılar bu kitabı iade etmeden ve gecikme bedelini ödemeden yeni kitap ödünç alamaz ve süre uzatma işlemi yapamaz</a:t>
            </a:r>
            <a:r>
              <a:rPr lang="tr-TR" altLang="tr-TR" sz="1600" dirty="0" smtClean="0">
                <a:latin typeface="Times New Roman" panose="02020603050405020304" pitchFamily="18" charset="0"/>
                <a:cs typeface="Times New Roman" panose="02020603050405020304" pitchFamily="18" charset="0"/>
              </a:rPr>
              <a:t>.</a:t>
            </a:r>
          </a:p>
          <a:p>
            <a:pPr marL="285750" lvl="0" indent="-285750" algn="just" defTabSz="914400" eaLnBrk="0" fontAlgn="base" hangingPunct="0">
              <a:spcBef>
                <a:spcPct val="0"/>
              </a:spcBef>
              <a:spcAft>
                <a:spcPct val="0"/>
              </a:spcAft>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Öğrencilerimizin </a:t>
            </a:r>
            <a:r>
              <a:rPr lang="tr-TR" sz="1600" dirty="0">
                <a:latin typeface="Times New Roman" panose="02020603050405020304" pitchFamily="18" charset="0"/>
                <a:cs typeface="Times New Roman" panose="02020603050405020304" pitchFamily="18" charset="0"/>
              </a:rPr>
              <a:t>de faydalanabildikleri "</a:t>
            </a:r>
            <a:r>
              <a:rPr lang="tr-TR" sz="1600" b="1" dirty="0">
                <a:latin typeface="Times New Roman" panose="02020603050405020304" pitchFamily="18" charset="0"/>
                <a:cs typeface="Times New Roman" panose="02020603050405020304" pitchFamily="18" charset="0"/>
              </a:rPr>
              <a:t>Cep Kütüphanem</a:t>
            </a:r>
            <a:r>
              <a:rPr lang="tr-TR" sz="1600" dirty="0">
                <a:latin typeface="Times New Roman" panose="02020603050405020304" pitchFamily="18" charset="0"/>
                <a:cs typeface="Times New Roman" panose="02020603050405020304" pitchFamily="18" charset="0"/>
              </a:rPr>
              <a:t>" uygulaması ile kütüphanemizdeki eserleri tarayabilir, üzerinizdeki kitapları görebilir, ödünç aldığınız kitapların süresini uzatabilir, "okuma listeme ekle" işlemlerinizi yapabilir ve kütüphanemizce yapılan hatırlatma bildirimlerini rahatlıkla görebilirsiniz</a:t>
            </a:r>
            <a:r>
              <a:rPr lang="tr-TR" sz="1600" dirty="0" smtClean="0">
                <a:latin typeface="Times New Roman" panose="02020603050405020304" pitchFamily="18" charset="0"/>
                <a:cs typeface="Times New Roman" panose="02020603050405020304" pitchFamily="18" charset="0"/>
              </a:rPr>
              <a:t>.</a:t>
            </a:r>
          </a:p>
          <a:p>
            <a:pPr marL="285750" lvl="0" indent="-285750" algn="just" defTabSz="914400" eaLnBrk="0" fontAlgn="base" hangingPunct="0">
              <a:spcBef>
                <a:spcPct val="0"/>
              </a:spcBef>
              <a:spcAft>
                <a:spcPct val="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 </a:t>
            </a:r>
            <a:r>
              <a:rPr lang="tr-TR" sz="1600" dirty="0" smtClean="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Ayrıca, üniversitemizin kütüphanesinin 2009 yıldan itibaren aboneliğini sürdürmekte olduğu ve öğrencilerimizin yararlanmasına yönelik 47 veri tabanı bulunmaktadır.</a:t>
            </a:r>
          </a:p>
          <a:p>
            <a:pPr marL="285750" lvl="0" indent="-285750" algn="just" defTabSz="914400" eaLnBrk="0" fontAlgn="base" hangingPunct="0">
              <a:spcBef>
                <a:spcPct val="0"/>
              </a:spcBef>
              <a:spcAft>
                <a:spcPct val="0"/>
              </a:spcAft>
              <a:buFont typeface="Wingdings" panose="05000000000000000000" pitchFamily="2" charset="2"/>
              <a:buChar char="Ø"/>
            </a:pPr>
            <a:endParaRPr lang="tr-TR" altLang="tr-TR" sz="1600" dirty="0">
              <a:latin typeface="Times New Roman" panose="02020603050405020304" pitchFamily="18" charset="0"/>
              <a:cs typeface="Times New Roman" panose="02020603050405020304" pitchFamily="18" charset="0"/>
            </a:endParaRPr>
          </a:p>
          <a:p>
            <a:pPr algn="just"/>
            <a:endParaRPr lang="tr-TR" sz="1600" dirty="0" smtClean="0">
              <a:latin typeface="Times New Roman" panose="02020603050405020304" pitchFamily="18" charset="0"/>
              <a:cs typeface="Times New Roman" panose="02020603050405020304" pitchFamily="18" charset="0"/>
            </a:endParaRPr>
          </a:p>
          <a:p>
            <a:pPr algn="just"/>
            <a:endParaRPr lang="tr-TR" sz="1600" dirty="0" smtClean="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192402" y="2007349"/>
            <a:ext cx="6119498" cy="3622742"/>
          </a:xfrm>
          <a:prstGeom prst="rect">
            <a:avLst/>
          </a:prstGeom>
        </p:spPr>
      </p:pic>
    </p:spTree>
    <p:extLst>
      <p:ext uri="{BB962C8B-B14F-4D97-AF65-F5344CB8AC3E}">
        <p14:creationId xmlns:p14="http://schemas.microsoft.com/office/powerpoint/2010/main" val="325007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004060" y="2704011"/>
            <a:ext cx="8373292" cy="1158240"/>
          </a:xfrm>
        </p:spPr>
        <p:txBody>
          <a:bodyPr rtlCol="0">
            <a:normAutofit fontScale="90000"/>
          </a:bodyPr>
          <a:lstStyle/>
          <a:p>
            <a:r>
              <a:rPr lang="tr-TR" b="1" dirty="0">
                <a:latin typeface="Times New Roman" panose="02020603050405020304" pitchFamily="18" charset="0"/>
                <a:cs typeface="Times New Roman" panose="02020603050405020304" pitchFamily="18" charset="0"/>
              </a:rPr>
              <a:t>SAĞLIK, SOSYAL VE KÜLTÜREL FAALİYETLER</a:t>
            </a:r>
            <a:endParaRPr lang="en-US" b="1" dirty="0"/>
          </a:p>
        </p:txBody>
      </p:sp>
    </p:spTree>
    <p:extLst>
      <p:ext uri="{BB962C8B-B14F-4D97-AF65-F5344CB8AC3E}">
        <p14:creationId xmlns:p14="http://schemas.microsoft.com/office/powerpoint/2010/main" val="347481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2"/>
          <p:cNvSpPr>
            <a:spLocks noGrp="1"/>
          </p:cNvSpPr>
          <p:nvPr>
            <p:ph type="title"/>
          </p:nvPr>
        </p:nvSpPr>
        <p:spPr>
          <a:xfrm>
            <a:off x="825500" y="338328"/>
            <a:ext cx="10972800" cy="719763"/>
          </a:xfrm>
        </p:spPr>
        <p:txBody>
          <a:bodyPr>
            <a:normAutofit/>
          </a:bodyPr>
          <a:lstStyle/>
          <a:p>
            <a:r>
              <a:rPr lang="tr-TR" dirty="0" smtClean="0">
                <a:latin typeface="Times New Roman" panose="02020603050405020304" pitchFamily="18" charset="0"/>
                <a:cs typeface="Times New Roman" panose="02020603050405020304" pitchFamily="18" charset="0"/>
              </a:rPr>
              <a:t>YEMEKHANE</a:t>
            </a:r>
            <a:endParaRPr lang="tr-TR" dirty="0">
              <a:latin typeface="Times New Roman" panose="02020603050405020304" pitchFamily="18" charset="0"/>
              <a:cs typeface="Times New Roman" panose="02020603050405020304" pitchFamily="18" charset="0"/>
            </a:endParaRPr>
          </a:p>
        </p:txBody>
      </p:sp>
      <p:sp>
        <p:nvSpPr>
          <p:cNvPr id="5" name="Dikdörtgen 4"/>
          <p:cNvSpPr/>
          <p:nvPr/>
        </p:nvSpPr>
        <p:spPr>
          <a:xfrm>
            <a:off x="6311900" y="1895345"/>
            <a:ext cx="4940300" cy="4524315"/>
          </a:xfrm>
          <a:prstGeom prst="rect">
            <a:avLst/>
          </a:prstGeom>
        </p:spPr>
        <p:txBody>
          <a:bodyPr wrap="square">
            <a:spAutoFit/>
          </a:bodyPr>
          <a:lstStyle/>
          <a:p>
            <a:pPr algn="just"/>
            <a:r>
              <a:rPr lang="tr-TR" dirty="0"/>
              <a:t>Bölümümüzün bulunduğu </a:t>
            </a:r>
            <a:r>
              <a:rPr lang="tr-TR" dirty="0" err="1"/>
              <a:t>Kutlubey</a:t>
            </a:r>
            <a:r>
              <a:rPr lang="tr-TR" dirty="0"/>
              <a:t> </a:t>
            </a:r>
            <a:r>
              <a:rPr lang="tr-TR" dirty="0" smtClean="0"/>
              <a:t>Kampüsü’nde Öğrenci </a:t>
            </a:r>
            <a:r>
              <a:rPr lang="tr-TR" dirty="0"/>
              <a:t>ve Personel Yemekhanesi Binası bulunmaktadır. </a:t>
            </a:r>
            <a:endParaRPr lang="tr-TR" dirty="0" smtClean="0"/>
          </a:p>
          <a:p>
            <a:pPr algn="just"/>
            <a:endParaRPr lang="tr-TR" dirty="0"/>
          </a:p>
          <a:p>
            <a:pPr algn="just"/>
            <a:r>
              <a:rPr lang="tr-TR" dirty="0" smtClean="0"/>
              <a:t>Üniversitemizde </a:t>
            </a:r>
            <a:r>
              <a:rPr lang="tr-TR" dirty="0"/>
              <a:t>yemek hizmetleri  Ağdacı Yerleşkesinde bulunan merkez  mutfağında üretimi yapılan yemekler diğer birimlerdeki yemekhanelerde 7 çeşitten 4 tercihli yemekten oluşan  menü şeklinde servisi yapılmaktadır</a:t>
            </a:r>
            <a:r>
              <a:rPr lang="tr-TR" dirty="0" smtClean="0"/>
              <a:t>.</a:t>
            </a:r>
          </a:p>
          <a:p>
            <a:pPr algn="just"/>
            <a:endParaRPr lang="tr-TR" dirty="0"/>
          </a:p>
          <a:p>
            <a:pPr algn="just"/>
            <a:r>
              <a:rPr lang="tr-TR" dirty="0" smtClean="0"/>
              <a:t>Kampüste </a:t>
            </a:r>
            <a:r>
              <a:rPr lang="tr-TR" dirty="0"/>
              <a:t>Personel ve Öğrencilerin yararlandığı yemekhanenin yanı sıra 200 kişi kapasiteli  iki öğrenci kantinde ve bir kafeteryada öğrenci ve personele yiyecek ve içecek servisi yapılmaktadır. </a:t>
            </a:r>
            <a:r>
              <a:rPr lang="tr-TR" dirty="0" smtClean="0">
                <a:latin typeface="Times New Roman" panose="02020603050405020304" pitchFamily="18" charset="0"/>
                <a:cs typeface="Times New Roman" panose="02020603050405020304" pitchFamily="18" charset="0"/>
              </a:rPr>
              <a:t>. </a:t>
            </a:r>
          </a:p>
          <a:p>
            <a:pPr algn="just"/>
            <a:endParaRPr lang="tr-TR" dirty="0">
              <a:latin typeface="Times New Roman" panose="02020603050405020304" pitchFamily="18" charset="0"/>
              <a:cs typeface="Times New Roman" panose="02020603050405020304" pitchFamily="18" charset="0"/>
            </a:endParaRPr>
          </a:p>
        </p:txBody>
      </p:sp>
      <p:pic>
        <p:nvPicPr>
          <p:cNvPr id="9" name="Resim 8"/>
          <p:cNvPicPr>
            <a:picLocks noChangeAspect="1"/>
          </p:cNvPicPr>
          <p:nvPr/>
        </p:nvPicPr>
        <p:blipFill>
          <a:blip r:embed="rId2"/>
          <a:stretch>
            <a:fillRect/>
          </a:stretch>
        </p:blipFill>
        <p:spPr>
          <a:xfrm>
            <a:off x="1449978" y="1791787"/>
            <a:ext cx="4454434" cy="4454434"/>
          </a:xfrm>
          <a:prstGeom prst="rect">
            <a:avLst/>
          </a:prstGeom>
        </p:spPr>
      </p:pic>
    </p:spTree>
    <p:extLst>
      <p:ext uri="{BB962C8B-B14F-4D97-AF65-F5344CB8AC3E}">
        <p14:creationId xmlns:p14="http://schemas.microsoft.com/office/powerpoint/2010/main" val="48022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dirty="0" smtClean="0">
                <a:latin typeface="Times New Roman" panose="02020603050405020304" pitchFamily="18" charset="0"/>
                <a:cs typeface="Times New Roman" panose="02020603050405020304" pitchFamily="18" charset="0"/>
              </a:rPr>
              <a:t>SPORTİF FAALİYETLER</a:t>
            </a:r>
            <a:endParaRPr lang="tr-TR" dirty="0">
              <a:latin typeface="Times New Roman" panose="02020603050405020304" pitchFamily="18" charset="0"/>
              <a:cs typeface="Times New Roman" panose="02020603050405020304" pitchFamily="18" charset="0"/>
            </a:endParaRPr>
          </a:p>
        </p:txBody>
      </p:sp>
      <p:pic>
        <p:nvPicPr>
          <p:cNvPr id="13314" name="Picture 2" descr="http://aday.bartin.edu.tr/handler/ResimGalerisi.ashx?dosyaId=12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300" y="2040327"/>
            <a:ext cx="3178845" cy="212026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ksdb.bartin.edu.tr/slider/8a60a91de2424fc0ada8ce52560e5ae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4392566"/>
            <a:ext cx="3177162" cy="2109834"/>
          </a:xfrm>
          <a:prstGeom prst="rect">
            <a:avLst/>
          </a:prstGeom>
          <a:noFill/>
          <a:extLst>
            <a:ext uri="{909E8E84-426E-40DD-AFC4-6F175D3DCCD1}">
              <a14:hiddenFill xmlns:a14="http://schemas.microsoft.com/office/drawing/2010/main">
                <a:solidFill>
                  <a:srgbClr val="FFFFFF"/>
                </a:solidFill>
              </a14:hiddenFill>
            </a:ext>
          </a:extLst>
        </p:spPr>
      </p:pic>
      <p:sp>
        <p:nvSpPr>
          <p:cNvPr id="8" name="6 Metin kutusu"/>
          <p:cNvSpPr txBox="1">
            <a:spLocks noChangeArrowheads="1"/>
          </p:cNvSpPr>
          <p:nvPr/>
        </p:nvSpPr>
        <p:spPr bwMode="auto">
          <a:xfrm>
            <a:off x="5721531" y="1789611"/>
            <a:ext cx="473215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Ø"/>
            </a:pPr>
            <a:endParaRPr lang="tr-TR" altLang="tr-TR" dirty="0" smtClean="0">
              <a:latin typeface="Times New Roman" panose="02020603050405020304" pitchFamily="18" charset="0"/>
              <a:cs typeface="Times New Roman" panose="02020603050405020304" pitchFamily="18" charset="0"/>
            </a:endParaRPr>
          </a:p>
          <a:p>
            <a:pPr marL="285750" indent="-285750" eaLnBrk="1" hangingPunct="1">
              <a:buFont typeface="Wingdings" panose="05000000000000000000" pitchFamily="2" charset="2"/>
              <a:buChar char="Ø"/>
            </a:pPr>
            <a:r>
              <a:rPr lang="tr-TR" dirty="0"/>
              <a:t>Üniversitemizde sosyal, kültürel ve sportif faaliyetler desteklenmektedir. </a:t>
            </a:r>
            <a:endParaRPr lang="tr-TR" dirty="0" smtClean="0"/>
          </a:p>
          <a:p>
            <a:pPr marL="285750" indent="-285750" eaLnBrk="1" hangingPunct="1">
              <a:buFont typeface="Wingdings" panose="05000000000000000000" pitchFamily="2" charset="2"/>
              <a:buChar char="Ø"/>
            </a:pPr>
            <a:endParaRPr lang="tr-TR" dirty="0" smtClean="0"/>
          </a:p>
          <a:p>
            <a:pPr marL="285750" indent="-285750" eaLnBrk="1" hangingPunct="1">
              <a:buFont typeface="Wingdings" panose="05000000000000000000" pitchFamily="2" charset="2"/>
              <a:buChar char="Ø"/>
            </a:pPr>
            <a:r>
              <a:rPr lang="tr-TR" dirty="0" err="1" smtClean="0"/>
              <a:t>Kutlubey</a:t>
            </a:r>
            <a:r>
              <a:rPr lang="tr-TR" dirty="0" smtClean="0"/>
              <a:t> </a:t>
            </a:r>
            <a:r>
              <a:rPr lang="tr-TR" dirty="0"/>
              <a:t>kampüsünde Spor Bilimleri Fakültesi binası içinde yer alan </a:t>
            </a:r>
            <a:r>
              <a:rPr lang="tr-TR" dirty="0" err="1"/>
              <a:t>fitness</a:t>
            </a:r>
            <a:r>
              <a:rPr lang="tr-TR" dirty="0"/>
              <a:t> salonu üniversitemizin akademik ve idari personeli ile öğrencilerine açıktır. </a:t>
            </a:r>
            <a:endParaRPr lang="tr-TR" dirty="0" smtClean="0"/>
          </a:p>
          <a:p>
            <a:pPr marL="285750" indent="-285750" eaLnBrk="1" hangingPunct="1">
              <a:buFont typeface="Wingdings" panose="05000000000000000000" pitchFamily="2" charset="2"/>
              <a:buChar char="Ø"/>
            </a:pPr>
            <a:endParaRPr lang="tr-TR" dirty="0" smtClean="0"/>
          </a:p>
          <a:p>
            <a:pPr marL="285750" indent="-285750" eaLnBrk="1" hangingPunct="1">
              <a:buFont typeface="Wingdings" panose="05000000000000000000" pitchFamily="2" charset="2"/>
              <a:buChar char="Ø"/>
            </a:pPr>
            <a:r>
              <a:rPr lang="tr-TR" dirty="0" smtClean="0"/>
              <a:t>Ayrıca</a:t>
            </a:r>
            <a:r>
              <a:rPr lang="tr-TR" dirty="0"/>
              <a:t>, üniversite bünyesinde 4 adet kapalı salon, bir </a:t>
            </a:r>
            <a:r>
              <a:rPr lang="tr-TR" altLang="tr-TR" dirty="0">
                <a:latin typeface="Times New Roman" panose="02020603050405020304" pitchFamily="18" charset="0"/>
                <a:cs typeface="Times New Roman" panose="02020603050405020304" pitchFamily="18" charset="0"/>
              </a:rPr>
              <a:t>adet FİFA onaylı </a:t>
            </a:r>
            <a:r>
              <a:rPr lang="tr-TR" dirty="0" smtClean="0"/>
              <a:t>açık </a:t>
            </a:r>
            <a:r>
              <a:rPr lang="tr-TR" dirty="0"/>
              <a:t>futbol sahası tesisi, tenis, voleybol ve basketbol tesisleri yer </a:t>
            </a:r>
            <a:r>
              <a:rPr lang="tr-TR" dirty="0" smtClean="0"/>
              <a:t>almaktadır</a:t>
            </a:r>
          </a:p>
        </p:txBody>
      </p:sp>
    </p:spTree>
    <p:extLst>
      <p:ext uri="{BB962C8B-B14F-4D97-AF65-F5344CB8AC3E}">
        <p14:creationId xmlns:p14="http://schemas.microsoft.com/office/powerpoint/2010/main" val="407652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smtClean="0"/>
              <a:t>ÖĞRENCİ KULÜPLERİ</a:t>
            </a:r>
            <a:endParaRPr lang="en-US" dirty="0"/>
          </a:p>
        </p:txBody>
      </p:sp>
      <p:sp>
        <p:nvSpPr>
          <p:cNvPr id="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
            </a:r>
            <a:br>
              <a:rPr kumimoji="0" lang="tr-TR" altLang="tr-TR" sz="1800" b="0" i="0" u="none" strike="noStrike" cap="none" normalizeH="0" baseline="0" smtClean="0">
                <a:ln>
                  <a:noFill/>
                </a:ln>
                <a:solidFill>
                  <a:schemeClr val="tx1"/>
                </a:solidFill>
                <a:effectLst/>
                <a:latin typeface="Arial" panose="020B0604020202020204" pitchFamily="34" charset="0"/>
              </a:rPr>
            </a:br>
            <a:endParaRPr kumimoji="0" lang="tr-TR" altLang="tr-TR" sz="1800" b="0" i="0" u="none" strike="noStrike" cap="none" normalizeH="0" baseline="0" smtClean="0">
              <a:ln>
                <a:noFill/>
              </a:ln>
              <a:solidFill>
                <a:schemeClr val="tx1"/>
              </a:solidFill>
              <a:effectLst/>
              <a:latin typeface="Arial" panose="020B0604020202020204" pitchFamily="34" charset="0"/>
            </a:endParaRPr>
          </a:p>
        </p:txBody>
      </p:sp>
      <p:pic>
        <p:nvPicPr>
          <p:cNvPr id="6" name="Resim 5"/>
          <p:cNvPicPr>
            <a:picLocks noChangeAspect="1"/>
          </p:cNvPicPr>
          <p:nvPr/>
        </p:nvPicPr>
        <p:blipFill>
          <a:blip r:embed="rId2"/>
          <a:stretch>
            <a:fillRect/>
          </a:stretch>
        </p:blipFill>
        <p:spPr>
          <a:xfrm>
            <a:off x="1326968" y="1763485"/>
            <a:ext cx="3845923" cy="4670049"/>
          </a:xfrm>
          <a:prstGeom prst="rect">
            <a:avLst/>
          </a:prstGeom>
        </p:spPr>
      </p:pic>
      <p:pic>
        <p:nvPicPr>
          <p:cNvPr id="7" name="Resim 6"/>
          <p:cNvPicPr>
            <a:picLocks noChangeAspect="1"/>
          </p:cNvPicPr>
          <p:nvPr/>
        </p:nvPicPr>
        <p:blipFill>
          <a:blip r:embed="rId3"/>
          <a:stretch>
            <a:fillRect/>
          </a:stretch>
        </p:blipFill>
        <p:spPr>
          <a:xfrm>
            <a:off x="6557555" y="1763485"/>
            <a:ext cx="4227582" cy="4675418"/>
          </a:xfrm>
          <a:prstGeom prst="rect">
            <a:avLst/>
          </a:prstGeom>
        </p:spPr>
      </p:pic>
    </p:spTree>
    <p:extLst>
      <p:ext uri="{BB962C8B-B14F-4D97-AF65-F5344CB8AC3E}">
        <p14:creationId xmlns:p14="http://schemas.microsoft.com/office/powerpoint/2010/main" val="20878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smtClean="0"/>
              <a:t>ÖĞRENCİ KULÜPLERİ</a:t>
            </a:r>
            <a:endParaRPr lang="en-US" dirty="0"/>
          </a:p>
        </p:txBody>
      </p:sp>
      <p:sp>
        <p:nvSpPr>
          <p:cNvPr id="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
            </a:r>
            <a:br>
              <a:rPr kumimoji="0" lang="tr-TR" altLang="tr-TR" sz="1800" b="0" i="0" u="none" strike="noStrike" cap="none" normalizeH="0" baseline="0" smtClean="0">
                <a:ln>
                  <a:noFill/>
                </a:ln>
                <a:solidFill>
                  <a:schemeClr val="tx1"/>
                </a:solidFill>
                <a:effectLst/>
                <a:latin typeface="Arial" panose="020B0604020202020204" pitchFamily="34" charset="0"/>
              </a:rPr>
            </a:br>
            <a:endParaRPr kumimoji="0" lang="tr-TR" altLang="tr-TR" sz="1800" b="0" i="0" u="none" strike="noStrike" cap="none" normalizeH="0" baseline="0" smtClean="0">
              <a:ln>
                <a:noFill/>
              </a:ln>
              <a:solidFill>
                <a:schemeClr val="tx1"/>
              </a:solidFill>
              <a:effectLst/>
              <a:latin typeface="Arial" panose="020B0604020202020204" pitchFamily="34" charset="0"/>
            </a:endParaRPr>
          </a:p>
        </p:txBody>
      </p:sp>
      <p:pic>
        <p:nvPicPr>
          <p:cNvPr id="8" name="Resim 7"/>
          <p:cNvPicPr>
            <a:picLocks noChangeAspect="1"/>
          </p:cNvPicPr>
          <p:nvPr/>
        </p:nvPicPr>
        <p:blipFill>
          <a:blip r:embed="rId2"/>
          <a:stretch>
            <a:fillRect/>
          </a:stretch>
        </p:blipFill>
        <p:spPr>
          <a:xfrm>
            <a:off x="1234764" y="1567543"/>
            <a:ext cx="4160195" cy="4764668"/>
          </a:xfrm>
          <a:prstGeom prst="rect">
            <a:avLst/>
          </a:prstGeom>
        </p:spPr>
      </p:pic>
      <p:pic>
        <p:nvPicPr>
          <p:cNvPr id="2" name="Resim 1"/>
          <p:cNvPicPr>
            <a:picLocks noChangeAspect="1"/>
          </p:cNvPicPr>
          <p:nvPr/>
        </p:nvPicPr>
        <p:blipFill>
          <a:blip r:embed="rId3"/>
          <a:stretch>
            <a:fillRect/>
          </a:stretch>
        </p:blipFill>
        <p:spPr>
          <a:xfrm>
            <a:off x="6226764" y="1567543"/>
            <a:ext cx="4467225" cy="3819525"/>
          </a:xfrm>
          <a:prstGeom prst="rect">
            <a:avLst/>
          </a:prstGeom>
        </p:spPr>
      </p:pic>
    </p:spTree>
    <p:extLst>
      <p:ext uri="{BB962C8B-B14F-4D97-AF65-F5344CB8AC3E}">
        <p14:creationId xmlns:p14="http://schemas.microsoft.com/office/powerpoint/2010/main" val="28525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smtClean="0"/>
              <a:t>FELSEFE KULÜBÜ</a:t>
            </a:r>
            <a:endParaRPr lang="tr-TR" dirty="0"/>
          </a:p>
        </p:txBody>
      </p:sp>
      <p:sp>
        <p:nvSpPr>
          <p:cNvPr id="4" name="Metin kutusu 3"/>
          <p:cNvSpPr txBox="1"/>
          <p:nvPr/>
        </p:nvSpPr>
        <p:spPr>
          <a:xfrm>
            <a:off x="561340" y="1732643"/>
            <a:ext cx="11252200" cy="4662815"/>
          </a:xfrm>
          <a:prstGeom prst="rect">
            <a:avLst/>
          </a:prstGeom>
          <a:noFill/>
        </p:spPr>
        <p:txBody>
          <a:bodyPr wrap="square" rtlCol="0">
            <a:spAutoFit/>
          </a:bodyPr>
          <a:lstStyle/>
          <a:p>
            <a:pPr>
              <a:lnSpc>
                <a:spcPct val="150000"/>
              </a:lnSpc>
            </a:pPr>
            <a:r>
              <a:rPr lang="tr-TR" dirty="0" smtClean="0">
                <a:latin typeface="Times New Roman" panose="02020603050405020304" pitchFamily="18" charset="0"/>
                <a:cs typeface="Times New Roman" panose="02020603050405020304" pitchFamily="18" charset="0"/>
              </a:rPr>
              <a:t>Felsefe Kulübü 2015-2016 </a:t>
            </a:r>
            <a:r>
              <a:rPr lang="tr-TR" dirty="0">
                <a:latin typeface="Times New Roman" panose="02020603050405020304" pitchFamily="18" charset="0"/>
                <a:cs typeface="Times New Roman" panose="02020603050405020304" pitchFamily="18" charset="0"/>
              </a:rPr>
              <a:t>Eğitim Öğretim Yılı Bahar </a:t>
            </a:r>
            <a:r>
              <a:rPr lang="tr-TR" dirty="0" smtClean="0">
                <a:latin typeface="Times New Roman" panose="02020603050405020304" pitchFamily="18" charset="0"/>
                <a:cs typeface="Times New Roman" panose="02020603050405020304" pitchFamily="18" charset="0"/>
              </a:rPr>
              <a:t>Döneminde 13.05.2016 </a:t>
            </a:r>
            <a:r>
              <a:rPr lang="tr-TR" dirty="0">
                <a:latin typeface="Times New Roman" panose="02020603050405020304" pitchFamily="18" charset="0"/>
                <a:cs typeface="Times New Roman" panose="02020603050405020304" pitchFamily="18" charset="0"/>
              </a:rPr>
              <a:t>tarihinde kurulmuştur</a:t>
            </a:r>
            <a:r>
              <a:rPr lang="tr-TR" dirty="0" smtClean="0">
                <a:latin typeface="Times New Roman" panose="02020603050405020304" pitchFamily="18" charset="0"/>
                <a:cs typeface="Times New Roman" panose="02020603050405020304" pitchFamily="18" charset="0"/>
              </a:rPr>
              <a:t>.</a:t>
            </a:r>
          </a:p>
          <a:p>
            <a:pPr>
              <a:lnSpc>
                <a:spcPct val="150000"/>
              </a:lnSpc>
            </a:pPr>
            <a:r>
              <a:rPr lang="tr-TR" dirty="0" smtClean="0">
                <a:latin typeface="Times New Roman" panose="02020603050405020304" pitchFamily="18" charset="0"/>
                <a:cs typeface="Times New Roman" panose="02020603050405020304" pitchFamily="18" charset="0"/>
              </a:rPr>
              <a:t>Geçmiş yıllarda düzenlediğimiz bazı etkinliklerimiz;</a:t>
            </a:r>
          </a:p>
          <a:p>
            <a:pPr marL="285750" indent="-285750">
              <a:lnSpc>
                <a:spcPct val="150000"/>
              </a:lnSpc>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21 </a:t>
            </a:r>
            <a:r>
              <a:rPr lang="tr-TR" sz="1200" dirty="0">
                <a:latin typeface="Times New Roman" panose="02020603050405020304" pitchFamily="18" charset="0"/>
                <a:cs typeface="Times New Roman" panose="02020603050405020304" pitchFamily="18" charset="0"/>
              </a:rPr>
              <a:t>Ekim 2016 tarihinde Doç. Dr. Mehmet Vural’ın konuşmacı olarak katıldığı “Gazali Felsefesi” başlıklı bir konferans düzenlenmiştir. </a:t>
            </a:r>
            <a:endParaRPr lang="tr-TR" sz="1200"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25 Kasım </a:t>
            </a:r>
            <a:r>
              <a:rPr lang="tr-TR" sz="1200" dirty="0" smtClean="0">
                <a:latin typeface="Times New Roman" panose="02020603050405020304" pitchFamily="18" charset="0"/>
                <a:cs typeface="Times New Roman" panose="02020603050405020304" pitchFamily="18" charset="0"/>
              </a:rPr>
              <a:t>2016 tarihinde Agora ve 20 Mart 2018’de The </a:t>
            </a:r>
            <a:r>
              <a:rPr lang="tr-TR" sz="1200" dirty="0" err="1" smtClean="0">
                <a:latin typeface="Times New Roman" panose="02020603050405020304" pitchFamily="18" charset="0"/>
                <a:cs typeface="Times New Roman" panose="02020603050405020304" pitchFamily="18" charset="0"/>
              </a:rPr>
              <a:t>Theory</a:t>
            </a:r>
            <a:r>
              <a:rPr lang="tr-TR" sz="1200" dirty="0" smtClean="0">
                <a:latin typeface="Times New Roman" panose="02020603050405020304" pitchFamily="18" charset="0"/>
                <a:cs typeface="Times New Roman" panose="02020603050405020304" pitchFamily="18" charset="0"/>
              </a:rPr>
              <a:t> of </a:t>
            </a:r>
            <a:r>
              <a:rPr lang="tr-TR" sz="1200" dirty="0" err="1" smtClean="0">
                <a:latin typeface="Times New Roman" panose="02020603050405020304" pitchFamily="18" charset="0"/>
                <a:cs typeface="Times New Roman" panose="02020603050405020304" pitchFamily="18" charset="0"/>
              </a:rPr>
              <a:t>Everything</a:t>
            </a:r>
            <a:r>
              <a:rPr lang="tr-TR" sz="1200" dirty="0">
                <a:latin typeface="Times New Roman" panose="02020603050405020304" pitchFamily="18" charset="0"/>
                <a:cs typeface="Times New Roman" panose="02020603050405020304" pitchFamily="18" charset="0"/>
              </a:rPr>
              <a:t> </a:t>
            </a:r>
            <a:r>
              <a:rPr lang="tr-TR" sz="1200" dirty="0" smtClean="0">
                <a:latin typeface="Times New Roman" panose="02020603050405020304" pitchFamily="18" charset="0"/>
                <a:cs typeface="Times New Roman" panose="02020603050405020304" pitchFamily="18" charset="0"/>
              </a:rPr>
              <a:t>filmlerinin </a:t>
            </a:r>
            <a:r>
              <a:rPr lang="tr-TR" sz="1200" dirty="0">
                <a:latin typeface="Times New Roman" panose="02020603050405020304" pitchFamily="18" charset="0"/>
                <a:cs typeface="Times New Roman" panose="02020603050405020304" pitchFamily="18" charset="0"/>
              </a:rPr>
              <a:t>gösterimi yapılmıştır. </a:t>
            </a:r>
            <a:endParaRPr lang="tr-TR" sz="1200"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Felsefe Kulübü her yıl Dünya Felsefe Günü etkinlikleri düzenlemektedir. Dünya Felsefe Günü etkinliklerimizde ilimizde bulunan liselerle iletişim kurarak kimi zaman onların davetiyle liselere giderek kimi zamanda onları okulumuza davet ederek etkinlikler yapılmaktadır. </a:t>
            </a:r>
            <a:endParaRPr lang="tr-TR" sz="1200"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11 Mayıs 2018 tarihinde Bahar Şenliklerinde kulübümüz stant açarak stantta satışa sunduğu gıda, takı vb. ürünlerden elde edilen gelirle T.C. Aile, Çalışma ve Sosyal Hizmetler Bakanlığı’na bağlı Bartın Sevgi Evlerinde bulunan çocuklara giyecek yardımı </a:t>
            </a:r>
            <a:r>
              <a:rPr lang="tr-TR" sz="1200" dirty="0" smtClean="0">
                <a:latin typeface="Times New Roman" panose="02020603050405020304" pitchFamily="18" charset="0"/>
                <a:cs typeface="Times New Roman" panose="02020603050405020304" pitchFamily="18" charset="0"/>
              </a:rPr>
              <a:t>yapmıştır.</a:t>
            </a:r>
          </a:p>
          <a:p>
            <a:pPr marL="285750" indent="-285750">
              <a:lnSpc>
                <a:spcPct val="150000"/>
              </a:lnSpc>
              <a:buFont typeface="Wingdings" panose="05000000000000000000" pitchFamily="2" charset="2"/>
              <a:buChar char="Ø"/>
            </a:pPr>
            <a:r>
              <a:rPr lang="tr-TR" sz="1200" dirty="0"/>
              <a:t>9 Mart 2019 tarihinde Dünya Kadınlar Günü’nü kentin kadınlarına karanfil dağıtarak </a:t>
            </a:r>
            <a:r>
              <a:rPr lang="tr-TR" sz="1200" dirty="0" smtClean="0"/>
              <a:t>kutlamıştır. 09.03.2020 </a:t>
            </a:r>
            <a:r>
              <a:rPr lang="tr-TR" sz="1200" dirty="0"/>
              <a:t>Pazartesi günü Felsefe Kulübü üyeleri Dünya Kadınlar Günü ve Yaşlılar Haftası kapsamında 75. Yıl Huzurevi sakinlerine bir ziyaret </a:t>
            </a:r>
            <a:r>
              <a:rPr lang="tr-TR" sz="1200" dirty="0" smtClean="0"/>
              <a:t>gerçekleştirmiştir</a:t>
            </a:r>
          </a:p>
          <a:p>
            <a:pPr marL="285750" indent="-285750">
              <a:lnSpc>
                <a:spcPct val="150000"/>
              </a:lnSpc>
              <a:buFont typeface="Wingdings" panose="05000000000000000000" pitchFamily="2" charset="2"/>
              <a:buChar char="Ø"/>
            </a:pPr>
            <a:r>
              <a:rPr lang="tr-TR" sz="1200" dirty="0"/>
              <a:t>D</a:t>
            </a:r>
            <a:r>
              <a:rPr lang="tr-TR" sz="1200" dirty="0" smtClean="0"/>
              <a:t>oğanın </a:t>
            </a:r>
            <a:r>
              <a:rPr lang="tr-TR" sz="1200" dirty="0"/>
              <a:t>korunması ve daha yeşil bir dünya için Bartın Üniversitesi’nde düzenlenen organizasyonlarda Felsefe Kulübü üyeleri aktif katılım sağlamıştır. 2016 yılında Kutlubey Kampüsünün ağaçlandırılması için düzenlenen fidan dikimi etkinliğine felsefe kulübü üyeleri de </a:t>
            </a:r>
            <a:r>
              <a:rPr lang="tr-TR" sz="1200" dirty="0" smtClean="0"/>
              <a:t>katılmıştır. Yine </a:t>
            </a:r>
            <a:r>
              <a:rPr lang="tr-TR" sz="1200" dirty="0"/>
              <a:t>11 Kasım 2019 tarihinde gerçekleştirilen Geleceğe Bir Nefes etkinliğinde Kutlubey Kampüsünde kulüp üyeleri fidan dikimi yapmıştır</a:t>
            </a:r>
            <a:endParaRPr lang="tr-TR" sz="12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Öğrencilerle birlikte kahvaltı etkinliği yapılmıştır. </a:t>
            </a:r>
            <a:endParaRPr lang="tr-TR" dirty="0" smtClean="0">
              <a:latin typeface="Times New Roman" panose="02020603050405020304" pitchFamily="18" charset="0"/>
              <a:cs typeface="Times New Roman" panose="02020603050405020304" pitchFamily="18" charset="0"/>
            </a:endParaRPr>
          </a:p>
          <a:p>
            <a:pPr>
              <a:lnSpc>
                <a:spcPct val="150000"/>
              </a:lnSpc>
            </a:pPr>
            <a:r>
              <a:rPr lang="tr-TR" dirty="0" smtClean="0">
                <a:latin typeface="Times New Roman" panose="02020603050405020304" pitchFamily="18" charset="0"/>
                <a:cs typeface="Times New Roman" panose="02020603050405020304" pitchFamily="18" charset="0"/>
              </a:rPr>
              <a:t>Bunun gibi faaliyetlerin devam etmesi planlanmaktadır.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552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dell\Desktop\Samsung S4 Fotoğrafları\bartın öğrenciler\IMG-20160511-WA0017.jpg"/>
          <p:cNvPicPr>
            <a:picLocks noChangeAspect="1" noChangeArrowheads="1"/>
          </p:cNvPicPr>
          <p:nvPr/>
        </p:nvPicPr>
        <p:blipFill>
          <a:blip r:embed="rId2"/>
          <a:srcRect/>
          <a:stretch>
            <a:fillRect/>
          </a:stretch>
        </p:blipFill>
        <p:spPr bwMode="auto">
          <a:xfrm>
            <a:off x="502857" y="1435100"/>
            <a:ext cx="3894506" cy="5192674"/>
          </a:xfrm>
          <a:prstGeom prst="rect">
            <a:avLst/>
          </a:prstGeom>
          <a:noFill/>
        </p:spPr>
      </p:pic>
      <p:pic>
        <p:nvPicPr>
          <p:cNvPr id="4" name="Picture 4" descr="C:\Users\dell\Desktop\Samsung S4 Fotoğrafları\bartın öğrenciler\IMG-20160511-WA0019.jpg"/>
          <p:cNvPicPr>
            <a:picLocks noChangeAspect="1" noChangeArrowheads="1"/>
          </p:cNvPicPr>
          <p:nvPr/>
        </p:nvPicPr>
        <p:blipFill>
          <a:blip r:embed="rId3"/>
          <a:srcRect/>
          <a:stretch>
            <a:fillRect/>
          </a:stretch>
        </p:blipFill>
        <p:spPr bwMode="auto">
          <a:xfrm>
            <a:off x="5345730" y="2206806"/>
            <a:ext cx="2879947" cy="3839929"/>
          </a:xfrm>
          <a:prstGeom prst="rect">
            <a:avLst/>
          </a:prstGeom>
          <a:noFill/>
        </p:spPr>
      </p:pic>
      <p:pic>
        <p:nvPicPr>
          <p:cNvPr id="5" name="Picture 2" descr="C:\Users\dell\Desktop\Samsung S4 Fotoğrafları\bartın öğrenciler\IMG-20160511-WA0014.jpg"/>
          <p:cNvPicPr>
            <a:picLocks noChangeAspect="1" noChangeArrowheads="1"/>
          </p:cNvPicPr>
          <p:nvPr/>
        </p:nvPicPr>
        <p:blipFill>
          <a:blip r:embed="rId4"/>
          <a:srcRect/>
          <a:stretch>
            <a:fillRect/>
          </a:stretch>
        </p:blipFill>
        <p:spPr bwMode="auto">
          <a:xfrm>
            <a:off x="8788400" y="1759227"/>
            <a:ext cx="3156725" cy="2367544"/>
          </a:xfrm>
          <a:prstGeom prst="rect">
            <a:avLst/>
          </a:prstGeom>
          <a:noFill/>
        </p:spPr>
      </p:pic>
      <p:pic>
        <p:nvPicPr>
          <p:cNvPr id="6" name="Picture 5" descr="C:\Users\dell\Desktop\Samsung S4 Fotoğrafları\bartın öğrenciler\IMG-20160511-WA0021.jpg"/>
          <p:cNvPicPr>
            <a:picLocks noChangeAspect="1" noChangeArrowheads="1"/>
          </p:cNvPicPr>
          <p:nvPr/>
        </p:nvPicPr>
        <p:blipFill>
          <a:blip r:embed="rId5"/>
          <a:srcRect/>
          <a:stretch>
            <a:fillRect/>
          </a:stretch>
        </p:blipFill>
        <p:spPr bwMode="auto">
          <a:xfrm>
            <a:off x="8788400" y="4311030"/>
            <a:ext cx="3156725" cy="2367544"/>
          </a:xfrm>
          <a:prstGeom prst="rect">
            <a:avLst/>
          </a:prstGeom>
          <a:noFill/>
        </p:spPr>
      </p:pic>
    </p:spTree>
    <p:extLst>
      <p:ext uri="{BB962C8B-B14F-4D97-AF65-F5344CB8AC3E}">
        <p14:creationId xmlns:p14="http://schemas.microsoft.com/office/powerpoint/2010/main" val="102987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2178458"/>
            <a:ext cx="5264150" cy="3948886"/>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94" y="2178458"/>
            <a:ext cx="5923329" cy="3948886"/>
          </a:xfrm>
          <a:prstGeom prst="rect">
            <a:avLst/>
          </a:prstGeom>
        </p:spPr>
      </p:pic>
    </p:spTree>
    <p:extLst>
      <p:ext uri="{BB962C8B-B14F-4D97-AF65-F5344CB8AC3E}">
        <p14:creationId xmlns:p14="http://schemas.microsoft.com/office/powerpoint/2010/main" val="397285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oAutofit/>
          </a:bodyPr>
          <a:lstStyle/>
          <a:p>
            <a:r>
              <a:rPr lang="tr-TR" sz="4000" dirty="0" smtClean="0"/>
              <a:t>ÖĞRENCİ ODAKLI ÜNİVERSİTE</a:t>
            </a:r>
            <a:endParaRPr lang="en-US" sz="4000" dirty="0"/>
          </a:p>
        </p:txBody>
      </p:sp>
      <p:pic>
        <p:nvPicPr>
          <p:cNvPr id="7" name="Resim 6"/>
          <p:cNvPicPr>
            <a:picLocks noChangeAspect="1"/>
          </p:cNvPicPr>
          <p:nvPr/>
        </p:nvPicPr>
        <p:blipFill>
          <a:blip r:embed="rId2"/>
          <a:stretch>
            <a:fillRect/>
          </a:stretch>
        </p:blipFill>
        <p:spPr>
          <a:xfrm>
            <a:off x="1838868" y="1522639"/>
            <a:ext cx="8860589" cy="4865098"/>
          </a:xfrm>
          <a:prstGeom prst="rect">
            <a:avLst/>
          </a:prstGeom>
        </p:spPr>
      </p:pic>
    </p:spTree>
    <p:extLst>
      <p:ext uri="{BB962C8B-B14F-4D97-AF65-F5344CB8AC3E}">
        <p14:creationId xmlns:p14="http://schemas.microsoft.com/office/powerpoint/2010/main" val="32524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ünya Felsefe Günü Kutland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586811"/>
            <a:ext cx="6264292" cy="3267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dell\Desktop\Samsung S4 Fotoğrafları\bartın öğrenciler\IMG-20160511-WA0026.jpg"/>
          <p:cNvPicPr>
            <a:picLocks noChangeAspect="1" noChangeArrowheads="1"/>
          </p:cNvPicPr>
          <p:nvPr/>
        </p:nvPicPr>
        <p:blipFill rotWithShape="1">
          <a:blip r:embed="rId3"/>
          <a:srcRect t="21323"/>
          <a:stretch/>
        </p:blipFill>
        <p:spPr bwMode="auto">
          <a:xfrm>
            <a:off x="6858000" y="2586811"/>
            <a:ext cx="5149300" cy="3267889"/>
          </a:xfrm>
          <a:prstGeom prst="rect">
            <a:avLst/>
          </a:prstGeom>
          <a:noFill/>
        </p:spPr>
      </p:pic>
    </p:spTree>
    <p:extLst>
      <p:ext uri="{BB962C8B-B14F-4D97-AF65-F5344CB8AC3E}">
        <p14:creationId xmlns:p14="http://schemas.microsoft.com/office/powerpoint/2010/main" val="202597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aday.bartin.edu.tr/handler/ResimGalerisi.ashx?dosyaId=125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00" y="1719801"/>
            <a:ext cx="3541712" cy="2362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aday.bartin.edu.tr/handler/ResimGalerisi.ashx?dosyaId=125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 y="4276715"/>
            <a:ext cx="3541713" cy="2362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aday.bartin.edu.tr/handler/ResimGalerisi.ashx?dosyaId=125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 y="1719802"/>
            <a:ext cx="3541713" cy="2362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day.bartin.edu.tr/handler/ResimGalerisi.ashx?dosyaId=1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1343" y="3095568"/>
            <a:ext cx="3541713" cy="236229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aday.bartin.edu.tr/handler/ResimGalerisi.ashx?dosyaId=125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4999" y="4276715"/>
            <a:ext cx="3541713" cy="2362295"/>
          </a:xfrm>
          <a:prstGeom prst="rect">
            <a:avLst/>
          </a:prstGeom>
          <a:noFill/>
          <a:extLst>
            <a:ext uri="{909E8E84-426E-40DD-AFC4-6F175D3DCCD1}">
              <a14:hiddenFill xmlns:a14="http://schemas.microsoft.com/office/drawing/2010/main">
                <a:solidFill>
                  <a:srgbClr val="FFFFFF"/>
                </a:solidFill>
              </a14:hiddenFill>
            </a:ext>
          </a:extLst>
        </p:spPr>
      </p:pic>
      <p:sp>
        <p:nvSpPr>
          <p:cNvPr id="6" name="Unvan 5"/>
          <p:cNvSpPr>
            <a:spLocks noGrp="1"/>
          </p:cNvSpPr>
          <p:nvPr>
            <p:ph type="title"/>
          </p:nvPr>
        </p:nvSpPr>
        <p:spPr/>
        <p:txBody>
          <a:bodyPr/>
          <a:lstStyle/>
          <a:p>
            <a:r>
              <a:rPr lang="en-US" dirty="0" smtClean="0"/>
              <a:t>BILIM, KÜLTÜR VE SPOR ŞENLIKLERI</a:t>
            </a:r>
            <a:endParaRPr lang="en-US" dirty="0"/>
          </a:p>
        </p:txBody>
      </p:sp>
    </p:spTree>
    <p:extLst>
      <p:ext uri="{BB962C8B-B14F-4D97-AF65-F5344CB8AC3E}">
        <p14:creationId xmlns:p14="http://schemas.microsoft.com/office/powerpoint/2010/main" val="136943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Psikolojik Danışma ve Rehberlik Uygulama ve Araştırma </a:t>
            </a:r>
            <a:r>
              <a:rPr lang="tr-TR" dirty="0" smtClean="0"/>
              <a:t/>
            </a:r>
            <a:br>
              <a:rPr lang="tr-TR" dirty="0" smtClean="0"/>
            </a:br>
            <a:r>
              <a:rPr lang="tr-TR" dirty="0" smtClean="0"/>
              <a:t>Merkezi </a:t>
            </a:r>
            <a:r>
              <a:rPr lang="tr-TR" dirty="0"/>
              <a:t>(PDREM)</a:t>
            </a:r>
            <a:br>
              <a:rPr lang="tr-TR" dirty="0"/>
            </a:br>
            <a:endParaRPr lang="tr-TR" dirty="0"/>
          </a:p>
        </p:txBody>
      </p:sp>
      <p:pic>
        <p:nvPicPr>
          <p:cNvPr id="4" name="İçerik Yer Tutucusu 3"/>
          <p:cNvPicPr>
            <a:picLocks noGrp="1" noChangeAspect="1"/>
          </p:cNvPicPr>
          <p:nvPr>
            <p:ph idx="1"/>
          </p:nvPr>
        </p:nvPicPr>
        <p:blipFill>
          <a:blip r:embed="rId2"/>
          <a:stretch>
            <a:fillRect/>
          </a:stretch>
        </p:blipFill>
        <p:spPr>
          <a:xfrm>
            <a:off x="1833311" y="1600200"/>
            <a:ext cx="8525378" cy="4572000"/>
          </a:xfrm>
          <a:prstGeom prst="rect">
            <a:avLst/>
          </a:prstGeom>
        </p:spPr>
      </p:pic>
    </p:spTree>
    <p:extLst>
      <p:ext uri="{BB962C8B-B14F-4D97-AF65-F5344CB8AC3E}">
        <p14:creationId xmlns:p14="http://schemas.microsoft.com/office/powerpoint/2010/main" val="305280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200" b="1" dirty="0" smtClean="0"/>
              <a:t>SIFIR  ATIK</a:t>
            </a:r>
            <a:endParaRPr lang="en-US" sz="3200" b="1" dirty="0"/>
          </a:p>
        </p:txBody>
      </p:sp>
      <p:pic>
        <p:nvPicPr>
          <p:cNvPr id="6" name="Resim 5"/>
          <p:cNvPicPr>
            <a:picLocks noChangeAspect="1"/>
          </p:cNvPicPr>
          <p:nvPr/>
        </p:nvPicPr>
        <p:blipFill>
          <a:blip r:embed="rId2"/>
          <a:stretch>
            <a:fillRect/>
          </a:stretch>
        </p:blipFill>
        <p:spPr>
          <a:xfrm>
            <a:off x="2314030" y="1475286"/>
            <a:ext cx="7513985" cy="5043079"/>
          </a:xfrm>
          <a:prstGeom prst="rect">
            <a:avLst/>
          </a:prstGeom>
        </p:spPr>
      </p:pic>
    </p:spTree>
    <p:extLst>
      <p:ext uri="{BB962C8B-B14F-4D97-AF65-F5344CB8AC3E}">
        <p14:creationId xmlns:p14="http://schemas.microsoft.com/office/powerpoint/2010/main" val="8917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200" b="1" dirty="0" smtClean="0"/>
              <a:t>SIFIR  ATIK</a:t>
            </a:r>
            <a:endParaRPr lang="en-US" sz="3200" b="1" dirty="0"/>
          </a:p>
        </p:txBody>
      </p:sp>
      <p:pic>
        <p:nvPicPr>
          <p:cNvPr id="2" name="Resim 1"/>
          <p:cNvPicPr>
            <a:picLocks noChangeAspect="1"/>
          </p:cNvPicPr>
          <p:nvPr/>
        </p:nvPicPr>
        <p:blipFill>
          <a:blip r:embed="rId2"/>
          <a:stretch>
            <a:fillRect/>
          </a:stretch>
        </p:blipFill>
        <p:spPr>
          <a:xfrm>
            <a:off x="1479504" y="1488623"/>
            <a:ext cx="9441037" cy="5003618"/>
          </a:xfrm>
          <a:prstGeom prst="rect">
            <a:avLst/>
          </a:prstGeom>
        </p:spPr>
      </p:pic>
    </p:spTree>
    <p:extLst>
      <p:ext uri="{BB962C8B-B14F-4D97-AF65-F5344CB8AC3E}">
        <p14:creationId xmlns:p14="http://schemas.microsoft.com/office/powerpoint/2010/main" val="15933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200" b="1" dirty="0" smtClean="0"/>
              <a:t>SIFIR  ATIK</a:t>
            </a:r>
            <a:endParaRPr lang="en-US" sz="3200" b="1" dirty="0"/>
          </a:p>
        </p:txBody>
      </p:sp>
      <p:pic>
        <p:nvPicPr>
          <p:cNvPr id="4" name="Resim 3"/>
          <p:cNvPicPr>
            <a:picLocks noChangeAspect="1"/>
          </p:cNvPicPr>
          <p:nvPr/>
        </p:nvPicPr>
        <p:blipFill>
          <a:blip r:embed="rId2"/>
          <a:stretch>
            <a:fillRect/>
          </a:stretch>
        </p:blipFill>
        <p:spPr>
          <a:xfrm>
            <a:off x="2218294" y="1468347"/>
            <a:ext cx="7957238" cy="5193711"/>
          </a:xfrm>
          <a:prstGeom prst="rect">
            <a:avLst/>
          </a:prstGeom>
        </p:spPr>
      </p:pic>
    </p:spTree>
    <p:extLst>
      <p:ext uri="{BB962C8B-B14F-4D97-AF65-F5344CB8AC3E}">
        <p14:creationId xmlns:p14="http://schemas.microsoft.com/office/powerpoint/2010/main" val="12865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200" b="1" dirty="0" smtClean="0"/>
              <a:t>SIFIR  ATIK</a:t>
            </a:r>
            <a:endParaRPr lang="en-US" sz="3200" b="1" dirty="0"/>
          </a:p>
        </p:txBody>
      </p:sp>
      <p:pic>
        <p:nvPicPr>
          <p:cNvPr id="4" name="Resim 3"/>
          <p:cNvPicPr>
            <a:picLocks noChangeAspect="1"/>
          </p:cNvPicPr>
          <p:nvPr/>
        </p:nvPicPr>
        <p:blipFill>
          <a:blip r:embed="rId2"/>
          <a:stretch>
            <a:fillRect/>
          </a:stretch>
        </p:blipFill>
        <p:spPr>
          <a:xfrm>
            <a:off x="2778578" y="1418816"/>
            <a:ext cx="6156416" cy="5265356"/>
          </a:xfrm>
          <a:prstGeom prst="rect">
            <a:avLst/>
          </a:prstGeom>
        </p:spPr>
      </p:pic>
    </p:spTree>
    <p:extLst>
      <p:ext uri="{BB962C8B-B14F-4D97-AF65-F5344CB8AC3E}">
        <p14:creationId xmlns:p14="http://schemas.microsoft.com/office/powerpoint/2010/main" val="9605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dirty="0" smtClean="0"/>
              <a:t>YÖNETİMLE İLETİŞİM  VE GERİ BİLDİRİM YOLLARI</a:t>
            </a:r>
            <a:endParaRPr lang="en-US" dirty="0"/>
          </a:p>
        </p:txBody>
      </p:sp>
    </p:spTree>
    <p:extLst>
      <p:ext uri="{BB962C8B-B14F-4D97-AF65-F5344CB8AC3E}">
        <p14:creationId xmlns:p14="http://schemas.microsoft.com/office/powerpoint/2010/main" val="39879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smtClean="0"/>
              <a:t>RİMER (Rektörlük İletişim Merkezi)</a:t>
            </a:r>
            <a:endParaRPr lang="tr-TR" dirty="0"/>
          </a:p>
        </p:txBody>
      </p:sp>
      <p:sp>
        <p:nvSpPr>
          <p:cNvPr id="6" name="Oval 5"/>
          <p:cNvSpPr/>
          <p:nvPr/>
        </p:nvSpPr>
        <p:spPr>
          <a:xfrm>
            <a:off x="9109074" y="4175592"/>
            <a:ext cx="491960" cy="3463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2"/>
          <p:cNvSpPr>
            <a:spLocks noChangeArrowheads="1"/>
          </p:cNvSpPr>
          <p:nvPr/>
        </p:nvSpPr>
        <p:spPr bwMode="auto">
          <a:xfrm>
            <a:off x="7797807" y="1538764"/>
            <a:ext cx="4254493" cy="41395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lvl="0" algn="just"/>
            <a:r>
              <a:rPr lang="tr-TR" dirty="0"/>
              <a:t>Rektörlük  İletişim  Merkezinin  (RİMER) ü</a:t>
            </a:r>
            <a:r>
              <a:rPr lang="tr-TR" dirty="0" smtClean="0"/>
              <a:t>st </a:t>
            </a:r>
            <a:r>
              <a:rPr lang="tr-TR" dirty="0"/>
              <a:t>yönetime ulaşmayı sürekli açık tutmak, şikâyet, görüş ve önerilere hızlı çözüm üretebilmek adına  faaliyet  gösteren  </a:t>
            </a:r>
            <a:r>
              <a:rPr lang="tr-TR" dirty="0" smtClean="0"/>
              <a:t>bir uygulama.  </a:t>
            </a:r>
          </a:p>
          <a:p>
            <a:pPr lvl="0" algn="just"/>
            <a:endParaRPr lang="tr-TR" dirty="0" smtClean="0"/>
          </a:p>
          <a:p>
            <a:pPr lvl="0" algn="just"/>
            <a:r>
              <a:rPr lang="tr-TR" dirty="0" smtClean="0"/>
              <a:t>RİMER sadece  </a:t>
            </a:r>
            <a:r>
              <a:rPr lang="tr-TR" dirty="0"/>
              <a:t>bir  şikâyet  hattı </a:t>
            </a:r>
            <a:r>
              <a:rPr lang="tr-TR" dirty="0" smtClean="0"/>
              <a:t>değil, </a:t>
            </a:r>
            <a:r>
              <a:rPr lang="tr-TR" dirty="0"/>
              <a:t>aynı zamanda öneri ve özellikle de memnuniyetlerin geri </a:t>
            </a:r>
            <a:r>
              <a:rPr lang="tr-TR" dirty="0" smtClean="0"/>
              <a:t>bildirimi konusunda kullanılması öngörülen bir iletişim kanalıdır.</a:t>
            </a:r>
            <a:endParaRPr lang="tr-TR" altLang="tr-TR" sz="13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tr-TR" altLang="tr-TR" sz="13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496388" y="2005857"/>
            <a:ext cx="6923314" cy="3892464"/>
          </a:xfrm>
          <a:prstGeom prst="rect">
            <a:avLst/>
          </a:prstGeom>
        </p:spPr>
      </p:pic>
      <p:cxnSp>
        <p:nvCxnSpPr>
          <p:cNvPr id="8" name="Düz Ok Bağlayıcısı 7"/>
          <p:cNvCxnSpPr/>
          <p:nvPr/>
        </p:nvCxnSpPr>
        <p:spPr>
          <a:xfrm flipH="1" flipV="1">
            <a:off x="1894114" y="1345474"/>
            <a:ext cx="2220686" cy="30653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868820" y="4282841"/>
            <a:ext cx="491960" cy="3463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595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509450"/>
            <a:ext cx="9980682" cy="663711"/>
          </a:xfrm>
        </p:spPr>
        <p:txBody>
          <a:bodyPr/>
          <a:lstStyle/>
          <a:p>
            <a:r>
              <a:rPr lang="tr-TR" dirty="0"/>
              <a:t>RİMER (Rektörlük İletişim Merkezi)</a:t>
            </a:r>
          </a:p>
        </p:txBody>
      </p:sp>
      <p:sp>
        <p:nvSpPr>
          <p:cNvPr id="3" name="İçerik Yer Tutucusu 2"/>
          <p:cNvSpPr>
            <a:spLocks noGrp="1"/>
          </p:cNvSpPr>
          <p:nvPr>
            <p:ph idx="1"/>
          </p:nvPr>
        </p:nvSpPr>
        <p:spPr/>
        <p:txBody>
          <a:bodyPr>
            <a:normAutofit lnSpcReduction="10000"/>
          </a:bodyPr>
          <a:lstStyle/>
          <a:p>
            <a:pPr algn="just" eaLnBrk="0" fontAlgn="base" hangingPunct="0">
              <a:lnSpc>
                <a:spcPct val="100000"/>
              </a:lnSpc>
              <a:spcBef>
                <a:spcPct val="0"/>
              </a:spcBef>
              <a:spcAft>
                <a:spcPct val="0"/>
              </a:spcAft>
            </a:pPr>
            <a:r>
              <a:rPr lang="tr-TR" altLang="tr-TR" dirty="0" smtClean="0">
                <a:solidFill>
                  <a:srgbClr val="000000"/>
                </a:solidFill>
                <a:latin typeface="Times New Roman" panose="02020603050405020304" pitchFamily="18" charset="0"/>
                <a:cs typeface="Times New Roman" panose="02020603050405020304" pitchFamily="18" charset="0"/>
              </a:rPr>
              <a:t> </a:t>
            </a:r>
            <a:r>
              <a:rPr lang="tr-TR" altLang="tr-TR" b="1" dirty="0">
                <a:solidFill>
                  <a:srgbClr val="000000"/>
                </a:solidFill>
                <a:latin typeface="Times New Roman" panose="02020603050405020304" pitchFamily="18" charset="0"/>
                <a:cs typeface="Times New Roman" panose="02020603050405020304" pitchFamily="18" charset="0"/>
              </a:rPr>
              <a:t>RİMER nedir</a:t>
            </a:r>
            <a:r>
              <a:rPr lang="tr-TR" altLang="tr-TR" b="1" dirty="0" smtClean="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00000"/>
              </a:lnSpc>
              <a:spcBef>
                <a:spcPct val="0"/>
              </a:spcBef>
              <a:spcAft>
                <a:spcPct val="0"/>
              </a:spcAft>
            </a:pPr>
            <a:r>
              <a:rPr lang="tr-TR" altLang="tr-TR" dirty="0" smtClean="0">
                <a:solidFill>
                  <a:srgbClr val="000000"/>
                </a:solidFill>
                <a:latin typeface="Times New Roman" panose="02020603050405020304" pitchFamily="18" charset="0"/>
                <a:cs typeface="Times New Roman" panose="02020603050405020304" pitchFamily="18" charset="0"/>
              </a:rPr>
              <a:t>Bartın </a:t>
            </a:r>
            <a:r>
              <a:rPr lang="tr-TR" altLang="tr-TR" dirty="0">
                <a:solidFill>
                  <a:srgbClr val="000000"/>
                </a:solidFill>
                <a:latin typeface="Times New Roman" panose="02020603050405020304" pitchFamily="18" charset="0"/>
                <a:cs typeface="Times New Roman" panose="02020603050405020304" pitchFamily="18" charset="0"/>
              </a:rPr>
              <a:t>Üniversitesi Rektörlük İletişim Merkezi (RİMER), yönetim ile üniversite mensupları arasındaki iletişim kanallarını Bu internet bağlantısı üzerinden kişisel bilgiler </a:t>
            </a:r>
            <a:r>
              <a:rPr lang="tr-TR" altLang="tr-TR" dirty="0" err="1">
                <a:solidFill>
                  <a:srgbClr val="000000"/>
                </a:solidFill>
                <a:latin typeface="Times New Roman" panose="02020603050405020304" pitchFamily="18" charset="0"/>
                <a:cs typeface="Times New Roman" panose="02020603050405020304" pitchFamily="18" charset="0"/>
              </a:rPr>
              <a:t>dosürekli</a:t>
            </a:r>
            <a:r>
              <a:rPr lang="tr-TR" altLang="tr-TR" dirty="0">
                <a:solidFill>
                  <a:srgbClr val="000000"/>
                </a:solidFill>
                <a:latin typeface="Times New Roman" panose="02020603050405020304" pitchFamily="18" charset="0"/>
                <a:cs typeface="Times New Roman" panose="02020603050405020304" pitchFamily="18" charset="0"/>
              </a:rPr>
              <a:t> açık tutmak ve Rektörlüğe müracaatların 24 saat gerçekleşmesini mümkün kılmak amacıyla kurulmuş bir sistemdir.  RİMER ile şikâyet, talep, görüş ve öneriler web sitesi üzerinden oluşturulan panelden kolayca iletilebilir.</a:t>
            </a:r>
            <a:endParaRPr lang="tr-TR" altLang="tr-TR" dirty="0">
              <a:latin typeface="Times New Roman" panose="02020603050405020304" pitchFamily="18" charset="0"/>
              <a:cs typeface="Times New Roman" panose="02020603050405020304" pitchFamily="18" charset="0"/>
            </a:endParaRPr>
          </a:p>
          <a:p>
            <a:pPr lvl="0" algn="just"/>
            <a:r>
              <a:rPr lang="tr-TR" altLang="tr-TR" b="1" dirty="0" err="1">
                <a:solidFill>
                  <a:srgbClr val="000000"/>
                </a:solidFill>
                <a:latin typeface="Times New Roman" panose="02020603050405020304" pitchFamily="18" charset="0"/>
                <a:cs typeface="Times New Roman" panose="02020603050405020304" pitchFamily="18" charset="0"/>
              </a:rPr>
              <a:t>RİMER’de</a:t>
            </a:r>
            <a:r>
              <a:rPr lang="tr-TR" altLang="tr-TR" b="1" dirty="0">
                <a:solidFill>
                  <a:srgbClr val="000000"/>
                </a:solidFill>
                <a:latin typeface="Times New Roman" panose="02020603050405020304" pitchFamily="18" charset="0"/>
                <a:cs typeface="Times New Roman" panose="02020603050405020304" pitchFamily="18" charset="0"/>
              </a:rPr>
              <a:t> müracaat nasıl yapılır?</a:t>
            </a:r>
            <a:endParaRPr lang="tr-TR" altLang="tr-TR" dirty="0">
              <a:latin typeface="Times New Roman" panose="02020603050405020304" pitchFamily="18" charset="0"/>
              <a:cs typeface="Times New Roman" panose="02020603050405020304" pitchFamily="18" charset="0"/>
            </a:endParaRPr>
          </a:p>
          <a:p>
            <a:pPr lvl="0" algn="just"/>
            <a:r>
              <a:rPr lang="tr-TR" altLang="tr-TR" dirty="0">
                <a:solidFill>
                  <a:srgbClr val="000000"/>
                </a:solidFill>
                <a:latin typeface="Times New Roman" panose="02020603050405020304" pitchFamily="18" charset="0"/>
                <a:cs typeface="Times New Roman" panose="02020603050405020304" pitchFamily="18" charset="0"/>
              </a:rPr>
              <a:t>RİMER üzerinden elektronik olarak yapılan başvurular Bartın Üniversitesi resmi internet sayfası </a:t>
            </a:r>
            <a:r>
              <a:rPr lang="tr-TR" altLang="tr-TR" dirty="0">
                <a:solidFill>
                  <a:srgbClr val="337AB7"/>
                </a:solidFill>
                <a:latin typeface="Times New Roman" panose="02020603050405020304" pitchFamily="18" charset="0"/>
                <a:cs typeface="Times New Roman" panose="02020603050405020304" pitchFamily="18" charset="0"/>
                <a:hlinkClick r:id="rId2"/>
              </a:rPr>
              <a:t>www.bartin.edu.tr</a:t>
            </a:r>
            <a:r>
              <a:rPr lang="tr-TR" altLang="tr-TR" dirty="0">
                <a:solidFill>
                  <a:srgbClr val="000000"/>
                </a:solidFill>
                <a:latin typeface="Times New Roman" panose="02020603050405020304" pitchFamily="18" charset="0"/>
                <a:cs typeface="Times New Roman" panose="02020603050405020304" pitchFamily="18" charset="0"/>
              </a:rPr>
              <a:t> üzerinden RİMER sekmesine tıklayarak gerçekleştirilebilir</a:t>
            </a:r>
            <a:r>
              <a:rPr lang="tr-TR" altLang="tr-TR" dirty="0" smtClean="0">
                <a:solidFill>
                  <a:srgbClr val="000000"/>
                </a:solidFill>
                <a:latin typeface="Times New Roman" panose="02020603050405020304" pitchFamily="18" charset="0"/>
                <a:cs typeface="Times New Roman" panose="02020603050405020304" pitchFamily="18" charset="0"/>
              </a:rPr>
              <a:t>. </a:t>
            </a:r>
            <a:r>
              <a:rPr lang="tr-TR" altLang="tr-TR" dirty="0" err="1" smtClean="0">
                <a:solidFill>
                  <a:srgbClr val="000000"/>
                </a:solidFill>
                <a:latin typeface="Times New Roman" panose="02020603050405020304" pitchFamily="18" charset="0"/>
                <a:cs typeface="Times New Roman" panose="02020603050405020304" pitchFamily="18" charset="0"/>
              </a:rPr>
              <a:t>ldurularak</a:t>
            </a:r>
            <a:r>
              <a:rPr lang="tr-TR" altLang="tr-TR" dirty="0">
                <a:solidFill>
                  <a:srgbClr val="000000"/>
                </a:solidFill>
                <a:latin typeface="Times New Roman" panose="02020603050405020304" pitchFamily="18" charset="0"/>
                <a:cs typeface="Times New Roman" panose="02020603050405020304" pitchFamily="18" charset="0"/>
              </a:rPr>
              <a:t>, konu belirtilip mesajın içeriği oluşturulabilir. Oluşturulan panelin sonundaki doğrulama kodu girildikten sonra mesaj gönderilebilmektedir.</a:t>
            </a:r>
            <a:endParaRPr lang="tr-TR" altLang="tr-TR"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pPr>
            <a:r>
              <a:rPr lang="tr-TR" altLang="tr-TR" b="1" dirty="0" err="1">
                <a:solidFill>
                  <a:srgbClr val="000000"/>
                </a:solidFill>
                <a:latin typeface="Times New Roman" panose="02020603050405020304" pitchFamily="18" charset="0"/>
                <a:cs typeface="Times New Roman" panose="02020603050405020304" pitchFamily="18" charset="0"/>
              </a:rPr>
              <a:t>RiMER’de</a:t>
            </a:r>
            <a:r>
              <a:rPr lang="tr-TR" altLang="tr-TR" b="1" dirty="0">
                <a:solidFill>
                  <a:srgbClr val="000000"/>
                </a:solidFill>
                <a:latin typeface="Times New Roman" panose="02020603050405020304" pitchFamily="18" charset="0"/>
                <a:cs typeface="Times New Roman" panose="02020603050405020304" pitchFamily="18" charset="0"/>
              </a:rPr>
              <a:t> yapılan müracaatlar ne zaman sonuçlanır?</a:t>
            </a:r>
            <a:endParaRPr lang="tr-TR" altLang="tr-TR"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pPr>
            <a:r>
              <a:rPr lang="tr-TR" altLang="tr-TR" dirty="0">
                <a:solidFill>
                  <a:srgbClr val="000000"/>
                </a:solidFill>
                <a:latin typeface="Times New Roman" panose="02020603050405020304" pitchFamily="18" charset="0"/>
                <a:cs typeface="Times New Roman" panose="02020603050405020304" pitchFamily="18" charset="0"/>
              </a:rPr>
              <a:t>RİMER üzerinden yapılan müracaatlar yönetim kanallarına ulaştırıldıktan sonra en kısa sürede geri dönüş gerçekleştirilebilmektedir.  </a:t>
            </a:r>
            <a:endParaRPr lang="tr-TR" dirty="0"/>
          </a:p>
        </p:txBody>
      </p:sp>
    </p:spTree>
    <p:extLst>
      <p:ext uri="{BB962C8B-B14F-4D97-AF65-F5344CB8AC3E}">
        <p14:creationId xmlns:p14="http://schemas.microsoft.com/office/powerpoint/2010/main" val="23187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04900" y="339634"/>
            <a:ext cx="9980682" cy="833528"/>
          </a:xfrm>
        </p:spPr>
        <p:txBody>
          <a:bodyPr rtlCol="0">
            <a:normAutofit/>
          </a:bodyPr>
          <a:lstStyle/>
          <a:p>
            <a:pPr rtl="0"/>
            <a:r>
              <a:rPr lang="tr" sz="4000" dirty="0" smtClean="0"/>
              <a:t>REKTÖRLÜK</a:t>
            </a:r>
            <a:endParaRPr lang="en-US" sz="4000" dirty="0"/>
          </a:p>
        </p:txBody>
      </p:sp>
      <p:sp>
        <p:nvSpPr>
          <p:cNvPr id="4" name="Metin Yer Tutucusu 3"/>
          <p:cNvSpPr>
            <a:spLocks noGrp="1"/>
          </p:cNvSpPr>
          <p:nvPr>
            <p:ph type="body" sz="half" idx="2"/>
          </p:nvPr>
        </p:nvSpPr>
        <p:spPr>
          <a:xfrm>
            <a:off x="7688586" y="1743892"/>
            <a:ext cx="3396996" cy="4572000"/>
          </a:xfrm>
        </p:spPr>
        <p:txBody>
          <a:bodyPr rtlCol="0">
            <a:normAutofit/>
          </a:bodyPr>
          <a:lstStyle/>
          <a:p>
            <a:pPr rtl="0"/>
            <a:r>
              <a:rPr lang="tr" sz="2800" dirty="0" smtClean="0"/>
              <a:t>Bartın Üniversitesi Rektörü</a:t>
            </a:r>
          </a:p>
          <a:p>
            <a:pPr rtl="0"/>
            <a:r>
              <a:rPr lang="tr" sz="2800" dirty="0" smtClean="0"/>
              <a:t>Prof.Dr. Orhan UZUN</a:t>
            </a:r>
            <a:endParaRPr lang="en-US" sz="2800" dirty="0"/>
          </a:p>
        </p:txBody>
      </p:sp>
      <p:pic>
        <p:nvPicPr>
          <p:cNvPr id="12" name="Resim Yer Tutucusu 11"/>
          <p:cNvPicPr>
            <a:picLocks noGrp="1" noChangeAspect="1"/>
          </p:cNvPicPr>
          <p:nvPr>
            <p:ph type="pic" idx="1"/>
          </p:nvPr>
        </p:nvPicPr>
        <p:blipFill>
          <a:blip r:embed="rId2"/>
          <a:srcRect l="488" r="488"/>
          <a:stretch>
            <a:fillRect/>
          </a:stretch>
        </p:blipFill>
        <p:spPr>
          <a:xfrm>
            <a:off x="592123" y="1743891"/>
            <a:ext cx="6430912" cy="4572001"/>
          </a:xfrm>
          <a:prstGeom prst="rect">
            <a:avLst/>
          </a:prstGeom>
        </p:spPr>
      </p:pic>
    </p:spTree>
    <p:extLst>
      <p:ext uri="{BB962C8B-B14F-4D97-AF65-F5344CB8AC3E}">
        <p14:creationId xmlns:p14="http://schemas.microsoft.com/office/powerpoint/2010/main" val="311720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90399" y="1351163"/>
            <a:ext cx="9877777" cy="3450696"/>
          </a:xfrm>
        </p:spPr>
        <p:txBody>
          <a:bodyPr/>
          <a:lstStyle/>
          <a:p>
            <a:r>
              <a:rPr lang="tr-TR" sz="1800" dirty="0" smtClean="0"/>
              <a:t>Birim web sayfalarında iletişimi güçlendirmek amacıyla kurulmuştur.</a:t>
            </a:r>
          </a:p>
          <a:p>
            <a:endParaRPr lang="en-US" dirty="0"/>
          </a:p>
        </p:txBody>
      </p:sp>
      <p:sp>
        <p:nvSpPr>
          <p:cNvPr id="3" name="Unvan 2"/>
          <p:cNvSpPr>
            <a:spLocks noGrp="1"/>
          </p:cNvSpPr>
          <p:nvPr>
            <p:ph type="title"/>
          </p:nvPr>
        </p:nvSpPr>
        <p:spPr/>
        <p:txBody>
          <a:bodyPr/>
          <a:lstStyle/>
          <a:p>
            <a:r>
              <a:rPr lang="tr-TR" b="1" dirty="0" smtClean="0"/>
              <a:t>BİZE ULAŞIN SAYFALARI</a:t>
            </a:r>
            <a:endParaRPr lang="en-US" b="1" dirty="0"/>
          </a:p>
        </p:txBody>
      </p:sp>
      <p:pic>
        <p:nvPicPr>
          <p:cNvPr id="5" name="Resim 4"/>
          <p:cNvPicPr>
            <a:picLocks noChangeAspect="1"/>
          </p:cNvPicPr>
          <p:nvPr/>
        </p:nvPicPr>
        <p:blipFill>
          <a:blip r:embed="rId2"/>
          <a:stretch>
            <a:fillRect/>
          </a:stretch>
        </p:blipFill>
        <p:spPr>
          <a:xfrm>
            <a:off x="935421" y="1755228"/>
            <a:ext cx="9034226" cy="5081752"/>
          </a:xfrm>
          <a:prstGeom prst="rect">
            <a:avLst/>
          </a:prstGeom>
        </p:spPr>
      </p:pic>
      <p:sp>
        <p:nvSpPr>
          <p:cNvPr id="7" name="Oval 6"/>
          <p:cNvSpPr/>
          <p:nvPr/>
        </p:nvSpPr>
        <p:spPr>
          <a:xfrm>
            <a:off x="935421" y="5843752"/>
            <a:ext cx="704193" cy="388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Sağ Ok 7"/>
          <p:cNvSpPr/>
          <p:nvPr/>
        </p:nvSpPr>
        <p:spPr>
          <a:xfrm>
            <a:off x="318621" y="5843752"/>
            <a:ext cx="462455" cy="3888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96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535576"/>
            <a:ext cx="9980682" cy="637585"/>
          </a:xfrm>
        </p:spPr>
        <p:txBody>
          <a:bodyPr/>
          <a:lstStyle/>
          <a:p>
            <a:r>
              <a:rPr lang="tr-TR" b="1" dirty="0" smtClean="0"/>
              <a:t>ANKETLER</a:t>
            </a:r>
            <a:endParaRPr lang="tr-TR" b="1" dirty="0"/>
          </a:p>
        </p:txBody>
      </p:sp>
      <p:sp>
        <p:nvSpPr>
          <p:cNvPr id="3" name="İçerik Yer Tutucusu 2"/>
          <p:cNvSpPr>
            <a:spLocks noGrp="1"/>
          </p:cNvSpPr>
          <p:nvPr>
            <p:ph idx="1"/>
          </p:nvPr>
        </p:nvSpPr>
        <p:spPr/>
        <p:txBody>
          <a:bodyPr>
            <a:normAutofit/>
          </a:bodyPr>
          <a:lstStyle/>
          <a:p>
            <a:pPr lvl="0"/>
            <a:r>
              <a:rPr lang="tr-TR" dirty="0"/>
              <a:t>Bartın Üniversitesi Kalite Koordinatörlüğü Ölçme Değerlendirme Alt Birimi tarafından </a:t>
            </a:r>
            <a:r>
              <a:rPr lang="tr-TR" dirty="0" smtClean="0">
                <a:solidFill>
                  <a:srgbClr val="FF0000"/>
                </a:solidFill>
              </a:rPr>
              <a:t>aralık </a:t>
            </a:r>
            <a:r>
              <a:rPr lang="tr-TR" dirty="0">
                <a:solidFill>
                  <a:srgbClr val="FF0000"/>
                </a:solidFill>
              </a:rPr>
              <a:t>a</a:t>
            </a:r>
            <a:r>
              <a:rPr lang="tr-TR" dirty="0" smtClean="0">
                <a:solidFill>
                  <a:srgbClr val="FF0000"/>
                </a:solidFill>
              </a:rPr>
              <a:t>yında </a:t>
            </a:r>
            <a:r>
              <a:rPr lang="tr-TR" b="1" dirty="0"/>
              <a:t>Öğrenci Memnuniyet Anketi </a:t>
            </a:r>
            <a:r>
              <a:rPr lang="tr-TR" dirty="0"/>
              <a:t>ve </a:t>
            </a:r>
            <a:r>
              <a:rPr lang="tr-TR" dirty="0">
                <a:solidFill>
                  <a:srgbClr val="FF0000"/>
                </a:solidFill>
              </a:rPr>
              <a:t>her ders dönemi sonunda </a:t>
            </a:r>
            <a:r>
              <a:rPr lang="tr-TR" dirty="0"/>
              <a:t>da </a:t>
            </a:r>
            <a:r>
              <a:rPr lang="tr-TR" b="1" dirty="0"/>
              <a:t>Ders Değerlendirme Anketi </a:t>
            </a:r>
            <a:r>
              <a:rPr lang="tr-TR" dirty="0" smtClean="0"/>
              <a:t>yapılmaktadır</a:t>
            </a:r>
            <a:r>
              <a:rPr lang="tr-TR" dirty="0"/>
              <a:t>. </a:t>
            </a:r>
            <a:endParaRPr lang="tr-TR" dirty="0" smtClean="0"/>
          </a:p>
          <a:p>
            <a:pPr lvl="0"/>
            <a:r>
              <a:rPr lang="tr-TR" dirty="0" smtClean="0"/>
              <a:t>Memnuniyet </a:t>
            </a:r>
            <a:r>
              <a:rPr lang="tr-TR" dirty="0"/>
              <a:t>anketi öğrencilerin Üniversite hakkındaki memnuniyet düzeylerini ölçmek için yapılan 4 alt bileşenden oluşan bir ankettir. Bunlar:</a:t>
            </a:r>
          </a:p>
          <a:p>
            <a:pPr lvl="0"/>
            <a:r>
              <a:rPr lang="tr-TR" dirty="0"/>
              <a:t>Akademik Yeterlilikler</a:t>
            </a:r>
          </a:p>
          <a:p>
            <a:pPr lvl="0"/>
            <a:r>
              <a:rPr lang="tr-TR" dirty="0"/>
              <a:t>Sosyal Etkinlikler ve Öğrenci Kulüplerinin yeterliliği</a:t>
            </a:r>
          </a:p>
          <a:p>
            <a:pPr lvl="0"/>
            <a:r>
              <a:rPr lang="tr-TR" dirty="0"/>
              <a:t>Kampüs ve Yaşam Alanları </a:t>
            </a:r>
          </a:p>
          <a:p>
            <a:pPr lvl="0"/>
            <a:r>
              <a:rPr lang="tr-TR" dirty="0"/>
              <a:t>Yönetim, İdari Birimler ve Öğrenci </a:t>
            </a:r>
            <a:r>
              <a:rPr lang="tr-TR" dirty="0" smtClean="0"/>
              <a:t>İlişkileri</a:t>
            </a:r>
          </a:p>
          <a:p>
            <a:pPr lvl="0"/>
            <a:r>
              <a:rPr lang="tr-TR" dirty="0"/>
              <a:t> </a:t>
            </a:r>
            <a:r>
              <a:rPr lang="tr-TR" dirty="0" smtClean="0"/>
              <a:t>Ayrıca dönem sonunda </a:t>
            </a:r>
            <a:r>
              <a:rPr lang="tr-TR" b="1" dirty="0"/>
              <a:t>Felsefe Bölümü </a:t>
            </a:r>
            <a:r>
              <a:rPr lang="tr-TR" b="1" dirty="0" smtClean="0"/>
              <a:t>Öğrenci </a:t>
            </a:r>
            <a:r>
              <a:rPr lang="tr-TR" b="1" dirty="0"/>
              <a:t>Memnuniyet Anketi </a:t>
            </a:r>
            <a:r>
              <a:rPr lang="tr-TR" dirty="0" smtClean="0"/>
              <a:t>uygulanmaktadır.</a:t>
            </a:r>
            <a:endParaRPr lang="tr-TR" dirty="0"/>
          </a:p>
        </p:txBody>
      </p:sp>
    </p:spTree>
    <p:extLst>
      <p:ext uri="{BB962C8B-B14F-4D97-AF65-F5344CB8AC3E}">
        <p14:creationId xmlns:p14="http://schemas.microsoft.com/office/powerpoint/2010/main" val="79926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ALKOL BAĞIMLILIĞI</a:t>
            </a:r>
            <a:endParaRPr lang="tr-TR" dirty="0"/>
          </a:p>
        </p:txBody>
      </p:sp>
      <p:pic>
        <p:nvPicPr>
          <p:cNvPr id="4" name="Resim 3"/>
          <p:cNvPicPr>
            <a:picLocks noChangeAspect="1"/>
          </p:cNvPicPr>
          <p:nvPr/>
        </p:nvPicPr>
        <p:blipFill>
          <a:blip r:embed="rId2"/>
          <a:stretch>
            <a:fillRect/>
          </a:stretch>
        </p:blipFill>
        <p:spPr>
          <a:xfrm>
            <a:off x="1712001" y="1507262"/>
            <a:ext cx="8766480" cy="4858388"/>
          </a:xfrm>
          <a:prstGeom prst="rect">
            <a:avLst/>
          </a:prstGeom>
        </p:spPr>
      </p:pic>
    </p:spTree>
    <p:extLst>
      <p:ext uri="{BB962C8B-B14F-4D97-AF65-F5344CB8AC3E}">
        <p14:creationId xmlns:p14="http://schemas.microsoft.com/office/powerpoint/2010/main" val="1567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ALKOL BAĞIMLILIĞI</a:t>
            </a:r>
            <a:endParaRPr lang="tr-TR" dirty="0"/>
          </a:p>
        </p:txBody>
      </p:sp>
      <p:pic>
        <p:nvPicPr>
          <p:cNvPr id="3" name="Resim 2"/>
          <p:cNvPicPr>
            <a:picLocks noChangeAspect="1"/>
          </p:cNvPicPr>
          <p:nvPr/>
        </p:nvPicPr>
        <p:blipFill>
          <a:blip r:embed="rId2"/>
          <a:stretch>
            <a:fillRect/>
          </a:stretch>
        </p:blipFill>
        <p:spPr>
          <a:xfrm>
            <a:off x="1523036" y="1414598"/>
            <a:ext cx="9144409" cy="5111936"/>
          </a:xfrm>
          <a:prstGeom prst="rect">
            <a:avLst/>
          </a:prstGeom>
        </p:spPr>
      </p:pic>
    </p:spTree>
    <p:extLst>
      <p:ext uri="{BB962C8B-B14F-4D97-AF65-F5344CB8AC3E}">
        <p14:creationId xmlns:p14="http://schemas.microsoft.com/office/powerpoint/2010/main" val="40510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ALKOL BAĞIMLILIĞI</a:t>
            </a:r>
            <a:endParaRPr lang="tr-TR" dirty="0"/>
          </a:p>
        </p:txBody>
      </p:sp>
      <p:pic>
        <p:nvPicPr>
          <p:cNvPr id="3" name="Resim 2"/>
          <p:cNvPicPr>
            <a:picLocks noChangeAspect="1"/>
          </p:cNvPicPr>
          <p:nvPr/>
        </p:nvPicPr>
        <p:blipFill>
          <a:blip r:embed="rId2"/>
          <a:stretch>
            <a:fillRect/>
          </a:stretch>
        </p:blipFill>
        <p:spPr>
          <a:xfrm>
            <a:off x="1789056" y="1502500"/>
            <a:ext cx="8612369" cy="4804179"/>
          </a:xfrm>
          <a:prstGeom prst="rect">
            <a:avLst/>
          </a:prstGeom>
        </p:spPr>
      </p:pic>
    </p:spTree>
    <p:extLst>
      <p:ext uri="{BB962C8B-B14F-4D97-AF65-F5344CB8AC3E}">
        <p14:creationId xmlns:p14="http://schemas.microsoft.com/office/powerpoint/2010/main" val="283803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TÜTÜN BAĞIMLILIĞI</a:t>
            </a:r>
            <a:endParaRPr lang="tr-TR" dirty="0"/>
          </a:p>
        </p:txBody>
      </p:sp>
      <p:pic>
        <p:nvPicPr>
          <p:cNvPr id="3" name="Resim 2"/>
          <p:cNvPicPr>
            <a:picLocks noChangeAspect="1"/>
          </p:cNvPicPr>
          <p:nvPr/>
        </p:nvPicPr>
        <p:blipFill>
          <a:blip r:embed="rId2"/>
          <a:stretch>
            <a:fillRect/>
          </a:stretch>
        </p:blipFill>
        <p:spPr>
          <a:xfrm>
            <a:off x="1604407" y="1426571"/>
            <a:ext cx="8981668" cy="4950333"/>
          </a:xfrm>
          <a:prstGeom prst="rect">
            <a:avLst/>
          </a:prstGeom>
        </p:spPr>
      </p:pic>
    </p:spTree>
    <p:extLst>
      <p:ext uri="{BB962C8B-B14F-4D97-AF65-F5344CB8AC3E}">
        <p14:creationId xmlns:p14="http://schemas.microsoft.com/office/powerpoint/2010/main" val="383221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TÜTÜN BAĞIMLILIĞI</a:t>
            </a:r>
            <a:endParaRPr lang="tr-TR" dirty="0"/>
          </a:p>
        </p:txBody>
      </p:sp>
      <p:pic>
        <p:nvPicPr>
          <p:cNvPr id="4" name="Resim 3"/>
          <p:cNvPicPr>
            <a:picLocks noChangeAspect="1"/>
          </p:cNvPicPr>
          <p:nvPr/>
        </p:nvPicPr>
        <p:blipFill>
          <a:blip r:embed="rId2"/>
          <a:stretch>
            <a:fillRect/>
          </a:stretch>
        </p:blipFill>
        <p:spPr>
          <a:xfrm>
            <a:off x="1432753" y="1420042"/>
            <a:ext cx="9324975" cy="5219700"/>
          </a:xfrm>
          <a:prstGeom prst="rect">
            <a:avLst/>
          </a:prstGeom>
        </p:spPr>
      </p:pic>
    </p:spTree>
    <p:extLst>
      <p:ext uri="{BB962C8B-B14F-4D97-AF65-F5344CB8AC3E}">
        <p14:creationId xmlns:p14="http://schemas.microsoft.com/office/powerpoint/2010/main" val="320952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TÜTÜN BAĞIMLILIĞI</a:t>
            </a:r>
            <a:endParaRPr lang="tr-TR" dirty="0"/>
          </a:p>
        </p:txBody>
      </p:sp>
      <p:pic>
        <p:nvPicPr>
          <p:cNvPr id="4" name="Resim 3"/>
          <p:cNvPicPr>
            <a:picLocks noChangeAspect="1"/>
          </p:cNvPicPr>
          <p:nvPr/>
        </p:nvPicPr>
        <p:blipFill>
          <a:blip r:embed="rId2"/>
          <a:stretch>
            <a:fillRect/>
          </a:stretch>
        </p:blipFill>
        <p:spPr>
          <a:xfrm>
            <a:off x="1437516" y="1517605"/>
            <a:ext cx="9315450" cy="5076825"/>
          </a:xfrm>
          <a:prstGeom prst="rect">
            <a:avLst/>
          </a:prstGeom>
        </p:spPr>
      </p:pic>
    </p:spTree>
    <p:extLst>
      <p:ext uri="{BB962C8B-B14F-4D97-AF65-F5344CB8AC3E}">
        <p14:creationId xmlns:p14="http://schemas.microsoft.com/office/powerpoint/2010/main" val="278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UYUŞTURUCU BAĞIMLILIĞI</a:t>
            </a:r>
            <a:endParaRPr lang="tr-TR" dirty="0"/>
          </a:p>
        </p:txBody>
      </p:sp>
      <p:pic>
        <p:nvPicPr>
          <p:cNvPr id="3" name="Resim 2"/>
          <p:cNvPicPr>
            <a:picLocks noChangeAspect="1"/>
          </p:cNvPicPr>
          <p:nvPr/>
        </p:nvPicPr>
        <p:blipFill>
          <a:blip r:embed="rId2"/>
          <a:stretch>
            <a:fillRect/>
          </a:stretch>
        </p:blipFill>
        <p:spPr>
          <a:xfrm>
            <a:off x="1285202" y="1372321"/>
            <a:ext cx="9620077" cy="5342024"/>
          </a:xfrm>
          <a:prstGeom prst="rect">
            <a:avLst/>
          </a:prstGeom>
        </p:spPr>
      </p:pic>
    </p:spTree>
    <p:extLst>
      <p:ext uri="{BB962C8B-B14F-4D97-AF65-F5344CB8AC3E}">
        <p14:creationId xmlns:p14="http://schemas.microsoft.com/office/powerpoint/2010/main" val="16292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UYUŞTURUCU BAĞIMLILIĞI</a:t>
            </a:r>
            <a:endParaRPr lang="tr-TR" dirty="0"/>
          </a:p>
        </p:txBody>
      </p:sp>
      <p:pic>
        <p:nvPicPr>
          <p:cNvPr id="4" name="Resim 3"/>
          <p:cNvPicPr>
            <a:picLocks noChangeAspect="1"/>
          </p:cNvPicPr>
          <p:nvPr/>
        </p:nvPicPr>
        <p:blipFill>
          <a:blip r:embed="rId2"/>
          <a:stretch>
            <a:fillRect/>
          </a:stretch>
        </p:blipFill>
        <p:spPr>
          <a:xfrm>
            <a:off x="1096654" y="1332428"/>
            <a:ext cx="9997173" cy="5384256"/>
          </a:xfrm>
          <a:prstGeom prst="rect">
            <a:avLst/>
          </a:prstGeom>
        </p:spPr>
      </p:pic>
    </p:spTree>
    <p:extLst>
      <p:ext uri="{BB962C8B-B14F-4D97-AF65-F5344CB8AC3E}">
        <p14:creationId xmlns:p14="http://schemas.microsoft.com/office/powerpoint/2010/main" val="118104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artın üni logo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29" y="392113"/>
            <a:ext cx="1096256" cy="109625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821759" y="525352"/>
            <a:ext cx="8559780" cy="584775"/>
          </a:xfrm>
          <a:prstGeom prst="rect">
            <a:avLst/>
          </a:prstGeom>
          <a:noFill/>
        </p:spPr>
        <p:txBody>
          <a:bodyPr wrap="none" lIns="91440" tIns="45720" rIns="91440" bIns="45720">
            <a:spAutoFit/>
          </a:bodyPr>
          <a:lstStyle/>
          <a:p>
            <a:pPr algn="ctr"/>
            <a:r>
              <a:rPr lang="tr-TR" sz="3200" dirty="0" smtClean="0">
                <a:ln w="0"/>
                <a:effectLst>
                  <a:outerShdw blurRad="38100" dist="19050" dir="2700000" algn="tl" rotWithShape="0">
                    <a:schemeClr val="dk1">
                      <a:alpha val="40000"/>
                    </a:schemeClr>
                  </a:outerShdw>
                </a:effectLst>
                <a:latin typeface="Palatino Linotype" panose="02040502050505030304" pitchFamily="18" charset="0"/>
                <a:cs typeface="Times New Roman" panose="02020603050405020304" pitchFamily="18" charset="0"/>
              </a:rPr>
              <a:t>SOSYAL MEDYADA BARTIN ÜNİVERSİTESİ</a:t>
            </a:r>
          </a:p>
        </p:txBody>
      </p:sp>
      <p:sp>
        <p:nvSpPr>
          <p:cNvPr id="2" name="Dikdörtgen 1"/>
          <p:cNvSpPr/>
          <p:nvPr/>
        </p:nvSpPr>
        <p:spPr>
          <a:xfrm>
            <a:off x="3304279" y="1606266"/>
            <a:ext cx="6257732" cy="4293483"/>
          </a:xfrm>
          <a:prstGeom prst="rect">
            <a:avLst/>
          </a:prstGeom>
        </p:spPr>
        <p:txBody>
          <a:bodyPr wrap="square">
            <a:spAutoFit/>
          </a:bodyPr>
          <a:lstStyle/>
          <a:p>
            <a:pPr algn="just">
              <a:lnSpc>
                <a:spcPct val="150000"/>
              </a:lnSpc>
            </a:pPr>
            <a:endParaRPr lang="tr-TR" sz="1400" b="0" i="0" dirty="0">
              <a:effectLst/>
              <a:latin typeface="Times New Roman" panose="02020603050405020304" pitchFamily="18" charset="0"/>
              <a:cs typeface="Times New Roman" panose="02020603050405020304" pitchFamily="18" charset="0"/>
            </a:endParaRPr>
          </a:p>
          <a:p>
            <a:pPr algn="just">
              <a:lnSpc>
                <a:spcPct val="150000"/>
              </a:lnSpc>
            </a:pPr>
            <a:endParaRPr lang="tr-TR" sz="1400" dirty="0" smtClean="0">
              <a:latin typeface="Times New Roman" panose="02020603050405020304" pitchFamily="18" charset="0"/>
              <a:cs typeface="Times New Roman" panose="02020603050405020304" pitchFamily="18" charset="0"/>
            </a:endParaRPr>
          </a:p>
          <a:p>
            <a:pPr algn="just">
              <a:lnSpc>
                <a:spcPct val="150000"/>
              </a:lnSpc>
            </a:pPr>
            <a:r>
              <a:rPr lang="tr-TR" sz="2000" dirty="0">
                <a:solidFill>
                  <a:schemeClr val="tx2"/>
                </a:solidFill>
                <a:hlinkClick r:id="rId3"/>
              </a:rPr>
              <a:t>https://</a:t>
            </a:r>
            <a:r>
              <a:rPr lang="tr-TR" sz="2000" dirty="0" smtClean="0">
                <a:solidFill>
                  <a:schemeClr val="tx2"/>
                </a:solidFill>
                <a:hlinkClick r:id="rId3"/>
              </a:rPr>
              <a:t>www.facebook.com/bartinedu</a:t>
            </a:r>
            <a:r>
              <a:rPr lang="tr-TR" sz="2000" dirty="0">
                <a:solidFill>
                  <a:schemeClr val="tx2"/>
                </a:solidFill>
              </a:rPr>
              <a:t/>
            </a:r>
            <a:br>
              <a:rPr lang="tr-TR" sz="2000" dirty="0">
                <a:solidFill>
                  <a:schemeClr val="tx2"/>
                </a:solidFill>
              </a:rPr>
            </a:br>
            <a:r>
              <a:rPr lang="tr-TR" sz="2000" dirty="0" smtClean="0">
                <a:solidFill>
                  <a:schemeClr val="tx2"/>
                </a:solidFill>
              </a:rPr>
              <a:t/>
            </a:r>
            <a:br>
              <a:rPr lang="tr-TR" sz="2000" dirty="0" smtClean="0">
                <a:solidFill>
                  <a:schemeClr val="tx2"/>
                </a:solidFill>
              </a:rPr>
            </a:br>
            <a:r>
              <a:rPr lang="tr-TR" sz="2000" dirty="0" smtClean="0">
                <a:solidFill>
                  <a:schemeClr val="tx2"/>
                </a:solidFill>
                <a:hlinkClick r:id="rId4"/>
              </a:rPr>
              <a:t>https</a:t>
            </a:r>
            <a:r>
              <a:rPr lang="tr-TR" sz="2000" dirty="0">
                <a:solidFill>
                  <a:schemeClr val="tx2"/>
                </a:solidFill>
                <a:hlinkClick r:id="rId4"/>
              </a:rPr>
              <a:t>://</a:t>
            </a:r>
            <a:r>
              <a:rPr lang="tr-TR" sz="2000" dirty="0" smtClean="0">
                <a:solidFill>
                  <a:schemeClr val="tx2"/>
                </a:solidFill>
                <a:hlinkClick r:id="rId4"/>
              </a:rPr>
              <a:t>twitter.com/bartinedu</a:t>
            </a:r>
            <a:r>
              <a:rPr lang="tr-TR" sz="2000" dirty="0" smtClean="0">
                <a:solidFill>
                  <a:schemeClr val="tx2"/>
                </a:solidFill>
              </a:rPr>
              <a:t/>
            </a:r>
            <a:br>
              <a:rPr lang="tr-TR" sz="2000" dirty="0" smtClean="0">
                <a:solidFill>
                  <a:schemeClr val="tx2"/>
                </a:solidFill>
              </a:rPr>
            </a:br>
            <a:r>
              <a:rPr lang="tr-TR" sz="2000" dirty="0" smtClean="0">
                <a:solidFill>
                  <a:schemeClr val="tx2"/>
                </a:solidFill>
              </a:rPr>
              <a:t/>
            </a:r>
            <a:br>
              <a:rPr lang="tr-TR" sz="2000" dirty="0" smtClean="0">
                <a:solidFill>
                  <a:schemeClr val="tx2"/>
                </a:solidFill>
              </a:rPr>
            </a:br>
            <a:r>
              <a:rPr lang="tr-TR" sz="2000" dirty="0" smtClean="0">
                <a:solidFill>
                  <a:schemeClr val="tx2"/>
                </a:solidFill>
                <a:hlinkClick r:id="rId5"/>
              </a:rPr>
              <a:t>https</a:t>
            </a:r>
            <a:r>
              <a:rPr lang="tr-TR" sz="2000" dirty="0">
                <a:solidFill>
                  <a:schemeClr val="tx2"/>
                </a:solidFill>
                <a:hlinkClick r:id="rId5"/>
              </a:rPr>
              <a:t>://www.instagram.com/bartinuni</a:t>
            </a:r>
            <a:r>
              <a:rPr lang="tr-TR" sz="2000" dirty="0" smtClean="0">
                <a:solidFill>
                  <a:schemeClr val="tx2"/>
                </a:solidFill>
                <a:hlinkClick r:id="rId5"/>
              </a:rPr>
              <a:t>/</a:t>
            </a:r>
            <a:r>
              <a:rPr lang="tr-TR" sz="2000" dirty="0" smtClean="0">
                <a:solidFill>
                  <a:schemeClr val="tx2"/>
                </a:solidFill>
              </a:rPr>
              <a:t/>
            </a:r>
            <a:br>
              <a:rPr lang="tr-TR" sz="2000" dirty="0" smtClean="0">
                <a:solidFill>
                  <a:schemeClr val="tx2"/>
                </a:solidFill>
              </a:rPr>
            </a:br>
            <a:r>
              <a:rPr lang="tr-TR" sz="2000" dirty="0" smtClean="0">
                <a:solidFill>
                  <a:schemeClr val="tx2"/>
                </a:solidFill>
              </a:rPr>
              <a:t/>
            </a:r>
            <a:br>
              <a:rPr lang="tr-TR" sz="2000" dirty="0" smtClean="0">
                <a:solidFill>
                  <a:schemeClr val="tx2"/>
                </a:solidFill>
              </a:rPr>
            </a:br>
            <a:r>
              <a:rPr lang="tr-TR" sz="2000" dirty="0">
                <a:solidFill>
                  <a:schemeClr val="tx2"/>
                </a:solidFill>
                <a:hlinkClick r:id="rId6"/>
              </a:rPr>
              <a:t>https://</a:t>
            </a:r>
            <a:r>
              <a:rPr lang="tr-TR" sz="2000" dirty="0" smtClean="0">
                <a:solidFill>
                  <a:schemeClr val="tx2"/>
                </a:solidFill>
                <a:hlinkClick r:id="rId6"/>
              </a:rPr>
              <a:t>www.youtube.com/user/bartinedu</a:t>
            </a:r>
            <a:r>
              <a:rPr lang="tr-TR" sz="1400" dirty="0" smtClean="0">
                <a:solidFill>
                  <a:schemeClr val="tx2"/>
                </a:solidFill>
              </a:rPr>
              <a:t/>
            </a:r>
            <a:br>
              <a:rPr lang="tr-TR" sz="1400" dirty="0" smtClean="0">
                <a:solidFill>
                  <a:schemeClr val="tx2"/>
                </a:solidFill>
              </a:rPr>
            </a:br>
            <a:endParaRPr lang="tr-TR" sz="1400" b="0" i="0" dirty="0">
              <a:solidFill>
                <a:schemeClr val="tx2"/>
              </a:solidFill>
              <a:effectLst/>
              <a:latin typeface="Times New Roman" panose="02020603050405020304" pitchFamily="18" charset="0"/>
              <a:cs typeface="Times New Roman" panose="02020603050405020304" pitchFamily="18" charset="0"/>
            </a:endParaRPr>
          </a:p>
        </p:txBody>
      </p:sp>
      <p:pic>
        <p:nvPicPr>
          <p:cNvPr id="1026" name="Picture 2" descr="facebook logo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4985" y="2337673"/>
            <a:ext cx="373846" cy="373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logo ile ilgili görsel sonu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4985" y="3310750"/>
            <a:ext cx="523647" cy="294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nstagram logo ile ilgili görsel sonu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V="1">
            <a:off x="2703415" y="4101179"/>
            <a:ext cx="686092" cy="4288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youtube logo ile ilgili görsel sonuc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0159" y="4983812"/>
            <a:ext cx="632603" cy="63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8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31471" y="2166257"/>
            <a:ext cx="9980682" cy="1096962"/>
          </a:xfrm>
        </p:spPr>
        <p:txBody>
          <a:bodyPr rtlCol="0"/>
          <a:lstStyle/>
          <a:p>
            <a:pPr rtl="0"/>
            <a:r>
              <a:rPr lang="tr-TR" dirty="0" smtClean="0"/>
              <a:t>TEŞEKKÜR EDERİZ!</a:t>
            </a:r>
            <a:endParaRPr lang="en-US" dirty="0"/>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004060" y="2704011"/>
            <a:ext cx="8373292" cy="1158240"/>
          </a:xfrm>
        </p:spPr>
        <p:txBody>
          <a:bodyPr rtlCol="0">
            <a:normAutofit fontScale="90000"/>
          </a:bodyPr>
          <a:lstStyle/>
          <a:p>
            <a:r>
              <a:rPr lang="tr-TR" b="1" dirty="0" smtClean="0"/>
              <a:t>FAKÜLTEMİZİ VE BÖLÜMÜMÜZÜ TANIYALIM</a:t>
            </a:r>
            <a:endParaRPr lang="en-US" b="1" dirty="0"/>
          </a:p>
        </p:txBody>
      </p:sp>
    </p:spTree>
    <p:extLst>
      <p:ext uri="{BB962C8B-B14F-4D97-AF65-F5344CB8AC3E}">
        <p14:creationId xmlns:p14="http://schemas.microsoft.com/office/powerpoint/2010/main" val="348478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r>
              <a:rPr lang="tr-TR" dirty="0" smtClean="0"/>
              <a:t>BARTIN ÜNİVERSİTESİ EDEBİYAT </a:t>
            </a:r>
            <a:r>
              <a:rPr lang="tr-TR" dirty="0"/>
              <a:t>FAKÜLTESİ</a:t>
            </a:r>
            <a:endParaRPr lang="en-US" dirty="0"/>
          </a:p>
        </p:txBody>
      </p:sp>
      <p:sp>
        <p:nvSpPr>
          <p:cNvPr id="4" name="Metin Yer Tutucusu 3"/>
          <p:cNvSpPr>
            <a:spLocks noGrp="1"/>
          </p:cNvSpPr>
          <p:nvPr>
            <p:ph type="body" sz="half" idx="2"/>
          </p:nvPr>
        </p:nvSpPr>
        <p:spPr>
          <a:xfrm>
            <a:off x="8079913" y="1795073"/>
            <a:ext cx="3396996" cy="4572000"/>
          </a:xfrm>
        </p:spPr>
        <p:txBody>
          <a:bodyPr rtlCol="0">
            <a:normAutofit/>
          </a:bodyPr>
          <a:lstStyle/>
          <a:p>
            <a:r>
              <a:rPr lang="tr-TR" sz="2000" dirty="0"/>
              <a:t>Dil, edebiyat, felsefe, psikoloji, arkeoloji, tarih ve toplum bilimleri alanlarında verdiği eğitimle varlığı, insanı, kültür ve medeniyetleri, ulusal ve evrensel değerleri öğretirken öğrencilerinin düşünme ve problem çözme becerilerini geliştiren nitelikli bir eğitim sunmaktadır</a:t>
            </a:r>
            <a:r>
              <a:rPr lang="tr-TR" sz="2000" dirty="0" smtClean="0"/>
              <a:t>.</a:t>
            </a:r>
          </a:p>
          <a:p>
            <a:r>
              <a:rPr lang="tr-TR" sz="2000" dirty="0" smtClean="0"/>
              <a:t>Disiplinler arası </a:t>
            </a:r>
            <a:r>
              <a:rPr lang="tr-TR" sz="2000" dirty="0"/>
              <a:t>ve çok yönlü bakış eğitim programlarımızın temel felsefesidir</a:t>
            </a:r>
            <a:r>
              <a:rPr lang="tr-TR" sz="2000" dirty="0" smtClean="0"/>
              <a:t>.</a:t>
            </a:r>
            <a:endParaRPr lang="en-US" sz="2000" dirty="0"/>
          </a:p>
        </p:txBody>
      </p:sp>
      <p:pic>
        <p:nvPicPr>
          <p:cNvPr id="6" name="Resim Yer Tutucusu 5"/>
          <p:cNvPicPr>
            <a:picLocks noGrp="1" noChangeAspect="1"/>
          </p:cNvPicPr>
          <p:nvPr>
            <p:ph type="pic" idx="1"/>
          </p:nvPr>
        </p:nvPicPr>
        <p:blipFill>
          <a:blip r:embed="rId2"/>
          <a:srcRect l="3159" r="3159"/>
          <a:stretch>
            <a:fillRect/>
          </a:stretch>
        </p:blipFill>
        <p:spPr>
          <a:xfrm>
            <a:off x="974575" y="1645171"/>
            <a:ext cx="6430912" cy="4572001"/>
          </a:xfrm>
          <a:prstGeom prst="rect">
            <a:avLst/>
          </a:prstGeom>
        </p:spPr>
      </p:pic>
    </p:spTree>
    <p:extLst>
      <p:ext uri="{BB962C8B-B14F-4D97-AF65-F5344CB8AC3E}">
        <p14:creationId xmlns:p14="http://schemas.microsoft.com/office/powerpoint/2010/main" val="414795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EDEBİYAT FAKÜLTESİ BÖLÜMLERİ </a:t>
            </a:r>
            <a:endParaRPr lang="tr-TR" dirty="0"/>
          </a:p>
        </p:txBody>
      </p:sp>
      <p:sp>
        <p:nvSpPr>
          <p:cNvPr id="3" name="İçerik Yer Tutucusu 2"/>
          <p:cNvSpPr>
            <a:spLocks noGrp="1"/>
          </p:cNvSpPr>
          <p:nvPr>
            <p:ph idx="1"/>
          </p:nvPr>
        </p:nvSpPr>
        <p:spPr/>
        <p:txBody>
          <a:bodyPr>
            <a:normAutofit/>
          </a:bodyPr>
          <a:lstStyle/>
          <a:p>
            <a:r>
              <a:rPr lang="tr-TR" dirty="0" smtClean="0"/>
              <a:t>Bilgi </a:t>
            </a:r>
            <a:r>
              <a:rPr lang="tr-TR" dirty="0"/>
              <a:t> </a:t>
            </a:r>
            <a:r>
              <a:rPr lang="tr-TR" dirty="0" smtClean="0"/>
              <a:t>ve Belge Yönetimi Bölümü</a:t>
            </a:r>
          </a:p>
          <a:p>
            <a:r>
              <a:rPr lang="tr-TR" dirty="0" smtClean="0"/>
              <a:t>Türk Dili ve Edebiyatı Bölümü</a:t>
            </a:r>
          </a:p>
          <a:p>
            <a:r>
              <a:rPr lang="tr-TR" dirty="0" smtClean="0"/>
              <a:t>Çağdaş </a:t>
            </a:r>
            <a:r>
              <a:rPr lang="tr-TR" dirty="0"/>
              <a:t>Türk Lehçeleri ve Edebiyatları </a:t>
            </a:r>
            <a:r>
              <a:rPr lang="tr-TR" dirty="0" smtClean="0"/>
              <a:t>Bölümü</a:t>
            </a:r>
          </a:p>
          <a:p>
            <a:r>
              <a:rPr lang="tr-TR" dirty="0" smtClean="0">
                <a:solidFill>
                  <a:srgbClr val="FF0000"/>
                </a:solidFill>
              </a:rPr>
              <a:t>Mütercim ve Tercümanlık</a:t>
            </a:r>
          </a:p>
          <a:p>
            <a:r>
              <a:rPr lang="tr-TR" b="1" dirty="0" smtClean="0">
                <a:solidFill>
                  <a:srgbClr val="FF0000"/>
                </a:solidFill>
              </a:rPr>
              <a:t>Felsefe Bölümü</a:t>
            </a:r>
          </a:p>
          <a:p>
            <a:r>
              <a:rPr lang="tr-TR" dirty="0" smtClean="0">
                <a:solidFill>
                  <a:srgbClr val="FF0000"/>
                </a:solidFill>
              </a:rPr>
              <a:t>Psikoloji</a:t>
            </a:r>
            <a:r>
              <a:rPr lang="tr-TR" dirty="0">
                <a:solidFill>
                  <a:srgbClr val="FF0000"/>
                </a:solidFill>
              </a:rPr>
              <a:t> </a:t>
            </a:r>
            <a:r>
              <a:rPr lang="tr-TR" dirty="0" smtClean="0">
                <a:solidFill>
                  <a:srgbClr val="FF0000"/>
                </a:solidFill>
              </a:rPr>
              <a:t>Bölümü</a:t>
            </a:r>
          </a:p>
          <a:p>
            <a:r>
              <a:rPr lang="tr-TR" dirty="0" smtClean="0">
                <a:solidFill>
                  <a:srgbClr val="FF0000"/>
                </a:solidFill>
              </a:rPr>
              <a:t>Sosyoloji Bölümü</a:t>
            </a:r>
          </a:p>
          <a:p>
            <a:r>
              <a:rPr lang="tr-TR" dirty="0" smtClean="0">
                <a:solidFill>
                  <a:srgbClr val="FF0000"/>
                </a:solidFill>
              </a:rPr>
              <a:t>Tarih Bölümü </a:t>
            </a:r>
          </a:p>
          <a:p>
            <a:r>
              <a:rPr lang="tr-TR" dirty="0" smtClean="0">
                <a:solidFill>
                  <a:srgbClr val="FF0000"/>
                </a:solidFill>
              </a:rPr>
              <a:t>Sanat Tarihi Bölümü</a:t>
            </a:r>
          </a:p>
          <a:p>
            <a:endParaRPr lang="tr-TR" dirty="0" smtClean="0"/>
          </a:p>
        </p:txBody>
      </p:sp>
      <p:sp>
        <p:nvSpPr>
          <p:cNvPr id="4" name="Sağ Ok 3"/>
          <p:cNvSpPr/>
          <p:nvPr/>
        </p:nvSpPr>
        <p:spPr>
          <a:xfrm>
            <a:off x="4137285" y="3597639"/>
            <a:ext cx="1259174" cy="779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6026046" y="3147934"/>
            <a:ext cx="3972393" cy="18437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6460762" y="3244333"/>
            <a:ext cx="3057992" cy="1754326"/>
          </a:xfrm>
          <a:prstGeom prst="rect">
            <a:avLst/>
          </a:prstGeom>
        </p:spPr>
        <p:txBody>
          <a:bodyPr wrap="square">
            <a:spAutoFit/>
          </a:bodyPr>
          <a:lstStyle/>
          <a:p>
            <a:r>
              <a:rPr lang="tr-TR" sz="3600" dirty="0" smtClean="0">
                <a:solidFill>
                  <a:srgbClr val="FF0000"/>
                </a:solidFill>
              </a:rPr>
              <a:t>ÇİFT ANADAL PROGRAMI</a:t>
            </a:r>
            <a:endParaRPr lang="tr-TR" sz="3600" dirty="0">
              <a:solidFill>
                <a:srgbClr val="FF0000"/>
              </a:solidFill>
            </a:endParaRPr>
          </a:p>
        </p:txBody>
      </p:sp>
    </p:spTree>
    <p:extLst>
      <p:ext uri="{BB962C8B-B14F-4D97-AF65-F5344CB8AC3E}">
        <p14:creationId xmlns:p14="http://schemas.microsoft.com/office/powerpoint/2010/main" val="32601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kademi Yazını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68_TF03431380_TF03431380" id="{0CEF572D-6A4A-4B8A-AE1C-09155D79EDE0}" vid="{189BBCC8-8B1F-43D3-849D-74E8DD5C53A8}"/>
    </a:ext>
  </a:extLst>
</a:theme>
</file>

<file path=ppt/theme/theme2.xml><?xml version="1.0" encoding="utf-8"?>
<a:theme xmlns:a="http://schemas.openxmlformats.org/drawingml/2006/main" name="Office Teması">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http://schemas.microsoft.com/office/2006/metadata/properties"/>
    <ds:schemaRef ds:uri="http://purl.org/dc/dcmitype/"/>
    <ds:schemaRef ds:uri="4873beb7-5857-4685-be1f-d57550cc96cc"/>
    <ds:schemaRef ds:uri="http://schemas.microsoft.com/office/infopath/2007/PartnerControls"/>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Akademik sunu, ince çizgiler ve şerit tasarımı (geniş ekran)</Template>
  <TotalTime>0</TotalTime>
  <Words>2467</Words>
  <Application>Microsoft Office PowerPoint</Application>
  <PresentationFormat>Geniş ekran</PresentationFormat>
  <Paragraphs>269</Paragraphs>
  <Slides>60</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60</vt:i4>
      </vt:variant>
    </vt:vector>
  </HeadingPairs>
  <TitlesOfParts>
    <vt:vector size="68" baseType="lpstr">
      <vt:lpstr>Arial</vt:lpstr>
      <vt:lpstr>Calibri</vt:lpstr>
      <vt:lpstr>Euphemia</vt:lpstr>
      <vt:lpstr>Palatino Linotype</vt:lpstr>
      <vt:lpstr>Plantagenet Cherokee</vt:lpstr>
      <vt:lpstr>Times New Roman</vt:lpstr>
      <vt:lpstr>Wingdings</vt:lpstr>
      <vt:lpstr>Akademi Yazını 16x9</vt:lpstr>
      <vt:lpstr>Bartın Üniversitesi  Edebiyat Fakültesi  Felsefe Bölümü Oryantasyon Eğitimi</vt:lpstr>
      <vt:lpstr>BARTIN ÜNİVERSİTESİ</vt:lpstr>
      <vt:lpstr>ÖĞRENCİ ODAKLI ÜNİVERSİTE</vt:lpstr>
      <vt:lpstr>ÖĞRENCİ ODAKLI ÜNİVERSİTE</vt:lpstr>
      <vt:lpstr>REKTÖRLÜK</vt:lpstr>
      <vt:lpstr>PowerPoint Sunusu</vt:lpstr>
      <vt:lpstr>FAKÜLTEMİZİ VE BÖLÜMÜMÜZÜ TANIYALIM</vt:lpstr>
      <vt:lpstr>BARTIN ÜNİVERSİTESİ EDEBİYAT FAKÜLTESİ</vt:lpstr>
      <vt:lpstr>EDEBİYAT FAKÜLTESİ BÖLÜMLERİ </vt:lpstr>
      <vt:lpstr>FELSEFE BÖLÜMÜ</vt:lpstr>
      <vt:lpstr>FELSEFE BÖLÜMÜ</vt:lpstr>
      <vt:lpstr>PowerPoint Sunusu</vt:lpstr>
      <vt:lpstr>Bölüm WEB Sayfamız</vt:lpstr>
      <vt:lpstr>Sosyal Medya Hesaplarımız</vt:lpstr>
      <vt:lpstr>PowerPoint Sunusu</vt:lpstr>
      <vt:lpstr>Erasmus, Farabi ve Mevlana Değişim Programları</vt:lpstr>
      <vt:lpstr>Çift Anadal- Yandal Programları</vt:lpstr>
      <vt:lpstr>FELSEFE BÖLÜMÜNDE ÇİFT ANADAL VE YANDAL  EĞİTİM İMKANLARI</vt:lpstr>
      <vt:lpstr>UZEM</vt:lpstr>
      <vt:lpstr>UZEM</vt:lpstr>
      <vt:lpstr>Office 365</vt:lpstr>
      <vt:lpstr>Felsefe Bölümünü Okumak İsteyen Öğrencilerde Bulunması Önerilen Nitelikler</vt:lpstr>
      <vt:lpstr>İş İmkanları</vt:lpstr>
      <vt:lpstr>MEVZUAT BİLGİLERİ</vt:lpstr>
      <vt:lpstr>PowerPoint Sunusu</vt:lpstr>
      <vt:lpstr>PowerPoint Sunusu</vt:lpstr>
      <vt:lpstr>SINAV ESASLARI</vt:lpstr>
      <vt:lpstr>PowerPoint Sunusu</vt:lpstr>
      <vt:lpstr>KÜTÜPHANE </vt:lpstr>
      <vt:lpstr>KÜTÜPHANE  HİZMETLERİ</vt:lpstr>
      <vt:lpstr>KÜTÜPHANE  HİZMETLERİ</vt:lpstr>
      <vt:lpstr>SAĞLIK, SOSYAL VE KÜLTÜREL FAALİYETLER</vt:lpstr>
      <vt:lpstr>YEMEKHANE</vt:lpstr>
      <vt:lpstr>SPORTİF FAALİYETLER</vt:lpstr>
      <vt:lpstr>ÖĞRENCİ KULÜPLERİ</vt:lpstr>
      <vt:lpstr>ÖĞRENCİ KULÜPLERİ</vt:lpstr>
      <vt:lpstr>FELSEFE KULÜBÜ</vt:lpstr>
      <vt:lpstr>PowerPoint Sunusu</vt:lpstr>
      <vt:lpstr>PowerPoint Sunusu</vt:lpstr>
      <vt:lpstr>PowerPoint Sunusu</vt:lpstr>
      <vt:lpstr>BILIM, KÜLTÜR VE SPOR ŞENLIKLERI</vt:lpstr>
      <vt:lpstr>Psikolojik Danışma ve Rehberlik Uygulama ve Araştırma  Merkezi (PDREM) </vt:lpstr>
      <vt:lpstr>SIFIR  ATIK</vt:lpstr>
      <vt:lpstr>SIFIR  ATIK</vt:lpstr>
      <vt:lpstr>SIFIR  ATIK</vt:lpstr>
      <vt:lpstr>SIFIR  ATIK</vt:lpstr>
      <vt:lpstr>YÖNETİMLE İLETİŞİM  VE GERİ BİLDİRİM YOLLARI</vt:lpstr>
      <vt:lpstr>RİMER (Rektörlük İletişim Merkezi)</vt:lpstr>
      <vt:lpstr>RİMER (Rektörlük İletişim Merkezi)</vt:lpstr>
      <vt:lpstr>BİZE ULAŞIN SAYFALARI</vt:lpstr>
      <vt:lpstr>ANKETLER</vt:lpstr>
      <vt:lpstr>ALKOL BAĞIMLILIĞI</vt:lpstr>
      <vt:lpstr>ALKOL BAĞIMLILIĞI</vt:lpstr>
      <vt:lpstr>ALKOL BAĞIMLILIĞI</vt:lpstr>
      <vt:lpstr>TÜTÜN BAĞIMLILIĞI</vt:lpstr>
      <vt:lpstr>TÜTÜN BAĞIMLILIĞI</vt:lpstr>
      <vt:lpstr>TÜTÜN BAĞIMLILIĞI</vt:lpstr>
      <vt:lpstr>UYUŞTURUCU BAĞIMLILIĞI</vt:lpstr>
      <vt:lpstr>UYUŞTURUCU BAĞIMLILIĞI</vt:lpstr>
      <vt:lpstr>TEŞEKKÜR EDERİZ!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2020-10-06T17:25:36Z</dcterms:created>
  <dcterms:modified xsi:type="dcterms:W3CDTF">2023-10-04T09:51:15Z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