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327" r:id="rId2"/>
    <p:sldId id="319" r:id="rId3"/>
    <p:sldId id="320" r:id="rId4"/>
    <p:sldId id="321" r:id="rId5"/>
    <p:sldId id="331" r:id="rId6"/>
    <p:sldId id="315" r:id="rId7"/>
    <p:sldId id="307" r:id="rId8"/>
    <p:sldId id="323" r:id="rId9"/>
    <p:sldId id="328" r:id="rId10"/>
    <p:sldId id="332" r:id="rId11"/>
  </p:sldIdLst>
  <p:sldSz cx="9144000" cy="6858000" type="screen4x3"/>
  <p:notesSz cx="6797675" cy="9872663"/>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85" autoAdjust="0"/>
    <p:restoredTop sz="86395" autoAdjust="0"/>
  </p:normalViewPr>
  <p:slideViewPr>
    <p:cSldViewPr>
      <p:cViewPr varScale="1">
        <p:scale>
          <a:sx n="63" d="100"/>
          <a:sy n="63" d="100"/>
        </p:scale>
        <p:origin x="1914"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0"/>
            <a:ext cx="2945659" cy="493633"/>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tr-TR"/>
          </a:p>
        </p:txBody>
      </p:sp>
      <p:sp>
        <p:nvSpPr>
          <p:cNvPr id="3" name="Veri Yer Tutucusu 2"/>
          <p:cNvSpPr>
            <a:spLocks noGrp="1"/>
          </p:cNvSpPr>
          <p:nvPr>
            <p:ph type="dt" idx="1"/>
          </p:nvPr>
        </p:nvSpPr>
        <p:spPr>
          <a:xfrm>
            <a:off x="3850444" y="0"/>
            <a:ext cx="2945659" cy="493633"/>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479277C6-A4F4-43EC-8835-7088EA019E0F}" type="datetimeFigureOut">
              <a:rPr lang="tr-TR"/>
              <a:pPr>
                <a:defRPr/>
              </a:pPr>
              <a:t>30.11.2019</a:t>
            </a:fld>
            <a:endParaRPr lang="tr-TR"/>
          </a:p>
        </p:txBody>
      </p:sp>
      <p:sp>
        <p:nvSpPr>
          <p:cNvPr id="4" name="Slayt Görüntüsü Yer Tutucusu 3"/>
          <p:cNvSpPr>
            <a:spLocks noGrp="1" noRot="1" noChangeAspect="1"/>
          </p:cNvSpPr>
          <p:nvPr>
            <p:ph type="sldImg" idx="2"/>
          </p:nvPr>
        </p:nvSpPr>
        <p:spPr>
          <a:xfrm>
            <a:off x="930275" y="739775"/>
            <a:ext cx="4937125" cy="370205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Not Yer Tutucusu 4"/>
          <p:cNvSpPr>
            <a:spLocks noGrp="1"/>
          </p:cNvSpPr>
          <p:nvPr>
            <p:ph type="body" sz="quarter" idx="3"/>
          </p:nvPr>
        </p:nvSpPr>
        <p:spPr>
          <a:xfrm>
            <a:off x="679768" y="4689516"/>
            <a:ext cx="5438140" cy="4442698"/>
          </a:xfrm>
          <a:prstGeom prst="rect">
            <a:avLst/>
          </a:prstGeom>
        </p:spPr>
        <p:txBody>
          <a:bodyPr vert="horz" lIns="91440" tIns="45720" rIns="91440" bIns="45720" rtlCol="0"/>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Altbilgi Yer Tutucusu 5"/>
          <p:cNvSpPr>
            <a:spLocks noGrp="1"/>
          </p:cNvSpPr>
          <p:nvPr>
            <p:ph type="ftr" sz="quarter" idx="4"/>
          </p:nvPr>
        </p:nvSpPr>
        <p:spPr>
          <a:xfrm>
            <a:off x="1" y="9377317"/>
            <a:ext cx="2945659" cy="493633"/>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tr-TR"/>
          </a:p>
        </p:txBody>
      </p:sp>
      <p:sp>
        <p:nvSpPr>
          <p:cNvPr id="7" name="Slayt Numarası Yer Tutucusu 6"/>
          <p:cNvSpPr>
            <a:spLocks noGrp="1"/>
          </p:cNvSpPr>
          <p:nvPr>
            <p:ph type="sldNum" sz="quarter" idx="5"/>
          </p:nvPr>
        </p:nvSpPr>
        <p:spPr>
          <a:xfrm>
            <a:off x="3850444" y="9377317"/>
            <a:ext cx="2945659" cy="493633"/>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464A459-48D7-4398-B5BA-AA4BCEE57460}" type="slidenum">
              <a:rPr lang="tr-TR"/>
              <a:pPr>
                <a:defRPr/>
              </a:pPr>
              <a:t>‹#›</a:t>
            </a:fld>
            <a:endParaRPr lang="tr-TR"/>
          </a:p>
        </p:txBody>
      </p:sp>
    </p:spTree>
    <p:extLst>
      <p:ext uri="{BB962C8B-B14F-4D97-AF65-F5344CB8AC3E}">
        <p14:creationId xmlns:p14="http://schemas.microsoft.com/office/powerpoint/2010/main" val="77877070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3464A459-48D7-4398-B5BA-AA4BCEE57460}" type="slidenum">
              <a:rPr lang="tr-TR" smtClean="0"/>
              <a:pPr>
                <a:defRPr/>
              </a:pPr>
              <a:t>2</a:t>
            </a:fld>
            <a:endParaRPr lang="tr-TR"/>
          </a:p>
        </p:txBody>
      </p:sp>
    </p:spTree>
    <p:extLst>
      <p:ext uri="{BB962C8B-B14F-4D97-AF65-F5344CB8AC3E}">
        <p14:creationId xmlns:p14="http://schemas.microsoft.com/office/powerpoint/2010/main" val="897446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dirty="0"/>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8F9B6220-F5B4-4034-9AC1-69159406A621}" type="datetimeFigureOut">
              <a:rPr lang="tr-TR"/>
              <a:pPr>
                <a:defRPr/>
              </a:pPr>
              <a:t>30.11.2019</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F735BB83-4A7A-42B0-8CDA-9375DBD8AFC1}" type="slidenum">
              <a:rPr lang="tr-TR"/>
              <a:pPr>
                <a:defRPr/>
              </a:pPr>
              <a:t>‹#›</a:t>
            </a:fld>
            <a:endParaRPr lang="tr-TR"/>
          </a:p>
        </p:txBody>
      </p:sp>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0BEC5272-341F-4806-878F-2EC4ECCF6C70}" type="datetimeFigureOut">
              <a:rPr lang="tr-TR"/>
              <a:pPr>
                <a:defRPr/>
              </a:pPr>
              <a:t>30.11.2019</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560FA2B8-03CC-4CD2-BDC2-2BEF6A9CCC5B}" type="slidenum">
              <a:rPr lang="tr-TR"/>
              <a:pPr>
                <a:defRPr/>
              </a:pPr>
              <a:t>‹#›</a:t>
            </a:fld>
            <a:endParaRPr lang="tr-TR"/>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603417C8-A38A-4E1D-A123-8FCCADD1C646}" type="datetimeFigureOut">
              <a:rPr lang="tr-TR"/>
              <a:pPr>
                <a:defRPr/>
              </a:pPr>
              <a:t>30.11.2019</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4C07D672-8735-47F9-AE31-4947F476385A}" type="slidenum">
              <a:rPr lang="tr-TR"/>
              <a:pPr>
                <a:defRPr/>
              </a:pPr>
              <a:t>‹#›</a:t>
            </a:fld>
            <a:endParaRPr lang="tr-TR"/>
          </a:p>
        </p:txBody>
      </p:sp>
    </p:spTree>
  </p:cSld>
  <p:clrMapOvr>
    <a:masterClrMapping/>
  </p:clrMapOvr>
  <p:transition spd="med">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92275" y="274638"/>
            <a:ext cx="6994525" cy="1143000"/>
          </a:xfrm>
        </p:spPr>
        <p:txBody>
          <a:bodyPr/>
          <a:lstStyle/>
          <a:p>
            <a:r>
              <a:rPr lang="en-US"/>
              <a:t>Click to edit Master title style</a:t>
            </a:r>
            <a:endParaRPr lang="tr-TR"/>
          </a:p>
        </p:txBody>
      </p:sp>
      <p:sp>
        <p:nvSpPr>
          <p:cNvPr id="3" name="Content Placeholder 2"/>
          <p:cNvSpPr>
            <a:spLocks noGrp="1"/>
          </p:cNvSpPr>
          <p:nvPr>
            <p:ph idx="1"/>
          </p:nvPr>
        </p:nvSpPr>
        <p:spPr>
          <a:xfrm>
            <a:off x="1187450" y="1600200"/>
            <a:ext cx="749935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p:cNvSpPr>
            <a:spLocks noGrp="1"/>
          </p:cNvSpPr>
          <p:nvPr>
            <p:ph type="dt" sz="half" idx="10"/>
          </p:nvPr>
        </p:nvSpPr>
        <p:spPr>
          <a:xfrm>
            <a:off x="457200" y="6356350"/>
            <a:ext cx="2133600" cy="365125"/>
          </a:xfrm>
        </p:spPr>
        <p:txBody>
          <a:bodyPr/>
          <a:lstStyle>
            <a:lvl1pPr>
              <a:defRPr/>
            </a:lvl1pPr>
          </a:lstStyle>
          <a:p>
            <a:pPr>
              <a:defRPr/>
            </a:pPr>
            <a:fld id="{823D5586-D273-4782-BC8B-3B6043AB35C0}" type="datetimeFigureOut">
              <a:rPr lang="tr-TR"/>
              <a:pPr>
                <a:defRPr/>
              </a:pPr>
              <a:t>30.11.2019</a:t>
            </a:fld>
            <a:endParaRPr lang="tr-TR"/>
          </a:p>
        </p:txBody>
      </p:sp>
      <p:sp>
        <p:nvSpPr>
          <p:cNvPr id="5" name="Footer Placeholder 4"/>
          <p:cNvSpPr>
            <a:spLocks noGrp="1"/>
          </p:cNvSpPr>
          <p:nvPr>
            <p:ph type="ftr" sz="quarter" idx="11"/>
          </p:nvPr>
        </p:nvSpPr>
        <p:spPr>
          <a:xfrm>
            <a:off x="3124200" y="6356350"/>
            <a:ext cx="2895600" cy="365125"/>
          </a:xfrm>
        </p:spPr>
        <p:txBody>
          <a:bodyPr/>
          <a:lstStyle>
            <a:lvl1pPr>
              <a:defRPr/>
            </a:lvl1pPr>
          </a:lstStyle>
          <a:p>
            <a:pPr>
              <a:defRPr/>
            </a:pPr>
            <a:endParaRPr lang="tr-TR"/>
          </a:p>
        </p:txBody>
      </p:sp>
      <p:sp>
        <p:nvSpPr>
          <p:cNvPr id="6" name="Slide Number Placeholder 5"/>
          <p:cNvSpPr>
            <a:spLocks noGrp="1"/>
          </p:cNvSpPr>
          <p:nvPr>
            <p:ph type="sldNum" sz="quarter" idx="12"/>
          </p:nvPr>
        </p:nvSpPr>
        <p:spPr>
          <a:xfrm>
            <a:off x="-107950" y="3357563"/>
            <a:ext cx="503238" cy="431800"/>
          </a:xfrm>
        </p:spPr>
        <p:txBody>
          <a:bodyPr/>
          <a:lstStyle>
            <a:lvl1pPr>
              <a:defRPr/>
            </a:lvl1pPr>
          </a:lstStyle>
          <a:p>
            <a:pPr>
              <a:defRPr/>
            </a:pPr>
            <a:fld id="{CACC3BAF-C07B-4837-9DE2-0ED3ACF788F9}"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4" name="Line 5"/>
          <p:cNvSpPr>
            <a:spLocks noChangeShapeType="1"/>
          </p:cNvSpPr>
          <p:nvPr/>
        </p:nvSpPr>
        <p:spPr bwMode="auto">
          <a:xfrm>
            <a:off x="1585913" y="1501775"/>
            <a:ext cx="7200900" cy="0"/>
          </a:xfrm>
          <a:prstGeom prst="line">
            <a:avLst/>
          </a:prstGeom>
          <a:noFill/>
          <a:ln w="76200">
            <a:solidFill>
              <a:srgbClr val="800000"/>
            </a:solidFill>
            <a:round/>
            <a:headEnd/>
            <a:tailEnd/>
          </a:ln>
        </p:spPr>
        <p:txBody>
          <a:bodyPr wrap="none" anchor="ctr"/>
          <a:lstStyle/>
          <a:p>
            <a:pPr fontAlgn="auto">
              <a:spcBef>
                <a:spcPts val="0"/>
              </a:spcBef>
              <a:spcAft>
                <a:spcPts val="0"/>
              </a:spcAft>
              <a:defRPr/>
            </a:pPr>
            <a:endParaRPr lang="tr-TR">
              <a:latin typeface="+mn-lt"/>
            </a:endParaRPr>
          </a:p>
        </p:txBody>
      </p:sp>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normAutofit/>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dirty="0"/>
          </a:p>
        </p:txBody>
      </p:sp>
      <p:sp>
        <p:nvSpPr>
          <p:cNvPr id="5" name="3 Veri Yer Tutucusu"/>
          <p:cNvSpPr>
            <a:spLocks noGrp="1"/>
          </p:cNvSpPr>
          <p:nvPr>
            <p:ph type="dt" sz="half" idx="10"/>
          </p:nvPr>
        </p:nvSpPr>
        <p:spPr/>
        <p:txBody>
          <a:bodyPr/>
          <a:lstStyle>
            <a:lvl1pPr>
              <a:defRPr smtClean="0"/>
            </a:lvl1pPr>
          </a:lstStyle>
          <a:p>
            <a:pPr>
              <a:defRPr/>
            </a:pPr>
            <a:fld id="{6EA72457-ED2B-4C7D-BB12-C9BFED2E8E1B}" type="datetimeFigureOut">
              <a:rPr lang="tr-TR"/>
              <a:pPr>
                <a:defRPr/>
              </a:pPr>
              <a:t>30.11.2019</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smtClean="0"/>
            </a:lvl1pPr>
          </a:lstStyle>
          <a:p>
            <a:pPr>
              <a:defRPr/>
            </a:pPr>
            <a:fld id="{5E283B66-1837-4FFE-A0E3-9F5109D21B36}" type="slidenum">
              <a:rPr lang="tr-TR"/>
              <a:pPr>
                <a:defRPr/>
              </a:pPr>
              <a:t>‹#›</a:t>
            </a:fld>
            <a:endParaRPr lang="tr-TR"/>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493B4FBC-0076-43EA-9FDA-6097BB909653}" type="datetimeFigureOut">
              <a:rPr lang="tr-TR"/>
              <a:pPr>
                <a:defRPr/>
              </a:pPr>
              <a:t>30.11.2019</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57F22B00-DE76-4ACB-8809-72E1248D1928}" type="slidenum">
              <a:rPr lang="tr-TR"/>
              <a:pPr>
                <a:defRPr/>
              </a:pPr>
              <a:t>‹#›</a:t>
            </a:fld>
            <a:endParaRPr lang="tr-TR"/>
          </a:p>
        </p:txBody>
      </p:sp>
    </p:spTree>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D07F627C-286D-493A-896A-A94E0749A443}" type="datetimeFigureOut">
              <a:rPr lang="tr-TR"/>
              <a:pPr>
                <a:defRPr/>
              </a:pPr>
              <a:t>30.11.2019</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F0C818A1-0A12-4169-896F-C74DC5F9E75C}" type="slidenum">
              <a:rPr lang="tr-TR"/>
              <a:pPr>
                <a:defRPr/>
              </a:pPr>
              <a:t>‹#›</a:t>
            </a:fld>
            <a:endParaRPr lang="tr-TR"/>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F4B37371-CAAD-4BD0-9F13-2D15AD8FADBF}" type="datetimeFigureOut">
              <a:rPr lang="tr-TR"/>
              <a:pPr>
                <a:defRPr/>
              </a:pPr>
              <a:t>30.11.2019</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A53629B0-4F52-438F-A85A-312ACFE7377E}" type="slidenum">
              <a:rPr lang="tr-TR"/>
              <a:pPr>
                <a:defRPr/>
              </a:pPr>
              <a:t>‹#›</a:t>
            </a:fld>
            <a:endParaRPr lang="tr-TR"/>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F6B4D527-513C-42F2-8515-BA9D532B18B2}" type="datetimeFigureOut">
              <a:rPr lang="tr-TR"/>
              <a:pPr>
                <a:defRPr/>
              </a:pPr>
              <a:t>30.11.2019</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92CF348A-5D84-4149-9C62-7A43191F4071}" type="slidenum">
              <a:rPr lang="tr-TR"/>
              <a:pPr>
                <a:defRPr/>
              </a:pPr>
              <a:t>‹#›</a:t>
            </a:fld>
            <a:endParaRPr lang="tr-TR"/>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4F8F84B2-048F-4862-9953-C2DDB1B7C399}" type="datetimeFigureOut">
              <a:rPr lang="tr-TR"/>
              <a:pPr>
                <a:defRPr/>
              </a:pPr>
              <a:t>30.11.2019</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pPr>
              <a:defRPr/>
            </a:pPr>
            <a:fld id="{83D61377-CB99-42E7-A2C4-EA30B6770249}" type="slidenum">
              <a:rPr lang="tr-TR"/>
              <a:pPr>
                <a:defRPr/>
              </a:pPr>
              <a:t>‹#›</a:t>
            </a:fld>
            <a:endParaRPr lang="tr-TR"/>
          </a:p>
        </p:txBody>
      </p:sp>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342686C5-072A-42EA-BD6F-13659DD3400B}" type="datetimeFigureOut">
              <a:rPr lang="tr-TR"/>
              <a:pPr>
                <a:defRPr/>
              </a:pPr>
              <a:t>30.11.2019</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476EF998-13E0-4C26-9F96-93EADEB9EFE5}" type="slidenum">
              <a:rPr lang="tr-TR"/>
              <a:pPr>
                <a:defRPr/>
              </a:pPr>
              <a:t>‹#›</a:t>
            </a:fld>
            <a:endParaRPr lang="tr-TR"/>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85AF2D00-C3F9-408D-A946-FAE7794A5A3C}" type="datetimeFigureOut">
              <a:rPr lang="tr-TR"/>
              <a:pPr>
                <a:defRPr/>
              </a:pPr>
              <a:t>30.11.2019</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C58B9380-2838-44BC-9ED6-A0CEC89A2E59}" type="slidenum">
              <a:rPr lang="tr-TR"/>
              <a:pPr>
                <a:defRPr/>
              </a:pPr>
              <a:t>‹#›</a:t>
            </a:fld>
            <a:endParaRPr lang="tr-TR"/>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t="-2000" b="-2000"/>
          </a:stretch>
        </a:blipFill>
        <a:effectLst/>
      </p:bgPr>
    </p:bg>
    <p:spTree>
      <p:nvGrpSpPr>
        <p:cNvPr id="1" name=""/>
        <p:cNvGrpSpPr/>
        <p:nvPr/>
      </p:nvGrpSpPr>
      <p:grpSpPr>
        <a:xfrm>
          <a:off x="0" y="0"/>
          <a:ext cx="0" cy="0"/>
          <a:chOff x="0" y="0"/>
          <a:chExt cx="0" cy="0"/>
        </a:xfrm>
      </p:grpSpPr>
      <p:pic>
        <p:nvPicPr>
          <p:cNvPr id="1026" name="Picture 2" descr="C:\Users\Barocraft\Desktop\Bartın Logo küçük.png"/>
          <p:cNvPicPr>
            <a:picLocks noChangeAspect="1" noChangeArrowheads="1"/>
          </p:cNvPicPr>
          <p:nvPr/>
        </p:nvPicPr>
        <p:blipFill>
          <a:blip r:embed="rId15"/>
          <a:srcRect/>
          <a:stretch>
            <a:fillRect/>
          </a:stretch>
        </p:blipFill>
        <p:spPr bwMode="auto">
          <a:xfrm>
            <a:off x="138113" y="6350"/>
            <a:ext cx="1223962" cy="1223963"/>
          </a:xfrm>
          <a:prstGeom prst="rect">
            <a:avLst/>
          </a:prstGeom>
          <a:noFill/>
          <a:ln w="9525">
            <a:noFill/>
            <a:miter lim="800000"/>
            <a:headEnd/>
            <a:tailEnd/>
          </a:ln>
        </p:spPr>
      </p:pic>
      <p:sp>
        <p:nvSpPr>
          <p:cNvPr id="1027" name="1 Başlık Yer Tutucusu"/>
          <p:cNvSpPr>
            <a:spLocks noGrp="1"/>
          </p:cNvSpPr>
          <p:nvPr>
            <p:ph type="title"/>
          </p:nvPr>
        </p:nvSpPr>
        <p:spPr bwMode="auto">
          <a:xfrm>
            <a:off x="1692275" y="274638"/>
            <a:ext cx="699452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8" name="2 Metin Yer Tutucusu"/>
          <p:cNvSpPr>
            <a:spLocks noGrp="1"/>
          </p:cNvSpPr>
          <p:nvPr>
            <p:ph type="body" idx="1"/>
          </p:nvPr>
        </p:nvSpPr>
        <p:spPr bwMode="auto">
          <a:xfrm>
            <a:off x="1187450" y="1600200"/>
            <a:ext cx="749935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ct val="20000"/>
              </a:spcBef>
              <a:spcAft>
                <a:spcPts val="0"/>
              </a:spcAft>
              <a:buClr>
                <a:schemeClr val="accent1"/>
              </a:buClr>
              <a:buFontTx/>
              <a:buChar char="•"/>
              <a:defRPr sz="1200" smtClean="0">
                <a:solidFill>
                  <a:schemeClr val="tx1">
                    <a:tint val="75000"/>
                  </a:schemeClr>
                </a:solidFill>
                <a:latin typeface="+mn-lt"/>
              </a:defRPr>
            </a:lvl1pPr>
          </a:lstStyle>
          <a:p>
            <a:pPr>
              <a:defRPr/>
            </a:pPr>
            <a:fld id="{D2730311-9CE2-48DD-87A9-E91B91F02120}" type="datetimeFigureOut">
              <a:rPr lang="tr-TR"/>
              <a:pPr>
                <a:defRPr/>
              </a:pPr>
              <a:t>30.11.2019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ct val="20000"/>
              </a:spcBef>
              <a:spcAft>
                <a:spcPts val="0"/>
              </a:spcAft>
              <a:buClr>
                <a:schemeClr val="accent1"/>
              </a:buClr>
              <a:buFontTx/>
              <a:buChar char="•"/>
              <a:defRPr sz="1200">
                <a:solidFill>
                  <a:schemeClr val="tx1">
                    <a:tint val="75000"/>
                  </a:schemeClr>
                </a:solidFill>
                <a:latin typeface="+mn-lt"/>
              </a:defRPr>
            </a:lvl1pPr>
          </a:lstStyle>
          <a:p>
            <a:pPr>
              <a:defRPr/>
            </a:pPr>
            <a:endParaRPr lang="tr-TR"/>
          </a:p>
        </p:txBody>
      </p:sp>
      <p:sp>
        <p:nvSpPr>
          <p:cNvPr id="6" name="5 Slayt Numarası Yer Tutucusu"/>
          <p:cNvSpPr>
            <a:spLocks noGrp="1"/>
          </p:cNvSpPr>
          <p:nvPr>
            <p:ph type="sldNum" sz="quarter" idx="4"/>
          </p:nvPr>
        </p:nvSpPr>
        <p:spPr>
          <a:xfrm>
            <a:off x="-107950" y="3357563"/>
            <a:ext cx="503238" cy="431800"/>
          </a:xfrm>
          <a:prstGeom prst="rect">
            <a:avLst/>
          </a:prstGeom>
        </p:spPr>
        <p:txBody>
          <a:bodyPr vert="horz" lIns="91440" tIns="45720" rIns="91440" bIns="45720" rtlCol="0" anchor="ctr"/>
          <a:lstStyle>
            <a:lvl1pPr algn="r" fontAlgn="auto">
              <a:spcBef>
                <a:spcPct val="20000"/>
              </a:spcBef>
              <a:spcAft>
                <a:spcPts val="0"/>
              </a:spcAft>
              <a:buClr>
                <a:schemeClr val="accent1"/>
              </a:buClr>
              <a:buFontTx/>
              <a:buChar char="•"/>
              <a:defRPr sz="1200" smtClean="0">
                <a:solidFill>
                  <a:schemeClr val="bg1">
                    <a:lumMod val="95000"/>
                  </a:schemeClr>
                </a:solidFill>
                <a:latin typeface="+mn-lt"/>
              </a:defRPr>
            </a:lvl1pPr>
          </a:lstStyle>
          <a:p>
            <a:pPr>
              <a:defRPr/>
            </a:pPr>
            <a:fld id="{1319E5EF-098D-4FAF-B014-EA6645DF66D9}"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71" r:id="rId1"/>
    <p:sldLayoutId id="2147483673"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 id="2147483672" r:id="rId12"/>
  </p:sldLayoutIdLst>
  <p:transition spd="med">
    <p:wipe dir="r"/>
  </p:transition>
  <p:timing>
    <p:tnLst>
      <p:par>
        <p:cTn id="1" dur="indefinite" restart="never" nodeType="tmRoot"/>
      </p:par>
    </p:tnLst>
  </p:timing>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p:cNvSpPr>
            <a:spLocks noGrp="1"/>
          </p:cNvSpPr>
          <p:nvPr>
            <p:ph type="subTitle" idx="1"/>
          </p:nvPr>
        </p:nvSpPr>
        <p:spPr>
          <a:xfrm>
            <a:off x="1371600" y="4725144"/>
            <a:ext cx="6400800" cy="1440160"/>
          </a:xfrm>
        </p:spPr>
        <p:txBody>
          <a:bodyPr/>
          <a:lstStyle/>
          <a:p>
            <a:pPr lvl="0">
              <a:spcBef>
                <a:spcPts val="0"/>
              </a:spcBef>
            </a:pPr>
            <a:r>
              <a:rPr lang="tr-TR" sz="2800" b="1" dirty="0" err="1" smtClean="0">
                <a:solidFill>
                  <a:prstClr val="black"/>
                </a:solidFill>
                <a:latin typeface="Times New Roman" panose="02020603050405020304" pitchFamily="18" charset="0"/>
                <a:cs typeface="Times New Roman" panose="02020603050405020304" pitchFamily="18" charset="0"/>
              </a:rPr>
              <a:t>Prof.Dr</a:t>
            </a:r>
            <a:r>
              <a:rPr lang="tr-TR" sz="2800" b="1" dirty="0">
                <a:solidFill>
                  <a:prstClr val="black"/>
                </a:solidFill>
                <a:latin typeface="Times New Roman" panose="02020603050405020304" pitchFamily="18" charset="0"/>
                <a:cs typeface="Times New Roman" panose="02020603050405020304" pitchFamily="18" charset="0"/>
              </a:rPr>
              <a:t>. Çetin SEMERCİ</a:t>
            </a:r>
          </a:p>
          <a:p>
            <a:pPr lvl="0">
              <a:spcBef>
                <a:spcPts val="0"/>
              </a:spcBef>
            </a:pPr>
            <a:r>
              <a:rPr lang="tr-TR" sz="2800" dirty="0">
                <a:solidFill>
                  <a:prstClr val="black"/>
                </a:solidFill>
                <a:latin typeface="Times New Roman" panose="02020603050405020304" pitchFamily="18" charset="0"/>
                <a:cs typeface="Times New Roman" panose="02020603050405020304" pitchFamily="18" charset="0"/>
              </a:rPr>
              <a:t>Eğitim </a:t>
            </a:r>
            <a:r>
              <a:rPr lang="tr-TR" sz="2800" dirty="0" smtClean="0">
                <a:solidFill>
                  <a:prstClr val="black"/>
                </a:solidFill>
                <a:latin typeface="Times New Roman" panose="02020603050405020304" pitchFamily="18" charset="0"/>
                <a:cs typeface="Times New Roman" panose="02020603050405020304" pitchFamily="18" charset="0"/>
              </a:rPr>
              <a:t>Fakültesi</a:t>
            </a:r>
            <a:endParaRPr lang="tr-TR" sz="2800" dirty="0">
              <a:solidFill>
                <a:prstClr val="black"/>
              </a:solidFill>
              <a:latin typeface="Times New Roman" panose="02020603050405020304" pitchFamily="18" charset="0"/>
              <a:cs typeface="Times New Roman" panose="02020603050405020304" pitchFamily="18" charset="0"/>
            </a:endParaRPr>
          </a:p>
          <a:p>
            <a:pPr lvl="0">
              <a:spcBef>
                <a:spcPts val="0"/>
              </a:spcBef>
            </a:pPr>
            <a:r>
              <a:rPr lang="tr-TR" sz="2800" dirty="0">
                <a:solidFill>
                  <a:prstClr val="black"/>
                </a:solidFill>
                <a:latin typeface="Times New Roman" panose="02020603050405020304" pitchFamily="18" charset="0"/>
                <a:cs typeface="Times New Roman" panose="02020603050405020304" pitchFamily="18" charset="0"/>
              </a:rPr>
              <a:t>csemerci@bartin.edu.tr</a:t>
            </a:r>
          </a:p>
          <a:p>
            <a:endParaRPr lang="tr-TR" dirty="0" smtClean="0">
              <a:solidFill>
                <a:srgbClr val="898989"/>
              </a:solidFill>
              <a:latin typeface="Arial" charset="0"/>
            </a:endParaRPr>
          </a:p>
        </p:txBody>
      </p:sp>
      <p:sp>
        <p:nvSpPr>
          <p:cNvPr id="3" name="Unvan 2"/>
          <p:cNvSpPr>
            <a:spLocks noGrp="1"/>
          </p:cNvSpPr>
          <p:nvPr>
            <p:ph type="ctrTitle"/>
          </p:nvPr>
        </p:nvSpPr>
        <p:spPr>
          <a:xfrm>
            <a:off x="107504" y="2852936"/>
            <a:ext cx="9144000" cy="1969367"/>
          </a:xfrm>
        </p:spPr>
        <p:txBody>
          <a:bodyPr/>
          <a:lstStyle/>
          <a:p>
            <a:pPr>
              <a:lnSpc>
                <a:spcPct val="107000"/>
              </a:lnSpc>
              <a:spcAft>
                <a:spcPts val="800"/>
              </a:spcAft>
            </a:pPr>
            <a:r>
              <a:rPr lang="tr-TR" sz="3600" b="1" dirty="0" smtClean="0">
                <a:latin typeface="Times New Roman" panose="02020603050405020304" pitchFamily="18" charset="0"/>
                <a:ea typeface="Calibri" panose="020F0502020204030204" pitchFamily="34" charset="0"/>
                <a:cs typeface="Times New Roman" panose="02020603050405020304" pitchFamily="18" charset="0"/>
              </a:rPr>
              <a:t/>
            </a:r>
            <a:br>
              <a:rPr lang="tr-TR" sz="3600" b="1" dirty="0" smtClean="0">
                <a:latin typeface="Times New Roman" panose="02020603050405020304" pitchFamily="18" charset="0"/>
                <a:ea typeface="Calibri" panose="020F0502020204030204" pitchFamily="34" charset="0"/>
                <a:cs typeface="Times New Roman" panose="02020603050405020304" pitchFamily="18" charset="0"/>
              </a:rPr>
            </a:br>
            <a:r>
              <a:rPr lang="tr-TR" sz="2800" b="1" dirty="0" smtClean="0">
                <a:latin typeface="Times New Roman" panose="02020603050405020304" pitchFamily="18" charset="0"/>
                <a:ea typeface="Calibri" panose="020F0502020204030204" pitchFamily="34" charset="0"/>
                <a:cs typeface="Times New Roman" panose="02020603050405020304" pitchFamily="18" charset="0"/>
              </a:rPr>
              <a:t>Yükseköğretimde </a:t>
            </a:r>
            <a:r>
              <a:rPr lang="tr-TR" sz="2800" b="1" dirty="0">
                <a:latin typeface="Times New Roman" panose="02020603050405020304" pitchFamily="18" charset="0"/>
                <a:ea typeface="Calibri" panose="020F0502020204030204" pitchFamily="34" charset="0"/>
                <a:cs typeface="Times New Roman" panose="02020603050405020304" pitchFamily="18" charset="0"/>
              </a:rPr>
              <a:t>Ulusal Akreditasyon Deneyimi: </a:t>
            </a:r>
            <a:r>
              <a:rPr lang="tr-TR" sz="2800" b="1" dirty="0" smtClean="0">
                <a:latin typeface="Times New Roman" panose="02020603050405020304" pitchFamily="18" charset="0"/>
                <a:ea typeface="Calibri" panose="020F0502020204030204" pitchFamily="34" charset="0"/>
                <a:cs typeface="Times New Roman" panose="02020603050405020304" pitchFamily="18" charset="0"/>
              </a:rPr>
              <a:t/>
            </a:r>
            <a:br>
              <a:rPr lang="tr-TR" sz="2800" b="1" dirty="0" smtClean="0">
                <a:latin typeface="Times New Roman" panose="02020603050405020304" pitchFamily="18" charset="0"/>
                <a:ea typeface="Calibri" panose="020F0502020204030204" pitchFamily="34" charset="0"/>
                <a:cs typeface="Times New Roman" panose="02020603050405020304" pitchFamily="18" charset="0"/>
              </a:rPr>
            </a:br>
            <a:r>
              <a:rPr lang="tr-TR" sz="2000" b="1" dirty="0" smtClean="0">
                <a:latin typeface="Times New Roman" panose="02020603050405020304" pitchFamily="18" charset="0"/>
                <a:ea typeface="Calibri" panose="020F0502020204030204" pitchFamily="34" charset="0"/>
                <a:cs typeface="Times New Roman" panose="02020603050405020304" pitchFamily="18" charset="0"/>
              </a:rPr>
              <a:t>Bir </a:t>
            </a:r>
            <a:r>
              <a:rPr lang="tr-TR" sz="2000" b="1" dirty="0">
                <a:latin typeface="Times New Roman" panose="02020603050405020304" pitchFamily="18" charset="0"/>
                <a:ea typeface="Calibri" panose="020F0502020204030204" pitchFamily="34" charset="0"/>
                <a:cs typeface="Times New Roman" panose="02020603050405020304" pitchFamily="18" charset="0"/>
              </a:rPr>
              <a:t>Devlet Üniversitesi Türkçe Öğretmenliği Programı Örneği</a:t>
            </a:r>
            <a:r>
              <a:rPr lang="tr-TR" sz="3200" dirty="0">
                <a:latin typeface="Calibri" panose="020F0502020204030204" pitchFamily="34" charset="0"/>
                <a:ea typeface="Calibri" panose="020F0502020204030204" pitchFamily="34" charset="0"/>
                <a:cs typeface="Times New Roman" panose="02020603050405020304" pitchFamily="18" charset="0"/>
              </a:rPr>
              <a:t/>
            </a:r>
            <a:br>
              <a:rPr lang="tr-TR" sz="3200" dirty="0">
                <a:latin typeface="Calibri" panose="020F0502020204030204" pitchFamily="34" charset="0"/>
                <a:ea typeface="Calibri" panose="020F0502020204030204" pitchFamily="34" charset="0"/>
                <a:cs typeface="Times New Roman" panose="02020603050405020304" pitchFamily="18" charset="0"/>
              </a:rPr>
            </a:br>
            <a:endParaRPr lang="tr-TR" dirty="0">
              <a:solidFill>
                <a:srgbClr val="FF0000"/>
              </a:solidFill>
            </a:endParaRPr>
          </a:p>
        </p:txBody>
      </p:sp>
      <p:pic>
        <p:nvPicPr>
          <p:cNvPr id="7" name="Resim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7040" y="2420888"/>
            <a:ext cx="2399184" cy="726069"/>
          </a:xfrm>
          <a:prstGeom prst="rect">
            <a:avLst/>
          </a:prstGeom>
        </p:spPr>
      </p:pic>
      <p:pic>
        <p:nvPicPr>
          <p:cNvPr id="9" name="Resim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37594" y="2276872"/>
            <a:ext cx="2438149" cy="886123"/>
          </a:xfrm>
          <a:prstGeom prst="rect">
            <a:avLst/>
          </a:prstGeom>
        </p:spPr>
      </p:pic>
      <p:pic>
        <p:nvPicPr>
          <p:cNvPr id="10" name="Resim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9144000" cy="2271439"/>
          </a:xfrm>
          <a:prstGeom prst="rect">
            <a:avLst/>
          </a:prstGeom>
        </p:spPr>
      </p:pic>
    </p:spTree>
    <p:extLst>
      <p:ext uri="{BB962C8B-B14F-4D97-AF65-F5344CB8AC3E}">
        <p14:creationId xmlns:p14="http://schemas.microsoft.com/office/powerpoint/2010/main" val="3068633275"/>
      </p:ext>
    </p:extLst>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Resim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7665" y="1556792"/>
            <a:ext cx="6336704" cy="5207772"/>
          </a:xfrm>
          <a:prstGeom prst="rect">
            <a:avLst/>
          </a:prstGeom>
        </p:spPr>
      </p:pic>
      <p:sp>
        <p:nvSpPr>
          <p:cNvPr id="2" name="Unvan 1"/>
          <p:cNvSpPr>
            <a:spLocks noGrp="1"/>
          </p:cNvSpPr>
          <p:nvPr>
            <p:ph type="title"/>
          </p:nvPr>
        </p:nvSpPr>
        <p:spPr>
          <a:xfrm>
            <a:off x="1412276" y="419213"/>
            <a:ext cx="7283152" cy="805166"/>
          </a:xfrm>
        </p:spPr>
        <p:txBody>
          <a:bodyPr/>
          <a:lstStyle/>
          <a:p>
            <a:pPr algn="l"/>
            <a:r>
              <a:rPr lang="tr-TR" sz="2400" b="1" dirty="0" smtClean="0">
                <a:latin typeface="Times New Roman" panose="02020603050405020304" pitchFamily="18" charset="0"/>
                <a:cs typeface="Times New Roman" panose="02020603050405020304" pitchFamily="18" charset="0"/>
              </a:rPr>
              <a:t>                      </a:t>
            </a:r>
            <a:br>
              <a:rPr lang="tr-TR" sz="2400" b="1" dirty="0" smtClean="0">
                <a:latin typeface="Times New Roman" panose="02020603050405020304" pitchFamily="18" charset="0"/>
                <a:cs typeface="Times New Roman" panose="02020603050405020304" pitchFamily="18" charset="0"/>
              </a:rPr>
            </a:br>
            <a:r>
              <a:rPr lang="tr-TR" sz="2400" b="1" dirty="0">
                <a:latin typeface="Times New Roman" panose="02020603050405020304" pitchFamily="18" charset="0"/>
                <a:cs typeface="Times New Roman" panose="02020603050405020304" pitchFamily="18" charset="0"/>
              </a:rPr>
              <a:t/>
            </a:r>
            <a:br>
              <a:rPr lang="tr-TR" sz="2400" b="1" dirty="0">
                <a:latin typeface="Times New Roman" panose="02020603050405020304" pitchFamily="18" charset="0"/>
                <a:cs typeface="Times New Roman" panose="02020603050405020304" pitchFamily="18" charset="0"/>
              </a:rPr>
            </a:br>
            <a:r>
              <a:rPr lang="tr-TR" sz="2400" b="1" dirty="0" smtClean="0">
                <a:latin typeface="Times New Roman" panose="02020603050405020304" pitchFamily="18" charset="0"/>
                <a:cs typeface="Times New Roman" panose="02020603050405020304" pitchFamily="18" charset="0"/>
              </a:rPr>
              <a:t>		Sonuç/Öneri</a:t>
            </a:r>
            <a:br>
              <a:rPr lang="tr-TR" sz="2400" b="1" dirty="0" smtClean="0">
                <a:latin typeface="Times New Roman" panose="02020603050405020304" pitchFamily="18" charset="0"/>
                <a:cs typeface="Times New Roman" panose="02020603050405020304" pitchFamily="18" charset="0"/>
              </a:rPr>
            </a:br>
            <a:r>
              <a:rPr lang="tr-TR" sz="2400" b="1" dirty="0" smtClean="0">
                <a:latin typeface="Times New Roman" panose="02020603050405020304" pitchFamily="18" charset="0"/>
                <a:cs typeface="Times New Roman" panose="02020603050405020304" pitchFamily="18" charset="0"/>
              </a:rPr>
              <a:t>(</a:t>
            </a:r>
            <a:r>
              <a:rPr lang="tr-TR" sz="1000" dirty="0" smtClean="0">
                <a:solidFill>
                  <a:srgbClr val="231F20"/>
                </a:solidFill>
                <a:latin typeface="Times New Roman" panose="02020603050405020304" pitchFamily="18" charset="0"/>
                <a:cs typeface="Times New Roman" panose="02020603050405020304" pitchFamily="18" charset="0"/>
              </a:rPr>
              <a:t>ÖSYM’ye (2019) göre,</a:t>
            </a:r>
            <a:r>
              <a:rPr lang="tr-TR" sz="1000" dirty="0" smtClean="0">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000" dirty="0" err="1" smtClean="0">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eğitim</a:t>
            </a:r>
            <a:r>
              <a:rPr lang="en-US" sz="1000" dirty="0" smtClean="0">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000" dirty="0" err="1" smtClean="0">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fakülte</a:t>
            </a:r>
            <a:r>
              <a:rPr lang="tr-TR" sz="1000" dirty="0" err="1" smtClean="0">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lerinde</a:t>
            </a:r>
            <a:r>
              <a:rPr lang="en-US" sz="1000" dirty="0" smtClean="0">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sz="1000" dirty="0" smtClean="0">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790</a:t>
            </a:r>
            <a:r>
              <a:rPr lang="en-US" sz="1000" dirty="0" smtClean="0">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000" dirty="0" err="1">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civarı</a:t>
            </a:r>
            <a:r>
              <a:rPr lang="en-US" sz="1000" dirty="0">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 program </a:t>
            </a:r>
            <a:r>
              <a:rPr lang="en-US" sz="1000" dirty="0" err="1" smtClean="0">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bulunmaktadır</a:t>
            </a:r>
            <a:r>
              <a:rPr lang="tr-TR" sz="1000" dirty="0" smtClean="0">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000" dirty="0" err="1" smtClean="0">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Tüm</a:t>
            </a:r>
            <a:r>
              <a:rPr lang="en-US" sz="1000" dirty="0" smtClean="0">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000" dirty="0" err="1">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programların</a:t>
            </a:r>
            <a:r>
              <a:rPr lang="en-US" sz="1000" dirty="0">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000" dirty="0" err="1">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akredite</a:t>
            </a:r>
            <a:r>
              <a:rPr lang="en-US" sz="1000" dirty="0">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000" dirty="0" err="1">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edilmesi</a:t>
            </a:r>
            <a:r>
              <a:rPr lang="en-US" sz="1000" dirty="0">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000" dirty="0" err="1">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sağlanmalıdır</a:t>
            </a:r>
            <a:r>
              <a:rPr lang="en-US" sz="1000" dirty="0" smtClean="0">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a:t>
            </a:r>
            <a:r>
              <a:rPr lang="tr-TR" sz="2400" dirty="0" smtClean="0">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a:t>
            </a:r>
            <a:r>
              <a:rPr lang="tr-TR" sz="3200" dirty="0">
                <a:latin typeface="Calibri" panose="020F0502020204030204" pitchFamily="34" charset="0"/>
                <a:ea typeface="Calibri" panose="020F0502020204030204" pitchFamily="34" charset="0"/>
                <a:cs typeface="Times New Roman" panose="02020603050405020304" pitchFamily="18" charset="0"/>
              </a:rPr>
              <a:t/>
            </a:r>
            <a:br>
              <a:rPr lang="tr-TR" sz="3200" dirty="0">
                <a:latin typeface="Calibri" panose="020F0502020204030204" pitchFamily="34" charset="0"/>
                <a:ea typeface="Calibri" panose="020F0502020204030204" pitchFamily="34" charset="0"/>
                <a:cs typeface="Times New Roman" panose="02020603050405020304" pitchFamily="18" charset="0"/>
              </a:rPr>
            </a:br>
            <a:r>
              <a:rPr lang="tr-TR" sz="2400" b="1" dirty="0" smtClean="0">
                <a:latin typeface="Times New Roman" panose="02020603050405020304" pitchFamily="18" charset="0"/>
                <a:cs typeface="Times New Roman" panose="02020603050405020304" pitchFamily="18" charset="0"/>
              </a:rPr>
              <a:t/>
            </a:r>
            <a:br>
              <a:rPr lang="tr-TR" sz="2400" b="1" dirty="0" smtClean="0">
                <a:latin typeface="Times New Roman" panose="02020603050405020304" pitchFamily="18" charset="0"/>
                <a:cs typeface="Times New Roman" panose="02020603050405020304" pitchFamily="18" charset="0"/>
              </a:rPr>
            </a:br>
            <a:endParaRPr lang="tr-TR" sz="2400" b="1" dirty="0">
              <a:latin typeface="Times New Roman" panose="02020603050405020304" pitchFamily="18" charset="0"/>
              <a:cs typeface="Times New Roman" panose="02020603050405020304" pitchFamily="18" charset="0"/>
            </a:endParaRPr>
          </a:p>
        </p:txBody>
      </p:sp>
      <p:sp>
        <p:nvSpPr>
          <p:cNvPr id="4" name="Dikdörtgen 3"/>
          <p:cNvSpPr/>
          <p:nvPr/>
        </p:nvSpPr>
        <p:spPr>
          <a:xfrm>
            <a:off x="6876256" y="6387134"/>
            <a:ext cx="2267744" cy="246221"/>
          </a:xfrm>
          <a:prstGeom prst="rect">
            <a:avLst/>
          </a:prstGeom>
        </p:spPr>
        <p:txBody>
          <a:bodyPr wrap="square">
            <a:spAutoFit/>
          </a:bodyPr>
          <a:lstStyle/>
          <a:p>
            <a:pPr lvl="0">
              <a:spcBef>
                <a:spcPct val="20000"/>
              </a:spcBef>
              <a:defRPr/>
            </a:pPr>
            <a:r>
              <a:rPr lang="tr-TR" sz="1000" dirty="0">
                <a:solidFill>
                  <a:srgbClr val="002060"/>
                </a:solidFill>
                <a:latin typeface="Times New Roman" panose="02020603050405020304" pitchFamily="18" charset="0"/>
                <a:cs typeface="Times New Roman" panose="02020603050405020304" pitchFamily="18" charset="0"/>
              </a:rPr>
              <a:t>Teşekkür </a:t>
            </a:r>
            <a:r>
              <a:rPr lang="tr-TR" sz="1000" dirty="0" smtClean="0">
                <a:solidFill>
                  <a:srgbClr val="002060"/>
                </a:solidFill>
                <a:latin typeface="Times New Roman" panose="02020603050405020304" pitchFamily="18" charset="0"/>
                <a:cs typeface="Times New Roman" panose="02020603050405020304" pitchFamily="18" charset="0"/>
              </a:rPr>
              <a:t>ederim. Sevgi </a:t>
            </a:r>
            <a:r>
              <a:rPr lang="tr-TR" sz="1000" dirty="0">
                <a:solidFill>
                  <a:srgbClr val="002060"/>
                </a:solidFill>
                <a:latin typeface="Times New Roman" panose="02020603050405020304" pitchFamily="18" charset="0"/>
                <a:cs typeface="Times New Roman" panose="02020603050405020304" pitchFamily="18" charset="0"/>
              </a:rPr>
              <a:t>ve Saygılarımla</a:t>
            </a:r>
            <a:endParaRPr lang="tr-TR" dirty="0"/>
          </a:p>
        </p:txBody>
      </p:sp>
      <p:sp>
        <p:nvSpPr>
          <p:cNvPr id="7" name="Metin kutusu 6"/>
          <p:cNvSpPr txBox="1"/>
          <p:nvPr/>
        </p:nvSpPr>
        <p:spPr>
          <a:xfrm>
            <a:off x="3854460" y="2296867"/>
            <a:ext cx="1723112" cy="307777"/>
          </a:xfrm>
          <a:prstGeom prst="rect">
            <a:avLst/>
          </a:prstGeom>
          <a:noFill/>
        </p:spPr>
        <p:txBody>
          <a:bodyPr wrap="square" rtlCol="0">
            <a:spAutoFit/>
          </a:bodyPr>
          <a:lstStyle/>
          <a:p>
            <a:pPr algn="ctr"/>
            <a:r>
              <a:rPr lang="tr-TR" sz="1400" b="1" dirty="0" smtClean="0"/>
              <a:t>Cesaretlendirme</a:t>
            </a:r>
            <a:endParaRPr lang="tr-TR" sz="1400" b="1" dirty="0"/>
          </a:p>
        </p:txBody>
      </p:sp>
      <p:sp>
        <p:nvSpPr>
          <p:cNvPr id="8" name="Metin kutusu 7"/>
          <p:cNvSpPr txBox="1"/>
          <p:nvPr/>
        </p:nvSpPr>
        <p:spPr>
          <a:xfrm>
            <a:off x="5926968" y="3233299"/>
            <a:ext cx="1780928" cy="738664"/>
          </a:xfrm>
          <a:prstGeom prst="rect">
            <a:avLst/>
          </a:prstGeom>
          <a:noFill/>
        </p:spPr>
        <p:txBody>
          <a:bodyPr wrap="square" rtlCol="0">
            <a:spAutoFit/>
          </a:bodyPr>
          <a:lstStyle/>
          <a:p>
            <a:pPr algn="ctr"/>
            <a:r>
              <a:rPr lang="tr-TR" sz="1400" b="1" dirty="0" smtClean="0"/>
              <a:t>Yönetici ve </a:t>
            </a:r>
          </a:p>
          <a:p>
            <a:pPr algn="ctr"/>
            <a:r>
              <a:rPr lang="tr-TR" sz="1400" b="1" dirty="0" smtClean="0"/>
              <a:t>Personel Değişiklikleri</a:t>
            </a:r>
            <a:endParaRPr lang="tr-TR" sz="1400" b="1" dirty="0"/>
          </a:p>
        </p:txBody>
      </p:sp>
      <p:sp>
        <p:nvSpPr>
          <p:cNvPr id="9" name="Metin kutusu 8"/>
          <p:cNvSpPr txBox="1"/>
          <p:nvPr/>
        </p:nvSpPr>
        <p:spPr>
          <a:xfrm>
            <a:off x="5053852" y="5232361"/>
            <a:ext cx="1872208" cy="954107"/>
          </a:xfrm>
          <a:prstGeom prst="rect">
            <a:avLst/>
          </a:prstGeom>
          <a:noFill/>
        </p:spPr>
        <p:txBody>
          <a:bodyPr wrap="square" rtlCol="0">
            <a:spAutoFit/>
          </a:bodyPr>
          <a:lstStyle/>
          <a:p>
            <a:pPr algn="ctr"/>
            <a:r>
              <a:rPr lang="tr-TR" sz="1400" b="1" dirty="0" smtClean="0"/>
              <a:t>Yönetici Atamalarında Akreditasyon ve Kalite Deneyimi</a:t>
            </a:r>
            <a:endParaRPr lang="tr-TR" sz="1400" b="1" dirty="0"/>
          </a:p>
        </p:txBody>
      </p:sp>
      <p:sp>
        <p:nvSpPr>
          <p:cNvPr id="10" name="Metin kutusu 9"/>
          <p:cNvSpPr txBox="1"/>
          <p:nvPr/>
        </p:nvSpPr>
        <p:spPr>
          <a:xfrm>
            <a:off x="1763688" y="3448743"/>
            <a:ext cx="1656184" cy="523220"/>
          </a:xfrm>
          <a:prstGeom prst="rect">
            <a:avLst/>
          </a:prstGeom>
          <a:noFill/>
        </p:spPr>
        <p:txBody>
          <a:bodyPr wrap="square" rtlCol="0">
            <a:spAutoFit/>
          </a:bodyPr>
          <a:lstStyle/>
          <a:p>
            <a:pPr algn="ctr"/>
            <a:r>
              <a:rPr lang="tr-TR" sz="1400" b="1" dirty="0" smtClean="0"/>
              <a:t>Bir Kültür Haline Gelmesi</a:t>
            </a:r>
            <a:endParaRPr lang="tr-TR" sz="1400" b="1" dirty="0"/>
          </a:p>
        </p:txBody>
      </p:sp>
      <p:sp>
        <p:nvSpPr>
          <p:cNvPr id="11" name="Metin kutusu 10"/>
          <p:cNvSpPr txBox="1"/>
          <p:nvPr/>
        </p:nvSpPr>
        <p:spPr>
          <a:xfrm>
            <a:off x="2431032" y="5486784"/>
            <a:ext cx="1977680" cy="523220"/>
          </a:xfrm>
          <a:prstGeom prst="rect">
            <a:avLst/>
          </a:prstGeom>
          <a:noFill/>
        </p:spPr>
        <p:txBody>
          <a:bodyPr wrap="square" rtlCol="0">
            <a:spAutoFit/>
          </a:bodyPr>
          <a:lstStyle/>
          <a:p>
            <a:pPr algn="ctr"/>
            <a:r>
              <a:rPr lang="tr-TR" sz="1400" b="1" dirty="0" smtClean="0"/>
              <a:t>İnanma ve Sahiplenme</a:t>
            </a:r>
            <a:endParaRPr lang="tr-TR" sz="1400" b="1" dirty="0"/>
          </a:p>
        </p:txBody>
      </p:sp>
      <p:sp>
        <p:nvSpPr>
          <p:cNvPr id="13" name="Metin kutusu 12"/>
          <p:cNvSpPr txBox="1"/>
          <p:nvPr/>
        </p:nvSpPr>
        <p:spPr>
          <a:xfrm>
            <a:off x="3681537" y="3861048"/>
            <a:ext cx="2068959" cy="369332"/>
          </a:xfrm>
          <a:prstGeom prst="rect">
            <a:avLst/>
          </a:prstGeom>
          <a:noFill/>
        </p:spPr>
        <p:txBody>
          <a:bodyPr wrap="square" rtlCol="0">
            <a:spAutoFit/>
          </a:bodyPr>
          <a:lstStyle/>
          <a:p>
            <a:pPr algn="ctr"/>
            <a:r>
              <a:rPr lang="tr-TR" b="1" dirty="0" smtClean="0"/>
              <a:t>AKREDİTASYON</a:t>
            </a:r>
            <a:endParaRPr lang="tr-TR" b="1" dirty="0"/>
          </a:p>
        </p:txBody>
      </p:sp>
    </p:spTree>
    <p:extLst>
      <p:ext uri="{BB962C8B-B14F-4D97-AF65-F5344CB8AC3E}">
        <p14:creationId xmlns:p14="http://schemas.microsoft.com/office/powerpoint/2010/main" val="1485694067"/>
      </p:ext>
    </p:extLst>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92275" y="836712"/>
            <a:ext cx="5183981" cy="580926"/>
          </a:xfrm>
        </p:spPr>
        <p:txBody>
          <a:bodyPr/>
          <a:lstStyle/>
          <a:p>
            <a:r>
              <a:rPr lang="tr-TR" sz="2400" b="1" dirty="0" smtClean="0">
                <a:solidFill>
                  <a:srgbClr val="C00000"/>
                </a:solidFill>
                <a:latin typeface="Times New Roman" panose="02020603050405020304" pitchFamily="18" charset="0"/>
                <a:ea typeface="+mn-ea"/>
                <a:cs typeface="Times New Roman" panose="02020603050405020304" pitchFamily="18" charset="0"/>
              </a:rPr>
              <a:t>Giriş</a:t>
            </a:r>
            <a:r>
              <a:rPr lang="tr-TR" sz="2800" b="1" dirty="0" smtClean="0">
                <a:solidFill>
                  <a:srgbClr val="C00000"/>
                </a:solidFill>
                <a:ea typeface="+mn-ea"/>
                <a:cs typeface="+mn-cs"/>
              </a:rPr>
              <a:t> </a:t>
            </a:r>
            <a:endParaRPr lang="tr-TR" sz="2800" dirty="0">
              <a:solidFill>
                <a:srgbClr val="C00000"/>
              </a:solidFill>
            </a:endParaRPr>
          </a:p>
        </p:txBody>
      </p:sp>
      <p:sp>
        <p:nvSpPr>
          <p:cNvPr id="3" name="İçerik Yer Tutucusu 2"/>
          <p:cNvSpPr>
            <a:spLocks noGrp="1"/>
          </p:cNvSpPr>
          <p:nvPr>
            <p:ph idx="1"/>
          </p:nvPr>
        </p:nvSpPr>
        <p:spPr>
          <a:xfrm>
            <a:off x="1043608" y="1844824"/>
            <a:ext cx="7848872" cy="4824536"/>
          </a:xfrm>
        </p:spPr>
        <p:txBody>
          <a:bodyPr>
            <a:normAutofit lnSpcReduction="10000"/>
          </a:bodyPr>
          <a:lstStyle/>
          <a:p>
            <a:pPr marL="0" indent="0" algn="just">
              <a:lnSpc>
                <a:spcPct val="107000"/>
              </a:lnSpc>
              <a:spcAft>
                <a:spcPts val="800"/>
              </a:spcAft>
              <a:buNone/>
            </a:pPr>
            <a:r>
              <a:rPr lang="tr-TR" sz="2000" b="1" dirty="0" smtClean="0">
                <a:solidFill>
                  <a:prstClr val="black"/>
                </a:solidFill>
                <a:latin typeface="Times New Roman" panose="02020603050405020304" pitchFamily="18" charset="0"/>
                <a:ea typeface="Calibri" panose="020F0502020204030204" pitchFamily="34" charset="0"/>
              </a:rPr>
              <a:t>Akreditasyon,</a:t>
            </a:r>
          </a:p>
          <a:p>
            <a:pPr marL="0" indent="0" algn="just">
              <a:lnSpc>
                <a:spcPct val="107000"/>
              </a:lnSpc>
              <a:spcAft>
                <a:spcPts val="800"/>
              </a:spcAft>
              <a:buNone/>
            </a:pPr>
            <a:r>
              <a:rPr lang="tr-TR" sz="2000" b="1" dirty="0" smtClean="0">
                <a:latin typeface="Times New Roman" panose="02020603050405020304" pitchFamily="18" charset="0"/>
                <a:ea typeface="Calibri" panose="020F0502020204030204" pitchFamily="34" charset="0"/>
              </a:rPr>
              <a:t>	Bir </a:t>
            </a:r>
            <a:r>
              <a:rPr lang="tr-TR" sz="2000" b="1" dirty="0">
                <a:latin typeface="Times New Roman" panose="02020603050405020304" pitchFamily="18" charset="0"/>
                <a:ea typeface="Calibri" panose="020F0502020204030204" pitchFamily="34" charset="0"/>
              </a:rPr>
              <a:t>bardağın içindeki ihtiyaç duyulan asgari düzeydeki bir su</a:t>
            </a:r>
            <a:endParaRPr lang="tr-TR" sz="2000" b="1" dirty="0" smtClean="0">
              <a:latin typeface="Times New Roman" panose="02020603050405020304" pitchFamily="18" charset="0"/>
              <a:ea typeface="Calibri" panose="020F0502020204030204" pitchFamily="34" charset="0"/>
            </a:endParaRPr>
          </a:p>
          <a:p>
            <a:pPr marL="0" indent="0" algn="just">
              <a:lnSpc>
                <a:spcPct val="107000"/>
              </a:lnSpc>
              <a:spcAft>
                <a:spcPts val="800"/>
              </a:spcAft>
              <a:buNone/>
            </a:pPr>
            <a:r>
              <a:rPr lang="tr-TR" sz="2000" b="1" dirty="0" smtClean="0">
                <a:latin typeface="Times New Roman" panose="02020603050405020304" pitchFamily="18" charset="0"/>
                <a:ea typeface="Calibri" panose="020F0502020204030204" pitchFamily="34" charset="0"/>
              </a:rPr>
              <a:t>	Temel standartlarda kalite güvencesi</a:t>
            </a:r>
          </a:p>
          <a:p>
            <a:pPr marL="0" indent="0" algn="just">
              <a:lnSpc>
                <a:spcPct val="107000"/>
              </a:lnSpc>
              <a:spcAft>
                <a:spcPts val="800"/>
              </a:spcAft>
              <a:buNone/>
            </a:pPr>
            <a:r>
              <a:rPr lang="tr-TR" sz="2000" b="1" dirty="0" smtClean="0">
                <a:latin typeface="Times New Roman" panose="02020603050405020304" pitchFamily="18" charset="0"/>
                <a:ea typeface="Calibri" panose="020F0502020204030204" pitchFamily="34" charset="0"/>
              </a:rPr>
              <a:t>	Sürekli iyileşmenin tabanı</a:t>
            </a:r>
          </a:p>
          <a:p>
            <a:pPr marL="0" indent="0" algn="just">
              <a:lnSpc>
                <a:spcPct val="107000"/>
              </a:lnSpc>
              <a:spcAft>
                <a:spcPts val="800"/>
              </a:spcAft>
              <a:buNone/>
            </a:pPr>
            <a:r>
              <a:rPr lang="tr-TR" sz="2000" b="1" dirty="0" smtClean="0">
                <a:latin typeface="Times New Roman" panose="02020603050405020304" pitchFamily="18" charset="0"/>
                <a:ea typeface="Calibri" panose="020F0502020204030204" pitchFamily="34" charset="0"/>
              </a:rPr>
              <a:t>	Şeffaflık ve hesap verme sorumluluğunun bir </a:t>
            </a:r>
            <a:r>
              <a:rPr lang="tr-TR" sz="2000" b="1" dirty="0" smtClean="0">
                <a:latin typeface="Times New Roman" panose="02020603050405020304" pitchFamily="18" charset="0"/>
                <a:ea typeface="Calibri" panose="020F0502020204030204" pitchFamily="34" charset="0"/>
              </a:rPr>
              <a:t>aracı</a:t>
            </a:r>
            <a:endParaRPr lang="tr-TR" sz="2000" b="1" dirty="0" smtClean="0">
              <a:latin typeface="Times New Roman" panose="02020603050405020304" pitchFamily="18" charset="0"/>
              <a:ea typeface="Calibri" panose="020F0502020204030204" pitchFamily="34" charset="0"/>
            </a:endParaRPr>
          </a:p>
          <a:p>
            <a:pPr marL="0" indent="0" algn="just">
              <a:lnSpc>
                <a:spcPct val="107000"/>
              </a:lnSpc>
              <a:spcAft>
                <a:spcPts val="800"/>
              </a:spcAft>
              <a:buNone/>
            </a:pPr>
            <a:r>
              <a:rPr lang="tr-TR" sz="2000" b="1" dirty="0" smtClean="0">
                <a:latin typeface="Times New Roman" panose="02020603050405020304" pitchFamily="18" charset="0"/>
                <a:ea typeface="Calibri" panose="020F0502020204030204" pitchFamily="34" charset="0"/>
              </a:rPr>
              <a:t> 	</a:t>
            </a:r>
            <a:r>
              <a:rPr lang="tr-TR" sz="1900" b="1" dirty="0" smtClean="0">
                <a:solidFill>
                  <a:prstClr val="black"/>
                </a:solidFill>
                <a:latin typeface="Times New Roman" panose="02020603050405020304" pitchFamily="18" charset="0"/>
                <a:ea typeface="Calibri" panose="020F0502020204030204" pitchFamily="34" charset="0"/>
              </a:rPr>
              <a:t>Rekabetin eğitim mükemmelliğin </a:t>
            </a:r>
            <a:r>
              <a:rPr lang="tr-TR" sz="1900" b="1" dirty="0">
                <a:solidFill>
                  <a:prstClr val="black"/>
                </a:solidFill>
                <a:latin typeface="Times New Roman" panose="02020603050405020304" pitchFamily="18" charset="0"/>
                <a:ea typeface="Calibri" panose="020F0502020204030204" pitchFamily="34" charset="0"/>
              </a:rPr>
              <a:t>başlangıç </a:t>
            </a:r>
            <a:r>
              <a:rPr lang="tr-TR" sz="1900" b="1" dirty="0" smtClean="0">
                <a:solidFill>
                  <a:prstClr val="black"/>
                </a:solidFill>
                <a:latin typeface="Times New Roman" panose="02020603050405020304" pitchFamily="18" charset="0"/>
                <a:ea typeface="Calibri" panose="020F0502020204030204" pitchFamily="34" charset="0"/>
              </a:rPr>
              <a:t>noktası</a:t>
            </a:r>
            <a:endParaRPr lang="tr-TR" sz="2000" b="1"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2000" b="1" dirty="0" smtClean="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tr-TR" sz="20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Türkiye </a:t>
            </a:r>
            <a:r>
              <a:rPr lang="tr-TR" sz="20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için ihtiyaç olan, yükseköğretimde eğitim fakültelerinin temel standartlara göre eğitim verildiğinin güvence altına alınmasıdır. </a:t>
            </a:r>
            <a:r>
              <a:rPr lang="tr-TR" sz="20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Bunun için akreditasyon program değerlendirme modelinden yararlanılmalı ve deneyimlerden ders alınmalıdır.</a:t>
            </a:r>
            <a:endParaRPr lang="tr-TR" sz="2000" b="1"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402504956"/>
      </p:ext>
    </p:extLst>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87451" y="908720"/>
            <a:ext cx="6480893" cy="504056"/>
          </a:xfrm>
        </p:spPr>
        <p:txBody>
          <a:bodyPr/>
          <a:lstStyle/>
          <a:p>
            <a:pPr marL="342900" lvl="0" indent="269875">
              <a:spcBef>
                <a:spcPct val="20000"/>
              </a:spcBef>
              <a:spcAft>
                <a:spcPts val="600"/>
              </a:spcAft>
            </a:pPr>
            <a:r>
              <a:rPr lang="tr-TR" sz="2400" b="1"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r>
            <a:br>
              <a:rPr lang="tr-TR" sz="2400" b="1"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br>
            <a:r>
              <a:rPr lang="tr-TR" sz="2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Araştırmanın Amacı</a:t>
            </a:r>
            <a:r>
              <a:rPr lang="tr-TR" sz="2400"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r>
            <a:br>
              <a:rPr lang="tr-TR" sz="2400"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br>
            <a:endParaRPr lang="tr-TR" sz="2400"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187450" y="1556793"/>
            <a:ext cx="7499350" cy="1080119"/>
          </a:xfrm>
        </p:spPr>
        <p:txBody>
          <a:bodyPr>
            <a:normAutofit fontScale="92500" lnSpcReduction="10000"/>
          </a:bodyPr>
          <a:lstStyle/>
          <a:p>
            <a:pPr marL="0" indent="0" algn="just">
              <a:lnSpc>
                <a:spcPct val="107000"/>
              </a:lnSpc>
              <a:spcAft>
                <a:spcPts val="800"/>
              </a:spcAft>
              <a:buNone/>
            </a:pPr>
            <a:r>
              <a:rPr lang="tr-TR" sz="22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Y</a:t>
            </a:r>
            <a:r>
              <a:rPr lang="tr-TR" sz="22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ükseköğretimde </a:t>
            </a:r>
            <a:r>
              <a:rPr lang="tr-TR" sz="22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ulusal akreditasyon deneyiminin bir devlet üniversitesi Türkçe öğretmenliği programı örneği üzerinden anlatılmasıdır. </a:t>
            </a:r>
            <a:endParaRPr lang="tr-TR" sz="22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tr-TR" b="1" dirty="0">
              <a:solidFill>
                <a:srgbClr val="C00000"/>
              </a:solidFill>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528" y="1638298"/>
            <a:ext cx="4824536" cy="4861554"/>
          </a:xfrm>
          <a:prstGeom prst="rect">
            <a:avLst/>
          </a:prstGeom>
        </p:spPr>
      </p:pic>
      <p:sp>
        <p:nvSpPr>
          <p:cNvPr id="5" name="Metin kutusu 4"/>
          <p:cNvSpPr txBox="1"/>
          <p:nvPr/>
        </p:nvSpPr>
        <p:spPr>
          <a:xfrm>
            <a:off x="2771800" y="3772277"/>
            <a:ext cx="6624736" cy="369332"/>
          </a:xfrm>
          <a:prstGeom prst="rect">
            <a:avLst/>
          </a:prstGeom>
          <a:noFill/>
        </p:spPr>
        <p:txBody>
          <a:bodyPr wrap="square" rtlCol="0">
            <a:spAutoFit/>
          </a:bodyPr>
          <a:lstStyle/>
          <a:p>
            <a:r>
              <a:rPr lang="tr-TR" b="1" dirty="0">
                <a:latin typeface="Times New Roman" panose="02020603050405020304" pitchFamily="18" charset="0"/>
                <a:ea typeface="Times New Roman" panose="02020603050405020304" pitchFamily="18" charset="0"/>
                <a:cs typeface="Times New Roman" panose="02020603050405020304" pitchFamily="18" charset="0"/>
              </a:rPr>
              <a:t>1. Hazırlık aşamasındaki deneyimler nelerdir? </a:t>
            </a:r>
            <a:endParaRPr lang="tr-TR"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Metin kutusu 5"/>
          <p:cNvSpPr txBox="1"/>
          <p:nvPr/>
        </p:nvSpPr>
        <p:spPr>
          <a:xfrm>
            <a:off x="1835696" y="4429543"/>
            <a:ext cx="6624736" cy="665118"/>
          </a:xfrm>
          <a:prstGeom prst="rect">
            <a:avLst/>
          </a:prstGeom>
          <a:noFill/>
        </p:spPr>
        <p:txBody>
          <a:bodyPr wrap="square" rtlCol="0">
            <a:spAutoFit/>
          </a:bodyPr>
          <a:lstStyle/>
          <a:p>
            <a:pPr marL="266700" indent="-266700" algn="just">
              <a:lnSpc>
                <a:spcPct val="107000"/>
              </a:lnSpc>
              <a:spcAft>
                <a:spcPts val="800"/>
              </a:spcAft>
              <a:buNone/>
            </a:pPr>
            <a:r>
              <a:rPr lang="tr-TR" b="1" dirty="0">
                <a:latin typeface="Times New Roman" panose="02020603050405020304" pitchFamily="18" charset="0"/>
                <a:ea typeface="Times New Roman" panose="02020603050405020304" pitchFamily="18" charset="0"/>
                <a:cs typeface="Times New Roman" panose="02020603050405020304" pitchFamily="18" charset="0"/>
              </a:rPr>
              <a:t>2. Öz değerlendirme raporunun (ÖDR) hazırlanmasında elde          edilen deneyimler nelerdir? </a:t>
            </a:r>
            <a:endParaRPr lang="tr-TR"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Metin kutusu 6"/>
          <p:cNvSpPr txBox="1"/>
          <p:nvPr/>
        </p:nvSpPr>
        <p:spPr>
          <a:xfrm>
            <a:off x="1043608" y="5428501"/>
            <a:ext cx="6624736" cy="368755"/>
          </a:xfrm>
          <a:prstGeom prst="rect">
            <a:avLst/>
          </a:prstGeom>
          <a:noFill/>
        </p:spPr>
        <p:txBody>
          <a:bodyPr wrap="square" rtlCol="0">
            <a:spAutoFit/>
          </a:bodyPr>
          <a:lstStyle/>
          <a:p>
            <a:pPr marL="0" indent="0" algn="just">
              <a:lnSpc>
                <a:spcPct val="107000"/>
              </a:lnSpc>
              <a:spcAft>
                <a:spcPts val="800"/>
              </a:spcAft>
              <a:buNone/>
            </a:pPr>
            <a:r>
              <a:rPr lang="tr-TR" b="1" dirty="0">
                <a:latin typeface="Times New Roman" panose="02020603050405020304" pitchFamily="18" charset="0"/>
                <a:ea typeface="Times New Roman" panose="02020603050405020304" pitchFamily="18" charset="0"/>
                <a:cs typeface="Times New Roman" panose="02020603050405020304" pitchFamily="18" charset="0"/>
              </a:rPr>
              <a:t>3. Ziyaret sürecindeki deneyimler nelerdir? </a:t>
            </a:r>
            <a:endParaRPr lang="tr-TR"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50682128"/>
      </p:ext>
    </p:extLst>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92275" y="274638"/>
            <a:ext cx="6192093" cy="1143000"/>
          </a:xfrm>
        </p:spPr>
        <p:txBody>
          <a:bodyPr/>
          <a:lstStyle/>
          <a:p>
            <a:pPr marL="342900" lvl="0" indent="269875">
              <a:spcBef>
                <a:spcPct val="20000"/>
              </a:spcBef>
              <a:spcAft>
                <a:spcPts val="600"/>
              </a:spcAft>
            </a:pPr>
            <a:r>
              <a:rPr lang="tr-TR" sz="1200" b="1" dirty="0" smtClean="0">
                <a:solidFill>
                  <a:srgbClr val="C00000"/>
                </a:solidFill>
                <a:latin typeface="Calibri" panose="020F0502020204030204" pitchFamily="34" charset="0"/>
                <a:ea typeface="Times New Roman" panose="02020603050405020304" pitchFamily="18" charset="0"/>
                <a:cs typeface="Times New Roman" panose="02020603050405020304" pitchFamily="18" charset="0"/>
              </a:rPr>
              <a:t/>
            </a:r>
            <a:br>
              <a:rPr lang="tr-TR" sz="1200" b="1" dirty="0" smtClean="0">
                <a:solidFill>
                  <a:srgbClr val="C00000"/>
                </a:solidFill>
                <a:latin typeface="Calibri" panose="020F0502020204030204" pitchFamily="34" charset="0"/>
                <a:ea typeface="Times New Roman" panose="02020603050405020304" pitchFamily="18" charset="0"/>
                <a:cs typeface="Times New Roman" panose="02020603050405020304" pitchFamily="18" charset="0"/>
              </a:rPr>
            </a:br>
            <a:r>
              <a:rPr lang="tr-TR" sz="1200" b="1" dirty="0">
                <a:solidFill>
                  <a:srgbClr val="C00000"/>
                </a:solidFill>
                <a:latin typeface="Calibri" panose="020F0502020204030204" pitchFamily="34" charset="0"/>
                <a:ea typeface="Times New Roman" panose="02020603050405020304" pitchFamily="18" charset="0"/>
                <a:cs typeface="Times New Roman" panose="02020603050405020304" pitchFamily="18" charset="0"/>
              </a:rPr>
              <a:t/>
            </a:r>
            <a:br>
              <a:rPr lang="tr-TR" sz="1200" b="1" dirty="0">
                <a:solidFill>
                  <a:srgbClr val="C00000"/>
                </a:solidFill>
                <a:latin typeface="Calibri" panose="020F0502020204030204" pitchFamily="34" charset="0"/>
                <a:ea typeface="Times New Roman" panose="02020603050405020304" pitchFamily="18" charset="0"/>
                <a:cs typeface="Times New Roman" panose="02020603050405020304" pitchFamily="18" charset="0"/>
              </a:rPr>
            </a:br>
            <a:r>
              <a:rPr lang="tr-TR" sz="2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Araştırmanın Yöntemi</a:t>
            </a:r>
            <a:endParaRPr lang="tr-TR" sz="24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115616" y="1600200"/>
            <a:ext cx="7992888" cy="5078036"/>
          </a:xfrm>
        </p:spPr>
        <p:txBody>
          <a:bodyPr>
            <a:normAutofit/>
          </a:bodyPr>
          <a:lstStyle/>
          <a:p>
            <a:pPr algn="just">
              <a:spcAft>
                <a:spcPts val="0"/>
              </a:spcAft>
            </a:pPr>
            <a:r>
              <a:rPr lang="tr-TR" sz="2000" b="1" dirty="0">
                <a:latin typeface="Times New Roman" panose="02020603050405020304" pitchFamily="18" charset="0"/>
                <a:ea typeface="Calibri" panose="020F0502020204030204" pitchFamily="34" charset="0"/>
                <a:cs typeface="Times New Roman" panose="02020603050405020304" pitchFamily="18" charset="0"/>
              </a:rPr>
              <a:t>N</a:t>
            </a:r>
            <a:r>
              <a:rPr lang="tr-TR" sz="2000" b="1" dirty="0" smtClean="0">
                <a:latin typeface="Times New Roman" panose="02020603050405020304" pitchFamily="18" charset="0"/>
                <a:ea typeface="Calibri" panose="020F0502020204030204" pitchFamily="34" charset="0"/>
                <a:cs typeface="Times New Roman" panose="02020603050405020304" pitchFamily="18" charset="0"/>
              </a:rPr>
              <a:t>itel </a:t>
            </a:r>
            <a:r>
              <a:rPr lang="tr-TR" sz="2000" b="1" dirty="0">
                <a:latin typeface="Times New Roman" panose="02020603050405020304" pitchFamily="18" charset="0"/>
                <a:ea typeface="Calibri" panose="020F0502020204030204" pitchFamily="34" charset="0"/>
                <a:cs typeface="Times New Roman" panose="02020603050405020304" pitchFamily="18" charset="0"/>
              </a:rPr>
              <a:t>bir durum çalışması </a:t>
            </a:r>
            <a:r>
              <a:rPr lang="tr-TR" sz="2000" b="1"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200" dirty="0" smtClean="0">
                <a:latin typeface="Times New Roman" panose="02020603050405020304" pitchFamily="18" charset="0"/>
                <a:ea typeface="Calibri" panose="020F0502020204030204" pitchFamily="34" charset="0"/>
                <a:cs typeface="Times New Roman" panose="02020603050405020304" pitchFamily="18" charset="0"/>
              </a:rPr>
              <a:t>(</a:t>
            </a:r>
            <a:r>
              <a:rPr lang="tr-TR" sz="1000" dirty="0" smtClean="0">
                <a:latin typeface="Times New Roman" panose="02020603050405020304" pitchFamily="18" charset="0"/>
                <a:ea typeface="Calibri" panose="020F0502020204030204" pitchFamily="34" charset="0"/>
                <a:cs typeface="Times New Roman" panose="02020603050405020304" pitchFamily="18" charset="0"/>
              </a:rPr>
              <a:t>Akreditasyon deneyimlerinin ayrıntılı incelenmesi</a:t>
            </a:r>
            <a:r>
              <a:rPr lang="tr-TR" sz="1200" dirty="0" smtClean="0">
                <a:latin typeface="Times New Roman" panose="02020603050405020304" pitchFamily="18" charset="0"/>
                <a:ea typeface="Calibri" panose="020F0502020204030204" pitchFamily="34" charset="0"/>
                <a:cs typeface="Times New Roman" panose="02020603050405020304" pitchFamily="18" charset="0"/>
              </a:rPr>
              <a:t>) </a:t>
            </a:r>
            <a:endParaRPr lang="tr-TR" sz="1200" dirty="0">
              <a:latin typeface="Times New Roman" panose="02020603050405020304" pitchFamily="18" charset="0"/>
              <a:ea typeface="Calibri" panose="020F0502020204030204" pitchFamily="34" charset="0"/>
              <a:cs typeface="Times New Roman" panose="02020603050405020304" pitchFamily="18" charset="0"/>
            </a:endParaRPr>
          </a:p>
          <a:p>
            <a:pPr algn="just">
              <a:spcBef>
                <a:spcPts val="0"/>
              </a:spcBef>
              <a:spcAft>
                <a:spcPts val="0"/>
              </a:spcAft>
            </a:pPr>
            <a:r>
              <a:rPr lang="tr-TR" sz="2000" b="1" dirty="0" smtClean="0">
                <a:latin typeface="Times New Roman" panose="02020603050405020304" pitchFamily="18" charset="0"/>
                <a:ea typeface="Calibri" panose="020F0502020204030204" pitchFamily="34" charset="0"/>
                <a:cs typeface="Times New Roman" panose="02020603050405020304" pitchFamily="18" charset="0"/>
              </a:rPr>
              <a:t>Ölçüt örnekleme                 </a:t>
            </a:r>
            <a:r>
              <a:rPr lang="tr-TR" sz="1200" dirty="0" smtClean="0">
                <a:latin typeface="Times New Roman" panose="02020603050405020304" pitchFamily="18" charset="0"/>
                <a:ea typeface="Calibri" panose="020F0502020204030204" pitchFamily="34" charset="0"/>
                <a:cs typeface="Times New Roman" panose="02020603050405020304" pitchFamily="18" charset="0"/>
              </a:rPr>
              <a:t>(</a:t>
            </a:r>
            <a:r>
              <a:rPr lang="tr-TR" sz="1000" dirty="0" smtClean="0">
                <a:latin typeface="Times New Roman" panose="02020603050405020304" pitchFamily="18" charset="0"/>
                <a:ea typeface="Calibri" panose="020F0502020204030204" pitchFamily="34" charset="0"/>
              </a:rPr>
              <a:t>A</a:t>
            </a:r>
            <a:r>
              <a:rPr lang="tr-TR" sz="1000" dirty="0" smtClean="0">
                <a:latin typeface="Times New Roman" panose="02020603050405020304" pitchFamily="18" charset="0"/>
                <a:ea typeface="Times New Roman" panose="02020603050405020304" pitchFamily="18" charset="0"/>
              </a:rPr>
              <a:t>kreditasyon sürecini </a:t>
            </a:r>
            <a:r>
              <a:rPr lang="tr-TR" sz="1000" dirty="0">
                <a:latin typeface="Times New Roman" panose="02020603050405020304" pitchFamily="18" charset="0"/>
                <a:ea typeface="Times New Roman" panose="02020603050405020304" pitchFamily="18" charset="0"/>
              </a:rPr>
              <a:t>baştan sonuna kadar yaşamış olan toplam 16 </a:t>
            </a:r>
            <a:r>
              <a:rPr lang="tr-TR" sz="1000" dirty="0" smtClean="0">
                <a:latin typeface="Times New Roman" panose="02020603050405020304" pitchFamily="18" charset="0"/>
                <a:ea typeface="Times New Roman" panose="02020603050405020304" pitchFamily="18" charset="0"/>
              </a:rPr>
              <a:t>kişi</a:t>
            </a:r>
            <a:r>
              <a:rPr lang="tr-TR" sz="1200" dirty="0" smtClean="0">
                <a:latin typeface="Times New Roman" panose="02020603050405020304" pitchFamily="18" charset="0"/>
                <a:ea typeface="Calibri" panose="020F0502020204030204" pitchFamily="34" charset="0"/>
                <a:cs typeface="Times New Roman" panose="02020603050405020304" pitchFamily="18" charset="0"/>
              </a:rPr>
              <a:t>) </a:t>
            </a:r>
          </a:p>
          <a:p>
            <a:pPr lvl="0" algn="just">
              <a:spcAft>
                <a:spcPts val="0"/>
              </a:spcAft>
            </a:pPr>
            <a:r>
              <a:rPr lang="tr-TR" sz="20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Ölçme </a:t>
            </a:r>
            <a:r>
              <a:rPr lang="tr-TR" sz="2000" b="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aracı                         </a:t>
            </a:r>
            <a:r>
              <a:rPr lang="tr-TR" sz="1200" b="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r>
              <a:rPr lang="tr-TR" sz="10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Görüşme,</a:t>
            </a:r>
            <a:r>
              <a:rPr lang="tr-TR" sz="1000" b="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tr-TR" sz="10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Yarı yapılandırılmış görüşme soruları, uzman görüşü 2 Prof. ve 1 Doçent</a:t>
            </a:r>
            <a:r>
              <a:rPr lang="tr-TR" sz="1200" b="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endParaRPr lang="tr-TR" sz="12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tr-TR" sz="2000" b="1" dirty="0" err="1">
                <a:latin typeface="Times New Roman" panose="02020603050405020304" pitchFamily="18" charset="0"/>
                <a:ea typeface="Calibri" panose="020F0502020204030204" pitchFamily="34" charset="0"/>
                <a:cs typeface="Times New Roman" panose="02020603050405020304" pitchFamily="18" charset="0"/>
              </a:rPr>
              <a:t>B</a:t>
            </a:r>
            <a:r>
              <a:rPr lang="tr-TR" sz="2000" b="1" dirty="0" err="1" smtClean="0">
                <a:latin typeface="Times New Roman" panose="02020603050405020304" pitchFamily="18" charset="0"/>
                <a:ea typeface="Calibri" panose="020F0502020204030204" pitchFamily="34" charset="0"/>
                <a:cs typeface="Times New Roman" panose="02020603050405020304" pitchFamily="18" charset="0"/>
              </a:rPr>
              <a:t>etimsel</a:t>
            </a:r>
            <a:r>
              <a:rPr lang="tr-TR" sz="2000" b="1" dirty="0" smtClean="0">
                <a:latin typeface="Times New Roman" panose="02020603050405020304" pitchFamily="18" charset="0"/>
                <a:ea typeface="Calibri" panose="020F0502020204030204" pitchFamily="34" charset="0"/>
                <a:cs typeface="Times New Roman" panose="02020603050405020304" pitchFamily="18" charset="0"/>
              </a:rPr>
              <a:t> analiz                    </a:t>
            </a:r>
            <a:r>
              <a:rPr lang="tr-TR" sz="1200" dirty="0" smtClean="0">
                <a:latin typeface="Times New Roman" panose="02020603050405020304" pitchFamily="18" charset="0"/>
                <a:ea typeface="Calibri" panose="020F0502020204030204" pitchFamily="34" charset="0"/>
                <a:cs typeface="Times New Roman" panose="02020603050405020304" pitchFamily="18" charset="0"/>
              </a:rPr>
              <a:t>(</a:t>
            </a:r>
            <a:r>
              <a:rPr lang="tr-TR" sz="900" dirty="0" smtClean="0">
                <a:latin typeface="Times New Roman" panose="02020603050405020304" pitchFamily="18" charset="0"/>
                <a:ea typeface="Calibri" panose="020F0502020204030204" pitchFamily="34" charset="0"/>
                <a:cs typeface="Times New Roman" panose="02020603050405020304" pitchFamily="18" charset="0"/>
              </a:rPr>
              <a:t>Akreditasyon deneyim verilerini, önceden belirlenen temalara göre yorumlama, özet ve çeteleme</a:t>
            </a:r>
            <a:r>
              <a:rPr lang="tr-TR" sz="1200"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3134093282"/>
              </p:ext>
            </p:extLst>
          </p:nvPr>
        </p:nvGraphicFramePr>
        <p:xfrm>
          <a:off x="1187624" y="3212976"/>
          <a:ext cx="6768752" cy="2987442"/>
        </p:xfrm>
        <a:graphic>
          <a:graphicData uri="http://schemas.openxmlformats.org/drawingml/2006/table">
            <a:tbl>
              <a:tblPr firstRow="1" firstCol="1" bandRow="1"/>
              <a:tblGrid>
                <a:gridCol w="631909">
                  <a:extLst>
                    <a:ext uri="{9D8B030D-6E8A-4147-A177-3AD203B41FA5}">
                      <a16:colId xmlns:a16="http://schemas.microsoft.com/office/drawing/2014/main" val="3014748862"/>
                    </a:ext>
                  </a:extLst>
                </a:gridCol>
                <a:gridCol w="6136843">
                  <a:extLst>
                    <a:ext uri="{9D8B030D-6E8A-4147-A177-3AD203B41FA5}">
                      <a16:colId xmlns:a16="http://schemas.microsoft.com/office/drawing/2014/main" val="2135785154"/>
                    </a:ext>
                  </a:extLst>
                </a:gridCol>
              </a:tblGrid>
              <a:tr h="131924">
                <a:tc>
                  <a:txBody>
                    <a:bodyPr/>
                    <a:lstStyle/>
                    <a:p>
                      <a:pPr algn="just">
                        <a:lnSpc>
                          <a:spcPct val="107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Kod</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Katılımcı (K) kod ve bilgileri</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94066"/>
                  </a:ext>
                </a:extLst>
              </a:tr>
              <a:tr h="270711">
                <a:tc>
                  <a:txBody>
                    <a:bodyPr/>
                    <a:lstStyle/>
                    <a:p>
                      <a:pPr algn="just">
                        <a:lnSpc>
                          <a:spcPct val="107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K1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125" indent="-111125" algn="just">
                        <a:lnSpc>
                          <a:spcPct val="107000"/>
                        </a:lnSpc>
                        <a:spcAft>
                          <a:spcPts val="0"/>
                        </a:spcAft>
                      </a:pPr>
                      <a:r>
                        <a:rPr lang="tr-TR" sz="1000" b="1"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Erkek</a:t>
                      </a:r>
                      <a:r>
                        <a:rPr lang="tr-TR" sz="10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tr-TR" sz="1000"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Prof.Dr</a:t>
                      </a:r>
                      <a:r>
                        <a:rPr lang="tr-TR" sz="10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Dekan, YÖKAK dış </a:t>
                      </a:r>
                      <a:r>
                        <a:rPr lang="tr-TR" sz="1000"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değerlendirmeci</a:t>
                      </a:r>
                      <a:r>
                        <a:rPr lang="tr-TR" sz="10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Bartın Üniversitesi kalite kurulu üyesi.</a:t>
                      </a:r>
                      <a:endParaRPr lang="tr-TR" sz="11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1186814"/>
                  </a:ext>
                </a:extLst>
              </a:tr>
              <a:tr h="270711">
                <a:tc>
                  <a:txBody>
                    <a:bodyPr/>
                    <a:lstStyle/>
                    <a:p>
                      <a:pPr algn="just">
                        <a:lnSpc>
                          <a:spcPct val="107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K2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125" indent="-111125" algn="just">
                        <a:lnSpc>
                          <a:spcPct val="107000"/>
                        </a:lnSpc>
                        <a:spcAft>
                          <a:spcPts val="0"/>
                        </a:spcAft>
                      </a:pPr>
                      <a:r>
                        <a:rPr lang="tr-TR" sz="1000" b="1"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Kadın</a:t>
                      </a:r>
                      <a:r>
                        <a:rPr lang="tr-TR" sz="10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Doçent, Kalite koordinatörü, YÖKAK dış </a:t>
                      </a:r>
                      <a:r>
                        <a:rPr lang="tr-TR" sz="1000"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değerlendirmeci</a:t>
                      </a:r>
                      <a:r>
                        <a:rPr lang="tr-TR" sz="10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Bartın Üniversitesi kalite koordinatörü</a:t>
                      </a:r>
                      <a:endParaRPr lang="tr-TR" sz="11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0679548"/>
                  </a:ext>
                </a:extLst>
              </a:tr>
              <a:tr h="131924">
                <a:tc>
                  <a:txBody>
                    <a:bodyPr/>
                    <a:lstStyle/>
                    <a:p>
                      <a:pPr algn="just">
                        <a:lnSpc>
                          <a:spcPct val="107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K3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000" b="1" dirty="0" smtClean="0">
                          <a:effectLst/>
                          <a:latin typeface="Times New Roman" panose="02020603050405020304" pitchFamily="18" charset="0"/>
                          <a:ea typeface="Calibri" panose="020F0502020204030204" pitchFamily="34" charset="0"/>
                          <a:cs typeface="Times New Roman" panose="02020603050405020304" pitchFamily="18" charset="0"/>
                        </a:rPr>
                        <a:t>Erkek</a:t>
                      </a: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 Doçent, Bölüm başkanı</a:t>
                      </a:r>
                      <a:endParaRPr lang="tr-T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9029184"/>
                  </a:ext>
                </a:extLst>
              </a:tr>
              <a:tr h="131924">
                <a:tc>
                  <a:txBody>
                    <a:bodyPr/>
                    <a:lstStyle/>
                    <a:p>
                      <a:pPr algn="just">
                        <a:lnSpc>
                          <a:spcPct val="107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K4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000" b="1" dirty="0" smtClean="0">
                          <a:effectLst/>
                          <a:latin typeface="Times New Roman" panose="02020603050405020304" pitchFamily="18" charset="0"/>
                          <a:ea typeface="Calibri" panose="020F0502020204030204" pitchFamily="34" charset="0"/>
                          <a:cs typeface="Times New Roman" panose="02020603050405020304" pitchFamily="18" charset="0"/>
                        </a:rPr>
                        <a:t>Erkek</a:t>
                      </a: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1000" b="1" dirty="0" err="1">
                          <a:effectLst/>
                          <a:latin typeface="Times New Roman" panose="02020603050405020304" pitchFamily="18" charset="0"/>
                          <a:ea typeface="Calibri" panose="020F0502020204030204" pitchFamily="34" charset="0"/>
                          <a:cs typeface="Times New Roman" panose="02020603050405020304" pitchFamily="18" charset="0"/>
                        </a:rPr>
                        <a:t>Dr.öğretim</a:t>
                      </a: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 üyesi</a:t>
                      </a:r>
                      <a:endParaRPr lang="tr-T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2879423"/>
                  </a:ext>
                </a:extLst>
              </a:tr>
              <a:tr h="131924">
                <a:tc>
                  <a:txBody>
                    <a:bodyPr/>
                    <a:lstStyle/>
                    <a:p>
                      <a:pPr algn="just">
                        <a:lnSpc>
                          <a:spcPct val="107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K5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000" b="1" dirty="0" smtClean="0">
                          <a:effectLst/>
                          <a:latin typeface="Times New Roman" panose="02020603050405020304" pitchFamily="18" charset="0"/>
                          <a:ea typeface="Calibri" panose="020F0502020204030204" pitchFamily="34" charset="0"/>
                          <a:cs typeface="Times New Roman" panose="02020603050405020304" pitchFamily="18" charset="0"/>
                        </a:rPr>
                        <a:t>Erkek</a:t>
                      </a: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1000" b="1" dirty="0" err="1">
                          <a:effectLst/>
                          <a:latin typeface="Times New Roman" panose="02020603050405020304" pitchFamily="18" charset="0"/>
                          <a:ea typeface="Calibri" panose="020F0502020204030204" pitchFamily="34" charset="0"/>
                          <a:cs typeface="Times New Roman" panose="02020603050405020304" pitchFamily="18" charset="0"/>
                        </a:rPr>
                        <a:t>Dr.öğretim</a:t>
                      </a: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 üyesi</a:t>
                      </a:r>
                      <a:endParaRPr lang="tr-T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4425472"/>
                  </a:ext>
                </a:extLst>
              </a:tr>
              <a:tr h="131924">
                <a:tc>
                  <a:txBody>
                    <a:bodyPr/>
                    <a:lstStyle/>
                    <a:p>
                      <a:pPr algn="just">
                        <a:lnSpc>
                          <a:spcPct val="107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K6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000" b="1" dirty="0" smtClean="0">
                          <a:effectLst/>
                          <a:latin typeface="Times New Roman" panose="02020603050405020304" pitchFamily="18" charset="0"/>
                          <a:ea typeface="Calibri" panose="020F0502020204030204" pitchFamily="34" charset="0"/>
                          <a:cs typeface="Times New Roman" panose="02020603050405020304" pitchFamily="18" charset="0"/>
                        </a:rPr>
                        <a:t>Kadın</a:t>
                      </a: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1000" b="1" dirty="0" err="1">
                          <a:effectLst/>
                          <a:latin typeface="Times New Roman" panose="02020603050405020304" pitchFamily="18" charset="0"/>
                          <a:ea typeface="Calibri" panose="020F0502020204030204" pitchFamily="34" charset="0"/>
                          <a:cs typeface="Times New Roman" panose="02020603050405020304" pitchFamily="18" charset="0"/>
                        </a:rPr>
                        <a:t>Dr.öğretim</a:t>
                      </a: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 üyesi</a:t>
                      </a:r>
                      <a:endParaRPr lang="tr-T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4402670"/>
                  </a:ext>
                </a:extLst>
              </a:tr>
              <a:tr h="131924">
                <a:tc>
                  <a:txBody>
                    <a:bodyPr/>
                    <a:lstStyle/>
                    <a:p>
                      <a:pPr algn="just">
                        <a:lnSpc>
                          <a:spcPct val="107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K7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tr-TR" sz="1000" b="1" dirty="0" smtClean="0">
                          <a:effectLst/>
                          <a:latin typeface="Times New Roman" panose="02020603050405020304" pitchFamily="18" charset="0"/>
                          <a:ea typeface="Calibri" panose="020F0502020204030204" pitchFamily="34" charset="0"/>
                          <a:cs typeface="Times New Roman" panose="02020603050405020304" pitchFamily="18" charset="0"/>
                        </a:rPr>
                        <a:t>Kadın</a:t>
                      </a: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1000" b="1" dirty="0" err="1">
                          <a:effectLst/>
                          <a:latin typeface="Times New Roman" panose="02020603050405020304" pitchFamily="18" charset="0"/>
                          <a:ea typeface="Calibri" panose="020F0502020204030204" pitchFamily="34" charset="0"/>
                          <a:cs typeface="Times New Roman" panose="02020603050405020304" pitchFamily="18" charset="0"/>
                        </a:rPr>
                        <a:t>Dr.öğretim</a:t>
                      </a: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1000" b="1" dirty="0" smtClean="0">
                          <a:effectLst/>
                          <a:latin typeface="Times New Roman" panose="02020603050405020304" pitchFamily="18" charset="0"/>
                          <a:ea typeface="Calibri" panose="020F0502020204030204" pitchFamily="34" charset="0"/>
                          <a:cs typeface="Times New Roman" panose="02020603050405020304" pitchFamily="18" charset="0"/>
                        </a:rPr>
                        <a:t>üyesi</a:t>
                      </a:r>
                      <a:endParaRPr kumimoji="0" lang="tr-TR" sz="1100" b="1"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7266378"/>
                  </a:ext>
                </a:extLst>
              </a:tr>
              <a:tr h="131924">
                <a:tc>
                  <a:txBody>
                    <a:bodyPr/>
                    <a:lstStyle/>
                    <a:p>
                      <a:pPr algn="just">
                        <a:lnSpc>
                          <a:spcPct val="107000"/>
                        </a:lnSpc>
                        <a:spcAft>
                          <a:spcPts val="0"/>
                        </a:spcAft>
                      </a:pPr>
                      <a:r>
                        <a:rPr lang="tr-TR" sz="10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K8</a:t>
                      </a:r>
                      <a:endParaRPr lang="tr-TR"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0" lang="tr-TR" sz="1000" b="1"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Erkek, araştırma görevlisi </a:t>
                      </a:r>
                      <a:endParaRPr lang="tr-TR"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7564624"/>
                  </a:ext>
                </a:extLst>
              </a:tr>
              <a:tr h="131924">
                <a:tc>
                  <a:txBody>
                    <a:bodyPr/>
                    <a:lstStyle/>
                    <a:p>
                      <a:pPr algn="just">
                        <a:lnSpc>
                          <a:spcPct val="107000"/>
                        </a:lnSpc>
                        <a:spcAft>
                          <a:spcPts val="0"/>
                        </a:spcAft>
                      </a:pPr>
                      <a:r>
                        <a:rPr lang="tr-TR" sz="10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9K9</a:t>
                      </a:r>
                      <a:endParaRPr lang="tr-TR" sz="1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0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Kadın</a:t>
                      </a:r>
                      <a:r>
                        <a:rPr lang="tr-TR" sz="10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tr-TR" sz="10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Dr.öğretim</a:t>
                      </a:r>
                      <a:r>
                        <a:rPr lang="tr-TR" sz="10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üyesi, ölçme ve </a:t>
                      </a:r>
                      <a:r>
                        <a:rPr lang="tr-TR" sz="10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değerlendirmeci</a:t>
                      </a:r>
                      <a:endParaRPr lang="tr-TR" sz="11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2516770"/>
                  </a:ext>
                </a:extLst>
              </a:tr>
              <a:tr h="131924">
                <a:tc>
                  <a:txBody>
                    <a:bodyPr/>
                    <a:lstStyle/>
                    <a:p>
                      <a:pPr algn="just">
                        <a:lnSpc>
                          <a:spcPct val="107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K10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0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Kadın</a:t>
                      </a:r>
                      <a:r>
                        <a:rPr lang="tr-TR" sz="10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tr-TR" sz="10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Dr.öğretim</a:t>
                      </a:r>
                      <a:r>
                        <a:rPr lang="tr-TR" sz="10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üyesi, ölçme ve </a:t>
                      </a:r>
                      <a:r>
                        <a:rPr lang="tr-TR" sz="1000" b="1"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değerlendirmeci</a:t>
                      </a:r>
                      <a:endParaRPr lang="tr-TR" sz="11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3508222"/>
                  </a:ext>
                </a:extLst>
              </a:tr>
              <a:tr h="131924">
                <a:tc>
                  <a:txBody>
                    <a:bodyPr/>
                    <a:lstStyle/>
                    <a:p>
                      <a:pPr algn="just">
                        <a:lnSpc>
                          <a:spcPct val="107000"/>
                        </a:lnSpc>
                        <a:spcAft>
                          <a:spcPts val="0"/>
                        </a:spcAft>
                      </a:pPr>
                      <a:r>
                        <a:rPr lang="tr-TR" sz="10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K11</a:t>
                      </a:r>
                      <a:endParaRPr lang="tr-TR" sz="11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000" b="1"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Erkek</a:t>
                      </a:r>
                      <a:r>
                        <a:rPr lang="tr-TR" sz="10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öğrenci</a:t>
                      </a:r>
                      <a:endParaRPr lang="tr-TR" sz="11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5475665"/>
                  </a:ext>
                </a:extLst>
              </a:tr>
              <a:tr h="131924">
                <a:tc>
                  <a:txBody>
                    <a:bodyPr/>
                    <a:lstStyle/>
                    <a:p>
                      <a:pPr algn="just">
                        <a:lnSpc>
                          <a:spcPct val="107000"/>
                        </a:lnSpc>
                        <a:spcAft>
                          <a:spcPts val="0"/>
                        </a:spcAft>
                      </a:pPr>
                      <a:r>
                        <a:rPr lang="tr-TR" sz="10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K12</a:t>
                      </a:r>
                      <a:endParaRPr lang="tr-TR" sz="11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000" b="1"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Erkek</a:t>
                      </a:r>
                      <a:r>
                        <a:rPr lang="tr-TR" sz="10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öğrenci</a:t>
                      </a:r>
                      <a:endParaRPr lang="tr-TR" sz="11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468888"/>
                  </a:ext>
                </a:extLst>
              </a:tr>
              <a:tr h="131924">
                <a:tc>
                  <a:txBody>
                    <a:bodyPr/>
                    <a:lstStyle/>
                    <a:p>
                      <a:pPr algn="just">
                        <a:lnSpc>
                          <a:spcPct val="107000"/>
                        </a:lnSpc>
                        <a:spcAft>
                          <a:spcPts val="0"/>
                        </a:spcAft>
                      </a:pPr>
                      <a:r>
                        <a:rPr lang="tr-TR" sz="1000" b="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K13</a:t>
                      </a:r>
                      <a:endParaRPr lang="tr-TR" sz="1100" b="1">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000" b="1"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Kadın</a:t>
                      </a:r>
                      <a:r>
                        <a:rPr lang="tr-TR" sz="10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öğrenci</a:t>
                      </a:r>
                      <a:endParaRPr lang="tr-TR" sz="11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2936371"/>
                  </a:ext>
                </a:extLst>
              </a:tr>
              <a:tr h="131924">
                <a:tc>
                  <a:txBody>
                    <a:bodyPr/>
                    <a:lstStyle/>
                    <a:p>
                      <a:pPr algn="just">
                        <a:lnSpc>
                          <a:spcPct val="107000"/>
                        </a:lnSpc>
                        <a:spcAft>
                          <a:spcPts val="0"/>
                        </a:spcAft>
                      </a:pPr>
                      <a:r>
                        <a:rPr lang="tr-TR" sz="1000" b="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K14</a:t>
                      </a:r>
                      <a:endParaRPr lang="tr-TR" sz="1100" b="1">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000" b="1"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Kadın</a:t>
                      </a:r>
                      <a:r>
                        <a:rPr lang="tr-TR" sz="10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öğrenci</a:t>
                      </a:r>
                      <a:endParaRPr lang="tr-TR" sz="11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8516526"/>
                  </a:ext>
                </a:extLst>
              </a:tr>
              <a:tr h="131924">
                <a:tc>
                  <a:txBody>
                    <a:bodyPr/>
                    <a:lstStyle/>
                    <a:p>
                      <a:pPr algn="just">
                        <a:lnSpc>
                          <a:spcPct val="107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K15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000" b="1" dirty="0" smtClean="0">
                          <a:effectLst/>
                          <a:latin typeface="Times New Roman" panose="02020603050405020304" pitchFamily="18" charset="0"/>
                          <a:ea typeface="Calibri" panose="020F0502020204030204" pitchFamily="34" charset="0"/>
                          <a:cs typeface="Times New Roman" panose="02020603050405020304" pitchFamily="18" charset="0"/>
                        </a:rPr>
                        <a:t>Kadın</a:t>
                      </a: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 şef</a:t>
                      </a:r>
                      <a:endParaRPr lang="tr-T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1453709"/>
                  </a:ext>
                </a:extLst>
              </a:tr>
              <a:tr h="131924">
                <a:tc>
                  <a:txBody>
                    <a:bodyPr/>
                    <a:lstStyle/>
                    <a:p>
                      <a:pPr algn="just">
                        <a:lnSpc>
                          <a:spcPct val="107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K16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000" b="1" dirty="0" smtClean="0">
                          <a:effectLst/>
                          <a:latin typeface="Times New Roman" panose="02020603050405020304" pitchFamily="18" charset="0"/>
                          <a:ea typeface="Calibri" panose="020F0502020204030204" pitchFamily="34" charset="0"/>
                          <a:cs typeface="Times New Roman" panose="02020603050405020304" pitchFamily="18" charset="0"/>
                        </a:rPr>
                        <a:t>Erkek</a:t>
                      </a: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 fakülte sekreteri</a:t>
                      </a:r>
                      <a:endParaRPr lang="tr-T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7393358"/>
                  </a:ext>
                </a:extLst>
              </a:tr>
            </a:tbl>
          </a:graphicData>
        </a:graphic>
      </p:graphicFrame>
    </p:spTree>
    <p:extLst>
      <p:ext uri="{BB962C8B-B14F-4D97-AF65-F5344CB8AC3E}">
        <p14:creationId xmlns:p14="http://schemas.microsoft.com/office/powerpoint/2010/main" val="286073379"/>
      </p:ext>
    </p:extLst>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Grp="1" noChangeArrowheads="1"/>
          </p:cNvSpPr>
          <p:nvPr>
            <p:ph type="title"/>
          </p:nvPr>
        </p:nvSpPr>
        <p:spPr bwMode="auto">
          <a:xfrm>
            <a:off x="1403648" y="476672"/>
            <a:ext cx="7416824" cy="938719"/>
          </a:xfrm>
          <a:prstGeom prst="rect">
            <a:avLst/>
          </a:prstGeom>
          <a:noFill/>
          <a:ln>
            <a:noFill/>
          </a:ln>
          <a:effectLst/>
          <a:extLst/>
        </p:spPr>
        <p:txBody>
          <a:bodyPr vert="horz" wrap="square" lIns="91440" tIns="45720" rIns="91440" bIns="45720" numCol="1" anchor="ctr" anchorCtr="0" compatLnSpc="1">
            <a:prstTxWarp prst="textNoShape">
              <a:avLst/>
            </a:prstTxWarp>
            <a:spAutoFit/>
          </a:bodyPr>
          <a:lstStyle>
            <a:lvl1pPr indent="269875"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lgn="l" eaLnBrk="1" hangingPunct="1">
              <a:spcBef>
                <a:spcPct val="20000"/>
              </a:spcBef>
            </a:pPr>
            <a:r>
              <a:rPr lang="tr-TR" altLang="tr-TR" sz="2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Bulgular </a:t>
            </a:r>
            <a:br>
              <a:rPr lang="tr-TR" altLang="tr-TR" sz="2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br>
            <a:r>
              <a:rPr lang="tr-TR" sz="1200" dirty="0" smtClean="0">
                <a:solidFill>
                  <a:prstClr val="black"/>
                </a:solidFill>
                <a:latin typeface="Times New Roman" panose="02020603050405020304" pitchFamily="18" charset="0"/>
                <a:ea typeface="+mn-ea"/>
                <a:cs typeface="Times New Roman" panose="02020603050405020304" pitchFamily="18" charset="0"/>
              </a:rPr>
              <a:t/>
            </a:r>
            <a:br>
              <a:rPr lang="tr-TR" sz="1200" dirty="0" smtClean="0">
                <a:solidFill>
                  <a:prstClr val="black"/>
                </a:solidFill>
                <a:latin typeface="Times New Roman" panose="02020603050405020304" pitchFamily="18" charset="0"/>
                <a:ea typeface="+mn-ea"/>
                <a:cs typeface="Times New Roman" panose="02020603050405020304" pitchFamily="18" charset="0"/>
              </a:rPr>
            </a:br>
            <a:r>
              <a:rPr lang="tr-TR" sz="1900" b="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1</a:t>
            </a:r>
            <a:r>
              <a:rPr lang="tr-TR" sz="19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Akreditasyon Sürecinde ilk adımda (Hazırlık aşaması) yaşananlar</a:t>
            </a:r>
            <a:endParaRPr kumimoji="0" lang="tr-TR" altLang="tr-TR" sz="2400" b="1" i="0" u="none" strike="noStrike" cap="none" normalizeH="0" baseline="0" dirty="0" smtClean="0">
              <a:ln>
                <a:noFill/>
              </a:ln>
              <a:solidFill>
                <a:srgbClr val="C00000"/>
              </a:solidFill>
              <a:effectLst/>
              <a:latin typeface="Times New Roman" panose="02020603050405020304" pitchFamily="18" charset="0"/>
              <a:cs typeface="Times New Roman" panose="02020603050405020304" pitchFamily="18" charset="0"/>
            </a:endParaRPr>
          </a:p>
        </p:txBody>
      </p:sp>
      <p:sp>
        <p:nvSpPr>
          <p:cNvPr id="2" name="İçerik Yer Tutucusu 1"/>
          <p:cNvSpPr>
            <a:spLocks noGrp="1"/>
          </p:cNvSpPr>
          <p:nvPr>
            <p:ph idx="1"/>
          </p:nvPr>
        </p:nvSpPr>
        <p:spPr>
          <a:xfrm>
            <a:off x="971600" y="1767346"/>
            <a:ext cx="3456384" cy="1192923"/>
          </a:xfrm>
        </p:spPr>
        <p:txBody>
          <a:bodyPr>
            <a:noAutofit/>
          </a:bodyPr>
          <a:lstStyle/>
          <a:p>
            <a:pPr marL="0" lvl="0" indent="0">
              <a:spcBef>
                <a:spcPts val="0"/>
              </a:spcBef>
              <a:spcAft>
                <a:spcPts val="0"/>
              </a:spcAft>
              <a:buSzPts val="1000"/>
              <a:buNone/>
            </a:pPr>
            <a:r>
              <a:rPr lang="tr-TR" sz="1400" b="1" dirty="0" smtClean="0">
                <a:latin typeface="Times New Roman" panose="02020603050405020304" pitchFamily="18" charset="0"/>
                <a:ea typeface="Calibri" panose="020F0502020204030204" pitchFamily="34" charset="0"/>
                <a:cs typeface="Times New Roman" panose="02020603050405020304" pitchFamily="18" charset="0"/>
              </a:rPr>
              <a:t>Konuya </a:t>
            </a:r>
            <a:r>
              <a:rPr lang="tr-TR" sz="1400" b="1" dirty="0">
                <a:latin typeface="Times New Roman" panose="02020603050405020304" pitchFamily="18" charset="0"/>
                <a:ea typeface="Calibri" panose="020F0502020204030204" pitchFamily="34" charset="0"/>
                <a:cs typeface="Times New Roman" panose="02020603050405020304" pitchFamily="18" charset="0"/>
              </a:rPr>
              <a:t>Hakim Olma ve </a:t>
            </a:r>
            <a:r>
              <a:rPr lang="tr-TR" sz="1400" b="1" dirty="0" smtClean="0">
                <a:latin typeface="Times New Roman" panose="02020603050405020304" pitchFamily="18" charset="0"/>
                <a:ea typeface="Calibri" panose="020F0502020204030204" pitchFamily="34" charset="0"/>
                <a:cs typeface="Times New Roman" panose="02020603050405020304" pitchFamily="18" charset="0"/>
              </a:rPr>
              <a:t>Cesaretlendirme </a:t>
            </a:r>
          </a:p>
          <a:p>
            <a:pPr lvl="0">
              <a:spcBef>
                <a:spcPts val="0"/>
              </a:spcBef>
              <a:spcAft>
                <a:spcPts val="0"/>
              </a:spcAft>
              <a:buSzPts val="1000"/>
              <a:buFont typeface="Courier New" panose="02070309020205020404" pitchFamily="49" charset="0"/>
              <a:buChar char="o"/>
            </a:pPr>
            <a:r>
              <a:rPr lang="tr-TR" sz="14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Deneyimli yöneticiler</a:t>
            </a:r>
          </a:p>
          <a:p>
            <a:pPr lvl="0">
              <a:spcBef>
                <a:spcPts val="0"/>
              </a:spcBef>
              <a:spcAft>
                <a:spcPts val="0"/>
              </a:spcAft>
              <a:buSzPts val="1000"/>
              <a:buFont typeface="Courier New" panose="02070309020205020404" pitchFamily="49" charset="0"/>
              <a:buChar char="o"/>
            </a:pPr>
            <a:r>
              <a:rPr lang="tr-TR" sz="14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Konuya </a:t>
            </a:r>
            <a:r>
              <a:rPr lang="tr-TR" sz="14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hakim </a:t>
            </a:r>
            <a:r>
              <a:rPr lang="tr-TR" sz="14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olma</a:t>
            </a:r>
          </a:p>
          <a:p>
            <a:pPr lvl="0">
              <a:spcBef>
                <a:spcPts val="0"/>
              </a:spcBef>
              <a:spcAft>
                <a:spcPts val="0"/>
              </a:spcAft>
              <a:buSzPts val="1000"/>
              <a:buFont typeface="Courier New" panose="02070309020205020404" pitchFamily="49" charset="0"/>
              <a:buChar char="o"/>
            </a:pPr>
            <a:r>
              <a:rPr lang="tr-TR" sz="14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Benimseme </a:t>
            </a:r>
          </a:p>
          <a:p>
            <a:pPr lvl="0">
              <a:spcBef>
                <a:spcPts val="0"/>
              </a:spcBef>
              <a:spcAft>
                <a:spcPts val="0"/>
              </a:spcAft>
              <a:buSzPts val="1000"/>
              <a:buFont typeface="Courier New" panose="02070309020205020404" pitchFamily="49" charset="0"/>
              <a:buChar char="o"/>
            </a:pPr>
            <a:r>
              <a:rPr lang="tr-TR" sz="14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Cesaretlendirme</a:t>
            </a:r>
            <a:endParaRPr lang="tr-TR" sz="14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spcBef>
                <a:spcPts val="0"/>
              </a:spcBef>
              <a:spcAft>
                <a:spcPts val="0"/>
              </a:spcAft>
              <a:buNone/>
            </a:pPr>
            <a:endParaRPr lang="tr-TR" sz="300" dirty="0">
              <a:latin typeface="Calibri" panose="020F0502020204030204" pitchFamily="34" charset="0"/>
              <a:ea typeface="Calibri" panose="020F0502020204030204" pitchFamily="34" charset="0"/>
              <a:cs typeface="Times New Roman" panose="02020603050405020304" pitchFamily="18" charset="0"/>
            </a:endParaRPr>
          </a:p>
          <a:p>
            <a:pPr>
              <a:lnSpc>
                <a:spcPct val="120000"/>
              </a:lnSpc>
            </a:pPr>
            <a:endParaRPr lang="tr-TR" sz="200" dirty="0">
              <a:latin typeface="Times New Roman" panose="02020603050405020304" pitchFamily="18" charset="0"/>
              <a:cs typeface="Times New Roman" panose="02020603050405020304" pitchFamily="18" charset="0"/>
            </a:endParaRPr>
          </a:p>
        </p:txBody>
      </p:sp>
      <p:sp>
        <p:nvSpPr>
          <p:cNvPr id="3" name="Dikdörtgen 2"/>
          <p:cNvSpPr/>
          <p:nvPr/>
        </p:nvSpPr>
        <p:spPr>
          <a:xfrm>
            <a:off x="5606626" y="1631193"/>
            <a:ext cx="3419872" cy="1902059"/>
          </a:xfrm>
          <a:prstGeom prst="rect">
            <a:avLst/>
          </a:prstGeom>
        </p:spPr>
        <p:txBody>
          <a:bodyPr wrap="square">
            <a:spAutoFit/>
          </a:bodyPr>
          <a:lstStyle/>
          <a:p>
            <a:pPr lvl="0" algn="just">
              <a:lnSpc>
                <a:spcPct val="107000"/>
              </a:lnSpc>
              <a:spcBef>
                <a:spcPct val="20000"/>
              </a:spcBef>
              <a:spcAft>
                <a:spcPts val="800"/>
              </a:spcAft>
            </a:pPr>
            <a:r>
              <a:rPr lang="tr-TR" sz="12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r>
              <a:rPr lang="tr-TR" sz="900" b="1" i="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EPDAD Başkanı Prof. Dr. Sayın Cemil Öztürk’ü Fakültemize davet ettik</a:t>
            </a:r>
            <a:r>
              <a:rPr lang="tr-TR" sz="900"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Bunun yanında, EPDAD “Öğretmen Eğitiminde Program Değerlendirme ve </a:t>
            </a:r>
            <a:r>
              <a:rPr lang="tr-TR" sz="900" b="1" i="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Akreditasyon El Kitabı</a:t>
            </a:r>
            <a:r>
              <a:rPr lang="tr-TR" sz="900"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tr-TR" sz="900" b="1" i="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başucu rehberimiz oldu </a:t>
            </a:r>
            <a:r>
              <a:rPr lang="tr-TR" sz="900"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ve bu rehberdeki özellikle standartların açılımı, göstergeler, kanıtlara göre bir hazırlık planı oluşturduk. Bu bir ekip işiydi. Program geliştirme, ölçme ve değerlendirme, alan eğitimi gibi farklı alanlarda uzman olan öğretim elemanlarından oluşturduğumuz Fakülte Akreditasyon Ekibi ile defalarca toplantı yaptık. Bu toplantılarda standart ve göstergelere göre oluşturmamız gereken kanıtlar, üzerinde en fazla durduğumuz hususlar oldu.</a:t>
            </a:r>
            <a:r>
              <a:rPr lang="tr-TR" sz="9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tr-TR" sz="9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K2.</a:t>
            </a:r>
            <a:endParaRPr lang="tr-TR" sz="9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07000"/>
              </a:lnSpc>
              <a:spcBef>
                <a:spcPct val="20000"/>
              </a:spcBef>
              <a:spcAft>
                <a:spcPts val="800"/>
              </a:spcAft>
            </a:pPr>
            <a:r>
              <a:rPr lang="tr-TR" sz="9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“…Cemil Hoca </a:t>
            </a:r>
            <a:r>
              <a:rPr lang="tr-TR" sz="9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bizi cesaretlendirdi</a:t>
            </a:r>
            <a:r>
              <a:rPr lang="tr-TR" sz="9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r>
              <a:rPr lang="tr-TR" sz="9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K1.</a:t>
            </a:r>
            <a:endParaRPr lang="tr-TR" sz="9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Dikdörtgen 3"/>
          <p:cNvSpPr/>
          <p:nvPr/>
        </p:nvSpPr>
        <p:spPr>
          <a:xfrm>
            <a:off x="755576" y="3563323"/>
            <a:ext cx="2412268" cy="954107"/>
          </a:xfrm>
          <a:prstGeom prst="rect">
            <a:avLst/>
          </a:prstGeom>
        </p:spPr>
        <p:txBody>
          <a:bodyPr wrap="square">
            <a:spAutoFit/>
          </a:bodyPr>
          <a:lstStyle/>
          <a:p>
            <a:pPr lvl="0">
              <a:spcBef>
                <a:spcPts val="0"/>
              </a:spcBef>
              <a:spcAft>
                <a:spcPts val="0"/>
              </a:spcAft>
            </a:pPr>
            <a:r>
              <a:rPr lang="tr-TR" sz="1400" b="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Sahiplenme ve İkna Etme </a:t>
            </a:r>
          </a:p>
          <a:p>
            <a:pPr marL="355600" lvl="0" indent="-285750">
              <a:spcBef>
                <a:spcPts val="0"/>
              </a:spcBef>
              <a:spcAft>
                <a:spcPts val="0"/>
              </a:spcAft>
              <a:buFont typeface="Courier New" panose="02070309020205020404" pitchFamily="49" charset="0"/>
              <a:buChar char="o"/>
            </a:pPr>
            <a:r>
              <a:rPr lang="tr-TR" sz="1400" b="1" dirty="0" smtClean="0">
                <a:solidFill>
                  <a:srgbClr val="C00000"/>
                </a:solidFill>
                <a:latin typeface="Times New Roman" panose="02020603050405020304" pitchFamily="18" charset="0"/>
                <a:ea typeface="Calibri" panose="020F0502020204030204" pitchFamily="34" charset="0"/>
              </a:rPr>
              <a:t>Yöneticilerin </a:t>
            </a:r>
            <a:r>
              <a:rPr lang="tr-TR" sz="1400" b="1" dirty="0">
                <a:solidFill>
                  <a:srgbClr val="C00000"/>
                </a:solidFill>
                <a:latin typeface="Times New Roman" panose="02020603050405020304" pitchFamily="18" charset="0"/>
                <a:ea typeface="Calibri" panose="020F0502020204030204" pitchFamily="34" charset="0"/>
              </a:rPr>
              <a:t>K</a:t>
            </a:r>
            <a:r>
              <a:rPr lang="tr-TR" sz="1400" b="1" dirty="0" smtClean="0">
                <a:solidFill>
                  <a:srgbClr val="C00000"/>
                </a:solidFill>
                <a:latin typeface="Times New Roman" panose="02020603050405020304" pitchFamily="18" charset="0"/>
                <a:ea typeface="Calibri" panose="020F0502020204030204" pitchFamily="34" charset="0"/>
              </a:rPr>
              <a:t>ararlılığı </a:t>
            </a:r>
          </a:p>
          <a:p>
            <a:pPr marL="355600" lvl="0" indent="-285750">
              <a:spcBef>
                <a:spcPts val="0"/>
              </a:spcBef>
              <a:spcAft>
                <a:spcPts val="0"/>
              </a:spcAft>
              <a:buFont typeface="Courier New" panose="02070309020205020404" pitchFamily="49" charset="0"/>
              <a:buChar char="o"/>
            </a:pPr>
            <a:r>
              <a:rPr lang="tr-TR" sz="1400" b="1" dirty="0" smtClean="0">
                <a:solidFill>
                  <a:srgbClr val="C00000"/>
                </a:solidFill>
                <a:latin typeface="Times New Roman" panose="02020603050405020304" pitchFamily="18" charset="0"/>
                <a:ea typeface="Calibri" panose="020F0502020204030204" pitchFamily="34" charset="0"/>
              </a:rPr>
              <a:t>Direncin Kırılması </a:t>
            </a:r>
            <a:endParaRPr lang="tr-TR" sz="1400" b="1" dirty="0">
              <a:solidFill>
                <a:srgbClr val="C00000"/>
              </a:solidFill>
              <a:latin typeface="Times New Roman" panose="02020603050405020304" pitchFamily="18" charset="0"/>
              <a:ea typeface="Calibri" panose="020F0502020204030204" pitchFamily="34" charset="0"/>
            </a:endParaRPr>
          </a:p>
          <a:p>
            <a:pPr marL="355600" lvl="0" indent="-285750">
              <a:spcBef>
                <a:spcPts val="0"/>
              </a:spcBef>
              <a:spcAft>
                <a:spcPts val="0"/>
              </a:spcAft>
              <a:buFont typeface="Courier New" panose="02070309020205020404" pitchFamily="49" charset="0"/>
              <a:buChar char="o"/>
            </a:pPr>
            <a:r>
              <a:rPr lang="tr-TR" sz="1400" b="1" dirty="0" smtClean="0">
                <a:solidFill>
                  <a:srgbClr val="C00000"/>
                </a:solidFill>
                <a:latin typeface="Times New Roman" panose="02020603050405020304" pitchFamily="18" charset="0"/>
                <a:ea typeface="Calibri" panose="020F0502020204030204" pitchFamily="34" charset="0"/>
              </a:rPr>
              <a:t>İnanma </a:t>
            </a:r>
            <a:r>
              <a:rPr lang="tr-TR" sz="1400" b="1" dirty="0">
                <a:solidFill>
                  <a:srgbClr val="C00000"/>
                </a:solidFill>
                <a:latin typeface="Times New Roman" panose="02020603050405020304" pitchFamily="18" charset="0"/>
                <a:ea typeface="Calibri" panose="020F0502020204030204" pitchFamily="34" charset="0"/>
              </a:rPr>
              <a:t>ve İ</a:t>
            </a:r>
            <a:r>
              <a:rPr lang="tr-TR" sz="1400" b="1" dirty="0" smtClean="0">
                <a:solidFill>
                  <a:srgbClr val="C00000"/>
                </a:solidFill>
                <a:latin typeface="Times New Roman" panose="02020603050405020304" pitchFamily="18" charset="0"/>
                <a:ea typeface="Calibri" panose="020F0502020204030204" pitchFamily="34" charset="0"/>
              </a:rPr>
              <a:t>nandırma</a:t>
            </a:r>
            <a:endParaRPr lang="tr-TR" sz="1400" b="1" dirty="0">
              <a:solidFill>
                <a:srgbClr val="C00000"/>
              </a:solidFill>
              <a:latin typeface="Times New Roman" panose="02020603050405020304" pitchFamily="18" charset="0"/>
              <a:ea typeface="Calibri" panose="020F0502020204030204" pitchFamily="34" charset="0"/>
            </a:endParaRPr>
          </a:p>
        </p:txBody>
      </p:sp>
      <p:sp>
        <p:nvSpPr>
          <p:cNvPr id="5" name="Dikdörtgen 4"/>
          <p:cNvSpPr/>
          <p:nvPr/>
        </p:nvSpPr>
        <p:spPr>
          <a:xfrm>
            <a:off x="4933658" y="3749054"/>
            <a:ext cx="3454766" cy="685059"/>
          </a:xfrm>
          <a:prstGeom prst="rect">
            <a:avLst/>
          </a:prstGeom>
        </p:spPr>
        <p:txBody>
          <a:bodyPr wrap="square">
            <a:spAutoFit/>
          </a:bodyPr>
          <a:lstStyle/>
          <a:p>
            <a:pPr lvl="0" algn="just">
              <a:lnSpc>
                <a:spcPct val="107000"/>
              </a:lnSpc>
              <a:spcBef>
                <a:spcPct val="20000"/>
              </a:spcBef>
              <a:spcAft>
                <a:spcPts val="800"/>
              </a:spcAft>
            </a:pPr>
            <a:r>
              <a:rPr lang="tr-TR" sz="9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Öğretim elemanlarını ikna etmek için yöneticilerin kararlı olduğu, bu işin dönülmez ve gerekli bir yol olduğu ve “…</a:t>
            </a:r>
            <a:r>
              <a:rPr lang="tr-TR" sz="900" b="1" i="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Akreditasyon çerçevesinde olmayanla çalışmayacağımızı söyledik</a:t>
            </a:r>
            <a:r>
              <a:rPr lang="tr-TR" sz="900"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r>
              <a:rPr lang="tr-TR" sz="9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demekle biraz da zorlama olduğu görülmektedir.</a:t>
            </a:r>
          </a:p>
        </p:txBody>
      </p:sp>
      <p:sp>
        <p:nvSpPr>
          <p:cNvPr id="7" name="İçerik Yer Tutucusu 2"/>
          <p:cNvSpPr txBox="1">
            <a:spLocks/>
          </p:cNvSpPr>
          <p:nvPr/>
        </p:nvSpPr>
        <p:spPr bwMode="auto">
          <a:xfrm>
            <a:off x="142954" y="5046573"/>
            <a:ext cx="2844869" cy="10917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fontAlgn="base">
              <a:spcBef>
                <a:spcPct val="20000"/>
              </a:spcBef>
              <a:spcAft>
                <a:spcPct val="0"/>
              </a:spcAft>
              <a:buFont typeface="Arial" charset="0"/>
              <a:buChar char="•"/>
              <a:defRPr sz="26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18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nSpc>
                <a:spcPct val="120000"/>
              </a:lnSpc>
              <a:spcBef>
                <a:spcPts val="0"/>
              </a:spcBef>
              <a:spcAft>
                <a:spcPts val="0"/>
              </a:spcAft>
              <a:buNone/>
            </a:pPr>
            <a:r>
              <a:rPr lang="tr-TR" sz="14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Bilimsel Olarak İhtiyaç Belirleme </a:t>
            </a:r>
          </a:p>
          <a:p>
            <a:pPr lvl="0">
              <a:lnSpc>
                <a:spcPct val="120000"/>
              </a:lnSpc>
              <a:spcBef>
                <a:spcPts val="0"/>
              </a:spcBef>
              <a:spcAft>
                <a:spcPts val="0"/>
              </a:spcAft>
              <a:buFont typeface="Courier New" panose="02070309020205020404" pitchFamily="49" charset="0"/>
              <a:buChar char="o"/>
            </a:pPr>
            <a:r>
              <a:rPr lang="tr-TR" sz="1400" b="1" dirty="0" err="1"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Rasch</a:t>
            </a:r>
            <a:r>
              <a:rPr lang="tr-TR" sz="14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r>
              <a:rPr lang="tr-TR" sz="14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Modeli</a:t>
            </a:r>
          </a:p>
          <a:p>
            <a:pPr lvl="0">
              <a:lnSpc>
                <a:spcPct val="120000"/>
              </a:lnSpc>
              <a:spcBef>
                <a:spcPts val="0"/>
              </a:spcBef>
              <a:spcAft>
                <a:spcPts val="0"/>
              </a:spcAft>
              <a:buFont typeface="Courier New" panose="02070309020205020404" pitchFamily="49" charset="0"/>
              <a:buChar char="o"/>
            </a:pPr>
            <a:r>
              <a:rPr lang="tr-TR" sz="14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Eğitim </a:t>
            </a:r>
            <a:r>
              <a:rPr lang="tr-TR" sz="14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4.0</a:t>
            </a:r>
          </a:p>
          <a:p>
            <a:endParaRPr lang="tr-TR" sz="1400" dirty="0"/>
          </a:p>
        </p:txBody>
      </p:sp>
      <p:sp>
        <p:nvSpPr>
          <p:cNvPr id="8" name="Dikdörtgen 7"/>
          <p:cNvSpPr/>
          <p:nvPr/>
        </p:nvSpPr>
        <p:spPr>
          <a:xfrm>
            <a:off x="4427984" y="5128809"/>
            <a:ext cx="3604902" cy="685059"/>
          </a:xfrm>
          <a:prstGeom prst="rect">
            <a:avLst/>
          </a:prstGeom>
        </p:spPr>
        <p:txBody>
          <a:bodyPr wrap="square">
            <a:spAutoFit/>
          </a:bodyPr>
          <a:lstStyle/>
          <a:p>
            <a:pPr lvl="0" algn="just">
              <a:lnSpc>
                <a:spcPct val="107000"/>
              </a:lnSpc>
              <a:spcBef>
                <a:spcPct val="20000"/>
              </a:spcBef>
              <a:spcAft>
                <a:spcPts val="800"/>
              </a:spcAft>
            </a:pPr>
            <a:r>
              <a:rPr lang="tr-TR" sz="9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r>
              <a:rPr lang="tr-TR" sz="9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Kalite” kavramını Mehmet Akif Ersoy, kişilik, anne, hamur ve kendini geliştirme </a:t>
            </a:r>
            <a:r>
              <a:rPr lang="tr-TR" sz="9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metaforları. Türkçe </a:t>
            </a:r>
            <a:r>
              <a:rPr lang="tr-TR" sz="9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eğitiminde derse giren </a:t>
            </a:r>
            <a:r>
              <a:rPr lang="tr-TR" sz="9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öğretim elemanlarının % 33’ü </a:t>
            </a:r>
            <a:r>
              <a:rPr lang="tr-TR" sz="900" dirty="0" err="1">
                <a:solidFill>
                  <a:srgbClr val="C00000"/>
                </a:solidFill>
                <a:latin typeface="Times New Roman" panose="02020603050405020304" pitchFamily="18" charset="0"/>
                <a:ea typeface="Calibri" panose="020F0502020204030204" pitchFamily="34" charset="0"/>
                <a:cs typeface="Times New Roman" panose="02020603050405020304" pitchFamily="18" charset="0"/>
              </a:rPr>
              <a:t>Rasch</a:t>
            </a:r>
            <a:r>
              <a:rPr lang="tr-TR" sz="9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kalibrasyon haritasına göre düşük düzeyde çıktığı Eğitim 4.0 araştırmasına göre Türkçe eğitimi bölümünün 2.56 </a:t>
            </a:r>
          </a:p>
        </p:txBody>
      </p: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8792806">
            <a:off x="1661330" y="2755439"/>
            <a:ext cx="4842229" cy="2604273"/>
          </a:xfrm>
          <a:prstGeom prst="rect">
            <a:avLst/>
          </a:prstGeom>
        </p:spPr>
      </p:pic>
      <p:pic>
        <p:nvPicPr>
          <p:cNvPr id="14" name="Resim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79912" y="3717032"/>
            <a:ext cx="648072" cy="581448"/>
          </a:xfrm>
          <a:prstGeom prst="rect">
            <a:avLst/>
          </a:prstGeom>
        </p:spPr>
      </p:pic>
      <p:pic>
        <p:nvPicPr>
          <p:cNvPr id="15" name="Resim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27984" y="2110087"/>
            <a:ext cx="648072" cy="581448"/>
          </a:xfrm>
          <a:prstGeom prst="rect">
            <a:avLst/>
          </a:prstGeom>
        </p:spPr>
      </p:pic>
      <p:pic>
        <p:nvPicPr>
          <p:cNvPr id="16" name="Resim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31840" y="5373216"/>
            <a:ext cx="648072" cy="581448"/>
          </a:xfrm>
          <a:prstGeom prst="rect">
            <a:avLst/>
          </a:prstGeom>
        </p:spPr>
      </p:pic>
    </p:spTree>
    <p:extLst>
      <p:ext uri="{BB962C8B-B14F-4D97-AF65-F5344CB8AC3E}">
        <p14:creationId xmlns:p14="http://schemas.microsoft.com/office/powerpoint/2010/main" val="3623014015"/>
      </p:ext>
    </p:extLst>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43934"/>
            <a:ext cx="8388423" cy="1296834"/>
          </a:xfrm>
        </p:spPr>
        <p:txBody>
          <a:bodyPr/>
          <a:lstStyle/>
          <a:p>
            <a:pPr marL="342900" lvl="0" indent="-342900" algn="l">
              <a:lnSpc>
                <a:spcPct val="107000"/>
              </a:lnSpc>
              <a:spcAft>
                <a:spcPts val="800"/>
              </a:spcAft>
              <a:buSzPts val="1000"/>
              <a:buFont typeface="Times New Roman" panose="02020603050405020304" pitchFamily="18" charset="0"/>
              <a:buAutoNum type="arabicPeriod"/>
            </a:pPr>
            <a:r>
              <a:rPr lang="tr-TR" altLang="tr-TR" sz="2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r>
            <a:br>
              <a:rPr lang="tr-TR" altLang="tr-TR" sz="2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br>
            <a:r>
              <a:rPr lang="tr-TR" altLang="tr-TR" sz="2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altLang="tr-TR" sz="2400" b="1" dirty="0" smtClean="0">
                <a:latin typeface="Times New Roman" panose="02020603050405020304" pitchFamily="18" charset="0"/>
                <a:ea typeface="Times New Roman" panose="02020603050405020304" pitchFamily="18" charset="0"/>
                <a:cs typeface="Times New Roman" panose="02020603050405020304" pitchFamily="18" charset="0"/>
              </a:rPr>
              <a:t>2. </a:t>
            </a:r>
            <a:r>
              <a:rPr lang="tr-TR" sz="2000" b="1" dirty="0" smtClean="0">
                <a:latin typeface="Times New Roman" panose="02020603050405020304" pitchFamily="18" charset="0"/>
                <a:ea typeface="Calibri" panose="020F0502020204030204" pitchFamily="34" charset="0"/>
                <a:cs typeface="Times New Roman" panose="02020603050405020304" pitchFamily="18" charset="0"/>
              </a:rPr>
              <a:t>Öz </a:t>
            </a:r>
            <a:r>
              <a:rPr lang="tr-TR" sz="2000" b="1" dirty="0">
                <a:latin typeface="Times New Roman" panose="02020603050405020304" pitchFamily="18" charset="0"/>
                <a:ea typeface="Calibri" panose="020F0502020204030204" pitchFamily="34" charset="0"/>
                <a:cs typeface="Times New Roman" panose="02020603050405020304" pitchFamily="18" charset="0"/>
              </a:rPr>
              <a:t>Değerlendirme Raporunun (ÖDR) Hazırlanması Aşamasında </a:t>
            </a:r>
            <a:r>
              <a:rPr lang="tr-TR" sz="2000" b="1" dirty="0" smtClean="0">
                <a:latin typeface="Times New Roman" panose="02020603050405020304" pitchFamily="18" charset="0"/>
                <a:ea typeface="Calibri" panose="020F0502020204030204" pitchFamily="34" charset="0"/>
                <a:cs typeface="Times New Roman" panose="02020603050405020304" pitchFamily="18" charset="0"/>
              </a:rPr>
              <a:t>	    Yaşananlar</a:t>
            </a:r>
            <a:r>
              <a:rPr lang="tr-TR" sz="2800" dirty="0">
                <a:latin typeface="Calibri" panose="020F0502020204030204" pitchFamily="34" charset="0"/>
                <a:ea typeface="Calibri" panose="020F0502020204030204" pitchFamily="34" charset="0"/>
                <a:cs typeface="Times New Roman" panose="02020603050405020304" pitchFamily="18" charset="0"/>
              </a:rPr>
              <a:t/>
            </a:r>
            <a:br>
              <a:rPr lang="tr-TR" sz="2800" dirty="0">
                <a:latin typeface="Calibri" panose="020F0502020204030204" pitchFamily="34" charset="0"/>
                <a:ea typeface="Calibri" panose="020F0502020204030204" pitchFamily="34" charset="0"/>
                <a:cs typeface="Times New Roman" panose="02020603050405020304" pitchFamily="18" charset="0"/>
              </a:rPr>
            </a:br>
            <a:endParaRPr lang="tr-TR" sz="2000" b="1" dirty="0">
              <a:solidFill>
                <a:srgbClr val="C00000"/>
              </a:solidFill>
              <a:latin typeface="Times New Roman" panose="02020603050405020304" pitchFamily="18" charset="0"/>
              <a:cs typeface="Times New Roman" panose="02020603050405020304" pitchFamily="18" charset="0"/>
            </a:endParaRPr>
          </a:p>
        </p:txBody>
      </p:sp>
      <p:sp>
        <p:nvSpPr>
          <p:cNvPr id="5" name="Rectangle 1"/>
          <p:cNvSpPr>
            <a:spLocks noChangeArrowheads="1"/>
          </p:cNvSpPr>
          <p:nvPr/>
        </p:nvSpPr>
        <p:spPr bwMode="auto">
          <a:xfrm>
            <a:off x="0" y="43934"/>
            <a:ext cx="457176"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69875"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69875"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
        <p:nvSpPr>
          <p:cNvPr id="3" name="İçerik Yer Tutucusu 2"/>
          <p:cNvSpPr>
            <a:spLocks noGrp="1"/>
          </p:cNvSpPr>
          <p:nvPr>
            <p:ph idx="1"/>
          </p:nvPr>
        </p:nvSpPr>
        <p:spPr>
          <a:xfrm>
            <a:off x="1158535" y="1678348"/>
            <a:ext cx="3259792" cy="1656184"/>
          </a:xfrm>
        </p:spPr>
        <p:txBody>
          <a:bodyPr>
            <a:normAutofit fontScale="92500" lnSpcReduction="10000"/>
          </a:bodyPr>
          <a:lstStyle/>
          <a:p>
            <a:pPr marL="355600" indent="-355600" algn="just">
              <a:lnSpc>
                <a:spcPct val="120000"/>
              </a:lnSpc>
              <a:spcBef>
                <a:spcPts val="0"/>
              </a:spcBef>
              <a:spcAft>
                <a:spcPts val="0"/>
              </a:spcAft>
              <a:buNone/>
            </a:pPr>
            <a:r>
              <a:rPr lang="tr-TR" sz="1400" b="1" dirty="0" smtClean="0">
                <a:latin typeface="Times New Roman" panose="02020603050405020304" pitchFamily="18" charset="0"/>
                <a:ea typeface="Calibri" panose="020F0502020204030204" pitchFamily="34" charset="0"/>
                <a:cs typeface="Times New Roman" panose="02020603050405020304" pitchFamily="18" charset="0"/>
              </a:rPr>
              <a:t>Görev </a:t>
            </a:r>
            <a:r>
              <a:rPr lang="tr-TR" sz="1400" b="1" dirty="0">
                <a:latin typeface="Times New Roman" panose="02020603050405020304" pitchFamily="18" charset="0"/>
                <a:ea typeface="Calibri" panose="020F0502020204030204" pitchFamily="34" charset="0"/>
                <a:cs typeface="Times New Roman" panose="02020603050405020304" pitchFamily="18" charset="0"/>
              </a:rPr>
              <a:t>Dağılımı ve </a:t>
            </a:r>
            <a:r>
              <a:rPr lang="tr-TR" sz="1400" b="1" dirty="0" smtClean="0">
                <a:latin typeface="Times New Roman" panose="02020603050405020304" pitchFamily="18" charset="0"/>
                <a:ea typeface="Calibri" panose="020F0502020204030204" pitchFamily="34" charset="0"/>
                <a:cs typeface="Times New Roman" panose="02020603050405020304" pitchFamily="18" charset="0"/>
              </a:rPr>
              <a:t>Planlama </a:t>
            </a:r>
          </a:p>
          <a:p>
            <a:pPr>
              <a:lnSpc>
                <a:spcPct val="120000"/>
              </a:lnSpc>
              <a:spcBef>
                <a:spcPts val="0"/>
              </a:spcBef>
              <a:spcAft>
                <a:spcPts val="0"/>
              </a:spcAft>
              <a:buFont typeface="Courier New" panose="02070309020205020404" pitchFamily="49" charset="0"/>
              <a:buChar char="o"/>
            </a:pPr>
            <a:r>
              <a:rPr lang="tr-TR" sz="1400" b="1" dirty="0" err="1"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EPDAD’ın</a:t>
            </a:r>
            <a:r>
              <a:rPr lang="tr-TR" sz="14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r>
              <a:rPr lang="tr-TR" sz="14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K</a:t>
            </a:r>
            <a:r>
              <a:rPr lang="tr-TR" sz="14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ılavuzları </a:t>
            </a:r>
          </a:p>
          <a:p>
            <a:pPr>
              <a:lnSpc>
                <a:spcPct val="120000"/>
              </a:lnSpc>
              <a:spcBef>
                <a:spcPts val="0"/>
              </a:spcBef>
              <a:spcAft>
                <a:spcPts val="0"/>
              </a:spcAft>
              <a:buFont typeface="Courier New" panose="02070309020205020404" pitchFamily="49" charset="0"/>
              <a:buChar char="o"/>
            </a:pPr>
            <a:r>
              <a:rPr lang="tr-TR" sz="14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Farklı fikirlerden doğan zaman kaybı </a:t>
            </a:r>
          </a:p>
          <a:p>
            <a:pPr>
              <a:lnSpc>
                <a:spcPct val="120000"/>
              </a:lnSpc>
              <a:spcBef>
                <a:spcPts val="0"/>
              </a:spcBef>
              <a:spcAft>
                <a:spcPts val="0"/>
              </a:spcAft>
              <a:buFont typeface="Courier New" panose="02070309020205020404" pitchFamily="49" charset="0"/>
              <a:buChar char="o"/>
            </a:pPr>
            <a:r>
              <a:rPr lang="tr-TR" sz="14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Ders yükü ve bilimsel çalışmalar </a:t>
            </a:r>
          </a:p>
          <a:p>
            <a:pPr>
              <a:lnSpc>
                <a:spcPct val="120000"/>
              </a:lnSpc>
              <a:spcBef>
                <a:spcPts val="0"/>
              </a:spcBef>
              <a:spcAft>
                <a:spcPts val="0"/>
              </a:spcAft>
              <a:buFont typeface="Courier New" panose="02070309020205020404" pitchFamily="49" charset="0"/>
              <a:buChar char="o"/>
            </a:pPr>
            <a:r>
              <a:rPr lang="tr-TR" sz="14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İdari görevler</a:t>
            </a:r>
          </a:p>
          <a:p>
            <a:pPr marL="355600" indent="-355600">
              <a:lnSpc>
                <a:spcPct val="120000"/>
              </a:lnSpc>
              <a:spcBef>
                <a:spcPts val="0"/>
              </a:spcBef>
              <a:spcAft>
                <a:spcPts val="0"/>
              </a:spcAft>
              <a:buFont typeface="Courier New" panose="02070309020205020404" pitchFamily="49" charset="0"/>
              <a:buChar char="o"/>
            </a:pPr>
            <a:r>
              <a:rPr lang="tr-TR" sz="1400" b="1" dirty="0" err="1"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ÖDR’nin</a:t>
            </a:r>
            <a:r>
              <a:rPr lang="tr-TR" sz="14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ön değerlendirilmesinin yapılamaması </a:t>
            </a:r>
            <a:endParaRPr lang="tr-TR" sz="1400" dirty="0" smtClean="0">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Dikdörtgen 5"/>
          <p:cNvSpPr/>
          <p:nvPr/>
        </p:nvSpPr>
        <p:spPr>
          <a:xfrm>
            <a:off x="5926706" y="1844824"/>
            <a:ext cx="2942705" cy="1069203"/>
          </a:xfrm>
          <a:prstGeom prst="rect">
            <a:avLst/>
          </a:prstGeom>
        </p:spPr>
        <p:txBody>
          <a:bodyPr wrap="square">
            <a:spAutoFit/>
          </a:bodyPr>
          <a:lstStyle/>
          <a:p>
            <a:pPr algn="just">
              <a:lnSpc>
                <a:spcPct val="107000"/>
              </a:lnSpc>
              <a:spcAft>
                <a:spcPts val="800"/>
              </a:spcAft>
            </a:pPr>
            <a:r>
              <a:rPr lang="tr-TR" sz="1000" i="1" dirty="0" smtClean="0">
                <a:latin typeface="Times New Roman" panose="02020603050405020304" pitchFamily="18" charset="0"/>
                <a:ea typeface="Calibri" panose="020F0502020204030204" pitchFamily="34" charset="0"/>
                <a:cs typeface="Times New Roman" panose="02020603050405020304" pitchFamily="18" charset="0"/>
              </a:rPr>
              <a:t>“…Özellikle </a:t>
            </a:r>
            <a:r>
              <a:rPr lang="tr-TR" sz="1000" i="1" dirty="0">
                <a:latin typeface="Times New Roman" panose="02020603050405020304" pitchFamily="18" charset="0"/>
                <a:ea typeface="Calibri" panose="020F0502020204030204" pitchFamily="34" charset="0"/>
                <a:cs typeface="Times New Roman" panose="02020603050405020304" pitchFamily="18" charset="0"/>
              </a:rPr>
              <a:t>ekipte çalışan öğretim elemanlarının aynı anda farklı işleri de yürütmeye çalışması bizi rapor yazım sürecinde en çok zorlayan husus oldu… Raporun iyileştirilmesine yönelik düşündüğümüz bu hakemlik süreci için zamanımız çok da </a:t>
            </a:r>
            <a:r>
              <a:rPr lang="tr-TR" sz="1000" i="1" dirty="0" smtClean="0">
                <a:latin typeface="Times New Roman" panose="02020603050405020304" pitchFamily="18" charset="0"/>
                <a:ea typeface="Calibri" panose="020F0502020204030204" pitchFamily="34" charset="0"/>
                <a:cs typeface="Times New Roman" panose="02020603050405020304" pitchFamily="18" charset="0"/>
              </a:rPr>
              <a:t>kalmamıştı….” </a:t>
            </a:r>
            <a:r>
              <a:rPr lang="tr-TR" sz="1000" b="1" dirty="0">
                <a:latin typeface="Times New Roman" panose="02020603050405020304" pitchFamily="18" charset="0"/>
                <a:ea typeface="Calibri" panose="020F0502020204030204" pitchFamily="34" charset="0"/>
                <a:cs typeface="Times New Roman" panose="02020603050405020304" pitchFamily="18" charset="0"/>
              </a:rPr>
              <a:t>K2</a:t>
            </a:r>
            <a:r>
              <a:rPr lang="tr-TR" sz="1000" i="1" dirty="0">
                <a:latin typeface="Times New Roman" panose="02020603050405020304" pitchFamily="18" charset="0"/>
                <a:ea typeface="Calibri" panose="020F0502020204030204" pitchFamily="34" charset="0"/>
                <a:cs typeface="Times New Roman" panose="02020603050405020304" pitchFamily="18" charset="0"/>
              </a:rPr>
              <a:t>.</a:t>
            </a:r>
            <a:endParaRPr lang="tr-TR" sz="1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Dikdörtgen 6"/>
          <p:cNvSpPr/>
          <p:nvPr/>
        </p:nvSpPr>
        <p:spPr>
          <a:xfrm>
            <a:off x="5220072" y="3488974"/>
            <a:ext cx="3491879" cy="1367234"/>
          </a:xfrm>
          <a:prstGeom prst="rect">
            <a:avLst/>
          </a:prstGeom>
        </p:spPr>
        <p:txBody>
          <a:bodyPr wrap="square">
            <a:spAutoFit/>
          </a:bodyPr>
          <a:lstStyle/>
          <a:p>
            <a:pPr lvl="0" algn="just">
              <a:lnSpc>
                <a:spcPct val="107000"/>
              </a:lnSpc>
              <a:spcBef>
                <a:spcPct val="20000"/>
              </a:spcBef>
              <a:spcAft>
                <a:spcPts val="800"/>
              </a:spcAft>
            </a:pPr>
            <a:r>
              <a:rPr lang="tr-TR" sz="1000" i="1" spc="5"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“PUKÖ döngümüzün anlatıldığı bölüm görece zayıftı. Burada çoğunlukla uygulama okullarındaki faaliyetlere dikkat </a:t>
            </a:r>
            <a:r>
              <a:rPr lang="tr-TR" sz="1000" i="1" spc="5"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çekilmişti… Bunun </a:t>
            </a:r>
            <a:r>
              <a:rPr lang="tr-TR" sz="1000" i="1" spc="5"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yanında paydaş katılımı üst düzeydeydi. Üniversite yönetiminden Dekanlığa, öğrencilerden uygulama okulu öğretmenlerine kadar herkes sürece katkı sağladı</a:t>
            </a:r>
            <a:r>
              <a:rPr lang="tr-TR" sz="1000" i="1" spc="5"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tr-TR" sz="1000" b="1" spc="5"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K5</a:t>
            </a:r>
            <a:r>
              <a:rPr lang="tr-TR" sz="1000" b="1" i="1" spc="5"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tr-TR" sz="1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07000"/>
              </a:lnSpc>
              <a:spcBef>
                <a:spcPct val="20000"/>
              </a:spcBef>
              <a:spcAft>
                <a:spcPts val="800"/>
              </a:spcAft>
            </a:pPr>
            <a:r>
              <a:rPr lang="tr-TR" sz="1000"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r>
              <a:rPr lang="tr-TR" sz="1000" i="1"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PUKÖ’nün</a:t>
            </a:r>
            <a:r>
              <a:rPr lang="tr-TR" sz="1000"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henüz yeterince anlaşılamayan bir döngü olduğunu </a:t>
            </a:r>
            <a:r>
              <a:rPr lang="tr-TR" sz="1000" i="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düşünüyorum….” </a:t>
            </a:r>
            <a:r>
              <a:rPr lang="tr-TR" sz="10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K2.</a:t>
            </a:r>
            <a:endParaRPr lang="tr-TR" sz="1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Dikdörtgen 7"/>
          <p:cNvSpPr/>
          <p:nvPr/>
        </p:nvSpPr>
        <p:spPr>
          <a:xfrm>
            <a:off x="323528" y="3695538"/>
            <a:ext cx="3456384" cy="954107"/>
          </a:xfrm>
          <a:prstGeom prst="rect">
            <a:avLst/>
          </a:prstGeom>
        </p:spPr>
        <p:txBody>
          <a:bodyPr wrap="square">
            <a:spAutoFit/>
          </a:bodyPr>
          <a:lstStyle/>
          <a:p>
            <a:pPr lvl="0" algn="just">
              <a:spcBef>
                <a:spcPts val="0"/>
              </a:spcBef>
              <a:spcAft>
                <a:spcPts val="0"/>
              </a:spcAft>
            </a:pPr>
            <a:r>
              <a:rPr lang="tr-TR" sz="14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PUKÖ Döngüsü ve Anlaşılmayan Noktalar</a:t>
            </a:r>
            <a:r>
              <a:rPr lang="tr-TR"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endParaRPr lang="tr-TR" sz="14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285750" lvl="0" indent="-285750" algn="just">
              <a:spcBef>
                <a:spcPts val="0"/>
              </a:spcBef>
              <a:spcAft>
                <a:spcPts val="0"/>
              </a:spcAft>
              <a:buFont typeface="Courier New" panose="02070309020205020404" pitchFamily="49" charset="0"/>
              <a:buChar char="o"/>
            </a:pPr>
            <a:r>
              <a:rPr lang="tr-TR" sz="14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Kontrol </a:t>
            </a:r>
            <a:r>
              <a:rPr lang="tr-TR" sz="14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et ve önlem al aşamalarının </a:t>
            </a:r>
            <a:r>
              <a:rPr lang="tr-TR" sz="14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yeterince </a:t>
            </a:r>
            <a:r>
              <a:rPr lang="tr-TR" sz="14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anlaşılmaması</a:t>
            </a:r>
          </a:p>
          <a:p>
            <a:pPr marL="285750" lvl="0" indent="-285750" algn="just">
              <a:spcBef>
                <a:spcPts val="0"/>
              </a:spcBef>
              <a:spcAft>
                <a:spcPts val="0"/>
              </a:spcAft>
              <a:buFont typeface="Courier New" panose="02070309020205020404" pitchFamily="49" charset="0"/>
              <a:buChar char="o"/>
            </a:pPr>
            <a:r>
              <a:rPr lang="tr-TR" sz="14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İç </a:t>
            </a:r>
            <a:r>
              <a:rPr lang="tr-TR" sz="14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ve dış paydaşlarıyla birlikte çalışma </a:t>
            </a:r>
          </a:p>
        </p:txBody>
      </p:sp>
      <p:sp>
        <p:nvSpPr>
          <p:cNvPr id="9" name="Dikdörtgen 8"/>
          <p:cNvSpPr/>
          <p:nvPr/>
        </p:nvSpPr>
        <p:spPr>
          <a:xfrm>
            <a:off x="0" y="5204216"/>
            <a:ext cx="2827744" cy="738664"/>
          </a:xfrm>
          <a:prstGeom prst="rect">
            <a:avLst/>
          </a:prstGeom>
        </p:spPr>
        <p:txBody>
          <a:bodyPr wrap="square">
            <a:spAutoFit/>
          </a:bodyPr>
          <a:lstStyle/>
          <a:p>
            <a:pPr lvl="0" algn="just">
              <a:spcBef>
                <a:spcPts val="0"/>
              </a:spcBef>
              <a:spcAft>
                <a:spcPts val="0"/>
              </a:spcAft>
            </a:pPr>
            <a:r>
              <a:rPr lang="tr-TR" sz="1400" b="1"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ÖDR’nin</a:t>
            </a:r>
            <a:r>
              <a:rPr lang="tr-TR" sz="14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Değerlendirilmesi</a:t>
            </a:r>
            <a:r>
              <a:rPr lang="tr-TR"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p>
          <a:p>
            <a:pPr marL="285750" lvl="0" indent="-285750" algn="just">
              <a:spcBef>
                <a:spcPts val="0"/>
              </a:spcBef>
              <a:spcAft>
                <a:spcPts val="0"/>
              </a:spcAft>
              <a:buFont typeface="Courier New" panose="02070309020205020404" pitchFamily="49" charset="0"/>
              <a:buChar char="o"/>
            </a:pPr>
            <a:r>
              <a:rPr lang="tr-TR" sz="14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Bazı </a:t>
            </a:r>
            <a:r>
              <a:rPr lang="tr-TR" sz="14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tabloların </a:t>
            </a:r>
            <a:r>
              <a:rPr lang="tr-TR" sz="14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anlaşılmaması</a:t>
            </a:r>
            <a:endParaRPr lang="tr-TR" sz="14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a:p>
            <a:pPr marL="285750" lvl="0" indent="-285750" algn="just">
              <a:spcBef>
                <a:spcPts val="0"/>
              </a:spcBef>
              <a:spcAft>
                <a:spcPts val="0"/>
              </a:spcAft>
              <a:buFont typeface="Courier New" panose="02070309020205020404" pitchFamily="49" charset="0"/>
              <a:buChar char="o"/>
            </a:pPr>
            <a:r>
              <a:rPr lang="tr-TR" sz="14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Küçük eksiklikler</a:t>
            </a:r>
            <a:endParaRPr lang="tr-TR" sz="14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10" name="Dikdörtgen 9"/>
          <p:cNvSpPr/>
          <p:nvPr/>
        </p:nvSpPr>
        <p:spPr>
          <a:xfrm>
            <a:off x="4644008" y="5242393"/>
            <a:ext cx="3590317" cy="1080296"/>
          </a:xfrm>
          <a:prstGeom prst="rect">
            <a:avLst/>
          </a:prstGeom>
        </p:spPr>
        <p:txBody>
          <a:bodyPr wrap="square">
            <a:spAutoFit/>
          </a:bodyPr>
          <a:lstStyle/>
          <a:p>
            <a:pPr lvl="0" algn="just">
              <a:lnSpc>
                <a:spcPct val="107000"/>
              </a:lnSpc>
              <a:spcBef>
                <a:spcPct val="20000"/>
              </a:spcBef>
              <a:spcAft>
                <a:spcPts val="800"/>
              </a:spcAft>
            </a:pPr>
            <a:r>
              <a:rPr lang="tr-TR" sz="1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“Yapılan ilk değerlendirmede program çıktıları ile Türkiye Yüksek Öğrenim Yeterlilikler Çerçevesi (TYYÇ) ilişkisine, program ve ders öğrenme çıktıları ilişkisine ve ders-program çıktıları arasındaki ilişkiye yeterince vurgu yapılmadığı… </a:t>
            </a:r>
            <a:r>
              <a:rPr lang="tr-TR" sz="1000" i="1" spc="5"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PUKÖ dönüğüne yönelik birtakım eksiklikler olduğuna dikkat çekilmiştir..” </a:t>
            </a:r>
            <a:r>
              <a:rPr lang="tr-TR" sz="1000" b="1" spc="5"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K5</a:t>
            </a:r>
            <a:r>
              <a:rPr lang="tr-TR" sz="1000" b="1" spc="5"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tr-TR" sz="1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8792806">
            <a:off x="2021370" y="2834732"/>
            <a:ext cx="4842229" cy="2604273"/>
          </a:xfrm>
          <a:prstGeom prst="rect">
            <a:avLst/>
          </a:prstGeom>
        </p:spPr>
      </p:pic>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8024" y="2110087"/>
            <a:ext cx="648072" cy="581448"/>
          </a:xfrm>
          <a:prstGeom prst="rect">
            <a:avLst/>
          </a:prstGeom>
        </p:spPr>
      </p:pic>
      <p:pic>
        <p:nvPicPr>
          <p:cNvPr id="13" name="Resim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8448" y="3846144"/>
            <a:ext cx="648072" cy="581448"/>
          </a:xfrm>
          <a:prstGeom prst="rect">
            <a:avLst/>
          </a:prstGeom>
        </p:spPr>
      </p:pic>
      <p:pic>
        <p:nvPicPr>
          <p:cNvPr id="14" name="Resim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11840" y="5430595"/>
            <a:ext cx="648072" cy="581448"/>
          </a:xfrm>
          <a:prstGeom prst="rect">
            <a:avLst/>
          </a:prstGeom>
        </p:spPr>
      </p:pic>
    </p:spTree>
    <p:extLst>
      <p:ext uri="{BB962C8B-B14F-4D97-AF65-F5344CB8AC3E}">
        <p14:creationId xmlns:p14="http://schemas.microsoft.com/office/powerpoint/2010/main" val="3348392528"/>
      </p:ext>
    </p:extLst>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75656" y="620688"/>
            <a:ext cx="7416824" cy="782960"/>
          </a:xfrm>
        </p:spPr>
        <p:txBody>
          <a:bodyPr/>
          <a:lstStyle/>
          <a:p>
            <a:pPr marL="342900" indent="-342900" algn="l">
              <a:lnSpc>
                <a:spcPct val="107000"/>
              </a:lnSpc>
              <a:spcBef>
                <a:spcPct val="20000"/>
              </a:spcBef>
              <a:spcAft>
                <a:spcPts val="800"/>
              </a:spcAft>
              <a:buFont typeface="Arial" charset="0"/>
              <a:buChar char="•"/>
            </a:pPr>
            <a:r>
              <a:rPr lang="tr-TR" sz="14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r>
            <a:br>
              <a:rPr lang="tr-TR" sz="14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br>
            <a:r>
              <a:rPr lang="tr-TR"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r>
            <a:br>
              <a:rPr lang="tr-TR"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br>
            <a:r>
              <a:rPr lang="tr-TR" sz="14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r>
            <a:br>
              <a:rPr lang="tr-TR" sz="14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br>
            <a:r>
              <a:rPr lang="tr-TR" sz="2400" b="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3. </a:t>
            </a:r>
            <a:r>
              <a:rPr lang="tr-TR" sz="2400" b="1" dirty="0" smtClean="0">
                <a:latin typeface="Times New Roman" panose="02020603050405020304" pitchFamily="18" charset="0"/>
                <a:cs typeface="Times New Roman" panose="02020603050405020304" pitchFamily="18" charset="0"/>
              </a:rPr>
              <a:t>Ziyaret </a:t>
            </a:r>
            <a:r>
              <a:rPr lang="tr-TR" sz="2400" b="1" dirty="0">
                <a:latin typeface="Times New Roman" panose="02020603050405020304" pitchFamily="18" charset="0"/>
                <a:cs typeface="Times New Roman" panose="02020603050405020304" pitchFamily="18" charset="0"/>
              </a:rPr>
              <a:t>sürecindeki deneyimlere ilişkin bulgular</a:t>
            </a:r>
            <a:r>
              <a:rPr lang="tr-TR" dirty="0"/>
              <a:t/>
            </a:r>
            <a:br>
              <a:rPr lang="tr-TR" dirty="0"/>
            </a:br>
            <a:r>
              <a:rPr lang="tr-TR" sz="1600" dirty="0">
                <a:solidFill>
                  <a:prstClr val="black"/>
                </a:solidFill>
                <a:latin typeface="Times" panose="02020603050405020304" pitchFamily="18" charset="0"/>
                <a:ea typeface="Times New Roman" panose="02020603050405020304" pitchFamily="18" charset="0"/>
                <a:cs typeface="Times New Roman" panose="02020603050405020304" pitchFamily="18" charset="0"/>
              </a:rPr>
              <a:t/>
            </a:r>
            <a:br>
              <a:rPr lang="tr-TR" sz="1600" dirty="0">
                <a:solidFill>
                  <a:prstClr val="black"/>
                </a:solidFill>
                <a:latin typeface="Times" panose="02020603050405020304" pitchFamily="18" charset="0"/>
                <a:ea typeface="Times New Roman" panose="02020603050405020304" pitchFamily="18" charset="0"/>
                <a:cs typeface="Times New Roman" panose="02020603050405020304" pitchFamily="18" charset="0"/>
              </a:rPr>
            </a:br>
            <a:endParaRPr lang="tr-TR" sz="4000" dirty="0">
              <a:latin typeface="Arial" panose="020B0604020202020204" pitchFamily="34" charset="0"/>
              <a:ea typeface="Calibri"/>
              <a:cs typeface="Arial" panose="020B0604020202020204" pitchFamily="34" charset="0"/>
            </a:endParaRPr>
          </a:p>
        </p:txBody>
      </p:sp>
      <p:sp>
        <p:nvSpPr>
          <p:cNvPr id="3" name="İçerik Yer Tutucusu 2"/>
          <p:cNvSpPr>
            <a:spLocks noGrp="1"/>
          </p:cNvSpPr>
          <p:nvPr>
            <p:ph idx="1"/>
          </p:nvPr>
        </p:nvSpPr>
        <p:spPr>
          <a:xfrm>
            <a:off x="971600" y="1876264"/>
            <a:ext cx="3456384" cy="1296144"/>
          </a:xfrm>
        </p:spPr>
        <p:txBody>
          <a:bodyPr>
            <a:normAutofit fontScale="70000" lnSpcReduction="20000"/>
          </a:bodyPr>
          <a:lstStyle/>
          <a:p>
            <a:pPr marL="0" indent="0" algn="just">
              <a:lnSpc>
                <a:spcPct val="120000"/>
              </a:lnSpc>
              <a:spcBef>
                <a:spcPts val="0"/>
              </a:spcBef>
              <a:spcAft>
                <a:spcPts val="600"/>
              </a:spcAft>
              <a:buNone/>
            </a:pPr>
            <a:r>
              <a:rPr lang="en-US" sz="1900" b="1" dirty="0" err="1" smtClean="0">
                <a:latin typeface="Times New Roman" panose="02020603050405020304" pitchFamily="18" charset="0"/>
                <a:cs typeface="Times New Roman" panose="02020603050405020304" pitchFamily="18" charset="0"/>
              </a:rPr>
              <a:t>İkinci</a:t>
            </a:r>
            <a:r>
              <a:rPr lang="en-US" sz="1900" b="1" dirty="0" smtClean="0">
                <a:latin typeface="Times New Roman" panose="02020603050405020304" pitchFamily="18" charset="0"/>
                <a:cs typeface="Times New Roman" panose="02020603050405020304" pitchFamily="18" charset="0"/>
              </a:rPr>
              <a:t> </a:t>
            </a:r>
            <a:r>
              <a:rPr lang="en-US" sz="1900" b="1" dirty="0" err="1">
                <a:latin typeface="Times New Roman" panose="02020603050405020304" pitchFamily="18" charset="0"/>
                <a:cs typeface="Times New Roman" panose="02020603050405020304" pitchFamily="18" charset="0"/>
              </a:rPr>
              <a:t>Ziyaretin</a:t>
            </a:r>
            <a:r>
              <a:rPr lang="en-US" sz="1900" b="1" dirty="0">
                <a:latin typeface="Times New Roman" panose="02020603050405020304" pitchFamily="18" charset="0"/>
                <a:cs typeface="Times New Roman" panose="02020603050405020304" pitchFamily="18" charset="0"/>
              </a:rPr>
              <a:t> </a:t>
            </a:r>
            <a:r>
              <a:rPr lang="en-US" sz="1900" b="1" dirty="0" err="1">
                <a:latin typeface="Times New Roman" panose="02020603050405020304" pitchFamily="18" charset="0"/>
                <a:cs typeface="Times New Roman" panose="02020603050405020304" pitchFamily="18" charset="0"/>
              </a:rPr>
              <a:t>Planlanması</a:t>
            </a:r>
            <a:r>
              <a:rPr lang="en-US" sz="1900" b="1" dirty="0">
                <a:latin typeface="Times New Roman" panose="02020603050405020304" pitchFamily="18" charset="0"/>
                <a:cs typeface="Times New Roman" panose="02020603050405020304" pitchFamily="18" charset="0"/>
              </a:rPr>
              <a:t> </a:t>
            </a:r>
            <a:r>
              <a:rPr lang="en-US" sz="1900" b="1" dirty="0" err="1" smtClean="0">
                <a:latin typeface="Times New Roman" panose="02020603050405020304" pitchFamily="18" charset="0"/>
                <a:cs typeface="Times New Roman" panose="02020603050405020304" pitchFamily="18" charset="0"/>
              </a:rPr>
              <a:t>ve</a:t>
            </a:r>
            <a:r>
              <a:rPr lang="tr-TR" sz="1900" b="1" dirty="0">
                <a:latin typeface="Times New Roman" panose="02020603050405020304" pitchFamily="18" charset="0"/>
                <a:cs typeface="Times New Roman" panose="02020603050405020304" pitchFamily="18" charset="0"/>
              </a:rPr>
              <a:t> </a:t>
            </a:r>
            <a:r>
              <a:rPr lang="en-US" sz="1900" b="1" dirty="0" err="1" smtClean="0">
                <a:latin typeface="Times New Roman" panose="02020603050405020304" pitchFamily="18" charset="0"/>
                <a:cs typeface="Times New Roman" panose="02020603050405020304" pitchFamily="18" charset="0"/>
              </a:rPr>
              <a:t>Yaşananlar</a:t>
            </a:r>
            <a:r>
              <a:rPr lang="tr-TR" sz="1900" b="1" dirty="0" smtClean="0">
                <a:latin typeface="Times New Roman" panose="02020603050405020304" pitchFamily="18" charset="0"/>
                <a:cs typeface="Times New Roman" panose="02020603050405020304" pitchFamily="18" charset="0"/>
              </a:rPr>
              <a:t> </a:t>
            </a:r>
          </a:p>
          <a:p>
            <a:pPr algn="just">
              <a:lnSpc>
                <a:spcPct val="120000"/>
              </a:lnSpc>
              <a:spcBef>
                <a:spcPts val="0"/>
              </a:spcBef>
              <a:spcAft>
                <a:spcPts val="0"/>
              </a:spcAft>
              <a:buFont typeface="Courier New" panose="02070309020205020404" pitchFamily="49" charset="0"/>
              <a:buChar char="o"/>
            </a:pPr>
            <a:r>
              <a:rPr lang="en-US" sz="1900" b="1" dirty="0" err="1" smtClean="0">
                <a:solidFill>
                  <a:srgbClr val="C00000"/>
                </a:solidFill>
                <a:latin typeface="Times New Roman" panose="02020603050405020304" pitchFamily="18" charset="0"/>
                <a:ea typeface="Times New Roman" panose="02020603050405020304" pitchFamily="18" charset="0"/>
              </a:rPr>
              <a:t>Hazırlanan</a:t>
            </a:r>
            <a:r>
              <a:rPr lang="en-US" sz="1900" b="1" dirty="0" smtClean="0">
                <a:solidFill>
                  <a:srgbClr val="C00000"/>
                </a:solidFill>
                <a:latin typeface="Times New Roman" panose="02020603050405020304" pitchFamily="18" charset="0"/>
                <a:ea typeface="Times New Roman" panose="02020603050405020304" pitchFamily="18" charset="0"/>
              </a:rPr>
              <a:t> </a:t>
            </a:r>
            <a:r>
              <a:rPr lang="en-US" sz="1900" b="1" dirty="0" err="1">
                <a:solidFill>
                  <a:srgbClr val="C00000"/>
                </a:solidFill>
                <a:latin typeface="Times New Roman" panose="02020603050405020304" pitchFamily="18" charset="0"/>
                <a:ea typeface="Times New Roman" panose="02020603050405020304" pitchFamily="18" charset="0"/>
              </a:rPr>
              <a:t>programa</a:t>
            </a:r>
            <a:r>
              <a:rPr lang="en-US" sz="1900" b="1" dirty="0">
                <a:solidFill>
                  <a:srgbClr val="C00000"/>
                </a:solidFill>
                <a:latin typeface="Times New Roman" panose="02020603050405020304" pitchFamily="18" charset="0"/>
                <a:ea typeface="Times New Roman" panose="02020603050405020304" pitchFamily="18" charset="0"/>
              </a:rPr>
              <a:t> </a:t>
            </a:r>
            <a:r>
              <a:rPr lang="en-US" sz="1900" b="1" dirty="0" err="1">
                <a:solidFill>
                  <a:srgbClr val="C00000"/>
                </a:solidFill>
                <a:latin typeface="Times New Roman" panose="02020603050405020304" pitchFamily="18" charset="0"/>
                <a:ea typeface="Times New Roman" panose="02020603050405020304" pitchFamily="18" charset="0"/>
              </a:rPr>
              <a:t>adım</a:t>
            </a:r>
            <a:r>
              <a:rPr lang="en-US" sz="1900" b="1" dirty="0">
                <a:solidFill>
                  <a:srgbClr val="C00000"/>
                </a:solidFill>
                <a:latin typeface="Times New Roman" panose="02020603050405020304" pitchFamily="18" charset="0"/>
                <a:ea typeface="Times New Roman" panose="02020603050405020304" pitchFamily="18" charset="0"/>
              </a:rPr>
              <a:t> </a:t>
            </a:r>
            <a:r>
              <a:rPr lang="en-US" sz="1900" b="1" dirty="0" err="1">
                <a:solidFill>
                  <a:srgbClr val="C00000"/>
                </a:solidFill>
                <a:latin typeface="Times New Roman" panose="02020603050405020304" pitchFamily="18" charset="0"/>
                <a:ea typeface="Times New Roman" panose="02020603050405020304" pitchFamily="18" charset="0"/>
              </a:rPr>
              <a:t>adım</a:t>
            </a:r>
            <a:r>
              <a:rPr lang="en-US" sz="1900" b="1" dirty="0">
                <a:solidFill>
                  <a:srgbClr val="C00000"/>
                </a:solidFill>
                <a:latin typeface="Times New Roman" panose="02020603050405020304" pitchFamily="18" charset="0"/>
                <a:ea typeface="Times New Roman" panose="02020603050405020304" pitchFamily="18" charset="0"/>
              </a:rPr>
              <a:t> </a:t>
            </a:r>
            <a:r>
              <a:rPr lang="tr-TR" sz="1900" b="1" dirty="0" smtClean="0">
                <a:solidFill>
                  <a:srgbClr val="C00000"/>
                </a:solidFill>
                <a:latin typeface="Times New Roman" panose="02020603050405020304" pitchFamily="18" charset="0"/>
                <a:ea typeface="Times New Roman" panose="02020603050405020304" pitchFamily="18" charset="0"/>
              </a:rPr>
              <a:t>uyma</a:t>
            </a:r>
          </a:p>
          <a:p>
            <a:pPr algn="just">
              <a:lnSpc>
                <a:spcPct val="120000"/>
              </a:lnSpc>
              <a:spcBef>
                <a:spcPts val="0"/>
              </a:spcBef>
              <a:spcAft>
                <a:spcPts val="0"/>
              </a:spcAft>
              <a:buFont typeface="Courier New" panose="02070309020205020404" pitchFamily="49" charset="0"/>
              <a:buChar char="o"/>
            </a:pPr>
            <a:r>
              <a:rPr lang="tr-TR" sz="1900" b="1" dirty="0" smtClean="0">
                <a:solidFill>
                  <a:srgbClr val="C00000"/>
                </a:solidFill>
                <a:latin typeface="Times New Roman" panose="02020603050405020304" pitchFamily="18" charset="0"/>
                <a:ea typeface="Times New Roman" panose="02020603050405020304" pitchFamily="18" charset="0"/>
              </a:rPr>
              <a:t>K</a:t>
            </a:r>
            <a:r>
              <a:rPr lang="en-US" sz="1900" b="1" dirty="0" err="1" smtClean="0">
                <a:solidFill>
                  <a:srgbClr val="C00000"/>
                </a:solidFill>
                <a:latin typeface="Times New Roman" panose="02020603050405020304" pitchFamily="18" charset="0"/>
                <a:ea typeface="Times New Roman" panose="02020603050405020304" pitchFamily="18" charset="0"/>
              </a:rPr>
              <a:t>apıda</a:t>
            </a:r>
            <a:r>
              <a:rPr lang="en-US" sz="1900" b="1" dirty="0" smtClean="0">
                <a:solidFill>
                  <a:srgbClr val="C00000"/>
                </a:solidFill>
                <a:latin typeface="Times New Roman" panose="02020603050405020304" pitchFamily="18" charset="0"/>
                <a:ea typeface="Times New Roman" panose="02020603050405020304" pitchFamily="18" charset="0"/>
              </a:rPr>
              <a:t> </a:t>
            </a:r>
            <a:r>
              <a:rPr lang="en-US" sz="1900" b="1" dirty="0" err="1" smtClean="0">
                <a:solidFill>
                  <a:srgbClr val="C00000"/>
                </a:solidFill>
                <a:latin typeface="Times New Roman" panose="02020603050405020304" pitchFamily="18" charset="0"/>
                <a:ea typeface="Times New Roman" panose="02020603050405020304" pitchFamily="18" charset="0"/>
              </a:rPr>
              <a:t>bekle</a:t>
            </a:r>
            <a:r>
              <a:rPr lang="tr-TR" sz="1900" b="1" dirty="0" smtClean="0">
                <a:solidFill>
                  <a:srgbClr val="C00000"/>
                </a:solidFill>
                <a:latin typeface="Times New Roman" panose="02020603050405020304" pitchFamily="18" charset="0"/>
                <a:ea typeface="Times New Roman" panose="02020603050405020304" pitchFamily="18" charset="0"/>
              </a:rPr>
              <a:t>me</a:t>
            </a:r>
          </a:p>
          <a:p>
            <a:pPr algn="just">
              <a:lnSpc>
                <a:spcPct val="120000"/>
              </a:lnSpc>
              <a:spcBef>
                <a:spcPts val="0"/>
              </a:spcBef>
              <a:spcAft>
                <a:spcPts val="0"/>
              </a:spcAft>
              <a:buFont typeface="Courier New" panose="02070309020205020404" pitchFamily="49" charset="0"/>
              <a:buChar char="o"/>
            </a:pPr>
            <a:r>
              <a:rPr lang="tr-TR" sz="1900" b="1" dirty="0" smtClean="0">
                <a:solidFill>
                  <a:srgbClr val="C00000"/>
                </a:solidFill>
                <a:latin typeface="Times New Roman" panose="02020603050405020304" pitchFamily="18" charset="0"/>
                <a:ea typeface="Times New Roman" panose="02020603050405020304" pitchFamily="18" charset="0"/>
              </a:rPr>
              <a:t>E</a:t>
            </a:r>
            <a:r>
              <a:rPr lang="en-US" sz="1900" b="1" dirty="0" smtClean="0">
                <a:solidFill>
                  <a:srgbClr val="C00000"/>
                </a:solidFill>
                <a:latin typeface="Times New Roman" panose="02020603050405020304" pitchFamily="18" charset="0"/>
                <a:ea typeface="Times New Roman" panose="02020603050405020304" pitchFamily="18" charset="0"/>
              </a:rPr>
              <a:t>PDAD </a:t>
            </a:r>
            <a:r>
              <a:rPr lang="en-US" sz="1900" b="1" dirty="0" err="1">
                <a:solidFill>
                  <a:srgbClr val="C00000"/>
                </a:solidFill>
                <a:latin typeface="Times New Roman" panose="02020603050405020304" pitchFamily="18" charset="0"/>
                <a:ea typeface="Times New Roman" panose="02020603050405020304" pitchFamily="18" charset="0"/>
              </a:rPr>
              <a:t>ekibinin</a:t>
            </a:r>
            <a:r>
              <a:rPr lang="en-US" sz="1900" b="1" dirty="0">
                <a:solidFill>
                  <a:srgbClr val="C00000"/>
                </a:solidFill>
                <a:latin typeface="Times New Roman" panose="02020603050405020304" pitchFamily="18" charset="0"/>
                <a:ea typeface="Times New Roman" panose="02020603050405020304" pitchFamily="18" charset="0"/>
              </a:rPr>
              <a:t> </a:t>
            </a:r>
            <a:r>
              <a:rPr lang="en-US" sz="1900" b="1" dirty="0" err="1">
                <a:solidFill>
                  <a:srgbClr val="C00000"/>
                </a:solidFill>
                <a:latin typeface="Times New Roman" panose="02020603050405020304" pitchFamily="18" charset="0"/>
                <a:ea typeface="Times New Roman" panose="02020603050405020304" pitchFamily="18" charset="0"/>
              </a:rPr>
              <a:t>profesyonel</a:t>
            </a:r>
            <a:r>
              <a:rPr lang="en-US" sz="1900" b="1" dirty="0">
                <a:solidFill>
                  <a:srgbClr val="C00000"/>
                </a:solidFill>
                <a:latin typeface="Times New Roman" panose="02020603050405020304" pitchFamily="18" charset="0"/>
                <a:ea typeface="Times New Roman" panose="02020603050405020304" pitchFamily="18" charset="0"/>
              </a:rPr>
              <a:t> </a:t>
            </a:r>
            <a:r>
              <a:rPr lang="en-US" sz="1900" b="1" dirty="0" err="1" smtClean="0">
                <a:solidFill>
                  <a:srgbClr val="C00000"/>
                </a:solidFill>
                <a:latin typeface="Times New Roman" panose="02020603050405020304" pitchFamily="18" charset="0"/>
                <a:ea typeface="Times New Roman" panose="02020603050405020304" pitchFamily="18" charset="0"/>
              </a:rPr>
              <a:t>çalışma</a:t>
            </a:r>
            <a:r>
              <a:rPr lang="tr-TR" sz="1900" b="1" dirty="0" err="1" smtClean="0">
                <a:solidFill>
                  <a:srgbClr val="C00000"/>
                </a:solidFill>
                <a:latin typeface="Times New Roman" panose="02020603050405020304" pitchFamily="18" charset="0"/>
                <a:ea typeface="Times New Roman" panose="02020603050405020304" pitchFamily="18" charset="0"/>
              </a:rPr>
              <a:t>sı</a:t>
            </a:r>
            <a:r>
              <a:rPr lang="en-US" sz="1900" b="1" dirty="0" smtClean="0">
                <a:solidFill>
                  <a:srgbClr val="C00000"/>
                </a:solidFill>
                <a:latin typeface="Times New Roman" panose="02020603050405020304" pitchFamily="18" charset="0"/>
                <a:ea typeface="Times New Roman" panose="02020603050405020304" pitchFamily="18" charset="0"/>
              </a:rPr>
              <a:t> </a:t>
            </a:r>
            <a:endParaRPr lang="tr-TR" sz="1900" b="1" dirty="0" smtClean="0">
              <a:solidFill>
                <a:srgbClr val="C00000"/>
              </a:solidFill>
              <a:latin typeface="Times New Roman" panose="02020603050405020304" pitchFamily="18" charset="0"/>
              <a:ea typeface="Times New Roman" panose="02020603050405020304" pitchFamily="18" charset="0"/>
            </a:endParaRPr>
          </a:p>
          <a:p>
            <a:pPr algn="just">
              <a:lnSpc>
                <a:spcPct val="120000"/>
              </a:lnSpc>
              <a:spcBef>
                <a:spcPts val="0"/>
              </a:spcBef>
              <a:spcAft>
                <a:spcPts val="0"/>
              </a:spcAft>
              <a:buFont typeface="Courier New" panose="02070309020205020404" pitchFamily="49" charset="0"/>
              <a:buChar char="o"/>
            </a:pPr>
            <a:r>
              <a:rPr lang="tr-TR" sz="1900" b="1" dirty="0" smtClean="0">
                <a:solidFill>
                  <a:srgbClr val="C00000"/>
                </a:solidFill>
                <a:latin typeface="Times New Roman" panose="02020603050405020304" pitchFamily="18" charset="0"/>
                <a:ea typeface="Times New Roman" panose="02020603050405020304" pitchFamily="18" charset="0"/>
              </a:rPr>
              <a:t>Ç</a:t>
            </a:r>
            <a:r>
              <a:rPr lang="en-US" sz="1900" b="1" dirty="0" err="1" smtClean="0">
                <a:solidFill>
                  <a:srgbClr val="C00000"/>
                </a:solidFill>
                <a:latin typeface="Times New Roman" panose="02020603050405020304" pitchFamily="18" charset="0"/>
                <a:ea typeface="Times New Roman" panose="02020603050405020304" pitchFamily="18" charset="0"/>
              </a:rPr>
              <a:t>ift</a:t>
            </a:r>
            <a:r>
              <a:rPr lang="en-US" sz="1900" b="1" dirty="0" smtClean="0">
                <a:solidFill>
                  <a:srgbClr val="C00000"/>
                </a:solidFill>
                <a:latin typeface="Times New Roman" panose="02020603050405020304" pitchFamily="18" charset="0"/>
                <a:ea typeface="Times New Roman" panose="02020603050405020304" pitchFamily="18" charset="0"/>
              </a:rPr>
              <a:t> </a:t>
            </a:r>
            <a:r>
              <a:rPr lang="en-US" sz="1900" b="1" dirty="0" err="1">
                <a:solidFill>
                  <a:srgbClr val="C00000"/>
                </a:solidFill>
                <a:latin typeface="Times New Roman" panose="02020603050405020304" pitchFamily="18" charset="0"/>
                <a:ea typeface="Times New Roman" panose="02020603050405020304" pitchFamily="18" charset="0"/>
              </a:rPr>
              <a:t>yönlü</a:t>
            </a:r>
            <a:r>
              <a:rPr lang="en-US" sz="1900" b="1" dirty="0">
                <a:solidFill>
                  <a:srgbClr val="C00000"/>
                </a:solidFill>
                <a:latin typeface="Times New Roman" panose="02020603050405020304" pitchFamily="18" charset="0"/>
                <a:ea typeface="Times New Roman" panose="02020603050405020304" pitchFamily="18" charset="0"/>
              </a:rPr>
              <a:t> </a:t>
            </a:r>
            <a:r>
              <a:rPr lang="en-US" sz="1900" b="1" dirty="0" err="1">
                <a:solidFill>
                  <a:srgbClr val="C00000"/>
                </a:solidFill>
                <a:latin typeface="Times New Roman" panose="02020603050405020304" pitchFamily="18" charset="0"/>
                <a:ea typeface="Times New Roman" panose="02020603050405020304" pitchFamily="18" charset="0"/>
              </a:rPr>
              <a:t>olumlu</a:t>
            </a:r>
            <a:r>
              <a:rPr lang="en-US" sz="1900" b="1" dirty="0">
                <a:solidFill>
                  <a:srgbClr val="C00000"/>
                </a:solidFill>
                <a:latin typeface="Times New Roman" panose="02020603050405020304" pitchFamily="18" charset="0"/>
                <a:ea typeface="Times New Roman" panose="02020603050405020304" pitchFamily="18" charset="0"/>
              </a:rPr>
              <a:t> </a:t>
            </a:r>
            <a:r>
              <a:rPr lang="en-US" sz="1900" b="1" dirty="0" err="1">
                <a:solidFill>
                  <a:srgbClr val="C00000"/>
                </a:solidFill>
                <a:latin typeface="Times New Roman" panose="02020603050405020304" pitchFamily="18" charset="0"/>
                <a:ea typeface="Times New Roman" panose="02020603050405020304" pitchFamily="18" charset="0"/>
              </a:rPr>
              <a:t>bir</a:t>
            </a:r>
            <a:r>
              <a:rPr lang="en-US" sz="1900" b="1" dirty="0">
                <a:solidFill>
                  <a:srgbClr val="C00000"/>
                </a:solidFill>
                <a:latin typeface="Times New Roman" panose="02020603050405020304" pitchFamily="18" charset="0"/>
                <a:ea typeface="Times New Roman" panose="02020603050405020304" pitchFamily="18" charset="0"/>
              </a:rPr>
              <a:t> </a:t>
            </a:r>
            <a:r>
              <a:rPr lang="en-US" sz="1900" b="1" dirty="0" err="1">
                <a:solidFill>
                  <a:srgbClr val="C00000"/>
                </a:solidFill>
                <a:latin typeface="Times New Roman" panose="02020603050405020304" pitchFamily="18" charset="0"/>
                <a:ea typeface="Times New Roman" panose="02020603050405020304" pitchFamily="18" charset="0"/>
              </a:rPr>
              <a:t>iletişim</a:t>
            </a:r>
            <a:r>
              <a:rPr lang="en-US" sz="1900" b="1" dirty="0">
                <a:solidFill>
                  <a:srgbClr val="C00000"/>
                </a:solidFill>
                <a:latin typeface="Times New Roman" panose="02020603050405020304" pitchFamily="18" charset="0"/>
                <a:ea typeface="Times New Roman" panose="02020603050405020304" pitchFamily="18" charset="0"/>
              </a:rPr>
              <a:t> </a:t>
            </a:r>
            <a:endParaRPr lang="tr-TR" sz="1900" b="1" dirty="0" smtClean="0">
              <a:solidFill>
                <a:srgbClr val="C00000"/>
              </a:solidFill>
              <a:latin typeface="Times New Roman" panose="02020603050405020304" pitchFamily="18" charset="0"/>
              <a:ea typeface="Times New Roman" panose="02020603050405020304" pitchFamily="18" charset="0"/>
            </a:endParaRPr>
          </a:p>
          <a:p>
            <a:pPr algn="just">
              <a:lnSpc>
                <a:spcPct val="107000"/>
              </a:lnSpc>
              <a:spcAft>
                <a:spcPts val="800"/>
              </a:spcAft>
            </a:pPr>
            <a:endParaRPr lang="tr-TR" sz="1000" dirty="0" smtClean="0">
              <a:latin typeface="Times New Roman" panose="02020603050405020304" pitchFamily="18" charset="0"/>
              <a:ea typeface="Calibri" panose="020F0502020204030204" pitchFamily="34" charset="0"/>
              <a:cs typeface="Times New Roman" panose="02020603050405020304" pitchFamily="18" charset="0"/>
            </a:endParaRPr>
          </a:p>
          <a:p>
            <a:pPr indent="0" algn="ctr">
              <a:spcAft>
                <a:spcPts val="0"/>
              </a:spcAft>
              <a:buNone/>
            </a:pPr>
            <a:endParaRPr lang="tr-TR" sz="4000" dirty="0">
              <a:latin typeface="Times" panose="02020603050405020304" pitchFamily="18" charset="0"/>
              <a:ea typeface="Times New Roman" panose="02020603050405020304" pitchFamily="18" charset="0"/>
              <a:cs typeface="Times New Roman" panose="02020603050405020304" pitchFamily="18" charset="0"/>
            </a:endParaRPr>
          </a:p>
        </p:txBody>
      </p:sp>
      <p:sp>
        <p:nvSpPr>
          <p:cNvPr id="4" name="Dikdörtgen 3"/>
          <p:cNvSpPr/>
          <p:nvPr/>
        </p:nvSpPr>
        <p:spPr>
          <a:xfrm>
            <a:off x="199351" y="3861048"/>
            <a:ext cx="3597997" cy="2323713"/>
          </a:xfrm>
          <a:prstGeom prst="rect">
            <a:avLst/>
          </a:prstGeom>
        </p:spPr>
        <p:txBody>
          <a:bodyPr wrap="square">
            <a:spAutoFit/>
          </a:bodyPr>
          <a:lstStyle/>
          <a:p>
            <a:pPr lvl="0" algn="just">
              <a:spcBef>
                <a:spcPts val="0"/>
              </a:spcBef>
              <a:spcAft>
                <a:spcPts val="600"/>
              </a:spcAft>
            </a:pPr>
            <a:r>
              <a:rPr lang="en-US" sz="1400" b="1" dirty="0" err="1" smtClean="0">
                <a:solidFill>
                  <a:prstClr val="black"/>
                </a:solidFill>
                <a:latin typeface="Times New Roman" panose="02020603050405020304" pitchFamily="18" charset="0"/>
                <a:cs typeface="Times New Roman" panose="02020603050405020304" pitchFamily="18" charset="0"/>
              </a:rPr>
              <a:t>Yaygın</a:t>
            </a:r>
            <a:r>
              <a:rPr lang="en-US" sz="1400" b="1" dirty="0" smtClean="0">
                <a:solidFill>
                  <a:prstClr val="black"/>
                </a:solidFill>
                <a:latin typeface="Times New Roman" panose="02020603050405020304" pitchFamily="18" charset="0"/>
                <a:cs typeface="Times New Roman" panose="02020603050405020304" pitchFamily="18" charset="0"/>
              </a:rPr>
              <a:t> </a:t>
            </a:r>
            <a:r>
              <a:rPr lang="en-US" sz="1400" b="1" dirty="0" err="1">
                <a:solidFill>
                  <a:prstClr val="black"/>
                </a:solidFill>
                <a:latin typeface="Times New Roman" panose="02020603050405020304" pitchFamily="18" charset="0"/>
                <a:cs typeface="Times New Roman" panose="02020603050405020304" pitchFamily="18" charset="0"/>
              </a:rPr>
              <a:t>Etki</a:t>
            </a:r>
            <a:r>
              <a:rPr lang="en-US" sz="1400" b="1" dirty="0">
                <a:solidFill>
                  <a:prstClr val="black"/>
                </a:solidFill>
                <a:latin typeface="Times New Roman" panose="02020603050405020304" pitchFamily="18" charset="0"/>
                <a:cs typeface="Times New Roman" panose="02020603050405020304" pitchFamily="18" charset="0"/>
              </a:rPr>
              <a:t> </a:t>
            </a:r>
            <a:r>
              <a:rPr lang="en-US" sz="1400" b="1" dirty="0" err="1">
                <a:solidFill>
                  <a:prstClr val="black"/>
                </a:solidFill>
                <a:latin typeface="Times New Roman" panose="02020603050405020304" pitchFamily="18" charset="0"/>
                <a:cs typeface="Times New Roman" panose="02020603050405020304" pitchFamily="18" charset="0"/>
              </a:rPr>
              <a:t>ve</a:t>
            </a:r>
            <a:r>
              <a:rPr lang="en-US" sz="1400" b="1" dirty="0">
                <a:solidFill>
                  <a:prstClr val="black"/>
                </a:solidFill>
                <a:latin typeface="Times New Roman" panose="02020603050405020304" pitchFamily="18" charset="0"/>
                <a:cs typeface="Times New Roman" panose="02020603050405020304" pitchFamily="18" charset="0"/>
              </a:rPr>
              <a:t> </a:t>
            </a:r>
            <a:r>
              <a:rPr lang="en-US" sz="1400" b="1" dirty="0" err="1">
                <a:solidFill>
                  <a:prstClr val="black"/>
                </a:solidFill>
                <a:latin typeface="Times New Roman" panose="02020603050405020304" pitchFamily="18" charset="0"/>
                <a:cs typeface="Times New Roman" panose="02020603050405020304" pitchFamily="18" charset="0"/>
              </a:rPr>
              <a:t>Faydaları</a:t>
            </a:r>
            <a:r>
              <a:rPr lang="tr-TR" sz="1400" b="1" dirty="0">
                <a:solidFill>
                  <a:prstClr val="black"/>
                </a:solidFill>
                <a:latin typeface="Times New Roman" panose="02020603050405020304" pitchFamily="18" charset="0"/>
                <a:cs typeface="Times New Roman" panose="02020603050405020304" pitchFamily="18" charset="0"/>
              </a:rPr>
              <a:t> </a:t>
            </a:r>
          </a:p>
          <a:p>
            <a:pPr marL="285750" lvl="0" indent="-285750" algn="just">
              <a:spcBef>
                <a:spcPts val="0"/>
              </a:spcBef>
              <a:spcAft>
                <a:spcPts val="0"/>
              </a:spcAft>
              <a:buFont typeface="Courier New" panose="02070309020205020404" pitchFamily="49" charset="0"/>
              <a:buChar char="o"/>
            </a:pPr>
            <a:r>
              <a:rPr lang="tr-TR" sz="1400" b="1" dirty="0" smtClean="0">
                <a:solidFill>
                  <a:srgbClr val="C00000"/>
                </a:solidFill>
                <a:latin typeface="Times New Roman" panose="02020603050405020304" pitchFamily="18" charset="0"/>
                <a:ea typeface="Times New Roman" panose="02020603050405020304" pitchFamily="18" charset="0"/>
              </a:rPr>
              <a:t>Belgeleme </a:t>
            </a:r>
            <a:r>
              <a:rPr lang="tr-TR" sz="1400" b="1" dirty="0">
                <a:solidFill>
                  <a:srgbClr val="C00000"/>
                </a:solidFill>
                <a:latin typeface="Times New Roman" panose="02020603050405020304" pitchFamily="18" charset="0"/>
                <a:ea typeface="Times New Roman" panose="02020603050405020304" pitchFamily="18" charset="0"/>
              </a:rPr>
              <a:t>bilinci </a:t>
            </a:r>
            <a:r>
              <a:rPr lang="tr-TR" sz="1400" b="1" dirty="0" smtClean="0">
                <a:solidFill>
                  <a:srgbClr val="C00000"/>
                </a:solidFill>
                <a:latin typeface="Times New Roman" panose="02020603050405020304" pitchFamily="18" charset="0"/>
                <a:ea typeface="Times New Roman" panose="02020603050405020304" pitchFamily="18" charset="0"/>
              </a:rPr>
              <a:t>gelişti </a:t>
            </a:r>
          </a:p>
          <a:p>
            <a:pPr marL="285750" lvl="0" indent="-285750">
              <a:spcBef>
                <a:spcPts val="0"/>
              </a:spcBef>
              <a:spcAft>
                <a:spcPts val="0"/>
              </a:spcAft>
              <a:buFont typeface="Courier New" panose="02070309020205020404" pitchFamily="49" charset="0"/>
              <a:buChar char="o"/>
            </a:pPr>
            <a:r>
              <a:rPr lang="tr-TR" sz="1400" b="1" dirty="0" smtClean="0">
                <a:solidFill>
                  <a:srgbClr val="C00000"/>
                </a:solidFill>
                <a:latin typeface="Times New Roman" panose="02020603050405020304" pitchFamily="18" charset="0"/>
                <a:ea typeface="Times New Roman" panose="02020603050405020304" pitchFamily="18" charset="0"/>
              </a:rPr>
              <a:t>Program </a:t>
            </a:r>
            <a:r>
              <a:rPr lang="tr-TR" sz="1400" b="1" dirty="0">
                <a:solidFill>
                  <a:srgbClr val="C00000"/>
                </a:solidFill>
                <a:latin typeface="Times New Roman" panose="02020603050405020304" pitchFamily="18" charset="0"/>
                <a:ea typeface="Times New Roman" panose="02020603050405020304" pitchFamily="18" charset="0"/>
              </a:rPr>
              <a:t>geliştirme </a:t>
            </a:r>
            <a:r>
              <a:rPr lang="tr-TR" sz="1400" b="1" dirty="0" smtClean="0">
                <a:solidFill>
                  <a:srgbClr val="C00000"/>
                </a:solidFill>
                <a:latin typeface="Times New Roman" panose="02020603050405020304" pitchFamily="18" charset="0"/>
                <a:ea typeface="Times New Roman" panose="02020603050405020304" pitchFamily="18" charset="0"/>
              </a:rPr>
              <a:t>ve değerlendirme </a:t>
            </a:r>
            <a:r>
              <a:rPr lang="tr-TR" sz="1400" b="1" dirty="0">
                <a:solidFill>
                  <a:srgbClr val="C00000"/>
                </a:solidFill>
                <a:latin typeface="Times New Roman" panose="02020603050405020304" pitchFamily="18" charset="0"/>
                <a:ea typeface="Times New Roman" panose="02020603050405020304" pitchFamily="18" charset="0"/>
              </a:rPr>
              <a:t>farkındalığı </a:t>
            </a:r>
            <a:r>
              <a:rPr lang="tr-TR" sz="1400" b="1" dirty="0" smtClean="0">
                <a:solidFill>
                  <a:srgbClr val="C00000"/>
                </a:solidFill>
                <a:latin typeface="Times New Roman" panose="02020603050405020304" pitchFamily="18" charset="0"/>
                <a:ea typeface="Times New Roman" panose="02020603050405020304" pitchFamily="18" charset="0"/>
              </a:rPr>
              <a:t>arttı </a:t>
            </a:r>
          </a:p>
          <a:p>
            <a:pPr marL="285750" lvl="0" indent="-285750">
              <a:spcBef>
                <a:spcPts val="0"/>
              </a:spcBef>
              <a:spcAft>
                <a:spcPts val="0"/>
              </a:spcAft>
              <a:buFont typeface="Courier New" panose="02070309020205020404" pitchFamily="49" charset="0"/>
              <a:buChar char="o"/>
            </a:pPr>
            <a:r>
              <a:rPr lang="tr-TR" sz="1400" b="1" dirty="0" smtClean="0">
                <a:solidFill>
                  <a:srgbClr val="C00000"/>
                </a:solidFill>
                <a:latin typeface="Times New Roman" panose="02020603050405020304" pitchFamily="18" charset="0"/>
                <a:ea typeface="Times New Roman" panose="02020603050405020304" pitchFamily="18" charset="0"/>
              </a:rPr>
              <a:t>Her </a:t>
            </a:r>
            <a:r>
              <a:rPr lang="tr-TR" sz="1400" b="1" dirty="0">
                <a:solidFill>
                  <a:srgbClr val="C00000"/>
                </a:solidFill>
                <a:latin typeface="Times New Roman" panose="02020603050405020304" pitchFamily="18" charset="0"/>
                <a:ea typeface="Times New Roman" panose="02020603050405020304" pitchFamily="18" charset="0"/>
              </a:rPr>
              <a:t>platformda örnek gösterildi ve takdir </a:t>
            </a:r>
            <a:r>
              <a:rPr lang="tr-TR" sz="1400" b="1" dirty="0" smtClean="0">
                <a:solidFill>
                  <a:srgbClr val="C00000"/>
                </a:solidFill>
                <a:latin typeface="Times New Roman" panose="02020603050405020304" pitchFamily="18" charset="0"/>
                <a:ea typeface="Times New Roman" panose="02020603050405020304" pitchFamily="18" charset="0"/>
              </a:rPr>
              <a:t>edildi </a:t>
            </a:r>
          </a:p>
          <a:p>
            <a:pPr marL="285750" lvl="0" indent="-285750" algn="just">
              <a:spcBef>
                <a:spcPts val="0"/>
              </a:spcBef>
              <a:spcAft>
                <a:spcPts val="0"/>
              </a:spcAft>
              <a:buFont typeface="Courier New" panose="02070309020205020404" pitchFamily="49" charset="0"/>
              <a:buChar char="o"/>
            </a:pPr>
            <a:r>
              <a:rPr lang="tr-TR" sz="1400" b="1" dirty="0" smtClean="0">
                <a:solidFill>
                  <a:srgbClr val="C00000"/>
                </a:solidFill>
                <a:latin typeface="Times New Roman" panose="02020603050405020304" pitchFamily="18" charset="0"/>
                <a:ea typeface="Times New Roman" panose="02020603050405020304" pitchFamily="18" charset="0"/>
              </a:rPr>
              <a:t>Etkinlik </a:t>
            </a:r>
            <a:r>
              <a:rPr lang="tr-TR" sz="1400" b="1" dirty="0">
                <a:solidFill>
                  <a:srgbClr val="C00000"/>
                </a:solidFill>
                <a:latin typeface="Times New Roman" panose="02020603050405020304" pitchFamily="18" charset="0"/>
                <a:ea typeface="Times New Roman" panose="02020603050405020304" pitchFamily="18" charset="0"/>
              </a:rPr>
              <a:t>sayısı </a:t>
            </a:r>
            <a:r>
              <a:rPr lang="tr-TR" sz="1400" b="1" dirty="0" smtClean="0">
                <a:solidFill>
                  <a:srgbClr val="C00000"/>
                </a:solidFill>
                <a:latin typeface="Times New Roman" panose="02020603050405020304" pitchFamily="18" charset="0"/>
                <a:ea typeface="Times New Roman" panose="02020603050405020304" pitchFamily="18" charset="0"/>
              </a:rPr>
              <a:t>arttı</a:t>
            </a:r>
          </a:p>
          <a:p>
            <a:pPr marL="285750" lvl="0" indent="-285750" algn="just">
              <a:spcBef>
                <a:spcPts val="0"/>
              </a:spcBef>
              <a:spcAft>
                <a:spcPts val="0"/>
              </a:spcAft>
              <a:buFont typeface="Courier New" panose="02070309020205020404" pitchFamily="49" charset="0"/>
              <a:buChar char="o"/>
            </a:pPr>
            <a:r>
              <a:rPr lang="tr-TR" sz="1400" b="1" dirty="0" smtClean="0">
                <a:solidFill>
                  <a:srgbClr val="C00000"/>
                </a:solidFill>
                <a:latin typeface="Times New Roman" panose="02020603050405020304" pitchFamily="18" charset="0"/>
                <a:ea typeface="Times New Roman" panose="02020603050405020304" pitchFamily="18" charset="0"/>
              </a:rPr>
              <a:t>Paydaş </a:t>
            </a:r>
            <a:r>
              <a:rPr lang="tr-TR" sz="1400" b="1" dirty="0">
                <a:solidFill>
                  <a:srgbClr val="C00000"/>
                </a:solidFill>
                <a:latin typeface="Times New Roman" panose="02020603050405020304" pitchFamily="18" charset="0"/>
                <a:ea typeface="Times New Roman" panose="02020603050405020304" pitchFamily="18" charset="0"/>
              </a:rPr>
              <a:t>görüşlerinin önemi </a:t>
            </a:r>
            <a:r>
              <a:rPr lang="tr-TR" sz="1400" b="1" dirty="0" smtClean="0">
                <a:solidFill>
                  <a:srgbClr val="C00000"/>
                </a:solidFill>
                <a:latin typeface="Times New Roman" panose="02020603050405020304" pitchFamily="18" charset="0"/>
                <a:ea typeface="Times New Roman" panose="02020603050405020304" pitchFamily="18" charset="0"/>
              </a:rPr>
              <a:t>benimsendi </a:t>
            </a:r>
          </a:p>
          <a:p>
            <a:pPr marL="285750" lvl="0" indent="-285750" algn="just">
              <a:spcBef>
                <a:spcPts val="0"/>
              </a:spcBef>
              <a:spcAft>
                <a:spcPts val="0"/>
              </a:spcAft>
              <a:buFont typeface="Courier New" panose="02070309020205020404" pitchFamily="49" charset="0"/>
              <a:buChar char="o"/>
            </a:pPr>
            <a:r>
              <a:rPr lang="tr-TR" sz="1400" b="1" dirty="0" smtClean="0">
                <a:solidFill>
                  <a:srgbClr val="C00000"/>
                </a:solidFill>
                <a:latin typeface="Times New Roman" panose="02020603050405020304" pitchFamily="18" charset="0"/>
                <a:ea typeface="Times New Roman" panose="02020603050405020304" pitchFamily="18" charset="0"/>
              </a:rPr>
              <a:t>Öğrenci </a:t>
            </a:r>
            <a:r>
              <a:rPr lang="tr-TR" sz="1400" b="1" dirty="0">
                <a:solidFill>
                  <a:srgbClr val="C00000"/>
                </a:solidFill>
                <a:latin typeface="Times New Roman" panose="02020603050405020304" pitchFamily="18" charset="0"/>
                <a:ea typeface="Times New Roman" panose="02020603050405020304" pitchFamily="18" charset="0"/>
              </a:rPr>
              <a:t>motivasyonu </a:t>
            </a:r>
            <a:r>
              <a:rPr lang="tr-TR" sz="1400" b="1" dirty="0" smtClean="0">
                <a:solidFill>
                  <a:srgbClr val="C00000"/>
                </a:solidFill>
                <a:latin typeface="Times New Roman" panose="02020603050405020304" pitchFamily="18" charset="0"/>
                <a:ea typeface="Times New Roman" panose="02020603050405020304" pitchFamily="18" charset="0"/>
              </a:rPr>
              <a:t>arttı</a:t>
            </a:r>
          </a:p>
          <a:p>
            <a:pPr marL="285750" lvl="0" indent="-285750" algn="just">
              <a:spcBef>
                <a:spcPts val="0"/>
              </a:spcBef>
              <a:spcAft>
                <a:spcPts val="0"/>
              </a:spcAft>
              <a:buFont typeface="Courier New" panose="02070309020205020404" pitchFamily="49" charset="0"/>
              <a:buChar char="o"/>
            </a:pPr>
            <a:r>
              <a:rPr lang="tr-TR" sz="1400" b="1" dirty="0" smtClean="0">
                <a:solidFill>
                  <a:srgbClr val="C00000"/>
                </a:solidFill>
                <a:latin typeface="Times New Roman" panose="02020603050405020304" pitchFamily="18" charset="0"/>
                <a:ea typeface="Times New Roman" panose="02020603050405020304" pitchFamily="18" charset="0"/>
              </a:rPr>
              <a:t>Diğer </a:t>
            </a:r>
            <a:r>
              <a:rPr lang="tr-TR" sz="1400" b="1" dirty="0">
                <a:solidFill>
                  <a:srgbClr val="C00000"/>
                </a:solidFill>
                <a:latin typeface="Times New Roman" panose="02020603050405020304" pitchFamily="18" charset="0"/>
                <a:ea typeface="Times New Roman" panose="02020603050405020304" pitchFamily="18" charset="0"/>
              </a:rPr>
              <a:t>programlar örnek </a:t>
            </a:r>
            <a:r>
              <a:rPr lang="tr-TR" sz="1400" b="1" dirty="0" smtClean="0">
                <a:solidFill>
                  <a:srgbClr val="C00000"/>
                </a:solidFill>
                <a:latin typeface="Times New Roman" panose="02020603050405020304" pitchFamily="18" charset="0"/>
                <a:ea typeface="Times New Roman" panose="02020603050405020304" pitchFamily="18" charset="0"/>
              </a:rPr>
              <a:t>aldı </a:t>
            </a:r>
          </a:p>
        </p:txBody>
      </p:sp>
      <p:sp>
        <p:nvSpPr>
          <p:cNvPr id="5" name="Dikdörtgen 4"/>
          <p:cNvSpPr/>
          <p:nvPr/>
        </p:nvSpPr>
        <p:spPr>
          <a:xfrm>
            <a:off x="5698620" y="1588716"/>
            <a:ext cx="3384376" cy="1988750"/>
          </a:xfrm>
          <a:prstGeom prst="rect">
            <a:avLst/>
          </a:prstGeom>
        </p:spPr>
        <p:txBody>
          <a:bodyPr wrap="square">
            <a:spAutoFit/>
          </a:bodyPr>
          <a:lstStyle/>
          <a:p>
            <a:pPr lvl="0">
              <a:lnSpc>
                <a:spcPct val="107000"/>
              </a:lnSpc>
              <a:spcBef>
                <a:spcPct val="20000"/>
              </a:spcBef>
              <a:spcAft>
                <a:spcPts val="800"/>
              </a:spcAft>
            </a:pPr>
            <a:r>
              <a:rPr lang="tr-TR" sz="1000"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“…İlk ziyarette planlanan programa adım adım uyuldu</a:t>
            </a:r>
            <a:r>
              <a:rPr lang="tr-TR" sz="1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tr-TR" sz="10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K1.</a:t>
            </a:r>
            <a:endParaRPr lang="tr-TR" sz="1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nSpc>
                <a:spcPct val="107000"/>
              </a:lnSpc>
              <a:spcBef>
                <a:spcPct val="20000"/>
              </a:spcBef>
              <a:spcAft>
                <a:spcPts val="800"/>
              </a:spcAft>
            </a:pPr>
            <a:r>
              <a:rPr lang="tr-TR" sz="1000"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“…Üç gün sabahlara kadar rahat </a:t>
            </a:r>
            <a:r>
              <a:rPr lang="tr-TR" sz="1000" i="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uyuyamadık…Dosyalamada </a:t>
            </a:r>
            <a:r>
              <a:rPr lang="tr-TR" sz="1000"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bir yanlışlık var mı? diye kendimize sürekli sorular sorduk…”</a:t>
            </a:r>
            <a:r>
              <a:rPr lang="tr-TR" sz="1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tr-TR" sz="10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K1.</a:t>
            </a:r>
            <a:endParaRPr lang="tr-TR" sz="1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gn="just">
              <a:spcBef>
                <a:spcPct val="20000"/>
              </a:spcBef>
            </a:pPr>
            <a:r>
              <a:rPr lang="tr-TR" sz="1000" i="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tr-TR" sz="10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r>
              <a:rPr lang="tr-TR" sz="1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Ziyaret sürecinde unutamadığım </a:t>
            </a:r>
            <a:r>
              <a:rPr lang="tr-TR" sz="12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şöyle</a:t>
            </a:r>
            <a:r>
              <a:rPr lang="tr-TR" sz="1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bir olay var: Ziyaret ekibinden hocamız öğrenci gruplarıyla görüştü. Görüşme sonrası bana “Öğrencileriniz sizi çok seviyor, acaba benim öğrencilerim de beni böyle sever mi diye düşünmeden edemedim” dedi. O an bütün yorgunluğum gitti.” </a:t>
            </a:r>
            <a:r>
              <a:rPr lang="tr-TR" sz="10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K3.</a:t>
            </a:r>
            <a:endParaRPr lang="tr-TR" sz="1000" dirty="0">
              <a:solidFill>
                <a:prstClr val="black"/>
              </a:solidFill>
              <a:latin typeface="Times New Roman" panose="02020603050405020304" pitchFamily="18" charset="0"/>
              <a:cs typeface="Times New Roman" panose="02020603050405020304" pitchFamily="18" charset="0"/>
            </a:endParaRPr>
          </a:p>
        </p:txBody>
      </p:sp>
      <p:sp>
        <p:nvSpPr>
          <p:cNvPr id="6" name="Dikdörtgen 5"/>
          <p:cNvSpPr/>
          <p:nvPr/>
        </p:nvSpPr>
        <p:spPr>
          <a:xfrm>
            <a:off x="4997066" y="4581128"/>
            <a:ext cx="3468948" cy="944426"/>
          </a:xfrm>
          <a:prstGeom prst="rect">
            <a:avLst/>
          </a:prstGeom>
        </p:spPr>
        <p:txBody>
          <a:bodyPr wrap="square">
            <a:spAutoFit/>
          </a:bodyPr>
          <a:lstStyle/>
          <a:p>
            <a:pPr lvl="0" algn="just">
              <a:lnSpc>
                <a:spcPct val="107000"/>
              </a:lnSpc>
              <a:spcBef>
                <a:spcPct val="20000"/>
              </a:spcBef>
              <a:spcAft>
                <a:spcPts val="800"/>
              </a:spcAft>
            </a:pPr>
            <a:r>
              <a:rPr lang="tr-TR" sz="11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r>
              <a:rPr lang="tr-TR" sz="1100"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Rektörümüzün ve bizim bu işe ne kadar önem verdiğimizi akreditasyon ekibi de gördü ve raporlarında belirttiler</a:t>
            </a:r>
            <a:r>
              <a:rPr lang="tr-TR" sz="11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r>
              <a:rPr lang="tr-TR" sz="11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K1.</a:t>
            </a:r>
          </a:p>
          <a:p>
            <a:pPr lvl="0" algn="just">
              <a:lnSpc>
                <a:spcPct val="107000"/>
              </a:lnSpc>
              <a:spcBef>
                <a:spcPct val="20000"/>
              </a:spcBef>
              <a:spcAft>
                <a:spcPts val="800"/>
              </a:spcAft>
            </a:pPr>
            <a:r>
              <a:rPr lang="tr-TR" sz="1100" i="1" dirty="0">
                <a:solidFill>
                  <a:prstClr val="black"/>
                </a:solidFill>
                <a:latin typeface="Times New Roman" panose="02020603050405020304" pitchFamily="18" charset="0"/>
                <a:ea typeface="Calibri" panose="020F0502020204030204" pitchFamily="34" charset="0"/>
              </a:rPr>
              <a:t>«Sürecin zorluğunu bilen herkesin takdirini kazandık» </a:t>
            </a:r>
            <a:r>
              <a:rPr lang="tr-TR" sz="1100" b="1" dirty="0">
                <a:solidFill>
                  <a:prstClr val="black"/>
                </a:solidFill>
                <a:latin typeface="Times New Roman" panose="02020603050405020304" pitchFamily="18" charset="0"/>
                <a:ea typeface="Calibri" panose="020F0502020204030204" pitchFamily="34" charset="0"/>
              </a:rPr>
              <a:t>K3</a:t>
            </a:r>
            <a:endParaRPr lang="tr-TR" sz="1100"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8" name="Resim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9170807">
            <a:off x="2345776" y="2434186"/>
            <a:ext cx="4754865" cy="2557286"/>
          </a:xfrm>
          <a:prstGeom prst="rect">
            <a:avLst/>
          </a:prstGeom>
        </p:spPr>
      </p:pic>
      <p:pic>
        <p:nvPicPr>
          <p:cNvPr id="9" name="Resim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16016" y="2276872"/>
            <a:ext cx="648072" cy="581448"/>
          </a:xfrm>
          <a:prstGeom prst="rect">
            <a:avLst/>
          </a:prstGeom>
        </p:spPr>
      </p:pic>
      <p:pic>
        <p:nvPicPr>
          <p:cNvPr id="10" name="Resim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97348" y="4738921"/>
            <a:ext cx="648072" cy="581448"/>
          </a:xfrm>
          <a:prstGeom prst="rect">
            <a:avLst/>
          </a:prstGeom>
        </p:spPr>
      </p:pic>
    </p:spTree>
    <p:extLst>
      <p:ext uri="{BB962C8B-B14F-4D97-AF65-F5344CB8AC3E}">
        <p14:creationId xmlns:p14="http://schemas.microsoft.com/office/powerpoint/2010/main" val="1107222183"/>
      </p:ext>
    </p:extLst>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956239" y="2060848"/>
            <a:ext cx="3995936" cy="2006703"/>
          </a:xfrm>
          <a:prstGeom prst="rect">
            <a:avLst/>
          </a:prstGeom>
        </p:spPr>
        <p:txBody>
          <a:bodyPr wrap="square">
            <a:spAutoFit/>
          </a:bodyPr>
          <a:lstStyle/>
          <a:p>
            <a:pPr algn="just">
              <a:spcAft>
                <a:spcPts val="600"/>
              </a:spcAft>
              <a:tabLst>
                <a:tab pos="180340" algn="l"/>
              </a:tabLst>
            </a:pPr>
            <a:r>
              <a:rPr lang="en-US" sz="1400" b="1" dirty="0" err="1">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Akreditasyon</a:t>
            </a:r>
            <a:r>
              <a:rPr lang="en-US" sz="1400" b="1" dirty="0">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b="1" dirty="0" err="1">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Kavramına</a:t>
            </a:r>
            <a:r>
              <a:rPr lang="en-US" sz="1400" b="1" dirty="0">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b="1" dirty="0" err="1">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İlişkin</a:t>
            </a:r>
            <a:r>
              <a:rPr lang="en-US" sz="1400" b="1" dirty="0">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sz="1400" b="1" dirty="0" smtClean="0">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Bazı </a:t>
            </a:r>
            <a:r>
              <a:rPr lang="en-US" sz="1400" b="1" dirty="0" err="1" smtClean="0">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Metaforlar</a:t>
            </a:r>
            <a:endParaRPr lang="tr-TR" sz="1400" dirty="0">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spcAft>
                <a:spcPts val="0"/>
              </a:spcAft>
              <a:buFont typeface="Courier New" panose="02070309020205020404" pitchFamily="49" charset="0"/>
              <a:buChar char="o"/>
              <a:tabLst>
                <a:tab pos="180340" algn="l"/>
              </a:tabLst>
            </a:pPr>
            <a:r>
              <a:rPr lang="tr-TR" sz="1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Bardaktaki asgari düzeyde su</a:t>
            </a:r>
          </a:p>
          <a:p>
            <a:pPr marL="285750" indent="-285750" algn="just">
              <a:spcAft>
                <a:spcPts val="0"/>
              </a:spcAft>
              <a:buFont typeface="Courier New" panose="02070309020205020404" pitchFamily="49" charset="0"/>
              <a:buChar char="o"/>
            </a:pPr>
            <a:r>
              <a:rPr lang="tr-TR" sz="1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K</a:t>
            </a:r>
            <a:r>
              <a:rPr lang="en-US" sz="1400" b="1" dirty="0" err="1"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alitenin</a:t>
            </a:r>
            <a:r>
              <a:rPr lang="en-US" sz="1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b="1"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giriş</a:t>
            </a:r>
            <a:r>
              <a:rPr lang="en-US" sz="1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b="1" dirty="0" err="1"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kapısı</a:t>
            </a:r>
            <a:endParaRPr lang="tr-TR" sz="1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spcAft>
                <a:spcPts val="0"/>
              </a:spcAft>
              <a:buFont typeface="Courier New" panose="02070309020205020404" pitchFamily="49" charset="0"/>
              <a:buChar char="o"/>
            </a:pPr>
            <a:r>
              <a:rPr lang="tr-TR" sz="1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Ayna</a:t>
            </a:r>
          </a:p>
          <a:p>
            <a:pPr marL="285750" indent="-285750" algn="just">
              <a:spcAft>
                <a:spcPts val="0"/>
              </a:spcAft>
              <a:buFont typeface="Courier New" panose="02070309020205020404" pitchFamily="49" charset="0"/>
              <a:buChar char="o"/>
            </a:pPr>
            <a:r>
              <a:rPr lang="en-US" sz="1400" b="1" dirty="0" err="1"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Rüştünü</a:t>
            </a:r>
            <a:r>
              <a:rPr lang="en-US" sz="1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b="1"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ispat</a:t>
            </a:r>
            <a:r>
              <a:rPr lang="en-US" sz="1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b="1"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eden</a:t>
            </a:r>
            <a:r>
              <a:rPr lang="en-US" sz="1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b="1"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bir</a:t>
            </a:r>
            <a:r>
              <a:rPr lang="en-US" sz="1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b="1" dirty="0" err="1"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genç</a:t>
            </a:r>
            <a:endParaRPr lang="tr-TR" sz="1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spcAft>
                <a:spcPts val="0"/>
              </a:spcAft>
              <a:buFont typeface="Courier New" panose="02070309020205020404" pitchFamily="49" charset="0"/>
              <a:buChar char="o"/>
            </a:pPr>
            <a:r>
              <a:rPr lang="tr-TR" sz="1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B</a:t>
            </a:r>
            <a:r>
              <a:rPr lang="en-US" sz="1400" b="1" dirty="0" err="1"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aşarıya</a:t>
            </a:r>
            <a:r>
              <a:rPr lang="en-US" sz="1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b="1"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giden</a:t>
            </a:r>
            <a:r>
              <a:rPr lang="en-US" sz="1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b="1" dirty="0" err="1"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yol</a:t>
            </a:r>
            <a:endParaRPr lang="tr-TR" sz="1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spcAft>
                <a:spcPts val="0"/>
              </a:spcAft>
              <a:buFont typeface="Courier New" panose="02070309020205020404" pitchFamily="49" charset="0"/>
              <a:buChar char="o"/>
            </a:pPr>
            <a:r>
              <a:rPr lang="tr-TR" sz="1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G</a:t>
            </a:r>
            <a:r>
              <a:rPr lang="en-US" sz="1400" b="1" dirty="0" err="1"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eri</a:t>
            </a:r>
            <a:r>
              <a:rPr lang="en-US" sz="1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b="1"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vitesi</a:t>
            </a:r>
            <a:r>
              <a:rPr lang="en-US" sz="1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b="1" dirty="0" err="1">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olmayan</a:t>
            </a:r>
            <a:r>
              <a:rPr lang="en-US" sz="1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araba</a:t>
            </a:r>
            <a:endParaRPr lang="tr-TR" sz="14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2000" b="1" dirty="0" smtClean="0">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Dikdörtgen 1"/>
          <p:cNvSpPr/>
          <p:nvPr/>
        </p:nvSpPr>
        <p:spPr>
          <a:xfrm>
            <a:off x="107504" y="4293096"/>
            <a:ext cx="3672408" cy="2108269"/>
          </a:xfrm>
          <a:prstGeom prst="rect">
            <a:avLst/>
          </a:prstGeom>
        </p:spPr>
        <p:txBody>
          <a:bodyPr wrap="square">
            <a:spAutoFit/>
          </a:bodyPr>
          <a:lstStyle/>
          <a:p>
            <a:pPr lvl="0" algn="just">
              <a:spcAft>
                <a:spcPts val="600"/>
              </a:spcAft>
            </a:pPr>
            <a:r>
              <a:rPr lang="en-US" sz="1400" b="1" dirty="0" err="1">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Katılımcı</a:t>
            </a:r>
            <a:r>
              <a:rPr lang="en-US" sz="1400" b="1" dirty="0">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b="1" dirty="0" err="1">
                <a:solidFill>
                  <a:srgbClr val="231F20"/>
                </a:solidFill>
                <a:latin typeface="Times New Roman" panose="02020603050405020304" pitchFamily="18" charset="0"/>
                <a:ea typeface="Times New Roman" panose="02020603050405020304" pitchFamily="18" charset="0"/>
                <a:cs typeface="Times New Roman" panose="02020603050405020304" pitchFamily="18" charset="0"/>
              </a:rPr>
              <a:t>Önerileri</a:t>
            </a:r>
            <a:endParaRPr lang="tr-TR"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285750" lvl="0" indent="-285750" algn="just">
              <a:spcAft>
                <a:spcPts val="0"/>
              </a:spcAft>
              <a:buFont typeface="Courier New" panose="02070309020205020404" pitchFamily="49" charset="0"/>
              <a:buChar char="o"/>
            </a:pPr>
            <a:r>
              <a:rPr lang="tr-TR" sz="14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Dijital olarak tüm belgeler CD olarak verilmesi</a:t>
            </a:r>
          </a:p>
          <a:p>
            <a:pPr marL="285750" lvl="0" indent="-285750" algn="just">
              <a:spcAft>
                <a:spcPts val="0"/>
              </a:spcAft>
              <a:buFont typeface="Courier New" panose="02070309020205020404" pitchFamily="49" charset="0"/>
              <a:buChar char="o"/>
            </a:pPr>
            <a:r>
              <a:rPr lang="tr-TR" sz="14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Sınıfın kalabalık olmaması</a:t>
            </a:r>
          </a:p>
          <a:p>
            <a:pPr marL="285750" lvl="0" indent="-285750" algn="just">
              <a:spcAft>
                <a:spcPts val="0"/>
              </a:spcAft>
              <a:buFont typeface="Courier New" panose="02070309020205020404" pitchFamily="49" charset="0"/>
              <a:buChar char="o"/>
              <a:tabLst>
                <a:tab pos="180340" algn="l"/>
              </a:tabLst>
            </a:pPr>
            <a:r>
              <a:rPr lang="tr-TR" sz="14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Sahiplenme</a:t>
            </a:r>
          </a:p>
          <a:p>
            <a:pPr marL="285750" lvl="0" indent="-285750" algn="just">
              <a:spcAft>
                <a:spcPts val="0"/>
              </a:spcAft>
              <a:buFont typeface="Courier New" panose="02070309020205020404" pitchFamily="49" charset="0"/>
              <a:buChar char="o"/>
              <a:tabLst>
                <a:tab pos="180340" algn="l"/>
              </a:tabLst>
            </a:pPr>
            <a:r>
              <a:rPr lang="tr-TR" sz="14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Öğrencilere somut katkısı</a:t>
            </a:r>
          </a:p>
          <a:p>
            <a:pPr marL="285750" lvl="0" indent="-285750" algn="just">
              <a:spcAft>
                <a:spcPts val="0"/>
              </a:spcAft>
              <a:buFont typeface="Courier New" panose="02070309020205020404" pitchFamily="49" charset="0"/>
              <a:buChar char="o"/>
            </a:pPr>
            <a:r>
              <a:rPr lang="tr-TR" sz="14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Ziyarete gelen heyette öğrenci olmasının </a:t>
            </a:r>
            <a:r>
              <a:rPr lang="tr-TR" sz="14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önemi</a:t>
            </a:r>
          </a:p>
          <a:p>
            <a:pPr marL="285750" lvl="0" indent="-285750" algn="just">
              <a:spcAft>
                <a:spcPts val="0"/>
              </a:spcAft>
              <a:buFont typeface="Courier New" panose="02070309020205020404" pitchFamily="49" charset="0"/>
              <a:buChar char="o"/>
            </a:pPr>
            <a:r>
              <a:rPr lang="tr-TR" sz="14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Göstergelerin somutlaştırılması</a:t>
            </a:r>
            <a:endParaRPr lang="tr-TR" sz="14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Dikdörtgen 5"/>
          <p:cNvSpPr/>
          <p:nvPr/>
        </p:nvSpPr>
        <p:spPr>
          <a:xfrm>
            <a:off x="5163425" y="5229200"/>
            <a:ext cx="3080983" cy="707886"/>
          </a:xfrm>
          <a:prstGeom prst="rect">
            <a:avLst/>
          </a:prstGeom>
        </p:spPr>
        <p:txBody>
          <a:bodyPr wrap="square">
            <a:spAutoFit/>
          </a:bodyPr>
          <a:lstStyle/>
          <a:p>
            <a:pPr algn="just"/>
            <a:r>
              <a:rPr lang="tr-TR" sz="1000"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“Göstergeler </a:t>
            </a:r>
            <a:r>
              <a:rPr lang="tr-TR" sz="1000" i="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çok genel yazılmış somutlaştırmak </a:t>
            </a:r>
            <a:r>
              <a:rPr lang="tr-TR" sz="1000"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kurumlara bırakılmıştır. Örneğin memnuniyet ölçmenin kıstası belli değildir. Nasıl ölçülmeli konusunda somut göstergeler sunulmalıdır.” </a:t>
            </a:r>
            <a:r>
              <a:rPr lang="tr-TR" sz="1000" b="1"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K10 </a:t>
            </a:r>
            <a:endParaRPr lang="tr-TR" sz="1000" i="1" dirty="0"/>
          </a:p>
        </p:txBody>
      </p:sp>
      <p:sp>
        <p:nvSpPr>
          <p:cNvPr id="7" name="Dikdörtgen 6"/>
          <p:cNvSpPr/>
          <p:nvPr/>
        </p:nvSpPr>
        <p:spPr>
          <a:xfrm>
            <a:off x="6066868" y="3551767"/>
            <a:ext cx="2718557" cy="421654"/>
          </a:xfrm>
          <a:prstGeom prst="rect">
            <a:avLst/>
          </a:prstGeom>
        </p:spPr>
        <p:txBody>
          <a:bodyPr wrap="square">
            <a:spAutoFit/>
          </a:bodyPr>
          <a:lstStyle/>
          <a:p>
            <a:pPr algn="just">
              <a:lnSpc>
                <a:spcPct val="107000"/>
              </a:lnSpc>
              <a:spcAft>
                <a:spcPts val="800"/>
              </a:spcAft>
            </a:pPr>
            <a:r>
              <a:rPr lang="tr-TR" sz="1000" i="1" dirty="0">
                <a:latin typeface="Times New Roman" panose="02020603050405020304" pitchFamily="18" charset="0"/>
                <a:ea typeface="Calibri" panose="020F0502020204030204" pitchFamily="34" charset="0"/>
                <a:cs typeface="Times New Roman" panose="02020603050405020304" pitchFamily="18" charset="0"/>
              </a:rPr>
              <a:t>“Akreditasyonu </a:t>
            </a:r>
            <a:r>
              <a:rPr lang="tr-TR" sz="1000" i="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aynaya</a:t>
            </a:r>
            <a:r>
              <a:rPr lang="tr-TR" sz="1000" i="1" dirty="0">
                <a:latin typeface="Times New Roman" panose="02020603050405020304" pitchFamily="18" charset="0"/>
                <a:ea typeface="Calibri" panose="020F0502020204030204" pitchFamily="34" charset="0"/>
                <a:cs typeface="Times New Roman" panose="02020603050405020304" pitchFamily="18" charset="0"/>
              </a:rPr>
              <a:t> benzetiyorum. Çünkü ne varsa onu gösteriyor</a:t>
            </a:r>
            <a:r>
              <a:rPr lang="tr-TR" sz="1000" dirty="0">
                <a:latin typeface="Times New Roman" panose="02020603050405020304" pitchFamily="18" charset="0"/>
                <a:ea typeface="Calibri" panose="020F0502020204030204" pitchFamily="34" charset="0"/>
                <a:cs typeface="Times New Roman" panose="02020603050405020304" pitchFamily="18" charset="0"/>
              </a:rPr>
              <a:t>.”  K3</a:t>
            </a:r>
            <a:endParaRPr lang="tr-TR"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Dikdörtgen 7"/>
          <p:cNvSpPr/>
          <p:nvPr/>
        </p:nvSpPr>
        <p:spPr>
          <a:xfrm>
            <a:off x="5796136" y="1916832"/>
            <a:ext cx="3024335" cy="1566134"/>
          </a:xfrm>
          <a:prstGeom prst="rect">
            <a:avLst/>
          </a:prstGeom>
        </p:spPr>
        <p:txBody>
          <a:bodyPr wrap="square">
            <a:spAutoFit/>
          </a:bodyPr>
          <a:lstStyle/>
          <a:p>
            <a:pPr marL="270510" algn="just">
              <a:lnSpc>
                <a:spcPct val="107000"/>
              </a:lnSpc>
              <a:spcAft>
                <a:spcPts val="800"/>
              </a:spcAft>
            </a:pPr>
            <a:r>
              <a:rPr lang="tr-TR" sz="1000" i="1" dirty="0">
                <a:latin typeface="Times New Roman" panose="02020603050405020304" pitchFamily="18" charset="0"/>
                <a:ea typeface="Calibri" panose="020F0502020204030204" pitchFamily="34" charset="0"/>
                <a:cs typeface="Times New Roman" panose="02020603050405020304" pitchFamily="18" charset="0"/>
              </a:rPr>
              <a:t>“Akreditasyonu </a:t>
            </a:r>
            <a:r>
              <a:rPr lang="tr-TR" sz="1000" i="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kalitenin giriş kapısına </a:t>
            </a:r>
            <a:r>
              <a:rPr lang="tr-TR" sz="1000" i="1" dirty="0">
                <a:latin typeface="Times New Roman" panose="02020603050405020304" pitchFamily="18" charset="0"/>
                <a:ea typeface="Calibri" panose="020F0502020204030204" pitchFamily="34" charset="0"/>
                <a:cs typeface="Times New Roman" panose="02020603050405020304" pitchFamily="18" charset="0"/>
              </a:rPr>
              <a:t>benzetiyorum. Çünkü </a:t>
            </a:r>
            <a:r>
              <a:rPr lang="tr-TR" sz="1000" i="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akreditasyon belirlenmiş temel bir standarttır</a:t>
            </a:r>
            <a:r>
              <a:rPr lang="tr-TR" sz="1000" i="1" dirty="0">
                <a:latin typeface="Times New Roman" panose="02020603050405020304" pitchFamily="18" charset="0"/>
                <a:ea typeface="Calibri" panose="020F0502020204030204" pitchFamily="34" charset="0"/>
                <a:cs typeface="Times New Roman" panose="02020603050405020304" pitchFamily="18" charset="0"/>
              </a:rPr>
              <a:t>. Akreditasyon için gerekli standartları gerçekleştirerek kalite için iyi bir başlangıç yapmış oluruz. Dahası sürekli iyileşme anlayışı ile standartları yükseltmek ve niteliği arttırmaktır. Arayan değil aranan nitelikli mezunlar verebilmek de bu işin en önemli çıktısını oluşturur.” </a:t>
            </a:r>
            <a:r>
              <a:rPr lang="tr-TR" sz="1000" dirty="0">
                <a:latin typeface="Times New Roman" panose="02020603050405020304" pitchFamily="18" charset="0"/>
                <a:ea typeface="Calibri" panose="020F0502020204030204" pitchFamily="34" charset="0"/>
                <a:cs typeface="Times New Roman" panose="02020603050405020304" pitchFamily="18" charset="0"/>
              </a:rPr>
              <a:t>K2</a:t>
            </a:r>
            <a:endParaRPr lang="tr-TR" sz="1000" i="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9170807">
            <a:off x="2600680" y="2874639"/>
            <a:ext cx="4754865" cy="2557286"/>
          </a:xfrm>
          <a:prstGeom prst="rect">
            <a:avLst/>
          </a:prstGeom>
        </p:spPr>
      </p:pic>
      <p:pic>
        <p:nvPicPr>
          <p:cNvPr id="10" name="Resim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32040" y="2708920"/>
            <a:ext cx="648072" cy="581448"/>
          </a:xfrm>
          <a:prstGeom prst="rect">
            <a:avLst/>
          </a:prstGeom>
        </p:spPr>
      </p:pic>
      <p:pic>
        <p:nvPicPr>
          <p:cNvPr id="11" name="Resim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57875" y="5151808"/>
            <a:ext cx="648072" cy="581448"/>
          </a:xfrm>
          <a:prstGeom prst="rect">
            <a:avLst/>
          </a:prstGeom>
        </p:spPr>
      </p:pic>
    </p:spTree>
    <p:extLst>
      <p:ext uri="{BB962C8B-B14F-4D97-AF65-F5344CB8AC3E}">
        <p14:creationId xmlns:p14="http://schemas.microsoft.com/office/powerpoint/2010/main" val="536561814"/>
      </p:ext>
    </p:extLst>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40000" lnSpcReduction="20000"/>
          </a:bodyPr>
          <a:lstStyle/>
          <a:p>
            <a:pPr algn="just">
              <a:lnSpc>
                <a:spcPct val="107000"/>
              </a:lnSpc>
              <a:spcAft>
                <a:spcPts val="800"/>
              </a:spcAft>
            </a:pPr>
            <a:r>
              <a:rPr lang="tr-TR" sz="3500" b="1" dirty="0" smtClean="0">
                <a:latin typeface="Times New Roman" panose="02020603050405020304" pitchFamily="18" charset="0"/>
                <a:ea typeface="Calibri" panose="020F0502020204030204" pitchFamily="34" charset="0"/>
                <a:cs typeface="Times New Roman" panose="02020603050405020304" pitchFamily="18" charset="0"/>
              </a:rPr>
              <a:t>Örnek:</a:t>
            </a:r>
            <a:endParaRPr lang="tr-TR" sz="3500" b="1"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tr-TR" sz="28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Öğrenci Alanı Standart</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800" b="1" dirty="0">
                <a:latin typeface="Times New Roman" panose="02020603050405020304" pitchFamily="18" charset="0"/>
                <a:ea typeface="Calibri" panose="020F0502020204030204" pitchFamily="34" charset="0"/>
                <a:cs typeface="Times New Roman" panose="02020603050405020304" pitchFamily="18" charset="0"/>
              </a:rPr>
              <a:t>3.2.1. Öğrencilerin </a:t>
            </a:r>
            <a:r>
              <a:rPr lang="tr-TR" sz="28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mesleki gelişimlerini </a:t>
            </a:r>
            <a:r>
              <a:rPr lang="tr-TR" sz="2800" b="1" dirty="0">
                <a:latin typeface="Times New Roman" panose="02020603050405020304" pitchFamily="18" charset="0"/>
                <a:ea typeface="Calibri" panose="020F0502020204030204" pitchFamily="34" charset="0"/>
                <a:cs typeface="Times New Roman" panose="02020603050405020304" pitchFamily="18" charset="0"/>
              </a:rPr>
              <a:t>destekleyecek akademik, sosyal, kültürel vb. etkinliklere aktif katılım göstermesi ve bunun için gerekli </a:t>
            </a:r>
            <a:r>
              <a:rPr lang="tr-TR" sz="28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danışmanlık ve rehberlik hizmetlerinin </a:t>
            </a:r>
            <a:r>
              <a:rPr lang="tr-TR" sz="2800" b="1" dirty="0">
                <a:latin typeface="Times New Roman" panose="02020603050405020304" pitchFamily="18" charset="0"/>
                <a:ea typeface="Calibri" panose="020F0502020204030204" pitchFamily="34" charset="0"/>
                <a:cs typeface="Times New Roman" panose="02020603050405020304" pitchFamily="18" charset="0"/>
              </a:rPr>
              <a:t>sunulması.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8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Göstergeler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800" b="1" dirty="0">
                <a:latin typeface="Times New Roman" panose="02020603050405020304" pitchFamily="18" charset="0"/>
                <a:ea typeface="Calibri" panose="020F0502020204030204" pitchFamily="34" charset="0"/>
                <a:cs typeface="Times New Roman" panose="02020603050405020304" pitchFamily="18" charset="0"/>
              </a:rPr>
              <a:t>1.</a:t>
            </a:r>
            <a:r>
              <a:rPr lang="tr-TR" sz="1800" b="1" dirty="0">
                <a:latin typeface="Times New Roman" panose="02020603050405020304" pitchFamily="18" charset="0"/>
                <a:ea typeface="Calibri" panose="020F0502020204030204" pitchFamily="34" charset="0"/>
                <a:cs typeface="Times New Roman" panose="02020603050405020304" pitchFamily="18" charset="0"/>
              </a:rPr>
              <a:t>Öğrencilerin çoğunluğunun programa sonuna kadar devam etmeleri.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800" b="1" dirty="0">
                <a:latin typeface="Times New Roman" panose="02020603050405020304" pitchFamily="18" charset="0"/>
                <a:ea typeface="Calibri" panose="020F0502020204030204" pitchFamily="34" charset="0"/>
                <a:cs typeface="Times New Roman" panose="02020603050405020304" pitchFamily="18" charset="0"/>
              </a:rPr>
              <a:t>2. Öğrencilerin akademik danışmanlık ve rehberlik hizmetlerinden yararlanmaları.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800" b="1" dirty="0">
                <a:latin typeface="Times New Roman" panose="02020603050405020304" pitchFamily="18" charset="0"/>
                <a:ea typeface="Calibri" panose="020F0502020204030204" pitchFamily="34" charset="0"/>
                <a:cs typeface="Times New Roman" panose="02020603050405020304" pitchFamily="18" charset="0"/>
              </a:rPr>
              <a:t>3. Öğrencilerin kendilerine sağlanan destek, akademik danışmanlık ve rehberlik hizmetlerinden </a:t>
            </a:r>
            <a:r>
              <a:rPr lang="tr-TR" sz="28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memnun olmaları</a:t>
            </a:r>
            <a:r>
              <a:rPr lang="tr-TR" sz="2800" b="1" dirty="0">
                <a:latin typeface="Times New Roman" panose="02020603050405020304" pitchFamily="18" charset="0"/>
                <a:ea typeface="Calibri" panose="020F0502020204030204" pitchFamily="34" charset="0"/>
                <a:cs typeface="Times New Roman" panose="02020603050405020304" pitchFamily="18" charset="0"/>
              </a:rPr>
              <a:t>.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1800" b="1" dirty="0">
                <a:latin typeface="Times New Roman" panose="02020603050405020304" pitchFamily="18" charset="0"/>
                <a:ea typeface="Calibri" panose="020F0502020204030204" pitchFamily="34" charset="0"/>
                <a:cs typeface="Times New Roman" panose="02020603050405020304" pitchFamily="18" charset="0"/>
              </a:rPr>
              <a:t>4. Maddi durumu iyi olmayan öğrencilere sosyal (yemek, para, vs.) yardım yapılması.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1800" b="1" dirty="0">
                <a:latin typeface="Times New Roman" panose="02020603050405020304" pitchFamily="18" charset="0"/>
                <a:ea typeface="Calibri" panose="020F0502020204030204" pitchFamily="34" charset="0"/>
                <a:cs typeface="Times New Roman" panose="02020603050405020304" pitchFamily="18" charset="0"/>
              </a:rPr>
              <a:t>5. Öğrencilerin mesleki gelişimlerinin yanında sosyal, sportif ve kültürel hizmetlerden faydalanması.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8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Kanıtlar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1800" b="1" dirty="0">
                <a:latin typeface="Times New Roman" panose="02020603050405020304" pitchFamily="18" charset="0"/>
                <a:ea typeface="Calibri" panose="020F0502020204030204" pitchFamily="34" charset="0"/>
                <a:cs typeface="Times New Roman" panose="02020603050405020304" pitchFamily="18" charset="0"/>
              </a:rPr>
              <a:t>• Öğrencilerin devam durumlarını gösteren belgeler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800" b="1" dirty="0">
                <a:latin typeface="Times New Roman" panose="02020603050405020304" pitchFamily="18" charset="0"/>
                <a:ea typeface="Calibri" panose="020F0502020204030204" pitchFamily="34" charset="0"/>
                <a:cs typeface="Times New Roman" panose="02020603050405020304" pitchFamily="18" charset="0"/>
              </a:rPr>
              <a:t>• Öğrencilerle görüşmeler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800" b="1" dirty="0">
                <a:latin typeface="Times New Roman" panose="02020603050405020304" pitchFamily="18" charset="0"/>
                <a:ea typeface="Calibri" panose="020F0502020204030204" pitchFamily="34" charset="0"/>
                <a:cs typeface="Times New Roman" panose="02020603050405020304" pitchFamily="18" charset="0"/>
              </a:rPr>
              <a:t>•Öğrencilere sağlanan rehberlik hizmetleri hakkında açıklama ve </a:t>
            </a:r>
            <a:r>
              <a:rPr lang="tr-TR" sz="28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veriler </a:t>
            </a:r>
            <a:endParaRPr lang="tr-TR" sz="16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1800" b="1" dirty="0">
                <a:latin typeface="Times New Roman" panose="02020603050405020304" pitchFamily="18" charset="0"/>
                <a:ea typeface="Calibri" panose="020F0502020204030204" pitchFamily="34" charset="0"/>
                <a:cs typeface="Times New Roman" panose="02020603050405020304" pitchFamily="18" charset="0"/>
              </a:rPr>
              <a:t>• Öğrenciler tarafından bir önceki yılda mesleğe yönelik ve sosyal, sportif ve kültürel olarak yapılmış etkinliklerin listesi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1800" b="1" dirty="0">
                <a:latin typeface="Times New Roman" panose="02020603050405020304" pitchFamily="18" charset="0"/>
                <a:ea typeface="Calibri" panose="020F0502020204030204" pitchFamily="34" charset="0"/>
                <a:cs typeface="Times New Roman" panose="02020603050405020304" pitchFamily="18" charset="0"/>
              </a:rPr>
              <a:t>• Öğrencilere verilen el kitapları, yönetmelik ve yönergeler • Maddi durumu iyi olmayan öğrencilere sağlanan yardımlar hakkında belgeler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475510904"/>
      </p:ext>
    </p:extLst>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Tema1">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Tema1</Template>
  <TotalTime>4717</TotalTime>
  <Words>1070</Words>
  <Application>Microsoft Office PowerPoint</Application>
  <PresentationFormat>Ekran Gösterisi (4:3)</PresentationFormat>
  <Paragraphs>152</Paragraphs>
  <Slides>10</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Arial</vt:lpstr>
      <vt:lpstr>Calibri</vt:lpstr>
      <vt:lpstr>Courier New</vt:lpstr>
      <vt:lpstr>Times</vt:lpstr>
      <vt:lpstr>Times New Roman</vt:lpstr>
      <vt:lpstr>Tema1</vt:lpstr>
      <vt:lpstr> Yükseköğretimde Ulusal Akreditasyon Deneyimi:  Bir Devlet Üniversitesi Türkçe Öğretmenliği Programı Örneği </vt:lpstr>
      <vt:lpstr>Giriş </vt:lpstr>
      <vt:lpstr> Araştırmanın Amacı </vt:lpstr>
      <vt:lpstr>  Araştırmanın Yöntemi</vt:lpstr>
      <vt:lpstr>   Bulgular   1. Akreditasyon Sürecinde ilk adımda (Hazırlık aşaması) yaşananlar</vt:lpstr>
      <vt:lpstr>       2. Öz Değerlendirme Raporunun (ÖDR) Hazırlanması Aşamasında      Yaşananlar </vt:lpstr>
      <vt:lpstr>   3. Ziyaret sürecindeki deneyimlere ilişkin bulgular  </vt:lpstr>
      <vt:lpstr>PowerPoint Sunusu</vt:lpstr>
      <vt:lpstr>PowerPoint Sunusu</vt:lpstr>
      <vt:lpstr>                          Sonuç/Öneri (ÖSYM’ye (2019) göre, eğitim fakültelerinde 790 civarı program bulunmaktadır. Tüm programların akredite edilmesi sağlanmalıdır.)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Üç Boyutlu Sanal Ortam</dc:title>
  <dc:creator>baris</dc:creator>
  <cp:lastModifiedBy>ronaldinho424</cp:lastModifiedBy>
  <cp:revision>194</cp:revision>
  <cp:lastPrinted>2019-11-26T11:45:35Z</cp:lastPrinted>
  <dcterms:created xsi:type="dcterms:W3CDTF">2012-04-12T09:08:23Z</dcterms:created>
  <dcterms:modified xsi:type="dcterms:W3CDTF">2019-11-30T08:39:10Z</dcterms:modified>
</cp:coreProperties>
</file>