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6" r:id="rId2"/>
    <p:sldId id="256" r:id="rId3"/>
    <p:sldId id="257" r:id="rId4"/>
    <p:sldId id="258" r:id="rId5"/>
    <p:sldId id="259" r:id="rId6"/>
    <p:sldId id="260" r:id="rId7"/>
    <p:sldId id="261" r:id="rId8"/>
    <p:sldId id="262" r:id="rId9"/>
    <p:sldId id="263" r:id="rId10"/>
    <p:sldId id="287" r:id="rId11"/>
    <p:sldId id="288" r:id="rId12"/>
    <p:sldId id="264" r:id="rId13"/>
    <p:sldId id="265" r:id="rId14"/>
    <p:sldId id="266" r:id="rId15"/>
    <p:sldId id="267" r:id="rId16"/>
    <p:sldId id="268" r:id="rId17"/>
    <p:sldId id="269" r:id="rId18"/>
    <p:sldId id="270" r:id="rId19"/>
    <p:sldId id="271" r:id="rId20"/>
    <p:sldId id="289" r:id="rId21"/>
    <p:sldId id="290" r:id="rId22"/>
    <p:sldId id="272" r:id="rId23"/>
    <p:sldId id="273" r:id="rId24"/>
    <p:sldId id="274" r:id="rId25"/>
    <p:sldId id="275" r:id="rId26"/>
    <p:sldId id="276" r:id="rId27"/>
    <p:sldId id="277" r:id="rId28"/>
    <p:sldId id="278" r:id="rId29"/>
    <p:sldId id="291" r:id="rId30"/>
    <p:sldId id="279" r:id="rId31"/>
    <p:sldId id="280" r:id="rId32"/>
    <p:sldId id="281" r:id="rId33"/>
    <p:sldId id="282" r:id="rId34"/>
    <p:sldId id="284" r:id="rId35"/>
    <p:sldId id="285" r:id="rId36"/>
    <p:sldId id="292"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4" d="100"/>
          <a:sy n="84" d="100"/>
        </p:scale>
        <p:origin x="142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p>
            <a:fld id="{51F051B7-D5D5-A948-A1B8-8533D7FC6ACE}" type="datetimeFigureOut">
              <a:rPr lang="en-US" smtClean="0"/>
              <a:pPr/>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254B0-9317-C34F-9B67-22CDD107DBA5}" type="slidenum">
              <a:rPr lang="en-US" smtClean="0"/>
              <a:pPr/>
              <a:t>‹#›</a:t>
            </a:fld>
            <a:endParaRPr lang="en-US"/>
          </a:p>
        </p:txBody>
      </p:sp>
    </p:spTree>
    <p:extLst>
      <p:ext uri="{BB962C8B-B14F-4D97-AF65-F5344CB8AC3E}">
        <p14:creationId xmlns:p14="http://schemas.microsoft.com/office/powerpoint/2010/main" val="112638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51F051B7-D5D5-A948-A1B8-8533D7FC6ACE}" type="datetimeFigureOut">
              <a:rPr lang="en-US" smtClean="0"/>
              <a:pPr/>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254B0-9317-C34F-9B67-22CDD107DBA5}" type="slidenum">
              <a:rPr lang="en-US" smtClean="0"/>
              <a:pPr/>
              <a:t>‹#›</a:t>
            </a:fld>
            <a:endParaRPr lang="en-US"/>
          </a:p>
        </p:txBody>
      </p:sp>
    </p:spTree>
    <p:extLst>
      <p:ext uri="{BB962C8B-B14F-4D97-AF65-F5344CB8AC3E}">
        <p14:creationId xmlns:p14="http://schemas.microsoft.com/office/powerpoint/2010/main" val="3475044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51F051B7-D5D5-A948-A1B8-8533D7FC6ACE}" type="datetimeFigureOut">
              <a:rPr lang="en-US" smtClean="0"/>
              <a:pPr/>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254B0-9317-C34F-9B67-22CDD107DBA5}" type="slidenum">
              <a:rPr lang="en-US" smtClean="0"/>
              <a:pPr/>
              <a:t>‹#›</a:t>
            </a:fld>
            <a:endParaRPr lang="en-US"/>
          </a:p>
        </p:txBody>
      </p:sp>
    </p:spTree>
    <p:extLst>
      <p:ext uri="{BB962C8B-B14F-4D97-AF65-F5344CB8AC3E}">
        <p14:creationId xmlns:p14="http://schemas.microsoft.com/office/powerpoint/2010/main" val="308399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omic Sans MS" pitchFamily="66" charset="0"/>
              </a:defRPr>
            </a:lvl1pPr>
          </a:lstStyle>
          <a:p>
            <a:r>
              <a:rPr lang="tr-TR" dirty="0" err="1" smtClean="0"/>
              <a:t>Click</a:t>
            </a:r>
            <a:r>
              <a:rPr lang="tr-TR" dirty="0" smtClean="0"/>
              <a:t> </a:t>
            </a:r>
            <a:r>
              <a:rPr lang="tr-TR" dirty="0" err="1" smtClean="0"/>
              <a:t>to</a:t>
            </a:r>
            <a:r>
              <a:rPr lang="tr-TR" dirty="0" smtClean="0"/>
              <a:t> </a:t>
            </a:r>
            <a:r>
              <a:rPr lang="tr-TR" dirty="0" err="1" smtClean="0"/>
              <a:t>edit</a:t>
            </a:r>
            <a:r>
              <a:rPr lang="tr-TR" dirty="0" smtClean="0"/>
              <a:t> </a:t>
            </a:r>
            <a:r>
              <a:rPr lang="tr-TR" dirty="0" err="1" smtClean="0"/>
              <a:t>Master</a:t>
            </a:r>
            <a:r>
              <a:rPr lang="tr-TR" dirty="0" smtClean="0"/>
              <a:t> </a:t>
            </a:r>
            <a:r>
              <a:rPr lang="tr-TR" dirty="0" err="1" smtClean="0"/>
              <a:t>title</a:t>
            </a:r>
            <a:r>
              <a:rPr lang="tr-TR" dirty="0" smtClean="0"/>
              <a:t> </a:t>
            </a:r>
            <a:r>
              <a:rPr lang="tr-TR" dirty="0" err="1" smtClean="0"/>
              <a:t>style</a:t>
            </a:r>
            <a:endParaRPr lang="en-US" dirty="0"/>
          </a:p>
        </p:txBody>
      </p:sp>
      <p:sp>
        <p:nvSpPr>
          <p:cNvPr id="3" name="Content Placeholder 2"/>
          <p:cNvSpPr>
            <a:spLocks noGrp="1"/>
          </p:cNvSpPr>
          <p:nvPr>
            <p:ph idx="1"/>
          </p:nvPr>
        </p:nvSpPr>
        <p:spPr/>
        <p:txBody>
          <a:bodyPr/>
          <a:lstStyle>
            <a:lvl1pPr>
              <a:defRPr>
                <a:latin typeface="Comic Sans MS" pitchFamily="66" charset="0"/>
              </a:defRPr>
            </a:lvl1pPr>
            <a:lvl2pPr>
              <a:defRPr>
                <a:latin typeface="Comic Sans MS" pitchFamily="66" charset="0"/>
              </a:defRPr>
            </a:lvl2pPr>
            <a:lvl3pPr>
              <a:defRPr>
                <a:latin typeface="Comic Sans MS" pitchFamily="66" charset="0"/>
              </a:defRPr>
            </a:lvl3pPr>
            <a:lvl4pPr>
              <a:defRPr>
                <a:latin typeface="Comic Sans MS" pitchFamily="66" charset="0"/>
              </a:defRPr>
            </a:lvl4pPr>
            <a:lvl5pPr>
              <a:defRPr>
                <a:latin typeface="Comic Sans MS" pitchFamily="66" charset="0"/>
              </a:defRPr>
            </a:lvl5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51F051B7-D5D5-A948-A1B8-8533D7FC6ACE}" type="datetimeFigureOut">
              <a:rPr lang="en-US" smtClean="0"/>
              <a:pPr/>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254B0-9317-C34F-9B67-22CDD107DBA5}" type="slidenum">
              <a:rPr lang="en-US" smtClean="0"/>
              <a:pPr/>
              <a:t>‹#›</a:t>
            </a:fld>
            <a:endParaRPr lang="en-US"/>
          </a:p>
        </p:txBody>
      </p:sp>
    </p:spTree>
    <p:extLst>
      <p:ext uri="{BB962C8B-B14F-4D97-AF65-F5344CB8AC3E}">
        <p14:creationId xmlns:p14="http://schemas.microsoft.com/office/powerpoint/2010/main" val="3617834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51F051B7-D5D5-A948-A1B8-8533D7FC6ACE}" type="datetimeFigureOut">
              <a:rPr lang="en-US" smtClean="0"/>
              <a:pPr/>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254B0-9317-C34F-9B67-22CDD107DBA5}" type="slidenum">
              <a:rPr lang="en-US" smtClean="0"/>
              <a:pPr/>
              <a:t>‹#›</a:t>
            </a:fld>
            <a:endParaRPr lang="en-US"/>
          </a:p>
        </p:txBody>
      </p:sp>
    </p:spTree>
    <p:extLst>
      <p:ext uri="{BB962C8B-B14F-4D97-AF65-F5344CB8AC3E}">
        <p14:creationId xmlns:p14="http://schemas.microsoft.com/office/powerpoint/2010/main" val="163296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p:txBody>
          <a:bodyPr/>
          <a:lstStyle/>
          <a:p>
            <a:fld id="{51F051B7-D5D5-A948-A1B8-8533D7FC6ACE}" type="datetimeFigureOut">
              <a:rPr lang="en-US" smtClean="0"/>
              <a:pPr/>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F254B0-9317-C34F-9B67-22CDD107DBA5}" type="slidenum">
              <a:rPr lang="en-US" smtClean="0"/>
              <a:pPr/>
              <a:t>‹#›</a:t>
            </a:fld>
            <a:endParaRPr lang="en-US"/>
          </a:p>
        </p:txBody>
      </p:sp>
    </p:spTree>
    <p:extLst>
      <p:ext uri="{BB962C8B-B14F-4D97-AF65-F5344CB8AC3E}">
        <p14:creationId xmlns:p14="http://schemas.microsoft.com/office/powerpoint/2010/main" val="2700058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a:lstStyle/>
          <a:p>
            <a:fld id="{51F051B7-D5D5-A948-A1B8-8533D7FC6ACE}" type="datetimeFigureOut">
              <a:rPr lang="en-US" smtClean="0"/>
              <a:pPr/>
              <a:t>1/28/2021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F254B0-9317-C34F-9B67-22CDD107DBA5}" type="slidenum">
              <a:rPr lang="en-US" smtClean="0"/>
              <a:pPr/>
              <a:t>‹#›</a:t>
            </a:fld>
            <a:endParaRPr lang="en-US"/>
          </a:p>
        </p:txBody>
      </p:sp>
    </p:spTree>
    <p:extLst>
      <p:ext uri="{BB962C8B-B14F-4D97-AF65-F5344CB8AC3E}">
        <p14:creationId xmlns:p14="http://schemas.microsoft.com/office/powerpoint/2010/main" val="23053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p>
            <a:fld id="{51F051B7-D5D5-A948-A1B8-8533D7FC6ACE}" type="datetimeFigureOut">
              <a:rPr lang="en-US" smtClean="0"/>
              <a:pPr/>
              <a:t>1/28/2021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F254B0-9317-C34F-9B67-22CDD107DBA5}" type="slidenum">
              <a:rPr lang="en-US" smtClean="0"/>
              <a:pPr/>
              <a:t>‹#›</a:t>
            </a:fld>
            <a:endParaRPr lang="en-US"/>
          </a:p>
        </p:txBody>
      </p:sp>
    </p:spTree>
    <p:extLst>
      <p:ext uri="{BB962C8B-B14F-4D97-AF65-F5344CB8AC3E}">
        <p14:creationId xmlns:p14="http://schemas.microsoft.com/office/powerpoint/2010/main" val="394496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F051B7-D5D5-A948-A1B8-8533D7FC6ACE}" type="datetimeFigureOut">
              <a:rPr lang="en-US" smtClean="0"/>
              <a:pPr/>
              <a:t>1/28/2021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F254B0-9317-C34F-9B67-22CDD107DBA5}" type="slidenum">
              <a:rPr lang="en-US" smtClean="0"/>
              <a:pPr/>
              <a:t>‹#›</a:t>
            </a:fld>
            <a:endParaRPr lang="en-US"/>
          </a:p>
        </p:txBody>
      </p:sp>
    </p:spTree>
    <p:extLst>
      <p:ext uri="{BB962C8B-B14F-4D97-AF65-F5344CB8AC3E}">
        <p14:creationId xmlns:p14="http://schemas.microsoft.com/office/powerpoint/2010/main" val="3718781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51F051B7-D5D5-A948-A1B8-8533D7FC6ACE}" type="datetimeFigureOut">
              <a:rPr lang="en-US" smtClean="0"/>
              <a:pPr/>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F254B0-9317-C34F-9B67-22CDD107DBA5}" type="slidenum">
              <a:rPr lang="en-US" smtClean="0"/>
              <a:pPr/>
              <a:t>‹#›</a:t>
            </a:fld>
            <a:endParaRPr lang="en-US"/>
          </a:p>
        </p:txBody>
      </p:sp>
    </p:spTree>
    <p:extLst>
      <p:ext uri="{BB962C8B-B14F-4D97-AF65-F5344CB8AC3E}">
        <p14:creationId xmlns:p14="http://schemas.microsoft.com/office/powerpoint/2010/main" val="3860342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51F051B7-D5D5-A948-A1B8-8533D7FC6ACE}" type="datetimeFigureOut">
              <a:rPr lang="en-US" smtClean="0"/>
              <a:pPr/>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F254B0-9317-C34F-9B67-22CDD107DBA5}" type="slidenum">
              <a:rPr lang="en-US" smtClean="0"/>
              <a:pPr/>
              <a:t>‹#›</a:t>
            </a:fld>
            <a:endParaRPr lang="en-US"/>
          </a:p>
        </p:txBody>
      </p:sp>
    </p:spTree>
    <p:extLst>
      <p:ext uri="{BB962C8B-B14F-4D97-AF65-F5344CB8AC3E}">
        <p14:creationId xmlns:p14="http://schemas.microsoft.com/office/powerpoint/2010/main" val="3670709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F051B7-D5D5-A948-A1B8-8533D7FC6ACE}" type="datetimeFigureOut">
              <a:rPr lang="en-US" smtClean="0"/>
              <a:pPr/>
              <a:t>1/28/2021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F254B0-9317-C34F-9B67-22CDD107DBA5}" type="slidenum">
              <a:rPr lang="en-US" smtClean="0"/>
              <a:pPr/>
              <a:t>‹#›</a:t>
            </a:fld>
            <a:endParaRPr lang="en-US"/>
          </a:p>
        </p:txBody>
      </p:sp>
    </p:spTree>
    <p:extLst>
      <p:ext uri="{BB962C8B-B14F-4D97-AF65-F5344CB8AC3E}">
        <p14:creationId xmlns:p14="http://schemas.microsoft.com/office/powerpoint/2010/main" val="586573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uludag.edu.tr/ciftodakliogreti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01782"/>
            <a:ext cx="8229600" cy="5724381"/>
          </a:xfrm>
        </p:spPr>
        <p:txBody>
          <a:bodyPr/>
          <a:lstStyle/>
          <a:p>
            <a:pPr algn="ctr">
              <a:buNone/>
            </a:pPr>
            <a:r>
              <a:rPr lang="tr-TR" sz="3600" b="1" dirty="0" smtClean="0"/>
              <a:t>BARTIN ÜNİVERSİTESİ</a:t>
            </a:r>
          </a:p>
          <a:p>
            <a:pPr algn="ctr">
              <a:buNone/>
            </a:pPr>
            <a:r>
              <a:rPr lang="tr-TR" sz="3600" b="1" dirty="0" smtClean="0"/>
              <a:t>EĞİTİM FAKÜLTESİ</a:t>
            </a:r>
          </a:p>
          <a:p>
            <a:pPr algn="ctr">
              <a:buNone/>
            </a:pPr>
            <a:endParaRPr lang="tr-TR" dirty="0" smtClean="0"/>
          </a:p>
          <a:p>
            <a:pPr algn="ctr">
              <a:buNone/>
            </a:pPr>
            <a:r>
              <a:rPr lang="tr-TR" dirty="0" smtClean="0"/>
              <a:t>Matematik Okuryazarlığı </a:t>
            </a:r>
          </a:p>
          <a:p>
            <a:pPr algn="ctr">
              <a:buNone/>
            </a:pPr>
            <a:r>
              <a:rPr lang="tr-TR" dirty="0" smtClean="0"/>
              <a:t>Sorusu Hazırlama </a:t>
            </a:r>
          </a:p>
          <a:p>
            <a:pPr algn="ctr">
              <a:buNone/>
            </a:pPr>
            <a:r>
              <a:rPr lang="tr-TR" dirty="0" smtClean="0"/>
              <a:t>ve </a:t>
            </a:r>
          </a:p>
          <a:p>
            <a:pPr algn="ctr">
              <a:buNone/>
            </a:pPr>
            <a:r>
              <a:rPr lang="tr-TR" dirty="0" smtClean="0"/>
              <a:t>Öğretim Düzenleme Teknikleri</a:t>
            </a:r>
          </a:p>
          <a:p>
            <a:pPr algn="ctr">
              <a:buNone/>
            </a:pPr>
            <a:endParaRPr lang="tr-TR" dirty="0" smtClean="0"/>
          </a:p>
          <a:p>
            <a:pPr algn="r">
              <a:buNone/>
            </a:pPr>
            <a:r>
              <a:rPr lang="tr-TR" sz="2400" dirty="0" smtClean="0"/>
              <a:t>Prof. Dr. Murat ALTUN</a:t>
            </a:r>
          </a:p>
          <a:p>
            <a:pPr algn="r">
              <a:buNone/>
            </a:pPr>
            <a:r>
              <a:rPr lang="tr-TR" sz="2400" dirty="0" smtClean="0"/>
              <a:t>Bursa Uludağ Üniversitesi</a:t>
            </a:r>
            <a:endParaRPr lang="tr-TR"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616672" y="665019"/>
            <a:ext cx="7702380" cy="51400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596280" y="928255"/>
            <a:ext cx="7581366" cy="46932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1164" y="665018"/>
            <a:ext cx="7952509" cy="5367707"/>
          </a:xfrm>
        </p:spPr>
        <p:txBody>
          <a:bodyPr>
            <a:normAutofit fontScale="92500" lnSpcReduction="10000"/>
          </a:bodyPr>
          <a:lstStyle/>
          <a:p>
            <a:pPr marL="0" indent="0">
              <a:buNone/>
            </a:pPr>
            <a:r>
              <a:rPr lang="tr-TR" b="1" dirty="0" smtClean="0"/>
              <a:t>2.Matematiği Karar Almada Kullanma</a:t>
            </a:r>
          </a:p>
          <a:p>
            <a:pPr marL="0" indent="0">
              <a:buNone/>
            </a:pPr>
            <a:endParaRPr lang="tr-TR" dirty="0" smtClean="0"/>
          </a:p>
          <a:p>
            <a:pPr marL="0" indent="0">
              <a:buNone/>
            </a:pPr>
            <a:r>
              <a:rPr lang="tr-TR" b="1" i="1" dirty="0" smtClean="0"/>
              <a:t>Yardım</a:t>
            </a:r>
            <a:r>
              <a:rPr lang="tr-TR" i="1" dirty="0" smtClean="0"/>
              <a:t>;Bir </a:t>
            </a:r>
            <a:r>
              <a:rPr lang="tr-TR" i="1" dirty="0"/>
              <a:t>işyeri çalışanlarına ayda 500 ila 1000 </a:t>
            </a:r>
            <a:r>
              <a:rPr lang="tr-TR" i="1" dirty="0" smtClean="0"/>
              <a:t>lira </a:t>
            </a:r>
            <a:r>
              <a:rPr lang="tr-TR" i="1" dirty="0"/>
              <a:t>arasında </a:t>
            </a:r>
            <a:r>
              <a:rPr lang="tr-TR" i="1" dirty="0" smtClean="0"/>
              <a:t>eğitim </a:t>
            </a:r>
            <a:r>
              <a:rPr lang="tr-TR" i="1" dirty="0"/>
              <a:t>öğretim yardımı yapmak istiyor. Çocuk sayısını da kullanarak yardım </a:t>
            </a:r>
            <a:r>
              <a:rPr lang="tr-TR" i="1" dirty="0" smtClean="0"/>
              <a:t>miktarını </a:t>
            </a:r>
            <a:r>
              <a:rPr lang="tr-TR" i="1" dirty="0"/>
              <a:t>belirleyen bir formül yazınız.</a:t>
            </a:r>
            <a:endParaRPr lang="en-US" i="1" dirty="0"/>
          </a:p>
          <a:p>
            <a:pPr marL="0" indent="0">
              <a:buNone/>
            </a:pPr>
            <a:r>
              <a:rPr lang="tr-TR" b="1" dirty="0" smtClean="0"/>
              <a:t>Logo</a:t>
            </a:r>
            <a:r>
              <a:rPr lang="tr-TR" dirty="0" smtClean="0"/>
              <a:t>: </a:t>
            </a:r>
            <a:r>
              <a:rPr lang="tr-TR" i="1" dirty="0" smtClean="0"/>
              <a:t>Üçgen inşaat firması için üçgen içerikli bir logo tasarlayınız. Kullanacağınız üçgenlerin açı veya kenarların uzunlukları bakımından belli özellikleri olmalıdır</a:t>
            </a:r>
            <a:r>
              <a:rPr lang="tr-TR" dirty="0" smtClean="0"/>
              <a:t>.</a:t>
            </a:r>
            <a:endParaRPr lang="en-US" dirty="0" smtClean="0"/>
          </a:p>
          <a:p>
            <a:endParaRPr lang="en-US" dirty="0"/>
          </a:p>
        </p:txBody>
      </p:sp>
    </p:spTree>
    <p:extLst>
      <p:ext uri="{BB962C8B-B14F-4D97-AF65-F5344CB8AC3E}">
        <p14:creationId xmlns:p14="http://schemas.microsoft.com/office/powerpoint/2010/main" val="3459363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8673"/>
            <a:ext cx="8229600" cy="6158203"/>
          </a:xfrm>
        </p:spPr>
        <p:txBody>
          <a:bodyPr>
            <a:normAutofit fontScale="85000" lnSpcReduction="20000"/>
          </a:bodyPr>
          <a:lstStyle/>
          <a:p>
            <a:pPr marL="0" indent="0">
              <a:buNone/>
            </a:pPr>
            <a:r>
              <a:rPr lang="tr-TR" b="1" dirty="0"/>
              <a:t>3.Yaşamda Karşılaşılan Fırsatlardan Yararlanma</a:t>
            </a:r>
            <a:endParaRPr lang="en-US" dirty="0"/>
          </a:p>
          <a:p>
            <a:pPr marL="0" indent="0">
              <a:buNone/>
            </a:pPr>
            <a:r>
              <a:rPr lang="tr-TR" dirty="0" smtClean="0"/>
              <a:t>Her </a:t>
            </a:r>
            <a:r>
              <a:rPr lang="tr-TR" dirty="0"/>
              <a:t>insanın yaşam akışı aynı değildir. Bir matematikçinin karşılaştığı durumlar, bir edebiyatçıdan, bir kadının karşılaşacağı durumlar erkekten farklıdır. </a:t>
            </a:r>
            <a:endParaRPr lang="tr-TR" dirty="0" smtClean="0"/>
          </a:p>
          <a:p>
            <a:pPr marL="0" indent="0">
              <a:buNone/>
            </a:pPr>
            <a:r>
              <a:rPr lang="tr-TR" dirty="0" smtClean="0"/>
              <a:t>Aşağıda </a:t>
            </a:r>
            <a:r>
              <a:rPr lang="tr-TR" dirty="0"/>
              <a:t>kendi hayatımızı dikkate aldığımızda doğabilecek soru yazma fırsatlarının bir listesi verilmiştir. Okuyucunun bu listeye ekleyeceği yeni maddeler olabilir.</a:t>
            </a:r>
            <a:endParaRPr lang="en-US" dirty="0"/>
          </a:p>
          <a:p>
            <a:r>
              <a:rPr lang="tr-TR" dirty="0"/>
              <a:t>(1) Sosyal olaylardaki karmaşanın açıklanması ve karmaşaya matematiksel temelleri olan gerekçelere dayanarak açıklık </a:t>
            </a:r>
            <a:r>
              <a:rPr lang="tr-TR" dirty="0" smtClean="0"/>
              <a:t>getirme. Bu </a:t>
            </a:r>
            <a:r>
              <a:rPr lang="tr-TR" dirty="0"/>
              <a:t>tür karmaşa kurum-kurum, kurum-birey, birey-birey arasındaki ilişkileri düzenlemede ortaya çıkar.</a:t>
            </a:r>
            <a:endParaRPr lang="en-US" dirty="0"/>
          </a:p>
          <a:p>
            <a:r>
              <a:rPr lang="tr-TR" dirty="0"/>
              <a:t>(2) Hayatın olağan akışı içinde karşılaşılan modeller, şekiller, grafikler, afişler, tabloları anlama ve onlardan anlam </a:t>
            </a:r>
            <a:r>
              <a:rPr lang="tr-TR" dirty="0" smtClean="0"/>
              <a:t>çıkarma</a:t>
            </a:r>
            <a:endParaRPr lang="en-US" dirty="0"/>
          </a:p>
        </p:txBody>
      </p:sp>
    </p:spTree>
    <p:extLst>
      <p:ext uri="{BB962C8B-B14F-4D97-AF65-F5344CB8AC3E}">
        <p14:creationId xmlns:p14="http://schemas.microsoft.com/office/powerpoint/2010/main" val="8998327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91564"/>
            <a:ext cx="8229600" cy="5926077"/>
          </a:xfrm>
        </p:spPr>
        <p:txBody>
          <a:bodyPr>
            <a:normAutofit fontScale="85000" lnSpcReduction="10000"/>
          </a:bodyPr>
          <a:lstStyle/>
          <a:p>
            <a:r>
              <a:rPr lang="tr-TR" dirty="0"/>
              <a:t>(3) Bir veya daha çok sınırlılıkları olan durumlarda en uygun seçimi yapma (Kredi alma, otomobil satın alma, içme suyu giderini hesaplama vs. gibi)</a:t>
            </a:r>
            <a:endParaRPr lang="en-US" dirty="0"/>
          </a:p>
          <a:p>
            <a:r>
              <a:rPr lang="tr-TR" dirty="0"/>
              <a:t>(4) Doğal olayların matematik desteklerle açıklanması </a:t>
            </a:r>
            <a:r>
              <a:rPr lang="tr-TR" dirty="0" smtClean="0"/>
              <a:t>(</a:t>
            </a:r>
            <a:r>
              <a:rPr lang="tr-TR" dirty="0" err="1" smtClean="0"/>
              <a:t>Obezite</a:t>
            </a:r>
            <a:r>
              <a:rPr lang="tr-TR" dirty="0"/>
              <a:t>, Tansiyon vs. gibi olayların açıklanmasını konu edinen problemler)</a:t>
            </a:r>
            <a:endParaRPr lang="en-US" dirty="0"/>
          </a:p>
          <a:p>
            <a:r>
              <a:rPr lang="tr-TR" dirty="0"/>
              <a:t>(5) Matematik bilginin üretilmesine dönük çalışmalar (</a:t>
            </a:r>
            <a:r>
              <a:rPr lang="tr-TR" dirty="0" err="1"/>
              <a:t>Fibonacci</a:t>
            </a:r>
            <a:r>
              <a:rPr lang="tr-TR" dirty="0"/>
              <a:t> Dizisi, Gauss Toplamı vs. gibi)</a:t>
            </a:r>
            <a:endParaRPr lang="en-US" dirty="0"/>
          </a:p>
          <a:p>
            <a:r>
              <a:rPr lang="tr-TR" dirty="0"/>
              <a:t>(6) Tarih boyunca varlığını sürdüren sorular. Bu problemler muhakeme etme ve argüman oluşturma becerileri geliştirmek üzere özellikle okullaşmanın olmadığı dönemlerde üretilmiş ve hala yaşayan sorulardır. </a:t>
            </a:r>
            <a:endParaRPr lang="en-US" dirty="0"/>
          </a:p>
        </p:txBody>
      </p:sp>
    </p:spTree>
    <p:extLst>
      <p:ext uri="{BB962C8B-B14F-4D97-AF65-F5344CB8AC3E}">
        <p14:creationId xmlns:p14="http://schemas.microsoft.com/office/powerpoint/2010/main" val="16883641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8874"/>
            <a:ext cx="8229600" cy="5844148"/>
          </a:xfrm>
        </p:spPr>
        <p:txBody>
          <a:bodyPr>
            <a:normAutofit fontScale="85000" lnSpcReduction="20000"/>
          </a:bodyPr>
          <a:lstStyle/>
          <a:p>
            <a:r>
              <a:rPr lang="tr-TR" dirty="0"/>
              <a:t>(7) Tarihsel olayları açıklamada matematikten yararlanma (Hicri takvimi miladi takvime dönüştürme vs. gibi) </a:t>
            </a:r>
            <a:endParaRPr lang="en-US" dirty="0"/>
          </a:p>
          <a:p>
            <a:r>
              <a:rPr lang="tr-TR" dirty="0"/>
              <a:t>(8) Matematikten yararlanılarak yapılan kompozisyon ve eserleri anlama ve üretme (geometrik desen, logo, </a:t>
            </a:r>
            <a:r>
              <a:rPr lang="tr-TR" dirty="0" err="1"/>
              <a:t>fraktal</a:t>
            </a:r>
            <a:r>
              <a:rPr lang="tr-TR" dirty="0"/>
              <a:t>, kumaş desenleri vs. gibi)</a:t>
            </a:r>
            <a:endParaRPr lang="en-US" dirty="0"/>
          </a:p>
          <a:p>
            <a:r>
              <a:rPr lang="tr-TR" dirty="0"/>
              <a:t>(9) Matematiksel ifadeler içeren metin, sembol, deyimleri anlama ve anlamlandırma (Şifre çözme, Şifre kurma vs. gibi)</a:t>
            </a:r>
            <a:endParaRPr lang="en-US" dirty="0"/>
          </a:p>
          <a:p>
            <a:r>
              <a:rPr lang="tr-TR" dirty="0"/>
              <a:t>(10) Bir veri grubunu anlaşılır hale getirme amaçlı </a:t>
            </a:r>
            <a:r>
              <a:rPr lang="tr-TR" dirty="0" smtClean="0"/>
              <a:t>çizilen şekil ve </a:t>
            </a:r>
            <a:r>
              <a:rPr lang="tr-TR" dirty="0"/>
              <a:t>grafikler (Verilerin özetlenmesi ve grafikle gösterme vs. gibi)</a:t>
            </a:r>
            <a:endParaRPr lang="en-US" dirty="0"/>
          </a:p>
          <a:p>
            <a:r>
              <a:rPr lang="tr-TR" dirty="0"/>
              <a:t>(11) Bunların dışında yaşanmış veya yaşanabilir olması mümkün olan her durum MO sorusu için bir kaynaktır.</a:t>
            </a:r>
            <a:r>
              <a:rPr lang="en-US" dirty="0" smtClean="0">
                <a:effectLst/>
              </a:rPr>
              <a:t> </a:t>
            </a:r>
            <a:endParaRPr lang="en-US" dirty="0"/>
          </a:p>
        </p:txBody>
      </p:sp>
    </p:spTree>
    <p:extLst>
      <p:ext uri="{BB962C8B-B14F-4D97-AF65-F5344CB8AC3E}">
        <p14:creationId xmlns:p14="http://schemas.microsoft.com/office/powerpoint/2010/main" val="2957785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0600"/>
            <a:ext cx="8229600" cy="5857804"/>
          </a:xfrm>
        </p:spPr>
        <p:txBody>
          <a:bodyPr>
            <a:normAutofit fontScale="85000" lnSpcReduction="20000"/>
          </a:bodyPr>
          <a:lstStyle/>
          <a:p>
            <a:pPr marL="0" indent="0">
              <a:buNone/>
            </a:pPr>
            <a:r>
              <a:rPr lang="tr-TR" b="1" dirty="0" smtClean="0"/>
              <a:t>4</a:t>
            </a:r>
            <a:r>
              <a:rPr lang="tr-TR" b="1" dirty="0"/>
              <a:t>.Rutin Olmayan Problemler</a:t>
            </a:r>
            <a:endParaRPr lang="en-US" dirty="0"/>
          </a:p>
          <a:p>
            <a:pPr marL="0" indent="0">
              <a:buNone/>
            </a:pPr>
            <a:r>
              <a:rPr lang="tr-TR" dirty="0"/>
              <a:t>Yaşamsal görünüm vermese de meraka konu olan sorular matematik okuryazarlığı içinde mütalaa edilebilir. Merakta yaşamsal bir olgudur ve insan zihni bu tür soruların bağlamlarının gerçek olayların bir modeli olduğunun farkındadır. Onun için çözümü ile başa çıkmayı dener. </a:t>
            </a:r>
            <a:endParaRPr lang="tr-TR" dirty="0" smtClean="0"/>
          </a:p>
          <a:p>
            <a:r>
              <a:rPr lang="tr-TR" b="1" dirty="0"/>
              <a:t>Dört Savaşçı</a:t>
            </a:r>
            <a:endParaRPr lang="en-US" dirty="0"/>
          </a:p>
          <a:p>
            <a:pPr marL="0" indent="0">
              <a:buNone/>
            </a:pPr>
            <a:r>
              <a:rPr lang="tr-TR" dirty="0"/>
              <a:t>Dört savaşçı gece karanlığında dar bir köprüyü geçmek zorundalar. Ellerinde bir fener ve 17 dakika zamanları var. Bazıları yaralı ve bundan ötürü biri 10, biri 5, biri 2 ve biri de 1 dakikada geçebilecek güçte. Köprüden en çok 2 kişi geçebildiğine göre ve fenersiz geçilemediğine göre hangi sırayla geçtikleri takdirde 17 dakikada karşıya geçebilirler?</a:t>
            </a:r>
            <a:endParaRPr lang="en-US" dirty="0"/>
          </a:p>
          <a:p>
            <a:endParaRPr lang="en-US" dirty="0"/>
          </a:p>
          <a:p>
            <a:endParaRPr lang="en-US" dirty="0"/>
          </a:p>
        </p:txBody>
      </p:sp>
    </p:spTree>
    <p:extLst>
      <p:ext uri="{BB962C8B-B14F-4D97-AF65-F5344CB8AC3E}">
        <p14:creationId xmlns:p14="http://schemas.microsoft.com/office/powerpoint/2010/main" val="11450789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3092"/>
            <a:ext cx="8229600" cy="6417640"/>
          </a:xfrm>
        </p:spPr>
        <p:txBody>
          <a:bodyPr>
            <a:normAutofit fontScale="70000" lnSpcReduction="20000"/>
          </a:bodyPr>
          <a:lstStyle/>
          <a:p>
            <a:pPr marL="0" indent="0">
              <a:buNone/>
            </a:pPr>
            <a:r>
              <a:rPr lang="tr-TR" b="1" dirty="0"/>
              <a:t>5.Rutin Sorulara Karşı </a:t>
            </a:r>
            <a:r>
              <a:rPr lang="tr-TR" b="1" dirty="0" smtClean="0"/>
              <a:t>Çıkış</a:t>
            </a:r>
          </a:p>
          <a:p>
            <a:pPr marL="0" indent="0">
              <a:buNone/>
            </a:pPr>
            <a:endParaRPr lang="en-US" dirty="0"/>
          </a:p>
          <a:p>
            <a:pPr marL="0" indent="0">
              <a:buNone/>
            </a:pPr>
            <a:r>
              <a:rPr lang="tr-TR" dirty="0" smtClean="0"/>
              <a:t>Her rutin </a:t>
            </a:r>
            <a:r>
              <a:rPr lang="tr-TR" dirty="0"/>
              <a:t>bir sorudan yaşamsal bir soru üretilemez ancak bazen bir soru birçok yeni yaşamsal soru yazmak için esin kaynağı olabilir. Bu yöntemle soru yazmak için “</a:t>
            </a:r>
            <a:r>
              <a:rPr lang="tr-TR" b="1" dirty="0"/>
              <a:t>niçin hesaplayayım</a:t>
            </a:r>
            <a:r>
              <a:rPr lang="tr-TR" dirty="0"/>
              <a:t> </a:t>
            </a:r>
            <a:r>
              <a:rPr lang="tr-TR" b="1" dirty="0"/>
              <a:t>ki</a:t>
            </a:r>
            <a:r>
              <a:rPr lang="tr-TR" dirty="0"/>
              <a:t>?” şeklinde sistemli bir karşı çıkış uygundur.  </a:t>
            </a:r>
            <a:endParaRPr lang="tr-TR" dirty="0" smtClean="0"/>
          </a:p>
          <a:p>
            <a:pPr marL="0" indent="0">
              <a:buNone/>
            </a:pPr>
            <a:endParaRPr lang="en-US" dirty="0"/>
          </a:p>
          <a:p>
            <a:r>
              <a:rPr lang="tr-TR" b="1" dirty="0" smtClean="0"/>
              <a:t>Havuz:</a:t>
            </a:r>
            <a:r>
              <a:rPr lang="tr-TR" dirty="0" smtClean="0"/>
              <a:t> </a:t>
            </a:r>
            <a:r>
              <a:rPr lang="tr-TR" dirty="0"/>
              <a:t>Boş bir havuzu, iki musluktan birincisi 8 saatte, ikincisi ise </a:t>
            </a:r>
            <a:r>
              <a:rPr lang="tr-TR" dirty="0" smtClean="0"/>
              <a:t>12 </a:t>
            </a:r>
            <a:r>
              <a:rPr lang="tr-TR" dirty="0"/>
              <a:t>saatte doldurmaktadır. Her iki musluk </a:t>
            </a:r>
            <a:r>
              <a:rPr lang="tr-TR" dirty="0" smtClean="0"/>
              <a:t>birlikte </a:t>
            </a:r>
            <a:r>
              <a:rPr lang="tr-TR" dirty="0"/>
              <a:t>havuzu kaç saatte doldurur?</a:t>
            </a:r>
            <a:endParaRPr lang="en-US" dirty="0"/>
          </a:p>
          <a:p>
            <a:pPr marL="0" lvl="0" indent="0" fontAlgn="base">
              <a:buNone/>
            </a:pPr>
            <a:r>
              <a:rPr lang="tr-TR" i="1" dirty="0" smtClean="0"/>
              <a:t>	Niçin </a:t>
            </a:r>
            <a:r>
              <a:rPr lang="tr-TR" i="1" dirty="0"/>
              <a:t>dolduralım?  - Niçin dolma süresini hesaplayalım?</a:t>
            </a:r>
            <a:endParaRPr lang="en-US" dirty="0"/>
          </a:p>
          <a:p>
            <a:r>
              <a:rPr lang="tr-TR" b="1" dirty="0"/>
              <a:t>Yaşamsal Problem 1:</a:t>
            </a:r>
            <a:r>
              <a:rPr lang="tr-TR" dirty="0"/>
              <a:t> </a:t>
            </a:r>
            <a:r>
              <a:rPr lang="tr-TR" dirty="0" smtClean="0"/>
              <a:t>Nesrin </a:t>
            </a:r>
            <a:r>
              <a:rPr lang="tr-TR" dirty="0"/>
              <a:t>Hanım saat 13:00 radyo haberlerinde, aynı gün saat 17:00 itibariyle üç gün süreyle su kesintisi yapılacağını öğreniyor. Evin su deposu boştur. Deponun iki </a:t>
            </a:r>
            <a:r>
              <a:rPr lang="tr-TR" dirty="0" smtClean="0"/>
              <a:t>kaynaktan </a:t>
            </a:r>
            <a:r>
              <a:rPr lang="tr-TR" dirty="0"/>
              <a:t>beslenmekte olduğunu ve önceki tecrübelerinden birinin 12, diğerinin 8 saatte depoyu doldurduğu bilgisine sahiptir. </a:t>
            </a:r>
            <a:endParaRPr lang="tr-TR" dirty="0" smtClean="0"/>
          </a:p>
          <a:p>
            <a:pPr lvl="1"/>
            <a:r>
              <a:rPr lang="tr-TR" dirty="0" smtClean="0"/>
              <a:t>Nesrin </a:t>
            </a:r>
            <a:r>
              <a:rPr lang="tr-TR" dirty="0"/>
              <a:t>Hanım’ın depoyu doldurmak için yeterli zamanı var mıdır?</a:t>
            </a:r>
            <a:endParaRPr lang="en-US" dirty="0"/>
          </a:p>
          <a:p>
            <a:endParaRPr lang="en-US" dirty="0"/>
          </a:p>
        </p:txBody>
      </p:sp>
    </p:spTree>
    <p:extLst>
      <p:ext uri="{BB962C8B-B14F-4D97-AF65-F5344CB8AC3E}">
        <p14:creationId xmlns:p14="http://schemas.microsoft.com/office/powerpoint/2010/main" val="8252377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8873"/>
            <a:ext cx="8229600" cy="6103585"/>
          </a:xfrm>
        </p:spPr>
        <p:txBody>
          <a:bodyPr>
            <a:normAutofit fontScale="70000" lnSpcReduction="20000"/>
          </a:bodyPr>
          <a:lstStyle/>
          <a:p>
            <a:r>
              <a:rPr lang="tr-TR" b="1" dirty="0"/>
              <a:t>Örnek 2:</a:t>
            </a:r>
            <a:r>
              <a:rPr lang="tr-TR" dirty="0"/>
              <a:t> Uzunluğu 600 m olan bir kayak pistinde 2’nin tek kuvvetlerine rastlayan noktalara birer çubuk dikiliyor. Yarışmacılar yıktıkları ilk çubukta diskalifiye oluyorlar. Geçtiği en son çubuğun başlangıca uzaklığı kadar puan alıyorlar. Kaymaya başlayan altı kayakçıdan ilk dördü sırayla 3., 5. ve 6. çubuğu deviriyor, diğer ikisi yarışmayı tamamlıyor. Bu yarıştan toplam kaç puan alınır?</a:t>
            </a:r>
            <a:endParaRPr lang="en-US" dirty="0"/>
          </a:p>
          <a:p>
            <a:pPr marL="0" lvl="0" indent="0" fontAlgn="base">
              <a:buNone/>
            </a:pPr>
            <a:r>
              <a:rPr lang="tr-TR" i="1" dirty="0" smtClean="0"/>
              <a:t>	</a:t>
            </a:r>
            <a:r>
              <a:rPr lang="tr-TR" b="1" i="1" dirty="0" smtClean="0"/>
              <a:t>Toplam </a:t>
            </a:r>
            <a:r>
              <a:rPr lang="tr-TR" b="1" i="1" dirty="0"/>
              <a:t>puanı niçin hesaplayalım</a:t>
            </a:r>
            <a:r>
              <a:rPr lang="tr-TR" i="1" dirty="0"/>
              <a:t>?</a:t>
            </a:r>
            <a:endParaRPr lang="en-US" dirty="0"/>
          </a:p>
          <a:p>
            <a:r>
              <a:rPr lang="tr-TR" b="1" dirty="0"/>
              <a:t>Yaşamsal Problem 2</a:t>
            </a:r>
            <a:r>
              <a:rPr lang="tr-TR" dirty="0"/>
              <a:t>: Bir kayak turnuvasında finale kalan Bulut ve Şimşek takımları altın madalya için yarışıyor. Uzunluğu 600 m olan kayak pistinde 2’nin tek sayı kuvvetlerine birer çubuk yerleştiriyor. Yarışmacılar yıktıkları ilk çubukta </a:t>
            </a:r>
            <a:r>
              <a:rPr lang="tr-TR" dirty="0" smtClean="0"/>
              <a:t>yarışı bitirmiş sayılıyorlar. </a:t>
            </a:r>
            <a:r>
              <a:rPr lang="tr-TR" dirty="0"/>
              <a:t>Geçtikleri en son çubuğun başlangıca uzaklığı kadar puan alıyorlar. Şimşek takımının 3 yarışmacısından biri 3. diğeri 4. çubuğu devirerek yarışma dışı kalıyor. Bir yarışmacısı yarışı tamamlıyor. Bulut takımının 3 yarışmacısından biri 2. çubuğu, diğeri ise 4. çubuğu devirerek yarışma dışı kalıyor ve diğer yarışmacı yarışmayı tamamlıyor. </a:t>
            </a:r>
            <a:r>
              <a:rPr lang="tr-TR" b="1" i="1" dirty="0"/>
              <a:t>Madalya hangi takıma verilmelidir</a:t>
            </a:r>
            <a:r>
              <a:rPr lang="tr-TR" dirty="0"/>
              <a:t>?</a:t>
            </a:r>
            <a:endParaRPr lang="en-US" dirty="0"/>
          </a:p>
          <a:p>
            <a:endParaRPr lang="en-US" dirty="0"/>
          </a:p>
        </p:txBody>
      </p:sp>
    </p:spTree>
    <p:extLst>
      <p:ext uri="{BB962C8B-B14F-4D97-AF65-F5344CB8AC3E}">
        <p14:creationId xmlns:p14="http://schemas.microsoft.com/office/powerpoint/2010/main" val="30500903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55420"/>
            <a:ext cx="8229600" cy="5748566"/>
          </a:xfrm>
        </p:spPr>
        <p:txBody>
          <a:bodyPr>
            <a:normAutofit fontScale="85000" lnSpcReduction="10000"/>
          </a:bodyPr>
          <a:lstStyle/>
          <a:p>
            <a:pPr marL="0" indent="0">
              <a:buNone/>
            </a:pPr>
            <a:r>
              <a:rPr lang="tr-TR" b="1" dirty="0"/>
              <a:t>6.Soruların Dili</a:t>
            </a:r>
            <a:endParaRPr lang="en-US" dirty="0"/>
          </a:p>
          <a:p>
            <a:pPr marL="0" indent="0">
              <a:buNone/>
            </a:pPr>
            <a:r>
              <a:rPr lang="tr-TR" dirty="0" smtClean="0"/>
              <a:t>	a</a:t>
            </a:r>
            <a:r>
              <a:rPr lang="tr-TR" dirty="0"/>
              <a:t>)Sorular her zaman bir problem değildir. Nitekim “okuryazarlık problemi” deyiminden ziyade “okuryazarlık sorusu” kelimesini kullanmaktayız. Bir grafikten anlam çıkararak çocuğunun gelişimini takip eden anne matematik okuryazarlığı becerisi gösteriyor demektir. </a:t>
            </a:r>
            <a:endParaRPr lang="en-US" dirty="0"/>
          </a:p>
          <a:p>
            <a:pPr marL="0" indent="0">
              <a:buNone/>
            </a:pPr>
            <a:r>
              <a:rPr lang="tr-TR" dirty="0" smtClean="0"/>
              <a:t>	b</a:t>
            </a:r>
            <a:r>
              <a:rPr lang="tr-TR" dirty="0"/>
              <a:t>)Matematik okuryazarlığı soruları </a:t>
            </a:r>
            <a:endParaRPr lang="tr-TR" dirty="0" smtClean="0"/>
          </a:p>
          <a:p>
            <a:pPr marL="0" indent="0">
              <a:buNone/>
            </a:pPr>
            <a:r>
              <a:rPr lang="tr-TR" b="1" dirty="0"/>
              <a:t>	</a:t>
            </a:r>
            <a:r>
              <a:rPr lang="tr-TR" b="1" dirty="0" smtClean="0"/>
              <a:t>hesaplayınız</a:t>
            </a:r>
            <a:r>
              <a:rPr lang="tr-TR" b="1" dirty="0"/>
              <a:t>, bulunuz, kaç lira tutar? </a:t>
            </a:r>
            <a:r>
              <a:rPr lang="tr-TR" b="1" dirty="0" smtClean="0"/>
              <a:t>Kaç saatte gidilir</a:t>
            </a:r>
            <a:r>
              <a:rPr lang="tr-TR" dirty="0" smtClean="0"/>
              <a:t>? </a:t>
            </a:r>
            <a:r>
              <a:rPr lang="tr-TR" dirty="0"/>
              <a:t>gibi fiiller yerine; </a:t>
            </a:r>
            <a:endParaRPr lang="tr-TR" dirty="0" smtClean="0"/>
          </a:p>
          <a:p>
            <a:pPr marL="0" indent="0">
              <a:buNone/>
            </a:pPr>
            <a:r>
              <a:rPr lang="tr-TR" b="1" dirty="0"/>
              <a:t>	</a:t>
            </a:r>
            <a:r>
              <a:rPr lang="tr-TR" b="1" dirty="0" smtClean="0"/>
              <a:t>uygun </a:t>
            </a:r>
            <a:r>
              <a:rPr lang="tr-TR" b="1" dirty="0"/>
              <a:t>mudur? hangisini tercih etmelidir? adil midir? yeterli zaman var mı? madalya kime verilmelidir</a:t>
            </a:r>
            <a:r>
              <a:rPr lang="tr-TR" dirty="0"/>
              <a:t>? gibi </a:t>
            </a:r>
            <a:r>
              <a:rPr lang="tr-TR" b="1" dirty="0"/>
              <a:t>yaşamsal fiillerle biter.</a:t>
            </a:r>
            <a:r>
              <a:rPr lang="tr-TR" dirty="0"/>
              <a:t> </a:t>
            </a:r>
            <a:endParaRPr lang="en-US" dirty="0"/>
          </a:p>
          <a:p>
            <a:endParaRPr lang="en-US" dirty="0"/>
          </a:p>
        </p:txBody>
      </p:sp>
    </p:spTree>
    <p:extLst>
      <p:ext uri="{BB962C8B-B14F-4D97-AF65-F5344CB8AC3E}">
        <p14:creationId xmlns:p14="http://schemas.microsoft.com/office/powerpoint/2010/main" val="447163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a:t>Konuşmanın </a:t>
            </a:r>
            <a:r>
              <a:rPr lang="tr-TR" dirty="0" smtClean="0"/>
              <a:t>Üç Ana Bileşeni </a:t>
            </a:r>
            <a:endParaRPr lang="en-US" b="1" dirty="0"/>
          </a:p>
        </p:txBody>
      </p:sp>
      <p:sp>
        <p:nvSpPr>
          <p:cNvPr id="5" name="Content Placeholder 4"/>
          <p:cNvSpPr>
            <a:spLocks noGrp="1"/>
          </p:cNvSpPr>
          <p:nvPr>
            <p:ph idx="1"/>
          </p:nvPr>
        </p:nvSpPr>
        <p:spPr/>
        <p:txBody>
          <a:bodyPr>
            <a:normAutofit/>
          </a:bodyPr>
          <a:lstStyle/>
          <a:p>
            <a:r>
              <a:rPr lang="tr-TR" b="1" dirty="0" smtClean="0"/>
              <a:t>Matematik okuryazarlığı nedir? </a:t>
            </a:r>
            <a:r>
              <a:rPr lang="tr-TR" dirty="0" smtClean="0"/>
              <a:t>Matematik öğretiminin gündemine nasıl oturmuştur? </a:t>
            </a:r>
          </a:p>
          <a:p>
            <a:pPr lvl="0"/>
            <a:r>
              <a:rPr lang="tr-TR" dirty="0" smtClean="0"/>
              <a:t>Matematik </a:t>
            </a:r>
            <a:r>
              <a:rPr lang="tr-TR" dirty="0"/>
              <a:t>okuryazarlığı </a:t>
            </a:r>
            <a:r>
              <a:rPr lang="tr-TR" dirty="0" smtClean="0"/>
              <a:t>sorularının özellikleri?  </a:t>
            </a:r>
            <a:r>
              <a:rPr lang="tr-TR" b="1" dirty="0"/>
              <a:t>Matematik okuryazarlığı sorusu nasıl yazılır?</a:t>
            </a:r>
            <a:endParaRPr lang="en-US" b="1" dirty="0" smtClean="0">
              <a:effectLst/>
            </a:endParaRPr>
          </a:p>
          <a:p>
            <a:pPr lvl="0"/>
            <a:r>
              <a:rPr lang="tr-TR" b="1" dirty="0" smtClean="0"/>
              <a:t>Ders içeriği ve işlenişi</a:t>
            </a:r>
            <a:r>
              <a:rPr lang="tr-TR" dirty="0" smtClean="0"/>
              <a:t>ni matematik okuryazarlığına uygun hale getirme</a:t>
            </a:r>
          </a:p>
          <a:p>
            <a:endParaRPr lang="en-US" dirty="0"/>
          </a:p>
        </p:txBody>
      </p:sp>
    </p:spTree>
    <p:extLst>
      <p:ext uri="{BB962C8B-B14F-4D97-AF65-F5344CB8AC3E}">
        <p14:creationId xmlns:p14="http://schemas.microsoft.com/office/powerpoint/2010/main" val="26317288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9491"/>
            <a:ext cx="8229600" cy="2149619"/>
          </a:xfrm>
        </p:spPr>
        <p:txBody>
          <a:bodyPr>
            <a:normAutofit fontScale="85000" lnSpcReduction="20000"/>
          </a:bodyPr>
          <a:lstStyle/>
          <a:p>
            <a:pPr>
              <a:buNone/>
            </a:pPr>
            <a:r>
              <a:rPr lang="tr-TR" b="1" dirty="0" smtClean="0"/>
              <a:t>7.Beceri Gerektirme</a:t>
            </a:r>
          </a:p>
          <a:p>
            <a:pPr>
              <a:buNone/>
            </a:pPr>
            <a:r>
              <a:rPr lang="tr-TR" dirty="0" smtClean="0"/>
              <a:t>	Matematik okuryazarlığı soruları özellikle problem karakterinde olanları bilginin hatırlanıp doğrudan kullanımı yerine, gerekli bilginin ne olduğuna karar verilip, uygun şekilde kullanımını gerektirirler.</a:t>
            </a:r>
          </a:p>
        </p:txBody>
      </p:sp>
      <p:pic>
        <p:nvPicPr>
          <p:cNvPr id="4098" name="Picture 2"/>
          <p:cNvPicPr>
            <a:picLocks noChangeAspect="1" noChangeArrowheads="1"/>
          </p:cNvPicPr>
          <p:nvPr/>
        </p:nvPicPr>
        <p:blipFill>
          <a:blip r:embed="rId2"/>
          <a:srcRect/>
          <a:stretch>
            <a:fillRect/>
          </a:stretch>
        </p:blipFill>
        <p:spPr bwMode="auto">
          <a:xfrm>
            <a:off x="6496050" y="3692237"/>
            <a:ext cx="2190750" cy="2447925"/>
          </a:xfrm>
          <a:prstGeom prst="rect">
            <a:avLst/>
          </a:prstGeom>
          <a:noFill/>
          <a:ln w="9525">
            <a:noFill/>
            <a:miter lim="800000"/>
            <a:headEnd/>
            <a:tailEnd/>
          </a:ln>
        </p:spPr>
      </p:pic>
      <p:sp>
        <p:nvSpPr>
          <p:cNvPr id="5" name="4 Metin kutusu"/>
          <p:cNvSpPr txBox="1"/>
          <p:nvPr/>
        </p:nvSpPr>
        <p:spPr>
          <a:xfrm>
            <a:off x="457200" y="2770910"/>
            <a:ext cx="5569527" cy="3693319"/>
          </a:xfrm>
          <a:prstGeom prst="rect">
            <a:avLst/>
          </a:prstGeom>
          <a:noFill/>
        </p:spPr>
        <p:txBody>
          <a:bodyPr wrap="square" rtlCol="0">
            <a:spAutoFit/>
          </a:bodyPr>
          <a:lstStyle/>
          <a:p>
            <a:pPr>
              <a:buNone/>
            </a:pPr>
            <a:r>
              <a:rPr lang="tr-TR" b="1" dirty="0" smtClean="0">
                <a:latin typeface="Comic Sans MS" pitchFamily="66" charset="0"/>
              </a:rPr>
              <a:t>Arazinin Kayıp Köşesi:</a:t>
            </a:r>
          </a:p>
          <a:p>
            <a:pPr>
              <a:buNone/>
            </a:pPr>
            <a:r>
              <a:rPr lang="tr-TR" dirty="0" smtClean="0">
                <a:latin typeface="Comic Sans MS" pitchFamily="66" charset="0"/>
              </a:rPr>
              <a:t>Şakir Bey, 400 TL ödeyerek şekilde görülen arazinin köşe noktalarına birer demir kazık çaktırıyor. Şekildeki planda 70, 72 ve 251 sayıları arazi köşe numaraları, çizgilerin üzerindeki </a:t>
            </a:r>
            <a:r>
              <a:rPr lang="pt-BR" dirty="0" smtClean="0">
                <a:latin typeface="Comic Sans MS" pitchFamily="66" charset="0"/>
              </a:rPr>
              <a:t>11 ve 13 ise, iki köşe arasındaki mesafenin m</a:t>
            </a:r>
            <a:r>
              <a:rPr lang="tr-TR" dirty="0" smtClean="0">
                <a:latin typeface="Comic Sans MS" pitchFamily="66" charset="0"/>
              </a:rPr>
              <a:t> cinsinden ölçüleridir. Bir satış işlemi sırasında 70 numaralı köşedeki demir kazığın kaybolduğu görülüyor. Yeniden ölçüm yaptırılabilir ama bunun maddi bir bedeli vardır. </a:t>
            </a:r>
            <a:r>
              <a:rPr lang="tr-TR" b="1" dirty="0" smtClean="0">
                <a:latin typeface="Comic Sans MS" pitchFamily="66" charset="0"/>
              </a:rPr>
              <a:t>Matematik becerilerinize dayanarak 70 numaradaki kazığın doğru yerini bulup işaretleyebilir misiniz?</a:t>
            </a:r>
          </a:p>
          <a:p>
            <a:endParaRPr lang="tr-T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11381" y="1856509"/>
            <a:ext cx="7148945" cy="2417618"/>
          </a:xfrm>
        </p:spPr>
        <p:txBody>
          <a:bodyPr>
            <a:normAutofit fontScale="77500" lnSpcReduction="20000"/>
          </a:bodyPr>
          <a:lstStyle/>
          <a:p>
            <a:pPr>
              <a:buNone/>
            </a:pPr>
            <a:r>
              <a:rPr lang="tr-TR" dirty="0" smtClean="0"/>
              <a:t>	</a:t>
            </a:r>
            <a:r>
              <a:rPr lang="tr-TR" b="1" dirty="0" smtClean="0"/>
              <a:t>Çözüm</a:t>
            </a:r>
            <a:r>
              <a:rPr lang="tr-TR" dirty="0" smtClean="0"/>
              <a:t>: Sorunun çözümü, üç kenarı verilen üçgen çizimidir KKK temel çizimi. Bir çivi, uzun bir ip ile bu ipi ölçebilecek bir metrelik cetvel yeterlidir.</a:t>
            </a:r>
          </a:p>
          <a:p>
            <a:pPr>
              <a:buNone/>
            </a:pPr>
            <a:r>
              <a:rPr lang="tr-TR" dirty="0"/>
              <a:t>	</a:t>
            </a:r>
            <a:r>
              <a:rPr lang="tr-TR" dirty="0" smtClean="0"/>
              <a:t> Bu basit becerinin kişiyi yeni masraftan kurtarması, matematiği değerli kılmaya yol açar.</a:t>
            </a:r>
            <a:endParaRPr lang="tr-T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1"/>
          <p:cNvPicPr/>
          <p:nvPr/>
        </p:nvPicPr>
        <p:blipFill>
          <a:blip r:embed="rId2" cstate="print"/>
          <a:stretch>
            <a:fillRect/>
          </a:stretch>
        </p:blipFill>
        <p:spPr>
          <a:xfrm>
            <a:off x="1452301" y="516055"/>
            <a:ext cx="6549766" cy="5696767"/>
          </a:xfrm>
          <a:prstGeom prst="rect">
            <a:avLst/>
          </a:prstGeom>
        </p:spPr>
      </p:pic>
    </p:spTree>
    <p:extLst>
      <p:ext uri="{BB962C8B-B14F-4D97-AF65-F5344CB8AC3E}">
        <p14:creationId xmlns:p14="http://schemas.microsoft.com/office/powerpoint/2010/main" val="18919344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9222"/>
            <a:ext cx="8229600" cy="6138334"/>
          </a:xfrm>
        </p:spPr>
        <p:txBody>
          <a:bodyPr/>
          <a:lstStyle/>
          <a:p>
            <a:pPr marL="0" indent="0">
              <a:buNone/>
            </a:pPr>
            <a:r>
              <a:rPr lang="tr-TR" b="1" dirty="0"/>
              <a:t>3.Matematik </a:t>
            </a:r>
            <a:r>
              <a:rPr lang="tr-TR" b="1" dirty="0" smtClean="0"/>
              <a:t>okuryazarlığı için </a:t>
            </a:r>
            <a:r>
              <a:rPr lang="tr-TR" b="1" dirty="0"/>
              <a:t>öğretim içeriği ve işlenişi nasıl olmalıdır?</a:t>
            </a:r>
            <a:endParaRPr lang="en-US" dirty="0"/>
          </a:p>
          <a:p>
            <a:endParaRPr lang="en-US" dirty="0"/>
          </a:p>
        </p:txBody>
      </p:sp>
      <p:pic>
        <p:nvPicPr>
          <p:cNvPr id="4" name="Picture 3" descr="Sistem Dosyaları:Users:macbook:Desktop:Ekran Resmi 2020-08-17 13.58.4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3152" y="1891155"/>
            <a:ext cx="6212993" cy="1918845"/>
          </a:xfrm>
          <a:prstGeom prst="rect">
            <a:avLst/>
          </a:prstGeom>
          <a:noFill/>
          <a:ln>
            <a:noFill/>
          </a:ln>
        </p:spPr>
      </p:pic>
      <p:sp>
        <p:nvSpPr>
          <p:cNvPr id="5" name="4 Metin kutusu"/>
          <p:cNvSpPr txBox="1"/>
          <p:nvPr/>
        </p:nvSpPr>
        <p:spPr>
          <a:xfrm>
            <a:off x="637309" y="4031673"/>
            <a:ext cx="7758545" cy="2585323"/>
          </a:xfrm>
          <a:prstGeom prst="rect">
            <a:avLst/>
          </a:prstGeom>
          <a:noFill/>
        </p:spPr>
        <p:txBody>
          <a:bodyPr wrap="square" rtlCol="0">
            <a:spAutoFit/>
          </a:bodyPr>
          <a:lstStyle/>
          <a:p>
            <a:pPr lvl="0"/>
            <a:r>
              <a:rPr lang="tr-TR" dirty="0" smtClean="0">
                <a:latin typeface="Comic Sans MS" pitchFamily="66" charset="0"/>
              </a:rPr>
              <a:t>1-Modelleme (Matematikleştirme)</a:t>
            </a:r>
          </a:p>
          <a:p>
            <a:pPr lvl="0"/>
            <a:r>
              <a:rPr lang="tr-TR" dirty="0" smtClean="0">
                <a:latin typeface="Comic Sans MS" pitchFamily="66" charset="0"/>
              </a:rPr>
              <a:t>2-Problem kurma ve çözme becerisi</a:t>
            </a:r>
          </a:p>
          <a:p>
            <a:pPr lvl="0"/>
            <a:r>
              <a:rPr lang="tr-TR" dirty="0" smtClean="0">
                <a:latin typeface="Comic Sans MS" pitchFamily="66" charset="0"/>
              </a:rPr>
              <a:t>3-Muhakeme etme</a:t>
            </a:r>
          </a:p>
          <a:p>
            <a:pPr lvl="0"/>
            <a:endParaRPr lang="tr-TR" dirty="0" smtClean="0">
              <a:latin typeface="Comic Sans MS" pitchFamily="66" charset="0"/>
            </a:endParaRPr>
          </a:p>
          <a:p>
            <a:pPr lvl="0"/>
            <a:r>
              <a:rPr lang="tr-TR" dirty="0" smtClean="0">
                <a:latin typeface="Comic Sans MS" pitchFamily="66" charset="0"/>
              </a:rPr>
              <a:t>4-Temsil etme</a:t>
            </a:r>
          </a:p>
          <a:p>
            <a:pPr lvl="0"/>
            <a:r>
              <a:rPr lang="tr-TR" dirty="0" smtClean="0">
                <a:latin typeface="Comic Sans MS" pitchFamily="66" charset="0"/>
              </a:rPr>
              <a:t>5-İletişim</a:t>
            </a:r>
          </a:p>
          <a:p>
            <a:pPr lvl="0"/>
            <a:r>
              <a:rPr lang="tr-TR" dirty="0" smtClean="0">
                <a:latin typeface="Comic Sans MS" pitchFamily="66" charset="0"/>
              </a:rPr>
              <a:t>6-</a:t>
            </a:r>
            <a:r>
              <a:rPr lang="tr-TR" dirty="0" err="1" smtClean="0">
                <a:latin typeface="Comic Sans MS" pitchFamily="66" charset="0"/>
              </a:rPr>
              <a:t>Formal</a:t>
            </a:r>
            <a:r>
              <a:rPr lang="tr-TR" dirty="0" smtClean="0">
                <a:latin typeface="Comic Sans MS" pitchFamily="66" charset="0"/>
              </a:rPr>
              <a:t>, teknik dil ve işlemleri kullanma</a:t>
            </a:r>
          </a:p>
          <a:p>
            <a:pPr lvl="0"/>
            <a:r>
              <a:rPr lang="tr-TR" dirty="0" smtClean="0">
                <a:latin typeface="Comic Sans MS" pitchFamily="66" charset="0"/>
              </a:rPr>
              <a:t>7-Matematiksel araç ve gereçleri kullanma</a:t>
            </a:r>
          </a:p>
          <a:p>
            <a:endParaRPr lang="tr-TR" dirty="0">
              <a:latin typeface="Comic Sans MS" pitchFamily="66" charset="0"/>
            </a:endParaRPr>
          </a:p>
        </p:txBody>
      </p:sp>
      <p:cxnSp>
        <p:nvCxnSpPr>
          <p:cNvPr id="7" name="6 Düz Bağlayıcı"/>
          <p:cNvCxnSpPr/>
          <p:nvPr/>
        </p:nvCxnSpPr>
        <p:spPr>
          <a:xfrm>
            <a:off x="637309" y="5043055"/>
            <a:ext cx="42672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0302813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743222"/>
          </a:xfrm>
        </p:spPr>
        <p:txBody>
          <a:bodyPr>
            <a:normAutofit fontScale="92500" lnSpcReduction="20000"/>
          </a:bodyPr>
          <a:lstStyle/>
          <a:p>
            <a:r>
              <a:rPr lang="tr-TR" dirty="0"/>
              <a:t>Bugün matematik “</a:t>
            </a:r>
            <a:r>
              <a:rPr lang="tr-TR" b="1" dirty="0"/>
              <a:t>realitenin modellenmesini temel alan, anlamlandırma ve problem çözme sonucunda oluşan bilgi ve yine bu süreç içinde gelişen beceriler” </a:t>
            </a:r>
            <a:r>
              <a:rPr lang="tr-TR" dirty="0"/>
              <a:t>şeklinde anlaşılmaktadır. Bu tanımda REALİTE, MODELLEME, ANLAMLANDIRMA, BİLGİ, BECERİ, YETERLİK kavramları dikkat çekiyor. O halde matematik öğretiminde bu kavramlar baskın olmalıdır. </a:t>
            </a:r>
            <a:endParaRPr lang="en-US" dirty="0"/>
          </a:p>
          <a:p>
            <a:r>
              <a:rPr lang="tr-TR" dirty="0"/>
              <a:t>İkinci temel referans öğrenme kuramlarıdır. Bunların başında </a:t>
            </a:r>
            <a:r>
              <a:rPr lang="tr-TR" b="1" dirty="0" err="1"/>
              <a:t>Yapılandırmacı</a:t>
            </a:r>
            <a:r>
              <a:rPr lang="tr-TR" b="1" dirty="0"/>
              <a:t> Öğrenme Kuramı</a:t>
            </a:r>
            <a:r>
              <a:rPr lang="tr-TR" dirty="0"/>
              <a:t> ve </a:t>
            </a:r>
            <a:r>
              <a:rPr lang="tr-TR" b="1" dirty="0" err="1"/>
              <a:t>Realistik</a:t>
            </a:r>
            <a:r>
              <a:rPr lang="tr-TR" b="1" dirty="0"/>
              <a:t> Matematik Eğitimi</a:t>
            </a:r>
            <a:r>
              <a:rPr lang="tr-TR" dirty="0"/>
              <a:t> gelmektedir. </a:t>
            </a:r>
            <a:endParaRPr lang="en-US" dirty="0"/>
          </a:p>
          <a:p>
            <a:endParaRPr lang="en-US" dirty="0"/>
          </a:p>
        </p:txBody>
      </p:sp>
    </p:spTree>
    <p:extLst>
      <p:ext uri="{BB962C8B-B14F-4D97-AF65-F5344CB8AC3E}">
        <p14:creationId xmlns:p14="http://schemas.microsoft.com/office/powerpoint/2010/main" val="21762128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9112"/>
            <a:ext cx="8229600" cy="5477052"/>
          </a:xfrm>
        </p:spPr>
        <p:txBody>
          <a:bodyPr>
            <a:normAutofit lnSpcReduction="10000"/>
          </a:bodyPr>
          <a:lstStyle/>
          <a:p>
            <a:r>
              <a:rPr lang="en-US" b="1" dirty="0" err="1" smtClean="0"/>
              <a:t>Yapılandırmacı</a:t>
            </a:r>
            <a:r>
              <a:rPr lang="en-US" b="1" dirty="0" smtClean="0"/>
              <a:t> </a:t>
            </a:r>
            <a:r>
              <a:rPr lang="en-US" b="1" dirty="0" err="1" smtClean="0"/>
              <a:t>Öğrenme</a:t>
            </a:r>
            <a:endParaRPr lang="en-US" b="1" dirty="0" smtClean="0"/>
          </a:p>
          <a:p>
            <a:pPr marL="0" indent="0">
              <a:buNone/>
            </a:pPr>
            <a:r>
              <a:rPr lang="tr-TR" dirty="0"/>
              <a:t>1. Bilgi; birey tarafından pasif olarak alınmaz, bireyin aktif olduğu kendi kontrolünde gerçekleştirdiği bilişsel bir eylemin sonucunda oluşur. </a:t>
            </a:r>
            <a:endParaRPr lang="en-US" dirty="0"/>
          </a:p>
          <a:p>
            <a:pPr marL="0" indent="0">
              <a:buNone/>
            </a:pPr>
            <a:r>
              <a:rPr lang="tr-TR" dirty="0"/>
              <a:t>2. Öğrenme (bilgi edinme) , bir adaptasyon sürecidir. </a:t>
            </a:r>
            <a:endParaRPr lang="en-US" dirty="0"/>
          </a:p>
          <a:p>
            <a:pPr marL="0" indent="0">
              <a:buNone/>
            </a:pPr>
            <a:r>
              <a:rPr lang="tr-TR" dirty="0"/>
              <a:t>3. Öğrenme özneldir; nesnel değildir, yani herkes kendine özgü biçimde öğrenir. </a:t>
            </a:r>
            <a:endParaRPr lang="en-US" dirty="0"/>
          </a:p>
          <a:p>
            <a:pPr marL="0" indent="0">
              <a:buNone/>
            </a:pPr>
            <a:r>
              <a:rPr lang="tr-TR" dirty="0"/>
              <a:t>4. Öğrenme; sosyal etkileşim, kültür ve dilden etkilenen bir süreçtir. </a:t>
            </a:r>
            <a:endParaRPr lang="en-US" dirty="0"/>
          </a:p>
          <a:p>
            <a:endParaRPr lang="en-US" b="1" dirty="0"/>
          </a:p>
        </p:txBody>
      </p:sp>
    </p:spTree>
    <p:extLst>
      <p:ext uri="{BB962C8B-B14F-4D97-AF65-F5344CB8AC3E}">
        <p14:creationId xmlns:p14="http://schemas.microsoft.com/office/powerpoint/2010/main" val="40195408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1557"/>
            <a:ext cx="8229600" cy="3217332"/>
          </a:xfrm>
        </p:spPr>
        <p:txBody>
          <a:bodyPr>
            <a:normAutofit fontScale="77500" lnSpcReduction="20000"/>
          </a:bodyPr>
          <a:lstStyle/>
          <a:p>
            <a:r>
              <a:rPr lang="tr-TR" b="1" dirty="0"/>
              <a:t>Gerçekçi Matematik Eğitimi </a:t>
            </a:r>
            <a:endParaRPr lang="en-US" dirty="0"/>
          </a:p>
          <a:p>
            <a:pPr marL="0" indent="0">
              <a:buNone/>
            </a:pPr>
            <a:r>
              <a:rPr lang="tr-TR" dirty="0"/>
              <a:t>Gerçekçi Matematik Eğitimi’nin (</a:t>
            </a:r>
            <a:r>
              <a:rPr lang="tr-TR" dirty="0" err="1"/>
              <a:t>Realistic</a:t>
            </a:r>
            <a:r>
              <a:rPr lang="tr-TR" dirty="0"/>
              <a:t> </a:t>
            </a:r>
            <a:r>
              <a:rPr lang="tr-TR" dirty="0" err="1"/>
              <a:t>Mathematics</a:t>
            </a:r>
            <a:r>
              <a:rPr lang="tr-TR" dirty="0"/>
              <a:t> </a:t>
            </a:r>
            <a:r>
              <a:rPr lang="tr-TR" dirty="0" err="1"/>
              <a:t>Education</a:t>
            </a:r>
            <a:r>
              <a:rPr lang="tr-TR" dirty="0"/>
              <a:t> – RME) kurucusu Hollandalı matematikçi </a:t>
            </a:r>
            <a:r>
              <a:rPr lang="tr-TR" dirty="0" err="1"/>
              <a:t>Hans</a:t>
            </a:r>
            <a:r>
              <a:rPr lang="tr-TR" dirty="0"/>
              <a:t> </a:t>
            </a:r>
            <a:r>
              <a:rPr lang="tr-TR" dirty="0" err="1"/>
              <a:t>Freudenthal</a:t>
            </a:r>
            <a:r>
              <a:rPr lang="tr-TR" dirty="0"/>
              <a:t>(1905-1990) tarihte matematiğin gerçek hayat problemleri ile başladığını, gerçek hayatın </a:t>
            </a:r>
            <a:r>
              <a:rPr lang="tr-TR" dirty="0" err="1"/>
              <a:t>matematikleştirildiğini</a:t>
            </a:r>
            <a:r>
              <a:rPr lang="tr-TR" dirty="0"/>
              <a:t> daha sonra </a:t>
            </a:r>
            <a:r>
              <a:rPr lang="tr-TR" dirty="0" err="1"/>
              <a:t>formal</a:t>
            </a:r>
            <a:r>
              <a:rPr lang="tr-TR" dirty="0"/>
              <a:t> matematik bilgiye ulaşıldığını ileri sürerek, önce </a:t>
            </a:r>
            <a:r>
              <a:rPr lang="tr-TR" dirty="0" err="1"/>
              <a:t>formal</a:t>
            </a:r>
            <a:r>
              <a:rPr lang="tr-TR" dirty="0"/>
              <a:t> matematik bilgiyi verip arkasından uygulamaya geçme şeklindeki geleneksel öğrenmenin anti didaktik olduğunu belirtmiştir. </a:t>
            </a: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en-US" dirty="0"/>
          </a:p>
        </p:txBody>
      </p:sp>
      <p:pic>
        <p:nvPicPr>
          <p:cNvPr id="4" name="Resim 1"/>
          <p:cNvPicPr/>
          <p:nvPr/>
        </p:nvPicPr>
        <p:blipFill>
          <a:blip r:embed="rId2" cstate="print"/>
          <a:srcRect/>
          <a:stretch>
            <a:fillRect/>
          </a:stretch>
        </p:blipFill>
        <p:spPr bwMode="auto">
          <a:xfrm>
            <a:off x="1156934" y="3937635"/>
            <a:ext cx="3076575" cy="1776730"/>
          </a:xfrm>
          <a:prstGeom prst="rect">
            <a:avLst/>
          </a:prstGeom>
          <a:noFill/>
          <a:ln w="9525">
            <a:noFill/>
            <a:miter lim="800000"/>
            <a:headEnd/>
            <a:tailEnd/>
          </a:ln>
        </p:spPr>
      </p:pic>
      <p:pic>
        <p:nvPicPr>
          <p:cNvPr id="5" name="Resim 2"/>
          <p:cNvPicPr/>
          <p:nvPr/>
        </p:nvPicPr>
        <p:blipFill>
          <a:blip r:embed="rId3" cstate="print"/>
          <a:srcRect/>
          <a:stretch>
            <a:fillRect/>
          </a:stretch>
        </p:blipFill>
        <p:spPr bwMode="auto">
          <a:xfrm>
            <a:off x="4571999" y="3795890"/>
            <a:ext cx="3287890" cy="1918476"/>
          </a:xfrm>
          <a:prstGeom prst="rect">
            <a:avLst/>
          </a:prstGeom>
          <a:noFill/>
          <a:ln w="9525">
            <a:noFill/>
            <a:miter lim="800000"/>
            <a:headEnd/>
            <a:tailEnd/>
          </a:ln>
        </p:spPr>
      </p:pic>
    </p:spTree>
    <p:extLst>
      <p:ext uri="{BB962C8B-B14F-4D97-AF65-F5344CB8AC3E}">
        <p14:creationId xmlns:p14="http://schemas.microsoft.com/office/powerpoint/2010/main" val="17235431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9111"/>
            <a:ext cx="8229600" cy="5714999"/>
          </a:xfrm>
        </p:spPr>
        <p:txBody>
          <a:bodyPr>
            <a:normAutofit fontScale="92500" lnSpcReduction="10000"/>
          </a:bodyPr>
          <a:lstStyle/>
          <a:p>
            <a:r>
              <a:rPr lang="tr-TR" b="1" dirty="0"/>
              <a:t>Etkinlik Kavramı </a:t>
            </a:r>
            <a:endParaRPr lang="en-US" dirty="0"/>
          </a:p>
          <a:p>
            <a:pPr marL="0" indent="0">
              <a:buNone/>
            </a:pPr>
            <a:r>
              <a:rPr lang="tr-TR" dirty="0"/>
              <a:t>Matematik derslerinde kullanılan etkinlik, ardı sıra yapılan bir eylemler bütününden farklıdır. Bir etkinlikte aşağıdaki dört özelliğin olması gerekir. Bunlar;</a:t>
            </a:r>
            <a:endParaRPr lang="en-US" dirty="0"/>
          </a:p>
          <a:p>
            <a:pPr marL="0" indent="0">
              <a:buNone/>
            </a:pPr>
            <a:r>
              <a:rPr lang="tr-TR" dirty="0"/>
              <a:t>1. Öğrenme etkinliği </a:t>
            </a:r>
            <a:r>
              <a:rPr lang="tr-TR" b="1" dirty="0"/>
              <a:t>öğrencinin sahiplik edebileceği </a:t>
            </a:r>
            <a:r>
              <a:rPr lang="tr-TR" dirty="0"/>
              <a:t>bir çalışma olmadır, </a:t>
            </a:r>
            <a:endParaRPr lang="en-US" dirty="0"/>
          </a:p>
          <a:p>
            <a:pPr marL="0" indent="0">
              <a:buNone/>
            </a:pPr>
            <a:r>
              <a:rPr lang="tr-TR" dirty="0"/>
              <a:t>2. Öğrenci öğrenme sırasında arkadaşları ve öğretmeni ile konu üzerinde tartışabilmelidir, </a:t>
            </a:r>
            <a:endParaRPr lang="en-US" dirty="0"/>
          </a:p>
          <a:p>
            <a:pPr marL="0" indent="0">
              <a:buNone/>
            </a:pPr>
            <a:r>
              <a:rPr lang="tr-TR" dirty="0"/>
              <a:t>3. Öğrenci ne yaptığını açıklayabilmelidir, </a:t>
            </a:r>
            <a:endParaRPr lang="en-US" dirty="0"/>
          </a:p>
          <a:p>
            <a:pPr marL="0" indent="0">
              <a:buNone/>
            </a:pPr>
            <a:r>
              <a:rPr lang="tr-TR" dirty="0"/>
              <a:t>4. Öğrenme olayı </a:t>
            </a:r>
            <a:r>
              <a:rPr lang="tr-TR" b="1" dirty="0"/>
              <a:t>zihinsel bir karmaşayı </a:t>
            </a:r>
            <a:r>
              <a:rPr lang="tr-TR" dirty="0"/>
              <a:t>ortadan kaldırabilecek bir nitelikte olmalıdır. </a:t>
            </a:r>
            <a:endParaRPr lang="en-US" dirty="0"/>
          </a:p>
          <a:p>
            <a:endParaRPr lang="en-US" dirty="0"/>
          </a:p>
        </p:txBody>
      </p:sp>
    </p:spTree>
    <p:extLst>
      <p:ext uri="{BB962C8B-B14F-4D97-AF65-F5344CB8AC3E}">
        <p14:creationId xmlns:p14="http://schemas.microsoft.com/office/powerpoint/2010/main" val="20326117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1556"/>
            <a:ext cx="8229600" cy="5674607"/>
          </a:xfrm>
        </p:spPr>
        <p:txBody>
          <a:bodyPr>
            <a:normAutofit fontScale="70000" lnSpcReduction="20000"/>
          </a:bodyPr>
          <a:lstStyle/>
          <a:p>
            <a:pPr marL="0" indent="0">
              <a:buNone/>
            </a:pPr>
            <a:r>
              <a:rPr lang="tr-TR" b="1" dirty="0" err="1"/>
              <a:t>Etk</a:t>
            </a:r>
            <a:r>
              <a:rPr lang="tr-TR" b="1" dirty="0"/>
              <a:t>:</a:t>
            </a:r>
            <a:r>
              <a:rPr lang="tr-TR" dirty="0"/>
              <a:t> Amaca Uygun Silindir Yapma</a:t>
            </a:r>
            <a:endParaRPr lang="en-US" dirty="0"/>
          </a:p>
          <a:p>
            <a:pPr marL="0" indent="0">
              <a:buNone/>
            </a:pPr>
            <a:r>
              <a:rPr lang="tr-TR" b="1" i="1" dirty="0"/>
              <a:t>Materyal: </a:t>
            </a:r>
            <a:r>
              <a:rPr lang="tr-TR" dirty="0"/>
              <a:t>Karton, koli bandı, makas, kuru bakliyat, yapıştırıcı </a:t>
            </a:r>
            <a:endParaRPr lang="en-US" dirty="0"/>
          </a:p>
          <a:p>
            <a:pPr marL="0" indent="0">
              <a:buNone/>
            </a:pPr>
            <a:r>
              <a:rPr lang="tr-TR" dirty="0"/>
              <a:t>-A4 veya A4 boyutlarda iki kartonu (18 cm x 30 cm olabilir.) kenarları boyunca kıvırarak farklı iki silindir yapınız. Kenarları üst üste taşmayacak şekilde katlayınız ve koli bandı ile silindirleri sabitleyiniz. </a:t>
            </a:r>
            <a:endParaRPr lang="en-US" dirty="0"/>
          </a:p>
          <a:p>
            <a:pPr marL="0" indent="0">
              <a:buNone/>
            </a:pPr>
            <a:r>
              <a:rPr lang="tr-TR" dirty="0"/>
              <a:t>-Hangisinin daha çok bakliyat alacağını tahmin ediniz ve tahmininizi bir yere not ediniz. </a:t>
            </a:r>
            <a:endParaRPr lang="en-US" dirty="0"/>
          </a:p>
          <a:p>
            <a:pPr marL="0" indent="0">
              <a:buNone/>
            </a:pPr>
            <a:r>
              <a:rPr lang="tr-TR" dirty="0"/>
              <a:t>-Kuru bakliyat doldurarak hacimlerini karşılaştırınız</a:t>
            </a:r>
            <a:r>
              <a:rPr lang="tr-TR" dirty="0" smtClean="0"/>
              <a:t>.</a:t>
            </a:r>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r>
              <a:rPr lang="tr-TR" dirty="0" smtClean="0"/>
              <a:t> </a:t>
            </a:r>
            <a:endParaRPr lang="en-US" dirty="0"/>
          </a:p>
          <a:p>
            <a:pPr marL="0" indent="0">
              <a:buNone/>
            </a:pPr>
            <a:r>
              <a:rPr lang="tr-TR" dirty="0"/>
              <a:t>-π=3 alarak her iki silindirin hacmini hesaplayınız. Ulaştığınız sonucu tartışınız. </a:t>
            </a:r>
            <a:endParaRPr lang="en-US" dirty="0"/>
          </a:p>
        </p:txBody>
      </p:sp>
      <p:pic>
        <p:nvPicPr>
          <p:cNvPr id="4" name="Resim 3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9554" y="3352800"/>
            <a:ext cx="2562225" cy="1693349"/>
          </a:xfrm>
          <a:prstGeom prst="rect">
            <a:avLst/>
          </a:prstGeom>
          <a:noFill/>
          <a:ln>
            <a:noFill/>
          </a:ln>
        </p:spPr>
      </p:pic>
    </p:spTree>
    <p:extLst>
      <p:ext uri="{BB962C8B-B14F-4D97-AF65-F5344CB8AC3E}">
        <p14:creationId xmlns:p14="http://schemas.microsoft.com/office/powerpoint/2010/main" val="28971257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srcRect/>
          <a:stretch>
            <a:fillRect/>
          </a:stretch>
        </p:blipFill>
        <p:spPr bwMode="auto">
          <a:xfrm>
            <a:off x="1206374" y="581891"/>
            <a:ext cx="7053968" cy="52235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91564"/>
            <a:ext cx="8229600" cy="5634599"/>
          </a:xfrm>
        </p:spPr>
        <p:txBody>
          <a:bodyPr>
            <a:normAutofit fontScale="85000" lnSpcReduction="10000"/>
          </a:bodyPr>
          <a:lstStyle/>
          <a:p>
            <a:pPr marL="0" indent="0">
              <a:buNone/>
            </a:pPr>
            <a:r>
              <a:rPr lang="tr-TR" b="1" dirty="0"/>
              <a:t>1.Matematik okuryazarlığı nedir?</a:t>
            </a:r>
            <a:endParaRPr lang="en-US" dirty="0"/>
          </a:p>
          <a:p>
            <a:pPr marL="0" indent="0">
              <a:buNone/>
            </a:pPr>
            <a:endParaRPr lang="tr-TR" dirty="0" smtClean="0"/>
          </a:p>
          <a:p>
            <a:pPr marL="0" indent="0">
              <a:buNone/>
            </a:pPr>
            <a:r>
              <a:rPr lang="tr-TR" dirty="0" smtClean="0"/>
              <a:t>Ekonomik </a:t>
            </a:r>
            <a:r>
              <a:rPr lang="tr-TR" dirty="0"/>
              <a:t>Kalkınma İşbirliği Örgütü (OECD) matematik okuryazarlığını </a:t>
            </a:r>
            <a:r>
              <a:rPr lang="tr-TR" b="1" dirty="0"/>
              <a:t>bireylerin çeşitli kapsam ve içeriklere yönelik olarak formülleştirebilme, matematiği işe koşabilme ve yorumlayabilme kapasitesi olarak tanımlanmaktadır. </a:t>
            </a:r>
            <a:endParaRPr lang="tr-TR" b="1" dirty="0" smtClean="0"/>
          </a:p>
          <a:p>
            <a:pPr marL="0" indent="0">
              <a:buNone/>
            </a:pPr>
            <a:r>
              <a:rPr lang="tr-TR" dirty="0" smtClean="0"/>
              <a:t>OECD ayrıca matematik okuryazarlığının </a:t>
            </a:r>
            <a:r>
              <a:rPr lang="tr-TR" b="1" dirty="0"/>
              <a:t>bireylerin matematiğin dünyadaki rolünü fark </a:t>
            </a:r>
            <a:r>
              <a:rPr lang="tr-TR" b="1" dirty="0" smtClean="0"/>
              <a:t>etmelerine, bireylerin sağlam </a:t>
            </a:r>
            <a:r>
              <a:rPr lang="tr-TR" b="1" dirty="0"/>
              <a:t>dayanakları olan yargı ve </a:t>
            </a:r>
            <a:r>
              <a:rPr lang="tr-TR" b="1" dirty="0" smtClean="0"/>
              <a:t>kararlar</a:t>
            </a:r>
            <a:r>
              <a:rPr lang="tr-TR" dirty="0" smtClean="0"/>
              <a:t> vermelerine </a:t>
            </a:r>
            <a:r>
              <a:rPr lang="tr-TR" dirty="0"/>
              <a:t>yardımcı olduğunu </a:t>
            </a:r>
            <a:r>
              <a:rPr lang="tr-TR" dirty="0" smtClean="0"/>
              <a:t>belirtmektedir.</a:t>
            </a:r>
            <a:endParaRPr lang="tr-TR" b="1" dirty="0"/>
          </a:p>
          <a:p>
            <a:pPr marL="0" indent="0" algn="r">
              <a:buNone/>
            </a:pPr>
            <a:r>
              <a:rPr lang="tr-TR" b="1" dirty="0" smtClean="0"/>
              <a:t>Öğrendiğin sana kalsın, yapabildiğini söyle.</a:t>
            </a:r>
            <a:endParaRPr lang="en-US" dirty="0"/>
          </a:p>
        </p:txBody>
      </p:sp>
    </p:spTree>
    <p:extLst>
      <p:ext uri="{BB962C8B-B14F-4D97-AF65-F5344CB8AC3E}">
        <p14:creationId xmlns:p14="http://schemas.microsoft.com/office/powerpoint/2010/main" val="40023571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9112"/>
            <a:ext cx="8229600" cy="5477052"/>
          </a:xfrm>
        </p:spPr>
        <p:txBody>
          <a:bodyPr>
            <a:normAutofit fontScale="77500" lnSpcReduction="20000"/>
          </a:bodyPr>
          <a:lstStyle/>
          <a:p>
            <a:r>
              <a:rPr lang="tr-TR" b="1" dirty="0"/>
              <a:t>Etkinlik: Aramızda en iyi ağırlık tahmini yapan kim?</a:t>
            </a:r>
            <a:endParaRPr lang="en-US" dirty="0"/>
          </a:p>
          <a:p>
            <a:pPr marL="0" lvl="0" indent="0">
              <a:buNone/>
            </a:pPr>
            <a:r>
              <a:rPr lang="tr-TR" dirty="0"/>
              <a:t>Sema, Münteha, Yıldız’ın tahminlerini karşılaştıralım.</a:t>
            </a:r>
            <a:endParaRPr lang="en-US" dirty="0" smtClean="0">
              <a:effectLst/>
            </a:endParaRPr>
          </a:p>
          <a:p>
            <a:pPr marL="0" indent="0">
              <a:buNone/>
            </a:pPr>
            <a:r>
              <a:rPr lang="tr-TR" dirty="0"/>
              <a:t>-Ağırlıklarını bilmediğimiz üç arkadaşımızın ağırlıklarını tahmin etsinler</a:t>
            </a:r>
            <a:r>
              <a:rPr lang="tr-TR" dirty="0" smtClean="0"/>
              <a:t>.</a:t>
            </a:r>
          </a:p>
          <a:p>
            <a:pPr marL="0" indent="0">
              <a:buNone/>
            </a:pPr>
            <a:endParaRPr lang="tr-TR" dirty="0"/>
          </a:p>
          <a:p>
            <a:pPr marL="0" indent="0">
              <a:buNone/>
            </a:pPr>
            <a:endParaRPr lang="tr-TR" dirty="0" smtClean="0"/>
          </a:p>
          <a:p>
            <a:pPr marL="0" indent="0">
              <a:buNone/>
            </a:pPr>
            <a:endParaRPr lang="tr-TR" dirty="0"/>
          </a:p>
          <a:p>
            <a:pPr marL="0" indent="0">
              <a:buNone/>
            </a:pPr>
            <a:endParaRPr lang="en-US" dirty="0"/>
          </a:p>
          <a:p>
            <a:pPr marL="0" indent="0">
              <a:buNone/>
            </a:pPr>
            <a:endParaRPr lang="tr-TR" dirty="0" smtClean="0"/>
          </a:p>
          <a:p>
            <a:pPr marL="0" indent="0">
              <a:buNone/>
            </a:pPr>
            <a:r>
              <a:rPr lang="tr-TR" dirty="0" smtClean="0"/>
              <a:t>-</a:t>
            </a:r>
            <a:r>
              <a:rPr lang="tr-TR" dirty="0"/>
              <a:t>Remzi, Selim ve Şahin’in gerçek ağırlıkları sırayla 65,  70, 80 kg olduğuna göre farkları tabloya yazalım</a:t>
            </a:r>
            <a:r>
              <a:rPr lang="tr-TR" dirty="0" smtClean="0"/>
              <a:t>.</a:t>
            </a:r>
            <a:endParaRPr lang="en-US" dirty="0"/>
          </a:p>
          <a:p>
            <a:pPr marL="0" indent="0">
              <a:buNone/>
            </a:pPr>
            <a:r>
              <a:rPr lang="tr-TR" dirty="0" smtClean="0"/>
              <a:t>-</a:t>
            </a:r>
            <a:r>
              <a:rPr lang="tr-TR" dirty="0"/>
              <a:t>Neden negatif değerleri pozitif aldınız?</a:t>
            </a:r>
            <a:endParaRPr lang="en-US" dirty="0"/>
          </a:p>
          <a:p>
            <a:pPr marL="0" indent="0">
              <a:buNone/>
            </a:pPr>
            <a:r>
              <a:rPr lang="tr-TR" dirty="0"/>
              <a:t>-En iyi tahmin eden Sema, neden?</a:t>
            </a:r>
            <a:endParaRPr lang="en-US" dirty="0"/>
          </a:p>
          <a:p>
            <a:endParaRPr lang="en-US" dirty="0"/>
          </a:p>
        </p:txBody>
      </p:sp>
      <p:pic>
        <p:nvPicPr>
          <p:cNvPr id="4" name="Picture 3" descr="Ekran Resmi 2021-01-26 15.58.3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555" y="2386432"/>
            <a:ext cx="3711222" cy="1844566"/>
          </a:xfrm>
          <a:prstGeom prst="rect">
            <a:avLst/>
          </a:prstGeom>
        </p:spPr>
      </p:pic>
      <p:pic>
        <p:nvPicPr>
          <p:cNvPr id="5" name="Picture 4" descr="Ekran Resmi 2021-01-26 15.58.4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7072" y="2386432"/>
            <a:ext cx="4976928" cy="1761067"/>
          </a:xfrm>
          <a:prstGeom prst="rect">
            <a:avLst/>
          </a:prstGeom>
        </p:spPr>
      </p:pic>
    </p:spTree>
    <p:extLst>
      <p:ext uri="{BB962C8B-B14F-4D97-AF65-F5344CB8AC3E}">
        <p14:creationId xmlns:p14="http://schemas.microsoft.com/office/powerpoint/2010/main" val="2126849553"/>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65668"/>
            <a:ext cx="8229600" cy="5660496"/>
          </a:xfrm>
        </p:spPr>
        <p:txBody>
          <a:bodyPr>
            <a:normAutofit fontScale="77500" lnSpcReduction="20000"/>
          </a:bodyPr>
          <a:lstStyle/>
          <a:p>
            <a:pPr>
              <a:lnSpc>
                <a:spcPct val="170000"/>
              </a:lnSpc>
            </a:pPr>
            <a:r>
              <a:rPr lang="en-US" b="1" dirty="0" err="1" smtClean="0"/>
              <a:t>Çift</a:t>
            </a:r>
            <a:r>
              <a:rPr lang="en-US" b="1" dirty="0" smtClean="0"/>
              <a:t> </a:t>
            </a:r>
            <a:r>
              <a:rPr lang="en-US" b="1" dirty="0" err="1" smtClean="0"/>
              <a:t>Odaklı</a:t>
            </a:r>
            <a:r>
              <a:rPr lang="en-US" b="1" dirty="0" smtClean="0"/>
              <a:t> Öğretim</a:t>
            </a:r>
            <a:r>
              <a:rPr lang="tr-TR" b="1" dirty="0" smtClean="0"/>
              <a:t>(</a:t>
            </a:r>
            <a:r>
              <a:rPr lang="tr-TR" b="1" dirty="0" err="1" smtClean="0"/>
              <a:t>Tübitak</a:t>
            </a:r>
            <a:r>
              <a:rPr lang="tr-TR" b="1" dirty="0" smtClean="0"/>
              <a:t> 1003 Öncelikli Alanlar 218K515 </a:t>
            </a:r>
            <a:r>
              <a:rPr lang="tr-TR" b="1" dirty="0" err="1" smtClean="0"/>
              <a:t>Nolu</a:t>
            </a:r>
            <a:r>
              <a:rPr lang="tr-TR" b="1" dirty="0" smtClean="0"/>
              <a:t> Proje)</a:t>
            </a:r>
            <a:endParaRPr lang="en-US" b="1" dirty="0" smtClean="0"/>
          </a:p>
          <a:p>
            <a:endParaRPr lang="en-US" b="1" dirty="0" smtClean="0"/>
          </a:p>
          <a:p>
            <a:pPr marL="0" indent="0">
              <a:buNone/>
            </a:pPr>
            <a:r>
              <a:rPr lang="tr-TR" b="1" dirty="0"/>
              <a:t>Birinci Odak</a:t>
            </a:r>
            <a:r>
              <a:rPr lang="tr-TR" dirty="0"/>
              <a:t>, öğrencilerin öğrenme sürecine sahiplik ettiği, kendi öğrenmelerinin sorumluluklarına ortak olduğu </a:t>
            </a:r>
            <a:r>
              <a:rPr lang="tr-TR" b="1" dirty="0"/>
              <a:t>öğretim etkinlikleri ile kavram veya genellemenin kazandırıldığı</a:t>
            </a:r>
            <a:r>
              <a:rPr lang="tr-TR" dirty="0"/>
              <a:t> safhadır. </a:t>
            </a:r>
            <a:endParaRPr lang="tr-TR" dirty="0" smtClean="0"/>
          </a:p>
          <a:p>
            <a:pPr marL="0" indent="0">
              <a:buNone/>
            </a:pPr>
            <a:r>
              <a:rPr lang="tr-TR" dirty="0"/>
              <a:t>	</a:t>
            </a:r>
            <a:r>
              <a:rPr lang="tr-TR" dirty="0" smtClean="0"/>
              <a:t>Birinci </a:t>
            </a:r>
            <a:r>
              <a:rPr lang="tr-TR" dirty="0"/>
              <a:t>odakta yapılan öğretimin geleneksel öğretimden en büyük farkı, kavram ve genellemelerin kazandırılması ile ilgili öğretim tasarımında GME ve yapılandırmacı öğretimin esas alınacak olmasıdır. </a:t>
            </a:r>
            <a:endParaRPr lang="tr-TR" dirty="0" smtClean="0"/>
          </a:p>
          <a:p>
            <a:pPr marL="0" indent="0">
              <a:buNone/>
            </a:pPr>
            <a:r>
              <a:rPr lang="tr-TR" dirty="0"/>
              <a:t>	</a:t>
            </a:r>
            <a:r>
              <a:rPr lang="tr-TR" dirty="0" smtClean="0"/>
              <a:t>Ayrıca </a:t>
            </a:r>
            <a:r>
              <a:rPr lang="tr-TR" dirty="0"/>
              <a:t>matematik bilginin soyutlanmasında RBC+C modeli bir temel referanstır. </a:t>
            </a:r>
            <a:endParaRPr lang="en-US" b="1" dirty="0"/>
          </a:p>
        </p:txBody>
      </p:sp>
    </p:spTree>
    <p:extLst>
      <p:ext uri="{BB962C8B-B14F-4D97-AF65-F5344CB8AC3E}">
        <p14:creationId xmlns:p14="http://schemas.microsoft.com/office/powerpoint/2010/main" val="2864723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5556"/>
            <a:ext cx="8229600" cy="5743222"/>
          </a:xfrm>
        </p:spPr>
        <p:txBody>
          <a:bodyPr>
            <a:normAutofit/>
          </a:bodyPr>
          <a:lstStyle/>
          <a:p>
            <a:pPr marL="0" indent="0">
              <a:buNone/>
            </a:pPr>
            <a:r>
              <a:rPr lang="tr-TR" b="1" dirty="0"/>
              <a:t>İkinci odak, </a:t>
            </a:r>
            <a:r>
              <a:rPr lang="tr-TR" b="1" dirty="0" smtClean="0"/>
              <a:t>Kavramın derinleştirilmesi ve pekiştirilmesi</a:t>
            </a:r>
          </a:p>
          <a:p>
            <a:pPr marL="0" indent="0">
              <a:buNone/>
            </a:pPr>
            <a:r>
              <a:rPr lang="tr-TR" b="1" dirty="0" smtClean="0"/>
              <a:t>G</a:t>
            </a:r>
            <a:r>
              <a:rPr lang="tr-TR" dirty="0" smtClean="0"/>
              <a:t>eleneksel </a:t>
            </a:r>
            <a:r>
              <a:rPr lang="tr-TR" dirty="0"/>
              <a:t>öğretimde bu aşama için hâkim davranış </a:t>
            </a:r>
            <a:r>
              <a:rPr lang="tr-TR" b="1" dirty="0" smtClean="0"/>
              <a:t>alıştırma</a:t>
            </a:r>
            <a:r>
              <a:rPr lang="tr-TR" dirty="0" smtClean="0"/>
              <a:t> çözmedir.</a:t>
            </a:r>
          </a:p>
          <a:p>
            <a:pPr marL="0" indent="0">
              <a:buNone/>
            </a:pPr>
            <a:r>
              <a:rPr lang="tr-TR" dirty="0" smtClean="0"/>
              <a:t>Bu </a:t>
            </a:r>
            <a:r>
              <a:rPr lang="tr-TR" dirty="0"/>
              <a:t>aşama, </a:t>
            </a:r>
            <a:r>
              <a:rPr lang="tr-TR" b="1" dirty="0"/>
              <a:t>alıştırma + MO problemleri + </a:t>
            </a:r>
            <a:r>
              <a:rPr lang="tr-TR" b="1" dirty="0" err="1" smtClean="0"/>
              <a:t>uygulama+etkinlikler</a:t>
            </a:r>
            <a:r>
              <a:rPr lang="tr-TR" dirty="0" err="1" smtClean="0"/>
              <a:t>den</a:t>
            </a:r>
            <a:r>
              <a:rPr lang="tr-TR" b="1" dirty="0" smtClean="0"/>
              <a:t> </a:t>
            </a:r>
            <a:r>
              <a:rPr lang="tr-TR" dirty="0" smtClean="0"/>
              <a:t>oluşur</a:t>
            </a:r>
            <a:r>
              <a:rPr lang="tr-TR" dirty="0"/>
              <a:t>. </a:t>
            </a:r>
            <a:endParaRPr lang="en-US" dirty="0"/>
          </a:p>
        </p:txBody>
      </p:sp>
    </p:spTree>
    <p:extLst>
      <p:ext uri="{BB962C8B-B14F-4D97-AF65-F5344CB8AC3E}">
        <p14:creationId xmlns:p14="http://schemas.microsoft.com/office/powerpoint/2010/main" val="1477567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2778"/>
            <a:ext cx="8229600" cy="6194778"/>
          </a:xfrm>
        </p:spPr>
        <p:txBody>
          <a:bodyPr>
            <a:normAutofit fontScale="92500" lnSpcReduction="20000"/>
          </a:bodyPr>
          <a:lstStyle/>
          <a:p>
            <a:pPr marL="0" indent="0" algn="ctr">
              <a:buNone/>
            </a:pPr>
            <a:r>
              <a:rPr lang="tr-TR" u="sng" dirty="0"/>
              <a:t>Ders Planı Şablonu</a:t>
            </a:r>
            <a:endParaRPr lang="en-US" dirty="0"/>
          </a:p>
          <a:p>
            <a:pPr lvl="0"/>
            <a:r>
              <a:rPr lang="tr-TR" dirty="0">
                <a:solidFill>
                  <a:srgbClr val="FF0000"/>
                </a:solidFill>
              </a:rPr>
              <a:t>Konu Başlığı (Süresi)</a:t>
            </a:r>
            <a:endParaRPr lang="en-US" dirty="0">
              <a:solidFill>
                <a:srgbClr val="FF0000"/>
              </a:solidFill>
            </a:endParaRPr>
          </a:p>
          <a:p>
            <a:pPr lvl="0"/>
            <a:r>
              <a:rPr lang="tr-TR" dirty="0">
                <a:solidFill>
                  <a:srgbClr val="FF0000"/>
                </a:solidFill>
              </a:rPr>
              <a:t>Kazanımlar</a:t>
            </a:r>
            <a:endParaRPr lang="en-US" dirty="0">
              <a:solidFill>
                <a:srgbClr val="FF0000"/>
              </a:solidFill>
            </a:endParaRPr>
          </a:p>
          <a:p>
            <a:pPr lvl="0"/>
            <a:r>
              <a:rPr lang="tr-TR" dirty="0" err="1">
                <a:solidFill>
                  <a:srgbClr val="FF0000"/>
                </a:solidFill>
              </a:rPr>
              <a:t>I.Odak</a:t>
            </a:r>
            <a:endParaRPr lang="en-US" dirty="0">
              <a:solidFill>
                <a:srgbClr val="FF0000"/>
              </a:solidFill>
            </a:endParaRPr>
          </a:p>
          <a:p>
            <a:pPr lvl="1">
              <a:buFont typeface="Wingdings" charset="2"/>
              <a:buChar char="ü"/>
            </a:pPr>
            <a:r>
              <a:rPr lang="tr-TR" dirty="0" smtClean="0"/>
              <a:t>Kavram </a:t>
            </a:r>
            <a:r>
              <a:rPr lang="tr-TR" dirty="0"/>
              <a:t>veya genellemenin </a:t>
            </a:r>
            <a:r>
              <a:rPr lang="tr-TR" dirty="0" smtClean="0"/>
              <a:t>kazandırılması</a:t>
            </a:r>
            <a:r>
              <a:rPr lang="en-US" dirty="0" smtClean="0"/>
              <a:t> </a:t>
            </a:r>
            <a:r>
              <a:rPr lang="tr-TR" dirty="0" smtClean="0"/>
              <a:t>(</a:t>
            </a:r>
            <a:r>
              <a:rPr lang="tr-TR" dirty="0" err="1"/>
              <a:t>Yapılandırmacı</a:t>
            </a:r>
            <a:r>
              <a:rPr lang="tr-TR" dirty="0"/>
              <a:t> Kuram, GME, problem veya etkinlik </a:t>
            </a:r>
            <a:r>
              <a:rPr lang="tr-TR" dirty="0" smtClean="0"/>
              <a:t>	üzerinde </a:t>
            </a:r>
            <a:r>
              <a:rPr lang="tr-TR" dirty="0"/>
              <a:t>çalışma)</a:t>
            </a:r>
            <a:endParaRPr lang="en-US" dirty="0"/>
          </a:p>
          <a:p>
            <a:pPr lvl="1">
              <a:buFont typeface="Wingdings" charset="2"/>
              <a:buChar char="ü"/>
            </a:pPr>
            <a:r>
              <a:rPr lang="tr-TR" dirty="0"/>
              <a:t>Kavramsal anlamayı geliştirecek sorular</a:t>
            </a:r>
            <a:endParaRPr lang="en-US" dirty="0"/>
          </a:p>
          <a:p>
            <a:pPr lvl="0"/>
            <a:r>
              <a:rPr lang="tr-TR" dirty="0" err="1">
                <a:solidFill>
                  <a:srgbClr val="FF0000"/>
                </a:solidFill>
              </a:rPr>
              <a:t>II.Odak</a:t>
            </a:r>
            <a:endParaRPr lang="en-US" dirty="0">
              <a:solidFill>
                <a:srgbClr val="FF0000"/>
              </a:solidFill>
            </a:endParaRPr>
          </a:p>
          <a:p>
            <a:pPr lvl="1">
              <a:buFont typeface="Wingdings" charset="2"/>
              <a:buChar char="ü"/>
            </a:pPr>
            <a:r>
              <a:rPr lang="tr-TR" dirty="0"/>
              <a:t>Kavram veya genellemenin pekiştirilmesi, derinleştirilmesi</a:t>
            </a:r>
            <a:endParaRPr lang="en-US" dirty="0"/>
          </a:p>
          <a:p>
            <a:pPr lvl="1">
              <a:buFont typeface="Wingdings" charset="2"/>
              <a:buChar char="ü"/>
            </a:pPr>
            <a:r>
              <a:rPr lang="tr-TR" dirty="0"/>
              <a:t>Matematik okuryazarlığı soruları</a:t>
            </a:r>
            <a:endParaRPr lang="en-US" dirty="0"/>
          </a:p>
          <a:p>
            <a:pPr lvl="1">
              <a:buFont typeface="Wingdings" charset="2"/>
              <a:buChar char="ü"/>
            </a:pPr>
            <a:r>
              <a:rPr lang="tr-TR" dirty="0"/>
              <a:t>Uygulamalar</a:t>
            </a:r>
            <a:endParaRPr lang="en-US" dirty="0"/>
          </a:p>
          <a:p>
            <a:pPr lvl="1">
              <a:buFont typeface="Wingdings" charset="2"/>
              <a:buChar char="ü"/>
            </a:pPr>
            <a:r>
              <a:rPr lang="tr-TR" dirty="0"/>
              <a:t>Ders </a:t>
            </a:r>
            <a:r>
              <a:rPr lang="tr-TR"/>
              <a:t>dışında </a:t>
            </a:r>
            <a:r>
              <a:rPr lang="tr-TR" smtClean="0"/>
              <a:t>tamamlanan </a:t>
            </a:r>
            <a:r>
              <a:rPr lang="tr-TR" dirty="0"/>
              <a:t>ödevler</a:t>
            </a:r>
            <a:endParaRPr lang="en-US" dirty="0"/>
          </a:p>
          <a:p>
            <a:pPr lvl="1">
              <a:buFont typeface="Wingdings" charset="2"/>
              <a:buChar char="ü"/>
            </a:pPr>
            <a:r>
              <a:rPr lang="tr-TR" dirty="0"/>
              <a:t>Ders kitaplarındaki alıştırma ve sorular</a:t>
            </a:r>
            <a:endParaRPr lang="en-US" dirty="0"/>
          </a:p>
          <a:p>
            <a:endParaRPr lang="en-US" dirty="0"/>
          </a:p>
        </p:txBody>
      </p:sp>
    </p:spTree>
    <p:extLst>
      <p:ext uri="{BB962C8B-B14F-4D97-AF65-F5344CB8AC3E}">
        <p14:creationId xmlns:p14="http://schemas.microsoft.com/office/powerpoint/2010/main" val="26171716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tr-TR" b="1" dirty="0"/>
              <a:t>Projemizin İletişim </a:t>
            </a:r>
            <a:r>
              <a:rPr lang="tr-TR" b="1" dirty="0" smtClean="0"/>
              <a:t>Sayfaları</a:t>
            </a:r>
          </a:p>
          <a:p>
            <a:pPr marL="0" indent="0" algn="ctr">
              <a:buNone/>
            </a:pPr>
            <a:endParaRPr lang="en-US" b="1" dirty="0"/>
          </a:p>
          <a:p>
            <a:pPr lvl="1"/>
            <a:r>
              <a:rPr lang="tr-TR" u="sng" dirty="0">
                <a:hlinkClick r:id="rId2"/>
              </a:rPr>
              <a:t>http://uludag.edu.tr/ciftodakliogretim</a:t>
            </a:r>
            <a:endParaRPr lang="en-US" dirty="0"/>
          </a:p>
          <a:p>
            <a:pPr lvl="1"/>
            <a:r>
              <a:rPr lang="tr-TR" dirty="0" err="1"/>
              <a:t>instagram</a:t>
            </a:r>
            <a:r>
              <a:rPr lang="tr-TR" dirty="0"/>
              <a:t> adresimiz: </a:t>
            </a:r>
            <a:r>
              <a:rPr lang="tr-TR" dirty="0" err="1" smtClean="0"/>
              <a:t>ciftodakliogretim</a:t>
            </a:r>
            <a:endParaRPr lang="tr-TR" dirty="0" smtClean="0"/>
          </a:p>
          <a:p>
            <a:pPr lvl="1"/>
            <a:r>
              <a:rPr lang="tr-TR" dirty="0" err="1" smtClean="0"/>
              <a:t>youtube</a:t>
            </a:r>
            <a:r>
              <a:rPr lang="tr-TR" dirty="0" smtClean="0"/>
              <a:t>.com/</a:t>
            </a:r>
            <a:r>
              <a:rPr lang="tr-TR" dirty="0" err="1" smtClean="0"/>
              <a:t>ciftodakliogretim</a:t>
            </a:r>
            <a:endParaRPr lang="en-US" dirty="0"/>
          </a:p>
        </p:txBody>
      </p:sp>
    </p:spTree>
    <p:extLst>
      <p:ext uri="{BB962C8B-B14F-4D97-AF65-F5344CB8AC3E}">
        <p14:creationId xmlns:p14="http://schemas.microsoft.com/office/powerpoint/2010/main" val="21190652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p:nvPr/>
        </p:nvPicPr>
        <p:blipFill>
          <a:blip r:embed="rId2" cstate="print"/>
          <a:srcRect/>
          <a:stretch>
            <a:fillRect/>
          </a:stretch>
        </p:blipFill>
        <p:spPr bwMode="auto">
          <a:xfrm>
            <a:off x="2384778" y="860777"/>
            <a:ext cx="4035778" cy="5249333"/>
          </a:xfrm>
          <a:prstGeom prst="rect">
            <a:avLst/>
          </a:prstGeom>
          <a:noFill/>
          <a:ln w="9525">
            <a:noFill/>
            <a:miter lim="800000"/>
            <a:headEnd/>
            <a:tailEnd/>
          </a:ln>
        </p:spPr>
      </p:pic>
    </p:spTree>
    <p:extLst>
      <p:ext uri="{BB962C8B-B14F-4D97-AF65-F5344CB8AC3E}">
        <p14:creationId xmlns:p14="http://schemas.microsoft.com/office/powerpoint/2010/main" val="631157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14400" y="5777345"/>
            <a:ext cx="8229600" cy="616527"/>
          </a:xfrm>
        </p:spPr>
        <p:txBody>
          <a:bodyPr/>
          <a:lstStyle/>
          <a:p>
            <a:pPr algn="r">
              <a:buNone/>
            </a:pPr>
            <a:r>
              <a:rPr lang="tr-TR" dirty="0" smtClean="0"/>
              <a:t>Katılımınız için teşekkürler…</a:t>
            </a:r>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9685" y="286746"/>
            <a:ext cx="6418316" cy="1472781"/>
          </a:xfrm>
        </p:spPr>
        <p:txBody>
          <a:bodyPr>
            <a:normAutofit fontScale="85000" lnSpcReduction="10000"/>
          </a:bodyPr>
          <a:lstStyle/>
          <a:p>
            <a:pPr marL="0" indent="0">
              <a:buNone/>
            </a:pPr>
            <a:r>
              <a:rPr lang="tr-TR" b="1" dirty="0"/>
              <a:t>2.Matematik okuryazarlığı sorularının özellikleri nelerdir ve matematik okuryazarlığı sorusu nasıl yazılır? </a:t>
            </a:r>
            <a:endParaRPr lang="en-US" dirty="0"/>
          </a:p>
          <a:p>
            <a:pPr marL="0" indent="0">
              <a:buNone/>
            </a:pPr>
            <a:endParaRPr lang="tr-TR" b="1" dirty="0" smtClean="0"/>
          </a:p>
          <a:p>
            <a:pPr marL="0" indent="0">
              <a:buNone/>
            </a:pPr>
            <a:endParaRPr lang="tr-TR" b="1" dirty="0" smtClean="0"/>
          </a:p>
          <a:p>
            <a:endParaRPr lang="en-US" dirty="0"/>
          </a:p>
        </p:txBody>
      </p:sp>
      <p:pic>
        <p:nvPicPr>
          <p:cNvPr id="4" name="Resim 3"/>
          <p:cNvPicPr/>
          <p:nvPr/>
        </p:nvPicPr>
        <p:blipFill>
          <a:blip r:embed="rId2">
            <a:extLst>
              <a:ext uri="{28A0092B-C50C-407E-A947-70E740481C1C}">
                <a14:useLocalDpi xmlns:a14="http://schemas.microsoft.com/office/drawing/2010/main" val="0"/>
              </a:ext>
            </a:extLst>
          </a:blip>
          <a:srcRect r="22569" b="7925"/>
          <a:stretch>
            <a:fillRect/>
          </a:stretch>
        </p:blipFill>
        <p:spPr bwMode="auto">
          <a:xfrm>
            <a:off x="6262255" y="4128653"/>
            <a:ext cx="2573062" cy="2272146"/>
          </a:xfrm>
          <a:prstGeom prst="rect">
            <a:avLst/>
          </a:prstGeom>
          <a:noFill/>
          <a:ln>
            <a:noFill/>
          </a:ln>
        </p:spPr>
      </p:pic>
      <p:sp>
        <p:nvSpPr>
          <p:cNvPr id="5" name="4 Metin kutusu"/>
          <p:cNvSpPr txBox="1"/>
          <p:nvPr/>
        </p:nvSpPr>
        <p:spPr>
          <a:xfrm>
            <a:off x="263236" y="1759527"/>
            <a:ext cx="5999019" cy="4678204"/>
          </a:xfrm>
          <a:prstGeom prst="rect">
            <a:avLst/>
          </a:prstGeom>
          <a:noFill/>
        </p:spPr>
        <p:txBody>
          <a:bodyPr wrap="square" rtlCol="0">
            <a:spAutoFit/>
          </a:bodyPr>
          <a:lstStyle/>
          <a:p>
            <a:r>
              <a:rPr lang="tr-TR" sz="2000" b="1" dirty="0" smtClean="0">
                <a:latin typeface="Comic Sans MS" pitchFamily="66" charset="0"/>
              </a:rPr>
              <a:t>0.Bağlamsaldırlar</a:t>
            </a:r>
          </a:p>
          <a:p>
            <a:endParaRPr lang="tr-TR" sz="2000" b="1" dirty="0" smtClean="0">
              <a:latin typeface="Comic Sans MS" pitchFamily="66" charset="0"/>
            </a:endParaRPr>
          </a:p>
          <a:p>
            <a:r>
              <a:rPr lang="tr-TR" sz="2000" b="1" dirty="0" smtClean="0">
                <a:latin typeface="Comic Sans MS" pitchFamily="66" charset="0"/>
              </a:rPr>
              <a:t>Baltanın Yeri;</a:t>
            </a:r>
            <a:r>
              <a:rPr lang="tr-TR" sz="2000" dirty="0" smtClean="0">
                <a:latin typeface="Comic Sans MS" pitchFamily="66" charset="0"/>
              </a:rPr>
              <a:t>…</a:t>
            </a:r>
            <a:r>
              <a:rPr lang="tr-TR" sz="2000" i="1" dirty="0" smtClean="0">
                <a:latin typeface="Comic Sans MS" pitchFamily="66" charset="0"/>
              </a:rPr>
              <a:t>Yorulunca bir kayanın üzerine oturdu. Elinde bir kazma ve ağır bir balta vardı ve bunları taşımakta zorlanıyordu. Karşısında bir pelit ve bir çam ağacının olduğunu fark etti. Bir an baltayı uygun bir yere gömmeyi düşündü. Sonra uygun yerin, oturduğu kaya, pelit ve çam ağacına eşit uzaklıkta olan nokta olmasına karar verdi. Oradan geçen birinin yardımıyla bu yeri bulup baltayı toprağa gömdü</a:t>
            </a:r>
            <a:r>
              <a:rPr lang="tr-TR" sz="2000" dirty="0" smtClean="0">
                <a:latin typeface="Comic Sans MS" pitchFamily="66" charset="0"/>
              </a:rPr>
              <a:t>.</a:t>
            </a:r>
          </a:p>
          <a:p>
            <a:r>
              <a:rPr lang="tr-TR" sz="2000" dirty="0" smtClean="0">
                <a:latin typeface="Comic Sans MS" pitchFamily="66" charset="0"/>
              </a:rPr>
              <a:t> Aradan bir süre geçince yolu aynı çayıra düştü, baltayı olduğu yerden almak istedi ancak bulmakta zorlandı. Baltanın yeri </a:t>
            </a:r>
            <a:r>
              <a:rPr lang="tr-TR" sz="2000" dirty="0" err="1" smtClean="0">
                <a:latin typeface="Comic Sans MS" pitchFamily="66" charset="0"/>
              </a:rPr>
              <a:t>neresl</a:t>
            </a:r>
            <a:r>
              <a:rPr lang="tr-TR" sz="2000" dirty="0" smtClean="0">
                <a:latin typeface="Comic Sans MS" pitchFamily="66" charset="0"/>
              </a:rPr>
              <a:t>?</a:t>
            </a:r>
          </a:p>
          <a:p>
            <a:endParaRPr lang="tr-TR" dirty="0"/>
          </a:p>
        </p:txBody>
      </p:sp>
    </p:spTree>
    <p:extLst>
      <p:ext uri="{BB962C8B-B14F-4D97-AF65-F5344CB8AC3E}">
        <p14:creationId xmlns:p14="http://schemas.microsoft.com/office/powerpoint/2010/main" val="24284592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2"/>
          <p:cNvPicPr/>
          <p:nvPr/>
        </p:nvPicPr>
        <p:blipFill>
          <a:blip r:embed="rId2" cstate="print"/>
          <a:srcRect/>
          <a:stretch>
            <a:fillRect/>
          </a:stretch>
        </p:blipFill>
        <p:spPr bwMode="auto">
          <a:xfrm>
            <a:off x="887602" y="728979"/>
            <a:ext cx="7401228" cy="4910351"/>
          </a:xfrm>
          <a:prstGeom prst="rect">
            <a:avLst/>
          </a:prstGeom>
          <a:noFill/>
          <a:ln w="9525">
            <a:noFill/>
            <a:miter lim="800000"/>
            <a:headEnd/>
            <a:tailEnd/>
          </a:ln>
        </p:spPr>
      </p:pic>
    </p:spTree>
    <p:extLst>
      <p:ext uri="{BB962C8B-B14F-4D97-AF65-F5344CB8AC3E}">
        <p14:creationId xmlns:p14="http://schemas.microsoft.com/office/powerpoint/2010/main" val="2192888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2528"/>
            <a:ext cx="8229600" cy="5593635"/>
          </a:xfrm>
        </p:spPr>
        <p:txBody>
          <a:bodyPr>
            <a:normAutofit fontScale="85000" lnSpcReduction="10000"/>
          </a:bodyPr>
          <a:lstStyle/>
          <a:p>
            <a:pPr marL="0" indent="0">
              <a:buNone/>
            </a:pPr>
            <a:r>
              <a:rPr lang="tr-TR" b="1" dirty="0" smtClean="0"/>
              <a:t>1.Soruların Bağlam Kaynakları</a:t>
            </a:r>
          </a:p>
          <a:p>
            <a:pPr marL="0" indent="0">
              <a:buNone/>
            </a:pPr>
            <a:r>
              <a:rPr lang="tr-TR" b="1" u="sng" dirty="0" err="1" smtClean="0"/>
              <a:t>Boya</a:t>
            </a:r>
            <a:r>
              <a:rPr lang="tr-TR" dirty="0" err="1"/>
              <a:t>;</a:t>
            </a:r>
            <a:r>
              <a:rPr lang="tr-TR" dirty="0" err="1" smtClean="0"/>
              <a:t>Evini</a:t>
            </a:r>
            <a:r>
              <a:rPr lang="tr-TR" dirty="0" smtClean="0"/>
              <a:t> </a:t>
            </a:r>
            <a:r>
              <a:rPr lang="tr-TR" dirty="0"/>
              <a:t>boyatacak olan Münevver Hanıma boyacı 35 kg boyanın yeterli olacağını söylüyor.</a:t>
            </a:r>
            <a:endParaRPr lang="en-US" dirty="0"/>
          </a:p>
          <a:p>
            <a:pPr marL="0" indent="0">
              <a:buNone/>
            </a:pPr>
            <a:r>
              <a:rPr lang="tr-TR" dirty="0"/>
              <a:t>Münevver Hanım boya satın almaya gittiğinde boyanın plastik kovalarda satışa sunulduğunu ve fiyatların aşağıda verildiği gibi olduğunu görüyor.</a:t>
            </a:r>
            <a:endParaRPr lang="en-US" dirty="0"/>
          </a:p>
          <a:p>
            <a:pPr marL="0" indent="0">
              <a:buNone/>
            </a:pPr>
            <a:r>
              <a:rPr lang="tr-TR" dirty="0"/>
              <a:t>2 kg </a:t>
            </a:r>
            <a:r>
              <a:rPr lang="tr-TR" dirty="0" err="1"/>
              <a:t>lık</a:t>
            </a:r>
            <a:r>
              <a:rPr lang="tr-TR" dirty="0"/>
              <a:t> kova 28 TL                        </a:t>
            </a:r>
            <a:endParaRPr lang="en-US" dirty="0"/>
          </a:p>
          <a:p>
            <a:pPr marL="0" indent="0">
              <a:buNone/>
            </a:pPr>
            <a:r>
              <a:rPr lang="tr-TR" dirty="0"/>
              <a:t>5 kg </a:t>
            </a:r>
            <a:r>
              <a:rPr lang="tr-TR" dirty="0" err="1"/>
              <a:t>lık</a:t>
            </a:r>
            <a:r>
              <a:rPr lang="tr-TR" dirty="0"/>
              <a:t> kova 60 TL</a:t>
            </a:r>
            <a:endParaRPr lang="en-US" dirty="0"/>
          </a:p>
          <a:p>
            <a:pPr marL="0" indent="0">
              <a:buNone/>
            </a:pPr>
            <a:r>
              <a:rPr lang="tr-TR" dirty="0"/>
              <a:t>15 kg </a:t>
            </a:r>
            <a:r>
              <a:rPr lang="tr-TR" dirty="0" err="1"/>
              <a:t>lık</a:t>
            </a:r>
            <a:r>
              <a:rPr lang="tr-TR" dirty="0"/>
              <a:t> kova 150 TL</a:t>
            </a:r>
            <a:endParaRPr lang="en-US" dirty="0"/>
          </a:p>
          <a:p>
            <a:pPr marL="0" indent="0">
              <a:buNone/>
            </a:pPr>
            <a:r>
              <a:rPr lang="tr-TR" dirty="0"/>
              <a:t>40 kg </a:t>
            </a:r>
            <a:r>
              <a:rPr lang="tr-TR" dirty="0" err="1"/>
              <a:t>lık</a:t>
            </a:r>
            <a:r>
              <a:rPr lang="tr-TR" dirty="0"/>
              <a:t> kova 320 TL</a:t>
            </a:r>
            <a:endParaRPr lang="en-US" dirty="0"/>
          </a:p>
          <a:p>
            <a:pPr marL="0" indent="0">
              <a:buNone/>
            </a:pPr>
            <a:r>
              <a:rPr lang="tr-TR" dirty="0"/>
              <a:t>Bu durumda Münevver Hanım, ihtiyacı olan boyayı, en az kaç lira harcayarak satın alabilir?</a:t>
            </a:r>
            <a:endParaRPr lang="en-US" dirty="0"/>
          </a:p>
          <a:p>
            <a:r>
              <a:rPr lang="tr-TR" dirty="0"/>
              <a:t>	Bu bireysel yaşamla ilgili bir sorudur. </a:t>
            </a:r>
            <a:endParaRPr lang="en-US" dirty="0"/>
          </a:p>
        </p:txBody>
      </p:sp>
      <p:pic>
        <p:nvPicPr>
          <p:cNvPr id="4" name="Resim 8"/>
          <p:cNvPicPr/>
          <p:nvPr/>
        </p:nvPicPr>
        <p:blipFill>
          <a:blip r:embed="rId2">
            <a:extLst>
              <a:ext uri="{28A0092B-C50C-407E-A947-70E740481C1C}">
                <a14:useLocalDpi xmlns:a14="http://schemas.microsoft.com/office/drawing/2010/main" val="0"/>
              </a:ext>
            </a:extLst>
          </a:blip>
          <a:srcRect/>
          <a:stretch>
            <a:fillRect/>
          </a:stretch>
        </p:blipFill>
        <p:spPr bwMode="auto">
          <a:xfrm>
            <a:off x="6657528" y="3237836"/>
            <a:ext cx="1598295" cy="1399540"/>
          </a:xfrm>
          <a:prstGeom prst="rect">
            <a:avLst/>
          </a:prstGeom>
          <a:noFill/>
          <a:ln>
            <a:noFill/>
          </a:ln>
        </p:spPr>
      </p:pic>
    </p:spTree>
    <p:extLst>
      <p:ext uri="{BB962C8B-B14F-4D97-AF65-F5344CB8AC3E}">
        <p14:creationId xmlns:p14="http://schemas.microsoft.com/office/powerpoint/2010/main" val="2286767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2328"/>
            <a:ext cx="8229600" cy="5743835"/>
          </a:xfrm>
        </p:spPr>
        <p:txBody>
          <a:bodyPr>
            <a:normAutofit fontScale="70000" lnSpcReduction="20000"/>
          </a:bodyPr>
          <a:lstStyle/>
          <a:p>
            <a:pPr marL="0" indent="0">
              <a:buNone/>
            </a:pPr>
            <a:r>
              <a:rPr lang="tr-TR" b="1" dirty="0" smtClean="0"/>
              <a:t>3.Süreç Becerileri (</a:t>
            </a:r>
            <a:r>
              <a:rPr lang="tr-TR" dirty="0" smtClean="0"/>
              <a:t>formüle etme, uygulama, değerlendirme</a:t>
            </a:r>
            <a:r>
              <a:rPr lang="tr-TR" b="1" dirty="0" smtClean="0"/>
              <a:t>)</a:t>
            </a:r>
          </a:p>
          <a:p>
            <a:pPr marL="0" indent="0">
              <a:buNone/>
            </a:pPr>
            <a:endParaRPr lang="tr-TR" b="1" dirty="0"/>
          </a:p>
          <a:p>
            <a:pPr marL="0" indent="0">
              <a:buNone/>
            </a:pPr>
            <a:r>
              <a:rPr lang="tr-TR" b="1" dirty="0" smtClean="0"/>
              <a:t>Öğrenci Notları;</a:t>
            </a:r>
          </a:p>
          <a:p>
            <a:r>
              <a:rPr lang="tr-TR" dirty="0" smtClean="0"/>
              <a:t>“</a:t>
            </a:r>
            <a:r>
              <a:rPr lang="tr-TR" i="1" dirty="0"/>
              <a:t>Bir dersten 10 üzerinden alınmış notları 100 üzerinden puanlara </a:t>
            </a:r>
            <a:r>
              <a:rPr lang="tr-TR" i="1" dirty="0" smtClean="0"/>
              <a:t>eşleyen bir </a:t>
            </a:r>
            <a:r>
              <a:rPr lang="tr-TR" i="1" dirty="0"/>
              <a:t>dönüşüm formülü öneriniz.” </a:t>
            </a:r>
            <a:r>
              <a:rPr lang="tr-TR" dirty="0"/>
              <a:t>bir </a:t>
            </a:r>
            <a:r>
              <a:rPr lang="tr-TR" u="sng" dirty="0"/>
              <a:t>formüle etme</a:t>
            </a:r>
            <a:r>
              <a:rPr lang="tr-TR" dirty="0"/>
              <a:t> sorusudur. Öğrenciden dönüşüm formülünün bulunmasını ister</a:t>
            </a:r>
            <a:r>
              <a:rPr lang="tr-TR" dirty="0" smtClean="0"/>
              <a:t>.</a:t>
            </a:r>
          </a:p>
          <a:p>
            <a:endParaRPr lang="en-US" dirty="0"/>
          </a:p>
          <a:p>
            <a:r>
              <a:rPr lang="tr-TR" dirty="0"/>
              <a:t>“</a:t>
            </a:r>
            <a:r>
              <a:rPr lang="tr-TR" i="1" dirty="0"/>
              <a:t>Bir dersten 10 üzerinden </a:t>
            </a:r>
            <a:r>
              <a:rPr lang="tr-TR" i="1" dirty="0" smtClean="0"/>
              <a:t>alınan notları </a:t>
            </a:r>
            <a:r>
              <a:rPr lang="tr-TR" i="1" dirty="0"/>
              <a:t>100 üzerinden alınmış puanlara dönüştürmek için önerilen </a:t>
            </a:r>
            <a:r>
              <a:rPr lang="tr-TR" i="1" dirty="0" smtClean="0"/>
              <a:t>y=5x+50 formülü </a:t>
            </a:r>
            <a:r>
              <a:rPr lang="tr-TR" i="1" dirty="0"/>
              <a:t>sonucunda </a:t>
            </a:r>
            <a:r>
              <a:rPr lang="tr-TR" i="1" dirty="0" smtClean="0"/>
              <a:t>notu 85 olan öğrencinin 10 üzerinden aldığı not kaçtır</a:t>
            </a:r>
            <a:r>
              <a:rPr lang="tr-TR" dirty="0" smtClean="0"/>
              <a:t>” </a:t>
            </a:r>
            <a:r>
              <a:rPr lang="tr-TR" dirty="0"/>
              <a:t>bir </a:t>
            </a:r>
            <a:r>
              <a:rPr lang="tr-TR" u="sng" dirty="0"/>
              <a:t>uygulama</a:t>
            </a:r>
            <a:r>
              <a:rPr lang="tr-TR" dirty="0"/>
              <a:t> sorusudur. </a:t>
            </a:r>
            <a:endParaRPr lang="tr-TR" dirty="0" smtClean="0"/>
          </a:p>
          <a:p>
            <a:endParaRPr lang="en-US" dirty="0"/>
          </a:p>
          <a:p>
            <a:r>
              <a:rPr lang="tr-TR" dirty="0"/>
              <a:t>“</a:t>
            </a:r>
            <a:r>
              <a:rPr lang="tr-TR" i="1" dirty="0"/>
              <a:t>y=5x+50 dönüşümü notları düşük öğrencilerin mi yoksa yüksek alanların mı lehine bir değişikliğe yol açar? </a:t>
            </a:r>
            <a:endParaRPr lang="tr-TR" i="1" dirty="0" smtClean="0"/>
          </a:p>
          <a:p>
            <a:pPr marL="0" indent="0">
              <a:buNone/>
            </a:pPr>
            <a:r>
              <a:rPr lang="tr-TR" i="1" dirty="0"/>
              <a:t>	</a:t>
            </a:r>
            <a:r>
              <a:rPr lang="tr-TR" i="1" dirty="0" smtClean="0"/>
              <a:t>Düşüncenizi </a:t>
            </a:r>
            <a:r>
              <a:rPr lang="tr-TR" i="1" dirty="0"/>
              <a:t>matematiksel bir gerekçeye dayandırarak açıklayınız</a:t>
            </a:r>
            <a:r>
              <a:rPr lang="tr-TR" dirty="0"/>
              <a:t>.” </a:t>
            </a:r>
            <a:r>
              <a:rPr lang="tr-TR" dirty="0" smtClean="0"/>
              <a:t>bir </a:t>
            </a:r>
            <a:r>
              <a:rPr lang="tr-TR" u="sng" dirty="0"/>
              <a:t>değerlendirme</a:t>
            </a:r>
            <a:r>
              <a:rPr lang="tr-TR" dirty="0"/>
              <a:t> sorusudur</a:t>
            </a:r>
            <a:r>
              <a:rPr lang="tr-TR" dirty="0" smtClean="0"/>
              <a:t>.</a:t>
            </a:r>
            <a:endParaRPr lang="en-US" dirty="0"/>
          </a:p>
        </p:txBody>
      </p:sp>
    </p:spTree>
    <p:extLst>
      <p:ext uri="{BB962C8B-B14F-4D97-AF65-F5344CB8AC3E}">
        <p14:creationId xmlns:p14="http://schemas.microsoft.com/office/powerpoint/2010/main" val="3330573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87146"/>
            <a:ext cx="8229600" cy="5539018"/>
          </a:xfrm>
        </p:spPr>
        <p:txBody>
          <a:bodyPr>
            <a:normAutofit fontScale="92500" lnSpcReduction="20000"/>
          </a:bodyPr>
          <a:lstStyle/>
          <a:p>
            <a:pPr marL="0" indent="0">
              <a:buNone/>
            </a:pPr>
            <a:r>
              <a:rPr lang="tr-TR" b="1" dirty="0" smtClean="0"/>
              <a:t>Soru yazmada referanslar;</a:t>
            </a:r>
          </a:p>
          <a:p>
            <a:pPr marL="0" indent="0">
              <a:buNone/>
            </a:pPr>
            <a:r>
              <a:rPr lang="tr-TR" dirty="0" smtClean="0"/>
              <a:t>1</a:t>
            </a:r>
            <a:r>
              <a:rPr lang="tr-TR" dirty="0"/>
              <a:t>.Sorular </a:t>
            </a:r>
            <a:r>
              <a:rPr lang="tr-TR" b="1" dirty="0"/>
              <a:t>nitelikler</a:t>
            </a:r>
            <a:r>
              <a:rPr lang="tr-TR" dirty="0"/>
              <a:t>i </a:t>
            </a:r>
            <a:r>
              <a:rPr lang="tr-TR" dirty="0" smtClean="0"/>
              <a:t>itibariyle iki  </a:t>
            </a:r>
            <a:r>
              <a:rPr lang="tr-TR" dirty="0"/>
              <a:t>durumdan biri ile </a:t>
            </a:r>
            <a:r>
              <a:rPr lang="tr-TR" dirty="0" smtClean="0"/>
              <a:t>alakalıdır.</a:t>
            </a:r>
            <a:endParaRPr lang="en-US" dirty="0"/>
          </a:p>
          <a:p>
            <a:pPr marL="0" indent="0">
              <a:buNone/>
            </a:pPr>
            <a:r>
              <a:rPr lang="tr-TR" dirty="0"/>
              <a:t>Soralım kendimize, matematiği bireysel veya toplumsal olarak nerelerde kullanıyoruz.</a:t>
            </a:r>
            <a:endParaRPr lang="en-US" dirty="0"/>
          </a:p>
          <a:p>
            <a:pPr marL="0" indent="0">
              <a:buNone/>
            </a:pPr>
            <a:r>
              <a:rPr lang="tr-TR" dirty="0" smtClean="0"/>
              <a:t>	Alışverişte</a:t>
            </a:r>
            <a:r>
              <a:rPr lang="tr-TR" dirty="0"/>
              <a:t>, zamanı planlamada, tasarruf etmede, </a:t>
            </a:r>
            <a:r>
              <a:rPr lang="tr-TR" dirty="0" smtClean="0"/>
              <a:t>maliyet </a:t>
            </a:r>
            <a:r>
              <a:rPr lang="tr-TR" dirty="0"/>
              <a:t>hesabında, vergi hesabında, trafik cezası ödemede vs. </a:t>
            </a:r>
            <a:endParaRPr lang="en-US" dirty="0"/>
          </a:p>
          <a:p>
            <a:pPr marL="0" indent="0">
              <a:buNone/>
            </a:pPr>
            <a:r>
              <a:rPr lang="tr-TR" dirty="0" smtClean="0"/>
              <a:t>	Bu alanlardaki kullanımlar.</a:t>
            </a:r>
            <a:endParaRPr lang="en-US" dirty="0"/>
          </a:p>
          <a:p>
            <a:pPr lvl="0"/>
            <a:r>
              <a:rPr lang="tr-TR" dirty="0"/>
              <a:t>Ya </a:t>
            </a:r>
            <a:r>
              <a:rPr lang="tr-TR" b="1" dirty="0" smtClean="0"/>
              <a:t>yaşamsal bir olay olgu </a:t>
            </a:r>
            <a:r>
              <a:rPr lang="tr-TR" b="1" dirty="0" err="1" smtClean="0"/>
              <a:t>vs</a:t>
            </a:r>
            <a:r>
              <a:rPr lang="tr-TR" b="1" dirty="0" smtClean="0"/>
              <a:t> </a:t>
            </a:r>
            <a:r>
              <a:rPr lang="tr-TR" b="1" dirty="0" err="1" smtClean="0"/>
              <a:t>yi</a:t>
            </a:r>
            <a:r>
              <a:rPr lang="tr-TR" b="1" dirty="0" smtClean="0"/>
              <a:t> daha </a:t>
            </a:r>
            <a:r>
              <a:rPr lang="tr-TR" b="1" dirty="0"/>
              <a:t>fazla </a:t>
            </a:r>
            <a:r>
              <a:rPr lang="tr-TR" b="1" dirty="0" smtClean="0"/>
              <a:t>açıklamak,</a:t>
            </a:r>
            <a:endParaRPr lang="en-US" dirty="0"/>
          </a:p>
          <a:p>
            <a:r>
              <a:rPr lang="tr-TR" dirty="0"/>
              <a:t>Ya da </a:t>
            </a:r>
            <a:r>
              <a:rPr lang="tr-TR" b="1" dirty="0"/>
              <a:t>sosyal hayatı şekillendirmek üzere karar almak</a:t>
            </a:r>
            <a:r>
              <a:rPr lang="tr-TR" dirty="0"/>
              <a:t>, </a:t>
            </a:r>
            <a:r>
              <a:rPr lang="tr-TR" sz="3300" dirty="0" smtClean="0"/>
              <a:t>öneride bulunmak </a:t>
            </a:r>
            <a:r>
              <a:rPr lang="tr-TR" dirty="0" smtClean="0"/>
              <a:t>içindir. </a:t>
            </a:r>
            <a:endParaRPr lang="en-US" dirty="0"/>
          </a:p>
        </p:txBody>
      </p:sp>
    </p:spTree>
    <p:extLst>
      <p:ext uri="{BB962C8B-B14F-4D97-AF65-F5344CB8AC3E}">
        <p14:creationId xmlns:p14="http://schemas.microsoft.com/office/powerpoint/2010/main" val="28118627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1364"/>
            <a:ext cx="8229600" cy="6240131"/>
          </a:xfrm>
        </p:spPr>
        <p:txBody>
          <a:bodyPr>
            <a:normAutofit fontScale="70000" lnSpcReduction="20000"/>
          </a:bodyPr>
          <a:lstStyle/>
          <a:p>
            <a:pPr marL="0" indent="0">
              <a:buNone/>
            </a:pPr>
            <a:r>
              <a:rPr lang="tr-TR" b="1" dirty="0"/>
              <a:t>Milletvekili</a:t>
            </a:r>
            <a:r>
              <a:rPr lang="tr-TR" dirty="0"/>
              <a:t> </a:t>
            </a:r>
            <a:endParaRPr lang="en-US" dirty="0"/>
          </a:p>
          <a:p>
            <a:pPr marL="0" indent="0">
              <a:buNone/>
            </a:pPr>
            <a:r>
              <a:rPr lang="tr-TR" dirty="0" smtClean="0"/>
              <a:t>Türkiye’nin de aralarında bulunduğu birçok ülkede, milletvekillerinin hangi partilere verileceğini belirlemek için </a:t>
            </a:r>
            <a:r>
              <a:rPr lang="tr-TR" dirty="0" err="1" smtClean="0"/>
              <a:t>D’Hondt</a:t>
            </a:r>
            <a:r>
              <a:rPr lang="tr-TR" dirty="0" smtClean="0"/>
              <a:t> Sistemi kullanılmaktadır. </a:t>
            </a:r>
            <a:endParaRPr lang="en-US" dirty="0" smtClean="0"/>
          </a:p>
          <a:p>
            <a:pPr marL="0" indent="0">
              <a:buNone/>
            </a:pPr>
            <a:r>
              <a:rPr lang="tr-TR" dirty="0" err="1" smtClean="0"/>
              <a:t>D’Hondt</a:t>
            </a:r>
            <a:r>
              <a:rPr lang="tr-TR" dirty="0" smtClean="0"/>
              <a:t> </a:t>
            </a:r>
            <a:r>
              <a:rPr lang="tr-TR" dirty="0"/>
              <a:t>Sistemine göre partilerin aldıkları </a:t>
            </a:r>
            <a:r>
              <a:rPr lang="tr-TR" dirty="0" smtClean="0"/>
              <a:t>oy </a:t>
            </a:r>
            <a:r>
              <a:rPr lang="tr-TR" dirty="0"/>
              <a:t>sayıları sırasıyla yan yana yazılır. Toplam oy sayıları 2, 3, 4’e bölünerek altlarına yazılır. </a:t>
            </a:r>
            <a:r>
              <a:rPr lang="tr-TR" dirty="0" smtClean="0"/>
              <a:t>Milletvekilleri </a:t>
            </a:r>
            <a:r>
              <a:rPr lang="tr-TR" dirty="0"/>
              <a:t>bu tablodaki en büyük sayıdan başlanarak sırayla dağıtılır. </a:t>
            </a:r>
            <a:endParaRPr lang="en-US" dirty="0" smtClean="0"/>
          </a:p>
          <a:p>
            <a:pPr marL="0" indent="0">
              <a:buNone/>
            </a:pPr>
            <a:r>
              <a:rPr lang="tr-TR" dirty="0" smtClean="0"/>
              <a:t>Beş </a:t>
            </a:r>
            <a:r>
              <a:rPr lang="tr-TR" dirty="0"/>
              <a:t>milletvekili çıkaran bir seçim bölgesinde seçime giren üç parti aşağıdaki oyları almıştır:</a:t>
            </a:r>
            <a:endParaRPr lang="en-US" dirty="0"/>
          </a:p>
          <a:p>
            <a:pPr marL="0" indent="0">
              <a:buNone/>
            </a:pPr>
            <a:endParaRPr lang="tr-TR" dirty="0" smtClean="0"/>
          </a:p>
          <a:p>
            <a:pPr marL="0" indent="0">
              <a:buNone/>
            </a:pPr>
            <a:r>
              <a:rPr lang="en-US" dirty="0" smtClean="0"/>
              <a:t> </a:t>
            </a:r>
          </a:p>
          <a:p>
            <a:pPr marL="0" indent="0">
              <a:buNone/>
            </a:pPr>
            <a:endParaRPr lang="en-US" dirty="0"/>
          </a:p>
          <a:p>
            <a:pPr marL="0" indent="0">
              <a:buNone/>
            </a:pPr>
            <a:endParaRPr lang="en-US" dirty="0"/>
          </a:p>
          <a:p>
            <a:pPr marL="0" indent="0">
              <a:buNone/>
            </a:pPr>
            <a:r>
              <a:rPr lang="tr-TR" b="1" dirty="0"/>
              <a:t>Milletvekili 1:</a:t>
            </a:r>
            <a:r>
              <a:rPr lang="tr-TR" dirty="0"/>
              <a:t> </a:t>
            </a:r>
            <a:r>
              <a:rPr lang="tr-TR" i="1" dirty="0"/>
              <a:t>Her bir partiye kaç milletvekili düşer? Belirleyiniz.</a:t>
            </a:r>
            <a:endParaRPr lang="en-US" i="1" dirty="0"/>
          </a:p>
          <a:p>
            <a:pPr marL="0" indent="0">
              <a:buNone/>
            </a:pPr>
            <a:r>
              <a:rPr lang="tr-TR" b="1" i="1" dirty="0"/>
              <a:t>Milletvekili 2:</a:t>
            </a:r>
            <a:r>
              <a:rPr lang="tr-TR" i="1" dirty="0"/>
              <a:t> Mecliste daha çok partinin temsil edilmesini sağlamak için oy sayılarının bölünmesi işleminde nasıl bir değişiklik önerirsiniz? Açıklayınız.</a:t>
            </a:r>
            <a:endParaRPr lang="en-US" i="1" dirty="0"/>
          </a:p>
          <a:p>
            <a:endParaRPr lang="en-US" dirty="0"/>
          </a:p>
        </p:txBody>
      </p:sp>
      <p:pic>
        <p:nvPicPr>
          <p:cNvPr id="1027" name="Picture 3"/>
          <p:cNvPicPr>
            <a:picLocks noChangeAspect="1" noChangeArrowheads="1"/>
          </p:cNvPicPr>
          <p:nvPr/>
        </p:nvPicPr>
        <p:blipFill>
          <a:blip r:embed="rId2"/>
          <a:srcRect/>
          <a:stretch>
            <a:fillRect/>
          </a:stretch>
        </p:blipFill>
        <p:spPr bwMode="auto">
          <a:xfrm>
            <a:off x="1882444" y="3579235"/>
            <a:ext cx="3638593" cy="1043420"/>
          </a:xfrm>
          <a:prstGeom prst="rect">
            <a:avLst/>
          </a:prstGeom>
          <a:noFill/>
          <a:ln w="9525">
            <a:noFill/>
            <a:miter lim="800000"/>
            <a:headEnd/>
            <a:tailEnd/>
          </a:ln>
        </p:spPr>
      </p:pic>
    </p:spTree>
    <p:extLst>
      <p:ext uri="{BB962C8B-B14F-4D97-AF65-F5344CB8AC3E}">
        <p14:creationId xmlns:p14="http://schemas.microsoft.com/office/powerpoint/2010/main" val="21729365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345</TotalTime>
  <Words>1749</Words>
  <Application>Microsoft Office PowerPoint</Application>
  <PresentationFormat>Ekran Gösterisi (4:3)</PresentationFormat>
  <Paragraphs>179</Paragraphs>
  <Slides>36</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36</vt:i4>
      </vt:variant>
    </vt:vector>
  </HeadingPairs>
  <TitlesOfParts>
    <vt:vector size="41" baseType="lpstr">
      <vt:lpstr>Arial</vt:lpstr>
      <vt:lpstr>Calibri</vt:lpstr>
      <vt:lpstr>Comic Sans MS</vt:lpstr>
      <vt:lpstr>Wingdings</vt:lpstr>
      <vt:lpstr>Office Theme</vt:lpstr>
      <vt:lpstr>PowerPoint Sunusu</vt:lpstr>
      <vt:lpstr>Konuşmanın Üç Ana Bileşeni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değerlendirici</cp:lastModifiedBy>
  <cp:revision>46</cp:revision>
  <dcterms:created xsi:type="dcterms:W3CDTF">2021-01-26T13:22:13Z</dcterms:created>
  <dcterms:modified xsi:type="dcterms:W3CDTF">2021-01-28T11:06:53Z</dcterms:modified>
</cp:coreProperties>
</file>