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5999738"/>
  <p:notesSz cx="7004050" cy="9290050"/>
  <p:defaultTextStyle>
    <a:defPPr>
      <a:defRPr lang="en-US"/>
    </a:defPPr>
    <a:lvl1pPr marL="0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1pPr>
    <a:lvl2pPr marL="1747921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2pPr>
    <a:lvl3pPr marL="3495842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3pPr>
    <a:lvl4pPr marL="5243762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4pPr>
    <a:lvl5pPr marL="6991683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5pPr>
    <a:lvl6pPr marL="8739603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6pPr>
    <a:lvl7pPr marL="10487523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7pPr>
    <a:lvl8pPr marL="12235443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8pPr>
    <a:lvl9pPr marL="13983364" algn="l" defTabSz="3495842" rtl="0" eaLnBrk="1" latinLnBrk="0" hangingPunct="1">
      <a:defRPr sz="6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19ABC-D997-4017-9D94-1621B9F4CFB7}" v="12" dt="2023-10-25T11:39:35.627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3" autoAdjust="0"/>
    <p:restoredTop sz="94676" autoAdjust="0"/>
  </p:normalViewPr>
  <p:slideViewPr>
    <p:cSldViewPr>
      <p:cViewPr>
        <p:scale>
          <a:sx n="46" d="100"/>
          <a:sy n="46" d="100"/>
        </p:scale>
        <p:origin x="1960" y="144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97F786E-4D5E-4702-A6C7-476923782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0A4F06B-6E1C-47AD-B25F-2D2A6FE52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F817C-9188-45B5-ACB2-C01ED19096CB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4775C7D-AB04-4327-8B6F-C3558C0B0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C98E8A3-F6F5-4097-857E-5041FB0E70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40714-2654-44F0-BF74-7EC366DC86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89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1F40-6665-4C30-BDAB-315831FA9C72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162050"/>
            <a:ext cx="21939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1A04-9474-4F1A-B918-1F564F65A2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5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4499975" y="0"/>
            <a:ext cx="700000" cy="35999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0" tIns="36205" rIns="72410" bIns="36205" rtlCol="0" anchor="ctr"/>
          <a:lstStyle/>
          <a:p>
            <a:pPr algn="ctr"/>
            <a:endParaRPr lang="en-US" sz="5718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00000" cy="35999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0" tIns="36205" rIns="72410" bIns="36205" rtlCol="0" anchor="ctr"/>
          <a:lstStyle/>
          <a:p>
            <a:pPr algn="ctr"/>
            <a:endParaRPr lang="en-US" sz="5718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3"/>
            <a:ext cx="25199975" cy="44999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0" tIns="36205" rIns="72410" bIns="36205" rtlCol="0" anchor="ctr"/>
          <a:lstStyle/>
          <a:p>
            <a:pPr algn="ctr"/>
            <a:endParaRPr lang="en-US" sz="5718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3479735"/>
            <a:ext cx="25199976" cy="25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0" tIns="36205" rIns="72410" bIns="36205" rtlCol="0" anchor="ctr"/>
          <a:lstStyle/>
          <a:p>
            <a:pPr algn="ctr"/>
            <a:endParaRPr lang="en-US" sz="5718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3049389-2C88-424F-B864-FF893B2C8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208048"/>
            <a:ext cx="3932060" cy="393206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993AFF9-8830-4A97-8B13-3C887289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2815" y="224717"/>
            <a:ext cx="3932060" cy="39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999" y="1441660"/>
            <a:ext cx="22679978" cy="5999956"/>
          </a:xfrm>
          <a:prstGeom prst="rect">
            <a:avLst/>
          </a:prstGeom>
        </p:spPr>
        <p:txBody>
          <a:bodyPr vert="horz" lIns="417456" tIns="208727" rIns="417456" bIns="20872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399946"/>
            <a:ext cx="22679978" cy="23758163"/>
          </a:xfrm>
          <a:prstGeom prst="rect">
            <a:avLst/>
          </a:prstGeom>
        </p:spPr>
        <p:txBody>
          <a:bodyPr vert="horz" lIns="417456" tIns="208727" rIns="417456" bIns="2087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999" y="33366430"/>
            <a:ext cx="5879994" cy="1916653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l">
              <a:defRPr sz="4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4" y="33366430"/>
            <a:ext cx="7979992" cy="1916653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ctr">
              <a:defRPr sz="4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9982" y="33366430"/>
            <a:ext cx="5879994" cy="1916653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r">
              <a:defRPr sz="45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3476107" rtl="0" eaLnBrk="1" latinLnBrk="0" hangingPunct="1">
        <a:spcBef>
          <a:spcPct val="0"/>
        </a:spcBef>
        <a:buNone/>
        <a:defRPr sz="63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095" indent="-362095" algn="l" defTabSz="3476107" rtl="0" eaLnBrk="1" latinLnBrk="0" hangingPunct="1">
        <a:spcBef>
          <a:spcPct val="20000"/>
        </a:spcBef>
        <a:buFont typeface="Arial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1pPr>
      <a:lvl2pPr marL="724189" indent="-362095" algn="l" defTabSz="3476107" rtl="0" eaLnBrk="1" latinLnBrk="0" hangingPunct="1">
        <a:spcBef>
          <a:spcPct val="20000"/>
        </a:spcBef>
        <a:buFont typeface="Arial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2pPr>
      <a:lvl3pPr marL="1086284" indent="-362095" algn="l" defTabSz="3476107" rtl="0" eaLnBrk="1" latinLnBrk="0" hangingPunct="1">
        <a:spcBef>
          <a:spcPct val="20000"/>
        </a:spcBef>
        <a:buFont typeface="Arial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3pPr>
      <a:lvl4pPr marL="1448379" indent="-362095" algn="l" defTabSz="3476107" rtl="0" eaLnBrk="1" latinLnBrk="0" hangingPunct="1">
        <a:spcBef>
          <a:spcPct val="20000"/>
        </a:spcBef>
        <a:buFont typeface="Arial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4pPr>
      <a:lvl5pPr marL="1810474" indent="-362095" algn="l" defTabSz="3476107" rtl="0" eaLnBrk="1" latinLnBrk="0" hangingPunct="1">
        <a:spcBef>
          <a:spcPct val="20000"/>
        </a:spcBef>
        <a:buFont typeface="Arial" pitchFamily="34" charset="0"/>
        <a:buChar char="»"/>
        <a:defRPr sz="2831" kern="1200">
          <a:solidFill>
            <a:schemeClr val="tx1"/>
          </a:solidFill>
          <a:latin typeface="+mn-lt"/>
          <a:ea typeface="+mn-ea"/>
          <a:cs typeface="+mn-cs"/>
        </a:defRPr>
      </a:lvl5pPr>
      <a:lvl6pPr marL="9559300" indent="-869027" algn="l" defTabSz="3476107" rtl="0" eaLnBrk="1" latinLnBrk="0" hangingPunct="1">
        <a:spcBef>
          <a:spcPct val="20000"/>
        </a:spcBef>
        <a:buFont typeface="Arial" pitchFamily="34" charset="0"/>
        <a:buChar char="•"/>
        <a:defRPr sz="7577" kern="1200">
          <a:solidFill>
            <a:schemeClr val="tx1"/>
          </a:solidFill>
          <a:latin typeface="+mn-lt"/>
          <a:ea typeface="+mn-ea"/>
          <a:cs typeface="+mn-cs"/>
        </a:defRPr>
      </a:lvl6pPr>
      <a:lvl7pPr marL="11297355" indent="-869027" algn="l" defTabSz="3476107" rtl="0" eaLnBrk="1" latinLnBrk="0" hangingPunct="1">
        <a:spcBef>
          <a:spcPct val="20000"/>
        </a:spcBef>
        <a:buFont typeface="Arial" pitchFamily="34" charset="0"/>
        <a:buChar char="•"/>
        <a:defRPr sz="7577" kern="1200">
          <a:solidFill>
            <a:schemeClr val="tx1"/>
          </a:solidFill>
          <a:latin typeface="+mn-lt"/>
          <a:ea typeface="+mn-ea"/>
          <a:cs typeface="+mn-cs"/>
        </a:defRPr>
      </a:lvl7pPr>
      <a:lvl8pPr marL="13035410" indent="-869027" algn="l" defTabSz="3476107" rtl="0" eaLnBrk="1" latinLnBrk="0" hangingPunct="1">
        <a:spcBef>
          <a:spcPct val="20000"/>
        </a:spcBef>
        <a:buFont typeface="Arial" pitchFamily="34" charset="0"/>
        <a:buChar char="•"/>
        <a:defRPr sz="7577" kern="1200">
          <a:solidFill>
            <a:schemeClr val="tx1"/>
          </a:solidFill>
          <a:latin typeface="+mn-lt"/>
          <a:ea typeface="+mn-ea"/>
          <a:cs typeface="+mn-cs"/>
        </a:defRPr>
      </a:lvl8pPr>
      <a:lvl9pPr marL="14773465" indent="-869027" algn="l" defTabSz="3476107" rtl="0" eaLnBrk="1" latinLnBrk="0" hangingPunct="1">
        <a:spcBef>
          <a:spcPct val="20000"/>
        </a:spcBef>
        <a:buFont typeface="Arial" pitchFamily="34" charset="0"/>
        <a:buChar char="•"/>
        <a:defRPr sz="7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1pPr>
      <a:lvl2pPr marL="1738055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2pPr>
      <a:lvl3pPr marL="3476107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3pPr>
      <a:lvl4pPr marL="5214164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4pPr>
      <a:lvl5pPr marL="6952218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5pPr>
      <a:lvl6pPr marL="8690273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6pPr>
      <a:lvl7pPr marL="10428328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7pPr>
      <a:lvl8pPr marL="12166382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8pPr>
      <a:lvl9pPr marL="13904437" algn="l" defTabSz="3476107" rtl="0" eaLnBrk="1" latinLnBrk="0" hangingPunct="1">
        <a:defRPr sz="68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>
            <a:extLst>
              <a:ext uri="{FF2B5EF4-FFF2-40B4-BE49-F238E27FC236}">
                <a16:creationId xmlns:a16="http://schemas.microsoft.com/office/drawing/2014/main" id="{63CAFDD0-F562-58AE-6A26-29272E79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303" y="24240848"/>
            <a:ext cx="12195068" cy="10589479"/>
          </a:xfrm>
          <a:prstGeom prst="rect">
            <a:avLst/>
          </a:prstGeom>
          <a:gradFill rotWithShape="1">
            <a:gsLst>
              <a:gs pos="0">
                <a:srgbClr val="EBEBEB"/>
              </a:gs>
              <a:gs pos="100000">
                <a:srgbClr val="CACA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409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72000" rIns="360000" bIns="180000" anchor="ctr">
            <a:spAutoFit/>
          </a:bodyPr>
          <a:lstStyle/>
          <a:p>
            <a:endParaRPr lang="tr-TR" noProof="0" dirty="0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8C2F2739-CF6B-4485-2B5B-15240395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22" y="16938264"/>
            <a:ext cx="11793132" cy="17892063"/>
          </a:xfrm>
          <a:prstGeom prst="rect">
            <a:avLst/>
          </a:prstGeom>
          <a:gradFill rotWithShape="1">
            <a:gsLst>
              <a:gs pos="0">
                <a:srgbClr val="EBEBEB"/>
              </a:gs>
              <a:gs pos="100000">
                <a:srgbClr val="CACA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409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72000" rIns="360000" bIns="180000" anchor="ctr">
            <a:spAutoFit/>
          </a:bodyPr>
          <a:lstStyle/>
          <a:p>
            <a:endParaRPr lang="tr-TR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F24CF-01D8-7B46-94A1-68C02632094D}"/>
              </a:ext>
            </a:extLst>
          </p:cNvPr>
          <p:cNvSpPr/>
          <p:nvPr/>
        </p:nvSpPr>
        <p:spPr>
          <a:xfrm>
            <a:off x="347779" y="280684"/>
            <a:ext cx="24507592" cy="3827225"/>
          </a:xfrm>
          <a:prstGeom prst="rect">
            <a:avLst/>
          </a:prstGeom>
          <a:solidFill>
            <a:srgbClr val="017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noProof="0" dirty="0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2AC985EB-DB7D-4EDA-EDF1-8B9B291C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302" y="4670904"/>
            <a:ext cx="12195069" cy="18992659"/>
          </a:xfrm>
          <a:prstGeom prst="rect">
            <a:avLst/>
          </a:prstGeom>
          <a:gradFill rotWithShape="1">
            <a:gsLst>
              <a:gs pos="0">
                <a:srgbClr val="EBEBEB"/>
              </a:gs>
              <a:gs pos="100000">
                <a:srgbClr val="CACA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409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72000" rIns="360000" bIns="180000" anchor="ctr">
            <a:spAutoFit/>
          </a:bodyPr>
          <a:lstStyle/>
          <a:p>
            <a:endParaRPr lang="tr-TR" noProof="0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13955488-2970-0687-AFFE-ED90EA12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22" y="4651000"/>
            <a:ext cx="11793132" cy="11744173"/>
          </a:xfrm>
          <a:prstGeom prst="rect">
            <a:avLst/>
          </a:prstGeom>
          <a:gradFill rotWithShape="1">
            <a:gsLst>
              <a:gs pos="89000">
                <a:srgbClr val="EBEBEB"/>
              </a:gs>
              <a:gs pos="100000">
                <a:srgbClr val="CACACA"/>
              </a:gs>
            </a:gsLst>
            <a:lin ang="5400000" scaled="1"/>
          </a:gradFill>
          <a:ln>
            <a:noFill/>
          </a:ln>
          <a:effectLst/>
        </p:spPr>
        <p:txBody>
          <a:bodyPr wrap="square" lIns="360000" tIns="72000" rIns="360000" bIns="180000" anchor="ctr">
            <a:spAutoFit/>
          </a:bodyPr>
          <a:lstStyle/>
          <a:p>
            <a:endParaRPr lang="tr-TR" noProof="0" dirty="0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9B74F9AC-F538-2C06-CB50-C20C24062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2" y="5016332"/>
            <a:ext cx="11793131" cy="48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799" rIns="359011" bIns="71818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Giriş ve Problem Tanımı</a:t>
            </a:r>
          </a:p>
          <a:p>
            <a:pPr>
              <a:spcBef>
                <a:spcPct val="20000"/>
              </a:spcBef>
            </a:pPr>
            <a:r>
              <a:rPr lang="tr-TR" sz="3200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PLC tabanlı Fındık Boy Ayırma Sistemi, geleneksel yöntemlerin zaman alıcı ve hata oranı yüksek yapısını aşmak için geliştirilmiş yenilikçi bir otomasyon çözümüdür [1]. Sistem, PLC teknolojisinin sağladığı hassasiyet ve esneklik sayesinde hızlı ve güvenilir boyut ayrımı yaparken, işgücü maliyetlerini azaltmayı ve ürün kalitesini artırmayı hedeflemektedir [2]. Bu proje, fındık işleme sektöründe modern otomasyon teknolojilerinin önemini ortaya koyan stratejik bir adım olarak öne çıkmaktadır.</a:t>
            </a:r>
            <a:endParaRPr lang="tr-TR" sz="3200" b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884F265C-DA36-E2CD-B60A-AF3B54D3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2" y="9845334"/>
            <a:ext cx="11781689" cy="61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Hedef ve Kapsam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Otomatik ve Hassas Sınıflandırma: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Fındıkları boyutlarına göre otomatik olarak sınıflandırarak manuel hataları ortadan kaldırmak ve üretim süreçlerinde tutarlılığı artırmak.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Esneklik ve Uyarlanabilirlik: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Farklı fındık türleri ve kalite seviyeleri için esnek ayarlamalar yapabilme yeteneği sağlamak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Verimlilik ve Maliyet Avantajı: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İşgücü maliyetlerini azaltarak işletmelerin daha verimli çalışmasını desteklemek.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Endüstri Standartlarının Yükseltilmesi: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PLC tabanlı otomasyon teknolojisinin avantajlarını kullanarak sektörde modern bir örnek oluşturmak.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7460EE37-C461-C828-E446-9F984EC3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2" y="17068671"/>
            <a:ext cx="11781689" cy="32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Malzemeler ve Yöntem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Kullanılan Malzemeler: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PLC, kapasitif sensör, fotosel sensör, silecek motoru, güç kaynağı, start/stop/acil stop butonları ve röleler.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PLC'nin</a:t>
            </a: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Rolü: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Merkezi kontrol birimi olarak tüm sistemi koordine eder (konveyör bandı, motor, sensörler).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C39C46B7-80AD-C6CE-C01F-D8A43132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302" y="5016332"/>
            <a:ext cx="12059660" cy="377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Sonuçlar ve Tartışma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12V silecek motoruyla çalışan konveyör bant ve elek sistemi, fındıkların boyutlarına göre hızlı ve etkili bir şekilde sınıflandırılmasını sağlamış, bu sayede manuel hatalar azaltılmıştır.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Düşük enerji tüketimi ile çalışan sistem, tarım sektöründe maliyet avantajı sağlayarak çevre dostu bir çözüm sunmaktadır.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B72CA9-660E-AC48-FB6E-150F3EE6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680" y="24150067"/>
            <a:ext cx="11996148" cy="525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 ve Öneriler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Sonuç: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PLC Kontrollü Fındık Boyu Ayırma Sistemi, tarım endüstrisinde iş gücü verimliliğini artıran, üretim kalitesini iyileştiren ve süreçleri otomatize ederek tarım sektöründe dijital dönüşüm için önemli bir adım atmıştır.</a:t>
            </a:r>
          </a:p>
          <a:p>
            <a:endParaRPr lang="tr-TR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Gelecekteki Geliştirmeler: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Sistem, yapay zeka, ileri sensör teknolojileri ve enerji verimliliği gibi alanlarda yapılacak geliştirmelerle daha da optimize edilebilir ve tarım süreçlerinde sürdürülebilirlik ve rekabetçiliği artırabilir. 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E71CD93C-3ABF-78C9-BADE-E40947DE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100" y="32902248"/>
            <a:ext cx="12101653" cy="14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</a:t>
            </a:r>
          </a:p>
          <a:p>
            <a:pPr>
              <a:spcBef>
                <a:spcPct val="20000"/>
              </a:spcBef>
            </a:pPr>
            <a:r>
              <a:rPr lang="tr-TR" sz="3200" b="0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Katkılarından dolayı teşekkür ederiz.</a:t>
            </a:r>
            <a:endParaRPr lang="tr-TR" sz="32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C8C8B-4F07-272C-C1C8-67F071BD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3"/>
          <a:stretch/>
        </p:blipFill>
        <p:spPr>
          <a:xfrm>
            <a:off x="356322" y="308154"/>
            <a:ext cx="3725457" cy="3807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8DD98"/>
              </a:gs>
              <a:gs pos="6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6" name="Text Box 17">
            <a:extLst>
              <a:ext uri="{FF2B5EF4-FFF2-40B4-BE49-F238E27FC236}">
                <a16:creationId xmlns:a16="http://schemas.microsoft.com/office/drawing/2014/main" id="{F23EBCDF-0680-3C71-EFF8-0CC0E6A8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236" y="915881"/>
            <a:ext cx="20782135" cy="24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sz="72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BAŞLIĞI</a:t>
            </a:r>
          </a:p>
          <a:p>
            <a:pPr algn="ctr">
              <a:spcBef>
                <a:spcPct val="20000"/>
              </a:spcBef>
            </a:pPr>
            <a:r>
              <a:rPr lang="tr-TR" sz="32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Yazar 1, Yazar 2, Yazar 3</a:t>
            </a:r>
          </a:p>
          <a:p>
            <a:pPr algn="ctr">
              <a:spcBef>
                <a:spcPct val="20000"/>
              </a:spcBef>
            </a:pPr>
            <a:r>
              <a:rPr lang="tr-TR" sz="32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 İsmi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C21C369D-F772-281F-B2F2-094042A8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681" y="29507717"/>
            <a:ext cx="11869282" cy="32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4400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Referanslar</a:t>
            </a:r>
          </a:p>
          <a:p>
            <a:pPr algn="just"/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1. Taştan, M., &amp;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Aluçoğlu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, A. (2003). Programlanabilir lojik denetleyici ile deneysel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endüstriyelsistemin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kontrolü. </a:t>
            </a:r>
          </a:p>
          <a:p>
            <a:pPr algn="just"/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2. C. Özdamar, “PLC Teori ve Uygulama-1”, Birsen Yayıncılık, 2009.</a:t>
            </a:r>
          </a:p>
          <a:p>
            <a:pPr algn="just"/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3. Sadece posterdeki referanslar yazılmalıdır. Tezdeki referansların tümü konulmamalıdır.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1151BD1-0D29-C0C0-8F63-EBE646A7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2060" y="13770949"/>
            <a:ext cx="3005934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129" tIns="179561" rIns="359129" bIns="179561"/>
          <a:lstStyle>
            <a:lvl1pPr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49425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972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240338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9897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469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041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613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185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2800" dirty="0" err="1">
                <a:solidFill>
                  <a:srgbClr val="000000"/>
                </a:solidFill>
                <a:latin typeface="Mundo Sans" pitchFamily="50" charset="0"/>
              </a:rPr>
              <a:t>Konveyor</a:t>
            </a:r>
            <a:r>
              <a:rPr lang="tr-TR" sz="2800" dirty="0">
                <a:solidFill>
                  <a:srgbClr val="000000"/>
                </a:solidFill>
                <a:latin typeface="Mundo Sans" pitchFamily="50" charset="0"/>
              </a:rPr>
              <a:t> Bant</a:t>
            </a:r>
            <a:endParaRPr lang="tr-TR" sz="2800" noProof="0" dirty="0">
              <a:solidFill>
                <a:srgbClr val="000000"/>
              </a:solidFill>
              <a:latin typeface="Mundo Sans" pitchFamily="50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1F3DA14E-F133-3A51-F0F6-88E0999F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169" y="25287008"/>
            <a:ext cx="364539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129" tIns="179561" rIns="359129" bIns="179561"/>
          <a:lstStyle>
            <a:lvl1pPr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49425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972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240338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9897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469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041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613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185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Otomasyon Panosu</a:t>
            </a:r>
            <a:endParaRPr lang="tr-TR" sz="2800" noProof="0" dirty="0">
              <a:solidFill>
                <a:srgbClr val="000000"/>
              </a:solidFill>
              <a:latin typeface="Mundo Sans" pitchFamily="50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561960A-3468-A097-8A5D-D724B258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169" y="33561347"/>
            <a:ext cx="445159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129" tIns="179561" rIns="359129" bIns="179561"/>
          <a:lstStyle>
            <a:lvl1pPr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49425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972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240338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9897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469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041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613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185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2800" noProof="0" dirty="0">
                <a:solidFill>
                  <a:srgbClr val="000000"/>
                </a:solidFill>
                <a:latin typeface="Mundo Sans" pitchFamily="50" charset="0"/>
              </a:rPr>
              <a:t>Örnek Bağlantı Şeması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283C04BB-306C-89B2-5C02-DB150FEF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2" y="26525641"/>
            <a:ext cx="11793132" cy="211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Sensörler ve Motor: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Kapasitif ve fotosel sensörler fındıkları algılar; silecek motoru düzenleme ve temizlik sağlar.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Kullanıcı ve Güvenlik Kontrolleri:</a:t>
            </a: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Start/stop/acil stop butonları ile kolay kontrol ve hızlı müdahale imkanı sunulur.</a:t>
            </a:r>
            <a:endParaRPr lang="tr-TR" sz="3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8C38B20E-A1BA-E21E-D37E-5FE0FC57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1" y="35088881"/>
            <a:ext cx="24499049" cy="637462"/>
          </a:xfrm>
          <a:prstGeom prst="rect">
            <a:avLst/>
          </a:prstGeom>
          <a:solidFill>
            <a:srgbClr val="0171D6"/>
          </a:solidFill>
          <a:ln>
            <a:noFill/>
          </a:ln>
          <a:effectLst/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32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Bartın Üniversitesi Elektrik-Elektronik Mühendisliği Bitirme Projesi Sunumu                                                                                                         Ocak 2025</a:t>
            </a:r>
          </a:p>
        </p:txBody>
      </p:sp>
      <p:pic>
        <p:nvPicPr>
          <p:cNvPr id="23" name="Picture 22" descr="A circuit board with wires&#10;&#10;Description automatically generated">
            <a:extLst>
              <a:ext uri="{FF2B5EF4-FFF2-40B4-BE49-F238E27FC236}">
                <a16:creationId xmlns:a16="http://schemas.microsoft.com/office/drawing/2014/main" id="{5A700CFE-4472-DBF4-B97F-0EC1992A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165" y="29440905"/>
            <a:ext cx="7621828" cy="4032562"/>
          </a:xfrm>
          <a:prstGeom prst="rect">
            <a:avLst/>
          </a:prstGeom>
        </p:spPr>
      </p:pic>
      <p:pic>
        <p:nvPicPr>
          <p:cNvPr id="24" name="Resim 13">
            <a:extLst>
              <a:ext uri="{FF2B5EF4-FFF2-40B4-BE49-F238E27FC236}">
                <a16:creationId xmlns:a16="http://schemas.microsoft.com/office/drawing/2014/main" id="{BEDA429B-6516-9E75-9827-CABFB0B21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12373"/>
          <a:stretch/>
        </p:blipFill>
        <p:spPr>
          <a:xfrm>
            <a:off x="2845965" y="20587180"/>
            <a:ext cx="5487286" cy="4611948"/>
          </a:xfrm>
          <a:prstGeom prst="rect">
            <a:avLst/>
          </a:prstGeom>
        </p:spPr>
      </p:pic>
      <p:sp>
        <p:nvSpPr>
          <p:cNvPr id="25" name="Text Box 17">
            <a:extLst>
              <a:ext uri="{FF2B5EF4-FFF2-40B4-BE49-F238E27FC236}">
                <a16:creationId xmlns:a16="http://schemas.microsoft.com/office/drawing/2014/main" id="{AABEA7BA-6479-31FB-3F66-EE3A3BA2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100" y="14595235"/>
            <a:ext cx="12158727" cy="309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011" tIns="71818" rIns="359011" bIns="71799">
            <a:spAutoFit/>
          </a:bodyPr>
          <a:lstStyle>
            <a:lvl1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6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7575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7213" defTabSz="704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44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16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88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56013" defTabSz="704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Elek sisteminin optimize edilmiş tasarımı sayesinde, fındıklar boyutlarına göre homojen şekilde ayrılmış, ürün kalitesi artırılmıştır.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PLC tabanlı kontrol sistemi, süreçlerin hassasiyetle yönetilmesini ve hızlı müdahale imkanını mümkün kılmıştır. Zaman rölesi ile senkronizasyon sağlanarak iş akışı düzenlenmiştir.</a:t>
            </a:r>
          </a:p>
        </p:txBody>
      </p:sp>
      <p:pic>
        <p:nvPicPr>
          <p:cNvPr id="26" name="Resim 8">
            <a:extLst>
              <a:ext uri="{FF2B5EF4-FFF2-40B4-BE49-F238E27FC236}">
                <a16:creationId xmlns:a16="http://schemas.microsoft.com/office/drawing/2014/main" id="{08DFA5CE-3BD9-EC2F-9D5B-149982B87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1299" r="6506" b="27957"/>
          <a:stretch/>
        </p:blipFill>
        <p:spPr>
          <a:xfrm>
            <a:off x="18882016" y="9414194"/>
            <a:ext cx="5726023" cy="4262513"/>
          </a:xfrm>
          <a:prstGeom prst="rect">
            <a:avLst/>
          </a:prstGeom>
        </p:spPr>
      </p:pic>
      <p:pic>
        <p:nvPicPr>
          <p:cNvPr id="27" name="Resim 6">
            <a:extLst>
              <a:ext uri="{FF2B5EF4-FFF2-40B4-BE49-F238E27FC236}">
                <a16:creationId xmlns:a16="http://schemas.microsoft.com/office/drawing/2014/main" id="{98E09934-0B35-99B6-2BC5-45B15EF18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37426"/>
          <a:stretch/>
        </p:blipFill>
        <p:spPr>
          <a:xfrm>
            <a:off x="12912951" y="9414194"/>
            <a:ext cx="5721734" cy="4346233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2551F571-A81E-6ACA-020B-0CF0D3018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2230" y="13883079"/>
            <a:ext cx="3005934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129" tIns="179561" rIns="359129" bIns="179561"/>
          <a:lstStyle>
            <a:lvl1pPr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49425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972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240338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9897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469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041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613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185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2800" dirty="0">
                <a:solidFill>
                  <a:srgbClr val="000000"/>
                </a:solidFill>
                <a:latin typeface="Mundo Sans" pitchFamily="50" charset="0"/>
              </a:rPr>
              <a:t>Elek Sistemi</a:t>
            </a:r>
            <a:endParaRPr lang="tr-TR" sz="2800" noProof="0" dirty="0">
              <a:solidFill>
                <a:srgbClr val="000000"/>
              </a:solidFill>
              <a:latin typeface="Mundo Sans" pitchFamily="50" charset="0"/>
            </a:endParaRPr>
          </a:p>
        </p:txBody>
      </p:sp>
      <p:pic>
        <p:nvPicPr>
          <p:cNvPr id="29" name="Resim 15">
            <a:extLst>
              <a:ext uri="{FF2B5EF4-FFF2-40B4-BE49-F238E27FC236}">
                <a16:creationId xmlns:a16="http://schemas.microsoft.com/office/drawing/2014/main" id="{3959EB63-39A1-8972-68B7-E7CCD33A92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40163"/>
          <a:stretch/>
        </p:blipFill>
        <p:spPr>
          <a:xfrm>
            <a:off x="15465170" y="18277259"/>
            <a:ext cx="6031716" cy="4525487"/>
          </a:xfrm>
          <a:prstGeom prst="rect">
            <a:avLst/>
          </a:prstGeom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BD9C937C-1518-132D-993E-30693F93B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0410" y="22802746"/>
            <a:ext cx="707461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129" tIns="179561" rIns="359129" bIns="179561"/>
          <a:lstStyle>
            <a:lvl1pPr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49425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972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240338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989763" defTabSz="3497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469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041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613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18563" defTabSz="349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2800" dirty="0" err="1">
                <a:solidFill>
                  <a:srgbClr val="000000"/>
                </a:solidFill>
                <a:latin typeface="Mundo Sans" pitchFamily="50" charset="0"/>
              </a:rPr>
              <a:t>Konveyor</a:t>
            </a:r>
            <a:r>
              <a:rPr lang="tr-TR" sz="2800" dirty="0">
                <a:solidFill>
                  <a:srgbClr val="000000"/>
                </a:solidFill>
                <a:latin typeface="Mundo Sans" pitchFamily="50" charset="0"/>
              </a:rPr>
              <a:t> Bant ve Elek Sistemi Entegrasyonu</a:t>
            </a:r>
            <a:endParaRPr lang="tr-TR" sz="2800" noProof="0" dirty="0">
              <a:solidFill>
                <a:srgbClr val="000000"/>
              </a:solidFill>
              <a:latin typeface="Mundo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7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Öze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B5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485</Words>
  <Application>Microsoft Macintosh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Mundo Sans</vt:lpstr>
      <vt:lpstr>Times New Roman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MKT Akademik Poster Şablonu 70x100</dc:title>
  <dc:creator>Arş. Gör. Emre Tuğberk Gülnergiz</dc:creator>
  <cp:keywords>Mekatronik, Gedik, Poster</cp:keywords>
  <dc:description>Quality poster printing
www.genigraphics.com
1-800-790-4001</dc:description>
  <cp:lastModifiedBy>Bardakci, Ibrahim E</cp:lastModifiedBy>
  <cp:revision>79</cp:revision>
  <cp:lastPrinted>2013-02-12T02:21:55Z</cp:lastPrinted>
  <dcterms:created xsi:type="dcterms:W3CDTF">2013-02-10T21:14:48Z</dcterms:created>
  <dcterms:modified xsi:type="dcterms:W3CDTF">2025-01-12T00:38:07Z</dcterms:modified>
</cp:coreProperties>
</file>