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8" r:id="rId7"/>
    <p:sldId id="263" r:id="rId8"/>
    <p:sldId id="264" r:id="rId9"/>
    <p:sldId id="261" r:id="rId10"/>
    <p:sldId id="269" r:id="rId11"/>
    <p:sldId id="267" r:id="rId12"/>
    <p:sldId id="270" r:id="rId13"/>
    <p:sldId id="266"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D469F4-86E8-45B4-B1B3-7D28CCF789E1}" type="datetimeFigureOut">
              <a:rPr lang="tr-TR" smtClean="0"/>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1644813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469F4-86E8-45B4-B1B3-7D28CCF789E1}" type="datetimeFigureOut">
              <a:rPr lang="tr-TR" smtClean="0"/>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226680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469F4-86E8-45B4-B1B3-7D28CCF789E1}" type="datetimeFigureOut">
              <a:rPr lang="tr-TR" smtClean="0"/>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414894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469F4-86E8-45B4-B1B3-7D28CCF789E1}" type="datetimeFigureOut">
              <a:rPr lang="tr-TR" smtClean="0"/>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A41E2E-4A93-4C9A-9458-A01D30974846}"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125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469F4-86E8-45B4-B1B3-7D28CCF789E1}" type="datetimeFigureOut">
              <a:rPr lang="tr-TR" smtClean="0"/>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2860426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6D469F4-86E8-45B4-B1B3-7D28CCF789E1}" type="datetimeFigureOut">
              <a:rPr lang="tr-TR" smtClean="0"/>
              <a:t>22.10.2018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63892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6D469F4-86E8-45B4-B1B3-7D28CCF789E1}" type="datetimeFigureOut">
              <a:rPr lang="tr-TR" smtClean="0"/>
              <a:t>22.10.2018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386969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469F4-86E8-45B4-B1B3-7D28CCF789E1}" type="datetimeFigureOut">
              <a:rPr lang="tr-TR" smtClean="0"/>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1979373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469F4-86E8-45B4-B1B3-7D28CCF789E1}" type="datetimeFigureOut">
              <a:rPr lang="tr-TR" smtClean="0"/>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185229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469F4-86E8-45B4-B1B3-7D28CCF789E1}" type="datetimeFigureOut">
              <a:rPr lang="tr-TR" smtClean="0"/>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217105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D469F4-86E8-45B4-B1B3-7D28CCF789E1}" type="datetimeFigureOut">
              <a:rPr lang="tr-TR" smtClean="0"/>
              <a:t>22.10.2018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390324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469F4-86E8-45B4-B1B3-7D28CCF789E1}" type="datetimeFigureOut">
              <a:rPr lang="tr-TR" smtClean="0"/>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69348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469F4-86E8-45B4-B1B3-7D28CCF789E1}" type="datetimeFigureOut">
              <a:rPr lang="tr-TR" smtClean="0"/>
              <a:t>22.10.2018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85830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469F4-86E8-45B4-B1B3-7D28CCF789E1}" type="datetimeFigureOut">
              <a:rPr lang="tr-TR" smtClean="0"/>
              <a:t>22.10.2018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205466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469F4-86E8-45B4-B1B3-7D28CCF789E1}" type="datetimeFigureOut">
              <a:rPr lang="tr-TR" smtClean="0"/>
              <a:t>22.10.2018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28406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D469F4-86E8-45B4-B1B3-7D28CCF789E1}" type="datetimeFigureOut">
              <a:rPr lang="tr-TR" smtClean="0"/>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4667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D469F4-86E8-45B4-B1B3-7D28CCF789E1}" type="datetimeFigureOut">
              <a:rPr lang="tr-TR" smtClean="0"/>
              <a:t>22.10.2018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A41E2E-4A93-4C9A-9458-A01D30974846}" type="slidenum">
              <a:rPr lang="tr-TR" smtClean="0"/>
              <a:t>‹#›</a:t>
            </a:fld>
            <a:endParaRPr lang="tr-TR"/>
          </a:p>
        </p:txBody>
      </p:sp>
    </p:spTree>
    <p:extLst>
      <p:ext uri="{BB962C8B-B14F-4D97-AF65-F5344CB8AC3E}">
        <p14:creationId xmlns:p14="http://schemas.microsoft.com/office/powerpoint/2010/main" val="272355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6D469F4-86E8-45B4-B1B3-7D28CCF789E1}" type="datetimeFigureOut">
              <a:rPr lang="tr-TR" smtClean="0"/>
              <a:t>22.10.2018</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5A41E2E-4A93-4C9A-9458-A01D30974846}" type="slidenum">
              <a:rPr lang="tr-TR" smtClean="0"/>
              <a:t>‹#›</a:t>
            </a:fld>
            <a:endParaRPr lang="tr-TR"/>
          </a:p>
        </p:txBody>
      </p:sp>
    </p:spTree>
    <p:extLst>
      <p:ext uri="{BB962C8B-B14F-4D97-AF65-F5344CB8AC3E}">
        <p14:creationId xmlns:p14="http://schemas.microsoft.com/office/powerpoint/2010/main" val="3790529130"/>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akimliyiz.com/soru-cevap/112980-sesin-frekansi-ve-yuksekligi-nelere-baglidi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bakimliyiz.com/soru-cevap/112980-sesin-frekansi-ve-yuksekligi-nelere-baglidir.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8370" y="167054"/>
            <a:ext cx="6242538" cy="2476493"/>
          </a:xfrm>
        </p:spPr>
        <p:txBody>
          <a:bodyPr>
            <a:normAutofit fontScale="90000"/>
          </a:bodyPr>
          <a:lstStyle/>
          <a:p>
            <a:pPr algn="ctr"/>
            <a:r>
              <a:rPr lang="tr-TR" dirty="0"/>
              <a:t>GÜRÜLTÜ </a:t>
            </a:r>
            <a:br>
              <a:rPr lang="tr-TR" dirty="0"/>
            </a:br>
            <a:r>
              <a:rPr lang="tr-TR" dirty="0"/>
              <a:t>VE </a:t>
            </a:r>
            <a:br>
              <a:rPr lang="tr-TR" dirty="0"/>
            </a:br>
            <a:r>
              <a:rPr lang="tr-TR" dirty="0"/>
              <a:t>SES ÖZELLİKLERİ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576" y="3464169"/>
            <a:ext cx="5804126" cy="3314700"/>
          </a:xfrm>
          <a:prstGeom prst="rect">
            <a:avLst/>
          </a:prstGeom>
        </p:spPr>
      </p:pic>
      <p:sp>
        <p:nvSpPr>
          <p:cNvPr id="3" name="Rectangle 2"/>
          <p:cNvSpPr/>
          <p:nvPr/>
        </p:nvSpPr>
        <p:spPr>
          <a:xfrm>
            <a:off x="8441262" y="5978714"/>
            <a:ext cx="1159292" cy="369332"/>
          </a:xfrm>
          <a:prstGeom prst="rect">
            <a:avLst/>
          </a:prstGeom>
        </p:spPr>
        <p:txBody>
          <a:bodyPr wrap="none">
            <a:spAutoFit/>
          </a:bodyPr>
          <a:lstStyle/>
          <a:p>
            <a:r>
              <a:rPr lang="tr-TR" dirty="0"/>
              <a:t>Osiloskop</a:t>
            </a:r>
          </a:p>
        </p:txBody>
      </p:sp>
    </p:spTree>
    <p:extLst>
      <p:ext uri="{BB962C8B-B14F-4D97-AF65-F5344CB8AC3E}">
        <p14:creationId xmlns:p14="http://schemas.microsoft.com/office/powerpoint/2010/main" val="201866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526" y="712177"/>
            <a:ext cx="9590827" cy="5207085"/>
          </a:xfrm>
        </p:spPr>
      </p:pic>
    </p:spTree>
    <p:extLst>
      <p:ext uri="{BB962C8B-B14F-4D97-AF65-F5344CB8AC3E}">
        <p14:creationId xmlns:p14="http://schemas.microsoft.com/office/powerpoint/2010/main" val="421738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3795" y="826477"/>
            <a:ext cx="10353762" cy="4964723"/>
          </a:xfrm>
        </p:spPr>
        <p:txBody>
          <a:bodyPr>
            <a:normAutofit/>
          </a:bodyPr>
          <a:lstStyle/>
          <a:p>
            <a:pPr algn="just"/>
            <a:r>
              <a:rPr lang="tr-TR" sz="3200" dirty="0"/>
              <a:t>İşitilebilen en hafif şiddetindeki ses 0 (sıfır) desibel olarak kabul edilir. Buna </a:t>
            </a:r>
            <a:r>
              <a:rPr lang="tr-TR" sz="3200" dirty="0">
                <a:solidFill>
                  <a:srgbClr val="00B0F0"/>
                </a:solidFill>
              </a:rPr>
              <a:t>işitme eşiği</a:t>
            </a:r>
            <a:r>
              <a:rPr lang="tr-TR" sz="3200" dirty="0"/>
              <a:t> denir.  Uluslararası Standartlar Örgütünün ortaya koyduğu rahatsızlık duyma noktasının başlangıcı yaklaşık 60 dB'dir. Bu yüzden, ses düzeyi 60 dB'den büyük olan ortamlarda uzun süre kalındığında işitme sorunları ile karşılaşılabilir. 120 dB'lik bir ses, kulaklarımızda hasara neden olabilir. Böyle bir ses, 30 dB'lik bir gazete hışırtısının yaklaşık 1 milyar katıdır. </a:t>
            </a:r>
          </a:p>
          <a:p>
            <a:endParaRPr lang="tr-TR" dirty="0"/>
          </a:p>
        </p:txBody>
      </p:sp>
    </p:spTree>
    <p:extLst>
      <p:ext uri="{BB962C8B-B14F-4D97-AF65-F5344CB8AC3E}">
        <p14:creationId xmlns:p14="http://schemas.microsoft.com/office/powerpoint/2010/main" val="419188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530" y="134279"/>
            <a:ext cx="6576646" cy="6600628"/>
          </a:xfrm>
          <a:prstGeom prst="rect">
            <a:avLst/>
          </a:prstGeom>
        </p:spPr>
      </p:pic>
    </p:spTree>
    <p:extLst>
      <p:ext uri="{BB962C8B-B14F-4D97-AF65-F5344CB8AC3E}">
        <p14:creationId xmlns:p14="http://schemas.microsoft.com/office/powerpoint/2010/main" val="155282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4785"/>
            <a:ext cx="10515600" cy="5702178"/>
          </a:xfrm>
        </p:spPr>
        <p:txBody>
          <a:bodyPr/>
          <a:lstStyle/>
          <a:p>
            <a:pPr marL="0" indent="0">
              <a:buNone/>
            </a:pPr>
            <a:r>
              <a:rPr lang="tr-TR" sz="3200" b="1" u="sng" dirty="0"/>
              <a:t>Sesin Yansıması</a:t>
            </a:r>
          </a:p>
          <a:p>
            <a:r>
              <a:rPr lang="tr-TR" sz="3200" dirty="0"/>
              <a:t>Ses kaynağından çıkan ses dalgalarının bir yüzeye çarpıp geldiği ortama geri dönmesine denir. Sesin yansımasıyla geri dönen sese yankı denir. Tam bir yankı oluşması için ses kaynağı ile engel arasında en az 17 metre olması gerekir.</a:t>
            </a:r>
          </a:p>
          <a:p>
            <a:r>
              <a:rPr lang="tr-TR" sz="3200" b="1" u="sng" dirty="0"/>
              <a:t>NOT:</a:t>
            </a:r>
            <a:r>
              <a:rPr lang="tr-TR" sz="3200" dirty="0"/>
              <a:t> Ultrason, sonar ve radar cihazları bu prensibe göre tasarlanmıştır.</a:t>
            </a:r>
          </a:p>
          <a:p>
            <a:endParaRPr lang="tr-TR" dirty="0"/>
          </a:p>
          <a:p>
            <a:endParaRPr lang="tr-T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670" y="4326304"/>
            <a:ext cx="2428083" cy="2423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4326303"/>
            <a:ext cx="2453053" cy="2423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394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9" y="487039"/>
            <a:ext cx="10353762" cy="970450"/>
          </a:xfrm>
        </p:spPr>
        <p:txBody>
          <a:bodyPr>
            <a:normAutofit fontScale="90000"/>
          </a:bodyPr>
          <a:lstStyle/>
          <a:p>
            <a:r>
              <a:rPr lang="tr-TR" b="1" u="sng" dirty="0"/>
              <a:t>3. Sesin Tınısı</a:t>
            </a:r>
            <a:br>
              <a:rPr lang="tr-TR" b="1" u="sng" dirty="0"/>
            </a:br>
            <a:endParaRPr lang="tr-TR" u="sng" dirty="0"/>
          </a:p>
        </p:txBody>
      </p:sp>
      <p:sp>
        <p:nvSpPr>
          <p:cNvPr id="3" name="Content Placeholder 2"/>
          <p:cNvSpPr>
            <a:spLocks noGrp="1"/>
          </p:cNvSpPr>
          <p:nvPr>
            <p:ph idx="1"/>
          </p:nvPr>
        </p:nvSpPr>
        <p:spPr>
          <a:xfrm>
            <a:off x="656075" y="1740878"/>
            <a:ext cx="9762810" cy="4554415"/>
          </a:xfrm>
        </p:spPr>
        <p:txBody>
          <a:bodyPr>
            <a:normAutofit/>
          </a:bodyPr>
          <a:lstStyle/>
          <a:p>
            <a:r>
              <a:rPr lang="tr-TR" sz="3200" dirty="0"/>
              <a:t>Sesleri ayırt etmemizi sağlayan ses özelliğidir. Aynı yükseklikte ve aynı şiddette başka başka müzik aletlerine ait sesleri kulağımız ayırt edebilir.İşte sesin bu özelliğine </a:t>
            </a:r>
            <a:r>
              <a:rPr lang="tr-TR" sz="3200" dirty="0">
                <a:solidFill>
                  <a:srgbClr val="FF0000"/>
                </a:solidFill>
              </a:rPr>
              <a:t>sesin tını </a:t>
            </a:r>
            <a:r>
              <a:rPr lang="tr-TR" sz="3200" dirty="0"/>
              <a:t>adı verilir.</a:t>
            </a:r>
          </a:p>
          <a:p>
            <a:r>
              <a:rPr lang="tr-TR" sz="3200" dirty="0"/>
              <a:t>Aynı notayı çalan bir kemanla bir flüt arasındaki fark sesin tınısına örnektir.</a:t>
            </a:r>
          </a:p>
          <a:p>
            <a:endParaRPr lang="tr-TR" sz="3200" dirty="0"/>
          </a:p>
          <a:p>
            <a:endParaRPr lang="tr-TR" dirty="0"/>
          </a:p>
        </p:txBody>
      </p:sp>
      <p:sp>
        <p:nvSpPr>
          <p:cNvPr id="5" name="AutoShape 2" descr="Sesin Frekansı Ve Yüksekliği Nelere Bağlıdır?">
            <a:hlinkClick r:id="rId2" tooltip="Sesin Frekansı Ve Yüksekliği Nelere Bağlıdır?"/>
          </p:cNvPr>
          <p:cNvSpPr>
            <a:spLocks noChangeAspect="1" noChangeArrowheads="1"/>
          </p:cNvSpPr>
          <p:nvPr/>
        </p:nvSpPr>
        <p:spPr bwMode="auto">
          <a:xfrm>
            <a:off x="4610911" y="9722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20263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66" y="551598"/>
            <a:ext cx="7358835" cy="6095388"/>
          </a:xfrm>
        </p:spPr>
        <p:txBody>
          <a:bodyPr>
            <a:noAutofit/>
          </a:bodyPr>
          <a:lstStyle/>
          <a:p>
            <a:r>
              <a:rPr lang="tr-TR" sz="3200" dirty="0"/>
              <a:t>Esnek cisimlerin titreşmesi ile oluşan ve dalgalar halinde yayılan enerji çeşidine </a:t>
            </a:r>
            <a:r>
              <a:rPr lang="tr-TR" sz="3200" dirty="0">
                <a:solidFill>
                  <a:srgbClr val="00B0F0"/>
                </a:solidFill>
              </a:rPr>
              <a:t>ses</a:t>
            </a:r>
            <a:r>
              <a:rPr lang="tr-TR" sz="3200" dirty="0"/>
              <a:t> denir.</a:t>
            </a:r>
          </a:p>
          <a:p>
            <a:r>
              <a:rPr lang="tr-TR" sz="3200" dirty="0"/>
              <a:t>Ses veren bir kaynağın ses çıkarırken titreştiğini </a:t>
            </a:r>
            <a:r>
              <a:rPr lang="tr-TR" sz="3200" dirty="0">
                <a:solidFill>
                  <a:srgbClr val="00B0F0"/>
                </a:solidFill>
              </a:rPr>
              <a:t>diyapozond</a:t>
            </a:r>
            <a:r>
              <a:rPr lang="tr-TR" sz="3200" dirty="0"/>
              <a:t>a görebiliriz. </a:t>
            </a:r>
          </a:p>
          <a:p>
            <a:r>
              <a:rPr lang="tr-TR" sz="3200" dirty="0"/>
              <a:t>Gırtlağımızda ses telleri bulunmaktadır. Bu ses telleri akciğerlerimizden gelen hava ile titreşir. Titreşimle meydana gelen ses, dil ve dişlerin yardımıyla sözcük olur.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267" y="145238"/>
            <a:ext cx="4300540" cy="345405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267" y="3840700"/>
            <a:ext cx="4300540" cy="2822762"/>
          </a:xfrm>
          <a:prstGeom prst="rect">
            <a:avLst/>
          </a:prstGeom>
        </p:spPr>
      </p:pic>
    </p:spTree>
    <p:extLst>
      <p:ext uri="{BB962C8B-B14F-4D97-AF65-F5344CB8AC3E}">
        <p14:creationId xmlns:p14="http://schemas.microsoft.com/office/powerpoint/2010/main" val="2746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26" y="423700"/>
            <a:ext cx="10515600" cy="4948400"/>
          </a:xfrm>
        </p:spPr>
        <p:txBody>
          <a:bodyPr/>
          <a:lstStyle/>
          <a:p>
            <a:pPr marL="0" indent="0">
              <a:buNone/>
            </a:pPr>
            <a:r>
              <a:rPr lang="tr-TR" sz="4000" b="1" dirty="0"/>
              <a:t>Sesin özellikleri</a:t>
            </a:r>
            <a:r>
              <a:rPr lang="tr-TR" sz="4000" dirty="0"/>
              <a:t> denildiği zaman şu 3 kavram karşımıza çıkmaktadır.</a:t>
            </a:r>
          </a:p>
          <a:p>
            <a:pPr marL="0" indent="0" algn="ctr">
              <a:buNone/>
            </a:pPr>
            <a:endParaRPr lang="tr-TR" sz="4000" u="sng" dirty="0"/>
          </a:p>
          <a:p>
            <a:pPr algn="ctr"/>
            <a:r>
              <a:rPr lang="tr-TR" sz="4000" b="1" u="sng" dirty="0"/>
              <a:t>1.</a:t>
            </a:r>
            <a:r>
              <a:rPr lang="tr-TR" sz="4000" u="sng" dirty="0"/>
              <a:t> Sesin Yüksekliği</a:t>
            </a:r>
          </a:p>
          <a:p>
            <a:pPr algn="ctr"/>
            <a:r>
              <a:rPr lang="tr-TR" sz="4000" b="1" u="sng" dirty="0"/>
              <a:t>2.</a:t>
            </a:r>
            <a:r>
              <a:rPr lang="tr-TR" sz="4000" u="sng" dirty="0"/>
              <a:t> Sesin Şiddeti</a:t>
            </a:r>
          </a:p>
          <a:p>
            <a:pPr algn="ctr"/>
            <a:r>
              <a:rPr lang="tr-TR" sz="4000" b="1" u="sng" dirty="0"/>
              <a:t>3.</a:t>
            </a:r>
            <a:r>
              <a:rPr lang="tr-TR" sz="4000" u="sng" dirty="0"/>
              <a:t> Sesin Tınısı</a:t>
            </a:r>
          </a:p>
          <a:p>
            <a:endParaRPr lang="tr-TR" dirty="0"/>
          </a:p>
        </p:txBody>
      </p:sp>
    </p:spTree>
    <p:extLst>
      <p:ext uri="{BB962C8B-B14F-4D97-AF65-F5344CB8AC3E}">
        <p14:creationId xmlns:p14="http://schemas.microsoft.com/office/powerpoint/2010/main" val="120082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92" y="190435"/>
            <a:ext cx="9267093" cy="6025727"/>
          </a:xfrm>
        </p:spPr>
        <p:txBody>
          <a:bodyPr>
            <a:normAutofit fontScale="62500" lnSpcReduction="20000"/>
          </a:bodyPr>
          <a:lstStyle/>
          <a:p>
            <a:pPr marL="0" indent="0" algn="ctr">
              <a:buNone/>
            </a:pPr>
            <a:r>
              <a:rPr lang="tr-TR" sz="5700" b="1" u="sng" dirty="0">
                <a:solidFill>
                  <a:schemeClr val="tx1">
                    <a:lumMod val="95000"/>
                  </a:schemeClr>
                </a:solidFill>
              </a:rPr>
              <a:t>1. Sesin Yüksekliği</a:t>
            </a:r>
          </a:p>
          <a:p>
            <a:endParaRPr lang="tr-TR" dirty="0"/>
          </a:p>
          <a:p>
            <a:r>
              <a:rPr lang="tr-TR" sz="4100" dirty="0"/>
              <a:t>Sesin yüksekliği, sesin ince veya kalın işitilmesine sebep olan ses özelliğidir. Sesin yüksekliğini, saniyedeki titreşim sayısı yani </a:t>
            </a:r>
            <a:r>
              <a:rPr lang="tr-TR" sz="4100" dirty="0">
                <a:solidFill>
                  <a:srgbClr val="00B0F0"/>
                </a:solidFill>
              </a:rPr>
              <a:t>frenkans</a:t>
            </a:r>
            <a:r>
              <a:rPr lang="tr-TR" sz="4100" dirty="0"/>
              <a:t> belirler. Frekans birimi hertz’dir. Hz ile gösterilir.</a:t>
            </a:r>
          </a:p>
          <a:p>
            <a:endParaRPr lang="tr-TR" sz="3400" dirty="0"/>
          </a:p>
          <a:p>
            <a:r>
              <a:rPr lang="tr-TR" sz="3400" dirty="0"/>
              <a:t>Titreşen bir telin frekansı;</a:t>
            </a:r>
          </a:p>
          <a:p>
            <a:r>
              <a:rPr lang="tr-TR" sz="3400" dirty="0"/>
              <a:t>1- Telin boyuna ;Telin boyu arttıkça frekansı küçülür yani ses kalınlaşır.</a:t>
            </a:r>
          </a:p>
          <a:p>
            <a:r>
              <a:rPr lang="tr-TR" sz="3400" dirty="0"/>
              <a:t>2- Telin gerginliğine ; Telin gerginliği arttıkça frekans büyür,ses incelir.</a:t>
            </a:r>
          </a:p>
          <a:p>
            <a:r>
              <a:rPr lang="tr-TR" sz="3400" dirty="0"/>
              <a:t>3- Telin kesitine ;Tel kalınlaştıkça frekans küçülür ve ses kalınlaşır.</a:t>
            </a:r>
          </a:p>
          <a:p>
            <a:r>
              <a:rPr lang="tr-TR" sz="3400" dirty="0"/>
              <a:t>4- Telin cinsine bağlıdır.</a:t>
            </a:r>
            <a:br>
              <a:rPr lang="tr-TR" sz="3400" dirty="0"/>
            </a:br>
            <a:endParaRPr lang="tr-TR" sz="3400" dirty="0"/>
          </a:p>
          <a:p>
            <a:endParaRPr lang="tr-TR" dirty="0"/>
          </a:p>
        </p:txBody>
      </p:sp>
      <p:sp>
        <p:nvSpPr>
          <p:cNvPr id="9" name="AutoShape 6" descr="Sesin Frekansı Ve Yüksekliği Nelere Bağlıdır?">
            <a:hlinkClick r:id="rId2" tooltip="Sesin Frekansı Ve Yüksekliği Nelere Bağlıdır?"/>
          </p:cNvPr>
          <p:cNvSpPr>
            <a:spLocks noChangeAspect="1" noChangeArrowheads="1"/>
          </p:cNvSpPr>
          <p:nvPr/>
        </p:nvSpPr>
        <p:spPr bwMode="auto">
          <a:xfrm>
            <a:off x="3478602" y="13734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146" y="4038395"/>
            <a:ext cx="5468223" cy="2678927"/>
          </a:xfrm>
          <a:prstGeom prst="rect">
            <a:avLst/>
          </a:prstGeom>
          <a:ln>
            <a:noFill/>
          </a:ln>
          <a:effectLst>
            <a:softEdge rad="112500"/>
          </a:effectLst>
        </p:spPr>
      </p:pic>
    </p:spTree>
    <p:extLst>
      <p:ext uri="{BB962C8B-B14F-4D97-AF65-F5344CB8AC3E}">
        <p14:creationId xmlns:p14="http://schemas.microsoft.com/office/powerpoint/2010/main" val="102591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2316" y="525351"/>
            <a:ext cx="4724400" cy="4873631"/>
          </a:xfrm>
        </p:spPr>
        <p:txBody>
          <a:bodyPr>
            <a:normAutofit/>
          </a:bodyPr>
          <a:lstStyle/>
          <a:p>
            <a:r>
              <a:rPr lang="tr-TR" b="1" u="sng" dirty="0"/>
              <a:t>Şişeler ile Ses Deneyi</a:t>
            </a:r>
            <a:r>
              <a:rPr lang="tr-TR" b="1" dirty="0"/>
              <a:t/>
            </a:r>
            <a:br>
              <a:rPr lang="tr-TR" b="1" dirty="0"/>
            </a:br>
            <a:endParaRPr lang="tr-TR" dirty="0"/>
          </a:p>
          <a:p>
            <a:r>
              <a:rPr lang="tr-TR" dirty="0"/>
              <a:t>Şekildeki gibi şişeler farklı miktarlarda suyla dolduruyor.</a:t>
            </a:r>
          </a:p>
          <a:p>
            <a:r>
              <a:rPr lang="tr-TR" b="1" dirty="0"/>
              <a:t>Şişelere eşit kuvvet uygulanarak vurulduğunda;</a:t>
            </a:r>
            <a:endParaRPr lang="tr-TR" dirty="0"/>
          </a:p>
          <a:p>
            <a:r>
              <a:rPr lang="tr-TR" dirty="0"/>
              <a:t> Frenkans ;1&gt;2&gt;3&gt;4.</a:t>
            </a:r>
          </a:p>
          <a:p>
            <a:r>
              <a:rPr lang="tr-TR" b="1" dirty="0"/>
              <a:t>1:En ince 2:İnce, 3:Kalın, 4:En kalın</a:t>
            </a:r>
          </a:p>
          <a:p>
            <a:r>
              <a:rPr lang="tr-TR" b="1" dirty="0"/>
              <a:t>Şişelere eşit miktarda üflendiğinde;</a:t>
            </a:r>
          </a:p>
          <a:p>
            <a:r>
              <a:rPr lang="tr-TR" dirty="0"/>
              <a:t>Frenkans ; 4&gt;3&gt;2&gt;1</a:t>
            </a:r>
          </a:p>
          <a:p>
            <a:r>
              <a:rPr lang="tr-TR" b="1" dirty="0"/>
              <a:t>1:En Kalın, 2:Kalın, 3:İnce, 4:En ince</a:t>
            </a:r>
            <a:endParaRPr lang="tr-TR" dirty="0"/>
          </a:p>
          <a:p>
            <a:endParaRPr lang="tr-TR"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60" y="804547"/>
            <a:ext cx="6312877" cy="4686736"/>
          </a:xfrm>
          <a:prstGeom prst="rect">
            <a:avLst/>
          </a:prstGeom>
        </p:spPr>
      </p:pic>
    </p:spTree>
    <p:extLst>
      <p:ext uri="{BB962C8B-B14F-4D97-AF65-F5344CB8AC3E}">
        <p14:creationId xmlns:p14="http://schemas.microsoft.com/office/powerpoint/2010/main" val="80342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16127033"/>
              </p:ext>
            </p:extLst>
          </p:nvPr>
        </p:nvGraphicFramePr>
        <p:xfrm>
          <a:off x="545123" y="939474"/>
          <a:ext cx="11236568" cy="5399782"/>
        </p:xfrm>
        <a:graphic>
          <a:graphicData uri="http://schemas.openxmlformats.org/drawingml/2006/table">
            <a:tbl>
              <a:tblPr firstRow="1" bandRow="1">
                <a:tableStyleId>{5C22544A-7EE6-4342-B048-85BDC9FD1C3A}</a:tableStyleId>
              </a:tblPr>
              <a:tblGrid>
                <a:gridCol w="3745523">
                  <a:extLst>
                    <a:ext uri="{9D8B030D-6E8A-4147-A177-3AD203B41FA5}">
                      <a16:colId xmlns="" xmlns:a16="http://schemas.microsoft.com/office/drawing/2014/main" val="932845339"/>
                    </a:ext>
                  </a:extLst>
                </a:gridCol>
                <a:gridCol w="4190304">
                  <a:extLst>
                    <a:ext uri="{9D8B030D-6E8A-4147-A177-3AD203B41FA5}">
                      <a16:colId xmlns="" xmlns:a16="http://schemas.microsoft.com/office/drawing/2014/main" val="1109228339"/>
                    </a:ext>
                  </a:extLst>
                </a:gridCol>
                <a:gridCol w="3300741">
                  <a:extLst>
                    <a:ext uri="{9D8B030D-6E8A-4147-A177-3AD203B41FA5}">
                      <a16:colId xmlns="" xmlns:a16="http://schemas.microsoft.com/office/drawing/2014/main" val="234138636"/>
                    </a:ext>
                  </a:extLst>
                </a:gridCol>
              </a:tblGrid>
              <a:tr h="1385687">
                <a:tc>
                  <a:txBody>
                    <a:bodyPr/>
                    <a:lstStyle/>
                    <a:p>
                      <a:pPr algn="ctr"/>
                      <a:r>
                        <a:rPr lang="tr-TR" dirty="0"/>
                        <a:t>Canlı Türü</a:t>
                      </a:r>
                    </a:p>
                  </a:txBody>
                  <a:tcPr/>
                </a:tc>
                <a:tc>
                  <a:txBody>
                    <a:bodyPr/>
                    <a:lstStyle/>
                    <a:p>
                      <a:pPr algn="ctr"/>
                      <a:r>
                        <a:rPr lang="tr-TR" dirty="0"/>
                        <a:t>İşitme</a:t>
                      </a:r>
                      <a:r>
                        <a:rPr lang="tr-TR" baseline="0" dirty="0"/>
                        <a:t> Aralığı Frekansı(Hz</a:t>
                      </a:r>
                      <a:endParaRPr lang="tr-TR" dirty="0"/>
                    </a:p>
                  </a:txBody>
                  <a:tcPr/>
                </a:tc>
                <a:tc>
                  <a:txBody>
                    <a:bodyPr/>
                    <a:lstStyle/>
                    <a:p>
                      <a:pPr algn="ctr"/>
                      <a:r>
                        <a:rPr lang="tr-TR" dirty="0"/>
                        <a:t>Ses Üretme</a:t>
                      </a:r>
                      <a:r>
                        <a:rPr lang="tr-TR" baseline="0" dirty="0"/>
                        <a:t> Aralığı      Frekansı(Hz)</a:t>
                      </a:r>
                      <a:endParaRPr lang="tr-TR" dirty="0"/>
                    </a:p>
                  </a:txBody>
                  <a:tcPr/>
                </a:tc>
                <a:extLst>
                  <a:ext uri="{0D108BD9-81ED-4DB2-BD59-A6C34878D82A}">
                    <a16:rowId xmlns="" xmlns:a16="http://schemas.microsoft.com/office/drawing/2014/main" val="2829798158"/>
                  </a:ext>
                </a:extLst>
              </a:tr>
              <a:tr h="802819">
                <a:tc>
                  <a:txBody>
                    <a:bodyPr/>
                    <a:lstStyle/>
                    <a:p>
                      <a:r>
                        <a:rPr lang="tr-TR" dirty="0"/>
                        <a:t>Köpek</a:t>
                      </a:r>
                    </a:p>
                  </a:txBody>
                  <a:tcPr/>
                </a:tc>
                <a:tc>
                  <a:txBody>
                    <a:bodyPr/>
                    <a:lstStyle/>
                    <a:p>
                      <a:r>
                        <a:rPr lang="tr-TR" dirty="0"/>
                        <a:t>15-50.000</a:t>
                      </a:r>
                    </a:p>
                  </a:txBody>
                  <a:tcPr/>
                </a:tc>
                <a:tc>
                  <a:txBody>
                    <a:bodyPr/>
                    <a:lstStyle/>
                    <a:p>
                      <a:r>
                        <a:rPr lang="tr-TR" dirty="0"/>
                        <a:t>450-1080</a:t>
                      </a:r>
                    </a:p>
                  </a:txBody>
                  <a:tcPr/>
                </a:tc>
                <a:extLst>
                  <a:ext uri="{0D108BD9-81ED-4DB2-BD59-A6C34878D82A}">
                    <a16:rowId xmlns="" xmlns:a16="http://schemas.microsoft.com/office/drawing/2014/main" val="4184581776"/>
                  </a:ext>
                </a:extLst>
              </a:tr>
              <a:tr h="802819">
                <a:tc>
                  <a:txBody>
                    <a:bodyPr/>
                    <a:lstStyle/>
                    <a:p>
                      <a:r>
                        <a:rPr lang="tr-TR" dirty="0"/>
                        <a:t>Kedi</a:t>
                      </a:r>
                    </a:p>
                  </a:txBody>
                  <a:tcPr/>
                </a:tc>
                <a:tc>
                  <a:txBody>
                    <a:bodyPr/>
                    <a:lstStyle/>
                    <a:p>
                      <a:r>
                        <a:rPr lang="tr-TR" dirty="0"/>
                        <a:t>60-65.000</a:t>
                      </a:r>
                    </a:p>
                  </a:txBody>
                  <a:tcPr/>
                </a:tc>
                <a:tc>
                  <a:txBody>
                    <a:bodyPr/>
                    <a:lstStyle/>
                    <a:p>
                      <a:r>
                        <a:rPr lang="tr-TR" dirty="0"/>
                        <a:t>760-1520</a:t>
                      </a:r>
                    </a:p>
                  </a:txBody>
                  <a:tcPr/>
                </a:tc>
                <a:extLst>
                  <a:ext uri="{0D108BD9-81ED-4DB2-BD59-A6C34878D82A}">
                    <a16:rowId xmlns="" xmlns:a16="http://schemas.microsoft.com/office/drawing/2014/main" val="1102015264"/>
                  </a:ext>
                </a:extLst>
              </a:tr>
              <a:tr h="802819">
                <a:tc>
                  <a:txBody>
                    <a:bodyPr/>
                    <a:lstStyle/>
                    <a:p>
                      <a:r>
                        <a:rPr lang="tr-TR" dirty="0"/>
                        <a:t>Yunus</a:t>
                      </a:r>
                    </a:p>
                  </a:txBody>
                  <a:tcPr/>
                </a:tc>
                <a:tc>
                  <a:txBody>
                    <a:bodyPr/>
                    <a:lstStyle/>
                    <a:p>
                      <a:r>
                        <a:rPr lang="tr-TR" dirty="0"/>
                        <a:t>150-150.000</a:t>
                      </a:r>
                    </a:p>
                  </a:txBody>
                  <a:tcPr/>
                </a:tc>
                <a:tc>
                  <a:txBody>
                    <a:bodyPr/>
                    <a:lstStyle/>
                    <a:p>
                      <a:r>
                        <a:rPr lang="tr-TR" dirty="0"/>
                        <a:t>7000-120.000</a:t>
                      </a:r>
                    </a:p>
                  </a:txBody>
                  <a:tcPr/>
                </a:tc>
                <a:extLst>
                  <a:ext uri="{0D108BD9-81ED-4DB2-BD59-A6C34878D82A}">
                    <a16:rowId xmlns="" xmlns:a16="http://schemas.microsoft.com/office/drawing/2014/main" val="1815288618"/>
                  </a:ext>
                </a:extLst>
              </a:tr>
              <a:tr h="802819">
                <a:tc>
                  <a:txBody>
                    <a:bodyPr/>
                    <a:lstStyle/>
                    <a:p>
                      <a:r>
                        <a:rPr lang="tr-TR" dirty="0"/>
                        <a:t>Yarasa</a:t>
                      </a:r>
                    </a:p>
                  </a:txBody>
                  <a:tcPr/>
                </a:tc>
                <a:tc>
                  <a:txBody>
                    <a:bodyPr/>
                    <a:lstStyle/>
                    <a:p>
                      <a:r>
                        <a:rPr lang="tr-TR" dirty="0"/>
                        <a:t>1000-120.000</a:t>
                      </a:r>
                    </a:p>
                  </a:txBody>
                  <a:tcPr/>
                </a:tc>
                <a:tc>
                  <a:txBody>
                    <a:bodyPr/>
                    <a:lstStyle/>
                    <a:p>
                      <a:r>
                        <a:rPr lang="tr-TR" dirty="0"/>
                        <a:t>10.000-120.000</a:t>
                      </a:r>
                    </a:p>
                  </a:txBody>
                  <a:tcPr/>
                </a:tc>
                <a:extLst>
                  <a:ext uri="{0D108BD9-81ED-4DB2-BD59-A6C34878D82A}">
                    <a16:rowId xmlns="" xmlns:a16="http://schemas.microsoft.com/office/drawing/2014/main" val="1260012831"/>
                  </a:ext>
                </a:extLst>
              </a:tr>
              <a:tr h="802819">
                <a:tc>
                  <a:txBody>
                    <a:bodyPr/>
                    <a:lstStyle/>
                    <a:p>
                      <a:r>
                        <a:rPr lang="tr-TR" dirty="0"/>
                        <a:t>İnsan</a:t>
                      </a:r>
                    </a:p>
                  </a:txBody>
                  <a:tcPr/>
                </a:tc>
                <a:tc>
                  <a:txBody>
                    <a:bodyPr/>
                    <a:lstStyle/>
                    <a:p>
                      <a:r>
                        <a:rPr lang="tr-TR" dirty="0"/>
                        <a:t>20-20.000</a:t>
                      </a:r>
                    </a:p>
                  </a:txBody>
                  <a:tcPr/>
                </a:tc>
                <a:tc>
                  <a:txBody>
                    <a:bodyPr/>
                    <a:lstStyle/>
                    <a:p>
                      <a:r>
                        <a:rPr lang="tr-TR" dirty="0"/>
                        <a:t>85-1100</a:t>
                      </a:r>
                    </a:p>
                  </a:txBody>
                  <a:tcPr/>
                </a:tc>
                <a:extLst>
                  <a:ext uri="{0D108BD9-81ED-4DB2-BD59-A6C34878D82A}">
                    <a16:rowId xmlns="" xmlns:a16="http://schemas.microsoft.com/office/drawing/2014/main" val="2999231927"/>
                  </a:ext>
                </a:extLst>
              </a:tr>
            </a:tbl>
          </a:graphicData>
        </a:graphic>
      </p:graphicFrame>
    </p:spTree>
    <p:extLst>
      <p:ext uri="{BB962C8B-B14F-4D97-AF65-F5344CB8AC3E}">
        <p14:creationId xmlns:p14="http://schemas.microsoft.com/office/powerpoint/2010/main" val="415667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226" y="228602"/>
            <a:ext cx="8596668" cy="5425900"/>
          </a:xfrm>
        </p:spPr>
        <p:txBody>
          <a:bodyPr>
            <a:normAutofit/>
          </a:bodyPr>
          <a:lstStyle/>
          <a:p>
            <a:pPr algn="just"/>
            <a:r>
              <a:rPr lang="tr-TR" sz="3200" dirty="0"/>
              <a:t>Frekansı 20.000 Hz'nin üstünde olan seslere </a:t>
            </a:r>
            <a:r>
              <a:rPr lang="tr-TR" sz="3200" dirty="0">
                <a:solidFill>
                  <a:srgbClr val="00B0F0"/>
                </a:solidFill>
              </a:rPr>
              <a:t>ultrason</a:t>
            </a:r>
            <a:r>
              <a:rPr lang="tr-TR" sz="3200" dirty="0"/>
              <a:t> denir. Ultrason insanlar tarafından duyulamaz ancak birçok hayvan bu sesleri duyabilir. Ultrason bazı hayvanlar için çok önemlidir. Örneğin, yarasaların gözleri iyi görmez. Bu memeli hayvanlar çok yüksek frekanslı ses çıkarır ve bu seslerin yansımasından yararlanarak etraftaki cisimlere çarpmadan, güvenli bir şekilde uçabilir ve avlarının yerini tespit edebilir.</a:t>
            </a:r>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25" y="3499340"/>
            <a:ext cx="3595507" cy="3226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37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80" y="200768"/>
            <a:ext cx="10353762" cy="970450"/>
          </a:xfrm>
        </p:spPr>
        <p:txBody>
          <a:bodyPr/>
          <a:lstStyle/>
          <a:p>
            <a:r>
              <a:rPr lang="tr-TR" b="1" u="sng" dirty="0"/>
              <a:t>REZONANS OLAYI</a:t>
            </a:r>
          </a:p>
        </p:txBody>
      </p:sp>
      <p:sp>
        <p:nvSpPr>
          <p:cNvPr id="3" name="Content Placeholder 2"/>
          <p:cNvSpPr>
            <a:spLocks noGrp="1"/>
          </p:cNvSpPr>
          <p:nvPr>
            <p:ph idx="1"/>
          </p:nvPr>
        </p:nvSpPr>
        <p:spPr>
          <a:xfrm>
            <a:off x="774049" y="1171218"/>
            <a:ext cx="8596668" cy="3880773"/>
          </a:xfrm>
        </p:spPr>
        <p:txBody>
          <a:bodyPr>
            <a:normAutofit/>
          </a:bodyPr>
          <a:lstStyle/>
          <a:p>
            <a:r>
              <a:rPr lang="tr-TR" sz="3200" dirty="0"/>
              <a:t>Frekansları eşit olan ses kaynaklarından biri titreştirildiğinde diğeri de etki ile titreşir. Bu özelliğe </a:t>
            </a:r>
            <a:r>
              <a:rPr lang="tr-TR" sz="3200" dirty="0">
                <a:solidFill>
                  <a:srgbClr val="00B0F0"/>
                </a:solidFill>
              </a:rPr>
              <a:t>rezonans</a:t>
            </a:r>
            <a:r>
              <a:rPr lang="tr-TR" sz="3200" dirty="0"/>
              <a:t> denir.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723" y="3025729"/>
            <a:ext cx="8346831" cy="3225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588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480" y="195876"/>
            <a:ext cx="10353762" cy="970450"/>
          </a:xfrm>
        </p:spPr>
        <p:txBody>
          <a:bodyPr>
            <a:normAutofit fontScale="90000"/>
          </a:bodyPr>
          <a:lstStyle/>
          <a:p>
            <a:r>
              <a:rPr lang="tr-TR" u="sng" dirty="0"/>
              <a:t>2. Sesin Şiddeti</a:t>
            </a:r>
            <a:br>
              <a:rPr lang="tr-TR" u="sng" dirty="0"/>
            </a:br>
            <a:endParaRPr lang="tr-TR" u="sng" dirty="0"/>
          </a:p>
        </p:txBody>
      </p:sp>
      <p:sp>
        <p:nvSpPr>
          <p:cNvPr id="3" name="Content Placeholder 2"/>
          <p:cNvSpPr>
            <a:spLocks noGrp="1"/>
          </p:cNvSpPr>
          <p:nvPr>
            <p:ph idx="1"/>
          </p:nvPr>
        </p:nvSpPr>
        <p:spPr>
          <a:xfrm>
            <a:off x="460130" y="1342173"/>
            <a:ext cx="8753232" cy="5049836"/>
          </a:xfrm>
        </p:spPr>
        <p:txBody>
          <a:bodyPr>
            <a:noAutofit/>
          </a:bodyPr>
          <a:lstStyle/>
          <a:p>
            <a:r>
              <a:rPr lang="tr-TR" sz="3200" dirty="0"/>
              <a:t>Sesin uzaktan veya yakından duyulabilme özelliğidir.Uzaktaki birine sesimizi duyurabilmemiz sesin şiddetine bağlıdır.</a:t>
            </a:r>
          </a:p>
          <a:p>
            <a:r>
              <a:rPr lang="tr-TR" sz="3200" dirty="0"/>
              <a:t>Ses şiddeti, </a:t>
            </a:r>
            <a:r>
              <a:rPr lang="tr-TR" sz="3200" b="1" dirty="0">
                <a:solidFill>
                  <a:srgbClr val="00B0F0"/>
                </a:solidFill>
              </a:rPr>
              <a:t>sesin genliği</a:t>
            </a:r>
            <a:r>
              <a:rPr lang="tr-TR" sz="3200" dirty="0"/>
              <a:t> ile ilişkilidir. Ses genliği artarsa ses şiddeti de artar, azalırsa ses şiddeti de azalır.</a:t>
            </a:r>
          </a:p>
          <a:p>
            <a:r>
              <a:rPr lang="tr-TR" sz="3200" b="1" dirty="0"/>
              <a:t>Ses düzeyi</a:t>
            </a:r>
            <a:r>
              <a:rPr lang="tr-TR" sz="3200" dirty="0"/>
              <a:t>, ses şiddetinin bir ölçüsüdür.Ses düzeyi desibelmetre adı verilen araçla ölçülür.Ses düzeyi birimi </a:t>
            </a:r>
            <a:r>
              <a:rPr lang="tr-TR" sz="3200" b="1" dirty="0">
                <a:solidFill>
                  <a:srgbClr val="00B0F0"/>
                </a:solidFill>
              </a:rPr>
              <a:t>Desibell (dB)</a:t>
            </a:r>
            <a:r>
              <a:rPr lang="tr-TR" sz="3200" dirty="0">
                <a:solidFill>
                  <a:srgbClr val="00B0F0"/>
                </a:solidFill>
              </a:rPr>
              <a:t>‘</a:t>
            </a:r>
            <a:r>
              <a:rPr lang="tr-TR" sz="3200" dirty="0"/>
              <a:t>dir.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362" y="2352431"/>
            <a:ext cx="2540000" cy="2540000"/>
          </a:xfrm>
          <a:prstGeom prst="rect">
            <a:avLst/>
          </a:prstGeom>
        </p:spPr>
      </p:pic>
    </p:spTree>
    <p:extLst>
      <p:ext uri="{BB962C8B-B14F-4D97-AF65-F5344CB8AC3E}">
        <p14:creationId xmlns:p14="http://schemas.microsoft.com/office/powerpoint/2010/main" val="1084008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539</TotalTime>
  <Words>345</Words>
  <Application>Microsoft Office PowerPoint</Application>
  <PresentationFormat>Geniş ekran</PresentationFormat>
  <Paragraphs>59</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Calisto MT</vt:lpstr>
      <vt:lpstr>Trebuchet MS</vt:lpstr>
      <vt:lpstr>Wingdings 2</vt:lpstr>
      <vt:lpstr>Slate</vt:lpstr>
      <vt:lpstr>GÜRÜLTÜ  VE  SES ÖZELLİKLERİ</vt:lpstr>
      <vt:lpstr>PowerPoint Sunusu</vt:lpstr>
      <vt:lpstr>PowerPoint Sunusu</vt:lpstr>
      <vt:lpstr>PowerPoint Sunusu</vt:lpstr>
      <vt:lpstr>PowerPoint Sunusu</vt:lpstr>
      <vt:lpstr>PowerPoint Sunusu</vt:lpstr>
      <vt:lpstr>PowerPoint Sunusu</vt:lpstr>
      <vt:lpstr>REZONANS OLAYI</vt:lpstr>
      <vt:lpstr>2. Sesin Şiddeti </vt:lpstr>
      <vt:lpstr>PowerPoint Sunusu</vt:lpstr>
      <vt:lpstr>PowerPoint Sunusu</vt:lpstr>
      <vt:lpstr>PowerPoint Sunusu</vt:lpstr>
      <vt:lpstr>PowerPoint Sunusu</vt:lpstr>
      <vt:lpstr>3. Sesin Tınısı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Eftal Avcı</dc:creator>
  <cp:lastModifiedBy>user</cp:lastModifiedBy>
  <cp:revision>32</cp:revision>
  <dcterms:created xsi:type="dcterms:W3CDTF">2016-10-23T22:55:37Z</dcterms:created>
  <dcterms:modified xsi:type="dcterms:W3CDTF">2018-10-22T06:17:51Z</dcterms:modified>
</cp:coreProperties>
</file>