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3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5" r:id="rId4"/>
    <p:sldId id="261" r:id="rId5"/>
    <p:sldId id="262" r:id="rId6"/>
    <p:sldId id="263" r:id="rId7"/>
    <p:sldId id="266" r:id="rId8"/>
    <p:sldId id="264" r:id="rId9"/>
    <p:sldId id="258" r:id="rId10"/>
    <p:sldId id="259" r:id="rId11"/>
    <p:sldId id="267" r:id="rId12"/>
    <p:sldId id="268" r:id="rId13"/>
    <p:sldId id="272" r:id="rId14"/>
    <p:sldId id="271" r:id="rId15"/>
    <p:sldId id="269" r:id="rId16"/>
    <p:sldId id="273" r:id="rId17"/>
    <p:sldId id="275" r:id="rId18"/>
    <p:sldId id="276" r:id="rId19"/>
    <p:sldId id="277" r:id="rId20"/>
    <p:sldId id="270" r:id="rId21"/>
    <p:sldId id="256"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2858D01-F948-45BB-8A55-A1AC2318524C}" type="datetimeFigureOut">
              <a:rPr lang="tr-TR" smtClean="0"/>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83BC19-C16E-40BA-BD06-51157E5E6A2D}" type="slidenum">
              <a:rPr lang="tr-TR" smtClean="0"/>
              <a:t>‹#›</a:t>
            </a:fld>
            <a:endParaRPr lang="tr-TR"/>
          </a:p>
        </p:txBody>
      </p:sp>
    </p:spTree>
    <p:extLst>
      <p:ext uri="{BB962C8B-B14F-4D97-AF65-F5344CB8AC3E}">
        <p14:creationId xmlns:p14="http://schemas.microsoft.com/office/powerpoint/2010/main" val="28581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2858D01-F948-45BB-8A55-A1AC2318524C}" type="datetimeFigureOut">
              <a:rPr lang="tr-TR" smtClean="0"/>
              <a:t>24.12.2019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E83BC19-C16E-40BA-BD06-51157E5E6A2D}" type="slidenum">
              <a:rPr lang="tr-TR" smtClean="0"/>
              <a:t>‹#›</a:t>
            </a:fld>
            <a:endParaRPr lang="tr-TR"/>
          </a:p>
        </p:txBody>
      </p:sp>
    </p:spTree>
    <p:extLst>
      <p:ext uri="{BB962C8B-B14F-4D97-AF65-F5344CB8AC3E}">
        <p14:creationId xmlns:p14="http://schemas.microsoft.com/office/powerpoint/2010/main" val="2387957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2858D01-F948-45BB-8A55-A1AC2318524C}" type="datetimeFigureOut">
              <a:rPr lang="tr-TR" smtClean="0"/>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83BC19-C16E-40BA-BD06-51157E5E6A2D}" type="slidenum">
              <a:rPr lang="tr-TR" smtClean="0"/>
              <a:t>‹#›</a:t>
            </a:fld>
            <a:endParaRPr lang="tr-TR"/>
          </a:p>
        </p:txBody>
      </p:sp>
    </p:spTree>
    <p:extLst>
      <p:ext uri="{BB962C8B-B14F-4D97-AF65-F5344CB8AC3E}">
        <p14:creationId xmlns:p14="http://schemas.microsoft.com/office/powerpoint/2010/main" val="1715130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stilini düzenlemek için tıklayın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düzenlemek için tıklayın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2858D01-F948-45BB-8A55-A1AC2318524C}" type="datetimeFigureOut">
              <a:rPr lang="tr-TR" smtClean="0"/>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83BC19-C16E-40BA-BD06-51157E5E6A2D}"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55073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2858D01-F948-45BB-8A55-A1AC2318524C}" type="datetimeFigureOut">
              <a:rPr lang="tr-TR" smtClean="0"/>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83BC19-C16E-40BA-BD06-51157E5E6A2D}" type="slidenum">
              <a:rPr lang="tr-TR" smtClean="0"/>
              <a:t>‹#›</a:t>
            </a:fld>
            <a:endParaRPr lang="tr-TR"/>
          </a:p>
        </p:txBody>
      </p:sp>
    </p:spTree>
    <p:extLst>
      <p:ext uri="{BB962C8B-B14F-4D97-AF65-F5344CB8AC3E}">
        <p14:creationId xmlns:p14="http://schemas.microsoft.com/office/powerpoint/2010/main" val="814895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2858D01-F948-45BB-8A55-A1AC2318524C}" type="datetimeFigureOut">
              <a:rPr lang="tr-TR" smtClean="0"/>
              <a:t>24.12.2019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83BC19-C16E-40BA-BD06-51157E5E6A2D}" type="slidenum">
              <a:rPr lang="tr-TR" smtClean="0"/>
              <a:t>‹#›</a:t>
            </a:fld>
            <a:endParaRPr lang="tr-TR"/>
          </a:p>
        </p:txBody>
      </p:sp>
    </p:spTree>
    <p:extLst>
      <p:ext uri="{BB962C8B-B14F-4D97-AF65-F5344CB8AC3E}">
        <p14:creationId xmlns:p14="http://schemas.microsoft.com/office/powerpoint/2010/main" val="2673271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2858D01-F948-45BB-8A55-A1AC2318524C}" type="datetimeFigureOut">
              <a:rPr lang="tr-TR" smtClean="0"/>
              <a:t>24.12.2019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83BC19-C16E-40BA-BD06-51157E5E6A2D}" type="slidenum">
              <a:rPr lang="tr-TR" smtClean="0"/>
              <a:t>‹#›</a:t>
            </a:fld>
            <a:endParaRPr lang="tr-TR"/>
          </a:p>
        </p:txBody>
      </p:sp>
    </p:spTree>
    <p:extLst>
      <p:ext uri="{BB962C8B-B14F-4D97-AF65-F5344CB8AC3E}">
        <p14:creationId xmlns:p14="http://schemas.microsoft.com/office/powerpoint/2010/main" val="855783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2858D01-F948-45BB-8A55-A1AC2318524C}" type="datetimeFigureOut">
              <a:rPr lang="tr-TR" smtClean="0"/>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83BC19-C16E-40BA-BD06-51157E5E6A2D}" type="slidenum">
              <a:rPr lang="tr-TR" smtClean="0"/>
              <a:t>‹#›</a:t>
            </a:fld>
            <a:endParaRPr lang="tr-TR"/>
          </a:p>
        </p:txBody>
      </p:sp>
    </p:spTree>
    <p:extLst>
      <p:ext uri="{BB962C8B-B14F-4D97-AF65-F5344CB8AC3E}">
        <p14:creationId xmlns:p14="http://schemas.microsoft.com/office/powerpoint/2010/main" val="1183113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2858D01-F948-45BB-8A55-A1AC2318524C}" type="datetimeFigureOut">
              <a:rPr lang="tr-TR" smtClean="0"/>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83BC19-C16E-40BA-BD06-51157E5E6A2D}" type="slidenum">
              <a:rPr lang="tr-TR" smtClean="0"/>
              <a:t>‹#›</a:t>
            </a:fld>
            <a:endParaRPr lang="tr-TR"/>
          </a:p>
        </p:txBody>
      </p:sp>
    </p:spTree>
    <p:extLst>
      <p:ext uri="{BB962C8B-B14F-4D97-AF65-F5344CB8AC3E}">
        <p14:creationId xmlns:p14="http://schemas.microsoft.com/office/powerpoint/2010/main" val="349507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C2858D01-F948-45BB-8A55-A1AC2318524C}" type="datetimeFigureOut">
              <a:rPr lang="tr-TR" smtClean="0"/>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83BC19-C16E-40BA-BD06-51157E5E6A2D}" type="slidenum">
              <a:rPr lang="tr-TR" smtClean="0"/>
              <a:t>‹#›</a:t>
            </a:fld>
            <a:endParaRPr lang="tr-TR"/>
          </a:p>
        </p:txBody>
      </p:sp>
    </p:spTree>
    <p:extLst>
      <p:ext uri="{BB962C8B-B14F-4D97-AF65-F5344CB8AC3E}">
        <p14:creationId xmlns:p14="http://schemas.microsoft.com/office/powerpoint/2010/main" val="2099115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2858D01-F948-45BB-8A55-A1AC2318524C}" type="datetimeFigureOut">
              <a:rPr lang="tr-TR" smtClean="0"/>
              <a:t>24.12.2019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E83BC19-C16E-40BA-BD06-51157E5E6A2D}" type="slidenum">
              <a:rPr lang="tr-TR" smtClean="0"/>
              <a:t>‹#›</a:t>
            </a:fld>
            <a:endParaRPr lang="tr-TR"/>
          </a:p>
        </p:txBody>
      </p:sp>
    </p:spTree>
    <p:extLst>
      <p:ext uri="{BB962C8B-B14F-4D97-AF65-F5344CB8AC3E}">
        <p14:creationId xmlns:p14="http://schemas.microsoft.com/office/powerpoint/2010/main" val="262933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2858D01-F948-45BB-8A55-A1AC2318524C}" type="datetimeFigureOut">
              <a:rPr lang="tr-TR" smtClean="0"/>
              <a:t>24.12.2019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E83BC19-C16E-40BA-BD06-51157E5E6A2D}" type="slidenum">
              <a:rPr lang="tr-TR" smtClean="0"/>
              <a:t>‹#›</a:t>
            </a:fld>
            <a:endParaRPr lang="tr-TR"/>
          </a:p>
        </p:txBody>
      </p:sp>
    </p:spTree>
    <p:extLst>
      <p:ext uri="{BB962C8B-B14F-4D97-AF65-F5344CB8AC3E}">
        <p14:creationId xmlns:p14="http://schemas.microsoft.com/office/powerpoint/2010/main" val="1713763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2858D01-F948-45BB-8A55-A1AC2318524C}" type="datetimeFigureOut">
              <a:rPr lang="tr-TR" smtClean="0"/>
              <a:t>24.12.2019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E83BC19-C16E-40BA-BD06-51157E5E6A2D}" type="slidenum">
              <a:rPr lang="tr-TR" smtClean="0"/>
              <a:t>‹#›</a:t>
            </a:fld>
            <a:endParaRPr lang="tr-TR"/>
          </a:p>
        </p:txBody>
      </p:sp>
    </p:spTree>
    <p:extLst>
      <p:ext uri="{BB962C8B-B14F-4D97-AF65-F5344CB8AC3E}">
        <p14:creationId xmlns:p14="http://schemas.microsoft.com/office/powerpoint/2010/main" val="249543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C2858D01-F948-45BB-8A55-A1AC2318524C}" type="datetimeFigureOut">
              <a:rPr lang="tr-TR" smtClean="0"/>
              <a:t>24.12.2019</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4E83BC19-C16E-40BA-BD06-51157E5E6A2D}" type="slidenum">
              <a:rPr lang="tr-TR" smtClean="0"/>
              <a:t>‹#›</a:t>
            </a:fld>
            <a:endParaRPr lang="tr-TR"/>
          </a:p>
        </p:txBody>
      </p:sp>
    </p:spTree>
    <p:extLst>
      <p:ext uri="{BB962C8B-B14F-4D97-AF65-F5344CB8AC3E}">
        <p14:creationId xmlns:p14="http://schemas.microsoft.com/office/powerpoint/2010/main" val="254894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2858D01-F948-45BB-8A55-A1AC2318524C}" type="datetimeFigureOut">
              <a:rPr lang="tr-TR" smtClean="0"/>
              <a:t>24.12.2019</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4E83BC19-C16E-40BA-BD06-51157E5E6A2D}" type="slidenum">
              <a:rPr lang="tr-TR" smtClean="0"/>
              <a:t>‹#›</a:t>
            </a:fld>
            <a:endParaRPr lang="tr-TR"/>
          </a:p>
        </p:txBody>
      </p:sp>
    </p:spTree>
    <p:extLst>
      <p:ext uri="{BB962C8B-B14F-4D97-AF65-F5344CB8AC3E}">
        <p14:creationId xmlns:p14="http://schemas.microsoft.com/office/powerpoint/2010/main" val="215265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fld id="{C2858D01-F948-45BB-8A55-A1AC2318524C}" type="datetimeFigureOut">
              <a:rPr lang="tr-TR" smtClean="0"/>
              <a:t>24.12.2019</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4E83BC19-C16E-40BA-BD06-51157E5E6A2D}" type="slidenum">
              <a:rPr lang="tr-TR" smtClean="0"/>
              <a:t>‹#›</a:t>
            </a:fld>
            <a:endParaRPr lang="tr-TR"/>
          </a:p>
        </p:txBody>
      </p:sp>
    </p:spTree>
    <p:extLst>
      <p:ext uri="{BB962C8B-B14F-4D97-AF65-F5344CB8AC3E}">
        <p14:creationId xmlns:p14="http://schemas.microsoft.com/office/powerpoint/2010/main" val="105527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2858D01-F948-45BB-8A55-A1AC2318524C}" type="datetimeFigureOut">
              <a:rPr lang="tr-TR" smtClean="0"/>
              <a:t>24.12.2019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E83BC19-C16E-40BA-BD06-51157E5E6A2D}" type="slidenum">
              <a:rPr lang="tr-TR" smtClean="0"/>
              <a:t>‹#›</a:t>
            </a:fld>
            <a:endParaRPr lang="tr-TR"/>
          </a:p>
        </p:txBody>
      </p:sp>
    </p:spTree>
    <p:extLst>
      <p:ext uri="{BB962C8B-B14F-4D97-AF65-F5344CB8AC3E}">
        <p14:creationId xmlns:p14="http://schemas.microsoft.com/office/powerpoint/2010/main" val="140422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2858D01-F948-45BB-8A55-A1AC2318524C}" type="datetimeFigureOut">
              <a:rPr lang="tr-TR" smtClean="0"/>
              <a:t>24.12.2019</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E83BC19-C16E-40BA-BD06-51157E5E6A2D}" type="slidenum">
              <a:rPr lang="tr-TR" smtClean="0"/>
              <a:t>‹#›</a:t>
            </a:fld>
            <a:endParaRPr lang="tr-TR"/>
          </a:p>
        </p:txBody>
      </p:sp>
    </p:spTree>
    <p:extLst>
      <p:ext uri="{BB962C8B-B14F-4D97-AF65-F5344CB8AC3E}">
        <p14:creationId xmlns:p14="http://schemas.microsoft.com/office/powerpoint/2010/main" val="5887114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losev.org.t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j__JCBquIB0?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jfif"/><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hyperlink" Target="http://www.losev.org.tr/" TargetMode="External"/><Relationship Id="rId1" Type="http://schemas.openxmlformats.org/officeDocument/2006/relationships/slideLayout" Target="../slideLayouts/slideLayout2.xml"/><Relationship Id="rId4" Type="http://schemas.openxmlformats.org/officeDocument/2006/relationships/hyperlink" Target="http://www.twitter.com/losev199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743D116-6760-4037-9199-A85AF13B4A4D}"/>
              </a:ext>
            </a:extLst>
          </p:cNvPr>
          <p:cNvSpPr>
            <a:spLocks noGrp="1"/>
          </p:cNvSpPr>
          <p:nvPr>
            <p:ph type="title"/>
          </p:nvPr>
        </p:nvSpPr>
        <p:spPr/>
        <p:txBody>
          <a:bodyPr/>
          <a:lstStyle/>
          <a:p>
            <a:endParaRPr lang="tr-TR" dirty="0">
              <a:latin typeface="Calibri" panose="020F0502020204030204" pitchFamily="34" charset="0"/>
              <a:cs typeface="Calibri" panose="020F0502020204030204" pitchFamily="34" charset="0"/>
            </a:endParaRPr>
          </a:p>
        </p:txBody>
      </p:sp>
      <p:pic>
        <p:nvPicPr>
          <p:cNvPr id="5" name="İçerik Yer Tutucusu 4">
            <a:extLst>
              <a:ext uri="{FF2B5EF4-FFF2-40B4-BE49-F238E27FC236}">
                <a16:creationId xmlns:a16="http://schemas.microsoft.com/office/drawing/2014/main" xmlns="" id="{CD224C97-3F77-474F-AA8E-004EF9D132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068" y="297272"/>
            <a:ext cx="7899434" cy="3810902"/>
          </a:xfrm>
        </p:spPr>
      </p:pic>
      <p:pic>
        <p:nvPicPr>
          <p:cNvPr id="7" name="Resim 6">
            <a:extLst>
              <a:ext uri="{FF2B5EF4-FFF2-40B4-BE49-F238E27FC236}">
                <a16:creationId xmlns:a16="http://schemas.microsoft.com/office/drawing/2014/main" xmlns="" id="{99439A7B-4119-4A04-9148-12DDA622CD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2940" y="283827"/>
            <a:ext cx="3085992" cy="1738312"/>
          </a:xfrm>
          <a:prstGeom prst="rect">
            <a:avLst/>
          </a:prstGeom>
        </p:spPr>
      </p:pic>
      <p:pic>
        <p:nvPicPr>
          <p:cNvPr id="9" name="Resim 8">
            <a:extLst>
              <a:ext uri="{FF2B5EF4-FFF2-40B4-BE49-F238E27FC236}">
                <a16:creationId xmlns:a16="http://schemas.microsoft.com/office/drawing/2014/main" xmlns="" id="{9EEFBCCB-2E90-424A-B4D1-6924D72CF2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2940" y="4553687"/>
            <a:ext cx="3085992" cy="1949312"/>
          </a:xfrm>
          <a:prstGeom prst="rect">
            <a:avLst/>
          </a:prstGeom>
        </p:spPr>
      </p:pic>
      <p:pic>
        <p:nvPicPr>
          <p:cNvPr id="11" name="Resim 10">
            <a:extLst>
              <a:ext uri="{FF2B5EF4-FFF2-40B4-BE49-F238E27FC236}">
                <a16:creationId xmlns:a16="http://schemas.microsoft.com/office/drawing/2014/main" xmlns="" id="{9B2C8436-5560-4EED-828B-BDEDB57AE5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068" y="4560892"/>
            <a:ext cx="3999672" cy="1999836"/>
          </a:xfrm>
          <a:prstGeom prst="rect">
            <a:avLst/>
          </a:prstGeom>
        </p:spPr>
      </p:pic>
      <p:pic>
        <p:nvPicPr>
          <p:cNvPr id="13" name="Resim 12">
            <a:extLst>
              <a:ext uri="{FF2B5EF4-FFF2-40B4-BE49-F238E27FC236}">
                <a16:creationId xmlns:a16="http://schemas.microsoft.com/office/drawing/2014/main" xmlns="" id="{E9056497-3D7A-471C-882C-2BBC4AC95C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4156" y="4581954"/>
            <a:ext cx="3465444" cy="1949312"/>
          </a:xfrm>
          <a:prstGeom prst="rect">
            <a:avLst/>
          </a:prstGeom>
        </p:spPr>
      </p:pic>
      <p:pic>
        <p:nvPicPr>
          <p:cNvPr id="15" name="Resim 14">
            <a:extLst>
              <a:ext uri="{FF2B5EF4-FFF2-40B4-BE49-F238E27FC236}">
                <a16:creationId xmlns:a16="http://schemas.microsoft.com/office/drawing/2014/main" xmlns="" id="{F7AB2963-B546-42DD-85C3-FC4CEBB2F2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72940" y="2418757"/>
            <a:ext cx="3090331" cy="1738311"/>
          </a:xfrm>
          <a:prstGeom prst="rect">
            <a:avLst/>
          </a:prstGeom>
        </p:spPr>
      </p:pic>
    </p:spTree>
    <p:extLst>
      <p:ext uri="{BB962C8B-B14F-4D97-AF65-F5344CB8AC3E}">
        <p14:creationId xmlns:p14="http://schemas.microsoft.com/office/powerpoint/2010/main" val="3702305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44CB903-194B-401A-9B64-CDF7143733E7}"/>
              </a:ext>
            </a:extLst>
          </p:cNvPr>
          <p:cNvSpPr>
            <a:spLocks noGrp="1"/>
          </p:cNvSpPr>
          <p:nvPr>
            <p:ph type="title"/>
          </p:nvPr>
        </p:nvSpPr>
        <p:spPr/>
        <p:txBody>
          <a:bodyPr/>
          <a:lstStyle/>
          <a:p>
            <a:r>
              <a:rPr lang="tr-TR" dirty="0"/>
              <a:t>Lösemi Belirtileri</a:t>
            </a:r>
          </a:p>
        </p:txBody>
      </p:sp>
      <p:sp>
        <p:nvSpPr>
          <p:cNvPr id="18" name="Metin Yer Tutucusu 17">
            <a:extLst>
              <a:ext uri="{FF2B5EF4-FFF2-40B4-BE49-F238E27FC236}">
                <a16:creationId xmlns:a16="http://schemas.microsoft.com/office/drawing/2014/main" xmlns="" id="{1126EBFF-602A-4B1B-8EBA-5E83F937283C}"/>
              </a:ext>
            </a:extLst>
          </p:cNvPr>
          <p:cNvSpPr>
            <a:spLocks noGrp="1"/>
          </p:cNvSpPr>
          <p:nvPr>
            <p:ph type="body" idx="1"/>
          </p:nvPr>
        </p:nvSpPr>
        <p:spPr>
          <a:xfrm>
            <a:off x="671617" y="3793601"/>
            <a:ext cx="2940050" cy="576262"/>
          </a:xfrm>
        </p:spPr>
        <p:txBody>
          <a:bodyPr/>
          <a:lstStyle/>
          <a:p>
            <a:pPr algn="ctr"/>
            <a:r>
              <a:rPr lang="tr-TR" dirty="0">
                <a:solidFill>
                  <a:schemeClr val="tx1"/>
                </a:solidFill>
              </a:rPr>
              <a:t>ZAYIFLMA</a:t>
            </a:r>
          </a:p>
        </p:txBody>
      </p:sp>
      <p:sp>
        <p:nvSpPr>
          <p:cNvPr id="19" name="Metin Yer Tutucusu 18">
            <a:extLst>
              <a:ext uri="{FF2B5EF4-FFF2-40B4-BE49-F238E27FC236}">
                <a16:creationId xmlns:a16="http://schemas.microsoft.com/office/drawing/2014/main" xmlns="" id="{10FF3189-9E7A-4C42-B95B-C7E125E1ACF2}"/>
              </a:ext>
            </a:extLst>
          </p:cNvPr>
          <p:cNvSpPr>
            <a:spLocks noGrp="1"/>
          </p:cNvSpPr>
          <p:nvPr>
            <p:ph type="body" sz="quarter" idx="3"/>
          </p:nvPr>
        </p:nvSpPr>
        <p:spPr>
          <a:xfrm>
            <a:off x="3883209" y="3199323"/>
            <a:ext cx="2930525" cy="576262"/>
          </a:xfrm>
        </p:spPr>
        <p:txBody>
          <a:bodyPr/>
          <a:lstStyle/>
          <a:p>
            <a:pPr algn="ctr"/>
            <a:r>
              <a:rPr lang="tr-TR" dirty="0">
                <a:solidFill>
                  <a:schemeClr val="tx1"/>
                </a:solidFill>
              </a:rPr>
              <a:t>KANSIZLIK</a:t>
            </a:r>
          </a:p>
        </p:txBody>
      </p:sp>
      <p:sp>
        <p:nvSpPr>
          <p:cNvPr id="20" name="Metin Yer Tutucusu 19">
            <a:extLst>
              <a:ext uri="{FF2B5EF4-FFF2-40B4-BE49-F238E27FC236}">
                <a16:creationId xmlns:a16="http://schemas.microsoft.com/office/drawing/2014/main" xmlns="" id="{0640B9F9-F99F-4C90-9CB0-9B3C3D862448}"/>
              </a:ext>
            </a:extLst>
          </p:cNvPr>
          <p:cNvSpPr>
            <a:spLocks noGrp="1"/>
          </p:cNvSpPr>
          <p:nvPr>
            <p:ph type="body" sz="quarter" idx="13"/>
          </p:nvPr>
        </p:nvSpPr>
        <p:spPr>
          <a:xfrm>
            <a:off x="7118245" y="3793601"/>
            <a:ext cx="2932113" cy="871164"/>
          </a:xfrm>
        </p:spPr>
        <p:txBody>
          <a:bodyPr/>
          <a:lstStyle/>
          <a:p>
            <a:pPr algn="ctr"/>
            <a:r>
              <a:rPr lang="tr-TR" dirty="0">
                <a:solidFill>
                  <a:schemeClr val="tx1"/>
                </a:solidFill>
              </a:rPr>
              <a:t>BACAKLARDA KEMİK AĞRILARI</a:t>
            </a:r>
          </a:p>
        </p:txBody>
      </p:sp>
      <p:sp>
        <p:nvSpPr>
          <p:cNvPr id="23" name="Metin Yer Tutucusu 22">
            <a:extLst>
              <a:ext uri="{FF2B5EF4-FFF2-40B4-BE49-F238E27FC236}">
                <a16:creationId xmlns:a16="http://schemas.microsoft.com/office/drawing/2014/main" xmlns="" id="{8A880176-CE15-4E48-AA83-581DA55784E7}"/>
              </a:ext>
            </a:extLst>
          </p:cNvPr>
          <p:cNvSpPr>
            <a:spLocks noGrp="1"/>
          </p:cNvSpPr>
          <p:nvPr>
            <p:ph type="body" sz="half" idx="20"/>
          </p:nvPr>
        </p:nvSpPr>
        <p:spPr>
          <a:xfrm>
            <a:off x="3950253" y="5365067"/>
            <a:ext cx="2935997" cy="659189"/>
          </a:xfrm>
        </p:spPr>
        <p:txBody>
          <a:bodyPr>
            <a:normAutofit fontScale="92500" lnSpcReduction="20000"/>
          </a:bodyPr>
          <a:lstStyle/>
          <a:p>
            <a:pPr algn="ctr"/>
            <a:r>
              <a:rPr lang="tr-TR" sz="2400" dirty="0"/>
              <a:t>CİLT ALTINDA KANAMALAR</a:t>
            </a:r>
          </a:p>
        </p:txBody>
      </p:sp>
      <p:pic>
        <p:nvPicPr>
          <p:cNvPr id="7" name="Resim 6">
            <a:extLst>
              <a:ext uri="{FF2B5EF4-FFF2-40B4-BE49-F238E27FC236}">
                <a16:creationId xmlns:a16="http://schemas.microsoft.com/office/drawing/2014/main" xmlns="" id="{26FF645E-A523-4E8D-82F6-78BA72BFB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752" y="1867444"/>
            <a:ext cx="1143000" cy="1143000"/>
          </a:xfrm>
          <a:prstGeom prst="rect">
            <a:avLst/>
          </a:prstGeom>
        </p:spPr>
      </p:pic>
      <p:pic>
        <p:nvPicPr>
          <p:cNvPr id="9" name="Resim 8">
            <a:extLst>
              <a:ext uri="{FF2B5EF4-FFF2-40B4-BE49-F238E27FC236}">
                <a16:creationId xmlns:a16="http://schemas.microsoft.com/office/drawing/2014/main" xmlns="" id="{44107836-C47E-4CED-B99E-DED8567C3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50" y="2120789"/>
            <a:ext cx="1133475" cy="1123950"/>
          </a:xfrm>
          <a:prstGeom prst="rect">
            <a:avLst/>
          </a:prstGeom>
        </p:spPr>
      </p:pic>
      <p:pic>
        <p:nvPicPr>
          <p:cNvPr id="11" name="Resim 10">
            <a:extLst>
              <a:ext uri="{FF2B5EF4-FFF2-40B4-BE49-F238E27FC236}">
                <a16:creationId xmlns:a16="http://schemas.microsoft.com/office/drawing/2014/main" xmlns="" id="{0AC6C908-FEE6-4207-9FD8-E120284D49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7563" y="2120789"/>
            <a:ext cx="1133475" cy="1123950"/>
          </a:xfrm>
          <a:prstGeom prst="rect">
            <a:avLst/>
          </a:prstGeom>
        </p:spPr>
      </p:pic>
      <p:pic>
        <p:nvPicPr>
          <p:cNvPr id="13" name="Resim 12">
            <a:extLst>
              <a:ext uri="{FF2B5EF4-FFF2-40B4-BE49-F238E27FC236}">
                <a16:creationId xmlns:a16="http://schemas.microsoft.com/office/drawing/2014/main" xmlns="" id="{F05115DB-ABC6-4434-89AF-BF7552C043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1806" y="3977105"/>
            <a:ext cx="1133475" cy="1123950"/>
          </a:xfrm>
          <a:prstGeom prst="rect">
            <a:avLst/>
          </a:prstGeom>
        </p:spPr>
      </p:pic>
    </p:spTree>
    <p:extLst>
      <p:ext uri="{BB962C8B-B14F-4D97-AF65-F5344CB8AC3E}">
        <p14:creationId xmlns:p14="http://schemas.microsoft.com/office/powerpoint/2010/main" val="3757426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xmlns="" id="{73D468EB-CB6C-41AA-8211-3E139F0D3CDD}"/>
              </a:ext>
            </a:extLst>
          </p:cNvPr>
          <p:cNvSpPr>
            <a:spLocks noGrp="1"/>
          </p:cNvSpPr>
          <p:nvPr>
            <p:ph type="body" idx="1"/>
          </p:nvPr>
        </p:nvSpPr>
        <p:spPr/>
        <p:txBody>
          <a:bodyPr/>
          <a:lstStyle/>
          <a:p>
            <a:pPr algn="ctr"/>
            <a:r>
              <a:rPr lang="tr-TR" dirty="0">
                <a:solidFill>
                  <a:schemeClr val="tx1"/>
                </a:solidFill>
              </a:rPr>
              <a:t>ATEŞ</a:t>
            </a:r>
          </a:p>
        </p:txBody>
      </p:sp>
      <p:sp>
        <p:nvSpPr>
          <p:cNvPr id="6" name="Metin Yer Tutucusu 5">
            <a:extLst>
              <a:ext uri="{FF2B5EF4-FFF2-40B4-BE49-F238E27FC236}">
                <a16:creationId xmlns:a16="http://schemas.microsoft.com/office/drawing/2014/main" xmlns="" id="{BDEF705C-0B41-4005-B97A-46361D4C1DDD}"/>
              </a:ext>
            </a:extLst>
          </p:cNvPr>
          <p:cNvSpPr>
            <a:spLocks noGrp="1"/>
          </p:cNvSpPr>
          <p:nvPr>
            <p:ph type="body" sz="quarter" idx="3"/>
          </p:nvPr>
        </p:nvSpPr>
        <p:spPr>
          <a:xfrm>
            <a:off x="3889375" y="4250948"/>
            <a:ext cx="2930525" cy="917399"/>
          </a:xfrm>
        </p:spPr>
        <p:txBody>
          <a:bodyPr/>
          <a:lstStyle/>
          <a:p>
            <a:pPr algn="ctr"/>
            <a:r>
              <a:rPr lang="tr-TR" dirty="0">
                <a:solidFill>
                  <a:schemeClr val="tx1"/>
                </a:solidFill>
              </a:rPr>
              <a:t>BURUN VE DİŞ ETİ KANAMALARI</a:t>
            </a:r>
          </a:p>
        </p:txBody>
      </p:sp>
      <p:sp>
        <p:nvSpPr>
          <p:cNvPr id="9" name="Metin Yer Tutucusu 8">
            <a:extLst>
              <a:ext uri="{FF2B5EF4-FFF2-40B4-BE49-F238E27FC236}">
                <a16:creationId xmlns:a16="http://schemas.microsoft.com/office/drawing/2014/main" xmlns="" id="{44D8021E-AC45-4931-B2C7-6432C1125DF6}"/>
              </a:ext>
            </a:extLst>
          </p:cNvPr>
          <p:cNvSpPr>
            <a:spLocks noGrp="1"/>
          </p:cNvSpPr>
          <p:nvPr>
            <p:ph type="body" sz="quarter" idx="13"/>
          </p:nvPr>
        </p:nvSpPr>
        <p:spPr/>
        <p:txBody>
          <a:bodyPr/>
          <a:lstStyle/>
          <a:p>
            <a:pPr algn="ctr"/>
            <a:r>
              <a:rPr lang="tr-TR" dirty="0">
                <a:solidFill>
                  <a:schemeClr val="tx1"/>
                </a:solidFill>
              </a:rPr>
              <a:t>İŞTAHSIZLIK</a:t>
            </a:r>
          </a:p>
        </p:txBody>
      </p:sp>
      <p:pic>
        <p:nvPicPr>
          <p:cNvPr id="13" name="Resim 12">
            <a:extLst>
              <a:ext uri="{FF2B5EF4-FFF2-40B4-BE49-F238E27FC236}">
                <a16:creationId xmlns:a16="http://schemas.microsoft.com/office/drawing/2014/main" xmlns="" id="{3A587CAC-E54F-4ADA-8359-37B90B51E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4810" y="1743075"/>
            <a:ext cx="1143000" cy="1143000"/>
          </a:xfrm>
          <a:prstGeom prst="rect">
            <a:avLst/>
          </a:prstGeom>
        </p:spPr>
      </p:pic>
      <p:pic>
        <p:nvPicPr>
          <p:cNvPr id="15" name="Resim 14">
            <a:extLst>
              <a:ext uri="{FF2B5EF4-FFF2-40B4-BE49-F238E27FC236}">
                <a16:creationId xmlns:a16="http://schemas.microsoft.com/office/drawing/2014/main" xmlns="" id="{DF92D2C1-2571-4185-8190-0C55F3F14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899" y="1743075"/>
            <a:ext cx="1133475" cy="1123950"/>
          </a:xfrm>
          <a:prstGeom prst="rect">
            <a:avLst/>
          </a:prstGeom>
        </p:spPr>
      </p:pic>
      <p:pic>
        <p:nvPicPr>
          <p:cNvPr id="17" name="Resim 16">
            <a:extLst>
              <a:ext uri="{FF2B5EF4-FFF2-40B4-BE49-F238E27FC236}">
                <a16:creationId xmlns:a16="http://schemas.microsoft.com/office/drawing/2014/main" xmlns="" id="{FCF0CB64-8C1F-43D4-91F5-6D2859DE9A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0513" y="1743075"/>
            <a:ext cx="1123950" cy="1123950"/>
          </a:xfrm>
          <a:prstGeom prst="rect">
            <a:avLst/>
          </a:prstGeom>
        </p:spPr>
      </p:pic>
    </p:spTree>
    <p:extLst>
      <p:ext uri="{BB962C8B-B14F-4D97-AF65-F5344CB8AC3E}">
        <p14:creationId xmlns:p14="http://schemas.microsoft.com/office/powerpoint/2010/main" val="2878660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Unvan 11">
            <a:extLst>
              <a:ext uri="{FF2B5EF4-FFF2-40B4-BE49-F238E27FC236}">
                <a16:creationId xmlns:a16="http://schemas.microsoft.com/office/drawing/2014/main" xmlns="" id="{05797056-0256-4CBA-BA9F-4D4F81D32011}"/>
              </a:ext>
            </a:extLst>
          </p:cNvPr>
          <p:cNvSpPr>
            <a:spLocks noGrp="1"/>
          </p:cNvSpPr>
          <p:nvPr>
            <p:ph type="title"/>
          </p:nvPr>
        </p:nvSpPr>
        <p:spPr/>
        <p:txBody>
          <a:bodyPr/>
          <a:lstStyle/>
          <a:p>
            <a:r>
              <a:rPr lang="tr-TR" dirty="0"/>
              <a:t>TEDAVİSİ</a:t>
            </a:r>
          </a:p>
        </p:txBody>
      </p:sp>
      <p:sp>
        <p:nvSpPr>
          <p:cNvPr id="13" name="İçerik Yer Tutucusu 12">
            <a:extLst>
              <a:ext uri="{FF2B5EF4-FFF2-40B4-BE49-F238E27FC236}">
                <a16:creationId xmlns:a16="http://schemas.microsoft.com/office/drawing/2014/main" xmlns="" id="{82A498E3-A871-41B8-8130-B103DEC6A10E}"/>
              </a:ext>
            </a:extLst>
          </p:cNvPr>
          <p:cNvSpPr>
            <a:spLocks noGrp="1"/>
          </p:cNvSpPr>
          <p:nvPr>
            <p:ph idx="1"/>
          </p:nvPr>
        </p:nvSpPr>
        <p:spPr>
          <a:xfrm>
            <a:off x="1104293" y="1456571"/>
            <a:ext cx="8946541" cy="4195481"/>
          </a:xfrm>
        </p:spPr>
        <p:txBody>
          <a:bodyPr>
            <a:normAutofit lnSpcReduction="10000"/>
          </a:bodyPr>
          <a:lstStyle/>
          <a:p>
            <a:endParaRPr lang="tr-TR" dirty="0"/>
          </a:p>
          <a:p>
            <a:pPr marL="0" indent="0">
              <a:buNone/>
            </a:pPr>
            <a:endParaRPr lang="tr-TR" dirty="0"/>
          </a:p>
          <a:p>
            <a:r>
              <a:rPr lang="tr-TR" sz="2800" dirty="0"/>
              <a:t>Tedavi öncelikle genel durumun düzeltilmesi yöntemleri ile başlar. Bu safhada kan veya kanın içindeki özel hücrelerini </a:t>
            </a:r>
            <a:r>
              <a:rPr lang="tr-TR" sz="2800" dirty="0" err="1"/>
              <a:t>donörlerden</a:t>
            </a:r>
            <a:r>
              <a:rPr lang="tr-TR" sz="2800" dirty="0"/>
              <a:t> (gönüllü kan verici kişi) alınarak lösemili hastaya verilmesi, enfeksiyon mevcutsa gerekli mücadelelerin yapılması, böbreklerin, karaciğer ve kalbin kemoterapi ilaçlarının yan etkilerinden korunma önlemlerinin alınması çok önemlidir.</a:t>
            </a:r>
          </a:p>
        </p:txBody>
      </p:sp>
    </p:spTree>
    <p:extLst>
      <p:ext uri="{BB962C8B-B14F-4D97-AF65-F5344CB8AC3E}">
        <p14:creationId xmlns:p14="http://schemas.microsoft.com/office/powerpoint/2010/main" val="1479536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32B868F-9615-4828-B760-A98137F41B0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D3929FCE-B8F2-4DFA-82BC-7ECF31CECF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19546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FCEC156-67FA-48CD-8220-EBE7741D7A6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72958CB6-3356-43A4-8F3C-ACD7511A147B}"/>
              </a:ext>
            </a:extLst>
          </p:cNvPr>
          <p:cNvSpPr>
            <a:spLocks noGrp="1"/>
          </p:cNvSpPr>
          <p:nvPr>
            <p:ph idx="1"/>
          </p:nvPr>
        </p:nvSpPr>
        <p:spPr>
          <a:xfrm>
            <a:off x="1104293" y="2092674"/>
            <a:ext cx="8946541" cy="4195481"/>
          </a:xfrm>
        </p:spPr>
        <p:txBody>
          <a:bodyPr/>
          <a:lstStyle/>
          <a:p>
            <a:r>
              <a:rPr lang="tr-TR" sz="2400" dirty="0"/>
              <a:t>Ayrıca hastaların ve ailelerin hastalık hakkında bilgilendirilmesi, löseminin umutsuz değil, tersine iyi bir tedavi ve moral desteği ile lösemide %85'lere varan oranda iyileşmenin sağlandığının açıklanması tedavinin ikinci basamağıdır. Tedavi Esasları ve İlk Tedavi </a:t>
            </a:r>
            <a:r>
              <a:rPr lang="tr-TR" sz="2400" dirty="0" err="1"/>
              <a:t>Ccedil;ok</a:t>
            </a:r>
            <a:r>
              <a:rPr lang="tr-TR" sz="2400" dirty="0"/>
              <a:t> yüksek doz, birbirinden farklı en az 6 çeşit ilacın 4-6 hafta içerisinde damardan ve ağızdan verilmesidir. Burada amaç, </a:t>
            </a:r>
            <a:r>
              <a:rPr lang="tr-TR" sz="2400" dirty="0" err="1"/>
              <a:t>blast</a:t>
            </a:r>
            <a:r>
              <a:rPr lang="tr-TR" sz="2400" dirty="0"/>
              <a:t> adı verilen kötü huylu ana hücrelerin yok edilmesidir.</a:t>
            </a:r>
          </a:p>
          <a:p>
            <a:endParaRPr lang="tr-TR" dirty="0"/>
          </a:p>
        </p:txBody>
      </p:sp>
    </p:spTree>
    <p:extLst>
      <p:ext uri="{BB962C8B-B14F-4D97-AF65-F5344CB8AC3E}">
        <p14:creationId xmlns:p14="http://schemas.microsoft.com/office/powerpoint/2010/main" val="1012146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8CA7271-EC32-4C47-B75C-A55CFD8B1C9B}"/>
              </a:ext>
            </a:extLst>
          </p:cNvPr>
          <p:cNvSpPr>
            <a:spLocks noGrp="1"/>
          </p:cNvSpPr>
          <p:nvPr>
            <p:ph idx="1"/>
          </p:nvPr>
        </p:nvSpPr>
        <p:spPr>
          <a:xfrm>
            <a:off x="1103312" y="808384"/>
            <a:ext cx="8946541" cy="5440016"/>
          </a:xfrm>
        </p:spPr>
        <p:txBody>
          <a:bodyPr/>
          <a:lstStyle/>
          <a:p>
            <a:endParaRPr lang="tr-TR" dirty="0"/>
          </a:p>
          <a:p>
            <a:endParaRPr lang="tr-TR" dirty="0"/>
          </a:p>
          <a:p>
            <a:r>
              <a:rPr lang="tr-TR" dirty="0"/>
              <a:t>Ancak bu kemoterapi ilaçları, maalesef yalnızca kötü hücreleri etkilememekte, vücudumuzun iyi, faydalı hücrelerini de yok etmektedir. Bu nedenle, çocuklarımızın saçları dökülmekte, ağızlarında, bağırsaklarında yaralar açılmakta, halsizleşmektedirler. Yine, vücudumuzu enfeksiyonlara karşı koruyan savunma hücreleri de ilaçlarla yok edildiğinden bağışıklık sistemi yıkılmakta, en ufak bir mikrop, hastalık etkeni dahi tüm vücuda yayılıp ağır ateşli enfeksiyonlara neden olmaktadır.</a:t>
            </a:r>
            <a:br>
              <a:rPr lang="tr-TR" dirty="0"/>
            </a:br>
            <a:endParaRPr lang="tr-TR" dirty="0"/>
          </a:p>
          <a:p>
            <a:r>
              <a:rPr lang="tr-TR" dirty="0"/>
              <a:t>Bu nedenle lösemili çocuklarımız etraflarındaki insanlardan, havadan, sudan mikrop almamak ve korunmak için maske takmaktadırlar.</a:t>
            </a:r>
          </a:p>
        </p:txBody>
      </p:sp>
    </p:spTree>
    <p:extLst>
      <p:ext uri="{BB962C8B-B14F-4D97-AF65-F5344CB8AC3E}">
        <p14:creationId xmlns:p14="http://schemas.microsoft.com/office/powerpoint/2010/main" val="4037325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8135CF0-03CE-44AC-AA77-280AE71B187A}"/>
              </a:ext>
            </a:extLst>
          </p:cNvPr>
          <p:cNvSpPr>
            <a:spLocks noGrp="1"/>
          </p:cNvSpPr>
          <p:nvPr>
            <p:ph type="title"/>
          </p:nvPr>
        </p:nvSpPr>
        <p:spPr/>
        <p:txBody>
          <a:bodyPr/>
          <a:lstStyle/>
          <a:p>
            <a:r>
              <a:rPr lang="tr-TR" dirty="0"/>
              <a:t>Nasıl Bağış Yapabilirim</a:t>
            </a:r>
            <a:r>
              <a:rPr lang="tr-TR" dirty="0">
                <a:latin typeface="Calibri" panose="020F0502020204030204" pitchFamily="34" charset="0"/>
                <a:cs typeface="Calibri" panose="020F0502020204030204" pitchFamily="34" charset="0"/>
              </a:rPr>
              <a:t>?</a:t>
            </a:r>
          </a:p>
        </p:txBody>
      </p:sp>
      <p:sp>
        <p:nvSpPr>
          <p:cNvPr id="3" name="İçerik Yer Tutucusu 2">
            <a:extLst>
              <a:ext uri="{FF2B5EF4-FFF2-40B4-BE49-F238E27FC236}">
                <a16:creationId xmlns:a16="http://schemas.microsoft.com/office/drawing/2014/main" xmlns="" id="{0F675D7F-0E5A-46A8-8A51-3AD63E6809F1}"/>
              </a:ext>
            </a:extLst>
          </p:cNvPr>
          <p:cNvSpPr>
            <a:spLocks noGrp="1"/>
          </p:cNvSpPr>
          <p:nvPr>
            <p:ph idx="1"/>
          </p:nvPr>
        </p:nvSpPr>
        <p:spPr/>
        <p:txBody>
          <a:bodyPr>
            <a:normAutofit/>
          </a:bodyPr>
          <a:lstStyle/>
          <a:p>
            <a:r>
              <a:rPr lang="tr-TR" sz="2400" dirty="0"/>
              <a:t>ONLİNE BAĞIŞ</a:t>
            </a:r>
          </a:p>
          <a:p>
            <a:r>
              <a:rPr lang="tr-TR" sz="2400" dirty="0"/>
              <a:t>EFT ile BAĞIŞ</a:t>
            </a:r>
          </a:p>
          <a:p>
            <a:r>
              <a:rPr lang="tr-TR" sz="2400" dirty="0"/>
              <a:t>BANKADAN BAĞIŞ</a:t>
            </a:r>
          </a:p>
          <a:p>
            <a:r>
              <a:rPr lang="tr-TR" sz="2400" dirty="0"/>
              <a:t>İNTERNET BANKACILIĞI ile BAĞIŞ</a:t>
            </a:r>
          </a:p>
          <a:p>
            <a:r>
              <a:rPr lang="tr-TR" sz="2400" dirty="0"/>
              <a:t>SMS ile BAĞIŞ</a:t>
            </a:r>
          </a:p>
          <a:p>
            <a:r>
              <a:rPr lang="tr-TR" sz="2400" dirty="0"/>
              <a:t>TELEFON-FAKS-ELDEN</a:t>
            </a:r>
          </a:p>
          <a:p>
            <a:r>
              <a:rPr lang="tr-TR" sz="2400" dirty="0"/>
              <a:t>PTT</a:t>
            </a:r>
          </a:p>
          <a:p>
            <a:r>
              <a:rPr lang="tr-TR" sz="2400" dirty="0"/>
              <a:t>YURT DIŞINDAN</a:t>
            </a:r>
          </a:p>
        </p:txBody>
      </p:sp>
    </p:spTree>
    <p:extLst>
      <p:ext uri="{BB962C8B-B14F-4D97-AF65-F5344CB8AC3E}">
        <p14:creationId xmlns:p14="http://schemas.microsoft.com/office/powerpoint/2010/main" val="49089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C48839F-7957-4695-BAD1-0585B781F8A6}"/>
              </a:ext>
            </a:extLst>
          </p:cNvPr>
          <p:cNvSpPr>
            <a:spLocks noGrp="1"/>
          </p:cNvSpPr>
          <p:nvPr>
            <p:ph idx="1"/>
          </p:nvPr>
        </p:nvSpPr>
        <p:spPr>
          <a:xfrm>
            <a:off x="1103312" y="583096"/>
            <a:ext cx="8946541" cy="5665303"/>
          </a:xfrm>
        </p:spPr>
        <p:txBody>
          <a:bodyPr>
            <a:normAutofit fontScale="85000" lnSpcReduction="20000"/>
          </a:bodyPr>
          <a:lstStyle/>
          <a:p>
            <a:r>
              <a:rPr lang="tr-TR" b="1" u="sng" dirty="0">
                <a:solidFill>
                  <a:srgbClr val="FF0000"/>
                </a:solidFill>
              </a:rPr>
              <a:t>İNTERNET BANKACILIĞI;</a:t>
            </a:r>
          </a:p>
          <a:p>
            <a:r>
              <a:rPr lang="tr-TR" dirty="0"/>
              <a:t>Akbank, QNB Finansbank, Garanti Bankası, Halkbank, İNG Bank, İş Bankası, Şekerbank, TEB Bank, ICBC </a:t>
            </a:r>
            <a:r>
              <a:rPr lang="tr-TR" dirty="0" err="1"/>
              <a:t>Turkey</a:t>
            </a:r>
            <a:r>
              <a:rPr lang="tr-TR" dirty="0"/>
              <a:t> Bank A.Ş. Yapı Kredi Bankası, Ziraat Bankası, </a:t>
            </a:r>
            <a:r>
              <a:rPr lang="tr-TR" dirty="0" err="1"/>
              <a:t>DenizBank</a:t>
            </a:r>
            <a:r>
              <a:rPr lang="tr-TR" dirty="0"/>
              <a:t> internet şubelerinden </a:t>
            </a:r>
            <a:r>
              <a:rPr lang="tr-TR" b="1" dirty="0"/>
              <a:t>“bağışlar”</a:t>
            </a:r>
            <a:r>
              <a:rPr lang="tr-TR" dirty="0"/>
              <a:t> başlığı altında LÖSEV seçeneğini kolaylıkla bulabilir ve bağışınızı gerçekleştirebilirsiniz.</a:t>
            </a:r>
          </a:p>
          <a:p>
            <a:endParaRPr lang="tr-TR" u="sng" dirty="0"/>
          </a:p>
          <a:p>
            <a:r>
              <a:rPr lang="tr-TR" b="1" u="sng" dirty="0">
                <a:solidFill>
                  <a:srgbClr val="FF0000"/>
                </a:solidFill>
              </a:rPr>
              <a:t>EFT İÇİN;</a:t>
            </a:r>
          </a:p>
          <a:p>
            <a:r>
              <a:rPr lang="tr-TR" dirty="0"/>
              <a:t>Hesap Adı: LÖSEV Lösemili Çocuklar Sağlık ve Eğitim Vakfı</a:t>
            </a:r>
            <a:br>
              <a:rPr lang="tr-TR" dirty="0"/>
            </a:br>
            <a:r>
              <a:rPr lang="tr-TR" dirty="0"/>
              <a:t>Banka / Şube Kodu: Ziraat Bankası / Ankara G.O.P Şube Kodu: 2211</a:t>
            </a:r>
            <a:br>
              <a:rPr lang="tr-TR" dirty="0"/>
            </a:br>
            <a:r>
              <a:rPr lang="tr-TR" dirty="0"/>
              <a:t>Hesap Numarası: 3458518-5048  IBAN TR520001002211034585185048</a:t>
            </a:r>
          </a:p>
          <a:p>
            <a:endParaRPr lang="tr-TR" u="sng" dirty="0"/>
          </a:p>
          <a:p>
            <a:r>
              <a:rPr lang="tr-TR" b="1" u="sng" dirty="0">
                <a:solidFill>
                  <a:srgbClr val="FF0000"/>
                </a:solidFill>
              </a:rPr>
              <a:t>BANKADAN BAĞIŞ İÇİN;</a:t>
            </a:r>
          </a:p>
          <a:p>
            <a:r>
              <a:rPr lang="tr-TR" b="1" dirty="0"/>
              <a:t>ZİRAAT BANKASI, YAPI KREDİ, TEKSTİLBANK, TEB, ŞEKERBANK, ING BANK, İŞ BANKASI, HALKBANKASI, GARANTİ BANKASI, QNB FİNANSBANK, AKBANK, VAKIFBANK, DENİZBANK </a:t>
            </a:r>
            <a:r>
              <a:rPr lang="tr-TR" dirty="0"/>
              <a:t>Yukarıda isimleri bulunan bankaların kurumsal bağış ekranlarından vakfımıza bağışta bulunabilirsiniz.</a:t>
            </a:r>
            <a:br>
              <a:rPr lang="tr-TR" dirty="0"/>
            </a:br>
            <a:r>
              <a:rPr lang="tr-TR" dirty="0"/>
              <a:t/>
            </a:r>
            <a:br>
              <a:rPr lang="tr-TR" dirty="0"/>
            </a:br>
            <a:r>
              <a:rPr lang="tr-TR" dirty="0"/>
              <a:t>Bu şekilde gerçekleştireceğiniz bağışlarda banka, LÖSEV hesap numarası ya da şube kodu bilgilerini sorgulamayacak ve iletişim bilgileriniz otomatik olarak vakfımıza aktarılacaktır. Tüm Türkiye'deki bütün BANKA şubelerinden herhangi bir masraf ödemeden </a:t>
            </a:r>
            <a:r>
              <a:rPr lang="tr-TR" dirty="0" err="1"/>
              <a:t>LÖSEV'e</a:t>
            </a:r>
            <a:r>
              <a:rPr lang="tr-TR" dirty="0"/>
              <a:t> bağışlarınızı yapabilirsiniz...</a:t>
            </a:r>
            <a:endParaRPr lang="tr-TR" u="sng" dirty="0"/>
          </a:p>
        </p:txBody>
      </p:sp>
    </p:spTree>
    <p:extLst>
      <p:ext uri="{BB962C8B-B14F-4D97-AF65-F5344CB8AC3E}">
        <p14:creationId xmlns:p14="http://schemas.microsoft.com/office/powerpoint/2010/main" val="3277754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58E6A2B-4162-4122-A230-40061F3E0134}"/>
              </a:ext>
            </a:extLst>
          </p:cNvPr>
          <p:cNvSpPr>
            <a:spLocks noGrp="1"/>
          </p:cNvSpPr>
          <p:nvPr>
            <p:ph idx="1"/>
          </p:nvPr>
        </p:nvSpPr>
        <p:spPr>
          <a:xfrm>
            <a:off x="1103312" y="477078"/>
            <a:ext cx="8946541" cy="5771321"/>
          </a:xfrm>
        </p:spPr>
        <p:txBody>
          <a:bodyPr/>
          <a:lstStyle/>
          <a:p>
            <a:r>
              <a:rPr lang="tr-TR" b="1" u="sng" dirty="0">
                <a:solidFill>
                  <a:srgbClr val="FF0000"/>
                </a:solidFill>
              </a:rPr>
              <a:t>SMS İLE;</a:t>
            </a:r>
          </a:p>
          <a:p>
            <a:r>
              <a:rPr lang="tr-TR" dirty="0"/>
              <a:t>TURKCELL, TÜRK TELEKOM veya VODAFONE faturalı hatlarınızdan </a:t>
            </a:r>
            <a:r>
              <a:rPr lang="tr-TR" b="1" u="sng" dirty="0"/>
              <a:t>3406</a:t>
            </a:r>
            <a:r>
              <a:rPr lang="tr-TR" b="1" dirty="0"/>
              <a:t>’ya</a:t>
            </a:r>
            <a:r>
              <a:rPr lang="tr-TR" dirty="0"/>
              <a:t> SMS göndererek bağış yapabilirsiniz. Her bir mesaj bedeli 10 TL'dir. (</a:t>
            </a:r>
            <a:r>
              <a:rPr lang="tr-TR" dirty="0" err="1"/>
              <a:t>Vodafone</a:t>
            </a:r>
            <a:r>
              <a:rPr lang="tr-TR" dirty="0"/>
              <a:t> ile SMS bağışı yapabilmeniz için "BAĞIŞ" yazıp gönderilmesi gerekmektedir.) Türk Telekom ve </a:t>
            </a:r>
            <a:r>
              <a:rPr lang="tr-TR" dirty="0" err="1"/>
              <a:t>Vodafone</a:t>
            </a:r>
            <a:r>
              <a:rPr lang="tr-TR" dirty="0"/>
              <a:t> abonelerinden +2 </a:t>
            </a:r>
            <a:r>
              <a:rPr lang="tr-TR" dirty="0" err="1"/>
              <a:t>sms</a:t>
            </a:r>
            <a:r>
              <a:rPr lang="tr-TR" dirty="0"/>
              <a:t> mesaj gönderim ücreti alınmaktadır.</a:t>
            </a:r>
          </a:p>
          <a:p>
            <a:endParaRPr lang="tr-TR" dirty="0"/>
          </a:p>
          <a:p>
            <a:r>
              <a:rPr lang="tr-TR" b="1" u="sng" dirty="0">
                <a:solidFill>
                  <a:srgbClr val="FF0000"/>
                </a:solidFill>
              </a:rPr>
              <a:t>PTT;</a:t>
            </a:r>
          </a:p>
          <a:p>
            <a:r>
              <a:rPr lang="tr-TR" dirty="0"/>
              <a:t>Türkiye’nin her köşesindeki PTT şubelerinden </a:t>
            </a:r>
            <a:r>
              <a:rPr lang="tr-TR" b="1" dirty="0"/>
              <a:t>120660</a:t>
            </a:r>
            <a:r>
              <a:rPr lang="tr-TR" dirty="0"/>
              <a:t> </a:t>
            </a:r>
            <a:r>
              <a:rPr lang="tr-TR" dirty="0" err="1"/>
              <a:t>no’lu</a:t>
            </a:r>
            <a:r>
              <a:rPr lang="tr-TR" dirty="0"/>
              <a:t> posta çeki hesabına bağış yapabilirsiniz.</a:t>
            </a:r>
          </a:p>
          <a:p>
            <a:endParaRPr lang="tr-TR" dirty="0">
              <a:solidFill>
                <a:srgbClr val="FF0000"/>
              </a:solidFill>
            </a:endParaRPr>
          </a:p>
          <a:p>
            <a:r>
              <a:rPr lang="tr-TR" b="1" u="sng" dirty="0">
                <a:solidFill>
                  <a:srgbClr val="FF0000"/>
                </a:solidFill>
              </a:rPr>
              <a:t>ONLİNE BAĞIŞ;</a:t>
            </a:r>
          </a:p>
          <a:p>
            <a:r>
              <a:rPr lang="tr-TR" dirty="0">
                <a:hlinkClick r:id="rId2"/>
              </a:rPr>
              <a:t>www.losev.org.tr</a:t>
            </a:r>
            <a:r>
              <a:rPr lang="tr-TR" dirty="0"/>
              <a:t> sitesine erişim sağlayıp bağış işlemlerini yapabilirsiniz.</a:t>
            </a:r>
            <a:endParaRPr lang="tr-TR" dirty="0">
              <a:solidFill>
                <a:srgbClr val="FF0000"/>
              </a:solidFill>
            </a:endParaRPr>
          </a:p>
        </p:txBody>
      </p:sp>
    </p:spTree>
    <p:extLst>
      <p:ext uri="{BB962C8B-B14F-4D97-AF65-F5344CB8AC3E}">
        <p14:creationId xmlns:p14="http://schemas.microsoft.com/office/powerpoint/2010/main" val="4190204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505F024-8C8F-4F60-9334-D94846EF7BE7}"/>
              </a:ext>
            </a:extLst>
          </p:cNvPr>
          <p:cNvSpPr>
            <a:spLocks noGrp="1"/>
          </p:cNvSpPr>
          <p:nvPr>
            <p:ph type="title"/>
          </p:nvPr>
        </p:nvSpPr>
        <p:spPr/>
        <p:txBody>
          <a:bodyPr/>
          <a:lstStyle/>
          <a:p>
            <a:endParaRPr lang="tr-TR" dirty="0"/>
          </a:p>
        </p:txBody>
      </p:sp>
      <p:pic>
        <p:nvPicPr>
          <p:cNvPr id="4" name="Çevrimiçi Medya 3" title="Canￄﾱm Kardeￅﾟim - LￃﾖSEV">
            <a:hlinkClick r:id="" action="ppaction://media"/>
            <a:extLst>
              <a:ext uri="{FF2B5EF4-FFF2-40B4-BE49-F238E27FC236}">
                <a16:creationId xmlns:a16="http://schemas.microsoft.com/office/drawing/2014/main" xmlns="" id="{B589C8AD-923B-45D0-881D-E43EA5454A69}"/>
              </a:ext>
            </a:extLst>
          </p:cNvPr>
          <p:cNvPicPr>
            <a:picLocks noGrp="1" noRot="1" noChangeAspect="1"/>
          </p:cNvPicPr>
          <p:nvPr>
            <p:ph idx="1"/>
            <a:videoFile r:link="rId1"/>
          </p:nvPr>
        </p:nvPicPr>
        <p:blipFill>
          <a:blip r:embed="rId3"/>
          <a:stretch>
            <a:fillRect/>
          </a:stretch>
        </p:blipFill>
        <p:spPr>
          <a:xfrm>
            <a:off x="0" y="0"/>
            <a:ext cx="12192868" cy="6858000"/>
          </a:xfrm>
          <a:prstGeom prst="rect">
            <a:avLst/>
          </a:prstGeom>
        </p:spPr>
      </p:pic>
    </p:spTree>
    <p:extLst>
      <p:ext uri="{BB962C8B-B14F-4D97-AF65-F5344CB8AC3E}">
        <p14:creationId xmlns:p14="http://schemas.microsoft.com/office/powerpoint/2010/main" val="107969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366903B-3B2E-485B-87B9-F43DAB485A9E}"/>
              </a:ext>
            </a:extLst>
          </p:cNvPr>
          <p:cNvSpPr>
            <a:spLocks noGrp="1"/>
          </p:cNvSpPr>
          <p:nvPr>
            <p:ph type="title"/>
          </p:nvPr>
        </p:nvSpPr>
        <p:spPr/>
        <p:txBody>
          <a:bodyPr/>
          <a:lstStyle/>
          <a:p>
            <a:r>
              <a:rPr lang="tr-TR" dirty="0"/>
              <a:t>LÖSEV KİMDİR</a:t>
            </a:r>
          </a:p>
        </p:txBody>
      </p:sp>
      <p:sp>
        <p:nvSpPr>
          <p:cNvPr id="3" name="İçerik Yer Tutucusu 2">
            <a:extLst>
              <a:ext uri="{FF2B5EF4-FFF2-40B4-BE49-F238E27FC236}">
                <a16:creationId xmlns:a16="http://schemas.microsoft.com/office/drawing/2014/main" xmlns="" id="{CB5ADC7E-6A29-48F5-BC90-B8603796BC24}"/>
              </a:ext>
            </a:extLst>
          </p:cNvPr>
          <p:cNvSpPr>
            <a:spLocks noGrp="1"/>
          </p:cNvSpPr>
          <p:nvPr>
            <p:ph idx="1"/>
          </p:nvPr>
        </p:nvSpPr>
        <p:spPr>
          <a:xfrm>
            <a:off x="1103312" y="1417984"/>
            <a:ext cx="8946541" cy="4830416"/>
          </a:xfrm>
        </p:spPr>
        <p:txBody>
          <a:bodyPr>
            <a:normAutofit lnSpcReduction="10000"/>
          </a:bodyPr>
          <a:lstStyle/>
          <a:p>
            <a:r>
              <a:rPr lang="tr-TR" sz="2200" b="1" dirty="0">
                <a:latin typeface="Calibri" panose="020F0502020204030204" pitchFamily="34" charset="0"/>
                <a:cs typeface="Calibri" panose="020F0502020204030204" pitchFamily="34" charset="0"/>
              </a:rPr>
              <a:t>Lösemili Çocuklar Sağlık ve Eğitim Vakfı</a:t>
            </a:r>
            <a:r>
              <a:rPr lang="tr-TR" sz="2200" dirty="0">
                <a:latin typeface="Calibri" panose="020F0502020204030204" pitchFamily="34" charset="0"/>
                <a:cs typeface="Calibri" panose="020F0502020204030204" pitchFamily="34" charset="0"/>
              </a:rPr>
              <a:t> (</a:t>
            </a:r>
            <a:r>
              <a:rPr lang="tr-TR" sz="2200" b="1" dirty="0">
                <a:latin typeface="Calibri" panose="020F0502020204030204" pitchFamily="34" charset="0"/>
                <a:cs typeface="Calibri" panose="020F0502020204030204" pitchFamily="34" charset="0"/>
              </a:rPr>
              <a:t>LÖSEV</a:t>
            </a:r>
            <a:r>
              <a:rPr lang="tr-TR" sz="2200" dirty="0">
                <a:latin typeface="Calibri" panose="020F0502020204030204" pitchFamily="34" charset="0"/>
                <a:cs typeface="Calibri" panose="020F0502020204030204" pitchFamily="34" charset="0"/>
              </a:rPr>
              <a:t>); </a:t>
            </a:r>
          </a:p>
          <a:p>
            <a:pPr algn="just"/>
            <a:r>
              <a:rPr lang="tr-TR" sz="2200" dirty="0">
                <a:latin typeface="Calibri" panose="020F0502020204030204" pitchFamily="34" charset="0"/>
                <a:cs typeface="Calibri" panose="020F0502020204030204" pitchFamily="34" charset="0"/>
              </a:rPr>
              <a:t>1998 yılında pediatrik hematolog, </a:t>
            </a:r>
            <a:r>
              <a:rPr lang="tr-TR" sz="2200" dirty="0" err="1">
                <a:latin typeface="Calibri" panose="020F0502020204030204" pitchFamily="34" charset="0"/>
                <a:cs typeface="Calibri" panose="020F0502020204030204" pitchFamily="34" charset="0"/>
              </a:rPr>
              <a:t>onkolog</a:t>
            </a:r>
            <a:r>
              <a:rPr lang="tr-TR" sz="2200" dirty="0">
                <a:latin typeface="Calibri" panose="020F0502020204030204" pitchFamily="34" charset="0"/>
                <a:cs typeface="Calibri" panose="020F0502020204030204" pitchFamily="34" charset="0"/>
              </a:rPr>
              <a:t> Dr. Üstün Tezer tarafından Ankara'da kurulan ve lösemili çocuklara yardımda bulunan ve birçok ihtiyacını karşılayan bir vakıftır.</a:t>
            </a:r>
            <a:r>
              <a:rPr lang="tr-TR" sz="2200" baseline="30000" dirty="0">
                <a:latin typeface="Calibri" panose="020F0502020204030204" pitchFamily="34" charset="0"/>
                <a:cs typeface="Calibri" panose="020F0502020204030204" pitchFamily="34" charset="0"/>
              </a:rPr>
              <a:t> </a:t>
            </a:r>
            <a:r>
              <a:rPr lang="tr-TR" sz="2200" dirty="0">
                <a:latin typeface="Calibri" panose="020F0502020204030204" pitchFamily="34" charset="0"/>
                <a:cs typeface="Calibri" panose="020F0502020204030204" pitchFamily="34" charset="0"/>
              </a:rPr>
              <a:t>Şu an İstanbul, İzmir ,Eskişehir, Bursa ve Antalya'da şubeleri bulunan vakfın bünyesinde 20.000 civarında lösemili çocuk bulunmaktadır.</a:t>
            </a:r>
          </a:p>
          <a:p>
            <a:pPr marL="0" indent="0" algn="just">
              <a:buNone/>
            </a:pPr>
            <a:endParaRPr lang="tr-TR" sz="2200" dirty="0">
              <a:latin typeface="Calibri" panose="020F0502020204030204" pitchFamily="34" charset="0"/>
              <a:cs typeface="Calibri" panose="020F0502020204030204" pitchFamily="34" charset="0"/>
            </a:endParaRPr>
          </a:p>
          <a:p>
            <a:pPr algn="just"/>
            <a:r>
              <a:rPr lang="tr-TR" sz="2200" dirty="0">
                <a:latin typeface="Calibri" panose="020F0502020204030204" pitchFamily="34" charset="0"/>
                <a:cs typeface="Calibri" panose="020F0502020204030204" pitchFamily="34" charset="0"/>
              </a:rPr>
              <a:t>Vakıf, bünyesinde tedavi gören çocukların kolej seviyesinde eğitim alabilmesi için Türkiye'nin ilk Lösemili çocuklar ana ve ilkokulunu açarak alanında bir ilke öncülük etmiştir.16 Kasım 2008 tarihinde açılan bu okul her yıl 100 lösemili çocuğa parasız eğitim hizmeti vermektedir. 2010 yılında açılan Lösemili çocuklar Köyü ile, Ankara dışından tedavi için </a:t>
            </a:r>
            <a:r>
              <a:rPr lang="tr-TR" sz="2200" dirty="0" err="1">
                <a:latin typeface="Calibri" panose="020F0502020204030204" pitchFamily="34" charset="0"/>
                <a:cs typeface="Calibri" panose="020F0502020204030204" pitchFamily="34" charset="0"/>
              </a:rPr>
              <a:t>LÖSEV'e</a:t>
            </a:r>
            <a:r>
              <a:rPr lang="tr-TR" sz="2200" dirty="0">
                <a:latin typeface="Calibri" panose="020F0502020204030204" pitchFamily="34" charset="0"/>
                <a:cs typeface="Calibri" panose="020F0502020204030204" pitchFamily="34" charset="0"/>
              </a:rPr>
              <a:t> başvuran ailelere </a:t>
            </a:r>
            <a:r>
              <a:rPr lang="tr-TR" sz="2200" dirty="0" err="1">
                <a:latin typeface="Calibri" panose="020F0502020204030204" pitchFamily="34" charset="0"/>
                <a:cs typeface="Calibri" panose="020F0502020204030204" pitchFamily="34" charset="0"/>
              </a:rPr>
              <a:t>barınma,kısa</a:t>
            </a:r>
            <a:r>
              <a:rPr lang="tr-TR" sz="2200" dirty="0">
                <a:latin typeface="Calibri" panose="020F0502020204030204" pitchFamily="34" charset="0"/>
                <a:cs typeface="Calibri" panose="020F0502020204030204" pitchFamily="34" charset="0"/>
              </a:rPr>
              <a:t> süreli </a:t>
            </a:r>
            <a:r>
              <a:rPr lang="tr-TR" sz="2200" dirty="0" err="1">
                <a:latin typeface="Calibri" panose="020F0502020204030204" pitchFamily="34" charset="0"/>
                <a:cs typeface="Calibri" panose="020F0502020204030204" pitchFamily="34" charset="0"/>
              </a:rPr>
              <a:t>konaklama,sosyal</a:t>
            </a:r>
            <a:r>
              <a:rPr lang="tr-TR" sz="2200" dirty="0">
                <a:latin typeface="Calibri" panose="020F0502020204030204" pitchFamily="34" charset="0"/>
                <a:cs typeface="Calibri" panose="020F0502020204030204" pitchFamily="34" charset="0"/>
              </a:rPr>
              <a:t> hizmetler ve iş imkanları sunulmaktadır.</a:t>
            </a:r>
          </a:p>
        </p:txBody>
      </p:sp>
    </p:spTree>
    <p:extLst>
      <p:ext uri="{BB962C8B-B14F-4D97-AF65-F5344CB8AC3E}">
        <p14:creationId xmlns:p14="http://schemas.microsoft.com/office/powerpoint/2010/main" val="1320435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2D40FD7-8AC3-45BF-A000-B20D356527E8}"/>
              </a:ext>
            </a:extLst>
          </p:cNvPr>
          <p:cNvSpPr>
            <a:spLocks noGrp="1"/>
          </p:cNvSpPr>
          <p:nvPr>
            <p:ph type="title"/>
          </p:nvPr>
        </p:nvSpPr>
        <p:spPr>
          <a:xfrm>
            <a:off x="0" y="-395421"/>
            <a:ext cx="9404723" cy="1400530"/>
          </a:xfrm>
        </p:spPr>
        <p:txBody>
          <a:bodyPr/>
          <a:lstStyle/>
          <a:p>
            <a:endParaRPr lang="tr-TR" dirty="0"/>
          </a:p>
        </p:txBody>
      </p:sp>
      <p:pic>
        <p:nvPicPr>
          <p:cNvPr id="5" name="İçerik Yer Tutucusu 4">
            <a:extLst>
              <a:ext uri="{FF2B5EF4-FFF2-40B4-BE49-F238E27FC236}">
                <a16:creationId xmlns:a16="http://schemas.microsoft.com/office/drawing/2014/main" xmlns="" id="{E04F9148-9185-41DC-98C3-7078FAB73A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6095999" cy="2793777"/>
          </a:xfrm>
        </p:spPr>
      </p:pic>
      <p:pic>
        <p:nvPicPr>
          <p:cNvPr id="9" name="Resim 8">
            <a:extLst>
              <a:ext uri="{FF2B5EF4-FFF2-40B4-BE49-F238E27FC236}">
                <a16:creationId xmlns:a16="http://schemas.microsoft.com/office/drawing/2014/main" xmlns="" id="{418FC5E8-DFAF-4BCA-AA35-322653949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061" y="-3314"/>
            <a:ext cx="4200939" cy="4200939"/>
          </a:xfrm>
          <a:prstGeom prst="rect">
            <a:avLst/>
          </a:prstGeom>
        </p:spPr>
      </p:pic>
      <p:pic>
        <p:nvPicPr>
          <p:cNvPr id="11" name="Resim 10">
            <a:extLst>
              <a:ext uri="{FF2B5EF4-FFF2-40B4-BE49-F238E27FC236}">
                <a16:creationId xmlns:a16="http://schemas.microsoft.com/office/drawing/2014/main" xmlns="" id="{BC384155-92BE-4708-9C3D-DB766E292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9941"/>
            <a:ext cx="1895062" cy="1531842"/>
          </a:xfrm>
          <a:prstGeom prst="rect">
            <a:avLst/>
          </a:prstGeom>
        </p:spPr>
      </p:pic>
      <p:pic>
        <p:nvPicPr>
          <p:cNvPr id="13" name="Resim 12">
            <a:extLst>
              <a:ext uri="{FF2B5EF4-FFF2-40B4-BE49-F238E27FC236}">
                <a16:creationId xmlns:a16="http://schemas.microsoft.com/office/drawing/2014/main" xmlns="" id="{071F0940-0939-4BA7-8D3C-37AB4AD7D8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803720"/>
            <a:ext cx="5002695" cy="4064223"/>
          </a:xfrm>
          <a:prstGeom prst="rect">
            <a:avLst/>
          </a:prstGeom>
        </p:spPr>
      </p:pic>
      <p:pic>
        <p:nvPicPr>
          <p:cNvPr id="15" name="Resim 14">
            <a:extLst>
              <a:ext uri="{FF2B5EF4-FFF2-40B4-BE49-F238E27FC236}">
                <a16:creationId xmlns:a16="http://schemas.microsoft.com/office/drawing/2014/main" xmlns="" id="{EFF2DFDA-89AB-4456-92AC-30DE2AAD03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2695" y="4204252"/>
            <a:ext cx="7189305" cy="2653747"/>
          </a:xfrm>
          <a:prstGeom prst="rect">
            <a:avLst/>
          </a:prstGeom>
        </p:spPr>
      </p:pic>
      <p:pic>
        <p:nvPicPr>
          <p:cNvPr id="17" name="Resim 16">
            <a:extLst>
              <a:ext uri="{FF2B5EF4-FFF2-40B4-BE49-F238E27FC236}">
                <a16:creationId xmlns:a16="http://schemas.microsoft.com/office/drawing/2014/main" xmlns="" id="{8D4B168F-C83A-4A24-B555-024CDBDE06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2695" y="2803722"/>
            <a:ext cx="2988366" cy="1400530"/>
          </a:xfrm>
          <a:prstGeom prst="rect">
            <a:avLst/>
          </a:prstGeom>
        </p:spPr>
      </p:pic>
      <p:pic>
        <p:nvPicPr>
          <p:cNvPr id="19" name="Resim 18">
            <a:extLst>
              <a:ext uri="{FF2B5EF4-FFF2-40B4-BE49-F238E27FC236}">
                <a16:creationId xmlns:a16="http://schemas.microsoft.com/office/drawing/2014/main" xmlns="" id="{65686A58-1068-4CFB-B46E-34BE5DE07E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5999" y="1474218"/>
            <a:ext cx="1895062" cy="1315041"/>
          </a:xfrm>
          <a:prstGeom prst="rect">
            <a:avLst/>
          </a:prstGeom>
        </p:spPr>
      </p:pic>
    </p:spTree>
    <p:extLst>
      <p:ext uri="{BB962C8B-B14F-4D97-AF65-F5344CB8AC3E}">
        <p14:creationId xmlns:p14="http://schemas.microsoft.com/office/powerpoint/2010/main" val="4059056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C1587F9-868A-40B5-9052-477938DDAD28}"/>
              </a:ext>
            </a:extLst>
          </p:cNvPr>
          <p:cNvSpPr>
            <a:spLocks noGrp="1"/>
          </p:cNvSpPr>
          <p:nvPr>
            <p:ph type="ctrTitle"/>
          </p:nvPr>
        </p:nvSpPr>
        <p:spPr>
          <a:xfrm>
            <a:off x="1154955" y="498613"/>
            <a:ext cx="8825658" cy="1441174"/>
          </a:xfrm>
        </p:spPr>
        <p:txBody>
          <a:bodyPr/>
          <a:lstStyle/>
          <a:p>
            <a:endParaRPr lang="tr-TR" dirty="0"/>
          </a:p>
        </p:txBody>
      </p:sp>
      <p:sp>
        <p:nvSpPr>
          <p:cNvPr id="3" name="Alt Başlık 2">
            <a:extLst>
              <a:ext uri="{FF2B5EF4-FFF2-40B4-BE49-F238E27FC236}">
                <a16:creationId xmlns:a16="http://schemas.microsoft.com/office/drawing/2014/main" xmlns="" id="{894DA3ED-E73F-4809-AEB6-49A7AEDF341B}"/>
              </a:ext>
            </a:extLst>
          </p:cNvPr>
          <p:cNvSpPr>
            <a:spLocks noGrp="1"/>
          </p:cNvSpPr>
          <p:nvPr>
            <p:ph type="subTitle" idx="1"/>
          </p:nvPr>
        </p:nvSpPr>
        <p:spPr>
          <a:xfrm>
            <a:off x="1154955" y="2252869"/>
            <a:ext cx="8825658" cy="4106517"/>
          </a:xfrm>
        </p:spPr>
        <p:txBody>
          <a:bodyPr>
            <a:normAutofit/>
          </a:bodyPr>
          <a:lstStyle/>
          <a:p>
            <a:endParaRPr lang="tr-TR" dirty="0">
              <a:solidFill>
                <a:schemeClr val="tx1"/>
              </a:solidFill>
            </a:endParaRPr>
          </a:p>
        </p:txBody>
      </p:sp>
    </p:spTree>
    <p:extLst>
      <p:ext uri="{BB962C8B-B14F-4D97-AF65-F5344CB8AC3E}">
        <p14:creationId xmlns:p14="http://schemas.microsoft.com/office/powerpoint/2010/main" val="1014632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92808E9-7834-4595-9984-4ED0AE0A2367}"/>
              </a:ext>
            </a:extLst>
          </p:cNvPr>
          <p:cNvSpPr>
            <a:spLocks noGrp="1"/>
          </p:cNvSpPr>
          <p:nvPr>
            <p:ph type="title"/>
          </p:nvPr>
        </p:nvSpPr>
        <p:spPr/>
        <p:txBody>
          <a:bodyPr/>
          <a:lstStyle/>
          <a:p>
            <a:r>
              <a:rPr lang="tr-TR" dirty="0"/>
              <a:t>KAYNAKÇA</a:t>
            </a:r>
          </a:p>
        </p:txBody>
      </p:sp>
      <p:sp>
        <p:nvSpPr>
          <p:cNvPr id="3" name="İçerik Yer Tutucusu 2">
            <a:extLst>
              <a:ext uri="{FF2B5EF4-FFF2-40B4-BE49-F238E27FC236}">
                <a16:creationId xmlns:a16="http://schemas.microsoft.com/office/drawing/2014/main" xmlns="" id="{5BBDA7DC-115C-4B60-968C-6F207567CDDD}"/>
              </a:ext>
            </a:extLst>
          </p:cNvPr>
          <p:cNvSpPr>
            <a:spLocks noGrp="1"/>
          </p:cNvSpPr>
          <p:nvPr>
            <p:ph idx="1"/>
          </p:nvPr>
        </p:nvSpPr>
        <p:spPr>
          <a:xfrm>
            <a:off x="1104293" y="2066170"/>
            <a:ext cx="8946541" cy="4195481"/>
          </a:xfrm>
        </p:spPr>
        <p:txBody>
          <a:bodyPr/>
          <a:lstStyle/>
          <a:p>
            <a:r>
              <a:rPr lang="tr-TR" dirty="0">
                <a:hlinkClick r:id="rId2"/>
              </a:rPr>
              <a:t>www.losev.org.tr</a:t>
            </a:r>
            <a:endParaRPr lang="tr-TR" dirty="0"/>
          </a:p>
          <a:p>
            <a:endParaRPr lang="tr-TR" dirty="0"/>
          </a:p>
          <a:p>
            <a:r>
              <a:rPr lang="tr-TR" dirty="0">
                <a:hlinkClick r:id="rId3"/>
              </a:rPr>
              <a:t>www.youtube.com</a:t>
            </a:r>
            <a:endParaRPr lang="tr-TR" dirty="0"/>
          </a:p>
          <a:p>
            <a:endParaRPr lang="tr-TR" dirty="0"/>
          </a:p>
          <a:p>
            <a:r>
              <a:rPr lang="tr-TR" dirty="0">
                <a:hlinkClick r:id="rId4"/>
              </a:rPr>
              <a:t>www.twitter.com/losev1998</a:t>
            </a:r>
            <a:endParaRPr lang="tr-TR" dirty="0"/>
          </a:p>
          <a:p>
            <a:endParaRPr lang="tr-TR" dirty="0"/>
          </a:p>
          <a:p>
            <a:endParaRPr lang="tr-TR" dirty="0"/>
          </a:p>
        </p:txBody>
      </p:sp>
    </p:spTree>
    <p:extLst>
      <p:ext uri="{BB962C8B-B14F-4D97-AF65-F5344CB8AC3E}">
        <p14:creationId xmlns:p14="http://schemas.microsoft.com/office/powerpoint/2010/main" val="709343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a:extLst>
              <a:ext uri="{FF2B5EF4-FFF2-40B4-BE49-F238E27FC236}">
                <a16:creationId xmlns:a16="http://schemas.microsoft.com/office/drawing/2014/main" xmlns="" id="{D9FDD578-527D-4795-8C37-A8C97441808A}"/>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25F6E09-75CC-4EEF-9151-3E6C8D86CB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0485" y="1447800"/>
            <a:ext cx="3810000" cy="3810000"/>
          </a:xfrm>
        </p:spPr>
      </p:pic>
      <p:sp>
        <p:nvSpPr>
          <p:cNvPr id="7" name="Metin Yer Tutucusu 6">
            <a:extLst>
              <a:ext uri="{FF2B5EF4-FFF2-40B4-BE49-F238E27FC236}">
                <a16:creationId xmlns:a16="http://schemas.microsoft.com/office/drawing/2014/main" xmlns="" id="{98D02433-8306-4859-8BD3-117695957C99}"/>
              </a:ext>
            </a:extLst>
          </p:cNvPr>
          <p:cNvSpPr>
            <a:spLocks noGrp="1"/>
          </p:cNvSpPr>
          <p:nvPr>
            <p:ph type="body" sz="half" idx="2"/>
          </p:nvPr>
        </p:nvSpPr>
        <p:spPr>
          <a:xfrm>
            <a:off x="5554675" y="1565523"/>
            <a:ext cx="5855447" cy="4676251"/>
          </a:xfrm>
        </p:spPr>
        <p:txBody>
          <a:bodyPr>
            <a:normAutofit/>
          </a:bodyPr>
          <a:lstStyle/>
          <a:p>
            <a:r>
              <a:rPr lang="tr-TR" sz="2800" dirty="0"/>
              <a:t>LÖSEV, tamamen lösemili çocuk hastalara özel Türkiye’nin ilk ve tek Lösemili Çocuklar Hastanesi “</a:t>
            </a:r>
            <a:r>
              <a:rPr lang="tr-TR" sz="2800" dirty="0" err="1"/>
              <a:t>LÖSANTE”yi</a:t>
            </a:r>
            <a:r>
              <a:rPr lang="tr-TR" sz="2800" dirty="0"/>
              <a:t> kurmuştur. </a:t>
            </a:r>
          </a:p>
          <a:p>
            <a:r>
              <a:rPr lang="tr-TR" sz="2800" dirty="0"/>
              <a:t>Hastane de lösemi tedavisinde gerekli olan hijyenik ortamlar ve iyi beslenme koşulları sağlanmış olup ücretsiz tedavi hizmetleri verilmektedir.</a:t>
            </a:r>
          </a:p>
        </p:txBody>
      </p:sp>
    </p:spTree>
    <p:extLst>
      <p:ext uri="{BB962C8B-B14F-4D97-AF65-F5344CB8AC3E}">
        <p14:creationId xmlns:p14="http://schemas.microsoft.com/office/powerpoint/2010/main" val="4271914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7B34B5E-3ED3-456F-8DC2-41AFA3D75C53}"/>
              </a:ext>
            </a:extLst>
          </p:cNvPr>
          <p:cNvSpPr>
            <a:spLocks noGrp="1"/>
          </p:cNvSpPr>
          <p:nvPr>
            <p:ph idx="1"/>
          </p:nvPr>
        </p:nvSpPr>
        <p:spPr>
          <a:xfrm>
            <a:off x="1103312" y="728870"/>
            <a:ext cx="8946541" cy="5519529"/>
          </a:xfrm>
        </p:spPr>
        <p:txBody>
          <a:bodyPr>
            <a:normAutofit fontScale="92500" lnSpcReduction="20000"/>
          </a:bodyPr>
          <a:lstStyle/>
          <a:p>
            <a:endParaRPr lang="tr-TR" dirty="0"/>
          </a:p>
          <a:p>
            <a:endParaRPr lang="tr-TR" sz="2400" dirty="0"/>
          </a:p>
          <a:p>
            <a:r>
              <a:rPr lang="tr-TR" sz="3000" dirty="0"/>
              <a:t>LÖSEV ; Lösemili Çocuklar Sağlık ve Eğitim Vakfı, Türkiye’nin dört bir yanındaki lösemili çocuklarımıza ve ailelerine ücretsiz hizmet veren, kar amacı gütmeyen ve kamu yararına çalışan bir kuruluştur. Vakıf lösemili çocuklarımızın ve ailelerinin sorunlarına kalıcı çözümler yaratmak için var gücüyle çalışmaktadır.</a:t>
            </a:r>
            <a:endParaRPr lang="tr-TR" sz="3000" dirty="0">
              <a:latin typeface="Calibri" panose="020F0502020204030204" pitchFamily="34" charset="0"/>
              <a:cs typeface="Calibri" panose="020F0502020204030204" pitchFamily="34" charset="0"/>
            </a:endParaRPr>
          </a:p>
          <a:p>
            <a:pPr marL="0" indent="0">
              <a:buNone/>
            </a:pPr>
            <a:endParaRPr lang="tr-TR" sz="3000" dirty="0">
              <a:latin typeface="Calibri" panose="020F0502020204030204" pitchFamily="34" charset="0"/>
              <a:cs typeface="Calibri" panose="020F0502020204030204" pitchFamily="34" charset="0"/>
            </a:endParaRPr>
          </a:p>
          <a:p>
            <a:r>
              <a:rPr lang="tr-TR" sz="3500" dirty="0">
                <a:latin typeface="Calibri" panose="020F0502020204030204" pitchFamily="34" charset="0"/>
                <a:cs typeface="Calibri" panose="020F0502020204030204" pitchFamily="34" charset="0"/>
              </a:rPr>
              <a:t>Her yıl 26 Mayıs - 1 Haziran Tarihleri arası LÖSEV öncülüğünde tüm dünyadan lösemili çocukların katılımıyla "Uluslararası Lösemili Çocuklar Haftası" kutlanmaktadır.</a:t>
            </a:r>
          </a:p>
          <a:p>
            <a:endParaRPr lang="tr-TR" dirty="0"/>
          </a:p>
        </p:txBody>
      </p:sp>
    </p:spTree>
    <p:extLst>
      <p:ext uri="{BB962C8B-B14F-4D97-AF65-F5344CB8AC3E}">
        <p14:creationId xmlns:p14="http://schemas.microsoft.com/office/powerpoint/2010/main" val="1440266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50FB6E9-5317-40A8-94B0-476C7F103007}"/>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FCE674CC-48D1-449F-9A0A-7FF460C35D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16978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4967E60-5BD1-416A-956B-DE2CEB655DE5}"/>
              </a:ext>
            </a:extLst>
          </p:cNvPr>
          <p:cNvSpPr>
            <a:spLocks noGrp="1"/>
          </p:cNvSpPr>
          <p:nvPr>
            <p:ph type="title"/>
          </p:nvPr>
        </p:nvSpPr>
        <p:spPr/>
        <p:txBody>
          <a:bodyPr/>
          <a:lstStyle/>
          <a:p>
            <a:r>
              <a:rPr lang="tr-TR" dirty="0" err="1">
                <a:latin typeface="Calibri" panose="020F0502020204030204" pitchFamily="34" charset="0"/>
                <a:cs typeface="Calibri" panose="020F0502020204030204" pitchFamily="34" charset="0"/>
              </a:rPr>
              <a:t>Lösev’in</a:t>
            </a:r>
            <a:r>
              <a:rPr lang="tr-TR" dirty="0">
                <a:latin typeface="Calibri" panose="020F0502020204030204" pitchFamily="34" charset="0"/>
                <a:cs typeface="Calibri" panose="020F0502020204030204" pitchFamily="34" charset="0"/>
              </a:rPr>
              <a:t> Görevleri Nelerdir?</a:t>
            </a:r>
          </a:p>
        </p:txBody>
      </p:sp>
      <p:sp>
        <p:nvSpPr>
          <p:cNvPr id="3" name="İçerik Yer Tutucusu 2">
            <a:extLst>
              <a:ext uri="{FF2B5EF4-FFF2-40B4-BE49-F238E27FC236}">
                <a16:creationId xmlns:a16="http://schemas.microsoft.com/office/drawing/2014/main" xmlns="" id="{E6F746F5-3088-4F34-9095-FC20D383F11E}"/>
              </a:ext>
            </a:extLst>
          </p:cNvPr>
          <p:cNvSpPr>
            <a:spLocks noGrp="1"/>
          </p:cNvSpPr>
          <p:nvPr>
            <p:ph idx="1"/>
          </p:nvPr>
        </p:nvSpPr>
        <p:spPr>
          <a:xfrm>
            <a:off x="1103312" y="1630018"/>
            <a:ext cx="8946541" cy="4618382"/>
          </a:xfrm>
        </p:spPr>
        <p:txBody>
          <a:bodyPr>
            <a:noAutofit/>
          </a:bodyPr>
          <a:lstStyle/>
          <a:p>
            <a:r>
              <a:rPr lang="tr-TR" sz="2200" dirty="0" err="1"/>
              <a:t>Lösev</a:t>
            </a:r>
            <a:r>
              <a:rPr lang="tr-TR" sz="2200" dirty="0"/>
              <a:t> lösemili ve kan hastası çocukların, sağlık ve eğitim başta olmak üzere her türlü ihtiyaçlarının sağlanmasına yardımcı olmak, bunun </a:t>
            </a:r>
            <a:r>
              <a:rPr lang="tr-TR" sz="2200" dirty="0" err="1"/>
              <a:t>yanısıra</a:t>
            </a:r>
            <a:r>
              <a:rPr lang="tr-TR" sz="2200" dirty="0"/>
              <a:t>, kalıtsal ve </a:t>
            </a:r>
            <a:r>
              <a:rPr lang="tr-TR" sz="2200" dirty="0" err="1"/>
              <a:t>edinsel</a:t>
            </a:r>
            <a:r>
              <a:rPr lang="tr-TR" sz="2200" dirty="0"/>
              <a:t> kan hastalıkları konusunda ulusal düzeyde tedavi, eğitim ve araştırma kurumları kurmak ve işletmektir.</a:t>
            </a:r>
          </a:p>
          <a:p>
            <a:endParaRPr lang="tr-TR" sz="2200" dirty="0"/>
          </a:p>
          <a:p>
            <a:r>
              <a:rPr lang="tr-TR" sz="2200" dirty="0"/>
              <a:t>Türkiye'de her yıl 1000-1200 yeni lösemili çocuk vakası ortaya çıkıyor. Bu durum bazen dar bütçeli ailelerde ebeveyni lösemili çocuk ile diğer çocukları arasında seçim yapmaya kadar zorluyor. Bu sebeple vakfın gerçekleştirdiği tüm faaliyetlerde, gelir elde etmenin </a:t>
            </a:r>
            <a:r>
              <a:rPr lang="tr-TR" sz="2200" dirty="0" err="1"/>
              <a:t>yanısıra</a:t>
            </a:r>
            <a:r>
              <a:rPr lang="tr-TR" sz="2200" dirty="0"/>
              <a:t>, lösemi hastalığını tanıtmayı, lösemili çocukların ve ailelerinin sıkıntılarını topluma aktarmayı ve bu vesileyle toplumu bilinçlendirmeyi amaçlamaktadır.</a:t>
            </a:r>
          </a:p>
        </p:txBody>
      </p:sp>
    </p:spTree>
    <p:extLst>
      <p:ext uri="{BB962C8B-B14F-4D97-AF65-F5344CB8AC3E}">
        <p14:creationId xmlns:p14="http://schemas.microsoft.com/office/powerpoint/2010/main" val="2423314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1DF4960-B3E2-421E-A692-CC6A1E854168}"/>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B0ADC674-3FE5-43CC-9B8B-8237C6A334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053" y="649358"/>
            <a:ext cx="4151151" cy="3363908"/>
          </a:xfrm>
        </p:spPr>
      </p:pic>
      <p:pic>
        <p:nvPicPr>
          <p:cNvPr id="7" name="Resim 6">
            <a:extLst>
              <a:ext uri="{FF2B5EF4-FFF2-40B4-BE49-F238E27FC236}">
                <a16:creationId xmlns:a16="http://schemas.microsoft.com/office/drawing/2014/main" xmlns="" id="{5764E03B-AC64-47DF-A448-9CACA9212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322" y="649357"/>
            <a:ext cx="6524625" cy="3363908"/>
          </a:xfrm>
          <a:prstGeom prst="rect">
            <a:avLst/>
          </a:prstGeom>
        </p:spPr>
      </p:pic>
      <p:pic>
        <p:nvPicPr>
          <p:cNvPr id="9" name="Resim 8">
            <a:extLst>
              <a:ext uri="{FF2B5EF4-FFF2-40B4-BE49-F238E27FC236}">
                <a16:creationId xmlns:a16="http://schemas.microsoft.com/office/drawing/2014/main" xmlns="" id="{B038AFD8-42FC-44EB-8061-94EE512499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053" y="4223073"/>
            <a:ext cx="4151151" cy="2356658"/>
          </a:xfrm>
          <a:prstGeom prst="rect">
            <a:avLst/>
          </a:prstGeom>
        </p:spPr>
      </p:pic>
      <p:pic>
        <p:nvPicPr>
          <p:cNvPr id="11" name="Resim 10">
            <a:extLst>
              <a:ext uri="{FF2B5EF4-FFF2-40B4-BE49-F238E27FC236}">
                <a16:creationId xmlns:a16="http://schemas.microsoft.com/office/drawing/2014/main" xmlns="" id="{7907264A-7569-4176-9F7B-F14C7D6B5D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9322" y="4223074"/>
            <a:ext cx="6524625" cy="2356658"/>
          </a:xfrm>
          <a:prstGeom prst="rect">
            <a:avLst/>
          </a:prstGeom>
        </p:spPr>
      </p:pic>
    </p:spTree>
    <p:extLst>
      <p:ext uri="{BB962C8B-B14F-4D97-AF65-F5344CB8AC3E}">
        <p14:creationId xmlns:p14="http://schemas.microsoft.com/office/powerpoint/2010/main" val="1869600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5F22721-7A98-47B7-9184-155A64C7BCEB}"/>
              </a:ext>
            </a:extLst>
          </p:cNvPr>
          <p:cNvSpPr>
            <a:spLocks noGrp="1"/>
          </p:cNvSpPr>
          <p:nvPr>
            <p:ph type="title"/>
          </p:nvPr>
        </p:nvSpPr>
        <p:spPr/>
        <p:txBody>
          <a:bodyPr/>
          <a:lstStyle/>
          <a:p>
            <a:r>
              <a:rPr lang="tr-TR" dirty="0" err="1"/>
              <a:t>Lösev’in</a:t>
            </a:r>
            <a:r>
              <a:rPr lang="tr-TR" dirty="0"/>
              <a:t> Dünyadaki Ortakları</a:t>
            </a:r>
          </a:p>
        </p:txBody>
      </p:sp>
      <p:sp>
        <p:nvSpPr>
          <p:cNvPr id="3" name="İçerik Yer Tutucusu 2">
            <a:extLst>
              <a:ext uri="{FF2B5EF4-FFF2-40B4-BE49-F238E27FC236}">
                <a16:creationId xmlns:a16="http://schemas.microsoft.com/office/drawing/2014/main" xmlns="" id="{BC223B5D-6EE2-4F89-9E63-2140D163F5F0}"/>
              </a:ext>
            </a:extLst>
          </p:cNvPr>
          <p:cNvSpPr>
            <a:spLocks noGrp="1"/>
          </p:cNvSpPr>
          <p:nvPr>
            <p:ph idx="1"/>
          </p:nvPr>
        </p:nvSpPr>
        <p:spPr/>
        <p:txBody>
          <a:bodyPr/>
          <a:lstStyle/>
          <a:p>
            <a:r>
              <a:rPr lang="tr-TR" b="1" dirty="0"/>
              <a:t>POLONYA: </a:t>
            </a:r>
            <a:r>
              <a:rPr lang="tr-TR" b="1" dirty="0" err="1"/>
              <a:t>Fundacja</a:t>
            </a:r>
            <a:r>
              <a:rPr lang="tr-TR" b="1" dirty="0"/>
              <a:t> ORIMARI</a:t>
            </a:r>
          </a:p>
          <a:p>
            <a:endParaRPr lang="tr-TR" b="1" dirty="0"/>
          </a:p>
          <a:p>
            <a:r>
              <a:rPr lang="pt-BR" b="1" dirty="0"/>
              <a:t>PORTEKİZ : ACREDITAR</a:t>
            </a:r>
            <a:endParaRPr lang="tr-TR" b="1" dirty="0"/>
          </a:p>
          <a:p>
            <a:endParaRPr lang="tr-TR" b="1" dirty="0"/>
          </a:p>
          <a:p>
            <a:r>
              <a:rPr lang="tr-TR" b="1" dirty="0"/>
              <a:t>MACARİSTAN: </a:t>
            </a:r>
            <a:r>
              <a:rPr lang="tr-TR" b="1" dirty="0" err="1"/>
              <a:t>Együtt</a:t>
            </a:r>
            <a:r>
              <a:rPr lang="tr-TR" b="1" dirty="0"/>
              <a:t> a </a:t>
            </a:r>
            <a:r>
              <a:rPr lang="tr-TR" b="1" dirty="0" err="1"/>
              <a:t>Daganatos</a:t>
            </a:r>
            <a:r>
              <a:rPr lang="tr-TR" b="1" dirty="0"/>
              <a:t> </a:t>
            </a:r>
            <a:r>
              <a:rPr lang="tr-TR" b="1" dirty="0" err="1"/>
              <a:t>Gyermekekért</a:t>
            </a:r>
            <a:r>
              <a:rPr lang="tr-TR" b="1" dirty="0"/>
              <a:t> </a:t>
            </a:r>
            <a:r>
              <a:rPr lang="tr-TR" b="1" dirty="0" err="1"/>
              <a:t>Alapítvány</a:t>
            </a:r>
            <a:endParaRPr lang="tr-TR" b="1" dirty="0"/>
          </a:p>
          <a:p>
            <a:endParaRPr lang="tr-TR" b="1" dirty="0"/>
          </a:p>
          <a:p>
            <a:r>
              <a:rPr lang="tr-TR" b="1" dirty="0"/>
              <a:t>ROMANYA: P.A.V.E.L.-</a:t>
            </a:r>
            <a:r>
              <a:rPr lang="tr-TR" b="1" dirty="0" err="1"/>
              <a:t>Primind</a:t>
            </a:r>
            <a:r>
              <a:rPr lang="tr-TR" b="1" dirty="0"/>
              <a:t> </a:t>
            </a:r>
            <a:r>
              <a:rPr lang="tr-TR" b="1" dirty="0" err="1"/>
              <a:t>Ajutor</a:t>
            </a:r>
            <a:r>
              <a:rPr lang="tr-TR" b="1" dirty="0"/>
              <a:t>, </a:t>
            </a:r>
            <a:r>
              <a:rPr lang="tr-TR" b="1" dirty="0" err="1"/>
              <a:t>Viata</a:t>
            </a:r>
            <a:r>
              <a:rPr lang="tr-TR" b="1" dirty="0"/>
              <a:t> Este </a:t>
            </a:r>
            <a:r>
              <a:rPr lang="tr-TR" b="1" dirty="0" err="1"/>
              <a:t>Luminoasa</a:t>
            </a:r>
            <a:endParaRPr lang="tr-TR" b="1" dirty="0"/>
          </a:p>
          <a:p>
            <a:endParaRPr lang="tr-TR" b="1" dirty="0"/>
          </a:p>
          <a:p>
            <a:r>
              <a:rPr lang="tr-TR" b="1" dirty="0"/>
              <a:t>LUKSEMBURG: </a:t>
            </a:r>
            <a:r>
              <a:rPr lang="tr-TR" b="1" dirty="0" err="1"/>
              <a:t>Een</a:t>
            </a:r>
            <a:r>
              <a:rPr lang="tr-TR" b="1" dirty="0"/>
              <a:t> </a:t>
            </a:r>
            <a:r>
              <a:rPr lang="tr-TR" b="1" dirty="0" err="1"/>
              <a:t>Häerz</a:t>
            </a:r>
            <a:r>
              <a:rPr lang="tr-TR" b="1" dirty="0"/>
              <a:t> </a:t>
            </a:r>
            <a:r>
              <a:rPr lang="tr-TR" b="1" dirty="0" err="1"/>
              <a:t>fir</a:t>
            </a:r>
            <a:r>
              <a:rPr lang="tr-TR" b="1" dirty="0"/>
              <a:t> </a:t>
            </a:r>
            <a:r>
              <a:rPr lang="tr-TR" b="1" dirty="0" err="1"/>
              <a:t>kriibskrank</a:t>
            </a:r>
            <a:r>
              <a:rPr lang="tr-TR" b="1" dirty="0"/>
              <a:t> </a:t>
            </a:r>
            <a:r>
              <a:rPr lang="tr-TR" b="1" dirty="0" err="1"/>
              <a:t>Kanner</a:t>
            </a:r>
            <a:endParaRPr lang="tr-TR" dirty="0"/>
          </a:p>
        </p:txBody>
      </p:sp>
    </p:spTree>
    <p:extLst>
      <p:ext uri="{BB962C8B-B14F-4D97-AF65-F5344CB8AC3E}">
        <p14:creationId xmlns:p14="http://schemas.microsoft.com/office/powerpoint/2010/main" val="183752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582D216-F5CF-4036-B128-F9E61E4568ED}"/>
              </a:ext>
            </a:extLst>
          </p:cNvPr>
          <p:cNvSpPr>
            <a:spLocks noGrp="1"/>
          </p:cNvSpPr>
          <p:nvPr>
            <p:ph type="title"/>
          </p:nvPr>
        </p:nvSpPr>
        <p:spPr/>
        <p:txBody>
          <a:bodyPr/>
          <a:lstStyle/>
          <a:p>
            <a:r>
              <a:rPr lang="tr-TR" dirty="0"/>
              <a:t>Lösemi Nedir?</a:t>
            </a:r>
          </a:p>
        </p:txBody>
      </p:sp>
      <p:sp>
        <p:nvSpPr>
          <p:cNvPr id="3" name="İçerik Yer Tutucusu 2">
            <a:extLst>
              <a:ext uri="{FF2B5EF4-FFF2-40B4-BE49-F238E27FC236}">
                <a16:creationId xmlns:a16="http://schemas.microsoft.com/office/drawing/2014/main" xmlns="" id="{FCB33CC0-63CD-4E1D-B496-CFA024CDDF3A}"/>
              </a:ext>
            </a:extLst>
          </p:cNvPr>
          <p:cNvSpPr>
            <a:spLocks noGrp="1"/>
          </p:cNvSpPr>
          <p:nvPr>
            <p:ph idx="1"/>
          </p:nvPr>
        </p:nvSpPr>
        <p:spPr>
          <a:xfrm>
            <a:off x="1103312" y="1853248"/>
            <a:ext cx="8946541" cy="4395151"/>
          </a:xfrm>
        </p:spPr>
        <p:txBody>
          <a:bodyPr>
            <a:normAutofit/>
          </a:bodyPr>
          <a:lstStyle/>
          <a:p>
            <a:r>
              <a:rPr lang="tr-TR" dirty="0"/>
              <a:t>Çocukluk çağındaki kanser vakalarının %35'ini lösemiler oluşturur ve birinci sıradadır. Lösemiler hücre cinsine göre ALL (Akut </a:t>
            </a:r>
            <a:r>
              <a:rPr lang="tr-TR" dirty="0" err="1"/>
              <a:t>Lenfoblastik</a:t>
            </a:r>
            <a:r>
              <a:rPr lang="tr-TR" dirty="0"/>
              <a:t> Lösemi) ve AML (Akut </a:t>
            </a:r>
            <a:r>
              <a:rPr lang="tr-TR" dirty="0" err="1"/>
              <a:t>Myeloblastik</a:t>
            </a:r>
            <a:r>
              <a:rPr lang="tr-TR" dirty="0"/>
              <a:t> Lösemi) olmak üzere 2 ana gruba ayrılır. Kendi içlerinde de alt sınıflar tanımlanabilir. Türkiye’de her yıl 16 yaşın altında 1200-1500 yeni lösemili çocuk vakası bildirilmektedir.</a:t>
            </a:r>
          </a:p>
          <a:p>
            <a:pPr marL="0" indent="0">
              <a:buNone/>
            </a:pPr>
            <a:endParaRPr lang="tr-TR" dirty="0"/>
          </a:p>
          <a:p>
            <a:r>
              <a:rPr lang="tr-TR" dirty="0"/>
              <a:t>Lösemi nedenleri henüz tam olarak aydınlatılmamıştır. Lösemi her yaşta görülmektedir. En sık çocukluk çağında 2-5 yaşlarında artmaktadır. 1 yaşın altında, 10 yaşın üstündeki yeni vakalarda tedaviye cevap azalmaktadır.</a:t>
            </a:r>
          </a:p>
          <a:p>
            <a:pPr marL="0" indent="0">
              <a:buNone/>
            </a:pPr>
            <a:r>
              <a:rPr lang="tr-TR" dirty="0"/>
              <a:t> </a:t>
            </a:r>
            <a:br>
              <a:rPr lang="tr-TR" dirty="0"/>
            </a:br>
            <a:endParaRPr lang="tr-TR" dirty="0"/>
          </a:p>
        </p:txBody>
      </p:sp>
    </p:spTree>
    <p:extLst>
      <p:ext uri="{BB962C8B-B14F-4D97-AF65-F5344CB8AC3E}">
        <p14:creationId xmlns:p14="http://schemas.microsoft.com/office/powerpoint/2010/main" val="24440354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130</TotalTime>
  <Words>626</Words>
  <Application>Microsoft Office PowerPoint</Application>
  <PresentationFormat>Geniş ekran</PresentationFormat>
  <Paragraphs>79</Paragraphs>
  <Slides>22</Slides>
  <Notes>0</Notes>
  <HiddenSlides>0</HiddenSlides>
  <MMClips>1</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Calibri</vt:lpstr>
      <vt:lpstr>Century Gothic</vt:lpstr>
      <vt:lpstr>Wingdings 3</vt:lpstr>
      <vt:lpstr>İyon</vt:lpstr>
      <vt:lpstr>PowerPoint Sunusu</vt:lpstr>
      <vt:lpstr>LÖSEV KİMDİR</vt:lpstr>
      <vt:lpstr>PowerPoint Sunusu</vt:lpstr>
      <vt:lpstr>PowerPoint Sunusu</vt:lpstr>
      <vt:lpstr>PowerPoint Sunusu</vt:lpstr>
      <vt:lpstr>Lösev’in Görevleri Nelerdir?</vt:lpstr>
      <vt:lpstr>PowerPoint Sunusu</vt:lpstr>
      <vt:lpstr>Lösev’in Dünyadaki Ortakları</vt:lpstr>
      <vt:lpstr>Lösemi Nedir?</vt:lpstr>
      <vt:lpstr>Lösemi Belirtileri</vt:lpstr>
      <vt:lpstr>PowerPoint Sunusu</vt:lpstr>
      <vt:lpstr>TEDAVİSİ</vt:lpstr>
      <vt:lpstr>PowerPoint Sunusu</vt:lpstr>
      <vt:lpstr>PowerPoint Sunusu</vt:lpstr>
      <vt:lpstr>PowerPoint Sunusu</vt:lpstr>
      <vt:lpstr>Nasıl Bağış Yapabilirim?</vt:lpstr>
      <vt:lpstr>PowerPoint Sunusu</vt:lpstr>
      <vt:lpstr>PowerPoint Sunusu</vt:lpstr>
      <vt:lpstr>PowerPoint Sunusu</vt:lpstr>
      <vt:lpstr>PowerPoint Sunusu</vt:lpstr>
      <vt:lpstr>PowerPoint Sunusu</vt:lpstr>
      <vt:lpstr>KAYNAKÇA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LÖSEV</dc:title>
  <dc:creator>cagla</dc:creator>
  <cp:lastModifiedBy>user</cp:lastModifiedBy>
  <cp:revision>15</cp:revision>
  <dcterms:created xsi:type="dcterms:W3CDTF">2019-04-22T20:50:53Z</dcterms:created>
  <dcterms:modified xsi:type="dcterms:W3CDTF">2019-12-24T09:33:53Z</dcterms:modified>
</cp:coreProperties>
</file>