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6" r:id="rId18"/>
    <p:sldId id="277" r:id="rId19"/>
    <p:sldId id="273" r:id="rId20"/>
    <p:sldId id="300" r:id="rId21"/>
    <p:sldId id="301" r:id="rId22"/>
    <p:sldId id="302" r:id="rId23"/>
    <p:sldId id="303" r:id="rId24"/>
    <p:sldId id="304" r:id="rId25"/>
    <p:sldId id="305" r:id="rId26"/>
    <p:sldId id="306" r:id="rId27"/>
    <p:sldId id="307" r:id="rId28"/>
    <p:sldId id="308" r:id="rId29"/>
    <p:sldId id="309" r:id="rId30"/>
    <p:sldId id="310" r:id="rId31"/>
    <p:sldId id="317" r:id="rId32"/>
    <p:sldId id="318" r:id="rId33"/>
    <p:sldId id="313" r:id="rId34"/>
    <p:sldId id="314" r:id="rId35"/>
    <p:sldId id="281"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A09EB587-B50E-44BD-9BBF-52758BA5F73E}" type="datetimeFigureOut">
              <a:rPr lang="tr-TR" smtClean="0"/>
              <a:t>24.12.2019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FDC36323-0D1C-4019-B1C7-C5230371664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C36323-0D1C-4019-B1C7-C5230371664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C36323-0D1C-4019-B1C7-C5230371664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C36323-0D1C-4019-B1C7-C52303716649}" type="slidenum">
              <a:rPr lang="tr-TR" smtClean="0"/>
              <a:t>‹#›</a:t>
            </a:fld>
            <a:endParaRPr lang="tr-TR"/>
          </a:p>
        </p:txBody>
      </p:sp>
      <p:sp>
        <p:nvSpPr>
          <p:cNvPr id="7" name="6 Başlık"/>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C36323-0D1C-4019-B1C7-C52303716649}" type="slidenum">
              <a:rPr lang="tr-TR" smtClean="0"/>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DC36323-0D1C-4019-B1C7-C52303716649}" type="slidenum">
              <a:rPr lang="tr-TR" smtClean="0"/>
              <a:t>‹#›</a:t>
            </a:fld>
            <a:endParaRPr lang="tr-TR"/>
          </a:p>
        </p:txBody>
      </p:sp>
      <p:sp>
        <p:nvSpPr>
          <p:cNvPr id="8" name="7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DC36323-0D1C-4019-B1C7-C5230371664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DC36323-0D1C-4019-B1C7-C52303716649}" type="slidenum">
              <a:rPr lang="tr-TR" smtClean="0"/>
              <a:t>‹#›</a:t>
            </a:fld>
            <a:endParaRPr lang="tr-TR"/>
          </a:p>
        </p:txBody>
      </p:sp>
      <p:sp>
        <p:nvSpPr>
          <p:cNvPr id="6" name="5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09EB587-B50E-44BD-9BBF-52758BA5F73E}" type="datetimeFigureOut">
              <a:rPr lang="tr-TR" smtClean="0"/>
              <a:t>24.12.2019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DC36323-0D1C-4019-B1C7-C5230371664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A09EB587-B50E-44BD-9BBF-52758BA5F73E}" type="datetimeFigureOut">
              <a:rPr lang="tr-TR" smtClean="0"/>
              <a:t>24.12.2019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DC36323-0D1C-4019-B1C7-C5230371664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09EB587-B50E-44BD-9BBF-52758BA5F73E}" type="datetimeFigureOut">
              <a:rPr lang="tr-TR" smtClean="0"/>
              <a:t>24.12.2019</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FDC36323-0D1C-4019-B1C7-C52303716649}" type="slidenum">
              <a:rPr lang="tr-TR" smtClean="0"/>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09EB587-B50E-44BD-9BBF-52758BA5F73E}" type="datetimeFigureOut">
              <a:rPr lang="tr-TR" smtClean="0"/>
              <a:t>24.12.2019</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C36323-0D1C-4019-B1C7-C5230371664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xmlns="" id="{359AFAB1-E1B7-4844-8321-31FD9B328562}"/>
              </a:ext>
            </a:extLst>
          </p:cNvPr>
          <p:cNvSpPr>
            <a:spLocks noGrp="1"/>
          </p:cNvSpPr>
          <p:nvPr>
            <p:ph idx="1"/>
          </p:nvPr>
        </p:nvSpPr>
        <p:spPr>
          <a:xfrm>
            <a:off x="395536" y="2204864"/>
            <a:ext cx="8229600" cy="4525963"/>
          </a:xfrm>
        </p:spPr>
        <p:txBody>
          <a:bodyPr/>
          <a:lstStyle/>
          <a:p>
            <a:r>
              <a:rPr lang="tr-TR" dirty="0"/>
              <a:t>YUNUS ABDULLAH KÖROĞLU</a:t>
            </a:r>
          </a:p>
          <a:p>
            <a:r>
              <a:rPr lang="tr-TR" dirty="0"/>
              <a:t>GÖKSEL KAYA</a:t>
            </a:r>
          </a:p>
          <a:p>
            <a:r>
              <a:rPr lang="tr-TR" dirty="0"/>
              <a:t>BURAK KARAALP</a:t>
            </a:r>
          </a:p>
          <a:p>
            <a:r>
              <a:rPr lang="tr-TR" dirty="0"/>
              <a:t>ABDULLAH GAYRETLİ</a:t>
            </a:r>
          </a:p>
          <a:p>
            <a:r>
              <a:rPr lang="tr-TR" dirty="0"/>
              <a:t>CİHAN DEMİR</a:t>
            </a:r>
          </a:p>
        </p:txBody>
      </p:sp>
      <p:sp>
        <p:nvSpPr>
          <p:cNvPr id="3" name="Unvan 2">
            <a:extLst>
              <a:ext uri="{FF2B5EF4-FFF2-40B4-BE49-F238E27FC236}">
                <a16:creationId xmlns:a16="http://schemas.microsoft.com/office/drawing/2014/main" xmlns="" id="{C349C178-4274-4369-9E29-73DBC28C085F}"/>
              </a:ext>
            </a:extLst>
          </p:cNvPr>
          <p:cNvSpPr>
            <a:spLocks noGrp="1"/>
          </p:cNvSpPr>
          <p:nvPr>
            <p:ph type="title"/>
          </p:nvPr>
        </p:nvSpPr>
        <p:spPr/>
        <p:txBody>
          <a:bodyPr>
            <a:normAutofit fontScale="90000"/>
          </a:bodyPr>
          <a:lstStyle/>
          <a:p>
            <a:pPr algn="ctr"/>
            <a:r>
              <a:rPr lang="tr-TR" dirty="0">
                <a:solidFill>
                  <a:schemeClr val="tx1"/>
                </a:solidFill>
              </a:rPr>
              <a:t/>
            </a:r>
            <a:br>
              <a:rPr lang="tr-TR" dirty="0">
                <a:solidFill>
                  <a:schemeClr val="tx1"/>
                </a:solidFill>
              </a:rPr>
            </a:br>
            <a:r>
              <a:rPr lang="tr-TR" dirty="0">
                <a:solidFill>
                  <a:schemeClr val="tx1"/>
                </a:solidFill>
              </a:rPr>
              <a:t>SOSYAL SORUMLULUK- (İÖ)</a:t>
            </a:r>
            <a:br>
              <a:rPr lang="tr-TR" dirty="0">
                <a:solidFill>
                  <a:schemeClr val="tx1"/>
                </a:solidFill>
              </a:rPr>
            </a:br>
            <a:r>
              <a:rPr lang="tr-TR" dirty="0">
                <a:solidFill>
                  <a:schemeClr val="tx1"/>
                </a:solidFill>
              </a:rPr>
              <a:t/>
            </a:r>
            <a:br>
              <a:rPr lang="tr-TR" dirty="0">
                <a:solidFill>
                  <a:schemeClr val="tx1"/>
                </a:solidFill>
              </a:rPr>
            </a:br>
            <a:r>
              <a:rPr lang="tr-TR" dirty="0">
                <a:solidFill>
                  <a:schemeClr val="tx1"/>
                </a:solidFill>
              </a:rPr>
              <a:t>HAZIRLAYANLAR</a:t>
            </a:r>
          </a:p>
        </p:txBody>
      </p:sp>
    </p:spTree>
    <p:extLst>
      <p:ext uri="{BB962C8B-B14F-4D97-AF65-F5344CB8AC3E}">
        <p14:creationId xmlns:p14="http://schemas.microsoft.com/office/powerpoint/2010/main" val="180889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196752"/>
            <a:ext cx="4906888" cy="5158173"/>
          </a:xfrm>
        </p:spPr>
        <p:txBody>
          <a:bodyPr>
            <a:normAutofit fontScale="85000" lnSpcReduction="10000"/>
          </a:bodyPr>
          <a:lstStyle/>
          <a:p>
            <a:r>
              <a:rPr lang="tr-TR" dirty="0">
                <a:latin typeface="+mj-lt"/>
              </a:rPr>
              <a:t>12. Çok sayıda yabani hayvanın öldürülmesi demek olan her davranış bir soykırım, yani bir suçtur.</a:t>
            </a:r>
          </a:p>
          <a:p>
            <a:r>
              <a:rPr lang="tr-TR" dirty="0">
                <a:latin typeface="+mj-lt"/>
              </a:rPr>
              <a:t>13. Hayvan ölümüne de saygı göstermek gerekir. Hayvanın öldürüldüğü şiddet sahneleri sinema ve televizyonda yasaklanmalıdır.</a:t>
            </a:r>
          </a:p>
          <a:p>
            <a:r>
              <a:rPr lang="tr-TR" dirty="0">
                <a:latin typeface="+mj-lt"/>
              </a:rPr>
              <a:t>14. Hayvanları koruma ve savunma kuralları, hükümet düzeyinde temsil olunmalıdır. Hayvan hakları da insan hakları gibi yasayla korunmalıdır.</a:t>
            </a:r>
          </a:p>
          <a:p>
            <a:endParaRPr lang="tr-TR" dirty="0"/>
          </a:p>
        </p:txBody>
      </p:sp>
      <p:pic>
        <p:nvPicPr>
          <p:cNvPr id="4101" name="Picture 5" descr="C:\Users\süleyman ilhan\Desktop\images.png"/>
          <p:cNvPicPr>
            <a:picLocks noGrp="1" noChangeAspect="1" noChangeArrowheads="1"/>
          </p:cNvPicPr>
          <p:nvPr>
            <p:ph sz="half" idx="2"/>
          </p:nvPr>
        </p:nvPicPr>
        <p:blipFill>
          <a:blip r:embed="rId2" cstate="email"/>
          <a:stretch>
            <a:fillRect/>
          </a:stretch>
        </p:blipFill>
        <p:spPr bwMode="auto">
          <a:xfrm>
            <a:off x="5940152" y="2636912"/>
            <a:ext cx="2190750" cy="2376264"/>
          </a:xfrm>
          <a:prstGeom prst="rect">
            <a:avLst/>
          </a:prstGeom>
          <a:noFill/>
        </p:spPr>
      </p:pic>
    </p:spTree>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üleyman ilhan\Desktop\iNenPwMDTvMtycc-800x450-noPad.jpg"/>
          <p:cNvPicPr>
            <a:picLocks noGrp="1" noChangeAspect="1" noChangeArrowheads="1"/>
          </p:cNvPicPr>
          <p:nvPr>
            <p:ph idx="1"/>
          </p:nvPr>
        </p:nvPicPr>
        <p:blipFill>
          <a:blip r:embed="rId2" cstate="email"/>
          <a:stretch>
            <a:fillRect/>
          </a:stretch>
        </p:blipFill>
        <p:spPr bwMode="auto">
          <a:xfrm>
            <a:off x="548922" y="1481138"/>
            <a:ext cx="8046155" cy="4525962"/>
          </a:xfrm>
          <a:prstGeom prst="rect">
            <a:avLst/>
          </a:prstGeom>
          <a:noFill/>
        </p:spPr>
      </p:pic>
      <p:sp>
        <p:nvSpPr>
          <p:cNvPr id="2" name="1 Başlık"/>
          <p:cNvSpPr>
            <a:spLocks noGrp="1"/>
          </p:cNvSpPr>
          <p:nvPr>
            <p:ph type="title"/>
          </p:nvPr>
        </p:nvSpPr>
        <p:spPr>
          <a:xfrm>
            <a:off x="457200" y="764704"/>
            <a:ext cx="8229600" cy="1082384"/>
          </a:xfrm>
        </p:spPr>
        <p:txBody>
          <a:bodyPr>
            <a:normAutofit fontScale="90000"/>
          </a:bodyPr>
          <a:lstStyle/>
          <a:p>
            <a:r>
              <a:rPr lang="tr-TR" dirty="0"/>
              <a:t>5199 Hayvanları Koruma Kanunu</a:t>
            </a:r>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51520" y="1556792"/>
            <a:ext cx="6408712" cy="5301207"/>
          </a:xfrm>
        </p:spPr>
        <p:txBody>
          <a:bodyPr>
            <a:normAutofit fontScale="77500" lnSpcReduction="20000"/>
          </a:bodyPr>
          <a:lstStyle/>
          <a:p>
            <a:pPr>
              <a:buFont typeface="Courier New" pitchFamily="49" charset="0"/>
              <a:buChar char="o"/>
            </a:pPr>
            <a:r>
              <a:rPr lang="tr-TR" dirty="0">
                <a:latin typeface="+mj-lt"/>
              </a:rPr>
              <a:t>Kanun 61 maddeden oluşmaktadır.</a:t>
            </a:r>
          </a:p>
          <a:p>
            <a:pPr>
              <a:buFont typeface="Courier New" pitchFamily="49" charset="0"/>
              <a:buChar char="o"/>
            </a:pPr>
            <a:endParaRPr lang="tr-TR" dirty="0">
              <a:latin typeface="+mj-lt"/>
            </a:endParaRPr>
          </a:p>
          <a:p>
            <a:pPr>
              <a:buFont typeface="Courier New" pitchFamily="49" charset="0"/>
              <a:buChar char="o"/>
            </a:pPr>
            <a:r>
              <a:rPr lang="tr-TR" u="sng" dirty="0">
                <a:latin typeface="+mj-lt"/>
              </a:rPr>
              <a:t>Madde 9:</a:t>
            </a:r>
            <a:r>
              <a:rPr lang="tr-TR" b="1" dirty="0"/>
              <a:t> </a:t>
            </a:r>
            <a:r>
              <a:rPr lang="tr-TR" dirty="0"/>
              <a:t>Hayvanlar, bilimsel olmayan teşhis, tedavi ve deneylerde kullanılamazlar.</a:t>
            </a:r>
            <a:br>
              <a:rPr lang="tr-TR" dirty="0"/>
            </a:br>
            <a:r>
              <a:rPr lang="tr-TR" dirty="0"/>
              <a:t/>
            </a:r>
            <a:br>
              <a:rPr lang="tr-TR" dirty="0"/>
            </a:br>
            <a:r>
              <a:rPr lang="tr-TR" dirty="0"/>
              <a:t>   Tıbbi ve bilimsel deneylerin uygulanması ve deneylerin hayvanları koruyacak şekilde yapılması ve deneylerde kullanılacak hayvanların uygun biçimde bakılması ve barındırılması esastır.</a:t>
            </a:r>
            <a:br>
              <a:rPr lang="tr-TR" dirty="0"/>
            </a:br>
            <a:r>
              <a:rPr lang="tr-TR" dirty="0"/>
              <a:t/>
            </a:r>
            <a:br>
              <a:rPr lang="tr-TR" dirty="0"/>
            </a:br>
            <a:r>
              <a:rPr lang="tr-TR" dirty="0"/>
              <a:t>      Başkaca bir seçenek olmaması halinde, hayvanlar bilimsel çalışmalarda deney hayvanı olarak kullanılabilir.</a:t>
            </a:r>
            <a:br>
              <a:rPr lang="tr-TR" dirty="0"/>
            </a:br>
            <a:endParaRPr lang="tr-TR" dirty="0"/>
          </a:p>
          <a:p>
            <a:pPr>
              <a:buFont typeface="Courier New" pitchFamily="49" charset="0"/>
              <a:buChar char="o"/>
            </a:pPr>
            <a:r>
              <a:rPr lang="tr-TR" b="1" dirty="0">
                <a:solidFill>
                  <a:srgbClr val="FF0000"/>
                </a:solidFill>
                <a:latin typeface="+mj-lt"/>
              </a:rPr>
              <a:t>Cezası:250 TL</a:t>
            </a:r>
            <a:r>
              <a:rPr lang="tr-TR" dirty="0"/>
              <a:t/>
            </a:r>
            <a:br>
              <a:rPr lang="tr-TR" dirty="0"/>
            </a:br>
            <a:r>
              <a:rPr lang="tr-TR" dirty="0"/>
              <a:t>      </a:t>
            </a:r>
            <a:endParaRPr lang="tr-TR" dirty="0">
              <a:latin typeface="+mj-lt"/>
            </a:endParaRPr>
          </a:p>
          <a:p>
            <a:endParaRPr lang="tr-TR" dirty="0">
              <a:latin typeface="+mj-lt"/>
            </a:endParaRPr>
          </a:p>
          <a:p>
            <a:endParaRPr lang="tr-TR" dirty="0">
              <a:latin typeface="+mj-lt"/>
            </a:endParaRPr>
          </a:p>
        </p:txBody>
      </p:sp>
      <p:pic>
        <p:nvPicPr>
          <p:cNvPr id="2050" name="Picture 2" descr="C:\Users\süleyman ilhan\Desktop\images (1).jpg"/>
          <p:cNvPicPr>
            <a:picLocks noGrp="1" noChangeAspect="1" noChangeArrowheads="1"/>
          </p:cNvPicPr>
          <p:nvPr>
            <p:ph sz="half" idx="2"/>
          </p:nvPr>
        </p:nvPicPr>
        <p:blipFill>
          <a:blip r:embed="rId2" cstate="email"/>
          <a:stretch>
            <a:fillRect/>
          </a:stretch>
        </p:blipFill>
        <p:spPr bwMode="auto">
          <a:xfrm>
            <a:off x="5595937" y="2672556"/>
            <a:ext cx="2143125" cy="2143125"/>
          </a:xfrm>
          <a:prstGeom prst="rect">
            <a:avLst/>
          </a:prstGeom>
          <a:ln>
            <a:noFill/>
          </a:ln>
          <a:effectLst>
            <a:softEdge rad="112500"/>
          </a:effectLst>
        </p:spPr>
      </p:pic>
      <p:sp>
        <p:nvSpPr>
          <p:cNvPr id="2" name="1 Başlık"/>
          <p:cNvSpPr>
            <a:spLocks noGrp="1"/>
          </p:cNvSpPr>
          <p:nvPr>
            <p:ph type="title"/>
          </p:nvPr>
        </p:nvSpPr>
        <p:spPr>
          <a:xfrm>
            <a:off x="457200" y="836712"/>
            <a:ext cx="8229600" cy="576064"/>
          </a:xfrm>
        </p:spPr>
        <p:txBody>
          <a:bodyPr>
            <a:normAutofit fontScale="90000"/>
          </a:bodyPr>
          <a:lstStyle/>
          <a:p>
            <a:r>
              <a:rPr lang="tr-TR" dirty="0"/>
              <a:t>5199 Hayvanları Koruma Kanunu</a:t>
            </a:r>
          </a:p>
        </p:txBody>
      </p:sp>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980728"/>
            <a:ext cx="4834880" cy="5472608"/>
          </a:xfrm>
        </p:spPr>
        <p:txBody>
          <a:bodyPr>
            <a:normAutofit fontScale="92500"/>
          </a:bodyPr>
          <a:lstStyle/>
          <a:p>
            <a:pPr>
              <a:buNone/>
            </a:pPr>
            <a:endParaRPr lang="tr-TR" dirty="0">
              <a:latin typeface="+mj-lt"/>
            </a:endParaRPr>
          </a:p>
          <a:p>
            <a:r>
              <a:rPr lang="tr-TR" u="sng" dirty="0">
                <a:latin typeface="+mj-lt"/>
              </a:rPr>
              <a:t>Madde 13:</a:t>
            </a:r>
            <a:r>
              <a:rPr lang="tr-TR" b="1" u="sng" dirty="0">
                <a:latin typeface="+mj-lt"/>
              </a:rPr>
              <a:t> </a:t>
            </a:r>
            <a:r>
              <a:rPr lang="tr-TR" dirty="0">
                <a:latin typeface="+mj-lt"/>
              </a:rPr>
              <a:t>Kanuni istisnalar ile tıbbi ve bilimsel gerekçeler ve gıda amaçlı olmayan, insan ve çevre sağlığına yönelen önlenemez tehditler bulunan acil durumlar dışında yavrulama, gebelik ve süt anneliği dönemlerinde hayvanlar öldürülemez.</a:t>
            </a:r>
          </a:p>
          <a:p>
            <a:r>
              <a:rPr lang="tr-TR" dirty="0">
                <a:solidFill>
                  <a:srgbClr val="FF0000"/>
                </a:solidFill>
                <a:latin typeface="+mj-lt"/>
              </a:rPr>
              <a:t>Cezası 600 TL</a:t>
            </a:r>
          </a:p>
          <a:p>
            <a:pPr>
              <a:buNone/>
            </a:pPr>
            <a:endParaRPr lang="tr-TR" dirty="0">
              <a:latin typeface="+mj-lt"/>
            </a:endParaRPr>
          </a:p>
          <a:p>
            <a:pPr>
              <a:buNone/>
            </a:pPr>
            <a:endParaRPr lang="tr-TR" dirty="0">
              <a:latin typeface="+mj-lt"/>
            </a:endParaRPr>
          </a:p>
          <a:p>
            <a:endParaRPr lang="tr-TR" dirty="0">
              <a:latin typeface="+mj-lt"/>
            </a:endParaRPr>
          </a:p>
          <a:p>
            <a:pPr>
              <a:buNone/>
            </a:pPr>
            <a:endParaRPr lang="tr-TR" dirty="0">
              <a:latin typeface="+mj-lt"/>
            </a:endParaRPr>
          </a:p>
          <a:p>
            <a:endParaRPr lang="tr-TR" dirty="0">
              <a:latin typeface="+mj-lt"/>
            </a:endParaRPr>
          </a:p>
        </p:txBody>
      </p:sp>
      <p:pic>
        <p:nvPicPr>
          <p:cNvPr id="1028" name="Picture 4" descr="C:\Users\süleyman ilhan\Desktop\images.jpg"/>
          <p:cNvPicPr>
            <a:picLocks noGrp="1" noChangeAspect="1" noChangeArrowheads="1"/>
          </p:cNvPicPr>
          <p:nvPr>
            <p:ph sz="half" idx="2"/>
          </p:nvPr>
        </p:nvPicPr>
        <p:blipFill>
          <a:blip r:embed="rId2" cstate="email"/>
          <a:stretch>
            <a:fillRect/>
          </a:stretch>
        </p:blipFill>
        <p:spPr bwMode="auto">
          <a:xfrm>
            <a:off x="5372100" y="2863056"/>
            <a:ext cx="2590800" cy="1762125"/>
          </a:xfrm>
          <a:prstGeom prst="ellipse">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39552" y="908720"/>
            <a:ext cx="8229600" cy="5400600"/>
          </a:xfrm>
        </p:spPr>
        <p:txBody>
          <a:bodyPr>
            <a:normAutofit lnSpcReduction="10000"/>
          </a:bodyPr>
          <a:lstStyle/>
          <a:p>
            <a:r>
              <a:rPr lang="tr-TR" u="sng" dirty="0">
                <a:latin typeface="+mj-lt"/>
              </a:rPr>
              <a:t>Madde11</a:t>
            </a:r>
            <a:r>
              <a:rPr lang="tr-TR" dirty="0">
                <a:latin typeface="+mj-lt"/>
              </a:rPr>
              <a:t>:Hayvanlar, doğal kapasitesini veya gücünü aşacak şekilde veya yaralanmasına, gereksiz acı çekmesine, kötü alışkanlıklara özendirilmesine neden olacak yöntemlerle eğitilemez.</a:t>
            </a:r>
          </a:p>
          <a:p>
            <a:pPr>
              <a:buNone/>
            </a:pPr>
            <a:r>
              <a:rPr lang="tr-TR" dirty="0">
                <a:latin typeface="+mj-lt"/>
              </a:rPr>
              <a:t/>
            </a:r>
            <a:br>
              <a:rPr lang="tr-TR" dirty="0">
                <a:latin typeface="+mj-lt"/>
              </a:rPr>
            </a:br>
            <a:r>
              <a:rPr lang="tr-TR" dirty="0">
                <a:latin typeface="+mj-lt"/>
              </a:rPr>
              <a:t>       Hayvanları başka bir canlı hayvanla dövüştürmek yasaktır. Folklorik amaca yönelik, şiddet içermeyen geleneksel gösteriler, Bakanlığın uygun görüşü alınarak il hayvanları koruma kurullarından izin alınmak suretiyle düzenlenebilir.</a:t>
            </a:r>
          </a:p>
          <a:p>
            <a:r>
              <a:rPr lang="tr-TR" dirty="0">
                <a:solidFill>
                  <a:srgbClr val="FF0000"/>
                </a:solidFill>
                <a:latin typeface="+mj-lt"/>
              </a:rPr>
              <a:t>Cezası:1500TL</a:t>
            </a:r>
          </a:p>
        </p:txBody>
      </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r>
              <a:rPr lang="tr-TR" dirty="0">
                <a:latin typeface="+mj-lt"/>
              </a:rPr>
              <a:t>Hayvan refahı tanımı eklendi</a:t>
            </a:r>
          </a:p>
          <a:p>
            <a:r>
              <a:rPr lang="tr-TR" dirty="0">
                <a:latin typeface="+mj-lt"/>
              </a:rPr>
              <a:t>Hayvanlar üzerinde yapılacak deneysel çalışmalar, Avrupa Birliği direktif ve prensiplerine uygun olarak etik kurullarınca düzenlenen eğitim programlarına katılarak deney hayvanı kullanım sertifikası alan araştırmacılar tarafından yapılabileceği,</a:t>
            </a:r>
          </a:p>
          <a:p>
            <a:r>
              <a:rPr lang="tr-TR" dirty="0">
                <a:latin typeface="+mj-lt"/>
              </a:rPr>
              <a:t>Hayvanlar, doğal kapasitesini veya gücünü aşacak şekilde veya yaralanmasına, gereksiz acı çekmesine, kötü alışkanlara özendirilmesine neden olacak yöntemlerle eğitilemez</a:t>
            </a:r>
          </a:p>
        </p:txBody>
      </p:sp>
      <p:sp>
        <p:nvSpPr>
          <p:cNvPr id="2" name="1 Başlık"/>
          <p:cNvSpPr>
            <a:spLocks noGrp="1"/>
          </p:cNvSpPr>
          <p:nvPr>
            <p:ph type="title"/>
          </p:nvPr>
        </p:nvSpPr>
        <p:spPr/>
        <p:txBody>
          <a:bodyPr>
            <a:normAutofit fontScale="90000"/>
          </a:bodyPr>
          <a:lstStyle/>
          <a:p>
            <a:pPr algn="ctr"/>
            <a:r>
              <a:rPr lang="tr-TR" dirty="0"/>
              <a:t>Tasarı ve Yasa Değişikliğine İlişkin Maddeler</a:t>
            </a:r>
          </a:p>
        </p:txBody>
      </p:sp>
    </p:spTree>
  </p:cSld>
  <p:clrMapOvr>
    <a:masterClrMapping/>
  </p:clrMapOvr>
  <p:transition>
    <p:wheel spokes="3"/>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8229600" cy="5343872"/>
          </a:xfrm>
        </p:spPr>
        <p:txBody>
          <a:bodyPr>
            <a:normAutofit/>
          </a:bodyPr>
          <a:lstStyle/>
          <a:p>
            <a:endParaRPr lang="tr-TR" dirty="0"/>
          </a:p>
          <a:p>
            <a:r>
              <a:rPr lang="tr-TR" dirty="0">
                <a:latin typeface="+mj-lt"/>
              </a:rPr>
              <a:t>Ev hayvanlarının üretimini yapanlar, annenin ve yavrularının sağlığını tehlikeye atmamak için gerekli anatomik, fizyolojik ve davranış karakteristikleri ile ilgili önlemleri almakla yükümlüdür</a:t>
            </a:r>
          </a:p>
          <a:p>
            <a:pPr>
              <a:buNone/>
            </a:pPr>
            <a:endParaRPr lang="tr-TR" dirty="0">
              <a:latin typeface="+mj-lt"/>
            </a:endParaRPr>
          </a:p>
          <a:p>
            <a:r>
              <a:rPr lang="tr-TR" dirty="0">
                <a:latin typeface="+mj-lt"/>
              </a:rPr>
              <a:t>İl ve ilçe merkezlerinde ev hayvanı satan ve sahiplenen kişilerin yerel yönetimler tarafından düzenlenen eğitim programlarına katılarak sertifika alma zorunluluğu getirileceği</a:t>
            </a:r>
          </a:p>
          <a:p>
            <a:endParaRPr lang="tr-TR" dirty="0"/>
          </a:p>
        </p:txBody>
      </p:sp>
      <p:pic>
        <p:nvPicPr>
          <p:cNvPr id="7170" name="Picture 2" descr="C:\Users\Sirin Duruk\Desktop\imagesW6RK1LV3.jpg"/>
          <p:cNvPicPr>
            <a:picLocks noChangeAspect="1" noChangeArrowheads="1"/>
          </p:cNvPicPr>
          <p:nvPr/>
        </p:nvPicPr>
        <p:blipFill>
          <a:blip r:embed="rId2" cstate="email"/>
          <a:srcRect/>
          <a:stretch>
            <a:fillRect/>
          </a:stretch>
        </p:blipFill>
        <p:spPr bwMode="auto">
          <a:xfrm>
            <a:off x="3851920" y="4509120"/>
            <a:ext cx="4896544" cy="2348880"/>
          </a:xfrm>
          <a:prstGeom prst="ellipse">
            <a:avLst/>
          </a:prstGeom>
          <a:ln>
            <a:noFill/>
          </a:ln>
          <a:effectLst>
            <a:softEdge rad="112500"/>
          </a:effec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132856"/>
            <a:ext cx="7467600" cy="4525963"/>
          </a:xfrm>
        </p:spPr>
        <p:txBody>
          <a:bodyPr>
            <a:normAutofit fontScale="85000" lnSpcReduction="20000"/>
          </a:bodyPr>
          <a:lstStyle/>
          <a:p>
            <a:r>
              <a:rPr lang="tr-TR" dirty="0"/>
              <a:t>Sahipsiz veya güçten düşmüş hayvanların toplatılması, kısırlaştırılması, aşılanması, gerekli tıbbî bakımlarının yapılması ve işaretlenmesi, alındığı ortama geri bırakılması, sahiplendirilenlerinin kayıt altına alınması</a:t>
            </a:r>
          </a:p>
          <a:p>
            <a:pPr>
              <a:buNone/>
            </a:pPr>
            <a:endParaRPr lang="tr-TR" dirty="0"/>
          </a:p>
          <a:p>
            <a:r>
              <a:rPr lang="tr-TR" dirty="0"/>
              <a:t>Geçici bakımevine gelen hayvanları öncelikle Sahipsiz Hayvan Kayıt Defterine kaydederek müşahede altına almakla, gerekli tedavilerin yapılmasını, kısırlaştırıp aşılanmasını ve işaretlenmesini müteakip alındığı ortama bırakmakla, geçici bakımevlerine gelen hayvanların sahiplenilmesi için yerel hayvan koruma görevlileri ve gönüllü kuruluşlar ile işbirliği yapmakla, görevlidir.</a:t>
            </a:r>
          </a:p>
        </p:txBody>
      </p:sp>
      <p:sp>
        <p:nvSpPr>
          <p:cNvPr id="2" name="1 Başlık"/>
          <p:cNvSpPr>
            <a:spLocks noGrp="1"/>
          </p:cNvSpPr>
          <p:nvPr>
            <p:ph type="title"/>
          </p:nvPr>
        </p:nvSpPr>
        <p:spPr>
          <a:xfrm>
            <a:off x="467544" y="548680"/>
            <a:ext cx="8229600" cy="1284752"/>
          </a:xfrm>
        </p:spPr>
        <p:txBody>
          <a:bodyPr>
            <a:noAutofit/>
          </a:bodyPr>
          <a:lstStyle/>
          <a:p>
            <a:pPr algn="ctr"/>
            <a:r>
              <a:rPr lang="tr-TR" sz="4800" dirty="0"/>
              <a:t>Belediyelerin Yetki Ve Sorumlulukları</a:t>
            </a:r>
          </a:p>
        </p:txBody>
      </p:sp>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43608" y="332656"/>
            <a:ext cx="6192688" cy="4524315"/>
          </a:xfrm>
          <a:prstGeom prst="rect">
            <a:avLst/>
          </a:prstGeom>
        </p:spPr>
        <p:txBody>
          <a:bodyPr wrap="square">
            <a:spAutoFit/>
          </a:bodyPr>
          <a:lstStyle/>
          <a:p>
            <a:r>
              <a:rPr lang="tr-TR" sz="2400" dirty="0"/>
              <a:t>Bölge ve mahallerindeki, özellikle köpekler ve kediler olmak üzere, sahipsiz hayvanların bakımları, aşılarının yapılması, işaretlenmesi ve kayıtlarının tutulmasının sağlanması, kısırlaştırılması, alındığı ortama geri bırakılması ve sahiplendirilmelerinin yapılması için hayvan geçici bakımevlerine gönderilmesi gibi yapılan tüm faaliyetlerde yerel hayvan koruma görevlileri ve gönüllü kuruluşlar ile belediye veteriner hekimlerinin koordinasyonunun sağlanması ile sorumludur.</a:t>
            </a:r>
          </a:p>
        </p:txBody>
      </p:sp>
      <p:pic>
        <p:nvPicPr>
          <p:cNvPr id="10243" name="Picture 3" descr="C:\Users\Sirin Duruk\Desktop\imagesIIT4VSOZ.jpg"/>
          <p:cNvPicPr>
            <a:picLocks noChangeAspect="1" noChangeArrowheads="1"/>
          </p:cNvPicPr>
          <p:nvPr/>
        </p:nvPicPr>
        <p:blipFill>
          <a:blip r:embed="rId2" cstate="email"/>
          <a:srcRect/>
          <a:stretch>
            <a:fillRect/>
          </a:stretch>
        </p:blipFill>
        <p:spPr bwMode="auto">
          <a:xfrm>
            <a:off x="3563888" y="4581128"/>
            <a:ext cx="4680520" cy="2276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irin Duruk\Desktop\imagesQAOE0HAM.jpg"/>
          <p:cNvPicPr>
            <a:picLocks noGrp="1" noChangeAspect="1" noChangeArrowheads="1"/>
          </p:cNvPicPr>
          <p:nvPr>
            <p:ph idx="1"/>
          </p:nvPr>
        </p:nvPicPr>
        <p:blipFill>
          <a:blip r:embed="rId2" cstate="email"/>
          <a:stretch>
            <a:fillRect/>
          </a:stretch>
        </p:blipFill>
        <p:spPr bwMode="auto">
          <a:xfrm>
            <a:off x="827584" y="2132856"/>
            <a:ext cx="6912768" cy="4032448"/>
          </a:xfrm>
          <a:prstGeom prst="rect">
            <a:avLst/>
          </a:prstGeom>
          <a:ln>
            <a:noFill/>
          </a:ln>
          <a:effectLst>
            <a:softEdge rad="112500"/>
          </a:effectLst>
        </p:spPr>
      </p:pic>
      <p:sp>
        <p:nvSpPr>
          <p:cNvPr id="2" name="1 Başlık"/>
          <p:cNvSpPr>
            <a:spLocks noGrp="1"/>
          </p:cNvSpPr>
          <p:nvPr>
            <p:ph type="title"/>
          </p:nvPr>
        </p:nvSpPr>
        <p:spPr/>
        <p:txBody>
          <a:bodyPr/>
          <a:lstStyle/>
          <a:p>
            <a:r>
              <a:rPr lang="tr-TR" dirty="0"/>
              <a:t>Peki Gerçekten Böyle Mi ?</a:t>
            </a:r>
          </a:p>
        </p:txBody>
      </p:sp>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1935480"/>
            <a:ext cx="8363272" cy="4389120"/>
          </a:xfrm>
        </p:spPr>
        <p:txBody>
          <a:bodyPr/>
          <a:lstStyle/>
          <a:p>
            <a:endParaRPr lang="tr-TR" dirty="0"/>
          </a:p>
          <a:p>
            <a:endParaRPr lang="tr-TR" dirty="0"/>
          </a:p>
          <a:p>
            <a:endParaRPr lang="tr-TR" b="1" dirty="0">
              <a:solidFill>
                <a:schemeClr val="tx2">
                  <a:lumMod val="75000"/>
                </a:schemeClr>
              </a:solidFill>
            </a:endParaRPr>
          </a:p>
        </p:txBody>
      </p:sp>
      <p:sp>
        <p:nvSpPr>
          <p:cNvPr id="2" name="1 Başlık"/>
          <p:cNvSpPr>
            <a:spLocks noGrp="1"/>
          </p:cNvSpPr>
          <p:nvPr>
            <p:ph type="title"/>
          </p:nvPr>
        </p:nvSpPr>
        <p:spPr>
          <a:xfrm>
            <a:off x="457200" y="908720"/>
            <a:ext cx="8229600" cy="1008112"/>
          </a:xfrm>
        </p:spPr>
        <p:txBody>
          <a:bodyPr>
            <a:normAutofit fontScale="90000"/>
          </a:bodyPr>
          <a:lstStyle/>
          <a:p>
            <a:r>
              <a:rPr lang="tr-TR" dirty="0"/>
              <a:t/>
            </a:r>
            <a:br>
              <a:rPr lang="tr-TR" dirty="0"/>
            </a:br>
            <a:r>
              <a:rPr lang="tr-TR" dirty="0"/>
              <a:t/>
            </a:r>
            <a:br>
              <a:rPr lang="tr-TR" dirty="0"/>
            </a:br>
            <a:r>
              <a:rPr lang="tr-TR" dirty="0"/>
              <a:t>TÜRKİYE’DE HAYVAN HAKLARI </a:t>
            </a:r>
          </a:p>
        </p:txBody>
      </p:sp>
      <p:pic>
        <p:nvPicPr>
          <p:cNvPr id="3074" name="Picture 2" descr="C:\Users\süleyman ilhan\Desktop\images (4).jpg"/>
          <p:cNvPicPr>
            <a:picLocks noChangeAspect="1" noChangeArrowheads="1"/>
          </p:cNvPicPr>
          <p:nvPr/>
        </p:nvPicPr>
        <p:blipFill>
          <a:blip r:embed="rId2" cstate="email"/>
          <a:srcRect/>
          <a:stretch>
            <a:fillRect/>
          </a:stretch>
        </p:blipFill>
        <p:spPr bwMode="auto">
          <a:xfrm>
            <a:off x="611560" y="4077072"/>
            <a:ext cx="7488832" cy="2304256"/>
          </a:xfrm>
          <a:prstGeom prst="rect">
            <a:avLst/>
          </a:prstGeom>
          <a:noFill/>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1772816"/>
            <a:ext cx="4932040" cy="3651870"/>
          </a:xfrm>
          <a:prstGeom prst="rect">
            <a:avLst/>
          </a:prstGeom>
        </p:spPr>
      </p:pic>
      <p:sp>
        <p:nvSpPr>
          <p:cNvPr id="4" name="Metin kutusu 3"/>
          <p:cNvSpPr txBox="1"/>
          <p:nvPr/>
        </p:nvSpPr>
        <p:spPr>
          <a:xfrm>
            <a:off x="0" y="7450"/>
            <a:ext cx="8820472" cy="4401205"/>
          </a:xfrm>
          <a:prstGeom prst="rect">
            <a:avLst/>
          </a:prstGeom>
          <a:noFill/>
        </p:spPr>
        <p:txBody>
          <a:bodyPr wrap="square" rtlCol="0">
            <a:spAutoFit/>
          </a:bodyPr>
          <a:lstStyle/>
          <a:p>
            <a:endParaRPr lang="tr-TR" sz="2800" b="1" dirty="0">
              <a:latin typeface="Times New Roman" panose="02020603050405020304" pitchFamily="18" charset="0"/>
              <a:cs typeface="Times New Roman" panose="02020603050405020304" pitchFamily="18" charset="0"/>
            </a:endParaRPr>
          </a:p>
          <a:p>
            <a:endParaRPr lang="tr-TR" sz="2800" b="1"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	Modern İnsanın Olumsuz Etkileri:</a:t>
            </a:r>
          </a:p>
          <a:p>
            <a:endParaRPr lang="tr-TR" sz="2800" b="1"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tr-TR" sz="2800" b="1" dirty="0">
                <a:latin typeface="Times New Roman" panose="02020603050405020304" pitchFamily="18" charset="0"/>
                <a:cs typeface="Times New Roman" panose="02020603050405020304" pitchFamily="18" charset="0"/>
              </a:rPr>
              <a:t>Deney Hayvanları </a:t>
            </a:r>
          </a:p>
          <a:p>
            <a:pPr marL="285750" indent="-285750">
              <a:buFont typeface="Wingdings" pitchFamily="2" charset="2"/>
              <a:buChar char="Ø"/>
            </a:pPr>
            <a:r>
              <a:rPr lang="tr-TR" sz="2800" b="1" dirty="0">
                <a:latin typeface="Times New Roman" panose="02020603050405020304" pitchFamily="18" charset="0"/>
                <a:cs typeface="Times New Roman" panose="02020603050405020304" pitchFamily="18" charset="0"/>
              </a:rPr>
              <a:t>Kürk Gerçeği</a:t>
            </a:r>
          </a:p>
          <a:p>
            <a:pPr marL="285750" indent="-285750">
              <a:buFont typeface="Wingdings" pitchFamily="2" charset="2"/>
              <a:buChar char="Ø"/>
            </a:pPr>
            <a:r>
              <a:rPr lang="tr-TR" sz="2800" b="1" dirty="0">
                <a:latin typeface="Times New Roman" panose="02020603050405020304" pitchFamily="18" charset="0"/>
                <a:cs typeface="Times New Roman" panose="02020603050405020304" pitchFamily="18" charset="0"/>
              </a:rPr>
              <a:t>Pet Shop Durumu</a:t>
            </a:r>
          </a:p>
          <a:p>
            <a:pPr marL="285750" indent="-285750">
              <a:buFont typeface="Wingdings" pitchFamily="2" charset="2"/>
              <a:buChar char="Ø"/>
            </a:pPr>
            <a:r>
              <a:rPr lang="tr-TR" sz="2800" b="1" dirty="0">
                <a:latin typeface="Times New Roman" panose="02020603050405020304" pitchFamily="18" charset="0"/>
                <a:cs typeface="Times New Roman" panose="02020603050405020304" pitchFamily="18" charset="0"/>
              </a:rPr>
              <a:t>Av Sorunu</a:t>
            </a:r>
          </a:p>
          <a:p>
            <a:pPr marL="285750" indent="-285750">
              <a:buFont typeface="Wingdings" pitchFamily="2" charset="2"/>
              <a:buChar char="Ø"/>
            </a:pPr>
            <a:r>
              <a:rPr lang="tr-TR" sz="2800" b="1" dirty="0">
                <a:latin typeface="Times New Roman" panose="02020603050405020304" pitchFamily="18" charset="0"/>
                <a:cs typeface="Times New Roman" panose="02020603050405020304" pitchFamily="18" charset="0"/>
              </a:rPr>
              <a:t>Hayvan Dövüşleri</a:t>
            </a:r>
          </a:p>
          <a:p>
            <a:pPr marL="285750" indent="-285750">
              <a:buFont typeface="Wingdings" pitchFamily="2" charset="2"/>
              <a:buChar char="Ø"/>
            </a:pPr>
            <a:r>
              <a:rPr lang="tr-TR" sz="2800" b="1" dirty="0">
                <a:latin typeface="Times New Roman" panose="02020603050405020304" pitchFamily="18" charset="0"/>
                <a:cs typeface="Times New Roman" panose="02020603050405020304" pitchFamily="18" charset="0"/>
              </a:rPr>
              <a:t>Sirkler ve Çiftlik Hayvanları</a:t>
            </a:r>
          </a:p>
        </p:txBody>
      </p:sp>
    </p:spTree>
    <p:extLst>
      <p:ext uri="{BB962C8B-B14F-4D97-AF65-F5344CB8AC3E}">
        <p14:creationId xmlns:p14="http://schemas.microsoft.com/office/powerpoint/2010/main" val="2540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548680"/>
            <a:ext cx="9144000" cy="5262979"/>
          </a:xfrm>
          <a:prstGeom prst="rect">
            <a:avLst/>
          </a:prstGeom>
          <a:noFill/>
        </p:spPr>
        <p:txBody>
          <a:bodyPr wrap="square" rtlCol="0">
            <a:spAutoFit/>
          </a:bodyPr>
          <a:lstStyle/>
          <a:p>
            <a:pPr lvl="1"/>
            <a:r>
              <a:rPr lang="tr-TR" sz="2800" b="1" dirty="0">
                <a:latin typeface="Times New Roman" panose="02020603050405020304" pitchFamily="18" charset="0"/>
                <a:cs typeface="Times New Roman" panose="02020603050405020304" pitchFamily="18" charset="0"/>
              </a:rPr>
              <a:t>	</a:t>
            </a:r>
          </a:p>
          <a:p>
            <a:pPr lvl="1"/>
            <a:r>
              <a:rPr lang="tr-TR" sz="2800" b="1" dirty="0">
                <a:latin typeface="Times New Roman" panose="02020603050405020304" pitchFamily="18" charset="0"/>
                <a:cs typeface="Times New Roman" panose="02020603050405020304" pitchFamily="18" charset="0"/>
              </a:rPr>
              <a:t>Her yıl 17 – 100 milyon hayvan…</a:t>
            </a:r>
          </a:p>
          <a:p>
            <a:pPr lvl="1"/>
            <a:endParaRPr lang="tr-TR" sz="2800" b="1"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tr-TR" sz="2800" b="1" dirty="0">
                <a:latin typeface="Times New Roman" panose="02020603050405020304" pitchFamily="18" charset="0"/>
                <a:cs typeface="Times New Roman" panose="02020603050405020304" pitchFamily="18" charset="0"/>
              </a:rPr>
              <a:t>Kozmetik endüstrisi</a:t>
            </a:r>
          </a:p>
          <a:p>
            <a:pPr marL="914400" lvl="1" indent="-457200">
              <a:buFont typeface="Wingdings" panose="05000000000000000000" pitchFamily="2" charset="2"/>
              <a:buChar char="ü"/>
            </a:pPr>
            <a:r>
              <a:rPr lang="tr-TR" sz="2800" b="1" dirty="0">
                <a:latin typeface="Times New Roman" panose="02020603050405020304" pitchFamily="18" charset="0"/>
                <a:cs typeface="Times New Roman" panose="02020603050405020304" pitchFamily="18" charset="0"/>
              </a:rPr>
              <a:t>Sayısız kozmetik ürün = milyonlarca masum yaşam!</a:t>
            </a:r>
          </a:p>
          <a:p>
            <a:pPr marL="914400" lvl="1" indent="-457200">
              <a:buFont typeface="Wingdings" panose="05000000000000000000" pitchFamily="2" charset="2"/>
              <a:buChar char="ü"/>
            </a:pPr>
            <a:r>
              <a:rPr lang="tr-TR" sz="2800" b="1" dirty="0">
                <a:latin typeface="Times New Roman" panose="02020603050405020304" pitchFamily="18" charset="0"/>
                <a:cs typeface="Times New Roman" panose="02020603050405020304" pitchFamily="18" charset="0"/>
              </a:rPr>
              <a:t>Her yeni ürün = yeni bir deney</a:t>
            </a:r>
          </a:p>
          <a:p>
            <a:pPr marL="914400" lvl="1" indent="-457200">
              <a:buFont typeface="Wingdings" panose="05000000000000000000" pitchFamily="2" charset="2"/>
              <a:buChar char="ü"/>
            </a:pPr>
            <a:r>
              <a:rPr lang="tr-TR" sz="2800" b="1" dirty="0">
                <a:latin typeface="Times New Roman" panose="02020603050405020304" pitchFamily="18" charset="0"/>
                <a:cs typeface="Times New Roman" panose="02020603050405020304" pitchFamily="18" charset="0"/>
              </a:rPr>
              <a:t>En çok tavşanlar ve kemirgenler</a:t>
            </a:r>
          </a:p>
          <a:p>
            <a:pPr marL="914400" lvl="1" indent="-457200">
              <a:buFont typeface="Wingdings" panose="05000000000000000000" pitchFamily="2" charset="2"/>
              <a:buChar char="ü"/>
            </a:pPr>
            <a:r>
              <a:rPr lang="tr-TR" sz="2800" b="1" dirty="0">
                <a:latin typeface="Times New Roman" panose="02020603050405020304" pitchFamily="18" charset="0"/>
                <a:cs typeface="Times New Roman" panose="02020603050405020304" pitchFamily="18" charset="0"/>
              </a:rPr>
              <a:t>Zehirlilik, deri ve göz tahrişleri, deri alerjilerine yol açma, kalıtsal bozukluğa ve kansere neden olan özellikler</a:t>
            </a:r>
          </a:p>
          <a:p>
            <a:pPr lvl="1"/>
            <a:endParaRPr lang="tr-TR" sz="2800" b="1" dirty="0">
              <a:latin typeface="Times New Roman" panose="02020603050405020304" pitchFamily="18" charset="0"/>
              <a:cs typeface="Times New Roman" panose="02020603050405020304" pitchFamily="18" charset="0"/>
            </a:endParaRPr>
          </a:p>
          <a:p>
            <a:pPr lvl="1"/>
            <a:endParaRPr lang="tr-TR"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0" y="0"/>
            <a:ext cx="3480440" cy="954107"/>
          </a:xfrm>
          <a:prstGeom prst="rect">
            <a:avLst/>
          </a:prstGeom>
        </p:spPr>
        <p:txBody>
          <a:bodyPr wrap="none">
            <a:spAutoFit/>
          </a:bodyPr>
          <a:lstStyle/>
          <a:p>
            <a:pPr marL="285750" indent="-285750">
              <a:buFont typeface="Wingdings" pitchFamily="2" charset="2"/>
              <a:buChar char="Ø"/>
            </a:pPr>
            <a:endParaRPr lang="tr-TR" sz="2800" b="1" u="sng" dirty="0"/>
          </a:p>
          <a:p>
            <a:pPr marL="285750" indent="-285750">
              <a:buFont typeface="Wingdings" pitchFamily="2" charset="2"/>
              <a:buChar char="Ø"/>
            </a:pPr>
            <a:r>
              <a:rPr lang="tr-TR" sz="2800" b="1" u="sng" dirty="0"/>
              <a:t>Deney Hayvanları</a:t>
            </a:r>
          </a:p>
        </p:txBody>
      </p:sp>
    </p:spTree>
    <p:extLst>
      <p:ext uri="{BB962C8B-B14F-4D97-AF65-F5344CB8AC3E}">
        <p14:creationId xmlns:p14="http://schemas.microsoft.com/office/powerpoint/2010/main" val="368179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38755"/>
            <a:ext cx="9144000" cy="954107"/>
          </a:xfrm>
          <a:prstGeom prst="rect">
            <a:avLst/>
          </a:prstGeom>
          <a:noFill/>
        </p:spPr>
        <p:txBody>
          <a:bodyPr wrap="square" rtlCol="0">
            <a:spAutoFit/>
          </a:bodyPr>
          <a:lstStyle/>
          <a:p>
            <a:pPr lvl="1"/>
            <a:endParaRPr lang="tr-TR" sz="2800" b="1" dirty="0"/>
          </a:p>
          <a:p>
            <a:pPr marL="914400" lvl="1" indent="-457200">
              <a:buFont typeface="Wingdings" panose="05000000000000000000" pitchFamily="2" charset="2"/>
              <a:buChar char="Ø"/>
            </a:pPr>
            <a:r>
              <a:rPr lang="tr-TR" sz="2800" b="1" u="sng" dirty="0"/>
              <a:t>Kürk Gerçeği</a:t>
            </a:r>
          </a:p>
        </p:txBody>
      </p:sp>
      <p:sp>
        <p:nvSpPr>
          <p:cNvPr id="6" name="Metin kutusu 5"/>
          <p:cNvSpPr txBox="1"/>
          <p:nvPr/>
        </p:nvSpPr>
        <p:spPr>
          <a:xfrm>
            <a:off x="-357222" y="1142984"/>
            <a:ext cx="9144000" cy="4893647"/>
          </a:xfrm>
          <a:prstGeom prst="rect">
            <a:avLst/>
          </a:prstGeom>
          <a:noFill/>
        </p:spPr>
        <p:txBody>
          <a:bodyPr wrap="square" rtlCol="0">
            <a:spAutoFit/>
          </a:bodyPr>
          <a:lstStyle/>
          <a:p>
            <a:pPr lvl="1"/>
            <a:r>
              <a:rPr lang="tr-TR" sz="2400" b="1" dirty="0">
                <a:latin typeface="Times New Roman" panose="02020603050405020304" pitchFamily="18" charset="0"/>
                <a:cs typeface="Times New Roman" panose="02020603050405020304" pitchFamily="18" charset="0"/>
              </a:rPr>
              <a:t>	</a:t>
            </a:r>
          </a:p>
          <a:p>
            <a:pPr lvl="1"/>
            <a:r>
              <a:rPr lang="tr-TR" sz="2400" b="1" dirty="0">
                <a:latin typeface="Times New Roman" panose="02020603050405020304" pitchFamily="18" charset="0"/>
                <a:cs typeface="Times New Roman" panose="02020603050405020304" pitchFamily="18" charset="0"/>
              </a:rPr>
              <a:t>	Her yıl 40 milyon hayvan…</a:t>
            </a:r>
          </a:p>
          <a:p>
            <a:pPr lvl="1"/>
            <a:endParaRPr lang="tr-TR" sz="2400" b="1" dirty="0">
              <a:latin typeface="Times New Roman" panose="02020603050405020304" pitchFamily="18" charset="0"/>
              <a:cs typeface="Times New Roman" panose="02020603050405020304" pitchFamily="18" charset="0"/>
            </a:endParaRPr>
          </a:p>
          <a:p>
            <a:pPr lvl="1"/>
            <a:r>
              <a:rPr lang="tr-TR" sz="2400" b="1" dirty="0">
                <a:latin typeface="Times New Roman" panose="02020603050405020304" pitchFamily="18" charset="0"/>
                <a:cs typeface="Times New Roman" panose="02020603050405020304" pitchFamily="18" charset="0"/>
              </a:rPr>
              <a:t>1 Kürk Palto İçin…</a:t>
            </a:r>
          </a:p>
          <a:p>
            <a:pPr lvl="1"/>
            <a:endParaRPr lang="tr-TR" sz="2400" b="1"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tr-TR" sz="2400" b="1" dirty="0">
                <a:latin typeface="Times New Roman" panose="02020603050405020304" pitchFamily="18" charset="0"/>
                <a:cs typeface="Times New Roman" panose="02020603050405020304" pitchFamily="18" charset="0"/>
              </a:rPr>
              <a:t>25-45 koyun-kuzu</a:t>
            </a:r>
          </a:p>
          <a:p>
            <a:pPr marL="914400" lvl="1" indent="-457200">
              <a:buFont typeface="Wingdings" panose="05000000000000000000" pitchFamily="2" charset="2"/>
              <a:buChar char="ü"/>
            </a:pPr>
            <a:r>
              <a:rPr lang="tr-TR" sz="2400" b="1" dirty="0">
                <a:latin typeface="Times New Roman" panose="02020603050405020304" pitchFamily="18" charset="0"/>
                <a:cs typeface="Times New Roman" panose="02020603050405020304" pitchFamily="18" charset="0"/>
              </a:rPr>
              <a:t>10-30 tilki</a:t>
            </a:r>
          </a:p>
          <a:p>
            <a:pPr marL="914400" lvl="1" indent="-457200">
              <a:buFont typeface="Wingdings" panose="05000000000000000000" pitchFamily="2" charset="2"/>
              <a:buChar char="ü"/>
            </a:pPr>
            <a:r>
              <a:rPr lang="tr-TR" sz="2400" b="1" dirty="0">
                <a:latin typeface="Times New Roman" panose="02020603050405020304" pitchFamily="18" charset="0"/>
                <a:cs typeface="Times New Roman" panose="02020603050405020304" pitchFamily="18" charset="0"/>
              </a:rPr>
              <a:t>3-30 kurt</a:t>
            </a:r>
          </a:p>
          <a:p>
            <a:pPr marL="914400" lvl="1" indent="-457200">
              <a:buFont typeface="Wingdings" panose="05000000000000000000" pitchFamily="2" charset="2"/>
              <a:buChar char="ü"/>
            </a:pPr>
            <a:r>
              <a:rPr lang="tr-TR" sz="2400" b="1" dirty="0">
                <a:latin typeface="Times New Roman" panose="02020603050405020304" pitchFamily="18" charset="0"/>
                <a:cs typeface="Times New Roman" panose="02020603050405020304" pitchFamily="18" charset="0"/>
              </a:rPr>
              <a:t>6-10 fok</a:t>
            </a:r>
          </a:p>
          <a:p>
            <a:pPr marL="914400" lvl="1" indent="-457200">
              <a:buFont typeface="Wingdings" panose="05000000000000000000" pitchFamily="2" charset="2"/>
              <a:buChar char="ü"/>
            </a:pPr>
            <a:r>
              <a:rPr lang="tr-TR" sz="2400" b="1" dirty="0">
                <a:latin typeface="Times New Roman" panose="02020603050405020304" pitchFamily="18" charset="0"/>
                <a:cs typeface="Times New Roman" panose="02020603050405020304" pitchFamily="18" charset="0"/>
              </a:rPr>
              <a:t>30-40 tavşan</a:t>
            </a:r>
          </a:p>
          <a:p>
            <a:pPr lvl="1"/>
            <a:endParaRPr lang="tr-TR" sz="2400" b="1" dirty="0">
              <a:latin typeface="Times New Roman" panose="02020603050405020304" pitchFamily="18" charset="0"/>
              <a:cs typeface="Times New Roman" panose="02020603050405020304" pitchFamily="18" charset="0"/>
            </a:endParaRPr>
          </a:p>
          <a:p>
            <a:pPr lvl="1"/>
            <a:endParaRPr lang="tr-TR" sz="2400" b="1" dirty="0">
              <a:latin typeface="Times New Roman" panose="02020603050405020304" pitchFamily="18" charset="0"/>
              <a:cs typeface="Times New Roman" panose="02020603050405020304" pitchFamily="18" charset="0"/>
            </a:endParaRPr>
          </a:p>
          <a:p>
            <a:pPr lvl="1"/>
            <a:r>
              <a:rPr lang="tr-TR" sz="2400" b="1" dirty="0">
                <a:latin typeface="Times New Roman" panose="02020603050405020304" pitchFamily="18" charset="0"/>
                <a:cs typeface="Times New Roman" panose="02020603050405020304" pitchFamily="18" charset="0"/>
              </a:rPr>
              <a:t>Öldürülmesi gerektiğini biliyor muydunuz?</a:t>
            </a:r>
          </a:p>
        </p:txBody>
      </p:sp>
      <p:pic>
        <p:nvPicPr>
          <p:cNvPr id="7" name="Picture 3" descr="C:\Users\Sezin\Desktop\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3079">
            <a:off x="5936679" y="3041024"/>
            <a:ext cx="3224815" cy="38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ismail\Desktop\HAYVANLAR\kc3bcrkc3bcm-bende-kalsin1.jpg"/>
          <p:cNvPicPr>
            <a:picLocks noChangeAspect="1" noChangeArrowheads="1"/>
          </p:cNvPicPr>
          <p:nvPr/>
        </p:nvPicPr>
        <p:blipFill>
          <a:blip r:embed="rId3"/>
          <a:srcRect/>
          <a:stretch>
            <a:fillRect/>
          </a:stretch>
        </p:blipFill>
        <p:spPr bwMode="auto">
          <a:xfrm rot="20148817">
            <a:off x="4960083" y="159910"/>
            <a:ext cx="2862366" cy="3205180"/>
          </a:xfrm>
          <a:prstGeom prst="rect">
            <a:avLst/>
          </a:prstGeom>
          <a:noFill/>
        </p:spPr>
      </p:pic>
    </p:spTree>
    <p:extLst>
      <p:ext uri="{BB962C8B-B14F-4D97-AF65-F5344CB8AC3E}">
        <p14:creationId xmlns:p14="http://schemas.microsoft.com/office/powerpoint/2010/main" val="45879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2.gstatic.com/images?q=tbn:ANd9GcTMHtVay5J1KRHow6QAs73Y82MWX8fX8bD-REzsgl_zYCM4UwVY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357430"/>
            <a:ext cx="567062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68543">
            <a:off x="6535603" y="2617412"/>
            <a:ext cx="3018049" cy="4503495"/>
          </a:xfrm>
          <a:prstGeom prst="rect">
            <a:avLst/>
          </a:prstGeom>
        </p:spPr>
      </p:pic>
      <p:sp>
        <p:nvSpPr>
          <p:cNvPr id="3" name="TextBox 2"/>
          <p:cNvSpPr txBox="1"/>
          <p:nvPr/>
        </p:nvSpPr>
        <p:spPr>
          <a:xfrm>
            <a:off x="467544" y="5170011"/>
            <a:ext cx="5760640" cy="707886"/>
          </a:xfrm>
          <a:prstGeom prst="rect">
            <a:avLst/>
          </a:prstGeom>
          <a:noFill/>
        </p:spPr>
        <p:txBody>
          <a:bodyPr wrap="square" rtlCol="0">
            <a:spAutoFit/>
          </a:bodyPr>
          <a:lstStyle/>
          <a:p>
            <a:r>
              <a:rPr lang="tr-TR" sz="2000" dirty="0"/>
              <a:t>Bülent Ersoy’un 250 bin liralık </a:t>
            </a:r>
            <a:r>
              <a:rPr lang="tr-TR" sz="2000" dirty="0" err="1"/>
              <a:t>çinçilla</a:t>
            </a:r>
            <a:r>
              <a:rPr lang="tr-TR" sz="2000" dirty="0"/>
              <a:t> kürkü…</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24892">
            <a:off x="5858046" y="222930"/>
            <a:ext cx="2752049" cy="2827961"/>
          </a:xfrm>
          <a:prstGeom prst="rect">
            <a:avLst/>
          </a:prstGeom>
        </p:spPr>
      </p:pic>
      <p:pic>
        <p:nvPicPr>
          <p:cNvPr id="41986" name="Picture 2" descr="http://www.inankara.com.tr/uploads/icerikresim/ankara-nin-sembollerinden-ankara-tavsani-5376.jpg"/>
          <p:cNvPicPr>
            <a:picLocks noChangeAspect="1" noChangeArrowheads="1"/>
          </p:cNvPicPr>
          <p:nvPr/>
        </p:nvPicPr>
        <p:blipFill>
          <a:blip r:embed="rId5"/>
          <a:srcRect/>
          <a:stretch>
            <a:fillRect/>
          </a:stretch>
        </p:blipFill>
        <p:spPr bwMode="auto">
          <a:xfrm rot="21408109">
            <a:off x="155575" y="142852"/>
            <a:ext cx="3130541" cy="2000264"/>
          </a:xfrm>
          <a:prstGeom prst="rect">
            <a:avLst/>
          </a:prstGeom>
          <a:noFill/>
        </p:spPr>
      </p:pic>
      <p:pic>
        <p:nvPicPr>
          <p:cNvPr id="41988" name="Picture 4" descr="https://encrypted-tbn3.gstatic.com/images?q=tbn:ANd9GcQOTxvM4vkmN5zltPmRyXjDJOhsVuJigdiz5wYs66iXtYGTpnUQ2g"/>
          <p:cNvPicPr>
            <a:picLocks noChangeAspect="1" noChangeArrowheads="1"/>
          </p:cNvPicPr>
          <p:nvPr/>
        </p:nvPicPr>
        <p:blipFill>
          <a:blip r:embed="rId6"/>
          <a:srcRect/>
          <a:stretch>
            <a:fillRect/>
          </a:stretch>
        </p:blipFill>
        <p:spPr bwMode="auto">
          <a:xfrm rot="20275269">
            <a:off x="3714744" y="285728"/>
            <a:ext cx="1595438" cy="1766890"/>
          </a:xfrm>
          <a:prstGeom prst="rect">
            <a:avLst/>
          </a:prstGeom>
          <a:noFill/>
        </p:spPr>
      </p:pic>
    </p:spTree>
    <p:extLst>
      <p:ext uri="{BB962C8B-B14F-4D97-AF65-F5344CB8AC3E}">
        <p14:creationId xmlns:p14="http://schemas.microsoft.com/office/powerpoint/2010/main" val="9933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vgililer Gününde Günah İşlemeyin , Günaha Ortak Olmayı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40947">
            <a:off x="5011573" y="3056761"/>
            <a:ext cx="3251953" cy="460091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0" y="620688"/>
            <a:ext cx="9144000" cy="3539430"/>
          </a:xfrm>
          <a:prstGeom prst="rect">
            <a:avLst/>
          </a:prstGeom>
          <a:noFill/>
        </p:spPr>
        <p:txBody>
          <a:bodyPr wrap="square" rtlCol="0">
            <a:spAutoFit/>
          </a:bodyPr>
          <a:lstStyle/>
          <a:p>
            <a:pPr marL="457200" indent="-457200">
              <a:buFont typeface="Wingdings" panose="05000000000000000000" pitchFamily="2" charset="2"/>
              <a:buChar char="ü"/>
            </a:pPr>
            <a:endParaRPr lang="tr-TR" sz="2800" dirty="0"/>
          </a:p>
          <a:p>
            <a:pPr marL="457200" indent="-457200">
              <a:buFont typeface="Wingdings" panose="05000000000000000000" pitchFamily="2" charset="2"/>
              <a:buChar char="ü"/>
            </a:pPr>
            <a:r>
              <a:rPr lang="tr-TR" sz="2800" dirty="0"/>
              <a:t>Her yıl yüzlerce evcil hayvan hediye olarak satın alınıyor ve sonra terk ediliyor.</a:t>
            </a:r>
          </a:p>
          <a:p>
            <a:pPr marL="457200" indent="-457200">
              <a:buFont typeface="Wingdings" panose="05000000000000000000" pitchFamily="2" charset="2"/>
              <a:buChar char="ü"/>
            </a:pPr>
            <a:r>
              <a:rPr lang="tr-TR" sz="2800" dirty="0"/>
              <a:t>Bir ürün gibi sergilenerek yüksek bedellerle satılıyor.</a:t>
            </a:r>
          </a:p>
          <a:p>
            <a:pPr marL="457200" indent="-457200">
              <a:buFont typeface="Wingdings" panose="05000000000000000000" pitchFamily="2" charset="2"/>
              <a:buChar char="ü"/>
            </a:pPr>
            <a:r>
              <a:rPr lang="tr-TR" sz="2800" dirty="0"/>
              <a:t>Kafeste depresyona giriyorlar. </a:t>
            </a:r>
          </a:p>
          <a:p>
            <a:pPr marL="457200" indent="-457200">
              <a:buFont typeface="Wingdings" panose="05000000000000000000" pitchFamily="2" charset="2"/>
              <a:buChar char="ü"/>
            </a:pPr>
            <a:r>
              <a:rPr lang="tr-TR" sz="2800" dirty="0"/>
              <a:t>Doğal ortamlarından ayrı tutularak hapsediliyorlar.</a:t>
            </a:r>
          </a:p>
        </p:txBody>
      </p:sp>
      <p:sp>
        <p:nvSpPr>
          <p:cNvPr id="6" name="Metin kutusu 5"/>
          <p:cNvSpPr txBox="1"/>
          <p:nvPr/>
        </p:nvSpPr>
        <p:spPr>
          <a:xfrm>
            <a:off x="0" y="0"/>
            <a:ext cx="9144000" cy="954107"/>
          </a:xfrm>
          <a:prstGeom prst="rect">
            <a:avLst/>
          </a:prstGeom>
          <a:noFill/>
        </p:spPr>
        <p:txBody>
          <a:bodyPr wrap="square" rtlCol="0">
            <a:spAutoFit/>
          </a:bodyPr>
          <a:lstStyle/>
          <a:p>
            <a:pPr marL="457200" indent="-457200">
              <a:buFont typeface="Wingdings" panose="05000000000000000000" pitchFamily="2" charset="2"/>
              <a:buChar char="Ø"/>
            </a:pPr>
            <a:endParaRPr lang="tr-TR" sz="2800" b="1" dirty="0"/>
          </a:p>
          <a:p>
            <a:pPr marL="457200" indent="-457200">
              <a:buFont typeface="Wingdings" panose="05000000000000000000" pitchFamily="2" charset="2"/>
              <a:buChar char="Ø"/>
            </a:pPr>
            <a:r>
              <a:rPr lang="tr-TR" sz="2800" b="1" u="sng" dirty="0"/>
              <a:t>Pet Shop Durumu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74082"/>
            <a:ext cx="4238625" cy="2752725"/>
          </a:xfrm>
          <a:prstGeom prst="rect">
            <a:avLst/>
          </a:prstGeom>
        </p:spPr>
      </p:pic>
    </p:spTree>
    <p:extLst>
      <p:ext uri="{BB962C8B-B14F-4D97-AF65-F5344CB8AC3E}">
        <p14:creationId xmlns:p14="http://schemas.microsoft.com/office/powerpoint/2010/main" val="27463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v_afisi_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7161">
            <a:off x="209717" y="3653942"/>
            <a:ext cx="2866864" cy="38224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0" y="334454"/>
            <a:ext cx="9144000" cy="3139321"/>
          </a:xfrm>
          <a:prstGeom prst="rect">
            <a:avLst/>
          </a:prstGeom>
          <a:noFill/>
        </p:spPr>
        <p:txBody>
          <a:bodyPr wrap="square" rtlCol="0">
            <a:spAutoFit/>
          </a:bodyPr>
          <a:lstStyle/>
          <a:p>
            <a:endParaRPr lang="tr-TR" dirty="0"/>
          </a:p>
          <a:p>
            <a:pPr marL="342900" indent="-342900">
              <a:buFont typeface="Wingdings" panose="05000000000000000000" pitchFamily="2" charset="2"/>
              <a:buChar char="ü"/>
            </a:pPr>
            <a:r>
              <a:rPr lang="tr-TR" sz="2000" dirty="0"/>
              <a:t>Her yıl ‘’milyonlarca’’ hayvan spor yada başka amaçlar uğruna avlanıyor.</a:t>
            </a:r>
          </a:p>
          <a:p>
            <a:pPr marL="342900" indent="-342900">
              <a:buFont typeface="Wingdings" panose="05000000000000000000" pitchFamily="2" charset="2"/>
              <a:buChar char="ü"/>
            </a:pPr>
            <a:r>
              <a:rPr lang="tr-TR" sz="2000" dirty="0"/>
              <a:t>Hiç bir din, inanç, ideolojik görüş, yaşam felsefesi içerisinde </a:t>
            </a:r>
            <a:r>
              <a:rPr lang="tr-TR" sz="2000" b="1" dirty="0"/>
              <a:t>can almayı </a:t>
            </a:r>
            <a:r>
              <a:rPr lang="tr-TR" sz="2000" dirty="0"/>
              <a:t>barındırmaz.</a:t>
            </a:r>
          </a:p>
          <a:p>
            <a:endParaRPr lang="tr-TR" sz="2000" dirty="0"/>
          </a:p>
          <a:p>
            <a:pPr marL="342900" indent="-342900">
              <a:buFont typeface="Wingdings" panose="05000000000000000000" pitchFamily="2" charset="2"/>
              <a:buChar char="ü"/>
            </a:pPr>
            <a:r>
              <a:rPr lang="tr-TR" sz="2000" dirty="0"/>
              <a:t>Her yıl dünya çapında 40 milyondan fazla hayvan kürkü için öldürülüyor…</a:t>
            </a:r>
          </a:p>
          <a:p>
            <a:pPr marL="342900" indent="-342900">
              <a:buFont typeface="Wingdings" panose="05000000000000000000" pitchFamily="2" charset="2"/>
              <a:buChar char="ü"/>
            </a:pPr>
            <a:r>
              <a:rPr lang="tr-TR" sz="2000" dirty="0"/>
              <a:t>Sadece Amerika’da her yıl avcılar tarafından avlanan hayvan sayısı 200 milyon…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20781">
            <a:off x="4176100" y="3494490"/>
            <a:ext cx="4725418" cy="2614060"/>
          </a:xfrm>
          <a:prstGeom prst="rect">
            <a:avLst/>
          </a:prstGeom>
        </p:spPr>
      </p:pic>
      <p:sp>
        <p:nvSpPr>
          <p:cNvPr id="3" name="Rectangle 2"/>
          <p:cNvSpPr/>
          <p:nvPr/>
        </p:nvSpPr>
        <p:spPr>
          <a:xfrm>
            <a:off x="0" y="0"/>
            <a:ext cx="2425664" cy="523220"/>
          </a:xfrm>
          <a:prstGeom prst="rect">
            <a:avLst/>
          </a:prstGeom>
        </p:spPr>
        <p:txBody>
          <a:bodyPr wrap="none">
            <a:spAutoFit/>
          </a:bodyPr>
          <a:lstStyle/>
          <a:p>
            <a:pPr marL="457200" indent="-457200">
              <a:buFont typeface="Wingdings" panose="05000000000000000000" pitchFamily="2" charset="2"/>
              <a:buChar char="Ø"/>
            </a:pPr>
            <a:r>
              <a:rPr lang="tr-TR" sz="2800" b="1" dirty="0"/>
              <a:t>Av Sorunu</a:t>
            </a:r>
          </a:p>
        </p:txBody>
      </p:sp>
    </p:spTree>
    <p:extLst>
      <p:ext uri="{BB962C8B-B14F-4D97-AF65-F5344CB8AC3E}">
        <p14:creationId xmlns:p14="http://schemas.microsoft.com/office/powerpoint/2010/main" val="27008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954107"/>
          </a:xfrm>
          <a:prstGeom prst="rect">
            <a:avLst/>
          </a:prstGeom>
          <a:noFill/>
        </p:spPr>
        <p:txBody>
          <a:bodyPr wrap="square" rtlCol="0">
            <a:spAutoFit/>
          </a:bodyPr>
          <a:lstStyle/>
          <a:p>
            <a:pPr marL="285750" indent="-285750">
              <a:buFont typeface="Wingdings" pitchFamily="2" charset="2"/>
              <a:buChar char="Ø"/>
            </a:pPr>
            <a:endParaRPr lang="tr-TR" sz="2800" b="1" u="sng" dirty="0"/>
          </a:p>
          <a:p>
            <a:pPr marL="285750" indent="-285750">
              <a:buFont typeface="Wingdings" pitchFamily="2" charset="2"/>
              <a:buChar char="Ø"/>
            </a:pPr>
            <a:r>
              <a:rPr lang="tr-TR" sz="2800" b="1" u="sng" dirty="0"/>
              <a:t>Hayvan Dövüşleri</a:t>
            </a:r>
          </a:p>
        </p:txBody>
      </p:sp>
      <p:sp>
        <p:nvSpPr>
          <p:cNvPr id="2" name="Rectangle 1"/>
          <p:cNvSpPr/>
          <p:nvPr/>
        </p:nvSpPr>
        <p:spPr>
          <a:xfrm>
            <a:off x="323528" y="1628800"/>
            <a:ext cx="5688632" cy="2246769"/>
          </a:xfrm>
          <a:prstGeom prst="rect">
            <a:avLst/>
          </a:prstGeom>
        </p:spPr>
        <p:txBody>
          <a:bodyPr wrap="square">
            <a:spAutoFit/>
          </a:bodyPr>
          <a:lstStyle/>
          <a:p>
            <a:pPr marL="457200" indent="-457200">
              <a:buFont typeface="Wingdings" panose="05000000000000000000" pitchFamily="2" charset="2"/>
              <a:buChar char="ü"/>
            </a:pPr>
            <a:r>
              <a:rPr lang="tr-TR" sz="2800" b="1" dirty="0"/>
              <a:t>Geleneksel spor</a:t>
            </a:r>
          </a:p>
          <a:p>
            <a:pPr marL="457200" indent="-457200">
              <a:buFont typeface="Wingdings" panose="05000000000000000000" pitchFamily="2" charset="2"/>
              <a:buChar char="ü"/>
            </a:pPr>
            <a:r>
              <a:rPr lang="tr-TR" sz="2800" b="1" dirty="0"/>
              <a:t>Eğlence unsuru</a:t>
            </a:r>
          </a:p>
          <a:p>
            <a:pPr marL="457200" indent="-457200">
              <a:buFont typeface="Wingdings" panose="05000000000000000000" pitchFamily="2" charset="2"/>
              <a:buChar char="ü"/>
            </a:pPr>
            <a:r>
              <a:rPr lang="tr-TR" sz="2800" b="1" dirty="0"/>
              <a:t>Bahisler</a:t>
            </a:r>
          </a:p>
          <a:p>
            <a:pPr marL="457200" indent="-457200">
              <a:buFont typeface="Wingdings" panose="05000000000000000000" pitchFamily="2" charset="2"/>
              <a:buChar char="ü"/>
            </a:pPr>
            <a:r>
              <a:rPr lang="tr-TR" sz="2800" b="1" dirty="0"/>
              <a:t>Gelecek kuşaklara yanlış örnek </a:t>
            </a:r>
          </a:p>
        </p:txBody>
      </p:sp>
      <p:pic>
        <p:nvPicPr>
          <p:cNvPr id="5" name="Picture 2" descr="C:\Users\CYÖ\Desktop\hayvan hakları\artvin_de_boga_guresleri_start_verdi.jpg"/>
          <p:cNvPicPr>
            <a:picLocks noChangeAspect="1" noChangeArrowheads="1"/>
          </p:cNvPicPr>
          <p:nvPr/>
        </p:nvPicPr>
        <p:blipFill>
          <a:blip r:embed="rId2"/>
          <a:srcRect/>
          <a:stretch>
            <a:fillRect/>
          </a:stretch>
        </p:blipFill>
        <p:spPr bwMode="auto">
          <a:xfrm>
            <a:off x="4347200" y="225075"/>
            <a:ext cx="3651713" cy="2311666"/>
          </a:xfrm>
          <a:prstGeom prst="rect">
            <a:avLst/>
          </a:prstGeom>
          <a:noFill/>
        </p:spPr>
      </p:pic>
      <p:pic>
        <p:nvPicPr>
          <p:cNvPr id="6" name="Picture 5" descr="C:\Users\CYÖ\Desktop\horoz-dovusu.jpg"/>
          <p:cNvPicPr>
            <a:picLocks noChangeAspect="1" noChangeArrowheads="1"/>
          </p:cNvPicPr>
          <p:nvPr/>
        </p:nvPicPr>
        <p:blipFill>
          <a:blip r:embed="rId3"/>
          <a:srcRect/>
          <a:stretch>
            <a:fillRect/>
          </a:stretch>
        </p:blipFill>
        <p:spPr bwMode="auto">
          <a:xfrm>
            <a:off x="6280504" y="2317185"/>
            <a:ext cx="2560954" cy="1980364"/>
          </a:xfrm>
          <a:prstGeom prst="rect">
            <a:avLst/>
          </a:prstGeom>
          <a:noFill/>
        </p:spPr>
      </p:pic>
      <p:pic>
        <p:nvPicPr>
          <p:cNvPr id="7" name="Picture 6" descr="C:\Users\CYÖ\Desktop\kopek-dovusu.jpg"/>
          <p:cNvPicPr>
            <a:picLocks noChangeAspect="1" noChangeArrowheads="1"/>
          </p:cNvPicPr>
          <p:nvPr/>
        </p:nvPicPr>
        <p:blipFill>
          <a:blip r:embed="rId4"/>
          <a:srcRect/>
          <a:stretch>
            <a:fillRect/>
          </a:stretch>
        </p:blipFill>
        <p:spPr bwMode="auto">
          <a:xfrm>
            <a:off x="755576" y="4007114"/>
            <a:ext cx="3447608" cy="2662246"/>
          </a:xfrm>
          <a:prstGeom prst="rect">
            <a:avLst/>
          </a:prstGeom>
          <a:noFill/>
        </p:spPr>
      </p:pic>
      <p:pic>
        <p:nvPicPr>
          <p:cNvPr id="8" name="Picture 4" descr="C:\Users\CYÖ\Desktop\kopekdovusu1.jpg"/>
          <p:cNvPicPr>
            <a:picLocks noChangeAspect="1" noChangeArrowheads="1"/>
          </p:cNvPicPr>
          <p:nvPr/>
        </p:nvPicPr>
        <p:blipFill>
          <a:blip r:embed="rId5"/>
          <a:srcRect/>
          <a:stretch>
            <a:fillRect/>
          </a:stretch>
        </p:blipFill>
        <p:spPr bwMode="auto">
          <a:xfrm>
            <a:off x="4795507" y="4297549"/>
            <a:ext cx="4045951" cy="1865705"/>
          </a:xfrm>
          <a:prstGeom prst="rect">
            <a:avLst/>
          </a:prstGeom>
          <a:noFill/>
        </p:spPr>
      </p:pic>
    </p:spTree>
    <p:extLst>
      <p:ext uri="{BB962C8B-B14F-4D97-AF65-F5344CB8AC3E}">
        <p14:creationId xmlns:p14="http://schemas.microsoft.com/office/powerpoint/2010/main" val="38480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YÖ\Desktop\hayvan hakları\boga-guresine-ciplak-protesto-ciplak-protesto-ispanya-boga-guresleri-1085922.jpg"/>
          <p:cNvPicPr>
            <a:picLocks noChangeAspect="1" noChangeArrowheads="1"/>
          </p:cNvPicPr>
          <p:nvPr/>
        </p:nvPicPr>
        <p:blipFill>
          <a:blip r:embed="rId2"/>
          <a:srcRect/>
          <a:stretch>
            <a:fillRect/>
          </a:stretch>
        </p:blipFill>
        <p:spPr bwMode="auto">
          <a:xfrm rot="20605442">
            <a:off x="4905081" y="460789"/>
            <a:ext cx="3647912" cy="2866460"/>
          </a:xfrm>
          <a:prstGeom prst="rect">
            <a:avLst/>
          </a:prstGeom>
          <a:noFill/>
        </p:spPr>
      </p:pic>
      <p:sp>
        <p:nvSpPr>
          <p:cNvPr id="5" name="4 Metin kutusu"/>
          <p:cNvSpPr txBox="1"/>
          <p:nvPr/>
        </p:nvSpPr>
        <p:spPr>
          <a:xfrm>
            <a:off x="0" y="-5904"/>
            <a:ext cx="4817540" cy="4524315"/>
          </a:xfrm>
          <a:prstGeom prst="rect">
            <a:avLst/>
          </a:prstGeom>
          <a:noFill/>
        </p:spPr>
        <p:txBody>
          <a:bodyPr wrap="square" rtlCol="0">
            <a:spAutoFit/>
          </a:bodyPr>
          <a:lstStyle/>
          <a:p>
            <a:r>
              <a:rPr lang="tr-TR" sz="2400" dirty="0" err="1"/>
              <a:t>Mexico</a:t>
            </a:r>
            <a:r>
              <a:rPr lang="tr-TR" sz="2400" dirty="0"/>
              <a:t> </a:t>
            </a:r>
            <a:r>
              <a:rPr lang="tr-TR" sz="2400" dirty="0" err="1"/>
              <a:t>City’deki</a:t>
            </a:r>
            <a:r>
              <a:rPr lang="tr-TR" sz="2400" dirty="0"/>
              <a:t> meşhur Devrim Meydanı’nda bir araya gelen yüzlerce gösterici boğa güreşinin yasaklanmasını istedi. Üzerlerinde sahte kan ve boğa güreşi mızraklarını andıran parçalar bulunan protestocular, boğaların çektiği acıyı yansıtmak için, güneşin parlak ışıkları altında yere uzandı.</a:t>
            </a:r>
          </a:p>
          <a:p>
            <a:endParaRPr lang="tr-TR"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71918"/>
            <a:ext cx="3037341" cy="27860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950" y="3421999"/>
            <a:ext cx="3640430" cy="2853102"/>
          </a:xfrm>
          <a:prstGeom prst="rect">
            <a:avLst/>
          </a:prstGeom>
        </p:spPr>
      </p:pic>
    </p:spTree>
    <p:extLst>
      <p:ext uri="{BB962C8B-B14F-4D97-AF65-F5344CB8AC3E}">
        <p14:creationId xmlns:p14="http://schemas.microsoft.com/office/powerpoint/2010/main" val="394369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4" y="188640"/>
            <a:ext cx="9144000" cy="523220"/>
          </a:xfrm>
          <a:prstGeom prst="rect">
            <a:avLst/>
          </a:prstGeom>
          <a:noFill/>
        </p:spPr>
        <p:txBody>
          <a:bodyPr wrap="square" rtlCol="0">
            <a:spAutoFit/>
          </a:bodyPr>
          <a:lstStyle/>
          <a:p>
            <a:pPr marL="457200" indent="-457200">
              <a:buFont typeface="Wingdings" panose="05000000000000000000" pitchFamily="2" charset="2"/>
              <a:buChar char="Ø"/>
            </a:pPr>
            <a:r>
              <a:rPr lang="tr-TR" sz="2800" b="1" dirty="0"/>
              <a:t>Sirkler ve Çiftlik Hayvanları</a:t>
            </a:r>
          </a:p>
        </p:txBody>
      </p:sp>
      <p:pic>
        <p:nvPicPr>
          <p:cNvPr id="3" name="Picture 2" descr="C:\Users\CYÖ\Desktop\images.jpg"/>
          <p:cNvPicPr>
            <a:picLocks noChangeAspect="1" noChangeArrowheads="1"/>
          </p:cNvPicPr>
          <p:nvPr/>
        </p:nvPicPr>
        <p:blipFill>
          <a:blip r:embed="rId2"/>
          <a:srcRect/>
          <a:stretch>
            <a:fillRect/>
          </a:stretch>
        </p:blipFill>
        <p:spPr bwMode="auto">
          <a:xfrm>
            <a:off x="469824" y="1215391"/>
            <a:ext cx="4304148" cy="2707203"/>
          </a:xfrm>
          <a:prstGeom prst="rect">
            <a:avLst/>
          </a:prstGeom>
          <a:noFill/>
        </p:spPr>
      </p:pic>
      <p:pic>
        <p:nvPicPr>
          <p:cNvPr id="6" name="Picture 3" descr="C:\Users\CYÖ\Desktop\hayvan hakları\carmen2.jpg"/>
          <p:cNvPicPr>
            <a:picLocks noChangeAspect="1" noChangeArrowheads="1"/>
          </p:cNvPicPr>
          <p:nvPr/>
        </p:nvPicPr>
        <p:blipFill>
          <a:blip r:embed="rId3"/>
          <a:srcRect/>
          <a:stretch>
            <a:fillRect/>
          </a:stretch>
        </p:blipFill>
        <p:spPr bwMode="auto">
          <a:xfrm>
            <a:off x="4898980" y="1597452"/>
            <a:ext cx="3762380" cy="5808174"/>
          </a:xfrm>
          <a:prstGeom prst="rect">
            <a:avLst/>
          </a:prstGeom>
          <a:noFill/>
        </p:spPr>
      </p:pic>
      <p:sp>
        <p:nvSpPr>
          <p:cNvPr id="7" name="10 Metin kutusu"/>
          <p:cNvSpPr txBox="1"/>
          <p:nvPr/>
        </p:nvSpPr>
        <p:spPr>
          <a:xfrm>
            <a:off x="0" y="4180344"/>
            <a:ext cx="4898980" cy="2677656"/>
          </a:xfrm>
          <a:prstGeom prst="rect">
            <a:avLst/>
          </a:prstGeom>
          <a:noFill/>
        </p:spPr>
        <p:txBody>
          <a:bodyPr wrap="square" rtlCol="0">
            <a:spAutoFit/>
          </a:bodyPr>
          <a:lstStyle/>
          <a:p>
            <a:r>
              <a:rPr lang="tr-TR" sz="2400" b="1" dirty="0"/>
              <a:t>Kırbaç, dar tasma, ağızlık, elektrik şoku, çelik kancalı sopa ve diğer acı veren aletler, sirklerde filler ve diğer</a:t>
            </a:r>
            <a:endParaRPr lang="tr-TR" sz="2400" dirty="0"/>
          </a:p>
          <a:p>
            <a:r>
              <a:rPr lang="tr-TR" sz="2400" b="1" dirty="0"/>
              <a:t>hayvanlar için kullanılan acı verici materyaller arasındadır.</a:t>
            </a:r>
            <a:endParaRPr lang="tr-TR" sz="2400" dirty="0"/>
          </a:p>
          <a:p>
            <a:endParaRPr lang="tr-TR" sz="2400" dirty="0"/>
          </a:p>
        </p:txBody>
      </p:sp>
    </p:spTree>
    <p:extLst>
      <p:ext uri="{BB962C8B-B14F-4D97-AF65-F5344CB8AC3E}">
        <p14:creationId xmlns:p14="http://schemas.microsoft.com/office/powerpoint/2010/main" val="36363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YÖ\Desktop\hayvan hakları\kfc.jpg"/>
          <p:cNvPicPr>
            <a:picLocks noChangeAspect="1" noChangeArrowheads="1"/>
          </p:cNvPicPr>
          <p:nvPr/>
        </p:nvPicPr>
        <p:blipFill>
          <a:blip r:embed="rId2"/>
          <a:srcRect/>
          <a:stretch>
            <a:fillRect/>
          </a:stretch>
        </p:blipFill>
        <p:spPr bwMode="auto">
          <a:xfrm>
            <a:off x="7948" y="3859412"/>
            <a:ext cx="3923390" cy="3239769"/>
          </a:xfrm>
          <a:prstGeom prst="rect">
            <a:avLst/>
          </a:prstGeom>
          <a:noFill/>
        </p:spPr>
      </p:pic>
      <p:sp>
        <p:nvSpPr>
          <p:cNvPr id="6" name="2 İçerik Yer Tutucusu"/>
          <p:cNvSpPr>
            <a:spLocks noGrp="1"/>
          </p:cNvSpPr>
          <p:nvPr>
            <p:ph idx="1"/>
          </p:nvPr>
        </p:nvSpPr>
        <p:spPr>
          <a:xfrm>
            <a:off x="7948" y="-25026"/>
            <a:ext cx="9136052" cy="3714776"/>
          </a:xfrm>
        </p:spPr>
        <p:txBody>
          <a:bodyPr>
            <a:normAutofit fontScale="92500"/>
          </a:bodyPr>
          <a:lstStyle/>
          <a:p>
            <a:pPr>
              <a:buNone/>
            </a:pPr>
            <a:r>
              <a:rPr lang="tr-TR" sz="1800" dirty="0"/>
              <a:t>Tavukların bacakları daha kendilerini taşıyacak güce varmadan, kimyasallar </a:t>
            </a:r>
          </a:p>
          <a:p>
            <a:pPr>
              <a:buNone/>
            </a:pPr>
            <a:r>
              <a:rPr lang="tr-TR" sz="1800" dirty="0"/>
              <a:t>sayesinde vücut ağırlıkları 3-4 kiloya ulaştığı için kırılmaktadır. Bu hayvanlar </a:t>
            </a:r>
          </a:p>
          <a:p>
            <a:pPr>
              <a:buNone/>
            </a:pPr>
            <a:r>
              <a:rPr lang="tr-TR" sz="1800" dirty="0"/>
              <a:t>2.haftadan 40 günlük olup kesim  evresine gelene kadar kırık kemikle yaşamaya </a:t>
            </a:r>
          </a:p>
          <a:p>
            <a:pPr>
              <a:buNone/>
            </a:pPr>
            <a:r>
              <a:rPr lang="tr-TR" sz="1800" dirty="0"/>
              <a:t>mahkum edilmektedir. Tavuklar çiftlikten çıkartılıp araçlara yüklenirken sanki bir </a:t>
            </a:r>
          </a:p>
          <a:p>
            <a:pPr>
              <a:buNone/>
            </a:pPr>
            <a:r>
              <a:rPr lang="tr-TR" sz="1800" dirty="0"/>
              <a:t>cisimmiş gibi fırlatılmakta, ufacık kafeslere 10-13 tane sokulmakta ve bu işlemler </a:t>
            </a:r>
          </a:p>
          <a:p>
            <a:pPr>
              <a:buNone/>
            </a:pPr>
            <a:r>
              <a:rPr lang="tr-TR" sz="1800" dirty="0"/>
              <a:t>sonucu, önceki süreçlerde şans eseri kırılmayan kemikleri bir bir kırılmaktadır..</a:t>
            </a:r>
          </a:p>
          <a:p>
            <a:pPr>
              <a:buNone/>
            </a:pPr>
            <a:r>
              <a:rPr lang="tr-TR" sz="1800" dirty="0"/>
              <a:t>Düşük volt elektrik kullanıldığı için hayvanların kafası tam kesilememekte </a:t>
            </a:r>
          </a:p>
          <a:p>
            <a:pPr>
              <a:buNone/>
            </a:pPr>
            <a:r>
              <a:rPr lang="tr-TR" sz="1800" dirty="0"/>
              <a:t>sadece boyunlarına ufak kesikler atılarak kan kaybından ölmesi beklenmekte yada </a:t>
            </a:r>
          </a:p>
          <a:p>
            <a:pPr>
              <a:buNone/>
            </a:pPr>
            <a:r>
              <a:rPr lang="tr-TR" sz="1800" dirty="0"/>
              <a:t>o şekilde kaynar suya sokulmaktadırlar..</a:t>
            </a:r>
          </a:p>
          <a:p>
            <a:pPr>
              <a:buNone/>
            </a:pPr>
            <a:r>
              <a:rPr lang="tr-TR" sz="1800" dirty="0"/>
              <a:t>bunun gibi onlarca konudan bazı ünlü </a:t>
            </a:r>
            <a:r>
              <a:rPr lang="tr-TR" sz="1800" dirty="0" err="1"/>
              <a:t>fast</a:t>
            </a:r>
            <a:r>
              <a:rPr lang="tr-TR" sz="1800" dirty="0"/>
              <a:t> </a:t>
            </a:r>
            <a:r>
              <a:rPr lang="tr-TR" sz="1800" dirty="0" err="1"/>
              <a:t>food</a:t>
            </a:r>
            <a:r>
              <a:rPr lang="tr-TR" sz="1800" dirty="0"/>
              <a:t> firmaları dava edilmiştir. </a:t>
            </a:r>
          </a:p>
        </p:txBody>
      </p:sp>
      <p:pic>
        <p:nvPicPr>
          <p:cNvPr id="7" name="Picture 4" descr="C:\Users\CYÖ\Desktop\hayvan hakları\tavukuc2.jpg"/>
          <p:cNvPicPr>
            <a:picLocks noChangeAspect="1" noChangeArrowheads="1"/>
          </p:cNvPicPr>
          <p:nvPr/>
        </p:nvPicPr>
        <p:blipFill>
          <a:blip r:embed="rId3"/>
          <a:srcRect/>
          <a:stretch>
            <a:fillRect/>
          </a:stretch>
        </p:blipFill>
        <p:spPr bwMode="auto">
          <a:xfrm rot="1994107">
            <a:off x="5506724" y="3396854"/>
            <a:ext cx="3559167" cy="2633783"/>
          </a:xfrm>
          <a:prstGeom prst="rect">
            <a:avLst/>
          </a:prstGeom>
          <a:noFill/>
        </p:spPr>
      </p:pic>
      <p:pic>
        <p:nvPicPr>
          <p:cNvPr id="8" name="Picture 5" descr="C:\Users\CYÖ\Desktop\hayvan hakları\civciv-4ayak.jpg"/>
          <p:cNvPicPr>
            <a:picLocks noChangeAspect="1" noChangeArrowheads="1"/>
          </p:cNvPicPr>
          <p:nvPr/>
        </p:nvPicPr>
        <p:blipFill>
          <a:blip r:embed="rId4"/>
          <a:srcRect/>
          <a:stretch>
            <a:fillRect/>
          </a:stretch>
        </p:blipFill>
        <p:spPr bwMode="auto">
          <a:xfrm rot="20290741">
            <a:off x="2739501" y="3658876"/>
            <a:ext cx="3528392" cy="2646294"/>
          </a:xfrm>
          <a:prstGeom prst="rect">
            <a:avLst/>
          </a:prstGeom>
          <a:noFill/>
        </p:spPr>
      </p:pic>
    </p:spTree>
    <p:extLst>
      <p:ext uri="{BB962C8B-B14F-4D97-AF65-F5344CB8AC3E}">
        <p14:creationId xmlns:p14="http://schemas.microsoft.com/office/powerpoint/2010/main" val="228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1000"/>
                                        <p:tgtEl>
                                          <p:spTgt spid="6">
                                            <p:txEl>
                                              <p:pRg st="7" end="7"/>
                                            </p:txEl>
                                          </p:spTgt>
                                        </p:tgtEl>
                                      </p:cBhvr>
                                    </p:animEffect>
                                    <p:anim calcmode="lin" valueType="num">
                                      <p:cBhvr>
                                        <p:cTn id="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1000"/>
                                        <p:tgtEl>
                                          <p:spTgt spid="6">
                                            <p:txEl>
                                              <p:pRg st="8" end="8"/>
                                            </p:txEl>
                                          </p:spTgt>
                                        </p:tgtEl>
                                      </p:cBhvr>
                                    </p:animEffect>
                                    <p:anim calcmode="lin" valueType="num">
                                      <p:cBhvr>
                                        <p:cTn id="5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1000"/>
                                        <p:tgtEl>
                                          <p:spTgt spid="6">
                                            <p:txEl>
                                              <p:pRg st="9" end="9"/>
                                            </p:txEl>
                                          </p:spTgt>
                                        </p:tgtEl>
                                      </p:cBhvr>
                                    </p:animEffect>
                                    <p:anim calcmode="lin" valueType="num">
                                      <p:cBhvr>
                                        <p:cTn id="5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492896"/>
            <a:ext cx="8003232" cy="3615680"/>
          </a:xfrm>
        </p:spPr>
        <p:txBody>
          <a:bodyPr/>
          <a:lstStyle/>
          <a:p>
            <a:pPr>
              <a:buFont typeface="Courier New" pitchFamily="49" charset="0"/>
              <a:buChar char="o"/>
            </a:pPr>
            <a:r>
              <a:rPr lang="tr-TR" dirty="0"/>
              <a:t>Hayvan Hakları Evrensel Bildirgesi</a:t>
            </a:r>
          </a:p>
          <a:p>
            <a:pPr>
              <a:buFont typeface="Courier New" pitchFamily="49" charset="0"/>
              <a:buChar char="o"/>
            </a:pPr>
            <a:r>
              <a:rPr lang="tr-TR">
                <a:latin typeface="+mj-lt"/>
              </a:rPr>
              <a:t>5199 </a:t>
            </a:r>
            <a:r>
              <a:rPr lang="tr-TR"/>
              <a:t>Hayvanları </a:t>
            </a:r>
            <a:r>
              <a:rPr lang="tr-TR" dirty="0"/>
              <a:t>Koruma </a:t>
            </a:r>
            <a:r>
              <a:rPr lang="tr-TR" dirty="0">
                <a:latin typeface="+mj-lt"/>
              </a:rPr>
              <a:t>Kanunu(2004)</a:t>
            </a:r>
          </a:p>
          <a:p>
            <a:pPr>
              <a:buFont typeface="Courier New" pitchFamily="49" charset="0"/>
              <a:buChar char="o"/>
            </a:pPr>
            <a:r>
              <a:rPr lang="tr-TR" dirty="0">
                <a:latin typeface="+mj-lt"/>
              </a:rPr>
              <a:t>Tasarı ve Yasa Değişikliğine İlişkin Maddeler </a:t>
            </a:r>
          </a:p>
        </p:txBody>
      </p:sp>
      <p:sp>
        <p:nvSpPr>
          <p:cNvPr id="2" name="1 Başlık"/>
          <p:cNvSpPr>
            <a:spLocks noGrp="1"/>
          </p:cNvSpPr>
          <p:nvPr>
            <p:ph type="title"/>
          </p:nvPr>
        </p:nvSpPr>
        <p:spPr>
          <a:xfrm>
            <a:off x="457200" y="908720"/>
            <a:ext cx="8229600" cy="1440160"/>
          </a:xfrm>
        </p:spPr>
        <p:txBody>
          <a:bodyPr>
            <a:normAutofit/>
          </a:bodyPr>
          <a:lstStyle/>
          <a:p>
            <a:r>
              <a:rPr lang="tr-TR" dirty="0"/>
              <a:t>TÜRKİYE’DE HAYVAN HAKLARI </a:t>
            </a:r>
            <a:br>
              <a:rPr lang="tr-TR" dirty="0"/>
            </a:br>
            <a:endParaRPr lang="tr-TR" dirty="0"/>
          </a:p>
        </p:txBody>
      </p:sp>
      <p:pic>
        <p:nvPicPr>
          <p:cNvPr id="3075" name="Picture 3" descr="C:\Users\Sirin Duruk\Desktop\images94ZRQTK1.jpg"/>
          <p:cNvPicPr>
            <a:picLocks noChangeAspect="1" noChangeArrowheads="1"/>
          </p:cNvPicPr>
          <p:nvPr/>
        </p:nvPicPr>
        <p:blipFill>
          <a:blip r:embed="rId2" cstate="email"/>
          <a:srcRect/>
          <a:stretch>
            <a:fillRect/>
          </a:stretch>
        </p:blipFill>
        <p:spPr bwMode="auto">
          <a:xfrm>
            <a:off x="4572000" y="4077072"/>
            <a:ext cx="3649588" cy="2492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a:noFill/>
        </p:spPr>
        <p:txBody>
          <a:bodyPr wrap="square">
            <a:spAutoFit/>
          </a:bodyPr>
          <a:lstStyle/>
          <a:p>
            <a:pPr algn="ctr"/>
            <a:endParaRPr lang="tr-TR" sz="2400" b="1" dirty="0">
              <a:latin typeface="Arial" panose="020B0604020202020204" pitchFamily="34" charset="0"/>
              <a:ea typeface="Times New Roman" panose="02020603050405020304" pitchFamily="18" charset="0"/>
            </a:endParaRPr>
          </a:p>
          <a:p>
            <a:pPr algn="ctr"/>
            <a:endParaRPr lang="tr-TR" sz="2400" b="1" dirty="0">
              <a:latin typeface="Arial" panose="020B0604020202020204" pitchFamily="34" charset="0"/>
              <a:ea typeface="Times New Roman" panose="02020603050405020304" pitchFamily="18" charset="0"/>
            </a:endParaRPr>
          </a:p>
          <a:p>
            <a:pPr algn="ctr"/>
            <a:endParaRPr lang="tr-TR" sz="2400" b="1" dirty="0">
              <a:latin typeface="Arial" panose="020B0604020202020204" pitchFamily="34" charset="0"/>
              <a:ea typeface="Times New Roman" panose="02020603050405020304" pitchFamily="18" charset="0"/>
            </a:endParaRPr>
          </a:p>
          <a:p>
            <a:pPr algn="ctr"/>
            <a:endParaRPr lang="tr-TR" sz="2400" b="1" dirty="0">
              <a:latin typeface="Arial" panose="020B0604020202020204" pitchFamily="34" charset="0"/>
              <a:ea typeface="Times New Roman" panose="02020603050405020304" pitchFamily="18" charset="0"/>
            </a:endParaRPr>
          </a:p>
          <a:p>
            <a:pPr algn="ctr"/>
            <a:endParaRPr lang="tr-TR" sz="2400" b="1" dirty="0">
              <a:latin typeface="Arial" panose="020B0604020202020204" pitchFamily="34" charset="0"/>
              <a:ea typeface="Times New Roman" panose="02020603050405020304" pitchFamily="18" charset="0"/>
            </a:endParaRPr>
          </a:p>
          <a:p>
            <a:pPr algn="ctr"/>
            <a:r>
              <a:rPr lang="tr-TR" sz="2400" b="1" dirty="0">
                <a:latin typeface="Arial" panose="020B0604020202020204" pitchFamily="34" charset="0"/>
                <a:ea typeface="Times New Roman" panose="02020603050405020304" pitchFamily="18" charset="0"/>
              </a:rPr>
              <a:t>NE YAPMALIYIZ?</a:t>
            </a:r>
            <a:endParaRPr lang="en-US" sz="2400" dirty="0">
              <a:latin typeface="Times New Roman" panose="02020603050405020304" pitchFamily="18" charset="0"/>
              <a:ea typeface="Times New Roman" panose="02020603050405020304" pitchFamily="18" charset="0"/>
            </a:endParaRPr>
          </a:p>
          <a:p>
            <a:pPr algn="ctr"/>
            <a:r>
              <a:rPr lang="tr-TR" sz="2400" b="1" dirty="0">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r>
              <a:rPr lang="tr-TR" sz="2400" dirty="0">
                <a:latin typeface="Arial" panose="020B0604020202020204" pitchFamily="34" charset="0"/>
                <a:ea typeface="Times New Roman" panose="02020603050405020304" pitchFamily="18" charset="0"/>
              </a:rPr>
              <a:t>Yaralı – Şiddete maruz kalmış – Tecavüze uğramış – Kaza geçirmiş- Hasta – Olumsuz şartlarda yaşayan hayvan tespit edilmiş ise </a:t>
            </a:r>
            <a:r>
              <a:rPr lang="tr-TR" sz="2400" b="1" dirty="0">
                <a:latin typeface="Times New Roman" panose="02020603050405020304" pitchFamily="18" charset="0"/>
                <a:ea typeface="Times New Roman" panose="02020603050405020304" pitchFamily="18" charset="0"/>
                <a:cs typeface="Times New Roman" panose="02020603050405020304" pitchFamily="18" charset="0"/>
              </a:rPr>
              <a:t>HANGİ</a:t>
            </a:r>
            <a:r>
              <a:rPr lang="tr-TR" sz="2400" dirty="0">
                <a:latin typeface="Arial" panose="020B0604020202020204" pitchFamily="34" charset="0"/>
                <a:ea typeface="Times New Roman" panose="02020603050405020304" pitchFamily="18" charset="0"/>
              </a:rPr>
              <a:t> kuruma </a:t>
            </a:r>
            <a:r>
              <a:rPr lang="tr-TR" sz="2400" b="1" dirty="0">
                <a:latin typeface="Arial" panose="020B0604020202020204" pitchFamily="34" charset="0"/>
                <a:ea typeface="Times New Roman" panose="02020603050405020304" pitchFamily="18" charset="0"/>
              </a:rPr>
              <a:t>HABER </a:t>
            </a:r>
            <a:r>
              <a:rPr lang="tr-TR" sz="2400" dirty="0">
                <a:latin typeface="Arial" panose="020B0604020202020204" pitchFamily="34" charset="0"/>
                <a:ea typeface="Times New Roman" panose="02020603050405020304" pitchFamily="18" charset="0"/>
              </a:rPr>
              <a:t>verilir?</a:t>
            </a:r>
          </a:p>
        </p:txBody>
      </p:sp>
    </p:spTree>
    <p:extLst>
      <p:ext uri="{BB962C8B-B14F-4D97-AF65-F5344CB8AC3E}">
        <p14:creationId xmlns:p14="http://schemas.microsoft.com/office/powerpoint/2010/main" val="87742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0559236"/>
              </p:ext>
            </p:extLst>
          </p:nvPr>
        </p:nvGraphicFramePr>
        <p:xfrm>
          <a:off x="0" y="476671"/>
          <a:ext cx="9144000" cy="5712555"/>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899027">
                <a:tc>
                  <a:txBody>
                    <a:bodyPr/>
                    <a:lstStyle/>
                    <a:p>
                      <a:pPr marL="0" marR="0" algn="ctr">
                        <a:lnSpc>
                          <a:spcPct val="115000"/>
                        </a:lnSpc>
                        <a:spcBef>
                          <a:spcPts val="0"/>
                        </a:spcBef>
                        <a:spcAft>
                          <a:spcPts val="1000"/>
                        </a:spcAft>
                      </a:pPr>
                      <a:r>
                        <a:rPr lang="tr-TR" sz="1200" dirty="0">
                          <a:solidFill>
                            <a:schemeClr val="tx1"/>
                          </a:solidFill>
                          <a:effectLst/>
                        </a:rPr>
                        <a:t> </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ÇEVRE VE ORMAN MÜDÜRLÜĞÜ</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BELEDİYELER</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TARIM VE KÖY İŞLERİ MÜDÜRLÜĞÜ</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POLİS    JANDARMA</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0"/>
                  </a:ext>
                </a:extLst>
              </a:tr>
              <a:tr h="316855">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EVCİL HAYVAN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X</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1"/>
                  </a:ext>
                </a:extLst>
              </a:tr>
              <a:tr h="592787">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SAHİPSİZ HAYVAN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2"/>
                  </a:ext>
                </a:extLst>
              </a:tr>
              <a:tr h="899027">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GÜÇTEN DÜŞMÜŞ HAYVAN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X</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3"/>
                  </a:ext>
                </a:extLst>
              </a:tr>
              <a:tr h="592787">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YABANİ HAYVAN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X</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X</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4"/>
                  </a:ext>
                </a:extLst>
              </a:tr>
              <a:tr h="633711">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EV VE SÜS HAYVANLARI</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5"/>
                  </a:ext>
                </a:extLst>
              </a:tr>
              <a:tr h="592787">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KONTROLLÜ HAYVAN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6"/>
                  </a:ext>
                </a:extLst>
              </a:tr>
              <a:tr h="592787">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DENEY HAYVANI</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X</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7"/>
                  </a:ext>
                </a:extLst>
              </a:tr>
              <a:tr h="592787">
                <a:tc>
                  <a:txBody>
                    <a:bodyPr/>
                    <a:lstStyle/>
                    <a:p>
                      <a:pPr marL="0" marR="0" algn="ctr">
                        <a:lnSpc>
                          <a:spcPct val="115000"/>
                        </a:lnSpc>
                        <a:spcBef>
                          <a:spcPts val="0"/>
                        </a:spcBef>
                        <a:spcAft>
                          <a:spcPts val="1000"/>
                        </a:spcAft>
                      </a:pPr>
                      <a:r>
                        <a:rPr lang="tr-TR" sz="1400" dirty="0">
                          <a:solidFill>
                            <a:schemeClr val="tx1"/>
                          </a:solidFill>
                          <a:effectLst/>
                          <a:latin typeface="Times New Roman" panose="02020603050405020304" pitchFamily="18" charset="0"/>
                          <a:cs typeface="Times New Roman" panose="02020603050405020304" pitchFamily="18" charset="0"/>
                        </a:rPr>
                        <a:t>KESİM HAYVANI</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chemeClr val="tx1"/>
                          </a:solidFill>
                          <a:effectLst/>
                          <a:latin typeface="Times New Roman" panose="02020603050405020304" pitchFamily="18" charset="0"/>
                          <a:cs typeface="Times New Roman" panose="02020603050405020304" pitchFamily="18" charset="0"/>
                        </a:rPr>
                        <a:t>X</a:t>
                      </a:r>
                      <a:endParaRPr lang="en-US"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chemeClr val="tx1"/>
                          </a:solidFill>
                          <a:effectLst/>
                          <a:latin typeface="Times New Roman" panose="02020603050405020304" pitchFamily="18" charset="0"/>
                          <a:cs typeface="Times New Roman" panose="02020603050405020304" pitchFamily="18" charset="0"/>
                        </a:rPr>
                        <a:t>X</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8"/>
                  </a:ext>
                </a:extLst>
              </a:tr>
            </a:tbl>
          </a:graphicData>
        </a:graphic>
      </p:graphicFrame>
      <p:sp>
        <p:nvSpPr>
          <p:cNvPr id="6" name="Rectangle 5"/>
          <p:cNvSpPr/>
          <p:nvPr/>
        </p:nvSpPr>
        <p:spPr>
          <a:xfrm>
            <a:off x="1195562" y="6455339"/>
            <a:ext cx="6752874" cy="417871"/>
          </a:xfrm>
          <a:prstGeom prst="rect">
            <a:avLst/>
          </a:prstGeom>
        </p:spPr>
        <p:txBody>
          <a:bodyPr wrap="none">
            <a:spAutoFit/>
          </a:bodyPr>
          <a:lstStyle/>
          <a:p>
            <a:pPr algn="just">
              <a:lnSpc>
                <a:spcPct val="115000"/>
              </a:lnSpc>
              <a:spcAft>
                <a:spcPts val="1000"/>
              </a:spcAft>
            </a:pPr>
            <a:r>
              <a:rPr lang="tr-TR" sz="2000" b="1" dirty="0">
                <a:latin typeface="Times New Roman" panose="02020603050405020304" pitchFamily="18" charset="0"/>
                <a:cs typeface="Times New Roman" panose="02020603050405020304" pitchFamily="18" charset="0"/>
              </a:rPr>
              <a:t>Tablo: Hayvan grubuna göre ilgili kamu kuruluşları tablosu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3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19833">
            <a:off x="4902538" y="1912342"/>
            <a:ext cx="4235615" cy="3465817"/>
          </a:xfrm>
          <a:prstGeom prst="rect">
            <a:avLst/>
          </a:prstGeom>
        </p:spPr>
      </p:pic>
      <p:sp>
        <p:nvSpPr>
          <p:cNvPr id="4" name="Rectangle 3"/>
          <p:cNvSpPr/>
          <p:nvPr/>
        </p:nvSpPr>
        <p:spPr>
          <a:xfrm>
            <a:off x="-10396" y="116632"/>
            <a:ext cx="6084168" cy="1938992"/>
          </a:xfrm>
          <a:prstGeom prst="rect">
            <a:avLst/>
          </a:prstGeom>
        </p:spPr>
        <p:txBody>
          <a:bodyPr wrap="square">
            <a:spAutoFit/>
          </a:bodyPr>
          <a:lstStyle/>
          <a:p>
            <a:pPr marL="342900" indent="-342900">
              <a:buFont typeface="Wingdings" panose="05000000000000000000" pitchFamily="2" charset="2"/>
              <a:buChar char="ü"/>
            </a:pPr>
            <a:r>
              <a:rPr lang="tr-TR" sz="2400" b="1" dirty="0">
                <a:latin typeface="Arial" panose="020B0604020202020204" pitchFamily="34" charset="0"/>
                <a:ea typeface="Times New Roman" panose="02020603050405020304" pitchFamily="18" charset="0"/>
              </a:rPr>
              <a:t>İl Çevre ve Orman Müdürlükleri: </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tr-TR" sz="2400" dirty="0">
                <a:latin typeface="Arial" panose="020B0604020202020204" pitchFamily="34" charset="0"/>
                <a:ea typeface="Times New Roman" panose="02020603050405020304" pitchFamily="18" charset="0"/>
              </a:rPr>
              <a:t>Her ilde bulunan müdürlükler 5199 sayılı Hayvanları Koruma Kanunun yürütülmesinden birinci derecede sorumludur.</a:t>
            </a:r>
          </a:p>
        </p:txBody>
      </p:sp>
      <p:sp>
        <p:nvSpPr>
          <p:cNvPr id="3" name="Rectangle 2"/>
          <p:cNvSpPr/>
          <p:nvPr/>
        </p:nvSpPr>
        <p:spPr>
          <a:xfrm>
            <a:off x="0" y="2254345"/>
            <a:ext cx="5796136" cy="2677656"/>
          </a:xfrm>
          <a:prstGeom prst="rect">
            <a:avLst/>
          </a:prstGeom>
        </p:spPr>
        <p:txBody>
          <a:bodyPr wrap="square">
            <a:spAutoFit/>
          </a:bodyPr>
          <a:lstStyle/>
          <a:p>
            <a:pPr marL="342900" indent="-342900">
              <a:buFont typeface="Wingdings" panose="05000000000000000000" pitchFamily="2" charset="2"/>
              <a:buChar char="ü"/>
            </a:pPr>
            <a:r>
              <a:rPr lang="tr-TR" sz="2400" b="1" dirty="0"/>
              <a:t>Belediyeler:</a:t>
            </a:r>
            <a:endParaRPr lang="en-US" sz="2400" dirty="0"/>
          </a:p>
          <a:p>
            <a:pPr marL="342900" indent="-342900">
              <a:buFont typeface="Arial" panose="020B0604020202020204" pitchFamily="34" charset="0"/>
              <a:buChar char="•"/>
            </a:pPr>
            <a:r>
              <a:rPr lang="tr-TR" sz="2400" dirty="0"/>
              <a:t>Bulunduğu yerleşim yerinde bakımevi açmak zorundadır.</a:t>
            </a:r>
            <a:endParaRPr lang="en-US" sz="2400" dirty="0"/>
          </a:p>
          <a:p>
            <a:pPr marL="342900" indent="-342900">
              <a:buFont typeface="Arial" panose="020B0604020202020204" pitchFamily="34" charset="0"/>
              <a:buChar char="•"/>
            </a:pPr>
            <a:r>
              <a:rPr lang="tr-TR" sz="2400" dirty="0"/>
              <a:t>Sahipsiz hayvanları kayıt altına almak, aşılatmak, </a:t>
            </a:r>
            <a:r>
              <a:rPr lang="tr-TR" sz="2400" dirty="0" err="1"/>
              <a:t>rehabilite</a:t>
            </a:r>
            <a:r>
              <a:rPr lang="tr-TR" sz="2400" dirty="0"/>
              <a:t> etmek, tekrar alındığı yere bırakmaktan sorumludur.</a:t>
            </a:r>
          </a:p>
        </p:txBody>
      </p:sp>
      <p:sp>
        <p:nvSpPr>
          <p:cNvPr id="5" name="Rectangle 4"/>
          <p:cNvSpPr/>
          <p:nvPr/>
        </p:nvSpPr>
        <p:spPr>
          <a:xfrm>
            <a:off x="0" y="4993283"/>
            <a:ext cx="4572000" cy="1200329"/>
          </a:xfrm>
          <a:prstGeom prst="rect">
            <a:avLst/>
          </a:prstGeom>
        </p:spPr>
        <p:txBody>
          <a:bodyPr>
            <a:spAutoFit/>
          </a:bodyPr>
          <a:lstStyle/>
          <a:p>
            <a:pPr marL="342900" indent="-342900">
              <a:buFont typeface="Wingdings" panose="05000000000000000000" pitchFamily="2" charset="2"/>
              <a:buChar char="ü"/>
            </a:pPr>
            <a:r>
              <a:rPr lang="tr-TR" sz="2400" b="1" dirty="0"/>
              <a:t>İl Hayvan Koruma Kurulu:</a:t>
            </a:r>
            <a:endParaRPr lang="en-US" sz="2400" dirty="0"/>
          </a:p>
          <a:p>
            <a:pPr marL="342900" indent="-342900">
              <a:buFont typeface="Arial" panose="020B0604020202020204" pitchFamily="34" charset="0"/>
              <a:buChar char="•"/>
            </a:pPr>
            <a:r>
              <a:rPr lang="tr-TR" sz="2400" dirty="0"/>
              <a:t>Kanunla her şehirde kurulmak zorundadır.</a:t>
            </a:r>
            <a:endParaRPr lang="en-US" sz="2400" dirty="0"/>
          </a:p>
        </p:txBody>
      </p:sp>
    </p:spTree>
    <p:extLst>
      <p:ext uri="{BB962C8B-B14F-4D97-AF65-F5344CB8AC3E}">
        <p14:creationId xmlns:p14="http://schemas.microsoft.com/office/powerpoint/2010/main" val="6818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73099">
            <a:off x="6040349" y="1514580"/>
            <a:ext cx="3414647" cy="4647371"/>
          </a:xfrm>
          <a:prstGeom prst="rect">
            <a:avLst/>
          </a:prstGeom>
        </p:spPr>
      </p:pic>
      <p:sp>
        <p:nvSpPr>
          <p:cNvPr id="4" name="Rectangle 3"/>
          <p:cNvSpPr/>
          <p:nvPr/>
        </p:nvSpPr>
        <p:spPr>
          <a:xfrm>
            <a:off x="0" y="1243787"/>
            <a:ext cx="5724128" cy="5324535"/>
          </a:xfrm>
          <a:prstGeom prst="rect">
            <a:avLst/>
          </a:prstGeom>
        </p:spPr>
        <p:txBody>
          <a:bodyPr wrap="square">
            <a:spAutoFit/>
          </a:bodyPr>
          <a:lstStyle/>
          <a:p>
            <a:r>
              <a:rPr lang="en-US" sz="2000" dirty="0" err="1"/>
              <a:t>Yasaklanan</a:t>
            </a:r>
            <a:r>
              <a:rPr lang="en-US" sz="2000" dirty="0"/>
              <a:t> </a:t>
            </a:r>
            <a:r>
              <a:rPr lang="en-US" sz="2000" dirty="0" err="1"/>
              <a:t>fiiller</a:t>
            </a:r>
            <a:r>
              <a:rPr lang="en-US" sz="2000" dirty="0"/>
              <a:t> </a:t>
            </a:r>
            <a:r>
              <a:rPr lang="en-US" sz="2000" dirty="0" err="1"/>
              <a:t>arasında</a:t>
            </a:r>
            <a:r>
              <a:rPr lang="tr-TR" sz="2000" dirty="0"/>
              <a:t>:</a:t>
            </a:r>
          </a:p>
          <a:p>
            <a:r>
              <a:rPr lang="en-US" sz="2000" dirty="0"/>
              <a:t> </a:t>
            </a:r>
            <a:endParaRPr lang="tr-TR" sz="2000" i="1" dirty="0"/>
          </a:p>
          <a:p>
            <a:pPr marL="342900" indent="-342900">
              <a:buFont typeface="Wingdings" panose="05000000000000000000" pitchFamily="2" charset="2"/>
              <a:buChar char="ü"/>
            </a:pPr>
            <a:r>
              <a:rPr lang="en-US" sz="2000" i="1" dirty="0" err="1"/>
              <a:t>hayvanlara</a:t>
            </a:r>
            <a:r>
              <a:rPr lang="en-US" sz="2000" i="1" dirty="0"/>
              <a:t> </a:t>
            </a:r>
            <a:r>
              <a:rPr lang="en-US" sz="2000" i="1" dirty="0" err="1"/>
              <a:t>kasıtlı</a:t>
            </a:r>
            <a:r>
              <a:rPr lang="en-US" sz="2000" i="1" dirty="0"/>
              <a:t> </a:t>
            </a:r>
            <a:r>
              <a:rPr lang="en-US" sz="2000" i="1" dirty="0" err="1"/>
              <a:t>olarak</a:t>
            </a:r>
            <a:r>
              <a:rPr lang="tr-TR" sz="2000" i="1" dirty="0"/>
              <a:t> </a:t>
            </a:r>
            <a:r>
              <a:rPr lang="en-US" sz="2000" i="1" dirty="0" err="1"/>
              <a:t>kötü</a:t>
            </a:r>
            <a:r>
              <a:rPr lang="en-US" sz="2000" i="1" dirty="0"/>
              <a:t> </a:t>
            </a:r>
            <a:r>
              <a:rPr lang="en-US" sz="2000" i="1" dirty="0" err="1"/>
              <a:t>davranmak</a:t>
            </a:r>
            <a:r>
              <a:rPr lang="en-US" sz="2000" i="1" dirty="0"/>
              <a:t>, </a:t>
            </a:r>
            <a:r>
              <a:rPr lang="en-US" sz="2000" i="1" dirty="0" err="1"/>
              <a:t>acımasız</a:t>
            </a:r>
            <a:r>
              <a:rPr lang="en-US" sz="2000" i="1" dirty="0"/>
              <a:t> </a:t>
            </a:r>
            <a:r>
              <a:rPr lang="en-US" sz="2000" i="1" dirty="0" err="1"/>
              <a:t>ve</a:t>
            </a:r>
            <a:r>
              <a:rPr lang="en-US" sz="2000" i="1" dirty="0"/>
              <a:t> </a:t>
            </a:r>
            <a:r>
              <a:rPr lang="en-US" sz="2000" i="1" dirty="0" err="1"/>
              <a:t>zalimce</a:t>
            </a:r>
            <a:r>
              <a:rPr lang="en-US" sz="2000" i="1" dirty="0"/>
              <a:t> </a:t>
            </a:r>
            <a:r>
              <a:rPr lang="en-US" sz="2000" i="1" dirty="0" err="1"/>
              <a:t>işlem</a:t>
            </a:r>
            <a:r>
              <a:rPr lang="en-US" sz="2000" i="1" dirty="0"/>
              <a:t> </a:t>
            </a:r>
            <a:r>
              <a:rPr lang="en-US" sz="2000" i="1" dirty="0" err="1"/>
              <a:t>yapmak</a:t>
            </a:r>
            <a:r>
              <a:rPr lang="en-US" sz="2000" i="1" dirty="0"/>
              <a:t>,</a:t>
            </a:r>
            <a:r>
              <a:rPr lang="tr-TR" sz="2000" i="1" dirty="0"/>
              <a:t> </a:t>
            </a:r>
            <a:r>
              <a:rPr lang="en-US" sz="2000" i="1" dirty="0" err="1"/>
              <a:t>dövmek</a:t>
            </a:r>
            <a:r>
              <a:rPr lang="en-US" sz="2000" i="1" dirty="0"/>
              <a:t>,</a:t>
            </a:r>
            <a:endParaRPr lang="tr-TR" sz="2000" i="1" dirty="0"/>
          </a:p>
          <a:p>
            <a:pPr marL="342900" indent="-342900">
              <a:buFont typeface="Wingdings" panose="05000000000000000000" pitchFamily="2" charset="2"/>
              <a:buChar char="ü"/>
            </a:pPr>
            <a:r>
              <a:rPr lang="en-US" sz="2000" i="1" dirty="0" err="1"/>
              <a:t>aç</a:t>
            </a:r>
            <a:r>
              <a:rPr lang="en-US" sz="2000" i="1" dirty="0"/>
              <a:t> </a:t>
            </a:r>
            <a:r>
              <a:rPr lang="en-US" sz="2000" i="1" dirty="0" err="1"/>
              <a:t>ve</a:t>
            </a:r>
            <a:r>
              <a:rPr lang="en-US" sz="2000" i="1" dirty="0"/>
              <a:t> </a:t>
            </a:r>
            <a:r>
              <a:rPr lang="en-US" sz="2000" i="1" dirty="0" err="1"/>
              <a:t>susuz</a:t>
            </a:r>
            <a:r>
              <a:rPr lang="en-US" sz="2000" i="1" dirty="0"/>
              <a:t> </a:t>
            </a:r>
            <a:r>
              <a:rPr lang="en-US" sz="2000" i="1" dirty="0" err="1"/>
              <a:t>bırakmak</a:t>
            </a:r>
            <a:r>
              <a:rPr lang="en-US" sz="2000" i="1" dirty="0"/>
              <a:t>, </a:t>
            </a:r>
            <a:endParaRPr lang="tr-TR" sz="2000" i="1" dirty="0"/>
          </a:p>
          <a:p>
            <a:pPr marL="342900" indent="-342900">
              <a:buFont typeface="Wingdings" panose="05000000000000000000" pitchFamily="2" charset="2"/>
              <a:buChar char="ü"/>
            </a:pPr>
            <a:r>
              <a:rPr lang="en-US" sz="2000" i="1" dirty="0" err="1"/>
              <a:t>aşırı</a:t>
            </a:r>
            <a:r>
              <a:rPr lang="en-US" sz="2000" i="1" dirty="0"/>
              <a:t> </a:t>
            </a:r>
            <a:r>
              <a:rPr lang="en-US" sz="2000" i="1" dirty="0" err="1"/>
              <a:t>soğuğa</a:t>
            </a:r>
            <a:r>
              <a:rPr lang="en-US" sz="2000" i="1" dirty="0"/>
              <a:t> </a:t>
            </a:r>
            <a:r>
              <a:rPr lang="en-US" sz="2000" i="1" dirty="0" err="1"/>
              <a:t>ve</a:t>
            </a:r>
            <a:r>
              <a:rPr lang="en-US" sz="2000" i="1" dirty="0"/>
              <a:t> </a:t>
            </a:r>
            <a:r>
              <a:rPr lang="en-US" sz="2000" i="1" dirty="0" err="1"/>
              <a:t>sıcağa</a:t>
            </a:r>
            <a:r>
              <a:rPr lang="tr-TR" sz="2000" i="1" dirty="0"/>
              <a:t> </a:t>
            </a:r>
            <a:r>
              <a:rPr lang="en-US" sz="2000" i="1" dirty="0" err="1"/>
              <a:t>maruz</a:t>
            </a:r>
            <a:r>
              <a:rPr lang="en-US" sz="2000" i="1" dirty="0"/>
              <a:t> </a:t>
            </a:r>
            <a:r>
              <a:rPr lang="en-US" sz="2000" i="1" dirty="0" err="1"/>
              <a:t>bırakmak</a:t>
            </a:r>
            <a:r>
              <a:rPr lang="en-US" sz="2000" i="1" dirty="0"/>
              <a:t>, </a:t>
            </a:r>
            <a:r>
              <a:rPr lang="en-US" sz="2000" i="1" dirty="0" err="1"/>
              <a:t>bakımlarını</a:t>
            </a:r>
            <a:r>
              <a:rPr lang="en-US" sz="2000" i="1" dirty="0"/>
              <a:t> </a:t>
            </a:r>
            <a:r>
              <a:rPr lang="en-US" sz="2000" i="1" dirty="0" err="1"/>
              <a:t>ihmal</a:t>
            </a:r>
            <a:r>
              <a:rPr lang="en-US" sz="2000" i="1" dirty="0"/>
              <a:t> </a:t>
            </a:r>
            <a:r>
              <a:rPr lang="en-US" sz="2000" i="1" dirty="0" err="1"/>
              <a:t>etmek</a:t>
            </a:r>
            <a:r>
              <a:rPr lang="en-US" sz="2000" i="1" dirty="0"/>
              <a:t>, </a:t>
            </a:r>
            <a:endParaRPr lang="tr-TR" sz="2000" i="1" dirty="0"/>
          </a:p>
          <a:p>
            <a:pPr marL="342900" indent="-342900">
              <a:buFont typeface="Wingdings" panose="05000000000000000000" pitchFamily="2" charset="2"/>
              <a:buChar char="ü"/>
            </a:pPr>
            <a:r>
              <a:rPr lang="en-US" sz="2000" i="1" dirty="0" err="1"/>
              <a:t>fiziksel</a:t>
            </a:r>
            <a:r>
              <a:rPr lang="en-US" sz="2000" i="1" dirty="0"/>
              <a:t> </a:t>
            </a:r>
            <a:r>
              <a:rPr lang="en-US" sz="2000" i="1" dirty="0" err="1"/>
              <a:t>ve</a:t>
            </a:r>
            <a:r>
              <a:rPr lang="tr-TR" sz="2000" i="1" dirty="0"/>
              <a:t> </a:t>
            </a:r>
            <a:r>
              <a:rPr lang="en-US" sz="2000" i="1" dirty="0" err="1"/>
              <a:t>psikolojik</a:t>
            </a:r>
            <a:r>
              <a:rPr lang="en-US" sz="2000" i="1" dirty="0"/>
              <a:t> </a:t>
            </a:r>
            <a:r>
              <a:rPr lang="en-US" sz="2000" i="1" dirty="0" err="1"/>
              <a:t>acı</a:t>
            </a:r>
            <a:r>
              <a:rPr lang="en-US" sz="2000" i="1" dirty="0"/>
              <a:t> </a:t>
            </a:r>
            <a:r>
              <a:rPr lang="en-US" sz="2000" i="1" dirty="0" err="1"/>
              <a:t>çektirmek</a:t>
            </a:r>
            <a:r>
              <a:rPr lang="tr-TR" sz="2000" i="1" dirty="0"/>
              <a:t>,</a:t>
            </a:r>
            <a:endParaRPr lang="tr-TR" sz="2000" dirty="0"/>
          </a:p>
          <a:p>
            <a:pPr marL="342900" indent="-342900">
              <a:buFont typeface="Wingdings" panose="05000000000000000000" pitchFamily="2" charset="2"/>
              <a:buChar char="ü"/>
            </a:pPr>
            <a:r>
              <a:rPr lang="tr-TR" sz="2000" dirty="0" err="1"/>
              <a:t>h</a:t>
            </a:r>
            <a:r>
              <a:rPr lang="en-US" sz="2000" dirty="0" err="1"/>
              <a:t>ayvanı</a:t>
            </a:r>
            <a:r>
              <a:rPr lang="en-US" sz="2000" dirty="0"/>
              <a:t> </a:t>
            </a:r>
            <a:r>
              <a:rPr lang="en-US" sz="2000" dirty="0" err="1"/>
              <a:t>gücünü</a:t>
            </a:r>
            <a:r>
              <a:rPr lang="tr-TR" sz="2000" dirty="0"/>
              <a:t> </a:t>
            </a:r>
            <a:r>
              <a:rPr lang="en-US" sz="2000" dirty="0" err="1"/>
              <a:t>aşan</a:t>
            </a:r>
            <a:r>
              <a:rPr lang="en-US" sz="2000" dirty="0"/>
              <a:t> </a:t>
            </a:r>
            <a:r>
              <a:rPr lang="en-US" sz="2000" dirty="0" err="1"/>
              <a:t>fiillere</a:t>
            </a:r>
            <a:r>
              <a:rPr lang="en-US" sz="2000" dirty="0"/>
              <a:t> </a:t>
            </a:r>
            <a:r>
              <a:rPr lang="en-US" sz="2000" dirty="0" err="1"/>
              <a:t>zorlamak</a:t>
            </a:r>
            <a:r>
              <a:rPr lang="tr-TR" sz="2000" dirty="0"/>
              <a:t>,</a:t>
            </a:r>
            <a:r>
              <a:rPr lang="en-US" sz="2000" dirty="0"/>
              <a:t> </a:t>
            </a:r>
            <a:endParaRPr lang="tr-TR" sz="2000" dirty="0"/>
          </a:p>
          <a:p>
            <a:pPr marL="342900" indent="-342900">
              <a:buFont typeface="Wingdings" panose="05000000000000000000" pitchFamily="2" charset="2"/>
              <a:buChar char="ü"/>
            </a:pPr>
            <a:r>
              <a:rPr lang="en-US" sz="2000" dirty="0" err="1"/>
              <a:t>eğitim</a:t>
            </a:r>
            <a:r>
              <a:rPr lang="en-US" sz="2000" dirty="0"/>
              <a:t> </a:t>
            </a:r>
            <a:r>
              <a:rPr lang="en-US" sz="2000" dirty="0" err="1"/>
              <a:t>almamış</a:t>
            </a:r>
            <a:r>
              <a:rPr lang="en-US" sz="2000" dirty="0"/>
              <a:t> </a:t>
            </a:r>
            <a:r>
              <a:rPr lang="en-US" sz="2000" dirty="0" err="1"/>
              <a:t>ve</a:t>
            </a:r>
            <a:r>
              <a:rPr lang="en-US" sz="2000" dirty="0"/>
              <a:t> </a:t>
            </a:r>
            <a:r>
              <a:rPr lang="en-US" sz="2000" dirty="0" err="1"/>
              <a:t>onaltı</a:t>
            </a:r>
            <a:r>
              <a:rPr lang="tr-TR" sz="2000" dirty="0"/>
              <a:t> </a:t>
            </a:r>
            <a:r>
              <a:rPr lang="en-US" sz="2000" dirty="0" err="1"/>
              <a:t>yaşından</a:t>
            </a:r>
            <a:r>
              <a:rPr lang="en-US" sz="2000" dirty="0"/>
              <a:t> </a:t>
            </a:r>
            <a:r>
              <a:rPr lang="en-US" sz="2000" dirty="0" err="1"/>
              <a:t>küçük</a:t>
            </a:r>
            <a:r>
              <a:rPr lang="en-US" sz="2000" dirty="0"/>
              <a:t> </a:t>
            </a:r>
            <a:r>
              <a:rPr lang="en-US" sz="2000" dirty="0" err="1"/>
              <a:t>kişilere</a:t>
            </a:r>
            <a:r>
              <a:rPr lang="en-US" sz="2000" dirty="0"/>
              <a:t> </a:t>
            </a:r>
            <a:r>
              <a:rPr lang="en-US" sz="2000" dirty="0" err="1"/>
              <a:t>ev</a:t>
            </a:r>
            <a:r>
              <a:rPr lang="en-US" sz="2000" dirty="0"/>
              <a:t> </a:t>
            </a:r>
            <a:r>
              <a:rPr lang="en-US" sz="2000" dirty="0" err="1"/>
              <a:t>ve</a:t>
            </a:r>
            <a:r>
              <a:rPr lang="en-US" sz="2000" dirty="0"/>
              <a:t> </a:t>
            </a:r>
            <a:r>
              <a:rPr lang="en-US" sz="2000" dirty="0" err="1"/>
              <a:t>süs</a:t>
            </a:r>
            <a:r>
              <a:rPr lang="en-US" sz="2000" dirty="0"/>
              <a:t> </a:t>
            </a:r>
            <a:r>
              <a:rPr lang="en-US" sz="2000" dirty="0" err="1"/>
              <a:t>hayvanı</a:t>
            </a:r>
            <a:r>
              <a:rPr lang="en-US" sz="2000" dirty="0"/>
              <a:t> </a:t>
            </a:r>
            <a:r>
              <a:rPr lang="en-US" sz="2000" dirty="0" err="1"/>
              <a:t>satmak</a:t>
            </a:r>
            <a:r>
              <a:rPr lang="tr-TR" sz="2000" dirty="0"/>
              <a:t>,</a:t>
            </a:r>
            <a:r>
              <a:rPr lang="en-US" sz="2000" dirty="0"/>
              <a:t> </a:t>
            </a:r>
            <a:endParaRPr lang="tr-TR" sz="2000" dirty="0"/>
          </a:p>
          <a:p>
            <a:pPr marL="342900" indent="-342900">
              <a:buFont typeface="Wingdings" panose="05000000000000000000" pitchFamily="2" charset="2"/>
              <a:buChar char="ü"/>
            </a:pPr>
            <a:r>
              <a:rPr lang="tr-TR" sz="2000" dirty="0" err="1"/>
              <a:t>h</a:t>
            </a:r>
            <a:r>
              <a:rPr lang="en-US" sz="2000" dirty="0" err="1"/>
              <a:t>ayvanları</a:t>
            </a:r>
            <a:r>
              <a:rPr lang="tr-TR" sz="2000" dirty="0"/>
              <a:t> </a:t>
            </a:r>
            <a:r>
              <a:rPr lang="en-US" sz="2000" dirty="0"/>
              <a:t>hasta, </a:t>
            </a:r>
            <a:r>
              <a:rPr lang="en-US" sz="2000" dirty="0" err="1"/>
              <a:t>ileri</a:t>
            </a:r>
            <a:r>
              <a:rPr lang="en-US" sz="2000" dirty="0"/>
              <a:t> </a:t>
            </a:r>
            <a:r>
              <a:rPr lang="en-US" sz="2000" dirty="0" err="1"/>
              <a:t>gebe</a:t>
            </a:r>
            <a:r>
              <a:rPr lang="en-US" sz="2000" dirty="0"/>
              <a:t> </a:t>
            </a:r>
            <a:r>
              <a:rPr lang="en-US" sz="2000" dirty="0" err="1"/>
              <a:t>ve</a:t>
            </a:r>
            <a:r>
              <a:rPr lang="en-US" sz="2000" dirty="0"/>
              <a:t> </a:t>
            </a:r>
            <a:r>
              <a:rPr lang="en-US" sz="2000" dirty="0" err="1"/>
              <a:t>yeni</a:t>
            </a:r>
            <a:r>
              <a:rPr lang="en-US" sz="2000" dirty="0"/>
              <a:t> </a:t>
            </a:r>
            <a:r>
              <a:rPr lang="en-US" sz="2000" dirty="0" err="1"/>
              <a:t>ana</a:t>
            </a:r>
            <a:r>
              <a:rPr lang="en-US" sz="2000" dirty="0"/>
              <a:t> </a:t>
            </a:r>
            <a:r>
              <a:rPr lang="en-US" sz="2000" dirty="0" err="1"/>
              <a:t>iken</a:t>
            </a:r>
            <a:r>
              <a:rPr lang="en-US" sz="2000" dirty="0"/>
              <a:t> </a:t>
            </a:r>
            <a:r>
              <a:rPr lang="en-US" sz="2000" dirty="0" err="1"/>
              <a:t>çalıştırmak</a:t>
            </a:r>
            <a:r>
              <a:rPr lang="en-US" sz="2000" dirty="0"/>
              <a:t>,</a:t>
            </a:r>
          </a:p>
          <a:p>
            <a:pPr marL="342900" indent="-342900">
              <a:buFont typeface="Wingdings" panose="05000000000000000000" pitchFamily="2" charset="2"/>
              <a:buChar char="ü"/>
            </a:pPr>
            <a:r>
              <a:rPr lang="en-US" sz="2000" dirty="0" err="1"/>
              <a:t>uygun</a:t>
            </a:r>
            <a:r>
              <a:rPr lang="en-US" sz="2000" dirty="0"/>
              <a:t> </a:t>
            </a:r>
            <a:r>
              <a:rPr lang="en-US" sz="2000" dirty="0" err="1"/>
              <a:t>olmayan</a:t>
            </a:r>
            <a:r>
              <a:rPr lang="en-US" sz="2000" dirty="0"/>
              <a:t> </a:t>
            </a:r>
            <a:r>
              <a:rPr lang="en-US" sz="2000" dirty="0" err="1"/>
              <a:t>koşullarda</a:t>
            </a:r>
            <a:r>
              <a:rPr lang="en-US" sz="2000" dirty="0"/>
              <a:t> </a:t>
            </a:r>
            <a:r>
              <a:rPr lang="en-US" sz="2000" dirty="0" err="1"/>
              <a:t>barındırmak</a:t>
            </a:r>
            <a:r>
              <a:rPr lang="tr-TR" sz="2000" dirty="0"/>
              <a:t>…</a:t>
            </a:r>
          </a:p>
          <a:p>
            <a:pPr marL="342900" indent="-342900">
              <a:buFont typeface="Wingdings" panose="05000000000000000000" pitchFamily="2" charset="2"/>
              <a:buChar char="ü"/>
            </a:pPr>
            <a:endParaRPr lang="en-US" sz="2000" dirty="0"/>
          </a:p>
          <a:p>
            <a:r>
              <a:rPr lang="tr-TR" sz="2000" dirty="0"/>
              <a:t>gibi fiiller vardır</a:t>
            </a:r>
            <a:r>
              <a:rPr lang="en-US" sz="2000" dirty="0"/>
              <a:t>.</a:t>
            </a:r>
          </a:p>
        </p:txBody>
      </p:sp>
      <p:sp>
        <p:nvSpPr>
          <p:cNvPr id="3" name="Rectangle 2"/>
          <p:cNvSpPr/>
          <p:nvPr/>
        </p:nvSpPr>
        <p:spPr>
          <a:xfrm>
            <a:off x="0" y="281068"/>
            <a:ext cx="8460432" cy="523220"/>
          </a:xfrm>
          <a:prstGeom prst="rect">
            <a:avLst/>
          </a:prstGeom>
        </p:spPr>
        <p:txBody>
          <a:bodyPr wrap="square">
            <a:spAutoFit/>
          </a:bodyPr>
          <a:lstStyle/>
          <a:p>
            <a:r>
              <a:rPr lang="en-US" sz="2800" b="1" dirty="0" err="1"/>
              <a:t>Hayvanları</a:t>
            </a:r>
            <a:r>
              <a:rPr lang="tr-TR" sz="2800" b="1" dirty="0"/>
              <a:t> </a:t>
            </a:r>
            <a:r>
              <a:rPr lang="en-US" sz="2800" b="1" dirty="0" err="1"/>
              <a:t>Koruma</a:t>
            </a:r>
            <a:r>
              <a:rPr lang="en-US" sz="2800" b="1" dirty="0"/>
              <a:t> </a:t>
            </a:r>
            <a:r>
              <a:rPr lang="en-US" sz="2800" b="1" dirty="0" err="1"/>
              <a:t>Kanunu</a:t>
            </a:r>
            <a:r>
              <a:rPr lang="tr-TR" sz="2800" b="1" dirty="0"/>
              <a:t> Çerçevesinde;</a:t>
            </a:r>
            <a:endParaRPr lang="tr-TR" sz="2800" b="1" dirty="0">
              <a:latin typeface="Calibri" panose="020F0502020204030204" pitchFamily="34" charset="0"/>
            </a:endParaRPr>
          </a:p>
        </p:txBody>
      </p:sp>
    </p:spTree>
    <p:extLst>
      <p:ext uri="{BB962C8B-B14F-4D97-AF65-F5344CB8AC3E}">
        <p14:creationId xmlns:p14="http://schemas.microsoft.com/office/powerpoint/2010/main" val="10619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16869">
            <a:off x="5247065" y="1815250"/>
            <a:ext cx="4034290" cy="3124333"/>
          </a:xfrm>
          <a:prstGeom prst="rect">
            <a:avLst/>
          </a:prstGeom>
        </p:spPr>
      </p:pic>
      <p:sp>
        <p:nvSpPr>
          <p:cNvPr id="4" name="TextBox 3"/>
          <p:cNvSpPr txBox="1"/>
          <p:nvPr/>
        </p:nvSpPr>
        <p:spPr>
          <a:xfrm>
            <a:off x="0" y="1196752"/>
            <a:ext cx="6084168" cy="5078313"/>
          </a:xfrm>
          <a:prstGeom prst="rect">
            <a:avLst/>
          </a:prstGeom>
          <a:noFill/>
        </p:spPr>
        <p:txBody>
          <a:bodyPr wrap="square" rtlCol="0">
            <a:spAutoFit/>
          </a:bodyPr>
          <a:lstStyle/>
          <a:p>
            <a:r>
              <a:rPr lang="tr-TR" dirty="0"/>
              <a:t>HAYVANLARIN KORUNMASI İÇİN NELER YAPALIM</a:t>
            </a:r>
          </a:p>
          <a:p>
            <a:endParaRPr lang="tr-TR" dirty="0"/>
          </a:p>
          <a:p>
            <a:pPr marL="285750" indent="-285750">
              <a:buFont typeface="Wingdings" panose="05000000000000000000" pitchFamily="2" charset="2"/>
              <a:buChar char="ü"/>
            </a:pPr>
            <a:r>
              <a:rPr lang="tr-TR" dirty="0"/>
              <a:t>Bakımını üstlendiğimiz hayvanların yiyeceklerini, içeceklerini düzenli verelim. Aşılarını zamanında yaptıralım.</a:t>
            </a:r>
          </a:p>
          <a:p>
            <a:pPr marL="285750" indent="-285750">
              <a:buFont typeface="Wingdings" panose="05000000000000000000" pitchFamily="2" charset="2"/>
              <a:buChar char="ü"/>
            </a:pPr>
            <a:r>
              <a:rPr lang="tr-TR" dirty="0"/>
              <a:t>Hayvanlara eziyet edilmesi insanlıkla bağdaşmaz. Öte yandan bu davranış yasalarımıza göre suçtur. Bu suçu işleyenleri uyaralım. Gerekli mercilere şikayet edelim. </a:t>
            </a:r>
          </a:p>
          <a:p>
            <a:pPr marL="285750" indent="-285750">
              <a:buFont typeface="Wingdings" panose="05000000000000000000" pitchFamily="2" charset="2"/>
              <a:buChar char="ü"/>
            </a:pPr>
            <a:r>
              <a:rPr lang="tr-TR" dirty="0"/>
              <a:t>Kuşların, karıncaların yuvalarını bozmayalım. Avlanma mevsimi dışında kesinlikle av hayvanlarını avlamayalım.</a:t>
            </a:r>
          </a:p>
          <a:p>
            <a:pPr marL="285750" indent="-285750">
              <a:buFont typeface="Wingdings" panose="05000000000000000000" pitchFamily="2" charset="2"/>
              <a:buChar char="ü"/>
            </a:pPr>
            <a:r>
              <a:rPr lang="tr-TR" dirty="0"/>
              <a:t>Hayvanları korkutmayalım, ürkütmeyelim. Onlara şakadan da olsa eziyet etmeyelim.</a:t>
            </a:r>
          </a:p>
          <a:p>
            <a:pPr marL="285750" indent="-285750">
              <a:buFont typeface="Wingdings" panose="05000000000000000000" pitchFamily="2" charset="2"/>
              <a:buChar char="ü"/>
            </a:pPr>
            <a:r>
              <a:rPr lang="tr-TR" dirty="0"/>
              <a:t>Bakamayacağımız hayvanları eve almayalım.</a:t>
            </a:r>
          </a:p>
          <a:p>
            <a:pPr marL="285750" indent="-285750">
              <a:buFont typeface="Wingdings" panose="05000000000000000000" pitchFamily="2" charset="2"/>
              <a:buChar char="ü"/>
            </a:pPr>
            <a:r>
              <a:rPr lang="tr-TR" dirty="0"/>
              <a:t>Yiyecek artıklarımızı, özellikle ekmeği, çöplüğe atacağımıza yakınımızda bulunan hayvan besleyicilerine verelim.</a:t>
            </a:r>
            <a:endParaRPr lang="en-US" dirty="0"/>
          </a:p>
        </p:txBody>
      </p:sp>
      <p:sp>
        <p:nvSpPr>
          <p:cNvPr id="3" name="Rectangle 2"/>
          <p:cNvSpPr/>
          <p:nvPr/>
        </p:nvSpPr>
        <p:spPr>
          <a:xfrm>
            <a:off x="0" y="260648"/>
            <a:ext cx="3507692" cy="523220"/>
          </a:xfrm>
          <a:prstGeom prst="rect">
            <a:avLst/>
          </a:prstGeom>
        </p:spPr>
        <p:txBody>
          <a:bodyPr wrap="none">
            <a:spAutoFit/>
          </a:bodyPr>
          <a:lstStyle/>
          <a:p>
            <a:r>
              <a:rPr lang="tr-TR" sz="2800" b="1" dirty="0"/>
              <a:t>Biz Ne Yapabiliriz ?</a:t>
            </a:r>
          </a:p>
        </p:txBody>
      </p:sp>
    </p:spTree>
    <p:extLst>
      <p:ext uri="{BB962C8B-B14F-4D97-AF65-F5344CB8AC3E}">
        <p14:creationId xmlns:p14="http://schemas.microsoft.com/office/powerpoint/2010/main" val="13711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err="1">
                <a:latin typeface="+mj-lt"/>
              </a:rPr>
              <a:t>Change</a:t>
            </a:r>
            <a:r>
              <a:rPr lang="tr-TR" dirty="0">
                <a:latin typeface="+mj-lt"/>
              </a:rPr>
              <a:t>.org dünya çapında her konuda imza kampanyalarının olduğu bir sitedir.</a:t>
            </a:r>
          </a:p>
          <a:p>
            <a:r>
              <a:rPr lang="tr-TR" dirty="0">
                <a:latin typeface="+mj-lt"/>
              </a:rPr>
              <a:t>Türkiye’de 57 tane imza kampanyası başlatılmıştır. Yalnızca 3 tanesi başarılı olmuştur.</a:t>
            </a:r>
          </a:p>
          <a:p>
            <a:r>
              <a:rPr lang="tr-TR" dirty="0">
                <a:latin typeface="+mj-lt"/>
              </a:rPr>
              <a:t>Türkiye’de kampanyalar genel olarak yasa eksikliği, belediyelerin görevlerini yerine getirmemesi ve barınaklarda ki hayvanların durumudur.</a:t>
            </a:r>
          </a:p>
          <a:p>
            <a:endParaRPr lang="tr-TR" dirty="0">
              <a:latin typeface="+mj-lt"/>
            </a:endParaRPr>
          </a:p>
          <a:p>
            <a:endParaRPr lang="tr-TR" dirty="0"/>
          </a:p>
          <a:p>
            <a:endParaRPr lang="tr-TR" dirty="0"/>
          </a:p>
        </p:txBody>
      </p:sp>
      <p:sp>
        <p:nvSpPr>
          <p:cNvPr id="2" name="1 Başlık"/>
          <p:cNvSpPr>
            <a:spLocks noGrp="1"/>
          </p:cNvSpPr>
          <p:nvPr>
            <p:ph type="title"/>
          </p:nvPr>
        </p:nvSpPr>
        <p:spPr/>
        <p:txBody>
          <a:bodyPr/>
          <a:lstStyle/>
          <a:p>
            <a:r>
              <a:rPr lang="tr-TR" dirty="0" err="1">
                <a:solidFill>
                  <a:schemeClr val="tx1"/>
                </a:solidFill>
              </a:rPr>
              <a:t>Change</a:t>
            </a:r>
            <a:r>
              <a:rPr lang="tr-TR" dirty="0">
                <a:solidFill>
                  <a:schemeClr val="tx1"/>
                </a:solidFill>
              </a:rPr>
              <a:t>.org</a:t>
            </a:r>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üleyman ilhan\Desktop\evrensel_bildirge.png"/>
          <p:cNvPicPr>
            <a:picLocks noGrp="1" noChangeAspect="1" noChangeArrowheads="1"/>
          </p:cNvPicPr>
          <p:nvPr>
            <p:ph idx="1"/>
          </p:nvPr>
        </p:nvPicPr>
        <p:blipFill>
          <a:blip r:embed="rId2" cstate="email"/>
          <a:stretch>
            <a:fillRect/>
          </a:stretch>
        </p:blipFill>
        <p:spPr bwMode="auto">
          <a:xfrm>
            <a:off x="1619672" y="2691786"/>
            <a:ext cx="5832648" cy="3545526"/>
          </a:xfrm>
          <a:prstGeom prst="rect">
            <a:avLst/>
          </a:prstGeom>
          <a:noFill/>
        </p:spPr>
      </p:pic>
      <p:sp>
        <p:nvSpPr>
          <p:cNvPr id="2" name="1 Başlık"/>
          <p:cNvSpPr>
            <a:spLocks noGrp="1"/>
          </p:cNvSpPr>
          <p:nvPr>
            <p:ph type="title"/>
          </p:nvPr>
        </p:nvSpPr>
        <p:spPr/>
        <p:txBody>
          <a:bodyPr>
            <a:normAutofit fontScale="90000"/>
          </a:bodyPr>
          <a:lstStyle/>
          <a:p>
            <a:pPr algn="ctr"/>
            <a:r>
              <a:rPr lang="tr-TR" dirty="0"/>
              <a:t>Hayvan Hakları Evrensel Bildirgesi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492896"/>
            <a:ext cx="8229600" cy="3384376"/>
          </a:xfrm>
        </p:spPr>
        <p:txBody>
          <a:bodyPr>
            <a:normAutofit fontScale="92500" lnSpcReduction="10000"/>
          </a:bodyPr>
          <a:lstStyle/>
          <a:p>
            <a:r>
              <a:rPr lang="tr-TR" dirty="0">
                <a:latin typeface="+mj-lt"/>
              </a:rPr>
              <a:t>Hayvan Hakları Evrensel Bildirgesi metni, Uluslararası Hayvan Hakları Birliği ve ona bağlı ulusal birlikler tarafından 21-23 Eylül 1977 tarihinde Londra’da hayvan hakları konusunda yapılan üçüncü uluslararası toplantıda kabul edildi. </a:t>
            </a:r>
          </a:p>
          <a:p>
            <a:r>
              <a:rPr lang="tr-TR" dirty="0">
                <a:latin typeface="+mj-lt"/>
              </a:rPr>
              <a:t>Hayvan Hakları Evrensel Bildirgesi ise, Paris’te UNESCO Sarayında 15 Ekim 1978 tarihinde törenle ilan edildi.</a:t>
            </a:r>
          </a:p>
          <a:p>
            <a:endParaRPr lang="tr-TR" dirty="0">
              <a:latin typeface="+mj-lt"/>
            </a:endParaRPr>
          </a:p>
        </p:txBody>
      </p:sp>
      <p:sp>
        <p:nvSpPr>
          <p:cNvPr id="2" name="1 Başlık"/>
          <p:cNvSpPr>
            <a:spLocks noGrp="1"/>
          </p:cNvSpPr>
          <p:nvPr>
            <p:ph type="title"/>
          </p:nvPr>
        </p:nvSpPr>
        <p:spPr>
          <a:xfrm>
            <a:off x="457200" y="836712"/>
            <a:ext cx="8229600" cy="1080120"/>
          </a:xfrm>
        </p:spPr>
        <p:txBody>
          <a:bodyPr/>
          <a:lstStyle/>
          <a:p>
            <a:r>
              <a:rPr lang="tr-TR" dirty="0"/>
              <a:t>			Tarihi</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00808"/>
            <a:ext cx="8229600" cy="4824536"/>
          </a:xfrm>
        </p:spPr>
        <p:txBody>
          <a:bodyPr>
            <a:normAutofit/>
          </a:bodyPr>
          <a:lstStyle/>
          <a:p>
            <a:pPr>
              <a:buNone/>
            </a:pPr>
            <a:r>
              <a:rPr lang="tr-TR" dirty="0"/>
              <a:t>		</a:t>
            </a:r>
            <a:r>
              <a:rPr lang="tr-TR" dirty="0">
                <a:latin typeface="+mj-lt"/>
              </a:rPr>
              <a:t>Hayvan Hakları Evrensel Bildirgesi 14 Maddeden oluşmaktadır.</a:t>
            </a:r>
          </a:p>
          <a:p>
            <a:r>
              <a:rPr lang="tr-TR" dirty="0">
                <a:latin typeface="+mj-lt"/>
              </a:rPr>
              <a:t> 1. Bütün hayvanlar yaşam önünde eşit doğarlar ve aynı var olma hakkına sahiptirler.</a:t>
            </a:r>
          </a:p>
          <a:p>
            <a:r>
              <a:rPr lang="tr-TR" dirty="0">
                <a:latin typeface="+mj-lt"/>
              </a:rPr>
              <a:t>2. Bütün hayvanlar saygı görme hakkına sahiptir. Bu hakkı çiğneyerek onları sömüremez. Bilgilerini hayvanların hizmetine sunmakla görevlidir. Bütün hayvanların insanca gözetilme, bakılma, ve korunma hakları vardır.</a:t>
            </a:r>
          </a:p>
          <a:p>
            <a:endParaRPr lang="tr-TR" dirty="0"/>
          </a:p>
          <a:p>
            <a:endParaRPr lang="tr-TR" dirty="0"/>
          </a:p>
        </p:txBody>
      </p:sp>
      <p:sp>
        <p:nvSpPr>
          <p:cNvPr id="2" name="1 Başlık"/>
          <p:cNvSpPr>
            <a:spLocks noGrp="1"/>
          </p:cNvSpPr>
          <p:nvPr>
            <p:ph type="title"/>
          </p:nvPr>
        </p:nvSpPr>
        <p:spPr>
          <a:xfrm>
            <a:off x="457200" y="704088"/>
            <a:ext cx="8229600" cy="924712"/>
          </a:xfrm>
        </p:spPr>
        <p:txBody>
          <a:bodyPr/>
          <a:lstStyle/>
          <a:p>
            <a:r>
              <a:rPr lang="tr-TR" dirty="0"/>
              <a:t>		Maddeler</a:t>
            </a: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340768"/>
            <a:ext cx="8147248" cy="4392488"/>
          </a:xfrm>
        </p:spPr>
        <p:txBody>
          <a:bodyPr>
            <a:normAutofit fontScale="92500" lnSpcReduction="10000"/>
          </a:bodyPr>
          <a:lstStyle/>
          <a:p>
            <a:pPr>
              <a:buFont typeface="Courier New" pitchFamily="49" charset="0"/>
              <a:buChar char="o"/>
            </a:pPr>
            <a:endParaRPr lang="tr-TR" dirty="0">
              <a:latin typeface="+mj-lt"/>
            </a:endParaRPr>
          </a:p>
          <a:p>
            <a:pPr>
              <a:buFont typeface="Courier New" pitchFamily="49" charset="0"/>
              <a:buChar char="o"/>
            </a:pPr>
            <a:r>
              <a:rPr lang="tr-TR" dirty="0">
                <a:latin typeface="+mj-lt"/>
              </a:rPr>
              <a:t>3. Hiçbir hayvana kötü davranılamaz, acımasız ve zalimce eylem yapılamaz. Bir hayvanın öldürülmesi zorunlu olursa, bu bir anda, acı çektirmeden ve korkutmadan yapılmalıdır.</a:t>
            </a:r>
          </a:p>
          <a:p>
            <a:pPr>
              <a:buFont typeface="Courier New" pitchFamily="49" charset="0"/>
              <a:buChar char="o"/>
            </a:pPr>
            <a:endParaRPr lang="tr-TR" dirty="0">
              <a:latin typeface="+mj-lt"/>
            </a:endParaRPr>
          </a:p>
          <a:p>
            <a:r>
              <a:rPr lang="tr-TR" dirty="0">
                <a:latin typeface="+mj-lt"/>
              </a:rPr>
              <a:t>4. Yabani türden olan bütün hayvanlar, kendi özel doğal çevrelerinde karada, havada ve suda yaşama ve üretme hakkına sahiptir. Eğitim amaçlı olsa bile özgürlükten yoksun kılmanın her çeşidi bu hakka aykırıdır.</a:t>
            </a:r>
          </a:p>
          <a:p>
            <a:endParaRPr lang="tr-TR" dirty="0"/>
          </a:p>
          <a:p>
            <a:endParaRPr lang="tr-TR" dirty="0"/>
          </a:p>
        </p:txBody>
      </p:sp>
      <p:pic>
        <p:nvPicPr>
          <p:cNvPr id="2050" name="Picture 2" descr="C:\Users\süleyman ilhan\Desktop\indir.jpg"/>
          <p:cNvPicPr>
            <a:picLocks noChangeAspect="1" noChangeArrowheads="1"/>
          </p:cNvPicPr>
          <p:nvPr/>
        </p:nvPicPr>
        <p:blipFill>
          <a:blip r:embed="rId2" cstate="email"/>
          <a:srcRect/>
          <a:stretch>
            <a:fillRect/>
          </a:stretch>
        </p:blipFill>
        <p:spPr bwMode="auto">
          <a:xfrm>
            <a:off x="1691680" y="332656"/>
            <a:ext cx="5256584" cy="1368152"/>
          </a:xfrm>
          <a:prstGeom prst="rect">
            <a:avLst/>
          </a:prstGeom>
          <a:noFill/>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55478"/>
            <a:ext cx="8229600" cy="4695800"/>
          </a:xfrm>
        </p:spPr>
        <p:txBody>
          <a:bodyPr>
            <a:normAutofit fontScale="92500" lnSpcReduction="10000"/>
          </a:bodyPr>
          <a:lstStyle/>
          <a:p>
            <a:r>
              <a:rPr lang="tr-TR" dirty="0"/>
              <a:t>5. Geleneksel olarak insanların çevresinde yaşayan bir türden olan bütün hayvanlar uyumlu bir biçimde türüne özgü yaşam koşulları ve özgürlük içinde yaşama ve üreme hakkına sahiptir.</a:t>
            </a:r>
          </a:p>
          <a:p>
            <a:r>
              <a:rPr lang="tr-TR" dirty="0"/>
              <a:t>6. İnsanların yanlarına aldıkları bütün hayvanlar doğal ömür uzunluklarına uygun sürece yaşama hakkına sahiptir. Bir hayvanı terk etmek acımasız bir davranıştır.</a:t>
            </a:r>
          </a:p>
          <a:p>
            <a:r>
              <a:rPr lang="tr-TR" dirty="0"/>
              <a:t>7. Bütün çalışan hayvanlar iş süresi ve yoğunluğunun sınırlandırılması ve güçlerini artırıcı bir beslenme ve dinlenme hakkına sahiptir.</a:t>
            </a:r>
          </a:p>
          <a:p>
            <a:pPr>
              <a:buNone/>
            </a:pPr>
            <a:endParaRPr lang="tr-TR" dirty="0"/>
          </a:p>
        </p:txBody>
      </p:sp>
      <p:pic>
        <p:nvPicPr>
          <p:cNvPr id="5122" name="Picture 2" descr="C:\Users\süleyman ilhan\Desktop\indir.png"/>
          <p:cNvPicPr>
            <a:picLocks noGrp="1" noChangeAspect="1" noChangeArrowheads="1"/>
          </p:cNvPicPr>
          <p:nvPr>
            <p:ph sz="half" idx="4294967295"/>
          </p:nvPr>
        </p:nvPicPr>
        <p:blipFill>
          <a:blip r:embed="rId2" cstate="email"/>
          <a:srcRect/>
          <a:stretch>
            <a:fillRect/>
          </a:stretch>
        </p:blipFill>
        <p:spPr bwMode="auto">
          <a:xfrm>
            <a:off x="0" y="188640"/>
            <a:ext cx="5184775" cy="1366838"/>
          </a:xfrm>
          <a:prstGeom prst="rect">
            <a:avLst/>
          </a:prstGeom>
          <a:noFill/>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256584"/>
          </a:xfrm>
        </p:spPr>
        <p:txBody>
          <a:bodyPr>
            <a:normAutofit fontScale="92500" lnSpcReduction="10000"/>
          </a:bodyPr>
          <a:lstStyle/>
          <a:p>
            <a:r>
              <a:rPr lang="tr-TR" dirty="0"/>
              <a:t>8. Hayvanlara fiziki ya da psikolojik bir acı çektiren deneyler yapmak hayvan haklarına aykırıdır. Tıbbi, bilimsel, ticari ve başkaca biçimlerdeki her türlü deneyler için de durum böyledir.</a:t>
            </a:r>
          </a:p>
          <a:p>
            <a:r>
              <a:rPr lang="tr-TR" dirty="0"/>
              <a:t>9. Hayvan beslenmek için yetiştirilmişse de bakılmalı, barındırılmalı, taşınmalı, ölümü de acı çektirmeden ve korkutmadan olmalıdır.</a:t>
            </a:r>
          </a:p>
          <a:p>
            <a:r>
              <a:rPr lang="tr-TR" dirty="0"/>
              <a:t>10. Hayvanlardan insanların eğlencesi olsun diye yararlanılamaz, hayvanların seyrettirilmesi ve hayvanlardan yararlanılan gösteriler hayvan onuruna aykırıdır.</a:t>
            </a:r>
          </a:p>
          <a:p>
            <a:r>
              <a:rPr lang="tr-TR" dirty="0"/>
              <a:t>11. Zorunluluk olmaksızın bir hayvanın öldürülmesi yaşama karşı suçtur.</a:t>
            </a:r>
          </a:p>
          <a:p>
            <a:endParaRPr lang="tr-TR" dirty="0">
              <a:latin typeface="+mj-lt"/>
            </a:endParaRPr>
          </a:p>
          <a:p>
            <a:endParaRPr lang="tr-TR" dirty="0"/>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TotalTime>
  <Words>1208</Words>
  <Application>Microsoft Office PowerPoint</Application>
  <PresentationFormat>Ekran Gösterisi (4:3)</PresentationFormat>
  <Paragraphs>221</Paragraphs>
  <Slides>35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35</vt:i4>
      </vt:variant>
    </vt:vector>
  </HeadingPairs>
  <TitlesOfParts>
    <vt:vector size="45" baseType="lpstr">
      <vt:lpstr>Arial</vt:lpstr>
      <vt:lpstr>Calibri</vt:lpstr>
      <vt:lpstr>Courier New</vt:lpstr>
      <vt:lpstr>Lucida Sans Unicode</vt:lpstr>
      <vt:lpstr>Times New Roman</vt:lpstr>
      <vt:lpstr>Verdana</vt:lpstr>
      <vt:lpstr>Wingdings</vt:lpstr>
      <vt:lpstr>Wingdings 2</vt:lpstr>
      <vt:lpstr>Wingdings 3</vt:lpstr>
      <vt:lpstr>Kalabalık</vt:lpstr>
      <vt:lpstr> SOSYAL SORUMLULUK- (İÖ)  HAZIRLAYANLAR</vt:lpstr>
      <vt:lpstr>  TÜRKİYE’DE HAYVAN HAKLARI </vt:lpstr>
      <vt:lpstr>TÜRKİYE’DE HAYVAN HAKLARI  </vt:lpstr>
      <vt:lpstr>Hayvan Hakları Evrensel Bildirgesi</vt:lpstr>
      <vt:lpstr>   Tarihi</vt:lpstr>
      <vt:lpstr>  Maddeler</vt:lpstr>
      <vt:lpstr>PowerPoint Sunusu</vt:lpstr>
      <vt:lpstr>PowerPoint Sunusu</vt:lpstr>
      <vt:lpstr>PowerPoint Sunusu</vt:lpstr>
      <vt:lpstr>PowerPoint Sunusu</vt:lpstr>
      <vt:lpstr>5199 Hayvanları Koruma Kanunu</vt:lpstr>
      <vt:lpstr>5199 Hayvanları Koruma Kanunu</vt:lpstr>
      <vt:lpstr>PowerPoint Sunusu</vt:lpstr>
      <vt:lpstr>PowerPoint Sunusu</vt:lpstr>
      <vt:lpstr>Tasarı ve Yasa Değişikliğine İlişkin Maddeler</vt:lpstr>
      <vt:lpstr>PowerPoint Sunusu</vt:lpstr>
      <vt:lpstr>Belediyelerin Yetki Ve Sorumlulukları</vt:lpstr>
      <vt:lpstr>PowerPoint Sunusu</vt:lpstr>
      <vt:lpstr>Peki Gerçekten Böyle 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Change.org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HAYVAN HAKLARI</dc:title>
  <dc:creator>Ortak</dc:creator>
  <cp:lastModifiedBy>user</cp:lastModifiedBy>
  <cp:revision>7</cp:revision>
  <dcterms:created xsi:type="dcterms:W3CDTF">2015-10-04T18:03:09Z</dcterms:created>
  <dcterms:modified xsi:type="dcterms:W3CDTF">2019-12-24T09:39:36Z</dcterms:modified>
</cp:coreProperties>
</file>