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2" r:id="rId12"/>
    <p:sldId id="263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78" r:id="rId22"/>
    <p:sldId id="275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29F60-8D9B-4F99-A9E4-F3D57B45CF12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5F79B-9EEB-4F08-9FC1-D8CD97341B4E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932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5F79B-9EEB-4F08-9FC1-D8CD97341B4E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18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34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081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56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676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73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71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655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06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38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17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71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758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16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40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456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53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80185-F7F3-49D9-9971-9C6569074D66}" type="datetimeFigureOut">
              <a:rPr lang="tr-TR" smtClean="0"/>
              <a:t>13.10.2018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B92A6B7-7027-4E43-B801-0D2CF07F78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343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insert.org.tr/" TargetMode="External"/><Relationship Id="rId2" Type="http://schemas.openxmlformats.org/officeDocument/2006/relationships/hyperlink" Target="http://www.halk-sa&#287;li&#287;i.uluda&#287;.edu.t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kud.org.tr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79613" y="755073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GÜRÜLTÜNÜN İNSAN SAĞLIĞI ÜZERİNDEKİ ETKİSİ</a:t>
            </a:r>
            <a:endParaRPr lang="tr-TR" b="1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026726" y="5694074"/>
            <a:ext cx="9144000" cy="1655762"/>
          </a:xfrm>
        </p:spPr>
        <p:txBody>
          <a:bodyPr/>
          <a:lstStyle/>
          <a:p>
            <a:r>
              <a:rPr lang="tr-TR" b="1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OSMAN GÜRSEN            15010305025</a:t>
            </a:r>
          </a:p>
          <a:p>
            <a:r>
              <a:rPr lang="tr-TR" b="1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RASİM VEYSEL TEKE       15010305045</a:t>
            </a:r>
            <a:endParaRPr lang="tr-TR" b="1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99564" y="2985219"/>
            <a:ext cx="4605048" cy="1787238"/>
          </a:xfrm>
        </p:spPr>
        <p:txBody>
          <a:bodyPr>
            <a:normAutofit/>
          </a:bodyPr>
          <a:lstStyle/>
          <a:p>
            <a:r>
              <a:rPr lang="tr-TR" dirty="0" smtClean="0">
                <a:latin typeface="Comic Sans MS" panose="030F0702030302020204" pitchFamily="66" charset="0"/>
              </a:rPr>
              <a:t>şehir </a:t>
            </a:r>
            <a:r>
              <a:rPr lang="tr-TR" dirty="0">
                <a:latin typeface="Comic Sans MS" panose="030F0702030302020204" pitchFamily="66" charset="0"/>
              </a:rPr>
              <a:t>içlerinde ağaçlandırma </a:t>
            </a:r>
            <a:r>
              <a:rPr lang="tr-TR" dirty="0" smtClean="0">
                <a:latin typeface="Comic Sans MS" panose="030F0702030302020204" pitchFamily="66" charset="0"/>
              </a:rPr>
              <a:t>çalışmalarına </a:t>
            </a:r>
            <a:r>
              <a:rPr lang="tr-TR" dirty="0">
                <a:latin typeface="Comic Sans MS" panose="030F0702030302020204" pitchFamily="66" charset="0"/>
              </a:rPr>
              <a:t>ağırlık verilmesi özellikle otoyol kenarlarının ağaçlandırılması, çevre kirliliğine neden olan gürültüyü önlemek için alınabilecek önlemlerdir.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32" y="2216726"/>
            <a:ext cx="42291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801954"/>
              </p:ext>
            </p:extLst>
          </p:nvPr>
        </p:nvGraphicFramePr>
        <p:xfrm>
          <a:off x="2175163" y="1094509"/>
          <a:ext cx="9171709" cy="4724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0486">
                  <a:extLst>
                    <a:ext uri="{9D8B030D-6E8A-4147-A177-3AD203B41FA5}">
                      <a16:colId xmlns:a16="http://schemas.microsoft.com/office/drawing/2014/main" val="1360213975"/>
                    </a:ext>
                  </a:extLst>
                </a:gridCol>
                <a:gridCol w="1482957">
                  <a:extLst>
                    <a:ext uri="{9D8B030D-6E8A-4147-A177-3AD203B41FA5}">
                      <a16:colId xmlns:a16="http://schemas.microsoft.com/office/drawing/2014/main" val="4134939497"/>
                    </a:ext>
                  </a:extLst>
                </a:gridCol>
                <a:gridCol w="5268266">
                  <a:extLst>
                    <a:ext uri="{9D8B030D-6E8A-4147-A177-3AD203B41FA5}">
                      <a16:colId xmlns:a16="http://schemas.microsoft.com/office/drawing/2014/main" val="2937637862"/>
                    </a:ext>
                  </a:extLst>
                </a:gridCol>
              </a:tblGrid>
              <a:tr h="9454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Gürültü Derecesi</a:t>
                      </a:r>
                      <a:endParaRPr lang="tr-TR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Etkilenme Aralığı (dBA)</a:t>
                      </a:r>
                      <a:endParaRPr lang="tr-TR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Sağlık Üzerine Etkileri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0190308"/>
                  </a:ext>
                </a:extLst>
              </a:tr>
              <a:tr h="9457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1.Derecedeki gürültüler</a:t>
                      </a:r>
                      <a:endParaRPr lang="tr-TR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omic Sans MS" panose="030F0702030302020204" pitchFamily="66" charset="0"/>
                        </a:rPr>
                        <a:t>30-65</a:t>
                      </a:r>
                      <a:endParaRPr lang="tr-TR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omic Sans MS" panose="030F0702030302020204" pitchFamily="66" charset="0"/>
                        </a:rPr>
                        <a:t>Konforsuzluk, rahatsızlık, öfke, kızgınlık, uyku düzensizliği ve konsantrasyon bozukluğu.</a:t>
                      </a:r>
                      <a:endParaRPr lang="tr-TR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070328237"/>
                  </a:ext>
                </a:extLst>
              </a:tr>
              <a:tr h="9457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2.Derecedeki gürültüler</a:t>
                      </a:r>
                      <a:endParaRPr lang="tr-TR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omic Sans MS" panose="030F0702030302020204" pitchFamily="66" charset="0"/>
                        </a:rPr>
                        <a:t>65-90</a:t>
                      </a:r>
                      <a:endParaRPr lang="tr-TR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omic Sans MS" panose="030F0702030302020204" pitchFamily="66" charset="0"/>
                        </a:rPr>
                        <a:t>Fizyolojik reaksiyonlar; kan basıncı artışı, kalp atışlarında ve solunumda hızlanma, beyin sıvısındaki basıncın azalması, ani </a:t>
                      </a:r>
                      <a:r>
                        <a:rPr lang="tr-TR" sz="1400" dirty="0" smtClean="0">
                          <a:effectLst/>
                          <a:latin typeface="Comic Sans MS" panose="030F0702030302020204" pitchFamily="66" charset="0"/>
                        </a:rPr>
                        <a:t>refleksler.</a:t>
                      </a:r>
                      <a:endParaRPr lang="tr-TR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634528384"/>
                  </a:ext>
                </a:extLst>
              </a:tr>
              <a:tr h="6291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3.Derece gürültüler</a:t>
                      </a:r>
                      <a:endParaRPr lang="tr-TR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omic Sans MS" panose="030F0702030302020204" pitchFamily="66" charset="0"/>
                        </a:rPr>
                        <a:t>90-120</a:t>
                      </a:r>
                      <a:endParaRPr lang="tr-TR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omic Sans MS" panose="030F0702030302020204" pitchFamily="66" charset="0"/>
                        </a:rPr>
                        <a:t>Fizyolojik reaksiyonlar, baş ağrıları.</a:t>
                      </a:r>
                      <a:endParaRPr lang="tr-TR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89283984"/>
                  </a:ext>
                </a:extLst>
              </a:tr>
              <a:tr h="6291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4.Derece gürültüler</a:t>
                      </a:r>
                      <a:endParaRPr lang="tr-TR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omic Sans MS" panose="030F0702030302020204" pitchFamily="66" charset="0"/>
                        </a:rPr>
                        <a:t>120-140</a:t>
                      </a:r>
                      <a:endParaRPr lang="tr-TR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omic Sans MS" panose="030F0702030302020204" pitchFamily="66" charset="0"/>
                        </a:rPr>
                        <a:t>İç kulakta devamlı hasar, dengenin bozulması</a:t>
                      </a:r>
                      <a:endParaRPr lang="tr-TR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925667164"/>
                  </a:ext>
                </a:extLst>
              </a:tr>
              <a:tr h="6291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omic Sans MS" panose="030F0702030302020204" pitchFamily="66" charset="0"/>
                        </a:rPr>
                        <a:t>5.Derece gürültüler</a:t>
                      </a:r>
                      <a:endParaRPr lang="tr-TR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omic Sans MS" panose="030F0702030302020204" pitchFamily="66" charset="0"/>
                        </a:rPr>
                        <a:t>&gt;140</a:t>
                      </a:r>
                      <a:endParaRPr lang="tr-TR" sz="2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omic Sans MS" panose="030F0702030302020204" pitchFamily="66" charset="0"/>
                        </a:rPr>
                        <a:t>Ciddi beyin tahribatı, kulak zarının patlaması</a:t>
                      </a:r>
                      <a:endParaRPr lang="tr-TR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668829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76399" y="852710"/>
            <a:ext cx="10183091" cy="1280890"/>
          </a:xfrm>
        </p:spPr>
        <p:txBody>
          <a:bodyPr/>
          <a:lstStyle/>
          <a:p>
            <a:r>
              <a:rPr lang="tr-TR" dirty="0">
                <a:solidFill>
                  <a:srgbClr val="A53010"/>
                </a:solidFill>
                <a:latin typeface="Comic Sans MS" panose="030F0702030302020204" pitchFamily="66" charset="0"/>
              </a:rPr>
              <a:t>GÜRÜLTÜNÜN </a:t>
            </a:r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İNSAN </a:t>
            </a:r>
            <a:r>
              <a:rPr lang="tr-TR" dirty="0">
                <a:solidFill>
                  <a:srgbClr val="A53010"/>
                </a:solidFill>
                <a:latin typeface="Comic Sans MS" panose="030F0702030302020204" pitchFamily="66" charset="0"/>
              </a:rPr>
              <a:t>SAĞLIĞINA </a:t>
            </a:r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ETKİSİ;</a:t>
            </a:r>
            <a:endParaRPr lang="tr-TR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10244" y="2452255"/>
            <a:ext cx="8915400" cy="1676400"/>
          </a:xfrm>
        </p:spPr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Gürültünün önemli bir çevre sağlığı konusu olmasının nedeni insan sağlığı üzerindeki olumsuz etkileridir. Gürültü </a:t>
            </a:r>
            <a:r>
              <a:rPr lang="tr-TR" dirty="0" smtClean="0">
                <a:latin typeface="Comic Sans MS" panose="030F0702030302020204" pitchFamily="66" charset="0"/>
              </a:rPr>
              <a:t>kişide </a:t>
            </a:r>
            <a:r>
              <a:rPr lang="tr-TR" dirty="0">
                <a:latin typeface="Comic Sans MS" panose="030F0702030302020204" pitchFamily="66" charset="0"/>
              </a:rPr>
              <a:t>fiziksel, fizyolojik ve psikolojik rahatsızlıkların ortaya çıkmasına sebep olacağı gibi performans </a:t>
            </a:r>
            <a:r>
              <a:rPr lang="tr-TR" dirty="0" smtClean="0">
                <a:latin typeface="Comic Sans MS" panose="030F0702030302020204" pitchFamily="66" charset="0"/>
              </a:rPr>
              <a:t>düşüklüğüne </a:t>
            </a:r>
            <a:r>
              <a:rPr lang="tr-TR" dirty="0">
                <a:latin typeface="Comic Sans MS" panose="030F0702030302020204" pitchFamily="66" charset="0"/>
              </a:rPr>
              <a:t>de neden olmaktadır. Ayrıca insan sağlığına verdiği zararların </a:t>
            </a:r>
            <a:r>
              <a:rPr lang="tr-TR" dirty="0" smtClean="0">
                <a:latin typeface="Comic Sans MS" panose="030F0702030302020204" pitchFamily="66" charset="0"/>
              </a:rPr>
              <a:t>yanında </a:t>
            </a:r>
            <a:r>
              <a:rPr lang="tr-TR" dirty="0">
                <a:latin typeface="Comic Sans MS" panose="030F0702030302020204" pitchFamily="66" charset="0"/>
              </a:rPr>
              <a:t>sözlü </a:t>
            </a:r>
            <a:r>
              <a:rPr lang="tr-TR" dirty="0" smtClean="0">
                <a:latin typeface="Comic Sans MS" panose="030F0702030302020204" pitchFamily="66" charset="0"/>
              </a:rPr>
              <a:t>iletişimi zorlaştırması </a:t>
            </a:r>
            <a:r>
              <a:rPr lang="tr-TR" dirty="0">
                <a:latin typeface="Comic Sans MS" panose="030F0702030302020204" pitchFamily="66" charset="0"/>
              </a:rPr>
              <a:t>ve uyarı sinyallerini maskelemesi gibi zararları da vardır. </a:t>
            </a:r>
          </a:p>
        </p:txBody>
      </p:sp>
    </p:spTree>
    <p:extLst>
      <p:ext uri="{BB962C8B-B14F-4D97-AF65-F5344CB8AC3E}">
        <p14:creationId xmlns:p14="http://schemas.microsoft.com/office/powerpoint/2010/main" val="18405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74443" y="852710"/>
            <a:ext cx="5844493" cy="1280890"/>
          </a:xfrm>
        </p:spPr>
        <p:txBody>
          <a:bodyPr/>
          <a:lstStyle/>
          <a:p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FİZİKSEL ETKİLERİ ;</a:t>
            </a:r>
            <a:endParaRPr lang="tr-TR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98473" y="2133600"/>
            <a:ext cx="6406138" cy="3594136"/>
          </a:xfrm>
        </p:spPr>
        <p:txBody>
          <a:bodyPr>
            <a:normAutofit lnSpcReduction="10000"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Gürültünün </a:t>
            </a:r>
            <a:r>
              <a:rPr lang="tr-TR" dirty="0" smtClean="0">
                <a:latin typeface="Comic Sans MS" panose="030F0702030302020204" pitchFamily="66" charset="0"/>
              </a:rPr>
              <a:t>işitme </a:t>
            </a:r>
            <a:r>
              <a:rPr lang="tr-TR" dirty="0">
                <a:latin typeface="Comic Sans MS" panose="030F0702030302020204" pitchFamily="66" charset="0"/>
              </a:rPr>
              <a:t>duyusunda </a:t>
            </a:r>
            <a:r>
              <a:rPr lang="tr-TR" dirty="0" smtClean="0">
                <a:latin typeface="Comic Sans MS" panose="030F0702030302020204" pitchFamily="66" charset="0"/>
              </a:rPr>
              <a:t>oluşturduğu </a:t>
            </a:r>
            <a:r>
              <a:rPr lang="tr-TR" dirty="0">
                <a:latin typeface="Comic Sans MS" panose="030F0702030302020204" pitchFamily="66" charset="0"/>
              </a:rPr>
              <a:t>olumsuz etkilerdir.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Ses çok fazla olduğu zaman iç kulaktaki sinir uçlarını öldürmeye </a:t>
            </a:r>
            <a:r>
              <a:rPr lang="tr-TR" dirty="0" smtClean="0">
                <a:latin typeface="Comic Sans MS" panose="030F0702030302020204" pitchFamily="66" charset="0"/>
              </a:rPr>
              <a:t>başlar</a:t>
            </a:r>
            <a:r>
              <a:rPr lang="tr-TR" dirty="0">
                <a:latin typeface="Comic Sans MS" panose="030F0702030302020204" pitchFamily="66" charset="0"/>
              </a:rPr>
              <a:t>. Yüksek sese maruz kalma süresi uzadıkça daha fazla sinir ucu harap olur. Sinir ucu sayısı azaldıkça da </a:t>
            </a:r>
            <a:r>
              <a:rPr lang="tr-TR" dirty="0" smtClean="0">
                <a:latin typeface="Comic Sans MS" panose="030F0702030302020204" pitchFamily="66" charset="0"/>
              </a:rPr>
              <a:t>işitme </a:t>
            </a:r>
            <a:r>
              <a:rPr lang="tr-TR" dirty="0">
                <a:latin typeface="Comic Sans MS" panose="030F0702030302020204" pitchFamily="66" charset="0"/>
              </a:rPr>
              <a:t>azalır. Ölü sinir uçlarını canlandırmak mümkün değildir ve hasar kalıcıdır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tr-TR" dirty="0">
                <a:latin typeface="Comic Sans MS" panose="030F0702030302020204" pitchFamily="66" charset="0"/>
              </a:rPr>
              <a:t>Gürültü rahatı, güvenliği ve dolaylı olarak da verimliliği etkiler. Gürültünün giderek artması </a:t>
            </a:r>
            <a:r>
              <a:rPr lang="tr-TR" dirty="0" smtClean="0">
                <a:latin typeface="Comic Sans MS" panose="030F0702030302020204" pitchFamily="66" charset="0"/>
              </a:rPr>
              <a:t>kişilerde </a:t>
            </a:r>
            <a:r>
              <a:rPr lang="tr-TR" dirty="0">
                <a:latin typeface="Comic Sans MS" panose="030F0702030302020204" pitchFamily="66" charset="0"/>
              </a:rPr>
              <a:t>ilk olarak rahatsızlık duygusu yaratır sonrasında </a:t>
            </a:r>
            <a:r>
              <a:rPr lang="tr-TR" dirty="0" smtClean="0">
                <a:latin typeface="Comic Sans MS" panose="030F0702030302020204" pitchFamily="66" charset="0"/>
              </a:rPr>
              <a:t>konuşma </a:t>
            </a:r>
            <a:r>
              <a:rPr lang="tr-TR" dirty="0">
                <a:latin typeface="Comic Sans MS" panose="030F0702030302020204" pitchFamily="66" charset="0"/>
              </a:rPr>
              <a:t>zorluğuna sebep olur ve son olarak da </a:t>
            </a:r>
            <a:r>
              <a:rPr lang="tr-TR" dirty="0" smtClean="0">
                <a:latin typeface="Comic Sans MS" panose="030F0702030302020204" pitchFamily="66" charset="0"/>
              </a:rPr>
              <a:t>işitme </a:t>
            </a:r>
            <a:r>
              <a:rPr lang="tr-TR" dirty="0">
                <a:latin typeface="Comic Sans MS" panose="030F0702030302020204" pitchFamily="66" charset="0"/>
              </a:rPr>
              <a:t>gücünün zayıflamasına neden olur.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43" y="2133600"/>
            <a:ext cx="2630237" cy="34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08016" y="651819"/>
            <a:ext cx="8911687" cy="1280890"/>
          </a:xfrm>
        </p:spPr>
        <p:txBody>
          <a:bodyPr/>
          <a:lstStyle/>
          <a:p>
            <a:r>
              <a:rPr lang="tr-TR" dirty="0">
                <a:solidFill>
                  <a:srgbClr val="A53010"/>
                </a:solidFill>
                <a:latin typeface="Comic Sans MS" panose="030F0702030302020204" pitchFamily="66" charset="0"/>
              </a:rPr>
              <a:t>Fizyolojik Etkileri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04303" y="1731818"/>
            <a:ext cx="8915400" cy="5126182"/>
          </a:xfrm>
        </p:spPr>
        <p:txBody>
          <a:bodyPr>
            <a:no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Gürültünün belli </a:t>
            </a:r>
            <a:r>
              <a:rPr lang="tr-TR" dirty="0" smtClean="0">
                <a:latin typeface="Comic Sans MS" panose="030F0702030302020204" pitchFamily="66" charset="0"/>
              </a:rPr>
              <a:t>başlı </a:t>
            </a:r>
            <a:r>
              <a:rPr lang="tr-TR" dirty="0">
                <a:latin typeface="Comic Sans MS" panose="030F0702030302020204" pitchFamily="66" charset="0"/>
              </a:rPr>
              <a:t>bilinen fizyolojik rahatsızlıkları; stres, kalp </a:t>
            </a:r>
            <a:r>
              <a:rPr lang="tr-TR" dirty="0" smtClean="0">
                <a:latin typeface="Comic Sans MS" panose="030F0702030302020204" pitchFamily="66" charset="0"/>
              </a:rPr>
              <a:t>atışlarının </a:t>
            </a:r>
            <a:r>
              <a:rPr lang="tr-TR" dirty="0">
                <a:latin typeface="Comic Sans MS" panose="030F0702030302020204" pitchFamily="66" charset="0"/>
              </a:rPr>
              <a:t>ve kan </a:t>
            </a:r>
            <a:r>
              <a:rPr lang="tr-TR" dirty="0" smtClean="0">
                <a:latin typeface="Comic Sans MS" panose="030F0702030302020204" pitchFamily="66" charset="0"/>
              </a:rPr>
              <a:t>dolaşımının değişmesi</a:t>
            </a:r>
            <a:r>
              <a:rPr lang="tr-TR" dirty="0">
                <a:latin typeface="Comic Sans MS" panose="030F0702030302020204" pitchFamily="66" charset="0"/>
              </a:rPr>
              <a:t>, kas gerilmeleri, solunumda hızlanma, uykusuzluktur. Bunların </a:t>
            </a:r>
            <a:r>
              <a:rPr lang="tr-TR" dirty="0" smtClean="0">
                <a:latin typeface="Comic Sans MS" panose="030F0702030302020204" pitchFamily="66" charset="0"/>
              </a:rPr>
              <a:t>dışında </a:t>
            </a:r>
            <a:r>
              <a:rPr lang="tr-TR" dirty="0">
                <a:latin typeface="Comic Sans MS" panose="030F0702030302020204" pitchFamily="66" charset="0"/>
              </a:rPr>
              <a:t>mide rahatsızlıklarından ülser ve gastrit ile migren gibi hastalıkların ortaya çıkmasında gürültünün etkisi olabileceği ileri sürülmektedir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tr-TR" dirty="0">
                <a:latin typeface="Comic Sans MS" panose="030F0702030302020204" pitchFamily="66" charset="0"/>
              </a:rPr>
              <a:t>Gürültü ile kardiovasküler hastalıklar arasında </a:t>
            </a:r>
            <a:r>
              <a:rPr lang="tr-TR" dirty="0" smtClean="0">
                <a:latin typeface="Comic Sans MS" panose="030F0702030302020204" pitchFamily="66" charset="0"/>
              </a:rPr>
              <a:t>ilişkiler </a:t>
            </a:r>
            <a:r>
              <a:rPr lang="tr-TR" dirty="0">
                <a:latin typeface="Comic Sans MS" panose="030F0702030302020204" pitchFamily="66" charset="0"/>
              </a:rPr>
              <a:t>konusunda sürdürülen </a:t>
            </a:r>
            <a:r>
              <a:rPr lang="tr-TR" dirty="0" smtClean="0">
                <a:latin typeface="Comic Sans MS" panose="030F0702030302020204" pitchFamily="66" charset="0"/>
              </a:rPr>
              <a:t>çalışmalar </a:t>
            </a:r>
            <a:r>
              <a:rPr lang="tr-TR" dirty="0">
                <a:latin typeface="Comic Sans MS" panose="030F0702030302020204" pitchFamily="66" charset="0"/>
              </a:rPr>
              <a:t>ve deneyler, gürültünün</a:t>
            </a:r>
            <a:r>
              <a:rPr lang="tr-TR" dirty="0" smtClean="0">
                <a:latin typeface="Comic Sans MS" panose="030F0702030302020204" pitchFamily="66" charset="0"/>
              </a:rPr>
              <a:t>;</a:t>
            </a:r>
          </a:p>
          <a:p>
            <a:r>
              <a:rPr lang="tr-TR" dirty="0">
                <a:latin typeface="Comic Sans MS" panose="030F0702030302020204" pitchFamily="66" charset="0"/>
              </a:rPr>
              <a:t>Yüksek kan basıncına (hipertansiyon</a:t>
            </a:r>
            <a:r>
              <a:rPr lang="tr-TR" dirty="0" smtClean="0">
                <a:latin typeface="Comic Sans MS" panose="030F0702030302020204" pitchFamily="66" charset="0"/>
              </a:rPr>
              <a:t>),</a:t>
            </a:r>
          </a:p>
          <a:p>
            <a:r>
              <a:rPr lang="tr-TR" dirty="0">
                <a:latin typeface="Comic Sans MS" panose="030F0702030302020204" pitchFamily="66" charset="0"/>
              </a:rPr>
              <a:t>Hızlı kalp </a:t>
            </a:r>
            <a:r>
              <a:rPr lang="tr-TR" dirty="0" smtClean="0">
                <a:latin typeface="Comic Sans MS" panose="030F0702030302020204" pitchFamily="66" charset="0"/>
              </a:rPr>
              <a:t>atışına,</a:t>
            </a:r>
          </a:p>
          <a:p>
            <a:r>
              <a:rPr lang="tr-TR" dirty="0">
                <a:latin typeface="Comic Sans MS" panose="030F0702030302020204" pitchFamily="66" charset="0"/>
              </a:rPr>
              <a:t>Kolesterol </a:t>
            </a:r>
            <a:r>
              <a:rPr lang="tr-TR" dirty="0" smtClean="0">
                <a:latin typeface="Comic Sans MS" panose="030F0702030302020204" pitchFamily="66" charset="0"/>
              </a:rPr>
              <a:t>artışına</a:t>
            </a:r>
          </a:p>
          <a:p>
            <a:r>
              <a:rPr lang="tr-TR" dirty="0">
                <a:latin typeface="Comic Sans MS" panose="030F0702030302020204" pitchFamily="66" charset="0"/>
              </a:rPr>
              <a:t>Adrenalin yükselmesine</a:t>
            </a:r>
            <a:r>
              <a:rPr lang="tr-TR" dirty="0" smtClean="0">
                <a:latin typeface="Comic Sans MS" panose="030F0702030302020204" pitchFamily="66" charset="0"/>
              </a:rPr>
              <a:t>,</a:t>
            </a:r>
          </a:p>
          <a:p>
            <a:r>
              <a:rPr lang="tr-TR" dirty="0">
                <a:latin typeface="Comic Sans MS" panose="030F0702030302020204" pitchFamily="66" charset="0"/>
              </a:rPr>
              <a:t>Solunumun </a:t>
            </a:r>
            <a:r>
              <a:rPr lang="tr-TR" dirty="0" smtClean="0">
                <a:latin typeface="Comic Sans MS" panose="030F0702030302020204" pitchFamily="66" charset="0"/>
              </a:rPr>
              <a:t>hızlanmasına</a:t>
            </a:r>
          </a:p>
          <a:p>
            <a:r>
              <a:rPr lang="tr-TR" dirty="0">
                <a:latin typeface="Comic Sans MS" panose="030F0702030302020204" pitchFamily="66" charset="0"/>
              </a:rPr>
              <a:t>Adale gerilmesine</a:t>
            </a:r>
            <a:r>
              <a:rPr lang="tr-TR" dirty="0" smtClean="0">
                <a:latin typeface="Comic Sans MS" panose="030F0702030302020204" pitchFamily="66" charset="0"/>
              </a:rPr>
              <a:t>,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irkilmelere </a:t>
            </a:r>
            <a:r>
              <a:rPr lang="tr-TR" dirty="0">
                <a:latin typeface="Comic Sans MS" panose="030F0702030302020204" pitchFamily="66" charset="0"/>
              </a:rPr>
              <a:t>neden olabildiğini </a:t>
            </a:r>
            <a:r>
              <a:rPr lang="tr-TR" dirty="0" smtClean="0">
                <a:latin typeface="Comic Sans MS" panose="030F0702030302020204" pitchFamily="66" charset="0"/>
              </a:rPr>
              <a:t>kanıtlamıştır</a:t>
            </a:r>
            <a:r>
              <a:rPr lang="tr-TR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2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03216" y="624110"/>
            <a:ext cx="4431329" cy="752159"/>
          </a:xfrm>
        </p:spPr>
        <p:txBody>
          <a:bodyPr/>
          <a:lstStyle/>
          <a:p>
            <a:r>
              <a:rPr lang="tr-TR" dirty="0">
                <a:solidFill>
                  <a:srgbClr val="A53010"/>
                </a:solidFill>
                <a:latin typeface="Comic Sans MS" panose="030F0702030302020204" pitchFamily="66" charset="0"/>
              </a:rPr>
              <a:t>Psikolojik </a:t>
            </a:r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Etkileri;</a:t>
            </a:r>
            <a:endParaRPr lang="tr-TR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11092" y="2938045"/>
            <a:ext cx="6170612" cy="1697182"/>
          </a:xfrm>
        </p:spPr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Gürültünün </a:t>
            </a:r>
            <a:r>
              <a:rPr lang="tr-TR" dirty="0" smtClean="0">
                <a:latin typeface="Comic Sans MS" panose="030F0702030302020204" pitchFamily="66" charset="0"/>
              </a:rPr>
              <a:t>kişilerin </a:t>
            </a:r>
            <a:r>
              <a:rPr lang="tr-TR" dirty="0">
                <a:latin typeface="Comic Sans MS" panose="030F0702030302020204" pitchFamily="66" charset="0"/>
              </a:rPr>
              <a:t>psikolojilerine etkileri, </a:t>
            </a:r>
            <a:r>
              <a:rPr lang="tr-TR" dirty="0" smtClean="0">
                <a:latin typeface="Comic Sans MS" panose="030F0702030302020204" pitchFamily="66" charset="0"/>
              </a:rPr>
              <a:t>kişilerin </a:t>
            </a:r>
            <a:r>
              <a:rPr lang="tr-TR" dirty="0">
                <a:latin typeface="Comic Sans MS" panose="030F0702030302020204" pitchFamily="66" charset="0"/>
              </a:rPr>
              <a:t>duygusal yapısıyla yakından ilgilidir. Sürekli gerilim, sinir bozukluğu, korku, tedirginlik, </a:t>
            </a:r>
            <a:r>
              <a:rPr lang="tr-TR" dirty="0" smtClean="0">
                <a:latin typeface="Comic Sans MS" panose="030F0702030302020204" pitchFamily="66" charset="0"/>
              </a:rPr>
              <a:t>şüphecilik</a:t>
            </a:r>
            <a:r>
              <a:rPr lang="tr-TR" dirty="0">
                <a:latin typeface="Comic Sans MS" panose="030F0702030302020204" pitchFamily="66" charset="0"/>
              </a:rPr>
              <a:t>, dil dolanması gibi psikolojik rahatsızlıklara neden olur. Morali etkiler ve verimi azaltır.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6" y="2265218"/>
            <a:ext cx="3685613" cy="30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04110" y="866564"/>
            <a:ext cx="5525839" cy="1280890"/>
          </a:xfrm>
        </p:spPr>
        <p:txBody>
          <a:bodyPr/>
          <a:lstStyle/>
          <a:p>
            <a:r>
              <a:rPr lang="tr-TR" dirty="0">
                <a:solidFill>
                  <a:srgbClr val="A53010"/>
                </a:solidFill>
                <a:latin typeface="Comic Sans MS" panose="030F0702030302020204" pitchFamily="66" charset="0"/>
              </a:rPr>
              <a:t>Performansa </a:t>
            </a:r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Etkileri;</a:t>
            </a:r>
            <a:endParaRPr lang="tr-TR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04110" y="2355272"/>
            <a:ext cx="5159230" cy="2909455"/>
          </a:xfrm>
        </p:spPr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Gürültü bazı durumlarda yapılan </a:t>
            </a:r>
            <a:r>
              <a:rPr lang="tr-TR" dirty="0" smtClean="0">
                <a:latin typeface="Comic Sans MS" panose="030F0702030302020204" pitchFamily="66" charset="0"/>
              </a:rPr>
              <a:t>işi </a:t>
            </a:r>
            <a:r>
              <a:rPr lang="tr-TR" dirty="0">
                <a:latin typeface="Comic Sans MS" panose="030F0702030302020204" pitchFamily="66" charset="0"/>
              </a:rPr>
              <a:t>de olumsuz etkilemektedir. Mesela doğru bir ritim varsa </a:t>
            </a:r>
            <a:r>
              <a:rPr lang="tr-TR" dirty="0" smtClean="0">
                <a:latin typeface="Comic Sans MS" panose="030F0702030302020204" pitchFamily="66" charset="0"/>
              </a:rPr>
              <a:t>işçiler </a:t>
            </a:r>
            <a:r>
              <a:rPr lang="tr-TR" dirty="0">
                <a:latin typeface="Comic Sans MS" panose="030F0702030302020204" pitchFamily="66" charset="0"/>
              </a:rPr>
              <a:t>ritimlerini veya hızlarını bu gürültüye göre ister istemez </a:t>
            </a:r>
            <a:r>
              <a:rPr lang="tr-TR" dirty="0" smtClean="0">
                <a:latin typeface="Comic Sans MS" panose="030F0702030302020204" pitchFamily="66" charset="0"/>
              </a:rPr>
              <a:t>değiştirebilirler</a:t>
            </a:r>
            <a:r>
              <a:rPr lang="tr-TR" dirty="0">
                <a:latin typeface="Comic Sans MS" panose="030F0702030302020204" pitchFamily="66" charset="0"/>
              </a:rPr>
              <a:t>. Gürültünün neden olduğu yorgunluk bazı </a:t>
            </a:r>
            <a:r>
              <a:rPr lang="tr-TR" dirty="0" smtClean="0">
                <a:latin typeface="Comic Sans MS" panose="030F0702030302020204" pitchFamily="66" charset="0"/>
              </a:rPr>
              <a:t>çalışmalarda </a:t>
            </a:r>
            <a:r>
              <a:rPr lang="tr-TR" dirty="0">
                <a:latin typeface="Comic Sans MS" panose="030F0702030302020204" pitchFamily="66" charset="0"/>
              </a:rPr>
              <a:t>endüstriyel kazalara neden olmaktadır. </a:t>
            </a:r>
            <a:r>
              <a:rPr lang="tr-TR" dirty="0" smtClean="0">
                <a:latin typeface="Comic Sans MS" panose="030F0702030302020204" pitchFamily="66" charset="0"/>
              </a:rPr>
              <a:t>İş </a:t>
            </a:r>
            <a:r>
              <a:rPr lang="tr-TR" dirty="0">
                <a:latin typeface="Comic Sans MS" panose="030F0702030302020204" pitchFamily="66" charset="0"/>
              </a:rPr>
              <a:t>verimini azaltması ve </a:t>
            </a:r>
            <a:r>
              <a:rPr lang="tr-TR" dirty="0" smtClean="0">
                <a:latin typeface="Comic Sans MS" panose="030F0702030302020204" pitchFamily="66" charset="0"/>
              </a:rPr>
              <a:t>işitilen </a:t>
            </a:r>
            <a:r>
              <a:rPr lang="tr-TR" dirty="0">
                <a:latin typeface="Comic Sans MS" panose="030F0702030302020204" pitchFamily="66" charset="0"/>
              </a:rPr>
              <a:t>seslerin </a:t>
            </a:r>
            <a:r>
              <a:rPr lang="tr-TR" dirty="0" smtClean="0">
                <a:latin typeface="Comic Sans MS" panose="030F0702030302020204" pitchFamily="66" charset="0"/>
              </a:rPr>
              <a:t>anlaşılamaması </a:t>
            </a:r>
            <a:r>
              <a:rPr lang="tr-TR" dirty="0">
                <a:latin typeface="Comic Sans MS" panose="030F0702030302020204" pitchFamily="66" charset="0"/>
              </a:rPr>
              <a:t>gürültünün performansa olan </a:t>
            </a:r>
            <a:r>
              <a:rPr lang="tr-TR" dirty="0" smtClean="0">
                <a:latin typeface="Comic Sans MS" panose="030F0702030302020204" pitchFamily="66" charset="0"/>
              </a:rPr>
              <a:t>etkileridir.</a:t>
            </a:r>
            <a:endParaRPr lang="tr-TR" dirty="0"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1818" b="8713"/>
          <a:stretch/>
        </p:blipFill>
        <p:spPr>
          <a:xfrm>
            <a:off x="7229949" y="2355272"/>
            <a:ext cx="4488872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latin typeface="Comic Sans MS" panose="030F0702030302020204" pitchFamily="66" charset="0"/>
              </a:rPr>
              <a:t>insanların </a:t>
            </a:r>
            <a:r>
              <a:rPr lang="tr-TR" b="1" dirty="0">
                <a:latin typeface="Comic Sans MS" panose="030F0702030302020204" pitchFamily="66" charset="0"/>
              </a:rPr>
              <a:t>evlerinde, </a:t>
            </a:r>
            <a:r>
              <a:rPr lang="tr-TR" b="1" dirty="0" smtClean="0">
                <a:latin typeface="Comic Sans MS" panose="030F0702030302020204" pitchFamily="66" charset="0"/>
              </a:rPr>
              <a:t>işyerlerinde </a:t>
            </a:r>
            <a:r>
              <a:rPr lang="tr-TR" b="1" dirty="0">
                <a:latin typeface="Comic Sans MS" panose="030F0702030302020204" pitchFamily="66" charset="0"/>
              </a:rPr>
              <a:t>ve </a:t>
            </a:r>
            <a:r>
              <a:rPr lang="tr-TR" b="1" dirty="0" smtClean="0">
                <a:latin typeface="Comic Sans MS" panose="030F0702030302020204" pitchFamily="66" charset="0"/>
              </a:rPr>
              <a:t>çeşitli </a:t>
            </a:r>
            <a:r>
              <a:rPr lang="tr-TR" b="1" dirty="0">
                <a:latin typeface="Comic Sans MS" panose="030F0702030302020204" pitchFamily="66" charset="0"/>
              </a:rPr>
              <a:t>aktiviteleri sırasında maruz kaldıkları gürültünün en önemli performans etkileri </a:t>
            </a:r>
            <a:r>
              <a:rPr lang="tr-TR" b="1" dirty="0" smtClean="0">
                <a:latin typeface="Comic Sans MS" panose="030F0702030302020204" pitchFamily="66" charset="0"/>
              </a:rPr>
              <a:t>şunlardır</a:t>
            </a:r>
            <a:r>
              <a:rPr lang="tr-TR" b="1" dirty="0">
                <a:latin typeface="Comic Sans MS" panose="030F0702030302020204" pitchFamily="66" charset="0"/>
              </a:rPr>
              <a:t>: 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Karşılıklı konuşmanın etkilenmesi,</a:t>
            </a:r>
          </a:p>
          <a:p>
            <a:r>
              <a:rPr lang="tr-TR" dirty="0">
                <a:latin typeface="Comic Sans MS" panose="030F0702030302020204" pitchFamily="66" charset="0"/>
              </a:rPr>
              <a:t>Dinleme ve anlamada </a:t>
            </a:r>
            <a:r>
              <a:rPr lang="tr-TR" dirty="0" smtClean="0">
                <a:latin typeface="Comic Sans MS" panose="030F0702030302020204" pitchFamily="66" charset="0"/>
              </a:rPr>
              <a:t>güçlük,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Konuşmanın </a:t>
            </a:r>
            <a:r>
              <a:rPr lang="tr-TR" dirty="0">
                <a:latin typeface="Comic Sans MS" panose="030F0702030302020204" pitchFamily="66" charset="0"/>
              </a:rPr>
              <a:t>kesintiye </a:t>
            </a:r>
            <a:r>
              <a:rPr lang="tr-TR" dirty="0" smtClean="0">
                <a:latin typeface="Comic Sans MS" panose="030F0702030302020204" pitchFamily="66" charset="0"/>
              </a:rPr>
              <a:t>uğraması,</a:t>
            </a:r>
          </a:p>
          <a:p>
            <a:r>
              <a:rPr lang="tr-TR" dirty="0">
                <a:latin typeface="Comic Sans MS" panose="030F0702030302020204" pitchFamily="66" charset="0"/>
              </a:rPr>
              <a:t>Yüksek sesli </a:t>
            </a:r>
            <a:r>
              <a:rPr lang="tr-TR" dirty="0" smtClean="0">
                <a:latin typeface="Comic Sans MS" panose="030F0702030302020204" pitchFamily="66" charset="0"/>
              </a:rPr>
              <a:t>konuşmaya </a:t>
            </a:r>
            <a:r>
              <a:rPr lang="tr-TR" dirty="0">
                <a:latin typeface="Comic Sans MS" panose="030F0702030302020204" pitchFamily="66" charset="0"/>
              </a:rPr>
              <a:t>neden </a:t>
            </a:r>
            <a:r>
              <a:rPr lang="tr-TR" dirty="0" smtClean="0">
                <a:latin typeface="Comic Sans MS" panose="030F0702030302020204" pitchFamily="66" charset="0"/>
              </a:rPr>
              <a:t>olması,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İletişim bozukluğu,</a:t>
            </a:r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4879" y="1084642"/>
            <a:ext cx="8915400" cy="1326049"/>
          </a:xfrm>
        </p:spPr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Okuma ve öğrenme olumsuz etkilenir: Gürültü dikkat gerektirici, hafıza ve sözcüklerle ilgili </a:t>
            </a:r>
            <a:r>
              <a:rPr lang="tr-TR" dirty="0" smtClean="0">
                <a:latin typeface="Comic Sans MS" panose="030F0702030302020204" pitchFamily="66" charset="0"/>
              </a:rPr>
              <a:t>çalışma </a:t>
            </a:r>
            <a:r>
              <a:rPr lang="tr-TR" dirty="0">
                <a:latin typeface="Comic Sans MS" panose="030F0702030302020204" pitchFamily="66" charset="0"/>
              </a:rPr>
              <a:t>ve öğrenimleri olumsuz etkiler. Arka plandaki bir sözlü müzik, kelime hafızasını bozucu etki yapar, konsantrasyon eksikliğine neden olur.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75" y="2667105"/>
            <a:ext cx="4792808" cy="2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75"/>
            <a:ext cx="12192000" cy="6867920"/>
          </a:xfrm>
        </p:spPr>
      </p:pic>
    </p:spTree>
    <p:extLst>
      <p:ext uri="{BB962C8B-B14F-4D97-AF65-F5344CB8AC3E}">
        <p14:creationId xmlns:p14="http://schemas.microsoft.com/office/powerpoint/2010/main" val="141289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11928" y="679528"/>
            <a:ext cx="8911687" cy="1280890"/>
          </a:xfrm>
        </p:spPr>
        <p:txBody>
          <a:bodyPr/>
          <a:lstStyle/>
          <a:p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GÜRÜLTÜ NEDİR ?</a:t>
            </a:r>
            <a:endParaRPr lang="tr-TR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67771" y="2364110"/>
            <a:ext cx="5464029" cy="3851563"/>
          </a:xfrm>
        </p:spPr>
        <p:txBody>
          <a:bodyPr>
            <a:normAutofit lnSpcReduction="10000"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Teknolojinin </a:t>
            </a:r>
            <a:r>
              <a:rPr lang="tr-TR" b="1" dirty="0" smtClean="0">
                <a:latin typeface="Comic Sans MS" panose="030F0702030302020204" pitchFamily="66" charset="0"/>
              </a:rPr>
              <a:t>gelişmesine </a:t>
            </a:r>
            <a:r>
              <a:rPr lang="tr-TR" b="1" dirty="0">
                <a:latin typeface="Comic Sans MS" panose="030F0702030302020204" pitchFamily="66" charset="0"/>
              </a:rPr>
              <a:t>paralel olarak ortaya çıkan çevre sorunlarından birisi de gürültü kirliliğidir. Gürültü, istenmeyen ya da </a:t>
            </a:r>
            <a:r>
              <a:rPr lang="tr-TR" b="1" dirty="0" smtClean="0">
                <a:latin typeface="Comic Sans MS" panose="030F0702030302020204" pitchFamily="66" charset="0"/>
              </a:rPr>
              <a:t>hoşlanılmayan </a:t>
            </a:r>
            <a:r>
              <a:rPr lang="tr-TR" b="1" dirty="0">
                <a:latin typeface="Comic Sans MS" panose="030F0702030302020204" pitchFamily="66" charset="0"/>
              </a:rPr>
              <a:t>sesleri tanımlamak için kullanılsa da “belirgin bir yapısı olmayan, </a:t>
            </a:r>
            <a:r>
              <a:rPr lang="tr-TR" b="1" dirty="0" smtClean="0">
                <a:latin typeface="Comic Sans MS" panose="030F0702030302020204" pitchFamily="66" charset="0"/>
              </a:rPr>
              <a:t>kişiyi </a:t>
            </a:r>
            <a:r>
              <a:rPr lang="tr-TR" b="1" dirty="0">
                <a:latin typeface="Comic Sans MS" panose="030F0702030302020204" pitchFamily="66" charset="0"/>
              </a:rPr>
              <a:t>bedensel ve psikolojik olarak etkileyebilen ses veya insan ve toplum üzerinde olumsuz etkileri olan istenmeyen sesler” olarak tanımlanır. 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Sanayileşme</a:t>
            </a:r>
            <a:r>
              <a:rPr lang="tr-TR" b="1" dirty="0">
                <a:latin typeface="Comic Sans MS" panose="030F0702030302020204" pitchFamily="66" charset="0"/>
              </a:rPr>
              <a:t>, plansız </a:t>
            </a:r>
            <a:r>
              <a:rPr lang="tr-TR" b="1" dirty="0" smtClean="0">
                <a:latin typeface="Comic Sans MS" panose="030F0702030302020204" pitchFamily="66" charset="0"/>
              </a:rPr>
              <a:t>kentleşme</a:t>
            </a:r>
            <a:r>
              <a:rPr lang="tr-TR" b="1" dirty="0">
                <a:latin typeface="Comic Sans MS" panose="030F0702030302020204" pitchFamily="66" charset="0"/>
              </a:rPr>
              <a:t>, hızlı nüfus </a:t>
            </a:r>
            <a:r>
              <a:rPr lang="tr-TR" b="1" dirty="0" smtClean="0">
                <a:latin typeface="Comic Sans MS" panose="030F0702030302020204" pitchFamily="66" charset="0"/>
              </a:rPr>
              <a:t>artışı</a:t>
            </a:r>
            <a:r>
              <a:rPr lang="tr-TR" b="1" dirty="0">
                <a:latin typeface="Comic Sans MS" panose="030F0702030302020204" pitchFamily="66" charset="0"/>
              </a:rPr>
              <a:t>, </a:t>
            </a:r>
            <a:r>
              <a:rPr lang="tr-TR" b="1" dirty="0" smtClean="0">
                <a:latin typeface="Comic Sans MS" panose="030F0702030302020204" pitchFamily="66" charset="0"/>
              </a:rPr>
              <a:t>ulaşım </a:t>
            </a:r>
            <a:r>
              <a:rPr lang="tr-TR" b="1" dirty="0">
                <a:latin typeface="Comic Sans MS" panose="030F0702030302020204" pitchFamily="66" charset="0"/>
              </a:rPr>
              <a:t>araçları ve insanlar, çevre ve insan sağlığını olumsuz yönde etkileyen gürültü kirliliğine yol açan önemli etmenlerdir.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8" y="2364110"/>
            <a:ext cx="4142117" cy="25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bahcelievler-fetih-caddesi-trafik-felc-ses-gurultu-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181"/>
          </a:xfrm>
        </p:spPr>
      </p:pic>
    </p:spTree>
    <p:extLst>
      <p:ext uri="{BB962C8B-B14F-4D97-AF65-F5344CB8AC3E}">
        <p14:creationId xmlns:p14="http://schemas.microsoft.com/office/powerpoint/2010/main" val="25781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61479" y="105360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tr-TR" sz="5400" dirty="0" smtClean="0">
                <a:latin typeface="Comic Sans MS" panose="030F0702030302020204" pitchFamily="66" charset="0"/>
              </a:rPr>
              <a:t>KAYNAKÇA</a:t>
            </a:r>
            <a:endParaRPr lang="tr-TR" sz="5400" dirty="0"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60070" y="2466108"/>
            <a:ext cx="7514503" cy="3029477"/>
          </a:xfrm>
        </p:spPr>
        <p:txBody>
          <a:bodyPr>
            <a:normAutofit/>
          </a:bodyPr>
          <a:lstStyle/>
          <a:p>
            <a:r>
              <a:rPr lang="tr-TR" sz="2800" dirty="0" smtClean="0">
                <a:latin typeface="Comic Sans MS" panose="030F0702030302020204" pitchFamily="66" charset="0"/>
                <a:hlinkClick r:id="rId2"/>
              </a:rPr>
              <a:t>www.halk-sağliği.uludağ.edu.tr</a:t>
            </a:r>
            <a:endParaRPr lang="tr-TR" sz="2800" dirty="0" smtClean="0">
              <a:latin typeface="Comic Sans MS" panose="030F0702030302020204" pitchFamily="66" charset="0"/>
            </a:endParaRPr>
          </a:p>
          <a:p>
            <a:r>
              <a:rPr lang="tr-TR" sz="2800" dirty="0" smtClean="0">
                <a:latin typeface="Comic Sans MS" panose="030F0702030302020204" pitchFamily="66" charset="0"/>
                <a:hlinkClick r:id="rId3"/>
              </a:rPr>
              <a:t>www.eminsert.org.tr</a:t>
            </a:r>
            <a:endParaRPr lang="tr-TR" sz="2800" dirty="0" smtClean="0">
              <a:latin typeface="Comic Sans MS" panose="030F0702030302020204" pitchFamily="66" charset="0"/>
            </a:endParaRPr>
          </a:p>
          <a:p>
            <a:r>
              <a:rPr lang="tr-TR" sz="2800" dirty="0" smtClean="0">
                <a:latin typeface="Comic Sans MS" panose="030F0702030302020204" pitchFamily="66" charset="0"/>
                <a:hlinkClick r:id="rId4"/>
              </a:rPr>
              <a:t>www.cekud.org.tr</a:t>
            </a:r>
            <a:endParaRPr lang="tr-TR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76050" y="464783"/>
            <a:ext cx="10072255" cy="1280890"/>
          </a:xfrm>
        </p:spPr>
        <p:txBody>
          <a:bodyPr>
            <a:normAutofit/>
          </a:bodyPr>
          <a:lstStyle/>
          <a:p>
            <a:r>
              <a:rPr lang="tr-TR" sz="3200" dirty="0">
                <a:solidFill>
                  <a:srgbClr val="A53010"/>
                </a:solidFill>
                <a:latin typeface="Comic Sans MS" panose="030F0702030302020204" pitchFamily="66" charset="0"/>
              </a:rPr>
              <a:t>Gürültü kirliliğine </a:t>
            </a:r>
            <a:r>
              <a:rPr lang="tr-TR" sz="3200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karşı </a:t>
            </a:r>
            <a:r>
              <a:rPr lang="tr-TR" sz="3200" dirty="0">
                <a:solidFill>
                  <a:srgbClr val="A53010"/>
                </a:solidFill>
                <a:latin typeface="Comic Sans MS" panose="030F0702030302020204" pitchFamily="66" charset="0"/>
              </a:rPr>
              <a:t>alınması gereken </a:t>
            </a:r>
            <a:r>
              <a:rPr lang="tr-TR" sz="3200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önlemler;</a:t>
            </a:r>
            <a:endParaRPr lang="tr-TR" sz="3200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19745" y="1745673"/>
            <a:ext cx="9384867" cy="4165549"/>
          </a:xfrm>
        </p:spPr>
        <p:txBody>
          <a:bodyPr>
            <a:norm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Gürültü kirliliğinin önlenmesinde üç adım söz konusudur. Birincisi gürültünün kaynaktan azaltılmasıdır. En etkili yollardan biridir bunun için</a:t>
            </a:r>
            <a:r>
              <a:rPr lang="tr-TR" b="1" dirty="0" smtClean="0">
                <a:latin typeface="Comic Sans MS" panose="030F0702030302020204" pitchFamily="66" charset="0"/>
              </a:rPr>
              <a:t>;</a:t>
            </a:r>
          </a:p>
          <a:p>
            <a:r>
              <a:rPr lang="tr-TR" dirty="0">
                <a:latin typeface="Comic Sans MS" panose="030F0702030302020204" pitchFamily="66" charset="0"/>
              </a:rPr>
              <a:t>Gürültü çıkaran </a:t>
            </a:r>
            <a:r>
              <a:rPr lang="tr-TR" dirty="0" smtClean="0">
                <a:latin typeface="Comic Sans MS" panose="030F0702030302020204" pitchFamily="66" charset="0"/>
              </a:rPr>
              <a:t>işlemi </a:t>
            </a:r>
            <a:r>
              <a:rPr lang="tr-TR" dirty="0">
                <a:latin typeface="Comic Sans MS" panose="030F0702030302020204" pitchFamily="66" charset="0"/>
              </a:rPr>
              <a:t>daha az gürültü çıkaran </a:t>
            </a:r>
            <a:r>
              <a:rPr lang="tr-TR" dirty="0" smtClean="0">
                <a:latin typeface="Comic Sans MS" panose="030F0702030302020204" pitchFamily="66" charset="0"/>
              </a:rPr>
              <a:t>işlemle değiştirmek</a:t>
            </a:r>
            <a:r>
              <a:rPr lang="tr-TR" dirty="0">
                <a:latin typeface="Comic Sans MS" panose="030F0702030302020204" pitchFamily="66" charset="0"/>
              </a:rPr>
              <a:t>,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Daha </a:t>
            </a:r>
            <a:r>
              <a:rPr lang="tr-TR" dirty="0">
                <a:latin typeface="Comic Sans MS" panose="030F0702030302020204" pitchFamily="66" charset="0"/>
              </a:rPr>
              <a:t>sessiz araçlar ya da makineler </a:t>
            </a:r>
            <a:r>
              <a:rPr lang="tr-TR" dirty="0" smtClean="0">
                <a:latin typeface="Comic Sans MS" panose="030F0702030302020204" pitchFamily="66" charset="0"/>
              </a:rPr>
              <a:t>kullanmak</a:t>
            </a:r>
          </a:p>
          <a:p>
            <a:r>
              <a:rPr lang="tr-TR" dirty="0">
                <a:latin typeface="Comic Sans MS" panose="030F0702030302020204" pitchFamily="66" charset="0"/>
              </a:rPr>
              <a:t>Çok gürültü çıkaran araç ya da makinenin </a:t>
            </a:r>
            <a:r>
              <a:rPr lang="tr-TR" dirty="0" smtClean="0">
                <a:latin typeface="Comic Sans MS" panose="030F0702030302020204" pitchFamily="66" charset="0"/>
              </a:rPr>
              <a:t>çalışmasını </a:t>
            </a:r>
            <a:r>
              <a:rPr lang="tr-TR" dirty="0">
                <a:latin typeface="Comic Sans MS" panose="030F0702030302020204" pitchFamily="66" charset="0"/>
              </a:rPr>
              <a:t>yenide gözden geçirerek düzenlemek gerekir.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Gürültüyü kaynaktan giderme </a:t>
            </a:r>
            <a:r>
              <a:rPr lang="tr-TR" dirty="0" smtClean="0">
                <a:latin typeface="Comic Sans MS" panose="030F0702030302020204" pitchFamily="66" charset="0"/>
              </a:rPr>
              <a:t>işlemi </a:t>
            </a:r>
            <a:r>
              <a:rPr lang="tr-TR" dirty="0">
                <a:latin typeface="Comic Sans MS" panose="030F0702030302020204" pitchFamily="66" charset="0"/>
              </a:rPr>
              <a:t>mühendisleri ilgilendirir. Makinelerin ve özellikle </a:t>
            </a:r>
            <a:r>
              <a:rPr lang="tr-TR" dirty="0" smtClean="0">
                <a:latin typeface="Comic Sans MS" panose="030F0702030302020204" pitchFamily="66" charset="0"/>
              </a:rPr>
              <a:t>taşıt </a:t>
            </a:r>
            <a:r>
              <a:rPr lang="tr-TR" dirty="0">
                <a:latin typeface="Comic Sans MS" panose="030F0702030302020204" pitchFamily="66" charset="0"/>
              </a:rPr>
              <a:t>araçlarının tasarım </a:t>
            </a:r>
            <a:r>
              <a:rPr lang="tr-TR" dirty="0" smtClean="0">
                <a:latin typeface="Comic Sans MS" panose="030F0702030302020204" pitchFamily="66" charset="0"/>
              </a:rPr>
              <a:t>aşamasında </a:t>
            </a:r>
            <a:r>
              <a:rPr lang="tr-TR" dirty="0">
                <a:latin typeface="Comic Sans MS" panose="030F0702030302020204" pitchFamily="66" charset="0"/>
              </a:rPr>
              <a:t>önemlidir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89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45673" y="865908"/>
            <a:ext cx="9218612" cy="4705877"/>
          </a:xfrm>
        </p:spPr>
        <p:txBody>
          <a:bodyPr/>
          <a:lstStyle/>
          <a:p>
            <a:r>
              <a:rPr lang="tr-TR" b="1" dirty="0" smtClean="0">
                <a:latin typeface="Comic Sans MS" panose="030F0702030302020204" pitchFamily="66" charset="0"/>
              </a:rPr>
              <a:t>Gürültünün </a:t>
            </a:r>
            <a:r>
              <a:rPr lang="tr-TR" b="1" dirty="0">
                <a:latin typeface="Comic Sans MS" panose="030F0702030302020204" pitchFamily="66" charset="0"/>
              </a:rPr>
              <a:t>önlenmesinde alınacak ikinci önlem ise gürültünün alıcıda kontrolüdür. Sesin kaynakta ve geçtiği yolda azaltılamaması ya da tedbirlerin uygulanamaması durumunda gürültüye maruz kalan kişi üzerinde koruyucu tedbirlerin alınmasıdır. Bu ise</a:t>
            </a:r>
            <a:r>
              <a:rPr lang="tr-TR" b="1" dirty="0" smtClean="0">
                <a:latin typeface="Comic Sans MS" panose="030F0702030302020204" pitchFamily="66" charset="0"/>
              </a:rPr>
              <a:t>:</a:t>
            </a:r>
          </a:p>
          <a:p>
            <a:endParaRPr lang="tr-TR" b="1" dirty="0"/>
          </a:p>
          <a:p>
            <a:r>
              <a:rPr lang="tr-TR" dirty="0">
                <a:latin typeface="Comic Sans MS" panose="030F0702030302020204" pitchFamily="66" charset="0"/>
              </a:rPr>
              <a:t>Kulak tıpaları </a:t>
            </a:r>
          </a:p>
          <a:p>
            <a:r>
              <a:rPr lang="tr-TR" dirty="0">
                <a:latin typeface="Comic Sans MS" panose="030F0702030302020204" pitchFamily="66" charset="0"/>
              </a:rPr>
              <a:t>Manşonlar </a:t>
            </a:r>
          </a:p>
          <a:p>
            <a:r>
              <a:rPr lang="tr-TR" dirty="0">
                <a:latin typeface="Comic Sans MS" panose="030F0702030302020204" pitchFamily="66" charset="0"/>
              </a:rPr>
              <a:t>Gürültü engelleyici başlıklar ile yapılır.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16667" r="16099" b="15053"/>
          <a:stretch/>
        </p:blipFill>
        <p:spPr>
          <a:xfrm>
            <a:off x="7304803" y="3927516"/>
            <a:ext cx="1911928" cy="175952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50" y="4020169"/>
            <a:ext cx="2286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93273" y="2026943"/>
            <a:ext cx="4641272" cy="54448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Üçüncü </a:t>
            </a:r>
            <a:r>
              <a:rPr lang="tr-TR" dirty="0">
                <a:latin typeface="Comic Sans MS" panose="030F0702030302020204" pitchFamily="66" charset="0"/>
              </a:rPr>
              <a:t>önlem ise çevre kontrolüdür, burada en önemli adım </a:t>
            </a:r>
            <a:r>
              <a:rPr lang="tr-TR" dirty="0" smtClean="0">
                <a:latin typeface="Comic Sans MS" panose="030F0702030302020204" pitchFamily="66" charset="0"/>
              </a:rPr>
              <a:t>kişilerde </a:t>
            </a:r>
            <a:r>
              <a:rPr lang="tr-TR" dirty="0">
                <a:latin typeface="Comic Sans MS" panose="030F0702030302020204" pitchFamily="66" charset="0"/>
              </a:rPr>
              <a:t>gürültü bilincinin </a:t>
            </a:r>
            <a:r>
              <a:rPr lang="tr-TR" dirty="0" smtClean="0">
                <a:latin typeface="Comic Sans MS" panose="030F0702030302020204" pitchFamily="66" charset="0"/>
              </a:rPr>
              <a:t>oluşturulmasıdır</a:t>
            </a:r>
            <a:r>
              <a:rPr lang="tr-TR" dirty="0">
                <a:latin typeface="Comic Sans MS" panose="030F0702030302020204" pitchFamily="66" charset="0"/>
              </a:rPr>
              <a:t>. Bu ise ilkokuldan itibaren gürültünün çevre kirliliğine yol açan bir öğe olarak öneminin ve sağlıkla ilgili etkilerinin </a:t>
            </a:r>
            <a:r>
              <a:rPr lang="tr-TR" dirty="0" smtClean="0">
                <a:latin typeface="Comic Sans MS" panose="030F0702030302020204" pitchFamily="66" charset="0"/>
              </a:rPr>
              <a:t>işlenmesi </a:t>
            </a:r>
            <a:r>
              <a:rPr lang="tr-TR" dirty="0">
                <a:latin typeface="Comic Sans MS" panose="030F0702030302020204" pitchFamily="66" charset="0"/>
              </a:rPr>
              <a:t>ile mümkündür.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2026943"/>
            <a:ext cx="5264728" cy="3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93273" y="651820"/>
            <a:ext cx="10196945" cy="1280890"/>
          </a:xfrm>
        </p:spPr>
        <p:txBody>
          <a:bodyPr/>
          <a:lstStyle/>
          <a:p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Gürültü Kirliliğine </a:t>
            </a:r>
            <a:r>
              <a:rPr lang="tr-TR" dirty="0">
                <a:solidFill>
                  <a:srgbClr val="A53010"/>
                </a:solidFill>
                <a:latin typeface="Comic Sans MS" panose="030F0702030302020204" pitchFamily="66" charset="0"/>
              </a:rPr>
              <a:t>K</a:t>
            </a:r>
            <a:r>
              <a:rPr lang="tr-TR" dirty="0" smtClean="0">
                <a:solidFill>
                  <a:srgbClr val="A53010"/>
                </a:solidFill>
                <a:latin typeface="Comic Sans MS" panose="030F0702030302020204" pitchFamily="66" charset="0"/>
              </a:rPr>
              <a:t>arşı Alınabilecek Önlemler;</a:t>
            </a:r>
            <a:endParaRPr lang="tr-TR" dirty="0">
              <a:solidFill>
                <a:srgbClr val="A5301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30292" y="2341359"/>
            <a:ext cx="4484069" cy="3597571"/>
          </a:xfrm>
        </p:spPr>
        <p:txBody>
          <a:bodyPr>
            <a:normAutofit/>
          </a:bodyPr>
          <a:lstStyle/>
          <a:p>
            <a:r>
              <a:rPr lang="tr-TR" dirty="0">
                <a:latin typeface="Comic Sans MS" panose="030F0702030302020204" pitchFamily="66" charset="0"/>
              </a:rPr>
              <a:t>Ş</a:t>
            </a:r>
            <a:r>
              <a:rPr lang="tr-TR" dirty="0" smtClean="0">
                <a:latin typeface="Comic Sans MS" panose="030F0702030302020204" pitchFamily="66" charset="0"/>
              </a:rPr>
              <a:t>ehir </a:t>
            </a:r>
            <a:r>
              <a:rPr lang="tr-TR" dirty="0">
                <a:latin typeface="Comic Sans MS" panose="030F0702030302020204" pitchFamily="66" charset="0"/>
              </a:rPr>
              <a:t>planlaması yapılırken endüstriyel gürültü kaynaklarının ve otoyolların </a:t>
            </a:r>
            <a:r>
              <a:rPr lang="tr-TR" dirty="0" smtClean="0">
                <a:latin typeface="Comic Sans MS" panose="030F0702030302020204" pitchFamily="66" charset="0"/>
              </a:rPr>
              <a:t>yaşam </a:t>
            </a:r>
            <a:r>
              <a:rPr lang="tr-TR" dirty="0">
                <a:latin typeface="Comic Sans MS" panose="030F0702030302020204" pitchFamily="66" charset="0"/>
              </a:rPr>
              <a:t>alanlarından ayrı tutulması,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Havaalanları yaşam </a:t>
            </a:r>
            <a:r>
              <a:rPr lang="tr-TR" dirty="0">
                <a:latin typeface="Comic Sans MS" panose="030F0702030302020204" pitchFamily="66" charset="0"/>
              </a:rPr>
              <a:t>ve </a:t>
            </a:r>
            <a:r>
              <a:rPr lang="tr-TR" dirty="0" smtClean="0">
                <a:latin typeface="Comic Sans MS" panose="030F0702030302020204" pitchFamily="66" charset="0"/>
              </a:rPr>
              <a:t>iş </a:t>
            </a:r>
            <a:r>
              <a:rPr lang="tr-TR" dirty="0">
                <a:latin typeface="Comic Sans MS" panose="030F0702030302020204" pitchFamily="66" charset="0"/>
              </a:rPr>
              <a:t>alanlarından en az 17 km uzağa yapılması</a:t>
            </a:r>
            <a:r>
              <a:rPr lang="tr-TR" dirty="0" smtClean="0">
                <a:latin typeface="Comic Sans MS" panose="030F0702030302020204" pitchFamily="66" charset="0"/>
              </a:rPr>
              <a:t>,</a:t>
            </a:r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Gürültü çıkma olasılığı yüksek yerlerin düzenli izlenmesini sağlayacak sistemlerin kurulması,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3" y="2341359"/>
            <a:ext cx="4169351" cy="31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62546" y="3137284"/>
            <a:ext cx="5076103" cy="1024194"/>
          </a:xfrm>
        </p:spPr>
        <p:txBody>
          <a:bodyPr/>
          <a:lstStyle/>
          <a:p>
            <a:r>
              <a:rPr lang="tr-TR" dirty="0" smtClean="0">
                <a:latin typeface="Comic Sans MS" panose="030F0702030302020204" pitchFamily="66" charset="0"/>
              </a:rPr>
              <a:t>Yerleşim </a:t>
            </a:r>
            <a:r>
              <a:rPr lang="tr-TR" dirty="0">
                <a:latin typeface="Comic Sans MS" panose="030F0702030302020204" pitchFamily="66" charset="0"/>
              </a:rPr>
              <a:t>yerlerindeki kamuya açık eğlence yerlerinin yönetmeliklere bağlı kalarak </a:t>
            </a:r>
            <a:r>
              <a:rPr lang="tr-TR" dirty="0" smtClean="0">
                <a:latin typeface="Comic Sans MS" panose="030F0702030302020204" pitchFamily="66" charset="0"/>
              </a:rPr>
              <a:t>çalışmaları,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30" y="1925782"/>
            <a:ext cx="4266334" cy="34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88728" y="2643138"/>
            <a:ext cx="4632756" cy="2092036"/>
          </a:xfrm>
        </p:spPr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Özel </a:t>
            </a:r>
            <a:r>
              <a:rPr lang="tr-TR" dirty="0" smtClean="0">
                <a:latin typeface="Comic Sans MS" panose="030F0702030302020204" pitchFamily="66" charset="0"/>
              </a:rPr>
              <a:t>taşıtlar </a:t>
            </a:r>
            <a:r>
              <a:rPr lang="tr-TR" dirty="0">
                <a:latin typeface="Comic Sans MS" panose="030F0702030302020204" pitchFamily="66" charset="0"/>
              </a:rPr>
              <a:t>yerine toplu </a:t>
            </a:r>
            <a:r>
              <a:rPr lang="tr-TR" dirty="0" smtClean="0">
                <a:latin typeface="Comic Sans MS" panose="030F0702030302020204" pitchFamily="66" charset="0"/>
              </a:rPr>
              <a:t>taşıma </a:t>
            </a:r>
            <a:r>
              <a:rPr lang="tr-TR" dirty="0">
                <a:latin typeface="Comic Sans MS" panose="030F0702030302020204" pitchFamily="66" charset="0"/>
              </a:rPr>
              <a:t>araçlarının kullanılmaya özendirilmesi, sayılarının arttırılmasına paralel olarak bu araçların </a:t>
            </a:r>
            <a:r>
              <a:rPr lang="tr-TR" dirty="0" smtClean="0">
                <a:latin typeface="Comic Sans MS" panose="030F0702030302020204" pitchFamily="66" charset="0"/>
              </a:rPr>
              <a:t>yerleşim </a:t>
            </a:r>
            <a:r>
              <a:rPr lang="tr-TR" dirty="0">
                <a:latin typeface="Comic Sans MS" panose="030F0702030302020204" pitchFamily="66" charset="0"/>
              </a:rPr>
              <a:t>alanları içerisinden veya çok yakınından geçmemeleri için gerekli tedbirlerin alınması,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2105891"/>
            <a:ext cx="5001490" cy="31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01089" y="3106449"/>
            <a:ext cx="4258685" cy="734291"/>
          </a:xfrm>
        </p:spPr>
        <p:txBody>
          <a:bodyPr/>
          <a:lstStyle/>
          <a:p>
            <a:r>
              <a:rPr lang="tr-TR" dirty="0">
                <a:latin typeface="Comic Sans MS" panose="030F0702030302020204" pitchFamily="66" charset="0"/>
              </a:rPr>
              <a:t>Binalarda yalıtım malzemelerinin kullanılması,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039" y="2128187"/>
            <a:ext cx="4180034" cy="28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152</TotalTime>
  <Words>833</Words>
  <Application>Microsoft Office PowerPoint</Application>
  <PresentationFormat>Geniş ekran</PresentationFormat>
  <Paragraphs>77</Paragraphs>
  <Slides>22</Slides>
  <Notes>1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Comic Sans MS</vt:lpstr>
      <vt:lpstr>Times New Roman</vt:lpstr>
      <vt:lpstr>Wingdings 3</vt:lpstr>
      <vt:lpstr>Duman</vt:lpstr>
      <vt:lpstr>GÜRÜLTÜNÜN İNSAN SAĞLIĞI ÜZERİNDEKİ ETKİSİ</vt:lpstr>
      <vt:lpstr>GÜRÜLTÜ NEDİR ?</vt:lpstr>
      <vt:lpstr>Gürültü kirliliğine karşı alınması gereken önlemler;</vt:lpstr>
      <vt:lpstr>PowerPoint Sunusu</vt:lpstr>
      <vt:lpstr>PowerPoint Sunusu</vt:lpstr>
      <vt:lpstr>Gürültü Kirliliğine Karşı Alınabilecek Önlemler;</vt:lpstr>
      <vt:lpstr>PowerPoint Sunusu</vt:lpstr>
      <vt:lpstr>PowerPoint Sunusu</vt:lpstr>
      <vt:lpstr>PowerPoint Sunusu</vt:lpstr>
      <vt:lpstr>PowerPoint Sunusu</vt:lpstr>
      <vt:lpstr>PowerPoint Sunusu</vt:lpstr>
      <vt:lpstr>GÜRÜLTÜNÜN İNSAN SAĞLIĞINA ETKİSİ;</vt:lpstr>
      <vt:lpstr>FİZİKSEL ETKİLERİ ;</vt:lpstr>
      <vt:lpstr>Fizyolojik Etkileri</vt:lpstr>
      <vt:lpstr>Psikolojik Etkileri;</vt:lpstr>
      <vt:lpstr>Performansa Etkileri;</vt:lpstr>
      <vt:lpstr>PowerPoint Sunusu</vt:lpstr>
      <vt:lpstr>PowerPoint Sunusu</vt:lpstr>
      <vt:lpstr>PowerPoint Sunusu</vt:lpstr>
      <vt:lpstr>PowerPoint Sunusu</vt:lpstr>
      <vt:lpstr>PowerPoint Sunusu</vt:lpstr>
      <vt:lpstr>KAYNAKÇA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GÜRÜLTÜNÜN İNSAN SAĞLIĞI ÜZERİNDEKİ ETKİSİ</dc:title>
  <dc:creator>Win10</dc:creator>
  <cp:lastModifiedBy>Yunus YİĞİT</cp:lastModifiedBy>
  <cp:revision>18</cp:revision>
  <dcterms:created xsi:type="dcterms:W3CDTF">2018-10-09T15:39:07Z</dcterms:created>
  <dcterms:modified xsi:type="dcterms:W3CDTF">2018-10-13T11:20:27Z</dcterms:modified>
</cp:coreProperties>
</file>