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8" r:id="rId3"/>
    <p:sldId id="257" r:id="rId4"/>
    <p:sldId id="258" r:id="rId5"/>
    <p:sldId id="259" r:id="rId6"/>
    <p:sldId id="280" r:id="rId7"/>
    <p:sldId id="260" r:id="rId8"/>
    <p:sldId id="261" r:id="rId9"/>
    <p:sldId id="279" r:id="rId10"/>
    <p:sldId id="263" r:id="rId11"/>
    <p:sldId id="264" r:id="rId12"/>
    <p:sldId id="265" r:id="rId13"/>
    <p:sldId id="266" r:id="rId14"/>
    <p:sldId id="267" r:id="rId15"/>
    <p:sldId id="268" r:id="rId16"/>
    <p:sldId id="292" r:id="rId17"/>
    <p:sldId id="291" r:id="rId18"/>
    <p:sldId id="290" r:id="rId19"/>
    <p:sldId id="269" r:id="rId20"/>
    <p:sldId id="270" r:id="rId21"/>
    <p:sldId id="271" r:id="rId22"/>
    <p:sldId id="293" r:id="rId23"/>
    <p:sldId id="262" r:id="rId24"/>
    <p:sldId id="281" r:id="rId25"/>
    <p:sldId id="282" r:id="rId26"/>
    <p:sldId id="276" r:id="rId27"/>
    <p:sldId id="288" r:id="rId28"/>
    <p:sldId id="289" r:id="rId29"/>
    <p:sldId id="272" r:id="rId30"/>
    <p:sldId id="273" r:id="rId31"/>
    <p:sldId id="283" r:id="rId32"/>
    <p:sldId id="274" r:id="rId33"/>
    <p:sldId id="284" r:id="rId34"/>
    <p:sldId id="275" r:id="rId35"/>
    <p:sldId id="285" r:id="rId36"/>
    <p:sldId id="286" r:id="rId37"/>
    <p:sldId id="287" r:id="rId38"/>
    <p:sldId id="277"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1CA17EB-B850-4DFD-8DD8-71718C455B32}" type="datetimeFigureOut">
              <a:rPr lang="tr-TR" smtClean="0"/>
              <a:t>13.03.2020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2543349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1CA17EB-B850-4DFD-8DD8-71718C455B32}" type="datetimeFigureOut">
              <a:rPr lang="tr-TR" smtClean="0"/>
              <a:t>13.03.2020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27942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1CA17EB-B850-4DFD-8DD8-71718C455B32}" type="datetimeFigureOut">
              <a:rPr lang="tr-TR" smtClean="0"/>
              <a:t>13.03.2020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185511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1CA17EB-B850-4DFD-8DD8-71718C455B32}" type="datetimeFigureOut">
              <a:rPr lang="tr-TR" smtClean="0"/>
              <a:t>13.03.2020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758D072-031A-4F08-B5A7-84ECBCDD38D4}" type="slidenum">
              <a:rPr lang="tr-TR" smtClean="0"/>
              <a:t>‹#›</a:t>
            </a:fld>
            <a:endParaRPr lang="tr-TR"/>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2246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1CA17EB-B850-4DFD-8DD8-71718C455B32}" type="datetimeFigureOut">
              <a:rPr lang="tr-TR" smtClean="0"/>
              <a:t>13.03.2020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2379242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A1CA17EB-B850-4DFD-8DD8-71718C455B32}" type="datetimeFigureOut">
              <a:rPr lang="tr-TR" smtClean="0"/>
              <a:t>13.03.2020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3939725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A1CA17EB-B850-4DFD-8DD8-71718C455B32}" type="datetimeFigureOut">
              <a:rPr lang="tr-TR" smtClean="0"/>
              <a:t>13.03.2020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931972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1CA17EB-B850-4DFD-8DD8-71718C455B32}" type="datetimeFigureOut">
              <a:rPr lang="tr-TR" smtClean="0"/>
              <a:t>13.03.2020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2514532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1CA17EB-B850-4DFD-8DD8-71718C455B32}" type="datetimeFigureOut">
              <a:rPr lang="tr-TR" smtClean="0"/>
              <a:t>13.03.2020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390495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1CA17EB-B850-4DFD-8DD8-71718C455B32}" type="datetimeFigureOut">
              <a:rPr lang="tr-TR" smtClean="0"/>
              <a:t>13.03.2020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88945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1CA17EB-B850-4DFD-8DD8-71718C455B32}" type="datetimeFigureOut">
              <a:rPr lang="tr-TR" smtClean="0"/>
              <a:t>13.03.2020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3911623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1CA17EB-B850-4DFD-8DD8-71718C455B32}" type="datetimeFigureOut">
              <a:rPr lang="tr-TR" smtClean="0"/>
              <a:t>13.03.2020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3386943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5346" y="2912232"/>
            <a:ext cx="3830406" cy="287896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29150" y="2912232"/>
            <a:ext cx="3821518" cy="287896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1CA17EB-B850-4DFD-8DD8-71718C455B32}" type="datetimeFigureOut">
              <a:rPr lang="tr-TR" smtClean="0"/>
              <a:t>13.03.2020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3309087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1CA17EB-B850-4DFD-8DD8-71718C455B32}" type="datetimeFigureOut">
              <a:rPr lang="tr-TR" smtClean="0"/>
              <a:t>13.03.2020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265492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A17EB-B850-4DFD-8DD8-71718C455B32}" type="datetimeFigureOut">
              <a:rPr lang="tr-TR" smtClean="0"/>
              <a:t>13.03.2020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4184678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tr-TR"/>
              <a:t>Asıl başlık stilini düzenlemek için tıklayın</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1CA17EB-B850-4DFD-8DD8-71718C455B32}" type="datetimeFigureOut">
              <a:rPr lang="tr-TR" smtClean="0"/>
              <a:t>13.03.2020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214541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1CA17EB-B850-4DFD-8DD8-71718C455B32}" type="datetimeFigureOut">
              <a:rPr lang="tr-TR" smtClean="0"/>
              <a:t>13.03.2020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758D072-031A-4F08-B5A7-84ECBCDD38D4}" type="slidenum">
              <a:rPr lang="tr-TR" smtClean="0"/>
              <a:t>‹#›</a:t>
            </a:fld>
            <a:endParaRPr lang="tr-TR"/>
          </a:p>
        </p:txBody>
      </p:sp>
    </p:spTree>
    <p:extLst>
      <p:ext uri="{BB962C8B-B14F-4D97-AF65-F5344CB8AC3E}">
        <p14:creationId xmlns:p14="http://schemas.microsoft.com/office/powerpoint/2010/main" val="3670878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CA17EB-B850-4DFD-8DD8-71718C455B32}" type="datetimeFigureOut">
              <a:rPr lang="tr-TR" smtClean="0"/>
              <a:t>13.03.2020</a:t>
            </a:fld>
            <a:endParaRPr lang="tr-TR"/>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758D072-031A-4F08-B5A7-84ECBCDD38D4}" type="slidenum">
              <a:rPr lang="tr-TR" smtClean="0"/>
              <a:t>‹#›</a:t>
            </a:fld>
            <a:endParaRPr lang="tr-TR"/>
          </a:p>
        </p:txBody>
      </p:sp>
    </p:spTree>
    <p:extLst>
      <p:ext uri="{BB962C8B-B14F-4D97-AF65-F5344CB8AC3E}">
        <p14:creationId xmlns:p14="http://schemas.microsoft.com/office/powerpoint/2010/main" val="258486133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dailymail.co.uk/" TargetMode="External"/><Relationship Id="rId2" Type="http://schemas.openxmlformats.org/officeDocument/2006/relationships/hyperlink" Target="http://www.memorial.com.tr/" TargetMode="External"/><Relationship Id="rId1" Type="http://schemas.openxmlformats.org/officeDocument/2006/relationships/slideLayout" Target="../slideLayouts/slideLayout2.xml"/><Relationship Id="rId5" Type="http://schemas.openxmlformats.org/officeDocument/2006/relationships/hyperlink" Target="http://www.coronavirus.app/" TargetMode="External"/><Relationship Id="rId4" Type="http://schemas.openxmlformats.org/officeDocument/2006/relationships/hyperlink" Target="https://www.youtube.com/channel/UCYO_jab_esuFRV4b17AJtA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34020C-70EA-4EF6-A3A4-64C44292EB1C}"/>
              </a:ext>
            </a:extLst>
          </p:cNvPr>
          <p:cNvSpPr>
            <a:spLocks noGrp="1"/>
          </p:cNvSpPr>
          <p:nvPr>
            <p:ph type="ctrTitle"/>
          </p:nvPr>
        </p:nvSpPr>
        <p:spPr>
          <a:xfrm>
            <a:off x="685800" y="2093798"/>
            <a:ext cx="7772400" cy="2387600"/>
          </a:xfrm>
        </p:spPr>
        <p:txBody>
          <a:bodyPr>
            <a:normAutofit/>
          </a:bodyPr>
          <a:lstStyle/>
          <a:p>
            <a:r>
              <a:rPr lang="tr-TR" dirty="0" err="1"/>
              <a:t>Coronavirüs</a:t>
            </a:r>
            <a:r>
              <a:rPr lang="tr-TR" dirty="0"/>
              <a:t> (</a:t>
            </a:r>
            <a:r>
              <a:rPr lang="tr-TR" dirty="0" err="1"/>
              <a:t>Koronavirüs</a:t>
            </a:r>
            <a:r>
              <a:rPr lang="tr-TR" dirty="0"/>
              <a:t>)</a:t>
            </a:r>
          </a:p>
        </p:txBody>
      </p:sp>
      <p:sp>
        <p:nvSpPr>
          <p:cNvPr id="3" name="Alt Başlık 2">
            <a:extLst>
              <a:ext uri="{FF2B5EF4-FFF2-40B4-BE49-F238E27FC236}">
                <a16:creationId xmlns:a16="http://schemas.microsoft.com/office/drawing/2014/main" id="{846DCFBD-E2C7-4B57-A627-C57A82090176}"/>
              </a:ext>
            </a:extLst>
          </p:cNvPr>
          <p:cNvSpPr>
            <a:spLocks noGrp="1"/>
          </p:cNvSpPr>
          <p:nvPr>
            <p:ph type="subTitle" idx="1"/>
          </p:nvPr>
        </p:nvSpPr>
        <p:spPr>
          <a:xfrm>
            <a:off x="1143000" y="4907756"/>
            <a:ext cx="6858000" cy="1655762"/>
          </a:xfrm>
        </p:spPr>
        <p:txBody>
          <a:bodyPr/>
          <a:lstStyle/>
          <a:p>
            <a:r>
              <a:rPr lang="tr-TR" dirty="0"/>
              <a:t>Arş. Gör. Dr. Niyazi Erdem DELİKANLI</a:t>
            </a:r>
          </a:p>
          <a:p>
            <a:r>
              <a:rPr lang="tr-TR" dirty="0"/>
              <a:t>Mart 2020</a:t>
            </a:r>
          </a:p>
          <a:p>
            <a:r>
              <a:rPr lang="tr-TR" sz="1800" dirty="0"/>
              <a:t>Çevre Sağlığı Dersi, Konu:4</a:t>
            </a:r>
          </a:p>
        </p:txBody>
      </p:sp>
      <p:pic>
        <p:nvPicPr>
          <p:cNvPr id="2050" name="Picture 2" descr="covid 19 ile ilgili görsel sonucu">
            <a:extLst>
              <a:ext uri="{FF2B5EF4-FFF2-40B4-BE49-F238E27FC236}">
                <a16:creationId xmlns:a16="http://schemas.microsoft.com/office/drawing/2014/main" id="{4290CBD8-5051-4773-B3A6-D7766A83D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886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EF6FA2-FF94-46FE-8D1E-2FFBFEF66E78}"/>
              </a:ext>
            </a:extLst>
          </p:cNvPr>
          <p:cNvSpPr>
            <a:spLocks noGrp="1"/>
          </p:cNvSpPr>
          <p:nvPr>
            <p:ph type="title"/>
          </p:nvPr>
        </p:nvSpPr>
        <p:spPr/>
        <p:txBody>
          <a:bodyPr>
            <a:normAutofit fontScale="90000"/>
          </a:bodyPr>
          <a:lstStyle/>
          <a:p>
            <a:r>
              <a:rPr lang="tr-TR" b="1" dirty="0" err="1"/>
              <a:t>Coronavirüs</a:t>
            </a:r>
            <a:r>
              <a:rPr lang="tr-TR" b="1" dirty="0"/>
              <a:t> bulaşıcı mı? </a:t>
            </a:r>
            <a:r>
              <a:rPr lang="tr-TR" b="1" dirty="0" err="1"/>
              <a:t>Coronavirüs</a:t>
            </a:r>
            <a:r>
              <a:rPr lang="tr-TR" b="1" dirty="0"/>
              <a:t> hangi yolla bulaşır?</a:t>
            </a:r>
            <a:endParaRPr lang="tr-TR" dirty="0"/>
          </a:p>
        </p:txBody>
      </p:sp>
      <p:sp>
        <p:nvSpPr>
          <p:cNvPr id="3" name="İçerik Yer Tutucusu 2">
            <a:extLst>
              <a:ext uri="{FF2B5EF4-FFF2-40B4-BE49-F238E27FC236}">
                <a16:creationId xmlns:a16="http://schemas.microsoft.com/office/drawing/2014/main" id="{0674A9D2-89DA-4DA3-B7FD-111E9EB85416}"/>
              </a:ext>
            </a:extLst>
          </p:cNvPr>
          <p:cNvSpPr>
            <a:spLocks noGrp="1"/>
          </p:cNvSpPr>
          <p:nvPr>
            <p:ph idx="1"/>
          </p:nvPr>
        </p:nvSpPr>
        <p:spPr>
          <a:xfrm>
            <a:off x="685346" y="2096063"/>
            <a:ext cx="7765322" cy="4267030"/>
          </a:xfrm>
        </p:spPr>
        <p:txBody>
          <a:bodyPr/>
          <a:lstStyle/>
          <a:p>
            <a:pPr algn="just"/>
            <a:r>
              <a:rPr lang="tr-TR" dirty="0"/>
              <a:t>Dünyayı alarma geçiren </a:t>
            </a:r>
            <a:r>
              <a:rPr lang="tr-TR" dirty="0" err="1"/>
              <a:t>koronavirüs</a:t>
            </a:r>
            <a:r>
              <a:rPr lang="tr-TR" dirty="0"/>
              <a:t> soğuk algınlığına yol açan virüslerden biridir. SARS ve MERS-</a:t>
            </a:r>
            <a:r>
              <a:rPr lang="tr-TR" dirty="0" err="1"/>
              <a:t>CoV</a:t>
            </a:r>
            <a:r>
              <a:rPr lang="tr-TR" dirty="0"/>
              <a:t> olarak bilinen virüs ailesinin üyesi </a:t>
            </a:r>
            <a:r>
              <a:rPr lang="tr-TR" dirty="0" err="1"/>
              <a:t>coronavirüsün</a:t>
            </a:r>
            <a:r>
              <a:rPr lang="tr-TR" dirty="0"/>
              <a:t> bu kadar </a:t>
            </a:r>
            <a:r>
              <a:rPr lang="tr-TR" dirty="0">
                <a:solidFill>
                  <a:srgbClr val="FFFF00"/>
                </a:solidFill>
              </a:rPr>
              <a:t>çok korkutmasının sebebi yayılma gücünün yüksek olmasındandır</a:t>
            </a:r>
            <a:r>
              <a:rPr lang="tr-TR" dirty="0"/>
              <a:t>. 2002-2003 yıllarında salgın yapan SARS da tıpkı şu an olduğu gibi çok korkutan bir virüs olmuştu. SARS hızlı yayılmıyordu; ancak bulaştığı hastalarda ölüm oranı çok yüksekti.</a:t>
            </a:r>
          </a:p>
        </p:txBody>
      </p:sp>
    </p:spTree>
    <p:extLst>
      <p:ext uri="{BB962C8B-B14F-4D97-AF65-F5344CB8AC3E}">
        <p14:creationId xmlns:p14="http://schemas.microsoft.com/office/powerpoint/2010/main" val="1258109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98EE18-B1B3-4A1C-9285-A22981D32485}"/>
              </a:ext>
            </a:extLst>
          </p:cNvPr>
          <p:cNvSpPr>
            <a:spLocks noGrp="1"/>
          </p:cNvSpPr>
          <p:nvPr>
            <p:ph type="title"/>
          </p:nvPr>
        </p:nvSpPr>
        <p:spPr/>
        <p:txBody>
          <a:bodyPr>
            <a:normAutofit fontScale="90000"/>
          </a:bodyPr>
          <a:lstStyle/>
          <a:p>
            <a:r>
              <a:rPr lang="tr-TR" dirty="0" err="1"/>
              <a:t>Coronavirüs</a:t>
            </a:r>
            <a:r>
              <a:rPr lang="tr-TR" dirty="0"/>
              <a:t> bulaşıcı mı? </a:t>
            </a:r>
            <a:r>
              <a:rPr lang="tr-TR" dirty="0" err="1"/>
              <a:t>Coronavirüs</a:t>
            </a:r>
            <a:r>
              <a:rPr lang="tr-TR" dirty="0"/>
              <a:t> hangi yolla bulaşır?</a:t>
            </a:r>
          </a:p>
        </p:txBody>
      </p:sp>
      <p:sp>
        <p:nvSpPr>
          <p:cNvPr id="3" name="İçerik Yer Tutucusu 2">
            <a:extLst>
              <a:ext uri="{FF2B5EF4-FFF2-40B4-BE49-F238E27FC236}">
                <a16:creationId xmlns:a16="http://schemas.microsoft.com/office/drawing/2014/main" id="{18834535-A8E4-4C18-A766-2823717C0A79}"/>
              </a:ext>
            </a:extLst>
          </p:cNvPr>
          <p:cNvSpPr>
            <a:spLocks noGrp="1"/>
          </p:cNvSpPr>
          <p:nvPr>
            <p:ph idx="1"/>
          </p:nvPr>
        </p:nvSpPr>
        <p:spPr>
          <a:xfrm>
            <a:off x="685346" y="2096064"/>
            <a:ext cx="7765322" cy="4399004"/>
          </a:xfrm>
        </p:spPr>
        <p:txBody>
          <a:bodyPr>
            <a:normAutofit fontScale="92500" lnSpcReduction="10000"/>
          </a:bodyPr>
          <a:lstStyle/>
          <a:p>
            <a:pPr algn="just"/>
            <a:r>
              <a:rPr lang="tr-TR" dirty="0" err="1"/>
              <a:t>Coronavirüsün</a:t>
            </a:r>
            <a:r>
              <a:rPr lang="tr-TR" dirty="0"/>
              <a:t> yani </a:t>
            </a:r>
            <a:r>
              <a:rPr lang="tr-TR" b="1" dirty="0" err="1"/>
              <a:t>koronavirüsün</a:t>
            </a:r>
            <a:r>
              <a:rPr lang="tr-TR" dirty="0"/>
              <a:t> 100'ün üzerinde çeşidi bulunmaktadır. Büyük çoğunluğu hayvanlarda enfeksiyona yol açan, çok azının insanlara bulaşan bir virüs çeşididir. </a:t>
            </a:r>
            <a:r>
              <a:rPr lang="tr-TR" dirty="0">
                <a:solidFill>
                  <a:srgbClr val="FFFF00"/>
                </a:solidFill>
              </a:rPr>
              <a:t>İnsanlara geçen </a:t>
            </a:r>
            <a:r>
              <a:rPr lang="tr-TR" dirty="0" err="1">
                <a:solidFill>
                  <a:srgbClr val="FFFF00"/>
                </a:solidFill>
              </a:rPr>
              <a:t>coronavirüsün</a:t>
            </a:r>
            <a:r>
              <a:rPr lang="tr-TR" dirty="0">
                <a:solidFill>
                  <a:srgbClr val="FFFF00"/>
                </a:solidFill>
              </a:rPr>
              <a:t> büyük çoğunluğu hafif bir soğuk algınlığıyla atlatılabilmektedir.</a:t>
            </a:r>
            <a:r>
              <a:rPr lang="tr-TR" dirty="0"/>
              <a:t> Güncel rakamlara göre dünyada </a:t>
            </a:r>
            <a:r>
              <a:rPr lang="tr-TR" dirty="0" err="1"/>
              <a:t>coronavirüs</a:t>
            </a:r>
            <a:r>
              <a:rPr lang="tr-TR" dirty="0"/>
              <a:t> bulaşan kişi sayısı 119 bini aştı, </a:t>
            </a:r>
            <a:r>
              <a:rPr lang="tr-TR" dirty="0" err="1"/>
              <a:t>Covid</a:t>
            </a:r>
            <a:r>
              <a:rPr lang="tr-TR" dirty="0"/>
              <a:t> 19'dan dolayı hayatını kaybedenlerin sayısı da 4.200' aştı. </a:t>
            </a:r>
            <a:r>
              <a:rPr lang="tr-TR" u="sng" dirty="0">
                <a:solidFill>
                  <a:srgbClr val="FFFF00"/>
                </a:solidFill>
              </a:rPr>
              <a:t>Ancak “</a:t>
            </a:r>
            <a:r>
              <a:rPr lang="tr-TR" u="sng" dirty="0" err="1">
                <a:solidFill>
                  <a:srgbClr val="FFFF00"/>
                </a:solidFill>
              </a:rPr>
              <a:t>Coronavirüs</a:t>
            </a:r>
            <a:r>
              <a:rPr lang="tr-TR" u="sng" dirty="0">
                <a:solidFill>
                  <a:srgbClr val="FFFF00"/>
                </a:solidFill>
              </a:rPr>
              <a:t> kaç günde öldürür?” gibi soruların yanıtını vermek mümkün değildir. </a:t>
            </a:r>
            <a:r>
              <a:rPr lang="tr-TR" dirty="0" err="1"/>
              <a:t>Coronavirüsün</a:t>
            </a:r>
            <a:r>
              <a:rPr lang="tr-TR" dirty="0"/>
              <a:t> çok az bir kısmı böyle bir mutasyona uğrayarak sadece üst solunum yolunda değil akciğere inebilme becerisini elde etmiştir. Böylece ortaya zatürre tablosuyla birlikte çıkmaktadır. </a:t>
            </a:r>
            <a:r>
              <a:rPr lang="tr-TR" dirty="0">
                <a:solidFill>
                  <a:srgbClr val="FFFF00"/>
                </a:solidFill>
              </a:rPr>
              <a:t>Zatürreyle gelen hastalarda da çok ağır seyirli bir grip tablosuna yol açmaktadır.</a:t>
            </a:r>
          </a:p>
        </p:txBody>
      </p:sp>
    </p:spTree>
    <p:extLst>
      <p:ext uri="{BB962C8B-B14F-4D97-AF65-F5344CB8AC3E}">
        <p14:creationId xmlns:p14="http://schemas.microsoft.com/office/powerpoint/2010/main" val="1707205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FF4190-3B42-4479-8463-939E2F084748}"/>
              </a:ext>
            </a:extLst>
          </p:cNvPr>
          <p:cNvSpPr>
            <a:spLocks noGrp="1"/>
          </p:cNvSpPr>
          <p:nvPr>
            <p:ph type="title"/>
          </p:nvPr>
        </p:nvSpPr>
        <p:spPr/>
        <p:txBody>
          <a:bodyPr/>
          <a:lstStyle/>
          <a:p>
            <a:r>
              <a:rPr lang="tr-TR" b="1" dirty="0" err="1"/>
              <a:t>Coronavirüs</a:t>
            </a:r>
            <a:r>
              <a:rPr lang="tr-TR" b="1" dirty="0"/>
              <a:t> (</a:t>
            </a:r>
            <a:r>
              <a:rPr lang="tr-TR" b="1" dirty="0" err="1"/>
              <a:t>Koronavirüs</a:t>
            </a:r>
            <a:r>
              <a:rPr lang="tr-TR" b="1" dirty="0"/>
              <a:t>) neden olur?</a:t>
            </a:r>
            <a:endParaRPr lang="tr-TR" dirty="0"/>
          </a:p>
        </p:txBody>
      </p:sp>
      <p:sp>
        <p:nvSpPr>
          <p:cNvPr id="3" name="İçerik Yer Tutucusu 2">
            <a:extLst>
              <a:ext uri="{FF2B5EF4-FFF2-40B4-BE49-F238E27FC236}">
                <a16:creationId xmlns:a16="http://schemas.microsoft.com/office/drawing/2014/main" id="{9A885D87-E183-44D2-AF33-39375A7C8C50}"/>
              </a:ext>
            </a:extLst>
          </p:cNvPr>
          <p:cNvSpPr>
            <a:spLocks noGrp="1"/>
          </p:cNvSpPr>
          <p:nvPr>
            <p:ph idx="1"/>
          </p:nvPr>
        </p:nvSpPr>
        <p:spPr>
          <a:xfrm>
            <a:off x="685346" y="2096063"/>
            <a:ext cx="7765322" cy="4361297"/>
          </a:xfrm>
        </p:spPr>
        <p:txBody>
          <a:bodyPr>
            <a:normAutofit fontScale="92500" lnSpcReduction="10000"/>
          </a:bodyPr>
          <a:lstStyle/>
          <a:p>
            <a:pPr algn="just"/>
            <a:r>
              <a:rPr lang="tr-TR" dirty="0"/>
              <a:t>“</a:t>
            </a:r>
            <a:r>
              <a:rPr lang="tr-TR" dirty="0" err="1"/>
              <a:t>Corona</a:t>
            </a:r>
            <a:r>
              <a:rPr lang="tr-TR" dirty="0"/>
              <a:t> virüs neden olur?” sorusuyla da internette yer alan </a:t>
            </a:r>
            <a:r>
              <a:rPr lang="tr-TR" dirty="0" err="1"/>
              <a:t>coronavirüsü</a:t>
            </a:r>
            <a:r>
              <a:rPr lang="tr-TR" dirty="0"/>
              <a:t>, </a:t>
            </a:r>
            <a:r>
              <a:rPr lang="tr-TR" dirty="0" err="1"/>
              <a:t>influenza</a:t>
            </a:r>
            <a:r>
              <a:rPr lang="tr-TR" dirty="0"/>
              <a:t> virüsünün neden olduğu gribal enfeksiyonlara benzer şekilde </a:t>
            </a:r>
            <a:r>
              <a:rPr lang="tr-TR" dirty="0">
                <a:solidFill>
                  <a:srgbClr val="FFFF00"/>
                </a:solidFill>
              </a:rPr>
              <a:t>hapşırık ve öksürük sonucu, havadan damlacık yoluyla solunum sistemine ulaşabilir</a:t>
            </a:r>
            <a:r>
              <a:rPr lang="tr-TR" dirty="0"/>
              <a:t>. Ayrıca </a:t>
            </a:r>
            <a:r>
              <a:rPr lang="tr-TR" dirty="0" err="1"/>
              <a:t>enfekte</a:t>
            </a:r>
            <a:r>
              <a:rPr lang="tr-TR" dirty="0"/>
              <a:t> yüzeylerden temasla, ağız ve gözler de bulaş yolu olabilir. </a:t>
            </a:r>
            <a:r>
              <a:rPr lang="tr-TR" b="1" dirty="0"/>
              <a:t>“</a:t>
            </a:r>
            <a:r>
              <a:rPr lang="tr-TR" b="1" dirty="0" err="1"/>
              <a:t>Coronavirüs</a:t>
            </a:r>
            <a:r>
              <a:rPr lang="tr-TR" b="1" dirty="0"/>
              <a:t> kaç saatte etki eder?”</a:t>
            </a:r>
            <a:r>
              <a:rPr lang="tr-TR" dirty="0"/>
              <a:t> gibi soruların yanıtı bulunmamaktadır; ama “</a:t>
            </a:r>
            <a:r>
              <a:rPr lang="tr-TR" dirty="0" err="1"/>
              <a:t>Coronavirüs</a:t>
            </a:r>
            <a:r>
              <a:rPr lang="tr-TR" dirty="0"/>
              <a:t> kaç günde etkisini gösterir?” sorusunun yanıtını şöyle vermek mümkündür: </a:t>
            </a:r>
            <a:r>
              <a:rPr lang="tr-TR" dirty="0">
                <a:solidFill>
                  <a:srgbClr val="FFFF00"/>
                </a:solidFill>
              </a:rPr>
              <a:t>Virüsün geçişini takiben 5-11 gün içinde öksürük ve ateş gibi genel grip şikayetleri ortaya çıkar.</a:t>
            </a:r>
            <a:r>
              <a:rPr lang="tr-TR" dirty="0"/>
              <a:t> Hastalığın tanısı, solunum yolu salgılarından alınan örneklerle konulmaktadır. Üst solumum yollarındaki bu tabloya, alt solunum yolları tutulumu da eklendiğinde hastanın durumu ağırlaşabilir.</a:t>
            </a:r>
          </a:p>
        </p:txBody>
      </p:sp>
    </p:spTree>
    <p:extLst>
      <p:ext uri="{BB962C8B-B14F-4D97-AF65-F5344CB8AC3E}">
        <p14:creationId xmlns:p14="http://schemas.microsoft.com/office/powerpoint/2010/main" val="1106434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DA4037-B03F-4CF9-9491-D1BECA4922E4}"/>
              </a:ext>
            </a:extLst>
          </p:cNvPr>
          <p:cNvSpPr>
            <a:spLocks noGrp="1"/>
          </p:cNvSpPr>
          <p:nvPr>
            <p:ph type="title"/>
          </p:nvPr>
        </p:nvSpPr>
        <p:spPr/>
        <p:txBody>
          <a:bodyPr/>
          <a:lstStyle/>
          <a:p>
            <a:r>
              <a:rPr lang="tr-TR" dirty="0" err="1"/>
              <a:t>Coronavirüs</a:t>
            </a:r>
            <a:r>
              <a:rPr lang="tr-TR" dirty="0"/>
              <a:t> (</a:t>
            </a:r>
            <a:r>
              <a:rPr lang="tr-TR" dirty="0" err="1"/>
              <a:t>Koronavirüs</a:t>
            </a:r>
            <a:r>
              <a:rPr lang="tr-TR" dirty="0"/>
              <a:t>) neden olur?</a:t>
            </a:r>
          </a:p>
        </p:txBody>
      </p:sp>
      <p:sp>
        <p:nvSpPr>
          <p:cNvPr id="3" name="İçerik Yer Tutucusu 2">
            <a:extLst>
              <a:ext uri="{FF2B5EF4-FFF2-40B4-BE49-F238E27FC236}">
                <a16:creationId xmlns:a16="http://schemas.microsoft.com/office/drawing/2014/main" id="{5DB64C08-646C-4CA5-A3D9-EF5941CEEC21}"/>
              </a:ext>
            </a:extLst>
          </p:cNvPr>
          <p:cNvSpPr>
            <a:spLocks noGrp="1"/>
          </p:cNvSpPr>
          <p:nvPr>
            <p:ph idx="1"/>
          </p:nvPr>
        </p:nvSpPr>
        <p:spPr>
          <a:xfrm>
            <a:off x="685346" y="2096064"/>
            <a:ext cx="7765322" cy="4512126"/>
          </a:xfrm>
        </p:spPr>
        <p:txBody>
          <a:bodyPr/>
          <a:lstStyle/>
          <a:p>
            <a:pPr algn="just"/>
            <a:r>
              <a:rPr lang="tr-TR" dirty="0" err="1"/>
              <a:t>Coronavirüs</a:t>
            </a:r>
            <a:r>
              <a:rPr lang="tr-TR" dirty="0"/>
              <a:t>; </a:t>
            </a:r>
            <a:r>
              <a:rPr lang="tr-TR" dirty="0" err="1"/>
              <a:t>SARS’ta</a:t>
            </a:r>
            <a:r>
              <a:rPr lang="tr-TR" dirty="0"/>
              <a:t> %11 -12 ve </a:t>
            </a:r>
            <a:r>
              <a:rPr lang="tr-TR" dirty="0" err="1"/>
              <a:t>MERS’te</a:t>
            </a:r>
            <a:r>
              <a:rPr lang="tr-TR" dirty="0"/>
              <a:t> %35-50 olan yaşam kaybı oranları ile karşılaştırıldığında, %1-2 gibi oldukça düşük bir orana sahip olsa da </a:t>
            </a:r>
            <a:r>
              <a:rPr lang="tr-TR" dirty="0">
                <a:solidFill>
                  <a:srgbClr val="FFFF00"/>
                </a:solidFill>
              </a:rPr>
              <a:t>hızla bulaşabilme özelliğine sahiptir ve bu nedenle tehlike oluşturmaktadır</a:t>
            </a:r>
            <a:r>
              <a:rPr lang="tr-TR" dirty="0"/>
              <a:t>. Son dönemde “</a:t>
            </a:r>
            <a:r>
              <a:rPr lang="tr-TR" dirty="0" err="1"/>
              <a:t>Coronavirüs</a:t>
            </a:r>
            <a:r>
              <a:rPr lang="tr-TR" dirty="0"/>
              <a:t> ilacı var mı?” şeklindeki soruların yanıtı aranırken, </a:t>
            </a:r>
            <a:r>
              <a:rPr lang="tr-TR" dirty="0" err="1"/>
              <a:t>bilimadamları</a:t>
            </a:r>
            <a:r>
              <a:rPr lang="tr-TR" dirty="0"/>
              <a:t> virüse etki eden ilaç ve aşı çalışmalarını başlattı. Önümüzdeki dönemlerde ilaç ve aşı çalışmalarıyla ilgili bilgiler Dünya Sağlık Örgütü tarafından da paylaşılacaktır.</a:t>
            </a:r>
          </a:p>
        </p:txBody>
      </p:sp>
    </p:spTree>
    <p:extLst>
      <p:ext uri="{BB962C8B-B14F-4D97-AF65-F5344CB8AC3E}">
        <p14:creationId xmlns:p14="http://schemas.microsoft.com/office/powerpoint/2010/main" val="2417761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7E506B-504C-4FC6-806C-8605EE512F1A}"/>
              </a:ext>
            </a:extLst>
          </p:cNvPr>
          <p:cNvSpPr>
            <a:spLocks noGrp="1"/>
          </p:cNvSpPr>
          <p:nvPr>
            <p:ph type="title"/>
          </p:nvPr>
        </p:nvSpPr>
        <p:spPr/>
        <p:txBody>
          <a:bodyPr/>
          <a:lstStyle/>
          <a:p>
            <a:r>
              <a:rPr lang="tr-TR" b="1" dirty="0" err="1"/>
              <a:t>Coronavirüsten</a:t>
            </a:r>
            <a:r>
              <a:rPr lang="tr-TR" b="1" dirty="0"/>
              <a:t> korunma yolları nelerdir?</a:t>
            </a:r>
            <a:endParaRPr lang="tr-TR" dirty="0"/>
          </a:p>
        </p:txBody>
      </p:sp>
      <p:sp>
        <p:nvSpPr>
          <p:cNvPr id="3" name="İçerik Yer Tutucusu 2">
            <a:extLst>
              <a:ext uri="{FF2B5EF4-FFF2-40B4-BE49-F238E27FC236}">
                <a16:creationId xmlns:a16="http://schemas.microsoft.com/office/drawing/2014/main" id="{768C72D2-6C3E-4E7B-92A7-74853AA01CA3}"/>
              </a:ext>
            </a:extLst>
          </p:cNvPr>
          <p:cNvSpPr>
            <a:spLocks noGrp="1"/>
          </p:cNvSpPr>
          <p:nvPr>
            <p:ph idx="1"/>
          </p:nvPr>
        </p:nvSpPr>
        <p:spPr/>
        <p:txBody>
          <a:bodyPr>
            <a:normAutofit lnSpcReduction="10000"/>
          </a:bodyPr>
          <a:lstStyle/>
          <a:p>
            <a:pPr algn="just"/>
            <a:r>
              <a:rPr lang="tr-TR" dirty="0" err="1"/>
              <a:t>Coronavirüs</a:t>
            </a:r>
            <a:r>
              <a:rPr lang="tr-TR" dirty="0"/>
              <a:t>, korunma yolları gripten korunma yollarına benzer. </a:t>
            </a:r>
            <a:r>
              <a:rPr lang="tr-TR" dirty="0">
                <a:solidFill>
                  <a:srgbClr val="FFFF00"/>
                </a:solidFill>
              </a:rPr>
              <a:t>Bu hastalıktan korunmak için el hijyeni son derece önemlidir</a:t>
            </a:r>
            <a:r>
              <a:rPr lang="tr-TR" dirty="0"/>
              <a:t>. </a:t>
            </a:r>
            <a:r>
              <a:rPr lang="tr-TR" dirty="0" err="1"/>
              <a:t>Coronavirüs</a:t>
            </a:r>
            <a:r>
              <a:rPr lang="tr-TR" dirty="0"/>
              <a:t> korunma yolları olan bir hastalıktır. Sadece </a:t>
            </a:r>
            <a:r>
              <a:rPr lang="tr-TR" dirty="0" err="1"/>
              <a:t>Corona</a:t>
            </a:r>
            <a:r>
              <a:rPr lang="tr-TR" dirty="0"/>
              <a:t> virüsü değil pek çok hastalıktan korunmada el hijyeni birinci sırada yer almaktadır. Eller mutlaka temiz tutulmalıdır. Eğer kalabalık ortamlarda bulunuluyorsa, mutlaka bir yere dokunuluyordur. Bu nedenle eller iyice temizlenmeden, ağıza, buruna ya da göze dokunulmamalıdır. Eller su ve sabunla iyice yıkanmalıdır. Alkol bazlı el antiseptiğinden de el temizliğinde faydalanmak mümkündür. </a:t>
            </a:r>
          </a:p>
        </p:txBody>
      </p:sp>
    </p:spTree>
    <p:extLst>
      <p:ext uri="{BB962C8B-B14F-4D97-AF65-F5344CB8AC3E}">
        <p14:creationId xmlns:p14="http://schemas.microsoft.com/office/powerpoint/2010/main" val="3160633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BC6D21-5541-4461-8101-CA1DCE264697}"/>
              </a:ext>
            </a:extLst>
          </p:cNvPr>
          <p:cNvSpPr>
            <a:spLocks noGrp="1"/>
          </p:cNvSpPr>
          <p:nvPr>
            <p:ph type="title"/>
          </p:nvPr>
        </p:nvSpPr>
        <p:spPr/>
        <p:txBody>
          <a:bodyPr/>
          <a:lstStyle/>
          <a:p>
            <a:r>
              <a:rPr lang="tr-TR" dirty="0" err="1"/>
              <a:t>Coronavirüsten</a:t>
            </a:r>
            <a:r>
              <a:rPr lang="tr-TR" dirty="0"/>
              <a:t> korunma yolları nelerdir?</a:t>
            </a:r>
          </a:p>
        </p:txBody>
      </p:sp>
      <p:sp>
        <p:nvSpPr>
          <p:cNvPr id="3" name="İçerik Yer Tutucusu 2">
            <a:extLst>
              <a:ext uri="{FF2B5EF4-FFF2-40B4-BE49-F238E27FC236}">
                <a16:creationId xmlns:a16="http://schemas.microsoft.com/office/drawing/2014/main" id="{3B86D700-83D6-4696-B6CA-4DC27B17C08C}"/>
              </a:ext>
            </a:extLst>
          </p:cNvPr>
          <p:cNvSpPr>
            <a:spLocks noGrp="1"/>
          </p:cNvSpPr>
          <p:nvPr>
            <p:ph idx="1"/>
          </p:nvPr>
        </p:nvSpPr>
        <p:spPr/>
        <p:txBody>
          <a:bodyPr>
            <a:normAutofit fontScale="92500" lnSpcReduction="20000"/>
          </a:bodyPr>
          <a:lstStyle/>
          <a:p>
            <a:pPr algn="just"/>
            <a:r>
              <a:rPr lang="tr-TR" dirty="0"/>
              <a:t>Hasta olunduğunda, hapşırıldığında ya da öksürüldüğünde ele hapşırmamak ve öksürmemek gerekmektedir. Hapşırırken, öksürürken tek kullanımlık kağıt mendil tercih edilmelidir. Mendil bulunamıyorsa, kollardan biri ağız ve burun bölgesine götürülerek çıkacak damlacıkların havaya yayılması engellenebilir. </a:t>
            </a:r>
            <a:r>
              <a:rPr lang="tr-TR" dirty="0" err="1">
                <a:solidFill>
                  <a:srgbClr val="FFFF00"/>
                </a:solidFill>
              </a:rPr>
              <a:t>Coronavirüs</a:t>
            </a:r>
            <a:r>
              <a:rPr lang="tr-TR" dirty="0">
                <a:solidFill>
                  <a:srgbClr val="FFFF00"/>
                </a:solidFill>
              </a:rPr>
              <a:t> koruyucu maske kullanımı önemlidir</a:t>
            </a:r>
            <a:r>
              <a:rPr lang="tr-TR" dirty="0"/>
              <a:t>. </a:t>
            </a:r>
            <a:r>
              <a:rPr lang="tr-TR" dirty="0">
                <a:solidFill>
                  <a:srgbClr val="FF0000"/>
                </a:solidFill>
              </a:rPr>
              <a:t>Hasta olan kişilerin maske kullanarak</a:t>
            </a:r>
            <a:r>
              <a:rPr lang="tr-TR" dirty="0">
                <a:solidFill>
                  <a:srgbClr val="FFFF00"/>
                </a:solidFill>
              </a:rPr>
              <a:t> bu hastalığın başkalarına bulaşması önlenebilir.</a:t>
            </a:r>
            <a:r>
              <a:rPr lang="tr-TR" dirty="0"/>
              <a:t> Ayrıca bağışıklığı güçlendirecek şekilde beslenmek, taze sebze ve meyve tüketmek, bol sıvı almak, kalabalık ve kapalı alanlarda bulunmamak hastalıktan korunmak için alınacak önlemlerdendir. Kapı kollarına dokunulmamalı ve kapı kolları iyi dezenfekte edilmelidir.</a:t>
            </a:r>
          </a:p>
        </p:txBody>
      </p:sp>
    </p:spTree>
    <p:extLst>
      <p:ext uri="{BB962C8B-B14F-4D97-AF65-F5344CB8AC3E}">
        <p14:creationId xmlns:p14="http://schemas.microsoft.com/office/powerpoint/2010/main" val="156856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AFCF8B-8881-4B04-8D88-19CDD0F0E28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0B5B52D-AAE4-4177-BF83-07177BA67D0A}"/>
              </a:ext>
            </a:extLst>
          </p:cNvPr>
          <p:cNvSpPr>
            <a:spLocks noGrp="1"/>
          </p:cNvSpPr>
          <p:nvPr>
            <p:ph idx="1"/>
          </p:nvPr>
        </p:nvSpPr>
        <p:spPr/>
        <p:txBody>
          <a:bodyPr/>
          <a:lstStyle/>
          <a:p>
            <a:endParaRPr lang="tr-TR"/>
          </a:p>
        </p:txBody>
      </p:sp>
      <p:pic>
        <p:nvPicPr>
          <p:cNvPr id="5122" name="Picture 2" descr="covid 19 outbreak ile ilgili görsel sonucu">
            <a:extLst>
              <a:ext uri="{FF2B5EF4-FFF2-40B4-BE49-F238E27FC236}">
                <a16:creationId xmlns:a16="http://schemas.microsoft.com/office/drawing/2014/main" id="{4B7EB24F-0E37-4E53-80BF-028B6D4E2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153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35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FE3AEB-09C9-4F8F-83D2-D8C7EC2A9BD4}"/>
              </a:ext>
            </a:extLst>
          </p:cNvPr>
          <p:cNvSpPr>
            <a:spLocks noGrp="1"/>
          </p:cNvSpPr>
          <p:nvPr>
            <p:ph type="title"/>
          </p:nvPr>
        </p:nvSpPr>
        <p:spPr>
          <a:xfrm>
            <a:off x="1442300" y="5757259"/>
            <a:ext cx="6014301" cy="794370"/>
          </a:xfrm>
        </p:spPr>
        <p:txBody>
          <a:bodyPr>
            <a:normAutofit fontScale="90000"/>
          </a:bodyPr>
          <a:lstStyle/>
          <a:p>
            <a:r>
              <a:rPr lang="tr-TR" sz="3200" dirty="0"/>
              <a:t>Dünyada </a:t>
            </a:r>
            <a:r>
              <a:rPr lang="tr-TR" sz="3200" dirty="0" err="1"/>
              <a:t>Coronavirüs</a:t>
            </a:r>
            <a:r>
              <a:rPr lang="tr-TR" sz="3200" dirty="0"/>
              <a:t> 13.03.2020</a:t>
            </a:r>
          </a:p>
        </p:txBody>
      </p:sp>
      <p:pic>
        <p:nvPicPr>
          <p:cNvPr id="5" name="İçerik Yer Tutucusu 4">
            <a:extLst>
              <a:ext uri="{FF2B5EF4-FFF2-40B4-BE49-F238E27FC236}">
                <a16:creationId xmlns:a16="http://schemas.microsoft.com/office/drawing/2014/main" id="{E29EBC96-91CD-4447-A89F-91A6A6C1F6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23128"/>
            <a:ext cx="9144000" cy="4430498"/>
          </a:xfrm>
        </p:spPr>
      </p:pic>
    </p:spTree>
    <p:extLst>
      <p:ext uri="{BB962C8B-B14F-4D97-AF65-F5344CB8AC3E}">
        <p14:creationId xmlns:p14="http://schemas.microsoft.com/office/powerpoint/2010/main" val="66279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5F4FD7-BB77-4CBD-A26A-A09D510CE750}"/>
              </a:ext>
            </a:extLst>
          </p:cNvPr>
          <p:cNvSpPr>
            <a:spLocks noGrp="1"/>
          </p:cNvSpPr>
          <p:nvPr>
            <p:ph type="title"/>
          </p:nvPr>
        </p:nvSpPr>
        <p:spPr>
          <a:xfrm>
            <a:off x="628650" y="5558198"/>
            <a:ext cx="7886700" cy="1325563"/>
          </a:xfrm>
        </p:spPr>
        <p:txBody>
          <a:bodyPr/>
          <a:lstStyle/>
          <a:p>
            <a:endParaRPr lang="tr-TR" dirty="0"/>
          </a:p>
        </p:txBody>
      </p:sp>
      <p:pic>
        <p:nvPicPr>
          <p:cNvPr id="4" name="Exponential growth and epidemics">
            <a:hlinkClick r:id="" action="ppaction://media"/>
            <a:extLst>
              <a:ext uri="{FF2B5EF4-FFF2-40B4-BE49-F238E27FC236}">
                <a16:creationId xmlns:a16="http://schemas.microsoft.com/office/drawing/2014/main" id="{A474379F-867F-485C-AECA-FFF159F7E4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6225" y="563563"/>
            <a:ext cx="8591550" cy="5045075"/>
          </a:xfrm>
        </p:spPr>
      </p:pic>
    </p:spTree>
    <p:extLst>
      <p:ext uri="{BB962C8B-B14F-4D97-AF65-F5344CB8AC3E}">
        <p14:creationId xmlns:p14="http://schemas.microsoft.com/office/powerpoint/2010/main" val="49361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696E72-FBB3-4F3A-A284-8D03F6E58998}"/>
              </a:ext>
            </a:extLst>
          </p:cNvPr>
          <p:cNvSpPr>
            <a:spLocks noGrp="1"/>
          </p:cNvSpPr>
          <p:nvPr>
            <p:ph type="title"/>
          </p:nvPr>
        </p:nvSpPr>
        <p:spPr/>
        <p:txBody>
          <a:bodyPr/>
          <a:lstStyle/>
          <a:p>
            <a:r>
              <a:rPr lang="tr-TR" b="1" dirty="0" err="1"/>
              <a:t>Coronavirüs</a:t>
            </a:r>
            <a:r>
              <a:rPr lang="tr-TR" b="1" dirty="0"/>
              <a:t> Türkiye’ye girdi mi?</a:t>
            </a:r>
            <a:endParaRPr lang="tr-TR" dirty="0"/>
          </a:p>
        </p:txBody>
      </p:sp>
      <p:sp>
        <p:nvSpPr>
          <p:cNvPr id="3" name="İçerik Yer Tutucusu 2">
            <a:extLst>
              <a:ext uri="{FF2B5EF4-FFF2-40B4-BE49-F238E27FC236}">
                <a16:creationId xmlns:a16="http://schemas.microsoft.com/office/drawing/2014/main" id="{621DFEF5-E6CB-445C-8837-CE716F2D8135}"/>
              </a:ext>
            </a:extLst>
          </p:cNvPr>
          <p:cNvSpPr>
            <a:spLocks noGrp="1"/>
          </p:cNvSpPr>
          <p:nvPr>
            <p:ph idx="1"/>
          </p:nvPr>
        </p:nvSpPr>
        <p:spPr/>
        <p:txBody>
          <a:bodyPr>
            <a:normAutofit fontScale="92500" lnSpcReduction="10000"/>
          </a:bodyPr>
          <a:lstStyle/>
          <a:p>
            <a:pPr algn="just"/>
            <a:r>
              <a:rPr lang="tr-TR" dirty="0" err="1"/>
              <a:t>Coronavirüs</a:t>
            </a:r>
            <a:r>
              <a:rPr lang="tr-TR" dirty="0"/>
              <a:t> yani </a:t>
            </a:r>
            <a:r>
              <a:rPr lang="tr-TR" dirty="0" err="1"/>
              <a:t>Koronavirüs</a:t>
            </a:r>
            <a:r>
              <a:rPr lang="tr-TR" dirty="0"/>
              <a:t> ile ilgili pek çok sansasyonel bilgi ortaya çıkmaktadır. 13 Mart 2020 tarihi itibariyle ülkemizde </a:t>
            </a:r>
            <a:r>
              <a:rPr lang="tr-TR" dirty="0" err="1"/>
              <a:t>koronavirüs</a:t>
            </a:r>
            <a:r>
              <a:rPr lang="tr-TR" dirty="0"/>
              <a:t> şüphesi olan </a:t>
            </a:r>
            <a:r>
              <a:rPr lang="tr-TR" dirty="0">
                <a:solidFill>
                  <a:srgbClr val="FFFF00"/>
                </a:solidFill>
              </a:rPr>
              <a:t>iki kişinin test sonucunun pozitif çıktığı </a:t>
            </a:r>
            <a:r>
              <a:rPr lang="tr-TR" dirty="0"/>
              <a:t>açıklandı. Öte yandan Sağlık Bakanlığı’ndan gelen yazılı açıklamada tüm personel izinlerinin ikinci bir emre kadar iptal edildiği duyuruldu. Sağlık Bakanlığı hastalıkla ilgili dünyadaki gelişmeler ve hastalığın uluslararası yayılımı yakından takip edilmektedir. Yeni </a:t>
            </a:r>
            <a:r>
              <a:rPr lang="tr-TR" dirty="0" err="1"/>
              <a:t>Koronavirüs</a:t>
            </a:r>
            <a:r>
              <a:rPr lang="tr-TR" dirty="0"/>
              <a:t> (2019-nCoV) Bilim Kurulu oluşturulmuştur. Hastalığa yönelik tanı, olası vakada uygulanacak prosedürler, korunma ve kontrol önlemleri ile ilgili bir rehber hazırlanmıştır.</a:t>
            </a:r>
          </a:p>
        </p:txBody>
      </p:sp>
    </p:spTree>
    <p:extLst>
      <p:ext uri="{BB962C8B-B14F-4D97-AF65-F5344CB8AC3E}">
        <p14:creationId xmlns:p14="http://schemas.microsoft.com/office/powerpoint/2010/main" val="1809873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DCA6C0-777A-42AD-AC78-E70B56FED33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94398F0-262B-476E-B635-0CEA30A3B478}"/>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7E56B1EB-30C3-4CA8-A055-F373D798E823}"/>
              </a:ext>
            </a:extLst>
          </p:cNvPr>
          <p:cNvPicPr>
            <a:picLocks noChangeAspect="1"/>
          </p:cNvPicPr>
          <p:nvPr/>
        </p:nvPicPr>
        <p:blipFill>
          <a:blip r:embed="rId2"/>
          <a:stretch>
            <a:fillRect/>
          </a:stretch>
        </p:blipFill>
        <p:spPr>
          <a:xfrm>
            <a:off x="2054773" y="0"/>
            <a:ext cx="5034454" cy="6869825"/>
          </a:xfrm>
          <a:prstGeom prst="rect">
            <a:avLst/>
          </a:prstGeom>
        </p:spPr>
      </p:pic>
    </p:spTree>
    <p:extLst>
      <p:ext uri="{BB962C8B-B14F-4D97-AF65-F5344CB8AC3E}">
        <p14:creationId xmlns:p14="http://schemas.microsoft.com/office/powerpoint/2010/main" val="3350382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FD8597-9ADA-4977-8825-6C4A8B85C496}"/>
              </a:ext>
            </a:extLst>
          </p:cNvPr>
          <p:cNvSpPr>
            <a:spLocks noGrp="1"/>
          </p:cNvSpPr>
          <p:nvPr>
            <p:ph type="title"/>
          </p:nvPr>
        </p:nvSpPr>
        <p:spPr/>
        <p:txBody>
          <a:bodyPr>
            <a:normAutofit fontScale="90000"/>
          </a:bodyPr>
          <a:lstStyle/>
          <a:p>
            <a:r>
              <a:rPr lang="tr-TR" b="1" dirty="0" err="1"/>
              <a:t>Corona</a:t>
            </a:r>
            <a:r>
              <a:rPr lang="tr-TR" b="1" dirty="0"/>
              <a:t> virüs (</a:t>
            </a:r>
            <a:r>
              <a:rPr lang="tr-TR" b="1" dirty="0" err="1"/>
              <a:t>Koronavirüs</a:t>
            </a:r>
            <a:r>
              <a:rPr lang="tr-TR" b="1" dirty="0"/>
              <a:t>) tedavi yöntemleri nelerdir?</a:t>
            </a:r>
            <a:endParaRPr lang="tr-TR" dirty="0"/>
          </a:p>
        </p:txBody>
      </p:sp>
      <p:sp>
        <p:nvSpPr>
          <p:cNvPr id="3" name="İçerik Yer Tutucusu 2">
            <a:extLst>
              <a:ext uri="{FF2B5EF4-FFF2-40B4-BE49-F238E27FC236}">
                <a16:creationId xmlns:a16="http://schemas.microsoft.com/office/drawing/2014/main" id="{DD110410-780F-43F5-9C7A-0E365961C37F}"/>
              </a:ext>
            </a:extLst>
          </p:cNvPr>
          <p:cNvSpPr>
            <a:spLocks noGrp="1"/>
          </p:cNvSpPr>
          <p:nvPr>
            <p:ph idx="1"/>
          </p:nvPr>
        </p:nvSpPr>
        <p:spPr/>
        <p:txBody>
          <a:bodyPr>
            <a:normAutofit fontScale="85000" lnSpcReduction="10000"/>
          </a:bodyPr>
          <a:lstStyle/>
          <a:p>
            <a:pPr algn="just"/>
            <a:r>
              <a:rPr lang="tr-TR" dirty="0"/>
              <a:t>. </a:t>
            </a:r>
            <a:r>
              <a:rPr lang="tr-TR" dirty="0">
                <a:solidFill>
                  <a:srgbClr val="FFFF00"/>
                </a:solidFill>
              </a:rPr>
              <a:t>Ancak </a:t>
            </a:r>
            <a:r>
              <a:rPr lang="tr-TR" dirty="0" err="1">
                <a:solidFill>
                  <a:srgbClr val="FFFF00"/>
                </a:solidFill>
              </a:rPr>
              <a:t>coronavirüs</a:t>
            </a:r>
            <a:r>
              <a:rPr lang="tr-TR" dirty="0">
                <a:solidFill>
                  <a:srgbClr val="FFFF00"/>
                </a:solidFill>
              </a:rPr>
              <a:t> korunma yolu olan bir </a:t>
            </a:r>
            <a:r>
              <a:rPr lang="tr-TR" dirty="0" err="1">
                <a:solidFill>
                  <a:srgbClr val="FFFF00"/>
                </a:solidFill>
              </a:rPr>
              <a:t>hastalı</a:t>
            </a:r>
            <a:r>
              <a:rPr lang="tr-TR" dirty="0" err="1">
                <a:solidFill>
                  <a:srgbClr val="FF0000"/>
                </a:solidFill>
              </a:rPr>
              <a:t>Coronavirüs</a:t>
            </a:r>
            <a:r>
              <a:rPr lang="tr-TR" dirty="0">
                <a:solidFill>
                  <a:srgbClr val="FF0000"/>
                </a:solidFill>
              </a:rPr>
              <a:t> tedavisi belirli bir tedavisi olmayan bir </a:t>
            </a:r>
            <a:r>
              <a:rPr lang="tr-TR" dirty="0" err="1">
                <a:solidFill>
                  <a:srgbClr val="FF0000"/>
                </a:solidFill>
              </a:rPr>
              <a:t>sorundur</a:t>
            </a:r>
            <a:r>
              <a:rPr lang="tr-TR" dirty="0" err="1">
                <a:solidFill>
                  <a:srgbClr val="FFFF00"/>
                </a:solidFill>
              </a:rPr>
              <a:t>ktır</a:t>
            </a:r>
            <a:r>
              <a:rPr lang="tr-TR" dirty="0">
                <a:solidFill>
                  <a:srgbClr val="FFFF00"/>
                </a:solidFill>
              </a:rPr>
              <a:t>. </a:t>
            </a:r>
            <a:r>
              <a:rPr lang="tr-TR" dirty="0"/>
              <a:t>Tedavide solunum sıkıntısı çeken hastalara solunum desteği verilmektedir. Ateş varsa ateş düşürücü verilmektedir. Herhangi bir antibiyotik </a:t>
            </a:r>
            <a:r>
              <a:rPr lang="tr-TR" dirty="0" err="1"/>
              <a:t>Corona</a:t>
            </a:r>
            <a:r>
              <a:rPr lang="tr-TR" dirty="0"/>
              <a:t> virüs üzerinde etkili değildir.  </a:t>
            </a:r>
            <a:r>
              <a:rPr lang="tr-TR" dirty="0" err="1"/>
              <a:t>Corona</a:t>
            </a:r>
            <a:r>
              <a:rPr lang="tr-TR" dirty="0"/>
              <a:t> virüs yan etkileri de incelenmekle birlikte, virüsle ilgili etkili bir ilaç yoktur. </a:t>
            </a:r>
            <a:r>
              <a:rPr lang="tr-TR" dirty="0">
                <a:solidFill>
                  <a:srgbClr val="FFFF00"/>
                </a:solidFill>
              </a:rPr>
              <a:t>Bir aşısı yok</a:t>
            </a:r>
            <a:r>
              <a:rPr lang="tr-TR" dirty="0"/>
              <a:t>. Antibiyotikler de diğer </a:t>
            </a:r>
            <a:r>
              <a:rPr lang="tr-TR" dirty="0" err="1"/>
              <a:t>viral</a:t>
            </a:r>
            <a:r>
              <a:rPr lang="tr-TR" dirty="0"/>
              <a:t> enfeksiyonlarda olduğu gibi etkili değiller. Antibiyotikler yalnızca bakterilere karşı etkilidir. </a:t>
            </a:r>
            <a:r>
              <a:rPr lang="tr-TR" dirty="0" err="1"/>
              <a:t>Corona</a:t>
            </a:r>
            <a:r>
              <a:rPr lang="tr-TR" dirty="0"/>
              <a:t> virüs enfeksiyonunda grip gibi hastalıklarda ve soğuk algınlığında antibiyotiklerin hiçbir etkisi bulunmamaktadır. </a:t>
            </a:r>
            <a:r>
              <a:rPr lang="tr-TR" dirty="0" err="1"/>
              <a:t>Corona</a:t>
            </a:r>
            <a:r>
              <a:rPr lang="tr-TR" dirty="0"/>
              <a:t> virüs bayılma ya da buna benzer semptomlara neden olmamaktadır. </a:t>
            </a:r>
            <a:r>
              <a:rPr lang="tr-TR" dirty="0">
                <a:solidFill>
                  <a:srgbClr val="FFFF00"/>
                </a:solidFill>
              </a:rPr>
              <a:t>Genel semptomları ateş, halsizlik, öksürük, nefes darlığın gibi gribe benzemektedir.</a:t>
            </a:r>
          </a:p>
        </p:txBody>
      </p:sp>
    </p:spTree>
    <p:extLst>
      <p:ext uri="{BB962C8B-B14F-4D97-AF65-F5344CB8AC3E}">
        <p14:creationId xmlns:p14="http://schemas.microsoft.com/office/powerpoint/2010/main" val="2680587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63F0EF-A13E-42CA-9BC2-93ED759E07A6}"/>
              </a:ext>
            </a:extLst>
          </p:cNvPr>
          <p:cNvSpPr>
            <a:spLocks noGrp="1"/>
          </p:cNvSpPr>
          <p:nvPr>
            <p:ph type="title"/>
          </p:nvPr>
        </p:nvSpPr>
        <p:spPr/>
        <p:txBody>
          <a:bodyPr/>
          <a:lstStyle/>
          <a:p>
            <a:r>
              <a:rPr lang="tr-TR" b="1" dirty="0" err="1"/>
              <a:t>Koronavirüs</a:t>
            </a:r>
            <a:r>
              <a:rPr lang="tr-TR" b="1" dirty="0"/>
              <a:t> öldürür mü</a:t>
            </a:r>
            <a:endParaRPr lang="tr-TR" dirty="0"/>
          </a:p>
        </p:txBody>
      </p:sp>
      <p:sp>
        <p:nvSpPr>
          <p:cNvPr id="3" name="İçerik Yer Tutucusu 2">
            <a:extLst>
              <a:ext uri="{FF2B5EF4-FFF2-40B4-BE49-F238E27FC236}">
                <a16:creationId xmlns:a16="http://schemas.microsoft.com/office/drawing/2014/main" id="{191F623A-12CB-4420-ADEA-8D31DBBAFF1B}"/>
              </a:ext>
            </a:extLst>
          </p:cNvPr>
          <p:cNvSpPr>
            <a:spLocks noGrp="1"/>
          </p:cNvSpPr>
          <p:nvPr>
            <p:ph idx="1"/>
          </p:nvPr>
        </p:nvSpPr>
        <p:spPr>
          <a:xfrm>
            <a:off x="685346" y="2096063"/>
            <a:ext cx="7765322" cy="4152335"/>
          </a:xfrm>
        </p:spPr>
        <p:txBody>
          <a:bodyPr>
            <a:normAutofit fontScale="85000" lnSpcReduction="10000"/>
          </a:bodyPr>
          <a:lstStyle/>
          <a:p>
            <a:pPr algn="just"/>
            <a:r>
              <a:rPr lang="tr-TR" dirty="0">
                <a:solidFill>
                  <a:srgbClr val="FFFF00"/>
                </a:solidFill>
              </a:rPr>
              <a:t>Solunum sıkıntısına neden olan Covid19 akciğerlerde </a:t>
            </a:r>
            <a:r>
              <a:rPr lang="tr-TR" dirty="0" err="1">
                <a:solidFill>
                  <a:srgbClr val="FFFF00"/>
                </a:solidFill>
              </a:rPr>
              <a:t>viral</a:t>
            </a:r>
            <a:r>
              <a:rPr lang="tr-TR" dirty="0">
                <a:solidFill>
                  <a:srgbClr val="FFFF00"/>
                </a:solidFill>
              </a:rPr>
              <a:t> </a:t>
            </a:r>
            <a:r>
              <a:rPr lang="tr-TR" dirty="0" err="1">
                <a:solidFill>
                  <a:srgbClr val="FFFF00"/>
                </a:solidFill>
              </a:rPr>
              <a:t>pnömaniye</a:t>
            </a:r>
            <a:r>
              <a:rPr lang="tr-TR" dirty="0">
                <a:solidFill>
                  <a:srgbClr val="FFFF00"/>
                </a:solidFill>
              </a:rPr>
              <a:t> yol açıyor. </a:t>
            </a:r>
            <a:r>
              <a:rPr lang="tr-TR" dirty="0"/>
              <a:t>Normal bir soğuk algınlığı şeklinde belirti veren hastalık ağır seyrettiği zaman akciğerde tutuluma neden oluyor. Bunun sonunda solunum sıkıntısı hatta solunum yetmezliği meydana geliyor. Sonraki aşamada hasta kaybedilebilmektedir. Buna benzer 2002 yılında SARS enfeksiyonunda hastaların yüzde 10’u hayatını kaybetmişti. Bunun kaynağı Misk kedisiydi. 2012’de ortaya çıkan MERS enfeksiyonunda ise hastaların yüzde 34’ü hayatını kaybetti. Bu virüsün kaynağı ise develerdi. Dünya </a:t>
            </a:r>
            <a:r>
              <a:rPr lang="tr-TR" dirty="0">
                <a:solidFill>
                  <a:srgbClr val="FFFF00"/>
                </a:solidFill>
              </a:rPr>
              <a:t>Sağlık Örgütü’nün (WHO) dünya genelinde 44 bin hastaya dayandırdığı araştırma verilere göre </a:t>
            </a:r>
            <a:r>
              <a:rPr lang="tr-TR" dirty="0" err="1">
                <a:solidFill>
                  <a:srgbClr val="FFFF00"/>
                </a:solidFill>
              </a:rPr>
              <a:t>corona</a:t>
            </a:r>
            <a:r>
              <a:rPr lang="tr-TR" dirty="0">
                <a:solidFill>
                  <a:srgbClr val="FFFF00"/>
                </a:solidFill>
              </a:rPr>
              <a:t> virüsün bulaştığı kişilerin; %81'i hafif atlatıyor, %14'ü ciddi geçiriyor, %5'i ise ağır şekilde hastalanıyor. </a:t>
            </a:r>
            <a:r>
              <a:rPr lang="tr-TR" dirty="0" err="1">
                <a:solidFill>
                  <a:srgbClr val="FFFF00"/>
                </a:solidFill>
              </a:rPr>
              <a:t>Coronavirüs</a:t>
            </a:r>
            <a:r>
              <a:rPr lang="tr-TR" dirty="0">
                <a:solidFill>
                  <a:srgbClr val="FFFF00"/>
                </a:solidFill>
              </a:rPr>
              <a:t> nedeniyle yaşamını yitirenlerin oranı %1 ila %2 arasında değişiyor. </a:t>
            </a:r>
            <a:r>
              <a:rPr lang="tr-TR" dirty="0"/>
              <a:t>Hastalık 9 yaşın çocuklarda pek görülmezken, 80 yaş üzerinde ölümcüllük oranının artış gösterdiği anlaşılıyor.</a:t>
            </a:r>
          </a:p>
        </p:txBody>
      </p:sp>
    </p:spTree>
    <p:extLst>
      <p:ext uri="{BB962C8B-B14F-4D97-AF65-F5344CB8AC3E}">
        <p14:creationId xmlns:p14="http://schemas.microsoft.com/office/powerpoint/2010/main" val="174039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5FAD0D-2089-48A4-90B9-E042D37A78A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A3B1EF4-3487-4282-AAB1-8746E35A1169}"/>
              </a:ext>
            </a:extLst>
          </p:cNvPr>
          <p:cNvSpPr>
            <a:spLocks noGrp="1"/>
          </p:cNvSpPr>
          <p:nvPr>
            <p:ph idx="1"/>
          </p:nvPr>
        </p:nvSpPr>
        <p:spPr/>
        <p:txBody>
          <a:bodyPr/>
          <a:lstStyle/>
          <a:p>
            <a:endParaRPr lang="tr-TR"/>
          </a:p>
        </p:txBody>
      </p:sp>
      <p:pic>
        <p:nvPicPr>
          <p:cNvPr id="7170" name="Picture 2" descr="covid 19 death by age ile ilgili görsel sonucu">
            <a:extLst>
              <a:ext uri="{FF2B5EF4-FFF2-40B4-BE49-F238E27FC236}">
                <a16:creationId xmlns:a16="http://schemas.microsoft.com/office/drawing/2014/main" id="{CBA2848D-BD66-49CA-96E6-263422841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315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8A05BB-6BA4-45A6-9632-758E98A71011}"/>
              </a:ext>
            </a:extLst>
          </p:cNvPr>
          <p:cNvSpPr>
            <a:spLocks noGrp="1"/>
          </p:cNvSpPr>
          <p:nvPr>
            <p:ph type="title"/>
          </p:nvPr>
        </p:nvSpPr>
        <p:spPr/>
        <p:txBody>
          <a:bodyPr/>
          <a:lstStyle/>
          <a:p>
            <a:r>
              <a:rPr lang="tr-TR" b="1" dirty="0" err="1"/>
              <a:t>Coronavirüste</a:t>
            </a:r>
            <a:r>
              <a:rPr lang="tr-TR" b="1" dirty="0"/>
              <a:t> riskli kişiler kimlerdir?</a:t>
            </a:r>
            <a:endParaRPr lang="tr-TR" dirty="0"/>
          </a:p>
        </p:txBody>
      </p:sp>
      <p:sp>
        <p:nvSpPr>
          <p:cNvPr id="3" name="İçerik Yer Tutucusu 2">
            <a:extLst>
              <a:ext uri="{FF2B5EF4-FFF2-40B4-BE49-F238E27FC236}">
                <a16:creationId xmlns:a16="http://schemas.microsoft.com/office/drawing/2014/main" id="{064F353A-0A49-49F6-B39B-C786BCB6AFC4}"/>
              </a:ext>
            </a:extLst>
          </p:cNvPr>
          <p:cNvSpPr>
            <a:spLocks noGrp="1"/>
          </p:cNvSpPr>
          <p:nvPr>
            <p:ph idx="1"/>
          </p:nvPr>
        </p:nvSpPr>
        <p:spPr/>
        <p:txBody>
          <a:bodyPr/>
          <a:lstStyle/>
          <a:p>
            <a:pPr algn="just"/>
            <a:r>
              <a:rPr lang="tr-TR" dirty="0"/>
              <a:t>Özellikle yaşlılarda, kanser ya da bağışıklığı baskılayan hastalıkları olanlarda, akciğer hastalıkları bulunanlarda bu tablo daha da ağır seyrediyor. </a:t>
            </a:r>
            <a:r>
              <a:rPr lang="tr-TR" dirty="0" err="1">
                <a:solidFill>
                  <a:srgbClr val="FFFF00"/>
                </a:solidFill>
              </a:rPr>
              <a:t>Covid</a:t>
            </a:r>
            <a:r>
              <a:rPr lang="tr-TR" dirty="0">
                <a:solidFill>
                  <a:srgbClr val="FFFF00"/>
                </a:solidFill>
              </a:rPr>
              <a:t> 19 </a:t>
            </a:r>
            <a:r>
              <a:rPr lang="tr-TR" dirty="0"/>
              <a:t>nedeniyle yaşamını yitirenlerin tamamında </a:t>
            </a:r>
            <a:r>
              <a:rPr lang="tr-TR" dirty="0">
                <a:solidFill>
                  <a:srgbClr val="FFFF00"/>
                </a:solidFill>
              </a:rPr>
              <a:t>altta yatan farklı hastalıkların varlığının </a:t>
            </a:r>
            <a:r>
              <a:rPr lang="tr-TR" dirty="0"/>
              <a:t>söz konusu olduğu söylenebilir.</a:t>
            </a:r>
          </a:p>
        </p:txBody>
      </p:sp>
    </p:spTree>
    <p:extLst>
      <p:ext uri="{BB962C8B-B14F-4D97-AF65-F5344CB8AC3E}">
        <p14:creationId xmlns:p14="http://schemas.microsoft.com/office/powerpoint/2010/main" val="4273286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272982-F2C2-43A5-AA6B-9E87E7979A5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8BE27EE-EF69-4C59-BF02-6AEB94914E22}"/>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4CF8EA69-347C-477B-8C4F-E6F3EC31382D}"/>
              </a:ext>
            </a:extLst>
          </p:cNvPr>
          <p:cNvPicPr>
            <a:picLocks noChangeAspect="1"/>
          </p:cNvPicPr>
          <p:nvPr/>
        </p:nvPicPr>
        <p:blipFill>
          <a:blip r:embed="rId2"/>
          <a:stretch>
            <a:fillRect/>
          </a:stretch>
        </p:blipFill>
        <p:spPr>
          <a:xfrm>
            <a:off x="1929794" y="0"/>
            <a:ext cx="5300565" cy="6865966"/>
          </a:xfrm>
          <a:prstGeom prst="rect">
            <a:avLst/>
          </a:prstGeom>
        </p:spPr>
      </p:pic>
    </p:spTree>
    <p:extLst>
      <p:ext uri="{BB962C8B-B14F-4D97-AF65-F5344CB8AC3E}">
        <p14:creationId xmlns:p14="http://schemas.microsoft.com/office/powerpoint/2010/main" val="423825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AEB5FF-1460-457F-B35B-608F2D8A2CF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26CF56D-6FCD-4990-893B-F354CF510BE5}"/>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354FD7C7-F3DC-4EFB-B4F8-BEC734646A10}"/>
              </a:ext>
            </a:extLst>
          </p:cNvPr>
          <p:cNvPicPr>
            <a:picLocks noChangeAspect="1"/>
          </p:cNvPicPr>
          <p:nvPr/>
        </p:nvPicPr>
        <p:blipFill>
          <a:blip r:embed="rId2"/>
          <a:stretch>
            <a:fillRect/>
          </a:stretch>
        </p:blipFill>
        <p:spPr>
          <a:xfrm>
            <a:off x="1945729" y="0"/>
            <a:ext cx="5252541" cy="6858000"/>
          </a:xfrm>
          <a:prstGeom prst="rect">
            <a:avLst/>
          </a:prstGeom>
        </p:spPr>
      </p:pic>
    </p:spTree>
    <p:extLst>
      <p:ext uri="{BB962C8B-B14F-4D97-AF65-F5344CB8AC3E}">
        <p14:creationId xmlns:p14="http://schemas.microsoft.com/office/powerpoint/2010/main" val="3157877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998E10-C267-4F50-A683-7FEED2261385}"/>
              </a:ext>
            </a:extLst>
          </p:cNvPr>
          <p:cNvSpPr>
            <a:spLocks noGrp="1"/>
          </p:cNvSpPr>
          <p:nvPr>
            <p:ph type="title"/>
          </p:nvPr>
        </p:nvSpPr>
        <p:spPr/>
        <p:txBody>
          <a:bodyPr/>
          <a:lstStyle/>
          <a:p>
            <a:r>
              <a:rPr lang="tr-TR" b="1" dirty="0" err="1"/>
              <a:t>Koronavirüste</a:t>
            </a:r>
            <a:r>
              <a:rPr lang="tr-TR" b="1" dirty="0"/>
              <a:t> el yıkamanın önemi nedir?</a:t>
            </a:r>
            <a:endParaRPr lang="tr-TR" dirty="0"/>
          </a:p>
        </p:txBody>
      </p:sp>
      <p:sp>
        <p:nvSpPr>
          <p:cNvPr id="3" name="İçerik Yer Tutucusu 2">
            <a:extLst>
              <a:ext uri="{FF2B5EF4-FFF2-40B4-BE49-F238E27FC236}">
                <a16:creationId xmlns:a16="http://schemas.microsoft.com/office/drawing/2014/main" id="{7818B566-530C-492A-A0B0-57C892C509BF}"/>
              </a:ext>
            </a:extLst>
          </p:cNvPr>
          <p:cNvSpPr>
            <a:spLocks noGrp="1"/>
          </p:cNvSpPr>
          <p:nvPr>
            <p:ph idx="1"/>
          </p:nvPr>
        </p:nvSpPr>
        <p:spPr/>
        <p:txBody>
          <a:bodyPr/>
          <a:lstStyle/>
          <a:p>
            <a:pPr algn="just"/>
            <a:r>
              <a:rPr lang="tr-TR" dirty="0">
                <a:solidFill>
                  <a:srgbClr val="FFFF00"/>
                </a:solidFill>
              </a:rPr>
              <a:t>Bulaşıcı hastalıklarda el yıkamanın çok önemli bir yeri vardır. Virüs bir yerlere dokunma yoluyla ellere bulaştığında elleri yıkayarak çok kolay bir şekilde temizlenebilecekken ellerin ağza, yüze, buruna temasıyla bulaşmaktadır</a:t>
            </a:r>
            <a:r>
              <a:rPr lang="tr-TR" dirty="0"/>
              <a:t>. Sık sık el yıkama imkanı bulamayacağı ortamlarda çalışanlar içinse çantada taşınabilecek sıvı ya da mendil şeklinde el dezenfektanları bulundurulması gerekmektedir. </a:t>
            </a:r>
            <a:r>
              <a:rPr lang="tr-TR" dirty="0">
                <a:solidFill>
                  <a:srgbClr val="FFFF00"/>
                </a:solidFill>
              </a:rPr>
              <a:t>Özellikle toplu taşıma araçlarından indikten sonra mutlaka dezenfektanlarıyla eller temizlenmelidir.</a:t>
            </a:r>
          </a:p>
        </p:txBody>
      </p:sp>
    </p:spTree>
    <p:extLst>
      <p:ext uri="{BB962C8B-B14F-4D97-AF65-F5344CB8AC3E}">
        <p14:creationId xmlns:p14="http://schemas.microsoft.com/office/powerpoint/2010/main" val="1692877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B83D2F-DFEC-49F5-BC3E-EF109E3EE7D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66204FB-8F0B-40D0-8039-80ADD7E8786D}"/>
              </a:ext>
            </a:extLst>
          </p:cNvPr>
          <p:cNvSpPr>
            <a:spLocks noGrp="1"/>
          </p:cNvSpPr>
          <p:nvPr>
            <p:ph idx="1"/>
          </p:nvPr>
        </p:nvSpPr>
        <p:spPr/>
        <p:txBody>
          <a:bodyPr/>
          <a:lstStyle/>
          <a:p>
            <a:endParaRPr lang="tr-TR"/>
          </a:p>
        </p:txBody>
      </p:sp>
      <p:pic>
        <p:nvPicPr>
          <p:cNvPr id="1026" name="Picture 2" descr="el yıkamak corona ile ilgili görsel sonucu">
            <a:extLst>
              <a:ext uri="{FF2B5EF4-FFF2-40B4-BE49-F238E27FC236}">
                <a16:creationId xmlns:a16="http://schemas.microsoft.com/office/drawing/2014/main" id="{AAF7B96A-2139-4A23-B7D2-1A039319E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3575"/>
            <a:ext cx="9144000" cy="553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8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7A5416-016B-4F40-BD4C-32F43F16BDA3}"/>
              </a:ext>
            </a:extLst>
          </p:cNvPr>
          <p:cNvSpPr>
            <a:spLocks noGrp="1"/>
          </p:cNvSpPr>
          <p:nvPr>
            <p:ph type="title"/>
          </p:nvPr>
        </p:nvSpPr>
        <p:spPr/>
        <p:txBody>
          <a:bodyPr/>
          <a:lstStyle/>
          <a:p>
            <a:r>
              <a:rPr lang="tr-TR" dirty="0" err="1"/>
              <a:t>Koronavirüste</a:t>
            </a:r>
            <a:r>
              <a:rPr lang="tr-TR" dirty="0"/>
              <a:t> el yıkamanın önemi nedir?</a:t>
            </a:r>
          </a:p>
        </p:txBody>
      </p:sp>
      <p:sp>
        <p:nvSpPr>
          <p:cNvPr id="3" name="İçerik Yer Tutucusu 2">
            <a:extLst>
              <a:ext uri="{FF2B5EF4-FFF2-40B4-BE49-F238E27FC236}">
                <a16:creationId xmlns:a16="http://schemas.microsoft.com/office/drawing/2014/main" id="{1F6F0285-0CFC-4B03-942E-C8B1BDC5008F}"/>
              </a:ext>
            </a:extLst>
          </p:cNvPr>
          <p:cNvSpPr>
            <a:spLocks noGrp="1"/>
          </p:cNvSpPr>
          <p:nvPr>
            <p:ph idx="1"/>
          </p:nvPr>
        </p:nvSpPr>
        <p:spPr>
          <a:xfrm>
            <a:off x="685346" y="2096064"/>
            <a:ext cx="7765322" cy="3695136"/>
          </a:xfrm>
        </p:spPr>
        <p:txBody>
          <a:bodyPr>
            <a:normAutofit fontScale="92500" lnSpcReduction="10000"/>
          </a:bodyPr>
          <a:lstStyle/>
          <a:p>
            <a:pPr algn="just"/>
            <a:r>
              <a:rPr lang="tr-TR" dirty="0"/>
              <a:t>6 fotoğraf da </a:t>
            </a:r>
            <a:r>
              <a:rPr lang="tr-TR" dirty="0" err="1"/>
              <a:t>Glo-Germ</a:t>
            </a:r>
            <a:r>
              <a:rPr lang="tr-TR" dirty="0"/>
              <a:t> isimli (mikroba yapışan ve sadece morötesi ışık altında görünür olan) bir krem kullanılarak bir kadının elinde ne kadar bakteri bulunduğu morötesi ışıkla görünür hale getiriyor.</a:t>
            </a:r>
          </a:p>
          <a:p>
            <a:pPr algn="just"/>
            <a:r>
              <a:rPr lang="tr-TR" dirty="0"/>
              <a:t>Fotoğraflar, "yıkamadan önce", "durulama ve silkeleme", "6 saniye sabunsuz" ve "30 saniye sabunlu" gibi farklı temizlik kademelerinde ellerin durumunu gösteriyor.</a:t>
            </a:r>
          </a:p>
          <a:p>
            <a:pPr algn="just"/>
            <a:r>
              <a:rPr lang="tr-TR" dirty="0"/>
              <a:t>İlk birkaç fotoğraf geriye kalan bakteri yoğunluğunu ortaya çıkarırken, birbirine daha yakın olsa da 15 saniye ve 30 saniye sabunla yıkama arasındaki kayda değer farkı da ortaya çıkardı. </a:t>
            </a:r>
          </a:p>
          <a:p>
            <a:endParaRPr lang="tr-TR" dirty="0"/>
          </a:p>
        </p:txBody>
      </p:sp>
    </p:spTree>
    <p:extLst>
      <p:ext uri="{BB962C8B-B14F-4D97-AF65-F5344CB8AC3E}">
        <p14:creationId xmlns:p14="http://schemas.microsoft.com/office/powerpoint/2010/main" val="2914484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5445A7-F363-417D-A087-581F15D39BF3}"/>
              </a:ext>
            </a:extLst>
          </p:cNvPr>
          <p:cNvSpPr>
            <a:spLocks noGrp="1"/>
          </p:cNvSpPr>
          <p:nvPr>
            <p:ph type="title"/>
          </p:nvPr>
        </p:nvSpPr>
        <p:spPr/>
        <p:txBody>
          <a:bodyPr>
            <a:normAutofit fontScale="90000"/>
          </a:bodyPr>
          <a:lstStyle/>
          <a:p>
            <a:r>
              <a:rPr lang="tr-TR" b="1" dirty="0" err="1"/>
              <a:t>Coronavirüs’ten</a:t>
            </a:r>
            <a:r>
              <a:rPr lang="tr-TR" b="1" dirty="0"/>
              <a:t> korunmak için bu uyarıları dikkate alın</a:t>
            </a:r>
            <a:endParaRPr lang="tr-TR" dirty="0"/>
          </a:p>
        </p:txBody>
      </p:sp>
      <p:sp>
        <p:nvSpPr>
          <p:cNvPr id="3" name="İçerik Yer Tutucusu 2">
            <a:extLst>
              <a:ext uri="{FF2B5EF4-FFF2-40B4-BE49-F238E27FC236}">
                <a16:creationId xmlns:a16="http://schemas.microsoft.com/office/drawing/2014/main" id="{37686F82-E937-45CD-8740-CBE66A6F59D9}"/>
              </a:ext>
            </a:extLst>
          </p:cNvPr>
          <p:cNvSpPr>
            <a:spLocks noGrp="1"/>
          </p:cNvSpPr>
          <p:nvPr>
            <p:ph idx="1"/>
          </p:nvPr>
        </p:nvSpPr>
        <p:spPr/>
        <p:txBody>
          <a:bodyPr>
            <a:normAutofit/>
          </a:bodyPr>
          <a:lstStyle/>
          <a:p>
            <a:pPr algn="just"/>
            <a:r>
              <a:rPr lang="tr-TR" dirty="0"/>
              <a:t>1-Ellerinizi sık sık, 20 saniye süreyle su ve sabunla yıkayın.</a:t>
            </a:r>
          </a:p>
          <a:p>
            <a:pPr algn="just"/>
            <a:r>
              <a:rPr lang="tr-TR" dirty="0"/>
              <a:t>2-Küçük çocuklara hijyen kurallarını sürekli hatırlatın, ellerini yıkamasını sağlayın.</a:t>
            </a:r>
          </a:p>
          <a:p>
            <a:pPr algn="just"/>
            <a:r>
              <a:rPr lang="tr-TR" dirty="0"/>
              <a:t>3-Su ve sabun bulunamıyorsa, alkol bazlı bir el dezenfektanı kullanın.</a:t>
            </a:r>
          </a:p>
          <a:p>
            <a:pPr algn="just"/>
            <a:r>
              <a:rPr lang="tr-TR" dirty="0"/>
              <a:t>4-Öksürürken veya hapşırırken, ağzınızı ve burnunuzu kağıt mendille kapatın, ardından mendili mutlaka çöpe atın.</a:t>
            </a:r>
          </a:p>
          <a:p>
            <a:pPr algn="just"/>
            <a:r>
              <a:rPr lang="tr-TR" dirty="0"/>
              <a:t>5-Kirli ellerle ağzınıza, burnunuza ve gözlerinize dokunmayın.</a:t>
            </a:r>
          </a:p>
          <a:p>
            <a:endParaRPr lang="tr-TR" dirty="0"/>
          </a:p>
        </p:txBody>
      </p:sp>
    </p:spTree>
    <p:extLst>
      <p:ext uri="{BB962C8B-B14F-4D97-AF65-F5344CB8AC3E}">
        <p14:creationId xmlns:p14="http://schemas.microsoft.com/office/powerpoint/2010/main" val="1859520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9F874B-E019-48C4-AD9F-426A81264C8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6D222A3-0961-4BBF-89CE-269FB8679B87}"/>
              </a:ext>
            </a:extLst>
          </p:cNvPr>
          <p:cNvSpPr>
            <a:spLocks noGrp="1"/>
          </p:cNvSpPr>
          <p:nvPr>
            <p:ph idx="1"/>
          </p:nvPr>
        </p:nvSpPr>
        <p:spPr/>
        <p:txBody>
          <a:bodyPr/>
          <a:lstStyle/>
          <a:p>
            <a:pPr algn="just"/>
            <a:r>
              <a:rPr lang="tr-TR" dirty="0"/>
              <a:t>Dünya üzerinde ilk kez 1960’lı yıllarda görülen Covid-19 olarak adlandırılan virüs, </a:t>
            </a:r>
            <a:r>
              <a:rPr lang="tr-TR" b="1" dirty="0" err="1">
                <a:solidFill>
                  <a:srgbClr val="FFFF00"/>
                </a:solidFill>
              </a:rPr>
              <a:t>koronavirüs</a:t>
            </a:r>
            <a:r>
              <a:rPr lang="tr-TR" dirty="0"/>
              <a:t> ya da</a:t>
            </a:r>
            <a:r>
              <a:rPr lang="tr-TR" dirty="0">
                <a:solidFill>
                  <a:srgbClr val="FFFF00"/>
                </a:solidFill>
              </a:rPr>
              <a:t> </a:t>
            </a:r>
            <a:r>
              <a:rPr lang="tr-TR" b="1" dirty="0" err="1">
                <a:solidFill>
                  <a:srgbClr val="FFFF00"/>
                </a:solidFill>
              </a:rPr>
              <a:t>corona</a:t>
            </a:r>
            <a:r>
              <a:rPr lang="tr-TR" b="1" dirty="0">
                <a:solidFill>
                  <a:srgbClr val="FFFF00"/>
                </a:solidFill>
              </a:rPr>
              <a:t> virüsü</a:t>
            </a:r>
            <a:r>
              <a:rPr lang="tr-TR" dirty="0"/>
              <a:t> adıyla biliniyor. </a:t>
            </a:r>
            <a:r>
              <a:rPr lang="tr-TR" dirty="0" err="1"/>
              <a:t>Coronavirüs</a:t>
            </a:r>
            <a:r>
              <a:rPr lang="tr-TR" dirty="0"/>
              <a:t> aralık ayında Çin’in </a:t>
            </a:r>
            <a:r>
              <a:rPr lang="tr-TR" dirty="0" err="1"/>
              <a:t>Wuhan</a:t>
            </a:r>
            <a:r>
              <a:rPr lang="tr-TR" dirty="0"/>
              <a:t> bölgesinde yeniden çıkmasıyla beraber internette en çok aranan konulardan birisi oldu. Çin’in </a:t>
            </a:r>
            <a:r>
              <a:rPr lang="tr-TR" dirty="0" err="1"/>
              <a:t>Wuhan</a:t>
            </a:r>
            <a:r>
              <a:rPr lang="tr-TR" dirty="0"/>
              <a:t> bölgesi </a:t>
            </a:r>
            <a:r>
              <a:rPr lang="tr-TR" dirty="0" err="1"/>
              <a:t>Coronavirüs</a:t>
            </a:r>
            <a:r>
              <a:rPr lang="tr-TR" dirty="0"/>
              <a:t> çıktığı yer olarak bilinmektedir. 400'den fazla </a:t>
            </a:r>
            <a:r>
              <a:rPr lang="tr-TR" dirty="0" err="1"/>
              <a:t>koronavirüs</a:t>
            </a:r>
            <a:r>
              <a:rPr lang="tr-TR" dirty="0"/>
              <a:t> bulunuyor ve bunların içinden sadece 4'ü insanlarda hastalığa yol açıyor. </a:t>
            </a:r>
          </a:p>
        </p:txBody>
      </p:sp>
    </p:spTree>
    <p:extLst>
      <p:ext uri="{BB962C8B-B14F-4D97-AF65-F5344CB8AC3E}">
        <p14:creationId xmlns:p14="http://schemas.microsoft.com/office/powerpoint/2010/main" val="3871184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0F612B-689F-4255-ADED-690ADFF6D8BA}"/>
              </a:ext>
            </a:extLst>
          </p:cNvPr>
          <p:cNvSpPr>
            <a:spLocks noGrp="1"/>
          </p:cNvSpPr>
          <p:nvPr>
            <p:ph type="title"/>
          </p:nvPr>
        </p:nvSpPr>
        <p:spPr/>
        <p:txBody>
          <a:bodyPr>
            <a:normAutofit fontScale="90000"/>
          </a:bodyPr>
          <a:lstStyle/>
          <a:p>
            <a:r>
              <a:rPr lang="tr-TR" dirty="0" err="1"/>
              <a:t>Coronavirüs’ten</a:t>
            </a:r>
            <a:r>
              <a:rPr lang="tr-TR" dirty="0"/>
              <a:t> korunmak için bu uyarıları dikkate alın</a:t>
            </a:r>
          </a:p>
        </p:txBody>
      </p:sp>
      <p:sp>
        <p:nvSpPr>
          <p:cNvPr id="3" name="İçerik Yer Tutucusu 2">
            <a:extLst>
              <a:ext uri="{FF2B5EF4-FFF2-40B4-BE49-F238E27FC236}">
                <a16:creationId xmlns:a16="http://schemas.microsoft.com/office/drawing/2014/main" id="{462F691C-C271-4F22-AFBD-BD6D4A385477}"/>
              </a:ext>
            </a:extLst>
          </p:cNvPr>
          <p:cNvSpPr>
            <a:spLocks noGrp="1"/>
          </p:cNvSpPr>
          <p:nvPr>
            <p:ph idx="1"/>
          </p:nvPr>
        </p:nvSpPr>
        <p:spPr/>
        <p:txBody>
          <a:bodyPr>
            <a:normAutofit/>
          </a:bodyPr>
          <a:lstStyle/>
          <a:p>
            <a:pPr algn="just"/>
            <a:r>
              <a:rPr lang="tr-TR" dirty="0"/>
              <a:t>6-Hastalarla aynı tabaktan yemek </a:t>
            </a:r>
            <a:r>
              <a:rPr lang="tr-TR" dirty="0" err="1"/>
              <a:t>yemek</a:t>
            </a:r>
            <a:r>
              <a:rPr lang="tr-TR" dirty="0"/>
              <a:t>, aynı bardağı paylaşmak veya yakın temastan kaçının.</a:t>
            </a:r>
          </a:p>
          <a:p>
            <a:pPr algn="just"/>
            <a:r>
              <a:rPr lang="tr-TR" dirty="0"/>
              <a:t>7-Kapı kolları ve oyuncaklar gibi sık dokunulan yüzeyleri temizleyin ve dezenfekte edin.</a:t>
            </a:r>
          </a:p>
          <a:p>
            <a:pPr algn="just"/>
            <a:r>
              <a:rPr lang="tr-TR" dirty="0"/>
              <a:t>8-Riskli bölgelere seyahat edilmesi gerekiyorsa hayvanlarla temas öncesi ve sonrası düzenli olarak ellerinizi yıkayın.</a:t>
            </a:r>
          </a:p>
          <a:p>
            <a:pPr algn="just"/>
            <a:r>
              <a:rPr lang="tr-TR" dirty="0"/>
              <a:t>9-Hasta hayvanlarla temastan kaçının.</a:t>
            </a:r>
          </a:p>
          <a:p>
            <a:pPr algn="just"/>
            <a:r>
              <a:rPr lang="tr-TR" dirty="0"/>
              <a:t>10-Çiğ ya da iyi pişmemiş hayvan ürünlerini tüketmeyin.</a:t>
            </a:r>
          </a:p>
          <a:p>
            <a:endParaRPr lang="tr-TR" dirty="0"/>
          </a:p>
        </p:txBody>
      </p:sp>
    </p:spTree>
    <p:extLst>
      <p:ext uri="{BB962C8B-B14F-4D97-AF65-F5344CB8AC3E}">
        <p14:creationId xmlns:p14="http://schemas.microsoft.com/office/powerpoint/2010/main" val="903623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3AC425-C5BE-4776-A7D6-15D7A1DD690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D00DAD7-7C73-48BB-B2CF-1436763468D6}"/>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F168333-F18F-4C0A-B096-3590BECB1ECE}"/>
              </a:ext>
            </a:extLst>
          </p:cNvPr>
          <p:cNvPicPr>
            <a:picLocks noChangeAspect="1"/>
          </p:cNvPicPr>
          <p:nvPr/>
        </p:nvPicPr>
        <p:blipFill>
          <a:blip r:embed="rId2"/>
          <a:stretch>
            <a:fillRect/>
          </a:stretch>
        </p:blipFill>
        <p:spPr>
          <a:xfrm>
            <a:off x="2014537" y="0"/>
            <a:ext cx="5246077" cy="6858000"/>
          </a:xfrm>
          <a:prstGeom prst="rect">
            <a:avLst/>
          </a:prstGeom>
        </p:spPr>
      </p:pic>
    </p:spTree>
    <p:extLst>
      <p:ext uri="{BB962C8B-B14F-4D97-AF65-F5344CB8AC3E}">
        <p14:creationId xmlns:p14="http://schemas.microsoft.com/office/powerpoint/2010/main" val="206028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B2800C-FCE6-446E-B7D3-609615B8CE67}"/>
              </a:ext>
            </a:extLst>
          </p:cNvPr>
          <p:cNvSpPr>
            <a:spLocks noGrp="1"/>
          </p:cNvSpPr>
          <p:nvPr>
            <p:ph type="title"/>
          </p:nvPr>
        </p:nvSpPr>
        <p:spPr/>
        <p:txBody>
          <a:bodyPr>
            <a:normAutofit fontScale="90000"/>
          </a:bodyPr>
          <a:lstStyle/>
          <a:p>
            <a:r>
              <a:rPr lang="tr-TR" b="1" dirty="0" err="1"/>
              <a:t>Corona</a:t>
            </a:r>
            <a:r>
              <a:rPr lang="tr-TR" b="1" dirty="0"/>
              <a:t> virüsten şüphelenen hasta ne yapmalı?</a:t>
            </a:r>
            <a:endParaRPr lang="tr-TR" dirty="0"/>
          </a:p>
        </p:txBody>
      </p:sp>
      <p:sp>
        <p:nvSpPr>
          <p:cNvPr id="3" name="İçerik Yer Tutucusu 2">
            <a:extLst>
              <a:ext uri="{FF2B5EF4-FFF2-40B4-BE49-F238E27FC236}">
                <a16:creationId xmlns:a16="http://schemas.microsoft.com/office/drawing/2014/main" id="{0EF37BE9-DE3A-4B5E-A811-6A34B702143C}"/>
              </a:ext>
            </a:extLst>
          </p:cNvPr>
          <p:cNvSpPr>
            <a:spLocks noGrp="1"/>
          </p:cNvSpPr>
          <p:nvPr>
            <p:ph idx="1"/>
          </p:nvPr>
        </p:nvSpPr>
        <p:spPr/>
        <p:txBody>
          <a:bodyPr/>
          <a:lstStyle/>
          <a:p>
            <a:pPr algn="just"/>
            <a:r>
              <a:rPr lang="tr-TR" dirty="0" err="1"/>
              <a:t>Corona</a:t>
            </a:r>
            <a:r>
              <a:rPr lang="tr-TR" dirty="0"/>
              <a:t> virüs varlığından şüpheleniliyorsa, en yakın sağlık kuruluşuna başvurulmalıdır. </a:t>
            </a:r>
            <a:r>
              <a:rPr lang="tr-TR" dirty="0">
                <a:solidFill>
                  <a:srgbClr val="FFFF00"/>
                </a:solidFill>
              </a:rPr>
              <a:t>Bu sağlık kuruluşuna ulaşma yolunda ise hasta kişi mutlaka ağız ve burnunu bir maskeyle kapatmalıdır.</a:t>
            </a:r>
          </a:p>
        </p:txBody>
      </p:sp>
      <p:pic>
        <p:nvPicPr>
          <p:cNvPr id="4098" name="Picture 2" descr="covid 19 outbreak ile ilgili görsel sonucu">
            <a:extLst>
              <a:ext uri="{FF2B5EF4-FFF2-40B4-BE49-F238E27FC236}">
                <a16:creationId xmlns:a16="http://schemas.microsoft.com/office/drawing/2014/main" id="{EA4B3E8C-9AEF-47A0-9A63-F3BFF0FE4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695" y="3754007"/>
            <a:ext cx="4348610" cy="288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067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1B7771-64E2-4E60-8954-C193219882E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1090865-F152-47AF-A13D-534B4CD01484}"/>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AA26ACA7-8119-49EA-848D-354CA6E48898}"/>
              </a:ext>
            </a:extLst>
          </p:cNvPr>
          <p:cNvPicPr>
            <a:picLocks noChangeAspect="1"/>
          </p:cNvPicPr>
          <p:nvPr/>
        </p:nvPicPr>
        <p:blipFill>
          <a:blip r:embed="rId2"/>
          <a:stretch>
            <a:fillRect/>
          </a:stretch>
        </p:blipFill>
        <p:spPr>
          <a:xfrm>
            <a:off x="1890712" y="0"/>
            <a:ext cx="5481049" cy="6844010"/>
          </a:xfrm>
          <a:prstGeom prst="rect">
            <a:avLst/>
          </a:prstGeom>
        </p:spPr>
      </p:pic>
    </p:spTree>
    <p:extLst>
      <p:ext uri="{BB962C8B-B14F-4D97-AF65-F5344CB8AC3E}">
        <p14:creationId xmlns:p14="http://schemas.microsoft.com/office/powerpoint/2010/main" val="2284854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54C9E0-D254-45DB-86D7-B85427E8BCFC}"/>
              </a:ext>
            </a:extLst>
          </p:cNvPr>
          <p:cNvSpPr>
            <a:spLocks noGrp="1"/>
          </p:cNvSpPr>
          <p:nvPr>
            <p:ph type="title"/>
          </p:nvPr>
        </p:nvSpPr>
        <p:spPr/>
        <p:txBody>
          <a:bodyPr>
            <a:normAutofit fontScale="90000"/>
          </a:bodyPr>
          <a:lstStyle/>
          <a:p>
            <a:r>
              <a:rPr lang="tr-TR" b="1" dirty="0"/>
              <a:t>Seyahat eden kişiler </a:t>
            </a:r>
            <a:r>
              <a:rPr lang="tr-TR" b="1" dirty="0" err="1"/>
              <a:t>coronavirüsten</a:t>
            </a:r>
            <a:r>
              <a:rPr lang="tr-TR" b="1" dirty="0"/>
              <a:t> nasıl korunur? </a:t>
            </a:r>
            <a:endParaRPr lang="tr-TR" dirty="0"/>
          </a:p>
        </p:txBody>
      </p:sp>
      <p:sp>
        <p:nvSpPr>
          <p:cNvPr id="3" name="İçerik Yer Tutucusu 2">
            <a:extLst>
              <a:ext uri="{FF2B5EF4-FFF2-40B4-BE49-F238E27FC236}">
                <a16:creationId xmlns:a16="http://schemas.microsoft.com/office/drawing/2014/main" id="{63217D89-402D-4E0B-B4C4-14ED2E2A34F6}"/>
              </a:ext>
            </a:extLst>
          </p:cNvPr>
          <p:cNvSpPr>
            <a:spLocks noGrp="1"/>
          </p:cNvSpPr>
          <p:nvPr>
            <p:ph idx="1"/>
          </p:nvPr>
        </p:nvSpPr>
        <p:spPr/>
        <p:txBody>
          <a:bodyPr>
            <a:normAutofit lnSpcReduction="10000"/>
          </a:bodyPr>
          <a:lstStyle/>
          <a:p>
            <a:pPr algn="just"/>
            <a:r>
              <a:rPr lang="tr-TR" dirty="0">
                <a:solidFill>
                  <a:srgbClr val="FFFF00"/>
                </a:solidFill>
              </a:rPr>
              <a:t>Ateş, öksürük, kas, eklem ağrıları, baş ağrıları, solunum sıkıntısı olan herkesin seyahatini ertelemesi gerekmektedir. </a:t>
            </a:r>
            <a:r>
              <a:rPr lang="tr-TR" dirty="0"/>
              <a:t>Ayrıca seyahat edecekler bağışıklığı güçlü tutmak için salgın dönemlerinde uykusuz kalmamalıdır. Şeker hastaları, kanser hastaları, daha önce kemoterapi gören kişiler, </a:t>
            </a:r>
            <a:r>
              <a:rPr lang="tr-TR" dirty="0" err="1"/>
              <a:t>romatizmal</a:t>
            </a:r>
            <a:r>
              <a:rPr lang="tr-TR" dirty="0"/>
              <a:t> hastalığı olanlar, akciğer, kalp hastalıkları olanlar, astım, KOAH gibi solunum hastalıkları olanlar seyahatlerini ertelemeli ve çok kalabalık ortamlara girmemelidir. Bunlar sadece </a:t>
            </a:r>
            <a:r>
              <a:rPr lang="tr-TR" dirty="0" err="1"/>
              <a:t>coronavirüs</a:t>
            </a:r>
            <a:r>
              <a:rPr lang="tr-TR" dirty="0"/>
              <a:t> için değil </a:t>
            </a:r>
            <a:r>
              <a:rPr lang="tr-TR" dirty="0" err="1"/>
              <a:t>influenza</a:t>
            </a:r>
            <a:r>
              <a:rPr lang="tr-TR" dirty="0"/>
              <a:t> gibi diğer nezle virüsleri için de geçerlidir.</a:t>
            </a:r>
          </a:p>
        </p:txBody>
      </p:sp>
    </p:spTree>
    <p:extLst>
      <p:ext uri="{BB962C8B-B14F-4D97-AF65-F5344CB8AC3E}">
        <p14:creationId xmlns:p14="http://schemas.microsoft.com/office/powerpoint/2010/main" val="3774994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4713F5-6DCE-4284-9530-238F7B6368E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099A717-8273-4EBE-BC77-E23FD8881179}"/>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CEAC7B27-DF5A-4199-9A5A-04790CD4AA70}"/>
              </a:ext>
            </a:extLst>
          </p:cNvPr>
          <p:cNvPicPr>
            <a:picLocks noChangeAspect="1"/>
          </p:cNvPicPr>
          <p:nvPr/>
        </p:nvPicPr>
        <p:blipFill>
          <a:blip r:embed="rId2"/>
          <a:stretch>
            <a:fillRect/>
          </a:stretch>
        </p:blipFill>
        <p:spPr>
          <a:xfrm>
            <a:off x="1989608" y="0"/>
            <a:ext cx="5164783" cy="6858000"/>
          </a:xfrm>
          <a:prstGeom prst="rect">
            <a:avLst/>
          </a:prstGeom>
        </p:spPr>
      </p:pic>
    </p:spTree>
    <p:extLst>
      <p:ext uri="{BB962C8B-B14F-4D97-AF65-F5344CB8AC3E}">
        <p14:creationId xmlns:p14="http://schemas.microsoft.com/office/powerpoint/2010/main" val="3580232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6F6718-7400-4F25-8929-86A9FF24109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2AA56B6-E5E7-45D5-B8CE-1640EE4CF288}"/>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7EBC3EB4-8B72-4740-9625-F649B29AACCB}"/>
              </a:ext>
            </a:extLst>
          </p:cNvPr>
          <p:cNvPicPr>
            <a:picLocks noChangeAspect="1"/>
          </p:cNvPicPr>
          <p:nvPr/>
        </p:nvPicPr>
        <p:blipFill>
          <a:blip r:embed="rId2"/>
          <a:stretch>
            <a:fillRect/>
          </a:stretch>
        </p:blipFill>
        <p:spPr>
          <a:xfrm>
            <a:off x="2099930" y="0"/>
            <a:ext cx="4944140" cy="6858000"/>
          </a:xfrm>
          <a:prstGeom prst="rect">
            <a:avLst/>
          </a:prstGeom>
        </p:spPr>
      </p:pic>
    </p:spTree>
    <p:extLst>
      <p:ext uri="{BB962C8B-B14F-4D97-AF65-F5344CB8AC3E}">
        <p14:creationId xmlns:p14="http://schemas.microsoft.com/office/powerpoint/2010/main" val="1086875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EBF4B1-0653-42A7-9FDC-7F54ACE51EC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538037A-6BC7-4242-9633-5DFE0632875B}"/>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78FFF268-A502-42A4-BBB0-7A3ED1D63F9B}"/>
              </a:ext>
            </a:extLst>
          </p:cNvPr>
          <p:cNvPicPr>
            <a:picLocks noChangeAspect="1"/>
          </p:cNvPicPr>
          <p:nvPr/>
        </p:nvPicPr>
        <p:blipFill>
          <a:blip r:embed="rId2"/>
          <a:stretch>
            <a:fillRect/>
          </a:stretch>
        </p:blipFill>
        <p:spPr>
          <a:xfrm>
            <a:off x="2090365" y="0"/>
            <a:ext cx="4963270" cy="6858000"/>
          </a:xfrm>
          <a:prstGeom prst="rect">
            <a:avLst/>
          </a:prstGeom>
        </p:spPr>
      </p:pic>
    </p:spTree>
    <p:extLst>
      <p:ext uri="{BB962C8B-B14F-4D97-AF65-F5344CB8AC3E}">
        <p14:creationId xmlns:p14="http://schemas.microsoft.com/office/powerpoint/2010/main" val="2281124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15E907-45E5-47C2-B088-B99AB42B753D}"/>
              </a:ext>
            </a:extLst>
          </p:cNvPr>
          <p:cNvSpPr>
            <a:spLocks noGrp="1"/>
          </p:cNvSpPr>
          <p:nvPr>
            <p:ph type="title"/>
          </p:nvPr>
        </p:nvSpPr>
        <p:spPr/>
        <p:txBody>
          <a:bodyPr/>
          <a:lstStyle/>
          <a:p>
            <a:r>
              <a:rPr lang="tr-TR" dirty="0"/>
              <a:t>Kaynaklar</a:t>
            </a:r>
          </a:p>
        </p:txBody>
      </p:sp>
      <p:sp>
        <p:nvSpPr>
          <p:cNvPr id="3" name="İçerik Yer Tutucusu 2">
            <a:extLst>
              <a:ext uri="{FF2B5EF4-FFF2-40B4-BE49-F238E27FC236}">
                <a16:creationId xmlns:a16="http://schemas.microsoft.com/office/drawing/2014/main" id="{B4D1E5C3-6A29-47BE-8FDB-04B4289900B4}"/>
              </a:ext>
            </a:extLst>
          </p:cNvPr>
          <p:cNvSpPr>
            <a:spLocks noGrp="1"/>
          </p:cNvSpPr>
          <p:nvPr>
            <p:ph idx="1"/>
          </p:nvPr>
        </p:nvSpPr>
        <p:spPr/>
        <p:txBody>
          <a:bodyPr>
            <a:normAutofit lnSpcReduction="10000"/>
          </a:bodyPr>
          <a:lstStyle/>
          <a:p>
            <a:r>
              <a:rPr lang="tr-TR" dirty="0">
                <a:hlinkClick r:id="rId2"/>
              </a:rPr>
              <a:t>www.memorial.com.tr</a:t>
            </a:r>
            <a:endParaRPr lang="tr-TR" dirty="0"/>
          </a:p>
          <a:p>
            <a:r>
              <a:rPr lang="tr-TR" dirty="0"/>
              <a:t>www.hsgm.saglik.gov.tr </a:t>
            </a:r>
          </a:p>
          <a:p>
            <a:r>
              <a:rPr lang="tr-TR" dirty="0"/>
              <a:t>TC. Sağlık Bakanlığı</a:t>
            </a:r>
          </a:p>
          <a:p>
            <a:r>
              <a:rPr lang="tr-TR" dirty="0">
                <a:hlinkClick r:id="rId3"/>
              </a:rPr>
              <a:t>https://www.dailymail.co.uk</a:t>
            </a:r>
            <a:endParaRPr lang="tr-TR" dirty="0"/>
          </a:p>
          <a:p>
            <a:r>
              <a:rPr lang="tr-TR" dirty="0">
                <a:hlinkClick r:id="rId4"/>
              </a:rPr>
              <a:t>3Blue1Brown</a:t>
            </a:r>
            <a:r>
              <a:rPr lang="tr-TR" dirty="0"/>
              <a:t> on </a:t>
            </a:r>
            <a:r>
              <a:rPr lang="tr-TR" dirty="0" err="1"/>
              <a:t>YouTube</a:t>
            </a:r>
            <a:endParaRPr lang="tr-TR" dirty="0"/>
          </a:p>
          <a:p>
            <a:r>
              <a:rPr lang="tr-TR" dirty="0">
                <a:hlinkClick r:id="rId5"/>
              </a:rPr>
              <a:t>www.coronavirus.app</a:t>
            </a:r>
            <a:endParaRPr lang="tr-TR" dirty="0"/>
          </a:p>
          <a:p>
            <a:r>
              <a:rPr lang="en-US" dirty="0">
                <a:effectLst/>
              </a:rPr>
              <a:t>Covid-19 Death Risk by Age According to a Chinese Epidemiology Journal</a:t>
            </a:r>
            <a:endParaRPr lang="tr-TR" dirty="0"/>
          </a:p>
          <a:p>
            <a:endParaRPr lang="tr-TR" dirty="0"/>
          </a:p>
          <a:p>
            <a:endParaRPr lang="tr-TR" dirty="0"/>
          </a:p>
        </p:txBody>
      </p:sp>
    </p:spTree>
    <p:extLst>
      <p:ext uri="{BB962C8B-B14F-4D97-AF65-F5344CB8AC3E}">
        <p14:creationId xmlns:p14="http://schemas.microsoft.com/office/powerpoint/2010/main" val="4134580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71EAC3-0E44-4FFD-B432-EE7BE19B097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5D710C3-AB75-4BD2-9164-9BD85689277C}"/>
              </a:ext>
            </a:extLst>
          </p:cNvPr>
          <p:cNvSpPr>
            <a:spLocks noGrp="1"/>
          </p:cNvSpPr>
          <p:nvPr>
            <p:ph idx="1"/>
          </p:nvPr>
        </p:nvSpPr>
        <p:spPr/>
        <p:txBody>
          <a:bodyPr>
            <a:normAutofit fontScale="92500" lnSpcReduction="10000"/>
          </a:bodyPr>
          <a:lstStyle/>
          <a:p>
            <a:pPr algn="just"/>
            <a:r>
              <a:rPr lang="tr-TR" dirty="0"/>
              <a:t>Hafif, orta ve ağır olmak üzere farklı hallerde seyredebilen </a:t>
            </a:r>
            <a:r>
              <a:rPr lang="tr-TR" dirty="0" err="1"/>
              <a:t>Koronavirüs</a:t>
            </a:r>
            <a:r>
              <a:rPr lang="tr-TR" dirty="0"/>
              <a:t> (</a:t>
            </a:r>
            <a:r>
              <a:rPr lang="tr-TR" dirty="0" err="1"/>
              <a:t>corona</a:t>
            </a:r>
            <a:r>
              <a:rPr lang="tr-TR" dirty="0"/>
              <a:t> virüs) daha önce </a:t>
            </a:r>
            <a:r>
              <a:rPr lang="tr-TR" dirty="0">
                <a:solidFill>
                  <a:srgbClr val="FFFF00"/>
                </a:solidFill>
              </a:rPr>
              <a:t>2002’de çıkan SARS </a:t>
            </a:r>
            <a:r>
              <a:rPr lang="tr-TR" dirty="0"/>
              <a:t>ile </a:t>
            </a:r>
            <a:r>
              <a:rPr lang="tr-TR" dirty="0">
                <a:solidFill>
                  <a:srgbClr val="FFFF00"/>
                </a:solidFill>
              </a:rPr>
              <a:t>2012’de çıkan MERS </a:t>
            </a:r>
            <a:r>
              <a:rPr lang="tr-TR" dirty="0"/>
              <a:t>virüsüyle aynı gruptandır. Soğuk algınlığına benzer bir tabloyla ortaya çıkan </a:t>
            </a:r>
            <a:r>
              <a:rPr lang="tr-TR" dirty="0" err="1"/>
              <a:t>coronavirüsün</a:t>
            </a:r>
            <a:r>
              <a:rPr lang="tr-TR" dirty="0"/>
              <a:t> (</a:t>
            </a:r>
            <a:r>
              <a:rPr lang="tr-TR" dirty="0" err="1"/>
              <a:t>koronavirüs</a:t>
            </a:r>
            <a:r>
              <a:rPr lang="tr-TR" dirty="0"/>
              <a:t>) 2020’de çok ağır tablolarda seyrettiği bilinmektedir. </a:t>
            </a:r>
            <a:r>
              <a:rPr lang="tr-TR" dirty="0" err="1"/>
              <a:t>Coronavirüs</a:t>
            </a:r>
            <a:r>
              <a:rPr lang="tr-TR" dirty="0"/>
              <a:t> yani </a:t>
            </a:r>
            <a:r>
              <a:rPr lang="tr-TR" dirty="0" err="1">
                <a:solidFill>
                  <a:srgbClr val="FFFF00"/>
                </a:solidFill>
              </a:rPr>
              <a:t>koronavirüs</a:t>
            </a:r>
            <a:r>
              <a:rPr lang="tr-TR" dirty="0">
                <a:solidFill>
                  <a:srgbClr val="FFFF00"/>
                </a:solidFill>
              </a:rPr>
              <a:t> salgını </a:t>
            </a:r>
            <a:r>
              <a:rPr lang="tr-TR" dirty="0"/>
              <a:t>şu anda pek çok ülkenin ortak sorunlarından birisi olmuştur. Çoğu insanın hayatının bir anında karşılaştığı bu virüsün yeni çıkan hali oldukça ağır ve olumsuz sonuçlara neden olmaktadır. </a:t>
            </a:r>
            <a:r>
              <a:rPr lang="tr-TR" dirty="0" err="1">
                <a:solidFill>
                  <a:srgbClr val="FFFF00"/>
                </a:solidFill>
              </a:rPr>
              <a:t>Coronavirüs</a:t>
            </a:r>
            <a:r>
              <a:rPr lang="tr-TR" dirty="0">
                <a:solidFill>
                  <a:srgbClr val="FFFF00"/>
                </a:solidFill>
              </a:rPr>
              <a:t>, hayvanlardan insanlara sıçrama yapan virüslerdedir. Bu virüs insanlara geçtiği zaman mutasyona uğrar ve insanlar arasında yayılabilir.</a:t>
            </a:r>
          </a:p>
        </p:txBody>
      </p:sp>
    </p:spTree>
    <p:extLst>
      <p:ext uri="{BB962C8B-B14F-4D97-AF65-F5344CB8AC3E}">
        <p14:creationId xmlns:p14="http://schemas.microsoft.com/office/powerpoint/2010/main" val="1208841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1A5685-9FEF-4105-988D-3CABC9DECAFC}"/>
              </a:ext>
            </a:extLst>
          </p:cNvPr>
          <p:cNvSpPr>
            <a:spLocks noGrp="1"/>
          </p:cNvSpPr>
          <p:nvPr>
            <p:ph type="title"/>
          </p:nvPr>
        </p:nvSpPr>
        <p:spPr/>
        <p:txBody>
          <a:bodyPr/>
          <a:lstStyle/>
          <a:p>
            <a:r>
              <a:rPr lang="tr-TR" b="1" dirty="0" err="1"/>
              <a:t>Coronavirüs</a:t>
            </a:r>
            <a:r>
              <a:rPr lang="tr-TR" b="1" dirty="0"/>
              <a:t> (</a:t>
            </a:r>
            <a:r>
              <a:rPr lang="tr-TR" b="1" dirty="0" err="1"/>
              <a:t>Koronavirüs</a:t>
            </a:r>
            <a:r>
              <a:rPr lang="tr-TR" b="1" dirty="0"/>
              <a:t>) nerede görüldü?</a:t>
            </a:r>
            <a:endParaRPr lang="tr-TR" dirty="0"/>
          </a:p>
        </p:txBody>
      </p:sp>
      <p:sp>
        <p:nvSpPr>
          <p:cNvPr id="3" name="İçerik Yer Tutucusu 2">
            <a:extLst>
              <a:ext uri="{FF2B5EF4-FFF2-40B4-BE49-F238E27FC236}">
                <a16:creationId xmlns:a16="http://schemas.microsoft.com/office/drawing/2014/main" id="{11E52AA6-DF01-4CE9-9736-7C14A005922B}"/>
              </a:ext>
            </a:extLst>
          </p:cNvPr>
          <p:cNvSpPr>
            <a:spLocks noGrp="1"/>
          </p:cNvSpPr>
          <p:nvPr>
            <p:ph idx="1"/>
          </p:nvPr>
        </p:nvSpPr>
        <p:spPr/>
        <p:txBody>
          <a:bodyPr/>
          <a:lstStyle/>
          <a:p>
            <a:pPr algn="just"/>
            <a:r>
              <a:rPr lang="tr-TR" dirty="0"/>
              <a:t>“</a:t>
            </a:r>
            <a:r>
              <a:rPr lang="tr-TR" dirty="0" err="1"/>
              <a:t>Coronavirüs</a:t>
            </a:r>
            <a:r>
              <a:rPr lang="tr-TR" dirty="0"/>
              <a:t> kim yaydı?”, “</a:t>
            </a:r>
            <a:r>
              <a:rPr lang="tr-TR" dirty="0" err="1"/>
              <a:t>Koronavirüse</a:t>
            </a:r>
            <a:r>
              <a:rPr lang="tr-TR" dirty="0"/>
              <a:t> kaç kişi yakalandı?” '</a:t>
            </a:r>
            <a:r>
              <a:rPr lang="tr-TR" dirty="0" err="1"/>
              <a:t>Koronavirüs</a:t>
            </a:r>
            <a:r>
              <a:rPr lang="tr-TR" dirty="0"/>
              <a:t> </a:t>
            </a:r>
            <a:r>
              <a:rPr lang="tr-TR" dirty="0" err="1"/>
              <a:t>öldürü</a:t>
            </a:r>
            <a:r>
              <a:rPr lang="tr-TR" dirty="0"/>
              <a:t> mü?', '</a:t>
            </a:r>
            <a:r>
              <a:rPr lang="tr-TR" dirty="0" err="1"/>
              <a:t>Corona</a:t>
            </a:r>
            <a:r>
              <a:rPr lang="tr-TR" dirty="0"/>
              <a:t> virüsü nerede görüldü? 'gibi sorular pek çok kişi tarafından merak edilmektedir. 2019’un Aralık, Çin'in Vuhan kentinde ortaya çıkan </a:t>
            </a:r>
            <a:r>
              <a:rPr lang="tr-TR" dirty="0" err="1"/>
              <a:t>koronavirüs</a:t>
            </a:r>
            <a:r>
              <a:rPr lang="tr-TR" dirty="0"/>
              <a:t>, </a:t>
            </a:r>
            <a:r>
              <a:rPr lang="tr-TR" dirty="0">
                <a:solidFill>
                  <a:srgbClr val="FFFF00"/>
                </a:solidFill>
              </a:rPr>
              <a:t>bugüne kadar 118 ülkeye yayıldı. 119 bin kişide </a:t>
            </a:r>
            <a:r>
              <a:rPr lang="tr-TR" dirty="0" err="1">
                <a:solidFill>
                  <a:srgbClr val="FFFF00"/>
                </a:solidFill>
              </a:rPr>
              <a:t>corona</a:t>
            </a:r>
            <a:r>
              <a:rPr lang="tr-TR" dirty="0">
                <a:solidFill>
                  <a:srgbClr val="FFFF00"/>
                </a:solidFill>
              </a:rPr>
              <a:t> virüs tespit edilirken, virüsün yol açtığı Covid-19 hastalığı yüzünden hayatını kaybedenlerin sayısını. 4 bin 200'ü aştı</a:t>
            </a:r>
            <a:r>
              <a:rPr lang="tr-TR" dirty="0"/>
              <a:t>.</a:t>
            </a:r>
          </a:p>
        </p:txBody>
      </p:sp>
    </p:spTree>
    <p:extLst>
      <p:ext uri="{BB962C8B-B14F-4D97-AF65-F5344CB8AC3E}">
        <p14:creationId xmlns:p14="http://schemas.microsoft.com/office/powerpoint/2010/main" val="3913709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1265F3-BEDB-478D-906C-183B723B9F0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A985E02-CE6D-4CAF-B1B3-3EEB0D014CED}"/>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CEBD1EFA-32CB-4B1E-9E2E-0E761F05751B}"/>
              </a:ext>
            </a:extLst>
          </p:cNvPr>
          <p:cNvPicPr>
            <a:picLocks noChangeAspect="1"/>
          </p:cNvPicPr>
          <p:nvPr/>
        </p:nvPicPr>
        <p:blipFill>
          <a:blip r:embed="rId2"/>
          <a:stretch>
            <a:fillRect/>
          </a:stretch>
        </p:blipFill>
        <p:spPr>
          <a:xfrm>
            <a:off x="2088337" y="0"/>
            <a:ext cx="4959340" cy="6858000"/>
          </a:xfrm>
          <a:prstGeom prst="rect">
            <a:avLst/>
          </a:prstGeom>
        </p:spPr>
      </p:pic>
    </p:spTree>
    <p:extLst>
      <p:ext uri="{BB962C8B-B14F-4D97-AF65-F5344CB8AC3E}">
        <p14:creationId xmlns:p14="http://schemas.microsoft.com/office/powerpoint/2010/main" val="377898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922202-557D-45C3-BB55-FB7922246EF3}"/>
              </a:ext>
            </a:extLst>
          </p:cNvPr>
          <p:cNvSpPr>
            <a:spLocks noGrp="1"/>
          </p:cNvSpPr>
          <p:nvPr>
            <p:ph type="title"/>
          </p:nvPr>
        </p:nvSpPr>
        <p:spPr/>
        <p:txBody>
          <a:bodyPr/>
          <a:lstStyle/>
          <a:p>
            <a:r>
              <a:rPr lang="tr-TR" b="1" dirty="0" err="1"/>
              <a:t>Coronavirüs</a:t>
            </a:r>
            <a:r>
              <a:rPr lang="tr-TR" b="1" dirty="0"/>
              <a:t> belirtileri nelerdir?</a:t>
            </a:r>
            <a:endParaRPr lang="tr-TR" dirty="0"/>
          </a:p>
        </p:txBody>
      </p:sp>
      <p:sp>
        <p:nvSpPr>
          <p:cNvPr id="3" name="İçerik Yer Tutucusu 2">
            <a:extLst>
              <a:ext uri="{FF2B5EF4-FFF2-40B4-BE49-F238E27FC236}">
                <a16:creationId xmlns:a16="http://schemas.microsoft.com/office/drawing/2014/main" id="{39CE1321-B6DF-4703-A5B6-CE13F100583A}"/>
              </a:ext>
            </a:extLst>
          </p:cNvPr>
          <p:cNvSpPr>
            <a:spLocks noGrp="1"/>
          </p:cNvSpPr>
          <p:nvPr>
            <p:ph idx="1"/>
          </p:nvPr>
        </p:nvSpPr>
        <p:spPr/>
        <p:txBody>
          <a:bodyPr/>
          <a:lstStyle/>
          <a:p>
            <a:pPr algn="just"/>
            <a:r>
              <a:rPr lang="tr-TR" dirty="0" err="1"/>
              <a:t>Coronavirüs</a:t>
            </a:r>
            <a:r>
              <a:rPr lang="tr-TR" dirty="0"/>
              <a:t> belirti veren bir hastalıktır. “</a:t>
            </a:r>
            <a:r>
              <a:rPr lang="tr-TR" dirty="0" err="1"/>
              <a:t>Corona</a:t>
            </a:r>
            <a:r>
              <a:rPr lang="tr-TR" dirty="0"/>
              <a:t> virüs” ya da “</a:t>
            </a:r>
            <a:r>
              <a:rPr lang="tr-TR" dirty="0" err="1"/>
              <a:t>Corona</a:t>
            </a:r>
            <a:r>
              <a:rPr lang="tr-TR" dirty="0"/>
              <a:t> virüsü” olarak da geçen </a:t>
            </a:r>
            <a:r>
              <a:rPr lang="tr-TR" dirty="0" err="1"/>
              <a:t>coronavirüsün</a:t>
            </a:r>
            <a:r>
              <a:rPr lang="tr-TR" dirty="0"/>
              <a:t> belirtileri şöyle sıralanabilir: </a:t>
            </a:r>
            <a:r>
              <a:rPr lang="tr-TR" dirty="0">
                <a:solidFill>
                  <a:srgbClr val="FFFF00"/>
                </a:solidFill>
              </a:rPr>
              <a:t>Kuru öksürük</a:t>
            </a:r>
            <a:r>
              <a:rPr lang="tr-TR" dirty="0"/>
              <a:t>, </a:t>
            </a:r>
            <a:r>
              <a:rPr lang="tr-TR" dirty="0">
                <a:solidFill>
                  <a:srgbClr val="FF0000"/>
                </a:solidFill>
              </a:rPr>
              <a:t>ateş, halsizlik</a:t>
            </a:r>
            <a:r>
              <a:rPr lang="tr-TR" dirty="0"/>
              <a:t>, </a:t>
            </a:r>
            <a:r>
              <a:rPr lang="tr-TR" dirty="0">
                <a:solidFill>
                  <a:srgbClr val="FFFF00"/>
                </a:solidFill>
              </a:rPr>
              <a:t>kas eklem ağrısı,</a:t>
            </a:r>
            <a:r>
              <a:rPr lang="tr-TR" dirty="0"/>
              <a:t> </a:t>
            </a:r>
            <a:r>
              <a:rPr lang="tr-TR" dirty="0">
                <a:solidFill>
                  <a:srgbClr val="FF0000"/>
                </a:solidFill>
              </a:rPr>
              <a:t>boğaz ağrısı</a:t>
            </a:r>
            <a:r>
              <a:rPr lang="tr-TR" dirty="0"/>
              <a:t>, </a:t>
            </a:r>
            <a:r>
              <a:rPr lang="tr-TR" dirty="0">
                <a:solidFill>
                  <a:srgbClr val="FFFF00"/>
                </a:solidFill>
              </a:rPr>
              <a:t>burun akıntısı</a:t>
            </a:r>
            <a:r>
              <a:rPr lang="tr-TR" dirty="0"/>
              <a:t>, </a:t>
            </a:r>
            <a:r>
              <a:rPr lang="tr-TR" dirty="0">
                <a:solidFill>
                  <a:srgbClr val="FF0000"/>
                </a:solidFill>
              </a:rPr>
              <a:t>vücut ağrıları</a:t>
            </a:r>
            <a:r>
              <a:rPr lang="tr-TR" dirty="0"/>
              <a:t>, </a:t>
            </a:r>
            <a:r>
              <a:rPr lang="tr-TR" dirty="0">
                <a:solidFill>
                  <a:srgbClr val="FFFF00"/>
                </a:solidFill>
              </a:rPr>
              <a:t>zatürre</a:t>
            </a:r>
            <a:r>
              <a:rPr lang="tr-TR" dirty="0"/>
              <a:t>, </a:t>
            </a:r>
            <a:r>
              <a:rPr lang="tr-TR" dirty="0">
                <a:solidFill>
                  <a:srgbClr val="FF0000"/>
                </a:solidFill>
              </a:rPr>
              <a:t>solunum sıkıntısı</a:t>
            </a:r>
            <a:r>
              <a:rPr lang="tr-TR" dirty="0"/>
              <a:t>, </a:t>
            </a:r>
            <a:r>
              <a:rPr lang="tr-TR" dirty="0">
                <a:solidFill>
                  <a:srgbClr val="FFFF00"/>
                </a:solidFill>
              </a:rPr>
              <a:t>nefes darlığı</a:t>
            </a:r>
            <a:r>
              <a:rPr lang="tr-TR" dirty="0">
                <a:solidFill>
                  <a:srgbClr val="FF0000"/>
                </a:solidFill>
              </a:rPr>
              <a:t>, ishal</a:t>
            </a:r>
            <a:r>
              <a:rPr lang="tr-TR" dirty="0"/>
              <a:t>, </a:t>
            </a:r>
            <a:r>
              <a:rPr lang="tr-TR" dirty="0">
                <a:solidFill>
                  <a:srgbClr val="FFFF00"/>
                </a:solidFill>
              </a:rPr>
              <a:t>bulantı</a:t>
            </a:r>
            <a:r>
              <a:rPr lang="tr-TR" dirty="0">
                <a:solidFill>
                  <a:srgbClr val="FF0000"/>
                </a:solidFill>
              </a:rPr>
              <a:t>, kusma</a:t>
            </a:r>
            <a:r>
              <a:rPr lang="tr-TR" dirty="0"/>
              <a:t>, </a:t>
            </a:r>
            <a:r>
              <a:rPr lang="tr-TR" dirty="0">
                <a:solidFill>
                  <a:srgbClr val="FFFF00"/>
                </a:solidFill>
              </a:rPr>
              <a:t>iştahsızlık.</a:t>
            </a:r>
          </a:p>
        </p:txBody>
      </p:sp>
    </p:spTree>
    <p:extLst>
      <p:ext uri="{BB962C8B-B14F-4D97-AF65-F5344CB8AC3E}">
        <p14:creationId xmlns:p14="http://schemas.microsoft.com/office/powerpoint/2010/main" val="885803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FD61A7-DF24-411F-AC1B-F538EA8ABDAB}"/>
              </a:ext>
            </a:extLst>
          </p:cNvPr>
          <p:cNvSpPr>
            <a:spLocks noGrp="1"/>
          </p:cNvSpPr>
          <p:nvPr>
            <p:ph type="title"/>
          </p:nvPr>
        </p:nvSpPr>
        <p:spPr/>
        <p:txBody>
          <a:bodyPr/>
          <a:lstStyle/>
          <a:p>
            <a:r>
              <a:rPr lang="tr-TR" b="1" dirty="0" err="1"/>
              <a:t>Coronovirüs</a:t>
            </a:r>
            <a:r>
              <a:rPr lang="tr-TR" b="1" dirty="0"/>
              <a:t> (</a:t>
            </a:r>
            <a:r>
              <a:rPr lang="tr-TR" b="1" dirty="0" err="1"/>
              <a:t>Koronavirüs</a:t>
            </a:r>
            <a:r>
              <a:rPr lang="tr-TR" b="1" dirty="0"/>
              <a:t>) zararları nelerdir?</a:t>
            </a:r>
            <a:endParaRPr lang="tr-TR" dirty="0"/>
          </a:p>
        </p:txBody>
      </p:sp>
      <p:sp>
        <p:nvSpPr>
          <p:cNvPr id="3" name="İçerik Yer Tutucusu 2">
            <a:extLst>
              <a:ext uri="{FF2B5EF4-FFF2-40B4-BE49-F238E27FC236}">
                <a16:creationId xmlns:a16="http://schemas.microsoft.com/office/drawing/2014/main" id="{29EC40A4-0170-4955-9FCB-F0B4986EE88C}"/>
              </a:ext>
            </a:extLst>
          </p:cNvPr>
          <p:cNvSpPr>
            <a:spLocks noGrp="1"/>
          </p:cNvSpPr>
          <p:nvPr>
            <p:ph idx="1"/>
          </p:nvPr>
        </p:nvSpPr>
        <p:spPr/>
        <p:txBody>
          <a:bodyPr/>
          <a:lstStyle/>
          <a:p>
            <a:pPr algn="just"/>
            <a:r>
              <a:rPr lang="tr-TR" dirty="0"/>
              <a:t>Soğuk algınlığına benzer bir tabloyla ortaya çıkan </a:t>
            </a:r>
            <a:r>
              <a:rPr lang="tr-TR" dirty="0" err="1"/>
              <a:t>coronavirüs</a:t>
            </a:r>
            <a:r>
              <a:rPr lang="tr-TR" dirty="0"/>
              <a:t> zararları büyük olan bir hastalıktır. Gripten daha ağır tabloyla seyrederek ölüme sebep olmaktadır. </a:t>
            </a:r>
            <a:r>
              <a:rPr lang="tr-TR" dirty="0" err="1">
                <a:solidFill>
                  <a:srgbClr val="FFFF00"/>
                </a:solidFill>
              </a:rPr>
              <a:t>Coronavirüs</a:t>
            </a:r>
            <a:r>
              <a:rPr lang="tr-TR" dirty="0">
                <a:solidFill>
                  <a:srgbClr val="FFFF00"/>
                </a:solidFill>
              </a:rPr>
              <a:t> görüntüsü itibariyle grip benzeri bir hastalıktır</a:t>
            </a:r>
            <a:r>
              <a:rPr lang="tr-TR" dirty="0"/>
              <a:t>.</a:t>
            </a:r>
          </a:p>
        </p:txBody>
      </p:sp>
      <p:pic>
        <p:nvPicPr>
          <p:cNvPr id="3074" name="Picture 2" descr="koronavirüs yaşlara göre ile ilgili görsel sonucu">
            <a:extLst>
              <a:ext uri="{FF2B5EF4-FFF2-40B4-BE49-F238E27FC236}">
                <a16:creationId xmlns:a16="http://schemas.microsoft.com/office/drawing/2014/main" id="{A8CC64E1-E895-419C-8AD4-49AFDA6D1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155" y="4097082"/>
            <a:ext cx="4503704" cy="2255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224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72573-839B-4E45-9CD2-4D5E281BA1D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626766F-8882-408F-83C1-4D9A16497888}"/>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DD75EC88-DDA2-4433-89AA-3441466E6DB3}"/>
              </a:ext>
            </a:extLst>
          </p:cNvPr>
          <p:cNvPicPr>
            <a:picLocks noChangeAspect="1"/>
          </p:cNvPicPr>
          <p:nvPr/>
        </p:nvPicPr>
        <p:blipFill>
          <a:blip r:embed="rId2"/>
          <a:stretch>
            <a:fillRect/>
          </a:stretch>
        </p:blipFill>
        <p:spPr>
          <a:xfrm>
            <a:off x="2090491" y="-2641"/>
            <a:ext cx="4963017" cy="6860641"/>
          </a:xfrm>
          <a:prstGeom prst="rect">
            <a:avLst/>
          </a:prstGeom>
        </p:spPr>
      </p:pic>
    </p:spTree>
    <p:extLst>
      <p:ext uri="{BB962C8B-B14F-4D97-AF65-F5344CB8AC3E}">
        <p14:creationId xmlns:p14="http://schemas.microsoft.com/office/powerpoint/2010/main" val="31149199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70</TotalTime>
  <Words>1821</Words>
  <Application>Microsoft Office PowerPoint</Application>
  <PresentationFormat>Ekran Gösterisi (4:3)</PresentationFormat>
  <Paragraphs>63</Paragraphs>
  <Slides>38</Slides>
  <Notes>0</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38</vt:i4>
      </vt:variant>
    </vt:vector>
  </HeadingPairs>
  <TitlesOfParts>
    <vt:vector size="42" baseType="lpstr">
      <vt:lpstr>Arial</vt:lpstr>
      <vt:lpstr>Bookman Old Style</vt:lpstr>
      <vt:lpstr>Rockwell</vt:lpstr>
      <vt:lpstr>Damask</vt:lpstr>
      <vt:lpstr>Coronavirüs (Koronavirüs)</vt:lpstr>
      <vt:lpstr>PowerPoint Sunusu</vt:lpstr>
      <vt:lpstr>PowerPoint Sunusu</vt:lpstr>
      <vt:lpstr>PowerPoint Sunusu</vt:lpstr>
      <vt:lpstr>Coronavirüs (Koronavirüs) nerede görüldü?</vt:lpstr>
      <vt:lpstr>PowerPoint Sunusu</vt:lpstr>
      <vt:lpstr>Coronavirüs belirtileri nelerdir?</vt:lpstr>
      <vt:lpstr>Coronovirüs (Koronavirüs) zararları nelerdir?</vt:lpstr>
      <vt:lpstr>PowerPoint Sunusu</vt:lpstr>
      <vt:lpstr>Coronavirüs bulaşıcı mı? Coronavirüs hangi yolla bulaşır?</vt:lpstr>
      <vt:lpstr>Coronavirüs bulaşıcı mı? Coronavirüs hangi yolla bulaşır?</vt:lpstr>
      <vt:lpstr>Coronavirüs (Koronavirüs) neden olur?</vt:lpstr>
      <vt:lpstr>Coronavirüs (Koronavirüs) neden olur?</vt:lpstr>
      <vt:lpstr>Coronavirüsten korunma yolları nelerdir?</vt:lpstr>
      <vt:lpstr>Coronavirüsten korunma yolları nelerdir?</vt:lpstr>
      <vt:lpstr>PowerPoint Sunusu</vt:lpstr>
      <vt:lpstr>Dünyada Coronavirüs 13.03.2020</vt:lpstr>
      <vt:lpstr>PowerPoint Sunusu</vt:lpstr>
      <vt:lpstr>Coronavirüs Türkiye’ye girdi mi?</vt:lpstr>
      <vt:lpstr>Corona virüs (Koronavirüs) tedavi yöntemleri nelerdir?</vt:lpstr>
      <vt:lpstr>Koronavirüs öldürür mü</vt:lpstr>
      <vt:lpstr>PowerPoint Sunusu</vt:lpstr>
      <vt:lpstr>Coronavirüste riskli kişiler kimlerdir?</vt:lpstr>
      <vt:lpstr>PowerPoint Sunusu</vt:lpstr>
      <vt:lpstr>PowerPoint Sunusu</vt:lpstr>
      <vt:lpstr>Koronavirüste el yıkamanın önemi nedir?</vt:lpstr>
      <vt:lpstr>PowerPoint Sunusu</vt:lpstr>
      <vt:lpstr>Koronavirüste el yıkamanın önemi nedir?</vt:lpstr>
      <vt:lpstr>Coronavirüs’ten korunmak için bu uyarıları dikkate alın</vt:lpstr>
      <vt:lpstr>Coronavirüs’ten korunmak için bu uyarıları dikkate alın</vt:lpstr>
      <vt:lpstr>PowerPoint Sunusu</vt:lpstr>
      <vt:lpstr>Corona virüsten şüphelenen hasta ne yapmalı?</vt:lpstr>
      <vt:lpstr>PowerPoint Sunusu</vt:lpstr>
      <vt:lpstr>Seyahat eden kişiler coronavirüsten nasıl korunur? </vt:lpstr>
      <vt:lpstr>PowerPoint Sunusu</vt:lpstr>
      <vt:lpstr>PowerPoint Sunusu</vt:lpstr>
      <vt:lpstr>PowerPoint Sunusu</vt:lpstr>
      <vt:lpstr>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Erdem Delikanlı</dc:creator>
  <cp:lastModifiedBy>Erdem Delikanlı</cp:lastModifiedBy>
  <cp:revision>28</cp:revision>
  <dcterms:created xsi:type="dcterms:W3CDTF">2020-03-13T08:18:07Z</dcterms:created>
  <dcterms:modified xsi:type="dcterms:W3CDTF">2020-03-13T09:32:15Z</dcterms:modified>
</cp:coreProperties>
</file>