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4"/>
  </p:notesMasterIdLst>
  <p:sldIdLst>
    <p:sldId id="256" r:id="rId2"/>
    <p:sldId id="259" r:id="rId3"/>
  </p:sldIdLst>
  <p:sldSz cx="9906000" cy="6858000" type="A4"/>
  <p:notesSz cx="6797675"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37D"/>
    <a:srgbClr val="E46C0A"/>
    <a:srgbClr val="4F81BD"/>
    <a:srgbClr val="003300"/>
    <a:srgbClr val="0066FF"/>
    <a:srgbClr val="FBFFD5"/>
    <a:srgbClr val="000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p:scale>
          <a:sx n="75" d="100"/>
          <a:sy n="75" d="100"/>
        </p:scale>
        <p:origin x="856" y="-45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2" y="0"/>
            <a:ext cx="2945659" cy="496570"/>
          </a:xfrm>
          <a:prstGeom prst="rect">
            <a:avLst/>
          </a:prstGeom>
        </p:spPr>
        <p:txBody>
          <a:bodyPr vert="horz" lIns="91552" tIns="45776" rIns="91552" bIns="45776" rtlCol="0"/>
          <a:lstStyle>
            <a:lvl1pPr algn="l">
              <a:defRPr sz="1200"/>
            </a:lvl1pPr>
          </a:lstStyle>
          <a:p>
            <a:endParaRPr lang="tr-TR"/>
          </a:p>
        </p:txBody>
      </p:sp>
      <p:sp>
        <p:nvSpPr>
          <p:cNvPr id="3" name="2 Veri Yer Tutucusu"/>
          <p:cNvSpPr>
            <a:spLocks noGrp="1"/>
          </p:cNvSpPr>
          <p:nvPr>
            <p:ph type="dt" idx="1"/>
          </p:nvPr>
        </p:nvSpPr>
        <p:spPr>
          <a:xfrm>
            <a:off x="3850445" y="0"/>
            <a:ext cx="2945659" cy="496570"/>
          </a:xfrm>
          <a:prstGeom prst="rect">
            <a:avLst/>
          </a:prstGeom>
        </p:spPr>
        <p:txBody>
          <a:bodyPr vert="horz" lIns="91552" tIns="45776" rIns="91552" bIns="45776" rtlCol="0"/>
          <a:lstStyle>
            <a:lvl1pPr algn="r">
              <a:defRPr sz="1200"/>
            </a:lvl1pPr>
          </a:lstStyle>
          <a:p>
            <a:fld id="{0DA9965C-E46C-462F-85A9-B1A3691F8346}" type="datetimeFigureOut">
              <a:rPr lang="tr-TR" smtClean="0"/>
              <a:pPr/>
              <a:t>26.07.2023</a:t>
            </a:fld>
            <a:endParaRPr lang="tr-TR"/>
          </a:p>
        </p:txBody>
      </p:sp>
      <p:sp>
        <p:nvSpPr>
          <p:cNvPr id="4" name="3 Slayt Görüntüsü Yer Tutucusu"/>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552" tIns="45776" rIns="91552" bIns="45776" rtlCol="0" anchor="ctr"/>
          <a:lstStyle/>
          <a:p>
            <a:endParaRPr lang="tr-TR"/>
          </a:p>
        </p:txBody>
      </p:sp>
      <p:sp>
        <p:nvSpPr>
          <p:cNvPr id="5" name="4 Not Yer Tutucusu"/>
          <p:cNvSpPr>
            <a:spLocks noGrp="1"/>
          </p:cNvSpPr>
          <p:nvPr>
            <p:ph type="body" sz="quarter" idx="3"/>
          </p:nvPr>
        </p:nvSpPr>
        <p:spPr>
          <a:xfrm>
            <a:off x="679768" y="4717416"/>
            <a:ext cx="5438140" cy="4469130"/>
          </a:xfrm>
          <a:prstGeom prst="rect">
            <a:avLst/>
          </a:prstGeom>
        </p:spPr>
        <p:txBody>
          <a:bodyPr vert="horz" lIns="91552" tIns="45776" rIns="91552" bIns="4577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2" y="9433107"/>
            <a:ext cx="2945659" cy="496570"/>
          </a:xfrm>
          <a:prstGeom prst="rect">
            <a:avLst/>
          </a:prstGeom>
        </p:spPr>
        <p:txBody>
          <a:bodyPr vert="horz" lIns="91552" tIns="45776" rIns="91552" bIns="45776"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5" y="9433107"/>
            <a:ext cx="2945659" cy="496570"/>
          </a:xfrm>
          <a:prstGeom prst="rect">
            <a:avLst/>
          </a:prstGeom>
        </p:spPr>
        <p:txBody>
          <a:bodyPr vert="horz" lIns="91552" tIns="45776" rIns="91552" bIns="45776" rtlCol="0" anchor="b"/>
          <a:lstStyle>
            <a:lvl1pPr algn="r">
              <a:defRPr sz="1200"/>
            </a:lvl1pPr>
          </a:lstStyle>
          <a:p>
            <a:fld id="{807CE2D5-A5C0-4EE2-9015-21293E043DB5}" type="slidenum">
              <a:rPr lang="tr-TR" smtClean="0"/>
              <a:pPr/>
              <a:t>‹#›</a:t>
            </a:fld>
            <a:endParaRPr lang="tr-TR"/>
          </a:p>
        </p:txBody>
      </p:sp>
    </p:spTree>
    <p:extLst>
      <p:ext uri="{BB962C8B-B14F-4D97-AF65-F5344CB8AC3E}">
        <p14:creationId xmlns:p14="http://schemas.microsoft.com/office/powerpoint/2010/main" val="29629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07CE2D5-A5C0-4EE2-9015-21293E043DB5}"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7CE2D5-A5C0-4EE2-9015-21293E043DB5}" type="slidenum">
              <a:rPr lang="tr-TR" smtClean="0"/>
              <a:pPr/>
              <a:t>2</a:t>
            </a:fld>
            <a:endParaRPr lang="tr-TR"/>
          </a:p>
        </p:txBody>
      </p:sp>
    </p:spTree>
    <p:extLst>
      <p:ext uri="{BB962C8B-B14F-4D97-AF65-F5344CB8AC3E}">
        <p14:creationId xmlns:p14="http://schemas.microsoft.com/office/powerpoint/2010/main" val="71547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2064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040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248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99157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59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8171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4837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6275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60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1618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2469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261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0871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6701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2138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26.07.2023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7006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26.07.2023</a:t>
            </a:fld>
            <a:endParaRPr lang="tr-TR"/>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29208661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30 Metin kutusu"/>
          <p:cNvSpPr txBox="1"/>
          <p:nvPr/>
        </p:nvSpPr>
        <p:spPr>
          <a:xfrm>
            <a:off x="6767612" y="2292007"/>
            <a:ext cx="3009924" cy="449353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sz="1100" dirty="0" smtClean="0">
                <a:solidFill>
                  <a:schemeClr val="tx1">
                    <a:lumMod val="85000"/>
                    <a:lumOff val="15000"/>
                  </a:schemeClr>
                </a:solidFill>
                <a:latin typeface="Arial" pitchFamily="34" charset="0"/>
                <a:cs typeface="Arial" pitchFamily="34" charset="0"/>
              </a:rPr>
              <a:t>Dünyada </a:t>
            </a:r>
            <a:r>
              <a:rPr lang="tr-TR" sz="1100" dirty="0" err="1" smtClean="0">
                <a:solidFill>
                  <a:schemeClr val="tx1">
                    <a:lumMod val="85000"/>
                    <a:lumOff val="15000"/>
                  </a:schemeClr>
                </a:solidFill>
                <a:latin typeface="Arial" pitchFamily="34" charset="0"/>
                <a:cs typeface="Arial" pitchFamily="34" charset="0"/>
              </a:rPr>
              <a:t>biyoteknoloji</a:t>
            </a:r>
            <a:r>
              <a:rPr lang="tr-TR" sz="1100" dirty="0" smtClean="0">
                <a:solidFill>
                  <a:schemeClr val="tx1">
                    <a:lumMod val="85000"/>
                    <a:lumOff val="15000"/>
                  </a:schemeClr>
                </a:solidFill>
                <a:latin typeface="Arial" pitchFamily="34" charset="0"/>
                <a:cs typeface="Arial" pitchFamily="34" charset="0"/>
              </a:rPr>
              <a:t>, diğer klasik sektörlerden farklı olarak yüksek istihdam yaratan, Ar-</a:t>
            </a:r>
            <a:r>
              <a:rPr lang="tr-TR" sz="1100" dirty="0" err="1" smtClean="0">
                <a:solidFill>
                  <a:schemeClr val="tx1">
                    <a:lumMod val="85000"/>
                    <a:lumOff val="15000"/>
                  </a:schemeClr>
                </a:solidFill>
                <a:latin typeface="Arial" pitchFamily="34" charset="0"/>
                <a:cs typeface="Arial" pitchFamily="34" charset="0"/>
              </a:rPr>
              <a:t>Ge</a:t>
            </a:r>
            <a:r>
              <a:rPr lang="tr-TR" sz="1100" dirty="0" smtClean="0">
                <a:solidFill>
                  <a:schemeClr val="tx1">
                    <a:lumMod val="85000"/>
                    <a:lumOff val="15000"/>
                  </a:schemeClr>
                </a:solidFill>
                <a:latin typeface="Arial" pitchFamily="34" charset="0"/>
                <a:cs typeface="Arial" pitchFamily="34" charset="0"/>
              </a:rPr>
              <a:t> yoğunluğu fazla olan, araştırma merkezleri ve üniversiteler ile iç içe faaliyet gösteren bir sektör halindedir. Bugün başta çevre, sağlık, gıda, enerji, tarım olmak üzere pek çok alanda insanlık olarak karşı karşıya bulunduğumuz problemlerin çözümünde </a:t>
            </a:r>
            <a:r>
              <a:rPr lang="tr-TR" sz="1100" dirty="0" err="1" smtClean="0">
                <a:solidFill>
                  <a:schemeClr val="tx1">
                    <a:lumMod val="85000"/>
                    <a:lumOff val="15000"/>
                  </a:schemeClr>
                </a:solidFill>
                <a:latin typeface="Arial" pitchFamily="34" charset="0"/>
                <a:cs typeface="Arial" pitchFamily="34" charset="0"/>
              </a:rPr>
              <a:t>biyoteknoloji</a:t>
            </a:r>
            <a:r>
              <a:rPr lang="tr-TR" sz="1100" dirty="0" smtClean="0">
                <a:solidFill>
                  <a:schemeClr val="tx1">
                    <a:lumMod val="85000"/>
                    <a:lumOff val="15000"/>
                  </a:schemeClr>
                </a:solidFill>
                <a:latin typeface="Arial" pitchFamily="34" charset="0"/>
                <a:cs typeface="Arial" pitchFamily="34" charset="0"/>
              </a:rPr>
              <a:t> alanı ciddi fırsatlar sunmaktadır. Birçok tıbbi bitki ve hayvanın üretimi yanı sıra çeşitli antibiyotik, antikor, aşı, yapay organ ve doku üretimi gibi pek çok alanda </a:t>
            </a:r>
            <a:r>
              <a:rPr lang="tr-TR" sz="1100" dirty="0" err="1" smtClean="0">
                <a:solidFill>
                  <a:schemeClr val="tx1">
                    <a:lumMod val="85000"/>
                    <a:lumOff val="15000"/>
                  </a:schemeClr>
                </a:solidFill>
                <a:latin typeface="Arial" pitchFamily="34" charset="0"/>
                <a:cs typeface="Arial" pitchFamily="34" charset="0"/>
              </a:rPr>
              <a:t>biyoteknolojik</a:t>
            </a:r>
            <a:r>
              <a:rPr lang="tr-TR" sz="1100" dirty="0" smtClean="0">
                <a:solidFill>
                  <a:schemeClr val="tx1">
                    <a:lumMod val="85000"/>
                    <a:lumOff val="15000"/>
                  </a:schemeClr>
                </a:solidFill>
                <a:latin typeface="Arial" pitchFamily="34" charset="0"/>
                <a:cs typeface="Arial" pitchFamily="34" charset="0"/>
              </a:rPr>
              <a:t>  yöntemlerden</a:t>
            </a:r>
          </a:p>
          <a:p>
            <a:pPr algn="just"/>
            <a:r>
              <a:rPr lang="tr-TR" sz="1100" dirty="0" smtClean="0">
                <a:solidFill>
                  <a:schemeClr val="tx1">
                    <a:lumMod val="85000"/>
                    <a:lumOff val="15000"/>
                  </a:schemeClr>
                </a:solidFill>
                <a:latin typeface="Arial" pitchFamily="34" charset="0"/>
                <a:cs typeface="Arial" pitchFamily="34" charset="0"/>
              </a:rPr>
              <a:t>yararlanılmaktadır. </a:t>
            </a:r>
          </a:p>
          <a:p>
            <a:pPr algn="just"/>
            <a:endParaRPr lang="tr-TR" sz="1100" dirty="0" smtClean="0">
              <a:solidFill>
                <a:schemeClr val="tx1">
                  <a:lumMod val="85000"/>
                  <a:lumOff val="15000"/>
                </a:schemeClr>
              </a:solidFill>
              <a:latin typeface="Arial" pitchFamily="34" charset="0"/>
              <a:cs typeface="Arial" pitchFamily="34" charset="0"/>
            </a:endParaRPr>
          </a:p>
          <a:p>
            <a:pPr algn="just"/>
            <a:r>
              <a:rPr lang="tr-TR" sz="1100" dirty="0">
                <a:solidFill>
                  <a:schemeClr val="tx1">
                    <a:lumMod val="85000"/>
                    <a:lumOff val="15000"/>
                  </a:schemeClr>
                </a:solidFill>
                <a:latin typeface="Arial" panose="020B0604020202020204" pitchFamily="34" charset="0"/>
                <a:cs typeface="Arial" panose="020B0604020202020204" pitchFamily="34" charset="0"/>
              </a:rPr>
              <a:t>Türkiye </a:t>
            </a:r>
            <a:r>
              <a:rPr lang="tr-TR" sz="1100" dirty="0" err="1">
                <a:solidFill>
                  <a:schemeClr val="tx1">
                    <a:lumMod val="85000"/>
                    <a:lumOff val="15000"/>
                  </a:schemeClr>
                </a:solidFill>
                <a:latin typeface="Arial" panose="020B0604020202020204" pitchFamily="34" charset="0"/>
                <a:cs typeface="Arial" panose="020B0604020202020204" pitchFamily="34" charset="0"/>
              </a:rPr>
              <a:t>Biyoteknoloji</a:t>
            </a:r>
            <a:r>
              <a:rPr lang="tr-TR" sz="1100" dirty="0">
                <a:solidFill>
                  <a:schemeClr val="tx1">
                    <a:lumMod val="85000"/>
                    <a:lumOff val="15000"/>
                  </a:schemeClr>
                </a:solidFill>
                <a:latin typeface="Arial" panose="020B0604020202020204" pitchFamily="34" charset="0"/>
                <a:cs typeface="Arial" panose="020B0604020202020204" pitchFamily="34" charset="0"/>
              </a:rPr>
              <a:t> Enstitüsü’ nün kurulması ve Türkiye 9. Beş Yıllık Kalkınma Planı’nda araştırma ve geliştirmeye dayalı üretim yeteneğini güçlendirmek amacıyla öncelikli alan olarak belirtilen </a:t>
            </a:r>
            <a:r>
              <a:rPr lang="tr-TR" sz="1100" dirty="0" err="1">
                <a:solidFill>
                  <a:schemeClr val="tx1">
                    <a:lumMod val="85000"/>
                    <a:lumOff val="15000"/>
                  </a:schemeClr>
                </a:solidFill>
                <a:latin typeface="Arial" panose="020B0604020202020204" pitchFamily="34" charset="0"/>
                <a:cs typeface="Arial" panose="020B0604020202020204" pitchFamily="34" charset="0"/>
              </a:rPr>
              <a:t>biyoteknoloji</a:t>
            </a:r>
            <a:r>
              <a:rPr lang="tr-TR" sz="1100" dirty="0">
                <a:solidFill>
                  <a:schemeClr val="tx1">
                    <a:lumMod val="85000"/>
                    <a:lumOff val="15000"/>
                  </a:schemeClr>
                </a:solidFill>
                <a:latin typeface="Arial" panose="020B0604020202020204" pitchFamily="34" charset="0"/>
                <a:cs typeface="Arial" panose="020B0604020202020204" pitchFamily="34" charset="0"/>
              </a:rPr>
              <a:t>, bu alanda yetişen nitelikli ve deneyimli eleman sayısının artırılması ile ülkemizin güncel gereksinimleri doğrultusunda kaliteli araştırmalar ve projeler gerçekleştirerek, sanayi ve toplumun refah düzeyinin artmasına katkı sağlayacaktır.</a:t>
            </a:r>
            <a:endParaRPr lang="tr-TR" sz="1100" dirty="0" smtClean="0">
              <a:solidFill>
                <a:schemeClr val="tx1">
                  <a:lumMod val="85000"/>
                  <a:lumOff val="15000"/>
                </a:schemeClr>
              </a:solidFill>
              <a:latin typeface="Arial" pitchFamily="34" charset="0"/>
              <a:cs typeface="Arial" pitchFamily="34" charset="0"/>
            </a:endParaRPr>
          </a:p>
        </p:txBody>
      </p:sp>
      <p:sp>
        <p:nvSpPr>
          <p:cNvPr id="3" name="Dikdörtgen 2"/>
          <p:cNvSpPr/>
          <p:nvPr/>
        </p:nvSpPr>
        <p:spPr>
          <a:xfrm>
            <a:off x="6768703" y="2407006"/>
            <a:ext cx="2936825" cy="6724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sz="1100" b="1" dirty="0" smtClean="0">
              <a:solidFill>
                <a:schemeClr val="tx2">
                  <a:lumMod val="75000"/>
                </a:schemeClr>
              </a:solidFill>
            </a:endParaRPr>
          </a:p>
        </p:txBody>
      </p:sp>
      <p:sp>
        <p:nvSpPr>
          <p:cNvPr id="69" name="Yuvarlatılmış Çapraz Köşeli Dikdörtgen 68"/>
          <p:cNvSpPr/>
          <p:nvPr/>
        </p:nvSpPr>
        <p:spPr>
          <a:xfrm>
            <a:off x="6825208" y="1654030"/>
            <a:ext cx="2936825" cy="622842"/>
          </a:xfrm>
          <a:prstGeom prst="round2DiagRect">
            <a:avLst>
              <a:gd name="adj1" fmla="val 33607"/>
              <a:gd name="adj2" fmla="val 0"/>
            </a:avLst>
          </a:prstGeom>
          <a:gradFill flip="none" rotWithShape="1">
            <a:gsLst>
              <a:gs pos="0">
                <a:schemeClr val="accent3">
                  <a:lumMod val="50000"/>
                  <a:shade val="30000"/>
                  <a:satMod val="115000"/>
                  <a:alpha val="8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tr-TR" sz="1100" b="1" dirty="0" smtClean="0">
                <a:solidFill>
                  <a:schemeClr val="bg1">
                    <a:lumMod val="95000"/>
                  </a:schemeClr>
                </a:solidFill>
                <a:latin typeface="Arial" pitchFamily="34" charset="0"/>
                <a:cs typeface="Arial" pitchFamily="34" charset="0"/>
              </a:rPr>
              <a:t>FEN FAKÜLTESİ</a:t>
            </a:r>
          </a:p>
          <a:p>
            <a:pPr algn="ctr"/>
            <a:r>
              <a:rPr lang="tr-TR" sz="1100" b="1" dirty="0" smtClean="0">
                <a:solidFill>
                  <a:schemeClr val="bg1">
                    <a:lumMod val="95000"/>
                  </a:schemeClr>
                </a:solidFill>
                <a:latin typeface="Arial" pitchFamily="34" charset="0"/>
                <a:cs typeface="Arial" pitchFamily="34" charset="0"/>
              </a:rPr>
              <a:t>BİYOTEKNOLOJİ BÖLÜMÜ</a:t>
            </a:r>
          </a:p>
        </p:txBody>
      </p:sp>
      <p:sp>
        <p:nvSpPr>
          <p:cNvPr id="71" name="29 Metin kutusu"/>
          <p:cNvSpPr txBox="1"/>
          <p:nvPr/>
        </p:nvSpPr>
        <p:spPr>
          <a:xfrm>
            <a:off x="4045743" y="5025581"/>
            <a:ext cx="1975221" cy="40011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tr-TR" sz="1000" b="1" dirty="0">
                <a:solidFill>
                  <a:schemeClr val="bg1"/>
                </a:solidFill>
                <a:latin typeface="Calibri" panose="020F0502020204030204" pitchFamily="34" charset="0"/>
                <a:cs typeface="Times New Roman" pitchFamily="18" charset="0"/>
              </a:rPr>
              <a:t>http</a:t>
            </a:r>
            <a:r>
              <a:rPr lang="tr-TR" sz="1000" b="1" dirty="0" smtClean="0">
                <a:solidFill>
                  <a:schemeClr val="bg1"/>
                </a:solidFill>
                <a:latin typeface="Calibri" panose="020F0502020204030204" pitchFamily="34" charset="0"/>
                <a:cs typeface="Times New Roman" pitchFamily="18" charset="0"/>
              </a:rPr>
              <a:t>://biyoteknoloji.bartin.edu.tr</a:t>
            </a:r>
          </a:p>
          <a:p>
            <a:pPr algn="ctr"/>
            <a:r>
              <a:rPr lang="tr-TR" sz="1000" b="1" dirty="0" smtClean="0">
                <a:solidFill>
                  <a:schemeClr val="bg1"/>
                </a:solidFill>
                <a:latin typeface="Calibri" panose="020F0502020204030204" pitchFamily="34" charset="0"/>
                <a:cs typeface="Times New Roman" pitchFamily="18" charset="0"/>
              </a:rPr>
              <a:t>Telefon:</a:t>
            </a:r>
            <a:r>
              <a:rPr lang="tr-TR" sz="1000" b="1" dirty="0">
                <a:solidFill>
                  <a:schemeClr val="bg1"/>
                </a:solidFill>
                <a:latin typeface="Calibri" panose="020F0502020204030204" pitchFamily="34" charset="0"/>
              </a:rPr>
              <a:t>0 378 </a:t>
            </a:r>
            <a:r>
              <a:rPr lang="tr-TR" sz="1000" b="1" dirty="0" smtClean="0">
                <a:solidFill>
                  <a:schemeClr val="bg1"/>
                </a:solidFill>
                <a:latin typeface="Calibri" panose="020F0502020204030204" pitchFamily="34" charset="0"/>
              </a:rPr>
              <a:t>501 10 00</a:t>
            </a:r>
            <a:endParaRPr lang="tr-TR" sz="1000" b="1" dirty="0">
              <a:solidFill>
                <a:schemeClr val="bg1"/>
              </a:solidFill>
              <a:latin typeface="Calibri" panose="020F0502020204030204" pitchFamily="34" charset="0"/>
            </a:endParaRPr>
          </a:p>
        </p:txBody>
      </p:sp>
      <p:pic>
        <p:nvPicPr>
          <p:cNvPr id="34" name="33 Resim"/>
          <p:cNvPicPr/>
          <p:nvPr/>
        </p:nvPicPr>
        <p:blipFill rotWithShape="1">
          <a:blip r:embed="rId3"/>
          <a:srcRect l="35663" t="25276" r="30687" b="33651"/>
          <a:stretch/>
        </p:blipFill>
        <p:spPr bwMode="auto">
          <a:xfrm>
            <a:off x="3680360" y="291743"/>
            <a:ext cx="2857520" cy="20002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100" name="Picture 4" descr="http://www.hatayinstari.net/resimler/2015/03/biyoteknoloji.png"/>
          <p:cNvPicPr>
            <a:picLocks noChangeAspect="1" noChangeArrowheads="1"/>
          </p:cNvPicPr>
          <p:nvPr/>
        </p:nvPicPr>
        <p:blipFill>
          <a:blip r:embed="rId4"/>
          <a:srcRect/>
          <a:stretch>
            <a:fillRect/>
          </a:stretch>
        </p:blipFill>
        <p:spPr bwMode="auto">
          <a:xfrm>
            <a:off x="3713890" y="2606118"/>
            <a:ext cx="2638929" cy="1941178"/>
          </a:xfrm>
          <a:prstGeom prst="rect">
            <a:avLst/>
          </a:prstGeom>
          <a:ln>
            <a:noFill/>
          </a:ln>
          <a:effectLst>
            <a:outerShdw blurRad="292100" dist="139700" dir="2700000" algn="tl" rotWithShape="0">
              <a:srgbClr val="333333">
                <a:alpha val="65000"/>
              </a:srgbClr>
            </a:outerShdw>
          </a:effectLst>
        </p:spPr>
      </p:pic>
      <p:sp>
        <p:nvSpPr>
          <p:cNvPr id="7" name="Metin kutusu 6"/>
          <p:cNvSpPr txBox="1"/>
          <p:nvPr/>
        </p:nvSpPr>
        <p:spPr>
          <a:xfrm>
            <a:off x="4360258" y="5550298"/>
            <a:ext cx="2324868" cy="615553"/>
          </a:xfrm>
          <a:prstGeom prst="rect">
            <a:avLst/>
          </a:prstGeom>
          <a:noFill/>
        </p:spPr>
        <p:txBody>
          <a:bodyPr wrap="square" rtlCol="0">
            <a:spAutoFit/>
          </a:bodyPr>
          <a:lstStyle/>
          <a:p>
            <a:r>
              <a:rPr lang="tr-TR" sz="1200" b="1" dirty="0"/>
              <a:t>Bartın Üniversitesi </a:t>
            </a:r>
            <a:r>
              <a:rPr lang="tr-TR" sz="1200" b="1" dirty="0" err="1" smtClean="0"/>
              <a:t>Biyoteknoloji</a:t>
            </a:r>
            <a:r>
              <a:rPr lang="tr-TR" sz="1200" b="1" dirty="0" smtClean="0"/>
              <a:t> </a:t>
            </a:r>
            <a:r>
              <a:rPr lang="tr-TR" sz="1200" b="1" dirty="0" smtClean="0"/>
              <a:t>Bölümü</a:t>
            </a:r>
          </a:p>
          <a:p>
            <a:endParaRPr lang="tr-TR" sz="1000" dirty="0"/>
          </a:p>
        </p:txBody>
      </p:sp>
      <p:sp>
        <p:nvSpPr>
          <p:cNvPr id="8" name="Metin kutusu 7"/>
          <p:cNvSpPr txBox="1"/>
          <p:nvPr/>
        </p:nvSpPr>
        <p:spPr>
          <a:xfrm>
            <a:off x="4293863" y="6047887"/>
            <a:ext cx="1277914" cy="276999"/>
          </a:xfrm>
          <a:prstGeom prst="rect">
            <a:avLst/>
          </a:prstGeom>
          <a:noFill/>
        </p:spPr>
        <p:txBody>
          <a:bodyPr wrap="none" rtlCol="0">
            <a:spAutoFit/>
          </a:bodyPr>
          <a:lstStyle/>
          <a:p>
            <a:r>
              <a:rPr lang="tr-TR" sz="1200" b="1" dirty="0" smtClean="0"/>
              <a:t>@</a:t>
            </a:r>
            <a:r>
              <a:rPr lang="tr-TR" sz="1200" b="1" dirty="0" err="1" smtClean="0"/>
              <a:t>bartinbiyotek</a:t>
            </a:r>
            <a:endParaRPr lang="tr-TR" sz="1200" b="1" dirty="0"/>
          </a:p>
        </p:txBody>
      </p:sp>
      <p:sp>
        <p:nvSpPr>
          <p:cNvPr id="41" name="Metin kutusu 40"/>
          <p:cNvSpPr txBox="1"/>
          <p:nvPr/>
        </p:nvSpPr>
        <p:spPr>
          <a:xfrm>
            <a:off x="4293863" y="6323903"/>
            <a:ext cx="1277914" cy="276999"/>
          </a:xfrm>
          <a:prstGeom prst="rect">
            <a:avLst/>
          </a:prstGeom>
          <a:noFill/>
        </p:spPr>
        <p:txBody>
          <a:bodyPr wrap="none" rtlCol="0">
            <a:spAutoFit/>
          </a:bodyPr>
          <a:lstStyle/>
          <a:p>
            <a:r>
              <a:rPr lang="tr-TR" sz="1200" b="1" dirty="0" smtClean="0"/>
              <a:t>@</a:t>
            </a:r>
            <a:r>
              <a:rPr lang="tr-TR" sz="1200" b="1" dirty="0" err="1" smtClean="0"/>
              <a:t>bartinbiyotek</a:t>
            </a:r>
            <a:endParaRPr lang="tr-TR" sz="1200" b="1" dirty="0"/>
          </a:p>
        </p:txBody>
      </p:sp>
      <p:sp>
        <p:nvSpPr>
          <p:cNvPr id="12" name="Metin kutusu 11"/>
          <p:cNvSpPr txBox="1"/>
          <p:nvPr/>
        </p:nvSpPr>
        <p:spPr>
          <a:xfrm>
            <a:off x="7257256" y="1260157"/>
            <a:ext cx="2504777" cy="307777"/>
          </a:xfrm>
          <a:prstGeom prst="rect">
            <a:avLst/>
          </a:prstGeom>
          <a:noFill/>
        </p:spPr>
        <p:txBody>
          <a:bodyPr wrap="square" rtlCol="0">
            <a:spAutoFit/>
          </a:bodyPr>
          <a:lstStyle/>
          <a:p>
            <a:r>
              <a:rPr lang="tr-TR" sz="1400" b="1" dirty="0" smtClean="0">
                <a:latin typeface="Times New Roman" panose="02020603050405020304" pitchFamily="18" charset="0"/>
                <a:cs typeface="Times New Roman" panose="02020603050405020304" pitchFamily="18" charset="0"/>
              </a:rPr>
              <a:t>Gelecek </a:t>
            </a:r>
            <a:r>
              <a:rPr lang="tr-TR" sz="1400" b="1" dirty="0" err="1" smtClean="0">
                <a:latin typeface="Times New Roman" panose="02020603050405020304" pitchFamily="18" charset="0"/>
                <a:cs typeface="Times New Roman" panose="02020603050405020304" pitchFamily="18" charset="0"/>
              </a:rPr>
              <a:t>BARÜ’de</a:t>
            </a:r>
            <a:r>
              <a:rPr lang="tr-TR" sz="1400" b="1" dirty="0" smtClean="0">
                <a:latin typeface="Times New Roman" panose="02020603050405020304" pitchFamily="18" charset="0"/>
                <a:cs typeface="Times New Roman" panose="02020603050405020304" pitchFamily="18" charset="0"/>
              </a:rPr>
              <a:t> Başlıyor</a:t>
            </a:r>
            <a:endParaRPr lang="tr-TR" sz="1400" b="1"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5865" t="5901" b="5901"/>
          <a:stretch/>
        </p:blipFill>
        <p:spPr>
          <a:xfrm rot="416728">
            <a:off x="1138427" y="1395091"/>
            <a:ext cx="2304257" cy="1195200"/>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25930">
            <a:off x="225990" y="131709"/>
            <a:ext cx="2050596" cy="1085238"/>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06293">
            <a:off x="83715" y="2770595"/>
            <a:ext cx="2370157" cy="1403133"/>
          </a:xfrm>
          <a:prstGeom prst="rect">
            <a:avLst/>
          </a:prstGeom>
        </p:spPr>
      </p:pic>
      <p:pic>
        <p:nvPicPr>
          <p:cNvPr id="18" name="Resim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0239">
            <a:off x="1425638" y="4366745"/>
            <a:ext cx="1977002" cy="1317672"/>
          </a:xfrm>
          <a:prstGeom prst="rect">
            <a:avLst/>
          </a:prstGeom>
        </p:spPr>
      </p:pic>
      <p:pic>
        <p:nvPicPr>
          <p:cNvPr id="19" name="Resim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9326" y="78032"/>
            <a:ext cx="1688588" cy="1124626"/>
          </a:xfrm>
          <a:prstGeom prst="rect">
            <a:avLst/>
          </a:prstGeom>
        </p:spPr>
      </p:pic>
      <p:pic>
        <p:nvPicPr>
          <p:cNvPr id="20" name="Resim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0597" y="6323903"/>
            <a:ext cx="281800" cy="257792"/>
          </a:xfrm>
          <a:prstGeom prst="rect">
            <a:avLst/>
          </a:prstGeom>
        </p:spPr>
      </p:pic>
      <p:pic>
        <p:nvPicPr>
          <p:cNvPr id="21" name="Resim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0597" y="6022697"/>
            <a:ext cx="348195" cy="286309"/>
          </a:xfrm>
          <a:prstGeom prst="rect">
            <a:avLst/>
          </a:prstGeom>
        </p:spPr>
      </p:pic>
      <p:pic>
        <p:nvPicPr>
          <p:cNvPr id="22" name="Resim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2785" y="5570160"/>
            <a:ext cx="397424" cy="3974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http://i.milliyet.com.tr/YeniAnaResim/2011/12/19/fft99_mf1849313.Jpeg"/>
          <p:cNvPicPr>
            <a:picLocks noChangeAspect="1" noChangeArrowheads="1"/>
          </p:cNvPicPr>
          <p:nvPr/>
        </p:nvPicPr>
        <p:blipFill>
          <a:blip r:embed="rId3"/>
          <a:srcRect/>
          <a:stretch>
            <a:fillRect/>
          </a:stretch>
        </p:blipFill>
        <p:spPr bwMode="auto">
          <a:xfrm>
            <a:off x="3504852" y="4732512"/>
            <a:ext cx="1357322" cy="1366252"/>
          </a:xfrm>
          <a:prstGeom prst="rect">
            <a:avLst/>
          </a:prstGeom>
          <a:ln>
            <a:noFill/>
          </a:ln>
          <a:effectLst>
            <a:outerShdw blurRad="292100" dist="139700" dir="2700000" algn="tl" rotWithShape="0">
              <a:srgbClr val="333333">
                <a:alpha val="65000"/>
              </a:srgbClr>
            </a:outerShdw>
          </a:effectLst>
        </p:spPr>
      </p:pic>
      <p:sp>
        <p:nvSpPr>
          <p:cNvPr id="25" name="8 Metin kutusu"/>
          <p:cNvSpPr txBox="1"/>
          <p:nvPr/>
        </p:nvSpPr>
        <p:spPr>
          <a:xfrm>
            <a:off x="10840" y="332656"/>
            <a:ext cx="3096344" cy="6130909"/>
          </a:xfrm>
          <a:prstGeom prst="rect">
            <a:avLst/>
          </a:prstGeom>
          <a:noFill/>
        </p:spPr>
        <p:txBody>
          <a:bodyPr wrap="square" rtlCol="0">
            <a:spAutoFit/>
          </a:bodyPr>
          <a:lstStyle/>
          <a:p>
            <a:pPr algn="ctr"/>
            <a:r>
              <a:rPr lang="tr-TR" sz="1200" b="1" dirty="0" smtClean="0">
                <a:solidFill>
                  <a:schemeClr val="bg2">
                    <a:lumMod val="25000"/>
                  </a:schemeClr>
                </a:solidFill>
                <a:latin typeface="Arial" pitchFamily="34" charset="0"/>
                <a:cs typeface="Arial" pitchFamily="34" charset="0"/>
              </a:rPr>
              <a:t>MEZUNLARIMIZIN</a:t>
            </a:r>
          </a:p>
          <a:p>
            <a:pPr algn="ctr"/>
            <a:r>
              <a:rPr lang="tr-TR" sz="1200" b="1" dirty="0" smtClean="0">
                <a:solidFill>
                  <a:schemeClr val="bg2">
                    <a:lumMod val="25000"/>
                  </a:schemeClr>
                </a:solidFill>
                <a:latin typeface="Arial" pitchFamily="34" charset="0"/>
                <a:cs typeface="Arial" pitchFamily="34" charset="0"/>
              </a:rPr>
              <a:t>ÇALIŞMA ALANLARI</a:t>
            </a:r>
          </a:p>
          <a:p>
            <a:pPr>
              <a:buClr>
                <a:srgbClr val="3758F8"/>
              </a:buClr>
            </a:pPr>
            <a:endParaRPr lang="tr-TR" sz="1200" b="1" dirty="0" smtClean="0">
              <a:solidFill>
                <a:schemeClr val="bg2">
                  <a:lumMod val="25000"/>
                </a:schemeClr>
              </a:solidFill>
              <a:latin typeface="Arial" pitchFamily="34" charset="0"/>
              <a:cs typeface="Arial" pitchFamily="34" charset="0"/>
            </a:endParaRP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Üniversitelerde akademisyen</a:t>
            </a: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Kriminoloji </a:t>
            </a:r>
            <a:r>
              <a:rPr lang="tr-TR" sz="1100" dirty="0" err="1" smtClean="0">
                <a:solidFill>
                  <a:schemeClr val="bg2">
                    <a:lumMod val="25000"/>
                  </a:schemeClr>
                </a:solidFill>
                <a:latin typeface="Arial" pitchFamily="34" charset="0"/>
                <a:cs typeface="Arial" pitchFamily="34" charset="0"/>
              </a:rPr>
              <a:t>laboratuvarları</a:t>
            </a:r>
            <a:r>
              <a:rPr lang="tr-TR" sz="1100" dirty="0" smtClean="0">
                <a:solidFill>
                  <a:schemeClr val="bg2">
                    <a:lumMod val="25000"/>
                  </a:schemeClr>
                </a:solidFill>
                <a:latin typeface="Arial" pitchFamily="34" charset="0"/>
                <a:cs typeface="Arial" pitchFamily="34" charset="0"/>
              </a:rPr>
              <a:t> ve Adli Tıp</a:t>
            </a: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Endüstri: Gıda, kimya, enerji, bitki </a:t>
            </a:r>
            <a:r>
              <a:rPr lang="tr-TR" sz="1100" dirty="0" err="1" smtClean="0">
                <a:solidFill>
                  <a:schemeClr val="bg2">
                    <a:lumMod val="25000"/>
                  </a:schemeClr>
                </a:solidFill>
                <a:latin typeface="Arial" pitchFamily="34" charset="0"/>
                <a:cs typeface="Arial" pitchFamily="34" charset="0"/>
              </a:rPr>
              <a:t>biyoteknolojisi</a:t>
            </a:r>
            <a:r>
              <a:rPr lang="tr-TR" sz="1100" dirty="0" smtClean="0">
                <a:solidFill>
                  <a:schemeClr val="bg2">
                    <a:lumMod val="25000"/>
                  </a:schemeClr>
                </a:solidFill>
                <a:latin typeface="Arial" pitchFamily="34" charset="0"/>
                <a:cs typeface="Arial" pitchFamily="34" charset="0"/>
              </a:rPr>
              <a:t> kapsamındaki sanayi kuruluşları (tohum bankaları, in-</a:t>
            </a:r>
            <a:r>
              <a:rPr lang="tr-TR" sz="1100" dirty="0" err="1" smtClean="0">
                <a:solidFill>
                  <a:schemeClr val="bg2">
                    <a:lumMod val="25000"/>
                  </a:schemeClr>
                </a:solidFill>
                <a:latin typeface="Arial" pitchFamily="34" charset="0"/>
                <a:cs typeface="Arial" pitchFamily="34" charset="0"/>
              </a:rPr>
              <a:t>vitro</a:t>
            </a:r>
            <a:r>
              <a:rPr lang="tr-TR" sz="1100" dirty="0" smtClean="0">
                <a:solidFill>
                  <a:schemeClr val="bg2">
                    <a:lumMod val="25000"/>
                  </a:schemeClr>
                </a:solidFill>
                <a:latin typeface="Arial" pitchFamily="34" charset="0"/>
                <a:cs typeface="Arial" pitchFamily="34" charset="0"/>
              </a:rPr>
              <a:t> bitki çoğaltım merkezleri, fidancılık ve </a:t>
            </a:r>
            <a:r>
              <a:rPr lang="tr-TR" sz="1100" dirty="0" err="1" smtClean="0">
                <a:solidFill>
                  <a:schemeClr val="bg2">
                    <a:lumMod val="25000"/>
                  </a:schemeClr>
                </a:solidFill>
                <a:latin typeface="Arial" pitchFamily="34" charset="0"/>
                <a:cs typeface="Arial" pitchFamily="34" charset="0"/>
              </a:rPr>
              <a:t>mikrobiyal</a:t>
            </a:r>
            <a:r>
              <a:rPr lang="tr-TR" sz="1100" dirty="0" smtClean="0">
                <a:solidFill>
                  <a:schemeClr val="bg2">
                    <a:lumMod val="25000"/>
                  </a:schemeClr>
                </a:solidFill>
                <a:latin typeface="Arial" pitchFamily="34" charset="0"/>
                <a:cs typeface="Arial" pitchFamily="34" charset="0"/>
              </a:rPr>
              <a:t> tabanlı gübre sanayisi) ve fermantasyon teknolojisine dayalı sanayi kollarında) ambalaj vb. sektörlerde,</a:t>
            </a:r>
          </a:p>
          <a:p>
            <a:pPr marL="72000" indent="-171450" algn="just">
              <a:lnSpc>
                <a:spcPct val="120000"/>
              </a:lnSpc>
              <a:buClr>
                <a:schemeClr val="accent3">
                  <a:lumMod val="50000"/>
                </a:schemeClr>
              </a:buClr>
              <a:buFont typeface="Wingdings" panose="05000000000000000000" pitchFamily="2" charset="2"/>
              <a:buChar char="ü"/>
            </a:pPr>
            <a:r>
              <a:rPr lang="tr-TR" sz="1100" dirty="0" err="1" smtClean="0">
                <a:solidFill>
                  <a:schemeClr val="bg2">
                    <a:lumMod val="25000"/>
                  </a:schemeClr>
                </a:solidFill>
                <a:latin typeface="Arial" pitchFamily="34" charset="0"/>
                <a:cs typeface="Arial" pitchFamily="34" charset="0"/>
              </a:rPr>
              <a:t>Biyoteknolojik</a:t>
            </a:r>
            <a:r>
              <a:rPr lang="tr-TR" sz="1100" dirty="0" smtClean="0">
                <a:solidFill>
                  <a:schemeClr val="bg2">
                    <a:lumMod val="25000"/>
                  </a:schemeClr>
                </a:solidFill>
                <a:latin typeface="Arial" pitchFamily="34" charset="0"/>
                <a:cs typeface="Arial" pitchFamily="34" charset="0"/>
              </a:rPr>
              <a:t> proses içeren tesislerde,</a:t>
            </a:r>
          </a:p>
          <a:p>
            <a:pPr marL="72000" indent="-171450" algn="just">
              <a:lnSpc>
                <a:spcPct val="120000"/>
              </a:lnSpc>
              <a:buClr>
                <a:schemeClr val="accent3">
                  <a:lumMod val="50000"/>
                </a:schemeClr>
              </a:buClr>
              <a:buFont typeface="Wingdings" panose="05000000000000000000" pitchFamily="2" charset="2"/>
              <a:buChar char="ü"/>
            </a:pPr>
            <a:r>
              <a:rPr lang="tr-TR" sz="1100" dirty="0" err="1" smtClean="0">
                <a:solidFill>
                  <a:schemeClr val="bg2">
                    <a:lumMod val="25000"/>
                  </a:schemeClr>
                </a:solidFill>
                <a:latin typeface="Arial" pitchFamily="34" charset="0"/>
                <a:cs typeface="Arial" pitchFamily="34" charset="0"/>
              </a:rPr>
              <a:t>Biyoteknolojik</a:t>
            </a:r>
            <a:r>
              <a:rPr lang="tr-TR" sz="1100" dirty="0" smtClean="0">
                <a:solidFill>
                  <a:schemeClr val="bg2">
                    <a:lumMod val="25000"/>
                  </a:schemeClr>
                </a:solidFill>
                <a:latin typeface="Arial" pitchFamily="34" charset="0"/>
                <a:cs typeface="Arial" pitchFamily="34" charset="0"/>
              </a:rPr>
              <a:t> Ar&amp;</a:t>
            </a:r>
            <a:r>
              <a:rPr lang="tr-TR" sz="1100" dirty="0" err="1" smtClean="0">
                <a:solidFill>
                  <a:schemeClr val="bg2">
                    <a:lumMod val="25000"/>
                  </a:schemeClr>
                </a:solidFill>
                <a:latin typeface="Arial" pitchFamily="34" charset="0"/>
                <a:cs typeface="Arial" pitchFamily="34" charset="0"/>
              </a:rPr>
              <a:t>Ge</a:t>
            </a:r>
            <a:r>
              <a:rPr lang="tr-TR" sz="1100" dirty="0" smtClean="0">
                <a:solidFill>
                  <a:schemeClr val="bg2">
                    <a:lumMod val="25000"/>
                  </a:schemeClr>
                </a:solidFill>
                <a:latin typeface="Arial" pitchFamily="34" charset="0"/>
                <a:cs typeface="Arial" pitchFamily="34" charset="0"/>
              </a:rPr>
              <a:t> faaliyetlerinde,</a:t>
            </a: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Çevre: Atık su arıtımı başta olmak üzere çevre problemlerine </a:t>
            </a:r>
            <a:r>
              <a:rPr lang="tr-TR" sz="1100" dirty="0" err="1" smtClean="0">
                <a:solidFill>
                  <a:schemeClr val="bg2">
                    <a:lumMod val="25000"/>
                  </a:schemeClr>
                </a:solidFill>
                <a:latin typeface="Arial" pitchFamily="34" charset="0"/>
                <a:cs typeface="Arial" pitchFamily="34" charset="0"/>
              </a:rPr>
              <a:t>biyoteknolojik</a:t>
            </a:r>
            <a:r>
              <a:rPr lang="tr-TR" sz="1100" dirty="0" smtClean="0">
                <a:solidFill>
                  <a:schemeClr val="bg2">
                    <a:lumMod val="25000"/>
                  </a:schemeClr>
                </a:solidFill>
                <a:latin typeface="Arial" pitchFamily="34" charset="0"/>
                <a:cs typeface="Arial" pitchFamily="34" charset="0"/>
              </a:rPr>
              <a:t> çözümler üreten özel veya kamuya ait kurumlarda,</a:t>
            </a: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Sağlık: İlaç, teşhis kitleri, kök hücre merkezleri, medikal cihaz ve malzemeleri üreten özel özel veya kamuya ait kurumlarda, </a:t>
            </a:r>
            <a:r>
              <a:rPr lang="tr-TR" sz="1100" u="sng" dirty="0" smtClean="0">
                <a:solidFill>
                  <a:schemeClr val="bg2">
                    <a:lumMod val="25000"/>
                  </a:schemeClr>
                </a:solidFill>
                <a:latin typeface="Arial" pitchFamily="34" charset="0"/>
                <a:cs typeface="Arial" pitchFamily="34" charset="0"/>
              </a:rPr>
              <a:t>Üretim Sorumlusu, Uzman, Uzman Yardımcısı, Araştırma – Geliştirme Sorumlusu, Teknik Eleman</a:t>
            </a:r>
            <a:r>
              <a:rPr lang="tr-TR" sz="1100" dirty="0" smtClean="0">
                <a:solidFill>
                  <a:schemeClr val="bg2">
                    <a:lumMod val="25000"/>
                  </a:schemeClr>
                </a:solidFill>
                <a:latin typeface="Arial" pitchFamily="34" charset="0"/>
                <a:cs typeface="Arial" pitchFamily="34" charset="0"/>
              </a:rPr>
              <a:t> gibi farklı pozisyonlarda çalışabilmektedirler.</a:t>
            </a:r>
          </a:p>
          <a:p>
            <a:pPr marL="72000" indent="-171450" algn="just">
              <a:lnSpc>
                <a:spcPct val="120000"/>
              </a:lnSpc>
              <a:buClr>
                <a:schemeClr val="accent3">
                  <a:lumMod val="50000"/>
                </a:schemeClr>
              </a:buClr>
              <a:buFont typeface="Wingdings" panose="05000000000000000000" pitchFamily="2" charset="2"/>
              <a:buChar char="ü"/>
            </a:pPr>
            <a:r>
              <a:rPr lang="tr-TR" sz="1100" dirty="0" smtClean="0">
                <a:solidFill>
                  <a:schemeClr val="bg2">
                    <a:lumMod val="25000"/>
                  </a:schemeClr>
                </a:solidFill>
                <a:latin typeface="Arial" pitchFamily="34" charset="0"/>
                <a:cs typeface="Arial" pitchFamily="34" charset="0"/>
              </a:rPr>
              <a:t>Kamu araştırma kurumlarında: TÜBİTAK, Kamu Kurum ve Kuruluşlarında, Kamu Araştırma Enstitülerinde </a:t>
            </a:r>
            <a:r>
              <a:rPr lang="tr-TR" sz="1100" u="sng" dirty="0" smtClean="0">
                <a:solidFill>
                  <a:schemeClr val="bg2">
                    <a:lumMod val="25000"/>
                  </a:schemeClr>
                </a:solidFill>
                <a:latin typeface="Arial" pitchFamily="34" charset="0"/>
                <a:cs typeface="Arial" pitchFamily="34" charset="0"/>
              </a:rPr>
              <a:t>Uzman, Uzman Yardımcısı, Proje Yönetici ve Araştırmacı</a:t>
            </a:r>
            <a:r>
              <a:rPr lang="tr-TR" sz="1100" dirty="0" smtClean="0">
                <a:solidFill>
                  <a:schemeClr val="bg2">
                    <a:lumMod val="25000"/>
                  </a:schemeClr>
                </a:solidFill>
                <a:latin typeface="Arial" pitchFamily="34" charset="0"/>
                <a:cs typeface="Arial" pitchFamily="34" charset="0"/>
              </a:rPr>
              <a:t> olarak da çalışabilmektedirler.</a:t>
            </a:r>
          </a:p>
        </p:txBody>
      </p:sp>
      <p:grpSp>
        <p:nvGrpSpPr>
          <p:cNvPr id="36" name="Grup 35"/>
          <p:cNvGrpSpPr/>
          <p:nvPr/>
        </p:nvGrpSpPr>
        <p:grpSpPr>
          <a:xfrm>
            <a:off x="6630993" y="899738"/>
            <a:ext cx="3202260" cy="4202341"/>
            <a:chOff x="56456" y="468747"/>
            <a:chExt cx="3202260" cy="3678397"/>
          </a:xfrm>
        </p:grpSpPr>
        <p:sp>
          <p:nvSpPr>
            <p:cNvPr id="37" name="47 Metin kutusu"/>
            <p:cNvSpPr txBox="1"/>
            <p:nvPr/>
          </p:nvSpPr>
          <p:spPr>
            <a:xfrm>
              <a:off x="56456" y="468747"/>
              <a:ext cx="3202260" cy="1320076"/>
            </a:xfrm>
            <a:prstGeom prst="rect">
              <a:avLst/>
            </a:prstGeom>
            <a:noFill/>
            <a:ln>
              <a:noFill/>
            </a:ln>
            <a:effectLst>
              <a:outerShdw blurRad="225425" dist="50800" dir="5220000" algn="ctr">
                <a:srgbClr val="000000">
                  <a:alpha val="33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buClr>
                  <a:srgbClr val="0000F8"/>
                </a:buClr>
              </a:pPr>
              <a:r>
                <a:rPr lang="tr-TR" sz="1200" b="1" dirty="0" smtClean="0">
                  <a:solidFill>
                    <a:schemeClr val="bg2">
                      <a:lumMod val="25000"/>
                    </a:schemeClr>
                  </a:solidFill>
                  <a:latin typeface="Arial" pitchFamily="34" charset="0"/>
                  <a:cs typeface="Arial" pitchFamily="34" charset="0"/>
                </a:rPr>
                <a:t>ARAŞTIRMA LABORATUVARLARIMIZ</a:t>
              </a:r>
            </a:p>
            <a:p>
              <a:pPr marL="171450" indent="-171450" algn="ctr">
                <a:buClr>
                  <a:srgbClr val="0000F8"/>
                </a:buClr>
                <a:buFont typeface="Arial" panose="020B0604020202020204" pitchFamily="34" charset="0"/>
                <a:buChar char="•"/>
              </a:pPr>
              <a:r>
                <a:rPr lang="tr-TR" sz="1000" dirty="0" smtClean="0">
                  <a:solidFill>
                    <a:schemeClr val="tx1"/>
                  </a:solidFill>
                </a:rPr>
                <a:t>Bitki </a:t>
              </a:r>
              <a:r>
                <a:rPr lang="tr-TR" sz="1000" dirty="0" err="1" smtClean="0">
                  <a:solidFill>
                    <a:schemeClr val="tx1"/>
                  </a:solidFill>
                </a:rPr>
                <a:t>Biyoteknolojisi</a:t>
              </a:r>
              <a:r>
                <a:rPr lang="tr-TR" sz="1000" dirty="0" smtClean="0">
                  <a:solidFill>
                    <a:schemeClr val="tx1"/>
                  </a:solidFill>
                </a:rPr>
                <a:t> </a:t>
              </a:r>
              <a:r>
                <a:rPr lang="tr-TR" sz="1000" dirty="0" smtClean="0">
                  <a:solidFill>
                    <a:schemeClr val="tx1"/>
                  </a:solidFill>
                  <a:cs typeface="Arial" pitchFamily="34" charset="0"/>
                </a:rPr>
                <a:t>Laboratuvarı</a:t>
              </a:r>
              <a:endParaRPr lang="tr-TR" sz="1000" dirty="0" smtClean="0">
                <a:solidFill>
                  <a:schemeClr val="tx1"/>
                </a:solidFill>
              </a:endParaRPr>
            </a:p>
            <a:p>
              <a:pPr marL="171450" indent="-171450" algn="ctr">
                <a:buClr>
                  <a:srgbClr val="0000F8"/>
                </a:buClr>
                <a:buFont typeface="Arial" panose="020B0604020202020204" pitchFamily="34" charset="0"/>
                <a:buChar char="•"/>
              </a:pPr>
              <a:r>
                <a:rPr lang="tr-TR" sz="1000" dirty="0" smtClean="0">
                  <a:solidFill>
                    <a:schemeClr val="tx1"/>
                  </a:solidFill>
                </a:rPr>
                <a:t>Hücre Kültürü </a:t>
              </a:r>
              <a:r>
                <a:rPr lang="tr-TR" sz="1000" dirty="0" smtClean="0">
                  <a:solidFill>
                    <a:schemeClr val="tx1"/>
                  </a:solidFill>
                  <a:cs typeface="Arial" pitchFamily="34" charset="0"/>
                </a:rPr>
                <a:t>Laboratuvarı</a:t>
              </a:r>
              <a:endParaRPr lang="tr-TR" sz="1000" dirty="0" smtClean="0">
                <a:solidFill>
                  <a:schemeClr val="tx1"/>
                </a:solidFill>
              </a:endParaRPr>
            </a:p>
            <a:p>
              <a:pPr marL="171450" indent="-171450" algn="ctr">
                <a:buClr>
                  <a:srgbClr val="0000F8"/>
                </a:buClr>
                <a:buFont typeface="Arial" panose="020B0604020202020204" pitchFamily="34" charset="0"/>
                <a:buChar char="•"/>
              </a:pPr>
              <a:r>
                <a:rPr lang="tr-TR" sz="1000" dirty="0" smtClean="0">
                  <a:solidFill>
                    <a:schemeClr val="tx1"/>
                  </a:solidFill>
                </a:rPr>
                <a:t>Moleküler Biyoloji </a:t>
              </a:r>
              <a:r>
                <a:rPr lang="tr-TR" sz="1000" dirty="0" smtClean="0">
                  <a:solidFill>
                    <a:schemeClr val="tx1"/>
                  </a:solidFill>
                  <a:cs typeface="Arial" pitchFamily="34" charset="0"/>
                </a:rPr>
                <a:t>Laboratuvarı</a:t>
              </a:r>
            </a:p>
            <a:p>
              <a:pPr marL="171450" indent="-171450" algn="ctr">
                <a:buClr>
                  <a:srgbClr val="0000F8"/>
                </a:buClr>
                <a:buFont typeface="Arial" panose="020B0604020202020204" pitchFamily="34" charset="0"/>
                <a:buChar char="•"/>
              </a:pPr>
              <a:r>
                <a:rPr lang="tr-TR" sz="1000" dirty="0" smtClean="0">
                  <a:solidFill>
                    <a:schemeClr val="tx1"/>
                  </a:solidFill>
                </a:rPr>
                <a:t> Sentez ve </a:t>
              </a:r>
              <a:r>
                <a:rPr lang="tr-TR" sz="1000" dirty="0" err="1" smtClean="0">
                  <a:solidFill>
                    <a:schemeClr val="tx1"/>
                  </a:solidFill>
                </a:rPr>
                <a:t>Karakterizasyon</a:t>
              </a:r>
              <a:r>
                <a:rPr lang="tr-TR" sz="1000" dirty="0" smtClean="0">
                  <a:solidFill>
                    <a:schemeClr val="tx1"/>
                  </a:solidFill>
                </a:rPr>
                <a:t> </a:t>
              </a:r>
              <a:r>
                <a:rPr lang="tr-TR" sz="1000" dirty="0" smtClean="0">
                  <a:solidFill>
                    <a:schemeClr val="tx1"/>
                  </a:solidFill>
                  <a:cs typeface="Arial" pitchFamily="34" charset="0"/>
                </a:rPr>
                <a:t>Laboratuvarı</a:t>
              </a:r>
              <a:endParaRPr lang="tr-TR" sz="1000" dirty="0" smtClean="0">
                <a:solidFill>
                  <a:schemeClr val="tx1"/>
                </a:solidFill>
              </a:endParaRPr>
            </a:p>
            <a:p>
              <a:pPr marL="171450" indent="-171450" algn="ctr">
                <a:buClr>
                  <a:srgbClr val="0000F8"/>
                </a:buClr>
                <a:buFont typeface="Arial" panose="020B0604020202020204" pitchFamily="34" charset="0"/>
                <a:buChar char="•"/>
              </a:pPr>
              <a:r>
                <a:rPr lang="tr-TR" sz="1000" dirty="0" err="1" smtClean="0">
                  <a:solidFill>
                    <a:schemeClr val="tx1"/>
                  </a:solidFill>
                </a:rPr>
                <a:t>Nanoteknoloji</a:t>
              </a:r>
              <a:r>
                <a:rPr lang="tr-TR" sz="1000" dirty="0" smtClean="0">
                  <a:solidFill>
                    <a:schemeClr val="tx1"/>
                  </a:solidFill>
                </a:rPr>
                <a:t> </a:t>
              </a:r>
              <a:r>
                <a:rPr lang="tr-TR" sz="1000" dirty="0" smtClean="0">
                  <a:solidFill>
                    <a:schemeClr val="tx1"/>
                  </a:solidFill>
                  <a:cs typeface="Arial" pitchFamily="34" charset="0"/>
                </a:rPr>
                <a:t>Laboratuvarı</a:t>
              </a:r>
            </a:p>
            <a:p>
              <a:pPr algn="ctr">
                <a:buClr>
                  <a:srgbClr val="0000F8"/>
                </a:buClr>
              </a:pPr>
              <a:r>
                <a:rPr lang="tr-TR" sz="1000" dirty="0">
                  <a:solidFill>
                    <a:schemeClr val="tx1"/>
                  </a:solidFill>
                  <a:cs typeface="Arial" pitchFamily="34" charset="0"/>
                </a:rPr>
                <a:t>v</a:t>
              </a:r>
              <a:r>
                <a:rPr lang="tr-TR" sz="1000" dirty="0" smtClean="0">
                  <a:solidFill>
                    <a:schemeClr val="tx1"/>
                  </a:solidFill>
                  <a:cs typeface="Arial" pitchFamily="34" charset="0"/>
                </a:rPr>
                <a:t>e</a:t>
              </a:r>
            </a:p>
            <a:p>
              <a:pPr marL="171450" indent="-171450" algn="ctr">
                <a:buClr>
                  <a:srgbClr val="0000F8"/>
                </a:buClr>
                <a:buFont typeface="Arial" panose="020B0604020202020204" pitchFamily="34" charset="0"/>
                <a:buChar char="•"/>
              </a:pPr>
              <a:r>
                <a:rPr lang="tr-TR" sz="1000" dirty="0" smtClean="0">
                  <a:solidFill>
                    <a:schemeClr val="tx1"/>
                  </a:solidFill>
                  <a:cs typeface="Arial" pitchFamily="34" charset="0"/>
                </a:rPr>
                <a:t>3 Adet Öğrenci </a:t>
              </a:r>
              <a:r>
                <a:rPr lang="tr-TR" sz="1000" dirty="0">
                  <a:solidFill>
                    <a:schemeClr val="tx1"/>
                  </a:solidFill>
                  <a:cs typeface="Arial" pitchFamily="34" charset="0"/>
                </a:rPr>
                <a:t>Laboratuvar</a:t>
              </a:r>
              <a:r>
                <a:rPr lang="tr-TR" sz="1000" b="1" dirty="0">
                  <a:solidFill>
                    <a:schemeClr val="tx1"/>
                  </a:solidFill>
                  <a:cs typeface="Arial" pitchFamily="34" charset="0"/>
                </a:rPr>
                <a:t>ı</a:t>
              </a:r>
            </a:p>
            <a:p>
              <a:pPr algn="ctr">
                <a:buClr>
                  <a:srgbClr val="0000F8"/>
                </a:buClr>
              </a:pPr>
              <a:endParaRPr lang="tr-TR" sz="1000" b="1" dirty="0">
                <a:solidFill>
                  <a:schemeClr val="tx1"/>
                </a:solidFill>
                <a:latin typeface="Arial" pitchFamily="34" charset="0"/>
                <a:cs typeface="Arial" pitchFamily="34" charset="0"/>
              </a:endParaRPr>
            </a:p>
          </p:txBody>
        </p:sp>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86" y="3001152"/>
              <a:ext cx="2880000" cy="1145992"/>
            </a:xfrm>
            <a:prstGeom prst="rect">
              <a:avLst/>
            </a:prstGeom>
            <a:ln/>
            <a:extLst/>
          </p:spPr>
          <p:style>
            <a:lnRef idx="3">
              <a:schemeClr val="lt1"/>
            </a:lnRef>
            <a:fillRef idx="1">
              <a:schemeClr val="accent4"/>
            </a:fillRef>
            <a:effectRef idx="1">
              <a:schemeClr val="accent4"/>
            </a:effectRef>
            <a:fontRef idx="minor">
              <a:schemeClr val="lt1"/>
            </a:fontRef>
          </p:style>
        </p:pic>
      </p:grpSp>
      <p:pic>
        <p:nvPicPr>
          <p:cNvPr id="2049" name="Picture 1"/>
          <p:cNvPicPr>
            <a:picLocks noChangeAspect="1" noChangeArrowheads="1"/>
          </p:cNvPicPr>
          <p:nvPr/>
        </p:nvPicPr>
        <p:blipFill>
          <a:blip r:embed="rId5"/>
          <a:srcRect l="28184" t="32226" r="28990" b="25781"/>
          <a:stretch>
            <a:fillRect/>
          </a:stretch>
        </p:blipFill>
        <p:spPr bwMode="auto">
          <a:xfrm>
            <a:off x="3469133" y="2780928"/>
            <a:ext cx="2786082" cy="1535917"/>
          </a:xfrm>
          <a:prstGeom prst="rect">
            <a:avLst/>
          </a:prstGeom>
          <a:ln>
            <a:noFill/>
          </a:ln>
          <a:effectLst>
            <a:outerShdw blurRad="292100" dist="139700" dir="2700000" algn="tl" rotWithShape="0">
              <a:srgbClr val="333333">
                <a:alpha val="65000"/>
              </a:srgbClr>
            </a:outerShdw>
          </a:effectLst>
        </p:spPr>
      </p:pic>
      <p:pic>
        <p:nvPicPr>
          <p:cNvPr id="3" name="Picture 7" descr="http://img-cdn.ntv.com.tr/gorsel/saglik/turkiye-nitelikli-ilac-uretmeli/ilac-1024x919,wB64uFG_T0O-V4iowDNNMA.jpg?width=960&amp;mode=crop&amp;scale=both&amp;v=20150219124233527"/>
          <p:cNvPicPr>
            <a:picLocks noChangeAspect="1" noChangeArrowheads="1"/>
          </p:cNvPicPr>
          <p:nvPr/>
        </p:nvPicPr>
        <p:blipFill>
          <a:blip r:embed="rId6" cstate="print"/>
          <a:srcRect/>
          <a:stretch>
            <a:fillRect/>
          </a:stretch>
        </p:blipFill>
        <p:spPr bwMode="auto">
          <a:xfrm>
            <a:off x="5158365" y="4751686"/>
            <a:ext cx="1352488" cy="1357322"/>
          </a:xfrm>
          <a:prstGeom prst="rect">
            <a:avLst/>
          </a:prstGeom>
          <a:ln>
            <a:noFill/>
          </a:ln>
          <a:effectLst>
            <a:outerShdw blurRad="292100" dist="139700" dir="2700000" algn="tl" rotWithShape="0">
              <a:srgbClr val="333333">
                <a:alpha val="65000"/>
              </a:srgbClr>
            </a:outerShdw>
          </a:effectLst>
        </p:spPr>
      </p:pic>
      <p:pic>
        <p:nvPicPr>
          <p:cNvPr id="4" name="Resim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6906" y="425558"/>
            <a:ext cx="2783823" cy="1961616"/>
          </a:xfrm>
          <a:prstGeom prst="rect">
            <a:avLst/>
          </a:prstGeom>
        </p:spPr>
      </p:pic>
      <p:pic>
        <p:nvPicPr>
          <p:cNvPr id="5" name="Resim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2790" y="2233405"/>
            <a:ext cx="2974293" cy="1555009"/>
          </a:xfrm>
          <a:prstGeom prst="rect">
            <a:avLst/>
          </a:prstGeom>
        </p:spPr>
      </p:pic>
      <p:pic>
        <p:nvPicPr>
          <p:cNvPr id="6" name="Resim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8024" y="5153351"/>
            <a:ext cx="1200741" cy="1600987"/>
          </a:xfrm>
          <a:prstGeom prst="rect">
            <a:avLst/>
          </a:prstGeom>
        </p:spPr>
      </p:pic>
      <p:pic>
        <p:nvPicPr>
          <p:cNvPr id="7" name="Resim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9384" y="5170925"/>
            <a:ext cx="1187560" cy="1583413"/>
          </a:xfrm>
          <a:prstGeom prst="rect">
            <a:avLst/>
          </a:prstGeom>
        </p:spPr>
      </p:pic>
      <p:pic>
        <p:nvPicPr>
          <p:cNvPr id="24" name="Resim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3643" y="44393"/>
            <a:ext cx="1232586" cy="820922"/>
          </a:xfrm>
          <a:prstGeom prst="rect">
            <a:avLst/>
          </a:prstGeom>
        </p:spPr>
      </p:pic>
      <p:sp>
        <p:nvSpPr>
          <p:cNvPr id="8" name="Metin kutusu 7"/>
          <p:cNvSpPr txBox="1"/>
          <p:nvPr/>
        </p:nvSpPr>
        <p:spPr>
          <a:xfrm>
            <a:off x="848544" y="6376182"/>
            <a:ext cx="3473897" cy="461665"/>
          </a:xfrm>
          <a:prstGeom prst="rect">
            <a:avLst/>
          </a:prstGeom>
          <a:noFill/>
        </p:spPr>
        <p:txBody>
          <a:bodyPr wrap="square" rtlCol="0">
            <a:spAutoFit/>
          </a:bodyPr>
          <a:lstStyle/>
          <a:p>
            <a:r>
              <a:rPr lang="tr-TR" sz="2400" dirty="0" smtClean="0">
                <a:latin typeface="Brush Script MT" panose="03060802040406070304" pitchFamily="66" charset="0"/>
              </a:rPr>
              <a:t>Birlikte Başarıyoruz</a:t>
            </a:r>
            <a:endParaRPr lang="tr-TR" sz="2400" dirty="0">
              <a:latin typeface="Brush Script MT" panose="03060802040406070304"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3403</TotalTime>
  <Words>343</Words>
  <Application>Microsoft Office PowerPoint</Application>
  <PresentationFormat>A4 Kağıt (210x297 mm)</PresentationFormat>
  <Paragraphs>34</Paragraphs>
  <Slides>2</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vt:i4>
      </vt:variant>
    </vt:vector>
  </HeadingPairs>
  <TitlesOfParts>
    <vt:vector size="10" baseType="lpstr">
      <vt:lpstr>Arial</vt:lpstr>
      <vt:lpstr>Brush Script MT</vt:lpstr>
      <vt:lpstr>Calibri</vt:lpstr>
      <vt:lpstr>Times New Roman</vt:lpstr>
      <vt:lpstr>Trebuchet MS</vt:lpstr>
      <vt:lpstr>Wingdings</vt:lpstr>
      <vt:lpstr>Wingdings 3</vt:lpstr>
      <vt:lpstr>Yüzeyler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Serter</dc:creator>
  <cp:lastModifiedBy>Ahmet Karakuş</cp:lastModifiedBy>
  <cp:revision>267</cp:revision>
  <cp:lastPrinted>2016-05-16T13:07:56Z</cp:lastPrinted>
  <dcterms:created xsi:type="dcterms:W3CDTF">2015-03-24T10:50:57Z</dcterms:created>
  <dcterms:modified xsi:type="dcterms:W3CDTF">2023-07-26T13:02:36Z</dcterms:modified>
</cp:coreProperties>
</file>