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sldIdLst>
    <p:sldId id="256" r:id="rId2"/>
    <p:sldId id="260" r:id="rId3"/>
    <p:sldId id="259" r:id="rId4"/>
    <p:sldId id="261" r:id="rId5"/>
    <p:sldId id="262" r:id="rId6"/>
    <p:sldId id="263" r:id="rId7"/>
    <p:sldId id="264" r:id="rId8"/>
    <p:sldId id="265" r:id="rId9"/>
    <p:sldId id="267" r:id="rId10"/>
    <p:sldId id="268" r:id="rId11"/>
    <p:sldId id="269" r:id="rId12"/>
    <p:sldId id="270" r:id="rId13"/>
    <p:sldId id="271" r:id="rId14"/>
    <p:sldId id="273" r:id="rId15"/>
    <p:sldId id="275" r:id="rId16"/>
    <p:sldId id="276" r:id="rId17"/>
    <p:sldId id="277" r:id="rId18"/>
    <p:sldId id="278" r:id="rId19"/>
    <p:sldId id="279" r:id="rId20"/>
    <p:sldId id="280" r:id="rId21"/>
    <p:sldId id="281" r:id="rId22"/>
    <p:sldId id="285" r:id="rId23"/>
    <p:sldId id="258" r:id="rId24"/>
    <p:sldId id="287" r:id="rId25"/>
    <p:sldId id="290" r:id="rId26"/>
    <p:sldId id="293" r:id="rId27"/>
    <p:sldId id="295" r:id="rId28"/>
    <p:sldId id="298" r:id="rId29"/>
    <p:sldId id="300" r:id="rId30"/>
    <p:sldId id="301" r:id="rId31"/>
    <p:sldId id="303" r:id="rId32"/>
    <p:sldId id="302" r:id="rId33"/>
    <p:sldId id="289" r:id="rId34"/>
    <p:sldId id="294" r:id="rId35"/>
    <p:sldId id="299" r:id="rId36"/>
    <p:sldId id="304"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555" y="-16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03784-1773-480E-89CE-134D45551E76}" type="datetimeFigureOut">
              <a:rPr lang="tr-TR" smtClean="0"/>
              <a:t>3.05.2017</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659FDF-EDBF-4D7A-A74C-EC28415CB2CF}" type="slidenum">
              <a:rPr lang="tr-TR" smtClean="0"/>
              <a:t>‹#›</a:t>
            </a:fld>
            <a:endParaRPr lang="tr-TR"/>
          </a:p>
        </p:txBody>
      </p:sp>
    </p:spTree>
    <p:extLst>
      <p:ext uri="{BB962C8B-B14F-4D97-AF65-F5344CB8AC3E}">
        <p14:creationId xmlns:p14="http://schemas.microsoft.com/office/powerpoint/2010/main" val="302114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B9F480-9E3F-4DA9-86B0-87E544C3C909}" type="datetime1">
              <a:rPr lang="tr-TR" smtClean="0"/>
              <a:t>3.05.2017</a:t>
            </a:fld>
            <a:endParaRPr lang="tr-TR"/>
          </a:p>
        </p:txBody>
      </p:sp>
      <p:sp>
        <p:nvSpPr>
          <p:cNvPr id="5" name="Footer Placeholder 4"/>
          <p:cNvSpPr>
            <a:spLocks noGrp="1"/>
          </p:cNvSpPr>
          <p:nvPr>
            <p:ph type="ftr" sz="quarter" idx="11"/>
          </p:nvPr>
        </p:nvSpPr>
        <p:spPr/>
        <p:txBody>
          <a:bodyPr/>
          <a:lstStyle/>
          <a:p>
            <a:r>
              <a:rPr lang="tr-TR" smtClean="0"/>
              <a:t>KÜSİ İl Temsilcisi Dr. Eyüp Burak CEYHAN</a:t>
            </a:r>
            <a:endParaRPr lang="tr-TR"/>
          </a:p>
        </p:txBody>
      </p:sp>
      <p:sp>
        <p:nvSpPr>
          <p:cNvPr id="6" name="Slide Number Placeholder 5"/>
          <p:cNvSpPr>
            <a:spLocks noGrp="1"/>
          </p:cNvSpPr>
          <p:nvPr>
            <p:ph type="sldNum" sz="quarter" idx="12"/>
          </p:nvPr>
        </p:nvSpPr>
        <p:spPr/>
        <p:txBody>
          <a:bodyPr/>
          <a:lstStyle/>
          <a:p>
            <a:fld id="{7AC9613F-18F7-4DD8-9752-0531FA3E2A42}" type="slidenum">
              <a:rPr lang="tr-TR" smtClean="0"/>
              <a:t>‹#›</a:t>
            </a:fld>
            <a:endParaRPr lang="tr-T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5A826-3642-4EAB-9482-3052E6A4D8AD}" type="datetime1">
              <a:rPr lang="tr-TR" smtClean="0"/>
              <a:t>3.05.2017</a:t>
            </a:fld>
            <a:endParaRPr lang="tr-TR"/>
          </a:p>
        </p:txBody>
      </p:sp>
      <p:sp>
        <p:nvSpPr>
          <p:cNvPr id="5" name="Footer Placeholder 4"/>
          <p:cNvSpPr>
            <a:spLocks noGrp="1"/>
          </p:cNvSpPr>
          <p:nvPr>
            <p:ph type="ftr" sz="quarter" idx="11"/>
          </p:nvPr>
        </p:nvSpPr>
        <p:spPr/>
        <p:txBody>
          <a:bodyPr/>
          <a:lstStyle/>
          <a:p>
            <a:r>
              <a:rPr lang="tr-TR" smtClean="0"/>
              <a:t>KÜSİ İl Temsilcisi Dr. Eyüp Burak CEYHAN</a:t>
            </a:r>
            <a:endParaRPr lang="tr-TR"/>
          </a:p>
        </p:txBody>
      </p:sp>
      <p:sp>
        <p:nvSpPr>
          <p:cNvPr id="6" name="Slide Number Placeholder 5"/>
          <p:cNvSpPr>
            <a:spLocks noGrp="1"/>
          </p:cNvSpPr>
          <p:nvPr>
            <p:ph type="sldNum" sz="quarter" idx="12"/>
          </p:nvPr>
        </p:nvSpPr>
        <p:spPr/>
        <p:txBody>
          <a:bodyPr/>
          <a:lstStyle/>
          <a:p>
            <a:fld id="{7AC9613F-18F7-4DD8-9752-0531FA3E2A42}"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804B19-C2CC-4685-9DED-C01FF4A40DC8}" type="datetime1">
              <a:rPr lang="tr-TR" smtClean="0"/>
              <a:t>3.05.2017</a:t>
            </a:fld>
            <a:endParaRPr lang="tr-TR"/>
          </a:p>
        </p:txBody>
      </p:sp>
      <p:sp>
        <p:nvSpPr>
          <p:cNvPr id="5" name="Footer Placeholder 4"/>
          <p:cNvSpPr>
            <a:spLocks noGrp="1"/>
          </p:cNvSpPr>
          <p:nvPr>
            <p:ph type="ftr" sz="quarter" idx="11"/>
          </p:nvPr>
        </p:nvSpPr>
        <p:spPr/>
        <p:txBody>
          <a:bodyPr/>
          <a:lstStyle/>
          <a:p>
            <a:r>
              <a:rPr lang="tr-TR" smtClean="0"/>
              <a:t>KÜSİ İl Temsilcisi Dr. Eyüp Burak CEYHAN</a:t>
            </a:r>
            <a:endParaRPr lang="tr-TR"/>
          </a:p>
        </p:txBody>
      </p:sp>
      <p:sp>
        <p:nvSpPr>
          <p:cNvPr id="6" name="Slide Number Placeholder 5"/>
          <p:cNvSpPr>
            <a:spLocks noGrp="1"/>
          </p:cNvSpPr>
          <p:nvPr>
            <p:ph type="sldNum" sz="quarter" idx="12"/>
          </p:nvPr>
        </p:nvSpPr>
        <p:spPr/>
        <p:txBody>
          <a:bodyPr/>
          <a:lstStyle/>
          <a:p>
            <a:fld id="{7AC9613F-18F7-4DD8-9752-0531FA3E2A42}"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9B6F89-FBF2-4003-B514-88A6FFA820B4}" type="datetime1">
              <a:rPr lang="tr-TR" smtClean="0"/>
              <a:t>3.05.2017</a:t>
            </a:fld>
            <a:endParaRPr lang="tr-TR"/>
          </a:p>
        </p:txBody>
      </p:sp>
      <p:sp>
        <p:nvSpPr>
          <p:cNvPr id="5" name="Footer Placeholder 4"/>
          <p:cNvSpPr>
            <a:spLocks noGrp="1"/>
          </p:cNvSpPr>
          <p:nvPr>
            <p:ph type="ftr" sz="quarter" idx="11"/>
          </p:nvPr>
        </p:nvSpPr>
        <p:spPr/>
        <p:txBody>
          <a:bodyPr/>
          <a:lstStyle/>
          <a:p>
            <a:r>
              <a:rPr lang="tr-TR" smtClean="0"/>
              <a:t>KÜSİ İl Temsilcisi Dr. Eyüp Burak CEYHAN</a:t>
            </a:r>
            <a:endParaRPr lang="tr-TR"/>
          </a:p>
        </p:txBody>
      </p:sp>
      <p:sp>
        <p:nvSpPr>
          <p:cNvPr id="6" name="Slide Number Placeholder 5"/>
          <p:cNvSpPr>
            <a:spLocks noGrp="1"/>
          </p:cNvSpPr>
          <p:nvPr>
            <p:ph type="sldNum" sz="quarter" idx="12"/>
          </p:nvPr>
        </p:nvSpPr>
        <p:spPr/>
        <p:txBody>
          <a:bodyPr/>
          <a:lstStyle/>
          <a:p>
            <a:fld id="{7AC9613F-18F7-4DD8-9752-0531FA3E2A42}"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3CC03E-0FB1-4D70-A4B1-6A9CA6A693CE}" type="datetime1">
              <a:rPr lang="tr-TR" smtClean="0"/>
              <a:t>3.05.2017</a:t>
            </a:fld>
            <a:endParaRPr lang="tr-TR"/>
          </a:p>
        </p:txBody>
      </p:sp>
      <p:sp>
        <p:nvSpPr>
          <p:cNvPr id="5" name="Footer Placeholder 4"/>
          <p:cNvSpPr>
            <a:spLocks noGrp="1"/>
          </p:cNvSpPr>
          <p:nvPr>
            <p:ph type="ftr" sz="quarter" idx="11"/>
          </p:nvPr>
        </p:nvSpPr>
        <p:spPr/>
        <p:txBody>
          <a:bodyPr/>
          <a:lstStyle/>
          <a:p>
            <a:r>
              <a:rPr lang="tr-TR" smtClean="0"/>
              <a:t>KÜSİ İl Temsilcisi Dr. Eyüp Burak CEYHAN</a:t>
            </a:r>
            <a:endParaRPr lang="tr-TR"/>
          </a:p>
        </p:txBody>
      </p:sp>
      <p:sp>
        <p:nvSpPr>
          <p:cNvPr id="6" name="Slide Number Placeholder 5"/>
          <p:cNvSpPr>
            <a:spLocks noGrp="1"/>
          </p:cNvSpPr>
          <p:nvPr>
            <p:ph type="sldNum" sz="quarter" idx="12"/>
          </p:nvPr>
        </p:nvSpPr>
        <p:spPr/>
        <p:txBody>
          <a:bodyPr/>
          <a:lstStyle/>
          <a:p>
            <a:fld id="{7AC9613F-18F7-4DD8-9752-0531FA3E2A42}" type="slidenum">
              <a:rPr lang="tr-TR" smtClean="0"/>
              <a:t>‹#›</a:t>
            </a:fld>
            <a:endParaRPr lang="tr-T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6B0E29-D58F-4868-8DDF-5BF89FAA96C7}" type="datetime1">
              <a:rPr lang="tr-TR" smtClean="0"/>
              <a:t>3.05.2017</a:t>
            </a:fld>
            <a:endParaRPr lang="tr-TR"/>
          </a:p>
        </p:txBody>
      </p:sp>
      <p:sp>
        <p:nvSpPr>
          <p:cNvPr id="6" name="Footer Placeholder 5"/>
          <p:cNvSpPr>
            <a:spLocks noGrp="1"/>
          </p:cNvSpPr>
          <p:nvPr>
            <p:ph type="ftr" sz="quarter" idx="11"/>
          </p:nvPr>
        </p:nvSpPr>
        <p:spPr/>
        <p:txBody>
          <a:bodyPr/>
          <a:lstStyle/>
          <a:p>
            <a:r>
              <a:rPr lang="tr-TR" smtClean="0"/>
              <a:t>KÜSİ İl Temsilcisi Dr. Eyüp Burak CEYHAN</a:t>
            </a:r>
            <a:endParaRPr lang="tr-TR"/>
          </a:p>
        </p:txBody>
      </p:sp>
      <p:sp>
        <p:nvSpPr>
          <p:cNvPr id="7" name="Slide Number Placeholder 6"/>
          <p:cNvSpPr>
            <a:spLocks noGrp="1"/>
          </p:cNvSpPr>
          <p:nvPr>
            <p:ph type="sldNum" sz="quarter" idx="12"/>
          </p:nvPr>
        </p:nvSpPr>
        <p:spPr/>
        <p:txBody>
          <a:bodyPr/>
          <a:lstStyle/>
          <a:p>
            <a:fld id="{7AC9613F-18F7-4DD8-9752-0531FA3E2A42}"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02EE25-BDCC-45C8-B528-B557CA7955C6}" type="datetime1">
              <a:rPr lang="tr-TR" smtClean="0"/>
              <a:t>3.05.2017</a:t>
            </a:fld>
            <a:endParaRPr lang="tr-TR"/>
          </a:p>
        </p:txBody>
      </p:sp>
      <p:sp>
        <p:nvSpPr>
          <p:cNvPr id="8" name="Footer Placeholder 7"/>
          <p:cNvSpPr>
            <a:spLocks noGrp="1"/>
          </p:cNvSpPr>
          <p:nvPr>
            <p:ph type="ftr" sz="quarter" idx="11"/>
          </p:nvPr>
        </p:nvSpPr>
        <p:spPr/>
        <p:txBody>
          <a:bodyPr/>
          <a:lstStyle/>
          <a:p>
            <a:r>
              <a:rPr lang="tr-TR" smtClean="0"/>
              <a:t>KÜSİ İl Temsilcisi Dr. Eyüp Burak CEYHAN</a:t>
            </a:r>
            <a:endParaRPr lang="tr-TR"/>
          </a:p>
        </p:txBody>
      </p:sp>
      <p:sp>
        <p:nvSpPr>
          <p:cNvPr id="9" name="Slide Number Placeholder 8"/>
          <p:cNvSpPr>
            <a:spLocks noGrp="1"/>
          </p:cNvSpPr>
          <p:nvPr>
            <p:ph type="sldNum" sz="quarter" idx="12"/>
          </p:nvPr>
        </p:nvSpPr>
        <p:spPr/>
        <p:txBody>
          <a:bodyPr/>
          <a:lstStyle/>
          <a:p>
            <a:fld id="{7AC9613F-18F7-4DD8-9752-0531FA3E2A42}" type="slidenum">
              <a:rPr lang="tr-TR" smtClean="0"/>
              <a:t>‹#›</a:t>
            </a:fld>
            <a:endParaRPr lang="tr-T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356AA-6F5F-4F52-9C3B-8745E9B50C16}" type="datetime1">
              <a:rPr lang="tr-TR" smtClean="0"/>
              <a:t>3.05.2017</a:t>
            </a:fld>
            <a:endParaRPr lang="tr-TR"/>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
        <p:nvSpPr>
          <p:cNvPr id="5" name="Slide Number Placeholder 4"/>
          <p:cNvSpPr>
            <a:spLocks noGrp="1"/>
          </p:cNvSpPr>
          <p:nvPr>
            <p:ph type="sldNum" sz="quarter" idx="12"/>
          </p:nvPr>
        </p:nvSpPr>
        <p:spPr/>
        <p:txBody>
          <a:bodyPr/>
          <a:lstStyle/>
          <a:p>
            <a:fld id="{7AC9613F-18F7-4DD8-9752-0531FA3E2A42}"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5DC5F-ED5A-4E1E-820F-E5F81599197D}" type="datetime1">
              <a:rPr lang="tr-TR" smtClean="0"/>
              <a:t>3.05.2017</a:t>
            </a:fld>
            <a:endParaRPr lang="tr-TR"/>
          </a:p>
        </p:txBody>
      </p:sp>
      <p:sp>
        <p:nvSpPr>
          <p:cNvPr id="3" name="Footer Placeholder 2"/>
          <p:cNvSpPr>
            <a:spLocks noGrp="1"/>
          </p:cNvSpPr>
          <p:nvPr>
            <p:ph type="ftr" sz="quarter" idx="11"/>
          </p:nvPr>
        </p:nvSpPr>
        <p:spPr/>
        <p:txBody>
          <a:bodyPr/>
          <a:lstStyle/>
          <a:p>
            <a:r>
              <a:rPr lang="tr-TR" smtClean="0"/>
              <a:t>KÜSİ İl Temsilcisi Dr. Eyüp Burak CEYHAN</a:t>
            </a:r>
            <a:endParaRPr lang="tr-TR"/>
          </a:p>
        </p:txBody>
      </p:sp>
      <p:sp>
        <p:nvSpPr>
          <p:cNvPr id="4" name="Slide Number Placeholder 3"/>
          <p:cNvSpPr>
            <a:spLocks noGrp="1"/>
          </p:cNvSpPr>
          <p:nvPr>
            <p:ph type="sldNum" sz="quarter" idx="12"/>
          </p:nvPr>
        </p:nvSpPr>
        <p:spPr/>
        <p:txBody>
          <a:bodyPr/>
          <a:lstStyle/>
          <a:p>
            <a:fld id="{7AC9613F-18F7-4DD8-9752-0531FA3E2A42}"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182F77-6504-48E2-81D2-A6C41B43D6F4}" type="datetime1">
              <a:rPr lang="tr-TR" smtClean="0"/>
              <a:t>3.05.2017</a:t>
            </a:fld>
            <a:endParaRPr lang="tr-TR"/>
          </a:p>
        </p:txBody>
      </p:sp>
      <p:sp>
        <p:nvSpPr>
          <p:cNvPr id="6" name="Footer Placeholder 5"/>
          <p:cNvSpPr>
            <a:spLocks noGrp="1"/>
          </p:cNvSpPr>
          <p:nvPr>
            <p:ph type="ftr" sz="quarter" idx="11"/>
          </p:nvPr>
        </p:nvSpPr>
        <p:spPr/>
        <p:txBody>
          <a:bodyPr/>
          <a:lstStyle/>
          <a:p>
            <a:r>
              <a:rPr lang="tr-TR" smtClean="0"/>
              <a:t>KÜSİ İl Temsilcisi Dr. Eyüp Burak CEYHAN</a:t>
            </a:r>
            <a:endParaRPr lang="tr-TR"/>
          </a:p>
        </p:txBody>
      </p:sp>
      <p:sp>
        <p:nvSpPr>
          <p:cNvPr id="7" name="Slide Number Placeholder 6"/>
          <p:cNvSpPr>
            <a:spLocks noGrp="1"/>
          </p:cNvSpPr>
          <p:nvPr>
            <p:ph type="sldNum" sz="quarter" idx="12"/>
          </p:nvPr>
        </p:nvSpPr>
        <p:spPr/>
        <p:txBody>
          <a:bodyPr/>
          <a:lstStyle/>
          <a:p>
            <a:fld id="{7AC9613F-18F7-4DD8-9752-0531FA3E2A42}" type="slidenum">
              <a:rPr lang="tr-TR" smtClean="0"/>
              <a:t>‹#›</a:t>
            </a:fld>
            <a:endParaRPr lang="tr-T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1BCC6-1BF9-496A-830D-3DBECD8541A9}" type="datetime1">
              <a:rPr lang="tr-TR" smtClean="0"/>
              <a:t>3.05.2017</a:t>
            </a:fld>
            <a:endParaRPr lang="tr-TR"/>
          </a:p>
        </p:txBody>
      </p:sp>
      <p:sp>
        <p:nvSpPr>
          <p:cNvPr id="6" name="Footer Placeholder 5"/>
          <p:cNvSpPr>
            <a:spLocks noGrp="1"/>
          </p:cNvSpPr>
          <p:nvPr>
            <p:ph type="ftr" sz="quarter" idx="11"/>
          </p:nvPr>
        </p:nvSpPr>
        <p:spPr/>
        <p:txBody>
          <a:bodyPr/>
          <a:lstStyle/>
          <a:p>
            <a:r>
              <a:rPr lang="tr-TR" smtClean="0"/>
              <a:t>KÜSİ İl Temsilcisi Dr. Eyüp Burak CEYHAN</a:t>
            </a:r>
            <a:endParaRPr lang="tr-TR"/>
          </a:p>
        </p:txBody>
      </p:sp>
      <p:sp>
        <p:nvSpPr>
          <p:cNvPr id="7" name="Slide Number Placeholder 6"/>
          <p:cNvSpPr>
            <a:spLocks noGrp="1"/>
          </p:cNvSpPr>
          <p:nvPr>
            <p:ph type="sldNum" sz="quarter" idx="12"/>
          </p:nvPr>
        </p:nvSpPr>
        <p:spPr/>
        <p:txBody>
          <a:bodyPr/>
          <a:lstStyle/>
          <a:p>
            <a:fld id="{7AC9613F-18F7-4DD8-9752-0531FA3E2A42}"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D42B9FE-C7FD-46B1-87C2-0BC4BFF6D0EA}" type="datetime1">
              <a:rPr lang="tr-TR" smtClean="0"/>
              <a:t>3.05.2017</a:t>
            </a:fld>
            <a:endParaRPr lang="tr-T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tr-TR" smtClean="0"/>
              <a:t>KÜSİ İl Temsilcisi Dr. Eyüp Burak CEYHAN</a:t>
            </a:r>
            <a:endParaRPr lang="tr-T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AC9613F-18F7-4DD8-9752-0531FA3E2A42}"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Z&#304;YARET&#199;&#304;%20KURULU%20KATILIM%20&#304;STAT&#304;ST&#304;&#286;&#304;.xls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tr-TR" sz="4400" dirty="0"/>
              <a:t>KÜSİ </a:t>
            </a:r>
            <a:r>
              <a:rPr lang="tr-TR" sz="4400" dirty="0" smtClean="0"/>
              <a:t>Eylül 2016-Mart 2017 Dönemİ faalİyet brİfİngİ</a:t>
            </a:r>
            <a:endParaRPr lang="tr-TR" sz="4400" dirty="0"/>
          </a:p>
        </p:txBody>
      </p:sp>
      <p:sp>
        <p:nvSpPr>
          <p:cNvPr id="3" name="Subtitle 2"/>
          <p:cNvSpPr>
            <a:spLocks noGrp="1"/>
          </p:cNvSpPr>
          <p:nvPr>
            <p:ph type="subTitle" idx="1"/>
          </p:nvPr>
        </p:nvSpPr>
        <p:spPr/>
        <p:txBody>
          <a:bodyPr>
            <a:normAutofit fontScale="70000" lnSpcReduction="20000"/>
          </a:bodyPr>
          <a:lstStyle/>
          <a:p>
            <a:r>
              <a:rPr lang="tr-TR" dirty="0" smtClean="0"/>
              <a:t>Hazırlayan:</a:t>
            </a:r>
          </a:p>
          <a:p>
            <a:r>
              <a:rPr lang="tr-TR" dirty="0" smtClean="0"/>
              <a:t>Dr. Eyüp Burak CEYHAN</a:t>
            </a:r>
          </a:p>
          <a:p>
            <a:r>
              <a:rPr lang="tr-TR" dirty="0" smtClean="0"/>
              <a:t>Bartın Üniversitesi Bilgisayar Mühendisliği Bölüm Başkanı</a:t>
            </a:r>
          </a:p>
          <a:p>
            <a:endParaRPr lang="tr-TR" dirty="0"/>
          </a:p>
          <a:p>
            <a:r>
              <a:rPr lang="tr-TR" dirty="0" smtClean="0"/>
              <a:t>Bilim Sanayi ve Teknoloji Bakanlığı </a:t>
            </a:r>
          </a:p>
          <a:p>
            <a:r>
              <a:rPr lang="tr-TR" dirty="0" smtClean="0"/>
              <a:t>KÜSİ İl Temsilcisi </a:t>
            </a:r>
            <a:endParaRPr lang="tr-TR" dirty="0"/>
          </a:p>
        </p:txBody>
      </p:sp>
    </p:spTree>
    <p:extLst>
      <p:ext uri="{BB962C8B-B14F-4D97-AF65-F5344CB8AC3E}">
        <p14:creationId xmlns:p14="http://schemas.microsoft.com/office/powerpoint/2010/main" val="491128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 Ekim 2016</a:t>
            </a:r>
            <a:endParaRPr lang="tr-TR" dirty="0"/>
          </a:p>
        </p:txBody>
      </p:sp>
      <p:sp>
        <p:nvSpPr>
          <p:cNvPr id="3" name="Content Placeholder 2"/>
          <p:cNvSpPr>
            <a:spLocks noGrp="1"/>
          </p:cNvSpPr>
          <p:nvPr>
            <p:ph idx="1"/>
          </p:nvPr>
        </p:nvSpPr>
        <p:spPr/>
        <p:txBody>
          <a:bodyPr>
            <a:normAutofit/>
          </a:bodyPr>
          <a:lstStyle/>
          <a:p>
            <a:pPr marL="514350" indent="-514350" algn="just">
              <a:buFont typeface="+mj-lt"/>
              <a:buAutoNum type="arabicPeriod" startAt="2"/>
            </a:pPr>
            <a:r>
              <a:rPr lang="tr-TR" dirty="0"/>
              <a:t>Bartın Ticaret ve Sanayi Odası'nda </a:t>
            </a:r>
            <a:r>
              <a:rPr lang="tr-TR" dirty="0" smtClean="0"/>
              <a:t>Orman </a:t>
            </a:r>
            <a:r>
              <a:rPr lang="tr-TR" dirty="0"/>
              <a:t>ürünleri ve organik tarım sektörüne </a:t>
            </a:r>
            <a:r>
              <a:rPr lang="tr-TR" dirty="0" smtClean="0"/>
              <a:t>yönelik</a:t>
            </a:r>
            <a:r>
              <a:rPr lang="tr-TR" dirty="0"/>
              <a:t> </a:t>
            </a:r>
            <a:r>
              <a:rPr lang="tr-TR" dirty="0" smtClean="0"/>
              <a:t>bir </a:t>
            </a:r>
            <a:r>
              <a:rPr lang="tr-TR" dirty="0"/>
              <a:t>çalıştay gerçekleştirilmiştir. </a:t>
            </a:r>
            <a:endParaRPr lang="tr-TR" sz="2000" dirty="0"/>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4247984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 Ekim 2016</a:t>
            </a:r>
            <a:endParaRPr lang="tr-TR" dirty="0"/>
          </a:p>
        </p:txBody>
      </p:sp>
      <p:sp>
        <p:nvSpPr>
          <p:cNvPr id="3" name="Content Placeholder 2"/>
          <p:cNvSpPr>
            <a:spLocks noGrp="1"/>
          </p:cNvSpPr>
          <p:nvPr>
            <p:ph idx="1"/>
          </p:nvPr>
        </p:nvSpPr>
        <p:spPr/>
        <p:txBody>
          <a:bodyPr/>
          <a:lstStyle/>
          <a:p>
            <a:endParaRPr lang="tr-TR"/>
          </a:p>
        </p:txBody>
      </p:sp>
      <p:pic>
        <p:nvPicPr>
          <p:cNvPr id="7170" name="Picture 2" descr="Orman ürünleri ve organik tarım çalıştay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44824"/>
            <a:ext cx="6369597" cy="424847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3394248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 Ekim 2016</a:t>
            </a:r>
            <a:endParaRPr lang="tr-TR" dirty="0"/>
          </a:p>
        </p:txBody>
      </p:sp>
      <p:sp>
        <p:nvSpPr>
          <p:cNvPr id="3" name="Content Placeholder 2"/>
          <p:cNvSpPr>
            <a:spLocks noGrp="1"/>
          </p:cNvSpPr>
          <p:nvPr>
            <p:ph idx="1"/>
          </p:nvPr>
        </p:nvSpPr>
        <p:spPr/>
        <p:txBody>
          <a:bodyPr>
            <a:normAutofit/>
          </a:bodyPr>
          <a:lstStyle/>
          <a:p>
            <a:pPr marL="514350" indent="-514350" algn="just">
              <a:buFont typeface="+mj-lt"/>
              <a:buAutoNum type="arabicPeriod" startAt="3"/>
            </a:pPr>
            <a:r>
              <a:rPr lang="tr-TR" dirty="0" smtClean="0"/>
              <a:t>Bartın </a:t>
            </a:r>
            <a:r>
              <a:rPr lang="tr-TR" dirty="0"/>
              <a:t>Üniversitesi Konferans Salonu'nda </a:t>
            </a:r>
            <a:r>
              <a:rPr lang="tr-TR" dirty="0" smtClean="0"/>
              <a:t>Bilim </a:t>
            </a:r>
            <a:r>
              <a:rPr lang="tr-TR" dirty="0"/>
              <a:t>Sanayi ve Teknoloji </a:t>
            </a:r>
            <a:r>
              <a:rPr lang="tr-TR" dirty="0" smtClean="0"/>
              <a:t>Bakanlığı Şube </a:t>
            </a:r>
            <a:r>
              <a:rPr lang="tr-TR" dirty="0"/>
              <a:t>Müdürü </a:t>
            </a:r>
            <a:r>
              <a:rPr lang="tr-TR" dirty="0" smtClean="0"/>
              <a:t>Erhan </a:t>
            </a:r>
            <a:r>
              <a:rPr lang="tr-TR" dirty="0"/>
              <a:t>BAYRAK </a:t>
            </a:r>
            <a:r>
              <a:rPr lang="tr-TR" dirty="0" smtClean="0"/>
              <a:t>"</a:t>
            </a:r>
            <a:r>
              <a:rPr lang="tr-TR" dirty="0"/>
              <a:t>Ürün Güvenliği" konulu bir bilgilendirme </a:t>
            </a:r>
            <a:r>
              <a:rPr lang="tr-TR" dirty="0" smtClean="0"/>
              <a:t>seminerini </a:t>
            </a:r>
            <a:r>
              <a:rPr lang="tr-TR" dirty="0"/>
              <a:t>KÜSİ </a:t>
            </a:r>
            <a:r>
              <a:rPr lang="tr-TR" dirty="0" smtClean="0"/>
              <a:t>faaliyetleri kapsamında sunmuştur</a:t>
            </a:r>
            <a:r>
              <a:rPr lang="tr-TR" dirty="0"/>
              <a:t>. </a:t>
            </a:r>
            <a:endParaRPr lang="tr-TR" sz="2000" dirty="0"/>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613659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 Ekim 2016</a:t>
            </a:r>
            <a:endParaRPr lang="tr-TR" dirty="0"/>
          </a:p>
        </p:txBody>
      </p:sp>
      <p:sp>
        <p:nvSpPr>
          <p:cNvPr id="3" name="Content Placeholder 2"/>
          <p:cNvSpPr>
            <a:spLocks noGrp="1"/>
          </p:cNvSpPr>
          <p:nvPr>
            <p:ph idx="1"/>
          </p:nvPr>
        </p:nvSpPr>
        <p:spPr/>
        <p:txBody>
          <a:bodyPr/>
          <a:lstStyle/>
          <a:p>
            <a:endParaRPr lang="tr-TR" dirty="0"/>
          </a:p>
        </p:txBody>
      </p:sp>
      <p:pic>
        <p:nvPicPr>
          <p:cNvPr id="8194" name="Picture 2" descr="ARGE Reform paketi uygulama yönetmelikleri bilgilendirme toplantıs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5" y="1948900"/>
            <a:ext cx="4436999" cy="323526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RGE Reform paketi uygulama yönetmelikleri bilgilendirme toplantıs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6154" y="1948899"/>
            <a:ext cx="4608512" cy="323526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1423400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 Kasım 2016</a:t>
            </a:r>
            <a:endParaRPr lang="tr-TR" dirty="0"/>
          </a:p>
        </p:txBody>
      </p:sp>
      <p:sp>
        <p:nvSpPr>
          <p:cNvPr id="3" name="Content Placeholder 2"/>
          <p:cNvSpPr>
            <a:spLocks noGrp="1"/>
          </p:cNvSpPr>
          <p:nvPr>
            <p:ph idx="1"/>
          </p:nvPr>
        </p:nvSpPr>
        <p:spPr>
          <a:xfrm>
            <a:off x="457200" y="1600200"/>
            <a:ext cx="8229600" cy="5257800"/>
          </a:xfrm>
        </p:spPr>
        <p:txBody>
          <a:bodyPr>
            <a:normAutofit/>
          </a:bodyPr>
          <a:lstStyle/>
          <a:p>
            <a:pPr marL="514350" indent="-514350" algn="just">
              <a:buFont typeface="+mj-lt"/>
              <a:buAutoNum type="arabicPeriod"/>
            </a:pPr>
            <a:r>
              <a:rPr lang="tr-TR" sz="2900" dirty="0"/>
              <a:t>“Bartın İlinde Turizm Sektörünün Potansiyelinin Belirlenmesi” amacıyla Bartın Turizm </a:t>
            </a:r>
            <a:r>
              <a:rPr lang="tr-TR" sz="2900" dirty="0" smtClean="0"/>
              <a:t>Sektör Temsilcisi </a:t>
            </a:r>
            <a:r>
              <a:rPr lang="tr-TR" sz="2900" dirty="0"/>
              <a:t>Bartın Üniversitesi öğretim üyesi Yrd. Doç. Dr. M. Said CEYHAN başkanlığında TSO Bartın Kadın Girişimciler Kurulu Yönetim Kurulu üyeleri ile sektörün ihtiyaçları ve çözüm önerilerinin tespiti konusunda sektör toplantısı gerçekleştirilmiştir. </a:t>
            </a:r>
            <a:endParaRPr lang="tr-TR" sz="2900" dirty="0" smtClean="0"/>
          </a:p>
          <a:p>
            <a:pPr marL="803275" indent="-260350" algn="just"/>
            <a:r>
              <a:rPr lang="tr-TR" dirty="0" smtClean="0"/>
              <a:t>Toplantıdan sonra sonuç bildirgesi hazırlanmış ve tarafımdan bakanlığa sunulmuştur.</a:t>
            </a:r>
            <a:endParaRPr lang="tr-TR" dirty="0"/>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3603424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 Kasım 2016</a:t>
            </a:r>
            <a:endParaRPr lang="tr-TR" dirty="0"/>
          </a:p>
        </p:txBody>
      </p:sp>
      <p:sp>
        <p:nvSpPr>
          <p:cNvPr id="3" name="Content Placeholder 2"/>
          <p:cNvSpPr>
            <a:spLocks noGrp="1"/>
          </p:cNvSpPr>
          <p:nvPr>
            <p:ph idx="1"/>
          </p:nvPr>
        </p:nvSpPr>
        <p:spPr/>
        <p:txBody>
          <a:bodyPr/>
          <a:lstStyle/>
          <a:p>
            <a:endParaRPr lang="tr-TR"/>
          </a:p>
        </p:txBody>
      </p:sp>
      <p:pic>
        <p:nvPicPr>
          <p:cNvPr id="9218" name="Picture 2" descr="Bartın İli’nde Turizm Sektörünün Potansiyelinin Belirlenmesi Toplantı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6698939" cy="475252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3216641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 Kasım 2016</a:t>
            </a:r>
            <a:endParaRPr lang="tr-TR" dirty="0"/>
          </a:p>
        </p:txBody>
      </p:sp>
      <p:sp>
        <p:nvSpPr>
          <p:cNvPr id="3" name="Content Placeholder 2"/>
          <p:cNvSpPr>
            <a:spLocks noGrp="1"/>
          </p:cNvSpPr>
          <p:nvPr>
            <p:ph idx="1"/>
          </p:nvPr>
        </p:nvSpPr>
        <p:spPr/>
        <p:txBody>
          <a:bodyPr>
            <a:normAutofit/>
          </a:bodyPr>
          <a:lstStyle/>
          <a:p>
            <a:pPr marL="514350" indent="-514350" algn="just">
              <a:buFont typeface="+mj-lt"/>
              <a:buAutoNum type="arabicPeriod" startAt="2"/>
            </a:pPr>
            <a:r>
              <a:rPr lang="tr-TR" dirty="0"/>
              <a:t>KÜSİ kapsamında, </a:t>
            </a:r>
            <a:r>
              <a:rPr lang="tr-TR" dirty="0" smtClean="0"/>
              <a:t>Bartın'ın </a:t>
            </a:r>
            <a:r>
              <a:rPr lang="tr-TR" dirty="0"/>
              <a:t>Abdipaşa beldesinde Sanayi Sicil - Ar-Ge Uygulama Yönetmelikleri-Verimlilik-Ürün </a:t>
            </a:r>
            <a:r>
              <a:rPr lang="tr-TR" dirty="0" smtClean="0"/>
              <a:t>Güvenliği-Kamu </a:t>
            </a:r>
            <a:r>
              <a:rPr lang="tr-TR" dirty="0"/>
              <a:t>Üniversite Sanayi İş Birliği  konularında bilgilendirme ve tanıtım toplantısı yapılmıştır. </a:t>
            </a:r>
            <a:endParaRPr lang="tr-TR" sz="2000" dirty="0"/>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1543623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 Kasım 2016</a:t>
            </a:r>
            <a:endParaRPr lang="tr-TR" dirty="0"/>
          </a:p>
        </p:txBody>
      </p:sp>
      <p:sp>
        <p:nvSpPr>
          <p:cNvPr id="3" name="Content Placeholder 2"/>
          <p:cNvSpPr>
            <a:spLocks noGrp="1"/>
          </p:cNvSpPr>
          <p:nvPr>
            <p:ph idx="1"/>
          </p:nvPr>
        </p:nvSpPr>
        <p:spPr/>
        <p:txBody>
          <a:bodyPr/>
          <a:lstStyle/>
          <a:p>
            <a:endParaRPr lang="tr-TR" dirty="0"/>
          </a:p>
        </p:txBody>
      </p:sp>
      <p:pic>
        <p:nvPicPr>
          <p:cNvPr id="10242" name="Picture 2" descr="Ar-Ge Kanunu ve Uygulama Yönetmelikleri Tanıtım Toplantı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780928"/>
            <a:ext cx="4224469" cy="237626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3202548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 Kasım 2016</a:t>
            </a:r>
            <a:endParaRPr lang="tr-TR" dirty="0"/>
          </a:p>
        </p:txBody>
      </p:sp>
      <p:sp>
        <p:nvSpPr>
          <p:cNvPr id="3" name="Content Placeholder 2"/>
          <p:cNvSpPr>
            <a:spLocks noGrp="1"/>
          </p:cNvSpPr>
          <p:nvPr>
            <p:ph idx="1"/>
          </p:nvPr>
        </p:nvSpPr>
        <p:spPr/>
        <p:txBody>
          <a:bodyPr>
            <a:normAutofit/>
          </a:bodyPr>
          <a:lstStyle/>
          <a:p>
            <a:pPr marL="514350" indent="-514350" algn="just">
              <a:buFont typeface="+mj-lt"/>
              <a:buAutoNum type="arabicPeriod" startAt="3"/>
            </a:pPr>
            <a:r>
              <a:rPr lang="tr-TR" dirty="0"/>
              <a:t>Bartın TSO toplantı salonunda, BST Bakanlığı'nın görevlendirdiği uzman Emrah KORAMAN'ın yaptığı sunum ile Ar-Ge Kanunu ve uygulama yönetmelikleri  sanayicilere, üniversite öğretim görevlilerine ve konuyla ilgili tüm taraflara yönelik bir tanıtım toplantısı gerçekleştirmiştir. </a:t>
            </a:r>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756262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 Kasım 2016</a:t>
            </a:r>
            <a:endParaRPr lang="tr-TR" dirty="0"/>
          </a:p>
        </p:txBody>
      </p:sp>
      <p:sp>
        <p:nvSpPr>
          <p:cNvPr id="3" name="Content Placeholder 2"/>
          <p:cNvSpPr>
            <a:spLocks noGrp="1"/>
          </p:cNvSpPr>
          <p:nvPr>
            <p:ph idx="1"/>
          </p:nvPr>
        </p:nvSpPr>
        <p:spPr/>
        <p:txBody>
          <a:bodyPr>
            <a:normAutofit/>
          </a:bodyPr>
          <a:lstStyle/>
          <a:p>
            <a:pPr marL="514350" indent="-514350" algn="just">
              <a:buFont typeface="+mj-lt"/>
              <a:buAutoNum type="arabicPeriod" startAt="4"/>
            </a:pPr>
            <a:r>
              <a:rPr lang="tr-TR" dirty="0"/>
              <a:t>İlimiz Kurucaşile ilçesinde kurulu bulunan Tekkeönü Piri Reis Kooperatifi </a:t>
            </a:r>
            <a:r>
              <a:rPr lang="tr-TR" dirty="0" smtClean="0"/>
              <a:t>yönetim kurulunun katılımıyla, kooperatif </a:t>
            </a:r>
            <a:r>
              <a:rPr lang="tr-TR" dirty="0"/>
              <a:t>faaliyetleri ve sorunları konusunda Bartın vali </a:t>
            </a:r>
            <a:r>
              <a:rPr lang="tr-TR" dirty="0" smtClean="0"/>
              <a:t>yardımcısı Erkan KALENDER'in </a:t>
            </a:r>
            <a:r>
              <a:rPr lang="tr-TR" dirty="0"/>
              <a:t>başkanlığında Valilik toplantı salonunda bir toplantı yapılmış ve KÜSİ Kurulundan yardım ve destek talep </a:t>
            </a:r>
            <a:r>
              <a:rPr lang="tr-TR" dirty="0" smtClean="0"/>
              <a:t>edilmiştir</a:t>
            </a:r>
            <a:r>
              <a:rPr lang="tr-TR" dirty="0"/>
              <a:t>. </a:t>
            </a:r>
            <a:endParaRPr lang="tr-TR" dirty="0" smtClean="0"/>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1787505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Son Yapılan KÜSİ İl Kurulu Toplantısı</a:t>
            </a:r>
            <a:endParaRPr lang="tr-TR" dirty="0"/>
          </a:p>
        </p:txBody>
      </p:sp>
      <p:sp>
        <p:nvSpPr>
          <p:cNvPr id="3" name="Content Placeholder 2"/>
          <p:cNvSpPr>
            <a:spLocks noGrp="1"/>
          </p:cNvSpPr>
          <p:nvPr>
            <p:ph idx="1"/>
          </p:nvPr>
        </p:nvSpPr>
        <p:spPr>
          <a:xfrm>
            <a:off x="457200" y="1600200"/>
            <a:ext cx="8229600" cy="5141168"/>
          </a:xfrm>
        </p:spPr>
        <p:txBody>
          <a:bodyPr>
            <a:normAutofit lnSpcReduction="10000"/>
          </a:bodyPr>
          <a:lstStyle/>
          <a:p>
            <a:pPr marL="0" indent="0" algn="just">
              <a:buNone/>
            </a:pPr>
            <a:r>
              <a:rPr lang="tr-TR" dirty="0" smtClean="0"/>
              <a:t>Eylül 2016’da yapılan Bartın KÜSİ İl Kurulu toplantısında ana başlıkları itibariyle aşağıdaki kararlar alınmıştı. Bunlar;</a:t>
            </a:r>
          </a:p>
          <a:p>
            <a:pPr marL="914400" lvl="1" indent="-514350" algn="just">
              <a:buFont typeface="+mj-lt"/>
              <a:buAutoNum type="alphaLcPeriod"/>
            </a:pPr>
            <a:endParaRPr lang="tr-TR" dirty="0" smtClean="0"/>
          </a:p>
          <a:p>
            <a:pPr marL="914400" lvl="1" indent="-514350" algn="just">
              <a:buFont typeface="+mj-lt"/>
              <a:buAutoNum type="alphaLcPeriod"/>
            </a:pPr>
            <a:r>
              <a:rPr lang="tr-TR" dirty="0" smtClean="0"/>
              <a:t>Eylül ayında, Bakanlıktan bir uzman çağrılarak Arge Reform Paketi’nin tanıtımı için sunum yaptırılması,</a:t>
            </a:r>
          </a:p>
          <a:p>
            <a:pPr marL="914400" lvl="1" indent="-514350" algn="just">
              <a:buFont typeface="+mj-lt"/>
              <a:buAutoNum type="alphaLcPeriod"/>
            </a:pPr>
            <a:r>
              <a:rPr lang="tr-TR" dirty="0" smtClean="0"/>
              <a:t>KÜSİ </a:t>
            </a:r>
            <a:r>
              <a:rPr lang="tr-TR" dirty="0"/>
              <a:t>kurulunun yapılan etkinliklere tam kadro </a:t>
            </a:r>
            <a:r>
              <a:rPr lang="tr-TR" dirty="0" smtClean="0"/>
              <a:t>katılımının sağlanması,</a:t>
            </a:r>
          </a:p>
          <a:p>
            <a:pPr marL="914400" lvl="1" indent="-514350" algn="just">
              <a:buFont typeface="+mj-lt"/>
              <a:buAutoNum type="alphaLcPeriod"/>
            </a:pPr>
            <a:r>
              <a:rPr lang="tr-TR" dirty="0" smtClean="0"/>
              <a:t>Önümüzdeki </a:t>
            </a:r>
            <a:r>
              <a:rPr lang="tr-TR" dirty="0"/>
              <a:t>6 aylık süreçte öncelikle organik tarım ve </a:t>
            </a:r>
            <a:r>
              <a:rPr lang="tr-TR" dirty="0" smtClean="0"/>
              <a:t>orman ürünleri sektöründeki </a:t>
            </a:r>
            <a:r>
              <a:rPr lang="tr-TR" dirty="0"/>
              <a:t>firmalara </a:t>
            </a:r>
            <a:r>
              <a:rPr lang="tr-TR" dirty="0" smtClean="0"/>
              <a:t>ziyaretlerin yapılması,</a:t>
            </a:r>
          </a:p>
          <a:p>
            <a:pPr marL="914400" lvl="1" indent="-514350" algn="just">
              <a:buFont typeface="+mj-lt"/>
              <a:buAutoNum type="alphaLcPeriod"/>
            </a:pPr>
            <a:r>
              <a:rPr lang="tr-TR" dirty="0" smtClean="0"/>
              <a:t>Organik tarım ve orman ürünleri sektörünün sorunları ve çözüm önerileri konusunda </a:t>
            </a:r>
            <a:r>
              <a:rPr lang="tr-TR" dirty="0" smtClean="0"/>
              <a:t>çalıştay </a:t>
            </a:r>
            <a:r>
              <a:rPr lang="tr-TR" dirty="0" smtClean="0"/>
              <a:t>düzenlenmesi </a:t>
            </a:r>
          </a:p>
          <a:p>
            <a:pPr marL="914400" lvl="1" indent="-514350" algn="just">
              <a:buClr>
                <a:srgbClr val="93A299"/>
              </a:buClr>
              <a:buFont typeface="+mj-lt"/>
              <a:buAutoNum type="alphaLcPeriod"/>
            </a:pPr>
            <a:r>
              <a:rPr lang="tr-TR" dirty="0"/>
              <a:t>Eylül ayının sonunda Bartın Üniversitesi Sosyal Bilimler Enstitüsü Müdürü ve KÜSİ </a:t>
            </a:r>
            <a:r>
              <a:rPr lang="tr-TR" dirty="0" smtClean="0"/>
              <a:t>Bartın Geliştirme Kurulu </a:t>
            </a:r>
            <a:r>
              <a:rPr lang="tr-TR" dirty="0"/>
              <a:t>Üyesi Yrd. Doç. Dr. M. Said CEYHAN tarafından  "</a:t>
            </a:r>
            <a:r>
              <a:rPr lang="tr-TR" dirty="0" smtClean="0"/>
              <a:t>Kümelenme: </a:t>
            </a:r>
            <a:r>
              <a:rPr lang="tr-TR" dirty="0"/>
              <a:t>Dünya'da ve Türkiye'de Kümelenme </a:t>
            </a:r>
            <a:r>
              <a:rPr lang="tr-TR" dirty="0" smtClean="0"/>
              <a:t>Örnekleri</a:t>
            </a:r>
            <a:r>
              <a:rPr lang="tr-TR" dirty="0"/>
              <a:t>" konulu bir eğitim </a:t>
            </a:r>
            <a:r>
              <a:rPr lang="tr-TR" dirty="0" smtClean="0"/>
              <a:t>verilmesi.</a:t>
            </a:r>
            <a:endParaRPr lang="tr-TR" dirty="0"/>
          </a:p>
          <a:p>
            <a:pPr marL="0" indent="0" algn="just">
              <a:buNone/>
            </a:pPr>
            <a:endParaRPr lang="tr-TR" dirty="0"/>
          </a:p>
        </p:txBody>
      </p:sp>
      <p:pic>
        <p:nvPicPr>
          <p:cNvPr id="2050" name="Picture 2" descr="Image result for tik işare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62" y="2564904"/>
            <a:ext cx="576064" cy="576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tik işare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58" y="3140969"/>
            <a:ext cx="576064" cy="576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tik işare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520" y="3717034"/>
            <a:ext cx="576064" cy="5760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tik işare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10" y="4347429"/>
            <a:ext cx="576064" cy="5760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tik işare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62" y="5136113"/>
            <a:ext cx="576064" cy="57606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1957197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 Kasım 2016</a:t>
            </a:r>
            <a:endParaRPr lang="tr-TR" dirty="0"/>
          </a:p>
        </p:txBody>
      </p:sp>
      <p:sp>
        <p:nvSpPr>
          <p:cNvPr id="3" name="Content Placeholder 2"/>
          <p:cNvSpPr>
            <a:spLocks noGrp="1"/>
          </p:cNvSpPr>
          <p:nvPr>
            <p:ph idx="1"/>
          </p:nvPr>
        </p:nvSpPr>
        <p:spPr/>
        <p:txBody>
          <a:bodyPr/>
          <a:lstStyle/>
          <a:p>
            <a:endParaRPr lang="tr-TR"/>
          </a:p>
        </p:txBody>
      </p:sp>
      <p:pic>
        <p:nvPicPr>
          <p:cNvPr id="11266" name="Picture 2" descr="Bartın Ahşap Tekne ve Yat İşletmeleri Faaliyetleri ve Sorunları Tespiti Toplantı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348880"/>
            <a:ext cx="5040560" cy="335197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3576649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 Kasım 2016</a:t>
            </a:r>
            <a:endParaRPr lang="tr-TR" dirty="0"/>
          </a:p>
        </p:txBody>
      </p:sp>
      <p:sp>
        <p:nvSpPr>
          <p:cNvPr id="3" name="Content Placeholder 2"/>
          <p:cNvSpPr>
            <a:spLocks noGrp="1"/>
          </p:cNvSpPr>
          <p:nvPr>
            <p:ph idx="1"/>
          </p:nvPr>
        </p:nvSpPr>
        <p:spPr/>
        <p:txBody>
          <a:bodyPr>
            <a:normAutofit/>
          </a:bodyPr>
          <a:lstStyle/>
          <a:p>
            <a:pPr marL="514350" indent="-514350" algn="just">
              <a:buFont typeface="+mj-lt"/>
              <a:buAutoNum type="arabicPeriod" startAt="5"/>
            </a:pPr>
            <a:r>
              <a:rPr lang="tr-TR" dirty="0"/>
              <a:t>İlimiz Ticaret ve Sanayi Odası toplantı salonunda BST Bakanlığı Verimlilik Genel Müdürlüğünde görevli Sanayi ve Teknoloji Uzmanı Dr. Sinan BORLUK tarafından “Verimlilik ve Verimliliğin Kurumsallaşması” konularında </a:t>
            </a:r>
            <a:r>
              <a:rPr lang="tr-TR" dirty="0" smtClean="0"/>
              <a:t>KÜSİ kapsamında eğitim </a:t>
            </a:r>
            <a:r>
              <a:rPr lang="tr-TR" dirty="0"/>
              <a:t>verilmiştir. </a:t>
            </a:r>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1191759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 Aralık 2016</a:t>
            </a:r>
            <a:endParaRPr lang="tr-TR"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tr-TR" dirty="0"/>
              <a:t>KÜSİ çerçevesinde Ahşap Yat ve Tekne sektörünün ihtiyaçları ve çözüm önerilerinin paylaşıldığı bir toplantı, Bartın Valiliği Çeşmi Cihan Toplantı Salonu'nda </a:t>
            </a:r>
            <a:r>
              <a:rPr lang="tr-TR" dirty="0" smtClean="0"/>
              <a:t>yapılmıştır</a:t>
            </a:r>
            <a:r>
              <a:rPr lang="tr-TR" dirty="0"/>
              <a:t>. </a:t>
            </a:r>
            <a:endParaRPr lang="tr-TR" sz="2200" dirty="0" smtClean="0"/>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1989499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Faaliyetler – Ocak 2017</a:t>
            </a:r>
          </a:p>
        </p:txBody>
      </p:sp>
      <p:sp>
        <p:nvSpPr>
          <p:cNvPr id="3" name="Content Placeholder 2"/>
          <p:cNvSpPr>
            <a:spLocks noGrp="1"/>
          </p:cNvSpPr>
          <p:nvPr>
            <p:ph idx="1"/>
          </p:nvPr>
        </p:nvSpPr>
        <p:spPr/>
        <p:txBody>
          <a:bodyPr>
            <a:normAutofit/>
          </a:bodyPr>
          <a:lstStyle/>
          <a:p>
            <a:pPr algn="just"/>
            <a:r>
              <a:rPr lang="tr-TR" dirty="0"/>
              <a:t>Bartın Üniversitesi Sosyal Bilimler Enstitüsü Müdürü </a:t>
            </a:r>
            <a:r>
              <a:rPr lang="tr-TR" dirty="0" smtClean="0"/>
              <a:t>Yrd. Doç. Dr. M</a:t>
            </a:r>
            <a:r>
              <a:rPr lang="tr-TR" dirty="0"/>
              <a:t>. Said </a:t>
            </a:r>
            <a:r>
              <a:rPr lang="tr-TR" dirty="0" smtClean="0"/>
              <a:t>CEYHAN ve Bilim Sanayi ve Teknoloji İl Müdürü Birol CANGİ </a:t>
            </a:r>
            <a:r>
              <a:rPr lang="tr-TR" dirty="0"/>
              <a:t>koordinesinde, </a:t>
            </a:r>
            <a:endParaRPr lang="tr-TR" dirty="0" smtClean="0"/>
          </a:p>
          <a:p>
            <a:pPr lvl="1" algn="just"/>
            <a:r>
              <a:rPr lang="tr-TR" dirty="0" smtClean="0"/>
              <a:t>Üniversite </a:t>
            </a:r>
            <a:r>
              <a:rPr lang="tr-TR" dirty="0"/>
              <a:t>Kamu ve Özel sektör işbirliğini geliştirmek </a:t>
            </a:r>
            <a:r>
              <a:rPr lang="tr-TR" dirty="0" smtClean="0"/>
              <a:t>üzere etkin bir kurul oluşturulması ve bunu İl </a:t>
            </a:r>
            <a:r>
              <a:rPr lang="tr-TR" dirty="0"/>
              <a:t>bazında kurumsallaştırmak </a:t>
            </a:r>
            <a:r>
              <a:rPr lang="tr-TR" dirty="0" smtClean="0"/>
              <a:t>ve diğer İl ve Üniversitelere örnek teşkil etmek üzere</a:t>
            </a:r>
            <a:r>
              <a:rPr lang="tr-TR" dirty="0"/>
              <a:t>, </a:t>
            </a:r>
            <a:endParaRPr lang="tr-TR" dirty="0" smtClean="0"/>
          </a:p>
          <a:p>
            <a:pPr lvl="1" algn="just"/>
            <a:r>
              <a:rPr lang="tr-TR" dirty="0" smtClean="0"/>
              <a:t>Bartın </a:t>
            </a:r>
            <a:r>
              <a:rPr lang="tr-TR" dirty="0"/>
              <a:t>Sektörel Kalkınma ve İşbirliği Kurulu (BARKİK) oluşturma çalışmaları kapsamında 11.01.2017 tarihinde Bartın Ticaret ve Sanayi Odası’nda bir toplantı gerçekleştirilmiştir.</a:t>
            </a:r>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2499304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Faaliyetler – Ocak 2017</a:t>
            </a:r>
          </a:p>
        </p:txBody>
      </p:sp>
      <p:sp>
        <p:nvSpPr>
          <p:cNvPr id="3" name="Content Placeholder 2"/>
          <p:cNvSpPr>
            <a:spLocks noGrp="1"/>
          </p:cNvSpPr>
          <p:nvPr>
            <p:ph idx="1"/>
          </p:nvPr>
        </p:nvSpPr>
        <p:spPr/>
        <p:txBody>
          <a:bodyPr/>
          <a:lstStyle/>
          <a:p>
            <a:pPr algn="just"/>
            <a:r>
              <a:rPr lang="tr-TR" dirty="0"/>
              <a:t>(BARKİK kapsamında) Bartın Sektörel Kalkınma ve İşbirliği Kurulu oluşturma mevzuat çalışmaları kapsamında 16.01.2017 tarihinde Bartın Üniversitesi’nde ikinci  toplantı gerçekleştirilmiştir.</a:t>
            </a:r>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56954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Faaliyetler – Ocak 2017</a:t>
            </a:r>
            <a:endParaRPr lang="tr-TR" b="1" dirty="0"/>
          </a:p>
        </p:txBody>
      </p:sp>
      <p:sp>
        <p:nvSpPr>
          <p:cNvPr id="3" name="Content Placeholder 2"/>
          <p:cNvSpPr>
            <a:spLocks noGrp="1"/>
          </p:cNvSpPr>
          <p:nvPr>
            <p:ph idx="1"/>
          </p:nvPr>
        </p:nvSpPr>
        <p:spPr/>
        <p:txBody>
          <a:bodyPr>
            <a:normAutofit lnSpcReduction="10000"/>
          </a:bodyPr>
          <a:lstStyle/>
          <a:p>
            <a:pPr algn="just"/>
            <a:r>
              <a:rPr lang="tr-TR" dirty="0"/>
              <a:t> Bartın Sektörel Kalkınma ve İşbirliği Kurucular Kurulu 19.01.2017 tarihinde Vali Nusret DİRİM’i ziyaret ederek, kurulun amacı ve işleyişi hakkında bilgi vermiştir. Bartın Sektörel Kalkınma ve İşbirliği Kurulu (BARKİK) çalışma usul ve esasları ile ilgili hazırlanan protokol Vali Nusret Dirim ve Rektör Prof.Dr. Ramazan KAPLAN tarafından imzalanarak 24.01.2017 tarihinde yürürlüğe girmiştir</a:t>
            </a:r>
            <a:r>
              <a:rPr lang="tr-TR" dirty="0" smtClean="0"/>
              <a:t>.</a:t>
            </a:r>
          </a:p>
          <a:p>
            <a:pPr lvl="0" algn="just">
              <a:buClr>
                <a:srgbClr val="93A299"/>
              </a:buClr>
            </a:pPr>
            <a:r>
              <a:rPr lang="tr-TR" dirty="0">
                <a:solidFill>
                  <a:srgbClr val="292934"/>
                </a:solidFill>
              </a:rPr>
              <a:t>Söz konusu </a:t>
            </a:r>
            <a:r>
              <a:rPr lang="tr-TR" dirty="0" smtClean="0">
                <a:solidFill>
                  <a:srgbClr val="292934"/>
                </a:solidFill>
              </a:rPr>
              <a:t>Protokolde </a:t>
            </a:r>
            <a:r>
              <a:rPr lang="tr-TR" dirty="0">
                <a:solidFill>
                  <a:srgbClr val="292934"/>
                </a:solidFill>
              </a:rPr>
              <a:t>Kurulun Bartın Üniversitesi öncülüğünde ve bünyesinde oluşturulması kararlaştırılmıştır. Bartın İl müdürlerinin de kurulda aktif katkıda bulunabilmesini temin etmek </a:t>
            </a:r>
            <a:r>
              <a:rPr lang="tr-TR" dirty="0" smtClean="0">
                <a:solidFill>
                  <a:srgbClr val="292934"/>
                </a:solidFill>
              </a:rPr>
              <a:t>üzere hazırlanan bu </a:t>
            </a:r>
            <a:r>
              <a:rPr lang="tr-TR" dirty="0">
                <a:solidFill>
                  <a:srgbClr val="292934"/>
                </a:solidFill>
              </a:rPr>
              <a:t>protokol </a:t>
            </a:r>
            <a:r>
              <a:rPr lang="tr-TR" dirty="0" smtClean="0">
                <a:solidFill>
                  <a:srgbClr val="292934"/>
                </a:solidFill>
              </a:rPr>
              <a:t>ile Sayın </a:t>
            </a:r>
            <a:r>
              <a:rPr lang="tr-TR" dirty="0">
                <a:solidFill>
                  <a:srgbClr val="292934"/>
                </a:solidFill>
              </a:rPr>
              <a:t>İl </a:t>
            </a:r>
            <a:r>
              <a:rPr lang="tr-TR" dirty="0" smtClean="0">
                <a:solidFill>
                  <a:srgbClr val="292934"/>
                </a:solidFill>
              </a:rPr>
              <a:t>Valimiz </a:t>
            </a:r>
            <a:r>
              <a:rPr lang="tr-TR" dirty="0">
                <a:solidFill>
                  <a:srgbClr val="292934"/>
                </a:solidFill>
              </a:rPr>
              <a:t>Nusret </a:t>
            </a:r>
            <a:r>
              <a:rPr lang="tr-TR" dirty="0" err="1">
                <a:solidFill>
                  <a:srgbClr val="292934"/>
                </a:solidFill>
              </a:rPr>
              <a:t>DİRİM’in</a:t>
            </a:r>
            <a:r>
              <a:rPr lang="tr-TR" dirty="0">
                <a:solidFill>
                  <a:srgbClr val="292934"/>
                </a:solidFill>
              </a:rPr>
              <a:t> oluru alınmıştır.</a:t>
            </a:r>
          </a:p>
          <a:p>
            <a:pPr algn="just"/>
            <a:endParaRPr lang="tr-TR" dirty="0"/>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2068813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Faaliyetler – Ocak 2017</a:t>
            </a:r>
          </a:p>
        </p:txBody>
      </p:sp>
      <p:sp>
        <p:nvSpPr>
          <p:cNvPr id="3" name="Content Placeholder 2"/>
          <p:cNvSpPr>
            <a:spLocks noGrp="1"/>
          </p:cNvSpPr>
          <p:nvPr>
            <p:ph idx="1"/>
          </p:nvPr>
        </p:nvSpPr>
        <p:spPr/>
        <p:txBody>
          <a:bodyPr/>
          <a:lstStyle/>
          <a:p>
            <a:r>
              <a:rPr lang="tr-TR" dirty="0"/>
              <a:t>Kamu Üniversite Sanayi İşbirliği ziyaretçi kurulu Organize Sanayi Bölgesi’nde bulunan Bartın Eğitim, İnovasyon ve Test Merkezini ziyaret etmiştir.</a:t>
            </a:r>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1816852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Faaliyetler – </a:t>
            </a:r>
            <a:r>
              <a:rPr lang="tr-TR" dirty="0" smtClean="0"/>
              <a:t>Şubat 2017</a:t>
            </a:r>
            <a:endParaRPr lang="tr-TR" dirty="0"/>
          </a:p>
        </p:txBody>
      </p:sp>
      <p:sp>
        <p:nvSpPr>
          <p:cNvPr id="3" name="Content Placeholder 2"/>
          <p:cNvSpPr>
            <a:spLocks noGrp="1"/>
          </p:cNvSpPr>
          <p:nvPr>
            <p:ph idx="1"/>
          </p:nvPr>
        </p:nvSpPr>
        <p:spPr/>
        <p:txBody>
          <a:bodyPr/>
          <a:lstStyle/>
          <a:p>
            <a:r>
              <a:rPr lang="tr-TR" dirty="0"/>
              <a:t>Bartın Bilim Sanayi ve Teknoloji İl Müdürü Birol CANGİ, Bartın Sektörel Kalkınma ve İşbirliği Kurulu (BARKİK) Başkanı Yrd.Doç.Dr. Cahit KARAOĞLANLI’yı ve Kamu-Üniversite-Sanayi İşbirliği (KÜSİ) Bartın İl Temsilcisi Yrd.Doç.Dr. Eyüp Burak CEYHAN’ı ziyaret ederek, KÜSİ ve BARKİK kurullarının olası işbirlikleri hususunda görüş alışverişinde bulunulmuştur.</a:t>
            </a:r>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31513266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Faaliyetler – Şubat </a:t>
            </a:r>
            <a:r>
              <a:rPr lang="tr-TR" dirty="0" smtClean="0"/>
              <a:t>2017</a:t>
            </a:r>
            <a:endParaRPr lang="tr-TR" dirty="0"/>
          </a:p>
        </p:txBody>
      </p:sp>
      <p:sp>
        <p:nvSpPr>
          <p:cNvPr id="3" name="Content Placeholder 2"/>
          <p:cNvSpPr>
            <a:spLocks noGrp="1"/>
          </p:cNvSpPr>
          <p:nvPr>
            <p:ph idx="1"/>
          </p:nvPr>
        </p:nvSpPr>
        <p:spPr/>
        <p:txBody>
          <a:bodyPr>
            <a:normAutofit/>
          </a:bodyPr>
          <a:lstStyle/>
          <a:p>
            <a:pPr algn="just"/>
            <a:r>
              <a:rPr lang="tr-TR" dirty="0"/>
              <a:t>Bartın Bilim Sanayi ve Teknoloji İl Müdürü Birol CANGİ ile birlikte Bartın Kamu Hastaneleri Birliği Genel Sekreteri Dr. Osman AÇIKGÖZ ziyaret edilerek KÜSİ kapsamında üniversite ile yapılabilecek ortak projeler hakkında fikir alışverişi yapılmıştır. </a:t>
            </a:r>
            <a:endParaRPr lang="tr-TR" dirty="0" smtClean="0"/>
          </a:p>
          <a:p>
            <a:pPr algn="just"/>
            <a:r>
              <a:rPr lang="tr-TR" dirty="0" smtClean="0"/>
              <a:t>Ayrıca </a:t>
            </a:r>
            <a:r>
              <a:rPr lang="tr-TR" dirty="0"/>
              <a:t>İPA2 projesi kapsamında Türkiye’de üretimi olmayan ve yurtdışına yüklü miktarda para çıkışına sebep olan standart ameliyat eldivenlerinin Bartın’da imal edilebilirliği hususunda görüş alışverişinde bulunulmuştur. </a:t>
            </a:r>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2872431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Faaliyetler – </a:t>
            </a:r>
            <a:r>
              <a:rPr lang="tr-TR" dirty="0" smtClean="0"/>
              <a:t>Mart 2017</a:t>
            </a:r>
            <a:endParaRPr lang="tr-TR" dirty="0"/>
          </a:p>
        </p:txBody>
      </p:sp>
      <p:sp>
        <p:nvSpPr>
          <p:cNvPr id="3" name="Content Placeholder 2"/>
          <p:cNvSpPr>
            <a:spLocks noGrp="1"/>
          </p:cNvSpPr>
          <p:nvPr>
            <p:ph idx="1"/>
          </p:nvPr>
        </p:nvSpPr>
        <p:spPr/>
        <p:txBody>
          <a:bodyPr/>
          <a:lstStyle/>
          <a:p>
            <a:r>
              <a:rPr lang="tr-TR" dirty="0"/>
              <a:t>Kamu Üniversite Sanayi İşbirliği (KÜSİ) çerçevesinde ilimizde ayakkabı ve saya sektöründe imalat yapan firmaların sorunlarının çözümlerine yönelik Bartın Valisi Nusret DİRİM başkanlığında bir toplantı </a:t>
            </a:r>
            <a:r>
              <a:rPr lang="tr-TR" dirty="0" smtClean="0"/>
              <a:t>yapıldı.</a:t>
            </a:r>
            <a:endParaRPr lang="tr-TR" dirty="0"/>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3379334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a:t>
            </a:r>
            <a:r>
              <a:rPr lang="tr-TR" dirty="0"/>
              <a:t>- Eylül 2016 </a:t>
            </a:r>
          </a:p>
        </p:txBody>
      </p:sp>
      <p:sp>
        <p:nvSpPr>
          <p:cNvPr id="3" name="Content Placeholder 2"/>
          <p:cNvSpPr>
            <a:spLocks noGrp="1"/>
          </p:cNvSpPr>
          <p:nvPr>
            <p:ph idx="1"/>
          </p:nvPr>
        </p:nvSpPr>
        <p:spPr/>
        <p:txBody>
          <a:bodyPr/>
          <a:lstStyle/>
          <a:p>
            <a:pPr marL="514350" indent="-514350">
              <a:buFont typeface="+mj-lt"/>
              <a:buAutoNum type="arabicPeriod"/>
            </a:pPr>
            <a:r>
              <a:rPr lang="tr-TR" dirty="0" smtClean="0"/>
              <a:t>KÜSİ İl Kurulu toplantısı</a:t>
            </a:r>
            <a:endParaRPr lang="tr-TR" dirty="0"/>
          </a:p>
        </p:txBody>
      </p:sp>
      <p:pic>
        <p:nvPicPr>
          <p:cNvPr id="3076" name="Picture 4" descr="KÜSİ İl Kurulu Toplantısı - Eylül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0892"/>
            <a:ext cx="4641954" cy="30985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ÜSİ İl Kurulu Toplantısı - Eylül 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470893"/>
            <a:ext cx="4499992" cy="309850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3185390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Faaliyetler – Mart 2017</a:t>
            </a:r>
          </a:p>
        </p:txBody>
      </p:sp>
      <p:sp>
        <p:nvSpPr>
          <p:cNvPr id="3" name="Content Placeholder 2"/>
          <p:cNvSpPr>
            <a:spLocks noGrp="1"/>
          </p:cNvSpPr>
          <p:nvPr>
            <p:ph idx="1"/>
          </p:nvPr>
        </p:nvSpPr>
        <p:spPr/>
        <p:txBody>
          <a:bodyPr>
            <a:normAutofit/>
          </a:bodyPr>
          <a:lstStyle/>
          <a:p>
            <a:r>
              <a:rPr lang="tr-TR" dirty="0"/>
              <a:t>Kamu Üniversite Sanayi İşbirliği (KÜSİ) çerçevesinde ilimizde ahşap tekne ve yat sektöründe imalat yapan firmaların sorunlarının çözümlerine yönelik Bartın Valisi Nusret Dirim başkanlığında bir toplantı yapıldı. </a:t>
            </a:r>
            <a:endParaRPr lang="tr-TR" dirty="0" smtClean="0"/>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3402205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a:t>
            </a:r>
            <a:r>
              <a:rPr lang="tr-TR" dirty="0" smtClean="0"/>
              <a:t>– Nisan 2017</a:t>
            </a:r>
            <a:endParaRPr lang="tr-TR" dirty="0"/>
          </a:p>
        </p:txBody>
      </p:sp>
      <p:sp>
        <p:nvSpPr>
          <p:cNvPr id="3" name="Content Placeholder 2"/>
          <p:cNvSpPr>
            <a:spLocks noGrp="1"/>
          </p:cNvSpPr>
          <p:nvPr>
            <p:ph idx="1"/>
          </p:nvPr>
        </p:nvSpPr>
        <p:spPr/>
        <p:txBody>
          <a:bodyPr>
            <a:normAutofit/>
          </a:bodyPr>
          <a:lstStyle/>
          <a:p>
            <a:pPr marL="514350" indent="-514350" algn="just">
              <a:buFont typeface="+mj-lt"/>
              <a:buAutoNum type="arabicPeriod" startAt="3"/>
            </a:pPr>
            <a:r>
              <a:rPr lang="tr-TR" dirty="0" smtClean="0"/>
              <a:t>Tarafımdan, </a:t>
            </a:r>
            <a:r>
              <a:rPr lang="tr-TR" dirty="0"/>
              <a:t>Kamu Üniversite Sanayi İşbirliği (KÜSİ) Çalışma Grubunun, </a:t>
            </a:r>
            <a:r>
              <a:rPr lang="tr-TR" dirty="0" smtClean="0"/>
              <a:t>İzmir ev </a:t>
            </a:r>
            <a:r>
              <a:rPr lang="tr-TR" dirty="0"/>
              <a:t>sahipliğinde düzenlenen </a:t>
            </a:r>
            <a:r>
              <a:rPr lang="tr-TR" dirty="0" smtClean="0"/>
              <a:t>8. </a:t>
            </a:r>
            <a:r>
              <a:rPr lang="tr-TR" dirty="0"/>
              <a:t>Koordinasyon Toplantısı'na katılım </a:t>
            </a:r>
            <a:r>
              <a:rPr lang="tr-TR" dirty="0" smtClean="0"/>
              <a:t>sağlanmıştır.</a:t>
            </a:r>
            <a:endParaRPr lang="tr-TR" dirty="0" smtClean="0"/>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12047629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Firma Ziyareti Faaliyetleri</a:t>
            </a:r>
            <a:endParaRPr lang="tr-TR" dirty="0"/>
          </a:p>
        </p:txBody>
      </p:sp>
      <p:sp>
        <p:nvSpPr>
          <p:cNvPr id="3" name="Content Placeholder 2"/>
          <p:cNvSpPr>
            <a:spLocks noGrp="1"/>
          </p:cNvSpPr>
          <p:nvPr>
            <p:ph idx="1"/>
          </p:nvPr>
        </p:nvSpPr>
        <p:spPr/>
        <p:txBody>
          <a:bodyPr>
            <a:normAutofit lnSpcReduction="10000"/>
          </a:bodyPr>
          <a:lstStyle/>
          <a:p>
            <a:pPr algn="just"/>
            <a:r>
              <a:rPr lang="tr-TR" dirty="0" smtClean="0"/>
              <a:t>Eylül </a:t>
            </a:r>
            <a:r>
              <a:rPr lang="tr-TR" dirty="0"/>
              <a:t>2016’dan </a:t>
            </a:r>
            <a:r>
              <a:rPr lang="tr-TR" dirty="0" smtClean="0"/>
              <a:t>itibaren il merkezi ve ilçelerden her ay ortalama 4 firma ziyaret edilmiş, bazı aylar bu sayı 10’u bulmuştur.</a:t>
            </a:r>
          </a:p>
          <a:p>
            <a:pPr algn="just"/>
            <a:endParaRPr lang="tr-TR" dirty="0"/>
          </a:p>
          <a:p>
            <a:pPr algn="just"/>
            <a:r>
              <a:rPr lang="tr-TR" dirty="0" smtClean="0"/>
              <a:t>Ziyaret edilen firmalar </a:t>
            </a:r>
            <a:r>
              <a:rPr lang="tr-TR" dirty="0"/>
              <a:t>ile yenilik, inovasyon, kümelenme ve AR-GE konularında bilinçlendirme amaçlı görüşmeler gerçekleştirilmiştir</a:t>
            </a:r>
            <a:r>
              <a:rPr lang="tr-TR" dirty="0" smtClean="0"/>
              <a:t>. </a:t>
            </a:r>
            <a:r>
              <a:rPr lang="tr-TR" dirty="0" smtClean="0"/>
              <a:t>Ayrıca </a:t>
            </a:r>
            <a:r>
              <a:rPr lang="tr-TR" dirty="0"/>
              <a:t>firmaların problemleri ve talepleri dinlenmiş, aktarılan problemlerin çözümleri üzerinde durularak firmaların bilinçlendirilmesi sağlanmıştır.</a:t>
            </a:r>
          </a:p>
          <a:p>
            <a:pPr algn="just"/>
            <a:endParaRPr lang="tr-TR" dirty="0"/>
          </a:p>
          <a:p>
            <a:pPr algn="just"/>
            <a:r>
              <a:rPr lang="tr-TR" dirty="0" smtClean="0"/>
              <a:t>2017 yılına ait KÜSİ Ziyaretçi Kurulu’nun firma ziyaretlerine katılım istatistikleri </a:t>
            </a:r>
            <a:r>
              <a:rPr lang="tr-TR" dirty="0" smtClean="0">
                <a:hlinkClick r:id="rId2" action="ppaction://hlinkfile"/>
              </a:rPr>
              <a:t>ekte</a:t>
            </a:r>
            <a:r>
              <a:rPr lang="tr-TR" dirty="0" smtClean="0"/>
              <a:t> sunulmuştur.</a:t>
            </a:r>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35414024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Sonuç ve Öneriler</a:t>
            </a:r>
            <a:endParaRPr lang="tr-TR" dirty="0"/>
          </a:p>
        </p:txBody>
      </p:sp>
      <p:sp>
        <p:nvSpPr>
          <p:cNvPr id="3" name="Content Placeholder 2"/>
          <p:cNvSpPr>
            <a:spLocks noGrp="1"/>
          </p:cNvSpPr>
          <p:nvPr>
            <p:ph idx="1"/>
          </p:nvPr>
        </p:nvSpPr>
        <p:spPr/>
        <p:txBody>
          <a:bodyPr>
            <a:normAutofit/>
          </a:bodyPr>
          <a:lstStyle/>
          <a:p>
            <a:pPr marL="182563" indent="-182563" algn="just"/>
            <a:r>
              <a:rPr lang="tr-TR" dirty="0" smtClean="0"/>
              <a:t>İl </a:t>
            </a:r>
            <a:r>
              <a:rPr lang="tr-TR" dirty="0"/>
              <a:t>bazında mevcut kapasitenin belirlenmesi ve geliştirilmesi için kurul tarafından görevlendirilecek üniversite sektör temsilcilerinin, sektör kurulundakilerin de desteğiyle sektörün SWOT analizini </a:t>
            </a:r>
            <a:r>
              <a:rPr lang="tr-TR" dirty="0" smtClean="0"/>
              <a:t>yapmasının sağlanması, </a:t>
            </a:r>
          </a:p>
          <a:p>
            <a:pPr marL="182563" indent="-182563" algn="just"/>
            <a:r>
              <a:rPr lang="tr-TR" dirty="0"/>
              <a:t>Kurul olarak yaptığımız söz konusu ziyaret esnasında büyük ölçüde tamamlanan Bartın Eğitim, İnovasyon ve Test Merkezi’nin daha verimli ve etkin kullanılabilmesi için, Merkez binasında Ar-Ge faaliyetlerinde kullanılabilecek makine-teçhizat donanımının süratle tamamlanmasına ihtiyaç olduğu değerlendirilmektedir. </a:t>
            </a:r>
          </a:p>
          <a:p>
            <a:pPr marL="182563" indent="-182563" algn="just"/>
            <a:endParaRPr lang="tr-TR" dirty="0" smtClean="0"/>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2529585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Sonuç ve Öneriler</a:t>
            </a:r>
            <a:endParaRPr lang="tr-TR" dirty="0"/>
          </a:p>
        </p:txBody>
      </p:sp>
      <p:sp>
        <p:nvSpPr>
          <p:cNvPr id="3" name="Content Placeholder 2"/>
          <p:cNvSpPr>
            <a:spLocks noGrp="1"/>
          </p:cNvSpPr>
          <p:nvPr>
            <p:ph idx="1"/>
          </p:nvPr>
        </p:nvSpPr>
        <p:spPr/>
        <p:txBody>
          <a:bodyPr>
            <a:normAutofit lnSpcReduction="10000"/>
          </a:bodyPr>
          <a:lstStyle/>
          <a:p>
            <a:pPr algn="just"/>
            <a:r>
              <a:rPr lang="tr-TR" dirty="0" smtClean="0"/>
              <a:t>Bu </a:t>
            </a:r>
            <a:r>
              <a:rPr lang="tr-TR" dirty="0"/>
              <a:t>makine-teçhizatın Bartın’daki tüm firmalara anket uygulanarak tespit edilmesi, özellikle sanayicilerimizin ihtiyaç duyduğu cihaz ve makinaların tedarik edilmesi ve montajının yapılması gerekmektedir. </a:t>
            </a:r>
            <a:endParaRPr lang="tr-TR" dirty="0" smtClean="0"/>
          </a:p>
          <a:p>
            <a:pPr algn="just"/>
            <a:r>
              <a:rPr lang="tr-TR" dirty="0" smtClean="0"/>
              <a:t>Dolayısıyla </a:t>
            </a:r>
            <a:r>
              <a:rPr lang="tr-TR" dirty="0"/>
              <a:t> firmalarımızın halen Bartın İli dışında yaptırdıkları analiz, inceleme vs. gibi süreç ve işlemler İlimizde yapılarak ürün maliyetleri düşürülüp firmaların rekabet gücü artırılabileceği gibi  il dışına bağımlılığı da azaltacak ve firmaların verimliliği artırılmış olacaktır. Söz konusu makine ve teçhizatın tedariki için firmaların ihtiyaç duyduğu makinalardan ihtiyaç önceliklendirme sıralaması yapılarak tedarik edilmesinde fayda olduğu değerlendirilmektedir.</a:t>
            </a:r>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1503362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Sonuç ve Öneriler</a:t>
            </a:r>
            <a:endParaRPr lang="tr-TR" dirty="0"/>
          </a:p>
        </p:txBody>
      </p:sp>
      <p:sp>
        <p:nvSpPr>
          <p:cNvPr id="3" name="Content Placeholder 2"/>
          <p:cNvSpPr>
            <a:spLocks noGrp="1"/>
          </p:cNvSpPr>
          <p:nvPr>
            <p:ph idx="1"/>
          </p:nvPr>
        </p:nvSpPr>
        <p:spPr/>
        <p:txBody>
          <a:bodyPr>
            <a:normAutofit fontScale="85000" lnSpcReduction="20000"/>
          </a:bodyPr>
          <a:lstStyle/>
          <a:p>
            <a:pPr algn="just"/>
            <a:r>
              <a:rPr lang="tr-TR" dirty="0" smtClean="0"/>
              <a:t>Bilim </a:t>
            </a:r>
            <a:r>
              <a:rPr lang="tr-TR" dirty="0"/>
              <a:t>Sanayi ve Teknoloji Bakanlığı’nın üzerinde önemle durduğu ve çeşitli vesileler ile çok sık bilgilendirme toplantıları düzenlediği “Ar-Ge ve Tasarım Merkezleri”nin Bartın ilimizde de kurulabilmesi için bilgilendirme toplantılarının devam etmesi </a:t>
            </a:r>
            <a:r>
              <a:rPr lang="tr-TR" dirty="0" smtClean="0"/>
              <a:t>sağlanmalıdır.</a:t>
            </a:r>
            <a:endParaRPr lang="tr-TR" dirty="0"/>
          </a:p>
          <a:p>
            <a:pPr algn="just"/>
            <a:r>
              <a:rPr lang="tr-TR" dirty="0" smtClean="0"/>
              <a:t>İlki </a:t>
            </a:r>
            <a:r>
              <a:rPr lang="tr-TR" dirty="0"/>
              <a:t>2015 yılında </a:t>
            </a:r>
            <a:r>
              <a:rPr lang="tr-TR" dirty="0" smtClean="0"/>
              <a:t>Bartın Üniversitesi İktisat Bölüm </a:t>
            </a:r>
            <a:r>
              <a:rPr lang="tr-TR" dirty="0" smtClean="0"/>
              <a:t>Başkanı’nın </a:t>
            </a:r>
            <a:r>
              <a:rPr lang="tr-TR" dirty="0" smtClean="0"/>
              <a:t>koordinesinde yapılmış </a:t>
            </a:r>
            <a:r>
              <a:rPr lang="tr-TR" dirty="0"/>
              <a:t>olan "1. Bartın Sektörel Kalkınma Sempozyumu"nun her yıl devam ettirilerek, hem girişimcilerin hem de mevcut firmaların sempozyumda yapılacak olan sunumlardan ve panellerden faydalanmaları sağlanmalı. Ayrıca mevcut durumun öğrenilerek analiz edilebilmesi amacıyla BAKKA İL KOORDİNATÖRLÜĞÜ, KOSGEB İL MÜDÜRLÜĞÜ, SANAYİ İL MÜDÜRLÜĞÜ, TARIM İL MÜDÜRLÜĞÜ, İL AFET VE ACİL DURUM MÜDÜRLÜĞÜ, ORGANİZE SANAYİ BÖLGE MÜDÜRLÜĞÜ, GIDA, TARIM VE HAYVANCILIK İL MÜDÜRLÜĞÜ, İL TİCARET MÜDÜRLÜĞÜ, İL GÜMRÜK MÜDÜRLÜĞÜ, İL KÜLTÜR VE TURİZM MÜDÜRLÜĞÜ, İL TİCARET VE SANAYİ ODASI, vs gibi kurumların </a:t>
            </a:r>
            <a:r>
              <a:rPr lang="tr-TR" dirty="0" smtClean="0"/>
              <a:t>valilik </a:t>
            </a:r>
            <a:r>
              <a:rPr lang="tr-TR" dirty="0"/>
              <a:t>emriyle çalışmalara destek vermeleri ve araştırmacılara veri temin etmeleri sağlanmalı</a:t>
            </a:r>
            <a:r>
              <a:rPr lang="tr-TR" dirty="0" smtClean="0"/>
              <a:t>.</a:t>
            </a:r>
            <a:endParaRPr lang="tr-TR" dirty="0"/>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2636150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Sonuç ve Öneriler</a:t>
            </a:r>
          </a:p>
        </p:txBody>
      </p:sp>
      <p:sp>
        <p:nvSpPr>
          <p:cNvPr id="3" name="Content Placeholder 2"/>
          <p:cNvSpPr>
            <a:spLocks noGrp="1"/>
          </p:cNvSpPr>
          <p:nvPr>
            <p:ph idx="1"/>
          </p:nvPr>
        </p:nvSpPr>
        <p:spPr/>
        <p:txBody>
          <a:bodyPr/>
          <a:lstStyle/>
          <a:p>
            <a:r>
              <a:rPr lang="tr-TR" dirty="0" smtClean="0"/>
              <a:t>Bartın'daki </a:t>
            </a:r>
            <a:r>
              <a:rPr lang="tr-TR" dirty="0"/>
              <a:t>kamu kurumlarındaki personelin Bartın'ın kalkınması için yapılacak olan projelerde proje yöneticisi ve/veya araştırmacısı olarak çalışması kurumları tarafından teşvik edilerek, üniversitenin kamu kurumundan destek talep etmesi durumunda ilgili kişilerin projede görev alması sağlanmalı. Ayrıca bu kamu kuruluşunun da üniversiteye desteği sağlanmalıdır.</a:t>
            </a:r>
          </a:p>
          <a:p>
            <a:endParaRPr lang="tr-TR" dirty="0"/>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3776713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Faaliyetler - Eylül 2016 </a:t>
            </a:r>
          </a:p>
        </p:txBody>
      </p:sp>
      <p:sp>
        <p:nvSpPr>
          <p:cNvPr id="3" name="Content Placeholder 2"/>
          <p:cNvSpPr>
            <a:spLocks noGrp="1"/>
          </p:cNvSpPr>
          <p:nvPr>
            <p:ph idx="1"/>
          </p:nvPr>
        </p:nvSpPr>
        <p:spPr>
          <a:xfrm>
            <a:off x="457200" y="1600200"/>
            <a:ext cx="8229600" cy="5141168"/>
          </a:xfrm>
        </p:spPr>
        <p:txBody>
          <a:bodyPr>
            <a:normAutofit/>
          </a:bodyPr>
          <a:lstStyle/>
          <a:p>
            <a:pPr marL="514350" indent="-514350" algn="just">
              <a:buFont typeface="+mj-lt"/>
              <a:buAutoNum type="arabicPeriod" startAt="2"/>
            </a:pPr>
            <a:r>
              <a:rPr lang="tr-TR" sz="3100" dirty="0"/>
              <a:t>Bartın Üniversitesi Sosyal Bilimler Enstitüsü Müdürü Yrd. Doç. Dr. </a:t>
            </a:r>
            <a:r>
              <a:rPr lang="tr-TR" sz="3100" dirty="0" smtClean="0"/>
              <a:t>Said </a:t>
            </a:r>
            <a:r>
              <a:rPr lang="tr-TR" sz="3100" dirty="0"/>
              <a:t>Ceyhan tarafından "Kümelenme, Dünya'da ve Türkiye'de Kümelenme Örnekleri" konulu bir eğitim verilmiştir. </a:t>
            </a:r>
          </a:p>
          <a:p>
            <a:pPr marL="541338" lvl="1" indent="0" algn="just">
              <a:buNone/>
            </a:pPr>
            <a:r>
              <a:rPr lang="tr-TR" sz="2400" dirty="0" smtClean="0"/>
              <a:t>	</a:t>
            </a:r>
            <a:r>
              <a:rPr lang="tr-TR" sz="2600" dirty="0" smtClean="0"/>
              <a:t>Eğitime,</a:t>
            </a:r>
            <a:r>
              <a:rPr lang="tr-TR" sz="2600" dirty="0" smtClean="0">
                <a:solidFill>
                  <a:srgbClr val="292934"/>
                </a:solidFill>
              </a:rPr>
              <a:t> </a:t>
            </a:r>
          </a:p>
          <a:p>
            <a:pPr marL="884238" lvl="1" indent="-342900" algn="just"/>
            <a:r>
              <a:rPr lang="tr-TR" sz="2600" dirty="0" smtClean="0">
                <a:solidFill>
                  <a:srgbClr val="292934"/>
                </a:solidFill>
              </a:rPr>
              <a:t>İl müdürleri, i</a:t>
            </a:r>
            <a:r>
              <a:rPr lang="tr-TR" sz="2600" dirty="0" smtClean="0"/>
              <a:t>lin ileri gelen sanayici, tüccar ve esnafları ile üniversitenin öğretim üyeleri ve öğrencilerinden oluşan yaklaşık 70 kişi katılmıştır. </a:t>
            </a:r>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2435826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 Eylül 2016</a:t>
            </a:r>
            <a:endParaRPr lang="tr-TR" dirty="0"/>
          </a:p>
        </p:txBody>
      </p:sp>
      <p:sp>
        <p:nvSpPr>
          <p:cNvPr id="3" name="Content Placeholder 2"/>
          <p:cNvSpPr>
            <a:spLocks noGrp="1"/>
          </p:cNvSpPr>
          <p:nvPr>
            <p:ph idx="1"/>
          </p:nvPr>
        </p:nvSpPr>
        <p:spPr/>
        <p:txBody>
          <a:bodyPr/>
          <a:lstStyle/>
          <a:p>
            <a:endParaRPr lang="tr-TR" dirty="0"/>
          </a:p>
        </p:txBody>
      </p:sp>
      <p:pic>
        <p:nvPicPr>
          <p:cNvPr id="4098" name="Picture 2" descr="Kümelenme Eğitimi - Yrd. Doç. Dr. M. Said CEYH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772816"/>
            <a:ext cx="4839845" cy="31683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ümelenme Eğitimi - Yrd. Doç. Dr. M. Said CEYH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3801" y="1735166"/>
            <a:ext cx="4089949" cy="324365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3595690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 Eylül 2016</a:t>
            </a:r>
            <a:endParaRPr lang="tr-TR" dirty="0"/>
          </a:p>
        </p:txBody>
      </p:sp>
      <p:sp>
        <p:nvSpPr>
          <p:cNvPr id="3" name="Content Placeholder 2"/>
          <p:cNvSpPr>
            <a:spLocks noGrp="1"/>
          </p:cNvSpPr>
          <p:nvPr>
            <p:ph idx="1"/>
          </p:nvPr>
        </p:nvSpPr>
        <p:spPr/>
        <p:txBody>
          <a:bodyPr>
            <a:normAutofit/>
          </a:bodyPr>
          <a:lstStyle/>
          <a:p>
            <a:pPr marL="514350" indent="-514350" algn="just">
              <a:buFont typeface="+mj-lt"/>
              <a:buAutoNum type="arabicPeriod" startAt="3"/>
            </a:pPr>
            <a:r>
              <a:rPr lang="tr-TR" dirty="0" smtClean="0"/>
              <a:t>Tarafımdan, </a:t>
            </a:r>
            <a:r>
              <a:rPr lang="tr-TR" dirty="0"/>
              <a:t>Kamu Üniversite Sanayi İşbirliği (KÜSİ) Çalışma Grubunun, Balıkesir Üniversitesi ev sahipliğinde düzenlenen 7. Koordinasyon Toplantısı'na katılım </a:t>
            </a:r>
            <a:r>
              <a:rPr lang="tr-TR" dirty="0" smtClean="0"/>
              <a:t>sağlanmıştır.</a:t>
            </a:r>
            <a:endParaRPr lang="tr-TR" dirty="0" smtClean="0"/>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1164522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 Eylül 2016</a:t>
            </a:r>
            <a:endParaRPr lang="tr-TR" dirty="0"/>
          </a:p>
        </p:txBody>
      </p:sp>
      <p:sp>
        <p:nvSpPr>
          <p:cNvPr id="3" name="Content Placeholder 2"/>
          <p:cNvSpPr>
            <a:spLocks noGrp="1"/>
          </p:cNvSpPr>
          <p:nvPr>
            <p:ph idx="1"/>
          </p:nvPr>
        </p:nvSpPr>
        <p:spPr/>
        <p:txBody>
          <a:bodyPr/>
          <a:lstStyle/>
          <a:p>
            <a:endParaRPr lang="tr-TR" dirty="0"/>
          </a:p>
        </p:txBody>
      </p:sp>
      <p:pic>
        <p:nvPicPr>
          <p:cNvPr id="5122" name="Picture 2" descr="KÜSİ Çalışma Grubu Toplantısı - Yrd. Doç. Dr. Eyüp Burak CEY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6" y="2060848"/>
            <a:ext cx="4608512" cy="307387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ÜSİ Çalışma Grubu Toplantısı - Yrd. Doç. Dr. Eyüp Burak CEYH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506" y="2060848"/>
            <a:ext cx="4549494" cy="307387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138739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 Ekim 2016</a:t>
            </a:r>
            <a:endParaRPr lang="tr-TR" dirty="0"/>
          </a:p>
        </p:txBody>
      </p:sp>
      <p:sp>
        <p:nvSpPr>
          <p:cNvPr id="3" name="Content Placeholder 2"/>
          <p:cNvSpPr>
            <a:spLocks noGrp="1"/>
          </p:cNvSpPr>
          <p:nvPr>
            <p:ph idx="1"/>
          </p:nvPr>
        </p:nvSpPr>
        <p:spPr/>
        <p:txBody>
          <a:bodyPr>
            <a:normAutofit/>
          </a:bodyPr>
          <a:lstStyle/>
          <a:p>
            <a:pPr marL="514350" indent="-514350" algn="just">
              <a:buFont typeface="+mj-lt"/>
              <a:buAutoNum type="arabicPeriod"/>
            </a:pPr>
            <a:r>
              <a:rPr lang="tr-TR" dirty="0" smtClean="0"/>
              <a:t>6-7 </a:t>
            </a:r>
            <a:r>
              <a:rPr lang="tr-TR" dirty="0"/>
              <a:t>Ekim 2016 tarihinde Bilecik'te  Bilim, Sanayi ve Teknoloji Bakanlığı İl Müdürlükleri ile bağlı ve ilgili kuruluşların katılımıyla düzenlenen Bölgesel İstişare ve Değerlendirme </a:t>
            </a:r>
            <a:r>
              <a:rPr lang="tr-TR" dirty="0" smtClean="0"/>
              <a:t>Toplantısı'na, Küsi </a:t>
            </a:r>
            <a:r>
              <a:rPr lang="tr-TR" dirty="0" smtClean="0"/>
              <a:t>İl </a:t>
            </a:r>
            <a:r>
              <a:rPr lang="tr-TR" dirty="0"/>
              <a:t>Temsilcisi Yrd. Doç. Dr</a:t>
            </a:r>
            <a:r>
              <a:rPr lang="tr-TR" dirty="0" smtClean="0"/>
              <a:t>. Eyüp Burak CEYHAN ile birlikte BST İl Müdürü Birol CANGİ de katılmışlardır.  </a:t>
            </a:r>
          </a:p>
        </p:txBody>
      </p:sp>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3148885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Faaliyetler – Ekim 2016</a:t>
            </a:r>
            <a:endParaRPr lang="tr-TR" dirty="0"/>
          </a:p>
        </p:txBody>
      </p:sp>
      <p:sp>
        <p:nvSpPr>
          <p:cNvPr id="3" name="Content Placeholder 2"/>
          <p:cNvSpPr>
            <a:spLocks noGrp="1"/>
          </p:cNvSpPr>
          <p:nvPr>
            <p:ph idx="1"/>
          </p:nvPr>
        </p:nvSpPr>
        <p:spPr/>
        <p:txBody>
          <a:bodyPr/>
          <a:lstStyle/>
          <a:p>
            <a:endParaRPr lang="tr-TR"/>
          </a:p>
        </p:txBody>
      </p:sp>
      <p:pic>
        <p:nvPicPr>
          <p:cNvPr id="6146" name="Picture 2" descr="Bilecik't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132856"/>
            <a:ext cx="6096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tr-TR" smtClean="0"/>
              <a:t>KÜSİ İl Temsilcisi Dr. Eyüp Burak CEYHAN</a:t>
            </a:r>
            <a:endParaRPr lang="tr-TR"/>
          </a:p>
        </p:txBody>
      </p:sp>
    </p:spTree>
    <p:extLst>
      <p:ext uri="{BB962C8B-B14F-4D97-AF65-F5344CB8AC3E}">
        <p14:creationId xmlns:p14="http://schemas.microsoft.com/office/powerpoint/2010/main" val="31413297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328</TotalTime>
  <Words>1464</Words>
  <Application>Microsoft Office PowerPoint</Application>
  <PresentationFormat>On-screen Show (4:3)</PresentationFormat>
  <Paragraphs>124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Clarity</vt:lpstr>
      <vt:lpstr>KÜSİ Eylül 2016-Mart 2017 Dönemİ faalİyet brİfİngİ</vt:lpstr>
      <vt:lpstr>Son Yapılan KÜSİ İl Kurulu Toplantısı</vt:lpstr>
      <vt:lpstr>Faaliyetler - Eylül 2016 </vt:lpstr>
      <vt:lpstr>Faaliyetler - Eylül 2016 </vt:lpstr>
      <vt:lpstr>Faaliyetler - Eylül 2016</vt:lpstr>
      <vt:lpstr>Faaliyetler - Eylül 2016</vt:lpstr>
      <vt:lpstr>Faaliyetler - Eylül 2016</vt:lpstr>
      <vt:lpstr>Faaliyetler – Ekim 2016</vt:lpstr>
      <vt:lpstr>Faaliyetler – Ekim 2016</vt:lpstr>
      <vt:lpstr>Faaliyetler – Ekim 2016</vt:lpstr>
      <vt:lpstr>Faaliyetler – Ekim 2016</vt:lpstr>
      <vt:lpstr>Faaliyetler – Ekim 2016</vt:lpstr>
      <vt:lpstr>Faaliyetler – Ekim 2016</vt:lpstr>
      <vt:lpstr>Faaliyetler – Kasım 2016</vt:lpstr>
      <vt:lpstr>Faaliyetler – Kasım 2016</vt:lpstr>
      <vt:lpstr>Faaliyetler – Kasım 2016</vt:lpstr>
      <vt:lpstr>Faaliyetler – Kasım 2016</vt:lpstr>
      <vt:lpstr>Faaliyetler – Kasım 2016</vt:lpstr>
      <vt:lpstr>Faaliyetler – Kasım 2016</vt:lpstr>
      <vt:lpstr>Faaliyetler – Kasım 2016</vt:lpstr>
      <vt:lpstr>Faaliyetler – Kasım 2016</vt:lpstr>
      <vt:lpstr>Faaliyetler – Aralık 2016</vt:lpstr>
      <vt:lpstr>Faaliyetler – Ocak 2017</vt:lpstr>
      <vt:lpstr>Faaliyetler – Ocak 2017</vt:lpstr>
      <vt:lpstr>Faaliyetler – Ocak 2017</vt:lpstr>
      <vt:lpstr>Faaliyetler – Ocak 2017</vt:lpstr>
      <vt:lpstr>Faaliyetler – Şubat 2017</vt:lpstr>
      <vt:lpstr>Faaliyetler – Şubat 2017</vt:lpstr>
      <vt:lpstr>Faaliyetler – Mart 2017</vt:lpstr>
      <vt:lpstr>Faaliyetler – Mart 2017</vt:lpstr>
      <vt:lpstr>Faaliyetler – Nisan 2017</vt:lpstr>
      <vt:lpstr>Firma Ziyareti Faaliyetleri</vt:lpstr>
      <vt:lpstr>Sonuç ve Öneriler</vt:lpstr>
      <vt:lpstr>Sonuç ve Öneriler</vt:lpstr>
      <vt:lpstr>Sonuç ve Öneriler</vt:lpstr>
      <vt:lpstr>Sonuç ve Öneriler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Eyup Burak</cp:lastModifiedBy>
  <cp:revision>37</cp:revision>
  <dcterms:created xsi:type="dcterms:W3CDTF">2017-03-17T11:52:13Z</dcterms:created>
  <dcterms:modified xsi:type="dcterms:W3CDTF">2017-05-03T11:23:30Z</dcterms:modified>
</cp:coreProperties>
</file>